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52" d="100"/>
          <a:sy n="52" d="100"/>
        </p:scale>
        <p:origin x="2928"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environment.ec.europa.eu/topics/circular-economy/sustainable-products_en" TargetMode="External"/><Relationship Id="rId2" Type="http://schemas.openxmlformats.org/officeDocument/2006/relationships/hyperlink" Target="https://www.eea.europa.eu/en/topics/in-depth/sustainable-consumption"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goodonyou.eco/" TargetMode="External"/><Relationship Id="rId4" Type="http://schemas.openxmlformats.org/officeDocument/2006/relationships/hyperlink" Target="https://www.ellenmacarthurfoundation.org/topics/circular-economy-introduction/overvie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BwdIFLd0FM"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youtube.com/watch?v=BiSYoeqb_VY" TargetMode="External"/><Relationship Id="rId4" Type="http://schemas.openxmlformats.org/officeDocument/2006/relationships/hyperlink" Target="https://www.youtube.com/watch?v=YBy6_Bkf4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footprint.wwf.org.uk/"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8" y="6219850"/>
            <a:ext cx="6447723"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5728503"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RAZIŠČI / RAZMISLI / IZBERI / UKREPAJ</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20" y="4994586"/>
            <a:ext cx="4189307"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TRAJNOSTNA POTROŠNJA</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Uvod</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Beri</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Glej</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Premisli in razmisli</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Ukrepaj</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Ključni poudarek</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VSEBINA</a:t>
            </a:r>
          </a:p>
        </p:txBody>
      </p: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17152" y="3277341"/>
            <a:ext cx="6541269" cy="5494217"/>
          </a:xfrm>
        </p:spPr>
        <p:txBody>
          <a:bodyPr numCol="1"/>
          <a:lstStyle/>
          <a:p>
            <a:pPr>
              <a:lnSpc>
                <a:spcPct val="100000"/>
              </a:lnSpc>
            </a:pPr>
            <a:r>
              <a:rPr lang="en-US" sz="1600" dirty="0"/>
              <a:t>Kar kupujemo, jemo, nosimo in uporabljamo, ima neposreden vpliv na planet. Trajnostna potrošnja pomeni zadovoljevanje naših današnjih potreb, ne da bi ogrozili zmožnost prihodnjih generacij, da zadovoljijo svoje. Ta nabor orodij raziskuje, kako so vsakdanje navade povezane s svetovnimi okoljskimi izzivi – in kako lahko posamezne odločitve, pomnožene po skupnostih, prinesejo resnično spremembo.</a:t>
            </a:r>
          </a:p>
          <a:p>
            <a:pPr>
              <a:lnSpc>
                <a:spcPct val="100000"/>
              </a:lnSpc>
            </a:pPr>
            <a:br>
              <a:rPr lang="en-US" sz="1600"/>
            </a:br>
            <a:endParaRPr lang="en-US" sz="1600"/>
          </a:p>
          <a:p>
            <a:pPr>
              <a:lnSpc>
                <a:spcPct val="100000"/>
              </a:lnSpc>
            </a:pPr>
            <a:endParaRPr lang="en-US" sz="1600" b="1"/>
          </a:p>
          <a:p>
            <a:pPr>
              <a:lnSpc>
                <a:spcPct val="100000"/>
              </a:lnSpc>
            </a:pPr>
            <a:r>
              <a:rPr lang="en-US" sz="1600" b="1"/>
              <a:t>Učni cilji</a:t>
            </a:r>
          </a:p>
          <a:p>
            <a:pPr>
              <a:lnSpc>
                <a:spcPct val="100000"/>
              </a:lnSpc>
            </a:pPr>
            <a:r>
              <a:rPr lang="en-US" sz="1600" dirty="0"/>
              <a:t>• Razumeti, kaj pomeni trajnostna potrošnja in zakaj je pomembna.</a:t>
            </a:r>
          </a:p>
          <a:p>
            <a:pPr>
              <a:lnSpc>
                <a:spcPct val="100000"/>
              </a:lnSpc>
            </a:pPr>
            <a:r>
              <a:rPr lang="en-US" sz="1600" dirty="0"/>
              <a:t>• Raziskati okoljski vpliv vsakdanjih odločitev.</a:t>
            </a:r>
          </a:p>
          <a:p>
            <a:pPr>
              <a:lnSpc>
                <a:spcPct val="100000"/>
              </a:lnSpc>
            </a:pPr>
            <a:r>
              <a:rPr lang="en-US" sz="1600" dirty="0"/>
              <a:t>• Odkriti alternative krožnega gospodarstva in praktične zamenjave.</a:t>
            </a:r>
          </a:p>
          <a:p>
            <a:pPr>
              <a:lnSpc>
                <a:spcPct val="100000"/>
              </a:lnSpc>
            </a:pPr>
            <a:br>
              <a:rPr lang="en-US" sz="1600" dirty="0"/>
            </a:br>
            <a:r>
              <a:rPr lang="en-US" sz="1600" dirty="0"/>
              <a:t>• Povezati posamezno delovanje s širšo kolektivno in politično spremembo.</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Uvod</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7788" y="5272059"/>
            <a:ext cx="6537960" cy="5356555"/>
          </a:xfrm>
        </p:spPr>
        <p:txBody>
          <a:bodyPr/>
          <a:lstStyle/>
          <a:p>
            <a:pPr algn="l">
              <a:lnSpc>
                <a:spcPts val="1320"/>
              </a:lnSpc>
            </a:pPr>
            <a:r>
              <a:rPr lang="en-US" sz="1600" b="1" dirty="0">
                <a:solidFill>
                  <a:srgbClr val="84C345"/>
                </a:solidFill>
              </a:rPr>
              <a:t>Poročilo – Sustainable Consumption in Europe (EEA)</a:t>
            </a:r>
            <a:br>
              <a:rPr lang="en-US" sz="1400" dirty="0"/>
            </a:br>
            <a:r>
              <a:rPr lang="en-US" sz="1400" dirty="0"/>
              <a:t>Evropska agencija za okolje pojasnjuje, kako evropski vzorci potrošnje povzročajo pritiske na okolje – od hrane in bivanja do prometa in oblačil – ter kakšni politični odzivi se pojavljajo.</a:t>
            </a:r>
            <a:br>
              <a:rPr lang="en-US" sz="1400">
                <a:solidFill>
                  <a:srgbClr val="1A7B46"/>
                </a:solidFill>
                <a:hlinkClick r:id="rId2">
                  <a:extLst>
                    <a:ext uri="{A12FA001-AC4F-418D-AE19-62706E023703}">
                      <ahyp:hlinkClr xmlns:ahyp="http://schemas.microsoft.com/office/drawing/2018/hyperlinkcolor" val="tx"/>
                    </a:ext>
                  </a:extLst>
                </a:hlinkClick>
              </a:rPr>
            </a:br>
            <a:r>
              <a:rPr lang="en-US" sz="1400">
                <a:solidFill>
                  <a:srgbClr val="1A7B46"/>
                </a:solidFill>
                <a:hlinkClick r:id="rId2">
                  <a:extLst>
                    <a:ext uri="{A12FA001-AC4F-418D-AE19-62706E023703}">
                      <ahyp:hlinkClr xmlns:ahyp="http://schemas.microsoft.com/office/drawing/2018/hyperlinkcolor" val="tx"/>
                    </a:ext>
                  </a:extLst>
                </a:hlinkClick>
              </a:rPr>
              <a:t>Beri</a:t>
            </a:r>
          </a:p>
          <a:p>
            <a:pPr algn="l">
              <a:lnSpc>
                <a:spcPts val="1320"/>
              </a:lnSpc>
            </a:pPr>
            <a:endParaRPr lang="en-US" sz="14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Politika – EU Sustainable Products Regulation (European Commission)</a:t>
            </a:r>
            <a:br>
              <a:rPr lang="en-US" sz="1400" dirty="0"/>
            </a:br>
            <a:r>
              <a:rPr lang="en-US" sz="1400" dirty="0"/>
              <a:t>Pojasnjuje uredbo EU o okoljsko primerni zasnovi trajnostnih izdelkov, ki določa zahteve, da so izdelki, prodani v EU, bolj trajni, popravljivi in primerni za recikliranje.</a:t>
            </a:r>
            <a:br>
              <a:rPr lang="en-US" sz="1400"/>
            </a:br>
            <a:r>
              <a:rPr lang="en-US" sz="1400">
                <a:solidFill>
                  <a:srgbClr val="1A7B46"/>
                </a:solidFill>
                <a:hlinkClick r:id="rId3">
                  <a:extLst>
                    <a:ext uri="{A12FA001-AC4F-418D-AE19-62706E023703}">
                      <ahyp:hlinkClr xmlns:ahyp="http://schemas.microsoft.com/office/drawing/2018/hyperlinkcolor" val="tx"/>
                    </a:ext>
                  </a:extLst>
                </a:hlinkClick>
              </a:rPr>
              <a:t>Beri</a:t>
            </a: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Vodič – Circular Economy Introduction (Ellen MacArthur Foundation)</a:t>
            </a:r>
            <a:br>
              <a:rPr lang="en-US" sz="1400" dirty="0"/>
            </a:br>
            <a:r>
              <a:rPr lang="en-US" sz="1400" dirty="0"/>
              <a:t>Predstavi model krožnega gospodarstva – premislek o tem, kako so izdelki zasnovani, uporabljeni in vrnjeni, ter preseganje linearnega pristopa „vzemi, izdelaj, zavrzi“.</a:t>
            </a:r>
            <a:br>
              <a:rPr lang="en-US" sz="1400"/>
            </a:br>
            <a:r>
              <a:rPr lang="en-US" sz="1400">
                <a:solidFill>
                  <a:srgbClr val="1A7B46"/>
                </a:solidFill>
                <a:hlinkClick r:id="rId4">
                  <a:extLst>
                    <a:ext uri="{A12FA001-AC4F-418D-AE19-62706E023703}">
                      <ahyp:hlinkClr xmlns:ahyp="http://schemas.microsoft.com/office/drawing/2018/hyperlinkcolor" val="tx"/>
                    </a:ext>
                  </a:extLst>
                </a:hlinkClick>
              </a:rPr>
              <a:t>Beri</a:t>
            </a:r>
          </a:p>
          <a:p>
            <a:pPr algn="l">
              <a:lnSpc>
                <a:spcPts val="1320"/>
              </a:lnSpc>
            </a:pPr>
            <a:endParaRPr lang="en-US" sz="1400" dirty="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Imenik – Good On You Fashion Brand Ratings</a:t>
            </a:r>
            <a:br>
              <a:rPr lang="en-US" sz="1400" dirty="0"/>
            </a:br>
            <a:r>
              <a:rPr lang="en-US" sz="1400" dirty="0"/>
              <a:t>Zaupanja vredna platforma, ki ocenjuje modne znamke glede okoljske in etične uspešnosti. Koristna za bolj zavestne odločitve pri oblačilih in razumevanje, kdo izdeluje tvoja oblačila.</a:t>
            </a:r>
            <a:br>
              <a:rPr lang="en-US" sz="1400" dirty="0"/>
            </a:br>
            <a:r>
              <a:rPr lang="en-US" sz="1400" dirty="0">
                <a:solidFill>
                  <a:srgbClr val="1A7B46"/>
                </a:solidFill>
                <a:hlinkClick r:id="rId5">
                  <a:extLst>
                    <a:ext uri="{A12FA001-AC4F-418D-AE19-62706E023703}">
                      <ahyp:hlinkClr xmlns:ahyp="http://schemas.microsoft.com/office/drawing/2018/hyperlinkcolor" val="tx"/>
                    </a:ext>
                  </a:extLst>
                </a:hlinkClick>
              </a:rPr>
              <a:t>Razišči</a:t>
            </a:r>
          </a:p>
          <a:p>
            <a:endParaRPr lang="en-US" sz="12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Beri</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Glej</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US" sz="1800" b="1" dirty="0">
                <a:solidFill>
                  <a:srgbClr val="84C345"/>
                </a:solidFill>
              </a:rPr>
              <a:t>Predavanje TEDx – How to Shop Less and Live More (Tara Button)</a:t>
            </a:r>
            <a:br>
              <a:rPr lang="en-US" sz="1600" dirty="0"/>
            </a:br>
            <a:r>
              <a:rPr lang="en-US" sz="1600" dirty="0"/>
              <a:t>Tara Button predstavi „hierarhijo potreb kupca“ – praktičen okvir za odločanje, kdaj je nakup novega res potreben. Izziva navado potrošnje kot privzetega odziva.</a:t>
            </a:r>
            <a:br>
              <a:rPr lang="en-US" sz="1600"/>
            </a:br>
            <a:r>
              <a:rPr lang="en-US" sz="1600">
                <a:solidFill>
                  <a:srgbClr val="1A7B46"/>
                </a:solidFill>
                <a:hlinkClick r:id="rId3">
                  <a:extLst>
                    <a:ext uri="{A12FA001-AC4F-418D-AE19-62706E023703}">
                      <ahyp:hlinkClr xmlns:ahyp="http://schemas.microsoft.com/office/drawing/2018/hyperlinkcolor" val="tx"/>
                    </a:ext>
                  </a:extLst>
                </a:hlinkClick>
              </a:rPr>
              <a:t>Glej</a:t>
            </a:r>
          </a:p>
          <a:p>
            <a:pPr algn="l">
              <a:lnSpc>
                <a:spcPts val="1320"/>
              </a:lnSpc>
            </a:pPr>
            <a:endParaRPr lang="en-US" sz="16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Dokumentarec – Why Fast Fashion is a Problem (DW Planet A)</a:t>
            </a:r>
            <a:br>
              <a:rPr lang="en-US" sz="1600" dirty="0"/>
            </a:br>
            <a:r>
              <a:rPr lang="en-US" sz="1600" dirty="0"/>
              <a:t>Nemški javni medij DW z jasnimi podatki razčleni okoljske stroške hitre mode. Obravnava porabo vode, ogljične izpuste in obseg tekstilnih odpadkov po svetu.</a:t>
            </a:r>
            <a:br>
              <a:rPr lang="en-US" sz="1600"/>
            </a:br>
            <a:r>
              <a:rPr lang="en-US" sz="1600">
                <a:solidFill>
                  <a:srgbClr val="1A7B46"/>
                </a:solidFill>
                <a:hlinkClick r:id="rId4">
                  <a:extLst>
                    <a:ext uri="{A12FA001-AC4F-418D-AE19-62706E023703}">
                      <ahyp:hlinkClr xmlns:ahyp="http://schemas.microsoft.com/office/drawing/2018/hyperlinkcolor" val="tx"/>
                    </a:ext>
                  </a:extLst>
                </a:hlinkClick>
              </a:rPr>
              <a:t>Glej</a:t>
            </a: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dirty="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Razlaga – The Story of Stuff (Story of Stuff Project)</a:t>
            </a:r>
            <a:br>
              <a:rPr lang="en-US" sz="1600" dirty="0"/>
            </a:br>
            <a:r>
              <a:rPr lang="en-US" sz="1600" dirty="0"/>
              <a:t>Kratek animiran dokumentarec, ki sledi življenjskemu krogu potrošniških izdelkov – od pridobivanja do odlaganja. Eden najbolj uporabljanih virov za okoljsko izobraževanje na svetu.</a:t>
            </a:r>
            <a:br>
              <a:rPr lang="en-US" sz="1600" dirty="0"/>
            </a:br>
            <a:r>
              <a:rPr lang="en-US" sz="1600" dirty="0">
                <a:solidFill>
                  <a:srgbClr val="1A7B46"/>
                </a:solidFill>
                <a:hlinkClick r:id="rId5">
                  <a:extLst>
                    <a:ext uri="{A12FA001-AC4F-418D-AE19-62706E023703}">
                      <ahyp:hlinkClr xmlns:ahyp="http://schemas.microsoft.com/office/drawing/2018/hyperlinkcolor" val="tx"/>
                    </a:ext>
                  </a:extLst>
                </a:hlinkClick>
              </a:rPr>
              <a:t>Glej</a:t>
            </a:r>
          </a:p>
          <a:p>
            <a:endParaRPr lang="en-US"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800" b="1" dirty="0">
                <a:solidFill>
                  <a:srgbClr val="84C345"/>
                </a:solidFill>
              </a:rPr>
              <a:t>PREMISLI – Vprašanja za razpravo</a:t>
            </a:r>
          </a:p>
          <a:p>
            <a:pPr algn="l">
              <a:lnSpc>
                <a:spcPts val="1320"/>
              </a:lnSpc>
            </a:pPr>
            <a:r>
              <a:rPr lang="en-US" sz="1600" dirty="0"/>
              <a:t>• Katera od tvojih vsakodnevnih navad porabi največ virov – hrana, oblačila, promet ali tehnologija?</a:t>
            </a:r>
          </a:p>
          <a:p>
            <a:pPr algn="l">
              <a:lnSpc>
                <a:spcPts val="1320"/>
              </a:lnSpc>
            </a:pPr>
            <a:r>
              <a:rPr lang="en-US" sz="1600" dirty="0"/>
              <a:t>• Kdo je izdelal tvoja oblačila in pod kakšnimi pogoji?</a:t>
            </a:r>
          </a:p>
          <a:p>
            <a:pPr algn="l">
              <a:lnSpc>
                <a:spcPts val="1320"/>
              </a:lnSpc>
            </a:pPr>
            <a:r>
              <a:rPr lang="en-US" sz="1600" dirty="0"/>
              <a:t>• Kako izgleda „dovolj dobro“ – namesto da vedno izbiramo „novo“?</a:t>
            </a:r>
          </a:p>
          <a:p>
            <a:pPr algn="l">
              <a:lnSpc>
                <a:spcPts val="1320"/>
              </a:lnSpc>
            </a:pPr>
            <a:r>
              <a:rPr lang="en-US" sz="1600" dirty="0"/>
              <a:t>• Če bi vsa tvoja skupnost trošila tako kot ti, kakšen bi bil vpliv?</a:t>
            </a:r>
          </a:p>
          <a:p>
            <a:pPr algn="l">
              <a:lnSpc>
                <a:spcPts val="1320"/>
              </a:lnSpc>
            </a:pPr>
            <a:endParaRPr lang="en-US" sz="1600" dirty="0"/>
          </a:p>
          <a:p>
            <a:pPr algn="l">
              <a:lnSpc>
                <a:spcPts val="1320"/>
              </a:lnSpc>
            </a:pPr>
            <a:r>
              <a:rPr lang="en-US" sz="1800" b="1" dirty="0">
                <a:solidFill>
                  <a:srgbClr val="84C345"/>
                </a:solidFill>
              </a:rPr>
              <a:t>RAZMISLI – Osebni kalkulator odtisa</a:t>
            </a:r>
            <a:br>
              <a:rPr lang="en-US" sz="1600" dirty="0"/>
            </a:br>
            <a:r>
              <a:rPr lang="en-US" sz="1600" dirty="0"/>
              <a:t>Z WWF-jevim kalkulatorjem odtisa oceni okoljski vpliv svojih življenjskih odločitev – pri hrani, nakupovanju, energiji doma in potovanjih.</a:t>
            </a:r>
            <a:br>
              <a:rPr lang="en-US" sz="1600" dirty="0"/>
            </a:br>
            <a:r>
              <a:rPr lang="en-US" sz="1600" dirty="0">
                <a:solidFill>
                  <a:srgbClr val="1A7B46"/>
                </a:solidFill>
                <a:hlinkClick r:id="rId2">
                  <a:extLst>
                    <a:ext uri="{A12FA001-AC4F-418D-AE19-62706E023703}">
                      <ahyp:hlinkClr xmlns:ahyp="http://schemas.microsoft.com/office/drawing/2018/hyperlinkcolor" val="tx"/>
                    </a:ext>
                  </a:extLst>
                </a:hlinkClick>
              </a:rPr>
              <a:t>Preizkusi kalkulator</a:t>
            </a:r>
          </a:p>
          <a:p>
            <a:pPr algn="l">
              <a:lnSpc>
                <a:spcPts val="1320"/>
              </a:lnSpc>
            </a:pPr>
            <a:endParaRPr lang="en-US" sz="160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endParaRPr lang="en-US" sz="16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RAZMISLI – Pregled potrošnje</a:t>
            </a:r>
            <a:br>
              <a:rPr lang="en-US" sz="1600" dirty="0"/>
            </a:br>
            <a:r>
              <a:rPr lang="en-US" sz="1600" dirty="0"/>
              <a:t>Ozri se na svoje nakupe v zadnjem mesecu. Za vsakega se vprašaj: Je bil nujen? Bi si ga lahko izposodil/-a, popravil/-a ali kupil/-a rabljenega? Zapiši tri stvari, ki bi jih lahko spremenil/-a naslednji mesec.</a:t>
            </a:r>
          </a:p>
          <a:p>
            <a:endParaRPr lang="en-US"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Premisli in razmisli</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Ukrepaj</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48774" y="5123897"/>
            <a:ext cx="6541269" cy="3459530"/>
          </a:xfrm>
        </p:spPr>
        <p:txBody>
          <a:bodyPr/>
          <a:lstStyle/>
          <a:p>
            <a:pPr algn="l">
              <a:lnSpc>
                <a:spcPts val="1320"/>
              </a:lnSpc>
            </a:pPr>
            <a:r>
              <a:rPr lang="en-US" sz="1800" b="1">
                <a:solidFill>
                  <a:srgbClr val="84C345"/>
                </a:solidFill>
              </a:rPr>
              <a:t>ZAMENJAJ:</a:t>
            </a:r>
          </a:p>
          <a:p>
            <a:pPr algn="l">
              <a:lnSpc>
                <a:spcPts val="1320"/>
              </a:lnSpc>
            </a:pPr>
            <a:r>
              <a:rPr lang="en-US" sz="1600" dirty="0"/>
              <a:t>Izberi en izdelek, ki ga redno kupuješ – oblačilo, hrano ali gospodinjski izdelek – in razišči bolj trajnostno alternativo. Preizkusi jo en mesec in ugotovitve deli s svojo skupino.</a:t>
            </a:r>
          </a:p>
          <a:p>
            <a:pPr algn="l">
              <a:lnSpc>
                <a:spcPts val="1320"/>
              </a:lnSpc>
            </a:pPr>
            <a:endParaRPr lang="en-US" sz="1600"/>
          </a:p>
          <a:p>
            <a:pPr algn="l">
              <a:lnSpc>
                <a:spcPts val="1320"/>
              </a:lnSpc>
            </a:pPr>
            <a:endParaRPr lang="en-US" sz="1600" dirty="0"/>
          </a:p>
          <a:p>
            <a:pPr algn="l">
              <a:lnSpc>
                <a:spcPts val="1320"/>
              </a:lnSpc>
            </a:pPr>
            <a:r>
              <a:rPr lang="en-US" sz="1800" b="1">
                <a:solidFill>
                  <a:srgbClr val="84C345"/>
                </a:solidFill>
              </a:rPr>
              <a:t>RAZPRAVLJAJ:</a:t>
            </a:r>
          </a:p>
          <a:p>
            <a:pPr algn="l">
              <a:lnSpc>
                <a:spcPts val="1320"/>
              </a:lnSpc>
            </a:pPr>
            <a:r>
              <a:rPr lang="en-US" sz="1600" dirty="0"/>
              <a:t>V skupini izriši pot enega izdelka – majice, telefona ali obroka – od surovine do odlagališča. Kje nastane okoljska škoda? Kje bi lahko prekinili verigo?</a:t>
            </a:r>
          </a:p>
          <a:p>
            <a:pPr algn="l">
              <a:lnSpc>
                <a:spcPts val="1320"/>
              </a:lnSpc>
            </a:pPr>
            <a:endParaRPr lang="en-US" sz="1600"/>
          </a:p>
          <a:p>
            <a:pPr algn="l">
              <a:lnSpc>
                <a:spcPts val="1320"/>
              </a:lnSpc>
            </a:pPr>
            <a:endParaRPr lang="en-US" sz="1600"/>
          </a:p>
          <a:p>
            <a:pPr algn="l">
              <a:lnSpc>
                <a:spcPts val="1320"/>
              </a:lnSpc>
            </a:pPr>
            <a:endParaRPr lang="en-US" sz="1600"/>
          </a:p>
          <a:p>
            <a:pPr algn="l">
              <a:lnSpc>
                <a:spcPts val="1320"/>
              </a:lnSpc>
            </a:pPr>
            <a:endParaRPr lang="en-US" sz="1600"/>
          </a:p>
          <a:p>
            <a:pPr algn="l">
              <a:lnSpc>
                <a:spcPts val="1320"/>
              </a:lnSpc>
            </a:pPr>
            <a:endParaRPr lang="en-US" sz="1600"/>
          </a:p>
          <a:p>
            <a:pPr algn="l">
              <a:lnSpc>
                <a:spcPts val="1320"/>
              </a:lnSpc>
            </a:pPr>
            <a:r>
              <a:rPr lang="en-US" sz="1800" b="1">
                <a:solidFill>
                  <a:srgbClr val="84C345"/>
                </a:solidFill>
              </a:rPr>
              <a:t>POPRAVI:</a:t>
            </a:r>
          </a:p>
          <a:p>
            <a:pPr algn="l">
              <a:lnSpc>
                <a:spcPts val="1320"/>
              </a:lnSpc>
            </a:pPr>
            <a:r>
              <a:rPr lang="en-US" sz="1600" dirty="0"/>
              <a:t>Poišči nekaj pokvarjenega doma ali v šoli. Popravi, predelaj ali podari namesto da zavržeš. Zabeleži, kaj si naredil/-a in kaj si rešil/-a pred odpadki.</a:t>
            </a:r>
          </a:p>
          <a:p>
            <a:pPr algn="l">
              <a:lnSpc>
                <a:spcPts val="1320"/>
              </a:lnSpc>
            </a:pPr>
            <a:endParaRPr lang="en-US" sz="1600"/>
          </a:p>
          <a:p>
            <a:pPr algn="l">
              <a:lnSpc>
                <a:spcPts val="1320"/>
              </a:lnSpc>
            </a:pPr>
            <a:endParaRPr lang="en-US" sz="1600" dirty="0"/>
          </a:p>
          <a:p>
            <a:pPr algn="l">
              <a:lnSpc>
                <a:spcPts val="1320"/>
              </a:lnSpc>
            </a:pPr>
            <a:r>
              <a:rPr lang="en-US" sz="1800" b="1">
                <a:solidFill>
                  <a:srgbClr val="84C345"/>
                </a:solidFill>
              </a:rPr>
              <a:t>OZAVEŠČAJ:</a:t>
            </a:r>
          </a:p>
          <a:p>
            <a:pPr algn="l">
              <a:lnSpc>
                <a:spcPts val="1320"/>
              </a:lnSpc>
            </a:pPr>
            <a:br>
              <a:rPr lang="en-US" sz="1600" dirty="0"/>
            </a:br>
            <a:r>
              <a:rPr lang="en-US" sz="1600" dirty="0"/>
              <a:t>Ustvari enostranski vodič ali kratko objavo na družbenih omrežjih o eni trajnostni zamenjavi. Deli jo z vrstniki, lokalno skupnostjo ali na šolski oglasni deski. Majhno širjenje informacij lahko premakne norme.</a:t>
            </a:r>
          </a:p>
          <a:p>
            <a:endParaRPr lang="en-US" sz="1400" dirty="0"/>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600" dirty="0">
                <a:solidFill>
                  <a:srgbClr val="404040"/>
                </a:solidFill>
              </a:rPr>
              <a:t>Vsak nakup je odločitev. Trajnostna potrošnja ne pomeni popolnosti – pomeni ozaveščenost, namen in napredek. Kar kupujemo, oblikuje, kaj se izdeluje. Ko posamezniki, skupnosti in oblikovalci politik delujejo skupaj, se vzorci potrošnje lahko spremenijo v velikem obsegu. Krožno gospodarstvo že obstaja v majhnih žepkih povsod. Naša naloga je, da ga razširimo.</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Ključni poudarek</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pic>
        <p:nvPicPr>
          <p:cNvPr id="2" name="Picture 1">
            <a:extLst>
              <a:ext uri="{FF2B5EF4-FFF2-40B4-BE49-F238E27FC236}">
                <a16:creationId xmlns:a16="http://schemas.microsoft.com/office/drawing/2014/main" id="{DB18EA17-AB21-E69D-5C9C-FC029903A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9956" y="460896"/>
            <a:ext cx="2422555" cy="1780432"/>
          </a:xfrm>
          <a:prstGeom prst="rect">
            <a:avLst/>
          </a:prstGeom>
        </p:spPr>
      </p:pic>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3B23DF8-BE1D-4952-90F8-EBA178A37E90}">
  <we:reference id="wa200010001" version="1.0.0.1" store="en-US" storeType="OMEX"/>
  <we:alternateReferences>
    <we:reference id="WA200010001" version="1.0.0.1" store="WA200010001" storeType="OMEX"/>
  </we:alternateReferences>
  <we:properties>
    <we:property name="claude.fileId" value="&quot;2db523ca-af66-4ab2-88bc-d765e25476be&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1206</TotalTime>
  <Words>805</Words>
  <Application>Microsoft Office PowerPoint</Application>
  <PresentationFormat>Custom</PresentationFormat>
  <Paragraphs>103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1561</cp:revision>
  <cp:lastPrinted>2021-11-26T07:36:34Z</cp:lastPrinted>
  <dcterms:created xsi:type="dcterms:W3CDTF">2016-05-11T14:31:01Z</dcterms:created>
  <dcterms:modified xsi:type="dcterms:W3CDTF">2026-06-29T17:40:33Z</dcterms:modified>
</cp:coreProperties>
</file>