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19"/>
  </p:notesMasterIdLst>
  <p:sldIdLst>
    <p:sldId id="4299" r:id="rId2"/>
    <p:sldId id="4305" r:id="rId3"/>
    <p:sldId id="4318" r:id="rId4"/>
    <p:sldId id="4340" r:id="rId5"/>
    <p:sldId id="4342" r:id="rId6"/>
    <p:sldId id="4343" r:id="rId7"/>
    <p:sldId id="4354" r:id="rId8"/>
    <p:sldId id="4355" r:id="rId9"/>
    <p:sldId id="4356" r:id="rId10"/>
    <p:sldId id="4357" r:id="rId11"/>
    <p:sldId id="4358" r:id="rId12"/>
    <p:sldId id="4359" r:id="rId13"/>
    <p:sldId id="4360" r:id="rId14"/>
    <p:sldId id="4352" r:id="rId15"/>
    <p:sldId id="4337" r:id="rId16"/>
    <p:sldId id="4338" r:id="rId17"/>
    <p:sldId id="4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E47"/>
    <a:srgbClr val="404040"/>
    <a:srgbClr val="5398A2"/>
    <a:srgbClr val="82C248"/>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58690-C82A-4C96-9743-37EFD08A3BF5}" v="269" dt="2026-03-25T12:56:15.961"/>
    <p1510:client id="{822B0735-5F81-41DA-8713-154583BEE47F}" v="57" dt="2026-03-26T11:23:07.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5082"/>
  </p:normalViewPr>
  <p:slideViewPr>
    <p:cSldViewPr snapToGrid="0" snapToObjects="1">
      <p:cViewPr varScale="1">
        <p:scale>
          <a:sx n="78" d="100"/>
          <a:sy n="78" d="100"/>
        </p:scale>
        <p:origin x="682"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aV3E1MhTjHI"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w.com/en/how-to-cope-with-climate-anxiety/audio-60829377"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forthewild.world/podcast"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kuow.org/podcasts/thewild"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n.wikipedia.org/wiki/Braiding_Sweetgrass"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ullcirclechange.ie/from-climate-anxiety-to-climate-resilience/"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walkinmyshoes.ie/library/blogs-and-articles/2023/april/climate-change-and-mental-health"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theresilienceproject.org.uk/resources/"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ENFEapVsB4&amp;feature=youtu.be"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ted.com/talks/lucy_hone_3_secrets_of_resilient_people"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xiISkkOwHnc"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Les/Se/Hør/Skriv/Handle</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2"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5448742"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pc="324" dirty="0">
                <a:solidFill>
                  <a:srgbClr val="5398A2"/>
                </a:solidFill>
                <a:latin typeface="Calibri" panose="020F0502020204030204" pitchFamily="34" charset="0"/>
                <a:cs typeface="Calibri" panose="020F0502020204030204" pitchFamily="34" charset="0"/>
              </a:rPr>
              <a:t>Motstandskraft</a:t>
            </a:r>
          </a:p>
        </p:txBody>
      </p:sp>
      <p:pic>
        <p:nvPicPr>
          <p:cNvPr id="14" name="Picture Placeholder 13">
            <a:extLst>
              <a:ext uri="{FF2B5EF4-FFF2-40B4-BE49-F238E27FC236}">
                <a16:creationId xmlns:a16="http://schemas.microsoft.com/office/drawing/2014/main" id="{B0E2FCC9-6D03-247E-87D1-1EB85C967D5A}"/>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CF517-A3EE-C86D-6910-1F2783852F6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44DA6FE-BDDB-90F9-A088-9E8D33FB9958}"/>
              </a:ext>
            </a:extLst>
          </p:cNvPr>
          <p:cNvSpPr>
            <a:spLocks noGrp="1"/>
          </p:cNvSpPr>
          <p:nvPr>
            <p:ph type="body" sz="quarter" idx="18"/>
          </p:nvPr>
        </p:nvSpPr>
        <p:spPr>
          <a:xfrm>
            <a:off x="798380" y="2045704"/>
            <a:ext cx="5762440" cy="3849918"/>
          </a:xfrm>
        </p:spPr>
        <p:txBody>
          <a:bodyPr/>
          <a:lstStyle/>
          <a:p>
            <a:pPr marL="0" indent="0"/>
            <a:r>
              <a:rPr lang="en-US" b="1" dirty="0"/>
              <a:t>Kortfilm – The Great Green Wall</a:t>
            </a:r>
          </a:p>
          <a:p>
            <a:pPr marL="0" indent="0"/>
            <a:r>
              <a:rPr lang="en-US" dirty="0"/>
              <a:t>En håpefull historie om afrikanske lokalsamfunn som planter trær på tvers av Sahel for å bekjempe ørkenspredning. Viser motstandskraft i praksis og kobler klimahandling til kultur og overlevelse.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Se her</a:t>
            </a:r>
            <a:endParaRPr lang="en-US" dirty="0">
              <a:solidFill>
                <a:srgbClr val="1F8E47"/>
              </a:solidFill>
            </a:endParaRPr>
          </a:p>
        </p:txBody>
      </p:sp>
      <p:sp>
        <p:nvSpPr>
          <p:cNvPr id="4" name="Text Placeholder 3">
            <a:extLst>
              <a:ext uri="{FF2B5EF4-FFF2-40B4-BE49-F238E27FC236}">
                <a16:creationId xmlns:a16="http://schemas.microsoft.com/office/drawing/2014/main" id="{BD9102F5-B718-1AE4-83B5-E75C27721855}"/>
              </a:ext>
            </a:extLst>
          </p:cNvPr>
          <p:cNvSpPr>
            <a:spLocks noGrp="1"/>
          </p:cNvSpPr>
          <p:nvPr>
            <p:ph type="body" sz="quarter" idx="16"/>
          </p:nvPr>
        </p:nvSpPr>
        <p:spPr/>
        <p:txBody>
          <a:bodyPr/>
          <a:lstStyle/>
          <a:p>
            <a:r>
              <a:rPr lang="en-US" dirty="0">
                <a:solidFill>
                  <a:srgbClr val="1F8E47"/>
                </a:solidFill>
              </a:rPr>
              <a:t>Se</a:t>
            </a:r>
          </a:p>
        </p:txBody>
      </p:sp>
      <p:pic>
        <p:nvPicPr>
          <p:cNvPr id="6" name="Picture Placeholder 5">
            <a:extLst>
              <a:ext uri="{FF2B5EF4-FFF2-40B4-BE49-F238E27FC236}">
                <a16:creationId xmlns:a16="http://schemas.microsoft.com/office/drawing/2014/main" id="{485ABC40-3614-A6FF-A698-B836156AC8C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14501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1067E-8BBB-58DA-27EB-31F0BC2035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E1E3144-41F0-0AD3-9679-930174008A95}"/>
              </a:ext>
            </a:extLst>
          </p:cNvPr>
          <p:cNvSpPr>
            <a:spLocks noGrp="1"/>
          </p:cNvSpPr>
          <p:nvPr>
            <p:ph type="body" sz="quarter" idx="18"/>
          </p:nvPr>
        </p:nvSpPr>
        <p:spPr>
          <a:xfrm>
            <a:off x="798380" y="2045704"/>
            <a:ext cx="5762440" cy="3849918"/>
          </a:xfrm>
        </p:spPr>
        <p:txBody>
          <a:bodyPr/>
          <a:lstStyle/>
          <a:p>
            <a:pPr marL="0" indent="0"/>
            <a:r>
              <a:rPr lang="en-US" b="1" dirty="0"/>
              <a:t>Podkast – How to Cope with Climate Anxiety (DW, 2022)</a:t>
            </a:r>
          </a:p>
          <a:p>
            <a:pPr marL="0" indent="0"/>
            <a:r>
              <a:rPr lang="en-US" dirty="0"/>
              <a:t>Dette er praktiske tips fra psykologer om å sette ord på følelser og bygge vaner som demper følelsen av å være overveldet. Du vil kanskje oppdage at de passer perfekt til lekser eller lytting under studier.</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Hør her</a:t>
            </a:r>
            <a:endParaRPr lang="en-US" dirty="0">
              <a:solidFill>
                <a:srgbClr val="1F8E47"/>
              </a:solidFill>
            </a:endParaRPr>
          </a:p>
        </p:txBody>
      </p:sp>
      <p:sp>
        <p:nvSpPr>
          <p:cNvPr id="4" name="Text Placeholder 3">
            <a:extLst>
              <a:ext uri="{FF2B5EF4-FFF2-40B4-BE49-F238E27FC236}">
                <a16:creationId xmlns:a16="http://schemas.microsoft.com/office/drawing/2014/main" id="{36C4587A-DBF4-E038-CA80-601664EC0DF5}"/>
              </a:ext>
            </a:extLst>
          </p:cNvPr>
          <p:cNvSpPr>
            <a:spLocks noGrp="1"/>
          </p:cNvSpPr>
          <p:nvPr>
            <p:ph type="body" sz="quarter" idx="16"/>
          </p:nvPr>
        </p:nvSpPr>
        <p:spPr/>
        <p:txBody>
          <a:bodyPr/>
          <a:lstStyle/>
          <a:p>
            <a:r>
              <a:rPr lang="en-US" dirty="0">
                <a:solidFill>
                  <a:srgbClr val="1F8E47"/>
                </a:solidFill>
              </a:rPr>
              <a:t>Hør</a:t>
            </a:r>
          </a:p>
        </p:txBody>
      </p:sp>
      <p:pic>
        <p:nvPicPr>
          <p:cNvPr id="8" name="Picture Placeholder 7">
            <a:extLst>
              <a:ext uri="{FF2B5EF4-FFF2-40B4-BE49-F238E27FC236}">
                <a16:creationId xmlns:a16="http://schemas.microsoft.com/office/drawing/2014/main" id="{F4C08822-2438-FCD7-BC24-A6D0646F370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275621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54F7-AFC4-799F-D0D1-E18C24DE615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CA85677-5371-10FD-5F2A-B923135AFB8A}"/>
              </a:ext>
            </a:extLst>
          </p:cNvPr>
          <p:cNvSpPr>
            <a:spLocks noGrp="1"/>
          </p:cNvSpPr>
          <p:nvPr>
            <p:ph type="body" sz="quarter" idx="18"/>
          </p:nvPr>
        </p:nvSpPr>
        <p:spPr>
          <a:xfrm>
            <a:off x="798380" y="2045704"/>
            <a:ext cx="5762440" cy="3849918"/>
          </a:xfrm>
        </p:spPr>
        <p:txBody>
          <a:bodyPr/>
          <a:lstStyle/>
          <a:p>
            <a:pPr marL="0" indent="0"/>
            <a:r>
              <a:rPr lang="en-US" b="1" dirty="0"/>
              <a:t>Podkast – For the Wild</a:t>
            </a:r>
          </a:p>
          <a:p>
            <a:pPr marL="0" indent="0"/>
            <a:r>
              <a:rPr lang="en-US" dirty="0"/>
              <a:t>Dype samtaler om økologi, rettferdighet og motstandskraft. Roligere, ettertenksom lytting som knytter klimaspørsmål til personlig grunnfeste.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Hør her</a:t>
            </a:r>
            <a:endParaRPr lang="en-US" dirty="0">
              <a:solidFill>
                <a:srgbClr val="1F8E47"/>
              </a:solidFill>
            </a:endParaRPr>
          </a:p>
        </p:txBody>
      </p:sp>
      <p:sp>
        <p:nvSpPr>
          <p:cNvPr id="4" name="Text Placeholder 3">
            <a:extLst>
              <a:ext uri="{FF2B5EF4-FFF2-40B4-BE49-F238E27FC236}">
                <a16:creationId xmlns:a16="http://schemas.microsoft.com/office/drawing/2014/main" id="{E0D26193-1542-6FDE-7B07-BDE57EF7C380}"/>
              </a:ext>
            </a:extLst>
          </p:cNvPr>
          <p:cNvSpPr>
            <a:spLocks noGrp="1"/>
          </p:cNvSpPr>
          <p:nvPr>
            <p:ph type="body" sz="quarter" idx="16"/>
          </p:nvPr>
        </p:nvSpPr>
        <p:spPr/>
        <p:txBody>
          <a:bodyPr/>
          <a:lstStyle/>
          <a:p>
            <a:r>
              <a:rPr lang="en-US" dirty="0">
                <a:solidFill>
                  <a:srgbClr val="1F8E47"/>
                </a:solidFill>
              </a:rPr>
              <a:t>Hør</a:t>
            </a:r>
          </a:p>
        </p:txBody>
      </p:sp>
      <p:pic>
        <p:nvPicPr>
          <p:cNvPr id="6" name="Picture Placeholder 5">
            <a:extLst>
              <a:ext uri="{FF2B5EF4-FFF2-40B4-BE49-F238E27FC236}">
                <a16:creationId xmlns:a16="http://schemas.microsoft.com/office/drawing/2014/main" id="{5CA55D74-5040-5FFC-CEBB-DEB988CFED8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3166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08F67-F08B-DC26-7838-5D0B70B7970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AA3C881-872A-D3C6-AE4A-D1A0E1BC3B25}"/>
              </a:ext>
            </a:extLst>
          </p:cNvPr>
          <p:cNvSpPr>
            <a:spLocks noGrp="1"/>
          </p:cNvSpPr>
          <p:nvPr>
            <p:ph type="body" sz="quarter" idx="18"/>
          </p:nvPr>
        </p:nvSpPr>
        <p:spPr>
          <a:xfrm>
            <a:off x="798380" y="2045704"/>
            <a:ext cx="5762440" cy="3849918"/>
          </a:xfrm>
        </p:spPr>
        <p:txBody>
          <a:bodyPr/>
          <a:lstStyle/>
          <a:p>
            <a:pPr marL="0" indent="0"/>
            <a:r>
              <a:rPr lang="en-US" b="1" dirty="0"/>
              <a:t>Podkast – The Wild with Chris Morgan</a:t>
            </a:r>
          </a:p>
          <a:p>
            <a:pPr marL="0" indent="0"/>
            <a:r>
              <a:rPr lang="en-US" dirty="0"/>
              <a:t>Beroligende fortellinger om dyreliv og villmark. Flott for å ta en «undringspause» når stresset er høyt – en påminnelse om at motstandskraft også kommer av å gjenoppdage kontakten med naturen.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Hør her</a:t>
            </a:r>
            <a:endParaRPr lang="en-US" dirty="0">
              <a:solidFill>
                <a:srgbClr val="1F8E47"/>
              </a:solidFill>
            </a:endParaRPr>
          </a:p>
        </p:txBody>
      </p:sp>
      <p:sp>
        <p:nvSpPr>
          <p:cNvPr id="4" name="Text Placeholder 3">
            <a:extLst>
              <a:ext uri="{FF2B5EF4-FFF2-40B4-BE49-F238E27FC236}">
                <a16:creationId xmlns:a16="http://schemas.microsoft.com/office/drawing/2014/main" id="{1B20DC59-3B85-62B9-3481-40E7BBD78AE3}"/>
              </a:ext>
            </a:extLst>
          </p:cNvPr>
          <p:cNvSpPr>
            <a:spLocks noGrp="1"/>
          </p:cNvSpPr>
          <p:nvPr>
            <p:ph type="body" sz="quarter" idx="16"/>
          </p:nvPr>
        </p:nvSpPr>
        <p:spPr/>
        <p:txBody>
          <a:bodyPr/>
          <a:lstStyle/>
          <a:p>
            <a:r>
              <a:rPr lang="en-US" dirty="0">
                <a:solidFill>
                  <a:srgbClr val="1F8E47"/>
                </a:solidFill>
              </a:rPr>
              <a:t>Hør</a:t>
            </a:r>
          </a:p>
        </p:txBody>
      </p:sp>
      <p:pic>
        <p:nvPicPr>
          <p:cNvPr id="6" name="Picture Placeholder 5">
            <a:extLst>
              <a:ext uri="{FF2B5EF4-FFF2-40B4-BE49-F238E27FC236}">
                <a16:creationId xmlns:a16="http://schemas.microsoft.com/office/drawing/2014/main" id="{9A97248B-8AEC-9624-A3C6-B0ADD789235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1709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A7F5-897E-676E-4071-B1419BD534F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7FD6CC5-AF13-3194-F1AA-F2B669321A04}"/>
              </a:ext>
            </a:extLst>
          </p:cNvPr>
          <p:cNvSpPr>
            <a:spLocks noGrp="1"/>
          </p:cNvSpPr>
          <p:nvPr>
            <p:ph type="body" sz="quarter" idx="18"/>
          </p:nvPr>
        </p:nvSpPr>
        <p:spPr>
          <a:xfrm>
            <a:off x="798381" y="1947041"/>
            <a:ext cx="10254429" cy="3607939"/>
          </a:xfrm>
        </p:spPr>
        <p:txBody>
          <a:bodyPr/>
          <a:lstStyle/>
          <a:p>
            <a:pPr marL="0" indent="0"/>
            <a:r>
              <a:rPr lang="en-US" sz="2800" b="1" dirty="0">
                <a:solidFill>
                  <a:srgbClr val="1F8E47"/>
                </a:solidFill>
              </a:rPr>
              <a:t>Skriv: </a:t>
            </a:r>
            <a:r>
              <a:rPr lang="en-US" sz="2800" dirty="0"/>
              <a:t>List opp tre utfordringer du nylig har møtt. For hver av dem skriver du én måte du tilpasset deg eller lærte noe på. Legg merke til hva dette sier om motstandskraften din.</a:t>
            </a:r>
          </a:p>
          <a:p>
            <a:pPr marL="0" indent="0"/>
            <a:r>
              <a:rPr lang="en-US" sz="2800" b="1" dirty="0">
                <a:solidFill>
                  <a:srgbClr val="1F8E47"/>
                </a:solidFill>
              </a:rPr>
              <a:t>Diskuter: </a:t>
            </a:r>
            <a:r>
              <a:rPr lang="en-US" sz="2800" dirty="0"/>
              <a:t>Del én strategi for motstandskraft du allerede bruker, i en gruppe (f.eks. turgåing, </a:t>
            </a:r>
            <a:r>
              <a:rPr lang="en-US" sz="2800" dirty="0" err="1"/>
              <a:t>humor</a:t>
            </a:r>
            <a:r>
              <a:rPr lang="en-US" sz="2800" dirty="0"/>
              <a:t>, kunst, venner). Hvordan kan disse fungere på fellesskapsnivå?</a:t>
            </a:r>
          </a:p>
          <a:p>
            <a:pPr marL="0" indent="0"/>
            <a:r>
              <a:rPr lang="en-US" sz="2800" b="1" dirty="0">
                <a:solidFill>
                  <a:srgbClr val="1F8E47"/>
                </a:solidFill>
              </a:rPr>
              <a:t>Handle: </a:t>
            </a:r>
            <a:r>
              <a:rPr lang="en-US" sz="2800" dirty="0"/>
              <a:t>Velg én vane som bygger motstandskraft (journalskriving, tid ute, pusteøvelser) og prøv den daglig i én uke. Følg med på hvordan du føler deg.</a:t>
            </a:r>
          </a:p>
        </p:txBody>
      </p:sp>
      <p:sp>
        <p:nvSpPr>
          <p:cNvPr id="4" name="Text Placeholder 3">
            <a:extLst>
              <a:ext uri="{FF2B5EF4-FFF2-40B4-BE49-F238E27FC236}">
                <a16:creationId xmlns:a16="http://schemas.microsoft.com/office/drawing/2014/main" id="{F55F14DE-719E-C558-1FB5-E6DAC52965B9}"/>
              </a:ext>
            </a:extLst>
          </p:cNvPr>
          <p:cNvSpPr>
            <a:spLocks noGrp="1"/>
          </p:cNvSpPr>
          <p:nvPr>
            <p:ph type="body" sz="quarter" idx="16"/>
          </p:nvPr>
        </p:nvSpPr>
        <p:spPr>
          <a:xfrm>
            <a:off x="798381" y="761603"/>
            <a:ext cx="5728149" cy="803654"/>
          </a:xfrm>
        </p:spPr>
        <p:txBody>
          <a:bodyPr/>
          <a:lstStyle/>
          <a:p>
            <a:r>
              <a:rPr lang="en-IN" dirty="0">
                <a:solidFill>
                  <a:srgbClr val="1F8E47"/>
                </a:solidFill>
              </a:rPr>
              <a:t>Prøv selv</a:t>
            </a:r>
          </a:p>
        </p:txBody>
      </p:sp>
      <p:pic>
        <p:nvPicPr>
          <p:cNvPr id="9" name="Picture 8">
            <a:extLst>
              <a:ext uri="{FF2B5EF4-FFF2-40B4-BE49-F238E27FC236}">
                <a16:creationId xmlns:a16="http://schemas.microsoft.com/office/drawing/2014/main" id="{9AA2D559-F3D6-28EC-6F5F-8B83F5813AA2}"/>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10178402" y="-850639"/>
            <a:ext cx="3224482" cy="3224482"/>
          </a:xfrm>
          <a:prstGeom prst="rect">
            <a:avLst/>
          </a:prstGeom>
        </p:spPr>
      </p:pic>
    </p:spTree>
    <p:extLst>
      <p:ext uri="{BB962C8B-B14F-4D97-AF65-F5344CB8AC3E}">
        <p14:creationId xmlns:p14="http://schemas.microsoft.com/office/powerpoint/2010/main" val="19383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Hovedpunkter</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Hovedpunkter</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7"/>
            <a:ext cx="7188476" cy="2433099"/>
          </a:xfrm>
        </p:spPr>
        <p:txBody>
          <a:bodyPr/>
          <a:lstStyle/>
          <a:p>
            <a:pPr marL="0" indent="0"/>
            <a:r>
              <a:rPr lang="en-US" dirty="0"/>
              <a:t>Motstandskraft handler ikke om å aldri bekymre seg – det handler om å vite hvordan vi kan reagere når ting blir tøft. Ved å lære av andre, prøve små daglige vaner og knytte oss til fellesskapet kan vi bygge den typen motstandskraft som holder oss jordnære og håpefulle i møte med klimautfordringene.</a:t>
            </a:r>
            <a:endParaRPr lang="en-IN" dirty="0"/>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Hovedpunkter</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3" name="Text Placeholder 2">
            <a:extLst>
              <a:ext uri="{FF2B5EF4-FFF2-40B4-BE49-F238E27FC236}">
                <a16:creationId xmlns:a16="http://schemas.microsoft.com/office/drawing/2014/main" id="{C4B5A816-EE56-25B4-EB9D-CFE1366D02A5}"/>
              </a:ext>
            </a:extLst>
          </p:cNvPr>
          <p:cNvSpPr>
            <a:spLocks noGrp="1"/>
          </p:cNvSpPr>
          <p:nvPr>
            <p:ph type="body" sz="quarter" idx="19"/>
          </p:nvPr>
        </p:nvSpPr>
        <p:spPr/>
        <p:txBody>
          <a:bodyPr/>
          <a:lstStyle/>
          <a:p>
            <a:r>
              <a:rPr lang="en-IN" dirty="0"/>
              <a:t>01</a:t>
            </a:r>
          </a:p>
        </p:txBody>
      </p:sp>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Noen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a:xfrm>
            <a:off x="31636" y="533903"/>
            <a:ext cx="5528818" cy="5120640"/>
          </a:xfrm>
        </p:spPr>
        <p:txBody>
          <a:bodyPr>
            <a:noAutofit/>
          </a:bodyPr>
          <a:lstStyle/>
          <a:p>
            <a:r>
              <a:rPr lang="en-US" sz="2500" b="1" i="0" dirty="0"/>
              <a:t>Motstandskraft</a:t>
            </a:r>
            <a:r>
              <a:rPr lang="en-US" sz="2500" i="0" dirty="0"/>
              <a:t> handler ikke om å være «tøff» eller å late som om ingenting plager deg. Det handler om å finne måter å reise seg igjen på, tilpasse seg og holde ut når ting blir vanskelig. Klimaendringene kan føles overveldende, men motstandskraft gir oss verktøy til å gjøre frykt om til energi, til å ta vare på den psykiske helsa vår og til å støtte hverandre i fellesskap. </a:t>
            </a:r>
          </a:p>
          <a:p>
            <a:r>
              <a:rPr lang="en-US" sz="2500" i="0" dirty="0"/>
              <a:t>Denne samlingen av åpne læringsressurser samler bøker, artikler, videoer og podkaster for å vise praktiske måter unge og lærere kan utforske og bygge motstandskraft på.</a:t>
            </a:r>
            <a:endParaRPr lang="en-IN" sz="2500" i="0" dirty="0"/>
          </a:p>
        </p:txBody>
      </p:sp>
      <p:pic>
        <p:nvPicPr>
          <p:cNvPr id="7" name="Picture Placeholder 6">
            <a:extLst>
              <a:ext uri="{FF2B5EF4-FFF2-40B4-BE49-F238E27FC236}">
                <a16:creationId xmlns:a16="http://schemas.microsoft.com/office/drawing/2014/main" id="{9910BA03-DF55-183E-1A94-921D4CD0770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pic>
        <p:nvPicPr>
          <p:cNvPr id="10" name="Graphic 9" descr="Chevron arrows with solid fill">
            <a:extLst>
              <a:ext uri="{FF2B5EF4-FFF2-40B4-BE49-F238E27FC236}">
                <a16:creationId xmlns:a16="http://schemas.microsoft.com/office/drawing/2014/main" id="{E3BA0F5F-DAEB-8571-2810-039FE602AD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102870" y="6235327"/>
            <a:ext cx="483607" cy="483607"/>
          </a:xfrm>
          <a:prstGeom prst="rect">
            <a:avLst/>
          </a:prstGeom>
        </p:spPr>
      </p:pic>
      <p:sp>
        <p:nvSpPr>
          <p:cNvPr id="12" name="TextBox 11">
            <a:extLst>
              <a:ext uri="{FF2B5EF4-FFF2-40B4-BE49-F238E27FC236}">
                <a16:creationId xmlns:a16="http://schemas.microsoft.com/office/drawing/2014/main" id="{189A0B36-4D58-CEE2-38BE-CD2896531508}"/>
              </a:ext>
            </a:extLst>
          </p:cNvPr>
          <p:cNvSpPr txBox="1"/>
          <p:nvPr/>
        </p:nvSpPr>
        <p:spPr>
          <a:xfrm>
            <a:off x="671513" y="5773663"/>
            <a:ext cx="4060507" cy="461665"/>
          </a:xfrm>
          <a:prstGeom prst="rect">
            <a:avLst/>
          </a:prstGeom>
          <a:noFill/>
        </p:spPr>
        <p:txBody>
          <a:bodyPr wrap="square">
            <a:spAutoFit/>
          </a:bodyPr>
          <a:lstStyle/>
          <a:p>
            <a:pPr marL="0" indent="0"/>
            <a:r>
              <a:rPr lang="en-US" sz="2400" dirty="0"/>
              <a:t>Les/Se/Hør/Skriv/Handle</a:t>
            </a:r>
          </a:p>
        </p:txBody>
      </p:sp>
      <p:grpSp>
        <p:nvGrpSpPr>
          <p:cNvPr id="17" name="Group 16">
            <a:extLst>
              <a:ext uri="{FF2B5EF4-FFF2-40B4-BE49-F238E27FC236}">
                <a16:creationId xmlns:a16="http://schemas.microsoft.com/office/drawing/2014/main" id="{DDAF9E15-E1E3-F37B-70B3-3724ADB7B70B}"/>
              </a:ext>
            </a:extLst>
          </p:cNvPr>
          <p:cNvGrpSpPr/>
          <p:nvPr/>
        </p:nvGrpSpPr>
        <p:grpSpPr>
          <a:xfrm>
            <a:off x="1600445" y="6284130"/>
            <a:ext cx="1851415" cy="471515"/>
            <a:chOff x="4311182" y="6230910"/>
            <a:chExt cx="2187251" cy="557045"/>
          </a:xfrm>
        </p:grpSpPr>
        <p:pic>
          <p:nvPicPr>
            <p:cNvPr id="13" name="Graphic 12" descr="Internet with solid fill">
              <a:extLst>
                <a:ext uri="{FF2B5EF4-FFF2-40B4-BE49-F238E27FC236}">
                  <a16:creationId xmlns:a16="http://schemas.microsoft.com/office/drawing/2014/main" id="{A1FE21A6-04C9-91EE-8451-950F697D36AE}"/>
                </a:ext>
              </a:extLst>
            </p:cNvPr>
            <p:cNvPicPr>
              <a:picLocks noChangeAspect="1"/>
            </p:cNvPicPr>
            <p:nvPr/>
          </p:nvPicPr>
          <p:blipFill>
            <a:blip>
              <a:duotone>
                <a:schemeClr val="accent5">
                  <a:shade val="45000"/>
                  <a:satMod val="135000"/>
                </a:schemeClr>
                <a:prstClr val="white"/>
              </a:duotone>
              <a:extLst>
                <a:ext uri="{96DAC541-7B7A-43D3-8B79-37D633B846F1}">
                  <asvg:svgBlip xmlns:asvg="http://schemas.microsoft.com/office/drawing/2016/SVG/main" r:embed="rId4"/>
                </a:ext>
              </a:extLst>
            </a:blip>
            <a:stretch>
              <a:fillRect/>
            </a:stretch>
          </p:blipFill>
          <p:spPr>
            <a:xfrm>
              <a:off x="4311182" y="6264995"/>
              <a:ext cx="488874" cy="488874"/>
            </a:xfrm>
            <a:prstGeom prst="rect">
              <a:avLst/>
            </a:prstGeom>
          </p:spPr>
        </p:pic>
        <p:pic>
          <p:nvPicPr>
            <p:cNvPr id="14" name="Picture 13">
              <a:extLst>
                <a:ext uri="{FF2B5EF4-FFF2-40B4-BE49-F238E27FC236}">
                  <a16:creationId xmlns:a16="http://schemas.microsoft.com/office/drawing/2014/main" id="{3C39766D-58F2-AEBF-5C2D-71E5238F4EC5}"/>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24354" y="6313983"/>
              <a:ext cx="404951" cy="404951"/>
            </a:xfrm>
            <a:prstGeom prst="rect">
              <a:avLst/>
            </a:prstGeom>
          </p:spPr>
        </p:pic>
        <p:pic>
          <p:nvPicPr>
            <p:cNvPr id="15" name="Picture 14">
              <a:extLst>
                <a:ext uri="{FF2B5EF4-FFF2-40B4-BE49-F238E27FC236}">
                  <a16:creationId xmlns:a16="http://schemas.microsoft.com/office/drawing/2014/main" id="{61F79575-E4A7-22B8-BF18-3CD1C6832D8C}"/>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445135" y="6230910"/>
              <a:ext cx="557045" cy="557045"/>
            </a:xfrm>
            <a:prstGeom prst="rect">
              <a:avLst/>
            </a:prstGeom>
          </p:spPr>
        </p:pic>
        <p:pic>
          <p:nvPicPr>
            <p:cNvPr id="16" name="Picture 15">
              <a:extLst>
                <a:ext uri="{FF2B5EF4-FFF2-40B4-BE49-F238E27FC236}">
                  <a16:creationId xmlns:a16="http://schemas.microsoft.com/office/drawing/2014/main" id="{707FFD42-DF2E-4BBE-F6E3-2690FAAFFF95}"/>
                </a:ext>
              </a:extLst>
            </p:cNvPr>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025040" y="6290894"/>
              <a:ext cx="473393" cy="473393"/>
            </a:xfrm>
            <a:prstGeom prst="rect">
              <a:avLst/>
            </a:prstGeom>
          </p:spPr>
        </p:pic>
      </p:grpSp>
      <p:sp>
        <p:nvSpPr>
          <p:cNvPr id="22" name="Freeform: Shape 21">
            <a:extLst>
              <a:ext uri="{FF2B5EF4-FFF2-40B4-BE49-F238E27FC236}">
                <a16:creationId xmlns:a16="http://schemas.microsoft.com/office/drawing/2014/main" id="{E7BF655B-2473-9B28-BE0D-7CE4281557EF}"/>
              </a:ext>
            </a:extLst>
          </p:cNvPr>
          <p:cNvSpPr/>
          <p:nvPr/>
        </p:nvSpPr>
        <p:spPr>
          <a:xfrm>
            <a:off x="9292590" y="1"/>
            <a:ext cx="2674620" cy="454211"/>
          </a:xfrm>
          <a:custGeom>
            <a:avLst/>
            <a:gdLst>
              <a:gd name="csX0" fmla="*/ 0 w 2674620"/>
              <a:gd name="csY0" fmla="*/ 0 h 454211"/>
              <a:gd name="csX1" fmla="*/ 2674620 w 2674620"/>
              <a:gd name="csY1" fmla="*/ 0 h 454211"/>
              <a:gd name="csX2" fmla="*/ 2220409 w 2674620"/>
              <a:gd name="csY2" fmla="*/ 454211 h 454211"/>
              <a:gd name="csX3" fmla="*/ 454211 w 2674620"/>
              <a:gd name="csY3" fmla="*/ 454211 h 454211"/>
              <a:gd name="csX4" fmla="*/ 0 w 2674620"/>
              <a:gd name="csY4" fmla="*/ 0 h 454211"/>
            </a:gdLst>
            <a:ahLst/>
            <a:cxnLst>
              <a:cxn ang="0">
                <a:pos x="csX0" y="csY0"/>
              </a:cxn>
              <a:cxn ang="0">
                <a:pos x="csX1" y="csY1"/>
              </a:cxn>
              <a:cxn ang="0">
                <a:pos x="csX2" y="csY2"/>
              </a:cxn>
              <a:cxn ang="0">
                <a:pos x="csX3" y="csY3"/>
              </a:cxn>
              <a:cxn ang="0">
                <a:pos x="csX4" y="csY4"/>
              </a:cxn>
            </a:cxnLst>
            <a:rect l="l" t="t" r="r" b="b"/>
            <a:pathLst>
              <a:path w="2674620" h="454211">
                <a:moveTo>
                  <a:pt x="0" y="0"/>
                </a:moveTo>
                <a:lnTo>
                  <a:pt x="2674620" y="0"/>
                </a:lnTo>
                <a:cubicBezTo>
                  <a:pt x="2674620" y="250854"/>
                  <a:pt x="2471263" y="454211"/>
                  <a:pt x="2220409" y="454211"/>
                </a:cubicBezTo>
                <a:lnTo>
                  <a:pt x="454211" y="454211"/>
                </a:lnTo>
                <a:cubicBezTo>
                  <a:pt x="203357" y="454211"/>
                  <a:pt x="0" y="250854"/>
                  <a:pt x="0" y="0"/>
                </a:cubicBezTo>
                <a:close/>
              </a:path>
            </a:pathLst>
          </a:custGeom>
          <a:solidFill>
            <a:srgbClr val="82C24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IN" sz="2400" dirty="0"/>
              <a:t>Ressurser</a:t>
            </a:r>
          </a:p>
        </p:txBody>
      </p:sp>
    </p:spTree>
    <p:extLst>
      <p:ext uri="{BB962C8B-B14F-4D97-AF65-F5344CB8AC3E}">
        <p14:creationId xmlns:p14="http://schemas.microsoft.com/office/powerpoint/2010/main" val="41548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762440" cy="3849918"/>
          </a:xfrm>
        </p:spPr>
        <p:txBody>
          <a:bodyPr/>
          <a:lstStyle/>
          <a:p>
            <a:pPr marL="0" indent="0"/>
            <a:r>
              <a:rPr lang="en-US" b="1" dirty="0"/>
              <a:t>Bok – Braiding Sweetgrass av Robin Wall Kimmerer</a:t>
            </a:r>
          </a:p>
          <a:p>
            <a:pPr marL="0" indent="0"/>
            <a:r>
              <a:rPr lang="en-US" dirty="0"/>
              <a:t>En vakker blanding av urfolkskunnskap og vitenskap. Denne boka viser hvordan naturen selv lærer oss motstandskraft – hvordan fellesskap og økosystemer henter seg inn igjen og blomstrer. Ikke gratis tilgjengelig, men lett å finne på bibliotek og på nett.</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Les her</a:t>
            </a:r>
            <a:endParaRPr lang="en-US" dirty="0">
              <a:solidFill>
                <a:srgbClr val="1F8E47"/>
              </a:solidFill>
            </a:endParaRP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Les</a:t>
            </a:r>
          </a:p>
        </p:txBody>
      </p:sp>
      <p:pic>
        <p:nvPicPr>
          <p:cNvPr id="7" name="Picture Placeholder 6">
            <a:extLst>
              <a:ext uri="{FF2B5EF4-FFF2-40B4-BE49-F238E27FC236}">
                <a16:creationId xmlns:a16="http://schemas.microsoft.com/office/drawing/2014/main" id="{CFD25C3E-A2C3-4298-79BE-CB4C4764142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331157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D362-1164-D2C6-122F-F55A639652A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98CE4EC-8B56-FFC7-6463-99264AAB7C02}"/>
              </a:ext>
            </a:extLst>
          </p:cNvPr>
          <p:cNvSpPr>
            <a:spLocks noGrp="1"/>
          </p:cNvSpPr>
          <p:nvPr>
            <p:ph type="body" sz="quarter" idx="18"/>
          </p:nvPr>
        </p:nvSpPr>
        <p:spPr>
          <a:xfrm>
            <a:off x="798380" y="2045704"/>
            <a:ext cx="5762440" cy="3849918"/>
          </a:xfrm>
        </p:spPr>
        <p:txBody>
          <a:bodyPr/>
          <a:lstStyle/>
          <a:p>
            <a:pPr marL="0" indent="0"/>
            <a:r>
              <a:rPr lang="en-US" b="1" dirty="0"/>
              <a:t>Artikkel – From Climate Anxiety to Climate Resilience (Full Circle Change)</a:t>
            </a:r>
          </a:p>
          <a:p>
            <a:pPr marL="0" indent="0"/>
            <a:r>
              <a:rPr lang="en-US" dirty="0"/>
              <a:t>En personlig historie om å gjøre klimaangst om til motstandskraft. Nyttig for å vise hvordan tankesettet kan skifte fra «overveldelse» til «jeg klarer dette, jeg kan handle».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Les her</a:t>
            </a:r>
            <a:endParaRPr lang="en-US" dirty="0">
              <a:solidFill>
                <a:srgbClr val="1F8E47"/>
              </a:solidFill>
            </a:endParaRPr>
          </a:p>
        </p:txBody>
      </p:sp>
      <p:sp>
        <p:nvSpPr>
          <p:cNvPr id="4" name="Text Placeholder 3">
            <a:extLst>
              <a:ext uri="{FF2B5EF4-FFF2-40B4-BE49-F238E27FC236}">
                <a16:creationId xmlns:a16="http://schemas.microsoft.com/office/drawing/2014/main" id="{DEBDBA99-2659-9101-317C-2311074FDE01}"/>
              </a:ext>
            </a:extLst>
          </p:cNvPr>
          <p:cNvSpPr>
            <a:spLocks noGrp="1"/>
          </p:cNvSpPr>
          <p:nvPr>
            <p:ph type="body" sz="quarter" idx="16"/>
          </p:nvPr>
        </p:nvSpPr>
        <p:spPr/>
        <p:txBody>
          <a:bodyPr/>
          <a:lstStyle/>
          <a:p>
            <a:r>
              <a:rPr lang="en-US" dirty="0">
                <a:solidFill>
                  <a:srgbClr val="1F8E47"/>
                </a:solidFill>
              </a:rPr>
              <a:t>Les</a:t>
            </a:r>
          </a:p>
        </p:txBody>
      </p:sp>
      <p:pic>
        <p:nvPicPr>
          <p:cNvPr id="8" name="Picture Placeholder 7">
            <a:extLst>
              <a:ext uri="{FF2B5EF4-FFF2-40B4-BE49-F238E27FC236}">
                <a16:creationId xmlns:a16="http://schemas.microsoft.com/office/drawing/2014/main" id="{23D70397-DD86-B7BB-6A0B-AFD55479BD9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4892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A5A78-9EAA-66C1-4556-1121D8800C5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06489C8-ABBD-A1AE-1BD3-2A1B41CA29A9}"/>
              </a:ext>
            </a:extLst>
          </p:cNvPr>
          <p:cNvSpPr>
            <a:spLocks noGrp="1"/>
          </p:cNvSpPr>
          <p:nvPr>
            <p:ph type="body" sz="quarter" idx="18"/>
          </p:nvPr>
        </p:nvSpPr>
        <p:spPr>
          <a:xfrm>
            <a:off x="798382" y="1794244"/>
            <a:ext cx="4973769" cy="4743716"/>
          </a:xfrm>
        </p:spPr>
        <p:txBody>
          <a:bodyPr/>
          <a:lstStyle/>
          <a:p>
            <a:pPr marL="0" indent="0"/>
            <a:r>
              <a:rPr lang="en-US" b="1" dirty="0"/>
              <a:t>Artikkel – Climate Change and Mental Health (Walk in My Shoes)</a:t>
            </a:r>
          </a:p>
          <a:p>
            <a:pPr marL="0" indent="0"/>
            <a:r>
              <a:rPr lang="en-US" dirty="0"/>
              <a:t>Denne teksten forklarer hvordan klimafølelser påvirker hverdagen, men deler også steg folk kan ta for å tilpasse seg, mestre og redusere angst. Den er skrevet med vekt på motstandskraft og praktisk handling.</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Les her</a:t>
            </a:r>
            <a:endParaRPr lang="en-US" dirty="0">
              <a:solidFill>
                <a:srgbClr val="1F8E47"/>
              </a:solidFill>
            </a:endParaRPr>
          </a:p>
        </p:txBody>
      </p:sp>
      <p:sp>
        <p:nvSpPr>
          <p:cNvPr id="4" name="Text Placeholder 3">
            <a:extLst>
              <a:ext uri="{FF2B5EF4-FFF2-40B4-BE49-F238E27FC236}">
                <a16:creationId xmlns:a16="http://schemas.microsoft.com/office/drawing/2014/main" id="{8F6EFEFE-9846-6FE6-586D-DBE39F47C39F}"/>
              </a:ext>
            </a:extLst>
          </p:cNvPr>
          <p:cNvSpPr>
            <a:spLocks noGrp="1"/>
          </p:cNvSpPr>
          <p:nvPr>
            <p:ph type="body" sz="quarter" idx="16"/>
          </p:nvPr>
        </p:nvSpPr>
        <p:spPr/>
        <p:txBody>
          <a:bodyPr/>
          <a:lstStyle/>
          <a:p>
            <a:r>
              <a:rPr lang="en-US" dirty="0">
                <a:solidFill>
                  <a:srgbClr val="1F8E47"/>
                </a:solidFill>
              </a:rPr>
              <a:t>Les</a:t>
            </a:r>
          </a:p>
        </p:txBody>
      </p:sp>
      <p:pic>
        <p:nvPicPr>
          <p:cNvPr id="8" name="Picture Placeholder 7">
            <a:extLst>
              <a:ext uri="{FF2B5EF4-FFF2-40B4-BE49-F238E27FC236}">
                <a16:creationId xmlns:a16="http://schemas.microsoft.com/office/drawing/2014/main" id="{4E232535-810F-5C0E-E9BD-6CDB11C17EC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47838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EFA2-9786-0259-98AD-6FE73037269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EC20140-B9A9-33C1-A71C-2CAB8E170F51}"/>
              </a:ext>
            </a:extLst>
          </p:cNvPr>
          <p:cNvSpPr>
            <a:spLocks noGrp="1"/>
          </p:cNvSpPr>
          <p:nvPr>
            <p:ph type="body" sz="quarter" idx="18"/>
          </p:nvPr>
        </p:nvSpPr>
        <p:spPr>
          <a:xfrm>
            <a:off x="798380" y="2045704"/>
            <a:ext cx="5762440" cy="3849918"/>
          </a:xfrm>
        </p:spPr>
        <p:txBody>
          <a:bodyPr/>
          <a:lstStyle/>
          <a:p>
            <a:pPr marL="0" indent="0"/>
            <a:r>
              <a:rPr lang="en-US" b="1" dirty="0"/>
              <a:t>Nettressurs – The Resilience Project</a:t>
            </a:r>
          </a:p>
          <a:p>
            <a:pPr marL="0" indent="0"/>
            <a:r>
              <a:rPr lang="en-US" dirty="0"/>
              <a:t>En samling gratis, åpne ressurser for unge, lærere og helsepersonell. Den dekker psykisk helse, klimahandling og ferdigheter i motstandskraft – flott for å planlegge workshoper for unge.</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Utforsk her</a:t>
            </a:r>
            <a:endParaRPr lang="en-US" dirty="0">
              <a:solidFill>
                <a:srgbClr val="1F8E47"/>
              </a:solidFill>
            </a:endParaRPr>
          </a:p>
        </p:txBody>
      </p:sp>
      <p:sp>
        <p:nvSpPr>
          <p:cNvPr id="4" name="Text Placeholder 3">
            <a:extLst>
              <a:ext uri="{FF2B5EF4-FFF2-40B4-BE49-F238E27FC236}">
                <a16:creationId xmlns:a16="http://schemas.microsoft.com/office/drawing/2014/main" id="{3D3507D9-C40B-E087-709A-B0E3131BDF5C}"/>
              </a:ext>
            </a:extLst>
          </p:cNvPr>
          <p:cNvSpPr>
            <a:spLocks noGrp="1"/>
          </p:cNvSpPr>
          <p:nvPr>
            <p:ph type="body" sz="quarter" idx="16"/>
          </p:nvPr>
        </p:nvSpPr>
        <p:spPr/>
        <p:txBody>
          <a:bodyPr/>
          <a:lstStyle/>
          <a:p>
            <a:r>
              <a:rPr lang="en-US" dirty="0">
                <a:solidFill>
                  <a:srgbClr val="1F8E47"/>
                </a:solidFill>
              </a:rPr>
              <a:t>Les</a:t>
            </a:r>
          </a:p>
        </p:txBody>
      </p:sp>
      <p:pic>
        <p:nvPicPr>
          <p:cNvPr id="8" name="Picture Placeholder 7">
            <a:extLst>
              <a:ext uri="{FF2B5EF4-FFF2-40B4-BE49-F238E27FC236}">
                <a16:creationId xmlns:a16="http://schemas.microsoft.com/office/drawing/2014/main" id="{33BCF97D-A64C-0318-5D3E-4B7CA665AE5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8796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33930-C8FF-4840-A03E-A627368E77D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1170E22-7DB2-53B3-CE74-217BE90F1082}"/>
              </a:ext>
            </a:extLst>
          </p:cNvPr>
          <p:cNvSpPr>
            <a:spLocks noGrp="1"/>
          </p:cNvSpPr>
          <p:nvPr>
            <p:ph type="body" sz="quarter" idx="18"/>
          </p:nvPr>
        </p:nvSpPr>
        <p:spPr>
          <a:xfrm>
            <a:off x="798382" y="1794244"/>
            <a:ext cx="4973769" cy="4743716"/>
          </a:xfrm>
        </p:spPr>
        <p:txBody>
          <a:bodyPr/>
          <a:lstStyle/>
          <a:p>
            <a:pPr marL="0" indent="0"/>
            <a:r>
              <a:rPr lang="en-US" b="1" dirty="0"/>
              <a:t>Webinar – Climate Change and Mental Health (irske eksperter)</a:t>
            </a:r>
          </a:p>
          <a:p>
            <a:pPr marL="0" indent="0"/>
            <a:r>
              <a:rPr lang="en-US" dirty="0"/>
              <a:t>En grundig samtale med spesialister på psykisk helse om hvordan klimaendringene påvirker velværet vårt, pluss tips om hvordan vi kan styrke motstandskraften både individuelt og sammen.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Se her</a:t>
            </a:r>
            <a:endParaRPr lang="en-US" dirty="0">
              <a:solidFill>
                <a:srgbClr val="1F8E47"/>
              </a:solidFill>
            </a:endParaRPr>
          </a:p>
        </p:txBody>
      </p:sp>
      <p:sp>
        <p:nvSpPr>
          <p:cNvPr id="4" name="Text Placeholder 3">
            <a:extLst>
              <a:ext uri="{FF2B5EF4-FFF2-40B4-BE49-F238E27FC236}">
                <a16:creationId xmlns:a16="http://schemas.microsoft.com/office/drawing/2014/main" id="{E5786327-4AF9-5E69-BC19-2F00FA2AF556}"/>
              </a:ext>
            </a:extLst>
          </p:cNvPr>
          <p:cNvSpPr>
            <a:spLocks noGrp="1"/>
          </p:cNvSpPr>
          <p:nvPr>
            <p:ph type="body" sz="quarter" idx="16"/>
          </p:nvPr>
        </p:nvSpPr>
        <p:spPr/>
        <p:txBody>
          <a:bodyPr/>
          <a:lstStyle/>
          <a:p>
            <a:r>
              <a:rPr lang="en-US" dirty="0">
                <a:solidFill>
                  <a:srgbClr val="1F8E47"/>
                </a:solidFill>
              </a:rPr>
              <a:t>Se</a:t>
            </a:r>
          </a:p>
        </p:txBody>
      </p:sp>
      <p:pic>
        <p:nvPicPr>
          <p:cNvPr id="10" name="Picture Placeholder 9">
            <a:extLst>
              <a:ext uri="{FF2B5EF4-FFF2-40B4-BE49-F238E27FC236}">
                <a16:creationId xmlns:a16="http://schemas.microsoft.com/office/drawing/2014/main" id="{8CBFFA5D-A9BF-B17D-6F59-D558A05472B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8514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061CB-21FA-BC07-C11E-DB3EC23B064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132148A-03AE-A239-C6BB-0D4B3240129E}"/>
              </a:ext>
            </a:extLst>
          </p:cNvPr>
          <p:cNvSpPr>
            <a:spLocks noGrp="1"/>
          </p:cNvSpPr>
          <p:nvPr>
            <p:ph type="body" sz="quarter" idx="18"/>
          </p:nvPr>
        </p:nvSpPr>
        <p:spPr>
          <a:xfrm>
            <a:off x="798380" y="2045704"/>
            <a:ext cx="5762440" cy="3849918"/>
          </a:xfrm>
        </p:spPr>
        <p:txBody>
          <a:bodyPr/>
          <a:lstStyle/>
          <a:p>
            <a:pPr marL="0" indent="0"/>
            <a:r>
              <a:rPr lang="en-US" b="1" dirty="0"/>
              <a:t>TEDx-foredrag – Lucy Hone: 3 Secrets of Resilient People</a:t>
            </a:r>
          </a:p>
          <a:p>
            <a:pPr marL="0" indent="0"/>
            <a:r>
              <a:rPr lang="en-US" dirty="0"/>
              <a:t>Tydelige strategier som er lette å huske, og som du kan ta i bruk med en gang: å godta at smerte er en del av livet, å fokusere på det du kan kontrollere, og å spørre «Hjelper dette meg, eller skader det meg?».</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Se her</a:t>
            </a:r>
            <a:endParaRPr lang="en-US" dirty="0">
              <a:solidFill>
                <a:srgbClr val="1F8E47"/>
              </a:solidFill>
            </a:endParaRPr>
          </a:p>
        </p:txBody>
      </p:sp>
      <p:sp>
        <p:nvSpPr>
          <p:cNvPr id="4" name="Text Placeholder 3">
            <a:extLst>
              <a:ext uri="{FF2B5EF4-FFF2-40B4-BE49-F238E27FC236}">
                <a16:creationId xmlns:a16="http://schemas.microsoft.com/office/drawing/2014/main" id="{92875139-2B9B-8AEC-E466-ACBCA5BA5316}"/>
              </a:ext>
            </a:extLst>
          </p:cNvPr>
          <p:cNvSpPr>
            <a:spLocks noGrp="1"/>
          </p:cNvSpPr>
          <p:nvPr>
            <p:ph type="body" sz="quarter" idx="16"/>
          </p:nvPr>
        </p:nvSpPr>
        <p:spPr/>
        <p:txBody>
          <a:bodyPr/>
          <a:lstStyle/>
          <a:p>
            <a:r>
              <a:rPr lang="en-US" dirty="0">
                <a:solidFill>
                  <a:srgbClr val="1F8E47"/>
                </a:solidFill>
              </a:rPr>
              <a:t>Se</a:t>
            </a:r>
          </a:p>
        </p:txBody>
      </p:sp>
      <p:pic>
        <p:nvPicPr>
          <p:cNvPr id="7" name="Picture Placeholder 6">
            <a:extLst>
              <a:ext uri="{FF2B5EF4-FFF2-40B4-BE49-F238E27FC236}">
                <a16:creationId xmlns:a16="http://schemas.microsoft.com/office/drawing/2014/main" id="{50B9D57D-64E2-C684-E2F6-D1BFE198ED0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11276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4EED-34AE-CB29-3356-8BA2A0D24E3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4195E41-1C4D-D5E1-ACA7-853616D17454}"/>
              </a:ext>
            </a:extLst>
          </p:cNvPr>
          <p:cNvSpPr>
            <a:spLocks noGrp="1"/>
          </p:cNvSpPr>
          <p:nvPr>
            <p:ph type="body" sz="quarter" idx="18"/>
          </p:nvPr>
        </p:nvSpPr>
        <p:spPr>
          <a:xfrm>
            <a:off x="798380" y="2045704"/>
            <a:ext cx="5762440" cy="3849918"/>
          </a:xfrm>
        </p:spPr>
        <p:txBody>
          <a:bodyPr/>
          <a:lstStyle/>
          <a:p>
            <a:pPr marL="0" indent="0"/>
            <a:r>
              <a:rPr lang="en-US" b="1" dirty="0"/>
              <a:t>Bok – Andrew Zolli: Resilience — Why Things Bounce Back</a:t>
            </a:r>
          </a:p>
          <a:p>
            <a:pPr marL="0" indent="0"/>
            <a:r>
              <a:rPr lang="en-US" dirty="0"/>
              <a:t>Utforsker motstandskraft i samfunn og økosystemer. Nyttig for å tenke ut over individet og se motstandskraft som en ferdighet vi har sammen.</a:t>
            </a:r>
          </a:p>
          <a:p>
            <a:pPr marL="0" indent="0"/>
            <a:r>
              <a:rPr lang="en-US" dirty="0">
                <a:solidFill>
                  <a:srgbClr val="1F8E47"/>
                </a:solidFill>
                <a:hlinkClick r:id="rId2">
                  <a:extLst>
                    <a:ext uri="{A12FA001-AC4F-418D-AE19-62706E023703}">
                      <ahyp:hlinkClr xmlns:ahyp="http://schemas.microsoft.com/office/drawing/2018/hyperlinkcolor" val="tx"/>
                    </a:ext>
                  </a:extLst>
                </a:hlinkClick>
              </a:rPr>
              <a:t>Se her</a:t>
            </a:r>
            <a:endParaRPr lang="en-US" dirty="0">
              <a:solidFill>
                <a:srgbClr val="1F8E47"/>
              </a:solidFill>
            </a:endParaRPr>
          </a:p>
        </p:txBody>
      </p:sp>
      <p:sp>
        <p:nvSpPr>
          <p:cNvPr id="4" name="Text Placeholder 3">
            <a:extLst>
              <a:ext uri="{FF2B5EF4-FFF2-40B4-BE49-F238E27FC236}">
                <a16:creationId xmlns:a16="http://schemas.microsoft.com/office/drawing/2014/main" id="{88EB5858-5EA0-8C5B-933A-7CE5CFC24F7A}"/>
              </a:ext>
            </a:extLst>
          </p:cNvPr>
          <p:cNvSpPr>
            <a:spLocks noGrp="1"/>
          </p:cNvSpPr>
          <p:nvPr>
            <p:ph type="body" sz="quarter" idx="16"/>
          </p:nvPr>
        </p:nvSpPr>
        <p:spPr/>
        <p:txBody>
          <a:bodyPr/>
          <a:lstStyle/>
          <a:p>
            <a:r>
              <a:rPr lang="en-US" dirty="0">
                <a:solidFill>
                  <a:srgbClr val="1F8E47"/>
                </a:solidFill>
              </a:rPr>
              <a:t>Se</a:t>
            </a:r>
          </a:p>
        </p:txBody>
      </p:sp>
      <p:pic>
        <p:nvPicPr>
          <p:cNvPr id="6" name="Picture Placeholder 5">
            <a:extLst>
              <a:ext uri="{FF2B5EF4-FFF2-40B4-BE49-F238E27FC236}">
                <a16:creationId xmlns:a16="http://schemas.microsoft.com/office/drawing/2014/main" id="{657C9C1A-09D5-FA56-ABAE-F3DE4F0F831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966760" y="2884487"/>
            <a:ext cx="3896842" cy="3973513"/>
          </a:xfrm>
          <a:prstGeom prst="rect">
            <a:avLst/>
          </a:prstGeom>
          <a:solidFill>
            <a:srgbClr val="FFFFFF">
              <a:lumMod val="95000"/>
            </a:srgbClr>
          </a:solidFill>
        </p:spPr>
      </p:pic>
    </p:spTree>
    <p:extLst>
      <p:ext uri="{BB962C8B-B14F-4D97-AF65-F5344CB8AC3E}">
        <p14:creationId xmlns:p14="http://schemas.microsoft.com/office/powerpoint/2010/main" val="143958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4267</TotalTime>
  <Words>805</Words>
  <Application>Microsoft Office PowerPoint</Application>
  <PresentationFormat>Widescreen</PresentationFormat>
  <Paragraphs>64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2026-06-29T17:48:21Z</dcterms:modified>
</cp:coreProperties>
</file>