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23"/>
  </p:notesMasterIdLst>
  <p:sldIdLst>
    <p:sldId id="4299" r:id="rId2"/>
    <p:sldId id="4301" r:id="rId3"/>
    <p:sldId id="4302" r:id="rId4"/>
    <p:sldId id="4363" r:id="rId5"/>
    <p:sldId id="4313" r:id="rId6"/>
    <p:sldId id="4354" r:id="rId7"/>
    <p:sldId id="4357" r:id="rId8"/>
    <p:sldId id="4324" r:id="rId9"/>
    <p:sldId id="4310" r:id="rId10"/>
    <p:sldId id="4326" r:id="rId11"/>
    <p:sldId id="4328" r:id="rId12"/>
    <p:sldId id="4332" r:id="rId13"/>
    <p:sldId id="4333" r:id="rId14"/>
    <p:sldId id="4335" r:id="rId15"/>
    <p:sldId id="4318" r:id="rId16"/>
    <p:sldId id="4364" r:id="rId17"/>
    <p:sldId id="4365" r:id="rId18"/>
    <p:sldId id="4366" r:id="rId19"/>
    <p:sldId id="4367" r:id="rId20"/>
    <p:sldId id="4368" r:id="rId21"/>
    <p:sldId id="4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8A2"/>
    <a:srgbClr val="404040"/>
    <a:srgbClr val="1F8E47"/>
    <a:srgbClr val="82C248"/>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0CB32-6ED1-4B4C-B976-C6B7ABF27221}" v="80" dt="2026-03-27T07:25:14.299"/>
    <p1510:client id="{F54275F9-0D15-48EF-B508-582EA889E81C}" v="44" dt="2026-03-27T09:28:55.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78" d="100"/>
          <a:sy n="78" d="100"/>
        </p:scale>
        <p:origin x="845"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unicef.org/parenting/mental-health/climate-anxiety" TargetMode="Externa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weforum.org/stories/2024/05/climate-anxiety-is-on-the-rise-heres-what-we-do-about-it/" TargetMode="Externa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ons.gov.uk/peoplepopulationandcommunity/wellbeing/articles/threequartersofadultsingreatbritainworryaboutclimatechange/2021-11-05" TargetMode="Externa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mentalhealth-uk.org/blog/what-is-climate-anxiety-and-what-can-we-do-about-it/" TargetMode="Externa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conservation.org/stories/climate-change-facts" TargetMode="Externa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earth.org/data_visualization/11-interesting-facts-about-climate-change/" TargetMode="Externa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84491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24" dirty="0">
                <a:solidFill>
                  <a:schemeClr val="bg1"/>
                </a:solidFill>
                <a:latin typeface="Calibri" panose="020F0502020204030204" pitchFamily="34" charset="0"/>
                <a:cs typeface="Calibri" panose="020F0502020204030204" pitchFamily="34" charset="0"/>
              </a:rPr>
              <a:t>Visualisere fakta om klimaangst</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2"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84491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Digital kompetanse:</a:t>
            </a:r>
          </a:p>
        </p:txBody>
      </p:sp>
      <p:pic>
        <p:nvPicPr>
          <p:cNvPr id="8" name="Picture Placeholder 7">
            <a:extLst>
              <a:ext uri="{FF2B5EF4-FFF2-40B4-BE49-F238E27FC236}">
                <a16:creationId xmlns:a16="http://schemas.microsoft.com/office/drawing/2014/main" id="{98948923-5E7D-0250-FBFB-CEF1DDBE521B}"/>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9A8209D-E13C-721B-A601-4DD8B2592E2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8" y="2432959"/>
            <a:ext cx="7620882"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91299" y="2443877"/>
            <a:ext cx="7164012"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Lag infografikken din</a:t>
            </a:r>
            <a:endParaRPr lang="en-US" sz="2800" b="1" spc="324" dirty="0">
              <a:solidFill>
                <a:srgbClr val="1F8E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Steg 3: Lag infografikken din</a:t>
            </a:r>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a:xfrm>
            <a:off x="4594468" y="1610711"/>
            <a:ext cx="7261696" cy="5166626"/>
          </a:xfrm>
        </p:spPr>
        <p:txBody>
          <a:bodyPr/>
          <a:lstStyle/>
          <a:p>
            <a:pPr marL="0" indent="0">
              <a:lnSpc>
                <a:spcPct val="100000"/>
              </a:lnSpc>
            </a:pPr>
            <a:r>
              <a:rPr lang="en-US" b="1" dirty="0"/>
              <a:t>Instruks:</a:t>
            </a:r>
          </a:p>
          <a:p>
            <a:pPr marL="0" indent="0">
              <a:lnSpc>
                <a:spcPct val="100000"/>
              </a:lnSpc>
            </a:pPr>
            <a:r>
              <a:rPr lang="en-US" dirty="0"/>
              <a:t>Bruk faktaene du har valgt, og begynn å ordne informasjonen visuelt. Fokuser på å gjøre infografikken tydelig, engasjerende og lett å forstå.</a:t>
            </a:r>
          </a:p>
          <a:p>
            <a:pPr marL="0" indent="0">
              <a:lnSpc>
                <a:spcPct val="100000"/>
              </a:lnSpc>
            </a:pPr>
            <a:r>
              <a:rPr lang="en-US" b="1" dirty="0"/>
              <a:t>Tips:</a:t>
            </a:r>
          </a:p>
          <a:p>
            <a:pPr marL="342900" indent="-342900">
              <a:lnSpc>
                <a:spcPct val="100000"/>
              </a:lnSpc>
              <a:buFont typeface="Arial" panose="020B0604020202020204" pitchFamily="34" charset="0"/>
              <a:buChar char="•"/>
            </a:pPr>
            <a:r>
              <a:rPr lang="en-US" dirty="0"/>
              <a:t>Organiser innholdet med overskrifter eller seksjoner.</a:t>
            </a:r>
          </a:p>
          <a:p>
            <a:pPr marL="342900" indent="-342900">
              <a:lnSpc>
                <a:spcPct val="100000"/>
              </a:lnSpc>
              <a:buFont typeface="Arial" panose="020B0604020202020204" pitchFamily="34" charset="0"/>
              <a:buChar char="•"/>
            </a:pPr>
            <a:r>
              <a:rPr lang="en-US" dirty="0"/>
              <a:t>Bruk 2–3 </a:t>
            </a:r>
            <a:r>
              <a:rPr lang="en-US" dirty="0" err="1"/>
              <a:t>farger</a:t>
            </a:r>
            <a:r>
              <a:rPr lang="en-US" dirty="0"/>
              <a:t> for å holde designet konsistent.</a:t>
            </a:r>
          </a:p>
          <a:p>
            <a:pPr marL="342900" indent="-342900">
              <a:lnSpc>
                <a:spcPct val="100000"/>
              </a:lnSpc>
              <a:buFont typeface="Arial" panose="020B0604020202020204" pitchFamily="34" charset="0"/>
              <a:buChar char="•"/>
            </a:pPr>
            <a:r>
              <a:rPr lang="en-US" dirty="0"/>
              <a:t>Velg lesbare skrifttyper og begrens antall skriftstiler.</a:t>
            </a:r>
          </a:p>
          <a:p>
            <a:pPr marL="342900" indent="-342900">
              <a:lnSpc>
                <a:spcPct val="100000"/>
              </a:lnSpc>
              <a:buFont typeface="Arial" panose="020B0604020202020204" pitchFamily="34" charset="0"/>
              <a:buChar char="•"/>
            </a:pPr>
            <a:r>
              <a:rPr lang="en-US" dirty="0"/>
              <a:t>Legg til ikoner, bilder eller diagrammer for å illustrere viktige poeng.</a:t>
            </a:r>
          </a:p>
          <a:p>
            <a:pPr marL="342900" indent="-342900">
              <a:lnSpc>
                <a:spcPct val="100000"/>
              </a:lnSpc>
              <a:buFont typeface="Arial" panose="020B0604020202020204" pitchFamily="34" charset="0"/>
              <a:buChar char="•"/>
            </a:pPr>
            <a:r>
              <a:rPr lang="en-US" dirty="0"/>
              <a:t>Hold teksten kortfattet og fokusert på de viktigste faktaene.</a:t>
            </a:r>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Steg 3: Lag infografikken din</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B5529AE-8AFA-F4BA-43B6-C454C076227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433852"/>
            <a:ext cx="5729884"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650229" y="2433852"/>
            <a:ext cx="5352556"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Del og reflekter</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Steg 4: Del og reflekter</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55502" y="1782006"/>
            <a:ext cx="7445997" cy="4678402"/>
          </a:xfrm>
        </p:spPr>
        <p:txBody>
          <a:bodyPr/>
          <a:lstStyle/>
          <a:p>
            <a:pPr marL="0" indent="0">
              <a:lnSpc>
                <a:spcPct val="100000"/>
              </a:lnSpc>
            </a:pPr>
            <a:r>
              <a:rPr lang="en-US" sz="2300" b="1" dirty="0"/>
              <a:t>Instruks:</a:t>
            </a:r>
          </a:p>
          <a:p>
            <a:pPr marL="0" indent="0">
              <a:lnSpc>
                <a:spcPct val="100000"/>
              </a:lnSpc>
            </a:pPr>
            <a:r>
              <a:rPr lang="en-US" sz="2300" dirty="0"/>
              <a:t>Lever inn den ferdige infografikken din, og vær forberedt på å forklare designvalgene dine og de sentrale faktaene du tok med. Reflekter over hvordan dette prosjektet har hjulpet deg med å forbedre din digitale kompetanse (som å undersøke, vurdere informasjon og bruke designverktøy) og utdype forståelsen din av klimaendringer og klimaangst.</a:t>
            </a:r>
          </a:p>
          <a:p>
            <a:pPr marL="0" indent="0">
              <a:lnSpc>
                <a:spcPct val="100000"/>
              </a:lnSpc>
            </a:pPr>
            <a:r>
              <a:rPr lang="en-US" sz="2300" b="1" dirty="0"/>
              <a:t>Oppgave:</a:t>
            </a:r>
          </a:p>
          <a:p>
            <a:pPr marL="0" indent="0">
              <a:lnSpc>
                <a:spcPct val="100000"/>
              </a:lnSpc>
            </a:pPr>
            <a:r>
              <a:rPr lang="en-US" sz="2300" dirty="0"/>
              <a:t>Diskuter hvordan infografikken din formidler temaet, og hvordan de digitale ferdighetene dine har vokst gjennom dette prosjektet. Å dele arbeidet ditt bidrar til å skape bevissthet og inspirere andre til å handle.</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Steg 4: Del og reflekter</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287453"/>
            <a:ext cx="7174085"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534676" y="2310313"/>
            <a:ext cx="7001468"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Fakta/definisjoner/statistikk</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973512"/>
          </a:xfrm>
        </p:spPr>
        <p:txBody>
          <a:bodyPr/>
          <a:lstStyle/>
          <a:p>
            <a:pPr marL="0" indent="0"/>
            <a:r>
              <a:rPr lang="en-US" b="1" dirty="0">
                <a:solidFill>
                  <a:srgbClr val="5398A2"/>
                </a:solidFill>
              </a:rPr>
              <a:t>Definisjon av klimaangst </a:t>
            </a:r>
          </a:p>
          <a:p>
            <a:pPr marL="0" indent="0"/>
            <a:r>
              <a:rPr lang="en-US" dirty="0"/>
              <a:t>Klimaangst (også kjent som økoangst) er det ubehaget eller den bekymringen folk føler over klimaendringer og virkningen de har på planeten, menneskene og fremtiden. Det er spesielt vanlig blant unge.</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Climate anxiety | UNICEF Parenting</a:t>
            </a:r>
            <a:endParaRPr lang="en-US" dirty="0">
              <a:solidFill>
                <a:srgbClr val="5398A2"/>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Fakta/definisjoner/statistikk</a:t>
            </a:r>
          </a:p>
        </p:txBody>
      </p:sp>
      <p:pic>
        <p:nvPicPr>
          <p:cNvPr id="10" name="Graphic 9" descr="Internet with solid fill">
            <a:extLst>
              <a:ext uri="{FF2B5EF4-FFF2-40B4-BE49-F238E27FC236}">
                <a16:creationId xmlns:a16="http://schemas.microsoft.com/office/drawing/2014/main" id="{353227A7-334D-4EDD-3C1C-34C7C289C2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6785" y="4206240"/>
            <a:ext cx="571500" cy="571500"/>
          </a:xfrm>
          <a:prstGeom prst="rect">
            <a:avLst/>
          </a:prstGeom>
        </p:spPr>
      </p:pic>
      <p:sp>
        <p:nvSpPr>
          <p:cNvPr id="11" name="TextBox 10">
            <a:extLst>
              <a:ext uri="{FF2B5EF4-FFF2-40B4-BE49-F238E27FC236}">
                <a16:creationId xmlns:a16="http://schemas.microsoft.com/office/drawing/2014/main" id="{C10413F9-D059-B8CE-D336-37AFC906F430}"/>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8" name="Picture Placeholder 7">
            <a:extLst>
              <a:ext uri="{FF2B5EF4-FFF2-40B4-BE49-F238E27FC236}">
                <a16:creationId xmlns:a16="http://schemas.microsoft.com/office/drawing/2014/main" id="{F72326AA-A16C-BF63-7D62-9D5597C4122F}"/>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EBC0-06E4-68D1-5DBD-6A370B39B3C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D3FF3FB-FF6E-AA74-F519-6074285EF5F8}"/>
              </a:ext>
            </a:extLst>
          </p:cNvPr>
          <p:cNvSpPr>
            <a:spLocks noGrp="1"/>
          </p:cNvSpPr>
          <p:nvPr>
            <p:ph type="body" sz="quarter" idx="18"/>
          </p:nvPr>
        </p:nvSpPr>
        <p:spPr>
          <a:xfrm>
            <a:off x="798380" y="2045704"/>
            <a:ext cx="5762440" cy="3973512"/>
          </a:xfrm>
        </p:spPr>
        <p:txBody>
          <a:bodyPr/>
          <a:lstStyle/>
          <a:p>
            <a:pPr marL="0" indent="0"/>
            <a:r>
              <a:rPr lang="en-US" b="1" dirty="0">
                <a:solidFill>
                  <a:srgbClr val="5398A2"/>
                </a:solidFill>
              </a:rPr>
              <a:t>Fakta/statistikk om klimaangst </a:t>
            </a:r>
          </a:p>
          <a:p>
            <a:pPr marL="0" indent="0"/>
            <a:r>
              <a:rPr lang="en-US" dirty="0"/>
              <a:t>Klimaangst rammer over halvparten av unge mennesker: En global undersøkelse publisert i 2024 fant at 59 % av unge i alderen 16–25 år sier at klimaendringer gjør dem «ekstremt bekymret».</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Climate anxiety is on the rise — here's what we do about it | World Economic Forum</a:t>
            </a:r>
            <a:endParaRPr lang="en-US" dirty="0">
              <a:solidFill>
                <a:srgbClr val="5398A2"/>
              </a:solidFill>
            </a:endParaRPr>
          </a:p>
        </p:txBody>
      </p:sp>
      <p:sp>
        <p:nvSpPr>
          <p:cNvPr id="4" name="Text Placeholder 3">
            <a:extLst>
              <a:ext uri="{FF2B5EF4-FFF2-40B4-BE49-F238E27FC236}">
                <a16:creationId xmlns:a16="http://schemas.microsoft.com/office/drawing/2014/main" id="{A62CE5A8-1E4A-D000-0EFE-96FBDA0CC404}"/>
              </a:ext>
            </a:extLst>
          </p:cNvPr>
          <p:cNvSpPr>
            <a:spLocks noGrp="1"/>
          </p:cNvSpPr>
          <p:nvPr>
            <p:ph type="body" sz="quarter" idx="16"/>
          </p:nvPr>
        </p:nvSpPr>
        <p:spPr/>
        <p:txBody>
          <a:bodyPr/>
          <a:lstStyle/>
          <a:p>
            <a:r>
              <a:rPr lang="en-US" dirty="0">
                <a:solidFill>
                  <a:srgbClr val="1F8E47"/>
                </a:solidFill>
              </a:rPr>
              <a:t>Fakta/definisjoner/statistikk</a:t>
            </a:r>
          </a:p>
        </p:txBody>
      </p:sp>
      <p:pic>
        <p:nvPicPr>
          <p:cNvPr id="10" name="Graphic 9" descr="Internet with solid fill">
            <a:extLst>
              <a:ext uri="{FF2B5EF4-FFF2-40B4-BE49-F238E27FC236}">
                <a16:creationId xmlns:a16="http://schemas.microsoft.com/office/drawing/2014/main" id="{D7AF3042-5D2A-BA8C-9DEE-EDE627EE3BA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6785" y="4299743"/>
            <a:ext cx="571500" cy="571500"/>
          </a:xfrm>
          <a:prstGeom prst="rect">
            <a:avLst/>
          </a:prstGeom>
        </p:spPr>
      </p:pic>
      <p:sp>
        <p:nvSpPr>
          <p:cNvPr id="11" name="TextBox 10">
            <a:extLst>
              <a:ext uri="{FF2B5EF4-FFF2-40B4-BE49-F238E27FC236}">
                <a16:creationId xmlns:a16="http://schemas.microsoft.com/office/drawing/2014/main" id="{01D24AD7-EC33-CF48-2E1F-58168BC91FC5}"/>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EE1235A1-675D-4E48-B365-F2D522D9CF6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427093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BC46-B443-0870-52A5-401A44E03ED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9325F2C-D93B-5C3E-4FF2-3561E6E66B56}"/>
              </a:ext>
            </a:extLst>
          </p:cNvPr>
          <p:cNvSpPr>
            <a:spLocks noGrp="1"/>
          </p:cNvSpPr>
          <p:nvPr>
            <p:ph type="body" sz="quarter" idx="18"/>
          </p:nvPr>
        </p:nvSpPr>
        <p:spPr>
          <a:xfrm>
            <a:off x="798380" y="2045704"/>
            <a:ext cx="5762440" cy="3973512"/>
          </a:xfrm>
        </p:spPr>
        <p:txBody>
          <a:bodyPr/>
          <a:lstStyle/>
          <a:p>
            <a:pPr marL="0" indent="0"/>
            <a:r>
              <a:rPr lang="en-US" dirty="0"/>
              <a:t>I oktober 2021 sa tre fjerdedeler (75 %) av voksne i Storbritannia at de var enten svært eller ganske bekymret for virkningen av klimaendringer</a:t>
            </a:r>
          </a:p>
          <a:p>
            <a:pPr marL="0" indent="0"/>
            <a:r>
              <a:rPr lang="en-US" dirty="0"/>
              <a:t>Rundt 8 av 10 kvinner (79 %) oppga at de var enten svært eller ganske bekymret. Dette var statistisk signifikant høyere enn andelen menn som oppga det samme (72 %).</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Three-quarters of adults in Great Britain worry about climate change - Office for National Statistics</a:t>
            </a:r>
            <a:endParaRPr lang="en-US" dirty="0">
              <a:solidFill>
                <a:srgbClr val="5398A2"/>
              </a:solidFill>
            </a:endParaRPr>
          </a:p>
          <a:p>
            <a:pPr marL="0" indent="0"/>
            <a:endParaRPr lang="en-US" dirty="0"/>
          </a:p>
        </p:txBody>
      </p:sp>
      <p:sp>
        <p:nvSpPr>
          <p:cNvPr id="4" name="Text Placeholder 3">
            <a:extLst>
              <a:ext uri="{FF2B5EF4-FFF2-40B4-BE49-F238E27FC236}">
                <a16:creationId xmlns:a16="http://schemas.microsoft.com/office/drawing/2014/main" id="{C9A8BF29-AA64-4FE3-2F8A-D24482EDC16C}"/>
              </a:ext>
            </a:extLst>
          </p:cNvPr>
          <p:cNvSpPr>
            <a:spLocks noGrp="1"/>
          </p:cNvSpPr>
          <p:nvPr>
            <p:ph type="body" sz="quarter" idx="16"/>
          </p:nvPr>
        </p:nvSpPr>
        <p:spPr/>
        <p:txBody>
          <a:bodyPr/>
          <a:lstStyle/>
          <a:p>
            <a:r>
              <a:rPr lang="en-US" dirty="0">
                <a:solidFill>
                  <a:srgbClr val="1F8E47"/>
                </a:solidFill>
              </a:rPr>
              <a:t>Fakta/definisjoner/statistikk</a:t>
            </a:r>
          </a:p>
        </p:txBody>
      </p:sp>
      <p:pic>
        <p:nvPicPr>
          <p:cNvPr id="10" name="Graphic 9" descr="Internet with solid fill">
            <a:extLst>
              <a:ext uri="{FF2B5EF4-FFF2-40B4-BE49-F238E27FC236}">
                <a16:creationId xmlns:a16="http://schemas.microsoft.com/office/drawing/2014/main" id="{8F111E3E-E9EC-BAE5-AB8B-391BC6B156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5040630"/>
            <a:ext cx="571500" cy="571500"/>
          </a:xfrm>
          <a:prstGeom prst="rect">
            <a:avLst/>
          </a:prstGeom>
        </p:spPr>
      </p:pic>
      <p:sp>
        <p:nvSpPr>
          <p:cNvPr id="11" name="TextBox 10">
            <a:extLst>
              <a:ext uri="{FF2B5EF4-FFF2-40B4-BE49-F238E27FC236}">
                <a16:creationId xmlns:a16="http://schemas.microsoft.com/office/drawing/2014/main" id="{B21607C2-AFAF-4A36-5966-7F133CED70A4}"/>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4F48DF97-DC9C-5998-5B16-CDACDEB7B85E}"/>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90667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C4ED4-4D91-8EDB-AE3B-3B6B2FD6DD7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CB107B9-6DCB-6967-7F84-042A281DE765}"/>
              </a:ext>
            </a:extLst>
          </p:cNvPr>
          <p:cNvSpPr>
            <a:spLocks noGrp="1"/>
          </p:cNvSpPr>
          <p:nvPr>
            <p:ph type="body" sz="quarter" idx="18"/>
          </p:nvPr>
        </p:nvSpPr>
        <p:spPr>
          <a:xfrm>
            <a:off x="798382" y="1661212"/>
            <a:ext cx="5762440" cy="4987338"/>
          </a:xfrm>
        </p:spPr>
        <p:txBody>
          <a:bodyPr/>
          <a:lstStyle/>
          <a:p>
            <a:pPr marL="0" indent="0"/>
            <a:r>
              <a:rPr lang="en-US" sz="2000" dirty="0"/>
              <a:t>I en undersøkelse av 10 000 unge i alderen 16–25 år i 10 land verden over fant Lancet at 59 % var svært eller ekstremt bekymret for klimaendringer, mens 84 % var minst moderat bekymret. Over 50 % nevnte at de følte seg engstelige, maktesløse, hjelpeløse og triste, mens 45 % sa at følelsene deres rundt klimaendringer «påvirket dagliglivet og funksjonsevnen deres negativt». </a:t>
            </a:r>
          </a:p>
          <a:p>
            <a:pPr marL="0" indent="0"/>
            <a:r>
              <a:rPr lang="en-US" sz="2000" dirty="0"/>
              <a:t>En undersøkelse fra Office of National Statistics i 2022 fant at 62 % av britene over 16 år er bekymret for at stigende temperaturer vil påvirke dem direkte innen 2030. Disse kan deles inn etter alder: 70 % av de mellom 16 og 29 år. 59 % av de mellom 50 og 69 år.  57 % av de på 70 år eller eldre. </a:t>
            </a:r>
          </a:p>
          <a:p>
            <a:pPr marL="0" indent="0"/>
            <a:r>
              <a:rPr lang="en-US" sz="2000" dirty="0">
                <a:solidFill>
                  <a:srgbClr val="5398A2"/>
                </a:solidFill>
                <a:hlinkClick r:id="rId2">
                  <a:extLst>
                    <a:ext uri="{A12FA001-AC4F-418D-AE19-62706E023703}">
                      <ahyp:hlinkClr xmlns:ahyp="http://schemas.microsoft.com/office/drawing/2018/hyperlinkcolor" val="tx"/>
                    </a:ext>
                  </a:extLst>
                </a:hlinkClick>
              </a:rPr>
              <a:t>What is climate anxiety and what can we do about it? - Mental Health UK</a:t>
            </a:r>
            <a:endParaRPr lang="en-US" sz="2000" dirty="0">
              <a:solidFill>
                <a:srgbClr val="5398A2"/>
              </a:solidFill>
            </a:endParaRPr>
          </a:p>
        </p:txBody>
      </p:sp>
      <p:sp>
        <p:nvSpPr>
          <p:cNvPr id="4" name="Text Placeholder 3">
            <a:extLst>
              <a:ext uri="{FF2B5EF4-FFF2-40B4-BE49-F238E27FC236}">
                <a16:creationId xmlns:a16="http://schemas.microsoft.com/office/drawing/2014/main" id="{AB993EE0-1AAB-000C-D9AD-2BE51ACBB901}"/>
              </a:ext>
            </a:extLst>
          </p:cNvPr>
          <p:cNvSpPr>
            <a:spLocks noGrp="1"/>
          </p:cNvSpPr>
          <p:nvPr>
            <p:ph type="body" sz="quarter" idx="16"/>
          </p:nvPr>
        </p:nvSpPr>
        <p:spPr/>
        <p:txBody>
          <a:bodyPr/>
          <a:lstStyle/>
          <a:p>
            <a:r>
              <a:rPr lang="en-US" dirty="0">
                <a:solidFill>
                  <a:srgbClr val="1F8E47"/>
                </a:solidFill>
              </a:rPr>
              <a:t>Fakta/definisjoner/statistikk</a:t>
            </a:r>
          </a:p>
        </p:txBody>
      </p:sp>
      <p:pic>
        <p:nvPicPr>
          <p:cNvPr id="10" name="Graphic 9" descr="Internet with solid fill">
            <a:extLst>
              <a:ext uri="{FF2B5EF4-FFF2-40B4-BE49-F238E27FC236}">
                <a16:creationId xmlns:a16="http://schemas.microsoft.com/office/drawing/2014/main" id="{929E7B55-60EA-935C-4BA5-5A4A82B8A2A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5737860"/>
            <a:ext cx="571500" cy="571500"/>
          </a:xfrm>
          <a:prstGeom prst="rect">
            <a:avLst/>
          </a:prstGeom>
        </p:spPr>
      </p:pic>
      <p:sp>
        <p:nvSpPr>
          <p:cNvPr id="11" name="TextBox 10">
            <a:extLst>
              <a:ext uri="{FF2B5EF4-FFF2-40B4-BE49-F238E27FC236}">
                <a16:creationId xmlns:a16="http://schemas.microsoft.com/office/drawing/2014/main" id="{8C656368-E128-C57C-F4ED-2D7EEBED9ECE}"/>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3EC22EF1-1441-DF94-2C48-DBCED0B1384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6559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E948-3447-A3D8-B4F1-E307AE660E7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013EE73-35CE-9FD1-1730-C9A866FD3443}"/>
              </a:ext>
            </a:extLst>
          </p:cNvPr>
          <p:cNvSpPr>
            <a:spLocks noGrp="1"/>
          </p:cNvSpPr>
          <p:nvPr>
            <p:ph type="body" sz="quarter" idx="18"/>
          </p:nvPr>
        </p:nvSpPr>
        <p:spPr>
          <a:xfrm>
            <a:off x="798380" y="2045704"/>
            <a:ext cx="5762440" cy="3973512"/>
          </a:xfrm>
        </p:spPr>
        <p:txBody>
          <a:bodyPr/>
          <a:lstStyle/>
          <a:p>
            <a:pPr marL="0" indent="0"/>
            <a:r>
              <a:rPr lang="en-US" dirty="0"/>
              <a:t>I 2024 var den gjennomsnittlige konsentrasjonen av karbondioksid (CO2) i atmosfæren 421,73 ppm – den høyeste i menneskets historie og mer enn 50 % høyere enn førindustrielle CO2-nivåer.</a:t>
            </a:r>
          </a:p>
          <a:p>
            <a:pPr marL="0" indent="0"/>
            <a:r>
              <a:rPr lang="en-US" dirty="0"/>
              <a:t>Så mye som 20 prosent av alle globale klimagassutslipp forårsaket av mennesker skyldes avskoging – mer enn utslippene fra alle personbiler på planeten til sammen.</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Climate Change - 10 Facts You Need To Know</a:t>
            </a:r>
            <a:endParaRPr lang="en-US" dirty="0">
              <a:solidFill>
                <a:srgbClr val="5398A2"/>
              </a:solidFill>
            </a:endParaRPr>
          </a:p>
        </p:txBody>
      </p:sp>
      <p:sp>
        <p:nvSpPr>
          <p:cNvPr id="4" name="Text Placeholder 3">
            <a:extLst>
              <a:ext uri="{FF2B5EF4-FFF2-40B4-BE49-F238E27FC236}">
                <a16:creationId xmlns:a16="http://schemas.microsoft.com/office/drawing/2014/main" id="{15B6E47B-CC2C-46A1-AFBD-AC7CD9EF97BA}"/>
              </a:ext>
            </a:extLst>
          </p:cNvPr>
          <p:cNvSpPr>
            <a:spLocks noGrp="1"/>
          </p:cNvSpPr>
          <p:nvPr>
            <p:ph type="body" sz="quarter" idx="16"/>
          </p:nvPr>
        </p:nvSpPr>
        <p:spPr/>
        <p:txBody>
          <a:bodyPr/>
          <a:lstStyle/>
          <a:p>
            <a:r>
              <a:rPr lang="en-US" dirty="0">
                <a:solidFill>
                  <a:srgbClr val="1F8E47"/>
                </a:solidFill>
              </a:rPr>
              <a:t>Fakta/definisjoner/statistikk</a:t>
            </a:r>
          </a:p>
        </p:txBody>
      </p:sp>
      <p:pic>
        <p:nvPicPr>
          <p:cNvPr id="10" name="Graphic 9" descr="Internet with solid fill">
            <a:extLst>
              <a:ext uri="{FF2B5EF4-FFF2-40B4-BE49-F238E27FC236}">
                <a16:creationId xmlns:a16="http://schemas.microsoft.com/office/drawing/2014/main" id="{0E64505A-8987-15A7-40D2-2AAABD0DDB6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5447716"/>
            <a:ext cx="571500" cy="571500"/>
          </a:xfrm>
          <a:prstGeom prst="rect">
            <a:avLst/>
          </a:prstGeom>
        </p:spPr>
      </p:pic>
      <p:sp>
        <p:nvSpPr>
          <p:cNvPr id="11" name="TextBox 10">
            <a:extLst>
              <a:ext uri="{FF2B5EF4-FFF2-40B4-BE49-F238E27FC236}">
                <a16:creationId xmlns:a16="http://schemas.microsoft.com/office/drawing/2014/main" id="{01A2D6F0-2E3F-E327-3F38-4C8CD45A019F}"/>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50EE9B6E-3B30-DDA0-B030-3FB7767DB1C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745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INNHOLD</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US" dirty="0"/>
              <a:t>Innledning</a:t>
            </a:r>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Steg 1: Utforsk temaet og velg fakta</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US" dirty="0"/>
              <a:t>Steg 2: Velg et gratis designverktøy</a:t>
            </a:r>
            <a:endParaRPr lang="en-IN" dirty="0"/>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US" dirty="0"/>
              <a:t>Steg 3: Lag infografikken din</a:t>
            </a:r>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12" name="Picture Placeholder 11">
            <a:extLst>
              <a:ext uri="{FF2B5EF4-FFF2-40B4-BE49-F238E27FC236}">
                <a16:creationId xmlns:a16="http://schemas.microsoft.com/office/drawing/2014/main" id="{F8346A3B-8384-1759-E489-D8E762BA7CEA}"/>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6" name="Picture Placeholder 5">
            <a:extLst>
              <a:ext uri="{FF2B5EF4-FFF2-40B4-BE49-F238E27FC236}">
                <a16:creationId xmlns:a16="http://schemas.microsoft.com/office/drawing/2014/main" id="{E449FDDC-EC7A-033A-3767-1B76EAD8DC4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9" name="Picture Placeholder 18">
            <a:extLst>
              <a:ext uri="{FF2B5EF4-FFF2-40B4-BE49-F238E27FC236}">
                <a16:creationId xmlns:a16="http://schemas.microsoft.com/office/drawing/2014/main" id="{12D1C16E-7EC3-3D14-4B72-8B59FE182FA7}"/>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26" name="Picture Placeholder 25">
            <a:extLst>
              <a:ext uri="{FF2B5EF4-FFF2-40B4-BE49-F238E27FC236}">
                <a16:creationId xmlns:a16="http://schemas.microsoft.com/office/drawing/2014/main" id="{DA91B45A-5999-E420-DB69-BF08DE822985}"/>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D48AE-2B27-CFE6-123C-A4023BCD875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2DE7B34-156B-0D50-C608-8D9ED154A477}"/>
              </a:ext>
            </a:extLst>
          </p:cNvPr>
          <p:cNvSpPr>
            <a:spLocks noGrp="1"/>
          </p:cNvSpPr>
          <p:nvPr>
            <p:ph type="body" sz="quarter" idx="18"/>
          </p:nvPr>
        </p:nvSpPr>
        <p:spPr>
          <a:xfrm>
            <a:off x="798380" y="2045704"/>
            <a:ext cx="5762440" cy="3973512"/>
          </a:xfrm>
        </p:spPr>
        <p:txBody>
          <a:bodyPr/>
          <a:lstStyle/>
          <a:p>
            <a:pPr marL="0" indent="0"/>
            <a:r>
              <a:rPr lang="en-US" dirty="0"/>
              <a:t>Siden midten av 1990-tallet har vi mistet rundt 28 billioner tonn is, og dagens smeltetakt ligger på 1,2 billioner tonn i året.</a:t>
            </a:r>
          </a:p>
          <a:p>
            <a:pPr marL="0" indent="0"/>
            <a:r>
              <a:rPr lang="en-US" dirty="0"/>
              <a:t>Det ble nylig påvist at luftforurensning tar livet av mer enn 9 millioner mennesker per år.</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11 Interesting Climate Change Facts | </a:t>
            </a:r>
            <a:r>
              <a:rPr lang="en-US" dirty="0" err="1">
                <a:solidFill>
                  <a:srgbClr val="5398A2"/>
                </a:solidFill>
                <a:hlinkClick r:id="rId2">
                  <a:extLst>
                    <a:ext uri="{A12FA001-AC4F-418D-AE19-62706E023703}">
                      <ahyp:hlinkClr xmlns:ahyp="http://schemas.microsoft.com/office/drawing/2018/hyperlinkcolor" val="tx"/>
                    </a:ext>
                  </a:extLst>
                </a:hlinkClick>
              </a:rPr>
              <a:t>Earth.Org</a:t>
            </a:r>
            <a:endParaRPr lang="en-US" dirty="0">
              <a:solidFill>
                <a:srgbClr val="5398A2"/>
              </a:solidFill>
            </a:endParaRPr>
          </a:p>
        </p:txBody>
      </p:sp>
      <p:sp>
        <p:nvSpPr>
          <p:cNvPr id="4" name="Text Placeholder 3">
            <a:extLst>
              <a:ext uri="{FF2B5EF4-FFF2-40B4-BE49-F238E27FC236}">
                <a16:creationId xmlns:a16="http://schemas.microsoft.com/office/drawing/2014/main" id="{678F7597-9F73-3688-FEB4-6E693FCBA653}"/>
              </a:ext>
            </a:extLst>
          </p:cNvPr>
          <p:cNvSpPr>
            <a:spLocks noGrp="1"/>
          </p:cNvSpPr>
          <p:nvPr>
            <p:ph type="body" sz="quarter" idx="16"/>
          </p:nvPr>
        </p:nvSpPr>
        <p:spPr/>
        <p:txBody>
          <a:bodyPr/>
          <a:lstStyle/>
          <a:p>
            <a:r>
              <a:rPr lang="en-US" dirty="0">
                <a:solidFill>
                  <a:srgbClr val="1F8E47"/>
                </a:solidFill>
              </a:rPr>
              <a:t>Fakta/definisjoner/statistikk</a:t>
            </a:r>
          </a:p>
        </p:txBody>
      </p:sp>
      <p:pic>
        <p:nvPicPr>
          <p:cNvPr id="10" name="Graphic 9" descr="Internet with solid fill">
            <a:extLst>
              <a:ext uri="{FF2B5EF4-FFF2-40B4-BE49-F238E27FC236}">
                <a16:creationId xmlns:a16="http://schemas.microsoft.com/office/drawing/2014/main" id="{AC620DFD-B2C1-79C5-1F38-28D12630B7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3950386"/>
            <a:ext cx="571500" cy="571500"/>
          </a:xfrm>
          <a:prstGeom prst="rect">
            <a:avLst/>
          </a:prstGeom>
        </p:spPr>
      </p:pic>
      <p:sp>
        <p:nvSpPr>
          <p:cNvPr id="11" name="TextBox 10">
            <a:extLst>
              <a:ext uri="{FF2B5EF4-FFF2-40B4-BE49-F238E27FC236}">
                <a16:creationId xmlns:a16="http://schemas.microsoft.com/office/drawing/2014/main" id="{11AAC78F-DF59-0594-BC16-68DCA6672496}"/>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74DAB446-4BA7-17D9-777E-0A02B4BD426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237943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Noen spørsmål?</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Takk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INNHOLD</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US" dirty="0"/>
              <a:t>Steg 4: Del og reflekter</a:t>
            </a:r>
            <a:endParaRPr lang="en-IN" dirty="0"/>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US" dirty="0"/>
              <a:t>Fakta/definisjoner/statistikk</a:t>
            </a:r>
            <a:endParaRPr lang="en-IN" dirty="0"/>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Del 6: Hovedpunkter</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Takk</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2" cstate="email">
            <a:extLst>
              <a:ext uri="{28A0092B-C50C-407E-A947-70E740481C1C}">
                <a14:useLocalDpi xmlns:a14="http://schemas.microsoft.com/office/drawing/2010/main"/>
              </a:ext>
            </a:extLst>
          </a:blip>
          <a:srcRect/>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5" name="Picture Placeholder 4">
            <a:extLst>
              <a:ext uri="{FF2B5EF4-FFF2-40B4-BE49-F238E27FC236}">
                <a16:creationId xmlns:a16="http://schemas.microsoft.com/office/drawing/2014/main" id="{0D8DBADE-0823-9882-EE7B-8E807DFFA1C9}"/>
              </a:ext>
            </a:extLst>
          </p:cNvPr>
          <p:cNvPicPr>
            <a:picLocks noGrp="1" noChangeAspect="1"/>
          </p:cNvPicPr>
          <p:nvPr>
            <p:ph type="pic" sz="quarter" idx="52"/>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0" name="Picture Placeholder 19">
            <a:extLst>
              <a:ext uri="{FF2B5EF4-FFF2-40B4-BE49-F238E27FC236}">
                <a16:creationId xmlns:a16="http://schemas.microsoft.com/office/drawing/2014/main" id="{120BE582-981D-21F0-C48E-6C0C684AB240}"/>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25" name="Picture Placeholder 24">
            <a:extLst>
              <a:ext uri="{FF2B5EF4-FFF2-40B4-BE49-F238E27FC236}">
                <a16:creationId xmlns:a16="http://schemas.microsoft.com/office/drawing/2014/main" id="{C3600A5D-2F39-F102-A6EE-623F42E7CB1E}"/>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64984E0-560B-2D8A-8C6C-20191EA54F7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2" name="Text Placeholder 1">
            <a:extLst>
              <a:ext uri="{FF2B5EF4-FFF2-40B4-BE49-F238E27FC236}">
                <a16:creationId xmlns:a16="http://schemas.microsoft.com/office/drawing/2014/main" id="{608056FF-5A3F-6E21-B9D0-7756A5526FFC}"/>
              </a:ext>
            </a:extLst>
          </p:cNvPr>
          <p:cNvSpPr>
            <a:spLocks noGrp="1"/>
          </p:cNvSpPr>
          <p:nvPr>
            <p:ph type="body" sz="quarter" idx="17"/>
          </p:nvPr>
        </p:nvSpPr>
        <p:spPr/>
        <p:txBody>
          <a:bodyPr/>
          <a:lstStyle/>
          <a:p>
            <a:r>
              <a:rPr lang="en-IN" dirty="0"/>
              <a:t>00</a:t>
            </a:r>
          </a:p>
        </p:txBody>
      </p:sp>
      <p:sp>
        <p:nvSpPr>
          <p:cNvPr id="7" name="Rectangle 6">
            <a:extLst>
              <a:ext uri="{FF2B5EF4-FFF2-40B4-BE49-F238E27FC236}">
                <a16:creationId xmlns:a16="http://schemas.microsoft.com/office/drawing/2014/main" id="{F26DC60D-A1BE-9920-1DDB-F84CFFF34E21}"/>
              </a:ext>
            </a:extLst>
          </p:cNvPr>
          <p:cNvSpPr/>
          <p:nvPr/>
        </p:nvSpPr>
        <p:spPr>
          <a:xfrm>
            <a:off x="2483239" y="2558689"/>
            <a:ext cx="4935200" cy="877685"/>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623154C-3F4E-938A-054D-ADEC5D991627}"/>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INNLEDNING</a:t>
            </a:r>
          </a:p>
        </p:txBody>
      </p:sp>
    </p:spTree>
    <p:extLst>
      <p:ext uri="{BB962C8B-B14F-4D97-AF65-F5344CB8AC3E}">
        <p14:creationId xmlns:p14="http://schemas.microsoft.com/office/powerpoint/2010/main" val="33138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INNLEDNING</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160020" y="3756621"/>
            <a:ext cx="11898630" cy="2792769"/>
          </a:xfrm>
        </p:spPr>
        <p:txBody>
          <a:bodyPr/>
          <a:lstStyle/>
          <a:p>
            <a:pPr marL="0" indent="0"/>
            <a:r>
              <a:rPr lang="en-US" sz="2200" dirty="0"/>
              <a:t>I dette prosjektet skal du bygge </a:t>
            </a:r>
            <a:r>
              <a:rPr lang="en-US" sz="2200" b="1" dirty="0"/>
              <a:t>digital kompetanse</a:t>
            </a:r>
            <a:r>
              <a:rPr lang="en-US" sz="2200" dirty="0"/>
              <a:t> ved å lage en infografikk som presenterer sentrale fakta og statistikk om klimaendringer og klimaangst. Ved hjelp av modulene, et utdelt faktaark og digitale designverktøy skal du </a:t>
            </a:r>
            <a:r>
              <a:rPr lang="en-US" sz="2200" dirty="0" err="1"/>
              <a:t>organisere</a:t>
            </a:r>
            <a:r>
              <a:rPr lang="en-US" sz="2200" dirty="0"/>
              <a:t> og tolke informasjon, bruke prinsipper for visuell kommunikasjon og lage tydelig og engasjerende grafikk. Denne oppgaven støtter kritisk tenkning, kreativitet og en dypere forståelse av klimakrisen og dens følelsesmessige virkning. Målet er å hjelpe deg med å formidle ideene dine tydelig gjennom visuelle elementer, fakta og overbevisende budskap som skaper bevissthet og inspirerer til handling mot klimaendringer og klimaangst.</a:t>
            </a:r>
          </a:p>
          <a:p>
            <a:pPr marL="0" indent="0"/>
            <a:r>
              <a:rPr lang="en-US" sz="2200" b="1" dirty="0">
                <a:solidFill>
                  <a:srgbClr val="1F8E47"/>
                </a:solidFill>
              </a:rPr>
              <a:t>Øvelse: Følg trinnene nedenfor for å lage infografikken din og bygge din digitale kompetanse.</a:t>
            </a: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6FF2865-64DC-BE58-1058-73D4898EAB5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128909" y="2319239"/>
            <a:ext cx="8329541" cy="853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1927860" y="2393855"/>
            <a:ext cx="8667750" cy="707886"/>
          </a:xfrm>
          <a:prstGeom prst="rect">
            <a:avLst/>
          </a:prstGeom>
          <a:noFill/>
        </p:spPr>
        <p:txBody>
          <a:bodyPr wrap="square" rtlCol="0">
            <a:spAutoFit/>
          </a:bodyPr>
          <a:lstStyle/>
          <a:p>
            <a:pPr algn="ctr"/>
            <a:r>
              <a:rPr lang="en-US" sz="4000" b="1" spc="324" dirty="0">
                <a:solidFill>
                  <a:srgbClr val="1F8E47"/>
                </a:solidFill>
                <a:latin typeface="Calibri" panose="020F0502020204030204" pitchFamily="34" charset="0"/>
                <a:cs typeface="Calibri" panose="020F0502020204030204" pitchFamily="34" charset="0"/>
              </a:rPr>
              <a:t>Utforsk temaet og velg fakta</a:t>
            </a: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8E586BD-9607-DC01-E267-3FCD5D48B2AF}"/>
              </a:ext>
            </a:extLst>
          </p:cNvPr>
          <p:cNvSpPr/>
          <p:nvPr/>
        </p:nvSpPr>
        <p:spPr>
          <a:xfrm>
            <a:off x="4434827" y="4160520"/>
            <a:ext cx="7365574" cy="210749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pc="324" dirty="0"/>
              <a:t>Steg 1: Utforsk temaet og velg fakta</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Steg 1: Utforsk temaet og velg fakta</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4104720"/>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dirty="0">
                <a:solidFill>
                  <a:srgbClr val="404040"/>
                </a:solidFill>
              </a:rPr>
              <a:t>Instruks:</a:t>
            </a:r>
          </a:p>
          <a:p>
            <a:pPr>
              <a:lnSpc>
                <a:spcPct val="100000"/>
              </a:lnSpc>
            </a:pPr>
            <a:r>
              <a:rPr lang="en-US" sz="2400" dirty="0">
                <a:solidFill>
                  <a:srgbClr val="404040"/>
                </a:solidFill>
              </a:rPr>
              <a:t>Les nøye gjennom det utdelte faktaarket med sentrale fakta og definisjoner om klimaendringer og klimaangst. Mens du leser, tenk over hvilke fakta som gjør størst inntrykk på deg.</a:t>
            </a:r>
          </a:p>
          <a:p>
            <a:pPr>
              <a:lnSpc>
                <a:spcPct val="100000"/>
              </a:lnSpc>
            </a:pPr>
            <a:endParaRPr lang="en-US" sz="2400" dirty="0">
              <a:solidFill>
                <a:srgbClr val="404040"/>
              </a:solidFill>
            </a:endParaRPr>
          </a:p>
          <a:p>
            <a:pPr>
              <a:lnSpc>
                <a:spcPct val="100000"/>
              </a:lnSpc>
            </a:pPr>
            <a:r>
              <a:rPr lang="en-US" sz="2400" b="1" dirty="0">
                <a:solidFill>
                  <a:srgbClr val="404040"/>
                </a:solidFill>
              </a:rPr>
              <a:t>Oppgave:</a:t>
            </a:r>
          </a:p>
          <a:p>
            <a:pPr>
              <a:lnSpc>
                <a:spcPct val="100000"/>
              </a:lnSpc>
            </a:pPr>
            <a:r>
              <a:rPr lang="en-US" sz="2400" dirty="0">
                <a:solidFill>
                  <a:srgbClr val="404040"/>
                </a:solidFill>
              </a:rPr>
              <a:t>Velg de fire mest virkningsfulle faktaene eller statistikkene som du vil ha med i infografikken din. Tenk over hvordan hvert faktum bidrar til å fortelle historien om klimaangst og virkningene av den.</a:t>
            </a:r>
          </a:p>
          <a:p>
            <a:pPr>
              <a:lnSpc>
                <a:spcPct val="100000"/>
              </a:lnSpc>
            </a:pPr>
            <a:r>
              <a:rPr lang="en-US" sz="2400" dirty="0">
                <a:solidFill>
                  <a:srgbClr val="404040"/>
                </a:solidFill>
              </a:rPr>
              <a:t> </a:t>
            </a:r>
          </a:p>
        </p:txBody>
      </p:sp>
      <p:pic>
        <p:nvPicPr>
          <p:cNvPr id="10" name="Picture Placeholder 9">
            <a:extLst>
              <a:ext uri="{FF2B5EF4-FFF2-40B4-BE49-F238E27FC236}">
                <a16:creationId xmlns:a16="http://schemas.microsoft.com/office/drawing/2014/main" id="{5F652512-A323-124E-C594-795957809C7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B7DB14A-1D78-4213-29E7-2724350638A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7383780" cy="892599"/>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2549118" y="2132289"/>
            <a:ext cx="7063512" cy="830997"/>
          </a:xfrm>
          <a:prstGeom prst="rect">
            <a:avLst/>
          </a:prstGeom>
          <a:noFill/>
        </p:spPr>
        <p:txBody>
          <a:bodyPr wrap="square" rtlCol="0">
            <a:spAutoFit/>
          </a:bodyPr>
          <a:lstStyle/>
          <a:p>
            <a:pPr algn="ctr"/>
            <a:r>
              <a:rPr lang="en-US" sz="4800" b="1" dirty="0">
                <a:solidFill>
                  <a:srgbClr val="5398A2"/>
                </a:solidFill>
              </a:rPr>
              <a:t>Velg et gratis designverktøy</a:t>
            </a:r>
            <a:endParaRPr lang="en-US" sz="48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Steg 2: Velg et gratis designverktøy</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Steg 2: Velg et gratis designverktøy</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4477804"/>
          </a:xfrm>
        </p:spPr>
        <p:txBody>
          <a:bodyPr/>
          <a:lstStyle/>
          <a:p>
            <a:pPr marL="0" indent="0"/>
            <a:r>
              <a:rPr lang="en-US" b="1" dirty="0"/>
              <a:t>Instruks:</a:t>
            </a:r>
          </a:p>
          <a:p>
            <a:pPr marL="0" indent="0"/>
            <a:r>
              <a:rPr lang="en-US" dirty="0"/>
              <a:t>Utforsk de digitale verktøyene som er tilgjengelige, og opprett en gratis konto for å lage infografikken din. Tenk over hvilken plattform som best hjelper deg med å formidle de valgte faktaene visuelt.</a:t>
            </a:r>
          </a:p>
          <a:p>
            <a:pPr marL="0" indent="0"/>
            <a:endParaRPr lang="en-US" dirty="0"/>
          </a:p>
          <a:p>
            <a:pPr marL="0" indent="0"/>
            <a:r>
              <a:rPr lang="en-US" b="1" dirty="0"/>
              <a:t>Verktøy:</a:t>
            </a:r>
          </a:p>
          <a:p>
            <a:pPr marL="0" indent="0"/>
            <a:r>
              <a:rPr lang="en-US" b="1" dirty="0">
                <a:solidFill>
                  <a:srgbClr val="82C248"/>
                </a:solidFill>
              </a:rPr>
              <a:t>Canva – </a:t>
            </a:r>
            <a:r>
              <a:rPr lang="en-US" dirty="0"/>
              <a:t>tilbyr ferdige maler for infografikk og visuelle elementer.</a:t>
            </a:r>
          </a:p>
          <a:p>
            <a:pPr marL="0" indent="0"/>
            <a:r>
              <a:rPr lang="en-US" b="1" dirty="0">
                <a:solidFill>
                  <a:srgbClr val="82C248"/>
                </a:solidFill>
              </a:rPr>
              <a:t>Adobe Express – </a:t>
            </a:r>
            <a:r>
              <a:rPr lang="en-US" dirty="0"/>
              <a:t>en brukervennlig plattform for å lage engasjerende visuelle læringselementer</a:t>
            </a:r>
            <a:endParaRPr lang="en-IN" dirty="0"/>
          </a:p>
        </p:txBody>
      </p:sp>
      <p:pic>
        <p:nvPicPr>
          <p:cNvPr id="5" name="Picture Placeholder 4">
            <a:extLst>
              <a:ext uri="{FF2B5EF4-FFF2-40B4-BE49-F238E27FC236}">
                <a16:creationId xmlns:a16="http://schemas.microsoft.com/office/drawing/2014/main" id="{D96C19EA-C41F-E739-863A-DF8B9ADC08F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8" name="Picture 7">
            <a:extLst>
              <a:ext uri="{FF2B5EF4-FFF2-40B4-BE49-F238E27FC236}">
                <a16:creationId xmlns:a16="http://schemas.microsoft.com/office/drawing/2014/main" id="{41F1F81E-CA0D-8B55-EF02-9B2DCDE3F5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9051" y="5145722"/>
            <a:ext cx="1384301" cy="752158"/>
          </a:xfrm>
          <a:prstGeom prst="rect">
            <a:avLst/>
          </a:prstGeom>
        </p:spPr>
      </p:pic>
      <p:pic>
        <p:nvPicPr>
          <p:cNvPr id="10" name="Picture 9">
            <a:extLst>
              <a:ext uri="{FF2B5EF4-FFF2-40B4-BE49-F238E27FC236}">
                <a16:creationId xmlns:a16="http://schemas.microsoft.com/office/drawing/2014/main" id="{A2926D78-0E44-1E85-D56A-3255078352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59051" y="4472580"/>
            <a:ext cx="1384301" cy="588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4722</TotalTime>
  <Words>1057</Words>
  <Application>Microsoft Office PowerPoint</Application>
  <PresentationFormat>Widescreen</PresentationFormat>
  <Paragraphs>106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217</cp:revision>
  <dcterms:created xsi:type="dcterms:W3CDTF">2020-10-14T13:32:04Z</dcterms:created>
  <dcterms:modified xsi:type="dcterms:W3CDTF">2026-06-29T17:47:57Z</dcterms:modified>
</cp:coreProperties>
</file>