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29"/>
  </p:notesMasterIdLst>
  <p:sldIdLst>
    <p:sldId id="4299" r:id="rId2"/>
    <p:sldId id="4301" r:id="rId3"/>
    <p:sldId id="4302" r:id="rId4"/>
    <p:sldId id="4363" r:id="rId5"/>
    <p:sldId id="4313" r:id="rId6"/>
    <p:sldId id="4317" r:id="rId7"/>
    <p:sldId id="4354" r:id="rId8"/>
    <p:sldId id="4357" r:id="rId9"/>
    <p:sldId id="4324" r:id="rId10"/>
    <p:sldId id="4310" r:id="rId11"/>
    <p:sldId id="4358" r:id="rId12"/>
    <p:sldId id="4359" r:id="rId13"/>
    <p:sldId id="4360" r:id="rId14"/>
    <p:sldId id="4326" r:id="rId15"/>
    <p:sldId id="4328" r:id="rId16"/>
    <p:sldId id="4329" r:id="rId17"/>
    <p:sldId id="4330" r:id="rId18"/>
    <p:sldId id="4331" r:id="rId19"/>
    <p:sldId id="4332" r:id="rId20"/>
    <p:sldId id="4333" r:id="rId21"/>
    <p:sldId id="4361" r:id="rId22"/>
    <p:sldId id="4362" r:id="rId23"/>
    <p:sldId id="4335" r:id="rId24"/>
    <p:sldId id="4336" r:id="rId25"/>
    <p:sldId id="4337" r:id="rId26"/>
    <p:sldId id="4338" r:id="rId27"/>
    <p:sldId id="4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E47"/>
    <a:srgbClr val="5398A2"/>
    <a:srgbClr val="82C248"/>
    <a:srgbClr val="404040"/>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client id="{625402D7-A0AD-410F-A5CE-B92E45B19219}" v="93" dt="2026-03-26T09:20:09.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sv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u-report.org/" TargetMode="External"/><Relationship Id="rId2" Type="http://schemas.openxmlformats.org/officeDocument/2006/relationships/hyperlink" Target="https://www.youtube.com/watch?v=H2QxFM9y0tY" TargetMode="Externa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sv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hyperlink" Target="https://www.canva.com/en/design-school/" TargetMode="External"/><Relationship Id="rId2" Type="http://schemas.openxmlformats.org/officeDocument/2006/relationships/hyperlink" Target="https://www.youtube.com/watch?v=ZmNpeXTj2c4" TargetMode="External"/><Relationship Id="rId1" Type="http://schemas.openxmlformats.org/officeDocument/2006/relationships/slideLayout" Target="../slideLayouts/slideLayout11.xml"/><Relationship Id="rId6" Type="http://schemas.openxmlformats.org/officeDocument/2006/relationships/image" Target="../media/image29.jpeg"/><Relationship Id="rId5" Type="http://schemas.openxmlformats.org/officeDocument/2006/relationships/image" Target="../media/image27.sv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hyperlink" Target="https://fridaysforfuture.org/action-map/map/" TargetMode="External"/><Relationship Id="rId2" Type="http://schemas.openxmlformats.org/officeDocument/2006/relationships/image" Target="../media/image30.jpeg"/><Relationship Id="rId1" Type="http://schemas.openxmlformats.org/officeDocument/2006/relationships/slideLayout" Target="../slideLayouts/slideLayout11.xml"/><Relationship Id="rId5" Type="http://schemas.openxmlformats.org/officeDocument/2006/relationships/image" Target="../media/image27.sv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dobe.com/express/" TargetMode="External"/><Relationship Id="rId7" Type="http://schemas.openxmlformats.org/officeDocument/2006/relationships/image" Target="../media/image36.jpeg"/><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6" Type="http://schemas.openxmlformats.org/officeDocument/2006/relationships/hyperlink" Target="https://www.pexels.com/videos/" TargetMode="External"/><Relationship Id="rId5" Type="http://schemas.openxmlformats.org/officeDocument/2006/relationships/hyperlink" Target="https://inshot.com/" TargetMode="External"/><Relationship Id="rId4" Type="http://schemas.openxmlformats.org/officeDocument/2006/relationships/hyperlink" Target="https://www.capcu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udacityteam.org/" TargetMode="External"/><Relationship Id="rId2" Type="http://schemas.openxmlformats.org/officeDocument/2006/relationships/hyperlink" Target="https://anchor.fm/" TargetMode="Externa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hyperlink" Target="https://pixabay.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hyperlink" Target="https://linktr.ee/" TargetMode="External"/><Relationship Id="rId1" Type="http://schemas.openxmlformats.org/officeDocument/2006/relationships/slideLayout" Target="../slideLayouts/slideLayout11.xml"/><Relationship Id="rId5" Type="http://schemas.openxmlformats.org/officeDocument/2006/relationships/image" Target="../media/image37.jpeg"/><Relationship Id="rId4" Type="http://schemas.openxmlformats.org/officeDocument/2006/relationships/hyperlink" Target="https://forms.googl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9F9EB4A-3AEE-F645-C533-2BD3592BDAD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Del og fremme din klimavisjon</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Myndiggjøring:</a:t>
            </a:r>
          </a:p>
        </p:txBody>
      </p:sp>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SE ekspertvideoer</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SE ekspertvideoer</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2171966"/>
          </a:xfrm>
        </p:spPr>
        <p:txBody>
          <a:bodyPr/>
          <a:lstStyle/>
          <a:p>
            <a:pPr marL="0" indent="0"/>
            <a:r>
              <a:rPr lang="en-US" dirty="0"/>
              <a:t>Videoer er et godt utgangspunkt for å forstå ekte historiefortelling og kampanjebygging. Bruk disse før du lager dine egne arbeider.</a:t>
            </a:r>
            <a:endParaRPr lang="en-IN" dirty="0"/>
          </a:p>
        </p:txBody>
      </p:sp>
      <p:pic>
        <p:nvPicPr>
          <p:cNvPr id="3" name="Graphic 2" descr="Video camera outline">
            <a:extLst>
              <a:ext uri="{FF2B5EF4-FFF2-40B4-BE49-F238E27FC236}">
                <a16:creationId xmlns:a16="http://schemas.microsoft.com/office/drawing/2014/main" id="{DE103B6D-D5A9-334A-0FE2-7FA92A32DB0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530340" y="2701246"/>
            <a:ext cx="2430780" cy="2430780"/>
          </a:xfrm>
          <a:prstGeom prst="rect">
            <a:avLst/>
          </a:prstGeom>
        </p:spPr>
      </p:pic>
      <p:pic>
        <p:nvPicPr>
          <p:cNvPr id="11" name="Picture Placeholder 10">
            <a:extLst>
              <a:ext uri="{FF2B5EF4-FFF2-40B4-BE49-F238E27FC236}">
                <a16:creationId xmlns:a16="http://schemas.microsoft.com/office/drawing/2014/main" id="{2346651A-6E7F-56E5-B25E-4A46B663842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00CA-4044-6EC2-06D0-8FC18B0E432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50F2D70-80F9-3702-7205-C4867A12A3F6}"/>
              </a:ext>
            </a:extLst>
          </p:cNvPr>
          <p:cNvSpPr>
            <a:spLocks noGrp="1"/>
          </p:cNvSpPr>
          <p:nvPr>
            <p:ph type="body" sz="quarter" idx="18"/>
          </p:nvPr>
        </p:nvSpPr>
        <p:spPr>
          <a:xfrm>
            <a:off x="675020" y="3392026"/>
            <a:ext cx="3005439" cy="1049221"/>
          </a:xfrm>
        </p:spPr>
        <p:txBody>
          <a:bodyPr/>
          <a:lstStyle/>
          <a:p>
            <a:r>
              <a:rPr lang="en-US" spc="324" dirty="0"/>
              <a:t>SE ekspertvideoer</a:t>
            </a:r>
          </a:p>
        </p:txBody>
      </p:sp>
      <p:sp>
        <p:nvSpPr>
          <p:cNvPr id="7" name="Text Placeholder 6">
            <a:extLst>
              <a:ext uri="{FF2B5EF4-FFF2-40B4-BE49-F238E27FC236}">
                <a16:creationId xmlns:a16="http://schemas.microsoft.com/office/drawing/2014/main" id="{14CCFB0B-9CD7-BB1A-1F0C-1D950A47A4CC}"/>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5D1C624C-64BF-4893-D692-ABB47C123762}"/>
              </a:ext>
            </a:extLst>
          </p:cNvPr>
          <p:cNvSpPr>
            <a:spLocks noGrp="1"/>
          </p:cNvSpPr>
          <p:nvPr>
            <p:ph type="body" sz="quarter" idx="16"/>
          </p:nvPr>
        </p:nvSpPr>
        <p:spPr/>
        <p:txBody>
          <a:bodyPr/>
          <a:lstStyle/>
          <a:p>
            <a:r>
              <a:rPr lang="en-US" dirty="0">
                <a:solidFill>
                  <a:srgbClr val="5398A2"/>
                </a:solidFill>
              </a:rPr>
              <a:t>SE ekspertvideoer</a:t>
            </a:r>
          </a:p>
        </p:txBody>
      </p:sp>
      <p:sp>
        <p:nvSpPr>
          <p:cNvPr id="12" name="Text Placeholder 11">
            <a:extLst>
              <a:ext uri="{FF2B5EF4-FFF2-40B4-BE49-F238E27FC236}">
                <a16:creationId xmlns:a16="http://schemas.microsoft.com/office/drawing/2014/main" id="{4E8DFD89-A6EC-59BB-DE17-937548B4F2BD}"/>
              </a:ext>
            </a:extLst>
          </p:cNvPr>
          <p:cNvSpPr>
            <a:spLocks noGrp="1"/>
          </p:cNvSpPr>
          <p:nvPr>
            <p:ph type="body" sz="quarter" idx="20"/>
          </p:nvPr>
        </p:nvSpPr>
        <p:spPr>
          <a:xfrm>
            <a:off x="4594469" y="1420076"/>
            <a:ext cx="6961476" cy="5234614"/>
          </a:xfrm>
        </p:spPr>
        <p:txBody>
          <a:bodyPr/>
          <a:lstStyle/>
          <a:p>
            <a:pPr marL="0" indent="0"/>
            <a:r>
              <a:rPr lang="en-US" dirty="0"/>
              <a:t>1. Greta Thunbergs TEDx-foredrag: </a:t>
            </a:r>
            <a:r>
              <a:rPr lang="en-US" b="1" dirty="0">
                <a:solidFill>
                  <a:srgbClr val="1F8E47"/>
                </a:solidFill>
                <a:hlinkClick r:id="rId2">
                  <a:extLst>
                    <a:ext uri="{A12FA001-AC4F-418D-AE19-62706E023703}">
                      <ahyp:hlinkClr xmlns:ahyp="http://schemas.microsoft.com/office/drawing/2018/hyperlinkcolor" val="tx"/>
                    </a:ext>
                  </a:extLst>
                </a:hlinkClick>
              </a:rPr>
              <a:t>«The Disarming Case to Act Right Now»</a:t>
            </a:r>
            <a:endParaRPr lang="en-US" b="1" dirty="0">
              <a:solidFill>
                <a:srgbClr val="1F8E47"/>
              </a:solidFill>
            </a:endParaRPr>
          </a:p>
          <a:p>
            <a:pPr marL="0" indent="0"/>
            <a:r>
              <a:rPr lang="en-US" dirty="0"/>
              <a:t>Denne videoen viser hvordan enkelt, direkte språk kan være kraftigere enn polerte taler.</a:t>
            </a:r>
          </a:p>
          <a:p>
            <a:pPr marL="0" indent="0"/>
            <a:r>
              <a:rPr lang="en-US" b="1" dirty="0">
                <a:solidFill>
                  <a:srgbClr val="5398A2"/>
                </a:solidFill>
              </a:rPr>
              <a:t>Refleksjonsspørsmål: </a:t>
            </a:r>
            <a:r>
              <a:rPr lang="en-US" dirty="0">
                <a:solidFill>
                  <a:srgbClr val="5398A2"/>
                </a:solidFill>
              </a:rPr>
              <a:t>Hvordan får Greta budskapet sitt til å føles presserende?</a:t>
            </a:r>
          </a:p>
          <a:p>
            <a:pPr marL="0" indent="0"/>
            <a:endParaRPr lang="en-US" dirty="0"/>
          </a:p>
          <a:p>
            <a:pPr marL="0" indent="0"/>
            <a:r>
              <a:rPr lang="en-US" dirty="0"/>
              <a:t>2. UNICEF Voices of Youth – </a:t>
            </a:r>
            <a:r>
              <a:rPr lang="en-US" b="1" dirty="0">
                <a:solidFill>
                  <a:srgbClr val="1F8E47"/>
                </a:solidFill>
                <a:hlinkClick r:id="rId3">
                  <a:extLst>
                    <a:ext uri="{A12FA001-AC4F-418D-AE19-62706E023703}">
                      <ahyp:hlinkClr xmlns:ahyp="http://schemas.microsoft.com/office/drawing/2018/hyperlinkcolor" val="tx"/>
                    </a:ext>
                  </a:extLst>
                </a:hlinkClick>
              </a:rPr>
              <a:t>ressurser for digital historiefortelling</a:t>
            </a:r>
            <a:endParaRPr lang="en-US" b="1" dirty="0">
              <a:solidFill>
                <a:srgbClr val="1F8E47"/>
              </a:solidFill>
            </a:endParaRPr>
          </a:p>
          <a:p>
            <a:pPr marL="0" indent="0"/>
            <a:r>
              <a:rPr lang="en-US" dirty="0"/>
              <a:t>Tilbyr trinnvise veiledninger for å lage korte, virkningsfulle videoer og innlegg.</a:t>
            </a:r>
          </a:p>
          <a:p>
            <a:pPr marL="0" indent="0"/>
            <a:r>
              <a:rPr lang="en-US" b="1" dirty="0">
                <a:solidFill>
                  <a:srgbClr val="5398A2"/>
                </a:solidFill>
              </a:rPr>
              <a:t>Aktivitet: </a:t>
            </a:r>
            <a:r>
              <a:rPr lang="en-US" dirty="0">
                <a:solidFill>
                  <a:srgbClr val="5398A2"/>
                </a:solidFill>
              </a:rPr>
              <a:t>Utforsk ett verktøysett i gruppe og velg 1 tips å bruke i dag.</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0D678A5B-52F4-E6C7-83FC-A85102DB21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55A656DB-52CB-D94A-A2E5-56BFE973A6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94543" y="4174649"/>
            <a:ext cx="1417276" cy="1417276"/>
          </a:xfrm>
          <a:prstGeom prst="rect">
            <a:avLst/>
          </a:prstGeom>
        </p:spPr>
      </p:pic>
      <p:pic>
        <p:nvPicPr>
          <p:cNvPr id="11" name="Picture Placeholder 10">
            <a:extLst>
              <a:ext uri="{FF2B5EF4-FFF2-40B4-BE49-F238E27FC236}">
                <a16:creationId xmlns:a16="http://schemas.microsoft.com/office/drawing/2014/main" id="{18C993C7-706A-96BC-F964-D9B536EFB61F}"/>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3666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F823-CA5D-DF9F-2F5D-55E81069942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CDD38C0-87E6-1080-9635-902EB00D1E24}"/>
              </a:ext>
            </a:extLst>
          </p:cNvPr>
          <p:cNvSpPr>
            <a:spLocks noGrp="1"/>
          </p:cNvSpPr>
          <p:nvPr>
            <p:ph type="body" sz="quarter" idx="18"/>
          </p:nvPr>
        </p:nvSpPr>
        <p:spPr>
          <a:xfrm>
            <a:off x="675020" y="3392026"/>
            <a:ext cx="3005439" cy="1049221"/>
          </a:xfrm>
        </p:spPr>
        <p:txBody>
          <a:bodyPr/>
          <a:lstStyle/>
          <a:p>
            <a:r>
              <a:rPr lang="en-US" spc="324" dirty="0"/>
              <a:t>SE ekspertvideoer</a:t>
            </a:r>
          </a:p>
        </p:txBody>
      </p:sp>
      <p:sp>
        <p:nvSpPr>
          <p:cNvPr id="7" name="Text Placeholder 6">
            <a:extLst>
              <a:ext uri="{FF2B5EF4-FFF2-40B4-BE49-F238E27FC236}">
                <a16:creationId xmlns:a16="http://schemas.microsoft.com/office/drawing/2014/main" id="{3BC9F885-19BD-CFE0-6622-FB8AEBD579D9}"/>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3DCC8C86-A4AA-C832-7CDE-459CCCDD0AFA}"/>
              </a:ext>
            </a:extLst>
          </p:cNvPr>
          <p:cNvSpPr>
            <a:spLocks noGrp="1"/>
          </p:cNvSpPr>
          <p:nvPr>
            <p:ph type="body" sz="quarter" idx="16"/>
          </p:nvPr>
        </p:nvSpPr>
        <p:spPr/>
        <p:txBody>
          <a:bodyPr/>
          <a:lstStyle/>
          <a:p>
            <a:r>
              <a:rPr lang="en-US" dirty="0">
                <a:solidFill>
                  <a:srgbClr val="5398A2"/>
                </a:solidFill>
              </a:rPr>
              <a:t>SE ekspertvideoer</a:t>
            </a:r>
          </a:p>
        </p:txBody>
      </p:sp>
      <p:sp>
        <p:nvSpPr>
          <p:cNvPr id="12" name="Text Placeholder 11">
            <a:extLst>
              <a:ext uri="{FF2B5EF4-FFF2-40B4-BE49-F238E27FC236}">
                <a16:creationId xmlns:a16="http://schemas.microsoft.com/office/drawing/2014/main" id="{40A02974-6F9B-6A01-A692-79AAAD56FAEA}"/>
              </a:ext>
            </a:extLst>
          </p:cNvPr>
          <p:cNvSpPr>
            <a:spLocks noGrp="1"/>
          </p:cNvSpPr>
          <p:nvPr>
            <p:ph type="body" sz="quarter" idx="20"/>
          </p:nvPr>
        </p:nvSpPr>
        <p:spPr>
          <a:xfrm>
            <a:off x="4594469" y="1420076"/>
            <a:ext cx="6961476" cy="5234614"/>
          </a:xfrm>
        </p:spPr>
        <p:txBody>
          <a:bodyPr/>
          <a:lstStyle/>
          <a:p>
            <a:pPr marL="0" indent="0"/>
            <a:r>
              <a:rPr lang="en-US" dirty="0"/>
              <a:t>3. TED-Ed: </a:t>
            </a:r>
            <a:r>
              <a:rPr lang="en-US" b="1" dirty="0">
                <a:solidFill>
                  <a:srgbClr val="1F8E47"/>
                </a:solidFill>
                <a:hlinkClick r:id="rId2">
                  <a:extLst>
                    <a:ext uri="{A12FA001-AC4F-418D-AE19-62706E023703}">
                      <ahyp:hlinkClr xmlns:ahyp="http://schemas.microsoft.com/office/drawing/2018/hyperlinkcolor" val="tx"/>
                    </a:ext>
                  </a:extLst>
                </a:hlinkClick>
              </a:rPr>
              <a:t>How to Tell a Story That Moves People</a:t>
            </a:r>
            <a:endParaRPr lang="en-US" b="1" dirty="0">
              <a:solidFill>
                <a:srgbClr val="1F8E47"/>
              </a:solidFill>
            </a:endParaRPr>
          </a:p>
          <a:p>
            <a:pPr marL="0" indent="0"/>
            <a:r>
              <a:rPr lang="en-US" dirty="0"/>
              <a:t>Forklarer fortellingsbuen (begynnelse, problem, handling, løsning).</a:t>
            </a:r>
          </a:p>
          <a:p>
            <a:pPr marL="0" indent="0"/>
            <a:r>
              <a:rPr lang="en-US" b="1" dirty="0">
                <a:solidFill>
                  <a:srgbClr val="5398A2"/>
                </a:solidFill>
              </a:rPr>
              <a:t>Refleksjonsspørsmål: </a:t>
            </a:r>
            <a:r>
              <a:rPr lang="en-US" dirty="0">
                <a:solidFill>
                  <a:srgbClr val="5398A2"/>
                </a:solidFill>
              </a:rPr>
              <a:t>Hvilken del av buen er sterkest i din egen fortelling?</a:t>
            </a:r>
          </a:p>
          <a:p>
            <a:pPr marL="0" indent="0"/>
            <a:endParaRPr lang="en-US" dirty="0"/>
          </a:p>
          <a:p>
            <a:pPr marL="0" indent="0"/>
            <a:r>
              <a:rPr lang="en-US" dirty="0"/>
              <a:t>4. </a:t>
            </a:r>
            <a:r>
              <a:rPr lang="en-US" b="1" dirty="0">
                <a:solidFill>
                  <a:srgbClr val="1F8E47"/>
                </a:solidFill>
                <a:hlinkClick r:id="rId3">
                  <a:extLst>
                    <a:ext uri="{A12FA001-AC4F-418D-AE19-62706E023703}">
                      <ahyp:hlinkClr xmlns:ahyp="http://schemas.microsoft.com/office/drawing/2018/hyperlinkcolor" val="tx"/>
                    </a:ext>
                  </a:extLst>
                </a:hlinkClick>
              </a:rPr>
              <a:t>Canva Design School-veiledninger</a:t>
            </a:r>
            <a:endParaRPr lang="en-US" b="1" dirty="0">
              <a:solidFill>
                <a:srgbClr val="1F8E47"/>
              </a:solidFill>
            </a:endParaRPr>
          </a:p>
          <a:p>
            <a:pPr marL="0" indent="0"/>
            <a:r>
              <a:rPr lang="en-US" dirty="0"/>
              <a:t>Gir deg praktiske leksjoner i å lage plakater, reels og infografikk.</a:t>
            </a:r>
          </a:p>
          <a:p>
            <a:pPr marL="0" indent="0"/>
            <a:r>
              <a:rPr lang="en-US" b="1" dirty="0">
                <a:solidFill>
                  <a:srgbClr val="5398A2"/>
                </a:solidFill>
              </a:rPr>
              <a:t>Aktivitet: </a:t>
            </a:r>
            <a:r>
              <a:rPr lang="en-US" dirty="0">
                <a:solidFill>
                  <a:srgbClr val="5398A2"/>
                </a:solidFill>
              </a:rPr>
              <a:t>Følg én veiledning i gruppe og lag en plakat på 15 minutter.</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B6FC5A43-1ED2-F64A-1E42-365933C947E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65BD57D7-BE88-2554-3353-4D45C255C4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94543" y="4174649"/>
            <a:ext cx="1417276" cy="1417276"/>
          </a:xfrm>
          <a:prstGeom prst="rect">
            <a:avLst/>
          </a:prstGeom>
        </p:spPr>
      </p:pic>
      <p:pic>
        <p:nvPicPr>
          <p:cNvPr id="11" name="Picture Placeholder 10">
            <a:extLst>
              <a:ext uri="{FF2B5EF4-FFF2-40B4-BE49-F238E27FC236}">
                <a16:creationId xmlns:a16="http://schemas.microsoft.com/office/drawing/2014/main" id="{4B849E5F-CBED-969E-4567-390BD23B1BA7}"/>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1926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89D56-FC46-467D-64DB-2E66FD0105F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84757BD-9402-DF72-4B73-B88F56E591D3}"/>
              </a:ext>
            </a:extLst>
          </p:cNvPr>
          <p:cNvSpPr>
            <a:spLocks noGrp="1"/>
          </p:cNvSpPr>
          <p:nvPr>
            <p:ph type="body" sz="quarter" idx="18"/>
          </p:nvPr>
        </p:nvSpPr>
        <p:spPr>
          <a:xfrm>
            <a:off x="675020" y="3392026"/>
            <a:ext cx="3005439" cy="1049221"/>
          </a:xfrm>
        </p:spPr>
        <p:txBody>
          <a:bodyPr/>
          <a:lstStyle/>
          <a:p>
            <a:r>
              <a:rPr lang="en-US" spc="324" dirty="0"/>
              <a:t>SE ekspertvideoer</a:t>
            </a:r>
          </a:p>
        </p:txBody>
      </p:sp>
      <p:sp>
        <p:nvSpPr>
          <p:cNvPr id="7" name="Text Placeholder 6">
            <a:extLst>
              <a:ext uri="{FF2B5EF4-FFF2-40B4-BE49-F238E27FC236}">
                <a16:creationId xmlns:a16="http://schemas.microsoft.com/office/drawing/2014/main" id="{182D32ED-1E44-C560-4E5D-077439E9255B}"/>
              </a:ext>
            </a:extLst>
          </p:cNvPr>
          <p:cNvSpPr>
            <a:spLocks noGrp="1"/>
          </p:cNvSpPr>
          <p:nvPr>
            <p:ph type="body" sz="quarter" idx="19"/>
          </p:nvPr>
        </p:nvSpPr>
        <p:spPr/>
        <p:txBody>
          <a:bodyPr/>
          <a:lstStyle/>
          <a:p>
            <a:r>
              <a:rPr lang="en-US" dirty="0"/>
              <a:t>02</a:t>
            </a:r>
          </a:p>
        </p:txBody>
      </p:sp>
      <p:pic>
        <p:nvPicPr>
          <p:cNvPr id="10" name="Picture Placeholder 9">
            <a:extLst>
              <a:ext uri="{FF2B5EF4-FFF2-40B4-BE49-F238E27FC236}">
                <a16:creationId xmlns:a16="http://schemas.microsoft.com/office/drawing/2014/main" id="{F91311D6-D103-EEBB-D70B-61365858551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81CBB51-682F-6686-C1EC-5D7106461DB8}"/>
              </a:ext>
            </a:extLst>
          </p:cNvPr>
          <p:cNvSpPr>
            <a:spLocks noGrp="1"/>
          </p:cNvSpPr>
          <p:nvPr>
            <p:ph type="body" sz="quarter" idx="16"/>
          </p:nvPr>
        </p:nvSpPr>
        <p:spPr/>
        <p:txBody>
          <a:bodyPr/>
          <a:lstStyle/>
          <a:p>
            <a:r>
              <a:rPr lang="en-US" dirty="0">
                <a:solidFill>
                  <a:srgbClr val="5398A2"/>
                </a:solidFill>
              </a:rPr>
              <a:t>SE ekspertvideoer</a:t>
            </a:r>
          </a:p>
        </p:txBody>
      </p:sp>
      <p:sp>
        <p:nvSpPr>
          <p:cNvPr id="12" name="Text Placeholder 11">
            <a:extLst>
              <a:ext uri="{FF2B5EF4-FFF2-40B4-BE49-F238E27FC236}">
                <a16:creationId xmlns:a16="http://schemas.microsoft.com/office/drawing/2014/main" id="{466B7A32-3013-536F-AD24-31B86AC3F452}"/>
              </a:ext>
            </a:extLst>
          </p:cNvPr>
          <p:cNvSpPr>
            <a:spLocks noGrp="1"/>
          </p:cNvSpPr>
          <p:nvPr>
            <p:ph type="body" sz="quarter" idx="20"/>
          </p:nvPr>
        </p:nvSpPr>
        <p:spPr>
          <a:xfrm>
            <a:off x="4594469" y="1420076"/>
            <a:ext cx="6961476" cy="5234614"/>
          </a:xfrm>
        </p:spPr>
        <p:txBody>
          <a:bodyPr/>
          <a:lstStyle/>
          <a:p>
            <a:pPr marL="0" indent="0"/>
            <a:r>
              <a:rPr lang="en-US" dirty="0"/>
              <a:t>5. </a:t>
            </a:r>
            <a:r>
              <a:rPr lang="en-US" b="1" dirty="0">
                <a:solidFill>
                  <a:srgbClr val="1F8E47"/>
                </a:solidFill>
                <a:hlinkClick r:id="rId3">
                  <a:extLst>
                    <a:ext uri="{A12FA001-AC4F-418D-AE19-62706E023703}">
                      <ahyp:hlinkClr xmlns:ahyp="http://schemas.microsoft.com/office/drawing/2018/hyperlinkcolor" val="tx"/>
                    </a:ext>
                  </a:extLst>
                </a:hlinkClick>
              </a:rPr>
              <a:t>Kampanjeeksempler fra Fridays for Future</a:t>
            </a:r>
            <a:endParaRPr lang="en-US" b="1" dirty="0">
              <a:solidFill>
                <a:srgbClr val="1F8E47"/>
              </a:solidFill>
            </a:endParaRPr>
          </a:p>
          <a:p>
            <a:pPr marL="0" indent="0"/>
            <a:r>
              <a:rPr lang="en-US" dirty="0"/>
              <a:t>Se på virkelige ungdomskampanjer (emneknagger, marsjer, digitale aksjoner).</a:t>
            </a:r>
          </a:p>
          <a:p>
            <a:pPr marL="0" indent="0"/>
            <a:r>
              <a:rPr lang="en-US" b="1" dirty="0">
                <a:solidFill>
                  <a:srgbClr val="5398A2"/>
                </a:solidFill>
              </a:rPr>
              <a:t>Refleksjonsspørsmål: </a:t>
            </a:r>
            <a:r>
              <a:rPr lang="en-US" dirty="0">
                <a:solidFill>
                  <a:srgbClr val="5398A2"/>
                </a:solidFill>
              </a:rPr>
              <a:t>Hva gjør disse kampanjene delbare?</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4E0980DD-6194-240C-7D48-E407604609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F0EEF5F7-25B2-F37A-A528-560952C4700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94543" y="4174649"/>
            <a:ext cx="1417276" cy="1417276"/>
          </a:xfrm>
          <a:prstGeom prst="rect">
            <a:avLst/>
          </a:prstGeom>
        </p:spPr>
      </p:pic>
    </p:spTree>
    <p:extLst>
      <p:ext uri="{BB962C8B-B14F-4D97-AF65-F5344CB8AC3E}">
        <p14:creationId xmlns:p14="http://schemas.microsoft.com/office/powerpoint/2010/main" val="37415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558689"/>
            <a:ext cx="718654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45579" y="2581549"/>
            <a:ext cx="6815777"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PRØV kreative løsninger</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5684292" cy="1233648"/>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396968" y="3637215"/>
            <a:ext cx="5684292" cy="830997"/>
          </a:xfrm>
          <a:prstGeom prst="rect">
            <a:avLst/>
          </a:prstGeom>
          <a:noFill/>
        </p:spPr>
        <p:txBody>
          <a:bodyPr wrap="square" rtlCol="0">
            <a:spAutoFit/>
          </a:bodyPr>
          <a:lstStyle/>
          <a:p>
            <a:pPr algn="ctr"/>
            <a:r>
              <a:rPr lang="en-IN" sz="2400" dirty="0">
                <a:solidFill>
                  <a:schemeClr val="bg1"/>
                </a:solidFill>
              </a:rPr>
              <a:t>Nå setter du ideene dine ut i praksis. Dette steget er praktisk og bør være interaktivt.</a:t>
            </a: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PRØV kreative løsninger</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p:txBody>
          <a:bodyPr/>
          <a:lstStyle/>
          <a:p>
            <a:pPr marL="0" indent="0">
              <a:lnSpc>
                <a:spcPct val="100000"/>
              </a:lnSpc>
            </a:pPr>
            <a:r>
              <a:rPr lang="en-US" dirty="0"/>
              <a:t>Bruk </a:t>
            </a:r>
            <a:r>
              <a:rPr lang="en-US" b="1" dirty="0"/>
              <a:t>Canva/PowerPoint </a:t>
            </a:r>
            <a:r>
              <a:rPr lang="en-US" dirty="0"/>
              <a:t>til å lage en plakat med et slagord, et bilde og en oppfordring til handling.</a:t>
            </a:r>
          </a:p>
          <a:p>
            <a:pPr marL="0" indent="0">
              <a:lnSpc>
                <a:spcPct val="100000"/>
              </a:lnSpc>
            </a:pPr>
            <a:r>
              <a:rPr lang="en-US" b="1" dirty="0">
                <a:solidFill>
                  <a:srgbClr val="1F8E47"/>
                </a:solidFill>
              </a:rPr>
              <a:t>Eksempel: </a:t>
            </a:r>
            <a:r>
              <a:rPr lang="en-US" dirty="0">
                <a:solidFill>
                  <a:srgbClr val="1F8E47"/>
                </a:solidFill>
              </a:rPr>
              <a:t>«No Planet B – Bli med på strandryddingen vår.»</a:t>
            </a:r>
          </a:p>
          <a:p>
            <a:pPr marL="0" indent="0">
              <a:lnSpc>
                <a:spcPct val="100000"/>
              </a:lnSpc>
            </a:pPr>
            <a:r>
              <a:rPr lang="en-US" dirty="0"/>
              <a:t>Del plakatene i en </a:t>
            </a:r>
            <a:r>
              <a:rPr lang="en-US" b="1" dirty="0"/>
              <a:t>«galleritur» </a:t>
            </a:r>
            <a:r>
              <a:rPr lang="en-US" dirty="0"/>
              <a:t>og gi tilbakemelding til hverandre.</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Alternativ A – Plakatutfordring (30 min)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4FB3-9695-A892-6B64-9914587D9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BF801A-0E00-8F76-EBB6-9113E90EE38E}"/>
              </a:ext>
            </a:extLst>
          </p:cNvPr>
          <p:cNvSpPr>
            <a:spLocks noGrp="1"/>
          </p:cNvSpPr>
          <p:nvPr>
            <p:ph type="body" sz="quarter" idx="18"/>
          </p:nvPr>
        </p:nvSpPr>
        <p:spPr>
          <a:xfrm>
            <a:off x="675020" y="3392026"/>
            <a:ext cx="2936859" cy="1049221"/>
          </a:xfrm>
        </p:spPr>
        <p:txBody>
          <a:bodyPr/>
          <a:lstStyle/>
          <a:p>
            <a:r>
              <a:rPr lang="en-US" dirty="0"/>
              <a:t>PRØV kreative løsninger</a:t>
            </a:r>
          </a:p>
        </p:txBody>
      </p:sp>
      <p:sp>
        <p:nvSpPr>
          <p:cNvPr id="3" name="Text Placeholder 2">
            <a:extLst>
              <a:ext uri="{FF2B5EF4-FFF2-40B4-BE49-F238E27FC236}">
                <a16:creationId xmlns:a16="http://schemas.microsoft.com/office/drawing/2014/main" id="{2F96DAD8-0D1F-F27E-954A-0FCD2E317F7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55B5ACE0-100E-3F54-8E66-31FE035F83D4}"/>
              </a:ext>
            </a:extLst>
          </p:cNvPr>
          <p:cNvSpPr>
            <a:spLocks noGrp="1"/>
          </p:cNvSpPr>
          <p:nvPr>
            <p:ph type="body" sz="quarter" idx="20"/>
          </p:nvPr>
        </p:nvSpPr>
        <p:spPr/>
        <p:txBody>
          <a:bodyPr/>
          <a:lstStyle/>
          <a:p>
            <a:pPr marL="0" indent="0">
              <a:lnSpc>
                <a:spcPct val="100000"/>
              </a:lnSpc>
            </a:pPr>
            <a:r>
              <a:rPr lang="en-US" b="1" dirty="0"/>
              <a:t>Planlegg: </a:t>
            </a:r>
            <a:r>
              <a:rPr lang="en-US" dirty="0"/>
              <a:t>Skriv et enkelt manus (innledning → hvorfor det er viktig → handling å gjøre).</a:t>
            </a:r>
          </a:p>
          <a:p>
            <a:pPr marL="0" indent="0">
              <a:lnSpc>
                <a:spcPct val="100000"/>
              </a:lnSpc>
            </a:pPr>
            <a:r>
              <a:rPr lang="en-US" b="1" dirty="0"/>
              <a:t>Spill inn: </a:t>
            </a:r>
            <a:r>
              <a:rPr lang="en-US" dirty="0"/>
              <a:t>Bruk </a:t>
            </a:r>
            <a:r>
              <a:rPr lang="en-US" dirty="0" err="1"/>
              <a:t>CapCut</a:t>
            </a:r>
            <a:r>
              <a:rPr lang="en-US" dirty="0"/>
              <a:t>, </a:t>
            </a:r>
            <a:r>
              <a:rPr lang="en-US" dirty="0" err="1"/>
              <a:t>InShot</a:t>
            </a:r>
            <a:r>
              <a:rPr lang="en-US" dirty="0"/>
              <a:t>, eller telefonkamera.</a:t>
            </a:r>
          </a:p>
          <a:p>
            <a:pPr marL="0" indent="0">
              <a:lnSpc>
                <a:spcPct val="100000"/>
              </a:lnSpc>
            </a:pPr>
            <a:r>
              <a:rPr lang="en-US" b="1" dirty="0"/>
              <a:t>Rediger: </a:t>
            </a:r>
            <a:r>
              <a:rPr lang="en-US" dirty="0"/>
              <a:t>Legg til undertekster og en kort bildetekst.</a:t>
            </a:r>
          </a:p>
          <a:p>
            <a:pPr marL="0" indent="0">
              <a:lnSpc>
                <a:spcPct val="100000"/>
              </a:lnSpc>
            </a:pPr>
            <a:r>
              <a:rPr lang="en-US" b="1" dirty="0"/>
              <a:t>Del: </a:t>
            </a:r>
            <a:r>
              <a:rPr lang="en-US" dirty="0"/>
              <a:t>Legg det ut i en privat gruppe først for tilbakemelding.</a:t>
            </a:r>
            <a:endParaRPr lang="en-IN" dirty="0"/>
          </a:p>
        </p:txBody>
      </p:sp>
      <p:sp>
        <p:nvSpPr>
          <p:cNvPr id="6" name="Text Placeholder 5">
            <a:extLst>
              <a:ext uri="{FF2B5EF4-FFF2-40B4-BE49-F238E27FC236}">
                <a16:creationId xmlns:a16="http://schemas.microsoft.com/office/drawing/2014/main" id="{AB68B8A7-CD39-CC5B-6A04-566A00FB1FF0}"/>
              </a:ext>
            </a:extLst>
          </p:cNvPr>
          <p:cNvSpPr>
            <a:spLocks noGrp="1"/>
          </p:cNvSpPr>
          <p:nvPr>
            <p:ph type="body" sz="quarter" idx="16"/>
          </p:nvPr>
        </p:nvSpPr>
        <p:spPr>
          <a:xfrm>
            <a:off x="4594468" y="761602"/>
            <a:ext cx="7452751" cy="1067197"/>
          </a:xfrm>
        </p:spPr>
        <p:txBody>
          <a:bodyPr/>
          <a:lstStyle/>
          <a:p>
            <a:r>
              <a:rPr lang="en-US" dirty="0">
                <a:solidFill>
                  <a:srgbClr val="1F8E47"/>
                </a:solidFill>
              </a:rPr>
              <a:t>Alternativ B – Ett-minutts video/reel (45 min)</a:t>
            </a:r>
            <a:endParaRPr lang="en-IN" dirty="0">
              <a:solidFill>
                <a:srgbClr val="1F8E47"/>
              </a:solidFill>
            </a:endParaRPr>
          </a:p>
        </p:txBody>
      </p:sp>
      <p:pic>
        <p:nvPicPr>
          <p:cNvPr id="10" name="Picture Placeholder 9">
            <a:extLst>
              <a:ext uri="{FF2B5EF4-FFF2-40B4-BE49-F238E27FC236}">
                <a16:creationId xmlns:a16="http://schemas.microsoft.com/office/drawing/2014/main" id="{EE7D6A90-6E92-7495-C6FA-A00B4A8C3CD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058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C5F1-A98E-4E0F-5367-A5B9FC6BF8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2FC4-C9C1-51F2-20E1-40BB17835097}"/>
              </a:ext>
            </a:extLst>
          </p:cNvPr>
          <p:cNvSpPr>
            <a:spLocks noGrp="1"/>
          </p:cNvSpPr>
          <p:nvPr>
            <p:ph type="body" sz="quarter" idx="18"/>
          </p:nvPr>
        </p:nvSpPr>
        <p:spPr>
          <a:xfrm>
            <a:off x="675020" y="3392026"/>
            <a:ext cx="2936859" cy="1049221"/>
          </a:xfrm>
        </p:spPr>
        <p:txBody>
          <a:bodyPr/>
          <a:lstStyle/>
          <a:p>
            <a:r>
              <a:rPr lang="en-US" dirty="0"/>
              <a:t>PRØV kreative løsninger</a:t>
            </a:r>
          </a:p>
        </p:txBody>
      </p:sp>
      <p:sp>
        <p:nvSpPr>
          <p:cNvPr id="3" name="Text Placeholder 2">
            <a:extLst>
              <a:ext uri="{FF2B5EF4-FFF2-40B4-BE49-F238E27FC236}">
                <a16:creationId xmlns:a16="http://schemas.microsoft.com/office/drawing/2014/main" id="{89A4AD70-0683-331C-41E1-FB2C5A521E8E}"/>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8C2262DD-E081-CFAF-B956-99B90DCBCAD4}"/>
              </a:ext>
            </a:extLst>
          </p:cNvPr>
          <p:cNvSpPr>
            <a:spLocks noGrp="1"/>
          </p:cNvSpPr>
          <p:nvPr>
            <p:ph type="body" sz="quarter" idx="20"/>
          </p:nvPr>
        </p:nvSpPr>
        <p:spPr>
          <a:xfrm>
            <a:off x="4594468" y="2045704"/>
            <a:ext cx="6961476" cy="2949206"/>
          </a:xfrm>
        </p:spPr>
        <p:txBody>
          <a:bodyPr/>
          <a:lstStyle/>
          <a:p>
            <a:pPr marL="0" indent="0">
              <a:lnSpc>
                <a:spcPct val="100000"/>
              </a:lnSpc>
            </a:pPr>
            <a:r>
              <a:rPr lang="en-US" dirty="0"/>
              <a:t>Spill inn en kort </a:t>
            </a:r>
            <a:r>
              <a:rPr lang="en-US" b="1" dirty="0"/>
              <a:t>«visjonspitch» </a:t>
            </a:r>
            <a:r>
              <a:rPr lang="en-US" dirty="0"/>
              <a:t>på Anchor eller telefonens taleopptak.</a:t>
            </a:r>
          </a:p>
          <a:p>
            <a:pPr marL="0" indent="0">
              <a:lnSpc>
                <a:spcPct val="100000"/>
              </a:lnSpc>
            </a:pPr>
            <a:r>
              <a:rPr lang="en-US" b="1" dirty="0">
                <a:solidFill>
                  <a:srgbClr val="1F8E47"/>
                </a:solidFill>
              </a:rPr>
              <a:t>Eksempelformat: </a:t>
            </a:r>
            <a:r>
              <a:rPr lang="en-US" dirty="0">
                <a:solidFill>
                  <a:srgbClr val="1F8E47"/>
                </a:solidFill>
              </a:rPr>
              <a:t>«Min visjon for skolen min er … Her er hvorfor det er viktig … Her er hvordan du kan hjelpe.»</a:t>
            </a:r>
          </a:p>
          <a:p>
            <a:pPr marL="0" indent="0">
              <a:lnSpc>
                <a:spcPct val="100000"/>
              </a:lnSpc>
            </a:pPr>
            <a:r>
              <a:rPr lang="en-US" dirty="0"/>
              <a:t>Del med likemenn for å øve på å snakke foran andre.</a:t>
            </a:r>
          </a:p>
        </p:txBody>
      </p:sp>
      <p:sp>
        <p:nvSpPr>
          <p:cNvPr id="6" name="Text Placeholder 5">
            <a:extLst>
              <a:ext uri="{FF2B5EF4-FFF2-40B4-BE49-F238E27FC236}">
                <a16:creationId xmlns:a16="http://schemas.microsoft.com/office/drawing/2014/main" id="{BE64D5F6-7536-5E00-94BB-6AD95A592302}"/>
              </a:ext>
            </a:extLst>
          </p:cNvPr>
          <p:cNvSpPr>
            <a:spLocks noGrp="1"/>
          </p:cNvSpPr>
          <p:nvPr>
            <p:ph type="body" sz="quarter" idx="16"/>
          </p:nvPr>
        </p:nvSpPr>
        <p:spPr>
          <a:xfrm>
            <a:off x="4594468" y="761602"/>
            <a:ext cx="7452751" cy="1078627"/>
          </a:xfrm>
        </p:spPr>
        <p:txBody>
          <a:bodyPr/>
          <a:lstStyle/>
          <a:p>
            <a:r>
              <a:rPr lang="en-US" dirty="0">
                <a:solidFill>
                  <a:srgbClr val="1F8E47"/>
                </a:solidFill>
              </a:rPr>
              <a:t>Alternativ C – Podkast/lydklipp (20–30 min)</a:t>
            </a:r>
            <a:endParaRPr lang="en-IN" dirty="0">
              <a:solidFill>
                <a:srgbClr val="1F8E47"/>
              </a:solidFill>
            </a:endParaRPr>
          </a:p>
        </p:txBody>
      </p:sp>
      <p:pic>
        <p:nvPicPr>
          <p:cNvPr id="9" name="Picture Placeholder 8">
            <a:extLst>
              <a:ext uri="{FF2B5EF4-FFF2-40B4-BE49-F238E27FC236}">
                <a16:creationId xmlns:a16="http://schemas.microsoft.com/office/drawing/2014/main" id="{CBE07F4D-72E3-704C-A7A6-4C704C9276A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234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AE09-78A2-E7FF-4CD7-5C53063A51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4D2BC6-D2DD-3501-CD6E-2DF9A652A6D4}"/>
              </a:ext>
            </a:extLst>
          </p:cNvPr>
          <p:cNvSpPr>
            <a:spLocks noGrp="1"/>
          </p:cNvSpPr>
          <p:nvPr>
            <p:ph type="body" sz="quarter" idx="18"/>
          </p:nvPr>
        </p:nvSpPr>
        <p:spPr>
          <a:xfrm>
            <a:off x="675020" y="3392026"/>
            <a:ext cx="2936859" cy="1049221"/>
          </a:xfrm>
        </p:spPr>
        <p:txBody>
          <a:bodyPr/>
          <a:lstStyle/>
          <a:p>
            <a:r>
              <a:rPr lang="en-US" dirty="0"/>
              <a:t>PRØV kreative løsninger</a:t>
            </a:r>
          </a:p>
        </p:txBody>
      </p:sp>
      <p:sp>
        <p:nvSpPr>
          <p:cNvPr id="3" name="Text Placeholder 2">
            <a:extLst>
              <a:ext uri="{FF2B5EF4-FFF2-40B4-BE49-F238E27FC236}">
                <a16:creationId xmlns:a16="http://schemas.microsoft.com/office/drawing/2014/main" id="{043217F6-AF1F-C773-A72E-D8CBAD46C8D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C1351C58-325B-96D6-C717-4E1213611A56}"/>
              </a:ext>
            </a:extLst>
          </p:cNvPr>
          <p:cNvSpPr>
            <a:spLocks noGrp="1"/>
          </p:cNvSpPr>
          <p:nvPr>
            <p:ph type="body" sz="quarter" idx="20"/>
          </p:nvPr>
        </p:nvSpPr>
        <p:spPr>
          <a:xfrm>
            <a:off x="4594468" y="2045704"/>
            <a:ext cx="6961476" cy="2949206"/>
          </a:xfrm>
        </p:spPr>
        <p:txBody>
          <a:bodyPr/>
          <a:lstStyle/>
          <a:p>
            <a:pPr marL="0" indent="0">
              <a:lnSpc>
                <a:spcPct val="100000"/>
              </a:lnSpc>
            </a:pPr>
            <a:r>
              <a:rPr lang="en-US" dirty="0"/>
              <a:t>Tegn 3–5 lysbilder som viser ideens reise (problem → løsning → effekt).</a:t>
            </a:r>
          </a:p>
          <a:p>
            <a:pPr marL="0" indent="0">
              <a:lnSpc>
                <a:spcPct val="100000"/>
              </a:lnSpc>
            </a:pPr>
            <a:r>
              <a:rPr lang="en-US" b="1" dirty="0">
                <a:solidFill>
                  <a:srgbClr val="1F8E47"/>
                </a:solidFill>
              </a:rPr>
              <a:t>Eksempel: </a:t>
            </a:r>
            <a:r>
              <a:rPr lang="en-US" dirty="0">
                <a:solidFill>
                  <a:srgbClr val="1F8E47"/>
                </a:solidFill>
              </a:rPr>
              <a:t>Plastavfall på skolen → Resirkuleringspunkt for elever → Renere skolegård og elevledelse.</a:t>
            </a:r>
          </a:p>
        </p:txBody>
      </p:sp>
      <p:sp>
        <p:nvSpPr>
          <p:cNvPr id="6" name="Text Placeholder 5">
            <a:extLst>
              <a:ext uri="{FF2B5EF4-FFF2-40B4-BE49-F238E27FC236}">
                <a16:creationId xmlns:a16="http://schemas.microsoft.com/office/drawing/2014/main" id="{93C78C09-2E8C-5401-DAB1-905DA734994A}"/>
              </a:ext>
            </a:extLst>
          </p:cNvPr>
          <p:cNvSpPr>
            <a:spLocks noGrp="1"/>
          </p:cNvSpPr>
          <p:nvPr>
            <p:ph type="body" sz="quarter" idx="16"/>
          </p:nvPr>
        </p:nvSpPr>
        <p:spPr>
          <a:xfrm>
            <a:off x="4594468" y="761602"/>
            <a:ext cx="7452751" cy="1067197"/>
          </a:xfrm>
        </p:spPr>
        <p:txBody>
          <a:bodyPr/>
          <a:lstStyle/>
          <a:p>
            <a:r>
              <a:rPr lang="en-US" dirty="0">
                <a:solidFill>
                  <a:srgbClr val="1F8E47"/>
                </a:solidFill>
              </a:rPr>
              <a:t>Alternativ D – Storyboard-øvelse </a:t>
            </a:r>
          </a:p>
          <a:p>
            <a:r>
              <a:rPr lang="en-US" dirty="0">
                <a:solidFill>
                  <a:srgbClr val="1F8E47"/>
                </a:solidFill>
              </a:rPr>
              <a:t>(20 min)</a:t>
            </a:r>
            <a:endParaRPr lang="en-IN" dirty="0">
              <a:solidFill>
                <a:srgbClr val="1F8E47"/>
              </a:solidFill>
            </a:endParaRPr>
          </a:p>
        </p:txBody>
      </p:sp>
      <p:pic>
        <p:nvPicPr>
          <p:cNvPr id="9" name="Picture Placeholder 8">
            <a:extLst>
              <a:ext uri="{FF2B5EF4-FFF2-40B4-BE49-F238E27FC236}">
                <a16:creationId xmlns:a16="http://schemas.microsoft.com/office/drawing/2014/main" id="{349F7D44-C106-A92A-18AE-D731D7BCBE0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20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581549"/>
            <a:ext cx="482053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581549"/>
            <a:ext cx="448654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Bruk VERKTØYENE</a:t>
            </a:r>
          </a:p>
        </p:txBody>
      </p:sp>
      <p:sp>
        <p:nvSpPr>
          <p:cNvPr id="12" name="Rectangle 11">
            <a:extLst>
              <a:ext uri="{FF2B5EF4-FFF2-40B4-BE49-F238E27FC236}">
                <a16:creationId xmlns:a16="http://schemas.microsoft.com/office/drawing/2014/main" id="{F09C2A94-8D7A-D779-357F-D86891053F40}"/>
              </a:ext>
            </a:extLst>
          </p:cNvPr>
          <p:cNvSpPr/>
          <p:nvPr/>
        </p:nvSpPr>
        <p:spPr>
          <a:xfrm>
            <a:off x="4396968" y="3458265"/>
            <a:ext cx="5684292" cy="1233648"/>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3" name="TextBox 12">
            <a:extLst>
              <a:ext uri="{FF2B5EF4-FFF2-40B4-BE49-F238E27FC236}">
                <a16:creationId xmlns:a16="http://schemas.microsoft.com/office/drawing/2014/main" id="{A7D4D96E-9065-C7E7-090F-AB86E28EE7C3}"/>
              </a:ext>
            </a:extLst>
          </p:cNvPr>
          <p:cNvSpPr txBox="1"/>
          <p:nvPr/>
        </p:nvSpPr>
        <p:spPr>
          <a:xfrm>
            <a:off x="4396968" y="3637215"/>
            <a:ext cx="5684292" cy="830997"/>
          </a:xfrm>
          <a:prstGeom prst="rect">
            <a:avLst/>
          </a:prstGeom>
          <a:noFill/>
        </p:spPr>
        <p:txBody>
          <a:bodyPr wrap="square" rtlCol="0">
            <a:spAutoFit/>
          </a:bodyPr>
          <a:lstStyle/>
          <a:p>
            <a:pPr algn="ctr"/>
            <a:r>
              <a:rPr lang="en-IN" sz="2400" dirty="0">
                <a:solidFill>
                  <a:schemeClr val="bg1"/>
                </a:solidFill>
              </a:rPr>
              <a:t>Praktiske verktøy for å gjøre arbeidene dine polerte og profesjonelle:</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INNHOLD</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Innledning og hva du bør unngå</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Steg 1: TENK med spørsmål</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IN" dirty="0"/>
              <a:t>Steg 2: SE ekspertvideoer</a:t>
            </a:r>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IN" dirty="0"/>
              <a:t>Steg 3: PRØV kreative løsninger</a:t>
            </a:r>
            <a:endParaRPr lang="en-US" dirty="0"/>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F9EC9653-AF92-E235-D579-BE0E035CEB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3F13B91B-6718-7438-0E60-E0911D9582E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BRUK verktøyene nedenfor</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Bilder og design</a:t>
            </a:r>
          </a:p>
          <a:p>
            <a:pPr marL="342900" indent="-342900">
              <a:lnSpc>
                <a:spcPct val="100000"/>
              </a:lnSpc>
              <a:buFont typeface="Arial" panose="020B0604020202020204" pitchFamily="34" charset="0"/>
              <a:buChar char="•"/>
            </a:pPr>
            <a:r>
              <a:rPr lang="en-US" sz="2300" b="1" dirty="0">
                <a:solidFill>
                  <a:srgbClr val="1F8E47"/>
                </a:solidFill>
                <a:hlinkClick r:id="rId2">
                  <a:extLst>
                    <a:ext uri="{A12FA001-AC4F-418D-AE19-62706E023703}">
                      <ahyp:hlinkClr xmlns:ahyp="http://schemas.microsoft.com/office/drawing/2018/hyperlinkcolor" val="tx"/>
                    </a:ext>
                  </a:extLst>
                </a:hlinkClick>
              </a:rPr>
              <a:t>Canva</a:t>
            </a:r>
            <a:r>
              <a:rPr lang="en-US" sz="2300" dirty="0"/>
              <a:t> – maler for plakater, infografikk og innlegg i sosiale medier.</a:t>
            </a:r>
          </a:p>
          <a:p>
            <a:pPr marL="342900" indent="-342900">
              <a:lnSpc>
                <a:spcPct val="100000"/>
              </a:lnSpc>
              <a:buFont typeface="Arial" panose="020B0604020202020204" pitchFamily="34" charset="0"/>
              <a:buChar char="•"/>
            </a:pPr>
            <a:r>
              <a:rPr lang="en-US" sz="2300" b="1" dirty="0">
                <a:solidFill>
                  <a:srgbClr val="1F8E47"/>
                </a:solidFill>
                <a:hlinkClick r:id="rId3">
                  <a:extLst>
                    <a:ext uri="{A12FA001-AC4F-418D-AE19-62706E023703}">
                      <ahyp:hlinkClr xmlns:ahyp="http://schemas.microsoft.com/office/drawing/2018/hyperlinkcolor" val="tx"/>
                    </a:ext>
                  </a:extLst>
                </a:hlinkClick>
              </a:rPr>
              <a:t>Adobe Express </a:t>
            </a:r>
            <a:r>
              <a:rPr lang="en-US" sz="2300" dirty="0"/>
              <a:t>– enkel utforming av plakater og flygeblad.</a:t>
            </a:r>
          </a:p>
          <a:p>
            <a:pPr marL="0" indent="0">
              <a:lnSpc>
                <a:spcPct val="100000"/>
              </a:lnSpc>
            </a:pPr>
            <a:endParaRPr lang="en-US" sz="2300" dirty="0"/>
          </a:p>
          <a:p>
            <a:pPr marL="0" indent="0">
              <a:lnSpc>
                <a:spcPct val="100000"/>
              </a:lnSpc>
            </a:pPr>
            <a:r>
              <a:rPr lang="en-US" sz="2300" b="1" dirty="0"/>
              <a:t>Video og multimedia</a:t>
            </a:r>
          </a:p>
          <a:p>
            <a:pPr marL="342900" indent="-342900">
              <a:lnSpc>
                <a:spcPct val="100000"/>
              </a:lnSpc>
              <a:buFont typeface="Arial" panose="020B0604020202020204" pitchFamily="34" charset="0"/>
              <a:buChar char="•"/>
            </a:pPr>
            <a:r>
              <a:rPr lang="en-US" sz="2300" b="1" dirty="0" err="1">
                <a:solidFill>
                  <a:srgbClr val="1F8E47"/>
                </a:solidFill>
                <a:hlinkClick r:id="rId4">
                  <a:extLst>
                    <a:ext uri="{A12FA001-AC4F-418D-AE19-62706E023703}">
                      <ahyp:hlinkClr xmlns:ahyp="http://schemas.microsoft.com/office/drawing/2018/hyperlinkcolor" val="tx"/>
                    </a:ext>
                  </a:extLst>
                </a:hlinkClick>
              </a:rPr>
              <a:t>CapCut</a:t>
            </a:r>
            <a:r>
              <a:rPr lang="en-US" sz="2300" dirty="0">
                <a:solidFill>
                  <a:srgbClr val="87A66E"/>
                </a:solidFill>
                <a:hlinkClick r:id="rId4">
                  <a:extLst>
                    <a:ext uri="{A12FA001-AC4F-418D-AE19-62706E023703}">
                      <ahyp:hlinkClr xmlns:ahyp="http://schemas.microsoft.com/office/drawing/2018/hyperlinkcolor" val="tx"/>
                    </a:ext>
                  </a:extLst>
                </a:hlinkClick>
              </a:rPr>
              <a:t> </a:t>
            </a:r>
            <a:r>
              <a:rPr lang="en-US" sz="2300" dirty="0"/>
              <a:t>– raske redigeringer, undertekster og effekter for reels.</a:t>
            </a:r>
          </a:p>
          <a:p>
            <a:pPr marL="342900" indent="-342900">
              <a:lnSpc>
                <a:spcPct val="100000"/>
              </a:lnSpc>
              <a:buFont typeface="Arial" panose="020B0604020202020204" pitchFamily="34" charset="0"/>
              <a:buChar char="•"/>
            </a:pPr>
            <a:r>
              <a:rPr lang="en-US" sz="2300" b="1" dirty="0" err="1">
                <a:solidFill>
                  <a:srgbClr val="1F8E47"/>
                </a:solidFill>
                <a:hlinkClick r:id="rId5">
                  <a:extLst>
                    <a:ext uri="{A12FA001-AC4F-418D-AE19-62706E023703}">
                      <ahyp:hlinkClr xmlns:ahyp="http://schemas.microsoft.com/office/drawing/2018/hyperlinkcolor" val="tx"/>
                    </a:ext>
                  </a:extLst>
                </a:hlinkClick>
              </a:rPr>
              <a:t>InShot</a:t>
            </a:r>
            <a:r>
              <a:rPr lang="en-US" sz="2300" b="1" dirty="0">
                <a:solidFill>
                  <a:srgbClr val="1F8E47"/>
                </a:solidFill>
                <a:hlinkClick r:id="rId5">
                  <a:extLst>
                    <a:ext uri="{A12FA001-AC4F-418D-AE19-62706E023703}">
                      <ahyp:hlinkClr xmlns:ahyp="http://schemas.microsoft.com/office/drawing/2018/hyperlinkcolor" val="tx"/>
                    </a:ext>
                  </a:extLst>
                </a:hlinkClick>
              </a:rPr>
              <a:t> </a:t>
            </a:r>
            <a:r>
              <a:rPr lang="en-US" sz="2300" dirty="0"/>
              <a:t>– nybegynnervennlig mobil videoredigering.</a:t>
            </a:r>
          </a:p>
          <a:p>
            <a:pPr marL="342900" indent="-342900">
              <a:lnSpc>
                <a:spcPct val="100000"/>
              </a:lnSpc>
              <a:buFont typeface="Arial" panose="020B0604020202020204" pitchFamily="34" charset="0"/>
              <a:buChar char="•"/>
            </a:pPr>
            <a:r>
              <a:rPr lang="en-US" sz="2300" b="1" dirty="0" err="1">
                <a:solidFill>
                  <a:srgbClr val="1F8E47"/>
                </a:solidFill>
                <a:hlinkClick r:id="rId6">
                  <a:extLst>
                    <a:ext uri="{A12FA001-AC4F-418D-AE19-62706E023703}">
                      <ahyp:hlinkClr xmlns:ahyp="http://schemas.microsoft.com/office/drawing/2018/hyperlinkcolor" val="tx"/>
                    </a:ext>
                  </a:extLst>
                </a:hlinkClick>
              </a:rPr>
              <a:t>Pexels</a:t>
            </a:r>
            <a:r>
              <a:rPr lang="en-US" sz="2300" b="1" dirty="0">
                <a:solidFill>
                  <a:srgbClr val="1F8E47"/>
                </a:solidFill>
                <a:hlinkClick r:id="rId6">
                  <a:extLst>
                    <a:ext uri="{A12FA001-AC4F-418D-AE19-62706E023703}">
                      <ahyp:hlinkClr xmlns:ahyp="http://schemas.microsoft.com/office/drawing/2018/hyperlinkcolor" val="tx"/>
                    </a:ext>
                  </a:extLst>
                </a:hlinkClick>
              </a:rPr>
              <a:t> Video </a:t>
            </a:r>
            <a:r>
              <a:rPr lang="en-US" sz="2300" dirty="0"/>
              <a:t>– gratis videoklipp for historiefortelling.</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BRUK verktøyene nedenfor</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7"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9025-C858-F573-A850-52C264B1322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7B156D9-6763-62A8-4BB8-D0BFFA015B74}"/>
              </a:ext>
            </a:extLst>
          </p:cNvPr>
          <p:cNvSpPr>
            <a:spLocks noGrp="1"/>
          </p:cNvSpPr>
          <p:nvPr>
            <p:ph type="body" sz="quarter" idx="18"/>
          </p:nvPr>
        </p:nvSpPr>
        <p:spPr>
          <a:xfrm>
            <a:off x="675020" y="3392026"/>
            <a:ext cx="3005439" cy="1049221"/>
          </a:xfrm>
        </p:spPr>
        <p:txBody>
          <a:bodyPr/>
          <a:lstStyle/>
          <a:p>
            <a:r>
              <a:rPr lang="en-US" spc="324" dirty="0"/>
              <a:t>BRUK verktøyene nedenfor</a:t>
            </a:r>
          </a:p>
        </p:txBody>
      </p:sp>
      <p:sp>
        <p:nvSpPr>
          <p:cNvPr id="7" name="Text Placeholder 6">
            <a:extLst>
              <a:ext uri="{FF2B5EF4-FFF2-40B4-BE49-F238E27FC236}">
                <a16:creationId xmlns:a16="http://schemas.microsoft.com/office/drawing/2014/main" id="{40A03AFD-E623-9F50-38A7-DCB4BAFBE704}"/>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CC984D77-C665-F908-1714-89FFD95B77C7}"/>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Lyd og historiefortelling</a:t>
            </a:r>
          </a:p>
          <a:p>
            <a:pPr marL="342900" indent="-342900">
              <a:lnSpc>
                <a:spcPct val="100000"/>
              </a:lnSpc>
              <a:buFont typeface="Arial" panose="020B0604020202020204" pitchFamily="34" charset="0"/>
              <a:buChar char="•"/>
            </a:pPr>
            <a:r>
              <a:rPr lang="en-US" sz="2300" b="1" dirty="0">
                <a:solidFill>
                  <a:srgbClr val="1F8E47"/>
                </a:solidFill>
                <a:hlinkClick r:id="rId2">
                  <a:extLst>
                    <a:ext uri="{A12FA001-AC4F-418D-AE19-62706E023703}">
                      <ahyp:hlinkClr xmlns:ahyp="http://schemas.microsoft.com/office/drawing/2018/hyperlinkcolor" val="tx"/>
                    </a:ext>
                  </a:extLst>
                </a:hlinkClick>
              </a:rPr>
              <a:t>Anchor</a:t>
            </a:r>
            <a:r>
              <a:rPr lang="en-US" sz="2300" dirty="0"/>
              <a:t> – ta opp og del podkaster.</a:t>
            </a:r>
          </a:p>
          <a:p>
            <a:pPr marL="342900" indent="-342900">
              <a:lnSpc>
                <a:spcPct val="100000"/>
              </a:lnSpc>
              <a:buFont typeface="Arial" panose="020B0604020202020204" pitchFamily="34" charset="0"/>
              <a:buChar char="•"/>
            </a:pPr>
            <a:r>
              <a:rPr lang="en-US" sz="2300" b="1" dirty="0">
                <a:solidFill>
                  <a:srgbClr val="1F8E47"/>
                </a:solidFill>
                <a:hlinkClick r:id="rId3">
                  <a:extLst>
                    <a:ext uri="{A12FA001-AC4F-418D-AE19-62706E023703}">
                      <ahyp:hlinkClr xmlns:ahyp="http://schemas.microsoft.com/office/drawing/2018/hyperlinkcolor" val="tx"/>
                    </a:ext>
                  </a:extLst>
                </a:hlinkClick>
              </a:rPr>
              <a:t>Audacity</a:t>
            </a:r>
            <a:r>
              <a:rPr lang="en-US" sz="2300" dirty="0"/>
              <a:t> – gratis lydredigering.</a:t>
            </a:r>
          </a:p>
          <a:p>
            <a:pPr marL="0" indent="0">
              <a:lnSpc>
                <a:spcPct val="100000"/>
              </a:lnSpc>
            </a:pPr>
            <a:endParaRPr lang="en-US" sz="2300" dirty="0"/>
          </a:p>
          <a:p>
            <a:pPr marL="0" indent="0">
              <a:lnSpc>
                <a:spcPct val="100000"/>
              </a:lnSpc>
            </a:pPr>
            <a:r>
              <a:rPr lang="en-US" sz="2300" b="1" dirty="0"/>
              <a:t>Bilder og visuell støtte</a:t>
            </a:r>
          </a:p>
          <a:p>
            <a:pPr marL="342900" indent="-342900">
              <a:lnSpc>
                <a:spcPct val="100000"/>
              </a:lnSpc>
              <a:buFont typeface="Arial" panose="020B0604020202020204" pitchFamily="34" charset="0"/>
              <a:buChar char="•"/>
            </a:pPr>
            <a:r>
              <a:rPr lang="en-US" sz="2300" b="1" dirty="0" err="1">
                <a:solidFill>
                  <a:srgbClr val="1F8E47"/>
                </a:solidFill>
                <a:hlinkClick r:id="rId4">
                  <a:extLst>
                    <a:ext uri="{A12FA001-AC4F-418D-AE19-62706E023703}">
                      <ahyp:hlinkClr xmlns:ahyp="http://schemas.microsoft.com/office/drawing/2018/hyperlinkcolor" val="tx"/>
                    </a:ext>
                  </a:extLst>
                </a:hlinkClick>
              </a:rPr>
              <a:t>Unsplash</a:t>
            </a:r>
            <a:r>
              <a:rPr lang="en-US" sz="2300" dirty="0"/>
              <a:t> og </a:t>
            </a:r>
            <a:r>
              <a:rPr lang="en-US" sz="2300" b="1" dirty="0" err="1">
                <a:solidFill>
                  <a:srgbClr val="1F8E47"/>
                </a:solidFill>
                <a:hlinkClick r:id="rId5">
                  <a:extLst>
                    <a:ext uri="{A12FA001-AC4F-418D-AE19-62706E023703}">
                      <ahyp:hlinkClr xmlns:ahyp="http://schemas.microsoft.com/office/drawing/2018/hyperlinkcolor" val="tx"/>
                    </a:ext>
                  </a:extLst>
                </a:hlinkClick>
              </a:rPr>
              <a:t>Pixabay</a:t>
            </a:r>
            <a:r>
              <a:rPr lang="en-US" sz="2300" dirty="0"/>
              <a:t> – royaltyfrie bilder.</a:t>
            </a:r>
          </a:p>
        </p:txBody>
      </p:sp>
      <p:sp>
        <p:nvSpPr>
          <p:cNvPr id="5" name="Text Placeholder 4">
            <a:extLst>
              <a:ext uri="{FF2B5EF4-FFF2-40B4-BE49-F238E27FC236}">
                <a16:creationId xmlns:a16="http://schemas.microsoft.com/office/drawing/2014/main" id="{020EF182-79AF-0126-A36F-30FBE7E45537}"/>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BRUK verktøyene nedenfor</a:t>
            </a:r>
          </a:p>
        </p:txBody>
      </p:sp>
      <p:pic>
        <p:nvPicPr>
          <p:cNvPr id="10" name="Picture Placeholder 9">
            <a:extLst>
              <a:ext uri="{FF2B5EF4-FFF2-40B4-BE49-F238E27FC236}">
                <a16:creationId xmlns:a16="http://schemas.microsoft.com/office/drawing/2014/main" id="{5F250886-6EEB-8CB8-C470-71B4B49A600E}"/>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062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2A44-9B31-F095-DAFC-4778C2C81E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D35085-D7E4-D92B-F349-973AB8F7375E}"/>
              </a:ext>
            </a:extLst>
          </p:cNvPr>
          <p:cNvSpPr>
            <a:spLocks noGrp="1"/>
          </p:cNvSpPr>
          <p:nvPr>
            <p:ph type="body" sz="quarter" idx="18"/>
          </p:nvPr>
        </p:nvSpPr>
        <p:spPr>
          <a:xfrm>
            <a:off x="675020" y="3392026"/>
            <a:ext cx="3005439" cy="1049221"/>
          </a:xfrm>
        </p:spPr>
        <p:txBody>
          <a:bodyPr/>
          <a:lstStyle/>
          <a:p>
            <a:r>
              <a:rPr lang="en-US" spc="324" dirty="0"/>
              <a:t>BRUK verktøyene nedenfor</a:t>
            </a:r>
          </a:p>
        </p:txBody>
      </p:sp>
      <p:sp>
        <p:nvSpPr>
          <p:cNvPr id="7" name="Text Placeholder 6">
            <a:extLst>
              <a:ext uri="{FF2B5EF4-FFF2-40B4-BE49-F238E27FC236}">
                <a16:creationId xmlns:a16="http://schemas.microsoft.com/office/drawing/2014/main" id="{7D15B346-9F6A-9501-10C4-237B4031974F}"/>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F7854028-F272-EDBD-1DE6-A221452B5023}"/>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Engasjement og deling</a:t>
            </a:r>
          </a:p>
          <a:p>
            <a:pPr marL="0" indent="0">
              <a:lnSpc>
                <a:spcPct val="100000"/>
              </a:lnSpc>
            </a:pPr>
            <a:r>
              <a:rPr lang="en-US" sz="2300" b="1" dirty="0" err="1">
                <a:solidFill>
                  <a:srgbClr val="1F8E47"/>
                </a:solidFill>
                <a:hlinkClick r:id="rId2">
                  <a:extLst>
                    <a:ext uri="{A12FA001-AC4F-418D-AE19-62706E023703}">
                      <ahyp:hlinkClr xmlns:ahyp="http://schemas.microsoft.com/office/drawing/2018/hyperlinkcolor" val="tx"/>
                    </a:ext>
                  </a:extLst>
                </a:hlinkClick>
              </a:rPr>
              <a:t>Linktree</a:t>
            </a:r>
            <a:r>
              <a:rPr lang="en-US" sz="2300" dirty="0"/>
              <a:t> – del alle prosjektlenkene dine på ett sted.</a:t>
            </a:r>
          </a:p>
          <a:p>
            <a:pPr marL="0" indent="0">
              <a:lnSpc>
                <a:spcPct val="100000"/>
              </a:lnSpc>
            </a:pPr>
            <a:r>
              <a:rPr lang="en-US" sz="2300" b="1" dirty="0" err="1">
                <a:solidFill>
                  <a:srgbClr val="1F8E47"/>
                </a:solidFill>
                <a:hlinkClick r:id="rId3">
                  <a:extLst>
                    <a:ext uri="{A12FA001-AC4F-418D-AE19-62706E023703}">
                      <ahyp:hlinkClr xmlns:ahyp="http://schemas.microsoft.com/office/drawing/2018/hyperlinkcolor" val="tx"/>
                    </a:ext>
                  </a:extLst>
                </a:hlinkClick>
              </a:rPr>
              <a:t>Mentimeter</a:t>
            </a:r>
            <a:r>
              <a:rPr lang="en-US" sz="2300" dirty="0"/>
              <a:t> – kjør avstemninger og direkte tilbakemelding under presentasjoner.</a:t>
            </a:r>
          </a:p>
          <a:p>
            <a:pPr marL="0" indent="0">
              <a:lnSpc>
                <a:spcPct val="100000"/>
              </a:lnSpc>
            </a:pPr>
            <a:r>
              <a:rPr lang="en-US" sz="2300" b="1" dirty="0">
                <a:solidFill>
                  <a:srgbClr val="1F8E47"/>
                </a:solidFill>
                <a:hlinkClick r:id="rId4">
                  <a:extLst>
                    <a:ext uri="{A12FA001-AC4F-418D-AE19-62706E023703}">
                      <ahyp:hlinkClr xmlns:ahyp="http://schemas.microsoft.com/office/drawing/2018/hyperlinkcolor" val="tx"/>
                    </a:ext>
                  </a:extLst>
                </a:hlinkClick>
              </a:rPr>
              <a:t>Google Forms </a:t>
            </a:r>
            <a:r>
              <a:rPr lang="en-US" sz="2300" dirty="0"/>
              <a:t>– samle inn meninger fra fellesskapet.</a:t>
            </a:r>
          </a:p>
          <a:p>
            <a:pPr marL="0" indent="0">
              <a:lnSpc>
                <a:spcPct val="100000"/>
              </a:lnSpc>
            </a:pPr>
            <a:endParaRPr lang="en-US" sz="2300" dirty="0"/>
          </a:p>
          <a:p>
            <a:pPr marL="0" indent="0">
              <a:lnSpc>
                <a:spcPct val="100000"/>
              </a:lnSpc>
            </a:pPr>
            <a:r>
              <a:rPr lang="en-US" sz="2300" b="1" dirty="0">
                <a:solidFill>
                  <a:srgbClr val="1F8E47"/>
                </a:solidFill>
              </a:rPr>
              <a:t>Tips til underviser: </a:t>
            </a:r>
            <a:r>
              <a:rPr lang="en-US" sz="2300" dirty="0">
                <a:solidFill>
                  <a:srgbClr val="1F8E47"/>
                </a:solidFill>
              </a:rPr>
              <a:t>Koble hvert verktøy til en oppgave (f.eks. Canva → plakat, </a:t>
            </a:r>
            <a:r>
              <a:rPr lang="en-US" sz="2300" dirty="0" err="1">
                <a:solidFill>
                  <a:srgbClr val="1F8E47"/>
                </a:solidFill>
              </a:rPr>
              <a:t>CapCut</a:t>
            </a:r>
            <a:r>
              <a:rPr lang="en-US" sz="2300" dirty="0">
                <a:solidFill>
                  <a:srgbClr val="1F8E47"/>
                </a:solidFill>
              </a:rPr>
              <a:t> → reel, </a:t>
            </a:r>
            <a:r>
              <a:rPr lang="en-US" sz="2300" dirty="0" err="1">
                <a:solidFill>
                  <a:srgbClr val="1F8E47"/>
                </a:solidFill>
              </a:rPr>
              <a:t>Mentimeter</a:t>
            </a:r>
            <a:r>
              <a:rPr lang="en-US" sz="2300" dirty="0">
                <a:solidFill>
                  <a:srgbClr val="1F8E47"/>
                </a:solidFill>
              </a:rPr>
              <a:t> → avstemning).</a:t>
            </a:r>
          </a:p>
        </p:txBody>
      </p:sp>
      <p:sp>
        <p:nvSpPr>
          <p:cNvPr id="5" name="Text Placeholder 4">
            <a:extLst>
              <a:ext uri="{FF2B5EF4-FFF2-40B4-BE49-F238E27FC236}">
                <a16:creationId xmlns:a16="http://schemas.microsoft.com/office/drawing/2014/main" id="{6A830BA6-90E8-A88F-C102-98BACF296284}"/>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BRUK verktøyene nedenfor</a:t>
            </a:r>
          </a:p>
        </p:txBody>
      </p:sp>
      <p:pic>
        <p:nvPicPr>
          <p:cNvPr id="9" name="Picture Placeholder 8">
            <a:extLst>
              <a:ext uri="{FF2B5EF4-FFF2-40B4-BE49-F238E27FC236}">
                <a16:creationId xmlns:a16="http://schemas.microsoft.com/office/drawing/2014/main" id="{AA723F19-2973-B7EF-6EF0-65485575DC05}"/>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56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558689"/>
            <a:ext cx="6147747"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791311" y="2581549"/>
            <a:ext cx="5503173"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Reflekter og forbedre</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Reflekter og forbedre</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1691507"/>
            <a:ext cx="6961476" cy="3474986"/>
          </a:xfrm>
        </p:spPr>
        <p:txBody>
          <a:bodyPr/>
          <a:lstStyle/>
          <a:p>
            <a:pPr marL="342900" indent="-342900">
              <a:buFont typeface="Arial" panose="020B0604020202020204" pitchFamily="34" charset="0"/>
              <a:buChar char="•"/>
            </a:pPr>
            <a:r>
              <a:rPr lang="en-US" dirty="0"/>
              <a:t>Hvilket innhold (plakat, video, fortelling) var lettest for meg å lage?</a:t>
            </a:r>
          </a:p>
          <a:p>
            <a:pPr marL="342900" indent="-342900">
              <a:buFont typeface="Arial" panose="020B0604020202020204" pitchFamily="34" charset="0"/>
              <a:buChar char="•"/>
            </a:pPr>
            <a:r>
              <a:rPr lang="en-US" dirty="0"/>
              <a:t>Hvilket gjorde størst inntrykk på likemennene mine?</a:t>
            </a:r>
          </a:p>
          <a:p>
            <a:pPr marL="342900" indent="-342900">
              <a:buFont typeface="Arial" panose="020B0604020202020204" pitchFamily="34" charset="0"/>
              <a:buChar char="•"/>
            </a:pPr>
            <a:r>
              <a:rPr lang="en-US" dirty="0"/>
              <a:t>Hvordan hjalp tilbakemeldinger meg å justere tilnærmingen min?</a:t>
            </a:r>
          </a:p>
          <a:p>
            <a:pPr marL="342900" indent="-342900">
              <a:buFont typeface="Arial" panose="020B0604020202020204" pitchFamily="34" charset="0"/>
              <a:buChar char="•"/>
            </a:pPr>
            <a:r>
              <a:rPr lang="en-US" dirty="0"/>
              <a:t>Hvordan kan jeg fortsette å forbedre kommunikasjonsevnene mine?</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p:txBody>
          <a:bodyPr/>
          <a:lstStyle/>
          <a:p>
            <a:r>
              <a:rPr lang="en-IN" dirty="0">
                <a:solidFill>
                  <a:srgbClr val="1F8E47"/>
                </a:solidFill>
              </a:rPr>
              <a:t>Refleksjonsspørsmål</a:t>
            </a:r>
          </a:p>
        </p:txBody>
      </p:sp>
      <p:sp>
        <p:nvSpPr>
          <p:cNvPr id="4" name="Rectangle 3">
            <a:extLst>
              <a:ext uri="{FF2B5EF4-FFF2-40B4-BE49-F238E27FC236}">
                <a16:creationId xmlns:a16="http://schemas.microsoft.com/office/drawing/2014/main" id="{B3EFB3DF-6D1F-0772-FA4A-25BE716988A2}"/>
              </a:ext>
            </a:extLst>
          </p:cNvPr>
          <p:cNvSpPr/>
          <p:nvPr/>
        </p:nvSpPr>
        <p:spPr>
          <a:xfrm>
            <a:off x="4633433" y="3943350"/>
            <a:ext cx="6961477" cy="2560320"/>
          </a:xfrm>
          <a:prstGeom prst="rect">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300" b="1" dirty="0"/>
              <a:t>Aktivitet – tilbakemeldingssirkel med likemenn (20 min)</a:t>
            </a:r>
          </a:p>
          <a:p>
            <a:pPr marL="457200" indent="-457200">
              <a:buFont typeface="+mj-lt"/>
              <a:buAutoNum type="arabicPeriod"/>
            </a:pPr>
            <a:r>
              <a:rPr lang="en-US" sz="2300" dirty="0"/>
              <a:t>Hver deltaker viser arbeidet sitt.</a:t>
            </a:r>
          </a:p>
          <a:p>
            <a:pPr marL="457200" indent="-457200">
              <a:buFont typeface="+mj-lt"/>
              <a:buAutoNum type="arabicPeriod"/>
            </a:pPr>
            <a:r>
              <a:rPr lang="en-US" sz="2300" dirty="0"/>
              <a:t>Likemenn gir 1 positiv kommentar og 1 forslag til forbedring.</a:t>
            </a:r>
          </a:p>
          <a:p>
            <a:pPr marL="457200" indent="-457200">
              <a:buFont typeface="+mj-lt"/>
              <a:buAutoNum type="arabicPeriod"/>
            </a:pPr>
            <a:r>
              <a:rPr lang="en-US" sz="2300" dirty="0"/>
              <a:t>Deltakerne skriver en forpliktelse til et «neste steg»: «Neste gang skal jeg …».</a:t>
            </a:r>
            <a:endParaRPr lang="en-IN" sz="2300" dirty="0"/>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Hovedpunkter</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Hovedpunkter</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Myndiggjøring = å gjøre visjonen din synlig og ekte.</a:t>
            </a:r>
          </a:p>
          <a:p>
            <a:pPr marL="342900" indent="-342900">
              <a:buFont typeface="Arial" panose="020B0604020202020204" pitchFamily="34" charset="0"/>
              <a:buChar char="•"/>
            </a:pPr>
            <a:r>
              <a:rPr lang="en-US" sz="2300" dirty="0"/>
              <a:t>Bruk fortellinger og bilder til å inspirere til handling, ikke bare til å informere.</a:t>
            </a:r>
          </a:p>
          <a:p>
            <a:pPr marL="342900" indent="-342900">
              <a:buFont typeface="Arial" panose="020B0604020202020204" pitchFamily="34" charset="0"/>
              <a:buChar char="•"/>
            </a:pPr>
            <a:r>
              <a:rPr lang="en-US" sz="2300" dirty="0"/>
              <a:t>Støtt deg på fellesskap og samarbeid for å nå ut.</a:t>
            </a:r>
          </a:p>
          <a:p>
            <a:pPr marL="342900" indent="-342900">
              <a:buFont typeface="Arial" panose="020B0604020202020204" pitchFamily="34" charset="0"/>
              <a:buChar char="•"/>
            </a:pPr>
            <a:r>
              <a:rPr lang="en-US" sz="2300" dirty="0"/>
              <a:t>Sjekk alltid fakta og vær åpen (læringsressursen om digital kompetanse).</a:t>
            </a:r>
          </a:p>
          <a:p>
            <a:pPr marL="342900" indent="-342900">
              <a:buFont typeface="Arial" panose="020B0604020202020204" pitchFamily="34" charset="0"/>
              <a:buChar char="•"/>
            </a:pPr>
            <a:r>
              <a:rPr lang="en-US" sz="2300" dirty="0"/>
              <a:t>Å dele visjonen din er en pågående prosess: </a:t>
            </a:r>
          </a:p>
          <a:p>
            <a:pPr marL="0" indent="0"/>
            <a:r>
              <a:rPr lang="en-US" sz="2300" dirty="0"/>
              <a:t>	</a:t>
            </a:r>
            <a:r>
              <a:rPr lang="en-US" sz="2300" dirty="0">
                <a:solidFill>
                  <a:srgbClr val="1F8E47"/>
                </a:solidFill>
              </a:rPr>
              <a:t>skape → dele → lytte → forbedre.</a:t>
            </a: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Hovedpunkter</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INNHOLD</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IN" dirty="0"/>
              <a:t>Steg 4: BRUK verktøyene nedenfor</a:t>
            </a:r>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IN" dirty="0"/>
              <a:t>Steg 5: Reflekter og forbedre</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Hovedpunkter</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Takk</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673BBCA6-22FB-084D-427C-3514592B9F9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7" name="Picture Placeholder 16">
            <a:extLst>
              <a:ext uri="{FF2B5EF4-FFF2-40B4-BE49-F238E27FC236}">
                <a16:creationId xmlns:a16="http://schemas.microsoft.com/office/drawing/2014/main" id="{61BAF492-6895-C286-A554-4E4BD5A14F03}"/>
              </a:ext>
            </a:extLst>
          </p:cNvPr>
          <p:cNvPicPr>
            <a:picLocks noGrp="1" noChangeAspect="1"/>
          </p:cNvPicPr>
          <p:nvPr>
            <p:ph type="pic" sz="quarter" idx="5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73AAE47F-4F2B-D0BE-529E-2E28C3BE9B60}"/>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INNLEDNING</a:t>
            </a:r>
          </a:p>
        </p:txBody>
      </p:sp>
      <p:sp>
        <p:nvSpPr>
          <p:cNvPr id="13" name="Rectangle 12">
            <a:extLst>
              <a:ext uri="{FF2B5EF4-FFF2-40B4-BE49-F238E27FC236}">
                <a16:creationId xmlns:a16="http://schemas.microsoft.com/office/drawing/2014/main" id="{18539505-6856-AEFE-E5AE-F07E1E1F21FE}"/>
              </a:ext>
            </a:extLst>
          </p:cNvPr>
          <p:cNvSpPr/>
          <p:nvPr/>
        </p:nvSpPr>
        <p:spPr>
          <a:xfrm>
            <a:off x="5071338" y="3435406"/>
            <a:ext cx="3386862"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4" name="TextBox 13">
            <a:extLst>
              <a:ext uri="{FF2B5EF4-FFF2-40B4-BE49-F238E27FC236}">
                <a16:creationId xmlns:a16="http://schemas.microsoft.com/office/drawing/2014/main" id="{A8EB6D52-9226-88EC-5448-E19A2AEB7340}"/>
              </a:ext>
            </a:extLst>
          </p:cNvPr>
          <p:cNvSpPr txBox="1"/>
          <p:nvPr/>
        </p:nvSpPr>
        <p:spPr>
          <a:xfrm>
            <a:off x="5071338" y="3524880"/>
            <a:ext cx="3272562" cy="523220"/>
          </a:xfrm>
          <a:prstGeom prst="rect">
            <a:avLst/>
          </a:prstGeom>
          <a:noFill/>
        </p:spPr>
        <p:txBody>
          <a:bodyPr wrap="square" rtlCol="0">
            <a:spAutoFit/>
          </a:bodyPr>
          <a:lstStyle/>
          <a:p>
            <a:pPr algn="ctr"/>
            <a:r>
              <a:rPr lang="en-IN" sz="2800" dirty="0">
                <a:solidFill>
                  <a:schemeClr val="bg1"/>
                </a:solidFill>
              </a:rPr>
              <a:t>og hva du bør unngå</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INNLEDNING</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300" dirty="0"/>
              <a:t>Unge er ofte de sterkeste stemmene for klimahandling, men visjoner kan gå tapt uten tydelig kommunikasjon. Denne læringsressursen myndiggjør unge til å dele og fremme klimaideene sine på måter som er kreative, ekte og virkningsfulle. Den bygger på tidligere Planet Pulse-moduler:</a:t>
            </a:r>
          </a:p>
          <a:p>
            <a:pPr marL="0" indent="0"/>
            <a:r>
              <a:rPr lang="en-US" sz="2300" b="1" dirty="0">
                <a:solidFill>
                  <a:srgbClr val="82C248"/>
                </a:solidFill>
              </a:rPr>
              <a:t>Motstandskraft</a:t>
            </a:r>
            <a:r>
              <a:rPr lang="en-US" sz="2300" dirty="0"/>
              <a:t> – å reise seg igjen når budskapet ikke får gjennomslag med en gang.</a:t>
            </a:r>
          </a:p>
          <a:p>
            <a:pPr marL="0" indent="0"/>
            <a:r>
              <a:rPr lang="en-US" sz="2300" b="1" dirty="0">
                <a:solidFill>
                  <a:srgbClr val="82C248"/>
                </a:solidFill>
              </a:rPr>
              <a:t>Fellesskap</a:t>
            </a:r>
            <a:r>
              <a:rPr lang="en-US" sz="2300" dirty="0"/>
              <a:t> – å bruke nettverk av likemenn til å spre budskapet ditt.</a:t>
            </a:r>
          </a:p>
          <a:p>
            <a:pPr marL="0" indent="0"/>
            <a:r>
              <a:rPr lang="en-US" sz="2300" b="1" dirty="0">
                <a:solidFill>
                  <a:srgbClr val="5398A2"/>
                </a:solidFill>
              </a:rPr>
              <a:t>Målet er å hjelpe deg å formidle ideene dine gjennom bilder, fortellinger og kampanjer som inspirerer til handling.</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565257"/>
            <a:ext cx="4973769" cy="4743716"/>
          </a:xfrm>
        </p:spPr>
        <p:txBody>
          <a:bodyPr/>
          <a:lstStyle/>
          <a:p>
            <a:pPr marL="342900" indent="-342900">
              <a:buFont typeface="Arial" panose="020B0604020202020204" pitchFamily="34" charset="0"/>
              <a:buChar char="•"/>
            </a:pPr>
            <a:r>
              <a:rPr lang="en-US" sz="2300" dirty="0"/>
              <a:t>Å love mer enn du kan levere.</a:t>
            </a:r>
          </a:p>
          <a:p>
            <a:pPr marL="342900" indent="-342900">
              <a:buFont typeface="Arial" panose="020B0604020202020204" pitchFamily="34" charset="0"/>
              <a:buChar char="•"/>
            </a:pPr>
            <a:r>
              <a:rPr lang="en-US" sz="2300" dirty="0"/>
              <a:t>Å utelate lokale stemmer eller ikke representere fellesskapet ditt på en ekte måte.</a:t>
            </a:r>
          </a:p>
          <a:p>
            <a:pPr marL="342900" indent="-342900">
              <a:buFont typeface="Arial" panose="020B0604020202020204" pitchFamily="34" charset="0"/>
              <a:buChar char="•"/>
            </a:pPr>
            <a:r>
              <a:rPr lang="en-US" sz="2300" dirty="0"/>
              <a:t>Å bruke villedende informasjon eller ubekreftede fakta (knytt til læringsressursen om digital kompetanse).</a:t>
            </a:r>
          </a:p>
          <a:p>
            <a:pPr marL="342900" indent="-342900">
              <a:buFont typeface="Arial" panose="020B0604020202020204" pitchFamily="34" charset="0"/>
              <a:buChar char="•"/>
            </a:pPr>
            <a:r>
              <a:rPr lang="en-US" sz="2300" dirty="0"/>
              <a:t>Å publisere for oppmerksomhet uten reelt engasjement.</a:t>
            </a:r>
          </a:p>
          <a:p>
            <a:pPr marL="0" indent="0"/>
            <a:r>
              <a:rPr lang="en-US" sz="2300" dirty="0">
                <a:solidFill>
                  <a:srgbClr val="5398A2"/>
                </a:solidFill>
              </a:rPr>
              <a:t>Å fremme </a:t>
            </a:r>
            <a:r>
              <a:rPr lang="en-US" sz="2300" b="1" dirty="0">
                <a:solidFill>
                  <a:srgbClr val="5398A2"/>
                </a:solidFill>
              </a:rPr>
              <a:t>visjonen</a:t>
            </a:r>
            <a:r>
              <a:rPr lang="en-US" sz="2300" dirty="0">
                <a:solidFill>
                  <a:srgbClr val="5398A2"/>
                </a:solidFill>
              </a:rPr>
              <a:t> din bør handle om tillit, ærlighet og samarbeid, ikke bare likes eller delinger.</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5398A2"/>
                </a:solidFill>
              </a:rPr>
              <a:t>INNLEDNING – hva du bør unngå</a:t>
            </a:r>
          </a:p>
        </p:txBody>
      </p:sp>
      <p:pic>
        <p:nvPicPr>
          <p:cNvPr id="7" name="Picture Placeholder 6">
            <a:extLst>
              <a:ext uri="{FF2B5EF4-FFF2-40B4-BE49-F238E27FC236}">
                <a16:creationId xmlns:a16="http://schemas.microsoft.com/office/drawing/2014/main" id="{2495721B-0D4D-5CFC-0D65-81B69FC259D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238F95-B2C7-B644-42C9-6C7F7A21721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709510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208918" y="2342099"/>
            <a:ext cx="6935081" cy="830997"/>
          </a:xfrm>
          <a:prstGeom prst="rect">
            <a:avLst/>
          </a:prstGeom>
          <a:noFill/>
        </p:spPr>
        <p:txBody>
          <a:bodyPr wrap="square" rtlCol="0">
            <a:spAutoFit/>
          </a:bodyPr>
          <a:lstStyle/>
          <a:p>
            <a:pPr algn="ctr"/>
            <a:r>
              <a:rPr lang="en-US" sz="4800" b="1" spc="324" dirty="0">
                <a:solidFill>
                  <a:srgbClr val="1F8E47"/>
                </a:solidFill>
                <a:latin typeface="Calibri" panose="020F0502020204030204" pitchFamily="34" charset="0"/>
                <a:cs typeface="Calibri" panose="020F0502020204030204" pitchFamily="34" charset="0"/>
              </a:rPr>
              <a:t>TENK med spørsmål</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TENK med spørsmål</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Bruk spørsmål til å gjøre budskapet ditt tydeligere:</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dirty="0">
                <a:solidFill>
                  <a:srgbClr val="404040"/>
                </a:solidFill>
              </a:rPr>
              <a:t>Hvordan kan bildene mine inspirere til handling?</a:t>
            </a:r>
          </a:p>
          <a:p>
            <a:pPr marL="342900" indent="-342900">
              <a:lnSpc>
                <a:spcPct val="150000"/>
              </a:lnSpc>
              <a:buFont typeface="Arial" panose="020B0604020202020204" pitchFamily="34" charset="0"/>
              <a:buChar char="•"/>
            </a:pPr>
            <a:r>
              <a:rPr lang="en-US" sz="2400" dirty="0">
                <a:solidFill>
                  <a:srgbClr val="404040"/>
                </a:solidFill>
              </a:rPr>
              <a:t>Hvilken fortelling skaper en følelsesmessig forbindelse med publikummet mitt?</a:t>
            </a:r>
          </a:p>
          <a:p>
            <a:pPr marL="342900" indent="-342900">
              <a:lnSpc>
                <a:spcPct val="150000"/>
              </a:lnSpc>
              <a:buFont typeface="Arial" panose="020B0604020202020204" pitchFamily="34" charset="0"/>
              <a:buChar char="•"/>
            </a:pPr>
            <a:r>
              <a:rPr lang="en-US" sz="2400" dirty="0">
                <a:solidFill>
                  <a:srgbClr val="404040"/>
                </a:solidFill>
              </a:rPr>
              <a:t>Hva gjør ideen min unik sammenlignet med andre?</a:t>
            </a:r>
          </a:p>
          <a:p>
            <a:pPr marL="342900" indent="-342900">
              <a:lnSpc>
                <a:spcPct val="150000"/>
              </a:lnSpc>
              <a:buFont typeface="Arial" panose="020B0604020202020204" pitchFamily="34" charset="0"/>
              <a:buChar char="•"/>
            </a:pPr>
            <a:r>
              <a:rPr lang="en-US" sz="2400" dirty="0">
                <a:solidFill>
                  <a:srgbClr val="404040"/>
                </a:solidFill>
              </a:rPr>
              <a:t>Hvem kan hjelpe meg å forsterke budskapet mitt?</a:t>
            </a:r>
          </a:p>
          <a:p>
            <a:pPr marL="342900" indent="-342900">
              <a:lnSpc>
                <a:spcPct val="150000"/>
              </a:lnSpc>
              <a:buFont typeface="Arial" panose="020B0604020202020204" pitchFamily="34" charset="0"/>
              <a:buChar char="•"/>
            </a:pPr>
            <a:r>
              <a:rPr lang="en-US" sz="2400" dirty="0">
                <a:solidFill>
                  <a:srgbClr val="404040"/>
                </a:solidFill>
              </a:rPr>
              <a:t>Hvordan kan jeg bruke tilbakemeldinger til å forbedre meg?</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11" name="Rectangle 10">
            <a:extLst>
              <a:ext uri="{FF2B5EF4-FFF2-40B4-BE49-F238E27FC236}">
                <a16:creationId xmlns:a16="http://schemas.microsoft.com/office/drawing/2014/main" id="{7E427A7F-6DFF-6D02-DF1C-749B6BC1915C}"/>
              </a:ext>
            </a:extLst>
          </p:cNvPr>
          <p:cNvSpPr/>
          <p:nvPr/>
        </p:nvSpPr>
        <p:spPr>
          <a:xfrm>
            <a:off x="4549140" y="4937760"/>
            <a:ext cx="7040880" cy="903835"/>
          </a:xfrm>
          <a:prstGeom prst="rect">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Øvelse: </a:t>
            </a:r>
            <a:r>
              <a:rPr lang="en-US" sz="2400" dirty="0"/>
              <a:t>Skriv ned 3 svar per spørsmål, og diskuter deretter to og to eller i grupper.</a:t>
            </a:r>
            <a:endParaRPr lang="en-IN" sz="2400" dirty="0"/>
          </a:p>
        </p:txBody>
      </p:sp>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672084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467123" y="2132289"/>
            <a:ext cx="6495754" cy="830997"/>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SE ekspertvideoer</a:t>
            </a: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1138</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2026-06-29T17:47:38Z</dcterms:modified>
</cp:coreProperties>
</file>