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3"/>
  </p:notesMasterIdLst>
  <p:handoutMasterIdLst>
    <p:handoutMasterId r:id="rId14"/>
  </p:handoutMasterIdLst>
  <p:sldIdLst>
    <p:sldId id="1409" r:id="rId2"/>
    <p:sldId id="1410" r:id="rId3"/>
    <p:sldId id="1394" r:id="rId4"/>
    <p:sldId id="1395" r:id="rId5"/>
    <p:sldId id="1396" r:id="rId6"/>
    <p:sldId id="1397" r:id="rId7"/>
    <p:sldId id="1412" r:id="rId8"/>
    <p:sldId id="1413" r:id="rId9"/>
    <p:sldId id="1414" r:id="rId10"/>
    <p:sldId id="1415" r:id="rId11"/>
    <p:sldId id="1416" r:id="rId12"/>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89397-E23F-864C-AEA9-3DC4F18F3E76}" v="96" dt="2026-03-30T18:00:07.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2" autoAdjust="0"/>
    <p:restoredTop sz="96115" autoAdjust="0"/>
  </p:normalViewPr>
  <p:slideViewPr>
    <p:cSldViewPr snapToGrid="0" showGuides="1">
      <p:cViewPr varScale="1">
        <p:scale>
          <a:sx n="52" d="100"/>
          <a:sy n="52" d="100"/>
        </p:scale>
        <p:origin x="2827"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indigenouspartnership.org/learning-platform?wix-vod-video-id=3d48899f14eb43aeab1f14e815ecced3&amp;wix-vod-comp-id=comp-kpl698df"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foodsovereignty.org/forum-agroecology-nyeleni-2015-2/" TargetMode="External"/><Relationship Id="rId4" Type="http://schemas.openxmlformats.org/officeDocument/2006/relationships/hyperlink" Target="https://www.theindigenouspartnership.org/learning-platform?wix-vod-video-id=fa182765fda541ed93bdb66cda3d9e4f&amp;wix-vod-comp-id=comp-kpl698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reciprocity.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firstvoices.com/" TargetMode="External"/><Relationship Id="rId2" Type="http://schemas.openxmlformats.org/officeDocument/2006/relationships/hyperlink" Target="https://www.theindigenouspartnership.org/learning-platform"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verture.org.uk/latest/language-history-and-climate-action-unpacking-climate-adaptation-across-gaelic-and-english/" TargetMode="External"/><Relationship Id="rId4" Type="http://schemas.openxmlformats.org/officeDocument/2006/relationships/hyperlink" Target="https://ndcpartnership.org/knowledge-portal/good-practice-database/building-resilience-climate-change-through-indigenous-knowledge-case-bolivi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indigenouspartnership.org/learning-platform?wix-vod-video-id=3d48899f14eb43aeab1f14e815ecced3&amp;wix-vod-comp-id=comp-kpl698df"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theindigenouspartnership.org/learning-platform?wix-vod-video-id=fa182765fda541ed93bdb66cda3d9e4f&amp;wix-vod-comp-id=comp-kpl698df" TargetMode="External"/><Relationship Id="rId4" Type="http://schemas.openxmlformats.org/officeDocument/2006/relationships/hyperlink" Target="https://www.foodsovereignty.org/forum-agroecology-nyeleni-2015-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reciprocity.org/podcast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firstvoices.com/" TargetMode="External"/><Relationship Id="rId2" Type="http://schemas.openxmlformats.org/officeDocument/2006/relationships/hyperlink" Target="https://www.theindigenouspartnership.org/learning-platform" TargetMode="Externa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firstvoices.com/" TargetMode="External"/><Relationship Id="rId2" Type="http://schemas.openxmlformats.org/officeDocument/2006/relationships/hyperlink" Target="https://www.theindigenouspartnership.org/learning-platform"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verture.org.uk/latest/language-history-and-climate-action-unpacking-climate-adaptation-across-gaelic-and-english/" TargetMode="External"/><Relationship Id="rId4" Type="http://schemas.openxmlformats.org/officeDocument/2006/relationships/hyperlink" Target="https://ndcpartnership.org/news/building-resilience-climate-change-through-indigenous-knowledge-case-boliv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Dokumentnavn</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 </a:t>
            </a:r>
          </a:p>
          <a:p>
            <a:r>
              <a:rPr lang="en-US" dirty="0"/>
              <a:t>Partnernavn</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LES/SE/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HØR</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4967409"/>
            <a:ext cx="4189307" cy="1077218"/>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URFOLKS KUNNSKAP</a:t>
            </a:r>
          </a:p>
        </p:txBody>
      </p:sp>
    </p:spTree>
    <p:extLst>
      <p:ext uri="{BB962C8B-B14F-4D97-AF65-F5344CB8AC3E}">
        <p14:creationId xmlns:p14="http://schemas.microsoft.com/office/powerpoint/2010/main" val="340777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EAA0-4CC7-1008-5151-9C51E534DEE9}"/>
            </a:ext>
          </a:extLst>
        </p:cNvPr>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62A1CC00-7DE0-B803-6E48-4FF67D8891D9}"/>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C594D109-6F3E-1F78-22BB-672C3BA0BC30}"/>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6EE85B55-ADFE-038D-9B06-3977E84F6F68}"/>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83FC445F-50CB-2BA1-2CB8-AD0A589B10BE}"/>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10</a:t>
            </a:fld>
            <a:endParaRPr lang="fr-CA" dirty="0"/>
          </a:p>
        </p:txBody>
      </p:sp>
      <p:grpSp>
        <p:nvGrpSpPr>
          <p:cNvPr id="8" name="Graphic 76">
            <a:extLst>
              <a:ext uri="{FF2B5EF4-FFF2-40B4-BE49-F238E27FC236}">
                <a16:creationId xmlns:a16="http://schemas.microsoft.com/office/drawing/2014/main" id="{4518CCD3-AFFC-8B35-10E2-A81A32DFB293}"/>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C931C041-C237-82EA-078E-85F7C9F366F1}"/>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3F3989E-8A25-354E-4335-8962E9862AEF}"/>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B99528-CE57-B394-5A32-67D034F4627F}"/>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505A9A-4ECD-8CE8-03F2-BE904957246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AF8E140-F7B0-3055-C82D-116E41E5675E}"/>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940D5AE-6424-0B95-D13D-5F55A92D2189}"/>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E7C8F7B-DC9E-0B4E-B26A-AF8834D3CEEE}"/>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69DEE023-9A05-1314-152A-F93957882789}"/>
              </a:ext>
            </a:extLst>
          </p:cNvPr>
          <p:cNvSpPr>
            <a:spLocks noGrp="1"/>
          </p:cNvSpPr>
          <p:nvPr>
            <p:ph type="body" sz="quarter" idx="32"/>
          </p:nvPr>
        </p:nvSpPr>
        <p:spPr>
          <a:xfrm>
            <a:off x="634479" y="6579508"/>
            <a:ext cx="6541269" cy="3019892"/>
          </a:xfrm>
        </p:spPr>
        <p:txBody>
          <a:bodyPr/>
          <a:lstStyle/>
          <a:p>
            <a:pPr algn="l">
              <a:lnSpc>
                <a:spcPct val="100000"/>
              </a:lnSpc>
            </a:pPr>
            <a:r>
              <a:rPr lang="en-PH" sz="1600" b="1" dirty="0">
                <a:solidFill>
                  <a:srgbClr val="84C345"/>
                </a:solidFill>
              </a:rPr>
              <a:t>Agroecology: Voices From Social Movements (Long Version) </a:t>
            </a:r>
          </a:p>
          <a:p>
            <a:pPr>
              <a:lnSpc>
                <a:spcPct val="100000"/>
              </a:lnSpc>
            </a:pPr>
            <a:r>
              <a:rPr lang="en-PH" sz="1400" dirty="0"/>
              <a:t>Fra The Indigenous Partnership – Learning Platform</a:t>
            </a:r>
          </a:p>
          <a:p>
            <a:pPr>
              <a:lnSpc>
                <a:spcPct val="100000"/>
              </a:lnSpc>
            </a:pPr>
            <a:endParaRPr lang="en-PH" sz="1400" dirty="0"/>
          </a:p>
          <a:p>
            <a:pPr>
              <a:lnSpc>
                <a:spcPct val="100000"/>
              </a:lnSpc>
            </a:pPr>
            <a:r>
              <a:rPr lang="en-PH" sz="1400" dirty="0"/>
              <a:t>En video som utforsker matsuverenitet og agroøkologi sett fra urfolks matprodusenter og sosiale bevegelser.</a:t>
            </a:r>
          </a:p>
          <a:p>
            <a:pPr>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Se</a:t>
            </a: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PH" sz="1600" b="1" dirty="0">
                <a:solidFill>
                  <a:srgbClr val="84C345"/>
                </a:solidFill>
              </a:rPr>
              <a:t>Rattan Lal: The solutions underfoot - The power of soil </a:t>
            </a:r>
          </a:p>
          <a:p>
            <a:pPr>
              <a:lnSpc>
                <a:spcPct val="100000"/>
              </a:lnSpc>
            </a:pPr>
            <a:r>
              <a:rPr lang="en-PH" sz="1400" dirty="0"/>
              <a:t>Fra The Indigenous Partnership – Learning Platform</a:t>
            </a:r>
          </a:p>
          <a:p>
            <a:pPr>
              <a:lnSpc>
                <a:spcPct val="100000"/>
              </a:lnSpc>
            </a:pPr>
            <a:endParaRPr lang="en-PH" sz="1400" dirty="0"/>
          </a:p>
          <a:p>
            <a:pPr>
              <a:lnSpc>
                <a:spcPct val="100000"/>
              </a:lnSpc>
            </a:pPr>
            <a:r>
              <a:rPr lang="en-PH" sz="1400" dirty="0"/>
              <a:t>En offentlig forelesning om jordens avgjørende rolle for klima, vann, mat og miljøsikkerhet.</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Se</a:t>
            </a: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PH" sz="1600" b="1" dirty="0">
                <a:solidFill>
                  <a:srgbClr val="84C345"/>
                </a:solidFill>
              </a:rPr>
              <a:t>Declaration of the International Forum for Agroecology </a:t>
            </a:r>
          </a:p>
          <a:p>
            <a:pPr>
              <a:lnSpc>
                <a:spcPct val="100000"/>
              </a:lnSpc>
            </a:pPr>
            <a:r>
              <a:rPr lang="en-PH" sz="1400" dirty="0"/>
              <a:t>Et grunnleggende dokument som krever at agroøkologi skal stå sentralt i kampen for matsuverenitet.</a:t>
            </a:r>
          </a:p>
          <a:p>
            <a:pPr>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Se</a:t>
            </a:r>
            <a:endParaRPr lang="en-PH" sz="1400" dirty="0">
              <a:solidFill>
                <a:srgbClr val="1A7B46"/>
              </a:solidFill>
            </a:endParaRPr>
          </a:p>
          <a:p>
            <a:pPr>
              <a:lnSpc>
                <a:spcPct val="100000"/>
              </a:lnSpc>
            </a:pPr>
            <a:endParaRPr lang="en-PH" sz="1400" dirty="0">
              <a:solidFill>
                <a:srgbClr val="1A7B46"/>
              </a:solidFill>
            </a:endParaRPr>
          </a:p>
        </p:txBody>
      </p:sp>
    </p:spTree>
    <p:extLst>
      <p:ext uri="{BB962C8B-B14F-4D97-AF65-F5344CB8AC3E}">
        <p14:creationId xmlns:p14="http://schemas.microsoft.com/office/powerpoint/2010/main" val="16427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BA0F-1F18-D4B4-38AA-B1EAD4FF7DB6}"/>
            </a:ext>
          </a:extLst>
        </p:cNvPr>
        <p:cNvGrpSpPr/>
        <p:nvPr/>
      </p:nvGrpSpPr>
      <p:grpSpPr>
        <a:xfrm>
          <a:off x="0" y="0"/>
          <a:ext cx="0" cy="0"/>
          <a:chOff x="0" y="0"/>
          <a:chExt cx="0" cy="0"/>
        </a:xfrm>
      </p:grpSpPr>
      <p:sp>
        <p:nvSpPr>
          <p:cNvPr id="28" name="Text Placeholder 27">
            <a:extLst>
              <a:ext uri="{FF2B5EF4-FFF2-40B4-BE49-F238E27FC236}">
                <a16:creationId xmlns:a16="http://schemas.microsoft.com/office/drawing/2014/main" id="{B4A5B8DF-D075-B440-2622-AB7B1333F2F4}"/>
              </a:ext>
            </a:extLst>
          </p:cNvPr>
          <p:cNvSpPr>
            <a:spLocks noGrp="1"/>
          </p:cNvSpPr>
          <p:nvPr>
            <p:ph type="body" sz="quarter" idx="32"/>
          </p:nvPr>
        </p:nvSpPr>
        <p:spPr>
          <a:xfrm>
            <a:off x="634479" y="5773871"/>
            <a:ext cx="6541269" cy="2330141"/>
          </a:xfrm>
        </p:spPr>
        <p:txBody>
          <a:bodyPr numCol="1"/>
          <a:lstStyle/>
          <a:p>
            <a:pPr algn="l">
              <a:lnSpc>
                <a:spcPct val="100000"/>
              </a:lnSpc>
            </a:pPr>
            <a:r>
              <a:rPr lang="en-PH" sz="1600" b="1" dirty="0">
                <a:solidFill>
                  <a:srgbClr val="84C345"/>
                </a:solidFill>
              </a:rPr>
              <a:t>Reciprocity Project</a:t>
            </a:r>
            <a:endParaRPr lang="en-PH" sz="1400" dirty="0">
              <a:solidFill>
                <a:srgbClr val="1A7B46"/>
              </a:solidFill>
            </a:endParaRPr>
          </a:p>
          <a:p>
            <a:pPr>
              <a:lnSpc>
                <a:spcPct val="100000"/>
              </a:lnSpc>
            </a:pPr>
            <a:r>
              <a:rPr lang="en-PH" sz="1400" dirty="0"/>
              <a:t>En multimedie-fortellerplattform med urfolksstemmer fra hele verden. Gjennom kortfilmer, podkaster og læringsressurser utforsker den hvordan samfunn responderer på miljøendringer ved hjelp av forfedrenes kunnskap og åndelige forhold til naturen. Selv om den ikke er spesifikk for Irland, har temaene gjenklang i irske urfolkserfaringer, inkludert hos irske </a:t>
            </a:r>
            <a:r>
              <a:rPr lang="en-PH" sz="1400" dirty="0" err="1"/>
              <a:t>Travellers</a:t>
            </a:r>
            <a:r>
              <a:rPr lang="en-PH" sz="1400" dirty="0"/>
              <a:t> og gælisktalende samfunn.</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Hør</a:t>
            </a:r>
            <a:endParaRPr lang="en-PH" sz="1400" dirty="0">
              <a:solidFill>
                <a:srgbClr val="1A7B46"/>
              </a:solidFill>
            </a:endParaRPr>
          </a:p>
          <a:p>
            <a:pPr>
              <a:lnSpc>
                <a:spcPct val="100000"/>
              </a:lnSpc>
            </a:pPr>
            <a:endParaRPr lang="en-PH" sz="1400" dirty="0"/>
          </a:p>
          <a:p>
            <a:pPr algn="l">
              <a:lnSpc>
                <a:spcPct val="100000"/>
              </a:lnSpc>
            </a:pPr>
            <a:endParaRPr lang="en-PH" sz="1400" dirty="0">
              <a:solidFill>
                <a:srgbClr val="1A7B46"/>
              </a:solidFill>
            </a:endParaRPr>
          </a:p>
        </p:txBody>
      </p:sp>
      <p:sp>
        <p:nvSpPr>
          <p:cNvPr id="16" name="Slide Number Placeholder 15">
            <a:extLst>
              <a:ext uri="{FF2B5EF4-FFF2-40B4-BE49-F238E27FC236}">
                <a16:creationId xmlns:a16="http://schemas.microsoft.com/office/drawing/2014/main" id="{88CB4C3C-D888-35BF-A575-F7391A0EB605}"/>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11</a:t>
            </a:fld>
            <a:endParaRPr lang="fr-CA" dirty="0"/>
          </a:p>
        </p:txBody>
      </p:sp>
      <p:sp>
        <p:nvSpPr>
          <p:cNvPr id="20" name="Text Placeholder 19">
            <a:extLst>
              <a:ext uri="{FF2B5EF4-FFF2-40B4-BE49-F238E27FC236}">
                <a16:creationId xmlns:a16="http://schemas.microsoft.com/office/drawing/2014/main" id="{1B251C77-B0C3-F8F1-AB72-EB5A60DCAA36}"/>
              </a:ext>
            </a:extLst>
          </p:cNvPr>
          <p:cNvSpPr>
            <a:spLocks noGrp="1"/>
          </p:cNvSpPr>
          <p:nvPr>
            <p:ph type="body" sz="quarter" idx="35"/>
          </p:nvPr>
        </p:nvSpPr>
        <p:spPr/>
        <p:txBody>
          <a:bodyPr/>
          <a:lstStyle/>
          <a:p>
            <a:r>
              <a:rPr lang="en-US" dirty="0"/>
              <a:t>Hør</a:t>
            </a:r>
          </a:p>
        </p:txBody>
      </p:sp>
      <p:sp>
        <p:nvSpPr>
          <p:cNvPr id="21" name="Text Placeholder 20">
            <a:extLst>
              <a:ext uri="{FF2B5EF4-FFF2-40B4-BE49-F238E27FC236}">
                <a16:creationId xmlns:a16="http://schemas.microsoft.com/office/drawing/2014/main" id="{0CBAEB6A-3EEF-5614-D23D-0AE4F690454A}"/>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54B7DBA8-289F-817C-FB49-84020C668384}"/>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2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sz="1600" dirty="0"/>
              <a:t>Innledning</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sz="1600" dirty="0"/>
              <a:t>Les</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sz="1600" dirty="0"/>
              <a:t>Se</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sz="1600" dirty="0"/>
              <a:t>Hør</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sz="2400" dirty="0"/>
              <a:t>06</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sz="1600" dirty="0"/>
              <a:t>Hovedpunkt</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INNHOLD</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Urfolks kunnskap er ikke bare historie – det er et levende system av visdom, omsorg og tilknytning til jorden. Gjennom generasjoner har urfolk observert, tilpasset seg og vernet om miljøet sitt ved hjelp av praksiser forankret i respekt og balanse.</a:t>
            </a:r>
          </a:p>
          <a:p>
            <a:pPr>
              <a:lnSpc>
                <a:spcPct val="100000"/>
              </a:lnSpc>
            </a:pPr>
            <a:endParaRPr lang="en-US" sz="1600" dirty="0"/>
          </a:p>
          <a:p>
            <a:pPr>
              <a:lnSpc>
                <a:spcPct val="100000"/>
              </a:lnSpc>
            </a:pPr>
            <a:r>
              <a:rPr lang="en-US" sz="1600" dirty="0"/>
              <a:t>Denne åpne læringsressursen inviterer deg til å utforske hvordan urfolks og lokal økologisk kunnskap kan veilede bærekraftig livsstil i dag. Du finner fortellinger, videoer og lydeksempler fra urfolkssamfunn, inkludert materiale fra </a:t>
            </a:r>
            <a:r>
              <a:rPr lang="en-US" sz="1600" b="1" dirty="0"/>
              <a:t>Indigenous Partnership Learning Platform </a:t>
            </a:r>
            <a:r>
              <a:rPr lang="en-US" sz="1600" dirty="0"/>
              <a:t>og </a:t>
            </a:r>
            <a:r>
              <a:rPr lang="en-US" sz="1600" b="1" dirty="0" err="1"/>
              <a:t>FirstVoices</a:t>
            </a:r>
            <a:r>
              <a:rPr lang="en-US" sz="1600" dirty="0"/>
              <a:t>, som viser hvor dypt sammenvevd språk, kultur og natur er.</a:t>
            </a:r>
          </a:p>
          <a:p>
            <a:pPr>
              <a:lnSpc>
                <a:spcPct val="100000"/>
              </a:lnSpc>
            </a:pPr>
            <a:endParaRPr lang="en-US" sz="1600" dirty="0"/>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147577"/>
            <a:ext cx="6537960" cy="5356555"/>
          </a:xfrm>
        </p:spPr>
        <p:txBody>
          <a:bodyPr/>
          <a:lstStyle/>
          <a:p>
            <a:pPr algn="l">
              <a:lnSpc>
                <a:spcPct val="100000"/>
              </a:lnSpc>
            </a:pPr>
            <a:r>
              <a:rPr lang="en-US" sz="1600" b="1" spc="-40" dirty="0">
                <a:solidFill>
                  <a:srgbClr val="84C345"/>
                </a:solidFill>
              </a:rPr>
              <a:t>The Indigenous Partnership — Learning Platform / Guidebooks</a:t>
            </a:r>
            <a:endParaRPr lang="en-US" sz="1600" b="1" i="1" spc="-40" dirty="0">
              <a:solidFill>
                <a:srgbClr val="84C345"/>
              </a:solidFill>
            </a:endParaRPr>
          </a:p>
          <a:p>
            <a:pPr>
              <a:lnSpc>
                <a:spcPct val="100000"/>
              </a:lnSpc>
            </a:pPr>
            <a:r>
              <a:rPr lang="en-US" sz="1400" spc="-40" dirty="0"/>
              <a:t>The Indigenous Partnership (TIP) driver en læringsplattform med veiledninger om klimatilpasning, urfolks matsystemer og relatert innhold.</a:t>
            </a:r>
            <a:endParaRPr lang="en-PH" sz="1400" spc="-40" dirty="0"/>
          </a:p>
          <a:p>
            <a:pPr>
              <a:lnSpc>
                <a:spcPct val="100000"/>
              </a:lnSpc>
            </a:pPr>
            <a:r>
              <a:rPr lang="en-US" sz="1400" spc="-40" dirty="0">
                <a:solidFill>
                  <a:srgbClr val="1A7B46"/>
                </a:solidFill>
                <a:hlinkClick r:id="rId2">
                  <a:extLst>
                    <a:ext uri="{A12FA001-AC4F-418D-AE19-62706E023703}">
                      <ahyp:hlinkClr xmlns:ahyp="http://schemas.microsoft.com/office/drawing/2018/hyperlinkcolor" val="tx"/>
                    </a:ext>
                  </a:extLst>
                </a:hlinkClick>
              </a:rPr>
              <a:t>Lenke</a:t>
            </a:r>
            <a:endParaRPr lang="en-US" sz="1400" spc="-40" dirty="0">
              <a:solidFill>
                <a:srgbClr val="1A7B46"/>
              </a:solidFill>
            </a:endParaRPr>
          </a:p>
          <a:p>
            <a:pPr>
              <a:lnSpc>
                <a:spcPct val="100000"/>
              </a:lnSpc>
            </a:pPr>
            <a:endParaRPr lang="en-US" sz="1400" spc="-40" dirty="0">
              <a:solidFill>
                <a:srgbClr val="1A7B46"/>
              </a:solidFill>
            </a:endParaRPr>
          </a:p>
          <a:p>
            <a:pPr>
              <a:lnSpc>
                <a:spcPct val="100000"/>
              </a:lnSpc>
            </a:pPr>
            <a:r>
              <a:rPr lang="en-US" sz="1400" spc="-40" dirty="0"/>
              <a:t>Du kan bruke veiledningene deres (f.eks. «Climate Change Adaptation Planning Guidebooks for Indigenous Communities») som lesestoff.</a:t>
            </a:r>
          </a:p>
          <a:p>
            <a:pPr>
              <a:lnSpc>
                <a:spcPct val="100000"/>
              </a:lnSpc>
            </a:pPr>
            <a:endParaRPr lang="en-PH" sz="1400" spc="-40" dirty="0"/>
          </a:p>
          <a:p>
            <a:pPr algn="l">
              <a:lnSpc>
                <a:spcPct val="100000"/>
              </a:lnSpc>
            </a:pPr>
            <a:r>
              <a:rPr lang="en-US" sz="1600" b="1" spc="-40" dirty="0" err="1">
                <a:solidFill>
                  <a:srgbClr val="84C345"/>
                </a:solidFill>
              </a:rPr>
              <a:t>FirstVoices</a:t>
            </a:r>
            <a:endParaRPr lang="en-US" sz="1600" b="1" spc="-40" dirty="0">
              <a:solidFill>
                <a:srgbClr val="84C345"/>
              </a:solidFill>
            </a:endParaRPr>
          </a:p>
          <a:p>
            <a:pPr>
              <a:lnSpc>
                <a:spcPct val="100000"/>
              </a:lnSpc>
            </a:pPr>
            <a:r>
              <a:rPr lang="en-US" sz="1400" spc="-40" dirty="0" err="1"/>
              <a:t>FirstVoices</a:t>
            </a:r>
            <a:r>
              <a:rPr lang="en-US" sz="1400" spc="-40" dirty="0"/>
              <a:t> er en plattform for revitalisering av urfolksspråk – nyttig for lyd, ordforråd, språkkartlegging med mer. </a:t>
            </a:r>
          </a:p>
          <a:p>
            <a:pPr>
              <a:lnSpc>
                <a:spcPct val="100000"/>
              </a:lnSpc>
            </a:pPr>
            <a:r>
              <a:rPr lang="en-US" sz="1400" spc="-40" dirty="0">
                <a:solidFill>
                  <a:srgbClr val="1A7B46"/>
                </a:solidFill>
                <a:hlinkClick r:id="rId3">
                  <a:extLst>
                    <a:ext uri="{A12FA001-AC4F-418D-AE19-62706E023703}">
                      <ahyp:hlinkClr xmlns:ahyp="http://schemas.microsoft.com/office/drawing/2018/hyperlinkcolor" val="tx"/>
                    </a:ext>
                  </a:extLst>
                </a:hlinkClick>
              </a:rPr>
              <a:t>Lenke</a:t>
            </a:r>
            <a:endParaRPr lang="en-US" sz="1400" spc="-40" dirty="0">
              <a:solidFill>
                <a:srgbClr val="1A7B46"/>
              </a:solidFill>
            </a:endParaRPr>
          </a:p>
          <a:p>
            <a:pPr algn="l">
              <a:lnSpc>
                <a:spcPct val="100000"/>
              </a:lnSpc>
            </a:pPr>
            <a:endParaRPr lang="en-US" sz="1400" spc="-40" dirty="0"/>
          </a:p>
          <a:p>
            <a:pPr algn="l">
              <a:lnSpc>
                <a:spcPct val="100000"/>
              </a:lnSpc>
            </a:pPr>
            <a:r>
              <a:rPr lang="en-US" sz="1600" b="1" spc="-40" dirty="0">
                <a:solidFill>
                  <a:srgbClr val="84C345"/>
                </a:solidFill>
              </a:rPr>
              <a:t>Casestudie – Bolivia: Urfolks kunnskap og klimarobusthet</a:t>
            </a:r>
            <a:endParaRPr lang="en-US" sz="1400" spc="-40" dirty="0"/>
          </a:p>
          <a:p>
            <a:pPr>
              <a:lnSpc>
                <a:spcPct val="100000"/>
              </a:lnSpc>
            </a:pPr>
            <a:r>
              <a:rPr lang="en-US" sz="1400" spc="-40" dirty="0"/>
              <a:t>Dette er et dokumentert eksempel på å kombinere urfolks kunnskap med vitenskapelige tilnærminger for å bygge motstandskraft i Bolivia.</a:t>
            </a:r>
          </a:p>
          <a:p>
            <a:pPr algn="l">
              <a:lnSpc>
                <a:spcPct val="100000"/>
              </a:lnSpc>
            </a:pPr>
            <a:r>
              <a:rPr lang="en-US" sz="1400" spc="-40" dirty="0">
                <a:solidFill>
                  <a:srgbClr val="1A7B46"/>
                </a:solidFill>
                <a:hlinkClick r:id="rId4">
                  <a:extLst>
                    <a:ext uri="{A12FA001-AC4F-418D-AE19-62706E023703}">
                      <ahyp:hlinkClr xmlns:ahyp="http://schemas.microsoft.com/office/drawing/2018/hyperlinkcolor" val="tx"/>
                    </a:ext>
                  </a:extLst>
                </a:hlinkClick>
              </a:rPr>
              <a:t>Lenke</a:t>
            </a:r>
            <a:endParaRPr lang="en-US" sz="1400" spc="-40" dirty="0">
              <a:solidFill>
                <a:srgbClr val="1A7B46"/>
              </a:solidFill>
            </a:endParaRPr>
          </a:p>
          <a:p>
            <a:pPr algn="l">
              <a:lnSpc>
                <a:spcPct val="100000"/>
              </a:lnSpc>
            </a:pPr>
            <a:endParaRPr lang="en-US" sz="1400" spc="-40" dirty="0">
              <a:solidFill>
                <a:srgbClr val="1A7B46"/>
              </a:solidFill>
            </a:endParaRPr>
          </a:p>
          <a:p>
            <a:pPr algn="l">
              <a:lnSpc>
                <a:spcPct val="100000"/>
              </a:lnSpc>
            </a:pPr>
            <a:endParaRPr lang="en-US" sz="1400" spc="-40" dirty="0">
              <a:solidFill>
                <a:srgbClr val="1A7B46"/>
              </a:solidFill>
            </a:endParaRPr>
          </a:p>
          <a:p>
            <a:pPr algn="l">
              <a:lnSpc>
                <a:spcPct val="100000"/>
              </a:lnSpc>
            </a:pPr>
            <a:r>
              <a:rPr lang="en-US" sz="1600" b="1" spc="-40" dirty="0">
                <a:solidFill>
                  <a:srgbClr val="84C345"/>
                </a:solidFill>
              </a:rPr>
              <a:t>Casestudie – Language, history and climate action: unpacking climate adaptation across Gaelic and English</a:t>
            </a:r>
          </a:p>
          <a:p>
            <a:pPr>
              <a:lnSpc>
                <a:spcPct val="100000"/>
              </a:lnSpc>
            </a:pPr>
            <a:r>
              <a:rPr lang="en-US" sz="1400" spc="-40" dirty="0"/>
              <a:t>Artikkelen «Language, History and Climate Action: Unpacking Climate Adaptation Across Gaelic and English» utforsker hvordan oversettelse av klimamateriell til gælisk bidrar til å gjøre klimainformasjon mer tilgjengelig og kulturelt meningsfull for gælisktalende samfunn i Skottland. Den fremhever hvor viktig språk er for hvordan folk forstår og responderer på klimaendringer, og viser at gælisk bærer dype bånd til land, lokal kunnskap og identitet. Oversettelsesprosessen møtte utfordringer på grunn av begrenset klimaordforråd på gælisk, men den åpnet også for nytenkning og inkludering av urfolksperspektiver. Samlet sett understreker prosjektet at klimahandling ikke bare er teknisk, men også kulturell, og at det å inkludere minoritetsspråk som gælisk bidrar til å bygge inkluderende og lokalt relevante strategier, samtidig som kulturarv bevares og revitaliseres.</a:t>
            </a:r>
          </a:p>
          <a:p>
            <a:pPr algn="l">
              <a:lnSpc>
                <a:spcPct val="100000"/>
              </a:lnSpc>
            </a:pPr>
            <a:r>
              <a:rPr lang="en-US" sz="1400" spc="-40" dirty="0">
                <a:solidFill>
                  <a:srgbClr val="1A7B46"/>
                </a:solidFill>
                <a:hlinkClick r:id="rId5">
                  <a:extLst>
                    <a:ext uri="{A12FA001-AC4F-418D-AE19-62706E023703}">
                      <ahyp:hlinkClr xmlns:ahyp="http://schemas.microsoft.com/office/drawing/2018/hyperlinkcolor" val="tx"/>
                    </a:ext>
                  </a:extLst>
                </a:hlinkClick>
              </a:rPr>
              <a:t>Lenke</a:t>
            </a:r>
            <a:endParaRPr lang="en-US" sz="1400" spc="-40" dirty="0"/>
          </a:p>
          <a:p>
            <a:pPr algn="l">
              <a:lnSpc>
                <a:spcPct val="100000"/>
              </a:lnSpc>
            </a:pPr>
            <a:endParaRPr lang="en-US" sz="1400" spc="-40" dirty="0"/>
          </a:p>
          <a:p>
            <a:pPr algn="l">
              <a:lnSpc>
                <a:spcPct val="100000"/>
              </a:lnSpc>
            </a:pPr>
            <a:endParaRPr lang="en-US" sz="1600" b="1" spc="-40" dirty="0">
              <a:solidFill>
                <a:srgbClr val="84C345"/>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Se</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2115252"/>
          </a:xfrm>
        </p:spPr>
        <p:txBody>
          <a:bodyPr/>
          <a:lstStyle/>
          <a:p>
            <a:pPr algn="l">
              <a:lnSpc>
                <a:spcPct val="100000"/>
              </a:lnSpc>
            </a:pPr>
            <a:r>
              <a:rPr lang="en-PH" sz="1600" b="1" dirty="0">
                <a:solidFill>
                  <a:srgbClr val="84C345"/>
                </a:solidFill>
              </a:rPr>
              <a:t>Agroecology: Voice From Social Movements (Long Version) </a:t>
            </a:r>
          </a:p>
          <a:p>
            <a:pPr>
              <a:lnSpc>
                <a:spcPct val="100000"/>
              </a:lnSpc>
            </a:pPr>
            <a:r>
              <a:rPr lang="en-PH" sz="1400" dirty="0"/>
              <a:t>Fra The Indigenous Partnership – Learning Platform</a:t>
            </a:r>
          </a:p>
          <a:p>
            <a:pPr>
              <a:lnSpc>
                <a:spcPct val="100000"/>
              </a:lnSpc>
            </a:pPr>
            <a:endParaRPr lang="en-PH" sz="1400" dirty="0"/>
          </a:p>
          <a:p>
            <a:pPr>
              <a:lnSpc>
                <a:spcPct val="100000"/>
              </a:lnSpc>
            </a:pPr>
            <a:r>
              <a:rPr lang="en-PH" sz="1400" dirty="0"/>
              <a:t>Denne videoen utforsker de ulike perspektivene matprodusenter har på agroøkologi, og oppfordringene fra sosiale bevegelser om å forankre agroøkologi i kampen for matsuverenitet.</a:t>
            </a:r>
          </a:p>
          <a:p>
            <a:pPr>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PH" sz="1400" dirty="0">
              <a:solidFill>
                <a:srgbClr val="1A7B46"/>
              </a:solidFill>
            </a:endParaRPr>
          </a:p>
          <a:p>
            <a:pPr>
              <a:lnSpc>
                <a:spcPct val="100000"/>
              </a:lnSpc>
            </a:pPr>
            <a:r>
              <a:rPr lang="en-PH" sz="1400" dirty="0"/>
              <a:t>Les mer om erklæringen: </a:t>
            </a:r>
            <a:r>
              <a:rPr lang="en-PH" sz="1400" dirty="0">
                <a:solidFill>
                  <a:srgbClr val="1A7B46"/>
                </a:solidFill>
                <a:hlinkClick r:id="rId4">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US" sz="1600" b="1" dirty="0">
                <a:solidFill>
                  <a:srgbClr val="84C345"/>
                </a:solidFill>
              </a:rPr>
              <a:t>Rattan Lal: The solutions underfoot – The power of soil</a:t>
            </a:r>
            <a:endParaRPr lang="en-PH" sz="1600" b="1" dirty="0">
              <a:solidFill>
                <a:srgbClr val="84C345"/>
              </a:solidFill>
            </a:endParaRPr>
          </a:p>
          <a:p>
            <a:pPr>
              <a:lnSpc>
                <a:spcPct val="100000"/>
              </a:lnSpc>
            </a:pPr>
            <a:r>
              <a:rPr lang="en-US" sz="1400" dirty="0"/>
              <a:t>Fra The Indigenous Partnership – Learning Platform</a:t>
            </a:r>
          </a:p>
          <a:p>
            <a:pPr>
              <a:lnSpc>
                <a:spcPct val="100000"/>
              </a:lnSpc>
            </a:pPr>
            <a:endParaRPr lang="en-PH" sz="1400" dirty="0"/>
          </a:p>
          <a:p>
            <a:pPr>
              <a:lnSpc>
                <a:spcPct val="100000"/>
              </a:lnSpc>
            </a:pPr>
            <a:r>
              <a:rPr lang="en-US" sz="1400" dirty="0"/>
              <a:t>Dette er en offentlig forelesning fra 2. november 2015, da IIASA var medvert sammen med Rattan Lal, en anerkjent professor i jordvitenskap. </a:t>
            </a:r>
          </a:p>
          <a:p>
            <a:pPr>
              <a:lnSpc>
                <a:spcPct val="100000"/>
              </a:lnSpc>
            </a:pPr>
            <a:endParaRPr lang="en-PH" sz="1400" dirty="0"/>
          </a:p>
          <a:p>
            <a:pPr>
              <a:lnSpc>
                <a:spcPct val="100000"/>
              </a:lnSpc>
            </a:pPr>
            <a:r>
              <a:rPr lang="en-US" sz="1400" dirty="0"/>
              <a:t>Den tar for seg jordens funksjon og de sammenvevde problemstillingene knyttet til den – som vann, klima, mat og miljøsikkerhet.</a:t>
            </a:r>
          </a:p>
          <a:p>
            <a:pPr>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PH" sz="1200" dirty="0"/>
          </a:p>
          <a:p>
            <a:pPr>
              <a:lnSpc>
                <a:spcPct val="100000"/>
              </a:lnSpc>
            </a:pPr>
            <a:endParaRPr lang="en-PH" sz="1400" dirty="0">
              <a:solidFill>
                <a:srgbClr val="1A7B46"/>
              </a:solidFill>
            </a:endParaRPr>
          </a:p>
          <a:p>
            <a:pPr>
              <a:lnSpc>
                <a:spcPct val="100000"/>
              </a:lnSpc>
            </a:pP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2330141"/>
          </a:xfrm>
        </p:spPr>
        <p:txBody>
          <a:bodyPr numCol="1"/>
          <a:lstStyle/>
          <a:p>
            <a:pPr algn="l">
              <a:lnSpc>
                <a:spcPct val="100000"/>
              </a:lnSpc>
            </a:pPr>
            <a:r>
              <a:rPr lang="en-PH" sz="1600" b="1" dirty="0">
                <a:solidFill>
                  <a:srgbClr val="84C345"/>
                </a:solidFill>
              </a:rPr>
              <a:t>Podkaster | Reciprocity Project</a:t>
            </a:r>
            <a:endParaRPr lang="en-PH" sz="1400" dirty="0">
              <a:solidFill>
                <a:srgbClr val="1A7B46"/>
              </a:solidFill>
            </a:endParaRPr>
          </a:p>
          <a:p>
            <a:pPr>
              <a:lnSpc>
                <a:spcPct val="100000"/>
              </a:lnSpc>
            </a:pPr>
            <a:r>
              <a:rPr lang="en-PH" sz="1400" b="1" dirty="0"/>
              <a:t>Reciprocity Project </a:t>
            </a:r>
            <a:r>
              <a:rPr lang="en-PH" sz="1400" dirty="0"/>
              <a:t>er en multimedie-fortellerplattform som samler urfolksstemmer fra hele verden for å dele sterke fortellinger om klima, land og kulturell motstandskraft. Gjennom kortfilmer, podkaster og læringsressurser utforsker den hvordan urfolkssamfunn responderer på miljøendringer ved å trekke på forfedrenes kunnskap, åndelige forhold til naturen og fellesskapsbaserte praksiser. Selv om prosjektet ikke er spesifikt for Irland, har temaene sterk gjenklang i irske urfolkserfaringer, slik som hos irske </a:t>
            </a:r>
            <a:r>
              <a:rPr lang="en-PH" sz="1400" dirty="0" err="1"/>
              <a:t>Travellers</a:t>
            </a:r>
            <a:r>
              <a:rPr lang="en-PH" sz="1400" dirty="0"/>
              <a:t> og </a:t>
            </a:r>
            <a:br>
              <a:rPr lang="en-PH" sz="1400" dirty="0"/>
            </a:br>
            <a:r>
              <a:rPr lang="en-PH" sz="1400" dirty="0"/>
              <a:t>gælisktalende samfunn, som også har dype kulturelle bånd til land og kulturarv. Prosjektet tilbyr verdifulle paralleller for å forstå klimaangst og økologisk forvaltning gjennom et kulturelt identitetsperspektiv, noe som gjør det til en rik ressurs for lærere, aktivister og alle som er interessert i inkluderende klimahandling.</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Lenke</a:t>
            </a:r>
            <a:endParaRPr lang="en-PH" sz="1400" dirty="0">
              <a:solidFill>
                <a:srgbClr val="1A7B46"/>
              </a:solidFill>
            </a:endParaRPr>
          </a:p>
          <a:p>
            <a:pPr>
              <a:lnSpc>
                <a:spcPct val="100000"/>
              </a:lnSpc>
            </a:pPr>
            <a:endParaRPr lang="en-PH" sz="1400" dirty="0"/>
          </a:p>
          <a:p>
            <a:pPr algn="l">
              <a:lnSpc>
                <a:spcPct val="100000"/>
              </a:lnSpc>
            </a:pPr>
            <a:endParaRPr lang="en-PH"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Hør</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Urfolks kunnskap minner oss om at bærekraft ikke bare er en vitenskap – det er et forhold. Gjennom fortellinger, språk og økologisk visdom viser urfolkssamfunn hvordan man kan leve i balanse med jorden. Når vi lytter, lærer og handler med respekt, bidrar vi til å holde denne visdommen levende for kommende generasjoner.</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Hovedpunkt</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spTree>
    <p:extLst>
      <p:ext uri="{BB962C8B-B14F-4D97-AF65-F5344CB8AC3E}">
        <p14:creationId xmlns:p14="http://schemas.microsoft.com/office/powerpoint/2010/main" val="185631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5BD0-F531-A59A-43CF-5F1166F15101}"/>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3939AECA-4F0C-EA12-E978-19FCA63C034E}"/>
              </a:ext>
            </a:extLst>
          </p:cNvPr>
          <p:cNvSpPr>
            <a:spLocks noGrp="1"/>
          </p:cNvSpPr>
          <p:nvPr>
            <p:ph type="body" sz="quarter" idx="32"/>
          </p:nvPr>
        </p:nvSpPr>
        <p:spPr/>
        <p:txBody>
          <a:bodyPr numCol="1"/>
          <a:lstStyle/>
          <a:p>
            <a:pPr>
              <a:lnSpc>
                <a:spcPct val="100000"/>
              </a:lnSpc>
            </a:pPr>
            <a:r>
              <a:rPr lang="en-US" sz="1600" dirty="0"/>
              <a:t>Urfolks kunnskap er ikke bare historie – det er et levende system av visdom, omsorg og tilknytning til jorden. Gjennom generasjoner har urfolk observert, tilpasset seg og vernet om miljøet sitt ved hjelp av praksiser forankret i respekt og balanse. Denne åpne læringsressursen inviterer deg til å utforske hvordan urfolks og lokal økologisk kunnskap kan veilede bærekraftig livsstil i dag. Du finner fortellinger, videoer og lydeksempler fra urfolkssamfunn, inkludert materiale fra </a:t>
            </a:r>
            <a:r>
              <a:rPr lang="en-US" sz="1600" dirty="0">
                <a:solidFill>
                  <a:srgbClr val="1A7B46"/>
                </a:solidFill>
                <a:hlinkClick r:id="rId2">
                  <a:extLst>
                    <a:ext uri="{A12FA001-AC4F-418D-AE19-62706E023703}">
                      <ahyp:hlinkClr xmlns:ahyp="http://schemas.microsoft.com/office/drawing/2018/hyperlinkcolor" val="tx"/>
                    </a:ext>
                  </a:extLst>
                </a:hlinkClick>
              </a:rPr>
              <a:t>https://www.theindigenouspartnership.org/learning-platform</a:t>
            </a:r>
            <a:r>
              <a:rPr lang="en-US" sz="1600" dirty="0">
                <a:solidFill>
                  <a:srgbClr val="1A7B46"/>
                </a:solidFill>
              </a:rPr>
              <a:t>  </a:t>
            </a:r>
            <a:r>
              <a:rPr lang="en-US" sz="1600" dirty="0"/>
              <a:t>og </a:t>
            </a:r>
            <a:r>
              <a:rPr lang="en-US" sz="1600" dirty="0">
                <a:solidFill>
                  <a:srgbClr val="1A7B46"/>
                </a:solidFill>
                <a:hlinkClick r:id="rId3">
                  <a:extLst>
                    <a:ext uri="{A12FA001-AC4F-418D-AE19-62706E023703}">
                      <ahyp:hlinkClr xmlns:ahyp="http://schemas.microsoft.com/office/drawing/2018/hyperlinkcolor" val="tx"/>
                    </a:ext>
                  </a:extLst>
                </a:hlinkClick>
              </a:rPr>
              <a:t>https://www.firstvoices.com/</a:t>
            </a:r>
            <a:r>
              <a:rPr lang="en-US" sz="1600" dirty="0"/>
              <a:t>, som viser hvor dypt sammenvevd språk, kultur og natur er.</a:t>
            </a:r>
          </a:p>
        </p:txBody>
      </p:sp>
      <p:sp>
        <p:nvSpPr>
          <p:cNvPr id="28" name="Text Placeholder 27">
            <a:extLst>
              <a:ext uri="{FF2B5EF4-FFF2-40B4-BE49-F238E27FC236}">
                <a16:creationId xmlns:a16="http://schemas.microsoft.com/office/drawing/2014/main" id="{2975AE0B-1660-F526-08E9-4317F5A56EF7}"/>
              </a:ext>
            </a:extLst>
          </p:cNvPr>
          <p:cNvSpPr>
            <a:spLocks noGrp="1"/>
          </p:cNvSpPr>
          <p:nvPr>
            <p:ph type="body" sz="quarter" idx="18"/>
          </p:nvPr>
        </p:nvSpPr>
        <p:spPr>
          <a:xfrm>
            <a:off x="528134" y="1876698"/>
            <a:ext cx="2156700" cy="1049221"/>
          </a:xfrm>
        </p:spPr>
        <p:txBody>
          <a:bodyPr/>
          <a:lstStyle/>
          <a:p>
            <a:r>
              <a:rPr lang="en-US" dirty="0"/>
              <a:t>Innledning</a:t>
            </a:r>
          </a:p>
        </p:txBody>
      </p:sp>
      <p:sp>
        <p:nvSpPr>
          <p:cNvPr id="29" name="Text Placeholder 28">
            <a:extLst>
              <a:ext uri="{FF2B5EF4-FFF2-40B4-BE49-F238E27FC236}">
                <a16:creationId xmlns:a16="http://schemas.microsoft.com/office/drawing/2014/main" id="{DFEDC366-4672-72AF-2A21-89731651E504}"/>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6CC3C4EB-D402-E2D7-2ACC-3B6C045D0315}"/>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8</a:t>
            </a:fld>
            <a:endParaRPr lang="fr-CA" dirty="0"/>
          </a:p>
        </p:txBody>
      </p:sp>
      <p:pic>
        <p:nvPicPr>
          <p:cNvPr id="2" name="Picture 1">
            <a:extLst>
              <a:ext uri="{FF2B5EF4-FFF2-40B4-BE49-F238E27FC236}">
                <a16:creationId xmlns:a16="http://schemas.microsoft.com/office/drawing/2014/main" id="{75A0C2E6-AD47-7E95-FF34-ADF3839EA87C}"/>
              </a:ext>
            </a:extLst>
          </p:cNvPr>
          <p:cNvPicPr>
            <a:picLocks noChangeAspect="1"/>
          </p:cNvPicPr>
          <p:nvPr/>
        </p:nvPicPr>
        <p:blipFill>
          <a:blip r:embed="rId4"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46B886D2-0BB3-FAFD-D7EA-DD65B67F1730}"/>
              </a:ext>
            </a:extLst>
          </p:cNvPr>
          <p:cNvPicPr>
            <a:picLocks noGrp="1" noChangeAspect="1"/>
          </p:cNvPicPr>
          <p:nvPr>
            <p:ph type="pic" sz="quarter" idx="34"/>
          </p:nvPr>
        </p:nvPicPr>
        <p:blipFill>
          <a:blip r:embed="rId5"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263982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9FEC-75D6-206D-77C2-6C5F4FFF52DD}"/>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7F7DFC94-9DD2-9098-B67E-D9F6E208D689}"/>
              </a:ext>
            </a:extLst>
          </p:cNvPr>
          <p:cNvSpPr>
            <a:spLocks noGrp="1"/>
          </p:cNvSpPr>
          <p:nvPr>
            <p:ph type="body" sz="quarter" idx="32"/>
          </p:nvPr>
        </p:nvSpPr>
        <p:spPr>
          <a:xfrm>
            <a:off x="634479" y="5227089"/>
            <a:ext cx="6537960" cy="5583323"/>
          </a:xfrm>
        </p:spPr>
        <p:txBody>
          <a:bodyPr/>
          <a:lstStyle/>
          <a:p>
            <a:pPr algn="l">
              <a:lnSpc>
                <a:spcPct val="100000"/>
              </a:lnSpc>
            </a:pPr>
            <a:r>
              <a:rPr lang="en-US" sz="1600" b="1" dirty="0">
                <a:solidFill>
                  <a:srgbClr val="84C345"/>
                </a:solidFill>
              </a:rPr>
              <a:t>[  ]</a:t>
            </a:r>
            <a:endParaRPr lang="en-US" sz="1600" b="1" i="1" dirty="0">
              <a:solidFill>
                <a:srgbClr val="84C345"/>
              </a:solidFill>
            </a:endParaRPr>
          </a:p>
          <a:p>
            <a:pPr>
              <a:lnSpc>
                <a:spcPct val="100000"/>
              </a:lnSpc>
            </a:pPr>
            <a:r>
              <a:rPr lang="en-US" sz="1400" dirty="0"/>
              <a:t>Tilbyr veiledninger om klimatilpasning, urfolks matsystemer og mer. En sentral ressurs er </a:t>
            </a:r>
            <a:r>
              <a:rPr lang="en-US" sz="1400" i="1" dirty="0"/>
              <a:t>Climate Change Adaptation Planning Guidebooks for Indigenous Communities</a:t>
            </a:r>
            <a:r>
              <a:rPr lang="en-US" sz="1400" dirty="0"/>
              <a:t>, som gir praktiske rammeverk for lokalsamfunnsledet motstandskraft.</a:t>
            </a:r>
          </a:p>
          <a:p>
            <a:pPr>
              <a:lnSpc>
                <a:spcPct val="100000"/>
              </a:lnSpc>
            </a:pPr>
            <a:r>
              <a:rPr lang="en-US" sz="1600" dirty="0">
                <a:solidFill>
                  <a:srgbClr val="1A7B46"/>
                </a:solidFill>
                <a:hlinkClick r:id="rId2">
                  <a:extLst>
                    <a:ext uri="{A12FA001-AC4F-418D-AE19-62706E023703}">
                      <ahyp:hlinkClr xmlns:ahyp="http://schemas.microsoft.com/office/drawing/2018/hyperlinkcolor" val="tx"/>
                    </a:ext>
                  </a:extLst>
                </a:hlinkClick>
              </a:rPr>
              <a:t>Lenke</a:t>
            </a:r>
            <a:endParaRPr lang="en-US" sz="1600" dirty="0">
              <a:solidFill>
                <a:srgbClr val="1A7B46"/>
              </a:solidFill>
            </a:endParaRPr>
          </a:p>
          <a:p>
            <a:pPr>
              <a:lnSpc>
                <a:spcPct val="100000"/>
              </a:lnSpc>
            </a:pPr>
            <a:endParaRPr lang="en-US" sz="1600" b="1" dirty="0">
              <a:solidFill>
                <a:srgbClr val="84C345"/>
              </a:solidFill>
            </a:endParaRPr>
          </a:p>
          <a:p>
            <a:pPr>
              <a:lnSpc>
                <a:spcPct val="100000"/>
              </a:lnSpc>
            </a:pPr>
            <a:r>
              <a:rPr lang="en-US" sz="1600" b="1" dirty="0">
                <a:solidFill>
                  <a:srgbClr val="84C345"/>
                </a:solidFill>
              </a:rPr>
              <a:t>[  ]</a:t>
            </a:r>
          </a:p>
          <a:p>
            <a:pPr>
              <a:lnSpc>
                <a:spcPct val="100000"/>
              </a:lnSpc>
            </a:pPr>
            <a:r>
              <a:rPr lang="en-US" sz="1400" dirty="0"/>
              <a:t>En plattform dedikert til revitalisering av urfolksspråk. Den inneholder lydopptak, ordforrådsverktøy og språkkartlegging, og støtter kulturell bevaring og økologisk kunnskap.</a:t>
            </a:r>
          </a:p>
          <a:p>
            <a:pPr>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Lenke</a:t>
            </a:r>
            <a:endParaRPr lang="en-US" sz="1400" dirty="0">
              <a:solidFill>
                <a:srgbClr val="1A7B46"/>
              </a:solidFill>
            </a:endParaRPr>
          </a:p>
          <a:p>
            <a:pPr>
              <a:lnSpc>
                <a:spcPct val="100000"/>
              </a:lnSpc>
            </a:pPr>
            <a:endParaRPr lang="en-US" sz="1400" dirty="0"/>
          </a:p>
          <a:p>
            <a:pPr>
              <a:lnSpc>
                <a:spcPct val="100000"/>
              </a:lnSpc>
            </a:pPr>
            <a:r>
              <a:rPr lang="en-US" sz="1600" b="1" dirty="0">
                <a:solidFill>
                  <a:srgbClr val="84C345"/>
                </a:solidFill>
              </a:rPr>
              <a:t>[  ]</a:t>
            </a:r>
          </a:p>
          <a:p>
            <a:pPr>
              <a:lnSpc>
                <a:spcPct val="100000"/>
              </a:lnSpc>
            </a:pPr>
            <a:r>
              <a:rPr lang="en-US" sz="1400" dirty="0"/>
              <a:t>En casestudie som viser hvordan urfolks kunnskap og vitenskapelige tilnærminger ble kombinert for å styrke klimarobustheten i Bolivia.</a:t>
            </a:r>
          </a:p>
          <a:p>
            <a:pPr>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Lenke</a:t>
            </a:r>
            <a:endParaRPr lang="en-US" sz="1600" b="1" dirty="0">
              <a:solidFill>
                <a:srgbClr val="84C345"/>
              </a:solidFill>
            </a:endParaRPr>
          </a:p>
          <a:p>
            <a:pPr algn="l">
              <a:lnSpc>
                <a:spcPct val="100000"/>
              </a:lnSpc>
            </a:pPr>
            <a:r>
              <a:rPr lang="en-US" sz="1600" b="1" dirty="0">
                <a:solidFill>
                  <a:srgbClr val="84C345"/>
                </a:solidFill>
              </a:rPr>
              <a:t>Language, History and Climate Action: Unpacking Climate Adaptation Across Gaelic and English</a:t>
            </a:r>
          </a:p>
          <a:p>
            <a:pPr>
              <a:lnSpc>
                <a:spcPct val="100000"/>
              </a:lnSpc>
            </a:pPr>
            <a:r>
              <a:rPr lang="en-US" sz="1400" dirty="0"/>
              <a:t>Denne artikkelen utforsker hvordan oversettelse av klimamateriell til gælisk gjør klimainformasjon mer tilgjengelig og kulturelt meningsfull for gælisktalende samfunn i Skottland. Den fremhever de dype båndene mellom språk, land og identitet, og viser hvordan klimahandling kan være både teknisk og kulturell.</a:t>
            </a:r>
          </a:p>
          <a:p>
            <a:pPr>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Lenke</a:t>
            </a:r>
            <a:endParaRPr lang="en-US" sz="1400" dirty="0">
              <a:solidFill>
                <a:srgbClr val="1A7B46"/>
              </a:solidFill>
            </a:endParaRPr>
          </a:p>
          <a:p>
            <a:pPr>
              <a:lnSpc>
                <a:spcPct val="100000"/>
              </a:lnSpc>
            </a:pPr>
            <a:endParaRPr lang="en-US" sz="1400" dirty="0"/>
          </a:p>
        </p:txBody>
      </p:sp>
      <p:sp>
        <p:nvSpPr>
          <p:cNvPr id="28" name="Text Placeholder 27">
            <a:extLst>
              <a:ext uri="{FF2B5EF4-FFF2-40B4-BE49-F238E27FC236}">
                <a16:creationId xmlns:a16="http://schemas.microsoft.com/office/drawing/2014/main" id="{E9E65A8E-0C8C-B940-8CF2-63CAA9372D50}"/>
              </a:ext>
            </a:extLst>
          </p:cNvPr>
          <p:cNvSpPr>
            <a:spLocks noGrp="1"/>
          </p:cNvSpPr>
          <p:nvPr>
            <p:ph type="body" sz="quarter" idx="18"/>
          </p:nvPr>
        </p:nvSpPr>
        <p:spPr/>
        <p:txBody>
          <a:bodyPr/>
          <a:lstStyle/>
          <a:p>
            <a:r>
              <a:rPr lang="en-US" dirty="0"/>
              <a:t>Les</a:t>
            </a:r>
          </a:p>
        </p:txBody>
      </p:sp>
      <p:sp>
        <p:nvSpPr>
          <p:cNvPr id="29" name="Text Placeholder 28">
            <a:extLst>
              <a:ext uri="{FF2B5EF4-FFF2-40B4-BE49-F238E27FC236}">
                <a16:creationId xmlns:a16="http://schemas.microsoft.com/office/drawing/2014/main" id="{AC3150CC-35D0-EEF7-A91A-358F75EC0E5F}"/>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901C13CD-45C5-7E7D-9E66-0E823F04F8DA}"/>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9</a:t>
            </a:fld>
            <a:endParaRPr lang="fr-CA" dirty="0"/>
          </a:p>
        </p:txBody>
      </p:sp>
      <p:pic>
        <p:nvPicPr>
          <p:cNvPr id="7" name="Picture Placeholder 6">
            <a:extLst>
              <a:ext uri="{FF2B5EF4-FFF2-40B4-BE49-F238E27FC236}">
                <a16:creationId xmlns:a16="http://schemas.microsoft.com/office/drawing/2014/main" id="{50A5EB96-D410-1C06-5009-3D7BFB079534}"/>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1679695"/>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1113</Words>
  <Application>Microsoft Office PowerPoint</Application>
  <PresentationFormat>Custom</PresentationFormat>
  <Paragraphs>130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2026-06-29T17:46:19Z</dcterms:modified>
</cp:coreProperties>
</file>