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A0ABF-8E49-324C-9998-FA7123FCA5CA}" v="48" dt="2026-03-29T13:48:2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6115" autoAdjust="0"/>
  </p:normalViewPr>
  <p:slideViewPr>
    <p:cSldViewPr snapToGrid="0" showGuides="1">
      <p:cViewPr varScale="1">
        <p:scale>
          <a:sx n="52" d="100"/>
          <a:sy n="52" d="100"/>
        </p:scale>
        <p:origin x="2803"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oxfamireland.org/impact/nurturing-hope-amidst-climate-change" TargetMode="External"/><Relationship Id="rId2" Type="http://schemas.openxmlformats.org/officeDocument/2006/relationships/hyperlink" Target="https://books.google.de/books/about/Saving_Us.html?id=zyzuDwAAQBAJ&amp;redir_esc=y"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littleisland.ie/products/short-hopeful-guide-climate-chan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7E1v24Dllk"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51z7WRDjOjM" TargetMode="External"/><Relationship Id="rId4" Type="http://schemas.openxmlformats.org/officeDocument/2006/relationships/hyperlink" Target="https://www.c-span.org/program/book-tv/not-too-late-changing-the-climate-story-from-despair-to-possibility/6255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utrageandoptimism.org/" TargetMode="External"/><Relationship Id="rId2" Type="http://schemas.openxmlformats.org/officeDocument/2006/relationships/hyperlink" Target="https://open.spotify.com/show/1KzrasExlM5dgMYwgFHns6" TargetMode="Externa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s://www.mothersofinvention.online/" TargetMode="External"/><Relationship Id="rId4" Type="http://schemas.openxmlformats.org/officeDocument/2006/relationships/hyperlink" Target="https://podcasts.apple.com/us/podcast/the-yikes-podcast/id149862350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Dokumentnavn</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 </a:t>
            </a:r>
          </a:p>
          <a:p>
            <a:r>
              <a:rPr lang="en-US" dirty="0"/>
              <a:t>Partnernavn</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215130" y="1572793"/>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545910"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LES/SE/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HØR/SKRIV/HANDLE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HÅP</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Innledning</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Se</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Hør</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Prøv selv</a:t>
            </a:r>
          </a:p>
        </p:txBody>
      </p:sp>
      <p:sp>
        <p:nvSpPr>
          <p:cNvPr id="67" name="Text Placeholder 18">
            <a:extLst>
              <a:ext uri="{FF2B5EF4-FFF2-40B4-BE49-F238E27FC236}">
                <a16:creationId xmlns:a16="http://schemas.microsoft.com/office/drawing/2014/main" id="{46609E1C-D111-B2DB-F379-75F9A18C48E0}"/>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68" name="Text Placeholder 19">
            <a:extLst>
              <a:ext uri="{FF2B5EF4-FFF2-40B4-BE49-F238E27FC236}">
                <a16:creationId xmlns:a16="http://schemas.microsoft.com/office/drawing/2014/main" id="{2D5EB589-9309-921C-C9D3-A54D624B0C27}"/>
              </a:ext>
            </a:extLst>
          </p:cNvPr>
          <p:cNvSpPr>
            <a:spLocks noGrp="1"/>
          </p:cNvSpPr>
          <p:nvPr>
            <p:ph type="body" sz="quarter" idx="52"/>
          </p:nvPr>
        </p:nvSpPr>
        <p:spPr>
          <a:xfrm>
            <a:off x="2625044" y="6452834"/>
            <a:ext cx="3816000" cy="292876"/>
          </a:xfrm>
        </p:spPr>
        <p:txBody>
          <a:bodyPr/>
          <a:lstStyle/>
          <a:p>
            <a:r>
              <a:rPr lang="en-US" sz="1600" dirty="0"/>
              <a:t>Hovedpunkt</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B05710-75A4-5A1E-BD3D-870FA64A471E}"/>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Håp er ikke ønsketenkning eller å overse alvoret i klimaendringene. </a:t>
            </a:r>
            <a:br>
              <a:rPr lang="en-US" sz="1600" dirty="0"/>
            </a:br>
            <a:r>
              <a:rPr lang="en-US" sz="1600" dirty="0"/>
              <a:t>Det er et tankesett som sier: </a:t>
            </a:r>
            <a:r>
              <a:rPr lang="en-US" sz="1600" i="1" dirty="0"/>
              <a:t>endring er mulig, og handlingene våre teller</a:t>
            </a:r>
            <a:r>
              <a:rPr lang="en-US" sz="1600" dirty="0"/>
              <a:t>. Når unge ser eksempler på løsninger som allerede virker, og hører fortellinger om motstandskraft, får de energi til å holde ut. Dette verktøysettet er laget for å gi deg grunner til å tro på en bedre framtid – gjennom bøker, fortellinger, foredrag og podkaster som viser hvordan håp kan drive fram ekte handling.</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90"/>
            <a:ext cx="6537960" cy="4575816"/>
          </a:xfrm>
        </p:spPr>
        <p:txBody>
          <a:bodyPr/>
          <a:lstStyle/>
          <a:p>
            <a:pPr lvl="0" algn="l">
              <a:lnSpc>
                <a:spcPct val="100000"/>
              </a:lnSpc>
            </a:pPr>
            <a:r>
              <a:rPr lang="en-PH" sz="1600" b="1" dirty="0">
                <a:solidFill>
                  <a:srgbClr val="84C345"/>
                </a:solidFill>
              </a:rPr>
              <a:t>Bok – </a:t>
            </a:r>
            <a:r>
              <a:rPr lang="en-PH" sz="1600" b="1" i="1" dirty="0">
                <a:solidFill>
                  <a:srgbClr val="84C345"/>
                </a:solidFill>
              </a:rPr>
              <a:t>Saving Us </a:t>
            </a:r>
            <a:r>
              <a:rPr lang="en-PH" sz="1600" b="1" dirty="0">
                <a:solidFill>
                  <a:srgbClr val="84C345"/>
                </a:solidFill>
              </a:rPr>
              <a:t>av Katharine Hayhoe</a:t>
            </a:r>
          </a:p>
          <a:p>
            <a:pPr>
              <a:lnSpc>
                <a:spcPct val="100000"/>
              </a:lnSpc>
            </a:pPr>
            <a:r>
              <a:rPr lang="en-PH" sz="1400" dirty="0"/>
              <a:t>Katharine Hayhoe, klimaforsker og formidler, forklarer hvorfor samtaler er kraftfulle verktøy for klimahandling. Boka hennes er full av virkelige fortellinger som viser hvordan det å dele verdier og personlige erfaringer kan åpne rom for håp.</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Artikkel – </a:t>
            </a:r>
            <a:r>
              <a:rPr lang="en-PH" sz="1600" b="1" i="1" dirty="0">
                <a:solidFill>
                  <a:srgbClr val="84C345"/>
                </a:solidFill>
              </a:rPr>
              <a:t>Nurturing Hope Amidst Climate Change </a:t>
            </a:r>
            <a:r>
              <a:rPr lang="en-PH" sz="1600" b="1" dirty="0">
                <a:solidFill>
                  <a:srgbClr val="84C345"/>
                </a:solidFill>
              </a:rPr>
              <a:t>(Oxfam Ireland)</a:t>
            </a:r>
          </a:p>
          <a:p>
            <a:pPr>
              <a:lnSpc>
                <a:spcPct val="100000"/>
              </a:lnSpc>
            </a:pPr>
            <a:r>
              <a:rPr lang="en-PH" sz="1400" dirty="0"/>
              <a:t>Denne historien følger en bonde som har opplevd ødeleggende avlingssvikt, men som er opptatt av å bygge opp igjen med støtte fra </a:t>
            </a:r>
            <a:r>
              <a:rPr lang="en-PH" sz="1400" dirty="0" err="1"/>
              <a:t>organisasjoner</a:t>
            </a:r>
            <a:r>
              <a:rPr lang="en-PH" sz="1400" dirty="0"/>
              <a:t> og lokalsamfunnet sitt. Det er en påminnelse om at håp ofte kommer fra samarbeid og felles innsats.</a:t>
            </a:r>
          </a:p>
          <a:p>
            <a:pPr algn="l">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gn="l">
              <a:lnSpc>
                <a:spcPct val="100000"/>
              </a:lnSpc>
            </a:pPr>
            <a:r>
              <a:rPr lang="en-PH" sz="1600" b="1" dirty="0">
                <a:solidFill>
                  <a:srgbClr val="84C345"/>
                </a:solidFill>
              </a:rPr>
              <a:t>Bok – </a:t>
            </a:r>
            <a:r>
              <a:rPr lang="en-PH" sz="1600" b="1" i="1" dirty="0">
                <a:solidFill>
                  <a:srgbClr val="84C345"/>
                </a:solidFill>
              </a:rPr>
              <a:t>A Short, Hopeful Guide to Climate Change </a:t>
            </a:r>
            <a:r>
              <a:rPr lang="en-PH" sz="1600" b="1" dirty="0">
                <a:solidFill>
                  <a:srgbClr val="84C345"/>
                </a:solidFill>
              </a:rPr>
              <a:t>av Oisín McGann</a:t>
            </a:r>
          </a:p>
          <a:p>
            <a:pPr lvl="0">
              <a:lnSpc>
                <a:spcPct val="100000"/>
              </a:lnSpc>
            </a:pPr>
            <a:r>
              <a:rPr lang="en-PH" sz="1400" dirty="0"/>
              <a:t>Skrevet for et yngre publikum forklarer denne boka klimaendringene på en enkel og engasjerende måte. Den er opptatt av løsninger og budskapet om at det finnes en framtid verdt å kjempe for.</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4328205"/>
          </a:xfrm>
        </p:spPr>
        <p:txBody>
          <a:bodyPr/>
          <a:lstStyle/>
          <a:p>
            <a:pPr lvl="0" algn="l">
              <a:lnSpc>
                <a:spcPct val="100000"/>
              </a:lnSpc>
            </a:pPr>
            <a:r>
              <a:rPr lang="en-PH" sz="1600" b="1" dirty="0">
                <a:solidFill>
                  <a:srgbClr val="84C345"/>
                </a:solidFill>
              </a:rPr>
              <a:t>TED-foredrag – </a:t>
            </a:r>
            <a:r>
              <a:rPr lang="en-PH" sz="1600" b="1" i="1" dirty="0">
                <a:solidFill>
                  <a:srgbClr val="84C345"/>
                </a:solidFill>
              </a:rPr>
              <a:t>The Case for Optimism on Climate Change </a:t>
            </a:r>
            <a:r>
              <a:rPr lang="en-PH" sz="1600" b="1" dirty="0">
                <a:solidFill>
                  <a:srgbClr val="84C345"/>
                </a:solidFill>
              </a:rPr>
              <a:t>av Al Gore</a:t>
            </a:r>
          </a:p>
          <a:p>
            <a:pPr>
              <a:lnSpc>
                <a:spcPct val="100000"/>
              </a:lnSpc>
            </a:pPr>
            <a:r>
              <a:rPr lang="en-PH" sz="1400" dirty="0"/>
              <a:t>Al Gore framhever hvorfor optimisme er avgjørende – teknologien og løsningene finnes, og framgangen er allerede i gang. Flott for å vise at håp er forankret i faktiske bevis.</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Paneldebatt – </a:t>
            </a:r>
            <a:r>
              <a:rPr lang="en-PH" sz="1600" b="1" i="1" dirty="0">
                <a:solidFill>
                  <a:srgbClr val="84C345"/>
                </a:solidFill>
              </a:rPr>
              <a:t>Not Too Late: Changing the Climate Story from Despair to Possibility </a:t>
            </a:r>
            <a:r>
              <a:rPr lang="en-PH" sz="1600" b="1" dirty="0">
                <a:solidFill>
                  <a:srgbClr val="84C345"/>
                </a:solidFill>
              </a:rPr>
              <a:t>(C-SPAN)</a:t>
            </a:r>
          </a:p>
          <a:p>
            <a:pPr>
              <a:lnSpc>
                <a:spcPct val="100000"/>
              </a:lnSpc>
            </a:pPr>
            <a:r>
              <a:rPr lang="en-PH" sz="1400" dirty="0"/>
              <a:t>En samtale med aktivister og tenkere om å endre fortellingen rundt klimaendringene. Den er full av motiverende historier som viser muligheter framfor fortvilelse.</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TED-foredrag – Jane Goodall: </a:t>
            </a:r>
            <a:r>
              <a:rPr lang="en-PH" sz="1600" b="1" i="1" dirty="0">
                <a:solidFill>
                  <a:srgbClr val="84C345"/>
                </a:solidFill>
              </a:rPr>
              <a:t>What Separates Us From the Apes</a:t>
            </a:r>
          </a:p>
          <a:p>
            <a:pPr>
              <a:lnSpc>
                <a:spcPct val="100000"/>
              </a:lnSpc>
            </a:pPr>
            <a:r>
              <a:rPr lang="en-PH" sz="1400" dirty="0"/>
              <a:t>Jane Goodall reflekterer over menneskelig empati, motstandskraft og hvorfor hun forblir håpefull til tross for globale utfordringer. Perspektivet hennes er beroligende, men samtidig motiverende.</a:t>
            </a:r>
          </a:p>
          <a:p>
            <a:pPr lvl="0">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4230905"/>
          </a:xfrm>
        </p:spPr>
        <p:txBody>
          <a:bodyPr numCol="2"/>
          <a:lstStyle/>
          <a:p>
            <a:pPr lvl="0" algn="l">
              <a:lnSpc>
                <a:spcPct val="100000"/>
              </a:lnSpc>
            </a:pPr>
            <a:r>
              <a:rPr lang="en-PH" sz="1600" b="1" dirty="0">
                <a:solidFill>
                  <a:srgbClr val="84C345"/>
                </a:solidFill>
              </a:rPr>
              <a:t>Podkast – </a:t>
            </a:r>
            <a:r>
              <a:rPr lang="en-PH" sz="1600" b="1" i="1" dirty="0">
                <a:solidFill>
                  <a:srgbClr val="84C345"/>
                </a:solidFill>
              </a:rPr>
              <a:t>How to Save a Planet </a:t>
            </a:r>
            <a:br>
              <a:rPr lang="en-PH" sz="1600" b="1" dirty="0">
                <a:solidFill>
                  <a:srgbClr val="84C345"/>
                </a:solidFill>
              </a:rPr>
            </a:br>
            <a:r>
              <a:rPr lang="en-PH" sz="1600" b="1" dirty="0">
                <a:solidFill>
                  <a:srgbClr val="84C345"/>
                </a:solidFill>
              </a:rPr>
              <a:t>(Spotify, arkivert)</a:t>
            </a:r>
          </a:p>
          <a:p>
            <a:pPr>
              <a:lnSpc>
                <a:spcPct val="100000"/>
              </a:lnSpc>
            </a:pPr>
            <a:r>
              <a:rPr lang="en-PH" sz="1400" dirty="0"/>
              <a:t>Selv om den ble avsluttet i 2022, er episodene fortsatt friske og morsomme. De er opptatt av løsninger – fra naturrestaurering til energiomstilling – noe som gjør den til en av de mest håpefulle klimapodkastene som finnes.</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Podkast – </a:t>
            </a:r>
            <a:r>
              <a:rPr lang="en-PH" sz="1600" b="1" i="1" dirty="0">
                <a:solidFill>
                  <a:srgbClr val="84C345"/>
                </a:solidFill>
              </a:rPr>
              <a:t>Outrage + Optimism</a:t>
            </a:r>
          </a:p>
          <a:p>
            <a:pPr lvl="0">
              <a:lnSpc>
                <a:spcPct val="100000"/>
              </a:lnSpc>
            </a:pPr>
            <a:r>
              <a:rPr lang="en-PH" sz="1400" dirty="0"/>
              <a:t>Ledet av Christiana Figueres og kolleger blander denne podkasten ærlighet om klimakrisen med grunner til å føle håp. De intervjuer ledere og aktivister som beviser at framgang er mulig.</a:t>
            </a:r>
          </a:p>
          <a:p>
            <a:pPr lvl="0" algn="l">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Lenke</a:t>
            </a:r>
            <a:endParaRPr lang="en-US" sz="1400" dirty="0">
              <a:solidFill>
                <a:srgbClr val="1A7B46"/>
              </a:solidFill>
            </a:endParaRPr>
          </a:p>
          <a:p>
            <a:pPr lvl="0" algn="l">
              <a:lnSpc>
                <a:spcPct val="100000"/>
              </a:lnSpc>
            </a:pPr>
            <a:endParaRPr lang="en-US" sz="1400" dirty="0">
              <a:solidFill>
                <a:srgbClr val="1A7B46"/>
              </a:solidFill>
            </a:endParaRPr>
          </a:p>
          <a:p>
            <a:pPr lvl="0" algn="l">
              <a:lnSpc>
                <a:spcPct val="100000"/>
              </a:lnSpc>
            </a:pPr>
            <a:r>
              <a:rPr lang="en-PH" sz="1600" b="1" dirty="0">
                <a:solidFill>
                  <a:srgbClr val="84C345"/>
                </a:solidFill>
              </a:rPr>
              <a:t>Podkast – </a:t>
            </a:r>
            <a:r>
              <a:rPr lang="en-PH" sz="1600" b="1" i="1" dirty="0">
                <a:solidFill>
                  <a:srgbClr val="84C345"/>
                </a:solidFill>
              </a:rPr>
              <a:t>The Yikes Podcast</a:t>
            </a:r>
          </a:p>
          <a:p>
            <a:pPr>
              <a:lnSpc>
                <a:spcPct val="100000"/>
              </a:lnSpc>
            </a:pPr>
            <a:r>
              <a:rPr lang="en-PH" sz="1400" dirty="0"/>
              <a:t>Et ungdomsvennlig program som dekker klima, politikk og kultur. Til tross for navnet heller det mot håp ved å vise hvordan unge kan være kraftfulle endringsskapere.</a:t>
            </a:r>
          </a:p>
          <a:p>
            <a:pPr>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dirty="0"/>
          </a:p>
          <a:p>
            <a:pPr lvl="0">
              <a:lnSpc>
                <a:spcPct val="100000"/>
              </a:lnSpc>
            </a:pPr>
            <a:endParaRPr lang="en-PH" sz="1200" dirty="0"/>
          </a:p>
          <a:p>
            <a:pPr algn="l">
              <a:lnSpc>
                <a:spcPct val="100000"/>
              </a:lnSpc>
            </a:pPr>
            <a:r>
              <a:rPr lang="en-PH" sz="1600" b="1" dirty="0">
                <a:solidFill>
                  <a:srgbClr val="84C345"/>
                </a:solidFill>
              </a:rPr>
              <a:t>Podkast – </a:t>
            </a:r>
            <a:r>
              <a:rPr lang="en-PH" sz="1600" b="1" i="1" dirty="0">
                <a:solidFill>
                  <a:srgbClr val="84C345"/>
                </a:solidFill>
              </a:rPr>
              <a:t>Mothers of Invention</a:t>
            </a:r>
          </a:p>
          <a:p>
            <a:pPr>
              <a:lnSpc>
                <a:spcPct val="100000"/>
              </a:lnSpc>
            </a:pPr>
            <a:r>
              <a:rPr lang="en-PH" sz="1400" dirty="0"/>
              <a:t>Ledet av Mary Robinson (tidligere president i Irland) og Maeve Higgins løfter denne podkasten fram kvinner som leder klimaløsninger verden over. Full av inspirerende og håpefulle historier.</a:t>
            </a:r>
          </a:p>
          <a:p>
            <a:pPr>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a:t>Hør</a:t>
            </a:r>
            <a:endParaRPr lang="en-US" dirty="0"/>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a:t>04</a:t>
            </a:r>
            <a:endParaRPr lang="en-US" dirty="0"/>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Prøv selv</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23776"/>
            <a:ext cx="6541269" cy="3459530"/>
          </a:xfrm>
        </p:spPr>
        <p:txBody>
          <a:bodyPr numCol="1"/>
          <a:lstStyle/>
          <a:p>
            <a:pPr algn="l">
              <a:lnSpc>
                <a:spcPct val="100000"/>
              </a:lnSpc>
            </a:pPr>
            <a:r>
              <a:rPr lang="en-US" sz="1600" b="1" dirty="0">
                <a:solidFill>
                  <a:srgbClr val="84C345"/>
                </a:solidFill>
              </a:rPr>
              <a:t>SKRIV:</a:t>
            </a:r>
          </a:p>
          <a:p>
            <a:pPr>
              <a:lnSpc>
                <a:spcPct val="100000"/>
              </a:lnSpc>
            </a:pPr>
            <a:r>
              <a:rPr lang="en-US" sz="1400" dirty="0"/>
              <a:t>Skriv ned tre håpefulle klimahistorier du nylig har lest eller hørt (f.eks. om fornybar energi, ungdomsaktivisme eller lokale fellesskapsprosjekter). Reflekter over hvordan de får deg til å føle deg.</a:t>
            </a:r>
          </a:p>
          <a:p>
            <a:pPr>
              <a:lnSpc>
                <a:spcPct val="100000"/>
              </a:lnSpc>
            </a:pPr>
            <a:endParaRPr lang="en-PH" sz="1200" b="1" dirty="0"/>
          </a:p>
          <a:p>
            <a:pPr algn="l">
              <a:lnSpc>
                <a:spcPct val="100000"/>
              </a:lnSpc>
            </a:pPr>
            <a:r>
              <a:rPr lang="en-PH" sz="1600" b="1" dirty="0">
                <a:solidFill>
                  <a:srgbClr val="84C345"/>
                </a:solidFill>
              </a:rPr>
              <a:t>DISKUTER:</a:t>
            </a:r>
          </a:p>
          <a:p>
            <a:pPr>
              <a:lnSpc>
                <a:spcPct val="100000"/>
              </a:lnSpc>
            </a:pPr>
            <a:r>
              <a:rPr lang="en-PH" sz="1400" dirty="0"/>
              <a:t>Del i par eller små grupper: </a:t>
            </a:r>
            <a:r>
              <a:rPr lang="en-PH" sz="1400" i="1" dirty="0"/>
              <a:t>Når følte du deg sist håpefull med tanke på klimaet? Hva utløste den følelsen?</a:t>
            </a:r>
            <a:r>
              <a:rPr lang="en-PH" sz="1400" dirty="0"/>
              <a:t> Legg merke til hvordan håp sprer seg når historier deles.</a:t>
            </a:r>
          </a:p>
          <a:p>
            <a:pPr>
              <a:lnSpc>
                <a:spcPct val="100000"/>
              </a:lnSpc>
            </a:pPr>
            <a:endParaRPr lang="en-PH" sz="1200" b="1" dirty="0"/>
          </a:p>
          <a:p>
            <a:pPr algn="l">
              <a:lnSpc>
                <a:spcPct val="100000"/>
              </a:lnSpc>
            </a:pPr>
            <a:r>
              <a:rPr lang="en-PH" sz="1600" b="1" dirty="0">
                <a:solidFill>
                  <a:srgbClr val="84C345"/>
                </a:solidFill>
              </a:rPr>
              <a:t>HANDLE:</a:t>
            </a:r>
          </a:p>
          <a:p>
            <a:pPr>
              <a:lnSpc>
                <a:spcPct val="100000"/>
              </a:lnSpc>
            </a:pPr>
            <a:r>
              <a:rPr lang="en-PH" sz="1400" dirty="0"/>
              <a:t>Velg én håpefull historie fra dette verktøysettet og gjenfortell den – på sosiale medier, i klassen eller til en venn. Håp blir sterkere når det føres videre.</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Håp betyr ikke å overse utfordringene. Det betyr å </a:t>
            </a:r>
            <a:r>
              <a:rPr lang="en-US" sz="1600" dirty="0" err="1">
                <a:solidFill>
                  <a:srgbClr val="404040"/>
                </a:solidFill>
              </a:rPr>
              <a:t>anerkjenne</a:t>
            </a:r>
            <a:r>
              <a:rPr lang="en-US" sz="1600" dirty="0">
                <a:solidFill>
                  <a:srgbClr val="404040"/>
                </a:solidFill>
              </a:rPr>
              <a:t> løsninger, å feire framgang og å tro at endring er mulig når vi handler sammen. Ved å lese, se og lytte til fortellinger om motstandskraft og suksess kan unge bygge et håpefullt tankesett som driver fram handling og holder klimabevegelsen levende.</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TotalTime>
  <Words>745</Words>
  <Application>Microsoft Office PowerPoint</Application>
  <PresentationFormat>Custom</PresentationFormat>
  <Paragraphs>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2026-06-29T17:45:54Z</dcterms:modified>
</cp:coreProperties>
</file>