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9"/>
  </p:notesMasterIdLst>
  <p:handoutMasterIdLst>
    <p:handoutMasterId r:id="rId10"/>
  </p:handoutMasterIdLst>
  <p:sldIdLst>
    <p:sldId id="1409" r:id="rId2"/>
    <p:sldId id="1410" r:id="rId3"/>
    <p:sldId id="1394" r:id="rId4"/>
    <p:sldId id="1395" r:id="rId5"/>
    <p:sldId id="1396" r:id="rId6"/>
    <p:sldId id="1397" r:id="rId7"/>
    <p:sldId id="1399" r:id="rId8"/>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5A91EC1-C2F0-5790-9FE1-530FBDF7E78D}" name="Dyan Valiente" initials="DV" userId="9fd6c334aa97fe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C9BE88-01BE-3647-BD3E-BD4AB69C3E39}" v="39" dt="2026-03-30T18:05:14.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6115" autoAdjust="0"/>
  </p:normalViewPr>
  <p:slideViewPr>
    <p:cSldViewPr snapToGrid="0" showGuides="1">
      <p:cViewPr varScale="1">
        <p:scale>
          <a:sx n="52" d="100"/>
          <a:sy n="52" d="100"/>
        </p:scale>
        <p:origin x="2760"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earthday.org/young-people-leading-the-way-on-local-climate-action-for-earth-day-2025/" TargetMode="External"/><Relationship Id="rId2" Type="http://schemas.openxmlformats.org/officeDocument/2006/relationships/hyperlink" Target="https://unfccc.int/topics/education-and-youth/big-picture/ACE" TargetMode="Externa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hyperlink" Target="https://www.theguardian.com/books/2019/aug/07/this-is-not-a-drill-extinction-rebellion-revie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XlJEcrinwg" TargetMode="External"/><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hyperlink" Target="https://www.youthvgovfilm.com/" TargetMode="External"/><Relationship Id="rId5" Type="http://schemas.openxmlformats.org/officeDocument/2006/relationships/hyperlink" Target="https://www.unicef.org/stories/young-climate-activists-demand-action-inspire-hope" TargetMode="External"/><Relationship Id="rId4" Type="http://schemas.openxmlformats.org/officeDocument/2006/relationships/hyperlink" Target="https://www.ted.com/talks/per_espen_stoknes_how_to_transform_apocalypse_fatigue_into_action_on_global_warm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forceofnature.xyz/fon-podcast"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CCD759A5-3639-A6BA-E946-A8BED3096A0C}"/>
              </a:ext>
            </a:extLst>
          </p:cNvPr>
          <p:cNvSpPr>
            <a:spLocks noGrp="1"/>
          </p:cNvSpPr>
          <p:nvPr>
            <p:ph type="body" sz="quarter" idx="18"/>
          </p:nvPr>
        </p:nvSpPr>
        <p:spPr/>
        <p:txBody>
          <a:bodyPr/>
          <a:lstStyle/>
          <a:p>
            <a:r>
              <a:rPr lang="en-US" b="1" dirty="0"/>
              <a:t>2024 - 2026</a:t>
            </a:r>
          </a:p>
          <a:p>
            <a:r>
              <a:rPr lang="en-US" dirty="0"/>
              <a:t>Dokumentnavn</a:t>
            </a:r>
          </a:p>
        </p:txBody>
      </p:sp>
      <p:sp>
        <p:nvSpPr>
          <p:cNvPr id="12" name="Text Placeholder 11">
            <a:extLst>
              <a:ext uri="{FF2B5EF4-FFF2-40B4-BE49-F238E27FC236}">
                <a16:creationId xmlns:a16="http://schemas.microsoft.com/office/drawing/2014/main" id="{AF63131F-3A06-EF15-FC2D-01E3D6F6B359}"/>
              </a:ext>
            </a:extLst>
          </p:cNvPr>
          <p:cNvSpPr>
            <a:spLocks noGrp="1"/>
          </p:cNvSpPr>
          <p:nvPr>
            <p:ph type="body" sz="quarter" idx="19"/>
          </p:nvPr>
        </p:nvSpPr>
        <p:spPr/>
        <p:txBody>
          <a:bodyPr/>
          <a:lstStyle/>
          <a:p>
            <a:r>
              <a:rPr lang="en-US" b="1" dirty="0"/>
              <a:t>Av </a:t>
            </a:r>
          </a:p>
          <a:p>
            <a:r>
              <a:rPr lang="en-US" dirty="0"/>
              <a:t>Partnernavn</a:t>
            </a:r>
          </a:p>
        </p:txBody>
      </p:sp>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7"/>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4571956"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LES/SE/</a:t>
            </a:r>
            <a:br>
              <a:rPr lang="en-US" sz="3200" b="1" spc="324" dirty="0">
                <a:solidFill>
                  <a:srgbClr val="5398A2"/>
                </a:solidFill>
                <a:latin typeface="Calibri" panose="020F0502020204030204" pitchFamily="34" charset="0"/>
                <a:cs typeface="Calibri" panose="020F0502020204030204" pitchFamily="34" charset="0"/>
              </a:rPr>
            </a:br>
            <a:r>
              <a:rPr lang="en-US" sz="3200" b="1" spc="324" dirty="0">
                <a:solidFill>
                  <a:srgbClr val="5398A2"/>
                </a:solidFill>
                <a:latin typeface="Calibri" panose="020F0502020204030204" pitchFamily="34" charset="0"/>
                <a:cs typeface="Calibri" panose="020F0502020204030204" pitchFamily="34" charset="0"/>
              </a:rPr>
              <a:t>HØR/SKRIV/HANDLE</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5213630"/>
            <a:ext cx="4189307" cy="584775"/>
          </a:xfrm>
          <a:prstGeom prst="rect">
            <a:avLst/>
          </a:prstGeom>
          <a:noFill/>
        </p:spPr>
        <p:txBody>
          <a:bodyPr wrap="square" rtlCol="0" anchor="ctr">
            <a:spAutoFit/>
          </a:bodyPr>
          <a:lstStyle/>
          <a:p>
            <a:r>
              <a:rPr lang="en-US" sz="3200" b="1" spc="324" dirty="0">
                <a:solidFill>
                  <a:srgbClr val="5398A2"/>
                </a:solidFill>
                <a:latin typeface="Calibri" panose="020F0502020204030204" pitchFamily="34" charset="0"/>
                <a:cs typeface="Calibri" panose="020F0502020204030204" pitchFamily="34" charset="0"/>
              </a:rPr>
              <a:t>MYNDIGGJØRING </a:t>
            </a:r>
          </a:p>
        </p:txBody>
      </p:sp>
    </p:spTree>
    <p:extLst>
      <p:ext uri="{BB962C8B-B14F-4D97-AF65-F5344CB8AC3E}">
        <p14:creationId xmlns:p14="http://schemas.microsoft.com/office/powerpoint/2010/main" val="34077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INNHOLD</a:t>
            </a:r>
          </a:p>
        </p:txBody>
      </p:sp>
      <p:sp>
        <p:nvSpPr>
          <p:cNvPr id="57" name="Text Placeholder 7">
            <a:extLst>
              <a:ext uri="{FF2B5EF4-FFF2-40B4-BE49-F238E27FC236}">
                <a16:creationId xmlns:a16="http://schemas.microsoft.com/office/drawing/2014/main" id="{64DC50EB-FD0A-DEE1-DE8B-C1114FA44E29}"/>
              </a:ext>
            </a:extLst>
          </p:cNvPr>
          <p:cNvSpPr>
            <a:spLocks noGrp="1"/>
          </p:cNvSpPr>
          <p:nvPr>
            <p:ph type="body" sz="quarter" idx="11"/>
          </p:nvPr>
        </p:nvSpPr>
        <p:spPr>
          <a:xfrm>
            <a:off x="2138509" y="3944517"/>
            <a:ext cx="648000" cy="292876"/>
          </a:xfrm>
        </p:spPr>
        <p:txBody>
          <a:bodyPr/>
          <a:lstStyle/>
          <a:p>
            <a:r>
              <a:rPr lang="en-US" sz="2400" dirty="0"/>
              <a:t>01</a:t>
            </a:r>
          </a:p>
        </p:txBody>
      </p:sp>
      <p:sp>
        <p:nvSpPr>
          <p:cNvPr id="58" name="Text Placeholder 17">
            <a:extLst>
              <a:ext uri="{FF2B5EF4-FFF2-40B4-BE49-F238E27FC236}">
                <a16:creationId xmlns:a16="http://schemas.microsoft.com/office/drawing/2014/main" id="{B1E4D004-57A2-E5D8-FDEC-E7DF2D918F19}"/>
              </a:ext>
            </a:extLst>
          </p:cNvPr>
          <p:cNvSpPr>
            <a:spLocks noGrp="1"/>
          </p:cNvSpPr>
          <p:nvPr>
            <p:ph type="body" sz="quarter" idx="49"/>
          </p:nvPr>
        </p:nvSpPr>
        <p:spPr>
          <a:xfrm>
            <a:off x="2615404" y="3944517"/>
            <a:ext cx="3816000" cy="292876"/>
          </a:xfrm>
        </p:spPr>
        <p:txBody>
          <a:bodyPr/>
          <a:lstStyle/>
          <a:p>
            <a:r>
              <a:rPr lang="en-US" sz="1600" dirty="0"/>
              <a:t>Hvorfor myndiggjøring er viktig</a:t>
            </a:r>
          </a:p>
        </p:txBody>
      </p:sp>
      <p:sp>
        <p:nvSpPr>
          <p:cNvPr id="59" name="Text Placeholder 8">
            <a:extLst>
              <a:ext uri="{FF2B5EF4-FFF2-40B4-BE49-F238E27FC236}">
                <a16:creationId xmlns:a16="http://schemas.microsoft.com/office/drawing/2014/main" id="{27F576AA-5080-4E41-05D5-08E4DB60DE40}"/>
              </a:ext>
            </a:extLst>
          </p:cNvPr>
          <p:cNvSpPr>
            <a:spLocks noGrp="1"/>
          </p:cNvSpPr>
          <p:nvPr>
            <p:ph type="body" sz="quarter" idx="13"/>
          </p:nvPr>
        </p:nvSpPr>
        <p:spPr>
          <a:xfrm>
            <a:off x="2138509" y="4419759"/>
            <a:ext cx="648000" cy="292876"/>
          </a:xfrm>
        </p:spPr>
        <p:txBody>
          <a:bodyPr/>
          <a:lstStyle/>
          <a:p>
            <a:r>
              <a:rPr lang="en-US" sz="2400" dirty="0"/>
              <a:t>02</a:t>
            </a:r>
          </a:p>
        </p:txBody>
      </p:sp>
      <p:sp>
        <p:nvSpPr>
          <p:cNvPr id="60" name="Text Placeholder 9">
            <a:extLst>
              <a:ext uri="{FF2B5EF4-FFF2-40B4-BE49-F238E27FC236}">
                <a16:creationId xmlns:a16="http://schemas.microsoft.com/office/drawing/2014/main" id="{C5BB7011-8425-8D53-2850-53B6FC511B7F}"/>
              </a:ext>
            </a:extLst>
          </p:cNvPr>
          <p:cNvSpPr>
            <a:spLocks noGrp="1"/>
          </p:cNvSpPr>
          <p:nvPr>
            <p:ph type="body" sz="quarter" idx="14"/>
          </p:nvPr>
        </p:nvSpPr>
        <p:spPr>
          <a:xfrm>
            <a:off x="2615404" y="4419885"/>
            <a:ext cx="3816000" cy="293549"/>
          </a:xfrm>
        </p:spPr>
        <p:txBody>
          <a:bodyPr/>
          <a:lstStyle/>
          <a:p>
            <a:r>
              <a:rPr lang="en-US" sz="1600" dirty="0"/>
              <a:t>Les</a:t>
            </a:r>
          </a:p>
        </p:txBody>
      </p:sp>
      <p:sp>
        <p:nvSpPr>
          <p:cNvPr id="61" name="Text Placeholder 10">
            <a:extLst>
              <a:ext uri="{FF2B5EF4-FFF2-40B4-BE49-F238E27FC236}">
                <a16:creationId xmlns:a16="http://schemas.microsoft.com/office/drawing/2014/main" id="{9F5EFF56-3409-5855-BD16-5F4D4FE14205}"/>
              </a:ext>
            </a:extLst>
          </p:cNvPr>
          <p:cNvSpPr>
            <a:spLocks noGrp="1"/>
          </p:cNvSpPr>
          <p:nvPr>
            <p:ph type="body" sz="quarter" idx="15"/>
          </p:nvPr>
        </p:nvSpPr>
        <p:spPr>
          <a:xfrm>
            <a:off x="2138509" y="4920893"/>
            <a:ext cx="648000" cy="292876"/>
          </a:xfrm>
        </p:spPr>
        <p:txBody>
          <a:bodyPr/>
          <a:lstStyle/>
          <a:p>
            <a:r>
              <a:rPr lang="en-US" sz="2400" dirty="0"/>
              <a:t>03</a:t>
            </a:r>
          </a:p>
        </p:txBody>
      </p:sp>
      <p:sp>
        <p:nvSpPr>
          <p:cNvPr id="62" name="Text Placeholder 12">
            <a:extLst>
              <a:ext uri="{FF2B5EF4-FFF2-40B4-BE49-F238E27FC236}">
                <a16:creationId xmlns:a16="http://schemas.microsoft.com/office/drawing/2014/main" id="{803681DF-357F-E45D-08E5-E4CD598570C1}"/>
              </a:ext>
            </a:extLst>
          </p:cNvPr>
          <p:cNvSpPr>
            <a:spLocks noGrp="1"/>
          </p:cNvSpPr>
          <p:nvPr>
            <p:ph type="body" sz="quarter" idx="19"/>
          </p:nvPr>
        </p:nvSpPr>
        <p:spPr>
          <a:xfrm>
            <a:off x="2615404" y="4920893"/>
            <a:ext cx="3816000" cy="292876"/>
          </a:xfrm>
        </p:spPr>
        <p:txBody>
          <a:bodyPr/>
          <a:lstStyle/>
          <a:p>
            <a:r>
              <a:rPr lang="en-US" sz="1600" dirty="0"/>
              <a:t>Se</a:t>
            </a:r>
          </a:p>
        </p:txBody>
      </p:sp>
      <p:sp>
        <p:nvSpPr>
          <p:cNvPr id="63" name="Text Placeholder 11">
            <a:extLst>
              <a:ext uri="{FF2B5EF4-FFF2-40B4-BE49-F238E27FC236}">
                <a16:creationId xmlns:a16="http://schemas.microsoft.com/office/drawing/2014/main" id="{12F5827F-7D9E-8A41-C7A1-F0670F52FEB1}"/>
              </a:ext>
            </a:extLst>
          </p:cNvPr>
          <p:cNvSpPr>
            <a:spLocks noGrp="1"/>
          </p:cNvSpPr>
          <p:nvPr>
            <p:ph type="body" sz="quarter" idx="17"/>
          </p:nvPr>
        </p:nvSpPr>
        <p:spPr>
          <a:xfrm>
            <a:off x="2138509" y="5421848"/>
            <a:ext cx="648000" cy="292876"/>
          </a:xfrm>
        </p:spPr>
        <p:txBody>
          <a:bodyPr/>
          <a:lstStyle/>
          <a:p>
            <a:r>
              <a:rPr lang="en-US" sz="2400" dirty="0"/>
              <a:t>04</a:t>
            </a:r>
          </a:p>
        </p:txBody>
      </p:sp>
      <p:sp>
        <p:nvSpPr>
          <p:cNvPr id="64" name="Text Placeholder 13">
            <a:extLst>
              <a:ext uri="{FF2B5EF4-FFF2-40B4-BE49-F238E27FC236}">
                <a16:creationId xmlns:a16="http://schemas.microsoft.com/office/drawing/2014/main" id="{F0F8FA85-924C-95B8-95F3-D15A2CCEBBB3}"/>
              </a:ext>
            </a:extLst>
          </p:cNvPr>
          <p:cNvSpPr>
            <a:spLocks noGrp="1"/>
          </p:cNvSpPr>
          <p:nvPr>
            <p:ph type="body" sz="quarter" idx="20"/>
          </p:nvPr>
        </p:nvSpPr>
        <p:spPr>
          <a:xfrm>
            <a:off x="2615404" y="5421848"/>
            <a:ext cx="3816000" cy="292876"/>
          </a:xfrm>
        </p:spPr>
        <p:txBody>
          <a:bodyPr/>
          <a:lstStyle/>
          <a:p>
            <a:r>
              <a:rPr lang="en-US" sz="1600" dirty="0"/>
              <a:t>Hør</a:t>
            </a:r>
          </a:p>
        </p:txBody>
      </p:sp>
      <p:sp>
        <p:nvSpPr>
          <p:cNvPr id="65" name="Text Placeholder 14">
            <a:extLst>
              <a:ext uri="{FF2B5EF4-FFF2-40B4-BE49-F238E27FC236}">
                <a16:creationId xmlns:a16="http://schemas.microsoft.com/office/drawing/2014/main" id="{7FFEA4EE-062C-7B29-5DDE-C40B54E32461}"/>
              </a:ext>
            </a:extLst>
          </p:cNvPr>
          <p:cNvSpPr>
            <a:spLocks noGrp="1"/>
          </p:cNvSpPr>
          <p:nvPr>
            <p:ph type="body" sz="quarter" idx="21"/>
          </p:nvPr>
        </p:nvSpPr>
        <p:spPr>
          <a:xfrm>
            <a:off x="2138509" y="5923638"/>
            <a:ext cx="648000" cy="292876"/>
          </a:xfrm>
        </p:spPr>
        <p:txBody>
          <a:bodyPr/>
          <a:lstStyle/>
          <a:p>
            <a:r>
              <a:rPr lang="en-US" sz="2400" dirty="0"/>
              <a:t>05</a:t>
            </a:r>
          </a:p>
        </p:txBody>
      </p:sp>
      <p:sp>
        <p:nvSpPr>
          <p:cNvPr id="66" name="Text Placeholder 15">
            <a:extLst>
              <a:ext uri="{FF2B5EF4-FFF2-40B4-BE49-F238E27FC236}">
                <a16:creationId xmlns:a16="http://schemas.microsoft.com/office/drawing/2014/main" id="{65DD2AA9-985F-50EF-A654-6F0C5BD4A64B}"/>
              </a:ext>
            </a:extLst>
          </p:cNvPr>
          <p:cNvSpPr>
            <a:spLocks noGrp="1"/>
          </p:cNvSpPr>
          <p:nvPr>
            <p:ph type="body" sz="quarter" idx="22"/>
          </p:nvPr>
        </p:nvSpPr>
        <p:spPr>
          <a:xfrm>
            <a:off x="2615404" y="5923638"/>
            <a:ext cx="3816000" cy="292876"/>
          </a:xfrm>
        </p:spPr>
        <p:txBody>
          <a:bodyPr/>
          <a:lstStyle/>
          <a:p>
            <a:r>
              <a:rPr lang="en-US" sz="1600" dirty="0"/>
              <a:t>Prøv selv</a:t>
            </a:r>
          </a:p>
        </p:txBody>
      </p:sp>
      <p:cxnSp>
        <p:nvCxnSpPr>
          <p:cNvPr id="69" name="Straight Connector 68">
            <a:extLst>
              <a:ext uri="{FF2B5EF4-FFF2-40B4-BE49-F238E27FC236}">
                <a16:creationId xmlns:a16="http://schemas.microsoft.com/office/drawing/2014/main" id="{FB290315-389C-A376-7B15-602D0BD29B3E}"/>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A84EE7A-B02B-EFD1-DDC6-9F8EB9751FF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6198F0-C12B-EC8C-6E9C-49B7864049F0}"/>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C3ADF0-8722-0493-9D04-DEF01EBA4DF9}"/>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p:txBody>
          <a:bodyPr numCol="1"/>
          <a:lstStyle/>
          <a:p>
            <a:pPr>
              <a:lnSpc>
                <a:spcPct val="100000"/>
              </a:lnSpc>
            </a:pPr>
            <a:r>
              <a:rPr lang="en-US" sz="1600" dirty="0"/>
              <a:t>Myndiggjøring betyr å </a:t>
            </a:r>
            <a:r>
              <a:rPr lang="en-US" sz="1600" dirty="0" err="1"/>
              <a:t>anerkjenne</a:t>
            </a:r>
            <a:r>
              <a:rPr lang="en-US" sz="1600" dirty="0"/>
              <a:t> at stemmen din og handlingene dine teller. Når det gjelder klimaendringer, er det lett å føle seg maktesløs, men over hele verden viser unge at små steg blir til store endringer. Dette verktøysettet gir deg idéer, fortellinger og verktøy som hjelper deg å dele visjonen din, finne stemmen din og handle på måter som føles ekte og meningsfulle.</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604810" cy="1049221"/>
          </a:xfrm>
        </p:spPr>
        <p:txBody>
          <a:bodyPr/>
          <a:lstStyle/>
          <a:p>
            <a:r>
              <a:rPr lang="en-US" dirty="0"/>
              <a:t>Hvorfor myndiggjøring er viktig</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4374111"/>
          </a:xfrm>
        </p:spPr>
        <p:txBody>
          <a:bodyPr/>
          <a:lstStyle/>
          <a:p>
            <a:pPr lvl="0" algn="l">
              <a:lnSpc>
                <a:spcPct val="100000"/>
              </a:lnSpc>
            </a:pPr>
            <a:r>
              <a:rPr lang="en-PH" sz="1600" b="1" dirty="0">
                <a:solidFill>
                  <a:srgbClr val="84C345"/>
                </a:solidFill>
              </a:rPr>
              <a:t>UNFCCC – </a:t>
            </a:r>
            <a:r>
              <a:rPr lang="en-PH" sz="1600" b="1" i="1" dirty="0">
                <a:solidFill>
                  <a:srgbClr val="84C345"/>
                </a:solidFill>
              </a:rPr>
              <a:t>Action for Climate Empowerment</a:t>
            </a:r>
          </a:p>
          <a:p>
            <a:pPr>
              <a:lnSpc>
                <a:spcPct val="100000"/>
              </a:lnSpc>
            </a:pPr>
            <a:r>
              <a:rPr lang="en-PH" sz="1400" dirty="0"/>
              <a:t>ACE er et globalt rammeverk som oppmuntrer folk overalt til å delta i klimaopplæring, kursing og deltakelse. Det er nyttig for unge som vil forstå hvordan myndiggjøring henger sammen med internasjonale klimamål.</a:t>
            </a:r>
          </a:p>
          <a:p>
            <a:pPr lvl="0">
              <a:lnSpc>
                <a:spcPct val="100000"/>
              </a:lnSpc>
            </a:pPr>
            <a:r>
              <a:rPr lang="en-PH" sz="1400" dirty="0">
                <a:solidFill>
                  <a:srgbClr val="1A7B46"/>
                </a:solidFill>
                <a:hlinkClick r:id="rId2">
                  <a:extLst>
                    <a:ext uri="{A12FA001-AC4F-418D-AE19-62706E023703}">
                      <ahyp:hlinkClr xmlns:ahyp="http://schemas.microsoft.com/office/drawing/2018/hyperlinkcolor" val="tx"/>
                    </a:ext>
                  </a:extLst>
                </a:hlinkClick>
              </a:rPr>
              <a:t>Lenke</a:t>
            </a:r>
            <a:endParaRPr lang="en-PH" sz="1400" dirty="0">
              <a:solidFill>
                <a:srgbClr val="1A7B46"/>
              </a:solidFill>
            </a:endParaRPr>
          </a:p>
          <a:p>
            <a:pPr lvl="0">
              <a:lnSpc>
                <a:spcPct val="100000"/>
              </a:lnSpc>
            </a:pPr>
            <a:endParaRPr lang="en-PH" sz="1200" b="1" dirty="0"/>
          </a:p>
          <a:p>
            <a:pPr lvl="0" algn="l">
              <a:lnSpc>
                <a:spcPct val="100000"/>
              </a:lnSpc>
            </a:pPr>
            <a:r>
              <a:rPr lang="en-PH" sz="1600" b="1" dirty="0">
                <a:solidFill>
                  <a:srgbClr val="84C345"/>
                </a:solidFill>
              </a:rPr>
              <a:t>Blogg – </a:t>
            </a:r>
            <a:r>
              <a:rPr lang="en-PH" sz="1600" b="1" i="1" dirty="0">
                <a:solidFill>
                  <a:srgbClr val="84C345"/>
                </a:solidFill>
              </a:rPr>
              <a:t>7 Ways Young People Are Leading the Climate Movement </a:t>
            </a:r>
            <a:r>
              <a:rPr lang="en-PH" sz="1600" b="1" dirty="0">
                <a:solidFill>
                  <a:srgbClr val="84C345"/>
                </a:solidFill>
              </a:rPr>
              <a:t>(EarthDay.org)</a:t>
            </a:r>
          </a:p>
          <a:p>
            <a:pPr lvl="0">
              <a:lnSpc>
                <a:spcPct val="100000"/>
              </a:lnSpc>
            </a:pPr>
            <a:r>
              <a:rPr lang="en-PH" sz="1400" dirty="0"/>
              <a:t>En samling ungdomsledede initiativer som viser de mange ulike måtene unge allerede endrer fortellingen på. Denne bloggen er et godt sted å hente idéer til dine egne prosjekter.</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Lenke</a:t>
            </a:r>
            <a:endParaRPr lang="en-PH" sz="1400" dirty="0">
              <a:solidFill>
                <a:srgbClr val="1A7B46"/>
              </a:solidFill>
            </a:endParaRPr>
          </a:p>
          <a:p>
            <a:pPr lvl="0" algn="l">
              <a:lnSpc>
                <a:spcPct val="100000"/>
              </a:lnSpc>
            </a:pPr>
            <a:r>
              <a:rPr lang="en-PH" sz="1600" b="1" dirty="0">
                <a:solidFill>
                  <a:srgbClr val="84C345"/>
                </a:solidFill>
              </a:rPr>
              <a:t>Bok – </a:t>
            </a:r>
            <a:r>
              <a:rPr lang="en-PH" sz="1600" b="1" i="1" dirty="0">
                <a:solidFill>
                  <a:srgbClr val="84C345"/>
                </a:solidFill>
              </a:rPr>
              <a:t>This Is Not a Drill </a:t>
            </a:r>
            <a:r>
              <a:rPr lang="en-PH" sz="1600" b="1" dirty="0">
                <a:solidFill>
                  <a:srgbClr val="84C345"/>
                </a:solidFill>
              </a:rPr>
              <a:t>(Extinction Rebellion Handbook)</a:t>
            </a:r>
            <a:r>
              <a:rPr lang="en-PH" sz="1600" b="1" i="1" dirty="0">
                <a:solidFill>
                  <a:srgbClr val="84C345"/>
                </a:solidFill>
              </a:rPr>
              <a:t> (omtale)</a:t>
            </a:r>
          </a:p>
          <a:p>
            <a:pPr>
              <a:lnSpc>
                <a:spcPct val="100000"/>
              </a:lnSpc>
            </a:pPr>
            <a:r>
              <a:rPr lang="en-PH" sz="1400" dirty="0"/>
              <a:t>Skrevet som et opprop til handling blander denne håndboka fortellinger, veiledninger og praktiske tips. Den er spesielt nyttig hvis du vil gå fra å «tenke på handling» til faktisk å ta de første stegene.</a:t>
            </a:r>
          </a:p>
          <a:p>
            <a:pPr lvl="0">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Lenke</a:t>
            </a:r>
            <a:endParaRPr lang="en-PH" sz="14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Se</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264548"/>
            <a:ext cx="6541269" cy="4626972"/>
          </a:xfrm>
        </p:spPr>
        <p:txBody>
          <a:bodyPr/>
          <a:lstStyle/>
          <a:p>
            <a:pPr lvl="0" algn="l">
              <a:lnSpc>
                <a:spcPct val="100000"/>
              </a:lnSpc>
            </a:pPr>
            <a:r>
              <a:rPr lang="en-PH" sz="1600" b="1" dirty="0">
                <a:solidFill>
                  <a:srgbClr val="84C345"/>
                </a:solidFill>
              </a:rPr>
              <a:t>TED-foredrag – </a:t>
            </a:r>
            <a:r>
              <a:rPr lang="en-PH" sz="1600" b="1" i="1" dirty="0">
                <a:solidFill>
                  <a:srgbClr val="84C345"/>
                </a:solidFill>
              </a:rPr>
              <a:t>How Empowering Women and Girls Can Help Stop Global Warming</a:t>
            </a:r>
          </a:p>
          <a:p>
            <a:pPr lvl="0">
              <a:lnSpc>
                <a:spcPct val="100000"/>
              </a:lnSpc>
            </a:pPr>
            <a:r>
              <a:rPr lang="en-PH" sz="1400" dirty="0"/>
              <a:t>Dette foredraget argumenterer for at likestilling er klimahandling. Når kvinner og jenter blir myndiggjort, blir hele samfunn mer bærekraftige og motstandsdyktige.</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Lenke</a:t>
            </a:r>
            <a:endParaRPr lang="en-PH" sz="1400" dirty="0">
              <a:solidFill>
                <a:srgbClr val="1A7B46"/>
              </a:solidFill>
            </a:endParaRPr>
          </a:p>
          <a:p>
            <a:pPr lvl="0">
              <a:lnSpc>
                <a:spcPct val="100000"/>
              </a:lnSpc>
            </a:pPr>
            <a:endParaRPr lang="en-PH" sz="1200" b="1" dirty="0"/>
          </a:p>
          <a:p>
            <a:pPr lvl="0" algn="l">
              <a:lnSpc>
                <a:spcPct val="100000"/>
              </a:lnSpc>
            </a:pPr>
            <a:r>
              <a:rPr lang="en-PH" sz="1600" b="1" dirty="0">
                <a:solidFill>
                  <a:srgbClr val="84C345"/>
                </a:solidFill>
              </a:rPr>
              <a:t>TED-foredrag – </a:t>
            </a:r>
            <a:r>
              <a:rPr lang="en-PH" sz="1600" b="1" i="1" dirty="0">
                <a:solidFill>
                  <a:srgbClr val="84C345"/>
                </a:solidFill>
              </a:rPr>
              <a:t>How to transform apocalypse fatigue into action </a:t>
            </a:r>
            <a:br>
              <a:rPr lang="en-PH" sz="1600" b="1" i="1" dirty="0">
                <a:solidFill>
                  <a:srgbClr val="84C345"/>
                </a:solidFill>
              </a:rPr>
            </a:br>
            <a:r>
              <a:rPr lang="en-PH" sz="1600" b="1" i="1" dirty="0">
                <a:solidFill>
                  <a:srgbClr val="84C345"/>
                </a:solidFill>
              </a:rPr>
              <a:t>on global warming </a:t>
            </a:r>
            <a:r>
              <a:rPr lang="en-PH" sz="1600" b="1" dirty="0">
                <a:solidFill>
                  <a:srgbClr val="84C345"/>
                </a:solidFill>
              </a:rPr>
              <a:t>(Per Espen </a:t>
            </a:r>
            <a:r>
              <a:rPr lang="en-PH" sz="1600" b="1" dirty="0" err="1">
                <a:solidFill>
                  <a:srgbClr val="84C345"/>
                </a:solidFill>
              </a:rPr>
              <a:t>Stoknes</a:t>
            </a:r>
            <a:r>
              <a:rPr lang="en-PH" sz="1600" b="1" dirty="0">
                <a:solidFill>
                  <a:srgbClr val="84C345"/>
                </a:solidFill>
              </a:rPr>
              <a:t>)</a:t>
            </a:r>
          </a:p>
          <a:p>
            <a:pPr lvl="0">
              <a:lnSpc>
                <a:spcPct val="100000"/>
              </a:lnSpc>
            </a:pPr>
            <a:r>
              <a:rPr lang="en-PH" sz="1400" dirty="0" err="1"/>
              <a:t>Stoknes</a:t>
            </a:r>
            <a:r>
              <a:rPr lang="en-PH" sz="1400" dirty="0"/>
              <a:t> forklarer psykologien bak klimafortvilelse og gir praktiske måter å holde motivasjonen oppe på i stedet for å bli </a:t>
            </a:r>
            <a:r>
              <a:rPr lang="en-PH" sz="1400" dirty="0" err="1"/>
              <a:t>handlingslammet</a:t>
            </a:r>
            <a:r>
              <a:rPr lang="en-PH" sz="1400" dirty="0"/>
              <a:t>. Verdt å se hvis du noen ganger tenker «hva er poenget?».</a:t>
            </a:r>
          </a:p>
          <a:p>
            <a:pPr lvl="0">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Lenke</a:t>
            </a:r>
            <a:endParaRPr lang="en-PH" sz="1200" dirty="0"/>
          </a:p>
          <a:p>
            <a:pPr lvl="0" algn="l">
              <a:lnSpc>
                <a:spcPct val="100000"/>
              </a:lnSpc>
            </a:pPr>
            <a:r>
              <a:rPr lang="en-PH" sz="1600" b="1" dirty="0">
                <a:solidFill>
                  <a:srgbClr val="84C345"/>
                </a:solidFill>
              </a:rPr>
              <a:t>UNICEF Young climate activists demand action and inspire hope</a:t>
            </a:r>
          </a:p>
          <a:p>
            <a:pPr lvl="0">
              <a:lnSpc>
                <a:spcPct val="100000"/>
              </a:lnSpc>
            </a:pPr>
            <a:r>
              <a:rPr lang="en-PH" sz="1400" dirty="0"/>
              <a:t>Korte, kraftfulle klipp fra unge klimaaktivister verden over. Prosjektene deres viser hvordan lokale idéer kan inspirere til global endring. Flott for diskusjoner i klasserommet eller i grupper.</a:t>
            </a:r>
          </a:p>
          <a:p>
            <a:pPr lvl="0" algn="l">
              <a:lnSpc>
                <a:spcPct val="100000"/>
              </a:lnSpc>
            </a:pPr>
            <a:r>
              <a:rPr lang="en-PH" sz="1400" dirty="0">
                <a:solidFill>
                  <a:srgbClr val="1A7B46"/>
                </a:solidFill>
                <a:hlinkClick r:id="rId5">
                  <a:extLst>
                    <a:ext uri="{A12FA001-AC4F-418D-AE19-62706E023703}">
                      <ahyp:hlinkClr xmlns:ahyp="http://schemas.microsoft.com/office/drawing/2018/hyperlinkcolor" val="tx"/>
                    </a:ext>
                  </a:extLst>
                </a:hlinkClick>
              </a:rPr>
              <a:t>Lenke</a:t>
            </a:r>
            <a:br>
              <a:rPr lang="en-PH" sz="1400" dirty="0"/>
            </a:br>
            <a:endParaRPr lang="en-PH" sz="1400" dirty="0"/>
          </a:p>
          <a:p>
            <a:pPr algn="l">
              <a:lnSpc>
                <a:spcPct val="100000"/>
              </a:lnSpc>
            </a:pPr>
            <a:r>
              <a:rPr lang="en-PH" sz="1600" b="1" dirty="0">
                <a:solidFill>
                  <a:srgbClr val="84C345"/>
                </a:solidFill>
              </a:rPr>
              <a:t>Kortdokumentar – </a:t>
            </a:r>
            <a:r>
              <a:rPr lang="en-PH" sz="1600" b="1" i="1" dirty="0">
                <a:solidFill>
                  <a:srgbClr val="84C345"/>
                </a:solidFill>
              </a:rPr>
              <a:t>Youth v Gov </a:t>
            </a:r>
            <a:r>
              <a:rPr lang="en-PH" sz="1600" b="1" dirty="0">
                <a:solidFill>
                  <a:srgbClr val="84C345"/>
                </a:solidFill>
              </a:rPr>
              <a:t>(Netflix)</a:t>
            </a:r>
          </a:p>
          <a:p>
            <a:pPr>
              <a:lnSpc>
                <a:spcPct val="100000"/>
              </a:lnSpc>
            </a:pPr>
            <a:r>
              <a:rPr lang="en-PH" sz="1400" dirty="0"/>
              <a:t>Følger unge aktivister i USA som gikk til et banebrytende søksmål mot myndighetene for ikke å beskytte retten deres til et trygt klima. En slående historie om unge som tar makten i egne hender.</a:t>
            </a:r>
          </a:p>
          <a:p>
            <a:pPr>
              <a:lnSpc>
                <a:spcPct val="100000"/>
              </a:lnSpc>
            </a:pPr>
            <a:r>
              <a:rPr lang="en-PH" sz="1400" dirty="0">
                <a:solidFill>
                  <a:srgbClr val="1A7B46"/>
                </a:solidFill>
                <a:hlinkClick r:id="rId6">
                  <a:extLst>
                    <a:ext uri="{A12FA001-AC4F-418D-AE19-62706E023703}">
                      <ahyp:hlinkClr xmlns:ahyp="http://schemas.microsoft.com/office/drawing/2018/hyperlinkcolor" val="tx"/>
                    </a:ext>
                  </a:extLst>
                </a:hlinkClick>
              </a:rPr>
              <a:t>Lenke</a:t>
            </a:r>
            <a:endParaRPr lang="en-PH" sz="14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5773871"/>
            <a:ext cx="6541269" cy="2198733"/>
          </a:xfrm>
        </p:spPr>
        <p:txBody>
          <a:bodyPr numCol="1"/>
          <a:lstStyle/>
          <a:p>
            <a:pPr lvl="0" algn="l">
              <a:lnSpc>
                <a:spcPct val="100000"/>
              </a:lnSpc>
            </a:pPr>
            <a:r>
              <a:rPr lang="en-PH" sz="1600" b="1" dirty="0">
                <a:solidFill>
                  <a:srgbClr val="84C345"/>
                </a:solidFill>
              </a:rPr>
              <a:t>Podkast – </a:t>
            </a:r>
            <a:r>
              <a:rPr lang="en-PH" sz="1600" b="1" i="1" dirty="0">
                <a:solidFill>
                  <a:srgbClr val="84C345"/>
                </a:solidFill>
              </a:rPr>
              <a:t>Force of Nature</a:t>
            </a:r>
          </a:p>
          <a:p>
            <a:pPr lvl="0">
              <a:lnSpc>
                <a:spcPct val="100000"/>
              </a:lnSpc>
            </a:pPr>
            <a:r>
              <a:rPr lang="en-PH" sz="1400" dirty="0"/>
              <a:t>En ungdomsrettet serie som utforsker klimaangst og viser hvordan den kan gjøres om til mot og lederskap. Å lytte føles som å sitte i en støttende samtale med jevnaldrende.</a:t>
            </a:r>
          </a:p>
          <a:p>
            <a:pPr lvl="0" algn="l">
              <a:lnSpc>
                <a:spcPct val="100000"/>
              </a:lnSpc>
            </a:pPr>
            <a:r>
              <a:rPr lang="en-PH" sz="1400" dirty="0">
                <a:solidFill>
                  <a:srgbClr val="1A7B46"/>
                </a:solidFill>
                <a:hlinkClick r:id="rId2">
                  <a:extLst>
                    <a:ext uri="{A12FA001-AC4F-418D-AE19-62706E023703}">
                      <ahyp:hlinkClr xmlns:ahyp="http://schemas.microsoft.com/office/drawing/2018/hyperlinkcolor" val="tx"/>
                    </a:ext>
                  </a:extLst>
                </a:hlinkClick>
              </a:rPr>
              <a:t>Lenke</a:t>
            </a:r>
            <a:br>
              <a:rPr lang="en-PH" sz="1400" dirty="0"/>
            </a:br>
            <a:endParaRPr lang="en-PH" sz="1400"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Hør</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Prøv selv</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34479" y="5280120"/>
            <a:ext cx="6541269" cy="3459530"/>
          </a:xfrm>
        </p:spPr>
        <p:txBody>
          <a:bodyPr numCol="1"/>
          <a:lstStyle/>
          <a:p>
            <a:pPr algn="l">
              <a:lnSpc>
                <a:spcPct val="100000"/>
              </a:lnSpc>
            </a:pPr>
            <a:r>
              <a:rPr lang="en-US" sz="1600" b="1" dirty="0">
                <a:solidFill>
                  <a:srgbClr val="84C345"/>
                </a:solidFill>
              </a:rPr>
              <a:t>SKRIV:</a:t>
            </a:r>
          </a:p>
          <a:p>
            <a:pPr>
              <a:lnSpc>
                <a:spcPct val="100000"/>
              </a:lnSpc>
            </a:pPr>
            <a:r>
              <a:rPr lang="en-US" sz="1400" dirty="0"/>
              <a:t>Skriv ned én sak i nærmiljøet ditt som du veldig gjerne vil endre. Skriv en kort «derfor bryr jeg meg»-erklæring – den kan bli kjernen i din egen klimavisjon.</a:t>
            </a:r>
          </a:p>
          <a:p>
            <a:pPr>
              <a:lnSpc>
                <a:spcPct val="100000"/>
              </a:lnSpc>
            </a:pPr>
            <a:endParaRPr lang="en-PH" sz="1200" b="1" dirty="0"/>
          </a:p>
          <a:p>
            <a:pPr algn="l">
              <a:lnSpc>
                <a:spcPct val="100000"/>
              </a:lnSpc>
            </a:pPr>
            <a:r>
              <a:rPr lang="en-PH" sz="1600" b="1" dirty="0">
                <a:solidFill>
                  <a:srgbClr val="84C345"/>
                </a:solidFill>
              </a:rPr>
              <a:t>DISKUTER:</a:t>
            </a:r>
          </a:p>
          <a:p>
            <a:pPr>
              <a:lnSpc>
                <a:spcPct val="100000"/>
              </a:lnSpc>
            </a:pPr>
            <a:r>
              <a:rPr lang="en-PH" sz="1400" dirty="0"/>
              <a:t>Del «derfor bryr jeg meg»-erklæringen din med en venn, en medelev eller en gruppe. Spør dem hvilken sak de bryr seg mest om. Du vil se hvor raskt felles visjoner skaper idéer til samarbeid.</a:t>
            </a:r>
          </a:p>
          <a:p>
            <a:pPr>
              <a:lnSpc>
                <a:spcPct val="100000"/>
              </a:lnSpc>
            </a:pPr>
            <a:endParaRPr lang="en-PH" sz="1200" b="1" dirty="0"/>
          </a:p>
          <a:p>
            <a:pPr algn="l">
              <a:lnSpc>
                <a:spcPct val="100000"/>
              </a:lnSpc>
            </a:pPr>
            <a:r>
              <a:rPr lang="en-PH" sz="1600" b="1" dirty="0">
                <a:solidFill>
                  <a:srgbClr val="84C345"/>
                </a:solidFill>
              </a:rPr>
              <a:t>HANDLE:</a:t>
            </a:r>
          </a:p>
          <a:p>
            <a:pPr>
              <a:lnSpc>
                <a:spcPct val="100000"/>
              </a:lnSpc>
            </a:pPr>
            <a:r>
              <a:rPr lang="en-PH" sz="1400" dirty="0"/>
              <a:t>Ta et lite steg – legg ut visjonen din på nett, lag en plakat, eller del den på skolen eller i nærmiljøet ditt. Myndiggjøring vokser når du slipper stemmen din ut i verden.</a:t>
            </a:r>
          </a:p>
        </p:txBody>
      </p:sp>
    </p:spTree>
    <p:extLst>
      <p:ext uri="{BB962C8B-B14F-4D97-AF65-F5344CB8AC3E}">
        <p14:creationId xmlns:p14="http://schemas.microsoft.com/office/powerpoint/2010/main" val="165502127"/>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1293</TotalTime>
  <Words>603</Words>
  <Application>Microsoft Office PowerPoint</Application>
  <PresentationFormat>Custom</PresentationFormat>
  <Paragraphs>69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1559</cp:revision>
  <cp:lastPrinted>2021-11-26T07:36:34Z</cp:lastPrinted>
  <dcterms:created xsi:type="dcterms:W3CDTF">2016-05-11T14:31:01Z</dcterms:created>
  <dcterms:modified xsi:type="dcterms:W3CDTF">2026-06-29T17:44:49Z</dcterms:modified>
</cp:coreProperties>
</file>