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0"/>
  </p:notesMasterIdLst>
  <p:handoutMasterIdLst>
    <p:handoutMasterId r:id="rId11"/>
  </p:handoutMasterIdLst>
  <p:sldIdLst>
    <p:sldId id="1409" r:id="rId2"/>
    <p:sldId id="1410" r:id="rId3"/>
    <p:sldId id="1394" r:id="rId4"/>
    <p:sldId id="1395" r:id="rId5"/>
    <p:sldId id="1396" r:id="rId6"/>
    <p:sldId id="1397" r:id="rId7"/>
    <p:sldId id="1399" r:id="rId8"/>
    <p:sldId id="1412" r:id="rId9"/>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1A0ABF-8E49-324C-9998-FA7123FCA5CA}" v="48" dt="2026-03-29T13:48:29.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6115" autoAdjust="0"/>
  </p:normalViewPr>
  <p:slideViewPr>
    <p:cSldViewPr snapToGrid="0" showGuides="1">
      <p:cViewPr varScale="1">
        <p:scale>
          <a:sx n="52" d="100"/>
          <a:sy n="52" d="100"/>
        </p:scale>
        <p:origin x="2803"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oxfamireland.org/impact/nurturing-hope-amidst-climate-change" TargetMode="External"/><Relationship Id="rId2" Type="http://schemas.openxmlformats.org/officeDocument/2006/relationships/hyperlink" Target="https://books.google.de/books/about/Saving_Us.html?id=zyzuDwAAQBAJ&amp;redir_esc=y"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littleisland.ie/products/short-hopeful-guide-climate-chang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7E1v24Dllk"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youtube.com/watch?v=51z7WRDjOjM" TargetMode="External"/><Relationship Id="rId4" Type="http://schemas.openxmlformats.org/officeDocument/2006/relationships/hyperlink" Target="https://www.c-span.org/program/book-tv/not-too-late-changing-the-climate-story-from-despair-to-possibility/6255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utrageandoptimism.org/" TargetMode="External"/><Relationship Id="rId2" Type="http://schemas.openxmlformats.org/officeDocument/2006/relationships/hyperlink" Target="https://open.spotify.com/show/1KzrasExlM5dgMYwgFHns6" TargetMode="Externa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s://www.mothersofinvention.online/" TargetMode="External"/><Relationship Id="rId4" Type="http://schemas.openxmlformats.org/officeDocument/2006/relationships/hyperlink" Target="https://podcasts.apple.com/us/podcast/the-yikes-podcast/id149862350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2024–2026</a:t>
            </a:r>
          </a:p>
          <a:p>
            <a:r>
              <a:rPr lang="en-US" dirty="0"/>
              <a:t>Ime dokumenta</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Avtor </a:t>
            </a:r>
          </a:p>
          <a:p>
            <a:r>
              <a:rPr lang="en-US" dirty="0"/>
              <a:t>Ime partnerja</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BERI/GLEJ/POSLUŠAJ/PIŠI/UKREPAJ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UPANJE</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Uvod</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Beri</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Glej</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Poslušaj</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Preizkusi sam/-a</a:t>
            </a:r>
          </a:p>
        </p:txBody>
      </p:sp>
      <p:sp>
        <p:nvSpPr>
          <p:cNvPr id="67" name="Text Placeholder 18">
            <a:extLst>
              <a:ext uri="{FF2B5EF4-FFF2-40B4-BE49-F238E27FC236}">
                <a16:creationId xmlns:a16="http://schemas.microsoft.com/office/drawing/2014/main" id="{46609E1C-D111-B2DB-F379-75F9A18C48E0}"/>
              </a:ext>
            </a:extLst>
          </p:cNvPr>
          <p:cNvSpPr>
            <a:spLocks noGrp="1"/>
          </p:cNvSpPr>
          <p:nvPr>
            <p:ph type="body" sz="quarter" idx="51"/>
          </p:nvPr>
        </p:nvSpPr>
        <p:spPr>
          <a:xfrm>
            <a:off x="2148149" y="6452834"/>
            <a:ext cx="648000" cy="292876"/>
          </a:xfrm>
        </p:spPr>
        <p:txBody>
          <a:bodyPr/>
          <a:lstStyle/>
          <a:p>
            <a:r>
              <a:rPr lang="en-US" sz="2400" dirty="0"/>
              <a:t>06</a:t>
            </a:r>
          </a:p>
        </p:txBody>
      </p:sp>
      <p:sp>
        <p:nvSpPr>
          <p:cNvPr id="68" name="Text Placeholder 19">
            <a:extLst>
              <a:ext uri="{FF2B5EF4-FFF2-40B4-BE49-F238E27FC236}">
                <a16:creationId xmlns:a16="http://schemas.microsoft.com/office/drawing/2014/main" id="{2D5EB589-9309-921C-C9D3-A54D624B0C27}"/>
              </a:ext>
            </a:extLst>
          </p:cNvPr>
          <p:cNvSpPr>
            <a:spLocks noGrp="1"/>
          </p:cNvSpPr>
          <p:nvPr>
            <p:ph type="body" sz="quarter" idx="52"/>
          </p:nvPr>
        </p:nvSpPr>
        <p:spPr>
          <a:xfrm>
            <a:off x="2625044" y="6452834"/>
            <a:ext cx="3816000" cy="292876"/>
          </a:xfrm>
        </p:spPr>
        <p:txBody>
          <a:bodyPr/>
          <a:lstStyle/>
          <a:p>
            <a:r>
              <a:rPr lang="en-US" sz="1600" dirty="0"/>
              <a:t>Ključni poudarek</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B05710-75A4-5A1E-BD3D-870FA64A471E}"/>
              </a:ext>
            </a:extLst>
          </p:cNvPr>
          <p:cNvCxnSpPr>
            <a:cxnSpLocks/>
          </p:cNvCxnSpPr>
          <p:nvPr/>
        </p:nvCxnSpPr>
        <p:spPr>
          <a:xfrm>
            <a:off x="1755648" y="6320332"/>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Upanje ni pobožno željno razmišljanje ali spregledovanje resnosti podnebnih sprememb. Je miselna naravnanost, ki pravi: sprememba je mogoča in naša dejanja štejejo. Ko mladi vidijo primere rešitev, ki že delujejo, in slišijo zgodbe o odpornosti, dobijo energijo, da gredo naprej. Ta nabor orodij ti želi dati razloge za vero v boljšo prihodnost – prek knjig, zgodb, predavanj in podkastov, ki kažejo, kako lahko upanje spodbudi resnično ukrepanje.</a:t>
            </a:r>
            <a:br>
              <a:rPr lang="en-US" sz="1600" dirty="0"/>
            </a:br>
            <a:endParaRPr lang="en-US" sz="1600" dirty="0"/>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90"/>
            <a:ext cx="6537960" cy="4575816"/>
          </a:xfrm>
        </p:spPr>
        <p:txBody>
          <a:bodyPr/>
          <a:lstStyle/>
          <a:p>
            <a:pPr lvl="0" algn="l">
              <a:lnSpc>
                <a:spcPct val="100000"/>
              </a:lnSpc>
            </a:pPr>
            <a:r>
              <a:rPr lang="en-PH" sz="1600" b="1" dirty="0">
                <a:solidFill>
                  <a:srgbClr val="84C345"/>
                </a:solidFill>
              </a:rPr>
              <a:t>Knjiga – Saving Us (Katharine Hayhoe)</a:t>
            </a:r>
          </a:p>
          <a:p>
            <a:pPr>
              <a:lnSpc>
                <a:spcPct val="100000"/>
              </a:lnSpc>
            </a:pPr>
            <a:r>
              <a:rPr lang="en-PH" sz="1400" dirty="0"/>
              <a:t>Katharine Hayhoe, podnebna znanstvenica in komunikatorka, pojasnjuje, zakaj so pogovori močno orodje za podnebno ukrepanje. Njena knjiga je polna resničnih zgodb, ki kažejo, kako lahko deljenje vrednot in osebnih izkušenj odpre prostor za upanje.</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Članek – Nurturing Hope Amidst Climate Change (Oxfam Ireland)</a:t>
            </a:r>
          </a:p>
          <a:p>
            <a:pPr>
              <a:lnSpc>
                <a:spcPct val="100000"/>
              </a:lnSpc>
            </a:pPr>
            <a:r>
              <a:rPr lang="en-PH" sz="1400" dirty="0"/>
              <a:t>Ta zgodba spremlja kmetico, ki se je soočila z uničujočimi izpadi pridelka, a se osredotoča na obnovo s podporo organizacij in svoje skupnosti. Je opomnik, da upanje pogosto izvira iz sodelovanja in skupnih prizadevanj.</a:t>
            </a:r>
          </a:p>
          <a:p>
            <a:pPr algn="l">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gn="l">
              <a:lnSpc>
                <a:spcPct val="100000"/>
              </a:lnSpc>
            </a:pPr>
            <a:r>
              <a:rPr lang="en-PH" sz="1600" b="1" dirty="0">
                <a:solidFill>
                  <a:srgbClr val="84C345"/>
                </a:solidFill>
              </a:rPr>
              <a:t>Knjiga – A Short, Hopeful Guide to Climate Change (Oisín McGann)</a:t>
            </a:r>
          </a:p>
          <a:p>
            <a:pPr lvl="0">
              <a:lnSpc>
                <a:spcPct val="100000"/>
              </a:lnSpc>
            </a:pPr>
            <a:r>
              <a:rPr lang="en-PH" sz="1400" dirty="0"/>
              <a:t>Knjiga, napisana za mlajše bralce, razlaga podnebne spremembe na preprost in privlačen način. Osredotoča se na rešitve in sporočilo, da obstaja prihodnost, za katero se je vredno boriti.</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4328205"/>
          </a:xfrm>
        </p:spPr>
        <p:txBody>
          <a:bodyPr/>
          <a:lstStyle/>
          <a:p>
            <a:pPr lvl="0" algn="l">
              <a:lnSpc>
                <a:spcPct val="100000"/>
              </a:lnSpc>
            </a:pPr>
            <a:r>
              <a:rPr lang="en-PH" sz="1600" b="1" dirty="0">
                <a:solidFill>
                  <a:srgbClr val="84C345"/>
                </a:solidFill>
              </a:rPr>
              <a:t>Predavanje TED – The Case for Optimism on Climate Change (Al Gore)</a:t>
            </a:r>
          </a:p>
          <a:p>
            <a:pPr>
              <a:lnSpc>
                <a:spcPct val="100000"/>
              </a:lnSpc>
            </a:pPr>
            <a:r>
              <a:rPr lang="en-PH" sz="1400" dirty="0"/>
              <a:t>Al Gore poudarja, zakaj je optimizem ključen – tehnologija in rešitve obstajajo, napredek se že dogaja. Odlično za prikaz, da upanje temelji na resničnih dokazih.</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Panelna razprava – Not Too Late: Changing the Climate Story from Despair to Possibility (C-SPAN)</a:t>
            </a:r>
          </a:p>
          <a:p>
            <a:pPr>
              <a:lnSpc>
                <a:spcPct val="100000"/>
              </a:lnSpc>
            </a:pPr>
            <a:r>
              <a:rPr lang="en-PH" sz="1400" dirty="0"/>
              <a:t>Pogovor med aktivisti in misleci o tem, kako spremeniti pripoved o podnebnih spremembah – proč od obupa in k možnostim. Poln je motivacijskih zgodb, ki kažejo priložnosti za ukrepanje namesto brezupa.</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Predavanje TED – Jane Goodall: What Separates Us From the Apes</a:t>
            </a:r>
          </a:p>
          <a:p>
            <a:pPr>
              <a:lnSpc>
                <a:spcPct val="100000"/>
              </a:lnSpc>
            </a:pPr>
            <a:r>
              <a:rPr lang="en-PH" sz="1400" dirty="0"/>
              <a:t>Jane Goodall razmišlja o človeški empatiji, odpornosti in o tem, zakaj ostaja polna upanja kljub svetovnim izzivom. Njen pogled je pomirjujoč in hkrati spodbuden.</a:t>
            </a:r>
          </a:p>
          <a:p>
            <a:pPr lvl="0">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Povezava</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4230905"/>
          </a:xfrm>
        </p:spPr>
        <p:txBody>
          <a:bodyPr numCol="2"/>
          <a:lstStyle/>
          <a:p>
            <a:pPr lvl="0" algn="l">
              <a:lnSpc>
                <a:spcPct val="100000"/>
              </a:lnSpc>
            </a:pPr>
            <a:r>
              <a:rPr lang="en-PH" sz="1600" b="1" dirty="0">
                <a:solidFill>
                  <a:srgbClr val="84C345"/>
                </a:solidFill>
              </a:rPr>
              <a:t>Podkast – How to Save a Planet (Spotify, arhivirano)</a:t>
            </a:r>
            <a:br>
              <a:rPr lang="en-PH" sz="1600" b="1" dirty="0">
                <a:solidFill>
                  <a:srgbClr val="84C345"/>
                </a:solidFill>
              </a:rPr>
            </a:br>
            <a:endParaRPr lang="en-PH" sz="1600" b="1" dirty="0">
              <a:solidFill>
                <a:srgbClr val="84C345"/>
              </a:solidFill>
            </a:endParaRPr>
          </a:p>
          <a:p>
            <a:pPr>
              <a:lnSpc>
                <a:spcPct val="100000"/>
              </a:lnSpc>
            </a:pPr>
            <a:r>
              <a:rPr lang="en-PH" sz="1400" dirty="0"/>
              <a:t>Čeprav se je končal leta 2022, njegove epizode ostajajo sveže in zabavne. Osredotočajo se na rešitve – od ponovne podivjanosti narave do energetskih prehodov – zaradi česar je eden najbolj optimističnih podnebnih podkastov.</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dirty="0"/>
          </a:p>
          <a:p>
            <a:pPr lvl="0" algn="l">
              <a:lnSpc>
                <a:spcPct val="100000"/>
              </a:lnSpc>
            </a:pPr>
            <a:r>
              <a:rPr lang="en-PH" sz="1600" b="1" dirty="0">
                <a:solidFill>
                  <a:srgbClr val="84C345"/>
                </a:solidFill>
              </a:rPr>
              <a:t>Podkast – Outrage + Optimism</a:t>
            </a:r>
          </a:p>
          <a:p>
            <a:pPr lvl="0">
              <a:lnSpc>
                <a:spcPct val="100000"/>
              </a:lnSpc>
            </a:pPr>
            <a:r>
              <a:rPr lang="en-PH" sz="1400" dirty="0"/>
              <a:t>Podkast, ki ga vodijo Christiana Figueres in kolegi, združuje iskrenost o podnebni krizi z razlogi za upanje. Intervjuvajo voditelje in aktiviste, ki dokazujejo, da je napredek mogoč.</a:t>
            </a:r>
          </a:p>
          <a:p>
            <a:pPr lvl="0" algn="l">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Povezava</a:t>
            </a:r>
            <a:endParaRPr lang="en-US" sz="1400" dirty="0">
              <a:solidFill>
                <a:srgbClr val="1A7B46"/>
              </a:solidFill>
            </a:endParaRPr>
          </a:p>
          <a:p>
            <a:pPr lvl="0" algn="l">
              <a:lnSpc>
                <a:spcPct val="100000"/>
              </a:lnSpc>
            </a:pPr>
            <a:endParaRPr lang="en-US" sz="1400" dirty="0">
              <a:solidFill>
                <a:srgbClr val="1A7B46"/>
              </a:solidFill>
            </a:endParaRPr>
          </a:p>
          <a:p>
            <a:pPr lvl="0" algn="l">
              <a:lnSpc>
                <a:spcPct val="100000"/>
              </a:lnSpc>
            </a:pPr>
            <a:r>
              <a:rPr lang="en-PH" sz="1600" b="1" dirty="0">
                <a:solidFill>
                  <a:srgbClr val="84C345"/>
                </a:solidFill>
              </a:rPr>
              <a:t>Podkast – The Yikes Podcast</a:t>
            </a:r>
          </a:p>
          <a:p>
            <a:pPr>
              <a:lnSpc>
                <a:spcPct val="100000"/>
              </a:lnSpc>
            </a:pPr>
            <a:r>
              <a:rPr lang="en-PH" sz="1400" dirty="0"/>
              <a:t>Mladim prijazna oddaja, ki obravnava podnebje, politiko in kulturo. Kljub svojemu imenu se nagiba k upanju, saj prikazuje, kako so lahko mladi močni nosilci sprememb.</a:t>
            </a:r>
          </a:p>
          <a:p>
            <a:pPr>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Povezava</a:t>
            </a:r>
            <a:endParaRPr lang="en-PH" sz="1400" dirty="0">
              <a:solidFill>
                <a:srgbClr val="1A7B46"/>
              </a:solidFill>
            </a:endParaRPr>
          </a:p>
          <a:p>
            <a:pPr lvl="0">
              <a:lnSpc>
                <a:spcPct val="100000"/>
              </a:lnSpc>
            </a:pPr>
            <a:endParaRPr lang="en-PH" sz="1200" dirty="0"/>
          </a:p>
          <a:p>
            <a:pPr lvl="0">
              <a:lnSpc>
                <a:spcPct val="100000"/>
              </a:lnSpc>
            </a:pPr>
            <a:endParaRPr lang="en-PH" sz="1200" dirty="0"/>
          </a:p>
          <a:p>
            <a:pPr algn="l">
              <a:lnSpc>
                <a:spcPct val="100000"/>
              </a:lnSpc>
            </a:pPr>
            <a:r>
              <a:rPr lang="en-PH" sz="1600" b="1" dirty="0">
                <a:solidFill>
                  <a:srgbClr val="84C345"/>
                </a:solidFill>
              </a:rPr>
              <a:t>Podkast – Mothers of Invention</a:t>
            </a:r>
          </a:p>
          <a:p>
            <a:pPr>
              <a:lnSpc>
                <a:spcPct val="100000"/>
              </a:lnSpc>
            </a:pPr>
            <a:r>
              <a:rPr lang="en-PH" sz="1400" dirty="0"/>
              <a:t>Podkast, ki ga vodita Mary Robinson (nekdanja predsednica Irske) in Maeve Higgins, izpostavlja ženske, ki vodijo podnebne rešitve po vsem svetu. Poln navdihujočih zgodb upanja.</a:t>
            </a:r>
          </a:p>
          <a:p>
            <a:pPr>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Povezava</a:t>
            </a:r>
            <a:endParaRPr lang="en-PH" sz="1400" dirty="0">
              <a:solidFill>
                <a:srgbClr val="1A7B46"/>
              </a:solidFill>
            </a:endParaRPr>
          </a:p>
          <a:p>
            <a:pPr>
              <a:lnSpc>
                <a:spcPct val="100000"/>
              </a:lnSpc>
            </a:pP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a:t>Poslušaj</a:t>
            </a:r>
            <a:endParaRPr lang="en-US" dirty="0"/>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a:t>04</a:t>
            </a:r>
            <a:endParaRPr lang="en-US" dirty="0"/>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Preizkusi sam/-a</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email">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23776"/>
            <a:ext cx="6541269" cy="3459530"/>
          </a:xfrm>
        </p:spPr>
        <p:txBody>
          <a:bodyPr numCol="1"/>
          <a:lstStyle/>
          <a:p>
            <a:pPr algn="l">
              <a:lnSpc>
                <a:spcPct val="100000"/>
              </a:lnSpc>
            </a:pPr>
            <a:r>
              <a:rPr lang="en-US" sz="1600" b="1" dirty="0">
                <a:solidFill>
                  <a:srgbClr val="84C345"/>
                </a:solidFill>
              </a:rPr>
              <a:t>PIŠI:</a:t>
            </a:r>
          </a:p>
          <a:p>
            <a:pPr>
              <a:lnSpc>
                <a:spcPct val="100000"/>
              </a:lnSpc>
            </a:pPr>
            <a:r>
              <a:rPr lang="en-US" sz="1400" dirty="0"/>
              <a:t>Zapiši tri optimistične podnebne zgodbe, ki si jih nedavno prebral/-a ali slišal/-a (npr. o obnovljivi energiji, mladinskem aktivizmu ali lokalnih skupnostnih projektih). Premisli, kako se ob njih počutiš.</a:t>
            </a:r>
          </a:p>
          <a:p>
            <a:pPr>
              <a:lnSpc>
                <a:spcPct val="100000"/>
              </a:lnSpc>
            </a:pPr>
            <a:endParaRPr lang="en-PH" sz="1200" b="1" dirty="0"/>
          </a:p>
          <a:p>
            <a:pPr algn="l">
              <a:lnSpc>
                <a:spcPct val="100000"/>
              </a:lnSpc>
            </a:pPr>
            <a:r>
              <a:rPr lang="en-PH" sz="1600" b="1" dirty="0">
                <a:solidFill>
                  <a:srgbClr val="84C345"/>
                </a:solidFill>
              </a:rPr>
              <a:t>RAZPRAVLJAJ:</a:t>
            </a:r>
          </a:p>
          <a:p>
            <a:pPr>
              <a:lnSpc>
                <a:spcPct val="100000"/>
              </a:lnSpc>
            </a:pPr>
            <a:r>
              <a:rPr lang="en-PH" sz="1400" dirty="0"/>
              <a:t>Delite v parih ali manjših skupinah: Kdaj nazadnje si začutil/-a upanje glede podnebja? Kaj je sprožilo ta občutek? Opazuj, kako se upanje širi, ko delimo zgodbe.</a:t>
            </a:r>
          </a:p>
          <a:p>
            <a:pPr>
              <a:lnSpc>
                <a:spcPct val="100000"/>
              </a:lnSpc>
            </a:pPr>
            <a:endParaRPr lang="en-PH" sz="1200" b="1" dirty="0"/>
          </a:p>
          <a:p>
            <a:pPr algn="l">
              <a:lnSpc>
                <a:spcPct val="100000"/>
              </a:lnSpc>
            </a:pPr>
            <a:r>
              <a:rPr lang="en-PH" sz="1600" b="1" dirty="0">
                <a:solidFill>
                  <a:srgbClr val="84C345"/>
                </a:solidFill>
              </a:rPr>
              <a:t>UKREPAJ:</a:t>
            </a:r>
          </a:p>
          <a:p>
            <a:pPr>
              <a:lnSpc>
                <a:spcPct val="100000"/>
              </a:lnSpc>
            </a:pPr>
            <a:r>
              <a:rPr lang="en-PH" sz="1400" dirty="0"/>
              <a:t>Izberi eno optimistično zgodbo iz tega nabora orodij in jo prepovej – na družbenih omrežjih, v razredu ali prijatelju. Upanje raste, ko ga predajamo naprej.</a:t>
            </a:r>
          </a:p>
        </p:txBody>
      </p:sp>
    </p:spTree>
    <p:extLst>
      <p:ext uri="{BB962C8B-B14F-4D97-AF65-F5344CB8AC3E}">
        <p14:creationId xmlns:p14="http://schemas.microsoft.com/office/powerpoint/2010/main" val="16550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Upanje ne pomeni spregledovanja izzivov. Pomeni prepoznavanje rešitev, praznovanje napredka in vero, da je sprememba mogoča, kadar delujemo skupaj. Z branjem, gledanjem in poslušanjem zgodb o odpornosti in uspehu lahko mladi zgradijo optimistično miselno naravnanost, ki spodbuja ukrepanje in ohranja podnebno gibanje pri življenju.</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8</a:t>
            </a:fld>
            <a:endParaRPr lang="en-US" dirty="0"/>
          </a:p>
        </p:txBody>
      </p:sp>
    </p:spTree>
    <p:extLst>
      <p:ext uri="{BB962C8B-B14F-4D97-AF65-F5344CB8AC3E}">
        <p14:creationId xmlns:p14="http://schemas.microsoft.com/office/powerpoint/2010/main" val="1856313748"/>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1280</TotalTime>
  <Words>757</Words>
  <Application>Microsoft Office PowerPoint</Application>
  <PresentationFormat>Custom</PresentationFormat>
  <Paragraphs>85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2026-06-29T17:40:48Z</dcterms:modified>
</cp:coreProperties>
</file>