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3"/>
  </p:notesMasterIdLst>
  <p:sldIdLst>
    <p:sldId id="4299" r:id="rId2"/>
    <p:sldId id="4301" r:id="rId3"/>
    <p:sldId id="4302" r:id="rId4"/>
    <p:sldId id="4307" r:id="rId5"/>
    <p:sldId id="4313" r:id="rId6"/>
    <p:sldId id="4317" r:id="rId7"/>
    <p:sldId id="4354" r:id="rId8"/>
    <p:sldId id="4357" r:id="rId9"/>
    <p:sldId id="4358" r:id="rId10"/>
    <p:sldId id="4324" r:id="rId11"/>
    <p:sldId id="4310" r:id="rId12"/>
    <p:sldId id="4325" r:id="rId13"/>
    <p:sldId id="4326" r:id="rId14"/>
    <p:sldId id="4328" r:id="rId15"/>
    <p:sldId id="4329" r:id="rId16"/>
    <p:sldId id="4330" r:id="rId17"/>
    <p:sldId id="4331" r:id="rId18"/>
    <p:sldId id="4332" r:id="rId19"/>
    <p:sldId id="4333" r:id="rId20"/>
    <p:sldId id="4334" r:id="rId21"/>
    <p:sldId id="4335" r:id="rId22"/>
    <p:sldId id="4336" r:id="rId23"/>
    <p:sldId id="4337" r:id="rId24"/>
    <p:sldId id="4338" r:id="rId25"/>
    <p:sldId id="4339" r:id="rId26"/>
    <p:sldId id="4318" r:id="rId27"/>
    <p:sldId id="4340" r:id="rId28"/>
    <p:sldId id="4342" r:id="rId29"/>
    <p:sldId id="4343" r:id="rId30"/>
    <p:sldId id="4305" r:id="rId31"/>
    <p:sldId id="4344" r:id="rId32"/>
    <p:sldId id="4345" r:id="rId33"/>
    <p:sldId id="4346" r:id="rId34"/>
    <p:sldId id="4347" r:id="rId35"/>
    <p:sldId id="4348" r:id="rId36"/>
    <p:sldId id="4349" r:id="rId37"/>
    <p:sldId id="4350" r:id="rId38"/>
    <p:sldId id="4351" r:id="rId39"/>
    <p:sldId id="4352" r:id="rId40"/>
    <p:sldId id="4353" r:id="rId41"/>
    <p:sldId id="43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F8E47"/>
    <a:srgbClr val="5398A2"/>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0.pn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4.jpeg"/><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3" Type="http://schemas.openxmlformats.org/officeDocument/2006/relationships/hyperlink" Target="https://blog.nwf.org/2024/06/from-climate-anxiety-to-climate-action-the-impacts-of-climate-change-on-youth/" TargetMode="External"/><Relationship Id="rId2" Type="http://schemas.openxmlformats.org/officeDocument/2006/relationships/hyperlink" Target="https://www.ucpress.edu/books/climate-anxiety-and-the-kid-question/paper" TargetMode="Externa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hyperlink" Target="https://spunout.ie/life/climate/how-to-handle-climate-anxiety/" TargetMode="External"/><Relationship Id="rId2" Type="http://schemas.openxmlformats.org/officeDocument/2006/relationships/hyperlink" Target="https://phys.org/news/2024-06-young-people-climate-anxiety-action.html" TargetMode="External"/><Relationship Id="rId1" Type="http://schemas.openxmlformats.org/officeDocument/2006/relationships/slideLayout" Target="../slideLayouts/slideLayout10.xml"/><Relationship Id="rId5" Type="http://schemas.openxmlformats.org/officeDocument/2006/relationships/image" Target="../media/image48.sv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hyperlink" Target="https://rupikaur.com/pages/healing-through-words" TargetMode="External"/><Relationship Id="rId2" Type="http://schemas.openxmlformats.org/officeDocument/2006/relationships/hyperlink" Target="https://www.tcd.ie/studentcounselling/minding-yourself/climate-emotions/" TargetMode="Externa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ZE_TMzLCI_Y" TargetMode="External"/><Relationship Id="rId2" Type="http://schemas.openxmlformats.org/officeDocument/2006/relationships/hyperlink" Target="https://www.nature.com/articles/d41586-021-02582-8" TargetMode="External"/><Relationship Id="rId1" Type="http://schemas.openxmlformats.org/officeDocument/2006/relationships/slideLayout" Target="../slideLayouts/slideLayout10.xml"/><Relationship Id="rId6" Type="http://schemas.openxmlformats.org/officeDocument/2006/relationships/image" Target="../media/image48.svg"/><Relationship Id="rId5" Type="http://schemas.openxmlformats.org/officeDocument/2006/relationships/image" Target="../media/image39.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hyperlink" Target="https://www.ted.com/talks/claudia_kemfert_climate_change_is_a_climate_chance?subtitle=en" TargetMode="External"/><Relationship Id="rId2" Type="http://schemas.openxmlformats.org/officeDocument/2006/relationships/hyperlink" Target="https://www.youtube.com/watch?v=VujHHMQMR80" TargetMode="Externa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tiktok.com/@ecotokcollective" TargetMode="Externa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hyperlink" Target="https://climatechangeandhappiness.com/" TargetMode="External"/><Relationship Id="rId2" Type="http://schemas.openxmlformats.org/officeDocument/2006/relationships/hyperlink" Target="https://www.outrageandoptimism.org/" TargetMode="Externa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rte.ie/radio/podcasts/22289170-climate-anxiety/" TargetMode="Externa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Raziskovanje podnebne znanosti in kulture</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Dediščina pod pritiskom:</a:t>
            </a:r>
          </a:p>
        </p:txBody>
      </p:sp>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6398034" cy="1692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354580" y="2163091"/>
            <a:ext cx="6398034" cy="1569660"/>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PREMISLI – </a:t>
            </a:r>
          </a:p>
          <a:p>
            <a:pPr algn="ctr"/>
            <a:r>
              <a:rPr lang="en-US" sz="4800" b="1" spc="324" dirty="0">
                <a:solidFill>
                  <a:srgbClr val="5398A2"/>
                </a:solidFill>
                <a:latin typeface="Calibri" panose="020F0502020204030204" pitchFamily="34" charset="0"/>
                <a:cs typeface="Calibri" panose="020F0502020204030204" pitchFamily="34" charset="0"/>
              </a:rPr>
              <a:t>Vprašanja za razpravo</a:t>
            </a: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PREMISLI – Vprašanja za razpravo</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pic>
        <p:nvPicPr>
          <p:cNvPr id="10" name="Picture Placeholder 9">
            <a:extLst>
              <a:ext uri="{FF2B5EF4-FFF2-40B4-BE49-F238E27FC236}">
                <a16:creationId xmlns:a16="http://schemas.microsoft.com/office/drawing/2014/main" id="{3C1022F3-710B-3B38-47E5-D3DF32B3C7B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Razumevanje znanosti</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2171966"/>
          </a:xfrm>
        </p:spPr>
        <p:txBody>
          <a:bodyPr/>
          <a:lstStyle/>
          <a:p>
            <a:pPr marL="0" indent="0"/>
            <a:r>
              <a:rPr lang="en-US" b="1" dirty="0"/>
              <a:t>Vpr. 1: </a:t>
            </a:r>
            <a:r>
              <a:rPr lang="en-US" dirty="0"/>
              <a:t>Kateri podnebni vplivi (vročina, nevihte, močan dež, suša) postajajo bolj opazni tam, kjer živiš?</a:t>
            </a:r>
          </a:p>
          <a:p>
            <a:pPr marL="0" indent="0"/>
            <a:r>
              <a:rPr lang="en-US" b="1" dirty="0"/>
              <a:t>Vpr. 2: </a:t>
            </a:r>
            <a:r>
              <a:rPr lang="en-US" dirty="0"/>
              <a:t>Kako bi te okoljske spremembe lahko vplivale na stavbe, krajine ali tradicije v tvoji regiji?</a:t>
            </a:r>
          </a:p>
          <a:p>
            <a:endParaRPr lang="en-IN" dirty="0"/>
          </a:p>
        </p:txBody>
      </p:sp>
      <p:sp>
        <p:nvSpPr>
          <p:cNvPr id="13" name="Text Placeholder 7">
            <a:extLst>
              <a:ext uri="{FF2B5EF4-FFF2-40B4-BE49-F238E27FC236}">
                <a16:creationId xmlns:a16="http://schemas.microsoft.com/office/drawing/2014/main" id="{D35CDCF1-170C-4686-209C-FB909DD0811C}"/>
              </a:ext>
            </a:extLst>
          </p:cNvPr>
          <p:cNvSpPr txBox="1">
            <a:spLocks/>
          </p:cNvSpPr>
          <p:nvPr/>
        </p:nvSpPr>
        <p:spPr>
          <a:xfrm>
            <a:off x="4594469" y="4441247"/>
            <a:ext cx="6961476" cy="1669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Vpr. 3: </a:t>
            </a:r>
            <a:r>
              <a:rPr lang="en-US" dirty="0"/>
              <a:t>Se spomniš kulturnega najdišča, festivala, obrti ali tradicije, ki je odvisna od stabilnega vremena ali letnih časov?</a:t>
            </a:r>
          </a:p>
          <a:p>
            <a:pPr marL="0" indent="0"/>
            <a:r>
              <a:rPr lang="en-US" b="1" dirty="0"/>
              <a:t>Vpr. 4: </a:t>
            </a:r>
            <a:r>
              <a:rPr lang="en-US" dirty="0"/>
              <a:t>Kateri elementi dediščine – lokalni ali globalni – so po tvojem mnenju najbolj ogroženi zaradi podnebnih sprememb?</a:t>
            </a:r>
          </a:p>
        </p:txBody>
      </p:sp>
      <p:sp>
        <p:nvSpPr>
          <p:cNvPr id="14" name="Text Placeholder 4">
            <a:extLst>
              <a:ext uri="{FF2B5EF4-FFF2-40B4-BE49-F238E27FC236}">
                <a16:creationId xmlns:a16="http://schemas.microsoft.com/office/drawing/2014/main" id="{DFE96D17-C7AB-42AE-5EDC-F0E1129C1584}"/>
              </a:ext>
            </a:extLst>
          </p:cNvPr>
          <p:cNvSpPr txBox="1">
            <a:spLocks/>
          </p:cNvSpPr>
          <p:nvPr/>
        </p:nvSpPr>
        <p:spPr>
          <a:xfrm>
            <a:off x="4594469" y="3817620"/>
            <a:ext cx="6961476"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398A2"/>
                </a:solidFill>
              </a:rPr>
              <a:t>Povezovanje znanosti in kulture</a:t>
            </a:r>
          </a:p>
        </p:txBody>
      </p:sp>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3C49-D5E9-AAAD-CD24-8D420FA1EB8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4643242-4AFA-21E2-A14E-D5470872F5E3}"/>
              </a:ext>
            </a:extLst>
          </p:cNvPr>
          <p:cNvSpPr>
            <a:spLocks noGrp="1"/>
          </p:cNvSpPr>
          <p:nvPr>
            <p:ph type="body" sz="quarter" idx="18"/>
          </p:nvPr>
        </p:nvSpPr>
        <p:spPr>
          <a:xfrm>
            <a:off x="675020" y="3392026"/>
            <a:ext cx="3005439" cy="1049221"/>
          </a:xfrm>
        </p:spPr>
        <p:txBody>
          <a:bodyPr/>
          <a:lstStyle/>
          <a:p>
            <a:r>
              <a:rPr lang="en-US" spc="324" dirty="0"/>
              <a:t>PREMISLI – Vprašanja za razpravo</a:t>
            </a:r>
          </a:p>
        </p:txBody>
      </p:sp>
      <p:sp>
        <p:nvSpPr>
          <p:cNvPr id="7" name="Text Placeholder 6">
            <a:extLst>
              <a:ext uri="{FF2B5EF4-FFF2-40B4-BE49-F238E27FC236}">
                <a16:creationId xmlns:a16="http://schemas.microsoft.com/office/drawing/2014/main" id="{B62466D8-D7C6-2996-BEC1-E5B6F8F349F9}"/>
              </a:ext>
            </a:extLst>
          </p:cNvPr>
          <p:cNvSpPr>
            <a:spLocks noGrp="1"/>
          </p:cNvSpPr>
          <p:nvPr>
            <p:ph type="body" sz="quarter" idx="19"/>
          </p:nvPr>
        </p:nvSpPr>
        <p:spPr/>
        <p:txBody>
          <a:bodyPr/>
          <a:lstStyle/>
          <a:p>
            <a:r>
              <a:rPr lang="en-US" dirty="0"/>
              <a:t>02</a:t>
            </a:r>
          </a:p>
        </p:txBody>
      </p:sp>
      <p:sp>
        <p:nvSpPr>
          <p:cNvPr id="8" name="Text Placeholder 7">
            <a:extLst>
              <a:ext uri="{FF2B5EF4-FFF2-40B4-BE49-F238E27FC236}">
                <a16:creationId xmlns:a16="http://schemas.microsoft.com/office/drawing/2014/main" id="{0F002BC3-D7D1-478C-2BDD-D115C50A3094}"/>
              </a:ext>
            </a:extLst>
          </p:cNvPr>
          <p:cNvSpPr>
            <a:spLocks noGrp="1"/>
          </p:cNvSpPr>
          <p:nvPr>
            <p:ph type="body" sz="quarter" idx="20"/>
          </p:nvPr>
        </p:nvSpPr>
        <p:spPr>
          <a:xfrm>
            <a:off x="4555503" y="1610711"/>
            <a:ext cx="6961476" cy="1669046"/>
          </a:xfrm>
        </p:spPr>
        <p:txBody>
          <a:bodyPr/>
          <a:lstStyle/>
          <a:p>
            <a:pPr marL="0" indent="0"/>
            <a:r>
              <a:rPr lang="en-US" b="1" dirty="0"/>
              <a:t>Vpr. 5: </a:t>
            </a:r>
            <a:r>
              <a:rPr lang="en-US" dirty="0"/>
              <a:t>Zakaj je pomembno združiti znanstveno znanje s kulturnim razumevanjem pri načrtovanju podnebnega ukrepanja?</a:t>
            </a:r>
          </a:p>
          <a:p>
            <a:pPr marL="0" indent="0"/>
            <a:r>
              <a:rPr lang="en-US" b="1" dirty="0"/>
              <a:t>Vpr. 6: </a:t>
            </a:r>
            <a:r>
              <a:rPr lang="en-US" dirty="0"/>
              <a:t>Kako bi tehnologija in tradicionalno znanje lahko delovala skupaj pri zaščiti dediščine?</a:t>
            </a:r>
          </a:p>
        </p:txBody>
      </p:sp>
      <p:sp>
        <p:nvSpPr>
          <p:cNvPr id="5" name="Text Placeholder 4">
            <a:extLst>
              <a:ext uri="{FF2B5EF4-FFF2-40B4-BE49-F238E27FC236}">
                <a16:creationId xmlns:a16="http://schemas.microsoft.com/office/drawing/2014/main" id="{DCB54774-2FC4-8661-77F8-23ADFEDE9D1B}"/>
              </a:ext>
            </a:extLst>
          </p:cNvPr>
          <p:cNvSpPr>
            <a:spLocks noGrp="1"/>
          </p:cNvSpPr>
          <p:nvPr>
            <p:ph type="body" sz="quarter" idx="16"/>
          </p:nvPr>
        </p:nvSpPr>
        <p:spPr>
          <a:xfrm>
            <a:off x="4555503" y="761603"/>
            <a:ext cx="6961476" cy="803654"/>
          </a:xfrm>
        </p:spPr>
        <p:txBody>
          <a:bodyPr/>
          <a:lstStyle/>
          <a:p>
            <a:r>
              <a:rPr lang="en-US" dirty="0">
                <a:solidFill>
                  <a:srgbClr val="5398A2"/>
                </a:solidFill>
              </a:rPr>
              <a:t>Kritično razmišljanje</a:t>
            </a:r>
          </a:p>
        </p:txBody>
      </p:sp>
      <p:pic>
        <p:nvPicPr>
          <p:cNvPr id="10" name="Picture Placeholder 9">
            <a:extLst>
              <a:ext uri="{FF2B5EF4-FFF2-40B4-BE49-F238E27FC236}">
                <a16:creationId xmlns:a16="http://schemas.microsoft.com/office/drawing/2014/main" id="{03767503-4E9E-6D45-2832-A352E2F0122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242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9" y="2558689"/>
            <a:ext cx="6652578"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45579" y="2581549"/>
            <a:ext cx="6490238"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PREIZKUSI – Skupinska dejavnost</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4738849"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491990" y="3468724"/>
            <a:ext cx="4852931" cy="461665"/>
          </a:xfrm>
          <a:prstGeom prst="rect">
            <a:avLst/>
          </a:prstGeom>
          <a:noFill/>
        </p:spPr>
        <p:txBody>
          <a:bodyPr wrap="square" rtlCol="0">
            <a:spAutoFit/>
          </a:bodyPr>
          <a:lstStyle/>
          <a:p>
            <a:r>
              <a:rPr lang="en-US" sz="2400" b="1" spc="324" dirty="0">
                <a:solidFill>
                  <a:schemeClr val="bg1"/>
                </a:solidFill>
                <a:latin typeface="Calibri" panose="020F0502020204030204" pitchFamily="34" charset="0"/>
                <a:cs typeface="Calibri" panose="020F0502020204030204" pitchFamily="34" charset="0"/>
              </a:rPr>
              <a:t>„Dediščina pod pritiskom“</a:t>
            </a: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PREIZKUSI – Skupinska dejavnost: „Dediščina pod pritiskom“</a:t>
            </a:r>
            <a:endParaRPr lang="en-IN" dirty="0"/>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p:txBody>
          <a:bodyPr/>
          <a:lstStyle/>
          <a:p>
            <a:pPr marL="0" indent="0"/>
            <a:r>
              <a:rPr lang="en-US" dirty="0"/>
              <a:t>Skupine izberejo en element dediščine za raziskovanje.</a:t>
            </a:r>
          </a:p>
          <a:p>
            <a:pPr marL="0" indent="0"/>
            <a:r>
              <a:rPr lang="en-US" b="1" dirty="0"/>
              <a:t>Primeri:</a:t>
            </a:r>
          </a:p>
          <a:p>
            <a:pPr marL="342900" indent="-342900">
              <a:buFont typeface="Arial" panose="020B0604020202020204" pitchFamily="34" charset="0"/>
              <a:buChar char="•"/>
            </a:pPr>
            <a:r>
              <a:rPr lang="en-US" dirty="0"/>
              <a:t>Lokalna zgodovinska stavba ali spomenik</a:t>
            </a:r>
          </a:p>
          <a:p>
            <a:pPr marL="342900" indent="-342900">
              <a:buFont typeface="Arial" panose="020B0604020202020204" pitchFamily="34" charset="0"/>
              <a:buChar char="•"/>
            </a:pPr>
            <a:r>
              <a:rPr lang="en-US" dirty="0"/>
              <a:t>Tradicionalna obrt ali spretnost (npr. izdelovanje čipk, mizarstvo, lončarstvo)</a:t>
            </a:r>
          </a:p>
          <a:p>
            <a:pPr marL="342900" indent="-342900">
              <a:buFont typeface="Arial" panose="020B0604020202020204" pitchFamily="34" charset="0"/>
              <a:buChar char="•"/>
            </a:pPr>
            <a:r>
              <a:rPr lang="en-US" dirty="0"/>
              <a:t>Kulturna krajina (terasasta polja, rudarska območja, vinogradi)</a:t>
            </a:r>
          </a:p>
          <a:p>
            <a:pPr marL="342900" indent="-342900">
              <a:buFont typeface="Arial" panose="020B0604020202020204" pitchFamily="34" charset="0"/>
              <a:buChar char="•"/>
            </a:pPr>
            <a:r>
              <a:rPr lang="en-US" dirty="0"/>
              <a:t>Festival ali sezonska tradicija</a:t>
            </a:r>
          </a:p>
          <a:p>
            <a:pPr marL="342900" indent="-342900">
              <a:buFont typeface="Arial" panose="020B0604020202020204" pitchFamily="34" charset="0"/>
              <a:buChar char="•"/>
            </a:pPr>
            <a:r>
              <a:rPr lang="en-US" dirty="0"/>
              <a:t>Muzej ali arhiv</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1. korak – Izberi element dediščine</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4FB3-9695-A892-6B64-9914587D9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BF801A-0E00-8F76-EBB6-9113E90EE38E}"/>
              </a:ext>
            </a:extLst>
          </p:cNvPr>
          <p:cNvSpPr>
            <a:spLocks noGrp="1"/>
          </p:cNvSpPr>
          <p:nvPr>
            <p:ph type="body" sz="quarter" idx="18"/>
          </p:nvPr>
        </p:nvSpPr>
        <p:spPr>
          <a:xfrm>
            <a:off x="675020" y="3392026"/>
            <a:ext cx="2936859" cy="1049221"/>
          </a:xfrm>
        </p:spPr>
        <p:txBody>
          <a:bodyPr/>
          <a:lstStyle/>
          <a:p>
            <a:r>
              <a:rPr lang="en-US" dirty="0"/>
              <a:t>PREIZKUSI – Skupinska dejavnost: „Dediščina pod pritiskom“</a:t>
            </a:r>
            <a:endParaRPr lang="en-IN" dirty="0"/>
          </a:p>
        </p:txBody>
      </p:sp>
      <p:sp>
        <p:nvSpPr>
          <p:cNvPr id="3" name="Text Placeholder 2">
            <a:extLst>
              <a:ext uri="{FF2B5EF4-FFF2-40B4-BE49-F238E27FC236}">
                <a16:creationId xmlns:a16="http://schemas.microsoft.com/office/drawing/2014/main" id="{2F96DAD8-0D1F-F27E-954A-0FCD2E317F7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55B5ACE0-100E-3F54-8E66-31FE035F83D4}"/>
              </a:ext>
            </a:extLst>
          </p:cNvPr>
          <p:cNvSpPr>
            <a:spLocks noGrp="1"/>
          </p:cNvSpPr>
          <p:nvPr>
            <p:ph type="body" sz="quarter" idx="20"/>
          </p:nvPr>
        </p:nvSpPr>
        <p:spPr/>
        <p:txBody>
          <a:bodyPr/>
          <a:lstStyle/>
          <a:p>
            <a:pPr marL="0" indent="0"/>
            <a:r>
              <a:rPr lang="en-US" dirty="0"/>
              <a:t>Z uporabo preprostega sklepanja podnebne znanosti razpravljajte:</a:t>
            </a:r>
          </a:p>
          <a:p>
            <a:pPr marL="0" indent="0"/>
            <a:endParaRPr lang="en-US" dirty="0"/>
          </a:p>
          <a:p>
            <a:pPr marL="342900" indent="-342900">
              <a:buFont typeface="Arial" panose="020B0604020202020204" pitchFamily="34" charset="0"/>
              <a:buChar char="•"/>
            </a:pPr>
            <a:r>
              <a:rPr lang="en-US" dirty="0"/>
              <a:t>Kako bi vročina, vlažnost, nevihte ali suša lahko vplivale na to dediščino?</a:t>
            </a:r>
          </a:p>
          <a:p>
            <a:pPr marL="342900" indent="-342900">
              <a:buFont typeface="Arial" panose="020B0604020202020204" pitchFamily="34" charset="0"/>
              <a:buChar char="•"/>
            </a:pPr>
            <a:r>
              <a:rPr lang="en-US" dirty="0"/>
              <a:t>So materiali (les, kamen, tekstil) občutljivi na podnebne dejavnike?</a:t>
            </a:r>
          </a:p>
          <a:p>
            <a:pPr marL="342900" indent="-342900">
              <a:buFont typeface="Arial" panose="020B0604020202020204" pitchFamily="34" charset="0"/>
              <a:buChar char="•"/>
            </a:pPr>
            <a:r>
              <a:rPr lang="en-US" dirty="0"/>
              <a:t>Pri tradicijah: so odvisne od določenega letnega časa, pridelka, ekosistema ali vrste?</a:t>
            </a:r>
            <a:endParaRPr lang="en-IN" dirty="0"/>
          </a:p>
        </p:txBody>
      </p:sp>
      <p:sp>
        <p:nvSpPr>
          <p:cNvPr id="6" name="Text Placeholder 5">
            <a:extLst>
              <a:ext uri="{FF2B5EF4-FFF2-40B4-BE49-F238E27FC236}">
                <a16:creationId xmlns:a16="http://schemas.microsoft.com/office/drawing/2014/main" id="{AB68B8A7-CD39-CC5B-6A04-566A00FB1FF0}"/>
              </a:ext>
            </a:extLst>
          </p:cNvPr>
          <p:cNvSpPr>
            <a:spLocks noGrp="1"/>
          </p:cNvSpPr>
          <p:nvPr>
            <p:ph type="body" sz="quarter" idx="16"/>
          </p:nvPr>
        </p:nvSpPr>
        <p:spPr>
          <a:xfrm>
            <a:off x="4594468" y="761603"/>
            <a:ext cx="7452751" cy="803654"/>
          </a:xfrm>
        </p:spPr>
        <p:txBody>
          <a:bodyPr/>
          <a:lstStyle/>
          <a:p>
            <a:r>
              <a:rPr lang="en-US" dirty="0">
                <a:solidFill>
                  <a:srgbClr val="1F8E47"/>
                </a:solidFill>
              </a:rPr>
              <a:t>2. korak – Prepoznaj podnebna tveganja</a:t>
            </a:r>
            <a:endParaRPr lang="en-IN" dirty="0">
              <a:solidFill>
                <a:srgbClr val="1F8E47"/>
              </a:solidFill>
            </a:endParaRPr>
          </a:p>
        </p:txBody>
      </p:sp>
      <p:pic>
        <p:nvPicPr>
          <p:cNvPr id="10" name="Picture Placeholder 9">
            <a:extLst>
              <a:ext uri="{FF2B5EF4-FFF2-40B4-BE49-F238E27FC236}">
                <a16:creationId xmlns:a16="http://schemas.microsoft.com/office/drawing/2014/main" id="{EE7D6A90-6E92-7495-C6FA-A00B4A8C3CD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058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C5F1-A98E-4E0F-5367-A5B9FC6BF8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2FC4-C9C1-51F2-20E1-40BB17835097}"/>
              </a:ext>
            </a:extLst>
          </p:cNvPr>
          <p:cNvSpPr>
            <a:spLocks noGrp="1"/>
          </p:cNvSpPr>
          <p:nvPr>
            <p:ph type="body" sz="quarter" idx="18"/>
          </p:nvPr>
        </p:nvSpPr>
        <p:spPr>
          <a:xfrm>
            <a:off x="675020" y="3392026"/>
            <a:ext cx="2936859" cy="1049221"/>
          </a:xfrm>
        </p:spPr>
        <p:txBody>
          <a:bodyPr/>
          <a:lstStyle/>
          <a:p>
            <a:r>
              <a:rPr lang="en-US" dirty="0"/>
              <a:t>PREIZKUSI – Skupinska dejavnost: „Dediščina pod pritiskom“</a:t>
            </a:r>
            <a:endParaRPr lang="en-IN" dirty="0"/>
          </a:p>
        </p:txBody>
      </p:sp>
      <p:sp>
        <p:nvSpPr>
          <p:cNvPr id="3" name="Text Placeholder 2">
            <a:extLst>
              <a:ext uri="{FF2B5EF4-FFF2-40B4-BE49-F238E27FC236}">
                <a16:creationId xmlns:a16="http://schemas.microsoft.com/office/drawing/2014/main" id="{89A4AD70-0683-331C-41E1-FB2C5A521E8E}"/>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8C2262DD-E081-CFAF-B956-99B90DCBCAD4}"/>
              </a:ext>
            </a:extLst>
          </p:cNvPr>
          <p:cNvSpPr>
            <a:spLocks noGrp="1"/>
          </p:cNvSpPr>
          <p:nvPr>
            <p:ph type="body" sz="quarter" idx="20"/>
          </p:nvPr>
        </p:nvSpPr>
        <p:spPr>
          <a:xfrm>
            <a:off x="4594468" y="2045704"/>
            <a:ext cx="6961476" cy="2949206"/>
          </a:xfrm>
        </p:spPr>
        <p:txBody>
          <a:bodyPr/>
          <a:lstStyle/>
          <a:p>
            <a:pPr marL="0" indent="0"/>
            <a:r>
              <a:rPr lang="en-US" dirty="0"/>
              <a:t>Na velikem listu papirja (ali tabli) skupine ustvarijo preprost diagram:</a:t>
            </a:r>
          </a:p>
          <a:p>
            <a:pPr marL="0" indent="0"/>
            <a:r>
              <a:rPr lang="en-US" dirty="0"/>
              <a:t>Element dediščine → Podnebni vpliv → Posledica → Možne rešitve</a:t>
            </a:r>
          </a:p>
          <a:p>
            <a:pPr marL="0" indent="0"/>
            <a:r>
              <a:rPr lang="en-US" b="1" dirty="0"/>
              <a:t>Primer:</a:t>
            </a:r>
          </a:p>
          <a:p>
            <a:pPr marL="0" indent="0"/>
            <a:r>
              <a:rPr lang="en-US" dirty="0"/>
              <a:t>Staro rudarsko naselje → Močne padavine → Erozija pobočja → Okrepljeno odvodnjavanje + spremljanje</a:t>
            </a:r>
          </a:p>
        </p:txBody>
      </p:sp>
      <p:sp>
        <p:nvSpPr>
          <p:cNvPr id="6" name="Text Placeholder 5">
            <a:extLst>
              <a:ext uri="{FF2B5EF4-FFF2-40B4-BE49-F238E27FC236}">
                <a16:creationId xmlns:a16="http://schemas.microsoft.com/office/drawing/2014/main" id="{BE64D5F6-7536-5E00-94BB-6AD95A592302}"/>
              </a:ext>
            </a:extLst>
          </p:cNvPr>
          <p:cNvSpPr>
            <a:spLocks noGrp="1"/>
          </p:cNvSpPr>
          <p:nvPr>
            <p:ph type="body" sz="quarter" idx="16"/>
          </p:nvPr>
        </p:nvSpPr>
        <p:spPr>
          <a:xfrm>
            <a:off x="4594468" y="761603"/>
            <a:ext cx="7452751" cy="803654"/>
          </a:xfrm>
        </p:spPr>
        <p:txBody>
          <a:bodyPr/>
          <a:lstStyle/>
          <a:p>
            <a:r>
              <a:rPr lang="en-US" dirty="0">
                <a:solidFill>
                  <a:srgbClr val="1F8E47"/>
                </a:solidFill>
              </a:rPr>
              <a:t>3. korak – Vizualno preslikavanje</a:t>
            </a:r>
            <a:endParaRPr lang="en-IN" dirty="0">
              <a:solidFill>
                <a:srgbClr val="1F8E47"/>
              </a:solidFill>
            </a:endParaRPr>
          </a:p>
        </p:txBody>
      </p:sp>
      <p:pic>
        <p:nvPicPr>
          <p:cNvPr id="9" name="Picture Placeholder 8">
            <a:extLst>
              <a:ext uri="{FF2B5EF4-FFF2-40B4-BE49-F238E27FC236}">
                <a16:creationId xmlns:a16="http://schemas.microsoft.com/office/drawing/2014/main" id="{CBE07F4D-72E3-704C-A7A6-4C704C9276A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234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AE09-78A2-E7FF-4CD7-5C53063A51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4D2BC6-D2DD-3501-CD6E-2DF9A652A6D4}"/>
              </a:ext>
            </a:extLst>
          </p:cNvPr>
          <p:cNvSpPr>
            <a:spLocks noGrp="1"/>
          </p:cNvSpPr>
          <p:nvPr>
            <p:ph type="body" sz="quarter" idx="18"/>
          </p:nvPr>
        </p:nvSpPr>
        <p:spPr>
          <a:xfrm>
            <a:off x="675020" y="3392026"/>
            <a:ext cx="2936859" cy="1049221"/>
          </a:xfrm>
        </p:spPr>
        <p:txBody>
          <a:bodyPr/>
          <a:lstStyle/>
          <a:p>
            <a:r>
              <a:rPr lang="en-US" dirty="0"/>
              <a:t>PREIZKUSI – Skupinska dejavnost: „Dediščina pod pritiskom“</a:t>
            </a:r>
            <a:endParaRPr lang="en-IN" dirty="0"/>
          </a:p>
        </p:txBody>
      </p:sp>
      <p:sp>
        <p:nvSpPr>
          <p:cNvPr id="3" name="Text Placeholder 2">
            <a:extLst>
              <a:ext uri="{FF2B5EF4-FFF2-40B4-BE49-F238E27FC236}">
                <a16:creationId xmlns:a16="http://schemas.microsoft.com/office/drawing/2014/main" id="{043217F6-AF1F-C773-A72E-D8CBAD46C8D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C1351C58-325B-96D6-C717-4E1213611A56}"/>
              </a:ext>
            </a:extLst>
          </p:cNvPr>
          <p:cNvSpPr>
            <a:spLocks noGrp="1"/>
          </p:cNvSpPr>
          <p:nvPr>
            <p:ph type="body" sz="quarter" idx="20"/>
          </p:nvPr>
        </p:nvSpPr>
        <p:spPr>
          <a:xfrm>
            <a:off x="4594468" y="2045704"/>
            <a:ext cx="6961476" cy="2949206"/>
          </a:xfrm>
        </p:spPr>
        <p:txBody>
          <a:bodyPr/>
          <a:lstStyle/>
          <a:p>
            <a:pPr marL="0" indent="0"/>
            <a:r>
              <a:rPr lang="en-US" b="1" dirty="0"/>
              <a:t>Vsaka skupina deli:</a:t>
            </a:r>
          </a:p>
          <a:p>
            <a:pPr marL="0" indent="0"/>
            <a:endParaRPr lang="en-US" dirty="0"/>
          </a:p>
          <a:p>
            <a:pPr marL="342900" indent="-342900">
              <a:buFont typeface="Arial" panose="020B0604020202020204" pitchFamily="34" charset="0"/>
              <a:buChar char="•"/>
            </a:pPr>
            <a:r>
              <a:rPr lang="en-US" dirty="0"/>
              <a:t>Zakaj so izbrali element dediščine</a:t>
            </a:r>
          </a:p>
          <a:p>
            <a:pPr marL="342900" indent="-342900">
              <a:buFont typeface="Arial" panose="020B0604020202020204" pitchFamily="34" charset="0"/>
              <a:buChar char="•"/>
            </a:pPr>
            <a:r>
              <a:rPr lang="en-US" dirty="0"/>
              <a:t>Najpomembnejše podnebno tveganje, ki so ga prepoznali</a:t>
            </a:r>
          </a:p>
          <a:p>
            <a:pPr marL="342900" indent="-342900">
              <a:buFont typeface="Arial" panose="020B0604020202020204" pitchFamily="34" charset="0"/>
              <a:buChar char="•"/>
            </a:pPr>
            <a:r>
              <a:rPr lang="en-US" dirty="0"/>
              <a:t>Eno idejo za njegovo zaščito</a:t>
            </a:r>
          </a:p>
        </p:txBody>
      </p:sp>
      <p:sp>
        <p:nvSpPr>
          <p:cNvPr id="6" name="Text Placeholder 5">
            <a:extLst>
              <a:ext uri="{FF2B5EF4-FFF2-40B4-BE49-F238E27FC236}">
                <a16:creationId xmlns:a16="http://schemas.microsoft.com/office/drawing/2014/main" id="{93C78C09-2E8C-5401-DAB1-905DA734994A}"/>
              </a:ext>
            </a:extLst>
          </p:cNvPr>
          <p:cNvSpPr>
            <a:spLocks noGrp="1"/>
          </p:cNvSpPr>
          <p:nvPr>
            <p:ph type="body" sz="quarter" idx="16"/>
          </p:nvPr>
        </p:nvSpPr>
        <p:spPr>
          <a:xfrm>
            <a:off x="4594468" y="761603"/>
            <a:ext cx="7452751" cy="803654"/>
          </a:xfrm>
        </p:spPr>
        <p:txBody>
          <a:bodyPr/>
          <a:lstStyle/>
          <a:p>
            <a:r>
              <a:rPr lang="en-US" dirty="0">
                <a:solidFill>
                  <a:srgbClr val="1F8E47"/>
                </a:solidFill>
              </a:rPr>
              <a:t>4. korak – Predstavitev</a:t>
            </a:r>
            <a:endParaRPr lang="en-IN" dirty="0">
              <a:solidFill>
                <a:srgbClr val="1F8E47"/>
              </a:solidFill>
            </a:endParaRPr>
          </a:p>
        </p:txBody>
      </p:sp>
      <p:pic>
        <p:nvPicPr>
          <p:cNvPr id="9" name="Picture Placeholder 8">
            <a:extLst>
              <a:ext uri="{FF2B5EF4-FFF2-40B4-BE49-F238E27FC236}">
                <a16:creationId xmlns:a16="http://schemas.microsoft.com/office/drawing/2014/main" id="{349F7D44-C106-A92A-18AE-D731D7BCBE0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20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2681F76-EFAD-7944-A139-D5552F969080}"/>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581549"/>
            <a:ext cx="328891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546492" y="2581549"/>
            <a:ext cx="317875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POVEŽI –</a:t>
            </a:r>
          </a:p>
        </p:txBody>
      </p:sp>
      <p:sp>
        <p:nvSpPr>
          <p:cNvPr id="4" name="Rectangle 3">
            <a:extLst>
              <a:ext uri="{FF2B5EF4-FFF2-40B4-BE49-F238E27FC236}">
                <a16:creationId xmlns:a16="http://schemas.microsoft.com/office/drawing/2014/main" id="{83CE4657-1151-0E93-33F2-BF6CBA56D13F}"/>
              </a:ext>
            </a:extLst>
          </p:cNvPr>
          <p:cNvSpPr/>
          <p:nvPr/>
        </p:nvSpPr>
        <p:spPr>
          <a:xfrm>
            <a:off x="2909278" y="3458265"/>
            <a:ext cx="6836863"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6" name="TextBox 5">
            <a:extLst>
              <a:ext uri="{FF2B5EF4-FFF2-40B4-BE49-F238E27FC236}">
                <a16:creationId xmlns:a16="http://schemas.microsoft.com/office/drawing/2014/main" id="{B202ABA2-A7F9-69F6-3BFB-E20089FE5029}"/>
              </a:ext>
            </a:extLst>
          </p:cNvPr>
          <p:cNvSpPr txBox="1"/>
          <p:nvPr/>
        </p:nvSpPr>
        <p:spPr>
          <a:xfrm>
            <a:off x="3473597" y="3504759"/>
            <a:ext cx="6080760" cy="461665"/>
          </a:xfrm>
          <a:prstGeom prst="rect">
            <a:avLst/>
          </a:prstGeom>
          <a:noFill/>
        </p:spPr>
        <p:txBody>
          <a:bodyPr wrap="square" rtlCol="0">
            <a:spAutoFit/>
          </a:bodyPr>
          <a:lstStyle/>
          <a:p>
            <a:r>
              <a:rPr lang="en-US" sz="2400" b="1" spc="324" dirty="0">
                <a:solidFill>
                  <a:schemeClr val="bg1"/>
                </a:solidFill>
                <a:latin typeface="Calibri" panose="020F0502020204030204" pitchFamily="34" charset="0"/>
                <a:cs typeface="Calibri" panose="020F0502020204030204" pitchFamily="34" charset="0"/>
              </a:rPr>
              <a:t>Podnebna znanost v lokalni dediščini</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POVEŽI – Podnebna znanost v lokalni dediščini</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38704" y="2008148"/>
            <a:ext cx="7188476" cy="4678402"/>
          </a:xfrm>
        </p:spPr>
        <p:txBody>
          <a:bodyPr/>
          <a:lstStyle/>
          <a:p>
            <a:pPr marL="0" indent="0"/>
            <a:r>
              <a:rPr lang="en-US" sz="2300" dirty="0"/>
              <a:t>Če je mogoče, se sprehodi okoli kulturnega najdišča ali zgodovinske ulice. </a:t>
            </a:r>
          </a:p>
          <a:p>
            <a:pPr marL="0" indent="0"/>
            <a:r>
              <a:rPr lang="en-US" sz="2300" b="1" dirty="0"/>
              <a:t>Opazuj:</a:t>
            </a:r>
          </a:p>
          <a:p>
            <a:pPr marL="342900" indent="-342900">
              <a:buFont typeface="Arial" panose="020B0604020202020204" pitchFamily="34" charset="0"/>
              <a:buChar char="•"/>
            </a:pPr>
            <a:r>
              <a:rPr lang="en-US" sz="2300" dirty="0"/>
              <a:t>Vidne poškodbe, povezane z vremenom (razpoke, sledi vlage, erozija)</a:t>
            </a:r>
          </a:p>
          <a:p>
            <a:pPr marL="342900" indent="-342900">
              <a:buFont typeface="Arial" panose="020B0604020202020204" pitchFamily="34" charset="0"/>
              <a:buChar char="•"/>
            </a:pPr>
            <a:r>
              <a:rPr lang="en-US" sz="2300" dirty="0"/>
              <a:t>Materiali, občutljivi na podnebje (lesena vrata, kamnite fasade, tradicionalne strehe)</a:t>
            </a:r>
          </a:p>
          <a:p>
            <a:pPr marL="342900" indent="-342900">
              <a:buFont typeface="Arial" panose="020B0604020202020204" pitchFamily="34" charset="0"/>
              <a:buChar char="•"/>
            </a:pPr>
            <a:r>
              <a:rPr lang="en-US" sz="2300" dirty="0"/>
              <a:t>Pretok vode in odvodnjavanje</a:t>
            </a:r>
          </a:p>
          <a:p>
            <a:pPr marL="342900" indent="-342900">
              <a:buFont typeface="Arial" panose="020B0604020202020204" pitchFamily="34" charset="0"/>
              <a:buChar char="•"/>
            </a:pPr>
            <a:r>
              <a:rPr lang="en-US" sz="2300" dirty="0"/>
              <a:t>Senca proti izpostavljenosti soncu</a:t>
            </a:r>
          </a:p>
          <a:p>
            <a:pPr marL="0" indent="0"/>
            <a:r>
              <a:rPr lang="en-US" sz="2300" b="1" dirty="0"/>
              <a:t>Razpravljaj:</a:t>
            </a:r>
          </a:p>
          <a:p>
            <a:pPr marL="0" indent="0"/>
            <a:r>
              <a:rPr lang="en-US" sz="2300" dirty="0"/>
              <a:t>„Kako bi prihodnje podnebne spremembe lahko vplivale na te značilnosti?“</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dirty="0">
                <a:solidFill>
                  <a:srgbClr val="5398A2"/>
                </a:solidFill>
              </a:rPr>
              <a:t>Možnost A: Opazovalni sprehod (na prostem ali virtualno)</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VSEBINA</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Uvod in učni cilji</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Osnove podnebne znanosti in dediščine (kratek informativni list)</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US" dirty="0"/>
              <a:t>PREMISLI – Vprašanja za razpravo</a:t>
            </a:r>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US" dirty="0"/>
              <a:t>PREIZKUSI – Skupinska dejavnost: „Dediščina pod pritiskom“</a:t>
            </a: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24" name="Picture Placeholder 23">
            <a:extLst>
              <a:ext uri="{FF2B5EF4-FFF2-40B4-BE49-F238E27FC236}">
                <a16:creationId xmlns:a16="http://schemas.microsoft.com/office/drawing/2014/main" id="{3F52988B-A8F6-8109-82A4-50429DDB6627}"/>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b="-1101"/>
          <a:stretch>
            <a:fillRect/>
          </a:stretch>
        </p:blipFill>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1E4CB6EE-9DD7-6355-47FF-46854D60C89F}"/>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pic>
        <p:nvPicPr>
          <p:cNvPr id="30" name="Picture Placeholder 29">
            <a:extLst>
              <a:ext uri="{FF2B5EF4-FFF2-40B4-BE49-F238E27FC236}">
                <a16:creationId xmlns:a16="http://schemas.microsoft.com/office/drawing/2014/main" id="{64CD4420-9190-F60B-A7AC-0A5AE3C583B9}"/>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b="-677"/>
          <a:stretch>
            <a:fillRect/>
          </a:stretch>
        </p:blipFill>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73DC-289C-7BD2-7EDB-1BDC1C267A7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0593FCE-7E9F-0DC7-67A6-563A57852876}"/>
              </a:ext>
            </a:extLst>
          </p:cNvPr>
          <p:cNvSpPr>
            <a:spLocks noGrp="1"/>
          </p:cNvSpPr>
          <p:nvPr>
            <p:ph type="body" sz="quarter" idx="18"/>
          </p:nvPr>
        </p:nvSpPr>
        <p:spPr>
          <a:xfrm>
            <a:off x="675020" y="3392026"/>
            <a:ext cx="3005439" cy="1049221"/>
          </a:xfrm>
        </p:spPr>
        <p:txBody>
          <a:bodyPr/>
          <a:lstStyle/>
          <a:p>
            <a:r>
              <a:rPr lang="en-US" spc="324" dirty="0"/>
              <a:t>POVEŽI – Podnebna znanost v lokalni dediščini</a:t>
            </a:r>
          </a:p>
        </p:txBody>
      </p:sp>
      <p:sp>
        <p:nvSpPr>
          <p:cNvPr id="7" name="Text Placeholder 6">
            <a:extLst>
              <a:ext uri="{FF2B5EF4-FFF2-40B4-BE49-F238E27FC236}">
                <a16:creationId xmlns:a16="http://schemas.microsoft.com/office/drawing/2014/main" id="{8DB008B7-3E41-150A-D2A2-A77124952983}"/>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A203BD00-AD3A-7B39-8EF9-D0428FBDDE84}"/>
              </a:ext>
            </a:extLst>
          </p:cNvPr>
          <p:cNvSpPr>
            <a:spLocks noGrp="1"/>
          </p:cNvSpPr>
          <p:nvPr>
            <p:ph type="body" sz="quarter" idx="20"/>
          </p:nvPr>
        </p:nvSpPr>
        <p:spPr>
          <a:xfrm>
            <a:off x="4538704" y="2008148"/>
            <a:ext cx="7188476" cy="1638022"/>
          </a:xfrm>
        </p:spPr>
        <p:txBody>
          <a:bodyPr/>
          <a:lstStyle/>
          <a:p>
            <a:pPr marL="0" indent="0">
              <a:lnSpc>
                <a:spcPct val="100000"/>
              </a:lnSpc>
            </a:pPr>
            <a:r>
              <a:rPr lang="en-US" sz="2300" dirty="0"/>
              <a:t>Priskrbi slike najdišč kulturne dediščine, ki doživljajo podnebne vplive (poplavljena mesta, razpokane stene, poškodbe zaradi požarov, obalna erozija).</a:t>
            </a:r>
          </a:p>
          <a:p>
            <a:pPr marL="0" indent="0">
              <a:lnSpc>
                <a:spcPct val="100000"/>
              </a:lnSpc>
            </a:pPr>
            <a:r>
              <a:rPr lang="en-US" sz="2300" b="1" dirty="0"/>
              <a:t>Skupine prepoznajo znanstvene procese za poškodbami.</a:t>
            </a:r>
          </a:p>
        </p:txBody>
      </p:sp>
      <p:sp>
        <p:nvSpPr>
          <p:cNvPr id="5" name="Text Placeholder 4">
            <a:extLst>
              <a:ext uri="{FF2B5EF4-FFF2-40B4-BE49-F238E27FC236}">
                <a16:creationId xmlns:a16="http://schemas.microsoft.com/office/drawing/2014/main" id="{F7CF05C5-1AC2-D2F1-7D6A-DCAA391A048C}"/>
              </a:ext>
            </a:extLst>
          </p:cNvPr>
          <p:cNvSpPr>
            <a:spLocks noGrp="1"/>
          </p:cNvSpPr>
          <p:nvPr>
            <p:ph type="body" sz="quarter" idx="16"/>
          </p:nvPr>
        </p:nvSpPr>
        <p:spPr>
          <a:xfrm>
            <a:off x="4555503" y="761603"/>
            <a:ext cx="6961476" cy="803654"/>
          </a:xfrm>
        </p:spPr>
        <p:txBody>
          <a:bodyPr/>
          <a:lstStyle/>
          <a:p>
            <a:r>
              <a:rPr lang="en-US" dirty="0">
                <a:solidFill>
                  <a:srgbClr val="5398A2"/>
                </a:solidFill>
              </a:rPr>
              <a:t>Možnost B: Analiza fotografij (v zaprtem prostoru)</a:t>
            </a:r>
          </a:p>
        </p:txBody>
      </p:sp>
      <p:pic>
        <p:nvPicPr>
          <p:cNvPr id="10" name="Picture Placeholder 9">
            <a:extLst>
              <a:ext uri="{FF2B5EF4-FFF2-40B4-BE49-F238E27FC236}">
                <a16:creationId xmlns:a16="http://schemas.microsoft.com/office/drawing/2014/main" id="{C0064662-575E-F030-F2B1-B6CE160D7D9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824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558689"/>
            <a:ext cx="361276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645579" y="2581549"/>
            <a:ext cx="3548472"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RAZMISLI – </a:t>
            </a:r>
          </a:p>
        </p:txBody>
      </p:sp>
      <p:sp>
        <p:nvSpPr>
          <p:cNvPr id="20" name="Rectangle 19">
            <a:extLst>
              <a:ext uri="{FF2B5EF4-FFF2-40B4-BE49-F238E27FC236}">
                <a16:creationId xmlns:a16="http://schemas.microsoft.com/office/drawing/2014/main" id="{6F56F0EB-3D87-5B02-0C75-092D81763B99}"/>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6F91BCDB-EAA6-A5F7-A306-6F5D1CEEE002}"/>
              </a:ext>
            </a:extLst>
          </p:cNvPr>
          <p:cNvSpPr txBox="1"/>
          <p:nvPr/>
        </p:nvSpPr>
        <p:spPr>
          <a:xfrm>
            <a:off x="493775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Ustvarjanje pomena</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RAZMISLI – Ustvarjanje pomena</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2045704"/>
            <a:ext cx="6961476" cy="3474986"/>
          </a:xfrm>
        </p:spPr>
        <p:txBody>
          <a:bodyPr/>
          <a:lstStyle/>
          <a:p>
            <a:pPr marL="342900" indent="-342900">
              <a:buFont typeface="Arial" panose="020B0604020202020204" pitchFamily="34" charset="0"/>
              <a:buChar char="•"/>
            </a:pPr>
            <a:r>
              <a:rPr lang="en-US" b="1" dirty="0"/>
              <a:t>Kateri del današnje razprave te je najbolj presenetil?</a:t>
            </a:r>
          </a:p>
          <a:p>
            <a:pPr marL="342900" indent="-342900">
              <a:buFont typeface="Arial" panose="020B0604020202020204" pitchFamily="34" charset="0"/>
              <a:buChar char="•"/>
            </a:pPr>
            <a:r>
              <a:rPr lang="en-US" b="1" dirty="0"/>
              <a:t>Kako povezovanje podnebne znanosti s kulturno dediščino spremeni tvoj pogled na podnebne spremembe?</a:t>
            </a:r>
          </a:p>
          <a:p>
            <a:pPr marL="342900" indent="-342900">
              <a:buFont typeface="Arial" panose="020B0604020202020204" pitchFamily="34" charset="0"/>
              <a:buChar char="•"/>
            </a:pPr>
            <a:r>
              <a:rPr lang="en-US" b="1" dirty="0"/>
              <a:t>Kateri element dediščine bi najbolj želel/-a zaščititi </a:t>
            </a:r>
            <a:r>
              <a:rPr lang="en-US" dirty="0"/>
              <a:t>– in zakaj?</a:t>
            </a:r>
          </a:p>
          <a:p>
            <a:pPr marL="342900" indent="-342900">
              <a:buFont typeface="Arial" panose="020B0604020202020204" pitchFamily="34" charset="0"/>
              <a:buChar char="•"/>
            </a:pPr>
            <a:r>
              <a:rPr lang="en-US" b="1" dirty="0"/>
              <a:t>Kakšno vlogo lahko imajo skupnosti pri varovanju okolja in kulturne identitete?</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p:txBody>
          <a:bodyPr/>
          <a:lstStyle/>
          <a:p>
            <a:r>
              <a:rPr lang="en-IN" dirty="0">
                <a:solidFill>
                  <a:srgbClr val="1F8E47"/>
                </a:solidFill>
              </a:rPr>
              <a:t>RAZMISLI – Ustvarjanje pomena</a:t>
            </a:r>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Ključni poudarki</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Ključni poudarki</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Podnebna znanost ponuja bistvene vpoglede za zaščito kulturne dediščine.</a:t>
            </a:r>
          </a:p>
          <a:p>
            <a:pPr marL="342900" indent="-342900">
              <a:buFont typeface="Arial" panose="020B0604020202020204" pitchFamily="34" charset="0"/>
              <a:buChar char="•"/>
            </a:pPr>
            <a:r>
              <a:rPr lang="en-US" sz="2300" b="1" dirty="0"/>
              <a:t>Kulturna dediščina </a:t>
            </a:r>
            <a:r>
              <a:rPr lang="en-US" sz="2300" dirty="0"/>
              <a:t>– tako snovna kot nesnovna – je ranljiva za podnebne vplive.</a:t>
            </a:r>
          </a:p>
          <a:p>
            <a:pPr marL="342900" indent="-342900">
              <a:buFont typeface="Arial" panose="020B0604020202020204" pitchFamily="34" charset="0"/>
              <a:buChar char="•"/>
            </a:pPr>
            <a:r>
              <a:rPr lang="en-US" sz="2300" dirty="0"/>
              <a:t>Znanstveno znanje + znanje skupnosti ustvarja močnejše strategije za odpornost.</a:t>
            </a:r>
          </a:p>
          <a:p>
            <a:pPr marL="342900" indent="-342900">
              <a:buFont typeface="Arial" panose="020B0604020202020204" pitchFamily="34" charset="0"/>
              <a:buChar char="•"/>
            </a:pPr>
            <a:r>
              <a:rPr lang="en-US" sz="2300" dirty="0"/>
              <a:t>Zaščita dediščine krepi lokalno identiteto, pripadnost in kontinuiteto.</a:t>
            </a:r>
          </a:p>
          <a:p>
            <a:pPr marL="342900" indent="-342900">
              <a:buFont typeface="Arial" panose="020B0604020202020204" pitchFamily="34" charset="0"/>
              <a:buChar char="•"/>
            </a:pPr>
            <a:r>
              <a:rPr lang="en-US" sz="2300" b="1" dirty="0"/>
              <a:t>Vsak ima vlogo pri povezovanju kulturnega spomina s trajnostno prihodnostjo.</a:t>
            </a: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Ključni poudarki</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2758-683F-7C46-8342-EC281A9283C0}"/>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A50BA13-8A34-D55D-B73F-BF891739C78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A14DA6D2-935E-5B15-9659-12C81B95363F}"/>
              </a:ext>
            </a:extLst>
          </p:cNvPr>
          <p:cNvSpPr>
            <a:spLocks noGrp="1"/>
          </p:cNvSpPr>
          <p:nvPr>
            <p:ph type="body" sz="quarter" idx="17"/>
          </p:nvPr>
        </p:nvSpPr>
        <p:spPr/>
        <p:txBody>
          <a:bodyPr/>
          <a:lstStyle/>
          <a:p>
            <a:r>
              <a:rPr lang="en-US" dirty="0"/>
              <a:t>07</a:t>
            </a:r>
          </a:p>
        </p:txBody>
      </p:sp>
      <p:pic>
        <p:nvPicPr>
          <p:cNvPr id="9" name="Picture 8">
            <a:extLst>
              <a:ext uri="{FF2B5EF4-FFF2-40B4-BE49-F238E27FC236}">
                <a16:creationId xmlns:a16="http://schemas.microsoft.com/office/drawing/2014/main" id="{56769F8A-3EF2-D1E2-6143-F735019D8045}"/>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E23A0BB-E24A-AA4E-A7E3-2A846B22FC8F}"/>
              </a:ext>
            </a:extLst>
          </p:cNvPr>
          <p:cNvSpPr/>
          <p:nvPr/>
        </p:nvSpPr>
        <p:spPr>
          <a:xfrm>
            <a:off x="2483239" y="2558689"/>
            <a:ext cx="4291034"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7FE021DF-93C8-51CB-A102-1B50CE51BA2F}"/>
              </a:ext>
            </a:extLst>
          </p:cNvPr>
          <p:cNvSpPr txBox="1"/>
          <p:nvPr/>
        </p:nvSpPr>
        <p:spPr>
          <a:xfrm>
            <a:off x="2645579" y="2581549"/>
            <a:ext cx="412869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Razišči več</a:t>
            </a:r>
          </a:p>
        </p:txBody>
      </p:sp>
      <p:sp>
        <p:nvSpPr>
          <p:cNvPr id="20" name="Rectangle 19">
            <a:extLst>
              <a:ext uri="{FF2B5EF4-FFF2-40B4-BE49-F238E27FC236}">
                <a16:creationId xmlns:a16="http://schemas.microsoft.com/office/drawing/2014/main" id="{D5D1211B-FD32-717F-4951-94492E6FD51F}"/>
              </a:ext>
            </a:extLst>
          </p:cNvPr>
          <p:cNvSpPr/>
          <p:nvPr/>
        </p:nvSpPr>
        <p:spPr>
          <a:xfrm>
            <a:off x="4743450" y="3435405"/>
            <a:ext cx="4392367" cy="56857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85D9DAF9-97D9-99DF-09D8-888F145B6364}"/>
              </a:ext>
            </a:extLst>
          </p:cNvPr>
          <p:cNvSpPr txBox="1"/>
          <p:nvPr/>
        </p:nvSpPr>
        <p:spPr>
          <a:xfrm>
            <a:off x="4983479" y="3468724"/>
            <a:ext cx="3829051" cy="461665"/>
          </a:xfrm>
          <a:prstGeom prst="rect">
            <a:avLst/>
          </a:prstGeom>
          <a:noFill/>
        </p:spPr>
        <p:txBody>
          <a:bodyPr wrap="square" rtlCol="0">
            <a:spAutoFit/>
          </a:bodyPr>
          <a:lstStyle/>
          <a:p>
            <a:pPr algn="ctr"/>
            <a:r>
              <a:rPr lang="en-US" sz="2400" b="1" spc="324" dirty="0">
                <a:solidFill>
                  <a:schemeClr val="bg1"/>
                </a:solidFill>
                <a:latin typeface="Calibri" panose="020F0502020204030204" pitchFamily="34" charset="0"/>
                <a:cs typeface="Calibri" panose="020F0502020204030204" pitchFamily="34" charset="0"/>
              </a:rPr>
              <a:t>Beri, glej in poslušaj</a:t>
            </a:r>
          </a:p>
        </p:txBody>
      </p:sp>
    </p:spTree>
    <p:extLst>
      <p:ext uri="{BB962C8B-B14F-4D97-AF65-F5344CB8AC3E}">
        <p14:creationId xmlns:p14="http://schemas.microsoft.com/office/powerpoint/2010/main" val="8621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849918"/>
          </a:xfrm>
        </p:spPr>
        <p:txBody>
          <a:bodyPr/>
          <a:lstStyle/>
          <a:p>
            <a:pPr marL="0" indent="0"/>
            <a:r>
              <a:rPr lang="en-US" b="1" dirty="0"/>
              <a:t>UNESCO – Climate Change and World Heritage</a:t>
            </a:r>
          </a:p>
          <a:p>
            <a:pPr marL="0" indent="0"/>
            <a:r>
              <a:rPr lang="en-US" dirty="0"/>
              <a:t>Portal opisuje, kako podnebne spremembe ogrožajo območja svetovne dediščine (ledeniki, koralni grebeni, zgodovinska mesta itd.), hkrati pa poudarja, kako lahko ta območja pomagajo pri blažitvi podnebnih sprememb (npr. gozdovi, ki vpijajo CO₂).</a:t>
            </a:r>
          </a:p>
          <a:p>
            <a:pPr marL="0" indent="0"/>
            <a:r>
              <a:rPr lang="en-US" dirty="0">
                <a:solidFill>
                  <a:srgbClr val="1F8E47"/>
                </a:solidFill>
              </a:rPr>
              <a:t>https://whc.unesco.org/en/climatechange/</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Beri</a:t>
            </a:r>
          </a:p>
        </p:txBody>
      </p:sp>
      <p:pic>
        <p:nvPicPr>
          <p:cNvPr id="7" name="Picture Placeholder 6">
            <a:extLst>
              <a:ext uri="{FF2B5EF4-FFF2-40B4-BE49-F238E27FC236}">
                <a16:creationId xmlns:a16="http://schemas.microsoft.com/office/drawing/2014/main" id="{49FC4099-D313-5DB6-A7B1-BCE43A407B2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pic>
        <p:nvPicPr>
          <p:cNvPr id="10" name="Graphic 9" descr="Internet with solid fill">
            <a:extLst>
              <a:ext uri="{FF2B5EF4-FFF2-40B4-BE49-F238E27FC236}">
                <a16:creationId xmlns:a16="http://schemas.microsoft.com/office/drawing/2014/main" id="{353227A7-334D-4EDD-3C1C-34C7C289C2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690" y="4857750"/>
            <a:ext cx="571500" cy="571500"/>
          </a:xfrm>
          <a:prstGeom prst="rect">
            <a:avLst/>
          </a:prstGeom>
        </p:spPr>
      </p:pic>
      <p:sp>
        <p:nvSpPr>
          <p:cNvPr id="11" name="TextBox 10">
            <a:extLst>
              <a:ext uri="{FF2B5EF4-FFF2-40B4-BE49-F238E27FC236}">
                <a16:creationId xmlns:a16="http://schemas.microsoft.com/office/drawing/2014/main" id="{C10413F9-D059-B8CE-D336-37AFC906F430}"/>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D362-1164-D2C6-122F-F55A639652A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8CE4EC-8B56-FFC7-6463-99264AAB7C02}"/>
              </a:ext>
            </a:extLst>
          </p:cNvPr>
          <p:cNvSpPr>
            <a:spLocks noGrp="1"/>
          </p:cNvSpPr>
          <p:nvPr>
            <p:ph type="body" sz="quarter" idx="18"/>
          </p:nvPr>
        </p:nvSpPr>
        <p:spPr>
          <a:xfrm>
            <a:off x="798380" y="2045704"/>
            <a:ext cx="5762440" cy="3849918"/>
          </a:xfrm>
        </p:spPr>
        <p:txBody>
          <a:bodyPr/>
          <a:lstStyle/>
          <a:p>
            <a:pPr marL="0" indent="0"/>
            <a:r>
              <a:rPr lang="en-US" b="1" dirty="0"/>
              <a:t>ICOMOS – Future of Our Pasts: climate report on heritage</a:t>
            </a:r>
          </a:p>
          <a:p>
            <a:pPr marL="0" indent="0"/>
            <a:r>
              <a:rPr lang="en-US" dirty="0"/>
              <a:t>Poročilo trdi, da je treba kulturno dediščino dejavno vključiti v podnebno politiko, in prikazuje, kako je dediščina ogrožena zaradi podnebnih sprememb ter kako lahko prispeva k podnebni odpornosti, prilagajanju in blažitvi.</a:t>
            </a:r>
          </a:p>
          <a:p>
            <a:pPr marL="0" indent="0"/>
            <a:r>
              <a:rPr lang="en-US" dirty="0">
                <a:solidFill>
                  <a:srgbClr val="1F8E47"/>
                </a:solidFill>
              </a:rPr>
              <a:t>https://civvih.icomos.org/wp-content/uploads/Future-of-Our-Pasts-Report-min.pdf </a:t>
            </a:r>
          </a:p>
        </p:txBody>
      </p:sp>
      <p:sp>
        <p:nvSpPr>
          <p:cNvPr id="4" name="Text Placeholder 3">
            <a:extLst>
              <a:ext uri="{FF2B5EF4-FFF2-40B4-BE49-F238E27FC236}">
                <a16:creationId xmlns:a16="http://schemas.microsoft.com/office/drawing/2014/main" id="{DEBDBA99-2659-9101-317C-2311074FDE01}"/>
              </a:ext>
            </a:extLst>
          </p:cNvPr>
          <p:cNvSpPr>
            <a:spLocks noGrp="1"/>
          </p:cNvSpPr>
          <p:nvPr>
            <p:ph type="body" sz="quarter" idx="16"/>
          </p:nvPr>
        </p:nvSpPr>
        <p:spPr/>
        <p:txBody>
          <a:bodyPr/>
          <a:lstStyle/>
          <a:p>
            <a:r>
              <a:rPr lang="en-US" dirty="0">
                <a:solidFill>
                  <a:srgbClr val="1F8E47"/>
                </a:solidFill>
              </a:rPr>
              <a:t>Beri</a:t>
            </a:r>
          </a:p>
        </p:txBody>
      </p:sp>
      <p:pic>
        <p:nvPicPr>
          <p:cNvPr id="7" name="Picture Placeholder 6">
            <a:extLst>
              <a:ext uri="{FF2B5EF4-FFF2-40B4-BE49-F238E27FC236}">
                <a16:creationId xmlns:a16="http://schemas.microsoft.com/office/drawing/2014/main" id="{D83458E7-4115-F2D1-8A84-46472C6C6F6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pic>
        <p:nvPicPr>
          <p:cNvPr id="10" name="Picture 9">
            <a:extLst>
              <a:ext uri="{FF2B5EF4-FFF2-40B4-BE49-F238E27FC236}">
                <a16:creationId xmlns:a16="http://schemas.microsoft.com/office/drawing/2014/main" id="{B00F0B27-649B-BC2B-1BF8-2041CB72BE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267" y="5250179"/>
            <a:ext cx="473393" cy="473393"/>
          </a:xfrm>
          <a:prstGeom prst="rect">
            <a:avLst/>
          </a:prstGeom>
        </p:spPr>
      </p:pic>
      <p:sp>
        <p:nvSpPr>
          <p:cNvPr id="11" name="TextBox 10">
            <a:extLst>
              <a:ext uri="{FF2B5EF4-FFF2-40B4-BE49-F238E27FC236}">
                <a16:creationId xmlns:a16="http://schemas.microsoft.com/office/drawing/2014/main" id="{784D903A-5D92-5241-B07C-EC913EA48339}"/>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1489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A78-9EAA-66C1-4556-1121D8800C5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6489C8-ABBD-A1AE-1BD3-2A1B41CA29A9}"/>
              </a:ext>
            </a:extLst>
          </p:cNvPr>
          <p:cNvSpPr>
            <a:spLocks noGrp="1"/>
          </p:cNvSpPr>
          <p:nvPr>
            <p:ph type="body" sz="quarter" idx="18"/>
          </p:nvPr>
        </p:nvSpPr>
        <p:spPr>
          <a:xfrm>
            <a:off x="798382" y="1794244"/>
            <a:ext cx="4973769" cy="4743716"/>
          </a:xfrm>
        </p:spPr>
        <p:txBody>
          <a:bodyPr/>
          <a:lstStyle/>
          <a:p>
            <a:pPr marL="0" indent="0"/>
            <a:r>
              <a:rPr lang="en-US" b="1" dirty="0"/>
              <a:t>Spletni seminar – Cultural Heritage and Climate Change</a:t>
            </a:r>
          </a:p>
          <a:p>
            <a:pPr marL="0" indent="0"/>
            <a:r>
              <a:rPr lang="en-US" dirty="0"/>
              <a:t>Video obravnava, kako podnebne spremembe vplivajo na snovno in nesnovno kulturno dediščino, ter raziskuje, kako lahko dediščina služi kot vir za prilagajanje in blažitev.</a:t>
            </a:r>
          </a:p>
          <a:p>
            <a:pPr marL="0" indent="0"/>
            <a:r>
              <a:rPr lang="en-US" dirty="0">
                <a:solidFill>
                  <a:srgbClr val="1F8E47"/>
                </a:solidFill>
              </a:rPr>
              <a:t>https://www.youtube.com/watch?v=Eoi-333nHVg</a:t>
            </a:r>
          </a:p>
        </p:txBody>
      </p:sp>
      <p:sp>
        <p:nvSpPr>
          <p:cNvPr id="4" name="Text Placeholder 3">
            <a:extLst>
              <a:ext uri="{FF2B5EF4-FFF2-40B4-BE49-F238E27FC236}">
                <a16:creationId xmlns:a16="http://schemas.microsoft.com/office/drawing/2014/main" id="{8F6EFEFE-9846-6FE6-586D-DBE39F47C39F}"/>
              </a:ext>
            </a:extLst>
          </p:cNvPr>
          <p:cNvSpPr>
            <a:spLocks noGrp="1"/>
          </p:cNvSpPr>
          <p:nvPr>
            <p:ph type="body" sz="quarter" idx="16"/>
          </p:nvPr>
        </p:nvSpPr>
        <p:spPr/>
        <p:txBody>
          <a:bodyPr/>
          <a:lstStyle/>
          <a:p>
            <a:r>
              <a:rPr lang="en-US" dirty="0">
                <a:solidFill>
                  <a:srgbClr val="1F8E47"/>
                </a:solidFill>
              </a:rPr>
              <a:t>Glej</a:t>
            </a:r>
          </a:p>
        </p:txBody>
      </p:sp>
      <p:pic>
        <p:nvPicPr>
          <p:cNvPr id="7" name="Picture Placeholder 6">
            <a:extLst>
              <a:ext uri="{FF2B5EF4-FFF2-40B4-BE49-F238E27FC236}">
                <a16:creationId xmlns:a16="http://schemas.microsoft.com/office/drawing/2014/main" id="{CA3EB478-17EA-6C7A-A865-C4479DF0603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pic>
        <p:nvPicPr>
          <p:cNvPr id="10" name="Picture 9">
            <a:extLst>
              <a:ext uri="{FF2B5EF4-FFF2-40B4-BE49-F238E27FC236}">
                <a16:creationId xmlns:a16="http://schemas.microsoft.com/office/drawing/2014/main" id="{C4C1AFC9-9713-E556-1966-B8567FAFFD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71" y="4369117"/>
            <a:ext cx="651193" cy="651193"/>
          </a:xfrm>
          <a:prstGeom prst="rect">
            <a:avLst/>
          </a:prstGeom>
        </p:spPr>
      </p:pic>
      <p:sp>
        <p:nvSpPr>
          <p:cNvPr id="11" name="TextBox 10">
            <a:extLst>
              <a:ext uri="{FF2B5EF4-FFF2-40B4-BE49-F238E27FC236}">
                <a16:creationId xmlns:a16="http://schemas.microsoft.com/office/drawing/2014/main" id="{A8594502-7126-F179-1435-CBEB8349D21E}"/>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3478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EFA2-9786-0259-98AD-6FE730372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C20140-B9A9-33C1-A71C-2CAB8E170F51}"/>
              </a:ext>
            </a:extLst>
          </p:cNvPr>
          <p:cNvSpPr>
            <a:spLocks noGrp="1"/>
          </p:cNvSpPr>
          <p:nvPr>
            <p:ph type="body" sz="quarter" idx="18"/>
          </p:nvPr>
        </p:nvSpPr>
        <p:spPr>
          <a:xfrm>
            <a:off x="798380" y="2045704"/>
            <a:ext cx="5762440" cy="3849918"/>
          </a:xfrm>
        </p:spPr>
        <p:txBody>
          <a:bodyPr/>
          <a:lstStyle/>
          <a:p>
            <a:pPr marL="0" indent="0"/>
            <a:r>
              <a:rPr lang="en-US" b="1" dirty="0"/>
              <a:t>Climate One – podkast</a:t>
            </a:r>
          </a:p>
          <a:p>
            <a:pPr marL="0" indent="0"/>
            <a:r>
              <a:rPr lang="en-US" dirty="0"/>
              <a:t>Climate One združuje miselne voditelje, oblikovalce politik, aktiviste in avtohtone glasove, da razišče, kako podnebne spremembe vplivajo na skupnosti, kulturo in dediščino.</a:t>
            </a:r>
          </a:p>
          <a:p>
            <a:pPr marL="0" indent="0"/>
            <a:r>
              <a:rPr lang="en-US" dirty="0">
                <a:solidFill>
                  <a:srgbClr val="1F8E47"/>
                </a:solidFill>
              </a:rPr>
              <a:t>https://www.climateone.org/listen-watch/podcasts </a:t>
            </a:r>
          </a:p>
        </p:txBody>
      </p:sp>
      <p:sp>
        <p:nvSpPr>
          <p:cNvPr id="4" name="Text Placeholder 3">
            <a:extLst>
              <a:ext uri="{FF2B5EF4-FFF2-40B4-BE49-F238E27FC236}">
                <a16:creationId xmlns:a16="http://schemas.microsoft.com/office/drawing/2014/main" id="{3D3507D9-C40B-E087-709A-B0E3131BDF5C}"/>
              </a:ext>
            </a:extLst>
          </p:cNvPr>
          <p:cNvSpPr>
            <a:spLocks noGrp="1"/>
          </p:cNvSpPr>
          <p:nvPr>
            <p:ph type="body" sz="quarter" idx="16"/>
          </p:nvPr>
        </p:nvSpPr>
        <p:spPr/>
        <p:txBody>
          <a:bodyPr/>
          <a:lstStyle/>
          <a:p>
            <a:r>
              <a:rPr lang="en-US" dirty="0">
                <a:solidFill>
                  <a:srgbClr val="1F8E47"/>
                </a:solidFill>
              </a:rPr>
              <a:t>Poslušaj</a:t>
            </a:r>
          </a:p>
        </p:txBody>
      </p:sp>
      <p:pic>
        <p:nvPicPr>
          <p:cNvPr id="3" name="Picture 2">
            <a:extLst>
              <a:ext uri="{FF2B5EF4-FFF2-40B4-BE49-F238E27FC236}">
                <a16:creationId xmlns:a16="http://schemas.microsoft.com/office/drawing/2014/main" id="{B8619731-AFBE-903C-7155-CACF4EF46670}"/>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0687" y="4346257"/>
            <a:ext cx="553403" cy="553403"/>
          </a:xfrm>
          <a:prstGeom prst="rect">
            <a:avLst/>
          </a:prstGeom>
        </p:spPr>
      </p:pic>
      <p:pic>
        <p:nvPicPr>
          <p:cNvPr id="11" name="Picture Placeholder 10">
            <a:extLst>
              <a:ext uri="{FF2B5EF4-FFF2-40B4-BE49-F238E27FC236}">
                <a16:creationId xmlns:a16="http://schemas.microsoft.com/office/drawing/2014/main" id="{D11FF997-4069-B283-8CF8-8BAFBB6FC86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
        <p:nvSpPr>
          <p:cNvPr id="12" name="TextBox 11">
            <a:extLst>
              <a:ext uri="{FF2B5EF4-FFF2-40B4-BE49-F238E27FC236}">
                <a16:creationId xmlns:a16="http://schemas.microsoft.com/office/drawing/2014/main" id="{1856904F-903D-A978-3A66-F74B46A0C697}"/>
              </a:ext>
            </a:extLst>
          </p:cNvPr>
          <p:cNvSpPr txBox="1"/>
          <p:nvPr/>
        </p:nvSpPr>
        <p:spPr>
          <a:xfrm>
            <a:off x="798382" y="209450"/>
            <a:ext cx="720090" cy="646331"/>
          </a:xfrm>
          <a:prstGeom prst="rect">
            <a:avLst/>
          </a:prstGeom>
          <a:noFill/>
        </p:spPr>
        <p:txBody>
          <a:bodyPr wrap="square" rtlCol="0">
            <a:spAutoFit/>
          </a:bodyPr>
          <a:lstStyle/>
          <a:p>
            <a:r>
              <a:rPr lang="en-IN" sz="3600" b="1" dirty="0">
                <a:solidFill>
                  <a:schemeClr val="bg2">
                    <a:lumMod val="75000"/>
                  </a:schemeClr>
                </a:solidFill>
              </a:rPr>
              <a:t>07</a:t>
            </a:r>
          </a:p>
        </p:txBody>
      </p:sp>
    </p:spTree>
    <p:extLst>
      <p:ext uri="{BB962C8B-B14F-4D97-AF65-F5344CB8AC3E}">
        <p14:creationId xmlns:p14="http://schemas.microsoft.com/office/powerpoint/2010/main" val="1879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VSEBINA</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US" dirty="0"/>
              <a:t>POVEŽI – Podnebna znanost v lokalni dediščini</a:t>
            </a:r>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US" dirty="0"/>
              <a:t>RAZMISLI – Ustvarjanje pomena</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Ključni poudarki</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Razišči več – Beri, glej in poslušaj</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4" name="Picture Placeholder 3">
            <a:extLst>
              <a:ext uri="{FF2B5EF4-FFF2-40B4-BE49-F238E27FC236}">
                <a16:creationId xmlns:a16="http://schemas.microsoft.com/office/drawing/2014/main" id="{2BEC9029-F404-09F4-5DDD-BB1875147D1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24" name="Picture Placeholder 23">
            <a:extLst>
              <a:ext uri="{FF2B5EF4-FFF2-40B4-BE49-F238E27FC236}">
                <a16:creationId xmlns:a16="http://schemas.microsoft.com/office/drawing/2014/main" id="{A6172E66-514D-1D39-5025-225535723AE9}"/>
              </a:ext>
            </a:extLst>
          </p:cNvPr>
          <p:cNvPicPr>
            <a:picLocks noGrp="1" noChangeAspect="1"/>
          </p:cNvPicPr>
          <p:nvPr>
            <p:ph type="pic" sz="quarter" idx="52"/>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6" name="Picture Placeholder 25">
            <a:extLst>
              <a:ext uri="{FF2B5EF4-FFF2-40B4-BE49-F238E27FC236}">
                <a16:creationId xmlns:a16="http://schemas.microsoft.com/office/drawing/2014/main" id="{37A6410C-4FC3-2464-3530-2DBC28CB1306}"/>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5"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102870" y="491490"/>
            <a:ext cx="5440680" cy="5120640"/>
          </a:xfrm>
        </p:spPr>
        <p:txBody>
          <a:bodyPr>
            <a:normAutofit fontScale="92500" lnSpcReduction="20000"/>
          </a:bodyPr>
          <a:lstStyle/>
          <a:p>
            <a:r>
              <a:rPr lang="en-US" i="0" dirty="0"/>
              <a:t>Občutek tesnobe zaradi podnebnih sprememb je povsem normalen. Mnogi mladi opisujejo podnebne spremembe kot eno največjih skrbi v svojem življenju. </a:t>
            </a:r>
          </a:p>
          <a:p>
            <a:endParaRPr lang="en-US" i="0" dirty="0"/>
          </a:p>
          <a:p>
            <a:r>
              <a:rPr lang="en-US" b="1" i="0" dirty="0"/>
              <a:t>Ta nabor orodij je tu, da pokaže, da ti občutki štejejo in da jih je mogoče spremeniti tudi v moč. Z raziskovanjem knjig, blogov, videoposnetkov in podkastov boš videl/-a, kako se drugi spoprijemajo s podnebno tesnobo </a:t>
            </a:r>
            <a:r>
              <a:rPr lang="en-US" i="0" dirty="0"/>
              <a:t>– in kako lahko tudi ti.</a:t>
            </a:r>
            <a:endParaRPr lang="en-IN"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pic>
        <p:nvPicPr>
          <p:cNvPr id="10" name="Graphic 9" descr="Chevron arrows with solid fill">
            <a:extLst>
              <a:ext uri="{FF2B5EF4-FFF2-40B4-BE49-F238E27FC236}">
                <a16:creationId xmlns:a16="http://schemas.microsoft.com/office/drawing/2014/main" id="{E3BA0F5F-DAEB-8571-2810-039FE602AD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2870" y="6235327"/>
            <a:ext cx="483607" cy="483607"/>
          </a:xfrm>
          <a:prstGeom prst="rect">
            <a:avLst/>
          </a:prstGeom>
        </p:spPr>
      </p:pic>
      <p:sp>
        <p:nvSpPr>
          <p:cNvPr id="12" name="TextBox 11">
            <a:extLst>
              <a:ext uri="{FF2B5EF4-FFF2-40B4-BE49-F238E27FC236}">
                <a16:creationId xmlns:a16="http://schemas.microsoft.com/office/drawing/2014/main" id="{189A0B36-4D58-CEE2-38BE-CD2896531508}"/>
              </a:ext>
            </a:extLst>
          </p:cNvPr>
          <p:cNvSpPr txBox="1"/>
          <p:nvPr/>
        </p:nvSpPr>
        <p:spPr>
          <a:xfrm>
            <a:off x="671513" y="5773663"/>
            <a:ext cx="4060507" cy="461665"/>
          </a:xfrm>
          <a:prstGeom prst="rect">
            <a:avLst/>
          </a:prstGeom>
          <a:noFill/>
        </p:spPr>
        <p:txBody>
          <a:bodyPr wrap="square">
            <a:spAutoFit/>
          </a:bodyPr>
          <a:lstStyle/>
          <a:p>
            <a:pPr marL="0" indent="0"/>
            <a:r>
              <a:rPr lang="en-US" sz="2400" dirty="0"/>
              <a:t>Beri/glej/poslušaj/piši/ukrepaj</a:t>
            </a:r>
          </a:p>
        </p:txBody>
      </p:sp>
      <p:grpSp>
        <p:nvGrpSpPr>
          <p:cNvPr id="17" name="Group 16">
            <a:extLst>
              <a:ext uri="{FF2B5EF4-FFF2-40B4-BE49-F238E27FC236}">
                <a16:creationId xmlns:a16="http://schemas.microsoft.com/office/drawing/2014/main" id="{DDAF9E15-E1E3-F37B-70B3-3724ADB7B70B}"/>
              </a:ext>
            </a:extLst>
          </p:cNvPr>
          <p:cNvGrpSpPr/>
          <p:nvPr/>
        </p:nvGrpSpPr>
        <p:grpSpPr>
          <a:xfrm>
            <a:off x="1600445" y="6284130"/>
            <a:ext cx="1851415" cy="471515"/>
            <a:chOff x="4311182" y="6230910"/>
            <a:chExt cx="2187251" cy="557045"/>
          </a:xfrm>
        </p:grpSpPr>
        <p:pic>
          <p:nvPicPr>
            <p:cNvPr id="13" name="Graphic 12" descr="Internet with solid fill">
              <a:extLst>
                <a:ext uri="{FF2B5EF4-FFF2-40B4-BE49-F238E27FC236}">
                  <a16:creationId xmlns:a16="http://schemas.microsoft.com/office/drawing/2014/main" id="{A1FE21A6-04C9-91EE-8451-950F697D36AE}"/>
                </a:ext>
              </a:extLst>
            </p:cNvPr>
            <p:cNvPicPr>
              <a:picLocks noChangeAspect="1"/>
            </p:cNvPicPr>
            <p:nvPr/>
          </p:nvPicPr>
          <p:blipFill>
            <a:blip>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p:blipFill>
          <p:spPr>
            <a:xfrm>
              <a:off x="4311182" y="6264995"/>
              <a:ext cx="488874" cy="488874"/>
            </a:xfrm>
            <a:prstGeom prst="rect">
              <a:avLst/>
            </a:prstGeom>
          </p:spPr>
        </p:pic>
        <p:pic>
          <p:nvPicPr>
            <p:cNvPr id="14" name="Picture 13">
              <a:extLst>
                <a:ext uri="{FF2B5EF4-FFF2-40B4-BE49-F238E27FC236}">
                  <a16:creationId xmlns:a16="http://schemas.microsoft.com/office/drawing/2014/main" id="{3C39766D-58F2-AEBF-5C2D-71E5238F4EC5}"/>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24354" y="6313983"/>
              <a:ext cx="404951" cy="404951"/>
            </a:xfrm>
            <a:prstGeom prst="rect">
              <a:avLst/>
            </a:prstGeom>
          </p:spPr>
        </p:pic>
        <p:pic>
          <p:nvPicPr>
            <p:cNvPr id="15" name="Picture 14">
              <a:extLst>
                <a:ext uri="{FF2B5EF4-FFF2-40B4-BE49-F238E27FC236}">
                  <a16:creationId xmlns:a16="http://schemas.microsoft.com/office/drawing/2014/main" id="{61F79575-E4A7-22B8-BF18-3CD1C6832D8C}"/>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445135" y="6230910"/>
              <a:ext cx="557045" cy="557045"/>
            </a:xfrm>
            <a:prstGeom prst="rect">
              <a:avLst/>
            </a:prstGeom>
          </p:spPr>
        </p:pic>
        <p:pic>
          <p:nvPicPr>
            <p:cNvPr id="16" name="Picture 15">
              <a:extLst>
                <a:ext uri="{FF2B5EF4-FFF2-40B4-BE49-F238E27FC236}">
                  <a16:creationId xmlns:a16="http://schemas.microsoft.com/office/drawing/2014/main" id="{707FFD42-DF2E-4BBE-F6E3-2690FAAFFF95}"/>
                </a:ext>
              </a:extLst>
            </p:cNvPr>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040" y="6290894"/>
              <a:ext cx="473393" cy="473393"/>
            </a:xfrm>
            <a:prstGeom prst="rect">
              <a:avLst/>
            </a:prstGeom>
          </p:spPr>
        </p:pic>
      </p:grpSp>
      <p:sp>
        <p:nvSpPr>
          <p:cNvPr id="22" name="Freeform: Shape 21">
            <a:extLst>
              <a:ext uri="{FF2B5EF4-FFF2-40B4-BE49-F238E27FC236}">
                <a16:creationId xmlns:a16="http://schemas.microsoft.com/office/drawing/2014/main" id="{E7BF655B-2473-9B28-BE0D-7CE4281557EF}"/>
              </a:ext>
            </a:extLst>
          </p:cNvPr>
          <p:cNvSpPr/>
          <p:nvPr/>
        </p:nvSpPr>
        <p:spPr>
          <a:xfrm>
            <a:off x="9292590" y="1"/>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spTree>
    <p:extLst>
      <p:ext uri="{BB962C8B-B14F-4D97-AF65-F5344CB8AC3E}">
        <p14:creationId xmlns:p14="http://schemas.microsoft.com/office/powerpoint/2010/main" val="415489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B0C84-42AC-6306-79F8-B8FA36CEE8C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ADC7573-E82B-5548-B981-7D1700A51FE4}"/>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BERI</a:t>
            </a:r>
          </a:p>
          <a:p>
            <a:r>
              <a:rPr lang="en-US" b="1" dirty="0"/>
              <a:t>Knjiga – Climate Anxiety and the Kid Question</a:t>
            </a:r>
            <a:br>
              <a:rPr lang="en-IN" dirty="0"/>
            </a:br>
            <a:r>
              <a:rPr lang="en-US" dirty="0"/>
              <a:t>Ta knjiga obravnava, kako lahko podnebna tesnoba vpliva na odločitve o prihodnosti, na primer o tem, ali imeti otroke. Je občutljiva tema, a odraža globino današnjih podnebnih skrbi. Branje ti lahko pomaga premisliti, kako podnebne spremembe oblikujejo dolgoročne življenjske odločitve.</a:t>
            </a:r>
            <a:br>
              <a:rPr lang="en-IN" dirty="0"/>
            </a:br>
            <a:r>
              <a:rPr lang="en-US" dirty="0">
                <a:hlinkClick r:id="rId2"/>
              </a:rPr>
              <a:t>Povezava</a:t>
            </a:r>
            <a:endParaRPr lang="en-IN" dirty="0"/>
          </a:p>
          <a:p>
            <a:r>
              <a:rPr lang="en-US" b="1" dirty="0"/>
              <a:t>Blog – From Climate Anxiety to Climate Action (National Wildlife Federation)</a:t>
            </a:r>
            <a:br>
              <a:rPr lang="en-IN" dirty="0"/>
            </a:br>
            <a:r>
              <a:rPr lang="en-US" dirty="0"/>
              <a:t>Ta blog pojasnjuje, kako podnebne spremembe čustveno vplivajo na mlade, in ponuja nasvete za spoprijemanje. Napisan je praktično in ti pomaga tesnobo usmeriti v majhna, a smiselna dejanja.</a:t>
            </a:r>
            <a:br>
              <a:rPr lang="en-IN" dirty="0"/>
            </a:br>
            <a:r>
              <a:rPr lang="en-US" dirty="0">
                <a:hlinkClick r:id="rId3"/>
              </a:rPr>
              <a:t>Povezava</a:t>
            </a:r>
            <a:endParaRPr lang="en-IN" dirty="0"/>
          </a:p>
        </p:txBody>
      </p:sp>
      <p:sp>
        <p:nvSpPr>
          <p:cNvPr id="4" name="Text Placeholder 3">
            <a:extLst>
              <a:ext uri="{FF2B5EF4-FFF2-40B4-BE49-F238E27FC236}">
                <a16:creationId xmlns:a16="http://schemas.microsoft.com/office/drawing/2014/main" id="{51A948FB-5320-6DB8-69EE-B31C88081ED2}"/>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29" name="Freeform: Shape 28">
            <a:extLst>
              <a:ext uri="{FF2B5EF4-FFF2-40B4-BE49-F238E27FC236}">
                <a16:creationId xmlns:a16="http://schemas.microsoft.com/office/drawing/2014/main" id="{5AF803DA-1FB5-5519-36AE-4B0128E2D02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33" name="Picture 32">
            <a:extLst>
              <a:ext uri="{FF2B5EF4-FFF2-40B4-BE49-F238E27FC236}">
                <a16:creationId xmlns:a16="http://schemas.microsoft.com/office/drawing/2014/main" id="{435F7990-267F-77A1-AAFC-3340AEC56B18}"/>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35" name="Picture 34">
            <a:extLst>
              <a:ext uri="{FF2B5EF4-FFF2-40B4-BE49-F238E27FC236}">
                <a16:creationId xmlns:a16="http://schemas.microsoft.com/office/drawing/2014/main" id="{B3282796-CF5D-3135-9ED2-F6C7C0ABFE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401" y="2479420"/>
            <a:ext cx="406811" cy="628650"/>
          </a:xfrm>
          <a:prstGeom prst="rect">
            <a:avLst/>
          </a:prstGeom>
        </p:spPr>
      </p:pic>
      <p:pic>
        <p:nvPicPr>
          <p:cNvPr id="37" name="Picture 36">
            <a:extLst>
              <a:ext uri="{FF2B5EF4-FFF2-40B4-BE49-F238E27FC236}">
                <a16:creationId xmlns:a16="http://schemas.microsoft.com/office/drawing/2014/main" id="{79F2859F-5F9F-95C4-9A44-B7F092058C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401" y="4477511"/>
            <a:ext cx="437390" cy="437390"/>
          </a:xfrm>
          <a:prstGeom prst="rect">
            <a:avLst/>
          </a:prstGeom>
        </p:spPr>
      </p:pic>
    </p:spTree>
    <p:extLst>
      <p:ext uri="{BB962C8B-B14F-4D97-AF65-F5344CB8AC3E}">
        <p14:creationId xmlns:p14="http://schemas.microsoft.com/office/powerpoint/2010/main" val="10585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FE5B-AC84-02B3-4272-4EB936AF522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9F6C192-58F6-41B5-A915-8768753795DB}"/>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BERI</a:t>
            </a:r>
          </a:p>
          <a:p>
            <a:r>
              <a:rPr lang="en-IN" b="1" dirty="0"/>
              <a:t>Članek – Helping Young People Turn Climate Anxiety into Climate Action</a:t>
            </a:r>
            <a:br>
              <a:rPr lang="en-IN" b="1" dirty="0"/>
            </a:br>
            <a:r>
              <a:rPr lang="en-IN" dirty="0"/>
              <a:t>Tu mladi aktivisti delijo, kako se s podnebno tesnobo spoprijemajo z vključevanjem v kolektivno delovanje. Pokaže, da se ob sodelovanju z drugimi občutki nemoči lahko omilijo.</a:t>
            </a:r>
            <a:br>
              <a:rPr lang="en-IN" dirty="0"/>
            </a:br>
            <a:r>
              <a:rPr lang="en-IN" dirty="0">
                <a:hlinkClick r:id="rId2"/>
              </a:rPr>
              <a:t>Povezava</a:t>
            </a:r>
            <a:endParaRPr lang="en-IN" dirty="0"/>
          </a:p>
          <a:p>
            <a:r>
              <a:rPr lang="en-IN" b="1" dirty="0"/>
              <a:t>Informativni list – How to Handle Climate Anxiety (SpunOut.ie)</a:t>
            </a:r>
            <a:br>
              <a:rPr lang="en-IN" b="1" dirty="0"/>
            </a:br>
            <a:r>
              <a:rPr lang="en-IN" dirty="0"/>
              <a:t>Ta kratki vir ponuja jasne nasvete strokovnjakov in mladih o tem, kako se spoprijeti, ko podnebne skrbi postanejo prevelike. Vključuje praktične predloge, ki jih lahko preizkusiš takoj, kot so pisanje dnevnika, čuječnost ali pogovor z vrstnikom.</a:t>
            </a:r>
            <a:br>
              <a:rPr lang="en-IN" dirty="0"/>
            </a:br>
            <a:r>
              <a:rPr lang="en-IN" dirty="0">
                <a:hlinkClick r:id="rId3"/>
              </a:rPr>
              <a:t>Povezava</a:t>
            </a:r>
            <a:endParaRPr lang="en-IN" dirty="0"/>
          </a:p>
        </p:txBody>
      </p:sp>
      <p:sp>
        <p:nvSpPr>
          <p:cNvPr id="4" name="Text Placeholder 3">
            <a:extLst>
              <a:ext uri="{FF2B5EF4-FFF2-40B4-BE49-F238E27FC236}">
                <a16:creationId xmlns:a16="http://schemas.microsoft.com/office/drawing/2014/main" id="{93AA21BC-A1F7-12B3-A86B-D6936010D3A3}"/>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5B899B34-850E-936E-90C0-24076AD73C73}"/>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F81CF16A-C932-3DE3-E7CB-30B6483AA2D1}"/>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Graphic 9" descr="Internet with solid fill">
            <a:extLst>
              <a:ext uri="{FF2B5EF4-FFF2-40B4-BE49-F238E27FC236}">
                <a16:creationId xmlns:a16="http://schemas.microsoft.com/office/drawing/2014/main" id="{9398B06D-19E1-BC4A-08C6-2F0F2EFE5B2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3430" y="2316318"/>
            <a:ext cx="580298" cy="580298"/>
          </a:xfrm>
          <a:prstGeom prst="rect">
            <a:avLst/>
          </a:prstGeom>
        </p:spPr>
      </p:pic>
      <p:pic>
        <p:nvPicPr>
          <p:cNvPr id="11" name="Graphic 10" descr="Internet with solid fill">
            <a:extLst>
              <a:ext uri="{FF2B5EF4-FFF2-40B4-BE49-F238E27FC236}">
                <a16:creationId xmlns:a16="http://schemas.microsoft.com/office/drawing/2014/main" id="{58064EF7-FA40-014D-2B76-2512F84C335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8634" y="4116080"/>
            <a:ext cx="580298" cy="580298"/>
          </a:xfrm>
          <a:prstGeom prst="rect">
            <a:avLst/>
          </a:prstGeom>
        </p:spPr>
      </p:pic>
    </p:spTree>
    <p:extLst>
      <p:ext uri="{BB962C8B-B14F-4D97-AF65-F5344CB8AC3E}">
        <p14:creationId xmlns:p14="http://schemas.microsoft.com/office/powerpoint/2010/main" val="11584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12543-1CF6-A432-0DE0-462571A36CD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E4C8F06-4EBF-409E-19C5-B629E04BBA73}"/>
              </a:ext>
            </a:extLst>
          </p:cNvPr>
          <p:cNvSpPr>
            <a:spLocks noGrp="1"/>
          </p:cNvSpPr>
          <p:nvPr>
            <p:ph type="body" sz="quarter" idx="18"/>
          </p:nvPr>
        </p:nvSpPr>
        <p:spPr>
          <a:xfrm>
            <a:off x="798381" y="1889891"/>
            <a:ext cx="10614687" cy="4206506"/>
          </a:xfrm>
        </p:spPr>
        <p:txBody>
          <a:bodyPr/>
          <a:lstStyle/>
          <a:p>
            <a:r>
              <a:rPr lang="en-US" b="1" dirty="0">
                <a:solidFill>
                  <a:srgbClr val="5398A2"/>
                </a:solidFill>
              </a:rPr>
              <a:t>BERI</a:t>
            </a:r>
          </a:p>
          <a:p>
            <a:r>
              <a:rPr lang="en-IN" b="1" dirty="0"/>
              <a:t>Članek – Climate Emotions (Trinity College Dublin)</a:t>
            </a:r>
            <a:br>
              <a:rPr lang="en-IN" b="1" dirty="0"/>
            </a:br>
            <a:r>
              <a:rPr lang="en-IN" dirty="0"/>
              <a:t>Ta članek pojasnjuje različna podnebna čustva, ki jih lahko doživljaš – kot so žalost, krivda ali jeza – in kako lahko vplivajo na tvoje duševno zdravje. Spodbuja te, da ta čustva priznaš, namesto da jih spregleduješ.</a:t>
            </a:r>
            <a:br>
              <a:rPr lang="en-IN" dirty="0"/>
            </a:br>
            <a:r>
              <a:rPr lang="en-IN" dirty="0">
                <a:hlinkClick r:id="rId2"/>
              </a:rPr>
              <a:t>Povezava</a:t>
            </a:r>
            <a:endParaRPr lang="en-IN" dirty="0"/>
          </a:p>
          <a:p>
            <a:r>
              <a:rPr lang="en-US" b="1" dirty="0"/>
              <a:t>Knjiga – Healing Through Words (Rupi Kaur)</a:t>
            </a:r>
            <a:br>
              <a:rPr lang="en-IN" dirty="0"/>
            </a:br>
            <a:r>
              <a:rPr lang="en-US" dirty="0"/>
              <a:t>Ta knjiga vodenih pisnih vaj ni osredotočena na podnebje, a je odličen način za predelavo težkih čustev. Ustvarjalne iztočnice ti lahko pomagajo predelati strah in tesnobo ter ob tem graditi odpornost.</a:t>
            </a:r>
            <a:br>
              <a:rPr lang="en-IN" dirty="0"/>
            </a:br>
            <a:r>
              <a:rPr lang="en-US" dirty="0">
                <a:hlinkClick r:id="rId3"/>
              </a:rPr>
              <a:t>Povezava</a:t>
            </a:r>
            <a:endParaRPr lang="en-IN" dirty="0"/>
          </a:p>
        </p:txBody>
      </p:sp>
      <p:sp>
        <p:nvSpPr>
          <p:cNvPr id="4" name="Text Placeholder 3">
            <a:extLst>
              <a:ext uri="{FF2B5EF4-FFF2-40B4-BE49-F238E27FC236}">
                <a16:creationId xmlns:a16="http://schemas.microsoft.com/office/drawing/2014/main" id="{23208C10-C4B5-4D13-79E7-765FB78D8238}"/>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B42B120E-8CD7-4BE3-4868-2F9FC30B7444}"/>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C66576A5-10BB-3EA6-02E7-DDBEE94EF98D}"/>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Graphic 9" descr="Internet with solid fill">
            <a:extLst>
              <a:ext uri="{FF2B5EF4-FFF2-40B4-BE49-F238E27FC236}">
                <a16:creationId xmlns:a16="http://schemas.microsoft.com/office/drawing/2014/main" id="{B1C3BE46-BD15-C2EF-8688-F1ABCF71E5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03430" y="2316318"/>
            <a:ext cx="580298" cy="580298"/>
          </a:xfrm>
          <a:prstGeom prst="rect">
            <a:avLst/>
          </a:prstGeom>
        </p:spPr>
      </p:pic>
      <p:pic>
        <p:nvPicPr>
          <p:cNvPr id="12" name="Picture 11">
            <a:extLst>
              <a:ext uri="{FF2B5EF4-FFF2-40B4-BE49-F238E27FC236}">
                <a16:creationId xmlns:a16="http://schemas.microsoft.com/office/drawing/2014/main" id="{19796753-A4D6-B108-D566-3A2BEF44D7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580" y="4208116"/>
            <a:ext cx="432366" cy="567849"/>
          </a:xfrm>
          <a:prstGeom prst="rect">
            <a:avLst/>
          </a:prstGeom>
        </p:spPr>
      </p:pic>
    </p:spTree>
    <p:extLst>
      <p:ext uri="{BB962C8B-B14F-4D97-AF65-F5344CB8AC3E}">
        <p14:creationId xmlns:p14="http://schemas.microsoft.com/office/powerpoint/2010/main" val="25371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04F7-DE16-5376-CF40-73C491ACD6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34C7CB8-BF8A-788B-8F47-FF19F0CD7C14}"/>
              </a:ext>
            </a:extLst>
          </p:cNvPr>
          <p:cNvSpPr>
            <a:spLocks noGrp="1"/>
          </p:cNvSpPr>
          <p:nvPr>
            <p:ph type="body" sz="quarter" idx="18"/>
          </p:nvPr>
        </p:nvSpPr>
        <p:spPr>
          <a:xfrm>
            <a:off x="798381" y="1889890"/>
            <a:ext cx="10614687" cy="4590919"/>
          </a:xfrm>
        </p:spPr>
        <p:txBody>
          <a:bodyPr/>
          <a:lstStyle/>
          <a:p>
            <a:r>
              <a:rPr lang="en-US" b="1" dirty="0">
                <a:solidFill>
                  <a:srgbClr val="5398A2"/>
                </a:solidFill>
              </a:rPr>
              <a:t>BERI</a:t>
            </a:r>
          </a:p>
          <a:p>
            <a:r>
              <a:rPr lang="en-US" b="1" dirty="0"/>
              <a:t>Raziskava – Young People’s Climate Anxiety (Nature, 2021)</a:t>
            </a:r>
            <a:br>
              <a:rPr lang="en-IN" dirty="0"/>
            </a:br>
            <a:r>
              <a:rPr lang="en-US" dirty="0"/>
              <a:t>Svetovna študija 10.000 mladih je pokazala, da večina čuti podnebno tesnobo in da se mnogi počutijo izdane zaradi politične neaktivnosti. Močan dokaz, da nisi sam/-a – ta čustva deli na milijone drugih.</a:t>
            </a:r>
            <a:br>
              <a:rPr lang="en-IN" dirty="0"/>
            </a:br>
            <a:r>
              <a:rPr lang="en-US" dirty="0">
                <a:hlinkClick r:id="rId2"/>
              </a:rPr>
              <a:t>Povezava</a:t>
            </a:r>
            <a:endParaRPr lang="en-US" dirty="0"/>
          </a:p>
          <a:p>
            <a:r>
              <a:rPr lang="en-IN" b="1" dirty="0">
                <a:solidFill>
                  <a:srgbClr val="5398A2"/>
                </a:solidFill>
              </a:rPr>
              <a:t>GLEJ</a:t>
            </a:r>
            <a:endParaRPr lang="en-IN" dirty="0">
              <a:solidFill>
                <a:srgbClr val="5398A2"/>
              </a:solidFill>
            </a:endParaRPr>
          </a:p>
          <a:p>
            <a:r>
              <a:rPr lang="en-IN" b="1" dirty="0"/>
              <a:t>Predavanje TED – Katharina Van Bronswijk: How Your Climate Emotions Can Save the World</a:t>
            </a:r>
            <a:br>
              <a:rPr lang="en-IN" b="1" dirty="0"/>
            </a:br>
            <a:r>
              <a:rPr lang="en-IN" dirty="0"/>
              <a:t>Ta govor pokaže, kako so čustva, kot sta strah in žalost, lahko koristna – spodbudijo te k ukrepanju, namesto da te zadržujejo.</a:t>
            </a:r>
            <a:br>
              <a:rPr lang="en-IN" dirty="0"/>
            </a:br>
            <a:r>
              <a:rPr lang="en-IN" dirty="0">
                <a:hlinkClick r:id="rId3"/>
              </a:rPr>
              <a:t>Glej</a:t>
            </a:r>
            <a:endParaRPr lang="en-IN" dirty="0"/>
          </a:p>
        </p:txBody>
      </p:sp>
      <p:sp>
        <p:nvSpPr>
          <p:cNvPr id="4" name="Text Placeholder 3">
            <a:extLst>
              <a:ext uri="{FF2B5EF4-FFF2-40B4-BE49-F238E27FC236}">
                <a16:creationId xmlns:a16="http://schemas.microsoft.com/office/drawing/2014/main" id="{5C4332A7-FDA6-D6F0-EDCA-AF2D26A6BA57}"/>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9" name="Freeform: Shape 8">
            <a:extLst>
              <a:ext uri="{FF2B5EF4-FFF2-40B4-BE49-F238E27FC236}">
                <a16:creationId xmlns:a16="http://schemas.microsoft.com/office/drawing/2014/main" id="{2AD9F4EC-CFF9-3194-9A7E-736954B4FF30}"/>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10" name="Picture 9">
            <a:extLst>
              <a:ext uri="{FF2B5EF4-FFF2-40B4-BE49-F238E27FC236}">
                <a16:creationId xmlns:a16="http://schemas.microsoft.com/office/drawing/2014/main" id="{BDF0F31C-732B-1251-33DC-6A6D3B9D4FE6}"/>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13865A82-1CF4-82DA-9514-03E1BB427B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589" y="4567713"/>
            <a:ext cx="397193" cy="397193"/>
          </a:xfrm>
          <a:prstGeom prst="rect">
            <a:avLst/>
          </a:prstGeom>
        </p:spPr>
      </p:pic>
      <p:pic>
        <p:nvPicPr>
          <p:cNvPr id="12" name="Graphic 11" descr="Internet with solid fill">
            <a:extLst>
              <a:ext uri="{FF2B5EF4-FFF2-40B4-BE49-F238E27FC236}">
                <a16:creationId xmlns:a16="http://schemas.microsoft.com/office/drawing/2014/main" id="{5FBDBC8E-5215-5626-0EA4-BF2DD3602C9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3430" y="2316318"/>
            <a:ext cx="580298" cy="580298"/>
          </a:xfrm>
          <a:prstGeom prst="rect">
            <a:avLst/>
          </a:prstGeom>
        </p:spPr>
      </p:pic>
    </p:spTree>
    <p:extLst>
      <p:ext uri="{BB962C8B-B14F-4D97-AF65-F5344CB8AC3E}">
        <p14:creationId xmlns:p14="http://schemas.microsoft.com/office/powerpoint/2010/main" val="26554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D18D-04E3-3A8B-8C74-8298E14C1A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49EB5EF-50B2-A96E-4671-854B10EC4102}"/>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GLEJ</a:t>
            </a:r>
          </a:p>
          <a:p>
            <a:r>
              <a:rPr lang="en-IN" b="1" dirty="0"/>
              <a:t>Predavanje TED – Heather White: Adopt a Daily Practice to Ease Eco Anxiety</a:t>
            </a:r>
            <a:br>
              <a:rPr lang="en-IN" b="1" dirty="0"/>
            </a:br>
            <a:r>
              <a:rPr lang="en-IN" dirty="0"/>
              <a:t>Heather White pojasnjuje, da se vsak na podnebne spremembe odziva drugače, in predstavi idejo različnih identitet „podnebnih bojevnikov“. Pomaga ti videti, katera vrsta delovanja ti najbolj ustreza.</a:t>
            </a:r>
            <a:br>
              <a:rPr lang="en-IN" dirty="0"/>
            </a:br>
            <a:r>
              <a:rPr lang="en-IN" dirty="0">
                <a:hlinkClick r:id="rId2"/>
              </a:rPr>
              <a:t>Glej</a:t>
            </a:r>
            <a:endParaRPr lang="en-IN" dirty="0"/>
          </a:p>
          <a:p>
            <a:r>
              <a:rPr lang="en-US" b="1" dirty="0"/>
              <a:t>Predavanje TED – Claudia Kemfert: Climate Change is a Climate Chance</a:t>
            </a:r>
            <a:br>
              <a:rPr lang="en-IN" dirty="0"/>
            </a:br>
            <a:r>
              <a:rPr lang="en-US" dirty="0"/>
              <a:t>Ta govor poudarja, kako lahko podnebne spremembe vidimo tudi kot priložnost za preobrazbo. Optimističen pogled, ki strah preoblikuje v možnost.</a:t>
            </a:r>
            <a:br>
              <a:rPr lang="en-IN" dirty="0"/>
            </a:br>
            <a:r>
              <a:rPr lang="en-US" dirty="0">
                <a:hlinkClick r:id="rId3"/>
              </a:rPr>
              <a:t>Glej</a:t>
            </a:r>
            <a:endParaRPr lang="en-IN" dirty="0"/>
          </a:p>
        </p:txBody>
      </p:sp>
      <p:sp>
        <p:nvSpPr>
          <p:cNvPr id="4" name="Text Placeholder 3">
            <a:extLst>
              <a:ext uri="{FF2B5EF4-FFF2-40B4-BE49-F238E27FC236}">
                <a16:creationId xmlns:a16="http://schemas.microsoft.com/office/drawing/2014/main" id="{8F0E44C4-680D-75B9-85DF-0648E35134CE}"/>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1F11A55B-B745-6AC9-ABB9-5FAB2DD6B961}"/>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7F562EC5-F95A-506E-D8BF-8732EA8AAB2E}"/>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0" name="Picture 9">
            <a:extLst>
              <a:ext uri="{FF2B5EF4-FFF2-40B4-BE49-F238E27FC236}">
                <a16:creationId xmlns:a16="http://schemas.microsoft.com/office/drawing/2014/main" id="{FDFCFE14-4C85-05CA-54A0-93D1F8486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739" y="2362262"/>
            <a:ext cx="397193" cy="397193"/>
          </a:xfrm>
          <a:prstGeom prst="rect">
            <a:avLst/>
          </a:prstGeom>
        </p:spPr>
      </p:pic>
      <p:pic>
        <p:nvPicPr>
          <p:cNvPr id="11" name="Picture 10">
            <a:extLst>
              <a:ext uri="{FF2B5EF4-FFF2-40B4-BE49-F238E27FC236}">
                <a16:creationId xmlns:a16="http://schemas.microsoft.com/office/drawing/2014/main" id="{40624F68-B7F7-ABC8-7A4D-0C6174D6DD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733" y="4098546"/>
            <a:ext cx="397193" cy="397193"/>
          </a:xfrm>
          <a:prstGeom prst="rect">
            <a:avLst/>
          </a:prstGeom>
        </p:spPr>
      </p:pic>
    </p:spTree>
    <p:extLst>
      <p:ext uri="{BB962C8B-B14F-4D97-AF65-F5344CB8AC3E}">
        <p14:creationId xmlns:p14="http://schemas.microsoft.com/office/powerpoint/2010/main" val="257230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DC1B-1C4F-DE5A-6BCC-695E78396CC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3397893-8C13-BC80-5BBA-380DFEFF8E1E}"/>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GLEJ</a:t>
            </a:r>
          </a:p>
          <a:p>
            <a:r>
              <a:rPr lang="en-US" b="1" dirty="0"/>
              <a:t>TikTok – EcoTok Collective (@ecotokcollective)</a:t>
            </a:r>
            <a:br>
              <a:rPr lang="en-IN" dirty="0"/>
            </a:br>
            <a:r>
              <a:rPr lang="en-US" dirty="0"/>
              <a:t>Skupina mladih podnebnih ustvarjalcev deli kratke, duhovite videoposnetke, ki pojasnjujejo podnebna vprašanja, razkrinkavajo mite in delijo rešitve. Odlično za hitre koščke razumljivega učenja.</a:t>
            </a:r>
            <a:br>
              <a:rPr lang="en-IN" dirty="0"/>
            </a:br>
            <a:r>
              <a:rPr lang="en-US" dirty="0">
                <a:hlinkClick r:id="rId2"/>
              </a:rPr>
              <a:t>Glej</a:t>
            </a:r>
            <a:endParaRPr lang="en-IN" dirty="0"/>
          </a:p>
          <a:p>
            <a:r>
              <a:rPr lang="en-IN" b="1" dirty="0"/>
              <a:t>TikTok – Sam Bentley (@sambentley)</a:t>
            </a:r>
            <a:br>
              <a:rPr lang="en-IN" b="1" dirty="0"/>
            </a:br>
            <a:r>
              <a:rPr lang="en-IN" dirty="0"/>
              <a:t>Sam Bentley vsak dan objavlja pozitivne okoljske novice in nas spominja, da napredek poteka. Popolno za optimistično brskanje, ko se novice zdijo težke.</a:t>
            </a:r>
            <a:br>
              <a:rPr lang="en-IN" dirty="0"/>
            </a:br>
            <a:endParaRPr lang="en-IN" dirty="0"/>
          </a:p>
        </p:txBody>
      </p:sp>
      <p:sp>
        <p:nvSpPr>
          <p:cNvPr id="4" name="Text Placeholder 3">
            <a:extLst>
              <a:ext uri="{FF2B5EF4-FFF2-40B4-BE49-F238E27FC236}">
                <a16:creationId xmlns:a16="http://schemas.microsoft.com/office/drawing/2014/main" id="{6069BD3D-D90A-C3D4-DB5C-7776F43DF641}"/>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36336B4E-D805-6E07-9CB1-1667F8987BD5}"/>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158AE75F-8543-D6E3-4B3E-0AB27929B5A8}"/>
              </a:ext>
            </a:extLst>
          </p:cNvPr>
          <p:cNvPicPr>
            <a:picLocks noChangeAspect="1"/>
          </p:cNvPicPr>
          <p:nvPr/>
        </p:nvPicPr>
        <p:blipFill>
          <a:blip r:embed="rId3"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D9A4E6CE-D4A8-5714-A7E8-B861B1F6E9AB}"/>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240030" y="2235394"/>
            <a:ext cx="558351" cy="558351"/>
          </a:xfrm>
          <a:prstGeom prst="rect">
            <a:avLst/>
          </a:prstGeom>
        </p:spPr>
      </p:pic>
      <p:pic>
        <p:nvPicPr>
          <p:cNvPr id="12" name="Picture 11">
            <a:extLst>
              <a:ext uri="{FF2B5EF4-FFF2-40B4-BE49-F238E27FC236}">
                <a16:creationId xmlns:a16="http://schemas.microsoft.com/office/drawing/2014/main" id="{75496D92-707D-4B6C-5081-DB52AC747B1E}"/>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240030" y="3993144"/>
            <a:ext cx="558351" cy="558351"/>
          </a:xfrm>
          <a:prstGeom prst="rect">
            <a:avLst/>
          </a:prstGeom>
        </p:spPr>
      </p:pic>
    </p:spTree>
    <p:extLst>
      <p:ext uri="{BB962C8B-B14F-4D97-AF65-F5344CB8AC3E}">
        <p14:creationId xmlns:p14="http://schemas.microsoft.com/office/powerpoint/2010/main" val="3811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AC506-26B1-0E84-0D83-73B6D631BC7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4656AE2-EFFA-258C-78E6-3C9548E3A582}"/>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POSLUŠAJ</a:t>
            </a:r>
            <a:endParaRPr lang="en-IN" dirty="0">
              <a:solidFill>
                <a:srgbClr val="5398A2"/>
              </a:solidFill>
            </a:endParaRPr>
          </a:p>
          <a:p>
            <a:r>
              <a:rPr lang="en-US" b="1" dirty="0"/>
              <a:t>Podkast – Outrage + Optimism</a:t>
            </a:r>
            <a:br>
              <a:rPr lang="en-IN" dirty="0"/>
            </a:br>
            <a:r>
              <a:rPr lang="en-US" dirty="0"/>
              <a:t>Podkast, ki ga vodijo Christiana Figueres in ekipa, združuje iskrenost o krizi z optimizmom glede rešitev. Koristen, če potrebuješ tako realizem kot upanje.</a:t>
            </a:r>
            <a:br>
              <a:rPr lang="en-IN" dirty="0"/>
            </a:br>
            <a:r>
              <a:rPr lang="en-US" dirty="0">
                <a:hlinkClick r:id="rId2"/>
              </a:rPr>
              <a:t>Poslušaj</a:t>
            </a:r>
            <a:endParaRPr lang="en-IN" dirty="0"/>
          </a:p>
          <a:p>
            <a:r>
              <a:rPr lang="en-US" b="1" dirty="0"/>
              <a:t>Podkast – Climate Change and Happiness</a:t>
            </a:r>
            <a:br>
              <a:rPr lang="en-IN" dirty="0"/>
            </a:br>
            <a:r>
              <a:rPr lang="en-US" dirty="0"/>
              <a:t>Podkast, ki ga vodijo strokovnjaki za podnebno psihologijo, ti pomaga ubesediti občutke, kot so strah, žalost ali krivda. Spomni te, da nisi nenavaden/-na, ker čutiš tesnobo – si človek.</a:t>
            </a:r>
            <a:br>
              <a:rPr lang="en-IN" dirty="0"/>
            </a:br>
            <a:r>
              <a:rPr lang="en-US" dirty="0">
                <a:hlinkClick r:id="rId3"/>
              </a:rPr>
              <a:t>Poslušaj</a:t>
            </a:r>
            <a:endParaRPr lang="en-IN" dirty="0"/>
          </a:p>
        </p:txBody>
      </p:sp>
      <p:sp>
        <p:nvSpPr>
          <p:cNvPr id="4" name="Text Placeholder 3">
            <a:extLst>
              <a:ext uri="{FF2B5EF4-FFF2-40B4-BE49-F238E27FC236}">
                <a16:creationId xmlns:a16="http://schemas.microsoft.com/office/drawing/2014/main" id="{C6250105-0155-E835-2042-F081989EF971}"/>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46E42AAC-2092-0ECE-A7D0-AF53FF96E0E0}"/>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447EF090-F9EA-D1F5-9FEB-F9BC9398959E}"/>
              </a:ext>
            </a:extLst>
          </p:cNvPr>
          <p:cNvPicPr>
            <a:picLocks noChangeAspect="1"/>
          </p:cNvPicPr>
          <p:nvPr/>
        </p:nvPicPr>
        <p:blipFill>
          <a:blip r:embed="rId4"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1" name="Picture 10">
            <a:extLst>
              <a:ext uri="{FF2B5EF4-FFF2-40B4-BE49-F238E27FC236}">
                <a16:creationId xmlns:a16="http://schemas.microsoft.com/office/drawing/2014/main" id="{0E11759D-8168-12BB-3A6B-07013897BD39}"/>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313130" y="2357438"/>
            <a:ext cx="436308" cy="436308"/>
          </a:xfrm>
          <a:prstGeom prst="rect">
            <a:avLst/>
          </a:prstGeom>
        </p:spPr>
      </p:pic>
      <p:pic>
        <p:nvPicPr>
          <p:cNvPr id="12" name="Picture 11">
            <a:extLst>
              <a:ext uri="{FF2B5EF4-FFF2-40B4-BE49-F238E27FC236}">
                <a16:creationId xmlns:a16="http://schemas.microsoft.com/office/drawing/2014/main" id="{16365E53-A5C4-B8C0-F0B4-43E6145E388A}"/>
              </a:ext>
            </a:extLst>
          </p:cNvPr>
          <p:cNvPicPr>
            <a:picLocks noChangeAspect="1"/>
          </p:cNvPicPr>
          <p:nvPr/>
        </p:nvPicPr>
        <p:blipFill>
          <a:blip r:embed="rId5" cstate="email">
            <a:lum bright="70000" contrast="-70000"/>
            <a:extLst>
              <a:ext uri="{28A0092B-C50C-407E-A947-70E740481C1C}">
                <a14:useLocalDpi xmlns:a14="http://schemas.microsoft.com/office/drawing/2010/main"/>
              </a:ext>
            </a:extLst>
          </a:blip>
          <a:stretch>
            <a:fillRect/>
          </a:stretch>
        </p:blipFill>
        <p:spPr>
          <a:xfrm>
            <a:off x="311578" y="4087115"/>
            <a:ext cx="436308" cy="436308"/>
          </a:xfrm>
          <a:prstGeom prst="rect">
            <a:avLst/>
          </a:prstGeom>
        </p:spPr>
      </p:pic>
    </p:spTree>
    <p:extLst>
      <p:ext uri="{BB962C8B-B14F-4D97-AF65-F5344CB8AC3E}">
        <p14:creationId xmlns:p14="http://schemas.microsoft.com/office/powerpoint/2010/main" val="7192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A0B7-A5B0-0109-CC33-A47601C9E4C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75D8679-BB5A-1FB0-8576-CAE8DFA8C47F}"/>
              </a:ext>
            </a:extLst>
          </p:cNvPr>
          <p:cNvSpPr>
            <a:spLocks noGrp="1"/>
          </p:cNvSpPr>
          <p:nvPr>
            <p:ph type="body" sz="quarter" idx="18"/>
          </p:nvPr>
        </p:nvSpPr>
        <p:spPr>
          <a:xfrm>
            <a:off x="798381" y="1889891"/>
            <a:ext cx="10614687" cy="4206506"/>
          </a:xfrm>
        </p:spPr>
        <p:txBody>
          <a:bodyPr/>
          <a:lstStyle/>
          <a:p>
            <a:r>
              <a:rPr lang="en-IN" b="1" dirty="0">
                <a:solidFill>
                  <a:srgbClr val="5398A2"/>
                </a:solidFill>
              </a:rPr>
              <a:t>POSLUŠAJ</a:t>
            </a:r>
            <a:endParaRPr lang="en-IN" dirty="0">
              <a:solidFill>
                <a:srgbClr val="5398A2"/>
              </a:solidFill>
            </a:endParaRPr>
          </a:p>
          <a:p>
            <a:r>
              <a:rPr lang="en-US" b="1" dirty="0"/>
              <a:t>Radio/podkast – Climate Anxiety (RTÉ)</a:t>
            </a:r>
            <a:br>
              <a:rPr lang="en-IN" dirty="0"/>
            </a:br>
            <a:r>
              <a:rPr lang="en-US" dirty="0"/>
              <a:t>Oisín Coghlan iz Friends of the Earth Ireland govori o tem, zakaj spregledovanje podnebnih sprememb ni možnost in kako lahko ukrepanje omili tesnobo.</a:t>
            </a:r>
            <a:br>
              <a:rPr lang="en-IN" dirty="0"/>
            </a:br>
            <a:r>
              <a:rPr lang="en-US" dirty="0">
                <a:hlinkClick r:id="rId2"/>
              </a:rPr>
              <a:t>Poslušaj</a:t>
            </a:r>
            <a:endParaRPr lang="en-IN" dirty="0"/>
          </a:p>
        </p:txBody>
      </p:sp>
      <p:sp>
        <p:nvSpPr>
          <p:cNvPr id="4" name="Text Placeholder 3">
            <a:extLst>
              <a:ext uri="{FF2B5EF4-FFF2-40B4-BE49-F238E27FC236}">
                <a16:creationId xmlns:a16="http://schemas.microsoft.com/office/drawing/2014/main" id="{F9603823-CBD3-15AB-6487-111D6D1D64AF}"/>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9" name="Freeform: Shape 8">
            <a:extLst>
              <a:ext uri="{FF2B5EF4-FFF2-40B4-BE49-F238E27FC236}">
                <a16:creationId xmlns:a16="http://schemas.microsoft.com/office/drawing/2014/main" id="{FE6E121B-C2BA-193A-A600-77A3229990A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10" name="Picture 9">
            <a:extLst>
              <a:ext uri="{FF2B5EF4-FFF2-40B4-BE49-F238E27FC236}">
                <a16:creationId xmlns:a16="http://schemas.microsoft.com/office/drawing/2014/main" id="{95280ABC-26DB-254E-B2FE-BB3CEB1CEDF0}"/>
              </a:ext>
            </a:extLst>
          </p:cNvPr>
          <p:cNvPicPr>
            <a:picLocks noChangeAspect="1"/>
          </p:cNvPicPr>
          <p:nvPr/>
        </p:nvPicPr>
        <p:blipFill>
          <a:blip r:embed="rId3"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pic>
        <p:nvPicPr>
          <p:cNvPr id="12" name="Picture 11">
            <a:extLst>
              <a:ext uri="{FF2B5EF4-FFF2-40B4-BE49-F238E27FC236}">
                <a16:creationId xmlns:a16="http://schemas.microsoft.com/office/drawing/2014/main" id="{0E1FE4C2-5DB2-63D4-A8A5-1796968D5CB7}"/>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316353" y="2357437"/>
            <a:ext cx="436308" cy="436308"/>
          </a:xfrm>
          <a:prstGeom prst="rect">
            <a:avLst/>
          </a:prstGeom>
        </p:spPr>
      </p:pic>
    </p:spTree>
    <p:extLst>
      <p:ext uri="{BB962C8B-B14F-4D97-AF65-F5344CB8AC3E}">
        <p14:creationId xmlns:p14="http://schemas.microsoft.com/office/powerpoint/2010/main" val="40464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7F5-897E-676E-4071-B1419BD534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FD6CC5-AF13-3194-F1AA-F2B669321A04}"/>
              </a:ext>
            </a:extLst>
          </p:cNvPr>
          <p:cNvSpPr>
            <a:spLocks noGrp="1"/>
          </p:cNvSpPr>
          <p:nvPr>
            <p:ph type="body" sz="quarter" idx="18"/>
          </p:nvPr>
        </p:nvSpPr>
        <p:spPr>
          <a:xfrm>
            <a:off x="798381" y="1741301"/>
            <a:ext cx="10614687" cy="4206506"/>
          </a:xfrm>
        </p:spPr>
        <p:txBody>
          <a:bodyPr/>
          <a:lstStyle/>
          <a:p>
            <a:pPr marL="0" indent="0"/>
            <a:r>
              <a:rPr lang="en-IN" sz="2800" b="1" dirty="0">
                <a:solidFill>
                  <a:srgbClr val="5398A2"/>
                </a:solidFill>
              </a:rPr>
              <a:t>Naredi korak naprej</a:t>
            </a:r>
          </a:p>
          <a:p>
            <a:pPr marL="0" indent="0"/>
            <a:endParaRPr lang="en-IN" sz="2800" dirty="0">
              <a:solidFill>
                <a:srgbClr val="5398A2"/>
              </a:solidFill>
            </a:endParaRPr>
          </a:p>
          <a:p>
            <a:pPr marL="0" indent="0"/>
            <a:r>
              <a:rPr lang="en-US" b="1" dirty="0"/>
              <a:t>PIŠI:</a:t>
            </a:r>
            <a:br>
              <a:rPr lang="en-IN" dirty="0"/>
            </a:br>
            <a:r>
              <a:rPr lang="en-US" dirty="0"/>
              <a:t>Preizkusi vajo pisanja dnevnika: „Ko pomislim na podnebne spremembe, so tri najmočnejša čustva, ki jih čutim …“. Razmisli, katera od njih bi lahko spremenil/-a v energijo za delovanje.</a:t>
            </a:r>
            <a:endParaRPr lang="en-IN" dirty="0"/>
          </a:p>
          <a:p>
            <a:pPr marL="0" indent="0"/>
            <a:r>
              <a:rPr lang="en-IN" b="1" dirty="0"/>
              <a:t>RAZPRAVLJAJ:</a:t>
            </a:r>
            <a:br>
              <a:rPr lang="en-IN" b="1" dirty="0"/>
            </a:br>
            <a:r>
              <a:rPr lang="en-IN" dirty="0"/>
              <a:t>V skupini deli eno podnebno skrb in eno dejanje, za katero verjameš, da pomaga. Pogovorite se, ali odkrito deljenje zmanjša težo tvoje skrbi.</a:t>
            </a:r>
          </a:p>
          <a:p>
            <a:pPr marL="0" indent="0"/>
            <a:r>
              <a:rPr lang="en-IN" b="1" dirty="0"/>
              <a:t>UKREPAJ:</a:t>
            </a:r>
            <a:br>
              <a:rPr lang="en-IN" b="1" dirty="0"/>
            </a:br>
            <a:r>
              <a:rPr lang="en-IN" dirty="0"/>
              <a:t>Izberi eno majhno dejanje z informativnega lista SpunOut.ie (na primer pogovor s prijateljem ali preživljanje časa v naravi). Preizkusi ga ta teden in zabeleži, kako vpliva na tvoje razpoloženje.</a:t>
            </a:r>
          </a:p>
        </p:txBody>
      </p:sp>
      <p:sp>
        <p:nvSpPr>
          <p:cNvPr id="4" name="Text Placeholder 3">
            <a:extLst>
              <a:ext uri="{FF2B5EF4-FFF2-40B4-BE49-F238E27FC236}">
                <a16:creationId xmlns:a16="http://schemas.microsoft.com/office/drawing/2014/main" id="{F55F14DE-719E-C558-1FB5-E6DAC52965B9}"/>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sp>
        <p:nvSpPr>
          <p:cNvPr id="8" name="Freeform: Shape 7">
            <a:extLst>
              <a:ext uri="{FF2B5EF4-FFF2-40B4-BE49-F238E27FC236}">
                <a16:creationId xmlns:a16="http://schemas.microsoft.com/office/drawing/2014/main" id="{D3844FC6-8714-B49B-84F7-530B481EEB5C}"/>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pic>
        <p:nvPicPr>
          <p:cNvPr id="9" name="Picture 8">
            <a:extLst>
              <a:ext uri="{FF2B5EF4-FFF2-40B4-BE49-F238E27FC236}">
                <a16:creationId xmlns:a16="http://schemas.microsoft.com/office/drawing/2014/main" id="{9AA2D559-F3D6-28EC-6F5F-8B83F5813AA2}"/>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Tree>
    <p:extLst>
      <p:ext uri="{BB962C8B-B14F-4D97-AF65-F5344CB8AC3E}">
        <p14:creationId xmlns:p14="http://schemas.microsoft.com/office/powerpoint/2010/main" val="19383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p:txBody>
          <a:bodyPr/>
          <a:lstStyle/>
          <a:p>
            <a:r>
              <a:rPr lang="en-US" dirty="0"/>
              <a:t>00</a:t>
            </a:r>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558689"/>
            <a:ext cx="4935200"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UVOD</a:t>
            </a:r>
          </a:p>
        </p:txBody>
      </p:sp>
    </p:spTree>
    <p:extLst>
      <p:ext uri="{BB962C8B-B14F-4D97-AF65-F5344CB8AC3E}">
        <p14:creationId xmlns:p14="http://schemas.microsoft.com/office/powerpoint/2010/main" val="32735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C2BFD-FA40-069A-36EC-92260F090C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BB0BF45-6DA3-713F-F3A9-A99BE1A9580F}"/>
              </a:ext>
            </a:extLst>
          </p:cNvPr>
          <p:cNvSpPr>
            <a:spLocks noGrp="1"/>
          </p:cNvSpPr>
          <p:nvPr>
            <p:ph type="body" sz="quarter" idx="18"/>
          </p:nvPr>
        </p:nvSpPr>
        <p:spPr>
          <a:xfrm>
            <a:off x="798381" y="1718440"/>
            <a:ext cx="4253679" cy="4659499"/>
          </a:xfrm>
        </p:spPr>
        <p:txBody>
          <a:bodyPr/>
          <a:lstStyle/>
          <a:p>
            <a:pPr marL="0" indent="0"/>
            <a:r>
              <a:rPr lang="en-IN" sz="2800" b="1" dirty="0">
                <a:solidFill>
                  <a:srgbClr val="5398A2"/>
                </a:solidFill>
              </a:rPr>
              <a:t>Ključni poudarek</a:t>
            </a:r>
          </a:p>
          <a:p>
            <a:pPr marL="0" indent="0"/>
            <a:endParaRPr lang="en-IN" sz="2800" dirty="0">
              <a:solidFill>
                <a:srgbClr val="5398A2"/>
              </a:solidFill>
            </a:endParaRPr>
          </a:p>
          <a:p>
            <a:pPr marL="0" indent="0"/>
            <a:r>
              <a:rPr lang="en-IN" dirty="0"/>
              <a:t>Podnebna tesnoba kaže, kako zelo ti je mar. Ta čustva delijo mladi po vsem svetu in jih je mogoče spremeniti v moč, odpornost in kolektivno delovanje. </a:t>
            </a:r>
          </a:p>
          <a:p>
            <a:pPr marL="0" indent="0"/>
            <a:r>
              <a:rPr lang="en-IN" dirty="0"/>
              <a:t>Z raziskovanjem, razmislekom in ukrepanjem – tudi na majhne načine – lahko povrneš občutek nadzora in upanja.</a:t>
            </a:r>
          </a:p>
        </p:txBody>
      </p:sp>
      <p:sp>
        <p:nvSpPr>
          <p:cNvPr id="4" name="Text Placeholder 3">
            <a:extLst>
              <a:ext uri="{FF2B5EF4-FFF2-40B4-BE49-F238E27FC236}">
                <a16:creationId xmlns:a16="http://schemas.microsoft.com/office/drawing/2014/main" id="{1723EBDA-011A-45B4-62B4-CE3C6B51DFA9}"/>
              </a:ext>
            </a:extLst>
          </p:cNvPr>
          <p:cNvSpPr>
            <a:spLocks noGrp="1"/>
          </p:cNvSpPr>
          <p:nvPr>
            <p:ph type="body" sz="quarter" idx="16"/>
          </p:nvPr>
        </p:nvSpPr>
        <p:spPr/>
        <p:txBody>
          <a:bodyPr/>
          <a:lstStyle/>
          <a:p>
            <a:r>
              <a:rPr lang="en-US" dirty="0">
                <a:solidFill>
                  <a:srgbClr val="1F8E47"/>
                </a:solidFill>
              </a:rPr>
              <a:t>Podnebna tesnoba – Beri/glej/poslušaj/piši/ukrepaj</a:t>
            </a:r>
          </a:p>
        </p:txBody>
      </p:sp>
      <p:pic>
        <p:nvPicPr>
          <p:cNvPr id="2" name="Picture Placeholder 4">
            <a:extLst>
              <a:ext uri="{FF2B5EF4-FFF2-40B4-BE49-F238E27FC236}">
                <a16:creationId xmlns:a16="http://schemas.microsoft.com/office/drawing/2014/main" id="{2631E536-6252-E08D-04A9-CF7DAC86179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61279" y="2411730"/>
            <a:ext cx="6090229" cy="444627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p:spPr>
      </p:pic>
      <p:pic>
        <p:nvPicPr>
          <p:cNvPr id="7" name="Picture 6">
            <a:extLst>
              <a:ext uri="{FF2B5EF4-FFF2-40B4-BE49-F238E27FC236}">
                <a16:creationId xmlns:a16="http://schemas.microsoft.com/office/drawing/2014/main" id="{80753A62-C8C8-8F14-2395-7159BF6048C9}"/>
              </a:ext>
            </a:extLst>
          </p:cNvPr>
          <p:cNvPicPr>
            <a:picLocks noChangeAspect="1"/>
          </p:cNvPicPr>
          <p:nvPr/>
        </p:nvPicPr>
        <p:blipFill>
          <a:blip r:embed="rId3"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
        <p:nvSpPr>
          <p:cNvPr id="8" name="Freeform: Shape 7">
            <a:extLst>
              <a:ext uri="{FF2B5EF4-FFF2-40B4-BE49-F238E27FC236}">
                <a16:creationId xmlns:a16="http://schemas.microsoft.com/office/drawing/2014/main" id="{42CAD8BD-3D05-A1D2-FA17-FB90701FEAE4}"/>
              </a:ext>
            </a:extLst>
          </p:cNvPr>
          <p:cNvSpPr/>
          <p:nvPr/>
        </p:nvSpPr>
        <p:spPr>
          <a:xfrm>
            <a:off x="631894" y="-17242"/>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Nabor orodij</a:t>
            </a:r>
          </a:p>
        </p:txBody>
      </p:sp>
    </p:spTree>
    <p:extLst>
      <p:ext uri="{BB962C8B-B14F-4D97-AF65-F5344CB8AC3E}">
        <p14:creationId xmlns:p14="http://schemas.microsoft.com/office/powerpoint/2010/main" val="34638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Vprašanja?</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Hvala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UVOD</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331470" y="3756621"/>
            <a:ext cx="11315013" cy="2792769"/>
          </a:xfrm>
        </p:spPr>
        <p:txBody>
          <a:bodyPr/>
          <a:lstStyle/>
          <a:p>
            <a:pPr marL="0" indent="0"/>
            <a:r>
              <a:rPr lang="en-US" b="1" dirty="0">
                <a:solidFill>
                  <a:srgbClr val="1F8E47"/>
                </a:solidFill>
              </a:rPr>
              <a:t>Podnebne spremembe niso le dvig temperatur in spreminjanje vremenskih vzorcev </a:t>
            </a:r>
            <a:r>
              <a:rPr lang="en-US" dirty="0"/>
              <a:t>– vplivajo tudi na kraje, tradicije in kulturne krajine, ki jih skupnosti cenijo.</a:t>
            </a:r>
          </a:p>
          <a:p>
            <a:pPr marL="0" indent="0"/>
            <a:r>
              <a:rPr lang="en-US" dirty="0"/>
              <a:t>Zgodovinske stavbe, muzeji, arheološka najdišča, tradicionalne obrti, prehranske navade, festivali in živa dediščina se vsi soočajo z novimi pritiski zaradi ekstremnega vremena, dviga morske gladine, spreminjajočih se letnih časov in okoljskih premikov.</a:t>
            </a:r>
          </a:p>
          <a:p>
            <a:pPr marL="0" indent="0"/>
            <a:r>
              <a:rPr lang="en-US" b="1" dirty="0">
                <a:solidFill>
                  <a:srgbClr val="1F8E47"/>
                </a:solidFill>
              </a:rPr>
              <a:t>Ta vodič skupinam pomaga raziskati, kako je podnebna znanost povezana s kulturno dediščino in kaj to pomeni za identiteto, spomin in dobrobit skupnosti.</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794244"/>
            <a:ext cx="4973769" cy="4743716"/>
          </a:xfrm>
        </p:spPr>
        <p:txBody>
          <a:bodyPr/>
          <a:lstStyle/>
          <a:p>
            <a:pPr marL="0" indent="0"/>
            <a:r>
              <a:rPr lang="en-US" sz="2200" b="1" dirty="0"/>
              <a:t>S sodelovanjem v tej dejavnosti bodo skupine:</a:t>
            </a:r>
          </a:p>
          <a:p>
            <a:pPr marL="342900" indent="-342900">
              <a:buFont typeface="Arial" panose="020B0604020202020204" pitchFamily="34" charset="0"/>
              <a:buChar char="•"/>
            </a:pPr>
            <a:r>
              <a:rPr lang="en-US" sz="2200" dirty="0"/>
              <a:t>Razumele osnovne pojme podnebne znanosti, pomembne za zaščito dediščine</a:t>
            </a:r>
          </a:p>
          <a:p>
            <a:pPr marL="342900" indent="-342900">
              <a:buFont typeface="Arial" panose="020B0604020202020204" pitchFamily="34" charset="0"/>
              <a:buChar char="•"/>
            </a:pPr>
            <a:r>
              <a:rPr lang="en-US" sz="2200" dirty="0"/>
              <a:t>Raziskale, kako podnebni vplivi vplivajo na kulturne krajine in identitete</a:t>
            </a:r>
          </a:p>
          <a:p>
            <a:pPr marL="342900" indent="-342900">
              <a:buFont typeface="Arial" panose="020B0604020202020204" pitchFamily="34" charset="0"/>
              <a:buChar char="•"/>
            </a:pPr>
            <a:r>
              <a:rPr lang="en-US" sz="2200" dirty="0"/>
              <a:t>Razpravljale o primerih ogrožene dediščine lokalno in globalno</a:t>
            </a:r>
          </a:p>
          <a:p>
            <a:pPr marL="342900" indent="-342900">
              <a:buFont typeface="Arial" panose="020B0604020202020204" pitchFamily="34" charset="0"/>
              <a:buChar char="•"/>
            </a:pPr>
            <a:r>
              <a:rPr lang="en-US" sz="2200" dirty="0"/>
              <a:t>Razmislile o osebnih povezavah z dediščino in podnebjem</a:t>
            </a:r>
          </a:p>
          <a:p>
            <a:pPr marL="342900" indent="-342900">
              <a:buFont typeface="Arial" panose="020B0604020202020204" pitchFamily="34" charset="0"/>
              <a:buChar char="•"/>
            </a:pPr>
            <a:r>
              <a:rPr lang="en-US" sz="2200" dirty="0"/>
              <a:t>Razmislile o načinih, kako lahko znanost, kultura in delovanje skupnosti delujejo skupaj</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1F8E47"/>
                </a:solidFill>
              </a:rPr>
              <a:t>UVOD – Učni cilji</a:t>
            </a:r>
          </a:p>
        </p:txBody>
      </p:sp>
      <p:pic>
        <p:nvPicPr>
          <p:cNvPr id="8" name="Picture Placeholder 4">
            <a:extLst>
              <a:ext uri="{FF2B5EF4-FFF2-40B4-BE49-F238E27FC236}">
                <a16:creationId xmlns:a16="http://schemas.microsoft.com/office/drawing/2014/main" id="{EAD5C455-AC75-FF26-BA42-B56AE89FD33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4DDDC1-EA32-1E22-7122-EC9B1D4032A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483239" y="2055769"/>
            <a:ext cx="6043541" cy="159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757910" y="2078629"/>
            <a:ext cx="5633786" cy="1569660"/>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Osnove podnebne znanosti </a:t>
            </a:r>
          </a:p>
          <a:p>
            <a:pPr algn="ctr"/>
            <a:r>
              <a:rPr lang="en-US" sz="4800" b="1" spc="324" dirty="0">
                <a:solidFill>
                  <a:srgbClr val="5398A2"/>
                </a:solidFill>
                <a:latin typeface="Calibri" panose="020F0502020204030204" pitchFamily="34" charset="0"/>
                <a:cs typeface="Calibri" panose="020F0502020204030204" pitchFamily="34" charset="0"/>
              </a:rPr>
              <a:t>in dediščine </a:t>
            </a:r>
          </a:p>
        </p:txBody>
      </p:sp>
      <p:sp>
        <p:nvSpPr>
          <p:cNvPr id="3" name="TextBox 2">
            <a:extLst>
              <a:ext uri="{FF2B5EF4-FFF2-40B4-BE49-F238E27FC236}">
                <a16:creationId xmlns:a16="http://schemas.microsoft.com/office/drawing/2014/main" id="{27AF349A-A166-2A4D-1BEE-EAC5B8FE206B}"/>
              </a:ext>
            </a:extLst>
          </p:cNvPr>
          <p:cNvSpPr txBox="1"/>
          <p:nvPr/>
        </p:nvSpPr>
        <p:spPr>
          <a:xfrm>
            <a:off x="5627370" y="3606558"/>
            <a:ext cx="3154680" cy="461665"/>
          </a:xfrm>
          <a:prstGeom prst="rect">
            <a:avLst/>
          </a:prstGeom>
          <a:noFill/>
        </p:spPr>
        <p:txBody>
          <a:bodyPr wrap="square" rtlCol="0">
            <a:spAutoFit/>
          </a:bodyPr>
          <a:lstStyle/>
          <a:p>
            <a:r>
              <a:rPr lang="en-US" sz="2400" b="1" spc="324" dirty="0">
                <a:solidFill>
                  <a:schemeClr val="bg1"/>
                </a:solidFill>
                <a:latin typeface="Calibri" panose="020F0502020204030204" pitchFamily="34" charset="0"/>
                <a:cs typeface="Calibri" panose="020F0502020204030204" pitchFamily="34" charset="0"/>
              </a:rPr>
              <a:t>(kratek informativni list)</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Osnove podnebne znanosti </a:t>
            </a:r>
          </a:p>
          <a:p>
            <a:r>
              <a:rPr lang="en-US" spc="324" dirty="0"/>
              <a:t>in dediščine </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pic>
        <p:nvPicPr>
          <p:cNvPr id="8" name="Picture Placeholder 7">
            <a:extLst>
              <a:ext uri="{FF2B5EF4-FFF2-40B4-BE49-F238E27FC236}">
                <a16:creationId xmlns:a16="http://schemas.microsoft.com/office/drawing/2014/main" id="{7985C48E-F9D6-7B9F-A2EA-C48CD203359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Kako podnebne spremembe vplivajo na kulturno dediščino</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404040"/>
                </a:solidFill>
              </a:rPr>
              <a:t>Podnebni procesi vplivajo na dediščino prek:</a:t>
            </a:r>
          </a:p>
          <a:p>
            <a:endParaRPr lang="en-US" sz="2400" dirty="0">
              <a:solidFill>
                <a:srgbClr val="404040"/>
              </a:solidFill>
            </a:endParaRPr>
          </a:p>
          <a:p>
            <a:pPr marL="342900" indent="-342900">
              <a:buFont typeface="Arial" panose="020B0604020202020204" pitchFamily="34" charset="0"/>
              <a:buChar char="•"/>
            </a:pPr>
            <a:r>
              <a:rPr lang="en-US" sz="2400" b="1" dirty="0">
                <a:solidFill>
                  <a:srgbClr val="404040"/>
                </a:solidFill>
              </a:rPr>
              <a:t>Ekstremno vreme </a:t>
            </a:r>
            <a:r>
              <a:rPr lang="en-US" sz="2400" dirty="0">
                <a:solidFill>
                  <a:srgbClr val="404040"/>
                </a:solidFill>
              </a:rPr>
              <a:t>– nevihte, vročinski valovi, močne padavine</a:t>
            </a:r>
          </a:p>
          <a:p>
            <a:pPr marL="342900" indent="-342900">
              <a:buFont typeface="Arial" panose="020B0604020202020204" pitchFamily="34" charset="0"/>
              <a:buChar char="•"/>
            </a:pPr>
            <a:r>
              <a:rPr lang="en-US" sz="2400" b="1" dirty="0">
                <a:solidFill>
                  <a:srgbClr val="404040"/>
                </a:solidFill>
              </a:rPr>
              <a:t>Postopni procesi </a:t>
            </a:r>
            <a:r>
              <a:rPr lang="en-US" sz="2400" dirty="0">
                <a:solidFill>
                  <a:srgbClr val="404040"/>
                </a:solidFill>
              </a:rPr>
              <a:t>– erozija, dvig morske gladine, poplave</a:t>
            </a:r>
          </a:p>
          <a:p>
            <a:pPr marL="342900" indent="-342900">
              <a:buFont typeface="Arial" panose="020B0604020202020204" pitchFamily="34" charset="0"/>
              <a:buChar char="•"/>
            </a:pPr>
            <a:r>
              <a:rPr lang="en-US" sz="2400" b="1" dirty="0">
                <a:solidFill>
                  <a:srgbClr val="404040"/>
                </a:solidFill>
              </a:rPr>
              <a:t>Spremembe temperature in vlažnosti </a:t>
            </a:r>
            <a:r>
              <a:rPr lang="en-US" sz="2400" dirty="0">
                <a:solidFill>
                  <a:srgbClr val="404040"/>
                </a:solidFill>
              </a:rPr>
              <a:t>– vplivajo na les, kamen, kovine, tekstil</a:t>
            </a:r>
          </a:p>
          <a:p>
            <a:pPr marL="342900" indent="-342900">
              <a:buFont typeface="Arial" panose="020B0604020202020204" pitchFamily="34" charset="0"/>
              <a:buChar char="•"/>
            </a:pPr>
            <a:r>
              <a:rPr lang="en-US" sz="2400" b="1" dirty="0">
                <a:solidFill>
                  <a:srgbClr val="404040"/>
                </a:solidFill>
              </a:rPr>
              <a:t>Požari in suša </a:t>
            </a:r>
            <a:r>
              <a:rPr lang="en-US" sz="2400" dirty="0">
                <a:solidFill>
                  <a:srgbClr val="404040"/>
                </a:solidFill>
              </a:rPr>
              <a:t>– tveganje za krajine, podeželsko arhitekturo, kmetijske tradicije</a:t>
            </a:r>
          </a:p>
          <a:p>
            <a:pPr marL="342900" indent="-342900">
              <a:buFont typeface="Arial" panose="020B0604020202020204" pitchFamily="34" charset="0"/>
              <a:buChar char="•"/>
            </a:pPr>
            <a:r>
              <a:rPr lang="en-US" sz="2400" b="1" dirty="0">
                <a:solidFill>
                  <a:srgbClr val="404040"/>
                </a:solidFill>
              </a:rPr>
              <a:t>Premiki biotske raznovrstnosti </a:t>
            </a:r>
            <a:r>
              <a:rPr lang="en-US" sz="2400" dirty="0">
                <a:solidFill>
                  <a:srgbClr val="404040"/>
                </a:solidFill>
              </a:rPr>
              <a:t>– vplivajo na tradicionalne prehranske sisteme, sezonske festivale in lokalne obrti</a:t>
            </a:r>
          </a:p>
        </p:txBody>
      </p:sp>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D23AA-D058-CA6A-2829-F9E0047B49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787688-341D-7C1C-888C-9FC2A937EA7B}"/>
              </a:ext>
            </a:extLst>
          </p:cNvPr>
          <p:cNvSpPr>
            <a:spLocks noGrp="1"/>
          </p:cNvSpPr>
          <p:nvPr>
            <p:ph type="body" sz="quarter" idx="18"/>
          </p:nvPr>
        </p:nvSpPr>
        <p:spPr>
          <a:xfrm>
            <a:off x="675020" y="3392026"/>
            <a:ext cx="3051160" cy="1049221"/>
          </a:xfrm>
        </p:spPr>
        <p:txBody>
          <a:bodyPr/>
          <a:lstStyle/>
          <a:p>
            <a:r>
              <a:rPr lang="en-US" spc="324" dirty="0"/>
              <a:t>Osnove podnebne znanosti </a:t>
            </a:r>
          </a:p>
          <a:p>
            <a:r>
              <a:rPr lang="en-US" spc="324" dirty="0"/>
              <a:t>in dediščine </a:t>
            </a:r>
          </a:p>
        </p:txBody>
      </p:sp>
      <p:sp>
        <p:nvSpPr>
          <p:cNvPr id="3" name="Text Placeholder 2">
            <a:extLst>
              <a:ext uri="{FF2B5EF4-FFF2-40B4-BE49-F238E27FC236}">
                <a16:creationId xmlns:a16="http://schemas.microsoft.com/office/drawing/2014/main" id="{1234265C-A7C1-6776-2D34-99FB9379D9DE}"/>
              </a:ext>
            </a:extLst>
          </p:cNvPr>
          <p:cNvSpPr>
            <a:spLocks noGrp="1"/>
          </p:cNvSpPr>
          <p:nvPr>
            <p:ph type="body" sz="quarter" idx="19"/>
          </p:nvPr>
        </p:nvSpPr>
        <p:spPr/>
        <p:txBody>
          <a:bodyPr/>
          <a:lstStyle/>
          <a:p>
            <a:r>
              <a:rPr lang="en-IN" dirty="0"/>
              <a:t>01</a:t>
            </a:r>
          </a:p>
        </p:txBody>
      </p:sp>
      <p:pic>
        <p:nvPicPr>
          <p:cNvPr id="8" name="Picture Placeholder 7">
            <a:extLst>
              <a:ext uri="{FF2B5EF4-FFF2-40B4-BE49-F238E27FC236}">
                <a16:creationId xmlns:a16="http://schemas.microsoft.com/office/drawing/2014/main" id="{BCE09591-E4E0-C20D-D64D-DF1EA333EC4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6" name="Text Placeholder 5">
            <a:extLst>
              <a:ext uri="{FF2B5EF4-FFF2-40B4-BE49-F238E27FC236}">
                <a16:creationId xmlns:a16="http://schemas.microsoft.com/office/drawing/2014/main" id="{0A780596-37A4-BE5E-57A6-1DD2F14F6900}"/>
              </a:ext>
            </a:extLst>
          </p:cNvPr>
          <p:cNvSpPr>
            <a:spLocks noGrp="1"/>
          </p:cNvSpPr>
          <p:nvPr>
            <p:ph type="body" sz="quarter" idx="16"/>
          </p:nvPr>
        </p:nvSpPr>
        <p:spPr>
          <a:xfrm>
            <a:off x="4434828" y="761603"/>
            <a:ext cx="7612392" cy="803654"/>
          </a:xfrm>
        </p:spPr>
        <p:txBody>
          <a:bodyPr/>
          <a:lstStyle/>
          <a:p>
            <a:r>
              <a:rPr lang="en-GB" dirty="0">
                <a:solidFill>
                  <a:srgbClr val="1F8E47"/>
                </a:solidFill>
              </a:rPr>
              <a:t>Zakaj je podnebna znanost pomembna za dediščino</a:t>
            </a:r>
            <a:endParaRPr lang="en-IN" dirty="0">
              <a:solidFill>
                <a:srgbClr val="1F8E47"/>
              </a:solidFill>
            </a:endParaRPr>
          </a:p>
        </p:txBody>
      </p:sp>
      <p:sp>
        <p:nvSpPr>
          <p:cNvPr id="9" name="Text Placeholder 4">
            <a:extLst>
              <a:ext uri="{FF2B5EF4-FFF2-40B4-BE49-F238E27FC236}">
                <a16:creationId xmlns:a16="http://schemas.microsoft.com/office/drawing/2014/main" id="{F3C5883D-3920-CE31-337F-76132A5AF523}"/>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404040"/>
                </a:solidFill>
              </a:rPr>
              <a:t>Podnebna znanost pomaga skupnostim:</a:t>
            </a:r>
          </a:p>
          <a:p>
            <a:endParaRPr lang="en-US" sz="2400" b="1" dirty="0">
              <a:solidFill>
                <a:srgbClr val="404040"/>
              </a:solidFill>
            </a:endParaRPr>
          </a:p>
          <a:p>
            <a:pPr marL="342900" indent="-342900">
              <a:buFont typeface="Arial" panose="020B0604020202020204" pitchFamily="34" charset="0"/>
              <a:buChar char="•"/>
            </a:pPr>
            <a:r>
              <a:rPr lang="en-US" sz="2400" dirty="0">
                <a:solidFill>
                  <a:srgbClr val="404040"/>
                </a:solidFill>
              </a:rPr>
              <a:t>Predvideti, katera območja ali najdišča so najbolj ranljiva</a:t>
            </a:r>
          </a:p>
          <a:p>
            <a:pPr marL="342900" indent="-342900">
              <a:buFont typeface="Arial" panose="020B0604020202020204" pitchFamily="34" charset="0"/>
              <a:buChar char="•"/>
            </a:pPr>
            <a:r>
              <a:rPr lang="en-US" sz="2400" dirty="0">
                <a:solidFill>
                  <a:srgbClr val="404040"/>
                </a:solidFill>
              </a:rPr>
              <a:t>Razumeti fizikalne procese (erozija, spremembe vlažnosti, cikli zmrzovanja in tajanja)</a:t>
            </a:r>
          </a:p>
          <a:p>
            <a:pPr marL="342900" indent="-342900">
              <a:buFont typeface="Arial" panose="020B0604020202020204" pitchFamily="34" charset="0"/>
              <a:buChar char="•"/>
            </a:pPr>
            <a:r>
              <a:rPr lang="en-US" sz="2400" dirty="0">
                <a:solidFill>
                  <a:srgbClr val="404040"/>
                </a:solidFill>
              </a:rPr>
              <a:t>Razviti strategije prilagajanja za stavbe in kulturne krajine</a:t>
            </a:r>
          </a:p>
          <a:p>
            <a:pPr marL="342900" indent="-342900">
              <a:buFont typeface="Arial" panose="020B0604020202020204" pitchFamily="34" charset="0"/>
              <a:buChar char="•"/>
            </a:pPr>
            <a:r>
              <a:rPr lang="en-US" sz="2400" dirty="0">
                <a:solidFill>
                  <a:srgbClr val="404040"/>
                </a:solidFill>
              </a:rPr>
              <a:t>Zaščititi tradicionalno znanje, povezano s podnebno občutljivimi okolji</a:t>
            </a:r>
          </a:p>
        </p:txBody>
      </p:sp>
    </p:spTree>
    <p:extLst>
      <p:ext uri="{BB962C8B-B14F-4D97-AF65-F5344CB8AC3E}">
        <p14:creationId xmlns:p14="http://schemas.microsoft.com/office/powerpoint/2010/main" val="399584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4600</TotalTime>
  <Words>2373</Words>
  <Application>Microsoft Office PowerPoint</Application>
  <PresentationFormat>Widescreen</PresentationFormat>
  <Paragraphs>235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218</cp:revision>
  <dcterms:created xsi:type="dcterms:W3CDTF">2020-10-14T13:32:04Z</dcterms:created>
  <dcterms:modified xsi:type="dcterms:W3CDTF">2026-06-29T17:42:11Z</dcterms:modified>
</cp:coreProperties>
</file>