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5" autoAdjust="0"/>
    <p:restoredTop sz="96115" autoAdjust="0"/>
  </p:normalViewPr>
  <p:slideViewPr>
    <p:cSldViewPr snapToGrid="0" showGuides="1">
      <p:cViewPr varScale="1">
        <p:scale>
          <a:sx n="52" d="100"/>
          <a:sy n="52" d="100"/>
        </p:scale>
        <p:origin x="2928"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social/main.jsp?catId=1699" TargetMode="External"/><Relationship Id="rId2" Type="http://schemas.openxmlformats.org/officeDocument/2006/relationships/hyperlink" Target="https://www.eurofound.europa.eu/en/topic/green-jobs" TargetMode="Externa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hyperlink" Target="https://www.prospects.ac.uk/jobs-and-work-experience/job-sectors/environment-and-agriculture/green-jobs-what-are-they-and-how-do-i-get-on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ed.com/talks/janine_benyus_biomimicry_in_action"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www.youtube.com/watch?v=Nk7HKkCqeT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sco.ec.europa.eu/en/classification/occupation_main"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6"/>
            <a:ext cx="71408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972884"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5623195"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RAZIŠČI / ODKRIJ / NAČRTUJ / UKREPAJ</a:t>
            </a:r>
            <a:br>
              <a:rPr lang="en-US" sz="3200" b="1" spc="324" dirty="0">
                <a:solidFill>
                  <a:srgbClr val="5398A2"/>
                </a:solidFill>
                <a:latin typeface="Calibri" panose="020F0502020204030204" pitchFamily="34" charset="0"/>
                <a:cs typeface="Calibri" panose="020F0502020204030204" pitchFamily="34" charset="0"/>
              </a:rPr>
            </a:br>
            <a:endParaRPr lang="en-US" sz="3200" b="1" spc="324" dirty="0">
              <a:solidFill>
                <a:srgbClr val="5398A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5213630"/>
            <a:ext cx="7468813" cy="584775"/>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ZELENE POKLICNE POTI IN VEŠČINE PRIHODNOSTI</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dirty="0"/>
              <a:t>Uvod</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dirty="0"/>
              <a:t>Beri</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dirty="0"/>
              <a:t>Glej</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dirty="0"/>
              <a:t>Premisli in razmisli</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dirty="0"/>
              <a:t>05</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dirty="0"/>
              <a:t>Ukrepaj</a:t>
            </a:r>
          </a:p>
        </p:txBody>
      </p:sp>
      <p:sp>
        <p:nvSpPr>
          <p:cNvPr id="19" name="Text Placeholder 18">
            <a:extLst>
              <a:ext uri="{FF2B5EF4-FFF2-40B4-BE49-F238E27FC236}">
                <a16:creationId xmlns:a16="http://schemas.microsoft.com/office/drawing/2014/main" id="{11CC2CC2-F604-8AD3-E6D3-60E6DB208023}"/>
              </a:ext>
            </a:extLst>
          </p:cNvPr>
          <p:cNvSpPr>
            <a:spLocks noGrp="1"/>
          </p:cNvSpPr>
          <p:nvPr>
            <p:ph type="body" sz="quarter" idx="51"/>
          </p:nvPr>
        </p:nvSpPr>
        <p:spPr>
          <a:xfrm>
            <a:off x="2148149" y="6452834"/>
            <a:ext cx="648000" cy="292876"/>
          </a:xfrm>
        </p:spPr>
        <p:txBody>
          <a:bodyPr/>
          <a:lstStyle/>
          <a:p>
            <a:r>
              <a:rPr lang="en-US" dirty="0"/>
              <a:t>06</a:t>
            </a:r>
          </a:p>
        </p:txBody>
      </p:sp>
      <p:sp>
        <p:nvSpPr>
          <p:cNvPr id="20" name="Text Placeholder 19">
            <a:extLst>
              <a:ext uri="{FF2B5EF4-FFF2-40B4-BE49-F238E27FC236}">
                <a16:creationId xmlns:a16="http://schemas.microsoft.com/office/drawing/2014/main" id="{5D3A4819-1BB2-4A22-015E-570306F0FE9D}"/>
              </a:ext>
            </a:extLst>
          </p:cNvPr>
          <p:cNvSpPr>
            <a:spLocks noGrp="1"/>
          </p:cNvSpPr>
          <p:nvPr>
            <p:ph type="body" sz="quarter" idx="52"/>
          </p:nvPr>
        </p:nvSpPr>
        <p:spPr/>
        <p:txBody>
          <a:bodyPr/>
          <a:lstStyle/>
          <a:p>
            <a:r>
              <a:rPr lang="en-US" dirty="0"/>
              <a:t>Ključni poudarek</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12E921-8D4A-198E-4D17-1AA96D5BB2F4}"/>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VSEBINA</a:t>
            </a:r>
          </a:p>
        </p:txBody>
      </p: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3277341"/>
            <a:ext cx="6541269" cy="5494217"/>
          </a:xfrm>
        </p:spPr>
        <p:txBody>
          <a:bodyPr numCol="1"/>
          <a:lstStyle/>
          <a:p>
            <a:pPr>
              <a:lnSpc>
                <a:spcPct val="100000"/>
              </a:lnSpc>
            </a:pPr>
            <a:r>
              <a:rPr lang="en-US" sz="1600" dirty="0"/>
              <a:t>Prehod v trajnostno gospodarstvo ustvarja nova delovna mesta, nove panoge in nove zahteve po veščinah v vseh sektorjih. Zelene poklicne poti segajo na področja inženirstva, politike, izobraževanja, financ, oblikovanja, kmetijstva in širše – in rastejo hitro.</a:t>
            </a:r>
          </a:p>
          <a:p>
            <a:pPr>
              <a:lnSpc>
                <a:spcPct val="100000"/>
              </a:lnSpc>
            </a:pPr>
            <a:br>
              <a:rPr lang="en-US" sz="1600" dirty="0"/>
            </a:br>
            <a:r>
              <a:rPr lang="en-US" sz="1600" dirty="0"/>
              <a:t>Ta nabor orodij mladim pomaga raziskati, kako bi lahko zanje izgledala zelena poklicna pot, katere veščine naj začnejo graditi že zdaj in kako povezati učenje z resničnimi priložnostmi.</a:t>
            </a:r>
          </a:p>
          <a:p>
            <a:pPr>
              <a:lnSpc>
                <a:spcPct val="100000"/>
              </a:lnSpc>
            </a:pPr>
            <a:br>
              <a:rPr lang="en-US" sz="1600" dirty="0"/>
            </a:br>
            <a:r>
              <a:rPr lang="en-US" sz="1600" b="1"/>
              <a:t>Učni cilji</a:t>
            </a:r>
          </a:p>
          <a:p>
            <a:pPr>
              <a:lnSpc>
                <a:spcPct val="100000"/>
              </a:lnSpc>
            </a:pPr>
            <a:br>
              <a:rPr lang="en-US" sz="1600" dirty="0"/>
            </a:br>
            <a:r>
              <a:rPr lang="en-US" sz="1600" dirty="0"/>
              <a:t>• Razumeti, kaj so zelena delovna mesta in kateri sektorji rastejo najhitreje.</a:t>
            </a:r>
          </a:p>
          <a:p>
            <a:pPr>
              <a:lnSpc>
                <a:spcPct val="100000"/>
              </a:lnSpc>
            </a:pPr>
            <a:br>
              <a:rPr lang="en-US" sz="1600" dirty="0"/>
            </a:br>
            <a:r>
              <a:rPr lang="en-US" sz="1600" dirty="0"/>
              <a:t>• Prepoznati veščine, ki jih že imaš in so pomembne za zeleno gospodarstvo.</a:t>
            </a:r>
          </a:p>
          <a:p>
            <a:pPr>
              <a:lnSpc>
                <a:spcPct val="100000"/>
              </a:lnSpc>
            </a:pPr>
            <a:br>
              <a:rPr lang="en-US" sz="1600" dirty="0"/>
            </a:br>
            <a:r>
              <a:rPr lang="en-US" sz="1600" dirty="0"/>
              <a:t>• Raziskati politiko EU, ki spodbuja povpraševanje po zelenih veščinah in delavcih.</a:t>
            </a:r>
          </a:p>
          <a:p>
            <a:pPr>
              <a:lnSpc>
                <a:spcPct val="100000"/>
              </a:lnSpc>
            </a:pPr>
            <a:br>
              <a:rPr lang="en-US" sz="1600" dirty="0"/>
            </a:br>
            <a:r>
              <a:rPr lang="en-US" sz="1600" dirty="0"/>
              <a:t>• Narediti en konkreten korak k bolj trajnostni poklicni poti.</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Uvod</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5356555"/>
          </a:xfrm>
        </p:spPr>
        <p:txBody>
          <a:bodyPr/>
          <a:lstStyle/>
          <a:p>
            <a:pPr algn="l">
              <a:lnSpc>
                <a:spcPts val="1320"/>
              </a:lnSpc>
            </a:pPr>
            <a:r>
              <a:rPr lang="en-US" sz="1800" b="1" dirty="0">
                <a:solidFill>
                  <a:srgbClr val="84C345"/>
                </a:solidFill>
              </a:rPr>
              <a:t>Poročilo – Zelena delovna mesta v Evropi (Eurofound)</a:t>
            </a:r>
            <a:br>
              <a:rPr lang="en-US" sz="1600" dirty="0"/>
            </a:br>
            <a:r>
              <a:rPr lang="en-US" sz="1600" dirty="0"/>
              <a:t>Raziskovalna agencija EU za delo in življenjske razmere prikazuje, kateri sektorji zelenih delovnih mest rastejo po Evropi, katere veščine so iskane in kaj prehod pomeni za delavce in delodajalce.</a:t>
            </a:r>
            <a:br>
              <a:rPr lang="en-US" sz="1600"/>
            </a:br>
            <a:r>
              <a:rPr lang="en-US" sz="1600">
                <a:solidFill>
                  <a:srgbClr val="1A7B46"/>
                </a:solidFill>
                <a:hlinkClick r:id="rId2">
                  <a:extLst>
                    <a:ext uri="{A12FA001-AC4F-418D-AE19-62706E023703}">
                      <ahyp:hlinkClr xmlns:ahyp="http://schemas.microsoft.com/office/drawing/2018/hyperlinkcolor" val="tx"/>
                    </a:ext>
                  </a:extLst>
                </a:hlinkClick>
              </a:rPr>
              <a:t>Beri</a:t>
            </a:r>
          </a:p>
          <a:p>
            <a:pPr algn="l">
              <a:lnSpc>
                <a:spcPts val="1320"/>
              </a:lnSpc>
            </a:pPr>
            <a:endParaRPr lang="en-US" sz="1600" dirty="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Pregled – Kaj so zelena delovna mesta? (Mednarodna organizacija dela)</a:t>
            </a:r>
            <a:br>
              <a:rPr lang="en-US" sz="1600" dirty="0"/>
            </a:br>
            <a:r>
              <a:rPr lang="en-US" sz="1600" dirty="0"/>
              <a:t>MOD opredeljuje zelena delovna mesta, opisuje, v katere sektorje sodijo, in pojasnjuje povezavo med trajnostnim razvojem, dostojnim delom in svetovnim prehodom v nizkoogljično gospodarstvo.</a:t>
            </a:r>
            <a:br>
              <a:rPr lang="en-US" sz="1600"/>
            </a:br>
            <a:r>
              <a:rPr lang="en-US" sz="1600">
                <a:solidFill>
                  <a:srgbClr val="1A7B46"/>
                </a:solidFill>
              </a:rPr>
              <a:t>Beri</a:t>
            </a: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r>
              <a:rPr lang="en-US" sz="1800" b="1">
                <a:solidFill>
                  <a:srgbClr val="84C345"/>
                </a:solidFill>
              </a:rPr>
              <a:t>Politika – Evropski program zelenih veščin (Evropska komisija)</a:t>
            </a:r>
            <a:br>
              <a:rPr lang="en-US" sz="1600" dirty="0"/>
            </a:br>
            <a:r>
              <a:rPr lang="en-US" sz="1600" dirty="0"/>
              <a:t>Program Evropske komisije o zelenih veščinah za industrijo določa, kako se izobraževalni sistemi in sistemi usposabljanja preoblikujejo, da delavce opremijo za neto ničelno gospodarstvo do leta 2050.</a:t>
            </a:r>
            <a:br>
              <a:rPr lang="en-US" sz="1600"/>
            </a:br>
            <a:r>
              <a:rPr lang="en-US" sz="1600">
                <a:solidFill>
                  <a:srgbClr val="1A7B46"/>
                </a:solidFill>
                <a:hlinkClick r:id="rId3">
                  <a:extLst>
                    <a:ext uri="{A12FA001-AC4F-418D-AE19-62706E023703}">
                      <ahyp:hlinkClr xmlns:ahyp="http://schemas.microsoft.com/office/drawing/2018/hyperlinkcolor" val="tx"/>
                    </a:ext>
                  </a:extLst>
                </a:hlinkClick>
              </a:rPr>
              <a:t>Beri</a:t>
            </a:r>
          </a:p>
          <a:p>
            <a:pPr algn="l">
              <a:lnSpc>
                <a:spcPts val="1320"/>
              </a:lnSpc>
            </a:pPr>
            <a:endParaRPr lang="en-US" sz="16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Vodič – Zelena delovna mesta: kaj so in kako pridem do njih? (Prospects UK)</a:t>
            </a:r>
            <a:br>
              <a:rPr lang="en-US" sz="1600" dirty="0"/>
            </a:br>
            <a:r>
              <a:rPr lang="en-US" sz="1600" dirty="0"/>
              <a:t>Praktični karierni vodič, ki obravnava sektorje zelenih delovnih mest, vstopne poti ter kvalifikacije in izkušnje, ki jih trajnostni delodajalci najbolj cenijo. Koristen za zgodnje načrtovanje kariere.</a:t>
            </a:r>
            <a:br>
              <a:rPr lang="en-US" sz="1600" dirty="0"/>
            </a:br>
            <a:r>
              <a:rPr lang="en-US" sz="1600" dirty="0">
                <a:solidFill>
                  <a:srgbClr val="1A7B46"/>
                </a:solidFill>
                <a:hlinkClick r:id="rId4">
                  <a:extLst>
                    <a:ext uri="{A12FA001-AC4F-418D-AE19-62706E023703}">
                      <ahyp:hlinkClr xmlns:ahyp="http://schemas.microsoft.com/office/drawing/2018/hyperlinkcolor" val="tx"/>
                    </a:ext>
                  </a:extLst>
                </a:hlinkClick>
              </a:rPr>
              <a:t>Beri</a:t>
            </a:r>
          </a:p>
          <a:p>
            <a:endParaRPr lang="en-US" sz="14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Beri</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Glej</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7"/>
            <a:ext cx="6541269" cy="4002086"/>
          </a:xfrm>
        </p:spPr>
        <p:txBody>
          <a:bodyPr/>
          <a:lstStyle/>
          <a:p>
            <a:pPr algn="l">
              <a:lnSpc>
                <a:spcPts val="1320"/>
              </a:lnSpc>
            </a:pPr>
            <a:r>
              <a:rPr lang="en-US" sz="1800" b="1" dirty="0">
                <a:solidFill>
                  <a:srgbClr val="84C345"/>
                </a:solidFill>
              </a:rPr>
              <a:t>Predavanje TED – Biomimikrija v praksi (Janine Benyus)</a:t>
            </a:r>
            <a:br>
              <a:rPr lang="en-US" sz="1600" dirty="0"/>
            </a:br>
            <a:r>
              <a:rPr lang="en-US" sz="1600" dirty="0"/>
              <a:t>Janine Benyus prikazuje, kako oblikovanje po vzoru narave ustvarja nove industrije in poklice. Prepričljiv uvod v poklice na presečišču biologije, inženirstva in trajnostnih inovacij.</a:t>
            </a:r>
            <a:br>
              <a:rPr lang="en-US" sz="1600"/>
            </a:br>
            <a:r>
              <a:rPr lang="en-US" sz="1600">
                <a:solidFill>
                  <a:srgbClr val="1A7B46"/>
                </a:solidFill>
                <a:hlinkClick r:id="rId3">
                  <a:extLst>
                    <a:ext uri="{A12FA001-AC4F-418D-AE19-62706E023703}">
                      <ahyp:hlinkClr xmlns:ahyp="http://schemas.microsoft.com/office/drawing/2018/hyperlinkcolor" val="tx"/>
                    </a:ext>
                  </a:extLst>
                </a:hlinkClick>
              </a:rPr>
              <a:t>Glej</a:t>
            </a:r>
          </a:p>
          <a:p>
            <a:pPr algn="l">
              <a:lnSpc>
                <a:spcPts val="1320"/>
              </a:lnSpc>
            </a:pPr>
            <a:endParaRPr lang="en-US" sz="16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Predavanje TEDx – Zeleno gospodarstvo je novo gospodarstvo (različni avtorji)</a:t>
            </a:r>
            <a:br>
              <a:rPr lang="en-US" sz="1600" dirty="0"/>
            </a:br>
            <a:r>
              <a:rPr lang="en-US" sz="1600" dirty="0"/>
              <a:t>To predavanje TEDx raziskuje, kako gospodarski prehod v trajnost ni le okoljska zgodba – je zgodba o ponovnem odkrivanju, podjetništvu in priložnostih za naslednjo generacijo delavcev.</a:t>
            </a:r>
            <a:br>
              <a:rPr lang="en-US" sz="1600"/>
            </a:br>
            <a:r>
              <a:rPr lang="en-US" sz="1600">
                <a:solidFill>
                  <a:srgbClr val="1A7B46"/>
                </a:solidFill>
              </a:rPr>
              <a:t>Glej</a:t>
            </a: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r>
              <a:rPr lang="en-US" sz="1800" b="1">
                <a:solidFill>
                  <a:srgbClr val="84C345"/>
                </a:solidFill>
              </a:rPr>
              <a:t>Dokumentarec – Evropski zeleni dogovor in prihodnost dela (DW News)</a:t>
            </a:r>
            <a:br>
              <a:rPr lang="en-US" sz="1600" dirty="0"/>
            </a:br>
            <a:r>
              <a:rPr lang="en-US" sz="1600" dirty="0"/>
              <a:t>DW preučuje, kako Evropski zeleni dogovor preoblikuje industrije po vsej celini – od energetike in gradbeništva do prometa in kmetijstva – ter kaj to pomeni za mlade iskalce zaposlitve, ki vstopajo na trg.</a:t>
            </a:r>
            <a:br>
              <a:rPr lang="en-US" sz="1600" dirty="0"/>
            </a:br>
            <a:r>
              <a:rPr lang="en-US" sz="1600" dirty="0">
                <a:solidFill>
                  <a:srgbClr val="1A7B46"/>
                </a:solidFill>
                <a:hlinkClick r:id="rId4">
                  <a:extLst>
                    <a:ext uri="{A12FA001-AC4F-418D-AE19-62706E023703}">
                      <ahyp:hlinkClr xmlns:ahyp="http://schemas.microsoft.com/office/drawing/2018/hyperlinkcolor" val="tx"/>
                    </a:ext>
                  </a:extLst>
                </a:hlinkClick>
              </a:rPr>
              <a:t>Glej</a:t>
            </a:r>
          </a:p>
          <a:p>
            <a:endParaRPr lang="en-US"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6579507"/>
            <a:ext cx="6541269" cy="2330141"/>
          </a:xfrm>
        </p:spPr>
        <p:txBody>
          <a:bodyPr/>
          <a:lstStyle/>
          <a:p>
            <a:pPr algn="l">
              <a:lnSpc>
                <a:spcPts val="1320"/>
              </a:lnSpc>
            </a:pPr>
            <a:r>
              <a:rPr lang="en-US" sz="1600" b="1" dirty="0">
                <a:solidFill>
                  <a:srgbClr val="84C345"/>
                </a:solidFill>
              </a:rPr>
              <a:t>RAZMISLI – vprašanja za razpravo</a:t>
            </a:r>
          </a:p>
          <a:p>
            <a:pPr algn="l">
              <a:lnSpc>
                <a:spcPts val="1320"/>
              </a:lnSpc>
            </a:pPr>
            <a:br>
              <a:rPr lang="en-US" sz="1400" dirty="0"/>
            </a:br>
            <a:r>
              <a:rPr lang="en-US" sz="1400" dirty="0"/>
              <a:t>• Kaj zate pomeni „zeleno delovno mesto“?</a:t>
            </a:r>
          </a:p>
          <a:p>
            <a:pPr algn="l">
              <a:lnSpc>
                <a:spcPts val="1320"/>
              </a:lnSpc>
            </a:pPr>
            <a:r>
              <a:rPr lang="en-US" sz="1400"/>
              <a:t> Ali bi tvoja sanjska služba lahko postala bolj zelena?</a:t>
            </a:r>
          </a:p>
          <a:p>
            <a:pPr algn="l">
              <a:lnSpc>
                <a:spcPts val="1320"/>
              </a:lnSpc>
            </a:pPr>
            <a:br>
              <a:rPr lang="en-US" sz="1400" dirty="0"/>
            </a:br>
            <a:r>
              <a:rPr lang="en-US" sz="1400" dirty="0"/>
              <a:t>• Katere panoge v tvoji državi se zaradi pritiskov trajnosti najbolj spreminjajo?</a:t>
            </a:r>
          </a:p>
          <a:p>
            <a:pPr algn="l">
              <a:lnSpc>
                <a:spcPts val="1320"/>
              </a:lnSpc>
            </a:pPr>
            <a:br>
              <a:rPr lang="en-US" sz="1400" dirty="0"/>
            </a:br>
            <a:r>
              <a:rPr lang="en-US" sz="1400" dirty="0"/>
              <a:t>• Katere veščine bodo po tvojem mnenju najpomembnejše v nizkoogljičnem gospodarstvu – tehnične, družbene ali ustvarjalne?</a:t>
            </a:r>
          </a:p>
          <a:p>
            <a:pPr algn="l">
              <a:lnSpc>
                <a:spcPts val="1320"/>
              </a:lnSpc>
            </a:pPr>
            <a:br>
              <a:rPr lang="en-US" sz="1400" dirty="0"/>
            </a:br>
            <a:r>
              <a:rPr lang="en-US" sz="1400" dirty="0"/>
              <a:t>• Ali obstaja napetost med gospodarsko rastjo in okoljsko trajnostjo? Jo lahko zelena delovna mesta razrešijo?</a:t>
            </a:r>
          </a:p>
          <a:p>
            <a:pPr algn="l">
              <a:lnSpc>
                <a:spcPts val="1320"/>
              </a:lnSpc>
            </a:pPr>
            <a:endParaRPr lang="en-US" sz="1400" dirty="0"/>
          </a:p>
          <a:p>
            <a:pPr algn="l">
              <a:lnSpc>
                <a:spcPts val="1320"/>
              </a:lnSpc>
            </a:pPr>
            <a:r>
              <a:rPr lang="en-US" sz="1600" b="1" dirty="0">
                <a:solidFill>
                  <a:srgbClr val="84C345"/>
                </a:solidFill>
              </a:rPr>
              <a:t>PREMISLI – Raziskovalec zelenih delovnih mest EU</a:t>
            </a:r>
          </a:p>
          <a:p>
            <a:pPr algn="l">
              <a:lnSpc>
                <a:spcPts val="1320"/>
              </a:lnSpc>
            </a:pPr>
            <a:br>
              <a:rPr lang="en-US" sz="1400" dirty="0"/>
            </a:br>
            <a:r>
              <a:rPr lang="en-US" sz="1400" dirty="0"/>
              <a:t>Prebrskaj zbirko ESCO – </a:t>
            </a:r>
          </a:p>
          <a:p>
            <a:pPr algn="l">
              <a:lnSpc>
                <a:spcPts val="1320"/>
              </a:lnSpc>
            </a:pPr>
            <a:r>
              <a:rPr lang="en-US" sz="1400"/>
              <a:t>evropsko klasifikacijo poklicev in veščin – da raziščeš zelene poklice in kompetence, ki jih zahtevajo. Filtriraj po sektorju ali veščini in poišči, kar ti ustreza.</a:t>
            </a:r>
            <a:br>
              <a:rPr lang="en-US" sz="1400" dirty="0"/>
            </a:br>
            <a:r>
              <a:rPr lang="en-US" sz="1400" dirty="0">
                <a:solidFill>
                  <a:srgbClr val="1A7B46"/>
                </a:solidFill>
                <a:hlinkClick r:id="rId2">
                  <a:extLst>
                    <a:ext uri="{A12FA001-AC4F-418D-AE19-62706E023703}">
                      <ahyp:hlinkClr xmlns:ahyp="http://schemas.microsoft.com/office/drawing/2018/hyperlinkcolor" val="tx"/>
                    </a:ext>
                  </a:extLst>
                </a:hlinkClick>
              </a:rPr>
              <a:t>Razišči ESCO</a:t>
            </a:r>
          </a:p>
          <a:p>
            <a:endParaRPr lang="en-US" sz="12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Premisli in razmisli</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Ukrepaj</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817787" y="5309819"/>
            <a:ext cx="6541269" cy="3459530"/>
          </a:xfrm>
        </p:spPr>
        <p:txBody>
          <a:bodyPr/>
          <a:lstStyle/>
          <a:p>
            <a:pPr algn="l">
              <a:lnSpc>
                <a:spcPts val="1320"/>
              </a:lnSpc>
            </a:pPr>
            <a:r>
              <a:rPr lang="en-US" sz="1600" b="1" dirty="0">
                <a:solidFill>
                  <a:srgbClr val="84C345"/>
                </a:solidFill>
              </a:rPr>
              <a:t>PREGLED VEŠČIN: </a:t>
            </a:r>
            <a:br>
              <a:rPr lang="en-US" sz="1400" dirty="0"/>
            </a:br>
            <a:r>
              <a:rPr lang="en-US" sz="1400" dirty="0"/>
              <a:t>Naštej 10 veščin, ki jih že imaš – vključno z mehkimi veščinami, jeziki in konjički. Nato z zbirko ESCO poišči en zelen poklic, ki se ujema z vsaj tremi. Svoje ugotovitve deli s skupino.</a:t>
            </a:r>
          </a:p>
          <a:p>
            <a:pPr algn="l">
              <a:lnSpc>
                <a:spcPts val="1320"/>
              </a:lnSpc>
            </a:pPr>
            <a:endParaRPr lang="en-US" sz="1400" dirty="0"/>
          </a:p>
          <a:p>
            <a:pPr algn="l">
              <a:lnSpc>
                <a:spcPts val="1320"/>
              </a:lnSpc>
            </a:pPr>
            <a:r>
              <a:rPr lang="en-US" sz="1600" b="1" dirty="0">
                <a:solidFill>
                  <a:srgbClr val="84C345"/>
                </a:solidFill>
              </a:rPr>
              <a:t>RAZISKAVA: </a:t>
            </a:r>
            <a:br>
              <a:rPr lang="en-US" sz="1400" dirty="0"/>
            </a:br>
            <a:r>
              <a:rPr lang="en-US" sz="1400" dirty="0"/>
              <a:t>Izberi en zelen poklic, ki te zanima. Razišči njegove vsakodnevne naloge, povprečno plačo, zahtevane kvalifikacije in obete za rast. Pripravi dvominutno predstavitev za skupino: „Tukaj je razlog, zakaj je to delo pomembno in kako bi prišel/-a do njega.“</a:t>
            </a:r>
          </a:p>
          <a:p>
            <a:pPr algn="l">
              <a:lnSpc>
                <a:spcPts val="1320"/>
              </a:lnSpc>
            </a:pPr>
            <a:endParaRPr lang="en-US" sz="1600" b="1">
              <a:solidFill>
                <a:srgbClr val="84C345"/>
              </a:solidFill>
            </a:endParaRPr>
          </a:p>
          <a:p>
            <a:pPr algn="l">
              <a:lnSpc>
                <a:spcPts val="1320"/>
              </a:lnSpc>
            </a:pPr>
            <a:endParaRPr lang="en-US" sz="1600" b="1">
              <a:solidFill>
                <a:srgbClr val="84C345"/>
              </a:solidFill>
            </a:endParaRPr>
          </a:p>
          <a:p>
            <a:pPr algn="l">
              <a:lnSpc>
                <a:spcPts val="1320"/>
              </a:lnSpc>
            </a:pPr>
            <a:endParaRPr lang="en-US" sz="1600" b="1">
              <a:solidFill>
                <a:srgbClr val="84C345"/>
              </a:solidFill>
            </a:endParaRPr>
          </a:p>
          <a:p>
            <a:pPr algn="l">
              <a:lnSpc>
                <a:spcPts val="1320"/>
              </a:lnSpc>
            </a:pPr>
            <a:endParaRPr lang="en-US" sz="1600" b="1">
              <a:solidFill>
                <a:srgbClr val="84C345"/>
              </a:solidFill>
            </a:endParaRPr>
          </a:p>
          <a:p>
            <a:pPr algn="l">
              <a:lnSpc>
                <a:spcPts val="1320"/>
              </a:lnSpc>
            </a:pPr>
            <a:endParaRPr lang="en-US" sz="1600" b="1">
              <a:solidFill>
                <a:srgbClr val="84C345"/>
              </a:solidFill>
            </a:endParaRPr>
          </a:p>
          <a:p>
            <a:pPr algn="l">
              <a:lnSpc>
                <a:spcPts val="1320"/>
              </a:lnSpc>
            </a:pPr>
            <a:r>
              <a:rPr lang="en-US" sz="1600" b="1">
                <a:solidFill>
                  <a:srgbClr val="84C345"/>
                </a:solidFill>
              </a:rPr>
              <a:t>POVEŽI: </a:t>
            </a:r>
            <a:br>
              <a:rPr lang="en-US" sz="1400" dirty="0"/>
            </a:br>
            <a:r>
              <a:rPr lang="en-US" sz="1400" dirty="0"/>
              <a:t>Poišči enega zelenega delodajalca, nevladno organizacijo ali zagonsko podjetje, ki deluje v tvoji državi ali regiji. Spremljaj jih na LinkedInu ali njihovem spletnem mestu. Poišči eno prosto delovno mesto, prakso ali priložnost za prostovoljstvo in zabeleži, kaj zahteva.</a:t>
            </a:r>
          </a:p>
          <a:p>
            <a:pPr algn="l">
              <a:lnSpc>
                <a:spcPts val="1320"/>
              </a:lnSpc>
            </a:pPr>
            <a:endParaRPr lang="en-US" sz="1400" dirty="0"/>
          </a:p>
          <a:p>
            <a:pPr algn="l">
              <a:lnSpc>
                <a:spcPts val="1320"/>
              </a:lnSpc>
            </a:pPr>
            <a:r>
              <a:rPr lang="en-US" sz="1600" b="1" dirty="0">
                <a:solidFill>
                  <a:srgbClr val="84C345"/>
                </a:solidFill>
              </a:rPr>
              <a:t>NAČRTUJ: </a:t>
            </a:r>
            <a:br>
              <a:rPr lang="en-US" sz="1400" dirty="0"/>
            </a:br>
            <a:r>
              <a:rPr lang="en-US" sz="1400" dirty="0"/>
              <a:t>Napiši 12-mesečni načrt osebnega razvoja. Vključi en tečaj, eno organizacijo za spremljanje, eno veščino za razvoj in eno dejanje. Naj bo realističen – majhni koraki, narejeni dosledno, gradijo kariere.</a:t>
            </a:r>
          </a:p>
          <a:p>
            <a:endParaRPr lang="en-US" sz="1200" dirty="0">
              <a:solidFill>
                <a:srgbClr val="1A7B46"/>
              </a:solidFill>
            </a:endParaRP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ts val="1420"/>
              </a:lnSpc>
            </a:pPr>
            <a:r>
              <a:rPr lang="en-US" sz="1400" dirty="0">
                <a:solidFill>
                  <a:srgbClr val="404040"/>
                </a:solidFill>
              </a:rPr>
              <a:t>Zeleno gospodarstvo ni možnost prihodnosti – tu je že zdaj in hitro raste. Vsak sektor, od gradbeništva do financ, od kmetijstva do tehnologije, preoblikuje prehod v trajnost. Vprašanje ni, ali zelena delovna mesta obstajajo. Vprašanje je, ali si pripravljen/-a stopiti vanje. Začni graditi svoje veščine, radovednost in povezave že zdaj. Planet potrebuje ljudi, ki jim je mar. Potrebuje tudi ljudi, ki so usposobljeni.</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Ključni poudarek</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5207</TotalTime>
  <Words>899</Words>
  <Application>Microsoft Office PowerPoint</Application>
  <PresentationFormat>Custom</PresentationFormat>
  <Paragraphs>87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1562</cp:revision>
  <cp:lastPrinted>2021-11-26T07:36:34Z</cp:lastPrinted>
  <dcterms:created xsi:type="dcterms:W3CDTF">2016-05-11T14:31:01Z</dcterms:created>
  <dcterms:modified xsi:type="dcterms:W3CDTF">2026-06-29T17:39:31Z</dcterms:modified>
</cp:coreProperties>
</file>