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23"/>
  </p:notesMasterIdLst>
  <p:sldIdLst>
    <p:sldId id="4299" r:id="rId2"/>
    <p:sldId id="4301" r:id="rId3"/>
    <p:sldId id="4302" r:id="rId4"/>
    <p:sldId id="4363" r:id="rId5"/>
    <p:sldId id="4313" r:id="rId6"/>
    <p:sldId id="4354" r:id="rId7"/>
    <p:sldId id="4357" r:id="rId8"/>
    <p:sldId id="4324" r:id="rId9"/>
    <p:sldId id="4310" r:id="rId10"/>
    <p:sldId id="4326" r:id="rId11"/>
    <p:sldId id="4328" r:id="rId12"/>
    <p:sldId id="4332" r:id="rId13"/>
    <p:sldId id="4333" r:id="rId14"/>
    <p:sldId id="4335" r:id="rId15"/>
    <p:sldId id="4318" r:id="rId16"/>
    <p:sldId id="4364" r:id="rId17"/>
    <p:sldId id="4365" r:id="rId18"/>
    <p:sldId id="4366" r:id="rId19"/>
    <p:sldId id="4367" r:id="rId20"/>
    <p:sldId id="4368" r:id="rId21"/>
    <p:sldId id="4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8A2"/>
    <a:srgbClr val="404040"/>
    <a:srgbClr val="1F8E47"/>
    <a:srgbClr val="82C248"/>
    <a:srgbClr val="84C245"/>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0CB32-6ED1-4B4C-B976-C6B7ABF27221}" v="80" dt="2026-03-27T07:25:14.299"/>
    <p1510:client id="{F54275F9-0D15-48EF-B508-582EA889E81C}" v="44" dt="2026-03-27T09:28:55.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5082"/>
  </p:normalViewPr>
  <p:slideViewPr>
    <p:cSldViewPr snapToGrid="0" snapToObjects="1">
      <p:cViewPr varScale="1">
        <p:scale>
          <a:sx n="78" d="100"/>
          <a:sy n="78" d="100"/>
        </p:scale>
        <p:origin x="845" y="4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16" name="Picture 15">
            <a:extLst>
              <a:ext uri="{FF2B5EF4-FFF2-40B4-BE49-F238E27FC236}">
                <a16:creationId xmlns:a16="http://schemas.microsoft.com/office/drawing/2014/main" id="{89E01AF0-BA0C-23F8-EC40-4B4CFC6ABA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5412" y="6106651"/>
            <a:ext cx="1989660" cy="443041"/>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84611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email">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98" r:id="rId12"/>
    <p:sldLayoutId id="2147483879" r:id="rId13"/>
    <p:sldLayoutId id="2147483878" r:id="rId14"/>
    <p:sldLayoutId id="2147483891" r:id="rId15"/>
    <p:sldLayoutId id="2147483894" r:id="rId16"/>
    <p:sldLayoutId id="2147483893" r:id="rId17"/>
    <p:sldLayoutId id="2147483895" r:id="rId18"/>
    <p:sldLayoutId id="214748385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hyperlink" Target="https://www.unicef.org/parenting/mental-health/climate-anxiety" TargetMode="Externa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hyperlink" Target="https://www.weforum.org/stories/2024/05/climate-anxiety-is-on-the-rise-heres-what-we-do-about-it/" TargetMode="Externa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hyperlink" Target="https://www.ons.gov.uk/peoplepopulationandcommunity/wellbeing/articles/threequartersofadultsingreatbritainworryaboutclimatechange/2021-11-05" TargetMode="Externa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hyperlink" Target="https://mentalhealth-uk.org/blog/what-is-climate-anxiety-and-what-can-we-do-about-it/" TargetMode="Externa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hyperlink" Target="https://www.conservation.org/stories/climate-change-facts" TargetMode="Externa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hyperlink" Target="https://earth.org/data_visualization/11-interesting-facts-about-climate-change/" TargetMode="External"/><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81E6D-235E-D571-700B-0B94076F40EB}"/>
              </a:ext>
            </a:extLst>
          </p:cNvPr>
          <p:cNvSpPr/>
          <p:nvPr/>
        </p:nvSpPr>
        <p:spPr>
          <a:xfrm>
            <a:off x="401451" y="4056389"/>
            <a:ext cx="4844918" cy="1111514"/>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324" dirty="0">
                <a:solidFill>
                  <a:schemeClr val="bg1"/>
                </a:solidFill>
                <a:latin typeface="Calibri" panose="020F0502020204030204" pitchFamily="34" charset="0"/>
                <a:cs typeface="Calibri" panose="020F0502020204030204" pitchFamily="34" charset="0"/>
              </a:rPr>
              <a:t>Vizualizacija dejstev o podnebni tesnobi</a:t>
            </a:r>
          </a:p>
        </p:txBody>
      </p:sp>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0889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2"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401452" y="2728966"/>
            <a:ext cx="4844918" cy="111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rgbClr val="5398A2"/>
                </a:solidFill>
                <a:latin typeface="Calibri" panose="020F0502020204030204" pitchFamily="34" charset="0"/>
                <a:cs typeface="Calibri" panose="020F0502020204030204" pitchFamily="34" charset="0"/>
              </a:rPr>
              <a:t>Digitalna pismenost:</a:t>
            </a:r>
          </a:p>
        </p:txBody>
      </p:sp>
      <p:pic>
        <p:nvPicPr>
          <p:cNvPr id="8" name="Picture Placeholder 7">
            <a:extLst>
              <a:ext uri="{FF2B5EF4-FFF2-40B4-BE49-F238E27FC236}">
                <a16:creationId xmlns:a16="http://schemas.microsoft.com/office/drawing/2014/main" id="{98948923-5E7D-0250-FBFB-CEF1DDBE521B}"/>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Tree>
    <p:extLst>
      <p:ext uri="{BB962C8B-B14F-4D97-AF65-F5344CB8AC3E}">
        <p14:creationId xmlns:p14="http://schemas.microsoft.com/office/powerpoint/2010/main" val="22541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336DF-B9D6-F0A8-CD54-D333F349E4B6}"/>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9A8209D-E13C-721B-A601-4DD8B2592E2C}"/>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88348178-9C8F-CFFA-9C67-715EDE079D7A}"/>
              </a:ext>
            </a:extLst>
          </p:cNvPr>
          <p:cNvSpPr>
            <a:spLocks noGrp="1"/>
          </p:cNvSpPr>
          <p:nvPr>
            <p:ph type="body" sz="quarter" idx="17"/>
          </p:nvPr>
        </p:nvSpPr>
        <p:spPr/>
        <p:txBody>
          <a:bodyPr/>
          <a:lstStyle/>
          <a:p>
            <a:r>
              <a:rPr lang="en-US" dirty="0"/>
              <a:t>03</a:t>
            </a:r>
          </a:p>
        </p:txBody>
      </p:sp>
      <p:pic>
        <p:nvPicPr>
          <p:cNvPr id="9" name="Picture 8">
            <a:extLst>
              <a:ext uri="{FF2B5EF4-FFF2-40B4-BE49-F238E27FC236}">
                <a16:creationId xmlns:a16="http://schemas.microsoft.com/office/drawing/2014/main" id="{FEC61E8B-008D-8706-3DA8-31706E842B3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4A91F23F-491F-98A8-0878-1F33009A3408}"/>
              </a:ext>
            </a:extLst>
          </p:cNvPr>
          <p:cNvSpPr/>
          <p:nvPr/>
        </p:nvSpPr>
        <p:spPr>
          <a:xfrm>
            <a:off x="2483238" y="2432959"/>
            <a:ext cx="7620882"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A2B24CA-D841-9F3C-42FE-A107AF4D9261}"/>
              </a:ext>
            </a:extLst>
          </p:cNvPr>
          <p:cNvSpPr txBox="1"/>
          <p:nvPr/>
        </p:nvSpPr>
        <p:spPr>
          <a:xfrm>
            <a:off x="2691299" y="2443877"/>
            <a:ext cx="7164012"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Oblikuj svojo infografiko</a:t>
            </a:r>
            <a:endParaRPr lang="en-US" sz="2800" b="1" spc="324" dirty="0">
              <a:solidFill>
                <a:srgbClr val="1F8E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568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EC090-DF94-3C94-A866-ED84DE4CF6E2}"/>
              </a:ext>
            </a:extLst>
          </p:cNvPr>
          <p:cNvSpPr>
            <a:spLocks noGrp="1"/>
          </p:cNvSpPr>
          <p:nvPr>
            <p:ph type="body" sz="quarter" idx="18"/>
          </p:nvPr>
        </p:nvSpPr>
        <p:spPr>
          <a:xfrm>
            <a:off x="675020" y="3392026"/>
            <a:ext cx="2936859" cy="1049221"/>
          </a:xfrm>
        </p:spPr>
        <p:txBody>
          <a:bodyPr/>
          <a:lstStyle/>
          <a:p>
            <a:r>
              <a:rPr lang="en-US" dirty="0"/>
              <a:t>3. korak: Oblikuj svojo infografiko</a:t>
            </a:r>
          </a:p>
        </p:txBody>
      </p:sp>
      <p:sp>
        <p:nvSpPr>
          <p:cNvPr id="3" name="Text Placeholder 2">
            <a:extLst>
              <a:ext uri="{FF2B5EF4-FFF2-40B4-BE49-F238E27FC236}">
                <a16:creationId xmlns:a16="http://schemas.microsoft.com/office/drawing/2014/main" id="{73A04135-B416-9899-912F-E58531A8491C}"/>
              </a:ext>
            </a:extLst>
          </p:cNvPr>
          <p:cNvSpPr>
            <a:spLocks noGrp="1"/>
          </p:cNvSpPr>
          <p:nvPr>
            <p:ph type="body" sz="quarter" idx="19"/>
          </p:nvPr>
        </p:nvSpPr>
        <p:spPr/>
        <p:txBody>
          <a:bodyPr/>
          <a:lstStyle/>
          <a:p>
            <a:r>
              <a:rPr lang="en-IN" dirty="0"/>
              <a:t>03</a:t>
            </a:r>
          </a:p>
        </p:txBody>
      </p:sp>
      <p:pic>
        <p:nvPicPr>
          <p:cNvPr id="8" name="Picture Placeholder 7">
            <a:extLst>
              <a:ext uri="{FF2B5EF4-FFF2-40B4-BE49-F238E27FC236}">
                <a16:creationId xmlns:a16="http://schemas.microsoft.com/office/drawing/2014/main" id="{E4263ABD-16E5-5107-6843-05388E4EC3A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FD3BBE8E-C986-4C57-19C1-1F296CBBF522}"/>
              </a:ext>
            </a:extLst>
          </p:cNvPr>
          <p:cNvSpPr>
            <a:spLocks noGrp="1"/>
          </p:cNvSpPr>
          <p:nvPr>
            <p:ph type="body" sz="quarter" idx="20"/>
          </p:nvPr>
        </p:nvSpPr>
        <p:spPr>
          <a:xfrm>
            <a:off x="4594468" y="1610711"/>
            <a:ext cx="7261696" cy="5166626"/>
          </a:xfrm>
        </p:spPr>
        <p:txBody>
          <a:bodyPr/>
          <a:lstStyle/>
          <a:p>
            <a:pPr marL="0" indent="0">
              <a:lnSpc>
                <a:spcPct val="100000"/>
              </a:lnSpc>
            </a:pPr>
            <a:r>
              <a:rPr lang="en-US" b="1" dirty="0"/>
              <a:t>Navodilo:</a:t>
            </a:r>
          </a:p>
          <a:p>
            <a:pPr marL="0" indent="0">
              <a:lnSpc>
                <a:spcPct val="100000"/>
              </a:lnSpc>
            </a:pPr>
            <a:r>
              <a:rPr lang="en-US" dirty="0"/>
              <a:t>Z izbranimi dejstvi začni vizualno urejati svoje informacije. Pozornost nameni temu, da bo infografika jasna, privlačna in razumljiva.</a:t>
            </a:r>
          </a:p>
          <a:p>
            <a:pPr marL="0" indent="0">
              <a:lnSpc>
                <a:spcPct val="100000"/>
              </a:lnSpc>
            </a:pPr>
            <a:r>
              <a:rPr lang="en-US" b="1" dirty="0"/>
              <a:t>Nasveti:</a:t>
            </a:r>
          </a:p>
          <a:p>
            <a:pPr marL="342900" indent="-342900">
              <a:lnSpc>
                <a:spcPct val="100000"/>
              </a:lnSpc>
              <a:buFont typeface="Arial" panose="020B0604020202020204" pitchFamily="34" charset="0"/>
              <a:buChar char="•"/>
            </a:pPr>
            <a:r>
              <a:rPr lang="en-US" dirty="0"/>
              <a:t>Vsebino uredi z naslovi ali razdelki.</a:t>
            </a:r>
          </a:p>
          <a:p>
            <a:pPr marL="342900" indent="-342900">
              <a:lnSpc>
                <a:spcPct val="100000"/>
              </a:lnSpc>
              <a:buFont typeface="Arial" panose="020B0604020202020204" pitchFamily="34" charset="0"/>
              <a:buChar char="•"/>
            </a:pPr>
            <a:r>
              <a:rPr lang="en-US" dirty="0"/>
              <a:t>Uporabi 2–3 barve, da ohraniš enotno oblikovanje.</a:t>
            </a:r>
          </a:p>
          <a:p>
            <a:pPr marL="342900" indent="-342900">
              <a:lnSpc>
                <a:spcPct val="100000"/>
              </a:lnSpc>
              <a:buFont typeface="Arial" panose="020B0604020202020204" pitchFamily="34" charset="0"/>
              <a:buChar char="•"/>
            </a:pPr>
            <a:r>
              <a:rPr lang="en-US" dirty="0"/>
              <a:t>Izberi berljive pisave in omeji število slogov pisav.</a:t>
            </a:r>
          </a:p>
          <a:p>
            <a:pPr marL="342900" indent="-342900">
              <a:lnSpc>
                <a:spcPct val="100000"/>
              </a:lnSpc>
              <a:buFont typeface="Arial" panose="020B0604020202020204" pitchFamily="34" charset="0"/>
              <a:buChar char="•"/>
            </a:pPr>
            <a:r>
              <a:rPr lang="en-US" dirty="0"/>
              <a:t>Dodaj ikone, slike ali grafe za ponazoritev ključnih točk.</a:t>
            </a:r>
          </a:p>
          <a:p>
            <a:pPr marL="342900" indent="-342900">
              <a:lnSpc>
                <a:spcPct val="100000"/>
              </a:lnSpc>
              <a:buFont typeface="Arial" panose="020B0604020202020204" pitchFamily="34" charset="0"/>
              <a:buChar char="•"/>
            </a:pPr>
            <a:r>
              <a:rPr lang="en-US" dirty="0"/>
              <a:t>Besedilo naj bo jedrnato in osredotočeno na najpomembnejša dejstva.</a:t>
            </a:r>
          </a:p>
        </p:txBody>
      </p:sp>
      <p:sp>
        <p:nvSpPr>
          <p:cNvPr id="6" name="Text Placeholder 5">
            <a:extLst>
              <a:ext uri="{FF2B5EF4-FFF2-40B4-BE49-F238E27FC236}">
                <a16:creationId xmlns:a16="http://schemas.microsoft.com/office/drawing/2014/main" id="{B28723BE-DCBB-2505-7BD3-9DB63A7A0B6D}"/>
              </a:ext>
            </a:extLst>
          </p:cNvPr>
          <p:cNvSpPr>
            <a:spLocks noGrp="1"/>
          </p:cNvSpPr>
          <p:nvPr>
            <p:ph type="body" sz="quarter" idx="16"/>
          </p:nvPr>
        </p:nvSpPr>
        <p:spPr>
          <a:xfrm>
            <a:off x="4594468" y="761603"/>
            <a:ext cx="7452751" cy="803654"/>
          </a:xfrm>
        </p:spPr>
        <p:txBody>
          <a:bodyPr/>
          <a:lstStyle/>
          <a:p>
            <a:r>
              <a:rPr lang="en-US" dirty="0">
                <a:solidFill>
                  <a:srgbClr val="1F8E47"/>
                </a:solidFill>
              </a:rPr>
              <a:t>3. korak: Oblikuj svojo infografiko</a:t>
            </a:r>
            <a:endParaRPr lang="en-IN" dirty="0">
              <a:solidFill>
                <a:srgbClr val="1F8E47"/>
              </a:solidFill>
            </a:endParaRPr>
          </a:p>
        </p:txBody>
      </p:sp>
    </p:spTree>
    <p:extLst>
      <p:ext uri="{BB962C8B-B14F-4D97-AF65-F5344CB8AC3E}">
        <p14:creationId xmlns:p14="http://schemas.microsoft.com/office/powerpoint/2010/main" val="35571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14DDA-E640-459B-CEB5-418A52DBCCDF}"/>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5B5529AE-8AFA-F4BA-43B6-C454C076227A}"/>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C6F612AD-BB25-234F-2957-0A4E69455F60}"/>
              </a:ext>
            </a:extLst>
          </p:cNvPr>
          <p:cNvSpPr>
            <a:spLocks noGrp="1"/>
          </p:cNvSpPr>
          <p:nvPr>
            <p:ph type="body" sz="quarter" idx="17"/>
          </p:nvPr>
        </p:nvSpPr>
        <p:spPr/>
        <p:txBody>
          <a:bodyPr/>
          <a:lstStyle/>
          <a:p>
            <a:r>
              <a:rPr lang="en-US" dirty="0"/>
              <a:t>04</a:t>
            </a:r>
          </a:p>
        </p:txBody>
      </p:sp>
      <p:pic>
        <p:nvPicPr>
          <p:cNvPr id="9" name="Picture 8">
            <a:extLst>
              <a:ext uri="{FF2B5EF4-FFF2-40B4-BE49-F238E27FC236}">
                <a16:creationId xmlns:a16="http://schemas.microsoft.com/office/drawing/2014/main" id="{E931CFE6-5354-2DF0-E789-0641B8EB0740}"/>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AA9BD2FD-A20F-9B05-41E1-8E40D161CA15}"/>
              </a:ext>
            </a:extLst>
          </p:cNvPr>
          <p:cNvSpPr/>
          <p:nvPr/>
        </p:nvSpPr>
        <p:spPr>
          <a:xfrm>
            <a:off x="2483239" y="2433852"/>
            <a:ext cx="5729884"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F7670E17-ECEB-2C1B-10C8-85D0218684EA}"/>
              </a:ext>
            </a:extLst>
          </p:cNvPr>
          <p:cNvSpPr txBox="1"/>
          <p:nvPr/>
        </p:nvSpPr>
        <p:spPr>
          <a:xfrm>
            <a:off x="2650229" y="2433852"/>
            <a:ext cx="5352556"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Deli in razmisli</a:t>
            </a:r>
          </a:p>
        </p:txBody>
      </p:sp>
    </p:spTree>
    <p:extLst>
      <p:ext uri="{BB962C8B-B14F-4D97-AF65-F5344CB8AC3E}">
        <p14:creationId xmlns:p14="http://schemas.microsoft.com/office/powerpoint/2010/main" val="376670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2F342-876A-3FCF-C86E-78A1ECB8887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8E837E0-447A-DF34-6BFC-14ED60563E40}"/>
              </a:ext>
            </a:extLst>
          </p:cNvPr>
          <p:cNvSpPr>
            <a:spLocks noGrp="1"/>
          </p:cNvSpPr>
          <p:nvPr>
            <p:ph type="body" sz="quarter" idx="18"/>
          </p:nvPr>
        </p:nvSpPr>
        <p:spPr>
          <a:xfrm>
            <a:off x="675020" y="3392026"/>
            <a:ext cx="3005439" cy="1049221"/>
          </a:xfrm>
        </p:spPr>
        <p:txBody>
          <a:bodyPr/>
          <a:lstStyle/>
          <a:p>
            <a:r>
              <a:rPr lang="en-US" spc="324" dirty="0"/>
              <a:t>4. korak: Deli in razmisli</a:t>
            </a:r>
          </a:p>
        </p:txBody>
      </p:sp>
      <p:sp>
        <p:nvSpPr>
          <p:cNvPr id="7" name="Text Placeholder 6">
            <a:extLst>
              <a:ext uri="{FF2B5EF4-FFF2-40B4-BE49-F238E27FC236}">
                <a16:creationId xmlns:a16="http://schemas.microsoft.com/office/drawing/2014/main" id="{DBA3B638-DE2D-A36F-2AE4-8A337EC8304C}"/>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1F33016E-B4C1-9217-E020-2F380EB64200}"/>
              </a:ext>
            </a:extLst>
          </p:cNvPr>
          <p:cNvSpPr>
            <a:spLocks noGrp="1"/>
          </p:cNvSpPr>
          <p:nvPr>
            <p:ph type="body" sz="quarter" idx="20"/>
          </p:nvPr>
        </p:nvSpPr>
        <p:spPr>
          <a:xfrm>
            <a:off x="4555502" y="1782006"/>
            <a:ext cx="7445997" cy="4678402"/>
          </a:xfrm>
        </p:spPr>
        <p:txBody>
          <a:bodyPr/>
          <a:lstStyle/>
          <a:p>
            <a:pPr marL="0" indent="0">
              <a:lnSpc>
                <a:spcPct val="100000"/>
              </a:lnSpc>
            </a:pPr>
            <a:r>
              <a:rPr lang="en-US" sz="2300" b="1" dirty="0"/>
              <a:t>Navodilo:</a:t>
            </a:r>
          </a:p>
          <a:p>
            <a:pPr marL="0" indent="0">
              <a:lnSpc>
                <a:spcPct val="100000"/>
              </a:lnSpc>
            </a:pPr>
            <a:r>
              <a:rPr lang="en-US" sz="2300" dirty="0"/>
              <a:t>Oddaj svojo dokončano infografiko in bodi pripravljen/-a pojasniti svoje oblikovalske odločitve in ključna dejstva, ki si jih vključil/-a. Razmisli, kako ti je ta projekt pomagal izboljšati veščine digitalne pismenosti (na primer raziskovanje, vrednotenje informacij in uporabo oblikovalskih orodij) ter poglobiti razumevanje podnebnih sprememb in podnebne tesnobe.</a:t>
            </a:r>
          </a:p>
          <a:p>
            <a:pPr marL="0" indent="0">
              <a:lnSpc>
                <a:spcPct val="100000"/>
              </a:lnSpc>
            </a:pPr>
            <a:r>
              <a:rPr lang="en-US" sz="2300" b="1" dirty="0"/>
              <a:t>Naloga:</a:t>
            </a:r>
          </a:p>
          <a:p>
            <a:pPr marL="0" indent="0">
              <a:lnSpc>
                <a:spcPct val="100000"/>
              </a:lnSpc>
            </a:pPr>
            <a:r>
              <a:rPr lang="en-US" sz="2300" dirty="0"/>
              <a:t>Pogovori se o tem, kako tvoja infografika predstavlja temo in kako so se tvoje digitalne veščine razvile skozi ta projekt. Deljenje tvojega dela pomaga ozaveščati in spodbuja druge k ukrepanju.</a:t>
            </a:r>
          </a:p>
        </p:txBody>
      </p:sp>
      <p:sp>
        <p:nvSpPr>
          <p:cNvPr id="5" name="Text Placeholder 4">
            <a:extLst>
              <a:ext uri="{FF2B5EF4-FFF2-40B4-BE49-F238E27FC236}">
                <a16:creationId xmlns:a16="http://schemas.microsoft.com/office/drawing/2014/main" id="{8D44D2DA-A20B-E268-D39A-89792F4C293B}"/>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4. korak: Deli in razmisli</a:t>
            </a:r>
          </a:p>
        </p:txBody>
      </p:sp>
      <p:pic>
        <p:nvPicPr>
          <p:cNvPr id="9" name="Picture Placeholder 8">
            <a:extLst>
              <a:ext uri="{FF2B5EF4-FFF2-40B4-BE49-F238E27FC236}">
                <a16:creationId xmlns:a16="http://schemas.microsoft.com/office/drawing/2014/main" id="{58DAB0B0-D02A-1B0E-EC44-18BCC8557C0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9313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5F3D-23BE-F9EE-33B3-41F819F73EEF}"/>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0B5D83B7-385B-56B0-4A3E-10F88FFBBAA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E0C83CD7-B3D0-AD8E-A362-AAE732B2166D}"/>
              </a:ext>
            </a:extLst>
          </p:cNvPr>
          <p:cNvSpPr>
            <a:spLocks noGrp="1"/>
          </p:cNvSpPr>
          <p:nvPr>
            <p:ph type="body" sz="quarter" idx="17"/>
          </p:nvPr>
        </p:nvSpPr>
        <p:spPr/>
        <p:txBody>
          <a:bodyPr/>
          <a:lstStyle/>
          <a:p>
            <a:r>
              <a:rPr lang="en-US" dirty="0"/>
              <a:t>05</a:t>
            </a:r>
          </a:p>
        </p:txBody>
      </p:sp>
      <p:pic>
        <p:nvPicPr>
          <p:cNvPr id="9" name="Picture 8">
            <a:extLst>
              <a:ext uri="{FF2B5EF4-FFF2-40B4-BE49-F238E27FC236}">
                <a16:creationId xmlns:a16="http://schemas.microsoft.com/office/drawing/2014/main" id="{25070F42-401C-2588-B523-266708CA3A0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AE934DC-F07B-CB55-3A63-C5DC362588FE}"/>
              </a:ext>
            </a:extLst>
          </p:cNvPr>
          <p:cNvSpPr/>
          <p:nvPr/>
        </p:nvSpPr>
        <p:spPr>
          <a:xfrm>
            <a:off x="2483239" y="2287453"/>
            <a:ext cx="7174085"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A97B12FC-41F5-C8C8-6488-F084C7B4635A}"/>
              </a:ext>
            </a:extLst>
          </p:cNvPr>
          <p:cNvSpPr txBox="1"/>
          <p:nvPr/>
        </p:nvSpPr>
        <p:spPr>
          <a:xfrm>
            <a:off x="2534676" y="2310313"/>
            <a:ext cx="7001468"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Dejstva/definicije/statistika</a:t>
            </a:r>
          </a:p>
        </p:txBody>
      </p:sp>
    </p:spTree>
    <p:extLst>
      <p:ext uri="{BB962C8B-B14F-4D97-AF65-F5344CB8AC3E}">
        <p14:creationId xmlns:p14="http://schemas.microsoft.com/office/powerpoint/2010/main" val="113203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0" y="2045704"/>
            <a:ext cx="5762440" cy="3973512"/>
          </a:xfrm>
        </p:spPr>
        <p:txBody>
          <a:bodyPr/>
          <a:lstStyle/>
          <a:p>
            <a:pPr marL="0" indent="0"/>
            <a:r>
              <a:rPr lang="en-US" b="1" dirty="0">
                <a:solidFill>
                  <a:srgbClr val="5398A2"/>
                </a:solidFill>
              </a:rPr>
              <a:t>Opredelitev podnebne tesnobe </a:t>
            </a:r>
          </a:p>
          <a:p>
            <a:pPr marL="0" indent="0"/>
            <a:r>
              <a:rPr lang="en-US" dirty="0"/>
              <a:t>Podnebna tesnoba (znana tudi kot ekološka tesnoba) je stiska ali zaskrbljenost, ki jo ljudje čutijo zaradi podnebnih sprememb in njihovega vpliva na planet, ljudi in prihodnost. Še posebej pogosta je med mladimi.</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Climate anxiety | UNICEF Parenting</a:t>
            </a:r>
            <a:endParaRPr lang="en-US" dirty="0">
              <a:solidFill>
                <a:srgbClr val="5398A2"/>
              </a:solidFill>
            </a:endParaRP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p:txBody>
          <a:bodyPr/>
          <a:lstStyle/>
          <a:p>
            <a:r>
              <a:rPr lang="en-US" dirty="0">
                <a:solidFill>
                  <a:srgbClr val="1F8E47"/>
                </a:solidFill>
              </a:rPr>
              <a:t>Dejstva/definicije/statistika</a:t>
            </a:r>
          </a:p>
        </p:txBody>
      </p:sp>
      <p:pic>
        <p:nvPicPr>
          <p:cNvPr id="10" name="Graphic 9" descr="Internet with solid fill">
            <a:extLst>
              <a:ext uri="{FF2B5EF4-FFF2-40B4-BE49-F238E27FC236}">
                <a16:creationId xmlns:a16="http://schemas.microsoft.com/office/drawing/2014/main" id="{353227A7-334D-4EDD-3C1C-34C7C289C26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6785" y="4206240"/>
            <a:ext cx="571500" cy="571500"/>
          </a:xfrm>
          <a:prstGeom prst="rect">
            <a:avLst/>
          </a:prstGeom>
        </p:spPr>
      </p:pic>
      <p:sp>
        <p:nvSpPr>
          <p:cNvPr id="11" name="TextBox 10">
            <a:extLst>
              <a:ext uri="{FF2B5EF4-FFF2-40B4-BE49-F238E27FC236}">
                <a16:creationId xmlns:a16="http://schemas.microsoft.com/office/drawing/2014/main" id="{C10413F9-D059-B8CE-D336-37AFC906F430}"/>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05</a:t>
            </a:r>
          </a:p>
        </p:txBody>
      </p:sp>
      <p:pic>
        <p:nvPicPr>
          <p:cNvPr id="8" name="Picture Placeholder 7">
            <a:extLst>
              <a:ext uri="{FF2B5EF4-FFF2-40B4-BE49-F238E27FC236}">
                <a16:creationId xmlns:a16="http://schemas.microsoft.com/office/drawing/2014/main" id="{F72326AA-A16C-BF63-7D62-9D5597C4122F}"/>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331157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8EBC0-06E4-68D1-5DBD-6A370B39B3C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D3FF3FB-FF6E-AA74-F519-6074285EF5F8}"/>
              </a:ext>
            </a:extLst>
          </p:cNvPr>
          <p:cNvSpPr>
            <a:spLocks noGrp="1"/>
          </p:cNvSpPr>
          <p:nvPr>
            <p:ph type="body" sz="quarter" idx="18"/>
          </p:nvPr>
        </p:nvSpPr>
        <p:spPr>
          <a:xfrm>
            <a:off x="798380" y="2045704"/>
            <a:ext cx="5762440" cy="3973512"/>
          </a:xfrm>
        </p:spPr>
        <p:txBody>
          <a:bodyPr/>
          <a:lstStyle/>
          <a:p>
            <a:pPr marL="0" indent="0"/>
            <a:r>
              <a:rPr lang="en-US" b="1" dirty="0">
                <a:solidFill>
                  <a:srgbClr val="5398A2"/>
                </a:solidFill>
              </a:rPr>
              <a:t>Dejstva in statistika o podnebni tesnobi </a:t>
            </a:r>
          </a:p>
          <a:p>
            <a:pPr marL="0" indent="0"/>
            <a:r>
              <a:rPr lang="en-US" dirty="0"/>
              <a:t>Podnebna tesnoba prizadene več kot polovico mladih: globalna raziskava, objavljena leta 2024, je pokazala, da 59 % mladih, starih od 16 do 25 let, pravi, da jih podnebne spremembe „izjemno skrbijo“.</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Climate anxiety is on the rise — here's what we do about it | World Economic Forum</a:t>
            </a:r>
            <a:endParaRPr lang="en-US" dirty="0">
              <a:solidFill>
                <a:srgbClr val="5398A2"/>
              </a:solidFill>
            </a:endParaRPr>
          </a:p>
        </p:txBody>
      </p:sp>
      <p:sp>
        <p:nvSpPr>
          <p:cNvPr id="4" name="Text Placeholder 3">
            <a:extLst>
              <a:ext uri="{FF2B5EF4-FFF2-40B4-BE49-F238E27FC236}">
                <a16:creationId xmlns:a16="http://schemas.microsoft.com/office/drawing/2014/main" id="{A62CE5A8-1E4A-D000-0EFE-96FBDA0CC404}"/>
              </a:ext>
            </a:extLst>
          </p:cNvPr>
          <p:cNvSpPr>
            <a:spLocks noGrp="1"/>
          </p:cNvSpPr>
          <p:nvPr>
            <p:ph type="body" sz="quarter" idx="16"/>
          </p:nvPr>
        </p:nvSpPr>
        <p:spPr/>
        <p:txBody>
          <a:bodyPr/>
          <a:lstStyle/>
          <a:p>
            <a:r>
              <a:rPr lang="en-US" dirty="0">
                <a:solidFill>
                  <a:srgbClr val="1F8E47"/>
                </a:solidFill>
              </a:rPr>
              <a:t>Dejstva/definicije/statistika</a:t>
            </a:r>
          </a:p>
        </p:txBody>
      </p:sp>
      <p:pic>
        <p:nvPicPr>
          <p:cNvPr id="10" name="Graphic 9" descr="Internet with solid fill">
            <a:extLst>
              <a:ext uri="{FF2B5EF4-FFF2-40B4-BE49-F238E27FC236}">
                <a16:creationId xmlns:a16="http://schemas.microsoft.com/office/drawing/2014/main" id="{D7AF3042-5D2A-BA8C-9DEE-EDE627EE3BA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6785" y="4299743"/>
            <a:ext cx="571500" cy="571500"/>
          </a:xfrm>
          <a:prstGeom prst="rect">
            <a:avLst/>
          </a:prstGeom>
        </p:spPr>
      </p:pic>
      <p:sp>
        <p:nvSpPr>
          <p:cNvPr id="11" name="TextBox 10">
            <a:extLst>
              <a:ext uri="{FF2B5EF4-FFF2-40B4-BE49-F238E27FC236}">
                <a16:creationId xmlns:a16="http://schemas.microsoft.com/office/drawing/2014/main" id="{01D24AD7-EC33-CF48-2E1F-58168BC91FC5}"/>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05</a:t>
            </a:r>
          </a:p>
        </p:txBody>
      </p:sp>
      <p:pic>
        <p:nvPicPr>
          <p:cNvPr id="3" name="Picture Placeholder 2">
            <a:extLst>
              <a:ext uri="{FF2B5EF4-FFF2-40B4-BE49-F238E27FC236}">
                <a16:creationId xmlns:a16="http://schemas.microsoft.com/office/drawing/2014/main" id="{EE1235A1-675D-4E48-B365-F2D522D9CF6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427093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ABC46-B443-0870-52A5-401A44E03ED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9325F2C-D93B-5C3E-4FF2-3561E6E66B56}"/>
              </a:ext>
            </a:extLst>
          </p:cNvPr>
          <p:cNvSpPr>
            <a:spLocks noGrp="1"/>
          </p:cNvSpPr>
          <p:nvPr>
            <p:ph type="body" sz="quarter" idx="18"/>
          </p:nvPr>
        </p:nvSpPr>
        <p:spPr>
          <a:xfrm>
            <a:off x="798380" y="2045704"/>
            <a:ext cx="5762440" cy="3973512"/>
          </a:xfrm>
        </p:spPr>
        <p:txBody>
          <a:bodyPr/>
          <a:lstStyle/>
          <a:p>
            <a:pPr marL="0" indent="0"/>
            <a:r>
              <a:rPr lang="en-US" dirty="0"/>
              <a:t>Oktobra 2021 je tri četrtine (75 %) odraslih v Veliki Britaniji izjavilo, da jih vpliv podnebnih sprememb zelo ali nekoliko skrbi.</a:t>
            </a:r>
          </a:p>
          <a:p>
            <a:pPr marL="0" indent="0"/>
            <a:r>
              <a:rPr lang="en-US" dirty="0"/>
              <a:t>Približno 8 od 10 žensk (79 %) je poročalo, da so zelo ali nekoliko zaskrbljene. To je bilo statistično značilno več kot delež moških, ki so poročali enako (72 %).</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Three-quarters of adults in Great Britain worry about climate change - Office for National Statistics</a:t>
            </a:r>
            <a:endParaRPr lang="en-US" dirty="0">
              <a:solidFill>
                <a:srgbClr val="5398A2"/>
              </a:solidFill>
            </a:endParaRPr>
          </a:p>
          <a:p>
            <a:pPr marL="0" indent="0"/>
            <a:endParaRPr lang="en-US" dirty="0"/>
          </a:p>
        </p:txBody>
      </p:sp>
      <p:sp>
        <p:nvSpPr>
          <p:cNvPr id="4" name="Text Placeholder 3">
            <a:extLst>
              <a:ext uri="{FF2B5EF4-FFF2-40B4-BE49-F238E27FC236}">
                <a16:creationId xmlns:a16="http://schemas.microsoft.com/office/drawing/2014/main" id="{C9A8BF29-AA64-4FE3-2F8A-D24482EDC16C}"/>
              </a:ext>
            </a:extLst>
          </p:cNvPr>
          <p:cNvSpPr>
            <a:spLocks noGrp="1"/>
          </p:cNvSpPr>
          <p:nvPr>
            <p:ph type="body" sz="quarter" idx="16"/>
          </p:nvPr>
        </p:nvSpPr>
        <p:spPr/>
        <p:txBody>
          <a:bodyPr/>
          <a:lstStyle/>
          <a:p>
            <a:r>
              <a:rPr lang="en-US" dirty="0">
                <a:solidFill>
                  <a:srgbClr val="1F8E47"/>
                </a:solidFill>
              </a:rPr>
              <a:t>Dejstva/definicije/statistika</a:t>
            </a:r>
          </a:p>
        </p:txBody>
      </p:sp>
      <p:pic>
        <p:nvPicPr>
          <p:cNvPr id="10" name="Graphic 9" descr="Internet with solid fill">
            <a:extLst>
              <a:ext uri="{FF2B5EF4-FFF2-40B4-BE49-F238E27FC236}">
                <a16:creationId xmlns:a16="http://schemas.microsoft.com/office/drawing/2014/main" id="{8F111E3E-E9EC-BAE5-AB8B-391BC6B156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90" y="5040630"/>
            <a:ext cx="571500" cy="571500"/>
          </a:xfrm>
          <a:prstGeom prst="rect">
            <a:avLst/>
          </a:prstGeom>
        </p:spPr>
      </p:pic>
      <p:sp>
        <p:nvSpPr>
          <p:cNvPr id="11" name="TextBox 10">
            <a:extLst>
              <a:ext uri="{FF2B5EF4-FFF2-40B4-BE49-F238E27FC236}">
                <a16:creationId xmlns:a16="http://schemas.microsoft.com/office/drawing/2014/main" id="{B21607C2-AFAF-4A36-5966-7F133CED70A4}"/>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05</a:t>
            </a:r>
          </a:p>
        </p:txBody>
      </p:sp>
      <p:pic>
        <p:nvPicPr>
          <p:cNvPr id="3" name="Picture Placeholder 2">
            <a:extLst>
              <a:ext uri="{FF2B5EF4-FFF2-40B4-BE49-F238E27FC236}">
                <a16:creationId xmlns:a16="http://schemas.microsoft.com/office/drawing/2014/main" id="{4F48DF97-DC9C-5998-5B16-CDACDEB7B85E}"/>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390667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C4ED4-4D91-8EDB-AE3B-3B6B2FD6DD7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CB107B9-6DCB-6967-7F84-042A281DE765}"/>
              </a:ext>
            </a:extLst>
          </p:cNvPr>
          <p:cNvSpPr>
            <a:spLocks noGrp="1"/>
          </p:cNvSpPr>
          <p:nvPr>
            <p:ph type="body" sz="quarter" idx="18"/>
          </p:nvPr>
        </p:nvSpPr>
        <p:spPr>
          <a:xfrm>
            <a:off x="798382" y="1661212"/>
            <a:ext cx="5762440" cy="4987338"/>
          </a:xfrm>
        </p:spPr>
        <p:txBody>
          <a:bodyPr/>
          <a:lstStyle/>
          <a:p>
            <a:pPr marL="0" indent="0"/>
            <a:r>
              <a:rPr lang="en-US" sz="2000" dirty="0"/>
              <a:t>V raziskavi med 10.000 mladimi, starimi od 16 do 25 let, v 10 državah po svetu je revija Lancet ugotovila, da je bilo 59 % zelo ali izjemno zaskrbljenih zaradi podnebnih sprememb, 84 % pa vsaj zmerno zaskrbljenih. Več kot 50 % je omenilo občutke tesnobe, nemoči, brezupa in žalosti, 45 % pa je dejalo, da njihova občutja glede podnebnih sprememb „negativno vplivajo na njihovo vsakdanje življenje in delovanje“. </a:t>
            </a:r>
          </a:p>
          <a:p>
            <a:pPr marL="0" indent="0"/>
            <a:r>
              <a:rPr lang="en-US" sz="2000" dirty="0"/>
              <a:t>Raziskava Urada za nacionalno statistiko iz leta 2022 je pokazala, da 62 % ljudi v Združenem kraljestvu, starejših od 16 let, skrbi, da bodo naraščajoče temperature do leta 2030 neposredno vplivale nanje. Te lahko razčlenimo po starosti: 70 % oseb, starih od 16 do 29 let; 59 % oseb, starih od 50 do 69 let; 57 % oseb, starih 70 let ali več. </a:t>
            </a:r>
          </a:p>
          <a:p>
            <a:pPr marL="0" indent="0"/>
            <a:r>
              <a:rPr lang="en-US" sz="2000" dirty="0">
                <a:solidFill>
                  <a:srgbClr val="5398A2"/>
                </a:solidFill>
                <a:hlinkClick r:id="rId2">
                  <a:extLst>
                    <a:ext uri="{A12FA001-AC4F-418D-AE19-62706E023703}">
                      <ahyp:hlinkClr xmlns:ahyp="http://schemas.microsoft.com/office/drawing/2018/hyperlinkcolor" val="tx"/>
                    </a:ext>
                  </a:extLst>
                </a:hlinkClick>
              </a:rPr>
              <a:t>What is climate anxiety and what can we do about it? - Mental Health UK</a:t>
            </a:r>
            <a:endParaRPr lang="en-US" sz="2000" dirty="0">
              <a:solidFill>
                <a:srgbClr val="5398A2"/>
              </a:solidFill>
            </a:endParaRPr>
          </a:p>
        </p:txBody>
      </p:sp>
      <p:sp>
        <p:nvSpPr>
          <p:cNvPr id="4" name="Text Placeholder 3">
            <a:extLst>
              <a:ext uri="{FF2B5EF4-FFF2-40B4-BE49-F238E27FC236}">
                <a16:creationId xmlns:a16="http://schemas.microsoft.com/office/drawing/2014/main" id="{AB993EE0-1AAB-000C-D9AD-2BE51ACBB901}"/>
              </a:ext>
            </a:extLst>
          </p:cNvPr>
          <p:cNvSpPr>
            <a:spLocks noGrp="1"/>
          </p:cNvSpPr>
          <p:nvPr>
            <p:ph type="body" sz="quarter" idx="16"/>
          </p:nvPr>
        </p:nvSpPr>
        <p:spPr/>
        <p:txBody>
          <a:bodyPr/>
          <a:lstStyle/>
          <a:p>
            <a:r>
              <a:rPr lang="en-US" dirty="0">
                <a:solidFill>
                  <a:srgbClr val="1F8E47"/>
                </a:solidFill>
              </a:rPr>
              <a:t>Dejstva/definicije/statistika</a:t>
            </a:r>
          </a:p>
        </p:txBody>
      </p:sp>
      <p:pic>
        <p:nvPicPr>
          <p:cNvPr id="10" name="Graphic 9" descr="Internet with solid fill">
            <a:extLst>
              <a:ext uri="{FF2B5EF4-FFF2-40B4-BE49-F238E27FC236}">
                <a16:creationId xmlns:a16="http://schemas.microsoft.com/office/drawing/2014/main" id="{929E7B55-60EA-935C-4BA5-5A4A82B8A2A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90" y="5737860"/>
            <a:ext cx="571500" cy="571500"/>
          </a:xfrm>
          <a:prstGeom prst="rect">
            <a:avLst/>
          </a:prstGeom>
        </p:spPr>
      </p:pic>
      <p:sp>
        <p:nvSpPr>
          <p:cNvPr id="11" name="TextBox 10">
            <a:extLst>
              <a:ext uri="{FF2B5EF4-FFF2-40B4-BE49-F238E27FC236}">
                <a16:creationId xmlns:a16="http://schemas.microsoft.com/office/drawing/2014/main" id="{8C656368-E128-C57C-F4ED-2D7EEBED9ECE}"/>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05</a:t>
            </a:r>
          </a:p>
        </p:txBody>
      </p:sp>
      <p:pic>
        <p:nvPicPr>
          <p:cNvPr id="3" name="Picture Placeholder 2">
            <a:extLst>
              <a:ext uri="{FF2B5EF4-FFF2-40B4-BE49-F238E27FC236}">
                <a16:creationId xmlns:a16="http://schemas.microsoft.com/office/drawing/2014/main" id="{3EC22EF1-1441-DF94-2C48-DBCED0B1384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65592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2E948-3447-A3D8-B4F1-E307AE660E7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013EE73-35CE-9FD1-1730-C9A866FD3443}"/>
              </a:ext>
            </a:extLst>
          </p:cNvPr>
          <p:cNvSpPr>
            <a:spLocks noGrp="1"/>
          </p:cNvSpPr>
          <p:nvPr>
            <p:ph type="body" sz="quarter" idx="18"/>
          </p:nvPr>
        </p:nvSpPr>
        <p:spPr>
          <a:xfrm>
            <a:off x="798380" y="2045704"/>
            <a:ext cx="5762440" cy="3973512"/>
          </a:xfrm>
        </p:spPr>
        <p:txBody>
          <a:bodyPr/>
          <a:lstStyle/>
          <a:p>
            <a:pPr marL="0" indent="0"/>
            <a:r>
              <a:rPr lang="en-US" dirty="0"/>
              <a:t>Leta 2024 je povprečna koncentracija ogljikovega dioksida (CO2) v našem ozračju znašala 421,73 ppm – največ v človeški zgodovini in več kot 50 % več od predindustrijskih ravni CO2.</a:t>
            </a:r>
          </a:p>
          <a:p>
            <a:pPr marL="0" indent="0"/>
            <a:r>
              <a:rPr lang="en-US" dirty="0"/>
              <a:t>Kar 20 odstotkov vseh svetovnih izpustov toplogrednih plinov, ki jih povzroča človek, je posledica krčenja gozdov – to presega izpuste vseh osebnih vozil na planetu.</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Climate Change - 10 Facts You Need To Know</a:t>
            </a:r>
            <a:endParaRPr lang="en-US" dirty="0">
              <a:solidFill>
                <a:srgbClr val="5398A2"/>
              </a:solidFill>
            </a:endParaRPr>
          </a:p>
        </p:txBody>
      </p:sp>
      <p:sp>
        <p:nvSpPr>
          <p:cNvPr id="4" name="Text Placeholder 3">
            <a:extLst>
              <a:ext uri="{FF2B5EF4-FFF2-40B4-BE49-F238E27FC236}">
                <a16:creationId xmlns:a16="http://schemas.microsoft.com/office/drawing/2014/main" id="{15B6E47B-CC2C-46A1-AFBD-AC7CD9EF97BA}"/>
              </a:ext>
            </a:extLst>
          </p:cNvPr>
          <p:cNvSpPr>
            <a:spLocks noGrp="1"/>
          </p:cNvSpPr>
          <p:nvPr>
            <p:ph type="body" sz="quarter" idx="16"/>
          </p:nvPr>
        </p:nvSpPr>
        <p:spPr/>
        <p:txBody>
          <a:bodyPr/>
          <a:lstStyle/>
          <a:p>
            <a:r>
              <a:rPr lang="en-US" dirty="0">
                <a:solidFill>
                  <a:srgbClr val="1F8E47"/>
                </a:solidFill>
              </a:rPr>
              <a:t>Dejstva/definicije/statistika</a:t>
            </a:r>
          </a:p>
        </p:txBody>
      </p:sp>
      <p:pic>
        <p:nvPicPr>
          <p:cNvPr id="10" name="Graphic 9" descr="Internet with solid fill">
            <a:extLst>
              <a:ext uri="{FF2B5EF4-FFF2-40B4-BE49-F238E27FC236}">
                <a16:creationId xmlns:a16="http://schemas.microsoft.com/office/drawing/2014/main" id="{0E64505A-8987-15A7-40D2-2AAABD0DDB6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90" y="5447716"/>
            <a:ext cx="571500" cy="571500"/>
          </a:xfrm>
          <a:prstGeom prst="rect">
            <a:avLst/>
          </a:prstGeom>
        </p:spPr>
      </p:pic>
      <p:sp>
        <p:nvSpPr>
          <p:cNvPr id="11" name="TextBox 10">
            <a:extLst>
              <a:ext uri="{FF2B5EF4-FFF2-40B4-BE49-F238E27FC236}">
                <a16:creationId xmlns:a16="http://schemas.microsoft.com/office/drawing/2014/main" id="{01A2D6F0-2E3F-E327-3F38-4C8CD45A019F}"/>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05</a:t>
            </a:r>
          </a:p>
        </p:txBody>
      </p:sp>
      <p:pic>
        <p:nvPicPr>
          <p:cNvPr id="3" name="Picture Placeholder 2">
            <a:extLst>
              <a:ext uri="{FF2B5EF4-FFF2-40B4-BE49-F238E27FC236}">
                <a16:creationId xmlns:a16="http://schemas.microsoft.com/office/drawing/2014/main" id="{50EE9B6E-3B30-DDA0-B030-3FB7767DB1C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7458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0B3AA66-31D2-15C0-0E51-C1E922916221}"/>
              </a:ext>
            </a:extLst>
          </p:cNvPr>
          <p:cNvSpPr>
            <a:spLocks noGrp="1"/>
          </p:cNvSpPr>
          <p:nvPr>
            <p:ph type="body" sz="quarter" idx="42"/>
          </p:nvPr>
        </p:nvSpPr>
        <p:spPr/>
        <p:txBody>
          <a:bodyPr/>
          <a:lstStyle/>
          <a:p>
            <a:r>
              <a:rPr lang="en-US" dirty="0"/>
              <a:t>VSEBINA</a:t>
            </a:r>
          </a:p>
        </p:txBody>
      </p:sp>
      <p:sp>
        <p:nvSpPr>
          <p:cNvPr id="10" name="Text Placeholder 9">
            <a:extLst>
              <a:ext uri="{FF2B5EF4-FFF2-40B4-BE49-F238E27FC236}">
                <a16:creationId xmlns:a16="http://schemas.microsoft.com/office/drawing/2014/main" id="{163783B1-DFC0-4053-4BCA-33C03CC7ED81}"/>
              </a:ext>
            </a:extLst>
          </p:cNvPr>
          <p:cNvSpPr>
            <a:spLocks noGrp="1"/>
          </p:cNvSpPr>
          <p:nvPr>
            <p:ph type="body" sz="quarter" idx="18"/>
          </p:nvPr>
        </p:nvSpPr>
        <p:spPr/>
        <p:txBody>
          <a:bodyPr/>
          <a:lstStyle/>
          <a:p>
            <a:r>
              <a:rPr lang="en-US" dirty="0"/>
              <a:t>Uvod</a:t>
            </a:r>
          </a:p>
        </p:txBody>
      </p:sp>
      <p:sp>
        <p:nvSpPr>
          <p:cNvPr id="11" name="Text Placeholder 10">
            <a:extLst>
              <a:ext uri="{FF2B5EF4-FFF2-40B4-BE49-F238E27FC236}">
                <a16:creationId xmlns:a16="http://schemas.microsoft.com/office/drawing/2014/main" id="{42968184-7B94-9D8B-33FF-9C38278D2F62}"/>
              </a:ext>
            </a:extLst>
          </p:cNvPr>
          <p:cNvSpPr>
            <a:spLocks noGrp="1"/>
          </p:cNvSpPr>
          <p:nvPr>
            <p:ph type="body" sz="quarter" idx="19"/>
          </p:nvPr>
        </p:nvSpPr>
        <p:spPr/>
        <p:txBody>
          <a:bodyPr/>
          <a:lstStyle/>
          <a:p>
            <a:r>
              <a:rPr lang="en-US" dirty="0"/>
              <a:t>00</a:t>
            </a:r>
          </a:p>
        </p:txBody>
      </p:sp>
      <p:sp>
        <p:nvSpPr>
          <p:cNvPr id="14" name="Text Placeholder 13">
            <a:extLst>
              <a:ext uri="{FF2B5EF4-FFF2-40B4-BE49-F238E27FC236}">
                <a16:creationId xmlns:a16="http://schemas.microsoft.com/office/drawing/2014/main" id="{B474679A-1DBB-68EC-2816-46658686C85E}"/>
              </a:ext>
            </a:extLst>
          </p:cNvPr>
          <p:cNvSpPr>
            <a:spLocks noGrp="1"/>
          </p:cNvSpPr>
          <p:nvPr>
            <p:ph type="body" sz="quarter" idx="43"/>
          </p:nvPr>
        </p:nvSpPr>
        <p:spPr/>
        <p:txBody>
          <a:bodyPr/>
          <a:lstStyle/>
          <a:p>
            <a:r>
              <a:rPr lang="en-US" dirty="0"/>
              <a:t>1. korak: Razišči temo in izberi dejstva</a:t>
            </a:r>
          </a:p>
        </p:txBody>
      </p:sp>
      <p:sp>
        <p:nvSpPr>
          <p:cNvPr id="15" name="Text Placeholder 14">
            <a:extLst>
              <a:ext uri="{FF2B5EF4-FFF2-40B4-BE49-F238E27FC236}">
                <a16:creationId xmlns:a16="http://schemas.microsoft.com/office/drawing/2014/main" id="{7B8F4EB6-AD67-1BB4-5CDA-1043AC4AAA04}"/>
              </a:ext>
            </a:extLst>
          </p:cNvPr>
          <p:cNvSpPr>
            <a:spLocks noGrp="1"/>
          </p:cNvSpPr>
          <p:nvPr>
            <p:ph type="body" sz="quarter" idx="44"/>
          </p:nvPr>
        </p:nvSpPr>
        <p:spPr/>
        <p:txBody>
          <a:bodyPr/>
          <a:lstStyle/>
          <a:p>
            <a:r>
              <a:rPr lang="en-US" dirty="0"/>
              <a:t>01</a:t>
            </a:r>
          </a:p>
        </p:txBody>
      </p:sp>
      <p:sp>
        <p:nvSpPr>
          <p:cNvPr id="17" name="Text Placeholder 16">
            <a:extLst>
              <a:ext uri="{FF2B5EF4-FFF2-40B4-BE49-F238E27FC236}">
                <a16:creationId xmlns:a16="http://schemas.microsoft.com/office/drawing/2014/main" id="{7D2B8D38-6BCA-EA9B-81BB-3128C83B2BF7}"/>
              </a:ext>
            </a:extLst>
          </p:cNvPr>
          <p:cNvSpPr>
            <a:spLocks noGrp="1"/>
          </p:cNvSpPr>
          <p:nvPr>
            <p:ph type="body" sz="quarter" idx="46"/>
          </p:nvPr>
        </p:nvSpPr>
        <p:spPr/>
        <p:txBody>
          <a:bodyPr/>
          <a:lstStyle/>
          <a:p>
            <a:r>
              <a:rPr lang="en-US" dirty="0"/>
              <a:t>2. korak: Izberi brezplačno oblikovalsko orodje</a:t>
            </a:r>
            <a:endParaRPr lang="en-IN" dirty="0"/>
          </a:p>
        </p:txBody>
      </p:sp>
      <p:sp>
        <p:nvSpPr>
          <p:cNvPr id="18" name="Text Placeholder 17">
            <a:extLst>
              <a:ext uri="{FF2B5EF4-FFF2-40B4-BE49-F238E27FC236}">
                <a16:creationId xmlns:a16="http://schemas.microsoft.com/office/drawing/2014/main" id="{71041340-DB9F-1FE4-1E1F-0CFDC896C31F}"/>
              </a:ext>
            </a:extLst>
          </p:cNvPr>
          <p:cNvSpPr>
            <a:spLocks noGrp="1"/>
          </p:cNvSpPr>
          <p:nvPr>
            <p:ph type="body" sz="quarter" idx="47"/>
          </p:nvPr>
        </p:nvSpPr>
        <p:spPr/>
        <p:txBody>
          <a:bodyPr/>
          <a:lstStyle/>
          <a:p>
            <a:r>
              <a:rPr lang="en-US" dirty="0"/>
              <a:t>02</a:t>
            </a:r>
          </a:p>
        </p:txBody>
      </p:sp>
      <p:sp>
        <p:nvSpPr>
          <p:cNvPr id="20" name="Text Placeholder 19">
            <a:extLst>
              <a:ext uri="{FF2B5EF4-FFF2-40B4-BE49-F238E27FC236}">
                <a16:creationId xmlns:a16="http://schemas.microsoft.com/office/drawing/2014/main" id="{299025FD-5C54-8FC6-AB79-5F0342F1C700}"/>
              </a:ext>
            </a:extLst>
          </p:cNvPr>
          <p:cNvSpPr>
            <a:spLocks noGrp="1"/>
          </p:cNvSpPr>
          <p:nvPr>
            <p:ph type="body" sz="quarter" idx="49"/>
          </p:nvPr>
        </p:nvSpPr>
        <p:spPr/>
        <p:txBody>
          <a:bodyPr/>
          <a:lstStyle/>
          <a:p>
            <a:r>
              <a:rPr lang="en-US" dirty="0"/>
              <a:t>3. korak: Oblikuj svojo infografiko</a:t>
            </a:r>
          </a:p>
        </p:txBody>
      </p:sp>
      <p:sp>
        <p:nvSpPr>
          <p:cNvPr id="21" name="Text Placeholder 20">
            <a:extLst>
              <a:ext uri="{FF2B5EF4-FFF2-40B4-BE49-F238E27FC236}">
                <a16:creationId xmlns:a16="http://schemas.microsoft.com/office/drawing/2014/main" id="{2D92ADCA-D5C5-A7EE-91E8-B4AA88993D0A}"/>
              </a:ext>
            </a:extLst>
          </p:cNvPr>
          <p:cNvSpPr>
            <a:spLocks noGrp="1"/>
          </p:cNvSpPr>
          <p:nvPr>
            <p:ph type="body" sz="quarter" idx="50"/>
          </p:nvPr>
        </p:nvSpPr>
        <p:spPr/>
        <p:txBody>
          <a:bodyPr/>
          <a:lstStyle/>
          <a:p>
            <a:r>
              <a:rPr lang="en-US" dirty="0"/>
              <a:t>03</a:t>
            </a:r>
          </a:p>
        </p:txBody>
      </p:sp>
      <p:pic>
        <p:nvPicPr>
          <p:cNvPr id="12" name="Picture Placeholder 11">
            <a:extLst>
              <a:ext uri="{FF2B5EF4-FFF2-40B4-BE49-F238E27FC236}">
                <a16:creationId xmlns:a16="http://schemas.microsoft.com/office/drawing/2014/main" id="{F8346A3B-8384-1759-E489-D8E762BA7CEA}"/>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pic>
        <p:nvPicPr>
          <p:cNvPr id="6" name="Picture Placeholder 5">
            <a:extLst>
              <a:ext uri="{FF2B5EF4-FFF2-40B4-BE49-F238E27FC236}">
                <a16:creationId xmlns:a16="http://schemas.microsoft.com/office/drawing/2014/main" id="{E449FDDC-EC7A-033A-3767-1B76EAD8DC4F}"/>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19" name="Picture Placeholder 18">
            <a:extLst>
              <a:ext uri="{FF2B5EF4-FFF2-40B4-BE49-F238E27FC236}">
                <a16:creationId xmlns:a16="http://schemas.microsoft.com/office/drawing/2014/main" id="{12D1C16E-7EC3-3D14-4B72-8B59FE182FA7}"/>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rgbClr val="FFFFFF">
              <a:lumMod val="95000"/>
            </a:srgbClr>
          </a:solidFill>
        </p:spPr>
      </p:pic>
      <p:pic>
        <p:nvPicPr>
          <p:cNvPr id="26" name="Picture Placeholder 25">
            <a:extLst>
              <a:ext uri="{FF2B5EF4-FFF2-40B4-BE49-F238E27FC236}">
                <a16:creationId xmlns:a16="http://schemas.microsoft.com/office/drawing/2014/main" id="{DA91B45A-5999-E420-DB69-BF08DE822985}"/>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rgbClr val="FFFFFF">
              <a:lumMod val="95000"/>
            </a:srgbClr>
          </a:solidFill>
        </p:spPr>
      </p:pic>
    </p:spTree>
    <p:extLst>
      <p:ext uri="{BB962C8B-B14F-4D97-AF65-F5344CB8AC3E}">
        <p14:creationId xmlns:p14="http://schemas.microsoft.com/office/powerpoint/2010/main" val="17372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D48AE-2B27-CFE6-123C-A4023BCD875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2DE7B34-156B-0D50-C608-8D9ED154A477}"/>
              </a:ext>
            </a:extLst>
          </p:cNvPr>
          <p:cNvSpPr>
            <a:spLocks noGrp="1"/>
          </p:cNvSpPr>
          <p:nvPr>
            <p:ph type="body" sz="quarter" idx="18"/>
          </p:nvPr>
        </p:nvSpPr>
        <p:spPr>
          <a:xfrm>
            <a:off x="798380" y="2045704"/>
            <a:ext cx="5762440" cy="3973512"/>
          </a:xfrm>
        </p:spPr>
        <p:txBody>
          <a:bodyPr/>
          <a:lstStyle/>
          <a:p>
            <a:pPr marL="0" indent="0"/>
            <a:r>
              <a:rPr lang="en-US" dirty="0"/>
              <a:t>Od sredine devetdesetih let smo izgubili približno 28 bilijonov ton ledu, današnja stopnja taljenja pa znaša 1,2 bilijona ton na leto.</a:t>
            </a:r>
          </a:p>
          <a:p>
            <a:pPr marL="0" indent="0"/>
            <a:r>
              <a:rPr lang="en-US" dirty="0"/>
              <a:t>Pred kratkim je bilo ugotovljeno, da onesnaženost zraka vsako leto povzroči smrt več kot 9 milijonov ljudi.</a:t>
            </a:r>
          </a:p>
          <a:p>
            <a:pPr marL="0" indent="0"/>
            <a:r>
              <a:rPr lang="en-US" dirty="0">
                <a:solidFill>
                  <a:srgbClr val="5398A2"/>
                </a:solidFill>
                <a:hlinkClick r:id="rId2">
                  <a:extLst>
                    <a:ext uri="{A12FA001-AC4F-418D-AE19-62706E023703}">
                      <ahyp:hlinkClr xmlns:ahyp="http://schemas.microsoft.com/office/drawing/2018/hyperlinkcolor" val="tx"/>
                    </a:ext>
                  </a:extLst>
                </a:hlinkClick>
              </a:rPr>
              <a:t>11 Interesting Climate Change Facts | </a:t>
            </a:r>
            <a:r>
              <a:rPr lang="en-US" dirty="0" err="1">
                <a:solidFill>
                  <a:srgbClr val="5398A2"/>
                </a:solidFill>
                <a:hlinkClick r:id="rId2">
                  <a:extLst>
                    <a:ext uri="{A12FA001-AC4F-418D-AE19-62706E023703}">
                      <ahyp:hlinkClr xmlns:ahyp="http://schemas.microsoft.com/office/drawing/2018/hyperlinkcolor" val="tx"/>
                    </a:ext>
                  </a:extLst>
                </a:hlinkClick>
              </a:rPr>
              <a:t>Earth.Org</a:t>
            </a:r>
            <a:endParaRPr lang="en-US" dirty="0">
              <a:solidFill>
                <a:srgbClr val="5398A2"/>
              </a:solidFill>
            </a:endParaRPr>
          </a:p>
        </p:txBody>
      </p:sp>
      <p:sp>
        <p:nvSpPr>
          <p:cNvPr id="4" name="Text Placeholder 3">
            <a:extLst>
              <a:ext uri="{FF2B5EF4-FFF2-40B4-BE49-F238E27FC236}">
                <a16:creationId xmlns:a16="http://schemas.microsoft.com/office/drawing/2014/main" id="{678F7597-9F73-3688-FEB4-6E693FCBA653}"/>
              </a:ext>
            </a:extLst>
          </p:cNvPr>
          <p:cNvSpPr>
            <a:spLocks noGrp="1"/>
          </p:cNvSpPr>
          <p:nvPr>
            <p:ph type="body" sz="quarter" idx="16"/>
          </p:nvPr>
        </p:nvSpPr>
        <p:spPr/>
        <p:txBody>
          <a:bodyPr/>
          <a:lstStyle/>
          <a:p>
            <a:r>
              <a:rPr lang="en-US" dirty="0">
                <a:solidFill>
                  <a:srgbClr val="1F8E47"/>
                </a:solidFill>
              </a:rPr>
              <a:t>Dejstva/definicije/statistika</a:t>
            </a:r>
          </a:p>
        </p:txBody>
      </p:sp>
      <p:pic>
        <p:nvPicPr>
          <p:cNvPr id="10" name="Graphic 9" descr="Internet with solid fill">
            <a:extLst>
              <a:ext uri="{FF2B5EF4-FFF2-40B4-BE49-F238E27FC236}">
                <a16:creationId xmlns:a16="http://schemas.microsoft.com/office/drawing/2014/main" id="{AC620DFD-B2C1-79C5-1F38-28D12630B7B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90" y="3950386"/>
            <a:ext cx="571500" cy="571500"/>
          </a:xfrm>
          <a:prstGeom prst="rect">
            <a:avLst/>
          </a:prstGeom>
        </p:spPr>
      </p:pic>
      <p:sp>
        <p:nvSpPr>
          <p:cNvPr id="11" name="TextBox 10">
            <a:extLst>
              <a:ext uri="{FF2B5EF4-FFF2-40B4-BE49-F238E27FC236}">
                <a16:creationId xmlns:a16="http://schemas.microsoft.com/office/drawing/2014/main" id="{11AAC78F-DF59-0594-BC16-68DCA6672496}"/>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05</a:t>
            </a:r>
          </a:p>
        </p:txBody>
      </p:sp>
      <p:pic>
        <p:nvPicPr>
          <p:cNvPr id="3" name="Picture Placeholder 2">
            <a:extLst>
              <a:ext uri="{FF2B5EF4-FFF2-40B4-BE49-F238E27FC236}">
                <a16:creationId xmlns:a16="http://schemas.microsoft.com/office/drawing/2014/main" id="{74DAB446-4BA7-17D9-777E-0A02B4BD426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237943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cstate="email">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5" name="Text Placeholder 4">
            <a:extLst>
              <a:ext uri="{FF2B5EF4-FFF2-40B4-BE49-F238E27FC236}">
                <a16:creationId xmlns:a16="http://schemas.microsoft.com/office/drawing/2014/main" id="{B3A8CB70-0662-7800-9016-B78A2FC761D0}"/>
              </a:ext>
            </a:extLst>
          </p:cNvPr>
          <p:cNvSpPr>
            <a:spLocks noGrp="1"/>
          </p:cNvSpPr>
          <p:nvPr>
            <p:ph type="body" sz="quarter" idx="19"/>
          </p:nvPr>
        </p:nvSpPr>
        <p:spPr>
          <a:xfrm>
            <a:off x="6917969" y="2298183"/>
            <a:ext cx="3195486" cy="731140"/>
          </a:xfrm>
        </p:spPr>
        <p:txBody>
          <a:bodyPr/>
          <a:lstStyle/>
          <a:p>
            <a:r>
              <a:rPr lang="en-US" dirty="0"/>
              <a:t>Vprašanja?</a:t>
            </a:r>
          </a:p>
        </p:txBody>
      </p:sp>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7221608" y="1554480"/>
            <a:ext cx="3605719" cy="989958"/>
          </a:xfrm>
        </p:spPr>
        <p:txBody>
          <a:bodyPr/>
          <a:lstStyle/>
          <a:p>
            <a:pPr algn="l"/>
            <a:r>
              <a:rPr lang="en-US" b="1" dirty="0"/>
              <a:t>Hvala </a:t>
            </a:r>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Tree>
    <p:extLst>
      <p:ext uri="{BB962C8B-B14F-4D97-AF65-F5344CB8AC3E}">
        <p14:creationId xmlns:p14="http://schemas.microsoft.com/office/powerpoint/2010/main" val="4334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F2D0709-E7F3-1896-AEB2-7A70E9FAEBB7}"/>
              </a:ext>
            </a:extLst>
          </p:cNvPr>
          <p:cNvSpPr>
            <a:spLocks noGrp="1"/>
          </p:cNvSpPr>
          <p:nvPr>
            <p:ph type="body" sz="quarter" idx="42"/>
          </p:nvPr>
        </p:nvSpPr>
        <p:spPr/>
        <p:txBody>
          <a:bodyPr/>
          <a:lstStyle/>
          <a:p>
            <a:r>
              <a:rPr lang="en-US" dirty="0"/>
              <a:t>VSEBINA</a:t>
            </a:r>
          </a:p>
          <a:p>
            <a:endParaRPr lang="en-US" dirty="0"/>
          </a:p>
        </p:txBody>
      </p:sp>
      <p:sp>
        <p:nvSpPr>
          <p:cNvPr id="8" name="Text Placeholder 7">
            <a:extLst>
              <a:ext uri="{FF2B5EF4-FFF2-40B4-BE49-F238E27FC236}">
                <a16:creationId xmlns:a16="http://schemas.microsoft.com/office/drawing/2014/main" id="{E4660C4B-65DD-F432-26F1-FEF2DC46FDD2}"/>
              </a:ext>
            </a:extLst>
          </p:cNvPr>
          <p:cNvSpPr>
            <a:spLocks noGrp="1"/>
          </p:cNvSpPr>
          <p:nvPr>
            <p:ph type="body" sz="quarter" idx="18"/>
          </p:nvPr>
        </p:nvSpPr>
        <p:spPr/>
        <p:txBody>
          <a:bodyPr/>
          <a:lstStyle/>
          <a:p>
            <a:r>
              <a:rPr lang="en-US" dirty="0"/>
              <a:t>4. korak: Deli in razmisli</a:t>
            </a:r>
            <a:endParaRPr lang="en-IN" dirty="0"/>
          </a:p>
        </p:txBody>
      </p:sp>
      <p:sp>
        <p:nvSpPr>
          <p:cNvPr id="9" name="Text Placeholder 8">
            <a:extLst>
              <a:ext uri="{FF2B5EF4-FFF2-40B4-BE49-F238E27FC236}">
                <a16:creationId xmlns:a16="http://schemas.microsoft.com/office/drawing/2014/main" id="{39F1B639-4712-A922-710F-1A10D67D56E3}"/>
              </a:ext>
            </a:extLst>
          </p:cNvPr>
          <p:cNvSpPr>
            <a:spLocks noGrp="1"/>
          </p:cNvSpPr>
          <p:nvPr>
            <p:ph type="body" sz="quarter" idx="19"/>
          </p:nvPr>
        </p:nvSpPr>
        <p:spPr/>
        <p:txBody>
          <a:bodyPr/>
          <a:lstStyle/>
          <a:p>
            <a:r>
              <a:rPr lang="en-US" dirty="0"/>
              <a:t>04</a:t>
            </a:r>
          </a:p>
        </p:txBody>
      </p:sp>
      <p:sp>
        <p:nvSpPr>
          <p:cNvPr id="12" name="Text Placeholder 11">
            <a:extLst>
              <a:ext uri="{FF2B5EF4-FFF2-40B4-BE49-F238E27FC236}">
                <a16:creationId xmlns:a16="http://schemas.microsoft.com/office/drawing/2014/main" id="{BF5C3B50-1620-AFF1-7592-031C77F8A105}"/>
              </a:ext>
            </a:extLst>
          </p:cNvPr>
          <p:cNvSpPr>
            <a:spLocks noGrp="1"/>
          </p:cNvSpPr>
          <p:nvPr>
            <p:ph type="body" sz="quarter" idx="43"/>
          </p:nvPr>
        </p:nvSpPr>
        <p:spPr/>
        <p:txBody>
          <a:bodyPr/>
          <a:lstStyle/>
          <a:p>
            <a:r>
              <a:rPr lang="en-US" dirty="0"/>
              <a:t>Dejstva/definicije/statistika</a:t>
            </a:r>
            <a:endParaRPr lang="en-IN" dirty="0"/>
          </a:p>
        </p:txBody>
      </p:sp>
      <p:sp>
        <p:nvSpPr>
          <p:cNvPr id="13" name="Text Placeholder 12">
            <a:extLst>
              <a:ext uri="{FF2B5EF4-FFF2-40B4-BE49-F238E27FC236}">
                <a16:creationId xmlns:a16="http://schemas.microsoft.com/office/drawing/2014/main" id="{AB7D0D24-1CD1-85FE-762C-A212A28ADFC5}"/>
              </a:ext>
            </a:extLst>
          </p:cNvPr>
          <p:cNvSpPr>
            <a:spLocks noGrp="1"/>
          </p:cNvSpPr>
          <p:nvPr>
            <p:ph type="body" sz="quarter" idx="44"/>
          </p:nvPr>
        </p:nvSpPr>
        <p:spPr/>
        <p:txBody>
          <a:bodyPr/>
          <a:lstStyle/>
          <a:p>
            <a:r>
              <a:rPr lang="en-US" dirty="0"/>
              <a:t>05</a:t>
            </a:r>
          </a:p>
        </p:txBody>
      </p:sp>
      <p:sp>
        <p:nvSpPr>
          <p:cNvPr id="15" name="Text Placeholder 14">
            <a:extLst>
              <a:ext uri="{FF2B5EF4-FFF2-40B4-BE49-F238E27FC236}">
                <a16:creationId xmlns:a16="http://schemas.microsoft.com/office/drawing/2014/main" id="{3E41FAFC-D288-DD09-3150-49A88ED76E7F}"/>
              </a:ext>
            </a:extLst>
          </p:cNvPr>
          <p:cNvSpPr>
            <a:spLocks noGrp="1"/>
          </p:cNvSpPr>
          <p:nvPr>
            <p:ph type="body" sz="quarter" idx="46"/>
          </p:nvPr>
        </p:nvSpPr>
        <p:spPr/>
        <p:txBody>
          <a:bodyPr/>
          <a:lstStyle/>
          <a:p>
            <a:r>
              <a:rPr lang="en-US" dirty="0"/>
              <a:t>6. del: Ključni poudarki</a:t>
            </a:r>
          </a:p>
        </p:txBody>
      </p:sp>
      <p:sp>
        <p:nvSpPr>
          <p:cNvPr id="16" name="Text Placeholder 15">
            <a:extLst>
              <a:ext uri="{FF2B5EF4-FFF2-40B4-BE49-F238E27FC236}">
                <a16:creationId xmlns:a16="http://schemas.microsoft.com/office/drawing/2014/main" id="{7D0F2C9D-C00D-3B4A-3DAB-468076DEEF66}"/>
              </a:ext>
            </a:extLst>
          </p:cNvPr>
          <p:cNvSpPr>
            <a:spLocks noGrp="1"/>
          </p:cNvSpPr>
          <p:nvPr>
            <p:ph type="body" sz="quarter" idx="47"/>
          </p:nvPr>
        </p:nvSpPr>
        <p:spPr/>
        <p:txBody>
          <a:bodyPr/>
          <a:lstStyle/>
          <a:p>
            <a:r>
              <a:rPr lang="en-US" dirty="0"/>
              <a:t>06</a:t>
            </a:r>
          </a:p>
        </p:txBody>
      </p:sp>
      <p:sp>
        <p:nvSpPr>
          <p:cNvPr id="18" name="Text Placeholder 17">
            <a:extLst>
              <a:ext uri="{FF2B5EF4-FFF2-40B4-BE49-F238E27FC236}">
                <a16:creationId xmlns:a16="http://schemas.microsoft.com/office/drawing/2014/main" id="{CB2159E3-655E-B78D-8199-83C5D6E32DDC}"/>
              </a:ext>
            </a:extLst>
          </p:cNvPr>
          <p:cNvSpPr>
            <a:spLocks noGrp="1"/>
          </p:cNvSpPr>
          <p:nvPr>
            <p:ph type="body" sz="quarter" idx="49"/>
          </p:nvPr>
        </p:nvSpPr>
        <p:spPr/>
        <p:txBody>
          <a:bodyPr/>
          <a:lstStyle/>
          <a:p>
            <a:r>
              <a:rPr lang="en-US" dirty="0"/>
              <a:t>Hvala</a:t>
            </a:r>
          </a:p>
        </p:txBody>
      </p:sp>
      <p:sp>
        <p:nvSpPr>
          <p:cNvPr id="19" name="Text Placeholder 18">
            <a:extLst>
              <a:ext uri="{FF2B5EF4-FFF2-40B4-BE49-F238E27FC236}">
                <a16:creationId xmlns:a16="http://schemas.microsoft.com/office/drawing/2014/main" id="{E799F6A4-09C0-367E-0C2F-17AA56887798}"/>
              </a:ext>
            </a:extLst>
          </p:cNvPr>
          <p:cNvSpPr>
            <a:spLocks noGrp="1"/>
          </p:cNvSpPr>
          <p:nvPr>
            <p:ph type="body" sz="quarter" idx="50"/>
          </p:nvPr>
        </p:nvSpPr>
        <p:spPr/>
        <p:txBody>
          <a:bodyPr/>
          <a:lstStyle/>
          <a:p>
            <a:r>
              <a:rPr lang="en-US" dirty="0"/>
              <a:t>07</a:t>
            </a:r>
          </a:p>
        </p:txBody>
      </p:sp>
      <p:pic>
        <p:nvPicPr>
          <p:cNvPr id="28" name="Picture Placeholder 27">
            <a:extLst>
              <a:ext uri="{FF2B5EF4-FFF2-40B4-BE49-F238E27FC236}">
                <a16:creationId xmlns:a16="http://schemas.microsoft.com/office/drawing/2014/main" id="{D1D3539F-A769-79FF-0F1B-F1FCE5E81F9F}"/>
              </a:ext>
            </a:extLst>
          </p:cNvPr>
          <p:cNvPicPr>
            <a:picLocks noGrp="1" noChangeAspect="1"/>
          </p:cNvPicPr>
          <p:nvPr>
            <p:ph type="pic" sz="quarter" idx="53"/>
          </p:nvPr>
        </p:nvPicPr>
        <p:blipFill>
          <a:blip r:embed="rId2" cstate="email">
            <a:extLst>
              <a:ext uri="{28A0092B-C50C-407E-A947-70E740481C1C}">
                <a14:useLocalDpi xmlns:a14="http://schemas.microsoft.com/office/drawing/2010/main"/>
              </a:ext>
            </a:extLst>
          </a:blip>
          <a:srcRect/>
          <a:stretch>
            <a:fillRect/>
          </a:stretch>
        </p:blipFill>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5" name="Picture Placeholder 4">
            <a:extLst>
              <a:ext uri="{FF2B5EF4-FFF2-40B4-BE49-F238E27FC236}">
                <a16:creationId xmlns:a16="http://schemas.microsoft.com/office/drawing/2014/main" id="{0D8DBADE-0823-9882-EE7B-8E807DFFA1C9}"/>
              </a:ext>
            </a:extLst>
          </p:cNvPr>
          <p:cNvPicPr>
            <a:picLocks noGrp="1" noChangeAspect="1"/>
          </p:cNvPicPr>
          <p:nvPr>
            <p:ph type="pic" sz="quarter" idx="52"/>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20" name="Picture Placeholder 19">
            <a:extLst>
              <a:ext uri="{FF2B5EF4-FFF2-40B4-BE49-F238E27FC236}">
                <a16:creationId xmlns:a16="http://schemas.microsoft.com/office/drawing/2014/main" id="{120BE582-981D-21F0-C48E-6C0C684AB240}"/>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25" name="Picture Placeholder 24">
            <a:extLst>
              <a:ext uri="{FF2B5EF4-FFF2-40B4-BE49-F238E27FC236}">
                <a16:creationId xmlns:a16="http://schemas.microsoft.com/office/drawing/2014/main" id="{C3600A5D-2F39-F102-A6EE-623F42E7CB1E}"/>
              </a:ext>
            </a:extLst>
          </p:cNvPr>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spTree>
    <p:extLst>
      <p:ext uri="{BB962C8B-B14F-4D97-AF65-F5344CB8AC3E}">
        <p14:creationId xmlns:p14="http://schemas.microsoft.com/office/powerpoint/2010/main" val="33865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64984E0-560B-2D8A-8C6C-20191EA54F76}"/>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2" name="Text Placeholder 1">
            <a:extLst>
              <a:ext uri="{FF2B5EF4-FFF2-40B4-BE49-F238E27FC236}">
                <a16:creationId xmlns:a16="http://schemas.microsoft.com/office/drawing/2014/main" id="{608056FF-5A3F-6E21-B9D0-7756A5526FFC}"/>
              </a:ext>
            </a:extLst>
          </p:cNvPr>
          <p:cNvSpPr>
            <a:spLocks noGrp="1"/>
          </p:cNvSpPr>
          <p:nvPr>
            <p:ph type="body" sz="quarter" idx="17"/>
          </p:nvPr>
        </p:nvSpPr>
        <p:spPr/>
        <p:txBody>
          <a:bodyPr/>
          <a:lstStyle/>
          <a:p>
            <a:r>
              <a:rPr lang="en-IN" dirty="0"/>
              <a:t>00</a:t>
            </a:r>
          </a:p>
        </p:txBody>
      </p:sp>
      <p:sp>
        <p:nvSpPr>
          <p:cNvPr id="7" name="Rectangle 6">
            <a:extLst>
              <a:ext uri="{FF2B5EF4-FFF2-40B4-BE49-F238E27FC236}">
                <a16:creationId xmlns:a16="http://schemas.microsoft.com/office/drawing/2014/main" id="{F26DC60D-A1BE-9920-1DDB-F84CFFF34E21}"/>
              </a:ext>
            </a:extLst>
          </p:cNvPr>
          <p:cNvSpPr/>
          <p:nvPr/>
        </p:nvSpPr>
        <p:spPr>
          <a:xfrm>
            <a:off x="2483239" y="2558689"/>
            <a:ext cx="4935200" cy="877685"/>
          </a:xfrm>
          <a:prstGeom prst="rect">
            <a:avLst/>
          </a:prstGeom>
          <a:solidFill>
            <a:schemeClr val="bg1"/>
          </a:solidFill>
          <a:ln>
            <a:solidFill>
              <a:srgbClr val="539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8" name="TextBox 7">
            <a:extLst>
              <a:ext uri="{FF2B5EF4-FFF2-40B4-BE49-F238E27FC236}">
                <a16:creationId xmlns:a16="http://schemas.microsoft.com/office/drawing/2014/main" id="{D623154C-3F4E-938A-054D-ADEC5D991627}"/>
              </a:ext>
            </a:extLst>
          </p:cNvPr>
          <p:cNvSpPr txBox="1"/>
          <p:nvPr/>
        </p:nvSpPr>
        <p:spPr>
          <a:xfrm>
            <a:off x="2645579" y="2581549"/>
            <a:ext cx="4723024"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UVOD</a:t>
            </a:r>
          </a:p>
        </p:txBody>
      </p:sp>
    </p:spTree>
    <p:extLst>
      <p:ext uri="{BB962C8B-B14F-4D97-AF65-F5344CB8AC3E}">
        <p14:creationId xmlns:p14="http://schemas.microsoft.com/office/powerpoint/2010/main" val="331389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315709-1CCF-D712-44F9-618AC973FECE}"/>
              </a:ext>
            </a:extLst>
          </p:cNvPr>
          <p:cNvSpPr>
            <a:spLocks noGrp="1"/>
          </p:cNvSpPr>
          <p:nvPr>
            <p:ph type="body" sz="quarter" idx="18"/>
          </p:nvPr>
        </p:nvSpPr>
        <p:spPr>
          <a:xfrm>
            <a:off x="8652510" y="1857124"/>
            <a:ext cx="2891103" cy="1049221"/>
          </a:xfrm>
        </p:spPr>
        <p:txBody>
          <a:bodyPr/>
          <a:lstStyle/>
          <a:p>
            <a:r>
              <a:rPr lang="en-US" dirty="0"/>
              <a:t>UVOD</a:t>
            </a:r>
          </a:p>
          <a:p>
            <a:endParaRPr lang="en-US" dirty="0"/>
          </a:p>
        </p:txBody>
      </p:sp>
      <p:sp>
        <p:nvSpPr>
          <p:cNvPr id="5" name="Text Placeholder 4">
            <a:extLst>
              <a:ext uri="{FF2B5EF4-FFF2-40B4-BE49-F238E27FC236}">
                <a16:creationId xmlns:a16="http://schemas.microsoft.com/office/drawing/2014/main" id="{B7540682-E3A7-41C7-9DDC-37F458577DE4}"/>
              </a:ext>
            </a:extLst>
          </p:cNvPr>
          <p:cNvSpPr>
            <a:spLocks noGrp="1"/>
          </p:cNvSpPr>
          <p:nvPr>
            <p:ph type="body" sz="quarter" idx="19"/>
          </p:nvPr>
        </p:nvSpPr>
        <p:spPr/>
        <p:txBody>
          <a:bodyPr/>
          <a:lstStyle/>
          <a:p>
            <a:r>
              <a:rPr lang="en-US" dirty="0"/>
              <a:t>00</a:t>
            </a:r>
          </a:p>
        </p:txBody>
      </p:sp>
      <p:sp>
        <p:nvSpPr>
          <p:cNvPr id="7" name="Text Placeholder 6">
            <a:extLst>
              <a:ext uri="{FF2B5EF4-FFF2-40B4-BE49-F238E27FC236}">
                <a16:creationId xmlns:a16="http://schemas.microsoft.com/office/drawing/2014/main" id="{3FD5808F-8355-0701-CAA8-F0F534E3808D}"/>
              </a:ext>
            </a:extLst>
          </p:cNvPr>
          <p:cNvSpPr>
            <a:spLocks noGrp="1"/>
          </p:cNvSpPr>
          <p:nvPr>
            <p:ph type="body" sz="quarter" idx="21"/>
          </p:nvPr>
        </p:nvSpPr>
        <p:spPr>
          <a:xfrm>
            <a:off x="160020" y="3756621"/>
            <a:ext cx="11898630" cy="2792769"/>
          </a:xfrm>
        </p:spPr>
        <p:txBody>
          <a:bodyPr/>
          <a:lstStyle/>
          <a:p>
            <a:pPr marL="0" indent="0"/>
            <a:r>
              <a:rPr lang="en-US" sz="2200" dirty="0"/>
              <a:t>V tem projektu boš razvil/-a svoje veščine digitalne pismenosti tako, da boš ustvaril/-a infografiko, ki predstavlja ključna dejstva in statistiko o podnebnih spremembah in podnebni tesnobi. S pomočjo modulov, priloženega gradiva z dejstvi in digitalnih oblikovalskih orodij boš urejal/-a in razlagal/-a informacije, uporabljal/-a načela vizualne komunikacije ter ustvaril/-a jasne in privlačne grafike. Naloga spodbuja kritično mišljenje, ustvarjalnost in globlje razumevanje podnebne krize ter njenega čustvenega vpliva. Cilj je, da svoje zamisli jasno predstaviš z vizualnimi vsebinami, dejstvi in prepričljivimi sporočili, ki ozaveščajo in spodbujajo k ukrepanju glede podnebnih sprememb in podnebne tesnobe.</a:t>
            </a:r>
          </a:p>
          <a:p>
            <a:pPr marL="0" indent="0"/>
            <a:r>
              <a:rPr lang="en-US" sz="2200" b="1" dirty="0">
                <a:solidFill>
                  <a:srgbClr val="1F8E47"/>
                </a:solidFill>
              </a:rPr>
              <a:t>Vaja: Sledi spodnjim korakom, da oblikuješ svojo infografiko in razviješ veščine digitalne pismenosti.</a:t>
            </a:r>
          </a:p>
        </p:txBody>
      </p:sp>
      <p:pic>
        <p:nvPicPr>
          <p:cNvPr id="14" name="Picture 13">
            <a:extLst>
              <a:ext uri="{FF2B5EF4-FFF2-40B4-BE49-F238E27FC236}">
                <a16:creationId xmlns:a16="http://schemas.microsoft.com/office/drawing/2014/main" id="{72BFF173-3F26-7AF2-CED4-9E59D1FABA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491490"/>
            <a:ext cx="8149590" cy="3051810"/>
          </a:xfrm>
          <a:custGeom>
            <a:avLst/>
            <a:gdLst>
              <a:gd name="csX0" fmla="*/ 0 w 8149590"/>
              <a:gd name="csY0" fmla="*/ 0 h 3051810"/>
              <a:gd name="csX1" fmla="*/ 6623685 w 8149590"/>
              <a:gd name="csY1" fmla="*/ 0 h 3051810"/>
              <a:gd name="csX2" fmla="*/ 8149590 w 8149590"/>
              <a:gd name="csY2" fmla="*/ 1525905 h 3051810"/>
              <a:gd name="csX3" fmla="*/ 6623685 w 8149590"/>
              <a:gd name="csY3" fmla="*/ 3051810 h 3051810"/>
              <a:gd name="csX4" fmla="*/ 0 w 8149590"/>
              <a:gd name="csY4" fmla="*/ 3051810 h 3051810"/>
            </a:gdLst>
            <a:ahLst/>
            <a:cxnLst>
              <a:cxn ang="0">
                <a:pos x="csX0" y="csY0"/>
              </a:cxn>
              <a:cxn ang="0">
                <a:pos x="csX1" y="csY1"/>
              </a:cxn>
              <a:cxn ang="0">
                <a:pos x="csX2" y="csY2"/>
              </a:cxn>
              <a:cxn ang="0">
                <a:pos x="csX3" y="csY3"/>
              </a:cxn>
              <a:cxn ang="0">
                <a:pos x="csX4" y="csY4"/>
              </a:cxn>
            </a:cxnLst>
            <a:rect l="l" t="t" r="r" b="b"/>
            <a:pathLst>
              <a:path w="8149590" h="3051810">
                <a:moveTo>
                  <a:pt x="0" y="0"/>
                </a:moveTo>
                <a:lnTo>
                  <a:pt x="6623685" y="0"/>
                </a:lnTo>
                <a:cubicBezTo>
                  <a:pt x="7466419" y="0"/>
                  <a:pt x="8149590" y="683171"/>
                  <a:pt x="8149590" y="1525905"/>
                </a:cubicBezTo>
                <a:cubicBezTo>
                  <a:pt x="8149590" y="2368639"/>
                  <a:pt x="7466419" y="3051810"/>
                  <a:pt x="6623685" y="3051810"/>
                </a:cubicBezTo>
                <a:lnTo>
                  <a:pt x="0" y="3051810"/>
                </a:lnTo>
                <a:close/>
              </a:path>
            </a:pathLst>
          </a:custGeom>
          <a:ln>
            <a:solidFill>
              <a:schemeClr val="bg1">
                <a:lumMod val="85000"/>
              </a:schemeClr>
            </a:solidFill>
          </a:ln>
        </p:spPr>
      </p:pic>
    </p:spTree>
    <p:extLst>
      <p:ext uri="{BB962C8B-B14F-4D97-AF65-F5344CB8AC3E}">
        <p14:creationId xmlns:p14="http://schemas.microsoft.com/office/powerpoint/2010/main" val="4332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AB69-EF05-ED48-15CF-288C7291B5E0}"/>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6FF2865-64DC-BE58-1058-73D4898EAB5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6B16D891-388F-6B91-7A53-97757BF35110}"/>
              </a:ext>
            </a:extLst>
          </p:cNvPr>
          <p:cNvSpPr>
            <a:spLocks noGrp="1"/>
          </p:cNvSpPr>
          <p:nvPr>
            <p:ph type="body" sz="quarter" idx="17"/>
          </p:nvPr>
        </p:nvSpPr>
        <p:spPr/>
        <p:txBody>
          <a:bodyPr/>
          <a:lstStyle/>
          <a:p>
            <a:r>
              <a:rPr lang="en-US" dirty="0"/>
              <a:t>01</a:t>
            </a:r>
          </a:p>
        </p:txBody>
      </p:sp>
      <p:pic>
        <p:nvPicPr>
          <p:cNvPr id="9" name="Picture 8">
            <a:extLst>
              <a:ext uri="{FF2B5EF4-FFF2-40B4-BE49-F238E27FC236}">
                <a16:creationId xmlns:a16="http://schemas.microsoft.com/office/drawing/2014/main" id="{7DB0BA14-EF87-55E7-242B-902858E7EB23}"/>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969A56AF-7983-6E72-2583-FDA7175276BA}"/>
              </a:ext>
            </a:extLst>
          </p:cNvPr>
          <p:cNvSpPr/>
          <p:nvPr/>
        </p:nvSpPr>
        <p:spPr>
          <a:xfrm>
            <a:off x="2128909" y="2319239"/>
            <a:ext cx="8329541" cy="8538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99977186-9611-0F91-F5A8-E5E388FEA97B}"/>
              </a:ext>
            </a:extLst>
          </p:cNvPr>
          <p:cNvSpPr txBox="1"/>
          <p:nvPr/>
        </p:nvSpPr>
        <p:spPr>
          <a:xfrm>
            <a:off x="1927860" y="2393855"/>
            <a:ext cx="8667750" cy="707886"/>
          </a:xfrm>
          <a:prstGeom prst="rect">
            <a:avLst/>
          </a:prstGeom>
          <a:noFill/>
        </p:spPr>
        <p:txBody>
          <a:bodyPr wrap="square" rtlCol="0">
            <a:spAutoFit/>
          </a:bodyPr>
          <a:lstStyle/>
          <a:p>
            <a:pPr algn="ctr"/>
            <a:r>
              <a:rPr lang="en-US" sz="4000" b="1" spc="324" dirty="0">
                <a:solidFill>
                  <a:srgbClr val="1F8E47"/>
                </a:solidFill>
                <a:latin typeface="Calibri" panose="020F0502020204030204" pitchFamily="34" charset="0"/>
                <a:cs typeface="Calibri" panose="020F0502020204030204" pitchFamily="34" charset="0"/>
              </a:rPr>
              <a:t>Razišči temo in izberi dejstva</a:t>
            </a:r>
          </a:p>
        </p:txBody>
      </p:sp>
    </p:spTree>
    <p:extLst>
      <p:ext uri="{BB962C8B-B14F-4D97-AF65-F5344CB8AC3E}">
        <p14:creationId xmlns:p14="http://schemas.microsoft.com/office/powerpoint/2010/main" val="15959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7CCA0-4502-DDEC-90CE-CA906440B8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8E586BD-9607-DC01-E267-3FCD5D48B2AF}"/>
              </a:ext>
            </a:extLst>
          </p:cNvPr>
          <p:cNvSpPr/>
          <p:nvPr/>
        </p:nvSpPr>
        <p:spPr>
          <a:xfrm>
            <a:off x="4434827" y="4160520"/>
            <a:ext cx="7365574" cy="210749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 Placeholder 1">
            <a:extLst>
              <a:ext uri="{FF2B5EF4-FFF2-40B4-BE49-F238E27FC236}">
                <a16:creationId xmlns:a16="http://schemas.microsoft.com/office/drawing/2014/main" id="{D25C0D14-5C8C-9B3C-A45E-729C263D67F1}"/>
              </a:ext>
            </a:extLst>
          </p:cNvPr>
          <p:cNvSpPr>
            <a:spLocks noGrp="1"/>
          </p:cNvSpPr>
          <p:nvPr>
            <p:ph type="body" sz="quarter" idx="18"/>
          </p:nvPr>
        </p:nvSpPr>
        <p:spPr>
          <a:xfrm>
            <a:off x="675020" y="3392026"/>
            <a:ext cx="3051160" cy="1049221"/>
          </a:xfrm>
        </p:spPr>
        <p:txBody>
          <a:bodyPr/>
          <a:lstStyle/>
          <a:p>
            <a:r>
              <a:rPr lang="en-US" spc="324" dirty="0"/>
              <a:t>1. korak: Razišči temo in izberi dejstva</a:t>
            </a:r>
          </a:p>
        </p:txBody>
      </p:sp>
      <p:sp>
        <p:nvSpPr>
          <p:cNvPr id="3" name="Text Placeholder 2">
            <a:extLst>
              <a:ext uri="{FF2B5EF4-FFF2-40B4-BE49-F238E27FC236}">
                <a16:creationId xmlns:a16="http://schemas.microsoft.com/office/drawing/2014/main" id="{5EC49528-2FC8-9380-14F6-921CF082DBF5}"/>
              </a:ext>
            </a:extLst>
          </p:cNvPr>
          <p:cNvSpPr>
            <a:spLocks noGrp="1"/>
          </p:cNvSpPr>
          <p:nvPr>
            <p:ph type="body" sz="quarter" idx="19"/>
          </p:nvPr>
        </p:nvSpPr>
        <p:spPr/>
        <p:txBody>
          <a:bodyPr/>
          <a:lstStyle/>
          <a:p>
            <a:r>
              <a:rPr lang="en-IN" dirty="0"/>
              <a:t>01</a:t>
            </a:r>
          </a:p>
        </p:txBody>
      </p:sp>
      <p:sp>
        <p:nvSpPr>
          <p:cNvPr id="6" name="Text Placeholder 5">
            <a:extLst>
              <a:ext uri="{FF2B5EF4-FFF2-40B4-BE49-F238E27FC236}">
                <a16:creationId xmlns:a16="http://schemas.microsoft.com/office/drawing/2014/main" id="{64F2823E-2CEB-FCFE-67FF-77AACD5785D6}"/>
              </a:ext>
            </a:extLst>
          </p:cNvPr>
          <p:cNvSpPr>
            <a:spLocks noGrp="1"/>
          </p:cNvSpPr>
          <p:nvPr>
            <p:ph type="body" sz="quarter" idx="16"/>
          </p:nvPr>
        </p:nvSpPr>
        <p:spPr>
          <a:xfrm>
            <a:off x="4434828" y="761603"/>
            <a:ext cx="7612392" cy="803654"/>
          </a:xfrm>
        </p:spPr>
        <p:txBody>
          <a:bodyPr/>
          <a:lstStyle/>
          <a:p>
            <a:r>
              <a:rPr lang="en-US" dirty="0">
                <a:solidFill>
                  <a:srgbClr val="1F8E47"/>
                </a:solidFill>
              </a:rPr>
              <a:t>1. korak: Razišči temo in izberi dejstva</a:t>
            </a:r>
          </a:p>
        </p:txBody>
      </p:sp>
      <p:sp>
        <p:nvSpPr>
          <p:cNvPr id="9" name="Text Placeholder 4">
            <a:extLst>
              <a:ext uri="{FF2B5EF4-FFF2-40B4-BE49-F238E27FC236}">
                <a16:creationId xmlns:a16="http://schemas.microsoft.com/office/drawing/2014/main" id="{DC8FEA9B-4D25-FFB3-1156-19A3947601D0}"/>
              </a:ext>
            </a:extLst>
          </p:cNvPr>
          <p:cNvSpPr txBox="1">
            <a:spLocks/>
          </p:cNvSpPr>
          <p:nvPr/>
        </p:nvSpPr>
        <p:spPr>
          <a:xfrm>
            <a:off x="4434827" y="1991677"/>
            <a:ext cx="7365574" cy="4104720"/>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1" dirty="0">
                <a:solidFill>
                  <a:srgbClr val="404040"/>
                </a:solidFill>
              </a:rPr>
              <a:t>Navodilo:</a:t>
            </a:r>
          </a:p>
          <a:p>
            <a:pPr>
              <a:lnSpc>
                <a:spcPct val="100000"/>
              </a:lnSpc>
            </a:pPr>
            <a:r>
              <a:rPr lang="en-US" sz="2400" dirty="0">
                <a:solidFill>
                  <a:srgbClr val="404040"/>
                </a:solidFill>
              </a:rPr>
              <a:t>Pozorno preberi priloženo gradivo s ključnimi dejstvi in definicijami o podnebnih spremembah in podnebni tesnobi. Med branjem razmisli, katera dejstva najbolj izstopajo zate.</a:t>
            </a:r>
          </a:p>
          <a:p>
            <a:pPr>
              <a:lnSpc>
                <a:spcPct val="100000"/>
              </a:lnSpc>
            </a:pPr>
            <a:endParaRPr lang="en-US" sz="2400" dirty="0">
              <a:solidFill>
                <a:srgbClr val="404040"/>
              </a:solidFill>
            </a:endParaRPr>
          </a:p>
          <a:p>
            <a:pPr>
              <a:lnSpc>
                <a:spcPct val="100000"/>
              </a:lnSpc>
            </a:pPr>
            <a:r>
              <a:rPr lang="en-US" sz="2400" b="1" dirty="0">
                <a:solidFill>
                  <a:srgbClr val="404040"/>
                </a:solidFill>
              </a:rPr>
              <a:t>Naloga:</a:t>
            </a:r>
          </a:p>
          <a:p>
            <a:pPr>
              <a:lnSpc>
                <a:spcPct val="100000"/>
              </a:lnSpc>
            </a:pPr>
            <a:r>
              <a:rPr lang="en-US" sz="2400" dirty="0">
                <a:solidFill>
                  <a:srgbClr val="404040"/>
                </a:solidFill>
              </a:rPr>
              <a:t>Izberi štiri najbolj učinkovita dejstva ali statistične podatke, ki jih želiš vključiti v svojo infografiko. Premisli, kako vsako dejstvo pripomore k zgodbi o podnebni tesnobi in njenih učinkih.</a:t>
            </a:r>
          </a:p>
          <a:p>
            <a:pPr>
              <a:lnSpc>
                <a:spcPct val="100000"/>
              </a:lnSpc>
            </a:pPr>
            <a:r>
              <a:rPr lang="en-US" sz="2400" dirty="0">
                <a:solidFill>
                  <a:srgbClr val="404040"/>
                </a:solidFill>
              </a:rPr>
              <a:t> </a:t>
            </a:r>
          </a:p>
        </p:txBody>
      </p:sp>
      <p:pic>
        <p:nvPicPr>
          <p:cNvPr id="10" name="Picture Placeholder 9">
            <a:extLst>
              <a:ext uri="{FF2B5EF4-FFF2-40B4-BE49-F238E27FC236}">
                <a16:creationId xmlns:a16="http://schemas.microsoft.com/office/drawing/2014/main" id="{5F652512-A323-124E-C594-795957809C7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19141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3F401-F27C-01BB-A61C-D49AABD96A2B}"/>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B7DB14A-1D78-4213-29E7-2724350638A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53CD98AA-D92E-71ED-086E-DD84C4D20D7B}"/>
              </a:ext>
            </a:extLst>
          </p:cNvPr>
          <p:cNvSpPr>
            <a:spLocks noGrp="1"/>
          </p:cNvSpPr>
          <p:nvPr>
            <p:ph type="body" sz="quarter" idx="17"/>
          </p:nvPr>
        </p:nvSpPr>
        <p:spPr/>
        <p:txBody>
          <a:bodyPr/>
          <a:lstStyle/>
          <a:p>
            <a:r>
              <a:rPr lang="en-US" dirty="0"/>
              <a:t>02</a:t>
            </a:r>
          </a:p>
        </p:txBody>
      </p:sp>
      <p:pic>
        <p:nvPicPr>
          <p:cNvPr id="9" name="Picture 8">
            <a:extLst>
              <a:ext uri="{FF2B5EF4-FFF2-40B4-BE49-F238E27FC236}">
                <a16:creationId xmlns:a16="http://schemas.microsoft.com/office/drawing/2014/main" id="{6B9AC995-6CFC-D4F2-B2C9-D3BB0651B94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6" name="Rectangle 15">
            <a:extLst>
              <a:ext uri="{FF2B5EF4-FFF2-40B4-BE49-F238E27FC236}">
                <a16:creationId xmlns:a16="http://schemas.microsoft.com/office/drawing/2014/main" id="{CF65D07D-066C-D36A-228B-446F40629D90}"/>
              </a:ext>
            </a:extLst>
          </p:cNvPr>
          <p:cNvSpPr/>
          <p:nvPr/>
        </p:nvSpPr>
        <p:spPr>
          <a:xfrm>
            <a:off x="2354580" y="2101489"/>
            <a:ext cx="7383780" cy="892599"/>
          </a:xfrm>
          <a:prstGeom prst="rect">
            <a:avLst/>
          </a:prstGeom>
          <a:solidFill>
            <a:schemeClr val="bg1"/>
          </a:solidFill>
          <a:ln>
            <a:solidFill>
              <a:srgbClr val="539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7" name="TextBox 16">
            <a:extLst>
              <a:ext uri="{FF2B5EF4-FFF2-40B4-BE49-F238E27FC236}">
                <a16:creationId xmlns:a16="http://schemas.microsoft.com/office/drawing/2014/main" id="{054E89E2-7359-0650-B80B-95109DD006D5}"/>
              </a:ext>
            </a:extLst>
          </p:cNvPr>
          <p:cNvSpPr txBox="1"/>
          <p:nvPr/>
        </p:nvSpPr>
        <p:spPr>
          <a:xfrm>
            <a:off x="2549118" y="2132289"/>
            <a:ext cx="7063512" cy="830997"/>
          </a:xfrm>
          <a:prstGeom prst="rect">
            <a:avLst/>
          </a:prstGeom>
          <a:noFill/>
        </p:spPr>
        <p:txBody>
          <a:bodyPr wrap="square" rtlCol="0">
            <a:spAutoFit/>
          </a:bodyPr>
          <a:lstStyle/>
          <a:p>
            <a:pPr algn="ctr"/>
            <a:r>
              <a:rPr lang="en-US" sz="4800" b="1" dirty="0">
                <a:solidFill>
                  <a:srgbClr val="5398A2"/>
                </a:solidFill>
              </a:rPr>
              <a:t>Izberi brezplačno oblikovalsko orodje</a:t>
            </a:r>
            <a:endParaRPr lang="en-US" sz="4800" b="1" spc="324" dirty="0">
              <a:solidFill>
                <a:srgbClr val="5398A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2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BAD5FA-2186-2A66-787B-0D36D167C9C8}"/>
              </a:ext>
            </a:extLst>
          </p:cNvPr>
          <p:cNvSpPr>
            <a:spLocks noGrp="1"/>
          </p:cNvSpPr>
          <p:nvPr>
            <p:ph type="body" sz="quarter" idx="18"/>
          </p:nvPr>
        </p:nvSpPr>
        <p:spPr>
          <a:xfrm>
            <a:off x="675020" y="3392026"/>
            <a:ext cx="3005439" cy="1049221"/>
          </a:xfrm>
        </p:spPr>
        <p:txBody>
          <a:bodyPr/>
          <a:lstStyle/>
          <a:p>
            <a:r>
              <a:rPr lang="en-US" spc="324" dirty="0"/>
              <a:t>2. korak: Izberi brezplačno oblikovalsko orodje</a:t>
            </a:r>
          </a:p>
        </p:txBody>
      </p:sp>
      <p:sp>
        <p:nvSpPr>
          <p:cNvPr id="7" name="Text Placeholder 6">
            <a:extLst>
              <a:ext uri="{FF2B5EF4-FFF2-40B4-BE49-F238E27FC236}">
                <a16:creationId xmlns:a16="http://schemas.microsoft.com/office/drawing/2014/main" id="{FD62D7F5-B563-323D-9160-1C92C81550BA}"/>
              </a:ext>
            </a:extLst>
          </p:cNvPr>
          <p:cNvSpPr>
            <a:spLocks noGrp="1"/>
          </p:cNvSpPr>
          <p:nvPr>
            <p:ph type="body" sz="quarter" idx="19"/>
          </p:nvPr>
        </p:nvSpPr>
        <p:spPr/>
        <p:txBody>
          <a:bodyPr/>
          <a:lstStyle/>
          <a:p>
            <a:r>
              <a:rPr lang="en-US" dirty="0"/>
              <a:t>02</a:t>
            </a:r>
          </a:p>
        </p:txBody>
      </p:sp>
      <p:sp>
        <p:nvSpPr>
          <p:cNvPr id="9" name="Text Placeholder 8">
            <a:extLst>
              <a:ext uri="{FF2B5EF4-FFF2-40B4-BE49-F238E27FC236}">
                <a16:creationId xmlns:a16="http://schemas.microsoft.com/office/drawing/2014/main" id="{4A8006D4-A211-B392-791D-70255A6F4293}"/>
              </a:ext>
            </a:extLst>
          </p:cNvPr>
          <p:cNvSpPr>
            <a:spLocks noGrp="1"/>
          </p:cNvSpPr>
          <p:nvPr>
            <p:ph type="body" sz="quarter" idx="16"/>
          </p:nvPr>
        </p:nvSpPr>
        <p:spPr/>
        <p:txBody>
          <a:bodyPr/>
          <a:lstStyle/>
          <a:p>
            <a:r>
              <a:rPr lang="en-US" dirty="0">
                <a:solidFill>
                  <a:srgbClr val="5398A2"/>
                </a:solidFill>
              </a:rPr>
              <a:t>2. korak: Izberi brezplačno oblikovalsko orodje</a:t>
            </a:r>
          </a:p>
        </p:txBody>
      </p:sp>
      <p:sp>
        <p:nvSpPr>
          <p:cNvPr id="12" name="Text Placeholder 11">
            <a:extLst>
              <a:ext uri="{FF2B5EF4-FFF2-40B4-BE49-F238E27FC236}">
                <a16:creationId xmlns:a16="http://schemas.microsoft.com/office/drawing/2014/main" id="{72BACF8F-AB5A-03A5-1255-A44BCE5F9A42}"/>
              </a:ext>
            </a:extLst>
          </p:cNvPr>
          <p:cNvSpPr>
            <a:spLocks noGrp="1"/>
          </p:cNvSpPr>
          <p:nvPr>
            <p:ph type="body" sz="quarter" idx="20"/>
          </p:nvPr>
        </p:nvSpPr>
        <p:spPr>
          <a:xfrm>
            <a:off x="4594469" y="1420076"/>
            <a:ext cx="6961476" cy="4477804"/>
          </a:xfrm>
        </p:spPr>
        <p:txBody>
          <a:bodyPr/>
          <a:lstStyle/>
          <a:p>
            <a:pPr marL="0" indent="0"/>
            <a:r>
              <a:rPr lang="en-US" b="1" dirty="0"/>
              <a:t>Navodilo:</a:t>
            </a:r>
          </a:p>
          <a:p>
            <a:pPr marL="0" indent="0"/>
            <a:r>
              <a:rPr lang="en-US" dirty="0"/>
              <a:t>Razišči razpoložljiva digitalna orodja in ustvari brezplačen račun za izdelavo infografike. Premisli, katera platforma ti bo najbolje pomagala vizualno predstaviti izbrana dejstva.</a:t>
            </a:r>
          </a:p>
          <a:p>
            <a:pPr marL="0" indent="0"/>
            <a:endParaRPr lang="en-US" dirty="0"/>
          </a:p>
          <a:p>
            <a:pPr marL="0" indent="0"/>
            <a:r>
              <a:rPr lang="en-US" b="1" dirty="0"/>
              <a:t>Orodja:</a:t>
            </a:r>
          </a:p>
          <a:p>
            <a:pPr marL="0" indent="0"/>
            <a:r>
              <a:rPr lang="en-US" b="1" dirty="0">
                <a:solidFill>
                  <a:srgbClr val="82C248"/>
                </a:solidFill>
              </a:rPr>
              <a:t>Canva – ponuja že pripravljene predloge za infografike in vizualne vsebine.</a:t>
            </a:r>
          </a:p>
          <a:p>
            <a:pPr marL="0" indent="0"/>
            <a:r>
              <a:rPr lang="en-US" b="1" dirty="0">
                <a:solidFill>
                  <a:srgbClr val="82C248"/>
                </a:solidFill>
              </a:rPr>
              <a:t>Adobe Express – preprosta platforma za oblikovanje privlačnih učnih vizualnih vsebin.</a:t>
            </a:r>
            <a:endParaRPr lang="en-IN" dirty="0"/>
          </a:p>
        </p:txBody>
      </p:sp>
      <p:pic>
        <p:nvPicPr>
          <p:cNvPr id="5" name="Picture Placeholder 4">
            <a:extLst>
              <a:ext uri="{FF2B5EF4-FFF2-40B4-BE49-F238E27FC236}">
                <a16:creationId xmlns:a16="http://schemas.microsoft.com/office/drawing/2014/main" id="{D96C19EA-C41F-E739-863A-DF8B9ADC08F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8" name="Picture 7">
            <a:extLst>
              <a:ext uri="{FF2B5EF4-FFF2-40B4-BE49-F238E27FC236}">
                <a16:creationId xmlns:a16="http://schemas.microsoft.com/office/drawing/2014/main" id="{41F1F81E-CA0D-8B55-EF02-9B2DCDE3F5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9051" y="5145722"/>
            <a:ext cx="1384301" cy="752158"/>
          </a:xfrm>
          <a:prstGeom prst="rect">
            <a:avLst/>
          </a:prstGeom>
        </p:spPr>
      </p:pic>
      <p:pic>
        <p:nvPicPr>
          <p:cNvPr id="10" name="Picture 9">
            <a:extLst>
              <a:ext uri="{FF2B5EF4-FFF2-40B4-BE49-F238E27FC236}">
                <a16:creationId xmlns:a16="http://schemas.microsoft.com/office/drawing/2014/main" id="{A2926D78-0E44-1E85-D56A-3255078352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59051" y="4472580"/>
            <a:ext cx="1384301" cy="5886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799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4722</TotalTime>
  <Words>1094</Words>
  <Application>Microsoft Office PowerPoint</Application>
  <PresentationFormat>Widescreen</PresentationFormat>
  <Paragraphs>106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Con</cp:lastModifiedBy>
  <cp:revision>217</cp:revision>
  <dcterms:created xsi:type="dcterms:W3CDTF">2020-10-14T13:32:04Z</dcterms:created>
  <dcterms:modified xsi:type="dcterms:W3CDTF">2026-06-29T17:25:29Z</dcterms:modified>
</cp:coreProperties>
</file>