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32"/>
  </p:notesMasterIdLst>
  <p:sldIdLst>
    <p:sldId id="4299" r:id="rId2"/>
    <p:sldId id="4301" r:id="rId3"/>
    <p:sldId id="4302" r:id="rId4"/>
    <p:sldId id="4363" r:id="rId5"/>
    <p:sldId id="4313" r:id="rId6"/>
    <p:sldId id="4317" r:id="rId7"/>
    <p:sldId id="4364" r:id="rId8"/>
    <p:sldId id="4354" r:id="rId9"/>
    <p:sldId id="4357" r:id="rId10"/>
    <p:sldId id="4365" r:id="rId11"/>
    <p:sldId id="4366" r:id="rId12"/>
    <p:sldId id="4324" r:id="rId13"/>
    <p:sldId id="4310" r:id="rId14"/>
    <p:sldId id="4326" r:id="rId15"/>
    <p:sldId id="4328" r:id="rId16"/>
    <p:sldId id="4367" r:id="rId17"/>
    <p:sldId id="4368" r:id="rId18"/>
    <p:sldId id="4332" r:id="rId19"/>
    <p:sldId id="4333" r:id="rId20"/>
    <p:sldId id="4361" r:id="rId21"/>
    <p:sldId id="4335" r:id="rId22"/>
    <p:sldId id="4336" r:id="rId23"/>
    <p:sldId id="4337" r:id="rId24"/>
    <p:sldId id="4338" r:id="rId25"/>
    <p:sldId id="4339" r:id="rId26"/>
    <p:sldId id="4318" r:id="rId27"/>
    <p:sldId id="4369" r:id="rId28"/>
    <p:sldId id="4370" r:id="rId29"/>
    <p:sldId id="4305" r:id="rId30"/>
    <p:sldId id="43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248"/>
    <a:srgbClr val="5398A2"/>
    <a:srgbClr val="1F8E47"/>
    <a:srgbClr val="404040"/>
    <a:srgbClr val="84C245"/>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402D7-A0AD-410F-A5CE-B92E45B19219}" v="93" dt="2026-03-26T09:20:09.173"/>
    <p1510:client id="{9A70CB32-6ED1-4B4C-B976-C6B7ABF27221}" v="80" dt="2026-03-27T07:25:14.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5082"/>
  </p:normalViewPr>
  <p:slideViewPr>
    <p:cSldViewPr snapToGrid="0" snapToObjects="1">
      <p:cViewPr varScale="1">
        <p:scale>
          <a:sx n="78" d="100"/>
          <a:sy n="78" d="100"/>
        </p:scale>
        <p:origin x="845"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84611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email">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98" r:id="rId12"/>
    <p:sldLayoutId id="2147483879" r:id="rId13"/>
    <p:sldLayoutId id="2147483878" r:id="rId14"/>
    <p:sldLayoutId id="2147483891" r:id="rId15"/>
    <p:sldLayoutId id="2147483894" r:id="rId16"/>
    <p:sldLayoutId id="2147483893" r:id="rId17"/>
    <p:sldLayoutId id="2147483895" r:id="rId18"/>
    <p:sldLayoutId id="214748385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climate.nasa.gov/evidence/" TargetMode="External"/><Relationship Id="rId2" Type="http://schemas.openxmlformats.org/officeDocument/2006/relationships/hyperlink" Target="https://www.carbonbrief.org/" TargetMode="Externa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playlist?list=PLJ8cMiYb3G5eNh88rkSNQonaKMKjT-P6h" TargetMode="External"/><Relationship Id="rId2" Type="http://schemas.openxmlformats.org/officeDocument/2006/relationships/hyperlink" Target="https://www.youtube.com/@DWPlanetA/" TargetMode="Externa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hyperlink" Target="https://www.bbc.com/audio/brand/w13xtvb6" TargetMode="External"/><Relationship Id="rId2" Type="http://schemas.openxmlformats.org/officeDocument/2006/relationships/hyperlink" Target="https://open.spotify.com/show/3n9rdUxp4307MuFJJIP8eE" TargetMode="Externa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81E6D-235E-D571-700B-0B94076F40EB}"/>
              </a:ext>
            </a:extLst>
          </p:cNvPr>
          <p:cNvSpPr/>
          <p:nvPr/>
        </p:nvSpPr>
        <p:spPr>
          <a:xfrm>
            <a:off x="401451" y="4056389"/>
            <a:ext cx="4593458" cy="1111514"/>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chemeClr val="bg1"/>
                </a:solidFill>
                <a:latin typeface="Calibri" panose="020F0502020204030204" pitchFamily="34" charset="0"/>
                <a:cs typeface="Calibri" panose="020F0502020204030204" pitchFamily="34" charset="0"/>
              </a:rPr>
              <a:t>Razumevanje spreminjajočega se planeta </a:t>
            </a:r>
          </a:p>
        </p:txBody>
      </p:sp>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0889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2"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401452" y="2728966"/>
            <a:ext cx="4593458" cy="111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rgbClr val="5398A2"/>
                </a:solidFill>
                <a:latin typeface="Calibri" panose="020F0502020204030204" pitchFamily="34" charset="0"/>
                <a:cs typeface="Calibri" panose="020F0502020204030204" pitchFamily="34" charset="0"/>
              </a:rPr>
              <a:t>Podnebna znanost:</a:t>
            </a:r>
          </a:p>
        </p:txBody>
      </p:sp>
      <p:pic>
        <p:nvPicPr>
          <p:cNvPr id="7" name="Picture Placeholder 6">
            <a:extLst>
              <a:ext uri="{FF2B5EF4-FFF2-40B4-BE49-F238E27FC236}">
                <a16:creationId xmlns:a16="http://schemas.microsoft.com/office/drawing/2014/main" id="{FD8ECC29-F730-C162-8CEB-ACA009265494}"/>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a:fillRect/>
          </a:stretch>
        </p:blipFill>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Tree>
    <p:extLst>
      <p:ext uri="{BB962C8B-B14F-4D97-AF65-F5344CB8AC3E}">
        <p14:creationId xmlns:p14="http://schemas.microsoft.com/office/powerpoint/2010/main" val="2254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A36D8-B178-B995-4275-B0535B2AA4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3C7AF0-67DC-4DA9-D626-4EDF39A2A594}"/>
              </a:ext>
            </a:extLst>
          </p:cNvPr>
          <p:cNvSpPr>
            <a:spLocks noGrp="1"/>
          </p:cNvSpPr>
          <p:nvPr>
            <p:ph type="body" sz="quarter" idx="18"/>
          </p:nvPr>
        </p:nvSpPr>
        <p:spPr>
          <a:xfrm>
            <a:off x="675020" y="3392026"/>
            <a:ext cx="3051160" cy="1049221"/>
          </a:xfrm>
        </p:spPr>
        <p:txBody>
          <a:bodyPr/>
          <a:lstStyle/>
          <a:p>
            <a:r>
              <a:rPr lang="en-US" spc="324" dirty="0"/>
              <a:t>1. del: Osnove podnebne znanosti (informativni list)</a:t>
            </a:r>
          </a:p>
        </p:txBody>
      </p:sp>
      <p:sp>
        <p:nvSpPr>
          <p:cNvPr id="3" name="Text Placeholder 2">
            <a:extLst>
              <a:ext uri="{FF2B5EF4-FFF2-40B4-BE49-F238E27FC236}">
                <a16:creationId xmlns:a16="http://schemas.microsoft.com/office/drawing/2014/main" id="{21589B55-9DD2-3DEF-BED4-CE2E582C5F22}"/>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558DFF81-D8C2-651B-E640-862232DE67D1}"/>
              </a:ext>
            </a:extLst>
          </p:cNvPr>
          <p:cNvSpPr>
            <a:spLocks noGrp="1"/>
          </p:cNvSpPr>
          <p:nvPr>
            <p:ph type="body" sz="quarter" idx="16"/>
          </p:nvPr>
        </p:nvSpPr>
        <p:spPr>
          <a:xfrm>
            <a:off x="4434828" y="761603"/>
            <a:ext cx="7612392" cy="803654"/>
          </a:xfrm>
        </p:spPr>
        <p:txBody>
          <a:bodyPr/>
          <a:lstStyle/>
          <a:p>
            <a:r>
              <a:rPr lang="en-US" dirty="0">
                <a:solidFill>
                  <a:srgbClr val="1F8E47"/>
                </a:solidFill>
              </a:rPr>
              <a:t>Toplogredni učinek</a:t>
            </a:r>
          </a:p>
        </p:txBody>
      </p:sp>
      <p:sp>
        <p:nvSpPr>
          <p:cNvPr id="9" name="Text Placeholder 4">
            <a:extLst>
              <a:ext uri="{FF2B5EF4-FFF2-40B4-BE49-F238E27FC236}">
                <a16:creationId xmlns:a16="http://schemas.microsoft.com/office/drawing/2014/main" id="{2DE83121-3898-1B5C-49F3-BD340531FC68}"/>
              </a:ext>
            </a:extLst>
          </p:cNvPr>
          <p:cNvSpPr txBox="1">
            <a:spLocks/>
          </p:cNvSpPr>
          <p:nvPr/>
        </p:nvSpPr>
        <p:spPr>
          <a:xfrm>
            <a:off x="4434827" y="1991676"/>
            <a:ext cx="7365574" cy="4557714"/>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rgbClr val="404040"/>
                </a:solidFill>
              </a:rPr>
              <a:t>Zemlja vpija sončno svetlobo in oddaja toploto nazaj v vesolje. Toplogredni plini zadržijo del te toplote in ustvarjajo razpon temperatur, primeren za življenje.</a:t>
            </a:r>
          </a:p>
          <a:p>
            <a:pPr>
              <a:lnSpc>
                <a:spcPct val="100000"/>
              </a:lnSpc>
            </a:pPr>
            <a:endParaRPr lang="en-US" sz="2400" dirty="0">
              <a:solidFill>
                <a:srgbClr val="404040"/>
              </a:solidFill>
            </a:endParaRPr>
          </a:p>
          <a:p>
            <a:pPr>
              <a:lnSpc>
                <a:spcPct val="100000"/>
              </a:lnSpc>
            </a:pPr>
            <a:r>
              <a:rPr lang="en-US" sz="2400" dirty="0">
                <a:solidFill>
                  <a:srgbClr val="404040"/>
                </a:solidFill>
              </a:rPr>
              <a:t>Človekove dejavnosti povečujejo koncentracije toplogrednih plinov, kar krepi ta učinek in vodi v globalno segrevanje.</a:t>
            </a:r>
          </a:p>
          <a:p>
            <a:pPr>
              <a:lnSpc>
                <a:spcPct val="100000"/>
              </a:lnSpc>
            </a:pPr>
            <a:endParaRPr lang="en-US" sz="2400" dirty="0">
              <a:solidFill>
                <a:srgbClr val="404040"/>
              </a:solidFill>
            </a:endParaRPr>
          </a:p>
          <a:p>
            <a:pPr>
              <a:lnSpc>
                <a:spcPct val="100000"/>
              </a:lnSpc>
            </a:pPr>
            <a:r>
              <a:rPr lang="en-US" sz="2400" b="1" dirty="0">
                <a:solidFill>
                  <a:srgbClr val="5398A2"/>
                </a:solidFill>
              </a:rPr>
              <a:t>Ključni toplogredni plini:</a:t>
            </a:r>
          </a:p>
          <a:p>
            <a:pPr marL="342900" indent="-342900">
              <a:lnSpc>
                <a:spcPct val="100000"/>
              </a:lnSpc>
              <a:buFont typeface="Arial" panose="020B0604020202020204" pitchFamily="34" charset="0"/>
              <a:buChar char="•"/>
            </a:pPr>
            <a:r>
              <a:rPr lang="en-US" sz="2400" dirty="0">
                <a:solidFill>
                  <a:srgbClr val="5398A2"/>
                </a:solidFill>
              </a:rPr>
              <a:t>CO₂ – energija, promet, proizvodnja</a:t>
            </a:r>
          </a:p>
          <a:p>
            <a:pPr marL="342900" indent="-342900">
              <a:lnSpc>
                <a:spcPct val="100000"/>
              </a:lnSpc>
              <a:buFont typeface="Arial" panose="020B0604020202020204" pitchFamily="34" charset="0"/>
              <a:buChar char="•"/>
            </a:pPr>
            <a:r>
              <a:rPr lang="en-US" sz="2400" dirty="0">
                <a:solidFill>
                  <a:srgbClr val="5398A2"/>
                </a:solidFill>
              </a:rPr>
              <a:t>CH₄ – kmetijstvo, odpadki, črpanje fosilnih goriv</a:t>
            </a:r>
          </a:p>
          <a:p>
            <a:pPr marL="342900" indent="-342900">
              <a:lnSpc>
                <a:spcPct val="100000"/>
              </a:lnSpc>
              <a:buFont typeface="Arial" panose="020B0604020202020204" pitchFamily="34" charset="0"/>
              <a:buChar char="•"/>
            </a:pPr>
            <a:r>
              <a:rPr lang="en-US" sz="2400" dirty="0">
                <a:solidFill>
                  <a:srgbClr val="5398A2"/>
                </a:solidFill>
              </a:rPr>
              <a:t>N₂O – kmetijstvo in industrijski procesi</a:t>
            </a:r>
          </a:p>
          <a:p>
            <a:pPr marL="342900" indent="-342900">
              <a:lnSpc>
                <a:spcPct val="100000"/>
              </a:lnSpc>
              <a:buFont typeface="Arial" panose="020B0604020202020204" pitchFamily="34" charset="0"/>
              <a:buChar char="•"/>
            </a:pPr>
            <a:r>
              <a:rPr lang="en-US" sz="2400" dirty="0">
                <a:solidFill>
                  <a:srgbClr val="5398A2"/>
                </a:solidFill>
              </a:rPr>
              <a:t>Vodna para – ojača segrevanje kot povratna zanka</a:t>
            </a:r>
            <a:endParaRPr lang="en-US" sz="2400" b="1" dirty="0">
              <a:solidFill>
                <a:srgbClr val="5398A2"/>
              </a:solidFill>
            </a:endParaRPr>
          </a:p>
        </p:txBody>
      </p:sp>
      <p:pic>
        <p:nvPicPr>
          <p:cNvPr id="8" name="Picture Placeholder 7">
            <a:extLst>
              <a:ext uri="{FF2B5EF4-FFF2-40B4-BE49-F238E27FC236}">
                <a16:creationId xmlns:a16="http://schemas.microsoft.com/office/drawing/2014/main" id="{9A3EECCE-2967-8123-1E93-59963B56A86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347512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D5355-1CA3-6AC8-300C-8413BB62433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B8D265-5459-878B-58E7-8425D0A358F2}"/>
              </a:ext>
            </a:extLst>
          </p:cNvPr>
          <p:cNvSpPr>
            <a:spLocks noGrp="1"/>
          </p:cNvSpPr>
          <p:nvPr>
            <p:ph type="body" sz="quarter" idx="18"/>
          </p:nvPr>
        </p:nvSpPr>
        <p:spPr>
          <a:xfrm>
            <a:off x="675020" y="3392026"/>
            <a:ext cx="3051160" cy="1049221"/>
          </a:xfrm>
        </p:spPr>
        <p:txBody>
          <a:bodyPr/>
          <a:lstStyle/>
          <a:p>
            <a:r>
              <a:rPr lang="en-US" spc="324" dirty="0"/>
              <a:t>1. del: Osnove podnebne znanosti (informativni list)</a:t>
            </a:r>
          </a:p>
        </p:txBody>
      </p:sp>
      <p:sp>
        <p:nvSpPr>
          <p:cNvPr id="3" name="Text Placeholder 2">
            <a:extLst>
              <a:ext uri="{FF2B5EF4-FFF2-40B4-BE49-F238E27FC236}">
                <a16:creationId xmlns:a16="http://schemas.microsoft.com/office/drawing/2014/main" id="{18464FC5-20ED-9E33-8CFE-01A3AB2D4979}"/>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5EED23AB-BF34-CABF-03E3-73AE620D5EBC}"/>
              </a:ext>
            </a:extLst>
          </p:cNvPr>
          <p:cNvSpPr>
            <a:spLocks noGrp="1"/>
          </p:cNvSpPr>
          <p:nvPr>
            <p:ph type="body" sz="quarter" idx="16"/>
          </p:nvPr>
        </p:nvSpPr>
        <p:spPr>
          <a:xfrm>
            <a:off x="4434828" y="761603"/>
            <a:ext cx="7612392" cy="803654"/>
          </a:xfrm>
        </p:spPr>
        <p:txBody>
          <a:bodyPr/>
          <a:lstStyle/>
          <a:p>
            <a:r>
              <a:rPr lang="en-US" dirty="0">
                <a:solidFill>
                  <a:srgbClr val="1F8E47"/>
                </a:solidFill>
              </a:rPr>
              <a:t>Kako znanstveniki preučujejo podnebje</a:t>
            </a:r>
          </a:p>
        </p:txBody>
      </p:sp>
      <p:sp>
        <p:nvSpPr>
          <p:cNvPr id="9" name="Text Placeholder 4">
            <a:extLst>
              <a:ext uri="{FF2B5EF4-FFF2-40B4-BE49-F238E27FC236}">
                <a16:creationId xmlns:a16="http://schemas.microsoft.com/office/drawing/2014/main" id="{73069698-E558-FCB8-3CCF-82B467CA2BD1}"/>
              </a:ext>
            </a:extLst>
          </p:cNvPr>
          <p:cNvSpPr txBox="1">
            <a:spLocks/>
          </p:cNvSpPr>
          <p:nvPr/>
        </p:nvSpPr>
        <p:spPr>
          <a:xfrm>
            <a:off x="4434827" y="1991676"/>
            <a:ext cx="7365574" cy="4557714"/>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rgbClr val="404040"/>
                </a:solidFill>
              </a:rPr>
              <a:t>Različni neodvisni viri razkrivajo dolgoročne podnebne premike:</a:t>
            </a:r>
          </a:p>
          <a:p>
            <a:pPr marL="342900" indent="-342900">
              <a:lnSpc>
                <a:spcPct val="100000"/>
              </a:lnSpc>
              <a:buFont typeface="Arial" panose="020B0604020202020204" pitchFamily="34" charset="0"/>
              <a:buChar char="•"/>
            </a:pPr>
            <a:r>
              <a:rPr lang="en-US" sz="2400" dirty="0">
                <a:solidFill>
                  <a:srgbClr val="404040"/>
                </a:solidFill>
              </a:rPr>
              <a:t>Satelitska opazovanja</a:t>
            </a:r>
          </a:p>
          <a:p>
            <a:pPr marL="342900" indent="-342900">
              <a:lnSpc>
                <a:spcPct val="100000"/>
              </a:lnSpc>
              <a:buFont typeface="Arial" panose="020B0604020202020204" pitchFamily="34" charset="0"/>
              <a:buChar char="•"/>
            </a:pPr>
            <a:r>
              <a:rPr lang="en-US" sz="2400" dirty="0">
                <a:solidFill>
                  <a:srgbClr val="404040"/>
                </a:solidFill>
              </a:rPr>
              <a:t>Globalna omrežja vremenskih postaj</a:t>
            </a:r>
          </a:p>
          <a:p>
            <a:pPr marL="342900" indent="-342900">
              <a:lnSpc>
                <a:spcPct val="100000"/>
              </a:lnSpc>
              <a:buFont typeface="Arial" panose="020B0604020202020204" pitchFamily="34" charset="0"/>
              <a:buChar char="•"/>
            </a:pPr>
            <a:r>
              <a:rPr lang="en-US" sz="2400" dirty="0">
                <a:solidFill>
                  <a:srgbClr val="404040"/>
                </a:solidFill>
              </a:rPr>
              <a:t>Oceanske boje in meritve toplotne vsebnosti</a:t>
            </a:r>
          </a:p>
          <a:p>
            <a:pPr marL="342900" indent="-342900">
              <a:lnSpc>
                <a:spcPct val="100000"/>
              </a:lnSpc>
              <a:buFont typeface="Arial" panose="020B0604020202020204" pitchFamily="34" charset="0"/>
              <a:buChar char="•"/>
            </a:pPr>
            <a:r>
              <a:rPr lang="en-US" sz="2400" dirty="0">
                <a:solidFill>
                  <a:srgbClr val="404040"/>
                </a:solidFill>
              </a:rPr>
              <a:t>Ledena jedra in drevesni branike</a:t>
            </a:r>
          </a:p>
          <a:p>
            <a:pPr marL="342900" indent="-342900">
              <a:lnSpc>
                <a:spcPct val="100000"/>
              </a:lnSpc>
              <a:buFont typeface="Arial" panose="020B0604020202020204" pitchFamily="34" charset="0"/>
              <a:buChar char="•"/>
            </a:pPr>
            <a:r>
              <a:rPr lang="en-US" sz="2400" dirty="0">
                <a:solidFill>
                  <a:srgbClr val="404040"/>
                </a:solidFill>
              </a:rPr>
              <a:t>Podnebni modeli, ki simulirajo Zemljine sisteme</a:t>
            </a:r>
          </a:p>
          <a:p>
            <a:pPr>
              <a:lnSpc>
                <a:spcPct val="100000"/>
              </a:lnSpc>
            </a:pPr>
            <a:endParaRPr lang="en-US" sz="2400" dirty="0">
              <a:solidFill>
                <a:srgbClr val="404040"/>
              </a:solidFill>
            </a:endParaRPr>
          </a:p>
          <a:p>
            <a:pPr>
              <a:lnSpc>
                <a:spcPct val="100000"/>
              </a:lnSpc>
            </a:pPr>
            <a:r>
              <a:rPr lang="en-US" sz="2400" dirty="0">
                <a:solidFill>
                  <a:srgbClr val="5398A2"/>
                </a:solidFill>
              </a:rPr>
              <a:t>Zbliževanje teh metod ponuja trdne dokaze o hitrem segrevanju.</a:t>
            </a:r>
          </a:p>
        </p:txBody>
      </p:sp>
      <p:pic>
        <p:nvPicPr>
          <p:cNvPr id="8" name="Picture Placeholder 7">
            <a:extLst>
              <a:ext uri="{FF2B5EF4-FFF2-40B4-BE49-F238E27FC236}">
                <a16:creationId xmlns:a16="http://schemas.microsoft.com/office/drawing/2014/main" id="{E1297E13-41F4-DE3B-BC1F-F34B2A051D8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4408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F401-F27C-01BB-A61C-D49AABD96A2B}"/>
            </a:ext>
          </a:extLst>
        </p:cNvPr>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140E8CC-8880-D454-A3CC-6E9F675167B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53CD98AA-D92E-71ED-086E-DD84C4D20D7B}"/>
              </a:ext>
            </a:extLst>
          </p:cNvPr>
          <p:cNvSpPr>
            <a:spLocks noGrp="1"/>
          </p:cNvSpPr>
          <p:nvPr>
            <p:ph type="body" sz="quarter" idx="17"/>
          </p:nvPr>
        </p:nvSpPr>
        <p:spPr/>
        <p:txBody>
          <a:bodyPr/>
          <a:lstStyle/>
          <a:p>
            <a:r>
              <a:rPr lang="en-US" dirty="0"/>
              <a:t>02</a:t>
            </a:r>
          </a:p>
        </p:txBody>
      </p:sp>
      <p:pic>
        <p:nvPicPr>
          <p:cNvPr id="9" name="Picture 8">
            <a:extLst>
              <a:ext uri="{FF2B5EF4-FFF2-40B4-BE49-F238E27FC236}">
                <a16:creationId xmlns:a16="http://schemas.microsoft.com/office/drawing/2014/main" id="{6B9AC995-6CFC-D4F2-B2C9-D3BB0651B94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6" name="Rectangle 15">
            <a:extLst>
              <a:ext uri="{FF2B5EF4-FFF2-40B4-BE49-F238E27FC236}">
                <a16:creationId xmlns:a16="http://schemas.microsoft.com/office/drawing/2014/main" id="{CF65D07D-066C-D36A-228B-446F40629D90}"/>
              </a:ext>
            </a:extLst>
          </p:cNvPr>
          <p:cNvSpPr/>
          <p:nvPr/>
        </p:nvSpPr>
        <p:spPr>
          <a:xfrm>
            <a:off x="2354580" y="2101489"/>
            <a:ext cx="4446270" cy="892599"/>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7" name="TextBox 16">
            <a:extLst>
              <a:ext uri="{FF2B5EF4-FFF2-40B4-BE49-F238E27FC236}">
                <a16:creationId xmlns:a16="http://schemas.microsoft.com/office/drawing/2014/main" id="{054E89E2-7359-0650-B80B-95109DD006D5}"/>
              </a:ext>
            </a:extLst>
          </p:cNvPr>
          <p:cNvSpPr txBox="1"/>
          <p:nvPr/>
        </p:nvSpPr>
        <p:spPr>
          <a:xfrm>
            <a:off x="3582410" y="2132289"/>
            <a:ext cx="1990610" cy="830997"/>
          </a:xfrm>
          <a:prstGeom prst="rect">
            <a:avLst/>
          </a:prstGeom>
          <a:noFill/>
        </p:spPr>
        <p:txBody>
          <a:bodyPr wrap="none" rtlCol="0">
            <a:spAutoFit/>
          </a:bodyPr>
          <a:lstStyle/>
          <a:p>
            <a:pPr algn="ctr"/>
            <a:r>
              <a:rPr lang="en-US" sz="4800" b="1" spc="324" dirty="0">
                <a:solidFill>
                  <a:srgbClr val="5398A2"/>
                </a:solidFill>
                <a:latin typeface="Calibri" panose="020F0502020204030204" pitchFamily="34" charset="0"/>
                <a:cs typeface="Calibri" panose="020F0502020204030204" pitchFamily="34" charset="0"/>
              </a:rPr>
              <a:t>PREMISLI</a:t>
            </a:r>
          </a:p>
        </p:txBody>
      </p:sp>
      <p:sp>
        <p:nvSpPr>
          <p:cNvPr id="2" name="Rectangle 1">
            <a:extLst>
              <a:ext uri="{FF2B5EF4-FFF2-40B4-BE49-F238E27FC236}">
                <a16:creationId xmlns:a16="http://schemas.microsoft.com/office/drawing/2014/main" id="{B576AE90-91FB-EE74-8F20-F8C52E960D9D}"/>
              </a:ext>
            </a:extLst>
          </p:cNvPr>
          <p:cNvSpPr/>
          <p:nvPr/>
        </p:nvSpPr>
        <p:spPr>
          <a:xfrm>
            <a:off x="4685731" y="2994086"/>
            <a:ext cx="3897630" cy="560070"/>
          </a:xfrm>
          <a:prstGeom prst="rect">
            <a:avLst/>
          </a:pr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324" dirty="0">
                <a:solidFill>
                  <a:schemeClr val="bg1"/>
                </a:solidFill>
                <a:latin typeface="Calibri" panose="020F0502020204030204" pitchFamily="34" charset="0"/>
                <a:cs typeface="Calibri" panose="020F0502020204030204" pitchFamily="34" charset="0"/>
              </a:rPr>
              <a:t>Iztočnice za razpravo</a:t>
            </a:r>
            <a:endParaRPr lang="en-IN" sz="2400" dirty="0">
              <a:solidFill>
                <a:schemeClr val="bg1"/>
              </a:solidFill>
            </a:endParaRPr>
          </a:p>
        </p:txBody>
      </p:sp>
    </p:spTree>
    <p:extLst>
      <p:ext uri="{BB962C8B-B14F-4D97-AF65-F5344CB8AC3E}">
        <p14:creationId xmlns:p14="http://schemas.microsoft.com/office/powerpoint/2010/main" val="3632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AD5FA-2186-2A66-787B-0D36D167C9C8}"/>
              </a:ext>
            </a:extLst>
          </p:cNvPr>
          <p:cNvSpPr>
            <a:spLocks noGrp="1"/>
          </p:cNvSpPr>
          <p:nvPr>
            <p:ph type="body" sz="quarter" idx="18"/>
          </p:nvPr>
        </p:nvSpPr>
        <p:spPr>
          <a:xfrm>
            <a:off x="675020" y="3392026"/>
            <a:ext cx="3005439" cy="1049221"/>
          </a:xfrm>
        </p:spPr>
        <p:txBody>
          <a:bodyPr/>
          <a:lstStyle/>
          <a:p>
            <a:r>
              <a:rPr lang="en-US" spc="324" dirty="0"/>
              <a:t>2. del: PREMISLI – Iztočnice za razpravo</a:t>
            </a:r>
          </a:p>
        </p:txBody>
      </p:sp>
      <p:sp>
        <p:nvSpPr>
          <p:cNvPr id="7" name="Text Placeholder 6">
            <a:extLst>
              <a:ext uri="{FF2B5EF4-FFF2-40B4-BE49-F238E27FC236}">
                <a16:creationId xmlns:a16="http://schemas.microsoft.com/office/drawing/2014/main" id="{FD62D7F5-B563-323D-9160-1C92C81550BA}"/>
              </a:ext>
            </a:extLst>
          </p:cNvPr>
          <p:cNvSpPr>
            <a:spLocks noGrp="1"/>
          </p:cNvSpPr>
          <p:nvPr>
            <p:ph type="body" sz="quarter" idx="19"/>
          </p:nvPr>
        </p:nvSpPr>
        <p:spPr/>
        <p:txBody>
          <a:bodyPr/>
          <a:lstStyle/>
          <a:p>
            <a:r>
              <a:rPr lang="en-US" dirty="0"/>
              <a:t>02</a:t>
            </a:r>
          </a:p>
        </p:txBody>
      </p:sp>
      <p:sp>
        <p:nvSpPr>
          <p:cNvPr id="9" name="Text Placeholder 8">
            <a:extLst>
              <a:ext uri="{FF2B5EF4-FFF2-40B4-BE49-F238E27FC236}">
                <a16:creationId xmlns:a16="http://schemas.microsoft.com/office/drawing/2014/main" id="{4A8006D4-A211-B392-791D-70255A6F4293}"/>
              </a:ext>
            </a:extLst>
          </p:cNvPr>
          <p:cNvSpPr>
            <a:spLocks noGrp="1"/>
          </p:cNvSpPr>
          <p:nvPr>
            <p:ph type="body" sz="quarter" idx="16"/>
          </p:nvPr>
        </p:nvSpPr>
        <p:spPr/>
        <p:txBody>
          <a:bodyPr/>
          <a:lstStyle/>
          <a:p>
            <a:r>
              <a:rPr lang="en-US" dirty="0">
                <a:solidFill>
                  <a:srgbClr val="5398A2"/>
                </a:solidFill>
              </a:rPr>
              <a:t>GLEJ strokovne videoposnetke</a:t>
            </a:r>
          </a:p>
        </p:txBody>
      </p:sp>
      <p:sp>
        <p:nvSpPr>
          <p:cNvPr id="12" name="Text Placeholder 11">
            <a:extLst>
              <a:ext uri="{FF2B5EF4-FFF2-40B4-BE49-F238E27FC236}">
                <a16:creationId xmlns:a16="http://schemas.microsoft.com/office/drawing/2014/main" id="{72BACF8F-AB5A-03A5-1255-A44BCE5F9A42}"/>
              </a:ext>
            </a:extLst>
          </p:cNvPr>
          <p:cNvSpPr>
            <a:spLocks noGrp="1"/>
          </p:cNvSpPr>
          <p:nvPr>
            <p:ph type="body" sz="quarter" idx="20"/>
          </p:nvPr>
        </p:nvSpPr>
        <p:spPr>
          <a:xfrm>
            <a:off x="4594469" y="1420076"/>
            <a:ext cx="6961476" cy="4477804"/>
          </a:xfrm>
        </p:spPr>
        <p:txBody>
          <a:bodyPr/>
          <a:lstStyle/>
          <a:p>
            <a:pPr marL="457200" indent="-457200">
              <a:buFont typeface="+mj-lt"/>
              <a:buAutoNum type="arabicPeriod"/>
            </a:pPr>
            <a:r>
              <a:rPr lang="en-US" dirty="0"/>
              <a:t>Katere spremembe v sezonskih vzorcih ali ekstremnem vremenu si opazil/-a v zadnjih letih?</a:t>
            </a:r>
          </a:p>
          <a:p>
            <a:pPr marL="457200" indent="-457200">
              <a:buFont typeface="+mj-lt"/>
              <a:buAutoNum type="arabicPeriod"/>
            </a:pPr>
            <a:r>
              <a:rPr lang="en-US" dirty="0"/>
              <a:t>Katere platforme ali viri oblikujejo tvoje razumevanje podnebnih vprašanj?</a:t>
            </a:r>
          </a:p>
          <a:p>
            <a:pPr marL="457200" indent="-457200">
              <a:buFont typeface="+mj-lt"/>
              <a:buAutoNum type="arabicPeriod"/>
            </a:pPr>
            <a:r>
              <a:rPr lang="en-US" dirty="0"/>
              <a:t>Zakaj misliš, da je podnebna znanost včasih napačno razumljena ali napačno predstavljena?</a:t>
            </a:r>
          </a:p>
          <a:p>
            <a:pPr marL="457200" indent="-457200">
              <a:buFont typeface="+mj-lt"/>
              <a:buAutoNum type="arabicPeriod"/>
            </a:pPr>
            <a:r>
              <a:rPr lang="en-US" dirty="0"/>
              <a:t>Kako bi znanje podnebne znanosti lahko vplivalo na odločitve v vsakdanjem življenju, pri delu ali pri vključevanju v skupnost?</a:t>
            </a:r>
          </a:p>
          <a:p>
            <a:pPr marL="457200" indent="-457200">
              <a:buFont typeface="+mj-lt"/>
              <a:buAutoNum type="arabicPeriod"/>
            </a:pPr>
            <a:r>
              <a:rPr lang="en-US" dirty="0"/>
              <a:t>Katero temo podnebne znanosti bi želel/-a podrobneje raziskati?</a:t>
            </a:r>
            <a:endParaRPr lang="en-IN" dirty="0"/>
          </a:p>
        </p:txBody>
      </p:sp>
      <p:pic>
        <p:nvPicPr>
          <p:cNvPr id="11" name="Picture Placeholder 10">
            <a:extLst>
              <a:ext uri="{FF2B5EF4-FFF2-40B4-BE49-F238E27FC236}">
                <a16:creationId xmlns:a16="http://schemas.microsoft.com/office/drawing/2014/main" id="{2346651A-6E7F-56E5-B25E-4A46B6638429}"/>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36979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336DF-B9D6-F0A8-CD54-D333F349E4B6}"/>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44397D08-91DC-EAF7-2A4B-0DDDE4A591E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88348178-9C8F-CFFA-9C67-715EDE079D7A}"/>
              </a:ext>
            </a:extLst>
          </p:cNvPr>
          <p:cNvSpPr>
            <a:spLocks noGrp="1"/>
          </p:cNvSpPr>
          <p:nvPr>
            <p:ph type="body" sz="quarter" idx="17"/>
          </p:nvPr>
        </p:nvSpPr>
        <p:spPr/>
        <p:txBody>
          <a:bodyPr/>
          <a:lstStyle/>
          <a:p>
            <a:r>
              <a:rPr lang="en-US" dirty="0"/>
              <a:t>03</a:t>
            </a:r>
          </a:p>
        </p:txBody>
      </p:sp>
      <p:pic>
        <p:nvPicPr>
          <p:cNvPr id="9" name="Picture 8">
            <a:extLst>
              <a:ext uri="{FF2B5EF4-FFF2-40B4-BE49-F238E27FC236}">
                <a16:creationId xmlns:a16="http://schemas.microsoft.com/office/drawing/2014/main" id="{FEC61E8B-008D-8706-3DA8-31706E842B3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4A91F23F-491F-98A8-0878-1F33009A3408}"/>
              </a:ext>
            </a:extLst>
          </p:cNvPr>
          <p:cNvSpPr/>
          <p:nvPr/>
        </p:nvSpPr>
        <p:spPr>
          <a:xfrm>
            <a:off x="2483238" y="2558689"/>
            <a:ext cx="7620882"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A2B24CA-D841-9F3C-42FE-A107AF4D9261}"/>
              </a:ext>
            </a:extLst>
          </p:cNvPr>
          <p:cNvSpPr txBox="1"/>
          <p:nvPr/>
        </p:nvSpPr>
        <p:spPr>
          <a:xfrm>
            <a:off x="2607207" y="2569607"/>
            <a:ext cx="7211911"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PREIZKUSI – Mini eksperiment toplogrednega učinka</a:t>
            </a:r>
          </a:p>
        </p:txBody>
      </p:sp>
      <p:sp>
        <p:nvSpPr>
          <p:cNvPr id="20" name="Rectangle 19">
            <a:extLst>
              <a:ext uri="{FF2B5EF4-FFF2-40B4-BE49-F238E27FC236}">
                <a16:creationId xmlns:a16="http://schemas.microsoft.com/office/drawing/2014/main" id="{AABBAAAE-D1C3-BF2B-7B88-CE6EBFC80B72}"/>
              </a:ext>
            </a:extLst>
          </p:cNvPr>
          <p:cNvSpPr/>
          <p:nvPr/>
        </p:nvSpPr>
        <p:spPr>
          <a:xfrm>
            <a:off x="4396968" y="3435405"/>
            <a:ext cx="6130062" cy="1304193"/>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564766A3-8622-8E98-355A-381595BF04E9}"/>
              </a:ext>
            </a:extLst>
          </p:cNvPr>
          <p:cNvSpPr txBox="1"/>
          <p:nvPr/>
        </p:nvSpPr>
        <p:spPr>
          <a:xfrm>
            <a:off x="4728438" y="3486632"/>
            <a:ext cx="5684292" cy="1200329"/>
          </a:xfrm>
          <a:prstGeom prst="rect">
            <a:avLst/>
          </a:prstGeom>
          <a:noFill/>
        </p:spPr>
        <p:txBody>
          <a:bodyPr wrap="square" rtlCol="0">
            <a:spAutoFit/>
          </a:bodyPr>
          <a:lstStyle/>
          <a:p>
            <a:pPr algn="ctr"/>
            <a:r>
              <a:rPr lang="en-US" sz="2400" spc="324" dirty="0">
                <a:solidFill>
                  <a:schemeClr val="bg1"/>
                </a:solidFill>
                <a:latin typeface="Calibri" panose="020F0502020204030204" pitchFamily="34" charset="0"/>
                <a:cs typeface="Calibri" panose="020F0502020204030204" pitchFamily="34" charset="0"/>
              </a:rPr>
              <a:t>Preprost, nazoren prikaz, kako se toplota ujame v ozračju.</a:t>
            </a:r>
            <a:endParaRPr lang="en-IN" sz="2400" dirty="0">
              <a:solidFill>
                <a:schemeClr val="bg1"/>
              </a:solidFill>
            </a:endParaRPr>
          </a:p>
        </p:txBody>
      </p:sp>
    </p:spTree>
    <p:extLst>
      <p:ext uri="{BB962C8B-B14F-4D97-AF65-F5344CB8AC3E}">
        <p14:creationId xmlns:p14="http://schemas.microsoft.com/office/powerpoint/2010/main" val="31756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EC090-DF94-3C94-A866-ED84DE4CF6E2}"/>
              </a:ext>
            </a:extLst>
          </p:cNvPr>
          <p:cNvSpPr>
            <a:spLocks noGrp="1"/>
          </p:cNvSpPr>
          <p:nvPr>
            <p:ph type="body" sz="quarter" idx="18"/>
          </p:nvPr>
        </p:nvSpPr>
        <p:spPr>
          <a:xfrm>
            <a:off x="675020" y="3392026"/>
            <a:ext cx="2936859" cy="1049221"/>
          </a:xfrm>
        </p:spPr>
        <p:txBody>
          <a:bodyPr/>
          <a:lstStyle/>
          <a:p>
            <a:r>
              <a:rPr lang="en-US" dirty="0"/>
              <a:t>3. del: PREIZKUSI – Mini eksperiment toplogrednega učinka</a:t>
            </a:r>
          </a:p>
        </p:txBody>
      </p:sp>
      <p:sp>
        <p:nvSpPr>
          <p:cNvPr id="3" name="Text Placeholder 2">
            <a:extLst>
              <a:ext uri="{FF2B5EF4-FFF2-40B4-BE49-F238E27FC236}">
                <a16:creationId xmlns:a16="http://schemas.microsoft.com/office/drawing/2014/main" id="{73A04135-B416-9899-912F-E58531A8491C}"/>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E4263ABD-16E5-5107-6843-05388E4EC3A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FD3BBE8E-C986-4C57-19C1-1F296CBBF522}"/>
              </a:ext>
            </a:extLst>
          </p:cNvPr>
          <p:cNvSpPr>
            <a:spLocks noGrp="1"/>
          </p:cNvSpPr>
          <p:nvPr>
            <p:ph type="body" sz="quarter" idx="20"/>
          </p:nvPr>
        </p:nvSpPr>
        <p:spPr>
          <a:xfrm>
            <a:off x="4594468" y="2045704"/>
            <a:ext cx="6961476" cy="2537726"/>
          </a:xfrm>
        </p:spPr>
        <p:txBody>
          <a:bodyPr/>
          <a:lstStyle/>
          <a:p>
            <a:pPr marL="0" indent="0">
              <a:lnSpc>
                <a:spcPct val="100000"/>
              </a:lnSpc>
            </a:pPr>
            <a:r>
              <a:rPr lang="en-US" b="1" dirty="0"/>
              <a:t>Materiali</a:t>
            </a:r>
          </a:p>
          <a:p>
            <a:pPr marL="342900" indent="-342900">
              <a:lnSpc>
                <a:spcPct val="100000"/>
              </a:lnSpc>
              <a:buFont typeface="Arial" panose="020B0604020202020204" pitchFamily="34" charset="0"/>
              <a:buChar char="•"/>
            </a:pPr>
            <a:r>
              <a:rPr lang="en-US" dirty="0"/>
              <a:t>Prozoren kozarec ali velika steklenica</a:t>
            </a:r>
          </a:p>
          <a:p>
            <a:pPr marL="342900" indent="-342900">
              <a:lnSpc>
                <a:spcPct val="100000"/>
              </a:lnSpc>
              <a:buFont typeface="Arial" panose="020B0604020202020204" pitchFamily="34" charset="0"/>
              <a:buChar char="•"/>
            </a:pPr>
            <a:r>
              <a:rPr lang="en-US" dirty="0"/>
              <a:t>Plastična folija</a:t>
            </a:r>
          </a:p>
          <a:p>
            <a:pPr marL="342900" indent="-342900">
              <a:lnSpc>
                <a:spcPct val="100000"/>
              </a:lnSpc>
              <a:buFont typeface="Arial" panose="020B0604020202020204" pitchFamily="34" charset="0"/>
              <a:buChar char="•"/>
            </a:pPr>
            <a:r>
              <a:rPr lang="en-US" dirty="0"/>
              <a:t>Termometer</a:t>
            </a:r>
          </a:p>
          <a:p>
            <a:pPr marL="342900" indent="-342900">
              <a:lnSpc>
                <a:spcPct val="100000"/>
              </a:lnSpc>
              <a:buFont typeface="Arial" panose="020B0604020202020204" pitchFamily="34" charset="0"/>
              <a:buChar char="•"/>
            </a:pPr>
            <a:r>
              <a:rPr lang="en-US" dirty="0"/>
              <a:t>Svetilka ali neposredna sončna svetloba</a:t>
            </a:r>
            <a:endParaRPr lang="en-IN" dirty="0"/>
          </a:p>
        </p:txBody>
      </p:sp>
      <p:sp>
        <p:nvSpPr>
          <p:cNvPr id="6" name="Text Placeholder 5">
            <a:extLst>
              <a:ext uri="{FF2B5EF4-FFF2-40B4-BE49-F238E27FC236}">
                <a16:creationId xmlns:a16="http://schemas.microsoft.com/office/drawing/2014/main" id="{B28723BE-DCBB-2505-7BD3-9DB63A7A0B6D}"/>
              </a:ext>
            </a:extLst>
          </p:cNvPr>
          <p:cNvSpPr>
            <a:spLocks noGrp="1"/>
          </p:cNvSpPr>
          <p:nvPr>
            <p:ph type="body" sz="quarter" idx="16"/>
          </p:nvPr>
        </p:nvSpPr>
        <p:spPr>
          <a:xfrm>
            <a:off x="4594468" y="761603"/>
            <a:ext cx="7452751" cy="803654"/>
          </a:xfrm>
        </p:spPr>
        <p:txBody>
          <a:bodyPr/>
          <a:lstStyle/>
          <a:p>
            <a:r>
              <a:rPr lang="en-US" dirty="0">
                <a:solidFill>
                  <a:srgbClr val="1F8E47"/>
                </a:solidFill>
              </a:rPr>
              <a:t>Eksperiment: Modeliranje toplogrednega učinka</a:t>
            </a:r>
            <a:endParaRPr lang="en-IN" dirty="0">
              <a:solidFill>
                <a:srgbClr val="1F8E47"/>
              </a:solidFill>
            </a:endParaRPr>
          </a:p>
        </p:txBody>
      </p:sp>
    </p:spTree>
    <p:extLst>
      <p:ext uri="{BB962C8B-B14F-4D97-AF65-F5344CB8AC3E}">
        <p14:creationId xmlns:p14="http://schemas.microsoft.com/office/powerpoint/2010/main" val="35571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E4336-8D22-C683-1097-EBBEBBB690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8FB331-208D-B751-E6F8-EC889538C89A}"/>
              </a:ext>
            </a:extLst>
          </p:cNvPr>
          <p:cNvSpPr>
            <a:spLocks noGrp="1"/>
          </p:cNvSpPr>
          <p:nvPr>
            <p:ph type="body" sz="quarter" idx="18"/>
          </p:nvPr>
        </p:nvSpPr>
        <p:spPr>
          <a:xfrm>
            <a:off x="675020" y="3392026"/>
            <a:ext cx="2936859" cy="1049221"/>
          </a:xfrm>
        </p:spPr>
        <p:txBody>
          <a:bodyPr/>
          <a:lstStyle/>
          <a:p>
            <a:r>
              <a:rPr lang="en-US" dirty="0"/>
              <a:t>3. del: PREIZKUSI – Mini eksperiment toplogrednega učinka</a:t>
            </a:r>
          </a:p>
        </p:txBody>
      </p:sp>
      <p:sp>
        <p:nvSpPr>
          <p:cNvPr id="3" name="Text Placeholder 2">
            <a:extLst>
              <a:ext uri="{FF2B5EF4-FFF2-40B4-BE49-F238E27FC236}">
                <a16:creationId xmlns:a16="http://schemas.microsoft.com/office/drawing/2014/main" id="{EB4CE498-3A7F-D802-7609-F2F8F1711A00}"/>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F706BD82-11D9-3F11-C210-6E3114F1D5B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79EF9D39-2D39-44C0-4780-EC2432E783C7}"/>
              </a:ext>
            </a:extLst>
          </p:cNvPr>
          <p:cNvSpPr>
            <a:spLocks noGrp="1"/>
          </p:cNvSpPr>
          <p:nvPr>
            <p:ph type="body" sz="quarter" idx="20"/>
          </p:nvPr>
        </p:nvSpPr>
        <p:spPr>
          <a:xfrm>
            <a:off x="4594468" y="2045704"/>
            <a:ext cx="6961476" cy="3017786"/>
          </a:xfrm>
        </p:spPr>
        <p:txBody>
          <a:bodyPr/>
          <a:lstStyle/>
          <a:p>
            <a:pPr marL="0" indent="0">
              <a:lnSpc>
                <a:spcPct val="100000"/>
              </a:lnSpc>
            </a:pPr>
            <a:r>
              <a:rPr lang="en-US" b="1" dirty="0"/>
              <a:t>Navodila</a:t>
            </a:r>
          </a:p>
          <a:p>
            <a:pPr marL="342900" indent="-342900">
              <a:lnSpc>
                <a:spcPct val="100000"/>
              </a:lnSpc>
              <a:buFont typeface="Arial" panose="020B0604020202020204" pitchFamily="34" charset="0"/>
              <a:buChar char="•"/>
            </a:pPr>
            <a:r>
              <a:rPr lang="en-US" dirty="0"/>
              <a:t>Postavi termometer v kozarec.</a:t>
            </a:r>
          </a:p>
          <a:p>
            <a:pPr marL="342900" indent="-342900">
              <a:lnSpc>
                <a:spcPct val="100000"/>
              </a:lnSpc>
              <a:buFont typeface="Arial" panose="020B0604020202020204" pitchFamily="34" charset="0"/>
              <a:buChar char="•"/>
            </a:pPr>
            <a:r>
              <a:rPr lang="en-US" dirty="0"/>
              <a:t>Odprtino tesno zapri s plastično folijo.</a:t>
            </a:r>
          </a:p>
          <a:p>
            <a:pPr marL="342900" indent="-342900">
              <a:lnSpc>
                <a:spcPct val="100000"/>
              </a:lnSpc>
              <a:buFont typeface="Arial" panose="020B0604020202020204" pitchFamily="34" charset="0"/>
              <a:buChar char="•"/>
            </a:pPr>
            <a:r>
              <a:rPr lang="en-US" dirty="0"/>
              <a:t>Zabeleži začetno temperaturo.</a:t>
            </a:r>
          </a:p>
          <a:p>
            <a:pPr marL="342900" indent="-342900">
              <a:lnSpc>
                <a:spcPct val="100000"/>
              </a:lnSpc>
              <a:buFont typeface="Arial" panose="020B0604020202020204" pitchFamily="34" charset="0"/>
              <a:buChar char="•"/>
            </a:pPr>
            <a:r>
              <a:rPr lang="en-US" dirty="0"/>
              <a:t>Postavi pod svetilko za 10 minut.</a:t>
            </a:r>
          </a:p>
          <a:p>
            <a:pPr marL="342900" indent="-342900">
              <a:lnSpc>
                <a:spcPct val="100000"/>
              </a:lnSpc>
              <a:buFont typeface="Arial" panose="020B0604020202020204" pitchFamily="34" charset="0"/>
              <a:buChar char="•"/>
            </a:pPr>
            <a:r>
              <a:rPr lang="en-US" dirty="0"/>
              <a:t>Ponovno zabeleži temperaturo.</a:t>
            </a:r>
            <a:endParaRPr lang="en-IN" dirty="0"/>
          </a:p>
        </p:txBody>
      </p:sp>
      <p:sp>
        <p:nvSpPr>
          <p:cNvPr id="6" name="Text Placeholder 5">
            <a:extLst>
              <a:ext uri="{FF2B5EF4-FFF2-40B4-BE49-F238E27FC236}">
                <a16:creationId xmlns:a16="http://schemas.microsoft.com/office/drawing/2014/main" id="{1DFA429A-1653-AD52-096F-264A11B05690}"/>
              </a:ext>
            </a:extLst>
          </p:cNvPr>
          <p:cNvSpPr>
            <a:spLocks noGrp="1"/>
          </p:cNvSpPr>
          <p:nvPr>
            <p:ph type="body" sz="quarter" idx="16"/>
          </p:nvPr>
        </p:nvSpPr>
        <p:spPr>
          <a:xfrm>
            <a:off x="4594468" y="761603"/>
            <a:ext cx="7452751" cy="803654"/>
          </a:xfrm>
        </p:spPr>
        <p:txBody>
          <a:bodyPr/>
          <a:lstStyle/>
          <a:p>
            <a:r>
              <a:rPr lang="en-US" dirty="0">
                <a:solidFill>
                  <a:srgbClr val="1F8E47"/>
                </a:solidFill>
              </a:rPr>
              <a:t>Eksperiment: Modeliranje toplogrednega učinka</a:t>
            </a:r>
            <a:endParaRPr lang="en-IN" dirty="0">
              <a:solidFill>
                <a:srgbClr val="1F8E47"/>
              </a:solidFill>
            </a:endParaRPr>
          </a:p>
        </p:txBody>
      </p:sp>
    </p:spTree>
    <p:extLst>
      <p:ext uri="{BB962C8B-B14F-4D97-AF65-F5344CB8AC3E}">
        <p14:creationId xmlns:p14="http://schemas.microsoft.com/office/powerpoint/2010/main" val="91709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E5CD8-D60C-6090-1CDC-BB95E5EBF9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75DF4A-4969-B8A8-006C-098E19C099C0}"/>
              </a:ext>
            </a:extLst>
          </p:cNvPr>
          <p:cNvSpPr>
            <a:spLocks noGrp="1"/>
          </p:cNvSpPr>
          <p:nvPr>
            <p:ph type="body" sz="quarter" idx="18"/>
          </p:nvPr>
        </p:nvSpPr>
        <p:spPr>
          <a:xfrm>
            <a:off x="675020" y="3392026"/>
            <a:ext cx="2936859" cy="1049221"/>
          </a:xfrm>
        </p:spPr>
        <p:txBody>
          <a:bodyPr/>
          <a:lstStyle/>
          <a:p>
            <a:r>
              <a:rPr lang="en-US" dirty="0"/>
              <a:t>3. del: PREIZKUSI – Mini eksperiment toplogrednega učinka</a:t>
            </a:r>
          </a:p>
        </p:txBody>
      </p:sp>
      <p:sp>
        <p:nvSpPr>
          <p:cNvPr id="3" name="Text Placeholder 2">
            <a:extLst>
              <a:ext uri="{FF2B5EF4-FFF2-40B4-BE49-F238E27FC236}">
                <a16:creationId xmlns:a16="http://schemas.microsoft.com/office/drawing/2014/main" id="{08E19D91-E7E4-855D-EFB5-D65289E2C98B}"/>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0C69CA30-9C00-D1D6-8A18-A7F33C3A574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AE286442-DBC4-FDEB-5ABE-AB9FBF886BAF}"/>
              </a:ext>
            </a:extLst>
          </p:cNvPr>
          <p:cNvSpPr>
            <a:spLocks noGrp="1"/>
          </p:cNvSpPr>
          <p:nvPr>
            <p:ph type="body" sz="quarter" idx="20"/>
          </p:nvPr>
        </p:nvSpPr>
        <p:spPr>
          <a:xfrm>
            <a:off x="4594468" y="2045704"/>
            <a:ext cx="6961476" cy="3017786"/>
          </a:xfrm>
        </p:spPr>
        <p:txBody>
          <a:bodyPr/>
          <a:lstStyle/>
          <a:p>
            <a:pPr marL="0" indent="0">
              <a:lnSpc>
                <a:spcPct val="100000"/>
              </a:lnSpc>
            </a:pPr>
            <a:r>
              <a:rPr lang="en-US" b="1" dirty="0"/>
              <a:t>Kaj prikazuje</a:t>
            </a:r>
          </a:p>
          <a:p>
            <a:pPr marL="0" indent="0">
              <a:lnSpc>
                <a:spcPct val="100000"/>
              </a:lnSpc>
            </a:pPr>
            <a:r>
              <a:rPr lang="en-US" dirty="0"/>
              <a:t>Zaprta posoda zadrži toploto in v majhnem merilu ponazarja, kako povečane količine toplogrednih plinov krepijo segrevanje ozračja.</a:t>
            </a:r>
          </a:p>
          <a:p>
            <a:pPr marL="0" indent="0">
              <a:lnSpc>
                <a:spcPct val="100000"/>
              </a:lnSpc>
            </a:pPr>
            <a:r>
              <a:rPr lang="en-US" b="1" dirty="0">
                <a:solidFill>
                  <a:srgbClr val="5398A2"/>
                </a:solidFill>
              </a:rPr>
              <a:t>Iztočnica za razmislek</a:t>
            </a:r>
          </a:p>
          <a:p>
            <a:pPr marL="0" indent="0">
              <a:lnSpc>
                <a:spcPct val="100000"/>
              </a:lnSpc>
            </a:pPr>
            <a:r>
              <a:rPr lang="en-US" dirty="0">
                <a:solidFill>
                  <a:srgbClr val="5398A2"/>
                </a:solidFill>
              </a:rPr>
              <a:t>„Kako je opazovanje tega fizičnega modela vplivalo na tvoje razumevanje delovanja segrevanja ozračja?“</a:t>
            </a:r>
            <a:endParaRPr lang="en-IN" dirty="0">
              <a:solidFill>
                <a:srgbClr val="5398A2"/>
              </a:solidFill>
            </a:endParaRPr>
          </a:p>
        </p:txBody>
      </p:sp>
      <p:sp>
        <p:nvSpPr>
          <p:cNvPr id="6" name="Text Placeholder 5">
            <a:extLst>
              <a:ext uri="{FF2B5EF4-FFF2-40B4-BE49-F238E27FC236}">
                <a16:creationId xmlns:a16="http://schemas.microsoft.com/office/drawing/2014/main" id="{25E8DAD9-E2C6-253C-9EFC-117FF91D98C7}"/>
              </a:ext>
            </a:extLst>
          </p:cNvPr>
          <p:cNvSpPr>
            <a:spLocks noGrp="1"/>
          </p:cNvSpPr>
          <p:nvPr>
            <p:ph type="body" sz="quarter" idx="16"/>
          </p:nvPr>
        </p:nvSpPr>
        <p:spPr>
          <a:xfrm>
            <a:off x="4594468" y="761603"/>
            <a:ext cx="7452751" cy="803654"/>
          </a:xfrm>
        </p:spPr>
        <p:txBody>
          <a:bodyPr/>
          <a:lstStyle/>
          <a:p>
            <a:r>
              <a:rPr lang="en-US" dirty="0">
                <a:solidFill>
                  <a:srgbClr val="1F8E47"/>
                </a:solidFill>
              </a:rPr>
              <a:t>Eksperiment: Modeliranje toplogrednega učinka</a:t>
            </a:r>
            <a:endParaRPr lang="en-IN" dirty="0">
              <a:solidFill>
                <a:srgbClr val="1F8E47"/>
              </a:solidFill>
            </a:endParaRPr>
          </a:p>
        </p:txBody>
      </p:sp>
    </p:spTree>
    <p:extLst>
      <p:ext uri="{BB962C8B-B14F-4D97-AF65-F5344CB8AC3E}">
        <p14:creationId xmlns:p14="http://schemas.microsoft.com/office/powerpoint/2010/main" val="94346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4DDA-E640-459B-CEB5-418A52DBCCDF}"/>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B5529AE-8AFA-F4BA-43B6-C454C076227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C6F612AD-BB25-234F-2957-0A4E69455F60}"/>
              </a:ext>
            </a:extLst>
          </p:cNvPr>
          <p:cNvSpPr>
            <a:spLocks noGrp="1"/>
          </p:cNvSpPr>
          <p:nvPr>
            <p:ph type="body" sz="quarter" idx="17"/>
          </p:nvPr>
        </p:nvSpPr>
        <p:spPr/>
        <p:txBody>
          <a:bodyPr/>
          <a:lstStyle/>
          <a:p>
            <a:r>
              <a:rPr lang="en-US" dirty="0"/>
              <a:t>04</a:t>
            </a:r>
          </a:p>
        </p:txBody>
      </p:sp>
      <p:pic>
        <p:nvPicPr>
          <p:cNvPr id="9" name="Picture 8">
            <a:extLst>
              <a:ext uri="{FF2B5EF4-FFF2-40B4-BE49-F238E27FC236}">
                <a16:creationId xmlns:a16="http://schemas.microsoft.com/office/drawing/2014/main" id="{E931CFE6-5354-2DF0-E789-0641B8EB0740}"/>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AA9BD2FD-A20F-9B05-41E1-8E40D161CA15}"/>
              </a:ext>
            </a:extLst>
          </p:cNvPr>
          <p:cNvSpPr/>
          <p:nvPr/>
        </p:nvSpPr>
        <p:spPr>
          <a:xfrm>
            <a:off x="2483239" y="2433852"/>
            <a:ext cx="331177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F7670E17-ECEB-2C1B-10C8-85D0218684EA}"/>
              </a:ext>
            </a:extLst>
          </p:cNvPr>
          <p:cNvSpPr txBox="1"/>
          <p:nvPr/>
        </p:nvSpPr>
        <p:spPr>
          <a:xfrm>
            <a:off x="2650229" y="2433852"/>
            <a:ext cx="2948051"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POVEŽI</a:t>
            </a:r>
          </a:p>
        </p:txBody>
      </p:sp>
      <p:sp>
        <p:nvSpPr>
          <p:cNvPr id="12" name="Rectangle 11">
            <a:extLst>
              <a:ext uri="{FF2B5EF4-FFF2-40B4-BE49-F238E27FC236}">
                <a16:creationId xmlns:a16="http://schemas.microsoft.com/office/drawing/2014/main" id="{F09C2A94-8D7A-D779-357F-D86891053F40}"/>
              </a:ext>
            </a:extLst>
          </p:cNvPr>
          <p:cNvSpPr/>
          <p:nvPr/>
        </p:nvSpPr>
        <p:spPr>
          <a:xfrm>
            <a:off x="4689101" y="3310568"/>
            <a:ext cx="3649752" cy="64061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13" name="TextBox 12">
            <a:extLst>
              <a:ext uri="{FF2B5EF4-FFF2-40B4-BE49-F238E27FC236}">
                <a16:creationId xmlns:a16="http://schemas.microsoft.com/office/drawing/2014/main" id="{A7D4D96E-9065-C7E7-090F-AB86E28EE7C3}"/>
              </a:ext>
            </a:extLst>
          </p:cNvPr>
          <p:cNvSpPr txBox="1"/>
          <p:nvPr/>
        </p:nvSpPr>
        <p:spPr>
          <a:xfrm>
            <a:off x="4814831" y="3403002"/>
            <a:ext cx="3398292" cy="461665"/>
          </a:xfrm>
          <a:prstGeom prst="rect">
            <a:avLst/>
          </a:prstGeom>
          <a:noFill/>
        </p:spPr>
        <p:txBody>
          <a:bodyPr wrap="square" rtlCol="0">
            <a:spAutoFit/>
          </a:bodyPr>
          <a:lstStyle/>
          <a:p>
            <a:pPr algn="ctr"/>
            <a:r>
              <a:rPr lang="en-IN" sz="2400" dirty="0">
                <a:solidFill>
                  <a:schemeClr val="bg1"/>
                </a:solidFill>
              </a:rPr>
              <a:t>Pomen v resničnem svetu</a:t>
            </a:r>
          </a:p>
        </p:txBody>
      </p:sp>
    </p:spTree>
    <p:extLst>
      <p:ext uri="{BB962C8B-B14F-4D97-AF65-F5344CB8AC3E}">
        <p14:creationId xmlns:p14="http://schemas.microsoft.com/office/powerpoint/2010/main" val="37667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F342-876A-3FCF-C86E-78A1ECB8887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8E837E0-447A-DF34-6BFC-14ED60563E40}"/>
              </a:ext>
            </a:extLst>
          </p:cNvPr>
          <p:cNvSpPr>
            <a:spLocks noGrp="1"/>
          </p:cNvSpPr>
          <p:nvPr>
            <p:ph type="body" sz="quarter" idx="18"/>
          </p:nvPr>
        </p:nvSpPr>
        <p:spPr>
          <a:xfrm>
            <a:off x="675020" y="3392026"/>
            <a:ext cx="3005439" cy="1049221"/>
          </a:xfrm>
        </p:spPr>
        <p:txBody>
          <a:bodyPr/>
          <a:lstStyle/>
          <a:p>
            <a:r>
              <a:rPr lang="en-US" spc="324" dirty="0"/>
              <a:t>4. del: POVEŽI – Pomen v resničnem svetu</a:t>
            </a:r>
          </a:p>
        </p:txBody>
      </p:sp>
      <p:sp>
        <p:nvSpPr>
          <p:cNvPr id="7" name="Text Placeholder 6">
            <a:extLst>
              <a:ext uri="{FF2B5EF4-FFF2-40B4-BE49-F238E27FC236}">
                <a16:creationId xmlns:a16="http://schemas.microsoft.com/office/drawing/2014/main" id="{DBA3B638-DE2D-A36F-2AE4-8A337EC8304C}"/>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1F33016E-B4C1-9217-E020-2F380EB64200}"/>
              </a:ext>
            </a:extLst>
          </p:cNvPr>
          <p:cNvSpPr>
            <a:spLocks noGrp="1"/>
          </p:cNvSpPr>
          <p:nvPr>
            <p:ph type="body" sz="quarter" idx="20"/>
          </p:nvPr>
        </p:nvSpPr>
        <p:spPr>
          <a:xfrm>
            <a:off x="4555502" y="2102046"/>
            <a:ext cx="7445997" cy="4678402"/>
          </a:xfrm>
        </p:spPr>
        <p:txBody>
          <a:bodyPr/>
          <a:lstStyle/>
          <a:p>
            <a:pPr marL="0" indent="0">
              <a:lnSpc>
                <a:spcPct val="100000"/>
              </a:lnSpc>
            </a:pPr>
            <a:r>
              <a:rPr lang="en-US" sz="2300" b="1" dirty="0"/>
              <a:t>Možnost A: Podnebni pregled – lokalni podatki</a:t>
            </a:r>
          </a:p>
          <a:p>
            <a:pPr marL="0" indent="0">
              <a:lnSpc>
                <a:spcPct val="100000"/>
              </a:lnSpc>
            </a:pPr>
            <a:r>
              <a:rPr lang="en-US" sz="2300" dirty="0"/>
              <a:t>Poišči regionalne podnebne podatke (temperaturni trendi, spremembe padavin, ekstremni dogodki).</a:t>
            </a:r>
          </a:p>
          <a:p>
            <a:pPr marL="0" indent="0">
              <a:lnSpc>
                <a:spcPct val="100000"/>
              </a:lnSpc>
            </a:pPr>
            <a:r>
              <a:rPr lang="en-US" sz="2300" b="1" dirty="0">
                <a:solidFill>
                  <a:srgbClr val="5398A2"/>
                </a:solidFill>
              </a:rPr>
              <a:t>Razpravljaj:</a:t>
            </a:r>
          </a:p>
          <a:p>
            <a:pPr marL="0" indent="0">
              <a:lnSpc>
                <a:spcPct val="100000"/>
              </a:lnSpc>
            </a:pPr>
            <a:r>
              <a:rPr lang="en-US" sz="2300" dirty="0">
                <a:solidFill>
                  <a:srgbClr val="5398A2"/>
                </a:solidFill>
              </a:rPr>
              <a:t>„Kateri trendi bi lahko vplivali na vsakdanje življenje, bivanje, delovne rutine, promet ali lokalno infrastrukturo?“</a:t>
            </a:r>
          </a:p>
        </p:txBody>
      </p:sp>
      <p:sp>
        <p:nvSpPr>
          <p:cNvPr id="5" name="Text Placeholder 4">
            <a:extLst>
              <a:ext uri="{FF2B5EF4-FFF2-40B4-BE49-F238E27FC236}">
                <a16:creationId xmlns:a16="http://schemas.microsoft.com/office/drawing/2014/main" id="{8D44D2DA-A20B-E268-D39A-89792F4C293B}"/>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Možnost A: Podnebni pregled – lokalni podatki</a:t>
            </a:r>
          </a:p>
        </p:txBody>
      </p:sp>
      <p:pic>
        <p:nvPicPr>
          <p:cNvPr id="9" name="Picture Placeholder 8">
            <a:extLst>
              <a:ext uri="{FF2B5EF4-FFF2-40B4-BE49-F238E27FC236}">
                <a16:creationId xmlns:a16="http://schemas.microsoft.com/office/drawing/2014/main" id="{58DAB0B0-D02A-1B0E-EC44-18BCC8557C0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4" name="Freeform: Shape 3">
            <a:extLst>
              <a:ext uri="{FF2B5EF4-FFF2-40B4-BE49-F238E27FC236}">
                <a16:creationId xmlns:a16="http://schemas.microsoft.com/office/drawing/2014/main" id="{A25AF33D-B794-C163-A502-141FCEF448D1}"/>
              </a:ext>
            </a:extLst>
          </p:cNvPr>
          <p:cNvSpPr/>
          <p:nvPr/>
        </p:nvSpPr>
        <p:spPr>
          <a:xfrm>
            <a:off x="3943349" y="0"/>
            <a:ext cx="3713955" cy="460754"/>
          </a:xfrm>
          <a:custGeom>
            <a:avLst/>
            <a:gdLst>
              <a:gd name="csX0" fmla="*/ 0 w 4844732"/>
              <a:gd name="csY0" fmla="*/ 0 h 460754"/>
              <a:gd name="csX1" fmla="*/ 4844732 w 4844732"/>
              <a:gd name="csY1" fmla="*/ 0 h 460754"/>
              <a:gd name="csX2" fmla="*/ 4836005 w 4844732"/>
              <a:gd name="csY2" fmla="*/ 86569 h 460754"/>
              <a:gd name="csX3" fmla="*/ 4376896 w 4844732"/>
              <a:gd name="csY3" fmla="*/ 460754 h 460754"/>
              <a:gd name="csX4" fmla="*/ 467836 w 4844732"/>
              <a:gd name="csY4" fmla="*/ 460754 h 460754"/>
              <a:gd name="csX5" fmla="*/ 8727 w 4844732"/>
              <a:gd name="csY5" fmla="*/ 86569 h 460754"/>
            </a:gdLst>
            <a:ahLst/>
            <a:cxnLst>
              <a:cxn ang="0">
                <a:pos x="csX0" y="csY0"/>
              </a:cxn>
              <a:cxn ang="0">
                <a:pos x="csX1" y="csY1"/>
              </a:cxn>
              <a:cxn ang="0">
                <a:pos x="csX2" y="csY2"/>
              </a:cxn>
              <a:cxn ang="0">
                <a:pos x="csX3" y="csY3"/>
              </a:cxn>
              <a:cxn ang="0">
                <a:pos x="csX4" y="csY4"/>
              </a:cxn>
              <a:cxn ang="0">
                <a:pos x="csX5" y="csY5"/>
              </a:cxn>
            </a:cxnLst>
            <a:rect l="l" t="t" r="r" b="b"/>
            <a:pathLst>
              <a:path w="4844732" h="460754">
                <a:moveTo>
                  <a:pt x="0" y="0"/>
                </a:moveTo>
                <a:lnTo>
                  <a:pt x="4844732" y="0"/>
                </a:lnTo>
                <a:lnTo>
                  <a:pt x="4836005" y="86569"/>
                </a:lnTo>
                <a:cubicBezTo>
                  <a:pt x="4792307" y="300116"/>
                  <a:pt x="4603361" y="460754"/>
                  <a:pt x="4376896" y="460754"/>
                </a:cubicBezTo>
                <a:lnTo>
                  <a:pt x="467836" y="460754"/>
                </a:lnTo>
                <a:cubicBezTo>
                  <a:pt x="241371" y="460754"/>
                  <a:pt x="52425" y="300116"/>
                  <a:pt x="8727" y="86569"/>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dirty="0"/>
              <a:t>Izberi eno dejavnost</a:t>
            </a:r>
          </a:p>
        </p:txBody>
      </p:sp>
    </p:spTree>
    <p:extLst>
      <p:ext uri="{BB962C8B-B14F-4D97-AF65-F5344CB8AC3E}">
        <p14:creationId xmlns:p14="http://schemas.microsoft.com/office/powerpoint/2010/main" val="29313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p:txBody>
          <a:bodyPr/>
          <a:lstStyle/>
          <a:p>
            <a:r>
              <a:rPr lang="en-US" dirty="0"/>
              <a:t>VSEBINA</a:t>
            </a:r>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r>
              <a:rPr lang="en-GB" dirty="0"/>
              <a:t>Uvod in učni cilji</a:t>
            </a:r>
            <a:endParaRPr lang="en-US" dirty="0"/>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p:txBody>
          <a:bodyPr/>
          <a:lstStyle/>
          <a:p>
            <a:r>
              <a:rPr lang="en-US" dirty="0"/>
              <a:t>00</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p:txBody>
          <a:bodyPr/>
          <a:lstStyle/>
          <a:p>
            <a:r>
              <a:rPr lang="en-US" dirty="0"/>
              <a:t>1. del: Osnove podnebne znanosti (informativni list)</a:t>
            </a:r>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p:txBody>
          <a:bodyPr/>
          <a:lstStyle/>
          <a:p>
            <a:r>
              <a:rPr lang="en-US" dirty="0"/>
              <a:t>01</a:t>
            </a:r>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p:txBody>
          <a:bodyPr/>
          <a:lstStyle/>
          <a:p>
            <a:r>
              <a:rPr lang="en-US" dirty="0"/>
              <a:t>2. del: PREMISLI – Iztočnice za razpravo</a:t>
            </a:r>
            <a:endParaRPr lang="en-IN" dirty="0"/>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p:txBody>
          <a:bodyPr/>
          <a:lstStyle/>
          <a:p>
            <a:r>
              <a:rPr lang="en-US" dirty="0"/>
              <a:t>02</a:t>
            </a:r>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p:txBody>
          <a:bodyPr/>
          <a:lstStyle/>
          <a:p>
            <a:r>
              <a:rPr lang="en-US" dirty="0"/>
              <a:t>3. del: PREIZKUSI – Mini eksperiment toplogrednega učinka</a:t>
            </a:r>
          </a:p>
        </p:txBody>
      </p:sp>
      <p:sp>
        <p:nvSpPr>
          <p:cNvPr id="21" name="Text Placeholder 20">
            <a:extLst>
              <a:ext uri="{FF2B5EF4-FFF2-40B4-BE49-F238E27FC236}">
                <a16:creationId xmlns:a16="http://schemas.microsoft.com/office/drawing/2014/main" id="{2D92ADCA-D5C5-A7EE-91E8-B4AA88993D0A}"/>
              </a:ext>
            </a:extLst>
          </p:cNvPr>
          <p:cNvSpPr>
            <a:spLocks noGrp="1"/>
          </p:cNvSpPr>
          <p:nvPr>
            <p:ph type="body" sz="quarter" idx="50"/>
          </p:nvPr>
        </p:nvSpPr>
        <p:spPr/>
        <p:txBody>
          <a:bodyPr/>
          <a:lstStyle/>
          <a:p>
            <a:r>
              <a:rPr lang="en-US" dirty="0"/>
              <a:t>03</a:t>
            </a:r>
          </a:p>
        </p:txBody>
      </p:sp>
      <p:pic>
        <p:nvPicPr>
          <p:cNvPr id="8" name="Picture Placeholder 7">
            <a:extLst>
              <a:ext uri="{FF2B5EF4-FFF2-40B4-BE49-F238E27FC236}">
                <a16:creationId xmlns:a16="http://schemas.microsoft.com/office/drawing/2014/main" id="{2503CCFD-2A5D-E79C-B854-0C2B88CCCA71}"/>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473430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rgbClr val="FFFFFF">
              <a:lumMod val="95000"/>
            </a:srgbClr>
          </a:solidFill>
        </p:spPr>
      </p:pic>
      <p:pic>
        <p:nvPicPr>
          <p:cNvPr id="5" name="Picture Placeholder 4">
            <a:extLst>
              <a:ext uri="{FF2B5EF4-FFF2-40B4-BE49-F238E27FC236}">
                <a16:creationId xmlns:a16="http://schemas.microsoft.com/office/drawing/2014/main" id="{F9EC9653-AF92-E235-D579-BE0E035CEB6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12" name="Picture Placeholder 11">
            <a:extLst>
              <a:ext uri="{FF2B5EF4-FFF2-40B4-BE49-F238E27FC236}">
                <a16:creationId xmlns:a16="http://schemas.microsoft.com/office/drawing/2014/main" id="{F8346A3B-8384-1759-E489-D8E762BA7CEA}"/>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pic>
        <p:nvPicPr>
          <p:cNvPr id="23" name="Picture Placeholder 22">
            <a:extLst>
              <a:ext uri="{FF2B5EF4-FFF2-40B4-BE49-F238E27FC236}">
                <a16:creationId xmlns:a16="http://schemas.microsoft.com/office/drawing/2014/main" id="{3F13B91B-6718-7438-0E60-E0911D9582E0}"/>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rgbClr val="FFFFFF">
              <a:lumMod val="95000"/>
            </a:srgbClr>
          </a:solidFill>
        </p:spPr>
      </p:pic>
    </p:spTree>
    <p:extLst>
      <p:ext uri="{BB962C8B-B14F-4D97-AF65-F5344CB8AC3E}">
        <p14:creationId xmlns:p14="http://schemas.microsoft.com/office/powerpoint/2010/main" val="17372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19025-C858-F573-A850-52C264B1322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7B156D9-6763-62A8-4BB8-D0BFFA015B74}"/>
              </a:ext>
            </a:extLst>
          </p:cNvPr>
          <p:cNvSpPr>
            <a:spLocks noGrp="1"/>
          </p:cNvSpPr>
          <p:nvPr>
            <p:ph type="body" sz="quarter" idx="18"/>
          </p:nvPr>
        </p:nvSpPr>
        <p:spPr>
          <a:xfrm>
            <a:off x="675020" y="3392026"/>
            <a:ext cx="3005439" cy="1049221"/>
          </a:xfrm>
        </p:spPr>
        <p:txBody>
          <a:bodyPr/>
          <a:lstStyle/>
          <a:p>
            <a:r>
              <a:rPr lang="en-US" spc="324" dirty="0"/>
              <a:t>4. del: POVEŽI – Pomen v resničnem svetu</a:t>
            </a:r>
          </a:p>
        </p:txBody>
      </p:sp>
      <p:sp>
        <p:nvSpPr>
          <p:cNvPr id="7" name="Text Placeholder 6">
            <a:extLst>
              <a:ext uri="{FF2B5EF4-FFF2-40B4-BE49-F238E27FC236}">
                <a16:creationId xmlns:a16="http://schemas.microsoft.com/office/drawing/2014/main" id="{40A03AFD-E623-9F50-38A7-DCB4BAFBE704}"/>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CC984D77-C665-F908-1714-89FFD95B77C7}"/>
              </a:ext>
            </a:extLst>
          </p:cNvPr>
          <p:cNvSpPr>
            <a:spLocks noGrp="1"/>
          </p:cNvSpPr>
          <p:nvPr>
            <p:ph type="body" sz="quarter" idx="20"/>
          </p:nvPr>
        </p:nvSpPr>
        <p:spPr>
          <a:xfrm>
            <a:off x="4555502" y="1987936"/>
            <a:ext cx="7445997" cy="4678402"/>
          </a:xfrm>
        </p:spPr>
        <p:txBody>
          <a:bodyPr/>
          <a:lstStyle/>
          <a:p>
            <a:pPr marL="0" indent="0">
              <a:lnSpc>
                <a:spcPct val="100000"/>
              </a:lnSpc>
            </a:pPr>
            <a:r>
              <a:rPr lang="en-US" sz="2300" dirty="0"/>
              <a:t>Opazuj značilnosti, ki vplivajo na toploto in pretok vode:</a:t>
            </a:r>
          </a:p>
          <a:p>
            <a:pPr marL="342900" indent="-342900">
              <a:lnSpc>
                <a:spcPct val="100000"/>
              </a:lnSpc>
              <a:buFont typeface="Arial" panose="020B0604020202020204" pitchFamily="34" charset="0"/>
              <a:buChar char="•"/>
            </a:pPr>
            <a:r>
              <a:rPr lang="en-US" sz="2300" dirty="0"/>
              <a:t>Trde površine proti zelenim površinam</a:t>
            </a:r>
          </a:p>
          <a:p>
            <a:pPr marL="342900" indent="-342900">
              <a:lnSpc>
                <a:spcPct val="100000"/>
              </a:lnSpc>
              <a:buFont typeface="Arial" panose="020B0604020202020204" pitchFamily="34" charset="0"/>
              <a:buChar char="•"/>
            </a:pPr>
            <a:r>
              <a:rPr lang="en-US" sz="2300" dirty="0"/>
              <a:t>Senca in drevesni pokrov</a:t>
            </a:r>
          </a:p>
          <a:p>
            <a:pPr marL="342900" indent="-342900">
              <a:lnSpc>
                <a:spcPct val="100000"/>
              </a:lnSpc>
              <a:buFont typeface="Arial" panose="020B0604020202020204" pitchFamily="34" charset="0"/>
              <a:buChar char="•"/>
            </a:pPr>
            <a:r>
              <a:rPr lang="en-US" sz="2300" dirty="0"/>
              <a:t>Vzorci odvodnjavanja</a:t>
            </a:r>
          </a:p>
          <a:p>
            <a:pPr marL="342900" indent="-342900">
              <a:lnSpc>
                <a:spcPct val="100000"/>
              </a:lnSpc>
              <a:buFont typeface="Arial" panose="020B0604020202020204" pitchFamily="34" charset="0"/>
              <a:buChar char="•"/>
            </a:pPr>
            <a:r>
              <a:rPr lang="en-US" sz="2300" dirty="0"/>
              <a:t>Lokalni materiali, ki vpijajo toploto</a:t>
            </a:r>
          </a:p>
          <a:p>
            <a:pPr marL="0" indent="0">
              <a:lnSpc>
                <a:spcPct val="100000"/>
              </a:lnSpc>
            </a:pPr>
            <a:r>
              <a:rPr lang="en-US" sz="2300" b="1" dirty="0">
                <a:solidFill>
                  <a:srgbClr val="5398A2"/>
                </a:solidFill>
              </a:rPr>
              <a:t>Razpravljaj:</a:t>
            </a:r>
          </a:p>
          <a:p>
            <a:pPr marL="0" indent="0">
              <a:lnSpc>
                <a:spcPct val="100000"/>
              </a:lnSpc>
            </a:pPr>
            <a:r>
              <a:rPr lang="en-US" sz="2300" dirty="0">
                <a:solidFill>
                  <a:srgbClr val="5398A2"/>
                </a:solidFill>
              </a:rPr>
              <a:t>„Kako ti elementi vplivajo na udobje, odpornost in trajnost v okolju?“</a:t>
            </a:r>
          </a:p>
        </p:txBody>
      </p:sp>
      <p:sp>
        <p:nvSpPr>
          <p:cNvPr id="5" name="Text Placeholder 4">
            <a:extLst>
              <a:ext uri="{FF2B5EF4-FFF2-40B4-BE49-F238E27FC236}">
                <a16:creationId xmlns:a16="http://schemas.microsoft.com/office/drawing/2014/main" id="{020EF182-79AF-0126-A36F-30FBE7E45537}"/>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Možnost B: Mikroopazovalni sprehod</a:t>
            </a:r>
          </a:p>
        </p:txBody>
      </p:sp>
      <p:pic>
        <p:nvPicPr>
          <p:cNvPr id="10" name="Picture Placeholder 9">
            <a:extLst>
              <a:ext uri="{FF2B5EF4-FFF2-40B4-BE49-F238E27FC236}">
                <a16:creationId xmlns:a16="http://schemas.microsoft.com/office/drawing/2014/main" id="{5F250886-6EEB-8CB8-C470-71B4B49A600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3" name="Freeform: Shape 2">
            <a:extLst>
              <a:ext uri="{FF2B5EF4-FFF2-40B4-BE49-F238E27FC236}">
                <a16:creationId xmlns:a16="http://schemas.microsoft.com/office/drawing/2014/main" id="{E226758C-F096-D028-5523-BA052D1C6702}"/>
              </a:ext>
            </a:extLst>
          </p:cNvPr>
          <p:cNvSpPr/>
          <p:nvPr/>
        </p:nvSpPr>
        <p:spPr>
          <a:xfrm>
            <a:off x="3943349" y="0"/>
            <a:ext cx="3713955" cy="460754"/>
          </a:xfrm>
          <a:custGeom>
            <a:avLst/>
            <a:gdLst>
              <a:gd name="csX0" fmla="*/ 0 w 4844732"/>
              <a:gd name="csY0" fmla="*/ 0 h 460754"/>
              <a:gd name="csX1" fmla="*/ 4844732 w 4844732"/>
              <a:gd name="csY1" fmla="*/ 0 h 460754"/>
              <a:gd name="csX2" fmla="*/ 4836005 w 4844732"/>
              <a:gd name="csY2" fmla="*/ 86569 h 460754"/>
              <a:gd name="csX3" fmla="*/ 4376896 w 4844732"/>
              <a:gd name="csY3" fmla="*/ 460754 h 460754"/>
              <a:gd name="csX4" fmla="*/ 467836 w 4844732"/>
              <a:gd name="csY4" fmla="*/ 460754 h 460754"/>
              <a:gd name="csX5" fmla="*/ 8727 w 4844732"/>
              <a:gd name="csY5" fmla="*/ 86569 h 460754"/>
            </a:gdLst>
            <a:ahLst/>
            <a:cxnLst>
              <a:cxn ang="0">
                <a:pos x="csX0" y="csY0"/>
              </a:cxn>
              <a:cxn ang="0">
                <a:pos x="csX1" y="csY1"/>
              </a:cxn>
              <a:cxn ang="0">
                <a:pos x="csX2" y="csY2"/>
              </a:cxn>
              <a:cxn ang="0">
                <a:pos x="csX3" y="csY3"/>
              </a:cxn>
              <a:cxn ang="0">
                <a:pos x="csX4" y="csY4"/>
              </a:cxn>
              <a:cxn ang="0">
                <a:pos x="csX5" y="csY5"/>
              </a:cxn>
            </a:cxnLst>
            <a:rect l="l" t="t" r="r" b="b"/>
            <a:pathLst>
              <a:path w="4844732" h="460754">
                <a:moveTo>
                  <a:pt x="0" y="0"/>
                </a:moveTo>
                <a:lnTo>
                  <a:pt x="4844732" y="0"/>
                </a:lnTo>
                <a:lnTo>
                  <a:pt x="4836005" y="86569"/>
                </a:lnTo>
                <a:cubicBezTo>
                  <a:pt x="4792307" y="300116"/>
                  <a:pt x="4603361" y="460754"/>
                  <a:pt x="4376896" y="460754"/>
                </a:cubicBezTo>
                <a:lnTo>
                  <a:pt x="467836" y="460754"/>
                </a:lnTo>
                <a:cubicBezTo>
                  <a:pt x="241371" y="460754"/>
                  <a:pt x="52425" y="300116"/>
                  <a:pt x="8727" y="86569"/>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dirty="0"/>
              <a:t>Izberi eno dejavnost</a:t>
            </a:r>
          </a:p>
        </p:txBody>
      </p:sp>
    </p:spTree>
    <p:extLst>
      <p:ext uri="{BB962C8B-B14F-4D97-AF65-F5344CB8AC3E}">
        <p14:creationId xmlns:p14="http://schemas.microsoft.com/office/powerpoint/2010/main" val="306206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5F3D-23BE-F9EE-33B3-41F819F73EEF}"/>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0B5D83B7-385B-56B0-4A3E-10F88FFBBAA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E0C83CD7-B3D0-AD8E-A362-AAE732B2166D}"/>
              </a:ext>
            </a:extLst>
          </p:cNvPr>
          <p:cNvSpPr>
            <a:spLocks noGrp="1"/>
          </p:cNvSpPr>
          <p:nvPr>
            <p:ph type="body" sz="quarter" idx="17"/>
          </p:nvPr>
        </p:nvSpPr>
        <p:spPr/>
        <p:txBody>
          <a:bodyPr/>
          <a:lstStyle/>
          <a:p>
            <a:r>
              <a:rPr lang="en-US" dirty="0"/>
              <a:t>05</a:t>
            </a:r>
          </a:p>
        </p:txBody>
      </p:sp>
      <p:pic>
        <p:nvPicPr>
          <p:cNvPr id="9" name="Picture 8">
            <a:extLst>
              <a:ext uri="{FF2B5EF4-FFF2-40B4-BE49-F238E27FC236}">
                <a16:creationId xmlns:a16="http://schemas.microsoft.com/office/drawing/2014/main" id="{25070F42-401C-2588-B523-266708CA3A0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AE934DC-F07B-CB55-3A63-C5DC362588FE}"/>
              </a:ext>
            </a:extLst>
          </p:cNvPr>
          <p:cNvSpPr/>
          <p:nvPr/>
        </p:nvSpPr>
        <p:spPr>
          <a:xfrm>
            <a:off x="2483239" y="2287453"/>
            <a:ext cx="343750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A97B12FC-41F5-C8C8-6488-F084C7B4635A}"/>
              </a:ext>
            </a:extLst>
          </p:cNvPr>
          <p:cNvSpPr txBox="1"/>
          <p:nvPr/>
        </p:nvSpPr>
        <p:spPr>
          <a:xfrm>
            <a:off x="2843297" y="2310313"/>
            <a:ext cx="2587055"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RAZMISLI</a:t>
            </a:r>
          </a:p>
        </p:txBody>
      </p:sp>
      <p:sp>
        <p:nvSpPr>
          <p:cNvPr id="2" name="Rectangle 1">
            <a:extLst>
              <a:ext uri="{FF2B5EF4-FFF2-40B4-BE49-F238E27FC236}">
                <a16:creationId xmlns:a16="http://schemas.microsoft.com/office/drawing/2014/main" id="{DCC4A867-434D-411D-D82D-0594CCA4690D}"/>
              </a:ext>
            </a:extLst>
          </p:cNvPr>
          <p:cNvSpPr/>
          <p:nvPr/>
        </p:nvSpPr>
        <p:spPr>
          <a:xfrm>
            <a:off x="4689100" y="3165138"/>
            <a:ext cx="3941885" cy="64061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3" name="TextBox 2">
            <a:extLst>
              <a:ext uri="{FF2B5EF4-FFF2-40B4-BE49-F238E27FC236}">
                <a16:creationId xmlns:a16="http://schemas.microsoft.com/office/drawing/2014/main" id="{24946BEB-7E7E-A241-E9D4-E80EB2F8921F}"/>
              </a:ext>
            </a:extLst>
          </p:cNvPr>
          <p:cNvSpPr txBox="1"/>
          <p:nvPr/>
        </p:nvSpPr>
        <p:spPr>
          <a:xfrm>
            <a:off x="4835166" y="3254612"/>
            <a:ext cx="3649752" cy="461665"/>
          </a:xfrm>
          <a:prstGeom prst="rect">
            <a:avLst/>
          </a:prstGeom>
          <a:noFill/>
        </p:spPr>
        <p:txBody>
          <a:bodyPr wrap="square" rtlCol="0">
            <a:spAutoFit/>
          </a:bodyPr>
          <a:lstStyle/>
          <a:p>
            <a:pPr algn="ctr"/>
            <a:r>
              <a:rPr lang="en-IN" sz="2400" dirty="0">
                <a:solidFill>
                  <a:schemeClr val="bg1"/>
                </a:solidFill>
              </a:rPr>
              <a:t>Poglabljanje razumevanja</a:t>
            </a:r>
          </a:p>
        </p:txBody>
      </p:sp>
    </p:spTree>
    <p:extLst>
      <p:ext uri="{BB962C8B-B14F-4D97-AF65-F5344CB8AC3E}">
        <p14:creationId xmlns:p14="http://schemas.microsoft.com/office/powerpoint/2010/main" val="11320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7F67A-92BD-0F46-65AF-9DC4EF7FE5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F760F3-49F4-1AA2-9935-52140A696EB4}"/>
              </a:ext>
            </a:extLst>
          </p:cNvPr>
          <p:cNvSpPr>
            <a:spLocks noGrp="1"/>
          </p:cNvSpPr>
          <p:nvPr>
            <p:ph type="body" sz="quarter" idx="18"/>
          </p:nvPr>
        </p:nvSpPr>
        <p:spPr>
          <a:xfrm>
            <a:off x="675020" y="3392026"/>
            <a:ext cx="2936859" cy="1049221"/>
          </a:xfrm>
        </p:spPr>
        <p:txBody>
          <a:bodyPr/>
          <a:lstStyle/>
          <a:p>
            <a:r>
              <a:rPr lang="en-US" dirty="0"/>
              <a:t>5. del: RAZMISLI – Poglabljanje razumevanja</a:t>
            </a:r>
            <a:endParaRPr lang="en-IN" dirty="0"/>
          </a:p>
        </p:txBody>
      </p:sp>
      <p:sp>
        <p:nvSpPr>
          <p:cNvPr id="3" name="Text Placeholder 2">
            <a:extLst>
              <a:ext uri="{FF2B5EF4-FFF2-40B4-BE49-F238E27FC236}">
                <a16:creationId xmlns:a16="http://schemas.microsoft.com/office/drawing/2014/main" id="{14473788-D35D-EF2F-67D1-EFE98F90591E}"/>
              </a:ext>
            </a:extLst>
          </p:cNvPr>
          <p:cNvSpPr>
            <a:spLocks noGrp="1"/>
          </p:cNvSpPr>
          <p:nvPr>
            <p:ph type="body" sz="quarter" idx="19"/>
          </p:nvPr>
        </p:nvSpPr>
        <p:spPr/>
        <p:txBody>
          <a:bodyPr/>
          <a:lstStyle/>
          <a:p>
            <a:r>
              <a:rPr lang="en-IN" dirty="0"/>
              <a:t>05</a:t>
            </a:r>
          </a:p>
        </p:txBody>
      </p:sp>
      <p:sp>
        <p:nvSpPr>
          <p:cNvPr id="5" name="Text Placeholder 4">
            <a:extLst>
              <a:ext uri="{FF2B5EF4-FFF2-40B4-BE49-F238E27FC236}">
                <a16:creationId xmlns:a16="http://schemas.microsoft.com/office/drawing/2014/main" id="{4F8E0748-9EA2-1D22-B5C2-76C6DD369243}"/>
              </a:ext>
            </a:extLst>
          </p:cNvPr>
          <p:cNvSpPr>
            <a:spLocks noGrp="1"/>
          </p:cNvSpPr>
          <p:nvPr>
            <p:ph type="body" sz="quarter" idx="20"/>
          </p:nvPr>
        </p:nvSpPr>
        <p:spPr>
          <a:xfrm>
            <a:off x="4594468" y="1691507"/>
            <a:ext cx="6961476" cy="2663323"/>
          </a:xfrm>
        </p:spPr>
        <p:txBody>
          <a:bodyPr/>
          <a:lstStyle/>
          <a:p>
            <a:pPr marL="342900" indent="-342900">
              <a:buFont typeface="Arial" panose="020B0604020202020204" pitchFamily="34" charset="0"/>
              <a:buChar char="•"/>
            </a:pPr>
            <a:r>
              <a:rPr lang="en-US" dirty="0"/>
              <a:t>Kateri znanstveni pojem ti je danes postal jasnejši?</a:t>
            </a:r>
          </a:p>
          <a:p>
            <a:pPr marL="342900" indent="-342900">
              <a:buFont typeface="Arial" panose="020B0604020202020204" pitchFamily="34" charset="0"/>
              <a:buChar char="•"/>
            </a:pPr>
            <a:r>
              <a:rPr lang="en-US" dirty="0"/>
              <a:t>Kako prepričan/-a se počutiš pri razlikovanju zanesljivih informacij od dezinformacij?</a:t>
            </a:r>
          </a:p>
          <a:p>
            <a:pPr marL="342900" indent="-342900">
              <a:buFont typeface="Arial" panose="020B0604020202020204" pitchFamily="34" charset="0"/>
              <a:buChar char="•"/>
            </a:pPr>
            <a:r>
              <a:rPr lang="en-US" dirty="0"/>
              <a:t>Kako bi na znanosti temelječe razumevanje lahko vplivalo na odločitve ali pogovore?</a:t>
            </a:r>
          </a:p>
          <a:p>
            <a:pPr marL="342900" indent="-342900">
              <a:buFont typeface="Arial" panose="020B0604020202020204" pitchFamily="34" charset="0"/>
              <a:buChar char="•"/>
            </a:pPr>
            <a:r>
              <a:rPr lang="en-US" dirty="0"/>
              <a:t>Kaj bi želel/-a raziskati naslednje?</a:t>
            </a:r>
          </a:p>
        </p:txBody>
      </p:sp>
      <p:pic>
        <p:nvPicPr>
          <p:cNvPr id="9" name="Picture Placeholder 8">
            <a:extLst>
              <a:ext uri="{FF2B5EF4-FFF2-40B4-BE49-F238E27FC236}">
                <a16:creationId xmlns:a16="http://schemas.microsoft.com/office/drawing/2014/main" id="{E06A27CA-7EFA-603E-46B3-ACF45556B2E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7" name="Text Placeholder 6">
            <a:extLst>
              <a:ext uri="{FF2B5EF4-FFF2-40B4-BE49-F238E27FC236}">
                <a16:creationId xmlns:a16="http://schemas.microsoft.com/office/drawing/2014/main" id="{1A905802-8D47-7172-78FF-40B61FA7E512}"/>
              </a:ext>
            </a:extLst>
          </p:cNvPr>
          <p:cNvSpPr>
            <a:spLocks noGrp="1"/>
          </p:cNvSpPr>
          <p:nvPr>
            <p:ph type="body" sz="quarter" idx="16"/>
          </p:nvPr>
        </p:nvSpPr>
        <p:spPr>
          <a:xfrm>
            <a:off x="4594468" y="761603"/>
            <a:ext cx="7475611" cy="803654"/>
          </a:xfrm>
        </p:spPr>
        <p:txBody>
          <a:bodyPr/>
          <a:lstStyle/>
          <a:p>
            <a:r>
              <a:rPr lang="en-IN" dirty="0">
                <a:solidFill>
                  <a:srgbClr val="1F8E47"/>
                </a:solidFill>
              </a:rPr>
              <a:t>RAZMISLI – Poglabljanje razumevanja</a:t>
            </a:r>
          </a:p>
        </p:txBody>
      </p:sp>
    </p:spTree>
    <p:extLst>
      <p:ext uri="{BB962C8B-B14F-4D97-AF65-F5344CB8AC3E}">
        <p14:creationId xmlns:p14="http://schemas.microsoft.com/office/powerpoint/2010/main" val="13550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8323-182C-5392-4079-029028AE4D46}"/>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A50DD9D-BFBF-B0B1-6B76-5A8043C6F4DF}"/>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3AFFB31F-F420-1AB3-C057-7A6FE52715AF}"/>
              </a:ext>
            </a:extLst>
          </p:cNvPr>
          <p:cNvSpPr>
            <a:spLocks noGrp="1"/>
          </p:cNvSpPr>
          <p:nvPr>
            <p:ph type="body" sz="quarter" idx="17"/>
          </p:nvPr>
        </p:nvSpPr>
        <p:spPr/>
        <p:txBody>
          <a:bodyPr/>
          <a:lstStyle/>
          <a:p>
            <a:r>
              <a:rPr lang="en-US" dirty="0"/>
              <a:t>06</a:t>
            </a:r>
          </a:p>
        </p:txBody>
      </p:sp>
      <p:pic>
        <p:nvPicPr>
          <p:cNvPr id="9" name="Picture 8">
            <a:extLst>
              <a:ext uri="{FF2B5EF4-FFF2-40B4-BE49-F238E27FC236}">
                <a16:creationId xmlns:a16="http://schemas.microsoft.com/office/drawing/2014/main" id="{84596E3C-3382-2182-18FE-6A5287A3C677}"/>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93386D46-8DDD-1384-3BAF-BB0580849032}"/>
              </a:ext>
            </a:extLst>
          </p:cNvPr>
          <p:cNvSpPr/>
          <p:nvPr/>
        </p:nvSpPr>
        <p:spPr>
          <a:xfrm>
            <a:off x="2448949" y="2558689"/>
            <a:ext cx="472909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E3D0B342-AA64-6051-72B5-03C0A69C1B40}"/>
              </a:ext>
            </a:extLst>
          </p:cNvPr>
          <p:cNvSpPr txBox="1"/>
          <p:nvPr/>
        </p:nvSpPr>
        <p:spPr>
          <a:xfrm>
            <a:off x="2546492" y="2581549"/>
            <a:ext cx="4513415"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Ključni poudarki</a:t>
            </a:r>
          </a:p>
        </p:txBody>
      </p:sp>
    </p:spTree>
    <p:extLst>
      <p:ext uri="{BB962C8B-B14F-4D97-AF65-F5344CB8AC3E}">
        <p14:creationId xmlns:p14="http://schemas.microsoft.com/office/powerpoint/2010/main" val="31846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5E3A-3082-C35F-5179-5BF9E0ACC9E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0E7FA91-2366-4951-6394-EED801DC89D1}"/>
              </a:ext>
            </a:extLst>
          </p:cNvPr>
          <p:cNvSpPr>
            <a:spLocks noGrp="1"/>
          </p:cNvSpPr>
          <p:nvPr>
            <p:ph type="body" sz="quarter" idx="18"/>
          </p:nvPr>
        </p:nvSpPr>
        <p:spPr>
          <a:xfrm>
            <a:off x="675020" y="3392026"/>
            <a:ext cx="3005439" cy="1049221"/>
          </a:xfrm>
        </p:spPr>
        <p:txBody>
          <a:bodyPr/>
          <a:lstStyle/>
          <a:p>
            <a:r>
              <a:rPr lang="en-US" spc="324" dirty="0"/>
              <a:t>6. del: Ključni poudarki</a:t>
            </a:r>
          </a:p>
        </p:txBody>
      </p:sp>
      <p:sp>
        <p:nvSpPr>
          <p:cNvPr id="7" name="Text Placeholder 6">
            <a:extLst>
              <a:ext uri="{FF2B5EF4-FFF2-40B4-BE49-F238E27FC236}">
                <a16:creationId xmlns:a16="http://schemas.microsoft.com/office/drawing/2014/main" id="{C037F186-2E7D-B63B-35D3-83D62A9548D5}"/>
              </a:ext>
            </a:extLst>
          </p:cNvPr>
          <p:cNvSpPr>
            <a:spLocks noGrp="1"/>
          </p:cNvSpPr>
          <p:nvPr>
            <p:ph type="body" sz="quarter" idx="19"/>
          </p:nvPr>
        </p:nvSpPr>
        <p:spPr/>
        <p:txBody>
          <a:bodyPr/>
          <a:lstStyle/>
          <a:p>
            <a:r>
              <a:rPr lang="en-US" dirty="0"/>
              <a:t>06</a:t>
            </a:r>
          </a:p>
        </p:txBody>
      </p:sp>
      <p:sp>
        <p:nvSpPr>
          <p:cNvPr id="8" name="Text Placeholder 7">
            <a:extLst>
              <a:ext uri="{FF2B5EF4-FFF2-40B4-BE49-F238E27FC236}">
                <a16:creationId xmlns:a16="http://schemas.microsoft.com/office/drawing/2014/main" id="{F5882456-86A4-A604-7C4E-121D8E5AB758}"/>
              </a:ext>
            </a:extLst>
          </p:cNvPr>
          <p:cNvSpPr>
            <a:spLocks noGrp="1"/>
          </p:cNvSpPr>
          <p:nvPr>
            <p:ph type="body" sz="quarter" idx="20"/>
          </p:nvPr>
        </p:nvSpPr>
        <p:spPr>
          <a:xfrm>
            <a:off x="4538704" y="2008148"/>
            <a:ext cx="7188476" cy="4678402"/>
          </a:xfrm>
        </p:spPr>
        <p:txBody>
          <a:bodyPr/>
          <a:lstStyle/>
          <a:p>
            <a:pPr marL="342900" indent="-342900">
              <a:buFont typeface="Arial" panose="020B0604020202020204" pitchFamily="34" charset="0"/>
              <a:buChar char="•"/>
            </a:pPr>
            <a:r>
              <a:rPr lang="en-US" sz="2300" dirty="0"/>
              <a:t>Podnebje se nanaša na dolgoročne trende, ne na kratkoročna vremenska nihanja.</a:t>
            </a:r>
          </a:p>
          <a:p>
            <a:pPr marL="342900" indent="-342900">
              <a:buFont typeface="Arial" panose="020B0604020202020204" pitchFamily="34" charset="0"/>
              <a:buChar char="•"/>
            </a:pPr>
            <a:r>
              <a:rPr lang="en-US" sz="2300" dirty="0"/>
              <a:t>Toplogredni učinek je temeljni in merljiv fizikalni proces.</a:t>
            </a:r>
          </a:p>
          <a:p>
            <a:pPr marL="342900" indent="-342900">
              <a:buFont typeface="Arial" panose="020B0604020202020204" pitchFamily="34" charset="0"/>
              <a:buChar char="•"/>
            </a:pPr>
            <a:r>
              <a:rPr lang="en-US" sz="2300" dirty="0"/>
              <a:t>Številni neodvisni viri podatkov potrjujejo hitro segrevanje pod vplivom človeka.</a:t>
            </a:r>
          </a:p>
          <a:p>
            <a:pPr marL="342900" indent="-342900">
              <a:buFont typeface="Arial" panose="020B0604020202020204" pitchFamily="34" charset="0"/>
              <a:buChar char="•"/>
            </a:pPr>
            <a:r>
              <a:rPr lang="en-US" sz="2300" dirty="0"/>
              <a:t>Preprosti modeli in opazovanja pomagajo abstraktne procese prevesti v praktično razumevanje.</a:t>
            </a:r>
          </a:p>
          <a:p>
            <a:pPr marL="342900" indent="-342900">
              <a:buFont typeface="Arial" panose="020B0604020202020204" pitchFamily="34" charset="0"/>
              <a:buChar char="•"/>
            </a:pPr>
            <a:r>
              <a:rPr lang="en-US" sz="2300" dirty="0"/>
              <a:t>Podnebna znanost podpira boljše odločanje v osebnem, poklicnem in državljanskem okviru.</a:t>
            </a:r>
            <a:endParaRPr lang="en-US" sz="2300" dirty="0">
              <a:solidFill>
                <a:srgbClr val="1F8E47"/>
              </a:solidFill>
            </a:endParaRPr>
          </a:p>
        </p:txBody>
      </p:sp>
      <p:sp>
        <p:nvSpPr>
          <p:cNvPr id="5" name="Text Placeholder 4">
            <a:extLst>
              <a:ext uri="{FF2B5EF4-FFF2-40B4-BE49-F238E27FC236}">
                <a16:creationId xmlns:a16="http://schemas.microsoft.com/office/drawing/2014/main" id="{6334EF0E-B2EB-894B-0C9C-EF4DDBE5387F}"/>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Ključni poudarki</a:t>
            </a:r>
          </a:p>
        </p:txBody>
      </p:sp>
      <p:pic>
        <p:nvPicPr>
          <p:cNvPr id="9" name="Picture Placeholder 8">
            <a:extLst>
              <a:ext uri="{FF2B5EF4-FFF2-40B4-BE49-F238E27FC236}">
                <a16:creationId xmlns:a16="http://schemas.microsoft.com/office/drawing/2014/main" id="{F44CD52B-B5C1-4062-7978-19D6AF1D9F0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958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32758-683F-7C46-8342-EC281A9283C0}"/>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7A50BA13-8A34-D55D-B73F-BF891739C78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A14DA6D2-935E-5B15-9659-12C81B95363F}"/>
              </a:ext>
            </a:extLst>
          </p:cNvPr>
          <p:cNvSpPr>
            <a:spLocks noGrp="1"/>
          </p:cNvSpPr>
          <p:nvPr>
            <p:ph type="body" sz="quarter" idx="17"/>
          </p:nvPr>
        </p:nvSpPr>
        <p:spPr/>
        <p:txBody>
          <a:bodyPr/>
          <a:lstStyle/>
          <a:p>
            <a:r>
              <a:rPr lang="en-US" dirty="0"/>
              <a:t>07</a:t>
            </a:r>
          </a:p>
        </p:txBody>
      </p:sp>
      <p:pic>
        <p:nvPicPr>
          <p:cNvPr id="9" name="Picture 8">
            <a:extLst>
              <a:ext uri="{FF2B5EF4-FFF2-40B4-BE49-F238E27FC236}">
                <a16:creationId xmlns:a16="http://schemas.microsoft.com/office/drawing/2014/main" id="{56769F8A-3EF2-D1E2-6143-F735019D8045}"/>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E23A0BB-E24A-AA4E-A7E3-2A846B22FC8F}"/>
              </a:ext>
            </a:extLst>
          </p:cNvPr>
          <p:cNvSpPr/>
          <p:nvPr/>
        </p:nvSpPr>
        <p:spPr>
          <a:xfrm>
            <a:off x="2483239" y="2558689"/>
            <a:ext cx="4291034"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7FE021DF-93C8-51CB-A102-1B50CE51BA2F}"/>
              </a:ext>
            </a:extLst>
          </p:cNvPr>
          <p:cNvSpPr txBox="1"/>
          <p:nvPr/>
        </p:nvSpPr>
        <p:spPr>
          <a:xfrm>
            <a:off x="2645579" y="2581549"/>
            <a:ext cx="4128694"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Razišči več</a:t>
            </a:r>
          </a:p>
        </p:txBody>
      </p:sp>
      <p:sp>
        <p:nvSpPr>
          <p:cNvPr id="20" name="Rectangle 19">
            <a:extLst>
              <a:ext uri="{FF2B5EF4-FFF2-40B4-BE49-F238E27FC236}">
                <a16:creationId xmlns:a16="http://schemas.microsoft.com/office/drawing/2014/main" id="{D5D1211B-FD32-717F-4951-94492E6FD51F}"/>
              </a:ext>
            </a:extLst>
          </p:cNvPr>
          <p:cNvSpPr/>
          <p:nvPr/>
        </p:nvSpPr>
        <p:spPr>
          <a:xfrm>
            <a:off x="4743450" y="3435405"/>
            <a:ext cx="4392367" cy="56857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85D9DAF9-97D9-99DF-09D8-888F145B6364}"/>
              </a:ext>
            </a:extLst>
          </p:cNvPr>
          <p:cNvSpPr txBox="1"/>
          <p:nvPr/>
        </p:nvSpPr>
        <p:spPr>
          <a:xfrm>
            <a:off x="4983479" y="3468724"/>
            <a:ext cx="3829051" cy="461665"/>
          </a:xfrm>
          <a:prstGeom prst="rect">
            <a:avLst/>
          </a:prstGeom>
          <a:noFill/>
        </p:spPr>
        <p:txBody>
          <a:bodyPr wrap="square" rtlCol="0">
            <a:spAutoFit/>
          </a:bodyPr>
          <a:lstStyle/>
          <a:p>
            <a:pPr algn="ctr"/>
            <a:r>
              <a:rPr lang="en-US" sz="2400" b="1" spc="324" dirty="0">
                <a:solidFill>
                  <a:schemeClr val="bg1"/>
                </a:solidFill>
                <a:latin typeface="Calibri" panose="020F0502020204030204" pitchFamily="34" charset="0"/>
                <a:cs typeface="Calibri" panose="020F0502020204030204" pitchFamily="34" charset="0"/>
              </a:rPr>
              <a:t>Beri, glej in poslušaj</a:t>
            </a:r>
          </a:p>
        </p:txBody>
      </p:sp>
    </p:spTree>
    <p:extLst>
      <p:ext uri="{BB962C8B-B14F-4D97-AF65-F5344CB8AC3E}">
        <p14:creationId xmlns:p14="http://schemas.microsoft.com/office/powerpoint/2010/main" val="86219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4"/>
            <a:ext cx="5762440" cy="3973512"/>
          </a:xfrm>
        </p:spPr>
        <p:txBody>
          <a:bodyPr/>
          <a:lstStyle/>
          <a:p>
            <a:pPr marL="0" indent="0"/>
            <a:r>
              <a:rPr lang="en-US" b="1" dirty="0"/>
              <a:t>Carbon Brief – Climate Science Explainers</a:t>
            </a:r>
          </a:p>
          <a:p>
            <a:pPr marL="0" indent="0"/>
            <a:r>
              <a:rPr lang="en-US" dirty="0"/>
              <a:t>Na podatkih temelječi povzetki znanstvenih raziskav.</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https://www.carbonbrief.org</a:t>
            </a:r>
            <a:endParaRPr lang="en-US" dirty="0">
              <a:solidFill>
                <a:srgbClr val="5398A2"/>
              </a:solidFill>
            </a:endParaRPr>
          </a:p>
          <a:p>
            <a:pPr marL="0" indent="0"/>
            <a:endParaRPr lang="en-US" dirty="0"/>
          </a:p>
          <a:p>
            <a:pPr marL="0" indent="0"/>
            <a:r>
              <a:rPr lang="en-US" b="1" dirty="0"/>
              <a:t>NASA Climate – Evidence &amp; Causes</a:t>
            </a:r>
          </a:p>
          <a:p>
            <a:pPr marL="0" indent="0"/>
            <a:r>
              <a:rPr lang="en-US" dirty="0"/>
              <a:t>Dostopni in znanstveno utemeljeni pregledi.</a:t>
            </a:r>
          </a:p>
          <a:p>
            <a:pPr marL="0" indent="0"/>
            <a:r>
              <a:rPr lang="en-US" dirty="0">
                <a:solidFill>
                  <a:srgbClr val="5398A2"/>
                </a:solidFill>
                <a:hlinkClick r:id="rId3">
                  <a:extLst>
                    <a:ext uri="{A12FA001-AC4F-418D-AE19-62706E023703}">
                      <ahyp:hlinkClr xmlns:ahyp="http://schemas.microsoft.com/office/drawing/2018/hyperlinkcolor" val="tx"/>
                    </a:ext>
                  </a:extLst>
                </a:hlinkClick>
              </a:rPr>
              <a:t>https://climate.nasa.gov/evidence/</a:t>
            </a:r>
            <a:endParaRPr lang="en-US" dirty="0">
              <a:solidFill>
                <a:srgbClr val="5398A2"/>
              </a:solidFill>
            </a:endParaRP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Beri</a:t>
            </a:r>
          </a:p>
        </p:txBody>
      </p:sp>
      <p:pic>
        <p:nvPicPr>
          <p:cNvPr id="10" name="Graphic 9" descr="Internet with solid fill">
            <a:extLst>
              <a:ext uri="{FF2B5EF4-FFF2-40B4-BE49-F238E27FC236}">
                <a16:creationId xmlns:a16="http://schemas.microsoft.com/office/drawing/2014/main" id="{353227A7-334D-4EDD-3C1C-34C7C289C2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690" y="4857750"/>
            <a:ext cx="571500" cy="571500"/>
          </a:xfrm>
          <a:prstGeom prst="rect">
            <a:avLst/>
          </a:prstGeom>
        </p:spPr>
      </p:pic>
      <p:sp>
        <p:nvSpPr>
          <p:cNvPr id="11" name="TextBox 10">
            <a:extLst>
              <a:ext uri="{FF2B5EF4-FFF2-40B4-BE49-F238E27FC236}">
                <a16:creationId xmlns:a16="http://schemas.microsoft.com/office/drawing/2014/main" id="{C10413F9-D059-B8CE-D336-37AFC906F430}"/>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pic>
        <p:nvPicPr>
          <p:cNvPr id="2" name="Graphic 1" descr="Internet with solid fill">
            <a:extLst>
              <a:ext uri="{FF2B5EF4-FFF2-40B4-BE49-F238E27FC236}">
                <a16:creationId xmlns:a16="http://schemas.microsoft.com/office/drawing/2014/main" id="{4CE2DB3C-01F6-32A4-6C4A-0CDEECE10B2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690" y="2598737"/>
            <a:ext cx="571500" cy="571500"/>
          </a:xfrm>
          <a:prstGeom prst="rect">
            <a:avLst/>
          </a:prstGeom>
        </p:spPr>
      </p:pic>
      <p:pic>
        <p:nvPicPr>
          <p:cNvPr id="9" name="Picture Placeholder 8">
            <a:extLst>
              <a:ext uri="{FF2B5EF4-FFF2-40B4-BE49-F238E27FC236}">
                <a16:creationId xmlns:a16="http://schemas.microsoft.com/office/drawing/2014/main" id="{CAB55C4C-6910-30E5-44DA-94CDF16685D0}"/>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3115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E2C94-2F09-63DE-C553-F2214765168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CA53788-A712-EA57-9016-0E5AD138F039}"/>
              </a:ext>
            </a:extLst>
          </p:cNvPr>
          <p:cNvSpPr>
            <a:spLocks noGrp="1"/>
          </p:cNvSpPr>
          <p:nvPr>
            <p:ph type="body" sz="quarter" idx="18"/>
          </p:nvPr>
        </p:nvSpPr>
        <p:spPr>
          <a:xfrm>
            <a:off x="798380" y="2045704"/>
            <a:ext cx="5762440" cy="3973512"/>
          </a:xfrm>
        </p:spPr>
        <p:txBody>
          <a:bodyPr/>
          <a:lstStyle/>
          <a:p>
            <a:pPr marL="0" indent="0"/>
            <a:r>
              <a:rPr lang="en-US" b="1" dirty="0"/>
              <a:t>DW Planet A (YouTube)</a:t>
            </a:r>
          </a:p>
          <a:p>
            <a:pPr marL="0" indent="0"/>
            <a:r>
              <a:rPr lang="en-US" dirty="0"/>
              <a:t>Kratki videoposnetki o podnebnih sistemih, vplivih in inovacijah.</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https://www.youtube.com/@DWPlanetA/ </a:t>
            </a:r>
            <a:endParaRPr lang="en-US" dirty="0">
              <a:solidFill>
                <a:srgbClr val="5398A2"/>
              </a:solidFill>
            </a:endParaRPr>
          </a:p>
          <a:p>
            <a:pPr marL="0" indent="0"/>
            <a:endParaRPr lang="en-US" dirty="0"/>
          </a:p>
          <a:p>
            <a:pPr marL="0" indent="0"/>
            <a:r>
              <a:rPr lang="en-US" b="1" dirty="0"/>
              <a:t>Vox Climate Series</a:t>
            </a:r>
          </a:p>
          <a:p>
            <a:pPr marL="0" indent="0"/>
            <a:r>
              <a:rPr lang="en-US" dirty="0"/>
              <a:t>Vizualne razčlenitve svetovnih podnebnih tem.</a:t>
            </a:r>
          </a:p>
          <a:p>
            <a:pPr marL="0" indent="0"/>
            <a:r>
              <a:rPr lang="en-US" dirty="0">
                <a:solidFill>
                  <a:srgbClr val="5398A2"/>
                </a:solidFill>
                <a:hlinkClick r:id="rId3">
                  <a:extLst>
                    <a:ext uri="{A12FA001-AC4F-418D-AE19-62706E023703}">
                      <ahyp:hlinkClr xmlns:ahyp="http://schemas.microsoft.com/office/drawing/2018/hyperlinkcolor" val="tx"/>
                    </a:ext>
                  </a:extLst>
                </a:hlinkClick>
              </a:rPr>
              <a:t>https://www.youtube.com/playlist?list=PLJ8cMiYb3G5eNh88rkSNQonaKMKjT-P6h </a:t>
            </a:r>
            <a:endParaRPr lang="en-US" dirty="0">
              <a:solidFill>
                <a:srgbClr val="5398A2"/>
              </a:solidFill>
            </a:endParaRPr>
          </a:p>
        </p:txBody>
      </p:sp>
      <p:sp>
        <p:nvSpPr>
          <p:cNvPr id="4" name="Text Placeholder 3">
            <a:extLst>
              <a:ext uri="{FF2B5EF4-FFF2-40B4-BE49-F238E27FC236}">
                <a16:creationId xmlns:a16="http://schemas.microsoft.com/office/drawing/2014/main" id="{98E16955-28BC-C453-8BF1-AD7893362514}"/>
              </a:ext>
            </a:extLst>
          </p:cNvPr>
          <p:cNvSpPr>
            <a:spLocks noGrp="1"/>
          </p:cNvSpPr>
          <p:nvPr>
            <p:ph type="body" sz="quarter" idx="16"/>
          </p:nvPr>
        </p:nvSpPr>
        <p:spPr/>
        <p:txBody>
          <a:bodyPr/>
          <a:lstStyle/>
          <a:p>
            <a:r>
              <a:rPr lang="en-US" dirty="0">
                <a:solidFill>
                  <a:srgbClr val="1F8E47"/>
                </a:solidFill>
              </a:rPr>
              <a:t>Glej</a:t>
            </a:r>
          </a:p>
        </p:txBody>
      </p:sp>
      <p:sp>
        <p:nvSpPr>
          <p:cNvPr id="11" name="TextBox 10">
            <a:extLst>
              <a:ext uri="{FF2B5EF4-FFF2-40B4-BE49-F238E27FC236}">
                <a16:creationId xmlns:a16="http://schemas.microsoft.com/office/drawing/2014/main" id="{6E67DB05-A1DF-7439-15E8-2C1B62D2DF47}"/>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pic>
        <p:nvPicPr>
          <p:cNvPr id="6" name="Picture 5">
            <a:extLst>
              <a:ext uri="{FF2B5EF4-FFF2-40B4-BE49-F238E27FC236}">
                <a16:creationId xmlns:a16="http://schemas.microsoft.com/office/drawing/2014/main" id="{CBBEB9F8-2C55-E445-A5A7-824C07BFDA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915" y="3248978"/>
            <a:ext cx="527050" cy="527050"/>
          </a:xfrm>
          <a:prstGeom prst="rect">
            <a:avLst/>
          </a:prstGeom>
        </p:spPr>
      </p:pic>
      <p:pic>
        <p:nvPicPr>
          <p:cNvPr id="7" name="Picture 6">
            <a:extLst>
              <a:ext uri="{FF2B5EF4-FFF2-40B4-BE49-F238E27FC236}">
                <a16:creationId xmlns:a16="http://schemas.microsoft.com/office/drawing/2014/main" id="{C3F4DC44-C561-3E47-FB23-15C63B2E6D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915" y="5104448"/>
            <a:ext cx="527050" cy="527050"/>
          </a:xfrm>
          <a:prstGeom prst="rect">
            <a:avLst/>
          </a:prstGeom>
        </p:spPr>
      </p:pic>
      <p:pic>
        <p:nvPicPr>
          <p:cNvPr id="14" name="Picture Placeholder 13">
            <a:extLst>
              <a:ext uri="{FF2B5EF4-FFF2-40B4-BE49-F238E27FC236}">
                <a16:creationId xmlns:a16="http://schemas.microsoft.com/office/drawing/2014/main" id="{99D5BC1A-0DA2-63AC-8D9E-D81E945713BD}"/>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77075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3CC9F-0B89-9BB9-1B70-311A82D6F66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A7565ED-F5F1-136B-FB07-35CA01FA11E7}"/>
              </a:ext>
            </a:extLst>
          </p:cNvPr>
          <p:cNvSpPr>
            <a:spLocks noGrp="1"/>
          </p:cNvSpPr>
          <p:nvPr>
            <p:ph type="body" sz="quarter" idx="18"/>
          </p:nvPr>
        </p:nvSpPr>
        <p:spPr>
          <a:xfrm>
            <a:off x="525780" y="2045704"/>
            <a:ext cx="6035040" cy="4492256"/>
          </a:xfrm>
        </p:spPr>
        <p:txBody>
          <a:bodyPr/>
          <a:lstStyle/>
          <a:p>
            <a:pPr marL="0" indent="0"/>
            <a:r>
              <a:rPr lang="en-US" b="1" dirty="0" err="1"/>
              <a:t>TILclimate (MIT)</a:t>
            </a:r>
          </a:p>
          <a:p>
            <a:pPr marL="0" indent="0"/>
            <a:r>
              <a:rPr lang="en-US" dirty="0"/>
              <a:t>Jedrnate, znanstveno usmerjene epizode, idealne za strukturirano učenje.</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https://open.spotify.com/show/3n9rdUxp4307MuFJJIP8eE </a:t>
            </a:r>
            <a:endParaRPr lang="en-US" dirty="0">
              <a:solidFill>
                <a:srgbClr val="5398A2"/>
              </a:solidFill>
            </a:endParaRPr>
          </a:p>
          <a:p>
            <a:pPr marL="0" indent="0"/>
            <a:endParaRPr lang="en-US" dirty="0"/>
          </a:p>
          <a:p>
            <a:pPr marL="0" indent="0"/>
            <a:r>
              <a:rPr lang="en-US" b="1" dirty="0"/>
              <a:t>BBC – The Climate Question</a:t>
            </a:r>
          </a:p>
          <a:p>
            <a:pPr marL="0" indent="0"/>
            <a:r>
              <a:rPr lang="en-US" dirty="0"/>
              <a:t>Novinarske raziskave podnebnih vprašanj s strokovnimi vpogledi.</a:t>
            </a:r>
          </a:p>
          <a:p>
            <a:pPr marL="0" indent="0"/>
            <a:r>
              <a:rPr lang="en-US" dirty="0">
                <a:solidFill>
                  <a:srgbClr val="5398A2"/>
                </a:solidFill>
                <a:hlinkClick r:id="rId3">
                  <a:extLst>
                    <a:ext uri="{A12FA001-AC4F-418D-AE19-62706E023703}">
                      <ahyp:hlinkClr xmlns:ahyp="http://schemas.microsoft.com/office/drawing/2018/hyperlinkcolor" val="tx"/>
                    </a:ext>
                  </a:extLst>
                </a:hlinkClick>
              </a:rPr>
              <a:t>https://www.bbc.com/audio/brand/w13xtvb6 </a:t>
            </a:r>
            <a:endParaRPr lang="en-US" dirty="0">
              <a:solidFill>
                <a:srgbClr val="5398A2"/>
              </a:solidFill>
            </a:endParaRPr>
          </a:p>
        </p:txBody>
      </p:sp>
      <p:sp>
        <p:nvSpPr>
          <p:cNvPr id="4" name="Text Placeholder 3">
            <a:extLst>
              <a:ext uri="{FF2B5EF4-FFF2-40B4-BE49-F238E27FC236}">
                <a16:creationId xmlns:a16="http://schemas.microsoft.com/office/drawing/2014/main" id="{F44D6C82-65A9-661D-574E-6A199F92CBBB}"/>
              </a:ext>
            </a:extLst>
          </p:cNvPr>
          <p:cNvSpPr>
            <a:spLocks noGrp="1"/>
          </p:cNvSpPr>
          <p:nvPr>
            <p:ph type="body" sz="quarter" idx="16"/>
          </p:nvPr>
        </p:nvSpPr>
        <p:spPr/>
        <p:txBody>
          <a:bodyPr/>
          <a:lstStyle/>
          <a:p>
            <a:r>
              <a:rPr lang="en-US" dirty="0">
                <a:solidFill>
                  <a:srgbClr val="1F8E47"/>
                </a:solidFill>
              </a:rPr>
              <a:t>Poslušaj</a:t>
            </a:r>
          </a:p>
        </p:txBody>
      </p:sp>
      <p:sp>
        <p:nvSpPr>
          <p:cNvPr id="11" name="TextBox 10">
            <a:extLst>
              <a:ext uri="{FF2B5EF4-FFF2-40B4-BE49-F238E27FC236}">
                <a16:creationId xmlns:a16="http://schemas.microsoft.com/office/drawing/2014/main" id="{F4BAF06B-2AEE-9074-38F3-71E79B302AC2}"/>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pic>
        <p:nvPicPr>
          <p:cNvPr id="9" name="Picture Placeholder 8">
            <a:extLst>
              <a:ext uri="{FF2B5EF4-FFF2-40B4-BE49-F238E27FC236}">
                <a16:creationId xmlns:a16="http://schemas.microsoft.com/office/drawing/2014/main" id="{24D8F897-F9BE-68B5-371B-B41219EBC0A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01761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46A7D-BDFA-BC13-55EF-E519FFBD92A4}"/>
              </a:ext>
            </a:extLst>
          </p:cNvPr>
          <p:cNvSpPr>
            <a:spLocks noGrp="1"/>
          </p:cNvSpPr>
          <p:nvPr>
            <p:ph type="body" sz="quarter" idx="13"/>
          </p:nvPr>
        </p:nvSpPr>
        <p:spPr>
          <a:xfrm>
            <a:off x="102870" y="491490"/>
            <a:ext cx="5528818" cy="5120640"/>
          </a:xfrm>
        </p:spPr>
        <p:txBody>
          <a:bodyPr>
            <a:normAutofit fontScale="92500"/>
          </a:bodyPr>
          <a:lstStyle/>
          <a:p>
            <a:pPr algn="l"/>
            <a:r>
              <a:rPr lang="en-US" b="1" i="0" dirty="0"/>
              <a:t>Opombe za izvajalce</a:t>
            </a:r>
          </a:p>
          <a:p>
            <a:pPr marL="457200" indent="-457200" algn="l">
              <a:buFont typeface="Arial" panose="020B0604020202020204" pitchFamily="34" charset="0"/>
              <a:buChar char="•"/>
            </a:pPr>
            <a:r>
              <a:rPr lang="en-US" i="0" dirty="0"/>
              <a:t>Spodbujaj na dokazih temelječo razpravo in radovednost.</a:t>
            </a:r>
          </a:p>
          <a:p>
            <a:pPr marL="457200" indent="-457200" algn="l">
              <a:buFont typeface="Arial" panose="020B0604020202020204" pitchFamily="34" charset="0"/>
              <a:buChar char="•"/>
            </a:pPr>
            <a:r>
              <a:rPr lang="en-US" i="0" dirty="0"/>
              <a:t>Nameni čas za vprašanja in niansirane pogovore.</a:t>
            </a:r>
          </a:p>
          <a:p>
            <a:pPr marL="457200" indent="-457200" algn="l">
              <a:buFont typeface="Arial" panose="020B0604020202020204" pitchFamily="34" charset="0"/>
              <a:buChar char="•"/>
            </a:pPr>
            <a:r>
              <a:rPr lang="en-US" i="0" dirty="0"/>
              <a:t>Izpostavi povezave z vsakdanjim življenjem, mesti, tehnologijami in nastajajočimi poklici.</a:t>
            </a:r>
          </a:p>
          <a:p>
            <a:pPr marL="457200" indent="-457200" algn="l">
              <a:buFont typeface="Arial" panose="020B0604020202020204" pitchFamily="34" charset="0"/>
              <a:buChar char="•"/>
            </a:pPr>
            <a:r>
              <a:rPr lang="en-US" i="0" dirty="0"/>
              <a:t>Poudari verodostojne vire informacij za samostojno raziskovanje.</a:t>
            </a:r>
            <a:endParaRPr lang="en-IN" i="0" dirty="0"/>
          </a:p>
        </p:txBody>
      </p:sp>
      <p:pic>
        <p:nvPicPr>
          <p:cNvPr id="7" name="Picture Placeholder 6">
            <a:extLst>
              <a:ext uri="{FF2B5EF4-FFF2-40B4-BE49-F238E27FC236}">
                <a16:creationId xmlns:a16="http://schemas.microsoft.com/office/drawing/2014/main" id="{9910BA03-DF55-183E-1A94-921D4CD0770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Tree>
    <p:extLst>
      <p:ext uri="{BB962C8B-B14F-4D97-AF65-F5344CB8AC3E}">
        <p14:creationId xmlns:p14="http://schemas.microsoft.com/office/powerpoint/2010/main" val="41548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p:txBody>
          <a:bodyPr/>
          <a:lstStyle/>
          <a:p>
            <a:r>
              <a:rPr lang="en-US" dirty="0"/>
              <a:t>VSEBINA</a:t>
            </a:r>
          </a:p>
          <a:p>
            <a:endParaRPr lang="en-US" dirty="0"/>
          </a:p>
        </p:txBody>
      </p:sp>
      <p:sp>
        <p:nvSpPr>
          <p:cNvPr id="8" name="Text Placeholder 7">
            <a:extLst>
              <a:ext uri="{FF2B5EF4-FFF2-40B4-BE49-F238E27FC236}">
                <a16:creationId xmlns:a16="http://schemas.microsoft.com/office/drawing/2014/main" id="{E4660C4B-65DD-F432-26F1-FEF2DC46FDD2}"/>
              </a:ext>
            </a:extLst>
          </p:cNvPr>
          <p:cNvSpPr>
            <a:spLocks noGrp="1"/>
          </p:cNvSpPr>
          <p:nvPr>
            <p:ph type="body" sz="quarter" idx="18"/>
          </p:nvPr>
        </p:nvSpPr>
        <p:spPr/>
        <p:txBody>
          <a:bodyPr/>
          <a:lstStyle/>
          <a:p>
            <a:r>
              <a:rPr lang="en-US" dirty="0"/>
              <a:t>4. del: POVEŽI – Pomen v resničnem svetu</a:t>
            </a:r>
            <a:endParaRPr lang="en-IN" dirty="0"/>
          </a:p>
        </p:txBody>
      </p:sp>
      <p:sp>
        <p:nvSpPr>
          <p:cNvPr id="9" name="Text Placeholder 8">
            <a:extLst>
              <a:ext uri="{FF2B5EF4-FFF2-40B4-BE49-F238E27FC236}">
                <a16:creationId xmlns:a16="http://schemas.microsoft.com/office/drawing/2014/main" id="{39F1B639-4712-A922-710F-1A10D67D56E3}"/>
              </a:ext>
            </a:extLst>
          </p:cNvPr>
          <p:cNvSpPr>
            <a:spLocks noGrp="1"/>
          </p:cNvSpPr>
          <p:nvPr>
            <p:ph type="body" sz="quarter" idx="19"/>
          </p:nvPr>
        </p:nvSpPr>
        <p:spPr/>
        <p:txBody>
          <a:bodyPr/>
          <a:lstStyle/>
          <a:p>
            <a:r>
              <a:rPr lang="en-US" dirty="0"/>
              <a:t>04</a:t>
            </a:r>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p:txBody>
          <a:bodyPr/>
          <a:lstStyle/>
          <a:p>
            <a:r>
              <a:rPr lang="en-US" dirty="0"/>
              <a:t>5. del: RAZMISLI – Poglabljanje razumevanja</a:t>
            </a:r>
            <a:endParaRPr lang="en-IN" dirty="0"/>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p:txBody>
          <a:bodyPr/>
          <a:lstStyle/>
          <a:p>
            <a:r>
              <a:rPr lang="en-US" dirty="0"/>
              <a:t>05</a:t>
            </a:r>
          </a:p>
        </p:txBody>
      </p:sp>
      <p:sp>
        <p:nvSpPr>
          <p:cNvPr id="15" name="Text Placeholder 14">
            <a:extLst>
              <a:ext uri="{FF2B5EF4-FFF2-40B4-BE49-F238E27FC236}">
                <a16:creationId xmlns:a16="http://schemas.microsoft.com/office/drawing/2014/main" id="{3E41FAFC-D288-DD09-3150-49A88ED76E7F}"/>
              </a:ext>
            </a:extLst>
          </p:cNvPr>
          <p:cNvSpPr>
            <a:spLocks noGrp="1"/>
          </p:cNvSpPr>
          <p:nvPr>
            <p:ph type="body" sz="quarter" idx="46"/>
          </p:nvPr>
        </p:nvSpPr>
        <p:spPr/>
        <p:txBody>
          <a:bodyPr/>
          <a:lstStyle/>
          <a:p>
            <a:r>
              <a:rPr lang="en-US" dirty="0"/>
              <a:t>6. del: Ključni poudarki</a:t>
            </a:r>
          </a:p>
        </p:txBody>
      </p:sp>
      <p:sp>
        <p:nvSpPr>
          <p:cNvPr id="16" name="Text Placeholder 15">
            <a:extLst>
              <a:ext uri="{FF2B5EF4-FFF2-40B4-BE49-F238E27FC236}">
                <a16:creationId xmlns:a16="http://schemas.microsoft.com/office/drawing/2014/main" id="{7D0F2C9D-C00D-3B4A-3DAB-468076DEEF66}"/>
              </a:ext>
            </a:extLst>
          </p:cNvPr>
          <p:cNvSpPr>
            <a:spLocks noGrp="1"/>
          </p:cNvSpPr>
          <p:nvPr>
            <p:ph type="body" sz="quarter" idx="47"/>
          </p:nvPr>
        </p:nvSpPr>
        <p:spPr/>
        <p:txBody>
          <a:bodyPr/>
          <a:lstStyle/>
          <a:p>
            <a:r>
              <a:rPr lang="en-US" dirty="0"/>
              <a:t>06</a:t>
            </a:r>
          </a:p>
        </p:txBody>
      </p:sp>
      <p:sp>
        <p:nvSpPr>
          <p:cNvPr id="18" name="Text Placeholder 17">
            <a:extLst>
              <a:ext uri="{FF2B5EF4-FFF2-40B4-BE49-F238E27FC236}">
                <a16:creationId xmlns:a16="http://schemas.microsoft.com/office/drawing/2014/main" id="{CB2159E3-655E-B78D-8199-83C5D6E32DDC}"/>
              </a:ext>
            </a:extLst>
          </p:cNvPr>
          <p:cNvSpPr>
            <a:spLocks noGrp="1"/>
          </p:cNvSpPr>
          <p:nvPr>
            <p:ph type="body" sz="quarter" idx="49"/>
          </p:nvPr>
        </p:nvSpPr>
        <p:spPr/>
        <p:txBody>
          <a:bodyPr/>
          <a:lstStyle/>
          <a:p>
            <a:r>
              <a:rPr lang="en-US" dirty="0"/>
              <a:t>7. del: Razišči več – Beri, glej in poslušaj</a:t>
            </a:r>
          </a:p>
        </p:txBody>
      </p:sp>
      <p:sp>
        <p:nvSpPr>
          <p:cNvPr id="19" name="Text Placeholder 18">
            <a:extLst>
              <a:ext uri="{FF2B5EF4-FFF2-40B4-BE49-F238E27FC236}">
                <a16:creationId xmlns:a16="http://schemas.microsoft.com/office/drawing/2014/main" id="{E799F6A4-09C0-367E-0C2F-17AA56887798}"/>
              </a:ext>
            </a:extLst>
          </p:cNvPr>
          <p:cNvSpPr>
            <a:spLocks noGrp="1"/>
          </p:cNvSpPr>
          <p:nvPr>
            <p:ph type="body" sz="quarter" idx="50"/>
          </p:nvPr>
        </p:nvSpPr>
        <p:spPr/>
        <p:txBody>
          <a:bodyPr/>
          <a:lstStyle/>
          <a:p>
            <a:r>
              <a:rPr lang="en-US" dirty="0"/>
              <a:t>07</a:t>
            </a:r>
          </a:p>
        </p:txBody>
      </p:sp>
      <p:pic>
        <p:nvPicPr>
          <p:cNvPr id="28" name="Picture Placeholder 27">
            <a:extLst>
              <a:ext uri="{FF2B5EF4-FFF2-40B4-BE49-F238E27FC236}">
                <a16:creationId xmlns:a16="http://schemas.microsoft.com/office/drawing/2014/main" id="{D1D3539F-A769-79FF-0F1B-F1FCE5E81F9F}"/>
              </a:ext>
            </a:extLst>
          </p:cNvPr>
          <p:cNvPicPr>
            <a:picLocks noGrp="1" noChangeAspect="1"/>
          </p:cNvPicPr>
          <p:nvPr>
            <p:ph type="pic" sz="quarter" idx="53"/>
          </p:nvPr>
        </p:nvPicPr>
        <p:blipFill>
          <a:blip r:embed="rId2" cstate="email">
            <a:extLst>
              <a:ext uri="{28A0092B-C50C-407E-A947-70E740481C1C}">
                <a14:useLocalDpi xmlns:a14="http://schemas.microsoft.com/office/drawing/2010/main"/>
              </a:ext>
            </a:extLst>
          </a:blip>
          <a:srcRect/>
          <a:stretch>
            <a:fillRect/>
          </a:stretch>
        </p:blipFill>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6" name="Picture Placeholder 5">
            <a:extLst>
              <a:ext uri="{FF2B5EF4-FFF2-40B4-BE49-F238E27FC236}">
                <a16:creationId xmlns:a16="http://schemas.microsoft.com/office/drawing/2014/main" id="{673BBCA6-22FB-084D-427C-3514592B9F9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17" name="Picture Placeholder 16">
            <a:extLst>
              <a:ext uri="{FF2B5EF4-FFF2-40B4-BE49-F238E27FC236}">
                <a16:creationId xmlns:a16="http://schemas.microsoft.com/office/drawing/2014/main" id="{61BAF492-6895-C286-A554-4E4BD5A14F03}"/>
              </a:ext>
            </a:extLst>
          </p:cNvPr>
          <p:cNvPicPr>
            <a:picLocks noGrp="1" noChangeAspect="1"/>
          </p:cNvPicPr>
          <p:nvPr>
            <p:ph type="pic" sz="quarter" idx="52"/>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23" name="Picture Placeholder 22">
            <a:extLst>
              <a:ext uri="{FF2B5EF4-FFF2-40B4-BE49-F238E27FC236}">
                <a16:creationId xmlns:a16="http://schemas.microsoft.com/office/drawing/2014/main" id="{73AAE47F-4F2B-D0BE-529E-2E28C3BE9B60}"/>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spTree>
    <p:extLst>
      <p:ext uri="{BB962C8B-B14F-4D97-AF65-F5344CB8AC3E}">
        <p14:creationId xmlns:p14="http://schemas.microsoft.com/office/powerpoint/2010/main" val="33865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6917969" y="2298183"/>
            <a:ext cx="3195486" cy="731140"/>
          </a:xfrm>
        </p:spPr>
        <p:txBody>
          <a:bodyPr/>
          <a:lstStyle/>
          <a:p>
            <a:r>
              <a:rPr lang="en-US" dirty="0"/>
              <a:t>Vprašanja?</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7221608" y="1554480"/>
            <a:ext cx="3605719" cy="989958"/>
          </a:xfrm>
        </p:spPr>
        <p:txBody>
          <a:bodyPr/>
          <a:lstStyle/>
          <a:p>
            <a:pPr algn="l"/>
            <a:r>
              <a:rPr lang="en-US" b="1" dirty="0"/>
              <a:t>Hvala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64984E0-560B-2D8A-8C6C-20191EA54F76}"/>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2" name="Text Placeholder 1">
            <a:extLst>
              <a:ext uri="{FF2B5EF4-FFF2-40B4-BE49-F238E27FC236}">
                <a16:creationId xmlns:a16="http://schemas.microsoft.com/office/drawing/2014/main" id="{608056FF-5A3F-6E21-B9D0-7756A5526FFC}"/>
              </a:ext>
            </a:extLst>
          </p:cNvPr>
          <p:cNvSpPr>
            <a:spLocks noGrp="1"/>
          </p:cNvSpPr>
          <p:nvPr>
            <p:ph type="body" sz="quarter" idx="17"/>
          </p:nvPr>
        </p:nvSpPr>
        <p:spPr/>
        <p:txBody>
          <a:bodyPr/>
          <a:lstStyle/>
          <a:p>
            <a:r>
              <a:rPr lang="en-IN" dirty="0"/>
              <a:t>00</a:t>
            </a:r>
          </a:p>
        </p:txBody>
      </p:sp>
      <p:sp>
        <p:nvSpPr>
          <p:cNvPr id="7" name="Rectangle 6">
            <a:extLst>
              <a:ext uri="{FF2B5EF4-FFF2-40B4-BE49-F238E27FC236}">
                <a16:creationId xmlns:a16="http://schemas.microsoft.com/office/drawing/2014/main" id="{F26DC60D-A1BE-9920-1DDB-F84CFFF34E21}"/>
              </a:ext>
            </a:extLst>
          </p:cNvPr>
          <p:cNvSpPr/>
          <p:nvPr/>
        </p:nvSpPr>
        <p:spPr>
          <a:xfrm>
            <a:off x="2483239" y="2558689"/>
            <a:ext cx="4935200" cy="877685"/>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D623154C-3F4E-938A-054D-ADEC5D991627}"/>
              </a:ext>
            </a:extLst>
          </p:cNvPr>
          <p:cNvSpPr txBox="1"/>
          <p:nvPr/>
        </p:nvSpPr>
        <p:spPr>
          <a:xfrm>
            <a:off x="2645579" y="2581549"/>
            <a:ext cx="4723024"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UVOD</a:t>
            </a:r>
          </a:p>
        </p:txBody>
      </p:sp>
      <p:sp>
        <p:nvSpPr>
          <p:cNvPr id="13" name="Rectangle 12">
            <a:extLst>
              <a:ext uri="{FF2B5EF4-FFF2-40B4-BE49-F238E27FC236}">
                <a16:creationId xmlns:a16="http://schemas.microsoft.com/office/drawing/2014/main" id="{18539505-6856-AEFE-E5AE-F07E1E1F21FE}"/>
              </a:ext>
            </a:extLst>
          </p:cNvPr>
          <p:cNvSpPr/>
          <p:nvPr/>
        </p:nvSpPr>
        <p:spPr>
          <a:xfrm>
            <a:off x="5071337" y="3435406"/>
            <a:ext cx="3924073" cy="64061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14" name="TextBox 13">
            <a:extLst>
              <a:ext uri="{FF2B5EF4-FFF2-40B4-BE49-F238E27FC236}">
                <a16:creationId xmlns:a16="http://schemas.microsoft.com/office/drawing/2014/main" id="{A8EB6D52-9226-88EC-5448-E19A2AEB7340}"/>
              </a:ext>
            </a:extLst>
          </p:cNvPr>
          <p:cNvSpPr txBox="1"/>
          <p:nvPr/>
        </p:nvSpPr>
        <p:spPr>
          <a:xfrm>
            <a:off x="5071338" y="3524880"/>
            <a:ext cx="4015512" cy="523220"/>
          </a:xfrm>
          <a:prstGeom prst="rect">
            <a:avLst/>
          </a:prstGeom>
          <a:noFill/>
        </p:spPr>
        <p:txBody>
          <a:bodyPr wrap="square" rtlCol="0">
            <a:spAutoFit/>
          </a:bodyPr>
          <a:lstStyle/>
          <a:p>
            <a:pPr algn="ctr"/>
            <a:r>
              <a:rPr lang="en-IN" sz="2800" dirty="0">
                <a:solidFill>
                  <a:schemeClr val="bg1"/>
                </a:solidFill>
              </a:rPr>
              <a:t>in učni cilji</a:t>
            </a:r>
          </a:p>
        </p:txBody>
      </p:sp>
    </p:spTree>
    <p:extLst>
      <p:ext uri="{BB962C8B-B14F-4D97-AF65-F5344CB8AC3E}">
        <p14:creationId xmlns:p14="http://schemas.microsoft.com/office/powerpoint/2010/main" val="331389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315709-1CCF-D712-44F9-618AC973FECE}"/>
              </a:ext>
            </a:extLst>
          </p:cNvPr>
          <p:cNvSpPr>
            <a:spLocks noGrp="1"/>
          </p:cNvSpPr>
          <p:nvPr>
            <p:ph type="body" sz="quarter" idx="18"/>
          </p:nvPr>
        </p:nvSpPr>
        <p:spPr>
          <a:xfrm>
            <a:off x="8652510" y="1857124"/>
            <a:ext cx="2891103" cy="1049221"/>
          </a:xfrm>
        </p:spPr>
        <p:txBody>
          <a:bodyPr/>
          <a:lstStyle/>
          <a:p>
            <a:r>
              <a:rPr lang="en-US" dirty="0"/>
              <a:t>UVOD</a:t>
            </a:r>
          </a:p>
          <a:p>
            <a:endParaRPr lang="en-US" dirty="0"/>
          </a:p>
        </p:txBody>
      </p:sp>
      <p:sp>
        <p:nvSpPr>
          <p:cNvPr id="5" name="Text Placeholder 4">
            <a:extLst>
              <a:ext uri="{FF2B5EF4-FFF2-40B4-BE49-F238E27FC236}">
                <a16:creationId xmlns:a16="http://schemas.microsoft.com/office/drawing/2014/main" id="{B7540682-E3A7-41C7-9DDC-37F458577DE4}"/>
              </a:ext>
            </a:extLst>
          </p:cNvPr>
          <p:cNvSpPr>
            <a:spLocks noGrp="1"/>
          </p:cNvSpPr>
          <p:nvPr>
            <p:ph type="body" sz="quarter" idx="19"/>
          </p:nvPr>
        </p:nvSpPr>
        <p:spPr/>
        <p:txBody>
          <a:bodyPr/>
          <a:lstStyle/>
          <a:p>
            <a:r>
              <a:rPr lang="en-US" dirty="0"/>
              <a:t>00</a:t>
            </a:r>
          </a:p>
        </p:txBody>
      </p:sp>
      <p:sp>
        <p:nvSpPr>
          <p:cNvPr id="7" name="Text Placeholder 6">
            <a:extLst>
              <a:ext uri="{FF2B5EF4-FFF2-40B4-BE49-F238E27FC236}">
                <a16:creationId xmlns:a16="http://schemas.microsoft.com/office/drawing/2014/main" id="{3FD5808F-8355-0701-CAA8-F0F534E3808D}"/>
              </a:ext>
            </a:extLst>
          </p:cNvPr>
          <p:cNvSpPr>
            <a:spLocks noGrp="1"/>
          </p:cNvSpPr>
          <p:nvPr>
            <p:ph type="body" sz="quarter" idx="21"/>
          </p:nvPr>
        </p:nvSpPr>
        <p:spPr>
          <a:xfrm>
            <a:off x="160020" y="3756621"/>
            <a:ext cx="11898630" cy="2792769"/>
          </a:xfrm>
        </p:spPr>
        <p:txBody>
          <a:bodyPr/>
          <a:lstStyle/>
          <a:p>
            <a:pPr marL="0" indent="0"/>
            <a:r>
              <a:rPr lang="en-US" sz="2300" dirty="0"/>
              <a:t>Podnebna znanost ponuja dejansko podlago za razumevanje, kako in zakaj se planet spreminja. Mnogi se srečujejo z nasprotujočimi si informacijami, hitrimi podnebnimi novicami ali nejasnimi razlagami.</a:t>
            </a:r>
          </a:p>
          <a:p>
            <a:pPr marL="0" indent="0"/>
            <a:r>
              <a:rPr lang="en-US" sz="2300" dirty="0"/>
              <a:t>Gradnja jasne znanstvene podlage pomaga osmisliti te signale, podpira informirano razpravo in krepi sposobnost vrednotenja trditev, na katere naletimo v vsakdanjem življenju, pri delu ali v javnih razpravah.</a:t>
            </a:r>
          </a:p>
          <a:p>
            <a:pPr marL="0" indent="0"/>
            <a:r>
              <a:rPr lang="en-US" sz="2300" dirty="0">
                <a:solidFill>
                  <a:srgbClr val="1F8E47"/>
                </a:solidFill>
              </a:rPr>
              <a:t>Ta dejavnost ponuja jedrnat pregled podnebne znanosti, praktičen eksperiment in uporabno analizo za resnične okoliščine.</a:t>
            </a:r>
            <a:endParaRPr lang="en-US" sz="2300" b="1" dirty="0">
              <a:solidFill>
                <a:srgbClr val="1F8E47"/>
              </a:solidFill>
            </a:endParaRPr>
          </a:p>
        </p:txBody>
      </p:sp>
      <p:pic>
        <p:nvPicPr>
          <p:cNvPr id="14" name="Picture 13">
            <a:extLst>
              <a:ext uri="{FF2B5EF4-FFF2-40B4-BE49-F238E27FC236}">
                <a16:creationId xmlns:a16="http://schemas.microsoft.com/office/drawing/2014/main" id="{72BFF173-3F26-7AF2-CED4-9E59D1FABA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491490"/>
            <a:ext cx="8149590" cy="3051810"/>
          </a:xfrm>
          <a:custGeom>
            <a:avLst/>
            <a:gdLst>
              <a:gd name="csX0" fmla="*/ 0 w 8149590"/>
              <a:gd name="csY0" fmla="*/ 0 h 3051810"/>
              <a:gd name="csX1" fmla="*/ 6623685 w 8149590"/>
              <a:gd name="csY1" fmla="*/ 0 h 3051810"/>
              <a:gd name="csX2" fmla="*/ 8149590 w 8149590"/>
              <a:gd name="csY2" fmla="*/ 1525905 h 3051810"/>
              <a:gd name="csX3" fmla="*/ 6623685 w 8149590"/>
              <a:gd name="csY3" fmla="*/ 3051810 h 3051810"/>
              <a:gd name="csX4" fmla="*/ 0 w 8149590"/>
              <a:gd name="csY4" fmla="*/ 3051810 h 3051810"/>
            </a:gdLst>
            <a:ahLst/>
            <a:cxnLst>
              <a:cxn ang="0">
                <a:pos x="csX0" y="csY0"/>
              </a:cxn>
              <a:cxn ang="0">
                <a:pos x="csX1" y="csY1"/>
              </a:cxn>
              <a:cxn ang="0">
                <a:pos x="csX2" y="csY2"/>
              </a:cxn>
              <a:cxn ang="0">
                <a:pos x="csX3" y="csY3"/>
              </a:cxn>
              <a:cxn ang="0">
                <a:pos x="csX4" y="csY4"/>
              </a:cxn>
            </a:cxnLst>
            <a:rect l="l" t="t" r="r" b="b"/>
            <a:pathLst>
              <a:path w="8149590" h="3051810">
                <a:moveTo>
                  <a:pt x="0" y="0"/>
                </a:moveTo>
                <a:lnTo>
                  <a:pt x="6623685" y="0"/>
                </a:lnTo>
                <a:cubicBezTo>
                  <a:pt x="7466419" y="0"/>
                  <a:pt x="8149590" y="683171"/>
                  <a:pt x="8149590" y="1525905"/>
                </a:cubicBezTo>
                <a:cubicBezTo>
                  <a:pt x="8149590" y="2368639"/>
                  <a:pt x="7466419" y="3051810"/>
                  <a:pt x="6623685" y="3051810"/>
                </a:cubicBezTo>
                <a:lnTo>
                  <a:pt x="0" y="3051810"/>
                </a:lnTo>
                <a:close/>
              </a:path>
            </a:pathLst>
          </a:custGeom>
          <a:ln>
            <a:solidFill>
              <a:schemeClr val="bg1">
                <a:lumMod val="85000"/>
              </a:schemeClr>
            </a:solidFill>
          </a:ln>
        </p:spPr>
      </p:pic>
    </p:spTree>
    <p:extLst>
      <p:ext uri="{BB962C8B-B14F-4D97-AF65-F5344CB8AC3E}">
        <p14:creationId xmlns:p14="http://schemas.microsoft.com/office/powerpoint/2010/main" val="4332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2" y="1565257"/>
            <a:ext cx="4882328" cy="4743716"/>
          </a:xfrm>
        </p:spPr>
        <p:txBody>
          <a:bodyPr/>
          <a:lstStyle/>
          <a:p>
            <a:pPr marL="342900" indent="-342900">
              <a:buFont typeface="Arial" panose="020B0604020202020204" pitchFamily="34" charset="0"/>
              <a:buChar char="•"/>
            </a:pPr>
            <a:r>
              <a:rPr lang="en-US" dirty="0"/>
              <a:t>Po zaključku te dejavnosti bodo udeleženci znali:</a:t>
            </a:r>
          </a:p>
          <a:p>
            <a:pPr marL="342900" indent="-342900">
              <a:buFont typeface="Arial" panose="020B0604020202020204" pitchFamily="34" charset="0"/>
              <a:buChar char="•"/>
            </a:pPr>
            <a:r>
              <a:rPr lang="en-US" dirty="0"/>
              <a:t>Jasno razlikovati med vremenom in podnebjem</a:t>
            </a:r>
          </a:p>
          <a:p>
            <a:pPr marL="342900" indent="-342900">
              <a:buFont typeface="Arial" panose="020B0604020202020204" pitchFamily="34" charset="0"/>
              <a:buChar char="•"/>
            </a:pPr>
            <a:r>
              <a:rPr lang="en-US" dirty="0"/>
              <a:t>Znanstveno natančno pojasniti toplogredni učinek</a:t>
            </a:r>
          </a:p>
          <a:p>
            <a:pPr marL="342900" indent="-342900">
              <a:buFont typeface="Arial" panose="020B0604020202020204" pitchFamily="34" charset="0"/>
              <a:buChar char="•"/>
            </a:pPr>
            <a:r>
              <a:rPr lang="en-US" dirty="0"/>
              <a:t>Prepoznati glavne gonilnike podnebnih sprememb</a:t>
            </a:r>
          </a:p>
          <a:p>
            <a:pPr marL="342900" indent="-342900">
              <a:buFont typeface="Arial" panose="020B0604020202020204" pitchFamily="34" charset="0"/>
              <a:buChar char="•"/>
            </a:pPr>
            <a:r>
              <a:rPr lang="en-US" dirty="0"/>
              <a:t>Razumeti, kako se zbirajo in uporabljajo dolgoročni podnebni podatki</a:t>
            </a:r>
            <a:endParaRPr lang="en-US" dirty="0">
              <a:solidFill>
                <a:srgbClr val="5398A2"/>
              </a:solidFill>
            </a:endParaRP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798382" y="761603"/>
            <a:ext cx="7556948" cy="803654"/>
          </a:xfrm>
        </p:spPr>
        <p:txBody>
          <a:bodyPr/>
          <a:lstStyle/>
          <a:p>
            <a:r>
              <a:rPr lang="en-US" dirty="0">
                <a:solidFill>
                  <a:srgbClr val="5398A2"/>
                </a:solidFill>
              </a:rPr>
              <a:t>Učni cilji</a:t>
            </a:r>
          </a:p>
        </p:txBody>
      </p:sp>
      <p:pic>
        <p:nvPicPr>
          <p:cNvPr id="7" name="Picture Placeholder 6">
            <a:extLst>
              <a:ext uri="{FF2B5EF4-FFF2-40B4-BE49-F238E27FC236}">
                <a16:creationId xmlns:a16="http://schemas.microsoft.com/office/drawing/2014/main" id="{2495721B-0D4D-5CFC-0D65-81B69FC259D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pic>
        <p:nvPicPr>
          <p:cNvPr id="3" name="Graphic 2" descr="Chevron arrows with solid fill">
            <a:extLst>
              <a:ext uri="{FF2B5EF4-FFF2-40B4-BE49-F238E27FC236}">
                <a16:creationId xmlns:a16="http://schemas.microsoft.com/office/drawing/2014/main" id="{FCB261DF-BAF1-1802-2CE2-9F5E7C8586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798382" y="5608717"/>
            <a:ext cx="590550" cy="590550"/>
          </a:xfrm>
          <a:prstGeom prst="rect">
            <a:avLst/>
          </a:prstGeom>
        </p:spPr>
      </p:pic>
    </p:spTree>
    <p:extLst>
      <p:ext uri="{BB962C8B-B14F-4D97-AF65-F5344CB8AC3E}">
        <p14:creationId xmlns:p14="http://schemas.microsoft.com/office/powerpoint/2010/main" val="31518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0A902-A3E9-5BCE-0008-33F864C06D7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1EEFB3E-0407-3FBB-BD6F-84991B89E43E}"/>
              </a:ext>
            </a:extLst>
          </p:cNvPr>
          <p:cNvSpPr>
            <a:spLocks noGrp="1"/>
          </p:cNvSpPr>
          <p:nvPr>
            <p:ph type="body" sz="quarter" idx="18"/>
          </p:nvPr>
        </p:nvSpPr>
        <p:spPr>
          <a:xfrm>
            <a:off x="798382" y="1565257"/>
            <a:ext cx="4882328" cy="4743716"/>
          </a:xfrm>
        </p:spPr>
        <p:txBody>
          <a:bodyPr/>
          <a:lstStyle/>
          <a:p>
            <a:pPr marL="342900" indent="-342900">
              <a:buFont typeface="Arial" panose="020B0604020202020204" pitchFamily="34" charset="0"/>
              <a:buChar char="•"/>
            </a:pPr>
            <a:r>
              <a:rPr lang="en-US" dirty="0"/>
              <a:t>Zgraditi preprost model, ki prikazuje zadrževanje toplote v ozračju</a:t>
            </a:r>
          </a:p>
          <a:p>
            <a:pPr marL="342900" indent="-342900">
              <a:buFont typeface="Arial" panose="020B0604020202020204" pitchFamily="34" charset="0"/>
              <a:buChar char="•"/>
            </a:pPr>
            <a:r>
              <a:rPr lang="en-US" dirty="0"/>
              <a:t>Povezati pojme podnebne znanosti z osebnim, družbenim in mestnim okoljem</a:t>
            </a:r>
          </a:p>
          <a:p>
            <a:pPr marL="342900" indent="-342900">
              <a:buFont typeface="Arial" panose="020B0604020202020204" pitchFamily="34" charset="0"/>
              <a:buChar char="•"/>
            </a:pPr>
            <a:r>
              <a:rPr lang="en-US" dirty="0"/>
              <a:t>Oceniti zanesljivost virov podnebnih informacij</a:t>
            </a:r>
            <a:endParaRPr lang="en-US" dirty="0">
              <a:solidFill>
                <a:srgbClr val="5398A2"/>
              </a:solidFill>
            </a:endParaRPr>
          </a:p>
        </p:txBody>
      </p:sp>
      <p:sp>
        <p:nvSpPr>
          <p:cNvPr id="4" name="Text Placeholder 3">
            <a:extLst>
              <a:ext uri="{FF2B5EF4-FFF2-40B4-BE49-F238E27FC236}">
                <a16:creationId xmlns:a16="http://schemas.microsoft.com/office/drawing/2014/main" id="{C87D383F-9647-876D-87C6-6E18510C030E}"/>
              </a:ext>
            </a:extLst>
          </p:cNvPr>
          <p:cNvSpPr>
            <a:spLocks noGrp="1"/>
          </p:cNvSpPr>
          <p:nvPr>
            <p:ph type="body" sz="quarter" idx="16"/>
          </p:nvPr>
        </p:nvSpPr>
        <p:spPr>
          <a:xfrm>
            <a:off x="798382" y="761603"/>
            <a:ext cx="7556948" cy="803654"/>
          </a:xfrm>
        </p:spPr>
        <p:txBody>
          <a:bodyPr/>
          <a:lstStyle/>
          <a:p>
            <a:r>
              <a:rPr lang="en-US" dirty="0">
                <a:solidFill>
                  <a:srgbClr val="5398A2"/>
                </a:solidFill>
              </a:rPr>
              <a:t>Učni cilji</a:t>
            </a:r>
          </a:p>
        </p:txBody>
      </p:sp>
      <p:pic>
        <p:nvPicPr>
          <p:cNvPr id="8" name="Picture Placeholder 7">
            <a:extLst>
              <a:ext uri="{FF2B5EF4-FFF2-40B4-BE49-F238E27FC236}">
                <a16:creationId xmlns:a16="http://schemas.microsoft.com/office/drawing/2014/main" id="{B813F687-82F6-21CD-76FB-1957AD119B8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13527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AB69-EF05-ED48-15CF-288C7291B5E0}"/>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6FF2865-64DC-BE58-1058-73D4898EAB5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6B16D891-388F-6B91-7A53-97757BF35110}"/>
              </a:ext>
            </a:extLst>
          </p:cNvPr>
          <p:cNvSpPr>
            <a:spLocks noGrp="1"/>
          </p:cNvSpPr>
          <p:nvPr>
            <p:ph type="body" sz="quarter" idx="17"/>
          </p:nvPr>
        </p:nvSpPr>
        <p:spPr/>
        <p:txBody>
          <a:bodyPr/>
          <a:lstStyle/>
          <a:p>
            <a:r>
              <a:rPr lang="en-US" dirty="0"/>
              <a:t>01</a:t>
            </a:r>
          </a:p>
        </p:txBody>
      </p:sp>
      <p:pic>
        <p:nvPicPr>
          <p:cNvPr id="9" name="Picture 8">
            <a:extLst>
              <a:ext uri="{FF2B5EF4-FFF2-40B4-BE49-F238E27FC236}">
                <a16:creationId xmlns:a16="http://schemas.microsoft.com/office/drawing/2014/main" id="{7DB0BA14-EF87-55E7-242B-902858E7EB23}"/>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969A56AF-7983-6E72-2583-FDA7175276BA}"/>
              </a:ext>
            </a:extLst>
          </p:cNvPr>
          <p:cNvSpPr/>
          <p:nvPr/>
        </p:nvSpPr>
        <p:spPr>
          <a:xfrm>
            <a:off x="2128909" y="2319239"/>
            <a:ext cx="8066651" cy="853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99977186-9611-0F91-F5A8-E5E388FEA97B}"/>
              </a:ext>
            </a:extLst>
          </p:cNvPr>
          <p:cNvSpPr txBox="1"/>
          <p:nvPr/>
        </p:nvSpPr>
        <p:spPr>
          <a:xfrm>
            <a:off x="2208918" y="2342099"/>
            <a:ext cx="7854173" cy="830997"/>
          </a:xfrm>
          <a:prstGeom prst="rect">
            <a:avLst/>
          </a:prstGeom>
          <a:noFill/>
        </p:spPr>
        <p:txBody>
          <a:bodyPr wrap="square" rtlCol="0">
            <a:spAutoFit/>
          </a:bodyPr>
          <a:lstStyle/>
          <a:p>
            <a:pPr algn="ctr"/>
            <a:r>
              <a:rPr lang="en-US" sz="4800" b="1" spc="324" dirty="0">
                <a:solidFill>
                  <a:srgbClr val="1F8E47"/>
                </a:solidFill>
                <a:latin typeface="Calibri" panose="020F0502020204030204" pitchFamily="34" charset="0"/>
                <a:cs typeface="Calibri" panose="020F0502020204030204" pitchFamily="34" charset="0"/>
              </a:rPr>
              <a:t>Osnove podnebne znanosti</a:t>
            </a:r>
          </a:p>
        </p:txBody>
      </p:sp>
      <p:sp>
        <p:nvSpPr>
          <p:cNvPr id="2" name="Rectangle 1">
            <a:extLst>
              <a:ext uri="{FF2B5EF4-FFF2-40B4-BE49-F238E27FC236}">
                <a16:creationId xmlns:a16="http://schemas.microsoft.com/office/drawing/2014/main" id="{5383F979-E400-FE2E-4104-C438ADFF5FA8}"/>
              </a:ext>
            </a:extLst>
          </p:cNvPr>
          <p:cNvSpPr/>
          <p:nvPr/>
        </p:nvSpPr>
        <p:spPr>
          <a:xfrm>
            <a:off x="4685731" y="3161666"/>
            <a:ext cx="3897630" cy="560070"/>
          </a:xfrm>
          <a:prstGeom prst="rect">
            <a:avLst/>
          </a:pr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pc="324" dirty="0">
                <a:solidFill>
                  <a:schemeClr val="bg1"/>
                </a:solidFill>
                <a:latin typeface="Calibri" panose="020F0502020204030204" pitchFamily="34" charset="0"/>
                <a:cs typeface="Calibri" panose="020F0502020204030204" pitchFamily="34" charset="0"/>
              </a:rPr>
              <a:t>(informativni list)</a:t>
            </a:r>
            <a:endParaRPr lang="en-IN" sz="2400" dirty="0">
              <a:solidFill>
                <a:schemeClr val="bg1"/>
              </a:solidFill>
            </a:endParaRPr>
          </a:p>
        </p:txBody>
      </p:sp>
    </p:spTree>
    <p:extLst>
      <p:ext uri="{BB962C8B-B14F-4D97-AF65-F5344CB8AC3E}">
        <p14:creationId xmlns:p14="http://schemas.microsoft.com/office/powerpoint/2010/main" val="15959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7CCA0-4502-DDEC-90CE-CA906440B8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5C0D14-5C8C-9B3C-A45E-729C263D67F1}"/>
              </a:ext>
            </a:extLst>
          </p:cNvPr>
          <p:cNvSpPr>
            <a:spLocks noGrp="1"/>
          </p:cNvSpPr>
          <p:nvPr>
            <p:ph type="body" sz="quarter" idx="18"/>
          </p:nvPr>
        </p:nvSpPr>
        <p:spPr>
          <a:xfrm>
            <a:off x="675020" y="3392026"/>
            <a:ext cx="3051160" cy="1049221"/>
          </a:xfrm>
        </p:spPr>
        <p:txBody>
          <a:bodyPr/>
          <a:lstStyle/>
          <a:p>
            <a:r>
              <a:rPr lang="en-US" spc="324" dirty="0"/>
              <a:t>1. del: Osnove podnebne znanosti (informativni list)</a:t>
            </a:r>
          </a:p>
        </p:txBody>
      </p:sp>
      <p:sp>
        <p:nvSpPr>
          <p:cNvPr id="3" name="Text Placeholder 2">
            <a:extLst>
              <a:ext uri="{FF2B5EF4-FFF2-40B4-BE49-F238E27FC236}">
                <a16:creationId xmlns:a16="http://schemas.microsoft.com/office/drawing/2014/main" id="{5EC49528-2FC8-9380-14F6-921CF082DBF5}"/>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64F2823E-2CEB-FCFE-67FF-77AACD5785D6}"/>
              </a:ext>
            </a:extLst>
          </p:cNvPr>
          <p:cNvSpPr>
            <a:spLocks noGrp="1"/>
          </p:cNvSpPr>
          <p:nvPr>
            <p:ph type="body" sz="quarter" idx="16"/>
          </p:nvPr>
        </p:nvSpPr>
        <p:spPr>
          <a:xfrm>
            <a:off x="4434828" y="761603"/>
            <a:ext cx="7612392" cy="803654"/>
          </a:xfrm>
        </p:spPr>
        <p:txBody>
          <a:bodyPr/>
          <a:lstStyle/>
          <a:p>
            <a:r>
              <a:rPr lang="en-US" dirty="0">
                <a:solidFill>
                  <a:srgbClr val="1F8E47"/>
                </a:solidFill>
              </a:rPr>
              <a:t>Vreme proti podnebju</a:t>
            </a:r>
          </a:p>
        </p:txBody>
      </p:sp>
      <p:sp>
        <p:nvSpPr>
          <p:cNvPr id="9" name="Text Placeholder 4">
            <a:extLst>
              <a:ext uri="{FF2B5EF4-FFF2-40B4-BE49-F238E27FC236}">
                <a16:creationId xmlns:a16="http://schemas.microsoft.com/office/drawing/2014/main" id="{DC8FEA9B-4D25-FFB3-1156-19A3947601D0}"/>
              </a:ext>
            </a:extLst>
          </p:cNvPr>
          <p:cNvSpPr txBox="1">
            <a:spLocks/>
          </p:cNvSpPr>
          <p:nvPr/>
        </p:nvSpPr>
        <p:spPr>
          <a:xfrm>
            <a:off x="4434827" y="1991677"/>
            <a:ext cx="7365574" cy="3849918"/>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b="1" dirty="0">
                <a:solidFill>
                  <a:srgbClr val="1F8E47"/>
                </a:solidFill>
              </a:rPr>
              <a:t>Vreme se nanaša na kratkoročne atmosferske razmere (od ur do dni).</a:t>
            </a:r>
          </a:p>
          <a:p>
            <a:pPr marL="342900" indent="-342900">
              <a:lnSpc>
                <a:spcPct val="100000"/>
              </a:lnSpc>
              <a:buFont typeface="Arial" panose="020B0604020202020204" pitchFamily="34" charset="0"/>
              <a:buChar char="•"/>
            </a:pPr>
            <a:r>
              <a:rPr lang="en-US" sz="2400" b="1" dirty="0">
                <a:solidFill>
                  <a:srgbClr val="1F8E47"/>
                </a:solidFill>
              </a:rPr>
              <a:t>Podnebje se nanaša na dolgoročne vzorce skozi desetletja ali več.</a:t>
            </a:r>
          </a:p>
          <a:p>
            <a:pPr marL="342900" indent="-342900">
              <a:lnSpc>
                <a:spcPct val="100000"/>
              </a:lnSpc>
              <a:buFont typeface="Arial" panose="020B0604020202020204" pitchFamily="34" charset="0"/>
              <a:buChar char="•"/>
            </a:pPr>
            <a:endParaRPr lang="en-US" sz="2400" dirty="0">
              <a:solidFill>
                <a:srgbClr val="404040"/>
              </a:solidFill>
            </a:endParaRPr>
          </a:p>
          <a:p>
            <a:pPr>
              <a:lnSpc>
                <a:spcPct val="100000"/>
              </a:lnSpc>
            </a:pPr>
            <a:r>
              <a:rPr lang="en-US" sz="2400" dirty="0">
                <a:solidFill>
                  <a:srgbClr val="5398A2"/>
                </a:solidFill>
              </a:rPr>
              <a:t>Razumevanje te razlike je bistveno, zlasti pri vrednotenju trditev, kot je „hladno vreme ovrže globalno segrevanje“.</a:t>
            </a:r>
          </a:p>
        </p:txBody>
      </p:sp>
      <p:pic>
        <p:nvPicPr>
          <p:cNvPr id="10" name="Picture Placeholder 9">
            <a:extLst>
              <a:ext uri="{FF2B5EF4-FFF2-40B4-BE49-F238E27FC236}">
                <a16:creationId xmlns:a16="http://schemas.microsoft.com/office/drawing/2014/main" id="{5F652512-A323-124E-C594-795957809C7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1914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4640</TotalTime>
  <Words>1169</Words>
  <Application>Microsoft Office PowerPoint</Application>
  <PresentationFormat>Widescreen</PresentationFormat>
  <Paragraphs>190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Con</cp:lastModifiedBy>
  <cp:revision>217</cp:revision>
  <dcterms:created xsi:type="dcterms:W3CDTF">2020-10-14T13:32:04Z</dcterms:created>
  <dcterms:modified xsi:type="dcterms:W3CDTF">2026-06-29T17:41:52Z</dcterms:modified>
</cp:coreProperties>
</file>