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928"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mrfcj.org/principles-of-climate-justice/" TargetMode="External"/><Relationship Id="rId2" Type="http://schemas.openxmlformats.org/officeDocument/2006/relationships/hyperlink" Target="https://www.un.org/en/climatechange/what-is-climate-justice"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climatejusticealliance.org/just-transition/" TargetMode="External"/><Relationship Id="rId4" Type="http://schemas.openxmlformats.org/officeDocument/2006/relationships/hyperlink" Target="https://www.ipcc.ch/report/ar6/wg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vanessa_nakate_a_plea_to_those_who_care_about_our_world"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G6oK_G7SPB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ain.nd.edu/our-work/country-inde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660186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6601868"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RAZIŠČI / VPRAŠAJ / POVEŽI / 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541760" y="4921242"/>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PODNEBNA PRAVIČNOST</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Uvod</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Beri</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Glej</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Premisli in razmisli</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Ukrepaj</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Ključni poudarek</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600" dirty="0"/>
              <a:t>Podnebne spremembe ne vplivajo na vse enako. Skupnosti, ki so najmanj odgovorne za svetovne izpuste ogljika – vključno z nizkodohodkovnim prebivalstvom, avtohtonimi ljudstvi in državami globalnega Juga – se pogosto soočajo z najhujšimi posledicami. Podnebna pravičnost povezuje okoljsko znanost s človekovimi pravicami in se ne sprašuje le, kaj se dogaja planetu, temveč tudi, kdo je oškodovan in kdo nosi odgovornost. Ta nabor orodij te vabi, da raziščeš ta vprašanja.</a:t>
            </a:r>
            <a:br>
              <a:rPr lang="en-US" sz="1600" dirty="0"/>
            </a:br>
            <a:endParaRPr lang="en-US" sz="1600" dirty="0"/>
          </a:p>
          <a:p>
            <a:pPr>
              <a:lnSpc>
                <a:spcPct val="100000"/>
              </a:lnSpc>
            </a:pPr>
            <a:br>
              <a:rPr lang="en-US" sz="1600" dirty="0"/>
            </a:br>
            <a:r>
              <a:rPr lang="en-US" sz="1600" b="1"/>
              <a:t>Učni cilji</a:t>
            </a:r>
          </a:p>
          <a:p>
            <a:pPr>
              <a:lnSpc>
                <a:spcPct val="100000"/>
              </a:lnSpc>
            </a:pPr>
            <a:br>
              <a:rPr lang="en-US" sz="1600" dirty="0"/>
            </a:br>
            <a:r>
              <a:rPr lang="en-US" sz="1600" dirty="0"/>
              <a:t>• Razumeti, kaj pomeni podnebna pravičnost in zakaj je pomembna.</a:t>
            </a:r>
          </a:p>
          <a:p>
            <a:pPr>
              <a:lnSpc>
                <a:spcPct val="100000"/>
              </a:lnSpc>
            </a:pPr>
            <a:br>
              <a:rPr lang="en-US" sz="1600" dirty="0"/>
            </a:br>
            <a:r>
              <a:rPr lang="en-US" sz="1600" dirty="0"/>
              <a:t>• Raziskati, kako podnebni vplivi neenakomerno bremenijo skupnosti in regije.</a:t>
            </a:r>
          </a:p>
          <a:p>
            <a:pPr>
              <a:lnSpc>
                <a:spcPct val="100000"/>
              </a:lnSpc>
            </a:pPr>
            <a:br>
              <a:rPr lang="en-US" sz="1600" dirty="0"/>
            </a:br>
            <a:r>
              <a:rPr lang="en-US" sz="1600" dirty="0"/>
              <a:t>• Povezati lokalne izkušnje podnebne škode s svetovnimi sistemi in politiko.</a:t>
            </a:r>
          </a:p>
          <a:p>
            <a:pPr>
              <a:lnSpc>
                <a:spcPct val="100000"/>
              </a:lnSpc>
            </a:pPr>
            <a:br>
              <a:rPr lang="en-US" sz="1600" dirty="0"/>
            </a:br>
            <a:r>
              <a:rPr lang="en-US" sz="1600" dirty="0"/>
              <a:t>• Premisliti, kako v praksi izgleda pošteno in pravično podnebno ukrepanje.</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600" b="1" dirty="0">
                <a:solidFill>
                  <a:srgbClr val="84C345"/>
                </a:solidFill>
              </a:rPr>
              <a:t>Razlaga – Kaj je podnebna pravičnost? (Združeni narodi)</a:t>
            </a:r>
          </a:p>
          <a:p>
            <a:pPr algn="l">
              <a:lnSpc>
                <a:spcPts val="1320"/>
              </a:lnSpc>
            </a:pPr>
            <a:br>
              <a:rPr lang="en-US" sz="1400" dirty="0"/>
            </a:br>
            <a:r>
              <a:rPr lang="en-US" sz="1400" dirty="0"/>
              <a:t>Jasen, dostopen pregled ZN, ki zajema temeljna načela podnebne pravičnosti – enakost, človekove pravice ter skupno, a različno odgovornost med državami.</a:t>
            </a:r>
            <a:br>
              <a:rPr lang="en-US" sz="1400"/>
            </a:br>
            <a:r>
              <a:rPr lang="en-US" sz="1400">
                <a:solidFill>
                  <a:srgbClr val="1A7B46"/>
                </a:solidFill>
                <a:hlinkClick r:id="rId2">
                  <a:extLst>
                    <a:ext uri="{A12FA001-AC4F-418D-AE19-62706E023703}">
                      <ahyp:hlinkClr xmlns:ahyp="http://schemas.microsoft.com/office/drawing/2018/hyperlinkcolor" val="tx"/>
                    </a:ext>
                  </a:extLst>
                </a:hlinkClick>
              </a:rPr>
              <a:t>Beri</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Načela – Podnebna pravičnost (Mary Robinson Foundation)</a:t>
            </a:r>
            <a:br>
              <a:rPr lang="en-US" sz="1400" dirty="0"/>
            </a:br>
            <a:r>
              <a:rPr lang="en-US" sz="1400" dirty="0"/>
              <a:t>Nekdanja irska predsednica in visoka komisarka ZN Mary Robinson opisuje sedem temeljnih načel podnebne pravičnosti. Temeljni evropski referenčni dokument o enakosti in podnebni politiki.</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Beri</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Poročilo – Vplivi podnebja na ranljive skupnosti (IPCC AR6)</a:t>
            </a:r>
          </a:p>
          <a:p>
            <a:pPr algn="l">
              <a:lnSpc>
                <a:spcPts val="1320"/>
              </a:lnSpc>
            </a:pPr>
            <a:br>
              <a:rPr lang="en-US" sz="1400" dirty="0"/>
            </a:br>
            <a:r>
              <a:rPr lang="en-US" sz="1400" dirty="0"/>
              <a:t>Šesto ocenjevalno poročilo IPCC dokumentira, kako podnebne spremembe nesorazmerno škodujejo najranljivejšim prebivalcem po svetu, s podrobnimi regionalnimi razčlenitvami in dokazi o neenakosti.</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Beri</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Okvir – Pravičen prehod (Climate Justice Alliance)</a:t>
            </a:r>
          </a:p>
          <a:p>
            <a:pPr algn="l">
              <a:lnSpc>
                <a:spcPts val="1320"/>
              </a:lnSpc>
            </a:pPr>
            <a:br>
              <a:rPr lang="en-US" sz="1400" dirty="0"/>
            </a:br>
            <a:r>
              <a:rPr lang="en-US" sz="1400" dirty="0"/>
              <a:t>Pojasnjuje koncept „pravičnega prehoda“ – kako zagotoviti, da prehod v zeleno gospodarstvo ne pusti za seboj delavcev in skupnosti, ki so najbolj odvisni od panog fosilnih goriv.</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Beri</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600" b="1" dirty="0">
                <a:solidFill>
                  <a:srgbClr val="84C345"/>
                </a:solidFill>
              </a:rPr>
              <a:t>Predavanje TED – Poziv tistim, ki jim je mar za naš svet (Vanessa Nakate)</a:t>
            </a:r>
          </a:p>
          <a:p>
            <a:pPr algn="l">
              <a:lnSpc>
                <a:spcPts val="1320"/>
              </a:lnSpc>
            </a:pPr>
            <a:br>
              <a:rPr lang="en-US" sz="1400" dirty="0"/>
            </a:br>
            <a:r>
              <a:rPr lang="en-US" sz="1400" dirty="0"/>
              <a:t>Ugandska podnebna aktivistka Vanessa Nakate govori o tem, kako afriške skupnosti nosijo najtežje podnebne vplive, čeprav najmanj prispevajo k svetovnim izpustom – močna osebna pripoved o podnebni nepravičnosti.</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Glej</a:t>
            </a: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Predavanje TED – Avtohtono znanje sreča podnebno znanost (Hindou Oumarou Ibrahim)</a:t>
            </a:r>
          </a:p>
          <a:p>
            <a:pPr algn="l">
              <a:lnSpc>
                <a:spcPts val="1320"/>
              </a:lnSpc>
            </a:pPr>
            <a:br>
              <a:rPr lang="en-US" sz="1400" dirty="0"/>
            </a:br>
            <a:r>
              <a:rPr lang="en-US" sz="1400" dirty="0"/>
              <a:t>Čadska okoljska aktivistka Hindou Oumarou Ibrahim prikazuje, kako avtohtone skupnosti že zdaj živijo posledice podnebnih sprememb – in kako njihovo tradicionalno znanje ponuja rešitve, ki jih znanost sama ne more zagotoviti.</a:t>
            </a:r>
            <a:br>
              <a:rPr lang="en-US" sz="1400"/>
            </a:br>
            <a:r>
              <a:rPr lang="en-US" sz="1400">
                <a:solidFill>
                  <a:srgbClr val="1A7B46"/>
                </a:solidFill>
              </a:rPr>
              <a:t>Glej</a:t>
            </a:r>
          </a:p>
          <a:p>
            <a:pPr algn="l">
              <a:lnSpc>
                <a:spcPts val="1320"/>
              </a:lnSpc>
            </a:pPr>
            <a:r>
              <a:rPr lang="en-US" sz="1600" b="1">
                <a:solidFill>
                  <a:srgbClr val="84C345"/>
                </a:solidFill>
              </a:rPr>
              <a:t>Dokumentarec – Kdo plača za podnebne spremembe? (DW Planet A)</a:t>
            </a:r>
          </a:p>
          <a:p>
            <a:pPr algn="l">
              <a:lnSpc>
                <a:spcPts val="1320"/>
              </a:lnSpc>
            </a:pPr>
            <a:br>
              <a:rPr lang="en-US" sz="1400" dirty="0"/>
            </a:br>
            <a:r>
              <a:rPr lang="en-US" sz="1400" dirty="0"/>
              <a:t>Serija Planet A postaje DW preučuje izgube in škodo – vprašanje, ali bi morale bogate države z visokimi izpusti nadomestiti revnejšim državam, ki že trpijo hude podnebne vplive, ki so jih same komaj povzročile.</a:t>
            </a:r>
            <a:br>
              <a:rPr lang="en-US" sz="1400" dirty="0"/>
            </a:br>
            <a:r>
              <a:rPr lang="en-US" sz="1400" dirty="0">
                <a:solidFill>
                  <a:srgbClr val="1A7B46"/>
                </a:solidFill>
                <a:hlinkClick r:id="rId4">
                  <a:extLst>
                    <a:ext uri="{A12FA001-AC4F-418D-AE19-62706E023703}">
                      <ahyp:hlinkClr xmlns:ahyp="http://schemas.microsoft.com/office/drawing/2018/hyperlinkcolor" val="tx"/>
                    </a:ext>
                  </a:extLst>
                </a:hlinkClick>
              </a:rPr>
              <a:t>Glej</a:t>
            </a:r>
          </a:p>
          <a:p>
            <a:endParaRPr lang="en-US"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RAZMISLI – vprašanja za razpravo</a:t>
            </a:r>
          </a:p>
          <a:p>
            <a:pPr algn="l">
              <a:lnSpc>
                <a:spcPts val="1320"/>
              </a:lnSpc>
            </a:pPr>
            <a:br>
              <a:rPr lang="en-US" sz="1600" dirty="0"/>
            </a:br>
            <a:r>
              <a:rPr lang="en-US" sz="1600" dirty="0"/>
              <a:t>• Kdo v tvoji državi ali regiji je najbolj izpostavljen podnebnim vplivom? Kdo je najmanj izpostavljen?</a:t>
            </a:r>
          </a:p>
          <a:p>
            <a:pPr algn="l">
              <a:lnSpc>
                <a:spcPts val="1320"/>
              </a:lnSpc>
            </a:pPr>
            <a:br>
              <a:rPr lang="en-US" sz="1600" dirty="0"/>
            </a:br>
            <a:r>
              <a:rPr lang="en-US" sz="1600" dirty="0"/>
              <a:t>• Ali je pošteno, da nekatere države nosijo stroške škode, ki so jo povzročile predvsem druge? Kdo naj plača?</a:t>
            </a:r>
          </a:p>
          <a:p>
            <a:pPr algn="l">
              <a:lnSpc>
                <a:spcPts val="1320"/>
              </a:lnSpc>
            </a:pPr>
            <a:endParaRPr lang="en-US" sz="1600"/>
          </a:p>
          <a:p>
            <a:pPr algn="l">
              <a:lnSpc>
                <a:spcPts val="1320"/>
              </a:lnSpc>
            </a:pPr>
            <a:br>
              <a:rPr lang="en-US" sz="1600" dirty="0"/>
            </a:br>
            <a:r>
              <a:rPr lang="en-US" sz="1600" dirty="0"/>
              <a:t>• Kaj pomeni „pravičen prehod“ za ljudi, ki danes delajo v panogah fosilnih goriv?</a:t>
            </a:r>
          </a:p>
          <a:p>
            <a:pPr algn="l">
              <a:lnSpc>
                <a:spcPts val="1320"/>
              </a:lnSpc>
            </a:pPr>
            <a:br>
              <a:rPr lang="en-US" sz="1600" dirty="0"/>
            </a:br>
            <a:r>
              <a:rPr lang="en-US" sz="1600" dirty="0"/>
              <a:t>• Kako se podnebna nepravičnost povezuje z drugimi oblikami neenakosti, ki jih opažaš v vsakdanjem življenju?</a:t>
            </a:r>
          </a:p>
          <a:p>
            <a:pPr algn="l">
              <a:lnSpc>
                <a:spcPts val="1320"/>
              </a:lnSpc>
            </a:pPr>
            <a:endParaRPr lang="en-US" sz="1600" dirty="0"/>
          </a:p>
          <a:p>
            <a:pPr algn="l">
              <a:lnSpc>
                <a:spcPts val="1320"/>
              </a:lnSpc>
            </a:pPr>
            <a:r>
              <a:rPr lang="en-US" sz="1800" b="1" dirty="0">
                <a:solidFill>
                  <a:srgbClr val="84C345"/>
                </a:solidFill>
              </a:rPr>
              <a:t>PREMISLI – Indeks podnebne ranljivosti</a:t>
            </a:r>
          </a:p>
          <a:p>
            <a:pPr algn="l">
              <a:lnSpc>
                <a:spcPts val="1320"/>
              </a:lnSpc>
            </a:pPr>
            <a:br>
              <a:rPr lang="en-US" sz="1600" dirty="0"/>
            </a:br>
            <a:r>
              <a:rPr lang="en-US" sz="1600" dirty="0"/>
              <a:t>Razišči indeks držav ND-GAIN in poglej, katere države so najbolj ranljive za podnebne spremembe in najmanj pripravljene na prilagajanje. Primerjaj države z visokimi in nizkimi izpusti.</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Razišči indeks</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Premisli in razmisli</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Ukrepaj</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572940" y="5051866"/>
            <a:ext cx="6541269" cy="3459530"/>
          </a:xfrm>
        </p:spPr>
        <p:txBody>
          <a:bodyPr/>
          <a:lstStyle/>
          <a:p>
            <a:pPr algn="l">
              <a:lnSpc>
                <a:spcPts val="1320"/>
              </a:lnSpc>
            </a:pPr>
            <a:r>
              <a:rPr lang="en-US" sz="1800" b="1" dirty="0">
                <a:solidFill>
                  <a:srgbClr val="84C345"/>
                </a:solidFill>
              </a:rPr>
              <a:t>PRIKAŽI NA ZEMLJEVIDU:</a:t>
            </a:r>
          </a:p>
          <a:p>
            <a:pPr algn="l">
              <a:lnSpc>
                <a:spcPts val="1320"/>
              </a:lnSpc>
            </a:pPr>
            <a:br>
              <a:rPr lang="en-US" sz="1600" dirty="0"/>
            </a:br>
            <a:r>
              <a:rPr lang="en-US" sz="1600" dirty="0"/>
              <a:t>Z indeksom ND-GAIN določi tri države, ki so zelo ranljive za podnebne spremembe. Razišči njihove ravni izpustov. Predstavi ugotovitve svoji skupini: kaj podatki razkrivajo o poštenosti?</a:t>
            </a:r>
          </a:p>
          <a:p>
            <a:pPr algn="l">
              <a:lnSpc>
                <a:spcPts val="1320"/>
              </a:lnSpc>
            </a:pPr>
            <a:endParaRPr lang="en-US" sz="1600" dirty="0"/>
          </a:p>
          <a:p>
            <a:pPr algn="l">
              <a:lnSpc>
                <a:spcPts val="1320"/>
              </a:lnSpc>
            </a:pPr>
            <a:r>
              <a:rPr lang="en-US" sz="1800" b="1">
                <a:solidFill>
                  <a:srgbClr val="84C345"/>
                </a:solidFill>
              </a:rPr>
              <a:t>RAZPRAVLJAJ:</a:t>
            </a:r>
          </a:p>
          <a:p>
            <a:pPr algn="l">
              <a:lnSpc>
                <a:spcPts val="1320"/>
              </a:lnSpc>
            </a:pPr>
            <a:br>
              <a:rPr lang="en-US" sz="1600" dirty="0"/>
            </a:br>
            <a:r>
              <a:rPr lang="en-US" sz="1600" dirty="0"/>
              <a:t>V skupinah razpravljajte: „Države z visokimi dohodki bi morale plačevati v podnebni odškodninski sklad za izgube in škodo v ranljivih državah.“ Razdelite vloge – nekateri zagovarjajo, nekateri nasprotujejo, nekateri predstavljajo prizadete skupnosti.</a:t>
            </a:r>
          </a:p>
          <a:p>
            <a:pPr algn="l">
              <a:lnSpc>
                <a:spcPts val="1320"/>
              </a:lnSpc>
            </a:pPr>
            <a:endParaRPr lang="en-US" sz="1800" b="1">
              <a:solidFill>
                <a:srgbClr val="84C345"/>
              </a:solidFill>
            </a:endParaRPr>
          </a:p>
          <a:p>
            <a:pPr algn="l">
              <a:lnSpc>
                <a:spcPts val="1320"/>
              </a:lnSpc>
            </a:pPr>
            <a:endParaRPr lang="en-US" sz="1800" b="1">
              <a:solidFill>
                <a:srgbClr val="84C345"/>
              </a:solidFill>
            </a:endParaRPr>
          </a:p>
          <a:p>
            <a:pPr algn="l">
              <a:lnSpc>
                <a:spcPts val="1320"/>
              </a:lnSpc>
            </a:pPr>
            <a:r>
              <a:rPr lang="en-US" sz="1800" b="1">
                <a:solidFill>
                  <a:srgbClr val="84C345"/>
                </a:solidFill>
              </a:rPr>
              <a:t>PIŠI:</a:t>
            </a:r>
          </a:p>
          <a:p>
            <a:pPr algn="l">
              <a:lnSpc>
                <a:spcPts val="1320"/>
              </a:lnSpc>
            </a:pPr>
            <a:br>
              <a:rPr lang="en-US" sz="1600" dirty="0"/>
            </a:br>
            <a:r>
              <a:rPr lang="en-US" sz="1600" dirty="0"/>
              <a:t>Napiši kratko odprto pismo (150–200 besed) z vidika mlade osebe iz podnebno ranljive države, naslovljeno na svetovnega voditelja na konferenci COP. Kaj bi zahteval/-a in zakaj?</a:t>
            </a:r>
          </a:p>
          <a:p>
            <a:pPr algn="l">
              <a:lnSpc>
                <a:spcPts val="1320"/>
              </a:lnSpc>
            </a:pPr>
            <a:endParaRPr lang="en-US" sz="1600" dirty="0"/>
          </a:p>
          <a:p>
            <a:pPr algn="l">
              <a:lnSpc>
                <a:spcPts val="1320"/>
              </a:lnSpc>
            </a:pPr>
            <a:r>
              <a:rPr lang="en-US" sz="1800" b="1">
                <a:solidFill>
                  <a:srgbClr val="84C345"/>
                </a:solidFill>
              </a:rPr>
              <a:t>POVEŽI:</a:t>
            </a:r>
          </a:p>
          <a:p>
            <a:pPr algn="l">
              <a:lnSpc>
                <a:spcPts val="1320"/>
              </a:lnSpc>
            </a:pPr>
            <a:br>
              <a:rPr lang="en-US" sz="1600" dirty="0"/>
            </a:br>
            <a:r>
              <a:rPr lang="en-US" sz="1600" dirty="0"/>
              <a:t>Poišči mladinsko organizacijo za podnebno pravičnost v svoji državi ali regiji. Deli njihovo kampanjo s svojo mrežo. Majhna dejanja širjenja gradijo solidarnost preko meja.</a:t>
            </a:r>
          </a:p>
          <a:p>
            <a:endParaRPr lang="en-US" sz="14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Podnebna pravičnost ni oddaljen pojem – je vprašanje, kdo preživi, kdo se prilagodi in kdo ostane zadaj. Znanost je jasna: najranljivejše skupnosti so najmanj prispevale k tej krizi. Razumevanje tega razkoraka med odgovornostjo in posledicami je prvi korak k zahtevi po boljšem. Pravičnost ni le stvar okolja. Je stvar ljudi. In začne se s pozornostjo.</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8E9E1D12-E789-6C67-7C6E-AD2396F5FE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835</Words>
  <Application>Microsoft Office PowerPoint</Application>
  <PresentationFormat>Custom</PresentationFormat>
  <Paragraphs>94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1561</cp:revision>
  <cp:lastPrinted>2021-11-26T07:36:34Z</cp:lastPrinted>
  <dcterms:created xsi:type="dcterms:W3CDTF">2016-05-11T14:31:01Z</dcterms:created>
  <dcterms:modified xsi:type="dcterms:W3CDTF">2026-06-29T17:39:57Z</dcterms:modified>
</cp:coreProperties>
</file>