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handoutMasterIdLst>
    <p:handoutMasterId r:id="rId11"/>
  </p:handoutMasterIdLst>
  <p:sldIdLst>
    <p:sldId id="1409" r:id="rId2"/>
    <p:sldId id="1410" r:id="rId3"/>
    <p:sldId id="1394" r:id="rId4"/>
    <p:sldId id="1395" r:id="rId5"/>
    <p:sldId id="1396" r:id="rId6"/>
    <p:sldId id="1397" r:id="rId7"/>
    <p:sldId id="1399" r:id="rId8"/>
    <p:sldId id="1412" r:id="rId9"/>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5" autoAdjust="0"/>
    <p:restoredTop sz="96115" autoAdjust="0"/>
  </p:normalViewPr>
  <p:slideViewPr>
    <p:cSldViewPr snapToGrid="0" showGuides="1">
      <p:cViewPr varScale="1">
        <p:scale>
          <a:sx n="52" d="100"/>
          <a:sy n="52" d="100"/>
        </p:scale>
        <p:origin x="2928" y="6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hyperlink" Target="https://www.nature.com/articles/d41586-021-02582-8" TargetMode="External"/><Relationship Id="rId3" Type="http://schemas.openxmlformats.org/officeDocument/2006/relationships/hyperlink" Target="https://blog.nwf.org/2024/06/from-climate-anxiety-to-climate-action-the-impacts-of-climate-change-on-youth/" TargetMode="External"/><Relationship Id="rId7" Type="http://schemas.openxmlformats.org/officeDocument/2006/relationships/hyperlink" Target="https://rupikaur.com/pages/healing-through-words" TargetMode="External"/><Relationship Id="rId2" Type="http://schemas.openxmlformats.org/officeDocument/2006/relationships/hyperlink" Target="https://www.ucpress.edu/books/climate-anxiety-and-the-kid-question/paper" TargetMode="External"/><Relationship Id="rId1" Type="http://schemas.openxmlformats.org/officeDocument/2006/relationships/slideLayout" Target="../slideLayouts/slideLayout10.xml"/><Relationship Id="rId6" Type="http://schemas.openxmlformats.org/officeDocument/2006/relationships/hyperlink" Target="https://www.tcd.ie/studentcounselling/minding-yourself/climate-emotions/" TargetMode="External"/><Relationship Id="rId5" Type="http://schemas.openxmlformats.org/officeDocument/2006/relationships/hyperlink" Target="https://spunout.ie/life/climate/how-to-handle-climate-anxiety/" TargetMode="External"/><Relationship Id="rId4" Type="http://schemas.openxmlformats.org/officeDocument/2006/relationships/hyperlink" Target="https://phys.org/news/2024-06-young-people-climate-anxiety-action.html" TargetMode="Externa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ZE_TMzLCI_Y" TargetMode="External"/><Relationship Id="rId7" Type="http://schemas.openxmlformats.org/officeDocument/2006/relationships/hyperlink" Target="https://www.tiktok.com/@sambentley" TargetMode="External"/><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hyperlink" Target="https://www.tiktok.com/@ecotokcollective" TargetMode="External"/><Relationship Id="rId5" Type="http://schemas.openxmlformats.org/officeDocument/2006/relationships/hyperlink" Target="https://www.ted.com/talks/claudia_kemfert_climate_change_is_a_climate_chance?subtitle=en" TargetMode="External"/><Relationship Id="rId4" Type="http://schemas.openxmlformats.org/officeDocument/2006/relationships/hyperlink" Target="https://www.youtube.com/watch?v=VujHHMQMR8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limatechangeandhappiness.com/" TargetMode="External"/><Relationship Id="rId2" Type="http://schemas.openxmlformats.org/officeDocument/2006/relationships/hyperlink" Target="https://www.outrageandoptimism.org/" TargetMode="Externa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hyperlink" Target="https://www.rte.ie/radio/podcasts/22289170-climate-anxiety/"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a:stretch/>
        </p:blipFill>
        <p:spPr/>
      </p:pic>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3" cstate="email">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6"/>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4106179"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BERI/GLEJ/POSLUŠAJ/PIŠI/UKREPAJ</a:t>
            </a:r>
            <a:br>
              <a:rPr lang="en-US" sz="3200" b="1" spc="324" dirty="0">
                <a:solidFill>
                  <a:srgbClr val="5398A2"/>
                </a:solidFill>
                <a:latin typeface="Calibri" panose="020F0502020204030204" pitchFamily="34" charset="0"/>
                <a:cs typeface="Calibri" panose="020F0502020204030204" pitchFamily="34" charset="0"/>
              </a:rPr>
            </a:br>
            <a:endParaRPr lang="en-US" sz="3200" b="1" spc="324" dirty="0">
              <a:solidFill>
                <a:srgbClr val="5398A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1B81320-9217-7718-64A7-E3B88F6826A9}"/>
              </a:ext>
            </a:extLst>
          </p:cNvPr>
          <p:cNvSpPr txBox="1"/>
          <p:nvPr/>
        </p:nvSpPr>
        <p:spPr>
          <a:xfrm>
            <a:off x="465820" y="4994586"/>
            <a:ext cx="4189307" cy="584775"/>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PODNEBNA TESNOBA</a:t>
            </a:r>
          </a:p>
        </p:txBody>
      </p:sp>
    </p:spTree>
    <p:extLst>
      <p:ext uri="{BB962C8B-B14F-4D97-AF65-F5344CB8AC3E}">
        <p14:creationId xmlns:p14="http://schemas.microsoft.com/office/powerpoint/2010/main" val="340777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EDD26-61A2-36C6-45B3-09ACF1B669A2}"/>
              </a:ext>
            </a:extLst>
          </p:cNvPr>
          <p:cNvSpPr>
            <a:spLocks noGrp="1"/>
          </p:cNvSpPr>
          <p:nvPr>
            <p:ph type="body" sz="quarter" idx="11"/>
          </p:nvPr>
        </p:nvSpPr>
        <p:spPr>
          <a:xfrm>
            <a:off x="2138509" y="3944517"/>
            <a:ext cx="648000" cy="292876"/>
          </a:xfrm>
        </p:spPr>
        <p:txBody>
          <a:bodyPr/>
          <a:lstStyle/>
          <a:p>
            <a:r>
              <a:rPr lang="en-US" dirty="0"/>
              <a:t>01</a:t>
            </a:r>
          </a:p>
        </p:txBody>
      </p:sp>
      <p:sp>
        <p:nvSpPr>
          <p:cNvPr id="18" name="Text Placeholder 17">
            <a:extLst>
              <a:ext uri="{FF2B5EF4-FFF2-40B4-BE49-F238E27FC236}">
                <a16:creationId xmlns:a16="http://schemas.microsoft.com/office/drawing/2014/main" id="{E168760A-90F8-77C1-87D0-014EE7A1ECE9}"/>
              </a:ext>
            </a:extLst>
          </p:cNvPr>
          <p:cNvSpPr>
            <a:spLocks noGrp="1"/>
          </p:cNvSpPr>
          <p:nvPr>
            <p:ph type="body" sz="quarter" idx="49"/>
          </p:nvPr>
        </p:nvSpPr>
        <p:spPr/>
        <p:txBody>
          <a:bodyPr/>
          <a:lstStyle/>
          <a:p>
            <a:r>
              <a:rPr lang="en-US" dirty="0"/>
              <a:t>Uvod</a:t>
            </a:r>
          </a:p>
        </p:txBody>
      </p:sp>
      <p:sp>
        <p:nvSpPr>
          <p:cNvPr id="9" name="Text Placeholder 8">
            <a:extLst>
              <a:ext uri="{FF2B5EF4-FFF2-40B4-BE49-F238E27FC236}">
                <a16:creationId xmlns:a16="http://schemas.microsoft.com/office/drawing/2014/main" id="{8EDA992C-29CF-F3E8-3555-8426B75DCD0D}"/>
              </a:ext>
            </a:extLst>
          </p:cNvPr>
          <p:cNvSpPr>
            <a:spLocks noGrp="1"/>
          </p:cNvSpPr>
          <p:nvPr>
            <p:ph type="body" sz="quarter" idx="13"/>
          </p:nvPr>
        </p:nvSpPr>
        <p:spPr>
          <a:xfrm>
            <a:off x="2138509" y="4419759"/>
            <a:ext cx="648000" cy="292876"/>
          </a:xfrm>
        </p:spPr>
        <p:txBody>
          <a:bodyPr/>
          <a:lstStyle/>
          <a:p>
            <a:r>
              <a:rPr lang="en-US" dirty="0"/>
              <a:t>02</a:t>
            </a:r>
          </a:p>
        </p:txBody>
      </p:sp>
      <p:sp>
        <p:nvSpPr>
          <p:cNvPr id="10" name="Text Placeholder 9">
            <a:extLst>
              <a:ext uri="{FF2B5EF4-FFF2-40B4-BE49-F238E27FC236}">
                <a16:creationId xmlns:a16="http://schemas.microsoft.com/office/drawing/2014/main" id="{32842F62-E6D6-5769-EA6F-4CDD9964E718}"/>
              </a:ext>
            </a:extLst>
          </p:cNvPr>
          <p:cNvSpPr>
            <a:spLocks noGrp="1"/>
          </p:cNvSpPr>
          <p:nvPr>
            <p:ph type="body" sz="quarter" idx="14"/>
          </p:nvPr>
        </p:nvSpPr>
        <p:spPr/>
        <p:txBody>
          <a:bodyPr/>
          <a:lstStyle/>
          <a:p>
            <a:r>
              <a:rPr lang="en-US" dirty="0"/>
              <a:t>Beri</a:t>
            </a:r>
          </a:p>
        </p:txBody>
      </p:sp>
      <p:sp>
        <p:nvSpPr>
          <p:cNvPr id="11" name="Text Placeholder 10">
            <a:extLst>
              <a:ext uri="{FF2B5EF4-FFF2-40B4-BE49-F238E27FC236}">
                <a16:creationId xmlns:a16="http://schemas.microsoft.com/office/drawing/2014/main" id="{3BE4098E-3117-D9DB-DCBC-D0DDFCF3AF31}"/>
              </a:ext>
            </a:extLst>
          </p:cNvPr>
          <p:cNvSpPr>
            <a:spLocks noGrp="1"/>
          </p:cNvSpPr>
          <p:nvPr>
            <p:ph type="body" sz="quarter" idx="15"/>
          </p:nvPr>
        </p:nvSpPr>
        <p:spPr>
          <a:xfrm>
            <a:off x="2138509" y="4920893"/>
            <a:ext cx="648000" cy="292876"/>
          </a:xfrm>
        </p:spPr>
        <p:txBody>
          <a:bodyPr/>
          <a:lstStyle/>
          <a:p>
            <a:r>
              <a:rPr lang="en-US" dirty="0"/>
              <a:t>03</a:t>
            </a:r>
          </a:p>
        </p:txBody>
      </p:sp>
      <p:sp>
        <p:nvSpPr>
          <p:cNvPr id="13" name="Text Placeholder 12">
            <a:extLst>
              <a:ext uri="{FF2B5EF4-FFF2-40B4-BE49-F238E27FC236}">
                <a16:creationId xmlns:a16="http://schemas.microsoft.com/office/drawing/2014/main" id="{50ACE8B7-8AC7-F324-E47F-B08DA3E06098}"/>
              </a:ext>
            </a:extLst>
          </p:cNvPr>
          <p:cNvSpPr>
            <a:spLocks noGrp="1"/>
          </p:cNvSpPr>
          <p:nvPr>
            <p:ph type="body" sz="quarter" idx="19"/>
          </p:nvPr>
        </p:nvSpPr>
        <p:spPr/>
        <p:txBody>
          <a:bodyPr/>
          <a:lstStyle/>
          <a:p>
            <a:r>
              <a:rPr lang="en-US" dirty="0"/>
              <a:t>Glej</a:t>
            </a:r>
          </a:p>
        </p:txBody>
      </p:sp>
      <p:sp>
        <p:nvSpPr>
          <p:cNvPr id="12" name="Text Placeholder 11">
            <a:extLst>
              <a:ext uri="{FF2B5EF4-FFF2-40B4-BE49-F238E27FC236}">
                <a16:creationId xmlns:a16="http://schemas.microsoft.com/office/drawing/2014/main" id="{2A51CD27-C3E8-9FF8-DC93-7028D1956CF3}"/>
              </a:ext>
            </a:extLst>
          </p:cNvPr>
          <p:cNvSpPr>
            <a:spLocks noGrp="1"/>
          </p:cNvSpPr>
          <p:nvPr>
            <p:ph type="body" sz="quarter" idx="17"/>
          </p:nvPr>
        </p:nvSpPr>
        <p:spPr>
          <a:xfrm>
            <a:off x="2138509" y="5421848"/>
            <a:ext cx="648000" cy="292876"/>
          </a:xfrm>
        </p:spPr>
        <p:txBody>
          <a:bodyPr/>
          <a:lstStyle/>
          <a:p>
            <a:r>
              <a:rPr lang="en-US" dirty="0"/>
              <a:t>04</a:t>
            </a:r>
          </a:p>
        </p:txBody>
      </p:sp>
      <p:sp>
        <p:nvSpPr>
          <p:cNvPr id="14" name="Text Placeholder 13">
            <a:extLst>
              <a:ext uri="{FF2B5EF4-FFF2-40B4-BE49-F238E27FC236}">
                <a16:creationId xmlns:a16="http://schemas.microsoft.com/office/drawing/2014/main" id="{3D63FF2B-095E-2449-0937-70C368DF05A4}"/>
              </a:ext>
            </a:extLst>
          </p:cNvPr>
          <p:cNvSpPr>
            <a:spLocks noGrp="1"/>
          </p:cNvSpPr>
          <p:nvPr>
            <p:ph type="body" sz="quarter" idx="20"/>
          </p:nvPr>
        </p:nvSpPr>
        <p:spPr/>
        <p:txBody>
          <a:bodyPr/>
          <a:lstStyle/>
          <a:p>
            <a:r>
              <a:rPr lang="en-US" dirty="0"/>
              <a:t>Poslušaj</a:t>
            </a:r>
          </a:p>
        </p:txBody>
      </p:sp>
      <p:sp>
        <p:nvSpPr>
          <p:cNvPr id="15" name="Text Placeholder 14">
            <a:extLst>
              <a:ext uri="{FF2B5EF4-FFF2-40B4-BE49-F238E27FC236}">
                <a16:creationId xmlns:a16="http://schemas.microsoft.com/office/drawing/2014/main" id="{52C7A109-2EEF-607C-73E4-28F6FD9D5F99}"/>
              </a:ext>
            </a:extLst>
          </p:cNvPr>
          <p:cNvSpPr>
            <a:spLocks noGrp="1"/>
          </p:cNvSpPr>
          <p:nvPr>
            <p:ph type="body" sz="quarter" idx="21"/>
          </p:nvPr>
        </p:nvSpPr>
        <p:spPr>
          <a:xfrm>
            <a:off x="2138509" y="5923638"/>
            <a:ext cx="648000" cy="292876"/>
          </a:xfrm>
        </p:spPr>
        <p:txBody>
          <a:bodyPr/>
          <a:lstStyle/>
          <a:p>
            <a:r>
              <a:rPr lang="en-US" dirty="0"/>
              <a:t>05</a:t>
            </a:r>
          </a:p>
        </p:txBody>
      </p:sp>
      <p:sp>
        <p:nvSpPr>
          <p:cNvPr id="16" name="Text Placeholder 15">
            <a:extLst>
              <a:ext uri="{FF2B5EF4-FFF2-40B4-BE49-F238E27FC236}">
                <a16:creationId xmlns:a16="http://schemas.microsoft.com/office/drawing/2014/main" id="{33A84A90-325C-4DE9-6740-A51533BFA9F0}"/>
              </a:ext>
            </a:extLst>
          </p:cNvPr>
          <p:cNvSpPr>
            <a:spLocks noGrp="1"/>
          </p:cNvSpPr>
          <p:nvPr>
            <p:ph type="body" sz="quarter" idx="22"/>
          </p:nvPr>
        </p:nvSpPr>
        <p:spPr/>
        <p:txBody>
          <a:bodyPr/>
          <a:lstStyle/>
          <a:p>
            <a:r>
              <a:rPr lang="en-US" dirty="0"/>
              <a:t>Naredi korak naprej</a:t>
            </a:r>
          </a:p>
        </p:txBody>
      </p:sp>
      <p:sp>
        <p:nvSpPr>
          <p:cNvPr id="19" name="Text Placeholder 18">
            <a:extLst>
              <a:ext uri="{FF2B5EF4-FFF2-40B4-BE49-F238E27FC236}">
                <a16:creationId xmlns:a16="http://schemas.microsoft.com/office/drawing/2014/main" id="{11CC2CC2-F604-8AD3-E6D3-60E6DB208023}"/>
              </a:ext>
            </a:extLst>
          </p:cNvPr>
          <p:cNvSpPr>
            <a:spLocks noGrp="1"/>
          </p:cNvSpPr>
          <p:nvPr>
            <p:ph type="body" sz="quarter" idx="51"/>
          </p:nvPr>
        </p:nvSpPr>
        <p:spPr>
          <a:xfrm>
            <a:off x="2148149" y="6452834"/>
            <a:ext cx="648000" cy="292876"/>
          </a:xfrm>
        </p:spPr>
        <p:txBody>
          <a:bodyPr/>
          <a:lstStyle/>
          <a:p>
            <a:r>
              <a:rPr lang="en-US" dirty="0"/>
              <a:t>06</a:t>
            </a:r>
          </a:p>
        </p:txBody>
      </p:sp>
      <p:sp>
        <p:nvSpPr>
          <p:cNvPr id="20" name="Text Placeholder 19">
            <a:extLst>
              <a:ext uri="{FF2B5EF4-FFF2-40B4-BE49-F238E27FC236}">
                <a16:creationId xmlns:a16="http://schemas.microsoft.com/office/drawing/2014/main" id="{5D3A4819-1BB2-4A22-015E-570306F0FE9D}"/>
              </a:ext>
            </a:extLst>
          </p:cNvPr>
          <p:cNvSpPr>
            <a:spLocks noGrp="1"/>
          </p:cNvSpPr>
          <p:nvPr>
            <p:ph type="body" sz="quarter" idx="52"/>
          </p:nvPr>
        </p:nvSpPr>
        <p:spPr/>
        <p:txBody>
          <a:bodyPr/>
          <a:lstStyle/>
          <a:p>
            <a:r>
              <a:rPr lang="en-US" dirty="0"/>
              <a:t>Ključni poudarek</a:t>
            </a:r>
          </a:p>
        </p:txBody>
      </p:sp>
      <p:cxnSp>
        <p:nvCxnSpPr>
          <p:cNvPr id="36" name="Straight Connector 35">
            <a:extLst>
              <a:ext uri="{FF2B5EF4-FFF2-40B4-BE49-F238E27FC236}">
                <a16:creationId xmlns:a16="http://schemas.microsoft.com/office/drawing/2014/main" id="{0B9EC773-70C5-7C62-A061-231701444D38}"/>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B12E921-8D4A-198E-4D17-1AA96D5BB2F4}"/>
              </a:ext>
            </a:extLst>
          </p:cNvPr>
          <p:cNvCxnSpPr>
            <a:cxnSpLocks/>
          </p:cNvCxnSpPr>
          <p:nvPr/>
        </p:nvCxnSpPr>
        <p:spPr>
          <a:xfrm>
            <a:off x="1755648" y="6320332"/>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1585323-7664-FF53-240A-431D60B7536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3251C3-201E-4345-2323-7AC9F7E2CA53}"/>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CFDB8B-D4D9-83FC-90BB-DA03079C4FB8}"/>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2" cstate="email">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VSEBINA</a:t>
            </a:r>
          </a:p>
        </p:txBody>
      </p:sp>
    </p:spTree>
    <p:extLst>
      <p:ext uri="{BB962C8B-B14F-4D97-AF65-F5344CB8AC3E}">
        <p14:creationId xmlns:p14="http://schemas.microsoft.com/office/powerpoint/2010/main" val="121449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p:txBody>
          <a:bodyPr numCol="1"/>
          <a:lstStyle/>
          <a:p>
            <a:pPr>
              <a:lnSpc>
                <a:spcPct val="100000"/>
              </a:lnSpc>
            </a:pPr>
            <a:r>
              <a:rPr lang="en-US" sz="1400" dirty="0"/>
              <a:t>Občutek tesnobe zaradi podnebnih sprememb je povsem normalen. Mnogi mladi opisujejo podnebne spremembe kot eno največjih skrbi v svojem življenju. Ta nabor orodij je tu, da pokaže, da ti občutki štejejo in da jih je mogoče spremeniti tudi v moč. Z raziskovanjem knjig, blogov, videoposnetkov in podkastov boš videl/-a, kako se drugi spoprijemajo s podnebno tesnobo – in kako se lahko tudi ti.</a:t>
            </a:r>
            <a:br>
              <a:rPr lang="en-US" sz="1400" dirty="0"/>
            </a:br>
            <a:endParaRPr lang="en-US" sz="1400" dirty="0"/>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156700" cy="1049221"/>
          </a:xfrm>
        </p:spPr>
        <p:txBody>
          <a:bodyPr/>
          <a:lstStyle/>
          <a:p>
            <a:r>
              <a:rPr lang="en-US" dirty="0"/>
              <a:t>Uvod</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3" cstate="email">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227089"/>
            <a:ext cx="6537960" cy="5356555"/>
          </a:xfrm>
        </p:spPr>
        <p:txBody>
          <a:bodyPr/>
          <a:lstStyle/>
          <a:p>
            <a:pPr algn="l">
              <a:lnSpc>
                <a:spcPts val="1320"/>
              </a:lnSpc>
            </a:pPr>
            <a:r>
              <a:rPr lang="en-US" sz="1400" b="1" dirty="0">
                <a:solidFill>
                  <a:srgbClr val="84C345"/>
                </a:solidFill>
              </a:rPr>
              <a:t>Knjiga – Climate Anxiety and the Kid Question</a:t>
            </a:r>
            <a:br>
              <a:rPr lang="en-US" sz="1400" b="1" i="1" dirty="0">
                <a:solidFill>
                  <a:srgbClr val="84C345"/>
                </a:solidFill>
              </a:rPr>
            </a:br>
            <a:endParaRPr lang="en-US" sz="1400" b="1" i="1" dirty="0">
              <a:solidFill>
                <a:srgbClr val="84C345"/>
              </a:solidFill>
            </a:endParaRPr>
          </a:p>
          <a:p>
            <a:pPr>
              <a:lnSpc>
                <a:spcPts val="1320"/>
              </a:lnSpc>
            </a:pPr>
            <a:r>
              <a:rPr lang="en-US" sz="1200" dirty="0"/>
              <a:t>Ta knjiga obravnava, kako lahko podnebna tesnoba vpliva na odločitve o prihodnosti, na primer o tem, ali imeti otroke. Je občutljiva tema, a odraža globino današnjih podnebnih skrbi. Branje ti lahko pomaga premisliti, kako podnebne spremembe oblikujejo dolgoročne življenjske odločitve.</a:t>
            </a:r>
            <a:br/>
            <a:r>
              <a:rPr lang="en-US" sz="1200" dirty="0">
                <a:solidFill>
                  <a:srgbClr val="1A7B46"/>
                </a:solidFill>
                <a:hlinkClick r:id="rId2">
                  <a:extLst>
                    <a:ext uri="{A12FA001-AC4F-418D-AE19-62706E023703}">
                      <ahyp:hlinkClr xmlns:ahyp="http://schemas.microsoft.com/office/drawing/2018/hyperlinkcolor" val="tx"/>
                    </a:ext>
                  </a:extLst>
                </a:hlinkClick>
              </a:rPr>
              <a:t>Povezava</a:t>
            </a:r>
            <a:endParaRPr lang="en-US" sz="1200" dirty="0">
              <a:solidFill>
                <a:srgbClr val="1A7B46"/>
              </a:solidFill>
            </a:endParaRPr>
          </a:p>
          <a:p>
            <a:pPr>
              <a:lnSpc>
                <a:spcPts val="1320"/>
              </a:lnSpc>
            </a:pPr>
            <a:endParaRPr lang="en-PH" sz="1200" dirty="0"/>
          </a:p>
          <a:p>
            <a:pPr algn="l">
              <a:lnSpc>
                <a:spcPts val="1320"/>
              </a:lnSpc>
            </a:pPr>
            <a:r>
              <a:rPr lang="en-US" sz="1400" b="1" dirty="0">
                <a:solidFill>
                  <a:srgbClr val="84C345"/>
                </a:solidFill>
              </a:rPr>
              <a:t>Blog – From Climate Anxiety to Climate Action (National Wildlife Federation)</a:t>
            </a:r>
            <a:endParaRPr lang="en-PH" sz="1400" b="1" dirty="0">
              <a:solidFill>
                <a:srgbClr val="84C345"/>
              </a:solidFill>
            </a:endParaRPr>
          </a:p>
          <a:p>
            <a:pPr>
              <a:lnSpc>
                <a:spcPts val="1320"/>
              </a:lnSpc>
            </a:pPr>
            <a:r>
              <a:rPr lang="en-US" sz="1200" dirty="0"/>
              <a:t>Ta blog pojasnjuje, kako podnebne spremembe čustveno vplivajo na mlade, in ponuja nasvete za spoprijemanje. Napisan je praktično in ti pomaga tesnobo usmeriti v majhna, a smiselna dejanja.</a:t>
            </a:r>
            <a:br/>
            <a:r>
              <a:rPr lang="en-US" sz="1200" dirty="0">
                <a:solidFill>
                  <a:srgbClr val="1A7B46"/>
                </a:solidFill>
                <a:hlinkClick r:id="rId3">
                  <a:extLst>
                    <a:ext uri="{A12FA001-AC4F-418D-AE19-62706E023703}">
                      <ahyp:hlinkClr xmlns:ahyp="http://schemas.microsoft.com/office/drawing/2018/hyperlinkcolor" val="tx"/>
                    </a:ext>
                  </a:extLst>
                </a:hlinkClick>
              </a:rPr>
              <a:t>Povezava</a:t>
            </a:r>
            <a:endParaRPr lang="en-US" sz="1200" dirty="0">
              <a:solidFill>
                <a:srgbClr val="1A7B46"/>
              </a:solidFill>
            </a:endParaRPr>
          </a:p>
          <a:p>
            <a:pPr>
              <a:lnSpc>
                <a:spcPts val="1320"/>
              </a:lnSpc>
            </a:pPr>
            <a:endParaRPr lang="en-PH" sz="1200" dirty="0">
              <a:solidFill>
                <a:srgbClr val="1A7B46"/>
              </a:solidFill>
            </a:endParaRPr>
          </a:p>
          <a:p>
            <a:pPr algn="l">
              <a:lnSpc>
                <a:spcPts val="1320"/>
              </a:lnSpc>
            </a:pPr>
            <a:r>
              <a:rPr lang="en-PH" sz="1400" b="1" dirty="0">
                <a:solidFill>
                  <a:srgbClr val="84C345"/>
                </a:solidFill>
              </a:rPr>
              <a:t>Članek – Helping Young People Turn Climate Anxiety into Climate Action</a:t>
            </a:r>
          </a:p>
          <a:p>
            <a:pPr>
              <a:lnSpc>
                <a:spcPts val="1320"/>
              </a:lnSpc>
            </a:pPr>
            <a:r>
              <a:rPr lang="en-PH" sz="1200" dirty="0"/>
              <a:t>Tu mladi aktivisti delijo, kako se s podnebno tesnobo spoprijemajo z vključevanjem v kolektivno delovanje. Pokaže, da se ob sodelovanju z drugimi občutki nemoči lahko omilijo.</a:t>
            </a:r>
            <a:br/>
            <a:r>
              <a:rPr lang="en-PH" sz="1200" dirty="0">
                <a:solidFill>
                  <a:srgbClr val="1A7B46"/>
                </a:solidFill>
                <a:hlinkClick r:id="rId4">
                  <a:extLst>
                    <a:ext uri="{A12FA001-AC4F-418D-AE19-62706E023703}">
                      <ahyp:hlinkClr xmlns:ahyp="http://schemas.microsoft.com/office/drawing/2018/hyperlinkcolor" val="tx"/>
                    </a:ext>
                  </a:extLst>
                </a:hlinkClick>
              </a:rPr>
              <a:t>Povezava</a:t>
            </a:r>
            <a:endParaRPr lang="en-PH" sz="1200" dirty="0">
              <a:solidFill>
                <a:srgbClr val="1A7B46"/>
              </a:solidFill>
            </a:endParaRPr>
          </a:p>
          <a:p>
            <a:pPr>
              <a:lnSpc>
                <a:spcPts val="1320"/>
              </a:lnSpc>
            </a:pPr>
            <a:endParaRPr lang="en-PH" sz="1200" b="1" dirty="0"/>
          </a:p>
          <a:p>
            <a:pPr algn="l">
              <a:lnSpc>
                <a:spcPts val="1320"/>
              </a:lnSpc>
            </a:pPr>
            <a:r>
              <a:rPr lang="en-PH" sz="1400" b="1" dirty="0">
                <a:solidFill>
                  <a:srgbClr val="84C345"/>
                </a:solidFill>
              </a:rPr>
              <a:t>Informativni list – How to Handle Climate Anxiety (SpunOut.ie)</a:t>
            </a:r>
          </a:p>
          <a:p>
            <a:pPr>
              <a:lnSpc>
                <a:spcPts val="1320"/>
              </a:lnSpc>
            </a:pPr>
            <a:r>
              <a:rPr lang="en-PH" sz="1200" dirty="0"/>
              <a:t>Ta kratki vir ponuja jasne nasvete strokovnjakov in mladih o tem, kako se spoprijeti, ko podnebne skrbi postanejo prevelike. Vključuje praktične predloge, ki jih lahko preizkusiš takoj, kot so pisanje dnevnika, čuječnost ali pogovor z vrstnikom.</a:t>
            </a:r>
            <a:br/>
            <a:r>
              <a:rPr lang="en-PH" sz="1200" dirty="0">
                <a:solidFill>
                  <a:srgbClr val="1A7B46"/>
                </a:solidFill>
                <a:hlinkClick r:id="rId5">
                  <a:extLst>
                    <a:ext uri="{A12FA001-AC4F-418D-AE19-62706E023703}">
                      <ahyp:hlinkClr xmlns:ahyp="http://schemas.microsoft.com/office/drawing/2018/hyperlinkcolor" val="tx"/>
                    </a:ext>
                  </a:extLst>
                </a:hlinkClick>
              </a:rPr>
              <a:t>Povezava</a:t>
            </a:r>
            <a:endParaRPr lang="en-PH" sz="1200" dirty="0">
              <a:solidFill>
                <a:srgbClr val="1A7B46"/>
              </a:solidFill>
            </a:endParaRPr>
          </a:p>
          <a:p>
            <a:pPr>
              <a:lnSpc>
                <a:spcPts val="1320"/>
              </a:lnSpc>
            </a:pPr>
            <a:endParaRPr lang="en-PH" sz="1200" dirty="0">
              <a:solidFill>
                <a:srgbClr val="1A7B46"/>
              </a:solidFill>
            </a:endParaRPr>
          </a:p>
          <a:p>
            <a:pPr algn="l">
              <a:lnSpc>
                <a:spcPts val="1320"/>
              </a:lnSpc>
            </a:pPr>
            <a:r>
              <a:rPr lang="en-PH" sz="1400" b="1" dirty="0">
                <a:solidFill>
                  <a:srgbClr val="84C345"/>
                </a:solidFill>
              </a:rPr>
              <a:t>Članek – Climate Emotions (Trinity College Dublin)</a:t>
            </a:r>
            <a:br>
              <a:rPr lang="en-PH" sz="1400" b="1" dirty="0">
                <a:solidFill>
                  <a:srgbClr val="84C345"/>
                </a:solidFill>
              </a:rPr>
            </a:br>
            <a:endParaRPr lang="en-PH" sz="1400" b="1" dirty="0">
              <a:solidFill>
                <a:srgbClr val="84C345"/>
              </a:solidFill>
            </a:endParaRPr>
          </a:p>
          <a:p>
            <a:pPr>
              <a:lnSpc>
                <a:spcPts val="1320"/>
              </a:lnSpc>
            </a:pPr>
            <a:r>
              <a:rPr lang="en-PH" sz="1200" dirty="0"/>
              <a:t>Ta članek pojasnjuje različna podnebna čustva, ki jih lahko doživljaš – kot so žalost, krivda ali jeza – in kako lahko vplivajo na tvoje duševno zdravje. Spodbuja te, da ta čustva priznaš, namesto da jih spregleduješ.</a:t>
            </a:r>
            <a:br/>
            <a:r>
              <a:rPr lang="en-PH" sz="1200" dirty="0">
                <a:solidFill>
                  <a:srgbClr val="1A7B46"/>
                </a:solidFill>
                <a:hlinkClick r:id="rId6">
                  <a:extLst>
                    <a:ext uri="{A12FA001-AC4F-418D-AE19-62706E023703}">
                      <ahyp:hlinkClr xmlns:ahyp="http://schemas.microsoft.com/office/drawing/2018/hyperlinkcolor" val="tx"/>
                    </a:ext>
                  </a:extLst>
                </a:hlinkClick>
              </a:rPr>
              <a:t>Povezava</a:t>
            </a:r>
            <a:endParaRPr lang="en-PH" sz="1200" dirty="0">
              <a:solidFill>
                <a:srgbClr val="1A7B46"/>
              </a:solidFill>
            </a:endParaRPr>
          </a:p>
          <a:p>
            <a:pPr>
              <a:lnSpc>
                <a:spcPts val="1320"/>
              </a:lnSpc>
            </a:pPr>
            <a:endParaRPr lang="en-PH" sz="1200" b="1" dirty="0"/>
          </a:p>
          <a:p>
            <a:pPr algn="l">
              <a:lnSpc>
                <a:spcPts val="1320"/>
              </a:lnSpc>
            </a:pPr>
            <a:r>
              <a:rPr lang="en-US" sz="1400" b="1" dirty="0">
                <a:solidFill>
                  <a:srgbClr val="84C345"/>
                </a:solidFill>
              </a:rPr>
              <a:t>Knjiga – Healing Through Words (Rupi Kaur)</a:t>
            </a:r>
            <a:br>
              <a:rPr lang="en-US" sz="1400" b="1" dirty="0">
                <a:solidFill>
                  <a:srgbClr val="84C345"/>
                </a:solidFill>
              </a:rPr>
            </a:br>
            <a:endParaRPr lang="en-PH" sz="1400" b="1" dirty="0">
              <a:solidFill>
                <a:srgbClr val="84C345"/>
              </a:solidFill>
            </a:endParaRPr>
          </a:p>
          <a:p>
            <a:pPr>
              <a:lnSpc>
                <a:spcPts val="1320"/>
              </a:lnSpc>
            </a:pPr>
            <a:r>
              <a:rPr lang="en-US" sz="1200" dirty="0"/>
              <a:t>Ta knjiga vodenih pisnih vaj ni osredotočena na podnebje, a je odličen način za predelavo težkih čustev. Ustvarjalne iztočnice ti lahko pomagajo predelati strah in tesnobo ter ob tem graditi odpornost.</a:t>
            </a:r>
            <a:br/>
            <a:r>
              <a:rPr lang="en-US" sz="1200" dirty="0">
                <a:solidFill>
                  <a:srgbClr val="1A7B46"/>
                </a:solidFill>
                <a:hlinkClick r:id="rId7">
                  <a:extLst>
                    <a:ext uri="{A12FA001-AC4F-418D-AE19-62706E023703}">
                      <ahyp:hlinkClr xmlns:ahyp="http://schemas.microsoft.com/office/drawing/2018/hyperlinkcolor" val="tx"/>
                    </a:ext>
                  </a:extLst>
                </a:hlinkClick>
              </a:rPr>
              <a:t>Povezava</a:t>
            </a:r>
            <a:endParaRPr lang="en-PH" sz="1200" dirty="0">
              <a:solidFill>
                <a:srgbClr val="1A7B46"/>
              </a:solidFill>
            </a:endParaRPr>
          </a:p>
          <a:p>
            <a:pPr>
              <a:lnSpc>
                <a:spcPts val="1320"/>
              </a:lnSpc>
            </a:pPr>
            <a:endParaRPr lang="en-US" sz="1200" b="1" dirty="0"/>
          </a:p>
          <a:p>
            <a:pPr algn="l">
              <a:lnSpc>
                <a:spcPts val="1320"/>
              </a:lnSpc>
            </a:pPr>
            <a:r>
              <a:rPr lang="en-US" sz="1400" b="1" dirty="0">
                <a:solidFill>
                  <a:srgbClr val="84C345"/>
                </a:solidFill>
              </a:rPr>
              <a:t>Raziskava – Young People’s Climate Anxiety (Nature, 2021)</a:t>
            </a:r>
            <a:endParaRPr lang="en-PH" sz="1400" b="1" dirty="0">
              <a:solidFill>
                <a:srgbClr val="84C345"/>
              </a:solidFill>
            </a:endParaRPr>
          </a:p>
          <a:p>
            <a:pPr>
              <a:lnSpc>
                <a:spcPts val="1320"/>
              </a:lnSpc>
            </a:pPr>
            <a:r>
              <a:rPr lang="en-US" sz="1200" dirty="0"/>
              <a:t>Svetovna študija 10.000 mladih je pokazala, da večina čuti podnebno tesnobo in da se mnogi počutijo izdane zaradi politične neaktivnosti. Močan dokaz, da nisi sam/-a – ta čustva deli na milijone drugih.</a:t>
            </a:r>
            <a:br/>
            <a:r>
              <a:rPr lang="en-US" sz="1200" dirty="0">
                <a:solidFill>
                  <a:srgbClr val="1A7B46"/>
                </a:solidFill>
                <a:hlinkClick r:id="rId8">
                  <a:extLst>
                    <a:ext uri="{A12FA001-AC4F-418D-AE19-62706E023703}">
                      <ahyp:hlinkClr xmlns:ahyp="http://schemas.microsoft.com/office/drawing/2018/hyperlinkcolor" val="tx"/>
                    </a:ext>
                  </a:extLst>
                </a:hlinkClick>
              </a:rPr>
              <a:t>Povezava</a:t>
            </a:r>
            <a:endParaRPr lang="en-PH" sz="12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Beri</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9"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email">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Glej</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7"/>
            <a:ext cx="6541269" cy="4002086"/>
          </a:xfrm>
        </p:spPr>
        <p:txBody>
          <a:bodyPr/>
          <a:lstStyle/>
          <a:p>
            <a:pPr algn="l">
              <a:lnSpc>
                <a:spcPts val="1320"/>
              </a:lnSpc>
            </a:pPr>
            <a:r>
              <a:rPr lang="en-PH" sz="1400" b="1" dirty="0">
                <a:solidFill>
                  <a:srgbClr val="84C345"/>
                </a:solidFill>
              </a:rPr>
              <a:t>Predavanje TED – Katharina Van Bronswijk: How Your Climate Emotions Can Save the World</a:t>
            </a:r>
            <a:br>
              <a:rPr lang="en-PH" sz="1400" b="1" dirty="0">
                <a:solidFill>
                  <a:srgbClr val="84C345"/>
                </a:solidFill>
              </a:rPr>
            </a:br>
            <a:br>
              <a:rPr lang="en-PH" sz="1400" b="1" dirty="0">
                <a:solidFill>
                  <a:srgbClr val="84C345"/>
                </a:solidFill>
              </a:rPr>
            </a:br>
            <a:endParaRPr lang="en-PH" sz="1400" b="1" dirty="0">
              <a:solidFill>
                <a:srgbClr val="84C345"/>
              </a:solidFill>
            </a:endParaRPr>
          </a:p>
          <a:p>
            <a:pPr>
              <a:lnSpc>
                <a:spcPts val="1320"/>
              </a:lnSpc>
            </a:pPr>
            <a:r>
              <a:rPr lang="en-PH" sz="1200" dirty="0"/>
              <a:t>Ta govor pokaže, kako so čustva, kot sta strah in žalost, lahko koristna – spodbudijo te k ukrepanju, namesto da te zadržujejo.</a:t>
            </a:r>
            <a:br/>
            <a:r>
              <a:rPr lang="en-PH" sz="1200" dirty="0">
                <a:solidFill>
                  <a:srgbClr val="1A7B46"/>
                </a:solidFill>
                <a:hlinkClick r:id="rId3">
                  <a:extLst>
                    <a:ext uri="{A12FA001-AC4F-418D-AE19-62706E023703}">
                      <ahyp:hlinkClr xmlns:ahyp="http://schemas.microsoft.com/office/drawing/2018/hyperlinkcolor" val="tx"/>
                    </a:ext>
                  </a:extLst>
                </a:hlinkClick>
              </a:rPr>
              <a:t>Glej</a:t>
            </a:r>
            <a:endParaRPr lang="en-PH" sz="1200" dirty="0">
              <a:solidFill>
                <a:srgbClr val="1A7B46"/>
              </a:solidFill>
            </a:endParaRPr>
          </a:p>
          <a:p>
            <a:pPr>
              <a:lnSpc>
                <a:spcPts val="1320"/>
              </a:lnSpc>
            </a:pPr>
            <a:endParaRPr lang="en-PH" b="1" dirty="0"/>
          </a:p>
          <a:p>
            <a:pPr algn="l">
              <a:lnSpc>
                <a:spcPts val="1320"/>
              </a:lnSpc>
            </a:pPr>
            <a:r>
              <a:rPr lang="en-PH" sz="1400" b="1" dirty="0">
                <a:solidFill>
                  <a:srgbClr val="84C345"/>
                </a:solidFill>
              </a:rPr>
              <a:t>Predavanje TED – Heather White: Adopt a Daily Practice to Ease Eco Anxiety</a:t>
            </a:r>
          </a:p>
          <a:p>
            <a:pPr>
              <a:lnSpc>
                <a:spcPts val="1320"/>
              </a:lnSpc>
            </a:pPr>
            <a:r>
              <a:rPr lang="en-PH" sz="1200" dirty="0"/>
              <a:t>Heather White pojasnjuje, da se vsak na podnebne spremembe odziva drugače, in predstavi idejo različnih identitet „podnebnih bojevnikov“. Pomaga ti videti, katera vrsta delovanja ti najbolj ustreza.</a:t>
            </a:r>
            <a:br/>
            <a:r>
              <a:rPr lang="en-PH" sz="1200" dirty="0">
                <a:solidFill>
                  <a:srgbClr val="1A7B46"/>
                </a:solidFill>
                <a:hlinkClick r:id="rId4">
                  <a:extLst>
                    <a:ext uri="{A12FA001-AC4F-418D-AE19-62706E023703}">
                      <ahyp:hlinkClr xmlns:ahyp="http://schemas.microsoft.com/office/drawing/2018/hyperlinkcolor" val="tx"/>
                    </a:ext>
                  </a:extLst>
                </a:hlinkClick>
              </a:rPr>
              <a:t>Glej</a:t>
            </a:r>
            <a:endParaRPr lang="en-PH" sz="1200" dirty="0">
              <a:solidFill>
                <a:srgbClr val="1A7B46"/>
              </a:solidFill>
            </a:endParaRPr>
          </a:p>
          <a:p>
            <a:pPr>
              <a:lnSpc>
                <a:spcPts val="1320"/>
              </a:lnSpc>
            </a:pPr>
            <a:endParaRPr lang="en-PH" b="1" dirty="0"/>
          </a:p>
          <a:p>
            <a:pPr algn="l">
              <a:lnSpc>
                <a:spcPts val="1320"/>
              </a:lnSpc>
            </a:pPr>
            <a:r>
              <a:rPr lang="en-US" sz="1400" b="1" dirty="0">
                <a:solidFill>
                  <a:srgbClr val="84C345"/>
                </a:solidFill>
              </a:rPr>
              <a:t>Predavanje TED – Claudia Kemfert: Climate Change is a Climate Chance</a:t>
            </a:r>
            <a:endParaRPr lang="en-PH" sz="1400" b="1" dirty="0">
              <a:solidFill>
                <a:srgbClr val="84C345"/>
              </a:solidFill>
            </a:endParaRPr>
          </a:p>
          <a:p>
            <a:pPr>
              <a:lnSpc>
                <a:spcPts val="1320"/>
              </a:lnSpc>
            </a:pPr>
            <a:r>
              <a:rPr lang="en-US" sz="1200" dirty="0"/>
              <a:t>Ta govor poudarja, kako lahko podnebne spremembe vidimo tudi kot priložnost za preobrazbo. Optimističen pogled, ki strah preoblikuje v možnost.</a:t>
            </a:r>
            <a:br/>
            <a:r>
              <a:rPr lang="en-US" sz="1200" dirty="0">
                <a:solidFill>
                  <a:srgbClr val="1A7B46"/>
                </a:solidFill>
                <a:hlinkClick r:id="rId5">
                  <a:extLst>
                    <a:ext uri="{A12FA001-AC4F-418D-AE19-62706E023703}">
                      <ahyp:hlinkClr xmlns:ahyp="http://schemas.microsoft.com/office/drawing/2018/hyperlinkcolor" val="tx"/>
                    </a:ext>
                  </a:extLst>
                </a:hlinkClick>
              </a:rPr>
              <a:t>Glej</a:t>
            </a:r>
            <a:endParaRPr lang="en-PH" sz="1200" dirty="0">
              <a:solidFill>
                <a:srgbClr val="1A7B46"/>
              </a:solidFill>
            </a:endParaRPr>
          </a:p>
          <a:p>
            <a:pPr algn="l">
              <a:lnSpc>
                <a:spcPts val="1320"/>
              </a:lnSpc>
            </a:pPr>
            <a:r>
              <a:rPr lang="en-US" sz="1400" b="1" dirty="0">
                <a:solidFill>
                  <a:srgbClr val="84C345"/>
                </a:solidFill>
              </a:rPr>
              <a:t>TikTok – EcoTok Collective (@ecotokcollective)</a:t>
            </a:r>
            <a:endParaRPr lang="en-PH" sz="1400" b="1" dirty="0">
              <a:solidFill>
                <a:srgbClr val="84C345"/>
              </a:solidFill>
            </a:endParaRPr>
          </a:p>
          <a:p>
            <a:pPr>
              <a:lnSpc>
                <a:spcPts val="1320"/>
              </a:lnSpc>
            </a:pPr>
            <a:r>
              <a:rPr lang="en-US" sz="1200" dirty="0"/>
              <a:t>Skupina mladih podnebnih ustvarjalcev deli kratke, duhovite videoposnetke, ki pojasnjujejo podnebna vprašanja, razkrinkavajo mite in delijo rešitve. Odlično za hitre koščke razumljivega učenja.</a:t>
            </a:r>
            <a:br/>
            <a:r>
              <a:rPr lang="en-US" sz="1200" dirty="0">
                <a:solidFill>
                  <a:srgbClr val="1A7B46"/>
                </a:solidFill>
                <a:hlinkClick r:id="rId6">
                  <a:extLst>
                    <a:ext uri="{A12FA001-AC4F-418D-AE19-62706E023703}">
                      <ahyp:hlinkClr xmlns:ahyp="http://schemas.microsoft.com/office/drawing/2018/hyperlinkcolor" val="tx"/>
                    </a:ext>
                  </a:extLst>
                </a:hlinkClick>
              </a:rPr>
              <a:t>Glej</a:t>
            </a:r>
            <a:endParaRPr lang="en-PH" sz="1200" dirty="0">
              <a:solidFill>
                <a:srgbClr val="1A7B46"/>
              </a:solidFill>
            </a:endParaRPr>
          </a:p>
          <a:p>
            <a:pPr>
              <a:lnSpc>
                <a:spcPts val="1320"/>
              </a:lnSpc>
            </a:pPr>
            <a:endParaRPr lang="en-PH" b="1" dirty="0"/>
          </a:p>
          <a:p>
            <a:pPr algn="l">
              <a:lnSpc>
                <a:spcPts val="1320"/>
              </a:lnSpc>
            </a:pPr>
            <a:r>
              <a:rPr lang="en-PH" sz="1400" b="1" dirty="0">
                <a:solidFill>
                  <a:srgbClr val="84C345"/>
                </a:solidFill>
              </a:rPr>
              <a:t>TikTok – Sam Bentley (@sambentley)</a:t>
            </a:r>
          </a:p>
          <a:p>
            <a:pPr>
              <a:lnSpc>
                <a:spcPts val="1320"/>
              </a:lnSpc>
            </a:pPr>
            <a:r>
              <a:rPr lang="en-PH" sz="1200" dirty="0"/>
              <a:t>Sam Bentley vsak dan objavlja pozitivne okoljske novice in nas spominja, da napredek poteka. Popolno za optimistično brskanje, ko se novice zdijo težke.</a:t>
            </a:r>
            <a:br/>
            <a:r>
              <a:rPr lang="en-PH" sz="1200" dirty="0">
                <a:solidFill>
                  <a:srgbClr val="1A7B46"/>
                </a:solidFill>
                <a:hlinkClick r:id="rId7">
                  <a:extLst>
                    <a:ext uri="{A12FA001-AC4F-418D-AE19-62706E023703}">
                      <ahyp:hlinkClr xmlns:ahyp="http://schemas.microsoft.com/office/drawing/2018/hyperlinkcolor" val="tx"/>
                    </a:ext>
                  </a:extLst>
                </a:hlinkClick>
              </a:rPr>
              <a:t>Glej</a:t>
            </a:r>
            <a:endParaRPr lang="en-PH" sz="12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6579507"/>
            <a:ext cx="6541269" cy="2330141"/>
          </a:xfrm>
        </p:spPr>
        <p:txBody>
          <a:bodyPr/>
          <a:lstStyle/>
          <a:p>
            <a:pPr algn="l">
              <a:lnSpc>
                <a:spcPts val="1320"/>
              </a:lnSpc>
            </a:pPr>
            <a:r>
              <a:rPr lang="en-US" sz="1400" b="1" dirty="0">
                <a:solidFill>
                  <a:srgbClr val="84C345"/>
                </a:solidFill>
              </a:rPr>
              <a:t>Podkast – Outrage + Optimism</a:t>
            </a:r>
            <a:endParaRPr lang="en-PH" sz="1400" b="1" dirty="0">
              <a:solidFill>
                <a:srgbClr val="84C345"/>
              </a:solidFill>
            </a:endParaRPr>
          </a:p>
          <a:p>
            <a:pPr>
              <a:lnSpc>
                <a:spcPts val="1320"/>
              </a:lnSpc>
            </a:pPr>
            <a:r>
              <a:rPr lang="en-US" sz="1200" dirty="0"/>
              <a:t>Podkast, ki ga vodijo Christiana Figueres in ekipa, združuje iskrenost o krizi z optimizmom glede rešitev. Koristen, če potrebuješ tako realizem kot upanje.</a:t>
            </a:r>
            <a:br/>
            <a:r>
              <a:rPr lang="en-US" sz="1200" dirty="0">
                <a:solidFill>
                  <a:srgbClr val="1A7B46"/>
                </a:solidFill>
                <a:hlinkClick r:id="rId2">
                  <a:extLst>
                    <a:ext uri="{A12FA001-AC4F-418D-AE19-62706E023703}">
                      <ahyp:hlinkClr xmlns:ahyp="http://schemas.microsoft.com/office/drawing/2018/hyperlinkcolor" val="tx"/>
                    </a:ext>
                  </a:extLst>
                </a:hlinkClick>
              </a:rPr>
              <a:t>Poslušaj</a:t>
            </a:r>
            <a:endParaRPr lang="en-PH" sz="1200" dirty="0">
              <a:solidFill>
                <a:srgbClr val="1A7B46"/>
              </a:solidFill>
            </a:endParaRPr>
          </a:p>
          <a:p>
            <a:pPr>
              <a:lnSpc>
                <a:spcPts val="1320"/>
              </a:lnSpc>
            </a:pPr>
            <a:endParaRPr lang="en-US" b="1" dirty="0"/>
          </a:p>
          <a:p>
            <a:pPr algn="l">
              <a:lnSpc>
                <a:spcPts val="1320"/>
              </a:lnSpc>
            </a:pPr>
            <a:r>
              <a:rPr lang="en-US" sz="1400" b="1" dirty="0">
                <a:solidFill>
                  <a:srgbClr val="84C345"/>
                </a:solidFill>
              </a:rPr>
              <a:t>Podkast – Climate Change and Happiness</a:t>
            </a:r>
            <a:endParaRPr lang="en-PH" sz="1400" b="1" dirty="0">
              <a:solidFill>
                <a:srgbClr val="84C345"/>
              </a:solidFill>
            </a:endParaRPr>
          </a:p>
          <a:p>
            <a:pPr>
              <a:lnSpc>
                <a:spcPts val="1320"/>
              </a:lnSpc>
            </a:pPr>
            <a:r>
              <a:rPr lang="en-US" sz="1200" dirty="0"/>
              <a:t>Podkast, ki ga vodijo strokovnjaki za podnebno psihologijo, ti pomaga ubesediti občutke, kot so strah, žalost ali krivda. Spomni te, da nisi nenavaden/-na, ker čutiš tesnobo – si človek.</a:t>
            </a:r>
            <a:br/>
            <a:r>
              <a:rPr lang="en-US" sz="1200" dirty="0">
                <a:solidFill>
                  <a:srgbClr val="1A7B46"/>
                </a:solidFill>
                <a:hlinkClick r:id="rId3">
                  <a:extLst>
                    <a:ext uri="{A12FA001-AC4F-418D-AE19-62706E023703}">
                      <ahyp:hlinkClr xmlns:ahyp="http://schemas.microsoft.com/office/drawing/2018/hyperlinkcolor" val="tx"/>
                    </a:ext>
                  </a:extLst>
                </a:hlinkClick>
              </a:rPr>
              <a:t>Poslušaj</a:t>
            </a:r>
            <a:endParaRPr lang="en-PH" sz="1200" dirty="0">
              <a:solidFill>
                <a:srgbClr val="1A7B46"/>
              </a:solidFill>
            </a:endParaRPr>
          </a:p>
          <a:p>
            <a:pPr algn="l">
              <a:lnSpc>
                <a:spcPts val="1320"/>
              </a:lnSpc>
            </a:pPr>
            <a:r>
              <a:rPr lang="en-US" sz="1600" b="1" dirty="0">
                <a:solidFill>
                  <a:srgbClr val="84C345"/>
                </a:solidFill>
              </a:rPr>
              <a:t>Radio/podkast – Climate Anxiety (RTÉ)</a:t>
            </a:r>
            <a:endParaRPr lang="en-PH" sz="1200" b="1" dirty="0">
              <a:solidFill>
                <a:srgbClr val="84C345"/>
              </a:solidFill>
            </a:endParaRPr>
          </a:p>
          <a:p>
            <a:pPr>
              <a:lnSpc>
                <a:spcPts val="1320"/>
              </a:lnSpc>
            </a:pPr>
            <a:r>
              <a:rPr lang="en-US" sz="1200" dirty="0"/>
              <a:t>Oisín Coghlan iz Friends of the Earth Ireland govori o tem, zakaj spregledovanje podnebnih sprememb ni možnost in kako lahko ukrepanje omili tesnobo.</a:t>
            </a:r>
            <a:br/>
            <a:r>
              <a:rPr lang="en-US" sz="1200" dirty="0">
                <a:solidFill>
                  <a:srgbClr val="1A7B46"/>
                </a:solidFill>
                <a:hlinkClick r:id="rId4">
                  <a:extLst>
                    <a:ext uri="{A12FA001-AC4F-418D-AE19-62706E023703}">
                      <ahyp:hlinkClr xmlns:ahyp="http://schemas.microsoft.com/office/drawing/2018/hyperlinkcolor" val="tx"/>
                    </a:ext>
                  </a:extLst>
                </a:hlinkClick>
              </a:rPr>
              <a:t>Poslušaj</a:t>
            </a:r>
            <a:endParaRPr lang="en-PH" sz="1200" dirty="0">
              <a:solidFill>
                <a:srgbClr val="1A7B46"/>
              </a:solidFill>
            </a:endParaRP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dirty="0"/>
              <a:t>Poslušaj</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Naredi korak naprej</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email">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634479" y="5676206"/>
            <a:ext cx="6541269" cy="3459530"/>
          </a:xfrm>
        </p:spPr>
        <p:txBody>
          <a:bodyPr numCol="1"/>
          <a:lstStyle/>
          <a:p>
            <a:pPr algn="l">
              <a:lnSpc>
                <a:spcPts val="1320"/>
              </a:lnSpc>
            </a:pPr>
            <a:r>
              <a:rPr lang="en-US" sz="1400" b="1" dirty="0">
                <a:solidFill>
                  <a:srgbClr val="84C345"/>
                </a:solidFill>
              </a:rPr>
              <a:t>PIŠI:</a:t>
            </a:r>
          </a:p>
          <a:p>
            <a:pPr>
              <a:lnSpc>
                <a:spcPts val="1320"/>
              </a:lnSpc>
            </a:pPr>
            <a:r>
              <a:rPr lang="en-US" sz="1200" dirty="0"/>
              <a:t>Preizkusi vajo pisanja dnevnika: „Ko pomislim na podnebne spremembe, so tri najmočnejša čustva, ki jih čutim …“. Premisli, katera od njih bi lahko spremenil/-a v energijo za ukrepanje.</a:t>
            </a:r>
            <a:endParaRPr lang="en-PH" sz="1200" dirty="0"/>
          </a:p>
          <a:p>
            <a:pPr>
              <a:lnSpc>
                <a:spcPts val="1320"/>
              </a:lnSpc>
            </a:pPr>
            <a:endParaRPr lang="en-PH" b="1" dirty="0"/>
          </a:p>
          <a:p>
            <a:pPr algn="l">
              <a:lnSpc>
                <a:spcPts val="1320"/>
              </a:lnSpc>
            </a:pPr>
            <a:r>
              <a:rPr lang="en-PH" sz="1400" b="1" dirty="0">
                <a:solidFill>
                  <a:srgbClr val="84C345"/>
                </a:solidFill>
              </a:rPr>
              <a:t>RAZPRAVLJAJ:</a:t>
            </a:r>
          </a:p>
          <a:p>
            <a:pPr>
              <a:lnSpc>
                <a:spcPts val="1320"/>
              </a:lnSpc>
            </a:pPr>
            <a:r>
              <a:rPr lang="en-PH" sz="1200" dirty="0"/>
              <a:t>V skupini deli eno podnebno skrb in eno dejanje, za katero verjameš, da pomaga. Pogovori se, ali odkrito deljenje zmanjša težo tvoje skrbi.</a:t>
            </a:r>
          </a:p>
          <a:p>
            <a:pPr>
              <a:lnSpc>
                <a:spcPts val="1320"/>
              </a:lnSpc>
            </a:pPr>
            <a:endParaRPr lang="en-PH" b="1" dirty="0"/>
          </a:p>
          <a:p>
            <a:pPr algn="l">
              <a:lnSpc>
                <a:spcPts val="1320"/>
              </a:lnSpc>
            </a:pPr>
            <a:r>
              <a:rPr lang="en-PH" sz="1400" b="1" dirty="0">
                <a:solidFill>
                  <a:srgbClr val="84C345"/>
                </a:solidFill>
              </a:rPr>
              <a:t>UKREPAJ:</a:t>
            </a:r>
          </a:p>
          <a:p>
            <a:pPr>
              <a:lnSpc>
                <a:spcPts val="1320"/>
              </a:lnSpc>
            </a:pPr>
            <a:r>
              <a:rPr lang="en-PH" sz="1200" dirty="0"/>
              <a:t>Izberi eno majhno dejanje z informativnega lista SpunOut.ie (na primer pogovor s prijateljem ali preživljanje časa v naravi). Preizkusi ga ta teden in zabeleži, kako vpliva na tvoje razpoloženje.</a:t>
            </a:r>
          </a:p>
        </p:txBody>
      </p:sp>
    </p:spTree>
    <p:extLst>
      <p:ext uri="{BB962C8B-B14F-4D97-AF65-F5344CB8AC3E}">
        <p14:creationId xmlns:p14="http://schemas.microsoft.com/office/powerpoint/2010/main" val="16550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email">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ts val="1420"/>
              </a:lnSpc>
            </a:pPr>
            <a:r>
              <a:rPr lang="en-US" sz="1400" dirty="0">
                <a:solidFill>
                  <a:srgbClr val="404040"/>
                </a:solidFill>
              </a:rPr>
              <a:t>Podnebna tesnoba kaže, kako zelo ti je mar. Ta čustva delijo mladi po vsem svetu in jih je mogoče spremeniti v moč, odpornost in kolektivno delovanje. Z raziskovanjem, premišljevanjem in ukrepanjem – tudi na majhne načine – lahko povrneš občutek nadzora in upanja.</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Ključni poudarek</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8</a:t>
            </a:fld>
            <a:endParaRPr lang="en-US" dirty="0"/>
          </a:p>
        </p:txBody>
      </p:sp>
    </p:spTree>
    <p:extLst>
      <p:ext uri="{BB962C8B-B14F-4D97-AF65-F5344CB8AC3E}">
        <p14:creationId xmlns:p14="http://schemas.microsoft.com/office/powerpoint/2010/main" val="1856313748"/>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1199</TotalTime>
  <Words>966</Words>
  <Application>Microsoft Office PowerPoint</Application>
  <PresentationFormat>Custom</PresentationFormat>
  <Paragraphs>84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Con</cp:lastModifiedBy>
  <cp:revision>1560</cp:revision>
  <cp:lastPrinted>2021-11-26T07:36:34Z</cp:lastPrinted>
  <dcterms:created xsi:type="dcterms:W3CDTF">2016-05-11T14:31:01Z</dcterms:created>
  <dcterms:modified xsi:type="dcterms:W3CDTF">2026-06-29T17:40:16Z</dcterms:modified>
</cp:coreProperties>
</file>