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43"/>
  </p:notesMasterIdLst>
  <p:sldIdLst>
    <p:sldId id="4299" r:id="rId2"/>
    <p:sldId id="4301" r:id="rId3"/>
    <p:sldId id="4302" r:id="rId4"/>
    <p:sldId id="4307" r:id="rId5"/>
    <p:sldId id="4313" r:id="rId6"/>
    <p:sldId id="4317" r:id="rId7"/>
    <p:sldId id="4354" r:id="rId8"/>
    <p:sldId id="4357" r:id="rId9"/>
    <p:sldId id="4358" r:id="rId10"/>
    <p:sldId id="4324" r:id="rId11"/>
    <p:sldId id="4310" r:id="rId12"/>
    <p:sldId id="4325" r:id="rId13"/>
    <p:sldId id="4326" r:id="rId14"/>
    <p:sldId id="4328" r:id="rId15"/>
    <p:sldId id="4329" r:id="rId16"/>
    <p:sldId id="4330" r:id="rId17"/>
    <p:sldId id="4331" r:id="rId18"/>
    <p:sldId id="4332" r:id="rId19"/>
    <p:sldId id="4333" r:id="rId20"/>
    <p:sldId id="4334" r:id="rId21"/>
    <p:sldId id="4335" r:id="rId22"/>
    <p:sldId id="4336" r:id="rId23"/>
    <p:sldId id="4337" r:id="rId24"/>
    <p:sldId id="4338" r:id="rId25"/>
    <p:sldId id="4339" r:id="rId26"/>
    <p:sldId id="4318" r:id="rId27"/>
    <p:sldId id="4340" r:id="rId28"/>
    <p:sldId id="4342" r:id="rId29"/>
    <p:sldId id="4343" r:id="rId30"/>
    <p:sldId id="4305" r:id="rId31"/>
    <p:sldId id="4344" r:id="rId32"/>
    <p:sldId id="4345" r:id="rId33"/>
    <p:sldId id="4346" r:id="rId34"/>
    <p:sldId id="4347" r:id="rId35"/>
    <p:sldId id="4348" r:id="rId36"/>
    <p:sldId id="4349" r:id="rId37"/>
    <p:sldId id="4350" r:id="rId38"/>
    <p:sldId id="4351" r:id="rId39"/>
    <p:sldId id="4352" r:id="rId40"/>
    <p:sldId id="4353" r:id="rId41"/>
    <p:sldId id="431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F8E47"/>
    <a:srgbClr val="5398A2"/>
    <a:srgbClr val="82C248"/>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58690-C82A-4C96-9743-37EFD08A3BF5}" v="269" dt="2026-03-25T12:56:15.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55" d="100"/>
          <a:sy n="55" d="100"/>
        </p:scale>
        <p:origin x="1068"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l="5658" t="83100" r="4952" b="3474"/>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42.jpeg"/><Relationship Id="rId4" Type="http://schemas.openxmlformats.org/officeDocument/2006/relationships/image" Target="../media/image33.svg"/></Relationships>
</file>

<file path=ppt/slides/_rels/slide31.xml.rels><?xml version="1.0" encoding="UTF-8" standalone="yes"?>
<Relationships xmlns="http://schemas.openxmlformats.org/package/2006/relationships"><Relationship Id="rId3" Type="http://schemas.openxmlformats.org/officeDocument/2006/relationships/hyperlink" Target="https://blog.nwf.org/2024/06/from-climate-anxiety-to-climate-action-the-impacts-of-climate-change-on-youth/" TargetMode="External"/><Relationship Id="rId2" Type="http://schemas.openxmlformats.org/officeDocument/2006/relationships/hyperlink" Target="https://www.ucpress.edu/books/climate-anxiety-and-the-kid-question/paper" TargetMode="Externa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https://spunout.ie/life/climate/how-to-handle-climate-anxiety/" TargetMode="External"/><Relationship Id="rId2" Type="http://schemas.openxmlformats.org/officeDocument/2006/relationships/hyperlink" Target="https://phys.org/news/2024-06-young-people-climate-anxiety-action.html" TargetMode="External"/><Relationship Id="rId1" Type="http://schemas.openxmlformats.org/officeDocument/2006/relationships/slideLayout" Target="../slideLayouts/slideLayout10.xml"/><Relationship Id="rId5" Type="http://schemas.openxmlformats.org/officeDocument/2006/relationships/image" Target="../media/image45.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hyperlink" Target="https://rupikaur.com/pages/healing-through-words" TargetMode="External"/><Relationship Id="rId2" Type="http://schemas.openxmlformats.org/officeDocument/2006/relationships/hyperlink" Target="https://www.tcd.ie/studentcounselling/minding-yourself/climate-emotions/" TargetMode="Externa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ZE_TMzLCI_Y" TargetMode="External"/><Relationship Id="rId2" Type="http://schemas.openxmlformats.org/officeDocument/2006/relationships/hyperlink" Target="https://www.nature.com/articles/d41586-021-02582-8" TargetMode="External"/><Relationship Id="rId1" Type="http://schemas.openxmlformats.org/officeDocument/2006/relationships/slideLayout" Target="../slideLayouts/slideLayout10.xml"/><Relationship Id="rId6" Type="http://schemas.openxmlformats.org/officeDocument/2006/relationships/image" Target="../media/image45.svg"/><Relationship Id="rId5" Type="http://schemas.openxmlformats.org/officeDocument/2006/relationships/image" Target="../media/image37.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s://www.ted.com/talks/claudia_kemfert_climate_change_is_a_climate_chance?subtitle=en" TargetMode="External"/><Relationship Id="rId2" Type="http://schemas.openxmlformats.org/officeDocument/2006/relationships/hyperlink" Target="https://www.youtube.com/watch?v=VujHHMQMR80" TargetMode="Externa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iktok.com/@ecotokcollective" TargetMode="Externa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hyperlink" Target="https://climatechangeandhappiness.com/" TargetMode="External"/><Relationship Id="rId2" Type="http://schemas.openxmlformats.org/officeDocument/2006/relationships/hyperlink" Target="https://www.outrageandoptimism.org/" TargetMode="Externa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te.ie/radio/podcasts/22289170-climate-anxiety/" TargetMode="Externa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Klimawissenschaft und Kultur erforschen</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07" r="2307"/>
          <a:stretch/>
        </p:blipFill>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r="-23223" b="-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Kulturerbe unter Druck:</a:t>
            </a:r>
          </a:p>
        </p:txBody>
      </p:sp>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140E8CC-8880-D454-A3CC-6E9F675167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6398034" cy="1692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2354580" y="2163091"/>
            <a:ext cx="6398034" cy="1569660"/>
          </a:xfrm>
          <a:prstGeom prst="rect">
            <a:avLst/>
          </a:prstGeom>
          <a:noFill/>
        </p:spPr>
        <p:txBody>
          <a:bodyPr wrap="none" rtlCol="0">
            <a:spAutoFit/>
          </a:bodyPr>
          <a:lstStyle/>
          <a:p>
            <a:pPr algn="ctr"/>
            <a:r>
              <a:rPr lang="en-US" sz="4800" b="1" spc="324" dirty="0">
                <a:solidFill>
                  <a:srgbClr val="5398A2"/>
                </a:solidFill>
                <a:latin typeface="Calibri" panose="020F0502020204030204" pitchFamily="34" charset="0"/>
                <a:cs typeface="Calibri" panose="020F0502020204030204" pitchFamily="34" charset="0"/>
              </a:rPr>
              <a:t>DENKEN — </a:t>
            </a:r>
          </a:p>
          <a:p>
            <a:pPr algn="ctr"/>
            <a:r>
              <a:rPr lang="en-US" sz="4800" b="1" spc="324" dirty="0">
                <a:solidFill>
                  <a:srgbClr val="5398A2"/>
                </a:solidFill>
                <a:latin typeface="Calibri" panose="020F0502020204030204" pitchFamily="34" charset="0"/>
                <a:cs typeface="Calibri" panose="020F0502020204030204" pitchFamily="34" charset="0"/>
              </a:rPr>
              <a:t>Diskussionsfragen</a:t>
            </a: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DENKEN — Diskussionsfragen</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pic>
        <p:nvPicPr>
          <p:cNvPr id="10" name="Picture Placeholder 9">
            <a:extLst>
              <a:ext uri="{FF2B5EF4-FFF2-40B4-BE49-F238E27FC236}">
                <a16:creationId xmlns:a16="http://schemas.microsoft.com/office/drawing/2014/main" id="{3C1022F3-710B-3B38-47E5-D3DF32B3C7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352" b="7352"/>
          <a:stretch>
            <a:fillRect/>
          </a:stretch>
        </p:blipFill>
        <p:spPr/>
      </p:pic>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Die Wissenschaft verstehen</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2171966"/>
          </a:xfrm>
        </p:spPr>
        <p:txBody>
          <a:bodyPr/>
          <a:lstStyle/>
          <a:p>
            <a:pPr marL="0" indent="0"/>
            <a:r>
              <a:rPr lang="en-US" b="1" dirty="0"/>
              <a:t>Frage 1: </a:t>
            </a:r>
            <a:r>
              <a:rPr lang="en-US" dirty="0"/>
              <a:t>Welche Klimaauswirkungen (Hitze, Stürme, Starkregen, Trockenheit) werden in deiner Umgebung immer deutlicher spürbar?</a:t>
            </a:r>
          </a:p>
          <a:p>
            <a:pPr marL="0" indent="0"/>
            <a:r>
              <a:rPr lang="en-US" b="1" dirty="0"/>
              <a:t>Frage 2: </a:t>
            </a:r>
            <a:r>
              <a:rPr lang="en-US" dirty="0"/>
              <a:t>Wie könnten sich diese Umweltveränderungen auf Gebäude, Landschaften oder Traditionen in deiner Region auswirken?</a:t>
            </a:r>
          </a:p>
          <a:p>
            <a:endParaRPr lang="en-IN" dirty="0"/>
          </a:p>
        </p:txBody>
      </p:sp>
      <p:sp>
        <p:nvSpPr>
          <p:cNvPr id="13" name="Text Placeholder 7">
            <a:extLst>
              <a:ext uri="{FF2B5EF4-FFF2-40B4-BE49-F238E27FC236}">
                <a16:creationId xmlns:a16="http://schemas.microsoft.com/office/drawing/2014/main" id="{D35CDCF1-170C-4686-209C-FB909DD0811C}"/>
              </a:ext>
            </a:extLst>
          </p:cNvPr>
          <p:cNvSpPr txBox="1">
            <a:spLocks/>
          </p:cNvSpPr>
          <p:nvPr/>
        </p:nvSpPr>
        <p:spPr>
          <a:xfrm>
            <a:off x="4594469" y="4441247"/>
            <a:ext cx="6961476" cy="1669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t>Frage 3: </a:t>
            </a:r>
            <a:r>
              <a:rPr lang="en-US" dirty="0"/>
              <a:t>Fällt dir eine kulturelle Stätte, ein Fest, ein Handwerk oder eine Tradition ein, die von stabilem Wetter oder festen Jahreszeiten abhängt?</a:t>
            </a:r>
          </a:p>
          <a:p>
            <a:pPr marL="0" indent="0"/>
            <a:r>
              <a:rPr lang="en-US" b="1" dirty="0"/>
              <a:t>Frage 4: </a:t>
            </a:r>
            <a:r>
              <a:rPr lang="en-US" dirty="0"/>
              <a:t>Welche Elemente des Kulturerbes — lokal oder global — sind deiner Meinung nach am stärksten durch den Klimawandel gefährdet?</a:t>
            </a:r>
          </a:p>
        </p:txBody>
      </p:sp>
      <p:sp>
        <p:nvSpPr>
          <p:cNvPr id="14" name="Text Placeholder 4">
            <a:extLst>
              <a:ext uri="{FF2B5EF4-FFF2-40B4-BE49-F238E27FC236}">
                <a16:creationId xmlns:a16="http://schemas.microsoft.com/office/drawing/2014/main" id="{DFE96D17-C7AB-42AE-5EDC-F0E1129C1584}"/>
              </a:ext>
            </a:extLst>
          </p:cNvPr>
          <p:cNvSpPr txBox="1">
            <a:spLocks/>
          </p:cNvSpPr>
          <p:nvPr/>
        </p:nvSpPr>
        <p:spPr>
          <a:xfrm>
            <a:off x="4594469" y="3817620"/>
            <a:ext cx="6961476"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398A2"/>
                </a:solidFill>
              </a:rPr>
              <a:t>Wissenschaft und Kultur verbinden</a:t>
            </a:r>
          </a:p>
        </p:txBody>
      </p:sp>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53C49-D5E9-AAAD-CD24-8D420FA1EB8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4643242-4AFA-21E2-A14E-D5470872F5E3}"/>
              </a:ext>
            </a:extLst>
          </p:cNvPr>
          <p:cNvSpPr>
            <a:spLocks noGrp="1"/>
          </p:cNvSpPr>
          <p:nvPr>
            <p:ph type="body" sz="quarter" idx="18"/>
          </p:nvPr>
        </p:nvSpPr>
        <p:spPr>
          <a:xfrm>
            <a:off x="675020" y="3392026"/>
            <a:ext cx="3005439" cy="1049221"/>
          </a:xfrm>
        </p:spPr>
        <p:txBody>
          <a:bodyPr/>
          <a:lstStyle/>
          <a:p>
            <a:r>
              <a:rPr lang="en-US" spc="324" dirty="0"/>
              <a:t>DENKEN — Diskussionsfragen</a:t>
            </a:r>
          </a:p>
        </p:txBody>
      </p:sp>
      <p:sp>
        <p:nvSpPr>
          <p:cNvPr id="7" name="Text Placeholder 6">
            <a:extLst>
              <a:ext uri="{FF2B5EF4-FFF2-40B4-BE49-F238E27FC236}">
                <a16:creationId xmlns:a16="http://schemas.microsoft.com/office/drawing/2014/main" id="{B62466D8-D7C6-2996-BEC1-E5B6F8F349F9}"/>
              </a:ext>
            </a:extLst>
          </p:cNvPr>
          <p:cNvSpPr>
            <a:spLocks noGrp="1"/>
          </p:cNvSpPr>
          <p:nvPr>
            <p:ph type="body" sz="quarter" idx="19"/>
          </p:nvPr>
        </p:nvSpPr>
        <p:spPr/>
        <p:txBody>
          <a:bodyPr/>
          <a:lstStyle/>
          <a:p>
            <a:r>
              <a:rPr lang="en-US" dirty="0"/>
              <a:t>02</a:t>
            </a:r>
          </a:p>
        </p:txBody>
      </p:sp>
      <p:sp>
        <p:nvSpPr>
          <p:cNvPr id="8" name="Text Placeholder 7">
            <a:extLst>
              <a:ext uri="{FF2B5EF4-FFF2-40B4-BE49-F238E27FC236}">
                <a16:creationId xmlns:a16="http://schemas.microsoft.com/office/drawing/2014/main" id="{0F002BC3-D7D1-478C-2BDD-D115C50A3094}"/>
              </a:ext>
            </a:extLst>
          </p:cNvPr>
          <p:cNvSpPr>
            <a:spLocks noGrp="1"/>
          </p:cNvSpPr>
          <p:nvPr>
            <p:ph type="body" sz="quarter" idx="20"/>
          </p:nvPr>
        </p:nvSpPr>
        <p:spPr>
          <a:xfrm>
            <a:off x="4555503" y="1610711"/>
            <a:ext cx="6961476" cy="1669046"/>
          </a:xfrm>
        </p:spPr>
        <p:txBody>
          <a:bodyPr/>
          <a:lstStyle/>
          <a:p>
            <a:pPr marL="0" indent="0"/>
            <a:r>
              <a:rPr lang="en-US" b="1" dirty="0"/>
              <a:t>Frage 5: </a:t>
            </a:r>
            <a:r>
              <a:rPr lang="en-US" dirty="0"/>
              <a:t>Warum ist es wichtig, wissenschaftliches Wissen mit kulturellem Verständnis zu verbinden, wenn Klimamaßnahmen geplant werden?</a:t>
            </a:r>
          </a:p>
          <a:p>
            <a:pPr marL="0" indent="0"/>
            <a:r>
              <a:rPr lang="en-US" b="1" dirty="0"/>
              <a:t>Frage 6: </a:t>
            </a:r>
            <a:r>
              <a:rPr lang="en-US" dirty="0"/>
              <a:t>Wie könnten Technologie und traditionelles Wissen zusammenwirken, um Kulturerbe zu schützen?</a:t>
            </a:r>
          </a:p>
        </p:txBody>
      </p:sp>
      <p:sp>
        <p:nvSpPr>
          <p:cNvPr id="5" name="Text Placeholder 4">
            <a:extLst>
              <a:ext uri="{FF2B5EF4-FFF2-40B4-BE49-F238E27FC236}">
                <a16:creationId xmlns:a16="http://schemas.microsoft.com/office/drawing/2014/main" id="{DCB54774-2FC4-8661-77F8-23ADFEDE9D1B}"/>
              </a:ext>
            </a:extLst>
          </p:cNvPr>
          <p:cNvSpPr>
            <a:spLocks noGrp="1"/>
          </p:cNvSpPr>
          <p:nvPr>
            <p:ph type="body" sz="quarter" idx="16"/>
          </p:nvPr>
        </p:nvSpPr>
        <p:spPr>
          <a:xfrm>
            <a:off x="4555503" y="761603"/>
            <a:ext cx="6961476" cy="803654"/>
          </a:xfrm>
        </p:spPr>
        <p:txBody>
          <a:bodyPr/>
          <a:lstStyle/>
          <a:p>
            <a:r>
              <a:rPr lang="en-US" dirty="0">
                <a:solidFill>
                  <a:srgbClr val="5398A2"/>
                </a:solidFill>
              </a:rPr>
              <a:t>Kritisches Denken</a:t>
            </a:r>
          </a:p>
        </p:txBody>
      </p:sp>
      <p:pic>
        <p:nvPicPr>
          <p:cNvPr id="10" name="Picture Placeholder 9">
            <a:extLst>
              <a:ext uri="{FF2B5EF4-FFF2-40B4-BE49-F238E27FC236}">
                <a16:creationId xmlns:a16="http://schemas.microsoft.com/office/drawing/2014/main" id="{03767503-4E9E-6D45-2832-A352E2F0122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7352" b="7352"/>
          <a:stretch>
            <a:fillRect/>
          </a:stretch>
        </p:blipFill>
        <p:spPr/>
      </p:pic>
    </p:spTree>
    <p:extLst>
      <p:ext uri="{BB962C8B-B14F-4D97-AF65-F5344CB8AC3E}">
        <p14:creationId xmlns:p14="http://schemas.microsoft.com/office/powerpoint/2010/main" val="402422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4397D08-91DC-EAF7-2A4B-0DDDE4A591E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9" y="2558689"/>
            <a:ext cx="6652578"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45579" y="2581549"/>
            <a:ext cx="6490238" cy="830997"/>
          </a:xfrm>
          <a:prstGeom prst="rect">
            <a:avLst/>
          </a:prstGeom>
          <a:noFill/>
        </p:spPr>
        <p:txBody>
          <a:bodyPr wrap="none" rtlCol="0">
            <a:spAutoFit/>
          </a:bodyPr>
          <a:lstStyle/>
          <a:p>
            <a:r>
              <a:rPr lang="en-US" sz="2800" b="1" spc="324" dirty="0">
                <a:solidFill>
                  <a:srgbClr val="1F8E47"/>
                </a:solidFill>
                <a:latin typeface="Calibri" panose="020F0502020204030204" pitchFamily="34" charset="0"/>
                <a:cs typeface="Calibri" panose="020F0502020204030204" pitchFamily="34" charset="0"/>
              </a:rPr>
              <a:t>AUSPROBIEREN — Gruppenaktivität</a:t>
            </a:r>
          </a:p>
        </p:txBody>
      </p:sp>
      <p:sp>
        <p:nvSpPr>
          <p:cNvPr id="20" name="Rectangle 19">
            <a:extLst>
              <a:ext uri="{FF2B5EF4-FFF2-40B4-BE49-F238E27FC236}">
                <a16:creationId xmlns:a16="http://schemas.microsoft.com/office/drawing/2014/main" id="{AABBAAAE-D1C3-BF2B-7B88-CE6EBFC80B72}"/>
              </a:ext>
            </a:extLst>
          </p:cNvPr>
          <p:cNvSpPr/>
          <p:nvPr/>
        </p:nvSpPr>
        <p:spPr>
          <a:xfrm>
            <a:off x="4396968" y="3435405"/>
            <a:ext cx="4738849"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564766A3-8622-8E98-355A-381595BF04E9}"/>
              </a:ext>
            </a:extLst>
          </p:cNvPr>
          <p:cNvSpPr txBox="1"/>
          <p:nvPr/>
        </p:nvSpPr>
        <p:spPr>
          <a:xfrm>
            <a:off x="4491990" y="3468724"/>
            <a:ext cx="4852931" cy="461665"/>
          </a:xfrm>
          <a:prstGeom prst="rect">
            <a:avLst/>
          </a:prstGeom>
          <a:noFill/>
        </p:spPr>
        <p:txBody>
          <a:bodyPr wrap="square" rtlCol="0">
            <a:spAutoFit/>
          </a:bodyPr>
          <a:lstStyle/>
          <a:p>
            <a:r>
              <a:rPr lang="en-US" sz="2400" b="1" spc="324" dirty="0">
                <a:solidFill>
                  <a:schemeClr val="bg1"/>
                </a:solidFill>
                <a:latin typeface="Calibri" panose="020F0502020204030204" pitchFamily="34" charset="0"/>
                <a:cs typeface="Calibri" panose="020F0502020204030204" pitchFamily="34" charset="0"/>
              </a:rPr>
              <a:t>„Kulturerbe unter Druck“</a:t>
            </a: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AUSPROBIEREN — Gruppenaktivität: „Kulturerbe unter Druck“</a:t>
            </a:r>
            <a:endParaRPr lang="en-IN" dirty="0"/>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p:txBody>
          <a:bodyPr/>
          <a:lstStyle/>
          <a:p>
            <a:pPr marL="0" indent="0"/>
            <a:r>
              <a:rPr lang="en-US" dirty="0"/>
              <a:t>Gruppen wählen</a:t>
            </a:r>
            <a:r>
              <a:rPr lang="en-US" b="1" dirty="0"/>
              <a:t> ein Kulturerbe-Element </a:t>
            </a:r>
            <a:r>
              <a:rPr lang="en-US" dirty="0"/>
              <a:t>zur Erkundung aus.</a:t>
            </a:r>
          </a:p>
          <a:p>
            <a:pPr marL="0" indent="0"/>
            <a:r>
              <a:rPr lang="en-US" b="1" dirty="0"/>
              <a:t>Beispiele:</a:t>
            </a:r>
          </a:p>
          <a:p>
            <a:pPr marL="342900" indent="-342900">
              <a:buFont typeface="Arial" panose="020B0604020202020204" pitchFamily="34" charset="0"/>
              <a:buChar char="•"/>
            </a:pPr>
            <a:r>
              <a:rPr lang="en-US" dirty="0"/>
              <a:t>Ein historisches Gebäude oder Denkmal vor Ort</a:t>
            </a:r>
          </a:p>
          <a:p>
            <a:pPr marL="342900" indent="-342900">
              <a:buFont typeface="Arial" panose="020B0604020202020204" pitchFamily="34" charset="0"/>
              <a:buChar char="•"/>
            </a:pPr>
            <a:r>
              <a:rPr lang="en-US" dirty="0"/>
              <a:t>Ein traditionelles Handwerk oder Können (z. B. Klöppeln, Holzarbeiten, Töpferei)</a:t>
            </a:r>
          </a:p>
          <a:p>
            <a:pPr marL="342900" indent="-342900">
              <a:buFont typeface="Arial" panose="020B0604020202020204" pitchFamily="34" charset="0"/>
              <a:buChar char="•"/>
            </a:pPr>
            <a:r>
              <a:rPr lang="en-US" dirty="0"/>
              <a:t>Eine Kulturlandschaft (Terrassenfelder, Bergbaugebiete, Weinberge)</a:t>
            </a:r>
          </a:p>
          <a:p>
            <a:pPr marL="342900" indent="-342900">
              <a:buFont typeface="Arial" panose="020B0604020202020204" pitchFamily="34" charset="0"/>
              <a:buChar char="•"/>
            </a:pPr>
            <a:r>
              <a:rPr lang="en-US" dirty="0"/>
              <a:t>Ein Fest oder eine saisonale Tradition</a:t>
            </a:r>
          </a:p>
          <a:p>
            <a:pPr marL="342900" indent="-342900">
              <a:buFont typeface="Arial" panose="020B0604020202020204" pitchFamily="34" charset="0"/>
              <a:buChar char="•"/>
            </a:pPr>
            <a:r>
              <a:rPr lang="en-US" dirty="0"/>
              <a:t>Ein Museum oder Archiv</a:t>
            </a:r>
            <a:endParaRPr lang="en-IN" dirty="0"/>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Schritt 1 — Ein Kulturerbe-Element auswählen</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4FB3-9695-A892-6B64-9914587D95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BF801A-0E00-8F76-EBB6-9113E90EE38E}"/>
              </a:ext>
            </a:extLst>
          </p:cNvPr>
          <p:cNvSpPr>
            <a:spLocks noGrp="1"/>
          </p:cNvSpPr>
          <p:nvPr>
            <p:ph type="body" sz="quarter" idx="18"/>
          </p:nvPr>
        </p:nvSpPr>
        <p:spPr>
          <a:xfrm>
            <a:off x="675020" y="3392026"/>
            <a:ext cx="2936859" cy="1049221"/>
          </a:xfrm>
        </p:spPr>
        <p:txBody>
          <a:bodyPr/>
          <a:lstStyle/>
          <a:p>
            <a:r>
              <a:rPr lang="en-US" dirty="0"/>
              <a:t>AUSPROBIEREN — Gruppenaktivität: „Kulturerbe unter Druck“</a:t>
            </a:r>
            <a:endParaRPr lang="en-IN" dirty="0"/>
          </a:p>
        </p:txBody>
      </p:sp>
      <p:sp>
        <p:nvSpPr>
          <p:cNvPr id="3" name="Text Placeholder 2">
            <a:extLst>
              <a:ext uri="{FF2B5EF4-FFF2-40B4-BE49-F238E27FC236}">
                <a16:creationId xmlns:a16="http://schemas.microsoft.com/office/drawing/2014/main" id="{2F96DAD8-0D1F-F27E-954A-0FCD2E317F75}"/>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55B5ACE0-100E-3F54-8E66-31FE035F83D4}"/>
              </a:ext>
            </a:extLst>
          </p:cNvPr>
          <p:cNvSpPr>
            <a:spLocks noGrp="1"/>
          </p:cNvSpPr>
          <p:nvPr>
            <p:ph type="body" sz="quarter" idx="20"/>
          </p:nvPr>
        </p:nvSpPr>
        <p:spPr/>
        <p:txBody>
          <a:bodyPr/>
          <a:lstStyle/>
          <a:p>
            <a:pPr marL="0" indent="0"/>
            <a:r>
              <a:rPr lang="en-US" dirty="0"/>
              <a:t>Diskutiert anhand einfacher klimawissenschaftlicher Überlegungen:</a:t>
            </a:r>
          </a:p>
          <a:p>
            <a:pPr marL="0" indent="0"/>
            <a:endParaRPr lang="en-US" dirty="0"/>
          </a:p>
          <a:p>
            <a:pPr marL="342900" indent="-342900">
              <a:buFont typeface="Arial" panose="020B0604020202020204" pitchFamily="34" charset="0"/>
              <a:buChar char="•"/>
            </a:pPr>
            <a:r>
              <a:rPr lang="en-US" dirty="0"/>
              <a:t>Wie könnten Hitze, Feuchtigkeit, Stürme oder Trockenheit dieses Kulturerbe beeinflussen?</a:t>
            </a:r>
          </a:p>
          <a:p>
            <a:pPr marL="342900" indent="-342900">
              <a:buFont typeface="Arial" panose="020B0604020202020204" pitchFamily="34" charset="0"/>
              <a:buChar char="•"/>
            </a:pPr>
            <a:r>
              <a:rPr lang="en-US" dirty="0"/>
              <a:t>Sind Materialien (Holz, Stein, Textilien) empfindlich gegenüber Klimafaktoren?</a:t>
            </a:r>
          </a:p>
          <a:p>
            <a:pPr marL="342900" indent="-342900">
              <a:buFont typeface="Arial" panose="020B0604020202020204" pitchFamily="34" charset="0"/>
              <a:buChar char="•"/>
            </a:pPr>
            <a:r>
              <a:rPr lang="en-US" dirty="0"/>
              <a:t>Bei Traditionen: Hängen sie von einer bestimmten Jahreszeit, Ernte, einem Ökosystem oder einer Art ab?</a:t>
            </a:r>
            <a:endParaRPr lang="en-IN" dirty="0"/>
          </a:p>
        </p:txBody>
      </p:sp>
      <p:sp>
        <p:nvSpPr>
          <p:cNvPr id="6" name="Text Placeholder 5">
            <a:extLst>
              <a:ext uri="{FF2B5EF4-FFF2-40B4-BE49-F238E27FC236}">
                <a16:creationId xmlns:a16="http://schemas.microsoft.com/office/drawing/2014/main" id="{AB68B8A7-CD39-CC5B-6A04-566A00FB1FF0}"/>
              </a:ext>
            </a:extLst>
          </p:cNvPr>
          <p:cNvSpPr>
            <a:spLocks noGrp="1"/>
          </p:cNvSpPr>
          <p:nvPr>
            <p:ph type="body" sz="quarter" idx="16"/>
          </p:nvPr>
        </p:nvSpPr>
        <p:spPr>
          <a:xfrm>
            <a:off x="4594468" y="761603"/>
            <a:ext cx="7452751" cy="803654"/>
          </a:xfrm>
        </p:spPr>
        <p:txBody>
          <a:bodyPr/>
          <a:lstStyle/>
          <a:p>
            <a:r>
              <a:rPr lang="en-US" dirty="0">
                <a:solidFill>
                  <a:srgbClr val="1F8E47"/>
                </a:solidFill>
              </a:rPr>
              <a:t>Schritt 2 — Klimarisiken identifizieren</a:t>
            </a:r>
            <a:endParaRPr lang="en-IN" dirty="0">
              <a:solidFill>
                <a:srgbClr val="1F8E47"/>
              </a:solidFill>
            </a:endParaRPr>
          </a:p>
        </p:txBody>
      </p:sp>
      <p:pic>
        <p:nvPicPr>
          <p:cNvPr id="10" name="Picture Placeholder 9">
            <a:extLst>
              <a:ext uri="{FF2B5EF4-FFF2-40B4-BE49-F238E27FC236}">
                <a16:creationId xmlns:a16="http://schemas.microsoft.com/office/drawing/2014/main" id="{EE7D6A90-6E92-7495-C6FA-A00B4A8C3CD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1058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8C5F1-A98E-4E0F-5367-A5B9FC6BF8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582FC4-C9C1-51F2-20E1-40BB17835097}"/>
              </a:ext>
            </a:extLst>
          </p:cNvPr>
          <p:cNvSpPr>
            <a:spLocks noGrp="1"/>
          </p:cNvSpPr>
          <p:nvPr>
            <p:ph type="body" sz="quarter" idx="18"/>
          </p:nvPr>
        </p:nvSpPr>
        <p:spPr>
          <a:xfrm>
            <a:off x="675020" y="3392026"/>
            <a:ext cx="2936859" cy="1049221"/>
          </a:xfrm>
        </p:spPr>
        <p:txBody>
          <a:bodyPr/>
          <a:lstStyle/>
          <a:p>
            <a:r>
              <a:rPr lang="en-US" dirty="0"/>
              <a:t>AUSPROBIEREN — Gruppenaktivität: „Kulturerbe unter Druck“</a:t>
            </a:r>
            <a:endParaRPr lang="en-IN" dirty="0"/>
          </a:p>
        </p:txBody>
      </p:sp>
      <p:sp>
        <p:nvSpPr>
          <p:cNvPr id="3" name="Text Placeholder 2">
            <a:extLst>
              <a:ext uri="{FF2B5EF4-FFF2-40B4-BE49-F238E27FC236}">
                <a16:creationId xmlns:a16="http://schemas.microsoft.com/office/drawing/2014/main" id="{89A4AD70-0683-331C-41E1-FB2C5A521E8E}"/>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8C2262DD-E081-CFAF-B956-99B90DCBCAD4}"/>
              </a:ext>
            </a:extLst>
          </p:cNvPr>
          <p:cNvSpPr>
            <a:spLocks noGrp="1"/>
          </p:cNvSpPr>
          <p:nvPr>
            <p:ph type="body" sz="quarter" idx="20"/>
          </p:nvPr>
        </p:nvSpPr>
        <p:spPr>
          <a:xfrm>
            <a:off x="4594468" y="2045704"/>
            <a:ext cx="6961476" cy="2949206"/>
          </a:xfrm>
        </p:spPr>
        <p:txBody>
          <a:bodyPr/>
          <a:lstStyle/>
          <a:p>
            <a:pPr marL="0" indent="0"/>
            <a:r>
              <a:rPr lang="en-US" dirty="0"/>
              <a:t>Auf einem großen Blatt Papier (oder Whiteboard) erstellen die Gruppen ein einfaches Diagramm:</a:t>
            </a:r>
          </a:p>
          <a:p>
            <a:pPr marL="0" indent="0"/>
            <a:r>
              <a:rPr lang="en-US" dirty="0"/>
              <a:t>Kulturerbe-Element → Klimaauswirkung → Folge → Mögliche Lösungen</a:t>
            </a:r>
          </a:p>
          <a:p>
            <a:pPr marL="0" indent="0"/>
            <a:r>
              <a:rPr lang="en-US" b="1" dirty="0"/>
              <a:t>Beispiel:</a:t>
            </a:r>
          </a:p>
          <a:p>
            <a:pPr marL="0" indent="0"/>
            <a:r>
              <a:rPr lang="en-US" dirty="0"/>
              <a:t>Alte Bergbausiedlung → Starkregen → Hangerosion → Verstärkte Entwässerung + Überwachung</a:t>
            </a:r>
          </a:p>
        </p:txBody>
      </p:sp>
      <p:sp>
        <p:nvSpPr>
          <p:cNvPr id="6" name="Text Placeholder 5">
            <a:extLst>
              <a:ext uri="{FF2B5EF4-FFF2-40B4-BE49-F238E27FC236}">
                <a16:creationId xmlns:a16="http://schemas.microsoft.com/office/drawing/2014/main" id="{BE64D5F6-7536-5E00-94BB-6AD95A592302}"/>
              </a:ext>
            </a:extLst>
          </p:cNvPr>
          <p:cNvSpPr>
            <a:spLocks noGrp="1"/>
          </p:cNvSpPr>
          <p:nvPr>
            <p:ph type="body" sz="quarter" idx="16"/>
          </p:nvPr>
        </p:nvSpPr>
        <p:spPr>
          <a:xfrm>
            <a:off x="4594468" y="761603"/>
            <a:ext cx="7452751" cy="803654"/>
          </a:xfrm>
        </p:spPr>
        <p:txBody>
          <a:bodyPr/>
          <a:lstStyle/>
          <a:p>
            <a:r>
              <a:rPr lang="en-US" dirty="0">
                <a:solidFill>
                  <a:srgbClr val="1F8E47"/>
                </a:solidFill>
              </a:rPr>
              <a:t>Schritt 3 — Visuelle Darstellung</a:t>
            </a:r>
            <a:endParaRPr lang="en-IN" dirty="0">
              <a:solidFill>
                <a:srgbClr val="1F8E47"/>
              </a:solidFill>
            </a:endParaRPr>
          </a:p>
        </p:txBody>
      </p:sp>
      <p:pic>
        <p:nvPicPr>
          <p:cNvPr id="9" name="Picture Placeholder 8">
            <a:extLst>
              <a:ext uri="{FF2B5EF4-FFF2-40B4-BE49-F238E27FC236}">
                <a16:creationId xmlns:a16="http://schemas.microsoft.com/office/drawing/2014/main" id="{CBE07F4D-72E3-704C-A7A6-4C704C9276A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42348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AE09-78A2-E7FF-4CD7-5C53063A51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4D2BC6-D2DD-3501-CD6E-2DF9A652A6D4}"/>
              </a:ext>
            </a:extLst>
          </p:cNvPr>
          <p:cNvSpPr>
            <a:spLocks noGrp="1"/>
          </p:cNvSpPr>
          <p:nvPr>
            <p:ph type="body" sz="quarter" idx="18"/>
          </p:nvPr>
        </p:nvSpPr>
        <p:spPr>
          <a:xfrm>
            <a:off x="675020" y="3392026"/>
            <a:ext cx="2936859" cy="1049221"/>
          </a:xfrm>
        </p:spPr>
        <p:txBody>
          <a:bodyPr/>
          <a:lstStyle/>
          <a:p>
            <a:r>
              <a:rPr lang="en-US" dirty="0"/>
              <a:t>AUSPROBIEREN — Gruppenaktivität: „Kulturerbe unter Druck“</a:t>
            </a:r>
            <a:endParaRPr lang="en-IN" dirty="0"/>
          </a:p>
        </p:txBody>
      </p:sp>
      <p:sp>
        <p:nvSpPr>
          <p:cNvPr id="3" name="Text Placeholder 2">
            <a:extLst>
              <a:ext uri="{FF2B5EF4-FFF2-40B4-BE49-F238E27FC236}">
                <a16:creationId xmlns:a16="http://schemas.microsoft.com/office/drawing/2014/main" id="{043217F6-AF1F-C773-A72E-D8CBAD46C8D5}"/>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C1351C58-325B-96D6-C717-4E1213611A56}"/>
              </a:ext>
            </a:extLst>
          </p:cNvPr>
          <p:cNvSpPr>
            <a:spLocks noGrp="1"/>
          </p:cNvSpPr>
          <p:nvPr>
            <p:ph type="body" sz="quarter" idx="20"/>
          </p:nvPr>
        </p:nvSpPr>
        <p:spPr>
          <a:xfrm>
            <a:off x="4594468" y="2045704"/>
            <a:ext cx="6961476" cy="2949206"/>
          </a:xfrm>
        </p:spPr>
        <p:txBody>
          <a:bodyPr/>
          <a:lstStyle/>
          <a:p>
            <a:pPr marL="0" indent="0"/>
            <a:r>
              <a:rPr lang="en-US" b="1" dirty="0"/>
              <a:t>Jede Gruppe teilt mit:</a:t>
            </a:r>
          </a:p>
          <a:p>
            <a:pPr marL="0" indent="0"/>
            <a:endParaRPr lang="en-US" dirty="0"/>
          </a:p>
          <a:p>
            <a:pPr marL="342900" indent="-342900">
              <a:buFont typeface="Arial" panose="020B0604020202020204" pitchFamily="34" charset="0"/>
              <a:buChar char="•"/>
            </a:pPr>
            <a:r>
              <a:rPr lang="en-US" dirty="0"/>
              <a:t>Warum sie dieses Kulturerbe-Element gewählt hat</a:t>
            </a:r>
          </a:p>
          <a:p>
            <a:pPr marL="342900" indent="-342900">
              <a:buFont typeface="Arial" panose="020B0604020202020204" pitchFamily="34" charset="0"/>
              <a:buChar char="•"/>
            </a:pPr>
            <a:r>
              <a:rPr lang="en-US" dirty="0"/>
              <a:t>Das wichtigste Klimarisiko, das sie identifiziert hat</a:t>
            </a:r>
          </a:p>
          <a:p>
            <a:pPr marL="342900" indent="-342900">
              <a:buFont typeface="Arial" panose="020B0604020202020204" pitchFamily="34" charset="0"/>
              <a:buChar char="•"/>
            </a:pPr>
            <a:r>
              <a:rPr lang="en-US" dirty="0"/>
              <a:t>Eine Idee zu dessen Schutz</a:t>
            </a:r>
          </a:p>
        </p:txBody>
      </p:sp>
      <p:sp>
        <p:nvSpPr>
          <p:cNvPr id="6" name="Text Placeholder 5">
            <a:extLst>
              <a:ext uri="{FF2B5EF4-FFF2-40B4-BE49-F238E27FC236}">
                <a16:creationId xmlns:a16="http://schemas.microsoft.com/office/drawing/2014/main" id="{93C78C09-2E8C-5401-DAB1-905DA734994A}"/>
              </a:ext>
            </a:extLst>
          </p:cNvPr>
          <p:cNvSpPr>
            <a:spLocks noGrp="1"/>
          </p:cNvSpPr>
          <p:nvPr>
            <p:ph type="body" sz="quarter" idx="16"/>
          </p:nvPr>
        </p:nvSpPr>
        <p:spPr>
          <a:xfrm>
            <a:off x="4594468" y="761603"/>
            <a:ext cx="7452751" cy="803654"/>
          </a:xfrm>
        </p:spPr>
        <p:txBody>
          <a:bodyPr/>
          <a:lstStyle/>
          <a:p>
            <a:r>
              <a:rPr lang="en-US" dirty="0">
                <a:solidFill>
                  <a:srgbClr val="1F8E47"/>
                </a:solidFill>
              </a:rPr>
              <a:t>Schritt 4 — Austausch im Plenum</a:t>
            </a:r>
            <a:endParaRPr lang="en-IN" dirty="0">
              <a:solidFill>
                <a:srgbClr val="1F8E47"/>
              </a:solidFill>
            </a:endParaRPr>
          </a:p>
        </p:txBody>
      </p:sp>
      <p:pic>
        <p:nvPicPr>
          <p:cNvPr id="9" name="Picture Placeholder 8">
            <a:extLst>
              <a:ext uri="{FF2B5EF4-FFF2-40B4-BE49-F238E27FC236}">
                <a16:creationId xmlns:a16="http://schemas.microsoft.com/office/drawing/2014/main" id="{349F7D44-C106-A92A-18AE-D731D7BCBE0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208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2681F76-EFAD-7944-A139-D5552F96908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581549"/>
            <a:ext cx="328891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546492" y="2581549"/>
            <a:ext cx="3178755" cy="830997"/>
          </a:xfrm>
          <a:prstGeom prst="rect">
            <a:avLst/>
          </a:prstGeom>
          <a:noFill/>
        </p:spPr>
        <p:txBody>
          <a:bodyPr wrap="none" rtlCol="0">
            <a:spAutoFit/>
          </a:bodyPr>
          <a:lstStyle/>
          <a:p>
            <a:r>
              <a:rPr lang="en-US" sz="3200" b="1" spc="324" dirty="0">
                <a:solidFill>
                  <a:srgbClr val="5398A2"/>
                </a:solidFill>
                <a:latin typeface="Calibri" panose="020F0502020204030204" pitchFamily="34" charset="0"/>
                <a:cs typeface="Calibri" panose="020F0502020204030204" pitchFamily="34" charset="0"/>
              </a:rPr>
              <a:t>VERBINDEN-</a:t>
            </a:r>
          </a:p>
        </p:txBody>
      </p:sp>
      <p:sp>
        <p:nvSpPr>
          <p:cNvPr id="4" name="Rectangle 3">
            <a:extLst>
              <a:ext uri="{FF2B5EF4-FFF2-40B4-BE49-F238E27FC236}">
                <a16:creationId xmlns:a16="http://schemas.microsoft.com/office/drawing/2014/main" id="{83CE4657-1151-0E93-33F2-BF6CBA56D13F}"/>
              </a:ext>
            </a:extLst>
          </p:cNvPr>
          <p:cNvSpPr/>
          <p:nvPr/>
        </p:nvSpPr>
        <p:spPr>
          <a:xfrm>
            <a:off x="2909278" y="3458265"/>
            <a:ext cx="6836863"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6" name="TextBox 5">
            <a:extLst>
              <a:ext uri="{FF2B5EF4-FFF2-40B4-BE49-F238E27FC236}">
                <a16:creationId xmlns:a16="http://schemas.microsoft.com/office/drawing/2014/main" id="{B202ABA2-A7F9-69F6-3BFB-E20089FE5029}"/>
              </a:ext>
            </a:extLst>
          </p:cNvPr>
          <p:cNvSpPr txBox="1"/>
          <p:nvPr/>
        </p:nvSpPr>
        <p:spPr>
          <a:xfrm>
            <a:off x="3473597" y="3504759"/>
            <a:ext cx="6080760" cy="461665"/>
          </a:xfrm>
          <a:prstGeom prst="rect">
            <a:avLst/>
          </a:prstGeom>
          <a:noFill/>
        </p:spPr>
        <p:txBody>
          <a:bodyPr wrap="square" rtlCol="0">
            <a:spAutoFit/>
          </a:bodyPr>
          <a:lstStyle/>
          <a:p>
            <a:r>
              <a:rPr lang="en-US" sz="1800" b="1" spc="324" dirty="0">
                <a:solidFill>
                  <a:schemeClr val="bg1"/>
                </a:solidFill>
                <a:latin typeface="Calibri" panose="020F0502020204030204" pitchFamily="34" charset="0"/>
                <a:cs typeface="Calibri" panose="020F0502020204030204" pitchFamily="34" charset="0"/>
              </a:rPr>
              <a:t>Klimawissenschaft im lokalen Kulturerbe</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VERBINDEN — Klimawissenschaft im lokalen Kulturerbe</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38704" y="2008148"/>
            <a:ext cx="7188476" cy="4678402"/>
          </a:xfrm>
        </p:spPr>
        <p:txBody>
          <a:bodyPr/>
          <a:lstStyle/>
          <a:p>
            <a:pPr marL="0" indent="0"/>
            <a:r>
              <a:rPr lang="en-US" sz="2300" dirty="0"/>
              <a:t>Mache, wenn möglich, einen Spaziergang um eine kulturelle Stätte oder eine historische Straße. </a:t>
            </a:r>
          </a:p>
          <a:p>
            <a:pPr marL="0" indent="0"/>
            <a:r>
              <a:rPr lang="en-US" sz="2300" b="1" dirty="0"/>
              <a:t>Beobachte:</a:t>
            </a:r>
          </a:p>
          <a:p>
            <a:pPr marL="342900" indent="-342900">
              <a:buFont typeface="Arial" panose="020B0604020202020204" pitchFamily="34" charset="0"/>
              <a:buChar char="•"/>
            </a:pPr>
            <a:r>
              <a:rPr lang="en-US" sz="2300" dirty="0"/>
              <a:t>Sichtbare wetterbedingte Schäden (Risse, Feuchtigkeitsspuren, Erosion)</a:t>
            </a:r>
          </a:p>
          <a:p>
            <a:pPr marL="342900" indent="-342900">
              <a:buFont typeface="Arial" panose="020B0604020202020204" pitchFamily="34" charset="0"/>
              <a:buChar char="•"/>
            </a:pPr>
            <a:r>
              <a:rPr lang="en-US" sz="2300" dirty="0"/>
              <a:t>Klimaempfindliche Materialien (Holztüren, Steinfassaden, traditionelle Dächer)</a:t>
            </a:r>
          </a:p>
          <a:p>
            <a:pPr marL="342900" indent="-342900">
              <a:buFont typeface="Arial" panose="020B0604020202020204" pitchFamily="34" charset="0"/>
              <a:buChar char="•"/>
            </a:pPr>
            <a:r>
              <a:rPr lang="en-US" sz="2300" dirty="0"/>
              <a:t>Wasserfluss und Entwässerung</a:t>
            </a:r>
          </a:p>
          <a:p>
            <a:pPr marL="342900" indent="-342900">
              <a:buFont typeface="Arial" panose="020B0604020202020204" pitchFamily="34" charset="0"/>
              <a:buChar char="•"/>
            </a:pPr>
            <a:r>
              <a:rPr lang="en-US" sz="2300" dirty="0"/>
              <a:t>Schatten im Vergleich zu Sonneneinstrahlung</a:t>
            </a:r>
          </a:p>
          <a:p>
            <a:pPr marL="0" indent="0"/>
            <a:r>
              <a:rPr lang="en-US" sz="2300" b="1" dirty="0"/>
              <a:t>Diskutiert:</a:t>
            </a:r>
          </a:p>
          <a:p>
            <a:pPr marL="0" indent="0"/>
            <a:r>
              <a:rPr lang="en-US" sz="2300" dirty="0"/>
              <a:t>„Wie könnten zukünftige Klimaveränderungen diese Merkmale beeinflussen?“</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sz="2400" dirty="0">
                <a:solidFill>
                  <a:srgbClr val="5398A2"/>
                </a:solidFill>
              </a:rPr>
              <a:t>Option A: Beobachtungsspaziergang (im Freien oder virtuell)</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INHALT</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GB" dirty="0"/>
              <a:t>Einführung &amp; Lernziele</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Klimawissenschaft &amp; Kulturerbe-Grundlagen (Kurzes Merkblatt)</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US" dirty="0"/>
              <a:t>DENKEN — Diskussionsfragen</a:t>
            </a:r>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US" dirty="0"/>
              <a:t>AUSPROBIEREN — Gruppenaktivität: „Kulturerbe unter Druck“</a:t>
            </a:r>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8" name="Picture Placeholder 7">
            <a:extLst>
              <a:ext uri="{FF2B5EF4-FFF2-40B4-BE49-F238E27FC236}">
                <a16:creationId xmlns:a16="http://schemas.microsoft.com/office/drawing/2014/main" id="{2503CCFD-2A5D-E79C-B854-0C2B88CCCA7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l="39244" r="21096"/>
          <a:stretch>
            <a:fillRect/>
          </a:stretch>
        </p:blipFill>
        <p:spPr>
          <a:xfrm>
            <a:off x="473430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24" name="Picture Placeholder 23">
            <a:extLst>
              <a:ext uri="{FF2B5EF4-FFF2-40B4-BE49-F238E27FC236}">
                <a16:creationId xmlns:a16="http://schemas.microsoft.com/office/drawing/2014/main" id="{3F52988B-A8F6-8109-82A4-50429DDB662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55238" t="1089" r="11542" b="-1089"/>
          <a:stretch>
            <a:fillRect/>
          </a:stretch>
        </p:blipFill>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6" name="Picture Placeholder 25">
            <a:extLst>
              <a:ext uri="{FF2B5EF4-FFF2-40B4-BE49-F238E27FC236}">
                <a16:creationId xmlns:a16="http://schemas.microsoft.com/office/drawing/2014/main" id="{1E4CB6EE-9DD7-6355-47FF-46854D60C89F}"/>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l="30607" r="30607"/>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pic>
        <p:nvPicPr>
          <p:cNvPr id="30" name="Picture Placeholder 29">
            <a:extLst>
              <a:ext uri="{FF2B5EF4-FFF2-40B4-BE49-F238E27FC236}">
                <a16:creationId xmlns:a16="http://schemas.microsoft.com/office/drawing/2014/main" id="{64CD4420-9190-F60B-A7AC-0A5AE3C583B9}"/>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l="17890" t="672" r="50000" b="-672"/>
          <a:stretch>
            <a:fillRect/>
          </a:stretch>
        </p:blipFill>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73DC-289C-7BD2-7EDB-1BDC1C267A7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0593FCE-7E9F-0DC7-67A6-563A57852876}"/>
              </a:ext>
            </a:extLst>
          </p:cNvPr>
          <p:cNvSpPr>
            <a:spLocks noGrp="1"/>
          </p:cNvSpPr>
          <p:nvPr>
            <p:ph type="body" sz="quarter" idx="18"/>
          </p:nvPr>
        </p:nvSpPr>
        <p:spPr>
          <a:xfrm>
            <a:off x="675020" y="3392026"/>
            <a:ext cx="3005439" cy="1049221"/>
          </a:xfrm>
        </p:spPr>
        <p:txBody>
          <a:bodyPr/>
          <a:lstStyle/>
          <a:p>
            <a:r>
              <a:rPr lang="en-US" spc="324" dirty="0"/>
              <a:t>VERBINDEN — Klimawissenschaft im lokalen Kulturerbe</a:t>
            </a:r>
          </a:p>
        </p:txBody>
      </p:sp>
      <p:sp>
        <p:nvSpPr>
          <p:cNvPr id="7" name="Text Placeholder 6">
            <a:extLst>
              <a:ext uri="{FF2B5EF4-FFF2-40B4-BE49-F238E27FC236}">
                <a16:creationId xmlns:a16="http://schemas.microsoft.com/office/drawing/2014/main" id="{8DB008B7-3E41-150A-D2A2-A77124952983}"/>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A203BD00-AD3A-7B39-8EF9-D0428FBDDE84}"/>
              </a:ext>
            </a:extLst>
          </p:cNvPr>
          <p:cNvSpPr>
            <a:spLocks noGrp="1"/>
          </p:cNvSpPr>
          <p:nvPr>
            <p:ph type="body" sz="quarter" idx="20"/>
          </p:nvPr>
        </p:nvSpPr>
        <p:spPr>
          <a:xfrm>
            <a:off x="4538704" y="2008148"/>
            <a:ext cx="7188476" cy="1638022"/>
          </a:xfrm>
        </p:spPr>
        <p:txBody>
          <a:bodyPr/>
          <a:lstStyle/>
          <a:p>
            <a:pPr marL="0" indent="0">
              <a:lnSpc>
                <a:spcPct val="100000"/>
              </a:lnSpc>
            </a:pPr>
            <a:r>
              <a:rPr lang="en-US" sz="2300" dirty="0"/>
              <a:t>Stellt Bilder von Kulturerbe-Stätten bereit, die von Klimaauswirkungen betroffen sind (überflutete Städte, gerissene Mauern, Waldbrandschäden, Küstenerosion).</a:t>
            </a:r>
          </a:p>
          <a:p>
            <a:pPr marL="0" indent="0">
              <a:lnSpc>
                <a:spcPct val="100000"/>
              </a:lnSpc>
            </a:pPr>
            <a:r>
              <a:rPr lang="en-US" sz="2300" b="1" dirty="0"/>
              <a:t>Die Gruppen identifizieren die wissenschaftlichen Prozesse hinter den Schäden</a:t>
            </a:r>
            <a:r>
              <a:rPr lang="en-US" sz="2300" dirty="0"/>
              <a:t>.</a:t>
            </a:r>
          </a:p>
        </p:txBody>
      </p:sp>
      <p:sp>
        <p:nvSpPr>
          <p:cNvPr id="5" name="Text Placeholder 4">
            <a:extLst>
              <a:ext uri="{FF2B5EF4-FFF2-40B4-BE49-F238E27FC236}">
                <a16:creationId xmlns:a16="http://schemas.microsoft.com/office/drawing/2014/main" id="{F7CF05C5-1AC2-D2F1-7D6A-DCAA391A048C}"/>
              </a:ext>
            </a:extLst>
          </p:cNvPr>
          <p:cNvSpPr>
            <a:spLocks noGrp="1"/>
          </p:cNvSpPr>
          <p:nvPr>
            <p:ph type="body" sz="quarter" idx="16"/>
          </p:nvPr>
        </p:nvSpPr>
        <p:spPr>
          <a:xfrm>
            <a:off x="4555503" y="761603"/>
            <a:ext cx="6961476" cy="803654"/>
          </a:xfrm>
        </p:spPr>
        <p:txBody>
          <a:bodyPr/>
          <a:lstStyle/>
          <a:p>
            <a:r>
              <a:rPr lang="en-US" dirty="0">
                <a:solidFill>
                  <a:srgbClr val="5398A2"/>
                </a:solidFill>
              </a:rPr>
              <a:t>Option B: Fotoanalyse (drinnen)</a:t>
            </a:r>
          </a:p>
        </p:txBody>
      </p:sp>
      <p:pic>
        <p:nvPicPr>
          <p:cNvPr id="10" name="Picture Placeholder 9">
            <a:extLst>
              <a:ext uri="{FF2B5EF4-FFF2-40B4-BE49-F238E27FC236}">
                <a16:creationId xmlns:a16="http://schemas.microsoft.com/office/drawing/2014/main" id="{C0064662-575E-F030-F2B1-B6CE160D7D9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68248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558689"/>
            <a:ext cx="361276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645579" y="2581549"/>
            <a:ext cx="3548472" cy="830997"/>
          </a:xfrm>
          <a:prstGeom prst="rect">
            <a:avLst/>
          </a:prstGeom>
          <a:noFill/>
        </p:spPr>
        <p:txBody>
          <a:bodyPr wrap="none" rtlCol="0">
            <a:spAutoFit/>
          </a:bodyPr>
          <a:lstStyle/>
          <a:p>
            <a:r>
              <a:rPr lang="en-US" sz="3200" b="1" spc="324" dirty="0">
                <a:solidFill>
                  <a:srgbClr val="1F8E47"/>
                </a:solidFill>
                <a:latin typeface="Calibri" panose="020F0502020204030204" pitchFamily="34" charset="0"/>
                <a:cs typeface="Calibri" panose="020F0502020204030204" pitchFamily="34" charset="0"/>
              </a:rPr>
              <a:t>REFLEKTIEREN — </a:t>
            </a:r>
          </a:p>
        </p:txBody>
      </p:sp>
      <p:sp>
        <p:nvSpPr>
          <p:cNvPr id="20" name="Rectangle 19">
            <a:extLst>
              <a:ext uri="{FF2B5EF4-FFF2-40B4-BE49-F238E27FC236}">
                <a16:creationId xmlns:a16="http://schemas.microsoft.com/office/drawing/2014/main" id="{6F56F0EB-3D87-5B02-0C75-092D81763B99}"/>
              </a:ext>
            </a:extLst>
          </p:cNvPr>
          <p:cNvSpPr/>
          <p:nvPr/>
        </p:nvSpPr>
        <p:spPr>
          <a:xfrm>
            <a:off x="4743450" y="3435405"/>
            <a:ext cx="4392367"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6F91BCDB-EAA6-A5F7-A306-6F5D1CEEE002}"/>
              </a:ext>
            </a:extLst>
          </p:cNvPr>
          <p:cNvSpPr txBox="1"/>
          <p:nvPr/>
        </p:nvSpPr>
        <p:spPr>
          <a:xfrm>
            <a:off x="4937759" y="3468724"/>
            <a:ext cx="3829051" cy="461665"/>
          </a:xfrm>
          <a:prstGeom prst="rect">
            <a:avLst/>
          </a:prstGeom>
          <a:noFill/>
        </p:spPr>
        <p:txBody>
          <a:bodyPr wrap="square" rtlCol="0">
            <a:spAutoFit/>
          </a:bodyPr>
          <a:lstStyle/>
          <a:p>
            <a:pPr algn="ctr"/>
            <a:r>
              <a:rPr lang="en-US" sz="2400" b="1" spc="324" dirty="0">
                <a:solidFill>
                  <a:schemeClr val="bg1"/>
                </a:solidFill>
                <a:latin typeface="Calibri" panose="020F0502020204030204" pitchFamily="34" charset="0"/>
                <a:cs typeface="Calibri" panose="020F0502020204030204" pitchFamily="34" charset="0"/>
              </a:rPr>
              <a:t>Bedeutung schaffen</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67A-92BD-0F46-65AF-9DC4EF7FE5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760F3-49F4-1AA2-9935-52140A696EB4}"/>
              </a:ext>
            </a:extLst>
          </p:cNvPr>
          <p:cNvSpPr>
            <a:spLocks noGrp="1"/>
          </p:cNvSpPr>
          <p:nvPr>
            <p:ph type="body" sz="quarter" idx="18"/>
          </p:nvPr>
        </p:nvSpPr>
        <p:spPr>
          <a:xfrm>
            <a:off x="675020" y="3392026"/>
            <a:ext cx="2936859" cy="1049221"/>
          </a:xfrm>
        </p:spPr>
        <p:txBody>
          <a:bodyPr/>
          <a:lstStyle/>
          <a:p>
            <a:r>
              <a:rPr lang="en-US" dirty="0"/>
              <a:t>REFLEKTIEREN — Bedeutung schaffen</a:t>
            </a:r>
            <a:endParaRPr lang="en-IN" dirty="0"/>
          </a:p>
        </p:txBody>
      </p:sp>
      <p:sp>
        <p:nvSpPr>
          <p:cNvPr id="3" name="Text Placeholder 2">
            <a:extLst>
              <a:ext uri="{FF2B5EF4-FFF2-40B4-BE49-F238E27FC236}">
                <a16:creationId xmlns:a16="http://schemas.microsoft.com/office/drawing/2014/main" id="{14473788-D35D-EF2F-67D1-EFE98F90591E}"/>
              </a:ext>
            </a:extLst>
          </p:cNvPr>
          <p:cNvSpPr>
            <a:spLocks noGrp="1"/>
          </p:cNvSpPr>
          <p:nvPr>
            <p:ph type="body" sz="quarter" idx="19"/>
          </p:nvPr>
        </p:nvSpPr>
        <p:spPr/>
        <p:txBody>
          <a:bodyPr/>
          <a:lstStyle/>
          <a:p>
            <a:r>
              <a:rPr lang="en-IN" dirty="0"/>
              <a:t>05</a:t>
            </a:r>
          </a:p>
        </p:txBody>
      </p:sp>
      <p:sp>
        <p:nvSpPr>
          <p:cNvPr id="5" name="Text Placeholder 4">
            <a:extLst>
              <a:ext uri="{FF2B5EF4-FFF2-40B4-BE49-F238E27FC236}">
                <a16:creationId xmlns:a16="http://schemas.microsoft.com/office/drawing/2014/main" id="{4F8E0748-9EA2-1D22-B5C2-76C6DD369243}"/>
              </a:ext>
            </a:extLst>
          </p:cNvPr>
          <p:cNvSpPr>
            <a:spLocks noGrp="1"/>
          </p:cNvSpPr>
          <p:nvPr>
            <p:ph type="body" sz="quarter" idx="20"/>
          </p:nvPr>
        </p:nvSpPr>
        <p:spPr>
          <a:xfrm>
            <a:off x="4594468" y="2045704"/>
            <a:ext cx="6961476" cy="3474986"/>
          </a:xfrm>
        </p:spPr>
        <p:txBody>
          <a:bodyPr/>
          <a:lstStyle/>
          <a:p>
            <a:pPr marL="342900" indent="-342900">
              <a:buFont typeface="Arial" panose="020B0604020202020204" pitchFamily="34" charset="0"/>
              <a:buChar char="•"/>
            </a:pPr>
            <a:r>
              <a:rPr lang="en-US" b="1" dirty="0"/>
              <a:t>Welcher Teil </a:t>
            </a:r>
            <a:r>
              <a:rPr lang="en-US" dirty="0"/>
              <a:t>der heutigen Diskussion hat dich am meisten überrascht?</a:t>
            </a:r>
          </a:p>
          <a:p>
            <a:pPr marL="342900" indent="-342900">
              <a:buFont typeface="Arial" panose="020B0604020202020204" pitchFamily="34" charset="0"/>
              <a:buChar char="•"/>
            </a:pPr>
            <a:r>
              <a:rPr lang="en-US" b="1" dirty="0"/>
              <a:t>Wie verändert </a:t>
            </a:r>
            <a:r>
              <a:rPr lang="en-US" dirty="0"/>
              <a:t>die Verbindung von Klimawissenschaft und Kulturerbe deine Sicht auf den Klimawandel?</a:t>
            </a:r>
          </a:p>
          <a:p>
            <a:pPr marL="342900" indent="-342900">
              <a:buFont typeface="Arial" panose="020B0604020202020204" pitchFamily="34" charset="0"/>
              <a:buChar char="•"/>
            </a:pPr>
            <a:r>
              <a:rPr lang="en-US" b="1" dirty="0"/>
              <a:t>Welches Kulturerbe-Element </a:t>
            </a:r>
            <a:r>
              <a:rPr lang="en-US" dirty="0"/>
              <a:t>möchtest du am liebsten schützen — und warum?</a:t>
            </a:r>
          </a:p>
          <a:p>
            <a:pPr marL="342900" indent="-342900">
              <a:buFont typeface="Arial" panose="020B0604020202020204" pitchFamily="34" charset="0"/>
              <a:buChar char="•"/>
            </a:pPr>
            <a:r>
              <a:rPr lang="en-US" b="1" dirty="0"/>
              <a:t>Welche Rolle </a:t>
            </a:r>
            <a:r>
              <a:rPr lang="en-US" dirty="0"/>
              <a:t>können Gemeinschaften dabei spielen, sowohl die Umwelt als auch die kulturelle Identität zu bewahren?</a:t>
            </a:r>
          </a:p>
        </p:txBody>
      </p:sp>
      <p:pic>
        <p:nvPicPr>
          <p:cNvPr id="9" name="Picture Placeholder 8">
            <a:extLst>
              <a:ext uri="{FF2B5EF4-FFF2-40B4-BE49-F238E27FC236}">
                <a16:creationId xmlns:a16="http://schemas.microsoft.com/office/drawing/2014/main" id="{E06A27CA-7EFA-603E-46B3-ACF45556B2E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7" name="Text Placeholder 6">
            <a:extLst>
              <a:ext uri="{FF2B5EF4-FFF2-40B4-BE49-F238E27FC236}">
                <a16:creationId xmlns:a16="http://schemas.microsoft.com/office/drawing/2014/main" id="{1A905802-8D47-7172-78FF-40B61FA7E512}"/>
              </a:ext>
            </a:extLst>
          </p:cNvPr>
          <p:cNvSpPr>
            <a:spLocks noGrp="1"/>
          </p:cNvSpPr>
          <p:nvPr>
            <p:ph type="body" sz="quarter" idx="16"/>
          </p:nvPr>
        </p:nvSpPr>
        <p:spPr/>
        <p:txBody>
          <a:bodyPr/>
          <a:lstStyle/>
          <a:p>
            <a:r>
              <a:rPr lang="en-IN" dirty="0">
                <a:solidFill>
                  <a:srgbClr val="1F8E47"/>
                </a:solidFill>
              </a:rPr>
              <a:t>REFLEKTIEREN — Bedeutung schaffen</a:t>
            </a:r>
          </a:p>
        </p:txBody>
      </p:sp>
    </p:spTree>
    <p:extLst>
      <p:ext uri="{BB962C8B-B14F-4D97-AF65-F5344CB8AC3E}">
        <p14:creationId xmlns:p14="http://schemas.microsoft.com/office/powerpoint/2010/main" val="13550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06</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3200" b="1" spc="324" dirty="0">
                <a:solidFill>
                  <a:srgbClr val="5398A2"/>
                </a:solidFill>
                <a:latin typeface="Calibri" panose="020F0502020204030204" pitchFamily="34" charset="0"/>
                <a:cs typeface="Calibri" panose="020F0502020204030204" pitchFamily="34" charset="0"/>
              </a:rPr>
              <a:t>Wichtigste Erkenntnisse</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Wichtigste Erkenntnisse</a:t>
            </a:r>
          </a:p>
        </p:txBody>
      </p:sp>
      <p:sp>
        <p:nvSpPr>
          <p:cNvPr id="7" name="Text Placeholder 6">
            <a:extLst>
              <a:ext uri="{FF2B5EF4-FFF2-40B4-BE49-F238E27FC236}">
                <a16:creationId xmlns:a16="http://schemas.microsoft.com/office/drawing/2014/main" id="{C037F186-2E7D-B63B-35D3-83D62A9548D5}"/>
              </a:ext>
            </a:extLst>
          </p:cNvPr>
          <p:cNvSpPr>
            <a:spLocks noGrp="1"/>
          </p:cNvSpPr>
          <p:nvPr>
            <p:ph type="body" sz="quarter" idx="19"/>
          </p:nvPr>
        </p:nvSpPr>
        <p:spPr/>
        <p:txBody>
          <a:bodyPr/>
          <a:lstStyle/>
          <a:p>
            <a:r>
              <a:rPr lang="en-US" dirty="0"/>
              <a:t>06</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8"/>
            <a:ext cx="7188476" cy="4678402"/>
          </a:xfrm>
        </p:spPr>
        <p:txBody>
          <a:bodyPr/>
          <a:lstStyle/>
          <a:p>
            <a:pPr marL="342900" indent="-342900">
              <a:buFont typeface="Arial" panose="020B0604020202020204" pitchFamily="34" charset="0"/>
              <a:buChar char="•"/>
            </a:pPr>
            <a:r>
              <a:rPr lang="en-US" sz="2300" dirty="0"/>
              <a:t>Klimawissenschaft liefert </a:t>
            </a:r>
            <a:r>
              <a:rPr lang="en-US" sz="2300" b="1" dirty="0"/>
              <a:t>wesentliche Erkenntnisse </a:t>
            </a:r>
            <a:r>
              <a:rPr lang="en-US" sz="2300" dirty="0"/>
              <a:t>zum Schutz des Kulturerbes.</a:t>
            </a:r>
          </a:p>
          <a:p>
            <a:pPr marL="342900" indent="-342900">
              <a:buFont typeface="Arial" panose="020B0604020202020204" pitchFamily="34" charset="0"/>
              <a:buChar char="•"/>
            </a:pPr>
            <a:r>
              <a:rPr lang="en-US" sz="2300" b="1" dirty="0"/>
              <a:t>Kulturerbe </a:t>
            </a:r>
            <a:r>
              <a:rPr lang="en-US" sz="2300" dirty="0"/>
              <a:t>— sowohl materielles als auch immaterielles — ist anfällig für Klimaauswirkungen.</a:t>
            </a:r>
          </a:p>
          <a:p>
            <a:pPr marL="342900" indent="-342900">
              <a:buFont typeface="Arial" panose="020B0604020202020204" pitchFamily="34" charset="0"/>
              <a:buChar char="•"/>
            </a:pPr>
            <a:r>
              <a:rPr lang="en-US" sz="2300" dirty="0"/>
              <a:t>Wissenschaftliches Wissen + Gemeinschaftswissen schafft </a:t>
            </a:r>
            <a:r>
              <a:rPr lang="en-US" sz="2300" b="1" dirty="0"/>
              <a:t>stärkere Strategien für Resilienz.</a:t>
            </a:r>
          </a:p>
          <a:p>
            <a:pPr marL="342900" indent="-342900">
              <a:buFont typeface="Arial" panose="020B0604020202020204" pitchFamily="34" charset="0"/>
              <a:buChar char="•"/>
            </a:pPr>
            <a:r>
              <a:rPr lang="en-US" sz="2300" dirty="0"/>
              <a:t>Der Schutz des Kulturerbes </a:t>
            </a:r>
            <a:r>
              <a:rPr lang="en-US" sz="2300" b="1" dirty="0"/>
              <a:t>stärkt</a:t>
            </a:r>
            <a:r>
              <a:rPr lang="en-US" sz="2300" dirty="0"/>
              <a:t> lokale Identität, Zugehörigkeit und Kontinuität.</a:t>
            </a:r>
          </a:p>
          <a:p>
            <a:pPr marL="342900" indent="-342900">
              <a:buFont typeface="Arial" panose="020B0604020202020204" pitchFamily="34" charset="0"/>
              <a:buChar char="•"/>
            </a:pPr>
            <a:r>
              <a:rPr lang="en-US" sz="2300" b="1" dirty="0"/>
              <a:t>Jede Person spielt eine Rolle </a:t>
            </a:r>
            <a:r>
              <a:rPr lang="en-US" sz="2300" dirty="0"/>
              <a:t>dabei, kulturelle Erinnerung mit einer nachhaltigen Zukunft zu verbinden.</a:t>
            </a:r>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Wichtigste Erkenntnisse</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2758-683F-7C46-8342-EC281A9283C0}"/>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A50BA13-8A34-D55D-B73F-BF891739C78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A14DA6D2-935E-5B15-9659-12C81B95363F}"/>
              </a:ext>
            </a:extLst>
          </p:cNvPr>
          <p:cNvSpPr>
            <a:spLocks noGrp="1"/>
          </p:cNvSpPr>
          <p:nvPr>
            <p:ph type="body" sz="quarter" idx="17"/>
          </p:nvPr>
        </p:nvSpPr>
        <p:spPr/>
        <p:txBody>
          <a:bodyPr/>
          <a:lstStyle/>
          <a:p>
            <a:r>
              <a:rPr lang="en-US" dirty="0"/>
              <a:t>07</a:t>
            </a:r>
          </a:p>
        </p:txBody>
      </p:sp>
      <p:pic>
        <p:nvPicPr>
          <p:cNvPr id="9" name="Picture 8">
            <a:extLst>
              <a:ext uri="{FF2B5EF4-FFF2-40B4-BE49-F238E27FC236}">
                <a16:creationId xmlns:a16="http://schemas.microsoft.com/office/drawing/2014/main" id="{56769F8A-3EF2-D1E2-6143-F735019D8045}"/>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E23A0BB-E24A-AA4E-A7E3-2A846B22FC8F}"/>
              </a:ext>
            </a:extLst>
          </p:cNvPr>
          <p:cNvSpPr/>
          <p:nvPr/>
        </p:nvSpPr>
        <p:spPr>
          <a:xfrm>
            <a:off x="2483239" y="2558689"/>
            <a:ext cx="4291034"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7FE021DF-93C8-51CB-A102-1B50CE51BA2F}"/>
              </a:ext>
            </a:extLst>
          </p:cNvPr>
          <p:cNvSpPr txBox="1"/>
          <p:nvPr/>
        </p:nvSpPr>
        <p:spPr>
          <a:xfrm>
            <a:off x="2645579" y="2581549"/>
            <a:ext cx="4128694"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Mehr entdecken</a:t>
            </a:r>
          </a:p>
        </p:txBody>
      </p:sp>
      <p:sp>
        <p:nvSpPr>
          <p:cNvPr id="20" name="Rectangle 19">
            <a:extLst>
              <a:ext uri="{FF2B5EF4-FFF2-40B4-BE49-F238E27FC236}">
                <a16:creationId xmlns:a16="http://schemas.microsoft.com/office/drawing/2014/main" id="{D5D1211B-FD32-717F-4951-94492E6FD51F}"/>
              </a:ext>
            </a:extLst>
          </p:cNvPr>
          <p:cNvSpPr/>
          <p:nvPr/>
        </p:nvSpPr>
        <p:spPr>
          <a:xfrm>
            <a:off x="4743450" y="3435405"/>
            <a:ext cx="4392367"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85D9DAF9-97D9-99DF-09D8-888F145B6364}"/>
              </a:ext>
            </a:extLst>
          </p:cNvPr>
          <p:cNvSpPr txBox="1"/>
          <p:nvPr/>
        </p:nvSpPr>
        <p:spPr>
          <a:xfrm>
            <a:off x="4983479" y="3468724"/>
            <a:ext cx="3829051" cy="461665"/>
          </a:xfrm>
          <a:prstGeom prst="rect">
            <a:avLst/>
          </a:prstGeom>
          <a:noFill/>
        </p:spPr>
        <p:txBody>
          <a:bodyPr wrap="square" rtlCol="0">
            <a:spAutoFit/>
          </a:bodyPr>
          <a:lstStyle/>
          <a:p>
            <a:pPr algn="ctr"/>
            <a:r>
              <a:rPr lang="en-US" sz="1800" b="1" spc="324" dirty="0">
                <a:solidFill>
                  <a:schemeClr val="bg1"/>
                </a:solidFill>
                <a:latin typeface="Calibri" panose="020F0502020204030204" pitchFamily="34" charset="0"/>
                <a:cs typeface="Calibri" panose="020F0502020204030204" pitchFamily="34" charset="0"/>
              </a:rPr>
              <a:t>Lesen, Schauen &amp; Hören</a:t>
            </a:r>
          </a:p>
        </p:txBody>
      </p:sp>
    </p:spTree>
    <p:extLst>
      <p:ext uri="{BB962C8B-B14F-4D97-AF65-F5344CB8AC3E}">
        <p14:creationId xmlns:p14="http://schemas.microsoft.com/office/powerpoint/2010/main" val="8621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849918"/>
          </a:xfrm>
        </p:spPr>
        <p:txBody>
          <a:bodyPr/>
          <a:lstStyle/>
          <a:p>
            <a:pPr marL="0" indent="0"/>
            <a:r>
              <a:rPr lang="en-US" b="1" dirty="0"/>
              <a:t>UNESCO – Climate Change and World Heritage</a:t>
            </a:r>
          </a:p>
          <a:p>
            <a:pPr marL="0" indent="0"/>
            <a:r>
              <a:rPr lang="en-US" dirty="0"/>
              <a:t>Dieses Portal beschreibt, wie der Klimawandel Weltkulturerbe-Stätten bedroht (Gletscher, Korallenriffe, historische Städte usw.), und zeigt zugleich, wie diese Stätten zum Klimaschutz beitragen können (z. B. Wälder, die CO₂ binden).</a:t>
            </a:r>
          </a:p>
          <a:p>
            <a:pPr marL="0" indent="0"/>
            <a:r>
              <a:rPr lang="en-US" dirty="0">
                <a:solidFill>
                  <a:srgbClr val="1F8E47"/>
                </a:solidFill>
              </a:rPr>
              <a:t>https://whc.unesco.org/en/climatechange/</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Lesen</a:t>
            </a:r>
          </a:p>
        </p:txBody>
      </p:sp>
      <p:pic>
        <p:nvPicPr>
          <p:cNvPr id="7" name="Picture Placeholder 6">
            <a:extLst>
              <a:ext uri="{FF2B5EF4-FFF2-40B4-BE49-F238E27FC236}">
                <a16:creationId xmlns:a16="http://schemas.microsoft.com/office/drawing/2014/main" id="{49FC4099-D313-5DB6-A7B1-BCE43A407B2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4144" r="30570"/>
          <a:stretch>
            <a:fillRect/>
          </a:stretch>
        </p:blipFill>
        <p:spPr>
          <a:xfrm>
            <a:off x="6966760" y="2884487"/>
            <a:ext cx="3896842" cy="3973513"/>
          </a:xfrm>
          <a:prstGeom prst="rect">
            <a:avLst/>
          </a:prstGeom>
          <a:solidFill>
            <a:srgbClr val="FFFFFF">
              <a:lumMod val="95000"/>
            </a:srgbClr>
          </a:solidFill>
        </p:spPr>
      </p:pic>
      <p:pic>
        <p:nvPicPr>
          <p:cNvPr id="10" name="Graphic 9" descr="Internet with solid fill">
            <a:extLst>
              <a:ext uri="{FF2B5EF4-FFF2-40B4-BE49-F238E27FC236}">
                <a16:creationId xmlns:a16="http://schemas.microsoft.com/office/drawing/2014/main" id="{353227A7-334D-4EDD-3C1C-34C7C289C2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4857750"/>
            <a:ext cx="571500" cy="571500"/>
          </a:xfrm>
          <a:prstGeom prst="rect">
            <a:avLst/>
          </a:prstGeom>
        </p:spPr>
      </p:pic>
      <p:sp>
        <p:nvSpPr>
          <p:cNvPr id="11" name="TextBox 10">
            <a:extLst>
              <a:ext uri="{FF2B5EF4-FFF2-40B4-BE49-F238E27FC236}">
                <a16:creationId xmlns:a16="http://schemas.microsoft.com/office/drawing/2014/main" id="{C10413F9-D059-B8CE-D336-37AFC906F430}"/>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D362-1164-D2C6-122F-F55A639652A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98CE4EC-8B56-FFC7-6463-99264AAB7C02}"/>
              </a:ext>
            </a:extLst>
          </p:cNvPr>
          <p:cNvSpPr>
            <a:spLocks noGrp="1"/>
          </p:cNvSpPr>
          <p:nvPr>
            <p:ph type="body" sz="quarter" idx="18"/>
          </p:nvPr>
        </p:nvSpPr>
        <p:spPr>
          <a:xfrm>
            <a:off x="798380" y="2045704"/>
            <a:ext cx="5762440" cy="3849918"/>
          </a:xfrm>
        </p:spPr>
        <p:txBody>
          <a:bodyPr/>
          <a:lstStyle/>
          <a:p>
            <a:pPr marL="0" indent="0"/>
            <a:r>
              <a:rPr lang="en-US" b="1" dirty="0"/>
              <a:t>ICOMOS – Future of Our Pasts: climate report on heritage</a:t>
            </a:r>
          </a:p>
          <a:p>
            <a:pPr marL="0" indent="0"/>
            <a:r>
              <a:rPr lang="en-US" dirty="0"/>
              <a:t>Dieser Bericht argumentiert, dass Kulturerbe aktiv in die Klimapolitik einbezogen werden muss, und zeigt sowohl, wie Kulturerbe durch den Klimawandel gefährdet ist, als auch, wie es zu Klimaresilienz, Anpassung und Klimaschutz beitragen kann.</a:t>
            </a:r>
          </a:p>
          <a:p>
            <a:pPr marL="0" indent="0"/>
            <a:r>
              <a:rPr lang="en-US" dirty="0">
                <a:solidFill>
                  <a:srgbClr val="1F8E47"/>
                </a:solidFill>
              </a:rPr>
              <a:t>https://civvih.icomos.org/wp-content/uploads/Future-of-Our-Pasts-Report-min.pdf </a:t>
            </a:r>
          </a:p>
        </p:txBody>
      </p:sp>
      <p:sp>
        <p:nvSpPr>
          <p:cNvPr id="4" name="Text Placeholder 3">
            <a:extLst>
              <a:ext uri="{FF2B5EF4-FFF2-40B4-BE49-F238E27FC236}">
                <a16:creationId xmlns:a16="http://schemas.microsoft.com/office/drawing/2014/main" id="{DEBDBA99-2659-9101-317C-2311074FDE01}"/>
              </a:ext>
            </a:extLst>
          </p:cNvPr>
          <p:cNvSpPr>
            <a:spLocks noGrp="1"/>
          </p:cNvSpPr>
          <p:nvPr>
            <p:ph type="body" sz="quarter" idx="16"/>
          </p:nvPr>
        </p:nvSpPr>
        <p:spPr/>
        <p:txBody>
          <a:bodyPr/>
          <a:lstStyle/>
          <a:p>
            <a:r>
              <a:rPr lang="en-US" dirty="0">
                <a:solidFill>
                  <a:srgbClr val="1F8E47"/>
                </a:solidFill>
              </a:rPr>
              <a:t>Lesen</a:t>
            </a:r>
          </a:p>
        </p:txBody>
      </p:sp>
      <p:pic>
        <p:nvPicPr>
          <p:cNvPr id="7" name="Picture Placeholder 6">
            <a:extLst>
              <a:ext uri="{FF2B5EF4-FFF2-40B4-BE49-F238E27FC236}">
                <a16:creationId xmlns:a16="http://schemas.microsoft.com/office/drawing/2014/main" id="{D83458E7-4115-F2D1-8A84-46472C6C6F6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4586" b="4586"/>
          <a:stretch>
            <a:fillRect/>
          </a:stretch>
        </p:blipFill>
        <p:spPr>
          <a:prstGeom prst="rect">
            <a:avLst/>
          </a:prstGeom>
          <a:solidFill>
            <a:srgbClr val="FFFFFF">
              <a:lumMod val="95000"/>
            </a:srgbClr>
          </a:solidFill>
        </p:spPr>
      </p:pic>
      <p:pic>
        <p:nvPicPr>
          <p:cNvPr id="10" name="Picture 9">
            <a:extLst>
              <a:ext uri="{FF2B5EF4-FFF2-40B4-BE49-F238E27FC236}">
                <a16:creationId xmlns:a16="http://schemas.microsoft.com/office/drawing/2014/main" id="{B00F0B27-649B-BC2B-1BF8-2041CB72B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267" y="5250179"/>
            <a:ext cx="473393" cy="473393"/>
          </a:xfrm>
          <a:prstGeom prst="rect">
            <a:avLst/>
          </a:prstGeom>
        </p:spPr>
      </p:pic>
      <p:sp>
        <p:nvSpPr>
          <p:cNvPr id="11" name="TextBox 10">
            <a:extLst>
              <a:ext uri="{FF2B5EF4-FFF2-40B4-BE49-F238E27FC236}">
                <a16:creationId xmlns:a16="http://schemas.microsoft.com/office/drawing/2014/main" id="{784D903A-5D92-5241-B07C-EC913EA48339}"/>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spTree>
    <p:extLst>
      <p:ext uri="{BB962C8B-B14F-4D97-AF65-F5344CB8AC3E}">
        <p14:creationId xmlns:p14="http://schemas.microsoft.com/office/powerpoint/2010/main" val="1489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5A78-9EAA-66C1-4556-1121D8800C5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06489C8-ABBD-A1AE-1BD3-2A1B41CA29A9}"/>
              </a:ext>
            </a:extLst>
          </p:cNvPr>
          <p:cNvSpPr>
            <a:spLocks noGrp="1"/>
          </p:cNvSpPr>
          <p:nvPr>
            <p:ph type="body" sz="quarter" idx="18"/>
          </p:nvPr>
        </p:nvSpPr>
        <p:spPr>
          <a:xfrm>
            <a:off x="798382" y="1794244"/>
            <a:ext cx="4973769" cy="4743716"/>
          </a:xfrm>
        </p:spPr>
        <p:txBody>
          <a:bodyPr/>
          <a:lstStyle/>
          <a:p>
            <a:pPr marL="0" indent="0"/>
            <a:r>
              <a:rPr lang="en-US" b="1" dirty="0"/>
              <a:t>Webinar - Cultural Heritage and Climate Change</a:t>
            </a:r>
          </a:p>
          <a:p>
            <a:pPr marL="0" indent="0"/>
            <a:r>
              <a:rPr lang="en-US" dirty="0"/>
              <a:t>Dieses Video erörtert, wie der Klimawandel sowohl materielles als auch immaterielles Kulturerbe beeinflusst, und untersucht, wie Kulturerbe als Ressource für Anpassung und Klimaschutz dienen kann</a:t>
            </a:r>
          </a:p>
          <a:p>
            <a:pPr marL="0" indent="0"/>
            <a:r>
              <a:rPr lang="en-US" dirty="0">
                <a:solidFill>
                  <a:srgbClr val="1F8E47"/>
                </a:solidFill>
              </a:rPr>
              <a:t>https://www.youtube.com/watch?v=Eoi-333nHVg</a:t>
            </a:r>
          </a:p>
        </p:txBody>
      </p:sp>
      <p:sp>
        <p:nvSpPr>
          <p:cNvPr id="4" name="Text Placeholder 3">
            <a:extLst>
              <a:ext uri="{FF2B5EF4-FFF2-40B4-BE49-F238E27FC236}">
                <a16:creationId xmlns:a16="http://schemas.microsoft.com/office/drawing/2014/main" id="{8F6EFEFE-9846-6FE6-586D-DBE39F47C39F}"/>
              </a:ext>
            </a:extLst>
          </p:cNvPr>
          <p:cNvSpPr>
            <a:spLocks noGrp="1"/>
          </p:cNvSpPr>
          <p:nvPr>
            <p:ph type="body" sz="quarter" idx="16"/>
          </p:nvPr>
        </p:nvSpPr>
        <p:spPr/>
        <p:txBody>
          <a:bodyPr/>
          <a:lstStyle/>
          <a:p>
            <a:r>
              <a:rPr lang="en-US" dirty="0">
                <a:solidFill>
                  <a:srgbClr val="1F8E47"/>
                </a:solidFill>
              </a:rPr>
              <a:t>Ansehen</a:t>
            </a:r>
          </a:p>
        </p:txBody>
      </p:sp>
      <p:pic>
        <p:nvPicPr>
          <p:cNvPr id="7" name="Picture Placeholder 6">
            <a:extLst>
              <a:ext uri="{FF2B5EF4-FFF2-40B4-BE49-F238E27FC236}">
                <a16:creationId xmlns:a16="http://schemas.microsoft.com/office/drawing/2014/main" id="{CA3EB478-17EA-6C7A-A865-C4479DF0603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6430" r="6430"/>
          <a:stretch>
            <a:fillRect/>
          </a:stretch>
        </p:blipFill>
        <p:spPr>
          <a:prstGeom prst="rect">
            <a:avLst/>
          </a:prstGeom>
          <a:solidFill>
            <a:srgbClr val="FFFFFF">
              <a:lumMod val="95000"/>
            </a:srgbClr>
          </a:solidFill>
        </p:spPr>
      </p:pic>
      <p:pic>
        <p:nvPicPr>
          <p:cNvPr id="10" name="Picture 9">
            <a:extLst>
              <a:ext uri="{FF2B5EF4-FFF2-40B4-BE49-F238E27FC236}">
                <a16:creationId xmlns:a16="http://schemas.microsoft.com/office/drawing/2014/main" id="{C4C1AFC9-9713-E556-1966-B8567FAFF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71" y="4369117"/>
            <a:ext cx="651193" cy="651193"/>
          </a:xfrm>
          <a:prstGeom prst="rect">
            <a:avLst/>
          </a:prstGeom>
        </p:spPr>
      </p:pic>
      <p:sp>
        <p:nvSpPr>
          <p:cNvPr id="11" name="TextBox 10">
            <a:extLst>
              <a:ext uri="{FF2B5EF4-FFF2-40B4-BE49-F238E27FC236}">
                <a16:creationId xmlns:a16="http://schemas.microsoft.com/office/drawing/2014/main" id="{A8594502-7126-F179-1435-CBEB8349D21E}"/>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spTree>
    <p:extLst>
      <p:ext uri="{BB962C8B-B14F-4D97-AF65-F5344CB8AC3E}">
        <p14:creationId xmlns:p14="http://schemas.microsoft.com/office/powerpoint/2010/main" val="34783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EFA2-9786-0259-98AD-6FE73037269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EC20140-B9A9-33C1-A71C-2CAB8E170F51}"/>
              </a:ext>
            </a:extLst>
          </p:cNvPr>
          <p:cNvSpPr>
            <a:spLocks noGrp="1"/>
          </p:cNvSpPr>
          <p:nvPr>
            <p:ph type="body" sz="quarter" idx="18"/>
          </p:nvPr>
        </p:nvSpPr>
        <p:spPr>
          <a:xfrm>
            <a:off x="798380" y="2045704"/>
            <a:ext cx="5762440" cy="3849918"/>
          </a:xfrm>
        </p:spPr>
        <p:txBody>
          <a:bodyPr/>
          <a:lstStyle/>
          <a:p>
            <a:pPr marL="0" indent="0"/>
            <a:r>
              <a:rPr lang="en-US" b="1" dirty="0"/>
              <a:t>Climate One – Podcast</a:t>
            </a:r>
          </a:p>
          <a:p>
            <a:pPr marL="0" indent="0"/>
            <a:r>
              <a:rPr lang="en-US" dirty="0"/>
              <a:t>Climate One bringt Vordenker:innen, politische Entscheidungsträger:innen, Aktivist:innen und indigene Stimmen zusammen, um zu erforschen, wie der Klimawandel Gemeinschaften, Kultur und Kulturerbe beeinflusst.</a:t>
            </a:r>
          </a:p>
          <a:p>
            <a:pPr marL="0" indent="0"/>
            <a:r>
              <a:rPr lang="en-US" dirty="0">
                <a:solidFill>
                  <a:srgbClr val="1F8E47"/>
                </a:solidFill>
              </a:rPr>
              <a:t>https://www.climateone.org/listen-watch/podcasts </a:t>
            </a:r>
          </a:p>
        </p:txBody>
      </p:sp>
      <p:sp>
        <p:nvSpPr>
          <p:cNvPr id="4" name="Text Placeholder 3">
            <a:extLst>
              <a:ext uri="{FF2B5EF4-FFF2-40B4-BE49-F238E27FC236}">
                <a16:creationId xmlns:a16="http://schemas.microsoft.com/office/drawing/2014/main" id="{3D3507D9-C40B-E087-709A-B0E3131BDF5C}"/>
              </a:ext>
            </a:extLst>
          </p:cNvPr>
          <p:cNvSpPr>
            <a:spLocks noGrp="1"/>
          </p:cNvSpPr>
          <p:nvPr>
            <p:ph type="body" sz="quarter" idx="16"/>
          </p:nvPr>
        </p:nvSpPr>
        <p:spPr/>
        <p:txBody>
          <a:bodyPr/>
          <a:lstStyle/>
          <a:p>
            <a:r>
              <a:rPr lang="en-US" dirty="0">
                <a:solidFill>
                  <a:srgbClr val="1F8E47"/>
                </a:solidFill>
              </a:rPr>
              <a:t>Hören</a:t>
            </a:r>
          </a:p>
        </p:txBody>
      </p:sp>
      <p:pic>
        <p:nvPicPr>
          <p:cNvPr id="3" name="Picture 2">
            <a:extLst>
              <a:ext uri="{FF2B5EF4-FFF2-40B4-BE49-F238E27FC236}">
                <a16:creationId xmlns:a16="http://schemas.microsoft.com/office/drawing/2014/main" id="{B8619731-AFBE-903C-7155-CACF4EF46670}"/>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0687" y="4346257"/>
            <a:ext cx="553403" cy="553403"/>
          </a:xfrm>
          <a:prstGeom prst="rect">
            <a:avLst/>
          </a:prstGeom>
        </p:spPr>
      </p:pic>
      <p:pic>
        <p:nvPicPr>
          <p:cNvPr id="11" name="Picture Placeholder 10">
            <a:extLst>
              <a:ext uri="{FF2B5EF4-FFF2-40B4-BE49-F238E27FC236}">
                <a16:creationId xmlns:a16="http://schemas.microsoft.com/office/drawing/2014/main" id="{D11FF997-4069-B283-8CF8-8BAFBB6FC86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35096"/>
          <a:stretch>
            <a:fillRect/>
          </a:stretch>
        </p:blipFill>
        <p:spPr>
          <a:xfrm>
            <a:off x="6966760" y="2884487"/>
            <a:ext cx="3896842" cy="3973513"/>
          </a:xfrm>
          <a:prstGeom prst="rect">
            <a:avLst/>
          </a:prstGeom>
          <a:solidFill>
            <a:srgbClr val="FFFFFF">
              <a:lumMod val="95000"/>
            </a:srgbClr>
          </a:solidFill>
        </p:spPr>
      </p:pic>
      <p:sp>
        <p:nvSpPr>
          <p:cNvPr id="12" name="TextBox 11">
            <a:extLst>
              <a:ext uri="{FF2B5EF4-FFF2-40B4-BE49-F238E27FC236}">
                <a16:creationId xmlns:a16="http://schemas.microsoft.com/office/drawing/2014/main" id="{1856904F-903D-A978-3A66-F74B46A0C697}"/>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spTree>
    <p:extLst>
      <p:ext uri="{BB962C8B-B14F-4D97-AF65-F5344CB8AC3E}">
        <p14:creationId xmlns:p14="http://schemas.microsoft.com/office/powerpoint/2010/main" val="18796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INHALT</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US" dirty="0"/>
              <a:t>VERBINDEN — Klimawissenschaft im lokalen Kulturerbe</a:t>
            </a:r>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US" dirty="0"/>
              <a:t>REFLEKTIEREN — Bedeutung schaffen</a:t>
            </a:r>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Wichtigste Erkenntnisse</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Mehr entdecken — Lesen, Schauen &amp; Hören</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4" name="Picture Placeholder 3">
            <a:extLst>
              <a:ext uri="{FF2B5EF4-FFF2-40B4-BE49-F238E27FC236}">
                <a16:creationId xmlns:a16="http://schemas.microsoft.com/office/drawing/2014/main" id="{2BEC9029-F404-09F4-5DDD-BB1875147D1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33952" r="33952"/>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24" name="Picture Placeholder 23">
            <a:extLst>
              <a:ext uri="{FF2B5EF4-FFF2-40B4-BE49-F238E27FC236}">
                <a16:creationId xmlns:a16="http://schemas.microsoft.com/office/drawing/2014/main" id="{A6172E66-514D-1D39-5025-225535723AE9}"/>
              </a:ext>
            </a:extLst>
          </p:cNvPr>
          <p:cNvPicPr>
            <a:picLocks noGrp="1" noChangeAspect="1"/>
          </p:cNvPicPr>
          <p:nvPr>
            <p:ph type="pic" sz="quarter" idx="52"/>
          </p:nvPr>
        </p:nvPicPr>
        <p:blipFill>
          <a:blip r:embed="rId3" cstate="screen">
            <a:extLst>
              <a:ext uri="{28A0092B-C50C-407E-A947-70E740481C1C}">
                <a14:useLocalDpi xmlns:a14="http://schemas.microsoft.com/office/drawing/2010/main"/>
              </a:ext>
            </a:extLst>
          </a:blip>
          <a:srcRect l="30184" r="30184"/>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6" name="Picture Placeholder 25">
            <a:extLst>
              <a:ext uri="{FF2B5EF4-FFF2-40B4-BE49-F238E27FC236}">
                <a16:creationId xmlns:a16="http://schemas.microsoft.com/office/drawing/2014/main" id="{37A6410C-4FC3-2464-3530-2DBC28CB130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l="33395" r="33395"/>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5" cstate="screen">
            <a:extLst>
              <a:ext uri="{28A0092B-C50C-407E-A947-70E740481C1C}">
                <a14:useLocalDpi xmlns:a14="http://schemas.microsoft.com/office/drawing/2010/main"/>
              </a:ext>
            </a:extLst>
          </a:blip>
          <a:srcRect l="46642" r="14544"/>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a:xfrm>
            <a:off x="102870" y="491490"/>
            <a:ext cx="5440680" cy="5120640"/>
          </a:xfrm>
        </p:spPr>
        <p:txBody>
          <a:bodyPr>
            <a:normAutofit fontScale="92500" lnSpcReduction="20000"/>
          </a:bodyPr>
          <a:lstStyle/>
          <a:p>
            <a:r>
              <a:rPr lang="en-US" i="0" dirty="0"/>
              <a:t>Sich wegen des Klimawandels ängstlich zu fühlen, ist völlig normal. Viele junge Menschen beschreiben den Klimawandel als eine der </a:t>
            </a:r>
            <a:r>
              <a:rPr lang="en-US" b="1" i="0" dirty="0"/>
              <a:t>größten Sorgen in ihrem Leben</a:t>
            </a:r>
            <a:r>
              <a:rPr lang="en-US" i="0" dirty="0"/>
              <a:t>. </a:t>
            </a:r>
          </a:p>
          <a:p>
            <a:endParaRPr lang="en-US" i="0" dirty="0"/>
          </a:p>
          <a:p>
            <a:r>
              <a:rPr lang="en-US" b="1" i="0" dirty="0"/>
              <a:t>Dieses Toolkit </a:t>
            </a:r>
            <a:r>
              <a:rPr lang="en-US" i="0" dirty="0"/>
              <a:t>zeigt dir, dass diese Gefühle wichtig sind und dass sie auch in Stärke verwandelt werden können. Anhand von Büchern, Blogs, Videos und Podcasts siehst du, wie andere mit Klimaangst umgehen — und wie du das auch kannst.</a:t>
            </a:r>
            <a:endParaRPr lang="en-IN" i="0" dirty="0"/>
          </a:p>
        </p:txBody>
      </p:sp>
      <p:pic>
        <p:nvPicPr>
          <p:cNvPr id="7" name="Picture Placeholder 6">
            <a:extLst>
              <a:ext uri="{FF2B5EF4-FFF2-40B4-BE49-F238E27FC236}">
                <a16:creationId xmlns:a16="http://schemas.microsoft.com/office/drawing/2014/main" id="{9910BA03-DF55-183E-1A94-921D4CD0770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08" r="9508"/>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pic>
        <p:nvPicPr>
          <p:cNvPr id="10" name="Graphic 9" descr="Chevron arrows with solid fill">
            <a:extLst>
              <a:ext uri="{FF2B5EF4-FFF2-40B4-BE49-F238E27FC236}">
                <a16:creationId xmlns:a16="http://schemas.microsoft.com/office/drawing/2014/main" id="{E3BA0F5F-DAEB-8571-2810-039FE602AD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02870" y="6235327"/>
            <a:ext cx="483607" cy="483607"/>
          </a:xfrm>
          <a:prstGeom prst="rect">
            <a:avLst/>
          </a:prstGeom>
        </p:spPr>
      </p:pic>
      <p:sp>
        <p:nvSpPr>
          <p:cNvPr id="12" name="TextBox 11">
            <a:extLst>
              <a:ext uri="{FF2B5EF4-FFF2-40B4-BE49-F238E27FC236}">
                <a16:creationId xmlns:a16="http://schemas.microsoft.com/office/drawing/2014/main" id="{189A0B36-4D58-CEE2-38BE-CD2896531508}"/>
              </a:ext>
            </a:extLst>
          </p:cNvPr>
          <p:cNvSpPr txBox="1"/>
          <p:nvPr/>
        </p:nvSpPr>
        <p:spPr>
          <a:xfrm>
            <a:off x="671513" y="5773663"/>
            <a:ext cx="4060507" cy="461665"/>
          </a:xfrm>
          <a:prstGeom prst="rect">
            <a:avLst/>
          </a:prstGeom>
          <a:noFill/>
        </p:spPr>
        <p:txBody>
          <a:bodyPr wrap="square">
            <a:spAutoFit/>
          </a:bodyPr>
          <a:lstStyle/>
          <a:p>
            <a:pPr marL="0" indent="0"/>
            <a:r>
              <a:rPr lang="en-US" sz="1800" dirty="0"/>
              <a:t>Lesen/Schauen/Hören/Schreiben/Handeln</a:t>
            </a:r>
          </a:p>
        </p:txBody>
      </p:sp>
      <p:grpSp>
        <p:nvGrpSpPr>
          <p:cNvPr id="17" name="Group 16">
            <a:extLst>
              <a:ext uri="{FF2B5EF4-FFF2-40B4-BE49-F238E27FC236}">
                <a16:creationId xmlns:a16="http://schemas.microsoft.com/office/drawing/2014/main" id="{DDAF9E15-E1E3-F37B-70B3-3724ADB7B70B}"/>
              </a:ext>
            </a:extLst>
          </p:cNvPr>
          <p:cNvGrpSpPr/>
          <p:nvPr/>
        </p:nvGrpSpPr>
        <p:grpSpPr>
          <a:xfrm>
            <a:off x="1600445" y="6284130"/>
            <a:ext cx="1851415" cy="471515"/>
            <a:chOff x="4311182" y="6230910"/>
            <a:chExt cx="2187251" cy="557045"/>
          </a:xfrm>
        </p:grpSpPr>
        <p:pic>
          <p:nvPicPr>
            <p:cNvPr id="13" name="Graphic 12" descr="Internet with solid fill">
              <a:extLst>
                <a:ext uri="{FF2B5EF4-FFF2-40B4-BE49-F238E27FC236}">
                  <a16:creationId xmlns:a16="http://schemas.microsoft.com/office/drawing/2014/main" id="{A1FE21A6-04C9-91EE-8451-950F697D36AE}"/>
                </a:ext>
              </a:extLst>
            </p:cNvPr>
            <p:cNvPicPr>
              <a:picLocks noChangeAspect="1"/>
            </p:cNvPicPr>
            <p:nvPr/>
          </p:nvPicPr>
          <p:blipFill>
            <a:blip>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p:blipFill>
          <p:spPr>
            <a:xfrm>
              <a:off x="4311182" y="6264995"/>
              <a:ext cx="488874" cy="488874"/>
            </a:xfrm>
            <a:prstGeom prst="rect">
              <a:avLst/>
            </a:prstGeom>
          </p:spPr>
        </p:pic>
        <p:pic>
          <p:nvPicPr>
            <p:cNvPr id="14" name="Picture 13">
              <a:extLst>
                <a:ext uri="{FF2B5EF4-FFF2-40B4-BE49-F238E27FC236}">
                  <a16:creationId xmlns:a16="http://schemas.microsoft.com/office/drawing/2014/main" id="{3C39766D-58F2-AEBF-5C2D-71E5238F4EC5}"/>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24354" y="6313983"/>
              <a:ext cx="404951" cy="404951"/>
            </a:xfrm>
            <a:prstGeom prst="rect">
              <a:avLst/>
            </a:prstGeom>
          </p:spPr>
        </p:pic>
        <p:pic>
          <p:nvPicPr>
            <p:cNvPr id="15" name="Picture 14">
              <a:extLst>
                <a:ext uri="{FF2B5EF4-FFF2-40B4-BE49-F238E27FC236}">
                  <a16:creationId xmlns:a16="http://schemas.microsoft.com/office/drawing/2014/main" id="{61F79575-E4A7-22B8-BF18-3CD1C6832D8C}"/>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445135" y="6230910"/>
              <a:ext cx="557045" cy="557045"/>
            </a:xfrm>
            <a:prstGeom prst="rect">
              <a:avLst/>
            </a:prstGeom>
          </p:spPr>
        </p:pic>
        <p:pic>
          <p:nvPicPr>
            <p:cNvPr id="16" name="Picture 15">
              <a:extLst>
                <a:ext uri="{FF2B5EF4-FFF2-40B4-BE49-F238E27FC236}">
                  <a16:creationId xmlns:a16="http://schemas.microsoft.com/office/drawing/2014/main" id="{707FFD42-DF2E-4BBE-F6E3-2690FAAFFF95}"/>
                </a:ext>
              </a:extLst>
            </p:cNvPr>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040" y="6290894"/>
              <a:ext cx="473393" cy="473393"/>
            </a:xfrm>
            <a:prstGeom prst="rect">
              <a:avLst/>
            </a:prstGeom>
          </p:spPr>
        </p:pic>
      </p:grpSp>
      <p:sp>
        <p:nvSpPr>
          <p:cNvPr id="22" name="Freeform: Shape 21">
            <a:extLst>
              <a:ext uri="{FF2B5EF4-FFF2-40B4-BE49-F238E27FC236}">
                <a16:creationId xmlns:a16="http://schemas.microsoft.com/office/drawing/2014/main" id="{E7BF655B-2473-9B28-BE0D-7CE4281557EF}"/>
              </a:ext>
            </a:extLst>
          </p:cNvPr>
          <p:cNvSpPr/>
          <p:nvPr/>
        </p:nvSpPr>
        <p:spPr>
          <a:xfrm>
            <a:off x="9292590" y="1"/>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spTree>
    <p:extLst>
      <p:ext uri="{BB962C8B-B14F-4D97-AF65-F5344CB8AC3E}">
        <p14:creationId xmlns:p14="http://schemas.microsoft.com/office/powerpoint/2010/main" val="415489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B0C84-42AC-6306-79F8-B8FA36CEE8C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ADC7573-E82B-5548-B981-7D1700A51FE4}"/>
              </a:ext>
            </a:extLst>
          </p:cNvPr>
          <p:cNvSpPr>
            <a:spLocks noGrp="1"/>
          </p:cNvSpPr>
          <p:nvPr>
            <p:ph type="body" sz="quarter" idx="18"/>
          </p:nvPr>
        </p:nvSpPr>
        <p:spPr>
          <a:xfrm>
            <a:off x="798381" y="1889891"/>
            <a:ext cx="10614687" cy="4206506"/>
          </a:xfrm>
        </p:spPr>
        <p:txBody>
          <a:bodyPr/>
          <a:lstStyle/>
          <a:p>
            <a:r>
              <a:rPr lang="en-US" b="1" dirty="0">
                <a:solidFill>
                  <a:srgbClr val="5398A2"/>
                </a:solidFill>
              </a:rPr>
              <a:t>LESEN</a:t>
            </a:r>
          </a:p>
          <a:p>
            <a:r>
              <a:rPr lang="en-US" b="1" dirty="0"/>
              <a:t>Buch – </a:t>
            </a:r>
            <a:r>
              <a:rPr lang="en-US" b="1" i="1" dirty="0"/>
              <a:t>Climate Anxiety and the Kid Question</a:t>
            </a:r>
            <a:br>
              <a:rPr lang="en-IN" dirty="0"/>
            </a:br>
            <a:r>
              <a:rPr lang="en-US" dirty="0"/>
              <a:t>Dieses Buch untersucht, wie Klimaangst Entscheidungen über die Zukunft beeinflussen kann, etwa ob man Kinder bekommen möchte. Ein sensibles Thema, das die Tiefe heutiger Klimasorgen widerspiegelt. Die Lektüre kann dir helfen zu verstehen, wie der Klimawandel langfristige Lebensentscheidungen prägt.</a:t>
            </a:r>
            <a:br>
              <a:rPr lang="en-IN" dirty="0"/>
            </a:br>
            <a:r>
              <a:rPr lang="en-IN" dirty="0">
                <a:hlinkClick r:id="rId2"/>
              </a:rPr>
              <a:t> </a:t>
            </a:r>
            <a:r>
              <a:rPr lang="en-US" dirty="0">
                <a:hlinkClick r:id="rId2"/>
              </a:rPr>
              <a:t>Link</a:t>
            </a:r>
            <a:endParaRPr lang="en-IN" dirty="0"/>
          </a:p>
          <a:p>
            <a:r>
              <a:rPr lang="en-US" b="1" dirty="0"/>
              <a:t>Blog – From Climate Anxiety to Climate Action (National Wildlife Federation)</a:t>
            </a:r>
            <a:br>
              <a:rPr lang="en-IN" dirty="0"/>
            </a:br>
            <a:r>
              <a:rPr lang="en-US" dirty="0"/>
              <a:t>Dieser Blog erklärt, wie der Klimawandel junge Menschen emotional beeinflusst, und bietet Tipps zur Bewältigung. Praxisnah geschrieben, hilft er dir, Angst in kleine, aber bedeutsame Handlungen zu lenken.</a:t>
            </a:r>
            <a:br>
              <a:rPr lang="en-IN" dirty="0"/>
            </a:br>
            <a:r>
              <a:rPr lang="en-IN" dirty="0">
                <a:hlinkClick r:id="rId3"/>
              </a:rPr>
              <a:t> </a:t>
            </a:r>
            <a:r>
              <a:rPr lang="en-US" dirty="0">
                <a:hlinkClick r:id="rId3"/>
              </a:rPr>
              <a:t>Link</a:t>
            </a:r>
            <a:endParaRPr lang="en-IN" dirty="0"/>
          </a:p>
        </p:txBody>
      </p:sp>
      <p:sp>
        <p:nvSpPr>
          <p:cNvPr id="4" name="Text Placeholder 3">
            <a:extLst>
              <a:ext uri="{FF2B5EF4-FFF2-40B4-BE49-F238E27FC236}">
                <a16:creationId xmlns:a16="http://schemas.microsoft.com/office/drawing/2014/main" id="{51A948FB-5320-6DB8-69EE-B31C88081ED2}"/>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29" name="Freeform: Shape 28">
            <a:extLst>
              <a:ext uri="{FF2B5EF4-FFF2-40B4-BE49-F238E27FC236}">
                <a16:creationId xmlns:a16="http://schemas.microsoft.com/office/drawing/2014/main" id="{5AF803DA-1FB5-5519-36AE-4B0128E2D02C}"/>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33" name="Picture 32">
            <a:extLst>
              <a:ext uri="{FF2B5EF4-FFF2-40B4-BE49-F238E27FC236}">
                <a16:creationId xmlns:a16="http://schemas.microsoft.com/office/drawing/2014/main" id="{435F7990-267F-77A1-AAFC-3340AEC56B18}"/>
              </a:ext>
            </a:extLst>
          </p:cNvPr>
          <p:cNvPicPr>
            <a:picLocks noChangeAspect="1"/>
          </p:cNvPicPr>
          <p:nvPr/>
        </p:nvPicPr>
        <p:blipFill>
          <a:blip r:embed="rId4"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35" name="Picture 34">
            <a:extLst>
              <a:ext uri="{FF2B5EF4-FFF2-40B4-BE49-F238E27FC236}">
                <a16:creationId xmlns:a16="http://schemas.microsoft.com/office/drawing/2014/main" id="{B3282796-CF5D-3135-9ED2-F6C7C0ABFE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01" y="2479420"/>
            <a:ext cx="406811" cy="628650"/>
          </a:xfrm>
          <a:prstGeom prst="rect">
            <a:avLst/>
          </a:prstGeom>
        </p:spPr>
      </p:pic>
      <p:pic>
        <p:nvPicPr>
          <p:cNvPr id="37" name="Picture 36">
            <a:extLst>
              <a:ext uri="{FF2B5EF4-FFF2-40B4-BE49-F238E27FC236}">
                <a16:creationId xmlns:a16="http://schemas.microsoft.com/office/drawing/2014/main" id="{79F2859F-5F9F-95C4-9A44-B7F092058C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401" y="4477511"/>
            <a:ext cx="437390" cy="437390"/>
          </a:xfrm>
          <a:prstGeom prst="rect">
            <a:avLst/>
          </a:prstGeom>
        </p:spPr>
      </p:pic>
    </p:spTree>
    <p:extLst>
      <p:ext uri="{BB962C8B-B14F-4D97-AF65-F5344CB8AC3E}">
        <p14:creationId xmlns:p14="http://schemas.microsoft.com/office/powerpoint/2010/main" val="10585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FE5B-AC84-02B3-4272-4EB936AF522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9F6C192-58F6-41B5-A915-8768753795DB}"/>
              </a:ext>
            </a:extLst>
          </p:cNvPr>
          <p:cNvSpPr>
            <a:spLocks noGrp="1"/>
          </p:cNvSpPr>
          <p:nvPr>
            <p:ph type="body" sz="quarter" idx="18"/>
          </p:nvPr>
        </p:nvSpPr>
        <p:spPr>
          <a:xfrm>
            <a:off x="798381" y="1889891"/>
            <a:ext cx="10614687" cy="4206506"/>
          </a:xfrm>
        </p:spPr>
        <p:txBody>
          <a:bodyPr/>
          <a:lstStyle/>
          <a:p>
            <a:r>
              <a:rPr lang="en-US" b="1" dirty="0">
                <a:solidFill>
                  <a:srgbClr val="5398A2"/>
                </a:solidFill>
              </a:rPr>
              <a:t>LESEN</a:t>
            </a:r>
          </a:p>
          <a:p>
            <a:r>
              <a:rPr lang="en-IN" b="1" dirty="0"/>
              <a:t>Artikel – Helping Young People Turn Climate Anxiety into Climate Action</a:t>
            </a:r>
            <a:br>
              <a:rPr lang="en-IN" b="1" dirty="0"/>
            </a:br>
            <a:r>
              <a:rPr lang="en-IN" dirty="0"/>
              <a:t>Hier berichten junge Aktivist:innen, wie sie mit Klimaangst umgehen, indem sie sich gemeinschaftlich engagieren. Es zeigt, dass Gefühle der Hilflosigkeit nachlassen können, wenn man mit anderen zusammenarbeitet.</a:t>
            </a:r>
            <a:br>
              <a:rPr lang="en-IN" dirty="0"/>
            </a:br>
            <a:r>
              <a:rPr lang="en-IN" dirty="0">
                <a:hlinkClick r:id="rId2"/>
              </a:rPr>
              <a:t> Link</a:t>
            </a:r>
            <a:endParaRPr lang="en-IN" dirty="0"/>
          </a:p>
          <a:p>
            <a:r>
              <a:rPr lang="en-IN" b="1" dirty="0"/>
              <a:t>Merkblatt – How to Handle Climate Anxiety (SpunOut.ie)</a:t>
            </a:r>
            <a:br>
              <a:rPr lang="en-IN" b="1" dirty="0"/>
            </a:br>
            <a:r>
              <a:rPr lang="en-IN" dirty="0"/>
              <a:t>Diese kurze Ressource bietet klare Ratschläge von Expert:innen und jungen Menschen dazu, wie man mit überwältigenden Klimasorgen umgeht. Sie enthält praktische Vorschläge, die du sofort ausprobieren kannst, wie Tagebuchschreiben, Achtsamkeit oder ein Gespräch mit Gleichaltrigen.</a:t>
            </a:r>
            <a:br>
              <a:rPr lang="en-IN" dirty="0"/>
            </a:br>
            <a:r>
              <a:rPr lang="en-IN" dirty="0">
                <a:hlinkClick r:id="rId3"/>
              </a:rPr>
              <a:t> Link</a:t>
            </a:r>
            <a:endParaRPr lang="en-IN" dirty="0"/>
          </a:p>
        </p:txBody>
      </p:sp>
      <p:sp>
        <p:nvSpPr>
          <p:cNvPr id="4" name="Text Placeholder 3">
            <a:extLst>
              <a:ext uri="{FF2B5EF4-FFF2-40B4-BE49-F238E27FC236}">
                <a16:creationId xmlns:a16="http://schemas.microsoft.com/office/drawing/2014/main" id="{93AA21BC-A1F7-12B3-A86B-D6936010D3A3}"/>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8" name="Freeform: Shape 7">
            <a:extLst>
              <a:ext uri="{FF2B5EF4-FFF2-40B4-BE49-F238E27FC236}">
                <a16:creationId xmlns:a16="http://schemas.microsoft.com/office/drawing/2014/main" id="{5B899B34-850E-936E-90C0-24076AD73C73}"/>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9" name="Picture 8">
            <a:extLst>
              <a:ext uri="{FF2B5EF4-FFF2-40B4-BE49-F238E27FC236}">
                <a16:creationId xmlns:a16="http://schemas.microsoft.com/office/drawing/2014/main" id="{F81CF16A-C932-3DE3-E7CB-30B6483AA2D1}"/>
              </a:ext>
            </a:extLst>
          </p:cNvPr>
          <p:cNvPicPr>
            <a:picLocks noChangeAspect="1"/>
          </p:cNvPicPr>
          <p:nvPr/>
        </p:nvPicPr>
        <p:blipFill>
          <a:blip r:embed="rId4"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0" name="Graphic 9" descr="Internet with solid fill">
            <a:extLst>
              <a:ext uri="{FF2B5EF4-FFF2-40B4-BE49-F238E27FC236}">
                <a16:creationId xmlns:a16="http://schemas.microsoft.com/office/drawing/2014/main" id="{9398B06D-19E1-BC4A-08C6-2F0F2EFE5B2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3430" y="2316318"/>
            <a:ext cx="580298" cy="580298"/>
          </a:xfrm>
          <a:prstGeom prst="rect">
            <a:avLst/>
          </a:prstGeom>
        </p:spPr>
      </p:pic>
      <p:pic>
        <p:nvPicPr>
          <p:cNvPr id="11" name="Graphic 10" descr="Internet with solid fill">
            <a:extLst>
              <a:ext uri="{FF2B5EF4-FFF2-40B4-BE49-F238E27FC236}">
                <a16:creationId xmlns:a16="http://schemas.microsoft.com/office/drawing/2014/main" id="{58064EF7-FA40-014D-2B76-2512F84C335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8634" y="4116080"/>
            <a:ext cx="580298" cy="580298"/>
          </a:xfrm>
          <a:prstGeom prst="rect">
            <a:avLst/>
          </a:prstGeom>
        </p:spPr>
      </p:pic>
    </p:spTree>
    <p:extLst>
      <p:ext uri="{BB962C8B-B14F-4D97-AF65-F5344CB8AC3E}">
        <p14:creationId xmlns:p14="http://schemas.microsoft.com/office/powerpoint/2010/main" val="115849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2543-1CF6-A432-0DE0-462571A36CD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E4C8F06-4EBF-409E-19C5-B629E04BBA73}"/>
              </a:ext>
            </a:extLst>
          </p:cNvPr>
          <p:cNvSpPr>
            <a:spLocks noGrp="1"/>
          </p:cNvSpPr>
          <p:nvPr>
            <p:ph type="body" sz="quarter" idx="18"/>
          </p:nvPr>
        </p:nvSpPr>
        <p:spPr>
          <a:xfrm>
            <a:off x="798381" y="1889891"/>
            <a:ext cx="10614687" cy="4206506"/>
          </a:xfrm>
        </p:spPr>
        <p:txBody>
          <a:bodyPr/>
          <a:lstStyle/>
          <a:p>
            <a:r>
              <a:rPr lang="en-US" b="1" dirty="0">
                <a:solidFill>
                  <a:srgbClr val="5398A2"/>
                </a:solidFill>
              </a:rPr>
              <a:t>LESEN</a:t>
            </a:r>
          </a:p>
          <a:p>
            <a:r>
              <a:rPr lang="en-IN" b="1" dirty="0"/>
              <a:t>Artikel – Climate Emotions (Trinity College Dublin)</a:t>
            </a:r>
            <a:br>
              <a:rPr lang="en-IN" b="1" dirty="0"/>
            </a:br>
            <a:r>
              <a:rPr lang="en-IN" dirty="0"/>
              <a:t>Dieser Artikel erklärt verschiedene klimabezogene Gefühle, die du erleben kannst — etwa Traurigkeit, Schuld oder Frustration — und wie sie deine psychische Gesundheit beeinflussen können. Er ermutigt dich, diese Gefühle anzuerkennen, statt sie zu ignorieren.</a:t>
            </a:r>
            <a:br>
              <a:rPr lang="en-IN" dirty="0"/>
            </a:br>
            <a:r>
              <a:rPr lang="en-IN" dirty="0">
                <a:hlinkClick r:id="rId2"/>
              </a:rPr>
              <a:t> Link</a:t>
            </a:r>
            <a:endParaRPr lang="en-IN" dirty="0"/>
          </a:p>
          <a:p>
            <a:r>
              <a:rPr lang="en-US" b="1" dirty="0"/>
              <a:t>Buch – </a:t>
            </a:r>
            <a:r>
              <a:rPr lang="en-US" b="1" i="1" dirty="0"/>
              <a:t>Healing Through Words</a:t>
            </a:r>
            <a:r>
              <a:rPr lang="en-US" b="1" dirty="0"/>
              <a:t> (Rupi Kaur)</a:t>
            </a:r>
            <a:br>
              <a:rPr lang="en-IN" dirty="0"/>
            </a:br>
            <a:r>
              <a:rPr lang="en-US" dirty="0"/>
              <a:t>Dieses Buch mit angeleiteten Schreibübungen konzentriert sich nicht auf das Klima, ist aber eine gute Möglichkeit, schwere Gefühle zu verarbeiten. Die kreativen Impulse können dir helfen, Angst und Sorgen zu bewältigen und dabei Resilienz aufzubauen.</a:t>
            </a:r>
            <a:br>
              <a:rPr lang="en-IN" dirty="0"/>
            </a:br>
            <a:r>
              <a:rPr lang="en-IN" dirty="0">
                <a:hlinkClick r:id="rId3"/>
              </a:rPr>
              <a:t> </a:t>
            </a:r>
            <a:r>
              <a:rPr lang="en-US" dirty="0">
                <a:hlinkClick r:id="rId3"/>
              </a:rPr>
              <a:t>Link</a:t>
            </a:r>
            <a:endParaRPr lang="en-IN" dirty="0"/>
          </a:p>
        </p:txBody>
      </p:sp>
      <p:sp>
        <p:nvSpPr>
          <p:cNvPr id="4" name="Text Placeholder 3">
            <a:extLst>
              <a:ext uri="{FF2B5EF4-FFF2-40B4-BE49-F238E27FC236}">
                <a16:creationId xmlns:a16="http://schemas.microsoft.com/office/drawing/2014/main" id="{23208C10-C4B5-4D13-79E7-765FB78D8238}"/>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8" name="Freeform: Shape 7">
            <a:extLst>
              <a:ext uri="{FF2B5EF4-FFF2-40B4-BE49-F238E27FC236}">
                <a16:creationId xmlns:a16="http://schemas.microsoft.com/office/drawing/2014/main" id="{B42B120E-8CD7-4BE3-4868-2F9FC30B7444}"/>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9" name="Picture 8">
            <a:extLst>
              <a:ext uri="{FF2B5EF4-FFF2-40B4-BE49-F238E27FC236}">
                <a16:creationId xmlns:a16="http://schemas.microsoft.com/office/drawing/2014/main" id="{C66576A5-10BB-3EA6-02E7-DDBEE94EF98D}"/>
              </a:ext>
            </a:extLst>
          </p:cNvPr>
          <p:cNvPicPr>
            <a:picLocks noChangeAspect="1"/>
          </p:cNvPicPr>
          <p:nvPr/>
        </p:nvPicPr>
        <p:blipFill>
          <a:blip r:embed="rId4"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0" name="Graphic 9" descr="Internet with solid fill">
            <a:extLst>
              <a:ext uri="{FF2B5EF4-FFF2-40B4-BE49-F238E27FC236}">
                <a16:creationId xmlns:a16="http://schemas.microsoft.com/office/drawing/2014/main" id="{B1C3BE46-BD15-C2EF-8688-F1ABCF71E52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3430" y="2316318"/>
            <a:ext cx="580298" cy="580298"/>
          </a:xfrm>
          <a:prstGeom prst="rect">
            <a:avLst/>
          </a:prstGeom>
        </p:spPr>
      </p:pic>
      <p:pic>
        <p:nvPicPr>
          <p:cNvPr id="12" name="Picture 11">
            <a:extLst>
              <a:ext uri="{FF2B5EF4-FFF2-40B4-BE49-F238E27FC236}">
                <a16:creationId xmlns:a16="http://schemas.microsoft.com/office/drawing/2014/main" id="{19796753-A4D6-B108-D566-3A2BEF44D7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0580" y="4208116"/>
            <a:ext cx="432366" cy="567849"/>
          </a:xfrm>
          <a:prstGeom prst="rect">
            <a:avLst/>
          </a:prstGeom>
        </p:spPr>
      </p:pic>
    </p:spTree>
    <p:extLst>
      <p:ext uri="{BB962C8B-B14F-4D97-AF65-F5344CB8AC3E}">
        <p14:creationId xmlns:p14="http://schemas.microsoft.com/office/powerpoint/2010/main" val="25371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04F7-DE16-5376-CF40-73C491ACD6B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34C7CB8-BF8A-788B-8F47-FF19F0CD7C14}"/>
              </a:ext>
            </a:extLst>
          </p:cNvPr>
          <p:cNvSpPr>
            <a:spLocks noGrp="1"/>
          </p:cNvSpPr>
          <p:nvPr>
            <p:ph type="body" sz="quarter" idx="18"/>
          </p:nvPr>
        </p:nvSpPr>
        <p:spPr>
          <a:xfrm>
            <a:off x="798381" y="1889890"/>
            <a:ext cx="10614687" cy="4590919"/>
          </a:xfrm>
        </p:spPr>
        <p:txBody>
          <a:bodyPr/>
          <a:lstStyle/>
          <a:p>
            <a:r>
              <a:rPr lang="en-US" b="1" dirty="0">
                <a:solidFill>
                  <a:srgbClr val="5398A2"/>
                </a:solidFill>
              </a:rPr>
              <a:t>LESEN</a:t>
            </a:r>
          </a:p>
          <a:p>
            <a:r>
              <a:rPr lang="en-US" b="1" dirty="0"/>
              <a:t>Umfrage – Young People’s Climate Anxiety (Nature, 2021)</a:t>
            </a:r>
            <a:br>
              <a:rPr lang="en-IN" dirty="0"/>
            </a:br>
            <a:r>
              <a:rPr lang="en-US" dirty="0"/>
              <a:t>Eine globale Studie mit 10.000 jungen Menschen zeigte, dass die meisten Klimaangst verspüren und sich viele durch politisches Untätigsein verraten fühlen. Ein starker Beleg dafür, dass du nicht allein bist — Millionen andere teilen diese Gefühle.</a:t>
            </a:r>
            <a:br>
              <a:rPr lang="en-IN" dirty="0"/>
            </a:br>
            <a:r>
              <a:rPr lang="en-IN" dirty="0">
                <a:hlinkClick r:id="rId2"/>
              </a:rPr>
              <a:t> </a:t>
            </a:r>
            <a:r>
              <a:rPr lang="en-US" dirty="0">
                <a:hlinkClick r:id="rId2"/>
              </a:rPr>
              <a:t>Link</a:t>
            </a:r>
            <a:endParaRPr lang="en-US" dirty="0"/>
          </a:p>
          <a:p>
            <a:r>
              <a:rPr lang="en-IN" b="1" dirty="0">
                <a:solidFill>
                  <a:srgbClr val="5398A2"/>
                </a:solidFill>
              </a:rPr>
              <a:t>SCHAUEN</a:t>
            </a:r>
            <a:endParaRPr lang="en-IN" dirty="0">
              <a:solidFill>
                <a:srgbClr val="5398A2"/>
              </a:solidFill>
            </a:endParaRPr>
          </a:p>
          <a:p>
            <a:r>
              <a:rPr lang="en-IN" b="1" dirty="0"/>
              <a:t>TED Talk – Katharina Van Bronswijk: How Your Climate Emotions Can Save the World</a:t>
            </a:r>
            <a:br>
              <a:rPr lang="en-IN" b="1" dirty="0"/>
            </a:br>
            <a:r>
              <a:rPr lang="en-IN" dirty="0"/>
              <a:t>Dieser Vortrag zeigt, wie Gefühle wie Angst und Trauer nützlich sein können — sie können dich motivieren zu handeln, statt dich zurückzuhalten.</a:t>
            </a:r>
            <a:br>
              <a:rPr lang="en-IN" dirty="0"/>
            </a:br>
            <a:r>
              <a:rPr lang="en-IN" dirty="0">
                <a:hlinkClick r:id="rId3"/>
              </a:rPr>
              <a:t> Ansehen</a:t>
            </a:r>
            <a:endParaRPr lang="en-IN" dirty="0"/>
          </a:p>
        </p:txBody>
      </p:sp>
      <p:sp>
        <p:nvSpPr>
          <p:cNvPr id="4" name="Text Placeholder 3">
            <a:extLst>
              <a:ext uri="{FF2B5EF4-FFF2-40B4-BE49-F238E27FC236}">
                <a16:creationId xmlns:a16="http://schemas.microsoft.com/office/drawing/2014/main" id="{5C4332A7-FDA6-D6F0-EDCA-AF2D26A6BA57}"/>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9" name="Freeform: Shape 8">
            <a:extLst>
              <a:ext uri="{FF2B5EF4-FFF2-40B4-BE49-F238E27FC236}">
                <a16:creationId xmlns:a16="http://schemas.microsoft.com/office/drawing/2014/main" id="{2AD9F4EC-CFF9-3194-9A7E-736954B4FF30}"/>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10" name="Picture 9">
            <a:extLst>
              <a:ext uri="{FF2B5EF4-FFF2-40B4-BE49-F238E27FC236}">
                <a16:creationId xmlns:a16="http://schemas.microsoft.com/office/drawing/2014/main" id="{BDF0F31C-732B-1251-33DC-6A6D3B9D4FE6}"/>
              </a:ext>
            </a:extLst>
          </p:cNvPr>
          <p:cNvPicPr>
            <a:picLocks noChangeAspect="1"/>
          </p:cNvPicPr>
          <p:nvPr/>
        </p:nvPicPr>
        <p:blipFill>
          <a:blip r:embed="rId4"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1" name="Picture 10">
            <a:extLst>
              <a:ext uri="{FF2B5EF4-FFF2-40B4-BE49-F238E27FC236}">
                <a16:creationId xmlns:a16="http://schemas.microsoft.com/office/drawing/2014/main" id="{13865A82-1CF4-82DA-9514-03E1BB427B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589" y="4567713"/>
            <a:ext cx="397193" cy="397193"/>
          </a:xfrm>
          <a:prstGeom prst="rect">
            <a:avLst/>
          </a:prstGeom>
        </p:spPr>
      </p:pic>
      <p:pic>
        <p:nvPicPr>
          <p:cNvPr id="12" name="Graphic 11" descr="Internet with solid fill">
            <a:extLst>
              <a:ext uri="{FF2B5EF4-FFF2-40B4-BE49-F238E27FC236}">
                <a16:creationId xmlns:a16="http://schemas.microsoft.com/office/drawing/2014/main" id="{5FBDBC8E-5215-5626-0EA4-BF2DD3602C9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3430" y="2316318"/>
            <a:ext cx="580298" cy="580298"/>
          </a:xfrm>
          <a:prstGeom prst="rect">
            <a:avLst/>
          </a:prstGeom>
        </p:spPr>
      </p:pic>
    </p:spTree>
    <p:extLst>
      <p:ext uri="{BB962C8B-B14F-4D97-AF65-F5344CB8AC3E}">
        <p14:creationId xmlns:p14="http://schemas.microsoft.com/office/powerpoint/2010/main" val="26554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2D18D-04E3-3A8B-8C74-8298E14C1A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49EB5EF-50B2-A96E-4671-854B10EC4102}"/>
              </a:ext>
            </a:extLst>
          </p:cNvPr>
          <p:cNvSpPr>
            <a:spLocks noGrp="1"/>
          </p:cNvSpPr>
          <p:nvPr>
            <p:ph type="body" sz="quarter" idx="18"/>
          </p:nvPr>
        </p:nvSpPr>
        <p:spPr>
          <a:xfrm>
            <a:off x="798381" y="1889891"/>
            <a:ext cx="10614687" cy="4206506"/>
          </a:xfrm>
        </p:spPr>
        <p:txBody>
          <a:bodyPr/>
          <a:lstStyle/>
          <a:p>
            <a:r>
              <a:rPr lang="en-IN" b="1" dirty="0">
                <a:solidFill>
                  <a:srgbClr val="5398A2"/>
                </a:solidFill>
              </a:rPr>
              <a:t>SCHAUEN </a:t>
            </a:r>
          </a:p>
          <a:p>
            <a:r>
              <a:rPr lang="en-IN" b="1" dirty="0"/>
              <a:t>TED Talk – Heather White: Adopt a Daily Practice to Ease Eco Anxiety</a:t>
            </a:r>
            <a:br>
              <a:rPr lang="en-IN" b="1" dirty="0"/>
            </a:br>
            <a:r>
              <a:rPr lang="en-IN" dirty="0"/>
              <a:t>Heather White erklärt, dass jede Person unterschiedlich auf den Klimawandel reagiert, und stellt das Konzept verschiedener „Klimakrieger“-Identitäten vor. Das hilft dir herauszufinden, welche Art des Handelns am besten zu dir passt.</a:t>
            </a:r>
            <a:br>
              <a:rPr lang="en-IN" dirty="0"/>
            </a:br>
            <a:r>
              <a:rPr lang="en-IN" dirty="0">
                <a:hlinkClick r:id="rId2"/>
              </a:rPr>
              <a:t> Ansehen</a:t>
            </a:r>
            <a:endParaRPr lang="en-IN" dirty="0"/>
          </a:p>
          <a:p>
            <a:r>
              <a:rPr lang="en-US" b="1" dirty="0"/>
              <a:t>TED Talk – Claudia Kemfert: Climate Change is a Climate Chance</a:t>
            </a:r>
            <a:br>
              <a:rPr lang="en-IN" dirty="0"/>
            </a:br>
            <a:r>
              <a:rPr lang="en-US" dirty="0"/>
              <a:t>Dieser Vortrag zeigt, wie der Klimawandel auch als Chance für Veränderung gesehen werden kann. Eine optimistische Perspektive, die Angst in Möglichkeit verwandelt.</a:t>
            </a:r>
            <a:br>
              <a:rPr lang="en-IN" dirty="0"/>
            </a:br>
            <a:r>
              <a:rPr lang="en-IN" dirty="0">
                <a:hlinkClick r:id="rId3"/>
              </a:rPr>
              <a:t> </a:t>
            </a:r>
            <a:r>
              <a:rPr lang="en-US" dirty="0">
                <a:hlinkClick r:id="rId3"/>
              </a:rPr>
              <a:t>Ansehen</a:t>
            </a:r>
            <a:endParaRPr lang="en-IN" dirty="0"/>
          </a:p>
        </p:txBody>
      </p:sp>
      <p:sp>
        <p:nvSpPr>
          <p:cNvPr id="4" name="Text Placeholder 3">
            <a:extLst>
              <a:ext uri="{FF2B5EF4-FFF2-40B4-BE49-F238E27FC236}">
                <a16:creationId xmlns:a16="http://schemas.microsoft.com/office/drawing/2014/main" id="{8F0E44C4-680D-75B9-85DF-0648E35134CE}"/>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8" name="Freeform: Shape 7">
            <a:extLst>
              <a:ext uri="{FF2B5EF4-FFF2-40B4-BE49-F238E27FC236}">
                <a16:creationId xmlns:a16="http://schemas.microsoft.com/office/drawing/2014/main" id="{1F11A55B-B745-6AC9-ABB9-5FAB2DD6B961}"/>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9" name="Picture 8">
            <a:extLst>
              <a:ext uri="{FF2B5EF4-FFF2-40B4-BE49-F238E27FC236}">
                <a16:creationId xmlns:a16="http://schemas.microsoft.com/office/drawing/2014/main" id="{7F562EC5-F95A-506E-D8BF-8732EA8AAB2E}"/>
              </a:ext>
            </a:extLst>
          </p:cNvPr>
          <p:cNvPicPr>
            <a:picLocks noChangeAspect="1"/>
          </p:cNvPicPr>
          <p:nvPr/>
        </p:nvPicPr>
        <p:blipFill>
          <a:blip r:embed="rId4"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0" name="Picture 9">
            <a:extLst>
              <a:ext uri="{FF2B5EF4-FFF2-40B4-BE49-F238E27FC236}">
                <a16:creationId xmlns:a16="http://schemas.microsoft.com/office/drawing/2014/main" id="{FDFCFE14-4C85-05CA-54A0-93D1F84868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39" y="2362262"/>
            <a:ext cx="397193" cy="397193"/>
          </a:xfrm>
          <a:prstGeom prst="rect">
            <a:avLst/>
          </a:prstGeom>
        </p:spPr>
      </p:pic>
      <p:pic>
        <p:nvPicPr>
          <p:cNvPr id="11" name="Picture 10">
            <a:extLst>
              <a:ext uri="{FF2B5EF4-FFF2-40B4-BE49-F238E27FC236}">
                <a16:creationId xmlns:a16="http://schemas.microsoft.com/office/drawing/2014/main" id="{40624F68-B7F7-ABC8-7A4D-0C6174D6DD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5733" y="4098546"/>
            <a:ext cx="397193" cy="397193"/>
          </a:xfrm>
          <a:prstGeom prst="rect">
            <a:avLst/>
          </a:prstGeom>
        </p:spPr>
      </p:pic>
    </p:spTree>
    <p:extLst>
      <p:ext uri="{BB962C8B-B14F-4D97-AF65-F5344CB8AC3E}">
        <p14:creationId xmlns:p14="http://schemas.microsoft.com/office/powerpoint/2010/main" val="257230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4DC1B-1C4F-DE5A-6BCC-695E78396C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3397893-8C13-BC80-5BBA-380DFEFF8E1E}"/>
              </a:ext>
            </a:extLst>
          </p:cNvPr>
          <p:cNvSpPr>
            <a:spLocks noGrp="1"/>
          </p:cNvSpPr>
          <p:nvPr>
            <p:ph type="body" sz="quarter" idx="18"/>
          </p:nvPr>
        </p:nvSpPr>
        <p:spPr>
          <a:xfrm>
            <a:off x="798381" y="1889891"/>
            <a:ext cx="10614687" cy="4206506"/>
          </a:xfrm>
        </p:spPr>
        <p:txBody>
          <a:bodyPr/>
          <a:lstStyle/>
          <a:p>
            <a:r>
              <a:rPr lang="en-IN" b="1" dirty="0">
                <a:solidFill>
                  <a:srgbClr val="5398A2"/>
                </a:solidFill>
              </a:rPr>
              <a:t>SCHAUEN </a:t>
            </a:r>
          </a:p>
          <a:p>
            <a:r>
              <a:rPr lang="en-US" b="1" dirty="0"/>
              <a:t>TikTok – </a:t>
            </a:r>
            <a:r>
              <a:rPr lang="en-US" b="1" dirty="0" err="1"/>
              <a:t>EcoTok</a:t>
            </a:r>
            <a:r>
              <a:rPr lang="en-US" b="1" dirty="0"/>
              <a:t> Collective (@ecotokcollective)</a:t>
            </a:r>
            <a:br>
              <a:rPr lang="en-IN" dirty="0"/>
            </a:br>
            <a:r>
              <a:rPr lang="en-US" dirty="0"/>
              <a:t>Eine Gruppe junger Klima-Creator:innen teilt kurze, witzige Videos, die Klimathemen erklären, Mythen entlarven und Lösungen aufzeigen. Ideal für schnelles, zugängliches Lernen.</a:t>
            </a:r>
            <a:br>
              <a:rPr lang="en-IN" dirty="0"/>
            </a:br>
            <a:r>
              <a:rPr lang="en-IN" dirty="0">
                <a:hlinkClick r:id="rId2"/>
              </a:rPr>
              <a:t> </a:t>
            </a:r>
            <a:r>
              <a:rPr lang="en-US" dirty="0">
                <a:hlinkClick r:id="rId2"/>
              </a:rPr>
              <a:t>Ansehen</a:t>
            </a:r>
            <a:endParaRPr lang="en-IN" dirty="0"/>
          </a:p>
          <a:p>
            <a:r>
              <a:rPr lang="en-IN" b="1" dirty="0"/>
              <a:t>TikTok – Sam Bentley (@sambentley)</a:t>
            </a:r>
            <a:br>
              <a:rPr lang="en-IN" b="1" dirty="0"/>
            </a:br>
            <a:r>
              <a:rPr lang="en-IN" dirty="0"/>
              <a:t>Sam Bentley postet täglich positive Umweltnachrichten und erinnert uns daran, dass Fortschritte erzielt werden. Perfekt für einen hoffnungsvollen Scroll, wenn die Nachrichten schwer wiegen.</a:t>
            </a:r>
            <a:br>
              <a:rPr lang="en-IN" dirty="0"/>
            </a:br>
            <a:endParaRPr lang="en-IN" dirty="0"/>
          </a:p>
        </p:txBody>
      </p:sp>
      <p:sp>
        <p:nvSpPr>
          <p:cNvPr id="4" name="Text Placeholder 3">
            <a:extLst>
              <a:ext uri="{FF2B5EF4-FFF2-40B4-BE49-F238E27FC236}">
                <a16:creationId xmlns:a16="http://schemas.microsoft.com/office/drawing/2014/main" id="{6069BD3D-D90A-C3D4-DB5C-7776F43DF641}"/>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8" name="Freeform: Shape 7">
            <a:extLst>
              <a:ext uri="{FF2B5EF4-FFF2-40B4-BE49-F238E27FC236}">
                <a16:creationId xmlns:a16="http://schemas.microsoft.com/office/drawing/2014/main" id="{36336B4E-D805-6E07-9CB1-1667F8987BD5}"/>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9" name="Picture 8">
            <a:extLst>
              <a:ext uri="{FF2B5EF4-FFF2-40B4-BE49-F238E27FC236}">
                <a16:creationId xmlns:a16="http://schemas.microsoft.com/office/drawing/2014/main" id="{158AE75F-8543-D6E3-4B3E-0AB27929B5A8}"/>
              </a:ext>
            </a:extLst>
          </p:cNvPr>
          <p:cNvPicPr>
            <a:picLocks noChangeAspect="1"/>
          </p:cNvPicPr>
          <p:nvPr/>
        </p:nvPicPr>
        <p:blipFill>
          <a:blip r:embed="rId3"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1" name="Picture 10">
            <a:extLst>
              <a:ext uri="{FF2B5EF4-FFF2-40B4-BE49-F238E27FC236}">
                <a16:creationId xmlns:a16="http://schemas.microsoft.com/office/drawing/2014/main" id="{D9A4E6CE-D4A8-5714-A7E8-B861B1F6E9AB}"/>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240030" y="2235394"/>
            <a:ext cx="558351" cy="558351"/>
          </a:xfrm>
          <a:prstGeom prst="rect">
            <a:avLst/>
          </a:prstGeom>
        </p:spPr>
      </p:pic>
      <p:pic>
        <p:nvPicPr>
          <p:cNvPr id="12" name="Picture 11">
            <a:extLst>
              <a:ext uri="{FF2B5EF4-FFF2-40B4-BE49-F238E27FC236}">
                <a16:creationId xmlns:a16="http://schemas.microsoft.com/office/drawing/2014/main" id="{75496D92-707D-4B6C-5081-DB52AC747B1E}"/>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240030" y="3993144"/>
            <a:ext cx="558351" cy="558351"/>
          </a:xfrm>
          <a:prstGeom prst="rect">
            <a:avLst/>
          </a:prstGeom>
        </p:spPr>
      </p:pic>
    </p:spTree>
    <p:extLst>
      <p:ext uri="{BB962C8B-B14F-4D97-AF65-F5344CB8AC3E}">
        <p14:creationId xmlns:p14="http://schemas.microsoft.com/office/powerpoint/2010/main" val="3811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AC506-26B1-0E84-0D83-73B6D631BC7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4656AE2-EFFA-258C-78E6-3C9548E3A582}"/>
              </a:ext>
            </a:extLst>
          </p:cNvPr>
          <p:cNvSpPr>
            <a:spLocks noGrp="1"/>
          </p:cNvSpPr>
          <p:nvPr>
            <p:ph type="body" sz="quarter" idx="18"/>
          </p:nvPr>
        </p:nvSpPr>
        <p:spPr>
          <a:xfrm>
            <a:off x="798381" y="1889891"/>
            <a:ext cx="10614687" cy="4206506"/>
          </a:xfrm>
        </p:spPr>
        <p:txBody>
          <a:bodyPr/>
          <a:lstStyle/>
          <a:p>
            <a:r>
              <a:rPr lang="en-IN" b="1" dirty="0">
                <a:solidFill>
                  <a:srgbClr val="5398A2"/>
                </a:solidFill>
              </a:rPr>
              <a:t>HÖREN</a:t>
            </a:r>
            <a:endParaRPr lang="en-IN" dirty="0">
              <a:solidFill>
                <a:srgbClr val="5398A2"/>
              </a:solidFill>
            </a:endParaRPr>
          </a:p>
          <a:p>
            <a:r>
              <a:rPr lang="en-US" b="1" dirty="0"/>
              <a:t>Podcast – Outrage + Optimism</a:t>
            </a:r>
            <a:br>
              <a:rPr lang="en-IN" dirty="0"/>
            </a:br>
            <a:r>
              <a:rPr lang="en-US" dirty="0"/>
              <a:t>Moderiert von Christiana Figueres und Team, verbindet dieser Podcast Ehrlichkeit über die Krise mit Optimismus zu Lösungen. Hilfreich, wenn du sowohl Realismus als auch Hoffnung brauchst.</a:t>
            </a:r>
            <a:br>
              <a:rPr lang="en-IN" dirty="0"/>
            </a:br>
            <a:r>
              <a:rPr lang="en-IN" dirty="0">
                <a:hlinkClick r:id="rId2"/>
              </a:rPr>
              <a:t> </a:t>
            </a:r>
            <a:r>
              <a:rPr lang="en-US" dirty="0">
                <a:hlinkClick r:id="rId2"/>
              </a:rPr>
              <a:t>Hören</a:t>
            </a:r>
            <a:endParaRPr lang="en-IN" dirty="0"/>
          </a:p>
          <a:p>
            <a:r>
              <a:rPr lang="en-US" b="1" dirty="0"/>
              <a:t>Podcast – Climate Change and Happiness</a:t>
            </a:r>
            <a:br>
              <a:rPr lang="en-IN" dirty="0"/>
            </a:br>
            <a:r>
              <a:rPr lang="en-US" dirty="0"/>
              <a:t>Geleitet von Expert:innen für Klimapsychologie, hilft dieser Podcast, Gefühlen wie Angst, Trauer oder Schuld Worte zu geben. Er erinnert dich daran, dass es nicht seltsam ist, ängstlich zu sein — du bist nur menschlich.</a:t>
            </a:r>
            <a:br>
              <a:rPr lang="en-IN" dirty="0"/>
            </a:br>
            <a:r>
              <a:rPr lang="en-IN" dirty="0">
                <a:hlinkClick r:id="rId3"/>
              </a:rPr>
              <a:t> </a:t>
            </a:r>
            <a:r>
              <a:rPr lang="en-US" dirty="0">
                <a:hlinkClick r:id="rId3"/>
              </a:rPr>
              <a:t>Hören</a:t>
            </a:r>
            <a:endParaRPr lang="en-IN" dirty="0"/>
          </a:p>
        </p:txBody>
      </p:sp>
      <p:sp>
        <p:nvSpPr>
          <p:cNvPr id="4" name="Text Placeholder 3">
            <a:extLst>
              <a:ext uri="{FF2B5EF4-FFF2-40B4-BE49-F238E27FC236}">
                <a16:creationId xmlns:a16="http://schemas.microsoft.com/office/drawing/2014/main" id="{C6250105-0155-E835-2042-F081989EF971}"/>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8" name="Freeform: Shape 7">
            <a:extLst>
              <a:ext uri="{FF2B5EF4-FFF2-40B4-BE49-F238E27FC236}">
                <a16:creationId xmlns:a16="http://schemas.microsoft.com/office/drawing/2014/main" id="{46E42AAC-2092-0ECE-A7D0-AF53FF96E0E0}"/>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9" name="Picture 8">
            <a:extLst>
              <a:ext uri="{FF2B5EF4-FFF2-40B4-BE49-F238E27FC236}">
                <a16:creationId xmlns:a16="http://schemas.microsoft.com/office/drawing/2014/main" id="{447EF090-F9EA-D1F5-9FEB-F9BC9398959E}"/>
              </a:ext>
            </a:extLst>
          </p:cNvPr>
          <p:cNvPicPr>
            <a:picLocks noChangeAspect="1"/>
          </p:cNvPicPr>
          <p:nvPr/>
        </p:nvPicPr>
        <p:blipFill>
          <a:blip r:embed="rId4"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1" name="Picture 10">
            <a:extLst>
              <a:ext uri="{FF2B5EF4-FFF2-40B4-BE49-F238E27FC236}">
                <a16:creationId xmlns:a16="http://schemas.microsoft.com/office/drawing/2014/main" id="{0E11759D-8168-12BB-3A6B-07013897BD39}"/>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313130" y="2357438"/>
            <a:ext cx="436308" cy="436308"/>
          </a:xfrm>
          <a:prstGeom prst="rect">
            <a:avLst/>
          </a:prstGeom>
        </p:spPr>
      </p:pic>
      <p:pic>
        <p:nvPicPr>
          <p:cNvPr id="12" name="Picture 11">
            <a:extLst>
              <a:ext uri="{FF2B5EF4-FFF2-40B4-BE49-F238E27FC236}">
                <a16:creationId xmlns:a16="http://schemas.microsoft.com/office/drawing/2014/main" id="{16365E53-A5C4-B8C0-F0B4-43E6145E388A}"/>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311578" y="4087115"/>
            <a:ext cx="436308" cy="436308"/>
          </a:xfrm>
          <a:prstGeom prst="rect">
            <a:avLst/>
          </a:prstGeom>
        </p:spPr>
      </p:pic>
    </p:spTree>
    <p:extLst>
      <p:ext uri="{BB962C8B-B14F-4D97-AF65-F5344CB8AC3E}">
        <p14:creationId xmlns:p14="http://schemas.microsoft.com/office/powerpoint/2010/main" val="71924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A0B7-A5B0-0109-CC33-A47601C9E4C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75D8679-BB5A-1FB0-8576-CAE8DFA8C47F}"/>
              </a:ext>
            </a:extLst>
          </p:cNvPr>
          <p:cNvSpPr>
            <a:spLocks noGrp="1"/>
          </p:cNvSpPr>
          <p:nvPr>
            <p:ph type="body" sz="quarter" idx="18"/>
          </p:nvPr>
        </p:nvSpPr>
        <p:spPr>
          <a:xfrm>
            <a:off x="798381" y="1889891"/>
            <a:ext cx="10614687" cy="4206506"/>
          </a:xfrm>
        </p:spPr>
        <p:txBody>
          <a:bodyPr/>
          <a:lstStyle/>
          <a:p>
            <a:r>
              <a:rPr lang="en-IN" b="1" dirty="0">
                <a:solidFill>
                  <a:srgbClr val="5398A2"/>
                </a:solidFill>
              </a:rPr>
              <a:t>HÖREN</a:t>
            </a:r>
            <a:endParaRPr lang="en-IN" dirty="0">
              <a:solidFill>
                <a:srgbClr val="5398A2"/>
              </a:solidFill>
            </a:endParaRPr>
          </a:p>
          <a:p>
            <a:r>
              <a:rPr lang="en-US" b="1" dirty="0"/>
              <a:t>Radio/Podcast – Climate Anxiety (RTÉ)</a:t>
            </a:r>
            <a:br>
              <a:rPr lang="en-IN" dirty="0"/>
            </a:br>
            <a:r>
              <a:rPr lang="en-US" dirty="0"/>
              <a:t>Oisín Coghlan von Friends of the Earth Ireland erklärt, warum es keine Option ist, den Klimawandel zu ignorieren, und wie Handeln Angst lindern kann.</a:t>
            </a:r>
            <a:br>
              <a:rPr lang="en-IN" dirty="0"/>
            </a:br>
            <a:r>
              <a:rPr lang="en-IN" dirty="0">
                <a:hlinkClick r:id="rId2"/>
              </a:rPr>
              <a:t> </a:t>
            </a:r>
            <a:r>
              <a:rPr lang="en-US" dirty="0">
                <a:hlinkClick r:id="rId2"/>
              </a:rPr>
              <a:t>Hören</a:t>
            </a:r>
            <a:endParaRPr lang="en-IN" dirty="0"/>
          </a:p>
        </p:txBody>
      </p:sp>
      <p:sp>
        <p:nvSpPr>
          <p:cNvPr id="4" name="Text Placeholder 3">
            <a:extLst>
              <a:ext uri="{FF2B5EF4-FFF2-40B4-BE49-F238E27FC236}">
                <a16:creationId xmlns:a16="http://schemas.microsoft.com/office/drawing/2014/main" id="{F9603823-CBD3-15AB-6487-111D6D1D64AF}"/>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9" name="Freeform: Shape 8">
            <a:extLst>
              <a:ext uri="{FF2B5EF4-FFF2-40B4-BE49-F238E27FC236}">
                <a16:creationId xmlns:a16="http://schemas.microsoft.com/office/drawing/2014/main" id="{FE6E121B-C2BA-193A-A600-77A3229990AC}"/>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10" name="Picture 9">
            <a:extLst>
              <a:ext uri="{FF2B5EF4-FFF2-40B4-BE49-F238E27FC236}">
                <a16:creationId xmlns:a16="http://schemas.microsoft.com/office/drawing/2014/main" id="{95280ABC-26DB-254E-B2FE-BB3CEB1CEDF0}"/>
              </a:ext>
            </a:extLst>
          </p:cNvPr>
          <p:cNvPicPr>
            <a:picLocks noChangeAspect="1"/>
          </p:cNvPicPr>
          <p:nvPr/>
        </p:nvPicPr>
        <p:blipFill>
          <a:blip r:embed="rId3"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2" name="Picture 11">
            <a:extLst>
              <a:ext uri="{FF2B5EF4-FFF2-40B4-BE49-F238E27FC236}">
                <a16:creationId xmlns:a16="http://schemas.microsoft.com/office/drawing/2014/main" id="{0E1FE4C2-5DB2-63D4-A8A5-1796968D5CB7}"/>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16353" y="2357437"/>
            <a:ext cx="436308" cy="436308"/>
          </a:xfrm>
          <a:prstGeom prst="rect">
            <a:avLst/>
          </a:prstGeom>
        </p:spPr>
      </p:pic>
    </p:spTree>
    <p:extLst>
      <p:ext uri="{BB962C8B-B14F-4D97-AF65-F5344CB8AC3E}">
        <p14:creationId xmlns:p14="http://schemas.microsoft.com/office/powerpoint/2010/main" val="40464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A7F5-897E-676E-4071-B1419BD534F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7FD6CC5-AF13-3194-F1AA-F2B669321A04}"/>
              </a:ext>
            </a:extLst>
          </p:cNvPr>
          <p:cNvSpPr>
            <a:spLocks noGrp="1"/>
          </p:cNvSpPr>
          <p:nvPr>
            <p:ph type="body" sz="quarter" idx="18"/>
          </p:nvPr>
        </p:nvSpPr>
        <p:spPr>
          <a:xfrm>
            <a:off x="798381" y="1741301"/>
            <a:ext cx="10614687" cy="4206506"/>
          </a:xfrm>
        </p:spPr>
        <p:txBody>
          <a:bodyPr/>
          <a:lstStyle/>
          <a:p>
            <a:pPr marL="0" indent="0"/>
            <a:r>
              <a:rPr lang="en-IN" sz="2800" b="1" dirty="0">
                <a:solidFill>
                  <a:srgbClr val="5398A2"/>
                </a:solidFill>
              </a:rPr>
              <a:t>Vertiefen</a:t>
            </a:r>
          </a:p>
          <a:p>
            <a:pPr marL="0" indent="0"/>
            <a:endParaRPr lang="en-IN" sz="2800" dirty="0">
              <a:solidFill>
                <a:srgbClr val="5398A2"/>
              </a:solidFill>
            </a:endParaRPr>
          </a:p>
          <a:p>
            <a:pPr marL="0" indent="0"/>
            <a:r>
              <a:rPr lang="en-US" b="1" dirty="0"/>
              <a:t>SCHREIBEN:</a:t>
            </a:r>
            <a:br>
              <a:rPr lang="en-IN" dirty="0"/>
            </a:br>
            <a:r>
              <a:rPr lang="en-US" dirty="0"/>
              <a:t>Probiere eine Schreibübung aus: „Wenn ich an den Klimawandel denke, sind die drei stärksten Gefühle, die ich empfinde…“. Überlege, welche davon du in Energie zum Handeln umwandeln könntest.</a:t>
            </a:r>
            <a:endParaRPr lang="en-IN" dirty="0"/>
          </a:p>
          <a:p>
            <a:pPr marL="0" indent="0"/>
            <a:r>
              <a:rPr lang="en-IN" b="1" dirty="0"/>
              <a:t>DISKUTIEREN:</a:t>
            </a:r>
            <a:br>
              <a:rPr lang="en-IN" b="1" dirty="0"/>
            </a:br>
            <a:r>
              <a:rPr lang="en-IN" dirty="0"/>
              <a:t>Teile in einer Gruppe eine Klimasorge und eine Handlung, die deiner Meinung nach hilft. Sprecht darüber, ob offenes Teilen die Last der Sorge verringert.</a:t>
            </a:r>
          </a:p>
          <a:p>
            <a:pPr marL="0" indent="0"/>
            <a:r>
              <a:rPr lang="en-IN" b="1" dirty="0"/>
              <a:t>HANDELN:</a:t>
            </a:r>
            <a:br>
              <a:rPr lang="en-IN" b="1" dirty="0"/>
            </a:br>
            <a:r>
              <a:rPr lang="en-IN" dirty="0"/>
              <a:t>Wähle eine kleine Handlung aus dem SpunOut.ie-Merkblatt aus (z. B. mit einer Freundin oder einem Freund sprechen oder Zeit in der Natur verbringen). Probiere sie diese Woche aus und beobachte, wie sie sich auf deine Stimmung auswirkt.</a:t>
            </a:r>
          </a:p>
        </p:txBody>
      </p:sp>
      <p:sp>
        <p:nvSpPr>
          <p:cNvPr id="4" name="Text Placeholder 3">
            <a:extLst>
              <a:ext uri="{FF2B5EF4-FFF2-40B4-BE49-F238E27FC236}">
                <a16:creationId xmlns:a16="http://schemas.microsoft.com/office/drawing/2014/main" id="{F55F14DE-719E-C558-1FB5-E6DAC52965B9}"/>
              </a:ext>
            </a:extLst>
          </p:cNvPr>
          <p:cNvSpPr>
            <a:spLocks noGrp="1"/>
          </p:cNvSpPr>
          <p:nvPr>
            <p:ph type="body" sz="quarter" idx="16"/>
          </p:nvPr>
        </p:nvSpPr>
        <p:spPr/>
        <p:txBody>
          <a:bodyPr/>
          <a:lstStyle/>
          <a:p>
            <a:r>
              <a:rPr lang="en-US" dirty="0">
                <a:solidFill>
                  <a:srgbClr val="1F8E47"/>
                </a:solidFill>
              </a:rPr>
              <a:t>Klimaangst – Lesen/Schauen/Hören/Schreiben/Handeln</a:t>
            </a:r>
          </a:p>
        </p:txBody>
      </p:sp>
      <p:sp>
        <p:nvSpPr>
          <p:cNvPr id="8" name="Freeform: Shape 7">
            <a:extLst>
              <a:ext uri="{FF2B5EF4-FFF2-40B4-BE49-F238E27FC236}">
                <a16:creationId xmlns:a16="http://schemas.microsoft.com/office/drawing/2014/main" id="{D3844FC6-8714-B49B-84F7-530B481EEB5C}"/>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pic>
        <p:nvPicPr>
          <p:cNvPr id="9" name="Picture 8">
            <a:extLst>
              <a:ext uri="{FF2B5EF4-FFF2-40B4-BE49-F238E27FC236}">
                <a16:creationId xmlns:a16="http://schemas.microsoft.com/office/drawing/2014/main" id="{9AA2D559-F3D6-28EC-6F5F-8B83F5813AA2}"/>
              </a:ext>
            </a:extLst>
          </p:cNvPr>
          <p:cNvPicPr>
            <a:picLocks noChangeAspect="1"/>
          </p:cNvPicPr>
          <p:nvPr/>
        </p:nvPicPr>
        <p:blipFill>
          <a:blip r:embed="rId2"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spTree>
    <p:extLst>
      <p:ext uri="{BB962C8B-B14F-4D97-AF65-F5344CB8AC3E}">
        <p14:creationId xmlns:p14="http://schemas.microsoft.com/office/powerpoint/2010/main" val="19383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p:txBody>
          <a:bodyPr/>
          <a:lstStyle/>
          <a:p>
            <a:r>
              <a:rPr lang="en-US" dirty="0"/>
              <a:t>00</a:t>
            </a:r>
          </a:p>
        </p:txBody>
      </p:sp>
      <p:pic>
        <p:nvPicPr>
          <p:cNvPr id="8" name="Picture Placeholder 7">
            <a:extLst>
              <a:ext uri="{FF2B5EF4-FFF2-40B4-BE49-F238E27FC236}">
                <a16:creationId xmlns:a16="http://schemas.microsoft.com/office/drawing/2014/main" id="{294E0E4F-867B-6D21-1809-A61EC700775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102" r="2102"/>
          <a:stretch>
            <a:fill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B21D947-4F76-565E-CB45-D91CCFD31298}"/>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EINFÜHRUNG</a:t>
            </a:r>
          </a:p>
        </p:txBody>
      </p:sp>
    </p:spTree>
    <p:extLst>
      <p:ext uri="{BB962C8B-B14F-4D97-AF65-F5344CB8AC3E}">
        <p14:creationId xmlns:p14="http://schemas.microsoft.com/office/powerpoint/2010/main" val="327358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C2BFD-FA40-069A-36EC-92260F090C0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BB0BF45-6DA3-713F-F3A9-A99BE1A9580F}"/>
              </a:ext>
            </a:extLst>
          </p:cNvPr>
          <p:cNvSpPr>
            <a:spLocks noGrp="1"/>
          </p:cNvSpPr>
          <p:nvPr>
            <p:ph type="body" sz="quarter" idx="18"/>
          </p:nvPr>
        </p:nvSpPr>
        <p:spPr>
          <a:xfrm>
            <a:off x="798381" y="1718440"/>
            <a:ext cx="4253679" cy="4659499"/>
          </a:xfrm>
        </p:spPr>
        <p:txBody>
          <a:bodyPr/>
          <a:lstStyle/>
          <a:p>
            <a:pPr marL="0" indent="0"/>
            <a:r>
              <a:rPr lang="en-IN" sz="2800" b="1" dirty="0">
                <a:solidFill>
                  <a:srgbClr val="5398A2"/>
                </a:solidFill>
              </a:rPr>
              <a:t>Wichtigste Erkenntnis</a:t>
            </a:r>
          </a:p>
          <a:p>
            <a:pPr marL="0" indent="0"/>
            <a:endParaRPr lang="en-IN" sz="2800" dirty="0">
              <a:solidFill>
                <a:srgbClr val="5398A2"/>
              </a:solidFill>
            </a:endParaRPr>
          </a:p>
          <a:p>
            <a:pPr marL="0" indent="0"/>
            <a:r>
              <a:rPr lang="en-IN" dirty="0"/>
              <a:t>Klimaangst zeigt, wie sehr dir etwas am Herzen liegt. Diese Gefühle teilen junge Menschen weltweit, und sie lassen sich in Stärke, Resilienz und gemeinschaftliches Handeln verwandeln. </a:t>
            </a:r>
          </a:p>
          <a:p>
            <a:pPr marL="0" indent="0"/>
            <a:r>
              <a:rPr lang="en-IN" dirty="0"/>
              <a:t>Indem du dich </a:t>
            </a:r>
            <a:r>
              <a:rPr lang="en-IN" b="1" dirty="0"/>
              <a:t>informierst, reflektierst und handelst </a:t>
            </a:r>
            <a:r>
              <a:rPr lang="en-IN" dirty="0"/>
              <a:t>— auch auf kleine Weise — kannst du ein Gefühl von Kontrolle und Hoffnung zurückgewinnen.</a:t>
            </a:r>
          </a:p>
        </p:txBody>
      </p:sp>
      <p:sp>
        <p:nvSpPr>
          <p:cNvPr id="4" name="Text Placeholder 3">
            <a:extLst>
              <a:ext uri="{FF2B5EF4-FFF2-40B4-BE49-F238E27FC236}">
                <a16:creationId xmlns:a16="http://schemas.microsoft.com/office/drawing/2014/main" id="{1723EBDA-011A-45B4-62B4-CE3C6B51DFA9}"/>
              </a:ext>
            </a:extLst>
          </p:cNvPr>
          <p:cNvSpPr>
            <a:spLocks noGrp="1"/>
          </p:cNvSpPr>
          <p:nvPr>
            <p:ph type="body" sz="quarter" idx="16"/>
          </p:nvPr>
        </p:nvSpPr>
        <p:spPr/>
        <p:txBody>
          <a:bodyPr/>
          <a:lstStyle/>
          <a:p>
            <a:r>
              <a:rPr lang="en-US" dirty="0">
                <a:solidFill>
                  <a:srgbClr val="1F8E47"/>
                </a:solidFill>
              </a:rPr>
              <a:t>Klimaangst – Lesen/Schauen/Hören/Schreiben/Handeln</a:t>
            </a:r>
          </a:p>
        </p:txBody>
      </p:sp>
      <p:pic>
        <p:nvPicPr>
          <p:cNvPr id="2" name="Picture Placeholder 4">
            <a:extLst>
              <a:ext uri="{FF2B5EF4-FFF2-40B4-BE49-F238E27FC236}">
                <a16:creationId xmlns:a16="http://schemas.microsoft.com/office/drawing/2014/main" id="{2631E536-6252-E08D-04A9-CF7DAC86179C}"/>
              </a:ext>
            </a:extLst>
          </p:cNvPr>
          <p:cNvPicPr>
            <a:picLocks noChangeAspect="1"/>
          </p:cNvPicPr>
          <p:nvPr/>
        </p:nvPicPr>
        <p:blipFill>
          <a:blip r:embed="rId2" cstate="screen">
            <a:extLst>
              <a:ext uri="{28A0092B-C50C-407E-A947-70E740481C1C}">
                <a14:useLocalDpi xmlns:a14="http://schemas.microsoft.com/office/drawing/2010/main"/>
              </a:ext>
            </a:extLst>
          </a:blip>
          <a:srcRect l="11549" r="11549"/>
          <a:stretch>
            <a:fillRect/>
          </a:stretch>
        </p:blipFill>
        <p:spPr>
          <a:xfrm>
            <a:off x="5261279" y="2411730"/>
            <a:ext cx="6090229" cy="444627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p:spPr>
      </p:pic>
      <p:pic>
        <p:nvPicPr>
          <p:cNvPr id="7" name="Picture 6">
            <a:extLst>
              <a:ext uri="{FF2B5EF4-FFF2-40B4-BE49-F238E27FC236}">
                <a16:creationId xmlns:a16="http://schemas.microsoft.com/office/drawing/2014/main" id="{80753A62-C8C8-8F14-2395-7159BF6048C9}"/>
              </a:ext>
            </a:extLst>
          </p:cNvPr>
          <p:cNvPicPr>
            <a:picLocks noChangeAspect="1"/>
          </p:cNvPicPr>
          <p:nvPr/>
        </p:nvPicPr>
        <p:blipFill>
          <a:blip r:embed="rId3"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sp>
        <p:nvSpPr>
          <p:cNvPr id="8" name="Freeform: Shape 7">
            <a:extLst>
              <a:ext uri="{FF2B5EF4-FFF2-40B4-BE49-F238E27FC236}">
                <a16:creationId xmlns:a16="http://schemas.microsoft.com/office/drawing/2014/main" id="{42CAD8BD-3D05-A1D2-FA17-FB90701FEAE4}"/>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Toolkit</a:t>
            </a:r>
          </a:p>
        </p:txBody>
      </p:sp>
    </p:spTree>
    <p:extLst>
      <p:ext uri="{BB962C8B-B14F-4D97-AF65-F5344CB8AC3E}">
        <p14:creationId xmlns:p14="http://schemas.microsoft.com/office/powerpoint/2010/main" val="346384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
        <p:nvSpPr>
          <p:cNvPr id="11" name="TextBox 10">
            <a:extLst>
              <a:ext uri="{FF2B5EF4-FFF2-40B4-BE49-F238E27FC236}">
                <a16:creationId xmlns:a16="http://schemas.microsoft.com/office/drawing/2014/main" id="{84411FA5-89C4-A74E-0B3E-E048D91BF9C0}"/>
              </a:ext>
            </a:extLst>
          </p:cNvPr>
          <p:cNvSpPr txBox="1"/>
          <p:nvPr/>
        </p:nvSpPr>
        <p:spPr>
          <a:xfrm>
            <a:off x="5677684" y="2228671"/>
            <a:ext cx="6661354" cy="1200329"/>
          </a:xfrm>
          <a:prstGeom prst="rect">
            <a:avLst/>
          </a:prstGeom>
          <a:noFill/>
        </p:spPr>
        <p:txBody>
          <a:bodyPr wrap="square">
            <a:spAutoFit/>
          </a:bodyPr>
          <a:lstStyle/>
          <a:p>
            <a:r>
              <a:rPr lang="en-US" b="1">
                <a:solidFill>
                  <a:schemeClr val="bg1"/>
                </a:solidFill>
              </a:rPr>
              <a:t>Reflektieren und handeln</a:t>
            </a:r>
            <a:br>
              <a:rPr lang="en-US">
                <a:solidFill>
                  <a:schemeClr val="bg1"/>
                </a:solidFill>
              </a:rPr>
            </a:br>
            <a:r>
              <a:rPr lang="en-US">
                <a:solidFill>
                  <a:schemeClr val="bg1"/>
                </a:solidFill>
              </a:rPr>
              <a:t>Wähle einen Ort, eine Tradition oder ein Können in deiner Umgebung, das dir wichtig ist. Was wäre eine Möglichkeit, es zu schützen oder zu dokumentieren, während sich das Klima verändert?</a:t>
            </a:r>
          </a:p>
        </p:txBody>
      </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EINFÜHRUNG</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331470" y="3756621"/>
            <a:ext cx="11315013" cy="2792769"/>
          </a:xfrm>
        </p:spPr>
        <p:txBody>
          <a:bodyPr/>
          <a:lstStyle/>
          <a:p>
            <a:pPr marL="0" indent="0"/>
            <a:r>
              <a:rPr lang="en-US" sz="2000" b="1" dirty="0">
                <a:solidFill>
                  <a:srgbClr val="1F8E47"/>
                </a:solidFill>
              </a:rPr>
              <a:t>Der Klimawandel </a:t>
            </a:r>
            <a:r>
              <a:rPr lang="en-US" sz="2000" dirty="0"/>
              <a:t>geht nicht nur um steigende Temperaturen und veränderte Wettermuster — er betrifft auch die Orte, Traditionen und Kulturlandschaften, die Gemeinschaften wertschätzen.</a:t>
            </a:r>
          </a:p>
          <a:p>
            <a:pPr marL="0" indent="0"/>
            <a:r>
              <a:rPr lang="en-US" sz="2000" dirty="0"/>
              <a:t>Historische Gebäude, Museen, archäologische Stätten, traditionelles Handwerk, Esskultur, Feste und gelebtes Kulturerbe geraten durch extreme Wetterereignisse, steigenden Meeresspiegel, veränderte Jahreszeiten und Umweltveränderungen zunehmend unter Druck.</a:t>
            </a:r>
          </a:p>
          <a:p>
            <a:pPr marL="0" indent="0"/>
            <a:r>
              <a:rPr lang="en-US" sz="2000" b="1" dirty="0">
                <a:solidFill>
                  <a:srgbClr val="1F8E47"/>
                </a:solidFill>
              </a:rPr>
              <a:t>Dieser Leitfaden hilft Gruppen zu erkunden, wie Klimawissenschaft mit kulturellem Erbe zusammenhängt und was das für Identität, Erinnerung und das Wohlergehen von Gemeinschaften bedeutet.</a:t>
            </a: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screen">
            <a:extLst>
              <a:ext uri="{28A0092B-C50C-407E-A947-70E740481C1C}">
                <a14:useLocalDpi xmlns:a14="http://schemas.microsoft.com/office/drawing/2010/main"/>
              </a:ext>
            </a:extLst>
          </a:blip>
          <a:srcRect t="26700" r="1926" b="8008"/>
          <a:stretch>
            <a:fillRect/>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2" y="1794244"/>
            <a:ext cx="4973769" cy="4743716"/>
          </a:xfrm>
        </p:spPr>
        <p:txBody>
          <a:bodyPr/>
          <a:lstStyle/>
          <a:p>
            <a:pPr marL="0" indent="0"/>
            <a:r>
              <a:rPr lang="en-US" sz="1900" b="1" dirty="0"/>
              <a:t>Durch die Teilnahme an dieser Aktivität werden Gruppen:</a:t>
            </a:r>
          </a:p>
          <a:p>
            <a:pPr marL="342900" indent="-342900">
              <a:buFont typeface="Arial" panose="020B0604020202020204" pitchFamily="34" charset="0"/>
              <a:buChar char="•"/>
            </a:pPr>
            <a:r>
              <a:rPr lang="en-US" sz="1900" dirty="0"/>
              <a:t>grundlegende klimawissenschaftliche Konzepte verstehen, die für den Schutz von Kulturerbe relevant sind</a:t>
            </a:r>
          </a:p>
          <a:p>
            <a:pPr marL="342900" indent="-342900">
              <a:buFont typeface="Arial" panose="020B0604020202020204" pitchFamily="34" charset="0"/>
              <a:buChar char="•"/>
            </a:pPr>
            <a:r>
              <a:rPr lang="en-US" sz="1900" dirty="0"/>
              <a:t>erforschen, wie Klimaauswirkungen Kulturlandschaften und Identitäten beeinflussen</a:t>
            </a:r>
          </a:p>
          <a:p>
            <a:pPr marL="342900" indent="-342900">
              <a:buFont typeface="Arial" panose="020B0604020202020204" pitchFamily="34" charset="0"/>
              <a:buChar char="•"/>
            </a:pPr>
            <a:r>
              <a:rPr lang="en-US" sz="1900" dirty="0"/>
              <a:t>Beispiele von bedrohtem Kulturerbe vor Ort und weltweit diskutieren</a:t>
            </a:r>
          </a:p>
          <a:p>
            <a:pPr marL="342900" indent="-342900">
              <a:buFont typeface="Arial" panose="020B0604020202020204" pitchFamily="34" charset="0"/>
              <a:buChar char="•"/>
            </a:pPr>
            <a:r>
              <a:rPr lang="en-US" sz="1900" dirty="0"/>
              <a:t>über persönliche Verbindungen zu Kulturerbe und Klima reflektieren</a:t>
            </a:r>
          </a:p>
          <a:p>
            <a:pPr marL="342900" indent="-342900">
              <a:buFont typeface="Arial" panose="020B0604020202020204" pitchFamily="34" charset="0"/>
              <a:buChar char="•"/>
            </a:pPr>
            <a:r>
              <a:rPr lang="en-US" sz="1900" dirty="0"/>
              <a:t>Ideen sammeln, wie Wissenschaft, Kultur und gemeinschaftliches Handeln zusammenkommen können</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761603"/>
            <a:ext cx="7556948" cy="803654"/>
          </a:xfrm>
        </p:spPr>
        <p:txBody>
          <a:bodyPr/>
          <a:lstStyle/>
          <a:p>
            <a:r>
              <a:rPr lang="en-US" dirty="0">
                <a:solidFill>
                  <a:srgbClr val="1F8E47"/>
                </a:solidFill>
              </a:rPr>
              <a:t>EINFÜHRUNG - Lernziele</a:t>
            </a:r>
          </a:p>
        </p:txBody>
      </p:sp>
      <p:pic>
        <p:nvPicPr>
          <p:cNvPr id="8" name="Picture Placeholder 4">
            <a:extLst>
              <a:ext uri="{FF2B5EF4-FFF2-40B4-BE49-F238E27FC236}">
                <a16:creationId xmlns:a16="http://schemas.microsoft.com/office/drawing/2014/main" id="{EAD5C455-AC75-FF26-BA42-B56AE89FD33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6119" r="6119"/>
          <a:stretch>
            <a:fillRect/>
          </a:stretch>
        </p:blipFill>
        <p:spPr/>
      </p:pic>
    </p:spTree>
    <p:extLst>
      <p:ext uri="{BB962C8B-B14F-4D97-AF65-F5344CB8AC3E}">
        <p14:creationId xmlns:p14="http://schemas.microsoft.com/office/powerpoint/2010/main" val="3151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94DDDC1-EA32-1E22-7122-EC9B1D4032A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483239" y="2055769"/>
            <a:ext cx="6043541" cy="159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2757910" y="2078629"/>
            <a:ext cx="5633786" cy="1569660"/>
          </a:xfrm>
          <a:prstGeom prst="rect">
            <a:avLst/>
          </a:prstGeom>
          <a:noFill/>
        </p:spPr>
        <p:txBody>
          <a:bodyPr wrap="none" rtlCol="0">
            <a:spAutoFit/>
          </a:bodyPr>
          <a:lstStyle/>
          <a:p>
            <a:pPr algn="ctr"/>
            <a:r>
              <a:rPr lang="en-US" sz="3200" b="1" spc="324" dirty="0">
                <a:solidFill>
                  <a:srgbClr val="5398A2"/>
                </a:solidFill>
                <a:latin typeface="Calibri" panose="020F0502020204030204" pitchFamily="34" charset="0"/>
                <a:cs typeface="Calibri" panose="020F0502020204030204" pitchFamily="34" charset="0"/>
              </a:rPr>
              <a:t>Klimawissenschaft &amp; </a:t>
            </a:r>
          </a:p>
          <a:p>
            <a:pPr algn="ctr"/>
            <a:r>
              <a:rPr lang="en-US" sz="3200" b="1" spc="324" dirty="0">
                <a:solidFill>
                  <a:srgbClr val="5398A2"/>
                </a:solidFill>
                <a:latin typeface="Calibri" panose="020F0502020204030204" pitchFamily="34" charset="0"/>
                <a:cs typeface="Calibri" panose="020F0502020204030204" pitchFamily="34" charset="0"/>
              </a:rPr>
              <a:t>Kulturerbe-Grundlagen </a:t>
            </a:r>
          </a:p>
        </p:txBody>
      </p:sp>
      <p:sp>
        <p:nvSpPr>
          <p:cNvPr id="3" name="TextBox 2">
            <a:extLst>
              <a:ext uri="{FF2B5EF4-FFF2-40B4-BE49-F238E27FC236}">
                <a16:creationId xmlns:a16="http://schemas.microsoft.com/office/drawing/2014/main" id="{27AF349A-A166-2A4D-1BEE-EAC5B8FE206B}"/>
              </a:ext>
            </a:extLst>
          </p:cNvPr>
          <p:cNvSpPr txBox="1"/>
          <p:nvPr/>
        </p:nvSpPr>
        <p:spPr>
          <a:xfrm>
            <a:off x="5627370" y="3606558"/>
            <a:ext cx="3154680" cy="461665"/>
          </a:xfrm>
          <a:prstGeom prst="rect">
            <a:avLst/>
          </a:prstGeom>
          <a:noFill/>
        </p:spPr>
        <p:txBody>
          <a:bodyPr wrap="square" rtlCol="0">
            <a:spAutoFit/>
          </a:bodyPr>
          <a:lstStyle/>
          <a:p>
            <a:r>
              <a:rPr lang="en-US" sz="2400" b="1" spc="324" dirty="0">
                <a:solidFill>
                  <a:schemeClr val="bg1"/>
                </a:solidFill>
                <a:latin typeface="Calibri" panose="020F0502020204030204" pitchFamily="34" charset="0"/>
                <a:cs typeface="Calibri" panose="020F0502020204030204" pitchFamily="34" charset="0"/>
              </a:rPr>
              <a:t>(Kurzes Merkblatt)</a:t>
            </a: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z="1800" spc="324" dirty="0"/>
              <a:t>Klimawissenschaft &amp; </a:t>
            </a:r>
          </a:p>
          <a:p>
            <a:r>
              <a:rPr lang="en-US" sz="1800" spc="324" dirty="0"/>
              <a:t>Kulturerbe-Grundlagen </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pic>
        <p:nvPicPr>
          <p:cNvPr id="8" name="Picture Placeholder 7">
            <a:extLst>
              <a:ext uri="{FF2B5EF4-FFF2-40B4-BE49-F238E27FC236}">
                <a16:creationId xmlns:a16="http://schemas.microsoft.com/office/drawing/2014/main" id="{7985C48E-F9D6-7B9F-A2EA-C48CD203359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Wie der Klimawandel das Kulturerbe beeinflusst</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404040"/>
                </a:solidFill>
              </a:rPr>
              <a:t>Klimaprozesse wirken sich auf das Kulturerbe aus durch:</a:t>
            </a:r>
          </a:p>
          <a:p>
            <a:endParaRPr lang="en-US" sz="2400" dirty="0">
              <a:solidFill>
                <a:srgbClr val="404040"/>
              </a:solidFill>
            </a:endParaRPr>
          </a:p>
          <a:p>
            <a:pPr marL="342900" indent="-342900">
              <a:buFont typeface="Arial" panose="020B0604020202020204" pitchFamily="34" charset="0"/>
              <a:buChar char="•"/>
            </a:pPr>
            <a:r>
              <a:rPr lang="en-US" sz="2400" b="1" dirty="0">
                <a:solidFill>
                  <a:srgbClr val="404040"/>
                </a:solidFill>
              </a:rPr>
              <a:t>Extremwetter </a:t>
            </a:r>
            <a:r>
              <a:rPr lang="en-US" sz="2400" dirty="0">
                <a:solidFill>
                  <a:srgbClr val="404040"/>
                </a:solidFill>
              </a:rPr>
              <a:t>— Stürme, Hitzewellen, Starkregen</a:t>
            </a:r>
          </a:p>
          <a:p>
            <a:pPr marL="342900" indent="-342900">
              <a:buFont typeface="Arial" panose="020B0604020202020204" pitchFamily="34" charset="0"/>
              <a:buChar char="•"/>
            </a:pPr>
            <a:r>
              <a:rPr lang="en-US" sz="2400" b="1" dirty="0">
                <a:solidFill>
                  <a:srgbClr val="404040"/>
                </a:solidFill>
              </a:rPr>
              <a:t>Schleichende Prozesse </a:t>
            </a:r>
            <a:r>
              <a:rPr lang="en-US" sz="2400" dirty="0">
                <a:solidFill>
                  <a:srgbClr val="404040"/>
                </a:solidFill>
              </a:rPr>
              <a:t>— Erosion, Meeresspiegelanstieg, Überflutungen</a:t>
            </a:r>
          </a:p>
          <a:p>
            <a:pPr marL="342900" indent="-342900">
              <a:buFont typeface="Arial" panose="020B0604020202020204" pitchFamily="34" charset="0"/>
              <a:buChar char="•"/>
            </a:pPr>
            <a:r>
              <a:rPr lang="en-US" sz="2400" b="1" dirty="0">
                <a:solidFill>
                  <a:srgbClr val="404040"/>
                </a:solidFill>
              </a:rPr>
              <a:t>Temperatur- und Feuchtigkeitsveränderungen </a:t>
            </a:r>
            <a:r>
              <a:rPr lang="en-US" sz="2400" dirty="0">
                <a:solidFill>
                  <a:srgbClr val="404040"/>
                </a:solidFill>
              </a:rPr>
              <a:t>— betreffen Holz, Stein, Metalle, Textilien</a:t>
            </a:r>
          </a:p>
          <a:p>
            <a:pPr marL="342900" indent="-342900">
              <a:buFont typeface="Arial" panose="020B0604020202020204" pitchFamily="34" charset="0"/>
              <a:buChar char="•"/>
            </a:pPr>
            <a:r>
              <a:rPr lang="en-US" sz="2400" b="1" dirty="0">
                <a:solidFill>
                  <a:srgbClr val="404040"/>
                </a:solidFill>
              </a:rPr>
              <a:t>Waldbrände und Trockenheit </a:t>
            </a:r>
            <a:r>
              <a:rPr lang="en-US" sz="2400" dirty="0">
                <a:solidFill>
                  <a:srgbClr val="404040"/>
                </a:solidFill>
              </a:rPr>
              <a:t>— Risiko für Landschaften, ländliche Architektur, landwirtschaftliche Traditionen</a:t>
            </a:r>
          </a:p>
          <a:p>
            <a:pPr marL="342900" indent="-342900">
              <a:buFont typeface="Arial" panose="020B0604020202020204" pitchFamily="34" charset="0"/>
              <a:buChar char="•"/>
            </a:pPr>
            <a:r>
              <a:rPr lang="en-US" sz="2400" b="1" dirty="0">
                <a:solidFill>
                  <a:srgbClr val="404040"/>
                </a:solidFill>
              </a:rPr>
              <a:t>Biodiversitätsverschiebungen </a:t>
            </a:r>
            <a:r>
              <a:rPr lang="en-US" sz="2400" dirty="0">
                <a:solidFill>
                  <a:srgbClr val="404040"/>
                </a:solidFill>
              </a:rPr>
              <a:t>— wirken sich auf traditionelle Ernährungssysteme, saisonale Feste und lokales Handwerk aus</a:t>
            </a:r>
          </a:p>
        </p:txBody>
      </p:sp>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D23AA-D058-CA6A-2829-F9E0047B49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787688-341D-7C1C-888C-9FC2A937EA7B}"/>
              </a:ext>
            </a:extLst>
          </p:cNvPr>
          <p:cNvSpPr>
            <a:spLocks noGrp="1"/>
          </p:cNvSpPr>
          <p:nvPr>
            <p:ph type="body" sz="quarter" idx="18"/>
          </p:nvPr>
        </p:nvSpPr>
        <p:spPr>
          <a:xfrm>
            <a:off x="675020" y="3392026"/>
            <a:ext cx="3051160" cy="1049221"/>
          </a:xfrm>
        </p:spPr>
        <p:txBody>
          <a:bodyPr/>
          <a:lstStyle/>
          <a:p>
            <a:r>
              <a:rPr lang="en-US" sz="1800" spc="324" dirty="0"/>
              <a:t>Klimawissenschaft &amp; </a:t>
            </a:r>
          </a:p>
          <a:p>
            <a:r>
              <a:rPr lang="en-US" sz="1800" spc="324" dirty="0"/>
              <a:t>Kulturerbe-Grundlagen </a:t>
            </a:r>
          </a:p>
        </p:txBody>
      </p:sp>
      <p:sp>
        <p:nvSpPr>
          <p:cNvPr id="3" name="Text Placeholder 2">
            <a:extLst>
              <a:ext uri="{FF2B5EF4-FFF2-40B4-BE49-F238E27FC236}">
                <a16:creationId xmlns:a16="http://schemas.microsoft.com/office/drawing/2014/main" id="{1234265C-A7C1-6776-2D34-99FB9379D9DE}"/>
              </a:ext>
            </a:extLst>
          </p:cNvPr>
          <p:cNvSpPr>
            <a:spLocks noGrp="1"/>
          </p:cNvSpPr>
          <p:nvPr>
            <p:ph type="body" sz="quarter" idx="19"/>
          </p:nvPr>
        </p:nvSpPr>
        <p:spPr/>
        <p:txBody>
          <a:bodyPr/>
          <a:lstStyle/>
          <a:p>
            <a:r>
              <a:rPr lang="en-IN" dirty="0"/>
              <a:t>01</a:t>
            </a:r>
          </a:p>
        </p:txBody>
      </p:sp>
      <p:pic>
        <p:nvPicPr>
          <p:cNvPr id="8" name="Picture Placeholder 7">
            <a:extLst>
              <a:ext uri="{FF2B5EF4-FFF2-40B4-BE49-F238E27FC236}">
                <a16:creationId xmlns:a16="http://schemas.microsoft.com/office/drawing/2014/main" id="{BCE09591-E4E0-C20D-D64D-DF1EA333EC4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6" name="Text Placeholder 5">
            <a:extLst>
              <a:ext uri="{FF2B5EF4-FFF2-40B4-BE49-F238E27FC236}">
                <a16:creationId xmlns:a16="http://schemas.microsoft.com/office/drawing/2014/main" id="{0A780596-37A4-BE5E-57A6-1DD2F14F6900}"/>
              </a:ext>
            </a:extLst>
          </p:cNvPr>
          <p:cNvSpPr>
            <a:spLocks noGrp="1"/>
          </p:cNvSpPr>
          <p:nvPr>
            <p:ph type="body" sz="quarter" idx="16"/>
          </p:nvPr>
        </p:nvSpPr>
        <p:spPr>
          <a:xfrm>
            <a:off x="4434828" y="761603"/>
            <a:ext cx="7612392" cy="803654"/>
          </a:xfrm>
        </p:spPr>
        <p:txBody>
          <a:bodyPr/>
          <a:lstStyle/>
          <a:p>
            <a:r>
              <a:rPr lang="en-GB" dirty="0">
                <a:solidFill>
                  <a:srgbClr val="1F8E47"/>
                </a:solidFill>
              </a:rPr>
              <a:t>Warum Klimawissenschaft für das Kulturerbe wichtig ist</a:t>
            </a:r>
            <a:endParaRPr lang="en-IN" dirty="0">
              <a:solidFill>
                <a:srgbClr val="1F8E47"/>
              </a:solidFill>
            </a:endParaRPr>
          </a:p>
        </p:txBody>
      </p:sp>
      <p:sp>
        <p:nvSpPr>
          <p:cNvPr id="9" name="Text Placeholder 4">
            <a:extLst>
              <a:ext uri="{FF2B5EF4-FFF2-40B4-BE49-F238E27FC236}">
                <a16:creationId xmlns:a16="http://schemas.microsoft.com/office/drawing/2014/main" id="{F3C5883D-3920-CE31-337F-76132A5AF523}"/>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404040"/>
                </a:solidFill>
              </a:rPr>
              <a:t>Klimawissenschaft hilft Gemeinschaften dabei:</a:t>
            </a:r>
          </a:p>
          <a:p>
            <a:endParaRPr lang="en-US" sz="2400" b="1" dirty="0">
              <a:solidFill>
                <a:srgbClr val="404040"/>
              </a:solidFill>
            </a:endParaRPr>
          </a:p>
          <a:p>
            <a:pPr marL="342900" indent="-342900">
              <a:buFont typeface="Arial" panose="020B0604020202020204" pitchFamily="34" charset="0"/>
              <a:buChar char="•"/>
            </a:pPr>
            <a:r>
              <a:rPr lang="en-US" sz="2400" dirty="0">
                <a:solidFill>
                  <a:srgbClr val="404040"/>
                </a:solidFill>
              </a:rPr>
              <a:t>vorherzusagen, welche Gebiete oder Stätten am stärksten gefährdet sind</a:t>
            </a:r>
          </a:p>
          <a:p>
            <a:pPr marL="342900" indent="-342900">
              <a:buFont typeface="Arial" panose="020B0604020202020204" pitchFamily="34" charset="0"/>
              <a:buChar char="•"/>
            </a:pPr>
            <a:r>
              <a:rPr lang="en-US" sz="2400" dirty="0">
                <a:solidFill>
                  <a:srgbClr val="404040"/>
                </a:solidFill>
              </a:rPr>
              <a:t>physikalische Prozesse zu verstehen (Erosion, Feuchtigkeitsveränderungen, Frost-Tau-Wechsel)</a:t>
            </a:r>
          </a:p>
          <a:p>
            <a:pPr marL="342900" indent="-342900">
              <a:buFont typeface="Arial" panose="020B0604020202020204" pitchFamily="34" charset="0"/>
              <a:buChar char="•"/>
            </a:pPr>
            <a:r>
              <a:rPr lang="en-US" sz="2400" dirty="0">
                <a:solidFill>
                  <a:srgbClr val="404040"/>
                </a:solidFill>
              </a:rPr>
              <a:t>Anpassungsstrategien für Gebäude und Kulturlandschaften zu entwickeln</a:t>
            </a:r>
          </a:p>
          <a:p>
            <a:pPr marL="342900" indent="-342900">
              <a:buFont typeface="Arial" panose="020B0604020202020204" pitchFamily="34" charset="0"/>
              <a:buChar char="•"/>
            </a:pPr>
            <a:r>
              <a:rPr lang="en-US" sz="2400" dirty="0">
                <a:solidFill>
                  <a:srgbClr val="404040"/>
                </a:solidFill>
              </a:rPr>
              <a:t>traditionelles Wissen zu schützen, das mit klimasensiblen Umgebungen verbunden ist</a:t>
            </a:r>
          </a:p>
        </p:txBody>
      </p:sp>
    </p:spTree>
    <p:extLst>
      <p:ext uri="{BB962C8B-B14F-4D97-AF65-F5344CB8AC3E}">
        <p14:creationId xmlns:p14="http://schemas.microsoft.com/office/powerpoint/2010/main" val="399584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4600</TotalTime>
  <Words>2404</Words>
  <Application>Microsoft Office PowerPoint</Application>
  <PresentationFormat>Widescreen</PresentationFormat>
  <Paragraphs>234</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219</cp:revision>
  <dcterms:created xsi:type="dcterms:W3CDTF">2020-10-14T13:32:04Z</dcterms:created>
  <dcterms:modified xsi:type="dcterms:W3CDTF">2026-06-29T14:15:54Z</dcterms:modified>
</cp:coreProperties>
</file>