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37" d="100"/>
          <a:sy n="37" d="100"/>
        </p:scale>
        <p:origin x="2584" y="80"/>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s://www.nature.com/articles/d41586-021-02582-8" TargetMode="External"/><Relationship Id="rId3" Type="http://schemas.openxmlformats.org/officeDocument/2006/relationships/hyperlink" Target="https://blog.nwf.org/2024/06/from-climate-anxiety-to-climate-action-the-impacts-of-climate-change-on-youth/" TargetMode="External"/><Relationship Id="rId7" Type="http://schemas.openxmlformats.org/officeDocument/2006/relationships/hyperlink" Target="https://rupikaur.com/pages/healing-through-words" TargetMode="External"/><Relationship Id="rId2" Type="http://schemas.openxmlformats.org/officeDocument/2006/relationships/hyperlink" Target="https://www.ucpress.edu/books/climate-anxiety-and-the-kid-question/paper" TargetMode="External"/><Relationship Id="rId1" Type="http://schemas.openxmlformats.org/officeDocument/2006/relationships/slideLayout" Target="../slideLayouts/slideLayout10.xml"/><Relationship Id="rId6" Type="http://schemas.openxmlformats.org/officeDocument/2006/relationships/hyperlink" Target="https://www.tcd.ie/studentcounselling/minding-yourself/climate-emotions/" TargetMode="External"/><Relationship Id="rId5" Type="http://schemas.openxmlformats.org/officeDocument/2006/relationships/hyperlink" Target="https://spunout.ie/life/climate/how-to-handle-climate-anxiety/" TargetMode="External"/><Relationship Id="rId4" Type="http://schemas.openxmlformats.org/officeDocument/2006/relationships/hyperlink" Target="https://phys.org/news/2024-06-young-people-climate-anxiety-action.html"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E_TMzLCI_Y" TargetMode="External"/><Relationship Id="rId7" Type="http://schemas.openxmlformats.org/officeDocument/2006/relationships/hyperlink" Target="https://www.tiktok.com/@sambentley"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tiktok.com/@ecotokcollective" TargetMode="External"/><Relationship Id="rId5" Type="http://schemas.openxmlformats.org/officeDocument/2006/relationships/hyperlink" Target="https://www.ted.com/talks/claudia_kemfert_climate_change_is_a_climate_chance?subtitle=en" TargetMode="External"/><Relationship Id="rId4" Type="http://schemas.openxmlformats.org/officeDocument/2006/relationships/hyperlink" Target="https://www.youtube.com/watch?v=VujHHMQMR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imatechangeandhappiness.com/"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www.rte.ie/radio/podcasts/22289170-climate-anxiet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LESEN/SCHAUEN/</a:t>
            </a:r>
            <a:br>
              <a:rPr lang="en-US" sz="3200" b="1" spc="324" dirty="0">
                <a:solidFill>
                  <a:srgbClr val="5398A2"/>
                </a:solidFill>
                <a:latin typeface="Calibri" panose="020F0502020204030204" pitchFamily="34" charset="0"/>
                <a:cs typeface="Calibri" panose="020F0502020204030204" pitchFamily="34" charset="0"/>
              </a:rPr>
            </a:br>
            <a:r>
              <a:rPr lang="en-US" sz="2200" b="1" spc="324" dirty="0">
                <a:solidFill>
                  <a:srgbClr val="5398A2"/>
                </a:solidFill>
                <a:latin typeface="Calibri" panose="020F0502020204030204" pitchFamily="34" charset="0"/>
                <a:cs typeface="Calibri" panose="020F0502020204030204" pitchFamily="34" charset="0"/>
              </a:rPr>
              <a:t>HÖREN/SCHREIBEN/HANDELN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KLIMAANGST</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Einführung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Lesen</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Schauen</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Hören</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Vertiefen</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Wichtigste Erkenntnis</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400" dirty="0"/>
              <a:t>Sich wegen des Klimawandels ängstlich zu fühlen, ist völlig normal. Viele junge Menschen beschreiben den Klimawandel als eine der größten Sorgen in ihrem Leben. Dieses Toolkit zeigt dir, dass diese Gefühle wichtig sind und dass sie auch in Stärke verwandelt werden können. </a:t>
            </a:r>
            <a:br>
              <a:rPr lang="en-US" sz="1400" dirty="0"/>
            </a:br>
            <a:r>
              <a:rPr lang="en-US" sz="1400" dirty="0"/>
              <a:t>Anhand von Büchern, Blogs, Videos und Podcasts siehst du, wie andere mit Klimaangst umgehen — und wie du das auch kannst.</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Einführung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200" b="1" dirty="0">
                <a:solidFill>
                  <a:srgbClr val="84C345"/>
                </a:solidFill>
              </a:rPr>
              <a:t>Buch – </a:t>
            </a:r>
            <a:r>
              <a:rPr lang="en-US" sz="1200" b="1" i="1" dirty="0">
                <a:solidFill>
                  <a:srgbClr val="84C345"/>
                </a:solidFill>
              </a:rPr>
              <a:t>Climate Anxiety and the </a:t>
            </a:r>
            <a:br>
              <a:rPr lang="en-US" sz="1200" b="1" i="1" dirty="0">
                <a:solidFill>
                  <a:srgbClr val="84C345"/>
                </a:solidFill>
              </a:rPr>
            </a:br>
            <a:r>
              <a:rPr lang="en-US" sz="1200" b="1" i="1" dirty="0">
                <a:solidFill>
                  <a:srgbClr val="84C345"/>
                </a:solidFill>
              </a:rPr>
              <a:t>Kid Question</a:t>
            </a:r>
          </a:p>
          <a:p>
            <a:pPr>
              <a:lnSpc>
                <a:spcPts val="1320"/>
              </a:lnSpc>
            </a:pPr>
            <a:r>
              <a:rPr lang="en-US" sz="1200" dirty="0"/>
              <a:t>Dieses Buch untersucht, wie Klimaangst Entscheidungen über die Zukunft beeinflussen kann, etwa ob </a:t>
            </a:r>
            <a:br>
              <a:rPr lang="en-US" sz="1200" dirty="0"/>
            </a:br>
            <a:r>
              <a:rPr lang="en-US" sz="1200" dirty="0"/>
              <a:t>man Kinder bekommen möchte. Ein sensibles Thema, das </a:t>
            </a:r>
            <a:br>
              <a:rPr lang="en-US" sz="1200" dirty="0"/>
            </a:br>
            <a:r>
              <a:rPr lang="en-US" sz="1200" dirty="0"/>
              <a:t>die Tiefe heutiger Klimasorgen widerspiegelt. </a:t>
            </a:r>
            <a:br>
              <a:rPr lang="en-US" sz="1200" dirty="0"/>
            </a:br>
            <a:r>
              <a:rPr lang="en-US" sz="1200" dirty="0"/>
              <a:t>Die Lektüre kann dir helfen zu verstehen, wie </a:t>
            </a:r>
            <a:br>
              <a:rPr lang="en-US" sz="1200" dirty="0"/>
            </a:br>
            <a:r>
              <a:rPr lang="en-US" sz="1200" dirty="0"/>
              <a:t>der Klimawandel langfristige Lebensentscheidungen prägt.</a:t>
            </a:r>
            <a:br>
              <a:rPr lang="en-PH" sz="1200" dirty="0"/>
            </a:br>
            <a:r>
              <a:rPr lang="en-US" sz="1200" dirty="0">
                <a:solidFill>
                  <a:srgbClr val="1A7B46"/>
                </a:solidFill>
                <a:hlinkClick r:id="rId2">
                  <a:extLst>
                    <a:ext uri="{A12FA001-AC4F-418D-AE19-62706E023703}">
                      <ahyp:hlinkClr xmlns:ahyp="http://schemas.microsoft.com/office/drawing/2018/hyperlinkcolor" val="tx"/>
                    </a:ext>
                  </a:extLst>
                </a:hlinkClick>
              </a:rPr>
              <a:t>Link</a:t>
            </a:r>
            <a:endParaRPr lang="en-US" sz="1200" dirty="0">
              <a:solidFill>
                <a:srgbClr val="1A7B46"/>
              </a:solidFill>
            </a:endParaRPr>
          </a:p>
          <a:p>
            <a:pPr>
              <a:lnSpc>
                <a:spcPts val="1320"/>
              </a:lnSpc>
            </a:pPr>
            <a:endParaRPr lang="en-PH" sz="1200" dirty="0"/>
          </a:p>
          <a:p>
            <a:pPr algn="l">
              <a:lnSpc>
                <a:spcPts val="1320"/>
              </a:lnSpc>
            </a:pPr>
            <a:r>
              <a:rPr lang="en-US" sz="1200" b="1" dirty="0">
                <a:solidFill>
                  <a:srgbClr val="84C345"/>
                </a:solidFill>
              </a:rPr>
              <a:t>Blog – From Climate Anxiety to Climate Action (National Wildlife Federation)</a:t>
            </a:r>
            <a:endParaRPr lang="en-PH" sz="1200" b="1" dirty="0">
              <a:solidFill>
                <a:srgbClr val="84C345"/>
              </a:solidFill>
            </a:endParaRPr>
          </a:p>
          <a:p>
            <a:pPr>
              <a:lnSpc>
                <a:spcPts val="1320"/>
              </a:lnSpc>
            </a:pPr>
            <a:r>
              <a:rPr lang="en-US" sz="1200" dirty="0"/>
              <a:t>Dieser Blog erklärt, wie der Klimawandel </a:t>
            </a:r>
            <a:br>
              <a:rPr lang="en-US" sz="1200" dirty="0"/>
            </a:br>
            <a:r>
              <a:rPr lang="en-US" sz="1200" dirty="0"/>
              <a:t>junge Menschen emotional beeinflusst, und bietet </a:t>
            </a:r>
            <a:br>
              <a:rPr lang="en-US" sz="1200" dirty="0"/>
            </a:br>
            <a:r>
              <a:rPr lang="en-US" sz="1200" dirty="0"/>
              <a:t>Tipps zur Bewältigung. Praxisnah geschrieben, hilft er dir, Angst </a:t>
            </a:r>
            <a:br>
              <a:rPr lang="en-US" sz="1200" dirty="0"/>
            </a:br>
            <a:r>
              <a:rPr lang="en-US" sz="1200" dirty="0"/>
              <a:t>in kleine, aber bedeutsame Handlungen zu lenken.</a:t>
            </a:r>
            <a:br>
              <a:rPr lang="en-PH" sz="1200" dirty="0"/>
            </a:br>
            <a:r>
              <a:rPr lang="en-US" sz="1200" dirty="0">
                <a:solidFill>
                  <a:srgbClr val="1A7B46"/>
                </a:solidFill>
                <a:hlinkClick r:id="rId3">
                  <a:extLst>
                    <a:ext uri="{A12FA001-AC4F-418D-AE19-62706E023703}">
                      <ahyp:hlinkClr xmlns:ahyp="http://schemas.microsoft.com/office/drawing/2018/hyperlinkcolor" val="tx"/>
                    </a:ext>
                  </a:extLst>
                </a:hlinkClick>
              </a:rPr>
              <a:t>Link</a:t>
            </a:r>
            <a:endParaRPr lang="en-US" sz="1200" dirty="0">
              <a:solidFill>
                <a:srgbClr val="1A7B46"/>
              </a:solidFill>
            </a:endParaRPr>
          </a:p>
          <a:p>
            <a:pPr>
              <a:lnSpc>
                <a:spcPts val="1320"/>
              </a:lnSpc>
            </a:pPr>
            <a:endParaRPr lang="en-PH" sz="1200" dirty="0">
              <a:solidFill>
                <a:srgbClr val="1A7B46"/>
              </a:solidFill>
            </a:endParaRPr>
          </a:p>
          <a:p>
            <a:pPr algn="l">
              <a:lnSpc>
                <a:spcPts val="1320"/>
              </a:lnSpc>
            </a:pPr>
            <a:r>
              <a:rPr lang="en-PH" sz="1200" b="1" dirty="0">
                <a:solidFill>
                  <a:srgbClr val="84C345"/>
                </a:solidFill>
              </a:rPr>
              <a:t>Artikel – Helping Young People Turn Climate Anxiety into Climate Action</a:t>
            </a:r>
          </a:p>
          <a:p>
            <a:pPr>
              <a:lnSpc>
                <a:spcPts val="1320"/>
              </a:lnSpc>
            </a:pPr>
            <a:r>
              <a:rPr lang="en-PH" sz="1200" dirty="0"/>
              <a:t>Hier berichten junge Aktivist:innen, wie sie </a:t>
            </a:r>
            <a:br>
              <a:rPr lang="en-PH" sz="1200" dirty="0"/>
            </a:br>
            <a:r>
              <a:rPr lang="en-PH" sz="1200" dirty="0"/>
              <a:t>mit Klimaangst umgehen, indem sie sich </a:t>
            </a:r>
            <a:br>
              <a:rPr lang="en-PH" sz="1200" dirty="0"/>
            </a:br>
            <a:r>
              <a:rPr lang="en-PH" sz="1200" dirty="0"/>
              <a:t>gemeinschaftlich engagieren. Es zeigt, dass Gefühle der Hilflosigkeit nachlassen können, wenn man mit anderen zusammenarbeitet.</a:t>
            </a:r>
            <a:br>
              <a:rPr lang="en-PH" sz="1200" dirty="0"/>
            </a:br>
            <a:r>
              <a:rPr lang="en-PH" sz="1200" dirty="0">
                <a:solidFill>
                  <a:srgbClr val="1A7B46"/>
                </a:solidFill>
                <a:hlinkClick r:id="rId4">
                  <a:extLst>
                    <a:ext uri="{A12FA001-AC4F-418D-AE19-62706E023703}">
                      <ahyp:hlinkClr xmlns:ahyp="http://schemas.microsoft.com/office/drawing/2018/hyperlinkcolor" val="tx"/>
                    </a:ext>
                  </a:extLst>
                </a:hlinkClick>
              </a:rPr>
              <a:t>Link</a:t>
            </a:r>
            <a:endParaRPr lang="en-PH" sz="1200" dirty="0">
              <a:solidFill>
                <a:srgbClr val="1A7B46"/>
              </a:solidFill>
            </a:endParaRPr>
          </a:p>
          <a:p>
            <a:pPr>
              <a:lnSpc>
                <a:spcPts val="1320"/>
              </a:lnSpc>
            </a:pPr>
            <a:endParaRPr lang="en-PH" sz="1200" b="1" dirty="0"/>
          </a:p>
          <a:p>
            <a:pPr algn="l">
              <a:lnSpc>
                <a:spcPts val="1320"/>
              </a:lnSpc>
            </a:pPr>
            <a:r>
              <a:rPr lang="en-PH" sz="1200" b="1" dirty="0">
                <a:solidFill>
                  <a:srgbClr val="84C345"/>
                </a:solidFill>
              </a:rPr>
              <a:t>Merkblatt – How to Handle Climate Anxiety (</a:t>
            </a:r>
            <a:r>
              <a:rPr lang="en-PH" sz="1200" b="1" dirty="0" err="1">
                <a:solidFill>
                  <a:srgbClr val="84C345"/>
                </a:solidFill>
              </a:rPr>
              <a:t>SpunOut.ie</a:t>
            </a:r>
            <a:r>
              <a:rPr lang="en-PH" sz="1200" b="1" dirty="0">
                <a:solidFill>
                  <a:srgbClr val="84C345"/>
                </a:solidFill>
              </a:rPr>
              <a:t>)</a:t>
            </a:r>
          </a:p>
          <a:p>
            <a:pPr>
              <a:lnSpc>
                <a:spcPts val="1320"/>
              </a:lnSpc>
            </a:pPr>
            <a:r>
              <a:rPr lang="en-PH" sz="1200" dirty="0"/>
              <a:t>Diese kurze Ressource bietet klare </a:t>
            </a:r>
            <a:br>
              <a:rPr lang="en-PH" sz="1200" dirty="0"/>
            </a:br>
            <a:r>
              <a:rPr lang="en-PH" sz="1200" dirty="0"/>
              <a:t>Ratschläge von Expert:innen und jungen Menschen dazu, </a:t>
            </a:r>
            <a:br>
              <a:rPr lang="en-PH" sz="1200" dirty="0"/>
            </a:br>
            <a:r>
              <a:rPr lang="en-PH" sz="1200" dirty="0"/>
              <a:t>wie man mit überwältigenden Klimasorgen umgeht. Sie enthält praktische Vorschläge, die du sofort ausprobieren kannst, wie Tagebuchschreiben, Achtsamkeit oder ein Gespräch mit Gleichaltrigen.</a:t>
            </a:r>
            <a:br>
              <a:rPr lang="en-PH" sz="1200" dirty="0"/>
            </a:br>
            <a:r>
              <a:rPr lang="en-PH" sz="1200" dirty="0">
                <a:solidFill>
                  <a:srgbClr val="1A7B46"/>
                </a:solidFill>
                <a:hlinkClick r:id="rId5">
                  <a:extLst>
                    <a:ext uri="{A12FA001-AC4F-418D-AE19-62706E023703}">
                      <ahyp:hlinkClr xmlns:ahyp="http://schemas.microsoft.com/office/drawing/2018/hyperlinkcolor" val="tx"/>
                    </a:ext>
                  </a:extLst>
                </a:hlinkClick>
              </a:rPr>
              <a:t>Link</a:t>
            </a:r>
            <a:endParaRPr lang="en-PH" sz="1200" dirty="0">
              <a:solidFill>
                <a:srgbClr val="1A7B46"/>
              </a:solidFill>
            </a:endParaRPr>
          </a:p>
          <a:p>
            <a:pPr>
              <a:lnSpc>
                <a:spcPts val="1320"/>
              </a:lnSpc>
            </a:pPr>
            <a:endParaRPr lang="en-PH" sz="1200" dirty="0">
              <a:solidFill>
                <a:srgbClr val="1A7B46"/>
              </a:solidFill>
            </a:endParaRPr>
          </a:p>
          <a:p>
            <a:pPr algn="l">
              <a:lnSpc>
                <a:spcPts val="1320"/>
              </a:lnSpc>
            </a:pPr>
            <a:r>
              <a:rPr lang="en-PH" sz="1200" b="1" dirty="0">
                <a:solidFill>
                  <a:srgbClr val="84C345"/>
                </a:solidFill>
              </a:rPr>
              <a:t>Artikel – Climate Emotions </a:t>
            </a:r>
            <a:br>
              <a:rPr lang="en-PH" sz="1200" b="1" dirty="0">
                <a:solidFill>
                  <a:srgbClr val="84C345"/>
                </a:solidFill>
              </a:rPr>
            </a:br>
            <a:r>
              <a:rPr lang="en-PH" sz="1200" b="1" dirty="0">
                <a:solidFill>
                  <a:srgbClr val="84C345"/>
                </a:solidFill>
              </a:rPr>
              <a:t>(Trinity College Dublin)</a:t>
            </a:r>
          </a:p>
          <a:p>
            <a:pPr>
              <a:lnSpc>
                <a:spcPts val="1320"/>
              </a:lnSpc>
            </a:pPr>
            <a:r>
              <a:rPr lang="en-PH" sz="1200" dirty="0"/>
              <a:t>Dieser Artikel erklärt verschiedene klimabezogene Gefühle, </a:t>
            </a:r>
            <a:br>
              <a:rPr lang="en-PH" sz="1200" dirty="0"/>
            </a:br>
            <a:r>
              <a:rPr lang="en-PH" sz="1200" dirty="0"/>
              <a:t>die du erleben kannst — etwa Traurigkeit, </a:t>
            </a:r>
            <a:br>
              <a:rPr lang="en-PH" sz="1200" dirty="0"/>
            </a:br>
            <a:r>
              <a:rPr lang="en-PH" sz="1200" dirty="0"/>
              <a:t>Schuld oder Frustration — und wie sie </a:t>
            </a:r>
            <a:br>
              <a:rPr lang="en-PH" sz="1200" dirty="0"/>
            </a:br>
            <a:r>
              <a:rPr lang="en-PH" sz="1200" dirty="0"/>
              <a:t>deine psychische Gesundheit beeinflussen können. Er </a:t>
            </a:r>
            <a:br>
              <a:rPr lang="en-PH" sz="1200" dirty="0"/>
            </a:br>
            <a:r>
              <a:rPr lang="en-PH" sz="1200" dirty="0"/>
              <a:t>ermutigt dich, diese Gefühle </a:t>
            </a:r>
            <a:br>
              <a:rPr lang="en-PH" sz="1200" dirty="0"/>
            </a:br>
            <a:r>
              <a:rPr lang="en-PH" sz="1200" dirty="0"/>
              <a:t>anzuerkennen, statt sie zu ignorieren.</a:t>
            </a:r>
            <a:br>
              <a:rPr lang="en-PH" sz="1200" dirty="0"/>
            </a:br>
            <a:r>
              <a:rPr lang="en-PH" sz="1200" dirty="0">
                <a:solidFill>
                  <a:srgbClr val="1A7B46"/>
                </a:solidFill>
                <a:hlinkClick r:id="rId6">
                  <a:extLst>
                    <a:ext uri="{A12FA001-AC4F-418D-AE19-62706E023703}">
                      <ahyp:hlinkClr xmlns:ahyp="http://schemas.microsoft.com/office/drawing/2018/hyperlinkcolor" val="tx"/>
                    </a:ext>
                  </a:extLst>
                </a:hlinkClick>
              </a:rPr>
              <a:t>Link</a:t>
            </a:r>
            <a:endParaRPr lang="en-PH" sz="1200" dirty="0">
              <a:solidFill>
                <a:srgbClr val="1A7B46"/>
              </a:solidFill>
            </a:endParaRPr>
          </a:p>
          <a:p>
            <a:pPr>
              <a:lnSpc>
                <a:spcPts val="1320"/>
              </a:lnSpc>
            </a:pPr>
            <a:endParaRPr lang="en-PH" sz="1200" b="1" dirty="0"/>
          </a:p>
          <a:p>
            <a:pPr algn="l">
              <a:lnSpc>
                <a:spcPts val="1320"/>
              </a:lnSpc>
            </a:pPr>
            <a:r>
              <a:rPr lang="en-US" sz="1200" b="1" dirty="0">
                <a:solidFill>
                  <a:srgbClr val="84C345"/>
                </a:solidFill>
              </a:rPr>
              <a:t>Buch – </a:t>
            </a:r>
            <a:r>
              <a:rPr lang="en-US" sz="1200" b="1" i="1" dirty="0">
                <a:solidFill>
                  <a:srgbClr val="84C345"/>
                </a:solidFill>
              </a:rPr>
              <a:t>Healing Through Words </a:t>
            </a:r>
            <a:br>
              <a:rPr lang="en-US" sz="1200" b="1" dirty="0">
                <a:solidFill>
                  <a:srgbClr val="84C345"/>
                </a:solidFill>
              </a:rPr>
            </a:br>
            <a:r>
              <a:rPr lang="en-US" sz="1200" b="1" dirty="0">
                <a:solidFill>
                  <a:srgbClr val="84C345"/>
                </a:solidFill>
              </a:rPr>
              <a:t>(Rupi Kaur)</a:t>
            </a:r>
            <a:endParaRPr lang="en-PH" sz="1200" b="1" dirty="0">
              <a:solidFill>
                <a:srgbClr val="84C345"/>
              </a:solidFill>
            </a:endParaRPr>
          </a:p>
          <a:p>
            <a:pPr>
              <a:lnSpc>
                <a:spcPts val="1320"/>
              </a:lnSpc>
            </a:pPr>
            <a:r>
              <a:rPr lang="en-US" sz="1200" dirty="0"/>
              <a:t>Dieses Buch mit angeleiteten Schreibübungen </a:t>
            </a:r>
            <a:br>
              <a:rPr lang="en-US" sz="1200" dirty="0"/>
            </a:br>
            <a:r>
              <a:rPr lang="en-US" sz="1200" dirty="0"/>
              <a:t>konzentriert sich nicht auf das Klima, ist aber eine gute </a:t>
            </a:r>
            <a:br>
              <a:rPr lang="en-US" sz="1200" dirty="0"/>
            </a:br>
            <a:r>
              <a:rPr lang="en-US" sz="1200" dirty="0"/>
              <a:t>Möglichkeit, schwere Gefühle zu verarbeiten. Die kreativen Impulse können dir helfen, Angst </a:t>
            </a:r>
            <a:br>
              <a:rPr lang="en-US" sz="1200" dirty="0"/>
            </a:br>
            <a:r>
              <a:rPr lang="en-US" sz="1200" dirty="0"/>
              <a:t>und Sorgen zu bewältigen und dabei Resilienz aufzubauen.</a:t>
            </a:r>
            <a:br>
              <a:rPr lang="en-PH" sz="1200" dirty="0"/>
            </a:br>
            <a:r>
              <a:rPr lang="en-US" sz="1200" dirty="0">
                <a:solidFill>
                  <a:srgbClr val="1A7B46"/>
                </a:solidFill>
                <a:hlinkClick r:id="rId7">
                  <a:extLst>
                    <a:ext uri="{A12FA001-AC4F-418D-AE19-62706E023703}">
                      <ahyp:hlinkClr xmlns:ahyp="http://schemas.microsoft.com/office/drawing/2018/hyperlinkcolor" val="tx"/>
                    </a:ext>
                  </a:extLst>
                </a:hlinkClick>
              </a:rPr>
              <a:t>Link</a:t>
            </a:r>
            <a:endParaRPr lang="en-PH" sz="1200" dirty="0">
              <a:solidFill>
                <a:srgbClr val="1A7B46"/>
              </a:solidFill>
            </a:endParaRPr>
          </a:p>
          <a:p>
            <a:pPr>
              <a:lnSpc>
                <a:spcPts val="1320"/>
              </a:lnSpc>
            </a:pPr>
            <a:endParaRPr lang="en-US" sz="1200" b="1" dirty="0"/>
          </a:p>
          <a:p>
            <a:pPr algn="l">
              <a:lnSpc>
                <a:spcPts val="1320"/>
              </a:lnSpc>
            </a:pPr>
            <a:r>
              <a:rPr lang="en-US" sz="1200" b="1" dirty="0">
                <a:solidFill>
                  <a:srgbClr val="84C345"/>
                </a:solidFill>
              </a:rPr>
              <a:t>Umfrage – Young People’s Climate Anxiety (Nature, 2021)</a:t>
            </a:r>
            <a:endParaRPr lang="en-PH" sz="1200" b="1" dirty="0">
              <a:solidFill>
                <a:srgbClr val="84C345"/>
              </a:solidFill>
            </a:endParaRPr>
          </a:p>
          <a:p>
            <a:pPr>
              <a:lnSpc>
                <a:spcPts val="1320"/>
              </a:lnSpc>
            </a:pPr>
            <a:r>
              <a:rPr lang="en-US" sz="1200" dirty="0"/>
              <a:t>Eine globale Studie mit 10.000 jungen Menschen </a:t>
            </a:r>
            <a:br>
              <a:rPr lang="en-US" sz="1200" dirty="0"/>
            </a:br>
            <a:r>
              <a:rPr lang="en-US" sz="1200" dirty="0"/>
              <a:t>zeigte, dass die meisten Klimaangst verspüren und </a:t>
            </a:r>
            <a:br>
              <a:rPr lang="en-US" sz="1200" dirty="0"/>
            </a:br>
            <a:r>
              <a:rPr lang="en-US" sz="1200" dirty="0"/>
              <a:t>sich viele durch politisches Untätigsein verraten fühlen. </a:t>
            </a:r>
            <a:br>
              <a:rPr lang="en-US" sz="1200" dirty="0"/>
            </a:br>
            <a:r>
              <a:rPr lang="en-US" sz="1200" dirty="0"/>
              <a:t>Ein starker Beleg dafür, dass du nicht allein bist — Millionen andere teilen diese Gefühle.</a:t>
            </a:r>
            <a:br>
              <a:rPr lang="en-PH" sz="1200" dirty="0"/>
            </a:br>
            <a:r>
              <a:rPr lang="en-US" sz="1200" dirty="0">
                <a:solidFill>
                  <a:srgbClr val="1A7B46"/>
                </a:solidFill>
                <a:hlinkClick r:id="rId8">
                  <a:extLst>
                    <a:ext uri="{A12FA001-AC4F-418D-AE19-62706E023703}">
                      <ahyp:hlinkClr xmlns:ahyp="http://schemas.microsoft.com/office/drawing/2018/hyperlinkcolor" val="tx"/>
                    </a:ext>
                  </a:extLst>
                </a:hlinkClick>
              </a:rPr>
              <a:t>Link</a:t>
            </a:r>
            <a:endParaRPr lang="en-PH"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Schauen</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PH" sz="1400" b="1" dirty="0">
                <a:solidFill>
                  <a:srgbClr val="84C345"/>
                </a:solidFill>
              </a:rPr>
              <a:t>TED Talk – Katharina Van Bronswijk: </a:t>
            </a:r>
            <a:br>
              <a:rPr lang="en-PH" sz="1400" b="1" dirty="0">
                <a:solidFill>
                  <a:srgbClr val="84C345"/>
                </a:solidFill>
              </a:rPr>
            </a:br>
            <a:r>
              <a:rPr lang="en-PH" sz="1400" b="1" dirty="0">
                <a:solidFill>
                  <a:srgbClr val="84C345"/>
                </a:solidFill>
              </a:rPr>
              <a:t>How Your Climate Emotions Can Save </a:t>
            </a:r>
            <a:br>
              <a:rPr lang="en-PH" sz="1400" b="1" dirty="0">
                <a:solidFill>
                  <a:srgbClr val="84C345"/>
                </a:solidFill>
              </a:rPr>
            </a:br>
            <a:r>
              <a:rPr lang="en-PH" sz="1400" b="1" dirty="0">
                <a:solidFill>
                  <a:srgbClr val="84C345"/>
                </a:solidFill>
              </a:rPr>
              <a:t>the World</a:t>
            </a:r>
          </a:p>
          <a:p>
            <a:pPr>
              <a:lnSpc>
                <a:spcPts val="1320"/>
              </a:lnSpc>
            </a:pPr>
            <a:r>
              <a:rPr lang="en-PH" sz="1200" dirty="0"/>
              <a:t>Dieser Vortrag zeigt, wie Gefühle wie Angst </a:t>
            </a:r>
            <a:br>
              <a:rPr lang="en-PH" sz="1200" dirty="0"/>
            </a:br>
            <a:r>
              <a:rPr lang="en-PH" sz="1200" dirty="0"/>
              <a:t>und Trauer nützlich sein können — sie können dich motivieren </a:t>
            </a:r>
            <a:br>
              <a:rPr lang="en-PH" sz="1200" dirty="0"/>
            </a:br>
            <a:r>
              <a:rPr lang="en-PH" sz="1200" dirty="0"/>
              <a:t>zu handeln, statt dich zurückzuhalten.</a:t>
            </a:r>
            <a:br>
              <a:rPr lang="en-PH" sz="1200" dirty="0"/>
            </a:br>
            <a:r>
              <a:rPr lang="en-PH" sz="1200" dirty="0">
                <a:solidFill>
                  <a:srgbClr val="1A7B46"/>
                </a:solidFill>
                <a:hlinkClick r:id="rId3">
                  <a:extLst>
                    <a:ext uri="{A12FA001-AC4F-418D-AE19-62706E023703}">
                      <ahyp:hlinkClr xmlns:ahyp="http://schemas.microsoft.com/office/drawing/2018/hyperlinkcolor" val="tx"/>
                    </a:ext>
                  </a:extLst>
                </a:hlinkClick>
              </a:rPr>
              <a:t>Ansehen</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TED Talk – Heather White: Adopt a Daily Practice to Ease Eco Anxiety</a:t>
            </a:r>
          </a:p>
          <a:p>
            <a:pPr>
              <a:lnSpc>
                <a:spcPts val="1320"/>
              </a:lnSpc>
            </a:pPr>
            <a:r>
              <a:rPr lang="en-PH" sz="1200" dirty="0"/>
              <a:t>Heather White erklärt, dass jede Person unterschiedlich auf den Klimawandel reagiert, und stellt das Konzept verschiedener „Klimakrieger“-Identitäten vor. Das hilft dir herauszufinden, welche Art des Handelns am besten zu dir passt.</a:t>
            </a:r>
            <a:br>
              <a:rPr lang="en-PH" sz="1200" dirty="0"/>
            </a:br>
            <a:r>
              <a:rPr lang="en-PH" sz="1200" dirty="0">
                <a:solidFill>
                  <a:srgbClr val="1A7B46"/>
                </a:solidFill>
                <a:hlinkClick r:id="rId4">
                  <a:extLst>
                    <a:ext uri="{A12FA001-AC4F-418D-AE19-62706E023703}">
                      <ahyp:hlinkClr xmlns:ahyp="http://schemas.microsoft.com/office/drawing/2018/hyperlinkcolor" val="tx"/>
                    </a:ext>
                  </a:extLst>
                </a:hlinkClick>
              </a:rPr>
              <a:t>Ansehen</a:t>
            </a:r>
            <a:endParaRPr lang="en-PH" sz="1200" dirty="0">
              <a:solidFill>
                <a:srgbClr val="1A7B46"/>
              </a:solidFill>
            </a:endParaRPr>
          </a:p>
          <a:p>
            <a:pPr>
              <a:lnSpc>
                <a:spcPts val="1320"/>
              </a:lnSpc>
            </a:pPr>
            <a:endParaRPr lang="en-PH" b="1" dirty="0"/>
          </a:p>
          <a:p>
            <a:pPr algn="l">
              <a:lnSpc>
                <a:spcPts val="1320"/>
              </a:lnSpc>
            </a:pPr>
            <a:r>
              <a:rPr lang="en-US" sz="1400" b="1" dirty="0">
                <a:solidFill>
                  <a:srgbClr val="84C345"/>
                </a:solidFill>
              </a:rPr>
              <a:t>TED Talk – Claudia Kemfert: Climate Change is a Climate Chance</a:t>
            </a:r>
            <a:endParaRPr lang="en-PH" sz="1400" b="1" dirty="0">
              <a:solidFill>
                <a:srgbClr val="84C345"/>
              </a:solidFill>
            </a:endParaRPr>
          </a:p>
          <a:p>
            <a:pPr>
              <a:lnSpc>
                <a:spcPts val="1320"/>
              </a:lnSpc>
            </a:pPr>
            <a:r>
              <a:rPr lang="en-US" sz="1200" dirty="0"/>
              <a:t>Dieser Vortrag zeigt, wie der Klimawandel </a:t>
            </a:r>
            <a:br>
              <a:rPr lang="en-US" sz="1200" dirty="0"/>
            </a:br>
            <a:r>
              <a:rPr lang="en-US" sz="1200" dirty="0"/>
              <a:t>auch als Chance für Veränderung gesehen werden kann. Eine optimistische Perspektive, </a:t>
            </a:r>
            <a:br>
              <a:rPr lang="en-US" sz="1200" dirty="0"/>
            </a:br>
            <a:r>
              <a:rPr lang="en-US" sz="1200" dirty="0"/>
              <a:t>die Angst in Möglichkeit verwandelt.</a:t>
            </a:r>
            <a:br>
              <a:rPr lang="en-PH" sz="1200" dirty="0"/>
            </a:br>
            <a:r>
              <a:rPr lang="en-US" sz="1200" dirty="0">
                <a:solidFill>
                  <a:srgbClr val="1A7B46"/>
                </a:solidFill>
                <a:hlinkClick r:id="rId5">
                  <a:extLst>
                    <a:ext uri="{A12FA001-AC4F-418D-AE19-62706E023703}">
                      <ahyp:hlinkClr xmlns:ahyp="http://schemas.microsoft.com/office/drawing/2018/hyperlinkcolor" val="tx"/>
                    </a:ext>
                  </a:extLst>
                </a:hlinkClick>
              </a:rPr>
              <a:t>Ansehen</a:t>
            </a:r>
            <a:endParaRPr lang="en-PH" sz="1200" dirty="0">
              <a:solidFill>
                <a:srgbClr val="1A7B46"/>
              </a:solidFill>
            </a:endParaRPr>
          </a:p>
          <a:p>
            <a:pPr algn="l">
              <a:lnSpc>
                <a:spcPts val="1320"/>
              </a:lnSpc>
            </a:pPr>
            <a:r>
              <a:rPr lang="en-US" sz="1400" b="1" dirty="0">
                <a:solidFill>
                  <a:srgbClr val="84C345"/>
                </a:solidFill>
              </a:rPr>
              <a:t>TikTok – </a:t>
            </a:r>
            <a:r>
              <a:rPr lang="en-US" sz="1400" b="1" dirty="0" err="1">
                <a:solidFill>
                  <a:srgbClr val="84C345"/>
                </a:solidFill>
              </a:rPr>
              <a:t>EcoTok</a:t>
            </a:r>
            <a:r>
              <a:rPr lang="en-US" sz="1400" b="1" dirty="0">
                <a:solidFill>
                  <a:srgbClr val="84C345"/>
                </a:solidFill>
              </a:rPr>
              <a:t> Collective (@</a:t>
            </a:r>
            <a:r>
              <a:rPr lang="en-US" sz="1400" b="1" dirty="0" err="1">
                <a:solidFill>
                  <a:srgbClr val="84C345"/>
                </a:solidFill>
              </a:rPr>
              <a:t>ecotokcollective</a:t>
            </a:r>
            <a:r>
              <a:rPr lang="en-US" sz="1400" b="1" dirty="0">
                <a:solidFill>
                  <a:srgbClr val="84C345"/>
                </a:solidFill>
              </a:rPr>
              <a:t>)</a:t>
            </a:r>
            <a:endParaRPr lang="en-PH" sz="1400" b="1" dirty="0">
              <a:solidFill>
                <a:srgbClr val="84C345"/>
              </a:solidFill>
            </a:endParaRPr>
          </a:p>
          <a:p>
            <a:pPr>
              <a:lnSpc>
                <a:spcPts val="1320"/>
              </a:lnSpc>
            </a:pPr>
            <a:r>
              <a:rPr lang="en-US" sz="1200" dirty="0"/>
              <a:t>Eine Gruppe junger Klima-Creator:innen teilt kurze, witzige Videos, die Klimathemen erklären, </a:t>
            </a:r>
            <a:br>
              <a:rPr lang="en-US" sz="1200" dirty="0"/>
            </a:br>
            <a:r>
              <a:rPr lang="en-US" sz="1200" dirty="0"/>
              <a:t>Mythen entlarven und Lösungen aufzeigen. Ideal </a:t>
            </a:r>
            <a:br>
              <a:rPr lang="en-US" sz="1200" dirty="0"/>
            </a:br>
            <a:r>
              <a:rPr lang="en-US" sz="1200" dirty="0"/>
              <a:t>für schnelles, zugängliches Lernen.</a:t>
            </a:r>
            <a:br>
              <a:rPr lang="en-PH" sz="1200" dirty="0"/>
            </a:br>
            <a:r>
              <a:rPr lang="en-US" sz="1200" dirty="0">
                <a:solidFill>
                  <a:srgbClr val="1A7B46"/>
                </a:solidFill>
                <a:hlinkClick r:id="rId6">
                  <a:extLst>
                    <a:ext uri="{A12FA001-AC4F-418D-AE19-62706E023703}">
                      <ahyp:hlinkClr xmlns:ahyp="http://schemas.microsoft.com/office/drawing/2018/hyperlinkcolor" val="tx"/>
                    </a:ext>
                  </a:extLst>
                </a:hlinkClick>
              </a:rPr>
              <a:t>Ansehen</a:t>
            </a:r>
            <a:endParaRPr lang="en-PH" sz="1200" dirty="0">
              <a:solidFill>
                <a:srgbClr val="1A7B46"/>
              </a:solidFill>
            </a:endParaRPr>
          </a:p>
          <a:p>
            <a:pPr>
              <a:lnSpc>
                <a:spcPts val="1320"/>
              </a:lnSpc>
            </a:pPr>
            <a:endParaRPr lang="en-PH" b="1" dirty="0"/>
          </a:p>
          <a:p>
            <a:pPr algn="l">
              <a:lnSpc>
                <a:spcPts val="1320"/>
              </a:lnSpc>
            </a:pPr>
            <a:r>
              <a:rPr lang="en-PH" sz="1400" b="1" dirty="0">
                <a:solidFill>
                  <a:srgbClr val="84C345"/>
                </a:solidFill>
              </a:rPr>
              <a:t>TikTok – Sam Bentley (@</a:t>
            </a:r>
            <a:r>
              <a:rPr lang="en-PH" sz="1400" b="1" dirty="0" err="1">
                <a:solidFill>
                  <a:srgbClr val="84C345"/>
                </a:solidFill>
              </a:rPr>
              <a:t>sambentley</a:t>
            </a:r>
            <a:r>
              <a:rPr lang="en-PH" sz="1400" b="1" dirty="0">
                <a:solidFill>
                  <a:srgbClr val="84C345"/>
                </a:solidFill>
              </a:rPr>
              <a:t>)</a:t>
            </a:r>
          </a:p>
          <a:p>
            <a:pPr>
              <a:lnSpc>
                <a:spcPts val="1320"/>
              </a:lnSpc>
            </a:pPr>
            <a:r>
              <a:rPr lang="en-PH" sz="1200" dirty="0"/>
              <a:t>Sam Bentley postet täglich positive </a:t>
            </a:r>
            <a:br>
              <a:rPr lang="en-PH" sz="1200" dirty="0"/>
            </a:br>
            <a:r>
              <a:rPr lang="en-PH" sz="1200" dirty="0"/>
              <a:t>Umweltnachrichten und erinnert uns daran, dass </a:t>
            </a:r>
            <a:br>
              <a:rPr lang="en-PH" sz="1200" dirty="0"/>
            </a:br>
            <a:r>
              <a:rPr lang="en-PH" sz="1200" dirty="0"/>
              <a:t>Fortschritte erzielt werden. Perfekt für einen </a:t>
            </a:r>
            <a:br>
              <a:rPr lang="en-PH" sz="1200" dirty="0"/>
            </a:br>
            <a:r>
              <a:rPr lang="en-PH" sz="1200" dirty="0"/>
              <a:t>hoffnungsvollen Scroll, wenn die Nachrichten schwer wiegen.</a:t>
            </a:r>
            <a:br>
              <a:rPr lang="en-PH" sz="1200" dirty="0"/>
            </a:br>
            <a:r>
              <a:rPr lang="en-PH" sz="1200" dirty="0">
                <a:solidFill>
                  <a:srgbClr val="1A7B46"/>
                </a:solidFill>
                <a:hlinkClick r:id="rId7">
                  <a:extLst>
                    <a:ext uri="{A12FA001-AC4F-418D-AE19-62706E023703}">
                      <ahyp:hlinkClr xmlns:ahyp="http://schemas.microsoft.com/office/drawing/2018/hyperlinkcolor" val="tx"/>
                    </a:ext>
                  </a:extLst>
                </a:hlinkClick>
              </a:rPr>
              <a:t>Ansehen</a:t>
            </a:r>
            <a:endParaRPr lang="en-PH"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400" b="1" dirty="0">
                <a:solidFill>
                  <a:srgbClr val="84C345"/>
                </a:solidFill>
              </a:rPr>
              <a:t>Podcast – Outrage + Optimism</a:t>
            </a:r>
            <a:endParaRPr lang="en-PH" sz="1400" b="1" dirty="0">
              <a:solidFill>
                <a:srgbClr val="84C345"/>
              </a:solidFill>
            </a:endParaRPr>
          </a:p>
          <a:p>
            <a:pPr>
              <a:lnSpc>
                <a:spcPts val="1320"/>
              </a:lnSpc>
            </a:pPr>
            <a:r>
              <a:rPr lang="en-US" sz="1200" dirty="0"/>
              <a:t>Moderiert von Christiana Figueres und Team, </a:t>
            </a:r>
            <a:br>
              <a:rPr lang="en-US" sz="1200" dirty="0"/>
            </a:br>
            <a:r>
              <a:rPr lang="en-US" sz="1200" dirty="0"/>
              <a:t>verbindet dieser Podcast Ehrlichkeit über die Krise </a:t>
            </a:r>
            <a:br>
              <a:rPr lang="en-US" sz="1200" dirty="0"/>
            </a:br>
            <a:r>
              <a:rPr lang="en-US" sz="1200" dirty="0"/>
              <a:t>mit Optimismus zu Lösungen. Hilfreich, wenn </a:t>
            </a:r>
            <a:br>
              <a:rPr lang="en-US" sz="1200" dirty="0"/>
            </a:br>
            <a:r>
              <a:rPr lang="en-US" sz="1200" dirty="0"/>
              <a:t>du sowohl Realismus als auch Hoffnung brauchst.</a:t>
            </a:r>
            <a:br>
              <a:rPr lang="en-PH" sz="1200" dirty="0"/>
            </a:br>
            <a:r>
              <a:rPr lang="en-US" sz="1200" dirty="0">
                <a:solidFill>
                  <a:srgbClr val="1A7B46"/>
                </a:solidFill>
                <a:hlinkClick r:id="rId2">
                  <a:extLst>
                    <a:ext uri="{A12FA001-AC4F-418D-AE19-62706E023703}">
                      <ahyp:hlinkClr xmlns:ahyp="http://schemas.microsoft.com/office/drawing/2018/hyperlinkcolor" val="tx"/>
                    </a:ext>
                  </a:extLst>
                </a:hlinkClick>
              </a:rPr>
              <a:t>Hören</a:t>
            </a:r>
            <a:endParaRPr lang="en-PH" sz="1200" dirty="0">
              <a:solidFill>
                <a:srgbClr val="1A7B46"/>
              </a:solidFill>
            </a:endParaRPr>
          </a:p>
          <a:p>
            <a:pPr>
              <a:lnSpc>
                <a:spcPts val="1320"/>
              </a:lnSpc>
            </a:pPr>
            <a:endParaRPr lang="en-US" b="1" dirty="0"/>
          </a:p>
          <a:p>
            <a:pPr algn="l">
              <a:lnSpc>
                <a:spcPts val="1320"/>
              </a:lnSpc>
            </a:pPr>
            <a:r>
              <a:rPr lang="en-US" sz="1400" b="1" dirty="0">
                <a:solidFill>
                  <a:srgbClr val="84C345"/>
                </a:solidFill>
              </a:rPr>
              <a:t>Podcast – Climate Change and Happiness</a:t>
            </a:r>
            <a:endParaRPr lang="en-PH" sz="1400" b="1" dirty="0">
              <a:solidFill>
                <a:srgbClr val="84C345"/>
              </a:solidFill>
            </a:endParaRPr>
          </a:p>
          <a:p>
            <a:pPr>
              <a:lnSpc>
                <a:spcPts val="1320"/>
              </a:lnSpc>
            </a:pPr>
            <a:r>
              <a:rPr lang="en-US" sz="1200" dirty="0"/>
              <a:t>Geleitet von Expert:innen für Klimapsychologie, hilft dieser </a:t>
            </a:r>
            <a:br>
              <a:rPr lang="en-US" sz="1200" dirty="0"/>
            </a:br>
            <a:r>
              <a:rPr lang="en-US" sz="1200" dirty="0"/>
              <a:t>Podcast, Gefühlen wie Angst, </a:t>
            </a:r>
            <a:br>
              <a:rPr lang="en-US" sz="1200" dirty="0"/>
            </a:br>
            <a:r>
              <a:rPr lang="en-US" sz="1200" dirty="0"/>
              <a:t>Trauer oder Schuld Worte zu geben. Er erinnert dich daran, dass es nicht seltsam ist, </a:t>
            </a:r>
            <a:br>
              <a:rPr lang="en-US" sz="1200" dirty="0"/>
            </a:br>
            <a:r>
              <a:rPr lang="en-US" sz="1200" dirty="0"/>
              <a:t>ängstlich zu sein — du bist nur menschlich.</a:t>
            </a:r>
            <a:br>
              <a:rPr lang="en-PH" sz="1200" dirty="0"/>
            </a:br>
            <a:r>
              <a:rPr lang="en-US" sz="1200" dirty="0">
                <a:solidFill>
                  <a:srgbClr val="1A7B46"/>
                </a:solidFill>
                <a:hlinkClick r:id="rId3">
                  <a:extLst>
                    <a:ext uri="{A12FA001-AC4F-418D-AE19-62706E023703}">
                      <ahyp:hlinkClr xmlns:ahyp="http://schemas.microsoft.com/office/drawing/2018/hyperlinkcolor" val="tx"/>
                    </a:ext>
                  </a:extLst>
                </a:hlinkClick>
              </a:rPr>
              <a:t>Hören</a:t>
            </a:r>
            <a:endParaRPr lang="en-PH" sz="1200" dirty="0">
              <a:solidFill>
                <a:srgbClr val="1A7B46"/>
              </a:solidFill>
            </a:endParaRPr>
          </a:p>
          <a:p>
            <a:pPr algn="l">
              <a:lnSpc>
                <a:spcPts val="1320"/>
              </a:lnSpc>
            </a:pPr>
            <a:r>
              <a:rPr lang="en-US" sz="1600" b="1" dirty="0">
                <a:solidFill>
                  <a:srgbClr val="84C345"/>
                </a:solidFill>
              </a:rPr>
              <a:t>Radio/Podcast – Climate Anxiety (RTÉ)</a:t>
            </a:r>
            <a:endParaRPr lang="en-PH" sz="1200" b="1" dirty="0">
              <a:solidFill>
                <a:srgbClr val="84C345"/>
              </a:solidFill>
            </a:endParaRPr>
          </a:p>
          <a:p>
            <a:pPr>
              <a:lnSpc>
                <a:spcPts val="1320"/>
              </a:lnSpc>
            </a:pPr>
            <a:r>
              <a:rPr lang="en-US" sz="1200" dirty="0"/>
              <a:t>Oisín Coghlan von Friends of the Earth Ireland </a:t>
            </a:r>
            <a:br>
              <a:rPr lang="en-US" sz="1200" dirty="0"/>
            </a:br>
            <a:r>
              <a:rPr lang="en-US" sz="1200" dirty="0"/>
              <a:t>erklärt, warum es keine Option ist, den Klimawandel zu ignorieren, </a:t>
            </a:r>
            <a:br>
              <a:rPr lang="en-US" sz="1200" dirty="0"/>
            </a:br>
            <a:r>
              <a:rPr lang="en-US" sz="1200" dirty="0"/>
              <a:t>und wie Handeln Angst lindern kann.</a:t>
            </a:r>
            <a:br>
              <a:rPr lang="en-PH" sz="1200" dirty="0"/>
            </a:br>
            <a:r>
              <a:rPr lang="en-US" sz="1200" dirty="0">
                <a:solidFill>
                  <a:srgbClr val="1A7B46"/>
                </a:solidFill>
                <a:hlinkClick r:id="rId4">
                  <a:extLst>
                    <a:ext uri="{A12FA001-AC4F-418D-AE19-62706E023703}">
                      <ahyp:hlinkClr xmlns:ahyp="http://schemas.microsoft.com/office/drawing/2018/hyperlinkcolor" val="tx"/>
                    </a:ext>
                  </a:extLst>
                </a:hlinkClick>
              </a:rPr>
              <a:t>Hören</a:t>
            </a:r>
            <a:endParaRPr lang="en-PH"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Hören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Vertiefen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676206"/>
            <a:ext cx="6541269" cy="3459530"/>
          </a:xfrm>
        </p:spPr>
        <p:txBody>
          <a:bodyPr numCol="1"/>
          <a:lstStyle/>
          <a:p>
            <a:pPr algn="l">
              <a:lnSpc>
                <a:spcPts val="1320"/>
              </a:lnSpc>
            </a:pPr>
            <a:r>
              <a:rPr lang="en-US" sz="1400" b="1" dirty="0">
                <a:solidFill>
                  <a:srgbClr val="84C345"/>
                </a:solidFill>
              </a:rPr>
              <a:t>SCHREIBEN:</a:t>
            </a:r>
          </a:p>
          <a:p>
            <a:pPr>
              <a:lnSpc>
                <a:spcPts val="1320"/>
              </a:lnSpc>
            </a:pPr>
            <a:r>
              <a:rPr lang="en-US" sz="1200" dirty="0"/>
              <a:t>Probiere eine Schreibübung aus: „Wenn ich an den Klimawandel denke, sind die drei stärksten Gefühle, die ich empfinde…“. Überlege, welche davon du in Energie zum Handeln umwandeln könntest.</a:t>
            </a:r>
            <a:endParaRPr lang="en-PH" sz="1200" dirty="0"/>
          </a:p>
          <a:p>
            <a:pPr>
              <a:lnSpc>
                <a:spcPts val="1320"/>
              </a:lnSpc>
            </a:pPr>
            <a:endParaRPr lang="en-PH" b="1" dirty="0"/>
          </a:p>
          <a:p>
            <a:pPr algn="l">
              <a:lnSpc>
                <a:spcPts val="1320"/>
              </a:lnSpc>
            </a:pPr>
            <a:r>
              <a:rPr lang="en-PH" sz="1400" b="1" dirty="0">
                <a:solidFill>
                  <a:srgbClr val="84C345"/>
                </a:solidFill>
              </a:rPr>
              <a:t>DISKUTIEREN:</a:t>
            </a:r>
          </a:p>
          <a:p>
            <a:pPr>
              <a:lnSpc>
                <a:spcPts val="1320"/>
              </a:lnSpc>
            </a:pPr>
            <a:r>
              <a:rPr lang="en-PH" sz="1200" dirty="0"/>
              <a:t>Teile in einer Gruppe eine Klimasorge und eine Handlung, die deiner Meinung nach hilft. Sprecht darüber, ob offenes Teilen die Last der Sorge verringert.</a:t>
            </a:r>
          </a:p>
          <a:p>
            <a:pPr>
              <a:lnSpc>
                <a:spcPts val="1320"/>
              </a:lnSpc>
            </a:pPr>
            <a:endParaRPr lang="en-PH" b="1" dirty="0"/>
          </a:p>
          <a:p>
            <a:pPr algn="l">
              <a:lnSpc>
                <a:spcPts val="1320"/>
              </a:lnSpc>
            </a:pPr>
            <a:r>
              <a:rPr lang="en-PH" sz="1400" b="1" dirty="0">
                <a:solidFill>
                  <a:srgbClr val="84C345"/>
                </a:solidFill>
              </a:rPr>
              <a:t>HANDELN:</a:t>
            </a:r>
          </a:p>
          <a:p>
            <a:pPr>
              <a:lnSpc>
                <a:spcPts val="1320"/>
              </a:lnSpc>
            </a:pPr>
            <a:r>
              <a:rPr lang="en-PH" sz="1200" dirty="0"/>
              <a:t>Wähle eine kleine Handlung aus dem </a:t>
            </a:r>
            <a:r>
              <a:rPr lang="en-PH" sz="1200" dirty="0" err="1"/>
              <a:t>SpunOut.ie</a:t>
            </a:r>
            <a:r>
              <a:rPr lang="en-PH" sz="1200" dirty="0"/>
              <a:t>-Merkblatt aus (z. B. mit einer Freundin oder einem Freund sprechen oder Zeit in der Natur verbringen). Probiere sie diese Woche aus und beobachte, wie sie sich auf deine Stimmung auswirkt.</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Klimaangst zeigt, wie sehr dir etwas am Herzen liegt. Diese Gefühle teilen junge Menschen weltweit, und sie lassen sich in Stärke, Resilienz und gemeinschaftliches Handeln verwandeln. Indem du dich informierst, reflektierst und handelst — auch auf kleine Weise — kannst du ein Gefühl von Kontrolle und Hoffnung zurückgewinnen.</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Wichtigste Erkenntnis</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
        <p:nvSpPr>
          <p:cNvPr id="3" name="TextBox 2">
            <a:extLst>
              <a:ext uri="{FF2B5EF4-FFF2-40B4-BE49-F238E27FC236}">
                <a16:creationId xmlns:a16="http://schemas.microsoft.com/office/drawing/2014/main" id="{9D70DBB7-B009-50FF-A091-74ADDD313F41}"/>
              </a:ext>
            </a:extLst>
          </p:cNvPr>
          <p:cNvSpPr txBox="1"/>
          <p:nvPr/>
        </p:nvSpPr>
        <p:spPr>
          <a:xfrm>
            <a:off x="3529040" y="5883362"/>
            <a:ext cx="4446638" cy="1477328"/>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Wenn dich Klimasorgen überkommen: Welche erdende Übung aus dieser Ressource könntest du nutzen, und welche Handlung hilft dir, dich weniger hilflos zu fühlen?</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TotalTime>
  <Words>1072</Words>
  <Application>Microsoft Office PowerPoint</Application>
  <PresentationFormat>Custom</PresentationFormat>
  <Paragraphs>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1561</cp:revision>
  <cp:lastPrinted>2021-11-26T07:36:34Z</cp:lastPrinted>
  <dcterms:created xsi:type="dcterms:W3CDTF">2016-05-11T14:31:01Z</dcterms:created>
  <dcterms:modified xsi:type="dcterms:W3CDTF">2026-06-29T14:15:39Z</dcterms:modified>
</cp:coreProperties>
</file>