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19"/>
  </p:notesMasterIdLst>
  <p:sldIdLst>
    <p:sldId id="4299" r:id="rId2"/>
    <p:sldId id="4305" r:id="rId3"/>
    <p:sldId id="4318" r:id="rId4"/>
    <p:sldId id="4340" r:id="rId5"/>
    <p:sldId id="4342" r:id="rId6"/>
    <p:sldId id="4343" r:id="rId7"/>
    <p:sldId id="4354" r:id="rId8"/>
    <p:sldId id="4355" r:id="rId9"/>
    <p:sldId id="4356" r:id="rId10"/>
    <p:sldId id="4357" r:id="rId11"/>
    <p:sldId id="4358" r:id="rId12"/>
    <p:sldId id="4359" r:id="rId13"/>
    <p:sldId id="4360" r:id="rId14"/>
    <p:sldId id="4352" r:id="rId15"/>
    <p:sldId id="4337" r:id="rId16"/>
    <p:sldId id="4338" r:id="rId17"/>
    <p:sldId id="43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E47"/>
    <a:srgbClr val="404040"/>
    <a:srgbClr val="5398A2"/>
    <a:srgbClr val="82C248"/>
    <a:srgbClr val="84C245"/>
    <a:srgbClr val="0C4659"/>
    <a:srgbClr val="4174BA"/>
    <a:srgbClr val="A555A1"/>
    <a:srgbClr val="3FB5A1"/>
    <a:srgbClr val="EE4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58690-C82A-4C96-9743-37EFD08A3BF5}" v="269" dt="2026-03-25T12:56:15.961"/>
    <p1510:client id="{822B0735-5F81-41DA-8713-154583BEE47F}" v="57" dt="2026-03-26T11:23:07.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95082"/>
  </p:normalViewPr>
  <p:slideViewPr>
    <p:cSldViewPr snapToGrid="0" snapToObjects="1">
      <p:cViewPr varScale="1">
        <p:scale>
          <a:sx n="55" d="100"/>
          <a:sy n="55" d="100"/>
        </p:scale>
        <p:origin x="932" y="2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16" name="Picture 15">
            <a:extLst>
              <a:ext uri="{FF2B5EF4-FFF2-40B4-BE49-F238E27FC236}">
                <a16:creationId xmlns:a16="http://schemas.microsoft.com/office/drawing/2014/main" id="{89E01AF0-BA0C-23F8-EC40-4B4CFC6ABA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5412" y="6106651"/>
            <a:ext cx="1989660" cy="443041"/>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84611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print">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dirty="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4" y="4038806"/>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5" name="Straight Connector 34">
            <a:extLst>
              <a:ext uri="{FF2B5EF4-FFF2-40B4-BE49-F238E27FC236}">
                <a16:creationId xmlns:a16="http://schemas.microsoft.com/office/drawing/2014/main" id="{8CAF1654-D560-5382-7FBA-534F4502B1C1}"/>
              </a:ext>
            </a:extLst>
          </p:cNvPr>
          <p:cNvCxnSpPr>
            <a:cxnSpLocks/>
          </p:cNvCxnSpPr>
          <p:nvPr userDrawn="1"/>
        </p:nvCxnSpPr>
        <p:spPr>
          <a:xfrm>
            <a:off x="744820" y="1704342"/>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3221452"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l="5658" t="83100" r="4952" b="3474"/>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898" r:id="rId12"/>
    <p:sldLayoutId id="2147483879" r:id="rId13"/>
    <p:sldLayoutId id="2147483878" r:id="rId14"/>
    <p:sldLayoutId id="2147483891" r:id="rId15"/>
    <p:sldLayoutId id="2147483894" r:id="rId16"/>
    <p:sldLayoutId id="2147483893" r:id="rId17"/>
    <p:sldLayoutId id="2147483895" r:id="rId18"/>
    <p:sldLayoutId id="214748385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aV3E1MhTjHI" TargetMode="Externa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dw.com/en/how-to-cope-with-climate-anxiety/audio-60829377"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forthewild.world/podcast"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kuow.org/podcasts/thewild"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n.wikipedia.org/wiki/Braiding_Sweetgrass"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fullcirclechange.ie/from-climate-anxiety-to-climate-resilience/"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walkinmyshoes.ie/library/blogs-and-articles/2023/april/climate-change-and-mental-health"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heresilienceproject.org.uk/resources/"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ENFEapVsB4&amp;feature=youtu.be"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ted.com/talks/lucy_hone_3_secrets_of_resilient_people"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xiISkkOwHnc"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81E6D-235E-D571-700B-0B94076F40EB}"/>
              </a:ext>
            </a:extLst>
          </p:cNvPr>
          <p:cNvSpPr/>
          <p:nvPr/>
        </p:nvSpPr>
        <p:spPr>
          <a:xfrm>
            <a:off x="401451" y="4056389"/>
            <a:ext cx="4593458" cy="1111514"/>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324" dirty="0">
                <a:solidFill>
                  <a:schemeClr val="bg1"/>
                </a:solidFill>
                <a:latin typeface="Calibri" panose="020F0502020204030204" pitchFamily="34" charset="0"/>
                <a:cs typeface="Calibri" panose="020F0502020204030204" pitchFamily="34" charset="0"/>
              </a:rPr>
              <a:t>Lesen/Schauen/Hören/Schreiben/Handeln</a:t>
            </a:r>
          </a:p>
        </p:txBody>
      </p:sp>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08899"/>
            <a:ext cx="4862945" cy="679345"/>
          </a:xfrm>
          <a:prstGeom prst="rect">
            <a:avLst/>
          </a:prstGeom>
        </p:spPr>
        <p:txBody>
          <a:bodyPr/>
          <a:lstStyle/>
          <a:p>
            <a:pPr marL="0" indent="0" algn="r">
              <a:buNone/>
            </a:pP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2" cstate="screen">
              <a:alphaModFix amt="73000"/>
              <a:extLst>
                <a:ext uri="{28A0092B-C50C-407E-A947-70E740481C1C}">
                  <a14:useLocalDpi xmlns:a14="http://schemas.microsoft.com/office/drawing/2010/main"/>
                </a:ext>
              </a:extLst>
            </a:blip>
            <a:srcRect/>
            <a:stretch>
              <a:fillRect l="15691" t="30672" r="-23223" b="-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6D543B-908E-6CBC-E635-5AAF93F49CCA}"/>
              </a:ext>
            </a:extLst>
          </p:cNvPr>
          <p:cNvSpPr/>
          <p:nvPr/>
        </p:nvSpPr>
        <p:spPr>
          <a:xfrm>
            <a:off x="401452" y="2728966"/>
            <a:ext cx="4593458" cy="111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324" dirty="0">
                <a:solidFill>
                  <a:srgbClr val="5398A2"/>
                </a:solidFill>
                <a:latin typeface="Calibri" panose="020F0502020204030204" pitchFamily="34" charset="0"/>
                <a:cs typeface="Calibri" panose="020F0502020204030204" pitchFamily="34" charset="0"/>
              </a:rPr>
              <a:t>Resilienz</a:t>
            </a:r>
          </a:p>
        </p:txBody>
      </p:sp>
      <p:pic>
        <p:nvPicPr>
          <p:cNvPr id="14" name="Picture Placeholder 13">
            <a:extLst>
              <a:ext uri="{FF2B5EF4-FFF2-40B4-BE49-F238E27FC236}">
                <a16:creationId xmlns:a16="http://schemas.microsoft.com/office/drawing/2014/main" id="{B0E2FCC9-6D03-247E-87D1-1EB85C967D5A}"/>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l="9503" r="9503"/>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Tree>
    <p:extLst>
      <p:ext uri="{BB962C8B-B14F-4D97-AF65-F5344CB8AC3E}">
        <p14:creationId xmlns:p14="http://schemas.microsoft.com/office/powerpoint/2010/main" val="225416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CF517-A3EE-C86D-6910-1F2783852F6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44DA6FE-BDDB-90F9-A088-9E8D33FB9958}"/>
              </a:ext>
            </a:extLst>
          </p:cNvPr>
          <p:cNvSpPr>
            <a:spLocks noGrp="1"/>
          </p:cNvSpPr>
          <p:nvPr>
            <p:ph type="body" sz="quarter" idx="18"/>
          </p:nvPr>
        </p:nvSpPr>
        <p:spPr>
          <a:xfrm>
            <a:off x="798380" y="2045704"/>
            <a:ext cx="5762440" cy="3849918"/>
          </a:xfrm>
        </p:spPr>
        <p:txBody>
          <a:bodyPr/>
          <a:lstStyle/>
          <a:p>
            <a:pPr marL="0" indent="0"/>
            <a:r>
              <a:rPr lang="en-US" b="1" dirty="0"/>
              <a:t>Kurzfilm – The Great Green Wall</a:t>
            </a:r>
          </a:p>
          <a:p>
            <a:pPr marL="0" indent="0"/>
            <a:r>
              <a:rPr lang="en-US" dirty="0"/>
              <a:t>Eine hoffnungsvolle Geschichte afrikanischer Gemeinschaften, die in der Sahelzone Bäume pflanzen, um die Wüstenbildung zu bekämpfen. Zeigt Resilienz in der Praxis und verbindet Klimahandeln mit Kultur und Überleben.</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Hier ansehen</a:t>
            </a:r>
            <a:endParaRPr lang="en-US" dirty="0">
              <a:solidFill>
                <a:srgbClr val="1F8E47"/>
              </a:solidFill>
            </a:endParaRPr>
          </a:p>
        </p:txBody>
      </p:sp>
      <p:sp>
        <p:nvSpPr>
          <p:cNvPr id="4" name="Text Placeholder 3">
            <a:extLst>
              <a:ext uri="{FF2B5EF4-FFF2-40B4-BE49-F238E27FC236}">
                <a16:creationId xmlns:a16="http://schemas.microsoft.com/office/drawing/2014/main" id="{BD9102F5-B718-1AE4-83B5-E75C27721855}"/>
              </a:ext>
            </a:extLst>
          </p:cNvPr>
          <p:cNvSpPr>
            <a:spLocks noGrp="1"/>
          </p:cNvSpPr>
          <p:nvPr>
            <p:ph type="body" sz="quarter" idx="16"/>
          </p:nvPr>
        </p:nvSpPr>
        <p:spPr/>
        <p:txBody>
          <a:bodyPr/>
          <a:lstStyle/>
          <a:p>
            <a:r>
              <a:rPr lang="en-US" dirty="0">
                <a:solidFill>
                  <a:srgbClr val="1F8E47"/>
                </a:solidFill>
              </a:rPr>
              <a:t>Ansehen</a:t>
            </a:r>
          </a:p>
        </p:txBody>
      </p:sp>
      <p:pic>
        <p:nvPicPr>
          <p:cNvPr id="6" name="Picture Placeholder 5">
            <a:extLst>
              <a:ext uri="{FF2B5EF4-FFF2-40B4-BE49-F238E27FC236}">
                <a16:creationId xmlns:a16="http://schemas.microsoft.com/office/drawing/2014/main" id="{485ABC40-3614-A6FF-A698-B836156AC8C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2936" r="29174"/>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145019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1067E-8BBB-58DA-27EB-31F0BC20351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E1E3144-41F0-0AD3-9679-930174008A95}"/>
              </a:ext>
            </a:extLst>
          </p:cNvPr>
          <p:cNvSpPr>
            <a:spLocks noGrp="1"/>
          </p:cNvSpPr>
          <p:nvPr>
            <p:ph type="body" sz="quarter" idx="18"/>
          </p:nvPr>
        </p:nvSpPr>
        <p:spPr>
          <a:xfrm>
            <a:off x="798380" y="2045704"/>
            <a:ext cx="5762440" cy="3849918"/>
          </a:xfrm>
        </p:spPr>
        <p:txBody>
          <a:bodyPr/>
          <a:lstStyle/>
          <a:p>
            <a:pPr marL="0" indent="0"/>
            <a:r>
              <a:rPr lang="en-US" b="1" dirty="0"/>
              <a:t>Podcast – How to Cope with Climate Anxiety (DW, 2022)</a:t>
            </a:r>
          </a:p>
          <a:p>
            <a:pPr marL="0" indent="0"/>
            <a:r>
              <a:rPr lang="en-US" dirty="0"/>
              <a:t>Praktische Tipps von Psycholog:innen, wie man Gefühle benennt und Gewohnheiten aufbaut, die das Gefühl von Überforderung verringern. Ideal zum Hören bei Hausaufgaben oder beim Lernen.</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Hier anhören</a:t>
            </a:r>
            <a:endParaRPr lang="en-US" dirty="0">
              <a:solidFill>
                <a:srgbClr val="1F8E47"/>
              </a:solidFill>
            </a:endParaRPr>
          </a:p>
        </p:txBody>
      </p:sp>
      <p:sp>
        <p:nvSpPr>
          <p:cNvPr id="4" name="Text Placeholder 3">
            <a:extLst>
              <a:ext uri="{FF2B5EF4-FFF2-40B4-BE49-F238E27FC236}">
                <a16:creationId xmlns:a16="http://schemas.microsoft.com/office/drawing/2014/main" id="{36C4587A-DBF4-E038-CA80-601664EC0DF5}"/>
              </a:ext>
            </a:extLst>
          </p:cNvPr>
          <p:cNvSpPr>
            <a:spLocks noGrp="1"/>
          </p:cNvSpPr>
          <p:nvPr>
            <p:ph type="body" sz="quarter" idx="16"/>
          </p:nvPr>
        </p:nvSpPr>
        <p:spPr/>
        <p:txBody>
          <a:bodyPr/>
          <a:lstStyle/>
          <a:p>
            <a:r>
              <a:rPr lang="en-US" dirty="0">
                <a:solidFill>
                  <a:srgbClr val="1F8E47"/>
                </a:solidFill>
              </a:rPr>
              <a:t>Hören</a:t>
            </a:r>
          </a:p>
        </p:txBody>
      </p:sp>
      <p:pic>
        <p:nvPicPr>
          <p:cNvPr id="8" name="Picture Placeholder 7">
            <a:extLst>
              <a:ext uri="{FF2B5EF4-FFF2-40B4-BE49-F238E27FC236}">
                <a16:creationId xmlns:a16="http://schemas.microsoft.com/office/drawing/2014/main" id="{F4C08822-2438-FCD7-BC24-A6D0646F370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1612" r="11612"/>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275621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254F7-AFC4-799F-D0D1-E18C24DE615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CA85677-5371-10FD-5F2A-B923135AFB8A}"/>
              </a:ext>
            </a:extLst>
          </p:cNvPr>
          <p:cNvSpPr>
            <a:spLocks noGrp="1"/>
          </p:cNvSpPr>
          <p:nvPr>
            <p:ph type="body" sz="quarter" idx="18"/>
          </p:nvPr>
        </p:nvSpPr>
        <p:spPr>
          <a:xfrm>
            <a:off x="798380" y="2045704"/>
            <a:ext cx="5762440" cy="3849918"/>
          </a:xfrm>
        </p:spPr>
        <p:txBody>
          <a:bodyPr/>
          <a:lstStyle/>
          <a:p>
            <a:pPr marL="0" indent="0"/>
            <a:r>
              <a:rPr lang="en-US" b="1" dirty="0"/>
              <a:t>Podcast – For the Wild</a:t>
            </a:r>
          </a:p>
          <a:p>
            <a:pPr marL="0" indent="0"/>
            <a:r>
              <a:rPr lang="en-US" dirty="0"/>
              <a:t>Tiefgehende Gespräche über Ökologie, Gerechtigkeit und Resilienz. Ruhiges, durchdachtes Hörerlebnis, das Klimathemen mit persönlicher Erdung verbindet.</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Hier anhören</a:t>
            </a:r>
            <a:endParaRPr lang="en-US" dirty="0">
              <a:solidFill>
                <a:srgbClr val="1F8E47"/>
              </a:solidFill>
            </a:endParaRPr>
          </a:p>
        </p:txBody>
      </p:sp>
      <p:sp>
        <p:nvSpPr>
          <p:cNvPr id="4" name="Text Placeholder 3">
            <a:extLst>
              <a:ext uri="{FF2B5EF4-FFF2-40B4-BE49-F238E27FC236}">
                <a16:creationId xmlns:a16="http://schemas.microsoft.com/office/drawing/2014/main" id="{E0D26193-1542-6FDE-7B07-BDE57EF7C380}"/>
              </a:ext>
            </a:extLst>
          </p:cNvPr>
          <p:cNvSpPr>
            <a:spLocks noGrp="1"/>
          </p:cNvSpPr>
          <p:nvPr>
            <p:ph type="body" sz="quarter" idx="16"/>
          </p:nvPr>
        </p:nvSpPr>
        <p:spPr/>
        <p:txBody>
          <a:bodyPr/>
          <a:lstStyle/>
          <a:p>
            <a:r>
              <a:rPr lang="en-US" dirty="0">
                <a:solidFill>
                  <a:srgbClr val="1F8E47"/>
                </a:solidFill>
              </a:rPr>
              <a:t>Hören</a:t>
            </a:r>
          </a:p>
        </p:txBody>
      </p:sp>
      <p:pic>
        <p:nvPicPr>
          <p:cNvPr id="6" name="Picture Placeholder 5">
            <a:extLst>
              <a:ext uri="{FF2B5EF4-FFF2-40B4-BE49-F238E27FC236}">
                <a16:creationId xmlns:a16="http://schemas.microsoft.com/office/drawing/2014/main" id="{5CA55D74-5040-5FFC-CEBB-DEB988CFED8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3118" r="3118"/>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331663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08F67-F08B-DC26-7838-5D0B70B7970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AA3C881-872A-D3C6-AE4A-D1A0E1BC3B25}"/>
              </a:ext>
            </a:extLst>
          </p:cNvPr>
          <p:cNvSpPr>
            <a:spLocks noGrp="1"/>
          </p:cNvSpPr>
          <p:nvPr>
            <p:ph type="body" sz="quarter" idx="18"/>
          </p:nvPr>
        </p:nvSpPr>
        <p:spPr>
          <a:xfrm>
            <a:off x="798380" y="2045704"/>
            <a:ext cx="5762440" cy="3849918"/>
          </a:xfrm>
        </p:spPr>
        <p:txBody>
          <a:bodyPr/>
          <a:lstStyle/>
          <a:p>
            <a:pPr marL="0" indent="0"/>
            <a:r>
              <a:rPr lang="en-US" b="1" dirty="0"/>
              <a:t>Podcast – The Wild with Chris Morgan</a:t>
            </a:r>
          </a:p>
          <a:p>
            <a:pPr marL="0" indent="0"/>
            <a:r>
              <a:rPr lang="en-US" dirty="0"/>
              <a:t>Beruhigende Geschichten über Wildtiere und Wildnis. Ideal für eine „Staunpause“, wenn der Stress hoch ist — eine Erinnerung daran, dass Resilienz auch aus der Verbindung zur Natur entsteht.</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Hier anhören</a:t>
            </a:r>
            <a:endParaRPr lang="en-US" dirty="0">
              <a:solidFill>
                <a:srgbClr val="1F8E47"/>
              </a:solidFill>
            </a:endParaRPr>
          </a:p>
        </p:txBody>
      </p:sp>
      <p:sp>
        <p:nvSpPr>
          <p:cNvPr id="4" name="Text Placeholder 3">
            <a:extLst>
              <a:ext uri="{FF2B5EF4-FFF2-40B4-BE49-F238E27FC236}">
                <a16:creationId xmlns:a16="http://schemas.microsoft.com/office/drawing/2014/main" id="{1B20DC59-3B85-62B9-3481-40E7BBD78AE3}"/>
              </a:ext>
            </a:extLst>
          </p:cNvPr>
          <p:cNvSpPr>
            <a:spLocks noGrp="1"/>
          </p:cNvSpPr>
          <p:nvPr>
            <p:ph type="body" sz="quarter" idx="16"/>
          </p:nvPr>
        </p:nvSpPr>
        <p:spPr/>
        <p:txBody>
          <a:bodyPr/>
          <a:lstStyle/>
          <a:p>
            <a:r>
              <a:rPr lang="en-US" dirty="0">
                <a:solidFill>
                  <a:srgbClr val="1F8E47"/>
                </a:solidFill>
              </a:rPr>
              <a:t>Hören</a:t>
            </a:r>
          </a:p>
        </p:txBody>
      </p:sp>
      <p:pic>
        <p:nvPicPr>
          <p:cNvPr id="6" name="Picture Placeholder 5">
            <a:extLst>
              <a:ext uri="{FF2B5EF4-FFF2-40B4-BE49-F238E27FC236}">
                <a16:creationId xmlns:a16="http://schemas.microsoft.com/office/drawing/2014/main" id="{9A97248B-8AEC-9624-A3C6-B0ADD789235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9580" r="19580"/>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117096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1A7F5-897E-676E-4071-B1419BD534F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7FD6CC5-AF13-3194-F1AA-F2B669321A04}"/>
              </a:ext>
            </a:extLst>
          </p:cNvPr>
          <p:cNvSpPr>
            <a:spLocks noGrp="1"/>
          </p:cNvSpPr>
          <p:nvPr>
            <p:ph type="body" sz="quarter" idx="18"/>
          </p:nvPr>
        </p:nvSpPr>
        <p:spPr>
          <a:xfrm>
            <a:off x="798381" y="1947041"/>
            <a:ext cx="10254429" cy="3607939"/>
          </a:xfrm>
        </p:spPr>
        <p:txBody>
          <a:bodyPr/>
          <a:lstStyle/>
          <a:p>
            <a:pPr marL="0" indent="0"/>
            <a:r>
              <a:rPr lang="en-US" sz="2800" b="1" dirty="0">
                <a:solidFill>
                  <a:srgbClr val="1F8E47"/>
                </a:solidFill>
              </a:rPr>
              <a:t>Schreiben: </a:t>
            </a:r>
            <a:r>
              <a:rPr lang="en-US" sz="2800" dirty="0"/>
              <a:t>Liste drei Herausforderungen auf, die du in letzter Zeit erlebt hast. Schreibe für jede eine Möglichkeit, wie du dich angepasst oder daraus gelernt hast. Achte darauf, was das über deine Resilienz aussagt.</a:t>
            </a:r>
          </a:p>
          <a:p>
            <a:pPr marL="0" indent="0"/>
            <a:r>
              <a:rPr lang="en-US" sz="2800" b="1" dirty="0">
                <a:solidFill>
                  <a:srgbClr val="1F8E47"/>
                </a:solidFill>
              </a:rPr>
              <a:t>Diskutieren: </a:t>
            </a:r>
            <a:r>
              <a:rPr lang="en-US" sz="2800" dirty="0"/>
              <a:t>Teile in einer Gruppe eine Resilienzstrategie, die du bereits anwendest (z. B. Spazierengehen, </a:t>
            </a:r>
            <a:r>
              <a:rPr lang="en-US" sz="2800" dirty="0" err="1"/>
              <a:t>Humor</a:t>
            </a:r>
            <a:r>
              <a:rPr lang="en-US" sz="2800" dirty="0"/>
              <a:t>, Kunst, Freunde). Wie könnten diese auf Gemeinschaftsebene funktionieren?</a:t>
            </a:r>
          </a:p>
          <a:p>
            <a:pPr marL="0" indent="0"/>
            <a:r>
              <a:rPr lang="en-US" sz="2800" b="1" dirty="0">
                <a:solidFill>
                  <a:srgbClr val="1F8E47"/>
                </a:solidFill>
              </a:rPr>
              <a:t>Handeln: </a:t>
            </a:r>
            <a:r>
              <a:rPr lang="en-US" sz="2800" dirty="0"/>
              <a:t>Wähle eine resilienzstärkende Gewohnheit (Tagebuchschreiben, Zeit im Freien, Atemübungen) und probiere sie eine Woche lang täglich aus. Notiere, wie du dich dabei fühlst.</a:t>
            </a:r>
          </a:p>
        </p:txBody>
      </p:sp>
      <p:sp>
        <p:nvSpPr>
          <p:cNvPr id="4" name="Text Placeholder 3">
            <a:extLst>
              <a:ext uri="{FF2B5EF4-FFF2-40B4-BE49-F238E27FC236}">
                <a16:creationId xmlns:a16="http://schemas.microsoft.com/office/drawing/2014/main" id="{F55F14DE-719E-C558-1FB5-E6DAC52965B9}"/>
              </a:ext>
            </a:extLst>
          </p:cNvPr>
          <p:cNvSpPr>
            <a:spLocks noGrp="1"/>
          </p:cNvSpPr>
          <p:nvPr>
            <p:ph type="body" sz="quarter" idx="16"/>
          </p:nvPr>
        </p:nvSpPr>
        <p:spPr>
          <a:xfrm>
            <a:off x="798381" y="761603"/>
            <a:ext cx="5728149" cy="803654"/>
          </a:xfrm>
        </p:spPr>
        <p:txBody>
          <a:bodyPr/>
          <a:lstStyle/>
          <a:p>
            <a:r>
              <a:rPr lang="en-IN" dirty="0">
                <a:solidFill>
                  <a:srgbClr val="1F8E47"/>
                </a:solidFill>
              </a:rPr>
              <a:t>Selbst ausprobieren</a:t>
            </a:r>
          </a:p>
        </p:txBody>
      </p:sp>
      <p:pic>
        <p:nvPicPr>
          <p:cNvPr id="9" name="Picture 8">
            <a:extLst>
              <a:ext uri="{FF2B5EF4-FFF2-40B4-BE49-F238E27FC236}">
                <a16:creationId xmlns:a16="http://schemas.microsoft.com/office/drawing/2014/main" id="{9AA2D559-F3D6-28EC-6F5F-8B83F5813AA2}"/>
              </a:ext>
            </a:extLst>
          </p:cNvPr>
          <p:cNvPicPr>
            <a:picLocks noChangeAspect="1"/>
          </p:cNvPicPr>
          <p:nvPr/>
        </p:nvPicPr>
        <p:blipFill>
          <a:blip r:embed="rId2" cstate="screen">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spTree>
    <p:extLst>
      <p:ext uri="{BB962C8B-B14F-4D97-AF65-F5344CB8AC3E}">
        <p14:creationId xmlns:p14="http://schemas.microsoft.com/office/powerpoint/2010/main" val="193837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28323-182C-5392-4079-029028AE4D46}"/>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A50DD9D-BFBF-B0B1-6B76-5A8043C6F4D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9515" r="9515"/>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3AFFB31F-F420-1AB3-C057-7A6FE52715AF}"/>
              </a:ext>
            </a:extLst>
          </p:cNvPr>
          <p:cNvSpPr>
            <a:spLocks noGrp="1"/>
          </p:cNvSpPr>
          <p:nvPr>
            <p:ph type="body" sz="quarter" idx="17"/>
          </p:nvPr>
        </p:nvSpPr>
        <p:spPr/>
        <p:txBody>
          <a:bodyPr/>
          <a:lstStyle/>
          <a:p>
            <a:r>
              <a:rPr lang="en-US" dirty="0"/>
              <a:t>01</a:t>
            </a:r>
          </a:p>
        </p:txBody>
      </p:sp>
      <p:pic>
        <p:nvPicPr>
          <p:cNvPr id="9" name="Picture 8">
            <a:extLst>
              <a:ext uri="{FF2B5EF4-FFF2-40B4-BE49-F238E27FC236}">
                <a16:creationId xmlns:a16="http://schemas.microsoft.com/office/drawing/2014/main" id="{84596E3C-3382-2182-18FE-6A5287A3C677}"/>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93386D46-8DDD-1384-3BAF-BB0580849032}"/>
              </a:ext>
            </a:extLst>
          </p:cNvPr>
          <p:cNvSpPr/>
          <p:nvPr/>
        </p:nvSpPr>
        <p:spPr>
          <a:xfrm>
            <a:off x="2448949" y="2558689"/>
            <a:ext cx="472909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E3D0B342-AA64-6051-72B5-03C0A69C1B40}"/>
              </a:ext>
            </a:extLst>
          </p:cNvPr>
          <p:cNvSpPr txBox="1"/>
          <p:nvPr/>
        </p:nvSpPr>
        <p:spPr>
          <a:xfrm>
            <a:off x="2546492" y="2581549"/>
            <a:ext cx="4513415"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Wichtigste Erkenntnisse</a:t>
            </a:r>
          </a:p>
        </p:txBody>
      </p:sp>
    </p:spTree>
    <p:extLst>
      <p:ext uri="{BB962C8B-B14F-4D97-AF65-F5344CB8AC3E}">
        <p14:creationId xmlns:p14="http://schemas.microsoft.com/office/powerpoint/2010/main" val="318466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F5E3A-3082-C35F-5179-5BF9E0ACC9E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0E7FA91-2366-4951-6394-EED801DC89D1}"/>
              </a:ext>
            </a:extLst>
          </p:cNvPr>
          <p:cNvSpPr>
            <a:spLocks noGrp="1"/>
          </p:cNvSpPr>
          <p:nvPr>
            <p:ph type="body" sz="quarter" idx="18"/>
          </p:nvPr>
        </p:nvSpPr>
        <p:spPr>
          <a:xfrm>
            <a:off x="675020" y="3392026"/>
            <a:ext cx="3005439" cy="1049221"/>
          </a:xfrm>
        </p:spPr>
        <p:txBody>
          <a:bodyPr/>
          <a:lstStyle/>
          <a:p>
            <a:r>
              <a:rPr lang="en-US" spc="324" dirty="0"/>
              <a:t>Wichtigste Erkenntnisse</a:t>
            </a:r>
          </a:p>
        </p:txBody>
      </p:sp>
      <p:sp>
        <p:nvSpPr>
          <p:cNvPr id="8" name="Text Placeholder 7">
            <a:extLst>
              <a:ext uri="{FF2B5EF4-FFF2-40B4-BE49-F238E27FC236}">
                <a16:creationId xmlns:a16="http://schemas.microsoft.com/office/drawing/2014/main" id="{F5882456-86A4-A604-7C4E-121D8E5AB758}"/>
              </a:ext>
            </a:extLst>
          </p:cNvPr>
          <p:cNvSpPr>
            <a:spLocks noGrp="1"/>
          </p:cNvSpPr>
          <p:nvPr>
            <p:ph type="body" sz="quarter" idx="20"/>
          </p:nvPr>
        </p:nvSpPr>
        <p:spPr>
          <a:xfrm>
            <a:off x="4538704" y="2008147"/>
            <a:ext cx="7188476" cy="2433099"/>
          </a:xfrm>
        </p:spPr>
        <p:txBody>
          <a:bodyPr/>
          <a:lstStyle/>
          <a:p>
            <a:pPr marL="0" indent="0"/>
            <a:r>
              <a:rPr lang="en-US" dirty="0"/>
              <a:t>Resilienz bedeutet nicht, sich nie Sorgen zu machen. Es bedeutet zu wissen, wie man reagiert, wenn es schwierig wird. Indem wir von anderen lernen, kleine tägliche Übungen ausprobieren und uns mit der Gemeinschaft verbinden, können wir eine Resilienz aufbauen, die uns angesichts der Klimaherausforderungen geerdet und hoffnungsvoll hält.</a:t>
            </a:r>
            <a:endParaRPr lang="en-IN" dirty="0"/>
          </a:p>
        </p:txBody>
      </p:sp>
      <p:sp>
        <p:nvSpPr>
          <p:cNvPr id="5" name="Text Placeholder 4">
            <a:extLst>
              <a:ext uri="{FF2B5EF4-FFF2-40B4-BE49-F238E27FC236}">
                <a16:creationId xmlns:a16="http://schemas.microsoft.com/office/drawing/2014/main" id="{6334EF0E-B2EB-894B-0C9C-EF4DDBE5387F}"/>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Wichtigste Erkenntnisse</a:t>
            </a:r>
          </a:p>
        </p:txBody>
      </p:sp>
      <p:pic>
        <p:nvPicPr>
          <p:cNvPr id="9" name="Picture Placeholder 8">
            <a:extLst>
              <a:ext uri="{FF2B5EF4-FFF2-40B4-BE49-F238E27FC236}">
                <a16:creationId xmlns:a16="http://schemas.microsoft.com/office/drawing/2014/main" id="{F44CD52B-B5C1-4062-7978-19D6AF1D9F0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540" r="540"/>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3" name="Text Placeholder 2">
            <a:extLst>
              <a:ext uri="{FF2B5EF4-FFF2-40B4-BE49-F238E27FC236}">
                <a16:creationId xmlns:a16="http://schemas.microsoft.com/office/drawing/2014/main" id="{C4B5A816-EE56-25B4-EB9D-CFE1366D02A5}"/>
              </a:ext>
            </a:extLst>
          </p:cNvPr>
          <p:cNvSpPr>
            <a:spLocks noGrp="1"/>
          </p:cNvSpPr>
          <p:nvPr>
            <p:ph type="body" sz="quarter" idx="19"/>
          </p:nvPr>
        </p:nvSpPr>
        <p:spPr/>
        <p:txBody>
          <a:bodyPr/>
          <a:lstStyle/>
          <a:p>
            <a:r>
              <a:rPr lang="en-IN" dirty="0"/>
              <a:t>01</a:t>
            </a:r>
          </a:p>
        </p:txBody>
      </p:sp>
    </p:spTree>
    <p:extLst>
      <p:ext uri="{BB962C8B-B14F-4D97-AF65-F5344CB8AC3E}">
        <p14:creationId xmlns:p14="http://schemas.microsoft.com/office/powerpoint/2010/main" val="9580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603661" y="4708722"/>
            <a:ext cx="4952012" cy="679345"/>
          </a:xfrm>
        </p:spPr>
        <p:txBody>
          <a:bodyPr/>
          <a:lstStyle/>
          <a:p>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08E70028-2DEC-7AAE-0EE7-0F62324D787D}"/>
              </a:ext>
            </a:extLst>
          </p:cNvPr>
          <p:cNvGrpSpPr/>
          <p:nvPr/>
        </p:nvGrpSpPr>
        <p:grpSpPr>
          <a:xfrm>
            <a:off x="8770875" y="4675497"/>
            <a:ext cx="2817464" cy="475324"/>
            <a:chOff x="9893620" y="5409126"/>
            <a:chExt cx="1664680" cy="280842"/>
          </a:xfrm>
        </p:grpSpPr>
        <p:grpSp>
          <p:nvGrpSpPr>
            <p:cNvPr id="42" name="Graphic 3">
              <a:extLst>
                <a:ext uri="{FF2B5EF4-FFF2-40B4-BE49-F238E27FC236}">
                  <a16:creationId xmlns:a16="http://schemas.microsoft.com/office/drawing/2014/main" id="{8E0E4AE3-375B-387C-8EAF-8DCE0517155E}"/>
                </a:ext>
              </a:extLst>
            </p:cNvPr>
            <p:cNvGrpSpPr/>
            <p:nvPr/>
          </p:nvGrpSpPr>
          <p:grpSpPr>
            <a:xfrm>
              <a:off x="10931758" y="5409126"/>
              <a:ext cx="280634" cy="280634"/>
              <a:chOff x="1950027" y="2499889"/>
              <a:chExt cx="850463" cy="850463"/>
            </a:xfrm>
          </p:grpSpPr>
          <p:sp>
            <p:nvSpPr>
              <p:cNvPr id="54" name="Freeform 53">
                <a:extLst>
                  <a:ext uri="{FF2B5EF4-FFF2-40B4-BE49-F238E27FC236}">
                    <a16:creationId xmlns:a16="http://schemas.microsoft.com/office/drawing/2014/main" id="{6402D031-FFB6-8259-0354-679EE64AA2C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5" name="Graphic 3">
                <a:extLst>
                  <a:ext uri="{FF2B5EF4-FFF2-40B4-BE49-F238E27FC236}">
                    <a16:creationId xmlns:a16="http://schemas.microsoft.com/office/drawing/2014/main" id="{DC92A2F0-CE09-DAB9-600E-6992B3303762}"/>
                  </a:ext>
                </a:extLst>
              </p:cNvPr>
              <p:cNvGrpSpPr/>
              <p:nvPr/>
            </p:nvGrpSpPr>
            <p:grpSpPr>
              <a:xfrm>
                <a:off x="2107521" y="2657382"/>
                <a:ext cx="535476" cy="535477"/>
                <a:chOff x="2107521" y="2657382"/>
                <a:chExt cx="535476" cy="535477"/>
              </a:xfrm>
              <a:solidFill>
                <a:srgbClr val="FFFFFF"/>
              </a:solidFill>
            </p:grpSpPr>
            <p:sp>
              <p:nvSpPr>
                <p:cNvPr id="56" name="Freeform 55">
                  <a:extLst>
                    <a:ext uri="{FF2B5EF4-FFF2-40B4-BE49-F238E27FC236}">
                      <a16:creationId xmlns:a16="http://schemas.microsoft.com/office/drawing/2014/main" id="{53EF852F-D3BF-44F7-C78D-6BB73635A6C0}"/>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F7B0FA52-9D6F-EEE6-0545-C31C48C9357F}"/>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FFF187C-C0ED-470D-C770-ECD76914918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3" name="Graphic 3">
              <a:extLst>
                <a:ext uri="{FF2B5EF4-FFF2-40B4-BE49-F238E27FC236}">
                  <a16:creationId xmlns:a16="http://schemas.microsoft.com/office/drawing/2014/main" id="{EC70BC23-4FB5-59D3-1F2E-8F6C44B5C816}"/>
                </a:ext>
              </a:extLst>
            </p:cNvPr>
            <p:cNvGrpSpPr/>
            <p:nvPr/>
          </p:nvGrpSpPr>
          <p:grpSpPr>
            <a:xfrm>
              <a:off x="10239527" y="5409126"/>
              <a:ext cx="280634" cy="280634"/>
              <a:chOff x="-147782" y="2499889"/>
              <a:chExt cx="850463" cy="850463"/>
            </a:xfrm>
          </p:grpSpPr>
          <p:sp>
            <p:nvSpPr>
              <p:cNvPr id="52" name="Freeform 51">
                <a:extLst>
                  <a:ext uri="{FF2B5EF4-FFF2-40B4-BE49-F238E27FC236}">
                    <a16:creationId xmlns:a16="http://schemas.microsoft.com/office/drawing/2014/main" id="{7FB44486-728E-7313-B8E5-D528C51952E8}"/>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78D4C7AA-F878-39B7-E7AE-62449BA94379}"/>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03A0627F-1B82-E6FC-5D88-6119729D50AA}"/>
                </a:ext>
              </a:extLst>
            </p:cNvPr>
            <p:cNvGrpSpPr/>
            <p:nvPr/>
          </p:nvGrpSpPr>
          <p:grpSpPr>
            <a:xfrm>
              <a:off x="11277666" y="5409126"/>
              <a:ext cx="280634" cy="280634"/>
              <a:chOff x="2998302" y="2499889"/>
              <a:chExt cx="850463" cy="850463"/>
            </a:xfrm>
          </p:grpSpPr>
          <p:sp>
            <p:nvSpPr>
              <p:cNvPr id="50" name="Freeform 49">
                <a:extLst>
                  <a:ext uri="{FF2B5EF4-FFF2-40B4-BE49-F238E27FC236}">
                    <a16:creationId xmlns:a16="http://schemas.microsoft.com/office/drawing/2014/main" id="{C21D51D7-5781-6350-26E9-32FCEEE1281F}"/>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ACA7E8FC-9176-E93C-41EF-DC3A81B5AA9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3">
              <a:extLst>
                <a:ext uri="{FF2B5EF4-FFF2-40B4-BE49-F238E27FC236}">
                  <a16:creationId xmlns:a16="http://schemas.microsoft.com/office/drawing/2014/main" id="{4D3CB470-84E4-5E54-0102-3DFBF9EE22A2}"/>
                </a:ext>
              </a:extLst>
            </p:cNvPr>
            <p:cNvGrpSpPr/>
            <p:nvPr/>
          </p:nvGrpSpPr>
          <p:grpSpPr>
            <a:xfrm>
              <a:off x="9893620" y="5409126"/>
              <a:ext cx="280634" cy="280842"/>
              <a:chOff x="-1196056" y="2499889"/>
              <a:chExt cx="850463" cy="851093"/>
            </a:xfrm>
          </p:grpSpPr>
          <p:sp>
            <p:nvSpPr>
              <p:cNvPr id="48" name="Freeform 47">
                <a:extLst>
                  <a:ext uri="{FF2B5EF4-FFF2-40B4-BE49-F238E27FC236}">
                    <a16:creationId xmlns:a16="http://schemas.microsoft.com/office/drawing/2014/main" id="{79E5293D-38DC-118E-76B2-F20C4700178F}"/>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BA77D9DB-7F2F-F39D-8199-E26A44E77B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6" name="Freeform 45">
              <a:extLst>
                <a:ext uri="{FF2B5EF4-FFF2-40B4-BE49-F238E27FC236}">
                  <a16:creationId xmlns:a16="http://schemas.microsoft.com/office/drawing/2014/main" id="{C611E2DB-CE1E-5CDC-1CBC-185B398A0361}"/>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7" name="Graphic 46" descr="World with solid fill">
              <a:extLst>
                <a:ext uri="{FF2B5EF4-FFF2-40B4-BE49-F238E27FC236}">
                  <a16:creationId xmlns:a16="http://schemas.microsoft.com/office/drawing/2014/main" id="{EB38B327-8B40-12BA-BAD1-A94B71D566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0539" y="5425572"/>
              <a:ext cx="246077" cy="246077"/>
            </a:xfrm>
            <a:prstGeom prst="rect">
              <a:avLst/>
            </a:prstGeom>
          </p:spPr>
        </p:pic>
      </p:grpSp>
      <p:sp>
        <p:nvSpPr>
          <p:cNvPr id="11" name="TextBox 10">
            <a:extLst>
              <a:ext uri="{FF2B5EF4-FFF2-40B4-BE49-F238E27FC236}">
                <a16:creationId xmlns:a16="http://schemas.microsoft.com/office/drawing/2014/main" id="{C286F45C-33D5-24A3-835C-D472135565B1}"/>
              </a:ext>
            </a:extLst>
          </p:cNvPr>
          <p:cNvSpPr txBox="1"/>
          <p:nvPr/>
        </p:nvSpPr>
        <p:spPr>
          <a:xfrm>
            <a:off x="5783233" y="2182503"/>
            <a:ext cx="6661354" cy="1200329"/>
          </a:xfrm>
          <a:prstGeom prst="rect">
            <a:avLst/>
          </a:prstGeom>
          <a:noFill/>
        </p:spPr>
        <p:txBody>
          <a:bodyPr wrap="square">
            <a:spAutoFit/>
          </a:bodyPr>
          <a:lstStyle/>
          <a:p>
            <a:r>
              <a:rPr lang="en-US" b="1">
                <a:solidFill>
                  <a:schemeClr val="bg1"/>
                </a:solidFill>
              </a:rPr>
              <a:t>Reflektieren und handeln</a:t>
            </a:r>
            <a:br>
              <a:rPr lang="en-US">
                <a:solidFill>
                  <a:schemeClr val="bg1"/>
                </a:solidFill>
              </a:rPr>
            </a:br>
            <a:r>
              <a:rPr lang="en-US">
                <a:solidFill>
                  <a:schemeClr val="bg1"/>
                </a:solidFill>
              </a:rPr>
              <a:t>Denke an einen Rückschlag bei etwas, das dir wichtig ist. Was hat dir geholfen weiterzumachen, und wie könnte diese gleiche Stärke dein Klimahandeln unterstützen?</a:t>
            </a:r>
          </a:p>
        </p:txBody>
      </p:sp>
    </p:spTree>
    <p:extLst>
      <p:ext uri="{BB962C8B-B14F-4D97-AF65-F5344CB8AC3E}">
        <p14:creationId xmlns:p14="http://schemas.microsoft.com/office/powerpoint/2010/main" val="4334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846A7D-BDFA-BC13-55EF-E519FFBD92A4}"/>
              </a:ext>
            </a:extLst>
          </p:cNvPr>
          <p:cNvSpPr>
            <a:spLocks noGrp="1"/>
          </p:cNvSpPr>
          <p:nvPr>
            <p:ph type="body" sz="quarter" idx="13"/>
          </p:nvPr>
        </p:nvSpPr>
        <p:spPr>
          <a:xfrm>
            <a:off x="31636" y="533903"/>
            <a:ext cx="5528818" cy="5120640"/>
          </a:xfrm>
        </p:spPr>
        <p:txBody>
          <a:bodyPr>
            <a:noAutofit/>
          </a:bodyPr>
          <a:lstStyle/>
          <a:p>
            <a:r>
              <a:rPr lang="en-US" sz="1800" b="1" i="0" dirty="0"/>
              <a:t>Resilienz</a:t>
            </a:r>
            <a:r>
              <a:rPr lang="en-US" sz="1800" i="0" dirty="0"/>
              <a:t> bedeutet nicht, „hart“ zu sein oder vorzugeben, dass dich nichts berührt. Es geht darum, Wege zu finden, dich zu erholen, dich anzupassen und weiterzumachen, wenn es schwierig wird. Der Klimawandel kann überwältigend wirken, aber Resilienz gibt uns Werkzeuge, um Angst in Energie zu verwandeln, auf unsere psychische Gesundheit zu achten und uns gegenseitig in der Gemeinschaft zu unterstützen. </a:t>
            </a:r>
          </a:p>
          <a:p>
            <a:r>
              <a:rPr lang="en-US" sz="1800" i="0" dirty="0"/>
              <a:t>Diese Sammlung offener Bildungsressourcen vereint Bücher, Artikel, Videos und Podcasts, um praktische Wege zu zeigen, wie junge Menschen und Lehrkräfte Resilienz erkunden und aufbauen können.</a:t>
            </a:r>
            <a:endParaRPr lang="en-IN" sz="1800" i="0" dirty="0"/>
          </a:p>
        </p:txBody>
      </p:sp>
      <p:pic>
        <p:nvPicPr>
          <p:cNvPr id="7" name="Picture Placeholder 6">
            <a:extLst>
              <a:ext uri="{FF2B5EF4-FFF2-40B4-BE49-F238E27FC236}">
                <a16:creationId xmlns:a16="http://schemas.microsoft.com/office/drawing/2014/main" id="{9910BA03-DF55-183E-1A94-921D4CD0770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9508" r="9508"/>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pic>
        <p:nvPicPr>
          <p:cNvPr id="10" name="Graphic 9" descr="Chevron arrows with solid fill">
            <a:extLst>
              <a:ext uri="{FF2B5EF4-FFF2-40B4-BE49-F238E27FC236}">
                <a16:creationId xmlns:a16="http://schemas.microsoft.com/office/drawing/2014/main" id="{E3BA0F5F-DAEB-8571-2810-039FE602AD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102870" y="6235327"/>
            <a:ext cx="483607" cy="483607"/>
          </a:xfrm>
          <a:prstGeom prst="rect">
            <a:avLst/>
          </a:prstGeom>
        </p:spPr>
      </p:pic>
      <p:sp>
        <p:nvSpPr>
          <p:cNvPr id="12" name="TextBox 11">
            <a:extLst>
              <a:ext uri="{FF2B5EF4-FFF2-40B4-BE49-F238E27FC236}">
                <a16:creationId xmlns:a16="http://schemas.microsoft.com/office/drawing/2014/main" id="{189A0B36-4D58-CEE2-38BE-CD2896531508}"/>
              </a:ext>
            </a:extLst>
          </p:cNvPr>
          <p:cNvSpPr txBox="1"/>
          <p:nvPr/>
        </p:nvSpPr>
        <p:spPr>
          <a:xfrm>
            <a:off x="671513" y="5773663"/>
            <a:ext cx="4060507" cy="461665"/>
          </a:xfrm>
          <a:prstGeom prst="rect">
            <a:avLst/>
          </a:prstGeom>
          <a:noFill/>
        </p:spPr>
        <p:txBody>
          <a:bodyPr wrap="square">
            <a:spAutoFit/>
          </a:bodyPr>
          <a:lstStyle/>
          <a:p>
            <a:pPr marL="0" indent="0"/>
            <a:r>
              <a:rPr lang="en-US" sz="1800" dirty="0"/>
              <a:t>Lesen/Schauen/Hören/Schreiben/Handeln</a:t>
            </a:r>
          </a:p>
        </p:txBody>
      </p:sp>
      <p:grpSp>
        <p:nvGrpSpPr>
          <p:cNvPr id="17" name="Group 16">
            <a:extLst>
              <a:ext uri="{FF2B5EF4-FFF2-40B4-BE49-F238E27FC236}">
                <a16:creationId xmlns:a16="http://schemas.microsoft.com/office/drawing/2014/main" id="{DDAF9E15-E1E3-F37B-70B3-3724ADB7B70B}"/>
              </a:ext>
            </a:extLst>
          </p:cNvPr>
          <p:cNvGrpSpPr/>
          <p:nvPr/>
        </p:nvGrpSpPr>
        <p:grpSpPr>
          <a:xfrm>
            <a:off x="1600445" y="6284130"/>
            <a:ext cx="1851415" cy="471515"/>
            <a:chOff x="4311182" y="6230910"/>
            <a:chExt cx="2187251" cy="557045"/>
          </a:xfrm>
        </p:grpSpPr>
        <p:pic>
          <p:nvPicPr>
            <p:cNvPr id="13" name="Graphic 12" descr="Internet with solid fill">
              <a:extLst>
                <a:ext uri="{FF2B5EF4-FFF2-40B4-BE49-F238E27FC236}">
                  <a16:creationId xmlns:a16="http://schemas.microsoft.com/office/drawing/2014/main" id="{A1FE21A6-04C9-91EE-8451-950F697D36AE}"/>
                </a:ext>
              </a:extLst>
            </p:cNvPr>
            <p:cNvPicPr>
              <a:picLocks noChangeAspect="1"/>
            </p:cNvPicPr>
            <p:nvPr/>
          </p:nvPicPr>
          <p:blipFill>
            <a:blip>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p:blipFill>
          <p:spPr>
            <a:xfrm>
              <a:off x="4311182" y="6264995"/>
              <a:ext cx="488874" cy="488874"/>
            </a:xfrm>
            <a:prstGeom prst="rect">
              <a:avLst/>
            </a:prstGeom>
          </p:spPr>
        </p:pic>
        <p:pic>
          <p:nvPicPr>
            <p:cNvPr id="14" name="Picture 13">
              <a:extLst>
                <a:ext uri="{FF2B5EF4-FFF2-40B4-BE49-F238E27FC236}">
                  <a16:creationId xmlns:a16="http://schemas.microsoft.com/office/drawing/2014/main" id="{3C39766D-58F2-AEBF-5C2D-71E5238F4EC5}"/>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924354" y="6313983"/>
              <a:ext cx="404951" cy="404951"/>
            </a:xfrm>
            <a:prstGeom prst="rect">
              <a:avLst/>
            </a:prstGeom>
          </p:spPr>
        </p:pic>
        <p:pic>
          <p:nvPicPr>
            <p:cNvPr id="15" name="Picture 14">
              <a:extLst>
                <a:ext uri="{FF2B5EF4-FFF2-40B4-BE49-F238E27FC236}">
                  <a16:creationId xmlns:a16="http://schemas.microsoft.com/office/drawing/2014/main" id="{61F79575-E4A7-22B8-BF18-3CD1C6832D8C}"/>
                </a:ext>
              </a:extLst>
            </p:cNvPr>
            <p:cNvPicPr>
              <a:picLocks noChangeAspect="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445135" y="6230910"/>
              <a:ext cx="557045" cy="557045"/>
            </a:xfrm>
            <a:prstGeom prst="rect">
              <a:avLst/>
            </a:prstGeom>
          </p:spPr>
        </p:pic>
        <p:pic>
          <p:nvPicPr>
            <p:cNvPr id="16" name="Picture 15">
              <a:extLst>
                <a:ext uri="{FF2B5EF4-FFF2-40B4-BE49-F238E27FC236}">
                  <a16:creationId xmlns:a16="http://schemas.microsoft.com/office/drawing/2014/main" id="{707FFD42-DF2E-4BBE-F6E3-2690FAAFFF95}"/>
                </a:ext>
              </a:extLst>
            </p:cNvPr>
            <p:cNvPicPr>
              <a:picLocks noChangeAspect="1"/>
            </p:cNvPicPr>
            <p:nvPr/>
          </p:nvPicPr>
          <p:blipFill>
            <a:blip r:embed="rId7"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025040" y="6290894"/>
              <a:ext cx="473393" cy="473393"/>
            </a:xfrm>
            <a:prstGeom prst="rect">
              <a:avLst/>
            </a:prstGeom>
          </p:spPr>
        </p:pic>
      </p:grpSp>
      <p:sp>
        <p:nvSpPr>
          <p:cNvPr id="22" name="Freeform: Shape 21">
            <a:extLst>
              <a:ext uri="{FF2B5EF4-FFF2-40B4-BE49-F238E27FC236}">
                <a16:creationId xmlns:a16="http://schemas.microsoft.com/office/drawing/2014/main" id="{E7BF655B-2473-9B28-BE0D-7CE4281557EF}"/>
              </a:ext>
            </a:extLst>
          </p:cNvPr>
          <p:cNvSpPr/>
          <p:nvPr/>
        </p:nvSpPr>
        <p:spPr>
          <a:xfrm>
            <a:off x="9292590" y="1"/>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Ressourcen</a:t>
            </a:r>
          </a:p>
        </p:txBody>
      </p:sp>
    </p:spTree>
    <p:extLst>
      <p:ext uri="{BB962C8B-B14F-4D97-AF65-F5344CB8AC3E}">
        <p14:creationId xmlns:p14="http://schemas.microsoft.com/office/powerpoint/2010/main" val="415489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0" y="2045704"/>
            <a:ext cx="5762440" cy="3849918"/>
          </a:xfrm>
        </p:spPr>
        <p:txBody>
          <a:bodyPr/>
          <a:lstStyle/>
          <a:p>
            <a:pPr marL="0" indent="0"/>
            <a:r>
              <a:rPr lang="en-US" b="1" dirty="0"/>
              <a:t>Buch – Braiding Sweetgrass von Robin Wall Kimmerer</a:t>
            </a:r>
          </a:p>
          <a:p>
            <a:pPr marL="0" indent="0"/>
            <a:r>
              <a:rPr lang="en-US" dirty="0"/>
              <a:t>Eine wunderschöne Verbindung von indigenem Wissen und Wissenschaft. Dieses Buch zeigt, wie die Natur selbst uns Resilienz lehrt — wie sich Gemeinschaften und Ökosysteme erholen und gedeihen. Nicht kostenlos zugänglich, aber weit verbreitet in Bibliotheken und online.</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Hier lesen</a:t>
            </a:r>
            <a:endParaRPr lang="en-US" dirty="0">
              <a:solidFill>
                <a:srgbClr val="1F8E47"/>
              </a:solidFill>
            </a:endParaRP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p:txBody>
          <a:bodyPr/>
          <a:lstStyle/>
          <a:p>
            <a:r>
              <a:rPr lang="en-US" dirty="0">
                <a:solidFill>
                  <a:srgbClr val="1F8E47"/>
                </a:solidFill>
              </a:rPr>
              <a:t>Lesen</a:t>
            </a:r>
          </a:p>
        </p:txBody>
      </p:sp>
      <p:pic>
        <p:nvPicPr>
          <p:cNvPr id="7" name="Picture Placeholder 6">
            <a:extLst>
              <a:ext uri="{FF2B5EF4-FFF2-40B4-BE49-F238E27FC236}">
                <a16:creationId xmlns:a16="http://schemas.microsoft.com/office/drawing/2014/main" id="{CFD25C3E-A2C3-4298-79BE-CB4C4764142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33209" r="4951"/>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331157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0D362-1164-D2C6-122F-F55A639652A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98CE4EC-8B56-FFC7-6463-99264AAB7C02}"/>
              </a:ext>
            </a:extLst>
          </p:cNvPr>
          <p:cNvSpPr>
            <a:spLocks noGrp="1"/>
          </p:cNvSpPr>
          <p:nvPr>
            <p:ph type="body" sz="quarter" idx="18"/>
          </p:nvPr>
        </p:nvSpPr>
        <p:spPr>
          <a:xfrm>
            <a:off x="798380" y="2045704"/>
            <a:ext cx="5762440" cy="3849918"/>
          </a:xfrm>
        </p:spPr>
        <p:txBody>
          <a:bodyPr/>
          <a:lstStyle/>
          <a:p>
            <a:pPr marL="0" indent="0"/>
            <a:r>
              <a:rPr lang="en-US" b="1" dirty="0"/>
              <a:t>Artikel – From Climate Anxiety to Climate Resilience (Full Circle Change)</a:t>
            </a:r>
          </a:p>
          <a:p>
            <a:pPr marL="0" indent="0"/>
            <a:r>
              <a:rPr lang="en-US" dirty="0"/>
              <a:t>Eine persönliche Geschichte darüber, wie Klimaangst in Resilienz verwandelt werden kann. Zeigt anschaulich, wie sich eine Haltung von „Überforderung“ zu „Ich kann das bewältigen, ich kann handeln“ verändern kann.</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Hier lesen</a:t>
            </a:r>
            <a:endParaRPr lang="en-US" dirty="0">
              <a:solidFill>
                <a:srgbClr val="1F8E47"/>
              </a:solidFill>
            </a:endParaRPr>
          </a:p>
        </p:txBody>
      </p:sp>
      <p:sp>
        <p:nvSpPr>
          <p:cNvPr id="4" name="Text Placeholder 3">
            <a:extLst>
              <a:ext uri="{FF2B5EF4-FFF2-40B4-BE49-F238E27FC236}">
                <a16:creationId xmlns:a16="http://schemas.microsoft.com/office/drawing/2014/main" id="{DEBDBA99-2659-9101-317C-2311074FDE01}"/>
              </a:ext>
            </a:extLst>
          </p:cNvPr>
          <p:cNvSpPr>
            <a:spLocks noGrp="1"/>
          </p:cNvSpPr>
          <p:nvPr>
            <p:ph type="body" sz="quarter" idx="16"/>
          </p:nvPr>
        </p:nvSpPr>
        <p:spPr/>
        <p:txBody>
          <a:bodyPr/>
          <a:lstStyle/>
          <a:p>
            <a:r>
              <a:rPr lang="en-US" dirty="0">
                <a:solidFill>
                  <a:srgbClr val="1F8E47"/>
                </a:solidFill>
              </a:rPr>
              <a:t>Lesen</a:t>
            </a:r>
          </a:p>
        </p:txBody>
      </p:sp>
      <p:pic>
        <p:nvPicPr>
          <p:cNvPr id="8" name="Picture Placeholder 7">
            <a:extLst>
              <a:ext uri="{FF2B5EF4-FFF2-40B4-BE49-F238E27FC236}">
                <a16:creationId xmlns:a16="http://schemas.microsoft.com/office/drawing/2014/main" id="{23D70397-DD86-B7BB-6A0B-AFD55479BD9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885" r="22885"/>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14892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A5A78-9EAA-66C1-4556-1121D8800C5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06489C8-ABBD-A1AE-1BD3-2A1B41CA29A9}"/>
              </a:ext>
            </a:extLst>
          </p:cNvPr>
          <p:cNvSpPr>
            <a:spLocks noGrp="1"/>
          </p:cNvSpPr>
          <p:nvPr>
            <p:ph type="body" sz="quarter" idx="18"/>
          </p:nvPr>
        </p:nvSpPr>
        <p:spPr>
          <a:xfrm>
            <a:off x="798382" y="1794244"/>
            <a:ext cx="4973769" cy="4743716"/>
          </a:xfrm>
        </p:spPr>
        <p:txBody>
          <a:bodyPr/>
          <a:lstStyle/>
          <a:p>
            <a:pPr marL="0" indent="0"/>
            <a:r>
              <a:rPr lang="en-US" b="1" dirty="0"/>
              <a:t>Artikel – Climate Change and Mental Health (Walk in My Shoes)</a:t>
            </a:r>
          </a:p>
          <a:p>
            <a:pPr marL="0" indent="0"/>
            <a:r>
              <a:rPr lang="en-US" dirty="0"/>
              <a:t>Dieser Beitrag erklärt, wie klimabezogene Gefühle den Alltag beeinflussen, zeigt aber auch Schritte auf, mit denen Menschen sich anpassen, bewältigen und Angst reduzieren können. Er konzentriert sich auf Resilienz und praktisches Handeln.</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Hier lesen</a:t>
            </a:r>
            <a:endParaRPr lang="en-US" dirty="0">
              <a:solidFill>
                <a:srgbClr val="1F8E47"/>
              </a:solidFill>
            </a:endParaRPr>
          </a:p>
        </p:txBody>
      </p:sp>
      <p:sp>
        <p:nvSpPr>
          <p:cNvPr id="4" name="Text Placeholder 3">
            <a:extLst>
              <a:ext uri="{FF2B5EF4-FFF2-40B4-BE49-F238E27FC236}">
                <a16:creationId xmlns:a16="http://schemas.microsoft.com/office/drawing/2014/main" id="{8F6EFEFE-9846-6FE6-586D-DBE39F47C39F}"/>
              </a:ext>
            </a:extLst>
          </p:cNvPr>
          <p:cNvSpPr>
            <a:spLocks noGrp="1"/>
          </p:cNvSpPr>
          <p:nvPr>
            <p:ph type="body" sz="quarter" idx="16"/>
          </p:nvPr>
        </p:nvSpPr>
        <p:spPr/>
        <p:txBody>
          <a:bodyPr/>
          <a:lstStyle/>
          <a:p>
            <a:r>
              <a:rPr lang="en-US" dirty="0">
                <a:solidFill>
                  <a:srgbClr val="1F8E47"/>
                </a:solidFill>
              </a:rPr>
              <a:t>Lesen</a:t>
            </a:r>
          </a:p>
        </p:txBody>
      </p:sp>
      <p:pic>
        <p:nvPicPr>
          <p:cNvPr id="8" name="Picture Placeholder 7">
            <a:extLst>
              <a:ext uri="{FF2B5EF4-FFF2-40B4-BE49-F238E27FC236}">
                <a16:creationId xmlns:a16="http://schemas.microsoft.com/office/drawing/2014/main" id="{4E232535-810F-5C0E-E9BD-6CDB11C17EC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5148" b="5148"/>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347838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3EFA2-9786-0259-98AD-6FE73037269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EC20140-B9A9-33C1-A71C-2CAB8E170F51}"/>
              </a:ext>
            </a:extLst>
          </p:cNvPr>
          <p:cNvSpPr>
            <a:spLocks noGrp="1"/>
          </p:cNvSpPr>
          <p:nvPr>
            <p:ph type="body" sz="quarter" idx="18"/>
          </p:nvPr>
        </p:nvSpPr>
        <p:spPr>
          <a:xfrm>
            <a:off x="798380" y="2045704"/>
            <a:ext cx="5762440" cy="3849918"/>
          </a:xfrm>
        </p:spPr>
        <p:txBody>
          <a:bodyPr/>
          <a:lstStyle/>
          <a:p>
            <a:pPr marL="0" indent="0"/>
            <a:r>
              <a:rPr lang="en-US" b="1" dirty="0"/>
              <a:t>Online-Ressource – The Resilience Project</a:t>
            </a:r>
          </a:p>
          <a:p>
            <a:pPr marL="0" indent="0"/>
            <a:r>
              <a:rPr lang="en-US" dirty="0"/>
              <a:t>Eine Sammlung kostenloser, offener Ressourcen für junge Menschen, Lehrkräfte und Fachleute im Gesundheitsbereich. Sie behandelt psychische Gesundheit, Klimahandeln und Resilienzfähigkeiten — ideal für die Planung von Jugendworkshops.</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Hier entdecken</a:t>
            </a:r>
            <a:endParaRPr lang="en-US" dirty="0">
              <a:solidFill>
                <a:srgbClr val="1F8E47"/>
              </a:solidFill>
            </a:endParaRPr>
          </a:p>
        </p:txBody>
      </p:sp>
      <p:sp>
        <p:nvSpPr>
          <p:cNvPr id="4" name="Text Placeholder 3">
            <a:extLst>
              <a:ext uri="{FF2B5EF4-FFF2-40B4-BE49-F238E27FC236}">
                <a16:creationId xmlns:a16="http://schemas.microsoft.com/office/drawing/2014/main" id="{3D3507D9-C40B-E087-709A-B0E3131BDF5C}"/>
              </a:ext>
            </a:extLst>
          </p:cNvPr>
          <p:cNvSpPr>
            <a:spLocks noGrp="1"/>
          </p:cNvSpPr>
          <p:nvPr>
            <p:ph type="body" sz="quarter" idx="16"/>
          </p:nvPr>
        </p:nvSpPr>
        <p:spPr/>
        <p:txBody>
          <a:bodyPr/>
          <a:lstStyle/>
          <a:p>
            <a:r>
              <a:rPr lang="en-US" dirty="0">
                <a:solidFill>
                  <a:srgbClr val="1F8E47"/>
                </a:solidFill>
              </a:rPr>
              <a:t>Lesen</a:t>
            </a:r>
          </a:p>
        </p:txBody>
      </p:sp>
      <p:pic>
        <p:nvPicPr>
          <p:cNvPr id="8" name="Picture Placeholder 7">
            <a:extLst>
              <a:ext uri="{FF2B5EF4-FFF2-40B4-BE49-F238E27FC236}">
                <a16:creationId xmlns:a16="http://schemas.microsoft.com/office/drawing/2014/main" id="{33BCF97D-A64C-0318-5D3E-4B7CA665AE5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2756" r="12756"/>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187963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33930-C8FF-4840-A03E-A627368E77D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1170E22-7DB2-53B3-CE74-217BE90F1082}"/>
              </a:ext>
            </a:extLst>
          </p:cNvPr>
          <p:cNvSpPr>
            <a:spLocks noGrp="1"/>
          </p:cNvSpPr>
          <p:nvPr>
            <p:ph type="body" sz="quarter" idx="18"/>
          </p:nvPr>
        </p:nvSpPr>
        <p:spPr>
          <a:xfrm>
            <a:off x="798382" y="1794244"/>
            <a:ext cx="4973769" cy="4743716"/>
          </a:xfrm>
        </p:spPr>
        <p:txBody>
          <a:bodyPr/>
          <a:lstStyle/>
          <a:p>
            <a:pPr marL="0" indent="0"/>
            <a:r>
              <a:rPr lang="en-US" b="1" dirty="0"/>
              <a:t>Webinar – Climate Change and Mental Health (irische Expert:innen)</a:t>
            </a:r>
          </a:p>
          <a:p>
            <a:pPr marL="0" indent="0"/>
            <a:r>
              <a:rPr lang="en-US" dirty="0"/>
              <a:t>Eine ausführliche Diskussion mit Fachleuten für psychische Gesundheit darüber, wie der Klimawandel unser Wohlbefinden beeinflusst, mit Tipps zur Stärkung von Resilienz auf individueller und gemeinschaftlicher Ebene.</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Hier ansehen</a:t>
            </a:r>
            <a:endParaRPr lang="en-US" dirty="0">
              <a:solidFill>
                <a:srgbClr val="1F8E47"/>
              </a:solidFill>
            </a:endParaRPr>
          </a:p>
        </p:txBody>
      </p:sp>
      <p:sp>
        <p:nvSpPr>
          <p:cNvPr id="4" name="Text Placeholder 3">
            <a:extLst>
              <a:ext uri="{FF2B5EF4-FFF2-40B4-BE49-F238E27FC236}">
                <a16:creationId xmlns:a16="http://schemas.microsoft.com/office/drawing/2014/main" id="{E5786327-4AF9-5E69-BC19-2F00FA2AF556}"/>
              </a:ext>
            </a:extLst>
          </p:cNvPr>
          <p:cNvSpPr>
            <a:spLocks noGrp="1"/>
          </p:cNvSpPr>
          <p:nvPr>
            <p:ph type="body" sz="quarter" idx="16"/>
          </p:nvPr>
        </p:nvSpPr>
        <p:spPr/>
        <p:txBody>
          <a:bodyPr/>
          <a:lstStyle/>
          <a:p>
            <a:r>
              <a:rPr lang="en-US" dirty="0">
                <a:solidFill>
                  <a:srgbClr val="1F8E47"/>
                </a:solidFill>
              </a:rPr>
              <a:t>Ansehen</a:t>
            </a:r>
          </a:p>
        </p:txBody>
      </p:sp>
      <p:pic>
        <p:nvPicPr>
          <p:cNvPr id="10" name="Picture Placeholder 9">
            <a:extLst>
              <a:ext uri="{FF2B5EF4-FFF2-40B4-BE49-F238E27FC236}">
                <a16:creationId xmlns:a16="http://schemas.microsoft.com/office/drawing/2014/main" id="{8CBFFA5D-A9BF-B17D-6F59-D558A05472B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6405" r="6405"/>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385148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061CB-21FA-BC07-C11E-DB3EC23B064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132148A-03AE-A239-C6BB-0D4B3240129E}"/>
              </a:ext>
            </a:extLst>
          </p:cNvPr>
          <p:cNvSpPr>
            <a:spLocks noGrp="1"/>
          </p:cNvSpPr>
          <p:nvPr>
            <p:ph type="body" sz="quarter" idx="18"/>
          </p:nvPr>
        </p:nvSpPr>
        <p:spPr>
          <a:xfrm>
            <a:off x="798380" y="2045704"/>
            <a:ext cx="5762440" cy="3849918"/>
          </a:xfrm>
        </p:spPr>
        <p:txBody>
          <a:bodyPr/>
          <a:lstStyle/>
          <a:p>
            <a:pPr marL="0" indent="0"/>
            <a:r>
              <a:rPr lang="en-US" b="1" dirty="0"/>
              <a:t>TEDx Talk – Lucy Hone: 3 Secrets of Resilient People</a:t>
            </a:r>
          </a:p>
          <a:p>
            <a:pPr marL="0" indent="0"/>
            <a:r>
              <a:rPr lang="en-US" dirty="0"/>
              <a:t>Klare, einprägsame Strategien, die du sofort anwenden kannst: akzeptieren, dass Schmerz zum Leben gehört, sich auf das konzentrieren, was du beeinflussen kannst, und dich fragen: „Hilft mir das oder schadet es mir?“</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Hier ansehen</a:t>
            </a:r>
            <a:endParaRPr lang="en-US" dirty="0">
              <a:solidFill>
                <a:srgbClr val="1F8E47"/>
              </a:solidFill>
            </a:endParaRPr>
          </a:p>
        </p:txBody>
      </p:sp>
      <p:sp>
        <p:nvSpPr>
          <p:cNvPr id="4" name="Text Placeholder 3">
            <a:extLst>
              <a:ext uri="{FF2B5EF4-FFF2-40B4-BE49-F238E27FC236}">
                <a16:creationId xmlns:a16="http://schemas.microsoft.com/office/drawing/2014/main" id="{92875139-2B9B-8AEC-E466-ACBCA5BA5316}"/>
              </a:ext>
            </a:extLst>
          </p:cNvPr>
          <p:cNvSpPr>
            <a:spLocks noGrp="1"/>
          </p:cNvSpPr>
          <p:nvPr>
            <p:ph type="body" sz="quarter" idx="16"/>
          </p:nvPr>
        </p:nvSpPr>
        <p:spPr/>
        <p:txBody>
          <a:bodyPr/>
          <a:lstStyle/>
          <a:p>
            <a:r>
              <a:rPr lang="en-US" dirty="0">
                <a:solidFill>
                  <a:srgbClr val="1F8E47"/>
                </a:solidFill>
              </a:rPr>
              <a:t>Ansehen</a:t>
            </a:r>
          </a:p>
        </p:txBody>
      </p:sp>
      <p:pic>
        <p:nvPicPr>
          <p:cNvPr id="7" name="Picture Placeholder 6">
            <a:extLst>
              <a:ext uri="{FF2B5EF4-FFF2-40B4-BE49-F238E27FC236}">
                <a16:creationId xmlns:a16="http://schemas.microsoft.com/office/drawing/2014/main" id="{50B9D57D-64E2-C684-E2F6-D1BFE198ED0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2918" r="12918"/>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112762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94EED-34AE-CB29-3356-8BA2A0D24E3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4195E41-1C4D-D5E1-ACA7-853616D17454}"/>
              </a:ext>
            </a:extLst>
          </p:cNvPr>
          <p:cNvSpPr>
            <a:spLocks noGrp="1"/>
          </p:cNvSpPr>
          <p:nvPr>
            <p:ph type="body" sz="quarter" idx="18"/>
          </p:nvPr>
        </p:nvSpPr>
        <p:spPr>
          <a:xfrm>
            <a:off x="798380" y="2045704"/>
            <a:ext cx="5762440" cy="3849918"/>
          </a:xfrm>
        </p:spPr>
        <p:txBody>
          <a:bodyPr/>
          <a:lstStyle/>
          <a:p>
            <a:pPr marL="0" indent="0"/>
            <a:r>
              <a:rPr lang="en-US" b="1" dirty="0"/>
              <a:t>Buch – Andrew Zolli: Resilience — Why Things Bounce Back</a:t>
            </a:r>
          </a:p>
          <a:p>
            <a:pPr marL="0" indent="0"/>
            <a:r>
              <a:rPr lang="en-US" dirty="0"/>
              <a:t>Erkundet Resilienz in Gemeinschaften und Ökosystemen. Hilfreich, um über das Individuum hinauszudenken und Resilienz als gemeinschaftliche Fähigkeit zu verstehen.</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Hier ansehen</a:t>
            </a:r>
            <a:endParaRPr lang="en-US" dirty="0">
              <a:solidFill>
                <a:srgbClr val="1F8E47"/>
              </a:solidFill>
            </a:endParaRPr>
          </a:p>
        </p:txBody>
      </p:sp>
      <p:sp>
        <p:nvSpPr>
          <p:cNvPr id="4" name="Text Placeholder 3">
            <a:extLst>
              <a:ext uri="{FF2B5EF4-FFF2-40B4-BE49-F238E27FC236}">
                <a16:creationId xmlns:a16="http://schemas.microsoft.com/office/drawing/2014/main" id="{88EB5858-5EA0-8C5B-933A-7CE5CFC24F7A}"/>
              </a:ext>
            </a:extLst>
          </p:cNvPr>
          <p:cNvSpPr>
            <a:spLocks noGrp="1"/>
          </p:cNvSpPr>
          <p:nvPr>
            <p:ph type="body" sz="quarter" idx="16"/>
          </p:nvPr>
        </p:nvSpPr>
        <p:spPr/>
        <p:txBody>
          <a:bodyPr/>
          <a:lstStyle/>
          <a:p>
            <a:r>
              <a:rPr lang="en-US" dirty="0">
                <a:solidFill>
                  <a:srgbClr val="1F8E47"/>
                </a:solidFill>
              </a:rPr>
              <a:t>Ansehen</a:t>
            </a:r>
          </a:p>
        </p:txBody>
      </p:sp>
      <p:pic>
        <p:nvPicPr>
          <p:cNvPr id="6" name="Picture Placeholder 5">
            <a:extLst>
              <a:ext uri="{FF2B5EF4-FFF2-40B4-BE49-F238E27FC236}">
                <a16:creationId xmlns:a16="http://schemas.microsoft.com/office/drawing/2014/main" id="{657C9C1A-09D5-FA56-ABAE-F3DE4F0F831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43779" r="1679"/>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143958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4267</TotalTime>
  <Words>835</Words>
  <Application>Microsoft Office PowerPoint</Application>
  <PresentationFormat>Widescreen</PresentationFormat>
  <Paragraphs>63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218</cp:revision>
  <dcterms:created xsi:type="dcterms:W3CDTF">2020-10-14T13:32:04Z</dcterms:created>
  <dcterms:modified xsi:type="dcterms:W3CDTF">2026-06-29T14:15:16Z</dcterms:modified>
</cp:coreProperties>
</file>