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581_CB1E7BC9.xml" ContentType="application/vnd.ms-powerpoint.comments+xml"/>
  <Override PartName="/ppt/comments/modernComment_582_4863C6E8.xml" ContentType="application/vnd.ms-powerpoint.comments+xml"/>
  <Override PartName="/ppt/comments/modernComment_572_5BFBCDB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5" autoAdjust="0"/>
    <p:restoredTop sz="96115" autoAdjust="0"/>
  </p:normalViewPr>
  <p:slideViewPr>
    <p:cSldViewPr snapToGrid="0" showGuides="1">
      <p:cViewPr varScale="1">
        <p:scale>
          <a:sx n="37" d="100"/>
          <a:sy n="37" d="100"/>
        </p:scale>
        <p:origin x="2584" y="5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modernComment_572_5BFBCDB1.xml><?xml version="1.0" encoding="utf-8"?>
<p188:cmLst xmlns:a="http://schemas.openxmlformats.org/drawingml/2006/main" xmlns:r="http://schemas.openxmlformats.org/officeDocument/2006/relationships" xmlns:p188="http://schemas.microsoft.com/office/powerpoint/2018/8/main">
  <p188:cm id="{F98C55F4-76F3-4D20-BA17-7F5BC245D234}" authorId="{3A646A2A-5463-31BB-24B8-887E45DDAF69}" created="2024-06-02T04:54:59.931">
    <ac:deMkLst xmlns:ac="http://schemas.microsoft.com/office/drawing/2013/main/command">
      <pc:docMk xmlns:pc="http://schemas.microsoft.com/office/powerpoint/2013/main/command"/>
      <pc:sldMk xmlns:pc="http://schemas.microsoft.com/office/powerpoint/2013/main/command" cId="1543228849" sldId="1394"/>
      <ac:grpSpMk id="6" creationId="{6878D8E4-4851-E7F6-8608-8C33211F3D31}"/>
    </ac:deMkLst>
    <p188:txBody>
      <a:bodyPr/>
      <a:lstStyle/>
      <a:p>
        <a:r>
          <a:rPr lang="en-IE"/>
          <a:t>Floaty again, suggest a fade back.</a:t>
        </a:r>
      </a:p>
    </p188:txBody>
  </p188:cm>
</p188:cmLst>
</file>

<file path=ppt/comments/modernComment_581_CB1E7BC9.xml><?xml version="1.0" encoding="utf-8"?>
<p188:cmLst xmlns:a="http://schemas.openxmlformats.org/drawingml/2006/main" xmlns:r="http://schemas.openxmlformats.org/officeDocument/2006/relationships" xmlns:p188="http://schemas.microsoft.com/office/powerpoint/2018/8/main">
  <p188:cm id="{A6827D14-2FD9-471F-B554-57B228756367}" authorId="{3A646A2A-5463-31BB-24B8-887E45DDAF69}" created="2024-06-02T04:53:30.675">
    <ac:deMkLst xmlns:ac="http://schemas.microsoft.com/office/drawing/2013/main/command">
      <pc:docMk xmlns:pc="http://schemas.microsoft.com/office/powerpoint/2013/main/command"/>
      <pc:sldMk xmlns:pc="http://schemas.microsoft.com/office/powerpoint/2013/main/command" cId="3407772617" sldId="1409"/>
      <ac:grpSpMk id="16" creationId="{D275B126-E600-07E4-7DE8-B305D2F9DA23}"/>
    </ac:deMkLst>
    <p188:txBody>
      <a:bodyPr/>
      <a:lstStyle/>
      <a:p>
        <a:r>
          <a:rPr lang="en-IE"/>
          <a:t>This version Gillian but maybe fade the logo circle - put as a watermark, it's a bit floaty here</a:t>
        </a:r>
      </a:p>
    </p188:txBody>
  </p188:cm>
</p188:cmLst>
</file>

<file path=ppt/comments/modernComment_582_4863C6E8.xml><?xml version="1.0" encoding="utf-8"?>
<p188:cmLst xmlns:a="http://schemas.openxmlformats.org/drawingml/2006/main" xmlns:r="http://schemas.openxmlformats.org/officeDocument/2006/relationships" xmlns:p188="http://schemas.microsoft.com/office/powerpoint/2018/8/main">
  <p188:cm id="{45873382-FECA-4961-A786-5A706DA24514}" authorId="{3A646A2A-5463-31BB-24B8-887E45DDAF69}" created="2024-06-02T04:53:54.682">
    <ac:deMkLst xmlns:ac="http://schemas.microsoft.com/office/drawing/2013/main/command">
      <pc:docMk xmlns:pc="http://schemas.microsoft.com/office/powerpoint/2013/main/command"/>
      <pc:sldMk xmlns:pc="http://schemas.microsoft.com/office/powerpoint/2013/main/command" cId="1214498536" sldId="1410"/>
      <ac:grpSpMk id="25" creationId="{ED247980-AD9A-75C6-C93D-E289AA4BAA92}"/>
    </ac:deMkLst>
    <p188:txBody>
      <a:bodyPr/>
      <a:lstStyle/>
      <a:p>
        <a:r>
          <a:rPr lang="en-IE"/>
          <a:t>Again floaty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581_CB1E7BC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82_4863C6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572_5BFBCDB1.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environment.ec.europa.eu/topics/circular-economy/sustainable-products_en" TargetMode="External"/><Relationship Id="rId2" Type="http://schemas.openxmlformats.org/officeDocument/2006/relationships/hyperlink" Target="https://www.eea.europa.eu/en/topics/in-depth/sustainable-consumption"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goodonyou.eco/" TargetMode="External"/><Relationship Id="rId4" Type="http://schemas.openxmlformats.org/officeDocument/2006/relationships/hyperlink" Target="https://www.ellenmacarthurfoundation.org/topics/circular-economy-introduction/over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JBwdIFLd0FM"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youtube.com/watch?v=BiSYoeqb_VY" TargetMode="External"/><Relationship Id="rId4" Type="http://schemas.openxmlformats.org/officeDocument/2006/relationships/hyperlink" Target="https://www.youtube.com/watch?v=YBy6_Bkf4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footprint.wwf.org.uk/"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p:pic>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4" cstate="hqprint">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6"/>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8" y="6219850"/>
            <a:ext cx="6447723"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5728503" cy="1077218"/>
          </a:xfrm>
          <a:prstGeom prst="rect">
            <a:avLst/>
          </a:prstGeom>
          <a:noFill/>
        </p:spPr>
        <p:txBody>
          <a:bodyPr wrap="square" rtlCol="0">
            <a:spAutoFit/>
          </a:bodyPr>
          <a:lstStyle/>
          <a:p>
            <a:r>
              <a:rPr lang="en-US" sz="2000" b="1" spc="324" dirty="0">
                <a:solidFill>
                  <a:srgbClr val="5398A2"/>
                </a:solidFill>
                <a:latin typeface="Calibri" panose="020F0502020204030204" pitchFamily="34" charset="0"/>
                <a:cs typeface="Calibri" panose="020F0502020204030204" pitchFamily="34" charset="0"/>
              </a:rPr>
              <a:t>ERKUNDEN / NACHDENKEN /</a:t>
            </a:r>
            <a:br>
              <a:rPr lang="en-US" sz="2000" b="1" spc="324" dirty="0">
                <a:solidFill>
                  <a:srgbClr val="5398A2"/>
                </a:solidFill>
                <a:latin typeface="Calibri" panose="020F0502020204030204" pitchFamily="34" charset="0"/>
                <a:cs typeface="Calibri" panose="020F0502020204030204" pitchFamily="34" charset="0"/>
              </a:rPr>
            </a:br>
            <a:r>
              <a:rPr lang="en-US" sz="2000" b="1" spc="324" dirty="0">
                <a:solidFill>
                  <a:srgbClr val="5398A2"/>
                </a:solidFill>
                <a:latin typeface="Calibri" panose="020F0502020204030204" pitchFamily="34" charset="0"/>
                <a:cs typeface="Calibri" panose="020F0502020204030204" pitchFamily="34" charset="0"/>
              </a:rPr>
              <a:t>ENTSCHEIDEN / HANDELN</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20" y="4994586"/>
            <a:ext cx="4189307" cy="584775"/>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NACHHALTIGER KONSUM</a:t>
            </a:r>
          </a:p>
        </p:txBody>
      </p:sp>
    </p:spTree>
    <p:extLst>
      <p:ext uri="{BB962C8B-B14F-4D97-AF65-F5344CB8AC3E}">
        <p14:creationId xmlns:p14="http://schemas.microsoft.com/office/powerpoint/2010/main" val="340777261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dirty="0"/>
              <a:t>Einführung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dirty="0"/>
              <a:t>Lesen</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dirty="0"/>
              <a:t>Anschauen</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dirty="0"/>
              <a:t>Denken &amp; Reflektieren</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dirty="0"/>
              <a:t>05</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dirty="0"/>
              <a:t>Handeln</a:t>
            </a:r>
          </a:p>
        </p:txBody>
      </p:sp>
      <p:sp>
        <p:nvSpPr>
          <p:cNvPr id="19" name="Text Placeholder 18">
            <a:extLst>
              <a:ext uri="{FF2B5EF4-FFF2-40B4-BE49-F238E27FC236}">
                <a16:creationId xmlns:a16="http://schemas.microsoft.com/office/drawing/2014/main" id="{11CC2CC2-F604-8AD3-E6D3-60E6DB208023}"/>
              </a:ext>
            </a:extLst>
          </p:cNvPr>
          <p:cNvSpPr>
            <a:spLocks noGrp="1"/>
          </p:cNvSpPr>
          <p:nvPr>
            <p:ph type="body" sz="quarter" idx="51"/>
          </p:nvPr>
        </p:nvSpPr>
        <p:spPr>
          <a:xfrm>
            <a:off x="2148149" y="6452834"/>
            <a:ext cx="648000" cy="292876"/>
          </a:xfrm>
        </p:spPr>
        <p:txBody>
          <a:bodyPr/>
          <a:lstStyle/>
          <a:p>
            <a:r>
              <a:rPr lang="en-US" dirty="0"/>
              <a:t>06</a:t>
            </a:r>
          </a:p>
        </p:txBody>
      </p:sp>
      <p:sp>
        <p:nvSpPr>
          <p:cNvPr id="20" name="Text Placeholder 19">
            <a:extLst>
              <a:ext uri="{FF2B5EF4-FFF2-40B4-BE49-F238E27FC236}">
                <a16:creationId xmlns:a16="http://schemas.microsoft.com/office/drawing/2014/main" id="{5D3A4819-1BB2-4A22-015E-570306F0FE9D}"/>
              </a:ext>
            </a:extLst>
          </p:cNvPr>
          <p:cNvSpPr>
            <a:spLocks noGrp="1"/>
          </p:cNvSpPr>
          <p:nvPr>
            <p:ph type="body" sz="quarter" idx="52"/>
          </p:nvPr>
        </p:nvSpPr>
        <p:spPr/>
        <p:txBody>
          <a:bodyPr/>
          <a:lstStyle/>
          <a:p>
            <a:r>
              <a:rPr lang="en-US" dirty="0"/>
              <a:t>Kernaussage</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12E921-8D4A-198E-4D17-1AA96D5BB2F4}"/>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INHALT</a:t>
            </a:r>
          </a:p>
        </p:txBody>
      </p:sp>
    </p:spTree>
    <p:extLst>
      <p:ext uri="{BB962C8B-B14F-4D97-AF65-F5344CB8AC3E}">
        <p14:creationId xmlns:p14="http://schemas.microsoft.com/office/powerpoint/2010/main" val="121449853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17152" y="3277341"/>
            <a:ext cx="6541269" cy="5494217"/>
          </a:xfrm>
        </p:spPr>
        <p:txBody>
          <a:bodyPr numCol="1"/>
          <a:lstStyle/>
          <a:p>
            <a:pPr>
              <a:lnSpc>
                <a:spcPct val="100000"/>
              </a:lnSpc>
            </a:pPr>
            <a:r>
              <a:rPr lang="en-US" sz="1400" dirty="0"/>
              <a:t>Was wir kaufen, essen, tragen und nutzen, wirkt sich direkt auf den Planeten aus. Nachhaltiger Konsum bedeutet, unsere heutigen Bedürfnisse zu decken, ohne die Möglichkeiten zukünftiger Generationen einzuschränken.</a:t>
            </a:r>
            <a:br>
              <a:rPr lang="en-US" sz="1400" dirty="0"/>
            </a:br>
            <a:r>
              <a:rPr lang="en-US" sz="1400" dirty="0"/>
              <a:t>Dieses Toolkit zeigt, wie Alltagsgewohnheiten mit globalen Umweltproblemen zusammenhängen — und wie individuelle Entscheidungen, von vielen Menschen gemeinsam getroffen, echten Wandel bewirken </a:t>
            </a:r>
            <a:r>
              <a:rPr lang="en-US" sz="1400"/>
              <a:t>kann.</a:t>
            </a:r>
          </a:p>
          <a:p>
            <a:pPr>
              <a:lnSpc>
                <a:spcPct val="100000"/>
              </a:lnSpc>
            </a:pPr>
            <a:br>
              <a:rPr lang="en-US" sz="1400"/>
            </a:br>
            <a:endParaRPr lang="en-US" sz="1400"/>
          </a:p>
          <a:p>
            <a:pPr>
              <a:lnSpc>
                <a:spcPct val="100000"/>
              </a:lnSpc>
            </a:pPr>
            <a:endParaRPr lang="en-US" sz="1400" b="1"/>
          </a:p>
          <a:p>
            <a:pPr>
              <a:lnSpc>
                <a:spcPct val="100000"/>
              </a:lnSpc>
            </a:pPr>
            <a:r>
              <a:rPr lang="en-US" sz="1400" b="1"/>
              <a:t>Lernziele</a:t>
            </a:r>
          </a:p>
          <a:p>
            <a:pPr>
              <a:lnSpc>
                <a:spcPct val="100000"/>
              </a:lnSpc>
            </a:pPr>
            <a:br>
              <a:rPr lang="en-US" sz="1400" dirty="0"/>
            </a:br>
            <a:r>
              <a:rPr lang="en-US" sz="1400" dirty="0"/>
              <a:t>• Verstehen, was nachhaltiger Konsum bedeutet und warum er wichtig </a:t>
            </a:r>
            <a:r>
              <a:rPr lang="en-US" sz="1400"/>
              <a:t>ist.</a:t>
            </a:r>
          </a:p>
          <a:p>
            <a:pPr>
              <a:lnSpc>
                <a:spcPct val="100000"/>
              </a:lnSpc>
            </a:pPr>
            <a:br>
              <a:rPr lang="en-US" sz="1400" dirty="0"/>
            </a:br>
            <a:r>
              <a:rPr lang="en-US" sz="1400" dirty="0"/>
              <a:t>• Die Umweltauswirkungen von Alltagsentscheidungen </a:t>
            </a:r>
            <a:r>
              <a:rPr lang="en-US" sz="1400"/>
              <a:t>erkunden.</a:t>
            </a:r>
          </a:p>
          <a:p>
            <a:pPr>
              <a:lnSpc>
                <a:spcPct val="100000"/>
              </a:lnSpc>
            </a:pPr>
            <a:br>
              <a:rPr lang="en-US" sz="1400" dirty="0"/>
            </a:br>
            <a:r>
              <a:rPr lang="en-US" sz="1400" dirty="0"/>
              <a:t>• Alternativen der Kreislaufwirtschaft und praktische </a:t>
            </a:r>
            <a:r>
              <a:rPr lang="en-US" sz="1400"/>
              <a:t>Umstellungen entdecken.</a:t>
            </a:r>
          </a:p>
          <a:p>
            <a:pPr>
              <a:lnSpc>
                <a:spcPct val="100000"/>
              </a:lnSpc>
            </a:pPr>
            <a:br>
              <a:rPr lang="en-US" sz="1400" dirty="0"/>
            </a:br>
            <a:r>
              <a:rPr lang="en-US" sz="1400" dirty="0"/>
              <a:t>• Individuelles Handeln mit größerem gesellschaftlichem und politischem Wandel verbinden.</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Einführung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3">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7788" y="5272059"/>
            <a:ext cx="6537960" cy="5356555"/>
          </a:xfrm>
        </p:spPr>
        <p:txBody>
          <a:bodyPr/>
          <a:lstStyle/>
          <a:p>
            <a:pPr algn="l">
              <a:lnSpc>
                <a:spcPts val="1320"/>
              </a:lnSpc>
            </a:pPr>
            <a:r>
              <a:rPr lang="en-US" sz="1600" b="1" dirty="0">
                <a:solidFill>
                  <a:srgbClr val="84C345"/>
                </a:solidFill>
              </a:rPr>
              <a:t>Bericht – Nachhaltiger Konsum in Europa (EEA)</a:t>
            </a:r>
            <a:br>
              <a:rPr lang="en-US" sz="1400" dirty="0"/>
            </a:br>
            <a:r>
              <a:rPr lang="en-US" sz="1400" dirty="0"/>
              <a:t>Die Europäische Umweltagentur erklärt, wie europäische Konsummuster Umweltbelastungen verursachen — von Ernährung und Wohnen bis hin zu Verkehr und Kleidung — und welche politischen Antworten entstehen.</a:t>
            </a:r>
            <a:br>
              <a:rPr lang="en-US" sz="1400">
                <a:solidFill>
                  <a:srgbClr val="1A7B46"/>
                </a:solidFill>
                <a:hlinkClick r:id="rId2">
                  <a:extLst>
                    <a:ext uri="{A12FA001-AC4F-418D-AE19-62706E023703}">
                      <ahyp:hlinkClr xmlns:ahyp="http://schemas.microsoft.com/office/drawing/2018/hyperlinkcolor" val="tx"/>
                    </a:ext>
                  </a:extLst>
                </a:hlinkClick>
              </a:rPr>
            </a:br>
            <a:r>
              <a:rPr lang="en-US" sz="1400">
                <a:solidFill>
                  <a:srgbClr val="1A7B46"/>
                </a:solidFill>
                <a:hlinkClick r:id="rId2">
                  <a:extLst>
                    <a:ext uri="{A12FA001-AC4F-418D-AE19-62706E023703}">
                      <ahyp:hlinkClr xmlns:ahyp="http://schemas.microsoft.com/office/drawing/2018/hyperlinkcolor" val="tx"/>
                    </a:ext>
                  </a:extLst>
                </a:hlinkClick>
              </a:rPr>
              <a:t>Lesen</a:t>
            </a:r>
          </a:p>
          <a:p>
            <a:pPr algn="l">
              <a:lnSpc>
                <a:spcPts val="1320"/>
              </a:lnSpc>
            </a:pPr>
            <a:endParaRPr lang="en-US" sz="14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Politik – EU-Verordnung für nachhaltige Produkte (Europäische Kommission)</a:t>
            </a:r>
            <a:br>
              <a:rPr lang="en-US" sz="1400" dirty="0"/>
            </a:br>
            <a:r>
              <a:rPr lang="en-US" sz="1400" dirty="0"/>
              <a:t>Erklärt die EU-Ökodesign-Verordnung für nachhaltige Produkte, die Anforderungen dafür festlegt, dass Produkte in der EU langlebiger, reparierbarer und recyclingfähiger werden.</a:t>
            </a:r>
            <a:br>
              <a:rPr lang="en-US" sz="1400"/>
            </a:br>
            <a:r>
              <a:rPr lang="en-US" sz="1400">
                <a:solidFill>
                  <a:srgbClr val="1A7B46"/>
                </a:solidFill>
                <a:hlinkClick r:id="rId3">
                  <a:extLst>
                    <a:ext uri="{A12FA001-AC4F-418D-AE19-62706E023703}">
                      <ahyp:hlinkClr xmlns:ahyp="http://schemas.microsoft.com/office/drawing/2018/hyperlinkcolor" val="tx"/>
                    </a:ext>
                  </a:extLst>
                </a:hlinkClick>
              </a:rPr>
              <a:t>Lesen</a:t>
            </a: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endParaRPr lang="en-US" sz="14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Leitfaden – Einführung in die Kreislaufwirtschaft (Ellen MacArthur Foundation)</a:t>
            </a:r>
            <a:br>
              <a:rPr lang="en-US" sz="1400" dirty="0"/>
            </a:br>
            <a:r>
              <a:rPr lang="en-US" sz="1400" dirty="0"/>
              <a:t>Stellt das Modell der Kreislaufwirtschaft vor — ein Umdenken darüber, wie Produkte gestaltet, genutzt und zurückgeführt werden, anstatt dem linearen Prinzip „herstellen, nutzen, wegwerfen“.</a:t>
            </a:r>
            <a:br>
              <a:rPr lang="en-US" sz="1400"/>
            </a:br>
            <a:r>
              <a:rPr lang="en-US" sz="1400">
                <a:solidFill>
                  <a:srgbClr val="1A7B46"/>
                </a:solidFill>
                <a:hlinkClick r:id="rId4">
                  <a:extLst>
                    <a:ext uri="{A12FA001-AC4F-418D-AE19-62706E023703}">
                      <ahyp:hlinkClr xmlns:ahyp="http://schemas.microsoft.com/office/drawing/2018/hyperlinkcolor" val="tx"/>
                    </a:ext>
                  </a:extLst>
                </a:hlinkClick>
              </a:rPr>
              <a:t>Lesen</a:t>
            </a:r>
          </a:p>
          <a:p>
            <a:pPr algn="l">
              <a:lnSpc>
                <a:spcPts val="1320"/>
              </a:lnSpc>
            </a:pPr>
            <a:endParaRPr lang="en-US" sz="14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600" b="1" dirty="0">
                <a:solidFill>
                  <a:srgbClr val="84C345"/>
                </a:solidFill>
              </a:rPr>
              <a:t>Verzeichnis – Good On You Modemarken-Bewertungen</a:t>
            </a:r>
            <a:br>
              <a:rPr lang="en-US" sz="1400" dirty="0"/>
            </a:br>
            <a:r>
              <a:rPr lang="en-US" sz="1400" dirty="0"/>
              <a:t>Eine vertrauenswürdige Plattform, die Modemarken nach Umwelt- und Sozialstandards bewertet. Hilfreich, um bewusstere Kleidungsentscheidungen zu treffen und zu verstehen, wer deine Kleidung herstellt.</a:t>
            </a:r>
            <a:br>
              <a:rPr lang="en-US" sz="1400" dirty="0"/>
            </a:br>
            <a:r>
              <a:rPr lang="en-US" sz="1400" dirty="0">
                <a:solidFill>
                  <a:srgbClr val="1A7B46"/>
                </a:solidFill>
                <a:hlinkClick r:id="rId5">
                  <a:extLst>
                    <a:ext uri="{A12FA001-AC4F-418D-AE19-62706E023703}">
                      <ahyp:hlinkClr xmlns:ahyp="http://schemas.microsoft.com/office/drawing/2018/hyperlinkcolor" val="tx"/>
                    </a:ext>
                  </a:extLst>
                </a:hlinkClick>
              </a:rPr>
              <a:t>Erkunden</a:t>
            </a:r>
          </a:p>
          <a:p>
            <a:endParaRPr lang="en-US" sz="12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Lesen</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2400000" cy="1049221"/>
          </a:xfrm>
        </p:spPr>
        <p:txBody>
          <a:bodyPr/>
          <a:lstStyle/>
          <a:p>
            <a:r>
              <a:rPr lang="en-US" sz="2600"/>
              <a:t>Anschauen</a:t>
            </a:r>
            <a:endParaRPr lang="en-US" sz="2600"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7"/>
            <a:ext cx="6541269" cy="4002086"/>
          </a:xfrm>
        </p:spPr>
        <p:txBody>
          <a:bodyPr/>
          <a:lstStyle/>
          <a:p>
            <a:pPr algn="l">
              <a:lnSpc>
                <a:spcPts val="1320"/>
              </a:lnSpc>
            </a:pPr>
            <a:r>
              <a:rPr lang="en-US" sz="1800" b="1" dirty="0">
                <a:solidFill>
                  <a:srgbClr val="84C345"/>
                </a:solidFill>
              </a:rPr>
              <a:t>TEDx-Talk – Weniger shoppen, mehr leben (Tara Button)</a:t>
            </a:r>
            <a:br>
              <a:rPr lang="en-US" sz="1600" dirty="0"/>
            </a:br>
            <a:r>
              <a:rPr lang="en-US" sz="1600" dirty="0"/>
              <a:t>Tara Button stellt die „Buyerarchy of Needs“ vor — ein praktisches Modell, um zu entscheiden, wann ein Neukauf wirklich nötig ist. Stellt die Gewohnheit infrage, Konsum als automatische Reaktion zu sehen.</a:t>
            </a:r>
            <a:br>
              <a:rPr lang="en-US" sz="1600"/>
            </a:br>
            <a:r>
              <a:rPr lang="en-US" sz="1600">
                <a:solidFill>
                  <a:srgbClr val="1A7B46"/>
                </a:solidFill>
                <a:hlinkClick r:id="rId3">
                  <a:extLst>
                    <a:ext uri="{A12FA001-AC4F-418D-AE19-62706E023703}">
                      <ahyp:hlinkClr xmlns:ahyp="http://schemas.microsoft.com/office/drawing/2018/hyperlinkcolor" val="tx"/>
                    </a:ext>
                  </a:extLst>
                </a:hlinkClick>
              </a:rPr>
              <a:t>Anschauen</a:t>
            </a:r>
          </a:p>
          <a:p>
            <a:pPr algn="l">
              <a:lnSpc>
                <a:spcPts val="1320"/>
              </a:lnSpc>
            </a:pPr>
            <a:endParaRPr lang="en-US" sz="1600" dirty="0">
              <a:solidFill>
                <a:srgbClr val="1A7B46"/>
              </a:solidFill>
              <a:hlinkClick r:id="rId3">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Dokumentation – Warum Fast Fashion ein Problem ist (DW Planet A)</a:t>
            </a:r>
            <a:br>
              <a:rPr lang="en-US" sz="1600" dirty="0"/>
            </a:br>
            <a:r>
              <a:rPr lang="en-US" sz="1600" dirty="0"/>
              <a:t>Die Deutsche Welle erklärt anhand klarer Daten die Umweltkosten von Fast Fashion. Themen sind Wasserverbrauch, CO2-Ausstoß und das Ausmaß von Textilabfall weltweit.</a:t>
            </a:r>
            <a:br>
              <a:rPr lang="en-US" sz="1600"/>
            </a:br>
            <a:r>
              <a:rPr lang="en-US" sz="1600">
                <a:solidFill>
                  <a:srgbClr val="1A7B46"/>
                </a:solidFill>
                <a:hlinkClick r:id="rId4">
                  <a:extLst>
                    <a:ext uri="{A12FA001-AC4F-418D-AE19-62706E023703}">
                      <ahyp:hlinkClr xmlns:ahyp="http://schemas.microsoft.com/office/drawing/2018/hyperlinkcolor" val="tx"/>
                    </a:ext>
                  </a:extLst>
                </a:hlinkClick>
              </a:rPr>
              <a:t>Anschauen</a:t>
            </a: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endParaRPr lang="en-US" sz="1600" dirty="0">
              <a:solidFill>
                <a:srgbClr val="1A7B46"/>
              </a:solidFill>
              <a:hlinkClick r:id="rId4">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Erklärvideo – The Story of Stuff (Story of Stuff Project)</a:t>
            </a:r>
            <a:br>
              <a:rPr lang="en-US" sz="1600" dirty="0"/>
            </a:br>
            <a:r>
              <a:rPr lang="en-US" sz="1600" dirty="0"/>
              <a:t>Eine kurze animierte Dokumentation, die den Lebenszyklus von Konsumgütern zeigt — von der Rohstoffgewinnung bis zur Entsorgung. Eine der weltweit am häufigsten genutzten Bildungsressourcen zum Thema Umwelt.</a:t>
            </a:r>
            <a:br>
              <a:rPr lang="en-US" sz="1600" dirty="0"/>
            </a:br>
            <a:r>
              <a:rPr lang="en-US" sz="1600" dirty="0">
                <a:solidFill>
                  <a:srgbClr val="1A7B46"/>
                </a:solidFill>
                <a:hlinkClick r:id="rId5">
                  <a:extLst>
                    <a:ext uri="{A12FA001-AC4F-418D-AE19-62706E023703}">
                      <ahyp:hlinkClr xmlns:ahyp="http://schemas.microsoft.com/office/drawing/2018/hyperlinkcolor" val="tx"/>
                    </a:ext>
                  </a:extLst>
                </a:hlinkClick>
              </a:rPr>
              <a:t>Anschauen</a:t>
            </a:r>
          </a:p>
          <a:p>
            <a:endParaRPr lang="en-US"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6579507"/>
            <a:ext cx="6541269" cy="2330141"/>
          </a:xfrm>
        </p:spPr>
        <p:txBody>
          <a:bodyPr/>
          <a:lstStyle/>
          <a:p>
            <a:pPr algn="l">
              <a:lnSpc>
                <a:spcPts val="1320"/>
              </a:lnSpc>
            </a:pPr>
            <a:r>
              <a:rPr lang="en-US" sz="1800" b="1" dirty="0">
                <a:solidFill>
                  <a:srgbClr val="84C345"/>
                </a:solidFill>
              </a:rPr>
              <a:t>DENKEN – </a:t>
            </a:r>
            <a:r>
              <a:rPr lang="en-US" sz="1800" b="1">
                <a:solidFill>
                  <a:srgbClr val="84C345"/>
                </a:solidFill>
              </a:rPr>
              <a:t>Diskussionsfragen</a:t>
            </a:r>
          </a:p>
          <a:p>
            <a:pPr algn="l">
              <a:lnSpc>
                <a:spcPts val="1320"/>
              </a:lnSpc>
            </a:pPr>
            <a:br>
              <a:rPr lang="en-US" sz="1600" dirty="0"/>
            </a:br>
            <a:r>
              <a:rPr lang="en-US" sz="1600" dirty="0"/>
              <a:t>• Welche deiner täglichen Gewohnheiten verbraucht die meisten Ressourcen — Essen, Kleidung, Verkehr oder </a:t>
            </a:r>
            <a:r>
              <a:rPr lang="en-US" sz="1600"/>
              <a:t>Technik?</a:t>
            </a:r>
          </a:p>
          <a:p>
            <a:pPr algn="l">
              <a:lnSpc>
                <a:spcPts val="1320"/>
              </a:lnSpc>
            </a:pPr>
            <a:br>
              <a:rPr lang="en-US" sz="1600" dirty="0"/>
            </a:br>
            <a:r>
              <a:rPr lang="en-US" sz="1600" dirty="0"/>
              <a:t>• Wer hat deine Kleidung hergestellt, und unter welchen </a:t>
            </a:r>
            <a:r>
              <a:rPr lang="en-US" sz="1600"/>
              <a:t>Bedingungen?</a:t>
            </a:r>
          </a:p>
          <a:p>
            <a:pPr algn="l">
              <a:lnSpc>
                <a:spcPts val="1320"/>
              </a:lnSpc>
            </a:pPr>
            <a:br>
              <a:rPr lang="en-US" sz="1600" dirty="0"/>
            </a:br>
            <a:r>
              <a:rPr lang="en-US" sz="1600" dirty="0"/>
              <a:t>• Wie sieht „gut genug“ aus — statt sich immer für „</a:t>
            </a:r>
            <a:r>
              <a:rPr lang="en-US" sz="1600"/>
              <a:t>neu“ zu entscheiden?</a:t>
            </a:r>
          </a:p>
          <a:p>
            <a:pPr algn="l">
              <a:lnSpc>
                <a:spcPts val="1320"/>
              </a:lnSpc>
            </a:pPr>
            <a:br>
              <a:rPr lang="en-US" sz="1600" dirty="0"/>
            </a:br>
            <a:r>
              <a:rPr lang="en-US" sz="1600" dirty="0"/>
              <a:t>• Wenn deine ganze Gemeinschaft so konsumieren würde wie du, wie groß wäre die Auswirkung </a:t>
            </a:r>
            <a:r>
              <a:rPr lang="en-US" sz="1600"/>
              <a:t>dann?</a:t>
            </a:r>
          </a:p>
          <a:p>
            <a:pPr algn="l">
              <a:lnSpc>
                <a:spcPts val="1320"/>
              </a:lnSpc>
            </a:pPr>
            <a:endParaRPr lang="en-US" sz="1600" dirty="0"/>
          </a:p>
          <a:p>
            <a:pPr algn="l">
              <a:lnSpc>
                <a:spcPts val="1320"/>
              </a:lnSpc>
            </a:pPr>
            <a:r>
              <a:rPr lang="en-US" sz="1800" b="1" dirty="0">
                <a:solidFill>
                  <a:srgbClr val="84C345"/>
                </a:solidFill>
              </a:rPr>
              <a:t>REFLEKTIEREN – Persönlicher Fußabdruck-Rechner</a:t>
            </a:r>
            <a:br>
              <a:rPr lang="en-US" sz="1600" dirty="0"/>
            </a:br>
            <a:r>
              <a:rPr lang="en-US" sz="1600" dirty="0"/>
              <a:t>Nutze den WWF-Fußabdruck-Rechner, um die Umweltauswirkungen deines Lebensstils einzuschätzen — bei Ernährung, Einkauf, Energie zu Hause und Reisen.</a:t>
            </a:r>
            <a:br>
              <a:rPr lang="en-US" sz="1600" dirty="0"/>
            </a:br>
            <a:r>
              <a:rPr lang="en-US" sz="1600" dirty="0">
                <a:solidFill>
                  <a:srgbClr val="1A7B46"/>
                </a:solidFill>
                <a:hlinkClick r:id="rId2">
                  <a:extLst>
                    <a:ext uri="{A12FA001-AC4F-418D-AE19-62706E023703}">
                      <ahyp:hlinkClr xmlns:ahyp="http://schemas.microsoft.com/office/drawing/2018/hyperlinkcolor" val="tx"/>
                    </a:ext>
                  </a:extLst>
                </a:hlinkClick>
              </a:rPr>
              <a:t>Zum </a:t>
            </a:r>
            <a:r>
              <a:rPr lang="en-US" sz="1600">
                <a:solidFill>
                  <a:srgbClr val="1A7B46"/>
                </a:solidFill>
                <a:hlinkClick r:id="rId2">
                  <a:extLst>
                    <a:ext uri="{A12FA001-AC4F-418D-AE19-62706E023703}">
                      <ahyp:hlinkClr xmlns:ahyp="http://schemas.microsoft.com/office/drawing/2018/hyperlinkcolor" val="tx"/>
                    </a:ext>
                  </a:extLst>
                </a:hlinkClick>
              </a:rPr>
              <a:t>Rechner</a:t>
            </a:r>
          </a:p>
          <a:p>
            <a:pPr algn="l">
              <a:lnSpc>
                <a:spcPts val="1320"/>
              </a:lnSpc>
            </a:pPr>
            <a:endParaRPr lang="en-US" sz="160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endParaRPr lang="en-US" sz="1600" dirty="0">
              <a:solidFill>
                <a:srgbClr val="1A7B46"/>
              </a:solidFill>
              <a:hlinkClick r:id="rId2">
                <a:extLst>
                  <a:ext uri="{A12FA001-AC4F-418D-AE19-62706E023703}">
                    <ahyp:hlinkClr xmlns:ahyp="http://schemas.microsoft.com/office/drawing/2018/hyperlinkcolor" val="tx"/>
                  </a:ext>
                </a:extLst>
              </a:hlinkClick>
            </a:endParaRPr>
          </a:p>
          <a:p>
            <a:pPr algn="l">
              <a:lnSpc>
                <a:spcPts val="1320"/>
              </a:lnSpc>
            </a:pPr>
            <a:r>
              <a:rPr lang="en-US" sz="1800" b="1" dirty="0">
                <a:solidFill>
                  <a:srgbClr val="84C345"/>
                </a:solidFill>
              </a:rPr>
              <a:t>REFLEKTIEREN – Konsum-Check</a:t>
            </a:r>
            <a:br>
              <a:rPr lang="en-US" sz="1600" dirty="0"/>
            </a:br>
            <a:r>
              <a:rPr lang="en-US" sz="1600" dirty="0"/>
              <a:t>Schau dir deine Käufe der letzten vier Wochen an. Frag dich bei jedem: War das nötig? Hätte ich es leihen, reparieren oder gebraucht kaufen können? Schreib drei Dinge auf, die du nächsten Monat ändern könntest.</a:t>
            </a:r>
          </a:p>
          <a:p>
            <a:endParaRPr lang="en-US"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a:xfrm>
            <a:off x="5805055" y="1969168"/>
            <a:ext cx="1900000" cy="1049221"/>
          </a:xfrm>
        </p:spPr>
        <p:txBody>
          <a:bodyPr/>
          <a:lstStyle/>
          <a:p>
            <a:r>
              <a:rPr lang="en-US" sz="2200" dirty="0"/>
              <a:t>Denken &amp; Reflektieren</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Handeln</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48774" y="5123897"/>
            <a:ext cx="6541269" cy="3459530"/>
          </a:xfrm>
        </p:spPr>
        <p:txBody>
          <a:bodyPr/>
          <a:lstStyle/>
          <a:p>
            <a:pPr algn="l">
              <a:lnSpc>
                <a:spcPts val="1320"/>
              </a:lnSpc>
            </a:pPr>
            <a:r>
              <a:rPr lang="en-US" sz="1800" b="1">
                <a:solidFill>
                  <a:srgbClr val="84C345"/>
                </a:solidFill>
              </a:rPr>
              <a:t>TAUSCHEN:</a:t>
            </a:r>
          </a:p>
          <a:p>
            <a:pPr algn="l">
              <a:lnSpc>
                <a:spcPts val="1320"/>
              </a:lnSpc>
            </a:pPr>
            <a:br>
              <a:rPr lang="en-US" sz="1600" dirty="0"/>
            </a:br>
            <a:r>
              <a:rPr lang="en-US" sz="1600" dirty="0"/>
              <a:t>Wähle ein Produkt, das du regelmäßig kaufst — Kleidung, Lebensmittel oder einen Haushaltsartikel — und finde eine nachhaltigere Alternative. Probiere sie einen Monat lang aus und teile deine Erfahrungen mit deiner </a:t>
            </a:r>
            <a:r>
              <a:rPr lang="en-US" sz="1600"/>
              <a:t>Gruppe.</a:t>
            </a:r>
          </a:p>
          <a:p>
            <a:pPr algn="l">
              <a:lnSpc>
                <a:spcPts val="1320"/>
              </a:lnSpc>
            </a:pPr>
            <a:endParaRPr lang="en-US" sz="1600"/>
          </a:p>
          <a:p>
            <a:pPr algn="l">
              <a:lnSpc>
                <a:spcPts val="1320"/>
              </a:lnSpc>
            </a:pPr>
            <a:endParaRPr lang="en-US" sz="1600" dirty="0"/>
          </a:p>
          <a:p>
            <a:pPr algn="l">
              <a:lnSpc>
                <a:spcPts val="1320"/>
              </a:lnSpc>
            </a:pPr>
            <a:r>
              <a:rPr lang="en-US" sz="1800" b="1">
                <a:solidFill>
                  <a:srgbClr val="84C345"/>
                </a:solidFill>
              </a:rPr>
              <a:t>DISKUTIEREN:</a:t>
            </a:r>
          </a:p>
          <a:p>
            <a:pPr algn="l">
              <a:lnSpc>
                <a:spcPts val="1320"/>
              </a:lnSpc>
            </a:pPr>
            <a:br>
              <a:rPr lang="en-US" sz="1600" dirty="0"/>
            </a:br>
            <a:r>
              <a:rPr lang="en-US" sz="1600" dirty="0"/>
              <a:t>Verfolgt gemeinsam als Gruppe den Weg eines Produkts — ein T-Shirt, ein Handy oder eine Mahlzeit — vom Rohstoff bis zur Mülldeponie. Wo entsteht der Umweltschaden? Wo könnte die Kette unter</a:t>
            </a:r>
            <a:r>
              <a:rPr lang="en-US" sz="1600"/>
              <a:t>brochen werden?</a:t>
            </a:r>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endParaRPr lang="en-US" sz="1600"/>
          </a:p>
          <a:p>
            <a:pPr algn="l">
              <a:lnSpc>
                <a:spcPts val="1320"/>
              </a:lnSpc>
            </a:pPr>
            <a:r>
              <a:rPr lang="en-US" sz="1800" b="1">
                <a:solidFill>
                  <a:srgbClr val="84C345"/>
                </a:solidFill>
              </a:rPr>
              <a:t>REPARIEREN:</a:t>
            </a:r>
          </a:p>
          <a:p>
            <a:pPr algn="l">
              <a:lnSpc>
                <a:spcPts val="1320"/>
              </a:lnSpc>
            </a:pPr>
            <a:br>
              <a:rPr lang="en-US" sz="1600" dirty="0"/>
            </a:br>
            <a:r>
              <a:rPr lang="en-US" sz="1600" dirty="0"/>
              <a:t>Finde etwas Kaputtes zu Hause oder in deiner Schule. Reparier es, nutze es anders weiter oder spende es, statt es wegzuwerfen. Halte fest, was du gemacht hast und wie viel Abfall du dadurch </a:t>
            </a:r>
            <a:r>
              <a:rPr lang="en-US" sz="1600"/>
              <a:t>vermieden hast.</a:t>
            </a:r>
          </a:p>
          <a:p>
            <a:pPr algn="l">
              <a:lnSpc>
                <a:spcPts val="1320"/>
              </a:lnSpc>
            </a:pPr>
            <a:endParaRPr lang="en-US" sz="1600"/>
          </a:p>
          <a:p>
            <a:pPr algn="l">
              <a:lnSpc>
                <a:spcPts val="1320"/>
              </a:lnSpc>
            </a:pPr>
            <a:endParaRPr lang="en-US" sz="1600" dirty="0"/>
          </a:p>
          <a:p>
            <a:pPr algn="l">
              <a:lnSpc>
                <a:spcPts val="1320"/>
              </a:lnSpc>
            </a:pPr>
            <a:r>
              <a:rPr lang="en-US" sz="1800" b="1">
                <a:solidFill>
                  <a:srgbClr val="84C345"/>
                </a:solidFill>
              </a:rPr>
              <a:t>AUFKLÄREN:</a:t>
            </a:r>
          </a:p>
          <a:p>
            <a:pPr algn="l">
              <a:lnSpc>
                <a:spcPts val="1320"/>
              </a:lnSpc>
            </a:pPr>
            <a:br>
              <a:rPr lang="en-US" sz="1600" dirty="0"/>
            </a:br>
            <a:r>
              <a:rPr lang="en-US" sz="1600" dirty="0"/>
              <a:t>Erstelle einen kurzen Leitfaden oder Social-Media-Post zu einer nachhaltigen Alternative. Teile ihn mit anderen, einer lokalen Gruppe oder am schwarzen Brett deiner Schule. Kleine Denkanstöße können viel bewirken.</a:t>
            </a:r>
          </a:p>
          <a:p>
            <a:endParaRPr lang="en-US" sz="1400" dirty="0"/>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screen">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ts val="1420"/>
              </a:lnSpc>
            </a:pPr>
            <a:r>
              <a:rPr lang="en-US" sz="1600" dirty="0">
                <a:solidFill>
                  <a:srgbClr val="404040"/>
                </a:solidFill>
              </a:rPr>
              <a:t>Jeder Einkauf ist eine Entscheidung. Bei nachhaltigem Konsum geht es nicht um Perfektion — sondern um Bewusstsein, Absicht und Fortschritt. Was wir kaufen, beeinflusst, was hergestellt wird. Wenn Einzelpersonen, Gemeinschaften und politische Entscheidungsträger gemeinsam handeln, können sich Konsummuster im großen Stil verändern. Die Kreislaufwirtschaft existiert bereits in kleinen Bereichen überall. Unsere Aufgabe ist es, sie auszuweiten.</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Kernaussage</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pic>
        <p:nvPicPr>
          <p:cNvPr id="2" name="Picture 1">
            <a:extLst>
              <a:ext uri="{FF2B5EF4-FFF2-40B4-BE49-F238E27FC236}">
                <a16:creationId xmlns:a16="http://schemas.microsoft.com/office/drawing/2014/main" id="{DB18EA17-AB21-E69D-5C9C-FC029903A1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9956" y="460896"/>
            <a:ext cx="2422555" cy="1780432"/>
          </a:xfrm>
          <a:prstGeom prst="rect">
            <a:avLst/>
          </a:prstGeom>
        </p:spPr>
      </p:pic>
      <p:sp>
        <p:nvSpPr>
          <p:cNvPr id="4" name="TextBox 3">
            <a:extLst>
              <a:ext uri="{FF2B5EF4-FFF2-40B4-BE49-F238E27FC236}">
                <a16:creationId xmlns:a16="http://schemas.microsoft.com/office/drawing/2014/main" id="{D0593406-D2FA-CCF2-D68D-6E7A67962524}"/>
              </a:ext>
            </a:extLst>
          </p:cNvPr>
          <p:cNvSpPr txBox="1"/>
          <p:nvPr/>
        </p:nvSpPr>
        <p:spPr>
          <a:xfrm>
            <a:off x="3529040" y="5868597"/>
            <a:ext cx="4446638" cy="1200329"/>
          </a:xfrm>
          <a:prstGeom prst="rect">
            <a:avLst/>
          </a:prstGeom>
          <a:noFill/>
        </p:spPr>
        <p:txBody>
          <a:bodyPr wrap="square">
            <a:spAutoFit/>
          </a:bodyPr>
          <a:lstStyle/>
          <a:p>
            <a:r>
              <a:rPr lang="en-US" b="1">
                <a:solidFill>
                  <a:schemeClr val="bg1"/>
                </a:solidFill>
              </a:rPr>
              <a:t>Reflektieren und handeln</a:t>
            </a:r>
            <a:br>
              <a:rPr lang="en-US"/>
            </a:br>
            <a:r>
              <a:rPr lang="en-US">
                <a:solidFill>
                  <a:schemeClr val="bg1"/>
                </a:solidFill>
              </a:rPr>
              <a:t>Betrachte eine deiner Alltagsgewohnheiten. Welche realistische Änderung könntest du einen Monat lang durchhalten, und woran wirst du erkennen, dass sie wirkt?</a:t>
            </a:r>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3B23DF8-BE1D-4952-90F8-EBA178A37E90}">
  <we:reference id="wa200010001" version="1.0.0.1" store="en-US" storeType="OMEX"/>
  <we:alternateReferences>
    <we:reference id="WA200010001" version="1.0.0.1" store="WA200010001" storeType="OMEX"/>
  </we:alternateReferences>
  <we:properties>
    <we:property name="claude.fileId" value="&quot;2db523ca-af66-4ab2-88bc-d765e25476be&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1206</TotalTime>
  <Words>860</Words>
  <Application>Microsoft Office PowerPoint</Application>
  <PresentationFormat>Custom</PresentationFormat>
  <Paragraphs>104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1562</cp:revision>
  <cp:lastPrinted>2021-11-26T07:36:34Z</cp:lastPrinted>
  <dcterms:created xsi:type="dcterms:W3CDTF">2016-05-11T14:31:01Z</dcterms:created>
  <dcterms:modified xsi:type="dcterms:W3CDTF">2026-06-29T14:13:35Z</dcterms:modified>
</cp:coreProperties>
</file>