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15"/>
  </p:notesMasterIdLst>
  <p:sldIdLst>
    <p:sldId id="4299" r:id="rId2"/>
    <p:sldId id="4301" r:id="rId3"/>
    <p:sldId id="4302" r:id="rId4"/>
    <p:sldId id="4307" r:id="rId5"/>
    <p:sldId id="4309" r:id="rId6"/>
    <p:sldId id="4311" r:id="rId7"/>
    <p:sldId id="4324" r:id="rId8"/>
    <p:sldId id="4325" r:id="rId9"/>
    <p:sldId id="4326" r:id="rId10"/>
    <p:sldId id="4312" r:id="rId11"/>
    <p:sldId id="4317" r:id="rId12"/>
    <p:sldId id="4310" r:id="rId13"/>
    <p:sldId id="4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A91EC1-C2F0-5790-9FE1-530FBDF7E78D}" name="Dyan Valiente" initials="DV" userId="9fd6c334aa97fe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245"/>
    <a:srgbClr val="84C345"/>
    <a:srgbClr val="1F8E47"/>
    <a:srgbClr val="404040"/>
    <a:srgbClr val="5398A2"/>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F2045D-0DA9-D949-B906-608A0F483A56}" v="60" dt="2026-03-29T12:20:29.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46"/>
    <p:restoredTop sz="96115"/>
  </p:normalViewPr>
  <p:slideViewPr>
    <p:cSldViewPr snapToGrid="0" snapToObjects="1">
      <p:cViewPr varScale="1">
        <p:scale>
          <a:sx n="55" d="100"/>
          <a:sy n="55" d="100"/>
        </p:scale>
        <p:origin x="1268" y="28"/>
      </p:cViewPr>
      <p:guideLst/>
    </p:cSldViewPr>
  </p:slideViewPr>
  <p:outlineViewPr>
    <p:cViewPr>
      <p:scale>
        <a:sx n="33" d="100"/>
        <a:sy n="33" d="100"/>
      </p:scale>
      <p:origin x="0" y="0"/>
    </p:cViewPr>
  </p:outlineViewPr>
  <p:notesTextViewPr>
    <p:cViewPr>
      <p:scale>
        <a:sx n="20" d="100"/>
        <a:sy n="20" d="100"/>
      </p:scale>
      <p:origin x="0" y="0"/>
    </p:cViewPr>
  </p:notesTextViewPr>
  <p:sorterViewPr>
    <p:cViewPr>
      <p:scale>
        <a:sx n="133" d="100"/>
        <a:sy n="1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58849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043741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w="15768" cap="flat">
            <a:noFill/>
            <a:prstDash val="solid"/>
            <a:miter/>
          </a:ln>
        </p:spPr>
        <p:txBody>
          <a:bodyPr rtlCol="0" anchor="ctr"/>
          <a:lstStyle/>
          <a:p>
            <a:pPr lvl="0"/>
            <a:endParaRPr lang="en-US" dirty="0">
              <a:solidFill>
                <a:schemeClr val="tx1"/>
              </a:solidFill>
              <a:latin typeface="Calibri" panose="020F0502020204030204" pitchFamily="34" charset="0"/>
              <a:cs typeface="Calibri" panose="020F0502020204030204" pitchFamily="34" charset="0"/>
            </a:endParaRP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p:nvPr>
        </p:nvSpPr>
        <p:spPr>
          <a:xfrm>
            <a:off x="691820" y="2457107"/>
            <a:ext cx="293312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167997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1F8E47">
              <a:alpha val="84940"/>
            </a:srgbClr>
          </a:solidFill>
          <a:ln w="15768" cap="flat">
            <a:noFill/>
            <a:prstDash val="solid"/>
            <a:miter/>
          </a:ln>
        </p:spPr>
        <p:txBody>
          <a:bodyPr rtlCol="0" anchor="ctr"/>
          <a:lstStyle/>
          <a:p>
            <a:pPr lvl="0"/>
            <a:endParaRPr lang="en-US">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alpha val="75000"/>
            </a:srgbClr>
          </a:solidFill>
          <a:ln w="15768" cap="flat">
            <a:noFill/>
            <a:prstDash val="solid"/>
            <a:miter/>
          </a:ln>
        </p:spPr>
        <p:txBody>
          <a:bodyPr rtlCol="0" anchor="ctr"/>
          <a:lstStyle/>
          <a:p>
            <a:pPr lvl="0"/>
            <a:endParaRPr lang="en-US">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172481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1F8E47"/>
          </a:solidFill>
          <a:ln w="15768" cap="flat">
            <a:noFill/>
            <a:prstDash val="solid"/>
            <a:miter/>
          </a:ln>
        </p:spPr>
        <p:txBody>
          <a:bodyPr rtlCol="0" anchor="ctr"/>
          <a:lstStyle/>
          <a:p>
            <a:pPr lvl="0"/>
            <a:endParaRPr lang="en-US">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3580981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w="15768" cap="flat">
            <a:noFill/>
            <a:prstDash val="solid"/>
            <a:miter/>
          </a:ln>
        </p:spPr>
        <p:txBody>
          <a:bodyPr rtlCol="0" anchor="ctr"/>
          <a:lstStyle/>
          <a:p>
            <a:pPr lvl="0"/>
            <a:endParaRPr lang="en-US">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952712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B48ABC1C-6E25-6555-BE82-7E60B52E371B}"/>
              </a:ext>
            </a:extLst>
          </p:cNvPr>
          <p:cNvSpPr>
            <a:spLocks noGrp="1"/>
          </p:cNvSpPr>
          <p:nvPr>
            <p:ph type="pic" sz="quarter" idx="34"/>
          </p:nvPr>
        </p:nvSpPr>
        <p:spPr>
          <a:xfrm>
            <a:off x="0" y="270908"/>
            <a:ext cx="7575621" cy="4331221"/>
          </a:xfrm>
          <a:custGeom>
            <a:avLst/>
            <a:gdLst>
              <a:gd name="csX0" fmla="*/ 0 w 7575621"/>
              <a:gd name="csY0" fmla="*/ 0 h 4331221"/>
              <a:gd name="csX1" fmla="*/ 5288471 w 7575621"/>
              <a:gd name="csY1" fmla="*/ 0 h 4331221"/>
              <a:gd name="csX2" fmla="*/ 5288471 w 7575621"/>
              <a:gd name="csY2" fmla="*/ 4519 h 4331221"/>
              <a:gd name="csX3" fmla="*/ 5410512 w 7575621"/>
              <a:gd name="csY3" fmla="*/ 0 h 4331221"/>
              <a:gd name="csX4" fmla="*/ 7575621 w 7575621"/>
              <a:gd name="csY4" fmla="*/ 2165610 h 4331221"/>
              <a:gd name="csX5" fmla="*/ 5410512 w 7575621"/>
              <a:gd name="csY5" fmla="*/ 4331221 h 4331221"/>
              <a:gd name="csX6" fmla="*/ 5288471 w 7575621"/>
              <a:gd name="csY6" fmla="*/ 4326701 h 4331221"/>
              <a:gd name="csX7" fmla="*/ 5288471 w 7575621"/>
              <a:gd name="csY7" fmla="*/ 4331221 h 4331221"/>
              <a:gd name="csX8" fmla="*/ 4166314 w 7575621"/>
              <a:gd name="csY8" fmla="*/ 4331221 h 4331221"/>
              <a:gd name="csX9" fmla="*/ 4135552 w 7575621"/>
              <a:gd name="csY9" fmla="*/ 4246978 h 4331221"/>
              <a:gd name="csX10" fmla="*/ 2849289 w 7575621"/>
              <a:gd name="csY10" fmla="*/ 3394872 h 4331221"/>
              <a:gd name="csX11" fmla="*/ 2770613 w 7575621"/>
              <a:gd name="csY11" fmla="*/ 3397786 h 4331221"/>
              <a:gd name="csX12" fmla="*/ 2770613 w 7575621"/>
              <a:gd name="csY12" fmla="*/ 3394872 h 4331221"/>
              <a:gd name="csX13" fmla="*/ 0 w 7575621"/>
              <a:gd name="csY13" fmla="*/ 3394872 h 43312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7575621" h="4331221">
                <a:moveTo>
                  <a:pt x="0"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66314" y="4331221"/>
                </a:lnTo>
                <a:lnTo>
                  <a:pt x="4135552" y="4246978"/>
                </a:lnTo>
                <a:cubicBezTo>
                  <a:pt x="3923975" y="3745715"/>
                  <a:pt x="3428429" y="3394872"/>
                  <a:pt x="2849289" y="3394872"/>
                </a:cubicBezTo>
                <a:cubicBezTo>
                  <a:pt x="2823064" y="3394872"/>
                  <a:pt x="2796838" y="3394872"/>
                  <a:pt x="2770613" y="3397786"/>
                </a:cubicBezTo>
                <a:lnTo>
                  <a:pt x="2770613" y="3394872"/>
                </a:lnTo>
                <a:lnTo>
                  <a:pt x="0" y="3394872"/>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8" name="Freeform 17">
            <a:extLst>
              <a:ext uri="{FF2B5EF4-FFF2-40B4-BE49-F238E27FC236}">
                <a16:creationId xmlns:a16="http://schemas.microsoft.com/office/drawing/2014/main" id="{6CF18A25-D1A4-7F3B-4D24-C17BB0713BCF}"/>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84C245"/>
          </a:solidFill>
          <a:ln w="15768" cap="flat">
            <a:noFill/>
            <a:prstDash val="solid"/>
            <a:miter/>
          </a:ln>
        </p:spPr>
        <p:txBody>
          <a:bodyPr rtlCol="0" anchor="ctr"/>
          <a:lstStyle/>
          <a:p>
            <a:pPr lvl="0"/>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370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5437688" y="0"/>
            <a:ext cx="2203704"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8606687" y="2551366"/>
            <a:ext cx="220370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5437688" y="2442768"/>
            <a:ext cx="2203704"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8606687" y="-1"/>
            <a:ext cx="2203704" cy="37307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
            <a:ext cx="2203704" cy="3730752"/>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5527261"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5540701"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5547052"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6422992"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8697168"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8710608"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8716959"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9592899"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1965313" y="2551368"/>
            <a:ext cx="220370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451792" y="0"/>
            <a:ext cx="2203704"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6943328" y="2551366"/>
            <a:ext cx="220370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451792" y="2442768"/>
            <a:ext cx="2203704"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6943328" y="-1"/>
            <a:ext cx="2203704" cy="37307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1965313" y="-1"/>
            <a:ext cx="2203704" cy="3730752"/>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50471" y="2729343"/>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027376"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040816"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047167"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2923107"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541365"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554805"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561156"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437096"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033809"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047249"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053600"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7929540"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70" name="Freeform 69">
            <a:extLst>
              <a:ext uri="{FF2B5EF4-FFF2-40B4-BE49-F238E27FC236}">
                <a16:creationId xmlns:a16="http://schemas.microsoft.com/office/drawing/2014/main" id="{26A0BABA-8569-19BA-AB32-AE8C0345F98C}"/>
              </a:ext>
            </a:extLst>
          </p:cNvPr>
          <p:cNvSpPr/>
          <p:nvPr userDrawn="1"/>
        </p:nvSpPr>
        <p:spPr>
          <a:xfrm rot="10800000">
            <a:off x="9428526" y="0"/>
            <a:ext cx="2203704"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pPr lvl="0"/>
            <a:endParaRPr lang="en-US" dirty="0">
              <a:latin typeface="Calibri" panose="020F0502020204030204" pitchFamily="34" charset="0"/>
              <a:cs typeface="Calibri" panose="020F0502020204030204" pitchFamily="34" charset="0"/>
            </a:endParaRPr>
          </a:p>
        </p:txBody>
      </p:sp>
      <p:sp>
        <p:nvSpPr>
          <p:cNvPr id="71" name="Picture Placeholder 34">
            <a:extLst>
              <a:ext uri="{FF2B5EF4-FFF2-40B4-BE49-F238E27FC236}">
                <a16:creationId xmlns:a16="http://schemas.microsoft.com/office/drawing/2014/main" id="{5DC2E7E6-BE2F-67EC-9FE0-28430919C22B}"/>
              </a:ext>
            </a:extLst>
          </p:cNvPr>
          <p:cNvSpPr>
            <a:spLocks noGrp="1"/>
          </p:cNvSpPr>
          <p:nvPr>
            <p:ph type="pic" sz="quarter" idx="66"/>
          </p:nvPr>
        </p:nvSpPr>
        <p:spPr>
          <a:xfrm>
            <a:off x="9428526" y="2442768"/>
            <a:ext cx="2203704"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72" name="Straight Connector 71">
            <a:extLst>
              <a:ext uri="{FF2B5EF4-FFF2-40B4-BE49-F238E27FC236}">
                <a16:creationId xmlns:a16="http://schemas.microsoft.com/office/drawing/2014/main" id="{766369C6-A87A-FE90-368E-92E4EA4C8DE1}"/>
              </a:ext>
            </a:extLst>
          </p:cNvPr>
          <p:cNvCxnSpPr>
            <a:cxnSpLocks/>
          </p:cNvCxnSpPr>
          <p:nvPr userDrawn="1"/>
        </p:nvCxnSpPr>
        <p:spPr>
          <a:xfrm>
            <a:off x="951809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 Placeholder 32">
            <a:extLst>
              <a:ext uri="{FF2B5EF4-FFF2-40B4-BE49-F238E27FC236}">
                <a16:creationId xmlns:a16="http://schemas.microsoft.com/office/drawing/2014/main" id="{9E35B23B-45A4-1B45-291E-7611E10ECE69}"/>
              </a:ext>
            </a:extLst>
          </p:cNvPr>
          <p:cNvSpPr>
            <a:spLocks noGrp="1"/>
          </p:cNvSpPr>
          <p:nvPr>
            <p:ph type="body" sz="quarter" idx="67" hasCustomPrompt="1"/>
          </p:nvPr>
        </p:nvSpPr>
        <p:spPr>
          <a:xfrm>
            <a:off x="953153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4" name="Text Placeholder 32">
            <a:extLst>
              <a:ext uri="{FF2B5EF4-FFF2-40B4-BE49-F238E27FC236}">
                <a16:creationId xmlns:a16="http://schemas.microsoft.com/office/drawing/2014/main" id="{5357C6E5-9BDD-43EE-C826-77E8A7309B59}"/>
              </a:ext>
            </a:extLst>
          </p:cNvPr>
          <p:cNvSpPr>
            <a:spLocks noGrp="1"/>
          </p:cNvSpPr>
          <p:nvPr>
            <p:ph type="body" sz="quarter" idx="68" hasCustomPrompt="1"/>
          </p:nvPr>
        </p:nvSpPr>
        <p:spPr>
          <a:xfrm>
            <a:off x="953789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5" name="Text Placeholder 32">
            <a:extLst>
              <a:ext uri="{FF2B5EF4-FFF2-40B4-BE49-F238E27FC236}">
                <a16:creationId xmlns:a16="http://schemas.microsoft.com/office/drawing/2014/main" id="{0849E447-CF2E-AAF3-E28F-FC3213CB28CB}"/>
              </a:ext>
            </a:extLst>
          </p:cNvPr>
          <p:cNvSpPr>
            <a:spLocks noGrp="1"/>
          </p:cNvSpPr>
          <p:nvPr>
            <p:ph type="body" sz="quarter" idx="69" hasCustomPrompt="1"/>
          </p:nvPr>
        </p:nvSpPr>
        <p:spPr>
          <a:xfrm>
            <a:off x="1041383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3825456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107" name="Picture Placeholder 53">
            <a:extLst>
              <a:ext uri="{FF2B5EF4-FFF2-40B4-BE49-F238E27FC236}">
                <a16:creationId xmlns:a16="http://schemas.microsoft.com/office/drawing/2014/main" id="{5D2B0C62-266F-2B39-2BF9-B123E3BBA271}"/>
              </a:ext>
            </a:extLst>
          </p:cNvPr>
          <p:cNvSpPr>
            <a:spLocks noGrp="1"/>
          </p:cNvSpPr>
          <p:nvPr>
            <p:ph type="pic" sz="quarter" idx="58"/>
          </p:nvPr>
        </p:nvSpPr>
        <p:spPr>
          <a:xfrm>
            <a:off x="714105" y="799750"/>
            <a:ext cx="2203704" cy="3195583"/>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5692120" y="799750"/>
            <a:ext cx="2203704" cy="3195583"/>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714105" y="3995332"/>
            <a:ext cx="2203704" cy="2862667"/>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solidFill>
          <a:ln w="15768" cap="flat">
            <a:noFill/>
            <a:prstDash val="solid"/>
            <a:miter/>
          </a:ln>
        </p:spPr>
        <p:txBody>
          <a:bodyPr rtlCol="0" anchor="ctr"/>
          <a:lstStyle/>
          <a:p>
            <a:pPr lvl="0"/>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3200585" y="226301"/>
            <a:ext cx="220370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5398A2"/>
          </a:solidFill>
          <a:ln w="15768" cap="flat">
            <a:noFill/>
            <a:prstDash val="solid"/>
            <a:miter/>
          </a:ln>
        </p:spPr>
        <p:txBody>
          <a:bodyPr rtlCol="0" anchor="ctr"/>
          <a:lstStyle/>
          <a:p>
            <a:pPr lvl="0"/>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5692121" y="3995335"/>
            <a:ext cx="2203704"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pPr lvl="0"/>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3200584" y="3144659"/>
            <a:ext cx="220370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804223"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817663"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824014"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1699954"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3255670" y="17671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3269110" y="18183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3275461" y="12942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4151401" y="15034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5773411" y="4836645"/>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5786851" y="4887860"/>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5793202" y="436373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6669142" y="4572948"/>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75" name="Freeform 74">
            <a:extLst>
              <a:ext uri="{FF2B5EF4-FFF2-40B4-BE49-F238E27FC236}">
                <a16:creationId xmlns:a16="http://schemas.microsoft.com/office/drawing/2014/main" id="{3AF98420-34C6-CCA9-AE23-CE263DA47822}"/>
              </a:ext>
            </a:extLst>
          </p:cNvPr>
          <p:cNvSpPr/>
          <p:nvPr userDrawn="1"/>
        </p:nvSpPr>
        <p:spPr>
          <a:xfrm rot="10800000">
            <a:off x="8177319" y="226301"/>
            <a:ext cx="220370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pPr lvl="0"/>
            <a:endParaRPr lang="en-US" dirty="0">
              <a:latin typeface="Calibri" panose="020F0502020204030204" pitchFamily="34" charset="0"/>
              <a:cs typeface="Calibri" panose="020F0502020204030204" pitchFamily="34" charset="0"/>
            </a:endParaRPr>
          </a:p>
        </p:txBody>
      </p:sp>
      <p:sp>
        <p:nvSpPr>
          <p:cNvPr id="76" name="Picture Placeholder 86">
            <a:extLst>
              <a:ext uri="{FF2B5EF4-FFF2-40B4-BE49-F238E27FC236}">
                <a16:creationId xmlns:a16="http://schemas.microsoft.com/office/drawing/2014/main" id="{588C890B-993E-8273-8E0B-9E046843FE32}"/>
              </a:ext>
            </a:extLst>
          </p:cNvPr>
          <p:cNvSpPr>
            <a:spLocks noGrp="1"/>
          </p:cNvSpPr>
          <p:nvPr>
            <p:ph type="pic" sz="quarter" idx="54"/>
          </p:nvPr>
        </p:nvSpPr>
        <p:spPr>
          <a:xfrm>
            <a:off x="8177319" y="3144659"/>
            <a:ext cx="220370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77" name="Straight Connector 76">
            <a:extLst>
              <a:ext uri="{FF2B5EF4-FFF2-40B4-BE49-F238E27FC236}">
                <a16:creationId xmlns:a16="http://schemas.microsoft.com/office/drawing/2014/main" id="{A3C78841-7214-91CD-C3C9-7ED28E66A74E}"/>
              </a:ext>
            </a:extLst>
          </p:cNvPr>
          <p:cNvCxnSpPr>
            <a:cxnSpLocks/>
          </p:cNvCxnSpPr>
          <p:nvPr userDrawn="1"/>
        </p:nvCxnSpPr>
        <p:spPr>
          <a:xfrm>
            <a:off x="8232405" y="17671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 Placeholder 32">
            <a:extLst>
              <a:ext uri="{FF2B5EF4-FFF2-40B4-BE49-F238E27FC236}">
                <a16:creationId xmlns:a16="http://schemas.microsoft.com/office/drawing/2014/main" id="{E41F2BCD-E882-1EF8-E686-B22FCBFFF6D4}"/>
              </a:ext>
            </a:extLst>
          </p:cNvPr>
          <p:cNvSpPr>
            <a:spLocks noGrp="1"/>
          </p:cNvSpPr>
          <p:nvPr>
            <p:ph type="body" sz="quarter" idx="55" hasCustomPrompt="1"/>
          </p:nvPr>
        </p:nvSpPr>
        <p:spPr>
          <a:xfrm>
            <a:off x="8245845" y="18183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9" name="Text Placeholder 32">
            <a:extLst>
              <a:ext uri="{FF2B5EF4-FFF2-40B4-BE49-F238E27FC236}">
                <a16:creationId xmlns:a16="http://schemas.microsoft.com/office/drawing/2014/main" id="{63BE762C-34E4-3141-9CD1-620A1609C61A}"/>
              </a:ext>
            </a:extLst>
          </p:cNvPr>
          <p:cNvSpPr>
            <a:spLocks noGrp="1"/>
          </p:cNvSpPr>
          <p:nvPr>
            <p:ph type="body" sz="quarter" idx="56" hasCustomPrompt="1"/>
          </p:nvPr>
        </p:nvSpPr>
        <p:spPr>
          <a:xfrm>
            <a:off x="8252196" y="12942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80" name="Text Placeholder 32">
            <a:extLst>
              <a:ext uri="{FF2B5EF4-FFF2-40B4-BE49-F238E27FC236}">
                <a16:creationId xmlns:a16="http://schemas.microsoft.com/office/drawing/2014/main" id="{CD0465D5-8172-6CD0-0071-06CF200600E8}"/>
              </a:ext>
            </a:extLst>
          </p:cNvPr>
          <p:cNvSpPr>
            <a:spLocks noGrp="1"/>
          </p:cNvSpPr>
          <p:nvPr>
            <p:ph type="body" sz="quarter" idx="57" hasCustomPrompt="1"/>
          </p:nvPr>
        </p:nvSpPr>
        <p:spPr>
          <a:xfrm>
            <a:off x="9128136" y="15034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0952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w="15768" cap="flat">
              <a:noFill/>
              <a:prstDash val="solid"/>
              <a:miter/>
            </a:ln>
          </p:spPr>
          <p:txBody>
            <a:bodyPr rtlCol="0" anchor="ctr"/>
            <a:lstStyle/>
            <a:p>
              <a:pPr lvl="0"/>
              <a:endParaRPr lang="en-US" dirty="0">
                <a:solidFill>
                  <a:schemeClr val="tx1"/>
                </a:solidFill>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w="15768" cap="flat">
              <a:noFill/>
              <a:prstDash val="solid"/>
              <a:miter/>
            </a:ln>
          </p:spPr>
          <p:txBody>
            <a:bodyPr rtlCol="0" anchor="ctr"/>
            <a:lstStyle/>
            <a:p>
              <a:pPr lvl="0"/>
              <a:endParaRPr lang="en-US" dirty="0">
                <a:solidFill>
                  <a:schemeClr val="tx1"/>
                </a:solidFill>
                <a:latin typeface="Calibri" panose="020F0502020204030204" pitchFamily="34" charset="0"/>
                <a:cs typeface="Calibri" panose="020F0502020204030204" pitchFamily="34" charset="0"/>
              </a:endParaRPr>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901" r:id="rId3"/>
    <p:sldLayoutId id="2147483888" r:id="rId4"/>
    <p:sldLayoutId id="2147483842" r:id="rId5"/>
    <p:sldLayoutId id="2147483840" r:id="rId6"/>
    <p:sldLayoutId id="2147483880" r:id="rId7"/>
    <p:sldLayoutId id="2147483889" r:id="rId8"/>
    <p:sldLayoutId id="2147483861" r:id="rId9"/>
    <p:sldLayoutId id="2147483897" r:id="rId10"/>
    <p:sldLayoutId id="2147483884" r:id="rId11"/>
    <p:sldLayoutId id="2147483841" r:id="rId12"/>
    <p:sldLayoutId id="2147483900" r:id="rId13"/>
    <p:sldLayoutId id="2147483879" r:id="rId14"/>
    <p:sldLayoutId id="2147483898" r:id="rId15"/>
    <p:sldLayoutId id="2147483899" r:id="rId16"/>
    <p:sldLayoutId id="2147483902" r:id="rId17"/>
    <p:sldLayoutId id="2147483878" r:id="rId18"/>
    <p:sldLayoutId id="2147483891" r:id="rId19"/>
    <p:sldLayoutId id="2147483894" r:id="rId20"/>
    <p:sldLayoutId id="2147483893" r:id="rId21"/>
    <p:sldLayoutId id="2147483895" r:id="rId22"/>
    <p:sldLayoutId id="214748385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www.gybn.org/" TargetMode="External"/><Relationship Id="rId7" Type="http://schemas.openxmlformats.org/officeDocument/2006/relationships/hyperlink" Target="https://www.ted.com/talks/katharina_van_bronswijk_how_your_climate_emotions_can_save_the_world?subtitle=en" TargetMode="External"/><Relationship Id="rId2" Type="http://schemas.openxmlformats.org/officeDocument/2006/relationships/hyperlink" Target="https://fridaysforfuture.org/" TargetMode="External"/><Relationship Id="rId1" Type="http://schemas.openxmlformats.org/officeDocument/2006/relationships/slideLayout" Target="../slideLayouts/slideLayout20.xml"/><Relationship Id="rId6" Type="http://schemas.openxmlformats.org/officeDocument/2006/relationships/hyperlink" Target="https://ureport.in/" TargetMode="External"/><Relationship Id="rId5" Type="http://schemas.openxmlformats.org/officeDocument/2006/relationships/hyperlink" Target="https://www.voicesofyouth.org/" TargetMode="External"/><Relationship Id="rId4" Type="http://schemas.openxmlformats.org/officeDocument/2006/relationships/hyperlink" Target="https://www.instagram.com/xr_youth/"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77479"/>
            <a:ext cx="4862945" cy="679345"/>
          </a:xfrm>
          <a:prstGeom prst="rect">
            <a:avLst/>
          </a:prstGeom>
        </p:spPr>
        <p:txBody>
          <a:bodyPr/>
          <a:lstStyle/>
          <a:p>
            <a:pPr marL="0" indent="0" algn="r">
              <a:buNone/>
            </a:pPr>
            <a:r>
              <a:rPr lang="en-US" sz="3200"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Placeholder 8">
            <a:extLst>
              <a:ext uri="{FF2B5EF4-FFF2-40B4-BE49-F238E27FC236}">
                <a16:creationId xmlns:a16="http://schemas.microsoft.com/office/drawing/2014/main" id="{887B69E1-DEAC-43A6-F46E-AAF5C314CAD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559548" y="3111766"/>
            <a:ext cx="4769834"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3" name="TextBox 12">
            <a:extLst>
              <a:ext uri="{FF2B5EF4-FFF2-40B4-BE49-F238E27FC236}">
                <a16:creationId xmlns:a16="http://schemas.microsoft.com/office/drawing/2014/main" id="{64A5EA1B-C58B-1942-F904-14C5020B87BF}"/>
              </a:ext>
            </a:extLst>
          </p:cNvPr>
          <p:cNvSpPr txBox="1"/>
          <p:nvPr/>
        </p:nvSpPr>
        <p:spPr>
          <a:xfrm>
            <a:off x="743571" y="3152269"/>
            <a:ext cx="4421403" cy="769441"/>
          </a:xfrm>
          <a:prstGeom prst="rect">
            <a:avLst/>
          </a:prstGeom>
          <a:noFill/>
        </p:spPr>
        <p:txBody>
          <a:bodyPr wrap="none" rtlCol="0" anchor="ctr">
            <a:spAutoFit/>
          </a:bodyPr>
          <a:lstStyle/>
          <a:p>
            <a:r>
              <a:rPr lang="en-US" sz="3000" b="1" spc="-100" dirty="0">
                <a:solidFill>
                  <a:srgbClr val="5398A2"/>
                </a:solidFill>
                <a:latin typeface="Calibri" panose="020F0502020204030204" pitchFamily="34" charset="0"/>
                <a:cs typeface="Calibri" panose="020F0502020204030204" pitchFamily="34" charset="0"/>
              </a:rPr>
              <a:t>VERBINDUNG MIT</a:t>
            </a:r>
          </a:p>
        </p:txBody>
      </p:sp>
      <p:sp>
        <p:nvSpPr>
          <p:cNvPr id="14" name="Rectangle 13">
            <a:extLst>
              <a:ext uri="{FF2B5EF4-FFF2-40B4-BE49-F238E27FC236}">
                <a16:creationId xmlns:a16="http://schemas.microsoft.com/office/drawing/2014/main" id="{6545A73B-59B1-F6DF-F7CA-0E46C59D7B1C}"/>
              </a:ext>
            </a:extLst>
          </p:cNvPr>
          <p:cNvSpPr/>
          <p:nvPr/>
        </p:nvSpPr>
        <p:spPr>
          <a:xfrm>
            <a:off x="559548" y="4109481"/>
            <a:ext cx="4769834"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76EEF830-429F-3DFD-8F98-CA3B52666894}"/>
              </a:ext>
            </a:extLst>
          </p:cNvPr>
          <p:cNvSpPr txBox="1"/>
          <p:nvPr/>
        </p:nvSpPr>
        <p:spPr>
          <a:xfrm>
            <a:off x="743571" y="4140259"/>
            <a:ext cx="3667735" cy="769441"/>
          </a:xfrm>
          <a:prstGeom prst="rect">
            <a:avLst/>
          </a:prstGeom>
          <a:noFill/>
        </p:spPr>
        <p:txBody>
          <a:bodyPr wrap="none" rtlCol="0" anchor="ctr">
            <a:spAutoFit/>
          </a:bodyPr>
          <a:lstStyle/>
          <a:p>
            <a:r>
              <a:rPr lang="en-US" sz="3000" b="1" spc="-100" dirty="0">
                <a:solidFill>
                  <a:srgbClr val="5398A2"/>
                </a:solidFill>
                <a:latin typeface="Calibri" panose="020F0502020204030204" pitchFamily="34" charset="0"/>
                <a:cs typeface="Calibri" panose="020F0502020204030204" pitchFamily="34" charset="0"/>
              </a:rPr>
              <a:t>GLEICHALTRIGEN</a:t>
            </a:r>
          </a:p>
        </p:txBody>
      </p:sp>
    </p:spTree>
    <p:extLst>
      <p:ext uri="{BB962C8B-B14F-4D97-AF65-F5344CB8AC3E}">
        <p14:creationId xmlns:p14="http://schemas.microsoft.com/office/powerpoint/2010/main" val="225416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5">
            <a:extLst>
              <a:ext uri="{FF2B5EF4-FFF2-40B4-BE49-F238E27FC236}">
                <a16:creationId xmlns:a16="http://schemas.microsoft.com/office/drawing/2014/main" id="{D92CB2C5-0AFF-2003-57D4-9955C9090E2B}"/>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BB2DDD01-3509-D0C7-4B9C-8F83A8F1369F}"/>
              </a:ext>
            </a:extLst>
          </p:cNvPr>
          <p:cNvSpPr>
            <a:spLocks noGrp="1"/>
          </p:cNvSpPr>
          <p:nvPr>
            <p:ph type="body" sz="quarter" idx="19"/>
          </p:nvPr>
        </p:nvSpPr>
        <p:spPr>
          <a:xfrm>
            <a:off x="615950" y="3984625"/>
            <a:ext cx="3032685" cy="385763"/>
          </a:xfrm>
        </p:spPr>
        <p:txBody>
          <a:bodyPr/>
          <a:lstStyle/>
          <a:p>
            <a:r>
              <a:rPr lang="en-US" sz="2800" dirty="0"/>
              <a:t>Zusammenfassung</a:t>
            </a:r>
          </a:p>
        </p:txBody>
      </p:sp>
      <p:sp>
        <p:nvSpPr>
          <p:cNvPr id="18" name="Text Placeholder 5">
            <a:extLst>
              <a:ext uri="{FF2B5EF4-FFF2-40B4-BE49-F238E27FC236}">
                <a16:creationId xmlns:a16="http://schemas.microsoft.com/office/drawing/2014/main" id="{D5408E8E-23BF-754E-A1F0-EDCEF9AC8DB6}"/>
              </a:ext>
            </a:extLst>
          </p:cNvPr>
          <p:cNvSpPr>
            <a:spLocks noGrp="1"/>
          </p:cNvSpPr>
          <p:nvPr>
            <p:ph type="body" sz="quarter" idx="20"/>
          </p:nvPr>
        </p:nvSpPr>
        <p:spPr>
          <a:xfrm>
            <a:off x="7946950" y="642939"/>
            <a:ext cx="3608993" cy="5453458"/>
          </a:xfrm>
        </p:spPr>
        <p:txBody>
          <a:bodyPr anchor="ctr"/>
          <a:lstStyle/>
          <a:p>
            <a:pPr marL="342900" indent="-342900">
              <a:lnSpc>
                <a:spcPct val="100000"/>
              </a:lnSpc>
              <a:buFont typeface="Arial" panose="020B0604020202020204" pitchFamily="34" charset="0"/>
              <a:buChar char="•"/>
              <a:defRPr/>
            </a:pPr>
            <a:r>
              <a:rPr lang="en-US" sz="2200" b="1" dirty="0">
                <a:latin typeface="Calibri" panose="020F0502020204030204" pitchFamily="34" charset="0"/>
                <a:cs typeface="Calibri" panose="020F0502020204030204" pitchFamily="34" charset="0"/>
              </a:rPr>
              <a:t>Kernaussage: </a:t>
            </a:r>
            <a:r>
              <a:rPr lang="en-US" sz="2200" dirty="0">
                <a:latin typeface="Calibri" panose="020F0502020204030204" pitchFamily="34" charset="0"/>
                <a:cs typeface="Calibri" panose="020F0502020204030204" pitchFamily="34" charset="0"/>
              </a:rPr>
              <a:t>Verbindung ist Resilienz. Netzwerke unter Gleichaltrigen schaffen Zugehörigkeit und machen Klimahandeln nachhaltig.</a:t>
            </a:r>
          </a:p>
          <a:p>
            <a:pPr marL="342900" indent="-342900">
              <a:lnSpc>
                <a:spcPct val="100000"/>
              </a:lnSpc>
              <a:buFont typeface="Arial" panose="020B0604020202020204" pitchFamily="34" charset="0"/>
              <a:buChar char="•"/>
              <a:defRPr/>
            </a:pPr>
            <a:r>
              <a:rPr lang="en-US" sz="2200" b="1" dirty="0">
                <a:latin typeface="Calibri" panose="020F0502020204030204" pitchFamily="34" charset="0"/>
                <a:cs typeface="Calibri" panose="020F0502020204030204" pitchFamily="34" charset="0"/>
              </a:rPr>
              <a:t>Verknüpfung zu anderen Modulen: </a:t>
            </a:r>
            <a:r>
              <a:rPr lang="en-US" sz="2200" dirty="0">
                <a:latin typeface="Calibri" panose="020F0502020204030204" pitchFamily="34" charset="0"/>
                <a:cs typeface="Calibri" panose="020F0502020204030204" pitchFamily="34" charset="0"/>
              </a:rPr>
              <a:t>Gemeinschaften stärken </a:t>
            </a:r>
            <a:r>
              <a:rPr lang="en-US" sz="2200" i="1" dirty="0">
                <a:latin typeface="Calibri" panose="020F0502020204030204" pitchFamily="34" charset="0"/>
                <a:cs typeface="Calibri" panose="020F0502020204030204" pitchFamily="34" charset="0"/>
              </a:rPr>
              <a:t>Resilienz</a:t>
            </a:r>
            <a:r>
              <a:rPr lang="en-US" sz="2200" dirty="0">
                <a:latin typeface="Calibri" panose="020F0502020204030204" pitchFamily="34" charset="0"/>
                <a:cs typeface="Calibri" panose="020F0502020204030204" pitchFamily="34" charset="0"/>
              </a:rPr>
              <a:t>, nähren </a:t>
            </a:r>
            <a:r>
              <a:rPr lang="en-US" sz="2200" i="1" dirty="0">
                <a:latin typeface="Calibri" panose="020F0502020204030204" pitchFamily="34" charset="0"/>
                <a:cs typeface="Calibri" panose="020F0502020204030204" pitchFamily="34" charset="0"/>
              </a:rPr>
              <a:t>Hoffnung</a:t>
            </a:r>
            <a:r>
              <a:rPr lang="en-US" sz="2200" dirty="0">
                <a:latin typeface="Calibri" panose="020F0502020204030204" pitchFamily="34" charset="0"/>
                <a:cs typeface="Calibri" panose="020F0502020204030204" pitchFamily="34" charset="0"/>
              </a:rPr>
              <a:t> und ermöglichen </a:t>
            </a:r>
            <a:r>
              <a:rPr lang="en-US" sz="2200" i="1" dirty="0">
                <a:latin typeface="Calibri" panose="020F0502020204030204" pitchFamily="34" charset="0"/>
                <a:cs typeface="Calibri" panose="020F0502020204030204" pitchFamily="34" charset="0"/>
              </a:rPr>
              <a:t>Gemeinsam Handeln</a:t>
            </a:r>
            <a:r>
              <a:rPr lang="en-US" sz="2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0511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1610056"/>
            <a:ext cx="4754880" cy="3849918"/>
          </a:xfrm>
        </p:spPr>
        <p:txBody>
          <a:bodyPr/>
          <a:lstStyle/>
          <a:p>
            <a:pPr marL="342900" lvl="0" indent="-342900">
              <a:lnSpc>
                <a:spcPct val="100000"/>
              </a:lnSpc>
              <a:spcBef>
                <a:spcPts val="800"/>
              </a:spcBef>
              <a:buFont typeface="Arial" panose="020B0604020202020204" pitchFamily="34" charset="0"/>
              <a:buChar char="•"/>
            </a:pPr>
            <a:r>
              <a:rPr lang="en-PH" sz="1800" b="1" dirty="0"/>
              <a:t>Planet Pulse Online Course</a:t>
            </a:r>
            <a:r>
              <a:rPr lang="en-PH" sz="1800" dirty="0"/>
              <a:t>: Modul Gemeinschaft (Link folgt nach Veröffentlichung).</a:t>
            </a:r>
          </a:p>
          <a:p>
            <a:pPr marL="342900" lvl="0" indent="-342900">
              <a:lnSpc>
                <a:spcPct val="100000"/>
              </a:lnSpc>
              <a:spcBef>
                <a:spcPts val="800"/>
              </a:spcBef>
              <a:buFont typeface="Arial" panose="020B0604020202020204" pitchFamily="34" charset="0"/>
              <a:buChar char="•"/>
            </a:pPr>
            <a:r>
              <a:rPr lang="en-PH" sz="1800" dirty="0">
                <a:hlinkClick r:id="rId2"/>
              </a:rPr>
              <a:t>Fridays for Future</a:t>
            </a:r>
            <a:r>
              <a:rPr lang="en-PH" sz="1800" dirty="0"/>
              <a:t> – globale Jugend-Klimabewegung.</a:t>
            </a:r>
          </a:p>
          <a:p>
            <a:pPr marL="342900" lvl="0" indent="-342900">
              <a:lnSpc>
                <a:spcPct val="100000"/>
              </a:lnSpc>
              <a:spcBef>
                <a:spcPts val="800"/>
              </a:spcBef>
              <a:buFont typeface="Arial" panose="020B0604020202020204" pitchFamily="34" charset="0"/>
              <a:buChar char="•"/>
            </a:pPr>
            <a:r>
              <a:rPr lang="en-PH" sz="1800" dirty="0">
                <a:hlinkClick r:id="rId3"/>
              </a:rPr>
              <a:t>Global Youth Biodiversity Network</a:t>
            </a:r>
            <a:r>
              <a:rPr lang="en-PH" sz="1800" dirty="0"/>
              <a:t> – jugendgeführte Interessenvertretung für Biodiversität.</a:t>
            </a:r>
          </a:p>
          <a:p>
            <a:pPr marL="342900" lvl="0" indent="-342900">
              <a:lnSpc>
                <a:spcPct val="100000"/>
              </a:lnSpc>
              <a:spcBef>
                <a:spcPts val="800"/>
              </a:spcBef>
              <a:buFont typeface="Arial" panose="020B0604020202020204" pitchFamily="34" charset="0"/>
              <a:buChar char="•"/>
            </a:pPr>
            <a:r>
              <a:rPr lang="en-PH" sz="1800" dirty="0">
                <a:hlinkClick r:id="rId4"/>
              </a:rPr>
              <a:t>XR Youth</a:t>
            </a:r>
            <a:r>
              <a:rPr lang="en-PH" sz="1800" dirty="0"/>
              <a:t> – Aktivismus und Unterstützungsnetzwerke.</a:t>
            </a:r>
          </a:p>
          <a:p>
            <a:pPr marL="342900" lvl="0" indent="-342900">
              <a:lnSpc>
                <a:spcPct val="100000"/>
              </a:lnSpc>
              <a:spcBef>
                <a:spcPts val="800"/>
              </a:spcBef>
              <a:buFont typeface="Arial" panose="020B0604020202020204" pitchFamily="34" charset="0"/>
              <a:buChar char="•"/>
            </a:pPr>
            <a:r>
              <a:rPr lang="en-PH" sz="1800" dirty="0">
                <a:hlinkClick r:id="rId5"/>
              </a:rPr>
              <a:t>UNICEF Voices of Youth</a:t>
            </a:r>
            <a:r>
              <a:rPr lang="en-PH" sz="1800" dirty="0"/>
              <a:t> – globale Jugendgeschichten.</a:t>
            </a:r>
          </a:p>
          <a:p>
            <a:pPr marL="342900" lvl="0" indent="-342900">
              <a:lnSpc>
                <a:spcPct val="100000"/>
              </a:lnSpc>
              <a:spcBef>
                <a:spcPts val="800"/>
              </a:spcBef>
              <a:buFont typeface="Arial" panose="020B0604020202020204" pitchFamily="34" charset="0"/>
              <a:buChar char="•"/>
            </a:pPr>
            <a:r>
              <a:rPr lang="en-PH" sz="1800" dirty="0">
                <a:hlinkClick r:id="rId6"/>
              </a:rPr>
              <a:t>U-Report</a:t>
            </a:r>
            <a:r>
              <a:rPr lang="en-PH" sz="1800" dirty="0"/>
              <a:t> – Plattform für Jugendbeteiligung</a:t>
            </a:r>
          </a:p>
          <a:p>
            <a:pPr marL="342900" lvl="0" indent="-342900">
              <a:lnSpc>
                <a:spcPct val="100000"/>
              </a:lnSpc>
              <a:spcBef>
                <a:spcPts val="800"/>
              </a:spcBef>
              <a:buFont typeface="Arial" panose="020B0604020202020204" pitchFamily="34" charset="0"/>
              <a:buChar char="•"/>
            </a:pPr>
            <a:r>
              <a:rPr lang="en-PH" sz="1800" dirty="0"/>
              <a:t>TEDx:</a:t>
            </a:r>
            <a:r>
              <a:rPr lang="en-PH" sz="1800" dirty="0">
                <a:hlinkClick r:id="rId7"/>
              </a:rPr>
              <a:t> The Power of Connection</a:t>
            </a:r>
            <a:r>
              <a:rPr lang="en-PH" sz="1800" dirty="0"/>
              <a:t> – kurze Vorträge über Zugehörigkeit und Zusammenarbeit.</a:t>
            </a: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Ressourcen &amp; Links</a:t>
            </a:r>
          </a:p>
        </p:txBody>
      </p:sp>
      <p:pic>
        <p:nvPicPr>
          <p:cNvPr id="8" name="Picture Placeholder 4">
            <a:extLst>
              <a:ext uri="{FF2B5EF4-FFF2-40B4-BE49-F238E27FC236}">
                <a16:creationId xmlns:a16="http://schemas.microsoft.com/office/drawing/2014/main" id="{EAD5C455-AC75-FF26-BA42-B56AE89FD334}"/>
              </a:ext>
            </a:extLst>
          </p:cNvPr>
          <p:cNvPicPr>
            <a:picLocks noGrp="1" noChangeAspect="1"/>
          </p:cNvPicPr>
          <p:nvPr>
            <p:ph type="pic" sz="quarter" idx="13"/>
          </p:nvPr>
        </p:nvPicPr>
        <p:blipFill>
          <a:blip r:embed="rId8"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51852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AD5FA-2186-2A66-787B-0D36D167C9C8}"/>
              </a:ext>
            </a:extLst>
          </p:cNvPr>
          <p:cNvSpPr>
            <a:spLocks noGrp="1"/>
          </p:cNvSpPr>
          <p:nvPr>
            <p:ph type="body" sz="quarter" idx="19"/>
          </p:nvPr>
        </p:nvSpPr>
        <p:spPr>
          <a:xfrm>
            <a:off x="691820" y="2457107"/>
            <a:ext cx="2933123" cy="385564"/>
          </a:xfrm>
        </p:spPr>
        <p:txBody>
          <a:bodyPr/>
          <a:lstStyle/>
          <a:p>
            <a:r>
              <a:rPr lang="en-US" sz="2400" dirty="0"/>
              <a:t>Hinweise für Moderierende</a:t>
            </a:r>
          </a:p>
        </p:txBody>
      </p:sp>
      <p:pic>
        <p:nvPicPr>
          <p:cNvPr id="10" name="Picture Placeholder 9">
            <a:extLst>
              <a:ext uri="{FF2B5EF4-FFF2-40B4-BE49-F238E27FC236}">
                <a16:creationId xmlns:a16="http://schemas.microsoft.com/office/drawing/2014/main" id="{3C1022F3-710B-3B38-47E5-D3DF32B3C7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391600" y="0"/>
            <a:ext cx="3423163" cy="1945748"/>
          </a:xfrm>
        </p:spPr>
      </p:pic>
      <p:sp>
        <p:nvSpPr>
          <p:cNvPr id="18" name="Text Placeholder 7">
            <a:extLst>
              <a:ext uri="{FF2B5EF4-FFF2-40B4-BE49-F238E27FC236}">
                <a16:creationId xmlns:a16="http://schemas.microsoft.com/office/drawing/2014/main" id="{26A40C0B-9604-C144-ECBA-08FCA38E6E35}"/>
              </a:ext>
            </a:extLst>
          </p:cNvPr>
          <p:cNvSpPr txBox="1">
            <a:spLocks/>
          </p:cNvSpPr>
          <p:nvPr/>
        </p:nvSpPr>
        <p:spPr>
          <a:xfrm>
            <a:off x="4594468" y="2045704"/>
            <a:ext cx="6961476" cy="38499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dirty="0"/>
              <a:t>Wähle Aktivitäten passend zur Gruppengröße und zum </a:t>
            </a:r>
            <a:br>
              <a:rPr lang="en-US" dirty="0"/>
            </a:br>
            <a:r>
              <a:rPr lang="en-US" dirty="0"/>
              <a:t>Wohlbefinden der Gruppe aus.</a:t>
            </a:r>
          </a:p>
          <a:p>
            <a:pPr marL="342900" indent="-342900">
              <a:lnSpc>
                <a:spcPct val="100000"/>
              </a:lnSpc>
              <a:buFont typeface="Arial" panose="020B0604020202020204" pitchFamily="34" charset="0"/>
              <a:buChar char="•"/>
            </a:pPr>
            <a:r>
              <a:rPr lang="en-US" dirty="0"/>
              <a:t>Ermutige sowohl zu Spaß als auch zu Ernsthaftigkeit — Lachen schafft genauso viel Vertrauen wie Gespräche.</a:t>
            </a:r>
          </a:p>
          <a:p>
            <a:pPr marL="342900" indent="-342900">
              <a:lnSpc>
                <a:spcPct val="100000"/>
              </a:lnSpc>
              <a:buFont typeface="Arial" panose="020B0604020202020204" pitchFamily="34" charset="0"/>
              <a:buChar char="•"/>
            </a:pPr>
            <a:r>
              <a:rPr lang="en-US" dirty="0"/>
              <a:t>Sei achtsam: Nicht alle Teilnehmenden haben starke Netzwerke; betrachte dies als Chance, </a:t>
            </a:r>
            <a:r>
              <a:rPr lang="en-US" i="1" dirty="0"/>
              <a:t>sich neue vorzustellen und aufzubauen</a:t>
            </a:r>
            <a:r>
              <a:rPr lang="en-US" dirty="0"/>
              <a:t>.</a:t>
            </a:r>
          </a:p>
        </p:txBody>
      </p:sp>
    </p:spTree>
    <p:extLst>
      <p:ext uri="{BB962C8B-B14F-4D97-AF65-F5344CB8AC3E}">
        <p14:creationId xmlns:p14="http://schemas.microsoft.com/office/powerpoint/2010/main" val="369799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
        <p:nvSpPr>
          <p:cNvPr id="11" name="TextBox 10">
            <a:extLst>
              <a:ext uri="{FF2B5EF4-FFF2-40B4-BE49-F238E27FC236}">
                <a16:creationId xmlns:a16="http://schemas.microsoft.com/office/drawing/2014/main" id="{D15485E7-3B2A-A4F4-8552-7363AFB6D101}"/>
              </a:ext>
            </a:extLst>
          </p:cNvPr>
          <p:cNvSpPr txBox="1"/>
          <p:nvPr/>
        </p:nvSpPr>
        <p:spPr>
          <a:xfrm>
            <a:off x="5915170" y="2010569"/>
            <a:ext cx="6661354" cy="1200329"/>
          </a:xfrm>
          <a:prstGeom prst="rect">
            <a:avLst/>
          </a:prstGeom>
          <a:noFill/>
        </p:spPr>
        <p:txBody>
          <a:bodyPr wrap="square">
            <a:spAutoFit/>
          </a:bodyPr>
          <a:lstStyle/>
          <a:p>
            <a:r>
              <a:rPr lang="en-US" b="1">
                <a:solidFill>
                  <a:schemeClr val="bg1"/>
                </a:solidFill>
              </a:rPr>
              <a:t>Reflektieren und handeln</a:t>
            </a:r>
            <a:br>
              <a:rPr lang="en-US"/>
            </a:br>
            <a:r>
              <a:rPr lang="en-US">
                <a:solidFill>
                  <a:schemeClr val="bg1"/>
                </a:solidFill>
              </a:rPr>
              <a:t>Wer ist eine Person, mit der du ehrlich darüber sprechen könntest, wie sich der Klimawandel für dich anfühlt? Was würde dir helfen, dieses Gespräch zu beginnen?</a:t>
            </a:r>
          </a:p>
        </p:txBody>
      </p:sp>
    </p:spTree>
    <p:extLst>
      <p:ext uri="{BB962C8B-B14F-4D97-AF65-F5344CB8AC3E}">
        <p14:creationId xmlns:p14="http://schemas.microsoft.com/office/powerpoint/2010/main" val="43347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Placeholder 4">
            <a:extLst>
              <a:ext uri="{FF2B5EF4-FFF2-40B4-BE49-F238E27FC236}">
                <a16:creationId xmlns:a16="http://schemas.microsoft.com/office/drawing/2014/main" id="{F4A86EB6-D6EE-8881-B4B8-B9EC7015FE28}"/>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81" r="81"/>
          <a:stretch/>
        </p:blipFill>
        <p:spPr>
          <a:xfrm>
            <a:off x="4451792" y="2442768"/>
            <a:ext cx="2203704" cy="3127986"/>
          </a:xfrm>
        </p:spPr>
      </p:pic>
      <p:pic>
        <p:nvPicPr>
          <p:cNvPr id="116" name="Picture Placeholder 6">
            <a:extLst>
              <a:ext uri="{FF2B5EF4-FFF2-40B4-BE49-F238E27FC236}">
                <a16:creationId xmlns:a16="http://schemas.microsoft.com/office/drawing/2014/main" id="{26EE79E1-9115-ED10-3F51-DC5D78F2550E}"/>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t="148" b="148"/>
          <a:stretch/>
        </p:blipFill>
        <p:spPr>
          <a:xfrm>
            <a:off x="6943328" y="-1"/>
            <a:ext cx="2203704" cy="3730752"/>
          </a:xfrm>
        </p:spPr>
      </p:pic>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a:xfrm rot="16200000">
            <a:off x="-2050471" y="2729343"/>
            <a:ext cx="6351996" cy="822843"/>
          </a:xfrm>
        </p:spPr>
        <p:txBody>
          <a:bodyPr/>
          <a:lstStyle/>
          <a:p>
            <a:r>
              <a:rPr lang="en-US"/>
              <a:t>INHALT</a:t>
            </a:r>
            <a:endParaRPr lang="en-US" dirty="0"/>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a:xfrm>
            <a:off x="2040816" y="4505224"/>
            <a:ext cx="1996592" cy="1346275"/>
          </a:xfrm>
        </p:spPr>
        <p:txBody>
          <a:bodyPr/>
          <a:lstStyle/>
          <a:p>
            <a:pPr>
              <a:lnSpc>
                <a:spcPct val="100000"/>
              </a:lnSpc>
            </a:pPr>
            <a:r>
              <a:rPr lang="en-US" dirty="0"/>
              <a:t>Einführung</a:t>
            </a:r>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a:xfrm>
            <a:off x="2047167" y="3981097"/>
            <a:ext cx="647999" cy="385564"/>
          </a:xfrm>
        </p:spPr>
        <p:txBody>
          <a:bodyPr/>
          <a:lstStyle/>
          <a:p>
            <a:r>
              <a:rPr lang="en-US"/>
              <a:t>01</a:t>
            </a:r>
            <a:endParaRPr lang="en-US" dirty="0"/>
          </a:p>
        </p:txBody>
      </p:sp>
      <p:sp>
        <p:nvSpPr>
          <p:cNvPr id="12" name="Text Placeholder 11">
            <a:extLst>
              <a:ext uri="{FF2B5EF4-FFF2-40B4-BE49-F238E27FC236}">
                <a16:creationId xmlns:a16="http://schemas.microsoft.com/office/drawing/2014/main" id="{02861397-C0CD-07DB-AB1E-5B2241F10196}"/>
              </a:ext>
            </a:extLst>
          </p:cNvPr>
          <p:cNvSpPr>
            <a:spLocks noGrp="1"/>
          </p:cNvSpPr>
          <p:nvPr>
            <p:ph type="body" sz="quarter" idx="20"/>
          </p:nvPr>
        </p:nvSpPr>
        <p:spPr>
          <a:xfrm>
            <a:off x="2923107" y="4190312"/>
            <a:ext cx="1106063" cy="243728"/>
          </a:xfrm>
        </p:spPr>
        <p:txBody>
          <a:bodyPr/>
          <a:lstStyle/>
          <a:p>
            <a:r>
              <a:rPr lang="en-US" dirty="0"/>
              <a:t>Seite 4</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a:xfrm>
            <a:off x="4554805" y="929452"/>
            <a:ext cx="1996592" cy="1346275"/>
          </a:xfrm>
        </p:spPr>
        <p:txBody>
          <a:bodyPr/>
          <a:lstStyle/>
          <a:p>
            <a:pPr>
              <a:lnSpc>
                <a:spcPct val="100000"/>
              </a:lnSpc>
            </a:pPr>
            <a:r>
              <a:rPr lang="en-US" dirty="0"/>
              <a:t>Teil 1: </a:t>
            </a:r>
          </a:p>
          <a:p>
            <a:pPr>
              <a:lnSpc>
                <a:spcPct val="100000"/>
              </a:lnSpc>
            </a:pPr>
            <a:r>
              <a:rPr lang="en-US" dirty="0"/>
              <a:t>Soziale Netzwerke abbilden</a:t>
            </a:r>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a:xfrm>
            <a:off x="4561156" y="405325"/>
            <a:ext cx="647999" cy="385564"/>
          </a:xfrm>
        </p:spPr>
        <p:txBody>
          <a:bodyPr/>
          <a:lstStyle/>
          <a:p>
            <a:r>
              <a:rPr lang="en-US"/>
              <a:t>02</a:t>
            </a:r>
            <a:endParaRPr lang="en-US" dirty="0"/>
          </a:p>
        </p:txBody>
      </p:sp>
      <p:sp>
        <p:nvSpPr>
          <p:cNvPr id="16" name="Text Placeholder 15">
            <a:extLst>
              <a:ext uri="{FF2B5EF4-FFF2-40B4-BE49-F238E27FC236}">
                <a16:creationId xmlns:a16="http://schemas.microsoft.com/office/drawing/2014/main" id="{D387E852-E0C1-B1A6-6CF1-AE5AEF2120DE}"/>
              </a:ext>
            </a:extLst>
          </p:cNvPr>
          <p:cNvSpPr>
            <a:spLocks noGrp="1"/>
          </p:cNvSpPr>
          <p:nvPr>
            <p:ph type="body" sz="quarter" idx="45"/>
          </p:nvPr>
        </p:nvSpPr>
        <p:spPr>
          <a:xfrm>
            <a:off x="5437096" y="614540"/>
            <a:ext cx="1106063" cy="243728"/>
          </a:xfrm>
        </p:spPr>
        <p:txBody>
          <a:bodyPr/>
          <a:lstStyle/>
          <a:p>
            <a:r>
              <a:rPr lang="en-US"/>
              <a:t>Seite 6</a:t>
            </a:r>
          </a:p>
          <a:p>
            <a:endParaRPr lang="en-US" dirty="0"/>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a:xfrm>
            <a:off x="7047249" y="4454009"/>
            <a:ext cx="1996592" cy="1346275"/>
          </a:xfrm>
        </p:spPr>
        <p:txBody>
          <a:bodyPr/>
          <a:lstStyle/>
          <a:p>
            <a:pPr>
              <a:lnSpc>
                <a:spcPct val="100000"/>
              </a:lnSpc>
            </a:pPr>
            <a:r>
              <a:rPr lang="en-US" dirty="0"/>
              <a:t>Teil 2:</a:t>
            </a:r>
            <a:br>
              <a:rPr lang="en-US" dirty="0"/>
            </a:br>
            <a:r>
              <a:rPr lang="en-US" dirty="0"/>
              <a:t>Rollenspiele zu Gleichaltrigen-Verbindungen</a:t>
            </a:r>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a:xfrm>
            <a:off x="7053600" y="3929882"/>
            <a:ext cx="647999" cy="385564"/>
          </a:xfrm>
        </p:spPr>
        <p:txBody>
          <a:bodyPr/>
          <a:lstStyle/>
          <a:p>
            <a:r>
              <a:rPr lang="en-US"/>
              <a:t>03</a:t>
            </a:r>
            <a:endParaRPr lang="en-US" dirty="0"/>
          </a:p>
        </p:txBody>
      </p:sp>
      <p:sp>
        <p:nvSpPr>
          <p:cNvPr id="19" name="Text Placeholder 18">
            <a:extLst>
              <a:ext uri="{FF2B5EF4-FFF2-40B4-BE49-F238E27FC236}">
                <a16:creationId xmlns:a16="http://schemas.microsoft.com/office/drawing/2014/main" id="{7ADE394C-43F2-5BC1-FB20-7C650A2C181D}"/>
              </a:ext>
            </a:extLst>
          </p:cNvPr>
          <p:cNvSpPr>
            <a:spLocks noGrp="1"/>
          </p:cNvSpPr>
          <p:nvPr>
            <p:ph type="body" sz="quarter" idx="48"/>
          </p:nvPr>
        </p:nvSpPr>
        <p:spPr>
          <a:xfrm>
            <a:off x="7929540" y="4139097"/>
            <a:ext cx="1106063" cy="243728"/>
          </a:xfrm>
        </p:spPr>
        <p:txBody>
          <a:bodyPr/>
          <a:lstStyle/>
          <a:p>
            <a:r>
              <a:rPr lang="en-US"/>
              <a:t>Seite 7</a:t>
            </a:r>
          </a:p>
          <a:p>
            <a:endParaRPr lang="en-US" dirty="0"/>
          </a:p>
        </p:txBody>
      </p:sp>
      <p:sp>
        <p:nvSpPr>
          <p:cNvPr id="30" name="Text Placeholder 29">
            <a:extLst>
              <a:ext uri="{FF2B5EF4-FFF2-40B4-BE49-F238E27FC236}">
                <a16:creationId xmlns:a16="http://schemas.microsoft.com/office/drawing/2014/main" id="{C2D8A990-6D45-C0C2-18F9-FEEC74386D1A}"/>
              </a:ext>
            </a:extLst>
          </p:cNvPr>
          <p:cNvSpPr>
            <a:spLocks noGrp="1"/>
          </p:cNvSpPr>
          <p:nvPr>
            <p:ph type="body" sz="quarter" idx="67"/>
          </p:nvPr>
        </p:nvSpPr>
        <p:spPr/>
        <p:txBody>
          <a:bodyPr/>
          <a:lstStyle/>
          <a:p>
            <a:pPr>
              <a:lnSpc>
                <a:spcPct val="100000"/>
              </a:lnSpc>
            </a:pPr>
            <a:r>
              <a:rPr lang="en-US" dirty="0"/>
              <a:t>Teil 3:</a:t>
            </a:r>
            <a:br>
              <a:rPr lang="en-US" dirty="0"/>
            </a:br>
            <a:r>
              <a:rPr lang="en-US" dirty="0"/>
              <a:t>Digitale Gemeinschaften &amp; Online-Präsenz</a:t>
            </a:r>
          </a:p>
        </p:txBody>
      </p:sp>
      <p:sp>
        <p:nvSpPr>
          <p:cNvPr id="31" name="Text Placeholder 30">
            <a:extLst>
              <a:ext uri="{FF2B5EF4-FFF2-40B4-BE49-F238E27FC236}">
                <a16:creationId xmlns:a16="http://schemas.microsoft.com/office/drawing/2014/main" id="{89797005-E1F9-507B-CB03-D52449A9AABB}"/>
              </a:ext>
            </a:extLst>
          </p:cNvPr>
          <p:cNvSpPr>
            <a:spLocks noGrp="1"/>
          </p:cNvSpPr>
          <p:nvPr>
            <p:ph type="body" sz="quarter" idx="68"/>
          </p:nvPr>
        </p:nvSpPr>
        <p:spPr/>
        <p:txBody>
          <a:bodyPr/>
          <a:lstStyle/>
          <a:p>
            <a:r>
              <a:rPr lang="en-US" dirty="0"/>
              <a:t>04</a:t>
            </a:r>
          </a:p>
        </p:txBody>
      </p:sp>
      <p:sp>
        <p:nvSpPr>
          <p:cNvPr id="32" name="Text Placeholder 31">
            <a:extLst>
              <a:ext uri="{FF2B5EF4-FFF2-40B4-BE49-F238E27FC236}">
                <a16:creationId xmlns:a16="http://schemas.microsoft.com/office/drawing/2014/main" id="{25E4725A-C224-13CB-434E-BC22D4362743}"/>
              </a:ext>
            </a:extLst>
          </p:cNvPr>
          <p:cNvSpPr>
            <a:spLocks noGrp="1"/>
          </p:cNvSpPr>
          <p:nvPr>
            <p:ph type="body" sz="quarter" idx="69"/>
          </p:nvPr>
        </p:nvSpPr>
        <p:spPr/>
        <p:txBody>
          <a:bodyPr/>
          <a:lstStyle/>
          <a:p>
            <a:r>
              <a:rPr lang="en-US" dirty="0"/>
              <a:t>Seite 8</a:t>
            </a:r>
          </a:p>
        </p:txBody>
      </p:sp>
      <p:pic>
        <p:nvPicPr>
          <p:cNvPr id="33" name="Picture Placeholder 13">
            <a:extLst>
              <a:ext uri="{FF2B5EF4-FFF2-40B4-BE49-F238E27FC236}">
                <a16:creationId xmlns:a16="http://schemas.microsoft.com/office/drawing/2014/main" id="{B4253FDF-08E3-A2F8-CF84-611EDC7F8D38}"/>
              </a:ext>
            </a:extLst>
          </p:cNvPr>
          <p:cNvPicPr>
            <a:picLocks noGrp="1" noChangeAspect="1"/>
          </p:cNvPicPr>
          <p:nvPr>
            <p:ph type="pic" sz="quarter" idx="66"/>
          </p:nvPr>
        </p:nvPicPr>
        <p:blipFill>
          <a:blip r:embed="rId5" cstate="screen">
            <a:extLst>
              <a:ext uri="{28A0092B-C50C-407E-A947-70E740481C1C}">
                <a14:useLocalDpi xmlns:a14="http://schemas.microsoft.com/office/drawing/2010/main"/>
              </a:ext>
            </a:extLst>
          </a:blip>
          <a:srcRect l="4091" t="2580" b="6672"/>
          <a:stretch>
            <a:fillRect/>
          </a:stretch>
        </p:blipFill>
        <p:spPr>
          <a:xfrm>
            <a:off x="9428526" y="2442768"/>
            <a:ext cx="2203704" cy="3127986"/>
          </a:xfrm>
        </p:spPr>
      </p:pic>
      <p:pic>
        <p:nvPicPr>
          <p:cNvPr id="38" name="Picture Placeholder 8">
            <a:extLst>
              <a:ext uri="{FF2B5EF4-FFF2-40B4-BE49-F238E27FC236}">
                <a16:creationId xmlns:a16="http://schemas.microsoft.com/office/drawing/2014/main" id="{88DAE0DD-9C46-71D3-E989-73A3F3FCF70E}"/>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t="148" b="148"/>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173721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Placeholder 8">
            <a:extLst>
              <a:ext uri="{FF2B5EF4-FFF2-40B4-BE49-F238E27FC236}">
                <a16:creationId xmlns:a16="http://schemas.microsoft.com/office/drawing/2014/main" id="{C516B6DA-B2B6-9EC2-4636-2871A27024B4}"/>
              </a:ext>
            </a:extLst>
          </p:cNvPr>
          <p:cNvPicPr>
            <a:picLocks noGrp="1" noChangeAspect="1"/>
          </p:cNvPicPr>
          <p:nvPr>
            <p:ph type="pic" sz="quarter" idx="58"/>
          </p:nvPr>
        </p:nvPicPr>
        <p:blipFill>
          <a:blip r:embed="rId3" cstate="screen">
            <a:extLst>
              <a:ext uri="{28A0092B-C50C-407E-A947-70E740481C1C}">
                <a14:useLocalDpi xmlns:a14="http://schemas.microsoft.com/office/drawing/2010/main"/>
              </a:ext>
            </a:extLst>
          </a:blip>
          <a:srcRect l="1008" r="1008"/>
          <a:stretch/>
        </p:blipFill>
        <p:spPr>
          <a:xfrm>
            <a:off x="714105" y="799750"/>
            <a:ext cx="2203704" cy="3195583"/>
          </a:xfrm>
        </p:spPr>
      </p:pic>
      <p:pic>
        <p:nvPicPr>
          <p:cNvPr id="93" name="Picture Placeholder 4">
            <a:extLst>
              <a:ext uri="{FF2B5EF4-FFF2-40B4-BE49-F238E27FC236}">
                <a16:creationId xmlns:a16="http://schemas.microsoft.com/office/drawing/2014/main" id="{2527C4CB-5FFA-1E92-76ED-58E276972C1A}"/>
              </a:ext>
            </a:extLst>
          </p:cNvPr>
          <p:cNvPicPr>
            <a:picLocks noGrp="1" noChangeAspect="1"/>
          </p:cNvPicPr>
          <p:nvPr>
            <p:ph type="pic" sz="quarter" idx="53"/>
          </p:nvPr>
        </p:nvPicPr>
        <p:blipFill>
          <a:blip r:embed="rId4" cstate="screen">
            <a:extLst>
              <a:ext uri="{28A0092B-C50C-407E-A947-70E740481C1C}">
                <a14:useLocalDpi xmlns:a14="http://schemas.microsoft.com/office/drawing/2010/main"/>
              </a:ext>
            </a:extLst>
          </a:blip>
          <a:srcRect l="47" r="47"/>
          <a:stretch/>
        </p:blipFill>
        <p:spPr>
          <a:xfrm>
            <a:off x="5692120" y="799750"/>
            <a:ext cx="2203704" cy="3195583"/>
          </a:xfrm>
        </p:spPr>
      </p:pic>
      <p:pic>
        <p:nvPicPr>
          <p:cNvPr id="94" name="Picture Placeholder 5">
            <a:extLst>
              <a:ext uri="{FF2B5EF4-FFF2-40B4-BE49-F238E27FC236}">
                <a16:creationId xmlns:a16="http://schemas.microsoft.com/office/drawing/2014/main" id="{6F210F11-25EA-2B17-5ADE-48170AE2FC49}"/>
              </a:ext>
            </a:extLst>
          </p:cNvPr>
          <p:cNvPicPr>
            <a:picLocks noGrp="1" noChangeAspect="1"/>
          </p:cNvPicPr>
          <p:nvPr>
            <p:ph type="pic" sz="quarter" idx="12"/>
          </p:nvPr>
        </p:nvPicPr>
        <p:blipFill rotWithShape="1">
          <a:blip r:embed="rId5" cstate="screen">
            <a:extLst>
              <a:ext uri="{28A0092B-C50C-407E-A947-70E740481C1C}">
                <a14:useLocalDpi xmlns:a14="http://schemas.microsoft.com/office/drawing/2010/main"/>
              </a:ext>
            </a:extLst>
          </a:blip>
          <a:srcRect l="27" r="27"/>
          <a:stretch/>
        </p:blipFill>
        <p:spPr>
          <a:xfrm>
            <a:off x="3200584" y="3144659"/>
            <a:ext cx="2203704" cy="3732852"/>
          </a:xfrm>
        </p:spPr>
      </p:pic>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a:xfrm rot="16200000">
            <a:off x="8040727" y="2764577"/>
            <a:ext cx="6351996" cy="822843"/>
          </a:xfrm>
        </p:spPr>
        <p:txBody>
          <a:bodyPr/>
          <a:lstStyle/>
          <a:p>
            <a:r>
              <a:rPr lang="en-US" dirty="0"/>
              <a:t>INHALT</a:t>
            </a:r>
          </a:p>
          <a:p>
            <a:endParaRPr lang="en-US" dirty="0"/>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a:xfrm>
            <a:off x="817663" y="4968258"/>
            <a:ext cx="1996592" cy="1346275"/>
          </a:xfrm>
        </p:spPr>
        <p:txBody>
          <a:bodyPr/>
          <a:lstStyle/>
          <a:p>
            <a:pPr>
              <a:lnSpc>
                <a:spcPct val="100000"/>
              </a:lnSpc>
            </a:pPr>
            <a:r>
              <a:rPr lang="en-US" dirty="0"/>
              <a:t>Teil 4:</a:t>
            </a:r>
            <a:br>
              <a:rPr lang="en-US" dirty="0"/>
            </a:br>
            <a:r>
              <a:rPr lang="en-US" dirty="0"/>
              <a:t>Reflexion &amp; </a:t>
            </a:r>
            <a:br>
              <a:rPr lang="en-US" dirty="0"/>
            </a:br>
            <a:r>
              <a:rPr lang="en-US" dirty="0"/>
              <a:t>Zielsetzung</a:t>
            </a:r>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a:xfrm>
            <a:off x="824014" y="4444131"/>
            <a:ext cx="647999" cy="385564"/>
          </a:xfrm>
        </p:spPr>
        <p:txBody>
          <a:bodyPr/>
          <a:lstStyle/>
          <a:p>
            <a:r>
              <a:rPr lang="en-US" dirty="0"/>
              <a:t>05</a:t>
            </a:r>
          </a:p>
        </p:txBody>
      </p:sp>
      <p:sp>
        <p:nvSpPr>
          <p:cNvPr id="14" name="Text Placeholder 13">
            <a:extLst>
              <a:ext uri="{FF2B5EF4-FFF2-40B4-BE49-F238E27FC236}">
                <a16:creationId xmlns:a16="http://schemas.microsoft.com/office/drawing/2014/main" id="{9567D04F-5A63-17E3-5716-7A3C479753B0}"/>
              </a:ext>
            </a:extLst>
          </p:cNvPr>
          <p:cNvSpPr>
            <a:spLocks noGrp="1"/>
          </p:cNvSpPr>
          <p:nvPr>
            <p:ph type="body" sz="quarter" idx="45"/>
          </p:nvPr>
        </p:nvSpPr>
        <p:spPr>
          <a:xfrm>
            <a:off x="1699954" y="4653346"/>
            <a:ext cx="1106063" cy="243728"/>
          </a:xfrm>
        </p:spPr>
        <p:txBody>
          <a:bodyPr/>
          <a:lstStyle/>
          <a:p>
            <a:r>
              <a:rPr lang="en-US" dirty="0"/>
              <a:t>Seite 9</a:t>
            </a:r>
          </a:p>
          <a:p>
            <a:endParaRPr lang="en-US" dirty="0"/>
          </a:p>
        </p:txBody>
      </p:sp>
      <p:sp>
        <p:nvSpPr>
          <p:cNvPr id="15" name="Text Placeholder 14">
            <a:extLst>
              <a:ext uri="{FF2B5EF4-FFF2-40B4-BE49-F238E27FC236}">
                <a16:creationId xmlns:a16="http://schemas.microsoft.com/office/drawing/2014/main" id="{3E41FAFC-D288-DD09-3150-49A88ED76E7F}"/>
              </a:ext>
            </a:extLst>
          </p:cNvPr>
          <p:cNvSpPr>
            <a:spLocks noGrp="1"/>
          </p:cNvSpPr>
          <p:nvPr>
            <p:ph type="body" sz="quarter" idx="46"/>
          </p:nvPr>
        </p:nvSpPr>
        <p:spPr>
          <a:xfrm>
            <a:off x="3269110" y="1818352"/>
            <a:ext cx="1996592" cy="1346275"/>
          </a:xfrm>
        </p:spPr>
        <p:txBody>
          <a:bodyPr/>
          <a:lstStyle/>
          <a:p>
            <a:pPr>
              <a:lnSpc>
                <a:spcPct val="100000"/>
              </a:lnSpc>
            </a:pPr>
            <a:r>
              <a:rPr lang="en-US" sz="1600" dirty="0"/>
              <a:t>Zusammenfassung</a:t>
            </a:r>
          </a:p>
        </p:txBody>
      </p:sp>
      <p:sp>
        <p:nvSpPr>
          <p:cNvPr id="16" name="Text Placeholder 15">
            <a:extLst>
              <a:ext uri="{FF2B5EF4-FFF2-40B4-BE49-F238E27FC236}">
                <a16:creationId xmlns:a16="http://schemas.microsoft.com/office/drawing/2014/main" id="{7D0F2C9D-C00D-3B4A-3DAB-468076DEEF66}"/>
              </a:ext>
            </a:extLst>
          </p:cNvPr>
          <p:cNvSpPr>
            <a:spLocks noGrp="1"/>
          </p:cNvSpPr>
          <p:nvPr>
            <p:ph type="body" sz="quarter" idx="47"/>
          </p:nvPr>
        </p:nvSpPr>
        <p:spPr>
          <a:xfrm>
            <a:off x="3275461" y="1294225"/>
            <a:ext cx="647999" cy="385564"/>
          </a:xfrm>
        </p:spPr>
        <p:txBody>
          <a:bodyPr/>
          <a:lstStyle/>
          <a:p>
            <a:r>
              <a:rPr lang="en-US" dirty="0"/>
              <a:t>06</a:t>
            </a:r>
          </a:p>
        </p:txBody>
      </p:sp>
      <p:sp>
        <p:nvSpPr>
          <p:cNvPr id="17" name="Text Placeholder 16">
            <a:extLst>
              <a:ext uri="{FF2B5EF4-FFF2-40B4-BE49-F238E27FC236}">
                <a16:creationId xmlns:a16="http://schemas.microsoft.com/office/drawing/2014/main" id="{A0B54514-4B03-BAD6-1E94-FC04F801BACA}"/>
              </a:ext>
            </a:extLst>
          </p:cNvPr>
          <p:cNvSpPr>
            <a:spLocks noGrp="1"/>
          </p:cNvSpPr>
          <p:nvPr>
            <p:ph type="body" sz="quarter" idx="48"/>
          </p:nvPr>
        </p:nvSpPr>
        <p:spPr>
          <a:xfrm>
            <a:off x="4151401" y="1503440"/>
            <a:ext cx="1106063" cy="243728"/>
          </a:xfrm>
        </p:spPr>
        <p:txBody>
          <a:bodyPr/>
          <a:lstStyle/>
          <a:p>
            <a:r>
              <a:rPr lang="en-US" dirty="0"/>
              <a:t>Seite 10</a:t>
            </a:r>
          </a:p>
          <a:p>
            <a:endParaRPr lang="en-US" dirty="0"/>
          </a:p>
        </p:txBody>
      </p:sp>
      <p:sp>
        <p:nvSpPr>
          <p:cNvPr id="18" name="Text Placeholder 17">
            <a:extLst>
              <a:ext uri="{FF2B5EF4-FFF2-40B4-BE49-F238E27FC236}">
                <a16:creationId xmlns:a16="http://schemas.microsoft.com/office/drawing/2014/main" id="{CB2159E3-655E-B78D-8199-83C5D6E32DDC}"/>
              </a:ext>
            </a:extLst>
          </p:cNvPr>
          <p:cNvSpPr>
            <a:spLocks noGrp="1"/>
          </p:cNvSpPr>
          <p:nvPr>
            <p:ph type="body" sz="quarter" idx="49"/>
          </p:nvPr>
        </p:nvSpPr>
        <p:spPr>
          <a:xfrm>
            <a:off x="5786851" y="4887860"/>
            <a:ext cx="1996592" cy="1346275"/>
          </a:xfrm>
        </p:spPr>
        <p:txBody>
          <a:bodyPr/>
          <a:lstStyle/>
          <a:p>
            <a:pPr>
              <a:lnSpc>
                <a:spcPct val="100000"/>
              </a:lnSpc>
            </a:pPr>
            <a:r>
              <a:rPr lang="en-US" dirty="0"/>
              <a:t>Ressourcen &amp; Links</a:t>
            </a:r>
          </a:p>
        </p:txBody>
      </p:sp>
      <p:sp>
        <p:nvSpPr>
          <p:cNvPr id="19" name="Text Placeholder 18">
            <a:extLst>
              <a:ext uri="{FF2B5EF4-FFF2-40B4-BE49-F238E27FC236}">
                <a16:creationId xmlns:a16="http://schemas.microsoft.com/office/drawing/2014/main" id="{E799F6A4-09C0-367E-0C2F-17AA56887798}"/>
              </a:ext>
            </a:extLst>
          </p:cNvPr>
          <p:cNvSpPr>
            <a:spLocks noGrp="1"/>
          </p:cNvSpPr>
          <p:nvPr>
            <p:ph type="body" sz="quarter" idx="50"/>
          </p:nvPr>
        </p:nvSpPr>
        <p:spPr>
          <a:xfrm>
            <a:off x="5793202" y="4363733"/>
            <a:ext cx="647999" cy="385564"/>
          </a:xfrm>
        </p:spPr>
        <p:txBody>
          <a:bodyPr/>
          <a:lstStyle/>
          <a:p>
            <a:r>
              <a:rPr lang="en-US" dirty="0"/>
              <a:t>07</a:t>
            </a:r>
          </a:p>
        </p:txBody>
      </p:sp>
      <p:sp>
        <p:nvSpPr>
          <p:cNvPr id="20" name="Text Placeholder 19">
            <a:extLst>
              <a:ext uri="{FF2B5EF4-FFF2-40B4-BE49-F238E27FC236}">
                <a16:creationId xmlns:a16="http://schemas.microsoft.com/office/drawing/2014/main" id="{147C0054-EAAF-3A59-CDF2-630CB9875A77}"/>
              </a:ext>
            </a:extLst>
          </p:cNvPr>
          <p:cNvSpPr>
            <a:spLocks noGrp="1"/>
          </p:cNvSpPr>
          <p:nvPr>
            <p:ph type="body" sz="quarter" idx="51"/>
          </p:nvPr>
        </p:nvSpPr>
        <p:spPr>
          <a:xfrm>
            <a:off x="6669142" y="4572948"/>
            <a:ext cx="1106063" cy="243728"/>
          </a:xfrm>
        </p:spPr>
        <p:txBody>
          <a:bodyPr/>
          <a:lstStyle/>
          <a:p>
            <a:r>
              <a:rPr lang="en-US" dirty="0"/>
              <a:t>Seite 11</a:t>
            </a:r>
          </a:p>
          <a:p>
            <a:endParaRPr lang="en-US" dirty="0"/>
          </a:p>
        </p:txBody>
      </p:sp>
      <p:pic>
        <p:nvPicPr>
          <p:cNvPr id="92" name="Picture Placeholder 9">
            <a:extLst>
              <a:ext uri="{FF2B5EF4-FFF2-40B4-BE49-F238E27FC236}">
                <a16:creationId xmlns:a16="http://schemas.microsoft.com/office/drawing/2014/main" id="{436568CA-5739-4E79-718B-E3F1883248A0}"/>
              </a:ext>
            </a:extLst>
          </p:cNvPr>
          <p:cNvPicPr>
            <a:picLocks noGrp="1" noChangeAspect="1"/>
          </p:cNvPicPr>
          <p:nvPr>
            <p:ph type="pic" sz="quarter" idx="54"/>
          </p:nvPr>
        </p:nvPicPr>
        <p:blipFill>
          <a:blip r:embed="rId6" cstate="screen">
            <a:extLst>
              <a:ext uri="{28A0092B-C50C-407E-A947-70E740481C1C}">
                <a14:useLocalDpi xmlns:a14="http://schemas.microsoft.com/office/drawing/2010/main"/>
              </a:ext>
            </a:extLst>
          </a:blip>
          <a:srcRect t="34" b="34"/>
          <a:stretch/>
        </p:blipFill>
        <p:spPr>
          <a:xfrm>
            <a:off x="8177319" y="3144659"/>
            <a:ext cx="2203704" cy="3732852"/>
          </a:xfrm>
        </p:spPr>
      </p:pic>
      <p:sp>
        <p:nvSpPr>
          <p:cNvPr id="72" name="Text Placeholder 71">
            <a:extLst>
              <a:ext uri="{FF2B5EF4-FFF2-40B4-BE49-F238E27FC236}">
                <a16:creationId xmlns:a16="http://schemas.microsoft.com/office/drawing/2014/main" id="{5312862C-A614-C31E-C42B-2F89A383F1D9}"/>
              </a:ext>
            </a:extLst>
          </p:cNvPr>
          <p:cNvSpPr>
            <a:spLocks noGrp="1"/>
          </p:cNvSpPr>
          <p:nvPr>
            <p:ph type="body" sz="quarter" idx="55"/>
          </p:nvPr>
        </p:nvSpPr>
        <p:spPr>
          <a:xfrm>
            <a:off x="8245845" y="1818352"/>
            <a:ext cx="1996592" cy="1346275"/>
          </a:xfrm>
        </p:spPr>
        <p:txBody>
          <a:bodyPr/>
          <a:lstStyle/>
          <a:p>
            <a:pPr>
              <a:lnSpc>
                <a:spcPct val="100000"/>
              </a:lnSpc>
            </a:pPr>
            <a:r>
              <a:rPr lang="en-US" dirty="0"/>
              <a:t>Hinweise für Moderierende</a:t>
            </a:r>
          </a:p>
          <a:p>
            <a:pPr>
              <a:lnSpc>
                <a:spcPct val="100000"/>
              </a:lnSpc>
            </a:pPr>
            <a:endParaRPr lang="en-US" dirty="0"/>
          </a:p>
        </p:txBody>
      </p:sp>
      <p:sp>
        <p:nvSpPr>
          <p:cNvPr id="90" name="Text Placeholder 89">
            <a:extLst>
              <a:ext uri="{FF2B5EF4-FFF2-40B4-BE49-F238E27FC236}">
                <a16:creationId xmlns:a16="http://schemas.microsoft.com/office/drawing/2014/main" id="{0A258FE7-3229-6E63-72D0-BB12E8F96895}"/>
              </a:ext>
            </a:extLst>
          </p:cNvPr>
          <p:cNvSpPr>
            <a:spLocks noGrp="1"/>
          </p:cNvSpPr>
          <p:nvPr>
            <p:ph type="body" sz="quarter" idx="56"/>
          </p:nvPr>
        </p:nvSpPr>
        <p:spPr>
          <a:xfrm>
            <a:off x="8252196" y="1294225"/>
            <a:ext cx="647999" cy="385564"/>
          </a:xfrm>
        </p:spPr>
        <p:txBody>
          <a:bodyPr/>
          <a:lstStyle/>
          <a:p>
            <a:r>
              <a:rPr lang="en-US" dirty="0"/>
              <a:t>08</a:t>
            </a:r>
          </a:p>
        </p:txBody>
      </p:sp>
      <p:sp>
        <p:nvSpPr>
          <p:cNvPr id="91" name="Text Placeholder 90">
            <a:extLst>
              <a:ext uri="{FF2B5EF4-FFF2-40B4-BE49-F238E27FC236}">
                <a16:creationId xmlns:a16="http://schemas.microsoft.com/office/drawing/2014/main" id="{02AD3C13-D59C-A502-B538-90C495DBCD44}"/>
              </a:ext>
            </a:extLst>
          </p:cNvPr>
          <p:cNvSpPr>
            <a:spLocks noGrp="1"/>
          </p:cNvSpPr>
          <p:nvPr>
            <p:ph type="body" sz="quarter" idx="57"/>
          </p:nvPr>
        </p:nvSpPr>
        <p:spPr>
          <a:xfrm>
            <a:off x="9128136" y="1503440"/>
            <a:ext cx="1106063" cy="243728"/>
          </a:xfrm>
        </p:spPr>
        <p:txBody>
          <a:bodyPr/>
          <a:lstStyle/>
          <a:p>
            <a:r>
              <a:rPr lang="en-US" dirty="0"/>
              <a:t>Seite 12</a:t>
            </a:r>
          </a:p>
        </p:txBody>
      </p:sp>
    </p:spTree>
    <p:extLst>
      <p:ext uri="{BB962C8B-B14F-4D97-AF65-F5344CB8AC3E}">
        <p14:creationId xmlns:p14="http://schemas.microsoft.com/office/powerpoint/2010/main" val="338657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213063-37DD-7492-8E76-EF58F5D0EFC9}"/>
              </a:ext>
            </a:extLst>
          </p:cNvPr>
          <p:cNvSpPr>
            <a:spLocks noGrp="1"/>
          </p:cNvSpPr>
          <p:nvPr>
            <p:ph type="body" sz="quarter" idx="17"/>
          </p:nvPr>
        </p:nvSpPr>
        <p:spPr>
          <a:xfrm>
            <a:off x="624393" y="1284446"/>
            <a:ext cx="2066906" cy="582221"/>
          </a:xfrm>
        </p:spPr>
        <p:txBody>
          <a:bodyPr/>
          <a:lstStyle/>
          <a:p>
            <a:r>
              <a:rPr lang="en-US"/>
              <a:t>01</a:t>
            </a:r>
            <a:endParaRPr lang="en-US" dirty="0"/>
          </a:p>
        </p:txBody>
      </p:sp>
      <p:pic>
        <p:nvPicPr>
          <p:cNvPr id="8" name="Picture Placeholder 7">
            <a:extLst>
              <a:ext uri="{FF2B5EF4-FFF2-40B4-BE49-F238E27FC236}">
                <a16:creationId xmlns:a16="http://schemas.microsoft.com/office/drawing/2014/main" id="{294E0E4F-867B-6D21-1809-A61EC700775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20" b="20"/>
          <a:stretch/>
        </p:blipFill>
        <p:spPr>
          <a:xfrm>
            <a:off x="4396968" y="800841"/>
            <a:ext cx="7795032" cy="5413961"/>
          </a:xfrm>
          <a:solidFill>
            <a:schemeClr val="bg1">
              <a:lumMod val="95000"/>
            </a:schemeClr>
          </a:solidFill>
        </p:spPr>
      </p:pic>
      <p:pic>
        <p:nvPicPr>
          <p:cNvPr id="9" name="Picture 8">
            <a:extLst>
              <a:ext uri="{FF2B5EF4-FFF2-40B4-BE49-F238E27FC236}">
                <a16:creationId xmlns:a16="http://schemas.microsoft.com/office/drawing/2014/main" id="{8E2FDFCF-3950-41B4-930A-8A270C9AD097}"/>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B21D947-4F76-565E-CB45-D91CCFD31298}"/>
              </a:ext>
            </a:extLst>
          </p:cNvPr>
          <p:cNvSpPr/>
          <p:nvPr/>
        </p:nvSpPr>
        <p:spPr>
          <a:xfrm>
            <a:off x="2483239" y="2558689"/>
            <a:ext cx="4935200"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DFF4C25-B5ED-0648-D9B2-5D4B1B817211}"/>
              </a:ext>
            </a:extLst>
          </p:cNvPr>
          <p:cNvSpPr txBox="1"/>
          <p:nvPr/>
        </p:nvSpPr>
        <p:spPr>
          <a:xfrm>
            <a:off x="2599529" y="2610987"/>
            <a:ext cx="4723024"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EINFÜHRUNG</a:t>
            </a:r>
          </a:p>
        </p:txBody>
      </p:sp>
    </p:spTree>
    <p:extLst>
      <p:ext uri="{BB962C8B-B14F-4D97-AF65-F5344CB8AC3E}">
        <p14:creationId xmlns:p14="http://schemas.microsoft.com/office/powerpoint/2010/main" val="327358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1565257"/>
            <a:ext cx="10614687" cy="3849918"/>
          </a:xfrm>
        </p:spPr>
        <p:txBody>
          <a:bodyPr/>
          <a:lstStyle/>
          <a:p>
            <a:pPr marL="0" indent="0">
              <a:spcBef>
                <a:spcPts val="600"/>
              </a:spcBef>
            </a:pPr>
            <a:r>
              <a:rPr lang="en-US" sz="2000" dirty="0"/>
              <a:t>Gemeinschaften gedeihen, wenn sich Menschen verbunden, unterstützt und einbezogen fühlen. Für junge Menschen, die mit den Herausforderungen des Klimawandels konfrontiert sind, verringern Unterstützungsnetzwerke unter Gleichaltrigen Klima-Ängste, schaffen Zugehörigkeit und verwandeln individuelle Energie in gemeinsame Wirkung. Dieser Leitfaden zeigt, wie du unterstützende Verbindungen zu Gleichaltrigen aufbauen kannst – offline und online.</a:t>
            </a:r>
          </a:p>
          <a:p>
            <a:pPr marL="0" indent="0">
              <a:spcBef>
                <a:spcPts val="600"/>
              </a:spcBef>
            </a:pPr>
            <a:endParaRPr lang="en-US" sz="2000" dirty="0"/>
          </a:p>
          <a:p>
            <a:pPr marL="0" indent="0">
              <a:spcBef>
                <a:spcPts val="600"/>
              </a:spcBef>
            </a:pPr>
            <a:r>
              <a:rPr lang="en-US" sz="2000" b="1" dirty="0"/>
              <a:t>Verknüpfungen zu anderen Planet-Pulse-Modulen:</a:t>
            </a:r>
          </a:p>
          <a:p>
            <a:pPr marL="342900" indent="-342900">
              <a:spcBef>
                <a:spcPts val="600"/>
              </a:spcBef>
              <a:buFont typeface="Arial" panose="020B0604020202020204" pitchFamily="34" charset="0"/>
              <a:buChar char="•"/>
            </a:pPr>
            <a:r>
              <a:rPr lang="en-US" sz="2000" i="1" dirty="0"/>
              <a:t>Resilienz</a:t>
            </a:r>
            <a:r>
              <a:rPr lang="en-US" sz="2000" dirty="0"/>
              <a:t> – Unterstützungsnetzwerke erleichtern den Umgang mit Herausforderungen.</a:t>
            </a:r>
          </a:p>
          <a:p>
            <a:pPr marL="342900" indent="-342900">
              <a:spcBef>
                <a:spcPts val="600"/>
              </a:spcBef>
              <a:buFont typeface="Arial" panose="020B0604020202020204" pitchFamily="34" charset="0"/>
              <a:buChar char="•"/>
            </a:pPr>
            <a:r>
              <a:rPr lang="en-US" sz="2000" i="1" dirty="0"/>
              <a:t>Hoffnung</a:t>
            </a:r>
            <a:r>
              <a:rPr lang="en-US" sz="2000" dirty="0"/>
              <a:t> – Optimismus wächst, wenn man ihn teilt.</a:t>
            </a:r>
          </a:p>
          <a:p>
            <a:pPr marL="342900" indent="-342900">
              <a:spcBef>
                <a:spcPts val="600"/>
              </a:spcBef>
              <a:buFont typeface="Arial" panose="020B0604020202020204" pitchFamily="34" charset="0"/>
              <a:buChar char="•"/>
            </a:pPr>
            <a:r>
              <a:rPr lang="en-US" sz="2000" i="1" dirty="0"/>
              <a:t>Gemeinsam Handeln </a:t>
            </a:r>
            <a:r>
              <a:rPr lang="en-US" sz="2000" dirty="0"/>
              <a:t>– starke Gemeinschaften treiben stärkere Kampagnen an.</a:t>
            </a:r>
          </a:p>
          <a:p>
            <a:pPr marL="342900" indent="-342900">
              <a:spcBef>
                <a:spcPts val="600"/>
              </a:spcBef>
              <a:buFont typeface="Arial" panose="020B0604020202020204" pitchFamily="34" charset="0"/>
              <a:buChar char="•"/>
            </a:pPr>
            <a:endParaRPr lang="en-US" sz="2000" dirty="0"/>
          </a:p>
          <a:p>
            <a:pPr marL="0" indent="0">
              <a:spcBef>
                <a:spcPts val="600"/>
              </a:spcBef>
            </a:pPr>
            <a:r>
              <a:rPr lang="en-US" sz="2000" b="1" dirty="0"/>
              <a:t>Lernziele</a:t>
            </a:r>
            <a:endParaRPr lang="en-US" sz="2000" dirty="0"/>
          </a:p>
          <a:p>
            <a:pPr marL="342900" indent="-342900">
              <a:spcBef>
                <a:spcPts val="600"/>
              </a:spcBef>
              <a:buFont typeface="Arial" panose="020B0604020202020204" pitchFamily="34" charset="0"/>
              <a:buChar char="•"/>
            </a:pPr>
            <a:r>
              <a:rPr lang="en-US" sz="2000" dirty="0" err="1"/>
              <a:t>Die Bedeutung von</a:t>
            </a:r>
            <a:r>
              <a:rPr lang="en-US" sz="2000" dirty="0"/>
              <a:t> Verbindungen zu Gleichaltrigen für die Klimaresilienz erkennen.</a:t>
            </a:r>
          </a:p>
          <a:p>
            <a:pPr marL="342900" indent="-342900">
              <a:spcBef>
                <a:spcPts val="600"/>
              </a:spcBef>
              <a:buFont typeface="Arial" panose="020B0604020202020204" pitchFamily="34" charset="0"/>
              <a:buChar char="•"/>
            </a:pPr>
            <a:r>
              <a:rPr lang="en-US" sz="2000" dirty="0"/>
              <a:t>Inklusive Kommunikations- und Zusammenarbeitsfähigkeiten üben.</a:t>
            </a:r>
          </a:p>
          <a:p>
            <a:pPr marL="342900" indent="-342900">
              <a:spcBef>
                <a:spcPts val="600"/>
              </a:spcBef>
              <a:buFont typeface="Arial" panose="020B0604020202020204" pitchFamily="34" charset="0"/>
              <a:buChar char="•"/>
            </a:pPr>
            <a:r>
              <a:rPr lang="en-US" sz="2000" dirty="0"/>
              <a:t>Erkunden, wie man unterstützende digitale und persönliche Gemeinschaften aufbaut.</a:t>
            </a:r>
          </a:p>
          <a:p>
            <a:pPr marL="342900" indent="-342900">
              <a:spcBef>
                <a:spcPts val="600"/>
              </a:spcBef>
              <a:buFont typeface="Arial" panose="020B0604020202020204" pitchFamily="34" charset="0"/>
              <a:buChar char="•"/>
            </a:pPr>
            <a:r>
              <a:rPr lang="en-US" sz="2000" dirty="0"/>
              <a:t>Über individuelle und gemeinschaftliche Verantwortung für Zugehörigkeit nachdenken.</a:t>
            </a:r>
          </a:p>
          <a:p>
            <a:pPr marL="0" indent="0">
              <a:spcBef>
                <a:spcPts val="600"/>
              </a:spcBef>
            </a:pPr>
            <a:endParaRPr lang="en-US" sz="2000" dirty="0"/>
          </a:p>
          <a:p>
            <a:pPr marL="342900" indent="-342900">
              <a:spcBef>
                <a:spcPts val="600"/>
              </a:spcBef>
              <a:buFont typeface="Arial" panose="020B0604020202020204" pitchFamily="34" charset="0"/>
              <a:buChar char="•"/>
            </a:pPr>
            <a:endParaRPr lang="en-US" sz="2000" dirty="0" err="1"/>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798380" y="761603"/>
            <a:ext cx="10614687" cy="803654"/>
          </a:xfrm>
        </p:spPr>
        <p:txBody>
          <a:bodyPr/>
          <a:lstStyle/>
          <a:p>
            <a:r>
              <a:rPr lang="en-US" dirty="0">
                <a:solidFill>
                  <a:srgbClr val="1F8E47"/>
                </a:solidFill>
              </a:rPr>
              <a:t>Einführung</a:t>
            </a:r>
          </a:p>
        </p:txBody>
      </p:sp>
    </p:spTree>
    <p:extLst>
      <p:ext uri="{BB962C8B-B14F-4D97-AF65-F5344CB8AC3E}">
        <p14:creationId xmlns:p14="http://schemas.microsoft.com/office/powerpoint/2010/main" val="24397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07CBF1-5103-57D0-ECAE-B68DC56DA929}"/>
              </a:ext>
            </a:extLst>
          </p:cNvPr>
          <p:cNvSpPr>
            <a:spLocks noGrp="1"/>
          </p:cNvSpPr>
          <p:nvPr>
            <p:ph type="body" sz="quarter" idx="18"/>
          </p:nvPr>
        </p:nvSpPr>
        <p:spPr>
          <a:xfrm>
            <a:off x="528134" y="1876698"/>
            <a:ext cx="3271970" cy="1049221"/>
          </a:xfrm>
        </p:spPr>
        <p:txBody>
          <a:bodyPr/>
          <a:lstStyle/>
          <a:p>
            <a:pPr>
              <a:lnSpc>
                <a:spcPct val="100000"/>
              </a:lnSpc>
            </a:pPr>
            <a:r>
              <a:rPr lang="en-US" dirty="0"/>
              <a:t>Soziale Netzwerke abbilden</a:t>
            </a:r>
          </a:p>
        </p:txBody>
      </p:sp>
      <p:sp>
        <p:nvSpPr>
          <p:cNvPr id="6" name="Text Placeholder 5">
            <a:extLst>
              <a:ext uri="{FF2B5EF4-FFF2-40B4-BE49-F238E27FC236}">
                <a16:creationId xmlns:a16="http://schemas.microsoft.com/office/drawing/2014/main" id="{72C2221A-D11C-F049-4BE8-7693558EE84B}"/>
              </a:ext>
            </a:extLst>
          </p:cNvPr>
          <p:cNvSpPr>
            <a:spLocks noGrp="1"/>
          </p:cNvSpPr>
          <p:nvPr>
            <p:ph type="body" sz="quarter" idx="19"/>
          </p:nvPr>
        </p:nvSpPr>
        <p:spPr>
          <a:xfrm>
            <a:off x="544933" y="941779"/>
            <a:ext cx="2530776" cy="385564"/>
          </a:xfrm>
        </p:spPr>
        <p:txBody>
          <a:bodyPr/>
          <a:lstStyle/>
          <a:p>
            <a:r>
              <a:rPr lang="en-US" dirty="0"/>
              <a:t>Teil 1: </a:t>
            </a:r>
          </a:p>
        </p:txBody>
      </p:sp>
      <p:sp>
        <p:nvSpPr>
          <p:cNvPr id="7" name="Text Placeholder 6">
            <a:extLst>
              <a:ext uri="{FF2B5EF4-FFF2-40B4-BE49-F238E27FC236}">
                <a16:creationId xmlns:a16="http://schemas.microsoft.com/office/drawing/2014/main" id="{D93B41D0-B47F-F72A-67EC-6926BF890FF9}"/>
              </a:ext>
            </a:extLst>
          </p:cNvPr>
          <p:cNvSpPr>
            <a:spLocks noGrp="1"/>
          </p:cNvSpPr>
          <p:nvPr>
            <p:ph type="body" sz="quarter" idx="20"/>
          </p:nvPr>
        </p:nvSpPr>
        <p:spPr>
          <a:xfrm>
            <a:off x="4594468" y="590797"/>
            <a:ext cx="6961476" cy="5647700"/>
          </a:xfrm>
        </p:spPr>
        <p:txBody>
          <a:bodyPr>
            <a:spAutoFit/>
          </a:bodyPr>
          <a:lstStyle/>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PH" sz="2200" b="0" i="1" u="none" strike="noStrike" kern="1200" cap="none" spc="0" normalizeH="0" baseline="0" noProof="0" dirty="0">
                <a:ln>
                  <a:noFill/>
                </a:ln>
                <a:solidFill>
                  <a:srgbClr val="404040"/>
                </a:solidFill>
                <a:effectLst/>
                <a:uLnTx/>
                <a:uFillTx/>
                <a:latin typeface="Calibri" panose="020F0502020204030204"/>
                <a:ea typeface="+mn-ea"/>
                <a:cs typeface="+mn-cs"/>
              </a:rPr>
              <a:t>Zeit: 15 Minuten</a:t>
            </a:r>
            <a:endPar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40"/>
                </a:solidFill>
                <a:effectLst/>
                <a:uLnTx/>
                <a:uFillTx/>
                <a:latin typeface="Calibri" panose="020F0502020204030204"/>
                <a:ea typeface="+mn-ea"/>
                <a:cs typeface="+mn-cs"/>
              </a:rPr>
              <a:t>Aktivität: </a:t>
            </a:r>
            <a:r>
              <a:rPr kumimoji="0" lang="en-US" sz="2200" i="0" u="none" strike="noStrike" kern="1200" cap="none" spc="0" normalizeH="0" baseline="0" noProof="0" dirty="0">
                <a:ln>
                  <a:noFill/>
                </a:ln>
                <a:solidFill>
                  <a:srgbClr val="404040"/>
                </a:solidFill>
                <a:effectLst/>
                <a:uLnTx/>
                <a:uFillTx/>
                <a:latin typeface="Calibri" panose="020F0502020204030204"/>
                <a:ea typeface="+mn-ea"/>
                <a:cs typeface="+mn-cs"/>
              </a:rPr>
              <a:t>Zeichne eine „Landkarte deiner Unterstützung“.</a:t>
            </a:r>
          </a:p>
          <a:p>
            <a:pPr marL="342900" marR="0" lvl="0" indent="-342900" fontAlgn="auto">
              <a:lnSpc>
                <a:spcPct val="100000"/>
              </a:lnSpc>
              <a:spcAft>
                <a:spcPts val="0"/>
              </a:spcAft>
              <a:buClrTx/>
              <a:buSzTx/>
              <a:buFont typeface="Arial" panose="020B0604020202020204" pitchFamily="34" charset="0"/>
              <a:buChar char="•"/>
              <a:tabLst/>
              <a:defRPr/>
            </a:pPr>
            <a:r>
              <a:rPr lang="en-US" sz="2200" dirty="0"/>
              <a:t>In der </a:t>
            </a:r>
            <a:r>
              <a:rPr lang="en-US" sz="2200" dirty="0" err="1"/>
              <a:t>Mitte</a:t>
            </a:r>
            <a:r>
              <a:rPr lang="en-US" sz="2200" dirty="0"/>
              <a:t>: du selbst.</a:t>
            </a:r>
          </a:p>
          <a:p>
            <a:pPr marL="342900" marR="0" lvl="0" indent="-342900" fontAlgn="auto">
              <a:lnSpc>
                <a:spcPct val="100000"/>
              </a:lnSpc>
              <a:spcAft>
                <a:spcPts val="0"/>
              </a:spcAft>
              <a:buClrTx/>
              <a:buSzTx/>
              <a:buFont typeface="Arial" panose="020B0604020202020204" pitchFamily="34" charset="0"/>
              <a:buChar char="•"/>
              <a:tabLst/>
              <a:defRPr/>
            </a:pPr>
            <a:r>
              <a:rPr lang="en-US" sz="2200" dirty="0"/>
              <a:t>Um dich herum: Freunde, Mitschüler:innen, Klimagruppen, Online-Gemeinschaften.</a:t>
            </a:r>
          </a:p>
          <a:p>
            <a:pPr marL="342900" marR="0" lvl="0" indent="-342900" fontAlgn="auto">
              <a:lnSpc>
                <a:spcPct val="100000"/>
              </a:lnSpc>
              <a:spcAft>
                <a:spcPts val="0"/>
              </a:spcAft>
              <a:buClrTx/>
              <a:buSzTx/>
              <a:buFont typeface="Arial" panose="020B0604020202020204" pitchFamily="34" charset="0"/>
              <a:buChar char="•"/>
              <a:tabLst/>
              <a:defRPr/>
            </a:pPr>
            <a:r>
              <a:rPr lang="en-US" sz="2200" dirty="0"/>
              <a:t>Pfeile: wo Unterstützung fließt (wer dich unterstützt, wen du unterstützt).</a:t>
            </a:r>
          </a:p>
          <a:p>
            <a:pPr marL="342900" marR="0" lvl="0" indent="-342900" fontAlgn="auto">
              <a:lnSpc>
                <a:spcPct val="100000"/>
              </a:lnSpc>
              <a:spcAft>
                <a:spcPts val="0"/>
              </a:spcAft>
              <a:buClrTx/>
              <a:buSzTx/>
              <a:buFont typeface="Arial" panose="020B0604020202020204" pitchFamily="34" charset="0"/>
              <a:buChar char="•"/>
              <a:tabLst/>
              <a:defRPr/>
            </a:pPr>
            <a:endParaRPr kumimoji="0" lang="en-US" sz="220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US" sz="2200" b="1" u="none" strike="noStrike" kern="1200" cap="none" spc="0" normalizeH="0" baseline="0" noProof="0" dirty="0">
                <a:ln>
                  <a:noFill/>
                </a:ln>
                <a:solidFill>
                  <a:srgbClr val="404040"/>
                </a:solidFill>
                <a:effectLst/>
                <a:uLnTx/>
                <a:uFillTx/>
                <a:latin typeface="Calibri" panose="020F0502020204030204"/>
                <a:ea typeface="+mn-ea"/>
                <a:cs typeface="+mn-cs"/>
              </a:rPr>
              <a:t>Diskussionsfragen:</a:t>
            </a:r>
          </a:p>
          <a:p>
            <a:pPr marL="342900" marR="0" lvl="0" indent="-342900" fontAlgn="auto">
              <a:lnSpc>
                <a:spcPct val="100000"/>
              </a:lnSpc>
              <a:spcAft>
                <a:spcPts val="0"/>
              </a:spcAft>
              <a:buClrTx/>
              <a:buSzTx/>
              <a:buFont typeface="Arial" panose="020B0604020202020204" pitchFamily="34" charset="0"/>
              <a:buChar char="•"/>
              <a:tabLst/>
              <a:defRPr/>
            </a:pPr>
            <a:r>
              <a:rPr lang="en-US" sz="2200" dirty="0"/>
              <a:t>Wer hilft dir, dich stärker zu fühlen, wenn du Klima-Ängste spürst?</a:t>
            </a:r>
          </a:p>
          <a:p>
            <a:pPr marL="342900" marR="0" lvl="0" indent="-342900" fontAlgn="auto">
              <a:lnSpc>
                <a:spcPct val="100000"/>
              </a:lnSpc>
              <a:spcAft>
                <a:spcPts val="0"/>
              </a:spcAft>
              <a:buClrTx/>
              <a:buSzTx/>
              <a:buFont typeface="Arial" panose="020B0604020202020204" pitchFamily="34" charset="0"/>
              <a:buChar char="•"/>
              <a:tabLst/>
              <a:defRPr/>
            </a:pPr>
            <a:r>
              <a:rPr lang="en-US" sz="2200" dirty="0"/>
              <a:t>Wo siehst du Lücken in deinem Unterstützungsnetzwerk?</a:t>
            </a:r>
          </a:p>
          <a:p>
            <a:pPr marL="342900" marR="0" lvl="0" indent="-342900" fontAlgn="auto">
              <a:lnSpc>
                <a:spcPct val="100000"/>
              </a:lnSpc>
              <a:spcAft>
                <a:spcPts val="0"/>
              </a:spcAft>
              <a:buClrTx/>
              <a:buSzTx/>
              <a:buFont typeface="Arial" panose="020B0604020202020204" pitchFamily="34" charset="0"/>
              <a:buChar char="•"/>
              <a:tabLst/>
              <a:defRPr/>
            </a:pPr>
            <a:r>
              <a:rPr lang="en-US" sz="2200" dirty="0"/>
              <a:t>Wie könntest du auf andere zugehen, um sie einzubeziehen?</a:t>
            </a:r>
          </a:p>
        </p:txBody>
      </p:sp>
    </p:spTree>
    <p:extLst>
      <p:ext uri="{BB962C8B-B14F-4D97-AF65-F5344CB8AC3E}">
        <p14:creationId xmlns:p14="http://schemas.microsoft.com/office/powerpoint/2010/main" val="323697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34986-0C31-7247-6B1B-B24DE6CAC40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B7D70E8-B479-970E-3080-BA6A111DC2CD}"/>
              </a:ext>
            </a:extLst>
          </p:cNvPr>
          <p:cNvSpPr>
            <a:spLocks noGrp="1"/>
          </p:cNvSpPr>
          <p:nvPr>
            <p:ph type="body" sz="quarter" idx="18"/>
          </p:nvPr>
        </p:nvSpPr>
        <p:spPr>
          <a:xfrm>
            <a:off x="528134" y="1876698"/>
            <a:ext cx="3418224" cy="1049221"/>
          </a:xfrm>
        </p:spPr>
        <p:txBody>
          <a:bodyPr/>
          <a:lstStyle/>
          <a:p>
            <a:r>
              <a:rPr lang="en-US" dirty="0"/>
              <a:t>Rollenspiele zu Gleichaltrigen-Verbindungen</a:t>
            </a:r>
          </a:p>
        </p:txBody>
      </p:sp>
      <p:sp>
        <p:nvSpPr>
          <p:cNvPr id="4" name="Text Placeholder 3">
            <a:extLst>
              <a:ext uri="{FF2B5EF4-FFF2-40B4-BE49-F238E27FC236}">
                <a16:creationId xmlns:a16="http://schemas.microsoft.com/office/drawing/2014/main" id="{5A59D372-6A2D-2E6F-6F33-3A07B37D9FB4}"/>
              </a:ext>
            </a:extLst>
          </p:cNvPr>
          <p:cNvSpPr>
            <a:spLocks noGrp="1"/>
          </p:cNvSpPr>
          <p:nvPr>
            <p:ph type="body" sz="quarter" idx="19"/>
          </p:nvPr>
        </p:nvSpPr>
        <p:spPr>
          <a:xfrm>
            <a:off x="544933" y="941779"/>
            <a:ext cx="2956256" cy="385564"/>
          </a:xfrm>
        </p:spPr>
        <p:txBody>
          <a:bodyPr/>
          <a:lstStyle/>
          <a:p>
            <a:r>
              <a:rPr lang="en-US" dirty="0"/>
              <a:t>Teil 2:</a:t>
            </a:r>
          </a:p>
        </p:txBody>
      </p:sp>
      <p:sp>
        <p:nvSpPr>
          <p:cNvPr id="9" name="Text Placeholder 6">
            <a:extLst>
              <a:ext uri="{FF2B5EF4-FFF2-40B4-BE49-F238E27FC236}">
                <a16:creationId xmlns:a16="http://schemas.microsoft.com/office/drawing/2014/main" id="{84F8D2EB-3342-42DC-9CEC-244DB9730D23}"/>
              </a:ext>
            </a:extLst>
          </p:cNvPr>
          <p:cNvSpPr>
            <a:spLocks noGrp="1"/>
          </p:cNvSpPr>
          <p:nvPr>
            <p:ph type="body" sz="quarter" idx="20"/>
          </p:nvPr>
        </p:nvSpPr>
        <p:spPr>
          <a:xfrm>
            <a:off x="4594468" y="590797"/>
            <a:ext cx="7185728" cy="5330690"/>
          </a:xfrm>
        </p:spPr>
        <p:txBody>
          <a:bodyPr wrap="square">
            <a:spAutoFit/>
          </a:bodyPr>
          <a:lstStyle/>
          <a:p>
            <a:pPr marL="0" marR="0" lvl="0" indent="0" algn="l" defTabSz="914400" rtl="0" eaLnBrk="1" fontAlgn="auto" latinLnBrk="0" hangingPunct="1">
              <a:lnSpc>
                <a:spcPct val="90000"/>
              </a:lnSpc>
              <a:spcBef>
                <a:spcPts val="600"/>
              </a:spcBef>
              <a:buClrTx/>
              <a:buSzTx/>
              <a:buFont typeface="Arial" panose="020B0604020202020204" pitchFamily="34" charset="0"/>
              <a:buNone/>
              <a:tabLst/>
              <a:defRPr/>
            </a:pPr>
            <a:r>
              <a:rPr kumimoji="0" lang="en-PH" sz="1800" b="0" i="1"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Zeit: 20–30 Minuten</a:t>
            </a:r>
            <a:endParaRPr kumimoji="0" lang="en-PH"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600"/>
              </a:spcBef>
              <a:buClrTx/>
              <a:buSzTx/>
              <a:buFont typeface="Arial" panose="020B0604020202020204" pitchFamily="34" charset="0"/>
              <a:buNone/>
              <a:tabLst/>
              <a:defRPr/>
            </a:pPr>
            <a:r>
              <a:rPr kumimoji="0" lang="en-US" sz="1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Szenarien:</a:t>
            </a:r>
          </a:p>
          <a:p>
            <a:pPr marL="347472" marR="0" lvl="0" indent="-347472" fontAlgn="auto">
              <a:spcBef>
                <a:spcPts val="600"/>
              </a:spcBef>
              <a:buClrTx/>
              <a:buSzTx/>
              <a:buFont typeface="+mj-lt"/>
              <a:buAutoNum type="arabicPeriod"/>
              <a:tabLst/>
              <a:defRPr/>
            </a:pPr>
            <a:r>
              <a:rPr lang="en-US" sz="1800" dirty="0">
                <a:latin typeface="Calibri" panose="020F0502020204030204"/>
              </a:rPr>
              <a:t>Ein neues Mitglied tritt einer Jugend-Klimagruppe bei.</a:t>
            </a:r>
          </a:p>
          <a:p>
            <a:pPr marL="347472" marR="0" lvl="0" indent="-347472" fontAlgn="auto">
              <a:spcBef>
                <a:spcPts val="600"/>
              </a:spcBef>
              <a:buClrTx/>
              <a:buSzTx/>
              <a:buFont typeface="+mj-lt"/>
              <a:buAutoNum type="arabicPeriod"/>
              <a:tabLst/>
              <a:defRPr/>
            </a:pPr>
            <a:r>
              <a:rPr lang="en-US" sz="1800" dirty="0">
                <a:latin typeface="Calibri" panose="020F0502020204030204"/>
              </a:rPr>
              <a:t>Eine Rede bei einer Gemeinschaftsveranstaltung mit unterschiedlichen Meinungen.</a:t>
            </a:r>
          </a:p>
          <a:p>
            <a:pPr marL="347472" marR="0" lvl="0" indent="-347472" fontAlgn="auto">
              <a:spcBef>
                <a:spcPts val="600"/>
              </a:spcBef>
              <a:buClrTx/>
              <a:buSzTx/>
              <a:buFont typeface="+mj-lt"/>
              <a:buAutoNum type="arabicPeriod"/>
              <a:tabLst/>
              <a:defRPr/>
            </a:pPr>
            <a:r>
              <a:rPr lang="en-US" sz="1800" dirty="0">
                <a:latin typeface="Calibri" panose="020F0502020204030204"/>
              </a:rPr>
              <a:t>Teilnahme an einem Online-Diskussionsforum zum Klimawandel.</a:t>
            </a:r>
          </a:p>
          <a:p>
            <a:pPr marL="347472" marR="0" lvl="0" indent="-347472" fontAlgn="auto">
              <a:spcBef>
                <a:spcPts val="600"/>
              </a:spcBef>
              <a:buClrTx/>
              <a:buSzTx/>
              <a:buFont typeface="+mj-lt"/>
              <a:buAutoNum type="arabicPeriod"/>
              <a:tabLst/>
              <a:defRPr/>
            </a:pPr>
            <a:endParaRPr lang="en-US" sz="1800" dirty="0">
              <a:latin typeface="Calibri" panose="020F0502020204030204"/>
            </a:endParaRPr>
          </a:p>
          <a:p>
            <a:pPr marL="0" marR="0" lvl="0" indent="0" fontAlgn="auto">
              <a:spcBef>
                <a:spcPts val="600"/>
              </a:spcBef>
              <a:buClrTx/>
              <a:buSzTx/>
              <a:tabLst/>
              <a:defRPr/>
            </a:pPr>
            <a:r>
              <a:rPr lang="en-US" sz="1800" b="1" dirty="0">
                <a:latin typeface="Calibri" panose="020F0502020204030204"/>
              </a:rPr>
              <a:t>Schritte:</a:t>
            </a:r>
          </a:p>
          <a:p>
            <a:pPr marL="347472" lvl="0" indent="-347472">
              <a:spcBef>
                <a:spcPts val="600"/>
              </a:spcBef>
              <a:buFont typeface="+mj-lt"/>
              <a:buAutoNum type="arabicPeriod"/>
              <a:defRPr/>
            </a:pPr>
            <a:r>
              <a:rPr lang="en-PH" sz="1800" b="1" dirty="0">
                <a:latin typeface="Calibri" panose="020F0502020204030204"/>
              </a:rPr>
              <a:t>Die Szene einführen: </a:t>
            </a:r>
            <a:r>
              <a:rPr lang="en-PH" sz="1800" dirty="0">
                <a:latin typeface="Calibri" panose="020F0502020204030204"/>
              </a:rPr>
              <a:t>Erkläre den Kontext.</a:t>
            </a:r>
          </a:p>
          <a:p>
            <a:pPr marL="347472" lvl="0" indent="-347472">
              <a:spcBef>
                <a:spcPts val="600"/>
              </a:spcBef>
              <a:buFont typeface="+mj-lt"/>
              <a:buAutoNum type="arabicPeriod"/>
              <a:defRPr/>
            </a:pPr>
            <a:r>
              <a:rPr lang="en-PH" sz="1800" b="1" dirty="0">
                <a:latin typeface="Calibri" panose="020F0502020204030204"/>
              </a:rPr>
              <a:t>Rollen: </a:t>
            </a:r>
            <a:r>
              <a:rPr lang="en-PH" sz="1800" dirty="0">
                <a:latin typeface="Calibri" panose="020F0502020204030204"/>
              </a:rPr>
              <a:t>Verteile Rollen (Neuankommende:r, Gruppenleitung, unterstützende Mitglieder).</a:t>
            </a:r>
          </a:p>
          <a:p>
            <a:pPr marL="347472" lvl="0" indent="-347472">
              <a:spcBef>
                <a:spcPts val="600"/>
              </a:spcBef>
              <a:buFont typeface="+mj-lt"/>
              <a:buAutoNum type="arabicPeriod"/>
              <a:defRPr/>
            </a:pPr>
            <a:r>
              <a:rPr lang="en-PH" sz="1800" b="1" dirty="0">
                <a:latin typeface="Calibri" panose="020F0502020204030204"/>
              </a:rPr>
              <a:t>Gespräche:</a:t>
            </a:r>
            <a:r>
              <a:rPr lang="en-PH" sz="1800" dirty="0">
                <a:latin typeface="Calibri" panose="020F0502020204030204"/>
              </a:rPr>
              <a:t> Übt Vorstellungen, Zuhören und Fragenstellen.</a:t>
            </a:r>
          </a:p>
          <a:p>
            <a:pPr marL="347472" lvl="0" indent="-347472">
              <a:spcBef>
                <a:spcPts val="600"/>
              </a:spcBef>
              <a:buFont typeface="+mj-lt"/>
              <a:buAutoNum type="arabicPeriod"/>
              <a:defRPr/>
            </a:pPr>
            <a:r>
              <a:rPr lang="en-PH" sz="1800" b="1" dirty="0">
                <a:latin typeface="Calibri" panose="020F0502020204030204"/>
              </a:rPr>
              <a:t>Herausfordernder Moment: </a:t>
            </a:r>
            <a:r>
              <a:rPr lang="en-PH" sz="1800" dirty="0">
                <a:latin typeface="Calibri" panose="020F0502020204030204"/>
              </a:rPr>
              <a:t>Bringt eine Wendung ein — jemand widerspricht, jemand ist schüchtern, oder jemand dominiert.</a:t>
            </a:r>
          </a:p>
          <a:p>
            <a:pPr marL="347472" lvl="0" indent="-347472">
              <a:spcBef>
                <a:spcPts val="600"/>
              </a:spcBef>
              <a:buFont typeface="+mj-lt"/>
              <a:buAutoNum type="arabicPeriod"/>
              <a:defRPr/>
            </a:pPr>
            <a:r>
              <a:rPr lang="en-PH" sz="1800" b="1" dirty="0">
                <a:latin typeface="Calibri" panose="020F0502020204030204"/>
              </a:rPr>
              <a:t>Feedback &amp; Reflexion: </a:t>
            </a:r>
            <a:r>
              <a:rPr lang="en-PH" sz="1800" dirty="0">
                <a:latin typeface="Calibri" panose="020F0502020204030204"/>
              </a:rPr>
              <a:t>Was hat funktioniert? Wie hat die Gruppe Raum für alle geschaffen?</a:t>
            </a:r>
          </a:p>
          <a:p>
            <a:pPr marL="347472" lvl="0" indent="-347472">
              <a:spcBef>
                <a:spcPts val="600"/>
              </a:spcBef>
              <a:buFont typeface="+mj-lt"/>
              <a:buAutoNum type="arabicPeriod"/>
              <a:defRPr/>
            </a:pPr>
            <a:endParaRPr lang="en-PH" sz="1800" dirty="0">
              <a:latin typeface="Calibri" panose="020F0502020204030204"/>
            </a:endParaRPr>
          </a:p>
          <a:p>
            <a:pPr marL="0" lvl="0" indent="0">
              <a:spcBef>
                <a:spcPts val="600"/>
              </a:spcBef>
              <a:defRPr/>
            </a:pPr>
            <a:r>
              <a:rPr lang="en-PH" sz="1800" b="1" dirty="0">
                <a:latin typeface="Calibri" panose="020F0502020204030204"/>
              </a:rPr>
              <a:t>Tipp für Moderierende: </a:t>
            </a:r>
            <a:r>
              <a:rPr lang="en-PH" sz="1800" dirty="0">
                <a:latin typeface="Calibri" panose="020F0502020204030204"/>
              </a:rPr>
              <a:t>Betone Inklusion: leisere Stimmen einbeziehen, Unterschiede respektieren und </a:t>
            </a:r>
            <a:r>
              <a:rPr lang="en-PH" sz="1800" dirty="0" err="1">
                <a:latin typeface="Calibri" panose="020F0502020204030204"/>
              </a:rPr>
              <a:t>den Beitrag aller</a:t>
            </a:r>
            <a:r>
              <a:rPr lang="en-PH" sz="1800" dirty="0">
                <a:latin typeface="Calibri" panose="020F0502020204030204"/>
              </a:rPr>
              <a:t> anerkennen.</a:t>
            </a:r>
          </a:p>
        </p:txBody>
      </p:sp>
    </p:spTree>
    <p:extLst>
      <p:ext uri="{BB962C8B-B14F-4D97-AF65-F5344CB8AC3E}">
        <p14:creationId xmlns:p14="http://schemas.microsoft.com/office/powerpoint/2010/main" val="84187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D60EE-ABEE-FC88-98CD-2E4648991B78}"/>
            </a:ext>
          </a:extLst>
        </p:cNvPr>
        <p:cNvGrpSpPr/>
        <p:nvPr/>
      </p:nvGrpSpPr>
      <p:grpSpPr>
        <a:xfrm>
          <a:off x="0" y="0"/>
          <a:ext cx="0" cy="0"/>
          <a:chOff x="0" y="0"/>
          <a:chExt cx="0" cy="0"/>
        </a:xfrm>
      </p:grpSpPr>
      <p:sp>
        <p:nvSpPr>
          <p:cNvPr id="16" name="Text Placeholder 4">
            <a:extLst>
              <a:ext uri="{FF2B5EF4-FFF2-40B4-BE49-F238E27FC236}">
                <a16:creationId xmlns:a16="http://schemas.microsoft.com/office/drawing/2014/main" id="{26AAAC2E-2ACC-869B-6F33-875D8343A178}"/>
              </a:ext>
            </a:extLst>
          </p:cNvPr>
          <p:cNvSpPr>
            <a:spLocks noGrp="1"/>
          </p:cNvSpPr>
          <p:nvPr>
            <p:ph type="body" sz="quarter" idx="18"/>
          </p:nvPr>
        </p:nvSpPr>
        <p:spPr>
          <a:xfrm>
            <a:off x="528134" y="1876698"/>
            <a:ext cx="3271970" cy="1049221"/>
          </a:xfrm>
        </p:spPr>
        <p:txBody>
          <a:bodyPr/>
          <a:lstStyle/>
          <a:p>
            <a:pPr>
              <a:lnSpc>
                <a:spcPct val="100000"/>
              </a:lnSpc>
            </a:pPr>
            <a:r>
              <a:rPr lang="en-US" dirty="0"/>
              <a:t>Digitale Gemeinschaften &amp; Online-Präsenz</a:t>
            </a:r>
          </a:p>
        </p:txBody>
      </p:sp>
      <p:sp>
        <p:nvSpPr>
          <p:cNvPr id="17" name="Text Placeholder 5">
            <a:extLst>
              <a:ext uri="{FF2B5EF4-FFF2-40B4-BE49-F238E27FC236}">
                <a16:creationId xmlns:a16="http://schemas.microsoft.com/office/drawing/2014/main" id="{7341E515-AD53-BF6F-4794-ACAF78BD8D49}"/>
              </a:ext>
            </a:extLst>
          </p:cNvPr>
          <p:cNvSpPr>
            <a:spLocks noGrp="1"/>
          </p:cNvSpPr>
          <p:nvPr>
            <p:ph type="body" sz="quarter" idx="19"/>
          </p:nvPr>
        </p:nvSpPr>
        <p:spPr>
          <a:xfrm>
            <a:off x="544933" y="941779"/>
            <a:ext cx="2530776" cy="385564"/>
          </a:xfrm>
        </p:spPr>
        <p:txBody>
          <a:bodyPr/>
          <a:lstStyle/>
          <a:p>
            <a:r>
              <a:rPr lang="en-US" dirty="0"/>
              <a:t>Teil 3: </a:t>
            </a:r>
          </a:p>
        </p:txBody>
      </p:sp>
      <p:sp>
        <p:nvSpPr>
          <p:cNvPr id="18" name="Text Placeholder 6">
            <a:extLst>
              <a:ext uri="{FF2B5EF4-FFF2-40B4-BE49-F238E27FC236}">
                <a16:creationId xmlns:a16="http://schemas.microsoft.com/office/drawing/2014/main" id="{E6B5BEBC-83F4-AE2F-38DF-3FB3F76260C7}"/>
              </a:ext>
            </a:extLst>
          </p:cNvPr>
          <p:cNvSpPr>
            <a:spLocks noGrp="1"/>
          </p:cNvSpPr>
          <p:nvPr>
            <p:ph type="body" sz="quarter" idx="20"/>
          </p:nvPr>
        </p:nvSpPr>
        <p:spPr>
          <a:xfrm>
            <a:off x="4594468" y="590797"/>
            <a:ext cx="6961476" cy="6060121"/>
          </a:xfrm>
        </p:spPr>
        <p:txBody>
          <a:bodyPr>
            <a:spAutoFit/>
          </a:bodyPr>
          <a:lstStyle/>
          <a:p>
            <a:pPr marL="0" marR="0" lvl="0" indent="0" algn="l" defTabSz="914400" rtl="0" eaLnBrk="1" fontAlgn="auto" latinLnBrk="0" hangingPunct="1">
              <a:lnSpc>
                <a:spcPct val="90000"/>
              </a:lnSpc>
              <a:spcBef>
                <a:spcPts val="600"/>
              </a:spcBef>
              <a:buClrTx/>
              <a:buSzTx/>
              <a:buFont typeface="Arial" panose="020B0604020202020204" pitchFamily="34" charset="0"/>
              <a:buNone/>
              <a:tabLst/>
              <a:defRPr/>
            </a:pPr>
            <a:r>
              <a:rPr kumimoji="0" lang="en-PH" sz="1800" b="0" i="1"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Zeit: 20 Minuten</a:t>
            </a:r>
            <a:endParaRPr lang="en-PH" sz="1800" dirty="0">
              <a:latin typeface="Calibri" panose="020F0502020204030204" pitchFamily="34" charset="0"/>
              <a:cs typeface="Calibri" panose="020F0502020204030204" pitchFamily="34" charset="0"/>
            </a:endParaRPr>
          </a:p>
          <a:p>
            <a:pPr marL="0" indent="0">
              <a:spcBef>
                <a:spcPts val="600"/>
              </a:spcBef>
              <a:defRPr/>
            </a:pPr>
            <a:r>
              <a:rPr lang="en-PH" sz="1800" b="1" dirty="0">
                <a:latin typeface="Calibri" panose="020F0502020204030204" pitchFamily="34" charset="0"/>
                <a:cs typeface="Calibri" panose="020F0502020204030204" pitchFamily="34" charset="0"/>
              </a:rPr>
              <a:t>Einführung: </a:t>
            </a:r>
            <a:r>
              <a:rPr lang="en-PH" sz="1800" dirty="0">
                <a:latin typeface="Calibri" panose="020F0502020204030204" pitchFamily="34" charset="0"/>
                <a:cs typeface="Calibri" panose="020F0502020204030204" pitchFamily="34" charset="0"/>
              </a:rPr>
              <a:t>Online-Räume verstärken die Stimmen junger Menschen. Wenn sie sicher und unterstützend sind, werden sie zu starken Zentren für Klimahandeln.</a:t>
            </a:r>
          </a:p>
          <a:p>
            <a:pPr marL="0" indent="0">
              <a:spcBef>
                <a:spcPts val="600"/>
              </a:spcBef>
              <a:defRPr/>
            </a:pPr>
            <a:endParaRPr lang="en-PH" sz="1800" dirty="0">
              <a:latin typeface="Calibri" panose="020F0502020204030204" pitchFamily="34" charset="0"/>
              <a:cs typeface="Calibri" panose="020F0502020204030204" pitchFamily="34" charset="0"/>
            </a:endParaRPr>
          </a:p>
          <a:p>
            <a:pPr marL="0" indent="0">
              <a:spcBef>
                <a:spcPts val="600"/>
              </a:spcBef>
              <a:defRPr/>
            </a:pPr>
            <a:r>
              <a:rPr lang="en-PH" sz="1800" b="1" dirty="0">
                <a:latin typeface="Calibri" panose="020F0502020204030204" pitchFamily="34" charset="0"/>
                <a:cs typeface="Calibri" panose="020F0502020204030204" pitchFamily="34" charset="0"/>
              </a:rPr>
              <a:t>Aktivität:</a:t>
            </a:r>
          </a:p>
          <a:p>
            <a:pPr marL="342900" indent="-342900">
              <a:spcBef>
                <a:spcPts val="600"/>
              </a:spcBef>
              <a:buFont typeface="Arial" panose="020B0604020202020204" pitchFamily="34" charset="0"/>
              <a:buChar char="•"/>
              <a:defRPr/>
            </a:pPr>
            <a:r>
              <a:rPr lang="en-PH" sz="1800" dirty="0">
                <a:latin typeface="Calibri" panose="020F0502020204030204" pitchFamily="34" charset="0"/>
                <a:cs typeface="Calibri" panose="020F0502020204030204" pitchFamily="34" charset="0"/>
              </a:rPr>
              <a:t>Verfasse eine kurze „Klima-Bio“ für eine soziale Plattform (z. B. Instagram, Discord, TikTok).</a:t>
            </a:r>
            <a:br>
              <a:rPr lang="en-PH" sz="1800" dirty="0">
                <a:latin typeface="Calibri" panose="020F0502020204030204" pitchFamily="34" charset="0"/>
                <a:cs typeface="Calibri" panose="020F0502020204030204" pitchFamily="34" charset="0"/>
              </a:rPr>
            </a:br>
            <a:r>
              <a:rPr lang="en-PH" sz="1800" dirty="0">
                <a:latin typeface="Calibri" panose="020F0502020204030204" pitchFamily="34" charset="0"/>
                <a:cs typeface="Calibri" panose="020F0502020204030204" pitchFamily="34" charset="0"/>
              </a:rPr>
              <a:t>Beispiele: siehe unsere Klima-Story-Bios hier (Link folgt nach Veröffentlichung)</a:t>
            </a:r>
          </a:p>
          <a:p>
            <a:pPr marL="342900" indent="-342900">
              <a:spcBef>
                <a:spcPts val="600"/>
              </a:spcBef>
              <a:buFont typeface="Arial" panose="020B0604020202020204" pitchFamily="34" charset="0"/>
              <a:buChar char="•"/>
              <a:defRPr/>
            </a:pPr>
            <a:r>
              <a:rPr lang="en-PH" sz="1800" dirty="0">
                <a:latin typeface="Calibri" panose="020F0502020204030204" pitchFamily="34" charset="0"/>
                <a:cs typeface="Calibri" panose="020F0502020204030204" pitchFamily="34" charset="0"/>
              </a:rPr>
              <a:t>Tauscht euch zu zweit aus und gebt Feedback.</a:t>
            </a:r>
          </a:p>
          <a:p>
            <a:pPr marL="0" indent="0">
              <a:spcBef>
                <a:spcPts val="600"/>
              </a:spcBef>
              <a:defRPr/>
            </a:pPr>
            <a:endParaRPr lang="en-PH" sz="1800" dirty="0">
              <a:latin typeface="Calibri" panose="020F0502020204030204" pitchFamily="34" charset="0"/>
              <a:cs typeface="Calibri" panose="020F0502020204030204" pitchFamily="34" charset="0"/>
            </a:endParaRPr>
          </a:p>
          <a:p>
            <a:pPr marL="0" indent="0">
              <a:spcBef>
                <a:spcPts val="600"/>
              </a:spcBef>
              <a:defRPr/>
            </a:pPr>
            <a:r>
              <a:rPr lang="en-PH" sz="1800" b="1" dirty="0">
                <a:latin typeface="Calibri" panose="020F0502020204030204" pitchFamily="34" charset="0"/>
                <a:cs typeface="Calibri" panose="020F0502020204030204" pitchFamily="34" charset="0"/>
              </a:rPr>
              <a:t>Diskussionsfragen:</a:t>
            </a:r>
          </a:p>
          <a:p>
            <a:pPr marL="342900" indent="-342900">
              <a:spcBef>
                <a:spcPts val="600"/>
              </a:spcBef>
              <a:buFont typeface="Arial" panose="020B0604020202020204" pitchFamily="34" charset="0"/>
              <a:buChar char="•"/>
              <a:defRPr/>
            </a:pPr>
            <a:r>
              <a:rPr lang="en-PH" sz="1800" dirty="0">
                <a:latin typeface="Calibri" panose="020F0502020204030204" pitchFamily="34" charset="0"/>
                <a:cs typeface="Calibri" panose="020F0502020204030204" pitchFamily="34" charset="0"/>
              </a:rPr>
              <a:t>Welche Werte sollen sich in deiner Online-Präsenz widerspiegeln?</a:t>
            </a:r>
          </a:p>
          <a:p>
            <a:pPr marL="342900" indent="-342900">
              <a:spcBef>
                <a:spcPts val="600"/>
              </a:spcBef>
              <a:buFont typeface="Arial" panose="020B0604020202020204" pitchFamily="34" charset="0"/>
              <a:buChar char="•"/>
              <a:defRPr/>
            </a:pPr>
            <a:r>
              <a:rPr lang="en-PH" sz="1800" dirty="0">
                <a:latin typeface="Calibri" panose="020F0502020204030204" pitchFamily="34" charset="0"/>
                <a:cs typeface="Calibri" panose="020F0502020204030204" pitchFamily="34" charset="0"/>
              </a:rPr>
              <a:t>Woran erkennst du, dass eine digitale Gemeinschaft unterstützend und sicher ist?</a:t>
            </a:r>
          </a:p>
          <a:p>
            <a:pPr marL="342900" indent="-342900">
              <a:spcBef>
                <a:spcPts val="600"/>
              </a:spcBef>
              <a:buFont typeface="Arial" panose="020B0604020202020204" pitchFamily="34" charset="0"/>
              <a:buChar char="•"/>
              <a:defRPr/>
            </a:pPr>
            <a:r>
              <a:rPr lang="en-PH" sz="1800" dirty="0">
                <a:latin typeface="Calibri" panose="020F0502020204030204" pitchFamily="34" charset="0"/>
                <a:cs typeface="Calibri" panose="020F0502020204030204" pitchFamily="34" charset="0"/>
              </a:rPr>
              <a:t>Welche Online-Räume hast du als inspirierend oder inklusiv erlebt?</a:t>
            </a:r>
          </a:p>
          <a:p>
            <a:pPr marL="0" indent="0">
              <a:spcBef>
                <a:spcPts val="600"/>
              </a:spcBef>
              <a:defRPr/>
            </a:pPr>
            <a:endParaRPr lang="en-PH" sz="1800" dirty="0">
              <a:latin typeface="Calibri" panose="020F0502020204030204" pitchFamily="34" charset="0"/>
              <a:cs typeface="Calibri" panose="020F0502020204030204" pitchFamily="34" charset="0"/>
            </a:endParaRPr>
          </a:p>
          <a:p>
            <a:pPr marL="0" indent="0">
              <a:spcBef>
                <a:spcPts val="600"/>
              </a:spcBef>
              <a:defRPr/>
            </a:pPr>
            <a:r>
              <a:rPr lang="en-PH" sz="1800" b="1" dirty="0">
                <a:latin typeface="Calibri" panose="020F0502020204030204" pitchFamily="34" charset="0"/>
                <a:cs typeface="Calibri" panose="020F0502020204030204" pitchFamily="34" charset="0"/>
              </a:rPr>
              <a:t>Beispiele für jugendgeführte Online-Gemeinschaften:</a:t>
            </a:r>
          </a:p>
          <a:p>
            <a:pPr marL="342900" indent="-342900">
              <a:spcBef>
                <a:spcPts val="600"/>
              </a:spcBef>
              <a:buFont typeface="Arial" panose="020B0604020202020204" pitchFamily="34" charset="0"/>
              <a:buChar char="•"/>
              <a:defRPr/>
            </a:pPr>
            <a:r>
              <a:rPr lang="en-PH" sz="1800" dirty="0">
                <a:latin typeface="Calibri" panose="020F0502020204030204" pitchFamily="34" charset="0"/>
                <a:cs typeface="Calibri" panose="020F0502020204030204" pitchFamily="34" charset="0"/>
              </a:rPr>
              <a:t>Fridays for Future Social-Media-Kampagnen.</a:t>
            </a:r>
          </a:p>
          <a:p>
            <a:pPr marL="342900" indent="-342900">
              <a:spcBef>
                <a:spcPts val="600"/>
              </a:spcBef>
              <a:buFont typeface="Arial" panose="020B0604020202020204" pitchFamily="34" charset="0"/>
              <a:buChar char="•"/>
              <a:defRPr/>
            </a:pPr>
            <a:r>
              <a:rPr lang="en-PH" sz="1800" dirty="0">
                <a:latin typeface="Calibri" panose="020F0502020204030204" pitchFamily="34" charset="0"/>
                <a:cs typeface="Calibri" panose="020F0502020204030204" pitchFamily="34" charset="0"/>
              </a:rPr>
              <a:t>XR Youth-Netzwerke.</a:t>
            </a:r>
          </a:p>
          <a:p>
            <a:pPr marL="342900" indent="-342900">
              <a:spcBef>
                <a:spcPts val="600"/>
              </a:spcBef>
              <a:buFont typeface="Arial" panose="020B0604020202020204" pitchFamily="34" charset="0"/>
              <a:buChar char="•"/>
              <a:defRPr/>
            </a:pPr>
            <a:r>
              <a:rPr lang="en-PH" sz="1800" dirty="0">
                <a:latin typeface="Calibri" panose="020F0502020204030204" pitchFamily="34" charset="0"/>
                <a:cs typeface="Calibri" panose="020F0502020204030204" pitchFamily="34" charset="0"/>
              </a:rPr>
              <a:t>Discord-Server für Klimahandeln von Jugendlichen.</a:t>
            </a:r>
          </a:p>
        </p:txBody>
      </p:sp>
    </p:spTree>
    <p:extLst>
      <p:ext uri="{BB962C8B-B14F-4D97-AF65-F5344CB8AC3E}">
        <p14:creationId xmlns:p14="http://schemas.microsoft.com/office/powerpoint/2010/main" val="1629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8680E-BA21-88B6-645F-72BBAEC6A4ED}"/>
            </a:ext>
          </a:extLst>
        </p:cNvPr>
        <p:cNvGrpSpPr/>
        <p:nvPr/>
      </p:nvGrpSpPr>
      <p:grpSpPr>
        <a:xfrm>
          <a:off x="0" y="0"/>
          <a:ext cx="0" cy="0"/>
          <a:chOff x="0" y="0"/>
          <a:chExt cx="0" cy="0"/>
        </a:xfrm>
      </p:grpSpPr>
      <p:sp>
        <p:nvSpPr>
          <p:cNvPr id="43" name="Text Placeholder 42">
            <a:extLst>
              <a:ext uri="{FF2B5EF4-FFF2-40B4-BE49-F238E27FC236}">
                <a16:creationId xmlns:a16="http://schemas.microsoft.com/office/drawing/2014/main" id="{896C2852-C14A-1F2F-5820-01EE0EC2DB14}"/>
              </a:ext>
            </a:extLst>
          </p:cNvPr>
          <p:cNvSpPr>
            <a:spLocks noGrp="1"/>
          </p:cNvSpPr>
          <p:nvPr>
            <p:ph type="body" sz="quarter" idx="19"/>
          </p:nvPr>
        </p:nvSpPr>
        <p:spPr>
          <a:xfrm>
            <a:off x="544933" y="941779"/>
            <a:ext cx="2766678" cy="385564"/>
          </a:xfrm>
        </p:spPr>
        <p:txBody>
          <a:bodyPr/>
          <a:lstStyle/>
          <a:p>
            <a:r>
              <a:rPr lang="en-US" dirty="0"/>
              <a:t>Teil 4: </a:t>
            </a:r>
          </a:p>
        </p:txBody>
      </p:sp>
      <p:sp>
        <p:nvSpPr>
          <p:cNvPr id="45" name="Text Placeholder 4">
            <a:extLst>
              <a:ext uri="{FF2B5EF4-FFF2-40B4-BE49-F238E27FC236}">
                <a16:creationId xmlns:a16="http://schemas.microsoft.com/office/drawing/2014/main" id="{735A718F-E30A-713E-4A5E-F22205CE61C1}"/>
              </a:ext>
            </a:extLst>
          </p:cNvPr>
          <p:cNvSpPr txBox="1">
            <a:spLocks/>
          </p:cNvSpPr>
          <p:nvPr/>
        </p:nvSpPr>
        <p:spPr>
          <a:xfrm>
            <a:off x="528134" y="1876698"/>
            <a:ext cx="3271970"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Reflexion &amp; </a:t>
            </a:r>
            <a:br>
              <a:rPr lang="en-US" dirty="0"/>
            </a:br>
            <a:r>
              <a:rPr lang="en-US" dirty="0"/>
              <a:t>Zielsetzung</a:t>
            </a:r>
          </a:p>
        </p:txBody>
      </p:sp>
      <p:sp>
        <p:nvSpPr>
          <p:cNvPr id="46" name="Text Placeholder 6">
            <a:extLst>
              <a:ext uri="{FF2B5EF4-FFF2-40B4-BE49-F238E27FC236}">
                <a16:creationId xmlns:a16="http://schemas.microsoft.com/office/drawing/2014/main" id="{2F0C69E3-B18B-1707-5E75-0AA9DCB78830}"/>
              </a:ext>
            </a:extLst>
          </p:cNvPr>
          <p:cNvSpPr txBox="1">
            <a:spLocks/>
          </p:cNvSpPr>
          <p:nvPr/>
        </p:nvSpPr>
        <p:spPr>
          <a:xfrm>
            <a:off x="4594468" y="590797"/>
            <a:ext cx="6961476" cy="5858014"/>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defRPr/>
            </a:pPr>
            <a:r>
              <a:rPr lang="en-PH" sz="2000" i="1" dirty="0">
                <a:latin typeface="Calibri" panose="020F0502020204030204" pitchFamily="34" charset="0"/>
                <a:cs typeface="Calibri" panose="020F0502020204030204" pitchFamily="34" charset="0"/>
              </a:rPr>
              <a:t>Zeit: 15 Minuten</a:t>
            </a:r>
            <a:endParaRPr lang="en-PH" sz="2000" dirty="0">
              <a:latin typeface="Calibri" panose="020F0502020204030204" pitchFamily="34" charset="0"/>
              <a:cs typeface="Calibri" panose="020F0502020204030204" pitchFamily="34" charset="0"/>
            </a:endParaRPr>
          </a:p>
          <a:p>
            <a:pPr marL="0" indent="0">
              <a:lnSpc>
                <a:spcPct val="100000"/>
              </a:lnSpc>
              <a:defRPr/>
            </a:pPr>
            <a:r>
              <a:rPr lang="en-PH" sz="2000" b="1" dirty="0">
                <a:latin typeface="Calibri" panose="020F0502020204030204" pitchFamily="34" charset="0"/>
                <a:cs typeface="Calibri" panose="020F0502020204030204" pitchFamily="34" charset="0"/>
              </a:rPr>
              <a:t>Reflexionsfragen:</a:t>
            </a:r>
          </a:p>
          <a:p>
            <a:pPr marL="342900" indent="-342900">
              <a:lnSpc>
                <a:spcPct val="100000"/>
              </a:lnSpc>
              <a:buFont typeface="Arial" panose="020B0604020202020204" pitchFamily="34" charset="0"/>
              <a:buChar char="•"/>
              <a:defRPr/>
            </a:pPr>
            <a:r>
              <a:rPr lang="en-PH" sz="2000" dirty="0">
                <a:latin typeface="Calibri" panose="020F0502020204030204" pitchFamily="34" charset="0"/>
                <a:cs typeface="Calibri" panose="020F0502020204030204" pitchFamily="34" charset="0"/>
              </a:rPr>
              <a:t>Wann hat dir Unterstützung von Gleichaltrigen geholfen, dich stärker zu fühlen?</a:t>
            </a:r>
          </a:p>
          <a:p>
            <a:pPr marL="342900" indent="-342900">
              <a:lnSpc>
                <a:spcPct val="100000"/>
              </a:lnSpc>
              <a:buFont typeface="Arial" panose="020B0604020202020204" pitchFamily="34" charset="0"/>
              <a:buChar char="•"/>
              <a:defRPr/>
            </a:pPr>
            <a:r>
              <a:rPr lang="en-PH" sz="2000" dirty="0">
                <a:latin typeface="Calibri" panose="020F0502020204030204" pitchFamily="34" charset="0"/>
                <a:cs typeface="Calibri" panose="020F0502020204030204" pitchFamily="34" charset="0"/>
              </a:rPr>
              <a:t>Welches </a:t>
            </a:r>
            <a:r>
              <a:rPr lang="en-PH" sz="2000" dirty="0" err="1">
                <a:latin typeface="Calibri" panose="020F0502020204030204" pitchFamily="34" charset="0"/>
                <a:cs typeface="Calibri" panose="020F0502020204030204" pitchFamily="34" charset="0"/>
              </a:rPr>
              <a:t>Verhalten</a:t>
            </a:r>
            <a:r>
              <a:rPr lang="en-PH" sz="2000" dirty="0">
                <a:latin typeface="Calibri" panose="020F0502020204030204" pitchFamily="34" charset="0"/>
                <a:cs typeface="Calibri" panose="020F0502020204030204" pitchFamily="34" charset="0"/>
              </a:rPr>
              <a:t> lässt eine Gruppe inklusiv oder ausschließend wirken?</a:t>
            </a:r>
          </a:p>
          <a:p>
            <a:pPr marL="342900" indent="-342900">
              <a:lnSpc>
                <a:spcPct val="100000"/>
              </a:lnSpc>
              <a:buFont typeface="Arial" panose="020B0604020202020204" pitchFamily="34" charset="0"/>
              <a:buChar char="•"/>
              <a:defRPr/>
            </a:pPr>
            <a:r>
              <a:rPr lang="en-PH" sz="2000" dirty="0">
                <a:latin typeface="Calibri" panose="020F0502020204030204" pitchFamily="34" charset="0"/>
                <a:cs typeface="Calibri" panose="020F0502020204030204" pitchFamily="34" charset="0"/>
              </a:rPr>
              <a:t>Wie kannst du anderen helfen, sich in </a:t>
            </a:r>
            <a:br>
              <a:rPr lang="en-PH" sz="2000" dirty="0">
                <a:latin typeface="Calibri" panose="020F0502020204030204" pitchFamily="34" charset="0"/>
                <a:cs typeface="Calibri" panose="020F0502020204030204" pitchFamily="34" charset="0"/>
              </a:rPr>
            </a:br>
            <a:r>
              <a:rPr lang="en-PH" sz="2000" dirty="0">
                <a:latin typeface="Calibri" panose="020F0502020204030204" pitchFamily="34" charset="0"/>
                <a:cs typeface="Calibri" panose="020F0502020204030204" pitchFamily="34" charset="0"/>
              </a:rPr>
              <a:t>deiner Gemeinschaft verbundener zu fühlen?</a:t>
            </a:r>
          </a:p>
          <a:p>
            <a:pPr marL="342900" indent="-342900">
              <a:lnSpc>
                <a:spcPct val="100000"/>
              </a:lnSpc>
              <a:buFont typeface="Arial" panose="020B0604020202020204" pitchFamily="34" charset="0"/>
              <a:buChar char="•"/>
              <a:defRPr/>
            </a:pPr>
            <a:endParaRPr lang="en-PH" sz="2000" dirty="0">
              <a:latin typeface="Calibri" panose="020F0502020204030204" pitchFamily="34" charset="0"/>
              <a:cs typeface="Calibri" panose="020F0502020204030204" pitchFamily="34" charset="0"/>
            </a:endParaRPr>
          </a:p>
          <a:p>
            <a:pPr marL="0" indent="0">
              <a:lnSpc>
                <a:spcPct val="100000"/>
              </a:lnSpc>
              <a:defRPr/>
            </a:pPr>
            <a:r>
              <a:rPr lang="en-PH" sz="2000" b="1" dirty="0">
                <a:latin typeface="Calibri" panose="020F0502020204030204" pitchFamily="34" charset="0"/>
                <a:cs typeface="Calibri" panose="020F0502020204030204" pitchFamily="34" charset="0"/>
              </a:rPr>
              <a:t>Zielsetzung:</a:t>
            </a:r>
            <a:endParaRPr lang="en-PH" sz="2000" dirty="0">
              <a:latin typeface="Calibri" panose="020F0502020204030204" pitchFamily="34" charset="0"/>
              <a:cs typeface="Calibri" panose="020F0502020204030204" pitchFamily="34" charset="0"/>
            </a:endParaRPr>
          </a:p>
          <a:p>
            <a:pPr marL="342900" indent="-342900">
              <a:lnSpc>
                <a:spcPct val="100000"/>
              </a:lnSpc>
              <a:buFont typeface="Arial" panose="020B0604020202020204" pitchFamily="34" charset="0"/>
              <a:buChar char="•"/>
              <a:defRPr/>
            </a:pPr>
            <a:r>
              <a:rPr lang="en-PH" sz="2000" dirty="0">
                <a:latin typeface="Calibri" panose="020F0502020204030204" pitchFamily="34" charset="0"/>
                <a:cs typeface="Calibri" panose="020F0502020204030204" pitchFamily="34" charset="0"/>
              </a:rPr>
              <a:t>Schreib eine kleine Handlung für den nächsten Monat auf (lade jemanden zu einer Klimagruppe ein, poste eine unterstützende Nachricht, teile eine Veranstaltung mit Gleichaltrigen).</a:t>
            </a:r>
          </a:p>
          <a:p>
            <a:pPr marL="342900" indent="-342900">
              <a:lnSpc>
                <a:spcPct val="100000"/>
              </a:lnSpc>
              <a:buFont typeface="Arial" panose="020B0604020202020204" pitchFamily="34" charset="0"/>
              <a:buChar char="•"/>
              <a:defRPr/>
            </a:pPr>
            <a:r>
              <a:rPr lang="en-PH" sz="2000" dirty="0">
                <a:latin typeface="Calibri" panose="020F0502020204030204" pitchFamily="34" charset="0"/>
                <a:cs typeface="Calibri" panose="020F0502020204030204" pitchFamily="34" charset="0"/>
              </a:rPr>
              <a:t>Optional: teilt es laut oder sammelt anonyme Notizen für eine „Wand der Gemeinschaft“.</a:t>
            </a:r>
          </a:p>
        </p:txBody>
      </p:sp>
    </p:spTree>
    <p:extLst>
      <p:ext uri="{BB962C8B-B14F-4D97-AF65-F5344CB8AC3E}">
        <p14:creationId xmlns:p14="http://schemas.microsoft.com/office/powerpoint/2010/main" val="440369166"/>
      </p:ext>
    </p:extLst>
  </p:cSld>
  <p:clrMapOvr>
    <a:masterClrMapping/>
  </p:clrMapOvr>
</p:sld>
</file>

<file path=ppt/theme/theme1.xml><?xml version="1.0" encoding="utf-8"?>
<a:theme xmlns:a="http://schemas.openxmlformats.org/drawingml/2006/main" name="Office Theme">
  <a:themeElements>
    <a:clrScheme name="Custom 8">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3C245"/>
      </a:hlink>
      <a:folHlink>
        <a:srgbClr val="83C2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3828</TotalTime>
  <Words>844</Words>
  <Application>Microsoft Office PowerPoint</Application>
  <PresentationFormat>Widescreen</PresentationFormat>
  <Paragraphs>121</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218</cp:revision>
  <dcterms:created xsi:type="dcterms:W3CDTF">2020-10-14T13:32:04Z</dcterms:created>
  <dcterms:modified xsi:type="dcterms:W3CDTF">2026-06-29T14:13:20Z</dcterms:modified>
</cp:coreProperties>
</file>