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A0ABF-8E49-324C-9998-FA7123FCA5CA}" v="48" dt="2026-03-29T13:48:2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6115" autoAdjust="0"/>
  </p:normalViewPr>
  <p:slideViewPr>
    <p:cSldViewPr snapToGrid="0" showGuides="1">
      <p:cViewPr varScale="1">
        <p:scale>
          <a:sx n="37" d="100"/>
          <a:sy n="37" d="100"/>
        </p:scale>
        <p:origin x="2480" y="5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oxfamireland.org/impact/nurturing-hope-amidst-climate-change" TargetMode="External"/><Relationship Id="rId2" Type="http://schemas.openxmlformats.org/officeDocument/2006/relationships/hyperlink" Target="https://books.google.de/books/about/Saving_Us.html?id=zyzuDwAAQBAJ&amp;redir_esc=y"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littleisland.ie/products/short-hopeful-guide-climate-chan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7E1v24Dllk"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51z7WRDjOjM" TargetMode="External"/><Relationship Id="rId4" Type="http://schemas.openxmlformats.org/officeDocument/2006/relationships/hyperlink" Target="https://www.c-span.org/program/book-tv/not-too-late-changing-the-climate-story-from-despair-to-possibility/6255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utrageandoptimism.org/" TargetMode="External"/><Relationship Id="rId2" Type="http://schemas.openxmlformats.org/officeDocument/2006/relationships/hyperlink" Target="https://open.spotify.com/show/1KzrasExlM5dgMYwgFHns6" TargetMode="Externa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s://www.mothersofinvention.online/" TargetMode="External"/><Relationship Id="rId4" Type="http://schemas.openxmlformats.org/officeDocument/2006/relationships/hyperlink" Target="https://podcasts.apple.com/us/podcast/the-yikes-podcast/id149862350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Dokumentname</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Von </a:t>
            </a:r>
          </a:p>
          <a:p>
            <a:r>
              <a:rPr lang="en-US" dirty="0"/>
              <a:t>Partnername</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LESEN/SCHAUEN/</a:t>
            </a:r>
            <a:br>
              <a:rPr lang="en-US" sz="3200" b="1" spc="324" dirty="0">
                <a:solidFill>
                  <a:srgbClr val="5398A2"/>
                </a:solidFill>
                <a:latin typeface="Calibri" panose="020F0502020204030204" pitchFamily="34" charset="0"/>
                <a:cs typeface="Calibri" panose="020F0502020204030204" pitchFamily="34" charset="0"/>
              </a:rPr>
            </a:br>
            <a:r>
              <a:rPr lang="en-US" sz="2200" b="1" spc="324" dirty="0">
                <a:solidFill>
                  <a:srgbClr val="5398A2"/>
                </a:solidFill>
                <a:latin typeface="Calibri" panose="020F0502020204030204" pitchFamily="34" charset="0"/>
                <a:cs typeface="Calibri" panose="020F0502020204030204" pitchFamily="34" charset="0"/>
              </a:rPr>
              <a:t>HÖREN/SCHREIBEN/HANDELN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HOFFNUNG</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Einführung</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Lesen</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Schauen</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Hören</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Selbst ausprobieren</a:t>
            </a:r>
          </a:p>
        </p:txBody>
      </p:sp>
      <p:sp>
        <p:nvSpPr>
          <p:cNvPr id="67" name="Text Placeholder 18">
            <a:extLst>
              <a:ext uri="{FF2B5EF4-FFF2-40B4-BE49-F238E27FC236}">
                <a16:creationId xmlns:a16="http://schemas.microsoft.com/office/drawing/2014/main" id="{46609E1C-D111-B2DB-F379-75F9A18C48E0}"/>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68" name="Text Placeholder 19">
            <a:extLst>
              <a:ext uri="{FF2B5EF4-FFF2-40B4-BE49-F238E27FC236}">
                <a16:creationId xmlns:a16="http://schemas.microsoft.com/office/drawing/2014/main" id="{2D5EB589-9309-921C-C9D3-A54D624B0C27}"/>
              </a:ext>
            </a:extLst>
          </p:cNvPr>
          <p:cNvSpPr>
            <a:spLocks noGrp="1"/>
          </p:cNvSpPr>
          <p:nvPr>
            <p:ph type="body" sz="quarter" idx="52"/>
          </p:nvPr>
        </p:nvSpPr>
        <p:spPr>
          <a:xfrm>
            <a:off x="2625044" y="6452834"/>
            <a:ext cx="3816000" cy="292876"/>
          </a:xfrm>
        </p:spPr>
        <p:txBody>
          <a:bodyPr/>
          <a:lstStyle/>
          <a:p>
            <a:r>
              <a:rPr lang="en-US" sz="1600" dirty="0"/>
              <a:t>Wichtigste Erkenntnis</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B05710-75A4-5A1E-BD3D-870FA64A471E}"/>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Hoffnung bedeutet nicht, sich etwas vorzumachen oder den Ernst des Klimawandels zu ignorieren. </a:t>
            </a:r>
            <a:br>
              <a:rPr lang="en-US" sz="1600" dirty="0"/>
            </a:br>
            <a:r>
              <a:rPr lang="en-US" sz="1600" dirty="0"/>
              <a:t>Es ist eine Haltung, die sagt: </a:t>
            </a:r>
            <a:r>
              <a:rPr lang="en-US" sz="1600" i="1" dirty="0"/>
              <a:t>Veränderung ist möglich, und unser Handeln zählt</a:t>
            </a:r>
            <a:r>
              <a:rPr lang="en-US" sz="1600" dirty="0"/>
              <a:t>. Wenn junge Menschen sehen, dass Lösungen bereits funktionieren, und Geschichten von Resilienz hören, schöpfen sie neue Energie, um weiterzumachen. Dieses Toolkit soll dir Gründe geben, an eine bessere Zukunft zu glauben — durch Bücher, Geschichten, Vorträge und Podcasts, die zeigen, wie Hoffnung echtes Handeln antreiben kann.</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Einführung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90"/>
            <a:ext cx="6537960" cy="4575816"/>
          </a:xfrm>
        </p:spPr>
        <p:txBody>
          <a:bodyPr/>
          <a:lstStyle/>
          <a:p>
            <a:pPr lvl="0" algn="l">
              <a:lnSpc>
                <a:spcPct val="100000"/>
              </a:lnSpc>
            </a:pPr>
            <a:r>
              <a:rPr lang="en-PH" sz="1600" b="1" dirty="0">
                <a:solidFill>
                  <a:srgbClr val="84C345"/>
                </a:solidFill>
              </a:rPr>
              <a:t>Buch – </a:t>
            </a:r>
            <a:r>
              <a:rPr lang="en-PH" sz="1600" b="1" i="1" dirty="0">
                <a:solidFill>
                  <a:srgbClr val="84C345"/>
                </a:solidFill>
              </a:rPr>
              <a:t>Saving Us </a:t>
            </a:r>
            <a:r>
              <a:rPr lang="en-PH" sz="1600" b="1" dirty="0">
                <a:solidFill>
                  <a:srgbClr val="84C345"/>
                </a:solidFill>
              </a:rPr>
              <a:t>von Katharine Hayhoe</a:t>
            </a:r>
          </a:p>
          <a:p>
            <a:pPr>
              <a:lnSpc>
                <a:spcPct val="100000"/>
              </a:lnSpc>
            </a:pPr>
            <a:r>
              <a:rPr lang="en-PH" sz="1400" dirty="0"/>
              <a:t>Katharine Hayhoe, Klimawissenschaftlerin und Kommunikatorin, erklärt, warum Gespräche ein wirkungsvolles Werkzeug für Klimaschutz sind. Ihr Buch ist voller echter Geschichten, die zeigen, wie das Teilen von Werten und persönlichen Erfahrungen Raum für Hoffnung schaffen kann.</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Artikel – </a:t>
            </a:r>
            <a:r>
              <a:rPr lang="en-PH" sz="1600" b="1" i="1" dirty="0">
                <a:solidFill>
                  <a:srgbClr val="84C345"/>
                </a:solidFill>
              </a:rPr>
              <a:t>Nurturing Hope Amidst Climate Change </a:t>
            </a:r>
            <a:r>
              <a:rPr lang="en-PH" sz="1600" b="1" dirty="0">
                <a:solidFill>
                  <a:srgbClr val="84C345"/>
                </a:solidFill>
              </a:rPr>
              <a:t>(Oxfam Irland)</a:t>
            </a:r>
          </a:p>
          <a:p>
            <a:pPr>
              <a:lnSpc>
                <a:spcPct val="100000"/>
              </a:lnSpc>
            </a:pPr>
            <a:r>
              <a:rPr lang="en-PH" sz="1400" dirty="0"/>
              <a:t>Diese Geschichte begleitet eine Landwirtin, die verheerende Ernteausfälle erlebt hat, sich aber mit Unterstützung von </a:t>
            </a:r>
            <a:r>
              <a:rPr lang="en-PH" sz="1400" dirty="0" err="1"/>
              <a:t>Organisationen</a:t>
            </a:r>
            <a:r>
              <a:rPr lang="en-PH" sz="1400" dirty="0"/>
              <a:t> und ihrer Gemeinschaft auf den Wiederaufbau konzentriert. Das erinnert daran, dass Hoffnung oft aus Zusammenarbeit und gemeinsamem Einsatz entsteht.</a:t>
            </a:r>
          </a:p>
          <a:p>
            <a:pPr algn="l">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gn="l">
              <a:lnSpc>
                <a:spcPct val="100000"/>
              </a:lnSpc>
            </a:pPr>
            <a:r>
              <a:rPr lang="en-PH" sz="1600" b="1" dirty="0">
                <a:solidFill>
                  <a:srgbClr val="84C345"/>
                </a:solidFill>
              </a:rPr>
              <a:t>Buch – </a:t>
            </a:r>
            <a:r>
              <a:rPr lang="en-PH" sz="1600" b="1" i="1" dirty="0">
                <a:solidFill>
                  <a:srgbClr val="84C345"/>
                </a:solidFill>
              </a:rPr>
              <a:t>A Short, Hopeful Guide to Climate Change </a:t>
            </a:r>
            <a:r>
              <a:rPr lang="en-PH" sz="1600" b="1" dirty="0">
                <a:solidFill>
                  <a:srgbClr val="84C345"/>
                </a:solidFill>
              </a:rPr>
              <a:t>von Oisín McGann</a:t>
            </a:r>
          </a:p>
          <a:p>
            <a:pPr lvl="0">
              <a:lnSpc>
                <a:spcPct val="100000"/>
              </a:lnSpc>
            </a:pPr>
            <a:r>
              <a:rPr lang="en-PH" sz="1400" dirty="0"/>
              <a:t>Dieses Buch richtet sich an ein jüngeres Publikum und erklärt den Klimawandel auf einfache, ansprechende Weise. Im Mittelpunkt stehen Lösungen und die Botschaft, dass es eine Zukunft gibt, für die es sich zu kämpfen lohnt.</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Schauen</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4328205"/>
          </a:xfrm>
        </p:spPr>
        <p:txBody>
          <a:bodyPr/>
          <a:lstStyle/>
          <a:p>
            <a:pPr lvl="0" algn="l">
              <a:lnSpc>
                <a:spcPct val="100000"/>
              </a:lnSpc>
            </a:pPr>
            <a:r>
              <a:rPr lang="en-PH" sz="1600" b="1" dirty="0">
                <a:solidFill>
                  <a:srgbClr val="84C345"/>
                </a:solidFill>
              </a:rPr>
              <a:t>TED Talk – </a:t>
            </a:r>
            <a:r>
              <a:rPr lang="en-PH" sz="1600" b="1" i="1" dirty="0">
                <a:solidFill>
                  <a:srgbClr val="84C345"/>
                </a:solidFill>
              </a:rPr>
              <a:t>The Case for Optimism on Climate Change </a:t>
            </a:r>
            <a:r>
              <a:rPr lang="en-PH" sz="1600" b="1" dirty="0">
                <a:solidFill>
                  <a:srgbClr val="84C345"/>
                </a:solidFill>
              </a:rPr>
              <a:t>von Al Gore</a:t>
            </a:r>
          </a:p>
          <a:p>
            <a:pPr>
              <a:lnSpc>
                <a:spcPct val="100000"/>
              </a:lnSpc>
            </a:pPr>
            <a:r>
              <a:rPr lang="en-PH" sz="1400" dirty="0"/>
              <a:t>Al Gore zeigt, warum Optimismus entscheidend ist — die Technologien und Lösungen existieren bereits, und es gibt schon Fortschritte. Ein gutes Beispiel dafür, dass Hoffnung auf echten Belegen beruht.</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Podiumsdiskussion – </a:t>
            </a:r>
            <a:r>
              <a:rPr lang="en-PH" sz="1600" b="1" i="1" dirty="0">
                <a:solidFill>
                  <a:srgbClr val="84C345"/>
                </a:solidFill>
              </a:rPr>
              <a:t>Not Too Late: Changing the Climate Story from Despair to Possibility </a:t>
            </a:r>
            <a:r>
              <a:rPr lang="en-PH" sz="1600" b="1" dirty="0">
                <a:solidFill>
                  <a:srgbClr val="84C345"/>
                </a:solidFill>
              </a:rPr>
              <a:t>(C-SPAN)</a:t>
            </a:r>
          </a:p>
          <a:p>
            <a:pPr>
              <a:lnSpc>
                <a:spcPct val="100000"/>
              </a:lnSpc>
            </a:pPr>
            <a:r>
              <a:rPr lang="en-PH" sz="1400" dirty="0"/>
              <a:t>Ein Gespräch mit Aktivist:innen und Denker:innen über einen Wandel in der Klima-Erzählung. Voller motivierender Geschichten, die Möglichkeiten statt Verzweiflung aufzeigen.</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TED Talk – Jane Goodall: </a:t>
            </a:r>
            <a:r>
              <a:rPr lang="en-PH" sz="1600" b="1" i="1" dirty="0">
                <a:solidFill>
                  <a:srgbClr val="84C345"/>
                </a:solidFill>
              </a:rPr>
              <a:t>What Separates Us From the Apes</a:t>
            </a:r>
          </a:p>
          <a:p>
            <a:pPr>
              <a:lnSpc>
                <a:spcPct val="100000"/>
              </a:lnSpc>
            </a:pPr>
            <a:r>
              <a:rPr lang="en-PH" sz="1400" dirty="0"/>
              <a:t>Jane Goodall reflektiert über menschliches Einfühlungsvermögen, Resilienz und warum sie trotz globaler Herausforderungen hoffnungsvoll bleibt. Ihre Sichtweise ist beruhigend und zugleich motivierend.</a:t>
            </a:r>
          </a:p>
          <a:p>
            <a:pPr lvl="0">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4230905"/>
          </a:xfrm>
        </p:spPr>
        <p:txBody>
          <a:bodyPr numCol="2"/>
          <a:lstStyle/>
          <a:p>
            <a:pPr lvl="0" algn="l">
              <a:lnSpc>
                <a:spcPct val="100000"/>
              </a:lnSpc>
            </a:pPr>
            <a:r>
              <a:rPr lang="en-PH" sz="1600" b="1" dirty="0">
                <a:solidFill>
                  <a:srgbClr val="84C345"/>
                </a:solidFill>
              </a:rPr>
              <a:t>Podcast – </a:t>
            </a:r>
            <a:r>
              <a:rPr lang="en-PH" sz="1600" b="1" i="1" dirty="0">
                <a:solidFill>
                  <a:srgbClr val="84C345"/>
                </a:solidFill>
              </a:rPr>
              <a:t>How to Save a Planet </a:t>
            </a:r>
            <a:br>
              <a:rPr lang="en-PH" sz="1600" b="1" dirty="0">
                <a:solidFill>
                  <a:srgbClr val="84C345"/>
                </a:solidFill>
              </a:rPr>
            </a:br>
            <a:r>
              <a:rPr lang="en-PH" sz="1600" b="1" dirty="0">
                <a:solidFill>
                  <a:srgbClr val="84C345"/>
                </a:solidFill>
              </a:rPr>
              <a:t>(Spotify, archiviert)</a:t>
            </a:r>
          </a:p>
          <a:p>
            <a:pPr>
              <a:lnSpc>
                <a:spcPct val="100000"/>
              </a:lnSpc>
            </a:pPr>
            <a:r>
              <a:rPr lang="en-PH" sz="1400" dirty="0"/>
              <a:t>Obwohl der Podcast 2022 endete, sind die Episoden weiterhin frisch und unterhaltsam. Sie konzentrieren sich auf Lösungen — von Rewilding bis Energiewende — und gehören damit zu den hoffnungsvollsten Klima-Podcasts überhaupt.</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Podcast – </a:t>
            </a:r>
            <a:r>
              <a:rPr lang="en-PH" sz="1600" b="1" i="1" dirty="0">
                <a:solidFill>
                  <a:srgbClr val="84C345"/>
                </a:solidFill>
              </a:rPr>
              <a:t>Outrage + Optimism</a:t>
            </a:r>
          </a:p>
          <a:p>
            <a:pPr lvl="0">
              <a:lnSpc>
                <a:spcPct val="100000"/>
              </a:lnSpc>
            </a:pPr>
            <a:r>
              <a:rPr lang="en-PH" sz="1400" dirty="0"/>
              <a:t>Moderiert von Christiana Figueres und Kolleg:innen, verbindet dieser Podcast Ehrlichkeit über die Klimakrise mit Gründen zur Hoffnung. Sie interviewen Führungspersönlichkeiten und Aktivist:innen, die beweisen, dass Fortschritt möglich ist.</a:t>
            </a:r>
          </a:p>
          <a:p>
            <a:pPr lvl="0" algn="l">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Link</a:t>
            </a:r>
            <a:endParaRPr lang="en-US" sz="1400" dirty="0">
              <a:solidFill>
                <a:srgbClr val="1A7B46"/>
              </a:solidFill>
            </a:endParaRPr>
          </a:p>
          <a:p>
            <a:pPr lvl="0" algn="l">
              <a:lnSpc>
                <a:spcPct val="100000"/>
              </a:lnSpc>
            </a:pPr>
            <a:endParaRPr lang="en-US" sz="1400" dirty="0">
              <a:solidFill>
                <a:srgbClr val="1A7B46"/>
              </a:solidFill>
            </a:endParaRPr>
          </a:p>
          <a:p>
            <a:pPr lvl="0" algn="l">
              <a:lnSpc>
                <a:spcPct val="100000"/>
              </a:lnSpc>
            </a:pPr>
            <a:r>
              <a:rPr lang="en-PH" sz="1600" b="1" dirty="0">
                <a:solidFill>
                  <a:srgbClr val="84C345"/>
                </a:solidFill>
              </a:rPr>
              <a:t>Podcast – </a:t>
            </a:r>
            <a:r>
              <a:rPr lang="en-PH" sz="1600" b="1" i="1" dirty="0">
                <a:solidFill>
                  <a:srgbClr val="84C345"/>
                </a:solidFill>
              </a:rPr>
              <a:t>The Yikes Podcast</a:t>
            </a:r>
          </a:p>
          <a:p>
            <a:pPr>
              <a:lnSpc>
                <a:spcPct val="100000"/>
              </a:lnSpc>
            </a:pPr>
            <a:r>
              <a:rPr lang="en-PH" sz="1400" dirty="0"/>
              <a:t>Eine jugendfreundliche Sendung über Klima, Politik und Kultur. Trotz des Namens setzt sie auf Hoffnung und zeigt, wie junge Menschen zu starken Veränderungsträger:innen werden können.</a:t>
            </a:r>
          </a:p>
          <a:p>
            <a:pPr>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dirty="0"/>
          </a:p>
          <a:p>
            <a:pPr lvl="0">
              <a:lnSpc>
                <a:spcPct val="100000"/>
              </a:lnSpc>
            </a:pPr>
            <a:endParaRPr lang="en-PH" sz="1200" dirty="0"/>
          </a:p>
          <a:p>
            <a:pPr algn="l">
              <a:lnSpc>
                <a:spcPct val="100000"/>
              </a:lnSpc>
            </a:pPr>
            <a:r>
              <a:rPr lang="en-PH" sz="1600" b="1" dirty="0">
                <a:solidFill>
                  <a:srgbClr val="84C345"/>
                </a:solidFill>
              </a:rPr>
              <a:t>Podcast – </a:t>
            </a:r>
            <a:r>
              <a:rPr lang="en-PH" sz="1600" b="1" i="1" dirty="0">
                <a:solidFill>
                  <a:srgbClr val="84C345"/>
                </a:solidFill>
              </a:rPr>
              <a:t>Mothers of Invention</a:t>
            </a:r>
          </a:p>
          <a:p>
            <a:pPr>
              <a:lnSpc>
                <a:spcPct val="100000"/>
              </a:lnSpc>
            </a:pPr>
            <a:r>
              <a:rPr lang="en-PH" sz="1400" dirty="0"/>
              <a:t>Moderiert von Mary Robinson (ehemalige Präsidentin Irlands) und Maeve Higgins, stellt dieser Podcast Frauen vor, die weltweit Klimalösungen anführen. Voller inspirierender, hoffnungsvoller Geschichten.</a:t>
            </a:r>
          </a:p>
          <a:p>
            <a:pPr>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Link</a:t>
            </a:r>
            <a:endParaRPr lang="en-PH" sz="1400" dirty="0">
              <a:solidFill>
                <a:srgbClr val="1A7B46"/>
              </a:solidFill>
            </a:endParaRPr>
          </a:p>
          <a:p>
            <a:pPr>
              <a:lnSpc>
                <a:spcPct val="100000"/>
              </a:lnSpc>
            </a:pP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a:t>Hören</a:t>
            </a:r>
            <a:endParaRPr lang="en-US" dirty="0"/>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a:t>04</a:t>
            </a:r>
            <a:endParaRPr lang="en-US" dirty="0"/>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Selbst ausprobieren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23776"/>
            <a:ext cx="6541269" cy="3459530"/>
          </a:xfrm>
        </p:spPr>
        <p:txBody>
          <a:bodyPr numCol="1"/>
          <a:lstStyle/>
          <a:p>
            <a:pPr algn="l">
              <a:lnSpc>
                <a:spcPct val="100000"/>
              </a:lnSpc>
            </a:pPr>
            <a:r>
              <a:rPr lang="en-US" sz="1600" b="1" dirty="0">
                <a:solidFill>
                  <a:srgbClr val="84C345"/>
                </a:solidFill>
              </a:rPr>
              <a:t>SCHREIBEN:</a:t>
            </a:r>
          </a:p>
          <a:p>
            <a:pPr>
              <a:lnSpc>
                <a:spcPct val="100000"/>
              </a:lnSpc>
            </a:pPr>
            <a:r>
              <a:rPr lang="en-US" sz="1400" dirty="0"/>
              <a:t>Schreibe drei hoffnungsvolle Klimageschichten auf, die du in letzter Zeit gelesen oder gehört hast (z. B. über erneuerbare Energien, Jugendaktivismus oder lokale Gemeinschaftsprojekte). Überlege, welche Gefühle sie bei dir auslösen.</a:t>
            </a:r>
          </a:p>
          <a:p>
            <a:pPr>
              <a:lnSpc>
                <a:spcPct val="100000"/>
              </a:lnSpc>
            </a:pPr>
            <a:endParaRPr lang="en-PH" sz="1200" b="1" dirty="0"/>
          </a:p>
          <a:p>
            <a:pPr algn="l">
              <a:lnSpc>
                <a:spcPct val="100000"/>
              </a:lnSpc>
            </a:pPr>
            <a:r>
              <a:rPr lang="en-PH" sz="1600" b="1" dirty="0">
                <a:solidFill>
                  <a:srgbClr val="84C345"/>
                </a:solidFill>
              </a:rPr>
              <a:t>DISKUTIEREN:</a:t>
            </a:r>
          </a:p>
          <a:p>
            <a:pPr>
              <a:lnSpc>
                <a:spcPct val="100000"/>
              </a:lnSpc>
            </a:pPr>
            <a:r>
              <a:rPr lang="en-PH" sz="1400" dirty="0"/>
              <a:t>Tauscht euch zu zweit oder in Kleingruppen aus: </a:t>
            </a:r>
            <a:r>
              <a:rPr lang="en-PH" sz="1400" i="1" dirty="0"/>
              <a:t>Wann hast du dich zuletzt hoffnungsvoll in Bezug auf das Klima gefühlt? Was hat dieses Gefühl ausgelöst?</a:t>
            </a:r>
            <a:r>
              <a:rPr lang="en-PH" sz="1400" dirty="0"/>
              <a:t> Beobachtet, wie sich Hoffnung verbreitet, wenn Geschichten geteilt werden.</a:t>
            </a:r>
          </a:p>
          <a:p>
            <a:pPr>
              <a:lnSpc>
                <a:spcPct val="100000"/>
              </a:lnSpc>
            </a:pPr>
            <a:endParaRPr lang="en-PH" sz="1200" b="1" dirty="0"/>
          </a:p>
          <a:p>
            <a:pPr algn="l">
              <a:lnSpc>
                <a:spcPct val="100000"/>
              </a:lnSpc>
            </a:pPr>
            <a:r>
              <a:rPr lang="en-PH" sz="1600" b="1" dirty="0">
                <a:solidFill>
                  <a:srgbClr val="84C345"/>
                </a:solidFill>
              </a:rPr>
              <a:t>HANDELN:</a:t>
            </a:r>
          </a:p>
          <a:p>
            <a:pPr>
              <a:lnSpc>
                <a:spcPct val="100000"/>
              </a:lnSpc>
            </a:pPr>
            <a:r>
              <a:rPr lang="en-PH" sz="1400" dirty="0"/>
              <a:t>Wähle eine hoffnungsvolle Geschichte aus diesem Toolkit aus und erzähle sie weiter — in sozialen Medien, im Unterricht oder einer Freundin oder einem Freund. Hoffnung wird stärker, wenn man sie weitergibt.</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Hoffnung bedeutet nicht, die Herausforderungen zu ignorieren. Es bedeutet, </a:t>
            </a:r>
            <a:r>
              <a:rPr lang="en-US" sz="1600" dirty="0" err="1">
                <a:solidFill>
                  <a:srgbClr val="404040"/>
                </a:solidFill>
              </a:rPr>
              <a:t>Lösungen anzuerkennen</a:t>
            </a:r>
            <a:r>
              <a:rPr lang="en-US" sz="1600" dirty="0">
                <a:solidFill>
                  <a:srgbClr val="404040"/>
                </a:solidFill>
              </a:rPr>
              <a:t>, Fortschritte zu feiern und daran zu glauben, dass Veränderung möglich ist, wenn wir gemeinsam handeln. Indem junge Menschen Geschichten von Resilienz und Erfolg lesen, schauen und hören, können sie eine hoffnungsvolle Haltung entwickeln, die Handeln antreibt und die Klimabewegung lebendig hält.</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Wichtigste Erkenntnis</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
        <p:nvSpPr>
          <p:cNvPr id="3" name="TextBox 2">
            <a:extLst>
              <a:ext uri="{FF2B5EF4-FFF2-40B4-BE49-F238E27FC236}">
                <a16:creationId xmlns:a16="http://schemas.microsoft.com/office/drawing/2014/main" id="{86207E80-8E39-A758-985A-8185B0D8C881}"/>
              </a:ext>
            </a:extLst>
          </p:cNvPr>
          <p:cNvSpPr txBox="1"/>
          <p:nvPr/>
        </p:nvSpPr>
        <p:spPr>
          <a:xfrm>
            <a:off x="3887786" y="5942355"/>
            <a:ext cx="4087891" cy="1477328"/>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Erinnere dich an einen Klimafortschritt, den du dieses Jahr erlebt hast. Wie verändert der Fokus auf das, was funktioniert, dein Gefühl beim Handeln?</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TotalTime>
  <Words>812</Words>
  <Application>Microsoft Office PowerPoint</Application>
  <PresentationFormat>Custom</PresentationFormat>
  <Paragraphs>86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1560</cp:revision>
  <cp:lastPrinted>2021-11-26T07:36:34Z</cp:lastPrinted>
  <dcterms:created xsi:type="dcterms:W3CDTF">2016-05-11T14:31:01Z</dcterms:created>
  <dcterms:modified xsi:type="dcterms:W3CDTF">2026-06-29T14:12:50Z</dcterms:modified>
</cp:coreProperties>
</file>