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581_CB1E7BC9.xml" ContentType="application/vnd.ms-powerpoint.comments+xml"/>
  <Override PartName="/ppt/comments/modernComment_582_4863C6E8.xml" ContentType="application/vnd.ms-powerpoint.comments+xml"/>
  <Override PartName="/ppt/comments/modernComment_572_5BFBCDB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5" autoAdjust="0"/>
    <p:restoredTop sz="96115" autoAdjust="0"/>
  </p:normalViewPr>
  <p:slideViewPr>
    <p:cSldViewPr snapToGrid="0" showGuides="1">
      <p:cViewPr varScale="1">
        <p:scale>
          <a:sx n="37" d="100"/>
          <a:sy n="37" d="100"/>
        </p:scale>
        <p:origin x="2584" y="5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modernComment_572_5BFBCDB1.xml><?xml version="1.0" encoding="utf-8"?>
<p188:cmLst xmlns:a="http://schemas.openxmlformats.org/drawingml/2006/main" xmlns:r="http://schemas.openxmlformats.org/officeDocument/2006/relationships" xmlns:p188="http://schemas.microsoft.com/office/powerpoint/2018/8/main">
  <p188:cm id="{F98C55F4-76F3-4D20-BA17-7F5BC245D234}" authorId="{3A646A2A-5463-31BB-24B8-887E45DDAF69}" created="2024-06-02T04:54:59.931">
    <ac:deMkLst xmlns:ac="http://schemas.microsoft.com/office/drawing/2013/main/command">
      <pc:docMk xmlns:pc="http://schemas.microsoft.com/office/powerpoint/2013/main/command"/>
      <pc:sldMk xmlns:pc="http://schemas.microsoft.com/office/powerpoint/2013/main/command" cId="1543228849" sldId="1394"/>
      <ac:grpSpMk id="6" creationId="{6878D8E4-4851-E7F6-8608-8C33211F3D31}"/>
    </ac:deMkLst>
    <p188:txBody>
      <a:bodyPr/>
      <a:lstStyle/>
      <a:p>
        <a:r>
          <a:rPr lang="en-IE"/>
          <a:t>Floaty again, suggest a fade back.</a:t>
        </a:r>
      </a:p>
    </p188:txBody>
  </p188:cm>
</p188:cmLst>
</file>

<file path=ppt/comments/modernComment_581_CB1E7BC9.xml><?xml version="1.0" encoding="utf-8"?>
<p188:cmLst xmlns:a="http://schemas.openxmlformats.org/drawingml/2006/main" xmlns:r="http://schemas.openxmlformats.org/officeDocument/2006/relationships" xmlns:p188="http://schemas.microsoft.com/office/powerpoint/2018/8/main">
  <p188:cm id="{A6827D14-2FD9-471F-B554-57B228756367}" authorId="{3A646A2A-5463-31BB-24B8-887E45DDAF69}" created="2024-06-02T04:53:30.675">
    <ac:deMkLst xmlns:ac="http://schemas.microsoft.com/office/drawing/2013/main/command">
      <pc:docMk xmlns:pc="http://schemas.microsoft.com/office/powerpoint/2013/main/command"/>
      <pc:sldMk xmlns:pc="http://schemas.microsoft.com/office/powerpoint/2013/main/command" cId="3407772617" sldId="1409"/>
      <ac:grpSpMk id="16" creationId="{D275B126-E600-07E4-7DE8-B305D2F9DA23}"/>
    </ac:deMkLst>
    <p188:txBody>
      <a:bodyPr/>
      <a:lstStyle/>
      <a:p>
        <a:r>
          <a:rPr lang="en-IE"/>
          <a:t>This version Gillian but maybe fade the logo circle - put as a watermark, it's a bit floaty here</a:t>
        </a:r>
      </a:p>
    </p188:txBody>
  </p188:cm>
</p188:cmLst>
</file>

<file path=ppt/comments/modernComment_582_4863C6E8.xml><?xml version="1.0" encoding="utf-8"?>
<p188:cmLst xmlns:a="http://schemas.openxmlformats.org/drawingml/2006/main" xmlns:r="http://schemas.openxmlformats.org/officeDocument/2006/relationships" xmlns:p188="http://schemas.microsoft.com/office/powerpoint/2018/8/main">
  <p188:cm id="{45873382-FECA-4961-A786-5A706DA24514}" authorId="{3A646A2A-5463-31BB-24B8-887E45DDAF69}" created="2024-06-02T04:53:54.682">
    <ac:deMkLst xmlns:ac="http://schemas.microsoft.com/office/drawing/2013/main/command">
      <pc:docMk xmlns:pc="http://schemas.microsoft.com/office/powerpoint/2013/main/command"/>
      <pc:sldMk xmlns:pc="http://schemas.microsoft.com/office/powerpoint/2013/main/command" cId="1214498536" sldId="1410"/>
      <ac:grpSpMk id="25" creationId="{ED247980-AD9A-75C6-C93D-E289AA4BAA92}"/>
    </ac:deMkLst>
    <p188:txBody>
      <a:bodyPr/>
      <a:lstStyle/>
      <a:p>
        <a:r>
          <a:rPr lang="en-IE"/>
          <a:t>Again floaty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581_CB1E7BC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82_4863C6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72_5BFBCDB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social/main.jsp?catId=1699" TargetMode="External"/><Relationship Id="rId2" Type="http://schemas.openxmlformats.org/officeDocument/2006/relationships/hyperlink" Target="https://www.eurofound.europa.eu/en/topic/green-jobs" TargetMode="Externa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hyperlink" Target="https://www.prospects.ac.uk/jobs-and-work-experience/job-sectors/environment-and-agriculture/green-jobs-what-are-they-and-how-do-i-get-on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ed.com/talks/janine_benyus_biomimicry_in_action"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www.youtube.com/watch?v=Nk7HKkCqeT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sco.ec.europa.eu/en/classification/occupation_main"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4" cstate="hqprint">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dirty="0"/>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6"/>
            <a:ext cx="71408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972884"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5623195" cy="1077218"/>
          </a:xfrm>
          <a:prstGeom prst="rect">
            <a:avLst/>
          </a:prstGeom>
          <a:noFill/>
        </p:spPr>
        <p:txBody>
          <a:bodyPr wrap="square" rtlCol="0">
            <a:spAutoFit/>
          </a:bodyPr>
          <a:lstStyle/>
          <a:p>
            <a:r>
              <a:rPr lang="en-US" sz="2000" b="1" spc="324" dirty="0">
                <a:solidFill>
                  <a:srgbClr val="5398A2"/>
                </a:solidFill>
                <a:latin typeface="Calibri" panose="020F0502020204030204" pitchFamily="34" charset="0"/>
                <a:cs typeface="Calibri" panose="020F0502020204030204" pitchFamily="34" charset="0"/>
              </a:rPr>
              <a:t>ERKUNDEN / ENTDECKEN /</a:t>
            </a:r>
            <a:br>
              <a:rPr lang="en-US" sz="2000" b="1" spc="324" dirty="0">
                <a:solidFill>
                  <a:srgbClr val="5398A2"/>
                </a:solidFill>
                <a:latin typeface="Calibri" panose="020F0502020204030204" pitchFamily="34" charset="0"/>
                <a:cs typeface="Calibri" panose="020F0502020204030204" pitchFamily="34" charset="0"/>
              </a:rPr>
            </a:br>
            <a:r>
              <a:rPr lang="en-US" sz="2000" b="1" spc="324" dirty="0">
                <a:solidFill>
                  <a:srgbClr val="5398A2"/>
                </a:solidFill>
                <a:latin typeface="Calibri" panose="020F0502020204030204" pitchFamily="34" charset="0"/>
                <a:cs typeface="Calibri" panose="020F0502020204030204" pitchFamily="34" charset="0"/>
              </a:rPr>
              <a:t>PLANEN / HANDELN</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5213630"/>
            <a:ext cx="7468813" cy="584775"/>
          </a:xfrm>
          <a:prstGeom prst="rect">
            <a:avLst/>
          </a:prstGeom>
          <a:noFill/>
        </p:spPr>
        <p:txBody>
          <a:bodyPr wrap="square" rtlCol="0">
            <a:spAutoFit/>
          </a:bodyPr>
          <a:lstStyle/>
          <a:p>
            <a:r>
              <a:rPr lang="en-US" sz="2400" b="1" spc="324" dirty="0">
                <a:solidFill>
                  <a:srgbClr val="5398A2"/>
                </a:solidFill>
                <a:latin typeface="Calibri" panose="020F0502020204030204" pitchFamily="34" charset="0"/>
                <a:cs typeface="Calibri" panose="020F0502020204030204" pitchFamily="34" charset="0"/>
              </a:rPr>
              <a:t>GRÜNE KARRIEREN &amp; ZUKUNFTSKOMPETENZEN</a:t>
            </a:r>
          </a:p>
        </p:txBody>
      </p:sp>
    </p:spTree>
    <p:extLst>
      <p:ext uri="{BB962C8B-B14F-4D97-AF65-F5344CB8AC3E}">
        <p14:creationId xmlns:p14="http://schemas.microsoft.com/office/powerpoint/2010/main" val="340777261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dirty="0"/>
              <a:t>Einführung</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dirty="0"/>
              <a:t>Lesen</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dirty="0"/>
              <a:t>Anschauen</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dirty="0"/>
              <a:t>Denken &amp; Reflektieren</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dirty="0"/>
              <a:t>05</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dirty="0"/>
              <a:t>Handeln</a:t>
            </a:r>
          </a:p>
        </p:txBody>
      </p:sp>
      <p:sp>
        <p:nvSpPr>
          <p:cNvPr id="19" name="Text Placeholder 18">
            <a:extLst>
              <a:ext uri="{FF2B5EF4-FFF2-40B4-BE49-F238E27FC236}">
                <a16:creationId xmlns:a16="http://schemas.microsoft.com/office/drawing/2014/main" id="{11CC2CC2-F604-8AD3-E6D3-60E6DB208023}"/>
              </a:ext>
            </a:extLst>
          </p:cNvPr>
          <p:cNvSpPr>
            <a:spLocks noGrp="1"/>
          </p:cNvSpPr>
          <p:nvPr>
            <p:ph type="body" sz="quarter" idx="51"/>
          </p:nvPr>
        </p:nvSpPr>
        <p:spPr>
          <a:xfrm>
            <a:off x="2148149" y="6452834"/>
            <a:ext cx="648000" cy="292876"/>
          </a:xfrm>
        </p:spPr>
        <p:txBody>
          <a:bodyPr/>
          <a:lstStyle/>
          <a:p>
            <a:r>
              <a:rPr lang="en-US" dirty="0"/>
              <a:t>06</a:t>
            </a:r>
          </a:p>
        </p:txBody>
      </p:sp>
      <p:sp>
        <p:nvSpPr>
          <p:cNvPr id="20" name="Text Placeholder 19">
            <a:extLst>
              <a:ext uri="{FF2B5EF4-FFF2-40B4-BE49-F238E27FC236}">
                <a16:creationId xmlns:a16="http://schemas.microsoft.com/office/drawing/2014/main" id="{5D3A4819-1BB2-4A22-015E-570306F0FE9D}"/>
              </a:ext>
            </a:extLst>
          </p:cNvPr>
          <p:cNvSpPr>
            <a:spLocks noGrp="1"/>
          </p:cNvSpPr>
          <p:nvPr>
            <p:ph type="body" sz="quarter" idx="52"/>
          </p:nvPr>
        </p:nvSpPr>
        <p:spPr/>
        <p:txBody>
          <a:bodyPr/>
          <a:lstStyle/>
          <a:p>
            <a:r>
              <a:rPr lang="en-US" dirty="0"/>
              <a:t>Kernaussage</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12E921-8D4A-198E-4D17-1AA96D5BB2F4}"/>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INHALT</a:t>
            </a:r>
          </a:p>
        </p:txBody>
      </p:sp>
    </p:spTree>
    <p:extLst>
      <p:ext uri="{BB962C8B-B14F-4D97-AF65-F5344CB8AC3E}">
        <p14:creationId xmlns:p14="http://schemas.microsoft.com/office/powerpoint/2010/main" val="121449853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3277341"/>
            <a:ext cx="6541269" cy="5494217"/>
          </a:xfrm>
        </p:spPr>
        <p:txBody>
          <a:bodyPr numCol="1"/>
          <a:lstStyle/>
          <a:p>
            <a:pPr>
              <a:lnSpc>
                <a:spcPct val="100000"/>
              </a:lnSpc>
            </a:pPr>
            <a:r>
              <a:rPr lang="en-US" sz="1400" dirty="0"/>
              <a:t>Der Wandel zu einer nachhaltigen Wirtschaft schafft neue Jobs, neue Branchen und neue Anforderungen an Kompetenzen in jedem Bereich. Grüne Karrieren reichen von Technik über Politik, Bildung, Finanzen, Design bis hin zur Landwirtschaft und darüber hinaus — und sie wachsen </a:t>
            </a:r>
            <a:r>
              <a:rPr lang="en-US" sz="1400"/>
              <a:t>schnell.</a:t>
            </a:r>
          </a:p>
          <a:p>
            <a:pPr>
              <a:lnSpc>
                <a:spcPct val="100000"/>
              </a:lnSpc>
            </a:pPr>
            <a:br>
              <a:rPr lang="en-US" sz="1400" dirty="0"/>
            </a:br>
            <a:r>
              <a:rPr lang="en-US" sz="1400" dirty="0"/>
              <a:t>Dieses Toolkit hilft jungen Menschen zu erkunden, wie eine grüne Karriere für sie aussehen könnte, welche Kompetenzen sie jetzt aufbauen sollten und wie sie Lernen mit echten Chancen </a:t>
            </a:r>
            <a:r>
              <a:rPr lang="en-US" sz="1400"/>
              <a:t>verbinden können.</a:t>
            </a:r>
          </a:p>
          <a:p>
            <a:pPr>
              <a:lnSpc>
                <a:spcPct val="100000"/>
              </a:lnSpc>
            </a:pPr>
            <a:br>
              <a:rPr lang="en-US" sz="1400" dirty="0"/>
            </a:br>
            <a:r>
              <a:rPr lang="en-US" sz="1400" b="1"/>
              <a:t>Lernziele</a:t>
            </a:r>
          </a:p>
          <a:p>
            <a:pPr>
              <a:lnSpc>
                <a:spcPct val="100000"/>
              </a:lnSpc>
            </a:pPr>
            <a:br>
              <a:rPr lang="en-US" sz="1400" dirty="0"/>
            </a:br>
            <a:r>
              <a:rPr lang="en-US" sz="1400" dirty="0"/>
              <a:t>• Verstehen, was grüne Jobs sind und welche Branchen am schnellsten </a:t>
            </a:r>
            <a:r>
              <a:rPr lang="en-US" sz="1400"/>
              <a:t>wachsen.</a:t>
            </a:r>
          </a:p>
          <a:p>
            <a:pPr>
              <a:lnSpc>
                <a:spcPct val="100000"/>
              </a:lnSpc>
            </a:pPr>
            <a:br>
              <a:rPr lang="en-US" sz="1400" dirty="0"/>
            </a:br>
            <a:r>
              <a:rPr lang="en-US" sz="1400" dirty="0"/>
              <a:t>• Kompetenzen erkennen, die du bereits hast und die für die grüne </a:t>
            </a:r>
            <a:r>
              <a:rPr lang="en-US" sz="1400"/>
              <a:t>Wirtschaft relevant sind.</a:t>
            </a:r>
          </a:p>
          <a:p>
            <a:pPr>
              <a:lnSpc>
                <a:spcPct val="100000"/>
              </a:lnSpc>
            </a:pPr>
            <a:br>
              <a:rPr lang="en-US" sz="1400" dirty="0"/>
            </a:br>
            <a:r>
              <a:rPr lang="en-US" sz="1400" dirty="0"/>
              <a:t>• EU-Politik erkunden, die die Nachfrage nach grünen Kompetenzen und </a:t>
            </a:r>
            <a:r>
              <a:rPr lang="en-US" sz="1400"/>
              <a:t>Arbeitskräften antreibt.</a:t>
            </a:r>
          </a:p>
          <a:p>
            <a:pPr>
              <a:lnSpc>
                <a:spcPct val="100000"/>
              </a:lnSpc>
            </a:pPr>
            <a:br>
              <a:rPr lang="en-US" sz="1400" dirty="0"/>
            </a:br>
            <a:r>
              <a:rPr lang="en-US" sz="1400" dirty="0"/>
              <a:t>• Einen konkreten Schritt in Richtung eines nachhaltigeren Karrierewegs machen.</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Einführung</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3">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5356555"/>
          </a:xfrm>
        </p:spPr>
        <p:txBody>
          <a:bodyPr/>
          <a:lstStyle/>
          <a:p>
            <a:pPr algn="l">
              <a:lnSpc>
                <a:spcPts val="1320"/>
              </a:lnSpc>
            </a:pPr>
            <a:r>
              <a:rPr lang="en-US" sz="1800" b="1" dirty="0">
                <a:solidFill>
                  <a:srgbClr val="84C345"/>
                </a:solidFill>
              </a:rPr>
              <a:t>Bericht – Grüne Jobs in Europa (Eurofound)</a:t>
            </a:r>
            <a:br>
              <a:rPr lang="en-US" sz="1600" dirty="0"/>
            </a:br>
            <a:r>
              <a:rPr lang="en-US" sz="1600" dirty="0"/>
              <a:t>Die EU-Forschungsagentur für Arbeits- und Lebensbedingungen zeigt, welche grünen Jobsektoren in Europa wachsen, welche Kompetenzen gefragt sind und was der Wandel für Arbeitnehmer und Arbeitgeber bedeutet.</a:t>
            </a:r>
            <a:br>
              <a:rPr lang="en-US" sz="1600"/>
            </a:br>
            <a:r>
              <a:rPr lang="en-US" sz="1600">
                <a:solidFill>
                  <a:srgbClr val="1A7B46"/>
                </a:solidFill>
                <a:hlinkClick r:id="rId2">
                  <a:extLst>
                    <a:ext uri="{A12FA001-AC4F-418D-AE19-62706E023703}">
                      <ahyp:hlinkClr xmlns:ahyp="http://schemas.microsoft.com/office/drawing/2018/hyperlinkcolor" val="tx"/>
                    </a:ext>
                  </a:extLst>
                </a:hlinkClick>
              </a:rPr>
              <a:t>Lesen</a:t>
            </a:r>
          </a:p>
          <a:p>
            <a:pPr algn="l">
              <a:lnSpc>
                <a:spcPts val="1320"/>
              </a:lnSpc>
            </a:pPr>
            <a:endParaRPr lang="en-US" sz="1600" dirty="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Überblick – Was sind grüne Jobs? (Internationale Arbeitsorganisation)</a:t>
            </a:r>
            <a:br>
              <a:rPr lang="en-US" sz="1600" dirty="0"/>
            </a:br>
            <a:r>
              <a:rPr lang="en-US" sz="1600" dirty="0"/>
              <a:t>Die ILO definiert grüne Jobs, erklärt, welchen Branchen sie angehören, und zeigt den Zusammenhang zwischen nachhaltiger Entwicklung, fairer Arbeit und dem weltweiten Wandel zu einer klimafreundlichen Wirtschaft.</a:t>
            </a:r>
            <a:br>
              <a:rPr lang="en-US" sz="1600"/>
            </a:br>
            <a:r>
              <a:rPr lang="en-US" sz="1600">
                <a:solidFill>
                  <a:srgbClr val="1A7B46"/>
                </a:solidFill>
              </a:rPr>
              <a:t>Lesen</a:t>
            </a: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r>
              <a:rPr lang="en-US" sz="1800" b="1">
                <a:solidFill>
                  <a:srgbClr val="84C345"/>
                </a:solidFill>
              </a:rPr>
              <a:t>Politik </a:t>
            </a:r>
            <a:r>
              <a:rPr lang="en-US" sz="1800" b="1" dirty="0">
                <a:solidFill>
                  <a:srgbClr val="84C345"/>
                </a:solidFill>
              </a:rPr>
              <a:t>– Europäische Agenda für grüne Kompetenzen (Europäische Kommission)</a:t>
            </a:r>
            <a:br>
              <a:rPr lang="en-US" sz="1600" dirty="0"/>
            </a:br>
            <a:r>
              <a:rPr lang="en-US" sz="1600" dirty="0"/>
              <a:t>Die Agenda der Europäischen Kommission für grüne Kompetenzen in der Industrie zeigt, wie Bildungs- und Ausbildungssysteme umgestaltet werden, um Arbeitskräfte auf eine klimaneutrale Wirtschaft bis 2050 vorzubereiten.</a:t>
            </a:r>
            <a:br>
              <a:rPr lang="en-US" sz="1600"/>
            </a:br>
            <a:r>
              <a:rPr lang="en-US" sz="1600">
                <a:solidFill>
                  <a:srgbClr val="1A7B46"/>
                </a:solidFill>
                <a:hlinkClick r:id="rId3">
                  <a:extLst>
                    <a:ext uri="{A12FA001-AC4F-418D-AE19-62706E023703}">
                      <ahyp:hlinkClr xmlns:ahyp="http://schemas.microsoft.com/office/drawing/2018/hyperlinkcolor" val="tx"/>
                    </a:ext>
                  </a:extLst>
                </a:hlinkClick>
              </a:rPr>
              <a:t>Lesen</a:t>
            </a:r>
          </a:p>
          <a:p>
            <a:pPr algn="l">
              <a:lnSpc>
                <a:spcPts val="1320"/>
              </a:lnSpc>
            </a:pPr>
            <a:endParaRPr lang="en-US" sz="16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Leitfaden – Grüne Jobs: Was sind sie und wie bekomme ich einen? (Prospects UK)</a:t>
            </a:r>
            <a:br>
              <a:rPr lang="en-US" sz="1600" dirty="0"/>
            </a:br>
            <a:r>
              <a:rPr lang="en-US" sz="1600" dirty="0"/>
              <a:t>Ein praktischer Karriereleitfaden zu grünen Jobsektoren, Einstiegswegen sowie den Qualifikationen und Erfahrungen, die nachhaltige Arbeitgeber am meisten schätzen. Nützlich für die frühe Karriereplanung.</a:t>
            </a:r>
            <a:br>
              <a:rPr lang="en-US" sz="1600" dirty="0"/>
            </a:br>
            <a:r>
              <a:rPr lang="en-US" sz="1600" dirty="0">
                <a:solidFill>
                  <a:srgbClr val="1A7B46"/>
                </a:solidFill>
                <a:hlinkClick r:id="rId4">
                  <a:extLst>
                    <a:ext uri="{A12FA001-AC4F-418D-AE19-62706E023703}">
                      <ahyp:hlinkClr xmlns:ahyp="http://schemas.microsoft.com/office/drawing/2018/hyperlinkcolor" val="tx"/>
                    </a:ext>
                  </a:extLst>
                </a:hlinkClick>
              </a:rPr>
              <a:t>Lesen</a:t>
            </a:r>
          </a:p>
          <a:p>
            <a:endParaRPr lang="en-US" sz="14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Lesen</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2400000" cy="1049221"/>
          </a:xfrm>
        </p:spPr>
        <p:txBody>
          <a:bodyPr/>
          <a:lstStyle/>
          <a:p>
            <a:r>
              <a:rPr lang="en-US" sz="2600"/>
              <a:t>Anschauen</a:t>
            </a:r>
            <a:endParaRPr lang="en-US" sz="2600"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7"/>
            <a:ext cx="6541269" cy="4002086"/>
          </a:xfrm>
        </p:spPr>
        <p:txBody>
          <a:bodyPr/>
          <a:lstStyle/>
          <a:p>
            <a:pPr algn="l">
              <a:lnSpc>
                <a:spcPts val="1320"/>
              </a:lnSpc>
            </a:pPr>
            <a:r>
              <a:rPr lang="en-US" sz="1800" b="1" dirty="0">
                <a:solidFill>
                  <a:srgbClr val="84C345"/>
                </a:solidFill>
              </a:rPr>
              <a:t>TED-Talk – Bionik in Aktion (Janine Benyus)</a:t>
            </a:r>
            <a:br>
              <a:rPr lang="en-US" sz="1600" dirty="0"/>
            </a:br>
            <a:r>
              <a:rPr lang="en-US" sz="1600" dirty="0"/>
              <a:t>Janine Benyus zeigt, wie von der Natur inspiriertes Design neue Branchen und Berufe schafft. Eine spannende Einführung in Karrieren an der Schnittstelle von Biologie, Technik und nachhaltiger Innovation.</a:t>
            </a:r>
            <a:br>
              <a:rPr lang="en-US" sz="1600"/>
            </a:br>
            <a:r>
              <a:rPr lang="en-US" sz="1600">
                <a:solidFill>
                  <a:srgbClr val="1A7B46"/>
                </a:solidFill>
                <a:hlinkClick r:id="rId3">
                  <a:extLst>
                    <a:ext uri="{A12FA001-AC4F-418D-AE19-62706E023703}">
                      <ahyp:hlinkClr xmlns:ahyp="http://schemas.microsoft.com/office/drawing/2018/hyperlinkcolor" val="tx"/>
                    </a:ext>
                  </a:extLst>
                </a:hlinkClick>
              </a:rPr>
              <a:t>Anschauen</a:t>
            </a:r>
          </a:p>
          <a:p>
            <a:pPr algn="l">
              <a:lnSpc>
                <a:spcPts val="1320"/>
              </a:lnSpc>
            </a:pPr>
            <a:endParaRPr lang="en-US" sz="16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TEDx-Talk – Die grüne Wirtschaft ist die neue Wirtschaft (verschiedene)</a:t>
            </a:r>
            <a:br>
              <a:rPr lang="en-US" sz="1600" dirty="0"/>
            </a:br>
            <a:r>
              <a:rPr lang="en-US" sz="1600" dirty="0"/>
              <a:t>Dieser TEDx-Talk zeigt, dass der wirtschaftliche Wandel zur Nachhaltigkeit nicht nur eine Umweltgeschichte ist — sondern eine Geschichte von Neuerfindung, Unternehmertum und Chancen für die nächste Generation von Arbeitskräften.</a:t>
            </a:r>
            <a:br>
              <a:rPr lang="en-US" sz="1600"/>
            </a:br>
            <a:r>
              <a:rPr lang="en-US" sz="1600">
                <a:solidFill>
                  <a:srgbClr val="1A7B46"/>
                </a:solidFill>
              </a:rPr>
              <a:t>Anschauen</a:t>
            </a: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endParaRPr lang="en-US" sz="1600">
              <a:solidFill>
                <a:srgbClr val="1A7B46"/>
              </a:solidFill>
            </a:endParaRPr>
          </a:p>
          <a:p>
            <a:pPr algn="l">
              <a:lnSpc>
                <a:spcPts val="1320"/>
              </a:lnSpc>
            </a:pPr>
            <a:r>
              <a:rPr lang="en-US" sz="1800" b="1">
                <a:solidFill>
                  <a:srgbClr val="84C345"/>
                </a:solidFill>
              </a:rPr>
              <a:t>Dokumentation </a:t>
            </a:r>
            <a:r>
              <a:rPr lang="en-US" sz="1800" b="1" dirty="0">
                <a:solidFill>
                  <a:srgbClr val="84C345"/>
                </a:solidFill>
              </a:rPr>
              <a:t>– Der europäische Green Deal und die Zukunft der Arbeit (DW News)</a:t>
            </a:r>
            <a:br>
              <a:rPr lang="en-US" sz="1600" dirty="0"/>
            </a:br>
            <a:r>
              <a:rPr lang="en-US" sz="1600" dirty="0"/>
              <a:t>Die Deutsche Welle untersucht, wie der europäische Green Deal Branchen auf dem ganzen Kontinent verändert — von Energie und Bau bis hin zu Verkehr und Landwirtschaft — und was das für junge Berufseinsteiger bedeutet.</a:t>
            </a:r>
            <a:br>
              <a:rPr lang="en-US" sz="1600" dirty="0"/>
            </a:br>
            <a:r>
              <a:rPr lang="en-US" sz="1600" dirty="0">
                <a:solidFill>
                  <a:srgbClr val="1A7B46"/>
                </a:solidFill>
                <a:hlinkClick r:id="rId4">
                  <a:extLst>
                    <a:ext uri="{A12FA001-AC4F-418D-AE19-62706E023703}">
                      <ahyp:hlinkClr xmlns:ahyp="http://schemas.microsoft.com/office/drawing/2018/hyperlinkcolor" val="tx"/>
                    </a:ext>
                  </a:extLst>
                </a:hlinkClick>
              </a:rPr>
              <a:t>Anschauen</a:t>
            </a:r>
          </a:p>
          <a:p>
            <a:endParaRPr lang="en-US"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6579507"/>
            <a:ext cx="6541269" cy="2330141"/>
          </a:xfrm>
        </p:spPr>
        <p:txBody>
          <a:bodyPr/>
          <a:lstStyle/>
          <a:p>
            <a:pPr algn="l">
              <a:lnSpc>
                <a:spcPts val="1320"/>
              </a:lnSpc>
            </a:pPr>
            <a:r>
              <a:rPr lang="en-US" sz="1600" b="1" dirty="0">
                <a:solidFill>
                  <a:srgbClr val="84C345"/>
                </a:solidFill>
              </a:rPr>
              <a:t>DENKEN – </a:t>
            </a:r>
            <a:r>
              <a:rPr lang="en-US" sz="1600" b="1">
                <a:solidFill>
                  <a:srgbClr val="84C345"/>
                </a:solidFill>
              </a:rPr>
              <a:t>Diskussionsfragen</a:t>
            </a:r>
          </a:p>
          <a:p>
            <a:pPr algn="l">
              <a:lnSpc>
                <a:spcPts val="1320"/>
              </a:lnSpc>
            </a:pPr>
            <a:br>
              <a:rPr lang="en-US" sz="1400" dirty="0"/>
            </a:br>
            <a:r>
              <a:rPr lang="en-US" sz="1400" dirty="0"/>
              <a:t>• Was bedeutet ein „grüner Job“ für </a:t>
            </a:r>
            <a:r>
              <a:rPr lang="en-US" sz="1400"/>
              <a:t>dich?</a:t>
            </a:r>
          </a:p>
          <a:p>
            <a:pPr algn="l">
              <a:lnSpc>
                <a:spcPts val="1320"/>
              </a:lnSpc>
            </a:pPr>
            <a:r>
              <a:rPr lang="en-US" sz="1400"/>
              <a:t> </a:t>
            </a:r>
            <a:r>
              <a:rPr lang="en-US" sz="1400" dirty="0"/>
              <a:t>Könnte dein Traumjob grüner </a:t>
            </a:r>
            <a:r>
              <a:rPr lang="en-US" sz="1400"/>
              <a:t>werden?</a:t>
            </a:r>
          </a:p>
          <a:p>
            <a:pPr algn="l">
              <a:lnSpc>
                <a:spcPts val="1320"/>
              </a:lnSpc>
            </a:pPr>
            <a:br>
              <a:rPr lang="en-US" sz="1400" dirty="0"/>
            </a:br>
            <a:r>
              <a:rPr lang="en-US" sz="1400" dirty="0"/>
              <a:t>• Welche Branchen in deinem Land verändern sich am meisten aufgrund von Nachhaltigkeits</a:t>
            </a:r>
            <a:r>
              <a:rPr lang="en-US" sz="1400"/>
              <a:t>druck?</a:t>
            </a:r>
          </a:p>
          <a:p>
            <a:pPr algn="l">
              <a:lnSpc>
                <a:spcPts val="1320"/>
              </a:lnSpc>
            </a:pPr>
            <a:br>
              <a:rPr lang="en-US" sz="1400" dirty="0"/>
            </a:br>
            <a:r>
              <a:rPr lang="en-US" sz="1400" dirty="0"/>
              <a:t>• Welche Kompetenzen werden in einer klimafreundlichen Wirtschaft am wichtigsten sein — technische, soziale oder </a:t>
            </a:r>
            <a:r>
              <a:rPr lang="en-US" sz="1400"/>
              <a:t>kreative?</a:t>
            </a:r>
          </a:p>
          <a:p>
            <a:pPr algn="l">
              <a:lnSpc>
                <a:spcPts val="1320"/>
              </a:lnSpc>
            </a:pPr>
            <a:br>
              <a:rPr lang="en-US" sz="1400" dirty="0"/>
            </a:br>
            <a:r>
              <a:rPr lang="en-US" sz="1400" dirty="0"/>
              <a:t>• Gibt es einen Widerspruch zwischen Wirtschaftswachstum und Umweltschutz? Können grüne Jobs ihn </a:t>
            </a:r>
            <a:r>
              <a:rPr lang="en-US" sz="1400"/>
              <a:t>auflösen?</a:t>
            </a:r>
          </a:p>
          <a:p>
            <a:pPr algn="l">
              <a:lnSpc>
                <a:spcPts val="1320"/>
              </a:lnSpc>
            </a:pPr>
            <a:endParaRPr lang="en-US" sz="1400" dirty="0"/>
          </a:p>
          <a:p>
            <a:pPr algn="l">
              <a:lnSpc>
                <a:spcPts val="1320"/>
              </a:lnSpc>
            </a:pPr>
            <a:r>
              <a:rPr lang="en-US" sz="1600" b="1" dirty="0">
                <a:solidFill>
                  <a:srgbClr val="84C345"/>
                </a:solidFill>
              </a:rPr>
              <a:t>REFLEKTIEREN – EU-Atlas für </a:t>
            </a:r>
            <a:r>
              <a:rPr lang="en-US" sz="1600" b="1">
                <a:solidFill>
                  <a:srgbClr val="84C345"/>
                </a:solidFill>
              </a:rPr>
              <a:t>grüne Berufe</a:t>
            </a:r>
          </a:p>
          <a:p>
            <a:pPr algn="l">
              <a:lnSpc>
                <a:spcPts val="1320"/>
              </a:lnSpc>
            </a:pPr>
            <a:br>
              <a:rPr lang="en-US" sz="1400" dirty="0"/>
            </a:br>
            <a:r>
              <a:rPr lang="en-US" sz="1400" dirty="0"/>
              <a:t>Durchsuche die ESCO-Datenbank — </a:t>
            </a:r>
            <a:r>
              <a:rPr lang="en-US" sz="1400"/>
              <a:t>die </a:t>
            </a:r>
          </a:p>
          <a:p>
            <a:pPr algn="l">
              <a:lnSpc>
                <a:spcPts val="1320"/>
              </a:lnSpc>
            </a:pPr>
            <a:r>
              <a:rPr lang="en-US" sz="1400"/>
              <a:t>europäische </a:t>
            </a:r>
            <a:r>
              <a:rPr lang="en-US" sz="1400" dirty="0"/>
              <a:t>Klassifikation von Berufen und Kompetenzen — um grüne Berufe und die dazu nötigen Kompetenzen zu erkunden. Filtere nach Branche oder Kompetenz, um zu finden, was zu dir passt.</a:t>
            </a:r>
            <a:br>
              <a:rPr lang="en-US" sz="1400" dirty="0"/>
            </a:br>
            <a:r>
              <a:rPr lang="en-US" sz="1400" dirty="0">
                <a:solidFill>
                  <a:srgbClr val="1A7B46"/>
                </a:solidFill>
                <a:hlinkClick r:id="rId2">
                  <a:extLst>
                    <a:ext uri="{A12FA001-AC4F-418D-AE19-62706E023703}">
                      <ahyp:hlinkClr xmlns:ahyp="http://schemas.microsoft.com/office/drawing/2018/hyperlinkcolor" val="tx"/>
                    </a:ext>
                  </a:extLst>
                </a:hlinkClick>
              </a:rPr>
              <a:t>ESCO erkunden</a:t>
            </a:r>
          </a:p>
          <a:p>
            <a:endParaRPr lang="en-US" sz="12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a:xfrm>
            <a:off x="5805055" y="1969168"/>
            <a:ext cx="1900000" cy="1049221"/>
          </a:xfrm>
        </p:spPr>
        <p:txBody>
          <a:bodyPr/>
          <a:lstStyle/>
          <a:p>
            <a:r>
              <a:rPr lang="en-US" sz="2200" dirty="0"/>
              <a:t>Denken &amp; Reflektieren</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Handeln</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817787" y="5309819"/>
            <a:ext cx="6541269" cy="3459530"/>
          </a:xfrm>
        </p:spPr>
        <p:txBody>
          <a:bodyPr/>
          <a:lstStyle/>
          <a:p>
            <a:pPr algn="l">
              <a:lnSpc>
                <a:spcPts val="1320"/>
              </a:lnSpc>
            </a:pPr>
            <a:r>
              <a:rPr lang="en-US" sz="1600" b="1" dirty="0">
                <a:solidFill>
                  <a:srgbClr val="84C345"/>
                </a:solidFill>
              </a:rPr>
              <a:t>KOMPETENZ-CHECK:</a:t>
            </a:r>
            <a:br>
              <a:rPr lang="en-US" sz="1400" dirty="0"/>
            </a:br>
            <a:r>
              <a:rPr lang="en-US" sz="1400" dirty="0"/>
              <a:t>Liste 10 Kompetenzen auf, die du bereits hast — einschließlich Soft Skills, Sprachen und Hobbys. Nutze dann die ESCO-Datenbank, um einen grünen Beruf zu finden, der zu mindestens drei davon passt. Teile deine Ergebnisse mit deiner </a:t>
            </a:r>
            <a:r>
              <a:rPr lang="en-US" sz="1400"/>
              <a:t>Gruppe.</a:t>
            </a:r>
          </a:p>
          <a:p>
            <a:pPr algn="l">
              <a:lnSpc>
                <a:spcPts val="1320"/>
              </a:lnSpc>
            </a:pPr>
            <a:endParaRPr lang="en-US" sz="1400" dirty="0"/>
          </a:p>
          <a:p>
            <a:pPr algn="l">
              <a:lnSpc>
                <a:spcPts val="1320"/>
              </a:lnSpc>
            </a:pPr>
            <a:r>
              <a:rPr lang="en-US" sz="1600" b="1" dirty="0">
                <a:solidFill>
                  <a:srgbClr val="84C345"/>
                </a:solidFill>
              </a:rPr>
              <a:t>RECHERCHIEREN:</a:t>
            </a:r>
            <a:br>
              <a:rPr lang="en-US" sz="1400" dirty="0"/>
            </a:br>
            <a:r>
              <a:rPr lang="en-US" sz="1400" dirty="0"/>
              <a:t>Wähle eine grüne Karriere, die dich interessiert. Recherchiere tägliche Aufgaben, Durchschnittsgehalt, erforderliche Qualifikationen und Wachstumsaussichten. Bereite einen zweiminütigen Pitch für deine Gruppe vor: „Das ist, warum dieser Job wichtig ist und wie ich dort hinkommen könnte.“</a:t>
            </a:r>
          </a:p>
          <a:p>
            <a:pPr algn="l">
              <a:lnSpc>
                <a:spcPts val="1320"/>
              </a:lnSpc>
            </a:pPr>
            <a:endParaRPr lang="en-US" sz="1600" b="1">
              <a:solidFill>
                <a:srgbClr val="84C345"/>
              </a:solidFill>
            </a:endParaRPr>
          </a:p>
          <a:p>
            <a:pPr algn="l">
              <a:lnSpc>
                <a:spcPts val="1320"/>
              </a:lnSpc>
            </a:pPr>
            <a:endParaRPr lang="en-US" sz="1600" b="1">
              <a:solidFill>
                <a:srgbClr val="84C345"/>
              </a:solidFill>
            </a:endParaRPr>
          </a:p>
          <a:p>
            <a:pPr algn="l">
              <a:lnSpc>
                <a:spcPts val="1320"/>
              </a:lnSpc>
            </a:pPr>
            <a:endParaRPr lang="en-US" sz="1600" b="1">
              <a:solidFill>
                <a:srgbClr val="84C345"/>
              </a:solidFill>
            </a:endParaRPr>
          </a:p>
          <a:p>
            <a:pPr algn="l">
              <a:lnSpc>
                <a:spcPts val="1320"/>
              </a:lnSpc>
            </a:pPr>
            <a:endParaRPr lang="en-US" sz="1600" b="1">
              <a:solidFill>
                <a:srgbClr val="84C345"/>
              </a:solidFill>
            </a:endParaRPr>
          </a:p>
          <a:p>
            <a:pPr algn="l">
              <a:lnSpc>
                <a:spcPts val="1320"/>
              </a:lnSpc>
            </a:pPr>
            <a:endParaRPr lang="en-US" sz="1600" b="1">
              <a:solidFill>
                <a:srgbClr val="84C345"/>
              </a:solidFill>
            </a:endParaRPr>
          </a:p>
          <a:p>
            <a:pPr algn="l">
              <a:lnSpc>
                <a:spcPts val="1320"/>
              </a:lnSpc>
            </a:pPr>
            <a:r>
              <a:rPr lang="en-US" sz="1600" b="1">
                <a:solidFill>
                  <a:srgbClr val="84C345"/>
                </a:solidFill>
              </a:rPr>
              <a:t>VERNETZEN</a:t>
            </a:r>
            <a:r>
              <a:rPr lang="en-US" sz="1600" b="1" dirty="0">
                <a:solidFill>
                  <a:srgbClr val="84C345"/>
                </a:solidFill>
              </a:rPr>
              <a:t>:</a:t>
            </a:r>
            <a:br>
              <a:rPr lang="en-US" sz="1400" dirty="0"/>
            </a:br>
            <a:r>
              <a:rPr lang="en-US" sz="1400" dirty="0"/>
              <a:t>Finde einen grünen Arbeitgeber, eine NGO oder ein Start-up in deinem Land oder deiner Region. Folge ihnen auf LinkedIn oder ihrer Website. Finde eine offene Stelle, ein Praktikum oder eine Freiwilligenmöglichkeit und notiere, was sie </a:t>
            </a:r>
            <a:r>
              <a:rPr lang="en-US" sz="1400"/>
              <a:t>erfordert.</a:t>
            </a:r>
          </a:p>
          <a:p>
            <a:pPr algn="l">
              <a:lnSpc>
                <a:spcPts val="1320"/>
              </a:lnSpc>
            </a:pPr>
            <a:endParaRPr lang="en-US" sz="1400" dirty="0"/>
          </a:p>
          <a:p>
            <a:pPr algn="l">
              <a:lnSpc>
                <a:spcPts val="1320"/>
              </a:lnSpc>
            </a:pPr>
            <a:r>
              <a:rPr lang="en-US" sz="1600" b="1" dirty="0">
                <a:solidFill>
                  <a:srgbClr val="84C345"/>
                </a:solidFill>
              </a:rPr>
              <a:t>PLANEN:</a:t>
            </a:r>
            <a:br>
              <a:rPr lang="en-US" sz="1400" dirty="0"/>
            </a:br>
            <a:r>
              <a:rPr lang="en-US" sz="1400" dirty="0"/>
              <a:t>Schreibe einen persönlichen Entwicklungsplan für 12 Monate. Nimm einen Kurs, eine Organisation, der du folgen willst, eine Kompetenz, die du aufbauen willst, und eine konkrete Handlung mit auf. Bleib realistisch — kleine, konsequente Schritte machen Karrieren.</a:t>
            </a:r>
          </a:p>
          <a:p>
            <a:endParaRPr lang="en-US" sz="1200" dirty="0">
              <a:solidFill>
                <a:srgbClr val="1A7B46"/>
              </a:solidFill>
            </a:endParaRP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screen">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ts val="1420"/>
              </a:lnSpc>
            </a:pPr>
            <a:r>
              <a:rPr lang="en-US" sz="1400" dirty="0">
                <a:solidFill>
                  <a:srgbClr val="404040"/>
                </a:solidFill>
              </a:rPr>
              <a:t>Die grüne Wirtschaft ist keine Zukunftsmöglichkeit — sie ist bereits da und wächst schnell. Jede Branche, vom Bauwesen über Finanzen bis hin zu Landwirtschaft und Technik, wird durch den Wandel zur Nachhaltigkeit verändert. Die Frage ist nicht, ob es grüne Jobs gibt. Die Frage ist, ob du bereit bist, sie zu ergreifen. Beginne jetzt damit, deine Kompetenzen, deine Neugier und deine Kontakte aufzubauen. Der Planet braucht Menschen, die sich engagieren. Er braucht auch Menschen, die qualifiziert sind.</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Kernaussage</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sp>
        <p:nvSpPr>
          <p:cNvPr id="3" name="TextBox 2">
            <a:extLst>
              <a:ext uri="{FF2B5EF4-FFF2-40B4-BE49-F238E27FC236}">
                <a16:creationId xmlns:a16="http://schemas.microsoft.com/office/drawing/2014/main" id="{2E4C9778-4098-0093-BD13-47088E7C49C6}"/>
              </a:ext>
            </a:extLst>
          </p:cNvPr>
          <p:cNvSpPr txBox="1"/>
          <p:nvPr/>
        </p:nvSpPr>
        <p:spPr>
          <a:xfrm>
            <a:off x="3529040" y="5911402"/>
            <a:ext cx="4446638" cy="1200329"/>
          </a:xfrm>
          <a:prstGeom prst="rect">
            <a:avLst/>
          </a:prstGeom>
          <a:noFill/>
        </p:spPr>
        <p:txBody>
          <a:bodyPr wrap="square">
            <a:spAutoFit/>
          </a:bodyPr>
          <a:lstStyle/>
          <a:p>
            <a:r>
              <a:rPr lang="en-US" b="1">
                <a:solidFill>
                  <a:schemeClr val="bg1"/>
                </a:solidFill>
              </a:rPr>
              <a:t>Reflektieren und handeln</a:t>
            </a:r>
            <a:br>
              <a:rPr lang="en-US"/>
            </a:br>
            <a:r>
              <a:rPr lang="en-US">
                <a:solidFill>
                  <a:schemeClr val="bg1"/>
                </a:solidFill>
              </a:rPr>
              <a:t>Wähle einen grünen Karriereweg, der dich interessiert. Welcher Kurs, welche Person oder welche Erfahrung könnte dir helfen, ihn weiter zu erkunden?</a:t>
            </a:r>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5207</TotalTime>
  <Words>951</Words>
  <Application>Microsoft Office PowerPoint</Application>
  <PresentationFormat>Custom</PresentationFormat>
  <Paragraphs>88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aine hamill</cp:lastModifiedBy>
  <cp:revision>1563</cp:revision>
  <cp:lastPrinted>2021-11-26T07:36:34Z</cp:lastPrinted>
  <dcterms:created xsi:type="dcterms:W3CDTF">2016-05-11T14:31:01Z</dcterms:created>
  <dcterms:modified xsi:type="dcterms:W3CDTF">2026-06-29T14:12:29Z</dcterms:modified>
</cp:coreProperties>
</file>