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9"/>
  </p:notesMasterIdLst>
  <p:handoutMasterIdLst>
    <p:handoutMasterId r:id="rId10"/>
  </p:handoutMasterIdLst>
  <p:sldIdLst>
    <p:sldId id="1409" r:id="rId2"/>
    <p:sldId id="1410" r:id="rId3"/>
    <p:sldId id="1394" r:id="rId4"/>
    <p:sldId id="1395" r:id="rId5"/>
    <p:sldId id="1396" r:id="rId6"/>
    <p:sldId id="1397" r:id="rId7"/>
    <p:sldId id="1399" r:id="rId8"/>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C9BE88-01BE-3647-BD3E-BD4AB69C3E39}" v="39" dt="2026-03-30T18:05:14.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85" autoAdjust="0"/>
    <p:restoredTop sz="96115" autoAdjust="0"/>
  </p:normalViewPr>
  <p:slideViewPr>
    <p:cSldViewPr snapToGrid="0" showGuides="1">
      <p:cViewPr varScale="1">
        <p:scale>
          <a:sx n="37" d="100"/>
          <a:sy n="37" d="100"/>
        </p:scale>
        <p:origin x="2444" y="16"/>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earthday.org/young-people-leading-the-way-on-local-climate-action-for-earth-day-2025/" TargetMode="External"/><Relationship Id="rId2" Type="http://schemas.openxmlformats.org/officeDocument/2006/relationships/hyperlink" Target="https://unfccc.int/topics/education-and-youth/big-picture/ACE" TargetMode="External"/><Relationship Id="rId1" Type="http://schemas.openxmlformats.org/officeDocument/2006/relationships/slideLayout" Target="../slideLayouts/slideLayout10.xml"/><Relationship Id="rId5" Type="http://schemas.openxmlformats.org/officeDocument/2006/relationships/image" Target="../media/image9.jpeg"/><Relationship Id="rId4" Type="http://schemas.openxmlformats.org/officeDocument/2006/relationships/hyperlink" Target="https://www.theguardian.com/books/2019/aug/07/this-is-not-a-drill-extinction-rebellion-review"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vXlJEcrinwg" TargetMode="External"/><Relationship Id="rId2" Type="http://schemas.openxmlformats.org/officeDocument/2006/relationships/image" Target="../media/image10.png"/><Relationship Id="rId1" Type="http://schemas.openxmlformats.org/officeDocument/2006/relationships/slideLayout" Target="../slideLayouts/slideLayout11.xml"/><Relationship Id="rId6" Type="http://schemas.openxmlformats.org/officeDocument/2006/relationships/hyperlink" Target="https://www.youthvgovfilm.com/" TargetMode="External"/><Relationship Id="rId5" Type="http://schemas.openxmlformats.org/officeDocument/2006/relationships/hyperlink" Target="https://www.unicef.org/stories/young-climate-activists-demand-action-inspire-hope" TargetMode="External"/><Relationship Id="rId4" Type="http://schemas.openxmlformats.org/officeDocument/2006/relationships/hyperlink" Target="https://www.ted.com/talks/per_espen_stoknes_how_to_transform_apocalypse_fatigue_into_action_on_global_warmi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forceofnature.xyz/fon-podcast"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CCD759A5-3639-A6BA-E946-A8BED3096A0C}"/>
              </a:ext>
            </a:extLst>
          </p:cNvPr>
          <p:cNvSpPr>
            <a:spLocks noGrp="1"/>
          </p:cNvSpPr>
          <p:nvPr>
            <p:ph type="body" sz="quarter" idx="18"/>
          </p:nvPr>
        </p:nvSpPr>
        <p:spPr/>
        <p:txBody>
          <a:bodyPr/>
          <a:lstStyle/>
          <a:p>
            <a:r>
              <a:rPr lang="en-US" b="1" dirty="0"/>
              <a:t>2024 - 2026</a:t>
            </a:r>
          </a:p>
          <a:p>
            <a:r>
              <a:rPr lang="en-US" dirty="0"/>
              <a:t>Dokumentname</a:t>
            </a:r>
          </a:p>
        </p:txBody>
      </p:sp>
      <p:sp>
        <p:nvSpPr>
          <p:cNvPr id="12" name="Text Placeholder 11">
            <a:extLst>
              <a:ext uri="{FF2B5EF4-FFF2-40B4-BE49-F238E27FC236}">
                <a16:creationId xmlns:a16="http://schemas.microsoft.com/office/drawing/2014/main" id="{AF63131F-3A06-EF15-FC2D-01E3D6F6B359}"/>
              </a:ext>
            </a:extLst>
          </p:cNvPr>
          <p:cNvSpPr>
            <a:spLocks noGrp="1"/>
          </p:cNvSpPr>
          <p:nvPr>
            <p:ph type="body" sz="quarter" idx="19"/>
          </p:nvPr>
        </p:nvSpPr>
        <p:spPr/>
        <p:txBody>
          <a:bodyPr/>
          <a:lstStyle/>
          <a:p>
            <a:r>
              <a:rPr lang="en-US" b="1" dirty="0"/>
              <a:t>Von </a:t>
            </a:r>
          </a:p>
          <a:p>
            <a:r>
              <a:rPr lang="en-US" dirty="0"/>
              <a:t>Partnername</a:t>
            </a:r>
          </a:p>
        </p:txBody>
      </p:sp>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3"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7"/>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4106179" cy="1077218"/>
          </a:xfrm>
          <a:prstGeom prst="rect">
            <a:avLst/>
          </a:prstGeom>
          <a:noFill/>
        </p:spPr>
        <p:txBody>
          <a:bodyPr wrap="square" rtlCol="0">
            <a:spAutoFit/>
          </a:bodyPr>
          <a:lstStyle/>
          <a:p>
            <a:r>
              <a:rPr lang="en-US" sz="3200" b="1" spc="324" dirty="0">
                <a:solidFill>
                  <a:srgbClr val="5398A2"/>
                </a:solidFill>
                <a:latin typeface="Calibri" panose="020F0502020204030204" pitchFamily="34" charset="0"/>
                <a:cs typeface="Calibri" panose="020F0502020204030204" pitchFamily="34" charset="0"/>
              </a:rPr>
              <a:t>LESEN/SCHAUEN/</a:t>
            </a:r>
            <a:br>
              <a:rPr lang="en-US" sz="3200" b="1" spc="324" dirty="0">
                <a:solidFill>
                  <a:srgbClr val="5398A2"/>
                </a:solidFill>
                <a:latin typeface="Calibri" panose="020F0502020204030204" pitchFamily="34" charset="0"/>
                <a:cs typeface="Calibri" panose="020F0502020204030204" pitchFamily="34" charset="0"/>
              </a:rPr>
            </a:br>
            <a:r>
              <a:rPr lang="en-US" sz="2200" b="1" spc="324" dirty="0">
                <a:solidFill>
                  <a:srgbClr val="5398A2"/>
                </a:solidFill>
                <a:latin typeface="Calibri" panose="020F0502020204030204" pitchFamily="34" charset="0"/>
                <a:cs typeface="Calibri" panose="020F0502020204030204" pitchFamily="34" charset="0"/>
              </a:rPr>
              <a:t>HÖREN/SCHREIBEN/HANDELN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4189307" cy="584775"/>
          </a:xfrm>
          <a:prstGeom prst="rect">
            <a:avLst/>
          </a:prstGeom>
          <a:noFill/>
        </p:spPr>
        <p:txBody>
          <a:bodyPr wrap="square" rtlCol="0" anchor="ctr">
            <a:spAutoFit/>
          </a:bodyPr>
          <a:lstStyle/>
          <a:p>
            <a:r>
              <a:rPr lang="en-US" sz="2400" b="1" spc="324" dirty="0">
                <a:solidFill>
                  <a:srgbClr val="5398A2"/>
                </a:solidFill>
                <a:latin typeface="Calibri" panose="020F0502020204030204" pitchFamily="34" charset="0"/>
                <a:cs typeface="Calibri" panose="020F0502020204030204" pitchFamily="34" charset="0"/>
              </a:rPr>
              <a:t>SELBSTBEFÄHIGUNG </a:t>
            </a:r>
          </a:p>
        </p:txBody>
      </p:sp>
    </p:spTree>
    <p:extLst>
      <p:ext uri="{BB962C8B-B14F-4D97-AF65-F5344CB8AC3E}">
        <p14:creationId xmlns:p14="http://schemas.microsoft.com/office/powerpoint/2010/main" val="340777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
        <p:nvSpPr>
          <p:cNvPr id="57" name="Text Placeholder 7">
            <a:extLst>
              <a:ext uri="{FF2B5EF4-FFF2-40B4-BE49-F238E27FC236}">
                <a16:creationId xmlns:a16="http://schemas.microsoft.com/office/drawing/2014/main" id="{64DC50EB-FD0A-DEE1-DE8B-C1114FA44E29}"/>
              </a:ext>
            </a:extLst>
          </p:cNvPr>
          <p:cNvSpPr>
            <a:spLocks noGrp="1"/>
          </p:cNvSpPr>
          <p:nvPr>
            <p:ph type="body" sz="quarter" idx="11"/>
          </p:nvPr>
        </p:nvSpPr>
        <p:spPr>
          <a:xfrm>
            <a:off x="2138509" y="3944517"/>
            <a:ext cx="648000" cy="292876"/>
          </a:xfrm>
        </p:spPr>
        <p:txBody>
          <a:bodyPr/>
          <a:lstStyle/>
          <a:p>
            <a:r>
              <a:rPr lang="en-US" sz="2400" dirty="0"/>
              <a:t>01</a:t>
            </a:r>
          </a:p>
        </p:txBody>
      </p:sp>
      <p:sp>
        <p:nvSpPr>
          <p:cNvPr id="58" name="Text Placeholder 17">
            <a:extLst>
              <a:ext uri="{FF2B5EF4-FFF2-40B4-BE49-F238E27FC236}">
                <a16:creationId xmlns:a16="http://schemas.microsoft.com/office/drawing/2014/main" id="{B1E4D004-57A2-E5D8-FDEC-E7DF2D918F19}"/>
              </a:ext>
            </a:extLst>
          </p:cNvPr>
          <p:cNvSpPr>
            <a:spLocks noGrp="1"/>
          </p:cNvSpPr>
          <p:nvPr>
            <p:ph type="body" sz="quarter" idx="49"/>
          </p:nvPr>
        </p:nvSpPr>
        <p:spPr>
          <a:xfrm>
            <a:off x="2615404" y="3944517"/>
            <a:ext cx="3816000" cy="292876"/>
          </a:xfrm>
        </p:spPr>
        <p:txBody>
          <a:bodyPr/>
          <a:lstStyle/>
          <a:p>
            <a:r>
              <a:rPr lang="en-US" sz="1600" dirty="0"/>
              <a:t>Warum Selbstbefähigung wichtig ist</a:t>
            </a:r>
          </a:p>
        </p:txBody>
      </p:sp>
      <p:sp>
        <p:nvSpPr>
          <p:cNvPr id="59" name="Text Placeholder 8">
            <a:extLst>
              <a:ext uri="{FF2B5EF4-FFF2-40B4-BE49-F238E27FC236}">
                <a16:creationId xmlns:a16="http://schemas.microsoft.com/office/drawing/2014/main" id="{27F576AA-5080-4E41-05D5-08E4DB60DE40}"/>
              </a:ext>
            </a:extLst>
          </p:cNvPr>
          <p:cNvSpPr>
            <a:spLocks noGrp="1"/>
          </p:cNvSpPr>
          <p:nvPr>
            <p:ph type="body" sz="quarter" idx="13"/>
          </p:nvPr>
        </p:nvSpPr>
        <p:spPr>
          <a:xfrm>
            <a:off x="2138509" y="4419759"/>
            <a:ext cx="648000" cy="292876"/>
          </a:xfrm>
        </p:spPr>
        <p:txBody>
          <a:bodyPr/>
          <a:lstStyle/>
          <a:p>
            <a:r>
              <a:rPr lang="en-US" sz="2400" dirty="0"/>
              <a:t>02</a:t>
            </a:r>
          </a:p>
        </p:txBody>
      </p:sp>
      <p:sp>
        <p:nvSpPr>
          <p:cNvPr id="60" name="Text Placeholder 9">
            <a:extLst>
              <a:ext uri="{FF2B5EF4-FFF2-40B4-BE49-F238E27FC236}">
                <a16:creationId xmlns:a16="http://schemas.microsoft.com/office/drawing/2014/main" id="{C5BB7011-8425-8D53-2850-53B6FC511B7F}"/>
              </a:ext>
            </a:extLst>
          </p:cNvPr>
          <p:cNvSpPr>
            <a:spLocks noGrp="1"/>
          </p:cNvSpPr>
          <p:nvPr>
            <p:ph type="body" sz="quarter" idx="14"/>
          </p:nvPr>
        </p:nvSpPr>
        <p:spPr>
          <a:xfrm>
            <a:off x="2615404" y="4419885"/>
            <a:ext cx="3816000" cy="293549"/>
          </a:xfrm>
        </p:spPr>
        <p:txBody>
          <a:bodyPr/>
          <a:lstStyle/>
          <a:p>
            <a:r>
              <a:rPr lang="en-US" sz="1600" dirty="0"/>
              <a:t>Lesen</a:t>
            </a:r>
          </a:p>
        </p:txBody>
      </p:sp>
      <p:sp>
        <p:nvSpPr>
          <p:cNvPr id="61" name="Text Placeholder 10">
            <a:extLst>
              <a:ext uri="{FF2B5EF4-FFF2-40B4-BE49-F238E27FC236}">
                <a16:creationId xmlns:a16="http://schemas.microsoft.com/office/drawing/2014/main" id="{9F5EFF56-3409-5855-BD16-5F4D4FE14205}"/>
              </a:ext>
            </a:extLst>
          </p:cNvPr>
          <p:cNvSpPr>
            <a:spLocks noGrp="1"/>
          </p:cNvSpPr>
          <p:nvPr>
            <p:ph type="body" sz="quarter" idx="15"/>
          </p:nvPr>
        </p:nvSpPr>
        <p:spPr>
          <a:xfrm>
            <a:off x="2138509" y="4920893"/>
            <a:ext cx="648000" cy="292876"/>
          </a:xfrm>
        </p:spPr>
        <p:txBody>
          <a:bodyPr/>
          <a:lstStyle/>
          <a:p>
            <a:r>
              <a:rPr lang="en-US" sz="2400" dirty="0"/>
              <a:t>03</a:t>
            </a:r>
          </a:p>
        </p:txBody>
      </p:sp>
      <p:sp>
        <p:nvSpPr>
          <p:cNvPr id="62" name="Text Placeholder 12">
            <a:extLst>
              <a:ext uri="{FF2B5EF4-FFF2-40B4-BE49-F238E27FC236}">
                <a16:creationId xmlns:a16="http://schemas.microsoft.com/office/drawing/2014/main" id="{803681DF-357F-E45D-08E5-E4CD598570C1}"/>
              </a:ext>
            </a:extLst>
          </p:cNvPr>
          <p:cNvSpPr>
            <a:spLocks noGrp="1"/>
          </p:cNvSpPr>
          <p:nvPr>
            <p:ph type="body" sz="quarter" idx="19"/>
          </p:nvPr>
        </p:nvSpPr>
        <p:spPr>
          <a:xfrm>
            <a:off x="2615404" y="4920893"/>
            <a:ext cx="3816000" cy="292876"/>
          </a:xfrm>
        </p:spPr>
        <p:txBody>
          <a:bodyPr/>
          <a:lstStyle/>
          <a:p>
            <a:r>
              <a:rPr lang="en-US" sz="1600" dirty="0"/>
              <a:t>Schauen</a:t>
            </a:r>
          </a:p>
        </p:txBody>
      </p:sp>
      <p:sp>
        <p:nvSpPr>
          <p:cNvPr id="63" name="Text Placeholder 11">
            <a:extLst>
              <a:ext uri="{FF2B5EF4-FFF2-40B4-BE49-F238E27FC236}">
                <a16:creationId xmlns:a16="http://schemas.microsoft.com/office/drawing/2014/main" id="{12F5827F-7D9E-8A41-C7A1-F0670F52FEB1}"/>
              </a:ext>
            </a:extLst>
          </p:cNvPr>
          <p:cNvSpPr>
            <a:spLocks noGrp="1"/>
          </p:cNvSpPr>
          <p:nvPr>
            <p:ph type="body" sz="quarter" idx="17"/>
          </p:nvPr>
        </p:nvSpPr>
        <p:spPr>
          <a:xfrm>
            <a:off x="2138509" y="5421848"/>
            <a:ext cx="648000" cy="292876"/>
          </a:xfrm>
        </p:spPr>
        <p:txBody>
          <a:bodyPr/>
          <a:lstStyle/>
          <a:p>
            <a:r>
              <a:rPr lang="en-US" sz="2400" dirty="0"/>
              <a:t>04</a:t>
            </a:r>
          </a:p>
        </p:txBody>
      </p:sp>
      <p:sp>
        <p:nvSpPr>
          <p:cNvPr id="64" name="Text Placeholder 13">
            <a:extLst>
              <a:ext uri="{FF2B5EF4-FFF2-40B4-BE49-F238E27FC236}">
                <a16:creationId xmlns:a16="http://schemas.microsoft.com/office/drawing/2014/main" id="{F0F8FA85-924C-95B8-95F3-D15A2CCEBBB3}"/>
              </a:ext>
            </a:extLst>
          </p:cNvPr>
          <p:cNvSpPr>
            <a:spLocks noGrp="1"/>
          </p:cNvSpPr>
          <p:nvPr>
            <p:ph type="body" sz="quarter" idx="20"/>
          </p:nvPr>
        </p:nvSpPr>
        <p:spPr>
          <a:xfrm>
            <a:off x="2615404" y="5421848"/>
            <a:ext cx="3816000" cy="292876"/>
          </a:xfrm>
        </p:spPr>
        <p:txBody>
          <a:bodyPr/>
          <a:lstStyle/>
          <a:p>
            <a:r>
              <a:rPr lang="en-US" sz="1600" dirty="0"/>
              <a:t>Hören</a:t>
            </a:r>
          </a:p>
        </p:txBody>
      </p:sp>
      <p:sp>
        <p:nvSpPr>
          <p:cNvPr id="65" name="Text Placeholder 14">
            <a:extLst>
              <a:ext uri="{FF2B5EF4-FFF2-40B4-BE49-F238E27FC236}">
                <a16:creationId xmlns:a16="http://schemas.microsoft.com/office/drawing/2014/main" id="{7FFEA4EE-062C-7B29-5DDE-C40B54E32461}"/>
              </a:ext>
            </a:extLst>
          </p:cNvPr>
          <p:cNvSpPr>
            <a:spLocks noGrp="1"/>
          </p:cNvSpPr>
          <p:nvPr>
            <p:ph type="body" sz="quarter" idx="21"/>
          </p:nvPr>
        </p:nvSpPr>
        <p:spPr>
          <a:xfrm>
            <a:off x="2138509" y="5923638"/>
            <a:ext cx="648000" cy="292876"/>
          </a:xfrm>
        </p:spPr>
        <p:txBody>
          <a:bodyPr/>
          <a:lstStyle/>
          <a:p>
            <a:r>
              <a:rPr lang="en-US" sz="2400" dirty="0"/>
              <a:t>05</a:t>
            </a:r>
          </a:p>
        </p:txBody>
      </p:sp>
      <p:sp>
        <p:nvSpPr>
          <p:cNvPr id="66" name="Text Placeholder 15">
            <a:extLst>
              <a:ext uri="{FF2B5EF4-FFF2-40B4-BE49-F238E27FC236}">
                <a16:creationId xmlns:a16="http://schemas.microsoft.com/office/drawing/2014/main" id="{65DD2AA9-985F-50EF-A654-6F0C5BD4A64B}"/>
              </a:ext>
            </a:extLst>
          </p:cNvPr>
          <p:cNvSpPr>
            <a:spLocks noGrp="1"/>
          </p:cNvSpPr>
          <p:nvPr>
            <p:ph type="body" sz="quarter" idx="22"/>
          </p:nvPr>
        </p:nvSpPr>
        <p:spPr>
          <a:xfrm>
            <a:off x="2615404" y="5923638"/>
            <a:ext cx="3816000" cy="292876"/>
          </a:xfrm>
        </p:spPr>
        <p:txBody>
          <a:bodyPr/>
          <a:lstStyle/>
          <a:p>
            <a:r>
              <a:rPr lang="en-US" sz="1600" dirty="0"/>
              <a:t>Selbst ausprobieren</a:t>
            </a:r>
          </a:p>
        </p:txBody>
      </p:sp>
      <p:cxnSp>
        <p:nvCxnSpPr>
          <p:cNvPr id="69" name="Straight Connector 68">
            <a:extLst>
              <a:ext uri="{FF2B5EF4-FFF2-40B4-BE49-F238E27FC236}">
                <a16:creationId xmlns:a16="http://schemas.microsoft.com/office/drawing/2014/main" id="{FB290315-389C-A376-7B15-602D0BD29B3E}"/>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A84EE7A-B02B-EFD1-DDC6-9F8EB9751FF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36198F0-C12B-EC8C-6E9C-49B7864049F0}"/>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7C3ADF0-8722-0493-9D04-DEF01EBA4DF9}"/>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49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p:txBody>
          <a:bodyPr numCol="1"/>
          <a:lstStyle/>
          <a:p>
            <a:pPr>
              <a:lnSpc>
                <a:spcPct val="100000"/>
              </a:lnSpc>
            </a:pPr>
            <a:r>
              <a:rPr lang="en-US" sz="1600" dirty="0"/>
              <a:t>Selbstbefähigung bedeutet </a:t>
            </a:r>
            <a:r>
              <a:rPr lang="en-US" sz="1600" dirty="0" err="1"/>
              <a:t>anzuerkennen</a:t>
            </a:r>
            <a:r>
              <a:rPr lang="en-US" sz="1600" dirty="0"/>
              <a:t>, dass deine Stimme und dein Handeln zählen. Beim Klimawandel fühlt man sich leicht machtlos, aber junge Menschen auf der ganzen Welt zeigen, dass kleine Schritte zu großen Veränderungen führen können. Dieses Toolkit gibt dir Ideen, Geschichten und Werkzeuge, mit denen du deine Vision teilen, deine Stimme finden und auf eine echte, bedeutsame Weise handeln kannst.</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604810" cy="1049221"/>
          </a:xfrm>
        </p:spPr>
        <p:txBody>
          <a:bodyPr/>
          <a:lstStyle/>
          <a:p>
            <a:r>
              <a:rPr lang="en-US" dirty="0"/>
              <a:t>Warum Selbstbefähigung wichtig ist</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2">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4374111"/>
          </a:xfrm>
        </p:spPr>
        <p:txBody>
          <a:bodyPr/>
          <a:lstStyle/>
          <a:p>
            <a:pPr lvl="0" algn="l">
              <a:lnSpc>
                <a:spcPct val="100000"/>
              </a:lnSpc>
            </a:pPr>
            <a:r>
              <a:rPr lang="en-PH" sz="1600" b="1" dirty="0">
                <a:solidFill>
                  <a:srgbClr val="84C345"/>
                </a:solidFill>
              </a:rPr>
              <a:t>UNFCCC – </a:t>
            </a:r>
            <a:r>
              <a:rPr lang="en-PH" sz="1600" b="1" i="1" dirty="0">
                <a:solidFill>
                  <a:srgbClr val="84C345"/>
                </a:solidFill>
              </a:rPr>
              <a:t>Action for Climate Empowerment</a:t>
            </a:r>
          </a:p>
          <a:p>
            <a:pPr>
              <a:lnSpc>
                <a:spcPct val="100000"/>
              </a:lnSpc>
            </a:pPr>
            <a:r>
              <a:rPr lang="en-PH" sz="1400" dirty="0"/>
              <a:t>ACE ist ein globaler Rahmen, der Menschen überall dazu ermutigt, sich in Klimabildung, Schulung und Beteiligung einzubringen. Nützlich für junge Menschen, die verstehen möchten, wie Selbstbefähigung mit internationalen Klimazielen zusammenhängt.</a:t>
            </a:r>
          </a:p>
          <a:p>
            <a:pPr lvl="0">
              <a:lnSpc>
                <a:spcPct val="100000"/>
              </a:lnSpc>
            </a:pPr>
            <a:r>
              <a:rPr lang="en-PH"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gn="l">
              <a:lnSpc>
                <a:spcPct val="100000"/>
              </a:lnSpc>
            </a:pPr>
            <a:r>
              <a:rPr lang="en-PH" sz="1600" b="1" dirty="0">
                <a:solidFill>
                  <a:srgbClr val="84C345"/>
                </a:solidFill>
              </a:rPr>
              <a:t>Blog – </a:t>
            </a:r>
            <a:r>
              <a:rPr lang="en-PH" sz="1600" b="1" i="1" dirty="0">
                <a:solidFill>
                  <a:srgbClr val="84C345"/>
                </a:solidFill>
              </a:rPr>
              <a:t>7 Ways Young People Are Leading the Climate Movement </a:t>
            </a:r>
            <a:r>
              <a:rPr lang="en-PH" sz="1600" b="1" dirty="0">
                <a:solidFill>
                  <a:srgbClr val="84C345"/>
                </a:solidFill>
              </a:rPr>
              <a:t>(EarthDay.org)</a:t>
            </a:r>
          </a:p>
          <a:p>
            <a:pPr lvl="0">
              <a:lnSpc>
                <a:spcPct val="100000"/>
              </a:lnSpc>
            </a:pPr>
            <a:r>
              <a:rPr lang="en-PH" sz="1400" dirty="0"/>
              <a:t>Eine Sammlung jugendgeführter Initiativen, die zeigen, auf wie viele verschiedene Arten junge Menschen die Erzählung bereits verändern. Dieser Blog ist ein guter Ausgangspunkt für Ideen zu eigenen Projekten.</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gn="l">
              <a:lnSpc>
                <a:spcPct val="100000"/>
              </a:lnSpc>
            </a:pPr>
            <a:r>
              <a:rPr lang="en-PH" sz="1600" b="1" dirty="0">
                <a:solidFill>
                  <a:srgbClr val="84C345"/>
                </a:solidFill>
              </a:rPr>
              <a:t>Buch – </a:t>
            </a:r>
            <a:r>
              <a:rPr lang="en-PH" sz="1600" b="1" i="1" dirty="0">
                <a:solidFill>
                  <a:srgbClr val="84C345"/>
                </a:solidFill>
              </a:rPr>
              <a:t>This Is Not a Drill </a:t>
            </a:r>
            <a:r>
              <a:rPr lang="en-PH" sz="1600" b="1" dirty="0">
                <a:solidFill>
                  <a:srgbClr val="84C345"/>
                </a:solidFill>
              </a:rPr>
              <a:t>(Extinction Rebellion Handbook)</a:t>
            </a:r>
            <a:r>
              <a:rPr lang="en-PH" sz="1600" b="1" i="1" dirty="0">
                <a:solidFill>
                  <a:srgbClr val="84C345"/>
                </a:solidFill>
              </a:rPr>
              <a:t> (Rezension)</a:t>
            </a:r>
          </a:p>
          <a:p>
            <a:pPr>
              <a:lnSpc>
                <a:spcPct val="100000"/>
              </a:lnSpc>
            </a:pPr>
            <a:r>
              <a:rPr lang="en-PH" sz="1400" dirty="0"/>
              <a:t>Als Aufruf zum Handeln geschrieben, verbindet dieses Handbuch Geschichten, Anleitungen und praktische Tipps. Besonders hilfreich, wenn du vom „Nachdenken über Handeln“ zu den ersten tatsächlichen Schritten übergehen möchtest.</a:t>
            </a:r>
          </a:p>
          <a:p>
            <a:pPr lvl="0">
              <a:lnSpc>
                <a:spcPct val="100000"/>
              </a:lnSpc>
            </a:pPr>
            <a:r>
              <a:rPr lang="en-PH" sz="1400" dirty="0">
                <a:solidFill>
                  <a:srgbClr val="1A7B46"/>
                </a:solidFill>
                <a:hlinkClick r:id="rId4">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1532272" cy="1049221"/>
          </a:xfrm>
        </p:spPr>
        <p:txBody>
          <a:bodyPr/>
          <a:lstStyle/>
          <a:p>
            <a:r>
              <a:rPr lang="en-US"/>
              <a:t>Schauen</a:t>
            </a:r>
            <a:endParaRPr lang="en-US"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264548"/>
            <a:ext cx="6541269" cy="4626972"/>
          </a:xfrm>
        </p:spPr>
        <p:txBody>
          <a:bodyPr/>
          <a:lstStyle/>
          <a:p>
            <a:pPr lvl="0" algn="l">
              <a:lnSpc>
                <a:spcPct val="100000"/>
              </a:lnSpc>
            </a:pPr>
            <a:r>
              <a:rPr lang="en-PH" sz="1600" b="1" dirty="0">
                <a:solidFill>
                  <a:srgbClr val="84C345"/>
                </a:solidFill>
              </a:rPr>
              <a:t>TED Talk – </a:t>
            </a:r>
            <a:r>
              <a:rPr lang="en-PH" sz="1600" b="1" i="1" dirty="0">
                <a:solidFill>
                  <a:srgbClr val="84C345"/>
                </a:solidFill>
              </a:rPr>
              <a:t>How Empowering Women and Girls Can Help Stop Global Warming</a:t>
            </a:r>
          </a:p>
          <a:p>
            <a:pPr lvl="0">
              <a:lnSpc>
                <a:spcPct val="100000"/>
              </a:lnSpc>
            </a:pPr>
            <a:r>
              <a:rPr lang="en-PH" sz="1400" dirty="0"/>
              <a:t>Dieser Vortrag zeigt, dass Geschlechtergerechtigkeit Klimahandeln ist. Wenn Frauen und Mädchen gestärkt werden, werden ganze Gemeinschaften nachhaltiger und resilienter.</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gn="l">
              <a:lnSpc>
                <a:spcPct val="100000"/>
              </a:lnSpc>
            </a:pPr>
            <a:r>
              <a:rPr lang="en-PH" sz="1600" b="1" dirty="0">
                <a:solidFill>
                  <a:srgbClr val="84C345"/>
                </a:solidFill>
              </a:rPr>
              <a:t>TED Talk – </a:t>
            </a:r>
            <a:r>
              <a:rPr lang="en-PH" sz="1600" b="1" i="1" dirty="0">
                <a:solidFill>
                  <a:srgbClr val="84C345"/>
                </a:solidFill>
              </a:rPr>
              <a:t>How to transform apocalypse fatigue into action </a:t>
            </a:r>
            <a:br>
              <a:rPr lang="en-PH" sz="1600" b="1" i="1" dirty="0">
                <a:solidFill>
                  <a:srgbClr val="84C345"/>
                </a:solidFill>
              </a:rPr>
            </a:br>
            <a:r>
              <a:rPr lang="en-PH" sz="1600" b="1" i="1" dirty="0">
                <a:solidFill>
                  <a:srgbClr val="84C345"/>
                </a:solidFill>
              </a:rPr>
              <a:t>on global warming </a:t>
            </a:r>
            <a:r>
              <a:rPr lang="en-PH" sz="1600" b="1" dirty="0">
                <a:solidFill>
                  <a:srgbClr val="84C345"/>
                </a:solidFill>
              </a:rPr>
              <a:t>(Per Espen </a:t>
            </a:r>
            <a:r>
              <a:rPr lang="en-PH" sz="1600" b="1" dirty="0" err="1">
                <a:solidFill>
                  <a:srgbClr val="84C345"/>
                </a:solidFill>
              </a:rPr>
              <a:t>Stoknes</a:t>
            </a:r>
            <a:r>
              <a:rPr lang="en-PH" sz="1600" b="1" dirty="0">
                <a:solidFill>
                  <a:srgbClr val="84C345"/>
                </a:solidFill>
              </a:rPr>
              <a:t>)</a:t>
            </a:r>
          </a:p>
          <a:p>
            <a:pPr lvl="0">
              <a:lnSpc>
                <a:spcPct val="100000"/>
              </a:lnSpc>
            </a:pPr>
            <a:r>
              <a:rPr lang="en-PH" sz="1400" dirty="0" err="1"/>
              <a:t>Stoknes</a:t>
            </a:r>
            <a:r>
              <a:rPr lang="en-PH" sz="1400" dirty="0"/>
              <a:t> erklärt die Psychologie der Klimaverzweiflung und bietet praktische Wege, motiviert zu bleiben, statt zu </a:t>
            </a:r>
            <a:r>
              <a:rPr lang="en-PH" sz="1400" dirty="0" err="1"/>
              <a:t>erstarren</a:t>
            </a:r>
            <a:r>
              <a:rPr lang="en-PH" sz="1400" dirty="0"/>
              <a:t>. Sehenswert, wenn du dich manchmal fragst: „Wozu das alles?“</a:t>
            </a:r>
          </a:p>
          <a:p>
            <a:pPr lvl="0">
              <a:lnSpc>
                <a:spcPct val="100000"/>
              </a:lnSpc>
            </a:pPr>
            <a:r>
              <a:rPr lang="en-PH" sz="1400" dirty="0">
                <a:solidFill>
                  <a:srgbClr val="1A7B46"/>
                </a:solidFill>
                <a:hlinkClick r:id="rId4">
                  <a:extLst>
                    <a:ext uri="{A12FA001-AC4F-418D-AE19-62706E023703}">
                      <ahyp:hlinkClr xmlns:ahyp="http://schemas.microsoft.com/office/drawing/2018/hyperlinkcolor" val="tx"/>
                    </a:ext>
                  </a:extLst>
                </a:hlinkClick>
              </a:rPr>
              <a:t>Link</a:t>
            </a:r>
            <a:endParaRPr lang="en-PH" sz="1200" dirty="0"/>
          </a:p>
          <a:p>
            <a:pPr lvl="0" algn="l">
              <a:lnSpc>
                <a:spcPct val="100000"/>
              </a:lnSpc>
            </a:pPr>
            <a:r>
              <a:rPr lang="en-PH" sz="1600" b="1" dirty="0">
                <a:solidFill>
                  <a:srgbClr val="84C345"/>
                </a:solidFill>
              </a:rPr>
              <a:t>UNICEF Young climate activists demand action and inspire hope</a:t>
            </a:r>
          </a:p>
          <a:p>
            <a:pPr lvl="0">
              <a:lnSpc>
                <a:spcPct val="100000"/>
              </a:lnSpc>
            </a:pPr>
            <a:r>
              <a:rPr lang="en-PH" sz="1400" dirty="0"/>
              <a:t>Kurze, kraftvolle Clips von jungen Klimaaktivist:innen aus aller Welt. Ihre Projekte zeigen, wie lokale Ideen globale Veränderung inspirieren können. Ideal für den Unterricht oder Gruppendiskussionen.</a:t>
            </a:r>
          </a:p>
          <a:p>
            <a:pPr lvl="0" algn="l">
              <a:lnSpc>
                <a:spcPct val="100000"/>
              </a:lnSpc>
            </a:pPr>
            <a:r>
              <a:rPr lang="en-PH" sz="1400" dirty="0">
                <a:solidFill>
                  <a:srgbClr val="1A7B46"/>
                </a:solidFill>
                <a:hlinkClick r:id="rId5">
                  <a:extLst>
                    <a:ext uri="{A12FA001-AC4F-418D-AE19-62706E023703}">
                      <ahyp:hlinkClr xmlns:ahyp="http://schemas.microsoft.com/office/drawing/2018/hyperlinkcolor" val="tx"/>
                    </a:ext>
                  </a:extLst>
                </a:hlinkClick>
              </a:rPr>
              <a:t>Link</a:t>
            </a:r>
            <a:br>
              <a:rPr lang="en-PH" sz="1400" dirty="0"/>
            </a:br>
            <a:endParaRPr lang="en-PH" sz="1400" dirty="0"/>
          </a:p>
          <a:p>
            <a:pPr algn="l">
              <a:lnSpc>
                <a:spcPct val="100000"/>
              </a:lnSpc>
            </a:pPr>
            <a:r>
              <a:rPr lang="en-PH" sz="1600" b="1" dirty="0">
                <a:solidFill>
                  <a:srgbClr val="84C345"/>
                </a:solidFill>
              </a:rPr>
              <a:t>Kurzdokumentation – </a:t>
            </a:r>
            <a:r>
              <a:rPr lang="en-PH" sz="1600" b="1" i="1" dirty="0">
                <a:solidFill>
                  <a:srgbClr val="84C345"/>
                </a:solidFill>
              </a:rPr>
              <a:t>Youth v Gov </a:t>
            </a:r>
            <a:r>
              <a:rPr lang="en-PH" sz="1600" b="1" dirty="0">
                <a:solidFill>
                  <a:srgbClr val="84C345"/>
                </a:solidFill>
              </a:rPr>
              <a:t>(Netflix)</a:t>
            </a:r>
          </a:p>
          <a:p>
            <a:pPr>
              <a:lnSpc>
                <a:spcPct val="100000"/>
              </a:lnSpc>
            </a:pPr>
            <a:r>
              <a:rPr lang="en-PH" sz="1400" dirty="0"/>
              <a:t>Begleitet junge Aktivist:innen in den USA, die eine bahnbrechende Klage gegen die Regierung eingereicht haben, weil diese ihr Recht auf ein sicheres Klima nicht geschützt hat. Eine beeindruckende Geschichte junger Menschen, die die Sache selbst in die Hand nehmen.</a:t>
            </a:r>
          </a:p>
          <a:p>
            <a:pPr>
              <a:lnSpc>
                <a:spcPct val="100000"/>
              </a:lnSpc>
            </a:pPr>
            <a:r>
              <a:rPr lang="en-PH" sz="1400" dirty="0">
                <a:solidFill>
                  <a:srgbClr val="1A7B46"/>
                </a:solidFill>
                <a:hlinkClick r:id="rId6">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5773871"/>
            <a:ext cx="6541269" cy="2198733"/>
          </a:xfrm>
        </p:spPr>
        <p:txBody>
          <a:bodyPr numCol="1"/>
          <a:lstStyle/>
          <a:p>
            <a:pPr lvl="0" algn="l">
              <a:lnSpc>
                <a:spcPct val="100000"/>
              </a:lnSpc>
            </a:pPr>
            <a:r>
              <a:rPr lang="en-PH" sz="1600" b="1" dirty="0">
                <a:solidFill>
                  <a:srgbClr val="84C345"/>
                </a:solidFill>
              </a:rPr>
              <a:t>Podcast – </a:t>
            </a:r>
            <a:r>
              <a:rPr lang="en-PH" sz="1600" b="1" i="1" dirty="0">
                <a:solidFill>
                  <a:srgbClr val="84C345"/>
                </a:solidFill>
              </a:rPr>
              <a:t>Force of Nature</a:t>
            </a:r>
          </a:p>
          <a:p>
            <a:pPr lvl="0">
              <a:lnSpc>
                <a:spcPct val="100000"/>
              </a:lnSpc>
            </a:pPr>
            <a:r>
              <a:rPr lang="en-PH" sz="1400" dirty="0"/>
              <a:t>Eine auf junge Menschen ausgerichtete Serie, die Klimaangst erkundet und zeigt, wie sie in Mut und Führungsstärke verwandelt werden kann. Beim Hören fühlt es sich an, als würde man einem unterstützenden Gespräch unter Gleichaltrigen zuhören.</a:t>
            </a:r>
          </a:p>
          <a:p>
            <a:pPr lvl="0" algn="l">
              <a:lnSpc>
                <a:spcPct val="100000"/>
              </a:lnSpc>
            </a:pPr>
            <a:r>
              <a:rPr lang="en-PH" sz="1400" dirty="0">
                <a:solidFill>
                  <a:srgbClr val="1A7B46"/>
                </a:solidFill>
                <a:hlinkClick r:id="rId2">
                  <a:extLst>
                    <a:ext uri="{A12FA001-AC4F-418D-AE19-62706E023703}">
                      <ahyp:hlinkClr xmlns:ahyp="http://schemas.microsoft.com/office/drawing/2018/hyperlinkcolor" val="tx"/>
                    </a:ext>
                  </a:extLst>
                </a:hlinkClick>
              </a:rPr>
              <a:t>Link</a:t>
            </a:r>
            <a:br>
              <a:rPr lang="en-PH" sz="1400" dirty="0"/>
            </a:br>
            <a:endParaRPr lang="en-PH" sz="1400"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dirty="0"/>
              <a:t>Hören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Selbst ausprobieren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34479" y="5280120"/>
            <a:ext cx="6541269" cy="3459530"/>
          </a:xfrm>
        </p:spPr>
        <p:txBody>
          <a:bodyPr numCol="1"/>
          <a:lstStyle/>
          <a:p>
            <a:pPr algn="l">
              <a:lnSpc>
                <a:spcPct val="100000"/>
              </a:lnSpc>
            </a:pPr>
            <a:r>
              <a:rPr lang="en-US" sz="1600" b="1" dirty="0">
                <a:solidFill>
                  <a:srgbClr val="84C345"/>
                </a:solidFill>
              </a:rPr>
              <a:t>SCHREIBEN:</a:t>
            </a:r>
          </a:p>
          <a:p>
            <a:pPr>
              <a:lnSpc>
                <a:spcPct val="100000"/>
              </a:lnSpc>
            </a:pPr>
            <a:r>
              <a:rPr lang="en-US" sz="1400" dirty="0"/>
              <a:t>Schreibe ein Thema in deiner Gemeinschaft auf, das du gerne verändern würdest. Verfasse eine kurze „Warum mir das wichtig ist“-Aussage — sie kann zum Kern deiner persönlichen Klimavision werden.</a:t>
            </a:r>
          </a:p>
          <a:p>
            <a:pPr>
              <a:lnSpc>
                <a:spcPct val="100000"/>
              </a:lnSpc>
            </a:pPr>
            <a:endParaRPr lang="en-PH" sz="1200" b="1" dirty="0"/>
          </a:p>
          <a:p>
            <a:pPr algn="l">
              <a:lnSpc>
                <a:spcPct val="100000"/>
              </a:lnSpc>
            </a:pPr>
            <a:r>
              <a:rPr lang="en-PH" sz="1600" b="1" dirty="0">
                <a:solidFill>
                  <a:srgbClr val="84C345"/>
                </a:solidFill>
              </a:rPr>
              <a:t>DISKUTIEREN:</a:t>
            </a:r>
          </a:p>
          <a:p>
            <a:pPr>
              <a:lnSpc>
                <a:spcPct val="100000"/>
              </a:lnSpc>
            </a:pPr>
            <a:r>
              <a:rPr lang="en-PH" sz="1400" dirty="0"/>
              <a:t>Teile deine „Warum mir das wichtig ist“-Aussage mit einer Freundin, einem Freund, einer Mitschülerin oder einer Gruppe. Frage sie, welches Thema ihnen am wichtigsten ist. Du wirst sehen, wie schnell gemeinsame Visionen Ideen für Zusammenarbeit hervorbringen.</a:t>
            </a:r>
          </a:p>
          <a:p>
            <a:pPr>
              <a:lnSpc>
                <a:spcPct val="100000"/>
              </a:lnSpc>
            </a:pPr>
            <a:endParaRPr lang="en-PH" sz="1200" b="1" dirty="0"/>
          </a:p>
          <a:p>
            <a:pPr algn="l">
              <a:lnSpc>
                <a:spcPct val="100000"/>
              </a:lnSpc>
            </a:pPr>
            <a:r>
              <a:rPr lang="en-PH" sz="1600" b="1" dirty="0">
                <a:solidFill>
                  <a:srgbClr val="84C345"/>
                </a:solidFill>
              </a:rPr>
              <a:t>HANDELN:</a:t>
            </a:r>
          </a:p>
          <a:p>
            <a:pPr>
              <a:lnSpc>
                <a:spcPct val="100000"/>
              </a:lnSpc>
            </a:pPr>
            <a:r>
              <a:rPr lang="en-PH" sz="1400" dirty="0"/>
              <a:t>Mach einen kleinen Schritt — teile deine Vision online, erstelle ein Plakat oder erzähle davon in der Schule oder deiner Gemeinschaft. Selbstbefähigung wächst, wenn du deine Stimme in die Welt trägst.</a:t>
            </a:r>
          </a:p>
        </p:txBody>
      </p:sp>
      <p:sp>
        <p:nvSpPr>
          <p:cNvPr id="3" name="TextBox 2">
            <a:extLst>
              <a:ext uri="{FF2B5EF4-FFF2-40B4-BE49-F238E27FC236}">
                <a16:creationId xmlns:a16="http://schemas.microsoft.com/office/drawing/2014/main" id="{B4405A17-87E5-3626-3F5D-D140912B5077}"/>
              </a:ext>
            </a:extLst>
          </p:cNvPr>
          <p:cNvSpPr txBox="1"/>
          <p:nvPr/>
        </p:nvSpPr>
        <p:spPr>
          <a:xfrm>
            <a:off x="1871937" y="8739650"/>
            <a:ext cx="4454012" cy="1477328"/>
          </a:xfrm>
          <a:prstGeom prst="rect">
            <a:avLst/>
          </a:prstGeom>
          <a:noFill/>
        </p:spPr>
        <p:txBody>
          <a:bodyPr wrap="square">
            <a:spAutoFit/>
          </a:bodyPr>
          <a:lstStyle/>
          <a:p>
            <a:r>
              <a:rPr lang="en-US" b="1">
                <a:solidFill>
                  <a:srgbClr val="1A7B46"/>
                </a:solidFill>
              </a:rPr>
              <a:t>Reflektieren und handeln</a:t>
            </a:r>
            <a:br>
              <a:rPr lang="en-US"/>
            </a:br>
            <a:r>
              <a:rPr lang="en-US"/>
              <a:t>Schreibe ein Klimathema auf, das dir wichtig ist, und eine Fähigkeit, die du bereits besitzt. Wie könntest du diese Fähigkeit in den nächsten vier Wochen einsetzen?</a:t>
            </a:r>
          </a:p>
        </p:txBody>
      </p:sp>
    </p:spTree>
    <p:extLst>
      <p:ext uri="{BB962C8B-B14F-4D97-AF65-F5344CB8AC3E}">
        <p14:creationId xmlns:p14="http://schemas.microsoft.com/office/powerpoint/2010/main" val="165502127"/>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1293</TotalTime>
  <Words>660</Words>
  <Application>Microsoft Office PowerPoint</Application>
  <PresentationFormat>Custom</PresentationFormat>
  <Paragraphs>70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1560</cp:revision>
  <cp:lastPrinted>2021-11-26T07:36:34Z</cp:lastPrinted>
  <dcterms:created xsi:type="dcterms:W3CDTF">2016-05-11T14:31:01Z</dcterms:created>
  <dcterms:modified xsi:type="dcterms:W3CDTF">2026-06-29T14:12:07Z</dcterms:modified>
</cp:coreProperties>
</file>