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5A91EC1-C2F0-5790-9FE1-530FBDF7E78D}" name="Dyan Valiente" initials="DV" userId="9fd6c334aa97fe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441F3-AAFC-3D49-8BAD-9F718A9BC7FA}" v="1" dt="2026-03-30T18:06:56.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6" autoAdjust="0"/>
    <p:restoredTop sz="96115" autoAdjust="0"/>
  </p:normalViewPr>
  <p:slideViewPr>
    <p:cSldViewPr snapToGrid="0" showGuides="1">
      <p:cViewPr varScale="1">
        <p:scale>
          <a:sx n="37" d="100"/>
          <a:sy n="37" d="100"/>
        </p:scale>
        <p:origin x="2364" y="16"/>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thenewpress.com/books/practical-radicals" TargetMode="External"/><Relationship Id="rId2" Type="http://schemas.openxmlformats.org/officeDocument/2006/relationships/hyperlink" Target="https://www.balkanrivers.net/en/news/brave-women-of-kruscica-join-forces-with-shushica-valley-in-fight-against-water-abstraction-project"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www.yesmagazine.org/opinion/2022/06/22/climate-community" TargetMode="External"/><Relationship Id="rId4" Type="http://schemas.openxmlformats.org/officeDocument/2006/relationships/hyperlink" Target="https://www.friendsoftheearth.i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hmHByZ0Xd8"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momentumconsultingie-my.sharepoint.com/personal/con_momentumconsulting_ie/Documents/TED%20Talk%20%E2%80%93%20The%20Case%20for%20Collective%20Action%20on%20Climate%20Change%20(Naomi%20Klei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limateone.org/audio/generation-green" TargetMode="External"/><Relationship Id="rId2" Type="http://schemas.openxmlformats.org/officeDocument/2006/relationships/hyperlink" Target="https://shows.acast.com/606b7892a40ea252ddfdf065/63f7848dd326430011f251d0" TargetMode="Externa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2024 - 2026</a:t>
            </a:r>
          </a:p>
          <a:p>
            <a:r>
              <a:rPr lang="en-US" dirty="0"/>
              <a:t>Document Name</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By </a:t>
            </a:r>
          </a:p>
          <a:p>
            <a:r>
              <a:rPr lang="en-US" dirty="0"/>
              <a:t>Partner Name</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hqprint">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dirty="0"/>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106179" cy="1077218"/>
          </a:xfrm>
          <a:prstGeom prst="rect">
            <a:avLst/>
          </a:prstGeom>
          <a:noFill/>
        </p:spPr>
        <p:txBody>
          <a:bodyPr wrap="square" rtlCol="0">
            <a:spAutoFit/>
          </a:bodyPr>
          <a:lstStyle/>
          <a:p>
            <a:r>
              <a:rPr lang="en-US" sz="1800" b="1" spc="324" dirty="0">
                <a:solidFill>
                  <a:srgbClr val="5398A2"/>
                </a:solidFill>
                <a:latin typeface="Calibri" panose="020F0502020204030204" pitchFamily="34" charset="0"/>
                <a:cs typeface="Calibri" panose="020F0502020204030204" pitchFamily="34" charset="0"/>
              </a:rPr>
              <a:t>LESEN/SCHAUEN/</a:t>
            </a:r>
            <a:br>
              <a:rPr lang="en-US" sz="1800" b="1" spc="324" dirty="0">
                <a:solidFill>
                  <a:srgbClr val="5398A2"/>
                </a:solidFill>
                <a:latin typeface="Calibri" panose="020F0502020204030204" pitchFamily="34" charset="0"/>
                <a:cs typeface="Calibri" panose="020F0502020204030204" pitchFamily="34" charset="0"/>
              </a:rPr>
            </a:br>
            <a:r>
              <a:rPr lang="en-US" sz="1800" b="1" spc="324" dirty="0">
                <a:solidFill>
                  <a:srgbClr val="5398A2"/>
                </a:solidFill>
                <a:latin typeface="Calibri" panose="020F0502020204030204" pitchFamily="34" charset="0"/>
                <a:cs typeface="Calibri" panose="020F0502020204030204" pitchFamily="34" charset="0"/>
              </a:rPr>
              <a:t>HÖREN/SCHREIBEN/</a:t>
            </a:r>
            <a:br>
              <a:rPr lang="en-US" sz="1800" b="1" spc="324" dirty="0">
                <a:solidFill>
                  <a:srgbClr val="5398A2"/>
                </a:solidFill>
                <a:latin typeface="Calibri" panose="020F0502020204030204" pitchFamily="34" charset="0"/>
                <a:cs typeface="Calibri" panose="020F0502020204030204" pitchFamily="34" charset="0"/>
              </a:rPr>
            </a:br>
            <a:r>
              <a:rPr lang="en-US" sz="1800" b="1" spc="324" dirty="0">
                <a:solidFill>
                  <a:srgbClr val="5398A2"/>
                </a:solidFill>
                <a:latin typeface="Calibri" panose="020F0502020204030204" pitchFamily="34" charset="0"/>
                <a:cs typeface="Calibri" panose="020F0502020204030204" pitchFamily="34" charset="0"/>
              </a:rPr>
              <a:t>HANDELN</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4967409"/>
            <a:ext cx="4189307" cy="1077218"/>
          </a:xfrm>
          <a:prstGeom prst="rect">
            <a:avLst/>
          </a:prstGeom>
          <a:noFill/>
        </p:spPr>
        <p:txBody>
          <a:bodyPr wrap="square" rtlCol="0" anchor="ctr">
            <a:spAutoFit/>
          </a:bodyPr>
          <a:lstStyle/>
          <a:p>
            <a:r>
              <a:rPr lang="en-US" sz="3200" b="1" spc="324" dirty="0">
                <a:solidFill>
                  <a:srgbClr val="5398A2"/>
                </a:solidFill>
                <a:latin typeface="Calibri" panose="020F0502020204030204" pitchFamily="34" charset="0"/>
                <a:cs typeface="Calibri" panose="020F0502020204030204" pitchFamily="34" charset="0"/>
              </a:rPr>
              <a:t>GEMEINSAM HANDELN </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INHALT</a:t>
            </a:r>
          </a:p>
        </p:txBody>
      </p:sp>
      <p:sp>
        <p:nvSpPr>
          <p:cNvPr id="57" name="Text Placeholder 7">
            <a:extLst>
              <a:ext uri="{FF2B5EF4-FFF2-40B4-BE49-F238E27FC236}">
                <a16:creationId xmlns:a16="http://schemas.microsoft.com/office/drawing/2014/main" id="{64DC50EB-FD0A-DEE1-DE8B-C1114FA44E29}"/>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58" name="Text Placeholder 17">
            <a:extLst>
              <a:ext uri="{FF2B5EF4-FFF2-40B4-BE49-F238E27FC236}">
                <a16:creationId xmlns:a16="http://schemas.microsoft.com/office/drawing/2014/main" id="{B1E4D004-57A2-E5D8-FDEC-E7DF2D918F19}"/>
              </a:ext>
            </a:extLst>
          </p:cNvPr>
          <p:cNvSpPr>
            <a:spLocks noGrp="1"/>
          </p:cNvSpPr>
          <p:nvPr>
            <p:ph type="body" sz="quarter" idx="49"/>
          </p:nvPr>
        </p:nvSpPr>
        <p:spPr>
          <a:xfrm>
            <a:off x="2615404" y="3944517"/>
            <a:ext cx="3816000" cy="292876"/>
          </a:xfrm>
        </p:spPr>
        <p:txBody>
          <a:bodyPr/>
          <a:lstStyle/>
          <a:p>
            <a:r>
              <a:rPr lang="en-US" sz="1600" dirty="0"/>
              <a:t>Warum gemeinsames Handeln wichtig ist</a:t>
            </a:r>
          </a:p>
        </p:txBody>
      </p:sp>
      <p:sp>
        <p:nvSpPr>
          <p:cNvPr id="59" name="Text Placeholder 8">
            <a:extLst>
              <a:ext uri="{FF2B5EF4-FFF2-40B4-BE49-F238E27FC236}">
                <a16:creationId xmlns:a16="http://schemas.microsoft.com/office/drawing/2014/main" id="{27F576AA-5080-4E41-05D5-08E4DB60DE40}"/>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60" name="Text Placeholder 9">
            <a:extLst>
              <a:ext uri="{FF2B5EF4-FFF2-40B4-BE49-F238E27FC236}">
                <a16:creationId xmlns:a16="http://schemas.microsoft.com/office/drawing/2014/main" id="{C5BB7011-8425-8D53-2850-53B6FC511B7F}"/>
              </a:ext>
            </a:extLst>
          </p:cNvPr>
          <p:cNvSpPr>
            <a:spLocks noGrp="1"/>
          </p:cNvSpPr>
          <p:nvPr>
            <p:ph type="body" sz="quarter" idx="14"/>
          </p:nvPr>
        </p:nvSpPr>
        <p:spPr>
          <a:xfrm>
            <a:off x="2615404" y="4419885"/>
            <a:ext cx="3816000" cy="293549"/>
          </a:xfrm>
        </p:spPr>
        <p:txBody>
          <a:bodyPr/>
          <a:lstStyle/>
          <a:p>
            <a:r>
              <a:rPr lang="en-US" sz="1600" dirty="0"/>
              <a:t>Lesen</a:t>
            </a:r>
          </a:p>
        </p:txBody>
      </p:sp>
      <p:sp>
        <p:nvSpPr>
          <p:cNvPr id="61" name="Text Placeholder 10">
            <a:extLst>
              <a:ext uri="{FF2B5EF4-FFF2-40B4-BE49-F238E27FC236}">
                <a16:creationId xmlns:a16="http://schemas.microsoft.com/office/drawing/2014/main" id="{9F5EFF56-3409-5855-BD16-5F4D4FE14205}"/>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62" name="Text Placeholder 12">
            <a:extLst>
              <a:ext uri="{FF2B5EF4-FFF2-40B4-BE49-F238E27FC236}">
                <a16:creationId xmlns:a16="http://schemas.microsoft.com/office/drawing/2014/main" id="{803681DF-357F-E45D-08E5-E4CD598570C1}"/>
              </a:ext>
            </a:extLst>
          </p:cNvPr>
          <p:cNvSpPr>
            <a:spLocks noGrp="1"/>
          </p:cNvSpPr>
          <p:nvPr>
            <p:ph type="body" sz="quarter" idx="19"/>
          </p:nvPr>
        </p:nvSpPr>
        <p:spPr>
          <a:xfrm>
            <a:off x="2615404" y="4920893"/>
            <a:ext cx="3816000" cy="292876"/>
          </a:xfrm>
        </p:spPr>
        <p:txBody>
          <a:bodyPr/>
          <a:lstStyle/>
          <a:p>
            <a:r>
              <a:rPr lang="en-US" sz="1600" dirty="0"/>
              <a:t>Anschauen</a:t>
            </a:r>
          </a:p>
        </p:txBody>
      </p:sp>
      <p:sp>
        <p:nvSpPr>
          <p:cNvPr id="63" name="Text Placeholder 11">
            <a:extLst>
              <a:ext uri="{FF2B5EF4-FFF2-40B4-BE49-F238E27FC236}">
                <a16:creationId xmlns:a16="http://schemas.microsoft.com/office/drawing/2014/main" id="{12F5827F-7D9E-8A41-C7A1-F0670F52FEB1}"/>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64" name="Text Placeholder 13">
            <a:extLst>
              <a:ext uri="{FF2B5EF4-FFF2-40B4-BE49-F238E27FC236}">
                <a16:creationId xmlns:a16="http://schemas.microsoft.com/office/drawing/2014/main" id="{F0F8FA85-924C-95B8-95F3-D15A2CCEBBB3}"/>
              </a:ext>
            </a:extLst>
          </p:cNvPr>
          <p:cNvSpPr>
            <a:spLocks noGrp="1"/>
          </p:cNvSpPr>
          <p:nvPr>
            <p:ph type="body" sz="quarter" idx="20"/>
          </p:nvPr>
        </p:nvSpPr>
        <p:spPr>
          <a:xfrm>
            <a:off x="2615404" y="5421848"/>
            <a:ext cx="3816000" cy="292876"/>
          </a:xfrm>
        </p:spPr>
        <p:txBody>
          <a:bodyPr/>
          <a:lstStyle/>
          <a:p>
            <a:r>
              <a:rPr lang="en-US" sz="1600" dirty="0"/>
              <a:t>Anhören</a:t>
            </a:r>
          </a:p>
        </p:txBody>
      </p:sp>
      <p:sp>
        <p:nvSpPr>
          <p:cNvPr id="65" name="Text Placeholder 14">
            <a:extLst>
              <a:ext uri="{FF2B5EF4-FFF2-40B4-BE49-F238E27FC236}">
                <a16:creationId xmlns:a16="http://schemas.microsoft.com/office/drawing/2014/main" id="{7FFEA4EE-062C-7B29-5DDE-C40B54E32461}"/>
              </a:ext>
            </a:extLst>
          </p:cNvPr>
          <p:cNvSpPr>
            <a:spLocks noGrp="1"/>
          </p:cNvSpPr>
          <p:nvPr>
            <p:ph type="body" sz="quarter" idx="21"/>
          </p:nvPr>
        </p:nvSpPr>
        <p:spPr>
          <a:xfrm>
            <a:off x="2138509" y="5923638"/>
            <a:ext cx="648000" cy="292876"/>
          </a:xfrm>
        </p:spPr>
        <p:txBody>
          <a:bodyPr/>
          <a:lstStyle/>
          <a:p>
            <a:r>
              <a:rPr lang="en-US" sz="2400" dirty="0"/>
              <a:t>05</a:t>
            </a:r>
          </a:p>
        </p:txBody>
      </p:sp>
      <p:sp>
        <p:nvSpPr>
          <p:cNvPr id="66" name="Text Placeholder 15">
            <a:extLst>
              <a:ext uri="{FF2B5EF4-FFF2-40B4-BE49-F238E27FC236}">
                <a16:creationId xmlns:a16="http://schemas.microsoft.com/office/drawing/2014/main" id="{65DD2AA9-985F-50EF-A654-6F0C5BD4A64B}"/>
              </a:ext>
            </a:extLst>
          </p:cNvPr>
          <p:cNvSpPr>
            <a:spLocks noGrp="1"/>
          </p:cNvSpPr>
          <p:nvPr>
            <p:ph type="body" sz="quarter" idx="22"/>
          </p:nvPr>
        </p:nvSpPr>
        <p:spPr>
          <a:xfrm>
            <a:off x="2615404" y="5923638"/>
            <a:ext cx="3816000" cy="292876"/>
          </a:xfrm>
        </p:spPr>
        <p:txBody>
          <a:bodyPr/>
          <a:lstStyle/>
          <a:p>
            <a:r>
              <a:rPr lang="en-US" sz="1600" dirty="0"/>
              <a:t>Selbst ausprobieren</a:t>
            </a:r>
          </a:p>
        </p:txBody>
      </p:sp>
      <p:cxnSp>
        <p:nvCxnSpPr>
          <p:cNvPr id="69" name="Straight Connector 68">
            <a:extLst>
              <a:ext uri="{FF2B5EF4-FFF2-40B4-BE49-F238E27FC236}">
                <a16:creationId xmlns:a16="http://schemas.microsoft.com/office/drawing/2014/main" id="{FB290315-389C-A376-7B15-602D0BD29B3E}"/>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84EE7A-B02B-EFD1-DDC6-9F8EB9751FF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6198F0-C12B-EC8C-6E9C-49B7864049F0}"/>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C3ADF0-8722-0493-9D04-DEF01EBA4DF9}"/>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2" name="Text Placeholder 18">
            <a:extLst>
              <a:ext uri="{FF2B5EF4-FFF2-40B4-BE49-F238E27FC236}">
                <a16:creationId xmlns:a16="http://schemas.microsoft.com/office/drawing/2014/main" id="{3958E22F-76F3-AE5C-5AC7-44B38A31207F}"/>
              </a:ext>
            </a:extLst>
          </p:cNvPr>
          <p:cNvSpPr>
            <a:spLocks noGrp="1"/>
          </p:cNvSpPr>
          <p:nvPr>
            <p:ph type="body" sz="quarter" idx="51"/>
          </p:nvPr>
        </p:nvSpPr>
        <p:spPr>
          <a:xfrm>
            <a:off x="2148149" y="6452834"/>
            <a:ext cx="648000" cy="292876"/>
          </a:xfrm>
        </p:spPr>
        <p:txBody>
          <a:bodyPr/>
          <a:lstStyle/>
          <a:p>
            <a:r>
              <a:rPr lang="en-US" sz="2400" dirty="0"/>
              <a:t>06</a:t>
            </a:r>
          </a:p>
        </p:txBody>
      </p:sp>
      <p:sp>
        <p:nvSpPr>
          <p:cNvPr id="3" name="Text Placeholder 19">
            <a:extLst>
              <a:ext uri="{FF2B5EF4-FFF2-40B4-BE49-F238E27FC236}">
                <a16:creationId xmlns:a16="http://schemas.microsoft.com/office/drawing/2014/main" id="{5C1A033A-64B7-54E4-AC31-331C99EFA8DB}"/>
              </a:ext>
            </a:extLst>
          </p:cNvPr>
          <p:cNvSpPr>
            <a:spLocks noGrp="1"/>
          </p:cNvSpPr>
          <p:nvPr>
            <p:ph type="body" sz="quarter" idx="52"/>
          </p:nvPr>
        </p:nvSpPr>
        <p:spPr>
          <a:xfrm>
            <a:off x="2625044" y="6452834"/>
            <a:ext cx="3816000" cy="292876"/>
          </a:xfrm>
        </p:spPr>
        <p:txBody>
          <a:bodyPr/>
          <a:lstStyle/>
          <a:p>
            <a:r>
              <a:rPr lang="en-US" sz="1600" dirty="0"/>
              <a:t>Kernaussage</a:t>
            </a:r>
          </a:p>
        </p:txBody>
      </p:sp>
      <p:cxnSp>
        <p:nvCxnSpPr>
          <p:cNvPr id="7" name="Straight Connector 6">
            <a:extLst>
              <a:ext uri="{FF2B5EF4-FFF2-40B4-BE49-F238E27FC236}">
                <a16:creationId xmlns:a16="http://schemas.microsoft.com/office/drawing/2014/main" id="{BC6BDDFC-C597-A13E-AA2B-5795700BBADC}"/>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Wenn Gruppen sich zusammenschließen, werden kleine Ideen verstärkt. Gemeinsames Handeln bedeutet geteilte Vision, geteilter Einsatz und geteilter Wandel. Es geht weniger um „einen großen Helden“ und mehr um viele Hände und viele Stimmen, die gemeinsam auf etwas Besseres hinarbeiten.</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3000000" cy="1300000"/>
          </a:xfrm>
        </p:spPr>
        <p:txBody>
          <a:bodyPr/>
          <a:lstStyle/>
          <a:p>
            <a:r>
              <a:rPr lang="en-US" sz="2200" dirty="0"/>
              <a:t>Warum gemeinsames Handeln wichtig ist</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2827943"/>
          </a:xfrm>
        </p:spPr>
        <p:txBody>
          <a:bodyPr/>
          <a:lstStyle/>
          <a:p>
            <a:pPr lvl="0" algn="l">
              <a:lnSpc>
                <a:spcPct val="100000"/>
              </a:lnSpc>
            </a:pPr>
            <a:r>
              <a:rPr lang="en-US" sz="1600" b="1" dirty="0">
                <a:solidFill>
                  <a:srgbClr val="84C345"/>
                </a:solidFill>
              </a:rPr>
              <a:t>Artikel – </a:t>
            </a:r>
            <a:r>
              <a:rPr lang="en-US" sz="1600" b="1" i="1" dirty="0">
                <a:solidFill>
                  <a:srgbClr val="84C345"/>
                </a:solidFill>
              </a:rPr>
              <a:t>Mutige Frauen aus </a:t>
            </a:r>
            <a:r>
              <a:rPr lang="en-US" sz="1600" b="1" i="1" dirty="0" err="1">
                <a:solidFill>
                  <a:srgbClr val="84C345"/>
                </a:solidFill>
              </a:rPr>
              <a:t>Kruščica</a:t>
            </a:r>
            <a:r>
              <a:rPr lang="en-US" sz="1600" b="1" i="1" dirty="0">
                <a:solidFill>
                  <a:srgbClr val="84C345"/>
                </a:solidFill>
              </a:rPr>
              <a:t> verbünden sich mit den Bewohnern des </a:t>
            </a:r>
            <a:r>
              <a:rPr lang="en-US" sz="1600" b="1" i="1" dirty="0" err="1">
                <a:solidFill>
                  <a:srgbClr val="84C345"/>
                </a:solidFill>
              </a:rPr>
              <a:t>Shushica</a:t>
            </a:r>
            <a:r>
              <a:rPr lang="en-US" sz="1600" b="1" i="1" dirty="0">
                <a:solidFill>
                  <a:srgbClr val="84C345"/>
                </a:solidFill>
              </a:rPr>
              <a:t>-Tals</a:t>
            </a:r>
            <a:endParaRPr lang="en-PH" sz="1600" b="1" i="1" dirty="0">
              <a:solidFill>
                <a:srgbClr val="84C345"/>
              </a:solidFill>
            </a:endParaRPr>
          </a:p>
          <a:p>
            <a:pPr lvl="0">
              <a:lnSpc>
                <a:spcPct val="100000"/>
              </a:lnSpc>
            </a:pPr>
            <a:r>
              <a:rPr lang="en-US" sz="1400" dirty="0"/>
              <a:t>Eine Geschichte der Solidarität: Frauen aus Bosnien und Herzegowina unterstützen albanische Gemeinschaften beim Schutz von Flüssen. Sie zeigt, wie grenzüberschreitende Zusammenarbeit und Basisaktivismus echte Wirkung erzielen können.</a:t>
            </a:r>
            <a:endParaRPr lang="en-PH" sz="1400" dirty="0"/>
          </a:p>
          <a:p>
            <a:pPr lvl="0">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nSpc>
                <a:spcPct val="100000"/>
              </a:lnSpc>
            </a:pPr>
            <a:endParaRPr lang="en-PH" sz="1200" b="1" dirty="0"/>
          </a:p>
          <a:p>
            <a:pPr lvl="0" algn="l">
              <a:lnSpc>
                <a:spcPct val="100000"/>
              </a:lnSpc>
            </a:pPr>
            <a:r>
              <a:rPr lang="en-PH" sz="1600" b="1" dirty="0">
                <a:solidFill>
                  <a:srgbClr val="84C345"/>
                </a:solidFill>
              </a:rPr>
              <a:t>Buch – </a:t>
            </a:r>
            <a:r>
              <a:rPr lang="en-PH" sz="1600" b="1" i="1" dirty="0">
                <a:solidFill>
                  <a:srgbClr val="84C345"/>
                </a:solidFill>
              </a:rPr>
              <a:t>Practical Radicals: 7 Strategies to Change the World</a:t>
            </a:r>
          </a:p>
          <a:p>
            <a:pPr lvl="0">
              <a:lnSpc>
                <a:spcPct val="100000"/>
              </a:lnSpc>
            </a:pPr>
            <a:r>
              <a:rPr lang="en-PH" sz="1400" dirty="0"/>
              <a:t>Zieht direkte Lehren von Organisator:innen: wie man Bewegungen aufbaut, mit Herausforderungen umgeht und Handeln skaliert. Ideal, wenn du Strategien suchst, die du anpassen kannst.</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nSpc>
                <a:spcPct val="100000"/>
              </a:lnSpc>
            </a:pPr>
            <a:endParaRPr lang="en-PH" sz="1400" dirty="0">
              <a:solidFill>
                <a:srgbClr val="1A7B46"/>
              </a:solidFill>
            </a:endParaRPr>
          </a:p>
          <a:p>
            <a:pPr lvl="0">
              <a:lnSpc>
                <a:spcPct val="100000"/>
              </a:lnSpc>
            </a:pPr>
            <a:endParaRPr lang="en-PH" sz="1400" dirty="0">
              <a:solidFill>
                <a:srgbClr val="1A7B46"/>
              </a:solidFill>
            </a:endParaRPr>
          </a:p>
          <a:p>
            <a:pPr lvl="0">
              <a:lnSpc>
                <a:spcPct val="100000"/>
              </a:lnSpc>
            </a:pPr>
            <a:endParaRPr lang="en-PH" sz="1200" dirty="0"/>
          </a:p>
          <a:p>
            <a:pPr lvl="0">
              <a:lnSpc>
                <a:spcPct val="100000"/>
              </a:lnSpc>
            </a:pPr>
            <a:endParaRPr lang="en-PH" sz="1200" b="1" dirty="0"/>
          </a:p>
          <a:p>
            <a:pPr lvl="0" algn="l">
              <a:lnSpc>
                <a:spcPct val="100000"/>
              </a:lnSpc>
            </a:pPr>
            <a:r>
              <a:rPr lang="en-US" sz="1600" b="1" dirty="0">
                <a:solidFill>
                  <a:srgbClr val="84C345"/>
                </a:solidFill>
              </a:rPr>
              <a:t>Webseite – Friends of the Earth Ireland</a:t>
            </a:r>
            <a:endParaRPr lang="en-PH" sz="1600" b="1" dirty="0">
              <a:solidFill>
                <a:srgbClr val="84C345"/>
              </a:solidFill>
            </a:endParaRPr>
          </a:p>
          <a:p>
            <a:pPr lvl="0">
              <a:lnSpc>
                <a:spcPct val="100000"/>
              </a:lnSpc>
            </a:pPr>
            <a:r>
              <a:rPr lang="en-US" sz="1400" dirty="0"/>
              <a:t>Ein Basisnetzwerk, das in vielen Kampagnen aktiv ist: Klimagerechtigkeit, Schadstofffreiheit, nachhaltige Gemeinschaften. Zu sehen, wie sie sich vor Ort </a:t>
            </a:r>
            <a:r>
              <a:rPr lang="en-US" sz="1400" dirty="0" err="1"/>
              <a:t>mobilisieren</a:t>
            </a:r>
            <a:r>
              <a:rPr lang="en-US" sz="1400" dirty="0"/>
              <a:t>, kann dir Ideen geben, wie gemeinsames Handeln vor Ort aussehen kann.</a:t>
            </a:r>
            <a:endParaRPr lang="en-PH" sz="1400" dirty="0"/>
          </a:p>
          <a:p>
            <a:pPr lvl="0">
              <a:lnSpc>
                <a:spcPct val="100000"/>
              </a:lnSpc>
            </a:pPr>
            <a:r>
              <a:rPr lang="en-US" sz="1400" dirty="0">
                <a:solidFill>
                  <a:srgbClr val="1A7B46"/>
                </a:solidFill>
                <a:hlinkClick r:id="rId4">
                  <a:extLst>
                    <a:ext uri="{A12FA001-AC4F-418D-AE19-62706E023703}">
                      <ahyp:hlinkClr xmlns:ahyp="http://schemas.microsoft.com/office/drawing/2018/hyperlinkcolor" val="tx"/>
                    </a:ext>
                  </a:extLst>
                </a:hlinkClick>
              </a:rPr>
              <a:t>Link</a:t>
            </a:r>
            <a:endParaRPr lang="en-US" sz="1200" dirty="0"/>
          </a:p>
          <a:p>
            <a:pPr lvl="0">
              <a:lnSpc>
                <a:spcPct val="100000"/>
              </a:lnSpc>
            </a:pPr>
            <a:endParaRPr lang="en-US" sz="1200" b="1" dirty="0"/>
          </a:p>
          <a:p>
            <a:pPr lvl="0" algn="l">
              <a:lnSpc>
                <a:spcPct val="100000"/>
              </a:lnSpc>
            </a:pPr>
            <a:r>
              <a:rPr lang="en-US" sz="1600" b="1" dirty="0" err="1">
                <a:solidFill>
                  <a:srgbClr val="84C345"/>
                </a:solidFill>
              </a:rPr>
              <a:t>Newsletter</a:t>
            </a:r>
            <a:r>
              <a:rPr lang="en-US" sz="1600" b="1" dirty="0">
                <a:solidFill>
                  <a:srgbClr val="84C345"/>
                </a:solidFill>
              </a:rPr>
              <a:t> –</a:t>
            </a:r>
            <a:r>
              <a:rPr lang="en-PH" sz="1600" b="1" dirty="0">
                <a:solidFill>
                  <a:srgbClr val="84C345"/>
                </a:solidFill>
              </a:rPr>
              <a:t> </a:t>
            </a:r>
            <a:r>
              <a:rPr lang="en-US" sz="1600" b="1" i="1" dirty="0">
                <a:solidFill>
                  <a:srgbClr val="84C345"/>
                </a:solidFill>
              </a:rPr>
              <a:t>Eine Gemeinschaft für die Klimabewegung aufbauen </a:t>
            </a:r>
            <a:r>
              <a:rPr lang="en-US" sz="1600" b="1" dirty="0">
                <a:solidFill>
                  <a:srgbClr val="84C345"/>
                </a:solidFill>
              </a:rPr>
              <a:t>(YES! Magazine)</a:t>
            </a:r>
            <a:endParaRPr lang="en-PH" sz="1600" b="1" dirty="0">
              <a:solidFill>
                <a:srgbClr val="84C345"/>
              </a:solidFill>
            </a:endParaRPr>
          </a:p>
          <a:p>
            <a:pPr lvl="0">
              <a:lnSpc>
                <a:spcPct val="100000"/>
              </a:lnSpc>
            </a:pPr>
            <a:r>
              <a:rPr lang="en-US" sz="1400" dirty="0"/>
              <a:t>„Minimum Viable Planet“ ist ein </a:t>
            </a:r>
            <a:r>
              <a:rPr lang="en-US" sz="1400" dirty="0" err="1"/>
              <a:t>fast wöchentlicher</a:t>
            </a:r>
            <a:r>
              <a:rPr lang="en-US" sz="1400" dirty="0"/>
              <a:t> Kommentar zu </a:t>
            </a:r>
            <a:r>
              <a:rPr lang="en-US" sz="1400" dirty="0" err="1"/>
              <a:t>klimanahen</a:t>
            </a:r>
            <a:r>
              <a:rPr lang="en-US" sz="1400" dirty="0"/>
              <a:t> Themen. Diese Woche geht es um Mitmachen, Organisieren und den Aufbau einer Klimagemeinschaft. Nützlich, um die Taktiken gemeinsamer Arbeit zu verstehen.</a:t>
            </a:r>
            <a:endParaRPr lang="en-PH" sz="1400" dirty="0"/>
          </a:p>
          <a:p>
            <a:pPr lvl="0">
              <a:lnSpc>
                <a:spcPct val="100000"/>
              </a:lnSpc>
            </a:pPr>
            <a:r>
              <a:rPr lang="en-US" sz="1400" dirty="0">
                <a:solidFill>
                  <a:srgbClr val="1A7B46"/>
                </a:solidFill>
                <a:hlinkClick r:id="rId5">
                  <a:extLst>
                    <a:ext uri="{A12FA001-AC4F-418D-AE19-62706E023703}">
                      <ahyp:hlinkClr xmlns:ahyp="http://schemas.microsoft.com/office/drawing/2018/hyperlinkcolor" val="tx"/>
                    </a:ext>
                  </a:extLst>
                </a:hlinkClick>
              </a:rPr>
              <a:t>Link</a:t>
            </a:r>
            <a:endParaRPr lang="en-PH"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Lesen</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2400000" cy="1049221"/>
          </a:xfrm>
        </p:spPr>
        <p:txBody>
          <a:bodyPr/>
          <a:lstStyle/>
          <a:p>
            <a:r>
              <a:rPr lang="en-US" sz="2600"/>
              <a:t>Anschauen</a:t>
            </a:r>
            <a:endParaRPr lang="en-US" sz="2600"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8"/>
            <a:ext cx="6541269" cy="2369759"/>
          </a:xfrm>
        </p:spPr>
        <p:txBody>
          <a:bodyPr/>
          <a:lstStyle/>
          <a:p>
            <a:pPr lvl="0" algn="l">
              <a:lnSpc>
                <a:spcPct val="100000"/>
              </a:lnSpc>
            </a:pPr>
            <a:r>
              <a:rPr lang="en-PH" sz="1600" b="1" dirty="0">
                <a:solidFill>
                  <a:srgbClr val="84C345"/>
                </a:solidFill>
              </a:rPr>
              <a:t>Dokumentation – </a:t>
            </a:r>
            <a:r>
              <a:rPr lang="en-PH" sz="1600" b="1" i="1" dirty="0">
                <a:solidFill>
                  <a:srgbClr val="84C345"/>
                </a:solidFill>
              </a:rPr>
              <a:t>Blue Heart </a:t>
            </a:r>
            <a:br>
              <a:rPr lang="en-PH" sz="1600" b="1" i="1" dirty="0">
                <a:solidFill>
                  <a:srgbClr val="84C345"/>
                </a:solidFill>
              </a:rPr>
            </a:br>
            <a:r>
              <a:rPr lang="en-PH" sz="1600" b="1" dirty="0">
                <a:solidFill>
                  <a:srgbClr val="84C345"/>
                </a:solidFill>
              </a:rPr>
              <a:t>(Ganzer Film)</a:t>
            </a:r>
          </a:p>
          <a:p>
            <a:pPr lvl="0">
              <a:lnSpc>
                <a:spcPct val="100000"/>
              </a:lnSpc>
            </a:pPr>
            <a:r>
              <a:rPr lang="en-PH" sz="1400" dirty="0"/>
              <a:t>Dokumentiert den Kampf um die Rettung des Vjosa-Flusses und anderer. Zeigt, dass selbst mächtiger politischer und wirtschaftlicher Druck herausgefordert werden kann, wenn sich Gemeinschaften engagieren.</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nSpc>
                <a:spcPct val="100000"/>
              </a:lnSpc>
            </a:pPr>
            <a:endParaRPr lang="en-PH" sz="1200" b="1" dirty="0"/>
          </a:p>
          <a:p>
            <a:pPr lvl="0">
              <a:lnSpc>
                <a:spcPct val="100000"/>
              </a:lnSpc>
            </a:pPr>
            <a:endParaRPr lang="en-PH" sz="1200" b="1" dirty="0"/>
          </a:p>
          <a:p>
            <a:pPr lvl="0">
              <a:lnSpc>
                <a:spcPct val="100000"/>
              </a:lnSpc>
            </a:pPr>
            <a:endParaRPr lang="en-PH" sz="1200" b="1" dirty="0"/>
          </a:p>
          <a:p>
            <a:pPr lvl="0">
              <a:lnSpc>
                <a:spcPct val="100000"/>
              </a:lnSpc>
            </a:pPr>
            <a:endParaRPr lang="en-PH" sz="1200" b="1" dirty="0"/>
          </a:p>
          <a:p>
            <a:pPr lvl="0">
              <a:lnSpc>
                <a:spcPct val="100000"/>
              </a:lnSpc>
            </a:pPr>
            <a:endParaRPr lang="en-PH" sz="1200" b="1" dirty="0"/>
          </a:p>
          <a:p>
            <a:pPr lvl="0" algn="l">
              <a:lnSpc>
                <a:spcPct val="100000"/>
              </a:lnSpc>
            </a:pPr>
            <a:r>
              <a:rPr lang="en-US" sz="1600" b="1" dirty="0">
                <a:solidFill>
                  <a:srgbClr val="84C345"/>
                </a:solidFill>
              </a:rPr>
              <a:t>TED-Talk –</a:t>
            </a:r>
            <a:r>
              <a:rPr lang="en-PH" sz="1600" b="1" dirty="0">
                <a:solidFill>
                  <a:srgbClr val="84C345"/>
                </a:solidFill>
              </a:rPr>
              <a:t> </a:t>
            </a:r>
            <a:r>
              <a:rPr lang="en-US" sz="1600" b="1" i="1" dirty="0">
                <a:solidFill>
                  <a:srgbClr val="84C345"/>
                </a:solidFill>
              </a:rPr>
              <a:t>Wie schockierende Ereignisse positiven Wandel auslösen können</a:t>
            </a:r>
            <a:r>
              <a:rPr lang="en-PH" sz="1600" b="1" i="1" dirty="0">
                <a:solidFill>
                  <a:srgbClr val="84C345"/>
                </a:solidFill>
              </a:rPr>
              <a:t> </a:t>
            </a:r>
            <a:r>
              <a:rPr lang="en-US" sz="1600" b="1" dirty="0">
                <a:solidFill>
                  <a:srgbClr val="84C345"/>
                </a:solidFill>
              </a:rPr>
              <a:t>(Naomi Klein)</a:t>
            </a:r>
            <a:endParaRPr lang="en-PH" sz="1600" b="1" dirty="0">
              <a:solidFill>
                <a:srgbClr val="84C345"/>
              </a:solidFill>
            </a:endParaRPr>
          </a:p>
          <a:p>
            <a:pPr lvl="0">
              <a:lnSpc>
                <a:spcPct val="100000"/>
              </a:lnSpc>
            </a:pPr>
            <a:r>
              <a:rPr lang="en-US" sz="1400" dirty="0"/>
              <a:t>Klein spricht nicht nur darüber, was falsch läuft — sie argumentiert, dass nur Massenbewegungen den nötigen strukturellen Wandel erzwingen können. </a:t>
            </a:r>
            <a:br>
              <a:rPr lang="en-US" sz="1400" dirty="0"/>
            </a:br>
            <a:r>
              <a:rPr lang="en-US" sz="1400" dirty="0"/>
              <a:t>(Gefunden über glaubwürdige Medienquellen; siehe „The climate crisis: Is capitalism the problem?“ auf Al Jazeera, mit Klein.)</a:t>
            </a:r>
          </a:p>
          <a:p>
            <a:pPr lvl="0" algn="l">
              <a:lnSpc>
                <a:spcPct val="100000"/>
              </a:lnSpc>
            </a:pPr>
            <a:r>
              <a:rPr lang="en-PH" sz="1200" dirty="0">
                <a:solidFill>
                  <a:srgbClr val="1A7B46"/>
                </a:solidFill>
                <a:hlinkClick r:id="rId4">
                  <a:extLst>
                    <a:ext uri="{A12FA001-AC4F-418D-AE19-62706E023703}">
                      <ahyp:hlinkClr xmlns:ahyp="http://schemas.microsoft.com/office/drawing/2018/hyperlinkcolor" val="tx"/>
                    </a:ext>
                  </a:extLst>
                </a:hlinkClick>
              </a:rPr>
              <a:t>Link</a:t>
            </a:r>
            <a:br>
              <a:rPr lang="en-PH" sz="1200" dirty="0"/>
            </a:br>
            <a:br>
              <a:rPr lang="en-PH" sz="1200" dirty="0"/>
            </a:br>
            <a:endParaRPr lang="en-PH" sz="1200" dirty="0"/>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1642142"/>
          </a:xfrm>
        </p:spPr>
        <p:txBody>
          <a:bodyPr numCol="2"/>
          <a:lstStyle/>
          <a:p>
            <a:pPr lvl="0" algn="l">
              <a:lnSpc>
                <a:spcPct val="100000"/>
              </a:lnSpc>
            </a:pPr>
            <a:r>
              <a:rPr lang="en-US" sz="1600" b="1" dirty="0">
                <a:solidFill>
                  <a:srgbClr val="84C345"/>
                </a:solidFill>
              </a:rPr>
              <a:t>Podcast – </a:t>
            </a:r>
            <a:r>
              <a:rPr lang="en-US" sz="1600" b="1" i="1" dirty="0">
                <a:solidFill>
                  <a:srgbClr val="84C345"/>
                </a:solidFill>
              </a:rPr>
              <a:t>‚Eine echte Begegnung von jungen Menschen und Gewerkschafter:innen im Klimaschutz‘</a:t>
            </a:r>
            <a:endParaRPr lang="en-PH" sz="1600" b="1" i="1" dirty="0">
              <a:solidFill>
                <a:srgbClr val="84C345"/>
              </a:solidFill>
            </a:endParaRPr>
          </a:p>
          <a:p>
            <a:pPr lvl="0">
              <a:lnSpc>
                <a:spcPct val="100000"/>
              </a:lnSpc>
            </a:pPr>
            <a:r>
              <a:rPr lang="en-US" sz="1400" dirty="0"/>
              <a:t>Yvonne O’Callaghan denkt darüber nach, wie Jugendstreiks und generationenübergreifende Zusammenarbeit Machtverhältnisse und Debatten verändern können. Inspirierend für alle, die sich fragen: „Wie verbinden wir Gruppen?“</a:t>
            </a:r>
            <a:endParaRPr lang="en-PH" sz="1400" dirty="0"/>
          </a:p>
          <a:p>
            <a:pPr lvl="0">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Link</a:t>
            </a:r>
            <a:endParaRPr lang="en-PH" sz="1400" dirty="0">
              <a:solidFill>
                <a:srgbClr val="1A7B46"/>
              </a:solidFill>
            </a:endParaRPr>
          </a:p>
          <a:p>
            <a:pPr>
              <a:lnSpc>
                <a:spcPct val="100000"/>
              </a:lnSpc>
            </a:pPr>
            <a:endParaRPr lang="en-US" sz="1200" b="1" dirty="0"/>
          </a:p>
          <a:p>
            <a:pPr algn="l">
              <a:lnSpc>
                <a:spcPct val="100000"/>
              </a:lnSpc>
            </a:pPr>
            <a:r>
              <a:rPr lang="en-US" sz="1600" b="1" dirty="0">
                <a:solidFill>
                  <a:srgbClr val="84C345"/>
                </a:solidFill>
              </a:rPr>
              <a:t>Podcast –</a:t>
            </a:r>
            <a:r>
              <a:rPr lang="en-PH" sz="1600" b="1" dirty="0">
                <a:solidFill>
                  <a:srgbClr val="84C345"/>
                </a:solidFill>
              </a:rPr>
              <a:t> </a:t>
            </a:r>
            <a:r>
              <a:rPr lang="en-US" sz="1600" b="1" i="1" dirty="0">
                <a:solidFill>
                  <a:srgbClr val="84C345"/>
                </a:solidFill>
              </a:rPr>
              <a:t>Generation Green </a:t>
            </a:r>
            <a:br>
              <a:rPr lang="en-US" sz="1600" b="1" dirty="0">
                <a:solidFill>
                  <a:srgbClr val="84C345"/>
                </a:solidFill>
              </a:rPr>
            </a:br>
            <a:r>
              <a:rPr lang="en-US" sz="1600" b="1" dirty="0">
                <a:solidFill>
                  <a:srgbClr val="84C345"/>
                </a:solidFill>
              </a:rPr>
              <a:t>(Climate One)</a:t>
            </a:r>
            <a:endParaRPr lang="en-PH" sz="1600" b="1" dirty="0">
              <a:solidFill>
                <a:srgbClr val="84C345"/>
              </a:solidFill>
            </a:endParaRPr>
          </a:p>
          <a:p>
            <a:pPr>
              <a:lnSpc>
                <a:spcPct val="100000"/>
              </a:lnSpc>
            </a:pPr>
            <a:r>
              <a:rPr lang="en-US" sz="1400" dirty="0"/>
              <a:t>Besteht aus Interviews mit jungen Aktivist:innen und </a:t>
            </a:r>
            <a:r>
              <a:rPr lang="en-US" sz="1400" dirty="0" err="1"/>
              <a:t>Organisationen</a:t>
            </a:r>
            <a:r>
              <a:rPr lang="en-US" sz="1400" dirty="0"/>
              <a:t>, die darüber sprechen, wie junge Menschen Schulen und Gemeinschaften </a:t>
            </a:r>
            <a:r>
              <a:rPr lang="en-US" sz="1400" dirty="0" err="1"/>
              <a:t>mobilisieren</a:t>
            </a:r>
            <a:r>
              <a:rPr lang="en-US" sz="1400" dirty="0"/>
              <a:t>. Erinnert dich daran, dass du nicht warten musst: Du kannst klein anfangen und wachsen.</a:t>
            </a:r>
            <a:endParaRPr lang="en-PH" sz="1400" dirty="0"/>
          </a:p>
          <a:p>
            <a:pPr>
              <a:lnSpc>
                <a:spcPct val="100000"/>
              </a:lnSpc>
            </a:pPr>
            <a:r>
              <a:rPr lang="en-US" sz="1400" dirty="0">
                <a:solidFill>
                  <a:srgbClr val="1A7B46"/>
                </a:solidFill>
                <a:hlinkClick r:id="rId3">
                  <a:extLst>
                    <a:ext uri="{A12FA001-AC4F-418D-AE19-62706E023703}">
                      <ahyp:hlinkClr xmlns:ahyp="http://schemas.microsoft.com/office/drawing/2018/hyperlinkcolor" val="tx"/>
                    </a:ext>
                  </a:extLst>
                </a:hlinkClick>
              </a:rPr>
              <a:t>Link</a:t>
            </a:r>
            <a:endParaRPr lang="en-PH"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Anhören</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Selbst ausprobieren</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339518"/>
            <a:ext cx="6541269" cy="3459530"/>
          </a:xfrm>
        </p:spPr>
        <p:txBody>
          <a:bodyPr numCol="1"/>
          <a:lstStyle/>
          <a:p>
            <a:pPr algn="l">
              <a:lnSpc>
                <a:spcPct val="100000"/>
              </a:lnSpc>
            </a:pPr>
            <a:r>
              <a:rPr lang="en-US" sz="1600" b="1" dirty="0">
                <a:solidFill>
                  <a:srgbClr val="84C345"/>
                </a:solidFill>
              </a:rPr>
              <a:t>SCHREIBEN:</a:t>
            </a:r>
          </a:p>
          <a:p>
            <a:pPr>
              <a:lnSpc>
                <a:spcPct val="100000"/>
              </a:lnSpc>
            </a:pPr>
            <a:r>
              <a:rPr lang="en-US" sz="1400" dirty="0"/>
              <a:t>Denke an ein lokales Thema (Schule, </a:t>
            </a:r>
            <a:r>
              <a:rPr lang="en-US" sz="1400" dirty="0" err="1"/>
              <a:t>Nachbarschaft</a:t>
            </a:r>
            <a:r>
              <a:rPr lang="en-US" sz="1400" dirty="0"/>
              <a:t>, Grünfläche), das dir wichtig ist. Schreibe auf, wen du einladen könntest, mit dir zusammenzuarbeiten (Freunde, Vereine, lokale Organisationen).</a:t>
            </a:r>
          </a:p>
          <a:p>
            <a:pPr>
              <a:lnSpc>
                <a:spcPct val="100000"/>
              </a:lnSpc>
            </a:pPr>
            <a:endParaRPr lang="en-PH" sz="1200" b="1" dirty="0"/>
          </a:p>
          <a:p>
            <a:pPr algn="l">
              <a:lnSpc>
                <a:spcPct val="100000"/>
              </a:lnSpc>
            </a:pPr>
            <a:r>
              <a:rPr lang="en-PH" sz="1600" b="1" dirty="0">
                <a:solidFill>
                  <a:srgbClr val="84C345"/>
                </a:solidFill>
              </a:rPr>
              <a:t>DISKUTIEREN:</a:t>
            </a:r>
          </a:p>
          <a:p>
            <a:pPr>
              <a:lnSpc>
                <a:spcPct val="100000"/>
              </a:lnSpc>
            </a:pPr>
            <a:r>
              <a:rPr lang="en-PH" sz="1400" dirty="0"/>
              <a:t>Teile deine Idee mit einer Gruppe Gleichaltriger. Welche Rollen könnten Menschen einnehmen? Welche Ressourcen brauchst du vielleicht? Welche Hindernisse siehst du voraus?</a:t>
            </a:r>
          </a:p>
          <a:p>
            <a:pPr>
              <a:lnSpc>
                <a:spcPct val="100000"/>
              </a:lnSpc>
            </a:pPr>
            <a:endParaRPr lang="en-PH" sz="1200" b="1" dirty="0"/>
          </a:p>
          <a:p>
            <a:pPr algn="l">
              <a:lnSpc>
                <a:spcPct val="100000"/>
              </a:lnSpc>
            </a:pPr>
            <a:r>
              <a:rPr lang="en-PH" sz="1600" b="1" dirty="0">
                <a:solidFill>
                  <a:srgbClr val="84C345"/>
                </a:solidFill>
              </a:rPr>
              <a:t>HANDELN:</a:t>
            </a:r>
          </a:p>
          <a:p>
            <a:pPr>
              <a:lnSpc>
                <a:spcPct val="100000"/>
              </a:lnSpc>
            </a:pPr>
            <a:r>
              <a:rPr lang="en-PH" sz="1400" dirty="0" err="1"/>
              <a:t>Organisiere</a:t>
            </a:r>
            <a:r>
              <a:rPr lang="en-PH" sz="1400" dirty="0"/>
              <a:t> eine kleine Gruppenaktion — vielleicht eine Aufräumaktion, eine Plakataktion oder eine Social-Media-Kampagne. Halte fest, was funktioniert, was nicht, und welche Kontakte du dabei aufbaust.</a:t>
            </a: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screen">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ct val="100000"/>
              </a:lnSpc>
            </a:pPr>
            <a:r>
              <a:rPr lang="en-US" sz="1600" dirty="0">
                <a:solidFill>
                  <a:srgbClr val="404040"/>
                </a:solidFill>
              </a:rPr>
              <a:t>Gemeinsames Handeln zeigt uns, dass echter Wandel nicht darauf wartet, dass jemand anderes ihn herbeiführt — sondern darauf, dass wir uns entscheiden, zusammenzukommen, Herausforderungen durchzustehen und unsere gemeinsame Stärke zu nutzen. Gemeinschaft ist der Motor des Klimaschutzes.</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Kernaussage</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
        <p:nvSpPr>
          <p:cNvPr id="3" name="TextBox 2">
            <a:extLst>
              <a:ext uri="{FF2B5EF4-FFF2-40B4-BE49-F238E27FC236}">
                <a16:creationId xmlns:a16="http://schemas.microsoft.com/office/drawing/2014/main" id="{C23E9D7A-523A-2722-3483-FBD9C848B4A0}"/>
              </a:ext>
            </a:extLst>
          </p:cNvPr>
          <p:cNvSpPr txBox="1"/>
          <p:nvPr/>
        </p:nvSpPr>
        <p:spPr>
          <a:xfrm>
            <a:off x="3529040" y="5772902"/>
            <a:ext cx="4246535" cy="1468556"/>
          </a:xfrm>
          <a:prstGeom prst="rect">
            <a:avLst/>
          </a:prstGeom>
          <a:noFill/>
        </p:spPr>
        <p:txBody>
          <a:bodyPr wrap="square">
            <a:spAutoFit/>
          </a:bodyPr>
          <a:lstStyle/>
          <a:p>
            <a:r>
              <a:rPr lang="en-US" b="1">
                <a:solidFill>
                  <a:schemeClr val="bg1"/>
                </a:solidFill>
              </a:rPr>
              <a:t>Reflektieren und handeln</a:t>
            </a:r>
            <a:br>
              <a:rPr lang="en-US">
                <a:solidFill>
                  <a:schemeClr val="bg1"/>
                </a:solidFill>
              </a:rPr>
            </a:br>
            <a:r>
              <a:rPr lang="en-US">
                <a:solidFill>
                  <a:schemeClr val="bg1"/>
                </a:solidFill>
              </a:rPr>
              <a:t>Nenne eine lokale oder Online-Gruppe, die sich bereits für das Klima einsetzt. Was ist der kleinste erste Schritt, den du diesen Monat tun könntest, um dich anzuschließen oder sie zu unterstützen?</a:t>
            </a:r>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1308</TotalTime>
  <Words>687</Words>
  <Application>Microsoft Office PowerPoint</Application>
  <PresentationFormat>Custom</PresentationFormat>
  <Paragraphs>85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1560</cp:revision>
  <cp:lastPrinted>2021-11-26T07:36:34Z</cp:lastPrinted>
  <dcterms:created xsi:type="dcterms:W3CDTF">2016-05-11T14:31:01Z</dcterms:created>
  <dcterms:modified xsi:type="dcterms:W3CDTF">2026-06-29T14:11:43Z</dcterms:modified>
</cp:coreProperties>
</file>