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37" d="100"/>
          <a:sy n="37" d="100"/>
        </p:scale>
        <p:origin x="2584" y="80"/>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mrfcj.org/principles-of-climate-justice/" TargetMode="External"/><Relationship Id="rId2" Type="http://schemas.openxmlformats.org/officeDocument/2006/relationships/hyperlink" Target="https://www.un.org/en/climatechange/what-is-climate-justice"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climatejusticealliance.org/just-transition/" TargetMode="External"/><Relationship Id="rId4" Type="http://schemas.openxmlformats.org/officeDocument/2006/relationships/hyperlink" Target="https://www.ipcc.ch/report/ar6/wg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vanessa_nakate_a_plea_to_those_who_care_about_our_world"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youtube.com/watch?v=G6oK_G7SPB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ain.nd.edu/our-work/country-index/"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5" y="1614428"/>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hqprint">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dirty="0"/>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660186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6601868" cy="1077218"/>
          </a:xfrm>
          <a:prstGeom prst="rect">
            <a:avLst/>
          </a:prstGeom>
          <a:noFill/>
        </p:spPr>
        <p:txBody>
          <a:bodyPr wrap="square" rtlCol="0">
            <a:spAutoFit/>
          </a:bodyPr>
          <a:lstStyle/>
          <a:p>
            <a:r>
              <a:rPr lang="en-US" sz="2600" b="1" spc="324" dirty="0">
                <a:solidFill>
                  <a:srgbClr val="5398A2"/>
                </a:solidFill>
                <a:latin typeface="Calibri" panose="020F0502020204030204" pitchFamily="34" charset="0"/>
                <a:cs typeface="Calibri" panose="020F0502020204030204" pitchFamily="34" charset="0"/>
              </a:rPr>
              <a:t>ERKUNDEN / HINTERFRAGEN /</a:t>
            </a:r>
            <a:br>
              <a:rPr lang="en-US" sz="2600" b="1" spc="324" dirty="0">
                <a:solidFill>
                  <a:srgbClr val="5398A2"/>
                </a:solidFill>
                <a:latin typeface="Calibri" panose="020F0502020204030204" pitchFamily="34" charset="0"/>
                <a:cs typeface="Calibri" panose="020F0502020204030204" pitchFamily="34" charset="0"/>
              </a:rPr>
            </a:br>
            <a:r>
              <a:rPr lang="en-US" sz="2600" b="1" spc="324" dirty="0">
                <a:solidFill>
                  <a:srgbClr val="5398A2"/>
                </a:solidFill>
                <a:latin typeface="Calibri" panose="020F0502020204030204" pitchFamily="34" charset="0"/>
                <a:cs typeface="Calibri" panose="020F0502020204030204" pitchFamily="34" charset="0"/>
              </a:rPr>
              <a:t>VERBINDEN / HANDELN</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6601868" cy="584775"/>
          </a:xfrm>
          <a:prstGeom prst="rect">
            <a:avLst/>
          </a:prstGeom>
          <a:noFill/>
        </p:spPr>
        <p:txBody>
          <a:bodyPr wrap="square" rtlCol="0">
            <a:spAutoFit/>
          </a:bodyPr>
          <a:lstStyle/>
          <a:p>
            <a:r>
              <a:rPr lang="en-US" sz="2800" b="1" spc="324" dirty="0">
                <a:solidFill>
                  <a:srgbClr val="5398A2"/>
                </a:solidFill>
                <a:latin typeface="Calibri" panose="020F0502020204030204" pitchFamily="34" charset="0"/>
                <a:cs typeface="Calibri" panose="020F0502020204030204" pitchFamily="34" charset="0"/>
              </a:rPr>
              <a:t>KLIMAGERECHTIGKEIT</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Einführung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Lesen</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Anschauen</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Denken &amp; Reflektieren</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Handeln</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Kernaussage</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INHALT</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3277341"/>
            <a:ext cx="6541269" cy="5494217"/>
          </a:xfrm>
        </p:spPr>
        <p:txBody>
          <a:bodyPr numCol="1"/>
          <a:lstStyle/>
          <a:p>
            <a:pPr>
              <a:lnSpc>
                <a:spcPct val="100000"/>
              </a:lnSpc>
            </a:pPr>
            <a:r>
              <a:rPr lang="en-US" sz="1400" dirty="0"/>
              <a:t>Der Klimawandel betrifft nicht alle Menschen gleich. Die Gemeinschaften, die am wenigsten für globale CO2-Emissionen verantwortlich sind — darunter einkommensschwache Bevölkerungsgruppen, indigene Völker und Länder des globalen Südens — sind oft am stärksten betroffen.</a:t>
            </a:r>
            <a:br>
              <a:rPr lang="en-US" sz="1400" dirty="0"/>
            </a:br>
            <a:r>
              <a:rPr lang="en-US" sz="1400" dirty="0"/>
              <a:t>Klimagerechtigkeit verbindet Umweltwissenschaft mit Menschenrechten und fragt nicht nur, was mit dem Planeten geschieht, sondern wer dadurch Schaden erleidet und wer Verantwortung trägt. Dieses Toolkit lädt dich ein, diese </a:t>
            </a:r>
            <a:r>
              <a:rPr lang="en-US" sz="1400"/>
              <a:t>Fragen zu erkunden.</a:t>
            </a:r>
          </a:p>
          <a:p>
            <a:pPr>
              <a:lnSpc>
                <a:spcPct val="100000"/>
              </a:lnSpc>
            </a:pPr>
            <a:br>
              <a:rPr lang="en-US" sz="1400" dirty="0"/>
            </a:br>
            <a:r>
              <a:rPr lang="en-US" sz="1400" b="1"/>
              <a:t>Lernziele</a:t>
            </a:r>
          </a:p>
          <a:p>
            <a:pPr>
              <a:lnSpc>
                <a:spcPct val="100000"/>
              </a:lnSpc>
            </a:pPr>
            <a:br>
              <a:rPr lang="en-US" sz="1400" dirty="0"/>
            </a:br>
            <a:r>
              <a:rPr lang="en-US" sz="1400" dirty="0"/>
              <a:t>• Verstehen, was Klimagerechtigkeit bedeutet und warum sie wichtig </a:t>
            </a:r>
            <a:r>
              <a:rPr lang="en-US" sz="1400"/>
              <a:t>ist.</a:t>
            </a:r>
          </a:p>
          <a:p>
            <a:pPr>
              <a:lnSpc>
                <a:spcPct val="100000"/>
              </a:lnSpc>
            </a:pPr>
            <a:br>
              <a:rPr lang="en-US" sz="1400" dirty="0"/>
            </a:br>
            <a:r>
              <a:rPr lang="en-US" sz="1400" dirty="0"/>
              <a:t>• Erkunden, wie sich Klimafolgen ungleich auf Gemeinschaften und </a:t>
            </a:r>
            <a:r>
              <a:rPr lang="en-US" sz="1400"/>
              <a:t>Regionen verteilen.</a:t>
            </a:r>
          </a:p>
          <a:p>
            <a:pPr>
              <a:lnSpc>
                <a:spcPct val="100000"/>
              </a:lnSpc>
            </a:pPr>
            <a:br>
              <a:rPr lang="en-US" sz="1400" dirty="0"/>
            </a:br>
            <a:r>
              <a:rPr lang="en-US" sz="1400" dirty="0"/>
              <a:t>• Lokale Erfahrungen von Klimaschäden mit globalen Systemen und </a:t>
            </a:r>
            <a:r>
              <a:rPr lang="en-US" sz="1400"/>
              <a:t>Politik verbinden.</a:t>
            </a:r>
          </a:p>
          <a:p>
            <a:pPr>
              <a:lnSpc>
                <a:spcPct val="100000"/>
              </a:lnSpc>
            </a:pPr>
            <a:br>
              <a:rPr lang="en-US" sz="1400" dirty="0"/>
            </a:br>
            <a:r>
              <a:rPr lang="en-US" sz="1400" dirty="0"/>
              <a:t>• Überlegen, wie faires und gerechtes Klimahandeln in der Praxis aussehen kann.</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Einführung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600" b="1" dirty="0">
                <a:solidFill>
                  <a:srgbClr val="84C345"/>
                </a:solidFill>
              </a:rPr>
              <a:t>Erklärung – Was ist Klimagerechtigkeit? (Vereinte </a:t>
            </a:r>
            <a:r>
              <a:rPr lang="en-US" sz="1600" b="1">
                <a:solidFill>
                  <a:srgbClr val="84C345"/>
                </a:solidFill>
              </a:rPr>
              <a:t>Nationen)</a:t>
            </a:r>
          </a:p>
          <a:p>
            <a:pPr algn="l">
              <a:lnSpc>
                <a:spcPts val="1320"/>
              </a:lnSpc>
            </a:pPr>
            <a:br>
              <a:rPr lang="en-US" sz="1400" dirty="0"/>
            </a:br>
            <a:r>
              <a:rPr lang="en-US" sz="1400" dirty="0"/>
              <a:t>Ein klarer, verständlicher Überblick der UN über die Grundprinzipien der Klimagerechtigkeit — Gerechtigkeit, Menschenrechte und gemeinsame, aber unterschiedliche Verantwortung zwischen Ländern.</a:t>
            </a:r>
            <a:br>
              <a:rPr lang="en-US" sz="1400"/>
            </a:br>
            <a:r>
              <a:rPr lang="en-US" sz="1400">
                <a:solidFill>
                  <a:srgbClr val="1A7B46"/>
                </a:solidFill>
                <a:hlinkClick r:id="rId2">
                  <a:extLst>
                    <a:ext uri="{A12FA001-AC4F-418D-AE19-62706E023703}">
                      <ahyp:hlinkClr xmlns:ahyp="http://schemas.microsoft.com/office/drawing/2018/hyperlinkcolor" val="tx"/>
                    </a:ext>
                  </a:extLst>
                </a:hlinkClick>
              </a:rPr>
              <a:t>Lesen</a:t>
            </a:r>
          </a:p>
          <a:p>
            <a:pPr algn="l">
              <a:lnSpc>
                <a:spcPts val="1320"/>
              </a:lnSpc>
            </a:pPr>
            <a:endParaRPr lang="en-US" sz="14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Prinzipien – Klimagerechtigkeit (Mary Robinson Foundation)</a:t>
            </a:r>
            <a:br>
              <a:rPr lang="en-US" sz="1400" dirty="0"/>
            </a:br>
            <a:r>
              <a:rPr lang="en-US" sz="1400" dirty="0"/>
              <a:t>Die ehemalige irische Präsidentin und UN-Hochkommissarin Mary Robinson legt sieben Grundprinzipien für Klimagerechtigkeit dar. Ein grundlegendes europäisches Referenzdokument zu Gerechtigkeit und Klimapolitik.</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Lesen</a:t>
            </a: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Bericht – Klimafolgen für gefährdete Gemeinschaften (IPCC </a:t>
            </a:r>
            <a:r>
              <a:rPr lang="en-US" sz="1600" b="1">
                <a:solidFill>
                  <a:srgbClr val="84C345"/>
                </a:solidFill>
              </a:rPr>
              <a:t>AR6)</a:t>
            </a:r>
          </a:p>
          <a:p>
            <a:pPr algn="l">
              <a:lnSpc>
                <a:spcPts val="1320"/>
              </a:lnSpc>
            </a:pPr>
            <a:br>
              <a:rPr lang="en-US" sz="1400" dirty="0"/>
            </a:br>
            <a:r>
              <a:rPr lang="en-US" sz="1400" dirty="0"/>
              <a:t>Der sechste IPCC-Sachstandsbericht dokumentiert, wie der Klimawandel die am stärksten gefährdeten Bevölkerungsgruppen weltweit unverhältnismäßig stark trifft, mit detaillierten regionalen Daten und Belegen zu Ungleichheit.</a:t>
            </a:r>
            <a:br>
              <a:rPr lang="en-US" sz="1400"/>
            </a:br>
            <a:r>
              <a:rPr lang="en-US" sz="1400">
                <a:solidFill>
                  <a:srgbClr val="1A7B46"/>
                </a:solidFill>
                <a:hlinkClick r:id="rId4">
                  <a:extLst>
                    <a:ext uri="{A12FA001-AC4F-418D-AE19-62706E023703}">
                      <ahyp:hlinkClr xmlns:ahyp="http://schemas.microsoft.com/office/drawing/2018/hyperlinkcolor" val="tx"/>
                    </a:ext>
                  </a:extLst>
                </a:hlinkClick>
              </a:rPr>
              <a:t>Lesen</a:t>
            </a:r>
          </a:p>
          <a:p>
            <a:pPr algn="l">
              <a:lnSpc>
                <a:spcPts val="1320"/>
              </a:lnSpc>
            </a:pPr>
            <a:endParaRPr lang="en-US" sz="14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Rahmenwerk – Gerechter Übergang (Climate Justice </a:t>
            </a:r>
            <a:r>
              <a:rPr lang="en-US" sz="1600" b="1">
                <a:solidFill>
                  <a:srgbClr val="84C345"/>
                </a:solidFill>
              </a:rPr>
              <a:t>Alliance)</a:t>
            </a:r>
          </a:p>
          <a:p>
            <a:pPr algn="l">
              <a:lnSpc>
                <a:spcPts val="1320"/>
              </a:lnSpc>
            </a:pPr>
            <a:br>
              <a:rPr lang="en-US" sz="1400" dirty="0"/>
            </a:br>
            <a:r>
              <a:rPr lang="en-US" sz="1400" dirty="0"/>
              <a:t>Erklärt das Konzept eines „gerechten Übergangs“ — der sicherstellt, dass der Wandel zu einer grünen Wirtschaft nicht die Arbeitnehmer:innen und Gemeinschaften zurücklässt, die am stärksten von fossilen Industrien abhängen.</a:t>
            </a:r>
            <a:br>
              <a:rPr lang="en-US" sz="1400" dirty="0"/>
            </a:br>
            <a:r>
              <a:rPr lang="en-US" sz="1400" dirty="0">
                <a:solidFill>
                  <a:srgbClr val="1A7B46"/>
                </a:solidFill>
                <a:hlinkClick r:id="rId5">
                  <a:extLst>
                    <a:ext uri="{A12FA001-AC4F-418D-AE19-62706E023703}">
                      <ahyp:hlinkClr xmlns:ahyp="http://schemas.microsoft.com/office/drawing/2018/hyperlinkcolor" val="tx"/>
                    </a:ext>
                  </a:extLst>
                </a:hlinkClick>
              </a:rPr>
              <a:t>Lesen</a:t>
            </a:r>
          </a:p>
          <a:p>
            <a:endParaRPr lang="en-US"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Lesen</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2400000" cy="1049221"/>
          </a:xfrm>
        </p:spPr>
        <p:txBody>
          <a:bodyPr/>
          <a:lstStyle/>
          <a:p>
            <a:r>
              <a:rPr lang="en-US" sz="2600"/>
              <a:t>Anschauen</a:t>
            </a:r>
            <a:endParaRPr lang="en-US" sz="2600"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400" b="1" dirty="0">
                <a:solidFill>
                  <a:srgbClr val="84C345"/>
                </a:solidFill>
              </a:rPr>
              <a:t>TED-Talk – Ein Appell an alle, die sich um unsere Welt sorgen (Vanessa </a:t>
            </a:r>
            <a:r>
              <a:rPr lang="en-US" sz="1400" b="1">
                <a:solidFill>
                  <a:srgbClr val="84C345"/>
                </a:solidFill>
              </a:rPr>
              <a:t>Nakate)</a:t>
            </a:r>
          </a:p>
          <a:p>
            <a:pPr algn="l">
              <a:lnSpc>
                <a:spcPts val="1320"/>
              </a:lnSpc>
            </a:pPr>
            <a:br>
              <a:rPr lang="en-US" sz="1400" dirty="0"/>
            </a:br>
            <a:r>
              <a:rPr lang="en-US" sz="1400" dirty="0"/>
              <a:t>Die ugandische Klimaaktivistin Vanessa Nakate spricht darüber, wie afrikanische Gemeinschaften die schwersten Klimafolgen tragen, obwohl sie am wenigsten zu den globalen Emissionen beitragen — ein eindringlicher persönlicher Bericht über Klimaungerechtigkeit.</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Anschauen</a:t>
            </a: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400" b="1" dirty="0">
                <a:solidFill>
                  <a:srgbClr val="84C345"/>
                </a:solidFill>
              </a:rPr>
              <a:t>TED-Talk – Wenn indigenes Wissen auf Klimawissenschaft trifft (Hindou Oumarou </a:t>
            </a:r>
            <a:r>
              <a:rPr lang="en-US" sz="1400" b="1">
                <a:solidFill>
                  <a:srgbClr val="84C345"/>
                </a:solidFill>
              </a:rPr>
              <a:t>Ibrahim)</a:t>
            </a:r>
          </a:p>
          <a:p>
            <a:pPr algn="l">
              <a:lnSpc>
                <a:spcPts val="1320"/>
              </a:lnSpc>
            </a:pPr>
            <a:br>
              <a:rPr lang="en-US" sz="1400" dirty="0"/>
            </a:br>
            <a:r>
              <a:rPr lang="en-US" sz="1400" dirty="0"/>
              <a:t>Die tschadische Umweltaktivistin Hindou Oumarou Ibrahim zeigt, wie indigene Gemeinschaften die Folgen des Klimawandels bereits heute erleben — und wie ihr Wissen Lösungen bietet, die die Wissenschaft allein nicht liefern kann.</a:t>
            </a:r>
            <a:br>
              <a:rPr lang="en-US" sz="1400"/>
            </a:br>
            <a:r>
              <a:rPr lang="en-US" sz="1400">
                <a:solidFill>
                  <a:srgbClr val="1A7B46"/>
                </a:solidFill>
              </a:rPr>
              <a:t>Anschauen</a:t>
            </a:r>
          </a:p>
          <a:p>
            <a:pPr algn="l">
              <a:lnSpc>
                <a:spcPts val="1320"/>
              </a:lnSpc>
            </a:pPr>
            <a:r>
              <a:rPr lang="en-US" sz="1400" b="1">
                <a:solidFill>
                  <a:srgbClr val="84C345"/>
                </a:solidFill>
              </a:rPr>
              <a:t>Dokumentation </a:t>
            </a:r>
            <a:r>
              <a:rPr lang="en-US" sz="1400" b="1" dirty="0">
                <a:solidFill>
                  <a:srgbClr val="84C345"/>
                </a:solidFill>
              </a:rPr>
              <a:t>– Wer zahlt für den Klimawandel? (DW Planet </a:t>
            </a:r>
            <a:r>
              <a:rPr lang="en-US" sz="1400" b="1">
                <a:solidFill>
                  <a:srgbClr val="84C345"/>
                </a:solidFill>
              </a:rPr>
              <a:t>A)</a:t>
            </a:r>
          </a:p>
          <a:p>
            <a:pPr algn="l">
              <a:lnSpc>
                <a:spcPts val="1320"/>
              </a:lnSpc>
            </a:pPr>
            <a:br>
              <a:rPr lang="en-US" sz="1400" dirty="0"/>
            </a:br>
            <a:r>
              <a:rPr lang="en-US" sz="1400" dirty="0"/>
              <a:t>Die DW-Reihe Planet A untersucht Verluste und Schäden — die Frage, ob wohlhabende Länder mit hohen Emissionen ärmere Länder entschädigen sollten, die bereits unter schweren Klimafolgen leiden, zu denen sie kaum beigetragen haben.</a:t>
            </a:r>
            <a:br>
              <a:rPr lang="en-US" sz="1400" dirty="0"/>
            </a:br>
            <a:r>
              <a:rPr lang="en-US" sz="1400" dirty="0">
                <a:solidFill>
                  <a:srgbClr val="1A7B46"/>
                </a:solidFill>
                <a:hlinkClick r:id="rId4">
                  <a:extLst>
                    <a:ext uri="{A12FA001-AC4F-418D-AE19-62706E023703}">
                      <ahyp:hlinkClr xmlns:ahyp="http://schemas.microsoft.com/office/drawing/2018/hyperlinkcolor" val="tx"/>
                    </a:ext>
                  </a:extLst>
                </a:hlinkClick>
              </a:rPr>
              <a:t>Anschauen</a:t>
            </a:r>
          </a:p>
          <a:p>
            <a:endParaRPr lang="en-US" sz="12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800" b="1" dirty="0">
                <a:solidFill>
                  <a:srgbClr val="84C345"/>
                </a:solidFill>
              </a:rPr>
              <a:t>DENKEN – </a:t>
            </a:r>
            <a:r>
              <a:rPr lang="en-US" sz="1800" b="1">
                <a:solidFill>
                  <a:srgbClr val="84C345"/>
                </a:solidFill>
              </a:rPr>
              <a:t>Diskussionsfragen</a:t>
            </a:r>
          </a:p>
          <a:p>
            <a:pPr algn="l">
              <a:lnSpc>
                <a:spcPts val="1320"/>
              </a:lnSpc>
            </a:pPr>
            <a:br>
              <a:rPr lang="en-US" sz="1600" dirty="0"/>
            </a:br>
            <a:r>
              <a:rPr lang="en-US" sz="1600" dirty="0"/>
              <a:t>• Wer ist in deinem Land oder deiner Region am stärksten von Klimafolgen betroffen? Wer am wenigsten </a:t>
            </a:r>
            <a:r>
              <a:rPr lang="en-US" sz="1600"/>
              <a:t>betroffen?</a:t>
            </a:r>
          </a:p>
          <a:p>
            <a:pPr algn="l">
              <a:lnSpc>
                <a:spcPts val="1320"/>
              </a:lnSpc>
            </a:pPr>
            <a:br>
              <a:rPr lang="en-US" sz="1600" dirty="0"/>
            </a:br>
            <a:r>
              <a:rPr lang="en-US" sz="1600" dirty="0"/>
              <a:t>• Ist es fair, dass manche Länder die Kosten für Schäden tragen, die größtenteils andere verursacht haben? Wer sollte </a:t>
            </a:r>
            <a:r>
              <a:rPr lang="en-US" sz="1600"/>
              <a:t>zahlen?</a:t>
            </a:r>
          </a:p>
          <a:p>
            <a:pPr algn="l">
              <a:lnSpc>
                <a:spcPts val="1320"/>
              </a:lnSpc>
            </a:pPr>
            <a:endParaRPr lang="en-US" sz="1600"/>
          </a:p>
          <a:p>
            <a:pPr algn="l">
              <a:lnSpc>
                <a:spcPts val="1320"/>
              </a:lnSpc>
            </a:pPr>
            <a:br>
              <a:rPr lang="en-US" sz="1600" dirty="0"/>
            </a:br>
            <a:r>
              <a:rPr lang="en-US" sz="1600" dirty="0"/>
              <a:t>• Was bedeutet ein „gerechter Übergang“ für Menschen, die heute in fossilen Industrien </a:t>
            </a:r>
            <a:r>
              <a:rPr lang="en-US" sz="1600"/>
              <a:t>arbeiten?</a:t>
            </a:r>
          </a:p>
          <a:p>
            <a:pPr algn="l">
              <a:lnSpc>
                <a:spcPts val="1320"/>
              </a:lnSpc>
            </a:pPr>
            <a:br>
              <a:rPr lang="en-US" sz="1600" dirty="0"/>
            </a:br>
            <a:r>
              <a:rPr lang="en-US" sz="1600" dirty="0"/>
              <a:t>• Wie hängt Klimaungerechtigkeit mit anderen Formen von Ungleichheit zusammen, die du im Alltag </a:t>
            </a:r>
            <a:r>
              <a:rPr lang="en-US" sz="1600"/>
              <a:t>siehst?</a:t>
            </a:r>
          </a:p>
          <a:p>
            <a:pPr algn="l">
              <a:lnSpc>
                <a:spcPts val="1320"/>
              </a:lnSpc>
            </a:pPr>
            <a:endParaRPr lang="en-US" sz="1600" dirty="0"/>
          </a:p>
          <a:p>
            <a:pPr algn="l">
              <a:lnSpc>
                <a:spcPts val="1320"/>
              </a:lnSpc>
            </a:pPr>
            <a:r>
              <a:rPr lang="en-US" sz="1800" b="1" dirty="0">
                <a:solidFill>
                  <a:srgbClr val="84C345"/>
                </a:solidFill>
              </a:rPr>
              <a:t>REFLEKTIEREN – Klima</a:t>
            </a:r>
            <a:r>
              <a:rPr lang="en-US" sz="1800" b="1">
                <a:solidFill>
                  <a:srgbClr val="84C345"/>
                </a:solidFill>
              </a:rPr>
              <a:t>-Gefährdungsindex</a:t>
            </a:r>
          </a:p>
          <a:p>
            <a:pPr algn="l">
              <a:lnSpc>
                <a:spcPts val="1320"/>
              </a:lnSpc>
            </a:pPr>
            <a:br>
              <a:rPr lang="en-US" sz="1600" dirty="0"/>
            </a:br>
            <a:r>
              <a:rPr lang="en-US" sz="1600" dirty="0"/>
              <a:t>Erkunde den ND-GAIN-Länderindex, um zu sehen, welche Länder am stärksten vom Klimawandel gefährdet und am wenigsten anpassungsbereit sind. Vergleiche Länder mit hohen und niedrigen Emissionen.</a:t>
            </a:r>
            <a:br>
              <a:rPr lang="en-US" sz="1600" dirty="0"/>
            </a:br>
            <a:r>
              <a:rPr lang="en-US" sz="1600" dirty="0">
                <a:solidFill>
                  <a:srgbClr val="1A7B46"/>
                </a:solidFill>
                <a:hlinkClick r:id="rId2">
                  <a:extLst>
                    <a:ext uri="{A12FA001-AC4F-418D-AE19-62706E023703}">
                      <ahyp:hlinkClr xmlns:ahyp="http://schemas.microsoft.com/office/drawing/2018/hyperlinkcolor" val="tx"/>
                    </a:ext>
                  </a:extLst>
                </a:hlinkClick>
              </a:rPr>
              <a:t>Index erkunden</a:t>
            </a:r>
          </a:p>
          <a:p>
            <a:endParaRPr lang="en-US"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a:xfrm>
            <a:off x="5805055" y="1969168"/>
            <a:ext cx="1900000" cy="1049221"/>
          </a:xfrm>
        </p:spPr>
        <p:txBody>
          <a:bodyPr/>
          <a:lstStyle/>
          <a:p>
            <a:r>
              <a:rPr lang="en-US" sz="2200" dirty="0"/>
              <a:t>Denken &amp; Reflektieren</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Handeln</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572940" y="5051866"/>
            <a:ext cx="6541269" cy="3459530"/>
          </a:xfrm>
        </p:spPr>
        <p:txBody>
          <a:bodyPr/>
          <a:lstStyle/>
          <a:p>
            <a:pPr algn="l">
              <a:lnSpc>
                <a:spcPts val="1320"/>
              </a:lnSpc>
            </a:pPr>
            <a:r>
              <a:rPr lang="en-US" sz="1800" b="1" dirty="0">
                <a:solidFill>
                  <a:srgbClr val="84C345"/>
                </a:solidFill>
              </a:rPr>
              <a:t>VISUALISIEREN</a:t>
            </a:r>
            <a:r>
              <a:rPr lang="en-US" sz="1800" b="1">
                <a:solidFill>
                  <a:srgbClr val="84C345"/>
                </a:solidFill>
              </a:rPr>
              <a:t>:</a:t>
            </a:r>
          </a:p>
          <a:p>
            <a:pPr algn="l">
              <a:lnSpc>
                <a:spcPts val="1320"/>
              </a:lnSpc>
            </a:pPr>
            <a:br>
              <a:rPr lang="en-US" sz="1600" dirty="0"/>
            </a:br>
            <a:r>
              <a:rPr lang="en-US" sz="1600" dirty="0"/>
              <a:t>Finde mit dem ND-GAIN-Index drei Länder, die stark vom Klimawandel gefährdet sind. Recherchiere ihre Emissionswerte. Stelle deine Ergebnisse deiner Gruppe vor: Was zeigen die Daten über </a:t>
            </a:r>
            <a:r>
              <a:rPr lang="en-US" sz="1600"/>
              <a:t>Fairness?</a:t>
            </a:r>
          </a:p>
          <a:p>
            <a:pPr algn="l">
              <a:lnSpc>
                <a:spcPts val="1320"/>
              </a:lnSpc>
            </a:pPr>
            <a:endParaRPr lang="en-US" sz="1600" dirty="0"/>
          </a:p>
          <a:p>
            <a:pPr algn="l">
              <a:lnSpc>
                <a:spcPts val="1320"/>
              </a:lnSpc>
            </a:pPr>
            <a:r>
              <a:rPr lang="en-US" sz="1800" b="1">
                <a:solidFill>
                  <a:srgbClr val="84C345"/>
                </a:solidFill>
              </a:rPr>
              <a:t>DISKUTIEREN:</a:t>
            </a:r>
          </a:p>
          <a:p>
            <a:pPr algn="l">
              <a:lnSpc>
                <a:spcPts val="1320"/>
              </a:lnSpc>
            </a:pPr>
            <a:br>
              <a:rPr lang="en-US" sz="1600" dirty="0"/>
            </a:br>
            <a:r>
              <a:rPr lang="en-US" sz="1600" dirty="0"/>
              <a:t>Diskutiert in Gruppen: „Wohlhabende Länder sollten in einen Klima-Entschädigungsfonds für Verluste und Schäden in gefährdeten Ländern einzahlen.“ Verteilt Rollen — manche argumentieren dafür, manche dagegen, manche als betroffene Gemeinschaften.</a:t>
            </a:r>
          </a:p>
          <a:p>
            <a:pPr algn="l">
              <a:lnSpc>
                <a:spcPts val="1320"/>
              </a:lnSpc>
            </a:pPr>
            <a:endParaRPr lang="en-US" sz="1800" b="1">
              <a:solidFill>
                <a:srgbClr val="84C345"/>
              </a:solidFill>
            </a:endParaRPr>
          </a:p>
          <a:p>
            <a:pPr algn="l">
              <a:lnSpc>
                <a:spcPts val="1320"/>
              </a:lnSpc>
            </a:pPr>
            <a:endParaRPr lang="en-US" sz="1800" b="1">
              <a:solidFill>
                <a:srgbClr val="84C345"/>
              </a:solidFill>
            </a:endParaRPr>
          </a:p>
          <a:p>
            <a:pPr algn="l">
              <a:lnSpc>
                <a:spcPts val="1320"/>
              </a:lnSpc>
            </a:pPr>
            <a:r>
              <a:rPr lang="en-US" sz="1800" b="1">
                <a:solidFill>
                  <a:srgbClr val="84C345"/>
                </a:solidFill>
              </a:rPr>
              <a:t>SCHREIBEN:</a:t>
            </a:r>
          </a:p>
          <a:p>
            <a:pPr algn="l">
              <a:lnSpc>
                <a:spcPts val="1320"/>
              </a:lnSpc>
            </a:pPr>
            <a:br>
              <a:rPr lang="en-US" sz="1600" dirty="0"/>
            </a:br>
            <a:r>
              <a:rPr lang="en-US" sz="1600" dirty="0"/>
              <a:t>Schreibe einen kurzen offenen Brief (150–200 Wörter) aus der Perspektive eines jungen Menschen in einem klimagefährdeten Land, gerichtet an eine Staats- oder Regierungschefin oder einen Staats- oder Regierungschef bei der COP. Was würdest du fordern, und </a:t>
            </a:r>
            <a:r>
              <a:rPr lang="en-US" sz="1600"/>
              <a:t>warum?</a:t>
            </a:r>
          </a:p>
          <a:p>
            <a:pPr algn="l">
              <a:lnSpc>
                <a:spcPts val="1320"/>
              </a:lnSpc>
            </a:pPr>
            <a:endParaRPr lang="en-US" sz="1600" dirty="0"/>
          </a:p>
          <a:p>
            <a:pPr algn="l">
              <a:lnSpc>
                <a:spcPts val="1320"/>
              </a:lnSpc>
            </a:pPr>
            <a:r>
              <a:rPr lang="en-US" sz="1800" b="1">
                <a:solidFill>
                  <a:srgbClr val="84C345"/>
                </a:solidFill>
              </a:rPr>
              <a:t>VERNETZEN:</a:t>
            </a:r>
          </a:p>
          <a:p>
            <a:pPr algn="l">
              <a:lnSpc>
                <a:spcPts val="1320"/>
              </a:lnSpc>
            </a:pPr>
            <a:br>
              <a:rPr lang="en-US" sz="1600" dirty="0"/>
            </a:br>
            <a:r>
              <a:rPr lang="en-US" sz="1600" dirty="0"/>
              <a:t>Finde eine Jugendorganisation für Klimagerechtigkeit in deinem Land oder deiner Region. Teile ihre Kampagne mit deinem Netzwerk. Kleine Akte der Verstärkung schaffen Solidarität über Grenzen hinweg.</a:t>
            </a:r>
          </a:p>
          <a:p>
            <a:endParaRPr lang="en-US" sz="1400" dirty="0">
              <a:solidFill>
                <a:srgbClr val="1A7B46"/>
              </a:solidFill>
            </a:endParaRP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screen">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600" dirty="0">
                <a:solidFill>
                  <a:srgbClr val="404040"/>
                </a:solidFill>
              </a:rPr>
              <a:t>Klimagerechtigkeit ist kein fernes Konzept — sie entscheidet darüber, wer überlebt, wer sich anpasst und wer zurückbleibt. Die Wissenschaft ist eindeutig: Die am stärksten gefährdeten Gemeinschaften haben am wenigsten zu dieser Krise beigetragen. Diese Lücke zwischen Verantwortung und Auswirkung zu verstehen, ist der erste Schritt, um Besseres einzufordern. Gerechtigkeit betrifft nicht nur die Umwelt. Es geht um Menschen. Und es beginnt damit, aufmerksam zu sein.</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Kernaussage</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pic>
        <p:nvPicPr>
          <p:cNvPr id="2" name="Picture 1">
            <a:extLst>
              <a:ext uri="{FF2B5EF4-FFF2-40B4-BE49-F238E27FC236}">
                <a16:creationId xmlns:a16="http://schemas.microsoft.com/office/drawing/2014/main" id="{8E9E1D12-E789-6C67-7C6E-AD2396F5FE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sp>
        <p:nvSpPr>
          <p:cNvPr id="4" name="TextBox 3">
            <a:extLst>
              <a:ext uri="{FF2B5EF4-FFF2-40B4-BE49-F238E27FC236}">
                <a16:creationId xmlns:a16="http://schemas.microsoft.com/office/drawing/2014/main" id="{E16C8371-08A0-5380-6EE8-52BC06ABF63D}"/>
              </a:ext>
            </a:extLst>
          </p:cNvPr>
          <p:cNvSpPr txBox="1"/>
          <p:nvPr/>
        </p:nvSpPr>
        <p:spPr>
          <a:xfrm>
            <a:off x="3628597" y="5875166"/>
            <a:ext cx="4446638" cy="1477328"/>
          </a:xfrm>
          <a:prstGeom prst="rect">
            <a:avLst/>
          </a:prstGeom>
          <a:noFill/>
        </p:spPr>
        <p:txBody>
          <a:bodyPr wrap="square">
            <a:spAutoFit/>
          </a:bodyPr>
          <a:lstStyle/>
          <a:p>
            <a:r>
              <a:rPr lang="en-US" b="1">
                <a:solidFill>
                  <a:schemeClr val="bg1"/>
                </a:solidFill>
              </a:rPr>
              <a:t>Reflektieren und handeln</a:t>
            </a:r>
            <a:br>
              <a:rPr lang="en-US">
                <a:solidFill>
                  <a:schemeClr val="bg1"/>
                </a:solidFill>
              </a:rPr>
            </a:br>
            <a:r>
              <a:rPr lang="en-US">
                <a:solidFill>
                  <a:schemeClr val="bg1"/>
                </a:solidFill>
              </a:rPr>
              <a:t>Identifiziere eine Gruppe in deiner eigenen Gemeinschaft, die am stärksten von Klimafolgen betroffen ist. Welche Handlung könntest du selbst übernehmen oder unterstützen, um ein gerechteres Ergebnis wahrscheinlicher zu machen?</a:t>
            </a:r>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1245</TotalTime>
  <Words>886</Words>
  <Application>Microsoft Office PowerPoint</Application>
  <PresentationFormat>Custom</PresentationFormat>
  <Paragraphs>95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1562</cp:revision>
  <cp:lastPrinted>2021-11-26T07:36:34Z</cp:lastPrinted>
  <dcterms:created xsi:type="dcterms:W3CDTF">2016-05-11T14:31:01Z</dcterms:created>
  <dcterms:modified xsi:type="dcterms:W3CDTF">2026-06-29T14:11:21Z</dcterms:modified>
</cp:coreProperties>
</file>