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DD_BBDD743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4"/>
  </p:notesMasterIdLst>
  <p:sldIdLst>
    <p:sldId id="4299" r:id="rId2"/>
    <p:sldId id="4301" r:id="rId3"/>
    <p:sldId id="4302" r:id="rId4"/>
    <p:sldId id="4307" r:id="rId5"/>
    <p:sldId id="4309" r:id="rId6"/>
    <p:sldId id="4311" r:id="rId7"/>
    <p:sldId id="4324" r:id="rId8"/>
    <p:sldId id="4325" r:id="rId9"/>
    <p:sldId id="4312" r:id="rId10"/>
    <p:sldId id="4317" r:id="rId11"/>
    <p:sldId id="4314" r:id="rId12"/>
    <p:sldId id="431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A91EC1-C2F0-5790-9FE1-530FBDF7E78D}" name="Dyan Valiente" initials="DV" userId="9fd6c334aa97fe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5"/>
    <a:srgbClr val="84C345"/>
    <a:srgbClr val="1F8E47"/>
    <a:srgbClr val="404040"/>
    <a:srgbClr val="5398A2"/>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BC46F-7FA4-754D-B3CD-98186A652C25}" v="130" dt="2026-03-30T17:44:35.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42"/>
    <p:restoredTop sz="96115"/>
  </p:normalViewPr>
  <p:slideViewPr>
    <p:cSldViewPr snapToGrid="0" snapToObjects="1">
      <p:cViewPr varScale="1">
        <p:scale>
          <a:sx n="55" d="100"/>
          <a:sy n="55" d="100"/>
        </p:scale>
        <p:origin x="1328"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3" d="100"/>
        <a:sy n="1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modernComment_10DD_BBDD7435.xml><?xml version="1.0" encoding="utf-8"?>
<p188:cmLst xmlns:a="http://schemas.openxmlformats.org/drawingml/2006/main" xmlns:r="http://schemas.openxmlformats.org/officeDocument/2006/relationships" xmlns:p188="http://schemas.microsoft.com/office/powerpoint/2018/8/main">
  <p188:cm id="{835F987A-B2BB-5144-B7E5-33E7E5B75FF7}" authorId="{E5A91EC1-C2F0-5790-9FE1-530FBDF7E78D}" created="2026-03-29T10:29:55.670">
    <ac:txMkLst xmlns:ac="http://schemas.microsoft.com/office/drawing/2013/main/command">
      <pc:docMk xmlns:pc="http://schemas.microsoft.com/office/powerpoint/2013/main/command"/>
      <pc:sldMk xmlns:pc="http://schemas.microsoft.com/office/powerpoint/2013/main/command" cId="3151852597" sldId="4317"/>
      <ac:spMk id="5" creationId="{B561B61B-D9E5-B6BB-DD9A-AF83DD63D519}"/>
      <ac:txMk cp="133" len="23">
        <ac:context len="384" hash="3098456404"/>
      </ac:txMk>
    </ac:txMkLst>
    <p188:pos x="3672020" y="1213963"/>
    <p188:txBody>
      <a:bodyPr/>
      <a:lstStyle/>
      <a:p>
        <a:r>
          <a:rPr lang="en-US"/>
          <a:t>Link is not working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58849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043741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w="15768" cap="flat">
            <a:noFill/>
            <a:prstDash val="solid"/>
            <a:miter/>
          </a:ln>
        </p:spPr>
        <p:txBody>
          <a:bodyPr rtlCol="0" anchor="ctr"/>
          <a:lstStyle/>
          <a:p>
            <a:pPr lvl="0"/>
            <a:endParaRPr lang="en-US" dirty="0">
              <a:solidFill>
                <a:schemeClr val="tx1"/>
              </a:solidFill>
              <a:latin typeface="Calibri" panose="020F0502020204030204" pitchFamily="34" charset="0"/>
              <a:cs typeface="Calibri" panose="020F0502020204030204" pitchFamily="34" charset="0"/>
            </a:endParaRP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p:nvPr>
        </p:nvSpPr>
        <p:spPr>
          <a:xfrm>
            <a:off x="691820" y="2457107"/>
            <a:ext cx="293312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167997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1F8E47">
              <a:alpha val="84940"/>
            </a:srgbClr>
          </a:solidFill>
          <a:ln w="15768" cap="flat">
            <a:noFill/>
            <a:prstDash val="solid"/>
            <a:miter/>
          </a:ln>
        </p:spPr>
        <p:txBody>
          <a:bodyPr rtlCol="0" anchor="ctr"/>
          <a:lstStyle/>
          <a:p>
            <a:pPr lvl="0"/>
            <a:endParaRPr lang="en-US">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alpha val="75000"/>
            </a:srgbClr>
          </a:solidFill>
          <a:ln w="15768" cap="flat">
            <a:noFill/>
            <a:prstDash val="solid"/>
            <a:miter/>
          </a:ln>
        </p:spPr>
        <p:txBody>
          <a:bodyPr rtlCol="0" anchor="ctr"/>
          <a:lstStyle/>
          <a:p>
            <a:pPr lvl="0"/>
            <a:endParaRPr lang="en-US">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1724819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1F8E47"/>
          </a:solidFill>
          <a:ln w="15768" cap="flat">
            <a:noFill/>
            <a:prstDash val="solid"/>
            <a:miter/>
          </a:ln>
        </p:spPr>
        <p:txBody>
          <a:bodyPr rtlCol="0" anchor="ctr"/>
          <a:lstStyle/>
          <a:p>
            <a:pPr lvl="0"/>
            <a:endParaRPr lang="en-US">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358098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B48ABC1C-6E25-6555-BE82-7E60B52E371B}"/>
              </a:ext>
            </a:extLst>
          </p:cNvPr>
          <p:cNvSpPr>
            <a:spLocks noGrp="1"/>
          </p:cNvSpPr>
          <p:nvPr>
            <p:ph type="pic" sz="quarter" idx="34"/>
          </p:nvPr>
        </p:nvSpPr>
        <p:spPr>
          <a:xfrm>
            <a:off x="0" y="270908"/>
            <a:ext cx="7575621" cy="4331221"/>
          </a:xfrm>
          <a:custGeom>
            <a:avLst/>
            <a:gdLst>
              <a:gd name="csX0" fmla="*/ 0 w 7575621"/>
              <a:gd name="csY0" fmla="*/ 0 h 4331221"/>
              <a:gd name="csX1" fmla="*/ 5288471 w 7575621"/>
              <a:gd name="csY1" fmla="*/ 0 h 4331221"/>
              <a:gd name="csX2" fmla="*/ 5288471 w 7575621"/>
              <a:gd name="csY2" fmla="*/ 4519 h 4331221"/>
              <a:gd name="csX3" fmla="*/ 5410512 w 7575621"/>
              <a:gd name="csY3" fmla="*/ 0 h 4331221"/>
              <a:gd name="csX4" fmla="*/ 7575621 w 7575621"/>
              <a:gd name="csY4" fmla="*/ 2165610 h 4331221"/>
              <a:gd name="csX5" fmla="*/ 5410512 w 7575621"/>
              <a:gd name="csY5" fmla="*/ 4331221 h 4331221"/>
              <a:gd name="csX6" fmla="*/ 5288471 w 7575621"/>
              <a:gd name="csY6" fmla="*/ 4326701 h 4331221"/>
              <a:gd name="csX7" fmla="*/ 5288471 w 7575621"/>
              <a:gd name="csY7" fmla="*/ 4331221 h 4331221"/>
              <a:gd name="csX8" fmla="*/ 4166314 w 7575621"/>
              <a:gd name="csY8" fmla="*/ 4331221 h 4331221"/>
              <a:gd name="csX9" fmla="*/ 4135552 w 7575621"/>
              <a:gd name="csY9" fmla="*/ 4246978 h 4331221"/>
              <a:gd name="csX10" fmla="*/ 2849289 w 7575621"/>
              <a:gd name="csY10" fmla="*/ 3394872 h 4331221"/>
              <a:gd name="csX11" fmla="*/ 2770613 w 7575621"/>
              <a:gd name="csY11" fmla="*/ 3397786 h 4331221"/>
              <a:gd name="csX12" fmla="*/ 2770613 w 7575621"/>
              <a:gd name="csY12" fmla="*/ 3394872 h 4331221"/>
              <a:gd name="csX13" fmla="*/ 0 w 7575621"/>
              <a:gd name="csY13" fmla="*/ 3394872 h 43312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7575621" h="4331221">
                <a:moveTo>
                  <a:pt x="0"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66314" y="4331221"/>
                </a:lnTo>
                <a:lnTo>
                  <a:pt x="4135552" y="4246978"/>
                </a:lnTo>
                <a:cubicBezTo>
                  <a:pt x="3923975" y="3745715"/>
                  <a:pt x="3428429" y="3394872"/>
                  <a:pt x="2849289" y="3394872"/>
                </a:cubicBezTo>
                <a:cubicBezTo>
                  <a:pt x="2823064" y="3394872"/>
                  <a:pt x="2796838" y="3394872"/>
                  <a:pt x="2770613" y="3397786"/>
                </a:cubicBezTo>
                <a:lnTo>
                  <a:pt x="2770613" y="3394872"/>
                </a:lnTo>
                <a:lnTo>
                  <a:pt x="0" y="3394872"/>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8" name="Freeform 17">
            <a:extLst>
              <a:ext uri="{FF2B5EF4-FFF2-40B4-BE49-F238E27FC236}">
                <a16:creationId xmlns:a16="http://schemas.microsoft.com/office/drawing/2014/main" id="{6CF18A25-D1A4-7F3B-4D24-C17BB0713BCF}"/>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84C245"/>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370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5437688" y="0"/>
            <a:ext cx="2203704"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8606687" y="2551366"/>
            <a:ext cx="220370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5437688" y="2442768"/>
            <a:ext cx="2203704"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8606687" y="-1"/>
            <a:ext cx="2203704" cy="37307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
            <a:ext cx="2203704" cy="3730752"/>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5527261"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5540701"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5547052"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6422992"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8697168"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8710608"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8716959"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9592899"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107" name="Picture Placeholder 53">
            <a:extLst>
              <a:ext uri="{FF2B5EF4-FFF2-40B4-BE49-F238E27FC236}">
                <a16:creationId xmlns:a16="http://schemas.microsoft.com/office/drawing/2014/main" id="{5D2B0C62-266F-2B39-2BF9-B123E3BBA271}"/>
              </a:ext>
            </a:extLst>
          </p:cNvPr>
          <p:cNvSpPr>
            <a:spLocks noGrp="1"/>
          </p:cNvSpPr>
          <p:nvPr>
            <p:ph type="pic" sz="quarter" idx="58"/>
          </p:nvPr>
        </p:nvSpPr>
        <p:spPr>
          <a:xfrm>
            <a:off x="714105" y="799750"/>
            <a:ext cx="2203704" cy="3195583"/>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5692120" y="799750"/>
            <a:ext cx="2203704" cy="3195583"/>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714105" y="3995332"/>
            <a:ext cx="2203704" cy="2862667"/>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3200585" y="226301"/>
            <a:ext cx="220370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5692121" y="3995335"/>
            <a:ext cx="2203704"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3200584" y="3144659"/>
            <a:ext cx="220370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804223"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817663"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824014"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1699954"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3255670" y="17671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3269110" y="18183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3275461" y="12942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4151401" y="15034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5773411" y="4836645"/>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5786851" y="4887860"/>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5793202" y="436373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6669142" y="4572948"/>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75" name="Freeform 74">
            <a:extLst>
              <a:ext uri="{FF2B5EF4-FFF2-40B4-BE49-F238E27FC236}">
                <a16:creationId xmlns:a16="http://schemas.microsoft.com/office/drawing/2014/main" id="{3AF98420-34C6-CCA9-AE23-CE263DA47822}"/>
              </a:ext>
            </a:extLst>
          </p:cNvPr>
          <p:cNvSpPr/>
          <p:nvPr userDrawn="1"/>
        </p:nvSpPr>
        <p:spPr>
          <a:xfrm rot="10800000">
            <a:off x="8177319" y="226301"/>
            <a:ext cx="220370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pPr lvl="0"/>
            <a:endParaRPr lang="en-US" dirty="0">
              <a:latin typeface="Calibri" panose="020F0502020204030204" pitchFamily="34" charset="0"/>
              <a:cs typeface="Calibri" panose="020F0502020204030204" pitchFamily="34" charset="0"/>
            </a:endParaRPr>
          </a:p>
        </p:txBody>
      </p:sp>
      <p:sp>
        <p:nvSpPr>
          <p:cNvPr id="76" name="Picture Placeholder 86">
            <a:extLst>
              <a:ext uri="{FF2B5EF4-FFF2-40B4-BE49-F238E27FC236}">
                <a16:creationId xmlns:a16="http://schemas.microsoft.com/office/drawing/2014/main" id="{588C890B-993E-8273-8E0B-9E046843FE32}"/>
              </a:ext>
            </a:extLst>
          </p:cNvPr>
          <p:cNvSpPr>
            <a:spLocks noGrp="1"/>
          </p:cNvSpPr>
          <p:nvPr>
            <p:ph type="pic" sz="quarter" idx="54"/>
          </p:nvPr>
        </p:nvSpPr>
        <p:spPr>
          <a:xfrm>
            <a:off x="8177319" y="3144659"/>
            <a:ext cx="220370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77" name="Straight Connector 76">
            <a:extLst>
              <a:ext uri="{FF2B5EF4-FFF2-40B4-BE49-F238E27FC236}">
                <a16:creationId xmlns:a16="http://schemas.microsoft.com/office/drawing/2014/main" id="{A3C78841-7214-91CD-C3C9-7ED28E66A74E}"/>
              </a:ext>
            </a:extLst>
          </p:cNvPr>
          <p:cNvCxnSpPr>
            <a:cxnSpLocks/>
          </p:cNvCxnSpPr>
          <p:nvPr userDrawn="1"/>
        </p:nvCxnSpPr>
        <p:spPr>
          <a:xfrm>
            <a:off x="8232405" y="17671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 Placeholder 32">
            <a:extLst>
              <a:ext uri="{FF2B5EF4-FFF2-40B4-BE49-F238E27FC236}">
                <a16:creationId xmlns:a16="http://schemas.microsoft.com/office/drawing/2014/main" id="{E41F2BCD-E882-1EF8-E686-B22FCBFFF6D4}"/>
              </a:ext>
            </a:extLst>
          </p:cNvPr>
          <p:cNvSpPr>
            <a:spLocks noGrp="1"/>
          </p:cNvSpPr>
          <p:nvPr>
            <p:ph type="body" sz="quarter" idx="55" hasCustomPrompt="1"/>
          </p:nvPr>
        </p:nvSpPr>
        <p:spPr>
          <a:xfrm>
            <a:off x="8245845" y="18183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9" name="Text Placeholder 32">
            <a:extLst>
              <a:ext uri="{FF2B5EF4-FFF2-40B4-BE49-F238E27FC236}">
                <a16:creationId xmlns:a16="http://schemas.microsoft.com/office/drawing/2014/main" id="{63BE762C-34E4-3141-9CD1-620A1609C61A}"/>
              </a:ext>
            </a:extLst>
          </p:cNvPr>
          <p:cNvSpPr>
            <a:spLocks noGrp="1"/>
          </p:cNvSpPr>
          <p:nvPr>
            <p:ph type="body" sz="quarter" idx="56" hasCustomPrompt="1"/>
          </p:nvPr>
        </p:nvSpPr>
        <p:spPr>
          <a:xfrm>
            <a:off x="8252196" y="12942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80" name="Text Placeholder 32">
            <a:extLst>
              <a:ext uri="{FF2B5EF4-FFF2-40B4-BE49-F238E27FC236}">
                <a16:creationId xmlns:a16="http://schemas.microsoft.com/office/drawing/2014/main" id="{CD0465D5-8172-6CD0-0071-06CF200600E8}"/>
              </a:ext>
            </a:extLst>
          </p:cNvPr>
          <p:cNvSpPr>
            <a:spLocks noGrp="1"/>
          </p:cNvSpPr>
          <p:nvPr>
            <p:ph type="body" sz="quarter" idx="57" hasCustomPrompt="1"/>
          </p:nvPr>
        </p:nvSpPr>
        <p:spPr>
          <a:xfrm>
            <a:off x="9128136" y="15034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w="15768" cap="flat">
              <a:noFill/>
              <a:prstDash val="solid"/>
              <a:miter/>
            </a:ln>
          </p:spPr>
          <p:txBody>
            <a:bodyPr rtlCol="0" anchor="ctr"/>
            <a:lstStyle/>
            <a:p>
              <a:pPr lvl="0"/>
              <a:endParaRPr lang="en-US" dirty="0">
                <a:solidFill>
                  <a:schemeClr val="tx1"/>
                </a:solidFill>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w="15768" cap="flat">
              <a:noFill/>
              <a:prstDash val="solid"/>
              <a:miter/>
            </a:ln>
          </p:spPr>
          <p:txBody>
            <a:bodyPr rtlCol="0" anchor="ctr"/>
            <a:lstStyle/>
            <a:p>
              <a:pPr lvl="0"/>
              <a:endParaRPr lang="en-US" dirty="0">
                <a:solidFill>
                  <a:schemeClr val="tx1"/>
                </a:solidFill>
                <a:latin typeface="Calibri" panose="020F0502020204030204" pitchFamily="34" charset="0"/>
                <a:cs typeface="Calibri" panose="020F0502020204030204" pitchFamily="34" charset="0"/>
              </a:endParaRPr>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900" r:id="rId12"/>
    <p:sldLayoutId id="2147483879" r:id="rId13"/>
    <p:sldLayoutId id="2147483898" r:id="rId14"/>
    <p:sldLayoutId id="2147483899" r:id="rId15"/>
    <p:sldLayoutId id="2147483878" r:id="rId16"/>
    <p:sldLayoutId id="2147483891" r:id="rId17"/>
    <p:sldLayoutId id="2147483894" r:id="rId18"/>
    <p:sldLayoutId id="2147483893" r:id="rId19"/>
    <p:sldLayoutId id="2147483895" r:id="rId20"/>
    <p:sldLayoutId id="2147483853"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theresilienceproject.nl/developing-resilience" TargetMode="External"/><Relationship Id="rId7" Type="http://schemas.openxmlformats.org/officeDocument/2006/relationships/hyperlink" Target="https://www.mindfulnessforteens.com/" TargetMode="External"/><Relationship Id="rId2" Type="http://schemas.microsoft.com/office/2018/10/relationships/comments" Target="../comments/modernComment_10DD_BBDD7435.xml"/><Relationship Id="rId1" Type="http://schemas.openxmlformats.org/officeDocument/2006/relationships/slideLayout" Target="../slideLayouts/slideLayout18.xml"/><Relationship Id="rId6" Type="http://schemas.openxmlformats.org/officeDocument/2006/relationships/hyperlink" Target="https://www.climatementalhealth.net/" TargetMode="External"/><Relationship Id="rId5" Type="http://schemas.openxmlformats.org/officeDocument/2006/relationships/hyperlink" Target="https://www.voicesofyouth.org/tools-resources/increase-your-disaster-resilience" TargetMode="External"/><Relationship Id="rId4" Type="http://schemas.openxmlformats.org/officeDocument/2006/relationships/hyperlink" Target="https://www.youtube.com/watch?v=dzyZXdl0vo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77479"/>
            <a:ext cx="4862945" cy="679345"/>
          </a:xfrm>
          <a:prstGeom prst="rect">
            <a:avLst/>
          </a:prstGeom>
        </p:spPr>
        <p:txBody>
          <a:bodyPr/>
          <a:lstStyle/>
          <a:p>
            <a:pPr marL="0" indent="0" algn="r">
              <a:buNone/>
            </a:pPr>
            <a:r>
              <a:rPr lang="en-US" sz="3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8">
            <a:extLst>
              <a:ext uri="{FF2B5EF4-FFF2-40B4-BE49-F238E27FC236}">
                <a16:creationId xmlns:a16="http://schemas.microsoft.com/office/drawing/2014/main" id="{887B69E1-DEAC-43A6-F46E-AAF5C314CAD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559548" y="3111766"/>
            <a:ext cx="4370832"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3" name="TextBox 12">
            <a:extLst>
              <a:ext uri="{FF2B5EF4-FFF2-40B4-BE49-F238E27FC236}">
                <a16:creationId xmlns:a16="http://schemas.microsoft.com/office/drawing/2014/main" id="{64A5EA1B-C58B-1942-F904-14C5020B87BF}"/>
              </a:ext>
            </a:extLst>
          </p:cNvPr>
          <p:cNvSpPr txBox="1"/>
          <p:nvPr/>
        </p:nvSpPr>
        <p:spPr>
          <a:xfrm>
            <a:off x="743571" y="3121491"/>
            <a:ext cx="3036985" cy="830997"/>
          </a:xfrm>
          <a:prstGeom prst="rect">
            <a:avLst/>
          </a:prstGeom>
          <a:noFill/>
        </p:spPr>
        <p:txBody>
          <a:bodyPr wrap="none" rtlCol="0" anchor="ctr">
            <a:spAutoFit/>
          </a:bodyPr>
          <a:lstStyle/>
          <a:p>
            <a:r>
              <a:rPr lang="en-US" sz="4800" b="1" spc="324" dirty="0">
                <a:solidFill>
                  <a:srgbClr val="5398A2"/>
                </a:solidFill>
                <a:latin typeface="Calibri" panose="020F0502020204030204" pitchFamily="34" charset="0"/>
                <a:cs typeface="Calibri" panose="020F0502020204030204" pitchFamily="34" charset="0"/>
              </a:rPr>
              <a:t>RESILIENZ</a:t>
            </a:r>
          </a:p>
        </p:txBody>
      </p:sp>
      <p:sp>
        <p:nvSpPr>
          <p:cNvPr id="14" name="Rectangle 13">
            <a:extLst>
              <a:ext uri="{FF2B5EF4-FFF2-40B4-BE49-F238E27FC236}">
                <a16:creationId xmlns:a16="http://schemas.microsoft.com/office/drawing/2014/main" id="{6545A73B-59B1-F6DF-F7CA-0E46C59D7B1C}"/>
              </a:ext>
            </a:extLst>
          </p:cNvPr>
          <p:cNvSpPr/>
          <p:nvPr/>
        </p:nvSpPr>
        <p:spPr>
          <a:xfrm>
            <a:off x="559548" y="4109481"/>
            <a:ext cx="4370832" cy="85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76EEF830-429F-3DFD-8F98-CA3B52666894}"/>
              </a:ext>
            </a:extLst>
          </p:cNvPr>
          <p:cNvSpPr txBox="1"/>
          <p:nvPr/>
        </p:nvSpPr>
        <p:spPr>
          <a:xfrm>
            <a:off x="743571" y="4109481"/>
            <a:ext cx="3449086" cy="830997"/>
          </a:xfrm>
          <a:prstGeom prst="rect">
            <a:avLst/>
          </a:prstGeom>
          <a:noFill/>
        </p:spPr>
        <p:txBody>
          <a:bodyPr wrap="none" rtlCol="0" anchor="ctr">
            <a:spAutoFit/>
          </a:bodyPr>
          <a:lstStyle/>
          <a:p>
            <a:r>
              <a:rPr lang="en-US" sz="4800" b="1" spc="324" dirty="0">
                <a:solidFill>
                  <a:srgbClr val="5398A2"/>
                </a:solidFill>
                <a:latin typeface="Calibri" panose="020F0502020204030204" pitchFamily="34" charset="0"/>
                <a:cs typeface="Calibri" panose="020F0502020204030204" pitchFamily="34" charset="0"/>
              </a:rPr>
              <a:t>AUFBAUEN</a:t>
            </a:r>
          </a:p>
        </p:txBody>
      </p:sp>
    </p:spTree>
    <p:extLst>
      <p:ext uri="{BB962C8B-B14F-4D97-AF65-F5344CB8AC3E}">
        <p14:creationId xmlns:p14="http://schemas.microsoft.com/office/powerpoint/2010/main" val="225416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79" y="1661391"/>
            <a:ext cx="4617720" cy="3849918"/>
          </a:xfrm>
        </p:spPr>
        <p:txBody>
          <a:bodyPr/>
          <a:lstStyle/>
          <a:p>
            <a:pPr marL="342900" lvl="0" indent="-342900">
              <a:lnSpc>
                <a:spcPct val="100000"/>
              </a:lnSpc>
              <a:buFont typeface="Arial" panose="020B0604020202020204" pitchFamily="34" charset="0"/>
              <a:buChar char="•"/>
            </a:pPr>
            <a:r>
              <a:rPr lang="en-PH" sz="2000" b="1" dirty="0"/>
              <a:t>Planet Pulse Online-Kurs</a:t>
            </a:r>
            <a:r>
              <a:rPr lang="en-PH" sz="2000" dirty="0"/>
              <a:t>: Planet Pulse Resilienzmodul (Link folgt nach Veröffentlichung).</a:t>
            </a:r>
          </a:p>
          <a:p>
            <a:pPr marL="342900" lvl="0" indent="-342900">
              <a:lnSpc>
                <a:spcPct val="100000"/>
              </a:lnSpc>
              <a:buFont typeface="Arial" panose="020B0604020202020204" pitchFamily="34" charset="0"/>
              <a:buChar char="•"/>
            </a:pPr>
            <a:r>
              <a:rPr lang="en-PH" sz="2000" b="1" dirty="0"/>
              <a:t>The Resilience Project – Developing Resilience</a:t>
            </a:r>
            <a:r>
              <a:rPr lang="en-PH" sz="2000" dirty="0"/>
              <a:t>: </a:t>
            </a:r>
            <a:r>
              <a:rPr lang="en-PH" sz="2000" dirty="0">
                <a:solidFill>
                  <a:srgbClr val="84C245"/>
                </a:solidFill>
                <a:hlinkClick r:id="rId3">
                  <a:extLst>
                    <a:ext uri="{A12FA001-AC4F-418D-AE19-62706E023703}">
                      <ahyp:hlinkClr xmlns:ahyp="http://schemas.microsoft.com/office/drawing/2018/hyperlinkcolor" val="tx"/>
                    </a:ext>
                  </a:extLst>
                </a:hlinkClick>
              </a:rPr>
              <a:t>theresilienceproject.nl</a:t>
            </a:r>
            <a:endParaRPr lang="en-PH" sz="2000" dirty="0">
              <a:solidFill>
                <a:srgbClr val="84C245"/>
              </a:solidFill>
            </a:endParaRPr>
          </a:p>
          <a:p>
            <a:pPr marL="342900" lvl="0" indent="-342900">
              <a:lnSpc>
                <a:spcPct val="100000"/>
              </a:lnSpc>
              <a:buClr>
                <a:srgbClr val="000000"/>
              </a:buClr>
              <a:buFont typeface="Arial" panose="020B0604020202020204" pitchFamily="34" charset="0"/>
              <a:buChar char="•"/>
            </a:pPr>
            <a:r>
              <a:rPr lang="en-PH" sz="2000" b="1" dirty="0">
                <a:solidFill>
                  <a:srgbClr val="84C245"/>
                </a:solidFill>
                <a:hlinkClick r:id="rId4">
                  <a:extLst>
                    <a:ext uri="{A12FA001-AC4F-418D-AE19-62706E023703}">
                      <ahyp:hlinkClr xmlns:ahyp="http://schemas.microsoft.com/office/drawing/2018/hyperlinkcolor" val="tx"/>
                    </a:ext>
                  </a:extLst>
                </a:hlinkClick>
              </a:rPr>
              <a:t>How to build resilience as your superpower | Denise Mai (TED Talk)</a:t>
            </a:r>
            <a:endParaRPr lang="en-PH" sz="2000" b="1" dirty="0">
              <a:solidFill>
                <a:srgbClr val="84C245"/>
              </a:solidFill>
            </a:endParaRPr>
          </a:p>
          <a:p>
            <a:pPr marL="342900" lvl="0" indent="-342900">
              <a:lnSpc>
                <a:spcPct val="100000"/>
              </a:lnSpc>
              <a:buFont typeface="Arial" panose="020B0604020202020204" pitchFamily="34" charset="0"/>
              <a:buChar char="•"/>
            </a:pPr>
            <a:r>
              <a:rPr lang="en-PH" sz="2000" b="1" dirty="0">
                <a:hlinkClick r:id="rId5"/>
              </a:rPr>
              <a:t>UNICEF Voices of Youth</a:t>
            </a:r>
            <a:endParaRPr lang="en-PH" sz="2000" b="1" dirty="0">
              <a:solidFill>
                <a:srgbClr val="84C245"/>
              </a:solidFill>
            </a:endParaRPr>
          </a:p>
          <a:p>
            <a:pPr marL="342900" lvl="0" indent="-342900">
              <a:lnSpc>
                <a:spcPct val="100000"/>
              </a:lnSpc>
              <a:buFont typeface="Arial" panose="020B0604020202020204" pitchFamily="34" charset="0"/>
              <a:buChar char="•"/>
            </a:pPr>
            <a:r>
              <a:rPr lang="en-PH" sz="2000" b="1" dirty="0"/>
              <a:t>Climate Mental Health Network</a:t>
            </a:r>
            <a:r>
              <a:rPr lang="en-PH" sz="2000" dirty="0"/>
              <a:t>: </a:t>
            </a:r>
            <a:br>
              <a:rPr lang="en-PH" sz="2000" dirty="0"/>
            </a:br>
            <a:r>
              <a:rPr lang="en-PH" sz="2000" dirty="0">
                <a:hlinkClick r:id="rId6"/>
              </a:rPr>
              <a:t>Building emotional resilience in a climate of change</a:t>
            </a:r>
            <a:endParaRPr lang="en-PH" sz="2000" dirty="0"/>
          </a:p>
          <a:p>
            <a:pPr marL="342900" lvl="0" indent="-342900">
              <a:lnSpc>
                <a:spcPct val="100000"/>
              </a:lnSpc>
              <a:buFont typeface="Arial" panose="020B0604020202020204" pitchFamily="34" charset="0"/>
              <a:buChar char="•"/>
            </a:pPr>
            <a:r>
              <a:rPr lang="en-PH" sz="2000" b="1" dirty="0">
                <a:hlinkClick r:id="rId7"/>
              </a:rPr>
              <a:t>Mindfulness for Teens</a:t>
            </a:r>
            <a:r>
              <a:rPr lang="en-PH" sz="2000" dirty="0"/>
              <a:t> (angeleitete Übungen gegen Stress)</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a:solidFill>
                  <a:srgbClr val="1F8E47"/>
                </a:solidFill>
              </a:rPr>
              <a:t>Ressourcen &amp; Links</a:t>
            </a:r>
            <a:endParaRPr lang="en-US" dirty="0">
              <a:solidFill>
                <a:srgbClr val="1F8E47"/>
              </a:solidFill>
            </a:endParaRPr>
          </a:p>
        </p:txBody>
      </p:sp>
      <p:pic>
        <p:nvPicPr>
          <p:cNvPr id="8" name="Picture Placeholder 4">
            <a:extLst>
              <a:ext uri="{FF2B5EF4-FFF2-40B4-BE49-F238E27FC236}">
                <a16:creationId xmlns:a16="http://schemas.microsoft.com/office/drawing/2014/main" id="{EAD5C455-AC75-FF26-BA42-B56AE89FD334}"/>
              </a:ext>
            </a:extLst>
          </p:cNvPr>
          <p:cNvPicPr>
            <a:picLocks noGrp="1" noChangeAspect="1"/>
          </p:cNvPicPr>
          <p:nvPr>
            <p:ph type="pic" sz="quarter" idx="13"/>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5185259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011341" y="1707180"/>
            <a:ext cx="4498188" cy="837258"/>
          </a:xfrm>
        </p:spPr>
        <p:txBody>
          <a:bodyPr>
            <a:normAutofit fontScale="25000" lnSpcReduction="20000"/>
          </a:bodyPr>
          <a:lstStyle/>
          <a:p>
            <a:pPr algn="ctr"/>
            <a:r>
              <a:rPr lang="en-US" sz="9600" b="1"/>
              <a:t>Reflektieren und handeln</a:t>
            </a:r>
          </a:p>
          <a:p>
            <a:pPr algn="ctr"/>
            <a:br>
              <a:rPr lang="en-US" sz="9600"/>
            </a:br>
            <a:r>
              <a:rPr lang="en-US" sz="9600"/>
              <a:t>Denk an einen Moment in letzter Zeit, in dem dich Nachrichten zum Klimawandel überwältigt haben. Welche Bewältigungsstrategie aus dieser Ressource würdest du nächstes Mal ausprobieren, und an wen könntest du dich wenden?</a:t>
            </a:r>
          </a:p>
          <a:p>
            <a:endParaRPr lang="en-US" sz="1400" dirty="0"/>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
        <p:nvSpPr>
          <p:cNvPr id="7" name="TextBox 6">
            <a:extLst>
              <a:ext uri="{FF2B5EF4-FFF2-40B4-BE49-F238E27FC236}">
                <a16:creationId xmlns:a16="http://schemas.microsoft.com/office/drawing/2014/main" id="{C450A6C5-3C17-9835-5441-50891F3A6BE0}"/>
              </a:ext>
            </a:extLst>
          </p:cNvPr>
          <p:cNvSpPr txBox="1"/>
          <p:nvPr/>
        </p:nvSpPr>
        <p:spPr>
          <a:xfrm>
            <a:off x="4114023" y="1884665"/>
            <a:ext cx="6658824" cy="369332"/>
          </a:xfrm>
          <a:prstGeom prst="rect">
            <a:avLst/>
          </a:prstGeom>
          <a:noFill/>
        </p:spPr>
        <p:txBody>
          <a:bodyPr wrap="square">
            <a:spAutoFit/>
          </a:bodyPr>
          <a:lstStyle/>
          <a:p>
            <a:endParaRPr lang="en-US"/>
          </a:p>
        </p:txBody>
      </p:sp>
    </p:spTree>
    <p:extLst>
      <p:ext uri="{BB962C8B-B14F-4D97-AF65-F5344CB8AC3E}">
        <p14:creationId xmlns:p14="http://schemas.microsoft.com/office/powerpoint/2010/main" val="43347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9"/>
          </p:nvPr>
        </p:nvSpPr>
        <p:spPr>
          <a:xfrm>
            <a:off x="691820" y="2457107"/>
            <a:ext cx="2933123" cy="385564"/>
          </a:xfrm>
        </p:spPr>
        <p:txBody>
          <a:bodyPr/>
          <a:lstStyle/>
          <a:p>
            <a:r>
              <a:rPr lang="en-US" sz="2400" dirty="0"/>
              <a:t>Hinweise für Moderierende</a:t>
            </a:r>
          </a:p>
        </p:txBody>
      </p:sp>
      <p:pic>
        <p:nvPicPr>
          <p:cNvPr id="10" name="Picture Placeholder 9">
            <a:extLst>
              <a:ext uri="{FF2B5EF4-FFF2-40B4-BE49-F238E27FC236}">
                <a16:creationId xmlns:a16="http://schemas.microsoft.com/office/drawing/2014/main" id="{3C1022F3-710B-3B38-47E5-D3DF32B3C7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391600" y="0"/>
            <a:ext cx="3423163" cy="1945748"/>
          </a:xfrm>
        </p:spPr>
      </p:pic>
      <p:sp>
        <p:nvSpPr>
          <p:cNvPr id="18" name="Text Placeholder 7">
            <a:extLst>
              <a:ext uri="{FF2B5EF4-FFF2-40B4-BE49-F238E27FC236}">
                <a16:creationId xmlns:a16="http://schemas.microsoft.com/office/drawing/2014/main" id="{26A40C0B-9604-C144-ECBA-08FCA38E6E35}"/>
              </a:ext>
            </a:extLst>
          </p:cNvPr>
          <p:cNvSpPr txBox="1">
            <a:spLocks/>
          </p:cNvSpPr>
          <p:nvPr/>
        </p:nvSpPr>
        <p:spPr>
          <a:xfrm>
            <a:off x="4594468" y="2045704"/>
            <a:ext cx="6961476" cy="38499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dirty="0"/>
              <a:t>Wähle Aktivitäten passend zur Energie der Gruppe und zur verfügbaren Zeit aus.</a:t>
            </a:r>
          </a:p>
          <a:p>
            <a:pPr marL="342900" indent="-342900">
              <a:lnSpc>
                <a:spcPct val="100000"/>
              </a:lnSpc>
              <a:buFont typeface="Arial" panose="020B0604020202020204" pitchFamily="34" charset="0"/>
              <a:buChar char="•"/>
            </a:pPr>
            <a:r>
              <a:rPr lang="en-US" dirty="0"/>
              <a:t>Biete sowohl „Kurzversionen“ als auch „Vertiefungsversionen“ </a:t>
            </a:r>
            <a:br>
              <a:rPr lang="en-US" dirty="0"/>
            </a:br>
            <a:r>
              <a:rPr lang="en-US" dirty="0"/>
              <a:t>an, um verschiedenen Situationen gerecht zu werden.</a:t>
            </a:r>
          </a:p>
          <a:p>
            <a:pPr marL="342900" indent="-342900">
              <a:lnSpc>
                <a:spcPct val="100000"/>
              </a:lnSpc>
              <a:buFont typeface="Arial" panose="020B0604020202020204" pitchFamily="34" charset="0"/>
              <a:buChar char="•"/>
            </a:pPr>
            <a:r>
              <a:rPr lang="en-US" dirty="0"/>
              <a:t>Respektiere, dass manche Teilnehmenden lieber nicht </a:t>
            </a:r>
            <a:br>
              <a:rPr lang="en-US" dirty="0"/>
            </a:br>
            <a:r>
              <a:rPr lang="en-US" dirty="0"/>
              <a:t>laut teilen möchten.</a:t>
            </a:r>
          </a:p>
          <a:p>
            <a:pPr marL="342900" indent="-342900">
              <a:lnSpc>
                <a:spcPct val="100000"/>
              </a:lnSpc>
              <a:buFont typeface="Arial" panose="020B0604020202020204" pitchFamily="34" charset="0"/>
              <a:buChar char="•"/>
            </a:pPr>
            <a:r>
              <a:rPr lang="en-US" dirty="0"/>
              <a:t>Verknüpfe es mit anderen Planet-Pulse-Themen: </a:t>
            </a:r>
            <a:br>
              <a:rPr lang="en-US" dirty="0"/>
            </a:br>
            <a:r>
              <a:rPr lang="en-US" b="1" dirty="0"/>
              <a:t>Hoffnung, Selbstbefähigung, Gemeinsam Handeln </a:t>
            </a:r>
            <a:br>
              <a:rPr lang="en-US" b="1" dirty="0"/>
            </a:br>
            <a:r>
              <a:rPr lang="en-US" b="1" dirty="0"/>
              <a:t>(Links nach </a:t>
            </a:r>
            <a:r>
              <a:rPr lang="en-US" dirty="0"/>
              <a:t>Veröffentlichung).</a:t>
            </a:r>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369799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Placeholder 4">
            <a:extLst>
              <a:ext uri="{FF2B5EF4-FFF2-40B4-BE49-F238E27FC236}">
                <a16:creationId xmlns:a16="http://schemas.microsoft.com/office/drawing/2014/main" id="{F4A86EB6-D6EE-8881-B4B8-B9EC7015FE2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81" r="81"/>
          <a:stretch/>
        </p:blipFill>
        <p:spPr>
          <a:xfrm>
            <a:off x="5437688" y="2442768"/>
            <a:ext cx="2203704" cy="3127986"/>
          </a:xfrm>
        </p:spPr>
      </p:pic>
      <p:pic>
        <p:nvPicPr>
          <p:cNvPr id="116" name="Picture Placeholder 6">
            <a:extLst>
              <a:ext uri="{FF2B5EF4-FFF2-40B4-BE49-F238E27FC236}">
                <a16:creationId xmlns:a16="http://schemas.microsoft.com/office/drawing/2014/main" id="{26EE79E1-9115-ED10-3F51-DC5D78F2550E}"/>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t="148" b="148"/>
          <a:stretch/>
        </p:blipFill>
        <p:spPr>
          <a:xfrm>
            <a:off x="8606687" y="-1"/>
            <a:ext cx="2203704" cy="3730752"/>
          </a:xfrm>
        </p:spPr>
      </p:pic>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a:xfrm rot="16200000">
            <a:off x="-2087668" y="2729342"/>
            <a:ext cx="6351996" cy="822843"/>
          </a:xfrm>
        </p:spPr>
        <p:txBody>
          <a:bodyPr/>
          <a:lstStyle/>
          <a:p>
            <a:r>
              <a:rPr lang="en-US"/>
              <a:t>INHALT</a:t>
            </a:r>
            <a:endParaRPr lang="en-US" dirty="0"/>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a:xfrm>
            <a:off x="2344748" y="4505224"/>
            <a:ext cx="1996592" cy="1346275"/>
          </a:xfrm>
        </p:spPr>
        <p:txBody>
          <a:bodyPr/>
          <a:lstStyle/>
          <a:p>
            <a:pPr>
              <a:lnSpc>
                <a:spcPct val="100000"/>
              </a:lnSpc>
            </a:pPr>
            <a:r>
              <a:rPr lang="en-US"/>
              <a:t>Einführung</a:t>
            </a:r>
            <a:endParaRPr lang="en-US" dirty="0"/>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a:xfrm>
            <a:off x="2351099" y="3981097"/>
            <a:ext cx="647999" cy="385564"/>
          </a:xfrm>
        </p:spPr>
        <p:txBody>
          <a:bodyPr/>
          <a:lstStyle/>
          <a:p>
            <a:r>
              <a:rPr lang="en-US"/>
              <a:t>01</a:t>
            </a:r>
            <a:endParaRPr lang="en-US" dirty="0"/>
          </a:p>
        </p:txBody>
      </p:sp>
      <p:sp>
        <p:nvSpPr>
          <p:cNvPr id="12" name="Text Placeholder 11">
            <a:extLst>
              <a:ext uri="{FF2B5EF4-FFF2-40B4-BE49-F238E27FC236}">
                <a16:creationId xmlns:a16="http://schemas.microsoft.com/office/drawing/2014/main" id="{02861397-C0CD-07DB-AB1E-5B2241F10196}"/>
              </a:ext>
            </a:extLst>
          </p:cNvPr>
          <p:cNvSpPr>
            <a:spLocks noGrp="1"/>
          </p:cNvSpPr>
          <p:nvPr>
            <p:ph type="body" sz="quarter" idx="20"/>
          </p:nvPr>
        </p:nvSpPr>
        <p:spPr>
          <a:xfrm>
            <a:off x="3227039" y="4190312"/>
            <a:ext cx="1106063" cy="243728"/>
          </a:xfrm>
        </p:spPr>
        <p:txBody>
          <a:bodyPr/>
          <a:lstStyle/>
          <a:p>
            <a:r>
              <a:rPr lang="en-US" dirty="0"/>
              <a:t>Seite 4</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a:xfrm>
            <a:off x="5540701" y="929452"/>
            <a:ext cx="1996592" cy="1346275"/>
          </a:xfrm>
        </p:spPr>
        <p:txBody>
          <a:bodyPr/>
          <a:lstStyle/>
          <a:p>
            <a:pPr>
              <a:lnSpc>
                <a:spcPct val="100000"/>
              </a:lnSpc>
            </a:pPr>
            <a:r>
              <a:rPr lang="en-US" dirty="0"/>
              <a:t>Teil 1: </a:t>
            </a:r>
          </a:p>
          <a:p>
            <a:pPr>
              <a:lnSpc>
                <a:spcPct val="100000"/>
              </a:lnSpc>
            </a:pPr>
            <a:r>
              <a:rPr lang="en-US" dirty="0"/>
              <a:t>Schreibimpulse </a:t>
            </a:r>
            <a:br>
              <a:rPr lang="en-US" dirty="0"/>
            </a:br>
            <a:r>
              <a:rPr lang="en-US" dirty="0"/>
              <a:t>(Selbstreflexion)</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a:xfrm>
            <a:off x="5547052" y="405325"/>
            <a:ext cx="647999" cy="385564"/>
          </a:xfrm>
        </p:spPr>
        <p:txBody>
          <a:bodyPr/>
          <a:lstStyle/>
          <a:p>
            <a:r>
              <a:rPr lang="en-US"/>
              <a:t>02</a:t>
            </a:r>
            <a:endParaRPr lang="en-US" dirty="0"/>
          </a:p>
        </p:txBody>
      </p:sp>
      <p:sp>
        <p:nvSpPr>
          <p:cNvPr id="16" name="Text Placeholder 15">
            <a:extLst>
              <a:ext uri="{FF2B5EF4-FFF2-40B4-BE49-F238E27FC236}">
                <a16:creationId xmlns:a16="http://schemas.microsoft.com/office/drawing/2014/main" id="{D387E852-E0C1-B1A6-6CF1-AE5AEF2120DE}"/>
              </a:ext>
            </a:extLst>
          </p:cNvPr>
          <p:cNvSpPr>
            <a:spLocks noGrp="1"/>
          </p:cNvSpPr>
          <p:nvPr>
            <p:ph type="body" sz="quarter" idx="45"/>
          </p:nvPr>
        </p:nvSpPr>
        <p:spPr>
          <a:xfrm>
            <a:off x="6422992" y="614540"/>
            <a:ext cx="1106063" cy="243728"/>
          </a:xfrm>
        </p:spPr>
        <p:txBody>
          <a:bodyPr/>
          <a:lstStyle/>
          <a:p>
            <a:r>
              <a:rPr lang="en-US"/>
              <a:t>Seite 6</a:t>
            </a:r>
          </a:p>
          <a:p>
            <a:endParaRPr lang="en-US" dirty="0"/>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a:xfrm>
            <a:off x="8710608" y="4454009"/>
            <a:ext cx="1996592" cy="1346275"/>
          </a:xfrm>
        </p:spPr>
        <p:txBody>
          <a:bodyPr/>
          <a:lstStyle/>
          <a:p>
            <a:pPr>
              <a:lnSpc>
                <a:spcPct val="100000"/>
              </a:lnSpc>
            </a:pPr>
            <a:r>
              <a:rPr lang="en-US"/>
              <a:t>Teil 2:</a:t>
            </a:r>
            <a:br>
              <a:rPr lang="en-US"/>
            </a:br>
            <a:r>
              <a:rPr lang="en-US"/>
              <a:t>Resilienzübung</a:t>
            </a:r>
            <a:endParaRPr lang="en-US" dirty="0"/>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a:xfrm>
            <a:off x="8716959" y="3929882"/>
            <a:ext cx="647999" cy="385564"/>
          </a:xfrm>
        </p:spPr>
        <p:txBody>
          <a:bodyPr/>
          <a:lstStyle/>
          <a:p>
            <a:r>
              <a:rPr lang="en-US"/>
              <a:t>03</a:t>
            </a:r>
            <a:endParaRPr lang="en-US" dirty="0"/>
          </a:p>
        </p:txBody>
      </p:sp>
      <p:sp>
        <p:nvSpPr>
          <p:cNvPr id="19" name="Text Placeholder 18">
            <a:extLst>
              <a:ext uri="{FF2B5EF4-FFF2-40B4-BE49-F238E27FC236}">
                <a16:creationId xmlns:a16="http://schemas.microsoft.com/office/drawing/2014/main" id="{7ADE394C-43F2-5BC1-FB20-7C650A2C181D}"/>
              </a:ext>
            </a:extLst>
          </p:cNvPr>
          <p:cNvSpPr>
            <a:spLocks noGrp="1"/>
          </p:cNvSpPr>
          <p:nvPr>
            <p:ph type="body" sz="quarter" idx="48"/>
          </p:nvPr>
        </p:nvSpPr>
        <p:spPr>
          <a:xfrm>
            <a:off x="9592899" y="4139097"/>
            <a:ext cx="1106063" cy="243728"/>
          </a:xfrm>
        </p:spPr>
        <p:txBody>
          <a:bodyPr/>
          <a:lstStyle/>
          <a:p>
            <a:r>
              <a:rPr lang="en-US"/>
              <a:t>Seite 7</a:t>
            </a:r>
          </a:p>
          <a:p>
            <a:endParaRPr lang="en-US" dirty="0"/>
          </a:p>
        </p:txBody>
      </p:sp>
      <p:pic>
        <p:nvPicPr>
          <p:cNvPr id="9" name="Picture Placeholder 8">
            <a:extLst>
              <a:ext uri="{FF2B5EF4-FFF2-40B4-BE49-F238E27FC236}">
                <a16:creationId xmlns:a16="http://schemas.microsoft.com/office/drawing/2014/main" id="{9B9E1BAF-791B-E03E-00D1-F03B70C1D2D6}"/>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a:xfrm>
            <a:off x="2269245" y="-1"/>
            <a:ext cx="2203704" cy="3730752"/>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Placeholder 8">
            <a:extLst>
              <a:ext uri="{FF2B5EF4-FFF2-40B4-BE49-F238E27FC236}">
                <a16:creationId xmlns:a16="http://schemas.microsoft.com/office/drawing/2014/main" id="{C516B6DA-B2B6-9EC2-4636-2871A27024B4}"/>
              </a:ext>
            </a:extLst>
          </p:cNvPr>
          <p:cNvPicPr>
            <a:picLocks noGrp="1" noChangeAspect="1"/>
          </p:cNvPicPr>
          <p:nvPr>
            <p:ph type="pic" sz="quarter" idx="58"/>
          </p:nvPr>
        </p:nvPicPr>
        <p:blipFill>
          <a:blip r:embed="rId3" cstate="screen">
            <a:extLst>
              <a:ext uri="{28A0092B-C50C-407E-A947-70E740481C1C}">
                <a14:useLocalDpi xmlns:a14="http://schemas.microsoft.com/office/drawing/2010/main"/>
              </a:ext>
            </a:extLst>
          </a:blip>
          <a:srcRect l="1008" r="1008"/>
          <a:stretch/>
        </p:blipFill>
        <p:spPr>
          <a:xfrm>
            <a:off x="714105" y="799750"/>
            <a:ext cx="2203704" cy="3195583"/>
          </a:xfrm>
        </p:spPr>
      </p:pic>
      <p:pic>
        <p:nvPicPr>
          <p:cNvPr id="93" name="Picture Placeholder 4">
            <a:extLst>
              <a:ext uri="{FF2B5EF4-FFF2-40B4-BE49-F238E27FC236}">
                <a16:creationId xmlns:a16="http://schemas.microsoft.com/office/drawing/2014/main" id="{2527C4CB-5FFA-1E92-76ED-58E276972C1A}"/>
              </a:ext>
            </a:extLst>
          </p:cNvPr>
          <p:cNvPicPr>
            <a:picLocks noGrp="1" noChangeAspect="1"/>
          </p:cNvPicPr>
          <p:nvPr>
            <p:ph type="pic" sz="quarter" idx="53"/>
          </p:nvPr>
        </p:nvPicPr>
        <p:blipFill>
          <a:blip r:embed="rId4" cstate="screen">
            <a:extLst>
              <a:ext uri="{28A0092B-C50C-407E-A947-70E740481C1C}">
                <a14:useLocalDpi xmlns:a14="http://schemas.microsoft.com/office/drawing/2010/main"/>
              </a:ext>
            </a:extLst>
          </a:blip>
          <a:srcRect l="47" r="47"/>
          <a:stretch/>
        </p:blipFill>
        <p:spPr>
          <a:xfrm>
            <a:off x="5692120" y="799750"/>
            <a:ext cx="2203704" cy="3195583"/>
          </a:xfrm>
        </p:spPr>
      </p:pic>
      <p:pic>
        <p:nvPicPr>
          <p:cNvPr id="94" name="Picture Placeholder 5">
            <a:extLst>
              <a:ext uri="{FF2B5EF4-FFF2-40B4-BE49-F238E27FC236}">
                <a16:creationId xmlns:a16="http://schemas.microsoft.com/office/drawing/2014/main" id="{6F210F11-25EA-2B17-5ADE-48170AE2FC49}"/>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l="27" r="27"/>
          <a:stretch/>
        </p:blipFill>
        <p:spPr>
          <a:xfrm>
            <a:off x="3200584" y="3144659"/>
            <a:ext cx="2203704" cy="3732852"/>
          </a:xfrm>
        </p:spPr>
      </p:pic>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a:xfrm rot="16200000">
            <a:off x="8040727" y="2764577"/>
            <a:ext cx="6351996" cy="822843"/>
          </a:xfrm>
        </p:spPr>
        <p:txBody>
          <a:bodyPr/>
          <a:lstStyle/>
          <a:p>
            <a:r>
              <a:rPr lang="en-US" dirty="0"/>
              <a:t>INHALT</a:t>
            </a:r>
          </a:p>
          <a:p>
            <a:endParaRPr lang="en-US" dirty="0"/>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a:xfrm>
            <a:off x="817663" y="4968258"/>
            <a:ext cx="1996592" cy="1346275"/>
          </a:xfrm>
        </p:spPr>
        <p:txBody>
          <a:bodyPr/>
          <a:lstStyle/>
          <a:p>
            <a:pPr>
              <a:lnSpc>
                <a:spcPct val="100000"/>
              </a:lnSpc>
            </a:pPr>
            <a:r>
              <a:rPr lang="en-US" dirty="0"/>
              <a:t>Teil 3:</a:t>
            </a:r>
            <a:br>
              <a:rPr lang="en-US" dirty="0"/>
            </a:br>
            <a:r>
              <a:rPr lang="en-US" dirty="0"/>
              <a:t>Selbstvertrauen &amp; Resilienz aufbauen</a:t>
            </a:r>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a:xfrm>
            <a:off x="824014" y="4444131"/>
            <a:ext cx="647999" cy="385564"/>
          </a:xfrm>
        </p:spPr>
        <p:txBody>
          <a:bodyPr/>
          <a:lstStyle/>
          <a:p>
            <a:r>
              <a:rPr lang="en-US" dirty="0"/>
              <a:t>04</a:t>
            </a:r>
          </a:p>
        </p:txBody>
      </p:sp>
      <p:sp>
        <p:nvSpPr>
          <p:cNvPr id="14" name="Text Placeholder 13">
            <a:extLst>
              <a:ext uri="{FF2B5EF4-FFF2-40B4-BE49-F238E27FC236}">
                <a16:creationId xmlns:a16="http://schemas.microsoft.com/office/drawing/2014/main" id="{9567D04F-5A63-17E3-5716-7A3C479753B0}"/>
              </a:ext>
            </a:extLst>
          </p:cNvPr>
          <p:cNvSpPr>
            <a:spLocks noGrp="1"/>
          </p:cNvSpPr>
          <p:nvPr>
            <p:ph type="body" sz="quarter" idx="45"/>
          </p:nvPr>
        </p:nvSpPr>
        <p:spPr>
          <a:xfrm>
            <a:off x="1699954" y="4653346"/>
            <a:ext cx="1106063" cy="243728"/>
          </a:xfrm>
        </p:spPr>
        <p:txBody>
          <a:bodyPr/>
          <a:lstStyle/>
          <a:p>
            <a:r>
              <a:rPr lang="en-US" dirty="0"/>
              <a:t>Seite 8</a:t>
            </a:r>
          </a:p>
          <a:p>
            <a:endParaRPr lang="en-US" dirty="0"/>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a:xfrm>
            <a:off x="3269110" y="1818352"/>
            <a:ext cx="1996592" cy="1346275"/>
          </a:xfrm>
        </p:spPr>
        <p:txBody>
          <a:bodyPr/>
          <a:lstStyle/>
          <a:p>
            <a:pPr>
              <a:lnSpc>
                <a:spcPct val="100000"/>
              </a:lnSpc>
            </a:pPr>
            <a:r>
              <a:rPr lang="en-US" sz="1600" dirty="0"/>
              <a:t>Zusammenfassung</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a:xfrm>
            <a:off x="3275461" y="1294225"/>
            <a:ext cx="647999" cy="385564"/>
          </a:xfrm>
        </p:spPr>
        <p:txBody>
          <a:bodyPr/>
          <a:lstStyle/>
          <a:p>
            <a:r>
              <a:rPr lang="en-US" dirty="0"/>
              <a:t>05</a:t>
            </a:r>
          </a:p>
        </p:txBody>
      </p:sp>
      <p:sp>
        <p:nvSpPr>
          <p:cNvPr id="17" name="Text Placeholder 16">
            <a:extLst>
              <a:ext uri="{FF2B5EF4-FFF2-40B4-BE49-F238E27FC236}">
                <a16:creationId xmlns:a16="http://schemas.microsoft.com/office/drawing/2014/main" id="{A0B54514-4B03-BAD6-1E94-FC04F801BACA}"/>
              </a:ext>
            </a:extLst>
          </p:cNvPr>
          <p:cNvSpPr>
            <a:spLocks noGrp="1"/>
          </p:cNvSpPr>
          <p:nvPr>
            <p:ph type="body" sz="quarter" idx="48"/>
          </p:nvPr>
        </p:nvSpPr>
        <p:spPr>
          <a:xfrm>
            <a:off x="4151401" y="1503440"/>
            <a:ext cx="1106063" cy="243728"/>
          </a:xfrm>
        </p:spPr>
        <p:txBody>
          <a:bodyPr/>
          <a:lstStyle/>
          <a:p>
            <a:r>
              <a:rPr lang="en-US" dirty="0"/>
              <a:t>Seite 9</a:t>
            </a:r>
          </a:p>
          <a:p>
            <a:endParaRPr lang="en-US" dirty="0"/>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a:xfrm>
            <a:off x="5786851" y="4887860"/>
            <a:ext cx="1996592" cy="1346275"/>
          </a:xfrm>
        </p:spPr>
        <p:txBody>
          <a:bodyPr/>
          <a:lstStyle/>
          <a:p>
            <a:pPr>
              <a:lnSpc>
                <a:spcPct val="100000"/>
              </a:lnSpc>
            </a:pPr>
            <a:r>
              <a:rPr lang="en-US" dirty="0"/>
              <a:t>Ressourcen &amp; Links</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a:xfrm>
            <a:off x="5793202" y="4363733"/>
            <a:ext cx="647999" cy="385564"/>
          </a:xfrm>
        </p:spPr>
        <p:txBody>
          <a:bodyPr/>
          <a:lstStyle/>
          <a:p>
            <a:r>
              <a:rPr lang="en-US" dirty="0"/>
              <a:t>06</a:t>
            </a:r>
          </a:p>
        </p:txBody>
      </p:sp>
      <p:sp>
        <p:nvSpPr>
          <p:cNvPr id="20" name="Text Placeholder 19">
            <a:extLst>
              <a:ext uri="{FF2B5EF4-FFF2-40B4-BE49-F238E27FC236}">
                <a16:creationId xmlns:a16="http://schemas.microsoft.com/office/drawing/2014/main" id="{147C0054-EAAF-3A59-CDF2-630CB9875A77}"/>
              </a:ext>
            </a:extLst>
          </p:cNvPr>
          <p:cNvSpPr>
            <a:spLocks noGrp="1"/>
          </p:cNvSpPr>
          <p:nvPr>
            <p:ph type="body" sz="quarter" idx="51"/>
          </p:nvPr>
        </p:nvSpPr>
        <p:spPr>
          <a:xfrm>
            <a:off x="6669142" y="4572948"/>
            <a:ext cx="1106063" cy="243728"/>
          </a:xfrm>
        </p:spPr>
        <p:txBody>
          <a:bodyPr/>
          <a:lstStyle/>
          <a:p>
            <a:r>
              <a:rPr lang="en-US" dirty="0"/>
              <a:t>Seite 10</a:t>
            </a:r>
          </a:p>
          <a:p>
            <a:endParaRPr lang="en-US" dirty="0"/>
          </a:p>
        </p:txBody>
      </p:sp>
      <p:pic>
        <p:nvPicPr>
          <p:cNvPr id="92" name="Picture Placeholder 9">
            <a:extLst>
              <a:ext uri="{FF2B5EF4-FFF2-40B4-BE49-F238E27FC236}">
                <a16:creationId xmlns:a16="http://schemas.microsoft.com/office/drawing/2014/main" id="{436568CA-5739-4E79-718B-E3F1883248A0}"/>
              </a:ext>
            </a:extLst>
          </p:cNvPr>
          <p:cNvPicPr>
            <a:picLocks noGrp="1" noChangeAspect="1"/>
          </p:cNvPicPr>
          <p:nvPr>
            <p:ph type="pic" sz="quarter" idx="54"/>
          </p:nvPr>
        </p:nvPicPr>
        <p:blipFill>
          <a:blip r:embed="rId6" cstate="screen">
            <a:extLst>
              <a:ext uri="{28A0092B-C50C-407E-A947-70E740481C1C}">
                <a14:useLocalDpi xmlns:a14="http://schemas.microsoft.com/office/drawing/2010/main"/>
              </a:ext>
            </a:extLst>
          </a:blip>
          <a:srcRect t="34" b="34"/>
          <a:stretch/>
        </p:blipFill>
        <p:spPr>
          <a:xfrm>
            <a:off x="8177319" y="3144659"/>
            <a:ext cx="2203704" cy="3732852"/>
          </a:xfrm>
        </p:spPr>
      </p:pic>
      <p:sp>
        <p:nvSpPr>
          <p:cNvPr id="72" name="Text Placeholder 71">
            <a:extLst>
              <a:ext uri="{FF2B5EF4-FFF2-40B4-BE49-F238E27FC236}">
                <a16:creationId xmlns:a16="http://schemas.microsoft.com/office/drawing/2014/main" id="{5312862C-A614-C31E-C42B-2F89A383F1D9}"/>
              </a:ext>
            </a:extLst>
          </p:cNvPr>
          <p:cNvSpPr>
            <a:spLocks noGrp="1"/>
          </p:cNvSpPr>
          <p:nvPr>
            <p:ph type="body" sz="quarter" idx="55"/>
          </p:nvPr>
        </p:nvSpPr>
        <p:spPr>
          <a:xfrm>
            <a:off x="8245845" y="1818352"/>
            <a:ext cx="1996592" cy="1346275"/>
          </a:xfrm>
        </p:spPr>
        <p:txBody>
          <a:bodyPr/>
          <a:lstStyle/>
          <a:p>
            <a:pPr>
              <a:lnSpc>
                <a:spcPct val="100000"/>
              </a:lnSpc>
            </a:pPr>
            <a:r>
              <a:rPr lang="en-US" dirty="0"/>
              <a:t>Hinweise für Moderierende</a:t>
            </a:r>
          </a:p>
          <a:p>
            <a:pPr>
              <a:lnSpc>
                <a:spcPct val="100000"/>
              </a:lnSpc>
            </a:pPr>
            <a:endParaRPr lang="en-US" dirty="0"/>
          </a:p>
        </p:txBody>
      </p:sp>
      <p:sp>
        <p:nvSpPr>
          <p:cNvPr id="90" name="Text Placeholder 89">
            <a:extLst>
              <a:ext uri="{FF2B5EF4-FFF2-40B4-BE49-F238E27FC236}">
                <a16:creationId xmlns:a16="http://schemas.microsoft.com/office/drawing/2014/main" id="{0A258FE7-3229-6E63-72D0-BB12E8F96895}"/>
              </a:ext>
            </a:extLst>
          </p:cNvPr>
          <p:cNvSpPr>
            <a:spLocks noGrp="1"/>
          </p:cNvSpPr>
          <p:nvPr>
            <p:ph type="body" sz="quarter" idx="56"/>
          </p:nvPr>
        </p:nvSpPr>
        <p:spPr>
          <a:xfrm>
            <a:off x="8252196" y="1294225"/>
            <a:ext cx="647999" cy="385564"/>
          </a:xfrm>
        </p:spPr>
        <p:txBody>
          <a:bodyPr/>
          <a:lstStyle/>
          <a:p>
            <a:r>
              <a:rPr lang="en-US" dirty="0"/>
              <a:t>07</a:t>
            </a:r>
          </a:p>
        </p:txBody>
      </p:sp>
      <p:sp>
        <p:nvSpPr>
          <p:cNvPr id="91" name="Text Placeholder 90">
            <a:extLst>
              <a:ext uri="{FF2B5EF4-FFF2-40B4-BE49-F238E27FC236}">
                <a16:creationId xmlns:a16="http://schemas.microsoft.com/office/drawing/2014/main" id="{02AD3C13-D59C-A502-B538-90C495DBCD44}"/>
              </a:ext>
            </a:extLst>
          </p:cNvPr>
          <p:cNvSpPr>
            <a:spLocks noGrp="1"/>
          </p:cNvSpPr>
          <p:nvPr>
            <p:ph type="body" sz="quarter" idx="57"/>
          </p:nvPr>
        </p:nvSpPr>
        <p:spPr>
          <a:xfrm>
            <a:off x="9128136" y="1503440"/>
            <a:ext cx="1106063" cy="243728"/>
          </a:xfrm>
        </p:spPr>
        <p:txBody>
          <a:bodyPr/>
          <a:lstStyle/>
          <a:p>
            <a:r>
              <a:rPr lang="en-US" dirty="0"/>
              <a:t>Seite 11</a:t>
            </a:r>
          </a:p>
        </p:txBody>
      </p:sp>
    </p:spTree>
    <p:extLst>
      <p:ext uri="{BB962C8B-B14F-4D97-AF65-F5344CB8AC3E}">
        <p14:creationId xmlns:p14="http://schemas.microsoft.com/office/powerpoint/2010/main" val="338657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213063-37DD-7492-8E76-EF58F5D0EFC9}"/>
              </a:ext>
            </a:extLst>
          </p:cNvPr>
          <p:cNvSpPr>
            <a:spLocks noGrp="1"/>
          </p:cNvSpPr>
          <p:nvPr>
            <p:ph type="body" sz="quarter" idx="17"/>
          </p:nvPr>
        </p:nvSpPr>
        <p:spPr>
          <a:xfrm>
            <a:off x="624393" y="1284446"/>
            <a:ext cx="2066906" cy="582221"/>
          </a:xfrm>
        </p:spPr>
        <p:txBody>
          <a:bodyPr/>
          <a:lstStyle/>
          <a:p>
            <a:r>
              <a:rPr lang="en-US"/>
              <a:t>01</a:t>
            </a:r>
            <a:endParaRPr lang="en-US" dirty="0"/>
          </a:p>
        </p:txBody>
      </p:sp>
      <p:pic>
        <p:nvPicPr>
          <p:cNvPr id="8" name="Picture Placeholder 7">
            <a:extLst>
              <a:ext uri="{FF2B5EF4-FFF2-40B4-BE49-F238E27FC236}">
                <a16:creationId xmlns:a16="http://schemas.microsoft.com/office/drawing/2014/main" id="{294E0E4F-867B-6D21-1809-A61EC700775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20" b="20"/>
          <a:stretch/>
        </p:blipFill>
        <p:spPr>
          <a:xfrm>
            <a:off x="4396968" y="800841"/>
            <a:ext cx="7795032" cy="5413961"/>
          </a:xfrm>
          <a:solidFill>
            <a:schemeClr val="bg1">
              <a:lumMod val="95000"/>
            </a:schemeClr>
          </a:solidFill>
        </p:spPr>
      </p:pic>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B21D947-4F76-565E-CB45-D91CCFD31298}"/>
              </a:ext>
            </a:extLst>
          </p:cNvPr>
          <p:cNvSpPr/>
          <p:nvPr/>
        </p:nvSpPr>
        <p:spPr>
          <a:xfrm>
            <a:off x="2483239" y="2558689"/>
            <a:ext cx="4935200"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DFF4C25-B5ED-0648-D9B2-5D4B1B817211}"/>
              </a:ext>
            </a:extLst>
          </p:cNvPr>
          <p:cNvSpPr txBox="1"/>
          <p:nvPr/>
        </p:nvSpPr>
        <p:spPr>
          <a:xfrm>
            <a:off x="2599529" y="2610987"/>
            <a:ext cx="4723024"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EINFÜHRUNG</a:t>
            </a:r>
          </a:p>
        </p:txBody>
      </p:sp>
    </p:spTree>
    <p:extLst>
      <p:ext uri="{BB962C8B-B14F-4D97-AF65-F5344CB8AC3E}">
        <p14:creationId xmlns:p14="http://schemas.microsoft.com/office/powerpoint/2010/main" val="327358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10614687" cy="3849918"/>
          </a:xfrm>
        </p:spPr>
        <p:txBody>
          <a:bodyPr/>
          <a:lstStyle/>
          <a:p>
            <a:pPr marL="0" indent="0">
              <a:lnSpc>
                <a:spcPct val="100000"/>
              </a:lnSpc>
            </a:pPr>
            <a:r>
              <a:rPr lang="en-US" sz="2200" dirty="0"/>
              <a:t>Resilienz ist die Fähigkeit, sich von Rückschlägen zu erholen, aus Fehlern zu lernen und trotz der Unsicherheit rund um den Klimawandel hoffnungsvoll zu bleiben. Junge Menschen spüren häufig Klima-Ängste und Frustration über den langsamen Fortschritt. Dieser Leitfaden bietet Raum zum Nachdenken und praktische Werkzeuge, um diese Energie in Stärke umzuwandeln.</a:t>
            </a:r>
          </a:p>
          <a:p>
            <a:pPr marL="0" indent="0">
              <a:lnSpc>
                <a:spcPct val="100000"/>
              </a:lnSpc>
            </a:pPr>
            <a:endParaRPr lang="en-US" sz="2200" dirty="0"/>
          </a:p>
          <a:p>
            <a:pPr marL="0" indent="0">
              <a:lnSpc>
                <a:spcPct val="100000"/>
              </a:lnSpc>
            </a:pPr>
            <a:r>
              <a:rPr lang="en-US" sz="2200" b="1" dirty="0"/>
              <a:t>Lernziele</a:t>
            </a:r>
          </a:p>
          <a:p>
            <a:pPr marL="342900" indent="-342900">
              <a:lnSpc>
                <a:spcPct val="100000"/>
              </a:lnSpc>
              <a:buFont typeface="Arial" panose="020B0604020202020204" pitchFamily="34" charset="0"/>
              <a:buChar char="•"/>
            </a:pPr>
            <a:r>
              <a:rPr lang="en-US" sz="2200" dirty="0" err="1"/>
              <a:t>Resilienz</a:t>
            </a:r>
            <a:r>
              <a:rPr lang="en-US" sz="2200" dirty="0"/>
              <a:t> im Alltag und im Klimahandeln erkennen.</a:t>
            </a:r>
          </a:p>
          <a:p>
            <a:pPr marL="342900" indent="-342900">
              <a:lnSpc>
                <a:spcPct val="100000"/>
              </a:lnSpc>
              <a:buFont typeface="Arial" panose="020B0604020202020204" pitchFamily="34" charset="0"/>
              <a:buChar char="•"/>
            </a:pPr>
            <a:r>
              <a:rPr lang="en-US" sz="2200" dirty="0"/>
              <a:t>Einfache Strategien üben, um mit Stress und Rückschlägen umzugehen.</a:t>
            </a:r>
          </a:p>
          <a:p>
            <a:pPr marL="342900" indent="-342900">
              <a:lnSpc>
                <a:spcPct val="100000"/>
              </a:lnSpc>
              <a:buFont typeface="Arial" panose="020B0604020202020204" pitchFamily="34" charset="0"/>
              <a:buChar char="•"/>
            </a:pPr>
            <a:r>
              <a:rPr lang="en-US" sz="2200" dirty="0"/>
              <a:t>Selbstvertrauen aufbauen, indem du persönliche Stärken erkennst.</a:t>
            </a:r>
          </a:p>
          <a:p>
            <a:pPr marL="342900" indent="-342900">
              <a:lnSpc>
                <a:spcPct val="100000"/>
              </a:lnSpc>
              <a:buFont typeface="Arial" panose="020B0604020202020204" pitchFamily="34" charset="0"/>
              <a:buChar char="•"/>
            </a:pPr>
            <a:r>
              <a:rPr lang="en-US" sz="2200" dirty="0"/>
              <a:t>Eine erreichbare Handlung festlegen, um die eigene Resilienz im nächsten Monat zu stärken.</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0" y="761603"/>
            <a:ext cx="10614687" cy="803654"/>
          </a:xfrm>
        </p:spPr>
        <p:txBody>
          <a:bodyPr/>
          <a:lstStyle/>
          <a:p>
            <a:r>
              <a:rPr lang="en-US" dirty="0">
                <a:solidFill>
                  <a:srgbClr val="1F8E47"/>
                </a:solidFill>
              </a:rPr>
              <a:t>Einführung</a:t>
            </a:r>
          </a:p>
        </p:txBody>
      </p:sp>
    </p:spTree>
    <p:extLst>
      <p:ext uri="{BB962C8B-B14F-4D97-AF65-F5344CB8AC3E}">
        <p14:creationId xmlns:p14="http://schemas.microsoft.com/office/powerpoint/2010/main" val="24397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07CBF1-5103-57D0-ECAE-B68DC56DA929}"/>
              </a:ext>
            </a:extLst>
          </p:cNvPr>
          <p:cNvSpPr>
            <a:spLocks noGrp="1"/>
          </p:cNvSpPr>
          <p:nvPr>
            <p:ph type="body" sz="quarter" idx="18"/>
          </p:nvPr>
        </p:nvSpPr>
        <p:spPr>
          <a:xfrm>
            <a:off x="528134" y="1876698"/>
            <a:ext cx="3271970" cy="1049221"/>
          </a:xfrm>
        </p:spPr>
        <p:txBody>
          <a:bodyPr/>
          <a:lstStyle/>
          <a:p>
            <a:pPr>
              <a:lnSpc>
                <a:spcPct val="100000"/>
              </a:lnSpc>
            </a:pPr>
            <a:r>
              <a:rPr lang="en-US" dirty="0"/>
              <a:t>Schreibimpulse </a:t>
            </a:r>
            <a:br>
              <a:rPr lang="en-US" dirty="0"/>
            </a:br>
            <a:r>
              <a:rPr lang="en-US" dirty="0"/>
              <a:t>(Selbstreflexion)</a:t>
            </a:r>
          </a:p>
        </p:txBody>
      </p:sp>
      <p:sp>
        <p:nvSpPr>
          <p:cNvPr id="6" name="Text Placeholder 5">
            <a:extLst>
              <a:ext uri="{FF2B5EF4-FFF2-40B4-BE49-F238E27FC236}">
                <a16:creationId xmlns:a16="http://schemas.microsoft.com/office/drawing/2014/main" id="{72C2221A-D11C-F049-4BE8-7693558EE84B}"/>
              </a:ext>
            </a:extLst>
          </p:cNvPr>
          <p:cNvSpPr>
            <a:spLocks noGrp="1"/>
          </p:cNvSpPr>
          <p:nvPr>
            <p:ph type="body" sz="quarter" idx="19"/>
          </p:nvPr>
        </p:nvSpPr>
        <p:spPr>
          <a:xfrm>
            <a:off x="544933" y="941779"/>
            <a:ext cx="2530776" cy="385564"/>
          </a:xfrm>
        </p:spPr>
        <p:txBody>
          <a:bodyPr/>
          <a:lstStyle/>
          <a:p>
            <a:r>
              <a:rPr lang="en-US" dirty="0"/>
              <a:t>Teil 1: </a:t>
            </a:r>
          </a:p>
        </p:txBody>
      </p:sp>
      <p:sp>
        <p:nvSpPr>
          <p:cNvPr id="7" name="Text Placeholder 6">
            <a:extLst>
              <a:ext uri="{FF2B5EF4-FFF2-40B4-BE49-F238E27FC236}">
                <a16:creationId xmlns:a16="http://schemas.microsoft.com/office/drawing/2014/main" id="{D93B41D0-B47F-F72A-67EC-6926BF890FF9}"/>
              </a:ext>
            </a:extLst>
          </p:cNvPr>
          <p:cNvSpPr>
            <a:spLocks noGrp="1"/>
          </p:cNvSpPr>
          <p:nvPr>
            <p:ph type="body" sz="quarter" idx="20"/>
          </p:nvPr>
        </p:nvSpPr>
        <p:spPr>
          <a:xfrm>
            <a:off x="4594468" y="475629"/>
            <a:ext cx="6961476" cy="5858014"/>
          </a:xfrm>
        </p:spPr>
        <p:txBody>
          <a:bodyPr>
            <a:spAutoFit/>
          </a:bodyPr>
          <a:lstStyle/>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PH" sz="2200" b="0" i="1" u="none" strike="noStrike" kern="1200" cap="none" spc="0" normalizeH="0" baseline="0" noProof="0" dirty="0">
                <a:ln>
                  <a:noFill/>
                </a:ln>
                <a:solidFill>
                  <a:srgbClr val="404040"/>
                </a:solidFill>
                <a:effectLst/>
                <a:uLnTx/>
                <a:uFillTx/>
                <a:latin typeface="Calibri" panose="020F0502020204030204"/>
                <a:ea typeface="+mn-ea"/>
                <a:cs typeface="+mn-cs"/>
              </a:rPr>
              <a:t>Zeit: 15 Minuten</a:t>
            </a:r>
            <a:endPar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40"/>
                </a:solidFill>
                <a:effectLst/>
                <a:uLnTx/>
                <a:uFillTx/>
                <a:latin typeface="Calibri" panose="020F0502020204030204"/>
                <a:ea typeface="+mn-ea"/>
                <a:cs typeface="+mn-cs"/>
              </a:rPr>
              <a:t>Anleitung für Jugendliche:</a:t>
            </a:r>
            <a:r>
              <a:rPr kumimoji="0" lang="en-US" sz="2200" b="0" i="0" u="none" strike="noStrike" kern="1200" cap="none" spc="0" normalizeH="0" baseline="0" noProof="0" dirty="0">
                <a:ln>
                  <a:noFill/>
                </a:ln>
                <a:solidFill>
                  <a:srgbClr val="404040"/>
                </a:solidFill>
                <a:effectLst/>
                <a:uLnTx/>
                <a:uFillTx/>
                <a:latin typeface="Calibri" panose="020F0502020204030204"/>
                <a:ea typeface="+mn-ea"/>
                <a:cs typeface="+mn-cs"/>
              </a:rPr>
              <a:t> Schreib frei – es geht um deine Gedanken, nicht um Grammatik. Sei ehrlich; du musst nichts teilen, wenn du nicht willst.</a:t>
            </a: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endPar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PH" sz="2200" b="1" i="0" u="none" strike="noStrike" kern="1200" cap="none" spc="0" normalizeH="0" baseline="0" noProof="0" dirty="0">
                <a:ln>
                  <a:noFill/>
                </a:ln>
                <a:solidFill>
                  <a:srgbClr val="404040"/>
                </a:solidFill>
                <a:effectLst/>
                <a:uLnTx/>
                <a:uFillTx/>
                <a:latin typeface="Calibri" panose="020F0502020204030204"/>
                <a:ea typeface="+mn-ea"/>
                <a:cs typeface="+mn-cs"/>
              </a:rPr>
              <a:t>Impulse:</a:t>
            </a:r>
            <a:endPar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347472" marR="0" lvl="0" indent="-347472" algn="l" defTabSz="914400" rtl="0" eaLnBrk="1" fontAlgn="auto" latinLnBrk="0" hangingPunct="1">
              <a:lnSpc>
                <a:spcPct val="100000"/>
              </a:lnSpc>
              <a:spcAft>
                <a:spcPts val="0"/>
              </a:spcAft>
              <a:buClrTx/>
              <a:buSzTx/>
              <a:buFont typeface="+mj-lt"/>
              <a:buAutoNum type="arabicPeriod"/>
              <a:tabLst/>
              <a:defRPr/>
            </a:pPr>
            <a:r>
              <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rPr>
              <a:t>Wann fühlt sich der Klimawandel für dich am überwältigendsten </a:t>
            </a:r>
            <a:br>
              <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rPr>
            </a:br>
            <a:r>
              <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rPr>
              <a:t>an?</a:t>
            </a:r>
          </a:p>
          <a:p>
            <a:pPr marL="347472" marR="0" lvl="0" indent="-347472" algn="l" defTabSz="914400" rtl="0" eaLnBrk="1" fontAlgn="auto" latinLnBrk="0" hangingPunct="1">
              <a:lnSpc>
                <a:spcPct val="100000"/>
              </a:lnSpc>
              <a:spcAft>
                <a:spcPts val="0"/>
              </a:spcAft>
              <a:buClrTx/>
              <a:buSzTx/>
              <a:buFont typeface="+mj-lt"/>
              <a:buAutoNum type="arabicPeriod"/>
              <a:tabLst/>
              <a:defRPr/>
            </a:pPr>
            <a:r>
              <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rPr>
              <a:t>Denk an eine Herausforderung, die du erlebt hast – wie bist du damit umgegangen?</a:t>
            </a:r>
          </a:p>
          <a:p>
            <a:pPr marL="347472" marR="0" lvl="0" indent="-347472" algn="l" defTabSz="914400" rtl="0" eaLnBrk="1" fontAlgn="auto" latinLnBrk="0" hangingPunct="1">
              <a:lnSpc>
                <a:spcPct val="100000"/>
              </a:lnSpc>
              <a:spcAft>
                <a:spcPts val="0"/>
              </a:spcAft>
              <a:buClrTx/>
              <a:buSzTx/>
              <a:buFont typeface="+mj-lt"/>
              <a:buAutoNum type="arabicPeriod"/>
              <a:tabLst/>
              <a:defRPr/>
            </a:pPr>
            <a:r>
              <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rPr>
              <a:t>Was hilft dir, ruhig oder hoffnungsvoll zu bleiben, wenn es </a:t>
            </a:r>
            <a:br>
              <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rPr>
            </a:br>
            <a:r>
              <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rPr>
              <a:t>schwierig wird?</a:t>
            </a:r>
          </a:p>
          <a:p>
            <a:pPr marL="347472" marR="0" lvl="0" indent="-347472" algn="l" defTabSz="914400" rtl="0" eaLnBrk="1" fontAlgn="auto" latinLnBrk="0" hangingPunct="1">
              <a:lnSpc>
                <a:spcPct val="100000"/>
              </a:lnSpc>
              <a:spcAft>
                <a:spcPts val="0"/>
              </a:spcAft>
              <a:buClrTx/>
              <a:buSzTx/>
              <a:buFont typeface="+mj-lt"/>
              <a:buAutoNum type="arabicPeriod"/>
              <a:tabLst/>
              <a:defRPr/>
            </a:pPr>
            <a:r>
              <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rPr>
              <a:t>Wer unterstützt dich, wenn du gestresst bist, und wie?</a:t>
            </a: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PH" sz="2200" b="1" i="0" u="none" strike="noStrike" kern="1200" cap="none" spc="0" normalizeH="0" baseline="0" noProof="0" dirty="0">
                <a:ln>
                  <a:noFill/>
                </a:ln>
                <a:solidFill>
                  <a:srgbClr val="404040"/>
                </a:solidFill>
                <a:effectLst/>
                <a:uLnTx/>
                <a:uFillTx/>
                <a:latin typeface="Calibri" panose="020F0502020204030204"/>
                <a:ea typeface="+mn-ea"/>
                <a:cs typeface="+mn-cs"/>
              </a:rPr>
              <a:t>Optionale „Kurzversion“:</a:t>
            </a:r>
            <a:r>
              <a:rPr kumimoji="0" lang="en-PH" sz="2200" b="0" i="0" u="none" strike="noStrike" kern="1200" cap="none" spc="0" normalizeH="0" baseline="0" noProof="0" dirty="0">
                <a:ln>
                  <a:noFill/>
                </a:ln>
                <a:solidFill>
                  <a:srgbClr val="404040"/>
                </a:solidFill>
                <a:effectLst/>
                <a:uLnTx/>
                <a:uFillTx/>
                <a:latin typeface="Calibri" panose="020F0502020204030204"/>
                <a:ea typeface="+mn-ea"/>
                <a:cs typeface="+mn-cs"/>
              </a:rPr>
              <a:t> Besprecht 1–2 Impulse zu zweit oder in Gruppen, statt zu schreiben.</a:t>
            </a:r>
          </a:p>
        </p:txBody>
      </p:sp>
    </p:spTree>
    <p:extLst>
      <p:ext uri="{BB962C8B-B14F-4D97-AF65-F5344CB8AC3E}">
        <p14:creationId xmlns:p14="http://schemas.microsoft.com/office/powerpoint/2010/main" val="323697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34986-0C31-7247-6B1B-B24DE6CAC40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B7D70E8-B479-970E-3080-BA6A111DC2CD}"/>
              </a:ext>
            </a:extLst>
          </p:cNvPr>
          <p:cNvSpPr>
            <a:spLocks noGrp="1"/>
          </p:cNvSpPr>
          <p:nvPr>
            <p:ph type="body" sz="quarter" idx="18"/>
          </p:nvPr>
        </p:nvSpPr>
        <p:spPr>
          <a:xfrm>
            <a:off x="528134" y="1876698"/>
            <a:ext cx="3418224" cy="1049221"/>
          </a:xfrm>
        </p:spPr>
        <p:txBody>
          <a:bodyPr/>
          <a:lstStyle/>
          <a:p>
            <a:pPr>
              <a:lnSpc>
                <a:spcPct val="100000"/>
              </a:lnSpc>
            </a:pPr>
            <a:r>
              <a:rPr lang="en-US" dirty="0"/>
              <a:t>Resilienzübung</a:t>
            </a:r>
          </a:p>
        </p:txBody>
      </p:sp>
      <p:sp>
        <p:nvSpPr>
          <p:cNvPr id="4" name="Text Placeholder 3">
            <a:extLst>
              <a:ext uri="{FF2B5EF4-FFF2-40B4-BE49-F238E27FC236}">
                <a16:creationId xmlns:a16="http://schemas.microsoft.com/office/drawing/2014/main" id="{5A59D372-6A2D-2E6F-6F33-3A07B37D9FB4}"/>
              </a:ext>
            </a:extLst>
          </p:cNvPr>
          <p:cNvSpPr>
            <a:spLocks noGrp="1"/>
          </p:cNvSpPr>
          <p:nvPr>
            <p:ph type="body" sz="quarter" idx="19"/>
          </p:nvPr>
        </p:nvSpPr>
        <p:spPr>
          <a:xfrm>
            <a:off x="544933" y="941779"/>
            <a:ext cx="2956256" cy="385564"/>
          </a:xfrm>
        </p:spPr>
        <p:txBody>
          <a:bodyPr/>
          <a:lstStyle/>
          <a:p>
            <a:r>
              <a:rPr lang="en-US" dirty="0"/>
              <a:t>Teil 2:</a:t>
            </a:r>
          </a:p>
        </p:txBody>
      </p:sp>
      <p:sp>
        <p:nvSpPr>
          <p:cNvPr id="9" name="Text Placeholder 6">
            <a:extLst>
              <a:ext uri="{FF2B5EF4-FFF2-40B4-BE49-F238E27FC236}">
                <a16:creationId xmlns:a16="http://schemas.microsoft.com/office/drawing/2014/main" id="{84F8D2EB-3342-42DC-9CEC-244DB9730D23}"/>
              </a:ext>
            </a:extLst>
          </p:cNvPr>
          <p:cNvSpPr>
            <a:spLocks noGrp="1"/>
          </p:cNvSpPr>
          <p:nvPr>
            <p:ph type="body" sz="quarter" idx="20"/>
          </p:nvPr>
        </p:nvSpPr>
        <p:spPr>
          <a:xfrm>
            <a:off x="4594468" y="475629"/>
            <a:ext cx="6961476" cy="5986254"/>
          </a:xfrm>
        </p:spPr>
        <p:txBody>
          <a:bodyPr>
            <a:spAutoFit/>
          </a:bodyPr>
          <a:lstStyle/>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PH" sz="2200" b="0" i="1"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Zeit: 20 Minuten</a:t>
            </a:r>
            <a:endParaRPr kumimoji="0" lang="en-PH" sz="22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Wählt eine Aktivität, die zu eurer Gruppe passt:</a:t>
            </a:r>
          </a:p>
          <a:p>
            <a:pPr marL="342900" marR="0" lvl="0" indent="-342900" fontAlgn="auto">
              <a:lnSpc>
                <a:spcPct val="100000"/>
              </a:lnSpc>
              <a:spcAft>
                <a:spcPts val="0"/>
              </a:spcAft>
              <a:buClrTx/>
              <a:buSzTx/>
              <a:buFont typeface="Arial" panose="020B0604020202020204" pitchFamily="34" charset="0"/>
              <a:buChar char="•"/>
              <a:tabLst/>
              <a:defRPr/>
            </a:pPr>
            <a:r>
              <a:rPr lang="en-PH" sz="2200" b="1" dirty="0">
                <a:latin typeface="Calibri" panose="020F0502020204030204" pitchFamily="34" charset="0"/>
                <a:cs typeface="Calibri" panose="020F0502020204030204" pitchFamily="34" charset="0"/>
              </a:rPr>
              <a:t>Rollenspiel: </a:t>
            </a:r>
            <a:r>
              <a:rPr lang="en-PH" sz="2200" dirty="0">
                <a:latin typeface="Calibri" panose="020F0502020204030204" pitchFamily="34" charset="0"/>
                <a:cs typeface="Calibri" panose="020F0502020204030204" pitchFamily="34" charset="0"/>
              </a:rPr>
              <a:t>Spiel durch, wie du reagierst, wenn ein:e Mitschüler:in online Falschinformationen über das Klima teilt.</a:t>
            </a:r>
          </a:p>
          <a:p>
            <a:pPr marL="342900" marR="0" lvl="0" indent="-342900" fontAlgn="auto">
              <a:lnSpc>
                <a:spcPct val="100000"/>
              </a:lnSpc>
              <a:spcAft>
                <a:spcPts val="0"/>
              </a:spcAft>
              <a:buClrTx/>
              <a:buSzTx/>
              <a:buFont typeface="Arial" panose="020B0604020202020204" pitchFamily="34" charset="0"/>
              <a:buChar char="•"/>
              <a:tabLst/>
              <a:defRPr/>
            </a:pPr>
            <a:r>
              <a:rPr lang="en-PH" sz="2200" b="1" dirty="0">
                <a:latin typeface="Calibri" panose="020F0502020204030204" pitchFamily="34" charset="0"/>
                <a:cs typeface="Calibri" panose="020F0502020204030204" pitchFamily="34" charset="0"/>
              </a:rPr>
              <a:t>Problemlösung: </a:t>
            </a:r>
            <a:r>
              <a:rPr lang="en-PH" sz="2200" dirty="0">
                <a:latin typeface="Calibri" panose="020F0502020204030204" pitchFamily="34" charset="0"/>
                <a:cs typeface="Calibri" panose="020F0502020204030204" pitchFamily="34" charset="0"/>
              </a:rPr>
              <a:t>Wählt eine lokale Herausforderung (Abfall in der Schule, Verkehr, Energieverbrauch) und sammelt 2–3 praktische Lösungen.</a:t>
            </a:r>
          </a:p>
          <a:p>
            <a:pPr marL="342900" marR="0" lvl="0" indent="-342900" fontAlgn="auto">
              <a:lnSpc>
                <a:spcPct val="100000"/>
              </a:lnSpc>
              <a:spcAft>
                <a:spcPts val="0"/>
              </a:spcAft>
              <a:buClrTx/>
              <a:buSzTx/>
              <a:buFont typeface="Arial" panose="020B0604020202020204" pitchFamily="34" charset="0"/>
              <a:buChar char="•"/>
              <a:tabLst/>
              <a:defRPr/>
            </a:pPr>
            <a:r>
              <a:rPr lang="en-PH" sz="2200" b="1" dirty="0">
                <a:latin typeface="Calibri" panose="020F0502020204030204" pitchFamily="34" charset="0"/>
                <a:cs typeface="Calibri" panose="020F0502020204030204" pitchFamily="34" charset="0"/>
              </a:rPr>
              <a:t>Kreativer Ausdruck: </a:t>
            </a:r>
            <a:r>
              <a:rPr lang="en-PH" sz="2200" dirty="0">
                <a:latin typeface="Calibri" panose="020F0502020204030204" pitchFamily="34" charset="0"/>
                <a:cs typeface="Calibri" panose="020F0502020204030204" pitchFamily="34" charset="0"/>
              </a:rPr>
              <a:t>Zeichne oder erzähle eine Geschichte, in der du eine klimabezogene Herausforderung meisterst.</a:t>
            </a:r>
          </a:p>
          <a:p>
            <a:pPr marL="342900" marR="0" lvl="0" indent="-342900" fontAlgn="auto">
              <a:lnSpc>
                <a:spcPct val="100000"/>
              </a:lnSpc>
              <a:spcAft>
                <a:spcPts val="0"/>
              </a:spcAft>
              <a:buClrTx/>
              <a:buSzTx/>
              <a:buFont typeface="Arial" panose="020B0604020202020204" pitchFamily="34" charset="0"/>
              <a:buChar char="•"/>
              <a:tabLst/>
              <a:defRPr/>
            </a:pPr>
            <a:endParaRPr lang="en-PH" sz="2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kumimoji="0" lang="en-PH" sz="22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Reflexionsfragen:</a:t>
            </a:r>
          </a:p>
          <a:p>
            <a:pPr marL="342900" indent="-342900">
              <a:lnSpc>
                <a:spcPct val="100000"/>
              </a:lnSpc>
              <a:buFont typeface="Arial" panose="020B0604020202020204" pitchFamily="34" charset="0"/>
              <a:buChar char="•"/>
              <a:defRPr/>
            </a:pPr>
            <a:r>
              <a:rPr lang="en-PH" sz="2200" dirty="0">
                <a:latin typeface="Calibri" panose="020F0502020204030204" pitchFamily="34" charset="0"/>
                <a:cs typeface="Calibri" panose="020F0502020204030204" pitchFamily="34" charset="0"/>
              </a:rPr>
              <a:t>Was hat gut funktioniert?</a:t>
            </a:r>
          </a:p>
          <a:p>
            <a:pPr marL="342900" indent="-342900">
              <a:lnSpc>
                <a:spcPct val="100000"/>
              </a:lnSpc>
              <a:buFont typeface="Arial" panose="020B0604020202020204" pitchFamily="34" charset="0"/>
              <a:buChar char="•"/>
              <a:defRPr/>
            </a:pPr>
            <a:r>
              <a:rPr lang="en-PH" sz="2200" dirty="0">
                <a:latin typeface="Calibri" panose="020F0502020204030204" pitchFamily="34" charset="0"/>
                <a:cs typeface="Calibri" panose="020F0502020204030204" pitchFamily="34" charset="0"/>
              </a:rPr>
              <a:t>Wie hat es sich angefühlt, neue Strategien auszuprobieren?</a:t>
            </a:r>
          </a:p>
          <a:p>
            <a:pPr marL="342900" indent="-342900">
              <a:lnSpc>
                <a:spcPct val="100000"/>
              </a:lnSpc>
              <a:buFont typeface="Arial" panose="020B0604020202020204" pitchFamily="34" charset="0"/>
              <a:buChar char="•"/>
              <a:defRPr/>
            </a:pPr>
            <a:r>
              <a:rPr lang="en-PH" sz="2200" dirty="0">
                <a:latin typeface="Calibri" panose="020F0502020204030204" pitchFamily="34" charset="0"/>
                <a:cs typeface="Calibri" panose="020F0502020204030204" pitchFamily="34" charset="0"/>
              </a:rPr>
              <a:t>Wie könnten dir diese Strategien im echten Leben helfen?</a:t>
            </a:r>
          </a:p>
        </p:txBody>
      </p:sp>
    </p:spTree>
    <p:extLst>
      <p:ext uri="{BB962C8B-B14F-4D97-AF65-F5344CB8AC3E}">
        <p14:creationId xmlns:p14="http://schemas.microsoft.com/office/powerpoint/2010/main" val="84187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D60EE-ABEE-FC88-98CD-2E4648991B78}"/>
            </a:ext>
          </a:extLst>
        </p:cNvPr>
        <p:cNvGrpSpPr/>
        <p:nvPr/>
      </p:nvGrpSpPr>
      <p:grpSpPr>
        <a:xfrm>
          <a:off x="0" y="0"/>
          <a:ext cx="0" cy="0"/>
          <a:chOff x="0" y="0"/>
          <a:chExt cx="0" cy="0"/>
        </a:xfrm>
      </p:grpSpPr>
      <p:sp>
        <p:nvSpPr>
          <p:cNvPr id="15" name="Text Placeholder 4">
            <a:extLst>
              <a:ext uri="{FF2B5EF4-FFF2-40B4-BE49-F238E27FC236}">
                <a16:creationId xmlns:a16="http://schemas.microsoft.com/office/drawing/2014/main" id="{97A7B2F6-5E4A-B75E-18D6-7DFFFCFAC3DB}"/>
              </a:ext>
            </a:extLst>
          </p:cNvPr>
          <p:cNvSpPr>
            <a:spLocks noGrp="1"/>
          </p:cNvSpPr>
          <p:nvPr>
            <p:ph type="body" sz="quarter" idx="18"/>
          </p:nvPr>
        </p:nvSpPr>
        <p:spPr>
          <a:xfrm>
            <a:off x="528134" y="1876698"/>
            <a:ext cx="3271970" cy="1049221"/>
          </a:xfrm>
        </p:spPr>
        <p:txBody>
          <a:bodyPr/>
          <a:lstStyle/>
          <a:p>
            <a:pPr>
              <a:lnSpc>
                <a:spcPct val="100000"/>
              </a:lnSpc>
            </a:pPr>
            <a:r>
              <a:rPr lang="en-US" dirty="0"/>
              <a:t>Selbstvertrauen &amp; Resilienz aufbauen</a:t>
            </a:r>
          </a:p>
        </p:txBody>
      </p:sp>
      <p:sp>
        <p:nvSpPr>
          <p:cNvPr id="16" name="Text Placeholder 5">
            <a:extLst>
              <a:ext uri="{FF2B5EF4-FFF2-40B4-BE49-F238E27FC236}">
                <a16:creationId xmlns:a16="http://schemas.microsoft.com/office/drawing/2014/main" id="{786F4845-92D9-0009-A02A-5C09D62C00C6}"/>
              </a:ext>
            </a:extLst>
          </p:cNvPr>
          <p:cNvSpPr>
            <a:spLocks noGrp="1"/>
          </p:cNvSpPr>
          <p:nvPr>
            <p:ph type="body" sz="quarter" idx="19"/>
          </p:nvPr>
        </p:nvSpPr>
        <p:spPr>
          <a:xfrm>
            <a:off x="544933" y="941779"/>
            <a:ext cx="2530776" cy="385564"/>
          </a:xfrm>
        </p:spPr>
        <p:txBody>
          <a:bodyPr/>
          <a:lstStyle/>
          <a:p>
            <a:r>
              <a:rPr lang="en-US" dirty="0"/>
              <a:t>Teil 3: </a:t>
            </a:r>
          </a:p>
        </p:txBody>
      </p:sp>
      <p:sp>
        <p:nvSpPr>
          <p:cNvPr id="17" name="Text Placeholder 6">
            <a:extLst>
              <a:ext uri="{FF2B5EF4-FFF2-40B4-BE49-F238E27FC236}">
                <a16:creationId xmlns:a16="http://schemas.microsoft.com/office/drawing/2014/main" id="{6340F21D-C46B-EABD-1F84-56B2E5BC74A9}"/>
              </a:ext>
            </a:extLst>
          </p:cNvPr>
          <p:cNvSpPr>
            <a:spLocks noGrp="1"/>
          </p:cNvSpPr>
          <p:nvPr>
            <p:ph type="body" sz="quarter" idx="20"/>
          </p:nvPr>
        </p:nvSpPr>
        <p:spPr>
          <a:xfrm>
            <a:off x="4594468" y="475629"/>
            <a:ext cx="6961476" cy="6247864"/>
          </a:xfrm>
        </p:spPr>
        <p:txBody>
          <a:bodyPr>
            <a:spAutoFit/>
          </a:bodyPr>
          <a:lstStyle/>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kumimoji="0" lang="en-PH" sz="2000" b="0" i="1"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rPr>
              <a:t>Zeit: 20 Minuten</a:t>
            </a:r>
            <a:endParaRPr kumimoji="0" lang="en-PH" sz="2000" b="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endParaRPr>
          </a:p>
          <a:p>
            <a:pPr marL="347472" indent="-347472">
              <a:lnSpc>
                <a:spcPct val="100000"/>
              </a:lnSpc>
              <a:spcBef>
                <a:spcPts val="600"/>
              </a:spcBef>
              <a:buFont typeface="+mj-lt"/>
              <a:buAutoNum type="arabicPeriod"/>
              <a:defRPr/>
            </a:pPr>
            <a:r>
              <a:rPr lang="en-PH" sz="2000" b="1" dirty="0">
                <a:latin typeface="Calibri" panose="020F0502020204030204"/>
              </a:rPr>
              <a:t>Eisbrecher: </a:t>
            </a:r>
            <a:r>
              <a:rPr lang="en-PH" sz="2000" dirty="0">
                <a:latin typeface="Calibri" panose="020F0502020204030204"/>
              </a:rPr>
              <a:t>Teile eine klimafreundliche Handlung, die du ausprobiert hast.</a:t>
            </a:r>
          </a:p>
          <a:p>
            <a:pPr marL="347472" indent="-347472">
              <a:lnSpc>
                <a:spcPct val="100000"/>
              </a:lnSpc>
              <a:spcBef>
                <a:spcPts val="600"/>
              </a:spcBef>
              <a:buFont typeface="+mj-lt"/>
              <a:buAutoNum type="arabicPeriod"/>
              <a:defRPr/>
            </a:pPr>
            <a:r>
              <a:rPr lang="en-PH" sz="2000" b="1" dirty="0">
                <a:latin typeface="Calibri" panose="020F0502020204030204"/>
              </a:rPr>
              <a:t>Stärken &amp; Erfolge: </a:t>
            </a:r>
            <a:r>
              <a:rPr lang="en-PH" sz="2000" dirty="0">
                <a:latin typeface="Calibri" panose="020F0502020204030204"/>
              </a:rPr>
              <a:t>Feiere einen persönlichen Erfolg </a:t>
            </a:r>
            <a:br>
              <a:rPr lang="en-PH" sz="2000" dirty="0">
                <a:latin typeface="Calibri" panose="020F0502020204030204"/>
              </a:rPr>
            </a:br>
            <a:r>
              <a:rPr lang="en-PH" sz="2000" dirty="0">
                <a:latin typeface="Calibri" panose="020F0502020204030204"/>
              </a:rPr>
              <a:t>(groß oder klein).</a:t>
            </a:r>
          </a:p>
          <a:p>
            <a:pPr marL="347472" indent="-347472">
              <a:lnSpc>
                <a:spcPct val="100000"/>
              </a:lnSpc>
              <a:spcBef>
                <a:spcPts val="600"/>
              </a:spcBef>
              <a:buFont typeface="+mj-lt"/>
              <a:buAutoNum type="arabicPeriod"/>
              <a:defRPr/>
            </a:pPr>
            <a:r>
              <a:rPr lang="en-PH" sz="2000" b="1" dirty="0">
                <a:latin typeface="Calibri" panose="020F0502020204030204"/>
              </a:rPr>
              <a:t>Hindernisse erkennen: </a:t>
            </a:r>
            <a:r>
              <a:rPr lang="en-PH" sz="2000" dirty="0">
                <a:latin typeface="Calibri" panose="020F0502020204030204"/>
              </a:rPr>
              <a:t>Was hält dich zurück? Angst vor dem Scheitern, negative Kommentare online, Zeitmangel?</a:t>
            </a:r>
          </a:p>
          <a:p>
            <a:pPr marL="347472" indent="-347472">
              <a:lnSpc>
                <a:spcPct val="100000"/>
              </a:lnSpc>
              <a:spcBef>
                <a:spcPts val="600"/>
              </a:spcBef>
              <a:buFont typeface="+mj-lt"/>
              <a:buAutoNum type="arabicPeriod"/>
              <a:defRPr/>
            </a:pPr>
            <a:r>
              <a:rPr lang="en-PH" sz="2000" b="1" dirty="0">
                <a:latin typeface="Calibri" panose="020F0502020204030204"/>
              </a:rPr>
              <a:t>Bekräftigungen formulieren: </a:t>
            </a:r>
            <a:r>
              <a:rPr lang="en-PH" sz="2000" dirty="0">
                <a:latin typeface="Calibri" panose="020F0502020204030204"/>
              </a:rPr>
              <a:t>Beginne mit „Mein Handeln bewirkt etwas.“</a:t>
            </a:r>
          </a:p>
          <a:p>
            <a:pPr marL="347472" indent="-347472">
              <a:lnSpc>
                <a:spcPct val="100000"/>
              </a:lnSpc>
              <a:spcBef>
                <a:spcPts val="600"/>
              </a:spcBef>
              <a:buFont typeface="+mj-lt"/>
              <a:buAutoNum type="arabicPeriod"/>
              <a:defRPr/>
            </a:pPr>
            <a:r>
              <a:rPr lang="en-PH" sz="2000" b="1" dirty="0" err="1">
                <a:latin typeface="Calibri" panose="020F0502020204030204"/>
              </a:rPr>
              <a:t>Visualisierung</a:t>
            </a:r>
            <a:r>
              <a:rPr lang="en-PH" sz="2000" b="1" dirty="0">
                <a:latin typeface="Calibri" panose="020F0502020204030204"/>
              </a:rPr>
              <a:t>: </a:t>
            </a:r>
            <a:r>
              <a:rPr lang="en-PH" sz="2000" dirty="0">
                <a:latin typeface="Calibri" panose="020F0502020204030204"/>
              </a:rPr>
              <a:t>Schließ die Augen – stell dir vor, wie du ein Klimaprojekt leitest, das andere inspiriert.</a:t>
            </a:r>
          </a:p>
          <a:p>
            <a:pPr marL="347472" indent="-347472">
              <a:lnSpc>
                <a:spcPct val="100000"/>
              </a:lnSpc>
              <a:spcBef>
                <a:spcPts val="600"/>
              </a:spcBef>
              <a:buFont typeface="+mj-lt"/>
              <a:buAutoNum type="arabicPeriod"/>
              <a:defRPr/>
            </a:pPr>
            <a:r>
              <a:rPr lang="en-PH" sz="2000" b="1" dirty="0">
                <a:latin typeface="Calibri" panose="020F0502020204030204"/>
              </a:rPr>
              <a:t>Vorbild-Geschichte: </a:t>
            </a:r>
            <a:r>
              <a:rPr lang="en-PH" sz="2000" dirty="0">
                <a:latin typeface="Calibri" panose="020F0502020204030204"/>
              </a:rPr>
              <a:t>Teile die Geschichte eines jungen Klimaaktivisten oder einer jungen Klimaaktivistin, der oder die Rückschläge überwunden hat. (Beispiele: Greta Thunbergs erster Schulstreik allein, Leah Namugerwas jugendgeführte Kampagnen in Uganda, oder vielleicht ein Beispiel aus den Planet Pulse Climate Stories (Link folgt nach Veröffentlichung).</a:t>
            </a:r>
          </a:p>
          <a:p>
            <a:pPr marL="347472" indent="-347472">
              <a:lnSpc>
                <a:spcPct val="100000"/>
              </a:lnSpc>
              <a:spcBef>
                <a:spcPts val="600"/>
              </a:spcBef>
              <a:buFont typeface="+mj-lt"/>
              <a:buAutoNum type="arabicPeriod"/>
              <a:defRPr/>
            </a:pPr>
            <a:r>
              <a:rPr lang="en-PH" sz="2000" b="1" dirty="0">
                <a:latin typeface="Calibri" panose="020F0502020204030204"/>
              </a:rPr>
              <a:t>Ein kleines Ziel setzen: </a:t>
            </a:r>
            <a:r>
              <a:rPr lang="en-PH" sz="2000" dirty="0">
                <a:latin typeface="Calibri" panose="020F0502020204030204"/>
              </a:rPr>
              <a:t>Schreib eine erreichbare Handlung für den nächsten Monat auf.</a:t>
            </a:r>
          </a:p>
          <a:p>
            <a:pPr marL="347472" indent="-347472">
              <a:lnSpc>
                <a:spcPct val="100000"/>
              </a:lnSpc>
              <a:spcBef>
                <a:spcPts val="600"/>
              </a:spcBef>
              <a:buFont typeface="+mj-lt"/>
              <a:buAutoNum type="arabicPeriod"/>
              <a:defRPr/>
            </a:pPr>
            <a:r>
              <a:rPr lang="en-PH" sz="2000" b="1" dirty="0">
                <a:latin typeface="Calibri" panose="020F0502020204030204"/>
              </a:rPr>
              <a:t>Abschlussrunde: </a:t>
            </a:r>
            <a:r>
              <a:rPr lang="en-PH" sz="2000" dirty="0">
                <a:latin typeface="Calibri" panose="020F0502020204030204"/>
              </a:rPr>
              <a:t>Lade jede Person ein, eine Erkenntnis zu teilen.</a:t>
            </a:r>
          </a:p>
        </p:txBody>
      </p:sp>
    </p:spTree>
    <p:extLst>
      <p:ext uri="{BB962C8B-B14F-4D97-AF65-F5344CB8AC3E}">
        <p14:creationId xmlns:p14="http://schemas.microsoft.com/office/powerpoint/2010/main" val="1629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a:extLst>
              <a:ext uri="{FF2B5EF4-FFF2-40B4-BE49-F238E27FC236}">
                <a16:creationId xmlns:a16="http://schemas.microsoft.com/office/drawing/2014/main" id="{D92CB2C5-0AFF-2003-57D4-9955C9090E2B}"/>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BB2DDD01-3509-D0C7-4B9C-8F83A8F1369F}"/>
              </a:ext>
            </a:extLst>
          </p:cNvPr>
          <p:cNvSpPr>
            <a:spLocks noGrp="1"/>
          </p:cNvSpPr>
          <p:nvPr>
            <p:ph type="body" sz="quarter" idx="19"/>
          </p:nvPr>
        </p:nvSpPr>
        <p:spPr>
          <a:xfrm>
            <a:off x="615950" y="3984625"/>
            <a:ext cx="3032685" cy="385763"/>
          </a:xfrm>
        </p:spPr>
        <p:txBody>
          <a:bodyPr/>
          <a:lstStyle/>
          <a:p>
            <a:r>
              <a:rPr lang="en-US" sz="2800" dirty="0"/>
              <a:t>Zusammenfassung</a:t>
            </a:r>
          </a:p>
        </p:txBody>
      </p:sp>
      <p:sp>
        <p:nvSpPr>
          <p:cNvPr id="18" name="Text Placeholder 5">
            <a:extLst>
              <a:ext uri="{FF2B5EF4-FFF2-40B4-BE49-F238E27FC236}">
                <a16:creationId xmlns:a16="http://schemas.microsoft.com/office/drawing/2014/main" id="{D5408E8E-23BF-754E-A1F0-EDCEF9AC8DB6}"/>
              </a:ext>
            </a:extLst>
          </p:cNvPr>
          <p:cNvSpPr>
            <a:spLocks noGrp="1"/>
          </p:cNvSpPr>
          <p:nvPr>
            <p:ph type="body" sz="quarter" idx="20"/>
          </p:nvPr>
        </p:nvSpPr>
        <p:spPr>
          <a:xfrm>
            <a:off x="7946950" y="642939"/>
            <a:ext cx="3608993" cy="5453458"/>
          </a:xfrm>
        </p:spPr>
        <p:txBody>
          <a:bodyPr anchor="ctr"/>
          <a:lstStyle/>
          <a:p>
            <a:pPr marL="342900" indent="-342900">
              <a:lnSpc>
                <a:spcPct val="100000"/>
              </a:lnSpc>
              <a:buFont typeface="Arial" panose="020B0604020202020204" pitchFamily="34" charset="0"/>
              <a:buChar char="•"/>
              <a:defRPr/>
            </a:pPr>
            <a:r>
              <a:rPr lang="en-US" sz="2200" b="1" dirty="0">
                <a:latin typeface="Calibri" panose="020F0502020204030204" pitchFamily="34" charset="0"/>
                <a:cs typeface="Calibri" panose="020F0502020204030204" pitchFamily="34" charset="0"/>
              </a:rPr>
              <a:t>Fragen: </a:t>
            </a:r>
            <a:r>
              <a:rPr lang="en-US" sz="2200" dirty="0">
                <a:latin typeface="Calibri" panose="020F0502020204030204" pitchFamily="34" charset="0"/>
                <a:cs typeface="Calibri" panose="020F0502020204030204" pitchFamily="34" charset="0"/>
              </a:rPr>
              <a:t>Welche Strategie von heute nimmst du mit?</a:t>
            </a:r>
          </a:p>
          <a:p>
            <a:pPr marL="342900" indent="-342900">
              <a:lnSpc>
                <a:spcPct val="100000"/>
              </a:lnSpc>
              <a:buFont typeface="Arial" panose="020B0604020202020204" pitchFamily="34" charset="0"/>
              <a:buChar char="•"/>
              <a:defRPr/>
            </a:pPr>
            <a:r>
              <a:rPr lang="en-US" sz="2200" b="1" dirty="0" err="1">
                <a:latin typeface="Calibri" panose="020F0502020204030204" pitchFamily="34" charset="0"/>
                <a:cs typeface="Calibri" panose="020F0502020204030204" pitchFamily="34" charset="0"/>
              </a:rPr>
              <a:t>Betonen</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Resilienz ist wie ein Muskel – je mehr du ihn trainierst, desto stärker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wird er.</a:t>
            </a:r>
          </a:p>
          <a:p>
            <a:pPr marL="342900" indent="-342900">
              <a:lnSpc>
                <a:spcPct val="100000"/>
              </a:lnSpc>
              <a:buFont typeface="Arial" panose="020B0604020202020204" pitchFamily="34" charset="0"/>
              <a:buChar char="•"/>
              <a:defRPr/>
            </a:pPr>
            <a:r>
              <a:rPr lang="en-US" sz="2200" b="1" dirty="0">
                <a:latin typeface="Calibri" panose="020F0502020204030204" pitchFamily="34" charset="0"/>
                <a:cs typeface="Calibri" panose="020F0502020204030204" pitchFamily="34" charset="0"/>
              </a:rPr>
              <a:t>Ermutigen: </a:t>
            </a:r>
            <a:r>
              <a:rPr lang="en-US" sz="2200" dirty="0">
                <a:latin typeface="Calibri" panose="020F0502020204030204" pitchFamily="34" charset="0"/>
                <a:cs typeface="Calibri" panose="020F0502020204030204" pitchFamily="34" charset="0"/>
              </a:rPr>
              <a:t>Schaut euch die heutigen Ziele in einem Monat noch einmal an, um den Fortschritt zu überprüfen.</a:t>
            </a:r>
          </a:p>
        </p:txBody>
      </p:sp>
    </p:spTree>
    <p:extLst>
      <p:ext uri="{BB962C8B-B14F-4D97-AF65-F5344CB8AC3E}">
        <p14:creationId xmlns:p14="http://schemas.microsoft.com/office/powerpoint/2010/main" val="2505115009"/>
      </p:ext>
    </p:extLst>
  </p:cSld>
  <p:clrMapOvr>
    <a:masterClrMapping/>
  </p:clrMapOvr>
</p:sld>
</file>

<file path=ppt/theme/theme1.xml><?xml version="1.0" encoding="utf-8"?>
<a:theme xmlns:a="http://schemas.openxmlformats.org/drawingml/2006/main" name="Office Theme">
  <a:themeElements>
    <a:clrScheme name="Custom 8">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3C245"/>
      </a:hlink>
      <a:folHlink>
        <a:srgbClr val="83C2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3774</TotalTime>
  <Words>784</Words>
  <Application>Microsoft Office PowerPoint</Application>
  <PresentationFormat>Widescreen</PresentationFormat>
  <Paragraphs>92</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218</cp:revision>
  <dcterms:created xsi:type="dcterms:W3CDTF">2020-10-14T13:32:04Z</dcterms:created>
  <dcterms:modified xsi:type="dcterms:W3CDTF">2026-06-29T14:10:48Z</dcterms:modified>
</cp:coreProperties>
</file>