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28" r:id="rId1"/>
  </p:sldMasterIdLst>
  <p:notesMasterIdLst>
    <p:notesMasterId r:id="rId43"/>
  </p:notesMasterIdLst>
  <p:sldIdLst>
    <p:sldId id="4299" r:id="rId2"/>
    <p:sldId id="4301" r:id="rId3"/>
    <p:sldId id="4302" r:id="rId4"/>
    <p:sldId id="4307" r:id="rId5"/>
    <p:sldId id="4313" r:id="rId6"/>
    <p:sldId id="4317" r:id="rId7"/>
    <p:sldId id="4354" r:id="rId8"/>
    <p:sldId id="4357" r:id="rId9"/>
    <p:sldId id="4358" r:id="rId10"/>
    <p:sldId id="4324" r:id="rId11"/>
    <p:sldId id="4310" r:id="rId12"/>
    <p:sldId id="4325" r:id="rId13"/>
    <p:sldId id="4326" r:id="rId14"/>
    <p:sldId id="4328" r:id="rId15"/>
    <p:sldId id="4329" r:id="rId16"/>
    <p:sldId id="4330" r:id="rId17"/>
    <p:sldId id="4331" r:id="rId18"/>
    <p:sldId id="4332" r:id="rId19"/>
    <p:sldId id="4333" r:id="rId20"/>
    <p:sldId id="4334" r:id="rId21"/>
    <p:sldId id="4335" r:id="rId22"/>
    <p:sldId id="4336" r:id="rId23"/>
    <p:sldId id="4337" r:id="rId24"/>
    <p:sldId id="4338" r:id="rId25"/>
    <p:sldId id="4339" r:id="rId26"/>
    <p:sldId id="4318" r:id="rId27"/>
    <p:sldId id="4340" r:id="rId28"/>
    <p:sldId id="4342" r:id="rId29"/>
    <p:sldId id="4343" r:id="rId30"/>
    <p:sldId id="4305" r:id="rId31"/>
    <p:sldId id="4344" r:id="rId32"/>
    <p:sldId id="4345" r:id="rId33"/>
    <p:sldId id="4346" r:id="rId34"/>
    <p:sldId id="4347" r:id="rId35"/>
    <p:sldId id="4348" r:id="rId36"/>
    <p:sldId id="4349" r:id="rId37"/>
    <p:sldId id="4350" r:id="rId38"/>
    <p:sldId id="4351" r:id="rId39"/>
    <p:sldId id="4352" r:id="rId40"/>
    <p:sldId id="4353" r:id="rId41"/>
    <p:sldId id="431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1F8E47"/>
    <a:srgbClr val="5398A2"/>
    <a:srgbClr val="82C248"/>
    <a:srgbClr val="84C245"/>
    <a:srgbClr val="0C4659"/>
    <a:srgbClr val="4174BA"/>
    <a:srgbClr val="A555A1"/>
    <a:srgbClr val="3FB5A1"/>
    <a:srgbClr val="EE4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258690-C82A-4C96-9743-37EFD08A3BF5}" v="269" dt="2026-03-25T12:56:15.9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95082"/>
  </p:normalViewPr>
  <p:slideViewPr>
    <p:cSldViewPr snapToGrid="0" snapToObjects="1">
      <p:cViewPr varScale="1">
        <p:scale>
          <a:sx n="78" d="100"/>
          <a:sy n="78" d="100"/>
        </p:scale>
        <p:origin x="845" y="43"/>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34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6/25/2026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9" name="Freeform 18">
            <a:extLst>
              <a:ext uri="{FF2B5EF4-FFF2-40B4-BE49-F238E27FC236}">
                <a16:creationId xmlns:a16="http://schemas.microsoft.com/office/drawing/2014/main" id="{E067325B-0DCC-9F1B-E930-4CB147278451}"/>
              </a:ext>
            </a:extLst>
          </p:cNvPr>
          <p:cNvSpPr/>
          <p:nvPr userDrawn="1"/>
        </p:nvSpPr>
        <p:spPr>
          <a:xfrm flipH="1">
            <a:off x="6474524" y="5337397"/>
            <a:ext cx="5717476" cy="778675"/>
          </a:xfrm>
          <a:custGeom>
            <a:avLst/>
            <a:gdLst>
              <a:gd name="connsiteX0" fmla="*/ 5235369 w 5717476"/>
              <a:gd name="connsiteY0" fmla="*/ 0 h 778675"/>
              <a:gd name="connsiteX1" fmla="*/ 4526120 w 5717476"/>
              <a:gd name="connsiteY1" fmla="*/ 0 h 778675"/>
              <a:gd name="connsiteX2" fmla="*/ 665005 w 5717476"/>
              <a:gd name="connsiteY2" fmla="*/ 0 h 778675"/>
              <a:gd name="connsiteX3" fmla="*/ 0 w 5717476"/>
              <a:gd name="connsiteY3" fmla="*/ 0 h 778675"/>
              <a:gd name="connsiteX4" fmla="*/ 0 w 5717476"/>
              <a:gd name="connsiteY4" fmla="*/ 778675 h 778675"/>
              <a:gd name="connsiteX5" fmla="*/ 680798 w 5717476"/>
              <a:gd name="connsiteY5" fmla="*/ 778675 h 778675"/>
              <a:gd name="connsiteX6" fmla="*/ 5008228 w 5717476"/>
              <a:gd name="connsiteY6" fmla="*/ 778675 h 778675"/>
              <a:gd name="connsiteX7" fmla="*/ 5717476 w 5717476"/>
              <a:gd name="connsiteY7" fmla="*/ 778675 h 778675"/>
              <a:gd name="connsiteX8" fmla="*/ 5717476 w 5717476"/>
              <a:gd name="connsiteY8" fmla="*/ 421337 h 778675"/>
              <a:gd name="connsiteX9" fmla="*/ 5235369 w 5717476"/>
              <a:gd name="connsiteY9"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7476" h="778675">
                <a:moveTo>
                  <a:pt x="5235369" y="0"/>
                </a:moveTo>
                <a:lnTo>
                  <a:pt x="4526120" y="0"/>
                </a:lnTo>
                <a:lnTo>
                  <a:pt x="665005" y="0"/>
                </a:lnTo>
                <a:lnTo>
                  <a:pt x="0" y="0"/>
                </a:lnTo>
                <a:lnTo>
                  <a:pt x="0" y="778675"/>
                </a:lnTo>
                <a:lnTo>
                  <a:pt x="680798" y="778675"/>
                </a:lnTo>
                <a:lnTo>
                  <a:pt x="5008228" y="778675"/>
                </a:lnTo>
                <a:lnTo>
                  <a:pt x="5717476" y="778675"/>
                </a:lnTo>
                <a:lnTo>
                  <a:pt x="5717476" y="421337"/>
                </a:lnTo>
                <a:cubicBezTo>
                  <a:pt x="5717476" y="189335"/>
                  <a:pt x="5500834" y="0"/>
                  <a:pt x="5235369" y="0"/>
                </a:cubicBez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pic>
        <p:nvPicPr>
          <p:cNvPr id="16" name="Picture 15">
            <a:extLst>
              <a:ext uri="{FF2B5EF4-FFF2-40B4-BE49-F238E27FC236}">
                <a16:creationId xmlns:a16="http://schemas.microsoft.com/office/drawing/2014/main" id="{89E01AF0-BA0C-23F8-EC40-4B4CFC6ABA22}"/>
              </a:ext>
            </a:extLst>
          </p:cNvPr>
          <p:cNvPicPr>
            <a:picLocks noChangeAspect="1"/>
          </p:cNvPicPr>
          <p:nvPr userDrawn="1"/>
        </p:nvPicPr>
        <p:blipFill>
          <a:blip r:embed="rId3"/>
          <a:stretch>
            <a:fillRect/>
          </a:stretch>
        </p:blipFill>
        <p:spPr>
          <a:xfrm>
            <a:off x="625412" y="6106651"/>
            <a:ext cx="1989660" cy="443041"/>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846115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4" name="TextBox 3">
            <a:extLst>
              <a:ext uri="{FF2B5EF4-FFF2-40B4-BE49-F238E27FC236}">
                <a16:creationId xmlns:a16="http://schemas.microsoft.com/office/drawing/2014/main" id="{25FB937C-2F3B-16A8-226A-EA9B789B6EBF}"/>
              </a:ext>
            </a:extLst>
          </p:cNvPr>
          <p:cNvSpPr txBox="1"/>
          <p:nvPr userDrawn="1"/>
        </p:nvSpPr>
        <p:spPr>
          <a:xfrm>
            <a:off x="2571917" y="5999367"/>
            <a:ext cx="4399921" cy="55399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IE" sz="750" b="0" i="0" u="none" strike="noStrike" dirty="0">
                <a:solidFill>
                  <a:srgbClr val="404040"/>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750" i="0" dirty="0">
              <a:solidFill>
                <a:srgbClr val="40404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1A16752-D3FF-6866-AB52-CD5E21A9CD51}"/>
              </a:ext>
            </a:extLst>
          </p:cNvPr>
          <p:cNvPicPr>
            <a:picLocks noChangeAspect="1"/>
          </p:cNvPicPr>
          <p:nvPr userDrawn="1"/>
        </p:nvPicPr>
        <p:blipFill>
          <a:blip r:embed="rId2"/>
          <a:stretch>
            <a:fillRect/>
          </a:stretch>
        </p:blipFill>
        <p:spPr>
          <a:xfrm>
            <a:off x="595916" y="5973915"/>
            <a:ext cx="1989660" cy="443041"/>
          </a:xfrm>
          <a:prstGeom prst="rect">
            <a:avLst/>
          </a:prstGeom>
        </p:spPr>
      </p:pic>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DF925AD-D6B9-A58B-BF15-C80C0C859215}"/>
              </a:ext>
            </a:extLst>
          </p:cNvPr>
          <p:cNvSpPr/>
          <p:nvPr userDrawn="1"/>
        </p:nvSpPr>
        <p:spPr>
          <a:xfrm>
            <a:off x="-14824" y="0"/>
            <a:ext cx="4660566" cy="685800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3" name="Rectangle 2">
            <a:extLst>
              <a:ext uri="{FF2B5EF4-FFF2-40B4-BE49-F238E27FC236}">
                <a16:creationId xmlns:a16="http://schemas.microsoft.com/office/drawing/2014/main" id="{834ED957-32AA-E29B-F929-8BF81065BCD3}"/>
              </a:ext>
            </a:extLst>
          </p:cNvPr>
          <p:cNvSpPr/>
          <p:nvPr userDrawn="1"/>
        </p:nvSpPr>
        <p:spPr>
          <a:xfrm>
            <a:off x="0" y="2772697"/>
            <a:ext cx="2330245" cy="4085303"/>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3504386"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1F8E4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1F8E4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1F8E47"/>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1F8E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37711"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08947" y="242886"/>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Picture Placeholder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652968"/>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5658" t="83100" r="4952" b="3474"/>
          <a:stretch/>
        </p:blipFill>
        <p:spPr>
          <a:xfrm rot="16200000">
            <a:off x="11194976" y="5679270"/>
            <a:ext cx="1512233" cy="166935"/>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98" r:id="rId12"/>
    <p:sldLayoutId id="2147483879" r:id="rId13"/>
    <p:sldLayoutId id="2147483878" r:id="rId14"/>
    <p:sldLayoutId id="2147483891" r:id="rId15"/>
    <p:sldLayoutId id="2147483894" r:id="rId16"/>
    <p:sldLayoutId id="2147483893" r:id="rId17"/>
    <p:sldLayoutId id="2147483895" r:id="rId18"/>
    <p:sldLayoutId id="2147483853" r:id="rId1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9.png"/><Relationship Id="rId2" Type="http://schemas.openxmlformats.org/officeDocument/2006/relationships/image" Target="../media/image31.jp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6.jpeg"/><Relationship Id="rId4" Type="http://schemas.openxmlformats.org/officeDocument/2006/relationships/image" Target="../media/image24.svg"/></Relationships>
</file>

<file path=ppt/slides/_rels/slide31.xml.rels><?xml version="1.0" encoding="UTF-8" standalone="yes"?>
<Relationships xmlns="http://schemas.openxmlformats.org/package/2006/relationships"><Relationship Id="rId3" Type="http://schemas.openxmlformats.org/officeDocument/2006/relationships/hyperlink" Target="https://blog.nwf.org/2024/06/from-climate-anxiety-to-climate-action-the-impacts-of-climate-change-on-youth/" TargetMode="External"/><Relationship Id="rId2" Type="http://schemas.openxmlformats.org/officeDocument/2006/relationships/hyperlink" Target="https://www.ucpress.edu/books/climate-anxiety-and-the-kid-question/paper" TargetMode="External"/><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hyperlink" Target="https://spunout.ie/life/climate/how-to-handle-climate-anxiety/" TargetMode="External"/><Relationship Id="rId2" Type="http://schemas.openxmlformats.org/officeDocument/2006/relationships/hyperlink" Target="https://phys.org/news/2024-06-young-people-climate-anxiety-action.html" TargetMode="External"/><Relationship Id="rId1" Type="http://schemas.openxmlformats.org/officeDocument/2006/relationships/slideLayout" Target="../slideLayouts/slideLayout10.xml"/><Relationship Id="rId5" Type="http://schemas.openxmlformats.org/officeDocument/2006/relationships/image" Target="../media/image35.sv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hyperlink" Target="https://rupikaur.com/pages/healing-through-words" TargetMode="External"/><Relationship Id="rId2" Type="http://schemas.openxmlformats.org/officeDocument/2006/relationships/hyperlink" Target="https://www.tcd.ie/studentcounselling/minding-yourself/climate-emotions/" TargetMode="Externa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ZE_TMzLCI_Y" TargetMode="External"/><Relationship Id="rId2" Type="http://schemas.openxmlformats.org/officeDocument/2006/relationships/hyperlink" Target="https://www.nature.com/articles/d41586-021-02582-8" TargetMode="External"/><Relationship Id="rId1" Type="http://schemas.openxmlformats.org/officeDocument/2006/relationships/slideLayout" Target="../slideLayouts/slideLayout10.xml"/><Relationship Id="rId6" Type="http://schemas.openxmlformats.org/officeDocument/2006/relationships/image" Target="../media/image35.svg"/><Relationship Id="rId5" Type="http://schemas.openxmlformats.org/officeDocument/2006/relationships/image" Target="../media/image28.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hyperlink" Target="https://www.ted.com/talks/claudia_kemfert_climate_change_is_a_climate_chance?subtitle=en" TargetMode="External"/><Relationship Id="rId2" Type="http://schemas.openxmlformats.org/officeDocument/2006/relationships/hyperlink" Target="https://www.youtube.com/watch?v=VujHHMQMR80" TargetMode="External"/><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tiktok.com/@ecotokcollective" TargetMode="Externa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hyperlink" Target="https://climatechangeandhappiness.com/" TargetMode="External"/><Relationship Id="rId2" Type="http://schemas.openxmlformats.org/officeDocument/2006/relationships/hyperlink" Target="https://www.outrageandoptimism.org/" TargetMode="Externa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rte.ie/radio/podcasts/22289170-climate-anxiety/" TargetMode="Externa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781E6D-235E-D571-700B-0B94076F40EB}"/>
              </a:ext>
            </a:extLst>
          </p:cNvPr>
          <p:cNvSpPr/>
          <p:nvPr/>
        </p:nvSpPr>
        <p:spPr>
          <a:xfrm>
            <a:off x="401451" y="4056389"/>
            <a:ext cx="4593458" cy="1111514"/>
          </a:xfrm>
          <a:prstGeom prst="rect">
            <a:avLst/>
          </a:prstGeom>
          <a:solidFill>
            <a:srgbClr val="82C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324" dirty="0">
                <a:solidFill>
                  <a:schemeClr val="bg1"/>
                </a:solidFill>
                <a:latin typeface="Calibri" panose="020F0502020204030204" pitchFamily="34" charset="0"/>
                <a:cs typeface="Calibri" panose="020F0502020204030204" pitchFamily="34" charset="0"/>
              </a:rPr>
              <a:t>Exploring Climate Science and Culture</a:t>
            </a:r>
          </a:p>
        </p:txBody>
      </p:sp>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08899"/>
            <a:ext cx="4862945" cy="679345"/>
          </a:xfrm>
          <a:prstGeom prst="rect">
            <a:avLst/>
          </a:prstGeom>
        </p:spPr>
        <p:txBody>
          <a:bodyPr/>
          <a:lstStyle/>
          <a:p>
            <a:pPr marL="0" indent="0" algn="r">
              <a:buNone/>
            </a:pPr>
            <a:r>
              <a:rPr lang="en-US" sz="3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a:t>
            </a:r>
            <a:r>
              <a:rPr lang="en-US" sz="32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3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.eu</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Placeholder 8">
            <a:extLst>
              <a:ext uri="{FF2B5EF4-FFF2-40B4-BE49-F238E27FC236}">
                <a16:creationId xmlns:a16="http://schemas.microsoft.com/office/drawing/2014/main" id="{887B69E1-DEAC-43A6-F46E-AAF5C314CAD9}"/>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307" r="2307"/>
          <a:stretch/>
        </p:blipFill>
        <p:spPr/>
      </p:pic>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6D543B-908E-6CBC-E635-5AAF93F49CCA}"/>
              </a:ext>
            </a:extLst>
          </p:cNvPr>
          <p:cNvSpPr/>
          <p:nvPr/>
        </p:nvSpPr>
        <p:spPr>
          <a:xfrm>
            <a:off x="401452" y="2728966"/>
            <a:ext cx="4593458" cy="1111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324" dirty="0">
                <a:solidFill>
                  <a:srgbClr val="5398A2"/>
                </a:solidFill>
                <a:latin typeface="Calibri" panose="020F0502020204030204" pitchFamily="34" charset="0"/>
                <a:cs typeface="Calibri" panose="020F0502020204030204" pitchFamily="34" charset="0"/>
              </a:rPr>
              <a:t>Heritage Under Pressure:</a:t>
            </a:r>
          </a:p>
        </p:txBody>
      </p:sp>
    </p:spTree>
    <p:extLst>
      <p:ext uri="{BB962C8B-B14F-4D97-AF65-F5344CB8AC3E}">
        <p14:creationId xmlns:p14="http://schemas.microsoft.com/office/powerpoint/2010/main" val="225416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3F401-F27C-01BB-A61C-D49AABD96A2B}"/>
            </a:ext>
          </a:extLst>
        </p:cNvPr>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A140E8CC-8880-D454-A3CC-6E9F675167B5}"/>
              </a:ext>
            </a:extLst>
          </p:cNvPr>
          <p:cNvPicPr>
            <a:picLocks noGrp="1" noChangeAspect="1"/>
          </p:cNvPicPr>
          <p:nvPr>
            <p:ph type="pic" sz="quarter" idx="19"/>
          </p:nvPr>
        </p:nvPicPr>
        <p:blipFill>
          <a:blip r:embed="rId2"/>
          <a:srcRect l="9515" r="9515"/>
          <a:stretch>
            <a:fillRect/>
          </a:stretch>
        </p:blipFill>
        <p:spPr>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rgbClr val="FFFFFF">
              <a:lumMod val="95000"/>
            </a:srgbClr>
          </a:solidFill>
        </p:spPr>
      </p:pic>
      <p:sp>
        <p:nvSpPr>
          <p:cNvPr id="5" name="Text Placeholder 4">
            <a:extLst>
              <a:ext uri="{FF2B5EF4-FFF2-40B4-BE49-F238E27FC236}">
                <a16:creationId xmlns:a16="http://schemas.microsoft.com/office/drawing/2014/main" id="{53CD98AA-D92E-71ED-086E-DD84C4D20D7B}"/>
              </a:ext>
            </a:extLst>
          </p:cNvPr>
          <p:cNvSpPr>
            <a:spLocks noGrp="1"/>
          </p:cNvSpPr>
          <p:nvPr>
            <p:ph type="body" sz="quarter" idx="17"/>
          </p:nvPr>
        </p:nvSpPr>
        <p:spPr/>
        <p:txBody>
          <a:bodyPr/>
          <a:lstStyle/>
          <a:p>
            <a:r>
              <a:rPr lang="en-US" dirty="0"/>
              <a:t>02</a:t>
            </a:r>
          </a:p>
        </p:txBody>
      </p:sp>
      <p:pic>
        <p:nvPicPr>
          <p:cNvPr id="9" name="Picture 8">
            <a:extLst>
              <a:ext uri="{FF2B5EF4-FFF2-40B4-BE49-F238E27FC236}">
                <a16:creationId xmlns:a16="http://schemas.microsoft.com/office/drawing/2014/main" id="{6B9AC995-6CFC-D4F2-B2C9-D3BB0651B942}"/>
              </a:ext>
            </a:extLst>
          </p:cNvPr>
          <p:cNvPicPr>
            <a:picLocks noChangeAspect="1"/>
          </p:cNvPicPr>
          <p:nvPr/>
        </p:nvPicPr>
        <p:blipFill>
          <a:blip r:embed="rId3">
            <a:alphaModFix amt="83000"/>
            <a:extLst>
              <a:ext uri="{28A0092B-C50C-407E-A947-70E740481C1C}">
                <a14:useLocalDpi xmlns:a14="http://schemas.microsoft.com/office/drawing/2010/main" val="0"/>
              </a:ext>
            </a:extLst>
          </a:blip>
          <a:stretch>
            <a:fillRect/>
          </a:stretch>
        </p:blipFill>
        <p:spPr>
          <a:xfrm rot="20606857">
            <a:off x="9145002" y="3240312"/>
            <a:ext cx="4222737" cy="4222737"/>
          </a:xfrm>
          <a:prstGeom prst="rect">
            <a:avLst/>
          </a:prstGeom>
        </p:spPr>
      </p:pic>
      <p:sp>
        <p:nvSpPr>
          <p:cNvPr id="16" name="Rectangle 15">
            <a:extLst>
              <a:ext uri="{FF2B5EF4-FFF2-40B4-BE49-F238E27FC236}">
                <a16:creationId xmlns:a16="http://schemas.microsoft.com/office/drawing/2014/main" id="{CF65D07D-066C-D36A-228B-446F40629D90}"/>
              </a:ext>
            </a:extLst>
          </p:cNvPr>
          <p:cNvSpPr/>
          <p:nvPr/>
        </p:nvSpPr>
        <p:spPr>
          <a:xfrm>
            <a:off x="2354580" y="2101489"/>
            <a:ext cx="6398034" cy="1692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7" name="TextBox 16">
            <a:extLst>
              <a:ext uri="{FF2B5EF4-FFF2-40B4-BE49-F238E27FC236}">
                <a16:creationId xmlns:a16="http://schemas.microsoft.com/office/drawing/2014/main" id="{054E89E2-7359-0650-B80B-95109DD006D5}"/>
              </a:ext>
            </a:extLst>
          </p:cNvPr>
          <p:cNvSpPr txBox="1"/>
          <p:nvPr/>
        </p:nvSpPr>
        <p:spPr>
          <a:xfrm>
            <a:off x="2354580" y="2163091"/>
            <a:ext cx="6398034" cy="1569660"/>
          </a:xfrm>
          <a:prstGeom prst="rect">
            <a:avLst/>
          </a:prstGeom>
          <a:noFill/>
        </p:spPr>
        <p:txBody>
          <a:bodyPr wrap="none" rtlCol="0">
            <a:spAutoFit/>
          </a:bodyPr>
          <a:lstStyle/>
          <a:p>
            <a:pPr algn="ctr"/>
            <a:r>
              <a:rPr lang="en-US" sz="4800" b="1" spc="324" dirty="0">
                <a:solidFill>
                  <a:srgbClr val="5398A2"/>
                </a:solidFill>
                <a:latin typeface="Calibri" panose="020F0502020204030204" pitchFamily="34" charset="0"/>
                <a:cs typeface="Calibri" panose="020F0502020204030204" pitchFamily="34" charset="0"/>
              </a:rPr>
              <a:t>THINK — </a:t>
            </a:r>
          </a:p>
          <a:p>
            <a:pPr algn="ctr"/>
            <a:r>
              <a:rPr lang="en-US" sz="4800" b="1" spc="324" dirty="0">
                <a:solidFill>
                  <a:srgbClr val="5398A2"/>
                </a:solidFill>
                <a:latin typeface="Calibri" panose="020F0502020204030204" pitchFamily="34" charset="0"/>
                <a:cs typeface="Calibri" panose="020F0502020204030204" pitchFamily="34" charset="0"/>
              </a:rPr>
              <a:t>Discussion Questions</a:t>
            </a:r>
          </a:p>
        </p:txBody>
      </p:sp>
    </p:spTree>
    <p:extLst>
      <p:ext uri="{BB962C8B-B14F-4D97-AF65-F5344CB8AC3E}">
        <p14:creationId xmlns:p14="http://schemas.microsoft.com/office/powerpoint/2010/main" val="363220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EBAD5FA-2186-2A66-787B-0D36D167C9C8}"/>
              </a:ext>
            </a:extLst>
          </p:cNvPr>
          <p:cNvSpPr>
            <a:spLocks noGrp="1"/>
          </p:cNvSpPr>
          <p:nvPr>
            <p:ph type="body" sz="quarter" idx="18"/>
          </p:nvPr>
        </p:nvSpPr>
        <p:spPr>
          <a:xfrm>
            <a:off x="675020" y="3392026"/>
            <a:ext cx="3005439" cy="1049221"/>
          </a:xfrm>
        </p:spPr>
        <p:txBody>
          <a:bodyPr/>
          <a:lstStyle/>
          <a:p>
            <a:r>
              <a:rPr lang="en-US" spc="324" dirty="0"/>
              <a:t>THINK — Discussion Questions</a:t>
            </a:r>
          </a:p>
        </p:txBody>
      </p:sp>
      <p:sp>
        <p:nvSpPr>
          <p:cNvPr id="7" name="Text Placeholder 6">
            <a:extLst>
              <a:ext uri="{FF2B5EF4-FFF2-40B4-BE49-F238E27FC236}">
                <a16:creationId xmlns:a16="http://schemas.microsoft.com/office/drawing/2014/main" id="{FD62D7F5-B563-323D-9160-1C92C81550BA}"/>
              </a:ext>
            </a:extLst>
          </p:cNvPr>
          <p:cNvSpPr>
            <a:spLocks noGrp="1"/>
          </p:cNvSpPr>
          <p:nvPr>
            <p:ph type="body" sz="quarter" idx="19"/>
          </p:nvPr>
        </p:nvSpPr>
        <p:spPr/>
        <p:txBody>
          <a:bodyPr/>
          <a:lstStyle/>
          <a:p>
            <a:r>
              <a:rPr lang="en-US" dirty="0"/>
              <a:t>02</a:t>
            </a:r>
          </a:p>
        </p:txBody>
      </p:sp>
      <p:pic>
        <p:nvPicPr>
          <p:cNvPr id="10" name="Picture Placeholder 9">
            <a:extLst>
              <a:ext uri="{FF2B5EF4-FFF2-40B4-BE49-F238E27FC236}">
                <a16:creationId xmlns:a16="http://schemas.microsoft.com/office/drawing/2014/main" id="{3C1022F3-710B-3B38-47E5-D3DF32B3C7B4}"/>
              </a:ext>
            </a:extLst>
          </p:cNvPr>
          <p:cNvPicPr>
            <a:picLocks noGrp="1" noChangeAspect="1"/>
          </p:cNvPicPr>
          <p:nvPr>
            <p:ph type="pic" sz="quarter" idx="10"/>
          </p:nvPr>
        </p:nvPicPr>
        <p:blipFill>
          <a:blip r:embed="rId2"/>
          <a:srcRect t="7352" b="7352"/>
          <a:stretch>
            <a:fillRect/>
          </a:stretch>
        </p:blipFill>
        <p:spPr/>
      </p:pic>
      <p:sp>
        <p:nvSpPr>
          <p:cNvPr id="9" name="Text Placeholder 8">
            <a:extLst>
              <a:ext uri="{FF2B5EF4-FFF2-40B4-BE49-F238E27FC236}">
                <a16:creationId xmlns:a16="http://schemas.microsoft.com/office/drawing/2014/main" id="{4A8006D4-A211-B392-791D-70255A6F4293}"/>
              </a:ext>
            </a:extLst>
          </p:cNvPr>
          <p:cNvSpPr>
            <a:spLocks noGrp="1"/>
          </p:cNvSpPr>
          <p:nvPr>
            <p:ph type="body" sz="quarter" idx="16"/>
          </p:nvPr>
        </p:nvSpPr>
        <p:spPr/>
        <p:txBody>
          <a:bodyPr/>
          <a:lstStyle/>
          <a:p>
            <a:r>
              <a:rPr lang="en-US" dirty="0">
                <a:solidFill>
                  <a:srgbClr val="5398A2"/>
                </a:solidFill>
              </a:rPr>
              <a:t>Understanding the Science</a:t>
            </a:r>
          </a:p>
        </p:txBody>
      </p:sp>
      <p:sp>
        <p:nvSpPr>
          <p:cNvPr id="12" name="Text Placeholder 11">
            <a:extLst>
              <a:ext uri="{FF2B5EF4-FFF2-40B4-BE49-F238E27FC236}">
                <a16:creationId xmlns:a16="http://schemas.microsoft.com/office/drawing/2014/main" id="{72BACF8F-AB5A-03A5-1255-A44BCE5F9A42}"/>
              </a:ext>
            </a:extLst>
          </p:cNvPr>
          <p:cNvSpPr>
            <a:spLocks noGrp="1"/>
          </p:cNvSpPr>
          <p:nvPr>
            <p:ph type="body" sz="quarter" idx="20"/>
          </p:nvPr>
        </p:nvSpPr>
        <p:spPr>
          <a:xfrm>
            <a:off x="4594469" y="1420076"/>
            <a:ext cx="6961476" cy="2171966"/>
          </a:xfrm>
        </p:spPr>
        <p:txBody>
          <a:bodyPr/>
          <a:lstStyle/>
          <a:p>
            <a:pPr marL="0" indent="0"/>
            <a:r>
              <a:rPr lang="en-US" b="1" dirty="0"/>
              <a:t>Que. 1: </a:t>
            </a:r>
            <a:r>
              <a:rPr lang="en-US" dirty="0"/>
              <a:t>Which climate impacts (heat, storms, heavy rain, drought) are becoming more noticeable where you live?</a:t>
            </a:r>
          </a:p>
          <a:p>
            <a:pPr marL="0" indent="0"/>
            <a:r>
              <a:rPr lang="en-US" b="1" dirty="0"/>
              <a:t>Que. 2: </a:t>
            </a:r>
            <a:r>
              <a:rPr lang="en-US" dirty="0"/>
              <a:t>How might these environmental changes affect buildings, landscapes, or traditions in your region?</a:t>
            </a:r>
          </a:p>
          <a:p>
            <a:endParaRPr lang="en-IN" dirty="0"/>
          </a:p>
        </p:txBody>
      </p:sp>
      <p:sp>
        <p:nvSpPr>
          <p:cNvPr id="13" name="Text Placeholder 7">
            <a:extLst>
              <a:ext uri="{FF2B5EF4-FFF2-40B4-BE49-F238E27FC236}">
                <a16:creationId xmlns:a16="http://schemas.microsoft.com/office/drawing/2014/main" id="{D35CDCF1-170C-4686-209C-FB909DD0811C}"/>
              </a:ext>
            </a:extLst>
          </p:cNvPr>
          <p:cNvSpPr txBox="1">
            <a:spLocks/>
          </p:cNvSpPr>
          <p:nvPr/>
        </p:nvSpPr>
        <p:spPr>
          <a:xfrm>
            <a:off x="4594469" y="4441247"/>
            <a:ext cx="6961476" cy="16690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t>Que. 3: </a:t>
            </a:r>
            <a:r>
              <a:rPr lang="en-US" dirty="0"/>
              <a:t>Can you think of a cultural site, festival, craft, or tradition that depends on stable weather or seasons?</a:t>
            </a:r>
          </a:p>
          <a:p>
            <a:pPr marL="0" indent="0"/>
            <a:r>
              <a:rPr lang="en-US" b="1" dirty="0"/>
              <a:t>Que. 4: </a:t>
            </a:r>
            <a:r>
              <a:rPr lang="en-US" dirty="0"/>
              <a:t>What heritage elements — local or global — do you think are most at risk from climate change?</a:t>
            </a:r>
          </a:p>
        </p:txBody>
      </p:sp>
      <p:sp>
        <p:nvSpPr>
          <p:cNvPr id="14" name="Text Placeholder 4">
            <a:extLst>
              <a:ext uri="{FF2B5EF4-FFF2-40B4-BE49-F238E27FC236}">
                <a16:creationId xmlns:a16="http://schemas.microsoft.com/office/drawing/2014/main" id="{DFE96D17-C7AB-42AE-5EDC-F0E1129C1584}"/>
              </a:ext>
            </a:extLst>
          </p:cNvPr>
          <p:cNvSpPr txBox="1">
            <a:spLocks/>
          </p:cNvSpPr>
          <p:nvPr/>
        </p:nvSpPr>
        <p:spPr>
          <a:xfrm>
            <a:off x="4594469" y="3817620"/>
            <a:ext cx="6961476"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5398A2"/>
                </a:solidFill>
              </a:rPr>
              <a:t>Connecting Science and Culture</a:t>
            </a:r>
          </a:p>
        </p:txBody>
      </p:sp>
    </p:spTree>
    <p:extLst>
      <p:ext uri="{BB962C8B-B14F-4D97-AF65-F5344CB8AC3E}">
        <p14:creationId xmlns:p14="http://schemas.microsoft.com/office/powerpoint/2010/main" val="369799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53C49-D5E9-AAAD-CD24-8D420FA1EB8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4643242-4AFA-21E2-A14E-D5470872F5E3}"/>
              </a:ext>
            </a:extLst>
          </p:cNvPr>
          <p:cNvSpPr>
            <a:spLocks noGrp="1"/>
          </p:cNvSpPr>
          <p:nvPr>
            <p:ph type="body" sz="quarter" idx="18"/>
          </p:nvPr>
        </p:nvSpPr>
        <p:spPr>
          <a:xfrm>
            <a:off x="675020" y="3392026"/>
            <a:ext cx="3005439" cy="1049221"/>
          </a:xfrm>
        </p:spPr>
        <p:txBody>
          <a:bodyPr/>
          <a:lstStyle/>
          <a:p>
            <a:r>
              <a:rPr lang="en-US" spc="324" dirty="0"/>
              <a:t>THINK — Discussion Questions</a:t>
            </a:r>
          </a:p>
        </p:txBody>
      </p:sp>
      <p:sp>
        <p:nvSpPr>
          <p:cNvPr id="7" name="Text Placeholder 6">
            <a:extLst>
              <a:ext uri="{FF2B5EF4-FFF2-40B4-BE49-F238E27FC236}">
                <a16:creationId xmlns:a16="http://schemas.microsoft.com/office/drawing/2014/main" id="{B62466D8-D7C6-2996-BEC1-E5B6F8F349F9}"/>
              </a:ext>
            </a:extLst>
          </p:cNvPr>
          <p:cNvSpPr>
            <a:spLocks noGrp="1"/>
          </p:cNvSpPr>
          <p:nvPr>
            <p:ph type="body" sz="quarter" idx="19"/>
          </p:nvPr>
        </p:nvSpPr>
        <p:spPr/>
        <p:txBody>
          <a:bodyPr/>
          <a:lstStyle/>
          <a:p>
            <a:r>
              <a:rPr lang="en-US" dirty="0"/>
              <a:t>02</a:t>
            </a:r>
          </a:p>
        </p:txBody>
      </p:sp>
      <p:sp>
        <p:nvSpPr>
          <p:cNvPr id="8" name="Text Placeholder 7">
            <a:extLst>
              <a:ext uri="{FF2B5EF4-FFF2-40B4-BE49-F238E27FC236}">
                <a16:creationId xmlns:a16="http://schemas.microsoft.com/office/drawing/2014/main" id="{0F002BC3-D7D1-478C-2BDD-D115C50A3094}"/>
              </a:ext>
            </a:extLst>
          </p:cNvPr>
          <p:cNvSpPr>
            <a:spLocks noGrp="1"/>
          </p:cNvSpPr>
          <p:nvPr>
            <p:ph type="body" sz="quarter" idx="20"/>
          </p:nvPr>
        </p:nvSpPr>
        <p:spPr>
          <a:xfrm>
            <a:off x="4555503" y="1610711"/>
            <a:ext cx="6961476" cy="1669046"/>
          </a:xfrm>
        </p:spPr>
        <p:txBody>
          <a:bodyPr/>
          <a:lstStyle/>
          <a:p>
            <a:pPr marL="0" indent="0"/>
            <a:r>
              <a:rPr lang="en-US" b="1" dirty="0"/>
              <a:t>Que. 5: </a:t>
            </a:r>
            <a:r>
              <a:rPr lang="en-US" dirty="0"/>
              <a:t>Why is it important to combine scientific knowledge with cultural understanding when planning climate action?</a:t>
            </a:r>
          </a:p>
          <a:p>
            <a:pPr marL="0" indent="0"/>
            <a:r>
              <a:rPr lang="en-US" b="1" dirty="0"/>
              <a:t>Que. 6: </a:t>
            </a:r>
            <a:r>
              <a:rPr lang="en-US" dirty="0"/>
              <a:t>How might technology and traditional knowledge work together to protect heritage?</a:t>
            </a:r>
          </a:p>
        </p:txBody>
      </p:sp>
      <p:sp>
        <p:nvSpPr>
          <p:cNvPr id="5" name="Text Placeholder 4">
            <a:extLst>
              <a:ext uri="{FF2B5EF4-FFF2-40B4-BE49-F238E27FC236}">
                <a16:creationId xmlns:a16="http://schemas.microsoft.com/office/drawing/2014/main" id="{DCB54774-2FC4-8661-77F8-23ADFEDE9D1B}"/>
              </a:ext>
            </a:extLst>
          </p:cNvPr>
          <p:cNvSpPr>
            <a:spLocks noGrp="1"/>
          </p:cNvSpPr>
          <p:nvPr>
            <p:ph type="body" sz="quarter" idx="16"/>
          </p:nvPr>
        </p:nvSpPr>
        <p:spPr>
          <a:xfrm>
            <a:off x="4555503" y="761603"/>
            <a:ext cx="6961476" cy="803654"/>
          </a:xfrm>
        </p:spPr>
        <p:txBody>
          <a:bodyPr/>
          <a:lstStyle/>
          <a:p>
            <a:r>
              <a:rPr lang="en-US" dirty="0">
                <a:solidFill>
                  <a:srgbClr val="5398A2"/>
                </a:solidFill>
              </a:rPr>
              <a:t>Critical Thinking</a:t>
            </a:r>
          </a:p>
        </p:txBody>
      </p:sp>
      <p:pic>
        <p:nvPicPr>
          <p:cNvPr id="10" name="Picture Placeholder 9">
            <a:extLst>
              <a:ext uri="{FF2B5EF4-FFF2-40B4-BE49-F238E27FC236}">
                <a16:creationId xmlns:a16="http://schemas.microsoft.com/office/drawing/2014/main" id="{03767503-4E9E-6D45-2832-A352E2F01221}"/>
              </a:ext>
            </a:extLst>
          </p:cNvPr>
          <p:cNvPicPr>
            <a:picLocks noGrp="1" noChangeAspect="1"/>
          </p:cNvPicPr>
          <p:nvPr>
            <p:ph type="pic" sz="quarter" idx="10"/>
          </p:nvPr>
        </p:nvPicPr>
        <p:blipFill>
          <a:blip r:embed="rId2"/>
          <a:srcRect t="7352" b="7352"/>
          <a:stretch>
            <a:fillRect/>
          </a:stretch>
        </p:blipFill>
        <p:spPr/>
      </p:pic>
    </p:spTree>
    <p:extLst>
      <p:ext uri="{BB962C8B-B14F-4D97-AF65-F5344CB8AC3E}">
        <p14:creationId xmlns:p14="http://schemas.microsoft.com/office/powerpoint/2010/main" val="402422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336DF-B9D6-F0A8-CD54-D333F349E4B6}"/>
            </a:ext>
          </a:extLst>
        </p:cNvPr>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44397D08-91DC-EAF7-2A4B-0DDDE4A591E7}"/>
              </a:ext>
            </a:extLst>
          </p:cNvPr>
          <p:cNvPicPr>
            <a:picLocks noGrp="1" noChangeAspect="1"/>
          </p:cNvPicPr>
          <p:nvPr>
            <p:ph type="pic" sz="quarter" idx="19"/>
          </p:nvPr>
        </p:nvPicPr>
        <p:blipFill>
          <a:blip r:embed="rId2"/>
          <a:srcRect l="9515" r="9515"/>
          <a:stretch>
            <a:fillRect/>
          </a:stretch>
        </p:blipFill>
        <p:spPr>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rgbClr val="FFFFFF">
              <a:lumMod val="95000"/>
            </a:srgbClr>
          </a:solidFill>
        </p:spPr>
      </p:pic>
      <p:sp>
        <p:nvSpPr>
          <p:cNvPr id="5" name="Text Placeholder 4">
            <a:extLst>
              <a:ext uri="{FF2B5EF4-FFF2-40B4-BE49-F238E27FC236}">
                <a16:creationId xmlns:a16="http://schemas.microsoft.com/office/drawing/2014/main" id="{88348178-9C8F-CFFA-9C67-715EDE079D7A}"/>
              </a:ext>
            </a:extLst>
          </p:cNvPr>
          <p:cNvSpPr>
            <a:spLocks noGrp="1"/>
          </p:cNvSpPr>
          <p:nvPr>
            <p:ph type="body" sz="quarter" idx="17"/>
          </p:nvPr>
        </p:nvSpPr>
        <p:spPr/>
        <p:txBody>
          <a:bodyPr/>
          <a:lstStyle/>
          <a:p>
            <a:r>
              <a:rPr lang="en-US" dirty="0"/>
              <a:t>03</a:t>
            </a:r>
          </a:p>
        </p:txBody>
      </p:sp>
      <p:pic>
        <p:nvPicPr>
          <p:cNvPr id="9" name="Picture 8">
            <a:extLst>
              <a:ext uri="{FF2B5EF4-FFF2-40B4-BE49-F238E27FC236}">
                <a16:creationId xmlns:a16="http://schemas.microsoft.com/office/drawing/2014/main" id="{FEC61E8B-008D-8706-3DA8-31706E842B32}"/>
              </a:ext>
            </a:extLst>
          </p:cNvPr>
          <p:cNvPicPr>
            <a:picLocks noChangeAspect="1"/>
          </p:cNvPicPr>
          <p:nvPr/>
        </p:nvPicPr>
        <p:blipFill>
          <a:blip r:embed="rId3">
            <a:alphaModFix amt="83000"/>
            <a:extLst>
              <a:ext uri="{28A0092B-C50C-407E-A947-70E740481C1C}">
                <a14:useLocalDpi xmlns:a14="http://schemas.microsoft.com/office/drawing/2010/main" val="0"/>
              </a:ext>
            </a:extLst>
          </a:blip>
          <a:stretch>
            <a:fillRect/>
          </a:stretch>
        </p:blipFill>
        <p:spPr>
          <a:xfrm rot="20606857">
            <a:off x="9145002" y="3240312"/>
            <a:ext cx="4222737" cy="4222737"/>
          </a:xfrm>
          <a:prstGeom prst="rect">
            <a:avLst/>
          </a:prstGeom>
        </p:spPr>
      </p:pic>
      <p:sp>
        <p:nvSpPr>
          <p:cNvPr id="10" name="Rectangle 9">
            <a:extLst>
              <a:ext uri="{FF2B5EF4-FFF2-40B4-BE49-F238E27FC236}">
                <a16:creationId xmlns:a16="http://schemas.microsoft.com/office/drawing/2014/main" id="{4A91F23F-491F-98A8-0878-1F33009A3408}"/>
              </a:ext>
            </a:extLst>
          </p:cNvPr>
          <p:cNvSpPr/>
          <p:nvPr/>
        </p:nvSpPr>
        <p:spPr>
          <a:xfrm>
            <a:off x="2483239" y="2558689"/>
            <a:ext cx="6652578" cy="877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 name="TextBox 10">
            <a:extLst>
              <a:ext uri="{FF2B5EF4-FFF2-40B4-BE49-F238E27FC236}">
                <a16:creationId xmlns:a16="http://schemas.microsoft.com/office/drawing/2014/main" id="{1A2B24CA-D841-9F3C-42FE-A107AF4D9261}"/>
              </a:ext>
            </a:extLst>
          </p:cNvPr>
          <p:cNvSpPr txBox="1"/>
          <p:nvPr/>
        </p:nvSpPr>
        <p:spPr>
          <a:xfrm>
            <a:off x="2645579" y="2581549"/>
            <a:ext cx="6490238" cy="830997"/>
          </a:xfrm>
          <a:prstGeom prst="rect">
            <a:avLst/>
          </a:prstGeom>
          <a:noFill/>
        </p:spPr>
        <p:txBody>
          <a:bodyPr wrap="none" rtlCol="0">
            <a:spAutoFit/>
          </a:bodyPr>
          <a:lstStyle/>
          <a:p>
            <a:r>
              <a:rPr lang="en-US" sz="4800" b="1" spc="324" dirty="0">
                <a:solidFill>
                  <a:srgbClr val="1F8E47"/>
                </a:solidFill>
                <a:latin typeface="Calibri" panose="020F0502020204030204" pitchFamily="34" charset="0"/>
                <a:cs typeface="Calibri" panose="020F0502020204030204" pitchFamily="34" charset="0"/>
              </a:rPr>
              <a:t>TRY — Group Activity</a:t>
            </a:r>
          </a:p>
        </p:txBody>
      </p:sp>
      <p:sp>
        <p:nvSpPr>
          <p:cNvPr id="20" name="Rectangle 19">
            <a:extLst>
              <a:ext uri="{FF2B5EF4-FFF2-40B4-BE49-F238E27FC236}">
                <a16:creationId xmlns:a16="http://schemas.microsoft.com/office/drawing/2014/main" id="{AABBAAAE-D1C3-BF2B-7B88-CE6EBFC80B72}"/>
              </a:ext>
            </a:extLst>
          </p:cNvPr>
          <p:cNvSpPr/>
          <p:nvPr/>
        </p:nvSpPr>
        <p:spPr>
          <a:xfrm>
            <a:off x="4396968" y="3435405"/>
            <a:ext cx="4738849" cy="568575"/>
          </a:xfrm>
          <a:prstGeom prst="rect">
            <a:avLst/>
          </a:prstGeom>
          <a:solidFill>
            <a:srgbClr val="82C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82C248"/>
              </a:solidFill>
              <a:latin typeface="Montserrat" panose="00000500000000000000" pitchFamily="50" charset="0"/>
            </a:endParaRPr>
          </a:p>
        </p:txBody>
      </p:sp>
      <p:sp>
        <p:nvSpPr>
          <p:cNvPr id="2" name="TextBox 1">
            <a:extLst>
              <a:ext uri="{FF2B5EF4-FFF2-40B4-BE49-F238E27FC236}">
                <a16:creationId xmlns:a16="http://schemas.microsoft.com/office/drawing/2014/main" id="{564766A3-8622-8E98-355A-381595BF04E9}"/>
              </a:ext>
            </a:extLst>
          </p:cNvPr>
          <p:cNvSpPr txBox="1"/>
          <p:nvPr/>
        </p:nvSpPr>
        <p:spPr>
          <a:xfrm>
            <a:off x="4491990" y="3468724"/>
            <a:ext cx="4852931" cy="461665"/>
          </a:xfrm>
          <a:prstGeom prst="rect">
            <a:avLst/>
          </a:prstGeom>
          <a:noFill/>
        </p:spPr>
        <p:txBody>
          <a:bodyPr wrap="square" rtlCol="0">
            <a:spAutoFit/>
          </a:bodyPr>
          <a:lstStyle/>
          <a:p>
            <a:r>
              <a:rPr lang="en-US" sz="2400" b="1" spc="324" dirty="0">
                <a:solidFill>
                  <a:schemeClr val="bg1"/>
                </a:solidFill>
                <a:latin typeface="Calibri" panose="020F0502020204030204" pitchFamily="34" charset="0"/>
                <a:cs typeface="Calibri" panose="020F0502020204030204" pitchFamily="34" charset="0"/>
              </a:rPr>
              <a:t>“Heritage Under Pressure”</a:t>
            </a:r>
          </a:p>
        </p:txBody>
      </p:sp>
    </p:spTree>
    <p:extLst>
      <p:ext uri="{BB962C8B-B14F-4D97-AF65-F5344CB8AC3E}">
        <p14:creationId xmlns:p14="http://schemas.microsoft.com/office/powerpoint/2010/main" val="317568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2EC090-DF94-3C94-A866-ED84DE4CF6E2}"/>
              </a:ext>
            </a:extLst>
          </p:cNvPr>
          <p:cNvSpPr>
            <a:spLocks noGrp="1"/>
          </p:cNvSpPr>
          <p:nvPr>
            <p:ph type="body" sz="quarter" idx="18"/>
          </p:nvPr>
        </p:nvSpPr>
        <p:spPr>
          <a:xfrm>
            <a:off x="675020" y="3392026"/>
            <a:ext cx="2936859" cy="1049221"/>
          </a:xfrm>
        </p:spPr>
        <p:txBody>
          <a:bodyPr/>
          <a:lstStyle/>
          <a:p>
            <a:r>
              <a:rPr lang="en-US" dirty="0"/>
              <a:t>TRY — Group Activity: “Heritage Under Pressure”</a:t>
            </a:r>
            <a:endParaRPr lang="en-IN" dirty="0"/>
          </a:p>
        </p:txBody>
      </p:sp>
      <p:sp>
        <p:nvSpPr>
          <p:cNvPr id="3" name="Text Placeholder 2">
            <a:extLst>
              <a:ext uri="{FF2B5EF4-FFF2-40B4-BE49-F238E27FC236}">
                <a16:creationId xmlns:a16="http://schemas.microsoft.com/office/drawing/2014/main" id="{73A04135-B416-9899-912F-E58531A8491C}"/>
              </a:ext>
            </a:extLst>
          </p:cNvPr>
          <p:cNvSpPr>
            <a:spLocks noGrp="1"/>
          </p:cNvSpPr>
          <p:nvPr>
            <p:ph type="body" sz="quarter" idx="19"/>
          </p:nvPr>
        </p:nvSpPr>
        <p:spPr/>
        <p:txBody>
          <a:bodyPr/>
          <a:lstStyle/>
          <a:p>
            <a:r>
              <a:rPr lang="en-IN" dirty="0"/>
              <a:t>03</a:t>
            </a:r>
          </a:p>
        </p:txBody>
      </p:sp>
      <p:pic>
        <p:nvPicPr>
          <p:cNvPr id="8" name="Picture Placeholder 7">
            <a:extLst>
              <a:ext uri="{FF2B5EF4-FFF2-40B4-BE49-F238E27FC236}">
                <a16:creationId xmlns:a16="http://schemas.microsoft.com/office/drawing/2014/main" id="{E4263ABD-16E5-5107-6843-05388E4EC3A2}"/>
              </a:ext>
            </a:extLst>
          </p:cNvPr>
          <p:cNvPicPr>
            <a:picLocks noGrp="1" noChangeAspect="1"/>
          </p:cNvPicPr>
          <p:nvPr>
            <p:ph type="pic" sz="quarter" idx="10"/>
          </p:nvPr>
        </p:nvPicPr>
        <p:blipFill>
          <a:blip r:embed="rId2"/>
          <a:srcRect l="540" r="540"/>
          <a:stretch>
            <a:fillRect/>
          </a:stretch>
        </p:blipFill>
        <p:spPr>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rgbClr val="FFFFFF">
              <a:lumMod val="95000"/>
            </a:srgbClr>
          </a:solidFill>
        </p:spPr>
      </p:pic>
      <p:sp>
        <p:nvSpPr>
          <p:cNvPr id="5" name="Text Placeholder 4">
            <a:extLst>
              <a:ext uri="{FF2B5EF4-FFF2-40B4-BE49-F238E27FC236}">
                <a16:creationId xmlns:a16="http://schemas.microsoft.com/office/drawing/2014/main" id="{FD3BBE8E-C986-4C57-19C1-1F296CBBF522}"/>
              </a:ext>
            </a:extLst>
          </p:cNvPr>
          <p:cNvSpPr>
            <a:spLocks noGrp="1"/>
          </p:cNvSpPr>
          <p:nvPr>
            <p:ph type="body" sz="quarter" idx="20"/>
          </p:nvPr>
        </p:nvSpPr>
        <p:spPr/>
        <p:txBody>
          <a:bodyPr/>
          <a:lstStyle/>
          <a:p>
            <a:pPr marL="0" indent="0"/>
            <a:r>
              <a:rPr lang="en-US" dirty="0"/>
              <a:t>Groups pick</a:t>
            </a:r>
            <a:r>
              <a:rPr lang="en-US" b="1" dirty="0"/>
              <a:t> one heritage element </a:t>
            </a:r>
            <a:r>
              <a:rPr lang="en-US" dirty="0"/>
              <a:t>to explore.</a:t>
            </a:r>
          </a:p>
          <a:p>
            <a:pPr marL="0" indent="0"/>
            <a:r>
              <a:rPr lang="en-US" b="1" dirty="0"/>
              <a:t>Examples:</a:t>
            </a:r>
          </a:p>
          <a:p>
            <a:pPr marL="342900" indent="-342900">
              <a:buFont typeface="Arial" panose="020B0604020202020204" pitchFamily="34" charset="0"/>
              <a:buChar char="•"/>
            </a:pPr>
            <a:r>
              <a:rPr lang="en-US" dirty="0"/>
              <a:t>A local historical building or monument</a:t>
            </a:r>
          </a:p>
          <a:p>
            <a:pPr marL="342900" indent="-342900">
              <a:buFont typeface="Arial" panose="020B0604020202020204" pitchFamily="34" charset="0"/>
              <a:buChar char="•"/>
            </a:pPr>
            <a:r>
              <a:rPr lang="en-US" dirty="0"/>
              <a:t>A traditional craft or skill (e.g., lace-making, woodworking, pottery)</a:t>
            </a:r>
          </a:p>
          <a:p>
            <a:pPr marL="342900" indent="-342900">
              <a:buFont typeface="Arial" panose="020B0604020202020204" pitchFamily="34" charset="0"/>
              <a:buChar char="•"/>
            </a:pPr>
            <a:r>
              <a:rPr lang="en-US" dirty="0"/>
              <a:t>A cultural landscape (terraced fields, mining areas, vineyards)</a:t>
            </a:r>
          </a:p>
          <a:p>
            <a:pPr marL="342900" indent="-342900">
              <a:buFont typeface="Arial" panose="020B0604020202020204" pitchFamily="34" charset="0"/>
              <a:buChar char="•"/>
            </a:pPr>
            <a:r>
              <a:rPr lang="en-US" dirty="0"/>
              <a:t>A festival or seasonal tradition</a:t>
            </a:r>
          </a:p>
          <a:p>
            <a:pPr marL="342900" indent="-342900">
              <a:buFont typeface="Arial" panose="020B0604020202020204" pitchFamily="34" charset="0"/>
              <a:buChar char="•"/>
            </a:pPr>
            <a:r>
              <a:rPr lang="en-US" dirty="0"/>
              <a:t>A museum or archive</a:t>
            </a:r>
            <a:endParaRPr lang="en-IN" dirty="0"/>
          </a:p>
        </p:txBody>
      </p:sp>
      <p:sp>
        <p:nvSpPr>
          <p:cNvPr id="6" name="Text Placeholder 5">
            <a:extLst>
              <a:ext uri="{FF2B5EF4-FFF2-40B4-BE49-F238E27FC236}">
                <a16:creationId xmlns:a16="http://schemas.microsoft.com/office/drawing/2014/main" id="{B28723BE-DCBB-2505-7BD3-9DB63A7A0B6D}"/>
              </a:ext>
            </a:extLst>
          </p:cNvPr>
          <p:cNvSpPr>
            <a:spLocks noGrp="1"/>
          </p:cNvSpPr>
          <p:nvPr>
            <p:ph type="body" sz="quarter" idx="16"/>
          </p:nvPr>
        </p:nvSpPr>
        <p:spPr>
          <a:xfrm>
            <a:off x="4594468" y="761603"/>
            <a:ext cx="7452751" cy="803654"/>
          </a:xfrm>
        </p:spPr>
        <p:txBody>
          <a:bodyPr/>
          <a:lstStyle/>
          <a:p>
            <a:r>
              <a:rPr lang="en-US" dirty="0">
                <a:solidFill>
                  <a:srgbClr val="1F8E47"/>
                </a:solidFill>
              </a:rPr>
              <a:t>Step 1 — Choose a Heritage Element</a:t>
            </a:r>
            <a:endParaRPr lang="en-IN" dirty="0">
              <a:solidFill>
                <a:srgbClr val="1F8E47"/>
              </a:solidFill>
            </a:endParaRPr>
          </a:p>
        </p:txBody>
      </p:sp>
    </p:spTree>
    <p:extLst>
      <p:ext uri="{BB962C8B-B14F-4D97-AF65-F5344CB8AC3E}">
        <p14:creationId xmlns:p14="http://schemas.microsoft.com/office/powerpoint/2010/main" val="355718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24FB3-9695-A892-6B64-9914587D95D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6BF801A-0E00-8F76-EBB6-9113E90EE38E}"/>
              </a:ext>
            </a:extLst>
          </p:cNvPr>
          <p:cNvSpPr>
            <a:spLocks noGrp="1"/>
          </p:cNvSpPr>
          <p:nvPr>
            <p:ph type="body" sz="quarter" idx="18"/>
          </p:nvPr>
        </p:nvSpPr>
        <p:spPr>
          <a:xfrm>
            <a:off x="675020" y="3392026"/>
            <a:ext cx="2936859" cy="1049221"/>
          </a:xfrm>
        </p:spPr>
        <p:txBody>
          <a:bodyPr/>
          <a:lstStyle/>
          <a:p>
            <a:r>
              <a:rPr lang="en-US" dirty="0"/>
              <a:t>TRY — Group Activity: “Heritage Under Pressure”</a:t>
            </a:r>
            <a:endParaRPr lang="en-IN" dirty="0"/>
          </a:p>
        </p:txBody>
      </p:sp>
      <p:sp>
        <p:nvSpPr>
          <p:cNvPr id="3" name="Text Placeholder 2">
            <a:extLst>
              <a:ext uri="{FF2B5EF4-FFF2-40B4-BE49-F238E27FC236}">
                <a16:creationId xmlns:a16="http://schemas.microsoft.com/office/drawing/2014/main" id="{2F96DAD8-0D1F-F27E-954A-0FCD2E317F75}"/>
              </a:ext>
            </a:extLst>
          </p:cNvPr>
          <p:cNvSpPr>
            <a:spLocks noGrp="1"/>
          </p:cNvSpPr>
          <p:nvPr>
            <p:ph type="body" sz="quarter" idx="19"/>
          </p:nvPr>
        </p:nvSpPr>
        <p:spPr/>
        <p:txBody>
          <a:bodyPr/>
          <a:lstStyle/>
          <a:p>
            <a:r>
              <a:rPr lang="en-IN" dirty="0"/>
              <a:t>03</a:t>
            </a:r>
          </a:p>
        </p:txBody>
      </p:sp>
      <p:sp>
        <p:nvSpPr>
          <p:cNvPr id="5" name="Text Placeholder 4">
            <a:extLst>
              <a:ext uri="{FF2B5EF4-FFF2-40B4-BE49-F238E27FC236}">
                <a16:creationId xmlns:a16="http://schemas.microsoft.com/office/drawing/2014/main" id="{55B5ACE0-100E-3F54-8E66-31FE035F83D4}"/>
              </a:ext>
            </a:extLst>
          </p:cNvPr>
          <p:cNvSpPr>
            <a:spLocks noGrp="1"/>
          </p:cNvSpPr>
          <p:nvPr>
            <p:ph type="body" sz="quarter" idx="20"/>
          </p:nvPr>
        </p:nvSpPr>
        <p:spPr/>
        <p:txBody>
          <a:bodyPr/>
          <a:lstStyle/>
          <a:p>
            <a:pPr marL="0" indent="0"/>
            <a:r>
              <a:rPr lang="en-US" dirty="0"/>
              <a:t>Using simple climate science reasoning, discuss:</a:t>
            </a:r>
          </a:p>
          <a:p>
            <a:pPr marL="0" indent="0"/>
            <a:endParaRPr lang="en-US" dirty="0"/>
          </a:p>
          <a:p>
            <a:pPr marL="342900" indent="-342900">
              <a:buFont typeface="Arial" panose="020B0604020202020204" pitchFamily="34" charset="0"/>
              <a:buChar char="•"/>
            </a:pPr>
            <a:r>
              <a:rPr lang="en-US" dirty="0"/>
              <a:t>How might heat, humidity, storms, or drought affect this heritage?</a:t>
            </a:r>
          </a:p>
          <a:p>
            <a:pPr marL="342900" indent="-342900">
              <a:buFont typeface="Arial" panose="020B0604020202020204" pitchFamily="34" charset="0"/>
              <a:buChar char="•"/>
            </a:pPr>
            <a:r>
              <a:rPr lang="en-US" dirty="0"/>
              <a:t>Are materials (wood, stone, textiles) sensitive to climate factors?</a:t>
            </a:r>
          </a:p>
          <a:p>
            <a:pPr marL="342900" indent="-342900">
              <a:buFont typeface="Arial" panose="020B0604020202020204" pitchFamily="34" charset="0"/>
              <a:buChar char="•"/>
            </a:pPr>
            <a:r>
              <a:rPr lang="en-US" dirty="0"/>
              <a:t>For traditions: do they depend on a specific season, crop, ecosystem, or species?</a:t>
            </a:r>
            <a:endParaRPr lang="en-IN" dirty="0"/>
          </a:p>
        </p:txBody>
      </p:sp>
      <p:sp>
        <p:nvSpPr>
          <p:cNvPr id="6" name="Text Placeholder 5">
            <a:extLst>
              <a:ext uri="{FF2B5EF4-FFF2-40B4-BE49-F238E27FC236}">
                <a16:creationId xmlns:a16="http://schemas.microsoft.com/office/drawing/2014/main" id="{AB68B8A7-CD39-CC5B-6A04-566A00FB1FF0}"/>
              </a:ext>
            </a:extLst>
          </p:cNvPr>
          <p:cNvSpPr>
            <a:spLocks noGrp="1"/>
          </p:cNvSpPr>
          <p:nvPr>
            <p:ph type="body" sz="quarter" idx="16"/>
          </p:nvPr>
        </p:nvSpPr>
        <p:spPr>
          <a:xfrm>
            <a:off x="4594468" y="761603"/>
            <a:ext cx="7452751" cy="803654"/>
          </a:xfrm>
        </p:spPr>
        <p:txBody>
          <a:bodyPr/>
          <a:lstStyle/>
          <a:p>
            <a:r>
              <a:rPr lang="en-US" dirty="0">
                <a:solidFill>
                  <a:srgbClr val="1F8E47"/>
                </a:solidFill>
              </a:rPr>
              <a:t>Step 2 — Identify Climate Risks</a:t>
            </a:r>
            <a:endParaRPr lang="en-IN" dirty="0">
              <a:solidFill>
                <a:srgbClr val="1F8E47"/>
              </a:solidFill>
            </a:endParaRPr>
          </a:p>
        </p:txBody>
      </p:sp>
      <p:pic>
        <p:nvPicPr>
          <p:cNvPr id="10" name="Picture Placeholder 9">
            <a:extLst>
              <a:ext uri="{FF2B5EF4-FFF2-40B4-BE49-F238E27FC236}">
                <a16:creationId xmlns:a16="http://schemas.microsoft.com/office/drawing/2014/main" id="{EE7D6A90-6E92-7495-C6FA-A00B4A8C3CD7}"/>
              </a:ext>
            </a:extLst>
          </p:cNvPr>
          <p:cNvPicPr>
            <a:picLocks noGrp="1" noChangeAspect="1"/>
          </p:cNvPicPr>
          <p:nvPr>
            <p:ph type="pic" sz="quarter" idx="10"/>
          </p:nvPr>
        </p:nvPicPr>
        <p:blipFill>
          <a:blip r:embed="rId2"/>
          <a:srcRect l="540" r="540"/>
          <a:stretch>
            <a:fillRect/>
          </a:stretch>
        </p:blipFill>
        <p:spPr>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rgbClr val="FFFFFF">
              <a:lumMod val="95000"/>
            </a:srgbClr>
          </a:solidFill>
        </p:spPr>
      </p:pic>
    </p:spTree>
    <p:extLst>
      <p:ext uri="{BB962C8B-B14F-4D97-AF65-F5344CB8AC3E}">
        <p14:creationId xmlns:p14="http://schemas.microsoft.com/office/powerpoint/2010/main" val="10587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8C5F1-A98E-4E0F-5367-A5B9FC6BF83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1582FC4-C9C1-51F2-20E1-40BB17835097}"/>
              </a:ext>
            </a:extLst>
          </p:cNvPr>
          <p:cNvSpPr>
            <a:spLocks noGrp="1"/>
          </p:cNvSpPr>
          <p:nvPr>
            <p:ph type="body" sz="quarter" idx="18"/>
          </p:nvPr>
        </p:nvSpPr>
        <p:spPr>
          <a:xfrm>
            <a:off x="675020" y="3392026"/>
            <a:ext cx="2936859" cy="1049221"/>
          </a:xfrm>
        </p:spPr>
        <p:txBody>
          <a:bodyPr/>
          <a:lstStyle/>
          <a:p>
            <a:r>
              <a:rPr lang="en-US" dirty="0"/>
              <a:t>TRY — Group Activity: “Heritage Under Pressure”</a:t>
            </a:r>
            <a:endParaRPr lang="en-IN" dirty="0"/>
          </a:p>
        </p:txBody>
      </p:sp>
      <p:sp>
        <p:nvSpPr>
          <p:cNvPr id="3" name="Text Placeholder 2">
            <a:extLst>
              <a:ext uri="{FF2B5EF4-FFF2-40B4-BE49-F238E27FC236}">
                <a16:creationId xmlns:a16="http://schemas.microsoft.com/office/drawing/2014/main" id="{89A4AD70-0683-331C-41E1-FB2C5A521E8E}"/>
              </a:ext>
            </a:extLst>
          </p:cNvPr>
          <p:cNvSpPr>
            <a:spLocks noGrp="1"/>
          </p:cNvSpPr>
          <p:nvPr>
            <p:ph type="body" sz="quarter" idx="19"/>
          </p:nvPr>
        </p:nvSpPr>
        <p:spPr/>
        <p:txBody>
          <a:bodyPr/>
          <a:lstStyle/>
          <a:p>
            <a:r>
              <a:rPr lang="en-IN" dirty="0"/>
              <a:t>03</a:t>
            </a:r>
          </a:p>
        </p:txBody>
      </p:sp>
      <p:sp>
        <p:nvSpPr>
          <p:cNvPr id="5" name="Text Placeholder 4">
            <a:extLst>
              <a:ext uri="{FF2B5EF4-FFF2-40B4-BE49-F238E27FC236}">
                <a16:creationId xmlns:a16="http://schemas.microsoft.com/office/drawing/2014/main" id="{8C2262DD-E081-CFAF-B956-99B90DCBCAD4}"/>
              </a:ext>
            </a:extLst>
          </p:cNvPr>
          <p:cNvSpPr>
            <a:spLocks noGrp="1"/>
          </p:cNvSpPr>
          <p:nvPr>
            <p:ph type="body" sz="quarter" idx="20"/>
          </p:nvPr>
        </p:nvSpPr>
        <p:spPr>
          <a:xfrm>
            <a:off x="4594468" y="2045704"/>
            <a:ext cx="6961476" cy="2949206"/>
          </a:xfrm>
        </p:spPr>
        <p:txBody>
          <a:bodyPr/>
          <a:lstStyle/>
          <a:p>
            <a:pPr marL="0" indent="0"/>
            <a:r>
              <a:rPr lang="en-US" dirty="0"/>
              <a:t>On a large sheet of paper (or whiteboard), groups create a simple diagram:</a:t>
            </a:r>
          </a:p>
          <a:p>
            <a:pPr marL="0" indent="0"/>
            <a:r>
              <a:rPr lang="en-US" dirty="0"/>
              <a:t>Heritage Element → Climate Impact → Consequence → Possible Solutions</a:t>
            </a:r>
          </a:p>
          <a:p>
            <a:pPr marL="0" indent="0"/>
            <a:r>
              <a:rPr lang="en-US" b="1" dirty="0"/>
              <a:t>Example:</a:t>
            </a:r>
          </a:p>
          <a:p>
            <a:pPr marL="0" indent="0"/>
            <a:r>
              <a:rPr lang="en-US" dirty="0"/>
              <a:t>Old mining settlement → Heavy rainfall → Slope erosion → Reinforced drainage + monitoring</a:t>
            </a:r>
          </a:p>
        </p:txBody>
      </p:sp>
      <p:sp>
        <p:nvSpPr>
          <p:cNvPr id="6" name="Text Placeholder 5">
            <a:extLst>
              <a:ext uri="{FF2B5EF4-FFF2-40B4-BE49-F238E27FC236}">
                <a16:creationId xmlns:a16="http://schemas.microsoft.com/office/drawing/2014/main" id="{BE64D5F6-7536-5E00-94BB-6AD95A592302}"/>
              </a:ext>
            </a:extLst>
          </p:cNvPr>
          <p:cNvSpPr>
            <a:spLocks noGrp="1"/>
          </p:cNvSpPr>
          <p:nvPr>
            <p:ph type="body" sz="quarter" idx="16"/>
          </p:nvPr>
        </p:nvSpPr>
        <p:spPr>
          <a:xfrm>
            <a:off x="4594468" y="761603"/>
            <a:ext cx="7452751" cy="803654"/>
          </a:xfrm>
        </p:spPr>
        <p:txBody>
          <a:bodyPr/>
          <a:lstStyle/>
          <a:p>
            <a:r>
              <a:rPr lang="en-US" dirty="0">
                <a:solidFill>
                  <a:srgbClr val="1F8E47"/>
                </a:solidFill>
              </a:rPr>
              <a:t>Step 3 — Visual Mapping</a:t>
            </a:r>
            <a:endParaRPr lang="en-IN" dirty="0">
              <a:solidFill>
                <a:srgbClr val="1F8E47"/>
              </a:solidFill>
            </a:endParaRPr>
          </a:p>
        </p:txBody>
      </p:sp>
      <p:pic>
        <p:nvPicPr>
          <p:cNvPr id="9" name="Picture Placeholder 8">
            <a:extLst>
              <a:ext uri="{FF2B5EF4-FFF2-40B4-BE49-F238E27FC236}">
                <a16:creationId xmlns:a16="http://schemas.microsoft.com/office/drawing/2014/main" id="{CBE07F4D-72E3-704C-A7A6-4C704C9276A5}"/>
              </a:ext>
            </a:extLst>
          </p:cNvPr>
          <p:cNvPicPr>
            <a:picLocks noGrp="1" noChangeAspect="1"/>
          </p:cNvPicPr>
          <p:nvPr>
            <p:ph type="pic" sz="quarter" idx="10"/>
          </p:nvPr>
        </p:nvPicPr>
        <p:blipFill>
          <a:blip r:embed="rId2"/>
          <a:srcRect l="540" r="540"/>
          <a:stretch>
            <a:fillRect/>
          </a:stretch>
        </p:blipFill>
        <p:spPr>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rgbClr val="FFFFFF">
              <a:lumMod val="95000"/>
            </a:srgbClr>
          </a:solidFill>
        </p:spPr>
      </p:pic>
    </p:spTree>
    <p:extLst>
      <p:ext uri="{BB962C8B-B14F-4D97-AF65-F5344CB8AC3E}">
        <p14:creationId xmlns:p14="http://schemas.microsoft.com/office/powerpoint/2010/main" val="423485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BAE09-78A2-E7FF-4CD7-5C53063A512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64D2BC6-D2DD-3501-CD6E-2DF9A652A6D4}"/>
              </a:ext>
            </a:extLst>
          </p:cNvPr>
          <p:cNvSpPr>
            <a:spLocks noGrp="1"/>
          </p:cNvSpPr>
          <p:nvPr>
            <p:ph type="body" sz="quarter" idx="18"/>
          </p:nvPr>
        </p:nvSpPr>
        <p:spPr>
          <a:xfrm>
            <a:off x="675020" y="3392026"/>
            <a:ext cx="2936859" cy="1049221"/>
          </a:xfrm>
        </p:spPr>
        <p:txBody>
          <a:bodyPr/>
          <a:lstStyle/>
          <a:p>
            <a:r>
              <a:rPr lang="en-US" dirty="0"/>
              <a:t>TRY — Group Activity: “Heritage Under Pressure”</a:t>
            </a:r>
            <a:endParaRPr lang="en-IN" dirty="0"/>
          </a:p>
        </p:txBody>
      </p:sp>
      <p:sp>
        <p:nvSpPr>
          <p:cNvPr id="3" name="Text Placeholder 2">
            <a:extLst>
              <a:ext uri="{FF2B5EF4-FFF2-40B4-BE49-F238E27FC236}">
                <a16:creationId xmlns:a16="http://schemas.microsoft.com/office/drawing/2014/main" id="{043217F6-AF1F-C773-A72E-D8CBAD46C8D5}"/>
              </a:ext>
            </a:extLst>
          </p:cNvPr>
          <p:cNvSpPr>
            <a:spLocks noGrp="1"/>
          </p:cNvSpPr>
          <p:nvPr>
            <p:ph type="body" sz="quarter" idx="19"/>
          </p:nvPr>
        </p:nvSpPr>
        <p:spPr/>
        <p:txBody>
          <a:bodyPr/>
          <a:lstStyle/>
          <a:p>
            <a:r>
              <a:rPr lang="en-IN" dirty="0"/>
              <a:t>03</a:t>
            </a:r>
          </a:p>
        </p:txBody>
      </p:sp>
      <p:sp>
        <p:nvSpPr>
          <p:cNvPr id="5" name="Text Placeholder 4">
            <a:extLst>
              <a:ext uri="{FF2B5EF4-FFF2-40B4-BE49-F238E27FC236}">
                <a16:creationId xmlns:a16="http://schemas.microsoft.com/office/drawing/2014/main" id="{C1351C58-325B-96D6-C717-4E1213611A56}"/>
              </a:ext>
            </a:extLst>
          </p:cNvPr>
          <p:cNvSpPr>
            <a:spLocks noGrp="1"/>
          </p:cNvSpPr>
          <p:nvPr>
            <p:ph type="body" sz="quarter" idx="20"/>
          </p:nvPr>
        </p:nvSpPr>
        <p:spPr>
          <a:xfrm>
            <a:off x="4594468" y="2045704"/>
            <a:ext cx="6961476" cy="2949206"/>
          </a:xfrm>
        </p:spPr>
        <p:txBody>
          <a:bodyPr/>
          <a:lstStyle/>
          <a:p>
            <a:pPr marL="0" indent="0"/>
            <a:r>
              <a:rPr lang="en-US" b="1" dirty="0"/>
              <a:t>Each group shares:</a:t>
            </a:r>
          </a:p>
          <a:p>
            <a:pPr marL="0" indent="0"/>
            <a:endParaRPr lang="en-US" dirty="0"/>
          </a:p>
          <a:p>
            <a:pPr marL="342900" indent="-342900">
              <a:buFont typeface="Arial" panose="020B0604020202020204" pitchFamily="34" charset="0"/>
              <a:buChar char="•"/>
            </a:pPr>
            <a:r>
              <a:rPr lang="en-US" dirty="0"/>
              <a:t>Why they chose the heritage element</a:t>
            </a:r>
          </a:p>
          <a:p>
            <a:pPr marL="342900" indent="-342900">
              <a:buFont typeface="Arial" panose="020B0604020202020204" pitchFamily="34" charset="0"/>
              <a:buChar char="•"/>
            </a:pPr>
            <a:r>
              <a:rPr lang="en-US" dirty="0"/>
              <a:t>The most important climate risk they identified</a:t>
            </a:r>
          </a:p>
          <a:p>
            <a:pPr marL="342900" indent="-342900">
              <a:buFont typeface="Arial" panose="020B0604020202020204" pitchFamily="34" charset="0"/>
              <a:buChar char="•"/>
            </a:pPr>
            <a:r>
              <a:rPr lang="en-US" dirty="0"/>
              <a:t>One idea for protecting it</a:t>
            </a:r>
          </a:p>
        </p:txBody>
      </p:sp>
      <p:sp>
        <p:nvSpPr>
          <p:cNvPr id="6" name="Text Placeholder 5">
            <a:extLst>
              <a:ext uri="{FF2B5EF4-FFF2-40B4-BE49-F238E27FC236}">
                <a16:creationId xmlns:a16="http://schemas.microsoft.com/office/drawing/2014/main" id="{93C78C09-2E8C-5401-DAB1-905DA734994A}"/>
              </a:ext>
            </a:extLst>
          </p:cNvPr>
          <p:cNvSpPr>
            <a:spLocks noGrp="1"/>
          </p:cNvSpPr>
          <p:nvPr>
            <p:ph type="body" sz="quarter" idx="16"/>
          </p:nvPr>
        </p:nvSpPr>
        <p:spPr>
          <a:xfrm>
            <a:off x="4594468" y="761603"/>
            <a:ext cx="7452751" cy="803654"/>
          </a:xfrm>
        </p:spPr>
        <p:txBody>
          <a:bodyPr/>
          <a:lstStyle/>
          <a:p>
            <a:r>
              <a:rPr lang="en-US" dirty="0">
                <a:solidFill>
                  <a:srgbClr val="1F8E47"/>
                </a:solidFill>
              </a:rPr>
              <a:t>Step 4 — Share Out</a:t>
            </a:r>
            <a:endParaRPr lang="en-IN" dirty="0">
              <a:solidFill>
                <a:srgbClr val="1F8E47"/>
              </a:solidFill>
            </a:endParaRPr>
          </a:p>
        </p:txBody>
      </p:sp>
      <p:pic>
        <p:nvPicPr>
          <p:cNvPr id="9" name="Picture Placeholder 8">
            <a:extLst>
              <a:ext uri="{FF2B5EF4-FFF2-40B4-BE49-F238E27FC236}">
                <a16:creationId xmlns:a16="http://schemas.microsoft.com/office/drawing/2014/main" id="{349F7D44-C106-A92A-18AE-D731D7BCBE01}"/>
              </a:ext>
            </a:extLst>
          </p:cNvPr>
          <p:cNvPicPr>
            <a:picLocks noGrp="1" noChangeAspect="1"/>
          </p:cNvPicPr>
          <p:nvPr>
            <p:ph type="pic" sz="quarter" idx="10"/>
          </p:nvPr>
        </p:nvPicPr>
        <p:blipFill>
          <a:blip r:embed="rId2"/>
          <a:srcRect l="540" r="540"/>
          <a:stretch>
            <a:fillRect/>
          </a:stretch>
        </p:blipFill>
        <p:spPr>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rgbClr val="FFFFFF">
              <a:lumMod val="95000"/>
            </a:srgbClr>
          </a:solidFill>
        </p:spPr>
      </p:pic>
    </p:spTree>
    <p:extLst>
      <p:ext uri="{BB962C8B-B14F-4D97-AF65-F5344CB8AC3E}">
        <p14:creationId xmlns:p14="http://schemas.microsoft.com/office/powerpoint/2010/main" val="292083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14DDA-E640-459B-CEB5-418A52DBCCDF}"/>
            </a:ext>
          </a:extLst>
        </p:cNvPr>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22681F76-EFAD-7944-A139-D5552F969080}"/>
              </a:ext>
            </a:extLst>
          </p:cNvPr>
          <p:cNvPicPr>
            <a:picLocks noGrp="1" noChangeAspect="1"/>
          </p:cNvPicPr>
          <p:nvPr>
            <p:ph type="pic" sz="quarter" idx="19"/>
          </p:nvPr>
        </p:nvPicPr>
        <p:blipFill>
          <a:blip r:embed="rId2"/>
          <a:srcRect l="9515" r="9515"/>
          <a:stretch>
            <a:fillRect/>
          </a:stretch>
        </p:blipFill>
        <p:spPr>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rgbClr val="FFFFFF">
              <a:lumMod val="95000"/>
            </a:srgbClr>
          </a:solidFill>
        </p:spPr>
      </p:pic>
      <p:sp>
        <p:nvSpPr>
          <p:cNvPr id="5" name="Text Placeholder 4">
            <a:extLst>
              <a:ext uri="{FF2B5EF4-FFF2-40B4-BE49-F238E27FC236}">
                <a16:creationId xmlns:a16="http://schemas.microsoft.com/office/drawing/2014/main" id="{C6F612AD-BB25-234F-2957-0A4E69455F60}"/>
              </a:ext>
            </a:extLst>
          </p:cNvPr>
          <p:cNvSpPr>
            <a:spLocks noGrp="1"/>
          </p:cNvSpPr>
          <p:nvPr>
            <p:ph type="body" sz="quarter" idx="17"/>
          </p:nvPr>
        </p:nvSpPr>
        <p:spPr/>
        <p:txBody>
          <a:bodyPr/>
          <a:lstStyle/>
          <a:p>
            <a:r>
              <a:rPr lang="en-US" dirty="0"/>
              <a:t>04</a:t>
            </a:r>
          </a:p>
        </p:txBody>
      </p:sp>
      <p:pic>
        <p:nvPicPr>
          <p:cNvPr id="9" name="Picture 8">
            <a:extLst>
              <a:ext uri="{FF2B5EF4-FFF2-40B4-BE49-F238E27FC236}">
                <a16:creationId xmlns:a16="http://schemas.microsoft.com/office/drawing/2014/main" id="{E931CFE6-5354-2DF0-E789-0641B8EB0740}"/>
              </a:ext>
            </a:extLst>
          </p:cNvPr>
          <p:cNvPicPr>
            <a:picLocks noChangeAspect="1"/>
          </p:cNvPicPr>
          <p:nvPr/>
        </p:nvPicPr>
        <p:blipFill>
          <a:blip r:embed="rId3">
            <a:alphaModFix amt="83000"/>
            <a:extLst>
              <a:ext uri="{28A0092B-C50C-407E-A947-70E740481C1C}">
                <a14:useLocalDpi xmlns:a14="http://schemas.microsoft.com/office/drawing/2010/main" val="0"/>
              </a:ext>
            </a:extLst>
          </a:blip>
          <a:stretch>
            <a:fillRect/>
          </a:stretch>
        </p:blipFill>
        <p:spPr>
          <a:xfrm rot="20606857">
            <a:off x="9145002" y="3240312"/>
            <a:ext cx="4222737" cy="4222737"/>
          </a:xfrm>
          <a:prstGeom prst="rect">
            <a:avLst/>
          </a:prstGeom>
        </p:spPr>
      </p:pic>
      <p:sp>
        <p:nvSpPr>
          <p:cNvPr id="2" name="Rectangle 1">
            <a:extLst>
              <a:ext uri="{FF2B5EF4-FFF2-40B4-BE49-F238E27FC236}">
                <a16:creationId xmlns:a16="http://schemas.microsoft.com/office/drawing/2014/main" id="{AA9BD2FD-A20F-9B05-41E1-8E40D161CA15}"/>
              </a:ext>
            </a:extLst>
          </p:cNvPr>
          <p:cNvSpPr/>
          <p:nvPr/>
        </p:nvSpPr>
        <p:spPr>
          <a:xfrm>
            <a:off x="2483239" y="2581549"/>
            <a:ext cx="3288911" cy="877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5398A2"/>
              </a:solidFill>
              <a:latin typeface="Montserrat" panose="00000500000000000000" pitchFamily="50" charset="0"/>
            </a:endParaRPr>
          </a:p>
        </p:txBody>
      </p:sp>
      <p:sp>
        <p:nvSpPr>
          <p:cNvPr id="3" name="TextBox 2">
            <a:extLst>
              <a:ext uri="{FF2B5EF4-FFF2-40B4-BE49-F238E27FC236}">
                <a16:creationId xmlns:a16="http://schemas.microsoft.com/office/drawing/2014/main" id="{F7670E17-ECEB-2C1B-10C8-85D0218684EA}"/>
              </a:ext>
            </a:extLst>
          </p:cNvPr>
          <p:cNvSpPr txBox="1"/>
          <p:nvPr/>
        </p:nvSpPr>
        <p:spPr>
          <a:xfrm>
            <a:off x="2546492" y="2581549"/>
            <a:ext cx="3178755"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CONNECT-</a:t>
            </a:r>
          </a:p>
        </p:txBody>
      </p:sp>
      <p:sp>
        <p:nvSpPr>
          <p:cNvPr id="4" name="Rectangle 3">
            <a:extLst>
              <a:ext uri="{FF2B5EF4-FFF2-40B4-BE49-F238E27FC236}">
                <a16:creationId xmlns:a16="http://schemas.microsoft.com/office/drawing/2014/main" id="{83CE4657-1151-0E93-33F2-BF6CBA56D13F}"/>
              </a:ext>
            </a:extLst>
          </p:cNvPr>
          <p:cNvSpPr/>
          <p:nvPr/>
        </p:nvSpPr>
        <p:spPr>
          <a:xfrm>
            <a:off x="2909278" y="3458265"/>
            <a:ext cx="6836863" cy="568575"/>
          </a:xfrm>
          <a:prstGeom prst="rect">
            <a:avLst/>
          </a:prstGeom>
          <a:solidFill>
            <a:srgbClr val="82C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82C248"/>
              </a:solidFill>
              <a:latin typeface="Montserrat" panose="00000500000000000000" pitchFamily="50" charset="0"/>
            </a:endParaRPr>
          </a:p>
        </p:txBody>
      </p:sp>
      <p:sp>
        <p:nvSpPr>
          <p:cNvPr id="6" name="TextBox 5">
            <a:extLst>
              <a:ext uri="{FF2B5EF4-FFF2-40B4-BE49-F238E27FC236}">
                <a16:creationId xmlns:a16="http://schemas.microsoft.com/office/drawing/2014/main" id="{B202ABA2-A7F9-69F6-3BFB-E20089FE5029}"/>
              </a:ext>
            </a:extLst>
          </p:cNvPr>
          <p:cNvSpPr txBox="1"/>
          <p:nvPr/>
        </p:nvSpPr>
        <p:spPr>
          <a:xfrm>
            <a:off x="3473597" y="3504759"/>
            <a:ext cx="6080760" cy="461665"/>
          </a:xfrm>
          <a:prstGeom prst="rect">
            <a:avLst/>
          </a:prstGeom>
          <a:noFill/>
        </p:spPr>
        <p:txBody>
          <a:bodyPr wrap="square" rtlCol="0">
            <a:spAutoFit/>
          </a:bodyPr>
          <a:lstStyle/>
          <a:p>
            <a:r>
              <a:rPr lang="en-US" sz="2400" b="1" spc="324" dirty="0">
                <a:solidFill>
                  <a:schemeClr val="bg1"/>
                </a:solidFill>
                <a:latin typeface="Calibri" panose="020F0502020204030204" pitchFamily="34" charset="0"/>
                <a:cs typeface="Calibri" panose="020F0502020204030204" pitchFamily="34" charset="0"/>
              </a:rPr>
              <a:t>Climate Science in Local Heritage</a:t>
            </a:r>
          </a:p>
        </p:txBody>
      </p:sp>
    </p:spTree>
    <p:extLst>
      <p:ext uri="{BB962C8B-B14F-4D97-AF65-F5344CB8AC3E}">
        <p14:creationId xmlns:p14="http://schemas.microsoft.com/office/powerpoint/2010/main" val="376670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2F342-876A-3FCF-C86E-78A1ECB8887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8E837E0-447A-DF34-6BFC-14ED60563E40}"/>
              </a:ext>
            </a:extLst>
          </p:cNvPr>
          <p:cNvSpPr>
            <a:spLocks noGrp="1"/>
          </p:cNvSpPr>
          <p:nvPr>
            <p:ph type="body" sz="quarter" idx="18"/>
          </p:nvPr>
        </p:nvSpPr>
        <p:spPr>
          <a:xfrm>
            <a:off x="675020" y="3392026"/>
            <a:ext cx="3005439" cy="1049221"/>
          </a:xfrm>
        </p:spPr>
        <p:txBody>
          <a:bodyPr/>
          <a:lstStyle/>
          <a:p>
            <a:r>
              <a:rPr lang="en-US" spc="324" dirty="0"/>
              <a:t>CONNECT — Climate Science in Local Heritage</a:t>
            </a:r>
          </a:p>
        </p:txBody>
      </p:sp>
      <p:sp>
        <p:nvSpPr>
          <p:cNvPr id="7" name="Text Placeholder 6">
            <a:extLst>
              <a:ext uri="{FF2B5EF4-FFF2-40B4-BE49-F238E27FC236}">
                <a16:creationId xmlns:a16="http://schemas.microsoft.com/office/drawing/2014/main" id="{DBA3B638-DE2D-A36F-2AE4-8A337EC8304C}"/>
              </a:ext>
            </a:extLst>
          </p:cNvPr>
          <p:cNvSpPr>
            <a:spLocks noGrp="1"/>
          </p:cNvSpPr>
          <p:nvPr>
            <p:ph type="body" sz="quarter" idx="19"/>
          </p:nvPr>
        </p:nvSpPr>
        <p:spPr/>
        <p:txBody>
          <a:bodyPr/>
          <a:lstStyle/>
          <a:p>
            <a:r>
              <a:rPr lang="en-US" dirty="0"/>
              <a:t>04</a:t>
            </a:r>
          </a:p>
        </p:txBody>
      </p:sp>
      <p:sp>
        <p:nvSpPr>
          <p:cNvPr id="8" name="Text Placeholder 7">
            <a:extLst>
              <a:ext uri="{FF2B5EF4-FFF2-40B4-BE49-F238E27FC236}">
                <a16:creationId xmlns:a16="http://schemas.microsoft.com/office/drawing/2014/main" id="{1F33016E-B4C1-9217-E020-2F380EB64200}"/>
              </a:ext>
            </a:extLst>
          </p:cNvPr>
          <p:cNvSpPr>
            <a:spLocks noGrp="1"/>
          </p:cNvSpPr>
          <p:nvPr>
            <p:ph type="body" sz="quarter" idx="20"/>
          </p:nvPr>
        </p:nvSpPr>
        <p:spPr>
          <a:xfrm>
            <a:off x="4538704" y="2008148"/>
            <a:ext cx="7188476" cy="4678402"/>
          </a:xfrm>
        </p:spPr>
        <p:txBody>
          <a:bodyPr/>
          <a:lstStyle/>
          <a:p>
            <a:pPr marL="0" indent="0"/>
            <a:r>
              <a:rPr lang="en-US" sz="2300" dirty="0"/>
              <a:t>If possible, take a walk around a cultural site or historic street. </a:t>
            </a:r>
          </a:p>
          <a:p>
            <a:pPr marL="0" indent="0"/>
            <a:r>
              <a:rPr lang="en-US" sz="2300" b="1" dirty="0"/>
              <a:t>Observe:</a:t>
            </a:r>
          </a:p>
          <a:p>
            <a:pPr marL="342900" indent="-342900">
              <a:buFont typeface="Arial" panose="020B0604020202020204" pitchFamily="34" charset="0"/>
              <a:buChar char="•"/>
            </a:pPr>
            <a:r>
              <a:rPr lang="en-US" sz="2300" dirty="0"/>
              <a:t>Visible weather-related damage (cracks, moisture marks, erosion)</a:t>
            </a:r>
          </a:p>
          <a:p>
            <a:pPr marL="342900" indent="-342900">
              <a:buFont typeface="Arial" panose="020B0604020202020204" pitchFamily="34" charset="0"/>
              <a:buChar char="•"/>
            </a:pPr>
            <a:r>
              <a:rPr lang="en-US" sz="2300" dirty="0"/>
              <a:t>Materials sensitive to climate (wooden doors, stone facades, traditional roofs)</a:t>
            </a:r>
          </a:p>
          <a:p>
            <a:pPr marL="342900" indent="-342900">
              <a:buFont typeface="Arial" panose="020B0604020202020204" pitchFamily="34" charset="0"/>
              <a:buChar char="•"/>
            </a:pPr>
            <a:r>
              <a:rPr lang="en-US" sz="2300" dirty="0"/>
              <a:t>Water flow and drainage</a:t>
            </a:r>
          </a:p>
          <a:p>
            <a:pPr marL="342900" indent="-342900">
              <a:buFont typeface="Arial" panose="020B0604020202020204" pitchFamily="34" charset="0"/>
              <a:buChar char="•"/>
            </a:pPr>
            <a:r>
              <a:rPr lang="en-US" sz="2300" dirty="0"/>
              <a:t>Shade vs. sun exposure</a:t>
            </a:r>
          </a:p>
          <a:p>
            <a:pPr marL="0" indent="0"/>
            <a:r>
              <a:rPr lang="en-US" sz="2300" b="1" dirty="0"/>
              <a:t>Discuss:</a:t>
            </a:r>
          </a:p>
          <a:p>
            <a:pPr marL="0" indent="0"/>
            <a:r>
              <a:rPr lang="en-US" sz="2300" dirty="0"/>
              <a:t>“How might future climate changes affect these features?”</a:t>
            </a:r>
          </a:p>
        </p:txBody>
      </p:sp>
      <p:sp>
        <p:nvSpPr>
          <p:cNvPr id="5" name="Text Placeholder 4">
            <a:extLst>
              <a:ext uri="{FF2B5EF4-FFF2-40B4-BE49-F238E27FC236}">
                <a16:creationId xmlns:a16="http://schemas.microsoft.com/office/drawing/2014/main" id="{8D44D2DA-A20B-E268-D39A-89792F4C293B}"/>
              </a:ext>
            </a:extLst>
          </p:cNvPr>
          <p:cNvSpPr>
            <a:spLocks noGrp="1"/>
          </p:cNvSpPr>
          <p:nvPr>
            <p:ph type="body" sz="quarter" idx="16"/>
          </p:nvPr>
        </p:nvSpPr>
        <p:spPr>
          <a:xfrm>
            <a:off x="4555503" y="761603"/>
            <a:ext cx="6961476" cy="803654"/>
          </a:xfrm>
        </p:spPr>
        <p:txBody>
          <a:bodyPr/>
          <a:lstStyle/>
          <a:p>
            <a:r>
              <a:rPr lang="en-US" dirty="0">
                <a:solidFill>
                  <a:srgbClr val="5398A2"/>
                </a:solidFill>
              </a:rPr>
              <a:t>Option A: Observation Walk (Outdoor or Virtual)</a:t>
            </a:r>
          </a:p>
        </p:txBody>
      </p:sp>
      <p:pic>
        <p:nvPicPr>
          <p:cNvPr id="9" name="Picture Placeholder 8">
            <a:extLst>
              <a:ext uri="{FF2B5EF4-FFF2-40B4-BE49-F238E27FC236}">
                <a16:creationId xmlns:a16="http://schemas.microsoft.com/office/drawing/2014/main" id="{58DAB0B0-D02A-1B0E-EC44-18BCC8557C0B}"/>
              </a:ext>
            </a:extLst>
          </p:cNvPr>
          <p:cNvPicPr>
            <a:picLocks noGrp="1" noChangeAspect="1"/>
          </p:cNvPicPr>
          <p:nvPr>
            <p:ph type="pic" sz="quarter" idx="10"/>
          </p:nvPr>
        </p:nvPicPr>
        <p:blipFill>
          <a:blip r:embed="rId2"/>
          <a:srcRect l="540" r="540"/>
          <a:stretch>
            <a:fillRect/>
          </a:stretch>
        </p:blipFill>
        <p:spPr>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rgbClr val="FFFFFF">
              <a:lumMod val="95000"/>
            </a:srgbClr>
          </a:solidFill>
        </p:spPr>
      </p:pic>
    </p:spTree>
    <p:extLst>
      <p:ext uri="{BB962C8B-B14F-4D97-AF65-F5344CB8AC3E}">
        <p14:creationId xmlns:p14="http://schemas.microsoft.com/office/powerpoint/2010/main" val="293131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0B3AA66-31D2-15C0-0E51-C1E922916221}"/>
              </a:ext>
            </a:extLst>
          </p:cNvPr>
          <p:cNvSpPr>
            <a:spLocks noGrp="1"/>
          </p:cNvSpPr>
          <p:nvPr>
            <p:ph type="body" sz="quarter" idx="42"/>
          </p:nvPr>
        </p:nvSpPr>
        <p:spPr/>
        <p:txBody>
          <a:bodyPr/>
          <a:lstStyle/>
          <a:p>
            <a:r>
              <a:rPr lang="en-US" dirty="0"/>
              <a:t>CONTENTS</a:t>
            </a:r>
          </a:p>
        </p:txBody>
      </p:sp>
      <p:sp>
        <p:nvSpPr>
          <p:cNvPr id="10" name="Text Placeholder 9">
            <a:extLst>
              <a:ext uri="{FF2B5EF4-FFF2-40B4-BE49-F238E27FC236}">
                <a16:creationId xmlns:a16="http://schemas.microsoft.com/office/drawing/2014/main" id="{163783B1-DFC0-4053-4BCA-33C03CC7ED81}"/>
              </a:ext>
            </a:extLst>
          </p:cNvPr>
          <p:cNvSpPr>
            <a:spLocks noGrp="1"/>
          </p:cNvSpPr>
          <p:nvPr>
            <p:ph type="body" sz="quarter" idx="18"/>
          </p:nvPr>
        </p:nvSpPr>
        <p:spPr/>
        <p:txBody>
          <a:bodyPr/>
          <a:lstStyle/>
          <a:p>
            <a:r>
              <a:rPr lang="en-GB" dirty="0"/>
              <a:t>Introduction &amp; Learning Goals</a:t>
            </a:r>
            <a:endParaRPr lang="en-US" dirty="0"/>
          </a:p>
        </p:txBody>
      </p:sp>
      <p:sp>
        <p:nvSpPr>
          <p:cNvPr id="11" name="Text Placeholder 10">
            <a:extLst>
              <a:ext uri="{FF2B5EF4-FFF2-40B4-BE49-F238E27FC236}">
                <a16:creationId xmlns:a16="http://schemas.microsoft.com/office/drawing/2014/main" id="{42968184-7B94-9D8B-33FF-9C38278D2F62}"/>
              </a:ext>
            </a:extLst>
          </p:cNvPr>
          <p:cNvSpPr>
            <a:spLocks noGrp="1"/>
          </p:cNvSpPr>
          <p:nvPr>
            <p:ph type="body" sz="quarter" idx="19"/>
          </p:nvPr>
        </p:nvSpPr>
        <p:spPr/>
        <p:txBody>
          <a:bodyPr/>
          <a:lstStyle/>
          <a:p>
            <a:r>
              <a:rPr lang="en-US" dirty="0"/>
              <a:t>00</a:t>
            </a:r>
          </a:p>
        </p:txBody>
      </p:sp>
      <p:sp>
        <p:nvSpPr>
          <p:cNvPr id="14" name="Text Placeholder 13">
            <a:extLst>
              <a:ext uri="{FF2B5EF4-FFF2-40B4-BE49-F238E27FC236}">
                <a16:creationId xmlns:a16="http://schemas.microsoft.com/office/drawing/2014/main" id="{B474679A-1DBB-68EC-2816-46658686C85E}"/>
              </a:ext>
            </a:extLst>
          </p:cNvPr>
          <p:cNvSpPr>
            <a:spLocks noGrp="1"/>
          </p:cNvSpPr>
          <p:nvPr>
            <p:ph type="body" sz="quarter" idx="43"/>
          </p:nvPr>
        </p:nvSpPr>
        <p:spPr/>
        <p:txBody>
          <a:bodyPr/>
          <a:lstStyle/>
          <a:p>
            <a:r>
              <a:rPr lang="en-US" dirty="0"/>
              <a:t>Climate Science &amp; Heritage Basics (Short Factsheet)</a:t>
            </a:r>
          </a:p>
        </p:txBody>
      </p:sp>
      <p:sp>
        <p:nvSpPr>
          <p:cNvPr id="15" name="Text Placeholder 14">
            <a:extLst>
              <a:ext uri="{FF2B5EF4-FFF2-40B4-BE49-F238E27FC236}">
                <a16:creationId xmlns:a16="http://schemas.microsoft.com/office/drawing/2014/main" id="{7B8F4EB6-AD67-1BB4-5CDA-1043AC4AAA04}"/>
              </a:ext>
            </a:extLst>
          </p:cNvPr>
          <p:cNvSpPr>
            <a:spLocks noGrp="1"/>
          </p:cNvSpPr>
          <p:nvPr>
            <p:ph type="body" sz="quarter" idx="44"/>
          </p:nvPr>
        </p:nvSpPr>
        <p:spPr/>
        <p:txBody>
          <a:bodyPr/>
          <a:lstStyle/>
          <a:p>
            <a:r>
              <a:rPr lang="en-US" dirty="0"/>
              <a:t>01</a:t>
            </a:r>
          </a:p>
        </p:txBody>
      </p:sp>
      <p:sp>
        <p:nvSpPr>
          <p:cNvPr id="17" name="Text Placeholder 16">
            <a:extLst>
              <a:ext uri="{FF2B5EF4-FFF2-40B4-BE49-F238E27FC236}">
                <a16:creationId xmlns:a16="http://schemas.microsoft.com/office/drawing/2014/main" id="{7D2B8D38-6BCA-EA9B-81BB-3128C83B2BF7}"/>
              </a:ext>
            </a:extLst>
          </p:cNvPr>
          <p:cNvSpPr>
            <a:spLocks noGrp="1"/>
          </p:cNvSpPr>
          <p:nvPr>
            <p:ph type="body" sz="quarter" idx="46"/>
          </p:nvPr>
        </p:nvSpPr>
        <p:spPr/>
        <p:txBody>
          <a:bodyPr/>
          <a:lstStyle/>
          <a:p>
            <a:r>
              <a:rPr lang="en-US" dirty="0"/>
              <a:t>THINK — Discussion Questions</a:t>
            </a:r>
          </a:p>
        </p:txBody>
      </p:sp>
      <p:sp>
        <p:nvSpPr>
          <p:cNvPr id="18" name="Text Placeholder 17">
            <a:extLst>
              <a:ext uri="{FF2B5EF4-FFF2-40B4-BE49-F238E27FC236}">
                <a16:creationId xmlns:a16="http://schemas.microsoft.com/office/drawing/2014/main" id="{71041340-DB9F-1FE4-1E1F-0CFDC896C31F}"/>
              </a:ext>
            </a:extLst>
          </p:cNvPr>
          <p:cNvSpPr>
            <a:spLocks noGrp="1"/>
          </p:cNvSpPr>
          <p:nvPr>
            <p:ph type="body" sz="quarter" idx="47"/>
          </p:nvPr>
        </p:nvSpPr>
        <p:spPr/>
        <p:txBody>
          <a:bodyPr/>
          <a:lstStyle/>
          <a:p>
            <a:r>
              <a:rPr lang="en-US" dirty="0"/>
              <a:t>02</a:t>
            </a:r>
          </a:p>
        </p:txBody>
      </p:sp>
      <p:sp>
        <p:nvSpPr>
          <p:cNvPr id="20" name="Text Placeholder 19">
            <a:extLst>
              <a:ext uri="{FF2B5EF4-FFF2-40B4-BE49-F238E27FC236}">
                <a16:creationId xmlns:a16="http://schemas.microsoft.com/office/drawing/2014/main" id="{299025FD-5C54-8FC6-AB79-5F0342F1C700}"/>
              </a:ext>
            </a:extLst>
          </p:cNvPr>
          <p:cNvSpPr>
            <a:spLocks noGrp="1"/>
          </p:cNvSpPr>
          <p:nvPr>
            <p:ph type="body" sz="quarter" idx="49"/>
          </p:nvPr>
        </p:nvSpPr>
        <p:spPr/>
        <p:txBody>
          <a:bodyPr/>
          <a:lstStyle/>
          <a:p>
            <a:r>
              <a:rPr lang="en-US" dirty="0"/>
              <a:t>TRY — Group Activity: “Heritage Under Pressure”</a:t>
            </a:r>
          </a:p>
        </p:txBody>
      </p:sp>
      <p:sp>
        <p:nvSpPr>
          <p:cNvPr id="21" name="Text Placeholder 20">
            <a:extLst>
              <a:ext uri="{FF2B5EF4-FFF2-40B4-BE49-F238E27FC236}">
                <a16:creationId xmlns:a16="http://schemas.microsoft.com/office/drawing/2014/main" id="{2D92ADCA-D5C5-A7EE-91E8-B4AA88993D0A}"/>
              </a:ext>
            </a:extLst>
          </p:cNvPr>
          <p:cNvSpPr>
            <a:spLocks noGrp="1"/>
          </p:cNvSpPr>
          <p:nvPr>
            <p:ph type="body" sz="quarter" idx="50"/>
          </p:nvPr>
        </p:nvSpPr>
        <p:spPr/>
        <p:txBody>
          <a:bodyPr/>
          <a:lstStyle/>
          <a:p>
            <a:r>
              <a:rPr lang="en-US" dirty="0"/>
              <a:t>03</a:t>
            </a:r>
          </a:p>
        </p:txBody>
      </p:sp>
      <p:pic>
        <p:nvPicPr>
          <p:cNvPr id="8" name="Picture Placeholder 7">
            <a:extLst>
              <a:ext uri="{FF2B5EF4-FFF2-40B4-BE49-F238E27FC236}">
                <a16:creationId xmlns:a16="http://schemas.microsoft.com/office/drawing/2014/main" id="{2503CCFD-2A5D-E79C-B854-0C2B88CCCA71}"/>
              </a:ext>
            </a:extLst>
          </p:cNvPr>
          <p:cNvPicPr>
            <a:picLocks noGrp="1" noChangeAspect="1"/>
          </p:cNvPicPr>
          <p:nvPr>
            <p:ph type="pic" sz="quarter" idx="11"/>
          </p:nvPr>
        </p:nvPicPr>
        <p:blipFill>
          <a:blip r:embed="rId2"/>
          <a:srcRect l="39244" r="21096"/>
          <a:stretch>
            <a:fillRect/>
          </a:stretch>
        </p:blipFill>
        <p:spPr>
          <a:xfrm>
            <a:off x="473430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rgbClr val="FFFFFF">
              <a:lumMod val="95000"/>
            </a:srgbClr>
          </a:solidFill>
        </p:spPr>
      </p:pic>
      <p:pic>
        <p:nvPicPr>
          <p:cNvPr id="24" name="Picture Placeholder 23">
            <a:extLst>
              <a:ext uri="{FF2B5EF4-FFF2-40B4-BE49-F238E27FC236}">
                <a16:creationId xmlns:a16="http://schemas.microsoft.com/office/drawing/2014/main" id="{3F52988B-A8F6-8109-82A4-50429DDB6627}"/>
              </a:ext>
            </a:extLst>
          </p:cNvPr>
          <p:cNvPicPr>
            <a:picLocks noGrp="1" noChangeAspect="1"/>
          </p:cNvPicPr>
          <p:nvPr>
            <p:ph type="pic" sz="quarter" idx="12"/>
          </p:nvPr>
        </p:nvPicPr>
        <p:blipFill>
          <a:blip r:embed="rId3"/>
          <a:srcRect l="55238" t="1089" r="11542" b="-1089"/>
          <a:stretch>
            <a:fillRect/>
          </a:stretch>
        </p:blipFill>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FFFFFF">
              <a:lumMod val="95000"/>
            </a:srgbClr>
          </a:solidFill>
        </p:spPr>
      </p:pic>
      <p:pic>
        <p:nvPicPr>
          <p:cNvPr id="26" name="Picture Placeholder 25">
            <a:extLst>
              <a:ext uri="{FF2B5EF4-FFF2-40B4-BE49-F238E27FC236}">
                <a16:creationId xmlns:a16="http://schemas.microsoft.com/office/drawing/2014/main" id="{1E4CB6EE-9DD7-6355-47FF-46854D60C89F}"/>
              </a:ext>
            </a:extLst>
          </p:cNvPr>
          <p:cNvPicPr>
            <a:picLocks noGrp="1" noChangeAspect="1"/>
          </p:cNvPicPr>
          <p:nvPr>
            <p:ph type="pic" sz="quarter" idx="13"/>
          </p:nvPr>
        </p:nvPicPr>
        <p:blipFill>
          <a:blip r:embed="rId4"/>
          <a:srcRect l="30607" r="30607"/>
          <a:stretch>
            <a:fillRect/>
          </a:stretch>
        </p:blipFill>
        <p:spPr>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rgbClr val="FFFFFF">
              <a:lumMod val="95000"/>
            </a:srgbClr>
          </a:solidFill>
        </p:spPr>
      </p:pic>
      <p:pic>
        <p:nvPicPr>
          <p:cNvPr id="30" name="Picture Placeholder 29">
            <a:extLst>
              <a:ext uri="{FF2B5EF4-FFF2-40B4-BE49-F238E27FC236}">
                <a16:creationId xmlns:a16="http://schemas.microsoft.com/office/drawing/2014/main" id="{64CD4420-9190-F60B-A7AC-0A5AE3C583B9}"/>
              </a:ext>
            </a:extLst>
          </p:cNvPr>
          <p:cNvPicPr>
            <a:picLocks noGrp="1" noChangeAspect="1"/>
          </p:cNvPicPr>
          <p:nvPr>
            <p:ph type="pic" sz="quarter" idx="10"/>
          </p:nvPr>
        </p:nvPicPr>
        <p:blipFill>
          <a:blip r:embed="rId5"/>
          <a:srcRect l="17890" t="672" r="50000" b="-672"/>
          <a:stretch>
            <a:fillRect/>
          </a:stretch>
        </p:blipFill>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rgbClr val="FFFFFF">
              <a:lumMod val="95000"/>
            </a:srgbClr>
          </a:solidFill>
        </p:spPr>
      </p:pic>
    </p:spTree>
    <p:extLst>
      <p:ext uri="{BB962C8B-B14F-4D97-AF65-F5344CB8AC3E}">
        <p14:creationId xmlns:p14="http://schemas.microsoft.com/office/powerpoint/2010/main" val="173721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573DC-289C-7BD2-7EDB-1BDC1C267A7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0593FCE-7E9F-0DC7-67A6-563A57852876}"/>
              </a:ext>
            </a:extLst>
          </p:cNvPr>
          <p:cNvSpPr>
            <a:spLocks noGrp="1"/>
          </p:cNvSpPr>
          <p:nvPr>
            <p:ph type="body" sz="quarter" idx="18"/>
          </p:nvPr>
        </p:nvSpPr>
        <p:spPr>
          <a:xfrm>
            <a:off x="675020" y="3392026"/>
            <a:ext cx="3005439" cy="1049221"/>
          </a:xfrm>
        </p:spPr>
        <p:txBody>
          <a:bodyPr/>
          <a:lstStyle/>
          <a:p>
            <a:r>
              <a:rPr lang="en-US" spc="324" dirty="0"/>
              <a:t>CONNECT — Climate Science in Local Heritage</a:t>
            </a:r>
          </a:p>
        </p:txBody>
      </p:sp>
      <p:sp>
        <p:nvSpPr>
          <p:cNvPr id="7" name="Text Placeholder 6">
            <a:extLst>
              <a:ext uri="{FF2B5EF4-FFF2-40B4-BE49-F238E27FC236}">
                <a16:creationId xmlns:a16="http://schemas.microsoft.com/office/drawing/2014/main" id="{8DB008B7-3E41-150A-D2A2-A77124952983}"/>
              </a:ext>
            </a:extLst>
          </p:cNvPr>
          <p:cNvSpPr>
            <a:spLocks noGrp="1"/>
          </p:cNvSpPr>
          <p:nvPr>
            <p:ph type="body" sz="quarter" idx="19"/>
          </p:nvPr>
        </p:nvSpPr>
        <p:spPr/>
        <p:txBody>
          <a:bodyPr/>
          <a:lstStyle/>
          <a:p>
            <a:r>
              <a:rPr lang="en-US" dirty="0"/>
              <a:t>04</a:t>
            </a:r>
          </a:p>
        </p:txBody>
      </p:sp>
      <p:sp>
        <p:nvSpPr>
          <p:cNvPr id="8" name="Text Placeholder 7">
            <a:extLst>
              <a:ext uri="{FF2B5EF4-FFF2-40B4-BE49-F238E27FC236}">
                <a16:creationId xmlns:a16="http://schemas.microsoft.com/office/drawing/2014/main" id="{A203BD00-AD3A-7B39-8EF9-D0428FBDDE84}"/>
              </a:ext>
            </a:extLst>
          </p:cNvPr>
          <p:cNvSpPr>
            <a:spLocks noGrp="1"/>
          </p:cNvSpPr>
          <p:nvPr>
            <p:ph type="body" sz="quarter" idx="20"/>
          </p:nvPr>
        </p:nvSpPr>
        <p:spPr>
          <a:xfrm>
            <a:off x="4538704" y="2008148"/>
            <a:ext cx="7188476" cy="1638022"/>
          </a:xfrm>
        </p:spPr>
        <p:txBody>
          <a:bodyPr/>
          <a:lstStyle/>
          <a:p>
            <a:pPr marL="0" indent="0">
              <a:lnSpc>
                <a:spcPct val="100000"/>
              </a:lnSpc>
            </a:pPr>
            <a:r>
              <a:rPr lang="en-US" sz="2300" dirty="0"/>
              <a:t>Provide images of cultural heritage sites experiencing climate impacts (flooded towns, cracked walls, wildfire damage, coastal erosion).</a:t>
            </a:r>
          </a:p>
          <a:p>
            <a:pPr marL="0" indent="0">
              <a:lnSpc>
                <a:spcPct val="100000"/>
              </a:lnSpc>
            </a:pPr>
            <a:r>
              <a:rPr lang="en-US" sz="2300" b="1" dirty="0"/>
              <a:t>Groups identify scientific processes behind the damage</a:t>
            </a:r>
            <a:r>
              <a:rPr lang="en-US" sz="2300" dirty="0"/>
              <a:t>.</a:t>
            </a:r>
          </a:p>
        </p:txBody>
      </p:sp>
      <p:sp>
        <p:nvSpPr>
          <p:cNvPr id="5" name="Text Placeholder 4">
            <a:extLst>
              <a:ext uri="{FF2B5EF4-FFF2-40B4-BE49-F238E27FC236}">
                <a16:creationId xmlns:a16="http://schemas.microsoft.com/office/drawing/2014/main" id="{F7CF05C5-1AC2-D2F1-7D6A-DCAA391A048C}"/>
              </a:ext>
            </a:extLst>
          </p:cNvPr>
          <p:cNvSpPr>
            <a:spLocks noGrp="1"/>
          </p:cNvSpPr>
          <p:nvPr>
            <p:ph type="body" sz="quarter" idx="16"/>
          </p:nvPr>
        </p:nvSpPr>
        <p:spPr>
          <a:xfrm>
            <a:off x="4555503" y="761603"/>
            <a:ext cx="6961476" cy="803654"/>
          </a:xfrm>
        </p:spPr>
        <p:txBody>
          <a:bodyPr/>
          <a:lstStyle/>
          <a:p>
            <a:r>
              <a:rPr lang="en-US" dirty="0">
                <a:solidFill>
                  <a:srgbClr val="5398A2"/>
                </a:solidFill>
              </a:rPr>
              <a:t>Option B: Photo Analysis (Indoor)</a:t>
            </a:r>
          </a:p>
        </p:txBody>
      </p:sp>
      <p:pic>
        <p:nvPicPr>
          <p:cNvPr id="10" name="Picture Placeholder 9">
            <a:extLst>
              <a:ext uri="{FF2B5EF4-FFF2-40B4-BE49-F238E27FC236}">
                <a16:creationId xmlns:a16="http://schemas.microsoft.com/office/drawing/2014/main" id="{C0064662-575E-F030-F2B1-B6CE160D7D96}"/>
              </a:ext>
            </a:extLst>
          </p:cNvPr>
          <p:cNvPicPr>
            <a:picLocks noGrp="1" noChangeAspect="1"/>
          </p:cNvPicPr>
          <p:nvPr>
            <p:ph type="pic" sz="quarter" idx="10"/>
          </p:nvPr>
        </p:nvPicPr>
        <p:blipFill>
          <a:blip r:embed="rId2"/>
          <a:srcRect l="540" r="540"/>
          <a:stretch>
            <a:fillRect/>
          </a:stretch>
        </p:blipFill>
        <p:spPr>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rgbClr val="FFFFFF">
              <a:lumMod val="95000"/>
            </a:srgbClr>
          </a:solidFill>
        </p:spPr>
      </p:pic>
    </p:spTree>
    <p:extLst>
      <p:ext uri="{BB962C8B-B14F-4D97-AF65-F5344CB8AC3E}">
        <p14:creationId xmlns:p14="http://schemas.microsoft.com/office/powerpoint/2010/main" val="368248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E5F3D-23BE-F9EE-33B3-41F819F73EEF}"/>
            </a:ext>
          </a:extLst>
        </p:cNvPr>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0B5D83B7-385B-56B0-4A3E-10F88FFBBAA5}"/>
              </a:ext>
            </a:extLst>
          </p:cNvPr>
          <p:cNvPicPr>
            <a:picLocks noGrp="1" noChangeAspect="1"/>
          </p:cNvPicPr>
          <p:nvPr>
            <p:ph type="pic" sz="quarter" idx="19"/>
          </p:nvPr>
        </p:nvPicPr>
        <p:blipFill>
          <a:blip r:embed="rId2"/>
          <a:srcRect l="9515" r="9515"/>
          <a:stretch>
            <a:fillRect/>
          </a:stretch>
        </p:blipFill>
        <p:spPr>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rgbClr val="FFFFFF">
              <a:lumMod val="95000"/>
            </a:srgbClr>
          </a:solidFill>
        </p:spPr>
      </p:pic>
      <p:sp>
        <p:nvSpPr>
          <p:cNvPr id="5" name="Text Placeholder 4">
            <a:extLst>
              <a:ext uri="{FF2B5EF4-FFF2-40B4-BE49-F238E27FC236}">
                <a16:creationId xmlns:a16="http://schemas.microsoft.com/office/drawing/2014/main" id="{E0C83CD7-B3D0-AD8E-A362-AAE732B2166D}"/>
              </a:ext>
            </a:extLst>
          </p:cNvPr>
          <p:cNvSpPr>
            <a:spLocks noGrp="1"/>
          </p:cNvSpPr>
          <p:nvPr>
            <p:ph type="body" sz="quarter" idx="17"/>
          </p:nvPr>
        </p:nvSpPr>
        <p:spPr/>
        <p:txBody>
          <a:bodyPr/>
          <a:lstStyle/>
          <a:p>
            <a:r>
              <a:rPr lang="en-US" dirty="0"/>
              <a:t>05</a:t>
            </a:r>
          </a:p>
        </p:txBody>
      </p:sp>
      <p:pic>
        <p:nvPicPr>
          <p:cNvPr id="9" name="Picture 8">
            <a:extLst>
              <a:ext uri="{FF2B5EF4-FFF2-40B4-BE49-F238E27FC236}">
                <a16:creationId xmlns:a16="http://schemas.microsoft.com/office/drawing/2014/main" id="{25070F42-401C-2588-B523-266708CA3A02}"/>
              </a:ext>
            </a:extLst>
          </p:cNvPr>
          <p:cNvPicPr>
            <a:picLocks noChangeAspect="1"/>
          </p:cNvPicPr>
          <p:nvPr/>
        </p:nvPicPr>
        <p:blipFill>
          <a:blip r:embed="rId3">
            <a:alphaModFix amt="83000"/>
            <a:extLst>
              <a:ext uri="{28A0092B-C50C-407E-A947-70E740481C1C}">
                <a14:useLocalDpi xmlns:a14="http://schemas.microsoft.com/office/drawing/2010/main" val="0"/>
              </a:ext>
            </a:extLst>
          </a:blip>
          <a:stretch>
            <a:fillRect/>
          </a:stretch>
        </p:blipFill>
        <p:spPr>
          <a:xfrm rot="20606857">
            <a:off x="9145002" y="3240312"/>
            <a:ext cx="4222737" cy="4222737"/>
          </a:xfrm>
          <a:prstGeom prst="rect">
            <a:avLst/>
          </a:prstGeom>
        </p:spPr>
      </p:pic>
      <p:sp>
        <p:nvSpPr>
          <p:cNvPr id="10" name="Rectangle 9">
            <a:extLst>
              <a:ext uri="{FF2B5EF4-FFF2-40B4-BE49-F238E27FC236}">
                <a16:creationId xmlns:a16="http://schemas.microsoft.com/office/drawing/2014/main" id="{CAE934DC-F07B-CB55-3A63-C5DC362588FE}"/>
              </a:ext>
            </a:extLst>
          </p:cNvPr>
          <p:cNvSpPr/>
          <p:nvPr/>
        </p:nvSpPr>
        <p:spPr>
          <a:xfrm>
            <a:off x="2483239" y="2558689"/>
            <a:ext cx="3612761" cy="877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 name="TextBox 10">
            <a:extLst>
              <a:ext uri="{FF2B5EF4-FFF2-40B4-BE49-F238E27FC236}">
                <a16:creationId xmlns:a16="http://schemas.microsoft.com/office/drawing/2014/main" id="{A97B12FC-41F5-C8C8-6488-F084C7B4635A}"/>
              </a:ext>
            </a:extLst>
          </p:cNvPr>
          <p:cNvSpPr txBox="1"/>
          <p:nvPr/>
        </p:nvSpPr>
        <p:spPr>
          <a:xfrm>
            <a:off x="2645579" y="2581549"/>
            <a:ext cx="3548472" cy="830997"/>
          </a:xfrm>
          <a:prstGeom prst="rect">
            <a:avLst/>
          </a:prstGeom>
          <a:noFill/>
        </p:spPr>
        <p:txBody>
          <a:bodyPr wrap="none" rtlCol="0">
            <a:spAutoFit/>
          </a:bodyPr>
          <a:lstStyle/>
          <a:p>
            <a:r>
              <a:rPr lang="en-US" sz="4800" b="1" spc="324" dirty="0">
                <a:solidFill>
                  <a:srgbClr val="1F8E47"/>
                </a:solidFill>
                <a:latin typeface="Calibri" panose="020F0502020204030204" pitchFamily="34" charset="0"/>
                <a:cs typeface="Calibri" panose="020F0502020204030204" pitchFamily="34" charset="0"/>
              </a:rPr>
              <a:t>REFLECT — </a:t>
            </a:r>
          </a:p>
        </p:txBody>
      </p:sp>
      <p:sp>
        <p:nvSpPr>
          <p:cNvPr id="20" name="Rectangle 19">
            <a:extLst>
              <a:ext uri="{FF2B5EF4-FFF2-40B4-BE49-F238E27FC236}">
                <a16:creationId xmlns:a16="http://schemas.microsoft.com/office/drawing/2014/main" id="{6F56F0EB-3D87-5B02-0C75-092D81763B99}"/>
              </a:ext>
            </a:extLst>
          </p:cNvPr>
          <p:cNvSpPr/>
          <p:nvPr/>
        </p:nvSpPr>
        <p:spPr>
          <a:xfrm>
            <a:off x="4743450" y="3435405"/>
            <a:ext cx="4392367" cy="568575"/>
          </a:xfrm>
          <a:prstGeom prst="rect">
            <a:avLst/>
          </a:prstGeom>
          <a:solidFill>
            <a:srgbClr val="82C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82C248"/>
              </a:solidFill>
              <a:latin typeface="Montserrat" panose="00000500000000000000" pitchFamily="50" charset="0"/>
            </a:endParaRPr>
          </a:p>
        </p:txBody>
      </p:sp>
      <p:sp>
        <p:nvSpPr>
          <p:cNvPr id="2" name="TextBox 1">
            <a:extLst>
              <a:ext uri="{FF2B5EF4-FFF2-40B4-BE49-F238E27FC236}">
                <a16:creationId xmlns:a16="http://schemas.microsoft.com/office/drawing/2014/main" id="{6F91BCDB-EAA6-A5F7-A306-6F5D1CEEE002}"/>
              </a:ext>
            </a:extLst>
          </p:cNvPr>
          <p:cNvSpPr txBox="1"/>
          <p:nvPr/>
        </p:nvSpPr>
        <p:spPr>
          <a:xfrm>
            <a:off x="4937759" y="3468724"/>
            <a:ext cx="3829051" cy="461665"/>
          </a:xfrm>
          <a:prstGeom prst="rect">
            <a:avLst/>
          </a:prstGeom>
          <a:noFill/>
        </p:spPr>
        <p:txBody>
          <a:bodyPr wrap="square" rtlCol="0">
            <a:spAutoFit/>
          </a:bodyPr>
          <a:lstStyle/>
          <a:p>
            <a:pPr algn="ctr"/>
            <a:r>
              <a:rPr lang="en-US" sz="2400" b="1" spc="324" dirty="0">
                <a:solidFill>
                  <a:schemeClr val="bg1"/>
                </a:solidFill>
                <a:latin typeface="Calibri" panose="020F0502020204030204" pitchFamily="34" charset="0"/>
                <a:cs typeface="Calibri" panose="020F0502020204030204" pitchFamily="34" charset="0"/>
              </a:rPr>
              <a:t>Making Meaning</a:t>
            </a:r>
          </a:p>
        </p:txBody>
      </p:sp>
    </p:spTree>
    <p:extLst>
      <p:ext uri="{BB962C8B-B14F-4D97-AF65-F5344CB8AC3E}">
        <p14:creationId xmlns:p14="http://schemas.microsoft.com/office/powerpoint/2010/main" val="113203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7F67A-92BD-0F46-65AF-9DC4EF7FE5B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3F760F3-49F4-1AA2-9935-52140A696EB4}"/>
              </a:ext>
            </a:extLst>
          </p:cNvPr>
          <p:cNvSpPr>
            <a:spLocks noGrp="1"/>
          </p:cNvSpPr>
          <p:nvPr>
            <p:ph type="body" sz="quarter" idx="18"/>
          </p:nvPr>
        </p:nvSpPr>
        <p:spPr>
          <a:xfrm>
            <a:off x="675020" y="3392026"/>
            <a:ext cx="2936859" cy="1049221"/>
          </a:xfrm>
        </p:spPr>
        <p:txBody>
          <a:bodyPr/>
          <a:lstStyle/>
          <a:p>
            <a:r>
              <a:rPr lang="en-US" dirty="0"/>
              <a:t>REFLECT — Making Meaning</a:t>
            </a:r>
            <a:endParaRPr lang="en-IN" dirty="0"/>
          </a:p>
        </p:txBody>
      </p:sp>
      <p:sp>
        <p:nvSpPr>
          <p:cNvPr id="3" name="Text Placeholder 2">
            <a:extLst>
              <a:ext uri="{FF2B5EF4-FFF2-40B4-BE49-F238E27FC236}">
                <a16:creationId xmlns:a16="http://schemas.microsoft.com/office/drawing/2014/main" id="{14473788-D35D-EF2F-67D1-EFE98F90591E}"/>
              </a:ext>
            </a:extLst>
          </p:cNvPr>
          <p:cNvSpPr>
            <a:spLocks noGrp="1"/>
          </p:cNvSpPr>
          <p:nvPr>
            <p:ph type="body" sz="quarter" idx="19"/>
          </p:nvPr>
        </p:nvSpPr>
        <p:spPr/>
        <p:txBody>
          <a:bodyPr/>
          <a:lstStyle/>
          <a:p>
            <a:r>
              <a:rPr lang="en-IN" dirty="0"/>
              <a:t>05</a:t>
            </a:r>
          </a:p>
        </p:txBody>
      </p:sp>
      <p:sp>
        <p:nvSpPr>
          <p:cNvPr id="5" name="Text Placeholder 4">
            <a:extLst>
              <a:ext uri="{FF2B5EF4-FFF2-40B4-BE49-F238E27FC236}">
                <a16:creationId xmlns:a16="http://schemas.microsoft.com/office/drawing/2014/main" id="{4F8E0748-9EA2-1D22-B5C2-76C6DD369243}"/>
              </a:ext>
            </a:extLst>
          </p:cNvPr>
          <p:cNvSpPr>
            <a:spLocks noGrp="1"/>
          </p:cNvSpPr>
          <p:nvPr>
            <p:ph type="body" sz="quarter" idx="20"/>
          </p:nvPr>
        </p:nvSpPr>
        <p:spPr>
          <a:xfrm>
            <a:off x="4594468" y="2045704"/>
            <a:ext cx="6961476" cy="3474986"/>
          </a:xfrm>
        </p:spPr>
        <p:txBody>
          <a:bodyPr/>
          <a:lstStyle/>
          <a:p>
            <a:pPr marL="342900" indent="-342900">
              <a:buFont typeface="Arial" panose="020B0604020202020204" pitchFamily="34" charset="0"/>
              <a:buChar char="•"/>
            </a:pPr>
            <a:r>
              <a:rPr lang="en-US" b="1" dirty="0"/>
              <a:t>What part </a:t>
            </a:r>
            <a:r>
              <a:rPr lang="en-US" dirty="0"/>
              <a:t>of today’s discussion surprised you most?</a:t>
            </a:r>
          </a:p>
          <a:p>
            <a:pPr marL="342900" indent="-342900">
              <a:buFont typeface="Arial" panose="020B0604020202020204" pitchFamily="34" charset="0"/>
              <a:buChar char="•"/>
            </a:pPr>
            <a:r>
              <a:rPr lang="en-US" b="1" dirty="0"/>
              <a:t>How does </a:t>
            </a:r>
            <a:r>
              <a:rPr lang="en-US" dirty="0"/>
              <a:t>connecting climate science with cultural heritage change the way you think about climate change?</a:t>
            </a:r>
          </a:p>
          <a:p>
            <a:pPr marL="342900" indent="-342900">
              <a:buFont typeface="Arial" panose="020B0604020202020204" pitchFamily="34" charset="0"/>
              <a:buChar char="•"/>
            </a:pPr>
            <a:r>
              <a:rPr lang="en-US" b="1" dirty="0"/>
              <a:t>Which heritage element </a:t>
            </a:r>
            <a:r>
              <a:rPr lang="en-US" dirty="0"/>
              <a:t>would you most want to protect — and why?</a:t>
            </a:r>
          </a:p>
          <a:p>
            <a:pPr marL="342900" indent="-342900">
              <a:buFont typeface="Arial" panose="020B0604020202020204" pitchFamily="34" charset="0"/>
              <a:buChar char="•"/>
            </a:pPr>
            <a:r>
              <a:rPr lang="en-US" b="1" dirty="0"/>
              <a:t>What role </a:t>
            </a:r>
            <a:r>
              <a:rPr lang="en-US" dirty="0"/>
              <a:t>can communities play in safeguarding both the environment and cultural identity?</a:t>
            </a:r>
          </a:p>
        </p:txBody>
      </p:sp>
      <p:pic>
        <p:nvPicPr>
          <p:cNvPr id="9" name="Picture Placeholder 8">
            <a:extLst>
              <a:ext uri="{FF2B5EF4-FFF2-40B4-BE49-F238E27FC236}">
                <a16:creationId xmlns:a16="http://schemas.microsoft.com/office/drawing/2014/main" id="{E06A27CA-7EFA-603E-46B3-ACF45556B2EF}"/>
              </a:ext>
            </a:extLst>
          </p:cNvPr>
          <p:cNvPicPr>
            <a:picLocks noGrp="1" noChangeAspect="1"/>
          </p:cNvPicPr>
          <p:nvPr>
            <p:ph type="pic" sz="quarter" idx="10"/>
          </p:nvPr>
        </p:nvPicPr>
        <p:blipFill>
          <a:blip r:embed="rId2"/>
          <a:srcRect l="540" r="540"/>
          <a:stretch>
            <a:fillRect/>
          </a:stretch>
        </p:blipFill>
        <p:spPr>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rgbClr val="FFFFFF">
              <a:lumMod val="95000"/>
            </a:srgbClr>
          </a:solidFill>
        </p:spPr>
      </p:pic>
      <p:sp>
        <p:nvSpPr>
          <p:cNvPr id="7" name="Text Placeholder 6">
            <a:extLst>
              <a:ext uri="{FF2B5EF4-FFF2-40B4-BE49-F238E27FC236}">
                <a16:creationId xmlns:a16="http://schemas.microsoft.com/office/drawing/2014/main" id="{1A905802-8D47-7172-78FF-40B61FA7E512}"/>
              </a:ext>
            </a:extLst>
          </p:cNvPr>
          <p:cNvSpPr>
            <a:spLocks noGrp="1"/>
          </p:cNvSpPr>
          <p:nvPr>
            <p:ph type="body" sz="quarter" idx="16"/>
          </p:nvPr>
        </p:nvSpPr>
        <p:spPr/>
        <p:txBody>
          <a:bodyPr/>
          <a:lstStyle/>
          <a:p>
            <a:r>
              <a:rPr lang="en-IN" dirty="0">
                <a:solidFill>
                  <a:srgbClr val="1F8E47"/>
                </a:solidFill>
              </a:rPr>
              <a:t>REFLECT — Making Meaning</a:t>
            </a:r>
          </a:p>
        </p:txBody>
      </p:sp>
    </p:spTree>
    <p:extLst>
      <p:ext uri="{BB962C8B-B14F-4D97-AF65-F5344CB8AC3E}">
        <p14:creationId xmlns:p14="http://schemas.microsoft.com/office/powerpoint/2010/main" val="135506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28323-182C-5392-4079-029028AE4D46}"/>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A50DD9D-BFBF-B0B1-6B76-5A8043C6F4DF}"/>
              </a:ext>
            </a:extLst>
          </p:cNvPr>
          <p:cNvPicPr>
            <a:picLocks noGrp="1" noChangeAspect="1"/>
          </p:cNvPicPr>
          <p:nvPr>
            <p:ph type="pic" sz="quarter" idx="19"/>
          </p:nvPr>
        </p:nvPicPr>
        <p:blipFill>
          <a:blip r:embed="rId2"/>
          <a:srcRect l="9515" r="9515"/>
          <a:stretch>
            <a:fillRect/>
          </a:stretch>
        </p:blipFill>
        <p:spPr>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rgbClr val="FFFFFF">
              <a:lumMod val="95000"/>
            </a:srgbClr>
          </a:solidFill>
        </p:spPr>
      </p:pic>
      <p:sp>
        <p:nvSpPr>
          <p:cNvPr id="5" name="Text Placeholder 4">
            <a:extLst>
              <a:ext uri="{FF2B5EF4-FFF2-40B4-BE49-F238E27FC236}">
                <a16:creationId xmlns:a16="http://schemas.microsoft.com/office/drawing/2014/main" id="{3AFFB31F-F420-1AB3-C057-7A6FE52715AF}"/>
              </a:ext>
            </a:extLst>
          </p:cNvPr>
          <p:cNvSpPr>
            <a:spLocks noGrp="1"/>
          </p:cNvSpPr>
          <p:nvPr>
            <p:ph type="body" sz="quarter" idx="17"/>
          </p:nvPr>
        </p:nvSpPr>
        <p:spPr/>
        <p:txBody>
          <a:bodyPr/>
          <a:lstStyle/>
          <a:p>
            <a:r>
              <a:rPr lang="en-US" dirty="0"/>
              <a:t>06</a:t>
            </a:r>
          </a:p>
        </p:txBody>
      </p:sp>
      <p:pic>
        <p:nvPicPr>
          <p:cNvPr id="9" name="Picture 8">
            <a:extLst>
              <a:ext uri="{FF2B5EF4-FFF2-40B4-BE49-F238E27FC236}">
                <a16:creationId xmlns:a16="http://schemas.microsoft.com/office/drawing/2014/main" id="{84596E3C-3382-2182-18FE-6A5287A3C677}"/>
              </a:ext>
            </a:extLst>
          </p:cNvPr>
          <p:cNvPicPr>
            <a:picLocks noChangeAspect="1"/>
          </p:cNvPicPr>
          <p:nvPr/>
        </p:nvPicPr>
        <p:blipFill>
          <a:blip r:embed="rId3">
            <a:alphaModFix amt="83000"/>
            <a:extLst>
              <a:ext uri="{28A0092B-C50C-407E-A947-70E740481C1C}">
                <a14:useLocalDpi xmlns:a14="http://schemas.microsoft.com/office/drawing/2010/main" val="0"/>
              </a:ext>
            </a:extLst>
          </a:blip>
          <a:stretch>
            <a:fillRect/>
          </a:stretch>
        </p:blipFill>
        <p:spPr>
          <a:xfrm rot="20606857">
            <a:off x="9145002" y="3240312"/>
            <a:ext cx="4222737" cy="4222737"/>
          </a:xfrm>
          <a:prstGeom prst="rect">
            <a:avLst/>
          </a:prstGeom>
        </p:spPr>
      </p:pic>
      <p:sp>
        <p:nvSpPr>
          <p:cNvPr id="2" name="Rectangle 1">
            <a:extLst>
              <a:ext uri="{FF2B5EF4-FFF2-40B4-BE49-F238E27FC236}">
                <a16:creationId xmlns:a16="http://schemas.microsoft.com/office/drawing/2014/main" id="{93386D46-8DDD-1384-3BAF-BB0580849032}"/>
              </a:ext>
            </a:extLst>
          </p:cNvPr>
          <p:cNvSpPr/>
          <p:nvPr/>
        </p:nvSpPr>
        <p:spPr>
          <a:xfrm>
            <a:off x="2448949" y="2558689"/>
            <a:ext cx="4729091" cy="877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5398A2"/>
              </a:solidFill>
              <a:latin typeface="Montserrat" panose="00000500000000000000" pitchFamily="50" charset="0"/>
            </a:endParaRPr>
          </a:p>
        </p:txBody>
      </p:sp>
      <p:sp>
        <p:nvSpPr>
          <p:cNvPr id="3" name="TextBox 2">
            <a:extLst>
              <a:ext uri="{FF2B5EF4-FFF2-40B4-BE49-F238E27FC236}">
                <a16:creationId xmlns:a16="http://schemas.microsoft.com/office/drawing/2014/main" id="{E3D0B342-AA64-6051-72B5-03C0A69C1B40}"/>
              </a:ext>
            </a:extLst>
          </p:cNvPr>
          <p:cNvSpPr txBox="1"/>
          <p:nvPr/>
        </p:nvSpPr>
        <p:spPr>
          <a:xfrm>
            <a:off x="2546492" y="2581549"/>
            <a:ext cx="4513415"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Key Takeaways</a:t>
            </a:r>
          </a:p>
        </p:txBody>
      </p:sp>
    </p:spTree>
    <p:extLst>
      <p:ext uri="{BB962C8B-B14F-4D97-AF65-F5344CB8AC3E}">
        <p14:creationId xmlns:p14="http://schemas.microsoft.com/office/powerpoint/2010/main" val="318466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F5E3A-3082-C35F-5179-5BF9E0ACC9E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0E7FA91-2366-4951-6394-EED801DC89D1}"/>
              </a:ext>
            </a:extLst>
          </p:cNvPr>
          <p:cNvSpPr>
            <a:spLocks noGrp="1"/>
          </p:cNvSpPr>
          <p:nvPr>
            <p:ph type="body" sz="quarter" idx="18"/>
          </p:nvPr>
        </p:nvSpPr>
        <p:spPr>
          <a:xfrm>
            <a:off x="675020" y="3392026"/>
            <a:ext cx="3005439" cy="1049221"/>
          </a:xfrm>
        </p:spPr>
        <p:txBody>
          <a:bodyPr/>
          <a:lstStyle/>
          <a:p>
            <a:r>
              <a:rPr lang="en-US" spc="324" dirty="0"/>
              <a:t>Key Takeaways</a:t>
            </a:r>
          </a:p>
        </p:txBody>
      </p:sp>
      <p:sp>
        <p:nvSpPr>
          <p:cNvPr id="7" name="Text Placeholder 6">
            <a:extLst>
              <a:ext uri="{FF2B5EF4-FFF2-40B4-BE49-F238E27FC236}">
                <a16:creationId xmlns:a16="http://schemas.microsoft.com/office/drawing/2014/main" id="{C037F186-2E7D-B63B-35D3-83D62A9548D5}"/>
              </a:ext>
            </a:extLst>
          </p:cNvPr>
          <p:cNvSpPr>
            <a:spLocks noGrp="1"/>
          </p:cNvSpPr>
          <p:nvPr>
            <p:ph type="body" sz="quarter" idx="19"/>
          </p:nvPr>
        </p:nvSpPr>
        <p:spPr/>
        <p:txBody>
          <a:bodyPr/>
          <a:lstStyle/>
          <a:p>
            <a:r>
              <a:rPr lang="en-US" dirty="0"/>
              <a:t>06</a:t>
            </a:r>
          </a:p>
        </p:txBody>
      </p:sp>
      <p:sp>
        <p:nvSpPr>
          <p:cNvPr id="8" name="Text Placeholder 7">
            <a:extLst>
              <a:ext uri="{FF2B5EF4-FFF2-40B4-BE49-F238E27FC236}">
                <a16:creationId xmlns:a16="http://schemas.microsoft.com/office/drawing/2014/main" id="{F5882456-86A4-A604-7C4E-121D8E5AB758}"/>
              </a:ext>
            </a:extLst>
          </p:cNvPr>
          <p:cNvSpPr>
            <a:spLocks noGrp="1"/>
          </p:cNvSpPr>
          <p:nvPr>
            <p:ph type="body" sz="quarter" idx="20"/>
          </p:nvPr>
        </p:nvSpPr>
        <p:spPr>
          <a:xfrm>
            <a:off x="4538704" y="2008148"/>
            <a:ext cx="7188476" cy="4678402"/>
          </a:xfrm>
        </p:spPr>
        <p:txBody>
          <a:bodyPr/>
          <a:lstStyle/>
          <a:p>
            <a:pPr marL="342900" indent="-342900">
              <a:buFont typeface="Arial" panose="020B0604020202020204" pitchFamily="34" charset="0"/>
              <a:buChar char="•"/>
            </a:pPr>
            <a:r>
              <a:rPr lang="en-US" sz="2300" dirty="0"/>
              <a:t>Climate science provides </a:t>
            </a:r>
            <a:r>
              <a:rPr lang="en-US" sz="2300" b="1" dirty="0"/>
              <a:t>essential insights </a:t>
            </a:r>
            <a:r>
              <a:rPr lang="en-US" sz="2300" dirty="0"/>
              <a:t>for protecting cultural heritage.</a:t>
            </a:r>
          </a:p>
          <a:p>
            <a:pPr marL="342900" indent="-342900">
              <a:buFont typeface="Arial" panose="020B0604020202020204" pitchFamily="34" charset="0"/>
              <a:buChar char="•"/>
            </a:pPr>
            <a:r>
              <a:rPr lang="en-US" sz="2300" b="1" dirty="0"/>
              <a:t>Cultural heritage </a:t>
            </a:r>
            <a:r>
              <a:rPr lang="en-US" sz="2300" dirty="0"/>
              <a:t>— both material and intangible — is vulnerable to climate impacts.</a:t>
            </a:r>
          </a:p>
          <a:p>
            <a:pPr marL="342900" indent="-342900">
              <a:buFont typeface="Arial" panose="020B0604020202020204" pitchFamily="34" charset="0"/>
              <a:buChar char="•"/>
            </a:pPr>
            <a:r>
              <a:rPr lang="en-US" sz="2300" dirty="0"/>
              <a:t>Scientific knowledge + community knowledge creates </a:t>
            </a:r>
            <a:r>
              <a:rPr lang="en-US" sz="2300" b="1" dirty="0"/>
              <a:t>stronger strategies for resilience.</a:t>
            </a:r>
          </a:p>
          <a:p>
            <a:pPr marL="342900" indent="-342900">
              <a:buFont typeface="Arial" panose="020B0604020202020204" pitchFamily="34" charset="0"/>
              <a:buChar char="•"/>
            </a:pPr>
            <a:r>
              <a:rPr lang="en-US" sz="2300" dirty="0"/>
              <a:t>Heritage protection </a:t>
            </a:r>
            <a:r>
              <a:rPr lang="en-US" sz="2300" b="1" dirty="0"/>
              <a:t>strengthens</a:t>
            </a:r>
            <a:r>
              <a:rPr lang="en-US" sz="2300" dirty="0"/>
              <a:t> local identity, belonging, and continuity.</a:t>
            </a:r>
          </a:p>
          <a:p>
            <a:pPr marL="342900" indent="-342900">
              <a:buFont typeface="Arial" panose="020B0604020202020204" pitchFamily="34" charset="0"/>
              <a:buChar char="•"/>
            </a:pPr>
            <a:r>
              <a:rPr lang="en-US" sz="2300" b="1" dirty="0"/>
              <a:t>Everyone has a role </a:t>
            </a:r>
            <a:r>
              <a:rPr lang="en-US" sz="2300" dirty="0"/>
              <a:t>in connecting cultural memory with sustainable futures.</a:t>
            </a:r>
          </a:p>
        </p:txBody>
      </p:sp>
      <p:sp>
        <p:nvSpPr>
          <p:cNvPr id="5" name="Text Placeholder 4">
            <a:extLst>
              <a:ext uri="{FF2B5EF4-FFF2-40B4-BE49-F238E27FC236}">
                <a16:creationId xmlns:a16="http://schemas.microsoft.com/office/drawing/2014/main" id="{6334EF0E-B2EB-894B-0C9C-EF4DDBE5387F}"/>
              </a:ext>
            </a:extLst>
          </p:cNvPr>
          <p:cNvSpPr>
            <a:spLocks noGrp="1"/>
          </p:cNvSpPr>
          <p:nvPr>
            <p:ph type="body" sz="quarter" idx="16"/>
          </p:nvPr>
        </p:nvSpPr>
        <p:spPr>
          <a:xfrm>
            <a:off x="4555503" y="761603"/>
            <a:ext cx="6961476" cy="803654"/>
          </a:xfrm>
        </p:spPr>
        <p:txBody>
          <a:bodyPr/>
          <a:lstStyle/>
          <a:p>
            <a:r>
              <a:rPr lang="en-US" spc="324" dirty="0">
                <a:solidFill>
                  <a:srgbClr val="5398A2"/>
                </a:solidFill>
              </a:rPr>
              <a:t>Key Takeaways</a:t>
            </a:r>
          </a:p>
        </p:txBody>
      </p:sp>
      <p:pic>
        <p:nvPicPr>
          <p:cNvPr id="9" name="Picture Placeholder 8">
            <a:extLst>
              <a:ext uri="{FF2B5EF4-FFF2-40B4-BE49-F238E27FC236}">
                <a16:creationId xmlns:a16="http://schemas.microsoft.com/office/drawing/2014/main" id="{F44CD52B-B5C1-4062-7978-19D6AF1D9F08}"/>
              </a:ext>
            </a:extLst>
          </p:cNvPr>
          <p:cNvPicPr>
            <a:picLocks noGrp="1" noChangeAspect="1"/>
          </p:cNvPicPr>
          <p:nvPr>
            <p:ph type="pic" sz="quarter" idx="10"/>
          </p:nvPr>
        </p:nvPicPr>
        <p:blipFill>
          <a:blip r:embed="rId2"/>
          <a:srcRect l="540" r="540"/>
          <a:stretch>
            <a:fillRect/>
          </a:stretch>
        </p:blipFill>
        <p:spPr>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rgbClr val="FFFFFF">
              <a:lumMod val="95000"/>
            </a:srgbClr>
          </a:solidFill>
        </p:spPr>
      </p:pic>
    </p:spTree>
    <p:extLst>
      <p:ext uri="{BB962C8B-B14F-4D97-AF65-F5344CB8AC3E}">
        <p14:creationId xmlns:p14="http://schemas.microsoft.com/office/powerpoint/2010/main" val="9580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32758-683F-7C46-8342-EC281A9283C0}"/>
            </a:ext>
          </a:extLst>
        </p:cNvPr>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7A50BA13-8A34-D55D-B73F-BF891739C784}"/>
              </a:ext>
            </a:extLst>
          </p:cNvPr>
          <p:cNvPicPr>
            <a:picLocks noGrp="1" noChangeAspect="1"/>
          </p:cNvPicPr>
          <p:nvPr>
            <p:ph type="pic" sz="quarter" idx="19"/>
          </p:nvPr>
        </p:nvPicPr>
        <p:blipFill>
          <a:blip r:embed="rId2"/>
          <a:srcRect l="9515" r="9515"/>
          <a:stretch>
            <a:fillRect/>
          </a:stretch>
        </p:blipFill>
        <p:spPr>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rgbClr val="FFFFFF">
              <a:lumMod val="95000"/>
            </a:srgbClr>
          </a:solidFill>
        </p:spPr>
      </p:pic>
      <p:sp>
        <p:nvSpPr>
          <p:cNvPr id="5" name="Text Placeholder 4">
            <a:extLst>
              <a:ext uri="{FF2B5EF4-FFF2-40B4-BE49-F238E27FC236}">
                <a16:creationId xmlns:a16="http://schemas.microsoft.com/office/drawing/2014/main" id="{A14DA6D2-935E-5B15-9659-12C81B95363F}"/>
              </a:ext>
            </a:extLst>
          </p:cNvPr>
          <p:cNvSpPr>
            <a:spLocks noGrp="1"/>
          </p:cNvSpPr>
          <p:nvPr>
            <p:ph type="body" sz="quarter" idx="17"/>
          </p:nvPr>
        </p:nvSpPr>
        <p:spPr/>
        <p:txBody>
          <a:bodyPr/>
          <a:lstStyle/>
          <a:p>
            <a:r>
              <a:rPr lang="en-US" dirty="0"/>
              <a:t>07</a:t>
            </a:r>
          </a:p>
        </p:txBody>
      </p:sp>
      <p:pic>
        <p:nvPicPr>
          <p:cNvPr id="9" name="Picture 8">
            <a:extLst>
              <a:ext uri="{FF2B5EF4-FFF2-40B4-BE49-F238E27FC236}">
                <a16:creationId xmlns:a16="http://schemas.microsoft.com/office/drawing/2014/main" id="{56769F8A-3EF2-D1E2-6143-F735019D8045}"/>
              </a:ext>
            </a:extLst>
          </p:cNvPr>
          <p:cNvPicPr>
            <a:picLocks noChangeAspect="1"/>
          </p:cNvPicPr>
          <p:nvPr/>
        </p:nvPicPr>
        <p:blipFill>
          <a:blip r:embed="rId3">
            <a:alphaModFix amt="83000"/>
            <a:extLst>
              <a:ext uri="{28A0092B-C50C-407E-A947-70E740481C1C}">
                <a14:useLocalDpi xmlns:a14="http://schemas.microsoft.com/office/drawing/2010/main" val="0"/>
              </a:ext>
            </a:extLst>
          </a:blip>
          <a:stretch>
            <a:fillRect/>
          </a:stretch>
        </p:blipFill>
        <p:spPr>
          <a:xfrm rot="20606857">
            <a:off x="9145002" y="3240312"/>
            <a:ext cx="4222737" cy="4222737"/>
          </a:xfrm>
          <a:prstGeom prst="rect">
            <a:avLst/>
          </a:prstGeom>
        </p:spPr>
      </p:pic>
      <p:sp>
        <p:nvSpPr>
          <p:cNvPr id="10" name="Rectangle 9">
            <a:extLst>
              <a:ext uri="{FF2B5EF4-FFF2-40B4-BE49-F238E27FC236}">
                <a16:creationId xmlns:a16="http://schemas.microsoft.com/office/drawing/2014/main" id="{CE23A0BB-E24A-AA4E-A7E3-2A846B22FC8F}"/>
              </a:ext>
            </a:extLst>
          </p:cNvPr>
          <p:cNvSpPr/>
          <p:nvPr/>
        </p:nvSpPr>
        <p:spPr>
          <a:xfrm>
            <a:off x="2483239" y="2558689"/>
            <a:ext cx="4291034" cy="877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 name="TextBox 10">
            <a:extLst>
              <a:ext uri="{FF2B5EF4-FFF2-40B4-BE49-F238E27FC236}">
                <a16:creationId xmlns:a16="http://schemas.microsoft.com/office/drawing/2014/main" id="{7FE021DF-93C8-51CB-A102-1B50CE51BA2F}"/>
              </a:ext>
            </a:extLst>
          </p:cNvPr>
          <p:cNvSpPr txBox="1"/>
          <p:nvPr/>
        </p:nvSpPr>
        <p:spPr>
          <a:xfrm>
            <a:off x="2645579" y="2581549"/>
            <a:ext cx="4128694" cy="830997"/>
          </a:xfrm>
          <a:prstGeom prst="rect">
            <a:avLst/>
          </a:prstGeom>
          <a:noFill/>
        </p:spPr>
        <p:txBody>
          <a:bodyPr wrap="none" rtlCol="0">
            <a:spAutoFit/>
          </a:bodyPr>
          <a:lstStyle/>
          <a:p>
            <a:r>
              <a:rPr lang="en-US" sz="4800" b="1" spc="324" dirty="0">
                <a:solidFill>
                  <a:srgbClr val="1F8E47"/>
                </a:solidFill>
                <a:latin typeface="Calibri" panose="020F0502020204030204" pitchFamily="34" charset="0"/>
                <a:cs typeface="Calibri" panose="020F0502020204030204" pitchFamily="34" charset="0"/>
              </a:rPr>
              <a:t>Explore More</a:t>
            </a:r>
          </a:p>
        </p:txBody>
      </p:sp>
      <p:sp>
        <p:nvSpPr>
          <p:cNvPr id="20" name="Rectangle 19">
            <a:extLst>
              <a:ext uri="{FF2B5EF4-FFF2-40B4-BE49-F238E27FC236}">
                <a16:creationId xmlns:a16="http://schemas.microsoft.com/office/drawing/2014/main" id="{D5D1211B-FD32-717F-4951-94492E6FD51F}"/>
              </a:ext>
            </a:extLst>
          </p:cNvPr>
          <p:cNvSpPr/>
          <p:nvPr/>
        </p:nvSpPr>
        <p:spPr>
          <a:xfrm>
            <a:off x="4743450" y="3435405"/>
            <a:ext cx="4392367" cy="568575"/>
          </a:xfrm>
          <a:prstGeom prst="rect">
            <a:avLst/>
          </a:prstGeom>
          <a:solidFill>
            <a:srgbClr val="82C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82C248"/>
              </a:solidFill>
              <a:latin typeface="Montserrat" panose="00000500000000000000" pitchFamily="50" charset="0"/>
            </a:endParaRPr>
          </a:p>
        </p:txBody>
      </p:sp>
      <p:sp>
        <p:nvSpPr>
          <p:cNvPr id="2" name="TextBox 1">
            <a:extLst>
              <a:ext uri="{FF2B5EF4-FFF2-40B4-BE49-F238E27FC236}">
                <a16:creationId xmlns:a16="http://schemas.microsoft.com/office/drawing/2014/main" id="{85D9DAF9-97D9-99DF-09D8-888F145B6364}"/>
              </a:ext>
            </a:extLst>
          </p:cNvPr>
          <p:cNvSpPr txBox="1"/>
          <p:nvPr/>
        </p:nvSpPr>
        <p:spPr>
          <a:xfrm>
            <a:off x="4983479" y="3468724"/>
            <a:ext cx="3829051" cy="461665"/>
          </a:xfrm>
          <a:prstGeom prst="rect">
            <a:avLst/>
          </a:prstGeom>
          <a:noFill/>
        </p:spPr>
        <p:txBody>
          <a:bodyPr wrap="square" rtlCol="0">
            <a:spAutoFit/>
          </a:bodyPr>
          <a:lstStyle/>
          <a:p>
            <a:pPr algn="ctr"/>
            <a:r>
              <a:rPr lang="en-US" sz="2400" b="1" spc="324" dirty="0">
                <a:solidFill>
                  <a:schemeClr val="bg1"/>
                </a:solidFill>
                <a:latin typeface="Calibri" panose="020F0502020204030204" pitchFamily="34" charset="0"/>
                <a:cs typeface="Calibri" panose="020F0502020204030204" pitchFamily="34" charset="0"/>
              </a:rPr>
              <a:t>Read, Watch &amp; Listen</a:t>
            </a:r>
          </a:p>
        </p:txBody>
      </p:sp>
    </p:spTree>
    <p:extLst>
      <p:ext uri="{BB962C8B-B14F-4D97-AF65-F5344CB8AC3E}">
        <p14:creationId xmlns:p14="http://schemas.microsoft.com/office/powerpoint/2010/main" val="86219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798380" y="2045704"/>
            <a:ext cx="5762440" cy="3849918"/>
          </a:xfrm>
        </p:spPr>
        <p:txBody>
          <a:bodyPr/>
          <a:lstStyle/>
          <a:p>
            <a:pPr marL="0" indent="0"/>
            <a:r>
              <a:rPr lang="en-US" b="1" dirty="0"/>
              <a:t>UNESCO – Climate Change and World Heritage</a:t>
            </a:r>
          </a:p>
          <a:p>
            <a:pPr marL="0" indent="0"/>
            <a:r>
              <a:rPr lang="en-US" dirty="0"/>
              <a:t>Portal describes how climate change threatens World Heritage sites (glaciers, coral reefs, historic cities, etc.) while also highlighting how these sites can help with climate mitigation (e.g., forests absorbing CO₂).</a:t>
            </a:r>
          </a:p>
          <a:p>
            <a:pPr marL="0" indent="0"/>
            <a:r>
              <a:rPr lang="en-US" dirty="0">
                <a:solidFill>
                  <a:srgbClr val="1F8E47"/>
                </a:solidFill>
              </a:rPr>
              <a:t>https://whc.unesco.org/en/climatechange/</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p:txBody>
          <a:bodyPr/>
          <a:lstStyle/>
          <a:p>
            <a:r>
              <a:rPr lang="en-US" dirty="0">
                <a:solidFill>
                  <a:srgbClr val="1F8E47"/>
                </a:solidFill>
              </a:rPr>
              <a:t>Read</a:t>
            </a:r>
          </a:p>
        </p:txBody>
      </p:sp>
      <p:pic>
        <p:nvPicPr>
          <p:cNvPr id="7" name="Picture Placeholder 6">
            <a:extLst>
              <a:ext uri="{FF2B5EF4-FFF2-40B4-BE49-F238E27FC236}">
                <a16:creationId xmlns:a16="http://schemas.microsoft.com/office/drawing/2014/main" id="{49FC4099-D313-5DB6-A7B1-BCE43A407B24}"/>
              </a:ext>
            </a:extLst>
          </p:cNvPr>
          <p:cNvPicPr>
            <a:picLocks noGrp="1" noChangeAspect="1"/>
          </p:cNvPicPr>
          <p:nvPr>
            <p:ph type="pic" sz="quarter" idx="13"/>
          </p:nvPr>
        </p:nvPicPr>
        <p:blipFill>
          <a:blip r:embed="rId2"/>
          <a:srcRect l="4144" r="30570"/>
          <a:stretch>
            <a:fillRect/>
          </a:stretch>
        </p:blipFill>
        <p:spPr>
          <a:xfrm>
            <a:off x="6966760" y="2884487"/>
            <a:ext cx="3896842" cy="3973513"/>
          </a:xfrm>
          <a:prstGeom prst="rect">
            <a:avLst/>
          </a:prstGeom>
          <a:solidFill>
            <a:srgbClr val="FFFFFF">
              <a:lumMod val="95000"/>
            </a:srgbClr>
          </a:solidFill>
        </p:spPr>
      </p:pic>
      <p:pic>
        <p:nvPicPr>
          <p:cNvPr id="10" name="Graphic 9" descr="Internet with solid fill">
            <a:extLst>
              <a:ext uri="{FF2B5EF4-FFF2-40B4-BE49-F238E27FC236}">
                <a16:creationId xmlns:a16="http://schemas.microsoft.com/office/drawing/2014/main" id="{353227A7-334D-4EDD-3C1C-34C7C289C26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6690" y="4857750"/>
            <a:ext cx="571500" cy="571500"/>
          </a:xfrm>
          <a:prstGeom prst="rect">
            <a:avLst/>
          </a:prstGeom>
        </p:spPr>
      </p:pic>
      <p:sp>
        <p:nvSpPr>
          <p:cNvPr id="11" name="TextBox 10">
            <a:extLst>
              <a:ext uri="{FF2B5EF4-FFF2-40B4-BE49-F238E27FC236}">
                <a16:creationId xmlns:a16="http://schemas.microsoft.com/office/drawing/2014/main" id="{C10413F9-D059-B8CE-D336-37AFC906F430}"/>
              </a:ext>
            </a:extLst>
          </p:cNvPr>
          <p:cNvSpPr txBox="1"/>
          <p:nvPr/>
        </p:nvSpPr>
        <p:spPr>
          <a:xfrm>
            <a:off x="798382" y="209450"/>
            <a:ext cx="720090" cy="646331"/>
          </a:xfrm>
          <a:prstGeom prst="rect">
            <a:avLst/>
          </a:prstGeom>
          <a:noFill/>
        </p:spPr>
        <p:txBody>
          <a:bodyPr wrap="square" rtlCol="0">
            <a:spAutoFit/>
          </a:bodyPr>
          <a:lstStyle/>
          <a:p>
            <a:r>
              <a:rPr lang="en-IN" sz="3600" b="1" dirty="0">
                <a:solidFill>
                  <a:schemeClr val="bg2">
                    <a:lumMod val="75000"/>
                  </a:schemeClr>
                </a:solidFill>
              </a:rPr>
              <a:t>07</a:t>
            </a:r>
          </a:p>
        </p:txBody>
      </p:sp>
    </p:spTree>
    <p:extLst>
      <p:ext uri="{BB962C8B-B14F-4D97-AF65-F5344CB8AC3E}">
        <p14:creationId xmlns:p14="http://schemas.microsoft.com/office/powerpoint/2010/main" val="331157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0D362-1164-D2C6-122F-F55A639652A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98CE4EC-8B56-FFC7-6463-99264AAB7C02}"/>
              </a:ext>
            </a:extLst>
          </p:cNvPr>
          <p:cNvSpPr>
            <a:spLocks noGrp="1"/>
          </p:cNvSpPr>
          <p:nvPr>
            <p:ph type="body" sz="quarter" idx="18"/>
          </p:nvPr>
        </p:nvSpPr>
        <p:spPr>
          <a:xfrm>
            <a:off x="798380" y="2045704"/>
            <a:ext cx="5762440" cy="3849918"/>
          </a:xfrm>
        </p:spPr>
        <p:txBody>
          <a:bodyPr/>
          <a:lstStyle/>
          <a:p>
            <a:pPr marL="0" indent="0"/>
            <a:r>
              <a:rPr lang="en-US" b="1" dirty="0"/>
              <a:t>ICOMOS – Future of Our Pasts: climate report on heritage</a:t>
            </a:r>
          </a:p>
          <a:p>
            <a:pPr marL="0" indent="0"/>
            <a:r>
              <a:rPr lang="en-US" dirty="0"/>
              <a:t>Report argues that cultural heritage must be actively integrated into climate policy, showing both how heritage is at risk from climate change and how it can contribute to climate resilience, adaptation, and mitigation.</a:t>
            </a:r>
          </a:p>
          <a:p>
            <a:pPr marL="0" indent="0"/>
            <a:r>
              <a:rPr lang="en-US" dirty="0">
                <a:solidFill>
                  <a:srgbClr val="1F8E47"/>
                </a:solidFill>
              </a:rPr>
              <a:t>https://civvih.icomos.org/wp-content/uploads/Future-of-Our-Pasts-Report-min.pdf </a:t>
            </a:r>
          </a:p>
        </p:txBody>
      </p:sp>
      <p:sp>
        <p:nvSpPr>
          <p:cNvPr id="4" name="Text Placeholder 3">
            <a:extLst>
              <a:ext uri="{FF2B5EF4-FFF2-40B4-BE49-F238E27FC236}">
                <a16:creationId xmlns:a16="http://schemas.microsoft.com/office/drawing/2014/main" id="{DEBDBA99-2659-9101-317C-2311074FDE01}"/>
              </a:ext>
            </a:extLst>
          </p:cNvPr>
          <p:cNvSpPr>
            <a:spLocks noGrp="1"/>
          </p:cNvSpPr>
          <p:nvPr>
            <p:ph type="body" sz="quarter" idx="16"/>
          </p:nvPr>
        </p:nvSpPr>
        <p:spPr/>
        <p:txBody>
          <a:bodyPr/>
          <a:lstStyle/>
          <a:p>
            <a:r>
              <a:rPr lang="en-US" dirty="0">
                <a:solidFill>
                  <a:srgbClr val="1F8E47"/>
                </a:solidFill>
              </a:rPr>
              <a:t>Read</a:t>
            </a:r>
          </a:p>
        </p:txBody>
      </p:sp>
      <p:pic>
        <p:nvPicPr>
          <p:cNvPr id="7" name="Picture Placeholder 6">
            <a:extLst>
              <a:ext uri="{FF2B5EF4-FFF2-40B4-BE49-F238E27FC236}">
                <a16:creationId xmlns:a16="http://schemas.microsoft.com/office/drawing/2014/main" id="{D83458E7-4115-F2D1-8A84-46472C6C6F6F}"/>
              </a:ext>
            </a:extLst>
          </p:cNvPr>
          <p:cNvPicPr>
            <a:picLocks noGrp="1" noChangeAspect="1"/>
          </p:cNvPicPr>
          <p:nvPr>
            <p:ph type="pic" sz="quarter" idx="13"/>
          </p:nvPr>
        </p:nvPicPr>
        <p:blipFill>
          <a:blip r:embed="rId2"/>
          <a:srcRect t="4586" b="4586"/>
          <a:stretch>
            <a:fillRect/>
          </a:stretch>
        </p:blipFill>
        <p:spPr>
          <a:prstGeom prst="rect">
            <a:avLst/>
          </a:prstGeom>
          <a:solidFill>
            <a:srgbClr val="FFFFFF">
              <a:lumMod val="95000"/>
            </a:srgbClr>
          </a:solidFill>
        </p:spPr>
      </p:pic>
      <p:pic>
        <p:nvPicPr>
          <p:cNvPr id="10" name="Picture 9">
            <a:extLst>
              <a:ext uri="{FF2B5EF4-FFF2-40B4-BE49-F238E27FC236}">
                <a16:creationId xmlns:a16="http://schemas.microsoft.com/office/drawing/2014/main" id="{B00F0B27-649B-BC2B-1BF8-2041CB72BEF1}"/>
              </a:ext>
            </a:extLst>
          </p:cNvPr>
          <p:cNvPicPr>
            <a:picLocks noChangeAspect="1"/>
          </p:cNvPicPr>
          <p:nvPr/>
        </p:nvPicPr>
        <p:blipFill>
          <a:blip r:embed="rId3"/>
          <a:stretch>
            <a:fillRect/>
          </a:stretch>
        </p:blipFill>
        <p:spPr>
          <a:xfrm>
            <a:off x="235267" y="5250179"/>
            <a:ext cx="473393" cy="473393"/>
          </a:xfrm>
          <a:prstGeom prst="rect">
            <a:avLst/>
          </a:prstGeom>
        </p:spPr>
      </p:pic>
      <p:sp>
        <p:nvSpPr>
          <p:cNvPr id="11" name="TextBox 10">
            <a:extLst>
              <a:ext uri="{FF2B5EF4-FFF2-40B4-BE49-F238E27FC236}">
                <a16:creationId xmlns:a16="http://schemas.microsoft.com/office/drawing/2014/main" id="{784D903A-5D92-5241-B07C-EC913EA48339}"/>
              </a:ext>
            </a:extLst>
          </p:cNvPr>
          <p:cNvSpPr txBox="1"/>
          <p:nvPr/>
        </p:nvSpPr>
        <p:spPr>
          <a:xfrm>
            <a:off x="798382" y="209450"/>
            <a:ext cx="720090" cy="646331"/>
          </a:xfrm>
          <a:prstGeom prst="rect">
            <a:avLst/>
          </a:prstGeom>
          <a:noFill/>
        </p:spPr>
        <p:txBody>
          <a:bodyPr wrap="square" rtlCol="0">
            <a:spAutoFit/>
          </a:bodyPr>
          <a:lstStyle/>
          <a:p>
            <a:r>
              <a:rPr lang="en-IN" sz="3600" b="1" dirty="0">
                <a:solidFill>
                  <a:schemeClr val="bg2">
                    <a:lumMod val="75000"/>
                  </a:schemeClr>
                </a:solidFill>
              </a:rPr>
              <a:t>07</a:t>
            </a:r>
          </a:p>
        </p:txBody>
      </p:sp>
    </p:spTree>
    <p:extLst>
      <p:ext uri="{BB962C8B-B14F-4D97-AF65-F5344CB8AC3E}">
        <p14:creationId xmlns:p14="http://schemas.microsoft.com/office/powerpoint/2010/main" val="1489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A5A78-9EAA-66C1-4556-1121D8800C5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06489C8-ABBD-A1AE-1BD3-2A1B41CA29A9}"/>
              </a:ext>
            </a:extLst>
          </p:cNvPr>
          <p:cNvSpPr>
            <a:spLocks noGrp="1"/>
          </p:cNvSpPr>
          <p:nvPr>
            <p:ph type="body" sz="quarter" idx="18"/>
          </p:nvPr>
        </p:nvSpPr>
        <p:spPr>
          <a:xfrm>
            <a:off x="798382" y="1794244"/>
            <a:ext cx="4973769" cy="4743716"/>
          </a:xfrm>
        </p:spPr>
        <p:txBody>
          <a:bodyPr/>
          <a:lstStyle/>
          <a:p>
            <a:pPr marL="0" indent="0"/>
            <a:r>
              <a:rPr lang="en-US" b="1" dirty="0"/>
              <a:t>Webinar - Cultural Heritage and Climate Change</a:t>
            </a:r>
          </a:p>
          <a:p>
            <a:pPr marL="0" indent="0"/>
            <a:r>
              <a:rPr lang="en-US" dirty="0"/>
              <a:t>Video discusses how climate change impacts both tangible and intangible cultural heritage, and explores how heritage can serve as a resource for adaptation and mitigation</a:t>
            </a:r>
          </a:p>
          <a:p>
            <a:pPr marL="0" indent="0"/>
            <a:r>
              <a:rPr lang="en-US" dirty="0">
                <a:solidFill>
                  <a:srgbClr val="1F8E47"/>
                </a:solidFill>
              </a:rPr>
              <a:t>https://www.youtube.com/watch?v=Eoi-333nHVg</a:t>
            </a:r>
          </a:p>
        </p:txBody>
      </p:sp>
      <p:sp>
        <p:nvSpPr>
          <p:cNvPr id="4" name="Text Placeholder 3">
            <a:extLst>
              <a:ext uri="{FF2B5EF4-FFF2-40B4-BE49-F238E27FC236}">
                <a16:creationId xmlns:a16="http://schemas.microsoft.com/office/drawing/2014/main" id="{8F6EFEFE-9846-6FE6-586D-DBE39F47C39F}"/>
              </a:ext>
            </a:extLst>
          </p:cNvPr>
          <p:cNvSpPr>
            <a:spLocks noGrp="1"/>
          </p:cNvSpPr>
          <p:nvPr>
            <p:ph type="body" sz="quarter" idx="16"/>
          </p:nvPr>
        </p:nvSpPr>
        <p:spPr/>
        <p:txBody>
          <a:bodyPr/>
          <a:lstStyle/>
          <a:p>
            <a:r>
              <a:rPr lang="en-US" dirty="0">
                <a:solidFill>
                  <a:srgbClr val="1F8E47"/>
                </a:solidFill>
              </a:rPr>
              <a:t>Watch</a:t>
            </a:r>
          </a:p>
        </p:txBody>
      </p:sp>
      <p:pic>
        <p:nvPicPr>
          <p:cNvPr id="7" name="Picture Placeholder 6">
            <a:extLst>
              <a:ext uri="{FF2B5EF4-FFF2-40B4-BE49-F238E27FC236}">
                <a16:creationId xmlns:a16="http://schemas.microsoft.com/office/drawing/2014/main" id="{CA3EB478-17EA-6C7A-A865-C4479DF0603B}"/>
              </a:ext>
            </a:extLst>
          </p:cNvPr>
          <p:cNvPicPr>
            <a:picLocks noGrp="1" noChangeAspect="1"/>
          </p:cNvPicPr>
          <p:nvPr>
            <p:ph type="pic" sz="quarter" idx="13"/>
          </p:nvPr>
        </p:nvPicPr>
        <p:blipFill>
          <a:blip r:embed="rId2"/>
          <a:srcRect l="6430" r="6430"/>
          <a:stretch>
            <a:fillRect/>
          </a:stretch>
        </p:blipFill>
        <p:spPr>
          <a:prstGeom prst="rect">
            <a:avLst/>
          </a:prstGeom>
          <a:solidFill>
            <a:srgbClr val="FFFFFF">
              <a:lumMod val="95000"/>
            </a:srgbClr>
          </a:solidFill>
        </p:spPr>
      </p:pic>
      <p:pic>
        <p:nvPicPr>
          <p:cNvPr id="10" name="Picture 9">
            <a:extLst>
              <a:ext uri="{FF2B5EF4-FFF2-40B4-BE49-F238E27FC236}">
                <a16:creationId xmlns:a16="http://schemas.microsoft.com/office/drawing/2014/main" id="{C4C1AFC9-9713-E556-1966-B8567FAFFD50}"/>
              </a:ext>
            </a:extLst>
          </p:cNvPr>
          <p:cNvPicPr>
            <a:picLocks noChangeAspect="1"/>
          </p:cNvPicPr>
          <p:nvPr/>
        </p:nvPicPr>
        <p:blipFill>
          <a:blip r:embed="rId3"/>
          <a:stretch>
            <a:fillRect/>
          </a:stretch>
        </p:blipFill>
        <p:spPr>
          <a:xfrm>
            <a:off x="98771" y="4369117"/>
            <a:ext cx="651193" cy="651193"/>
          </a:xfrm>
          <a:prstGeom prst="rect">
            <a:avLst/>
          </a:prstGeom>
        </p:spPr>
      </p:pic>
      <p:sp>
        <p:nvSpPr>
          <p:cNvPr id="11" name="TextBox 10">
            <a:extLst>
              <a:ext uri="{FF2B5EF4-FFF2-40B4-BE49-F238E27FC236}">
                <a16:creationId xmlns:a16="http://schemas.microsoft.com/office/drawing/2014/main" id="{A8594502-7126-F179-1435-CBEB8349D21E}"/>
              </a:ext>
            </a:extLst>
          </p:cNvPr>
          <p:cNvSpPr txBox="1"/>
          <p:nvPr/>
        </p:nvSpPr>
        <p:spPr>
          <a:xfrm>
            <a:off x="798382" y="209450"/>
            <a:ext cx="720090" cy="646331"/>
          </a:xfrm>
          <a:prstGeom prst="rect">
            <a:avLst/>
          </a:prstGeom>
          <a:noFill/>
        </p:spPr>
        <p:txBody>
          <a:bodyPr wrap="square" rtlCol="0">
            <a:spAutoFit/>
          </a:bodyPr>
          <a:lstStyle/>
          <a:p>
            <a:r>
              <a:rPr lang="en-IN" sz="3600" b="1" dirty="0">
                <a:solidFill>
                  <a:schemeClr val="bg2">
                    <a:lumMod val="75000"/>
                  </a:schemeClr>
                </a:solidFill>
              </a:rPr>
              <a:t>07</a:t>
            </a:r>
          </a:p>
        </p:txBody>
      </p:sp>
    </p:spTree>
    <p:extLst>
      <p:ext uri="{BB962C8B-B14F-4D97-AF65-F5344CB8AC3E}">
        <p14:creationId xmlns:p14="http://schemas.microsoft.com/office/powerpoint/2010/main" val="347838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3EFA2-9786-0259-98AD-6FE73037269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EC20140-B9A9-33C1-A71C-2CAB8E170F51}"/>
              </a:ext>
            </a:extLst>
          </p:cNvPr>
          <p:cNvSpPr>
            <a:spLocks noGrp="1"/>
          </p:cNvSpPr>
          <p:nvPr>
            <p:ph type="body" sz="quarter" idx="18"/>
          </p:nvPr>
        </p:nvSpPr>
        <p:spPr>
          <a:xfrm>
            <a:off x="798380" y="2045704"/>
            <a:ext cx="5762440" cy="3849918"/>
          </a:xfrm>
        </p:spPr>
        <p:txBody>
          <a:bodyPr/>
          <a:lstStyle/>
          <a:p>
            <a:pPr marL="0" indent="0"/>
            <a:r>
              <a:rPr lang="en-US" b="1" dirty="0"/>
              <a:t>Climate One – podcast</a:t>
            </a:r>
          </a:p>
          <a:p>
            <a:pPr marL="0" indent="0"/>
            <a:r>
              <a:rPr lang="en-US" dirty="0"/>
              <a:t>Climate One brings together thought leaders, policymakers, activists, and Indigenous voices to explore how climate change affects communities, culture, and heritage.</a:t>
            </a:r>
          </a:p>
          <a:p>
            <a:pPr marL="0" indent="0"/>
            <a:r>
              <a:rPr lang="en-US" dirty="0">
                <a:solidFill>
                  <a:srgbClr val="1F8E47"/>
                </a:solidFill>
              </a:rPr>
              <a:t>https://www.climateone.org/listen-watch/podcasts </a:t>
            </a:r>
          </a:p>
        </p:txBody>
      </p:sp>
      <p:sp>
        <p:nvSpPr>
          <p:cNvPr id="4" name="Text Placeholder 3">
            <a:extLst>
              <a:ext uri="{FF2B5EF4-FFF2-40B4-BE49-F238E27FC236}">
                <a16:creationId xmlns:a16="http://schemas.microsoft.com/office/drawing/2014/main" id="{3D3507D9-C40B-E087-709A-B0E3131BDF5C}"/>
              </a:ext>
            </a:extLst>
          </p:cNvPr>
          <p:cNvSpPr>
            <a:spLocks noGrp="1"/>
          </p:cNvSpPr>
          <p:nvPr>
            <p:ph type="body" sz="quarter" idx="16"/>
          </p:nvPr>
        </p:nvSpPr>
        <p:spPr/>
        <p:txBody>
          <a:bodyPr/>
          <a:lstStyle/>
          <a:p>
            <a:r>
              <a:rPr lang="en-US" dirty="0">
                <a:solidFill>
                  <a:srgbClr val="1F8E47"/>
                </a:solidFill>
              </a:rPr>
              <a:t>Listen</a:t>
            </a:r>
          </a:p>
        </p:txBody>
      </p:sp>
      <p:pic>
        <p:nvPicPr>
          <p:cNvPr id="3" name="Picture 2">
            <a:extLst>
              <a:ext uri="{FF2B5EF4-FFF2-40B4-BE49-F238E27FC236}">
                <a16:creationId xmlns:a16="http://schemas.microsoft.com/office/drawing/2014/main" id="{B8619731-AFBE-903C-7155-CACF4EF46670}"/>
              </a:ext>
            </a:extLst>
          </p:cNvPr>
          <p:cNvPicPr>
            <a:picLocks noChangeAspect="1"/>
          </p:cNvPicPr>
          <p:nvPr/>
        </p:nvPicPr>
        <p:blipFill>
          <a:blip r:embed="rId2">
            <a:duotone>
              <a:schemeClr val="bg2">
                <a:shade val="45000"/>
                <a:satMod val="135000"/>
              </a:schemeClr>
              <a:prstClr val="white"/>
            </a:duotone>
          </a:blip>
          <a:stretch>
            <a:fillRect/>
          </a:stretch>
        </p:blipFill>
        <p:spPr>
          <a:xfrm>
            <a:off x="210687" y="4346257"/>
            <a:ext cx="553403" cy="553403"/>
          </a:xfrm>
          <a:prstGeom prst="rect">
            <a:avLst/>
          </a:prstGeom>
        </p:spPr>
      </p:pic>
      <p:pic>
        <p:nvPicPr>
          <p:cNvPr id="11" name="Picture Placeholder 10">
            <a:extLst>
              <a:ext uri="{FF2B5EF4-FFF2-40B4-BE49-F238E27FC236}">
                <a16:creationId xmlns:a16="http://schemas.microsoft.com/office/drawing/2014/main" id="{D11FF997-4069-B283-8CF8-8BAFBB6FC86F}"/>
              </a:ext>
            </a:extLst>
          </p:cNvPr>
          <p:cNvPicPr>
            <a:picLocks noGrp="1" noChangeAspect="1"/>
          </p:cNvPicPr>
          <p:nvPr>
            <p:ph type="pic" sz="quarter" idx="13"/>
          </p:nvPr>
        </p:nvPicPr>
        <p:blipFill>
          <a:blip r:embed="rId3"/>
          <a:srcRect r="35096"/>
          <a:stretch>
            <a:fillRect/>
          </a:stretch>
        </p:blipFill>
        <p:spPr>
          <a:xfrm>
            <a:off x="6966760" y="2884487"/>
            <a:ext cx="3896842" cy="3973513"/>
          </a:xfrm>
          <a:prstGeom prst="rect">
            <a:avLst/>
          </a:prstGeom>
          <a:solidFill>
            <a:srgbClr val="FFFFFF">
              <a:lumMod val="95000"/>
            </a:srgbClr>
          </a:solidFill>
        </p:spPr>
      </p:pic>
      <p:sp>
        <p:nvSpPr>
          <p:cNvPr id="12" name="TextBox 11">
            <a:extLst>
              <a:ext uri="{FF2B5EF4-FFF2-40B4-BE49-F238E27FC236}">
                <a16:creationId xmlns:a16="http://schemas.microsoft.com/office/drawing/2014/main" id="{1856904F-903D-A978-3A66-F74B46A0C697}"/>
              </a:ext>
            </a:extLst>
          </p:cNvPr>
          <p:cNvSpPr txBox="1"/>
          <p:nvPr/>
        </p:nvSpPr>
        <p:spPr>
          <a:xfrm>
            <a:off x="798382" y="209450"/>
            <a:ext cx="720090" cy="646331"/>
          </a:xfrm>
          <a:prstGeom prst="rect">
            <a:avLst/>
          </a:prstGeom>
          <a:noFill/>
        </p:spPr>
        <p:txBody>
          <a:bodyPr wrap="square" rtlCol="0">
            <a:spAutoFit/>
          </a:bodyPr>
          <a:lstStyle/>
          <a:p>
            <a:r>
              <a:rPr lang="en-IN" sz="3600" b="1" dirty="0">
                <a:solidFill>
                  <a:schemeClr val="bg2">
                    <a:lumMod val="75000"/>
                  </a:schemeClr>
                </a:solidFill>
              </a:rPr>
              <a:t>07</a:t>
            </a:r>
          </a:p>
        </p:txBody>
      </p:sp>
    </p:spTree>
    <p:extLst>
      <p:ext uri="{BB962C8B-B14F-4D97-AF65-F5344CB8AC3E}">
        <p14:creationId xmlns:p14="http://schemas.microsoft.com/office/powerpoint/2010/main" val="187963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F2D0709-E7F3-1896-AEB2-7A70E9FAEBB7}"/>
              </a:ext>
            </a:extLst>
          </p:cNvPr>
          <p:cNvSpPr>
            <a:spLocks noGrp="1"/>
          </p:cNvSpPr>
          <p:nvPr>
            <p:ph type="body" sz="quarter" idx="42"/>
          </p:nvPr>
        </p:nvSpPr>
        <p:spPr/>
        <p:txBody>
          <a:bodyPr/>
          <a:lstStyle/>
          <a:p>
            <a:r>
              <a:rPr lang="en-US" dirty="0"/>
              <a:t>CONTENTS</a:t>
            </a:r>
          </a:p>
          <a:p>
            <a:endParaRPr lang="en-US" dirty="0"/>
          </a:p>
        </p:txBody>
      </p:sp>
      <p:sp>
        <p:nvSpPr>
          <p:cNvPr id="8" name="Text Placeholder 7">
            <a:extLst>
              <a:ext uri="{FF2B5EF4-FFF2-40B4-BE49-F238E27FC236}">
                <a16:creationId xmlns:a16="http://schemas.microsoft.com/office/drawing/2014/main" id="{E4660C4B-65DD-F432-26F1-FEF2DC46FDD2}"/>
              </a:ext>
            </a:extLst>
          </p:cNvPr>
          <p:cNvSpPr>
            <a:spLocks noGrp="1"/>
          </p:cNvSpPr>
          <p:nvPr>
            <p:ph type="body" sz="quarter" idx="18"/>
          </p:nvPr>
        </p:nvSpPr>
        <p:spPr/>
        <p:txBody>
          <a:bodyPr/>
          <a:lstStyle/>
          <a:p>
            <a:r>
              <a:rPr lang="en-US" dirty="0"/>
              <a:t>CONNECT — Climate Science in Local Heritage</a:t>
            </a:r>
          </a:p>
        </p:txBody>
      </p:sp>
      <p:sp>
        <p:nvSpPr>
          <p:cNvPr id="9" name="Text Placeholder 8">
            <a:extLst>
              <a:ext uri="{FF2B5EF4-FFF2-40B4-BE49-F238E27FC236}">
                <a16:creationId xmlns:a16="http://schemas.microsoft.com/office/drawing/2014/main" id="{39F1B639-4712-A922-710F-1A10D67D56E3}"/>
              </a:ext>
            </a:extLst>
          </p:cNvPr>
          <p:cNvSpPr>
            <a:spLocks noGrp="1"/>
          </p:cNvSpPr>
          <p:nvPr>
            <p:ph type="body" sz="quarter" idx="19"/>
          </p:nvPr>
        </p:nvSpPr>
        <p:spPr/>
        <p:txBody>
          <a:bodyPr/>
          <a:lstStyle/>
          <a:p>
            <a:r>
              <a:rPr lang="en-US" dirty="0"/>
              <a:t>04</a:t>
            </a:r>
          </a:p>
        </p:txBody>
      </p:sp>
      <p:sp>
        <p:nvSpPr>
          <p:cNvPr id="12" name="Text Placeholder 11">
            <a:extLst>
              <a:ext uri="{FF2B5EF4-FFF2-40B4-BE49-F238E27FC236}">
                <a16:creationId xmlns:a16="http://schemas.microsoft.com/office/drawing/2014/main" id="{BF5C3B50-1620-AFF1-7592-031C77F8A105}"/>
              </a:ext>
            </a:extLst>
          </p:cNvPr>
          <p:cNvSpPr>
            <a:spLocks noGrp="1"/>
          </p:cNvSpPr>
          <p:nvPr>
            <p:ph type="body" sz="quarter" idx="43"/>
          </p:nvPr>
        </p:nvSpPr>
        <p:spPr/>
        <p:txBody>
          <a:bodyPr/>
          <a:lstStyle/>
          <a:p>
            <a:r>
              <a:rPr lang="en-US" dirty="0"/>
              <a:t>REFLECT — Making Meaning</a:t>
            </a:r>
          </a:p>
        </p:txBody>
      </p:sp>
      <p:sp>
        <p:nvSpPr>
          <p:cNvPr id="13" name="Text Placeholder 12">
            <a:extLst>
              <a:ext uri="{FF2B5EF4-FFF2-40B4-BE49-F238E27FC236}">
                <a16:creationId xmlns:a16="http://schemas.microsoft.com/office/drawing/2014/main" id="{AB7D0D24-1CD1-85FE-762C-A212A28ADFC5}"/>
              </a:ext>
            </a:extLst>
          </p:cNvPr>
          <p:cNvSpPr>
            <a:spLocks noGrp="1"/>
          </p:cNvSpPr>
          <p:nvPr>
            <p:ph type="body" sz="quarter" idx="44"/>
          </p:nvPr>
        </p:nvSpPr>
        <p:spPr/>
        <p:txBody>
          <a:bodyPr/>
          <a:lstStyle/>
          <a:p>
            <a:r>
              <a:rPr lang="en-US" dirty="0"/>
              <a:t>05</a:t>
            </a:r>
          </a:p>
        </p:txBody>
      </p:sp>
      <p:sp>
        <p:nvSpPr>
          <p:cNvPr id="15" name="Text Placeholder 14">
            <a:extLst>
              <a:ext uri="{FF2B5EF4-FFF2-40B4-BE49-F238E27FC236}">
                <a16:creationId xmlns:a16="http://schemas.microsoft.com/office/drawing/2014/main" id="{3E41FAFC-D288-DD09-3150-49A88ED76E7F}"/>
              </a:ext>
            </a:extLst>
          </p:cNvPr>
          <p:cNvSpPr>
            <a:spLocks noGrp="1"/>
          </p:cNvSpPr>
          <p:nvPr>
            <p:ph type="body" sz="quarter" idx="46"/>
          </p:nvPr>
        </p:nvSpPr>
        <p:spPr/>
        <p:txBody>
          <a:bodyPr/>
          <a:lstStyle/>
          <a:p>
            <a:r>
              <a:rPr lang="en-US" dirty="0"/>
              <a:t>Key Takeaways</a:t>
            </a:r>
          </a:p>
        </p:txBody>
      </p:sp>
      <p:sp>
        <p:nvSpPr>
          <p:cNvPr id="16" name="Text Placeholder 15">
            <a:extLst>
              <a:ext uri="{FF2B5EF4-FFF2-40B4-BE49-F238E27FC236}">
                <a16:creationId xmlns:a16="http://schemas.microsoft.com/office/drawing/2014/main" id="{7D0F2C9D-C00D-3B4A-3DAB-468076DEEF66}"/>
              </a:ext>
            </a:extLst>
          </p:cNvPr>
          <p:cNvSpPr>
            <a:spLocks noGrp="1"/>
          </p:cNvSpPr>
          <p:nvPr>
            <p:ph type="body" sz="quarter" idx="47"/>
          </p:nvPr>
        </p:nvSpPr>
        <p:spPr/>
        <p:txBody>
          <a:bodyPr/>
          <a:lstStyle/>
          <a:p>
            <a:r>
              <a:rPr lang="en-US" dirty="0"/>
              <a:t>06</a:t>
            </a:r>
          </a:p>
        </p:txBody>
      </p:sp>
      <p:sp>
        <p:nvSpPr>
          <p:cNvPr id="18" name="Text Placeholder 17">
            <a:extLst>
              <a:ext uri="{FF2B5EF4-FFF2-40B4-BE49-F238E27FC236}">
                <a16:creationId xmlns:a16="http://schemas.microsoft.com/office/drawing/2014/main" id="{CB2159E3-655E-B78D-8199-83C5D6E32DDC}"/>
              </a:ext>
            </a:extLst>
          </p:cNvPr>
          <p:cNvSpPr>
            <a:spLocks noGrp="1"/>
          </p:cNvSpPr>
          <p:nvPr>
            <p:ph type="body" sz="quarter" idx="49"/>
          </p:nvPr>
        </p:nvSpPr>
        <p:spPr/>
        <p:txBody>
          <a:bodyPr/>
          <a:lstStyle/>
          <a:p>
            <a:r>
              <a:rPr lang="en-US" dirty="0"/>
              <a:t>Explore More — Read, Watch &amp; Listen</a:t>
            </a:r>
          </a:p>
        </p:txBody>
      </p:sp>
      <p:sp>
        <p:nvSpPr>
          <p:cNvPr id="19" name="Text Placeholder 18">
            <a:extLst>
              <a:ext uri="{FF2B5EF4-FFF2-40B4-BE49-F238E27FC236}">
                <a16:creationId xmlns:a16="http://schemas.microsoft.com/office/drawing/2014/main" id="{E799F6A4-09C0-367E-0C2F-17AA56887798}"/>
              </a:ext>
            </a:extLst>
          </p:cNvPr>
          <p:cNvSpPr>
            <a:spLocks noGrp="1"/>
          </p:cNvSpPr>
          <p:nvPr>
            <p:ph type="body" sz="quarter" idx="50"/>
          </p:nvPr>
        </p:nvSpPr>
        <p:spPr/>
        <p:txBody>
          <a:bodyPr/>
          <a:lstStyle/>
          <a:p>
            <a:r>
              <a:rPr lang="en-US" dirty="0"/>
              <a:t>07</a:t>
            </a:r>
          </a:p>
        </p:txBody>
      </p:sp>
      <p:pic>
        <p:nvPicPr>
          <p:cNvPr id="4" name="Picture Placeholder 3">
            <a:extLst>
              <a:ext uri="{FF2B5EF4-FFF2-40B4-BE49-F238E27FC236}">
                <a16:creationId xmlns:a16="http://schemas.microsoft.com/office/drawing/2014/main" id="{2BEC9029-F404-09F4-5DDD-BB1875147D1A}"/>
              </a:ext>
            </a:extLst>
          </p:cNvPr>
          <p:cNvPicPr>
            <a:picLocks noGrp="1" noChangeAspect="1"/>
          </p:cNvPicPr>
          <p:nvPr>
            <p:ph type="pic" sz="quarter" idx="10"/>
          </p:nvPr>
        </p:nvPicPr>
        <p:blipFill>
          <a:blip r:embed="rId2"/>
          <a:srcRect l="33952" r="33952"/>
          <a:stretch>
            <a:fillRect/>
          </a:stretch>
        </p:blipFill>
        <p:spPr>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rgbClr val="FFFFFF">
              <a:lumMod val="95000"/>
            </a:srgbClr>
          </a:solidFill>
        </p:spPr>
      </p:pic>
      <p:pic>
        <p:nvPicPr>
          <p:cNvPr id="24" name="Picture Placeholder 23">
            <a:extLst>
              <a:ext uri="{FF2B5EF4-FFF2-40B4-BE49-F238E27FC236}">
                <a16:creationId xmlns:a16="http://schemas.microsoft.com/office/drawing/2014/main" id="{A6172E66-514D-1D39-5025-225535723AE9}"/>
              </a:ext>
            </a:extLst>
          </p:cNvPr>
          <p:cNvPicPr>
            <a:picLocks noGrp="1" noChangeAspect="1"/>
          </p:cNvPicPr>
          <p:nvPr>
            <p:ph type="pic" sz="quarter" idx="52"/>
          </p:nvPr>
        </p:nvPicPr>
        <p:blipFill>
          <a:blip r:embed="rId3"/>
          <a:srcRect l="30184" r="30184"/>
          <a:stretch>
            <a:fillRect/>
          </a:stretch>
        </p:blipFill>
        <p:spPr>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rgbClr val="FFFFFF">
              <a:lumMod val="95000"/>
            </a:srgbClr>
          </a:solidFill>
        </p:spPr>
      </p:pic>
      <p:pic>
        <p:nvPicPr>
          <p:cNvPr id="26" name="Picture Placeholder 25">
            <a:extLst>
              <a:ext uri="{FF2B5EF4-FFF2-40B4-BE49-F238E27FC236}">
                <a16:creationId xmlns:a16="http://schemas.microsoft.com/office/drawing/2014/main" id="{37A6410C-4FC3-2464-3530-2DBC28CB1306}"/>
              </a:ext>
            </a:extLst>
          </p:cNvPr>
          <p:cNvPicPr>
            <a:picLocks noGrp="1" noChangeAspect="1"/>
          </p:cNvPicPr>
          <p:nvPr>
            <p:ph type="pic" sz="quarter" idx="12"/>
          </p:nvPr>
        </p:nvPicPr>
        <p:blipFill>
          <a:blip r:embed="rId4"/>
          <a:srcRect l="33395" r="33395"/>
          <a:stretch>
            <a:fillRect/>
          </a:stretch>
        </p:blipFill>
        <p:spPr>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FFFFFF">
              <a:lumMod val="95000"/>
            </a:srgbClr>
          </a:solidFill>
        </p:spPr>
      </p:pic>
      <p:pic>
        <p:nvPicPr>
          <p:cNvPr id="28" name="Picture Placeholder 27">
            <a:extLst>
              <a:ext uri="{FF2B5EF4-FFF2-40B4-BE49-F238E27FC236}">
                <a16:creationId xmlns:a16="http://schemas.microsoft.com/office/drawing/2014/main" id="{D1D3539F-A769-79FF-0F1B-F1FCE5E81F9F}"/>
              </a:ext>
            </a:extLst>
          </p:cNvPr>
          <p:cNvPicPr>
            <a:picLocks noGrp="1" noChangeAspect="1"/>
          </p:cNvPicPr>
          <p:nvPr>
            <p:ph type="pic" sz="quarter" idx="53"/>
          </p:nvPr>
        </p:nvPicPr>
        <p:blipFill>
          <a:blip r:embed="rId5"/>
          <a:srcRect l="46642" r="14544"/>
          <a:stretch>
            <a:fillRect/>
          </a:stretch>
        </p:blipFill>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rgbClr val="FFFFFF">
              <a:lumMod val="95000"/>
            </a:srgbClr>
          </a:solidFill>
        </p:spPr>
      </p:pic>
    </p:spTree>
    <p:extLst>
      <p:ext uri="{BB962C8B-B14F-4D97-AF65-F5344CB8AC3E}">
        <p14:creationId xmlns:p14="http://schemas.microsoft.com/office/powerpoint/2010/main" val="338657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846A7D-BDFA-BC13-55EF-E519FFBD92A4}"/>
              </a:ext>
            </a:extLst>
          </p:cNvPr>
          <p:cNvSpPr>
            <a:spLocks noGrp="1"/>
          </p:cNvSpPr>
          <p:nvPr>
            <p:ph type="body" sz="quarter" idx="13"/>
          </p:nvPr>
        </p:nvSpPr>
        <p:spPr>
          <a:xfrm>
            <a:off x="102870" y="491490"/>
            <a:ext cx="5440680" cy="5120640"/>
          </a:xfrm>
        </p:spPr>
        <p:txBody>
          <a:bodyPr>
            <a:normAutofit fontScale="92500" lnSpcReduction="10000"/>
          </a:bodyPr>
          <a:lstStyle/>
          <a:p>
            <a:r>
              <a:rPr lang="en-US" i="0" dirty="0"/>
              <a:t>Feeling anxious about climate change is completely normal. Many young people describe climate change as one of the </a:t>
            </a:r>
            <a:r>
              <a:rPr lang="en-US" b="1" i="0" dirty="0"/>
              <a:t>biggest worries in their lives</a:t>
            </a:r>
            <a:r>
              <a:rPr lang="en-US" i="0" dirty="0"/>
              <a:t>. </a:t>
            </a:r>
          </a:p>
          <a:p>
            <a:endParaRPr lang="en-US" i="0" dirty="0"/>
          </a:p>
          <a:p>
            <a:r>
              <a:rPr lang="en-US" b="1" i="0" dirty="0"/>
              <a:t>This toolkit </a:t>
            </a:r>
            <a:r>
              <a:rPr lang="en-US" i="0" dirty="0"/>
              <a:t>is here to show that those feelings matter, and that they can also be turned into strength. By exploring books, blogs, videos, and podcasts, you’ll see how others are coping with climate anxiety — and how you can too.</a:t>
            </a:r>
            <a:endParaRPr lang="en-IN" i="0" dirty="0"/>
          </a:p>
        </p:txBody>
      </p:sp>
      <p:pic>
        <p:nvPicPr>
          <p:cNvPr id="7" name="Picture Placeholder 6">
            <a:extLst>
              <a:ext uri="{FF2B5EF4-FFF2-40B4-BE49-F238E27FC236}">
                <a16:creationId xmlns:a16="http://schemas.microsoft.com/office/drawing/2014/main" id="{9910BA03-DF55-183E-1A94-921D4CD07703}"/>
              </a:ext>
            </a:extLst>
          </p:cNvPr>
          <p:cNvPicPr>
            <a:picLocks noGrp="1" noChangeAspect="1"/>
          </p:cNvPicPr>
          <p:nvPr>
            <p:ph type="pic" sz="quarter" idx="19"/>
          </p:nvPr>
        </p:nvPicPr>
        <p:blipFill>
          <a:blip r:embed="rId2"/>
          <a:srcRect l="9508" r="9508"/>
          <a:stretch>
            <a:fillRect/>
          </a:stretch>
        </p:blipFill>
        <p:spPr>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rgbClr val="FFFFFF">
              <a:lumMod val="95000"/>
            </a:srgbClr>
          </a:solidFill>
        </p:spPr>
      </p:pic>
      <p:pic>
        <p:nvPicPr>
          <p:cNvPr id="10" name="Graphic 9" descr="Chevron arrows with solid fill">
            <a:extLst>
              <a:ext uri="{FF2B5EF4-FFF2-40B4-BE49-F238E27FC236}">
                <a16:creationId xmlns:a16="http://schemas.microsoft.com/office/drawing/2014/main" id="{E3BA0F5F-DAEB-8571-2810-039FE602ADF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5400000">
            <a:off x="102870" y="6235327"/>
            <a:ext cx="483607" cy="483607"/>
          </a:xfrm>
          <a:prstGeom prst="rect">
            <a:avLst/>
          </a:prstGeom>
        </p:spPr>
      </p:pic>
      <p:sp>
        <p:nvSpPr>
          <p:cNvPr id="12" name="TextBox 11">
            <a:extLst>
              <a:ext uri="{FF2B5EF4-FFF2-40B4-BE49-F238E27FC236}">
                <a16:creationId xmlns:a16="http://schemas.microsoft.com/office/drawing/2014/main" id="{189A0B36-4D58-CEE2-38BE-CD2896531508}"/>
              </a:ext>
            </a:extLst>
          </p:cNvPr>
          <p:cNvSpPr txBox="1"/>
          <p:nvPr/>
        </p:nvSpPr>
        <p:spPr>
          <a:xfrm>
            <a:off x="671513" y="5773663"/>
            <a:ext cx="4060507" cy="461665"/>
          </a:xfrm>
          <a:prstGeom prst="rect">
            <a:avLst/>
          </a:prstGeom>
          <a:noFill/>
        </p:spPr>
        <p:txBody>
          <a:bodyPr wrap="square">
            <a:spAutoFit/>
          </a:bodyPr>
          <a:lstStyle/>
          <a:p>
            <a:pPr marL="0" indent="0"/>
            <a:r>
              <a:rPr lang="en-US" sz="2400" dirty="0"/>
              <a:t>Read/Watch/Listen/Write/Act</a:t>
            </a:r>
          </a:p>
        </p:txBody>
      </p:sp>
      <p:grpSp>
        <p:nvGrpSpPr>
          <p:cNvPr id="17" name="Group 16">
            <a:extLst>
              <a:ext uri="{FF2B5EF4-FFF2-40B4-BE49-F238E27FC236}">
                <a16:creationId xmlns:a16="http://schemas.microsoft.com/office/drawing/2014/main" id="{DDAF9E15-E1E3-F37B-70B3-3724ADB7B70B}"/>
              </a:ext>
            </a:extLst>
          </p:cNvPr>
          <p:cNvGrpSpPr/>
          <p:nvPr/>
        </p:nvGrpSpPr>
        <p:grpSpPr>
          <a:xfrm>
            <a:off x="1600445" y="6284130"/>
            <a:ext cx="1851415" cy="471515"/>
            <a:chOff x="4311182" y="6230910"/>
            <a:chExt cx="2187251" cy="557045"/>
          </a:xfrm>
        </p:grpSpPr>
        <p:pic>
          <p:nvPicPr>
            <p:cNvPr id="13" name="Graphic 12" descr="Internet with solid fill">
              <a:extLst>
                <a:ext uri="{FF2B5EF4-FFF2-40B4-BE49-F238E27FC236}">
                  <a16:creationId xmlns:a16="http://schemas.microsoft.com/office/drawing/2014/main" id="{A1FE21A6-04C9-91EE-8451-950F697D36AE}"/>
                </a:ext>
              </a:extLst>
            </p:cNvPr>
            <p:cNvPicPr>
              <a:picLocks noChangeAspect="1"/>
            </p:cNvPicPr>
            <p:nvPr/>
          </p:nvPicPr>
          <p:blipFill>
            <a:blip>
              <a:duotone>
                <a:schemeClr val="accent5">
                  <a:shade val="45000"/>
                  <a:satMod val="135000"/>
                </a:schemeClr>
                <a:prstClr val="white"/>
              </a:duotone>
              <a:extLst>
                <a:ext uri="{96DAC541-7B7A-43D3-8B79-37D633B846F1}">
                  <asvg:svgBlip xmlns:asvg="http://schemas.microsoft.com/office/drawing/2016/SVG/main" r:embed="rId4"/>
                </a:ext>
              </a:extLst>
            </a:blip>
            <a:stretch>
              <a:fillRect/>
            </a:stretch>
          </p:blipFill>
          <p:spPr>
            <a:xfrm>
              <a:off x="4311182" y="6264995"/>
              <a:ext cx="488874" cy="488874"/>
            </a:xfrm>
            <a:prstGeom prst="rect">
              <a:avLst/>
            </a:prstGeom>
          </p:spPr>
        </p:pic>
        <p:pic>
          <p:nvPicPr>
            <p:cNvPr id="14" name="Picture 13">
              <a:extLst>
                <a:ext uri="{FF2B5EF4-FFF2-40B4-BE49-F238E27FC236}">
                  <a16:creationId xmlns:a16="http://schemas.microsoft.com/office/drawing/2014/main" id="{3C39766D-58F2-AEBF-5C2D-71E5238F4EC5}"/>
                </a:ext>
              </a:extLst>
            </p:cNvPr>
            <p:cNvPicPr>
              <a:picLocks noChangeAspect="1"/>
            </p:cNvPicPr>
            <p:nvPr/>
          </p:nvPicPr>
          <p:blipFill>
            <a:blip r:embed="rId5">
              <a:duotone>
                <a:schemeClr val="accent5">
                  <a:shade val="45000"/>
                  <a:satMod val="135000"/>
                </a:schemeClr>
                <a:prstClr val="white"/>
              </a:duotone>
            </a:blip>
            <a:stretch>
              <a:fillRect/>
            </a:stretch>
          </p:blipFill>
          <p:spPr>
            <a:xfrm>
              <a:off x="4924354" y="6313983"/>
              <a:ext cx="404951" cy="404951"/>
            </a:xfrm>
            <a:prstGeom prst="rect">
              <a:avLst/>
            </a:prstGeom>
          </p:spPr>
        </p:pic>
        <p:pic>
          <p:nvPicPr>
            <p:cNvPr id="15" name="Picture 14">
              <a:extLst>
                <a:ext uri="{FF2B5EF4-FFF2-40B4-BE49-F238E27FC236}">
                  <a16:creationId xmlns:a16="http://schemas.microsoft.com/office/drawing/2014/main" id="{61F79575-E4A7-22B8-BF18-3CD1C6832D8C}"/>
                </a:ext>
              </a:extLst>
            </p:cNvPr>
            <p:cNvPicPr>
              <a:picLocks noChangeAspect="1"/>
            </p:cNvPicPr>
            <p:nvPr/>
          </p:nvPicPr>
          <p:blipFill>
            <a:blip r:embed="rId6">
              <a:duotone>
                <a:schemeClr val="accent5">
                  <a:shade val="45000"/>
                  <a:satMod val="135000"/>
                </a:schemeClr>
                <a:prstClr val="white"/>
              </a:duotone>
            </a:blip>
            <a:stretch>
              <a:fillRect/>
            </a:stretch>
          </p:blipFill>
          <p:spPr>
            <a:xfrm>
              <a:off x="5445135" y="6230910"/>
              <a:ext cx="557045" cy="557045"/>
            </a:xfrm>
            <a:prstGeom prst="rect">
              <a:avLst/>
            </a:prstGeom>
          </p:spPr>
        </p:pic>
        <p:pic>
          <p:nvPicPr>
            <p:cNvPr id="16" name="Picture 15">
              <a:extLst>
                <a:ext uri="{FF2B5EF4-FFF2-40B4-BE49-F238E27FC236}">
                  <a16:creationId xmlns:a16="http://schemas.microsoft.com/office/drawing/2014/main" id="{707FFD42-DF2E-4BBE-F6E3-2690FAAFFF95}"/>
                </a:ext>
              </a:extLst>
            </p:cNvPr>
            <p:cNvPicPr>
              <a:picLocks noChangeAspect="1"/>
            </p:cNvPicPr>
            <p:nvPr/>
          </p:nvPicPr>
          <p:blipFill>
            <a:blip r:embed="rId7">
              <a:duotone>
                <a:schemeClr val="accent5">
                  <a:shade val="45000"/>
                  <a:satMod val="135000"/>
                </a:schemeClr>
                <a:prstClr val="white"/>
              </a:duotone>
            </a:blip>
            <a:stretch>
              <a:fillRect/>
            </a:stretch>
          </p:blipFill>
          <p:spPr>
            <a:xfrm>
              <a:off x="6025040" y="6290894"/>
              <a:ext cx="473393" cy="473393"/>
            </a:xfrm>
            <a:prstGeom prst="rect">
              <a:avLst/>
            </a:prstGeom>
          </p:spPr>
        </p:pic>
      </p:grpSp>
      <p:sp>
        <p:nvSpPr>
          <p:cNvPr id="22" name="Freeform: Shape 21">
            <a:extLst>
              <a:ext uri="{FF2B5EF4-FFF2-40B4-BE49-F238E27FC236}">
                <a16:creationId xmlns:a16="http://schemas.microsoft.com/office/drawing/2014/main" id="{E7BF655B-2473-9B28-BE0D-7CE4281557EF}"/>
              </a:ext>
            </a:extLst>
          </p:cNvPr>
          <p:cNvSpPr/>
          <p:nvPr/>
        </p:nvSpPr>
        <p:spPr>
          <a:xfrm>
            <a:off x="9292590" y="1"/>
            <a:ext cx="2674620" cy="454211"/>
          </a:xfrm>
          <a:custGeom>
            <a:avLst/>
            <a:gdLst>
              <a:gd name="csX0" fmla="*/ 0 w 2674620"/>
              <a:gd name="csY0" fmla="*/ 0 h 454211"/>
              <a:gd name="csX1" fmla="*/ 2674620 w 2674620"/>
              <a:gd name="csY1" fmla="*/ 0 h 454211"/>
              <a:gd name="csX2" fmla="*/ 2220409 w 2674620"/>
              <a:gd name="csY2" fmla="*/ 454211 h 454211"/>
              <a:gd name="csX3" fmla="*/ 454211 w 2674620"/>
              <a:gd name="csY3" fmla="*/ 454211 h 454211"/>
              <a:gd name="csX4" fmla="*/ 0 w 2674620"/>
              <a:gd name="csY4" fmla="*/ 0 h 454211"/>
            </a:gdLst>
            <a:ahLst/>
            <a:cxnLst>
              <a:cxn ang="0">
                <a:pos x="csX0" y="csY0"/>
              </a:cxn>
              <a:cxn ang="0">
                <a:pos x="csX1" y="csY1"/>
              </a:cxn>
              <a:cxn ang="0">
                <a:pos x="csX2" y="csY2"/>
              </a:cxn>
              <a:cxn ang="0">
                <a:pos x="csX3" y="csY3"/>
              </a:cxn>
              <a:cxn ang="0">
                <a:pos x="csX4" y="csY4"/>
              </a:cxn>
            </a:cxnLst>
            <a:rect l="l" t="t" r="r" b="b"/>
            <a:pathLst>
              <a:path w="2674620" h="454211">
                <a:moveTo>
                  <a:pt x="0" y="0"/>
                </a:moveTo>
                <a:lnTo>
                  <a:pt x="2674620" y="0"/>
                </a:lnTo>
                <a:cubicBezTo>
                  <a:pt x="2674620" y="250854"/>
                  <a:pt x="2471263" y="454211"/>
                  <a:pt x="2220409" y="454211"/>
                </a:cubicBezTo>
                <a:lnTo>
                  <a:pt x="454211" y="454211"/>
                </a:lnTo>
                <a:cubicBezTo>
                  <a:pt x="203357" y="454211"/>
                  <a:pt x="0" y="250854"/>
                  <a:pt x="0" y="0"/>
                </a:cubicBezTo>
                <a:close/>
              </a:path>
            </a:pathLst>
          </a:custGeom>
          <a:solidFill>
            <a:srgbClr val="82C2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IN" sz="2400" dirty="0"/>
              <a:t>Toolkit</a:t>
            </a:r>
          </a:p>
        </p:txBody>
      </p:sp>
    </p:spTree>
    <p:extLst>
      <p:ext uri="{BB962C8B-B14F-4D97-AF65-F5344CB8AC3E}">
        <p14:creationId xmlns:p14="http://schemas.microsoft.com/office/powerpoint/2010/main" val="4154893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B0C84-42AC-6306-79F8-B8FA36CEE8C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ADC7573-E82B-5548-B981-7D1700A51FE4}"/>
              </a:ext>
            </a:extLst>
          </p:cNvPr>
          <p:cNvSpPr>
            <a:spLocks noGrp="1"/>
          </p:cNvSpPr>
          <p:nvPr>
            <p:ph type="body" sz="quarter" idx="18"/>
          </p:nvPr>
        </p:nvSpPr>
        <p:spPr>
          <a:xfrm>
            <a:off x="798381" y="1889891"/>
            <a:ext cx="10614687" cy="4206506"/>
          </a:xfrm>
        </p:spPr>
        <p:txBody>
          <a:bodyPr/>
          <a:lstStyle/>
          <a:p>
            <a:r>
              <a:rPr lang="en-US" b="1" dirty="0">
                <a:solidFill>
                  <a:srgbClr val="5398A2"/>
                </a:solidFill>
              </a:rPr>
              <a:t>READ</a:t>
            </a:r>
          </a:p>
          <a:p>
            <a:r>
              <a:rPr lang="en-US" b="1" dirty="0"/>
              <a:t>Book – </a:t>
            </a:r>
            <a:r>
              <a:rPr lang="en-US" b="1" i="1" dirty="0"/>
              <a:t>Climate Anxiety and the Kid Question</a:t>
            </a:r>
            <a:br>
              <a:rPr lang="en-IN" dirty="0"/>
            </a:br>
            <a:r>
              <a:rPr lang="en-US" dirty="0"/>
              <a:t>This book looks at how climate anxiety can affect decisions about the future, such as whether to have children. It’s a sensitive topic but one that reflects the depth of climate worries today. Reading it can help you reflect on how climate change shapes long-term life choices.</a:t>
            </a:r>
            <a:br>
              <a:rPr lang="en-IN" dirty="0"/>
            </a:br>
            <a:r>
              <a:rPr lang="en-IN" dirty="0">
                <a:hlinkClick r:id="rId2"/>
              </a:rPr>
              <a:t> </a:t>
            </a:r>
            <a:r>
              <a:rPr lang="en-US" dirty="0">
                <a:hlinkClick r:id="rId2"/>
              </a:rPr>
              <a:t>Link</a:t>
            </a:r>
            <a:endParaRPr lang="en-IN" dirty="0"/>
          </a:p>
          <a:p>
            <a:r>
              <a:rPr lang="en-US" b="1" dirty="0"/>
              <a:t>Blog – From Climate Anxiety to Climate Action (National Wildlife Federation)</a:t>
            </a:r>
            <a:br>
              <a:rPr lang="en-IN" dirty="0"/>
            </a:br>
            <a:r>
              <a:rPr lang="en-US" dirty="0"/>
              <a:t>This blog explains how climate change affects young people emotionally and offers tips to cope. It’s written with a practical approach, helping you channel anxiety into small but meaningful actions.</a:t>
            </a:r>
            <a:br>
              <a:rPr lang="en-IN" dirty="0"/>
            </a:br>
            <a:r>
              <a:rPr lang="en-IN" dirty="0">
                <a:hlinkClick r:id="rId3"/>
              </a:rPr>
              <a:t> </a:t>
            </a:r>
            <a:r>
              <a:rPr lang="en-US" dirty="0">
                <a:hlinkClick r:id="rId3"/>
              </a:rPr>
              <a:t>Link</a:t>
            </a:r>
            <a:endParaRPr lang="en-IN" dirty="0"/>
          </a:p>
        </p:txBody>
      </p:sp>
      <p:sp>
        <p:nvSpPr>
          <p:cNvPr id="4" name="Text Placeholder 3">
            <a:extLst>
              <a:ext uri="{FF2B5EF4-FFF2-40B4-BE49-F238E27FC236}">
                <a16:creationId xmlns:a16="http://schemas.microsoft.com/office/drawing/2014/main" id="{51A948FB-5320-6DB8-69EE-B31C88081ED2}"/>
              </a:ext>
            </a:extLst>
          </p:cNvPr>
          <p:cNvSpPr>
            <a:spLocks noGrp="1"/>
          </p:cNvSpPr>
          <p:nvPr>
            <p:ph type="body" sz="quarter" idx="16"/>
          </p:nvPr>
        </p:nvSpPr>
        <p:spPr/>
        <p:txBody>
          <a:bodyPr/>
          <a:lstStyle/>
          <a:p>
            <a:r>
              <a:rPr lang="en-US" dirty="0">
                <a:solidFill>
                  <a:srgbClr val="1F8E47"/>
                </a:solidFill>
              </a:rPr>
              <a:t>Climate Anxiety – Read/Watch/Listen/Write/Act</a:t>
            </a:r>
          </a:p>
        </p:txBody>
      </p:sp>
      <p:sp>
        <p:nvSpPr>
          <p:cNvPr id="29" name="Freeform: Shape 28">
            <a:extLst>
              <a:ext uri="{FF2B5EF4-FFF2-40B4-BE49-F238E27FC236}">
                <a16:creationId xmlns:a16="http://schemas.microsoft.com/office/drawing/2014/main" id="{5AF803DA-1FB5-5519-36AE-4B0128E2D02C}"/>
              </a:ext>
            </a:extLst>
          </p:cNvPr>
          <p:cNvSpPr/>
          <p:nvPr/>
        </p:nvSpPr>
        <p:spPr>
          <a:xfrm>
            <a:off x="631894" y="-17242"/>
            <a:ext cx="2674620" cy="454211"/>
          </a:xfrm>
          <a:custGeom>
            <a:avLst/>
            <a:gdLst>
              <a:gd name="csX0" fmla="*/ 0 w 2674620"/>
              <a:gd name="csY0" fmla="*/ 0 h 454211"/>
              <a:gd name="csX1" fmla="*/ 2674620 w 2674620"/>
              <a:gd name="csY1" fmla="*/ 0 h 454211"/>
              <a:gd name="csX2" fmla="*/ 2220409 w 2674620"/>
              <a:gd name="csY2" fmla="*/ 454211 h 454211"/>
              <a:gd name="csX3" fmla="*/ 454211 w 2674620"/>
              <a:gd name="csY3" fmla="*/ 454211 h 454211"/>
              <a:gd name="csX4" fmla="*/ 0 w 2674620"/>
              <a:gd name="csY4" fmla="*/ 0 h 454211"/>
            </a:gdLst>
            <a:ahLst/>
            <a:cxnLst>
              <a:cxn ang="0">
                <a:pos x="csX0" y="csY0"/>
              </a:cxn>
              <a:cxn ang="0">
                <a:pos x="csX1" y="csY1"/>
              </a:cxn>
              <a:cxn ang="0">
                <a:pos x="csX2" y="csY2"/>
              </a:cxn>
              <a:cxn ang="0">
                <a:pos x="csX3" y="csY3"/>
              </a:cxn>
              <a:cxn ang="0">
                <a:pos x="csX4" y="csY4"/>
              </a:cxn>
            </a:cxnLst>
            <a:rect l="l" t="t" r="r" b="b"/>
            <a:pathLst>
              <a:path w="2674620" h="454211">
                <a:moveTo>
                  <a:pt x="0" y="0"/>
                </a:moveTo>
                <a:lnTo>
                  <a:pt x="2674620" y="0"/>
                </a:lnTo>
                <a:cubicBezTo>
                  <a:pt x="2674620" y="250854"/>
                  <a:pt x="2471263" y="454211"/>
                  <a:pt x="2220409" y="454211"/>
                </a:cubicBezTo>
                <a:lnTo>
                  <a:pt x="454211" y="454211"/>
                </a:lnTo>
                <a:cubicBezTo>
                  <a:pt x="203357" y="454211"/>
                  <a:pt x="0" y="250854"/>
                  <a:pt x="0" y="0"/>
                </a:cubicBezTo>
                <a:close/>
              </a:path>
            </a:pathLst>
          </a:custGeom>
          <a:solidFill>
            <a:srgbClr val="82C2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IN" sz="2400" dirty="0"/>
              <a:t>Toolkit</a:t>
            </a:r>
          </a:p>
        </p:txBody>
      </p:sp>
      <p:pic>
        <p:nvPicPr>
          <p:cNvPr id="33" name="Picture 32">
            <a:extLst>
              <a:ext uri="{FF2B5EF4-FFF2-40B4-BE49-F238E27FC236}">
                <a16:creationId xmlns:a16="http://schemas.microsoft.com/office/drawing/2014/main" id="{435F7990-267F-77A1-AAFC-3340AEC56B18}"/>
              </a:ext>
            </a:extLst>
          </p:cNvPr>
          <p:cNvPicPr>
            <a:picLocks noChangeAspect="1"/>
          </p:cNvPicPr>
          <p:nvPr/>
        </p:nvPicPr>
        <p:blipFill>
          <a:blip r:embed="rId4">
            <a:alphaModFix amt="63000"/>
            <a:extLst>
              <a:ext uri="{28A0092B-C50C-407E-A947-70E740481C1C}">
                <a14:useLocalDpi xmlns:a14="http://schemas.microsoft.com/office/drawing/2010/main" val="0"/>
              </a:ext>
            </a:extLst>
          </a:blip>
          <a:stretch>
            <a:fillRect/>
          </a:stretch>
        </p:blipFill>
        <p:spPr>
          <a:xfrm rot="1081996">
            <a:off x="10178402" y="-850639"/>
            <a:ext cx="3224482" cy="3224482"/>
          </a:xfrm>
          <a:prstGeom prst="rect">
            <a:avLst/>
          </a:prstGeom>
        </p:spPr>
      </p:pic>
      <p:pic>
        <p:nvPicPr>
          <p:cNvPr id="35" name="Picture 34">
            <a:extLst>
              <a:ext uri="{FF2B5EF4-FFF2-40B4-BE49-F238E27FC236}">
                <a16:creationId xmlns:a16="http://schemas.microsoft.com/office/drawing/2014/main" id="{B3282796-CF5D-3135-9ED2-F6C7C0ABFEF7}"/>
              </a:ext>
            </a:extLst>
          </p:cNvPr>
          <p:cNvPicPr>
            <a:picLocks noChangeAspect="1"/>
          </p:cNvPicPr>
          <p:nvPr/>
        </p:nvPicPr>
        <p:blipFill>
          <a:blip r:embed="rId5"/>
          <a:stretch>
            <a:fillRect/>
          </a:stretch>
        </p:blipFill>
        <p:spPr>
          <a:xfrm>
            <a:off x="326401" y="2479420"/>
            <a:ext cx="406811" cy="628650"/>
          </a:xfrm>
          <a:prstGeom prst="rect">
            <a:avLst/>
          </a:prstGeom>
        </p:spPr>
      </p:pic>
      <p:pic>
        <p:nvPicPr>
          <p:cNvPr id="37" name="Picture 36">
            <a:extLst>
              <a:ext uri="{FF2B5EF4-FFF2-40B4-BE49-F238E27FC236}">
                <a16:creationId xmlns:a16="http://schemas.microsoft.com/office/drawing/2014/main" id="{79F2859F-5F9F-95C4-9A44-B7F092058C9D}"/>
              </a:ext>
            </a:extLst>
          </p:cNvPr>
          <p:cNvPicPr>
            <a:picLocks noChangeAspect="1"/>
          </p:cNvPicPr>
          <p:nvPr/>
        </p:nvPicPr>
        <p:blipFill>
          <a:blip r:embed="rId6"/>
          <a:stretch>
            <a:fillRect/>
          </a:stretch>
        </p:blipFill>
        <p:spPr>
          <a:xfrm>
            <a:off x="326401" y="4477511"/>
            <a:ext cx="437390" cy="437390"/>
          </a:xfrm>
          <a:prstGeom prst="rect">
            <a:avLst/>
          </a:prstGeom>
        </p:spPr>
      </p:pic>
    </p:spTree>
    <p:extLst>
      <p:ext uri="{BB962C8B-B14F-4D97-AF65-F5344CB8AC3E}">
        <p14:creationId xmlns:p14="http://schemas.microsoft.com/office/powerpoint/2010/main" val="105859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1FE5B-AC84-02B3-4272-4EB936AF522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9F6C192-58F6-41B5-A915-8768753795DB}"/>
              </a:ext>
            </a:extLst>
          </p:cNvPr>
          <p:cNvSpPr>
            <a:spLocks noGrp="1"/>
          </p:cNvSpPr>
          <p:nvPr>
            <p:ph type="body" sz="quarter" idx="18"/>
          </p:nvPr>
        </p:nvSpPr>
        <p:spPr>
          <a:xfrm>
            <a:off x="798381" y="1889891"/>
            <a:ext cx="10614687" cy="4206506"/>
          </a:xfrm>
        </p:spPr>
        <p:txBody>
          <a:bodyPr/>
          <a:lstStyle/>
          <a:p>
            <a:r>
              <a:rPr lang="en-US" b="1" dirty="0">
                <a:solidFill>
                  <a:srgbClr val="5398A2"/>
                </a:solidFill>
              </a:rPr>
              <a:t>READ</a:t>
            </a:r>
          </a:p>
          <a:p>
            <a:r>
              <a:rPr lang="en-IN" b="1" dirty="0"/>
              <a:t>Article – Helping Young People Turn Climate Anxiety into Climate Action</a:t>
            </a:r>
            <a:br>
              <a:rPr lang="en-IN" b="1" dirty="0"/>
            </a:br>
            <a:r>
              <a:rPr lang="en-IN" dirty="0"/>
              <a:t>Here, youth activists share how they deal with climate anxiety by getting involved in collective action. It shows that when you work with others, feelings of helplessness can ease.</a:t>
            </a:r>
            <a:br>
              <a:rPr lang="en-IN" dirty="0"/>
            </a:br>
            <a:r>
              <a:rPr lang="en-IN" dirty="0">
                <a:hlinkClick r:id="rId2"/>
              </a:rPr>
              <a:t> Link</a:t>
            </a:r>
            <a:endParaRPr lang="en-IN" dirty="0"/>
          </a:p>
          <a:p>
            <a:r>
              <a:rPr lang="en-IN" b="1" dirty="0"/>
              <a:t>Factsheet – How to Handle Climate Anxiety (SpunOut.ie)</a:t>
            </a:r>
            <a:br>
              <a:rPr lang="en-IN" b="1" dirty="0"/>
            </a:br>
            <a:r>
              <a:rPr lang="en-IN" dirty="0"/>
              <a:t>This short resource offers straightforward advice from experts and young people on how to cope when climate worries feel overwhelming. It includes practical suggestions you can try right away, like journaling, mindfulness, or talking with a peer.</a:t>
            </a:r>
            <a:br>
              <a:rPr lang="en-IN" dirty="0"/>
            </a:br>
            <a:r>
              <a:rPr lang="en-IN" dirty="0">
                <a:hlinkClick r:id="rId3"/>
              </a:rPr>
              <a:t> Link</a:t>
            </a:r>
            <a:endParaRPr lang="en-IN" dirty="0"/>
          </a:p>
        </p:txBody>
      </p:sp>
      <p:sp>
        <p:nvSpPr>
          <p:cNvPr id="4" name="Text Placeholder 3">
            <a:extLst>
              <a:ext uri="{FF2B5EF4-FFF2-40B4-BE49-F238E27FC236}">
                <a16:creationId xmlns:a16="http://schemas.microsoft.com/office/drawing/2014/main" id="{93AA21BC-A1F7-12B3-A86B-D6936010D3A3}"/>
              </a:ext>
            </a:extLst>
          </p:cNvPr>
          <p:cNvSpPr>
            <a:spLocks noGrp="1"/>
          </p:cNvSpPr>
          <p:nvPr>
            <p:ph type="body" sz="quarter" idx="16"/>
          </p:nvPr>
        </p:nvSpPr>
        <p:spPr/>
        <p:txBody>
          <a:bodyPr/>
          <a:lstStyle/>
          <a:p>
            <a:r>
              <a:rPr lang="en-US" dirty="0">
                <a:solidFill>
                  <a:srgbClr val="1F8E47"/>
                </a:solidFill>
              </a:rPr>
              <a:t>Climate Anxiety – Read/Watch/Listen/Write/Act</a:t>
            </a:r>
          </a:p>
        </p:txBody>
      </p:sp>
      <p:sp>
        <p:nvSpPr>
          <p:cNvPr id="8" name="Freeform: Shape 7">
            <a:extLst>
              <a:ext uri="{FF2B5EF4-FFF2-40B4-BE49-F238E27FC236}">
                <a16:creationId xmlns:a16="http://schemas.microsoft.com/office/drawing/2014/main" id="{5B899B34-850E-936E-90C0-24076AD73C73}"/>
              </a:ext>
            </a:extLst>
          </p:cNvPr>
          <p:cNvSpPr/>
          <p:nvPr/>
        </p:nvSpPr>
        <p:spPr>
          <a:xfrm>
            <a:off x="631894" y="-17242"/>
            <a:ext cx="2674620" cy="454211"/>
          </a:xfrm>
          <a:custGeom>
            <a:avLst/>
            <a:gdLst>
              <a:gd name="csX0" fmla="*/ 0 w 2674620"/>
              <a:gd name="csY0" fmla="*/ 0 h 454211"/>
              <a:gd name="csX1" fmla="*/ 2674620 w 2674620"/>
              <a:gd name="csY1" fmla="*/ 0 h 454211"/>
              <a:gd name="csX2" fmla="*/ 2220409 w 2674620"/>
              <a:gd name="csY2" fmla="*/ 454211 h 454211"/>
              <a:gd name="csX3" fmla="*/ 454211 w 2674620"/>
              <a:gd name="csY3" fmla="*/ 454211 h 454211"/>
              <a:gd name="csX4" fmla="*/ 0 w 2674620"/>
              <a:gd name="csY4" fmla="*/ 0 h 454211"/>
            </a:gdLst>
            <a:ahLst/>
            <a:cxnLst>
              <a:cxn ang="0">
                <a:pos x="csX0" y="csY0"/>
              </a:cxn>
              <a:cxn ang="0">
                <a:pos x="csX1" y="csY1"/>
              </a:cxn>
              <a:cxn ang="0">
                <a:pos x="csX2" y="csY2"/>
              </a:cxn>
              <a:cxn ang="0">
                <a:pos x="csX3" y="csY3"/>
              </a:cxn>
              <a:cxn ang="0">
                <a:pos x="csX4" y="csY4"/>
              </a:cxn>
            </a:cxnLst>
            <a:rect l="l" t="t" r="r" b="b"/>
            <a:pathLst>
              <a:path w="2674620" h="454211">
                <a:moveTo>
                  <a:pt x="0" y="0"/>
                </a:moveTo>
                <a:lnTo>
                  <a:pt x="2674620" y="0"/>
                </a:lnTo>
                <a:cubicBezTo>
                  <a:pt x="2674620" y="250854"/>
                  <a:pt x="2471263" y="454211"/>
                  <a:pt x="2220409" y="454211"/>
                </a:cubicBezTo>
                <a:lnTo>
                  <a:pt x="454211" y="454211"/>
                </a:lnTo>
                <a:cubicBezTo>
                  <a:pt x="203357" y="454211"/>
                  <a:pt x="0" y="250854"/>
                  <a:pt x="0" y="0"/>
                </a:cubicBezTo>
                <a:close/>
              </a:path>
            </a:pathLst>
          </a:custGeom>
          <a:solidFill>
            <a:srgbClr val="82C2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IN" sz="2400" dirty="0"/>
              <a:t>Toolkit</a:t>
            </a:r>
          </a:p>
        </p:txBody>
      </p:sp>
      <p:pic>
        <p:nvPicPr>
          <p:cNvPr id="9" name="Picture 8">
            <a:extLst>
              <a:ext uri="{FF2B5EF4-FFF2-40B4-BE49-F238E27FC236}">
                <a16:creationId xmlns:a16="http://schemas.microsoft.com/office/drawing/2014/main" id="{F81CF16A-C932-3DE3-E7CB-30B6483AA2D1}"/>
              </a:ext>
            </a:extLst>
          </p:cNvPr>
          <p:cNvPicPr>
            <a:picLocks noChangeAspect="1"/>
          </p:cNvPicPr>
          <p:nvPr/>
        </p:nvPicPr>
        <p:blipFill>
          <a:blip r:embed="rId4">
            <a:alphaModFix amt="63000"/>
            <a:extLst>
              <a:ext uri="{28A0092B-C50C-407E-A947-70E740481C1C}">
                <a14:useLocalDpi xmlns:a14="http://schemas.microsoft.com/office/drawing/2010/main" val="0"/>
              </a:ext>
            </a:extLst>
          </a:blip>
          <a:stretch>
            <a:fillRect/>
          </a:stretch>
        </p:blipFill>
        <p:spPr>
          <a:xfrm rot="1081996">
            <a:off x="10178402" y="-850639"/>
            <a:ext cx="3224482" cy="3224482"/>
          </a:xfrm>
          <a:prstGeom prst="rect">
            <a:avLst/>
          </a:prstGeom>
        </p:spPr>
      </p:pic>
      <p:pic>
        <p:nvPicPr>
          <p:cNvPr id="10" name="Graphic 9" descr="Internet with solid fill">
            <a:extLst>
              <a:ext uri="{FF2B5EF4-FFF2-40B4-BE49-F238E27FC236}">
                <a16:creationId xmlns:a16="http://schemas.microsoft.com/office/drawing/2014/main" id="{9398B06D-19E1-BC4A-08C6-2F0F2EFE5B2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03430" y="2316318"/>
            <a:ext cx="580298" cy="580298"/>
          </a:xfrm>
          <a:prstGeom prst="rect">
            <a:avLst/>
          </a:prstGeom>
        </p:spPr>
      </p:pic>
      <p:pic>
        <p:nvPicPr>
          <p:cNvPr id="11" name="Graphic 10" descr="Internet with solid fill">
            <a:extLst>
              <a:ext uri="{FF2B5EF4-FFF2-40B4-BE49-F238E27FC236}">
                <a16:creationId xmlns:a16="http://schemas.microsoft.com/office/drawing/2014/main" id="{58064EF7-FA40-014D-2B76-2512F84C335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98634" y="4116080"/>
            <a:ext cx="580298" cy="580298"/>
          </a:xfrm>
          <a:prstGeom prst="rect">
            <a:avLst/>
          </a:prstGeom>
        </p:spPr>
      </p:pic>
    </p:spTree>
    <p:extLst>
      <p:ext uri="{BB962C8B-B14F-4D97-AF65-F5344CB8AC3E}">
        <p14:creationId xmlns:p14="http://schemas.microsoft.com/office/powerpoint/2010/main" val="115849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12543-1CF6-A432-0DE0-462571A36CD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E4C8F06-4EBF-409E-19C5-B629E04BBA73}"/>
              </a:ext>
            </a:extLst>
          </p:cNvPr>
          <p:cNvSpPr>
            <a:spLocks noGrp="1"/>
          </p:cNvSpPr>
          <p:nvPr>
            <p:ph type="body" sz="quarter" idx="18"/>
          </p:nvPr>
        </p:nvSpPr>
        <p:spPr>
          <a:xfrm>
            <a:off x="798381" y="1889891"/>
            <a:ext cx="10614687" cy="4206506"/>
          </a:xfrm>
        </p:spPr>
        <p:txBody>
          <a:bodyPr/>
          <a:lstStyle/>
          <a:p>
            <a:r>
              <a:rPr lang="en-US" b="1" dirty="0">
                <a:solidFill>
                  <a:srgbClr val="5398A2"/>
                </a:solidFill>
              </a:rPr>
              <a:t>READ</a:t>
            </a:r>
          </a:p>
          <a:p>
            <a:r>
              <a:rPr lang="en-IN" b="1" dirty="0"/>
              <a:t>Article – Climate Emotions (Trinity College Dublin)</a:t>
            </a:r>
            <a:br>
              <a:rPr lang="en-IN" b="1" dirty="0"/>
            </a:br>
            <a:r>
              <a:rPr lang="en-IN" dirty="0"/>
              <a:t>This article explains different climate emotions you may experience — such as sadness, guilt, or frustration — and how they can affect your mental health. It encourages you to acknowledge these feelings instead of ignoring them.</a:t>
            </a:r>
            <a:br>
              <a:rPr lang="en-IN" dirty="0"/>
            </a:br>
            <a:r>
              <a:rPr lang="en-IN" dirty="0">
                <a:hlinkClick r:id="rId2"/>
              </a:rPr>
              <a:t> Link</a:t>
            </a:r>
            <a:endParaRPr lang="en-IN" dirty="0"/>
          </a:p>
          <a:p>
            <a:r>
              <a:rPr lang="en-US" b="1" dirty="0"/>
              <a:t>Book – </a:t>
            </a:r>
            <a:r>
              <a:rPr lang="en-US" b="1" i="1" dirty="0"/>
              <a:t>Healing Through Words</a:t>
            </a:r>
            <a:r>
              <a:rPr lang="en-US" b="1" dirty="0"/>
              <a:t> (Rupi Kaur)</a:t>
            </a:r>
            <a:br>
              <a:rPr lang="en-IN" dirty="0"/>
            </a:br>
            <a:r>
              <a:rPr lang="en-US" dirty="0"/>
              <a:t>This book of guided writing exercises is not climate-focused, but it’s a great way to process heavy emotions. The creative prompts can help you work through fear and anxiety while building resilience.</a:t>
            </a:r>
            <a:br>
              <a:rPr lang="en-IN" dirty="0"/>
            </a:br>
            <a:r>
              <a:rPr lang="en-IN" dirty="0">
                <a:hlinkClick r:id="rId3"/>
              </a:rPr>
              <a:t> </a:t>
            </a:r>
            <a:r>
              <a:rPr lang="en-US" dirty="0">
                <a:hlinkClick r:id="rId3"/>
              </a:rPr>
              <a:t>Link</a:t>
            </a:r>
            <a:endParaRPr lang="en-IN" dirty="0"/>
          </a:p>
        </p:txBody>
      </p:sp>
      <p:sp>
        <p:nvSpPr>
          <p:cNvPr id="4" name="Text Placeholder 3">
            <a:extLst>
              <a:ext uri="{FF2B5EF4-FFF2-40B4-BE49-F238E27FC236}">
                <a16:creationId xmlns:a16="http://schemas.microsoft.com/office/drawing/2014/main" id="{23208C10-C4B5-4D13-79E7-765FB78D8238}"/>
              </a:ext>
            </a:extLst>
          </p:cNvPr>
          <p:cNvSpPr>
            <a:spLocks noGrp="1"/>
          </p:cNvSpPr>
          <p:nvPr>
            <p:ph type="body" sz="quarter" idx="16"/>
          </p:nvPr>
        </p:nvSpPr>
        <p:spPr/>
        <p:txBody>
          <a:bodyPr/>
          <a:lstStyle/>
          <a:p>
            <a:r>
              <a:rPr lang="en-US" dirty="0">
                <a:solidFill>
                  <a:srgbClr val="1F8E47"/>
                </a:solidFill>
              </a:rPr>
              <a:t>Climate Anxiety – Read/Watch/Listen/Write/Act</a:t>
            </a:r>
          </a:p>
        </p:txBody>
      </p:sp>
      <p:sp>
        <p:nvSpPr>
          <p:cNvPr id="8" name="Freeform: Shape 7">
            <a:extLst>
              <a:ext uri="{FF2B5EF4-FFF2-40B4-BE49-F238E27FC236}">
                <a16:creationId xmlns:a16="http://schemas.microsoft.com/office/drawing/2014/main" id="{B42B120E-8CD7-4BE3-4868-2F9FC30B7444}"/>
              </a:ext>
            </a:extLst>
          </p:cNvPr>
          <p:cNvSpPr/>
          <p:nvPr/>
        </p:nvSpPr>
        <p:spPr>
          <a:xfrm>
            <a:off x="631894" y="-17242"/>
            <a:ext cx="2674620" cy="454211"/>
          </a:xfrm>
          <a:custGeom>
            <a:avLst/>
            <a:gdLst>
              <a:gd name="csX0" fmla="*/ 0 w 2674620"/>
              <a:gd name="csY0" fmla="*/ 0 h 454211"/>
              <a:gd name="csX1" fmla="*/ 2674620 w 2674620"/>
              <a:gd name="csY1" fmla="*/ 0 h 454211"/>
              <a:gd name="csX2" fmla="*/ 2220409 w 2674620"/>
              <a:gd name="csY2" fmla="*/ 454211 h 454211"/>
              <a:gd name="csX3" fmla="*/ 454211 w 2674620"/>
              <a:gd name="csY3" fmla="*/ 454211 h 454211"/>
              <a:gd name="csX4" fmla="*/ 0 w 2674620"/>
              <a:gd name="csY4" fmla="*/ 0 h 454211"/>
            </a:gdLst>
            <a:ahLst/>
            <a:cxnLst>
              <a:cxn ang="0">
                <a:pos x="csX0" y="csY0"/>
              </a:cxn>
              <a:cxn ang="0">
                <a:pos x="csX1" y="csY1"/>
              </a:cxn>
              <a:cxn ang="0">
                <a:pos x="csX2" y="csY2"/>
              </a:cxn>
              <a:cxn ang="0">
                <a:pos x="csX3" y="csY3"/>
              </a:cxn>
              <a:cxn ang="0">
                <a:pos x="csX4" y="csY4"/>
              </a:cxn>
            </a:cxnLst>
            <a:rect l="l" t="t" r="r" b="b"/>
            <a:pathLst>
              <a:path w="2674620" h="454211">
                <a:moveTo>
                  <a:pt x="0" y="0"/>
                </a:moveTo>
                <a:lnTo>
                  <a:pt x="2674620" y="0"/>
                </a:lnTo>
                <a:cubicBezTo>
                  <a:pt x="2674620" y="250854"/>
                  <a:pt x="2471263" y="454211"/>
                  <a:pt x="2220409" y="454211"/>
                </a:cubicBezTo>
                <a:lnTo>
                  <a:pt x="454211" y="454211"/>
                </a:lnTo>
                <a:cubicBezTo>
                  <a:pt x="203357" y="454211"/>
                  <a:pt x="0" y="250854"/>
                  <a:pt x="0" y="0"/>
                </a:cubicBezTo>
                <a:close/>
              </a:path>
            </a:pathLst>
          </a:custGeom>
          <a:solidFill>
            <a:srgbClr val="82C2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IN" sz="2400" dirty="0"/>
              <a:t>Toolkit</a:t>
            </a:r>
          </a:p>
        </p:txBody>
      </p:sp>
      <p:pic>
        <p:nvPicPr>
          <p:cNvPr id="9" name="Picture 8">
            <a:extLst>
              <a:ext uri="{FF2B5EF4-FFF2-40B4-BE49-F238E27FC236}">
                <a16:creationId xmlns:a16="http://schemas.microsoft.com/office/drawing/2014/main" id="{C66576A5-10BB-3EA6-02E7-DDBEE94EF98D}"/>
              </a:ext>
            </a:extLst>
          </p:cNvPr>
          <p:cNvPicPr>
            <a:picLocks noChangeAspect="1"/>
          </p:cNvPicPr>
          <p:nvPr/>
        </p:nvPicPr>
        <p:blipFill>
          <a:blip r:embed="rId4">
            <a:alphaModFix amt="63000"/>
            <a:extLst>
              <a:ext uri="{28A0092B-C50C-407E-A947-70E740481C1C}">
                <a14:useLocalDpi xmlns:a14="http://schemas.microsoft.com/office/drawing/2010/main" val="0"/>
              </a:ext>
            </a:extLst>
          </a:blip>
          <a:stretch>
            <a:fillRect/>
          </a:stretch>
        </p:blipFill>
        <p:spPr>
          <a:xfrm rot="1081996">
            <a:off x="10178402" y="-850639"/>
            <a:ext cx="3224482" cy="3224482"/>
          </a:xfrm>
          <a:prstGeom prst="rect">
            <a:avLst/>
          </a:prstGeom>
        </p:spPr>
      </p:pic>
      <p:pic>
        <p:nvPicPr>
          <p:cNvPr id="10" name="Graphic 9" descr="Internet with solid fill">
            <a:extLst>
              <a:ext uri="{FF2B5EF4-FFF2-40B4-BE49-F238E27FC236}">
                <a16:creationId xmlns:a16="http://schemas.microsoft.com/office/drawing/2014/main" id="{B1C3BE46-BD15-C2EF-8688-F1ABCF71E52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03430" y="2316318"/>
            <a:ext cx="580298" cy="580298"/>
          </a:xfrm>
          <a:prstGeom prst="rect">
            <a:avLst/>
          </a:prstGeom>
        </p:spPr>
      </p:pic>
      <p:pic>
        <p:nvPicPr>
          <p:cNvPr id="12" name="Picture 11">
            <a:extLst>
              <a:ext uri="{FF2B5EF4-FFF2-40B4-BE49-F238E27FC236}">
                <a16:creationId xmlns:a16="http://schemas.microsoft.com/office/drawing/2014/main" id="{19796753-A4D6-B108-D566-3A2BEF44D7AE}"/>
              </a:ext>
            </a:extLst>
          </p:cNvPr>
          <p:cNvPicPr>
            <a:picLocks noChangeAspect="1"/>
          </p:cNvPicPr>
          <p:nvPr/>
        </p:nvPicPr>
        <p:blipFill>
          <a:blip r:embed="rId6"/>
          <a:stretch>
            <a:fillRect/>
          </a:stretch>
        </p:blipFill>
        <p:spPr>
          <a:xfrm>
            <a:off x="260580" y="4208116"/>
            <a:ext cx="432366" cy="567849"/>
          </a:xfrm>
          <a:prstGeom prst="rect">
            <a:avLst/>
          </a:prstGeom>
        </p:spPr>
      </p:pic>
    </p:spTree>
    <p:extLst>
      <p:ext uri="{BB962C8B-B14F-4D97-AF65-F5344CB8AC3E}">
        <p14:creationId xmlns:p14="http://schemas.microsoft.com/office/powerpoint/2010/main" val="253712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904F7-DE16-5376-CF40-73C491ACD6B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34C7CB8-BF8A-788B-8F47-FF19F0CD7C14}"/>
              </a:ext>
            </a:extLst>
          </p:cNvPr>
          <p:cNvSpPr>
            <a:spLocks noGrp="1"/>
          </p:cNvSpPr>
          <p:nvPr>
            <p:ph type="body" sz="quarter" idx="18"/>
          </p:nvPr>
        </p:nvSpPr>
        <p:spPr>
          <a:xfrm>
            <a:off x="798381" y="1889890"/>
            <a:ext cx="10614687" cy="4590919"/>
          </a:xfrm>
        </p:spPr>
        <p:txBody>
          <a:bodyPr/>
          <a:lstStyle/>
          <a:p>
            <a:r>
              <a:rPr lang="en-US" b="1" dirty="0">
                <a:solidFill>
                  <a:srgbClr val="5398A2"/>
                </a:solidFill>
              </a:rPr>
              <a:t>READ</a:t>
            </a:r>
          </a:p>
          <a:p>
            <a:r>
              <a:rPr lang="en-US" b="1" dirty="0"/>
              <a:t>Survey – Young People’s Climate Anxiety (Nature, 2021)</a:t>
            </a:r>
            <a:br>
              <a:rPr lang="en-IN" dirty="0"/>
            </a:br>
            <a:r>
              <a:rPr lang="en-US" dirty="0"/>
              <a:t>A global study of 10,000 young people showed that most feel climate anxiety, and many feel betrayed by political inaction. It’s powerful evidence that you’re not alone — millions of others share these emotions.</a:t>
            </a:r>
            <a:br>
              <a:rPr lang="en-IN" dirty="0"/>
            </a:br>
            <a:r>
              <a:rPr lang="en-IN" dirty="0">
                <a:hlinkClick r:id="rId2"/>
              </a:rPr>
              <a:t> </a:t>
            </a:r>
            <a:r>
              <a:rPr lang="en-US" dirty="0">
                <a:hlinkClick r:id="rId2"/>
              </a:rPr>
              <a:t>Link</a:t>
            </a:r>
            <a:endParaRPr lang="en-US" dirty="0"/>
          </a:p>
          <a:p>
            <a:r>
              <a:rPr lang="en-IN" b="1" dirty="0">
                <a:solidFill>
                  <a:srgbClr val="5398A2"/>
                </a:solidFill>
              </a:rPr>
              <a:t>WATCH</a:t>
            </a:r>
            <a:endParaRPr lang="en-IN" dirty="0">
              <a:solidFill>
                <a:srgbClr val="5398A2"/>
              </a:solidFill>
            </a:endParaRPr>
          </a:p>
          <a:p>
            <a:r>
              <a:rPr lang="en-IN" b="1" dirty="0"/>
              <a:t>TED Talk – Katharina Van Bronswijk: How Your Climate Emotions Can Save the World</a:t>
            </a:r>
            <a:br>
              <a:rPr lang="en-IN" b="1" dirty="0"/>
            </a:br>
            <a:r>
              <a:rPr lang="en-IN" dirty="0"/>
              <a:t>This talk shows how emotions like fear and grief can be useful — they can motivate you to act instead of holding you back.</a:t>
            </a:r>
            <a:br>
              <a:rPr lang="en-IN" dirty="0"/>
            </a:br>
            <a:r>
              <a:rPr lang="en-IN" dirty="0">
                <a:hlinkClick r:id="rId3"/>
              </a:rPr>
              <a:t> Watch</a:t>
            </a:r>
            <a:endParaRPr lang="en-IN" dirty="0"/>
          </a:p>
        </p:txBody>
      </p:sp>
      <p:sp>
        <p:nvSpPr>
          <p:cNvPr id="4" name="Text Placeholder 3">
            <a:extLst>
              <a:ext uri="{FF2B5EF4-FFF2-40B4-BE49-F238E27FC236}">
                <a16:creationId xmlns:a16="http://schemas.microsoft.com/office/drawing/2014/main" id="{5C4332A7-FDA6-D6F0-EDCA-AF2D26A6BA57}"/>
              </a:ext>
            </a:extLst>
          </p:cNvPr>
          <p:cNvSpPr>
            <a:spLocks noGrp="1"/>
          </p:cNvSpPr>
          <p:nvPr>
            <p:ph type="body" sz="quarter" idx="16"/>
          </p:nvPr>
        </p:nvSpPr>
        <p:spPr/>
        <p:txBody>
          <a:bodyPr/>
          <a:lstStyle/>
          <a:p>
            <a:r>
              <a:rPr lang="en-US" dirty="0">
                <a:solidFill>
                  <a:srgbClr val="1F8E47"/>
                </a:solidFill>
              </a:rPr>
              <a:t>Climate Anxiety – Read/Watch/Listen/Write/Act</a:t>
            </a:r>
          </a:p>
        </p:txBody>
      </p:sp>
      <p:sp>
        <p:nvSpPr>
          <p:cNvPr id="9" name="Freeform: Shape 8">
            <a:extLst>
              <a:ext uri="{FF2B5EF4-FFF2-40B4-BE49-F238E27FC236}">
                <a16:creationId xmlns:a16="http://schemas.microsoft.com/office/drawing/2014/main" id="{2AD9F4EC-CFF9-3194-9A7E-736954B4FF30}"/>
              </a:ext>
            </a:extLst>
          </p:cNvPr>
          <p:cNvSpPr/>
          <p:nvPr/>
        </p:nvSpPr>
        <p:spPr>
          <a:xfrm>
            <a:off x="631894" y="-17242"/>
            <a:ext cx="2674620" cy="454211"/>
          </a:xfrm>
          <a:custGeom>
            <a:avLst/>
            <a:gdLst>
              <a:gd name="csX0" fmla="*/ 0 w 2674620"/>
              <a:gd name="csY0" fmla="*/ 0 h 454211"/>
              <a:gd name="csX1" fmla="*/ 2674620 w 2674620"/>
              <a:gd name="csY1" fmla="*/ 0 h 454211"/>
              <a:gd name="csX2" fmla="*/ 2220409 w 2674620"/>
              <a:gd name="csY2" fmla="*/ 454211 h 454211"/>
              <a:gd name="csX3" fmla="*/ 454211 w 2674620"/>
              <a:gd name="csY3" fmla="*/ 454211 h 454211"/>
              <a:gd name="csX4" fmla="*/ 0 w 2674620"/>
              <a:gd name="csY4" fmla="*/ 0 h 454211"/>
            </a:gdLst>
            <a:ahLst/>
            <a:cxnLst>
              <a:cxn ang="0">
                <a:pos x="csX0" y="csY0"/>
              </a:cxn>
              <a:cxn ang="0">
                <a:pos x="csX1" y="csY1"/>
              </a:cxn>
              <a:cxn ang="0">
                <a:pos x="csX2" y="csY2"/>
              </a:cxn>
              <a:cxn ang="0">
                <a:pos x="csX3" y="csY3"/>
              </a:cxn>
              <a:cxn ang="0">
                <a:pos x="csX4" y="csY4"/>
              </a:cxn>
            </a:cxnLst>
            <a:rect l="l" t="t" r="r" b="b"/>
            <a:pathLst>
              <a:path w="2674620" h="454211">
                <a:moveTo>
                  <a:pt x="0" y="0"/>
                </a:moveTo>
                <a:lnTo>
                  <a:pt x="2674620" y="0"/>
                </a:lnTo>
                <a:cubicBezTo>
                  <a:pt x="2674620" y="250854"/>
                  <a:pt x="2471263" y="454211"/>
                  <a:pt x="2220409" y="454211"/>
                </a:cubicBezTo>
                <a:lnTo>
                  <a:pt x="454211" y="454211"/>
                </a:lnTo>
                <a:cubicBezTo>
                  <a:pt x="203357" y="454211"/>
                  <a:pt x="0" y="250854"/>
                  <a:pt x="0" y="0"/>
                </a:cubicBezTo>
                <a:close/>
              </a:path>
            </a:pathLst>
          </a:custGeom>
          <a:solidFill>
            <a:srgbClr val="82C2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IN" sz="2400" dirty="0"/>
              <a:t>Toolkit</a:t>
            </a:r>
          </a:p>
        </p:txBody>
      </p:sp>
      <p:pic>
        <p:nvPicPr>
          <p:cNvPr id="10" name="Picture 9">
            <a:extLst>
              <a:ext uri="{FF2B5EF4-FFF2-40B4-BE49-F238E27FC236}">
                <a16:creationId xmlns:a16="http://schemas.microsoft.com/office/drawing/2014/main" id="{BDF0F31C-732B-1251-33DC-6A6D3B9D4FE6}"/>
              </a:ext>
            </a:extLst>
          </p:cNvPr>
          <p:cNvPicPr>
            <a:picLocks noChangeAspect="1"/>
          </p:cNvPicPr>
          <p:nvPr/>
        </p:nvPicPr>
        <p:blipFill>
          <a:blip r:embed="rId4">
            <a:alphaModFix amt="63000"/>
            <a:extLst>
              <a:ext uri="{28A0092B-C50C-407E-A947-70E740481C1C}">
                <a14:useLocalDpi xmlns:a14="http://schemas.microsoft.com/office/drawing/2010/main" val="0"/>
              </a:ext>
            </a:extLst>
          </a:blip>
          <a:stretch>
            <a:fillRect/>
          </a:stretch>
        </p:blipFill>
        <p:spPr>
          <a:xfrm rot="1081996">
            <a:off x="10178402" y="-850639"/>
            <a:ext cx="3224482" cy="3224482"/>
          </a:xfrm>
          <a:prstGeom prst="rect">
            <a:avLst/>
          </a:prstGeom>
        </p:spPr>
      </p:pic>
      <p:pic>
        <p:nvPicPr>
          <p:cNvPr id="11" name="Picture 10">
            <a:extLst>
              <a:ext uri="{FF2B5EF4-FFF2-40B4-BE49-F238E27FC236}">
                <a16:creationId xmlns:a16="http://schemas.microsoft.com/office/drawing/2014/main" id="{13865A82-1CF4-82DA-9514-03E1BB427B1C}"/>
              </a:ext>
            </a:extLst>
          </p:cNvPr>
          <p:cNvPicPr>
            <a:picLocks noChangeAspect="1"/>
          </p:cNvPicPr>
          <p:nvPr/>
        </p:nvPicPr>
        <p:blipFill>
          <a:blip r:embed="rId5"/>
          <a:stretch>
            <a:fillRect/>
          </a:stretch>
        </p:blipFill>
        <p:spPr>
          <a:xfrm>
            <a:off x="324589" y="4567713"/>
            <a:ext cx="397193" cy="397193"/>
          </a:xfrm>
          <a:prstGeom prst="rect">
            <a:avLst/>
          </a:prstGeom>
        </p:spPr>
      </p:pic>
      <p:pic>
        <p:nvPicPr>
          <p:cNvPr id="12" name="Graphic 11" descr="Internet with solid fill">
            <a:extLst>
              <a:ext uri="{FF2B5EF4-FFF2-40B4-BE49-F238E27FC236}">
                <a16:creationId xmlns:a16="http://schemas.microsoft.com/office/drawing/2014/main" id="{5FBDBC8E-5215-5626-0EA4-BF2DD3602C9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03430" y="2316318"/>
            <a:ext cx="580298" cy="580298"/>
          </a:xfrm>
          <a:prstGeom prst="rect">
            <a:avLst/>
          </a:prstGeom>
        </p:spPr>
      </p:pic>
    </p:spTree>
    <p:extLst>
      <p:ext uri="{BB962C8B-B14F-4D97-AF65-F5344CB8AC3E}">
        <p14:creationId xmlns:p14="http://schemas.microsoft.com/office/powerpoint/2010/main" val="265544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2D18D-04E3-3A8B-8C74-8298E14C1AC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49EB5EF-50B2-A96E-4671-854B10EC4102}"/>
              </a:ext>
            </a:extLst>
          </p:cNvPr>
          <p:cNvSpPr>
            <a:spLocks noGrp="1"/>
          </p:cNvSpPr>
          <p:nvPr>
            <p:ph type="body" sz="quarter" idx="18"/>
          </p:nvPr>
        </p:nvSpPr>
        <p:spPr>
          <a:xfrm>
            <a:off x="798381" y="1889891"/>
            <a:ext cx="10614687" cy="4206506"/>
          </a:xfrm>
        </p:spPr>
        <p:txBody>
          <a:bodyPr/>
          <a:lstStyle/>
          <a:p>
            <a:r>
              <a:rPr lang="en-IN" b="1" dirty="0">
                <a:solidFill>
                  <a:srgbClr val="5398A2"/>
                </a:solidFill>
              </a:rPr>
              <a:t>WATCH </a:t>
            </a:r>
          </a:p>
          <a:p>
            <a:r>
              <a:rPr lang="en-IN" b="1" dirty="0"/>
              <a:t>TED Talk – Heather White: Adopt a Daily Practice to Ease Eco Anxiety</a:t>
            </a:r>
            <a:br>
              <a:rPr lang="en-IN" b="1" dirty="0"/>
            </a:br>
            <a:r>
              <a:rPr lang="en-IN" dirty="0"/>
              <a:t>Heather White explains that everyone reacts differently to climate change and introduces the idea of different “climate warrior” identities. It helps you see which type of action fits you best.</a:t>
            </a:r>
            <a:br>
              <a:rPr lang="en-IN" dirty="0"/>
            </a:br>
            <a:r>
              <a:rPr lang="en-IN" dirty="0">
                <a:hlinkClick r:id="rId2"/>
              </a:rPr>
              <a:t> Watch</a:t>
            </a:r>
            <a:endParaRPr lang="en-IN" dirty="0"/>
          </a:p>
          <a:p>
            <a:r>
              <a:rPr lang="en-US" b="1" dirty="0"/>
              <a:t>TED Talk – Claudia Kemfert: Climate Change is a Climate Chance</a:t>
            </a:r>
            <a:br>
              <a:rPr lang="en-IN" dirty="0"/>
            </a:br>
            <a:r>
              <a:rPr lang="en-US" dirty="0"/>
              <a:t>This talk highlights how climate change can also be seen as an opportunity for transformation. It’s an optimistic take that reframes fear into possibility.</a:t>
            </a:r>
            <a:br>
              <a:rPr lang="en-IN" dirty="0"/>
            </a:br>
            <a:r>
              <a:rPr lang="en-IN" dirty="0">
                <a:hlinkClick r:id="rId3"/>
              </a:rPr>
              <a:t> </a:t>
            </a:r>
            <a:r>
              <a:rPr lang="en-US" dirty="0">
                <a:hlinkClick r:id="rId3"/>
              </a:rPr>
              <a:t>Watch</a:t>
            </a:r>
            <a:endParaRPr lang="en-IN" dirty="0"/>
          </a:p>
        </p:txBody>
      </p:sp>
      <p:sp>
        <p:nvSpPr>
          <p:cNvPr id="4" name="Text Placeholder 3">
            <a:extLst>
              <a:ext uri="{FF2B5EF4-FFF2-40B4-BE49-F238E27FC236}">
                <a16:creationId xmlns:a16="http://schemas.microsoft.com/office/drawing/2014/main" id="{8F0E44C4-680D-75B9-85DF-0648E35134CE}"/>
              </a:ext>
            </a:extLst>
          </p:cNvPr>
          <p:cNvSpPr>
            <a:spLocks noGrp="1"/>
          </p:cNvSpPr>
          <p:nvPr>
            <p:ph type="body" sz="quarter" idx="16"/>
          </p:nvPr>
        </p:nvSpPr>
        <p:spPr/>
        <p:txBody>
          <a:bodyPr/>
          <a:lstStyle/>
          <a:p>
            <a:r>
              <a:rPr lang="en-US" dirty="0">
                <a:solidFill>
                  <a:srgbClr val="1F8E47"/>
                </a:solidFill>
              </a:rPr>
              <a:t>Climate Anxiety – Read/Watch/Listen/Write/Act</a:t>
            </a:r>
          </a:p>
        </p:txBody>
      </p:sp>
      <p:sp>
        <p:nvSpPr>
          <p:cNvPr id="8" name="Freeform: Shape 7">
            <a:extLst>
              <a:ext uri="{FF2B5EF4-FFF2-40B4-BE49-F238E27FC236}">
                <a16:creationId xmlns:a16="http://schemas.microsoft.com/office/drawing/2014/main" id="{1F11A55B-B745-6AC9-ABB9-5FAB2DD6B961}"/>
              </a:ext>
            </a:extLst>
          </p:cNvPr>
          <p:cNvSpPr/>
          <p:nvPr/>
        </p:nvSpPr>
        <p:spPr>
          <a:xfrm>
            <a:off x="631894" y="-17242"/>
            <a:ext cx="2674620" cy="454211"/>
          </a:xfrm>
          <a:custGeom>
            <a:avLst/>
            <a:gdLst>
              <a:gd name="csX0" fmla="*/ 0 w 2674620"/>
              <a:gd name="csY0" fmla="*/ 0 h 454211"/>
              <a:gd name="csX1" fmla="*/ 2674620 w 2674620"/>
              <a:gd name="csY1" fmla="*/ 0 h 454211"/>
              <a:gd name="csX2" fmla="*/ 2220409 w 2674620"/>
              <a:gd name="csY2" fmla="*/ 454211 h 454211"/>
              <a:gd name="csX3" fmla="*/ 454211 w 2674620"/>
              <a:gd name="csY3" fmla="*/ 454211 h 454211"/>
              <a:gd name="csX4" fmla="*/ 0 w 2674620"/>
              <a:gd name="csY4" fmla="*/ 0 h 454211"/>
            </a:gdLst>
            <a:ahLst/>
            <a:cxnLst>
              <a:cxn ang="0">
                <a:pos x="csX0" y="csY0"/>
              </a:cxn>
              <a:cxn ang="0">
                <a:pos x="csX1" y="csY1"/>
              </a:cxn>
              <a:cxn ang="0">
                <a:pos x="csX2" y="csY2"/>
              </a:cxn>
              <a:cxn ang="0">
                <a:pos x="csX3" y="csY3"/>
              </a:cxn>
              <a:cxn ang="0">
                <a:pos x="csX4" y="csY4"/>
              </a:cxn>
            </a:cxnLst>
            <a:rect l="l" t="t" r="r" b="b"/>
            <a:pathLst>
              <a:path w="2674620" h="454211">
                <a:moveTo>
                  <a:pt x="0" y="0"/>
                </a:moveTo>
                <a:lnTo>
                  <a:pt x="2674620" y="0"/>
                </a:lnTo>
                <a:cubicBezTo>
                  <a:pt x="2674620" y="250854"/>
                  <a:pt x="2471263" y="454211"/>
                  <a:pt x="2220409" y="454211"/>
                </a:cubicBezTo>
                <a:lnTo>
                  <a:pt x="454211" y="454211"/>
                </a:lnTo>
                <a:cubicBezTo>
                  <a:pt x="203357" y="454211"/>
                  <a:pt x="0" y="250854"/>
                  <a:pt x="0" y="0"/>
                </a:cubicBezTo>
                <a:close/>
              </a:path>
            </a:pathLst>
          </a:custGeom>
          <a:solidFill>
            <a:srgbClr val="82C2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IN" sz="2400" dirty="0"/>
              <a:t>Toolkit</a:t>
            </a:r>
          </a:p>
        </p:txBody>
      </p:sp>
      <p:pic>
        <p:nvPicPr>
          <p:cNvPr id="9" name="Picture 8">
            <a:extLst>
              <a:ext uri="{FF2B5EF4-FFF2-40B4-BE49-F238E27FC236}">
                <a16:creationId xmlns:a16="http://schemas.microsoft.com/office/drawing/2014/main" id="{7F562EC5-F95A-506E-D8BF-8732EA8AAB2E}"/>
              </a:ext>
            </a:extLst>
          </p:cNvPr>
          <p:cNvPicPr>
            <a:picLocks noChangeAspect="1"/>
          </p:cNvPicPr>
          <p:nvPr/>
        </p:nvPicPr>
        <p:blipFill>
          <a:blip r:embed="rId4">
            <a:alphaModFix amt="63000"/>
            <a:extLst>
              <a:ext uri="{28A0092B-C50C-407E-A947-70E740481C1C}">
                <a14:useLocalDpi xmlns:a14="http://schemas.microsoft.com/office/drawing/2010/main" val="0"/>
              </a:ext>
            </a:extLst>
          </a:blip>
          <a:stretch>
            <a:fillRect/>
          </a:stretch>
        </p:blipFill>
        <p:spPr>
          <a:xfrm rot="1081996">
            <a:off x="10178402" y="-850639"/>
            <a:ext cx="3224482" cy="3224482"/>
          </a:xfrm>
          <a:prstGeom prst="rect">
            <a:avLst/>
          </a:prstGeom>
        </p:spPr>
      </p:pic>
      <p:pic>
        <p:nvPicPr>
          <p:cNvPr id="10" name="Picture 9">
            <a:extLst>
              <a:ext uri="{FF2B5EF4-FFF2-40B4-BE49-F238E27FC236}">
                <a16:creationId xmlns:a16="http://schemas.microsoft.com/office/drawing/2014/main" id="{FDFCFE14-4C85-05CA-54A0-93D1F84868FF}"/>
              </a:ext>
            </a:extLst>
          </p:cNvPr>
          <p:cNvPicPr>
            <a:picLocks noChangeAspect="1"/>
          </p:cNvPicPr>
          <p:nvPr/>
        </p:nvPicPr>
        <p:blipFill>
          <a:blip r:embed="rId5"/>
          <a:stretch>
            <a:fillRect/>
          </a:stretch>
        </p:blipFill>
        <p:spPr>
          <a:xfrm>
            <a:off x="381739" y="2362262"/>
            <a:ext cx="397193" cy="397193"/>
          </a:xfrm>
          <a:prstGeom prst="rect">
            <a:avLst/>
          </a:prstGeom>
        </p:spPr>
      </p:pic>
      <p:pic>
        <p:nvPicPr>
          <p:cNvPr id="11" name="Picture 10">
            <a:extLst>
              <a:ext uri="{FF2B5EF4-FFF2-40B4-BE49-F238E27FC236}">
                <a16:creationId xmlns:a16="http://schemas.microsoft.com/office/drawing/2014/main" id="{40624F68-B7F7-ABC8-7A4D-0C6174D6DD8A}"/>
              </a:ext>
            </a:extLst>
          </p:cNvPr>
          <p:cNvPicPr>
            <a:picLocks noChangeAspect="1"/>
          </p:cNvPicPr>
          <p:nvPr/>
        </p:nvPicPr>
        <p:blipFill>
          <a:blip r:embed="rId5"/>
          <a:stretch>
            <a:fillRect/>
          </a:stretch>
        </p:blipFill>
        <p:spPr>
          <a:xfrm>
            <a:off x="375733" y="4098546"/>
            <a:ext cx="397193" cy="397193"/>
          </a:xfrm>
          <a:prstGeom prst="rect">
            <a:avLst/>
          </a:prstGeom>
        </p:spPr>
      </p:pic>
    </p:spTree>
    <p:extLst>
      <p:ext uri="{BB962C8B-B14F-4D97-AF65-F5344CB8AC3E}">
        <p14:creationId xmlns:p14="http://schemas.microsoft.com/office/powerpoint/2010/main" val="257230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4DC1B-1C4F-DE5A-6BCC-695E78396CC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3397893-8C13-BC80-5BBA-380DFEFF8E1E}"/>
              </a:ext>
            </a:extLst>
          </p:cNvPr>
          <p:cNvSpPr>
            <a:spLocks noGrp="1"/>
          </p:cNvSpPr>
          <p:nvPr>
            <p:ph type="body" sz="quarter" idx="18"/>
          </p:nvPr>
        </p:nvSpPr>
        <p:spPr>
          <a:xfrm>
            <a:off x="798381" y="1889891"/>
            <a:ext cx="10614687" cy="4206506"/>
          </a:xfrm>
        </p:spPr>
        <p:txBody>
          <a:bodyPr/>
          <a:lstStyle/>
          <a:p>
            <a:r>
              <a:rPr lang="en-IN" b="1" dirty="0">
                <a:solidFill>
                  <a:srgbClr val="5398A2"/>
                </a:solidFill>
              </a:rPr>
              <a:t>WATCH </a:t>
            </a:r>
          </a:p>
          <a:p>
            <a:r>
              <a:rPr lang="en-US" b="1" dirty="0"/>
              <a:t>TikTok – </a:t>
            </a:r>
            <a:r>
              <a:rPr lang="en-US" b="1" dirty="0" err="1"/>
              <a:t>EcoTok</a:t>
            </a:r>
            <a:r>
              <a:rPr lang="en-US" b="1" dirty="0"/>
              <a:t> Collective (@ecotokcollective)</a:t>
            </a:r>
            <a:br>
              <a:rPr lang="en-IN" dirty="0"/>
            </a:br>
            <a:r>
              <a:rPr lang="en-US" dirty="0"/>
              <a:t>A group of young climate creators sharing short, witty videos that explain climate issues, debunk myths, and share solutions. Great for quick bursts of relatable learning.</a:t>
            </a:r>
            <a:br>
              <a:rPr lang="en-IN" dirty="0"/>
            </a:br>
            <a:r>
              <a:rPr lang="en-IN" dirty="0">
                <a:hlinkClick r:id="rId2"/>
              </a:rPr>
              <a:t> </a:t>
            </a:r>
            <a:r>
              <a:rPr lang="en-US" dirty="0">
                <a:hlinkClick r:id="rId2"/>
              </a:rPr>
              <a:t>Watch</a:t>
            </a:r>
            <a:endParaRPr lang="en-IN" dirty="0"/>
          </a:p>
          <a:p>
            <a:r>
              <a:rPr lang="en-IN" b="1" dirty="0"/>
              <a:t>TikTok – Sam Bentley (@sambentley)</a:t>
            </a:r>
            <a:br>
              <a:rPr lang="en-IN" b="1" dirty="0"/>
            </a:br>
            <a:r>
              <a:rPr lang="en-IN" dirty="0"/>
              <a:t>Sam Bentley posts daily positive environmental news, reminding us that progress is being made. Perfect for a hopeful scroll when news feels heavy.</a:t>
            </a:r>
            <a:br>
              <a:rPr lang="en-IN" dirty="0"/>
            </a:br>
            <a:endParaRPr lang="en-IN" dirty="0"/>
          </a:p>
        </p:txBody>
      </p:sp>
      <p:sp>
        <p:nvSpPr>
          <p:cNvPr id="4" name="Text Placeholder 3">
            <a:extLst>
              <a:ext uri="{FF2B5EF4-FFF2-40B4-BE49-F238E27FC236}">
                <a16:creationId xmlns:a16="http://schemas.microsoft.com/office/drawing/2014/main" id="{6069BD3D-D90A-C3D4-DB5C-7776F43DF641}"/>
              </a:ext>
            </a:extLst>
          </p:cNvPr>
          <p:cNvSpPr>
            <a:spLocks noGrp="1"/>
          </p:cNvSpPr>
          <p:nvPr>
            <p:ph type="body" sz="quarter" idx="16"/>
          </p:nvPr>
        </p:nvSpPr>
        <p:spPr/>
        <p:txBody>
          <a:bodyPr/>
          <a:lstStyle/>
          <a:p>
            <a:r>
              <a:rPr lang="en-US" dirty="0">
                <a:solidFill>
                  <a:srgbClr val="1F8E47"/>
                </a:solidFill>
              </a:rPr>
              <a:t>Climate Anxiety – Read/Watch/Listen/Write/Act</a:t>
            </a:r>
          </a:p>
        </p:txBody>
      </p:sp>
      <p:sp>
        <p:nvSpPr>
          <p:cNvPr id="8" name="Freeform: Shape 7">
            <a:extLst>
              <a:ext uri="{FF2B5EF4-FFF2-40B4-BE49-F238E27FC236}">
                <a16:creationId xmlns:a16="http://schemas.microsoft.com/office/drawing/2014/main" id="{36336B4E-D805-6E07-9CB1-1667F8987BD5}"/>
              </a:ext>
            </a:extLst>
          </p:cNvPr>
          <p:cNvSpPr/>
          <p:nvPr/>
        </p:nvSpPr>
        <p:spPr>
          <a:xfrm>
            <a:off x="631894" y="-17242"/>
            <a:ext cx="2674620" cy="454211"/>
          </a:xfrm>
          <a:custGeom>
            <a:avLst/>
            <a:gdLst>
              <a:gd name="csX0" fmla="*/ 0 w 2674620"/>
              <a:gd name="csY0" fmla="*/ 0 h 454211"/>
              <a:gd name="csX1" fmla="*/ 2674620 w 2674620"/>
              <a:gd name="csY1" fmla="*/ 0 h 454211"/>
              <a:gd name="csX2" fmla="*/ 2220409 w 2674620"/>
              <a:gd name="csY2" fmla="*/ 454211 h 454211"/>
              <a:gd name="csX3" fmla="*/ 454211 w 2674620"/>
              <a:gd name="csY3" fmla="*/ 454211 h 454211"/>
              <a:gd name="csX4" fmla="*/ 0 w 2674620"/>
              <a:gd name="csY4" fmla="*/ 0 h 454211"/>
            </a:gdLst>
            <a:ahLst/>
            <a:cxnLst>
              <a:cxn ang="0">
                <a:pos x="csX0" y="csY0"/>
              </a:cxn>
              <a:cxn ang="0">
                <a:pos x="csX1" y="csY1"/>
              </a:cxn>
              <a:cxn ang="0">
                <a:pos x="csX2" y="csY2"/>
              </a:cxn>
              <a:cxn ang="0">
                <a:pos x="csX3" y="csY3"/>
              </a:cxn>
              <a:cxn ang="0">
                <a:pos x="csX4" y="csY4"/>
              </a:cxn>
            </a:cxnLst>
            <a:rect l="l" t="t" r="r" b="b"/>
            <a:pathLst>
              <a:path w="2674620" h="454211">
                <a:moveTo>
                  <a:pt x="0" y="0"/>
                </a:moveTo>
                <a:lnTo>
                  <a:pt x="2674620" y="0"/>
                </a:lnTo>
                <a:cubicBezTo>
                  <a:pt x="2674620" y="250854"/>
                  <a:pt x="2471263" y="454211"/>
                  <a:pt x="2220409" y="454211"/>
                </a:cubicBezTo>
                <a:lnTo>
                  <a:pt x="454211" y="454211"/>
                </a:lnTo>
                <a:cubicBezTo>
                  <a:pt x="203357" y="454211"/>
                  <a:pt x="0" y="250854"/>
                  <a:pt x="0" y="0"/>
                </a:cubicBezTo>
                <a:close/>
              </a:path>
            </a:pathLst>
          </a:custGeom>
          <a:solidFill>
            <a:srgbClr val="82C2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IN" sz="2400" dirty="0"/>
              <a:t>Toolkit</a:t>
            </a:r>
          </a:p>
        </p:txBody>
      </p:sp>
      <p:pic>
        <p:nvPicPr>
          <p:cNvPr id="9" name="Picture 8">
            <a:extLst>
              <a:ext uri="{FF2B5EF4-FFF2-40B4-BE49-F238E27FC236}">
                <a16:creationId xmlns:a16="http://schemas.microsoft.com/office/drawing/2014/main" id="{158AE75F-8543-D6E3-4B3E-0AB27929B5A8}"/>
              </a:ext>
            </a:extLst>
          </p:cNvPr>
          <p:cNvPicPr>
            <a:picLocks noChangeAspect="1"/>
          </p:cNvPicPr>
          <p:nvPr/>
        </p:nvPicPr>
        <p:blipFill>
          <a:blip r:embed="rId3">
            <a:alphaModFix amt="63000"/>
            <a:extLst>
              <a:ext uri="{28A0092B-C50C-407E-A947-70E740481C1C}">
                <a14:useLocalDpi xmlns:a14="http://schemas.microsoft.com/office/drawing/2010/main" val="0"/>
              </a:ext>
            </a:extLst>
          </a:blip>
          <a:stretch>
            <a:fillRect/>
          </a:stretch>
        </p:blipFill>
        <p:spPr>
          <a:xfrm rot="1081996">
            <a:off x="10178402" y="-850639"/>
            <a:ext cx="3224482" cy="3224482"/>
          </a:xfrm>
          <a:prstGeom prst="rect">
            <a:avLst/>
          </a:prstGeom>
        </p:spPr>
      </p:pic>
      <p:pic>
        <p:nvPicPr>
          <p:cNvPr id="11" name="Picture 10">
            <a:extLst>
              <a:ext uri="{FF2B5EF4-FFF2-40B4-BE49-F238E27FC236}">
                <a16:creationId xmlns:a16="http://schemas.microsoft.com/office/drawing/2014/main" id="{D9A4E6CE-D4A8-5714-A7E8-B861B1F6E9AB}"/>
              </a:ext>
            </a:extLst>
          </p:cNvPr>
          <p:cNvPicPr>
            <a:picLocks noChangeAspect="1"/>
          </p:cNvPicPr>
          <p:nvPr/>
        </p:nvPicPr>
        <p:blipFill>
          <a:blip r:embed="rId4">
            <a:lum bright="70000" contrast="-70000"/>
          </a:blip>
          <a:stretch>
            <a:fillRect/>
          </a:stretch>
        </p:blipFill>
        <p:spPr>
          <a:xfrm>
            <a:off x="240030" y="2235394"/>
            <a:ext cx="558351" cy="558351"/>
          </a:xfrm>
          <a:prstGeom prst="rect">
            <a:avLst/>
          </a:prstGeom>
        </p:spPr>
      </p:pic>
      <p:pic>
        <p:nvPicPr>
          <p:cNvPr id="12" name="Picture 11">
            <a:extLst>
              <a:ext uri="{FF2B5EF4-FFF2-40B4-BE49-F238E27FC236}">
                <a16:creationId xmlns:a16="http://schemas.microsoft.com/office/drawing/2014/main" id="{75496D92-707D-4B6C-5081-DB52AC747B1E}"/>
              </a:ext>
            </a:extLst>
          </p:cNvPr>
          <p:cNvPicPr>
            <a:picLocks noChangeAspect="1"/>
          </p:cNvPicPr>
          <p:nvPr/>
        </p:nvPicPr>
        <p:blipFill>
          <a:blip r:embed="rId4">
            <a:lum bright="70000" contrast="-70000"/>
          </a:blip>
          <a:stretch>
            <a:fillRect/>
          </a:stretch>
        </p:blipFill>
        <p:spPr>
          <a:xfrm>
            <a:off x="240030" y="3993144"/>
            <a:ext cx="558351" cy="558351"/>
          </a:xfrm>
          <a:prstGeom prst="rect">
            <a:avLst/>
          </a:prstGeom>
        </p:spPr>
      </p:pic>
    </p:spTree>
    <p:extLst>
      <p:ext uri="{BB962C8B-B14F-4D97-AF65-F5344CB8AC3E}">
        <p14:creationId xmlns:p14="http://schemas.microsoft.com/office/powerpoint/2010/main" val="38117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AC506-26B1-0E84-0D83-73B6D631BC7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4656AE2-EFFA-258C-78E6-3C9548E3A582}"/>
              </a:ext>
            </a:extLst>
          </p:cNvPr>
          <p:cNvSpPr>
            <a:spLocks noGrp="1"/>
          </p:cNvSpPr>
          <p:nvPr>
            <p:ph type="body" sz="quarter" idx="18"/>
          </p:nvPr>
        </p:nvSpPr>
        <p:spPr>
          <a:xfrm>
            <a:off x="798381" y="1889891"/>
            <a:ext cx="10614687" cy="4206506"/>
          </a:xfrm>
        </p:spPr>
        <p:txBody>
          <a:bodyPr/>
          <a:lstStyle/>
          <a:p>
            <a:r>
              <a:rPr lang="en-IN" b="1" dirty="0">
                <a:solidFill>
                  <a:srgbClr val="5398A2"/>
                </a:solidFill>
              </a:rPr>
              <a:t>LISTEN</a:t>
            </a:r>
            <a:endParaRPr lang="en-IN" dirty="0">
              <a:solidFill>
                <a:srgbClr val="5398A2"/>
              </a:solidFill>
            </a:endParaRPr>
          </a:p>
          <a:p>
            <a:r>
              <a:rPr lang="en-US" b="1" dirty="0"/>
              <a:t>Podcast – Outrage + Optimism</a:t>
            </a:r>
            <a:br>
              <a:rPr lang="en-IN" dirty="0"/>
            </a:br>
            <a:r>
              <a:rPr lang="en-US" dirty="0"/>
              <a:t>Hosted by Christiana Figueres and team, this podcast blends honesty about the crisis with optimism about solutions. It’s helpful if you need both realism and hope.</a:t>
            </a:r>
            <a:br>
              <a:rPr lang="en-IN" dirty="0"/>
            </a:br>
            <a:r>
              <a:rPr lang="en-IN" dirty="0">
                <a:hlinkClick r:id="rId2"/>
              </a:rPr>
              <a:t> </a:t>
            </a:r>
            <a:r>
              <a:rPr lang="en-US" dirty="0">
                <a:hlinkClick r:id="rId2"/>
              </a:rPr>
              <a:t>Listen</a:t>
            </a:r>
            <a:endParaRPr lang="en-IN" dirty="0"/>
          </a:p>
          <a:p>
            <a:r>
              <a:rPr lang="en-US" b="1" dirty="0"/>
              <a:t>Podcast – Climate Change and Happiness</a:t>
            </a:r>
            <a:br>
              <a:rPr lang="en-IN" dirty="0"/>
            </a:br>
            <a:r>
              <a:rPr lang="en-US" dirty="0"/>
              <a:t>Led by climate psychology experts, this podcast helps put words to feelings like fear, grief, or guilt. It reminds you that you’re not strange for feeling anxious — you’re human.</a:t>
            </a:r>
            <a:br>
              <a:rPr lang="en-IN" dirty="0"/>
            </a:br>
            <a:r>
              <a:rPr lang="en-IN" dirty="0">
                <a:hlinkClick r:id="rId3"/>
              </a:rPr>
              <a:t> </a:t>
            </a:r>
            <a:r>
              <a:rPr lang="en-US" dirty="0">
                <a:hlinkClick r:id="rId3"/>
              </a:rPr>
              <a:t>Listen</a:t>
            </a:r>
            <a:endParaRPr lang="en-IN" dirty="0"/>
          </a:p>
        </p:txBody>
      </p:sp>
      <p:sp>
        <p:nvSpPr>
          <p:cNvPr id="4" name="Text Placeholder 3">
            <a:extLst>
              <a:ext uri="{FF2B5EF4-FFF2-40B4-BE49-F238E27FC236}">
                <a16:creationId xmlns:a16="http://schemas.microsoft.com/office/drawing/2014/main" id="{C6250105-0155-E835-2042-F081989EF971}"/>
              </a:ext>
            </a:extLst>
          </p:cNvPr>
          <p:cNvSpPr>
            <a:spLocks noGrp="1"/>
          </p:cNvSpPr>
          <p:nvPr>
            <p:ph type="body" sz="quarter" idx="16"/>
          </p:nvPr>
        </p:nvSpPr>
        <p:spPr/>
        <p:txBody>
          <a:bodyPr/>
          <a:lstStyle/>
          <a:p>
            <a:r>
              <a:rPr lang="en-US" dirty="0">
                <a:solidFill>
                  <a:srgbClr val="1F8E47"/>
                </a:solidFill>
              </a:rPr>
              <a:t>Climate Anxiety – Read/Watch/Listen/Write/Act</a:t>
            </a:r>
          </a:p>
        </p:txBody>
      </p:sp>
      <p:sp>
        <p:nvSpPr>
          <p:cNvPr id="8" name="Freeform: Shape 7">
            <a:extLst>
              <a:ext uri="{FF2B5EF4-FFF2-40B4-BE49-F238E27FC236}">
                <a16:creationId xmlns:a16="http://schemas.microsoft.com/office/drawing/2014/main" id="{46E42AAC-2092-0ECE-A7D0-AF53FF96E0E0}"/>
              </a:ext>
            </a:extLst>
          </p:cNvPr>
          <p:cNvSpPr/>
          <p:nvPr/>
        </p:nvSpPr>
        <p:spPr>
          <a:xfrm>
            <a:off x="631894" y="-17242"/>
            <a:ext cx="2674620" cy="454211"/>
          </a:xfrm>
          <a:custGeom>
            <a:avLst/>
            <a:gdLst>
              <a:gd name="csX0" fmla="*/ 0 w 2674620"/>
              <a:gd name="csY0" fmla="*/ 0 h 454211"/>
              <a:gd name="csX1" fmla="*/ 2674620 w 2674620"/>
              <a:gd name="csY1" fmla="*/ 0 h 454211"/>
              <a:gd name="csX2" fmla="*/ 2220409 w 2674620"/>
              <a:gd name="csY2" fmla="*/ 454211 h 454211"/>
              <a:gd name="csX3" fmla="*/ 454211 w 2674620"/>
              <a:gd name="csY3" fmla="*/ 454211 h 454211"/>
              <a:gd name="csX4" fmla="*/ 0 w 2674620"/>
              <a:gd name="csY4" fmla="*/ 0 h 454211"/>
            </a:gdLst>
            <a:ahLst/>
            <a:cxnLst>
              <a:cxn ang="0">
                <a:pos x="csX0" y="csY0"/>
              </a:cxn>
              <a:cxn ang="0">
                <a:pos x="csX1" y="csY1"/>
              </a:cxn>
              <a:cxn ang="0">
                <a:pos x="csX2" y="csY2"/>
              </a:cxn>
              <a:cxn ang="0">
                <a:pos x="csX3" y="csY3"/>
              </a:cxn>
              <a:cxn ang="0">
                <a:pos x="csX4" y="csY4"/>
              </a:cxn>
            </a:cxnLst>
            <a:rect l="l" t="t" r="r" b="b"/>
            <a:pathLst>
              <a:path w="2674620" h="454211">
                <a:moveTo>
                  <a:pt x="0" y="0"/>
                </a:moveTo>
                <a:lnTo>
                  <a:pt x="2674620" y="0"/>
                </a:lnTo>
                <a:cubicBezTo>
                  <a:pt x="2674620" y="250854"/>
                  <a:pt x="2471263" y="454211"/>
                  <a:pt x="2220409" y="454211"/>
                </a:cubicBezTo>
                <a:lnTo>
                  <a:pt x="454211" y="454211"/>
                </a:lnTo>
                <a:cubicBezTo>
                  <a:pt x="203357" y="454211"/>
                  <a:pt x="0" y="250854"/>
                  <a:pt x="0" y="0"/>
                </a:cubicBezTo>
                <a:close/>
              </a:path>
            </a:pathLst>
          </a:custGeom>
          <a:solidFill>
            <a:srgbClr val="82C2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IN" sz="2400" dirty="0"/>
              <a:t>Toolkit</a:t>
            </a:r>
          </a:p>
        </p:txBody>
      </p:sp>
      <p:pic>
        <p:nvPicPr>
          <p:cNvPr id="9" name="Picture 8">
            <a:extLst>
              <a:ext uri="{FF2B5EF4-FFF2-40B4-BE49-F238E27FC236}">
                <a16:creationId xmlns:a16="http://schemas.microsoft.com/office/drawing/2014/main" id="{447EF090-F9EA-D1F5-9FEB-F9BC9398959E}"/>
              </a:ext>
            </a:extLst>
          </p:cNvPr>
          <p:cNvPicPr>
            <a:picLocks noChangeAspect="1"/>
          </p:cNvPicPr>
          <p:nvPr/>
        </p:nvPicPr>
        <p:blipFill>
          <a:blip r:embed="rId4">
            <a:alphaModFix amt="63000"/>
            <a:extLst>
              <a:ext uri="{28A0092B-C50C-407E-A947-70E740481C1C}">
                <a14:useLocalDpi xmlns:a14="http://schemas.microsoft.com/office/drawing/2010/main" val="0"/>
              </a:ext>
            </a:extLst>
          </a:blip>
          <a:stretch>
            <a:fillRect/>
          </a:stretch>
        </p:blipFill>
        <p:spPr>
          <a:xfrm rot="1081996">
            <a:off x="10178402" y="-850639"/>
            <a:ext cx="3224482" cy="3224482"/>
          </a:xfrm>
          <a:prstGeom prst="rect">
            <a:avLst/>
          </a:prstGeom>
        </p:spPr>
      </p:pic>
      <p:pic>
        <p:nvPicPr>
          <p:cNvPr id="11" name="Picture 10">
            <a:extLst>
              <a:ext uri="{FF2B5EF4-FFF2-40B4-BE49-F238E27FC236}">
                <a16:creationId xmlns:a16="http://schemas.microsoft.com/office/drawing/2014/main" id="{0E11759D-8168-12BB-3A6B-07013897BD39}"/>
              </a:ext>
            </a:extLst>
          </p:cNvPr>
          <p:cNvPicPr>
            <a:picLocks noChangeAspect="1"/>
          </p:cNvPicPr>
          <p:nvPr/>
        </p:nvPicPr>
        <p:blipFill>
          <a:blip r:embed="rId5">
            <a:lum bright="70000" contrast="-70000"/>
          </a:blip>
          <a:stretch>
            <a:fillRect/>
          </a:stretch>
        </p:blipFill>
        <p:spPr>
          <a:xfrm>
            <a:off x="313130" y="2357438"/>
            <a:ext cx="436308" cy="436308"/>
          </a:xfrm>
          <a:prstGeom prst="rect">
            <a:avLst/>
          </a:prstGeom>
        </p:spPr>
      </p:pic>
      <p:pic>
        <p:nvPicPr>
          <p:cNvPr id="12" name="Picture 11">
            <a:extLst>
              <a:ext uri="{FF2B5EF4-FFF2-40B4-BE49-F238E27FC236}">
                <a16:creationId xmlns:a16="http://schemas.microsoft.com/office/drawing/2014/main" id="{16365E53-A5C4-B8C0-F0B4-43E6145E388A}"/>
              </a:ext>
            </a:extLst>
          </p:cNvPr>
          <p:cNvPicPr>
            <a:picLocks noChangeAspect="1"/>
          </p:cNvPicPr>
          <p:nvPr/>
        </p:nvPicPr>
        <p:blipFill>
          <a:blip r:embed="rId5">
            <a:lum bright="70000" contrast="-70000"/>
          </a:blip>
          <a:stretch>
            <a:fillRect/>
          </a:stretch>
        </p:blipFill>
        <p:spPr>
          <a:xfrm>
            <a:off x="311578" y="4087115"/>
            <a:ext cx="436308" cy="436308"/>
          </a:xfrm>
          <a:prstGeom prst="rect">
            <a:avLst/>
          </a:prstGeom>
        </p:spPr>
      </p:pic>
    </p:spTree>
    <p:extLst>
      <p:ext uri="{BB962C8B-B14F-4D97-AF65-F5344CB8AC3E}">
        <p14:creationId xmlns:p14="http://schemas.microsoft.com/office/powerpoint/2010/main" val="71924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2A0B7-A5B0-0109-CC33-A47601C9E4C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75D8679-BB5A-1FB0-8576-CAE8DFA8C47F}"/>
              </a:ext>
            </a:extLst>
          </p:cNvPr>
          <p:cNvSpPr>
            <a:spLocks noGrp="1"/>
          </p:cNvSpPr>
          <p:nvPr>
            <p:ph type="body" sz="quarter" idx="18"/>
          </p:nvPr>
        </p:nvSpPr>
        <p:spPr>
          <a:xfrm>
            <a:off x="798381" y="1889891"/>
            <a:ext cx="10614687" cy="4206506"/>
          </a:xfrm>
        </p:spPr>
        <p:txBody>
          <a:bodyPr/>
          <a:lstStyle/>
          <a:p>
            <a:r>
              <a:rPr lang="en-IN" b="1" dirty="0">
                <a:solidFill>
                  <a:srgbClr val="5398A2"/>
                </a:solidFill>
              </a:rPr>
              <a:t>LISTEN</a:t>
            </a:r>
            <a:endParaRPr lang="en-IN" dirty="0">
              <a:solidFill>
                <a:srgbClr val="5398A2"/>
              </a:solidFill>
            </a:endParaRPr>
          </a:p>
          <a:p>
            <a:r>
              <a:rPr lang="en-US" b="1" dirty="0"/>
              <a:t>Radio/Podcast – Climate Anxiety (RTÉ)</a:t>
            </a:r>
            <a:br>
              <a:rPr lang="en-IN" dirty="0"/>
            </a:br>
            <a:r>
              <a:rPr lang="en-US" dirty="0"/>
              <a:t>Oisín Coghlan from Friends of the Earth Ireland talks about why ignoring climate change isn’t an option and how action can ease anxiety.</a:t>
            </a:r>
            <a:br>
              <a:rPr lang="en-IN" dirty="0"/>
            </a:br>
            <a:r>
              <a:rPr lang="en-IN" dirty="0">
                <a:hlinkClick r:id="rId2"/>
              </a:rPr>
              <a:t> </a:t>
            </a:r>
            <a:r>
              <a:rPr lang="en-US" dirty="0">
                <a:hlinkClick r:id="rId2"/>
              </a:rPr>
              <a:t>Listen</a:t>
            </a:r>
            <a:endParaRPr lang="en-IN" dirty="0"/>
          </a:p>
        </p:txBody>
      </p:sp>
      <p:sp>
        <p:nvSpPr>
          <p:cNvPr id="4" name="Text Placeholder 3">
            <a:extLst>
              <a:ext uri="{FF2B5EF4-FFF2-40B4-BE49-F238E27FC236}">
                <a16:creationId xmlns:a16="http://schemas.microsoft.com/office/drawing/2014/main" id="{F9603823-CBD3-15AB-6487-111D6D1D64AF}"/>
              </a:ext>
            </a:extLst>
          </p:cNvPr>
          <p:cNvSpPr>
            <a:spLocks noGrp="1"/>
          </p:cNvSpPr>
          <p:nvPr>
            <p:ph type="body" sz="quarter" idx="16"/>
          </p:nvPr>
        </p:nvSpPr>
        <p:spPr/>
        <p:txBody>
          <a:bodyPr/>
          <a:lstStyle/>
          <a:p>
            <a:r>
              <a:rPr lang="en-US" dirty="0">
                <a:solidFill>
                  <a:srgbClr val="1F8E47"/>
                </a:solidFill>
              </a:rPr>
              <a:t>Climate Anxiety – Read/Watch/Listen/Write/Act</a:t>
            </a:r>
          </a:p>
        </p:txBody>
      </p:sp>
      <p:sp>
        <p:nvSpPr>
          <p:cNvPr id="9" name="Freeform: Shape 8">
            <a:extLst>
              <a:ext uri="{FF2B5EF4-FFF2-40B4-BE49-F238E27FC236}">
                <a16:creationId xmlns:a16="http://schemas.microsoft.com/office/drawing/2014/main" id="{FE6E121B-C2BA-193A-A600-77A3229990AC}"/>
              </a:ext>
            </a:extLst>
          </p:cNvPr>
          <p:cNvSpPr/>
          <p:nvPr/>
        </p:nvSpPr>
        <p:spPr>
          <a:xfrm>
            <a:off x="631894" y="-17242"/>
            <a:ext cx="2674620" cy="454211"/>
          </a:xfrm>
          <a:custGeom>
            <a:avLst/>
            <a:gdLst>
              <a:gd name="csX0" fmla="*/ 0 w 2674620"/>
              <a:gd name="csY0" fmla="*/ 0 h 454211"/>
              <a:gd name="csX1" fmla="*/ 2674620 w 2674620"/>
              <a:gd name="csY1" fmla="*/ 0 h 454211"/>
              <a:gd name="csX2" fmla="*/ 2220409 w 2674620"/>
              <a:gd name="csY2" fmla="*/ 454211 h 454211"/>
              <a:gd name="csX3" fmla="*/ 454211 w 2674620"/>
              <a:gd name="csY3" fmla="*/ 454211 h 454211"/>
              <a:gd name="csX4" fmla="*/ 0 w 2674620"/>
              <a:gd name="csY4" fmla="*/ 0 h 454211"/>
            </a:gdLst>
            <a:ahLst/>
            <a:cxnLst>
              <a:cxn ang="0">
                <a:pos x="csX0" y="csY0"/>
              </a:cxn>
              <a:cxn ang="0">
                <a:pos x="csX1" y="csY1"/>
              </a:cxn>
              <a:cxn ang="0">
                <a:pos x="csX2" y="csY2"/>
              </a:cxn>
              <a:cxn ang="0">
                <a:pos x="csX3" y="csY3"/>
              </a:cxn>
              <a:cxn ang="0">
                <a:pos x="csX4" y="csY4"/>
              </a:cxn>
            </a:cxnLst>
            <a:rect l="l" t="t" r="r" b="b"/>
            <a:pathLst>
              <a:path w="2674620" h="454211">
                <a:moveTo>
                  <a:pt x="0" y="0"/>
                </a:moveTo>
                <a:lnTo>
                  <a:pt x="2674620" y="0"/>
                </a:lnTo>
                <a:cubicBezTo>
                  <a:pt x="2674620" y="250854"/>
                  <a:pt x="2471263" y="454211"/>
                  <a:pt x="2220409" y="454211"/>
                </a:cubicBezTo>
                <a:lnTo>
                  <a:pt x="454211" y="454211"/>
                </a:lnTo>
                <a:cubicBezTo>
                  <a:pt x="203357" y="454211"/>
                  <a:pt x="0" y="250854"/>
                  <a:pt x="0" y="0"/>
                </a:cubicBezTo>
                <a:close/>
              </a:path>
            </a:pathLst>
          </a:custGeom>
          <a:solidFill>
            <a:srgbClr val="82C2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IN" sz="2400" dirty="0"/>
              <a:t>Toolkit</a:t>
            </a:r>
          </a:p>
        </p:txBody>
      </p:sp>
      <p:pic>
        <p:nvPicPr>
          <p:cNvPr id="10" name="Picture 9">
            <a:extLst>
              <a:ext uri="{FF2B5EF4-FFF2-40B4-BE49-F238E27FC236}">
                <a16:creationId xmlns:a16="http://schemas.microsoft.com/office/drawing/2014/main" id="{95280ABC-26DB-254E-B2FE-BB3CEB1CEDF0}"/>
              </a:ext>
            </a:extLst>
          </p:cNvPr>
          <p:cNvPicPr>
            <a:picLocks noChangeAspect="1"/>
          </p:cNvPicPr>
          <p:nvPr/>
        </p:nvPicPr>
        <p:blipFill>
          <a:blip r:embed="rId3">
            <a:alphaModFix amt="63000"/>
            <a:extLst>
              <a:ext uri="{28A0092B-C50C-407E-A947-70E740481C1C}">
                <a14:useLocalDpi xmlns:a14="http://schemas.microsoft.com/office/drawing/2010/main" val="0"/>
              </a:ext>
            </a:extLst>
          </a:blip>
          <a:stretch>
            <a:fillRect/>
          </a:stretch>
        </p:blipFill>
        <p:spPr>
          <a:xfrm rot="1081996">
            <a:off x="10178402" y="-850639"/>
            <a:ext cx="3224482" cy="3224482"/>
          </a:xfrm>
          <a:prstGeom prst="rect">
            <a:avLst/>
          </a:prstGeom>
        </p:spPr>
      </p:pic>
      <p:pic>
        <p:nvPicPr>
          <p:cNvPr id="12" name="Picture 11">
            <a:extLst>
              <a:ext uri="{FF2B5EF4-FFF2-40B4-BE49-F238E27FC236}">
                <a16:creationId xmlns:a16="http://schemas.microsoft.com/office/drawing/2014/main" id="{0E1FE4C2-5DB2-63D4-A8A5-1796968D5CB7}"/>
              </a:ext>
            </a:extLst>
          </p:cNvPr>
          <p:cNvPicPr>
            <a:picLocks noChangeAspect="1"/>
          </p:cNvPicPr>
          <p:nvPr/>
        </p:nvPicPr>
        <p:blipFill>
          <a:blip r:embed="rId4">
            <a:lum bright="70000" contrast="-70000"/>
          </a:blip>
          <a:stretch>
            <a:fillRect/>
          </a:stretch>
        </p:blipFill>
        <p:spPr>
          <a:xfrm>
            <a:off x="316353" y="2357437"/>
            <a:ext cx="436308" cy="436308"/>
          </a:xfrm>
          <a:prstGeom prst="rect">
            <a:avLst/>
          </a:prstGeom>
        </p:spPr>
      </p:pic>
    </p:spTree>
    <p:extLst>
      <p:ext uri="{BB962C8B-B14F-4D97-AF65-F5344CB8AC3E}">
        <p14:creationId xmlns:p14="http://schemas.microsoft.com/office/powerpoint/2010/main" val="404644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1A7F5-897E-676E-4071-B1419BD534F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7FD6CC5-AF13-3194-F1AA-F2B669321A04}"/>
              </a:ext>
            </a:extLst>
          </p:cNvPr>
          <p:cNvSpPr>
            <a:spLocks noGrp="1"/>
          </p:cNvSpPr>
          <p:nvPr>
            <p:ph type="body" sz="quarter" idx="18"/>
          </p:nvPr>
        </p:nvSpPr>
        <p:spPr>
          <a:xfrm>
            <a:off x="798381" y="1741301"/>
            <a:ext cx="10614687" cy="4206506"/>
          </a:xfrm>
        </p:spPr>
        <p:txBody>
          <a:bodyPr/>
          <a:lstStyle/>
          <a:p>
            <a:pPr marL="0" indent="0"/>
            <a:r>
              <a:rPr lang="en-IN" sz="2800" b="1" dirty="0">
                <a:solidFill>
                  <a:srgbClr val="5398A2"/>
                </a:solidFill>
              </a:rPr>
              <a:t>Take It Further</a:t>
            </a:r>
          </a:p>
          <a:p>
            <a:pPr marL="0" indent="0"/>
            <a:endParaRPr lang="en-IN" sz="2800" dirty="0">
              <a:solidFill>
                <a:srgbClr val="5398A2"/>
              </a:solidFill>
            </a:endParaRPr>
          </a:p>
          <a:p>
            <a:pPr marL="0" indent="0"/>
            <a:r>
              <a:rPr lang="en-US" b="1" dirty="0"/>
              <a:t>WRITE:</a:t>
            </a:r>
            <a:br>
              <a:rPr lang="en-IN" dirty="0"/>
            </a:br>
            <a:r>
              <a:rPr lang="en-US" dirty="0"/>
              <a:t>Try a journaling exercise: “When I think about climate change, the three strongest emotions I feel are…”. Reflect on which ones you could turn into energy for action.</a:t>
            </a:r>
            <a:endParaRPr lang="en-IN" dirty="0"/>
          </a:p>
          <a:p>
            <a:pPr marL="0" indent="0"/>
            <a:r>
              <a:rPr lang="en-IN" b="1" dirty="0"/>
              <a:t>DISCUSS:</a:t>
            </a:r>
            <a:br>
              <a:rPr lang="en-IN" b="1" dirty="0"/>
            </a:br>
            <a:r>
              <a:rPr lang="en-IN" dirty="0"/>
              <a:t>With a group, share one climate worry and one action you believe helps. Talk about whether sharing openly reduces the weight of your worry.</a:t>
            </a:r>
          </a:p>
          <a:p>
            <a:pPr marL="0" indent="0"/>
            <a:r>
              <a:rPr lang="en-IN" b="1" dirty="0"/>
              <a:t>ACT:</a:t>
            </a:r>
            <a:br>
              <a:rPr lang="en-IN" b="1" dirty="0"/>
            </a:br>
            <a:r>
              <a:rPr lang="en-IN" dirty="0"/>
              <a:t>Pick one small action from the SpunOut.ie fact sheet (like talking to a friend or spending time in nature). Try it this week and note how it affects your mood.</a:t>
            </a:r>
          </a:p>
        </p:txBody>
      </p:sp>
      <p:sp>
        <p:nvSpPr>
          <p:cNvPr id="4" name="Text Placeholder 3">
            <a:extLst>
              <a:ext uri="{FF2B5EF4-FFF2-40B4-BE49-F238E27FC236}">
                <a16:creationId xmlns:a16="http://schemas.microsoft.com/office/drawing/2014/main" id="{F55F14DE-719E-C558-1FB5-E6DAC52965B9}"/>
              </a:ext>
            </a:extLst>
          </p:cNvPr>
          <p:cNvSpPr>
            <a:spLocks noGrp="1"/>
          </p:cNvSpPr>
          <p:nvPr>
            <p:ph type="body" sz="quarter" idx="16"/>
          </p:nvPr>
        </p:nvSpPr>
        <p:spPr/>
        <p:txBody>
          <a:bodyPr/>
          <a:lstStyle/>
          <a:p>
            <a:r>
              <a:rPr lang="en-US" dirty="0">
                <a:solidFill>
                  <a:srgbClr val="1F8E47"/>
                </a:solidFill>
              </a:rPr>
              <a:t>Climate Anxiety – Read/Watch/Listen/Write/Act</a:t>
            </a:r>
          </a:p>
        </p:txBody>
      </p:sp>
      <p:sp>
        <p:nvSpPr>
          <p:cNvPr id="8" name="Freeform: Shape 7">
            <a:extLst>
              <a:ext uri="{FF2B5EF4-FFF2-40B4-BE49-F238E27FC236}">
                <a16:creationId xmlns:a16="http://schemas.microsoft.com/office/drawing/2014/main" id="{D3844FC6-8714-B49B-84F7-530B481EEB5C}"/>
              </a:ext>
            </a:extLst>
          </p:cNvPr>
          <p:cNvSpPr/>
          <p:nvPr/>
        </p:nvSpPr>
        <p:spPr>
          <a:xfrm>
            <a:off x="631894" y="-17242"/>
            <a:ext cx="2674620" cy="454211"/>
          </a:xfrm>
          <a:custGeom>
            <a:avLst/>
            <a:gdLst>
              <a:gd name="csX0" fmla="*/ 0 w 2674620"/>
              <a:gd name="csY0" fmla="*/ 0 h 454211"/>
              <a:gd name="csX1" fmla="*/ 2674620 w 2674620"/>
              <a:gd name="csY1" fmla="*/ 0 h 454211"/>
              <a:gd name="csX2" fmla="*/ 2220409 w 2674620"/>
              <a:gd name="csY2" fmla="*/ 454211 h 454211"/>
              <a:gd name="csX3" fmla="*/ 454211 w 2674620"/>
              <a:gd name="csY3" fmla="*/ 454211 h 454211"/>
              <a:gd name="csX4" fmla="*/ 0 w 2674620"/>
              <a:gd name="csY4" fmla="*/ 0 h 454211"/>
            </a:gdLst>
            <a:ahLst/>
            <a:cxnLst>
              <a:cxn ang="0">
                <a:pos x="csX0" y="csY0"/>
              </a:cxn>
              <a:cxn ang="0">
                <a:pos x="csX1" y="csY1"/>
              </a:cxn>
              <a:cxn ang="0">
                <a:pos x="csX2" y="csY2"/>
              </a:cxn>
              <a:cxn ang="0">
                <a:pos x="csX3" y="csY3"/>
              </a:cxn>
              <a:cxn ang="0">
                <a:pos x="csX4" y="csY4"/>
              </a:cxn>
            </a:cxnLst>
            <a:rect l="l" t="t" r="r" b="b"/>
            <a:pathLst>
              <a:path w="2674620" h="454211">
                <a:moveTo>
                  <a:pt x="0" y="0"/>
                </a:moveTo>
                <a:lnTo>
                  <a:pt x="2674620" y="0"/>
                </a:lnTo>
                <a:cubicBezTo>
                  <a:pt x="2674620" y="250854"/>
                  <a:pt x="2471263" y="454211"/>
                  <a:pt x="2220409" y="454211"/>
                </a:cubicBezTo>
                <a:lnTo>
                  <a:pt x="454211" y="454211"/>
                </a:lnTo>
                <a:cubicBezTo>
                  <a:pt x="203357" y="454211"/>
                  <a:pt x="0" y="250854"/>
                  <a:pt x="0" y="0"/>
                </a:cubicBezTo>
                <a:close/>
              </a:path>
            </a:pathLst>
          </a:custGeom>
          <a:solidFill>
            <a:srgbClr val="82C2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IN" sz="2400" dirty="0"/>
              <a:t>Toolkit</a:t>
            </a:r>
          </a:p>
        </p:txBody>
      </p:sp>
      <p:pic>
        <p:nvPicPr>
          <p:cNvPr id="9" name="Picture 8">
            <a:extLst>
              <a:ext uri="{FF2B5EF4-FFF2-40B4-BE49-F238E27FC236}">
                <a16:creationId xmlns:a16="http://schemas.microsoft.com/office/drawing/2014/main" id="{9AA2D559-F3D6-28EC-6F5F-8B83F5813AA2}"/>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10178402" y="-850639"/>
            <a:ext cx="3224482" cy="3224482"/>
          </a:xfrm>
          <a:prstGeom prst="rect">
            <a:avLst/>
          </a:prstGeom>
        </p:spPr>
      </p:pic>
    </p:spTree>
    <p:extLst>
      <p:ext uri="{BB962C8B-B14F-4D97-AF65-F5344CB8AC3E}">
        <p14:creationId xmlns:p14="http://schemas.microsoft.com/office/powerpoint/2010/main" val="193837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t>00</a:t>
            </a:r>
          </a:p>
        </p:txBody>
      </p:sp>
      <p:pic>
        <p:nvPicPr>
          <p:cNvPr id="8" name="Picture Placeholder 7">
            <a:extLst>
              <a:ext uri="{FF2B5EF4-FFF2-40B4-BE49-F238E27FC236}">
                <a16:creationId xmlns:a16="http://schemas.microsoft.com/office/drawing/2014/main" id="{294E0E4F-867B-6D21-1809-A61EC700775A}"/>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102" r="2102"/>
          <a:stretch>
            <a:fillRect/>
          </a:stretch>
        </p:blipFill>
        <p:spPr>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2543282 w 6236518"/>
              <a:gd name="connsiteY5" fmla="*/ 4816261 h 4816261"/>
              <a:gd name="connsiteX6" fmla="*/ 2543282 w 6236518"/>
              <a:gd name="connsiteY6" fmla="*/ 4811235 h 4816261"/>
              <a:gd name="connsiteX7" fmla="*/ 2407573 w 6236518"/>
              <a:gd name="connsiteY7" fmla="*/ 4816261 h 4816261"/>
              <a:gd name="connsiteX8" fmla="*/ 0 w 6236518"/>
              <a:gd name="connsiteY8" fmla="*/ 2408131 h 4816261"/>
              <a:gd name="connsiteX9" fmla="*/ 2407573 w 6236518"/>
              <a:gd name="connsiteY9"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6518" h="4816261">
                <a:moveTo>
                  <a:pt x="2407573" y="0"/>
                </a:moveTo>
                <a:cubicBezTo>
                  <a:pt x="2452808" y="0"/>
                  <a:pt x="2503073" y="0"/>
                  <a:pt x="2543282" y="5026"/>
                </a:cubicBezTo>
                <a:lnTo>
                  <a:pt x="2543282" y="0"/>
                </a:lnTo>
                <a:lnTo>
                  <a:pt x="6236518" y="0"/>
                </a:lnTo>
                <a:lnTo>
                  <a:pt x="6236518"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pic>
      <p:pic>
        <p:nvPicPr>
          <p:cNvPr id="9" name="Picture 8">
            <a:extLst>
              <a:ext uri="{FF2B5EF4-FFF2-40B4-BE49-F238E27FC236}">
                <a16:creationId xmlns:a16="http://schemas.microsoft.com/office/drawing/2014/main" id="{8E2FDFCF-3950-41B4-930A-8A270C9AD097}"/>
              </a:ext>
            </a:extLst>
          </p:cNvPr>
          <p:cNvPicPr>
            <a:picLocks noChangeAspect="1"/>
          </p:cNvPicPr>
          <p:nvPr/>
        </p:nvPicPr>
        <p:blipFill>
          <a:blip r:embed="rId3">
            <a:alphaModFix amt="83000"/>
            <a:extLst>
              <a:ext uri="{28A0092B-C50C-407E-A947-70E740481C1C}">
                <a14:useLocalDpi xmlns:a14="http://schemas.microsoft.com/office/drawing/2010/main" val="0"/>
              </a:ext>
            </a:extLst>
          </a:blip>
          <a:stretch>
            <a:fillRect/>
          </a:stretch>
        </p:blipFill>
        <p:spPr>
          <a:xfrm rot="20606857">
            <a:off x="9145002" y="3240312"/>
            <a:ext cx="4222737" cy="4222737"/>
          </a:xfrm>
          <a:prstGeom prst="rect">
            <a:avLst/>
          </a:prstGeom>
        </p:spPr>
      </p:pic>
      <p:sp>
        <p:nvSpPr>
          <p:cNvPr id="10" name="Rectangle 9">
            <a:extLst>
              <a:ext uri="{FF2B5EF4-FFF2-40B4-BE49-F238E27FC236}">
                <a16:creationId xmlns:a16="http://schemas.microsoft.com/office/drawing/2014/main" id="{CB21D947-4F76-565E-CB45-D91CCFD31298}"/>
              </a:ext>
            </a:extLst>
          </p:cNvPr>
          <p:cNvSpPr/>
          <p:nvPr/>
        </p:nvSpPr>
        <p:spPr>
          <a:xfrm>
            <a:off x="2483239" y="2558689"/>
            <a:ext cx="4935200" cy="877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 name="TextBox 10">
            <a:extLst>
              <a:ext uri="{FF2B5EF4-FFF2-40B4-BE49-F238E27FC236}">
                <a16:creationId xmlns:a16="http://schemas.microsoft.com/office/drawing/2014/main" id="{1DFF4C25-B5ED-0648-D9B2-5D4B1B817211}"/>
              </a:ext>
            </a:extLst>
          </p:cNvPr>
          <p:cNvSpPr txBox="1"/>
          <p:nvPr/>
        </p:nvSpPr>
        <p:spPr>
          <a:xfrm>
            <a:off x="2645579" y="2581549"/>
            <a:ext cx="4723024" cy="830997"/>
          </a:xfrm>
          <a:prstGeom prst="rect">
            <a:avLst/>
          </a:prstGeom>
          <a:noFill/>
        </p:spPr>
        <p:txBody>
          <a:bodyPr wrap="none" rtlCol="0">
            <a:spAutoFit/>
          </a:bodyPr>
          <a:lstStyle/>
          <a:p>
            <a:r>
              <a:rPr lang="en-US" sz="4800" b="1" spc="324" dirty="0">
                <a:solidFill>
                  <a:srgbClr val="1F8E47"/>
                </a:solidFill>
                <a:latin typeface="Calibri" panose="020F0502020204030204" pitchFamily="34" charset="0"/>
                <a:cs typeface="Calibri" panose="020F0502020204030204" pitchFamily="34" charset="0"/>
              </a:rPr>
              <a:t>INTRODUCTION</a:t>
            </a:r>
          </a:p>
        </p:txBody>
      </p:sp>
    </p:spTree>
    <p:extLst>
      <p:ext uri="{BB962C8B-B14F-4D97-AF65-F5344CB8AC3E}">
        <p14:creationId xmlns:p14="http://schemas.microsoft.com/office/powerpoint/2010/main" val="327358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C2BFD-FA40-069A-36EC-92260F090C0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BB0BF45-6DA3-713F-F3A9-A99BE1A9580F}"/>
              </a:ext>
            </a:extLst>
          </p:cNvPr>
          <p:cNvSpPr>
            <a:spLocks noGrp="1"/>
          </p:cNvSpPr>
          <p:nvPr>
            <p:ph type="body" sz="quarter" idx="18"/>
          </p:nvPr>
        </p:nvSpPr>
        <p:spPr>
          <a:xfrm>
            <a:off x="798381" y="1718440"/>
            <a:ext cx="4253679" cy="4659499"/>
          </a:xfrm>
        </p:spPr>
        <p:txBody>
          <a:bodyPr/>
          <a:lstStyle/>
          <a:p>
            <a:pPr marL="0" indent="0"/>
            <a:r>
              <a:rPr lang="en-IN" sz="2800" b="1" dirty="0">
                <a:solidFill>
                  <a:srgbClr val="5398A2"/>
                </a:solidFill>
              </a:rPr>
              <a:t>Key Takeaway</a:t>
            </a:r>
          </a:p>
          <a:p>
            <a:pPr marL="0" indent="0"/>
            <a:endParaRPr lang="en-IN" sz="2800" dirty="0">
              <a:solidFill>
                <a:srgbClr val="5398A2"/>
              </a:solidFill>
            </a:endParaRPr>
          </a:p>
          <a:p>
            <a:pPr marL="0" indent="0"/>
            <a:r>
              <a:rPr lang="en-IN" dirty="0"/>
              <a:t>Climate anxiety shows how much you care. These feelings are shared by young people worldwide, and they can be transformed into strength, resilience, and collective action. </a:t>
            </a:r>
          </a:p>
          <a:p>
            <a:pPr marL="0" indent="0"/>
            <a:r>
              <a:rPr lang="en-IN" dirty="0"/>
              <a:t>By </a:t>
            </a:r>
            <a:r>
              <a:rPr lang="en-IN" b="1" dirty="0"/>
              <a:t>exploring, reflecting, and acting </a:t>
            </a:r>
            <a:r>
              <a:rPr lang="en-IN" dirty="0"/>
              <a:t>— even in small ways — you can take back a sense of control and hope.</a:t>
            </a:r>
          </a:p>
        </p:txBody>
      </p:sp>
      <p:sp>
        <p:nvSpPr>
          <p:cNvPr id="4" name="Text Placeholder 3">
            <a:extLst>
              <a:ext uri="{FF2B5EF4-FFF2-40B4-BE49-F238E27FC236}">
                <a16:creationId xmlns:a16="http://schemas.microsoft.com/office/drawing/2014/main" id="{1723EBDA-011A-45B4-62B4-CE3C6B51DFA9}"/>
              </a:ext>
            </a:extLst>
          </p:cNvPr>
          <p:cNvSpPr>
            <a:spLocks noGrp="1"/>
          </p:cNvSpPr>
          <p:nvPr>
            <p:ph type="body" sz="quarter" idx="16"/>
          </p:nvPr>
        </p:nvSpPr>
        <p:spPr/>
        <p:txBody>
          <a:bodyPr/>
          <a:lstStyle/>
          <a:p>
            <a:r>
              <a:rPr lang="en-US" dirty="0">
                <a:solidFill>
                  <a:srgbClr val="1F8E47"/>
                </a:solidFill>
              </a:rPr>
              <a:t>Climate Anxiety – Read/Watch/Listen/Write/Act</a:t>
            </a:r>
          </a:p>
        </p:txBody>
      </p:sp>
      <p:pic>
        <p:nvPicPr>
          <p:cNvPr id="2" name="Picture Placeholder 4">
            <a:extLst>
              <a:ext uri="{FF2B5EF4-FFF2-40B4-BE49-F238E27FC236}">
                <a16:creationId xmlns:a16="http://schemas.microsoft.com/office/drawing/2014/main" id="{2631E536-6252-E08D-04A9-CF7DAC86179C}"/>
              </a:ext>
            </a:extLst>
          </p:cNvPr>
          <p:cNvPicPr>
            <a:picLocks noChangeAspect="1"/>
          </p:cNvPicPr>
          <p:nvPr/>
        </p:nvPicPr>
        <p:blipFill>
          <a:blip r:embed="rId2">
            <a:extLst>
              <a:ext uri="{28A0092B-C50C-407E-A947-70E740481C1C}">
                <a14:useLocalDpi xmlns:a14="http://schemas.microsoft.com/office/drawing/2010/main" val="0"/>
              </a:ext>
            </a:extLst>
          </a:blip>
          <a:srcRect l="11549" r="11549"/>
          <a:stretch>
            <a:fillRect/>
          </a:stretch>
        </p:blipFill>
        <p:spPr>
          <a:xfrm>
            <a:off x="5261279" y="2411730"/>
            <a:ext cx="6090229" cy="444627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p:spPr>
      </p:pic>
      <p:pic>
        <p:nvPicPr>
          <p:cNvPr id="7" name="Picture 6">
            <a:extLst>
              <a:ext uri="{FF2B5EF4-FFF2-40B4-BE49-F238E27FC236}">
                <a16:creationId xmlns:a16="http://schemas.microsoft.com/office/drawing/2014/main" id="{80753A62-C8C8-8F14-2395-7159BF6048C9}"/>
              </a:ext>
            </a:extLst>
          </p:cNvPr>
          <p:cNvPicPr>
            <a:picLocks noChangeAspect="1"/>
          </p:cNvPicPr>
          <p:nvPr/>
        </p:nvPicPr>
        <p:blipFill>
          <a:blip r:embed="rId3">
            <a:alphaModFix amt="63000"/>
            <a:extLst>
              <a:ext uri="{28A0092B-C50C-407E-A947-70E740481C1C}">
                <a14:useLocalDpi xmlns:a14="http://schemas.microsoft.com/office/drawing/2010/main" val="0"/>
              </a:ext>
            </a:extLst>
          </a:blip>
          <a:stretch>
            <a:fillRect/>
          </a:stretch>
        </p:blipFill>
        <p:spPr>
          <a:xfrm rot="1081996">
            <a:off x="10178402" y="-850639"/>
            <a:ext cx="3224482" cy="3224482"/>
          </a:xfrm>
          <a:prstGeom prst="rect">
            <a:avLst/>
          </a:prstGeom>
        </p:spPr>
      </p:pic>
      <p:sp>
        <p:nvSpPr>
          <p:cNvPr id="8" name="Freeform: Shape 7">
            <a:extLst>
              <a:ext uri="{FF2B5EF4-FFF2-40B4-BE49-F238E27FC236}">
                <a16:creationId xmlns:a16="http://schemas.microsoft.com/office/drawing/2014/main" id="{42CAD8BD-3D05-A1D2-FA17-FB90701FEAE4}"/>
              </a:ext>
            </a:extLst>
          </p:cNvPr>
          <p:cNvSpPr/>
          <p:nvPr/>
        </p:nvSpPr>
        <p:spPr>
          <a:xfrm>
            <a:off x="631894" y="-17242"/>
            <a:ext cx="2674620" cy="454211"/>
          </a:xfrm>
          <a:custGeom>
            <a:avLst/>
            <a:gdLst>
              <a:gd name="csX0" fmla="*/ 0 w 2674620"/>
              <a:gd name="csY0" fmla="*/ 0 h 454211"/>
              <a:gd name="csX1" fmla="*/ 2674620 w 2674620"/>
              <a:gd name="csY1" fmla="*/ 0 h 454211"/>
              <a:gd name="csX2" fmla="*/ 2220409 w 2674620"/>
              <a:gd name="csY2" fmla="*/ 454211 h 454211"/>
              <a:gd name="csX3" fmla="*/ 454211 w 2674620"/>
              <a:gd name="csY3" fmla="*/ 454211 h 454211"/>
              <a:gd name="csX4" fmla="*/ 0 w 2674620"/>
              <a:gd name="csY4" fmla="*/ 0 h 454211"/>
            </a:gdLst>
            <a:ahLst/>
            <a:cxnLst>
              <a:cxn ang="0">
                <a:pos x="csX0" y="csY0"/>
              </a:cxn>
              <a:cxn ang="0">
                <a:pos x="csX1" y="csY1"/>
              </a:cxn>
              <a:cxn ang="0">
                <a:pos x="csX2" y="csY2"/>
              </a:cxn>
              <a:cxn ang="0">
                <a:pos x="csX3" y="csY3"/>
              </a:cxn>
              <a:cxn ang="0">
                <a:pos x="csX4" y="csY4"/>
              </a:cxn>
            </a:cxnLst>
            <a:rect l="l" t="t" r="r" b="b"/>
            <a:pathLst>
              <a:path w="2674620" h="454211">
                <a:moveTo>
                  <a:pt x="0" y="0"/>
                </a:moveTo>
                <a:lnTo>
                  <a:pt x="2674620" y="0"/>
                </a:lnTo>
                <a:cubicBezTo>
                  <a:pt x="2674620" y="250854"/>
                  <a:pt x="2471263" y="454211"/>
                  <a:pt x="2220409" y="454211"/>
                </a:cubicBezTo>
                <a:lnTo>
                  <a:pt x="454211" y="454211"/>
                </a:lnTo>
                <a:cubicBezTo>
                  <a:pt x="203357" y="454211"/>
                  <a:pt x="0" y="250854"/>
                  <a:pt x="0" y="0"/>
                </a:cubicBezTo>
                <a:close/>
              </a:path>
            </a:pathLst>
          </a:custGeom>
          <a:solidFill>
            <a:srgbClr val="82C2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IN" sz="2400" dirty="0"/>
              <a:t>Toolkit</a:t>
            </a:r>
          </a:p>
        </p:txBody>
      </p:sp>
    </p:spTree>
    <p:extLst>
      <p:ext uri="{BB962C8B-B14F-4D97-AF65-F5344CB8AC3E}">
        <p14:creationId xmlns:p14="http://schemas.microsoft.com/office/powerpoint/2010/main" val="346384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603661" y="4708722"/>
            <a:ext cx="4952012" cy="679345"/>
          </a:xfrm>
        </p:spPr>
        <p:txBody>
          <a:bodyPr/>
          <a:lstStyle/>
          <a:p>
            <a:r>
              <a:rPr lang="en-US" sz="3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a:t>
            </a:r>
            <a:r>
              <a:rPr lang="en-US" sz="32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3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.eu</a:t>
            </a:r>
            <a:endParaRPr lang="en-IE"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1" name="Group 40">
            <a:extLst>
              <a:ext uri="{FF2B5EF4-FFF2-40B4-BE49-F238E27FC236}">
                <a16:creationId xmlns:a16="http://schemas.microsoft.com/office/drawing/2014/main" id="{08E70028-2DEC-7AAE-0EE7-0F62324D787D}"/>
              </a:ext>
            </a:extLst>
          </p:cNvPr>
          <p:cNvGrpSpPr/>
          <p:nvPr/>
        </p:nvGrpSpPr>
        <p:grpSpPr>
          <a:xfrm>
            <a:off x="8770875" y="4675497"/>
            <a:ext cx="2817464" cy="475324"/>
            <a:chOff x="9893620" y="5409126"/>
            <a:chExt cx="1664680" cy="280842"/>
          </a:xfrm>
        </p:grpSpPr>
        <p:grpSp>
          <p:nvGrpSpPr>
            <p:cNvPr id="42" name="Graphic 3">
              <a:extLst>
                <a:ext uri="{FF2B5EF4-FFF2-40B4-BE49-F238E27FC236}">
                  <a16:creationId xmlns:a16="http://schemas.microsoft.com/office/drawing/2014/main" id="{8E0E4AE3-375B-387C-8EAF-8DCE0517155E}"/>
                </a:ext>
              </a:extLst>
            </p:cNvPr>
            <p:cNvGrpSpPr/>
            <p:nvPr/>
          </p:nvGrpSpPr>
          <p:grpSpPr>
            <a:xfrm>
              <a:off x="10931758" y="5409126"/>
              <a:ext cx="280634" cy="280634"/>
              <a:chOff x="1950027" y="2499889"/>
              <a:chExt cx="850463" cy="850463"/>
            </a:xfrm>
          </p:grpSpPr>
          <p:sp>
            <p:nvSpPr>
              <p:cNvPr id="54" name="Freeform 53">
                <a:extLst>
                  <a:ext uri="{FF2B5EF4-FFF2-40B4-BE49-F238E27FC236}">
                    <a16:creationId xmlns:a16="http://schemas.microsoft.com/office/drawing/2014/main" id="{6402D031-FFB6-8259-0354-679EE64AA2CE}"/>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398A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55" name="Graphic 3">
                <a:extLst>
                  <a:ext uri="{FF2B5EF4-FFF2-40B4-BE49-F238E27FC236}">
                    <a16:creationId xmlns:a16="http://schemas.microsoft.com/office/drawing/2014/main" id="{DC92A2F0-CE09-DAB9-600E-6992B3303762}"/>
                  </a:ext>
                </a:extLst>
              </p:cNvPr>
              <p:cNvGrpSpPr/>
              <p:nvPr/>
            </p:nvGrpSpPr>
            <p:grpSpPr>
              <a:xfrm>
                <a:off x="2107521" y="2657382"/>
                <a:ext cx="535476" cy="535477"/>
                <a:chOff x="2107521" y="2657382"/>
                <a:chExt cx="535476" cy="535477"/>
              </a:xfrm>
              <a:solidFill>
                <a:srgbClr val="FFFFFF"/>
              </a:solidFill>
            </p:grpSpPr>
            <p:sp>
              <p:nvSpPr>
                <p:cNvPr id="56" name="Freeform 55">
                  <a:extLst>
                    <a:ext uri="{FF2B5EF4-FFF2-40B4-BE49-F238E27FC236}">
                      <a16:creationId xmlns:a16="http://schemas.microsoft.com/office/drawing/2014/main" id="{53EF852F-D3BF-44F7-C78D-6BB73635A6C0}"/>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F7B0FA52-9D6F-EEE6-0545-C31C48C9357F}"/>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DFFF187C-C0ED-470D-C770-ECD76914918C}"/>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43" name="Graphic 3">
              <a:extLst>
                <a:ext uri="{FF2B5EF4-FFF2-40B4-BE49-F238E27FC236}">
                  <a16:creationId xmlns:a16="http://schemas.microsoft.com/office/drawing/2014/main" id="{EC70BC23-4FB5-59D3-1F2E-8F6C44B5C816}"/>
                </a:ext>
              </a:extLst>
            </p:cNvPr>
            <p:cNvGrpSpPr/>
            <p:nvPr/>
          </p:nvGrpSpPr>
          <p:grpSpPr>
            <a:xfrm>
              <a:off x="10239527" y="5409126"/>
              <a:ext cx="280634" cy="280634"/>
              <a:chOff x="-147782" y="2499889"/>
              <a:chExt cx="850463" cy="850463"/>
            </a:xfrm>
          </p:grpSpPr>
          <p:sp>
            <p:nvSpPr>
              <p:cNvPr id="52" name="Freeform 51">
                <a:extLst>
                  <a:ext uri="{FF2B5EF4-FFF2-40B4-BE49-F238E27FC236}">
                    <a16:creationId xmlns:a16="http://schemas.microsoft.com/office/drawing/2014/main" id="{7FB44486-728E-7313-B8E5-D528C51952E8}"/>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398A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78D4C7AA-F878-39B7-E7AE-62449BA94379}"/>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4" name="Graphic 3">
              <a:extLst>
                <a:ext uri="{FF2B5EF4-FFF2-40B4-BE49-F238E27FC236}">
                  <a16:creationId xmlns:a16="http://schemas.microsoft.com/office/drawing/2014/main" id="{03A0627F-1B82-E6FC-5D88-6119729D50AA}"/>
                </a:ext>
              </a:extLst>
            </p:cNvPr>
            <p:cNvGrpSpPr/>
            <p:nvPr/>
          </p:nvGrpSpPr>
          <p:grpSpPr>
            <a:xfrm>
              <a:off x="11277666" y="5409126"/>
              <a:ext cx="280634" cy="280634"/>
              <a:chOff x="2998302" y="2499889"/>
              <a:chExt cx="850463" cy="850463"/>
            </a:xfrm>
          </p:grpSpPr>
          <p:sp>
            <p:nvSpPr>
              <p:cNvPr id="50" name="Freeform 49">
                <a:extLst>
                  <a:ext uri="{FF2B5EF4-FFF2-40B4-BE49-F238E27FC236}">
                    <a16:creationId xmlns:a16="http://schemas.microsoft.com/office/drawing/2014/main" id="{C21D51D7-5781-6350-26E9-32FCEEE1281F}"/>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5398A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ACA7E8FC-9176-E93C-41EF-DC3A81B5AA9D}"/>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5" name="Graphic 3">
              <a:extLst>
                <a:ext uri="{FF2B5EF4-FFF2-40B4-BE49-F238E27FC236}">
                  <a16:creationId xmlns:a16="http://schemas.microsoft.com/office/drawing/2014/main" id="{4D3CB470-84E4-5E54-0102-3DFBF9EE22A2}"/>
                </a:ext>
              </a:extLst>
            </p:cNvPr>
            <p:cNvGrpSpPr/>
            <p:nvPr/>
          </p:nvGrpSpPr>
          <p:grpSpPr>
            <a:xfrm>
              <a:off x="9893620" y="5409126"/>
              <a:ext cx="280634" cy="280842"/>
              <a:chOff x="-1196056" y="2499889"/>
              <a:chExt cx="850463" cy="851093"/>
            </a:xfrm>
          </p:grpSpPr>
          <p:sp>
            <p:nvSpPr>
              <p:cNvPr id="48" name="Freeform 47">
                <a:extLst>
                  <a:ext uri="{FF2B5EF4-FFF2-40B4-BE49-F238E27FC236}">
                    <a16:creationId xmlns:a16="http://schemas.microsoft.com/office/drawing/2014/main" id="{79E5293D-38DC-118E-76B2-F20C4700178F}"/>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5398A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BA77D9DB-7F2F-F39D-8199-E26A44E77B6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46" name="Freeform 45">
              <a:extLst>
                <a:ext uri="{FF2B5EF4-FFF2-40B4-BE49-F238E27FC236}">
                  <a16:creationId xmlns:a16="http://schemas.microsoft.com/office/drawing/2014/main" id="{C611E2DB-CE1E-5CDC-1CBC-185B398A0361}"/>
                </a:ext>
              </a:extLst>
            </p:cNvPr>
            <p:cNvSpPr/>
            <p:nvPr/>
          </p:nvSpPr>
          <p:spPr>
            <a:xfrm>
              <a:off x="10585643" y="540912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398A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47" name="Graphic 46" descr="World with solid fill">
              <a:extLst>
                <a:ext uri="{FF2B5EF4-FFF2-40B4-BE49-F238E27FC236}">
                  <a16:creationId xmlns:a16="http://schemas.microsoft.com/office/drawing/2014/main" id="{EB38B327-8B40-12BA-BAD1-A94B71D56603}"/>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00539" y="5425572"/>
              <a:ext cx="246077" cy="246077"/>
            </a:xfrm>
            <a:prstGeom prst="rect">
              <a:avLst/>
            </a:prstGeom>
          </p:spPr>
        </p:pic>
      </p:grpSp>
      <p:sp>
        <p:nvSpPr>
          <p:cNvPr id="11" name="TextBox 10">
            <a:extLst>
              <a:ext uri="{FF2B5EF4-FFF2-40B4-BE49-F238E27FC236}">
                <a16:creationId xmlns:a16="http://schemas.microsoft.com/office/drawing/2014/main" id="{84411FA5-89C4-A74E-0B3E-E048D91BF9C0}"/>
              </a:ext>
            </a:extLst>
          </p:cNvPr>
          <p:cNvSpPr txBox="1"/>
          <p:nvPr/>
        </p:nvSpPr>
        <p:spPr>
          <a:xfrm>
            <a:off x="5677684" y="2228671"/>
            <a:ext cx="6661354" cy="1200329"/>
          </a:xfrm>
          <a:prstGeom prst="rect">
            <a:avLst/>
          </a:prstGeom>
          <a:noFill/>
        </p:spPr>
        <p:txBody>
          <a:bodyPr wrap="square">
            <a:spAutoFit/>
          </a:bodyPr>
          <a:lstStyle/>
          <a:p>
            <a:r>
              <a:rPr lang="en-US" b="1">
                <a:solidFill>
                  <a:schemeClr val="bg1"/>
                </a:solidFill>
              </a:rPr>
              <a:t>Reflect and act</a:t>
            </a:r>
            <a:br>
              <a:rPr lang="en-US">
                <a:solidFill>
                  <a:schemeClr val="bg1"/>
                </a:solidFill>
              </a:rPr>
            </a:br>
            <a:r>
              <a:rPr lang="en-US">
                <a:solidFill>
                  <a:schemeClr val="bg1"/>
                </a:solidFill>
              </a:rPr>
              <a:t>Choose one place, tradition or skill in your area that matters to you. What is one way it could be protected or recorded as the climate changes?</a:t>
            </a:r>
          </a:p>
        </p:txBody>
      </p:sp>
    </p:spTree>
    <p:extLst>
      <p:ext uri="{BB962C8B-B14F-4D97-AF65-F5344CB8AC3E}">
        <p14:creationId xmlns:p14="http://schemas.microsoft.com/office/powerpoint/2010/main" val="43347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315709-1CCF-D712-44F9-618AC973FECE}"/>
              </a:ext>
            </a:extLst>
          </p:cNvPr>
          <p:cNvSpPr>
            <a:spLocks noGrp="1"/>
          </p:cNvSpPr>
          <p:nvPr>
            <p:ph type="body" sz="quarter" idx="18"/>
          </p:nvPr>
        </p:nvSpPr>
        <p:spPr>
          <a:xfrm>
            <a:off x="8652510" y="1857124"/>
            <a:ext cx="2891103" cy="1049221"/>
          </a:xfrm>
        </p:spPr>
        <p:txBody>
          <a:bodyPr/>
          <a:lstStyle/>
          <a:p>
            <a:r>
              <a:rPr lang="en-US" dirty="0"/>
              <a:t>INTRODUCTION</a:t>
            </a:r>
          </a:p>
          <a:p>
            <a:endParaRPr lang="en-US" dirty="0"/>
          </a:p>
        </p:txBody>
      </p:sp>
      <p:sp>
        <p:nvSpPr>
          <p:cNvPr id="5" name="Text Placeholder 4">
            <a:extLst>
              <a:ext uri="{FF2B5EF4-FFF2-40B4-BE49-F238E27FC236}">
                <a16:creationId xmlns:a16="http://schemas.microsoft.com/office/drawing/2014/main" id="{B7540682-E3A7-41C7-9DDC-37F458577DE4}"/>
              </a:ext>
            </a:extLst>
          </p:cNvPr>
          <p:cNvSpPr>
            <a:spLocks noGrp="1"/>
          </p:cNvSpPr>
          <p:nvPr>
            <p:ph type="body" sz="quarter" idx="19"/>
          </p:nvPr>
        </p:nvSpPr>
        <p:spPr/>
        <p:txBody>
          <a:bodyPr/>
          <a:lstStyle/>
          <a:p>
            <a:r>
              <a:rPr lang="en-US" dirty="0"/>
              <a:t>00</a:t>
            </a:r>
          </a:p>
        </p:txBody>
      </p:sp>
      <p:sp>
        <p:nvSpPr>
          <p:cNvPr id="7" name="Text Placeholder 6">
            <a:extLst>
              <a:ext uri="{FF2B5EF4-FFF2-40B4-BE49-F238E27FC236}">
                <a16:creationId xmlns:a16="http://schemas.microsoft.com/office/drawing/2014/main" id="{3FD5808F-8355-0701-CAA8-F0F534E3808D}"/>
              </a:ext>
            </a:extLst>
          </p:cNvPr>
          <p:cNvSpPr>
            <a:spLocks noGrp="1"/>
          </p:cNvSpPr>
          <p:nvPr>
            <p:ph type="body" sz="quarter" idx="21"/>
          </p:nvPr>
        </p:nvSpPr>
        <p:spPr>
          <a:xfrm>
            <a:off x="331470" y="3756621"/>
            <a:ext cx="11315013" cy="2792769"/>
          </a:xfrm>
        </p:spPr>
        <p:txBody>
          <a:bodyPr/>
          <a:lstStyle/>
          <a:p>
            <a:pPr marL="0" indent="0"/>
            <a:r>
              <a:rPr lang="en-US" b="1" dirty="0">
                <a:solidFill>
                  <a:srgbClr val="1F8E47"/>
                </a:solidFill>
              </a:rPr>
              <a:t>Climate change </a:t>
            </a:r>
            <a:r>
              <a:rPr lang="en-US" dirty="0"/>
              <a:t>is not only about rising temperatures and shifting weather patterns — it also affects the places, traditions, and cultural landscapes that communities value.</a:t>
            </a:r>
          </a:p>
          <a:p>
            <a:pPr marL="0" indent="0"/>
            <a:r>
              <a:rPr lang="en-US" dirty="0"/>
              <a:t>Historic buildings, museums, archaeological sites, traditional crafts, foodways, festivals, and living heritage all face new pressures from extreme weather, sea-level rise, changing seasons, and environmental shifts.</a:t>
            </a:r>
          </a:p>
          <a:p>
            <a:pPr marL="0" indent="0"/>
            <a:r>
              <a:rPr lang="en-US" b="1" dirty="0">
                <a:solidFill>
                  <a:srgbClr val="1F8E47"/>
                </a:solidFill>
              </a:rPr>
              <a:t>This guide helps groups explore how climate science connects to cultural heritage and what it means for identity, memory, and community well-being.</a:t>
            </a:r>
          </a:p>
        </p:txBody>
      </p:sp>
      <p:pic>
        <p:nvPicPr>
          <p:cNvPr id="14" name="Picture 13">
            <a:extLst>
              <a:ext uri="{FF2B5EF4-FFF2-40B4-BE49-F238E27FC236}">
                <a16:creationId xmlns:a16="http://schemas.microsoft.com/office/drawing/2014/main" id="{72BFF173-3F26-7AF2-CED4-9E59D1FABA54}"/>
              </a:ext>
            </a:extLst>
          </p:cNvPr>
          <p:cNvPicPr>
            <a:picLocks noChangeAspect="1"/>
          </p:cNvPicPr>
          <p:nvPr/>
        </p:nvPicPr>
        <p:blipFill>
          <a:blip r:embed="rId2"/>
          <a:srcRect t="26700" r="1926" b="8008"/>
          <a:stretch>
            <a:fillRect/>
          </a:stretch>
        </p:blipFill>
        <p:spPr>
          <a:xfrm>
            <a:off x="0" y="491490"/>
            <a:ext cx="8149590" cy="3051810"/>
          </a:xfrm>
          <a:custGeom>
            <a:avLst/>
            <a:gdLst>
              <a:gd name="csX0" fmla="*/ 0 w 8149590"/>
              <a:gd name="csY0" fmla="*/ 0 h 3051810"/>
              <a:gd name="csX1" fmla="*/ 6623685 w 8149590"/>
              <a:gd name="csY1" fmla="*/ 0 h 3051810"/>
              <a:gd name="csX2" fmla="*/ 8149590 w 8149590"/>
              <a:gd name="csY2" fmla="*/ 1525905 h 3051810"/>
              <a:gd name="csX3" fmla="*/ 6623685 w 8149590"/>
              <a:gd name="csY3" fmla="*/ 3051810 h 3051810"/>
              <a:gd name="csX4" fmla="*/ 0 w 8149590"/>
              <a:gd name="csY4" fmla="*/ 3051810 h 3051810"/>
            </a:gdLst>
            <a:ahLst/>
            <a:cxnLst>
              <a:cxn ang="0">
                <a:pos x="csX0" y="csY0"/>
              </a:cxn>
              <a:cxn ang="0">
                <a:pos x="csX1" y="csY1"/>
              </a:cxn>
              <a:cxn ang="0">
                <a:pos x="csX2" y="csY2"/>
              </a:cxn>
              <a:cxn ang="0">
                <a:pos x="csX3" y="csY3"/>
              </a:cxn>
              <a:cxn ang="0">
                <a:pos x="csX4" y="csY4"/>
              </a:cxn>
            </a:cxnLst>
            <a:rect l="l" t="t" r="r" b="b"/>
            <a:pathLst>
              <a:path w="8149590" h="3051810">
                <a:moveTo>
                  <a:pt x="0" y="0"/>
                </a:moveTo>
                <a:lnTo>
                  <a:pt x="6623685" y="0"/>
                </a:lnTo>
                <a:cubicBezTo>
                  <a:pt x="7466419" y="0"/>
                  <a:pt x="8149590" y="683171"/>
                  <a:pt x="8149590" y="1525905"/>
                </a:cubicBezTo>
                <a:cubicBezTo>
                  <a:pt x="8149590" y="2368639"/>
                  <a:pt x="7466419" y="3051810"/>
                  <a:pt x="6623685" y="3051810"/>
                </a:cubicBezTo>
                <a:lnTo>
                  <a:pt x="0" y="3051810"/>
                </a:lnTo>
                <a:close/>
              </a:path>
            </a:pathLst>
          </a:custGeom>
          <a:ln>
            <a:solidFill>
              <a:schemeClr val="bg1">
                <a:lumMod val="85000"/>
              </a:schemeClr>
            </a:solidFill>
          </a:ln>
        </p:spPr>
      </p:pic>
    </p:spTree>
    <p:extLst>
      <p:ext uri="{BB962C8B-B14F-4D97-AF65-F5344CB8AC3E}">
        <p14:creationId xmlns:p14="http://schemas.microsoft.com/office/powerpoint/2010/main" val="43327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798382" y="1794244"/>
            <a:ext cx="4973769" cy="4743716"/>
          </a:xfrm>
        </p:spPr>
        <p:txBody>
          <a:bodyPr/>
          <a:lstStyle/>
          <a:p>
            <a:pPr marL="0" indent="0"/>
            <a:r>
              <a:rPr lang="en-US" sz="2200" b="1" dirty="0"/>
              <a:t>By participating in this activity, groups will:</a:t>
            </a:r>
          </a:p>
          <a:p>
            <a:pPr marL="342900" indent="-342900">
              <a:buFont typeface="Arial" panose="020B0604020202020204" pitchFamily="34" charset="0"/>
              <a:buChar char="•"/>
            </a:pPr>
            <a:r>
              <a:rPr lang="en-US" sz="2200" dirty="0"/>
              <a:t>Understand basic climate science concepts relevant to heritage protection</a:t>
            </a:r>
          </a:p>
          <a:p>
            <a:pPr marL="342900" indent="-342900">
              <a:buFont typeface="Arial" panose="020B0604020202020204" pitchFamily="34" charset="0"/>
              <a:buChar char="•"/>
            </a:pPr>
            <a:r>
              <a:rPr lang="en-US" sz="2200" dirty="0"/>
              <a:t>Explore how climate impacts affect cultural landscapes and identities</a:t>
            </a:r>
          </a:p>
          <a:p>
            <a:pPr marL="342900" indent="-342900">
              <a:buFont typeface="Arial" panose="020B0604020202020204" pitchFamily="34" charset="0"/>
              <a:buChar char="•"/>
            </a:pPr>
            <a:r>
              <a:rPr lang="en-US" sz="2200" dirty="0"/>
              <a:t>Discuss examples of threatened heritage locally and globally</a:t>
            </a:r>
          </a:p>
          <a:p>
            <a:pPr marL="342900" indent="-342900">
              <a:buFont typeface="Arial" panose="020B0604020202020204" pitchFamily="34" charset="0"/>
              <a:buChar char="•"/>
            </a:pPr>
            <a:r>
              <a:rPr lang="en-US" sz="2200" dirty="0"/>
              <a:t>Reflect on personal connections to heritage and climate</a:t>
            </a:r>
          </a:p>
          <a:p>
            <a:pPr marL="342900" indent="-342900">
              <a:buFont typeface="Arial" panose="020B0604020202020204" pitchFamily="34" charset="0"/>
              <a:buChar char="•"/>
            </a:pPr>
            <a:r>
              <a:rPr lang="en-US" sz="2200" dirty="0"/>
              <a:t>Brainstorm ways science, culture, and community action can come together</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798382" y="761603"/>
            <a:ext cx="7556948" cy="803654"/>
          </a:xfrm>
        </p:spPr>
        <p:txBody>
          <a:bodyPr/>
          <a:lstStyle/>
          <a:p>
            <a:r>
              <a:rPr lang="en-US" dirty="0">
                <a:solidFill>
                  <a:srgbClr val="1F8E47"/>
                </a:solidFill>
              </a:rPr>
              <a:t>INTRODUCTION - Learning Goals</a:t>
            </a:r>
          </a:p>
        </p:txBody>
      </p:sp>
      <p:pic>
        <p:nvPicPr>
          <p:cNvPr id="8" name="Picture Placeholder 4">
            <a:extLst>
              <a:ext uri="{FF2B5EF4-FFF2-40B4-BE49-F238E27FC236}">
                <a16:creationId xmlns:a16="http://schemas.microsoft.com/office/drawing/2014/main" id="{EAD5C455-AC75-FF26-BA42-B56AE89FD33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119" r="6119"/>
          <a:stretch>
            <a:fillRect/>
          </a:stretch>
        </p:blipFill>
        <p:spPr/>
      </p:pic>
    </p:spTree>
    <p:extLst>
      <p:ext uri="{BB962C8B-B14F-4D97-AF65-F5344CB8AC3E}">
        <p14:creationId xmlns:p14="http://schemas.microsoft.com/office/powerpoint/2010/main" val="315185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DAB69-EF05-ED48-15CF-288C7291B5E0}"/>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94DDDC1-EA32-1E22-7122-EC9B1D4032A4}"/>
              </a:ext>
            </a:extLst>
          </p:cNvPr>
          <p:cNvPicPr>
            <a:picLocks noGrp="1" noChangeAspect="1"/>
          </p:cNvPicPr>
          <p:nvPr>
            <p:ph type="pic" sz="quarter" idx="19"/>
          </p:nvPr>
        </p:nvPicPr>
        <p:blipFill>
          <a:blip r:embed="rId2"/>
          <a:srcRect l="9515" r="9515"/>
          <a:stretch>
            <a:fillRect/>
          </a:stretch>
        </p:blipFill>
        <p:spPr>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rgbClr val="FFFFFF">
              <a:lumMod val="95000"/>
            </a:srgbClr>
          </a:solidFill>
        </p:spPr>
      </p:pic>
      <p:sp>
        <p:nvSpPr>
          <p:cNvPr id="5" name="Text Placeholder 4">
            <a:extLst>
              <a:ext uri="{FF2B5EF4-FFF2-40B4-BE49-F238E27FC236}">
                <a16:creationId xmlns:a16="http://schemas.microsoft.com/office/drawing/2014/main" id="{6B16D891-388F-6B91-7A53-97757BF35110}"/>
              </a:ext>
            </a:extLst>
          </p:cNvPr>
          <p:cNvSpPr>
            <a:spLocks noGrp="1"/>
          </p:cNvSpPr>
          <p:nvPr>
            <p:ph type="body" sz="quarter" idx="17"/>
          </p:nvPr>
        </p:nvSpPr>
        <p:spPr/>
        <p:txBody>
          <a:bodyPr/>
          <a:lstStyle/>
          <a:p>
            <a:r>
              <a:rPr lang="en-US" dirty="0"/>
              <a:t>01</a:t>
            </a:r>
          </a:p>
        </p:txBody>
      </p:sp>
      <p:pic>
        <p:nvPicPr>
          <p:cNvPr id="9" name="Picture 8">
            <a:extLst>
              <a:ext uri="{FF2B5EF4-FFF2-40B4-BE49-F238E27FC236}">
                <a16:creationId xmlns:a16="http://schemas.microsoft.com/office/drawing/2014/main" id="{7DB0BA14-EF87-55E7-242B-902858E7EB23}"/>
              </a:ext>
            </a:extLst>
          </p:cNvPr>
          <p:cNvPicPr>
            <a:picLocks noChangeAspect="1"/>
          </p:cNvPicPr>
          <p:nvPr/>
        </p:nvPicPr>
        <p:blipFill>
          <a:blip r:embed="rId3">
            <a:alphaModFix amt="83000"/>
            <a:extLst>
              <a:ext uri="{28A0092B-C50C-407E-A947-70E740481C1C}">
                <a14:useLocalDpi xmlns:a14="http://schemas.microsoft.com/office/drawing/2010/main" val="0"/>
              </a:ext>
            </a:extLst>
          </a:blip>
          <a:stretch>
            <a:fillRect/>
          </a:stretch>
        </p:blipFill>
        <p:spPr>
          <a:xfrm rot="20606857">
            <a:off x="9145002" y="3240312"/>
            <a:ext cx="4222737" cy="4222737"/>
          </a:xfrm>
          <a:prstGeom prst="rect">
            <a:avLst/>
          </a:prstGeom>
        </p:spPr>
      </p:pic>
      <p:sp>
        <p:nvSpPr>
          <p:cNvPr id="10" name="Rectangle 9">
            <a:extLst>
              <a:ext uri="{FF2B5EF4-FFF2-40B4-BE49-F238E27FC236}">
                <a16:creationId xmlns:a16="http://schemas.microsoft.com/office/drawing/2014/main" id="{969A56AF-7983-6E72-2583-FDA7175276BA}"/>
              </a:ext>
            </a:extLst>
          </p:cNvPr>
          <p:cNvSpPr/>
          <p:nvPr/>
        </p:nvSpPr>
        <p:spPr>
          <a:xfrm>
            <a:off x="2483239" y="2055769"/>
            <a:ext cx="6043541" cy="1592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 name="TextBox 10">
            <a:extLst>
              <a:ext uri="{FF2B5EF4-FFF2-40B4-BE49-F238E27FC236}">
                <a16:creationId xmlns:a16="http://schemas.microsoft.com/office/drawing/2014/main" id="{99977186-9611-0F91-F5A8-E5E388FEA97B}"/>
              </a:ext>
            </a:extLst>
          </p:cNvPr>
          <p:cNvSpPr txBox="1"/>
          <p:nvPr/>
        </p:nvSpPr>
        <p:spPr>
          <a:xfrm>
            <a:off x="2757910" y="2078629"/>
            <a:ext cx="5633786" cy="1569660"/>
          </a:xfrm>
          <a:prstGeom prst="rect">
            <a:avLst/>
          </a:prstGeom>
          <a:noFill/>
        </p:spPr>
        <p:txBody>
          <a:bodyPr wrap="none" rtlCol="0">
            <a:spAutoFit/>
          </a:bodyPr>
          <a:lstStyle/>
          <a:p>
            <a:pPr algn="ctr"/>
            <a:r>
              <a:rPr lang="en-US" sz="4800" b="1" spc="324" dirty="0">
                <a:solidFill>
                  <a:srgbClr val="5398A2"/>
                </a:solidFill>
                <a:latin typeface="Calibri" panose="020F0502020204030204" pitchFamily="34" charset="0"/>
                <a:cs typeface="Calibri" panose="020F0502020204030204" pitchFamily="34" charset="0"/>
              </a:rPr>
              <a:t>Climate Science &amp; </a:t>
            </a:r>
          </a:p>
          <a:p>
            <a:pPr algn="ctr"/>
            <a:r>
              <a:rPr lang="en-US" sz="4800" b="1" spc="324" dirty="0">
                <a:solidFill>
                  <a:srgbClr val="5398A2"/>
                </a:solidFill>
                <a:latin typeface="Calibri" panose="020F0502020204030204" pitchFamily="34" charset="0"/>
                <a:cs typeface="Calibri" panose="020F0502020204030204" pitchFamily="34" charset="0"/>
              </a:rPr>
              <a:t>Heritage Basics </a:t>
            </a:r>
          </a:p>
        </p:txBody>
      </p:sp>
      <p:sp>
        <p:nvSpPr>
          <p:cNvPr id="3" name="TextBox 2">
            <a:extLst>
              <a:ext uri="{FF2B5EF4-FFF2-40B4-BE49-F238E27FC236}">
                <a16:creationId xmlns:a16="http://schemas.microsoft.com/office/drawing/2014/main" id="{27AF349A-A166-2A4D-1BEE-EAC5B8FE206B}"/>
              </a:ext>
            </a:extLst>
          </p:cNvPr>
          <p:cNvSpPr txBox="1"/>
          <p:nvPr/>
        </p:nvSpPr>
        <p:spPr>
          <a:xfrm>
            <a:off x="5627370" y="3606558"/>
            <a:ext cx="3154680" cy="461665"/>
          </a:xfrm>
          <a:prstGeom prst="rect">
            <a:avLst/>
          </a:prstGeom>
          <a:noFill/>
        </p:spPr>
        <p:txBody>
          <a:bodyPr wrap="square" rtlCol="0">
            <a:spAutoFit/>
          </a:bodyPr>
          <a:lstStyle/>
          <a:p>
            <a:r>
              <a:rPr lang="en-US" sz="2400" b="1" spc="324" dirty="0">
                <a:solidFill>
                  <a:schemeClr val="bg1"/>
                </a:solidFill>
                <a:latin typeface="Calibri" panose="020F0502020204030204" pitchFamily="34" charset="0"/>
                <a:cs typeface="Calibri" panose="020F0502020204030204" pitchFamily="34" charset="0"/>
              </a:rPr>
              <a:t>(Short Factsheet)</a:t>
            </a:r>
          </a:p>
        </p:txBody>
      </p:sp>
    </p:spTree>
    <p:extLst>
      <p:ext uri="{BB962C8B-B14F-4D97-AF65-F5344CB8AC3E}">
        <p14:creationId xmlns:p14="http://schemas.microsoft.com/office/powerpoint/2010/main" val="159596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7CCA0-4502-DDEC-90CE-CA906440B8E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25C0D14-5C8C-9B3C-A45E-729C263D67F1}"/>
              </a:ext>
            </a:extLst>
          </p:cNvPr>
          <p:cNvSpPr>
            <a:spLocks noGrp="1"/>
          </p:cNvSpPr>
          <p:nvPr>
            <p:ph type="body" sz="quarter" idx="18"/>
          </p:nvPr>
        </p:nvSpPr>
        <p:spPr>
          <a:xfrm>
            <a:off x="675020" y="3392026"/>
            <a:ext cx="3051160" cy="1049221"/>
          </a:xfrm>
        </p:spPr>
        <p:txBody>
          <a:bodyPr/>
          <a:lstStyle/>
          <a:p>
            <a:r>
              <a:rPr lang="en-US" spc="324" dirty="0"/>
              <a:t>Climate Science &amp; </a:t>
            </a:r>
          </a:p>
          <a:p>
            <a:r>
              <a:rPr lang="en-US" spc="324" dirty="0"/>
              <a:t>Heritage Basics </a:t>
            </a:r>
          </a:p>
        </p:txBody>
      </p:sp>
      <p:sp>
        <p:nvSpPr>
          <p:cNvPr id="3" name="Text Placeholder 2">
            <a:extLst>
              <a:ext uri="{FF2B5EF4-FFF2-40B4-BE49-F238E27FC236}">
                <a16:creationId xmlns:a16="http://schemas.microsoft.com/office/drawing/2014/main" id="{5EC49528-2FC8-9380-14F6-921CF082DBF5}"/>
              </a:ext>
            </a:extLst>
          </p:cNvPr>
          <p:cNvSpPr>
            <a:spLocks noGrp="1"/>
          </p:cNvSpPr>
          <p:nvPr>
            <p:ph type="body" sz="quarter" idx="19"/>
          </p:nvPr>
        </p:nvSpPr>
        <p:spPr/>
        <p:txBody>
          <a:bodyPr/>
          <a:lstStyle/>
          <a:p>
            <a:r>
              <a:rPr lang="en-IN" dirty="0"/>
              <a:t>01</a:t>
            </a:r>
          </a:p>
        </p:txBody>
      </p:sp>
      <p:pic>
        <p:nvPicPr>
          <p:cNvPr id="8" name="Picture Placeholder 7">
            <a:extLst>
              <a:ext uri="{FF2B5EF4-FFF2-40B4-BE49-F238E27FC236}">
                <a16:creationId xmlns:a16="http://schemas.microsoft.com/office/drawing/2014/main" id="{7985C48E-F9D6-7B9F-A2EA-C48CD203359A}"/>
              </a:ext>
            </a:extLst>
          </p:cNvPr>
          <p:cNvPicPr>
            <a:picLocks noGrp="1" noChangeAspect="1"/>
          </p:cNvPicPr>
          <p:nvPr>
            <p:ph type="pic" sz="quarter" idx="10"/>
          </p:nvPr>
        </p:nvPicPr>
        <p:blipFill>
          <a:blip r:embed="rId2"/>
          <a:srcRect l="540" r="540"/>
          <a:stretch>
            <a:fillRect/>
          </a:stretch>
        </p:blipFill>
        <p:spPr>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rgbClr val="FFFFFF">
              <a:lumMod val="95000"/>
            </a:srgbClr>
          </a:solidFill>
        </p:spPr>
      </p:pic>
      <p:sp>
        <p:nvSpPr>
          <p:cNvPr id="6" name="Text Placeholder 5">
            <a:extLst>
              <a:ext uri="{FF2B5EF4-FFF2-40B4-BE49-F238E27FC236}">
                <a16:creationId xmlns:a16="http://schemas.microsoft.com/office/drawing/2014/main" id="{64F2823E-2CEB-FCFE-67FF-77AACD5785D6}"/>
              </a:ext>
            </a:extLst>
          </p:cNvPr>
          <p:cNvSpPr>
            <a:spLocks noGrp="1"/>
          </p:cNvSpPr>
          <p:nvPr>
            <p:ph type="body" sz="quarter" idx="16"/>
          </p:nvPr>
        </p:nvSpPr>
        <p:spPr>
          <a:xfrm>
            <a:off x="4434828" y="761603"/>
            <a:ext cx="7612392" cy="803654"/>
          </a:xfrm>
        </p:spPr>
        <p:txBody>
          <a:bodyPr/>
          <a:lstStyle/>
          <a:p>
            <a:r>
              <a:rPr lang="en-US" dirty="0">
                <a:solidFill>
                  <a:srgbClr val="1F8E47"/>
                </a:solidFill>
              </a:rPr>
              <a:t>How Climate Change Affects Cultural Heritage</a:t>
            </a:r>
          </a:p>
        </p:txBody>
      </p:sp>
      <p:sp>
        <p:nvSpPr>
          <p:cNvPr id="9" name="Text Placeholder 4">
            <a:extLst>
              <a:ext uri="{FF2B5EF4-FFF2-40B4-BE49-F238E27FC236}">
                <a16:creationId xmlns:a16="http://schemas.microsoft.com/office/drawing/2014/main" id="{DC8FEA9B-4D25-FFB3-1156-19A3947601D0}"/>
              </a:ext>
            </a:extLst>
          </p:cNvPr>
          <p:cNvSpPr txBox="1">
            <a:spLocks/>
          </p:cNvSpPr>
          <p:nvPr/>
        </p:nvSpPr>
        <p:spPr>
          <a:xfrm>
            <a:off x="4434827" y="1991677"/>
            <a:ext cx="7365574" cy="3849918"/>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404040"/>
                </a:solidFill>
              </a:rPr>
              <a:t>Climate processes impact heritage through:</a:t>
            </a:r>
          </a:p>
          <a:p>
            <a:endParaRPr lang="en-US" sz="2400" dirty="0">
              <a:solidFill>
                <a:srgbClr val="404040"/>
              </a:solidFill>
            </a:endParaRPr>
          </a:p>
          <a:p>
            <a:pPr marL="342900" indent="-342900">
              <a:buFont typeface="Arial" panose="020B0604020202020204" pitchFamily="34" charset="0"/>
              <a:buChar char="•"/>
            </a:pPr>
            <a:r>
              <a:rPr lang="en-US" sz="2400" b="1" dirty="0">
                <a:solidFill>
                  <a:srgbClr val="404040"/>
                </a:solidFill>
              </a:rPr>
              <a:t>Extreme weather </a:t>
            </a:r>
            <a:r>
              <a:rPr lang="en-US" sz="2400" dirty="0">
                <a:solidFill>
                  <a:srgbClr val="404040"/>
                </a:solidFill>
              </a:rPr>
              <a:t>— storms, heatwaves, heavy rainfall</a:t>
            </a:r>
          </a:p>
          <a:p>
            <a:pPr marL="342900" indent="-342900">
              <a:buFont typeface="Arial" panose="020B0604020202020204" pitchFamily="34" charset="0"/>
              <a:buChar char="•"/>
            </a:pPr>
            <a:r>
              <a:rPr lang="en-US" sz="2400" b="1" dirty="0">
                <a:solidFill>
                  <a:srgbClr val="404040"/>
                </a:solidFill>
              </a:rPr>
              <a:t>Gradual processes </a:t>
            </a:r>
            <a:r>
              <a:rPr lang="en-US" sz="2400" dirty="0">
                <a:solidFill>
                  <a:srgbClr val="404040"/>
                </a:solidFill>
              </a:rPr>
              <a:t>— erosion, sea-level rise, flooding</a:t>
            </a:r>
          </a:p>
          <a:p>
            <a:pPr marL="342900" indent="-342900">
              <a:buFont typeface="Arial" panose="020B0604020202020204" pitchFamily="34" charset="0"/>
              <a:buChar char="•"/>
            </a:pPr>
            <a:r>
              <a:rPr lang="en-US" sz="2400" b="1" dirty="0">
                <a:solidFill>
                  <a:srgbClr val="404040"/>
                </a:solidFill>
              </a:rPr>
              <a:t>Temperature and humidity changes </a:t>
            </a:r>
            <a:r>
              <a:rPr lang="en-US" sz="2400" dirty="0">
                <a:solidFill>
                  <a:srgbClr val="404040"/>
                </a:solidFill>
              </a:rPr>
              <a:t>— affecting wood, stone, metals, textiles</a:t>
            </a:r>
          </a:p>
          <a:p>
            <a:pPr marL="342900" indent="-342900">
              <a:buFont typeface="Arial" panose="020B0604020202020204" pitchFamily="34" charset="0"/>
              <a:buChar char="•"/>
            </a:pPr>
            <a:r>
              <a:rPr lang="en-US" sz="2400" b="1" dirty="0">
                <a:solidFill>
                  <a:srgbClr val="404040"/>
                </a:solidFill>
              </a:rPr>
              <a:t>Wildfires and drought </a:t>
            </a:r>
            <a:r>
              <a:rPr lang="en-US" sz="2400" dirty="0">
                <a:solidFill>
                  <a:srgbClr val="404040"/>
                </a:solidFill>
              </a:rPr>
              <a:t>— risk to landscapes, rural architecture, agricultural traditions</a:t>
            </a:r>
          </a:p>
          <a:p>
            <a:pPr marL="342900" indent="-342900">
              <a:buFont typeface="Arial" panose="020B0604020202020204" pitchFamily="34" charset="0"/>
              <a:buChar char="•"/>
            </a:pPr>
            <a:r>
              <a:rPr lang="en-US" sz="2400" b="1" dirty="0">
                <a:solidFill>
                  <a:srgbClr val="404040"/>
                </a:solidFill>
              </a:rPr>
              <a:t>Biodiversity shifts </a:t>
            </a:r>
            <a:r>
              <a:rPr lang="en-US" sz="2400" dirty="0">
                <a:solidFill>
                  <a:srgbClr val="404040"/>
                </a:solidFill>
              </a:rPr>
              <a:t>— impacting traditional food systems, seasonal festivals, and local crafts</a:t>
            </a:r>
          </a:p>
        </p:txBody>
      </p:sp>
    </p:spTree>
    <p:extLst>
      <p:ext uri="{BB962C8B-B14F-4D97-AF65-F5344CB8AC3E}">
        <p14:creationId xmlns:p14="http://schemas.microsoft.com/office/powerpoint/2010/main" val="219141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D23AA-D058-CA6A-2829-F9E0047B498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1787688-341D-7C1C-888C-9FC2A937EA7B}"/>
              </a:ext>
            </a:extLst>
          </p:cNvPr>
          <p:cNvSpPr>
            <a:spLocks noGrp="1"/>
          </p:cNvSpPr>
          <p:nvPr>
            <p:ph type="body" sz="quarter" idx="18"/>
          </p:nvPr>
        </p:nvSpPr>
        <p:spPr>
          <a:xfrm>
            <a:off x="675020" y="3392026"/>
            <a:ext cx="3051160" cy="1049221"/>
          </a:xfrm>
        </p:spPr>
        <p:txBody>
          <a:bodyPr/>
          <a:lstStyle/>
          <a:p>
            <a:r>
              <a:rPr lang="en-US" spc="324" dirty="0"/>
              <a:t>Climate Science &amp; </a:t>
            </a:r>
          </a:p>
          <a:p>
            <a:r>
              <a:rPr lang="en-US" spc="324" dirty="0"/>
              <a:t>Heritage Basics </a:t>
            </a:r>
          </a:p>
        </p:txBody>
      </p:sp>
      <p:sp>
        <p:nvSpPr>
          <p:cNvPr id="3" name="Text Placeholder 2">
            <a:extLst>
              <a:ext uri="{FF2B5EF4-FFF2-40B4-BE49-F238E27FC236}">
                <a16:creationId xmlns:a16="http://schemas.microsoft.com/office/drawing/2014/main" id="{1234265C-A7C1-6776-2D34-99FB9379D9DE}"/>
              </a:ext>
            </a:extLst>
          </p:cNvPr>
          <p:cNvSpPr>
            <a:spLocks noGrp="1"/>
          </p:cNvSpPr>
          <p:nvPr>
            <p:ph type="body" sz="quarter" idx="19"/>
          </p:nvPr>
        </p:nvSpPr>
        <p:spPr/>
        <p:txBody>
          <a:bodyPr/>
          <a:lstStyle/>
          <a:p>
            <a:r>
              <a:rPr lang="en-IN" dirty="0"/>
              <a:t>01</a:t>
            </a:r>
          </a:p>
        </p:txBody>
      </p:sp>
      <p:pic>
        <p:nvPicPr>
          <p:cNvPr id="8" name="Picture Placeholder 7">
            <a:extLst>
              <a:ext uri="{FF2B5EF4-FFF2-40B4-BE49-F238E27FC236}">
                <a16:creationId xmlns:a16="http://schemas.microsoft.com/office/drawing/2014/main" id="{BCE09591-E4E0-C20D-D64D-DF1EA333EC4A}"/>
              </a:ext>
            </a:extLst>
          </p:cNvPr>
          <p:cNvPicPr>
            <a:picLocks noGrp="1" noChangeAspect="1"/>
          </p:cNvPicPr>
          <p:nvPr>
            <p:ph type="pic" sz="quarter" idx="10"/>
          </p:nvPr>
        </p:nvPicPr>
        <p:blipFill>
          <a:blip r:embed="rId2"/>
          <a:srcRect l="540" r="540"/>
          <a:stretch>
            <a:fillRect/>
          </a:stretch>
        </p:blipFill>
        <p:spPr>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rgbClr val="FFFFFF">
              <a:lumMod val="95000"/>
            </a:srgbClr>
          </a:solidFill>
        </p:spPr>
      </p:pic>
      <p:sp>
        <p:nvSpPr>
          <p:cNvPr id="6" name="Text Placeholder 5">
            <a:extLst>
              <a:ext uri="{FF2B5EF4-FFF2-40B4-BE49-F238E27FC236}">
                <a16:creationId xmlns:a16="http://schemas.microsoft.com/office/drawing/2014/main" id="{0A780596-37A4-BE5E-57A6-1DD2F14F6900}"/>
              </a:ext>
            </a:extLst>
          </p:cNvPr>
          <p:cNvSpPr>
            <a:spLocks noGrp="1"/>
          </p:cNvSpPr>
          <p:nvPr>
            <p:ph type="body" sz="quarter" idx="16"/>
          </p:nvPr>
        </p:nvSpPr>
        <p:spPr>
          <a:xfrm>
            <a:off x="4434828" y="761603"/>
            <a:ext cx="7612392" cy="803654"/>
          </a:xfrm>
        </p:spPr>
        <p:txBody>
          <a:bodyPr/>
          <a:lstStyle/>
          <a:p>
            <a:r>
              <a:rPr lang="en-GB" dirty="0">
                <a:solidFill>
                  <a:srgbClr val="1F8E47"/>
                </a:solidFill>
              </a:rPr>
              <a:t>Why Climate Science Matters for Heritage</a:t>
            </a:r>
            <a:endParaRPr lang="en-IN" dirty="0">
              <a:solidFill>
                <a:srgbClr val="1F8E47"/>
              </a:solidFill>
            </a:endParaRPr>
          </a:p>
        </p:txBody>
      </p:sp>
      <p:sp>
        <p:nvSpPr>
          <p:cNvPr id="9" name="Text Placeholder 4">
            <a:extLst>
              <a:ext uri="{FF2B5EF4-FFF2-40B4-BE49-F238E27FC236}">
                <a16:creationId xmlns:a16="http://schemas.microsoft.com/office/drawing/2014/main" id="{F3C5883D-3920-CE31-337F-76132A5AF523}"/>
              </a:ext>
            </a:extLst>
          </p:cNvPr>
          <p:cNvSpPr txBox="1">
            <a:spLocks/>
          </p:cNvSpPr>
          <p:nvPr/>
        </p:nvSpPr>
        <p:spPr>
          <a:xfrm>
            <a:off x="4434827" y="1991677"/>
            <a:ext cx="7365574" cy="3849918"/>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404040"/>
                </a:solidFill>
              </a:rPr>
              <a:t>Climate science helps communities:</a:t>
            </a:r>
          </a:p>
          <a:p>
            <a:endParaRPr lang="en-US" sz="2400" b="1" dirty="0">
              <a:solidFill>
                <a:srgbClr val="404040"/>
              </a:solidFill>
            </a:endParaRPr>
          </a:p>
          <a:p>
            <a:pPr marL="342900" indent="-342900">
              <a:buFont typeface="Arial" panose="020B0604020202020204" pitchFamily="34" charset="0"/>
              <a:buChar char="•"/>
            </a:pPr>
            <a:r>
              <a:rPr lang="en-US" sz="2400" dirty="0">
                <a:solidFill>
                  <a:srgbClr val="404040"/>
                </a:solidFill>
              </a:rPr>
              <a:t>Predict which areas or sites are most vulnerable</a:t>
            </a:r>
          </a:p>
          <a:p>
            <a:pPr marL="342900" indent="-342900">
              <a:buFont typeface="Arial" panose="020B0604020202020204" pitchFamily="34" charset="0"/>
              <a:buChar char="•"/>
            </a:pPr>
            <a:r>
              <a:rPr lang="en-US" sz="2400" dirty="0">
                <a:solidFill>
                  <a:srgbClr val="404040"/>
                </a:solidFill>
              </a:rPr>
              <a:t>Understand physical processes (erosion, humidity changes, freeze–thaw cycles)</a:t>
            </a:r>
          </a:p>
          <a:p>
            <a:pPr marL="342900" indent="-342900">
              <a:buFont typeface="Arial" panose="020B0604020202020204" pitchFamily="34" charset="0"/>
              <a:buChar char="•"/>
            </a:pPr>
            <a:r>
              <a:rPr lang="en-US" sz="2400" dirty="0">
                <a:solidFill>
                  <a:srgbClr val="404040"/>
                </a:solidFill>
              </a:rPr>
              <a:t>Develop adaptation strategies for buildings and cultural landscapes</a:t>
            </a:r>
          </a:p>
          <a:p>
            <a:pPr marL="342900" indent="-342900">
              <a:buFont typeface="Arial" panose="020B0604020202020204" pitchFamily="34" charset="0"/>
              <a:buChar char="•"/>
            </a:pPr>
            <a:r>
              <a:rPr lang="en-US" sz="2400" dirty="0">
                <a:solidFill>
                  <a:srgbClr val="404040"/>
                </a:solidFill>
              </a:rPr>
              <a:t>Protect traditional knowledge connected to climate-sensitive environments</a:t>
            </a:r>
          </a:p>
        </p:txBody>
      </p:sp>
    </p:spTree>
    <p:extLst>
      <p:ext uri="{BB962C8B-B14F-4D97-AF65-F5344CB8AC3E}">
        <p14:creationId xmlns:p14="http://schemas.microsoft.com/office/powerpoint/2010/main" val="399584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4600</TotalTime>
  <Words>2391</Words>
  <Application>Microsoft Office PowerPoint</Application>
  <PresentationFormat>Widescreen</PresentationFormat>
  <Paragraphs>234</Paragraphs>
  <Slides>41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Con</cp:lastModifiedBy>
  <cp:revision>218</cp:revision>
  <dcterms:created xsi:type="dcterms:W3CDTF">2020-10-14T13:32:04Z</dcterms:created>
  <dcterms:modified xsi:type="dcterms:W3CDTF">2026-06-25T07:42:39Z</dcterms:modified>
</cp:coreProperties>
</file>