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581_CB1E7BC9.xml" ContentType="application/vnd.ms-powerpoint.comments+xml"/>
  <Override PartName="/ppt/comments/modernComment_582_4863C6E8.xml" ContentType="application/vnd.ms-powerpoint.comments+xml"/>
  <Override PartName="/ppt/comments/modernComment_572_5BFBCDB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10"/>
  </p:notesMasterIdLst>
  <p:handoutMasterIdLst>
    <p:handoutMasterId r:id="rId11"/>
  </p:handoutMasterIdLst>
  <p:sldIdLst>
    <p:sldId id="1409" r:id="rId2"/>
    <p:sldId id="1410" r:id="rId3"/>
    <p:sldId id="1394" r:id="rId4"/>
    <p:sldId id="1395" r:id="rId5"/>
    <p:sldId id="1396" r:id="rId6"/>
    <p:sldId id="1397" r:id="rId7"/>
    <p:sldId id="1399" r:id="rId8"/>
    <p:sldId id="1412" r:id="rId9"/>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46"/>
    <a:srgbClr val="84C345"/>
    <a:srgbClr val="84C245"/>
    <a:srgbClr val="404040"/>
    <a:srgbClr val="1F8E47"/>
    <a:srgbClr val="5398A2"/>
    <a:srgbClr val="282666"/>
    <a:srgbClr val="509947"/>
    <a:srgbClr val="ED8623"/>
    <a:srgbClr val="6537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45" autoAdjust="0"/>
    <p:restoredTop sz="96115" autoAdjust="0"/>
  </p:normalViewPr>
  <p:slideViewPr>
    <p:cSldViewPr snapToGrid="0" showGuides="1">
      <p:cViewPr varScale="1">
        <p:scale>
          <a:sx n="52" d="100"/>
          <a:sy n="52" d="100"/>
        </p:scale>
        <p:origin x="2928" y="62"/>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71" d="100"/>
        <a:sy n="71" d="100"/>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modernComment_572_5BFBCDB1.xml><?xml version="1.0" encoding="utf-8"?>
<p188:cmLst xmlns:a="http://schemas.openxmlformats.org/drawingml/2006/main" xmlns:r="http://schemas.openxmlformats.org/officeDocument/2006/relationships" xmlns:p188="http://schemas.microsoft.com/office/powerpoint/2018/8/main">
  <p188:cm id="{F98C55F4-76F3-4D20-BA17-7F5BC245D234}" authorId="{3A646A2A-5463-31BB-24B8-887E45DDAF69}" created="2024-06-02T04:54:59.931">
    <ac:deMkLst xmlns:ac="http://schemas.microsoft.com/office/drawing/2013/main/command">
      <pc:docMk xmlns:pc="http://schemas.microsoft.com/office/powerpoint/2013/main/command"/>
      <pc:sldMk xmlns:pc="http://schemas.microsoft.com/office/powerpoint/2013/main/command" cId="1543228849" sldId="1394"/>
      <ac:grpSpMk id="6" creationId="{6878D8E4-4851-E7F6-8608-8C33211F3D31}"/>
    </ac:deMkLst>
    <p188:txBody>
      <a:bodyPr/>
      <a:lstStyle/>
      <a:p>
        <a:r>
          <a:rPr lang="en-IE"/>
          <a:t>Floaty again, suggest a fade back.</a:t>
        </a:r>
      </a:p>
    </p188:txBody>
  </p188:cm>
</p188:cmLst>
</file>

<file path=ppt/comments/modernComment_581_CB1E7BC9.xml><?xml version="1.0" encoding="utf-8"?>
<p188:cmLst xmlns:a="http://schemas.openxmlformats.org/drawingml/2006/main" xmlns:r="http://schemas.openxmlformats.org/officeDocument/2006/relationships" xmlns:p188="http://schemas.microsoft.com/office/powerpoint/2018/8/main">
  <p188:cm id="{A6827D14-2FD9-471F-B554-57B228756367}" authorId="{3A646A2A-5463-31BB-24B8-887E45DDAF69}" created="2024-06-02T04:53:30.675">
    <ac:deMkLst xmlns:ac="http://schemas.microsoft.com/office/drawing/2013/main/command">
      <pc:docMk xmlns:pc="http://schemas.microsoft.com/office/powerpoint/2013/main/command"/>
      <pc:sldMk xmlns:pc="http://schemas.microsoft.com/office/powerpoint/2013/main/command" cId="3407772617" sldId="1409"/>
      <ac:grpSpMk id="16" creationId="{D275B126-E600-07E4-7DE8-B305D2F9DA23}"/>
    </ac:deMkLst>
    <p188:txBody>
      <a:bodyPr/>
      <a:lstStyle/>
      <a:p>
        <a:r>
          <a:rPr lang="en-IE"/>
          <a:t>This version Gillian but maybe fade the logo circle - put as a watermark, it's a bit floaty here</a:t>
        </a:r>
      </a:p>
    </p188:txBody>
  </p188:cm>
</p188:cmLst>
</file>

<file path=ppt/comments/modernComment_582_4863C6E8.xml><?xml version="1.0" encoding="utf-8"?>
<p188:cmLst xmlns:a="http://schemas.openxmlformats.org/drawingml/2006/main" xmlns:r="http://schemas.openxmlformats.org/officeDocument/2006/relationships" xmlns:p188="http://schemas.microsoft.com/office/powerpoint/2018/8/main">
  <p188:cm id="{45873382-FECA-4961-A786-5A706DA24514}" authorId="{3A646A2A-5463-31BB-24B8-887E45DDAF69}" created="2024-06-02T04:53:54.682">
    <ac:deMkLst xmlns:ac="http://schemas.microsoft.com/office/drawing/2013/main/command">
      <pc:docMk xmlns:pc="http://schemas.microsoft.com/office/powerpoint/2013/main/command"/>
      <pc:sldMk xmlns:pc="http://schemas.microsoft.com/office/powerpoint/2013/main/command" cId="1214498536" sldId="1410"/>
      <ac:grpSpMk id="25" creationId="{ED247980-AD9A-75C6-C93D-E289AA4BAA92}"/>
    </ac:deMkLst>
    <p188:txBody>
      <a:bodyPr/>
      <a:lstStyle/>
      <a:p>
        <a:r>
          <a:rPr lang="en-IE"/>
          <a:t>Again floaty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2026-06-25</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2026-06-25</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0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686560" y="2742765"/>
            <a:ext cx="6089014" cy="4702348"/>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5398A2"/>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5398A2"/>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404040"/>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404040"/>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2" name="Picture 11">
            <a:extLst>
              <a:ext uri="{FF2B5EF4-FFF2-40B4-BE49-F238E27FC236}">
                <a16:creationId xmlns:a16="http://schemas.microsoft.com/office/drawing/2014/main" id="{93F017AA-90E0-E350-A6B1-A70282F1263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40639" y="451177"/>
            <a:ext cx="2422555" cy="1780432"/>
          </a:xfrm>
          <a:prstGeom prst="rect">
            <a:avLst/>
          </a:prstGeom>
        </p:spPr>
      </p:pic>
      <p:pic>
        <p:nvPicPr>
          <p:cNvPr id="19" name="Picture 18">
            <a:extLst>
              <a:ext uri="{FF2B5EF4-FFF2-40B4-BE49-F238E27FC236}">
                <a16:creationId xmlns:a16="http://schemas.microsoft.com/office/drawing/2014/main" id="{F3E70284-DCEA-9728-EF7C-EC69CABE029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4368" y="9134354"/>
            <a:ext cx="1632849" cy="363589"/>
          </a:xfrm>
          <a:prstGeom prst="rect">
            <a:avLst/>
          </a:prstGeom>
        </p:spPr>
      </p:pic>
      <p:sp>
        <p:nvSpPr>
          <p:cNvPr id="5" name="Freeform 4">
            <a:extLst>
              <a:ext uri="{FF2B5EF4-FFF2-40B4-BE49-F238E27FC236}">
                <a16:creationId xmlns:a16="http://schemas.microsoft.com/office/drawing/2014/main" id="{D7C44FA1-02A9-78A8-30AC-E461779BDCD7}"/>
              </a:ext>
            </a:extLst>
          </p:cNvPr>
          <p:cNvSpPr/>
          <p:nvPr userDrawn="1"/>
        </p:nvSpPr>
        <p:spPr>
          <a:xfrm rot="16200000">
            <a:off x="170467" y="3873212"/>
            <a:ext cx="4286606" cy="462753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 Placeholder 32">
            <a:extLst>
              <a:ext uri="{FF2B5EF4-FFF2-40B4-BE49-F238E27FC236}">
                <a16:creationId xmlns:a16="http://schemas.microsoft.com/office/drawing/2014/main" id="{5DC39475-9C5B-3C11-4472-06F78DA83BAF}"/>
              </a:ext>
            </a:extLst>
          </p:cNvPr>
          <p:cNvSpPr>
            <a:spLocks noGrp="1"/>
          </p:cNvSpPr>
          <p:nvPr>
            <p:ph type="body" sz="quarter" idx="11" hasCustomPrompt="1"/>
          </p:nvPr>
        </p:nvSpPr>
        <p:spPr>
          <a:xfrm>
            <a:off x="518943" y="5775074"/>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4" name="Text Placeholder 32">
            <a:extLst>
              <a:ext uri="{FF2B5EF4-FFF2-40B4-BE49-F238E27FC236}">
                <a16:creationId xmlns:a16="http://schemas.microsoft.com/office/drawing/2014/main" id="{54858C8C-764E-5A68-A0F6-BE92AB39BCD8}"/>
              </a:ext>
            </a:extLst>
          </p:cNvPr>
          <p:cNvSpPr>
            <a:spLocks noGrp="1"/>
          </p:cNvSpPr>
          <p:nvPr>
            <p:ph type="body" sz="quarter" idx="16" hasCustomPrompt="1"/>
          </p:nvPr>
        </p:nvSpPr>
        <p:spPr>
          <a:xfrm>
            <a:off x="518943" y="5208449"/>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Tree>
    <p:extLst>
      <p:ext uri="{BB962C8B-B14F-4D97-AF65-F5344CB8AC3E}">
        <p14:creationId xmlns:p14="http://schemas.microsoft.com/office/powerpoint/2010/main" val="98709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84C245"/>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B11DBAEF-C31D-03B7-2251-17C9959AAB47}"/>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31796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7140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099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Picture Placeholder 18">
            <a:extLst>
              <a:ext uri="{FF2B5EF4-FFF2-40B4-BE49-F238E27FC236}">
                <a16:creationId xmlns:a16="http://schemas.microsoft.com/office/drawing/2014/main" id="{52851A30-5687-BD2C-421A-BA448F8746F5}"/>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9" name="Slide Number Placeholder 5">
            <a:extLst>
              <a:ext uri="{FF2B5EF4-FFF2-40B4-BE49-F238E27FC236}">
                <a16:creationId xmlns:a16="http://schemas.microsoft.com/office/drawing/2014/main" id="{27AA91F6-5BD2-E34C-B322-2AAF4F93A0F7}"/>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Picture Placeholder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 name="Slide Number Placeholder 5">
            <a:extLst>
              <a:ext uri="{FF2B5EF4-FFF2-40B4-BE49-F238E27FC236}">
                <a16:creationId xmlns:a16="http://schemas.microsoft.com/office/drawing/2014/main" id="{986B0822-942F-FE3D-9D2C-62CC53B7893F}"/>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5398A2"/>
          </a:solidFill>
          <a:ln w="15768" cap="flat">
            <a:noFill/>
            <a:prstDash val="solid"/>
            <a:miter/>
          </a:ln>
        </p:spPr>
        <p:txBody>
          <a:bodyPr wrap="square" rtlCol="0" anchor="ctr">
            <a:noAutofit/>
          </a:bodyPr>
          <a:lstStyle/>
          <a:p>
            <a:endParaRPr lang="en-US" dirty="0"/>
          </a:p>
        </p:txBody>
      </p:sp>
      <p:sp>
        <p:nvSpPr>
          <p:cNvPr id="20" name="Picture Placeholder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 name="Slide Number Placeholder 5">
            <a:extLst>
              <a:ext uri="{FF2B5EF4-FFF2-40B4-BE49-F238E27FC236}">
                <a16:creationId xmlns:a16="http://schemas.microsoft.com/office/drawing/2014/main" id="{945F5E30-2859-B84D-A703-EE4726A9952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2768198" y="3724878"/>
            <a:ext cx="4815863" cy="519888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84C245"/>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3605842" y="4568406"/>
            <a:ext cx="3552506" cy="2919322"/>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Freeform 2">
            <a:extLst>
              <a:ext uri="{FF2B5EF4-FFF2-40B4-BE49-F238E27FC236}">
                <a16:creationId xmlns:a16="http://schemas.microsoft.com/office/drawing/2014/main" id="{5B6B9A2D-BA2D-3C06-1BC1-5977C2001E2F}"/>
              </a:ext>
            </a:extLst>
          </p:cNvPr>
          <p:cNvSpPr/>
          <p:nvPr userDrawn="1"/>
        </p:nvSpPr>
        <p:spPr>
          <a:xfrm rot="16200000">
            <a:off x="1664604" y="6376988"/>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1FE64251-E778-DDFA-1A06-04FC795B25A3}"/>
              </a:ext>
            </a:extLst>
          </p:cNvPr>
          <p:cNvSpPr/>
          <p:nvPr userDrawn="1"/>
        </p:nvSpPr>
        <p:spPr>
          <a:xfrm rot="16200000">
            <a:off x="2274203" y="6376988"/>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740FD8C2-2DF7-8718-FD7A-F341DAB00C3C}"/>
              </a:ext>
            </a:extLst>
          </p:cNvPr>
          <p:cNvSpPr>
            <a:spLocks noGrp="1"/>
          </p:cNvSpPr>
          <p:nvPr>
            <p:ph type="body" sz="quarter" idx="44" hasCustomPrompt="1"/>
          </p:nvPr>
        </p:nvSpPr>
        <p:spPr>
          <a:xfrm>
            <a:off x="486984" y="8169259"/>
            <a:ext cx="4183779" cy="585052"/>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8" name="TextBox 7">
            <a:extLst>
              <a:ext uri="{FF2B5EF4-FFF2-40B4-BE49-F238E27FC236}">
                <a16:creationId xmlns:a16="http://schemas.microsoft.com/office/drawing/2014/main" id="{2CB172CE-F1BE-5F90-0179-E5C0AFF48CB1}"/>
              </a:ext>
            </a:extLst>
          </p:cNvPr>
          <p:cNvSpPr txBox="1"/>
          <p:nvPr userDrawn="1"/>
        </p:nvSpPr>
        <p:spPr>
          <a:xfrm>
            <a:off x="2050236" y="10149486"/>
            <a:ext cx="2439386" cy="400110"/>
          </a:xfrm>
          <a:prstGeom prst="rect">
            <a:avLst/>
          </a:prstGeom>
          <a:noFill/>
        </p:spPr>
        <p:txBody>
          <a:bodyPr wrap="square">
            <a:spAutoFit/>
          </a:bodyPr>
          <a:lstStyle/>
          <a:p>
            <a:pPr algn="just"/>
            <a:r>
              <a:rPr lang="en-IE" sz="50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i="0" dirty="0">
              <a:solidFill>
                <a:srgbClr val="40404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93AB27A-05D9-F29F-10AE-AAA74614418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7319" y="10167817"/>
            <a:ext cx="1529269" cy="340525"/>
          </a:xfrm>
          <a:prstGeom prst="rect">
            <a:avLst/>
          </a:prstGeom>
        </p:spPr>
      </p:pic>
      <p:pic>
        <p:nvPicPr>
          <p:cNvPr id="10" name="Picture 9">
            <a:extLst>
              <a:ext uri="{FF2B5EF4-FFF2-40B4-BE49-F238E27FC236}">
                <a16:creationId xmlns:a16="http://schemas.microsoft.com/office/drawing/2014/main" id="{AC5D0041-05E0-EC4D-59E0-6119B75B15D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56135" y="730290"/>
            <a:ext cx="2422555" cy="1780432"/>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3802016" y="5413574"/>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389821" y="8602902"/>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398A2">
              <a:alpha val="9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211364" y="9170536"/>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621469" y="8602902"/>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84C24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Picture Placeholder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621469" y="5959611"/>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2211364" y="6690710"/>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Picture Placeholder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389821" y="6129734"/>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3802016" y="7732319"/>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657706" y="917506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612143" y="924259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612143" y="876850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260142" y="893133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237238" y="984272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191675" y="991025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191675" y="943615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2839674" y="959899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3835733" y="668540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3790170" y="675292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3790170" y="627883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438169" y="644167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419461" y="92356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373898" y="93031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373898" y="88290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021897" y="89919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6" name="Slide Number Placeholder 5">
            <a:extLst>
              <a:ext uri="{FF2B5EF4-FFF2-40B4-BE49-F238E27FC236}">
                <a16:creationId xmlns:a16="http://schemas.microsoft.com/office/drawing/2014/main" id="{F200B15C-94BF-5BD3-A7E4-63A48A673C7B}"/>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099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6" name="Slide Number Placeholder 5">
            <a:extLst>
              <a:ext uri="{FF2B5EF4-FFF2-40B4-BE49-F238E27FC236}">
                <a16:creationId xmlns:a16="http://schemas.microsoft.com/office/drawing/2014/main" id="{10637D63-46E9-ADE9-F1B4-CCCEA53DF1E4}"/>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2749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OC - 6 Titles">
    <p:spTree>
      <p:nvGrpSpPr>
        <p:cNvPr id="1" name=""/>
        <p:cNvGrpSpPr/>
        <p:nvPr/>
      </p:nvGrpSpPr>
      <p:grpSpPr>
        <a:xfrm>
          <a:off x="0" y="0"/>
          <a:ext cx="0" cy="0"/>
          <a:chOff x="0" y="0"/>
          <a:chExt cx="0" cy="0"/>
        </a:xfrm>
      </p:grpSpPr>
      <p:sp>
        <p:nvSpPr>
          <p:cNvPr id="6" name="Text Placeholder 32">
            <a:extLst>
              <a:ext uri="{FF2B5EF4-FFF2-40B4-BE49-F238E27FC236}">
                <a16:creationId xmlns:a16="http://schemas.microsoft.com/office/drawing/2014/main" id="{8DB3B85C-930A-4ED7-8503-565169BD3CFA}"/>
              </a:ext>
            </a:extLst>
          </p:cNvPr>
          <p:cNvSpPr>
            <a:spLocks noGrp="1"/>
          </p:cNvSpPr>
          <p:nvPr>
            <p:ph type="body" sz="quarter" idx="11" hasCustomPrompt="1"/>
          </p:nvPr>
        </p:nvSpPr>
        <p:spPr>
          <a:xfrm>
            <a:off x="2077549" y="3944517"/>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7" name="Text Placeholder 32">
            <a:extLst>
              <a:ext uri="{FF2B5EF4-FFF2-40B4-BE49-F238E27FC236}">
                <a16:creationId xmlns:a16="http://schemas.microsoft.com/office/drawing/2014/main" id="{A38A95C9-719F-0E92-4EEF-F964DE2DE8C3}"/>
              </a:ext>
            </a:extLst>
          </p:cNvPr>
          <p:cNvSpPr>
            <a:spLocks noGrp="1"/>
          </p:cNvSpPr>
          <p:nvPr>
            <p:ph type="body" sz="quarter" idx="49" hasCustomPrompt="1"/>
          </p:nvPr>
        </p:nvSpPr>
        <p:spPr>
          <a:xfrm>
            <a:off x="2615404" y="3944517"/>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8" name="Text Placeholder 32">
            <a:extLst>
              <a:ext uri="{FF2B5EF4-FFF2-40B4-BE49-F238E27FC236}">
                <a16:creationId xmlns:a16="http://schemas.microsoft.com/office/drawing/2014/main" id="{29F05C58-9C13-99E1-944B-334054E222EE}"/>
              </a:ext>
            </a:extLst>
          </p:cNvPr>
          <p:cNvSpPr>
            <a:spLocks noGrp="1"/>
          </p:cNvSpPr>
          <p:nvPr>
            <p:ph type="body" sz="quarter" idx="13" hasCustomPrompt="1"/>
          </p:nvPr>
        </p:nvSpPr>
        <p:spPr>
          <a:xfrm>
            <a:off x="2077549" y="4419759"/>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9" name="Text Placeholder 32">
            <a:extLst>
              <a:ext uri="{FF2B5EF4-FFF2-40B4-BE49-F238E27FC236}">
                <a16:creationId xmlns:a16="http://schemas.microsoft.com/office/drawing/2014/main" id="{25C9C862-364D-C1EE-0390-898ABA489E59}"/>
              </a:ext>
            </a:extLst>
          </p:cNvPr>
          <p:cNvSpPr>
            <a:spLocks noGrp="1"/>
          </p:cNvSpPr>
          <p:nvPr>
            <p:ph type="body" sz="quarter" idx="14" hasCustomPrompt="1"/>
          </p:nvPr>
        </p:nvSpPr>
        <p:spPr>
          <a:xfrm>
            <a:off x="2615404" y="4419885"/>
            <a:ext cx="3816000"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0" name="Text Placeholder 32">
            <a:extLst>
              <a:ext uri="{FF2B5EF4-FFF2-40B4-BE49-F238E27FC236}">
                <a16:creationId xmlns:a16="http://schemas.microsoft.com/office/drawing/2014/main" id="{16A3A053-033E-0917-102E-B9E863924A6D}"/>
              </a:ext>
            </a:extLst>
          </p:cNvPr>
          <p:cNvSpPr>
            <a:spLocks noGrp="1"/>
          </p:cNvSpPr>
          <p:nvPr>
            <p:ph type="body" sz="quarter" idx="15" hasCustomPrompt="1"/>
          </p:nvPr>
        </p:nvSpPr>
        <p:spPr>
          <a:xfrm>
            <a:off x="2077549" y="4920893"/>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 name="Text Placeholder 32">
            <a:extLst>
              <a:ext uri="{FF2B5EF4-FFF2-40B4-BE49-F238E27FC236}">
                <a16:creationId xmlns:a16="http://schemas.microsoft.com/office/drawing/2014/main" id="{5C9E1328-9491-4054-9BBB-BBC384D1ECF9}"/>
              </a:ext>
            </a:extLst>
          </p:cNvPr>
          <p:cNvSpPr>
            <a:spLocks noGrp="1"/>
          </p:cNvSpPr>
          <p:nvPr>
            <p:ph type="body" sz="quarter" idx="19" hasCustomPrompt="1"/>
          </p:nvPr>
        </p:nvSpPr>
        <p:spPr>
          <a:xfrm>
            <a:off x="2615404" y="4920893"/>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2" name="Text Placeholder 32">
            <a:extLst>
              <a:ext uri="{FF2B5EF4-FFF2-40B4-BE49-F238E27FC236}">
                <a16:creationId xmlns:a16="http://schemas.microsoft.com/office/drawing/2014/main" id="{54E5B214-B034-1BC0-34AE-E52107F994EC}"/>
              </a:ext>
            </a:extLst>
          </p:cNvPr>
          <p:cNvSpPr>
            <a:spLocks noGrp="1"/>
          </p:cNvSpPr>
          <p:nvPr>
            <p:ph type="body" sz="quarter" idx="17" hasCustomPrompt="1"/>
          </p:nvPr>
        </p:nvSpPr>
        <p:spPr>
          <a:xfrm>
            <a:off x="2077549" y="5421848"/>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3" name="Text Placeholder 32">
            <a:extLst>
              <a:ext uri="{FF2B5EF4-FFF2-40B4-BE49-F238E27FC236}">
                <a16:creationId xmlns:a16="http://schemas.microsoft.com/office/drawing/2014/main" id="{985FDE9D-68A1-A0CE-BFBE-8C3567A84EC2}"/>
              </a:ext>
            </a:extLst>
          </p:cNvPr>
          <p:cNvSpPr>
            <a:spLocks noGrp="1"/>
          </p:cNvSpPr>
          <p:nvPr>
            <p:ph type="body" sz="quarter" idx="20" hasCustomPrompt="1"/>
          </p:nvPr>
        </p:nvSpPr>
        <p:spPr>
          <a:xfrm>
            <a:off x="2615404" y="5421848"/>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4" name="Text Placeholder 32">
            <a:extLst>
              <a:ext uri="{FF2B5EF4-FFF2-40B4-BE49-F238E27FC236}">
                <a16:creationId xmlns:a16="http://schemas.microsoft.com/office/drawing/2014/main" id="{81E44A1E-BC33-C79E-2DF3-07C8D191382B}"/>
              </a:ext>
            </a:extLst>
          </p:cNvPr>
          <p:cNvSpPr>
            <a:spLocks noGrp="1"/>
          </p:cNvSpPr>
          <p:nvPr>
            <p:ph type="body" sz="quarter" idx="21" hasCustomPrompt="1"/>
          </p:nvPr>
        </p:nvSpPr>
        <p:spPr>
          <a:xfrm>
            <a:off x="2077549" y="5923638"/>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 name="Text Placeholder 32">
            <a:extLst>
              <a:ext uri="{FF2B5EF4-FFF2-40B4-BE49-F238E27FC236}">
                <a16:creationId xmlns:a16="http://schemas.microsoft.com/office/drawing/2014/main" id="{D2E06F58-D25C-26DA-10C3-E2B04AFAE257}"/>
              </a:ext>
            </a:extLst>
          </p:cNvPr>
          <p:cNvSpPr>
            <a:spLocks noGrp="1"/>
          </p:cNvSpPr>
          <p:nvPr>
            <p:ph type="body" sz="quarter" idx="22" hasCustomPrompt="1"/>
          </p:nvPr>
        </p:nvSpPr>
        <p:spPr>
          <a:xfrm>
            <a:off x="2615404" y="5923638"/>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 name="Text Placeholder 32">
            <a:extLst>
              <a:ext uri="{FF2B5EF4-FFF2-40B4-BE49-F238E27FC236}">
                <a16:creationId xmlns:a16="http://schemas.microsoft.com/office/drawing/2014/main" id="{E2411339-386E-DB3E-FEAD-0510EE6BB85F}"/>
              </a:ext>
            </a:extLst>
          </p:cNvPr>
          <p:cNvSpPr>
            <a:spLocks noGrp="1"/>
          </p:cNvSpPr>
          <p:nvPr>
            <p:ph type="body" sz="quarter" idx="51" hasCustomPrompt="1"/>
          </p:nvPr>
        </p:nvSpPr>
        <p:spPr>
          <a:xfrm>
            <a:off x="2087189" y="6452834"/>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8" name="Text Placeholder 32">
            <a:extLst>
              <a:ext uri="{FF2B5EF4-FFF2-40B4-BE49-F238E27FC236}">
                <a16:creationId xmlns:a16="http://schemas.microsoft.com/office/drawing/2014/main" id="{39FDA077-779C-CFF5-3F95-FE45BE6A3B3B}"/>
              </a:ext>
            </a:extLst>
          </p:cNvPr>
          <p:cNvSpPr>
            <a:spLocks noGrp="1"/>
          </p:cNvSpPr>
          <p:nvPr>
            <p:ph type="body" sz="quarter" idx="52" hasCustomPrompt="1"/>
          </p:nvPr>
        </p:nvSpPr>
        <p:spPr>
          <a:xfrm>
            <a:off x="2625044" y="6452834"/>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9" name="Text Placeholder 32">
            <a:extLst>
              <a:ext uri="{FF2B5EF4-FFF2-40B4-BE49-F238E27FC236}">
                <a16:creationId xmlns:a16="http://schemas.microsoft.com/office/drawing/2014/main" id="{45405C70-DFF5-EDCA-2486-16512E31AD41}"/>
              </a:ext>
            </a:extLst>
          </p:cNvPr>
          <p:cNvSpPr>
            <a:spLocks noGrp="1"/>
          </p:cNvSpPr>
          <p:nvPr>
            <p:ph type="body" sz="quarter" idx="53" hasCustomPrompt="1"/>
          </p:nvPr>
        </p:nvSpPr>
        <p:spPr>
          <a:xfrm>
            <a:off x="2087189" y="6943066"/>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0" name="Text Placeholder 32">
            <a:extLst>
              <a:ext uri="{FF2B5EF4-FFF2-40B4-BE49-F238E27FC236}">
                <a16:creationId xmlns:a16="http://schemas.microsoft.com/office/drawing/2014/main" id="{908EE690-D777-17B7-D4C4-1B3643813088}"/>
              </a:ext>
            </a:extLst>
          </p:cNvPr>
          <p:cNvSpPr>
            <a:spLocks noGrp="1"/>
          </p:cNvSpPr>
          <p:nvPr>
            <p:ph type="body" sz="quarter" idx="54" hasCustomPrompt="1"/>
          </p:nvPr>
        </p:nvSpPr>
        <p:spPr>
          <a:xfrm>
            <a:off x="2625044" y="6943066"/>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 name="Group 1">
            <a:extLst>
              <a:ext uri="{FF2B5EF4-FFF2-40B4-BE49-F238E27FC236}">
                <a16:creationId xmlns:a16="http://schemas.microsoft.com/office/drawing/2014/main" id="{36DB330A-A62B-C1F9-6403-BEBCBAB2A175}"/>
              </a:ext>
            </a:extLst>
          </p:cNvPr>
          <p:cNvGrpSpPr/>
          <p:nvPr userDrawn="1"/>
        </p:nvGrpSpPr>
        <p:grpSpPr>
          <a:xfrm>
            <a:off x="2077549" y="8320607"/>
            <a:ext cx="4464068" cy="400110"/>
            <a:chOff x="2077549" y="8320607"/>
            <a:chExt cx="4464068" cy="400110"/>
          </a:xfrm>
        </p:grpSpPr>
        <p:sp>
          <p:nvSpPr>
            <p:cNvPr id="23" name="TextBox 22">
              <a:extLst>
                <a:ext uri="{FF2B5EF4-FFF2-40B4-BE49-F238E27FC236}">
                  <a16:creationId xmlns:a16="http://schemas.microsoft.com/office/drawing/2014/main" id="{8581F3BC-45F2-1C53-649B-AEA7C8DE052F}"/>
                </a:ext>
              </a:extLst>
            </p:cNvPr>
            <p:cNvSpPr txBox="1"/>
            <p:nvPr userDrawn="1"/>
          </p:nvSpPr>
          <p:spPr>
            <a:xfrm>
              <a:off x="3701092" y="8320607"/>
              <a:ext cx="284052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500" i="0" dirty="0">
                <a:solidFill>
                  <a:srgbClr val="40404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7CD82E24-2E3D-0490-F6EA-F7ED3D5DD09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77549" y="8325655"/>
              <a:ext cx="1529269" cy="340525"/>
            </a:xfrm>
            <a:prstGeom prst="rect">
              <a:avLst/>
            </a:prstGeom>
          </p:spPr>
        </p:pic>
      </p:grpSp>
      <p:sp>
        <p:nvSpPr>
          <p:cNvPr id="29" name="Freeform 28">
            <a:extLst>
              <a:ext uri="{FF2B5EF4-FFF2-40B4-BE49-F238E27FC236}">
                <a16:creationId xmlns:a16="http://schemas.microsoft.com/office/drawing/2014/main" id="{560EDB3F-DA7E-9453-4DAF-2610586FD76B}"/>
              </a:ext>
            </a:extLst>
          </p:cNvPr>
          <p:cNvSpPr/>
          <p:nvPr userDrawn="1"/>
        </p:nvSpPr>
        <p:spPr>
          <a:xfrm rot="5400000">
            <a:off x="1436055" y="-324993"/>
            <a:ext cx="1963308" cy="4835419"/>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Slide Number Placeholder 5">
            <a:extLst>
              <a:ext uri="{FF2B5EF4-FFF2-40B4-BE49-F238E27FC236}">
                <a16:creationId xmlns:a16="http://schemas.microsoft.com/office/drawing/2014/main" id="{DBB77EDE-2C34-8394-CB6C-3B929B39977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517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127579" y="513867"/>
            <a:ext cx="3208119" cy="3463274"/>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943708" y="2189822"/>
            <a:ext cx="5831867" cy="4503762"/>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prstGeom prst="rect">
            <a:avLst/>
          </a:prstGeo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0" y="2299222"/>
            <a:ext cx="208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32EEC84-F9F0-212E-CCE2-E57F9C56C4E9}"/>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3FE6AE4-DF0C-5FF0-5319-8E88F888A54A}"/>
              </a:ext>
            </a:extLst>
          </p:cNvPr>
          <p:cNvSpPr/>
          <p:nvPr userDrawn="1"/>
        </p:nvSpPr>
        <p:spPr>
          <a:xfrm rot="16200000">
            <a:off x="127579" y="513867"/>
            <a:ext cx="3208119" cy="3463274"/>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Picture Placeholder 12">
            <a:extLst>
              <a:ext uri="{FF2B5EF4-FFF2-40B4-BE49-F238E27FC236}">
                <a16:creationId xmlns:a16="http://schemas.microsoft.com/office/drawing/2014/main" id="{FDD11FCA-7E11-01DD-15D0-C88F9A3C9AD6}"/>
              </a:ext>
            </a:extLst>
          </p:cNvPr>
          <p:cNvSpPr>
            <a:spLocks noGrp="1"/>
          </p:cNvSpPr>
          <p:nvPr>
            <p:ph type="pic" sz="quarter" idx="17"/>
          </p:nvPr>
        </p:nvSpPr>
        <p:spPr>
          <a:xfrm>
            <a:off x="1943708" y="2189822"/>
            <a:ext cx="5831867" cy="4503762"/>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5" name="Text Placeholder 3">
            <a:extLst>
              <a:ext uri="{FF2B5EF4-FFF2-40B4-BE49-F238E27FC236}">
                <a16:creationId xmlns:a16="http://schemas.microsoft.com/office/drawing/2014/main" id="{DA6CC1A3-7344-3CF1-8205-734F7FCDB06C}"/>
              </a:ext>
            </a:extLst>
          </p:cNvPr>
          <p:cNvSpPr>
            <a:spLocks noGrp="1"/>
          </p:cNvSpPr>
          <p:nvPr>
            <p:ph type="body" sz="quarter" idx="14" hasCustomPrompt="1"/>
          </p:nvPr>
        </p:nvSpPr>
        <p:spPr>
          <a:xfrm>
            <a:off x="573496" y="1220938"/>
            <a:ext cx="1952282" cy="1564946"/>
          </a:xfrm>
          <a:prstGeom prst="rect">
            <a:avLst/>
          </a:prstGeo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6" name="Freeform 5">
            <a:extLst>
              <a:ext uri="{FF2B5EF4-FFF2-40B4-BE49-F238E27FC236}">
                <a16:creationId xmlns:a16="http://schemas.microsoft.com/office/drawing/2014/main" id="{13113578-1974-0DF6-D8B9-F44605DE811D}"/>
              </a:ext>
            </a:extLst>
          </p:cNvPr>
          <p:cNvSpPr/>
          <p:nvPr userDrawn="1"/>
        </p:nvSpPr>
        <p:spPr>
          <a:xfrm>
            <a:off x="0" y="2299222"/>
            <a:ext cx="208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8" name="Slide Number Placeholder 5">
            <a:extLst>
              <a:ext uri="{FF2B5EF4-FFF2-40B4-BE49-F238E27FC236}">
                <a16:creationId xmlns:a16="http://schemas.microsoft.com/office/drawing/2014/main" id="{F69302A4-3EB3-0573-088D-8B7B414F81C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2113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 name="Slide Number Placeholder 5">
            <a:extLst>
              <a:ext uri="{FF2B5EF4-FFF2-40B4-BE49-F238E27FC236}">
                <a16:creationId xmlns:a16="http://schemas.microsoft.com/office/drawing/2014/main" id="{06896655-1DB8-1939-C07E-7073EECAD8EA}"/>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Picture Placeholder 13">
            <a:extLst>
              <a:ext uri="{FF2B5EF4-FFF2-40B4-BE49-F238E27FC236}">
                <a16:creationId xmlns:a16="http://schemas.microsoft.com/office/drawing/2014/main" id="{F854E13A-217D-ABDB-A90C-E105A0A56382}"/>
              </a:ext>
            </a:extLst>
          </p:cNvPr>
          <p:cNvSpPr>
            <a:spLocks noGrp="1"/>
          </p:cNvSpPr>
          <p:nvPr>
            <p:ph type="pic" sz="quarter" idx="39"/>
          </p:nvPr>
        </p:nvSpPr>
        <p:spPr>
          <a:xfrm>
            <a:off x="1" y="6556074"/>
            <a:ext cx="5932537" cy="3391819"/>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136AF1FC-8B31-F2C7-6A85-65B027DAF34B}"/>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26945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38474" y="-21525"/>
            <a:ext cx="2454056" cy="373100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0" name="Slide Number Placeholder 5">
            <a:extLst>
              <a:ext uri="{FF2B5EF4-FFF2-40B4-BE49-F238E27FC236}">
                <a16:creationId xmlns:a16="http://schemas.microsoft.com/office/drawing/2014/main" id="{3B76C925-1258-835E-CA73-246D36C6B93E}"/>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1098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08EB-11B4-4326-04E2-76C8F848FF96}"/>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7" name="Picture 6">
            <a:extLst>
              <a:ext uri="{FF2B5EF4-FFF2-40B4-BE49-F238E27FC236}">
                <a16:creationId xmlns:a16="http://schemas.microsoft.com/office/drawing/2014/main" id="{9C4DCD62-D481-BE07-0326-E44489B3471C}"/>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a:stretch/>
        </p:blipFill>
        <p:spPr>
          <a:xfrm rot="16200000">
            <a:off x="6692740" y="9604193"/>
            <a:ext cx="1630571" cy="179998"/>
          </a:xfrm>
          <a:prstGeom prst="rect">
            <a:avLst/>
          </a:prstGeom>
        </p:spPr>
      </p:pic>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4013" r:id="rId1"/>
    <p:sldLayoutId id="2147483994" r:id="rId2"/>
    <p:sldLayoutId id="2147483996" r:id="rId3"/>
    <p:sldLayoutId id="2147484012" r:id="rId4"/>
    <p:sldLayoutId id="2147484010" r:id="rId5"/>
    <p:sldLayoutId id="2147484011" r:id="rId6"/>
    <p:sldLayoutId id="2147484001" r:id="rId7"/>
    <p:sldLayoutId id="2147484009" r:id="rId8"/>
    <p:sldLayoutId id="2147483997" r:id="rId9"/>
    <p:sldLayoutId id="2147483998" r:id="rId10"/>
    <p:sldLayoutId id="2147483999" r:id="rId11"/>
    <p:sldLayoutId id="2147484000" r:id="rId12"/>
    <p:sldLayoutId id="2147484005" r:id="rId13"/>
    <p:sldLayoutId id="2147484008" r:id="rId14"/>
    <p:sldLayoutId id="214748399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microsoft.com/office/2018/10/relationships/comments" Target="../comments/modernComment_581_CB1E7BC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582_4863C6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572_5BFBCDB1.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hyperlink" Target="https://www.mrfcj.org/principles-of-climate-justice/" TargetMode="External"/><Relationship Id="rId2" Type="http://schemas.openxmlformats.org/officeDocument/2006/relationships/hyperlink" Target="https://www.un.org/en/climatechange/what-is-climate-justice" TargetMode="Externa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hyperlink" Target="https://climatejusticealliance.org/just-transition/" TargetMode="External"/><Relationship Id="rId4" Type="http://schemas.openxmlformats.org/officeDocument/2006/relationships/hyperlink" Target="https://www.ipcc.ch/report/ar6/wg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ed.com/talks/vanessa_nakate_a_plea_to_those_who_care_about_our_world" TargetMode="External"/><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hyperlink" Target="https://www.youtube.com/watch?v=G6oK_G7SPB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gain.nd.edu/our-work/country-index/"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0151AE6-1177-A852-40B4-99AEF3F41728}"/>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p:blipFill>
        <p:spPr/>
      </p:pic>
      <p:sp>
        <p:nvSpPr>
          <p:cNvPr id="13" name="Text Placeholder 12">
            <a:extLst>
              <a:ext uri="{FF2B5EF4-FFF2-40B4-BE49-F238E27FC236}">
                <a16:creationId xmlns:a16="http://schemas.microsoft.com/office/drawing/2014/main" id="{4E6682BC-D2E3-4339-17B4-254222C04E07}"/>
              </a:ext>
            </a:extLst>
          </p:cNvPr>
          <p:cNvSpPr>
            <a:spLocks noGrp="1"/>
          </p:cNvSpPr>
          <p:nvPr>
            <p:ph type="body" sz="quarter" idx="44"/>
          </p:nvPr>
        </p:nvSpPr>
        <p:spPr/>
        <p:txBody>
          <a:bodyPr>
            <a:noAutofit/>
          </a:bodyPr>
          <a:lstStyle/>
          <a:p>
            <a:r>
              <a:rPr lang="en-US" sz="2400" kern="0" dirty="0" err="1"/>
              <a:t>www.</a:t>
            </a:r>
            <a:r>
              <a:rPr lang="en-US" sz="2400" b="1" kern="0" dirty="0" err="1"/>
              <a:t>planetpulse</a:t>
            </a:r>
            <a:r>
              <a:rPr lang="en-US" sz="2400" kern="0" dirty="0" err="1"/>
              <a:t>.eu</a:t>
            </a:r>
            <a:endParaRPr lang="en-US" sz="2400" kern="0" dirty="0"/>
          </a:p>
        </p:txBody>
      </p:sp>
      <p:sp>
        <p:nvSpPr>
          <p:cNvPr id="28" name="Freeform 27">
            <a:extLst>
              <a:ext uri="{FF2B5EF4-FFF2-40B4-BE49-F238E27FC236}">
                <a16:creationId xmlns:a16="http://schemas.microsoft.com/office/drawing/2014/main" id="{0D6FA757-9F57-F5D3-C7F7-D5FA8B0D85B6}"/>
              </a:ext>
            </a:extLst>
          </p:cNvPr>
          <p:cNvSpPr/>
          <p:nvPr/>
        </p:nvSpPr>
        <p:spPr>
          <a:xfrm rot="18211096">
            <a:off x="2170886" y="1580084"/>
            <a:ext cx="6376833" cy="6766074"/>
          </a:xfrm>
          <a:custGeom>
            <a:avLst/>
            <a:gdLst>
              <a:gd name="connsiteX0" fmla="*/ 4312487 w 6376833"/>
              <a:gd name="connsiteY0" fmla="*/ 1052696 h 6766074"/>
              <a:gd name="connsiteX1" fmla="*/ 4381563 w 6376833"/>
              <a:gd name="connsiteY1" fmla="*/ 1165872 h 6766074"/>
              <a:gd name="connsiteX2" fmla="*/ 4385654 w 6376833"/>
              <a:gd name="connsiteY2" fmla="*/ 1163162 h 6766074"/>
              <a:gd name="connsiteX3" fmla="*/ 6376833 w 6376833"/>
              <a:gd name="connsiteY3" fmla="*/ 4169424 h 6766074"/>
              <a:gd name="connsiteX4" fmla="*/ 2456440 w 6376833"/>
              <a:gd name="connsiteY4" fmla="*/ 6766074 h 6766074"/>
              <a:gd name="connsiteX5" fmla="*/ 465260 w 6376833"/>
              <a:gd name="connsiteY5" fmla="*/ 3759812 h 6766074"/>
              <a:gd name="connsiteX6" fmla="*/ 469351 w 6376833"/>
              <a:gd name="connsiteY6" fmla="*/ 3757103 h 6766074"/>
              <a:gd name="connsiteX7" fmla="*/ 392093 w 6376833"/>
              <a:gd name="connsiteY7" fmla="*/ 3649346 h 6766074"/>
              <a:gd name="connsiteX8" fmla="*/ 1054265 w 6376833"/>
              <a:gd name="connsiteY8" fmla="*/ 391279 h 6766074"/>
              <a:gd name="connsiteX9" fmla="*/ 4312487 w 6376833"/>
              <a:gd name="connsiteY9" fmla="*/ 1052696 h 676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33" h="6766074">
                <a:moveTo>
                  <a:pt x="4312487" y="1052696"/>
                </a:moveTo>
                <a:cubicBezTo>
                  <a:pt x="4336875" y="1089517"/>
                  <a:pt x="4363975" y="1130433"/>
                  <a:pt x="4381563" y="1165872"/>
                </a:cubicBezTo>
                <a:lnTo>
                  <a:pt x="4385654" y="1163162"/>
                </a:lnTo>
                <a:lnTo>
                  <a:pt x="6376833" y="4169424"/>
                </a:lnTo>
                <a:lnTo>
                  <a:pt x="2456440" y="6766074"/>
                </a:lnTo>
                <a:lnTo>
                  <a:pt x="465260" y="3759812"/>
                </a:lnTo>
                <a:lnTo>
                  <a:pt x="469351" y="3757103"/>
                </a:lnTo>
                <a:cubicBezTo>
                  <a:pt x="440872" y="3722991"/>
                  <a:pt x="416482" y="3686167"/>
                  <a:pt x="392093" y="3649346"/>
                </a:cubicBezTo>
                <a:cubicBezTo>
                  <a:pt x="-326021" y="2565144"/>
                  <a:pt x="-30187" y="1109559"/>
                  <a:pt x="1054265" y="391279"/>
                </a:cubicBezTo>
                <a:cubicBezTo>
                  <a:pt x="2138716" y="-327001"/>
                  <a:pt x="3597084" y="-27412"/>
                  <a:pt x="4312487" y="1052696"/>
                </a:cubicBezTo>
                <a:close/>
              </a:path>
            </a:pathLst>
          </a:custGeom>
          <a:blipFill dpi="0" rotWithShape="1">
            <a:blip r:embed="rId4" cstate="hqprint">
              <a:alphaModFix amt="72564"/>
              <a:extLst>
                <a:ext uri="{28A0092B-C50C-407E-A947-70E740481C1C}">
                  <a14:useLocalDpi xmlns:a14="http://schemas.microsoft.com/office/drawing/2010/main"/>
                </a:ext>
              </a:extLst>
            </a:blip>
            <a:srcRect/>
            <a:stretch>
              <a:fillRect t="52588" r="19871"/>
            </a:stretch>
          </a:blipFill>
          <a:ln w="0" cap="flat">
            <a:noFill/>
            <a:prstDash val="solid"/>
            <a:miter/>
          </a:ln>
        </p:spPr>
        <p:txBody>
          <a:bodyPr wrap="square" rtlCol="0" anchor="ctr">
            <a:noAutofit/>
          </a:bodyPr>
          <a:lstStyle/>
          <a:p>
            <a:endParaRPr lang="en-US"/>
          </a:p>
        </p:txBody>
      </p:sp>
      <p:sp>
        <p:nvSpPr>
          <p:cNvPr id="8" name="Rectangle 7">
            <a:extLst>
              <a:ext uri="{FF2B5EF4-FFF2-40B4-BE49-F238E27FC236}">
                <a16:creationId xmlns:a16="http://schemas.microsoft.com/office/drawing/2014/main" id="{861E318A-39EF-14A3-C105-5BF790A9E08D}"/>
              </a:ext>
            </a:extLst>
          </p:cNvPr>
          <p:cNvSpPr/>
          <p:nvPr/>
        </p:nvSpPr>
        <p:spPr>
          <a:xfrm>
            <a:off x="395529" y="4994586"/>
            <a:ext cx="4259598" cy="102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Rectangle 13">
            <a:extLst>
              <a:ext uri="{FF2B5EF4-FFF2-40B4-BE49-F238E27FC236}">
                <a16:creationId xmlns:a16="http://schemas.microsoft.com/office/drawing/2014/main" id="{762D8F72-E552-D069-3269-B7F18CA1DB6E}"/>
              </a:ext>
            </a:extLst>
          </p:cNvPr>
          <p:cNvSpPr/>
          <p:nvPr/>
        </p:nvSpPr>
        <p:spPr>
          <a:xfrm>
            <a:off x="395529" y="6219850"/>
            <a:ext cx="6601868" cy="102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F5757335-9640-2072-9AD1-1D790B8D5FC5}"/>
              </a:ext>
            </a:extLst>
          </p:cNvPr>
          <p:cNvSpPr txBox="1"/>
          <p:nvPr/>
        </p:nvSpPr>
        <p:spPr>
          <a:xfrm>
            <a:off x="465820" y="6192672"/>
            <a:ext cx="6601868" cy="1077218"/>
          </a:xfrm>
          <a:prstGeom prst="rect">
            <a:avLst/>
          </a:prstGeom>
          <a:noFill/>
        </p:spPr>
        <p:txBody>
          <a:bodyPr wrap="square" rtlCol="0">
            <a:spAutoFit/>
          </a:bodyPr>
          <a:lstStyle/>
          <a:p>
            <a:r>
              <a:rPr lang="en-US" sz="3200" b="1" spc="324" dirty="0">
                <a:solidFill>
                  <a:srgbClr val="5398A2"/>
                </a:solidFill>
                <a:latin typeface="Calibri" panose="020F0502020204030204" pitchFamily="34" charset="0"/>
                <a:cs typeface="Calibri" panose="020F0502020204030204" pitchFamily="34" charset="0"/>
              </a:rPr>
              <a:t>EXPLORE / QUESTION /</a:t>
            </a:r>
            <a:br>
              <a:rPr lang="en-US" sz="3200" b="1" spc="324" dirty="0">
                <a:solidFill>
                  <a:srgbClr val="5398A2"/>
                </a:solidFill>
                <a:latin typeface="Calibri" panose="020F0502020204030204" pitchFamily="34" charset="0"/>
                <a:cs typeface="Calibri" panose="020F0502020204030204" pitchFamily="34" charset="0"/>
              </a:rPr>
            </a:br>
            <a:r>
              <a:rPr lang="en-US" sz="3200" b="1" spc="324" dirty="0">
                <a:solidFill>
                  <a:srgbClr val="5398A2"/>
                </a:solidFill>
                <a:latin typeface="Calibri" panose="020F0502020204030204" pitchFamily="34" charset="0"/>
                <a:cs typeface="Calibri" panose="020F0502020204030204" pitchFamily="34" charset="0"/>
              </a:rPr>
              <a:t>CONNECT / ACT</a:t>
            </a:r>
          </a:p>
        </p:txBody>
      </p:sp>
      <p:sp>
        <p:nvSpPr>
          <p:cNvPr id="10" name="TextBox 9">
            <a:extLst>
              <a:ext uri="{FF2B5EF4-FFF2-40B4-BE49-F238E27FC236}">
                <a16:creationId xmlns:a16="http://schemas.microsoft.com/office/drawing/2014/main" id="{E1B81320-9217-7718-64A7-E3B88F6826A9}"/>
              </a:ext>
            </a:extLst>
          </p:cNvPr>
          <p:cNvSpPr txBox="1"/>
          <p:nvPr/>
        </p:nvSpPr>
        <p:spPr>
          <a:xfrm>
            <a:off x="465819" y="5213630"/>
            <a:ext cx="4189307" cy="584775"/>
          </a:xfrm>
          <a:prstGeom prst="rect">
            <a:avLst/>
          </a:prstGeom>
          <a:noFill/>
        </p:spPr>
        <p:txBody>
          <a:bodyPr wrap="square" rtlCol="0">
            <a:spAutoFit/>
          </a:bodyPr>
          <a:lstStyle/>
          <a:p>
            <a:r>
              <a:rPr lang="en-US" sz="3200" b="1" spc="324" dirty="0">
                <a:solidFill>
                  <a:srgbClr val="5398A2"/>
                </a:solidFill>
                <a:latin typeface="Calibri" panose="020F0502020204030204" pitchFamily="34" charset="0"/>
                <a:cs typeface="Calibri" panose="020F0502020204030204" pitchFamily="34" charset="0"/>
              </a:rPr>
              <a:t>CLIMATE JUSTICE</a:t>
            </a:r>
          </a:p>
        </p:txBody>
      </p:sp>
    </p:spTree>
    <p:extLst>
      <p:ext uri="{BB962C8B-B14F-4D97-AF65-F5344CB8AC3E}">
        <p14:creationId xmlns:p14="http://schemas.microsoft.com/office/powerpoint/2010/main" val="340777261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BCEDD26-61A2-36C6-45B3-09ACF1B669A2}"/>
              </a:ext>
            </a:extLst>
          </p:cNvPr>
          <p:cNvSpPr>
            <a:spLocks noGrp="1"/>
          </p:cNvSpPr>
          <p:nvPr>
            <p:ph type="body" sz="quarter" idx="11"/>
          </p:nvPr>
        </p:nvSpPr>
        <p:spPr>
          <a:xfrm>
            <a:off x="2138509" y="3944517"/>
            <a:ext cx="648000" cy="292876"/>
          </a:xfrm>
        </p:spPr>
        <p:txBody>
          <a:bodyPr/>
          <a:lstStyle/>
          <a:p>
            <a:r>
              <a:rPr lang="en-US" dirty="0"/>
              <a:t>01</a:t>
            </a:r>
          </a:p>
        </p:txBody>
      </p:sp>
      <p:sp>
        <p:nvSpPr>
          <p:cNvPr id="18" name="Text Placeholder 17">
            <a:extLst>
              <a:ext uri="{FF2B5EF4-FFF2-40B4-BE49-F238E27FC236}">
                <a16:creationId xmlns:a16="http://schemas.microsoft.com/office/drawing/2014/main" id="{E168760A-90F8-77C1-87D0-014EE7A1ECE9}"/>
              </a:ext>
            </a:extLst>
          </p:cNvPr>
          <p:cNvSpPr>
            <a:spLocks noGrp="1"/>
          </p:cNvSpPr>
          <p:nvPr>
            <p:ph type="body" sz="quarter" idx="49"/>
          </p:nvPr>
        </p:nvSpPr>
        <p:spPr/>
        <p:txBody>
          <a:bodyPr/>
          <a:lstStyle/>
          <a:p>
            <a:r>
              <a:rPr lang="en-US" dirty="0"/>
              <a:t>Introduction</a:t>
            </a:r>
          </a:p>
        </p:txBody>
      </p:sp>
      <p:sp>
        <p:nvSpPr>
          <p:cNvPr id="9" name="Text Placeholder 8">
            <a:extLst>
              <a:ext uri="{FF2B5EF4-FFF2-40B4-BE49-F238E27FC236}">
                <a16:creationId xmlns:a16="http://schemas.microsoft.com/office/drawing/2014/main" id="{8EDA992C-29CF-F3E8-3555-8426B75DCD0D}"/>
              </a:ext>
            </a:extLst>
          </p:cNvPr>
          <p:cNvSpPr>
            <a:spLocks noGrp="1"/>
          </p:cNvSpPr>
          <p:nvPr>
            <p:ph type="body" sz="quarter" idx="13"/>
          </p:nvPr>
        </p:nvSpPr>
        <p:spPr>
          <a:xfrm>
            <a:off x="2138509" y="4419759"/>
            <a:ext cx="648000" cy="292876"/>
          </a:xfrm>
        </p:spPr>
        <p:txBody>
          <a:bodyPr/>
          <a:lstStyle/>
          <a:p>
            <a:r>
              <a:rPr lang="en-US" dirty="0"/>
              <a:t>02</a:t>
            </a:r>
          </a:p>
        </p:txBody>
      </p:sp>
      <p:sp>
        <p:nvSpPr>
          <p:cNvPr id="10" name="Text Placeholder 9">
            <a:extLst>
              <a:ext uri="{FF2B5EF4-FFF2-40B4-BE49-F238E27FC236}">
                <a16:creationId xmlns:a16="http://schemas.microsoft.com/office/drawing/2014/main" id="{32842F62-E6D6-5769-EA6F-4CDD9964E718}"/>
              </a:ext>
            </a:extLst>
          </p:cNvPr>
          <p:cNvSpPr>
            <a:spLocks noGrp="1"/>
          </p:cNvSpPr>
          <p:nvPr>
            <p:ph type="body" sz="quarter" idx="14"/>
          </p:nvPr>
        </p:nvSpPr>
        <p:spPr/>
        <p:txBody>
          <a:bodyPr/>
          <a:lstStyle/>
          <a:p>
            <a:r>
              <a:rPr lang="en-US" dirty="0"/>
              <a:t>Read</a:t>
            </a:r>
          </a:p>
        </p:txBody>
      </p:sp>
      <p:sp>
        <p:nvSpPr>
          <p:cNvPr id="11" name="Text Placeholder 10">
            <a:extLst>
              <a:ext uri="{FF2B5EF4-FFF2-40B4-BE49-F238E27FC236}">
                <a16:creationId xmlns:a16="http://schemas.microsoft.com/office/drawing/2014/main" id="{3BE4098E-3117-D9DB-DCBC-D0DDFCF3AF31}"/>
              </a:ext>
            </a:extLst>
          </p:cNvPr>
          <p:cNvSpPr>
            <a:spLocks noGrp="1"/>
          </p:cNvSpPr>
          <p:nvPr>
            <p:ph type="body" sz="quarter" idx="15"/>
          </p:nvPr>
        </p:nvSpPr>
        <p:spPr>
          <a:xfrm>
            <a:off x="2138509" y="4920893"/>
            <a:ext cx="648000" cy="292876"/>
          </a:xfrm>
        </p:spPr>
        <p:txBody>
          <a:bodyPr/>
          <a:lstStyle/>
          <a:p>
            <a:r>
              <a:rPr lang="en-US" dirty="0"/>
              <a:t>03</a:t>
            </a:r>
          </a:p>
        </p:txBody>
      </p:sp>
      <p:sp>
        <p:nvSpPr>
          <p:cNvPr id="13" name="Text Placeholder 12">
            <a:extLst>
              <a:ext uri="{FF2B5EF4-FFF2-40B4-BE49-F238E27FC236}">
                <a16:creationId xmlns:a16="http://schemas.microsoft.com/office/drawing/2014/main" id="{50ACE8B7-8AC7-F324-E47F-B08DA3E06098}"/>
              </a:ext>
            </a:extLst>
          </p:cNvPr>
          <p:cNvSpPr>
            <a:spLocks noGrp="1"/>
          </p:cNvSpPr>
          <p:nvPr>
            <p:ph type="body" sz="quarter" idx="19"/>
          </p:nvPr>
        </p:nvSpPr>
        <p:spPr/>
        <p:txBody>
          <a:bodyPr/>
          <a:lstStyle/>
          <a:p>
            <a:r>
              <a:rPr lang="en-US" dirty="0"/>
              <a:t>Watch</a:t>
            </a:r>
          </a:p>
        </p:txBody>
      </p:sp>
      <p:sp>
        <p:nvSpPr>
          <p:cNvPr id="12" name="Text Placeholder 11">
            <a:extLst>
              <a:ext uri="{FF2B5EF4-FFF2-40B4-BE49-F238E27FC236}">
                <a16:creationId xmlns:a16="http://schemas.microsoft.com/office/drawing/2014/main" id="{2A51CD27-C3E8-9FF8-DC93-7028D1956CF3}"/>
              </a:ext>
            </a:extLst>
          </p:cNvPr>
          <p:cNvSpPr>
            <a:spLocks noGrp="1"/>
          </p:cNvSpPr>
          <p:nvPr>
            <p:ph type="body" sz="quarter" idx="17"/>
          </p:nvPr>
        </p:nvSpPr>
        <p:spPr>
          <a:xfrm>
            <a:off x="2138509" y="5421848"/>
            <a:ext cx="648000" cy="292876"/>
          </a:xfrm>
        </p:spPr>
        <p:txBody>
          <a:bodyPr/>
          <a:lstStyle/>
          <a:p>
            <a:r>
              <a:rPr lang="en-US" dirty="0"/>
              <a:t>04</a:t>
            </a:r>
          </a:p>
        </p:txBody>
      </p:sp>
      <p:sp>
        <p:nvSpPr>
          <p:cNvPr id="14" name="Text Placeholder 13">
            <a:extLst>
              <a:ext uri="{FF2B5EF4-FFF2-40B4-BE49-F238E27FC236}">
                <a16:creationId xmlns:a16="http://schemas.microsoft.com/office/drawing/2014/main" id="{3D63FF2B-095E-2449-0937-70C368DF05A4}"/>
              </a:ext>
            </a:extLst>
          </p:cNvPr>
          <p:cNvSpPr>
            <a:spLocks noGrp="1"/>
          </p:cNvSpPr>
          <p:nvPr>
            <p:ph type="body" sz="quarter" idx="20"/>
          </p:nvPr>
        </p:nvSpPr>
        <p:spPr/>
        <p:txBody>
          <a:bodyPr/>
          <a:lstStyle/>
          <a:p>
            <a:r>
              <a:rPr lang="en-US" dirty="0"/>
              <a:t>Think &amp; Reflect</a:t>
            </a:r>
          </a:p>
        </p:txBody>
      </p:sp>
      <p:sp>
        <p:nvSpPr>
          <p:cNvPr id="15" name="Text Placeholder 14">
            <a:extLst>
              <a:ext uri="{FF2B5EF4-FFF2-40B4-BE49-F238E27FC236}">
                <a16:creationId xmlns:a16="http://schemas.microsoft.com/office/drawing/2014/main" id="{52C7A109-2EEF-607C-73E4-28F6FD9D5F99}"/>
              </a:ext>
            </a:extLst>
          </p:cNvPr>
          <p:cNvSpPr>
            <a:spLocks noGrp="1"/>
          </p:cNvSpPr>
          <p:nvPr>
            <p:ph type="body" sz="quarter" idx="21"/>
          </p:nvPr>
        </p:nvSpPr>
        <p:spPr>
          <a:xfrm>
            <a:off x="2138509" y="5923638"/>
            <a:ext cx="648000" cy="292876"/>
          </a:xfrm>
        </p:spPr>
        <p:txBody>
          <a:bodyPr/>
          <a:lstStyle/>
          <a:p>
            <a:r>
              <a:rPr lang="en-US" dirty="0"/>
              <a:t>05</a:t>
            </a:r>
          </a:p>
        </p:txBody>
      </p:sp>
      <p:sp>
        <p:nvSpPr>
          <p:cNvPr id="16" name="Text Placeholder 15">
            <a:extLst>
              <a:ext uri="{FF2B5EF4-FFF2-40B4-BE49-F238E27FC236}">
                <a16:creationId xmlns:a16="http://schemas.microsoft.com/office/drawing/2014/main" id="{33A84A90-325C-4DE9-6740-A51533BFA9F0}"/>
              </a:ext>
            </a:extLst>
          </p:cNvPr>
          <p:cNvSpPr>
            <a:spLocks noGrp="1"/>
          </p:cNvSpPr>
          <p:nvPr>
            <p:ph type="body" sz="quarter" idx="22"/>
          </p:nvPr>
        </p:nvSpPr>
        <p:spPr/>
        <p:txBody>
          <a:bodyPr/>
          <a:lstStyle/>
          <a:p>
            <a:r>
              <a:rPr lang="en-US" dirty="0"/>
              <a:t>Act</a:t>
            </a:r>
          </a:p>
        </p:txBody>
      </p:sp>
      <p:sp>
        <p:nvSpPr>
          <p:cNvPr id="19" name="Text Placeholder 18">
            <a:extLst>
              <a:ext uri="{FF2B5EF4-FFF2-40B4-BE49-F238E27FC236}">
                <a16:creationId xmlns:a16="http://schemas.microsoft.com/office/drawing/2014/main" id="{11CC2CC2-F604-8AD3-E6D3-60E6DB208023}"/>
              </a:ext>
            </a:extLst>
          </p:cNvPr>
          <p:cNvSpPr>
            <a:spLocks noGrp="1"/>
          </p:cNvSpPr>
          <p:nvPr>
            <p:ph type="body" sz="quarter" idx="51"/>
          </p:nvPr>
        </p:nvSpPr>
        <p:spPr>
          <a:xfrm>
            <a:off x="2148149" y="6452834"/>
            <a:ext cx="648000" cy="292876"/>
          </a:xfrm>
        </p:spPr>
        <p:txBody>
          <a:bodyPr/>
          <a:lstStyle/>
          <a:p>
            <a:r>
              <a:rPr lang="en-US" dirty="0"/>
              <a:t>06</a:t>
            </a:r>
          </a:p>
        </p:txBody>
      </p:sp>
      <p:sp>
        <p:nvSpPr>
          <p:cNvPr id="20" name="Text Placeholder 19">
            <a:extLst>
              <a:ext uri="{FF2B5EF4-FFF2-40B4-BE49-F238E27FC236}">
                <a16:creationId xmlns:a16="http://schemas.microsoft.com/office/drawing/2014/main" id="{5D3A4819-1BB2-4A22-015E-570306F0FE9D}"/>
              </a:ext>
            </a:extLst>
          </p:cNvPr>
          <p:cNvSpPr>
            <a:spLocks noGrp="1"/>
          </p:cNvSpPr>
          <p:nvPr>
            <p:ph type="body" sz="quarter" idx="52"/>
          </p:nvPr>
        </p:nvSpPr>
        <p:spPr/>
        <p:txBody>
          <a:bodyPr/>
          <a:lstStyle/>
          <a:p>
            <a:r>
              <a:rPr lang="en-US" dirty="0"/>
              <a:t>Key Takeaway</a:t>
            </a:r>
          </a:p>
        </p:txBody>
      </p:sp>
      <p:cxnSp>
        <p:nvCxnSpPr>
          <p:cNvPr id="36" name="Straight Connector 35">
            <a:extLst>
              <a:ext uri="{FF2B5EF4-FFF2-40B4-BE49-F238E27FC236}">
                <a16:creationId xmlns:a16="http://schemas.microsoft.com/office/drawing/2014/main" id="{0B9EC773-70C5-7C62-A061-231701444D38}"/>
              </a:ext>
            </a:extLst>
          </p:cNvPr>
          <p:cNvCxnSpPr>
            <a:cxnSpLocks/>
          </p:cNvCxnSpPr>
          <p:nvPr/>
        </p:nvCxnSpPr>
        <p:spPr>
          <a:xfrm>
            <a:off x="1755648" y="4315968"/>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B12E921-8D4A-198E-4D17-1AA96D5BB2F4}"/>
              </a:ext>
            </a:extLst>
          </p:cNvPr>
          <p:cNvCxnSpPr>
            <a:cxnSpLocks/>
          </p:cNvCxnSpPr>
          <p:nvPr/>
        </p:nvCxnSpPr>
        <p:spPr>
          <a:xfrm>
            <a:off x="1755648" y="6320332"/>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585323-7664-FF53-240A-431D60B7536F}"/>
              </a:ext>
            </a:extLst>
          </p:cNvPr>
          <p:cNvCxnSpPr>
            <a:cxnSpLocks/>
          </p:cNvCxnSpPr>
          <p:nvPr/>
        </p:nvCxnSpPr>
        <p:spPr>
          <a:xfrm>
            <a:off x="1755648" y="5819241"/>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3251C3-201E-4345-2323-7AC9F7E2CA53}"/>
              </a:ext>
            </a:extLst>
          </p:cNvPr>
          <p:cNvCxnSpPr>
            <a:cxnSpLocks/>
          </p:cNvCxnSpPr>
          <p:nvPr/>
        </p:nvCxnSpPr>
        <p:spPr>
          <a:xfrm>
            <a:off x="1755648" y="5318150"/>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0CFDB8B-D4D9-83FC-90BB-DA03079C4FB8}"/>
              </a:ext>
            </a:extLst>
          </p:cNvPr>
          <p:cNvCxnSpPr>
            <a:cxnSpLocks/>
          </p:cNvCxnSpPr>
          <p:nvPr/>
        </p:nvCxnSpPr>
        <p:spPr>
          <a:xfrm>
            <a:off x="1755648" y="4817059"/>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F30F1678-6A6D-CCE4-74ED-0FD68B60A690}"/>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2</a:t>
            </a:fld>
            <a:endParaRPr lang="en-US" dirty="0"/>
          </a:p>
        </p:txBody>
      </p:sp>
      <p:pic>
        <p:nvPicPr>
          <p:cNvPr id="4" name="Picture 3">
            <a:extLst>
              <a:ext uri="{FF2B5EF4-FFF2-40B4-BE49-F238E27FC236}">
                <a16:creationId xmlns:a16="http://schemas.microsoft.com/office/drawing/2014/main" id="{358BB960-A5D2-FDE6-D72E-0EAFDCDF3276}"/>
              </a:ext>
            </a:extLst>
          </p:cNvPr>
          <p:cNvPicPr>
            <a:picLocks noChangeAspect="1"/>
          </p:cNvPicPr>
          <p:nvPr/>
        </p:nvPicPr>
        <p:blipFill>
          <a:blip r:embed="rId3">
            <a:alphaModFix amt="83000"/>
            <a:extLst>
              <a:ext uri="{28A0092B-C50C-407E-A947-70E740481C1C}">
                <a14:useLocalDpi xmlns:a14="http://schemas.microsoft.com/office/drawing/2010/main"/>
              </a:ext>
            </a:extLst>
          </a:blip>
          <a:stretch>
            <a:fillRect/>
          </a:stretch>
        </p:blipFill>
        <p:spPr>
          <a:xfrm rot="3275749">
            <a:off x="-2923456" y="282706"/>
            <a:ext cx="5081366" cy="5081366"/>
          </a:xfrm>
          <a:prstGeom prst="rect">
            <a:avLst/>
          </a:prstGeom>
        </p:spPr>
      </p:pic>
      <p:sp>
        <p:nvSpPr>
          <p:cNvPr id="5" name="Rectangle 4">
            <a:extLst>
              <a:ext uri="{FF2B5EF4-FFF2-40B4-BE49-F238E27FC236}">
                <a16:creationId xmlns:a16="http://schemas.microsoft.com/office/drawing/2014/main" id="{D5971B64-7062-2F4A-0247-60F362CC8DD5}"/>
              </a:ext>
            </a:extLst>
          </p:cNvPr>
          <p:cNvSpPr/>
          <p:nvPr/>
        </p:nvSpPr>
        <p:spPr>
          <a:xfrm>
            <a:off x="1633833" y="1671650"/>
            <a:ext cx="28934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FC94D44-FC9A-D4BA-0E53-61FFB78FB7CC}"/>
              </a:ext>
            </a:extLst>
          </p:cNvPr>
          <p:cNvSpPr txBox="1"/>
          <p:nvPr/>
        </p:nvSpPr>
        <p:spPr>
          <a:xfrm>
            <a:off x="1817855" y="1723948"/>
            <a:ext cx="2577693" cy="646331"/>
          </a:xfrm>
          <a:prstGeom prst="rect">
            <a:avLst/>
          </a:prstGeom>
          <a:noFill/>
        </p:spPr>
        <p:txBody>
          <a:bodyPr wrap="none" rtlCol="0">
            <a:spAutoFit/>
          </a:bodyPr>
          <a:lstStyle/>
          <a:p>
            <a:r>
              <a:rPr lang="en-US" sz="3600" b="1" spc="324" dirty="0">
                <a:solidFill>
                  <a:srgbClr val="5398A2"/>
                </a:solidFill>
                <a:latin typeface="Calibri" panose="020F0502020204030204" pitchFamily="34" charset="0"/>
                <a:cs typeface="Calibri" panose="020F0502020204030204" pitchFamily="34" charset="0"/>
              </a:rPr>
              <a:t>CONTENTS</a:t>
            </a:r>
          </a:p>
        </p:txBody>
      </p:sp>
    </p:spTree>
    <p:extLst>
      <p:ext uri="{BB962C8B-B14F-4D97-AF65-F5344CB8AC3E}">
        <p14:creationId xmlns:p14="http://schemas.microsoft.com/office/powerpoint/2010/main" val="1214498536"/>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34479" y="3277341"/>
            <a:ext cx="6541269" cy="5494217"/>
          </a:xfrm>
        </p:spPr>
        <p:txBody>
          <a:bodyPr numCol="1"/>
          <a:lstStyle/>
          <a:p>
            <a:pPr>
              <a:lnSpc>
                <a:spcPct val="100000"/>
              </a:lnSpc>
            </a:pPr>
            <a:r>
              <a:rPr lang="en-US" sz="1600" dirty="0"/>
              <a:t>Climate change does not affect everyone equally. The communities least responsible for global carbon emissions — including low-income populations, indigenous peoples, and nations in the Global South — often face the most severe impacts.</a:t>
            </a:r>
            <a:br>
              <a:rPr lang="en-US" sz="1600" dirty="0"/>
            </a:br>
            <a:r>
              <a:rPr lang="en-US" sz="1600" dirty="0"/>
              <a:t>Climate justice connects environmental science with human rights, asking not just what is happening to the planet, but who is being harmed, and who holds responsibility. This toolkit invites you to explore those </a:t>
            </a:r>
            <a:r>
              <a:rPr lang="en-US" sz="1600"/>
              <a:t>questions.</a:t>
            </a:r>
          </a:p>
          <a:p>
            <a:pPr>
              <a:lnSpc>
                <a:spcPct val="100000"/>
              </a:lnSpc>
            </a:pPr>
            <a:br>
              <a:rPr lang="en-US" sz="1600" dirty="0"/>
            </a:br>
            <a:r>
              <a:rPr lang="en-US" sz="1600" b="1"/>
              <a:t>Learning Goals</a:t>
            </a:r>
          </a:p>
          <a:p>
            <a:pPr>
              <a:lnSpc>
                <a:spcPct val="100000"/>
              </a:lnSpc>
            </a:pPr>
            <a:br>
              <a:rPr lang="en-US" sz="1600" dirty="0"/>
            </a:br>
            <a:r>
              <a:rPr lang="en-US" sz="1600" dirty="0"/>
              <a:t>• Understand what climate justice means and why it </a:t>
            </a:r>
            <a:r>
              <a:rPr lang="en-US" sz="1600"/>
              <a:t>matters.</a:t>
            </a:r>
          </a:p>
          <a:p>
            <a:pPr>
              <a:lnSpc>
                <a:spcPct val="100000"/>
              </a:lnSpc>
            </a:pPr>
            <a:br>
              <a:rPr lang="en-US" sz="1600" dirty="0"/>
            </a:br>
            <a:r>
              <a:rPr lang="en-US" sz="1600" dirty="0"/>
              <a:t>• Explore how climate impacts fall unequally across communities and </a:t>
            </a:r>
            <a:r>
              <a:rPr lang="en-US" sz="1600"/>
              <a:t>regions.</a:t>
            </a:r>
          </a:p>
          <a:p>
            <a:pPr>
              <a:lnSpc>
                <a:spcPct val="100000"/>
              </a:lnSpc>
            </a:pPr>
            <a:br>
              <a:rPr lang="en-US" sz="1600" dirty="0"/>
            </a:br>
            <a:r>
              <a:rPr lang="en-US" sz="1600" dirty="0"/>
              <a:t>• Connect local experiences of climate harm to global systems and </a:t>
            </a:r>
            <a:r>
              <a:rPr lang="en-US" sz="1600"/>
              <a:t>policy.</a:t>
            </a:r>
          </a:p>
          <a:p>
            <a:pPr>
              <a:lnSpc>
                <a:spcPct val="100000"/>
              </a:lnSpc>
            </a:pPr>
            <a:br>
              <a:rPr lang="en-US" sz="1600" dirty="0"/>
            </a:br>
            <a:r>
              <a:rPr lang="en-US" sz="1600" dirty="0"/>
              <a:t>• Consider what fair and equitable climate action looks like in practice.</a:t>
            </a:r>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156700" cy="1049221"/>
          </a:xfrm>
        </p:spPr>
        <p:txBody>
          <a:bodyPr/>
          <a:lstStyle/>
          <a:p>
            <a:r>
              <a:rPr lang="en-US" dirty="0"/>
              <a:t>Introduction</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3</a:t>
            </a:fld>
            <a:endParaRPr lang="fr-CA" dirty="0"/>
          </a:p>
        </p:txBody>
      </p:sp>
      <p:pic>
        <p:nvPicPr>
          <p:cNvPr id="2" name="Picture 1">
            <a:extLst>
              <a:ext uri="{FF2B5EF4-FFF2-40B4-BE49-F238E27FC236}">
                <a16:creationId xmlns:a16="http://schemas.microsoft.com/office/drawing/2014/main" id="{41A09BED-65BF-801B-EA32-91AC793B84C0}"/>
              </a:ext>
            </a:extLst>
          </p:cNvPr>
          <p:cNvPicPr>
            <a:picLocks noChangeAspect="1"/>
          </p:cNvPicPr>
          <p:nvPr/>
        </p:nvPicPr>
        <p:blipFill>
          <a:blip r:embed="rId3">
            <a:alphaModFix amt="33000"/>
            <a:extLst>
              <a:ext uri="{28A0092B-C50C-407E-A947-70E740481C1C}">
                <a14:useLocalDpi xmlns:a14="http://schemas.microsoft.com/office/drawing/2010/main"/>
              </a:ext>
            </a:extLst>
          </a:blip>
          <a:stretch>
            <a:fillRect/>
          </a:stretch>
        </p:blipFill>
        <p:spPr>
          <a:xfrm rot="3275749">
            <a:off x="-733149" y="7644015"/>
            <a:ext cx="5081366" cy="5081366"/>
          </a:xfrm>
          <a:prstGeom prst="rect">
            <a:avLst/>
          </a:prstGeom>
        </p:spPr>
      </p:pic>
      <p:pic>
        <p:nvPicPr>
          <p:cNvPr id="5" name="Picture Placeholder 4">
            <a:extLst>
              <a:ext uri="{FF2B5EF4-FFF2-40B4-BE49-F238E27FC236}">
                <a16:creationId xmlns:a16="http://schemas.microsoft.com/office/drawing/2014/main" id="{F760BE1F-ACB3-96E5-9AD3-FEB3A806369A}"/>
              </a:ext>
            </a:extLst>
          </p:cNvPr>
          <p:cNvPicPr>
            <a:picLocks noGrp="1" noChangeAspect="1"/>
          </p:cNvPicPr>
          <p:nvPr>
            <p:ph type="pic" sz="quarter" idx="34"/>
          </p:nvPr>
        </p:nvPicPr>
        <p:blipFill>
          <a:blip r:embed="rId4" cstate="hqprint">
            <a:extLst>
              <a:ext uri="{28A0092B-C50C-407E-A947-70E740481C1C}">
                <a14:useLocalDpi xmlns:a14="http://schemas.microsoft.com/office/drawing/2010/main"/>
              </a:ext>
            </a:extLst>
          </a:blip>
          <a:srcRect/>
          <a:stretch>
            <a:fillRect/>
          </a:stretch>
        </p:blipFill>
        <p:spPr>
          <a:xfrm>
            <a:off x="3442595" y="7630371"/>
            <a:ext cx="3342717" cy="3277342"/>
          </a:xfrm>
        </p:spPr>
      </p:pic>
    </p:spTree>
    <p:extLst>
      <p:ext uri="{BB962C8B-B14F-4D97-AF65-F5344CB8AC3E}">
        <p14:creationId xmlns:p14="http://schemas.microsoft.com/office/powerpoint/2010/main" val="1543228849"/>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34479" y="5227089"/>
            <a:ext cx="6537960" cy="5356555"/>
          </a:xfrm>
        </p:spPr>
        <p:txBody>
          <a:bodyPr/>
          <a:lstStyle/>
          <a:p>
            <a:pPr algn="l">
              <a:lnSpc>
                <a:spcPts val="1320"/>
              </a:lnSpc>
            </a:pPr>
            <a:r>
              <a:rPr lang="en-US" sz="1600" b="1" dirty="0">
                <a:solidFill>
                  <a:srgbClr val="84C345"/>
                </a:solidFill>
              </a:rPr>
              <a:t>Explainer – What is Climate Justice? (United </a:t>
            </a:r>
            <a:r>
              <a:rPr lang="en-US" sz="1600" b="1">
                <a:solidFill>
                  <a:srgbClr val="84C345"/>
                </a:solidFill>
              </a:rPr>
              <a:t>Nations)</a:t>
            </a:r>
          </a:p>
          <a:p>
            <a:pPr algn="l">
              <a:lnSpc>
                <a:spcPts val="1320"/>
              </a:lnSpc>
            </a:pPr>
            <a:br>
              <a:rPr lang="en-US" sz="1400" dirty="0"/>
            </a:br>
            <a:r>
              <a:rPr lang="en-US" sz="1400" dirty="0"/>
              <a:t>A clear, accessible overview from the UN covering the core principles of climate justice — equity, human rights, and shared but differentiated responsibility between nations.</a:t>
            </a:r>
            <a:br>
              <a:rPr lang="en-US" sz="1400"/>
            </a:br>
            <a:r>
              <a:rPr lang="en-US" sz="1400">
                <a:solidFill>
                  <a:srgbClr val="1A7B46"/>
                </a:solidFill>
                <a:hlinkClick r:id="rId2">
                  <a:extLst>
                    <a:ext uri="{A12FA001-AC4F-418D-AE19-62706E023703}">
                      <ahyp:hlinkClr xmlns:ahyp="http://schemas.microsoft.com/office/drawing/2018/hyperlinkcolor" val="tx"/>
                    </a:ext>
                  </a:extLst>
                </a:hlinkClick>
              </a:rPr>
              <a:t>Read</a:t>
            </a:r>
          </a:p>
          <a:p>
            <a:pPr algn="l">
              <a:lnSpc>
                <a:spcPts val="1320"/>
              </a:lnSpc>
            </a:pPr>
            <a:endParaRPr lang="en-US" sz="1400" dirty="0">
              <a:solidFill>
                <a:srgbClr val="1A7B46"/>
              </a:solidFill>
              <a:hlinkClick r:id="rId2">
                <a:extLst>
                  <a:ext uri="{A12FA001-AC4F-418D-AE19-62706E023703}">
                    <ahyp:hlinkClr xmlns:ahyp="http://schemas.microsoft.com/office/drawing/2018/hyperlinkcolor" val="tx"/>
                  </a:ext>
                </a:extLst>
              </a:hlinkClick>
            </a:endParaRPr>
          </a:p>
          <a:p>
            <a:pPr algn="l">
              <a:lnSpc>
                <a:spcPts val="1320"/>
              </a:lnSpc>
            </a:pPr>
            <a:r>
              <a:rPr lang="en-US" sz="1600" b="1" dirty="0">
                <a:solidFill>
                  <a:srgbClr val="84C345"/>
                </a:solidFill>
              </a:rPr>
              <a:t>Principles – Climate Justice (Mary Robinson Foundation)</a:t>
            </a:r>
            <a:br>
              <a:rPr lang="en-US" sz="1400" dirty="0"/>
            </a:br>
            <a:r>
              <a:rPr lang="en-US" sz="1400" dirty="0"/>
              <a:t>Former Irish President and UN High Commissioner Mary Robinson outlines seven core principles for climate justice. A foundational European reference document on equity and climate policy.</a:t>
            </a:r>
            <a:br>
              <a:rPr lang="en-US" sz="1400"/>
            </a:br>
            <a:r>
              <a:rPr lang="en-US" sz="1400">
                <a:solidFill>
                  <a:srgbClr val="1A7B46"/>
                </a:solidFill>
                <a:hlinkClick r:id="rId3">
                  <a:extLst>
                    <a:ext uri="{A12FA001-AC4F-418D-AE19-62706E023703}">
                      <ahyp:hlinkClr xmlns:ahyp="http://schemas.microsoft.com/office/drawing/2018/hyperlinkcolor" val="tx"/>
                    </a:ext>
                  </a:extLst>
                </a:hlinkClick>
              </a:rPr>
              <a:t>Read</a:t>
            </a: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endParaRPr lang="en-US" sz="1400" dirty="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r>
              <a:rPr lang="en-US" sz="1600" b="1" dirty="0">
                <a:solidFill>
                  <a:srgbClr val="84C345"/>
                </a:solidFill>
              </a:rPr>
              <a:t>Report – Climate Impacts on Vulnerable Communities (IPCC </a:t>
            </a:r>
            <a:r>
              <a:rPr lang="en-US" sz="1600" b="1">
                <a:solidFill>
                  <a:srgbClr val="84C345"/>
                </a:solidFill>
              </a:rPr>
              <a:t>AR6)</a:t>
            </a:r>
          </a:p>
          <a:p>
            <a:pPr algn="l">
              <a:lnSpc>
                <a:spcPts val="1320"/>
              </a:lnSpc>
            </a:pPr>
            <a:br>
              <a:rPr lang="en-US" sz="1400" dirty="0"/>
            </a:br>
            <a:r>
              <a:rPr lang="en-US" sz="1400" dirty="0"/>
              <a:t>The IPCC Sixth Assessment Report documents how climate change disproportionately harms the most vulnerable populations worldwide, with detailed regional breakdowns and evidence on inequity.</a:t>
            </a:r>
            <a:br>
              <a:rPr lang="en-US" sz="1400"/>
            </a:br>
            <a:r>
              <a:rPr lang="en-US" sz="1400">
                <a:solidFill>
                  <a:srgbClr val="1A7B46"/>
                </a:solidFill>
                <a:hlinkClick r:id="rId4">
                  <a:extLst>
                    <a:ext uri="{A12FA001-AC4F-418D-AE19-62706E023703}">
                      <ahyp:hlinkClr xmlns:ahyp="http://schemas.microsoft.com/office/drawing/2018/hyperlinkcolor" val="tx"/>
                    </a:ext>
                  </a:extLst>
                </a:hlinkClick>
              </a:rPr>
              <a:t>Read</a:t>
            </a:r>
          </a:p>
          <a:p>
            <a:pPr algn="l">
              <a:lnSpc>
                <a:spcPts val="1320"/>
              </a:lnSpc>
            </a:pPr>
            <a:endParaRPr lang="en-US" sz="1400" dirty="0">
              <a:solidFill>
                <a:srgbClr val="1A7B46"/>
              </a:solidFill>
              <a:hlinkClick r:id="rId4">
                <a:extLst>
                  <a:ext uri="{A12FA001-AC4F-418D-AE19-62706E023703}">
                    <ahyp:hlinkClr xmlns:ahyp="http://schemas.microsoft.com/office/drawing/2018/hyperlinkcolor" val="tx"/>
                  </a:ext>
                </a:extLst>
              </a:hlinkClick>
            </a:endParaRPr>
          </a:p>
          <a:p>
            <a:pPr algn="l">
              <a:lnSpc>
                <a:spcPts val="1320"/>
              </a:lnSpc>
            </a:pPr>
            <a:r>
              <a:rPr lang="en-US" sz="1600" b="1" dirty="0">
                <a:solidFill>
                  <a:srgbClr val="84C345"/>
                </a:solidFill>
              </a:rPr>
              <a:t>Framework – Just Transition (Climate Justice </a:t>
            </a:r>
            <a:r>
              <a:rPr lang="en-US" sz="1600" b="1">
                <a:solidFill>
                  <a:srgbClr val="84C345"/>
                </a:solidFill>
              </a:rPr>
              <a:t>Alliance)</a:t>
            </a:r>
          </a:p>
          <a:p>
            <a:pPr algn="l">
              <a:lnSpc>
                <a:spcPts val="1320"/>
              </a:lnSpc>
            </a:pPr>
            <a:br>
              <a:rPr lang="en-US" sz="1400" dirty="0"/>
            </a:br>
            <a:r>
              <a:rPr lang="en-US" sz="1400" dirty="0"/>
              <a:t>Explains the concept of a “Just Transition” — ensuring the shift to a green economy does not leave behind the workers and communities most dependent on fossil fuel industries.</a:t>
            </a:r>
            <a:br>
              <a:rPr lang="en-US" sz="1400" dirty="0"/>
            </a:br>
            <a:r>
              <a:rPr lang="en-US" sz="1400" dirty="0">
                <a:solidFill>
                  <a:srgbClr val="1A7B46"/>
                </a:solidFill>
                <a:hlinkClick r:id="rId5">
                  <a:extLst>
                    <a:ext uri="{A12FA001-AC4F-418D-AE19-62706E023703}">
                      <ahyp:hlinkClr xmlns:ahyp="http://schemas.microsoft.com/office/drawing/2018/hyperlinkcolor" val="tx"/>
                    </a:ext>
                  </a:extLst>
                </a:hlinkClick>
              </a:rPr>
              <a:t>Read</a:t>
            </a:r>
          </a:p>
          <a:p>
            <a:endParaRPr lang="en-US" sz="1200" dirty="0">
              <a:solidFill>
                <a:srgbClr val="1A7B46"/>
              </a:solidFill>
            </a:endParaRPr>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Read</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4</a:t>
            </a:fld>
            <a:endParaRPr lang="fr-CA" dirty="0"/>
          </a:p>
        </p:txBody>
      </p:sp>
      <p:pic>
        <p:nvPicPr>
          <p:cNvPr id="7" name="Picture Placeholder 6">
            <a:extLst>
              <a:ext uri="{FF2B5EF4-FFF2-40B4-BE49-F238E27FC236}">
                <a16:creationId xmlns:a16="http://schemas.microsoft.com/office/drawing/2014/main" id="{AE3C122A-C662-3D97-E79F-A43DC5D0CC6D}"/>
              </a:ext>
            </a:extLst>
          </p:cNvPr>
          <p:cNvPicPr>
            <a:picLocks noGrp="1" noChangeAspect="1"/>
          </p:cNvPicPr>
          <p:nvPr>
            <p:ph type="pic" sz="quarter" idx="34"/>
          </p:nvPr>
        </p:nvPicPr>
        <p:blipFill>
          <a:blip r:embed="rId6"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300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56">
            <a:extLst>
              <a:ext uri="{FF2B5EF4-FFF2-40B4-BE49-F238E27FC236}">
                <a16:creationId xmlns:a16="http://schemas.microsoft.com/office/drawing/2014/main" id="{3D10351C-61F9-9720-3D8D-B32E1E30CCF2}"/>
              </a:ext>
            </a:extLst>
          </p:cNvPr>
          <p:cNvPicPr>
            <a:picLocks noGrp="1" noChangeAspect="1"/>
          </p:cNvPicPr>
          <p:nvPr>
            <p:ph type="pic" sz="quarter" idx="34"/>
          </p:nvPr>
        </p:nvPicPr>
        <p:blipFill>
          <a:blip r:embed="rId2" cstate="hqprint">
            <a:extLst>
              <a:ext uri="{28A0092B-C50C-407E-A947-70E740481C1C}">
                <a14:useLocalDpi xmlns:a14="http://schemas.microsoft.com/office/drawing/2010/main"/>
              </a:ext>
            </a:extLst>
          </a:blip>
          <a:srcRect/>
          <a:stretch>
            <a:fillRect/>
          </a:stretch>
        </p:blipFill>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rgbClr val="FFFFFF">
              <a:lumMod val="95000"/>
            </a:srgbClr>
          </a:solidFill>
        </p:spPr>
      </p:pic>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a:xfrm>
            <a:off x="492464" y="4832670"/>
            <a:ext cx="1532272" cy="1049221"/>
          </a:xfrm>
        </p:spPr>
        <p:txBody>
          <a:bodyPr/>
          <a:lstStyle/>
          <a:p>
            <a:r>
              <a:rPr lang="en-US"/>
              <a:t>Watch</a:t>
            </a:r>
            <a:endParaRPr lang="en-US" dirty="0"/>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1197303" cy="385564"/>
          </a:xfrm>
        </p:spPr>
        <p:txBody>
          <a:bodyPr/>
          <a:lstStyle/>
          <a:p>
            <a:r>
              <a:rPr lang="en-US"/>
              <a:t>03</a:t>
            </a:r>
            <a:endParaRPr lang="en-US" dirty="0"/>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6668293" y="10441891"/>
            <a:ext cx="988834" cy="465822"/>
          </a:xfrm>
        </p:spPr>
        <p:txBody>
          <a:bodyPr/>
          <a:lstStyle/>
          <a:p>
            <a:fld id="{9C527BFA-2C0E-4CEC-B6A5-913A56FEF4B4}" type="slidenum">
              <a:rPr lang="fr-CA" smtClean="0"/>
              <a:pPr/>
              <a:t>5</a:t>
            </a:fld>
            <a:endParaRPr lang="fr-CA" dirty="0"/>
          </a:p>
        </p:txBody>
      </p:sp>
      <p:grpSp>
        <p:nvGrpSpPr>
          <p:cNvPr id="8" name="Graphic 76">
            <a:extLst>
              <a:ext uri="{FF2B5EF4-FFF2-40B4-BE49-F238E27FC236}">
                <a16:creationId xmlns:a16="http://schemas.microsoft.com/office/drawing/2014/main" id="{45C3FF76-FCBF-A4EA-FF18-ECE9362C3C18}"/>
              </a:ext>
            </a:extLst>
          </p:cNvPr>
          <p:cNvGrpSpPr/>
          <p:nvPr/>
        </p:nvGrpSpPr>
        <p:grpSpPr>
          <a:xfrm rot="1080724">
            <a:off x="6030110" y="1490441"/>
            <a:ext cx="2559370" cy="2557547"/>
            <a:chOff x="3165464" y="4630516"/>
            <a:chExt cx="1502621" cy="1501550"/>
          </a:xfrm>
        </p:grpSpPr>
        <p:sp>
          <p:nvSpPr>
            <p:cNvPr id="11" name="Freeform 10">
              <a:extLst>
                <a:ext uri="{FF2B5EF4-FFF2-40B4-BE49-F238E27FC236}">
                  <a16:creationId xmlns:a16="http://schemas.microsoft.com/office/drawing/2014/main" id="{35F9EDF8-18B3-B48D-BBBC-D44F0EC13514}"/>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F7591CA-B664-607F-AFB8-490DBD033BB6}"/>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3EF2FA2-C440-09EF-26C7-8F7590A487FB}"/>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FBEFF20-4454-725D-6AC5-0459A85DDCBF}"/>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9726D0-5C10-8D65-DF26-DF5B836055D2}"/>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94C4D9-83C6-E8D8-7E74-44458C1CC167}"/>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0568E5-0A9C-C6AF-8B3F-796454B4107A}"/>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55" name="Text Placeholder 29">
            <a:extLst>
              <a:ext uri="{FF2B5EF4-FFF2-40B4-BE49-F238E27FC236}">
                <a16:creationId xmlns:a16="http://schemas.microsoft.com/office/drawing/2014/main" id="{77603D2D-586C-799C-BAD0-D572D587A07F}"/>
              </a:ext>
            </a:extLst>
          </p:cNvPr>
          <p:cNvSpPr>
            <a:spLocks noGrp="1"/>
          </p:cNvSpPr>
          <p:nvPr>
            <p:ph type="body" sz="quarter" idx="32"/>
          </p:nvPr>
        </p:nvSpPr>
        <p:spPr>
          <a:xfrm>
            <a:off x="634479" y="6579507"/>
            <a:ext cx="6541269" cy="4002086"/>
          </a:xfrm>
        </p:spPr>
        <p:txBody>
          <a:bodyPr/>
          <a:lstStyle/>
          <a:p>
            <a:pPr algn="l">
              <a:lnSpc>
                <a:spcPts val="1320"/>
              </a:lnSpc>
            </a:pPr>
            <a:r>
              <a:rPr lang="en-US" sz="1600" b="1" dirty="0">
                <a:solidFill>
                  <a:srgbClr val="84C345"/>
                </a:solidFill>
              </a:rPr>
              <a:t>TED Talk – A Plea to Those Who Care About Our World (Vanessa </a:t>
            </a:r>
            <a:r>
              <a:rPr lang="en-US" sz="1600" b="1">
                <a:solidFill>
                  <a:srgbClr val="84C345"/>
                </a:solidFill>
              </a:rPr>
              <a:t>Nakate)</a:t>
            </a:r>
          </a:p>
          <a:p>
            <a:pPr algn="l">
              <a:lnSpc>
                <a:spcPts val="1320"/>
              </a:lnSpc>
            </a:pPr>
            <a:br>
              <a:rPr lang="en-US" sz="1400" dirty="0"/>
            </a:br>
            <a:r>
              <a:rPr lang="en-US" sz="1400" dirty="0"/>
              <a:t>Ugandan climate activist Vanessa Nakate speaks about how African communities bear the heaviest climate impacts despite contributing least to global emissions — a powerful personal account of climate injustice.</a:t>
            </a:r>
            <a:br>
              <a:rPr lang="en-US" sz="1400"/>
            </a:br>
            <a:r>
              <a:rPr lang="en-US" sz="1400">
                <a:solidFill>
                  <a:srgbClr val="1A7B46"/>
                </a:solidFill>
                <a:hlinkClick r:id="rId3">
                  <a:extLst>
                    <a:ext uri="{A12FA001-AC4F-418D-AE19-62706E023703}">
                      <ahyp:hlinkClr xmlns:ahyp="http://schemas.microsoft.com/office/drawing/2018/hyperlinkcolor" val="tx"/>
                    </a:ext>
                  </a:extLst>
                </a:hlinkClick>
              </a:rPr>
              <a:t>Watch</a:t>
            </a:r>
          </a:p>
          <a:p>
            <a:pPr algn="l">
              <a:lnSpc>
                <a:spcPts val="1320"/>
              </a:lnSpc>
            </a:pPr>
            <a:endParaRPr lang="en-US" sz="1400" dirty="0">
              <a:solidFill>
                <a:srgbClr val="1A7B46"/>
              </a:solidFill>
              <a:hlinkClick r:id="rId3">
                <a:extLst>
                  <a:ext uri="{A12FA001-AC4F-418D-AE19-62706E023703}">
                    <ahyp:hlinkClr xmlns:ahyp="http://schemas.microsoft.com/office/drawing/2018/hyperlinkcolor" val="tx"/>
                  </a:ext>
                </a:extLst>
              </a:hlinkClick>
            </a:endParaRPr>
          </a:p>
          <a:p>
            <a:pPr algn="l">
              <a:lnSpc>
                <a:spcPts val="1320"/>
              </a:lnSpc>
            </a:pPr>
            <a:r>
              <a:rPr lang="en-US" sz="1600" b="1" dirty="0">
                <a:solidFill>
                  <a:srgbClr val="84C345"/>
                </a:solidFill>
              </a:rPr>
              <a:t>TED Talk – Indigenous Knowledge Meets Climate Science (Hindou Oumarou </a:t>
            </a:r>
            <a:r>
              <a:rPr lang="en-US" sz="1600" b="1">
                <a:solidFill>
                  <a:srgbClr val="84C345"/>
                </a:solidFill>
              </a:rPr>
              <a:t>Ibrahim)</a:t>
            </a:r>
          </a:p>
          <a:p>
            <a:pPr algn="l">
              <a:lnSpc>
                <a:spcPts val="1320"/>
              </a:lnSpc>
            </a:pPr>
            <a:br>
              <a:rPr lang="en-US" sz="1400" dirty="0"/>
            </a:br>
            <a:r>
              <a:rPr lang="en-US" sz="1400" dirty="0"/>
              <a:t>Chadian environmental activist Hindou Oumarou Ibrahim shows how indigenous communities are already living the consequences of climate change — and how their knowledge offers solutions science alone cannot.</a:t>
            </a:r>
            <a:br>
              <a:rPr lang="en-US" sz="1400"/>
            </a:br>
            <a:r>
              <a:rPr lang="en-US" sz="1400">
                <a:solidFill>
                  <a:srgbClr val="1A7B46"/>
                </a:solidFill>
              </a:rPr>
              <a:t>Watch</a:t>
            </a:r>
          </a:p>
          <a:p>
            <a:pPr algn="l">
              <a:lnSpc>
                <a:spcPts val="1320"/>
              </a:lnSpc>
            </a:pPr>
            <a:r>
              <a:rPr lang="en-US" sz="1600" b="1">
                <a:solidFill>
                  <a:srgbClr val="84C345"/>
                </a:solidFill>
              </a:rPr>
              <a:t>Documentary </a:t>
            </a:r>
            <a:r>
              <a:rPr lang="en-US" sz="1600" b="1" dirty="0">
                <a:solidFill>
                  <a:srgbClr val="84C345"/>
                </a:solidFill>
              </a:rPr>
              <a:t>– Who Pays for Climate Change? (DW Planet </a:t>
            </a:r>
            <a:r>
              <a:rPr lang="en-US" sz="1600" b="1">
                <a:solidFill>
                  <a:srgbClr val="84C345"/>
                </a:solidFill>
              </a:rPr>
              <a:t>A)</a:t>
            </a:r>
          </a:p>
          <a:p>
            <a:pPr algn="l">
              <a:lnSpc>
                <a:spcPts val="1320"/>
              </a:lnSpc>
            </a:pPr>
            <a:br>
              <a:rPr lang="en-US" sz="1400" dirty="0"/>
            </a:br>
            <a:r>
              <a:rPr lang="en-US" sz="1400" dirty="0"/>
              <a:t>DW’s Planet A series examines loss and damage — the question of whether wealthy, high-emitting nations should compensate poorer countries already suffering severe climate impacts they did little to cause.</a:t>
            </a:r>
            <a:br>
              <a:rPr lang="en-US" sz="1400" dirty="0"/>
            </a:br>
            <a:r>
              <a:rPr lang="en-US" sz="1400" dirty="0">
                <a:solidFill>
                  <a:srgbClr val="1A7B46"/>
                </a:solidFill>
                <a:hlinkClick r:id="rId4">
                  <a:extLst>
                    <a:ext uri="{A12FA001-AC4F-418D-AE19-62706E023703}">
                      <ahyp:hlinkClr xmlns:ahyp="http://schemas.microsoft.com/office/drawing/2018/hyperlinkcolor" val="tx"/>
                    </a:ext>
                  </a:extLst>
                </a:hlinkClick>
              </a:rPr>
              <a:t>Watch</a:t>
            </a:r>
          </a:p>
          <a:p>
            <a:endParaRPr lang="en-US" sz="1200" dirty="0">
              <a:solidFill>
                <a:srgbClr val="1A7B46"/>
              </a:solidFill>
            </a:endParaRPr>
          </a:p>
        </p:txBody>
      </p:sp>
    </p:spTree>
    <p:extLst>
      <p:ext uri="{BB962C8B-B14F-4D97-AF65-F5344CB8AC3E}">
        <p14:creationId xmlns:p14="http://schemas.microsoft.com/office/powerpoint/2010/main" val="23882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32"/>
          </p:nvPr>
        </p:nvSpPr>
        <p:spPr>
          <a:xfrm>
            <a:off x="634479" y="6579507"/>
            <a:ext cx="6541269" cy="2330141"/>
          </a:xfrm>
        </p:spPr>
        <p:txBody>
          <a:bodyPr/>
          <a:lstStyle/>
          <a:p>
            <a:pPr algn="l">
              <a:lnSpc>
                <a:spcPts val="1320"/>
              </a:lnSpc>
            </a:pPr>
            <a:r>
              <a:rPr lang="en-US" sz="1800" b="1" dirty="0">
                <a:solidFill>
                  <a:srgbClr val="84C345"/>
                </a:solidFill>
              </a:rPr>
              <a:t>THINK – </a:t>
            </a:r>
            <a:r>
              <a:rPr lang="en-US" sz="1800" b="1">
                <a:solidFill>
                  <a:srgbClr val="84C345"/>
                </a:solidFill>
              </a:rPr>
              <a:t>Discussion Questions</a:t>
            </a:r>
          </a:p>
          <a:p>
            <a:pPr algn="l">
              <a:lnSpc>
                <a:spcPts val="1320"/>
              </a:lnSpc>
            </a:pPr>
            <a:br>
              <a:rPr lang="en-US" sz="1600" dirty="0"/>
            </a:br>
            <a:r>
              <a:rPr lang="en-US" sz="1600" dirty="0"/>
              <a:t>• Who in your country or region is most exposed to climate impacts? Who is least </a:t>
            </a:r>
            <a:r>
              <a:rPr lang="en-US" sz="1600"/>
              <a:t>exposed?</a:t>
            </a:r>
          </a:p>
          <a:p>
            <a:pPr algn="l">
              <a:lnSpc>
                <a:spcPts val="1320"/>
              </a:lnSpc>
            </a:pPr>
            <a:br>
              <a:rPr lang="en-US" sz="1600" dirty="0"/>
            </a:br>
            <a:r>
              <a:rPr lang="en-US" sz="1600" dirty="0"/>
              <a:t>• Is it fair that some nations bear the cost of damage caused mainly by others? Who should </a:t>
            </a:r>
            <a:r>
              <a:rPr lang="en-US" sz="1600"/>
              <a:t>pay?</a:t>
            </a:r>
          </a:p>
          <a:p>
            <a:pPr algn="l">
              <a:lnSpc>
                <a:spcPts val="1320"/>
              </a:lnSpc>
            </a:pPr>
            <a:endParaRPr lang="en-US" sz="1600"/>
          </a:p>
          <a:p>
            <a:pPr algn="l">
              <a:lnSpc>
                <a:spcPts val="1320"/>
              </a:lnSpc>
            </a:pPr>
            <a:br>
              <a:rPr lang="en-US" sz="1600" dirty="0"/>
            </a:br>
            <a:r>
              <a:rPr lang="en-US" sz="1600" dirty="0"/>
              <a:t>• What does “a just transition” mean for people working in fossil fuel industries </a:t>
            </a:r>
            <a:r>
              <a:rPr lang="en-US" sz="1600"/>
              <a:t>today?</a:t>
            </a:r>
          </a:p>
          <a:p>
            <a:pPr algn="l">
              <a:lnSpc>
                <a:spcPts val="1320"/>
              </a:lnSpc>
            </a:pPr>
            <a:br>
              <a:rPr lang="en-US" sz="1600" dirty="0"/>
            </a:br>
            <a:r>
              <a:rPr lang="en-US" sz="1600" dirty="0"/>
              <a:t>• How does climate injustice connect to other forms of inequality you see in daily </a:t>
            </a:r>
            <a:r>
              <a:rPr lang="en-US" sz="1600"/>
              <a:t>life?</a:t>
            </a:r>
          </a:p>
          <a:p>
            <a:pPr algn="l">
              <a:lnSpc>
                <a:spcPts val="1320"/>
              </a:lnSpc>
            </a:pPr>
            <a:endParaRPr lang="en-US" sz="1600" dirty="0"/>
          </a:p>
          <a:p>
            <a:pPr algn="l">
              <a:lnSpc>
                <a:spcPts val="1320"/>
              </a:lnSpc>
            </a:pPr>
            <a:r>
              <a:rPr lang="en-US" sz="1800" b="1" dirty="0">
                <a:solidFill>
                  <a:srgbClr val="84C345"/>
                </a:solidFill>
              </a:rPr>
              <a:t>REFLECT – Climate </a:t>
            </a:r>
            <a:r>
              <a:rPr lang="en-US" sz="1800" b="1">
                <a:solidFill>
                  <a:srgbClr val="84C345"/>
                </a:solidFill>
              </a:rPr>
              <a:t>Vulnerability Index</a:t>
            </a:r>
          </a:p>
          <a:p>
            <a:pPr algn="l">
              <a:lnSpc>
                <a:spcPts val="1320"/>
              </a:lnSpc>
            </a:pPr>
            <a:br>
              <a:rPr lang="en-US" sz="1600" dirty="0"/>
            </a:br>
            <a:r>
              <a:rPr lang="en-US" sz="1600" dirty="0"/>
              <a:t>Explore the ND-GAIN Country Index to see which nations are most vulnerable to climate change and least ready to adapt. Compare high-emitting versus low-emitting countries.</a:t>
            </a:r>
            <a:br>
              <a:rPr lang="en-US" sz="1600" dirty="0"/>
            </a:br>
            <a:r>
              <a:rPr lang="en-US" sz="1600" dirty="0">
                <a:solidFill>
                  <a:srgbClr val="1A7B46"/>
                </a:solidFill>
                <a:hlinkClick r:id="rId2">
                  <a:extLst>
                    <a:ext uri="{A12FA001-AC4F-418D-AE19-62706E023703}">
                      <ahyp:hlinkClr xmlns:ahyp="http://schemas.microsoft.com/office/drawing/2018/hyperlinkcolor" val="tx"/>
                    </a:ext>
                  </a:extLst>
                </a:hlinkClick>
              </a:rPr>
              <a:t>Explore the Index</a:t>
            </a:r>
          </a:p>
          <a:p>
            <a:endParaRPr lang="en-US" sz="1400" dirty="0">
              <a:solidFill>
                <a:srgbClr val="1A7B46"/>
              </a:solidFill>
            </a:endParaRP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6</a:t>
            </a:fld>
            <a:endParaRPr lang="fr-CA" dirty="0"/>
          </a:p>
        </p:txBody>
      </p:sp>
      <p:sp>
        <p:nvSpPr>
          <p:cNvPr id="20" name="Text Placeholder 19">
            <a:extLst>
              <a:ext uri="{FF2B5EF4-FFF2-40B4-BE49-F238E27FC236}">
                <a16:creationId xmlns:a16="http://schemas.microsoft.com/office/drawing/2014/main" id="{FB0EBD4A-41B9-3E1D-45F9-7A55A46108D1}"/>
              </a:ext>
            </a:extLst>
          </p:cNvPr>
          <p:cNvSpPr>
            <a:spLocks noGrp="1"/>
          </p:cNvSpPr>
          <p:nvPr>
            <p:ph type="body" sz="quarter" idx="35"/>
          </p:nvPr>
        </p:nvSpPr>
        <p:spPr/>
        <p:txBody>
          <a:bodyPr/>
          <a:lstStyle/>
          <a:p>
            <a:r>
              <a:rPr lang="en-US" dirty="0"/>
              <a:t>Think &amp; Reflect</a:t>
            </a:r>
          </a:p>
        </p:txBody>
      </p:sp>
      <p:sp>
        <p:nvSpPr>
          <p:cNvPr id="21" name="Text Placeholder 20">
            <a:extLst>
              <a:ext uri="{FF2B5EF4-FFF2-40B4-BE49-F238E27FC236}">
                <a16:creationId xmlns:a16="http://schemas.microsoft.com/office/drawing/2014/main" id="{085870CB-AD46-7A06-567B-A098F8F990FE}"/>
              </a:ext>
            </a:extLst>
          </p:cNvPr>
          <p:cNvSpPr>
            <a:spLocks noGrp="1"/>
          </p:cNvSpPr>
          <p:nvPr>
            <p:ph type="body" sz="quarter" idx="36"/>
          </p:nvPr>
        </p:nvSpPr>
        <p:spPr/>
        <p:txBody>
          <a:bodyPr/>
          <a:lstStyle/>
          <a:p>
            <a:r>
              <a:rPr lang="en-US" dirty="0"/>
              <a:t>04</a:t>
            </a:r>
          </a:p>
        </p:txBody>
      </p:sp>
      <p:pic>
        <p:nvPicPr>
          <p:cNvPr id="5" name="Picture Placeholder 4">
            <a:extLst>
              <a:ext uri="{FF2B5EF4-FFF2-40B4-BE49-F238E27FC236}">
                <a16:creationId xmlns:a16="http://schemas.microsoft.com/office/drawing/2014/main" id="{EB96A72A-F01F-45C6-1920-E1965230FE28}"/>
              </a:ext>
            </a:extLst>
          </p:cNvPr>
          <p:cNvPicPr>
            <a:picLocks noGrp="1" noChangeAspect="1"/>
          </p:cNvPicPr>
          <p:nvPr>
            <p:ph type="pic" sz="quarter" idx="37"/>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4323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59">
            <a:extLst>
              <a:ext uri="{FF2B5EF4-FFF2-40B4-BE49-F238E27FC236}">
                <a16:creationId xmlns:a16="http://schemas.microsoft.com/office/drawing/2014/main" id="{960F4AE6-7A2A-7EE3-470A-022F36950B28}"/>
              </a:ext>
            </a:extLst>
          </p:cNvPr>
          <p:cNvSpPr>
            <a:spLocks noGrp="1"/>
          </p:cNvSpPr>
          <p:nvPr>
            <p:ph type="body" sz="quarter" idx="18"/>
          </p:nvPr>
        </p:nvSpPr>
        <p:spPr>
          <a:xfrm>
            <a:off x="528133" y="1876698"/>
            <a:ext cx="3089709" cy="1049221"/>
          </a:xfrm>
        </p:spPr>
        <p:txBody>
          <a:bodyPr/>
          <a:lstStyle/>
          <a:p>
            <a:r>
              <a:rPr lang="en-US" dirty="0"/>
              <a:t>Act</a:t>
            </a:r>
          </a:p>
        </p:txBody>
      </p:sp>
      <p:sp>
        <p:nvSpPr>
          <p:cNvPr id="8" name="Text Placeholder 7">
            <a:extLst>
              <a:ext uri="{FF2B5EF4-FFF2-40B4-BE49-F238E27FC236}">
                <a16:creationId xmlns:a16="http://schemas.microsoft.com/office/drawing/2014/main" id="{480A3FB5-72DE-F28A-C801-A9FD8AD73793}"/>
              </a:ext>
            </a:extLst>
          </p:cNvPr>
          <p:cNvSpPr>
            <a:spLocks noGrp="1"/>
          </p:cNvSpPr>
          <p:nvPr>
            <p:ph type="body" sz="quarter" idx="19"/>
          </p:nvPr>
        </p:nvSpPr>
        <p:spPr>
          <a:xfrm>
            <a:off x="544933" y="941779"/>
            <a:ext cx="1197303" cy="385564"/>
          </a:xfrm>
        </p:spPr>
        <p:txBody>
          <a:bodyPr/>
          <a:lstStyle/>
          <a:p>
            <a:r>
              <a:rPr lang="en-US" dirty="0"/>
              <a:t>05</a:t>
            </a:r>
          </a:p>
        </p:txBody>
      </p:sp>
      <p:pic>
        <p:nvPicPr>
          <p:cNvPr id="6" name="Picture Placeholder 5">
            <a:extLst>
              <a:ext uri="{FF2B5EF4-FFF2-40B4-BE49-F238E27FC236}">
                <a16:creationId xmlns:a16="http://schemas.microsoft.com/office/drawing/2014/main" id="{60B9841A-03E7-7507-2FD7-F7CF5ADC15AF}"/>
              </a:ext>
            </a:extLst>
          </p:cNvPr>
          <p:cNvPicPr>
            <a:picLocks noGrp="1" noChangeAspect="1"/>
          </p:cNvPicPr>
          <p:nvPr>
            <p:ph type="pic" sz="quarter" idx="34"/>
          </p:nvPr>
        </p:nvPicPr>
        <p:blipFill rotWithShape="1">
          <a:blip r:embed="rId2" cstate="hqprint">
            <a:extLst>
              <a:ext uri="{28A0092B-C50C-407E-A947-70E740481C1C}">
                <a14:useLocalDpi xmlns:a14="http://schemas.microsoft.com/office/drawing/2010/main"/>
              </a:ext>
            </a:extLst>
          </a:blip>
          <a:srcRect/>
          <a:stretch/>
        </p:blipFill>
        <p:spPr>
          <a:xfrm>
            <a:off x="3865139" y="1714894"/>
            <a:ext cx="3919907" cy="3272709"/>
          </a:xfrm>
        </p:spPr>
      </p:pic>
      <p:sp>
        <p:nvSpPr>
          <p:cNvPr id="23" name="Slide Number Placeholder 5">
            <a:extLst>
              <a:ext uri="{FF2B5EF4-FFF2-40B4-BE49-F238E27FC236}">
                <a16:creationId xmlns:a16="http://schemas.microsoft.com/office/drawing/2014/main" id="{010F267F-EE09-5653-A7F1-451CBF75002D}"/>
              </a:ext>
            </a:extLst>
          </p:cNvPr>
          <p:cNvSpPr>
            <a:spLocks noGrp="1"/>
          </p:cNvSpPr>
          <p:nvPr>
            <p:ph type="sldNum" sz="quarter" idx="4"/>
          </p:nvPr>
        </p:nvSpPr>
        <p:spPr>
          <a:xfrm>
            <a:off x="6668293" y="10441891"/>
            <a:ext cx="988834" cy="465822"/>
          </a:xfr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7</a:t>
            </a:fld>
            <a:endParaRPr lang="en-US" dirty="0"/>
          </a:p>
        </p:txBody>
      </p:sp>
      <p:grpSp>
        <p:nvGrpSpPr>
          <p:cNvPr id="10" name="Graphic 76">
            <a:extLst>
              <a:ext uri="{FF2B5EF4-FFF2-40B4-BE49-F238E27FC236}">
                <a16:creationId xmlns:a16="http://schemas.microsoft.com/office/drawing/2014/main" id="{21F6A5E6-928A-670D-1CA1-A7826210B827}"/>
              </a:ext>
            </a:extLst>
          </p:cNvPr>
          <p:cNvGrpSpPr/>
          <p:nvPr/>
        </p:nvGrpSpPr>
        <p:grpSpPr>
          <a:xfrm rot="1080724">
            <a:off x="-1119991" y="8017137"/>
            <a:ext cx="2559370" cy="2557547"/>
            <a:chOff x="3165464" y="4630516"/>
            <a:chExt cx="1502621" cy="1501550"/>
          </a:xfrm>
        </p:grpSpPr>
        <p:sp>
          <p:nvSpPr>
            <p:cNvPr id="12" name="Freeform 11">
              <a:extLst>
                <a:ext uri="{FF2B5EF4-FFF2-40B4-BE49-F238E27FC236}">
                  <a16:creationId xmlns:a16="http://schemas.microsoft.com/office/drawing/2014/main" id="{78B2C6EC-3ECF-9681-EAD7-88D32F4442CF}"/>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229C442-7917-7FFD-4BC6-FE24F5B3F63A}"/>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C137E5E-E70C-4DC6-CB36-4DE53BF81C80}"/>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F2A33F6-41B3-DBF6-AEC4-67EA1F3B3B20}"/>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48374E3-0B00-CE4B-291F-6F8C1E33A8C0}"/>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99FDDA7-8250-A7D6-69C2-01B36E5BF325}"/>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85F6D39-F45E-E1F0-17CB-BF4D663955FD}"/>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63" name="Text Placeholder 8">
            <a:extLst>
              <a:ext uri="{FF2B5EF4-FFF2-40B4-BE49-F238E27FC236}">
                <a16:creationId xmlns:a16="http://schemas.microsoft.com/office/drawing/2014/main" id="{5B4D6BFD-5959-18CE-0FC7-E79752EBA551}"/>
              </a:ext>
            </a:extLst>
          </p:cNvPr>
          <p:cNvSpPr>
            <a:spLocks noGrp="1"/>
          </p:cNvSpPr>
          <p:nvPr>
            <p:ph type="body" sz="quarter" idx="32"/>
          </p:nvPr>
        </p:nvSpPr>
        <p:spPr>
          <a:xfrm>
            <a:off x="572940" y="5051866"/>
            <a:ext cx="6541269" cy="3459530"/>
          </a:xfrm>
        </p:spPr>
        <p:txBody>
          <a:bodyPr/>
          <a:lstStyle/>
          <a:p>
            <a:pPr algn="l">
              <a:lnSpc>
                <a:spcPts val="1320"/>
              </a:lnSpc>
            </a:pPr>
            <a:r>
              <a:rPr lang="en-US" sz="1800" b="1" dirty="0">
                <a:solidFill>
                  <a:srgbClr val="84C345"/>
                </a:solidFill>
              </a:rPr>
              <a:t>MAP </a:t>
            </a:r>
            <a:r>
              <a:rPr lang="en-US" sz="1800" b="1">
                <a:solidFill>
                  <a:srgbClr val="84C345"/>
                </a:solidFill>
              </a:rPr>
              <a:t>IT:</a:t>
            </a:r>
          </a:p>
          <a:p>
            <a:pPr algn="l">
              <a:lnSpc>
                <a:spcPts val="1320"/>
              </a:lnSpc>
            </a:pPr>
            <a:br>
              <a:rPr lang="en-US" sz="1600" dirty="0"/>
            </a:br>
            <a:r>
              <a:rPr lang="en-US" sz="1600" dirty="0"/>
              <a:t>Using the ND-GAIN Index, identify three countries highly vulnerable to climate change. Research their emissions levels. Present your findings to your group: what does the data reveal about </a:t>
            </a:r>
            <a:r>
              <a:rPr lang="en-US" sz="1600"/>
              <a:t>fairness?</a:t>
            </a:r>
          </a:p>
          <a:p>
            <a:pPr algn="l">
              <a:lnSpc>
                <a:spcPts val="1320"/>
              </a:lnSpc>
            </a:pPr>
            <a:endParaRPr lang="en-US" sz="1600" dirty="0"/>
          </a:p>
          <a:p>
            <a:pPr algn="l">
              <a:lnSpc>
                <a:spcPts val="1320"/>
              </a:lnSpc>
            </a:pPr>
            <a:r>
              <a:rPr lang="en-US" sz="1800" b="1">
                <a:solidFill>
                  <a:srgbClr val="84C345"/>
                </a:solidFill>
              </a:rPr>
              <a:t>DISCUSS:</a:t>
            </a:r>
          </a:p>
          <a:p>
            <a:pPr algn="l">
              <a:lnSpc>
                <a:spcPts val="1320"/>
              </a:lnSpc>
            </a:pPr>
            <a:br>
              <a:rPr lang="en-US" sz="1600" dirty="0"/>
            </a:br>
            <a:r>
              <a:rPr lang="en-US" sz="1600" dirty="0"/>
              <a:t>In groups, debate: “High-income nations should pay a climate reparations fund for loss and damage in vulnerable countries.” Assign roles — some argue for, some against, some as affected communities.</a:t>
            </a:r>
          </a:p>
          <a:p>
            <a:pPr algn="l">
              <a:lnSpc>
                <a:spcPts val="1320"/>
              </a:lnSpc>
            </a:pPr>
            <a:endParaRPr lang="en-US" sz="1800" b="1">
              <a:solidFill>
                <a:srgbClr val="84C345"/>
              </a:solidFill>
            </a:endParaRPr>
          </a:p>
          <a:p>
            <a:pPr algn="l">
              <a:lnSpc>
                <a:spcPts val="1320"/>
              </a:lnSpc>
            </a:pPr>
            <a:endParaRPr lang="en-US" sz="1800" b="1">
              <a:solidFill>
                <a:srgbClr val="84C345"/>
              </a:solidFill>
            </a:endParaRPr>
          </a:p>
          <a:p>
            <a:pPr algn="l">
              <a:lnSpc>
                <a:spcPts val="1320"/>
              </a:lnSpc>
            </a:pPr>
            <a:r>
              <a:rPr lang="en-US" sz="1800" b="1">
                <a:solidFill>
                  <a:srgbClr val="84C345"/>
                </a:solidFill>
              </a:rPr>
              <a:t>WRITE:</a:t>
            </a:r>
          </a:p>
          <a:p>
            <a:pPr algn="l">
              <a:lnSpc>
                <a:spcPts val="1320"/>
              </a:lnSpc>
            </a:pPr>
            <a:br>
              <a:rPr lang="en-US" sz="1600" dirty="0"/>
            </a:br>
            <a:r>
              <a:rPr lang="en-US" sz="1600" dirty="0"/>
              <a:t>Write a short open letter (150–200 words) from the perspective of a young person in a climate-vulnerable country, addressed to a world leader at COP. What would you demand, and </a:t>
            </a:r>
            <a:r>
              <a:rPr lang="en-US" sz="1600"/>
              <a:t>why?</a:t>
            </a:r>
          </a:p>
          <a:p>
            <a:pPr algn="l">
              <a:lnSpc>
                <a:spcPts val="1320"/>
              </a:lnSpc>
            </a:pPr>
            <a:endParaRPr lang="en-US" sz="1600" dirty="0"/>
          </a:p>
          <a:p>
            <a:pPr algn="l">
              <a:lnSpc>
                <a:spcPts val="1320"/>
              </a:lnSpc>
            </a:pPr>
            <a:r>
              <a:rPr lang="en-US" sz="1800" b="1">
                <a:solidFill>
                  <a:srgbClr val="84C345"/>
                </a:solidFill>
              </a:rPr>
              <a:t>CONNECT:</a:t>
            </a:r>
          </a:p>
          <a:p>
            <a:pPr algn="l">
              <a:lnSpc>
                <a:spcPts val="1320"/>
              </a:lnSpc>
            </a:pPr>
            <a:br>
              <a:rPr lang="en-US" sz="1600" dirty="0"/>
            </a:br>
            <a:r>
              <a:rPr lang="en-US" sz="1600" dirty="0"/>
              <a:t>Find a youth climate justice organisation in your country or region. Share their campaign with your network. Small acts of amplification build solidarity across borders.</a:t>
            </a:r>
          </a:p>
          <a:p>
            <a:endParaRPr lang="en-US" sz="1400" dirty="0">
              <a:solidFill>
                <a:srgbClr val="1A7B46"/>
              </a:solidFill>
            </a:endParaRPr>
          </a:p>
        </p:txBody>
      </p:sp>
    </p:spTree>
    <p:extLst>
      <p:ext uri="{BB962C8B-B14F-4D97-AF65-F5344CB8AC3E}">
        <p14:creationId xmlns:p14="http://schemas.microsoft.com/office/powerpoint/2010/main" val="16550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AF093B09-BBB4-70F1-36F5-BCC157DF4300}"/>
              </a:ext>
            </a:extLst>
          </p:cNvPr>
          <p:cNvPicPr>
            <a:picLocks noGrp="1" noChangeAspect="1"/>
          </p:cNvPicPr>
          <p:nvPr>
            <p:ph type="pic" sz="quarter" idx="39"/>
          </p:nvPr>
        </p:nvPicPr>
        <p:blipFill>
          <a:blip r:embed="rId2" cstate="hqprint">
            <a:extLst>
              <a:ext uri="{28A0092B-C50C-407E-A947-70E740481C1C}">
                <a14:useLocalDpi xmlns:a14="http://schemas.microsoft.com/office/drawing/2010/main"/>
              </a:ext>
            </a:extLst>
          </a:blip>
          <a:srcRect/>
          <a:stretch>
            <a:fillRect/>
          </a:stretch>
        </p:blipFill>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rgbClr val="FFFFFF">
              <a:lumMod val="95000"/>
            </a:srgbClr>
          </a:solidFill>
        </p:spPr>
      </p:pic>
      <p:sp>
        <p:nvSpPr>
          <p:cNvPr id="7" name="Text Placeholder 6">
            <a:extLst>
              <a:ext uri="{FF2B5EF4-FFF2-40B4-BE49-F238E27FC236}">
                <a16:creationId xmlns:a16="http://schemas.microsoft.com/office/drawing/2014/main" id="{E2260B2B-0548-2C10-8ED6-68014F37F3B4}"/>
              </a:ext>
            </a:extLst>
          </p:cNvPr>
          <p:cNvSpPr>
            <a:spLocks noGrp="1"/>
          </p:cNvSpPr>
          <p:nvPr>
            <p:ph type="body" sz="quarter" idx="32"/>
          </p:nvPr>
        </p:nvSpPr>
        <p:spPr/>
        <p:txBody>
          <a:bodyPr numCol="1"/>
          <a:lstStyle/>
          <a:p>
            <a:pPr>
              <a:lnSpc>
                <a:spcPts val="1420"/>
              </a:lnSpc>
            </a:pPr>
            <a:r>
              <a:rPr lang="en-US" sz="1600" dirty="0">
                <a:solidFill>
                  <a:srgbClr val="404040"/>
                </a:solidFill>
              </a:rPr>
              <a:t>Climate justice is not a distant concept — it is a question of who survives, who adapts, and who is left behind. The science is clear: the most vulnerable communities did the least to cause this crisis. Understanding that gap between responsibility and impact is the first step toward demanding better. Justice is not only about the environment. It is about people. And it starts with paying attention.</a:t>
            </a:r>
          </a:p>
        </p:txBody>
      </p:sp>
      <p:sp>
        <p:nvSpPr>
          <p:cNvPr id="9" name="Text Placeholder 8">
            <a:extLst>
              <a:ext uri="{FF2B5EF4-FFF2-40B4-BE49-F238E27FC236}">
                <a16:creationId xmlns:a16="http://schemas.microsoft.com/office/drawing/2014/main" id="{DE887403-0EAB-C9BD-CE52-97CB3CC94753}"/>
              </a:ext>
            </a:extLst>
          </p:cNvPr>
          <p:cNvSpPr>
            <a:spLocks noGrp="1"/>
          </p:cNvSpPr>
          <p:nvPr>
            <p:ph type="body" sz="quarter" idx="38"/>
          </p:nvPr>
        </p:nvSpPr>
        <p:spPr/>
        <p:txBody>
          <a:bodyPr/>
          <a:lstStyle/>
          <a:p>
            <a:r>
              <a:rPr lang="en-US" dirty="0">
                <a:solidFill>
                  <a:srgbClr val="1F8E47"/>
                </a:solidFill>
              </a:rPr>
              <a:t>Key Takeaway</a:t>
            </a:r>
          </a:p>
        </p:txBody>
      </p:sp>
      <p:grpSp>
        <p:nvGrpSpPr>
          <p:cNvPr id="10" name="Graphic 76">
            <a:extLst>
              <a:ext uri="{FF2B5EF4-FFF2-40B4-BE49-F238E27FC236}">
                <a16:creationId xmlns:a16="http://schemas.microsoft.com/office/drawing/2014/main" id="{21F6A5E6-928A-670D-1CA1-A7826210B827}"/>
              </a:ext>
            </a:extLst>
          </p:cNvPr>
          <p:cNvGrpSpPr/>
          <p:nvPr/>
        </p:nvGrpSpPr>
        <p:grpSpPr>
          <a:xfrm rot="1080724">
            <a:off x="-1119991" y="8017137"/>
            <a:ext cx="2559370" cy="2557547"/>
            <a:chOff x="3165464" y="4630516"/>
            <a:chExt cx="1502621" cy="1501550"/>
          </a:xfrm>
        </p:grpSpPr>
        <p:sp>
          <p:nvSpPr>
            <p:cNvPr id="12" name="Freeform 11">
              <a:extLst>
                <a:ext uri="{FF2B5EF4-FFF2-40B4-BE49-F238E27FC236}">
                  <a16:creationId xmlns:a16="http://schemas.microsoft.com/office/drawing/2014/main" id="{78B2C6EC-3ECF-9681-EAD7-88D32F4442CF}"/>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229C442-7917-7FFD-4BC6-FE24F5B3F63A}"/>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C137E5E-E70C-4DC6-CB36-4DE53BF81C80}"/>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F2A33F6-41B3-DBF6-AEC4-67EA1F3B3B20}"/>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48374E3-0B00-CE4B-291F-6F8C1E33A8C0}"/>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99FDDA7-8250-A7D6-69C2-01B36E5BF325}"/>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85F6D39-F45E-E1F0-17CB-BF4D663955FD}"/>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23" name="Slide Number Placeholder 5">
            <a:extLst>
              <a:ext uri="{FF2B5EF4-FFF2-40B4-BE49-F238E27FC236}">
                <a16:creationId xmlns:a16="http://schemas.microsoft.com/office/drawing/2014/main" id="{010F267F-EE09-5653-A7F1-451CBF75002D}"/>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8</a:t>
            </a:fld>
            <a:endParaRPr lang="en-US" dirty="0"/>
          </a:p>
        </p:txBody>
      </p:sp>
      <p:pic>
        <p:nvPicPr>
          <p:cNvPr id="2" name="Picture 1">
            <a:extLst>
              <a:ext uri="{FF2B5EF4-FFF2-40B4-BE49-F238E27FC236}">
                <a16:creationId xmlns:a16="http://schemas.microsoft.com/office/drawing/2014/main" id="{8E9E1D12-E789-6C67-7C6E-AD2396F5FE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40639" y="451177"/>
            <a:ext cx="2422555" cy="1780432"/>
          </a:xfrm>
          <a:prstGeom prst="rect">
            <a:avLst/>
          </a:prstGeom>
        </p:spPr>
      </p:pic>
      <p:sp>
        <p:nvSpPr>
          <p:cNvPr id="4" name="TextBox 3">
            <a:extLst>
              <a:ext uri="{FF2B5EF4-FFF2-40B4-BE49-F238E27FC236}">
                <a16:creationId xmlns:a16="http://schemas.microsoft.com/office/drawing/2014/main" id="{E16C8371-08A0-5380-6EE8-52BC06ABF63D}"/>
              </a:ext>
            </a:extLst>
          </p:cNvPr>
          <p:cNvSpPr txBox="1"/>
          <p:nvPr/>
        </p:nvSpPr>
        <p:spPr>
          <a:xfrm>
            <a:off x="3628597" y="5875166"/>
            <a:ext cx="4446638" cy="1477328"/>
          </a:xfrm>
          <a:prstGeom prst="rect">
            <a:avLst/>
          </a:prstGeom>
          <a:noFill/>
        </p:spPr>
        <p:txBody>
          <a:bodyPr wrap="square">
            <a:spAutoFit/>
          </a:bodyPr>
          <a:lstStyle/>
          <a:p>
            <a:r>
              <a:rPr lang="en-US" b="1">
                <a:solidFill>
                  <a:schemeClr val="bg1"/>
                </a:solidFill>
              </a:rPr>
              <a:t>Reflect and act</a:t>
            </a:r>
            <a:br>
              <a:rPr lang="en-US">
                <a:solidFill>
                  <a:schemeClr val="bg1"/>
                </a:solidFill>
              </a:rPr>
            </a:br>
            <a:r>
              <a:rPr lang="en-US">
                <a:solidFill>
                  <a:schemeClr val="bg1"/>
                </a:solidFill>
              </a:rPr>
              <a:t>Identify one group in your own community most exposed to climate impacts. What is one action you could take, or support, to make a fairer outcome more likely?</a:t>
            </a:r>
          </a:p>
        </p:txBody>
      </p:sp>
    </p:spTree>
    <p:extLst>
      <p:ext uri="{BB962C8B-B14F-4D97-AF65-F5344CB8AC3E}">
        <p14:creationId xmlns:p14="http://schemas.microsoft.com/office/powerpoint/2010/main" val="185631374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TotalTime>
  <Words>877</Words>
  <Application>Microsoft Office PowerPoint</Application>
  <PresentationFormat>Custom</PresentationFormat>
  <Paragraphs>95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Con</cp:lastModifiedBy>
  <cp:revision>1561</cp:revision>
  <cp:lastPrinted>2021-11-26T07:36:34Z</cp:lastPrinted>
  <dcterms:created xsi:type="dcterms:W3CDTF">2016-05-11T14:31:01Z</dcterms:created>
  <dcterms:modified xsi:type="dcterms:W3CDTF">2026-06-25T07:31:13Z</dcterms:modified>
</cp:coreProperties>
</file>