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56"/>
  </p:notesMasterIdLst>
  <p:sldIdLst>
    <p:sldId id="4299" r:id="rId5"/>
    <p:sldId id="4303" r:id="rId6"/>
    <p:sldId id="4370" r:id="rId7"/>
    <p:sldId id="4334" r:id="rId8"/>
    <p:sldId id="4371" r:id="rId9"/>
    <p:sldId id="4307" r:id="rId10"/>
    <p:sldId id="4372" r:id="rId11"/>
    <p:sldId id="4311" r:id="rId12"/>
    <p:sldId id="4313" r:id="rId13"/>
    <p:sldId id="4373" r:id="rId14"/>
    <p:sldId id="4336" r:id="rId15"/>
    <p:sldId id="4366" r:id="rId16"/>
    <p:sldId id="4306" r:id="rId17"/>
    <p:sldId id="4331" r:id="rId18"/>
    <p:sldId id="4317" r:id="rId19"/>
    <p:sldId id="4374" r:id="rId20"/>
    <p:sldId id="4309" r:id="rId21"/>
    <p:sldId id="4310" r:id="rId22"/>
    <p:sldId id="4369" r:id="rId23"/>
    <p:sldId id="4312" r:id="rId24"/>
    <p:sldId id="4375" r:id="rId25"/>
    <p:sldId id="4341" r:id="rId26"/>
    <p:sldId id="4339" r:id="rId27"/>
    <p:sldId id="4376" r:id="rId28"/>
    <p:sldId id="4360" r:id="rId29"/>
    <p:sldId id="4377" r:id="rId30"/>
    <p:sldId id="4379" r:id="rId31"/>
    <p:sldId id="4368" r:id="rId32"/>
    <p:sldId id="4330" r:id="rId33"/>
    <p:sldId id="4384" r:id="rId34"/>
    <p:sldId id="4380" r:id="rId35"/>
    <p:sldId id="4381" r:id="rId36"/>
    <p:sldId id="4383" r:id="rId37"/>
    <p:sldId id="4340" r:id="rId38"/>
    <p:sldId id="4333" r:id="rId39"/>
    <p:sldId id="4323" r:id="rId40"/>
    <p:sldId id="4327" r:id="rId41"/>
    <p:sldId id="4394" r:id="rId42"/>
    <p:sldId id="4332" r:id="rId43"/>
    <p:sldId id="4344" r:id="rId44"/>
    <p:sldId id="4402" r:id="rId45"/>
    <p:sldId id="4385" r:id="rId46"/>
    <p:sldId id="4304" r:id="rId47"/>
    <p:sldId id="4329" r:id="rId48"/>
    <p:sldId id="4403" r:id="rId49"/>
    <p:sldId id="4365" r:id="rId50"/>
    <p:sldId id="4359" r:id="rId51"/>
    <p:sldId id="4335" r:id="rId52"/>
    <p:sldId id="4301" r:id="rId53"/>
    <p:sldId id="4405" r:id="rId54"/>
    <p:sldId id="440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659"/>
    <a:srgbClr val="1F8E47"/>
    <a:srgbClr val="84C245"/>
    <a:srgbClr val="404040"/>
    <a:srgbClr val="5398A2"/>
    <a:srgbClr val="4174BA"/>
    <a:srgbClr val="A555A1"/>
    <a:srgbClr val="3FB5A1"/>
    <a:srgbClr val="EE4F27"/>
    <a:srgbClr val="993F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046DE9-724E-429F-A16F-03D22B5CDA20}" v="2" dt="2025-06-11T17:31:49.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8853" autoAdjust="0"/>
    <p:restoredTop sz="95033" autoAdjust="0"/>
  </p:normalViewPr>
  <p:slideViewPr>
    <p:cSldViewPr snapToGrid="0" snapToObjects="1">
      <p:cViewPr varScale="1">
        <p:scale>
          <a:sx n="60" d="100"/>
          <a:sy n="60" d="100"/>
        </p:scale>
        <p:origin x="380" y="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hyperlink" Target="https://www.climatementalhealth.net/tipsandworksheet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climatementalhealth.net/tipsandworksheets"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83074-6005-4BD6-9F68-08F2D9985164}" type="doc">
      <dgm:prSet loTypeId="urn:microsoft.com/office/officeart/2005/8/layout/gear1" loCatId="cycle" qsTypeId="urn:microsoft.com/office/officeart/2005/8/quickstyle/simple1" qsCatId="simple" csTypeId="urn:microsoft.com/office/officeart/2005/8/colors/colorful5" csCatId="colorful" phldr="1"/>
      <dgm:spPr/>
    </dgm:pt>
    <dgm:pt modelId="{5412148E-5D5B-4F0E-82C8-CF0B275FA40C}">
      <dgm:prSet phldrT="[Text]" custT="1"/>
      <dgm:spPr/>
      <dgm:t>
        <a:bodyPr/>
        <a:lstStyle/>
        <a:p>
          <a:r>
            <a:rPr lang="en-US" sz="1400">
              <a:solidFill>
                <a:srgbClr val="404040"/>
              </a:solidFill>
            </a:rPr>
            <a:t>Nyere studier og ressurser fra organisasjoner som </a:t>
          </a:r>
          <a:r>
            <a:rPr lang="en-US" sz="1400" b="1">
              <a:solidFill>
                <a:srgbClr val="1F8E47"/>
              </a:solidFill>
              <a:hlinkClick xmlns:r="http://schemas.openxmlformats.org/officeDocument/2006/relationships" r:id="rId1">
                <a:extLst>
                  <a:ext uri="{A12FA001-AC4F-418D-AE19-62706E023703}">
                    <ahyp:hlinkClr xmlns:ahyp="http://schemas.microsoft.com/office/drawing/2018/hyperlinkcolor" val="tx"/>
                  </a:ext>
                </a:extLst>
              </a:hlinkClick>
            </a:rPr>
            <a:t>Climate Mental Health Network </a:t>
          </a:r>
          <a:r>
            <a:rPr lang="en-US" sz="1400">
              <a:solidFill>
                <a:srgbClr val="404040"/>
              </a:solidFill>
            </a:rPr>
            <a:t>viser at kollektiv handling kan lindre psykisk ubehag og styrke handlekraften.</a:t>
          </a:r>
          <a:endParaRPr lang="en-US" sz="1400" b="1">
            <a:solidFill>
              <a:srgbClr val="404040"/>
            </a:solidFill>
          </a:endParaRPr>
        </a:p>
      </dgm:t>
    </dgm:pt>
    <dgm:pt modelId="{C94CCDB9-EDEC-4515-B329-7BB0E315617B}" type="parTrans" cxnId="{EDB386B1-D30A-4999-A693-1CD25D8D1F19}">
      <dgm:prSet/>
      <dgm:spPr/>
      <dgm:t>
        <a:bodyPr/>
        <a:lstStyle/>
        <a:p>
          <a:endParaRPr lang="en-US"/>
        </a:p>
      </dgm:t>
    </dgm:pt>
    <dgm:pt modelId="{F158880F-EED3-43AA-9D59-F0F8E261C87F}" type="sibTrans" cxnId="{EDB386B1-D30A-4999-A693-1CD25D8D1F19}">
      <dgm:prSet/>
      <dgm:spPr/>
      <dgm:t>
        <a:bodyPr/>
        <a:lstStyle/>
        <a:p>
          <a:endParaRPr lang="en-US"/>
        </a:p>
      </dgm:t>
    </dgm:pt>
    <dgm:pt modelId="{D7BDC6D5-EA95-4A85-A08B-C2B8052CFCE3}">
      <dgm:prSet phldrT="[Text]" custT="1"/>
      <dgm:spPr/>
      <dgm:t>
        <a:bodyPr/>
        <a:lstStyle/>
        <a:p>
          <a:r>
            <a:rPr lang="en-US" sz="1000">
              <a:solidFill>
                <a:srgbClr val="404040"/>
              </a:solidFill>
            </a:rPr>
            <a:t>Å ignorere disse følelsene kan føre til utbrenthet eller manglende engasjement, men å anerkjenne dem kan være starten på å finne energi og retning.</a:t>
          </a:r>
          <a:endParaRPr lang="en-US" sz="1000" b="1">
            <a:solidFill>
              <a:srgbClr val="404040"/>
            </a:solidFill>
          </a:endParaRPr>
        </a:p>
      </dgm:t>
    </dgm:pt>
    <dgm:pt modelId="{165F3923-DB19-4F48-859F-257597F0F445}" type="parTrans" cxnId="{F0B0241D-2824-45E1-8E56-576AD4BE4B80}">
      <dgm:prSet/>
      <dgm:spPr/>
      <dgm:t>
        <a:bodyPr/>
        <a:lstStyle/>
        <a:p>
          <a:endParaRPr lang="en-US"/>
        </a:p>
      </dgm:t>
    </dgm:pt>
    <dgm:pt modelId="{73106F57-B055-41A4-9F64-308E3640AC73}" type="sibTrans" cxnId="{F0B0241D-2824-45E1-8E56-576AD4BE4B80}">
      <dgm:prSet/>
      <dgm:spPr/>
      <dgm:t>
        <a:bodyPr/>
        <a:lstStyle/>
        <a:p>
          <a:endParaRPr lang="en-US"/>
        </a:p>
      </dgm:t>
    </dgm:pt>
    <dgm:pt modelId="{E56649D2-8C1F-47D7-AFF4-5D8D80F5459D}">
      <dgm:prSet phldrT="[Text]" custT="1"/>
      <dgm:spPr/>
      <dgm:t>
        <a:bodyPr/>
        <a:lstStyle/>
        <a:p>
          <a:r>
            <a:rPr lang="en-US" sz="1050">
              <a:solidFill>
                <a:srgbClr val="404040"/>
              </a:solidFill>
            </a:rPr>
            <a:t>Mange unge opplever angst, sorg, sinne eller hjelpeløshet i forbindelse med klimaendringene. Disse følelsene er naturlige, og de er ofte et tegn på omsorg og bevissthet. </a:t>
          </a:r>
          <a:endParaRPr lang="en-US" sz="1050" b="1">
            <a:solidFill>
              <a:srgbClr val="404040"/>
            </a:solidFill>
          </a:endParaRPr>
        </a:p>
      </dgm:t>
    </dgm:pt>
    <dgm:pt modelId="{C7FF8715-C5DF-4315-BC01-EDB9E5627C92}" type="parTrans" cxnId="{F9815261-4A41-46AE-AD81-46ACAF20838D}">
      <dgm:prSet/>
      <dgm:spPr/>
      <dgm:t>
        <a:bodyPr/>
        <a:lstStyle/>
        <a:p>
          <a:endParaRPr lang="en-US"/>
        </a:p>
      </dgm:t>
    </dgm:pt>
    <dgm:pt modelId="{DC050904-2F79-407C-9209-B18B1DE8BEAE}" type="sibTrans" cxnId="{F9815261-4A41-46AE-AD81-46ACAF20838D}">
      <dgm:prSet/>
      <dgm:spPr/>
      <dgm:t>
        <a:bodyPr/>
        <a:lstStyle/>
        <a:p>
          <a:endParaRPr lang="en-US"/>
        </a:p>
      </dgm:t>
    </dgm:pt>
    <dgm:pt modelId="{8DF85C62-B3C5-4DEB-AE7A-A12D52D2C93E}" type="pres">
      <dgm:prSet presAssocID="{02283074-6005-4BD6-9F68-08F2D9985164}" presName="composite" presStyleCnt="0">
        <dgm:presLayoutVars>
          <dgm:chMax val="3"/>
          <dgm:animLvl val="lvl"/>
          <dgm:resizeHandles val="exact"/>
        </dgm:presLayoutVars>
      </dgm:prSet>
      <dgm:spPr/>
    </dgm:pt>
    <dgm:pt modelId="{E06AD68B-8B56-4E54-AB74-27F5415D8891}" type="pres">
      <dgm:prSet presAssocID="{5412148E-5D5B-4F0E-82C8-CF0B275FA40C}" presName="gear1" presStyleLbl="node1" presStyleIdx="0" presStyleCnt="3">
        <dgm:presLayoutVars>
          <dgm:chMax val="1"/>
          <dgm:bulletEnabled val="1"/>
        </dgm:presLayoutVars>
      </dgm:prSet>
      <dgm:spPr/>
    </dgm:pt>
    <dgm:pt modelId="{D57FE897-70F6-4EBD-815E-ECCCADF02735}" type="pres">
      <dgm:prSet presAssocID="{5412148E-5D5B-4F0E-82C8-CF0B275FA40C}" presName="gear1srcNode" presStyleLbl="node1" presStyleIdx="0" presStyleCnt="3"/>
      <dgm:spPr/>
    </dgm:pt>
    <dgm:pt modelId="{30EBF4C7-AF37-4CA3-AB7D-8F2948E7EBCC}" type="pres">
      <dgm:prSet presAssocID="{5412148E-5D5B-4F0E-82C8-CF0B275FA40C}" presName="gear1dstNode" presStyleLbl="node1" presStyleIdx="0" presStyleCnt="3"/>
      <dgm:spPr/>
    </dgm:pt>
    <dgm:pt modelId="{8D023DC6-3213-4189-8398-03999BA874E4}" type="pres">
      <dgm:prSet presAssocID="{D7BDC6D5-EA95-4A85-A08B-C2B8052CFCE3}" presName="gear2" presStyleLbl="node1" presStyleIdx="1" presStyleCnt="3">
        <dgm:presLayoutVars>
          <dgm:chMax val="1"/>
          <dgm:bulletEnabled val="1"/>
        </dgm:presLayoutVars>
      </dgm:prSet>
      <dgm:spPr/>
    </dgm:pt>
    <dgm:pt modelId="{77A37062-25C0-4CD8-B9F9-E7C8AF8B4475}" type="pres">
      <dgm:prSet presAssocID="{D7BDC6D5-EA95-4A85-A08B-C2B8052CFCE3}" presName="gear2srcNode" presStyleLbl="node1" presStyleIdx="1" presStyleCnt="3"/>
      <dgm:spPr/>
    </dgm:pt>
    <dgm:pt modelId="{13147332-44C8-4F45-A186-56D08FC5C81F}" type="pres">
      <dgm:prSet presAssocID="{D7BDC6D5-EA95-4A85-A08B-C2B8052CFCE3}" presName="gear2dstNode" presStyleLbl="node1" presStyleIdx="1" presStyleCnt="3"/>
      <dgm:spPr/>
    </dgm:pt>
    <dgm:pt modelId="{9CBECEE3-55DC-44DF-B125-0087CABDB06C}" type="pres">
      <dgm:prSet presAssocID="{E56649D2-8C1F-47D7-AFF4-5D8D80F5459D}" presName="gear3" presStyleLbl="node1" presStyleIdx="2" presStyleCnt="3" custScaleX="118547" custScaleY="115637"/>
      <dgm:spPr/>
    </dgm:pt>
    <dgm:pt modelId="{4C2B0118-C903-4099-80C3-C4C34AA604C9}" type="pres">
      <dgm:prSet presAssocID="{E56649D2-8C1F-47D7-AFF4-5D8D80F5459D}" presName="gear3tx" presStyleLbl="node1" presStyleIdx="2" presStyleCnt="3">
        <dgm:presLayoutVars>
          <dgm:chMax val="1"/>
          <dgm:bulletEnabled val="1"/>
        </dgm:presLayoutVars>
      </dgm:prSet>
      <dgm:spPr/>
    </dgm:pt>
    <dgm:pt modelId="{A64ECAC4-EB84-4D88-99F0-CB5959575B7A}" type="pres">
      <dgm:prSet presAssocID="{E56649D2-8C1F-47D7-AFF4-5D8D80F5459D}" presName="gear3srcNode" presStyleLbl="node1" presStyleIdx="2" presStyleCnt="3"/>
      <dgm:spPr/>
    </dgm:pt>
    <dgm:pt modelId="{5452DA7C-1201-4AB7-9855-FCFFAF35EAE9}" type="pres">
      <dgm:prSet presAssocID="{E56649D2-8C1F-47D7-AFF4-5D8D80F5459D}" presName="gear3dstNode" presStyleLbl="node1" presStyleIdx="2" presStyleCnt="3"/>
      <dgm:spPr/>
    </dgm:pt>
    <dgm:pt modelId="{15FCA1BD-F06E-4781-A5B2-A1DD374E267D}" type="pres">
      <dgm:prSet presAssocID="{F158880F-EED3-43AA-9D59-F0F8E261C87F}" presName="connector1" presStyleLbl="sibTrans2D1" presStyleIdx="0" presStyleCnt="3"/>
      <dgm:spPr/>
    </dgm:pt>
    <dgm:pt modelId="{BD885D3D-95FC-45DF-8ACE-9EA348CD73AB}" type="pres">
      <dgm:prSet presAssocID="{73106F57-B055-41A4-9F64-308E3640AC73}" presName="connector2" presStyleLbl="sibTrans2D1" presStyleIdx="1" presStyleCnt="3"/>
      <dgm:spPr/>
    </dgm:pt>
    <dgm:pt modelId="{9AC739A9-D62E-4ADA-AD81-592F955B9795}" type="pres">
      <dgm:prSet presAssocID="{DC050904-2F79-407C-9209-B18B1DE8BEAE}" presName="connector3" presStyleLbl="sibTrans2D1" presStyleIdx="2" presStyleCnt="3"/>
      <dgm:spPr/>
    </dgm:pt>
  </dgm:ptLst>
  <dgm:cxnLst>
    <dgm:cxn modelId="{F0B0241D-2824-45E1-8E56-576AD4BE4B80}" srcId="{02283074-6005-4BD6-9F68-08F2D9985164}" destId="{D7BDC6D5-EA95-4A85-A08B-C2B8052CFCE3}" srcOrd="1" destOrd="0" parTransId="{165F3923-DB19-4F48-859F-257597F0F445}" sibTransId="{73106F57-B055-41A4-9F64-308E3640AC73}"/>
    <dgm:cxn modelId="{77BF2720-D830-450E-B0E0-A22DC132F579}" type="presOf" srcId="{DC050904-2F79-407C-9209-B18B1DE8BEAE}" destId="{9AC739A9-D62E-4ADA-AD81-592F955B9795}" srcOrd="0" destOrd="0" presId="urn:microsoft.com/office/officeart/2005/8/layout/gear1"/>
    <dgm:cxn modelId="{573A5628-FD9C-4F70-B177-085CE8EA3536}" type="presOf" srcId="{E56649D2-8C1F-47D7-AFF4-5D8D80F5459D}" destId="{A64ECAC4-EB84-4D88-99F0-CB5959575B7A}" srcOrd="2" destOrd="0" presId="urn:microsoft.com/office/officeart/2005/8/layout/gear1"/>
    <dgm:cxn modelId="{50716D29-42CF-4C81-B998-999FEAAE78CA}" type="presOf" srcId="{D7BDC6D5-EA95-4A85-A08B-C2B8052CFCE3}" destId="{13147332-44C8-4F45-A186-56D08FC5C81F}" srcOrd="2" destOrd="0" presId="urn:microsoft.com/office/officeart/2005/8/layout/gear1"/>
    <dgm:cxn modelId="{FEB2442C-3814-43C7-AFD5-5E4C4C11C8D6}" type="presOf" srcId="{E56649D2-8C1F-47D7-AFF4-5D8D80F5459D}" destId="{9CBECEE3-55DC-44DF-B125-0087CABDB06C}" srcOrd="0" destOrd="0" presId="urn:microsoft.com/office/officeart/2005/8/layout/gear1"/>
    <dgm:cxn modelId="{84F74140-C287-4A9B-B190-ABFE0761D3F7}" type="presOf" srcId="{D7BDC6D5-EA95-4A85-A08B-C2B8052CFCE3}" destId="{8D023DC6-3213-4189-8398-03999BA874E4}" srcOrd="0" destOrd="0" presId="urn:microsoft.com/office/officeart/2005/8/layout/gear1"/>
    <dgm:cxn modelId="{F9815261-4A41-46AE-AD81-46ACAF20838D}" srcId="{02283074-6005-4BD6-9F68-08F2D9985164}" destId="{E56649D2-8C1F-47D7-AFF4-5D8D80F5459D}" srcOrd="2" destOrd="0" parTransId="{C7FF8715-C5DF-4315-BC01-EDB9E5627C92}" sibTransId="{DC050904-2F79-407C-9209-B18B1DE8BEAE}"/>
    <dgm:cxn modelId="{AE787F49-1F59-4A8F-A104-4D1351123823}" type="presOf" srcId="{73106F57-B055-41A4-9F64-308E3640AC73}" destId="{BD885D3D-95FC-45DF-8ACE-9EA348CD73AB}" srcOrd="0" destOrd="0" presId="urn:microsoft.com/office/officeart/2005/8/layout/gear1"/>
    <dgm:cxn modelId="{C584D74A-9BF0-4A7A-BB1F-58D355240C08}" type="presOf" srcId="{5412148E-5D5B-4F0E-82C8-CF0B275FA40C}" destId="{D57FE897-70F6-4EBD-815E-ECCCADF02735}" srcOrd="1" destOrd="0" presId="urn:microsoft.com/office/officeart/2005/8/layout/gear1"/>
    <dgm:cxn modelId="{FBF4DA6B-D4AD-4105-8FF5-957398BDD894}" type="presOf" srcId="{E56649D2-8C1F-47D7-AFF4-5D8D80F5459D}" destId="{4C2B0118-C903-4099-80C3-C4C34AA604C9}" srcOrd="1" destOrd="0" presId="urn:microsoft.com/office/officeart/2005/8/layout/gear1"/>
    <dgm:cxn modelId="{5E1ED44D-35B8-4878-990C-C826F3E843F5}" type="presOf" srcId="{D7BDC6D5-EA95-4A85-A08B-C2B8052CFCE3}" destId="{77A37062-25C0-4CD8-B9F9-E7C8AF8B4475}" srcOrd="1" destOrd="0" presId="urn:microsoft.com/office/officeart/2005/8/layout/gear1"/>
    <dgm:cxn modelId="{9B44A972-5416-4156-88EF-1D2050EF2111}" type="presOf" srcId="{E56649D2-8C1F-47D7-AFF4-5D8D80F5459D}" destId="{5452DA7C-1201-4AB7-9855-FCFFAF35EAE9}" srcOrd="3" destOrd="0" presId="urn:microsoft.com/office/officeart/2005/8/layout/gear1"/>
    <dgm:cxn modelId="{EDB386B1-D30A-4999-A693-1CD25D8D1F19}" srcId="{02283074-6005-4BD6-9F68-08F2D9985164}" destId="{5412148E-5D5B-4F0E-82C8-CF0B275FA40C}" srcOrd="0" destOrd="0" parTransId="{C94CCDB9-EDEC-4515-B329-7BB0E315617B}" sibTransId="{F158880F-EED3-43AA-9D59-F0F8E261C87F}"/>
    <dgm:cxn modelId="{03D73AC6-A6F0-456E-9A2D-F6436C8D203A}" type="presOf" srcId="{F158880F-EED3-43AA-9D59-F0F8E261C87F}" destId="{15FCA1BD-F06E-4781-A5B2-A1DD374E267D}" srcOrd="0" destOrd="0" presId="urn:microsoft.com/office/officeart/2005/8/layout/gear1"/>
    <dgm:cxn modelId="{2C9849CD-BD0F-4545-9E62-CAF90BCE93A2}" type="presOf" srcId="{02283074-6005-4BD6-9F68-08F2D9985164}" destId="{8DF85C62-B3C5-4DEB-AE7A-A12D52D2C93E}" srcOrd="0" destOrd="0" presId="urn:microsoft.com/office/officeart/2005/8/layout/gear1"/>
    <dgm:cxn modelId="{89342DD0-3DF4-48ED-8975-4590E553B647}" type="presOf" srcId="{5412148E-5D5B-4F0E-82C8-CF0B275FA40C}" destId="{30EBF4C7-AF37-4CA3-AB7D-8F2948E7EBCC}" srcOrd="2" destOrd="0" presId="urn:microsoft.com/office/officeart/2005/8/layout/gear1"/>
    <dgm:cxn modelId="{E9891ED6-7CF0-44AC-B153-51C9EE0EB014}" type="presOf" srcId="{5412148E-5D5B-4F0E-82C8-CF0B275FA40C}" destId="{E06AD68B-8B56-4E54-AB74-27F5415D8891}" srcOrd="0" destOrd="0" presId="urn:microsoft.com/office/officeart/2005/8/layout/gear1"/>
    <dgm:cxn modelId="{59AACD11-B95D-493C-9090-4769FBD53CEC}" type="presParOf" srcId="{8DF85C62-B3C5-4DEB-AE7A-A12D52D2C93E}" destId="{E06AD68B-8B56-4E54-AB74-27F5415D8891}" srcOrd="0" destOrd="0" presId="urn:microsoft.com/office/officeart/2005/8/layout/gear1"/>
    <dgm:cxn modelId="{3555D3E6-B520-4475-8F53-9C6C03A8E0AE}" type="presParOf" srcId="{8DF85C62-B3C5-4DEB-AE7A-A12D52D2C93E}" destId="{D57FE897-70F6-4EBD-815E-ECCCADF02735}" srcOrd="1" destOrd="0" presId="urn:microsoft.com/office/officeart/2005/8/layout/gear1"/>
    <dgm:cxn modelId="{C131E669-12FB-47F7-B7E3-A03ADD35CD6A}" type="presParOf" srcId="{8DF85C62-B3C5-4DEB-AE7A-A12D52D2C93E}" destId="{30EBF4C7-AF37-4CA3-AB7D-8F2948E7EBCC}" srcOrd="2" destOrd="0" presId="urn:microsoft.com/office/officeart/2005/8/layout/gear1"/>
    <dgm:cxn modelId="{F1D17420-8DA3-4E60-88D3-48B4662BC979}" type="presParOf" srcId="{8DF85C62-B3C5-4DEB-AE7A-A12D52D2C93E}" destId="{8D023DC6-3213-4189-8398-03999BA874E4}" srcOrd="3" destOrd="0" presId="urn:microsoft.com/office/officeart/2005/8/layout/gear1"/>
    <dgm:cxn modelId="{477479A6-A5D1-4701-9CFD-117508F66A93}" type="presParOf" srcId="{8DF85C62-B3C5-4DEB-AE7A-A12D52D2C93E}" destId="{77A37062-25C0-4CD8-B9F9-E7C8AF8B4475}" srcOrd="4" destOrd="0" presId="urn:microsoft.com/office/officeart/2005/8/layout/gear1"/>
    <dgm:cxn modelId="{E5289DC5-E7CC-4526-A3EE-989544876C52}" type="presParOf" srcId="{8DF85C62-B3C5-4DEB-AE7A-A12D52D2C93E}" destId="{13147332-44C8-4F45-A186-56D08FC5C81F}" srcOrd="5" destOrd="0" presId="urn:microsoft.com/office/officeart/2005/8/layout/gear1"/>
    <dgm:cxn modelId="{42F8A838-5857-40BF-AA7C-7828F7B2ED8E}" type="presParOf" srcId="{8DF85C62-B3C5-4DEB-AE7A-A12D52D2C93E}" destId="{9CBECEE3-55DC-44DF-B125-0087CABDB06C}" srcOrd="6" destOrd="0" presId="urn:microsoft.com/office/officeart/2005/8/layout/gear1"/>
    <dgm:cxn modelId="{F44B6E7E-729D-4549-ACE0-BC8AD0016547}" type="presParOf" srcId="{8DF85C62-B3C5-4DEB-AE7A-A12D52D2C93E}" destId="{4C2B0118-C903-4099-80C3-C4C34AA604C9}" srcOrd="7" destOrd="0" presId="urn:microsoft.com/office/officeart/2005/8/layout/gear1"/>
    <dgm:cxn modelId="{1DF200D0-4EF8-4B3A-9DF1-5DD36DFE9B75}" type="presParOf" srcId="{8DF85C62-B3C5-4DEB-AE7A-A12D52D2C93E}" destId="{A64ECAC4-EB84-4D88-99F0-CB5959575B7A}" srcOrd="8" destOrd="0" presId="urn:microsoft.com/office/officeart/2005/8/layout/gear1"/>
    <dgm:cxn modelId="{FA580DDC-A13D-47BC-AE2F-A93D8504A644}" type="presParOf" srcId="{8DF85C62-B3C5-4DEB-AE7A-A12D52D2C93E}" destId="{5452DA7C-1201-4AB7-9855-FCFFAF35EAE9}" srcOrd="9" destOrd="0" presId="urn:microsoft.com/office/officeart/2005/8/layout/gear1"/>
    <dgm:cxn modelId="{8BFF649A-F472-420F-845E-E6F01AD703C8}" type="presParOf" srcId="{8DF85C62-B3C5-4DEB-AE7A-A12D52D2C93E}" destId="{15FCA1BD-F06E-4781-A5B2-A1DD374E267D}" srcOrd="10" destOrd="0" presId="urn:microsoft.com/office/officeart/2005/8/layout/gear1"/>
    <dgm:cxn modelId="{B77DCEE8-01F9-445F-9020-96F4C9BDE6F4}" type="presParOf" srcId="{8DF85C62-B3C5-4DEB-AE7A-A12D52D2C93E}" destId="{BD885D3D-95FC-45DF-8ACE-9EA348CD73AB}" srcOrd="11" destOrd="0" presId="urn:microsoft.com/office/officeart/2005/8/layout/gear1"/>
    <dgm:cxn modelId="{E0A23089-2C4C-4DF9-9B66-8AD172473AA4}" type="presParOf" srcId="{8DF85C62-B3C5-4DEB-AE7A-A12D52D2C93E}" destId="{9AC739A9-D62E-4ADA-AD81-592F955B979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73EEC-C956-41BD-B122-4A3E26D55001}" type="doc">
      <dgm:prSet loTypeId="urn:microsoft.com/office/officeart/2005/8/layout/venn1" loCatId="relationship" qsTypeId="urn:microsoft.com/office/officeart/2005/8/quickstyle/simple1" qsCatId="simple" csTypeId="urn:microsoft.com/office/officeart/2005/8/colors/accent1_2" csCatId="accent1" phldr="1"/>
      <dgm:spPr/>
    </dgm:pt>
    <dgm:pt modelId="{E80E34AD-551A-4020-8471-8456E00C3629}">
      <dgm:prSet phldrT="[Text]"/>
      <dgm:spPr/>
      <dgm:t>
        <a:bodyPr/>
        <a:lstStyle/>
        <a:p>
          <a:r>
            <a:rPr lang="en-US"/>
            <a:t>Å ta seg tid til å bli enige om hvordan man skal ta beslutninger og løse problemer, bidrar også til å unngå konflikter og forvirring senere.</a:t>
          </a:r>
          <a:endParaRPr lang="en-US" b="1"/>
        </a:p>
      </dgm:t>
    </dgm:pt>
    <dgm:pt modelId="{8A5C42E4-BEA9-411A-816E-01B9A704A600}" type="parTrans" cxnId="{F0A5D7D3-2E06-4BD8-9696-AB132C439186}">
      <dgm:prSet/>
      <dgm:spPr/>
      <dgm:t>
        <a:bodyPr/>
        <a:lstStyle/>
        <a:p>
          <a:endParaRPr lang="en-US"/>
        </a:p>
      </dgm:t>
    </dgm:pt>
    <dgm:pt modelId="{73F9FE45-9E1A-423F-8CEB-E9A341A77410}" type="sibTrans" cxnId="{F0A5D7D3-2E06-4BD8-9696-AB132C439186}">
      <dgm:prSet/>
      <dgm:spPr/>
      <dgm:t>
        <a:bodyPr/>
        <a:lstStyle/>
        <a:p>
          <a:endParaRPr lang="en-US"/>
        </a:p>
      </dgm:t>
    </dgm:pt>
    <dgm:pt modelId="{76FAB824-1E35-4A03-91C0-B01D5849CEA8}">
      <dgm:prSet phldrT="[Text]"/>
      <dgm:spPr/>
      <dgm:t>
        <a:bodyPr/>
        <a:lstStyle/>
        <a:p>
          <a:r>
            <a:rPr lang="en-US"/>
            <a:t>Å fastsette klare roller, ansvar og gruppeavtaler bidrar til at alle føler seg respektert og involvert. </a:t>
          </a:r>
          <a:endParaRPr lang="en-US" b="1"/>
        </a:p>
      </dgm:t>
    </dgm:pt>
    <dgm:pt modelId="{A7356B21-DD26-4D6F-B802-44DA64607741}" type="parTrans" cxnId="{430C2FE3-5A3E-4F48-997D-D849A0BE5753}">
      <dgm:prSet/>
      <dgm:spPr/>
      <dgm:t>
        <a:bodyPr/>
        <a:lstStyle/>
        <a:p>
          <a:endParaRPr lang="en-US"/>
        </a:p>
      </dgm:t>
    </dgm:pt>
    <dgm:pt modelId="{9BE8B512-6622-4973-A10F-A74E7D8066DD}" type="sibTrans" cxnId="{430C2FE3-5A3E-4F48-997D-D849A0BE5753}">
      <dgm:prSet/>
      <dgm:spPr/>
      <dgm:t>
        <a:bodyPr/>
        <a:lstStyle/>
        <a:p>
          <a:endParaRPr lang="en-US"/>
        </a:p>
      </dgm:t>
    </dgm:pt>
    <dgm:pt modelId="{F1B2E30B-84A9-4C6A-802E-6B9B7211C2B6}">
      <dgm:prSet/>
      <dgm:spPr/>
      <dgm:t>
        <a:bodyPr/>
        <a:lstStyle/>
        <a:p>
          <a:r>
            <a:rPr lang="en-US"/>
            <a:t>Gruppearbeid lykkes ikke ved en tilfeldighet – det krever struktur, tillit og et felles mål. </a:t>
          </a:r>
          <a:endParaRPr lang="en-US" b="1"/>
        </a:p>
      </dgm:t>
    </dgm:pt>
    <dgm:pt modelId="{1063CDEE-C6EF-4761-9124-DE72083D5274}" type="parTrans" cxnId="{5E4AC5EB-2B45-40DB-A2C0-B547B16D5EE4}">
      <dgm:prSet/>
      <dgm:spPr/>
      <dgm:t>
        <a:bodyPr/>
        <a:lstStyle/>
        <a:p>
          <a:endParaRPr lang="en-US"/>
        </a:p>
      </dgm:t>
    </dgm:pt>
    <dgm:pt modelId="{D86F439E-8E21-4E58-90DF-89AA72673544}" type="sibTrans" cxnId="{5E4AC5EB-2B45-40DB-A2C0-B547B16D5EE4}">
      <dgm:prSet/>
      <dgm:spPr/>
      <dgm:t>
        <a:bodyPr/>
        <a:lstStyle/>
        <a:p>
          <a:endParaRPr lang="en-US"/>
        </a:p>
      </dgm:t>
    </dgm:pt>
    <dgm:pt modelId="{5F58E546-8C80-4BA1-907F-E0C004204625}" type="pres">
      <dgm:prSet presAssocID="{2D373EEC-C956-41BD-B122-4A3E26D55001}" presName="compositeShape" presStyleCnt="0">
        <dgm:presLayoutVars>
          <dgm:chMax val="7"/>
          <dgm:dir/>
          <dgm:resizeHandles val="exact"/>
        </dgm:presLayoutVars>
      </dgm:prSet>
      <dgm:spPr/>
    </dgm:pt>
    <dgm:pt modelId="{E74CE770-9122-4701-8194-982A265F6201}" type="pres">
      <dgm:prSet presAssocID="{F1B2E30B-84A9-4C6A-802E-6B9B7211C2B6}" presName="circ1" presStyleLbl="vennNode1" presStyleIdx="0" presStyleCnt="3" custLinFactNeighborX="936" custLinFactNeighborY="312"/>
      <dgm:spPr/>
    </dgm:pt>
    <dgm:pt modelId="{550B38EB-035D-46F9-A243-98C3671E4C14}" type="pres">
      <dgm:prSet presAssocID="{F1B2E30B-84A9-4C6A-802E-6B9B7211C2B6}" presName="circ1Tx" presStyleLbl="revTx" presStyleIdx="0" presStyleCnt="0">
        <dgm:presLayoutVars>
          <dgm:chMax val="0"/>
          <dgm:chPref val="0"/>
          <dgm:bulletEnabled val="1"/>
        </dgm:presLayoutVars>
      </dgm:prSet>
      <dgm:spPr/>
    </dgm:pt>
    <dgm:pt modelId="{047191F2-2D39-4337-928A-599C4DCD1EDF}" type="pres">
      <dgm:prSet presAssocID="{E80E34AD-551A-4020-8471-8456E00C3629}" presName="circ2" presStyleLbl="vennNode1" presStyleIdx="1" presStyleCnt="3"/>
      <dgm:spPr/>
    </dgm:pt>
    <dgm:pt modelId="{D79328AA-E49C-4B50-9D20-1F7CDA273580}" type="pres">
      <dgm:prSet presAssocID="{E80E34AD-551A-4020-8471-8456E00C3629}" presName="circ2Tx" presStyleLbl="revTx" presStyleIdx="0" presStyleCnt="0">
        <dgm:presLayoutVars>
          <dgm:chMax val="0"/>
          <dgm:chPref val="0"/>
          <dgm:bulletEnabled val="1"/>
        </dgm:presLayoutVars>
      </dgm:prSet>
      <dgm:spPr/>
    </dgm:pt>
    <dgm:pt modelId="{6B275F69-F5BD-46C8-B25A-422B93D430B8}" type="pres">
      <dgm:prSet presAssocID="{76FAB824-1E35-4A03-91C0-B01D5849CEA8}" presName="circ3" presStyleLbl="vennNode1" presStyleIdx="2" presStyleCnt="3"/>
      <dgm:spPr/>
    </dgm:pt>
    <dgm:pt modelId="{7EB016DA-6C2E-4A3D-886D-0F9050967528}" type="pres">
      <dgm:prSet presAssocID="{76FAB824-1E35-4A03-91C0-B01D5849CEA8}" presName="circ3Tx" presStyleLbl="revTx" presStyleIdx="0" presStyleCnt="0">
        <dgm:presLayoutVars>
          <dgm:chMax val="0"/>
          <dgm:chPref val="0"/>
          <dgm:bulletEnabled val="1"/>
        </dgm:presLayoutVars>
      </dgm:prSet>
      <dgm:spPr/>
    </dgm:pt>
  </dgm:ptLst>
  <dgm:cxnLst>
    <dgm:cxn modelId="{4E568B20-F5B1-48D6-8679-0E48EA1CB60D}" type="presOf" srcId="{E80E34AD-551A-4020-8471-8456E00C3629}" destId="{D79328AA-E49C-4B50-9D20-1F7CDA273580}" srcOrd="1" destOrd="0" presId="urn:microsoft.com/office/officeart/2005/8/layout/venn1"/>
    <dgm:cxn modelId="{65683A45-B832-430C-8A4E-4CF8C61A3828}" type="presOf" srcId="{76FAB824-1E35-4A03-91C0-B01D5849CEA8}" destId="{6B275F69-F5BD-46C8-B25A-422B93D430B8}" srcOrd="0" destOrd="0" presId="urn:microsoft.com/office/officeart/2005/8/layout/venn1"/>
    <dgm:cxn modelId="{74AF6B6B-79E5-47E5-9629-827B644AA4A3}" type="presOf" srcId="{2D373EEC-C956-41BD-B122-4A3E26D55001}" destId="{5F58E546-8C80-4BA1-907F-E0C004204625}" srcOrd="0" destOrd="0" presId="urn:microsoft.com/office/officeart/2005/8/layout/venn1"/>
    <dgm:cxn modelId="{193CBC6C-DFDA-4DEA-9951-4A3EF5500A63}" type="presOf" srcId="{E80E34AD-551A-4020-8471-8456E00C3629}" destId="{047191F2-2D39-4337-928A-599C4DCD1EDF}" srcOrd="0" destOrd="0" presId="urn:microsoft.com/office/officeart/2005/8/layout/venn1"/>
    <dgm:cxn modelId="{38EA7C6E-82EE-4AAD-959B-194F11516BB4}" type="presOf" srcId="{F1B2E30B-84A9-4C6A-802E-6B9B7211C2B6}" destId="{E74CE770-9122-4701-8194-982A265F6201}" srcOrd="0" destOrd="0" presId="urn:microsoft.com/office/officeart/2005/8/layout/venn1"/>
    <dgm:cxn modelId="{B4364F8F-89BA-475D-9194-CF77C5581810}" type="presOf" srcId="{76FAB824-1E35-4A03-91C0-B01D5849CEA8}" destId="{7EB016DA-6C2E-4A3D-886D-0F9050967528}" srcOrd="1" destOrd="0" presId="urn:microsoft.com/office/officeart/2005/8/layout/venn1"/>
    <dgm:cxn modelId="{3735AEBC-04E7-484E-9902-C6158EFD25AA}" type="presOf" srcId="{F1B2E30B-84A9-4C6A-802E-6B9B7211C2B6}" destId="{550B38EB-035D-46F9-A243-98C3671E4C14}" srcOrd="1" destOrd="0" presId="urn:microsoft.com/office/officeart/2005/8/layout/venn1"/>
    <dgm:cxn modelId="{F0A5D7D3-2E06-4BD8-9696-AB132C439186}" srcId="{2D373EEC-C956-41BD-B122-4A3E26D55001}" destId="{E80E34AD-551A-4020-8471-8456E00C3629}" srcOrd="1" destOrd="0" parTransId="{8A5C42E4-BEA9-411A-816E-01B9A704A600}" sibTransId="{73F9FE45-9E1A-423F-8CEB-E9A341A77410}"/>
    <dgm:cxn modelId="{430C2FE3-5A3E-4F48-997D-D849A0BE5753}" srcId="{2D373EEC-C956-41BD-B122-4A3E26D55001}" destId="{76FAB824-1E35-4A03-91C0-B01D5849CEA8}" srcOrd="2" destOrd="0" parTransId="{A7356B21-DD26-4D6F-B802-44DA64607741}" sibTransId="{9BE8B512-6622-4973-A10F-A74E7D8066DD}"/>
    <dgm:cxn modelId="{5E4AC5EB-2B45-40DB-A2C0-B547B16D5EE4}" srcId="{2D373EEC-C956-41BD-B122-4A3E26D55001}" destId="{F1B2E30B-84A9-4C6A-802E-6B9B7211C2B6}" srcOrd="0" destOrd="0" parTransId="{1063CDEE-C6EF-4761-9124-DE72083D5274}" sibTransId="{D86F439E-8E21-4E58-90DF-89AA72673544}"/>
    <dgm:cxn modelId="{D2922F6D-41AB-46F2-9126-4C2D2E63A1B3}" type="presParOf" srcId="{5F58E546-8C80-4BA1-907F-E0C004204625}" destId="{E74CE770-9122-4701-8194-982A265F6201}" srcOrd="0" destOrd="0" presId="urn:microsoft.com/office/officeart/2005/8/layout/venn1"/>
    <dgm:cxn modelId="{F3E8D99D-A95D-4D18-A5E7-DFC94D790026}" type="presParOf" srcId="{5F58E546-8C80-4BA1-907F-E0C004204625}" destId="{550B38EB-035D-46F9-A243-98C3671E4C14}" srcOrd="1" destOrd="0" presId="urn:microsoft.com/office/officeart/2005/8/layout/venn1"/>
    <dgm:cxn modelId="{F3295C12-44D6-454E-B3A9-A04FDB66C250}" type="presParOf" srcId="{5F58E546-8C80-4BA1-907F-E0C004204625}" destId="{047191F2-2D39-4337-928A-599C4DCD1EDF}" srcOrd="2" destOrd="0" presId="urn:microsoft.com/office/officeart/2005/8/layout/venn1"/>
    <dgm:cxn modelId="{F2A8FDBA-E194-4D98-AB3D-786B3C0B734B}" type="presParOf" srcId="{5F58E546-8C80-4BA1-907F-E0C004204625}" destId="{D79328AA-E49C-4B50-9D20-1F7CDA273580}" srcOrd="3" destOrd="0" presId="urn:microsoft.com/office/officeart/2005/8/layout/venn1"/>
    <dgm:cxn modelId="{B341AC9D-D778-4F51-BD8E-27C19E16CC1E}" type="presParOf" srcId="{5F58E546-8C80-4BA1-907F-E0C004204625}" destId="{6B275F69-F5BD-46C8-B25A-422B93D430B8}" srcOrd="4" destOrd="0" presId="urn:microsoft.com/office/officeart/2005/8/layout/venn1"/>
    <dgm:cxn modelId="{E5E8F763-AEAF-429A-A3DC-6F840A0622AF}" type="presParOf" srcId="{5F58E546-8C80-4BA1-907F-E0C004204625}" destId="{7EB016DA-6C2E-4A3D-886D-0F905096752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D68B-8B56-4E54-AB74-27F5415D8891}">
      <dsp:nvSpPr>
        <dsp:cNvPr id="0" name=""/>
        <dsp:cNvSpPr/>
      </dsp:nvSpPr>
      <dsp:spPr>
        <a:xfrm>
          <a:off x="4460956" y="2869638"/>
          <a:ext cx="3366938" cy="3366938"/>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404040"/>
              </a:solidFill>
            </a:rPr>
            <a:t>Nyere studier og ressurser fra organisasjoner som </a:t>
          </a:r>
          <a:r>
            <a:rPr lang="en-US" sz="1400" b="1" kern="1200">
              <a:solidFill>
                <a:srgbClr val="1F8E47"/>
              </a:solidFill>
              <a:hlinkClick xmlns:r="http://schemas.openxmlformats.org/officeDocument/2006/relationships" r:id="rId1">
                <a:extLst>
                  <a:ext uri="{A12FA001-AC4F-418D-AE19-62706E023703}">
                    <ahyp:hlinkClr xmlns:ahyp="http://schemas.microsoft.com/office/drawing/2018/hyperlinkcolor" val="tx"/>
                  </a:ext>
                </a:extLst>
              </a:hlinkClick>
            </a:rPr>
            <a:t>Climate Mental Health Network </a:t>
          </a:r>
          <a:r>
            <a:rPr lang="en-US" sz="1400" kern="1200">
              <a:solidFill>
                <a:srgbClr val="404040"/>
              </a:solidFill>
            </a:rPr>
            <a:t>viser at kollektiv handling kan lindre psykisk ubehag og styrke handlekraften.</a:t>
          </a:r>
          <a:endParaRPr lang="en-US" sz="1400" b="1" kern="1200">
            <a:solidFill>
              <a:srgbClr val="404040"/>
            </a:solidFill>
          </a:endParaRPr>
        </a:p>
      </dsp:txBody>
      <dsp:txXfrm>
        <a:off x="5137860" y="3658327"/>
        <a:ext cx="2013130" cy="1730676"/>
      </dsp:txXfrm>
    </dsp:sp>
    <dsp:sp modelId="{8D023DC6-3213-4189-8398-03999BA874E4}">
      <dsp:nvSpPr>
        <dsp:cNvPr id="0" name=""/>
        <dsp:cNvSpPr/>
      </dsp:nvSpPr>
      <dsp:spPr>
        <a:xfrm>
          <a:off x="2502009" y="2073816"/>
          <a:ext cx="2448682" cy="2448682"/>
        </a:xfrm>
        <a:prstGeom prst="gear6">
          <a:avLst/>
        </a:prstGeom>
        <a:solidFill>
          <a:schemeClr val="accent5">
            <a:hueOff val="325136"/>
            <a:satOff val="-4795"/>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rgbClr val="404040"/>
              </a:solidFill>
            </a:rPr>
            <a:t>Å ignorere disse følelsene kan føre til utbrenthet eller manglende engasjement, men å anerkjenne dem kan være starten på å finne energi og retning.</a:t>
          </a:r>
          <a:endParaRPr lang="en-US" sz="1000" b="1" kern="1200">
            <a:solidFill>
              <a:srgbClr val="404040"/>
            </a:solidFill>
          </a:endParaRPr>
        </a:p>
      </dsp:txBody>
      <dsp:txXfrm>
        <a:off x="3118472" y="2694005"/>
        <a:ext cx="1215756" cy="1208304"/>
      </dsp:txXfrm>
    </dsp:sp>
    <dsp:sp modelId="{9CBECEE3-55DC-44DF-B125-0087CABDB06C}">
      <dsp:nvSpPr>
        <dsp:cNvPr id="0" name=""/>
        <dsp:cNvSpPr/>
      </dsp:nvSpPr>
      <dsp:spPr>
        <a:xfrm rot="20700000">
          <a:off x="3638254" y="209670"/>
          <a:ext cx="2869745" cy="2748818"/>
        </a:xfrm>
        <a:prstGeom prst="gear6">
          <a:avLst/>
        </a:prstGeom>
        <a:solidFill>
          <a:schemeClr val="accent5">
            <a:hueOff val="650272"/>
            <a:satOff val="-9590"/>
            <a:lumOff val="1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rgbClr val="404040"/>
              </a:solidFill>
            </a:rPr>
            <a:t>Mange unge opplever angst, sorg, sinne eller hjelpeløshet i forbindelse med klimaendringene. Disse følelsene er naturlige, og de er ofte et tegn på omsorg og bevissthet. </a:t>
          </a:r>
          <a:endParaRPr lang="en-US" sz="1050" b="1" kern="1200">
            <a:solidFill>
              <a:srgbClr val="404040"/>
            </a:solidFill>
          </a:endParaRPr>
        </a:p>
      </dsp:txBody>
      <dsp:txXfrm rot="-20700000">
        <a:off x="4274845" y="805394"/>
        <a:ext cx="1596561" cy="1557370"/>
      </dsp:txXfrm>
    </dsp:sp>
    <dsp:sp modelId="{15FCA1BD-F06E-4781-A5B2-A1DD374E267D}">
      <dsp:nvSpPr>
        <dsp:cNvPr id="0" name=""/>
        <dsp:cNvSpPr/>
      </dsp:nvSpPr>
      <dsp:spPr>
        <a:xfrm>
          <a:off x="4223760" y="2349136"/>
          <a:ext cx="4309681" cy="4309681"/>
        </a:xfrm>
        <a:prstGeom prst="circularArrow">
          <a:avLst>
            <a:gd name="adj1" fmla="val 4687"/>
            <a:gd name="adj2" fmla="val 299029"/>
            <a:gd name="adj3" fmla="val 2548747"/>
            <a:gd name="adj4" fmla="val 15792794"/>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885D3D-95FC-45DF-8ACE-9EA348CD73AB}">
      <dsp:nvSpPr>
        <dsp:cNvPr id="0" name=""/>
        <dsp:cNvSpPr/>
      </dsp:nvSpPr>
      <dsp:spPr>
        <a:xfrm>
          <a:off x="2068352" y="1523744"/>
          <a:ext cx="3131253" cy="3131253"/>
        </a:xfrm>
        <a:prstGeom prst="leftCircularArrow">
          <a:avLst>
            <a:gd name="adj1" fmla="val 6452"/>
            <a:gd name="adj2" fmla="val 429999"/>
            <a:gd name="adj3" fmla="val 10489124"/>
            <a:gd name="adj4" fmla="val 14837806"/>
            <a:gd name="adj5" fmla="val 7527"/>
          </a:avLst>
        </a:prstGeom>
        <a:solidFill>
          <a:schemeClr val="accent5">
            <a:hueOff val="325136"/>
            <a:satOff val="-4795"/>
            <a:lumOff val="5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C739A9-D62E-4ADA-AD81-592F955B9795}">
      <dsp:nvSpPr>
        <dsp:cNvPr id="0" name=""/>
        <dsp:cNvSpPr/>
      </dsp:nvSpPr>
      <dsp:spPr>
        <a:xfrm>
          <a:off x="3318560" y="-149313"/>
          <a:ext cx="3376121" cy="3376121"/>
        </a:xfrm>
        <a:prstGeom prst="circularArrow">
          <a:avLst>
            <a:gd name="adj1" fmla="val 5984"/>
            <a:gd name="adj2" fmla="val 394124"/>
            <a:gd name="adj3" fmla="val 13313824"/>
            <a:gd name="adj4" fmla="val 10508221"/>
            <a:gd name="adj5" fmla="val 6981"/>
          </a:avLst>
        </a:prstGeom>
        <a:solidFill>
          <a:schemeClr val="accent5">
            <a:hueOff val="650272"/>
            <a:satOff val="-9590"/>
            <a:lumOff val="1176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CE770-9122-4701-8194-982A265F6201}">
      <dsp:nvSpPr>
        <dsp:cNvPr id="0" name=""/>
        <dsp:cNvSpPr/>
      </dsp:nvSpPr>
      <dsp:spPr>
        <a:xfrm>
          <a:off x="2038764" y="64978"/>
          <a:ext cx="2712720" cy="27127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a:t>Gruppearbeid lykkes ikke ved en tilfeldighet – det krever struktur, tillit og et felles mål. </a:t>
          </a:r>
          <a:endParaRPr lang="en-US" sz="1300" b="1" kern="1200"/>
        </a:p>
      </dsp:txBody>
      <dsp:txXfrm>
        <a:off x="2400460" y="539704"/>
        <a:ext cx="1989328" cy="1220724"/>
      </dsp:txXfrm>
    </dsp:sp>
    <dsp:sp modelId="{047191F2-2D39-4337-928A-599C4DCD1EDF}">
      <dsp:nvSpPr>
        <dsp:cNvPr id="0" name=""/>
        <dsp:cNvSpPr/>
      </dsp:nvSpPr>
      <dsp:spPr>
        <a:xfrm>
          <a:off x="2992213" y="1751965"/>
          <a:ext cx="2712720" cy="27127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a:t>Å ta seg tid til å bli enige om hvordan man skal ta beslutninger og løse problemer, bidrar også til å unngå konflikter og forvirring senere.</a:t>
          </a:r>
          <a:endParaRPr lang="en-US" sz="1300" b="1" kern="1200"/>
        </a:p>
      </dsp:txBody>
      <dsp:txXfrm>
        <a:off x="3821853" y="2452751"/>
        <a:ext cx="1627632" cy="1491996"/>
      </dsp:txXfrm>
    </dsp:sp>
    <dsp:sp modelId="{6B275F69-F5BD-46C8-B25A-422B93D430B8}">
      <dsp:nvSpPr>
        <dsp:cNvPr id="0" name=""/>
        <dsp:cNvSpPr/>
      </dsp:nvSpPr>
      <dsp:spPr>
        <a:xfrm>
          <a:off x="1034533" y="1751965"/>
          <a:ext cx="2712720" cy="27127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a:t>Å fastsette klare roller, ansvar og gruppeavtaler bidrar til at alle føler seg respektert og involvert. </a:t>
          </a:r>
          <a:endParaRPr lang="en-US" sz="1300" b="1" kern="1200"/>
        </a:p>
      </dsp:txBody>
      <dsp:txXfrm>
        <a:off x="1289981" y="2452751"/>
        <a:ext cx="1627632" cy="149199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Klikk for å redigere hovedtekstformater</a:t>
            </a:r>
          </a:p>
          <a:p>
            <a:pPr lvl="1"/>
            <a:r>
              <a:rPr lang="en-GB"/>
              <a:t>Andre nivå</a:t>
            </a:r>
          </a:p>
          <a:p>
            <a:pPr lvl="2"/>
            <a:r>
              <a:rPr lang="en-GB"/>
              <a:t>Tredje nivå</a:t>
            </a:r>
          </a:p>
          <a:p>
            <a:pPr lvl="3"/>
            <a:r>
              <a:rPr lang="en-GB"/>
              <a:t>Fjerde nivå</a:t>
            </a:r>
          </a:p>
          <a:p>
            <a:pPr lvl="4"/>
            <a:r>
              <a:rPr lang="en-GB"/>
              <a:t>Femte nivå</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creativecommons.org/licenses/by/4.0/?ref=chooser-v1"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3" name="Google Shape;18;p25">
            <a:extLst>
              <a:ext uri="{FF2B5EF4-FFF2-40B4-BE49-F238E27FC236}">
                <a16:creationId xmlns:a16="http://schemas.microsoft.com/office/drawing/2014/main" id="{6A97895F-1151-49D9-7CC7-9254578391F9}"/>
              </a:ext>
            </a:extLst>
          </p:cNvPr>
          <p:cNvPicPr preferRelativeResize="0"/>
          <p:nvPr userDrawn="1"/>
        </p:nvPicPr>
        <p:blipFill rotWithShape="1">
          <a:blip r:embed="rId3">
            <a:alphaModFix/>
          </a:blip>
          <a:srcRect/>
          <a:stretch/>
        </p:blipFill>
        <p:spPr>
          <a:xfrm>
            <a:off x="164733" y="6110227"/>
            <a:ext cx="5931268" cy="681706"/>
          </a:xfrm>
          <a:prstGeom prst="rect">
            <a:avLst/>
          </a:prstGeom>
          <a:noFill/>
          <a:ln>
            <a:noFill/>
          </a:ln>
        </p:spPr>
      </p:pic>
      <p:pic>
        <p:nvPicPr>
          <p:cNvPr id="4" name="Picture 3">
            <a:extLst>
              <a:ext uri="{FF2B5EF4-FFF2-40B4-BE49-F238E27FC236}">
                <a16:creationId xmlns:a16="http://schemas.microsoft.com/office/drawing/2014/main" id="{0552B443-5965-552F-B3C5-85C7FA88F406}"/>
              </a:ext>
            </a:extLst>
          </p:cNvPr>
          <p:cNvPicPr>
            <a:picLocks noChangeAspect="1"/>
          </p:cNvPicPr>
          <p:nvPr userDrawn="1"/>
        </p:nvPicPr>
        <p:blipFill>
          <a:blip r:embed="rId4"/>
          <a:stretch>
            <a:fillRect/>
          </a:stretch>
        </p:blipFill>
        <p:spPr>
          <a:xfrm>
            <a:off x="6474524" y="6263170"/>
            <a:ext cx="1076208" cy="375819"/>
          </a:xfrm>
          <a:prstGeom prst="rect">
            <a:avLst/>
          </a:prstGeom>
        </p:spPr>
      </p:pic>
      <p:sp>
        <p:nvSpPr>
          <p:cNvPr id="5" name="TextBox 4">
            <a:extLst>
              <a:ext uri="{FF2B5EF4-FFF2-40B4-BE49-F238E27FC236}">
                <a16:creationId xmlns:a16="http://schemas.microsoft.com/office/drawing/2014/main" id="{3DB57A2C-78FD-98A2-482B-344B2C381EDE}"/>
              </a:ext>
            </a:extLst>
          </p:cNvPr>
          <p:cNvSpPr txBox="1"/>
          <p:nvPr userDrawn="1"/>
        </p:nvSpPr>
        <p:spPr>
          <a:xfrm>
            <a:off x="7638594" y="6413009"/>
            <a:ext cx="2470484" cy="186782"/>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800">
                <a:solidFill>
                  <a:srgbClr val="3A3953"/>
                </a:solidFill>
                <a:effectLst/>
                <a:latin typeface="Calibri" panose="020F0502020204030204" pitchFamily="34" charset="0"/>
                <a:ea typeface="Calibri" panose="020F0502020204030204" pitchFamily="34" charset="0"/>
                <a:cs typeface="Times New Roman" panose="02020603050405020304" pitchFamily="18" charset="0"/>
              </a:rPr>
              <a:t>Module 6 </a:t>
            </a: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rPr>
              <a:t>by Planet Pulse is licensed under </a:t>
            </a: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hlinkClick r:id="rId5"/>
              </a:rPr>
              <a:t>CC BY 4.0 </a:t>
            </a:r>
            <a:endParaRPr lang="en-IE"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575318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screen">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0532DF0D-D7FD-72B7-24C4-8E8E48CFAFB4}"/>
              </a:ext>
            </a:extLst>
          </p:cNvPr>
          <p:cNvSpPr/>
          <p:nvPr userDrawn="1"/>
        </p:nvSpPr>
        <p:spPr>
          <a:xfrm>
            <a:off x="0" y="5001852"/>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220133" y="499950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3" y="2660073"/>
            <a:ext cx="2205305" cy="4197927"/>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731378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7032957" y="-832371"/>
            <a:ext cx="3880115" cy="643797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79" r:id="rId12"/>
    <p:sldLayoutId id="2147483878" r:id="rId13"/>
    <p:sldLayoutId id="2147483891" r:id="rId14"/>
    <p:sldLayoutId id="2147483894" r:id="rId15"/>
    <p:sldLayoutId id="2147483893" r:id="rId16"/>
    <p:sldLayoutId id="2147483895" r:id="rId17"/>
    <p:sldLayoutId id="214748385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ngfoee.eu/system-reset/" TargetMode="External"/><Relationship Id="rId1" Type="http://schemas.openxmlformats.org/officeDocument/2006/relationships/slideLayout" Target="../slideLayouts/slideLayout12.xml"/><Relationship Id="rId4" Type="http://schemas.openxmlformats.org/officeDocument/2006/relationships/hyperlink" Target="https://worldslargestlesson.globalgoals.org/resource/global-goals-week-systems-thinking-systems-icebe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5.xml"/><Relationship Id="rId1" Type="http://schemas.openxmlformats.org/officeDocument/2006/relationships/video" Target="https://www.youtube.com/embed/t6le66cDir8?feature=oembed" TargetMode="External"/><Relationship Id="rId5" Type="http://schemas.openxmlformats.org/officeDocument/2006/relationships/hyperlink" Target="https://articulous.com.au/collective-impact-and-climate-change/" TargetMode="External"/><Relationship Id="rId4" Type="http://schemas.openxmlformats.org/officeDocument/2006/relationships/hyperlink" Target="iframe%20width=%22560%22%20height=%22315%22%20src=%22https:/www.youtube.com/embed/t6le66cDir8?si=xjhu3lxvmb3OkNOg%22%20title=%22YouTube%20video%20player%22%20frameborder=%220%22%20allow=%22accelerometer;%20autoplay;%20clipboard-write;%20encrypted-media;%20gyroscope;%20picture-in-picture;%20web-share%22%20referrerpolicy=%22strict-origin-when-cross-origin%22%20allowfullscreen%3e%3c\ifram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AK4jgG5lT_A&amp;ab_channel=EUClimateAction" TargetMode="External"/><Relationship Id="rId2" Type="http://schemas.openxmlformats.org/officeDocument/2006/relationships/slideLayout" Target="../slideLayouts/slideLayout15.xml"/><Relationship Id="rId1" Type="http://schemas.openxmlformats.org/officeDocument/2006/relationships/video" Target="https://www.youtube.com/embed/AK4jgG5lT_A?feature=oembed"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hyperlink" Target="https://transitionnetwork.org/#resources" TargetMode="External"/><Relationship Id="rId2" Type="http://schemas.openxmlformats.org/officeDocument/2006/relationships/hyperlink" Target="https://www.transitiontowntotnes.org/" TargetMode="External"/><Relationship Id="rId1" Type="http://schemas.openxmlformats.org/officeDocument/2006/relationships/slideLayout" Target="../slideLayouts/slideLayout12.xml"/><Relationship Id="rId4" Type="http://schemas.openxmlformats.org/officeDocument/2006/relationships/image" Target="../media/image26.gif"/></Relationships>
</file>

<file path=ppt/slides/_rels/slide17.xml.rels><?xml version="1.0" encoding="UTF-8" standalone="yes"?>
<Relationships xmlns="http://schemas.openxmlformats.org/package/2006/relationships"><Relationship Id="rId3" Type="http://schemas.openxmlformats.org/officeDocument/2006/relationships/hyperlink" Target="https://climate-pact.europa.eu/eu-climate-action-academy_en" TargetMode="External"/><Relationship Id="rId2" Type="http://schemas.openxmlformats.org/officeDocument/2006/relationships/hyperlink" Target="https://climate-pact.europa.eu/meet-community/climate-pact-ambassadors/nika-veger_en" TargetMode="Externa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hyperlink" Target="https://climate-pact.europa.eu/get-inspired/success-stories_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commonslibrary.org/power-of-organizing-stories-of-community-organizing-campaigns/#Case_studies"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hyperlink" Target="https://gceurope.org/?#:~:text=GCE%20unites%20the%20largest%20youth,over%2020%20million%20young%20Europeans." TargetMode="External"/><Relationship Id="rId3" Type="http://schemas.openxmlformats.org/officeDocument/2006/relationships/oleObject" Target="../embeddings/oleObject1.bin"/><Relationship Id="rId7" Type="http://schemas.openxmlformats.org/officeDocument/2006/relationships/hyperlink" Target="https://fridaysforfuture.org/what-we-do/who-we-are/" TargetMode="Externa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emf"/><Relationship Id="rId9" Type="http://schemas.openxmlformats.org/officeDocument/2006/relationships/hyperlink" Target="https://sustainable-energy-week.ec.europa.eu/youth-and-environment-europe-yee_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juststopoil.org/" TargetMode="Externa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hyperlink" Target="https://fridaysforfuture.org/what-we-do/who-we-ar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juststopoil.org/" TargetMode="External"/><Relationship Id="rId2" Type="http://schemas.openxmlformats.org/officeDocument/2006/relationships/hyperlink" Target="https://fridaysforfuture.org/what-we-do/who-we-are/" TargetMode="External"/><Relationship Id="rId1" Type="http://schemas.openxmlformats.org/officeDocument/2006/relationships/slideLayout" Target="../slideLayouts/slideLayout10.xml"/><Relationship Id="rId4" Type="http://schemas.openxmlformats.org/officeDocument/2006/relationships/hyperlink" Target="https://commonslibrary.org/how-to-make-sure-your-disruptive-protest-helps-your-caus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arthuprising.org/" TargetMode="External"/><Relationship Id="rId2" Type="http://schemas.openxmlformats.org/officeDocument/2006/relationships/hyperlink" Target="https://www.thisisplaneted.org/resources/youth-climate-action-toolkit" TargetMode="External"/><Relationship Id="rId1" Type="http://schemas.openxmlformats.org/officeDocument/2006/relationships/slideLayout" Target="../slideLayouts/slideLayout12.xml"/><Relationship Id="rId4" Type="http://schemas.openxmlformats.org/officeDocument/2006/relationships/hyperlink" Target="https://www.unicef.org/lac/en/toolkit-young-climate-activist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vCNZTx7rLQg&amp;ab_channel=EldersClimateAction" TargetMode="External"/><Relationship Id="rId2" Type="http://schemas.openxmlformats.org/officeDocument/2006/relationships/image" Target="../media/image38.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participationpool.eu/resource/podcast-inclusion-in-digital-youth-work/"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5.xml"/><Relationship Id="rId1" Type="http://schemas.openxmlformats.org/officeDocument/2006/relationships/video" Target="https://www.youtube.com/embed/NEnpPC8pIkE?feature=oembed" TargetMode="External"/><Relationship Id="rId5" Type="http://schemas.openxmlformats.org/officeDocument/2006/relationships/hyperlink" Target="https://www.youngfoe.ie/assets/files/pdf/toolkit_for_intersectional_movement_building.pdf" TargetMode="External"/><Relationship Id="rId4" Type="http://schemas.openxmlformats.org/officeDocument/2006/relationships/hyperlink" Target="https://youtu.be/NEnpPC8pIkE?si=DUf4KSX2JESwdSkh"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s://climateoutreach.org/resources/" TargetMode="External"/><Relationship Id="rId7" Type="http://schemas.openxmlformats.org/officeDocument/2006/relationships/image" Target="../media/image51.png"/><Relationship Id="rId2" Type="http://schemas.openxmlformats.org/officeDocument/2006/relationships/hyperlink" Target="https://www.youthforum.org/topics" TargetMode="Externa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fridaysforfuture.org/newsletter/edition-no-1-what-is-mapa-and-why-should-we-pay-attention-to-it/" TargetMode="External"/><Relationship Id="rId1" Type="http://schemas.openxmlformats.org/officeDocument/2006/relationships/slideLayout" Target="../slideLayouts/slideLayout13.xml"/><Relationship Id="rId4" Type="http://schemas.openxmlformats.org/officeDocument/2006/relationships/hyperlink" Target="https://storymaps.arcgis.com/stories/9a5e52f5039d44ad88daafc147023f07"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8.jpe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forceofnature.xyz/"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j__PEkaL3ik&amp;pp=0gcJCdgAo7VqN5tD" TargetMode="External"/><Relationship Id="rId2" Type="http://schemas.openxmlformats.org/officeDocument/2006/relationships/slideLayout" Target="../slideLayouts/slideLayout15.xml"/><Relationship Id="rId1" Type="http://schemas.openxmlformats.org/officeDocument/2006/relationships/video" Target="https://www.youtube.com/embed/-IlDkCEvsYw?feature=oembed" TargetMode="External"/><Relationship Id="rId5" Type="http://schemas.openxmlformats.org/officeDocument/2006/relationships/hyperlink" Target="https://youtu.be/-IlDkCEvsYw?si=B0lRe-8GapJd7ty-" TargetMode="Externa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www.forceofnature.xyz/fon-podcast" TargetMode="External"/><Relationship Id="rId2" Type="http://schemas.openxmlformats.org/officeDocument/2006/relationships/hyperlink" Target="https://www.outrageandoptimism.org/" TargetMode="External"/><Relationship Id="rId1" Type="http://schemas.openxmlformats.org/officeDocument/2006/relationships/slideLayout" Target="../slideLayouts/slideLayout16.xml"/><Relationship Id="rId5" Type="http://schemas.openxmlformats.org/officeDocument/2006/relationships/image" Target="../media/image61.jpeg"/><Relationship Id="rId4" Type="http://schemas.openxmlformats.org/officeDocument/2006/relationships/hyperlink" Target="https://www.outrageandoptimism.org/episodes"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Layout" Target="../diagrams/layout2.xml"/><Relationship Id="rId7" Type="http://schemas.openxmlformats.org/officeDocument/2006/relationships/hyperlink" Target="https://advocatesforyouth.org/wp-content/uploads/2019/04/Youth-Activist-Toolkit.pdf" TargetMode="Externa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s://commonslibrary.org/campaign-accelerator-toolkit/"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s://www.bbc.co.uk/programmes/b008cy1j/episodes/player" TargetMode="External"/><Relationship Id="rId2" Type="http://schemas.openxmlformats.org/officeDocument/2006/relationships/image" Target="../media/image67.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climate-pact.europa.eu/document/download/90e2903c-ade1-4477-ac38-4642d8fdb538_en?filename=Guidance%20on%20How%20to%20Organise%20a%20Youth%20Pact%20Challenge.pdf" TargetMode="Externa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s://info.goromania.info/youth_are_shaping_the_future/" TargetMode="External"/><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hyperlink" Target="https://www.mindchangers.eu/projects/" TargetMode="External"/><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3.xml"/><Relationship Id="rId5" Type="http://schemas.openxmlformats.org/officeDocument/2006/relationships/image" Target="../media/image66.jpe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aleclimateconnections.org/2025/05/what-can-individuals-do-about-climate-change-find-community/"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worldslargestlesson.globalgoals.org/"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77479"/>
            <a:ext cx="4862945" cy="679345"/>
          </a:xfrm>
          <a:prstGeom prst="rect">
            <a:avLst/>
          </a:prstGeom>
        </p:spPr>
        <p:txBody>
          <a:bodyPr/>
          <a:lstStyle/>
          <a:p>
            <a:pPr marL="0" indent="0" algn="r">
              <a:buNone/>
            </a:pPr>
            <a:r>
              <a:rPr lang="en-US" sz="32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www.planet-pulse.eu</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Placeholder 8">
            <a:extLst>
              <a:ext uri="{FF2B5EF4-FFF2-40B4-BE49-F238E27FC236}">
                <a16:creationId xmlns:a16="http://schemas.microsoft.com/office/drawing/2014/main" id="{887B69E1-DEAC-43A6-F46E-AAF5C314CAD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561473" y="3111766"/>
            <a:ext cx="3324728"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3" name="TextBox 12">
            <a:extLst>
              <a:ext uri="{FF2B5EF4-FFF2-40B4-BE49-F238E27FC236}">
                <a16:creationId xmlns:a16="http://schemas.microsoft.com/office/drawing/2014/main" id="{64A5EA1B-C58B-1942-F904-14C5020B87BF}"/>
              </a:ext>
            </a:extLst>
          </p:cNvPr>
          <p:cNvSpPr txBox="1"/>
          <p:nvPr/>
        </p:nvSpPr>
        <p:spPr>
          <a:xfrm>
            <a:off x="745495" y="3164064"/>
            <a:ext cx="2958439" cy="830997"/>
          </a:xfrm>
          <a:prstGeom prst="rect">
            <a:avLst/>
          </a:prstGeom>
          <a:noFill/>
        </p:spPr>
        <p:txBody>
          <a:bodyPr wrap="none" rtlCol="0">
            <a:spAutoFit/>
          </a:bodyPr>
          <a:lstStyle/>
          <a:p>
            <a:r>
              <a:rPr lang="en-US" sz="4800" b="1" spc="324">
                <a:solidFill>
                  <a:srgbClr val="5398A2"/>
                </a:solidFill>
                <a:latin typeface="Calibri" panose="020F0502020204030204" pitchFamily="34" charset="0"/>
                <a:cs typeface="Calibri" panose="020F0502020204030204" pitchFamily="34" charset="0"/>
              </a:rPr>
              <a:t>Modul 6</a:t>
            </a:r>
          </a:p>
        </p:txBody>
      </p:sp>
      <p:sp>
        <p:nvSpPr>
          <p:cNvPr id="14" name="Rectangle 13">
            <a:extLst>
              <a:ext uri="{FF2B5EF4-FFF2-40B4-BE49-F238E27FC236}">
                <a16:creationId xmlns:a16="http://schemas.microsoft.com/office/drawing/2014/main" id="{6545A73B-59B1-F6DF-F7CA-0E46C59D7B1C}"/>
              </a:ext>
            </a:extLst>
          </p:cNvPr>
          <p:cNvSpPr/>
          <p:nvPr/>
        </p:nvSpPr>
        <p:spPr>
          <a:xfrm>
            <a:off x="559548" y="4109481"/>
            <a:ext cx="5354156"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6EEF830-429F-3DFD-8F98-CA3B52666894}"/>
              </a:ext>
            </a:extLst>
          </p:cNvPr>
          <p:cNvSpPr txBox="1"/>
          <p:nvPr/>
        </p:nvSpPr>
        <p:spPr>
          <a:xfrm>
            <a:off x="743571" y="4161779"/>
            <a:ext cx="5170133" cy="830997"/>
          </a:xfrm>
          <a:prstGeom prst="rect">
            <a:avLst/>
          </a:prstGeom>
          <a:noFill/>
        </p:spPr>
        <p:txBody>
          <a:bodyPr wrap="none" rtlCol="0">
            <a:spAutoFit/>
          </a:bodyPr>
          <a:lstStyle/>
          <a:p>
            <a:r>
              <a:rPr lang="en-US" sz="4800" b="1" spc="324">
                <a:solidFill>
                  <a:srgbClr val="5398A2"/>
                </a:solidFill>
                <a:latin typeface="Calibri" panose="020F0502020204030204" pitchFamily="34" charset="0"/>
                <a:cs typeface="Calibri" panose="020F0502020204030204" pitchFamily="34" charset="0"/>
              </a:rPr>
              <a:t>Kollektiv handling</a:t>
            </a:r>
          </a:p>
        </p:txBody>
      </p:sp>
    </p:spTree>
    <p:extLst>
      <p:ext uri="{BB962C8B-B14F-4D97-AF65-F5344CB8AC3E}">
        <p14:creationId xmlns:p14="http://schemas.microsoft.com/office/powerpoint/2010/main" val="225416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2A687-0498-6B20-CF81-A9952F0D29D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1DD2AA4-5B46-ED99-30F1-B60C1DF7E06E}"/>
              </a:ext>
            </a:extLst>
          </p:cNvPr>
          <p:cNvSpPr>
            <a:spLocks noGrp="1"/>
          </p:cNvSpPr>
          <p:nvPr>
            <p:ph type="body" sz="quarter" idx="18"/>
          </p:nvPr>
        </p:nvSpPr>
        <p:spPr>
          <a:xfrm>
            <a:off x="632425" y="1914750"/>
            <a:ext cx="3332667" cy="1049221"/>
          </a:xfrm>
        </p:spPr>
        <p:txBody>
          <a:bodyPr/>
          <a:lstStyle/>
          <a:p>
            <a:r>
              <a:rPr lang="en-US" b="1"/>
              <a:t>System-isbergmodellen</a:t>
            </a:r>
          </a:p>
        </p:txBody>
      </p:sp>
      <p:sp>
        <p:nvSpPr>
          <p:cNvPr id="6" name="Text Placeholder 5">
            <a:extLst>
              <a:ext uri="{FF2B5EF4-FFF2-40B4-BE49-F238E27FC236}">
                <a16:creationId xmlns:a16="http://schemas.microsoft.com/office/drawing/2014/main" id="{155D91AE-A0C9-BABD-54A5-AE457FFA3578}"/>
              </a:ext>
            </a:extLst>
          </p:cNvPr>
          <p:cNvSpPr>
            <a:spLocks noGrp="1"/>
          </p:cNvSpPr>
          <p:nvPr>
            <p:ph type="body" sz="quarter" idx="19"/>
          </p:nvPr>
        </p:nvSpPr>
        <p:spPr>
          <a:xfrm>
            <a:off x="544933" y="941779"/>
            <a:ext cx="3315867" cy="666888"/>
          </a:xfrm>
        </p:spPr>
        <p:txBody>
          <a:bodyPr/>
          <a:lstStyle/>
          <a:p>
            <a:r>
              <a:rPr lang="en-US"/>
              <a:t>1.3 – </a:t>
            </a:r>
            <a:r>
              <a:rPr lang="en-US" sz="3600"/>
              <a:t>Aktivitet</a:t>
            </a:r>
            <a:r>
              <a:rPr lang="en-US"/>
              <a:t> </a:t>
            </a:r>
          </a:p>
        </p:txBody>
      </p:sp>
      <p:sp>
        <p:nvSpPr>
          <p:cNvPr id="7" name="Text Placeholder 6">
            <a:extLst>
              <a:ext uri="{FF2B5EF4-FFF2-40B4-BE49-F238E27FC236}">
                <a16:creationId xmlns:a16="http://schemas.microsoft.com/office/drawing/2014/main" id="{FB6F263C-9F7A-DC32-B4F2-BE78AEA88B9B}"/>
              </a:ext>
            </a:extLst>
          </p:cNvPr>
          <p:cNvSpPr>
            <a:spLocks noGrp="1"/>
          </p:cNvSpPr>
          <p:nvPr>
            <p:ph type="body" sz="quarter" idx="20"/>
          </p:nvPr>
        </p:nvSpPr>
        <p:spPr>
          <a:xfrm>
            <a:off x="4374335" y="476349"/>
            <a:ext cx="6961476" cy="3849918"/>
          </a:xfrm>
        </p:spPr>
        <p:txBody>
          <a:bodyPr/>
          <a:lstStyle/>
          <a:p>
            <a:endParaRPr lang="en-US"/>
          </a:p>
          <a:p>
            <a:endParaRPr lang="en-US"/>
          </a:p>
        </p:txBody>
      </p:sp>
      <p:sp>
        <p:nvSpPr>
          <p:cNvPr id="2" name="TextBox 1">
            <a:extLst>
              <a:ext uri="{FF2B5EF4-FFF2-40B4-BE49-F238E27FC236}">
                <a16:creationId xmlns:a16="http://schemas.microsoft.com/office/drawing/2014/main" id="{0DC25A72-1EDE-018F-C263-42EF247C6D21}"/>
              </a:ext>
            </a:extLst>
          </p:cNvPr>
          <p:cNvSpPr txBox="1"/>
          <p:nvPr/>
        </p:nvSpPr>
        <p:spPr>
          <a:xfrm>
            <a:off x="272533" y="5477357"/>
            <a:ext cx="10326134" cy="1477328"/>
          </a:xfrm>
          <a:prstGeom prst="rect">
            <a:avLst/>
          </a:prstGeom>
          <a:noFill/>
        </p:spPr>
        <p:txBody>
          <a:bodyPr wrap="square" rtlCol="0">
            <a:spAutoFit/>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sz="2400">
                <a:solidFill>
                  <a:srgbClr val="404040"/>
                </a:solidFill>
                <a:latin typeface="Calibri" panose="020F0502020204030204"/>
              </a:rPr>
              <a:t>	Andre </a:t>
            </a:r>
            <a:r>
              <a:rPr kumimoji="0" lang="en-US" sz="2400" b="0" i="0" u="none" strike="noStrike" kern="1200" cap="none" spc="0" normalizeH="0" baseline="0" noProof="0" err="1">
                <a:ln>
                  <a:noFill/>
                </a:ln>
                <a:solidFill>
                  <a:srgbClr val="404040"/>
                </a:solidFill>
                <a:effectLst/>
                <a:uLnTx/>
                <a:uFillTx/>
                <a:latin typeface="Calibri" panose="020F0502020204030204"/>
                <a:ea typeface="+mn-ea"/>
                <a:cs typeface="+mn-cs"/>
              </a:rPr>
              <a:t>aktiviteter </a:t>
            </a:r>
            <a:r>
              <a:rPr kumimoji="0" lang="en-US" sz="2400" b="0" i="0" u="none" strike="noStrike" kern="1200" cap="none" spc="0" normalizeH="0" baseline="0" noProof="0">
                <a:ln>
                  <a:noFill/>
                </a:ln>
                <a:solidFill>
                  <a:srgbClr val="404040"/>
                </a:solidFill>
                <a:effectLst/>
                <a:uLnTx/>
                <a:uFillTx/>
                <a:latin typeface="Calibri" panose="020F0502020204030204"/>
                <a:ea typeface="+mn-ea"/>
                <a:cs typeface="+mn-cs"/>
              </a:rPr>
              <a:t>som støtter denne typen systemtenkning, finnes i </a:t>
            </a:r>
            <a:r>
              <a:rPr kumimoji="0" lang="en-US" sz="2400" b="1" i="0" u="sng" strike="noStrike" kern="1200" cap="none" spc="0" normalizeH="0" baseline="0" noProof="0">
                <a:ln>
                  <a:noFill/>
                </a:ln>
                <a:solidFill>
                  <a:srgbClr val="404040"/>
                </a:solidFill>
                <a:effectLst/>
                <a:uLnTx/>
                <a:uFillTx/>
                <a:latin typeface="Calibri" panose="020F0502020204030204"/>
                <a:ea typeface="+mn-ea"/>
                <a:cs typeface="+mn-cs"/>
                <a:hlinkClick r:id="rId2"/>
              </a:rPr>
              <a:t>ungdomsverksteder arrangert av Young Friends of the Earth Europe</a:t>
            </a:r>
            <a:r>
              <a:rPr lang="en-US" sz="2400">
                <a:solidFill>
                  <a:srgbClr val="404040"/>
                </a:solidFill>
                <a:latin typeface="Calibri" panose="020F0502020204030204"/>
              </a:rPr>
              <a:t>.</a:t>
            </a:r>
            <a:endParaRPr kumimoji="0" lang="en-US" sz="2400" b="0" i="0" u="none" strike="noStrike" kern="1200" cap="none" spc="0" normalizeH="0" baseline="0" noProof="0">
              <a:ln>
                <a:noFill/>
              </a:ln>
              <a:solidFill>
                <a:srgbClr val="404040"/>
              </a:solidFill>
              <a:effectLst/>
              <a:uLnTx/>
              <a:uFillTx/>
              <a:latin typeface="Calibri" panose="020F0502020204030204"/>
              <a:ea typeface="+mn-ea"/>
              <a:cs typeface="+mn-cs"/>
            </a:endParaRPr>
          </a:p>
          <a:p>
            <a:endParaRPr lang="en-US"/>
          </a:p>
        </p:txBody>
      </p:sp>
      <p:pic>
        <p:nvPicPr>
          <p:cNvPr id="4" name="Picture 3">
            <a:extLst>
              <a:ext uri="{FF2B5EF4-FFF2-40B4-BE49-F238E27FC236}">
                <a16:creationId xmlns:a16="http://schemas.microsoft.com/office/drawing/2014/main" id="{D4FB1169-802E-B630-283E-5DEDB639481D}"/>
              </a:ext>
            </a:extLst>
          </p:cNvPr>
          <p:cNvPicPr>
            <a:picLocks noChangeAspect="1"/>
          </p:cNvPicPr>
          <p:nvPr/>
        </p:nvPicPr>
        <p:blipFill>
          <a:blip r:embed="rId3"/>
          <a:stretch>
            <a:fillRect/>
          </a:stretch>
        </p:blipFill>
        <p:spPr>
          <a:xfrm>
            <a:off x="5748957" y="190540"/>
            <a:ext cx="5054332" cy="5546861"/>
          </a:xfrm>
          <a:prstGeom prst="rect">
            <a:avLst/>
          </a:prstGeom>
        </p:spPr>
      </p:pic>
      <p:sp>
        <p:nvSpPr>
          <p:cNvPr id="10" name="TextBox 9">
            <a:extLst>
              <a:ext uri="{FF2B5EF4-FFF2-40B4-BE49-F238E27FC236}">
                <a16:creationId xmlns:a16="http://schemas.microsoft.com/office/drawing/2014/main" id="{7C571333-DDC9-54FE-5CB6-702983670777}"/>
              </a:ext>
            </a:extLst>
          </p:cNvPr>
          <p:cNvSpPr txBox="1"/>
          <p:nvPr/>
        </p:nvSpPr>
        <p:spPr>
          <a:xfrm>
            <a:off x="513528" y="3780289"/>
            <a:ext cx="5582472" cy="1697068"/>
          </a:xfrm>
          <a:prstGeom prst="rect">
            <a:avLst/>
          </a:prstGeom>
          <a:noFill/>
        </p:spPr>
        <p:txBody>
          <a:bodyPr wrap="square">
            <a:spAutoFit/>
          </a:bodyPr>
          <a:lstStyle/>
          <a:p>
            <a:pPr>
              <a:lnSpc>
                <a:spcPct val="150000"/>
              </a:lnSpc>
            </a:pPr>
            <a:r>
              <a:rPr lang="en-US" sz="2400">
                <a:solidFill>
                  <a:srgbClr val="404040"/>
                </a:solidFill>
                <a:latin typeface="Calibri" panose="020F0502020204030204"/>
              </a:rPr>
              <a:t>Utforsk virkelige hendelser over hele verden gjennom et systemtenkende perspektiv </a:t>
            </a:r>
            <a:r>
              <a:rPr kumimoji="0" lang="en-US" sz="2400" b="0" i="0" u="none" strike="noStrike" kern="1200" cap="none" spc="0" normalizeH="0" baseline="0" noProof="0">
                <a:ln>
                  <a:noFill/>
                </a:ln>
                <a:solidFill>
                  <a:srgbClr val="404040"/>
                </a:solidFill>
                <a:effectLst/>
                <a:uLnTx/>
                <a:uFillTx/>
                <a:latin typeface="Calibri" panose="020F0502020204030204"/>
                <a:ea typeface="+mn-ea"/>
                <a:cs typeface="+mn-cs"/>
              </a:rPr>
              <a:t>i disse </a:t>
            </a:r>
            <a:r>
              <a:rPr kumimoji="0" lang="en-US" sz="2400" b="1" i="0" u="sng" strike="noStrike" kern="1200" cap="none" spc="0" normalizeH="0" baseline="0" noProof="0">
                <a:ln>
                  <a:noFill/>
                </a:ln>
                <a:solidFill>
                  <a:srgbClr val="404040"/>
                </a:solidFill>
                <a:effectLst/>
                <a:uLnTx/>
                <a:uFillTx/>
                <a:latin typeface="Calibri" panose="020F0502020204030204"/>
                <a:ea typeface="+mn-ea"/>
                <a:cs typeface="+mn-cs"/>
                <a:hlinkClick r:id="rId4"/>
              </a:rPr>
              <a:t>undervisningsverktøyene fra World’s Largest Lesson</a:t>
            </a:r>
            <a:r>
              <a:rPr kumimoji="0" lang="en-US" sz="2400" b="0" i="0" u="none" strike="noStrike" kern="1200" cap="none" spc="0" normalizeH="0" baseline="0" noProof="0">
                <a:ln>
                  <a:noFill/>
                </a:ln>
                <a:solidFill>
                  <a:srgbClr val="404040"/>
                </a:solidFill>
                <a:effectLst/>
                <a:uLnTx/>
                <a:uFillTx/>
                <a:latin typeface="Calibri" panose="020F0502020204030204"/>
                <a:ea typeface="+mn-ea"/>
                <a:cs typeface="+mn-cs"/>
              </a:rPr>
              <a:t>.</a:t>
            </a:r>
            <a:endParaRPr lang="en-US" sz="2400"/>
          </a:p>
        </p:txBody>
      </p:sp>
    </p:spTree>
    <p:extLst>
      <p:ext uri="{BB962C8B-B14F-4D97-AF65-F5344CB8AC3E}">
        <p14:creationId xmlns:p14="http://schemas.microsoft.com/office/powerpoint/2010/main" val="139165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What is collective impact?">
            <a:hlinkClick r:id="" action="ppaction://media"/>
            <a:extLst>
              <a:ext uri="{FF2B5EF4-FFF2-40B4-BE49-F238E27FC236}">
                <a16:creationId xmlns:a16="http://schemas.microsoft.com/office/drawing/2014/main" id="{43C01C12-2616-EEFA-7A68-A71966E7998A}"/>
              </a:ext>
            </a:extLst>
          </p:cNvPr>
          <p:cNvPicPr>
            <a:picLocks noRot="1" noChangeAspect="1"/>
          </p:cNvPicPr>
          <p:nvPr>
            <a:videoFile r:link="rId1"/>
          </p:nvPr>
        </p:nvPicPr>
        <p:blipFill>
          <a:blip r:embed="rId3"/>
          <a:stretch>
            <a:fillRect/>
          </a:stretch>
        </p:blipFill>
        <p:spPr>
          <a:xfrm>
            <a:off x="6096000" y="1929745"/>
            <a:ext cx="4707467" cy="2980922"/>
          </a:xfrm>
          <a:prstGeom prst="rect">
            <a:avLst/>
          </a:prstGeom>
        </p:spPr>
      </p:pic>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135467" y="1106457"/>
            <a:ext cx="5571066" cy="3500284"/>
          </a:xfrm>
        </p:spPr>
        <p:txBody>
          <a:bodyPr/>
          <a:lstStyle/>
          <a:p>
            <a:r>
              <a:rPr lang="en-US"/>
              <a:t>	Kollektiv innvirkning er en strukturert tilnærming til samarbeid om et felles mål. Den omfatter fem sentrale elementer: en felles agenda, felles metoder for å måle fremgang, koordinerte, men mangfoldige roller, jevnlig kommunikasjon og støttestrukturer som holder prosessen i gang. Denne modellen brukes i mange vellykkede klimainitiativer ledet av ungdom og lokalsamfunn.</a:t>
            </a:r>
          </a:p>
          <a:p>
            <a:r>
              <a:rPr lang="en-US"/>
              <a:t>	</a:t>
            </a:r>
            <a:endParaRPr lang="en-US" sz="2000"/>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798382" y="302803"/>
            <a:ext cx="6250118" cy="803654"/>
          </a:xfrm>
        </p:spPr>
        <p:txBody>
          <a:bodyPr/>
          <a:lstStyle/>
          <a:p>
            <a:r>
              <a:rPr lang="en-US">
                <a:solidFill>
                  <a:srgbClr val="1F8E47"/>
                </a:solidFill>
              </a:rPr>
              <a:t>1.4 Hva er kollektiv innvirkning?</a:t>
            </a:r>
          </a:p>
        </p:txBody>
      </p:sp>
      <p:sp>
        <p:nvSpPr>
          <p:cNvPr id="7" name="Oval 6">
            <a:extLst>
              <a:ext uri="{FF2B5EF4-FFF2-40B4-BE49-F238E27FC236}">
                <a16:creationId xmlns:a16="http://schemas.microsoft.com/office/drawing/2014/main" id="{39E9D2AA-644A-EEF3-2FEB-DE9094735EEF}"/>
              </a:ext>
            </a:extLst>
          </p:cNvPr>
          <p:cNvSpPr/>
          <p:nvPr/>
        </p:nvSpPr>
        <p:spPr>
          <a:xfrm>
            <a:off x="8839200" y="0"/>
            <a:ext cx="3441290" cy="3500284"/>
          </a:xfrm>
          <a:prstGeom prst="ellipse">
            <a:avLst/>
          </a:prstGeom>
          <a:solidFill>
            <a:srgbClr val="5398A2"/>
          </a:solidFill>
          <a:ln>
            <a:solidFill>
              <a:srgbClr val="539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4">
            <a:extLst>
              <a:ext uri="{FF2B5EF4-FFF2-40B4-BE49-F238E27FC236}">
                <a16:creationId xmlns:a16="http://schemas.microsoft.com/office/drawing/2014/main" id="{83AB0216-4BD2-3368-D4F3-5C7B44451CBD}"/>
              </a:ext>
            </a:extLst>
          </p:cNvPr>
          <p:cNvSpPr txBox="1">
            <a:spLocks/>
          </p:cNvSpPr>
          <p:nvPr/>
        </p:nvSpPr>
        <p:spPr>
          <a:xfrm>
            <a:off x="9351905" y="1106457"/>
            <a:ext cx="2415879" cy="13132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GB" b="1">
                <a:solidFill>
                  <a:schemeClr val="bg1"/>
                </a:solidFill>
                <a:hlinkClick r:id="rId4" action="ppaction://hlinkfile">
                  <a:extLst>
                    <a:ext uri="{A12FA001-AC4F-418D-AE19-62706E023703}">
                      <ahyp:hlinkClr xmlns:ahyp="http://schemas.microsoft.com/office/drawing/2018/hyperlinkcolor" val="tx"/>
                    </a:ext>
                  </a:extLst>
                </a:hlinkClick>
              </a:rPr>
              <a:t>Se denne korte videoen om hva «kollektiv innvirkning» er </a:t>
            </a:r>
            <a:r>
              <a:rPr lang="en-GB" b="1">
                <a:solidFill>
                  <a:schemeClr val="bg1"/>
                </a:solidFill>
              </a:rPr>
              <a:t>fra Inclusive Design</a:t>
            </a:r>
            <a:endParaRPr lang="en-US" b="1">
              <a:solidFill>
                <a:schemeClr val="bg1"/>
              </a:solidFill>
            </a:endParaRPr>
          </a:p>
        </p:txBody>
      </p:sp>
      <p:sp>
        <p:nvSpPr>
          <p:cNvPr id="3" name="TextBox 2">
            <a:extLst>
              <a:ext uri="{FF2B5EF4-FFF2-40B4-BE49-F238E27FC236}">
                <a16:creationId xmlns:a16="http://schemas.microsoft.com/office/drawing/2014/main" id="{05367771-30C1-FA40-D0C2-558E36808EA7}"/>
              </a:ext>
            </a:extLst>
          </p:cNvPr>
          <p:cNvSpPr txBox="1"/>
          <p:nvPr/>
        </p:nvSpPr>
        <p:spPr>
          <a:xfrm>
            <a:off x="267528" y="5157566"/>
            <a:ext cx="7311826" cy="1569660"/>
          </a:xfrm>
          <a:prstGeom prst="rect">
            <a:avLst/>
          </a:prstGeom>
          <a:noFill/>
        </p:spPr>
        <p:txBody>
          <a:bodyPr wrap="square">
            <a:spAutoFit/>
          </a:bodyPr>
          <a:lstStyle/>
          <a:p>
            <a:r>
              <a:rPr lang="en-US" sz="2400">
                <a:solidFill>
                  <a:srgbClr val="404040"/>
                </a:solidFill>
              </a:rPr>
              <a:t>For å lære mer om kollektiv innvirkning, se forklaringen </a:t>
            </a:r>
            <a:r>
              <a:rPr lang="en-US" sz="2400" b="1" i="1" u="sng">
                <a:hlinkClick r:id="rId5"/>
              </a:rPr>
              <a:t>«Collective Impact</a:t>
            </a:r>
            <a:r>
              <a:rPr lang="en-US" sz="2400" b="1" i="1">
                <a:hlinkClick r:id="rId5"/>
              </a:rPr>
              <a:t> 101» </a:t>
            </a:r>
            <a:r>
              <a:rPr lang="en-US" sz="2400">
                <a:solidFill>
                  <a:srgbClr val="404040"/>
                </a:solidFill>
              </a:rPr>
              <a:t>fra </a:t>
            </a:r>
            <a:r>
              <a:rPr lang="en-US" sz="2400" err="1">
                <a:solidFill>
                  <a:srgbClr val="404040"/>
                </a:solidFill>
              </a:rPr>
              <a:t>Articulous</a:t>
            </a:r>
            <a:r>
              <a:rPr lang="en-US" sz="2400">
                <a:solidFill>
                  <a:srgbClr val="404040"/>
                </a:solidFill>
              </a:rPr>
              <a:t>, som introduserer rammeverket med eksempler fra ulike lokalsamfunn.</a:t>
            </a:r>
          </a:p>
        </p:txBody>
      </p:sp>
    </p:spTree>
    <p:extLst>
      <p:ext uri="{BB962C8B-B14F-4D97-AF65-F5344CB8AC3E}">
        <p14:creationId xmlns:p14="http://schemas.microsoft.com/office/powerpoint/2010/main" val="299624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0CC87-7961-EE11-3AFD-7BA403A5984D}"/>
            </a:ext>
          </a:extLst>
        </p:cNvPr>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098E3710-C4A0-9C67-9F17-DCD4B9B67310}"/>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ED8A3940-2DE9-513D-D12A-F7ACED9BA51C}"/>
              </a:ext>
            </a:extLst>
          </p:cNvPr>
          <p:cNvSpPr>
            <a:spLocks noGrp="1"/>
          </p:cNvSpPr>
          <p:nvPr>
            <p:ph type="body" sz="quarter" idx="13"/>
          </p:nvPr>
        </p:nvSpPr>
        <p:spPr>
          <a:xfrm>
            <a:off x="183390" y="711200"/>
            <a:ext cx="5448297" cy="4961467"/>
          </a:xfrm>
        </p:spPr>
        <p:txBody>
          <a:bodyPr>
            <a:normAutofit fontScale="62500" lnSpcReduction="20000"/>
          </a:bodyPr>
          <a:lstStyle/>
          <a:p>
            <a:endParaRPr lang="en-US"/>
          </a:p>
          <a:p>
            <a:pPr>
              <a:lnSpc>
                <a:spcPct val="120000"/>
              </a:lnSpc>
            </a:pPr>
            <a:r>
              <a:rPr lang="en-US" sz="3600" i="0"/>
              <a:t>Tenk på en gang da du prøvde å gjøre noe viktig på egen hånd.</a:t>
            </a:r>
          </a:p>
          <a:p>
            <a:pPr lvl="0">
              <a:lnSpc>
                <a:spcPct val="120000"/>
              </a:lnSpc>
            </a:pPr>
            <a:r>
              <a:rPr lang="en-US" sz="3600" b="1"/>
              <a:t>Hvilke utfordringer møtte du?</a:t>
            </a:r>
          </a:p>
          <a:p>
            <a:pPr>
              <a:lnSpc>
                <a:spcPct val="120000"/>
              </a:lnSpc>
            </a:pPr>
            <a:r>
              <a:rPr lang="en-US" sz="3600" i="0"/>
              <a:t>Tenk nå på en gang da du jobbet mot et felles mål sammen med andre.</a:t>
            </a:r>
          </a:p>
          <a:p>
            <a:pPr lvl="0">
              <a:lnSpc>
                <a:spcPct val="120000"/>
              </a:lnSpc>
            </a:pPr>
            <a:r>
              <a:rPr lang="en-US" sz="3600" b="1"/>
              <a:t>Hva gjorde det enklere eller mer effektivt?</a:t>
            </a:r>
            <a:br>
              <a:rPr lang="en-US" sz="3600" b="1"/>
            </a:br>
            <a:endParaRPr lang="en-US" sz="3600" b="1"/>
          </a:p>
          <a:p>
            <a:pPr>
              <a:lnSpc>
                <a:spcPct val="120000"/>
              </a:lnSpc>
            </a:pPr>
            <a:r>
              <a:rPr lang="en-US" sz="3600" b="1"/>
              <a:t>Hva slags støtte ville hjelpe flere unge til å handle sammen?</a:t>
            </a:r>
          </a:p>
          <a:p>
            <a:endParaRPr lang="de-DE" altLang="de-DE" sz="2400" i="0">
              <a:solidFill>
                <a:schemeClr val="bg2"/>
              </a:solidFill>
              <a:latin typeface="Arial" panose="020B0604020202020204" pitchFamily="34" charset="0"/>
            </a:endParaRPr>
          </a:p>
          <a:p>
            <a:r>
              <a:rPr kumimoji="0" lang="de-DE" altLang="de-DE" sz="2600" b="0" i="0" u="none" strike="noStrike" cap="none" normalizeH="0" baseline="0">
                <a:ln>
                  <a:noFill/>
                </a:ln>
                <a:solidFill>
                  <a:schemeClr val="bg2"/>
                </a:solidFill>
                <a:effectLst/>
                <a:latin typeface="+mj-lt"/>
              </a:rPr>
              <a:t>Bruk et par minutter på å reflektere og skriv ned svaret ditt – og/eller diskuter tankene dine i </a:t>
            </a:r>
            <a:r>
              <a:rPr lang="de-DE" altLang="de-DE" sz="2600" i="0">
                <a:solidFill>
                  <a:schemeClr val="bg2"/>
                </a:solidFill>
                <a:latin typeface="+mj-lt"/>
              </a:rPr>
              <a:t>en </a:t>
            </a:r>
            <a:r>
              <a:rPr kumimoji="0" lang="de-DE" altLang="de-DE" sz="2600" b="0" i="0" u="none" strike="noStrike" cap="none" normalizeH="0" baseline="0">
                <a:ln>
                  <a:noFill/>
                </a:ln>
                <a:solidFill>
                  <a:schemeClr val="bg2"/>
                </a:solidFill>
                <a:effectLst/>
                <a:latin typeface="+mj-lt"/>
              </a:rPr>
              <a:t>gruppe.</a:t>
            </a:r>
          </a:p>
          <a:p>
            <a:endParaRPr lang="en-US"/>
          </a:p>
        </p:txBody>
      </p:sp>
      <p:sp>
        <p:nvSpPr>
          <p:cNvPr id="4" name="TextBox 3">
            <a:extLst>
              <a:ext uri="{FF2B5EF4-FFF2-40B4-BE49-F238E27FC236}">
                <a16:creationId xmlns:a16="http://schemas.microsoft.com/office/drawing/2014/main" id="{E779CF6D-9A46-7A7B-6E86-49C57B7A4A04}"/>
              </a:ext>
            </a:extLst>
          </p:cNvPr>
          <p:cNvSpPr txBox="1"/>
          <p:nvPr/>
        </p:nvSpPr>
        <p:spPr>
          <a:xfrm>
            <a:off x="6096000" y="418812"/>
            <a:ext cx="6096000" cy="584775"/>
          </a:xfrm>
          <a:prstGeom prst="rect">
            <a:avLst/>
          </a:prstGeom>
          <a:noFill/>
        </p:spPr>
        <p:txBody>
          <a:bodyPr wrap="square">
            <a:spAutoFit/>
          </a:bodyPr>
          <a:lstStyle/>
          <a:p>
            <a:r>
              <a:rPr lang="en-US" sz="3200" b="1" i="0"/>
              <a:t>1.5 Refleksjon: Alene eller sammen? </a:t>
            </a:r>
          </a:p>
        </p:txBody>
      </p:sp>
    </p:spTree>
    <p:extLst>
      <p:ext uri="{BB962C8B-B14F-4D97-AF65-F5344CB8AC3E}">
        <p14:creationId xmlns:p14="http://schemas.microsoft.com/office/powerpoint/2010/main" val="125339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52C4B32F-EDF2-CE0A-2BF3-1CC553AE4475}"/>
              </a:ext>
            </a:extLst>
          </p:cNvPr>
          <p:cNvPicPr>
            <a:picLocks noGrp="1" noChangeAspect="1"/>
          </p:cNvPicPr>
          <p:nvPr>
            <p:ph type="pic" sz="quarter" idx="40"/>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A622C27-E4FA-321A-D197-1208E814FF97}"/>
              </a:ext>
            </a:extLst>
          </p:cNvPr>
          <p:cNvSpPr>
            <a:spLocks noGrp="1"/>
          </p:cNvSpPr>
          <p:nvPr>
            <p:ph type="body" sz="quarter" idx="13"/>
          </p:nvPr>
        </p:nvSpPr>
        <p:spPr>
          <a:xfrm>
            <a:off x="7977544" y="1068776"/>
            <a:ext cx="4062055" cy="2547025"/>
          </a:xfrm>
        </p:spPr>
        <p:txBody>
          <a:bodyPr/>
          <a:lstStyle/>
          <a:p>
            <a:r>
              <a:rPr lang="en-US" b="1" i="0"/>
              <a:t>1.6 – Oppsummering av enhet 1: </a:t>
            </a:r>
            <a:r>
              <a:rPr lang="en-US" b="1"/>
              <a:t> Hvorfor kollektiv handling er viktig</a:t>
            </a:r>
            <a:endParaRPr lang="en-US"/>
          </a:p>
        </p:txBody>
      </p:sp>
      <p:sp>
        <p:nvSpPr>
          <p:cNvPr id="3" name="TextBox 2">
            <a:extLst>
              <a:ext uri="{FF2B5EF4-FFF2-40B4-BE49-F238E27FC236}">
                <a16:creationId xmlns:a16="http://schemas.microsoft.com/office/drawing/2014/main" id="{80697679-1894-3B66-FA96-A10B85391231}"/>
              </a:ext>
            </a:extLst>
          </p:cNvPr>
          <p:cNvSpPr txBox="1"/>
          <p:nvPr/>
        </p:nvSpPr>
        <p:spPr>
          <a:xfrm>
            <a:off x="-8466" y="1085030"/>
            <a:ext cx="6104466" cy="5067734"/>
          </a:xfrm>
          <a:prstGeom prst="rect">
            <a:avLst/>
          </a:prstGeom>
          <a:noFill/>
        </p:spPr>
        <p:txBody>
          <a:bodyPr wrap="square">
            <a:spAutoFit/>
          </a:bodyPr>
          <a:lstStyle/>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500" kern="100">
                <a:solidFill>
                  <a:srgbClr val="0C4659"/>
                </a:solidFill>
                <a:effectLst/>
                <a:ea typeface="Corbel" panose="020B0503020204020204" pitchFamily="34" charset="0"/>
                <a:cs typeface="Times New Roman" panose="02020603050405020304" pitchFamily="18" charset="0"/>
              </a:rPr>
              <a:t>Individuelle handlinger er verdifulle, men ikke nok til å løse komplekse problemer</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500" kern="100">
                <a:solidFill>
                  <a:srgbClr val="0C4659"/>
                </a:solidFill>
                <a:effectLst/>
                <a:ea typeface="Corbel" panose="020B0503020204020204" pitchFamily="34" charset="0"/>
                <a:cs typeface="Times New Roman" panose="02020603050405020304" pitchFamily="18" charset="0"/>
              </a:rPr>
              <a:t>Ved å samarbeide kan vi påvirke systemer og dele ansvar</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500" kern="100">
                <a:solidFill>
                  <a:srgbClr val="0C4659"/>
                </a:solidFill>
                <a:effectLst/>
                <a:ea typeface="Corbel" panose="020B0503020204020204" pitchFamily="34" charset="0"/>
                <a:cs typeface="Times New Roman" panose="02020603050405020304" pitchFamily="18" charset="0"/>
              </a:rPr>
              <a:t>Kollektiv tenkning hjelper oss å se sammenhenger mellom problemstillinger og finne bedre løsninger</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500" kern="100">
                <a:solidFill>
                  <a:srgbClr val="0C4659"/>
                </a:solidFill>
                <a:effectLst/>
                <a:ea typeface="Corbel" panose="020B0503020204020204" pitchFamily="34" charset="0"/>
                <a:cs typeface="Times New Roman" panose="02020603050405020304" pitchFamily="18" charset="0"/>
              </a:rPr>
              <a:t>Unge mennesker skaper allerede endring gjennom bevegelser, prosjekter og partnerskap</a:t>
            </a:r>
          </a:p>
        </p:txBody>
      </p:sp>
    </p:spTree>
    <p:extLst>
      <p:ext uri="{BB962C8B-B14F-4D97-AF65-F5344CB8AC3E}">
        <p14:creationId xmlns:p14="http://schemas.microsoft.com/office/powerpoint/2010/main" val="495856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24392" y="1284446"/>
            <a:ext cx="3592007" cy="582221"/>
          </a:xfrm>
        </p:spPr>
        <p:txBody>
          <a:bodyPr/>
          <a:lstStyle/>
          <a:p>
            <a:r>
              <a:rPr lang="en-US" sz="4000" b="1">
                <a:cs typeface="Times New Roman" panose="02020603050405020304" pitchFamily="18" charset="0"/>
              </a:rPr>
              <a:t>Enhet 2 </a:t>
            </a:r>
            <a:endParaRPr lang="en-US" sz="2400" b="1">
              <a:cs typeface="Times New Roman" panose="02020603050405020304" pitchFamily="18" charset="0"/>
            </a:endParaRPr>
          </a:p>
          <a:p>
            <a:r>
              <a:rPr lang="en-US" sz="2400" b="1">
                <a:cs typeface="Times New Roman" panose="02020603050405020304" pitchFamily="18" charset="0"/>
              </a:rPr>
              <a:t>Lokal makt: Hvordan lokalsamfunn </a:t>
            </a:r>
            <a:r>
              <a:rPr lang="en-US" sz="2400" b="1" err="1">
                <a:cs typeface="Times New Roman" panose="02020603050405020304" pitchFamily="18" charset="0"/>
              </a:rPr>
              <a:t>mobiliserer </a:t>
            </a:r>
            <a:r>
              <a:rPr lang="en-US" sz="2400" b="1">
                <a:cs typeface="Times New Roman" panose="02020603050405020304" pitchFamily="18" charset="0"/>
              </a:rPr>
              <a:t>for endring</a:t>
            </a:r>
          </a:p>
        </p:txBody>
      </p:sp>
      <p:pic>
        <p:nvPicPr>
          <p:cNvPr id="9" name="Picture Placeholder 8"/>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pic>
        <p:nvPicPr>
          <p:cNvPr id="10" name="Picture 9"/>
          <p:cNvPicPr>
            <a:picLocks noChangeAspect="1"/>
          </p:cNvPicPr>
          <p:nvPr/>
        </p:nvPicPr>
        <p:blipFill>
          <a:blip r:embed="rId3"/>
          <a:stretch>
            <a:fillRect/>
          </a:stretch>
        </p:blipFill>
        <p:spPr>
          <a:xfrm rot="14315641">
            <a:off x="-593720" y="3765204"/>
            <a:ext cx="5255207" cy="5255207"/>
          </a:xfrm>
          <a:prstGeom prst="rect">
            <a:avLst/>
          </a:prstGeom>
        </p:spPr>
      </p:pic>
    </p:spTree>
    <p:extLst>
      <p:ext uri="{BB962C8B-B14F-4D97-AF65-F5344CB8AC3E}">
        <p14:creationId xmlns:p14="http://schemas.microsoft.com/office/powerpoint/2010/main" val="1348904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186407" y="1090382"/>
            <a:ext cx="5435459" cy="3849918"/>
          </a:xfrm>
        </p:spPr>
        <p:txBody>
          <a:bodyPr/>
          <a:lstStyle/>
          <a:p>
            <a:r>
              <a:rPr lang="en-US"/>
              <a:t>	Lokalsamfunnsbasert handling innebærer at lokalbefolkningen går sammen for å møte klimautfordringene på måter som passer deres spesifikke område. Dette kan omfatte felles hager, energikooperativer, reparasjonskafeer eller lokale opplysningskampanjer. Disse initiativene er forankret i hverdagen og ledes ofte av folk som selv bor i lokalsamfunnet.</a:t>
            </a:r>
          </a:p>
          <a:p>
            <a:endParaRPr lang="en-US"/>
          </a:p>
          <a:p>
            <a:r>
              <a:rPr lang="en-US"/>
              <a:t>	For å utforske eksempler på den lokalsamfunnsbaserte tilnærmingen, belyser </a:t>
            </a:r>
            <a:r>
              <a:rPr lang="en-US" b="1" u="sng">
                <a:hlinkClick r:id="rId3"/>
              </a:rPr>
              <a:t>denne videoen fra EUs klimapakten </a:t>
            </a:r>
            <a:r>
              <a:rPr lang="en-US"/>
              <a:t>historier om lokale grupper over hele Europa som iverksetter klimatiltak på praktiske og inkluderende måter.</a:t>
            </a:r>
          </a:p>
          <a:p>
            <a:endParaRPr lang="en-US"/>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307314" y="359776"/>
            <a:ext cx="9869619" cy="803654"/>
          </a:xfrm>
        </p:spPr>
        <p:txBody>
          <a:bodyPr/>
          <a:lstStyle/>
          <a:p>
            <a:r>
              <a:rPr lang="en-US">
                <a:solidFill>
                  <a:srgbClr val="1F8E47"/>
                </a:solidFill>
              </a:rPr>
              <a:t>2.1 Hva er lokalsamfunnsbaserte klimatiltak?</a:t>
            </a:r>
          </a:p>
        </p:txBody>
      </p:sp>
      <p:pic>
        <p:nvPicPr>
          <p:cNvPr id="6" name="Online Media 5" title="Webinar - European Climate Pact: bringing climate action closer to you">
            <a:hlinkClick r:id="" action="ppaction://media"/>
            <a:extLst>
              <a:ext uri="{FF2B5EF4-FFF2-40B4-BE49-F238E27FC236}">
                <a16:creationId xmlns:a16="http://schemas.microsoft.com/office/drawing/2014/main" id="{EABE173E-AD51-51A4-4981-C2E1C9DD6278}"/>
              </a:ext>
            </a:extLst>
          </p:cNvPr>
          <p:cNvPicPr>
            <a:picLocks noRot="1" noChangeAspect="1"/>
          </p:cNvPicPr>
          <p:nvPr>
            <a:videoFile r:link="rId1"/>
          </p:nvPr>
        </p:nvPicPr>
        <p:blipFill>
          <a:blip r:embed="rId4"/>
          <a:stretch>
            <a:fillRect/>
          </a:stretch>
        </p:blipFill>
        <p:spPr>
          <a:xfrm>
            <a:off x="6096000" y="1917699"/>
            <a:ext cx="4726114" cy="3022601"/>
          </a:xfrm>
          <a:prstGeom prst="rect">
            <a:avLst/>
          </a:prstGeom>
        </p:spPr>
      </p:pic>
    </p:spTree>
    <p:extLst>
      <p:ext uri="{BB962C8B-B14F-4D97-AF65-F5344CB8AC3E}">
        <p14:creationId xmlns:p14="http://schemas.microsoft.com/office/powerpoint/2010/main" val="31518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03A21-BA65-84B8-EEAA-A20D8A5F435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696282A-1A71-E626-322E-95924268B479}"/>
              </a:ext>
            </a:extLst>
          </p:cNvPr>
          <p:cNvSpPr>
            <a:spLocks noGrp="1"/>
          </p:cNvSpPr>
          <p:nvPr>
            <p:ph type="body" sz="quarter" idx="18"/>
          </p:nvPr>
        </p:nvSpPr>
        <p:spPr>
          <a:xfrm>
            <a:off x="528133" y="1876698"/>
            <a:ext cx="2739999" cy="1049221"/>
          </a:xfrm>
        </p:spPr>
        <p:txBody>
          <a:bodyPr/>
          <a:lstStyle/>
          <a:p>
            <a:r>
              <a:rPr lang="en-US" b="1" u="sng">
                <a:hlinkClick r:id="rId2">
                  <a:extLst>
                    <a:ext uri="{A12FA001-AC4F-418D-AE19-62706E023703}">
                      <ahyp:hlinkClr xmlns:ahyp="http://schemas.microsoft.com/office/drawing/2018/hyperlinkcolor" val="tx"/>
                    </a:ext>
                  </a:extLst>
                </a:hlinkClick>
              </a:rPr>
              <a:t>Case-studie: Transition Town Totnes </a:t>
            </a:r>
            <a:r>
              <a:rPr lang="en-US" b="1"/>
              <a:t>(Storbritannia)</a:t>
            </a:r>
            <a:endParaRPr lang="en-US"/>
          </a:p>
        </p:txBody>
      </p:sp>
      <p:sp>
        <p:nvSpPr>
          <p:cNvPr id="6" name="Text Placeholder 5">
            <a:extLst>
              <a:ext uri="{FF2B5EF4-FFF2-40B4-BE49-F238E27FC236}">
                <a16:creationId xmlns:a16="http://schemas.microsoft.com/office/drawing/2014/main" id="{70C2A5AE-A37D-ACF2-AD93-05C05B38780A}"/>
              </a:ext>
            </a:extLst>
          </p:cNvPr>
          <p:cNvSpPr>
            <a:spLocks noGrp="1"/>
          </p:cNvSpPr>
          <p:nvPr>
            <p:ph type="body" sz="quarter" idx="19"/>
          </p:nvPr>
        </p:nvSpPr>
        <p:spPr/>
        <p:txBody>
          <a:bodyPr/>
          <a:lstStyle/>
          <a:p>
            <a:r>
              <a:rPr lang="en-US"/>
              <a:t>2.2 </a:t>
            </a:r>
          </a:p>
        </p:txBody>
      </p:sp>
      <p:sp>
        <p:nvSpPr>
          <p:cNvPr id="7" name="Text Placeholder 6">
            <a:extLst>
              <a:ext uri="{FF2B5EF4-FFF2-40B4-BE49-F238E27FC236}">
                <a16:creationId xmlns:a16="http://schemas.microsoft.com/office/drawing/2014/main" id="{3B374FC5-C316-D7C7-A700-1DCA4B3BCC49}"/>
              </a:ext>
            </a:extLst>
          </p:cNvPr>
          <p:cNvSpPr>
            <a:spLocks noGrp="1"/>
          </p:cNvSpPr>
          <p:nvPr>
            <p:ph type="body" sz="quarter" idx="20"/>
          </p:nvPr>
        </p:nvSpPr>
        <p:spPr>
          <a:xfrm>
            <a:off x="4259001" y="380395"/>
            <a:ext cx="7289532" cy="3849918"/>
          </a:xfrm>
        </p:spPr>
        <p:txBody>
          <a:bodyPr/>
          <a:lstStyle/>
          <a:p>
            <a:r>
              <a:rPr lang="en-US"/>
              <a:t>I byen Totnes har lokalbefolkningen satt i gang prosjekter knyttet til mat, energi, bolig og transport for å redusere miljøpåvirkningen og styrke lokalsamfunnet. Initiativet startet i 2006 og bidro til å sette i gang den bredere Transition Towns-bevegelsen, som siden har spredt seg til hundrevis av lokalsamfunn.</a:t>
            </a:r>
          </a:p>
          <a:p>
            <a:endParaRPr lang="en-US"/>
          </a:p>
          <a:p>
            <a:endParaRPr lang="en-US"/>
          </a:p>
          <a:p>
            <a:endParaRPr lang="en-US"/>
          </a:p>
          <a:p>
            <a:endParaRPr lang="en-US"/>
          </a:p>
        </p:txBody>
      </p:sp>
      <p:sp>
        <p:nvSpPr>
          <p:cNvPr id="3" name="TextBox 2">
            <a:extLst>
              <a:ext uri="{FF2B5EF4-FFF2-40B4-BE49-F238E27FC236}">
                <a16:creationId xmlns:a16="http://schemas.microsoft.com/office/drawing/2014/main" id="{B6035843-323A-F43F-B473-C59650B17629}"/>
              </a:ext>
            </a:extLst>
          </p:cNvPr>
          <p:cNvSpPr txBox="1"/>
          <p:nvPr/>
        </p:nvSpPr>
        <p:spPr>
          <a:xfrm>
            <a:off x="376767" y="5534706"/>
            <a:ext cx="11171766" cy="1200329"/>
          </a:xfrm>
          <a:prstGeom prst="rect">
            <a:avLst/>
          </a:prstGeom>
          <a:noFill/>
        </p:spPr>
        <p:txBody>
          <a:bodyPr wrap="square">
            <a:spAutoFit/>
          </a:bodyPr>
          <a:lstStyle/>
          <a:p>
            <a:r>
              <a:rPr lang="en-US" sz="2400">
                <a:solidFill>
                  <a:srgbClr val="404040"/>
                </a:solidFill>
              </a:rPr>
              <a:t>Deres arbeid viser hvordan småbyer kan bli mer motstandsdyktige samtidig som de reduserer utslippene gjennom felles innsats, ikke individuelle ofre. Lær mer om metodene deres gjennom </a:t>
            </a:r>
            <a:r>
              <a:rPr lang="en-US" sz="2400" b="1" u="sng">
                <a:hlinkClick r:id="rId3"/>
              </a:rPr>
              <a:t>Transition Networks ressurser for samfunnsaksjoner</a:t>
            </a:r>
            <a:r>
              <a:rPr lang="en-US" sz="2400" b="1"/>
              <a:t>.</a:t>
            </a:r>
          </a:p>
        </p:txBody>
      </p:sp>
      <p:pic>
        <p:nvPicPr>
          <p:cNvPr id="8" name="Picture 7" descr="A house with a garden and a fence&#10;&#10;AI-generated content may be incorrect.">
            <a:extLst>
              <a:ext uri="{FF2B5EF4-FFF2-40B4-BE49-F238E27FC236}">
                <a16:creationId xmlns:a16="http://schemas.microsoft.com/office/drawing/2014/main" id="{1D213F41-2AF9-1239-C716-6526DF538E09}"/>
              </a:ext>
            </a:extLst>
          </p:cNvPr>
          <p:cNvPicPr>
            <a:picLocks noChangeAspect="1"/>
          </p:cNvPicPr>
          <p:nvPr/>
        </p:nvPicPr>
        <p:blipFill>
          <a:blip r:embed="rId4"/>
          <a:stretch>
            <a:fillRect/>
          </a:stretch>
        </p:blipFill>
        <p:spPr>
          <a:xfrm>
            <a:off x="-528133" y="2142402"/>
            <a:ext cx="12192000" cy="3392304"/>
          </a:xfrm>
          <a:prstGeom prst="rect">
            <a:avLst/>
          </a:prstGeom>
        </p:spPr>
      </p:pic>
    </p:spTree>
    <p:extLst>
      <p:ext uri="{BB962C8B-B14F-4D97-AF65-F5344CB8AC3E}">
        <p14:creationId xmlns:p14="http://schemas.microsoft.com/office/powerpoint/2010/main" val="284360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602390" y="1194271"/>
            <a:ext cx="10614687" cy="3849918"/>
          </a:xfrm>
        </p:spPr>
        <p:txBody>
          <a:bodyPr/>
          <a:lstStyle/>
          <a:p>
            <a:r>
              <a:rPr lang="en-US"/>
              <a:t>	Over hele EU jobber unge ambassadører for Klimapakten med lokale prosjekter – alt fra </a:t>
            </a:r>
            <a:r>
              <a:rPr lang="en-US" u="sng">
                <a:hlinkClick r:id="rId2"/>
              </a:rPr>
              <a:t>arrangementer for bærekraftig mote i Slovenia </a:t>
            </a:r>
            <a:r>
              <a:rPr lang="en-US"/>
              <a:t>til </a:t>
            </a:r>
            <a:r>
              <a:rPr lang="en-US" u="sng">
                <a:hlinkClick r:id="rId3"/>
              </a:rPr>
              <a:t>klimaopplæring i portugisiske skoler</a:t>
            </a:r>
            <a:r>
              <a:rPr lang="en-US"/>
              <a:t>. Dette arbeidet støttes av EU-kommisjonen, men drives av innbyggerne, særlig unge mennesker.</a:t>
            </a:r>
          </a:p>
          <a:p>
            <a:r>
              <a:rPr lang="en-US"/>
              <a:t>	Disse eksemplene viser at </a:t>
            </a:r>
            <a:r>
              <a:rPr lang="en-US" err="1"/>
              <a:t>samfunnsorganisering </a:t>
            </a:r>
            <a:r>
              <a:rPr lang="en-US"/>
              <a:t>ikke alltid betyr protest, men også kan være stille, praktisk arbeid som endrer daglige vaner og bygger motstandskraft. </a:t>
            </a:r>
            <a:r>
              <a:rPr lang="en-US" u="sng">
                <a:hlinkClick r:id="rId4"/>
              </a:rPr>
              <a:t>Nettstedet til Klimapakten inneholder sammendrag av hvert prosjekt</a:t>
            </a:r>
            <a:r>
              <a:rPr lang="en-US"/>
              <a:t>, skrevet av deltakerne selv.</a:t>
            </a:r>
          </a:p>
          <a:p>
            <a:endParaRPr lang="en-US"/>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1137047" y="359776"/>
            <a:ext cx="10614687" cy="803654"/>
          </a:xfrm>
        </p:spPr>
        <p:txBody>
          <a:bodyPr/>
          <a:lstStyle/>
          <a:p>
            <a:r>
              <a:rPr lang="en-US">
                <a:solidFill>
                  <a:srgbClr val="1F8E47"/>
                </a:solidFill>
              </a:rPr>
              <a:t>2.3 Eksempel – EUs klimapaktsambassadører</a:t>
            </a:r>
          </a:p>
        </p:txBody>
      </p:sp>
      <p:pic>
        <p:nvPicPr>
          <p:cNvPr id="9" name="Picture 8" descr="A green and white strip&#10;&#10;AI-generated content may be incorrect.">
            <a:extLst>
              <a:ext uri="{FF2B5EF4-FFF2-40B4-BE49-F238E27FC236}">
                <a16:creationId xmlns:a16="http://schemas.microsoft.com/office/drawing/2014/main" id="{BD132DAD-BC15-4086-2261-283A7E8973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4301067"/>
            <a:ext cx="12228264" cy="2556934"/>
          </a:xfrm>
          <a:prstGeom prst="rect">
            <a:avLst/>
          </a:prstGeom>
        </p:spPr>
      </p:pic>
    </p:spTree>
    <p:extLst>
      <p:ext uri="{BB962C8B-B14F-4D97-AF65-F5344CB8AC3E}">
        <p14:creationId xmlns:p14="http://schemas.microsoft.com/office/powerpoint/2010/main" val="243972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BAD5FA-2186-2A66-787B-0D36D167C9C8}"/>
              </a:ext>
            </a:extLst>
          </p:cNvPr>
          <p:cNvSpPr>
            <a:spLocks noGrp="1"/>
          </p:cNvSpPr>
          <p:nvPr>
            <p:ph type="body" sz="quarter" idx="18"/>
          </p:nvPr>
        </p:nvSpPr>
        <p:spPr>
          <a:xfrm>
            <a:off x="675020" y="3392026"/>
            <a:ext cx="2779379" cy="1049221"/>
          </a:xfrm>
        </p:spPr>
        <p:txBody>
          <a:bodyPr/>
          <a:lstStyle/>
          <a:p>
            <a:r>
              <a:rPr lang="en-US" b="1"/>
              <a:t>Casestudie: Ungdomsledet innsats i Schlesien-regionen i Polen</a:t>
            </a:r>
            <a:endParaRPr lang="en-US"/>
          </a:p>
          <a:p>
            <a:endParaRPr lang="en-US"/>
          </a:p>
        </p:txBody>
      </p:sp>
      <p:sp>
        <p:nvSpPr>
          <p:cNvPr id="7" name="Text Placeholder 6">
            <a:extLst>
              <a:ext uri="{FF2B5EF4-FFF2-40B4-BE49-F238E27FC236}">
                <a16:creationId xmlns:a16="http://schemas.microsoft.com/office/drawing/2014/main" id="{FD62D7F5-B563-323D-9160-1C92C81550BA}"/>
              </a:ext>
            </a:extLst>
          </p:cNvPr>
          <p:cNvSpPr>
            <a:spLocks noGrp="1"/>
          </p:cNvSpPr>
          <p:nvPr>
            <p:ph type="body" sz="quarter" idx="19"/>
          </p:nvPr>
        </p:nvSpPr>
        <p:spPr/>
        <p:txBody>
          <a:bodyPr/>
          <a:lstStyle/>
          <a:p>
            <a:r>
              <a:rPr lang="en-US"/>
              <a:t>2.4</a:t>
            </a:r>
          </a:p>
        </p:txBody>
      </p:sp>
      <p:sp>
        <p:nvSpPr>
          <p:cNvPr id="8" name="Text Placeholder 7">
            <a:extLst>
              <a:ext uri="{FF2B5EF4-FFF2-40B4-BE49-F238E27FC236}">
                <a16:creationId xmlns:a16="http://schemas.microsoft.com/office/drawing/2014/main" id="{2AF2D161-7CCA-664F-7635-F1714B34BC57}"/>
              </a:ext>
            </a:extLst>
          </p:cNvPr>
          <p:cNvSpPr>
            <a:spLocks noGrp="1"/>
          </p:cNvSpPr>
          <p:nvPr>
            <p:ph type="body" sz="quarter" idx="20"/>
          </p:nvPr>
        </p:nvSpPr>
        <p:spPr>
          <a:xfrm>
            <a:off x="4538704" y="591329"/>
            <a:ext cx="6961476" cy="3849918"/>
          </a:xfrm>
        </p:spPr>
        <p:txBody>
          <a:bodyPr/>
          <a:lstStyle/>
          <a:p>
            <a:pPr>
              <a:lnSpc>
                <a:spcPct val="150000"/>
              </a:lnSpc>
            </a:pPr>
            <a:r>
              <a:rPr lang="en-US"/>
              <a:t>	I Schlesien-regionen i Polen, et område med stor kullindustri, har ungdomsledede grupper </a:t>
            </a:r>
            <a:r>
              <a:rPr lang="en-US" err="1"/>
              <a:t>organisert </a:t>
            </a:r>
            <a:r>
              <a:rPr lang="en-US"/>
              <a:t>opplæringskampanjer og klimaworkshops for jevnaldrende og lokale myndigheter. De fokuserer på å bygge broer til eldre generasjoner og viser at energiomstillingen kan skje med verdighet og lokalt lederskap.</a:t>
            </a:r>
          </a:p>
          <a:p>
            <a:pPr>
              <a:lnSpc>
                <a:spcPct val="150000"/>
              </a:lnSpc>
            </a:pPr>
            <a:endParaRPr lang="en-US"/>
          </a:p>
          <a:p>
            <a:pPr>
              <a:lnSpc>
                <a:spcPct val="150000"/>
              </a:lnSpc>
            </a:pPr>
            <a:r>
              <a:rPr lang="en-US"/>
              <a:t>	Denne historien er omtalt i </a:t>
            </a:r>
            <a:r>
              <a:rPr lang="en-US" u="sng">
                <a:hlinkClick r:id="rId2"/>
              </a:rPr>
              <a:t>Commons Librarys casestudier </a:t>
            </a:r>
            <a:r>
              <a:rPr lang="en-US" u="sng" err="1">
                <a:hlinkClick r:id="rId2"/>
              </a:rPr>
              <a:t>om klimautvikling</a:t>
            </a:r>
            <a:r>
              <a:rPr lang="en-US"/>
              <a:t>, som dokumenterer virkelige ungdomsstrategier i utfordrende sammenhenger.</a:t>
            </a:r>
          </a:p>
          <a:p>
            <a:endParaRPr lang="en-US"/>
          </a:p>
        </p:txBody>
      </p:sp>
      <p:pic>
        <p:nvPicPr>
          <p:cNvPr id="12" name="Picture Placeholder 11" descr="A group of people holding signs&#10;&#10;AI-generated content may be incorrect.">
            <a:extLst>
              <a:ext uri="{FF2B5EF4-FFF2-40B4-BE49-F238E27FC236}">
                <a16:creationId xmlns:a16="http://schemas.microsoft.com/office/drawing/2014/main" id="{74429C9C-97E2-399A-6D11-C2641287286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97997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723DF-7D2B-587C-15A0-FE0D3390792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FA744EE-2D6F-7374-744A-8652C1D2A6AD}"/>
              </a:ext>
            </a:extLst>
          </p:cNvPr>
          <p:cNvSpPr>
            <a:spLocks noGrp="1"/>
          </p:cNvSpPr>
          <p:nvPr>
            <p:ph type="body" sz="quarter" idx="19"/>
          </p:nvPr>
        </p:nvSpPr>
        <p:spPr>
          <a:xfrm>
            <a:off x="8297333" y="922205"/>
            <a:ext cx="3246281" cy="614364"/>
          </a:xfrm>
        </p:spPr>
        <p:txBody>
          <a:bodyPr/>
          <a:lstStyle/>
          <a:p>
            <a:r>
              <a:rPr lang="en-GB"/>
              <a:t>2.5 – Oppgave</a:t>
            </a:r>
          </a:p>
        </p:txBody>
      </p:sp>
      <p:sp>
        <p:nvSpPr>
          <p:cNvPr id="4" name="Text Placeholder 3">
            <a:extLst>
              <a:ext uri="{FF2B5EF4-FFF2-40B4-BE49-F238E27FC236}">
                <a16:creationId xmlns:a16="http://schemas.microsoft.com/office/drawing/2014/main" id="{205FB8CE-6B97-7F3A-5038-9C5E53C1CD91}"/>
              </a:ext>
            </a:extLst>
          </p:cNvPr>
          <p:cNvSpPr>
            <a:spLocks noGrp="1"/>
          </p:cNvSpPr>
          <p:nvPr>
            <p:ph type="body" sz="quarter" idx="21"/>
          </p:nvPr>
        </p:nvSpPr>
        <p:spPr>
          <a:xfrm>
            <a:off x="718078" y="4902066"/>
            <a:ext cx="10755843" cy="1807482"/>
          </a:xfrm>
          <a:solidFill>
            <a:srgbClr val="1F8E47"/>
          </a:solidFill>
        </p:spPr>
        <p:txBody>
          <a:bodyPr/>
          <a:lstStyle/>
          <a:p>
            <a:pPr marL="0" indent="0"/>
            <a:r>
              <a:rPr lang="en-US">
                <a:solidFill>
                  <a:schemeClr val="bg1"/>
                </a:solidFill>
              </a:rPr>
              <a:t>Tegn et enkelt kart over lokalsamfunnet, </a:t>
            </a:r>
            <a:r>
              <a:rPr lang="en-US" err="1">
                <a:solidFill>
                  <a:schemeClr val="bg1"/>
                </a:solidFill>
              </a:rPr>
              <a:t>nabolaget </a:t>
            </a:r>
            <a:r>
              <a:rPr lang="en-US">
                <a:solidFill>
                  <a:schemeClr val="bg1"/>
                </a:solidFill>
              </a:rPr>
              <a:t>eller byen din.</a:t>
            </a:r>
          </a:p>
          <a:p>
            <a:pPr marL="0" indent="0"/>
            <a:r>
              <a:rPr lang="en-US">
                <a:solidFill>
                  <a:schemeClr val="bg1"/>
                </a:solidFill>
              </a:rPr>
              <a:t>• Hvor finnes det steder hvor klimatiltak kan gjennomføres?</a:t>
            </a:r>
          </a:p>
          <a:p>
            <a:pPr marL="0" indent="0"/>
            <a:r>
              <a:rPr lang="en-US">
                <a:solidFill>
                  <a:schemeClr val="bg1"/>
                </a:solidFill>
              </a:rPr>
              <a:t>• Hvem driver allerede lokale aktiviteter som kan knyttes til klimatemaer?</a:t>
            </a:r>
          </a:p>
          <a:p>
            <a:pPr marL="0" indent="0"/>
            <a:r>
              <a:rPr lang="en-US">
                <a:solidFill>
                  <a:schemeClr val="bg1"/>
                </a:solidFill>
              </a:rPr>
              <a:t>• Hvilke typer tiltak mangler, og hvem kan bidra til å få dem i gang?</a:t>
            </a:r>
          </a:p>
          <a:p>
            <a:pPr marL="0" indent="0" algn="ctr"/>
            <a:endParaRPr lang="en-GB" i="1">
              <a:solidFill>
                <a:schemeClr val="bg1"/>
              </a:solidFill>
            </a:endParaRPr>
          </a:p>
        </p:txBody>
      </p:sp>
      <p:pic>
        <p:nvPicPr>
          <p:cNvPr id="7" name="Picture Placeholder 6">
            <a:extLst>
              <a:ext uri="{FF2B5EF4-FFF2-40B4-BE49-F238E27FC236}">
                <a16:creationId xmlns:a16="http://schemas.microsoft.com/office/drawing/2014/main" id="{25C90AB8-AAC9-6537-5B46-F636205D8DA3}"/>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
        <p:nvSpPr>
          <p:cNvPr id="8" name="TextBox 7">
            <a:extLst>
              <a:ext uri="{FF2B5EF4-FFF2-40B4-BE49-F238E27FC236}">
                <a16:creationId xmlns:a16="http://schemas.microsoft.com/office/drawing/2014/main" id="{C017EF24-981E-4A82-868A-8C20E4C62A68}"/>
              </a:ext>
            </a:extLst>
          </p:cNvPr>
          <p:cNvSpPr txBox="1"/>
          <p:nvPr/>
        </p:nvSpPr>
        <p:spPr>
          <a:xfrm>
            <a:off x="8830733" y="1955934"/>
            <a:ext cx="3378199" cy="954107"/>
          </a:xfrm>
          <a:prstGeom prst="rect">
            <a:avLst/>
          </a:prstGeom>
          <a:noFill/>
        </p:spPr>
        <p:txBody>
          <a:bodyPr wrap="square">
            <a:spAutoFit/>
          </a:bodyPr>
          <a:lstStyle/>
          <a:p>
            <a:r>
              <a:rPr lang="en-US" sz="2800" b="1">
                <a:solidFill>
                  <a:schemeClr val="bg1"/>
                </a:solidFill>
              </a:rPr>
              <a:t>Kartlegging av lokale muligheter</a:t>
            </a:r>
          </a:p>
        </p:txBody>
      </p:sp>
    </p:spTree>
    <p:extLst>
      <p:ext uri="{BB962C8B-B14F-4D97-AF65-F5344CB8AC3E}">
        <p14:creationId xmlns:p14="http://schemas.microsoft.com/office/powerpoint/2010/main" val="367346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5332716-96CE-5898-5483-AC9370A46FAC}"/>
              </a:ext>
            </a:extLst>
          </p:cNvPr>
          <p:cNvSpPr>
            <a:spLocks noGrp="1"/>
          </p:cNvSpPr>
          <p:nvPr>
            <p:ph type="body" sz="quarter" idx="15"/>
          </p:nvPr>
        </p:nvSpPr>
        <p:spPr/>
        <p:txBody>
          <a:bodyPr/>
          <a:lstStyle/>
          <a:p>
            <a:r>
              <a:rPr lang="en-US"/>
              <a:t>01</a:t>
            </a:r>
          </a:p>
        </p:txBody>
      </p:sp>
      <p:sp>
        <p:nvSpPr>
          <p:cNvPr id="6" name="Text Placeholder 5">
            <a:extLst>
              <a:ext uri="{FF2B5EF4-FFF2-40B4-BE49-F238E27FC236}">
                <a16:creationId xmlns:a16="http://schemas.microsoft.com/office/drawing/2014/main" id="{43D63E27-25D9-4919-8DFB-F33F333C3548}"/>
              </a:ext>
            </a:extLst>
          </p:cNvPr>
          <p:cNvSpPr>
            <a:spLocks noGrp="1"/>
          </p:cNvSpPr>
          <p:nvPr>
            <p:ph type="body" sz="quarter" idx="14"/>
          </p:nvPr>
        </p:nvSpPr>
        <p:spPr/>
        <p:txBody>
          <a:bodyPr/>
          <a:lstStyle/>
          <a:p>
            <a:r>
              <a:rPr lang="en-US"/>
              <a:t>Hvorfor kollektiv handling?</a:t>
            </a:r>
          </a:p>
        </p:txBody>
      </p:sp>
      <p:sp>
        <p:nvSpPr>
          <p:cNvPr id="9" name="Text Placeholder 8">
            <a:extLst>
              <a:ext uri="{FF2B5EF4-FFF2-40B4-BE49-F238E27FC236}">
                <a16:creationId xmlns:a16="http://schemas.microsoft.com/office/drawing/2014/main" id="{4F1B31DF-1CFE-D018-6B75-87CD9C17B018}"/>
              </a:ext>
            </a:extLst>
          </p:cNvPr>
          <p:cNvSpPr>
            <a:spLocks noGrp="1"/>
          </p:cNvSpPr>
          <p:nvPr>
            <p:ph type="body" sz="quarter" idx="28"/>
          </p:nvPr>
        </p:nvSpPr>
        <p:spPr>
          <a:xfrm>
            <a:off x="0" y="1519186"/>
            <a:ext cx="4608000" cy="4671588"/>
          </a:xfrm>
        </p:spPr>
        <p:txBody>
          <a:bodyPr/>
          <a:lstStyle/>
          <a:p>
            <a:r>
              <a:rPr lang="en-US"/>
              <a:t>	Dette modulen utforsker hvordan unge kan gå fra isolert bekymring for klimaendringene til praktisk, inkluderende kollektiv handling. Den introduserer lokalsamfunnsbasert </a:t>
            </a:r>
            <a:r>
              <a:rPr lang="en-US" err="1"/>
              <a:t>organisering</a:t>
            </a:r>
            <a:r>
              <a:rPr lang="en-US"/>
              <a:t>, oppbygging av ungdomsbevegelser og betydningen av felles emosjonell motstandskraft for å oppnå klimapåvirkning.</a:t>
            </a:r>
          </a:p>
          <a:p>
            <a:endParaRPr lang="en-US"/>
          </a:p>
        </p:txBody>
      </p:sp>
      <p:sp>
        <p:nvSpPr>
          <p:cNvPr id="10" name="Text Placeholder 9">
            <a:extLst>
              <a:ext uri="{FF2B5EF4-FFF2-40B4-BE49-F238E27FC236}">
                <a16:creationId xmlns:a16="http://schemas.microsoft.com/office/drawing/2014/main" id="{A7A12F72-9959-07DD-A16E-8E2EB4ADC470}"/>
              </a:ext>
            </a:extLst>
          </p:cNvPr>
          <p:cNvSpPr>
            <a:spLocks noGrp="1"/>
          </p:cNvSpPr>
          <p:nvPr>
            <p:ph type="body" sz="quarter" idx="29"/>
          </p:nvPr>
        </p:nvSpPr>
        <p:spPr/>
        <p:txBody>
          <a:bodyPr/>
          <a:lstStyle/>
          <a:p>
            <a:r>
              <a:rPr lang="en-US"/>
              <a:t>02</a:t>
            </a:r>
          </a:p>
        </p:txBody>
      </p:sp>
      <p:sp>
        <p:nvSpPr>
          <p:cNvPr id="11" name="Text Placeholder 10">
            <a:extLst>
              <a:ext uri="{FF2B5EF4-FFF2-40B4-BE49-F238E27FC236}">
                <a16:creationId xmlns:a16="http://schemas.microsoft.com/office/drawing/2014/main" id="{0D4384D8-C9BE-3A21-3637-568A04D30488}"/>
              </a:ext>
            </a:extLst>
          </p:cNvPr>
          <p:cNvSpPr>
            <a:spLocks noGrp="1"/>
          </p:cNvSpPr>
          <p:nvPr>
            <p:ph type="body" sz="quarter" idx="30"/>
          </p:nvPr>
        </p:nvSpPr>
        <p:spPr>
          <a:xfrm>
            <a:off x="6719881" y="2252978"/>
            <a:ext cx="5150694" cy="689519"/>
          </a:xfrm>
        </p:spPr>
        <p:txBody>
          <a:bodyPr/>
          <a:lstStyle/>
          <a:p>
            <a:r>
              <a:rPr lang="en-US"/>
              <a:t>Lokal makt – hvordan lokalsamfunn </a:t>
            </a:r>
            <a:r>
              <a:rPr lang="en-US" err="1"/>
              <a:t>mobiliserer seg</a:t>
            </a:r>
            <a:endParaRPr lang="en-US"/>
          </a:p>
        </p:txBody>
      </p:sp>
      <p:sp>
        <p:nvSpPr>
          <p:cNvPr id="12" name="Text Placeholder 11">
            <a:extLst>
              <a:ext uri="{FF2B5EF4-FFF2-40B4-BE49-F238E27FC236}">
                <a16:creationId xmlns:a16="http://schemas.microsoft.com/office/drawing/2014/main" id="{83090131-0E8A-A3B3-4801-78F232BBFD98}"/>
              </a:ext>
            </a:extLst>
          </p:cNvPr>
          <p:cNvSpPr>
            <a:spLocks noGrp="1"/>
          </p:cNvSpPr>
          <p:nvPr>
            <p:ph type="body" sz="quarter" idx="31"/>
          </p:nvPr>
        </p:nvSpPr>
        <p:spPr/>
        <p:txBody>
          <a:bodyPr/>
          <a:lstStyle/>
          <a:p>
            <a:r>
              <a:rPr lang="en-US"/>
              <a:t>03</a:t>
            </a:r>
          </a:p>
        </p:txBody>
      </p:sp>
      <p:sp>
        <p:nvSpPr>
          <p:cNvPr id="13" name="Text Placeholder 12">
            <a:extLst>
              <a:ext uri="{FF2B5EF4-FFF2-40B4-BE49-F238E27FC236}">
                <a16:creationId xmlns:a16="http://schemas.microsoft.com/office/drawing/2014/main" id="{8200CF51-BD65-558A-3660-B4F2C25FF695}"/>
              </a:ext>
            </a:extLst>
          </p:cNvPr>
          <p:cNvSpPr>
            <a:spLocks noGrp="1"/>
          </p:cNvSpPr>
          <p:nvPr>
            <p:ph type="body" sz="quarter" idx="32"/>
          </p:nvPr>
        </p:nvSpPr>
        <p:spPr/>
        <p:txBody>
          <a:bodyPr/>
          <a:lstStyle/>
          <a:p>
            <a:r>
              <a:rPr lang="en-US"/>
              <a:t>Oppbygging av ungdomsbevegelser</a:t>
            </a:r>
          </a:p>
        </p:txBody>
      </p:sp>
      <p:sp>
        <p:nvSpPr>
          <p:cNvPr id="14" name="Text Placeholder 13">
            <a:extLst>
              <a:ext uri="{FF2B5EF4-FFF2-40B4-BE49-F238E27FC236}">
                <a16:creationId xmlns:a16="http://schemas.microsoft.com/office/drawing/2014/main" id="{C68FDACD-2866-5909-F407-66556167D794}"/>
              </a:ext>
            </a:extLst>
          </p:cNvPr>
          <p:cNvSpPr>
            <a:spLocks noGrp="1"/>
          </p:cNvSpPr>
          <p:nvPr>
            <p:ph type="body" sz="quarter" idx="33"/>
          </p:nvPr>
        </p:nvSpPr>
        <p:spPr/>
        <p:txBody>
          <a:bodyPr/>
          <a:lstStyle/>
          <a:p>
            <a:r>
              <a:rPr lang="en-US"/>
              <a:t>04</a:t>
            </a:r>
          </a:p>
        </p:txBody>
      </p:sp>
      <p:sp>
        <p:nvSpPr>
          <p:cNvPr id="15" name="Text Placeholder 14">
            <a:extLst>
              <a:ext uri="{FF2B5EF4-FFF2-40B4-BE49-F238E27FC236}">
                <a16:creationId xmlns:a16="http://schemas.microsoft.com/office/drawing/2014/main" id="{CADCB91F-97FD-BA93-03ED-60272CBB45BD}"/>
              </a:ext>
            </a:extLst>
          </p:cNvPr>
          <p:cNvSpPr>
            <a:spLocks noGrp="1"/>
          </p:cNvSpPr>
          <p:nvPr>
            <p:ph type="body" sz="quarter" idx="34"/>
          </p:nvPr>
        </p:nvSpPr>
        <p:spPr>
          <a:xfrm>
            <a:off x="6748163" y="4082953"/>
            <a:ext cx="5150694" cy="689519"/>
          </a:xfrm>
        </p:spPr>
        <p:txBody>
          <a:bodyPr/>
          <a:lstStyle/>
          <a:p>
            <a:r>
              <a:rPr lang="en-US"/>
              <a:t>Deltakelse for alle – inkludering og rettferdighet</a:t>
            </a:r>
          </a:p>
        </p:txBody>
      </p:sp>
      <p:sp>
        <p:nvSpPr>
          <p:cNvPr id="16" name="Text Placeholder 15">
            <a:extLst>
              <a:ext uri="{FF2B5EF4-FFF2-40B4-BE49-F238E27FC236}">
                <a16:creationId xmlns:a16="http://schemas.microsoft.com/office/drawing/2014/main" id="{0A7A08E9-769E-C4AB-E48F-BD4D44F7665B}"/>
              </a:ext>
            </a:extLst>
          </p:cNvPr>
          <p:cNvSpPr>
            <a:spLocks noGrp="1"/>
          </p:cNvSpPr>
          <p:nvPr>
            <p:ph type="body" sz="quarter" idx="35"/>
          </p:nvPr>
        </p:nvSpPr>
        <p:spPr/>
        <p:txBody>
          <a:bodyPr/>
          <a:lstStyle/>
          <a:p>
            <a:r>
              <a:rPr lang="en-US"/>
              <a:t>05</a:t>
            </a:r>
          </a:p>
        </p:txBody>
      </p:sp>
      <p:sp>
        <p:nvSpPr>
          <p:cNvPr id="17" name="Text Placeholder 16">
            <a:extLst>
              <a:ext uri="{FF2B5EF4-FFF2-40B4-BE49-F238E27FC236}">
                <a16:creationId xmlns:a16="http://schemas.microsoft.com/office/drawing/2014/main" id="{A705CE98-BACD-0B29-C279-9CB1FDF9F310}"/>
              </a:ext>
            </a:extLst>
          </p:cNvPr>
          <p:cNvSpPr>
            <a:spLocks noGrp="1"/>
          </p:cNvSpPr>
          <p:nvPr>
            <p:ph type="body" sz="quarter" idx="36"/>
          </p:nvPr>
        </p:nvSpPr>
        <p:spPr>
          <a:xfrm>
            <a:off x="6726460" y="4997940"/>
            <a:ext cx="5465540" cy="689519"/>
          </a:xfrm>
        </p:spPr>
        <p:txBody>
          <a:bodyPr/>
          <a:lstStyle/>
          <a:p>
            <a:r>
              <a:rPr lang="en-US"/>
              <a:t>Klimafølelser og kollektiv motstandskraft</a:t>
            </a:r>
          </a:p>
        </p:txBody>
      </p:sp>
      <p:sp>
        <p:nvSpPr>
          <p:cNvPr id="8" name="Text Placeholder 7">
            <a:extLst>
              <a:ext uri="{FF2B5EF4-FFF2-40B4-BE49-F238E27FC236}">
                <a16:creationId xmlns:a16="http://schemas.microsoft.com/office/drawing/2014/main" id="{9E008C6E-21CE-8F0D-9175-2244D18D2709}"/>
              </a:ext>
            </a:extLst>
          </p:cNvPr>
          <p:cNvSpPr>
            <a:spLocks noGrp="1"/>
          </p:cNvSpPr>
          <p:nvPr>
            <p:ph type="body" sz="quarter" idx="27"/>
          </p:nvPr>
        </p:nvSpPr>
        <p:spPr/>
        <p:txBody>
          <a:bodyPr/>
          <a:lstStyle/>
          <a:p>
            <a:r>
              <a:rPr lang="en-US"/>
              <a:t>Moduloversikt</a:t>
            </a:r>
          </a:p>
        </p:txBody>
      </p:sp>
      <p:sp>
        <p:nvSpPr>
          <p:cNvPr id="2" name="Text Placeholder 15">
            <a:extLst>
              <a:ext uri="{FF2B5EF4-FFF2-40B4-BE49-F238E27FC236}">
                <a16:creationId xmlns:a16="http://schemas.microsoft.com/office/drawing/2014/main" id="{F008F84C-42D2-D0AE-DB84-E9B78582149C}"/>
              </a:ext>
            </a:extLst>
          </p:cNvPr>
          <p:cNvSpPr txBox="1">
            <a:spLocks/>
          </p:cNvSpPr>
          <p:nvPr/>
        </p:nvSpPr>
        <p:spPr>
          <a:xfrm>
            <a:off x="5912867" y="5687459"/>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5398A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06</a:t>
            </a:r>
          </a:p>
        </p:txBody>
      </p:sp>
      <p:sp>
        <p:nvSpPr>
          <p:cNvPr id="3" name="Text Placeholder 16">
            <a:extLst>
              <a:ext uri="{FF2B5EF4-FFF2-40B4-BE49-F238E27FC236}">
                <a16:creationId xmlns:a16="http://schemas.microsoft.com/office/drawing/2014/main" id="{F96CB112-665F-6B28-F2C4-EFEEDF13FAC2}"/>
              </a:ext>
            </a:extLst>
          </p:cNvPr>
          <p:cNvSpPr txBox="1">
            <a:spLocks/>
          </p:cNvSpPr>
          <p:nvPr/>
        </p:nvSpPr>
        <p:spPr>
          <a:xfrm>
            <a:off x="6634957" y="5687458"/>
            <a:ext cx="5726006"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Fra bevissthet til handling – planlegging for å oppnå effekt</a:t>
            </a:r>
          </a:p>
        </p:txBody>
      </p:sp>
      <p:cxnSp>
        <p:nvCxnSpPr>
          <p:cNvPr id="4" name="Straight Connector 3">
            <a:extLst>
              <a:ext uri="{FF2B5EF4-FFF2-40B4-BE49-F238E27FC236}">
                <a16:creationId xmlns:a16="http://schemas.microsoft.com/office/drawing/2014/main" id="{2EC3B0F7-82DE-651D-1896-C3242A48A9F2}"/>
              </a:ext>
            </a:extLst>
          </p:cNvPr>
          <p:cNvCxnSpPr>
            <a:cxnSpLocks/>
          </p:cNvCxnSpPr>
          <p:nvPr/>
        </p:nvCxnSpPr>
        <p:spPr>
          <a:xfrm flipH="1">
            <a:off x="5658046" y="5687459"/>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212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BC46A3-B3D9-9F6A-1F00-9DF047A637B6}"/>
              </a:ext>
            </a:extLst>
          </p:cNvPr>
          <p:cNvSpPr>
            <a:spLocks noGrp="1"/>
          </p:cNvSpPr>
          <p:nvPr>
            <p:ph type="body" sz="quarter" idx="18"/>
          </p:nvPr>
        </p:nvSpPr>
        <p:spPr>
          <a:xfrm>
            <a:off x="599571" y="4919936"/>
            <a:ext cx="3074962" cy="1049221"/>
          </a:xfrm>
        </p:spPr>
        <p:txBody>
          <a:bodyPr/>
          <a:lstStyle/>
          <a:p>
            <a:r>
              <a:rPr lang="en-US" b="1"/>
              <a:t>Oppsummering av kapittel 2: Kraften i lokale tiltak </a:t>
            </a:r>
          </a:p>
          <a:p>
            <a:endParaRPr lang="en-US"/>
          </a:p>
        </p:txBody>
      </p:sp>
      <p:sp>
        <p:nvSpPr>
          <p:cNvPr id="6" name="Text Placeholder 5">
            <a:extLst>
              <a:ext uri="{FF2B5EF4-FFF2-40B4-BE49-F238E27FC236}">
                <a16:creationId xmlns:a16="http://schemas.microsoft.com/office/drawing/2014/main" id="{966698D0-2301-C939-1998-A80B444EEA82}"/>
              </a:ext>
            </a:extLst>
          </p:cNvPr>
          <p:cNvSpPr>
            <a:spLocks noGrp="1"/>
          </p:cNvSpPr>
          <p:nvPr>
            <p:ph type="body" sz="quarter" idx="20"/>
          </p:nvPr>
        </p:nvSpPr>
        <p:spPr>
          <a:xfrm>
            <a:off x="7946950" y="642939"/>
            <a:ext cx="3608993" cy="6045728"/>
          </a:xfrm>
        </p:spPr>
        <p:txBody>
          <a:bodyPr/>
          <a:lstStyle/>
          <a:p>
            <a:pPr marL="342900" lvl="0" indent="-342900" algn="just">
              <a:buFont typeface="Arial" panose="020B0604020202020204" pitchFamily="34" charset="0"/>
              <a:buChar char="•"/>
            </a:pPr>
            <a:r>
              <a:rPr lang="en-US"/>
              <a:t>Lokalsamfunn kan lede meningsfulle klimatiltak som passer deres kontekst.</a:t>
            </a:r>
          </a:p>
          <a:p>
            <a:pPr marL="342900" lvl="0" indent="-342900" algn="just">
              <a:buFont typeface="Arial" panose="020B0604020202020204" pitchFamily="34" charset="0"/>
              <a:buChar char="•"/>
            </a:pPr>
            <a:r>
              <a:rPr lang="en-US"/>
              <a:t>Prosjekter lykkes når de bygger på det som allerede finnes og inkluderer lokale stemmer.</a:t>
            </a:r>
          </a:p>
          <a:p>
            <a:pPr marL="342900" lvl="0" indent="-342900" algn="just">
              <a:buFont typeface="Arial" panose="020B0604020202020204" pitchFamily="34" charset="0"/>
              <a:buChar char="•"/>
            </a:pPr>
            <a:r>
              <a:rPr lang="en-US"/>
              <a:t>Ungdomsledede tiltak finner sted over hele Europa, fra småbyer til hovedsteder.</a:t>
            </a:r>
          </a:p>
          <a:p>
            <a:pPr marL="342900" lvl="0" indent="-342900" algn="just">
              <a:buFont typeface="Arial" panose="020B0604020202020204" pitchFamily="34" charset="0"/>
              <a:buChar char="•"/>
            </a:pPr>
            <a:r>
              <a:rPr lang="en-US" err="1"/>
              <a:t>Mobilisering</a:t>
            </a:r>
            <a:r>
              <a:rPr lang="en-US"/>
              <a:t> av lokalsamfunnet kan være stille og praktisk, ikke bare offentlig eller høylydt.</a:t>
            </a:r>
          </a:p>
          <a:p>
            <a:endParaRPr lang="en-US"/>
          </a:p>
        </p:txBody>
      </p:sp>
      <p:pic>
        <p:nvPicPr>
          <p:cNvPr id="8" name="Picture Placeholder 5">
            <a:extLst>
              <a:ext uri="{FF2B5EF4-FFF2-40B4-BE49-F238E27FC236}">
                <a16:creationId xmlns:a16="http://schemas.microsoft.com/office/drawing/2014/main" id="{D92CB2C5-0AFF-2003-57D4-9955C9090E2B}"/>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B7A6BB1B-7234-CBCC-A7EB-1A3E160B54F3}"/>
              </a:ext>
            </a:extLst>
          </p:cNvPr>
          <p:cNvSpPr>
            <a:spLocks noGrp="1"/>
          </p:cNvSpPr>
          <p:nvPr>
            <p:ph type="body" sz="quarter" idx="19"/>
          </p:nvPr>
        </p:nvSpPr>
        <p:spPr/>
        <p:txBody>
          <a:bodyPr/>
          <a:lstStyle/>
          <a:p>
            <a:r>
              <a:rPr lang="en-US"/>
              <a:t>2.6</a:t>
            </a:r>
          </a:p>
        </p:txBody>
      </p:sp>
    </p:spTree>
    <p:extLst>
      <p:ext uri="{BB962C8B-B14F-4D97-AF65-F5344CB8AC3E}">
        <p14:creationId xmlns:p14="http://schemas.microsoft.com/office/powerpoint/2010/main" val="2505115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US" sz="4400" b="1"/>
              <a:t>Enhet 3 – </a:t>
            </a:r>
          </a:p>
        </p:txBody>
      </p:sp>
      <p:pic>
        <p:nvPicPr>
          <p:cNvPr id="7" name="Picture Placeholder 6"/>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6" name="Rectangle 5"/>
          <p:cNvSpPr/>
          <p:nvPr/>
        </p:nvSpPr>
        <p:spPr>
          <a:xfrm>
            <a:off x="300196" y="2518664"/>
            <a:ext cx="3899271" cy="1200329"/>
          </a:xfrm>
          <a:prstGeom prst="rect">
            <a:avLst/>
          </a:prstGeom>
        </p:spPr>
        <p:txBody>
          <a:bodyPr wrap="square">
            <a:spAutoFit/>
          </a:bodyPr>
          <a:lstStyle/>
          <a:p>
            <a:r>
              <a:rPr lang="en-US" sz="2400" b="1">
                <a:solidFill>
                  <a:schemeClr val="bg1"/>
                </a:solidFill>
              </a:rPr>
              <a:t>Oppbygging av ungdomsbevegelser: Kampanjer, protester og koalisjoner</a:t>
            </a:r>
          </a:p>
        </p:txBody>
      </p:sp>
      <p:pic>
        <p:nvPicPr>
          <p:cNvPr id="8" name="Picture 7"/>
          <p:cNvPicPr>
            <a:picLocks noChangeAspect="1"/>
          </p:cNvPicPr>
          <p:nvPr/>
        </p:nvPicPr>
        <p:blipFill>
          <a:blip r:embed="rId3"/>
          <a:stretch>
            <a:fillRect/>
          </a:stretch>
        </p:blipFill>
        <p:spPr>
          <a:xfrm rot="12231928">
            <a:off x="-1844782" y="2730914"/>
            <a:ext cx="7230483" cy="7230483"/>
          </a:xfrm>
          <a:prstGeom prst="rect">
            <a:avLst/>
          </a:prstGeom>
        </p:spPr>
      </p:pic>
    </p:spTree>
    <p:extLst>
      <p:ext uri="{BB962C8B-B14F-4D97-AF65-F5344CB8AC3E}">
        <p14:creationId xmlns:p14="http://schemas.microsoft.com/office/powerpoint/2010/main" val="3888995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ABB1-C5F0-441F-6AC9-C986C2B5A5AD}"/>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9121F7B2-CA65-5F2D-AFC5-AEDAFFFF3B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18" name="think-cell data - do not delete" hidden="1">
                        <a:extLst>
                          <a:ext uri="{FF2B5EF4-FFF2-40B4-BE49-F238E27FC236}">
                            <a16:creationId xmlns:a16="http://schemas.microsoft.com/office/drawing/2014/main" id="{9121F7B2-CA65-5F2D-AFC5-AEDAFFFF3B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D97D6DC8-C518-A770-496F-DA0089654CBB}"/>
              </a:ext>
            </a:extLst>
          </p:cNvPr>
          <p:cNvPicPr>
            <a:picLocks noChangeAspect="1"/>
          </p:cNvPicPr>
          <p:nvPr/>
        </p:nvPicPr>
        <p:blipFill>
          <a:blip r:embed="rId5"/>
          <a:srcRect/>
          <a:stretch/>
        </p:blipFill>
        <p:spPr>
          <a:xfrm>
            <a:off x="7143" y="0"/>
            <a:ext cx="13415345" cy="7512592"/>
          </a:xfrm>
          <a:prstGeom prst="rect">
            <a:avLst/>
          </a:prstGeom>
        </p:spPr>
      </p:pic>
      <p:sp>
        <p:nvSpPr>
          <p:cNvPr id="5" name="Text Placeholder 4">
            <a:extLst>
              <a:ext uri="{FF2B5EF4-FFF2-40B4-BE49-F238E27FC236}">
                <a16:creationId xmlns:a16="http://schemas.microsoft.com/office/drawing/2014/main" id="{6923CD84-E5DA-1124-5584-A918CF755510}"/>
              </a:ext>
            </a:extLst>
          </p:cNvPr>
          <p:cNvSpPr>
            <a:spLocks noGrp="1"/>
          </p:cNvSpPr>
          <p:nvPr>
            <p:ph type="body" sz="quarter" idx="18"/>
          </p:nvPr>
        </p:nvSpPr>
        <p:spPr>
          <a:xfrm>
            <a:off x="303690" y="423334"/>
            <a:ext cx="3706291" cy="1320799"/>
          </a:xfrm>
          <a:solidFill>
            <a:srgbClr val="84C245"/>
          </a:solidFill>
        </p:spPr>
        <p:txBody>
          <a:bodyPr/>
          <a:lstStyle/>
          <a:p>
            <a:endParaRPr lang="en-US" sz="3600" b="1"/>
          </a:p>
          <a:p>
            <a:r>
              <a:rPr lang="en-US" sz="3600" b="1"/>
              <a:t>3.1 </a:t>
            </a:r>
            <a:r>
              <a:rPr lang="en-US" b="1"/>
              <a:t>– </a:t>
            </a:r>
            <a:r>
              <a:rPr lang="en-US" sz="3200" b="1"/>
              <a:t>Hvorfor er bevegelser viktige?</a:t>
            </a:r>
            <a:endParaRPr lang="en-US" sz="2400" i="1">
              <a:solidFill>
                <a:schemeClr val="tx1"/>
              </a:solidFill>
            </a:endParaRPr>
          </a:p>
        </p:txBody>
      </p:sp>
      <p:pic>
        <p:nvPicPr>
          <p:cNvPr id="10" name="Picture 9">
            <a:extLst>
              <a:ext uri="{FF2B5EF4-FFF2-40B4-BE49-F238E27FC236}">
                <a16:creationId xmlns:a16="http://schemas.microsoft.com/office/drawing/2014/main" id="{B547FD5C-A334-35A4-C7DF-F69F9497075D}"/>
              </a:ext>
            </a:extLst>
          </p:cNvPr>
          <p:cNvPicPr>
            <a:picLocks noChangeAspect="1"/>
          </p:cNvPicPr>
          <p:nvPr/>
        </p:nvPicPr>
        <p:blipFill>
          <a:blip r:embed="rId6"/>
          <a:stretch>
            <a:fillRect/>
          </a:stretch>
        </p:blipFill>
        <p:spPr>
          <a:xfrm>
            <a:off x="-1475082" y="3970663"/>
            <a:ext cx="5255207" cy="5255207"/>
          </a:xfrm>
          <a:prstGeom prst="rect">
            <a:avLst/>
          </a:prstGeom>
        </p:spPr>
      </p:pic>
      <p:sp>
        <p:nvSpPr>
          <p:cNvPr id="11" name="Rounded Rectangle 2">
            <a:extLst>
              <a:ext uri="{FF2B5EF4-FFF2-40B4-BE49-F238E27FC236}">
                <a16:creationId xmlns:a16="http://schemas.microsoft.com/office/drawing/2014/main" id="{520ADD68-868C-86EB-EC9E-EDE983DAA207}"/>
              </a:ext>
            </a:extLst>
          </p:cNvPr>
          <p:cNvSpPr/>
          <p:nvPr/>
        </p:nvSpPr>
        <p:spPr>
          <a:xfrm>
            <a:off x="6226015" y="786540"/>
            <a:ext cx="5662295" cy="5586037"/>
          </a:xfrm>
          <a:prstGeom prst="roundRect">
            <a:avLst>
              <a:gd name="adj" fmla="val 4187"/>
            </a:avLst>
          </a:prstGeom>
          <a:solidFill>
            <a:srgbClr val="84C245">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C4659"/>
                </a:solidFill>
              </a:rPr>
              <a:t>Klimabevegelser har bidratt til å endre den offentlige bevisstheten og påvirke politiske beslutninger. Storskala kampanjer som </a:t>
            </a:r>
            <a:r>
              <a:rPr lang="en-US" sz="2400" b="1" u="sng">
                <a:solidFill>
                  <a:srgbClr val="0C4659"/>
                </a:solidFill>
                <a:hlinkClick r:id="rId7">
                  <a:extLst>
                    <a:ext uri="{A12FA001-AC4F-418D-AE19-62706E023703}">
                      <ahyp:hlinkClr xmlns:ahyp="http://schemas.microsoft.com/office/drawing/2018/hyperlinkcolor" val="tx"/>
                    </a:ext>
                  </a:extLst>
                </a:hlinkClick>
              </a:rPr>
              <a:t>skolestreikene </a:t>
            </a:r>
            <a:r>
              <a:rPr lang="en-US" sz="2400">
                <a:solidFill>
                  <a:srgbClr val="0C4659"/>
                </a:solidFill>
              </a:rPr>
              <a:t>har gjort klima til et sentralt tema for media og regjeringer.</a:t>
            </a:r>
          </a:p>
          <a:p>
            <a:r>
              <a:rPr lang="en-US" sz="2400">
                <a:solidFill>
                  <a:srgbClr val="0C4659"/>
                </a:solidFill>
              </a:rPr>
              <a:t>Bevegelser virker ved å endre narrativet og vise at klimatiltak er presserende, mulig og har bred støtte.</a:t>
            </a:r>
          </a:p>
          <a:p>
            <a:r>
              <a:rPr lang="en-US" sz="2400">
                <a:solidFill>
                  <a:srgbClr val="0C4659"/>
                </a:solidFill>
              </a:rPr>
              <a:t>For å forstå hvordan dette skjer, kan du se på eksempler samlet av </a:t>
            </a:r>
            <a:r>
              <a:rPr lang="en-US" sz="2400" b="1" u="sng">
                <a:solidFill>
                  <a:srgbClr val="0C4659"/>
                </a:solidFill>
                <a:hlinkClick r:id="rId8">
                  <a:extLst>
                    <a:ext uri="{A12FA001-AC4F-418D-AE19-62706E023703}">
                      <ahyp:hlinkClr xmlns:ahyp="http://schemas.microsoft.com/office/drawing/2018/hyperlinkcolor" val="tx"/>
                    </a:ext>
                  </a:extLst>
                </a:hlinkClick>
              </a:rPr>
              <a:t>Generation Climate Europe </a:t>
            </a:r>
            <a:r>
              <a:rPr lang="en-US" sz="2400">
                <a:solidFill>
                  <a:srgbClr val="0C4659"/>
                </a:solidFill>
              </a:rPr>
              <a:t>og </a:t>
            </a:r>
            <a:r>
              <a:rPr lang="en-US" sz="2400" b="1" u="sng">
                <a:solidFill>
                  <a:srgbClr val="0C4659"/>
                </a:solidFill>
                <a:hlinkClick r:id="rId9">
                  <a:extLst>
                    <a:ext uri="{A12FA001-AC4F-418D-AE19-62706E023703}">
                      <ahyp:hlinkClr xmlns:ahyp="http://schemas.microsoft.com/office/drawing/2018/hyperlinkcolor" val="tx"/>
                    </a:ext>
                  </a:extLst>
                </a:hlinkClick>
              </a:rPr>
              <a:t>Youth &amp; Environment Europe</a:t>
            </a:r>
            <a:r>
              <a:rPr lang="en-US" sz="2400">
                <a:solidFill>
                  <a:srgbClr val="0C4659"/>
                </a:solidFill>
              </a:rPr>
              <a:t>, som viser hvordan unge </a:t>
            </a:r>
            <a:r>
              <a:rPr lang="en-US" sz="2400" err="1">
                <a:solidFill>
                  <a:srgbClr val="0C4659"/>
                </a:solidFill>
              </a:rPr>
              <a:t>organiserer seg </a:t>
            </a:r>
            <a:r>
              <a:rPr lang="en-US" sz="2400">
                <a:solidFill>
                  <a:srgbClr val="0C4659"/>
                </a:solidFill>
              </a:rPr>
              <a:t>på tvers av landegrenser og temaer.</a:t>
            </a:r>
            <a:endParaRPr lang="en-US" sz="3200">
              <a:solidFill>
                <a:srgbClr val="0C4659"/>
              </a:solidFill>
            </a:endParaRPr>
          </a:p>
        </p:txBody>
      </p:sp>
    </p:spTree>
    <p:extLst>
      <p:ext uri="{BB962C8B-B14F-4D97-AF65-F5344CB8AC3E}">
        <p14:creationId xmlns:p14="http://schemas.microsoft.com/office/powerpoint/2010/main" val="181932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148AAE-C4ED-1456-F8B8-0998475C255B}"/>
              </a:ext>
            </a:extLst>
          </p:cNvPr>
          <p:cNvSpPr>
            <a:spLocks noGrp="1"/>
          </p:cNvSpPr>
          <p:nvPr>
            <p:ph type="body" sz="quarter" idx="18"/>
          </p:nvPr>
        </p:nvSpPr>
        <p:spPr>
          <a:xfrm>
            <a:off x="798381" y="1565257"/>
            <a:ext cx="5021395" cy="4193171"/>
          </a:xfrm>
          <a:solidFill>
            <a:srgbClr val="1F8E47"/>
          </a:solidFill>
          <a:ln>
            <a:solidFill>
              <a:srgbClr val="1F8E47"/>
            </a:solidFill>
          </a:ln>
        </p:spPr>
        <p:txBody>
          <a:bodyPr/>
          <a:lstStyle/>
          <a:p>
            <a:pPr marL="0" indent="0"/>
            <a:endParaRPr lang="en-GB">
              <a:solidFill>
                <a:schemeClr val="bg1"/>
              </a:solidFill>
            </a:endParaRPr>
          </a:p>
          <a:p>
            <a:pPr marL="0" indent="0"/>
            <a:endParaRPr lang="en-GB">
              <a:solidFill>
                <a:schemeClr val="bg1"/>
              </a:solidFill>
            </a:endParaRPr>
          </a:p>
        </p:txBody>
      </p:sp>
      <p:sp>
        <p:nvSpPr>
          <p:cNvPr id="3" name="Text Placeholder 2">
            <a:extLst>
              <a:ext uri="{FF2B5EF4-FFF2-40B4-BE49-F238E27FC236}">
                <a16:creationId xmlns:a16="http://schemas.microsoft.com/office/drawing/2014/main" id="{2A76907F-AC45-0093-4F12-405F45CD26DC}"/>
              </a:ext>
            </a:extLst>
          </p:cNvPr>
          <p:cNvSpPr>
            <a:spLocks noGrp="1"/>
          </p:cNvSpPr>
          <p:nvPr>
            <p:ph type="body" sz="quarter" idx="16"/>
          </p:nvPr>
        </p:nvSpPr>
        <p:spPr>
          <a:xfrm>
            <a:off x="329770" y="507207"/>
            <a:ext cx="11421963" cy="803654"/>
          </a:xfrm>
        </p:spPr>
        <p:txBody>
          <a:bodyPr/>
          <a:lstStyle/>
          <a:p>
            <a:r>
              <a:rPr lang="en-GB">
                <a:solidFill>
                  <a:srgbClr val="1F8E47"/>
                </a:solidFill>
              </a:rPr>
              <a:t>3.2 – </a:t>
            </a:r>
            <a:r>
              <a:rPr lang="en-US">
                <a:solidFill>
                  <a:srgbClr val="1F8E47"/>
                </a:solidFill>
              </a:rPr>
              <a:t>Sammenligning av saker: Fridays For Future vs Just Stop Oil</a:t>
            </a:r>
            <a:endParaRPr lang="en-GB">
              <a:solidFill>
                <a:srgbClr val="1F8E47"/>
              </a:solidFill>
            </a:endParaRPr>
          </a:p>
        </p:txBody>
      </p:sp>
      <p:sp>
        <p:nvSpPr>
          <p:cNvPr id="4" name="Text Placeholder 1">
            <a:extLst>
              <a:ext uri="{FF2B5EF4-FFF2-40B4-BE49-F238E27FC236}">
                <a16:creationId xmlns:a16="http://schemas.microsoft.com/office/drawing/2014/main" id="{D1A9EDAE-5A51-6490-75FA-BA123DA14268}"/>
              </a:ext>
            </a:extLst>
          </p:cNvPr>
          <p:cNvSpPr txBox="1">
            <a:spLocks/>
          </p:cNvSpPr>
          <p:nvPr/>
        </p:nvSpPr>
        <p:spPr>
          <a:xfrm>
            <a:off x="6218106" y="1565256"/>
            <a:ext cx="5021395" cy="4193171"/>
          </a:xfrm>
          <a:prstGeom prst="rect">
            <a:avLst/>
          </a:prstGeom>
          <a:noFill/>
          <a:ln w="38100">
            <a:solidFill>
              <a:srgbClr val="1F8E4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GB"/>
          </a:p>
        </p:txBody>
      </p:sp>
      <p:pic>
        <p:nvPicPr>
          <p:cNvPr id="7" name="Picture 6" descr="A green circle with a globe and text&#10;&#10;AI-generated content may be incorrect.">
            <a:hlinkClick r:id="rId2"/>
            <a:extLst>
              <a:ext uri="{FF2B5EF4-FFF2-40B4-BE49-F238E27FC236}">
                <a16:creationId xmlns:a16="http://schemas.microsoft.com/office/drawing/2014/main" id="{6B95A24E-E740-7F5D-8C4D-80C7E9524379}"/>
              </a:ext>
            </a:extLst>
          </p:cNvPr>
          <p:cNvPicPr>
            <a:picLocks noChangeAspect="1"/>
          </p:cNvPicPr>
          <p:nvPr/>
        </p:nvPicPr>
        <p:blipFill>
          <a:blip r:embed="rId3"/>
          <a:stretch>
            <a:fillRect/>
          </a:stretch>
        </p:blipFill>
        <p:spPr>
          <a:xfrm>
            <a:off x="7140941" y="2117020"/>
            <a:ext cx="3175724" cy="3175724"/>
          </a:xfrm>
          <a:prstGeom prst="rect">
            <a:avLst/>
          </a:prstGeom>
        </p:spPr>
      </p:pic>
      <p:pic>
        <p:nvPicPr>
          <p:cNvPr id="9" name="Picture 8" descr="A white text on an orange background&#10;&#10;AI-generated content may be incorrect.">
            <a:hlinkClick r:id="rId4"/>
            <a:extLst>
              <a:ext uri="{FF2B5EF4-FFF2-40B4-BE49-F238E27FC236}">
                <a16:creationId xmlns:a16="http://schemas.microsoft.com/office/drawing/2014/main" id="{5F7DF652-64B3-C2F2-9692-3242A04D0825}"/>
              </a:ext>
            </a:extLst>
          </p:cNvPr>
          <p:cNvPicPr>
            <a:picLocks noChangeAspect="1"/>
          </p:cNvPicPr>
          <p:nvPr/>
        </p:nvPicPr>
        <p:blipFill>
          <a:blip r:embed="rId5"/>
          <a:stretch>
            <a:fillRect/>
          </a:stretch>
        </p:blipFill>
        <p:spPr>
          <a:xfrm>
            <a:off x="2007147" y="2402951"/>
            <a:ext cx="2603862" cy="2603862"/>
          </a:xfrm>
          <a:prstGeom prst="rect">
            <a:avLst/>
          </a:prstGeom>
        </p:spPr>
      </p:pic>
    </p:spTree>
    <p:extLst>
      <p:ext uri="{BB962C8B-B14F-4D97-AF65-F5344CB8AC3E}">
        <p14:creationId xmlns:p14="http://schemas.microsoft.com/office/powerpoint/2010/main" val="1501042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E5146-32C8-9A55-EAAB-843DA841E9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961B43-E5DD-6E9B-22A7-51A45FC44919}"/>
              </a:ext>
            </a:extLst>
          </p:cNvPr>
          <p:cNvSpPr>
            <a:spLocks noGrp="1"/>
          </p:cNvSpPr>
          <p:nvPr>
            <p:ph type="body" sz="quarter" idx="18"/>
          </p:nvPr>
        </p:nvSpPr>
        <p:spPr>
          <a:xfrm>
            <a:off x="778930" y="1325165"/>
            <a:ext cx="10614687" cy="3849918"/>
          </a:xfrm>
        </p:spPr>
        <p:txBody>
          <a:bodyPr/>
          <a:lstStyle/>
          <a:p>
            <a:pPr>
              <a:lnSpc>
                <a:spcPct val="150000"/>
              </a:lnSpc>
            </a:pPr>
            <a:r>
              <a:rPr lang="en-US"/>
              <a:t>	Både skolestreikene </a:t>
            </a:r>
            <a:r>
              <a:rPr lang="en-US" u="sng">
                <a:hlinkClick r:id="rId2"/>
              </a:rPr>
              <a:t>«Fridays for Future» </a:t>
            </a:r>
            <a:r>
              <a:rPr lang="en-US"/>
              <a:t>og </a:t>
            </a:r>
            <a:r>
              <a:rPr lang="en-US" u="sng">
                <a:hlinkClick r:id="rId3"/>
              </a:rPr>
              <a:t>«Just Stop Oil» </a:t>
            </a:r>
            <a:r>
              <a:rPr lang="en-US"/>
              <a:t>har satt søkelyset på klimakrisen, men på svært forskjellige måter. Skolestreikene fokuserer på fredelige, ungdomsledede streiker og synlig tilstedeværelse i offentlige rom. Just Stop Oil bruker mer forstyrrende taktikker for å skape press og fremkalle debatt. Begge har som mål å presse på for raske politiske endringer.</a:t>
            </a:r>
          </a:p>
          <a:p>
            <a:pPr>
              <a:lnSpc>
                <a:spcPct val="150000"/>
              </a:lnSpc>
            </a:pPr>
            <a:endParaRPr lang="en-US"/>
          </a:p>
          <a:p>
            <a:pPr>
              <a:lnSpc>
                <a:spcPct val="150000"/>
              </a:lnSpc>
            </a:pPr>
            <a:r>
              <a:rPr lang="en-US"/>
              <a:t>	Å sammenligne disse bevegelsene kan hjelpe elevene til å tenke kritisk om strategi, budskap og offentlig respons. Commons Library inneholder </a:t>
            </a:r>
            <a:r>
              <a:rPr lang="en-US" u="sng">
                <a:hlinkClick r:id="rId4"/>
              </a:rPr>
              <a:t>praktisk veiledning om å forstå rollen til forstyrrelse og risiko i sosiale bevegelser</a:t>
            </a:r>
            <a:r>
              <a:rPr lang="en-US"/>
              <a:t>.</a:t>
            </a:r>
            <a:endParaRPr lang="en-GB"/>
          </a:p>
        </p:txBody>
      </p:sp>
      <p:sp>
        <p:nvSpPr>
          <p:cNvPr id="3" name="Text Placeholder 2">
            <a:extLst>
              <a:ext uri="{FF2B5EF4-FFF2-40B4-BE49-F238E27FC236}">
                <a16:creationId xmlns:a16="http://schemas.microsoft.com/office/drawing/2014/main" id="{654BDF23-F10B-BBAD-7003-2DC45662187B}"/>
              </a:ext>
            </a:extLst>
          </p:cNvPr>
          <p:cNvSpPr>
            <a:spLocks noGrp="1"/>
          </p:cNvSpPr>
          <p:nvPr>
            <p:ph type="body" sz="quarter" idx="16"/>
          </p:nvPr>
        </p:nvSpPr>
        <p:spPr>
          <a:xfrm>
            <a:off x="532140" y="456803"/>
            <a:ext cx="11108269" cy="803654"/>
          </a:xfrm>
        </p:spPr>
        <p:txBody>
          <a:bodyPr/>
          <a:lstStyle/>
          <a:p>
            <a:r>
              <a:rPr lang="en-GB">
                <a:solidFill>
                  <a:srgbClr val="1F8E47"/>
                </a:solidFill>
              </a:rPr>
              <a:t>3.2 </a:t>
            </a:r>
            <a:r>
              <a:rPr lang="en-US">
                <a:solidFill>
                  <a:srgbClr val="1F8E47"/>
                </a:solidFill>
              </a:rPr>
              <a:t>Sammenligning av saker:  Fridays For Future vs Just Stop Oil</a:t>
            </a:r>
            <a:endParaRPr lang="en-GB">
              <a:solidFill>
                <a:srgbClr val="1F8E47"/>
              </a:solidFill>
            </a:endParaRPr>
          </a:p>
        </p:txBody>
      </p:sp>
    </p:spTree>
    <p:extLst>
      <p:ext uri="{BB962C8B-B14F-4D97-AF65-F5344CB8AC3E}">
        <p14:creationId xmlns:p14="http://schemas.microsoft.com/office/powerpoint/2010/main" val="920040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FB46EC-6B66-E17F-4FC4-97803DE0AA06}"/>
              </a:ext>
            </a:extLst>
          </p:cNvPr>
          <p:cNvSpPr>
            <a:spLocks noGrp="1"/>
          </p:cNvSpPr>
          <p:nvPr>
            <p:ph type="body" sz="quarter" idx="18"/>
          </p:nvPr>
        </p:nvSpPr>
        <p:spPr>
          <a:xfrm>
            <a:off x="375733" y="1698680"/>
            <a:ext cx="3518933" cy="1049221"/>
          </a:xfrm>
        </p:spPr>
        <p:txBody>
          <a:bodyPr/>
          <a:lstStyle/>
          <a:p>
            <a:r>
              <a:rPr lang="en-US" b="1"/>
              <a:t>Verktøy for </a:t>
            </a:r>
            <a:r>
              <a:rPr lang="en-US" b="1" err="1"/>
              <a:t>organisering</a:t>
            </a:r>
            <a:r>
              <a:rPr lang="en-US" b="1"/>
              <a:t>: </a:t>
            </a:r>
          </a:p>
          <a:p>
            <a:endParaRPr lang="en-US" b="1"/>
          </a:p>
          <a:p>
            <a:r>
              <a:rPr lang="en-US" b="1"/>
              <a:t>Lokalt til globalt</a:t>
            </a:r>
            <a:endParaRPr lang="en-GB" b="1"/>
          </a:p>
        </p:txBody>
      </p:sp>
      <p:sp>
        <p:nvSpPr>
          <p:cNvPr id="3" name="Text Placeholder 2">
            <a:extLst>
              <a:ext uri="{FF2B5EF4-FFF2-40B4-BE49-F238E27FC236}">
                <a16:creationId xmlns:a16="http://schemas.microsoft.com/office/drawing/2014/main" id="{0AD34157-ADEB-F533-5CF1-0D5C1CECE363}"/>
              </a:ext>
            </a:extLst>
          </p:cNvPr>
          <p:cNvSpPr>
            <a:spLocks noGrp="1"/>
          </p:cNvSpPr>
          <p:nvPr>
            <p:ph type="body" sz="quarter" idx="19"/>
          </p:nvPr>
        </p:nvSpPr>
        <p:spPr/>
        <p:txBody>
          <a:bodyPr/>
          <a:lstStyle/>
          <a:p>
            <a:r>
              <a:rPr lang="en-GB"/>
              <a:t>3.3</a:t>
            </a:r>
          </a:p>
        </p:txBody>
      </p:sp>
      <p:sp>
        <p:nvSpPr>
          <p:cNvPr id="4" name="Text Placeholder 3">
            <a:extLst>
              <a:ext uri="{FF2B5EF4-FFF2-40B4-BE49-F238E27FC236}">
                <a16:creationId xmlns:a16="http://schemas.microsoft.com/office/drawing/2014/main" id="{4E2352AC-6A28-E077-898E-C1145606B6F2}"/>
              </a:ext>
            </a:extLst>
          </p:cNvPr>
          <p:cNvSpPr>
            <a:spLocks noGrp="1"/>
          </p:cNvSpPr>
          <p:nvPr>
            <p:ph type="body" sz="quarter" idx="20"/>
          </p:nvPr>
        </p:nvSpPr>
        <p:spPr>
          <a:xfrm>
            <a:off x="4294598" y="806156"/>
            <a:ext cx="7390141" cy="2931246"/>
          </a:xfrm>
        </p:spPr>
        <p:txBody>
          <a:bodyPr/>
          <a:lstStyle/>
          <a:p>
            <a:pPr>
              <a:lnSpc>
                <a:spcPct val="150000"/>
              </a:lnSpc>
            </a:pPr>
            <a:r>
              <a:rPr lang="en-US"/>
              <a:t>	Ungdomskampanjer lykkes når de kombinerer historiefortelling, koordinering og klare mål. Effektive strategier inkluderer ofte:</a:t>
            </a:r>
          </a:p>
        </p:txBody>
      </p:sp>
      <p:sp>
        <p:nvSpPr>
          <p:cNvPr id="6" name="Text Placeholder 3">
            <a:extLst>
              <a:ext uri="{FF2B5EF4-FFF2-40B4-BE49-F238E27FC236}">
                <a16:creationId xmlns:a16="http://schemas.microsoft.com/office/drawing/2014/main" id="{4DD38116-4AEB-CFF3-2ADD-4F3D423C5EFB}"/>
              </a:ext>
            </a:extLst>
          </p:cNvPr>
          <p:cNvSpPr txBox="1">
            <a:spLocks/>
          </p:cNvSpPr>
          <p:nvPr/>
        </p:nvSpPr>
        <p:spPr>
          <a:xfrm>
            <a:off x="662316" y="2925918"/>
            <a:ext cx="10867368" cy="2255681"/>
          </a:xfrm>
          <a:prstGeom prst="rect">
            <a:avLst/>
          </a:prstGeom>
          <a:solidFill>
            <a:srgbClr val="5398A2"/>
          </a:solidFill>
          <a:ln>
            <a:solidFill>
              <a:srgbClr val="5398A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US">
              <a:solidFill>
                <a:schemeClr val="bg1"/>
              </a:solidFill>
            </a:endParaRPr>
          </a:p>
          <a:p>
            <a:pPr marL="0" indent="0"/>
            <a:r>
              <a:rPr lang="en-US">
                <a:solidFill>
                  <a:schemeClr val="bg1"/>
                </a:solidFill>
              </a:rPr>
              <a:t>• </a:t>
            </a:r>
            <a:r>
              <a:rPr lang="en-US" b="1">
                <a:solidFill>
                  <a:schemeClr val="bg1"/>
                </a:solidFill>
              </a:rPr>
              <a:t>   Lokal </a:t>
            </a:r>
            <a:r>
              <a:rPr lang="en-US" b="1" err="1">
                <a:solidFill>
                  <a:schemeClr val="bg1"/>
                </a:solidFill>
              </a:rPr>
              <a:t>organisering </a:t>
            </a:r>
            <a:r>
              <a:rPr lang="en-US" b="1">
                <a:solidFill>
                  <a:schemeClr val="bg1"/>
                </a:solidFill>
              </a:rPr>
              <a:t>(i skoler, klubber eller lokalsamfunn)</a:t>
            </a:r>
          </a:p>
          <a:p>
            <a:pPr marL="0" indent="0"/>
            <a:r>
              <a:rPr lang="en-US" b="1">
                <a:solidFill>
                  <a:schemeClr val="bg1"/>
                </a:solidFill>
              </a:rPr>
              <a:t>•    Nettkampanjer (sosiale medier, underskriftskampanjer)</a:t>
            </a:r>
          </a:p>
          <a:p>
            <a:pPr marL="0" indent="0"/>
            <a:r>
              <a:rPr lang="en-US" b="1">
                <a:solidFill>
                  <a:schemeClr val="bg1"/>
                </a:solidFill>
              </a:rPr>
              <a:t>•    Regionale eller globale koalisjoner (nettverk og partnerskap)</a:t>
            </a:r>
          </a:p>
          <a:p>
            <a:pPr marL="0" indent="0"/>
            <a:endParaRPr lang="en-GB">
              <a:solidFill>
                <a:schemeClr val="bg1"/>
              </a:solidFill>
            </a:endParaRPr>
          </a:p>
        </p:txBody>
      </p:sp>
      <p:sp>
        <p:nvSpPr>
          <p:cNvPr id="7" name="TextBox 6">
            <a:extLst>
              <a:ext uri="{FF2B5EF4-FFF2-40B4-BE49-F238E27FC236}">
                <a16:creationId xmlns:a16="http://schemas.microsoft.com/office/drawing/2014/main" id="{2D4BEB8F-7B05-56E7-0D49-F5F9FD15487D}"/>
              </a:ext>
            </a:extLst>
          </p:cNvPr>
          <p:cNvSpPr txBox="1"/>
          <p:nvPr/>
        </p:nvSpPr>
        <p:spPr>
          <a:xfrm>
            <a:off x="662316" y="5359616"/>
            <a:ext cx="10867368" cy="1340432"/>
          </a:xfrm>
          <a:prstGeom prst="rect">
            <a:avLst/>
          </a:prstGeom>
          <a:noFill/>
        </p:spPr>
        <p:txBody>
          <a:bodyPr wrap="square">
            <a:spAutoFit/>
          </a:bodyPr>
          <a:lstStyle/>
          <a:p>
            <a:pPr marL="0" marR="0">
              <a:lnSpc>
                <a:spcPct val="115000"/>
              </a:lnSpc>
              <a:spcBef>
                <a:spcPts val="500"/>
              </a:spcBef>
              <a:spcAft>
                <a:spcPts val="1000"/>
              </a:spcAft>
            </a:pPr>
            <a:r>
              <a:rPr lang="en-US" sz="2400" kern="100">
                <a:solidFill>
                  <a:srgbClr val="404040"/>
                </a:solidFill>
                <a:effectLst/>
                <a:latin typeface="+mj-lt"/>
                <a:ea typeface="Corbel" panose="020B0503020204020204" pitchFamily="34" charset="0"/>
                <a:cs typeface="Times New Roman" panose="02020603050405020304" pitchFamily="18" charset="0"/>
              </a:rPr>
              <a:t>For praktisk støtte inneholder </a:t>
            </a:r>
            <a:r>
              <a:rPr lang="en-US" sz="2400" b="1" i="1" u="sng" kern="100">
                <a:solidFill>
                  <a:srgbClr val="F49100"/>
                </a:solidFill>
                <a:effectLst/>
                <a:latin typeface="+mj-lt"/>
                <a:ea typeface="Corbel" panose="020B0503020204020204" pitchFamily="34" charset="0"/>
                <a:cs typeface="Times New Roman" panose="02020603050405020304" pitchFamily="18" charset="0"/>
                <a:hlinkClick r:id="rId2"/>
              </a:rPr>
              <a:t>Youth Climate Action Toolkit </a:t>
            </a:r>
            <a:r>
              <a:rPr lang="en-US" sz="2400" kern="100">
                <a:solidFill>
                  <a:srgbClr val="404040"/>
                </a:solidFill>
                <a:effectLst/>
                <a:latin typeface="+mj-lt"/>
                <a:ea typeface="Corbel" panose="020B0503020204020204" pitchFamily="34" charset="0"/>
                <a:cs typeface="Times New Roman" panose="02020603050405020304" pitchFamily="18" charset="0"/>
              </a:rPr>
              <a:t>(og andre fra organisasjoner som </a:t>
            </a:r>
            <a:r>
              <a:rPr lang="en-US" sz="2400" b="1" u="sng" kern="100">
                <a:solidFill>
                  <a:srgbClr val="F49100"/>
                </a:solidFill>
                <a:effectLst/>
                <a:latin typeface="+mj-lt"/>
                <a:ea typeface="Corbel" panose="020B0503020204020204" pitchFamily="34" charset="0"/>
                <a:cs typeface="Times New Roman" panose="02020603050405020304" pitchFamily="18" charset="0"/>
                <a:hlinkClick r:id="rId3"/>
              </a:rPr>
              <a:t>Earth Uprising </a:t>
            </a:r>
            <a:r>
              <a:rPr lang="en-US" sz="2400" kern="100">
                <a:solidFill>
                  <a:srgbClr val="404040"/>
                </a:solidFill>
                <a:effectLst/>
                <a:latin typeface="+mj-lt"/>
                <a:ea typeface="Corbel" panose="020B0503020204020204" pitchFamily="34" charset="0"/>
                <a:cs typeface="Times New Roman" panose="02020603050405020304" pitchFamily="18" charset="0"/>
              </a:rPr>
              <a:t>eller </a:t>
            </a:r>
            <a:r>
              <a:rPr lang="en-US" sz="2400" b="1" u="sng" kern="100">
                <a:solidFill>
                  <a:srgbClr val="F49100"/>
                </a:solidFill>
                <a:effectLst/>
                <a:latin typeface="+mj-lt"/>
                <a:ea typeface="Corbel" panose="020B0503020204020204" pitchFamily="34" charset="0"/>
                <a:cs typeface="Times New Roman" panose="02020603050405020304" pitchFamily="18" charset="0"/>
                <a:hlinkClick r:id="rId4"/>
              </a:rPr>
              <a:t>UNICEF</a:t>
            </a:r>
            <a:r>
              <a:rPr lang="en-US" sz="2400" kern="100">
                <a:effectLst/>
                <a:latin typeface="+mj-lt"/>
                <a:ea typeface="Corbel" panose="020B0503020204020204" pitchFamily="34" charset="0"/>
                <a:cs typeface="Times New Roman" panose="02020603050405020304" pitchFamily="18" charset="0"/>
              </a:rPr>
              <a:t>) </a:t>
            </a:r>
            <a:r>
              <a:rPr lang="en-US" sz="2400" kern="100">
                <a:solidFill>
                  <a:srgbClr val="404040"/>
                </a:solidFill>
                <a:effectLst/>
                <a:latin typeface="+mj-lt"/>
                <a:ea typeface="Corbel" panose="020B0503020204020204" pitchFamily="34" charset="0"/>
                <a:cs typeface="Times New Roman" panose="02020603050405020304" pitchFamily="18" charset="0"/>
              </a:rPr>
              <a:t>maler, planleggingsveiledninger og kommunikasjonsverktøy for å bygge opp kampanjer.</a:t>
            </a:r>
          </a:p>
        </p:txBody>
      </p:sp>
    </p:spTree>
    <p:extLst>
      <p:ext uri="{BB962C8B-B14F-4D97-AF65-F5344CB8AC3E}">
        <p14:creationId xmlns:p14="http://schemas.microsoft.com/office/powerpoint/2010/main" val="4266859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951086" y="375035"/>
            <a:ext cx="10614687" cy="803654"/>
          </a:xfrm>
        </p:spPr>
        <p:txBody>
          <a:bodyPr/>
          <a:lstStyle/>
          <a:p>
            <a:r>
              <a:rPr lang="en-US">
                <a:solidFill>
                  <a:srgbClr val="84C245"/>
                </a:solidFill>
              </a:rPr>
              <a:t>3.4 Allianser på tvers av generasjoner og bevegelser</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93608" y="1429269"/>
            <a:ext cx="5004781" cy="5004781"/>
          </a:xfrm>
          <a:prstGeom prst="rect">
            <a:avLst/>
          </a:prstGeom>
        </p:spPr>
      </p:pic>
      <p:sp>
        <p:nvSpPr>
          <p:cNvPr id="10" name="Oval 9"/>
          <p:cNvSpPr/>
          <p:nvPr/>
        </p:nvSpPr>
        <p:spPr>
          <a:xfrm>
            <a:off x="332247" y="1596044"/>
            <a:ext cx="2668648" cy="2135842"/>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3577" y="2013398"/>
            <a:ext cx="2604655" cy="1323439"/>
          </a:xfrm>
          <a:prstGeom prst="rect">
            <a:avLst/>
          </a:prstGeom>
        </p:spPr>
        <p:txBody>
          <a:bodyPr wrap="square">
            <a:spAutoFit/>
          </a:bodyPr>
          <a:lstStyle/>
          <a:p>
            <a:r>
              <a:rPr lang="en-US" sz="1600">
                <a:solidFill>
                  <a:schemeClr val="accent3">
                    <a:lumMod val="50000"/>
                  </a:schemeClr>
                </a:solidFill>
                <a:latin typeface="Calibri" panose="020F0502020204030204" pitchFamily="34" charset="0"/>
              </a:rPr>
              <a:t>Ungdomsbevegelser er sterkest når de samarbeider med andre, blant annet eldre aktivister, lærere, fagforeningsmedlemmer eller kunstnere.</a:t>
            </a:r>
            <a:endParaRPr lang="en-US" sz="1600">
              <a:solidFill>
                <a:schemeClr val="accent3">
                  <a:lumMod val="50000"/>
                </a:schemeClr>
              </a:solidFill>
            </a:endParaRPr>
          </a:p>
        </p:txBody>
      </p:sp>
      <p:sp>
        <p:nvSpPr>
          <p:cNvPr id="12" name="Oval 11"/>
          <p:cNvSpPr/>
          <p:nvPr/>
        </p:nvSpPr>
        <p:spPr>
          <a:xfrm>
            <a:off x="8883529" y="2621280"/>
            <a:ext cx="2682244" cy="2865120"/>
          </a:xfrm>
          <a:prstGeom prst="ellipse">
            <a:avLst/>
          </a:prstGeom>
          <a:noFill/>
          <a:ln cmpd="thickThi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321337" y="2979896"/>
            <a:ext cx="2244436" cy="2062103"/>
          </a:xfrm>
          <a:prstGeom prst="rect">
            <a:avLst/>
          </a:prstGeom>
        </p:spPr>
        <p:txBody>
          <a:bodyPr wrap="square">
            <a:spAutoFit/>
          </a:bodyPr>
          <a:lstStyle/>
          <a:p>
            <a:r>
              <a:rPr lang="en-US" sz="1600">
                <a:solidFill>
                  <a:schemeClr val="accent3">
                    <a:lumMod val="50000"/>
                  </a:schemeClr>
                </a:solidFill>
              </a:rPr>
              <a:t>Disse alliansene bidrar med erfaring, nettverk og større troverdighet. De bidrar også til å flytte makt og unngå presset som unge mennesker opplever når de må «fikse alt» alene.</a:t>
            </a:r>
          </a:p>
        </p:txBody>
      </p:sp>
      <p:sp>
        <p:nvSpPr>
          <p:cNvPr id="14" name="Oval 13"/>
          <p:cNvSpPr/>
          <p:nvPr/>
        </p:nvSpPr>
        <p:spPr>
          <a:xfrm>
            <a:off x="332247" y="3854025"/>
            <a:ext cx="2976221" cy="2256136"/>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9820" y="4320374"/>
            <a:ext cx="2668648" cy="1323439"/>
          </a:xfrm>
          <a:prstGeom prst="rect">
            <a:avLst/>
          </a:prstGeom>
        </p:spPr>
        <p:txBody>
          <a:bodyPr wrap="square">
            <a:spAutoFit/>
          </a:bodyPr>
          <a:lstStyle/>
          <a:p>
            <a:r>
              <a:rPr lang="en-US" sz="1600">
                <a:solidFill>
                  <a:schemeClr val="accent3">
                    <a:lumMod val="50000"/>
                  </a:schemeClr>
                </a:solidFill>
                <a:latin typeface="Calibri" panose="020F0502020204030204" pitchFamily="34" charset="0"/>
              </a:rPr>
              <a:t>Eksempler på vellykkede allianser på tvers av generasjoner finnes i de generasjonsoverskridende dialogene som arrangeres av </a:t>
            </a:r>
            <a:r>
              <a:rPr lang="en-US" sz="1600" b="1" u="sng">
                <a:hlinkClick r:id="rId3"/>
              </a:rPr>
              <a:t>Elders Climate Action</a:t>
            </a:r>
            <a:r>
              <a:rPr lang="en-US" sz="1600" b="1"/>
              <a:t>.</a:t>
            </a:r>
          </a:p>
        </p:txBody>
      </p:sp>
    </p:spTree>
    <p:extLst>
      <p:ext uri="{BB962C8B-B14F-4D97-AF65-F5344CB8AC3E}">
        <p14:creationId xmlns:p14="http://schemas.microsoft.com/office/powerpoint/2010/main" val="1146838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40D83-AFD4-31FB-EAED-6542502C80D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67B12E-789C-139C-B389-EDAA1ED5D80E}"/>
              </a:ext>
            </a:extLst>
          </p:cNvPr>
          <p:cNvSpPr>
            <a:spLocks noGrp="1"/>
          </p:cNvSpPr>
          <p:nvPr>
            <p:ph type="body" sz="quarter" idx="18"/>
          </p:nvPr>
        </p:nvSpPr>
        <p:spPr>
          <a:xfrm>
            <a:off x="691820" y="3392026"/>
            <a:ext cx="2535539" cy="1049221"/>
          </a:xfrm>
        </p:spPr>
        <p:txBody>
          <a:bodyPr/>
          <a:lstStyle/>
          <a:p>
            <a:pPr>
              <a:lnSpc>
                <a:spcPct val="100000"/>
              </a:lnSpc>
            </a:pPr>
            <a:r>
              <a:rPr lang="en-US" b="1" err="1"/>
              <a:t>Analyse </a:t>
            </a:r>
            <a:r>
              <a:rPr lang="en-US" b="1"/>
              <a:t>av en bevegelses innvirkning</a:t>
            </a:r>
          </a:p>
        </p:txBody>
      </p:sp>
      <p:sp>
        <p:nvSpPr>
          <p:cNvPr id="3" name="Text Placeholder 2">
            <a:extLst>
              <a:ext uri="{FF2B5EF4-FFF2-40B4-BE49-F238E27FC236}">
                <a16:creationId xmlns:a16="http://schemas.microsoft.com/office/drawing/2014/main" id="{9FD9CA1B-4160-BD61-D862-A19202AAE577}"/>
              </a:ext>
            </a:extLst>
          </p:cNvPr>
          <p:cNvSpPr>
            <a:spLocks noGrp="1"/>
          </p:cNvSpPr>
          <p:nvPr>
            <p:ph type="body" sz="quarter" idx="19"/>
          </p:nvPr>
        </p:nvSpPr>
        <p:spPr>
          <a:xfrm>
            <a:off x="691820" y="2457107"/>
            <a:ext cx="3727780" cy="607826"/>
          </a:xfrm>
        </p:spPr>
        <p:txBody>
          <a:bodyPr/>
          <a:lstStyle/>
          <a:p>
            <a:r>
              <a:rPr lang="en-GB"/>
              <a:t>3.5 – Oppgave</a:t>
            </a:r>
          </a:p>
        </p:txBody>
      </p:sp>
      <p:pic>
        <p:nvPicPr>
          <p:cNvPr id="8" name="Picture Placeholder 7">
            <a:extLst>
              <a:ext uri="{FF2B5EF4-FFF2-40B4-BE49-F238E27FC236}">
                <a16:creationId xmlns:a16="http://schemas.microsoft.com/office/drawing/2014/main" id="{60D59B05-BD2C-5469-ABE5-0360B0F6C61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50661525-A9C6-E958-5B51-BAAAEE875482}"/>
              </a:ext>
            </a:extLst>
          </p:cNvPr>
          <p:cNvSpPr>
            <a:spLocks noGrp="1"/>
          </p:cNvSpPr>
          <p:nvPr>
            <p:ph type="body" sz="quarter" idx="20"/>
          </p:nvPr>
        </p:nvSpPr>
        <p:spPr>
          <a:xfrm>
            <a:off x="3996267" y="635512"/>
            <a:ext cx="7559677" cy="5633207"/>
          </a:xfrm>
        </p:spPr>
        <p:txBody>
          <a:bodyPr/>
          <a:lstStyle/>
          <a:p>
            <a:pPr>
              <a:lnSpc>
                <a:spcPct val="150000"/>
              </a:lnSpc>
            </a:pPr>
            <a:r>
              <a:rPr lang="en-US"/>
              <a:t>	Velg en ungdomsledet kampanje eller bevegelse du har hørt om (</a:t>
            </a:r>
            <a:r>
              <a:rPr lang="en-US" err="1"/>
              <a:t>f.eks. Fridays </a:t>
            </a:r>
            <a:r>
              <a:rPr lang="en-US"/>
              <a:t>for Future, Just Stop Oil, Stop Cambo eller en annen lokal gruppe).</a:t>
            </a:r>
          </a:p>
          <a:p>
            <a:pPr marL="800100" lvl="1" indent="-342900">
              <a:lnSpc>
                <a:spcPct val="150000"/>
              </a:lnSpc>
              <a:buFont typeface="Arial" panose="020B0604020202020204" pitchFamily="34" charset="0"/>
              <a:buChar char="•"/>
            </a:pPr>
            <a:r>
              <a:rPr lang="en-US" sz="2400" spc="0">
                <a:solidFill>
                  <a:srgbClr val="404040"/>
                </a:solidFill>
                <a:latin typeface="+mn-lt"/>
              </a:rPr>
              <a:t>Hva er deres hovedmål?</a:t>
            </a:r>
          </a:p>
          <a:p>
            <a:pPr marL="800100" lvl="1" indent="-342900">
              <a:lnSpc>
                <a:spcPct val="150000"/>
              </a:lnSpc>
              <a:buFont typeface="Arial" panose="020B0604020202020204" pitchFamily="34" charset="0"/>
              <a:buChar char="•"/>
            </a:pPr>
            <a:r>
              <a:rPr lang="en-US" sz="2400" spc="0">
                <a:solidFill>
                  <a:srgbClr val="404040"/>
                </a:solidFill>
                <a:latin typeface="+mn-lt"/>
              </a:rPr>
              <a:t>Hvilke taktikker bruker de?</a:t>
            </a:r>
          </a:p>
          <a:p>
            <a:pPr marL="800100" lvl="1" indent="-342900">
              <a:lnSpc>
                <a:spcPct val="150000"/>
              </a:lnSpc>
              <a:buFont typeface="Arial" panose="020B0604020202020204" pitchFamily="34" charset="0"/>
              <a:buChar char="•"/>
            </a:pPr>
            <a:r>
              <a:rPr lang="en-US" sz="2400" spc="0">
                <a:solidFill>
                  <a:srgbClr val="404040"/>
                </a:solidFill>
                <a:latin typeface="+mn-lt"/>
              </a:rPr>
              <a:t>Hvordan formidler de budskapet sitt?</a:t>
            </a:r>
          </a:p>
          <a:p>
            <a:pPr marL="800100" lvl="1" indent="-342900">
              <a:lnSpc>
                <a:spcPct val="150000"/>
              </a:lnSpc>
              <a:buFont typeface="Arial" panose="020B0604020202020204" pitchFamily="34" charset="0"/>
              <a:buChar char="•"/>
            </a:pPr>
            <a:r>
              <a:rPr lang="en-US" sz="2400" spc="0">
                <a:solidFill>
                  <a:srgbClr val="404040"/>
                </a:solidFill>
                <a:latin typeface="+mn-lt"/>
              </a:rPr>
              <a:t>Hvem er deres støttespillere </a:t>
            </a:r>
            <a:r>
              <a:rPr lang="en-US"/>
              <a:t>og kritikere?</a:t>
            </a:r>
          </a:p>
          <a:p>
            <a:pPr>
              <a:lnSpc>
                <a:spcPct val="150000"/>
              </a:lnSpc>
            </a:pPr>
            <a:r>
              <a:rPr lang="en-US"/>
              <a:t>	Denne aktiviteten oppfordrer deg til å utforske strategi og offentlig respons, snarere enn bare om du er «enig» med gruppen.</a:t>
            </a:r>
          </a:p>
        </p:txBody>
      </p:sp>
    </p:spTree>
    <p:extLst>
      <p:ext uri="{BB962C8B-B14F-4D97-AF65-F5344CB8AC3E}">
        <p14:creationId xmlns:p14="http://schemas.microsoft.com/office/powerpoint/2010/main" val="3418062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2361F-259C-CAC0-9018-2EC3F557D071}"/>
              </a:ext>
            </a:extLst>
          </p:cNvPr>
          <p:cNvSpPr>
            <a:spLocks noGrp="1"/>
          </p:cNvSpPr>
          <p:nvPr>
            <p:ph type="body" sz="quarter" idx="18"/>
          </p:nvPr>
        </p:nvSpPr>
        <p:spPr>
          <a:xfrm>
            <a:off x="528134" y="1876698"/>
            <a:ext cx="2926266" cy="1049221"/>
          </a:xfrm>
        </p:spPr>
        <p:txBody>
          <a:bodyPr/>
          <a:lstStyle/>
          <a:p>
            <a:r>
              <a:rPr lang="en-US" b="1"/>
              <a:t>Oppsummering av enhet 3: Å bygge makt gjennom bevegelser</a:t>
            </a:r>
            <a:endParaRPr lang="en-GB"/>
          </a:p>
        </p:txBody>
      </p:sp>
      <p:sp>
        <p:nvSpPr>
          <p:cNvPr id="3" name="Text Placeholder 2">
            <a:extLst>
              <a:ext uri="{FF2B5EF4-FFF2-40B4-BE49-F238E27FC236}">
                <a16:creationId xmlns:a16="http://schemas.microsoft.com/office/drawing/2014/main" id="{720A183B-A01B-D863-04DD-E9260FD2EC66}"/>
              </a:ext>
            </a:extLst>
          </p:cNvPr>
          <p:cNvSpPr>
            <a:spLocks noGrp="1"/>
          </p:cNvSpPr>
          <p:nvPr>
            <p:ph type="body" sz="quarter" idx="19"/>
          </p:nvPr>
        </p:nvSpPr>
        <p:spPr/>
        <p:txBody>
          <a:bodyPr/>
          <a:lstStyle/>
          <a:p>
            <a:r>
              <a:rPr lang="en-GB"/>
              <a:t>3.6</a:t>
            </a:r>
          </a:p>
        </p:txBody>
      </p:sp>
      <p:sp>
        <p:nvSpPr>
          <p:cNvPr id="4" name="Text Placeholder 3">
            <a:extLst>
              <a:ext uri="{FF2B5EF4-FFF2-40B4-BE49-F238E27FC236}">
                <a16:creationId xmlns:a16="http://schemas.microsoft.com/office/drawing/2014/main" id="{C1461C13-EA7B-14F8-0E94-C4B6E8ED26F2}"/>
              </a:ext>
            </a:extLst>
          </p:cNvPr>
          <p:cNvSpPr>
            <a:spLocks noGrp="1"/>
          </p:cNvSpPr>
          <p:nvPr>
            <p:ph type="body" sz="quarter" idx="20"/>
          </p:nvPr>
        </p:nvSpPr>
        <p:spPr>
          <a:xfrm>
            <a:off x="5630134" y="274720"/>
            <a:ext cx="6297369" cy="5652754"/>
          </a:xfrm>
        </p:spPr>
        <p:txBody>
          <a:bodyPr/>
          <a:lstStyle/>
          <a:p>
            <a:pPr lvl="0"/>
            <a:endParaRPr lang="en-US"/>
          </a:p>
          <a:p>
            <a:pPr lvl="0"/>
            <a:r>
              <a:rPr lang="en-US">
                <a:solidFill>
                  <a:srgbClr val="0C4659"/>
                </a:solidFill>
              </a:rPr>
              <a:t>	Bevegelser endrer hva som anses som mulig eller presserende</a:t>
            </a:r>
          </a:p>
          <a:p>
            <a:pPr marL="0" indent="0"/>
            <a:endParaRPr lang="en-GB">
              <a:solidFill>
                <a:srgbClr val="0C4659"/>
              </a:solidFill>
            </a:endParaRPr>
          </a:p>
          <a:p>
            <a:pPr lvl="0"/>
            <a:endParaRPr lang="en-US">
              <a:solidFill>
                <a:srgbClr val="0C4659"/>
              </a:solidFill>
            </a:endParaRPr>
          </a:p>
          <a:p>
            <a:pPr lvl="0"/>
            <a:r>
              <a:rPr lang="en-US">
                <a:solidFill>
                  <a:srgbClr val="0C4659"/>
                </a:solidFill>
              </a:rPr>
              <a:t>	Ungdomsaksjoner spenner fra streiker og protester til utdanning og lobbyvirksomhet</a:t>
            </a:r>
          </a:p>
          <a:p>
            <a:pPr marL="0" indent="0"/>
            <a:endParaRPr lang="en-GB">
              <a:solidFill>
                <a:srgbClr val="0C4659"/>
              </a:solidFill>
            </a:endParaRPr>
          </a:p>
          <a:p>
            <a:pPr lvl="0"/>
            <a:endParaRPr lang="en-US">
              <a:solidFill>
                <a:srgbClr val="0C4659"/>
              </a:solidFill>
            </a:endParaRPr>
          </a:p>
          <a:p>
            <a:pPr lvl="0"/>
            <a:r>
              <a:rPr lang="en-US">
                <a:solidFill>
                  <a:srgbClr val="0C4659"/>
                </a:solidFill>
              </a:rPr>
              <a:t>	Kampanjer bruker en blanding av lokale, digitale og globale strategier</a:t>
            </a:r>
          </a:p>
          <a:p>
            <a:pPr marL="0" indent="0"/>
            <a:endParaRPr lang="en-GB">
              <a:solidFill>
                <a:srgbClr val="0C4659"/>
              </a:solidFill>
            </a:endParaRPr>
          </a:p>
          <a:p>
            <a:pPr lvl="0"/>
            <a:endParaRPr lang="en-US">
              <a:solidFill>
                <a:srgbClr val="0C4659"/>
              </a:solidFill>
            </a:endParaRPr>
          </a:p>
          <a:p>
            <a:pPr lvl="0"/>
            <a:r>
              <a:rPr lang="en-US">
                <a:solidFill>
                  <a:srgbClr val="0C4659"/>
                </a:solidFill>
              </a:rPr>
              <a:t>	Sterke koalisjoner kan omfatte mennesker i alle aldre, fra alle sektorer og med ulik bakgrunn</a:t>
            </a:r>
          </a:p>
        </p:txBody>
      </p:sp>
      <p:pic>
        <p:nvPicPr>
          <p:cNvPr id="9" name="Picture 8">
            <a:extLst>
              <a:ext uri="{FF2B5EF4-FFF2-40B4-BE49-F238E27FC236}">
                <a16:creationId xmlns:a16="http://schemas.microsoft.com/office/drawing/2014/main" id="{8C24B2B9-76D6-A858-59A2-302D326F453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790893" y="99542"/>
            <a:ext cx="1502748" cy="1361440"/>
          </a:xfrm>
          <a:prstGeom prst="rect">
            <a:avLst/>
          </a:prstGeom>
        </p:spPr>
      </p:pic>
      <p:pic>
        <p:nvPicPr>
          <p:cNvPr id="13" name="Picture 12">
            <a:extLst>
              <a:ext uri="{FF2B5EF4-FFF2-40B4-BE49-F238E27FC236}">
                <a16:creationId xmlns:a16="http://schemas.microsoft.com/office/drawing/2014/main" id="{E62400CE-9701-DC51-CE6C-D494EC6E69E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17970" y="1957979"/>
            <a:ext cx="1248594" cy="1194026"/>
          </a:xfrm>
          <a:prstGeom prst="rect">
            <a:avLst/>
          </a:prstGeom>
        </p:spPr>
      </p:pic>
      <p:pic>
        <p:nvPicPr>
          <p:cNvPr id="15" name="Picture 14">
            <a:extLst>
              <a:ext uri="{FF2B5EF4-FFF2-40B4-BE49-F238E27FC236}">
                <a16:creationId xmlns:a16="http://schemas.microsoft.com/office/drawing/2014/main" id="{9DDF14ED-426A-0360-7984-7A0F7EB1180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30464" y="3751423"/>
            <a:ext cx="1023606" cy="1194027"/>
          </a:xfrm>
          <a:prstGeom prst="rect">
            <a:avLst/>
          </a:prstGeom>
        </p:spPr>
      </p:pic>
      <p:pic>
        <p:nvPicPr>
          <p:cNvPr id="17" name="Picture 16">
            <a:extLst>
              <a:ext uri="{FF2B5EF4-FFF2-40B4-BE49-F238E27FC236}">
                <a16:creationId xmlns:a16="http://schemas.microsoft.com/office/drawing/2014/main" id="{30F7AE55-3C9E-4A89-482C-18E07470588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804790" y="5255125"/>
            <a:ext cx="1442679" cy="1602875"/>
          </a:xfrm>
          <a:prstGeom prst="rect">
            <a:avLst/>
          </a:prstGeom>
        </p:spPr>
      </p:pic>
      <p:pic>
        <p:nvPicPr>
          <p:cNvPr id="7" name="Picture 6">
            <a:extLst>
              <a:ext uri="{FF2B5EF4-FFF2-40B4-BE49-F238E27FC236}">
                <a16:creationId xmlns:a16="http://schemas.microsoft.com/office/drawing/2014/main" id="{E1051FDA-E6C8-AB00-3AA1-CC5A7CF070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248" y="3633806"/>
            <a:ext cx="4008216" cy="2249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171D1843-0B2D-07FF-CCF0-03B3224E653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804790" y="99542"/>
            <a:ext cx="1502748" cy="1361440"/>
          </a:xfrm>
          <a:prstGeom prst="rect">
            <a:avLst/>
          </a:prstGeom>
        </p:spPr>
      </p:pic>
    </p:spTree>
    <p:extLst>
      <p:ext uri="{BB962C8B-B14F-4D97-AF65-F5344CB8AC3E}">
        <p14:creationId xmlns:p14="http://schemas.microsoft.com/office/powerpoint/2010/main" val="2536255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167C-C17F-D9AB-C76F-086E10C69484}"/>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8DA186A-169B-DB6A-AF80-8FC446076DD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pic>
      <p:pic>
        <p:nvPicPr>
          <p:cNvPr id="9" name="Picture 8">
            <a:extLst>
              <a:ext uri="{FF2B5EF4-FFF2-40B4-BE49-F238E27FC236}">
                <a16:creationId xmlns:a16="http://schemas.microsoft.com/office/drawing/2014/main" id="{31E2C920-9F55-1831-EC74-C185222A1F00}"/>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1DF14620-9344-6627-9850-AA949F930BD7}"/>
              </a:ext>
            </a:extLst>
          </p:cNvPr>
          <p:cNvSpPr/>
          <p:nvPr/>
        </p:nvSpPr>
        <p:spPr>
          <a:xfrm>
            <a:off x="2751335" y="2558689"/>
            <a:ext cx="239356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1" name="TextBox 10">
            <a:extLst>
              <a:ext uri="{FF2B5EF4-FFF2-40B4-BE49-F238E27FC236}">
                <a16:creationId xmlns:a16="http://schemas.microsoft.com/office/drawing/2014/main" id="{FA7AFFB9-5AAE-AC61-2C3F-B8D8856EE03D}"/>
              </a:ext>
            </a:extLst>
          </p:cNvPr>
          <p:cNvSpPr txBox="1"/>
          <p:nvPr/>
        </p:nvSpPr>
        <p:spPr>
          <a:xfrm>
            <a:off x="3019431" y="2556303"/>
            <a:ext cx="6957426" cy="830997"/>
          </a:xfrm>
          <a:prstGeom prst="rect">
            <a:avLst/>
          </a:prstGeom>
          <a:noFill/>
        </p:spPr>
        <p:txBody>
          <a:bodyPr wrap="square" rtlCol="0">
            <a:spAutoFit/>
          </a:bodyPr>
          <a:lstStyle/>
          <a:p>
            <a:r>
              <a:rPr lang="en-GB" sz="4800" b="1" spc="324">
                <a:solidFill>
                  <a:srgbClr val="5398A2"/>
                </a:solidFill>
                <a:latin typeface="Calibri" panose="020F0502020204030204" pitchFamily="34" charset="0"/>
                <a:cs typeface="Calibri" panose="020F0502020204030204" pitchFamily="34" charset="0"/>
              </a:rPr>
              <a:t>Enhet 4</a:t>
            </a:r>
            <a:endParaRPr lang="en-US" sz="4800" b="1" spc="324">
              <a:solidFill>
                <a:srgbClr val="5398A2"/>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D08EC54-7A2A-807D-36B4-4D1ACA7C9496}"/>
              </a:ext>
            </a:extLst>
          </p:cNvPr>
          <p:cNvSpPr txBox="1"/>
          <p:nvPr/>
        </p:nvSpPr>
        <p:spPr>
          <a:xfrm>
            <a:off x="208686" y="800841"/>
            <a:ext cx="3601314" cy="2862322"/>
          </a:xfrm>
          <a:prstGeom prst="rect">
            <a:avLst/>
          </a:prstGeom>
          <a:noFill/>
        </p:spPr>
        <p:txBody>
          <a:bodyPr wrap="square">
            <a:spAutoFit/>
          </a:bodyPr>
          <a:lstStyle/>
          <a:p>
            <a:r>
              <a:rPr lang="en-US" sz="3600" b="1">
                <a:solidFill>
                  <a:schemeClr val="bg1"/>
                </a:solidFill>
                <a:effectLst/>
                <a:ea typeface="Corbel" panose="020B0503020204020204" pitchFamily="34" charset="0"/>
                <a:cs typeface="Times New Roman" panose="02020603050405020304" pitchFamily="18" charset="0"/>
              </a:rPr>
              <a:t>Deltakelse </a:t>
            </a:r>
            <a:r>
              <a:rPr lang="en-US" sz="3600" b="1">
                <a:solidFill>
                  <a:schemeClr val="bg1"/>
                </a:solidFill>
                <a:cs typeface="Times New Roman" panose="02020603050405020304" pitchFamily="18" charset="0"/>
              </a:rPr>
              <a:t>for alle: </a:t>
            </a:r>
          </a:p>
          <a:p>
            <a:r>
              <a:rPr lang="en-US" sz="3600" b="1">
                <a:solidFill>
                  <a:schemeClr val="bg1"/>
                </a:solidFill>
                <a:cs typeface="Times New Roman" panose="02020603050405020304" pitchFamily="18" charset="0"/>
              </a:rPr>
              <a:t>Inkludering, rettferdighet og klimaretferdighet</a:t>
            </a:r>
          </a:p>
        </p:txBody>
      </p:sp>
    </p:spTree>
    <p:extLst>
      <p:ext uri="{BB962C8B-B14F-4D97-AF65-F5344CB8AC3E}">
        <p14:creationId xmlns:p14="http://schemas.microsoft.com/office/powerpoint/2010/main" val="84640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p:txBody>
          <a:bodyPr/>
          <a:lstStyle/>
          <a:p>
            <a:r>
              <a:rPr lang="en-IE"/>
              <a:t>Hva er empowerment?</a:t>
            </a:r>
            <a:endParaRPr lang="en-US"/>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a:xfrm>
            <a:off x="4836478" y="929452"/>
            <a:ext cx="2090607" cy="1346275"/>
          </a:xfrm>
        </p:spPr>
        <p:txBody>
          <a:bodyPr/>
          <a:lstStyle/>
          <a:p>
            <a:r>
              <a:rPr lang="en-IE"/>
              <a:t>Forståelse av emosjonell motstandskraft</a:t>
            </a:r>
            <a:endParaRPr lang="en-US"/>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a:xfrm>
            <a:off x="7263620" y="4505223"/>
            <a:ext cx="2204213" cy="1346275"/>
          </a:xfrm>
        </p:spPr>
        <p:txBody>
          <a:bodyPr/>
          <a:lstStyle/>
          <a:p>
            <a:r>
              <a:rPr lang="de-DE"/>
              <a:t>FiStrengthsnding Your</a:t>
            </a:r>
            <a:endParaRPr lang="en-US"/>
          </a:p>
        </p:txBody>
      </p:sp>
      <p:sp>
        <p:nvSpPr>
          <p:cNvPr id="20" name="Text Placeholder 19">
            <a:extLst>
              <a:ext uri="{FF2B5EF4-FFF2-40B4-BE49-F238E27FC236}">
                <a16:creationId xmlns:a16="http://schemas.microsoft.com/office/drawing/2014/main" id="{299025FD-5C54-8FC6-AB79-5F0342F1C700}"/>
              </a:ext>
            </a:extLst>
          </p:cNvPr>
          <p:cNvSpPr>
            <a:spLocks noGrp="1"/>
          </p:cNvSpPr>
          <p:nvPr>
            <p:ph type="body" sz="quarter" idx="49"/>
          </p:nvPr>
        </p:nvSpPr>
        <p:spPr>
          <a:xfrm>
            <a:off x="9676959" y="951525"/>
            <a:ext cx="2108685" cy="1346275"/>
          </a:xfrm>
        </p:spPr>
        <p:txBody>
          <a:bodyPr/>
          <a:lstStyle/>
          <a:p>
            <a:r>
              <a:rPr lang="de-DE" err="1"/>
              <a:t>Fra bekymring til </a:t>
            </a:r>
            <a:r>
              <a:rPr lang="de-DE"/>
              <a:t>handling</a:t>
            </a:r>
            <a:endParaRPr lang="en-US"/>
          </a:p>
        </p:txBody>
      </p:sp>
      <p:pic>
        <p:nvPicPr>
          <p:cNvPr id="8" name="Picture Placeholder 7"/>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pic>
        <p:nvPicPr>
          <p:cNvPr id="6" name="Picture Placeholder 5"/>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29" name="Picture Placeholder 28"/>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7175847" y="-1"/>
            <a:ext cx="2204214" cy="3697617"/>
          </a:xfrm>
        </p:spPr>
      </p:pic>
      <p:pic>
        <p:nvPicPr>
          <p:cNvPr id="32" name="Picture Placeholder 31"/>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a:xfrm>
            <a:off x="9608001" y="2746545"/>
            <a:ext cx="2225409" cy="3226311"/>
          </a:xfrm>
          <a:prstGeom prst="rect">
            <a:avLst/>
          </a:prstGeom>
        </p:spPr>
      </p:pic>
      <p:sp>
        <p:nvSpPr>
          <p:cNvPr id="5" name="TextBox 4">
            <a:extLst>
              <a:ext uri="{FF2B5EF4-FFF2-40B4-BE49-F238E27FC236}">
                <a16:creationId xmlns:a16="http://schemas.microsoft.com/office/drawing/2014/main" id="{AD4D0E31-4CED-2860-937B-C5632664E9FC}"/>
              </a:ext>
            </a:extLst>
          </p:cNvPr>
          <p:cNvSpPr txBox="1"/>
          <p:nvPr/>
        </p:nvSpPr>
        <p:spPr>
          <a:xfrm>
            <a:off x="238956" y="655362"/>
            <a:ext cx="1769258" cy="3877536"/>
          </a:xfrm>
          <a:prstGeom prst="rect">
            <a:avLst/>
          </a:prstGeom>
          <a:noFill/>
        </p:spPr>
        <p:txBody>
          <a:bodyPr wrap="square">
            <a:spAutoFit/>
          </a:bodyPr>
          <a:lstStyle/>
          <a:p>
            <a:pPr marL="0" marR="0">
              <a:lnSpc>
                <a:spcPct val="115000"/>
              </a:lnSpc>
              <a:spcBef>
                <a:spcPts val="500"/>
              </a:spcBef>
              <a:spcAft>
                <a:spcPts val="1000"/>
              </a:spcAft>
            </a:pPr>
            <a:r>
              <a:rPr lang="en-US" sz="3600" b="1" kern="100">
                <a:effectLst/>
                <a:ea typeface="Corbel" panose="020B0503020204020204" pitchFamily="34" charset="0"/>
                <a:cs typeface="Times New Roman" panose="02020603050405020304" pitchFamily="18" charset="0"/>
              </a:rPr>
              <a:t>Ved slutten av dette modulen vil du ha:</a:t>
            </a:r>
            <a:endParaRPr lang="en-US" sz="3600" kern="100">
              <a:effectLst/>
              <a:ea typeface="Corbel" panose="020B050302020402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15F20DD2-0F92-0EC7-E8BF-560795AAD337}"/>
              </a:ext>
            </a:extLst>
          </p:cNvPr>
          <p:cNvSpPr txBox="1"/>
          <p:nvPr/>
        </p:nvSpPr>
        <p:spPr>
          <a:xfrm>
            <a:off x="2590800" y="3993601"/>
            <a:ext cx="6096000" cy="391326"/>
          </a:xfrm>
          <a:prstGeom prst="rect">
            <a:avLst/>
          </a:prstGeom>
          <a:noFill/>
        </p:spPr>
        <p:txBody>
          <a:bodyPr wrap="square">
            <a:spAutoFit/>
          </a:bodyPr>
          <a:lstStyle/>
          <a:p>
            <a:pPr marL="0" marR="0">
              <a:lnSpc>
                <a:spcPct val="115000"/>
              </a:lnSpc>
              <a:spcBef>
                <a:spcPts val="500"/>
              </a:spcBef>
              <a:spcAft>
                <a:spcPts val="1000"/>
              </a:spcAft>
            </a:pPr>
            <a:r>
              <a:rPr lang="en-US" sz="1800" b="1" kern="100">
                <a:solidFill>
                  <a:srgbClr val="0C4659"/>
                </a:solidFill>
                <a:effectLst/>
                <a:latin typeface="Montserrat" panose="00000500000000000000" pitchFamily="2" charset="0"/>
                <a:ea typeface="Corbel" panose="020B0503020204020204" pitchFamily="34" charset="0"/>
                <a:cs typeface="Times New Roman" panose="02020603050405020304" pitchFamily="18" charset="0"/>
              </a:rPr>
              <a:t>Kunnskap</a:t>
            </a:r>
            <a:endParaRPr lang="en-US" sz="1400" kern="100">
              <a:solidFill>
                <a:srgbClr val="0C4659"/>
              </a:solidFill>
              <a:effectLst/>
              <a:latin typeface="Corbel" panose="020B0503020204020204" pitchFamily="34" charset="0"/>
              <a:ea typeface="Corbel" panose="020B0503020204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C709DDBC-DB20-71D5-3350-CE4DD30E27AF}"/>
              </a:ext>
            </a:extLst>
          </p:cNvPr>
          <p:cNvSpPr txBox="1"/>
          <p:nvPr/>
        </p:nvSpPr>
        <p:spPr>
          <a:xfrm>
            <a:off x="5384800" y="366590"/>
            <a:ext cx="6096000" cy="369332"/>
          </a:xfrm>
          <a:prstGeom prst="rect">
            <a:avLst/>
          </a:prstGeom>
          <a:noFill/>
        </p:spPr>
        <p:txBody>
          <a:bodyPr wrap="square">
            <a:spAutoFit/>
          </a:bodyPr>
          <a:lstStyle/>
          <a:p>
            <a:r>
              <a:rPr lang="en-US" sz="1800" b="1">
                <a:solidFill>
                  <a:schemeClr val="tx2"/>
                </a:solidFill>
                <a:effectLst/>
                <a:latin typeface="Montserrat" panose="00000500000000000000" pitchFamily="2" charset="0"/>
                <a:ea typeface="Corbel" panose="020B0503020204020204" pitchFamily="34" charset="0"/>
                <a:cs typeface="Times New Roman" panose="02020603050405020304" pitchFamily="18" charset="0"/>
              </a:rPr>
              <a:t>Ferdigheter</a:t>
            </a:r>
            <a:endParaRPr lang="en-US">
              <a:solidFill>
                <a:schemeClr val="tx2"/>
              </a:solidFill>
            </a:endParaRPr>
          </a:p>
        </p:txBody>
      </p:sp>
      <p:sp>
        <p:nvSpPr>
          <p:cNvPr id="46" name="TextBox 45">
            <a:extLst>
              <a:ext uri="{FF2B5EF4-FFF2-40B4-BE49-F238E27FC236}">
                <a16:creationId xmlns:a16="http://schemas.microsoft.com/office/drawing/2014/main" id="{D4A196EB-C26D-0592-1BA1-859EE4A212D4}"/>
              </a:ext>
            </a:extLst>
          </p:cNvPr>
          <p:cNvSpPr txBox="1"/>
          <p:nvPr/>
        </p:nvSpPr>
        <p:spPr>
          <a:xfrm>
            <a:off x="7484533" y="3921197"/>
            <a:ext cx="6096000" cy="369332"/>
          </a:xfrm>
          <a:prstGeom prst="rect">
            <a:avLst/>
          </a:prstGeom>
          <a:noFill/>
        </p:spPr>
        <p:txBody>
          <a:bodyPr wrap="square">
            <a:spAutoFit/>
          </a:bodyPr>
          <a:lstStyle/>
          <a:p>
            <a:r>
              <a:rPr lang="en-US" sz="1800" b="1">
                <a:effectLst/>
                <a:latin typeface="Montserrat" panose="00000500000000000000" pitchFamily="2" charset="0"/>
                <a:ea typeface="Corbel" panose="020B0503020204020204" pitchFamily="34" charset="0"/>
                <a:cs typeface="Times New Roman" panose="02020603050405020304" pitchFamily="18" charset="0"/>
              </a:rPr>
              <a:t>Atferd</a:t>
            </a:r>
            <a:endParaRPr lang="en-US"/>
          </a:p>
        </p:txBody>
      </p:sp>
      <p:sp>
        <p:nvSpPr>
          <p:cNvPr id="48" name="TextBox 47">
            <a:extLst>
              <a:ext uri="{FF2B5EF4-FFF2-40B4-BE49-F238E27FC236}">
                <a16:creationId xmlns:a16="http://schemas.microsoft.com/office/drawing/2014/main" id="{ABD8829E-F051-A136-1240-35D9956232BD}"/>
              </a:ext>
            </a:extLst>
          </p:cNvPr>
          <p:cNvSpPr txBox="1"/>
          <p:nvPr/>
        </p:nvSpPr>
        <p:spPr>
          <a:xfrm>
            <a:off x="9922755" y="366590"/>
            <a:ext cx="6790266" cy="369332"/>
          </a:xfrm>
          <a:prstGeom prst="rect">
            <a:avLst/>
          </a:prstGeom>
          <a:noFill/>
        </p:spPr>
        <p:txBody>
          <a:bodyPr wrap="square">
            <a:spAutoFit/>
          </a:bodyPr>
          <a:lstStyle/>
          <a:p>
            <a:r>
              <a:rPr lang="en-US" sz="1800" b="1">
                <a:solidFill>
                  <a:schemeClr val="bg1"/>
                </a:solidFill>
                <a:effectLst/>
                <a:latin typeface="Montserrat" panose="00000500000000000000" pitchFamily="2" charset="0"/>
                <a:ea typeface="Corbel" panose="020B0503020204020204" pitchFamily="34" charset="0"/>
                <a:cs typeface="Times New Roman" panose="02020603050405020304" pitchFamily="18" charset="0"/>
              </a:rPr>
              <a:t>Holdninger</a:t>
            </a:r>
            <a:endParaRPr lang="en-US">
              <a:solidFill>
                <a:schemeClr val="bg1"/>
              </a:solidFill>
            </a:endParaRPr>
          </a:p>
        </p:txBody>
      </p:sp>
    </p:spTree>
    <p:extLst>
      <p:ext uri="{BB962C8B-B14F-4D97-AF65-F5344CB8AC3E}">
        <p14:creationId xmlns:p14="http://schemas.microsoft.com/office/powerpoint/2010/main" val="427046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246030" y="1876370"/>
            <a:ext cx="6256370" cy="3849918"/>
          </a:xfrm>
        </p:spPr>
        <p:txBody>
          <a:bodyPr/>
          <a:lstStyle/>
          <a:p>
            <a:r>
              <a:rPr lang="en-US"/>
              <a:t>	Ikke alle har like muligheter til å delta i klimatiltak. Hindringer kan være språk, funksjonsnedsettelse, inntekt, bosted, alder, utdanning og diskriminering. Unge fra landlige områder, med innvandrerbakgrunn eller fra familier med lav inntekt har kanskje ikke like mye tid, ressurser eller støtte til å engasjere seg.</a:t>
            </a:r>
          </a:p>
          <a:p>
            <a:endParaRPr lang="en-US"/>
          </a:p>
          <a:p>
            <a:r>
              <a:rPr lang="en-US"/>
              <a:t>	Å forstå hvem som blir utelatt og hvorfor, bidrar til å sikre at klimatiltakene blir mer inkluderende, rettferdige og effektive. For mer informasjon om dette gir </a:t>
            </a:r>
            <a:r>
              <a:rPr lang="en-US" u="sng">
                <a:hlinkClick r:id="rId2"/>
              </a:rPr>
              <a:t>SALTO Youths arbeid med tilgjengelighet i ungdomsprosjekter </a:t>
            </a:r>
            <a:r>
              <a:rPr lang="en-US"/>
              <a:t>nyttige innsikter.</a:t>
            </a: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667753" y="575336"/>
            <a:ext cx="5428247" cy="803654"/>
          </a:xfrm>
        </p:spPr>
        <p:txBody>
          <a:bodyPr/>
          <a:lstStyle/>
          <a:p>
            <a:r>
              <a:rPr lang="en-US">
                <a:solidFill>
                  <a:srgbClr val="1F8E47"/>
                </a:solidFill>
              </a:rPr>
              <a:t>4.1 – Hvem blir utelatt fra kollektiv handling?</a:t>
            </a:r>
          </a:p>
        </p:txBody>
      </p:sp>
      <p:pic>
        <p:nvPicPr>
          <p:cNvPr id="10" name="Picture Placeholder 9" descr="A blue sign with white text&#10;&#10;AI-generated content may be incorrect.">
            <a:extLst>
              <a:ext uri="{FF2B5EF4-FFF2-40B4-BE49-F238E27FC236}">
                <a16:creationId xmlns:a16="http://schemas.microsoft.com/office/drawing/2014/main" id="{65FD3E52-8152-9E85-07A1-1E8A03F8B91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979" r="979"/>
          <a:stretch>
            <a:fillRect/>
          </a:stretch>
        </p:blipFill>
        <p:spPr/>
      </p:pic>
    </p:spTree>
    <p:extLst>
      <p:ext uri="{BB962C8B-B14F-4D97-AF65-F5344CB8AC3E}">
        <p14:creationId xmlns:p14="http://schemas.microsoft.com/office/powerpoint/2010/main" val="1980383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FAA45-B1FA-594B-9E13-3F027ABB1914}"/>
            </a:ext>
          </a:extLst>
        </p:cNvPr>
        <p:cNvGrpSpPr/>
        <p:nvPr/>
      </p:nvGrpSpPr>
      <p:grpSpPr>
        <a:xfrm>
          <a:off x="0" y="0"/>
          <a:ext cx="0" cy="0"/>
          <a:chOff x="0" y="0"/>
          <a:chExt cx="0" cy="0"/>
        </a:xfrm>
      </p:grpSpPr>
      <p:pic>
        <p:nvPicPr>
          <p:cNvPr id="2" name="Online Media 1" title="An Introduction to Climate Justice">
            <a:hlinkClick r:id="" action="ppaction://media"/>
            <a:extLst>
              <a:ext uri="{FF2B5EF4-FFF2-40B4-BE49-F238E27FC236}">
                <a16:creationId xmlns:a16="http://schemas.microsoft.com/office/drawing/2014/main" id="{535C45CA-DF3F-68D8-4942-D032366A80D8}"/>
              </a:ext>
            </a:extLst>
          </p:cNvPr>
          <p:cNvPicPr>
            <a:picLocks noRot="1" noChangeAspect="1"/>
          </p:cNvPicPr>
          <p:nvPr>
            <a:videoFile r:link="rId1"/>
          </p:nvPr>
        </p:nvPicPr>
        <p:blipFill>
          <a:blip r:embed="rId3"/>
          <a:stretch>
            <a:fillRect/>
          </a:stretch>
        </p:blipFill>
        <p:spPr>
          <a:xfrm>
            <a:off x="6096000" y="1918820"/>
            <a:ext cx="4707467" cy="2963333"/>
          </a:xfrm>
          <a:prstGeom prst="rect">
            <a:avLst/>
          </a:prstGeom>
        </p:spPr>
      </p:pic>
      <p:sp>
        <p:nvSpPr>
          <p:cNvPr id="5" name="Text Placeholder 4">
            <a:extLst>
              <a:ext uri="{FF2B5EF4-FFF2-40B4-BE49-F238E27FC236}">
                <a16:creationId xmlns:a16="http://schemas.microsoft.com/office/drawing/2014/main" id="{8D90664C-E6D2-4117-C616-79026F636634}"/>
              </a:ext>
            </a:extLst>
          </p:cNvPr>
          <p:cNvSpPr>
            <a:spLocks noGrp="1"/>
          </p:cNvSpPr>
          <p:nvPr>
            <p:ph type="body" sz="quarter" idx="18"/>
          </p:nvPr>
        </p:nvSpPr>
        <p:spPr>
          <a:xfrm>
            <a:off x="135467" y="1106457"/>
            <a:ext cx="5571066" cy="3500284"/>
          </a:xfrm>
        </p:spPr>
        <p:txBody>
          <a:bodyPr/>
          <a:lstStyle/>
          <a:p>
            <a:r>
              <a:rPr lang="en-US"/>
              <a:t>	Klimarettferdighet knytter klimatiltak sammen med rettferdighet. Den </a:t>
            </a:r>
            <a:r>
              <a:rPr lang="en-US" err="1"/>
              <a:t>anerkjenner </a:t>
            </a:r>
            <a:r>
              <a:rPr lang="en-US"/>
              <a:t>at konsekvensene av klimaendringene ikke rammer alle likt, og at ansvaret heller ikke fordeles likt. </a:t>
            </a:r>
          </a:p>
          <a:p>
            <a:endParaRPr lang="en-US"/>
          </a:p>
          <a:p>
            <a:r>
              <a:rPr lang="en-US"/>
              <a:t>	Folk i rikere land bidrar mer til utslippene, men opplever ofte færre umiddelbare konsekvenser. Klimarettferdighet fokuserer på rettferdighet på tvers av klasse, rase, geografi og generasjoner.</a:t>
            </a:r>
          </a:p>
          <a:p>
            <a:endParaRPr lang="en-US" sz="2000"/>
          </a:p>
        </p:txBody>
      </p:sp>
      <p:sp>
        <p:nvSpPr>
          <p:cNvPr id="4" name="Text Placeholder 3">
            <a:extLst>
              <a:ext uri="{FF2B5EF4-FFF2-40B4-BE49-F238E27FC236}">
                <a16:creationId xmlns:a16="http://schemas.microsoft.com/office/drawing/2014/main" id="{0B552BC9-5672-5F8C-1FC7-E77E44D546B8}"/>
              </a:ext>
            </a:extLst>
          </p:cNvPr>
          <p:cNvSpPr>
            <a:spLocks noGrp="1"/>
          </p:cNvSpPr>
          <p:nvPr>
            <p:ph type="body" sz="quarter" idx="16"/>
          </p:nvPr>
        </p:nvSpPr>
        <p:spPr>
          <a:xfrm>
            <a:off x="798382" y="302803"/>
            <a:ext cx="6250118" cy="803654"/>
          </a:xfrm>
        </p:spPr>
        <p:txBody>
          <a:bodyPr/>
          <a:lstStyle/>
          <a:p>
            <a:r>
              <a:rPr lang="en-US">
                <a:solidFill>
                  <a:srgbClr val="1F8E47"/>
                </a:solidFill>
              </a:rPr>
              <a:t>4.2 – Hva er klimaretferdighet?</a:t>
            </a:r>
          </a:p>
        </p:txBody>
      </p:sp>
      <p:sp>
        <p:nvSpPr>
          <p:cNvPr id="7" name="Oval 6">
            <a:extLst>
              <a:ext uri="{FF2B5EF4-FFF2-40B4-BE49-F238E27FC236}">
                <a16:creationId xmlns:a16="http://schemas.microsoft.com/office/drawing/2014/main" id="{7D8615FE-399A-884C-577F-666CF2CDDECD}"/>
              </a:ext>
            </a:extLst>
          </p:cNvPr>
          <p:cNvSpPr/>
          <p:nvPr/>
        </p:nvSpPr>
        <p:spPr>
          <a:xfrm>
            <a:off x="8839200" y="0"/>
            <a:ext cx="3441290" cy="3500284"/>
          </a:xfrm>
          <a:prstGeom prst="ellipse">
            <a:avLst/>
          </a:prstGeom>
          <a:solidFill>
            <a:srgbClr val="5398A2"/>
          </a:solidFill>
          <a:ln>
            <a:solidFill>
              <a:srgbClr val="539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4">
            <a:extLst>
              <a:ext uri="{FF2B5EF4-FFF2-40B4-BE49-F238E27FC236}">
                <a16:creationId xmlns:a16="http://schemas.microsoft.com/office/drawing/2014/main" id="{ECA5346E-2F3B-A138-2B13-A096544AC333}"/>
              </a:ext>
            </a:extLst>
          </p:cNvPr>
          <p:cNvSpPr txBox="1">
            <a:spLocks/>
          </p:cNvSpPr>
          <p:nvPr/>
        </p:nvSpPr>
        <p:spPr>
          <a:xfrm>
            <a:off x="9351905" y="1106457"/>
            <a:ext cx="2415879" cy="13132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GB" b="1">
                <a:solidFill>
                  <a:schemeClr val="bg1"/>
                </a:solidFill>
              </a:rPr>
              <a:t>Se denne korte videoen om «Hva er </a:t>
            </a:r>
            <a:r>
              <a:rPr lang="en-GB" b="1">
                <a:solidFill>
                  <a:schemeClr val="bg1"/>
                </a:solidFill>
                <a:hlinkClick r:id="rId4">
                  <a:extLst>
                    <a:ext uri="{A12FA001-AC4F-418D-AE19-62706E023703}">
                      <ahyp:hlinkClr xmlns:ahyp="http://schemas.microsoft.com/office/drawing/2018/hyperlinkcolor" val="tx"/>
                    </a:ext>
                  </a:extLst>
                </a:hlinkClick>
              </a:rPr>
              <a:t>klimaretferdighet?</a:t>
            </a:r>
            <a:r>
              <a:rPr lang="en-GB" b="1">
                <a:solidFill>
                  <a:schemeClr val="bg1"/>
                </a:solidFill>
              </a:rPr>
              <a:t>» fra Sharing Perspectives</a:t>
            </a:r>
            <a:endParaRPr lang="en-US" b="1">
              <a:solidFill>
                <a:schemeClr val="bg1"/>
              </a:solidFill>
            </a:endParaRPr>
          </a:p>
        </p:txBody>
      </p:sp>
      <p:sp>
        <p:nvSpPr>
          <p:cNvPr id="3" name="TextBox 2">
            <a:extLst>
              <a:ext uri="{FF2B5EF4-FFF2-40B4-BE49-F238E27FC236}">
                <a16:creationId xmlns:a16="http://schemas.microsoft.com/office/drawing/2014/main" id="{8F0DE817-F20E-7DF6-5022-D516B375F293}"/>
              </a:ext>
            </a:extLst>
          </p:cNvPr>
          <p:cNvSpPr txBox="1"/>
          <p:nvPr/>
        </p:nvSpPr>
        <p:spPr>
          <a:xfrm>
            <a:off x="267528" y="5157566"/>
            <a:ext cx="7311826" cy="1938992"/>
          </a:xfrm>
          <a:prstGeom prst="rect">
            <a:avLst/>
          </a:prstGeom>
          <a:noFill/>
        </p:spPr>
        <p:txBody>
          <a:bodyPr wrap="square">
            <a:spAutoFit/>
          </a:bodyPr>
          <a:lstStyle/>
          <a:p>
            <a:r>
              <a:rPr lang="en-US" sz="2400">
                <a:solidFill>
                  <a:srgbClr val="404040"/>
                </a:solidFill>
              </a:rPr>
              <a:t>For å lære mer, forklarer </a:t>
            </a:r>
            <a:r>
              <a:rPr lang="en-US" sz="2400" b="1" i="1" u="sng">
                <a:hlinkClick r:id="rId5"/>
              </a:rPr>
              <a:t>«Toolkit for Intersectional Movement </a:t>
            </a:r>
            <a:r>
              <a:rPr lang="en-US" sz="2400">
                <a:solidFill>
                  <a:srgbClr val="404040"/>
                </a:solidFill>
              </a:rPr>
              <a:t>Building» av Young Friends of the Earth Europe hvordan rase, kjønn og klasse påvirker klimaopplevelser og tilgang til handling.</a:t>
            </a:r>
          </a:p>
          <a:p>
            <a:r>
              <a:rPr lang="en-US" sz="2400"/>
              <a:t>	</a:t>
            </a:r>
            <a:endParaRPr lang="en-US" sz="2400">
              <a:solidFill>
                <a:srgbClr val="404040"/>
              </a:solidFill>
            </a:endParaRPr>
          </a:p>
        </p:txBody>
      </p:sp>
    </p:spTree>
    <p:extLst>
      <p:ext uri="{BB962C8B-B14F-4D97-AF65-F5344CB8AC3E}">
        <p14:creationId xmlns:p14="http://schemas.microsoft.com/office/powerpoint/2010/main" val="395890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D63E27-25D9-4919-8DFB-F33F333C3548}"/>
              </a:ext>
            </a:extLst>
          </p:cNvPr>
          <p:cNvSpPr>
            <a:spLocks noGrp="1"/>
          </p:cNvSpPr>
          <p:nvPr>
            <p:ph type="body" sz="quarter" idx="14"/>
          </p:nvPr>
        </p:nvSpPr>
        <p:spPr>
          <a:xfrm>
            <a:off x="6698178" y="1337990"/>
            <a:ext cx="5170168" cy="689519"/>
          </a:xfrm>
        </p:spPr>
        <p:txBody>
          <a:bodyPr/>
          <a:lstStyle/>
          <a:p>
            <a:pPr lvl="0"/>
            <a:r>
              <a:rPr lang="en-US"/>
              <a:t>Bruk av et klart og lettforståelig språk</a:t>
            </a:r>
          </a:p>
        </p:txBody>
      </p:sp>
      <p:sp>
        <p:nvSpPr>
          <p:cNvPr id="9" name="Text Placeholder 8">
            <a:extLst>
              <a:ext uri="{FF2B5EF4-FFF2-40B4-BE49-F238E27FC236}">
                <a16:creationId xmlns:a16="http://schemas.microsoft.com/office/drawing/2014/main" id="{4F1B31DF-1CFE-D018-6B75-87CD9C17B018}"/>
              </a:ext>
            </a:extLst>
          </p:cNvPr>
          <p:cNvSpPr>
            <a:spLocks noGrp="1"/>
          </p:cNvSpPr>
          <p:nvPr>
            <p:ph type="body" sz="quarter" idx="28"/>
          </p:nvPr>
        </p:nvSpPr>
        <p:spPr>
          <a:xfrm>
            <a:off x="210259" y="1351483"/>
            <a:ext cx="4159856" cy="4671588"/>
          </a:xfrm>
        </p:spPr>
        <p:txBody>
          <a:bodyPr/>
          <a:lstStyle/>
          <a:p>
            <a:r>
              <a:rPr lang="en-US"/>
              <a:t>	Inkludering innebærer å utforme prosjekter som er imøtekommende og relevante for ulike grupper. Dette omfatter:</a:t>
            </a:r>
          </a:p>
          <a:p>
            <a:endParaRPr lang="en-US"/>
          </a:p>
          <a:p>
            <a:endParaRPr lang="en-US"/>
          </a:p>
          <a:p>
            <a:r>
              <a:rPr lang="en-US"/>
              <a:t>	Praktiske verktøy for dette finnes i veiledninger for ungdomsdeltakelse fra organisasjoner som </a:t>
            </a:r>
            <a:r>
              <a:rPr lang="en-US" b="1" u="sng">
                <a:hlinkClick r:id="rId2">
                  <a:extLst>
                    <a:ext uri="{A12FA001-AC4F-418D-AE19-62706E023703}">
                      <ahyp:hlinkClr xmlns:ahyp="http://schemas.microsoft.com/office/drawing/2018/hyperlinkcolor" val="tx"/>
                    </a:ext>
                  </a:extLst>
                </a:hlinkClick>
              </a:rPr>
              <a:t>European Youth Forum </a:t>
            </a:r>
            <a:r>
              <a:rPr lang="en-US"/>
              <a:t>og </a:t>
            </a:r>
            <a:r>
              <a:rPr lang="en-US" b="1" u="sng">
                <a:hlinkClick r:id="rId3">
                  <a:extLst>
                    <a:ext uri="{A12FA001-AC4F-418D-AE19-62706E023703}">
                      <ahyp:hlinkClr xmlns:ahyp="http://schemas.microsoft.com/office/drawing/2018/hyperlinkcolor" val="tx"/>
                    </a:ext>
                  </a:extLst>
                </a:hlinkClick>
              </a:rPr>
              <a:t>Climate Outreach</a:t>
            </a:r>
            <a:r>
              <a:rPr lang="en-US"/>
              <a:t>.</a:t>
            </a:r>
          </a:p>
          <a:p>
            <a:endParaRPr lang="en-US"/>
          </a:p>
        </p:txBody>
      </p:sp>
      <p:sp>
        <p:nvSpPr>
          <p:cNvPr id="11" name="Text Placeholder 10">
            <a:extLst>
              <a:ext uri="{FF2B5EF4-FFF2-40B4-BE49-F238E27FC236}">
                <a16:creationId xmlns:a16="http://schemas.microsoft.com/office/drawing/2014/main" id="{0D4384D8-C9BE-3A21-3637-568A04D30488}"/>
              </a:ext>
            </a:extLst>
          </p:cNvPr>
          <p:cNvSpPr>
            <a:spLocks noGrp="1"/>
          </p:cNvSpPr>
          <p:nvPr>
            <p:ph type="body" sz="quarter" idx="30"/>
          </p:nvPr>
        </p:nvSpPr>
        <p:spPr/>
        <p:txBody>
          <a:bodyPr/>
          <a:lstStyle/>
          <a:p>
            <a:pPr lvl="0"/>
            <a:r>
              <a:rPr lang="en-US"/>
              <a:t>Møter på steder som er trygge og fysisk tilgjengelige</a:t>
            </a:r>
          </a:p>
        </p:txBody>
      </p:sp>
      <p:sp>
        <p:nvSpPr>
          <p:cNvPr id="13" name="Text Placeholder 12">
            <a:extLst>
              <a:ext uri="{FF2B5EF4-FFF2-40B4-BE49-F238E27FC236}">
                <a16:creationId xmlns:a16="http://schemas.microsoft.com/office/drawing/2014/main" id="{8200CF51-BD65-558A-3660-B4F2C25FF695}"/>
              </a:ext>
            </a:extLst>
          </p:cNvPr>
          <p:cNvSpPr>
            <a:spLocks noGrp="1"/>
          </p:cNvSpPr>
          <p:nvPr>
            <p:ph type="body" sz="quarter" idx="32"/>
          </p:nvPr>
        </p:nvSpPr>
        <p:spPr/>
        <p:txBody>
          <a:bodyPr/>
          <a:lstStyle/>
          <a:p>
            <a:pPr lvl="0"/>
            <a:r>
              <a:rPr lang="en-US"/>
              <a:t>Tilby reisehjelp eller dekke kostnader</a:t>
            </a:r>
          </a:p>
        </p:txBody>
      </p:sp>
      <p:sp>
        <p:nvSpPr>
          <p:cNvPr id="15" name="Text Placeholder 14">
            <a:extLst>
              <a:ext uri="{FF2B5EF4-FFF2-40B4-BE49-F238E27FC236}">
                <a16:creationId xmlns:a16="http://schemas.microsoft.com/office/drawing/2014/main" id="{CADCB91F-97FD-BA93-03ED-60272CBB45BD}"/>
              </a:ext>
            </a:extLst>
          </p:cNvPr>
          <p:cNvSpPr>
            <a:spLocks noGrp="1"/>
          </p:cNvSpPr>
          <p:nvPr>
            <p:ph type="body" sz="quarter" idx="34"/>
          </p:nvPr>
        </p:nvSpPr>
        <p:spPr/>
        <p:txBody>
          <a:bodyPr/>
          <a:lstStyle/>
          <a:p>
            <a:endParaRPr lang="en-US"/>
          </a:p>
          <a:p>
            <a:r>
              <a:rPr lang="en-US"/>
              <a:t>Å respektere kulturelle forskjeller</a:t>
            </a:r>
          </a:p>
          <a:p>
            <a:endParaRPr lang="en-US"/>
          </a:p>
        </p:txBody>
      </p:sp>
      <p:sp>
        <p:nvSpPr>
          <p:cNvPr id="17" name="Text Placeholder 16">
            <a:extLst>
              <a:ext uri="{FF2B5EF4-FFF2-40B4-BE49-F238E27FC236}">
                <a16:creationId xmlns:a16="http://schemas.microsoft.com/office/drawing/2014/main" id="{A705CE98-BACD-0B29-C279-9CB1FDF9F310}"/>
              </a:ext>
            </a:extLst>
          </p:cNvPr>
          <p:cNvSpPr>
            <a:spLocks noGrp="1"/>
          </p:cNvSpPr>
          <p:nvPr>
            <p:ph type="body" sz="quarter" idx="36"/>
          </p:nvPr>
        </p:nvSpPr>
        <p:spPr/>
        <p:txBody>
          <a:bodyPr/>
          <a:lstStyle/>
          <a:p>
            <a:pPr lvl="0"/>
            <a:r>
              <a:rPr lang="en-US"/>
              <a:t>Å skape rom for å lytte, ikke bare snakke</a:t>
            </a:r>
          </a:p>
        </p:txBody>
      </p:sp>
      <p:sp>
        <p:nvSpPr>
          <p:cNvPr id="8" name="Text Placeholder 7">
            <a:extLst>
              <a:ext uri="{FF2B5EF4-FFF2-40B4-BE49-F238E27FC236}">
                <a16:creationId xmlns:a16="http://schemas.microsoft.com/office/drawing/2014/main" id="{9E008C6E-21CE-8F0D-9175-2244D18D2709}"/>
              </a:ext>
            </a:extLst>
          </p:cNvPr>
          <p:cNvSpPr>
            <a:spLocks noGrp="1"/>
          </p:cNvSpPr>
          <p:nvPr>
            <p:ph type="body" sz="quarter" idx="27"/>
          </p:nvPr>
        </p:nvSpPr>
        <p:spPr>
          <a:xfrm>
            <a:off x="210258" y="391768"/>
            <a:ext cx="6901741" cy="720752"/>
          </a:xfrm>
        </p:spPr>
        <p:txBody>
          <a:bodyPr/>
          <a:lstStyle/>
          <a:p>
            <a:r>
              <a:rPr lang="en-US" b="1"/>
              <a:t>4.3 – Å gjøre ungdomsaksjoner inkluderende</a:t>
            </a:r>
            <a:endParaRPr lang="en-US"/>
          </a:p>
        </p:txBody>
      </p:sp>
      <p:pic>
        <p:nvPicPr>
          <p:cNvPr id="27" name="Picture 26">
            <a:extLst>
              <a:ext uri="{FF2B5EF4-FFF2-40B4-BE49-F238E27FC236}">
                <a16:creationId xmlns:a16="http://schemas.microsoft.com/office/drawing/2014/main" id="{3E41D74C-175B-DE02-0837-3E25E06F1B1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20080" y="2167401"/>
            <a:ext cx="940112" cy="899026"/>
          </a:xfrm>
          <a:prstGeom prst="rect">
            <a:avLst/>
          </a:prstGeom>
        </p:spPr>
      </p:pic>
      <p:pic>
        <p:nvPicPr>
          <p:cNvPr id="28" name="Picture 27">
            <a:extLst>
              <a:ext uri="{FF2B5EF4-FFF2-40B4-BE49-F238E27FC236}">
                <a16:creationId xmlns:a16="http://schemas.microsoft.com/office/drawing/2014/main" id="{080013A0-8B51-1620-B1D1-B20BE902DB2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489483" y="3978199"/>
            <a:ext cx="770709" cy="899025"/>
          </a:xfrm>
          <a:prstGeom prst="rect">
            <a:avLst/>
          </a:prstGeom>
        </p:spPr>
      </p:pic>
      <p:pic>
        <p:nvPicPr>
          <p:cNvPr id="29" name="Picture 28">
            <a:extLst>
              <a:ext uri="{FF2B5EF4-FFF2-40B4-BE49-F238E27FC236}">
                <a16:creationId xmlns:a16="http://schemas.microsoft.com/office/drawing/2014/main" id="{65D76ABA-D9EB-C627-609C-D677D66F025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339341" y="4937775"/>
            <a:ext cx="1048760" cy="1165215"/>
          </a:xfrm>
          <a:prstGeom prst="rect">
            <a:avLst/>
          </a:prstGeom>
        </p:spPr>
      </p:pic>
      <p:pic>
        <p:nvPicPr>
          <p:cNvPr id="30" name="Picture 29">
            <a:extLst>
              <a:ext uri="{FF2B5EF4-FFF2-40B4-BE49-F238E27FC236}">
                <a16:creationId xmlns:a16="http://schemas.microsoft.com/office/drawing/2014/main" id="{0B430DA4-3FDC-F355-6334-9B4021DFAF9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489483" y="1203838"/>
            <a:ext cx="866824" cy="785314"/>
          </a:xfrm>
          <a:prstGeom prst="rect">
            <a:avLst/>
          </a:prstGeom>
        </p:spPr>
      </p:pic>
      <p:pic>
        <p:nvPicPr>
          <p:cNvPr id="2050" name="Picture 2" descr="16+ Thousand Travel Expenses Icon ...">
            <a:extLst>
              <a:ext uri="{FF2B5EF4-FFF2-40B4-BE49-F238E27FC236}">
                <a16:creationId xmlns:a16="http://schemas.microsoft.com/office/drawing/2014/main" id="{418C9956-D9FE-122C-70A5-DBD7B48FF07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465541" y="3159479"/>
            <a:ext cx="781143" cy="84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175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DEF2B-A444-8809-F261-ED4D9D74A85E}"/>
            </a:ext>
          </a:extLst>
        </p:cNvPr>
        <p:cNvGrpSpPr/>
        <p:nvPr/>
      </p:nvGrpSpPr>
      <p:grpSpPr>
        <a:xfrm>
          <a:off x="0" y="0"/>
          <a:ext cx="0" cy="0"/>
          <a:chOff x="0" y="0"/>
          <a:chExt cx="0" cy="0"/>
        </a:xfrm>
      </p:grpSpPr>
      <p:pic>
        <p:nvPicPr>
          <p:cNvPr id="5" name="Picture Placeholder 9">
            <a:extLst>
              <a:ext uri="{FF2B5EF4-FFF2-40B4-BE49-F238E27FC236}">
                <a16:creationId xmlns:a16="http://schemas.microsoft.com/office/drawing/2014/main" id="{93F097D2-C4DB-A4F6-F24D-01B7426B9A4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861734" y="490743"/>
            <a:ext cx="4505124" cy="2850364"/>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p:spPr>
      </p:pic>
      <p:sp>
        <p:nvSpPr>
          <p:cNvPr id="2" name="Text Placeholder 1">
            <a:extLst>
              <a:ext uri="{FF2B5EF4-FFF2-40B4-BE49-F238E27FC236}">
                <a16:creationId xmlns:a16="http://schemas.microsoft.com/office/drawing/2014/main" id="{D728DF4B-11E8-EBF5-C27A-F2D12A8EE5AF}"/>
              </a:ext>
            </a:extLst>
          </p:cNvPr>
          <p:cNvSpPr>
            <a:spLocks noGrp="1"/>
          </p:cNvSpPr>
          <p:nvPr>
            <p:ph type="body" sz="quarter" idx="18"/>
          </p:nvPr>
        </p:nvSpPr>
        <p:spPr>
          <a:xfrm>
            <a:off x="190199" y="1595038"/>
            <a:ext cx="2790800" cy="1049221"/>
          </a:xfrm>
        </p:spPr>
        <p:txBody>
          <a:bodyPr/>
          <a:lstStyle/>
          <a:p>
            <a:r>
              <a:rPr lang="en-US" b="1"/>
              <a:t>Hva er hindringene i din situasjon?</a:t>
            </a:r>
          </a:p>
        </p:txBody>
      </p:sp>
      <p:sp>
        <p:nvSpPr>
          <p:cNvPr id="3" name="Text Placeholder 2">
            <a:extLst>
              <a:ext uri="{FF2B5EF4-FFF2-40B4-BE49-F238E27FC236}">
                <a16:creationId xmlns:a16="http://schemas.microsoft.com/office/drawing/2014/main" id="{524A979C-A296-85C2-9D6E-DE62A590A07F}"/>
              </a:ext>
            </a:extLst>
          </p:cNvPr>
          <p:cNvSpPr>
            <a:spLocks noGrp="1"/>
          </p:cNvSpPr>
          <p:nvPr>
            <p:ph type="body" sz="quarter" idx="19"/>
          </p:nvPr>
        </p:nvSpPr>
        <p:spPr>
          <a:xfrm>
            <a:off x="4665" y="604836"/>
            <a:ext cx="3161868" cy="578884"/>
          </a:xfrm>
        </p:spPr>
        <p:txBody>
          <a:bodyPr/>
          <a:lstStyle/>
          <a:p>
            <a:r>
              <a:rPr lang="en-GB" sz="4000"/>
              <a:t>4.4 -  Oppgave</a:t>
            </a:r>
          </a:p>
        </p:txBody>
      </p:sp>
      <p:sp>
        <p:nvSpPr>
          <p:cNvPr id="4" name="Text Placeholder 3">
            <a:extLst>
              <a:ext uri="{FF2B5EF4-FFF2-40B4-BE49-F238E27FC236}">
                <a16:creationId xmlns:a16="http://schemas.microsoft.com/office/drawing/2014/main" id="{E8A7D85E-0106-31B0-7649-286D9E6D2B00}"/>
              </a:ext>
            </a:extLst>
          </p:cNvPr>
          <p:cNvSpPr>
            <a:spLocks noGrp="1"/>
          </p:cNvSpPr>
          <p:nvPr>
            <p:ph type="body" sz="quarter" idx="20"/>
          </p:nvPr>
        </p:nvSpPr>
        <p:spPr>
          <a:xfrm>
            <a:off x="6812518" y="1085426"/>
            <a:ext cx="5838801" cy="714507"/>
          </a:xfrm>
        </p:spPr>
        <p:txBody>
          <a:bodyPr/>
          <a:lstStyle/>
          <a:p>
            <a:r>
              <a:rPr lang="en-US"/>
              <a:t>	Reflekter i gruppe eller individuelt over...</a:t>
            </a:r>
          </a:p>
          <a:p>
            <a:pPr>
              <a:lnSpc>
                <a:spcPct val="150000"/>
              </a:lnSpc>
            </a:pPr>
            <a:endParaRPr lang="en-US"/>
          </a:p>
        </p:txBody>
      </p:sp>
      <p:sp>
        <p:nvSpPr>
          <p:cNvPr id="6" name="Text Placeholder 3">
            <a:extLst>
              <a:ext uri="{FF2B5EF4-FFF2-40B4-BE49-F238E27FC236}">
                <a16:creationId xmlns:a16="http://schemas.microsoft.com/office/drawing/2014/main" id="{3C10AED8-96F1-E0FF-D310-2CC6E59F8CF4}"/>
              </a:ext>
            </a:extLst>
          </p:cNvPr>
          <p:cNvSpPr txBox="1">
            <a:spLocks/>
          </p:cNvSpPr>
          <p:nvPr/>
        </p:nvSpPr>
        <p:spPr>
          <a:xfrm>
            <a:off x="662316" y="2925918"/>
            <a:ext cx="10867368" cy="2255681"/>
          </a:xfrm>
          <a:prstGeom prst="rect">
            <a:avLst/>
          </a:prstGeom>
          <a:solidFill>
            <a:srgbClr val="5398A2"/>
          </a:solidFill>
          <a:ln>
            <a:solidFill>
              <a:srgbClr val="5398A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a:solidFill>
                <a:schemeClr val="bg1"/>
              </a:solidFill>
            </a:endParaRPr>
          </a:p>
          <a:p>
            <a:pPr marL="342900" lvl="0" indent="-342900">
              <a:buFont typeface="Arial" panose="020B0604020202020204" pitchFamily="34" charset="0"/>
              <a:buChar char="•"/>
            </a:pPr>
            <a:r>
              <a:rPr lang="en-US" b="1">
                <a:solidFill>
                  <a:schemeClr val="bg1"/>
                </a:solidFill>
              </a:rPr>
              <a:t>Hvem er foreløpig ikke involvert i de lokale klimatiltakene?</a:t>
            </a:r>
          </a:p>
          <a:p>
            <a:pPr marL="342900" lvl="0" indent="-342900">
              <a:buFont typeface="Arial" panose="020B0604020202020204" pitchFamily="34" charset="0"/>
              <a:buChar char="•"/>
            </a:pPr>
            <a:r>
              <a:rPr lang="en-US" b="1">
                <a:solidFill>
                  <a:schemeClr val="bg1"/>
                </a:solidFill>
              </a:rPr>
              <a:t>Hva hindrer dem i å delta eller bli hørt?</a:t>
            </a:r>
          </a:p>
          <a:p>
            <a:pPr marL="342900" lvl="0" indent="-342900">
              <a:buFont typeface="Arial" panose="020B0604020202020204" pitchFamily="34" charset="0"/>
              <a:buChar char="•"/>
            </a:pPr>
            <a:r>
              <a:rPr lang="en-US" b="1">
                <a:solidFill>
                  <a:schemeClr val="bg1"/>
                </a:solidFill>
              </a:rPr>
              <a:t>Hva kan du eller gruppen din gjøre annerledes for å gjøre ting mer tilgjengelig eller inkluderende?</a:t>
            </a:r>
          </a:p>
          <a:p>
            <a:pPr marL="0" indent="0"/>
            <a:endParaRPr lang="en-GB">
              <a:solidFill>
                <a:schemeClr val="bg1"/>
              </a:solidFill>
            </a:endParaRPr>
          </a:p>
        </p:txBody>
      </p:sp>
      <p:sp>
        <p:nvSpPr>
          <p:cNvPr id="7" name="TextBox 6">
            <a:extLst>
              <a:ext uri="{FF2B5EF4-FFF2-40B4-BE49-F238E27FC236}">
                <a16:creationId xmlns:a16="http://schemas.microsoft.com/office/drawing/2014/main" id="{03CDF986-4F5B-8E1C-CD52-634A2BA7896D}"/>
              </a:ext>
            </a:extLst>
          </p:cNvPr>
          <p:cNvSpPr txBox="1"/>
          <p:nvPr/>
        </p:nvSpPr>
        <p:spPr>
          <a:xfrm>
            <a:off x="662316" y="5359616"/>
            <a:ext cx="10867368" cy="1533946"/>
          </a:xfrm>
          <a:prstGeom prst="rect">
            <a:avLst/>
          </a:prstGeom>
          <a:noFill/>
        </p:spPr>
        <p:txBody>
          <a:bodyPr wrap="square">
            <a:spAutoFit/>
          </a:bodyPr>
          <a:lstStyle/>
          <a:p>
            <a:pPr>
              <a:lnSpc>
                <a:spcPct val="115000"/>
              </a:lnSpc>
              <a:spcBef>
                <a:spcPts val="500"/>
              </a:spcBef>
              <a:spcAft>
                <a:spcPts val="1000"/>
              </a:spcAft>
            </a:pPr>
            <a:r>
              <a:rPr lang="en-US" sz="2400">
                <a:solidFill>
                  <a:srgbClr val="404040"/>
                </a:solidFill>
              </a:rPr>
              <a:t>Denne aktiviteten fungerer godt som en ledet gruppesamtale, kombinert med en kartlegging av den lokale konteksten eller et verktøy for ungdomskartlegging.</a:t>
            </a:r>
          </a:p>
          <a:p>
            <a:pPr marL="0" marR="0">
              <a:lnSpc>
                <a:spcPct val="115000"/>
              </a:lnSpc>
              <a:spcBef>
                <a:spcPts val="500"/>
              </a:spcBef>
              <a:spcAft>
                <a:spcPts val="1000"/>
              </a:spcAft>
            </a:pPr>
            <a:endParaRPr lang="en-US" sz="2400" kern="100">
              <a:solidFill>
                <a:srgbClr val="404040"/>
              </a:solidFill>
              <a:effectLst/>
              <a:latin typeface="+mj-lt"/>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1110616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35198-FEE7-DD87-17DF-C275A72F3826}"/>
              </a:ext>
            </a:extLst>
          </p:cNvPr>
          <p:cNvSpPr>
            <a:spLocks noGrp="1"/>
          </p:cNvSpPr>
          <p:nvPr>
            <p:ph type="body" sz="quarter" idx="18"/>
          </p:nvPr>
        </p:nvSpPr>
        <p:spPr>
          <a:xfrm>
            <a:off x="599570" y="4919936"/>
            <a:ext cx="3267579" cy="1049221"/>
          </a:xfrm>
        </p:spPr>
        <p:txBody>
          <a:bodyPr/>
          <a:lstStyle/>
          <a:p>
            <a:r>
              <a:rPr lang="en-US" b="1"/>
              <a:t>Ekte eksempel: </a:t>
            </a:r>
            <a:r>
              <a:rPr lang="en-US" b="1" u="sng">
                <a:hlinkClick r:id="rId2">
                  <a:extLst>
                    <a:ext uri="{A12FA001-AC4F-418D-AE19-62706E023703}">
                      <ahyp:hlinkClr xmlns:ahyp="http://schemas.microsoft.com/office/drawing/2018/hyperlinkcolor" val="tx"/>
                    </a:ext>
                  </a:extLst>
                </a:hlinkClick>
              </a:rPr>
              <a:t>MAPA Voices i Fridays for Future</a:t>
            </a:r>
            <a:endParaRPr lang="en-GB"/>
          </a:p>
        </p:txBody>
      </p:sp>
      <p:sp>
        <p:nvSpPr>
          <p:cNvPr id="4" name="Text Placeholder 3">
            <a:extLst>
              <a:ext uri="{FF2B5EF4-FFF2-40B4-BE49-F238E27FC236}">
                <a16:creationId xmlns:a16="http://schemas.microsoft.com/office/drawing/2014/main" id="{0306CCB4-BC39-71E9-8D67-0D732A9D6D21}"/>
              </a:ext>
            </a:extLst>
          </p:cNvPr>
          <p:cNvSpPr>
            <a:spLocks noGrp="1"/>
          </p:cNvSpPr>
          <p:nvPr>
            <p:ph type="body" sz="quarter" idx="19"/>
          </p:nvPr>
        </p:nvSpPr>
        <p:spPr/>
        <p:txBody>
          <a:bodyPr/>
          <a:lstStyle/>
          <a:p>
            <a:r>
              <a:rPr lang="en-GB"/>
              <a:t>4,5 </a:t>
            </a:r>
          </a:p>
        </p:txBody>
      </p:sp>
      <p:sp>
        <p:nvSpPr>
          <p:cNvPr id="5" name="Text Placeholder 4">
            <a:extLst>
              <a:ext uri="{FF2B5EF4-FFF2-40B4-BE49-F238E27FC236}">
                <a16:creationId xmlns:a16="http://schemas.microsoft.com/office/drawing/2014/main" id="{457DAC4B-5C23-AC6A-A625-B921AA764B1E}"/>
              </a:ext>
            </a:extLst>
          </p:cNvPr>
          <p:cNvSpPr>
            <a:spLocks noGrp="1"/>
          </p:cNvSpPr>
          <p:nvPr>
            <p:ph type="body" sz="quarter" idx="20"/>
          </p:nvPr>
        </p:nvSpPr>
        <p:spPr>
          <a:xfrm>
            <a:off x="7611285" y="498759"/>
            <a:ext cx="4545049" cy="4075351"/>
          </a:xfrm>
        </p:spPr>
        <p:txBody>
          <a:bodyPr/>
          <a:lstStyle/>
          <a:p>
            <a:r>
              <a:rPr lang="en-US"/>
              <a:t>	Fridays for Future MAPA (Most Affected People and Areas) løfter frem stemmer fra regioner som er hardest rammet av klimaendringene, men som ofte holdes utenfor beslutningsprosessene. Arbeidet deres viser hvordan globale </a:t>
            </a:r>
            <a:r>
              <a:rPr lang="en-US" err="1"/>
              <a:t>ungdomsorganisasjoner </a:t>
            </a:r>
            <a:r>
              <a:rPr lang="en-US"/>
              <a:t>kan </a:t>
            </a:r>
            <a:r>
              <a:rPr lang="en-US" err="1"/>
              <a:t>prioritere </a:t>
            </a:r>
            <a:r>
              <a:rPr lang="en-US"/>
              <a:t>rettferdighet, ikke bare synlighet.</a:t>
            </a:r>
          </a:p>
          <a:p>
            <a:endParaRPr lang="en-US"/>
          </a:p>
          <a:p>
            <a:r>
              <a:rPr lang="en-US"/>
              <a:t>	</a:t>
            </a:r>
          </a:p>
        </p:txBody>
      </p:sp>
      <p:cxnSp>
        <p:nvCxnSpPr>
          <p:cNvPr id="9" name="Straight Arrow Connector 8">
            <a:extLst>
              <a:ext uri="{FF2B5EF4-FFF2-40B4-BE49-F238E27FC236}">
                <a16:creationId xmlns:a16="http://schemas.microsoft.com/office/drawing/2014/main" id="{D0475FA6-4FC3-7FD5-1C48-2FD9B7EA0906}"/>
              </a:ext>
            </a:extLst>
          </p:cNvPr>
          <p:cNvCxnSpPr/>
          <p:nvPr/>
        </p:nvCxnSpPr>
        <p:spPr>
          <a:xfrm>
            <a:off x="7294351" y="6130924"/>
            <a:ext cx="36195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 name="Picture Placeholder 9" descr="A logo with hands and text&#10;&#10;AI-generated content may be incorrect.">
            <a:extLst>
              <a:ext uri="{FF2B5EF4-FFF2-40B4-BE49-F238E27FC236}">
                <a16:creationId xmlns:a16="http://schemas.microsoft.com/office/drawing/2014/main" id="{64767BC0-22D6-A11E-D5ED-4C97EBDE6083}"/>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t="21423" b="21423"/>
          <a:stretch>
            <a:fillRect/>
          </a:stretch>
        </p:blipFill>
        <p:spPr/>
      </p:pic>
      <p:sp>
        <p:nvSpPr>
          <p:cNvPr id="12" name="TextBox 11">
            <a:extLst>
              <a:ext uri="{FF2B5EF4-FFF2-40B4-BE49-F238E27FC236}">
                <a16:creationId xmlns:a16="http://schemas.microsoft.com/office/drawing/2014/main" id="{59E0ADFA-DD07-EB6A-C44F-EDFEFC4D50AC}"/>
              </a:ext>
            </a:extLst>
          </p:cNvPr>
          <p:cNvSpPr txBox="1"/>
          <p:nvPr/>
        </p:nvSpPr>
        <p:spPr>
          <a:xfrm>
            <a:off x="6051868" y="4745695"/>
            <a:ext cx="6104466" cy="1200329"/>
          </a:xfrm>
          <a:prstGeom prst="rect">
            <a:avLst/>
          </a:prstGeom>
          <a:noFill/>
        </p:spPr>
        <p:txBody>
          <a:bodyPr wrap="square">
            <a:spAutoFit/>
          </a:bodyPr>
          <a:lstStyle/>
          <a:p>
            <a:r>
              <a:rPr lang="en-US" sz="2400">
                <a:solidFill>
                  <a:srgbClr val="404040"/>
                </a:solidFill>
              </a:rPr>
              <a:t>For mer innsikt</a:t>
            </a:r>
            <a:r>
              <a:rPr lang="en-US" sz="2400" u="sng">
                <a:solidFill>
                  <a:srgbClr val="404040"/>
                </a:solidFill>
                <a:hlinkClick r:id="rId4">
                  <a:extLst>
                    <a:ext uri="{A12FA001-AC4F-418D-AE19-62706E023703}">
                      <ahyp:hlinkClr xmlns:ahyp="http://schemas.microsoft.com/office/drawing/2018/hyperlinkcolor" val="tx"/>
                    </a:ext>
                  </a:extLst>
                </a:hlinkClick>
              </a:rPr>
              <a:t>, </a:t>
            </a:r>
            <a:r>
              <a:rPr lang="en-US" sz="2400" b="1" u="sng">
                <a:solidFill>
                  <a:srgbClr val="1F8E47"/>
                </a:solidFill>
                <a:hlinkClick r:id="rId4">
                  <a:extLst>
                    <a:ext uri="{A12FA001-AC4F-418D-AE19-62706E023703}">
                      <ahyp:hlinkClr xmlns:ahyp="http://schemas.microsoft.com/office/drawing/2018/hyperlinkcolor" val="tx"/>
                    </a:ext>
                  </a:extLst>
                </a:hlinkClick>
              </a:rPr>
              <a:t>sjekk ut deres fortellingskampanjer</a:t>
            </a:r>
            <a:r>
              <a:rPr lang="en-US" sz="2400">
                <a:solidFill>
                  <a:srgbClr val="404040"/>
                </a:solidFill>
              </a:rPr>
              <a:t>, som viser hvordan klima og sosial urettferdighet henger sammen.</a:t>
            </a:r>
          </a:p>
        </p:txBody>
      </p:sp>
    </p:spTree>
    <p:extLst>
      <p:ext uri="{BB962C8B-B14F-4D97-AF65-F5344CB8AC3E}">
        <p14:creationId xmlns:p14="http://schemas.microsoft.com/office/powerpoint/2010/main" val="1897822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40"/>
          </p:nvPr>
        </p:nvPicPr>
        <p:blipFill>
          <a:blip r:embed="rId2" cstate="screen">
            <a:extLst>
              <a:ext uri="{28A0092B-C50C-407E-A947-70E740481C1C}">
                <a14:useLocalDpi xmlns:a14="http://schemas.microsoft.com/office/drawing/2010/main"/>
              </a:ext>
            </a:extLst>
          </a:blip>
          <a:srcRect/>
          <a:stretch>
            <a:fillRect/>
          </a:stretch>
        </p:blipFill>
        <p:spPr>
          <a:xfrm>
            <a:off x="-1" y="340822"/>
            <a:ext cx="7198823" cy="6235728"/>
          </a:xfrm>
          <a:prstGeom prst="rect">
            <a:avLst/>
          </a:prstGeom>
        </p:spPr>
      </p:pic>
      <p:sp>
        <p:nvSpPr>
          <p:cNvPr id="4" name="Text Placeholder 3"/>
          <p:cNvSpPr>
            <a:spLocks noGrp="1"/>
          </p:cNvSpPr>
          <p:nvPr>
            <p:ph type="body" sz="quarter" idx="13"/>
          </p:nvPr>
        </p:nvSpPr>
        <p:spPr>
          <a:xfrm>
            <a:off x="7198822" y="1075246"/>
            <a:ext cx="5134494" cy="2547025"/>
          </a:xfrm>
        </p:spPr>
        <p:txBody>
          <a:bodyPr/>
          <a:lstStyle/>
          <a:p>
            <a:r>
              <a:rPr lang="en-US" b="1" i="0"/>
              <a:t>4.6 – Oppsummering av enhet 4: Inkludering styrker handling</a:t>
            </a:r>
            <a:endParaRPr lang="en-US" i="0"/>
          </a:p>
        </p:txBody>
      </p:sp>
      <p:pic>
        <p:nvPicPr>
          <p:cNvPr id="7" name="Picture 6"/>
          <p:cNvPicPr>
            <a:picLocks noChangeAspect="1"/>
          </p:cNvPicPr>
          <p:nvPr/>
        </p:nvPicPr>
        <p:blipFill>
          <a:blip r:embed="rId3"/>
          <a:stretch>
            <a:fillRect/>
          </a:stretch>
        </p:blipFill>
        <p:spPr>
          <a:xfrm>
            <a:off x="5980417" y="2961309"/>
            <a:ext cx="7230483" cy="7230483"/>
          </a:xfrm>
          <a:prstGeom prst="rect">
            <a:avLst/>
          </a:prstGeom>
        </p:spPr>
      </p:pic>
      <p:sp>
        <p:nvSpPr>
          <p:cNvPr id="8" name="Oval 7"/>
          <p:cNvSpPr/>
          <p:nvPr/>
        </p:nvSpPr>
        <p:spPr>
          <a:xfrm>
            <a:off x="249382" y="548641"/>
            <a:ext cx="2038991" cy="19950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latin typeface="Calibri Light" panose="020F0302020204030204" pitchFamily="34" charset="0"/>
                <a:cs typeface="Calibri Light" panose="020F0302020204030204" pitchFamily="34" charset="0"/>
              </a:rPr>
              <a:t>Klimaendringene rammer mennesker ulikt, og tiltakene må gjenspeile dette.</a:t>
            </a:r>
          </a:p>
        </p:txBody>
      </p:sp>
      <p:sp>
        <p:nvSpPr>
          <p:cNvPr id="9" name="Oval 8"/>
          <p:cNvSpPr/>
          <p:nvPr/>
        </p:nvSpPr>
        <p:spPr>
          <a:xfrm>
            <a:off x="4679450" y="620288"/>
            <a:ext cx="2086494" cy="20615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sz="1400">
                <a:latin typeface="Calibri Light" panose="020F0302020204030204" pitchFamily="34" charset="0"/>
                <a:cs typeface="Calibri Light" panose="020F0302020204030204" pitchFamily="34" charset="0"/>
              </a:rPr>
              <a:t>Deltakelse bør utformes med tanke på tilgjengelighet og inkludering</a:t>
            </a:r>
          </a:p>
        </p:txBody>
      </p:sp>
      <p:sp>
        <p:nvSpPr>
          <p:cNvPr id="10" name="Oval 9"/>
          <p:cNvSpPr/>
          <p:nvPr/>
        </p:nvSpPr>
        <p:spPr>
          <a:xfrm>
            <a:off x="201879" y="3718561"/>
            <a:ext cx="2086494" cy="20615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t>Klimarettferdighet knytter miljøet sammen med sosial rettferdighet</a:t>
            </a:r>
          </a:p>
        </p:txBody>
      </p:sp>
      <p:sp>
        <p:nvSpPr>
          <p:cNvPr id="2" name="Oval 1">
            <a:extLst>
              <a:ext uri="{FF2B5EF4-FFF2-40B4-BE49-F238E27FC236}">
                <a16:creationId xmlns:a16="http://schemas.microsoft.com/office/drawing/2014/main" id="{45B21952-A9DC-BD50-B64C-D6A38A8F95D6}"/>
              </a:ext>
            </a:extLst>
          </p:cNvPr>
          <p:cNvSpPr/>
          <p:nvPr/>
        </p:nvSpPr>
        <p:spPr>
          <a:xfrm>
            <a:off x="4999645" y="3666299"/>
            <a:ext cx="2086494" cy="20615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latin typeface="+mj-lt"/>
              </a:rPr>
              <a:t>Inkluderende bevegelser når flere mennesker og skaper mer varig endring</a:t>
            </a:r>
          </a:p>
        </p:txBody>
      </p:sp>
    </p:spTree>
    <p:extLst>
      <p:ext uri="{BB962C8B-B14F-4D97-AF65-F5344CB8AC3E}">
        <p14:creationId xmlns:p14="http://schemas.microsoft.com/office/powerpoint/2010/main" val="2007764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213063-37DD-7492-8E76-EF58F5D0EFC9}"/>
              </a:ext>
            </a:extLst>
          </p:cNvPr>
          <p:cNvSpPr>
            <a:spLocks noGrp="1"/>
          </p:cNvSpPr>
          <p:nvPr>
            <p:ph type="body" sz="quarter" idx="17"/>
          </p:nvPr>
        </p:nvSpPr>
        <p:spPr>
          <a:xfrm>
            <a:off x="184126" y="1388655"/>
            <a:ext cx="3134806" cy="582221"/>
          </a:xfrm>
        </p:spPr>
        <p:txBody>
          <a:bodyPr/>
          <a:lstStyle/>
          <a:p>
            <a:r>
              <a:rPr lang="en-US" sz="3600" b="1"/>
              <a:t>Kollektiv handling og klimafølelser</a:t>
            </a:r>
            <a:endParaRPr lang="en-US" sz="3600"/>
          </a:p>
        </p:txBody>
      </p:sp>
      <p:pic>
        <p:nvPicPr>
          <p:cNvPr id="9" name="Picture 8">
            <a:extLst>
              <a:ext uri="{FF2B5EF4-FFF2-40B4-BE49-F238E27FC236}">
                <a16:creationId xmlns:a16="http://schemas.microsoft.com/office/drawing/2014/main" id="{8E2FDFCF-3950-41B4-930A-8A270C9AD097}"/>
              </a:ext>
            </a:extLst>
          </p:cNvPr>
          <p:cNvPicPr>
            <a:picLocks noChangeAspect="1"/>
          </p:cNvPicPr>
          <p:nvPr/>
        </p:nvPicPr>
        <p:blipFill>
          <a:blip r:embed="rId2">
            <a:alphaModFix amt="83000"/>
            <a:extLst>
              <a:ext uri="{28A0092B-C50C-407E-A947-70E740481C1C}">
                <a14:useLocalDpi xmlns:a14="http://schemas.microsoft.com/office/drawing/2010/main"/>
              </a:ext>
            </a:extLst>
          </a:blip>
          <a:stretch>
            <a:fillRect/>
          </a:stretch>
        </p:blipFill>
        <p:spPr>
          <a:xfrm rot="20606857">
            <a:off x="271935" y="3240312"/>
            <a:ext cx="4222737" cy="4222737"/>
          </a:xfrm>
          <a:prstGeom prst="rect">
            <a:avLst/>
          </a:prstGeom>
        </p:spPr>
      </p:pic>
      <p:pic>
        <p:nvPicPr>
          <p:cNvPr id="7" name="Picture Placeholder 6" descr="A white megaphone with black lines coming out of it&#10;&#10;AI-generated content may be incorrect.">
            <a:extLst>
              <a:ext uri="{FF2B5EF4-FFF2-40B4-BE49-F238E27FC236}">
                <a16:creationId xmlns:a16="http://schemas.microsoft.com/office/drawing/2014/main" id="{3846FBA4-984D-4127-3CC8-E17A82305C2E}"/>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10" name="Rectangle 9">
            <a:extLst>
              <a:ext uri="{FF2B5EF4-FFF2-40B4-BE49-F238E27FC236}">
                <a16:creationId xmlns:a16="http://schemas.microsoft.com/office/drawing/2014/main" id="{CB21D947-4F76-565E-CB45-D91CCFD31298}"/>
              </a:ext>
            </a:extLst>
          </p:cNvPr>
          <p:cNvSpPr/>
          <p:nvPr/>
        </p:nvSpPr>
        <p:spPr>
          <a:xfrm>
            <a:off x="2511637" y="2551315"/>
            <a:ext cx="2098756"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1" name="TextBox 10">
            <a:extLst>
              <a:ext uri="{FF2B5EF4-FFF2-40B4-BE49-F238E27FC236}">
                <a16:creationId xmlns:a16="http://schemas.microsoft.com/office/drawing/2014/main" id="{1DFF4C25-B5ED-0648-D9B2-5D4B1B817211}"/>
              </a:ext>
            </a:extLst>
          </p:cNvPr>
          <p:cNvSpPr txBox="1"/>
          <p:nvPr/>
        </p:nvSpPr>
        <p:spPr>
          <a:xfrm>
            <a:off x="2627927" y="2574658"/>
            <a:ext cx="1982466" cy="830997"/>
          </a:xfrm>
          <a:prstGeom prst="rect">
            <a:avLst/>
          </a:prstGeom>
          <a:noFill/>
        </p:spPr>
        <p:txBody>
          <a:bodyPr wrap="none" rtlCol="0">
            <a:spAutoFit/>
          </a:bodyPr>
          <a:lstStyle/>
          <a:p>
            <a:r>
              <a:rPr lang="en-US" sz="4800" b="1" spc="324">
                <a:solidFill>
                  <a:srgbClr val="1F8E47"/>
                </a:solidFill>
                <a:latin typeface="Calibri" panose="020F0502020204030204" pitchFamily="34" charset="0"/>
                <a:cs typeface="Calibri" panose="020F0502020204030204" pitchFamily="34" charset="0"/>
              </a:rPr>
              <a:t>Enhet 5</a:t>
            </a:r>
          </a:p>
        </p:txBody>
      </p:sp>
    </p:spTree>
    <p:extLst>
      <p:ext uri="{BB962C8B-B14F-4D97-AF65-F5344CB8AC3E}">
        <p14:creationId xmlns:p14="http://schemas.microsoft.com/office/powerpoint/2010/main" val="2208889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37200" y="490451"/>
            <a:ext cx="6310591" cy="3675149"/>
          </a:xfrm>
          <a:prstGeom prst="rect">
            <a:avLst/>
          </a:prstGeom>
        </p:spPr>
      </p:pic>
      <p:graphicFrame>
        <p:nvGraphicFramePr>
          <p:cNvPr id="8" name="Diagram 7"/>
          <p:cNvGraphicFramePr/>
          <p:nvPr>
            <p:extLst>
              <p:ext uri="{D42A27DB-BD31-4B8C-83A1-F6EECF244321}">
                <p14:modId xmlns:p14="http://schemas.microsoft.com/office/powerpoint/2010/main" val="2359941027"/>
              </p:ext>
            </p:extLst>
          </p:nvPr>
        </p:nvGraphicFramePr>
        <p:xfrm>
          <a:off x="-1592351" y="490451"/>
          <a:ext cx="9534083" cy="612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0" y="244834"/>
            <a:ext cx="5910349" cy="954107"/>
          </a:xfrm>
          <a:prstGeom prst="rect">
            <a:avLst/>
          </a:prstGeom>
        </p:spPr>
        <p:txBody>
          <a:bodyPr wrap="square">
            <a:spAutoFit/>
          </a:bodyPr>
          <a:lstStyle/>
          <a:p>
            <a:r>
              <a:rPr lang="en-GB" sz="2800" b="1">
                <a:solidFill>
                  <a:srgbClr val="1F8E47"/>
                </a:solidFill>
              </a:rPr>
              <a:t>5.1 </a:t>
            </a:r>
            <a:r>
              <a:rPr lang="en-US" sz="2800" b="1">
                <a:solidFill>
                  <a:srgbClr val="1F8E47"/>
                </a:solidFill>
              </a:rPr>
              <a:t>Klimarelaterte følelser er reelle og utbredte</a:t>
            </a:r>
            <a:endParaRPr lang="en-GB" sz="2800" b="1">
              <a:solidFill>
                <a:srgbClr val="1F8E47"/>
              </a:solidFill>
            </a:endParaRPr>
          </a:p>
        </p:txBody>
      </p:sp>
      <p:pic>
        <p:nvPicPr>
          <p:cNvPr id="2" name="Picture 1">
            <a:extLst>
              <a:ext uri="{FF2B5EF4-FFF2-40B4-BE49-F238E27FC236}">
                <a16:creationId xmlns:a16="http://schemas.microsoft.com/office/drawing/2014/main" id="{6AC7B8EC-8C70-6373-97BE-82321D8EDD1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69069" y="4422272"/>
            <a:ext cx="2646852" cy="1945277"/>
          </a:xfrm>
          <a:prstGeom prst="rect">
            <a:avLst/>
          </a:prstGeom>
        </p:spPr>
      </p:pic>
    </p:spTree>
    <p:extLst>
      <p:ext uri="{BB962C8B-B14F-4D97-AF65-F5344CB8AC3E}">
        <p14:creationId xmlns:p14="http://schemas.microsoft.com/office/powerpoint/2010/main" val="856025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C543F-F43E-6934-D2E1-E305EE5DE03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E6C7059-DC4A-057D-7799-1F8D9F1869C6}"/>
              </a:ext>
            </a:extLst>
          </p:cNvPr>
          <p:cNvSpPr>
            <a:spLocks noGrp="1"/>
          </p:cNvSpPr>
          <p:nvPr>
            <p:ph type="body" sz="quarter" idx="13"/>
          </p:nvPr>
        </p:nvSpPr>
        <p:spPr>
          <a:xfrm>
            <a:off x="7340535" y="494918"/>
            <a:ext cx="4702097" cy="2547025"/>
          </a:xfrm>
        </p:spPr>
        <p:txBody>
          <a:bodyPr>
            <a:normAutofit/>
          </a:bodyPr>
          <a:lstStyle/>
          <a:p>
            <a:r>
              <a:rPr lang="en-US" sz="3600" b="1" i="0"/>
              <a:t>5.2 – Å handle sammen styrker den emosjonelle motstandskraften</a:t>
            </a:r>
          </a:p>
        </p:txBody>
      </p:sp>
      <p:sp>
        <p:nvSpPr>
          <p:cNvPr id="6" name="TextBox 5">
            <a:extLst>
              <a:ext uri="{FF2B5EF4-FFF2-40B4-BE49-F238E27FC236}">
                <a16:creationId xmlns:a16="http://schemas.microsoft.com/office/drawing/2014/main" id="{F87AD8D0-38A0-1290-906A-EF3B472E71A9}"/>
              </a:ext>
            </a:extLst>
          </p:cNvPr>
          <p:cNvSpPr txBox="1"/>
          <p:nvPr/>
        </p:nvSpPr>
        <p:spPr>
          <a:xfrm>
            <a:off x="347548" y="752955"/>
            <a:ext cx="5428784" cy="3913059"/>
          </a:xfrm>
          <a:prstGeom prst="rect">
            <a:avLst/>
          </a:prstGeom>
          <a:noFill/>
        </p:spPr>
        <p:txBody>
          <a:bodyPr wrap="square">
            <a:spAutoFit/>
          </a:bodyPr>
          <a:lstStyle/>
          <a:p>
            <a:pPr marL="0" marR="0">
              <a:lnSpc>
                <a:spcPct val="150000"/>
              </a:lnSpc>
              <a:spcBef>
                <a:spcPts val="500"/>
              </a:spcBef>
              <a:spcAft>
                <a:spcPts val="1000"/>
              </a:spcAft>
              <a:buNone/>
            </a:pPr>
            <a:r>
              <a:rPr lang="en-US" sz="2400" kern="100">
                <a:solidFill>
                  <a:srgbClr val="404040"/>
                </a:solidFill>
                <a:effectLst/>
                <a:ea typeface="Corbel" panose="020B0503020204020204" pitchFamily="34" charset="0"/>
                <a:cs typeface="Times New Roman" panose="02020603050405020304" pitchFamily="18" charset="0"/>
              </a:rPr>
              <a:t>Når folk handler sammen, føler de seg ofte mer håpefulle og støttet. Kollektiv handling gir en følelse av mening og minner oss om at vi ikke er alene. Det åpner også for gjensidig omsorg, å sjekke inn med hverandre, dele ansvar og feire små seire.</a:t>
            </a:r>
          </a:p>
        </p:txBody>
      </p:sp>
      <p:sp>
        <p:nvSpPr>
          <p:cNvPr id="9" name="TextBox 8">
            <a:extLst>
              <a:ext uri="{FF2B5EF4-FFF2-40B4-BE49-F238E27FC236}">
                <a16:creationId xmlns:a16="http://schemas.microsoft.com/office/drawing/2014/main" id="{521313C0-6251-63A2-43BD-BA12D2E12B6E}"/>
              </a:ext>
            </a:extLst>
          </p:cNvPr>
          <p:cNvSpPr txBox="1"/>
          <p:nvPr/>
        </p:nvSpPr>
        <p:spPr>
          <a:xfrm>
            <a:off x="347549" y="4666014"/>
            <a:ext cx="10558344" cy="1697068"/>
          </a:xfrm>
          <a:prstGeom prst="rect">
            <a:avLst/>
          </a:prstGeom>
          <a:noFill/>
        </p:spPr>
        <p:txBody>
          <a:bodyPr wrap="square">
            <a:spAutoFit/>
          </a:bodyPr>
          <a:lstStyle/>
          <a:p>
            <a:pPr marL="0" marR="0">
              <a:lnSpc>
                <a:spcPct val="150000"/>
              </a:lnSpc>
              <a:spcBef>
                <a:spcPts val="500"/>
              </a:spcBef>
              <a:spcAft>
                <a:spcPts val="1000"/>
              </a:spcAft>
            </a:pPr>
            <a:r>
              <a:rPr lang="en-US" sz="2400" kern="100">
                <a:solidFill>
                  <a:srgbClr val="404040"/>
                </a:solidFill>
                <a:effectLst/>
                <a:ea typeface="Corbel" panose="020B0503020204020204" pitchFamily="34" charset="0"/>
                <a:cs typeface="Times New Roman" panose="02020603050405020304" pitchFamily="18" charset="0"/>
              </a:rPr>
              <a:t>For å lære mer, sjekk ut arbeidet til </a:t>
            </a:r>
            <a:r>
              <a:rPr lang="en-US" sz="2400" b="1" u="sng" kern="100">
                <a:solidFill>
                  <a:srgbClr val="84C245"/>
                </a:solidFill>
                <a:effectLst/>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Force of Nature</a:t>
            </a:r>
            <a:r>
              <a:rPr lang="en-US" sz="2400" kern="100">
                <a:solidFill>
                  <a:srgbClr val="404040"/>
                </a:solidFill>
                <a:effectLst/>
                <a:ea typeface="Corbel" panose="020B0503020204020204" pitchFamily="34" charset="0"/>
                <a:cs typeface="Times New Roman" panose="02020603050405020304" pitchFamily="18" charset="0"/>
              </a:rPr>
              <a:t>, en ungdomsledet </a:t>
            </a:r>
            <a:r>
              <a:rPr lang="en-US" sz="2400" kern="100" err="1">
                <a:solidFill>
                  <a:srgbClr val="404040"/>
                </a:solidFill>
                <a:effectLst/>
                <a:ea typeface="Corbel" panose="020B0503020204020204" pitchFamily="34" charset="0"/>
                <a:cs typeface="Times New Roman" panose="02020603050405020304" pitchFamily="18" charset="0"/>
              </a:rPr>
              <a:t>organisasjon </a:t>
            </a:r>
            <a:r>
              <a:rPr lang="en-US" sz="2400" kern="100">
                <a:solidFill>
                  <a:srgbClr val="404040"/>
                </a:solidFill>
                <a:effectLst/>
                <a:ea typeface="Corbel" panose="020B0503020204020204" pitchFamily="34" charset="0"/>
                <a:cs typeface="Times New Roman" panose="02020603050405020304" pitchFamily="18" charset="0"/>
              </a:rPr>
              <a:t>som støtter klimafølelser og kontakt mellom jevnaldrende gjennom gruppeworkshops og historiefortelling.</a:t>
            </a:r>
          </a:p>
        </p:txBody>
      </p:sp>
      <p:pic>
        <p:nvPicPr>
          <p:cNvPr id="12" name="Picture 11" descr="Green text on a black background&#10;&#10;AI-generated content may be incorrect.">
            <a:extLst>
              <a:ext uri="{FF2B5EF4-FFF2-40B4-BE49-F238E27FC236}">
                <a16:creationId xmlns:a16="http://schemas.microsoft.com/office/drawing/2014/main" id="{004BA1BE-2AEB-31FC-7FCD-2BC3C9BBEC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2781196"/>
            <a:ext cx="3275916" cy="1716580"/>
          </a:xfrm>
          <a:prstGeom prst="rect">
            <a:avLst/>
          </a:prstGeom>
        </p:spPr>
      </p:pic>
    </p:spTree>
    <p:extLst>
      <p:ext uri="{BB962C8B-B14F-4D97-AF65-F5344CB8AC3E}">
        <p14:creationId xmlns:p14="http://schemas.microsoft.com/office/powerpoint/2010/main" val="12381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EEAD14-A9ED-D19F-9460-964517E60E56}"/>
              </a:ext>
            </a:extLst>
          </p:cNvPr>
          <p:cNvSpPr>
            <a:spLocks noGrp="1"/>
          </p:cNvSpPr>
          <p:nvPr>
            <p:ph type="body" sz="quarter" idx="18"/>
          </p:nvPr>
        </p:nvSpPr>
        <p:spPr>
          <a:xfrm>
            <a:off x="-1" y="1148473"/>
            <a:ext cx="5731727" cy="3849918"/>
          </a:xfrm>
        </p:spPr>
        <p:txBody>
          <a:bodyPr/>
          <a:lstStyle/>
          <a:p>
            <a:r>
              <a:rPr lang="en-US"/>
              <a:t>	Sorg over miljømessige tap, som ødelagte økosystemer eller utryddelse av arter, kan deles og komme til uttrykk i fellesskapet. Samtidig blir håpet mer forankret når det bygger på relasjoner og handling, ikke bare optimisme.</a:t>
            </a:r>
          </a:p>
          <a:p>
            <a:endParaRPr lang="en-US"/>
          </a:p>
          <a:p>
            <a:r>
              <a:rPr lang="en-US"/>
              <a:t>	Denne balansen utforskes i Britt Wrays arbeid om klima og mental helse. Hennes </a:t>
            </a:r>
            <a:r>
              <a:rPr lang="en-US" b="1" u="sng">
                <a:hlinkClick r:id="rId3"/>
              </a:rPr>
              <a:t>foredrag </a:t>
            </a:r>
            <a:r>
              <a:rPr lang="en-US"/>
              <a:t>og bøker viser hvordan emosjonell ærlighet og fellesskap kan bidra til å opprettholde klimatiltak over tid.</a:t>
            </a:r>
          </a:p>
        </p:txBody>
      </p:sp>
      <p:sp>
        <p:nvSpPr>
          <p:cNvPr id="3" name="Text Placeholder 2">
            <a:extLst>
              <a:ext uri="{FF2B5EF4-FFF2-40B4-BE49-F238E27FC236}">
                <a16:creationId xmlns:a16="http://schemas.microsoft.com/office/drawing/2014/main" id="{DAE8DF7A-0EA2-F745-9891-031D1E6AD363}"/>
              </a:ext>
            </a:extLst>
          </p:cNvPr>
          <p:cNvSpPr>
            <a:spLocks noGrp="1"/>
          </p:cNvSpPr>
          <p:nvPr>
            <p:ph type="body" sz="quarter" idx="16"/>
          </p:nvPr>
        </p:nvSpPr>
        <p:spPr>
          <a:xfrm>
            <a:off x="424206" y="328407"/>
            <a:ext cx="8028418" cy="803654"/>
          </a:xfrm>
        </p:spPr>
        <p:txBody>
          <a:bodyPr/>
          <a:lstStyle/>
          <a:p>
            <a:r>
              <a:rPr lang="en-GB">
                <a:solidFill>
                  <a:srgbClr val="1F8E47"/>
                </a:solidFill>
              </a:rPr>
              <a:t>5.3 </a:t>
            </a:r>
            <a:r>
              <a:rPr lang="en-US">
                <a:solidFill>
                  <a:srgbClr val="1F8E47"/>
                </a:solidFill>
              </a:rPr>
              <a:t>Kollektiv sorg og kollektivt håp</a:t>
            </a:r>
            <a:endParaRPr lang="en-GB">
              <a:solidFill>
                <a:srgbClr val="1F8E47"/>
              </a:solidFill>
            </a:endParaRPr>
          </a:p>
        </p:txBody>
      </p:sp>
      <p:pic>
        <p:nvPicPr>
          <p:cNvPr id="9" name="Online Media 8" title="How climate change affects your mental health | Britt Wray">
            <a:hlinkClick r:id="" action="ppaction://media"/>
            <a:extLst>
              <a:ext uri="{FF2B5EF4-FFF2-40B4-BE49-F238E27FC236}">
                <a16:creationId xmlns:a16="http://schemas.microsoft.com/office/drawing/2014/main" id="{3C6151D5-6C2D-B1A8-BB2B-46342C3D2E5C}"/>
              </a:ext>
            </a:extLst>
          </p:cNvPr>
          <p:cNvPicPr>
            <a:picLocks noRot="1" noChangeAspect="1"/>
          </p:cNvPicPr>
          <p:nvPr>
            <a:videoFile r:link="rId1"/>
          </p:nvPr>
        </p:nvPicPr>
        <p:blipFill>
          <a:blip r:embed="rId4"/>
          <a:stretch>
            <a:fillRect/>
          </a:stretch>
        </p:blipFill>
        <p:spPr>
          <a:xfrm>
            <a:off x="6096000" y="1956864"/>
            <a:ext cx="4742985" cy="3040283"/>
          </a:xfrm>
          <a:prstGeom prst="rect">
            <a:avLst/>
          </a:prstGeom>
        </p:spPr>
      </p:pic>
      <p:sp>
        <p:nvSpPr>
          <p:cNvPr id="7" name="Oval 6">
            <a:extLst>
              <a:ext uri="{FF2B5EF4-FFF2-40B4-BE49-F238E27FC236}">
                <a16:creationId xmlns:a16="http://schemas.microsoft.com/office/drawing/2014/main" id="{ACA29F79-9705-A427-C5AC-607868F4A772}"/>
              </a:ext>
            </a:extLst>
          </p:cNvPr>
          <p:cNvSpPr/>
          <p:nvPr/>
        </p:nvSpPr>
        <p:spPr>
          <a:xfrm>
            <a:off x="9101469" y="-23278"/>
            <a:ext cx="3441290" cy="3500284"/>
          </a:xfrm>
          <a:prstGeom prst="ellipse">
            <a:avLst/>
          </a:prstGeom>
          <a:solidFill>
            <a:srgbClr val="5398A2"/>
          </a:solidFill>
          <a:ln>
            <a:solidFill>
              <a:srgbClr val="539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4">
            <a:extLst>
              <a:ext uri="{FF2B5EF4-FFF2-40B4-BE49-F238E27FC236}">
                <a16:creationId xmlns:a16="http://schemas.microsoft.com/office/drawing/2014/main" id="{3A661929-FC9F-8DC4-02D8-DC925D2D3578}"/>
              </a:ext>
            </a:extLst>
          </p:cNvPr>
          <p:cNvSpPr txBox="1">
            <a:spLocks/>
          </p:cNvSpPr>
          <p:nvPr/>
        </p:nvSpPr>
        <p:spPr>
          <a:xfrm>
            <a:off x="9313785" y="749284"/>
            <a:ext cx="3228974" cy="21179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US" sz="2000" b="1">
                <a:solidFill>
                  <a:schemeClr val="bg1"/>
                </a:solidFill>
                <a:hlinkClick r:id="rId5">
                  <a:extLst>
                    <a:ext uri="{A12FA001-AC4F-418D-AE19-62706E023703}">
                      <ahyp:hlinkClr xmlns:ahyp="http://schemas.microsoft.com/office/drawing/2018/hyperlinkcolor" val="tx"/>
                    </a:ext>
                  </a:extLst>
                </a:hlinkClick>
              </a:rPr>
              <a:t>I dette korte foredraget utforsker Wray hvordan klimaendringene truer vårt velvære – mentalt, sosialt og åndelig – og gir et utgangspunkt for hva vi kan gjøre med det.</a:t>
            </a:r>
            <a:endParaRPr lang="en-US" sz="2000" b="1">
              <a:solidFill>
                <a:schemeClr val="bg1"/>
              </a:solidFill>
            </a:endParaRPr>
          </a:p>
        </p:txBody>
      </p:sp>
    </p:spTree>
    <p:extLst>
      <p:ext uri="{BB962C8B-B14F-4D97-AF65-F5344CB8AC3E}">
        <p14:creationId xmlns:p14="http://schemas.microsoft.com/office/powerpoint/2010/main" val="94204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383EFF-B36F-9449-C371-ABA06312B019}"/>
              </a:ext>
            </a:extLst>
          </p:cNvPr>
          <p:cNvSpPr>
            <a:spLocks noGrp="1"/>
          </p:cNvSpPr>
          <p:nvPr>
            <p:ph type="body" sz="quarter" idx="18"/>
          </p:nvPr>
        </p:nvSpPr>
        <p:spPr>
          <a:xfrm>
            <a:off x="778932" y="1504041"/>
            <a:ext cx="10614687" cy="3849918"/>
          </a:xfrm>
        </p:spPr>
        <p:txBody>
          <a:bodyPr/>
          <a:lstStyle/>
          <a:p>
            <a:r>
              <a:rPr lang="en-US" b="1"/>
              <a:t>Kunnskap</a:t>
            </a:r>
            <a:endParaRPr lang="en-US"/>
          </a:p>
          <a:p>
            <a:pPr marL="342900" lvl="0" indent="-342900">
              <a:buFont typeface="Arial" panose="020B0604020202020204" pitchFamily="34" charset="0"/>
              <a:buChar char="•"/>
            </a:pPr>
            <a:r>
              <a:rPr lang="en-US"/>
              <a:t>Forstå hvorfor kollektiv handling er mer effektivt enn å handle alene</a:t>
            </a:r>
          </a:p>
          <a:p>
            <a:pPr marL="342900" lvl="0" indent="-342900">
              <a:buFont typeface="Arial" panose="020B0604020202020204" pitchFamily="34" charset="0"/>
              <a:buChar char="•"/>
            </a:pPr>
            <a:r>
              <a:rPr lang="en-US" err="1"/>
              <a:t>Gjenkjenne </a:t>
            </a:r>
            <a:r>
              <a:rPr lang="en-US"/>
              <a:t>ulike modeller for </a:t>
            </a:r>
            <a:r>
              <a:rPr lang="en-US" err="1"/>
              <a:t>samfunnsorganisering </a:t>
            </a:r>
            <a:r>
              <a:rPr lang="en-US"/>
              <a:t>og bevegelsesbygging</a:t>
            </a:r>
          </a:p>
          <a:p>
            <a:pPr marL="342900" lvl="0" indent="-342900">
              <a:buFont typeface="Arial" panose="020B0604020202020204" pitchFamily="34" charset="0"/>
              <a:buChar char="•"/>
            </a:pPr>
            <a:r>
              <a:rPr lang="en-US"/>
              <a:t>Identifisere hindringer for inkluderende ungdomsdeltakelse i klimatiltak</a:t>
            </a:r>
          </a:p>
          <a:p>
            <a:endParaRPr lang="en-US" b="1"/>
          </a:p>
          <a:p>
            <a:r>
              <a:rPr lang="en-US" b="1"/>
              <a:t>Ferdigheter</a:t>
            </a:r>
            <a:endParaRPr lang="en-US"/>
          </a:p>
          <a:p>
            <a:pPr marL="342900" lvl="0" indent="-342900">
              <a:buFont typeface="Arial" panose="020B0604020202020204" pitchFamily="34" charset="0"/>
              <a:buChar char="•"/>
            </a:pPr>
            <a:r>
              <a:rPr lang="en-US"/>
              <a:t>Kartlegge muligheter for lokal samfunnsbasert handling</a:t>
            </a:r>
          </a:p>
          <a:p>
            <a:pPr marL="342900" lvl="0" indent="-342900">
              <a:buFont typeface="Arial" panose="020B0604020202020204" pitchFamily="34" charset="0"/>
              <a:buChar char="•"/>
            </a:pPr>
            <a:r>
              <a:rPr lang="en-US"/>
              <a:t>Planlegge gruppebaserte initiativer ved hjelp av strukturerte verktøy</a:t>
            </a:r>
          </a:p>
          <a:p>
            <a:pPr marL="342900" lvl="0" indent="-342900">
              <a:buFont typeface="Arial" panose="020B0604020202020204" pitchFamily="34" charset="0"/>
              <a:buChar char="•"/>
            </a:pPr>
            <a:r>
              <a:rPr lang="en-US"/>
              <a:t>Kommunisere om klimaspørsmål med klarhet og empati</a:t>
            </a:r>
          </a:p>
          <a:p>
            <a:pPr marL="0" indent="0"/>
            <a:endParaRPr lang="en-GB"/>
          </a:p>
        </p:txBody>
      </p:sp>
      <p:sp>
        <p:nvSpPr>
          <p:cNvPr id="3" name="Text Placeholder 2">
            <a:extLst>
              <a:ext uri="{FF2B5EF4-FFF2-40B4-BE49-F238E27FC236}">
                <a16:creationId xmlns:a16="http://schemas.microsoft.com/office/drawing/2014/main" id="{6F9EBC42-94CC-3EA7-C776-BDDB633C5660}"/>
              </a:ext>
            </a:extLst>
          </p:cNvPr>
          <p:cNvSpPr>
            <a:spLocks noGrp="1"/>
          </p:cNvSpPr>
          <p:nvPr>
            <p:ph type="body" sz="quarter" idx="16"/>
          </p:nvPr>
        </p:nvSpPr>
        <p:spPr>
          <a:xfrm>
            <a:off x="778931" y="456803"/>
            <a:ext cx="10614687" cy="803654"/>
          </a:xfrm>
        </p:spPr>
        <p:txBody>
          <a:bodyPr/>
          <a:lstStyle/>
          <a:p>
            <a:r>
              <a:rPr lang="en-GB">
                <a:solidFill>
                  <a:srgbClr val="1F8E47"/>
                </a:solidFill>
              </a:rPr>
              <a:t>Læringsmål for modul 6</a:t>
            </a:r>
          </a:p>
        </p:txBody>
      </p:sp>
    </p:spTree>
    <p:extLst>
      <p:ext uri="{BB962C8B-B14F-4D97-AF65-F5344CB8AC3E}">
        <p14:creationId xmlns:p14="http://schemas.microsoft.com/office/powerpoint/2010/main" val="1937145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3D823F-AEB0-04A9-4A73-278028F369CE}"/>
              </a:ext>
            </a:extLst>
          </p:cNvPr>
          <p:cNvSpPr>
            <a:spLocks noGrp="1"/>
          </p:cNvSpPr>
          <p:nvPr>
            <p:ph type="body" sz="quarter" idx="18"/>
          </p:nvPr>
        </p:nvSpPr>
        <p:spPr>
          <a:xfrm>
            <a:off x="667753" y="1150353"/>
            <a:ext cx="5428247" cy="5221871"/>
          </a:xfrm>
        </p:spPr>
        <p:txBody>
          <a:bodyPr/>
          <a:lstStyle/>
          <a:p>
            <a:r>
              <a:rPr lang="en-US"/>
              <a:t>	</a:t>
            </a:r>
          </a:p>
          <a:p>
            <a:r>
              <a:rPr lang="en-US"/>
              <a:t>	Å skape rom for å snakke, dele personlige historier og lytte til andre kan redusere isolasjon. Det hjelper folk å bearbeide følelser og lære av ulike perspektiver. Disse ferdighetene er også avgjørende for å bygge sterkere og mer inkluderende klimagrupper.</a:t>
            </a:r>
          </a:p>
          <a:p>
            <a:r>
              <a:rPr lang="en-US"/>
              <a:t>	</a:t>
            </a:r>
          </a:p>
          <a:p>
            <a:r>
              <a:rPr lang="en-US"/>
              <a:t>	Utforsk podcaster som </a:t>
            </a:r>
            <a:r>
              <a:rPr lang="en-US" i="1" u="sng">
                <a:hlinkClick r:id="rId2"/>
              </a:rPr>
              <a:t>Outrage + Optimism </a:t>
            </a:r>
            <a:r>
              <a:rPr lang="en-US"/>
              <a:t>eller </a:t>
            </a:r>
            <a:r>
              <a:rPr lang="en-US" i="1"/>
              <a:t>Force of Nature’s </a:t>
            </a:r>
            <a:r>
              <a:rPr lang="en-US" i="1" u="sng">
                <a:hlinkClick r:id="rId3"/>
              </a:rPr>
              <a:t>«We Feel This </a:t>
            </a:r>
            <a:r>
              <a:rPr lang="en-US" i="1"/>
              <a:t>Too»</a:t>
            </a:r>
            <a:r>
              <a:rPr lang="en-US"/>
              <a:t>, som viser hvordan historiefortelling støtter emosjonell motstandskraft og felles læring.</a:t>
            </a:r>
          </a:p>
        </p:txBody>
      </p:sp>
      <p:cxnSp>
        <p:nvCxnSpPr>
          <p:cNvPr id="8" name="Straight Arrow Connector 7">
            <a:extLst>
              <a:ext uri="{FF2B5EF4-FFF2-40B4-BE49-F238E27FC236}">
                <a16:creationId xmlns:a16="http://schemas.microsoft.com/office/drawing/2014/main" id="{BD02081E-267B-962D-3897-A3139E2F2657}"/>
              </a:ext>
            </a:extLst>
          </p:cNvPr>
          <p:cNvCxnSpPr/>
          <p:nvPr/>
        </p:nvCxnSpPr>
        <p:spPr>
          <a:xfrm>
            <a:off x="3387880" y="6372224"/>
            <a:ext cx="3057525" cy="0"/>
          </a:xfrm>
          <a:prstGeom prst="straightConnector1">
            <a:avLst/>
          </a:prstGeom>
          <a:ln w="28575">
            <a:solidFill>
              <a:srgbClr val="4174BA"/>
            </a:solidFill>
            <a:tailEnd type="triangl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33E6DF8-3F8C-659D-1859-DD0D098FA418}"/>
              </a:ext>
            </a:extLst>
          </p:cNvPr>
          <p:cNvSpPr>
            <a:spLocks noGrp="1"/>
          </p:cNvSpPr>
          <p:nvPr>
            <p:ph type="body" sz="quarter" idx="16"/>
          </p:nvPr>
        </p:nvSpPr>
        <p:spPr>
          <a:xfrm>
            <a:off x="424205" y="328407"/>
            <a:ext cx="8987423" cy="803654"/>
          </a:xfrm>
        </p:spPr>
        <p:txBody>
          <a:bodyPr/>
          <a:lstStyle/>
          <a:p>
            <a:r>
              <a:rPr lang="en-GB">
                <a:solidFill>
                  <a:srgbClr val="1F8E47"/>
                </a:solidFill>
              </a:rPr>
              <a:t>5.4 </a:t>
            </a:r>
            <a:r>
              <a:rPr lang="en-US">
                <a:solidFill>
                  <a:srgbClr val="1F8E47"/>
                </a:solidFill>
              </a:rPr>
              <a:t>Kraften i dialog og historiefortelling</a:t>
            </a:r>
            <a:endParaRPr lang="en-GB">
              <a:solidFill>
                <a:srgbClr val="1F8E47"/>
              </a:solidFill>
            </a:endParaRPr>
          </a:p>
        </p:txBody>
      </p:sp>
      <p:pic>
        <p:nvPicPr>
          <p:cNvPr id="9" name="Picture Placeholder 8" descr="A person and person talking in front of microphones&#10;&#10;AI-generated content may be incorrect.">
            <a:hlinkClick r:id="rId4"/>
            <a:extLst>
              <a:ext uri="{FF2B5EF4-FFF2-40B4-BE49-F238E27FC236}">
                <a16:creationId xmlns:a16="http://schemas.microsoft.com/office/drawing/2014/main" id="{45E61854-9477-EFAE-DCAF-2580679404EA}"/>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68624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8A17-3686-D07B-A7D9-793508E70C0E}"/>
            </a:ext>
          </a:extLst>
        </p:cNvPr>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C905E5A8-E82C-BD96-7007-89AE66FF16A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D731A6AE-3001-738E-DDA6-03F44BABDF49}"/>
              </a:ext>
            </a:extLst>
          </p:cNvPr>
          <p:cNvSpPr>
            <a:spLocks noGrp="1"/>
          </p:cNvSpPr>
          <p:nvPr>
            <p:ph type="body" sz="quarter" idx="13"/>
          </p:nvPr>
        </p:nvSpPr>
        <p:spPr>
          <a:xfrm>
            <a:off x="5857027" y="288475"/>
            <a:ext cx="6334973" cy="1738911"/>
          </a:xfrm>
        </p:spPr>
        <p:txBody>
          <a:bodyPr>
            <a:normAutofit/>
          </a:bodyPr>
          <a:lstStyle/>
          <a:p>
            <a:r>
              <a:rPr lang="en-US" sz="3600" b="1" i="0">
                <a:solidFill>
                  <a:srgbClr val="5398A2"/>
                </a:solidFill>
              </a:rPr>
              <a:t>5.5 – Refleksjonsoppgave: Når har du følt deg støttet?</a:t>
            </a:r>
          </a:p>
          <a:p>
            <a:endParaRPr lang="en-US"/>
          </a:p>
        </p:txBody>
      </p:sp>
      <p:sp>
        <p:nvSpPr>
          <p:cNvPr id="7" name="TextBox 6">
            <a:extLst>
              <a:ext uri="{FF2B5EF4-FFF2-40B4-BE49-F238E27FC236}">
                <a16:creationId xmlns:a16="http://schemas.microsoft.com/office/drawing/2014/main" id="{1E94587E-9C94-D415-F9D4-EEAA0DD8F018}"/>
              </a:ext>
            </a:extLst>
          </p:cNvPr>
          <p:cNvSpPr txBox="1"/>
          <p:nvPr/>
        </p:nvSpPr>
        <p:spPr>
          <a:xfrm>
            <a:off x="301083" y="636613"/>
            <a:ext cx="6177774" cy="5084149"/>
          </a:xfrm>
          <a:prstGeom prst="rect">
            <a:avLst/>
          </a:prstGeom>
          <a:noFill/>
        </p:spPr>
        <p:txBody>
          <a:bodyPr wrap="square">
            <a:spAutoFit/>
          </a:bodyPr>
          <a:lstStyle/>
          <a:p>
            <a:pPr marL="0" marR="0">
              <a:lnSpc>
                <a:spcPct val="115000"/>
              </a:lnSpc>
              <a:spcBef>
                <a:spcPts val="500"/>
              </a:spcBef>
              <a:spcAft>
                <a:spcPts val="1000"/>
              </a:spcAft>
              <a:buNone/>
            </a:pPr>
            <a:r>
              <a:rPr lang="en-US" sz="2400" kern="100">
                <a:solidFill>
                  <a:schemeClr val="bg1"/>
                </a:solidFill>
                <a:effectLst/>
                <a:ea typeface="Corbel" panose="020B0503020204020204" pitchFamily="34" charset="0"/>
                <a:cs typeface="Times New Roman" panose="02020603050405020304" pitchFamily="18" charset="0"/>
              </a:rPr>
              <a:t>Tenk på en gang du følte deg engstelig eller overveldet  på grunn av klimaendringene eller et annet tema.</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400" kern="100">
                <a:solidFill>
                  <a:schemeClr val="bg1"/>
                </a:solidFill>
                <a:effectLst/>
                <a:ea typeface="Corbel" panose="020B0503020204020204" pitchFamily="34" charset="0"/>
                <a:cs typeface="Times New Roman" panose="02020603050405020304" pitchFamily="18" charset="0"/>
              </a:rPr>
              <a:t>Delte du det med noen?</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400" kern="100">
                <a:solidFill>
                  <a:schemeClr val="bg1"/>
                </a:solidFill>
                <a:effectLst/>
                <a:ea typeface="Corbel" panose="020B0503020204020204" pitchFamily="34" charset="0"/>
                <a:cs typeface="Times New Roman" panose="02020603050405020304" pitchFamily="18" charset="0"/>
              </a:rPr>
              <a:t>Hva hjalp deg til å føle deg støttet?</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400" kern="100">
                <a:solidFill>
                  <a:schemeClr val="bg1"/>
                </a:solidFill>
                <a:effectLst/>
                <a:ea typeface="Corbel" panose="020B0503020204020204" pitchFamily="34" charset="0"/>
                <a:cs typeface="Times New Roman" panose="02020603050405020304" pitchFamily="18" charset="0"/>
              </a:rPr>
              <a:t>Hvordan kan vi bygge inn mer støtte i </a:t>
            </a:r>
            <a:r>
              <a:rPr lang="en-US" sz="2400" kern="100" err="1">
                <a:solidFill>
                  <a:schemeClr val="bg1"/>
                </a:solidFill>
                <a:effectLst/>
                <a:ea typeface="Corbel" panose="020B0503020204020204" pitchFamily="34" charset="0"/>
                <a:cs typeface="Times New Roman" panose="02020603050405020304" pitchFamily="18" charset="0"/>
              </a:rPr>
              <a:t>klimaorganiseringen</a:t>
            </a:r>
            <a:r>
              <a:rPr lang="en-US" sz="2400" kern="100">
                <a:solidFill>
                  <a:schemeClr val="bg1"/>
                </a:solidFill>
                <a:effectLst/>
                <a:ea typeface="Corbel" panose="020B0503020204020204" pitchFamily="34" charset="0"/>
                <a:cs typeface="Times New Roman" panose="02020603050405020304" pitchFamily="18" charset="0"/>
              </a:rPr>
              <a:t>?</a:t>
            </a:r>
          </a:p>
          <a:p>
            <a:pPr marL="0" marR="0">
              <a:lnSpc>
                <a:spcPct val="115000"/>
              </a:lnSpc>
              <a:spcBef>
                <a:spcPts val="500"/>
              </a:spcBef>
              <a:spcAft>
                <a:spcPts val="1000"/>
              </a:spcAft>
            </a:pPr>
            <a:r>
              <a:rPr lang="en-US" sz="2400" kern="100">
                <a:solidFill>
                  <a:schemeClr val="bg1"/>
                </a:solidFill>
                <a:effectLst/>
                <a:ea typeface="Corbel" panose="020B0503020204020204" pitchFamily="34" charset="0"/>
                <a:cs typeface="Times New Roman" panose="02020603050405020304" pitchFamily="18" charset="0"/>
              </a:rPr>
              <a:t>Denne refleksjonen kan gjøres individuelt eller diskuteres i små grupper, og fungerer godt etter at man har delt et utdrag fra en podkast eller en novelle.</a:t>
            </a:r>
          </a:p>
        </p:txBody>
      </p:sp>
    </p:spTree>
    <p:extLst>
      <p:ext uri="{BB962C8B-B14F-4D97-AF65-F5344CB8AC3E}">
        <p14:creationId xmlns:p14="http://schemas.microsoft.com/office/powerpoint/2010/main" val="158517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9CA59-CB9C-DF69-0507-1C75DFF6AECD}"/>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A745CE8-FC6F-C16A-876E-AF177DDC0E65}"/>
              </a:ext>
            </a:extLst>
          </p:cNvPr>
          <p:cNvPicPr>
            <a:picLocks noGrp="1" noChangeAspect="1"/>
          </p:cNvPicPr>
          <p:nvPr>
            <p:ph type="pic" sz="quarter" idx="40"/>
          </p:nvPr>
        </p:nvPicPr>
        <p:blipFill>
          <a:blip r:embed="rId2" cstate="screen">
            <a:extLst>
              <a:ext uri="{28A0092B-C50C-407E-A947-70E740481C1C}">
                <a14:useLocalDpi xmlns:a14="http://schemas.microsoft.com/office/drawing/2010/main"/>
              </a:ext>
            </a:extLst>
          </a:blip>
          <a:srcRect/>
          <a:stretch/>
        </p:blipFill>
        <p:spPr>
          <a:xfrm>
            <a:off x="-1" y="2453268"/>
            <a:ext cx="6199087" cy="4123282"/>
          </a:xfrm>
        </p:spPr>
      </p:pic>
      <p:sp>
        <p:nvSpPr>
          <p:cNvPr id="4" name="Text Placeholder 3">
            <a:extLst>
              <a:ext uri="{FF2B5EF4-FFF2-40B4-BE49-F238E27FC236}">
                <a16:creationId xmlns:a16="http://schemas.microsoft.com/office/drawing/2014/main" id="{0F221335-0BE1-02A3-00FA-638A98A33432}"/>
              </a:ext>
            </a:extLst>
          </p:cNvPr>
          <p:cNvSpPr>
            <a:spLocks noGrp="1"/>
          </p:cNvSpPr>
          <p:nvPr>
            <p:ph type="body" sz="quarter" idx="13"/>
          </p:nvPr>
        </p:nvSpPr>
        <p:spPr>
          <a:xfrm>
            <a:off x="286215" y="0"/>
            <a:ext cx="4902819" cy="2547025"/>
          </a:xfrm>
        </p:spPr>
        <p:txBody>
          <a:bodyPr>
            <a:normAutofit/>
          </a:bodyPr>
          <a:lstStyle/>
          <a:p>
            <a:r>
              <a:rPr lang="en-US" sz="4000" b="1" i="0">
                <a:solidFill>
                  <a:srgbClr val="84C245"/>
                </a:solidFill>
              </a:rPr>
              <a:t>5.6 – Oppsummering av kapittel 5: Følelser er en del av handling</a:t>
            </a:r>
            <a:endParaRPr lang="en-US" sz="4000" i="0">
              <a:solidFill>
                <a:srgbClr val="84C245"/>
              </a:solidFill>
            </a:endParaRPr>
          </a:p>
        </p:txBody>
      </p:sp>
      <p:sp>
        <p:nvSpPr>
          <p:cNvPr id="3" name="TextBox 2">
            <a:extLst>
              <a:ext uri="{FF2B5EF4-FFF2-40B4-BE49-F238E27FC236}">
                <a16:creationId xmlns:a16="http://schemas.microsoft.com/office/drawing/2014/main" id="{DD61EE1B-C00B-470F-403A-0CF33E762FD7}"/>
              </a:ext>
            </a:extLst>
          </p:cNvPr>
          <p:cNvSpPr txBox="1"/>
          <p:nvPr/>
        </p:nvSpPr>
        <p:spPr>
          <a:xfrm>
            <a:off x="6081132" y="1188849"/>
            <a:ext cx="6110868" cy="2225033"/>
          </a:xfrm>
          <a:prstGeom prst="rect">
            <a:avLst/>
          </a:prstGeom>
          <a:noFill/>
        </p:spPr>
        <p:txBody>
          <a:bodyPr wrap="square">
            <a:spAutoFit/>
          </a:bodyPr>
          <a:lstStyle/>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000" b="1" kern="100">
                <a:solidFill>
                  <a:schemeClr val="bg1"/>
                </a:solidFill>
                <a:effectLst/>
                <a:latin typeface="Montserrat" panose="00000500000000000000" pitchFamily="2" charset="0"/>
                <a:ea typeface="Corbel" panose="020B0503020204020204" pitchFamily="34" charset="0"/>
                <a:cs typeface="Times New Roman" panose="02020603050405020304" pitchFamily="18" charset="0"/>
              </a:rPr>
              <a:t>Klimaendringene kan vekke sterke og vanskelige følelser</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endParaRPr lang="en-US" sz="2000" b="1" kern="100">
              <a:solidFill>
                <a:schemeClr val="bg1"/>
              </a:solidFill>
              <a:effectLst/>
              <a:latin typeface="Corbel" panose="020B0503020204020204" pitchFamily="34" charset="0"/>
              <a:ea typeface="Corbel" panose="020B0503020204020204" pitchFamily="34" charset="0"/>
              <a:cs typeface="Times New Roman" panose="02020603050405020304" pitchFamily="18" charset="0"/>
            </a:endParaRP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000" b="1" kern="100">
                <a:solidFill>
                  <a:schemeClr val="bg1"/>
                </a:solidFill>
                <a:effectLst/>
                <a:latin typeface="Montserrat" panose="00000500000000000000" pitchFamily="2" charset="0"/>
                <a:ea typeface="Corbel" panose="020B0503020204020204" pitchFamily="34" charset="0"/>
                <a:cs typeface="Times New Roman" panose="02020603050405020304" pitchFamily="18" charset="0"/>
              </a:rPr>
              <a:t>Kollektiv handling støtter emosjonell motstandskraft og handlekraft</a:t>
            </a:r>
            <a:endParaRPr lang="en-US" sz="2000" b="1" kern="100">
              <a:solidFill>
                <a:schemeClr val="bg1"/>
              </a:solidFill>
              <a:effectLst/>
              <a:latin typeface="Corbel" panose="020B0503020204020204" pitchFamily="34" charset="0"/>
              <a:ea typeface="Corbel" panose="020B0503020204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EAE7BCC-8993-AA93-BB87-289255F4947D}"/>
              </a:ext>
            </a:extLst>
          </p:cNvPr>
          <p:cNvSpPr txBox="1"/>
          <p:nvPr/>
        </p:nvSpPr>
        <p:spPr>
          <a:xfrm>
            <a:off x="6081132" y="4300090"/>
            <a:ext cx="6110868" cy="2738122"/>
          </a:xfrm>
          <a:prstGeom prst="rect">
            <a:avLst/>
          </a:prstGeom>
          <a:noFill/>
        </p:spPr>
        <p:txBody>
          <a:bodyPr wrap="square">
            <a:spAutoFit/>
          </a:bodyPr>
          <a:lstStyle/>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000" b="1" kern="100">
                <a:solidFill>
                  <a:srgbClr val="404040"/>
                </a:solidFill>
                <a:latin typeface="Montserrat" panose="00000500000000000000" pitchFamily="2" charset="0"/>
                <a:cs typeface="Times New Roman" panose="02020603050405020304" pitchFamily="18" charset="0"/>
              </a:rPr>
              <a:t>Å snakke, lytte og fortelle historier reduserer isolasjon</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endParaRPr lang="en-US" sz="2000" b="1" kern="100">
              <a:solidFill>
                <a:srgbClr val="404040"/>
              </a:solidFill>
              <a:latin typeface="Montserrat" panose="00000500000000000000" pitchFamily="2" charset="0"/>
              <a:cs typeface="Times New Roman" panose="02020603050405020304" pitchFamily="18" charset="0"/>
            </a:endParaRP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000" b="1" kern="100">
                <a:solidFill>
                  <a:srgbClr val="404040"/>
                </a:solidFill>
                <a:latin typeface="Montserrat" panose="00000500000000000000" pitchFamily="2" charset="0"/>
                <a:cs typeface="Times New Roman" panose="02020603050405020304" pitchFamily="18" charset="0"/>
              </a:rPr>
              <a:t>Følelsesmessig ærlighet bidrar til å bygge varige, sunne klimabevegelser</a:t>
            </a:r>
          </a:p>
          <a:p>
            <a:pPr marL="0" marR="0">
              <a:lnSpc>
                <a:spcPct val="115000"/>
              </a:lnSpc>
              <a:spcBef>
                <a:spcPts val="500"/>
              </a:spcBef>
              <a:spcAft>
                <a:spcPts val="1000"/>
              </a:spcAft>
            </a:pPr>
            <a:r>
              <a:rPr lang="en-US" sz="1800" kern="100">
                <a:effectLst/>
                <a:latin typeface="Montserrat" panose="00000500000000000000" pitchFamily="2" charset="0"/>
                <a:ea typeface="Corbel" panose="020B0503020204020204" pitchFamily="34" charset="0"/>
                <a:cs typeface="Times New Roman" panose="02020603050405020304" pitchFamily="18" charset="0"/>
              </a:rPr>
              <a:t> </a:t>
            </a:r>
            <a:endParaRPr lang="en-US" sz="1400" kern="100">
              <a:effectLst/>
              <a:latin typeface="Corbel" panose="020B0503020204020204" pitchFamily="34" charset="0"/>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2348796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8C1B3C0-7768-0659-04AF-79D0A6A5DF85}"/>
              </a:ext>
            </a:extLst>
          </p:cNvPr>
          <p:cNvSpPr>
            <a:spLocks noGrp="1"/>
          </p:cNvSpPr>
          <p:nvPr>
            <p:ph type="body" sz="quarter" idx="13"/>
          </p:nvPr>
        </p:nvSpPr>
        <p:spPr>
          <a:xfrm>
            <a:off x="840492" y="449910"/>
            <a:ext cx="4292016" cy="3808175"/>
          </a:xfrm>
        </p:spPr>
        <p:txBody>
          <a:bodyPr>
            <a:normAutofit lnSpcReduction="10000"/>
          </a:bodyPr>
          <a:lstStyle/>
          <a:p>
            <a:r>
              <a:rPr lang="en-US" sz="4000" b="1" i="0"/>
              <a:t>Enhet 6 – Fra bevissthet til handling: </a:t>
            </a:r>
          </a:p>
          <a:p>
            <a:r>
              <a:rPr lang="en-US" sz="4000" b="1" i="0"/>
              <a:t>Planlegging og opprettholdelse av kollektive initiativer</a:t>
            </a:r>
            <a:endParaRPr lang="en-US" sz="4000" i="0"/>
          </a:p>
        </p:txBody>
      </p:sp>
      <p:pic>
        <p:nvPicPr>
          <p:cNvPr id="5" name="Picture Placeholder 4">
            <a:extLst>
              <a:ext uri="{FF2B5EF4-FFF2-40B4-BE49-F238E27FC236}">
                <a16:creationId xmlns:a16="http://schemas.microsoft.com/office/drawing/2014/main" id="{EBD71B26-AC1B-2510-0D59-CF02A3A6FCAB}"/>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90138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orizontal Scroll 8"/>
          <p:cNvSpPr/>
          <p:nvPr/>
        </p:nvSpPr>
        <p:spPr>
          <a:xfrm>
            <a:off x="389467" y="279400"/>
            <a:ext cx="7645400" cy="1337733"/>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b="1"/>
              <a:t>6.1 – Hva gjør at kollektiv handling fungerer?</a:t>
            </a:r>
            <a:endParaRPr lang="en-US" sz="3200"/>
          </a:p>
        </p:txBody>
      </p:sp>
      <p:graphicFrame>
        <p:nvGraphicFramePr>
          <p:cNvPr id="10" name="Diagram 9"/>
          <p:cNvGraphicFramePr/>
          <p:nvPr>
            <p:extLst>
              <p:ext uri="{D42A27DB-BD31-4B8C-83A1-F6EECF244321}">
                <p14:modId xmlns:p14="http://schemas.microsoft.com/office/powerpoint/2010/main" val="2665356102"/>
              </p:ext>
            </p:extLst>
          </p:nvPr>
        </p:nvGraphicFramePr>
        <p:xfrm>
          <a:off x="-8468" y="1474543"/>
          <a:ext cx="6739467"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Placeholder 4" descr="A black text with blue and yellow lines&#10;&#10;AI-generated content may be incorrect.">
            <a:hlinkClick r:id="rId7"/>
            <a:extLst>
              <a:ext uri="{FF2B5EF4-FFF2-40B4-BE49-F238E27FC236}">
                <a16:creationId xmlns:a16="http://schemas.microsoft.com/office/drawing/2014/main" id="{2C1335A4-A3B3-81B5-4BC7-D06F70E2E912}"/>
              </a:ext>
            </a:extLst>
          </p:cNvPr>
          <p:cNvPicPr>
            <a:picLocks noGrp="1" noChangeAspect="1"/>
          </p:cNvPicPr>
          <p:nvPr>
            <p:ph type="pic" sz="quarter" idx="13"/>
          </p:nvPr>
        </p:nvPicPr>
        <p:blipFill>
          <a:blip r:embed="rId8"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40BC131C-3163-6A0E-C835-9CDE2FB17BE3}"/>
              </a:ext>
            </a:extLst>
          </p:cNvPr>
          <p:cNvSpPr txBox="1"/>
          <p:nvPr/>
        </p:nvSpPr>
        <p:spPr>
          <a:xfrm>
            <a:off x="579863" y="5987070"/>
            <a:ext cx="11084313" cy="709874"/>
          </a:xfrm>
          <a:prstGeom prst="rect">
            <a:avLst/>
          </a:prstGeom>
          <a:noFill/>
        </p:spPr>
        <p:txBody>
          <a:bodyPr wrap="square">
            <a:spAutoFit/>
          </a:bodyPr>
          <a:lstStyle/>
          <a:p>
            <a:pPr marL="0" marR="0">
              <a:lnSpc>
                <a:spcPct val="115000"/>
              </a:lnSpc>
              <a:spcBef>
                <a:spcPts val="500"/>
              </a:spcBef>
              <a:spcAft>
                <a:spcPts val="1000"/>
              </a:spcAft>
            </a:pPr>
            <a:r>
              <a:rPr lang="en-US" sz="1800" kern="100">
                <a:solidFill>
                  <a:srgbClr val="404040"/>
                </a:solidFill>
                <a:effectLst/>
                <a:ea typeface="Corbel" panose="020B0503020204020204" pitchFamily="34" charset="0"/>
                <a:cs typeface="Times New Roman" panose="02020603050405020304" pitchFamily="18" charset="0"/>
              </a:rPr>
              <a:t>Ressurser som </a:t>
            </a:r>
            <a:r>
              <a:rPr lang="en-US" sz="1800" b="1" i="1" u="sng" kern="100">
                <a:solidFill>
                  <a:srgbClr val="1F8E47"/>
                </a:solidFill>
                <a:effectLst/>
                <a:ea typeface="Corbel" panose="020B0503020204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Youth Activist Toolkit </a:t>
            </a:r>
            <a:r>
              <a:rPr lang="en-US" sz="1800" kern="100">
                <a:solidFill>
                  <a:srgbClr val="404040"/>
                </a:solidFill>
                <a:effectLst/>
                <a:ea typeface="Corbel" panose="020B0503020204020204" pitchFamily="34" charset="0"/>
                <a:cs typeface="Times New Roman" panose="02020603050405020304" pitchFamily="18" charset="0"/>
              </a:rPr>
              <a:t>fra Advocates for Youth tilbyr maler og veiledning for grupperoller, møteregler og samarbeidsplanlegging.</a:t>
            </a:r>
            <a:endParaRPr lang="en-US" sz="1400" kern="100">
              <a:solidFill>
                <a:srgbClr val="404040"/>
              </a:solidFill>
              <a:effectLst/>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2281425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FB46EC-6B66-E17F-4FC4-97803DE0AA06}"/>
              </a:ext>
            </a:extLst>
          </p:cNvPr>
          <p:cNvSpPr>
            <a:spLocks noGrp="1"/>
          </p:cNvSpPr>
          <p:nvPr>
            <p:ph type="body" sz="quarter" idx="18"/>
          </p:nvPr>
        </p:nvSpPr>
        <p:spPr>
          <a:xfrm>
            <a:off x="243155" y="915312"/>
            <a:ext cx="3424719" cy="2010608"/>
          </a:xfrm>
        </p:spPr>
        <p:txBody>
          <a:bodyPr/>
          <a:lstStyle/>
          <a:p>
            <a:pPr>
              <a:lnSpc>
                <a:spcPct val="100000"/>
              </a:lnSpc>
            </a:pPr>
            <a:r>
              <a:rPr lang="en-US" sz="4000" b="1"/>
              <a:t>6.2 – Beslutningstaking i gruppen</a:t>
            </a:r>
            <a:endParaRPr lang="en-GB" sz="4000" b="1"/>
          </a:p>
        </p:txBody>
      </p:sp>
      <p:sp>
        <p:nvSpPr>
          <p:cNvPr id="4" name="Text Placeholder 3">
            <a:extLst>
              <a:ext uri="{FF2B5EF4-FFF2-40B4-BE49-F238E27FC236}">
                <a16:creationId xmlns:a16="http://schemas.microsoft.com/office/drawing/2014/main" id="{4E2352AC-6A28-E077-898E-C1145606B6F2}"/>
              </a:ext>
            </a:extLst>
          </p:cNvPr>
          <p:cNvSpPr>
            <a:spLocks noGrp="1"/>
          </p:cNvSpPr>
          <p:nvPr>
            <p:ph type="body" sz="quarter" idx="20"/>
          </p:nvPr>
        </p:nvSpPr>
        <p:spPr>
          <a:xfrm>
            <a:off x="4558704" y="915311"/>
            <a:ext cx="7390141" cy="2931246"/>
          </a:xfrm>
        </p:spPr>
        <p:txBody>
          <a:bodyPr/>
          <a:lstStyle/>
          <a:p>
            <a:pPr marL="0" indent="0">
              <a:lnSpc>
                <a:spcPct val="150000"/>
              </a:lnSpc>
            </a:pPr>
            <a:r>
              <a:rPr lang="en-US"/>
              <a:t>God beslutningstaking i gruppen er rettferdig, inkluderende og effektiv. Det er viktig å velge metoder som passer til gruppen og situasjonen, for eksempel:</a:t>
            </a:r>
          </a:p>
          <a:p>
            <a:pPr marL="0" indent="0"/>
            <a:endParaRPr lang="en-GB"/>
          </a:p>
        </p:txBody>
      </p:sp>
      <p:sp>
        <p:nvSpPr>
          <p:cNvPr id="6" name="Text Placeholder 3">
            <a:extLst>
              <a:ext uri="{FF2B5EF4-FFF2-40B4-BE49-F238E27FC236}">
                <a16:creationId xmlns:a16="http://schemas.microsoft.com/office/drawing/2014/main" id="{4DD38116-4AEB-CFF3-2ADD-4F3D423C5EFB}"/>
              </a:ext>
            </a:extLst>
          </p:cNvPr>
          <p:cNvSpPr txBox="1">
            <a:spLocks/>
          </p:cNvSpPr>
          <p:nvPr/>
        </p:nvSpPr>
        <p:spPr>
          <a:xfrm>
            <a:off x="817371" y="3226943"/>
            <a:ext cx="10936014" cy="1991828"/>
          </a:xfrm>
          <a:prstGeom prst="rect">
            <a:avLst/>
          </a:prstGeom>
          <a:solidFill>
            <a:srgbClr val="5398A2"/>
          </a:solidFill>
          <a:ln>
            <a:solidFill>
              <a:srgbClr val="5398A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a:solidFill>
                  <a:schemeClr val="bg1"/>
                </a:solidFill>
              </a:rPr>
              <a:t>•    Enkel avstemning</a:t>
            </a:r>
          </a:p>
          <a:p>
            <a:pPr marL="0" indent="0"/>
            <a:r>
              <a:rPr lang="en-US" b="1">
                <a:solidFill>
                  <a:schemeClr val="bg1"/>
                </a:solidFill>
              </a:rPr>
              <a:t>•    Konsensusbaserte beslutninger</a:t>
            </a:r>
          </a:p>
          <a:p>
            <a:pPr marL="0" indent="0"/>
            <a:r>
              <a:rPr lang="en-US" b="1">
                <a:solidFill>
                  <a:schemeClr val="bg1"/>
                </a:solidFill>
              </a:rPr>
              <a:t>•    Roterende møteledere</a:t>
            </a:r>
          </a:p>
          <a:p>
            <a:pPr marL="0" indent="0"/>
            <a:r>
              <a:rPr lang="en-US" b="1">
                <a:solidFill>
                  <a:schemeClr val="bg1"/>
                </a:solidFill>
              </a:rPr>
              <a:t>•    Bruk av håndsignaler eller sjekk-inn i diskusjoner</a:t>
            </a:r>
          </a:p>
        </p:txBody>
      </p:sp>
      <p:sp>
        <p:nvSpPr>
          <p:cNvPr id="7" name="TextBox 6">
            <a:extLst>
              <a:ext uri="{FF2B5EF4-FFF2-40B4-BE49-F238E27FC236}">
                <a16:creationId xmlns:a16="http://schemas.microsoft.com/office/drawing/2014/main" id="{E4E7BBC0-7356-3F0C-1011-F6E668E1F98A}"/>
              </a:ext>
            </a:extLst>
          </p:cNvPr>
          <p:cNvSpPr txBox="1"/>
          <p:nvPr/>
        </p:nvSpPr>
        <p:spPr>
          <a:xfrm>
            <a:off x="915101" y="5587752"/>
            <a:ext cx="10936014" cy="916854"/>
          </a:xfrm>
          <a:prstGeom prst="rect">
            <a:avLst/>
          </a:prstGeom>
          <a:noFill/>
        </p:spPr>
        <p:txBody>
          <a:bodyPr wrap="square">
            <a:spAutoFit/>
          </a:bodyPr>
          <a:lstStyle/>
          <a:p>
            <a:pPr marL="0" marR="0">
              <a:lnSpc>
                <a:spcPct val="115000"/>
              </a:lnSpc>
              <a:spcBef>
                <a:spcPts val="500"/>
              </a:spcBef>
              <a:spcAft>
                <a:spcPts val="1000"/>
              </a:spcAft>
            </a:pPr>
            <a:r>
              <a:rPr lang="en-US" sz="2400" kern="100">
                <a:solidFill>
                  <a:srgbClr val="404040"/>
                </a:solidFill>
                <a:effectLst/>
                <a:ea typeface="Corbel" panose="020B0503020204020204" pitchFamily="34" charset="0"/>
                <a:cs typeface="Times New Roman" panose="02020603050405020304" pitchFamily="18" charset="0"/>
              </a:rPr>
              <a:t>Praktiske tips om fasilitering, tidsstyring og delt lederskap finner du i </a:t>
            </a:r>
            <a:r>
              <a:rPr lang="en-US" sz="2400" b="1" u="sng" kern="100">
                <a:solidFill>
                  <a:srgbClr val="84C245"/>
                </a:solidFill>
                <a:effectLst/>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Campaign Accelerator Toolkit </a:t>
            </a:r>
            <a:r>
              <a:rPr lang="en-US" sz="2400" kern="100">
                <a:solidFill>
                  <a:srgbClr val="404040"/>
                </a:solidFill>
                <a:effectLst/>
                <a:ea typeface="Corbel" panose="020B0503020204020204" pitchFamily="34" charset="0"/>
                <a:cs typeface="Times New Roman" panose="02020603050405020304" pitchFamily="18" charset="0"/>
              </a:rPr>
              <a:t>fra grupper som The Commons Social Change Library</a:t>
            </a:r>
            <a:r>
              <a:rPr lang="en-US" sz="1800" kern="100">
                <a:effectLst/>
                <a:latin typeface="Montserrat" panose="00000500000000000000" pitchFamily="2" charset="0"/>
                <a:ea typeface="Corbel" panose="020B0503020204020204" pitchFamily="34" charset="0"/>
                <a:cs typeface="Times New Roman" panose="02020603050405020304" pitchFamily="18" charset="0"/>
              </a:rPr>
              <a:t>.</a:t>
            </a:r>
            <a:endParaRPr lang="en-US" sz="1400" kern="100">
              <a:effectLst/>
              <a:latin typeface="Corbel" panose="020B0503020204020204" pitchFamily="34" charset="0"/>
              <a:ea typeface="Corbel" panose="020B0503020204020204" pitchFamily="34" charset="0"/>
              <a:cs typeface="Times New Roman" panose="02020603050405020304" pitchFamily="18" charset="0"/>
            </a:endParaRPr>
          </a:p>
        </p:txBody>
      </p:sp>
      <p:pic>
        <p:nvPicPr>
          <p:cNvPr id="10" name="Picture 1">
            <a:extLst>
              <a:ext uri="{FF2B5EF4-FFF2-40B4-BE49-F238E27FC236}">
                <a16:creationId xmlns:a16="http://schemas.microsoft.com/office/drawing/2014/main" id="{65C9D2E9-F306-CD54-4DB6-537FBBC558B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27433" y="2031028"/>
            <a:ext cx="4125951" cy="3631057"/>
          </a:xfrm>
          <a:prstGeom prst="rect">
            <a:avLst/>
          </a:prstGeom>
        </p:spPr>
      </p:pic>
    </p:spTree>
    <p:extLst>
      <p:ext uri="{BB962C8B-B14F-4D97-AF65-F5344CB8AC3E}">
        <p14:creationId xmlns:p14="http://schemas.microsoft.com/office/powerpoint/2010/main" val="3012640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BFA645-78C1-3684-AF31-F4905F5BF547}"/>
              </a:ext>
            </a:extLst>
          </p:cNvPr>
          <p:cNvSpPr>
            <a:spLocks noGrp="1"/>
          </p:cNvSpPr>
          <p:nvPr>
            <p:ph type="body" sz="quarter" idx="18"/>
          </p:nvPr>
        </p:nvSpPr>
        <p:spPr>
          <a:xfrm>
            <a:off x="1245812" y="3410594"/>
            <a:ext cx="2307812" cy="1049221"/>
          </a:xfrm>
        </p:spPr>
        <p:txBody>
          <a:bodyPr/>
          <a:lstStyle/>
          <a:p>
            <a:pPr>
              <a:lnSpc>
                <a:spcPct val="100000"/>
              </a:lnSpc>
            </a:pPr>
            <a:r>
              <a:rPr lang="en-US" sz="3200" b="1"/>
              <a:t>Oppskalering: Fra små tiltak til større endringer</a:t>
            </a:r>
            <a:endParaRPr lang="en-GB" sz="3200"/>
          </a:p>
        </p:txBody>
      </p:sp>
      <p:sp>
        <p:nvSpPr>
          <p:cNvPr id="3" name="Text Placeholder 2">
            <a:extLst>
              <a:ext uri="{FF2B5EF4-FFF2-40B4-BE49-F238E27FC236}">
                <a16:creationId xmlns:a16="http://schemas.microsoft.com/office/drawing/2014/main" id="{6A4B5C42-AD3C-ACAB-ABDC-7A5ED6CBD7F0}"/>
              </a:ext>
            </a:extLst>
          </p:cNvPr>
          <p:cNvSpPr>
            <a:spLocks noGrp="1"/>
          </p:cNvSpPr>
          <p:nvPr>
            <p:ph type="body" sz="quarter" idx="19"/>
          </p:nvPr>
        </p:nvSpPr>
        <p:spPr>
          <a:xfrm>
            <a:off x="1504529" y="2457107"/>
            <a:ext cx="1197303" cy="385564"/>
          </a:xfrm>
        </p:spPr>
        <p:txBody>
          <a:bodyPr/>
          <a:lstStyle/>
          <a:p>
            <a:r>
              <a:rPr lang="en-GB"/>
              <a:t>6.3 </a:t>
            </a:r>
          </a:p>
        </p:txBody>
      </p:sp>
      <p:pic>
        <p:nvPicPr>
          <p:cNvPr id="10" name="Picture Placeholder 9">
            <a:extLst>
              <a:ext uri="{FF2B5EF4-FFF2-40B4-BE49-F238E27FC236}">
                <a16:creationId xmlns:a16="http://schemas.microsoft.com/office/drawing/2014/main" id="{0C96F326-1196-627A-0038-64197E5BC2C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4C0A54F-4766-E936-73A8-9199C1B7C0A5}"/>
              </a:ext>
            </a:extLst>
          </p:cNvPr>
          <p:cNvSpPr>
            <a:spLocks noGrp="1"/>
          </p:cNvSpPr>
          <p:nvPr>
            <p:ph type="body" sz="quarter" idx="20"/>
          </p:nvPr>
        </p:nvSpPr>
        <p:spPr>
          <a:xfrm>
            <a:off x="4538704" y="532148"/>
            <a:ext cx="6961476" cy="5756892"/>
          </a:xfrm>
        </p:spPr>
        <p:txBody>
          <a:bodyPr/>
          <a:lstStyle/>
          <a:p>
            <a:pPr>
              <a:lnSpc>
                <a:spcPct val="150000"/>
              </a:lnSpc>
            </a:pPr>
            <a:r>
              <a:rPr lang="en-US"/>
              <a:t>	Mange ungdomsledede initiativer starter med en enkelt begivenhet, et prosjekt eller et møte. Oppskalering kan bety:</a:t>
            </a:r>
          </a:p>
          <a:p>
            <a:pPr marL="342900" lvl="0" indent="-342900">
              <a:lnSpc>
                <a:spcPct val="150000"/>
              </a:lnSpc>
              <a:buFont typeface="Arial" panose="020B0604020202020204" pitchFamily="34" charset="0"/>
              <a:buChar char="•"/>
            </a:pPr>
            <a:r>
              <a:rPr lang="en-US"/>
              <a:t>Å gjenta tiltaket flere steder</a:t>
            </a:r>
          </a:p>
          <a:p>
            <a:pPr marL="342900" lvl="0" indent="-342900">
              <a:lnSpc>
                <a:spcPct val="150000"/>
              </a:lnSpc>
              <a:buFont typeface="Arial" panose="020B0604020202020204" pitchFamily="34" charset="0"/>
              <a:buChar char="•"/>
            </a:pPr>
            <a:r>
              <a:rPr lang="en-US"/>
              <a:t>Å knytte kontakter med andre grupper som driver med lignende arbeid</a:t>
            </a:r>
          </a:p>
          <a:p>
            <a:pPr marL="342900" lvl="0" indent="-342900">
              <a:lnSpc>
                <a:spcPct val="150000"/>
              </a:lnSpc>
              <a:buFont typeface="Arial" panose="020B0604020202020204" pitchFamily="34" charset="0"/>
              <a:buChar char="•"/>
            </a:pPr>
            <a:r>
              <a:rPr lang="en-US"/>
              <a:t>Å dele modellen eller ressursene slik at andre kan tilpasse dem</a:t>
            </a:r>
          </a:p>
          <a:p>
            <a:pPr marL="342900" lvl="0" indent="-342900">
              <a:lnSpc>
                <a:spcPct val="150000"/>
              </a:lnSpc>
              <a:buFont typeface="Arial" panose="020B0604020202020204" pitchFamily="34" charset="0"/>
              <a:buChar char="•"/>
            </a:pPr>
            <a:r>
              <a:rPr lang="en-US"/>
              <a:t>Å måle effekten og lære underveis</a:t>
            </a:r>
          </a:p>
          <a:p>
            <a:pPr>
              <a:lnSpc>
                <a:spcPct val="150000"/>
              </a:lnSpc>
            </a:pPr>
            <a:r>
              <a:rPr lang="en-US" b="1" u="sng">
                <a:hlinkClick r:id="rId3"/>
              </a:rPr>
              <a:t>	Mindchangers-programmet </a:t>
            </a:r>
            <a:r>
              <a:rPr lang="en-US"/>
              <a:t>viser eksempler på ungdomsprosjekter som har vokst i størrelse eller innvirkning på tvers av landene i Europa.</a:t>
            </a:r>
          </a:p>
        </p:txBody>
      </p:sp>
    </p:spTree>
    <p:extLst>
      <p:ext uri="{BB962C8B-B14F-4D97-AF65-F5344CB8AC3E}">
        <p14:creationId xmlns:p14="http://schemas.microsoft.com/office/powerpoint/2010/main" val="3860582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4FFDD-5385-A61D-826F-C14F84D04C7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18EC78D-B5A8-4CB9-3054-CAF4EC369D4F}"/>
              </a:ext>
            </a:extLst>
          </p:cNvPr>
          <p:cNvSpPr>
            <a:spLocks noGrp="1"/>
          </p:cNvSpPr>
          <p:nvPr>
            <p:ph type="body" sz="quarter" idx="19"/>
          </p:nvPr>
        </p:nvSpPr>
        <p:spPr>
          <a:xfrm>
            <a:off x="8115300" y="693605"/>
            <a:ext cx="3810000" cy="614364"/>
          </a:xfrm>
        </p:spPr>
        <p:txBody>
          <a:bodyPr/>
          <a:lstStyle/>
          <a:p>
            <a:r>
              <a:rPr lang="en-US"/>
              <a:t>6.4 – Oppgave: Lag en enkel handlingsplan for kollektivt engasjement</a:t>
            </a:r>
            <a:endParaRPr lang="en-US" sz="2800" i="1">
              <a:cs typeface="Calibri Light" panose="020F0302020204030204" pitchFamily="34" charset="0"/>
            </a:endParaRPr>
          </a:p>
        </p:txBody>
      </p:sp>
      <p:sp>
        <p:nvSpPr>
          <p:cNvPr id="4" name="Text Placeholder 3">
            <a:extLst>
              <a:ext uri="{FF2B5EF4-FFF2-40B4-BE49-F238E27FC236}">
                <a16:creationId xmlns:a16="http://schemas.microsoft.com/office/drawing/2014/main" id="{4F9967B6-1F62-1613-E6C5-776F7068DEFE}"/>
              </a:ext>
            </a:extLst>
          </p:cNvPr>
          <p:cNvSpPr>
            <a:spLocks noGrp="1"/>
          </p:cNvSpPr>
          <p:nvPr>
            <p:ph type="body" sz="quarter" idx="21"/>
          </p:nvPr>
        </p:nvSpPr>
        <p:spPr>
          <a:xfrm>
            <a:off x="718078" y="3872316"/>
            <a:ext cx="10755843" cy="2837232"/>
          </a:xfrm>
          <a:solidFill>
            <a:srgbClr val="1F8E47"/>
          </a:solidFill>
        </p:spPr>
        <p:txBody>
          <a:bodyPr/>
          <a:lstStyle/>
          <a:p>
            <a:r>
              <a:rPr lang="en-US" sz="1800" b="1">
                <a:solidFill>
                  <a:schemeClr val="bg1"/>
                </a:solidFill>
              </a:rPr>
              <a:t>I par eller små grupper skal dere utarbeide et utkast til en enkel plan for et ungdomsledet klimainitiativ. Inkluder:</a:t>
            </a:r>
          </a:p>
          <a:p>
            <a:pPr marL="342900" lvl="0" indent="-342900">
              <a:buFont typeface="Arial" panose="020B0604020202020204" pitchFamily="34" charset="0"/>
              <a:buChar char="•"/>
            </a:pPr>
            <a:r>
              <a:rPr lang="en-US" sz="1800" b="1">
                <a:solidFill>
                  <a:schemeClr val="bg1"/>
                </a:solidFill>
              </a:rPr>
              <a:t>Et mål</a:t>
            </a:r>
          </a:p>
          <a:p>
            <a:pPr marL="342900" lvl="0" indent="-342900">
              <a:buFont typeface="Arial" panose="020B0604020202020204" pitchFamily="34" charset="0"/>
              <a:buChar char="•"/>
            </a:pPr>
            <a:r>
              <a:rPr lang="en-US" sz="1800" b="1">
                <a:solidFill>
                  <a:schemeClr val="bg1"/>
                </a:solidFill>
              </a:rPr>
              <a:t>En liste over tiltak</a:t>
            </a:r>
          </a:p>
          <a:p>
            <a:pPr marL="342900" lvl="0" indent="-342900">
              <a:buFont typeface="Arial" panose="020B0604020202020204" pitchFamily="34" charset="0"/>
              <a:buChar char="•"/>
            </a:pPr>
            <a:r>
              <a:rPr lang="en-US" sz="1800" b="1">
                <a:solidFill>
                  <a:schemeClr val="bg1"/>
                </a:solidFill>
              </a:rPr>
              <a:t>Roller og hvem som skal gjøre hva</a:t>
            </a:r>
          </a:p>
          <a:p>
            <a:pPr marL="342900" lvl="0" indent="-342900">
              <a:buFont typeface="Arial" panose="020B0604020202020204" pitchFamily="34" charset="0"/>
              <a:buChar char="•"/>
            </a:pPr>
            <a:r>
              <a:rPr lang="en-US" sz="1800" b="1">
                <a:solidFill>
                  <a:schemeClr val="bg1"/>
                </a:solidFill>
              </a:rPr>
              <a:t>Hvilken støtte eller hvilke ressurser dere trenger</a:t>
            </a:r>
          </a:p>
          <a:p>
            <a:pPr lvl="0"/>
            <a:r>
              <a:rPr lang="en-US" sz="1800" b="1">
                <a:solidFill>
                  <a:schemeClr val="bg1"/>
                </a:solidFill>
              </a:rPr>
              <a:t>Hvordan skal dere måle fremgangen? Bruk en enkel mal eller et tavle for å lede prosessen.</a:t>
            </a:r>
          </a:p>
          <a:p>
            <a:r>
              <a:rPr lang="en-US" sz="1800" b="1">
                <a:solidFill>
                  <a:schemeClr val="bg1"/>
                </a:solidFill>
              </a:rPr>
              <a:t>Maler som de som brukes av European Climate Pact i deres </a:t>
            </a:r>
            <a:r>
              <a:rPr lang="en-US" sz="1800" b="1" u="sng">
                <a:solidFill>
                  <a:schemeClr val="bg1"/>
                </a:solidFill>
                <a:hlinkClick r:id="rId2">
                  <a:extLst>
                    <a:ext uri="{A12FA001-AC4F-418D-AE19-62706E023703}">
                      <ahyp:hlinkClr xmlns:ahyp="http://schemas.microsoft.com/office/drawing/2018/hyperlinkcolor" val="tx"/>
                    </a:ext>
                  </a:extLst>
                </a:hlinkClick>
              </a:rPr>
              <a:t>Youth Climate Pact Challenge (YCPC), </a:t>
            </a:r>
            <a:r>
              <a:rPr lang="en-US" sz="1800" b="1">
                <a:solidFill>
                  <a:schemeClr val="bg1"/>
                </a:solidFill>
              </a:rPr>
              <a:t>er også nyttige utgangspunkt for denne øvelsen.</a:t>
            </a:r>
          </a:p>
        </p:txBody>
      </p:sp>
      <p:pic>
        <p:nvPicPr>
          <p:cNvPr id="7" name="Picture Placeholder 6">
            <a:extLst>
              <a:ext uri="{FF2B5EF4-FFF2-40B4-BE49-F238E27FC236}">
                <a16:creationId xmlns:a16="http://schemas.microsoft.com/office/drawing/2014/main" id="{2D3CBB1F-B027-CC17-3339-3538795B1490}"/>
              </a:ext>
            </a:extLst>
          </p:cNvPr>
          <p:cNvPicPr>
            <a:picLocks noGrp="1" noChangeAspect="1"/>
          </p:cNvPicPr>
          <p:nvPr>
            <p:ph type="pic" sz="quarter" idx="22"/>
          </p:nvPr>
        </p:nvPicPr>
        <p:blipFill>
          <a:blip r:embed="rId3" cstate="screen">
            <a:extLst>
              <a:ext uri="{28A0092B-C50C-407E-A947-70E740481C1C}">
                <a14:useLocalDpi xmlns:a14="http://schemas.microsoft.com/office/drawing/2010/main"/>
              </a:ext>
            </a:extLst>
          </a:blip>
          <a:srcRect/>
          <a:stretch/>
        </p:blipFill>
        <p:spPr>
          <a:xfrm>
            <a:off x="28109" y="0"/>
            <a:ext cx="7019906" cy="3872316"/>
          </a:xfrm>
        </p:spPr>
      </p:pic>
    </p:spTree>
    <p:extLst>
      <p:ext uri="{BB962C8B-B14F-4D97-AF65-F5344CB8AC3E}">
        <p14:creationId xmlns:p14="http://schemas.microsoft.com/office/powerpoint/2010/main" val="3595946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677F7-3DB6-9F5E-5D82-E452762048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6643" y="1200148"/>
            <a:ext cx="9342832" cy="6154345"/>
          </a:xfrm>
          <a:prstGeom prst="rect">
            <a:avLst/>
          </a:prstGeom>
          <a:noFill/>
        </p:spPr>
      </p:pic>
      <p:pic>
        <p:nvPicPr>
          <p:cNvPr id="5" name="Picture 4" descr="A person's foot on a table&#10;&#10;AI-generated content may be incorrect.">
            <a:hlinkClick r:id="rId3"/>
            <a:extLst>
              <a:ext uri="{FF2B5EF4-FFF2-40B4-BE49-F238E27FC236}">
                <a16:creationId xmlns:a16="http://schemas.microsoft.com/office/drawing/2014/main" id="{D002B753-8C0E-0EA5-AF1B-FDED5D691C37}"/>
              </a:ext>
            </a:extLst>
          </p:cNvPr>
          <p:cNvPicPr>
            <a:picLocks noChangeAspect="1"/>
          </p:cNvPicPr>
          <p:nvPr/>
        </p:nvPicPr>
        <p:blipFill>
          <a:blip r:embed="rId4"/>
          <a:stretch>
            <a:fillRect/>
          </a:stretch>
        </p:blipFill>
        <p:spPr>
          <a:xfrm>
            <a:off x="6896100" y="1847849"/>
            <a:ext cx="6572250" cy="3810003"/>
          </a:xfrm>
          <a:prstGeom prst="rect">
            <a:avLst/>
          </a:prstGeom>
        </p:spPr>
      </p:pic>
      <p:sp>
        <p:nvSpPr>
          <p:cNvPr id="6" name="Text Placeholder 3">
            <a:extLst>
              <a:ext uri="{FF2B5EF4-FFF2-40B4-BE49-F238E27FC236}">
                <a16:creationId xmlns:a16="http://schemas.microsoft.com/office/drawing/2014/main" id="{B2453279-42BF-B8AB-501A-E0510F41668C}"/>
              </a:ext>
            </a:extLst>
          </p:cNvPr>
          <p:cNvSpPr txBox="1">
            <a:spLocks/>
          </p:cNvSpPr>
          <p:nvPr/>
        </p:nvSpPr>
        <p:spPr>
          <a:xfrm>
            <a:off x="474531" y="299469"/>
            <a:ext cx="7393119"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1F8E47"/>
                </a:solidFill>
              </a:rPr>
              <a:t>6.5 – Eksempel: Ungdomsprosjekt fra </a:t>
            </a:r>
            <a:r>
              <a:rPr lang="en-US" err="1">
                <a:solidFill>
                  <a:srgbClr val="1F8E47"/>
                </a:solidFill>
              </a:rPr>
              <a:t>Mindchangers</a:t>
            </a:r>
            <a:r>
              <a:rPr lang="en-US">
                <a:solidFill>
                  <a:srgbClr val="1F8E47"/>
                </a:solidFill>
              </a:rPr>
              <a:t> </a:t>
            </a:r>
          </a:p>
          <a:p>
            <a:endParaRPr lang="en-US">
              <a:solidFill>
                <a:srgbClr val="1F8E47"/>
              </a:solidFill>
            </a:endParaRPr>
          </a:p>
        </p:txBody>
      </p:sp>
      <p:sp>
        <p:nvSpPr>
          <p:cNvPr id="10" name="Text Placeholder 4">
            <a:extLst>
              <a:ext uri="{FF2B5EF4-FFF2-40B4-BE49-F238E27FC236}">
                <a16:creationId xmlns:a16="http://schemas.microsoft.com/office/drawing/2014/main" id="{92E53D5C-7347-2EAA-13B4-FE8B4B5E7EBB}"/>
              </a:ext>
            </a:extLst>
          </p:cNvPr>
          <p:cNvSpPr>
            <a:spLocks noGrp="1"/>
          </p:cNvSpPr>
          <p:nvPr>
            <p:ph type="body" sz="quarter" idx="18"/>
          </p:nvPr>
        </p:nvSpPr>
        <p:spPr>
          <a:xfrm>
            <a:off x="381000" y="2246479"/>
            <a:ext cx="5845627" cy="3849918"/>
          </a:xfrm>
        </p:spPr>
        <p:txBody>
          <a:bodyPr/>
          <a:lstStyle/>
          <a:p>
            <a:r>
              <a:rPr lang="en-US" u="sng">
                <a:hlinkClick r:id="rId5"/>
              </a:rPr>
              <a:t>	Et Mindchangers-prosjekt i Romania </a:t>
            </a:r>
            <a:r>
              <a:rPr lang="en-US"/>
              <a:t>støttet elever på ungdomsskolenivå i å lede kampanjer mot matsvinn. Med opplæring og støtte utformet de plakater, gjennomførte workshops og overtalte skolekantiner til å redusere svinnet. Det som startet som en idé fra én skole, ble et pilotprosjekt for lokale myndigheter.</a:t>
            </a:r>
          </a:p>
          <a:p>
            <a:endParaRPr lang="en-US"/>
          </a:p>
          <a:p>
            <a:r>
              <a:rPr lang="en-US"/>
              <a:t>	Dette er et eksempel på hvordan små, ungdomsledede prosjekter kan påvirke politikken når de får støtte og er godt planlagt.</a:t>
            </a:r>
          </a:p>
          <a:p>
            <a:endParaRPr lang="en-US"/>
          </a:p>
        </p:txBody>
      </p:sp>
    </p:spTree>
    <p:extLst>
      <p:ext uri="{BB962C8B-B14F-4D97-AF65-F5344CB8AC3E}">
        <p14:creationId xmlns:p14="http://schemas.microsoft.com/office/powerpoint/2010/main" val="3567242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p:txBody>
          <a:bodyPr/>
          <a:lstStyle/>
          <a:p>
            <a:pPr lvl="0"/>
            <a:r>
              <a:rPr lang="en-US"/>
              <a:t>Felles handling er mer effektivt når roller og planer er tydelige</a:t>
            </a:r>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a:xfrm>
            <a:off x="4836478" y="929452"/>
            <a:ext cx="2090607" cy="1346275"/>
          </a:xfrm>
        </p:spPr>
        <p:txBody>
          <a:bodyPr/>
          <a:lstStyle/>
          <a:p>
            <a:pPr lvl="0"/>
            <a:r>
              <a:rPr lang="en-US"/>
              <a:t>Beslutningstaking bør være rettferdig og inkluderende</a:t>
            </a:r>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a:xfrm>
            <a:off x="7175847" y="4454009"/>
            <a:ext cx="2204213" cy="1346275"/>
          </a:xfrm>
        </p:spPr>
        <p:txBody>
          <a:bodyPr/>
          <a:lstStyle/>
          <a:p>
            <a:pPr lvl="0"/>
            <a:r>
              <a:rPr lang="en-US"/>
              <a:t>Små prosjekter kan vokse og inspirere til større endringer</a:t>
            </a:r>
          </a:p>
        </p:txBody>
      </p:sp>
      <p:sp>
        <p:nvSpPr>
          <p:cNvPr id="20" name="Text Placeholder 19">
            <a:extLst>
              <a:ext uri="{FF2B5EF4-FFF2-40B4-BE49-F238E27FC236}">
                <a16:creationId xmlns:a16="http://schemas.microsoft.com/office/drawing/2014/main" id="{299025FD-5C54-8FC6-AB79-5F0342F1C700}"/>
              </a:ext>
            </a:extLst>
          </p:cNvPr>
          <p:cNvSpPr>
            <a:spLocks noGrp="1"/>
          </p:cNvSpPr>
          <p:nvPr>
            <p:ph type="body" sz="quarter" idx="49"/>
          </p:nvPr>
        </p:nvSpPr>
        <p:spPr>
          <a:xfrm>
            <a:off x="9676959" y="951525"/>
            <a:ext cx="2108685" cy="1346275"/>
          </a:xfrm>
        </p:spPr>
        <p:txBody>
          <a:bodyPr/>
          <a:lstStyle/>
          <a:p>
            <a:pPr lvl="0"/>
            <a:r>
              <a:rPr lang="en-US"/>
              <a:t>Verktøy, maler og partnerskap støtter langsiktig effekt</a:t>
            </a:r>
          </a:p>
        </p:txBody>
      </p:sp>
      <p:pic>
        <p:nvPicPr>
          <p:cNvPr id="8" name="Picture Placeholder 7"/>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pic>
        <p:nvPicPr>
          <p:cNvPr id="6" name="Picture Placeholder 5"/>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29" name="Picture Placeholder 28"/>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7175847" y="-1"/>
            <a:ext cx="2204214" cy="3697617"/>
          </a:xfrm>
        </p:spPr>
      </p:pic>
      <p:pic>
        <p:nvPicPr>
          <p:cNvPr id="32" name="Picture Placeholder 31"/>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a:xfrm>
            <a:off x="9608001" y="2746545"/>
            <a:ext cx="2225409" cy="3226311"/>
          </a:xfrm>
          <a:prstGeom prst="rect">
            <a:avLst/>
          </a:prstGeom>
        </p:spPr>
      </p:pic>
      <p:sp>
        <p:nvSpPr>
          <p:cNvPr id="4" name="Text Placeholder 3">
            <a:extLst>
              <a:ext uri="{FF2B5EF4-FFF2-40B4-BE49-F238E27FC236}">
                <a16:creationId xmlns:a16="http://schemas.microsoft.com/office/drawing/2014/main" id="{97F88EC0-E4A0-A195-F88C-ED6A77F25E4E}"/>
              </a:ext>
            </a:extLst>
          </p:cNvPr>
          <p:cNvSpPr txBox="1">
            <a:spLocks/>
          </p:cNvSpPr>
          <p:nvPr/>
        </p:nvSpPr>
        <p:spPr>
          <a:xfrm>
            <a:off x="182961" y="527625"/>
            <a:ext cx="2086284"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1F8E47"/>
                </a:solidFill>
              </a:rPr>
              <a:t>6.6 – Oppsummering av enhet 6:</a:t>
            </a:r>
          </a:p>
          <a:p>
            <a:pPr marL="0" indent="0">
              <a:buNone/>
            </a:pPr>
            <a:r>
              <a:rPr lang="en-US" b="1">
                <a:solidFill>
                  <a:srgbClr val="1F8E47"/>
                </a:solidFill>
              </a:rPr>
              <a:t>Å sette ideer ut i livet</a:t>
            </a:r>
          </a:p>
        </p:txBody>
      </p:sp>
    </p:spTree>
    <p:extLst>
      <p:ext uri="{BB962C8B-B14F-4D97-AF65-F5344CB8AC3E}">
        <p14:creationId xmlns:p14="http://schemas.microsoft.com/office/powerpoint/2010/main" val="173721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93373-DA3F-BC3B-2424-FD835BA7052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F6AB6B-17B2-FFD6-DF44-1545E49D89DF}"/>
              </a:ext>
            </a:extLst>
          </p:cNvPr>
          <p:cNvSpPr>
            <a:spLocks noGrp="1"/>
          </p:cNvSpPr>
          <p:nvPr>
            <p:ph type="body" sz="quarter" idx="18"/>
          </p:nvPr>
        </p:nvSpPr>
        <p:spPr>
          <a:xfrm>
            <a:off x="778932" y="1504041"/>
            <a:ext cx="10614687" cy="3849918"/>
          </a:xfrm>
        </p:spPr>
        <p:txBody>
          <a:bodyPr/>
          <a:lstStyle/>
          <a:p>
            <a:r>
              <a:rPr lang="en-US" b="1"/>
              <a:t>Atferd</a:t>
            </a:r>
            <a:endParaRPr lang="en-US"/>
          </a:p>
          <a:p>
            <a:pPr marL="342900" lvl="0" indent="-342900">
              <a:buFont typeface="Arial" panose="020B0604020202020204" pitchFamily="34" charset="0"/>
              <a:buChar char="•"/>
            </a:pPr>
            <a:r>
              <a:rPr lang="en-US"/>
              <a:t>Samarbeid på en inkluderende og respektfull måte</a:t>
            </a:r>
          </a:p>
          <a:p>
            <a:pPr marL="342900" lvl="0" indent="-342900">
              <a:buFont typeface="Arial" panose="020B0604020202020204" pitchFamily="34" charset="0"/>
              <a:buChar char="•"/>
            </a:pPr>
            <a:r>
              <a:rPr lang="en-US"/>
              <a:t>Ta initiativ i gruppesammenhenger</a:t>
            </a:r>
          </a:p>
          <a:p>
            <a:pPr marL="342900" lvl="0" indent="-342900">
              <a:buFont typeface="Arial" panose="020B0604020202020204" pitchFamily="34" charset="0"/>
              <a:buChar char="•"/>
            </a:pPr>
            <a:r>
              <a:rPr lang="en-US"/>
              <a:t>Øve seg på aktiv lytting og felles beslutningstaking</a:t>
            </a:r>
          </a:p>
          <a:p>
            <a:endParaRPr lang="en-US" b="1"/>
          </a:p>
          <a:p>
            <a:r>
              <a:rPr lang="en-US" b="1"/>
              <a:t>Holdninger</a:t>
            </a:r>
            <a:endParaRPr lang="en-US"/>
          </a:p>
          <a:p>
            <a:pPr marL="342900" lvl="0" indent="-342900">
              <a:buFont typeface="Arial" panose="020B0604020202020204" pitchFamily="34" charset="0"/>
              <a:buChar char="•"/>
            </a:pPr>
            <a:r>
              <a:rPr lang="en-US"/>
              <a:t>Økt tillit til felles handlekraft</a:t>
            </a:r>
          </a:p>
          <a:p>
            <a:pPr marL="342900" lvl="0" indent="-342900">
              <a:buFont typeface="Arial" panose="020B0604020202020204" pitchFamily="34" charset="0"/>
              <a:buChar char="•"/>
            </a:pPr>
            <a:r>
              <a:rPr lang="en-US"/>
              <a:t>Engasjement for rettferdighet og klimaretferdighet</a:t>
            </a:r>
          </a:p>
          <a:p>
            <a:pPr marL="342900" lvl="0" indent="-342900">
              <a:buFont typeface="Arial" panose="020B0604020202020204" pitchFamily="34" charset="0"/>
              <a:buChar char="•"/>
            </a:pPr>
            <a:r>
              <a:rPr lang="en-US"/>
              <a:t>Åpenhet for emosjonell motstandskraft gjennom tilknytning</a:t>
            </a:r>
          </a:p>
          <a:p>
            <a:pPr marL="0" indent="0"/>
            <a:endParaRPr lang="en-GB"/>
          </a:p>
        </p:txBody>
      </p:sp>
      <p:sp>
        <p:nvSpPr>
          <p:cNvPr id="3" name="Text Placeholder 2">
            <a:extLst>
              <a:ext uri="{FF2B5EF4-FFF2-40B4-BE49-F238E27FC236}">
                <a16:creationId xmlns:a16="http://schemas.microsoft.com/office/drawing/2014/main" id="{961C6A5A-B8F4-1FE4-9A2B-C6F0B9DC29A7}"/>
              </a:ext>
            </a:extLst>
          </p:cNvPr>
          <p:cNvSpPr>
            <a:spLocks noGrp="1"/>
          </p:cNvSpPr>
          <p:nvPr>
            <p:ph type="body" sz="quarter" idx="16"/>
          </p:nvPr>
        </p:nvSpPr>
        <p:spPr>
          <a:xfrm>
            <a:off x="778931" y="456803"/>
            <a:ext cx="10614687" cy="803654"/>
          </a:xfrm>
        </p:spPr>
        <p:txBody>
          <a:bodyPr/>
          <a:lstStyle/>
          <a:p>
            <a:r>
              <a:rPr lang="en-GB">
                <a:solidFill>
                  <a:srgbClr val="1F8E47"/>
                </a:solidFill>
              </a:rPr>
              <a:t>Læringsmål for modul 6</a:t>
            </a:r>
          </a:p>
        </p:txBody>
      </p:sp>
    </p:spTree>
    <p:extLst>
      <p:ext uri="{BB962C8B-B14F-4D97-AF65-F5344CB8AC3E}">
        <p14:creationId xmlns:p14="http://schemas.microsoft.com/office/powerpoint/2010/main" val="36015304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F5C3B50-1620-AFF1-7592-031C77F8A105}"/>
              </a:ext>
            </a:extLst>
          </p:cNvPr>
          <p:cNvSpPr>
            <a:spLocks noGrp="1"/>
          </p:cNvSpPr>
          <p:nvPr>
            <p:ph type="body" sz="quarter" idx="43"/>
          </p:nvPr>
        </p:nvSpPr>
        <p:spPr>
          <a:xfrm>
            <a:off x="3234892" y="2979355"/>
            <a:ext cx="1996592" cy="1346275"/>
          </a:xfrm>
        </p:spPr>
        <p:txBody>
          <a:bodyPr/>
          <a:lstStyle/>
          <a:p>
            <a:pPr>
              <a:lnSpc>
                <a:spcPct val="100000"/>
              </a:lnSpc>
            </a:pPr>
            <a:r>
              <a:rPr lang="en-US"/>
              <a:t>Og fra emosjonell motstandskraft til praktisk planlegging har dette modulen vist deg at det allerede skjer betydningsfulle endringer, og at du også kan være en del av dem!</a:t>
            </a:r>
          </a:p>
          <a:p>
            <a:pPr>
              <a:lnSpc>
                <a:spcPct val="100000"/>
              </a:lnSpc>
            </a:pPr>
            <a:endParaRPr lang="en-US" sz="2000">
              <a:solidFill>
                <a:schemeClr val="bg1"/>
              </a:solidFill>
            </a:endParaRPr>
          </a:p>
        </p:txBody>
      </p:sp>
      <p:pic>
        <p:nvPicPr>
          <p:cNvPr id="2" name="Picture Placeholder 1"/>
          <p:cNvPicPr>
            <a:picLocks noGrp="1" noChangeAspect="1"/>
          </p:cNvPicPr>
          <p:nvPr>
            <p:ph type="pic" sz="quarter" idx="10"/>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l="29742" r="29742"/>
          <a:stretch>
            <a:fillRect/>
          </a:stretch>
        </p:blipFill>
        <p:spPr>
          <a:xfrm>
            <a:off x="676908" y="3823855"/>
            <a:ext cx="2200054" cy="3010829"/>
          </a:xfrm>
        </p:spPr>
      </p:pic>
      <p:pic>
        <p:nvPicPr>
          <p:cNvPr id="4" name="Picture Placeholder 3"/>
          <p:cNvPicPr>
            <a:picLocks noGrp="1" noChangeAspect="1"/>
          </p:cNvPicPr>
          <p:nvPr>
            <p:ph type="pic" sz="quarter" idx="52"/>
          </p:nvPr>
        </p:nvPicPr>
        <p:blipFill>
          <a:blip r:embed="rId4" cstate="screen">
            <a:extLst>
              <a:ext uri="{28A0092B-C50C-407E-A947-70E740481C1C}">
                <a14:useLocalDpi xmlns:a14="http://schemas.microsoft.com/office/drawing/2010/main"/>
              </a:ext>
            </a:extLst>
          </a:blip>
          <a:srcRect/>
          <a:stretch>
            <a:fillRect/>
          </a:stretch>
        </p:blipFill>
        <p:spPr>
          <a:xfrm>
            <a:off x="3130533" y="939180"/>
            <a:ext cx="2204215" cy="1853896"/>
          </a:xfrm>
        </p:spPr>
      </p:pic>
      <p:pic>
        <p:nvPicPr>
          <p:cNvPr id="37" name="Picture 1">
            <a:extLst>
              <a:ext uri="{FF2B5EF4-FFF2-40B4-BE49-F238E27FC236}">
                <a16:creationId xmlns:a16="http://schemas.microsoft.com/office/drawing/2014/main" id="{DB862BBA-39C9-48A1-61BB-9864476F7B5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552111" y="0"/>
            <a:ext cx="4732088" cy="6858000"/>
          </a:xfrm>
          <a:prstGeom prst="rect">
            <a:avLst/>
          </a:prstGeom>
        </p:spPr>
      </p:pic>
      <p:sp>
        <p:nvSpPr>
          <p:cNvPr id="7" name="TextBox 6">
            <a:extLst>
              <a:ext uri="{FF2B5EF4-FFF2-40B4-BE49-F238E27FC236}">
                <a16:creationId xmlns:a16="http://schemas.microsoft.com/office/drawing/2014/main" id="{32105324-732C-6DDF-837B-0B8807AA60F4}"/>
              </a:ext>
            </a:extLst>
          </p:cNvPr>
          <p:cNvSpPr txBox="1"/>
          <p:nvPr/>
        </p:nvSpPr>
        <p:spPr>
          <a:xfrm rot="16200000">
            <a:off x="8752015" y="3153326"/>
            <a:ext cx="4941380" cy="584775"/>
          </a:xfrm>
          <a:prstGeom prst="rect">
            <a:avLst/>
          </a:prstGeom>
          <a:noFill/>
        </p:spPr>
        <p:txBody>
          <a:bodyPr wrap="square">
            <a:spAutoFit/>
          </a:bodyPr>
          <a:lstStyle/>
          <a:p>
            <a:r>
              <a:rPr lang="en-US" sz="3200" b="1">
                <a:solidFill>
                  <a:srgbClr val="1F8E47"/>
                </a:solidFill>
                <a:effectLst/>
                <a:ea typeface="Corbel" panose="020B0503020204020204" pitchFamily="34" charset="0"/>
                <a:cs typeface="Times New Roman" panose="02020603050405020304" pitchFamily="18" charset="0"/>
              </a:rPr>
              <a:t>Konklusjon og neste trinn</a:t>
            </a:r>
            <a:endParaRPr lang="en-US" sz="3200">
              <a:solidFill>
                <a:srgbClr val="1F8E47"/>
              </a:solidFill>
            </a:endParaRPr>
          </a:p>
        </p:txBody>
      </p:sp>
      <p:sp>
        <p:nvSpPr>
          <p:cNvPr id="20" name="Text Placeholder 19">
            <a:extLst>
              <a:ext uri="{FF2B5EF4-FFF2-40B4-BE49-F238E27FC236}">
                <a16:creationId xmlns:a16="http://schemas.microsoft.com/office/drawing/2014/main" id="{C7876C52-ED9B-569A-0655-9CE961D6CFC5}"/>
              </a:ext>
            </a:extLst>
          </p:cNvPr>
          <p:cNvSpPr>
            <a:spLocks noGrp="1"/>
          </p:cNvSpPr>
          <p:nvPr>
            <p:ph type="body" sz="quarter" idx="18"/>
          </p:nvPr>
        </p:nvSpPr>
        <p:spPr>
          <a:xfrm>
            <a:off x="880370" y="939180"/>
            <a:ext cx="1996592" cy="1346275"/>
          </a:xfrm>
        </p:spPr>
        <p:txBody>
          <a:bodyPr/>
          <a:lstStyle/>
          <a:p>
            <a:r>
              <a:rPr lang="en-US"/>
              <a:t>Du har nå sett hvordan unge mennesker over hele Europa og utenfor setter bekymring om til kollektiv handling. Fra lokal </a:t>
            </a:r>
            <a:r>
              <a:rPr lang="en-US" err="1"/>
              <a:t>organisering </a:t>
            </a:r>
            <a:r>
              <a:rPr lang="en-US"/>
              <a:t>til globale bevegelser, </a:t>
            </a:r>
          </a:p>
        </p:txBody>
      </p:sp>
    </p:spTree>
    <p:extLst>
      <p:ext uri="{BB962C8B-B14F-4D97-AF65-F5344CB8AC3E}">
        <p14:creationId xmlns:p14="http://schemas.microsoft.com/office/powerpoint/2010/main" val="651075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913923" y="5114874"/>
            <a:ext cx="4952012" cy="679345"/>
          </a:xfrm>
        </p:spPr>
        <p:txBody>
          <a:bodyPr/>
          <a:lstStyle/>
          <a:p>
            <a:r>
              <a:rPr lang="en-US" sz="32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www.planet-pulse.eu</a:t>
            </a:r>
            <a:endParaRPr lang="en-IE"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ED3B68E-1874-1033-403A-B1CF432A53B5}"/>
              </a:ext>
            </a:extLst>
          </p:cNvPr>
          <p:cNvSpPr txBox="1"/>
          <p:nvPr/>
        </p:nvSpPr>
        <p:spPr>
          <a:xfrm>
            <a:off x="166688" y="174247"/>
            <a:ext cx="5529262" cy="4026487"/>
          </a:xfrm>
          <a:prstGeom prst="rect">
            <a:avLst/>
          </a:prstGeom>
          <a:noFill/>
        </p:spPr>
        <p:txBody>
          <a:bodyPr wrap="square">
            <a:spAutoFit/>
          </a:bodyPr>
          <a:lstStyle/>
          <a:p>
            <a:pPr marL="0" marR="0">
              <a:lnSpc>
                <a:spcPct val="115000"/>
              </a:lnSpc>
              <a:spcBef>
                <a:spcPts val="500"/>
              </a:spcBef>
              <a:spcAft>
                <a:spcPts val="1000"/>
              </a:spcAft>
              <a:buNone/>
            </a:pPr>
            <a:r>
              <a:rPr lang="en-US" sz="2000" b="1" kern="100">
                <a:effectLst/>
                <a:ea typeface="Corbel" panose="020B0503020204020204" pitchFamily="34" charset="0"/>
                <a:cs typeface="Times New Roman" panose="02020603050405020304" pitchFamily="18" charset="0"/>
              </a:rPr>
              <a:t>Hovedbudskapene fra dette modulen:</a:t>
            </a:r>
            <a:endParaRPr lang="en-US" sz="2000" kern="100">
              <a:effectLst/>
              <a:ea typeface="Corbel" panose="020B0503020204020204" pitchFamily="34" charset="0"/>
              <a:cs typeface="Times New Roman" panose="02020603050405020304" pitchFamily="18" charset="0"/>
            </a:endParaRP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000" kern="100">
                <a:effectLst/>
                <a:ea typeface="Corbel" panose="020B0503020204020204" pitchFamily="34" charset="0"/>
                <a:cs typeface="Times New Roman" panose="02020603050405020304" pitchFamily="18" charset="0"/>
              </a:rPr>
              <a:t>Du trenger ikke å handle alene, kollektiv handling er sterkere</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000" kern="100">
                <a:effectLst/>
                <a:ea typeface="Corbel" panose="020B0503020204020204" pitchFamily="34" charset="0"/>
                <a:cs typeface="Times New Roman" panose="02020603050405020304" pitchFamily="18" charset="0"/>
              </a:rPr>
              <a:t>Inkludering og sosial rettferdighet er avgjørende for reelle klimaløsninger</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000" kern="100">
                <a:effectLst/>
                <a:ea typeface="Corbel" panose="020B0503020204020204" pitchFamily="34" charset="0"/>
                <a:cs typeface="Times New Roman" panose="02020603050405020304" pitchFamily="18" charset="0"/>
              </a:rPr>
              <a:t>Følelser er gyldige og kan bli en kilde til styrke </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000" kern="100">
                <a:effectLst/>
                <a:ea typeface="Corbel" panose="020B0503020204020204" pitchFamily="34" charset="0"/>
                <a:cs typeface="Times New Roman" panose="02020603050405020304" pitchFamily="18" charset="0"/>
              </a:rPr>
              <a:t>Det finnes praktiske verktøy og partnerskap som kan hjelpe deg med å ta neste skritt</a:t>
            </a:r>
          </a:p>
        </p:txBody>
      </p:sp>
      <p:sp>
        <p:nvSpPr>
          <p:cNvPr id="9" name="TextBox 8">
            <a:extLst>
              <a:ext uri="{FF2B5EF4-FFF2-40B4-BE49-F238E27FC236}">
                <a16:creationId xmlns:a16="http://schemas.microsoft.com/office/drawing/2014/main" id="{650174B2-8182-B78F-8ED8-3E561060C0E0}"/>
              </a:ext>
            </a:extLst>
          </p:cNvPr>
          <p:cNvSpPr txBox="1"/>
          <p:nvPr/>
        </p:nvSpPr>
        <p:spPr>
          <a:xfrm>
            <a:off x="6129741" y="1230940"/>
            <a:ext cx="5895571" cy="3318601"/>
          </a:xfrm>
          <a:prstGeom prst="rect">
            <a:avLst/>
          </a:prstGeom>
          <a:noFill/>
        </p:spPr>
        <p:txBody>
          <a:bodyPr wrap="square">
            <a:spAutoFit/>
          </a:bodyPr>
          <a:lstStyle/>
          <a:p>
            <a:pPr marL="0" marR="0">
              <a:lnSpc>
                <a:spcPct val="115000"/>
              </a:lnSpc>
              <a:spcBef>
                <a:spcPts val="500"/>
              </a:spcBef>
              <a:spcAft>
                <a:spcPts val="1000"/>
              </a:spcAft>
              <a:buNone/>
            </a:pPr>
            <a:r>
              <a:rPr lang="en-US" sz="2000" kern="100">
                <a:solidFill>
                  <a:schemeClr val="bg1"/>
                </a:solidFill>
                <a:cs typeface="Times New Roman" panose="02020603050405020304" pitchFamily="18" charset="0"/>
              </a:rPr>
              <a:t>Neste trinn:</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000" kern="100">
                <a:solidFill>
                  <a:schemeClr val="bg1"/>
                </a:solidFill>
                <a:cs typeface="Times New Roman" panose="02020603050405020304" pitchFamily="18" charset="0"/>
              </a:rPr>
              <a:t>Start eller bli med i en gruppe som deler dine verdier</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000" kern="100">
                <a:solidFill>
                  <a:schemeClr val="bg1"/>
                </a:solidFill>
                <a:cs typeface="Times New Roman" panose="02020603050405020304" pitchFamily="18" charset="0"/>
              </a:rPr>
              <a:t>Bruk malene og andre ressurser som er tilgjengelige for å starte ditt eget prosjekt</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000" kern="100">
                <a:solidFill>
                  <a:schemeClr val="bg1"/>
                </a:solidFill>
                <a:cs typeface="Times New Roman" panose="02020603050405020304" pitchFamily="18" charset="0"/>
              </a:rPr>
              <a:t>Hold kontakten og bygg nettverk som støtter din energi og dine ideer</a:t>
            </a:r>
          </a:p>
          <a:p>
            <a:pPr marL="342900" marR="0" lvl="0" indent="-342900">
              <a:lnSpc>
                <a:spcPct val="115000"/>
              </a:lnSpc>
              <a:spcBef>
                <a:spcPts val="500"/>
              </a:spcBef>
              <a:spcAft>
                <a:spcPts val="1000"/>
              </a:spcAft>
              <a:buSzPts val="1000"/>
              <a:buFont typeface="Symbol" panose="05050102010706020507" pitchFamily="18" charset="2"/>
              <a:buChar char=""/>
              <a:tabLst>
                <a:tab pos="457200" algn="l"/>
              </a:tabLst>
            </a:pPr>
            <a:r>
              <a:rPr lang="en-US" sz="2000" kern="100">
                <a:solidFill>
                  <a:schemeClr val="bg1"/>
                </a:solidFill>
                <a:cs typeface="Times New Roman" panose="02020603050405020304" pitchFamily="18" charset="0"/>
              </a:rPr>
              <a:t>Fortsett å lære og del det som fungerer med andre </a:t>
            </a:r>
          </a:p>
        </p:txBody>
      </p:sp>
    </p:spTree>
    <p:extLst>
      <p:ext uri="{BB962C8B-B14F-4D97-AF65-F5344CB8AC3E}">
        <p14:creationId xmlns:p14="http://schemas.microsoft.com/office/powerpoint/2010/main" val="59812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94E0E4F-867B-6D21-1809-A61EC700775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pic>
      <p:pic>
        <p:nvPicPr>
          <p:cNvPr id="9" name="Picture 8">
            <a:extLst>
              <a:ext uri="{FF2B5EF4-FFF2-40B4-BE49-F238E27FC236}">
                <a16:creationId xmlns:a16="http://schemas.microsoft.com/office/drawing/2014/main" id="{8E2FDFCF-3950-41B4-930A-8A270C9AD097}"/>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B21D947-4F76-565E-CB45-D91CCFD31298}"/>
              </a:ext>
            </a:extLst>
          </p:cNvPr>
          <p:cNvSpPr/>
          <p:nvPr/>
        </p:nvSpPr>
        <p:spPr>
          <a:xfrm>
            <a:off x="2483239" y="2558689"/>
            <a:ext cx="2098756"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1" name="TextBox 10">
            <a:extLst>
              <a:ext uri="{FF2B5EF4-FFF2-40B4-BE49-F238E27FC236}">
                <a16:creationId xmlns:a16="http://schemas.microsoft.com/office/drawing/2014/main" id="{1DFF4C25-B5ED-0648-D9B2-5D4B1B817211}"/>
              </a:ext>
            </a:extLst>
          </p:cNvPr>
          <p:cNvSpPr txBox="1"/>
          <p:nvPr/>
        </p:nvSpPr>
        <p:spPr>
          <a:xfrm>
            <a:off x="2599529" y="2610987"/>
            <a:ext cx="1982466" cy="830997"/>
          </a:xfrm>
          <a:prstGeom prst="rect">
            <a:avLst/>
          </a:prstGeom>
          <a:noFill/>
        </p:spPr>
        <p:txBody>
          <a:bodyPr wrap="none" rtlCol="0">
            <a:spAutoFit/>
          </a:bodyPr>
          <a:lstStyle/>
          <a:p>
            <a:r>
              <a:rPr lang="en-US" sz="4800" b="1" spc="324">
                <a:solidFill>
                  <a:srgbClr val="5398A2"/>
                </a:solidFill>
                <a:latin typeface="Calibri" panose="020F0502020204030204" pitchFamily="34" charset="0"/>
                <a:cs typeface="Calibri" panose="020F0502020204030204" pitchFamily="34" charset="0"/>
              </a:rPr>
              <a:t>Enhet 1</a:t>
            </a:r>
          </a:p>
        </p:txBody>
      </p:sp>
      <p:sp>
        <p:nvSpPr>
          <p:cNvPr id="3" name="TextBox 2">
            <a:extLst>
              <a:ext uri="{FF2B5EF4-FFF2-40B4-BE49-F238E27FC236}">
                <a16:creationId xmlns:a16="http://schemas.microsoft.com/office/drawing/2014/main" id="{ED565EE0-5433-981F-C061-A9F72B26F47C}"/>
              </a:ext>
            </a:extLst>
          </p:cNvPr>
          <p:cNvSpPr txBox="1"/>
          <p:nvPr/>
        </p:nvSpPr>
        <p:spPr>
          <a:xfrm>
            <a:off x="425587" y="1638686"/>
            <a:ext cx="3893771" cy="1200329"/>
          </a:xfrm>
          <a:prstGeom prst="rect">
            <a:avLst/>
          </a:prstGeom>
          <a:noFill/>
        </p:spPr>
        <p:txBody>
          <a:bodyPr wrap="square">
            <a:spAutoFit/>
          </a:bodyPr>
          <a:lstStyle/>
          <a:p>
            <a:r>
              <a:rPr lang="en-US" sz="2400" b="1">
                <a:solidFill>
                  <a:schemeClr val="bg1"/>
                </a:solidFill>
                <a:effectLst/>
                <a:ea typeface="Corbel" panose="020B0503020204020204" pitchFamily="34" charset="0"/>
                <a:cs typeface="Times New Roman" panose="02020603050405020304" pitchFamily="18" charset="0"/>
              </a:rPr>
              <a:t>Hvorfor kollektiv handling? Å forstå individualismens begrensninger</a:t>
            </a:r>
            <a:endParaRPr lang="en-US" sz="2400">
              <a:solidFill>
                <a:schemeClr val="bg1"/>
              </a:solidFill>
            </a:endParaRPr>
          </a:p>
        </p:txBody>
      </p:sp>
    </p:spTree>
    <p:extLst>
      <p:ext uri="{BB962C8B-B14F-4D97-AF65-F5344CB8AC3E}">
        <p14:creationId xmlns:p14="http://schemas.microsoft.com/office/powerpoint/2010/main" val="327358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4057B-17A1-0838-2686-FB11F327353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A1EBBBC-9DF0-9874-85C5-2A24219ABE95}"/>
              </a:ext>
            </a:extLst>
          </p:cNvPr>
          <p:cNvSpPr>
            <a:spLocks noGrp="1"/>
          </p:cNvSpPr>
          <p:nvPr>
            <p:ph type="body" sz="quarter" idx="20"/>
          </p:nvPr>
        </p:nvSpPr>
        <p:spPr>
          <a:xfrm>
            <a:off x="4475935" y="461885"/>
            <a:ext cx="6961476" cy="2798306"/>
          </a:xfrm>
        </p:spPr>
        <p:txBody>
          <a:bodyPr/>
          <a:lstStyle/>
          <a:p>
            <a:pPr algn="just">
              <a:lnSpc>
                <a:spcPct val="150000"/>
              </a:lnSpc>
            </a:pPr>
            <a:r>
              <a:rPr lang="en-US"/>
              <a:t>Mange kampanjer fokuserer på personlige valg som gjenvinning eller å spise mindre kjøtt. Slike tiltak er viktige, men de er ikke nok i seg selv. Klimaendringene påvirkes av store systemer – energi, transport, finans og politikk – og ingen enkeltperson kan endre disse alene. Forestillingen om en enkelt «klimhelt» kan være inspirerende, men den kan også være misvisende og demotiverende.</a:t>
            </a:r>
          </a:p>
        </p:txBody>
      </p:sp>
      <p:sp>
        <p:nvSpPr>
          <p:cNvPr id="11" name="TextBox 10">
            <a:extLst>
              <a:ext uri="{FF2B5EF4-FFF2-40B4-BE49-F238E27FC236}">
                <a16:creationId xmlns:a16="http://schemas.microsoft.com/office/drawing/2014/main" id="{16F5D208-5C91-858B-A3E5-BB511DA787D8}"/>
              </a:ext>
            </a:extLst>
          </p:cNvPr>
          <p:cNvSpPr txBox="1"/>
          <p:nvPr/>
        </p:nvSpPr>
        <p:spPr>
          <a:xfrm>
            <a:off x="-8466" y="660504"/>
            <a:ext cx="6104466" cy="1107996"/>
          </a:xfrm>
          <a:prstGeom prst="rect">
            <a:avLst/>
          </a:prstGeom>
          <a:noFill/>
        </p:spPr>
        <p:txBody>
          <a:bodyPr wrap="square">
            <a:spAutoFit/>
          </a:bodyPr>
          <a:lstStyle/>
          <a:p>
            <a:r>
              <a:rPr lang="en-US" sz="2200" b="1">
                <a:solidFill>
                  <a:schemeClr val="bg1"/>
                </a:solidFill>
                <a:effectLst/>
                <a:latin typeface="Montserrat" panose="00000500000000000000" pitchFamily="2" charset="0"/>
                <a:ea typeface="Corbel" panose="020B0503020204020204" pitchFamily="34" charset="0"/>
                <a:cs typeface="Times New Roman" panose="02020603050405020304" pitchFamily="18" charset="0"/>
              </a:rPr>
              <a:t>                </a:t>
            </a:r>
            <a:r>
              <a:rPr lang="en-US" sz="4400" b="1">
                <a:solidFill>
                  <a:schemeClr val="bg1"/>
                </a:solidFill>
                <a:effectLst/>
                <a:ea typeface="Corbel" panose="020B0503020204020204" pitchFamily="34" charset="0"/>
                <a:cs typeface="Times New Roman" panose="02020603050405020304" pitchFamily="18" charset="0"/>
              </a:rPr>
              <a:t>1.1</a:t>
            </a:r>
            <a:r>
              <a:rPr lang="en-US" sz="2200" b="1">
                <a:solidFill>
                  <a:schemeClr val="bg1"/>
                </a:solidFill>
                <a:effectLst/>
                <a:ea typeface="Corbel" panose="020B0503020204020204" pitchFamily="34" charset="0"/>
                <a:cs typeface="Times New Roman" panose="02020603050405020304" pitchFamily="18" charset="0"/>
              </a:rPr>
              <a:t> </a:t>
            </a:r>
          </a:p>
          <a:p>
            <a:r>
              <a:rPr lang="en-US" sz="2200" b="1">
                <a:solidFill>
                  <a:schemeClr val="bg1"/>
                </a:solidFill>
                <a:effectLst/>
                <a:latin typeface="Montserrat" panose="00000500000000000000" pitchFamily="2" charset="0"/>
                <a:ea typeface="Corbel" panose="020B0503020204020204" pitchFamily="34" charset="0"/>
                <a:cs typeface="Times New Roman" panose="02020603050405020304" pitchFamily="18" charset="0"/>
              </a:rPr>
              <a:t>Myten om den ensomme klimhelten</a:t>
            </a:r>
            <a:endParaRPr lang="en-US" sz="2200">
              <a:solidFill>
                <a:schemeClr val="bg1"/>
              </a:solidFill>
            </a:endParaRPr>
          </a:p>
        </p:txBody>
      </p:sp>
      <p:sp>
        <p:nvSpPr>
          <p:cNvPr id="15" name="TextBox 14">
            <a:extLst>
              <a:ext uri="{FF2B5EF4-FFF2-40B4-BE49-F238E27FC236}">
                <a16:creationId xmlns:a16="http://schemas.microsoft.com/office/drawing/2014/main" id="{750A46E1-4DE3-5A07-A2AC-803FDDF9E757}"/>
              </a:ext>
            </a:extLst>
          </p:cNvPr>
          <p:cNvSpPr txBox="1"/>
          <p:nvPr/>
        </p:nvSpPr>
        <p:spPr>
          <a:xfrm>
            <a:off x="338667" y="5030169"/>
            <a:ext cx="10955866" cy="1697068"/>
          </a:xfrm>
          <a:prstGeom prst="rect">
            <a:avLst/>
          </a:prstGeom>
          <a:noFill/>
        </p:spPr>
        <p:txBody>
          <a:bodyPr wrap="square">
            <a:spAutoFit/>
          </a:bodyPr>
          <a:lstStyle/>
          <a:p>
            <a:pPr algn="just">
              <a:lnSpc>
                <a:spcPct val="150000"/>
              </a:lnSpc>
            </a:pPr>
            <a:r>
              <a:rPr lang="en-US" sz="2400">
                <a:solidFill>
                  <a:srgbClr val="404040"/>
                </a:solidFill>
              </a:rPr>
              <a:t>For mer innsikt, se artikkelen </a:t>
            </a:r>
            <a:r>
              <a:rPr lang="en-US" sz="2400" b="1" i="1" u="sng">
                <a:solidFill>
                  <a:srgbClr val="84C245"/>
                </a:solidFill>
                <a:hlinkClick r:id="rId2">
                  <a:extLst>
                    <a:ext uri="{A12FA001-AC4F-418D-AE19-62706E023703}">
                      <ahyp:hlinkClr xmlns:ahyp="http://schemas.microsoft.com/office/drawing/2018/hyperlinkcolor" val="tx"/>
                    </a:ext>
                  </a:extLst>
                </a:hlinkClick>
              </a:rPr>
              <a:t>«Hva kan enkeltpersoner gjøre med klimaendringene? Finn et </a:t>
            </a:r>
            <a:r>
              <a:rPr lang="en-US" sz="2400" i="1">
                <a:solidFill>
                  <a:srgbClr val="84C245"/>
                </a:solidFill>
              </a:rPr>
              <a:t>fellesskap» </a:t>
            </a:r>
            <a:r>
              <a:rPr lang="en-US" sz="2400">
                <a:solidFill>
                  <a:srgbClr val="404040"/>
                </a:solidFill>
              </a:rPr>
              <a:t>fra Yale Climate Connections, som forklarer hvordan endring krever både personlige og kollektive innsats.</a:t>
            </a:r>
          </a:p>
        </p:txBody>
      </p:sp>
      <p:pic>
        <p:nvPicPr>
          <p:cNvPr id="16" name="Picture Placeholder 2">
            <a:extLst>
              <a:ext uri="{FF2B5EF4-FFF2-40B4-BE49-F238E27FC236}">
                <a16:creationId xmlns:a16="http://schemas.microsoft.com/office/drawing/2014/main" id="{C9579716-7E40-DA1F-05E5-855C3A549F3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2056327"/>
            <a:ext cx="3692592" cy="2964302"/>
          </a:xfrm>
          <a:prstGeom prst="rect">
            <a:avLst/>
          </a:prstGeom>
        </p:spPr>
      </p:pic>
    </p:spTree>
    <p:extLst>
      <p:ext uri="{BB962C8B-B14F-4D97-AF65-F5344CB8AC3E}">
        <p14:creationId xmlns:p14="http://schemas.microsoft.com/office/powerpoint/2010/main" val="419485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407CBF1-5103-57D0-ECAE-B68DC56DA929}"/>
              </a:ext>
            </a:extLst>
          </p:cNvPr>
          <p:cNvSpPr>
            <a:spLocks noGrp="1"/>
          </p:cNvSpPr>
          <p:nvPr>
            <p:ph type="body" sz="quarter" idx="18"/>
          </p:nvPr>
        </p:nvSpPr>
        <p:spPr>
          <a:xfrm>
            <a:off x="528133" y="1876698"/>
            <a:ext cx="2739999" cy="1049221"/>
          </a:xfrm>
        </p:spPr>
        <p:txBody>
          <a:bodyPr/>
          <a:lstStyle/>
          <a:p>
            <a:r>
              <a:rPr lang="en-US" b="1"/>
              <a:t>Problemets omfang krever felles innsats fra ungdommen</a:t>
            </a:r>
            <a:endParaRPr lang="en-US"/>
          </a:p>
          <a:p>
            <a:endParaRPr lang="en-US"/>
          </a:p>
        </p:txBody>
      </p:sp>
      <p:sp>
        <p:nvSpPr>
          <p:cNvPr id="6" name="Text Placeholder 5">
            <a:extLst>
              <a:ext uri="{FF2B5EF4-FFF2-40B4-BE49-F238E27FC236}">
                <a16:creationId xmlns:a16="http://schemas.microsoft.com/office/drawing/2014/main" id="{72C2221A-D11C-F049-4BE8-7693558EE84B}"/>
              </a:ext>
            </a:extLst>
          </p:cNvPr>
          <p:cNvSpPr>
            <a:spLocks noGrp="1"/>
          </p:cNvSpPr>
          <p:nvPr>
            <p:ph type="body" sz="quarter" idx="19"/>
          </p:nvPr>
        </p:nvSpPr>
        <p:spPr/>
        <p:txBody>
          <a:bodyPr/>
          <a:lstStyle/>
          <a:p>
            <a:r>
              <a:rPr lang="en-US"/>
              <a:t>1.2 </a:t>
            </a:r>
          </a:p>
        </p:txBody>
      </p:sp>
      <p:sp>
        <p:nvSpPr>
          <p:cNvPr id="7" name="Text Placeholder 6">
            <a:extLst>
              <a:ext uri="{FF2B5EF4-FFF2-40B4-BE49-F238E27FC236}">
                <a16:creationId xmlns:a16="http://schemas.microsoft.com/office/drawing/2014/main" id="{D93B41D0-B47F-F72A-67EC-6926BF890FF9}"/>
              </a:ext>
            </a:extLst>
          </p:cNvPr>
          <p:cNvSpPr>
            <a:spLocks noGrp="1"/>
          </p:cNvSpPr>
          <p:nvPr>
            <p:ph type="body" sz="quarter" idx="20"/>
          </p:nvPr>
        </p:nvSpPr>
        <p:spPr>
          <a:xfrm>
            <a:off x="4374335" y="476349"/>
            <a:ext cx="6961476" cy="3849918"/>
          </a:xfrm>
        </p:spPr>
        <p:txBody>
          <a:bodyPr/>
          <a:lstStyle/>
          <a:p>
            <a:pPr>
              <a:lnSpc>
                <a:spcPct val="150000"/>
              </a:lnSpc>
            </a:pPr>
            <a:r>
              <a:rPr lang="en-US"/>
              <a:t>Klimaendringene er globale, presserende og sammenhengende. De påvirker mange deler av hverdagen, fra mat og bolig til arbeidsplasser og psykisk helse. På grunn av omfanget er det ikke nok med individuelle tiltak – det er avgjørende med koordinert og vedvarende innsats. Unge mennesker over hele Europa og utenfor arbeider i grupper for å øke bevisstheten, presse på for politiske endringer og lede samfunnsprosjekter.</a:t>
            </a:r>
          </a:p>
          <a:p>
            <a:endParaRPr lang="en-US"/>
          </a:p>
          <a:p>
            <a:endParaRPr lang="en-US"/>
          </a:p>
        </p:txBody>
      </p:sp>
      <p:sp>
        <p:nvSpPr>
          <p:cNvPr id="9" name="TextBox 8">
            <a:extLst>
              <a:ext uri="{FF2B5EF4-FFF2-40B4-BE49-F238E27FC236}">
                <a16:creationId xmlns:a16="http://schemas.microsoft.com/office/drawing/2014/main" id="{359350C2-CD72-8025-90C0-C56274364839}"/>
              </a:ext>
            </a:extLst>
          </p:cNvPr>
          <p:cNvSpPr txBox="1"/>
          <p:nvPr/>
        </p:nvSpPr>
        <p:spPr>
          <a:xfrm>
            <a:off x="342899" y="4406891"/>
            <a:ext cx="10850033" cy="2251065"/>
          </a:xfrm>
          <a:prstGeom prst="rect">
            <a:avLst/>
          </a:prstGeom>
          <a:noFill/>
        </p:spPr>
        <p:txBody>
          <a:bodyPr wrap="square">
            <a:spAutoFit/>
          </a:bodyPr>
          <a:lstStyle/>
          <a:p>
            <a:pPr>
              <a:lnSpc>
                <a:spcPct val="150000"/>
              </a:lnSpc>
            </a:pPr>
            <a:endParaRPr lang="en-US" sz="2400"/>
          </a:p>
          <a:p>
            <a:pPr>
              <a:lnSpc>
                <a:spcPct val="150000"/>
              </a:lnSpc>
            </a:pPr>
            <a:r>
              <a:rPr lang="en-US" sz="2400">
                <a:solidFill>
                  <a:srgbClr val="404040"/>
                </a:solidFill>
              </a:rPr>
              <a:t>For å se hvordan dette passer inn i det store bildet, kan du utforske </a:t>
            </a:r>
            <a:r>
              <a:rPr lang="en-US" sz="2400" b="1" i="1" u="sng">
                <a:solidFill>
                  <a:srgbClr val="84C245"/>
                </a:solidFill>
                <a:hlinkClick r:id="rId2">
                  <a:extLst>
                    <a:ext uri="{A12FA001-AC4F-418D-AE19-62706E023703}">
                      <ahyp:hlinkClr xmlns:ahyp="http://schemas.microsoft.com/office/drawing/2018/hyperlinkcolor" val="tx"/>
                    </a:ext>
                  </a:extLst>
                </a:hlinkClick>
              </a:rPr>
              <a:t>Verdens største leksjon om klima og bærekraftsmålene (SDG-ene)</a:t>
            </a:r>
            <a:r>
              <a:rPr lang="en-US" sz="2400" b="1" i="1">
                <a:solidFill>
                  <a:srgbClr val="84C245"/>
                </a:solidFill>
              </a:rPr>
              <a:t>, </a:t>
            </a:r>
            <a:r>
              <a:rPr lang="en-US" sz="2400">
                <a:solidFill>
                  <a:srgbClr val="404040"/>
                </a:solidFill>
              </a:rPr>
              <a:t>som knytter personlig handling til globalt samarbeid</a:t>
            </a:r>
            <a:r>
              <a:rPr lang="en-US">
                <a:solidFill>
                  <a:srgbClr val="404040"/>
                </a:solidFill>
              </a:rPr>
              <a:t>.</a:t>
            </a:r>
          </a:p>
        </p:txBody>
      </p:sp>
    </p:spTree>
    <p:extLst>
      <p:ext uri="{BB962C8B-B14F-4D97-AF65-F5344CB8AC3E}">
        <p14:creationId xmlns:p14="http://schemas.microsoft.com/office/powerpoint/2010/main" val="323697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61409FF5-A13D-7027-9FDD-9FB7B27BF84C}"/>
              </a:ext>
            </a:extLst>
          </p:cNvPr>
          <p:cNvPicPr>
            <a:picLocks noGrp="1" noChangeAspect="1"/>
          </p:cNvPicPr>
          <p:nvPr>
            <p:ph type="pic" sz="quarter" idx="22"/>
          </p:nvPr>
        </p:nvPicPr>
        <p:blipFill rotWithShape="1">
          <a:blip r:embed="rId2" cstate="screen">
            <a:extLst>
              <a:ext uri="{28A0092B-C50C-407E-A947-70E740481C1C}">
                <a14:useLocalDpi xmlns:a14="http://schemas.microsoft.com/office/drawing/2010/main"/>
              </a:ext>
            </a:extLst>
          </a:blip>
          <a:srcRect/>
          <a:stretch/>
        </p:blipFill>
        <p:spPr>
          <a:xfrm>
            <a:off x="0" y="148452"/>
            <a:ext cx="8097183" cy="4466563"/>
          </a:xfrm>
        </p:spPr>
      </p:pic>
      <p:sp>
        <p:nvSpPr>
          <p:cNvPr id="2" name="Text Placeholder 4">
            <a:extLst>
              <a:ext uri="{FF2B5EF4-FFF2-40B4-BE49-F238E27FC236}">
                <a16:creationId xmlns:a16="http://schemas.microsoft.com/office/drawing/2014/main" id="{7C1B3C71-3F8F-A160-FAD2-DE4A937AF974}"/>
              </a:ext>
            </a:extLst>
          </p:cNvPr>
          <p:cNvSpPr txBox="1">
            <a:spLocks/>
          </p:cNvSpPr>
          <p:nvPr/>
        </p:nvSpPr>
        <p:spPr>
          <a:xfrm>
            <a:off x="8097183" y="1876698"/>
            <a:ext cx="4094817" cy="1049221"/>
          </a:xfrm>
          <a:prstGeom prst="rect">
            <a:avLst/>
          </a:prstGeom>
        </p:spPr>
        <p:txBody>
          <a:bodyPr anchor="t">
            <a:noAutofit/>
          </a:bodyPr>
          <a:lstStyle>
            <a:lvl1pPr marL="0" indent="0" algn="r"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b="1"/>
              <a:t>Å se det store bildet:</a:t>
            </a:r>
          </a:p>
          <a:p>
            <a:pPr algn="l"/>
            <a:endParaRPr lang="en-US" b="1"/>
          </a:p>
          <a:p>
            <a:pPr algn="l"/>
            <a:r>
              <a:rPr lang="en-US" b="1"/>
              <a:t> Fra «jeg» til «vi»</a:t>
            </a:r>
            <a:endParaRPr lang="en-US"/>
          </a:p>
          <a:p>
            <a:endParaRPr lang="en-US"/>
          </a:p>
        </p:txBody>
      </p:sp>
      <p:sp>
        <p:nvSpPr>
          <p:cNvPr id="3" name="Text Placeholder 5">
            <a:extLst>
              <a:ext uri="{FF2B5EF4-FFF2-40B4-BE49-F238E27FC236}">
                <a16:creationId xmlns:a16="http://schemas.microsoft.com/office/drawing/2014/main" id="{ADFFA645-9736-567B-4FBB-16AD9D1CB0D2}"/>
              </a:ext>
            </a:extLst>
          </p:cNvPr>
          <p:cNvSpPr txBox="1">
            <a:spLocks/>
          </p:cNvSpPr>
          <p:nvPr/>
        </p:nvSpPr>
        <p:spPr>
          <a:xfrm>
            <a:off x="9164865" y="748997"/>
            <a:ext cx="1197303" cy="385564"/>
          </a:xfrm>
          <a:prstGeom prst="rect">
            <a:avLst/>
          </a:prstGeom>
        </p:spPr>
        <p:txBody>
          <a:bodyPr anchor="t">
            <a:noAutofit/>
          </a:bodyPr>
          <a:lstStyle>
            <a:lvl1pPr marL="0" indent="0" algn="r" defTabSz="914400" rtl="0" eaLnBrk="1" latinLnBrk="0" hangingPunct="1">
              <a:lnSpc>
                <a:spcPct val="100000"/>
              </a:lnSpc>
              <a:spcBef>
                <a:spcPts val="0"/>
              </a:spcBef>
              <a:buFont typeface="Arial" panose="020B0604020202020204" pitchFamily="34" charset="0"/>
              <a:buNone/>
              <a:defRPr sz="44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1.3 </a:t>
            </a:r>
          </a:p>
        </p:txBody>
      </p:sp>
      <p:sp>
        <p:nvSpPr>
          <p:cNvPr id="6" name="Text Placeholder 6">
            <a:extLst>
              <a:ext uri="{FF2B5EF4-FFF2-40B4-BE49-F238E27FC236}">
                <a16:creationId xmlns:a16="http://schemas.microsoft.com/office/drawing/2014/main" id="{3757C5C2-1C62-9D50-DE68-C7854E0FC467}"/>
              </a:ext>
            </a:extLst>
          </p:cNvPr>
          <p:cNvSpPr txBox="1">
            <a:spLocks/>
          </p:cNvSpPr>
          <p:nvPr/>
        </p:nvSpPr>
        <p:spPr>
          <a:xfrm>
            <a:off x="528132" y="4684964"/>
            <a:ext cx="10800267" cy="38499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a:t>Kollektiv tenkning innebærer å spørre «Hva kan vi gjøre sammen?» i stedet for «Hva kan jeg gjøre alene?». Det hjelper oss å se sammenhenger mellom ulike problemstillinger, for eksempel hvordan klimaendringene henger sammen med transport, bolig eller sosial ulikhet, og å finne løsninger som fungerer på tvers av disse områdene. Denne måten å tenke på fremmer også samarbeid, felles ansvar og en dypere forståelse av systemer.</a:t>
            </a:r>
          </a:p>
          <a:p>
            <a:endParaRPr lang="en-US"/>
          </a:p>
          <a:p>
            <a:endParaRPr lang="en-US"/>
          </a:p>
        </p:txBody>
      </p:sp>
    </p:spTree>
    <p:extLst>
      <p:ext uri="{BB962C8B-B14F-4D97-AF65-F5344CB8AC3E}">
        <p14:creationId xmlns:p14="http://schemas.microsoft.com/office/powerpoint/2010/main" val="4332773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1AFBA40CE9BD408D6C9AAC6CBC80F5" ma:contentTypeVersion="18" ma:contentTypeDescription="Create a new document." ma:contentTypeScope="" ma:versionID="fe64d9665cd6966fef99d06d88404297">
  <xsd:schema xmlns:xsd="http://www.w3.org/2001/XMLSchema" xmlns:xs="http://www.w3.org/2001/XMLSchema" xmlns:p="http://schemas.microsoft.com/office/2006/metadata/properties" xmlns:ns3="18d43fd9-5dad-4ccf-af6c-a5cbde4b885b" xmlns:ns4="70df358a-452a-4234-ad86-baeab9ec788a" targetNamespace="http://schemas.microsoft.com/office/2006/metadata/properties" ma:root="true" ma:fieldsID="0e28aeb2c26e1f414c076233a0c3e11f" ns3:_="" ns4:_="">
    <xsd:import namespace="18d43fd9-5dad-4ccf-af6c-a5cbde4b885b"/>
    <xsd:import namespace="70df358a-452a-4234-ad86-baeab9ec788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43fd9-5dad-4ccf-af6c-a5cbde4b88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df358a-452a-4234-ad86-baeab9ec788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0df358a-452a-4234-ad86-baeab9ec788a" xsi:nil="true"/>
  </documentManagement>
</p:properties>
</file>

<file path=customXml/itemProps1.xml><?xml version="1.0" encoding="utf-8"?>
<ds:datastoreItem xmlns:ds="http://schemas.openxmlformats.org/officeDocument/2006/customXml" ds:itemID="{01F4BB96-7341-428C-B280-7FCEC7D6BF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43fd9-5dad-4ccf-af6c-a5cbde4b885b"/>
    <ds:schemaRef ds:uri="70df358a-452a-4234-ad86-baeab9ec78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4615D4-5A4B-4A0C-861B-9643070EA6E3}">
  <ds:schemaRefs>
    <ds:schemaRef ds:uri="http://schemas.microsoft.com/sharepoint/v3/contenttype/forms"/>
  </ds:schemaRefs>
</ds:datastoreItem>
</file>

<file path=customXml/itemProps3.xml><?xml version="1.0" encoding="utf-8"?>
<ds:datastoreItem xmlns:ds="http://schemas.openxmlformats.org/officeDocument/2006/customXml" ds:itemID="{05935518-5A67-4BF5-9F39-EBB011500FA2}">
  <ds:schemaRefs>
    <ds:schemaRef ds:uri="http://schemas.microsoft.com/office/2006/documentManagement/types"/>
    <ds:schemaRef ds:uri="http://purl.org/dc/dcmitype/"/>
    <ds:schemaRef ds:uri="http://schemas.microsoft.com/office/2006/metadata/properties"/>
    <ds:schemaRef ds:uri="http://purl.org/dc/terms/"/>
    <ds:schemaRef ds:uri="70df358a-452a-4234-ad86-baeab9ec788a"/>
    <ds:schemaRef ds:uri="http://purl.org/dc/elements/1.1/"/>
    <ds:schemaRef ds:uri="18d43fd9-5dad-4ccf-af6c-a5cbde4b885b"/>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5394</TotalTime>
  <Words>3516</Words>
  <Application>Microsoft Office PowerPoint</Application>
  <PresentationFormat>Widescreen</PresentationFormat>
  <Paragraphs>295</Paragraphs>
  <Slides>51</Slides>
  <Notes>0</Notes>
  <HiddenSlides>0</HiddenSlides>
  <MMClips>4</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Arial</vt:lpstr>
      <vt:lpstr>Calibri</vt:lpstr>
      <vt:lpstr>Calibri Light</vt:lpstr>
      <vt:lpstr>Corbel</vt:lpstr>
      <vt:lpstr>Montserrat</vt:lpstr>
      <vt:lpstr>Montserrat Light</vt:lpstr>
      <vt:lpstr>Symbol</vt:lpstr>
      <vt:lpstr>Times New Roman</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docId:16E34C7D4D30564C2E4F0E8EF4711F47</cp:keywords>
  <cp:lastModifiedBy>aine hamill</cp:lastModifiedBy>
  <cp:revision>220</cp:revision>
  <dcterms:created xsi:type="dcterms:W3CDTF">2020-10-14T13:32:04Z</dcterms:created>
  <dcterms:modified xsi:type="dcterms:W3CDTF">2026-06-25T16:52:16Z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0x0101005D1AFBA40CE9BD408D6C9AAC6CBC80F5</vt:lpwstr>
  </property>
</Properties>
</file>