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comments/comment1.xml" ContentType="application/vnd.openxmlformats-officedocument.presentationml.comment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70"/>
  </p:notesMasterIdLst>
  <p:sldIdLst>
    <p:sldId id="4299" r:id="rId2"/>
    <p:sldId id="4341" r:id="rId3"/>
    <p:sldId id="4342" r:id="rId4"/>
    <p:sldId id="4301" r:id="rId5"/>
    <p:sldId id="4302" r:id="rId6"/>
    <p:sldId id="4307" r:id="rId7"/>
    <p:sldId id="4309" r:id="rId8"/>
    <p:sldId id="4350" r:id="rId9"/>
    <p:sldId id="4305" r:id="rId10"/>
    <p:sldId id="4351" r:id="rId11"/>
    <p:sldId id="4352" r:id="rId12"/>
    <p:sldId id="4354" r:id="rId13"/>
    <p:sldId id="4355" r:id="rId14"/>
    <p:sldId id="4357" r:id="rId15"/>
    <p:sldId id="4343" r:id="rId16"/>
    <p:sldId id="4356" r:id="rId17"/>
    <p:sldId id="4358" r:id="rId18"/>
    <p:sldId id="4359" r:id="rId19"/>
    <p:sldId id="4360" r:id="rId20"/>
    <p:sldId id="4361" r:id="rId21"/>
    <p:sldId id="4362" r:id="rId22"/>
    <p:sldId id="4353" r:id="rId23"/>
    <p:sldId id="4344" r:id="rId24"/>
    <p:sldId id="4363" r:id="rId25"/>
    <p:sldId id="4365" r:id="rId26"/>
    <p:sldId id="4370" r:id="rId27"/>
    <p:sldId id="4366" r:id="rId28"/>
    <p:sldId id="4367" r:id="rId29"/>
    <p:sldId id="4368" r:id="rId30"/>
    <p:sldId id="4371" r:id="rId31"/>
    <p:sldId id="4373" r:id="rId32"/>
    <p:sldId id="4372" r:id="rId33"/>
    <p:sldId id="4374" r:id="rId34"/>
    <p:sldId id="4364" r:id="rId35"/>
    <p:sldId id="4345" r:id="rId36"/>
    <p:sldId id="4379" r:id="rId37"/>
    <p:sldId id="4375" r:id="rId38"/>
    <p:sldId id="4376" r:id="rId39"/>
    <p:sldId id="4378" r:id="rId40"/>
    <p:sldId id="4380" r:id="rId41"/>
    <p:sldId id="4382" r:id="rId42"/>
    <p:sldId id="4381" r:id="rId43"/>
    <p:sldId id="4383" r:id="rId44"/>
    <p:sldId id="4377" r:id="rId45"/>
    <p:sldId id="4348" r:id="rId46"/>
    <p:sldId id="4385" r:id="rId47"/>
    <p:sldId id="4384" r:id="rId48"/>
    <p:sldId id="4386" r:id="rId49"/>
    <p:sldId id="4388" r:id="rId50"/>
    <p:sldId id="4390" r:id="rId51"/>
    <p:sldId id="4389" r:id="rId52"/>
    <p:sldId id="4391" r:id="rId53"/>
    <p:sldId id="4392" r:id="rId54"/>
    <p:sldId id="4394" r:id="rId55"/>
    <p:sldId id="4393" r:id="rId56"/>
    <p:sldId id="4395" r:id="rId57"/>
    <p:sldId id="4387" r:id="rId58"/>
    <p:sldId id="4347" r:id="rId59"/>
    <p:sldId id="4396" r:id="rId60"/>
    <p:sldId id="4398" r:id="rId61"/>
    <p:sldId id="4399" r:id="rId62"/>
    <p:sldId id="4400" r:id="rId63"/>
    <p:sldId id="4401" r:id="rId64"/>
    <p:sldId id="4402" r:id="rId65"/>
    <p:sldId id="4403" r:id="rId66"/>
    <p:sldId id="4397" r:id="rId67"/>
    <p:sldId id="4404" r:id="rId68"/>
    <p:sldId id="431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ine hamill" initials="ah" lastIdx="1" clrIdx="0">
    <p:extLst>
      <p:ext uri="{19B8F6BF-5375-455C-9EA6-DF929625EA0E}">
        <p15:presenceInfo xmlns:p15="http://schemas.microsoft.com/office/powerpoint/2012/main" userId="5dd2812db6ae739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F8E47"/>
    <a:srgbClr val="84C245"/>
    <a:srgbClr val="BEFAF3"/>
    <a:srgbClr val="BFE6F9"/>
    <a:srgbClr val="6EAF65"/>
    <a:srgbClr val="78C84C"/>
    <a:srgbClr val="5398A2"/>
    <a:srgbClr val="EE4F27"/>
    <a:srgbClr val="0C46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4941"/>
    <p:restoredTop sz="95078" autoAdjust="0"/>
  </p:normalViewPr>
  <p:slideViewPr>
    <p:cSldViewPr snapToGrid="0" snapToObjects="1">
      <p:cViewPr varScale="1">
        <p:scale>
          <a:sx n="64" d="100"/>
          <a:sy n="64" d="100"/>
        </p:scale>
        <p:origin x="752" y="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5-06-17T10:13:54.351" idx="1">
    <p:pos x="7489" y="495"/>
    <p:text>Denne bakgrunnen er vanskelig å lese; jeg foreslår at den gjøres ensfarget grønn.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Klikk for å redigere hovedtekstformater</a:t>
            </a:r>
          </a:p>
          <a:p>
            <a:pPr lvl="1"/>
            <a:r>
              <a:rPr lang="en-GB"/>
              <a:t>Andre nivå</a:t>
            </a:r>
          </a:p>
          <a:p>
            <a:pPr lvl="2"/>
            <a:r>
              <a:rPr lang="en-GB"/>
              <a:t>Tredje nivå</a:t>
            </a:r>
          </a:p>
          <a:p>
            <a:pPr lvl="3"/>
            <a:r>
              <a:rPr lang="en-GB"/>
              <a:t>Fjerde nivå</a:t>
            </a:r>
          </a:p>
          <a:p>
            <a:pPr lvl="4"/>
            <a:r>
              <a:rPr lang="en-GB"/>
              <a:t>Femte nivå</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creativecommons.org/licenses/by/4.0/?ref=chooser-v1" TargetMode="Externa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5" name="Google Shape;18;p25">
            <a:extLst>
              <a:ext uri="{FF2B5EF4-FFF2-40B4-BE49-F238E27FC236}">
                <a16:creationId xmlns:a16="http://schemas.microsoft.com/office/drawing/2014/main" id="{295DB981-2208-BEB6-2E99-421327AC1B9B}"/>
              </a:ext>
            </a:extLst>
          </p:cNvPr>
          <p:cNvPicPr preferRelativeResize="0"/>
          <p:nvPr userDrawn="1"/>
        </p:nvPicPr>
        <p:blipFill rotWithShape="1">
          <a:blip r:embed="rId3">
            <a:alphaModFix/>
          </a:blip>
          <a:srcRect/>
          <a:stretch/>
        </p:blipFill>
        <p:spPr>
          <a:xfrm>
            <a:off x="164733" y="6110227"/>
            <a:ext cx="5931268" cy="681706"/>
          </a:xfrm>
          <a:prstGeom prst="rect">
            <a:avLst/>
          </a:prstGeom>
          <a:noFill/>
          <a:ln>
            <a:noFill/>
          </a:ln>
        </p:spPr>
      </p:pic>
      <p:pic>
        <p:nvPicPr>
          <p:cNvPr id="6" name="Picture 5">
            <a:extLst>
              <a:ext uri="{FF2B5EF4-FFF2-40B4-BE49-F238E27FC236}">
                <a16:creationId xmlns:a16="http://schemas.microsoft.com/office/drawing/2014/main" id="{1F9134B1-9C9D-741B-3D48-41E118DECD40}"/>
              </a:ext>
            </a:extLst>
          </p:cNvPr>
          <p:cNvPicPr>
            <a:picLocks noChangeAspect="1"/>
          </p:cNvPicPr>
          <p:nvPr userDrawn="1"/>
        </p:nvPicPr>
        <p:blipFill>
          <a:blip r:embed="rId4"/>
          <a:stretch>
            <a:fillRect/>
          </a:stretch>
        </p:blipFill>
        <p:spPr>
          <a:xfrm>
            <a:off x="6474524" y="6263170"/>
            <a:ext cx="1076208" cy="375819"/>
          </a:xfrm>
          <a:prstGeom prst="rect">
            <a:avLst/>
          </a:prstGeom>
        </p:spPr>
      </p:pic>
      <p:sp>
        <p:nvSpPr>
          <p:cNvPr id="7" name="TextBox 6">
            <a:extLst>
              <a:ext uri="{FF2B5EF4-FFF2-40B4-BE49-F238E27FC236}">
                <a16:creationId xmlns:a16="http://schemas.microsoft.com/office/drawing/2014/main" id="{C8586C70-6911-B0ED-7024-87AF23884555}"/>
              </a:ext>
            </a:extLst>
          </p:cNvPr>
          <p:cNvSpPr txBox="1"/>
          <p:nvPr userDrawn="1"/>
        </p:nvSpPr>
        <p:spPr>
          <a:xfrm>
            <a:off x="7638594" y="6413009"/>
            <a:ext cx="2470484" cy="186782"/>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80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Module 5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rPr>
              <a:t>by Planet Pulse is licensed under </a:t>
            </a:r>
            <a:r>
              <a:rPr lang="en-US"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hlinkClick r:id="rId5"/>
              </a:rPr>
              <a:t>CC BY 4.0 </a:t>
            </a:r>
            <a:endParaRPr lang="en-IE" sz="800" dirty="0">
              <a:solidFill>
                <a:srgbClr val="3A3953"/>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screen">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spTree>
    <p:extLst>
      <p:ext uri="{BB962C8B-B14F-4D97-AF65-F5344CB8AC3E}">
        <p14:creationId xmlns:p14="http://schemas.microsoft.com/office/powerpoint/2010/main" val="28592340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ADA6990-612A-CE85-F9CF-B3EE782CEFF8}"/>
              </a:ext>
            </a:extLst>
          </p:cNvPr>
          <p:cNvGraphicFramePr>
            <a:graphicFrameLocks noChangeAspect="1"/>
          </p:cNvGraphicFramePr>
          <p:nvPr userDrawn="1">
            <p:custDataLst>
              <p:tags r:id="rId21"/>
            </p:custDataLst>
            <p:extLst>
              <p:ext uri="{D42A27DB-BD31-4B8C-83A1-F6EECF244321}">
                <p14:modId xmlns:p14="http://schemas.microsoft.com/office/powerpoint/2010/main" val="8374223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22" imgW="538" imgH="540" progId="TCLayout.ActiveDocument.1">
                  <p:embed/>
                </p:oleObj>
              </mc:Choice>
              <mc:Fallback>
                <p:oleObj name="think-cell Folie" r:id="rId22" imgW="538" imgH="540" progId="TCLayout.ActiveDocument.1">
                  <p:embed/>
                  <p:pic>
                    <p:nvPicPr>
                      <p:cNvPr id="2" name="think-cell data - do not delete" hidden="1">
                        <a:extLst>
                          <a:ext uri="{FF2B5EF4-FFF2-40B4-BE49-F238E27FC236}">
                            <a16:creationId xmlns:a16="http://schemas.microsoft.com/office/drawing/2014/main" id="{CADA6990-612A-CE85-F9CF-B3EE782CEFF8}"/>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4" cstate="screen">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98" r:id="rId5"/>
    <p:sldLayoutId id="2147483840" r:id="rId6"/>
    <p:sldLayoutId id="2147483880" r:id="rId7"/>
    <p:sldLayoutId id="2147483889" r:id="rId8"/>
    <p:sldLayoutId id="2147483861" r:id="rId9"/>
    <p:sldLayoutId id="2147483897" r:id="rId10"/>
    <p:sldLayoutId id="2147483884" r:id="rId11"/>
    <p:sldLayoutId id="2147483841" r:id="rId12"/>
    <p:sldLayoutId id="2147483879" r:id="rId13"/>
    <p:sldLayoutId id="2147483878" r:id="rId14"/>
    <p:sldLayoutId id="2147483891" r:id="rId15"/>
    <p:sldLayoutId id="2147483894" r:id="rId16"/>
    <p:sldLayoutId id="2147483893" r:id="rId17"/>
    <p:sldLayoutId id="2147483895" r:id="rId18"/>
    <p:sldLayoutId id="214748385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unesdoc.unesco.org/ark:/48223/pf0000377362" TargetMode="External"/><Relationship Id="rId2" Type="http://schemas.openxmlformats.org/officeDocument/2006/relationships/hyperlink" Target="https://www.who.int/teams/health-promotion/enhanced-wellbeing/seventh-global-conference/community-empowerment" TargetMode="External"/><Relationship Id="rId1" Type="http://schemas.openxmlformats.org/officeDocument/2006/relationships/slideLayout" Target="../slideLayouts/slideLayout11.xml"/><Relationship Id="rId4" Type="http://schemas.openxmlformats.org/officeDocument/2006/relationships/hyperlink" Target="https://www.sciencedirect.com/science/article/pii/S2542519621002783"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comments" Target="../comments/comment1.xml"/><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www.sciencedirect.com/science/article/pii/S2542519621002783" TargetMode="External"/><Relationship Id="rId2" Type="http://schemas.openxmlformats.org/officeDocument/2006/relationships/hyperlink" Target="https://www.apa.org/topics/resilience" TargetMode="External"/><Relationship Id="rId1" Type="http://schemas.openxmlformats.org/officeDocument/2006/relationships/slideLayout" Target="../slideLayouts/slideLayout11.xml"/><Relationship Id="rId6" Type="http://schemas.openxmlformats.org/officeDocument/2006/relationships/hyperlink" Target="https://www.mind.org.uk/for-young-people/" TargetMode="External"/><Relationship Id="rId5" Type="http://schemas.openxmlformats.org/officeDocument/2006/relationships/hyperlink" Target="https://developingchild.harvard.edu/resources/building-core-capabilities-for-life/" TargetMode="External"/><Relationship Id="rId4" Type="http://schemas.openxmlformats.org/officeDocument/2006/relationships/hyperlink" Target="https://www.unicef.org/reports/climate-crisis-child-rights-crisi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35.jpg"/><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6.jpg"/><Relationship Id="rId4"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developingchild.harvard.edu/resources/report/building-core-capabilities-for-life/" TargetMode="Externa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climatepsychologyalliance.org/" TargetMode="External"/><Relationship Id="rId2" Type="http://schemas.openxmlformats.org/officeDocument/2006/relationships/hyperlink" Target="https://www.sciencedirect.com/science/article/pii/S2542519621002783" TargetMode="External"/><Relationship Id="rId1" Type="http://schemas.openxmlformats.org/officeDocument/2006/relationships/slideLayout" Target="../slideLayouts/slideLayout11.xml"/><Relationship Id="rId5" Type="http://schemas.openxmlformats.org/officeDocument/2006/relationships/hyperlink" Target="https://gycaf.org/" TargetMode="External"/><Relationship Id="rId4" Type="http://schemas.openxmlformats.org/officeDocument/2006/relationships/hyperlink" Target="https://www.forceofnature.xyz/"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pn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45.jpg"/><Relationship Id="rId4" Type="http://schemas.openxmlformats.org/officeDocument/2006/relationships/image" Target="../media/image1.e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s://www.mind.org.uk/information-support/types-of-mental-health-problems/stress/developing-resilience/" TargetMode="External"/><Relationship Id="rId2" Type="http://schemas.openxmlformats.org/officeDocument/2006/relationships/hyperlink" Target="https://centerhealthyminds.org/" TargetMode="External"/><Relationship Id="rId1" Type="http://schemas.openxmlformats.org/officeDocument/2006/relationships/slideLayout" Target="../slideLayouts/slideLayout11.xml"/><Relationship Id="rId5" Type="http://schemas.openxmlformats.org/officeDocument/2006/relationships/hyperlink" Target="https://greatergood.berkeley.edu/key" TargetMode="External"/><Relationship Id="rId4" Type="http://schemas.openxmlformats.org/officeDocument/2006/relationships/hyperlink" Target="https://www.nhs.uk/mental-health/self-help/guides-tools-and-activities/five-steps-to-mental-wellbeing/" TargetMode="Externa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1.emf"/></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hyperlink" Target="https://www.apa.org/pubs/reports/climate-change-mental-health-children-2023" TargetMode="External"/><Relationship Id="rId2" Type="http://schemas.openxmlformats.org/officeDocument/2006/relationships/hyperlink" Target="https://www.unicef.org/lac/en/toolkit-young-climate-activists" TargetMode="External"/><Relationship Id="rId1" Type="http://schemas.openxmlformats.org/officeDocument/2006/relationships/slideLayout" Target="../slideLayouts/slideLayout11.xml"/><Relationship Id="rId4" Type="http://schemas.openxmlformats.org/officeDocument/2006/relationships/hyperlink" Target="https://www.ashoka.org/sites/default/files/atoms/files/leadyoung_booklet_ashoka.v2_0.pdf"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7747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Placeholder 8">
            <a:extLst>
              <a:ext uri="{FF2B5EF4-FFF2-40B4-BE49-F238E27FC236}">
                <a16:creationId xmlns:a16="http://schemas.microsoft.com/office/drawing/2014/main" id="{887B69E1-DEAC-43A6-F46E-AAF5C314CAD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a:xfrm>
            <a:off x="6084916" y="337875"/>
            <a:ext cx="6107084" cy="4609194"/>
          </a:xfrm>
        </p:spPr>
      </p:pic>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screen">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06D543B-908E-6CBC-E635-5AAF93F49CCA}"/>
              </a:ext>
            </a:extLst>
          </p:cNvPr>
          <p:cNvSpPr/>
          <p:nvPr/>
        </p:nvSpPr>
        <p:spPr>
          <a:xfrm>
            <a:off x="-83127" y="3017379"/>
            <a:ext cx="6051665" cy="188101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76EEF830-429F-3DFD-8F98-CA3B52666894}"/>
              </a:ext>
            </a:extLst>
          </p:cNvPr>
          <p:cNvSpPr txBox="1"/>
          <p:nvPr/>
        </p:nvSpPr>
        <p:spPr>
          <a:xfrm>
            <a:off x="199326" y="3227116"/>
            <a:ext cx="6040702" cy="1077218"/>
          </a:xfrm>
          <a:prstGeom prst="rect">
            <a:avLst/>
          </a:prstGeom>
          <a:noFill/>
        </p:spPr>
        <p:txBody>
          <a:bodyPr wrap="square" rtlCol="0">
            <a:spAutoFit/>
          </a:bodyPr>
          <a:lstStyle/>
          <a:p>
            <a:r>
              <a:rPr lang="en-US" sz="3200" b="1" spc="324" dirty="0">
                <a:solidFill>
                  <a:srgbClr val="5398A2"/>
                </a:solidFill>
                <a:latin typeface="Calibri" panose="020F0502020204030204" pitchFamily="34" charset="0"/>
                <a:cs typeface="Calibri" panose="020F0502020204030204" pitchFamily="34" charset="0"/>
              </a:rPr>
              <a:t>Empowerment: Bygge</a:t>
            </a:r>
            <a:br>
              <a:rPr lang="en-US" sz="3200" b="1" spc="324" dirty="0">
                <a:solidFill>
                  <a:srgbClr val="5398A2"/>
                </a:solidFill>
                <a:latin typeface="Calibri" panose="020F0502020204030204" pitchFamily="34" charset="0"/>
                <a:cs typeface="Calibri" panose="020F0502020204030204" pitchFamily="34" charset="0"/>
              </a:rPr>
            </a:br>
            <a:r>
              <a:rPr lang="en-US" sz="3200" b="1" spc="324" dirty="0">
                <a:solidFill>
                  <a:srgbClr val="5398A2"/>
                </a:solidFill>
                <a:latin typeface="Calibri" panose="020F0502020204030204" pitchFamily="34" charset="0"/>
                <a:cs typeface="Calibri" panose="020F0502020204030204" pitchFamily="34" charset="0"/>
              </a:rPr>
              <a:t>styrke for klimatiltak</a:t>
            </a:r>
            <a:endParaRPr lang="en-US" sz="4800" b="1" spc="324" dirty="0">
              <a:solidFill>
                <a:srgbClr val="5398A2"/>
              </a:solidFill>
              <a:effectLst>
                <a:outerShdw blurRad="60007" dist="200025" dir="15000000" sy="30000" kx="-1800000" algn="bl" rotWithShape="0">
                  <a:prstClr val="black">
                    <a:alpha val="32000"/>
                  </a:prst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54164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7A49-8745-FBCB-02DF-2A82D64F4D6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ED977E6-D09C-3CDE-28FB-BBBC9462A805}"/>
              </a:ext>
            </a:extLst>
          </p:cNvPr>
          <p:cNvSpPr>
            <a:spLocks noGrp="1"/>
          </p:cNvSpPr>
          <p:nvPr>
            <p:ph type="body" sz="quarter" idx="18"/>
          </p:nvPr>
        </p:nvSpPr>
        <p:spPr/>
        <p:txBody>
          <a:bodyPr/>
          <a:lstStyle/>
          <a:p>
            <a:pPr marL="0" indent="0">
              <a:buNone/>
            </a:pPr>
            <a:r>
              <a:rPr lang="en-US" sz="2000" dirty="0"/>
              <a:t>Selvbestemmelse trenger ikke å bety at man gjør noe stort. Ofte kommer det til uttrykk gjennom små, meningsfulle valg som hjelper deg å holde motet oppe og bidra til positive endringer. Når du handler i tråd med dine verdier, utøver du allerede selvbestemmelse.</a:t>
            </a:r>
          </a:p>
          <a:p>
            <a:pPr marL="0" indent="0">
              <a:buNone/>
            </a:pPr>
            <a:r>
              <a:rPr lang="en-US" sz="2000" dirty="0"/>
              <a:t>Her er noen eksempler på empowerment i hverdagen:</a:t>
            </a:r>
          </a:p>
          <a:p>
            <a:pPr marL="0" indent="0">
              <a:buNone/>
            </a:pPr>
            <a:r>
              <a:rPr lang="en-US" sz="2000" dirty="0"/>
              <a:t>🌿 Å velge å redusere avfall, resirkulere eller ta med en gjenbrukbar pose.</a:t>
            </a:r>
          </a:p>
          <a:p>
            <a:pPr marL="0" indent="0">
              <a:buNone/>
            </a:pPr>
            <a:r>
              <a:rPr lang="en-US" sz="2000" dirty="0"/>
              <a:t>🗣 Snakke med venner eller klassekamerater om dine miljøverdier.</a:t>
            </a:r>
          </a:p>
          <a:p>
            <a:pPr marL="0" indent="0">
              <a:buNone/>
            </a:pPr>
            <a:r>
              <a:rPr lang="en-US" sz="2000" dirty="0"/>
              <a:t>🎨 Bruke kreativiteten din til å øke bevisstheten (kunst, musikk, skriving).</a:t>
            </a:r>
          </a:p>
          <a:p>
            <a:pPr marL="0" indent="0">
              <a:buNone/>
            </a:pPr>
            <a:r>
              <a:rPr lang="en-US" sz="2000" dirty="0"/>
              <a:t>💡 Lære mer om klimaspørsmål og hvordan du kan bidra.</a:t>
            </a:r>
          </a:p>
          <a:p>
            <a:pPr marL="0" indent="0">
              <a:buNone/>
            </a:pPr>
            <a:r>
              <a:rPr lang="en-US" sz="2000" dirty="0"/>
              <a:t>🤲 Hjelpe andre til å føle seg støttet, inkludert eller hørt.</a:t>
            </a:r>
          </a:p>
          <a:p>
            <a:pPr marL="0" indent="0">
              <a:buNone/>
            </a:pPr>
            <a:r>
              <a:rPr lang="en-US" sz="2000" dirty="0"/>
              <a:t>🌍 Å si fra når noe føles urettferdig eller skadelig for miljøet.</a:t>
            </a:r>
          </a:p>
          <a:p>
            <a:pPr marL="0" indent="0"/>
            <a:endParaRPr lang="en-US" sz="2000" dirty="0"/>
          </a:p>
          <a:p>
            <a:pPr marL="0" indent="0"/>
            <a:r>
              <a:rPr lang="en-US" sz="2000" dirty="0">
                <a:solidFill>
                  <a:srgbClr val="1F8E47"/>
                </a:solidFill>
              </a:rPr>
              <a:t>Alle disse handlingene viser at du tror at valgene dine betyr noe – og det gjør de</a:t>
            </a:r>
          </a:p>
        </p:txBody>
      </p:sp>
      <p:sp>
        <p:nvSpPr>
          <p:cNvPr id="4" name="Text Placeholder 3">
            <a:extLst>
              <a:ext uri="{FF2B5EF4-FFF2-40B4-BE49-F238E27FC236}">
                <a16:creationId xmlns:a16="http://schemas.microsoft.com/office/drawing/2014/main" id="{CAC63839-5778-AD9A-7C4B-D56515E9F60E}"/>
              </a:ext>
            </a:extLst>
          </p:cNvPr>
          <p:cNvSpPr>
            <a:spLocks noGrp="1"/>
          </p:cNvSpPr>
          <p:nvPr>
            <p:ph type="body" sz="quarter" idx="16"/>
          </p:nvPr>
        </p:nvSpPr>
        <p:spPr/>
        <p:txBody>
          <a:bodyPr/>
          <a:lstStyle/>
          <a:p>
            <a:r>
              <a:rPr lang="en-US" dirty="0">
                <a:solidFill>
                  <a:srgbClr val="1F8E47"/>
                </a:solidFill>
              </a:rPr>
              <a:t>Hvordan ser empowerment ut i hverdagen?</a:t>
            </a:r>
          </a:p>
        </p:txBody>
      </p:sp>
    </p:spTree>
    <p:extLst>
      <p:ext uri="{BB962C8B-B14F-4D97-AF65-F5344CB8AC3E}">
        <p14:creationId xmlns:p14="http://schemas.microsoft.com/office/powerpoint/2010/main" val="1161955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004CD-CC76-9EAB-BFF2-7DD7915EEA6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CB03A6F-9BEF-4CD1-5545-C786554DAE6B}"/>
              </a:ext>
            </a:extLst>
          </p:cNvPr>
          <p:cNvSpPr>
            <a:spLocks noGrp="1"/>
          </p:cNvSpPr>
          <p:nvPr>
            <p:ph type="body" sz="quarter" idx="18"/>
          </p:nvPr>
        </p:nvSpPr>
        <p:spPr/>
        <p:txBody>
          <a:bodyPr/>
          <a:lstStyle/>
          <a:p>
            <a:pPr marL="0" indent="0">
              <a:buNone/>
            </a:pPr>
            <a:r>
              <a:rPr lang="en-US" sz="2000" dirty="0"/>
              <a:t>Selvbestemmelse er noe vi kan bygge opp – men det er ikke alltid lett. Mange unge bryr seg dypt om klimaet, men føler seg likevel usikre, overveldet eller fastlåst. Det er helt normalt.</a:t>
            </a:r>
          </a:p>
          <a:p>
            <a:pPr marL="0" indent="0">
              <a:buNone/>
            </a:pPr>
            <a:r>
              <a:rPr lang="en-US" sz="2000" dirty="0"/>
              <a:t>Her er noen vanlige hindringer for å føle seg myndiggjort:</a:t>
            </a:r>
          </a:p>
          <a:p>
            <a:pPr marL="0" indent="0">
              <a:buNone/>
            </a:pPr>
            <a:r>
              <a:rPr lang="en-US" sz="2000" dirty="0"/>
              <a:t>😕 Å føle seg for liten til å gjøre en forskjell («Jeg er bare én person.»)</a:t>
            </a:r>
          </a:p>
          <a:p>
            <a:pPr marL="0" indent="0">
              <a:buNone/>
            </a:pPr>
            <a:r>
              <a:rPr lang="en-US" sz="2000" dirty="0"/>
              <a:t>🧠 Føler seg overveldet eller engstelig på grunn av omfanget av klimaendringene.</a:t>
            </a:r>
          </a:p>
          <a:p>
            <a:pPr marL="0" indent="0">
              <a:buNone/>
            </a:pPr>
            <a:r>
              <a:rPr lang="en-US" sz="2000" dirty="0"/>
              <a:t>❓ Å ikke vite hvor man skal begynne eller hvilke tiltak som faktisk hjelper.</a:t>
            </a:r>
          </a:p>
          <a:p>
            <a:pPr marL="0" indent="0">
              <a:buNone/>
            </a:pPr>
            <a:r>
              <a:rPr lang="en-US" sz="2000" dirty="0"/>
              <a:t>💬 Manglende støtte fra venner, familie eller samfunnet.</a:t>
            </a:r>
          </a:p>
          <a:p>
            <a:pPr marL="0" indent="0">
              <a:buNone/>
            </a:pPr>
            <a:r>
              <a:rPr lang="en-US" sz="2000" dirty="0"/>
              <a:t>😶 Frykt for å bli dømt for å si fra eller ta affære.</a:t>
            </a:r>
          </a:p>
          <a:p>
            <a:pPr marL="0" indent="0"/>
            <a:endParaRPr lang="en-US" sz="2000" dirty="0"/>
          </a:p>
          <a:p>
            <a:pPr marL="0" indent="0"/>
            <a:r>
              <a:rPr lang="en-US" sz="2000" dirty="0">
                <a:solidFill>
                  <a:srgbClr val="1F8E47"/>
                </a:solidFill>
              </a:rPr>
              <a:t>Disse hindringene er reelle – men de kan overvinnes. Vi blir sterkere når vi snakker om utfordringene, stiller spørsmål og tar selv et lite skritt fremover.</a:t>
            </a:r>
          </a:p>
        </p:txBody>
      </p:sp>
      <p:sp>
        <p:nvSpPr>
          <p:cNvPr id="4" name="Text Placeholder 3">
            <a:extLst>
              <a:ext uri="{FF2B5EF4-FFF2-40B4-BE49-F238E27FC236}">
                <a16:creationId xmlns:a16="http://schemas.microsoft.com/office/drawing/2014/main" id="{961FBDC8-103E-FDDA-CD29-F7ABF89FD149}"/>
              </a:ext>
            </a:extLst>
          </p:cNvPr>
          <p:cNvSpPr>
            <a:spLocks noGrp="1"/>
          </p:cNvSpPr>
          <p:nvPr>
            <p:ph type="body" sz="quarter" idx="16"/>
          </p:nvPr>
        </p:nvSpPr>
        <p:spPr/>
        <p:txBody>
          <a:bodyPr/>
          <a:lstStyle/>
          <a:p>
            <a:r>
              <a:rPr lang="en-US" dirty="0">
                <a:solidFill>
                  <a:srgbClr val="1F8E47"/>
                </a:solidFill>
              </a:rPr>
              <a:t>Hva kan stå i veien for å føle seg styrket?</a:t>
            </a:r>
          </a:p>
        </p:txBody>
      </p:sp>
    </p:spTree>
    <p:extLst>
      <p:ext uri="{BB962C8B-B14F-4D97-AF65-F5344CB8AC3E}">
        <p14:creationId xmlns:p14="http://schemas.microsoft.com/office/powerpoint/2010/main" val="4116727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317B14-4322-321B-B14D-79407FD76CD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7D9C405-B774-67DC-F738-4A60058CF81D}"/>
              </a:ext>
            </a:extLst>
          </p:cNvPr>
          <p:cNvSpPr>
            <a:spLocks noGrp="1"/>
          </p:cNvSpPr>
          <p:nvPr>
            <p:ph type="body" sz="quarter" idx="18"/>
          </p:nvPr>
        </p:nvSpPr>
        <p:spPr/>
        <p:txBody>
          <a:bodyPr/>
          <a:lstStyle/>
          <a:p>
            <a:pPr marL="0" indent="0">
              <a:buNone/>
            </a:pPr>
            <a:r>
              <a:rPr lang="en-US" sz="2000" dirty="0"/>
              <a:t>Alle har forskjellige ting som hjelper dem til å føle seg sterke og klare til å handle. Når det gjelder klimaendringene, handler det å føle seg handlekraftig ikke bare om å ha informasjon – det handler om å føle seg støttet, inkludert og inspirert.</a:t>
            </a:r>
          </a:p>
          <a:p>
            <a:pPr marL="0" indent="0">
              <a:buNone/>
            </a:pPr>
            <a:r>
              <a:rPr lang="en-US" sz="2000" dirty="0"/>
              <a:t>Her er noen ting som kan bidra til å styrke din følelse av handlekraft:</a:t>
            </a:r>
          </a:p>
          <a:p>
            <a:pPr marL="0" indent="0">
              <a:buNone/>
            </a:pPr>
            <a:r>
              <a:rPr lang="en-US" sz="2000" dirty="0"/>
              <a:t>🤝 Å være en del av en gruppe som deler dine verdier.</a:t>
            </a:r>
          </a:p>
          <a:p>
            <a:pPr marL="0" indent="0">
              <a:buNone/>
            </a:pPr>
            <a:r>
              <a:rPr lang="en-US" sz="2000" dirty="0"/>
              <a:t>🎨 Bruk kreativiteten eller stemmen din til å uttrykke deg selv.</a:t>
            </a:r>
          </a:p>
          <a:p>
            <a:pPr marL="0" indent="0">
              <a:buNone/>
            </a:pPr>
            <a:r>
              <a:rPr lang="en-US" sz="2000" dirty="0"/>
              <a:t>🌱 Å ta selv en liten handling og se effekten av den.</a:t>
            </a:r>
          </a:p>
          <a:p>
            <a:pPr marL="0" indent="0">
              <a:buNone/>
            </a:pPr>
            <a:r>
              <a:rPr lang="en-US" sz="2000" dirty="0"/>
              <a:t>📚 Lære om reelle løsninger og mennesker som skaper endring.</a:t>
            </a:r>
          </a:p>
          <a:p>
            <a:pPr marL="0" indent="0">
              <a:buNone/>
            </a:pPr>
            <a:r>
              <a:rPr lang="en-US" sz="2000" dirty="0"/>
              <a:t>🧘 Å ha tid og rom til å ta vare på din mentale helse.</a:t>
            </a:r>
          </a:p>
          <a:p>
            <a:pPr marL="0" indent="0">
              <a:buNone/>
            </a:pPr>
            <a:r>
              <a:rPr lang="en-US" sz="2000" dirty="0"/>
              <a:t>💬 Å snakke om følelsene dine og bli lyttet til.</a:t>
            </a:r>
          </a:p>
          <a:p>
            <a:pPr marL="0" indent="0"/>
            <a:r>
              <a:rPr lang="en-US" sz="2000" dirty="0">
                <a:solidFill>
                  <a:srgbClr val="1F8E47"/>
                </a:solidFill>
              </a:rPr>
              <a:t>Empowerment vokser når du føler deg forbundet – med andre, med naturen og med din egen følelse av mening.</a:t>
            </a:r>
          </a:p>
        </p:txBody>
      </p:sp>
      <p:sp>
        <p:nvSpPr>
          <p:cNvPr id="4" name="Text Placeholder 3">
            <a:extLst>
              <a:ext uri="{FF2B5EF4-FFF2-40B4-BE49-F238E27FC236}">
                <a16:creationId xmlns:a16="http://schemas.microsoft.com/office/drawing/2014/main" id="{7F106991-EBAB-C5F5-1BF2-DF94828E34BB}"/>
              </a:ext>
            </a:extLst>
          </p:cNvPr>
          <p:cNvSpPr>
            <a:spLocks noGrp="1"/>
          </p:cNvSpPr>
          <p:nvPr>
            <p:ph type="body" sz="quarter" idx="16"/>
          </p:nvPr>
        </p:nvSpPr>
        <p:spPr/>
        <p:txBody>
          <a:bodyPr/>
          <a:lstStyle/>
          <a:p>
            <a:r>
              <a:rPr lang="en-US" dirty="0">
                <a:solidFill>
                  <a:srgbClr val="1F8E47"/>
                </a:solidFill>
              </a:rPr>
              <a:t>Hva hjelper deg å føle deg styrket?</a:t>
            </a:r>
          </a:p>
        </p:txBody>
      </p:sp>
    </p:spTree>
    <p:extLst>
      <p:ext uri="{BB962C8B-B14F-4D97-AF65-F5344CB8AC3E}">
        <p14:creationId xmlns:p14="http://schemas.microsoft.com/office/powerpoint/2010/main" val="116788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EC7DA-B66D-6D1B-3801-AAF24AB75957}"/>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9F63F64A-955A-768B-4175-58FABCC56432}"/>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C1CFC6DB-F187-E3FF-BE6E-C369BC5D94A2}"/>
              </a:ext>
            </a:extLst>
          </p:cNvPr>
          <p:cNvSpPr>
            <a:spLocks noGrp="1"/>
          </p:cNvSpPr>
          <p:nvPr>
            <p:ph type="body" sz="quarter" idx="13"/>
          </p:nvPr>
        </p:nvSpPr>
        <p:spPr/>
        <p:txBody>
          <a:bodyPr>
            <a:normAutofit fontScale="55000" lnSpcReduction="20000"/>
          </a:bodyPr>
          <a:lstStyle/>
          <a:p>
            <a:r>
              <a:rPr lang="en-US" sz="4800" dirty="0"/>
              <a:t>Refleksjonsøvelse: </a:t>
            </a:r>
          </a:p>
          <a:p>
            <a:endParaRPr lang="en-US" dirty="0"/>
          </a:p>
          <a:p>
            <a:r>
              <a:rPr kumimoji="0" lang="en-US" altLang="de-DE" sz="2400" b="1" i="0" u="none" strike="noStrike" cap="none" normalizeH="0" baseline="0" dirty="0">
                <a:ln>
                  <a:noFill/>
                </a:ln>
                <a:solidFill>
                  <a:schemeClr val="bg2"/>
                </a:solidFill>
                <a:effectLst/>
                <a:latin typeface="Arial" panose="020B0604020202020204" pitchFamily="34" charset="0"/>
              </a:rPr>
              <a:t>Ta deg noen rolige minutter til å reflektere og skriv ned svarene dine. Du kan bruke arbeidsarket eller en notatbok. Du trenger ikke å dele det med andre, med mindre du vil.</a:t>
            </a:r>
            <a:endParaRPr kumimoji="0" lang="de-DE" altLang="de-DE" sz="2400" b="1" i="0" u="none" strike="noStrike" cap="none" normalizeH="0" baseline="0" dirty="0">
              <a:ln>
                <a:noFill/>
              </a:ln>
              <a:solidFill>
                <a:schemeClr val="bg2"/>
              </a:solidFill>
              <a:effectLst/>
              <a:latin typeface="Arial" panose="020B0604020202020204" pitchFamily="34" charset="0"/>
            </a:endParaRPr>
          </a:p>
          <a:p>
            <a:endParaRPr lang="de-DE" altLang="de-DE" sz="2400" i="0" dirty="0">
              <a:solidFill>
                <a:schemeClr val="bg2"/>
              </a:solidFill>
              <a:latin typeface="Arial" panose="020B0604020202020204" pitchFamily="34" charset="0"/>
            </a:endParaRPr>
          </a:p>
          <a:p>
            <a:pPr marL="457200" indent="-457200" algn="l">
              <a:buAutoNum type="arabicPeriod"/>
            </a:pPr>
            <a:r>
              <a:rPr kumimoji="0" lang="en-US" altLang="de-DE" sz="2400" b="0" i="0" u="none" strike="noStrike" cap="none" normalizeH="0" baseline="0" dirty="0">
                <a:ln>
                  <a:noFill/>
                </a:ln>
                <a:solidFill>
                  <a:schemeClr val="bg2"/>
                </a:solidFill>
                <a:effectLst/>
                <a:latin typeface="Arial" panose="020B0604020202020204" pitchFamily="34" charset="0"/>
              </a:rPr>
              <a:t>Når føler jeg meg mest selvsikker eller sterk? (Tenk på en gang du følte deg stolt, rolig eller mektig.)</a:t>
            </a:r>
          </a:p>
          <a:p>
            <a:pPr marL="457200" indent="-457200" algn="l">
              <a:buAutoNum type="arabicPeriod"/>
            </a:pPr>
            <a:r>
              <a:rPr kumimoji="0" lang="en-US" altLang="de-DE" sz="2400" b="0" i="0" u="none" strike="noStrike" cap="none" normalizeH="0" baseline="0" dirty="0">
                <a:ln>
                  <a:noFill/>
                </a:ln>
                <a:solidFill>
                  <a:schemeClr val="bg2"/>
                </a:solidFill>
                <a:effectLst/>
                <a:latin typeface="Arial" panose="020B0604020202020204" pitchFamily="34" charset="0"/>
              </a:rPr>
              <a:t>Hva hindrer meg i å føle meg sterk noen ganger? (Skriv ned bekymringer, frykt eller situasjoner som gjør det vanskeligere å handle.)</a:t>
            </a:r>
          </a:p>
          <a:p>
            <a:pPr marL="457200" indent="-457200" algn="l">
              <a:buAutoNum type="arabicPeriod"/>
            </a:pPr>
            <a:r>
              <a:rPr kumimoji="0" lang="en-US" altLang="de-DE" sz="2400" b="0" i="0" u="none" strike="noStrike" cap="none" normalizeH="0" baseline="0" dirty="0">
                <a:ln>
                  <a:noFill/>
                </a:ln>
                <a:solidFill>
                  <a:schemeClr val="bg2"/>
                </a:solidFill>
                <a:effectLst/>
                <a:latin typeface="Arial" panose="020B0604020202020204" pitchFamily="34" charset="0"/>
              </a:rPr>
              <a:t>Hva hjelper meg å komme meg på beina igjen eller føle meg mer motivert? (Dette kan være mennesker, aktiviteter, vaner eller ting du sier til deg selv.)</a:t>
            </a:r>
          </a:p>
          <a:p>
            <a:pPr marL="457200" indent="-457200" algn="l">
              <a:buAutoNum type="arabicPeriod"/>
            </a:pPr>
            <a:r>
              <a:rPr kumimoji="0" lang="en-US" altLang="de-DE" sz="2400" b="0" i="0" u="none" strike="noStrike" cap="none" normalizeH="0" baseline="0" dirty="0">
                <a:ln>
                  <a:noFill/>
                </a:ln>
                <a:solidFill>
                  <a:schemeClr val="bg2"/>
                </a:solidFill>
                <a:effectLst/>
                <a:latin typeface="Arial" panose="020B0604020202020204" pitchFamily="34" charset="0"/>
              </a:rPr>
              <a:t>En liten handling jeg kan gjøre denne uken er: (Gjør det enkelt og velg noe du bryr deg om.)</a:t>
            </a:r>
            <a:endParaRPr lang="en-US" dirty="0"/>
          </a:p>
        </p:txBody>
      </p:sp>
    </p:spTree>
    <p:extLst>
      <p:ext uri="{BB962C8B-B14F-4D97-AF65-F5344CB8AC3E}">
        <p14:creationId xmlns:p14="http://schemas.microsoft.com/office/powerpoint/2010/main" val="3139568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AB893-EFDF-6D7C-FE6A-5378EA35828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DEF79F3-59E8-A707-6B1D-33D367A569C2}"/>
              </a:ext>
            </a:extLst>
          </p:cNvPr>
          <p:cNvSpPr>
            <a:spLocks noGrp="1"/>
          </p:cNvSpPr>
          <p:nvPr>
            <p:ph type="body"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Verdens </a:t>
            </a:r>
            <a:r>
              <a:rPr kumimoji="0" lang="de-DE" altLang="de-DE" sz="1800" b="1" i="0" u="none" strike="noStrike" kern="1200" cap="none" spc="0" normalizeH="0" baseline="0" noProof="0" dirty="0" err="1">
                <a:ln>
                  <a:noFill/>
                </a:ln>
                <a:solidFill>
                  <a:srgbClr val="086D6E"/>
                </a:solidFill>
                <a:effectLst/>
                <a:uLnTx/>
                <a:uFillTx/>
                <a:latin typeface="Arial" panose="020B0604020202020204" pitchFamily="34" charset="0"/>
                <a:ea typeface="+mn-ea"/>
                <a:cs typeface="+mn-cs"/>
              </a:rPr>
              <a:t>helse</a:t>
            </a:r>
            <a: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organisasjon (WHO) </a:t>
            </a: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a:t>
            </a:r>
            <a:r>
              <a:rPr kumimoji="0" lang="de-DE" altLang="de-DE" sz="1800" i="0" u="none" strike="noStrike" kern="1200" cap="none" spc="0" normalizeH="0" baseline="0" noProof="0" dirty="0" err="1">
                <a:ln>
                  <a:noFill/>
                </a:ln>
                <a:solidFill>
                  <a:srgbClr val="086D6E"/>
                </a:solidFill>
                <a:effectLst/>
                <a:uLnTx/>
                <a:uFillTx/>
                <a:latin typeface="Arial" panose="020B0604020202020204" pitchFamily="34" charset="0"/>
                <a:ea typeface="+mn-ea"/>
                <a:cs typeface="+mn-cs"/>
              </a:rPr>
              <a:t>Styrking av</a:t>
            </a: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lokalsamfunn</a:t>
            </a:r>
            <a:b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hlinkClick r:id="rId2"/>
              </a:rPr>
              <a:t> https://www.who.int/teams/health-promotion/enhanced-wellbeing/seventh-global-conference/community-empowerment</a:t>
            </a: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UNESCO (2021) </a:t>
            </a:r>
            <a:r>
              <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Utdanning </a:t>
            </a:r>
            <a:r>
              <a:rPr kumimoji="0" lang="de-DE" altLang="de-DE" sz="1800" b="0" i="0" u="none" strike="noStrike" kern="1200" cap="none" spc="0" normalizeH="0" baseline="0" noProof="0" dirty="0" err="1">
                <a:ln>
                  <a:noFill/>
                </a:ln>
                <a:solidFill>
                  <a:srgbClr val="086D6E"/>
                </a:solidFill>
                <a:effectLst/>
                <a:uLnTx/>
                <a:uFillTx/>
                <a:latin typeface="Arial" panose="020B0604020202020204" pitchFamily="34" charset="0"/>
                <a:ea typeface="+mn-ea"/>
                <a:cs typeface="+mn-cs"/>
              </a:rPr>
              <a:t>for bærekraftig </a:t>
            </a:r>
            <a:r>
              <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utvikling </a:t>
            </a:r>
            <a:br>
              <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hlinkClick r:id="rId3"/>
              </a:rPr>
              <a:t> https://unesdoc.unesco.org/ark:/48223/pf0000377362</a:t>
            </a:r>
            <a:br>
              <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endParaRPr lang="de-DE" altLang="de-DE" sz="1800" dirty="0">
              <a:solidFill>
                <a:srgbClr val="086D6E"/>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Hickman, C. et al. (2021). </a:t>
            </a: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Unges stemmer om klimangst, svik fra myndighetene og moralsk skade: Et globalt fenomen</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4"/>
              </a:rPr>
              <a:t> https://www.sciencedirect.com/science/article/pii/S2542519621002783</a:t>
            </a: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3594C187-5824-CFDD-9AE3-5F1902EAE896}"/>
              </a:ext>
            </a:extLst>
          </p:cNvPr>
          <p:cNvSpPr>
            <a:spLocks noGrp="1"/>
          </p:cNvSpPr>
          <p:nvPr>
            <p:ph type="body" sz="quarter" idx="16"/>
          </p:nvPr>
        </p:nvSpPr>
        <p:spPr/>
        <p:txBody>
          <a:bodyPr/>
          <a:lstStyle/>
          <a:p>
            <a:r>
              <a:rPr lang="en-US" dirty="0">
                <a:solidFill>
                  <a:srgbClr val="1F8E47"/>
                </a:solidFill>
              </a:rPr>
              <a:t>Relevante kilder for denne seksjonen</a:t>
            </a:r>
          </a:p>
        </p:txBody>
      </p:sp>
    </p:spTree>
    <p:extLst>
      <p:ext uri="{BB962C8B-B14F-4D97-AF65-F5344CB8AC3E}">
        <p14:creationId xmlns:p14="http://schemas.microsoft.com/office/powerpoint/2010/main" val="340641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F3C0F-6C49-12FB-2679-712730ECF74B}"/>
            </a:ext>
          </a:extLst>
        </p:cNvPr>
        <p:cNvGrpSpPr/>
        <p:nvPr/>
      </p:nvGrpSpPr>
      <p:grpSpPr>
        <a:xfrm>
          <a:off x="0" y="0"/>
          <a:ext cx="0" cy="0"/>
          <a:chOff x="0" y="0"/>
          <a:chExt cx="0" cy="0"/>
        </a:xfrm>
      </p:grpSpPr>
      <p:pic>
        <p:nvPicPr>
          <p:cNvPr id="4" name="Picture Placeholder 6">
            <a:extLst>
              <a:ext uri="{FF2B5EF4-FFF2-40B4-BE49-F238E27FC236}">
                <a16:creationId xmlns:a16="http://schemas.microsoft.com/office/drawing/2014/main" id="{9A220349-0188-970B-23BA-A40AE40353EB}"/>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E83C77F-D3BC-6EFF-3296-E1C05A288324}"/>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8C0ECED2-1A4E-8141-2EF5-CC9E72A4EDA0}"/>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1302840" y="4140027"/>
            <a:ext cx="4222737" cy="4222737"/>
          </a:xfrm>
          <a:prstGeom prst="rect">
            <a:avLst/>
          </a:prstGeom>
        </p:spPr>
      </p:pic>
      <p:sp>
        <p:nvSpPr>
          <p:cNvPr id="10" name="Rectangle 9">
            <a:extLst>
              <a:ext uri="{FF2B5EF4-FFF2-40B4-BE49-F238E27FC236}">
                <a16:creationId xmlns:a16="http://schemas.microsoft.com/office/drawing/2014/main" id="{A08A8A52-6947-537A-89A7-2FB0E135C7F5}"/>
              </a:ext>
            </a:extLst>
          </p:cNvPr>
          <p:cNvSpPr/>
          <p:nvPr/>
        </p:nvSpPr>
        <p:spPr>
          <a:xfrm>
            <a:off x="2505059" y="2220022"/>
            <a:ext cx="3312877" cy="1569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59DD6F1E-DF16-13B4-381B-639F21DE4F0D}"/>
              </a:ext>
            </a:extLst>
          </p:cNvPr>
          <p:cNvSpPr txBox="1"/>
          <p:nvPr/>
        </p:nvSpPr>
        <p:spPr>
          <a:xfrm>
            <a:off x="2505059" y="2220022"/>
            <a:ext cx="3490859" cy="1569660"/>
          </a:xfrm>
          <a:prstGeom prst="rect">
            <a:avLst/>
          </a:prstGeom>
          <a:noFill/>
        </p:spPr>
        <p:txBody>
          <a:bodyPr wrap="square" rtlCol="0">
            <a:spAutoFit/>
          </a:bodyPr>
          <a:lstStyle/>
          <a:p>
            <a:r>
              <a:rPr lang="de-DE" sz="3200" dirty="0"/>
              <a:t>Forståelse av emosjonell </a:t>
            </a:r>
            <a:r>
              <a:rPr lang="de-DE" sz="3200" dirty="0" err="1"/>
              <a:t>motstandskraft</a:t>
            </a:r>
            <a:endParaRPr lang="en-US" sz="3200" b="1" spc="324"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2468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709EA-C955-4A3D-D73C-FB1F0B78335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9AA1AD5-4EDD-E6B5-7A6B-44019A8EF7A9}"/>
              </a:ext>
            </a:extLst>
          </p:cNvPr>
          <p:cNvSpPr>
            <a:spLocks noGrp="1"/>
          </p:cNvSpPr>
          <p:nvPr>
            <p:ph type="body" sz="quarter" idx="18"/>
          </p:nvPr>
        </p:nvSpPr>
        <p:spPr>
          <a:xfrm>
            <a:off x="798380" y="2045704"/>
            <a:ext cx="5641931" cy="3849918"/>
          </a:xfrm>
        </p:spPr>
        <p:txBody>
          <a:bodyPr/>
          <a:lstStyle/>
          <a:p>
            <a:pPr marL="0" indent="0"/>
            <a:r>
              <a:rPr lang="en-US" sz="1600" b="1" i="1" dirty="0">
                <a:solidFill>
                  <a:schemeClr val="tx1"/>
                </a:solidFill>
              </a:rPr>
              <a:t>«Motstandskraft </a:t>
            </a:r>
            <a:r>
              <a:rPr lang="en-US" sz="1600" i="1" dirty="0">
                <a:solidFill>
                  <a:schemeClr val="tx1"/>
                </a:solidFill>
              </a:rPr>
              <a:t>er evnen til å tilpasse seg godt når man står overfor motgang, traumer, tragedier, trusler eller store stressfaktorer.» (Kilde: American Psychological Association (APA))</a:t>
            </a:r>
          </a:p>
          <a:p>
            <a:pPr marL="0" indent="0">
              <a:tabLst>
                <a:tab pos="361950" algn="l"/>
              </a:tabLst>
            </a:pPr>
            <a:r>
              <a:rPr lang="en-US" sz="1600" dirty="0"/>
              <a:t>Emosjonell resiliens betyr å være i stand til å håndtere tøffe følelser og komme seg etter vanskelige situasjoner. Det betyr ikke at man aldri føler seg trist, bekymret eller sint. Det betyr at man har styrken til å holde ut, selv når ting føles vanskelige.</a:t>
            </a:r>
          </a:p>
          <a:p>
            <a:pPr marL="0" indent="0">
              <a:tabLst>
                <a:tab pos="361950" algn="l"/>
              </a:tabLst>
            </a:pPr>
            <a:r>
              <a:rPr lang="en-US" sz="1600" dirty="0"/>
              <a:t>I møte med klimaendringene hjelper emosjonell resiliens deg med å:</a:t>
            </a:r>
          </a:p>
          <a:p>
            <a:pPr marL="0" indent="0">
              <a:tabLst>
                <a:tab pos="361950" algn="l"/>
              </a:tabLst>
            </a:pPr>
            <a:r>
              <a:rPr lang="en-US" sz="1600" dirty="0"/>
              <a:t>🌊 Holde deg rolig når du hører opprørende nyheter.</a:t>
            </a:r>
          </a:p>
          <a:p>
            <a:pPr marL="0" indent="0">
              <a:tabLst>
                <a:tab pos="361950" algn="l"/>
              </a:tabLst>
            </a:pPr>
            <a:r>
              <a:rPr lang="en-US" sz="1600" dirty="0"/>
              <a:t>🌈 Fortsette å tro at positiv endring er mulig.</a:t>
            </a:r>
          </a:p>
          <a:p>
            <a:pPr marL="0" indent="0">
              <a:tabLst>
                <a:tab pos="361950" algn="l"/>
              </a:tabLst>
            </a:pPr>
            <a:r>
              <a:rPr lang="en-US" sz="1600" dirty="0"/>
              <a:t>🤝 Be om støtte i stedet for å gi opp.</a:t>
            </a:r>
          </a:p>
          <a:p>
            <a:pPr marL="0" indent="0">
              <a:tabLst>
                <a:tab pos="361950" algn="l"/>
              </a:tabLst>
            </a:pPr>
            <a:r>
              <a:rPr lang="en-US" sz="1600" dirty="0"/>
              <a:t>🌿 Ta affære, selv når problemet føles stort.</a:t>
            </a:r>
          </a:p>
          <a:p>
            <a:pPr marL="0" indent="0">
              <a:tabLst>
                <a:tab pos="361950" algn="l"/>
              </a:tabLst>
            </a:pPr>
            <a:r>
              <a:rPr lang="en-US" sz="1600" b="1" dirty="0">
                <a:solidFill>
                  <a:schemeClr val="tx1"/>
                </a:solidFill>
              </a:rPr>
              <a:t>Motstandskraft betyr ikke å ignorere følelsene dine – det betyr å lære å forstå, uttrykke og håndtere dem på sunne måter.</a:t>
            </a:r>
          </a:p>
        </p:txBody>
      </p:sp>
      <p:sp>
        <p:nvSpPr>
          <p:cNvPr id="4" name="Text Placeholder 3">
            <a:extLst>
              <a:ext uri="{FF2B5EF4-FFF2-40B4-BE49-F238E27FC236}">
                <a16:creationId xmlns:a16="http://schemas.microsoft.com/office/drawing/2014/main" id="{3FA6F1B8-68F1-F3B1-2980-F4B42E63AE22}"/>
              </a:ext>
            </a:extLst>
          </p:cNvPr>
          <p:cNvSpPr>
            <a:spLocks noGrp="1"/>
          </p:cNvSpPr>
          <p:nvPr>
            <p:ph type="body" sz="quarter" idx="16"/>
          </p:nvPr>
        </p:nvSpPr>
        <p:spPr/>
        <p:txBody>
          <a:bodyPr/>
          <a:lstStyle/>
          <a:p>
            <a:r>
              <a:rPr lang="en-US" dirty="0">
                <a:solidFill>
                  <a:srgbClr val="1F8E47"/>
                </a:solidFill>
              </a:rPr>
              <a:t>Hva betyr resiliens?</a:t>
            </a:r>
          </a:p>
        </p:txBody>
      </p:sp>
      <p:pic>
        <p:nvPicPr>
          <p:cNvPr id="6" name="Bildplatzhalter 5">
            <a:extLst>
              <a:ext uri="{FF2B5EF4-FFF2-40B4-BE49-F238E27FC236}">
                <a16:creationId xmlns:a16="http://schemas.microsoft.com/office/drawing/2014/main" id="{C45DF805-5196-894D-E3BB-68736A236125}"/>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6966760" y="2884487"/>
            <a:ext cx="3896842" cy="3973513"/>
          </a:xfrm>
        </p:spPr>
      </p:pic>
    </p:spTree>
    <p:extLst>
      <p:ext uri="{BB962C8B-B14F-4D97-AF65-F5344CB8AC3E}">
        <p14:creationId xmlns:p14="http://schemas.microsoft.com/office/powerpoint/2010/main" val="3389410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5209C9-0FD4-1EB6-007F-7AF1688E9678}"/>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4A725120-6DC4-2A07-853A-8E1D4A53296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222234D9-BB77-9BF7-CBF6-8D3E61D87E3A}"/>
              </a:ext>
            </a:extLst>
          </p:cNvPr>
          <p:cNvSpPr>
            <a:spLocks noGrp="1"/>
          </p:cNvSpPr>
          <p:nvPr>
            <p:ph type="body" sz="quarter" idx="13"/>
          </p:nvPr>
        </p:nvSpPr>
        <p:spPr/>
        <p:txBody>
          <a:bodyPr>
            <a:normAutofit lnSpcReduction="10000"/>
          </a:bodyPr>
          <a:lstStyle/>
          <a:p>
            <a:r>
              <a:rPr lang="en-US"/>
              <a:t>Refleksjon: </a:t>
            </a:r>
          </a:p>
          <a:p>
            <a:endParaRPr lang="en-US"/>
          </a:p>
          <a:p>
            <a:r>
              <a:rPr kumimoji="0" lang="de-DE" altLang="de-DE" sz="2400" b="1" i="0" u="none" strike="noStrike" cap="none" normalizeH="0" baseline="0">
                <a:ln>
                  <a:noFill/>
                </a:ln>
                <a:solidFill>
                  <a:schemeClr val="bg2"/>
                </a:solidFill>
                <a:effectLst/>
                <a:latin typeface="Arial" panose="020B0604020202020204" pitchFamily="34" charset="0"/>
              </a:rPr>
              <a:t>«</a:t>
            </a:r>
            <a:r>
              <a:rPr kumimoji="0" lang="en-US" altLang="de-DE" sz="2400" b="1" i="0" u="none" strike="noStrike" cap="none" normalizeH="0" baseline="0">
                <a:ln>
                  <a:noFill/>
                </a:ln>
                <a:solidFill>
                  <a:schemeClr val="bg2"/>
                </a:solidFill>
                <a:effectLst/>
                <a:latin typeface="Arial" panose="020B0604020202020204" pitchFamily="34" charset="0"/>
              </a:rPr>
              <a:t>Hvordan reagerer du vanligvis når noe føles for stort eller stressende? Hva hjelper deg å komme gjennom det?</a:t>
            </a:r>
            <a:r>
              <a:rPr kumimoji="0" lang="de-DE" altLang="de-DE" sz="2400" b="1" i="0" u="none" strike="noStrike" cap="none" normalizeH="0" baseline="0">
                <a:ln>
                  <a:noFill/>
                </a:ln>
                <a:solidFill>
                  <a:schemeClr val="bg2"/>
                </a:solidFill>
                <a:effectLst/>
                <a:latin typeface="Arial" panose="020B0604020202020204" pitchFamily="34" charset="0"/>
              </a:rPr>
              <a:t>»</a:t>
            </a:r>
          </a:p>
          <a:p>
            <a:endParaRPr lang="de-DE" altLang="de-DE" sz="2400" i="0">
              <a:solidFill>
                <a:schemeClr val="bg2"/>
              </a:solidFill>
              <a:latin typeface="Arial" panose="020B0604020202020204" pitchFamily="34" charset="0"/>
            </a:endParaRPr>
          </a:p>
          <a:p>
            <a:r>
              <a:rPr kumimoji="0" lang="de-DE" altLang="de-DE" sz="2400" b="0" i="0" u="none" strike="noStrike" cap="none" normalizeH="0" baseline="0">
                <a:ln>
                  <a:noFill/>
                </a:ln>
                <a:solidFill>
                  <a:schemeClr val="bg2"/>
                </a:solidFill>
                <a:effectLst/>
                <a:latin typeface="Arial" panose="020B0604020202020204" pitchFamily="34" charset="0"/>
              </a:rPr>
              <a:t>Ta deg et par minutter til å reflektere og skriv ned svaret ditt – og/eller diskuter tankene dine i gruppen.</a:t>
            </a:r>
          </a:p>
          <a:p>
            <a:endParaRPr lang="en-US" dirty="0"/>
          </a:p>
        </p:txBody>
      </p:sp>
    </p:spTree>
    <p:extLst>
      <p:ext uri="{BB962C8B-B14F-4D97-AF65-F5344CB8AC3E}">
        <p14:creationId xmlns:p14="http://schemas.microsoft.com/office/powerpoint/2010/main" val="2711779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52C4B32F-EDF2-CE0A-2BF3-1CC553AE4475}"/>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a:fillRect/>
          </a:stretch>
        </p:blipFill>
        <p:spPr/>
      </p:pic>
      <p:sp>
        <p:nvSpPr>
          <p:cNvPr id="4" name="Text Placeholder 3">
            <a:extLst>
              <a:ext uri="{FF2B5EF4-FFF2-40B4-BE49-F238E27FC236}">
                <a16:creationId xmlns:a16="http://schemas.microsoft.com/office/drawing/2014/main" id="{9A622C27-E4FA-321A-D197-1208E814FF97}"/>
              </a:ext>
            </a:extLst>
          </p:cNvPr>
          <p:cNvSpPr>
            <a:spLocks noGrp="1"/>
          </p:cNvSpPr>
          <p:nvPr>
            <p:ph type="body" sz="quarter" idx="13"/>
          </p:nvPr>
        </p:nvSpPr>
        <p:spPr>
          <a:xfrm>
            <a:off x="7977544" y="1068776"/>
            <a:ext cx="4062055" cy="2547025"/>
          </a:xfrm>
        </p:spPr>
        <p:txBody>
          <a:bodyPr>
            <a:normAutofit fontScale="92500"/>
          </a:bodyPr>
          <a:lstStyle/>
          <a:p>
            <a:r>
              <a:rPr lang="en-US" dirty="0"/>
              <a:t>Uten motstandskraft kan vi bli fanget i angst eller utbrenthet.</a:t>
            </a:r>
            <a:br>
              <a:rPr lang="en-US" dirty="0"/>
            </a:br>
            <a:r>
              <a:rPr lang="en-US" dirty="0"/>
              <a:t>Med resiliens holder vi kontakten, bevarer håpet og er klare til å handle.</a:t>
            </a:r>
          </a:p>
        </p:txBody>
      </p:sp>
      <p:sp>
        <p:nvSpPr>
          <p:cNvPr id="8" name="Freeform 7">
            <a:extLst>
              <a:ext uri="{FF2B5EF4-FFF2-40B4-BE49-F238E27FC236}">
                <a16:creationId xmlns:a16="http://schemas.microsoft.com/office/drawing/2014/main" id="{66FC444D-5621-6227-442E-A234788C88C7}"/>
              </a:ext>
            </a:extLst>
          </p:cNvPr>
          <p:cNvSpPr/>
          <p:nvPr/>
        </p:nvSpPr>
        <p:spPr>
          <a:xfrm>
            <a:off x="6126362" y="1656488"/>
            <a:ext cx="1894725" cy="1371600"/>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bg1"/>
          </a:solidFill>
          <a:ln w="4485" cap="flat">
            <a:noFill/>
            <a:prstDash val="solid"/>
            <a:miter/>
          </a:ln>
        </p:spPr>
        <p:txBody>
          <a:bodyPr rtlCol="0" anchor="ctr"/>
          <a:lstStyle/>
          <a:p>
            <a:endParaRPr lang="en-US" dirty="0"/>
          </a:p>
        </p:txBody>
      </p:sp>
      <p:sp>
        <p:nvSpPr>
          <p:cNvPr id="2" name="Text Placeholder 3">
            <a:extLst>
              <a:ext uri="{FF2B5EF4-FFF2-40B4-BE49-F238E27FC236}">
                <a16:creationId xmlns:a16="http://schemas.microsoft.com/office/drawing/2014/main" id="{F5ABFB40-A198-88BD-C681-871A9CA6BD39}"/>
              </a:ext>
            </a:extLst>
          </p:cNvPr>
          <p:cNvSpPr txBox="1">
            <a:spLocks/>
          </p:cNvSpPr>
          <p:nvPr/>
        </p:nvSpPr>
        <p:spPr>
          <a:xfrm>
            <a:off x="8718697" y="3882602"/>
            <a:ext cx="2962939" cy="254702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a:solidFill>
                  <a:schemeClr val="tx1"/>
                </a:solidFill>
              </a:rPr>
              <a:t>Å bygge motstandskraft handler ikke om å ignorere vanskelige følelser – det handler om å lære å håndtere dem slik at de ikke hindrer deg i å komme videre.</a:t>
            </a:r>
          </a:p>
        </p:txBody>
      </p:sp>
    </p:spTree>
    <p:extLst>
      <p:ext uri="{BB962C8B-B14F-4D97-AF65-F5344CB8AC3E}">
        <p14:creationId xmlns:p14="http://schemas.microsoft.com/office/powerpoint/2010/main" val="2016314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91306-6763-74A4-38C4-6D4576B1D5B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4516FE3-85B8-DE72-D68D-F4F62FFEAA33}"/>
              </a:ext>
            </a:extLst>
          </p:cNvPr>
          <p:cNvSpPr>
            <a:spLocks noGrp="1"/>
          </p:cNvSpPr>
          <p:nvPr>
            <p:ph type="body" sz="quarter" idx="18"/>
          </p:nvPr>
        </p:nvSpPr>
        <p:spPr/>
        <p:txBody>
          <a:bodyPr/>
          <a:lstStyle/>
          <a:p>
            <a:pPr marL="0" indent="0">
              <a:buNone/>
            </a:pPr>
            <a:r>
              <a:rPr lang="en-US" sz="2000" dirty="0"/>
              <a:t>Klimaendringene kan føles overveldende – og det er helt normalt å oppleve sterke følelser som tristhet, sinne, frykt eller hjelpeløshet.</a:t>
            </a:r>
          </a:p>
          <a:p>
            <a:pPr marL="0" indent="0">
              <a:buNone/>
            </a:pPr>
            <a:r>
              <a:rPr lang="en-US" sz="2000" dirty="0"/>
              <a:t>Emosjonell motstandskraft gir deg styrken til å:</a:t>
            </a:r>
          </a:p>
          <a:p>
            <a:pPr marL="0" indent="0">
              <a:buNone/>
            </a:pPr>
            <a:endParaRPr lang="en-US" sz="2000" dirty="0"/>
          </a:p>
          <a:p>
            <a:pPr marL="0" indent="0">
              <a:buNone/>
            </a:pPr>
            <a:r>
              <a:rPr lang="en-US" sz="2000" dirty="0"/>
              <a:t>🌍 Takle vanskelige klimanyheter uten å føle deg håpløs.</a:t>
            </a:r>
          </a:p>
          <a:p>
            <a:pPr marL="0" indent="0">
              <a:buNone/>
            </a:pPr>
            <a:r>
              <a:rPr lang="en-US" sz="2000" dirty="0"/>
              <a:t>🌿 Holde engasjementet oppe i stedet for å stenge av eller gi opp.</a:t>
            </a:r>
          </a:p>
          <a:p>
            <a:pPr marL="0" indent="0">
              <a:buNone/>
            </a:pPr>
            <a:r>
              <a:rPr lang="en-US" sz="2000" dirty="0"/>
              <a:t>🗣 Snakke om følelsene dine og støtte andre som føler det samme.</a:t>
            </a:r>
          </a:p>
          <a:p>
            <a:pPr marL="0" indent="0">
              <a:buNone/>
            </a:pPr>
            <a:r>
              <a:rPr lang="en-US" sz="2000" dirty="0"/>
              <a:t>⚡ Gjøre noe meningsfullt, selv når problemet føles stort.</a:t>
            </a:r>
          </a:p>
        </p:txBody>
      </p:sp>
      <p:sp>
        <p:nvSpPr>
          <p:cNvPr id="4" name="Text Placeholder 3">
            <a:extLst>
              <a:ext uri="{FF2B5EF4-FFF2-40B4-BE49-F238E27FC236}">
                <a16:creationId xmlns:a16="http://schemas.microsoft.com/office/drawing/2014/main" id="{0FF506F1-6418-43A2-2123-5A3E4DB8214C}"/>
              </a:ext>
            </a:extLst>
          </p:cNvPr>
          <p:cNvSpPr>
            <a:spLocks noGrp="1"/>
          </p:cNvSpPr>
          <p:nvPr>
            <p:ph type="body" sz="quarter" idx="16"/>
          </p:nvPr>
        </p:nvSpPr>
        <p:spPr/>
        <p:txBody>
          <a:bodyPr/>
          <a:lstStyle/>
          <a:p>
            <a:r>
              <a:rPr lang="en-US" dirty="0">
                <a:solidFill>
                  <a:srgbClr val="1F8E47"/>
                </a:solidFill>
              </a:rPr>
              <a:t>Hvorfor emosjonell motstandskraft er viktig i et klima i endring</a:t>
            </a:r>
          </a:p>
        </p:txBody>
      </p:sp>
    </p:spTree>
    <p:extLst>
      <p:ext uri="{BB962C8B-B14F-4D97-AF65-F5344CB8AC3E}">
        <p14:creationId xmlns:p14="http://schemas.microsoft.com/office/powerpoint/2010/main" val="703425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72ABB1-C5F0-441F-6AC9-C986C2B5A5AD}"/>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9121F7B2-CA65-5F2D-AFC5-AEDAFFFF3BA8}"/>
              </a:ext>
            </a:extLst>
          </p:cNvPr>
          <p:cNvGraphicFramePr>
            <a:graphicFrameLocks noChangeAspect="1"/>
          </p:cNvGraphicFramePr>
          <p:nvPr>
            <p:custDataLst>
              <p:tags r:id="rId1"/>
            </p:custDataLst>
            <p:extLst>
              <p:ext uri="{D42A27DB-BD31-4B8C-83A1-F6EECF244321}">
                <p14:modId xmlns:p14="http://schemas.microsoft.com/office/powerpoint/2010/main" val="20237984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18" name="think-cell data - do not delete" hidden="1">
                        <a:extLst>
                          <a:ext uri="{FF2B5EF4-FFF2-40B4-BE49-F238E27FC236}">
                            <a16:creationId xmlns:a16="http://schemas.microsoft.com/office/drawing/2014/main" id="{9121F7B2-CA65-5F2D-AFC5-AEDAFFFF3BA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D97D6DC8-C518-A770-496F-DA0089654CBB}"/>
              </a:ext>
            </a:extLst>
          </p:cNvPr>
          <p:cNvPicPr>
            <a:picLocks noChangeAspect="1"/>
          </p:cNvPicPr>
          <p:nvPr/>
        </p:nvPicPr>
        <p:blipFill>
          <a:blip r:embed="rId5"/>
          <a:srcRect/>
          <a:stretch/>
        </p:blipFill>
        <p:spPr>
          <a:xfrm>
            <a:off x="7143" y="0"/>
            <a:ext cx="13415345" cy="7512592"/>
          </a:xfrm>
          <a:prstGeom prst="rect">
            <a:avLst/>
          </a:prstGeom>
        </p:spPr>
      </p:pic>
      <p:sp>
        <p:nvSpPr>
          <p:cNvPr id="5" name="Text Placeholder 4">
            <a:extLst>
              <a:ext uri="{FF2B5EF4-FFF2-40B4-BE49-F238E27FC236}">
                <a16:creationId xmlns:a16="http://schemas.microsoft.com/office/drawing/2014/main" id="{6923CD84-E5DA-1124-5584-A918CF755510}"/>
              </a:ext>
            </a:extLst>
          </p:cNvPr>
          <p:cNvSpPr>
            <a:spLocks noGrp="1"/>
          </p:cNvSpPr>
          <p:nvPr>
            <p:ph type="body" sz="quarter" idx="18"/>
          </p:nvPr>
        </p:nvSpPr>
        <p:spPr>
          <a:xfrm>
            <a:off x="303690" y="1884850"/>
            <a:ext cx="3706291" cy="1049221"/>
          </a:xfrm>
          <a:solidFill>
            <a:srgbClr val="84C245"/>
          </a:solidFill>
        </p:spPr>
        <p:txBody>
          <a:bodyPr/>
          <a:lstStyle/>
          <a:p>
            <a:r>
              <a:rPr lang="de-DE" sz="2400" i="1" dirty="0">
                <a:solidFill>
                  <a:schemeClr val="tx1"/>
                </a:solidFill>
              </a:rPr>
              <a:t>Empowerment: </a:t>
            </a:r>
            <a:r>
              <a:rPr lang="de-DE" sz="2400" i="1" dirty="0" err="1">
                <a:solidFill>
                  <a:schemeClr val="tx1"/>
                </a:solidFill>
              </a:rPr>
              <a:t>Å bygge styrke for </a:t>
            </a:r>
            <a:r>
              <a:rPr lang="de-DE" sz="2400" i="1" dirty="0">
                <a:solidFill>
                  <a:schemeClr val="tx1"/>
                </a:solidFill>
              </a:rPr>
              <a:t>klimatiltak</a:t>
            </a:r>
            <a:endParaRPr lang="en-US" sz="2400" i="1" dirty="0">
              <a:solidFill>
                <a:schemeClr val="tx1"/>
              </a:solidFill>
            </a:endParaRPr>
          </a:p>
        </p:txBody>
      </p:sp>
      <p:sp>
        <p:nvSpPr>
          <p:cNvPr id="6" name="Text Placeholder 5">
            <a:extLst>
              <a:ext uri="{FF2B5EF4-FFF2-40B4-BE49-F238E27FC236}">
                <a16:creationId xmlns:a16="http://schemas.microsoft.com/office/drawing/2014/main" id="{66A64EF0-C754-B8EA-89C7-783B73DE9E36}"/>
              </a:ext>
            </a:extLst>
          </p:cNvPr>
          <p:cNvSpPr>
            <a:spLocks noGrp="1"/>
          </p:cNvSpPr>
          <p:nvPr>
            <p:ph type="body" sz="quarter" idx="19"/>
          </p:nvPr>
        </p:nvSpPr>
        <p:spPr>
          <a:xfrm>
            <a:off x="320490" y="786540"/>
            <a:ext cx="3229045" cy="859741"/>
          </a:xfrm>
          <a:solidFill>
            <a:srgbClr val="84C245"/>
          </a:solidFill>
        </p:spPr>
        <p:txBody>
          <a:bodyPr/>
          <a:lstStyle/>
          <a:p>
            <a:r>
              <a:rPr lang="en-US" sz="2800" i="1" dirty="0">
                <a:solidFill>
                  <a:schemeClr val="tx1"/>
                </a:solidFill>
                <a:latin typeface="+mj-lt"/>
                <a:cs typeface="Calibri Light" panose="020F0302020204030204" pitchFamily="34" charset="0"/>
              </a:rPr>
              <a:t>Velkommen til </a:t>
            </a:r>
            <a:br>
              <a:rPr lang="en-US" sz="2800" i="1" dirty="0">
                <a:solidFill>
                  <a:schemeClr val="tx1"/>
                </a:solidFill>
                <a:latin typeface="+mj-lt"/>
                <a:cs typeface="Calibri Light" panose="020F0302020204030204" pitchFamily="34" charset="0"/>
              </a:rPr>
            </a:br>
            <a:r>
              <a:rPr lang="en-US" sz="2800" i="1" dirty="0">
                <a:solidFill>
                  <a:schemeClr val="tx1"/>
                </a:solidFill>
                <a:latin typeface="+mj-lt"/>
                <a:cs typeface="Calibri Light" panose="020F0302020204030204" pitchFamily="34" charset="0"/>
              </a:rPr>
              <a:t>modulen</a:t>
            </a:r>
          </a:p>
        </p:txBody>
      </p:sp>
      <p:pic>
        <p:nvPicPr>
          <p:cNvPr id="10" name="Picture 9">
            <a:extLst>
              <a:ext uri="{FF2B5EF4-FFF2-40B4-BE49-F238E27FC236}">
                <a16:creationId xmlns:a16="http://schemas.microsoft.com/office/drawing/2014/main" id="{B547FD5C-A334-35A4-C7DF-F69F9497075D}"/>
              </a:ext>
            </a:extLst>
          </p:cNvPr>
          <p:cNvPicPr>
            <a:picLocks noChangeAspect="1"/>
          </p:cNvPicPr>
          <p:nvPr/>
        </p:nvPicPr>
        <p:blipFill>
          <a:blip r:embed="rId6"/>
          <a:stretch>
            <a:fillRect/>
          </a:stretch>
        </p:blipFill>
        <p:spPr>
          <a:xfrm>
            <a:off x="-1475082" y="3970663"/>
            <a:ext cx="5255207" cy="5255207"/>
          </a:xfrm>
          <a:prstGeom prst="rect">
            <a:avLst/>
          </a:prstGeom>
        </p:spPr>
      </p:pic>
      <p:sp>
        <p:nvSpPr>
          <p:cNvPr id="11" name="Rounded Rectangle 2">
            <a:extLst>
              <a:ext uri="{FF2B5EF4-FFF2-40B4-BE49-F238E27FC236}">
                <a16:creationId xmlns:a16="http://schemas.microsoft.com/office/drawing/2014/main" id="{520ADD68-868C-86EB-EC9E-EDE983DAA207}"/>
              </a:ext>
            </a:extLst>
          </p:cNvPr>
          <p:cNvSpPr/>
          <p:nvPr/>
        </p:nvSpPr>
        <p:spPr>
          <a:xfrm>
            <a:off x="6226015" y="786540"/>
            <a:ext cx="5662295" cy="5586037"/>
          </a:xfrm>
          <a:prstGeom prst="roundRect">
            <a:avLst>
              <a:gd name="adj" fmla="val 4187"/>
            </a:avLst>
          </a:prstGeom>
          <a:solidFill>
            <a:srgbClr val="84C245">
              <a:alpha val="6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Velkommen! I dette modulen skal vi utforske hvordan du kan bygge din indre styrke, finne din stemme og iverksette meningsfulle tiltak for planeten. Empowerment betyr </a:t>
            </a:r>
            <a:r>
              <a:rPr lang="en-US" sz="2400" dirty="0" err="1"/>
              <a:t>å erkjenne </a:t>
            </a:r>
            <a:r>
              <a:rPr lang="en-US" sz="2400" dirty="0"/>
              <a:t>din evne til å gjøre en forskjell, selv når utfordringene føles store. Sammen skal vi se på måter å holde motivasjonen oppe, oppdage dine styrker og føle deg trygg på dine handlinger.</a:t>
            </a:r>
          </a:p>
        </p:txBody>
      </p:sp>
    </p:spTree>
    <p:extLst>
      <p:ext uri="{BB962C8B-B14F-4D97-AF65-F5344CB8AC3E}">
        <p14:creationId xmlns:p14="http://schemas.microsoft.com/office/powerpoint/2010/main" val="1819320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00A6A-E760-D5CD-D594-2F6C8AB0D1A1}"/>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99C3A83E-4D2A-9DF1-BF91-84E754462E0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74E764ED-6DA4-4363-DCDF-42251C9E64DF}"/>
              </a:ext>
            </a:extLst>
          </p:cNvPr>
          <p:cNvSpPr>
            <a:spLocks noGrp="1"/>
          </p:cNvSpPr>
          <p:nvPr>
            <p:ph type="body" sz="quarter" idx="13"/>
          </p:nvPr>
        </p:nvSpPr>
        <p:spPr/>
        <p:txBody>
          <a:bodyPr>
            <a:normAutofit fontScale="92500"/>
          </a:bodyPr>
          <a:lstStyle/>
          <a:p>
            <a:r>
              <a:rPr lang="en-US" dirty="0"/>
              <a:t>Refleksjon: </a:t>
            </a:r>
          </a:p>
          <a:p>
            <a:endParaRPr lang="en-US" dirty="0"/>
          </a:p>
          <a:p>
            <a:r>
              <a:rPr kumimoji="0" lang="en-US" altLang="de-DE" sz="2400" b="1" i="0" u="none" strike="noStrike" cap="none" normalizeH="0" baseline="0" dirty="0">
                <a:ln>
                  <a:noFill/>
                </a:ln>
                <a:solidFill>
                  <a:schemeClr val="bg2"/>
                </a:solidFill>
                <a:effectLst/>
                <a:latin typeface="Arial" panose="020B0604020202020204" pitchFamily="34" charset="0"/>
              </a:rPr>
              <a:t>«Har du noen gang følt deg fastlåst, bekymret eller usikker på planetens fremtid? Hva hjalp deg til å føle deg bedre eller mer håpefull igjen?</a:t>
            </a:r>
            <a:r>
              <a:rPr kumimoji="0" lang="de-DE" altLang="de-DE" sz="2400" b="1" i="0" u="none" strike="noStrike" cap="none" normalizeH="0" baseline="0" dirty="0">
                <a:ln>
                  <a:noFill/>
                </a:ln>
                <a:solidFill>
                  <a:schemeClr val="bg2"/>
                </a:solidFill>
                <a:effectLst/>
                <a:latin typeface="Arial" panose="020B0604020202020204" pitchFamily="34" charset="0"/>
              </a:rPr>
              <a:t>»</a:t>
            </a:r>
          </a:p>
          <a:p>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a:t>
            </a:r>
            <a:r>
              <a:rPr kumimoji="0" lang="de-DE" altLang="de-DE" sz="2400" b="0" i="0" u="none" strike="noStrike" cap="none" normalizeH="0" baseline="0" dirty="0" err="1">
                <a:ln>
                  <a:noFill/>
                </a:ln>
                <a:solidFill>
                  <a:schemeClr val="bg2"/>
                </a:solidFill>
                <a:effectLst/>
                <a:latin typeface="Arial" panose="020B0604020202020204" pitchFamily="34" charset="0"/>
              </a:rPr>
              <a:t>par minutter til å reflektere </a:t>
            </a:r>
            <a:r>
              <a:rPr kumimoji="0" lang="de-DE" altLang="de-DE" sz="2400" b="0" i="0" u="none" strike="noStrike" cap="none" normalizeH="0" baseline="0" dirty="0">
                <a:ln>
                  <a:noFill/>
                </a:ln>
                <a:solidFill>
                  <a:schemeClr val="bg2"/>
                </a:solidFill>
                <a:effectLst/>
                <a:latin typeface="Arial" panose="020B0604020202020204" pitchFamily="34" charset="0"/>
              </a:rPr>
              <a:t>og </a:t>
            </a:r>
            <a:r>
              <a:rPr kumimoji="0" lang="de-DE" altLang="de-DE" sz="2400" b="0" i="0" u="none" strike="noStrike" cap="none" normalizeH="0" baseline="0" dirty="0" err="1">
                <a:ln>
                  <a:noFill/>
                </a:ln>
                <a:solidFill>
                  <a:schemeClr val="bg2"/>
                </a:solidFill>
                <a:effectLst/>
                <a:latin typeface="Arial" panose="020B0604020202020204" pitchFamily="34" charset="0"/>
              </a:rPr>
              <a:t>skriv </a:t>
            </a:r>
            <a:r>
              <a:rPr kumimoji="0" lang="de-DE" altLang="de-DE" sz="2400" b="0" i="0" u="none" strike="noStrike" cap="none" normalizeH="0" baseline="0" dirty="0">
                <a:ln>
                  <a:noFill/>
                </a:ln>
                <a:solidFill>
                  <a:schemeClr val="bg2"/>
                </a:solidFill>
                <a:effectLst/>
                <a:latin typeface="Arial" panose="020B0604020202020204" pitchFamily="34" charset="0"/>
              </a:rPr>
              <a:t>ned </a:t>
            </a:r>
            <a:r>
              <a:rPr kumimoji="0" lang="de-DE" altLang="de-DE" sz="2400" b="0" i="0" u="none" strike="noStrike" cap="none" normalizeH="0" baseline="0" dirty="0" err="1">
                <a:ln>
                  <a:noFill/>
                </a:ln>
                <a:solidFill>
                  <a:schemeClr val="bg2"/>
                </a:solidFill>
                <a:effectLst/>
                <a:latin typeface="Arial" panose="020B0604020202020204" pitchFamily="34" charset="0"/>
              </a:rPr>
              <a:t>svaret ditt </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og/eller diskuter tankene dine </a:t>
            </a:r>
            <a:r>
              <a:rPr kumimoji="0" lang="de-DE" altLang="de-DE" sz="2400" b="0" i="0" u="none" strike="noStrike" cap="none" normalizeH="0" baseline="0" dirty="0">
                <a:ln>
                  <a:noFill/>
                </a:ln>
                <a:solidFill>
                  <a:schemeClr val="bg2"/>
                </a:solidFill>
                <a:effectLst/>
                <a:latin typeface="Arial" panose="020B0604020202020204" pitchFamily="34" charset="0"/>
              </a:rPr>
              <a:t>i </a:t>
            </a:r>
            <a:r>
              <a:rPr kumimoji="0" lang="de-DE" altLang="de-DE" sz="2400" b="0" i="0" u="none" strike="noStrike" cap="none" normalizeH="0" baseline="0" dirty="0" err="1">
                <a:ln>
                  <a:noFill/>
                </a:ln>
                <a:solidFill>
                  <a:schemeClr val="bg2"/>
                </a:solidFill>
                <a:effectLst/>
                <a:latin typeface="Arial" panose="020B0604020202020204" pitchFamily="34" charset="0"/>
              </a:rPr>
              <a:t>gruppen</a:t>
            </a:r>
            <a:r>
              <a:rPr kumimoji="0" lang="de-DE" altLang="de-DE" sz="2400" b="0" i="0" u="none" strike="noStrike" cap="none" normalizeH="0" baseline="0" dirty="0">
                <a:ln>
                  <a:noFill/>
                </a:ln>
                <a:solidFill>
                  <a:schemeClr val="bg2"/>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342131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6A7AA-1636-8EDA-0D75-8E3F639F93E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5B211BC-7916-DDB0-85C8-FD6F3DCDDB21}"/>
              </a:ext>
            </a:extLst>
          </p:cNvPr>
          <p:cNvSpPr>
            <a:spLocks noGrp="1"/>
          </p:cNvSpPr>
          <p:nvPr>
            <p:ph type="body" sz="quarter" idx="18"/>
          </p:nvPr>
        </p:nvSpPr>
        <p:spPr/>
        <p:txBody>
          <a:bodyPr/>
          <a:lstStyle/>
          <a:p>
            <a:pPr marL="0" indent="0">
              <a:buNone/>
            </a:pPr>
            <a:r>
              <a:rPr lang="en-US" sz="2000" dirty="0"/>
              <a:t>Emosjonell motstandskraft er som en muskel – jo mer du bruker den, desto sterkere blir den. Det finnes ingen enkelt løsning, men små daglige vaner kan gjøre en stor forskjell over tid.</a:t>
            </a:r>
          </a:p>
          <a:p>
            <a:pPr marL="0" indent="0">
              <a:buNone/>
            </a:pPr>
            <a:r>
              <a:rPr lang="en-US" sz="2000" dirty="0"/>
              <a:t>Her er noen måter å bygge motstandskraft på:</a:t>
            </a:r>
          </a:p>
          <a:p>
            <a:pPr marL="0" indent="0">
              <a:buNone/>
            </a:pPr>
            <a:r>
              <a:rPr lang="en-US" sz="2000" dirty="0"/>
              <a:t>🧘 Øv deg på mindfulness eller pusteøvelser når du føler deg engstelig.</a:t>
            </a:r>
          </a:p>
          <a:p>
            <a:pPr marL="0" indent="0">
              <a:buNone/>
            </a:pPr>
            <a:r>
              <a:rPr lang="en-US" sz="2000" dirty="0"/>
              <a:t>🌿 Tilbring tid i naturen – selv korte turer kan roe sinnet ditt.</a:t>
            </a:r>
          </a:p>
          <a:p>
            <a:pPr marL="0" indent="0">
              <a:buNone/>
            </a:pPr>
            <a:r>
              <a:rPr lang="en-US" sz="2000" dirty="0"/>
              <a:t>✍️ Skriv ned tankene og følelsene dine i en dagbok.</a:t>
            </a:r>
          </a:p>
          <a:p>
            <a:pPr marL="0" indent="0">
              <a:buNone/>
            </a:pPr>
            <a:r>
              <a:rPr lang="en-US" sz="2000" dirty="0"/>
              <a:t>🎨 Uttrykk deg kreativt gjennom kunst, musikk eller bevegelse.</a:t>
            </a:r>
          </a:p>
          <a:p>
            <a:pPr marL="0" indent="0">
              <a:buNone/>
            </a:pPr>
            <a:r>
              <a:rPr lang="en-US" sz="2000" dirty="0"/>
              <a:t>💬 Snakk med noen du stoler på når du føler deg overveldet.</a:t>
            </a:r>
          </a:p>
          <a:p>
            <a:pPr marL="0" indent="0">
              <a:buNone/>
            </a:pPr>
            <a:r>
              <a:rPr lang="en-US" sz="2000" dirty="0"/>
              <a:t>✅ Feir de små seirene dine, selv om de virker ubetydelige.</a:t>
            </a:r>
          </a:p>
          <a:p>
            <a:pPr marL="0" indent="0">
              <a:buNone/>
            </a:pPr>
            <a:r>
              <a:rPr lang="en-US" sz="2000" b="1" dirty="0">
                <a:solidFill>
                  <a:srgbClr val="1F8E47"/>
                </a:solidFill>
              </a:rPr>
              <a:t>Alles vei er forskjellig. Det som fungerer for én person, fungerer kanskje ikke for en annen. Prøv ut noen ting og se hva som hjelper deg til å føle deg trygg og sterk.</a:t>
            </a:r>
          </a:p>
        </p:txBody>
      </p:sp>
      <p:sp>
        <p:nvSpPr>
          <p:cNvPr id="4" name="Text Placeholder 3">
            <a:extLst>
              <a:ext uri="{FF2B5EF4-FFF2-40B4-BE49-F238E27FC236}">
                <a16:creationId xmlns:a16="http://schemas.microsoft.com/office/drawing/2014/main" id="{FEEC5110-DCC9-8A3F-3EFB-27B91E20EDDF}"/>
              </a:ext>
            </a:extLst>
          </p:cNvPr>
          <p:cNvSpPr>
            <a:spLocks noGrp="1"/>
          </p:cNvSpPr>
          <p:nvPr>
            <p:ph type="body" sz="quarter" idx="16"/>
          </p:nvPr>
        </p:nvSpPr>
        <p:spPr/>
        <p:txBody>
          <a:bodyPr/>
          <a:lstStyle/>
          <a:p>
            <a:r>
              <a:rPr lang="en-US" dirty="0">
                <a:solidFill>
                  <a:srgbClr val="1F8E47"/>
                </a:solidFill>
              </a:rPr>
              <a:t>Hvordan kan du bygge emosjonell motstandskraft?</a:t>
            </a:r>
          </a:p>
        </p:txBody>
      </p:sp>
      <p:sp>
        <p:nvSpPr>
          <p:cNvPr id="2" name="Rectangle 1">
            <a:extLst>
              <a:ext uri="{FF2B5EF4-FFF2-40B4-BE49-F238E27FC236}">
                <a16:creationId xmlns:a16="http://schemas.microsoft.com/office/drawing/2014/main" id="{457EAD58-D08B-9252-4FC7-554A693AE87D}"/>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3461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76893-C83A-01ED-E245-8CA734F287A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8EC8D74-689F-ED43-F276-103EC644780B}"/>
              </a:ext>
            </a:extLst>
          </p:cNvPr>
          <p:cNvSpPr>
            <a:spLocks noGrp="1"/>
          </p:cNvSpPr>
          <p:nvPr>
            <p:ph type="body"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American Psychological </a:t>
            </a:r>
            <a:r>
              <a:rPr kumimoji="0" lang="de-DE" altLang="de-DE" sz="1800" b="1" i="0" u="none" strike="noStrike" kern="1200" cap="none" spc="0" normalizeH="0" baseline="0" noProof="0" dirty="0" err="1">
                <a:ln>
                  <a:noFill/>
                </a:ln>
                <a:solidFill>
                  <a:srgbClr val="086D6E"/>
                </a:solidFill>
                <a:effectLst/>
                <a:uLnTx/>
                <a:uFillTx/>
                <a:latin typeface="Arial" panose="020B0604020202020204" pitchFamily="34" charset="0"/>
                <a:ea typeface="+mn-ea"/>
                <a:cs typeface="+mn-cs"/>
              </a:rPr>
              <a:t>Association </a:t>
            </a:r>
            <a: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(APA) </a:t>
            </a: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APA Dictionary of </a:t>
            </a:r>
            <a:r>
              <a:rPr kumimoji="0" lang="de-DE" altLang="de-DE" sz="1800" i="0" u="none" strike="noStrike" kern="1200" cap="none" spc="0" normalizeH="0" baseline="0" noProof="0" dirty="0" err="1">
                <a:ln>
                  <a:noFill/>
                </a:ln>
                <a:solidFill>
                  <a:srgbClr val="086D6E"/>
                </a:solidFill>
                <a:effectLst/>
                <a:uLnTx/>
                <a:uFillTx/>
                <a:latin typeface="Arial" panose="020B0604020202020204" pitchFamily="34" charset="0"/>
                <a:ea typeface="+mn-ea"/>
                <a:cs typeface="+mn-cs"/>
              </a:rPr>
              <a:t>Psychology</a:t>
            </a:r>
            <a:b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hlinkClick r:id="rId2"/>
              </a:rPr>
              <a:t> https://www.apa.org/topics/resilience</a:t>
            </a:r>
            <a:b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Hickman, C. et al. (2021). </a:t>
            </a: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Unges stemmer om klimangst, svik fra myndighetene og moralsk skade: Et globalt fenomen</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3"/>
              </a:rPr>
              <a:t> https://www.sciencedirect.com/science/article/pii/S2542519621002783</a:t>
            </a:r>
            <a:br>
              <a:rPr lang="de-DE" sz="1800" dirty="0"/>
            </a:b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UNICEF (2021). </a:t>
            </a: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Klimakrisen er en krise for barns rettigheter</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Link:</a:t>
            </a:r>
            <a:r>
              <a:rPr lang="de-DE" sz="1800" dirty="0">
                <a:hlinkClick r:id="rId4"/>
              </a:rPr>
              <a:t> https://www.unicef.org/reports/climate-crisis-child-rights-crisis</a:t>
            </a: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kumimoji="0" lang="en-US" altLang="de-DE" sz="1800" b="1" i="0" u="none" strike="noStrike" kern="1200" cap="none" spc="0" normalizeH="0" baseline="0" noProof="0" dirty="0" err="1">
                <a:ln>
                  <a:noFill/>
                </a:ln>
                <a:solidFill>
                  <a:srgbClr val="086D6E"/>
                </a:solidFill>
                <a:effectLst/>
                <a:uLnTx/>
                <a:uFillTx/>
                <a:latin typeface="Arial" panose="020B0604020202020204" pitchFamily="34" charset="0"/>
                <a:ea typeface="+mn-ea"/>
                <a:cs typeface="+mn-cs"/>
              </a:rPr>
              <a:t>Harvard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University Center on the Developing Child (2023) </a:t>
            </a:r>
            <a: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Å bygge grunnleggende ferdigheter for livet</a:t>
            </a:r>
            <a:b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5"/>
              </a:rPr>
              <a:t> https://developingchild.harvard.edu/resources/building-core-capabilities-for-life/</a:t>
            </a:r>
            <a:br>
              <a:rPr lang="de-DE" sz="1800" dirty="0"/>
            </a:b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lang="en-US" altLang="de-DE" sz="1800" b="1" dirty="0">
                <a:solidFill>
                  <a:srgbClr val="086D6E"/>
                </a:solidFill>
                <a:latin typeface="Arial" panose="020B0604020202020204" pitchFamily="34" charset="0"/>
              </a:rPr>
              <a:t>Mind (britisk veldedighetsorganisasjon for psykisk helse) </a:t>
            </a:r>
            <a:r>
              <a:rPr lang="en-US" altLang="de-DE" sz="1800" dirty="0">
                <a:solidFill>
                  <a:srgbClr val="086D6E"/>
                </a:solidFill>
                <a:latin typeface="Arial" panose="020B0604020202020204" pitchFamily="34" charset="0"/>
              </a:rPr>
              <a:t>– Unge mennesker og psykisk helse</a:t>
            </a:r>
            <a:b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6"/>
              </a:rPr>
              <a:t> https://www.mind.org.uk/for-young-people/</a:t>
            </a:r>
            <a:br>
              <a:rPr lang="de-DE" sz="1800" dirty="0"/>
            </a:b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A0C3BC91-9288-C639-C180-4FFBA05D1367}"/>
              </a:ext>
            </a:extLst>
          </p:cNvPr>
          <p:cNvSpPr>
            <a:spLocks noGrp="1"/>
          </p:cNvSpPr>
          <p:nvPr>
            <p:ph type="body" sz="quarter" idx="16"/>
          </p:nvPr>
        </p:nvSpPr>
        <p:spPr/>
        <p:txBody>
          <a:bodyPr/>
          <a:lstStyle/>
          <a:p>
            <a:r>
              <a:rPr lang="en-US" dirty="0">
                <a:solidFill>
                  <a:srgbClr val="1F8E47"/>
                </a:solidFill>
              </a:rPr>
              <a:t>Relevante kilder for denne seksjonen</a:t>
            </a:r>
          </a:p>
        </p:txBody>
      </p:sp>
    </p:spTree>
    <p:extLst>
      <p:ext uri="{BB962C8B-B14F-4D97-AF65-F5344CB8AC3E}">
        <p14:creationId xmlns:p14="http://schemas.microsoft.com/office/powerpoint/2010/main" val="32457482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C1B52-2BA3-B4D3-D62F-6113CE5317D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B1B0E8C2-441D-9AFF-4DD8-3DC910CE7A96}"/>
              </a:ext>
            </a:extLst>
          </p:cNvPr>
          <p:cNvSpPr>
            <a:spLocks noGrp="1"/>
          </p:cNvSpPr>
          <p:nvPr>
            <p:ph type="body" sz="quarter" idx="18"/>
          </p:nvPr>
        </p:nvSpPr>
        <p:spPr>
          <a:xfrm>
            <a:off x="267061" y="4920555"/>
            <a:ext cx="3423789" cy="1049221"/>
          </a:xfrm>
        </p:spPr>
        <p:txBody>
          <a:bodyPr/>
          <a:lstStyle/>
          <a:p>
            <a:r>
              <a:rPr lang="en-US" sz="3200" b="1" i="1" dirty="0">
                <a:latin typeface="Calibri Light" panose="020F0302020204030204" pitchFamily="34" charset="0"/>
                <a:cs typeface="Calibri Light" panose="020F0302020204030204" pitchFamily="34" charset="0"/>
              </a:rPr>
              <a:t>Finn dine sterke sider</a:t>
            </a:r>
            <a:endParaRPr lang="en-US" dirty="0"/>
          </a:p>
        </p:txBody>
      </p:sp>
      <p:sp>
        <p:nvSpPr>
          <p:cNvPr id="5" name="Text Placeholder 4">
            <a:extLst>
              <a:ext uri="{FF2B5EF4-FFF2-40B4-BE49-F238E27FC236}">
                <a16:creationId xmlns:a16="http://schemas.microsoft.com/office/drawing/2014/main" id="{7FAEA60E-1384-5BE1-ED54-4DED7CC14DD6}"/>
              </a:ext>
            </a:extLst>
          </p:cNvPr>
          <p:cNvSpPr>
            <a:spLocks noGrp="1"/>
          </p:cNvSpPr>
          <p:nvPr>
            <p:ph type="body" sz="quarter" idx="19"/>
          </p:nvPr>
        </p:nvSpPr>
        <p:spPr/>
        <p:txBody>
          <a:bodyPr/>
          <a:lstStyle/>
          <a:p>
            <a:r>
              <a:rPr lang="en-US" dirty="0"/>
              <a:t>03</a:t>
            </a:r>
          </a:p>
        </p:txBody>
      </p:sp>
      <p:pic>
        <p:nvPicPr>
          <p:cNvPr id="8" name="Picture Placeholder 5">
            <a:extLst>
              <a:ext uri="{FF2B5EF4-FFF2-40B4-BE49-F238E27FC236}">
                <a16:creationId xmlns:a16="http://schemas.microsoft.com/office/drawing/2014/main" id="{36EAC402-66F0-5D2E-35F2-D7C6C3B8DC53}"/>
              </a:ext>
            </a:extLst>
          </p:cNvPr>
          <p:cNvPicPr>
            <a:picLocks noGrp="1" noChangeAspect="1"/>
          </p:cNvPicPr>
          <p:nvPr>
            <p:ph type="pic" sz="quarter" idx="34"/>
          </p:nvPr>
        </p:nvPicPr>
        <p:blipFill>
          <a:blip r:embed="rId2" cstate="screen">
            <a:extLst>
              <a:ext uri="{28A0092B-C50C-407E-A947-70E740481C1C}">
                <a14:useLocalDpi xmlns:a14="http://schemas.microsoft.com/office/drawing/2010/main"/>
              </a:ext>
            </a:extLst>
          </a:blip>
          <a:srcRect/>
          <a:stretch/>
        </p:blipFill>
        <p:spPr/>
      </p:pic>
      <p:pic>
        <p:nvPicPr>
          <p:cNvPr id="3" name="Picture 2">
            <a:extLst>
              <a:ext uri="{FF2B5EF4-FFF2-40B4-BE49-F238E27FC236}">
                <a16:creationId xmlns:a16="http://schemas.microsoft.com/office/drawing/2014/main" id="{7A395AE1-838A-329C-9504-6E887BE20621}"/>
              </a:ext>
            </a:extLst>
          </p:cNvPr>
          <p:cNvPicPr>
            <a:picLocks noChangeAspect="1"/>
          </p:cNvPicPr>
          <p:nvPr/>
        </p:nvPicPr>
        <p:blipFill>
          <a:blip r:embed="rId3"/>
          <a:stretch>
            <a:fillRect/>
          </a:stretch>
        </p:blipFill>
        <p:spPr>
          <a:xfrm rot="9822628">
            <a:off x="7009617" y="2490607"/>
            <a:ext cx="5255207" cy="5261304"/>
          </a:xfrm>
          <a:prstGeom prst="rect">
            <a:avLst/>
          </a:prstGeom>
        </p:spPr>
      </p:pic>
    </p:spTree>
    <p:extLst>
      <p:ext uri="{BB962C8B-B14F-4D97-AF65-F5344CB8AC3E}">
        <p14:creationId xmlns:p14="http://schemas.microsoft.com/office/powerpoint/2010/main" val="355932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2DB42-1D9F-2AC4-9868-7370658B7C64}"/>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F3D30BA-B207-70BD-73DB-160C8A75725C}"/>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A472D8F9-9A09-64DF-30DB-005A9F9A4108}"/>
              </a:ext>
            </a:extLst>
          </p:cNvPr>
          <p:cNvSpPr>
            <a:spLocks noGrp="1"/>
          </p:cNvSpPr>
          <p:nvPr>
            <p:ph type="body" sz="quarter" idx="13"/>
          </p:nvPr>
        </p:nvSpPr>
        <p:spPr>
          <a:xfrm>
            <a:off x="7977544" y="1068776"/>
            <a:ext cx="4062055" cy="2547025"/>
          </a:xfrm>
        </p:spPr>
        <p:txBody>
          <a:bodyPr>
            <a:normAutofit/>
          </a:bodyPr>
          <a:lstStyle/>
          <a:p>
            <a:r>
              <a:rPr lang="en-US" dirty="0"/>
              <a:t>Psykologisk styrke er evnen til å komme seg etter tilbakeslag, tilpasse seg endringer og holde ut i motgang.</a:t>
            </a:r>
          </a:p>
        </p:txBody>
      </p:sp>
      <p:sp>
        <p:nvSpPr>
          <p:cNvPr id="8" name="Freeform 7">
            <a:extLst>
              <a:ext uri="{FF2B5EF4-FFF2-40B4-BE49-F238E27FC236}">
                <a16:creationId xmlns:a16="http://schemas.microsoft.com/office/drawing/2014/main" id="{5ADC94C9-290D-8D90-8C5A-A6909BA5CD5C}"/>
              </a:ext>
            </a:extLst>
          </p:cNvPr>
          <p:cNvSpPr/>
          <p:nvPr/>
        </p:nvSpPr>
        <p:spPr>
          <a:xfrm>
            <a:off x="6126362" y="1656488"/>
            <a:ext cx="1894725" cy="1371600"/>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bg1"/>
          </a:solidFill>
          <a:ln w="4485" cap="flat">
            <a:noFill/>
            <a:prstDash val="solid"/>
            <a:miter/>
          </a:ln>
        </p:spPr>
        <p:txBody>
          <a:bodyPr rtlCol="0" anchor="ctr"/>
          <a:lstStyle/>
          <a:p>
            <a:endParaRPr lang="en-US" dirty="0"/>
          </a:p>
        </p:txBody>
      </p:sp>
      <p:sp>
        <p:nvSpPr>
          <p:cNvPr id="2" name="Text Placeholder 3">
            <a:extLst>
              <a:ext uri="{FF2B5EF4-FFF2-40B4-BE49-F238E27FC236}">
                <a16:creationId xmlns:a16="http://schemas.microsoft.com/office/drawing/2014/main" id="{DA71C1A3-A796-76E1-6541-99ED21D4DCAE}"/>
              </a:ext>
            </a:extLst>
          </p:cNvPr>
          <p:cNvSpPr txBox="1">
            <a:spLocks/>
          </p:cNvSpPr>
          <p:nvPr/>
        </p:nvSpPr>
        <p:spPr>
          <a:xfrm>
            <a:off x="8718697" y="3882602"/>
            <a:ext cx="2962939" cy="254702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a:solidFill>
                  <a:schemeClr val="tx1"/>
                </a:solidFill>
              </a:rPr>
              <a:t>Styrke betyr ikke at man aldri sliter. Det betyr å velge å ikke gi opp.</a:t>
            </a:r>
          </a:p>
        </p:txBody>
      </p:sp>
    </p:spTree>
    <p:extLst>
      <p:ext uri="{BB962C8B-B14F-4D97-AF65-F5344CB8AC3E}">
        <p14:creationId xmlns:p14="http://schemas.microsoft.com/office/powerpoint/2010/main" val="10307265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569BB-E26B-CA48-3CF2-D432FD1B1AE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07CBE79-2E9D-5E5D-06A8-BD671B2A2001}"/>
              </a:ext>
            </a:extLst>
          </p:cNvPr>
          <p:cNvSpPr>
            <a:spLocks noGrp="1"/>
          </p:cNvSpPr>
          <p:nvPr>
            <p:ph type="body" sz="quarter" idx="18"/>
          </p:nvPr>
        </p:nvSpPr>
        <p:spPr/>
        <p:txBody>
          <a:bodyPr/>
          <a:lstStyle/>
          <a:p>
            <a:pPr marL="0" indent="0">
              <a:buNone/>
            </a:pPr>
            <a:r>
              <a:rPr lang="en-US" sz="2000" dirty="0"/>
              <a:t>Når vi hører ordet «styrke», tenker vi ofte på å være tøff eller å aldri vise følelser. Men ekte styrke er noe mye dypere og mer personlig. Ekte styrke handler ikke om å være perfekt – det handler om å være ekte.</a:t>
            </a:r>
          </a:p>
          <a:p>
            <a:pPr marL="0" indent="0">
              <a:buNone/>
            </a:pPr>
            <a:r>
              <a:rPr lang="en-US" sz="2000" dirty="0"/>
              <a:t>I sammenheng med klimautfordringene kan styrke se slik ut:</a:t>
            </a:r>
          </a:p>
          <a:p>
            <a:pPr marL="0" indent="0">
              <a:buNone/>
            </a:pPr>
            <a:endParaRPr lang="en-US" sz="2000" dirty="0"/>
          </a:p>
          <a:p>
            <a:pPr marL="0" indent="0">
              <a:buNone/>
            </a:pPr>
            <a:r>
              <a:rPr lang="en-US" sz="2000" dirty="0"/>
              <a:t>🌱 Å stille spørsmål når du er usikker.</a:t>
            </a:r>
          </a:p>
          <a:p>
            <a:pPr marL="0" indent="0">
              <a:buNone/>
            </a:pPr>
            <a:r>
              <a:rPr lang="en-US" sz="2000" dirty="0"/>
              <a:t>💬 Å snakke om følelsene dine i stedet for å skjule dem.</a:t>
            </a:r>
          </a:p>
          <a:p>
            <a:pPr marL="0" indent="0">
              <a:buNone/>
            </a:pPr>
            <a:r>
              <a:rPr lang="en-US" sz="2000" dirty="0"/>
              <a:t>🔁 Å prøve igjen etter et tilbakeslag.</a:t>
            </a:r>
          </a:p>
          <a:p>
            <a:pPr marL="0" indent="0">
              <a:buNone/>
            </a:pPr>
            <a:r>
              <a:rPr lang="en-US" sz="2000" dirty="0"/>
              <a:t>✋ Be om hjelp når det trengs.</a:t>
            </a:r>
          </a:p>
          <a:p>
            <a:pPr marL="0" indent="0">
              <a:buNone/>
            </a:pPr>
            <a:r>
              <a:rPr lang="en-US" sz="2000" dirty="0"/>
              <a:t>🌍 Å ta stilling til noe som er viktig for deg.</a:t>
            </a:r>
          </a:p>
          <a:p>
            <a:pPr marL="0" indent="0">
              <a:buNone/>
            </a:pPr>
            <a:endParaRPr lang="en-US" sz="1600" b="1" dirty="0">
              <a:solidFill>
                <a:schemeClr val="tx1"/>
              </a:solidFill>
            </a:endParaRPr>
          </a:p>
          <a:p>
            <a:pPr marL="0" indent="0">
              <a:buNone/>
            </a:pPr>
            <a:r>
              <a:rPr lang="en-US" sz="2000" b="1" dirty="0">
                <a:solidFill>
                  <a:srgbClr val="1F8E47"/>
                </a:solidFill>
              </a:rPr>
              <a:t>Styrke er ikke fraværet av motgang — det er motet til å fortsette å stille opp, selv når ting føles vanskelige.</a:t>
            </a:r>
          </a:p>
        </p:txBody>
      </p:sp>
      <p:sp>
        <p:nvSpPr>
          <p:cNvPr id="4" name="Text Placeholder 3">
            <a:extLst>
              <a:ext uri="{FF2B5EF4-FFF2-40B4-BE49-F238E27FC236}">
                <a16:creationId xmlns:a16="http://schemas.microsoft.com/office/drawing/2014/main" id="{F283F52E-131E-F3F0-C240-764CF2AE8AB7}"/>
              </a:ext>
            </a:extLst>
          </p:cNvPr>
          <p:cNvSpPr>
            <a:spLocks noGrp="1"/>
          </p:cNvSpPr>
          <p:nvPr>
            <p:ph type="body" sz="quarter" idx="16"/>
          </p:nvPr>
        </p:nvSpPr>
        <p:spPr/>
        <p:txBody>
          <a:bodyPr/>
          <a:lstStyle/>
          <a:p>
            <a:r>
              <a:rPr lang="en-US" dirty="0">
                <a:solidFill>
                  <a:srgbClr val="1F8E47"/>
                </a:solidFill>
              </a:rPr>
              <a:t>Hva betyr styrke egentlig?</a:t>
            </a:r>
          </a:p>
        </p:txBody>
      </p:sp>
      <p:sp>
        <p:nvSpPr>
          <p:cNvPr id="2" name="Rectangle 1">
            <a:extLst>
              <a:ext uri="{FF2B5EF4-FFF2-40B4-BE49-F238E27FC236}">
                <a16:creationId xmlns:a16="http://schemas.microsoft.com/office/drawing/2014/main" id="{126B5429-9A47-DCDA-A72A-ED3BD2A9EFBB}"/>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691586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880C1-0DD2-F8FB-3076-EC265776579D}"/>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2035F478-93B7-F4A8-BDAA-3305FEAA3571}"/>
              </a:ext>
            </a:extLst>
          </p:cNvPr>
          <p:cNvGraphicFramePr>
            <a:graphicFrameLocks noChangeAspect="1"/>
          </p:cNvGraphicFramePr>
          <p:nvPr>
            <p:custDataLst>
              <p:tags r:id="rId1"/>
            </p:custDataLst>
            <p:extLst>
              <p:ext uri="{D42A27DB-BD31-4B8C-83A1-F6EECF244321}">
                <p14:modId xmlns:p14="http://schemas.microsoft.com/office/powerpoint/2010/main" val="2215098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think-cell data - do not delete" hidden="1">
                        <a:extLst>
                          <a:ext uri="{FF2B5EF4-FFF2-40B4-BE49-F238E27FC236}">
                            <a16:creationId xmlns:a16="http://schemas.microsoft.com/office/drawing/2014/main" id="{2035F478-93B7-F4A8-BDAA-3305FEAA35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ACCDAE64-1B6B-FA4E-7C96-97348A3F6243}"/>
              </a:ext>
            </a:extLst>
          </p:cNvPr>
          <p:cNvPicPr>
            <a:picLocks noChangeAspect="1"/>
          </p:cNvPicPr>
          <p:nvPr/>
        </p:nvPicPr>
        <p:blipFill>
          <a:blip r:embed="rId5"/>
          <a:srcRect/>
          <a:stretch/>
        </p:blipFill>
        <p:spPr>
          <a:xfrm>
            <a:off x="-572950" y="-3841253"/>
            <a:ext cx="12885452" cy="13800321"/>
          </a:xfrm>
          <a:prstGeom prst="rect">
            <a:avLst/>
          </a:prstGeom>
        </p:spPr>
      </p:pic>
      <p:sp>
        <p:nvSpPr>
          <p:cNvPr id="5" name="Text Placeholder 4">
            <a:extLst>
              <a:ext uri="{FF2B5EF4-FFF2-40B4-BE49-F238E27FC236}">
                <a16:creationId xmlns:a16="http://schemas.microsoft.com/office/drawing/2014/main" id="{33648D65-DD51-C080-8FB4-A1DF85127922}"/>
              </a:ext>
            </a:extLst>
          </p:cNvPr>
          <p:cNvSpPr>
            <a:spLocks noGrp="1"/>
          </p:cNvSpPr>
          <p:nvPr>
            <p:ph type="body" sz="quarter" idx="18"/>
          </p:nvPr>
        </p:nvSpPr>
        <p:spPr>
          <a:xfrm>
            <a:off x="303690" y="920834"/>
            <a:ext cx="3706291" cy="1049221"/>
          </a:xfrm>
        </p:spPr>
        <p:txBody>
          <a:bodyPr/>
          <a:lstStyle/>
          <a:p>
            <a:r>
              <a:rPr lang="en-US" sz="3200" b="1" i="1" dirty="0">
                <a:latin typeface="Calibri Light" panose="020F0302020204030204" pitchFamily="34" charset="0"/>
                <a:cs typeface="Calibri Light" panose="020F0302020204030204" pitchFamily="34" charset="0"/>
              </a:rPr>
              <a:t>Styrke</a:t>
            </a:r>
            <a:endParaRPr lang="en-US" sz="3200" i="1" dirty="0">
              <a:latin typeface="Calibri Light" panose="020F0302020204030204" pitchFamily="34" charset="0"/>
              <a:cs typeface="Calibri Light" panose="020F0302020204030204" pitchFamily="34" charset="0"/>
            </a:endParaRPr>
          </a:p>
          <a:p>
            <a:endParaRPr lang="en-US" sz="2400" i="1" dirty="0"/>
          </a:p>
        </p:txBody>
      </p:sp>
      <p:sp>
        <p:nvSpPr>
          <p:cNvPr id="6" name="Text Placeholder 5">
            <a:extLst>
              <a:ext uri="{FF2B5EF4-FFF2-40B4-BE49-F238E27FC236}">
                <a16:creationId xmlns:a16="http://schemas.microsoft.com/office/drawing/2014/main" id="{1B1D1BAF-89F8-4DA1-288C-3D035DAB9373}"/>
              </a:ext>
            </a:extLst>
          </p:cNvPr>
          <p:cNvSpPr>
            <a:spLocks noGrp="1"/>
          </p:cNvSpPr>
          <p:nvPr>
            <p:ph type="body" sz="quarter" idx="19"/>
          </p:nvPr>
        </p:nvSpPr>
        <p:spPr>
          <a:xfrm>
            <a:off x="302580" y="284640"/>
            <a:ext cx="3229045" cy="859741"/>
          </a:xfrm>
        </p:spPr>
        <p:txBody>
          <a:bodyPr/>
          <a:lstStyle/>
          <a:p>
            <a:r>
              <a:rPr lang="en-US" sz="2800" i="1" dirty="0">
                <a:latin typeface="+mj-lt"/>
                <a:cs typeface="Calibri Light" panose="020F0302020204030204" pitchFamily="34" charset="0"/>
              </a:rPr>
              <a:t>Nøkkelbegreper om </a:t>
            </a:r>
          </a:p>
        </p:txBody>
      </p:sp>
      <p:sp>
        <p:nvSpPr>
          <p:cNvPr id="15" name="Rounded Rectangle 14">
            <a:extLst>
              <a:ext uri="{FF2B5EF4-FFF2-40B4-BE49-F238E27FC236}">
                <a16:creationId xmlns:a16="http://schemas.microsoft.com/office/drawing/2014/main" id="{28713950-C3DC-E432-7D79-1382F7713082}"/>
              </a:ext>
            </a:extLst>
          </p:cNvPr>
          <p:cNvSpPr/>
          <p:nvPr/>
        </p:nvSpPr>
        <p:spPr>
          <a:xfrm>
            <a:off x="423447" y="1573830"/>
            <a:ext cx="3183541" cy="3210821"/>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IE" b="1" dirty="0">
                <a:solidFill>
                  <a:schemeClr val="tx1"/>
                </a:solidFill>
              </a:rPr>
              <a:t>Resiliens-teorien:</a:t>
            </a:r>
          </a:p>
          <a:p>
            <a:pPr algn="ctr"/>
            <a:br>
              <a:rPr lang="en-IE" b="1" dirty="0">
                <a:solidFill>
                  <a:schemeClr val="accent3">
                    <a:lumMod val="50000"/>
                  </a:schemeClr>
                </a:solidFill>
              </a:rPr>
            </a:br>
            <a:r>
              <a:rPr lang="en-US" dirty="0">
                <a:solidFill>
                  <a:srgbClr val="404040"/>
                </a:solidFill>
              </a:rPr>
              <a:t>Resiliens er evnen til å komme seg etter utfordringer eller tilpasse seg endringer. Det er ikke noe man er født med – det er noe man kan utvikle, akkurat som en ferdighet.</a:t>
            </a:r>
            <a:endParaRPr lang="en-US" b="1" dirty="0">
              <a:solidFill>
                <a:srgbClr val="404040"/>
              </a:solidFill>
            </a:endParaRPr>
          </a:p>
        </p:txBody>
      </p:sp>
      <p:sp>
        <p:nvSpPr>
          <p:cNvPr id="2" name="Rounded Rectangle 14">
            <a:extLst>
              <a:ext uri="{FF2B5EF4-FFF2-40B4-BE49-F238E27FC236}">
                <a16:creationId xmlns:a16="http://schemas.microsoft.com/office/drawing/2014/main" id="{48904E0C-36BF-B55D-85AE-7A0FB7491075}"/>
              </a:ext>
            </a:extLst>
          </p:cNvPr>
          <p:cNvSpPr/>
          <p:nvPr/>
        </p:nvSpPr>
        <p:spPr>
          <a:xfrm>
            <a:off x="4564109" y="1573830"/>
            <a:ext cx="3183540" cy="3210821"/>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IE" b="1" dirty="0">
                <a:solidFill>
                  <a:schemeClr val="tx1"/>
                </a:solidFill>
              </a:rPr>
              <a:t>Styrkebasert tilnærming:</a:t>
            </a:r>
          </a:p>
          <a:p>
            <a:pPr algn="ctr"/>
            <a:br>
              <a:rPr lang="en-IE" b="1" dirty="0">
                <a:solidFill>
                  <a:schemeClr val="accent3">
                    <a:lumMod val="50000"/>
                  </a:schemeClr>
                </a:solidFill>
              </a:rPr>
            </a:br>
            <a:r>
              <a:rPr lang="en-US" dirty="0">
                <a:solidFill>
                  <a:srgbClr val="404040"/>
                </a:solidFill>
              </a:rPr>
              <a:t>Denne ideen fokuserer på det du allerede er god til – dine verdier, interesser og personlige egenskaper – i stedet for bare å se på problemene. </a:t>
            </a:r>
            <a:r>
              <a:rPr lang="en-US" dirty="0" err="1">
                <a:solidFill>
                  <a:srgbClr val="404040"/>
                </a:solidFill>
              </a:rPr>
              <a:t>Å erkjenne </a:t>
            </a:r>
            <a:r>
              <a:rPr lang="en-US" dirty="0">
                <a:solidFill>
                  <a:srgbClr val="404040"/>
                </a:solidFill>
              </a:rPr>
              <a:t>dine styrker bidrar til å bygge selvtillit og motivasjon.</a:t>
            </a:r>
            <a:endParaRPr lang="en-US" b="1" dirty="0">
              <a:solidFill>
                <a:srgbClr val="404040"/>
              </a:solidFill>
            </a:endParaRPr>
          </a:p>
        </p:txBody>
      </p:sp>
      <p:sp>
        <p:nvSpPr>
          <p:cNvPr id="8" name="Rounded Rectangle 14">
            <a:extLst>
              <a:ext uri="{FF2B5EF4-FFF2-40B4-BE49-F238E27FC236}">
                <a16:creationId xmlns:a16="http://schemas.microsoft.com/office/drawing/2014/main" id="{C9B6F61B-3D2E-FA40-FD01-57DEE89E8CE7}"/>
              </a:ext>
            </a:extLst>
          </p:cNvPr>
          <p:cNvSpPr/>
          <p:nvPr/>
        </p:nvSpPr>
        <p:spPr>
          <a:xfrm>
            <a:off x="8704770" y="1573243"/>
            <a:ext cx="3183540" cy="3210821"/>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IE" b="1" dirty="0">
                <a:solidFill>
                  <a:schemeClr val="tx1"/>
                </a:solidFill>
              </a:rPr>
              <a:t>Veksttankegang (Carol Dweck):</a:t>
            </a:r>
          </a:p>
          <a:p>
            <a:pPr algn="ctr"/>
            <a:br>
              <a:rPr lang="en-IE" b="1" dirty="0">
                <a:solidFill>
                  <a:schemeClr val="accent3">
                    <a:lumMod val="50000"/>
                  </a:schemeClr>
                </a:solidFill>
              </a:rPr>
            </a:br>
            <a:r>
              <a:rPr lang="en-US" dirty="0">
                <a:solidFill>
                  <a:srgbClr val="404040"/>
                </a:solidFill>
              </a:rPr>
              <a:t>Et vekstorientert tankesett innebærer å tro at du kan utvikle dine evner gjennom innsats og læring. I stedet for å tenke «jeg kan ikke», tenker du «jeg kan ikke ennå». Dette hjelper deg å komme deg på beina igjen etter feil.</a:t>
            </a:r>
            <a:endParaRPr lang="en-US" b="1" dirty="0">
              <a:solidFill>
                <a:srgbClr val="404040"/>
              </a:solidFill>
            </a:endParaRPr>
          </a:p>
        </p:txBody>
      </p:sp>
      <p:sp>
        <p:nvSpPr>
          <p:cNvPr id="21" name="Rounded Rectangle 14">
            <a:extLst>
              <a:ext uri="{FF2B5EF4-FFF2-40B4-BE49-F238E27FC236}">
                <a16:creationId xmlns:a16="http://schemas.microsoft.com/office/drawing/2014/main" id="{03DE3482-0686-134D-3438-41EEE4EA87CF}"/>
              </a:ext>
            </a:extLst>
          </p:cNvPr>
          <p:cNvSpPr/>
          <p:nvPr/>
        </p:nvSpPr>
        <p:spPr>
          <a:xfrm>
            <a:off x="423446" y="5036501"/>
            <a:ext cx="11464864" cy="1695642"/>
          </a:xfrm>
          <a:prstGeom prst="roundRect">
            <a:avLst/>
          </a:prstGeom>
          <a:solidFill>
            <a:srgbClr val="1F8E47"/>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IE" b="1" dirty="0">
                <a:solidFill>
                  <a:srgbClr val="FEFFFF"/>
                </a:solidFill>
              </a:rPr>
              <a:t>Hva dette betyr for oss: </a:t>
            </a:r>
          </a:p>
          <a:p>
            <a:pPr>
              <a:buFont typeface="Arial" panose="020B0604020202020204" pitchFamily="34" charset="0"/>
              <a:buChar char="•"/>
            </a:pPr>
            <a:r>
              <a:rPr lang="en-US" dirty="0"/>
              <a:t> Styrke er ikke noe du har eller ikke har – den vokser over tid.</a:t>
            </a:r>
          </a:p>
          <a:p>
            <a:pPr>
              <a:buFont typeface="Arial" panose="020B0604020202020204" pitchFamily="34" charset="0"/>
              <a:buChar char="•"/>
            </a:pPr>
            <a:r>
              <a:rPr lang="en-US" dirty="0"/>
              <a:t> Alle har noe verdifullt å bygge videre på.</a:t>
            </a:r>
          </a:p>
          <a:p>
            <a:pPr>
              <a:buFont typeface="Arial" panose="020B0604020202020204" pitchFamily="34" charset="0"/>
              <a:buChar char="•"/>
            </a:pPr>
            <a:r>
              <a:rPr lang="en-US" dirty="0"/>
              <a:t> Vanskeligheter er ikke en fiasko – det er en del av vekstprosessen.</a:t>
            </a:r>
          </a:p>
          <a:p>
            <a:pPr>
              <a:buFont typeface="Arial" panose="020B0604020202020204" pitchFamily="34" charset="0"/>
              <a:buChar char="•"/>
            </a:pPr>
            <a:r>
              <a:rPr lang="en-US" dirty="0"/>
              <a:t> Støtte fra andre (familie, venner, mentorer) spiller en stor rolle i å hjelpe oss med å bygge styrke.</a:t>
            </a:r>
          </a:p>
          <a:p>
            <a:endParaRPr lang="en-US" b="1" dirty="0">
              <a:solidFill>
                <a:srgbClr val="FEFFFF"/>
              </a:solidFill>
            </a:endParaRPr>
          </a:p>
        </p:txBody>
      </p:sp>
    </p:spTree>
    <p:extLst>
      <p:ext uri="{BB962C8B-B14F-4D97-AF65-F5344CB8AC3E}">
        <p14:creationId xmlns:p14="http://schemas.microsoft.com/office/powerpoint/2010/main" val="4110127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0CC87-7961-EE11-3AFD-7BA403A5984D}"/>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098E3710-C4A0-9C67-9F17-DCD4B9B67310}"/>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ED8A3940-2DE9-513D-D12A-F7ACED9BA51C}"/>
              </a:ext>
            </a:extLst>
          </p:cNvPr>
          <p:cNvSpPr>
            <a:spLocks noGrp="1"/>
          </p:cNvSpPr>
          <p:nvPr>
            <p:ph type="body" sz="quarter" idx="13"/>
          </p:nvPr>
        </p:nvSpPr>
        <p:spPr/>
        <p:txBody>
          <a:bodyPr>
            <a:normAutofit lnSpcReduction="10000"/>
          </a:bodyPr>
          <a:lstStyle/>
          <a:p>
            <a:r>
              <a:rPr lang="en-US" dirty="0"/>
              <a:t>Refleksjon: </a:t>
            </a:r>
          </a:p>
          <a:p>
            <a:endParaRPr lang="en-US" dirty="0"/>
          </a:p>
          <a:p>
            <a:r>
              <a:rPr kumimoji="0" lang="en-US" altLang="de-DE" sz="2400" b="1" i="0" u="none" strike="noStrike" cap="none" normalizeH="0" baseline="0" dirty="0">
                <a:ln>
                  <a:noFill/>
                </a:ln>
                <a:solidFill>
                  <a:schemeClr val="bg2"/>
                </a:solidFill>
                <a:effectLst/>
                <a:latin typeface="Arial" panose="020B0604020202020204" pitchFamily="34" charset="0"/>
              </a:rPr>
              <a:t>«Hva betyr det for deg å være sterk? Kan du tenke på en gang da du viste styrke, selv om det ikke føltes slik?</a:t>
            </a:r>
            <a:r>
              <a:rPr kumimoji="0" lang="de-DE" altLang="de-DE" sz="2400" b="1" i="0" u="none" strike="noStrike" cap="none" normalizeH="0" baseline="0" dirty="0">
                <a:ln>
                  <a:noFill/>
                </a:ln>
                <a:solidFill>
                  <a:schemeClr val="bg2"/>
                </a:solidFill>
                <a:effectLst/>
                <a:latin typeface="Arial" panose="020B0604020202020204" pitchFamily="34" charset="0"/>
              </a:rPr>
              <a:t>»</a:t>
            </a:r>
          </a:p>
          <a:p>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par minutter til å reflektere og skriv ned svaret ditt – og/eller diskuter tankene dine i gruppen.</a:t>
            </a:r>
          </a:p>
          <a:p>
            <a:endParaRPr lang="en-US" dirty="0"/>
          </a:p>
        </p:txBody>
      </p:sp>
    </p:spTree>
    <p:extLst>
      <p:ext uri="{BB962C8B-B14F-4D97-AF65-F5344CB8AC3E}">
        <p14:creationId xmlns:p14="http://schemas.microsoft.com/office/powerpoint/2010/main" val="1253398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917D5-B66C-5699-A4A3-35B5D55C659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BCCD9EB-1619-ACDD-1552-0EED03017C64}"/>
              </a:ext>
            </a:extLst>
          </p:cNvPr>
          <p:cNvSpPr>
            <a:spLocks noGrp="1"/>
          </p:cNvSpPr>
          <p:nvPr>
            <p:ph type="body" sz="quarter" idx="18"/>
          </p:nvPr>
        </p:nvSpPr>
        <p:spPr/>
        <p:txBody>
          <a:bodyPr/>
          <a:lstStyle/>
          <a:p>
            <a:pPr marL="0" indent="0">
              <a:buNone/>
            </a:pPr>
            <a:r>
              <a:rPr lang="en-US" sz="2000" dirty="0"/>
              <a:t>Alle har sterke sider – selv om det ikke alltid føles slik. Noen sterke sider er lett å se, som å være en god venn eller å holde hodet kaldt under press. Andre er mer skjulte, som å be om hjelp eller å stille opp selv når du er nervøs.</a:t>
            </a:r>
          </a:p>
          <a:p>
            <a:pPr marL="0" indent="0">
              <a:buNone/>
            </a:pPr>
            <a:r>
              <a:rPr lang="en-US" sz="2000" dirty="0"/>
              <a:t>Din personlige styrke kan komme fra:</a:t>
            </a:r>
          </a:p>
          <a:p>
            <a:pPr marL="0" indent="0">
              <a:buNone/>
            </a:pPr>
            <a:r>
              <a:rPr lang="en-US" sz="2000" dirty="0"/>
              <a:t>🧍‍♀️ Deg selv – ditt mot, din kreativitet eller nysgjerrighet.</a:t>
            </a:r>
          </a:p>
          <a:p>
            <a:pPr marL="0" indent="0">
              <a:buNone/>
            </a:pPr>
            <a:r>
              <a:rPr lang="en-US" sz="2000" dirty="0"/>
              <a:t>🤝 Andre mennesker – venner, familie, mentorer eller til og med noen du beundrer på avstand.</a:t>
            </a:r>
          </a:p>
          <a:p>
            <a:pPr marL="0" indent="0">
              <a:buNone/>
            </a:pPr>
            <a:r>
              <a:rPr lang="en-US" sz="2000" dirty="0"/>
              <a:t>🌿 Aktiviteter – tid i naturen, musikk, tegning, bevegelse.</a:t>
            </a:r>
          </a:p>
          <a:p>
            <a:pPr marL="0" indent="0">
              <a:buNone/>
            </a:pPr>
            <a:r>
              <a:rPr lang="en-US" sz="2000" dirty="0"/>
              <a:t>📚 Kunnskap eller læring – å vite hva som er viktig for deg og hvorfor.</a:t>
            </a:r>
          </a:p>
          <a:p>
            <a:pPr marL="0" indent="0">
              <a:buNone/>
            </a:pPr>
            <a:r>
              <a:rPr lang="en-US" sz="2000" dirty="0"/>
              <a:t>💬 Verdier – medfølelse, rettferdighet, ærlighet eller håp.</a:t>
            </a:r>
          </a:p>
          <a:p>
            <a:pPr marL="0" indent="0">
              <a:buNone/>
            </a:pPr>
            <a:endParaRPr lang="en-US" sz="1600" b="1" dirty="0">
              <a:solidFill>
                <a:schemeClr val="tx1"/>
              </a:solidFill>
            </a:endParaRPr>
          </a:p>
          <a:p>
            <a:pPr marL="0" indent="0">
              <a:buNone/>
            </a:pPr>
            <a:r>
              <a:rPr lang="en-US" sz="2000" b="1" dirty="0" err="1">
                <a:solidFill>
                  <a:srgbClr val="1F8E47"/>
                </a:solidFill>
              </a:rPr>
              <a:t>Å erkjenne </a:t>
            </a:r>
            <a:r>
              <a:rPr lang="en-US" sz="2000" b="1" dirty="0">
                <a:solidFill>
                  <a:srgbClr val="1F8E47"/>
                </a:solidFill>
              </a:rPr>
              <a:t>dine styrker hjelper deg å holde deg stabil når livet (eller klimaet) føles usikkert. Og dine styrker kan være akkurat det noen andre også trenger.</a:t>
            </a:r>
          </a:p>
        </p:txBody>
      </p:sp>
      <p:sp>
        <p:nvSpPr>
          <p:cNvPr id="4" name="Text Placeholder 3">
            <a:extLst>
              <a:ext uri="{FF2B5EF4-FFF2-40B4-BE49-F238E27FC236}">
                <a16:creationId xmlns:a16="http://schemas.microsoft.com/office/drawing/2014/main" id="{6E74ABB1-BA23-3EFB-EEC0-118DB5A8A80D}"/>
              </a:ext>
            </a:extLst>
          </p:cNvPr>
          <p:cNvSpPr>
            <a:spLocks noGrp="1"/>
          </p:cNvSpPr>
          <p:nvPr>
            <p:ph type="body" sz="quarter" idx="16"/>
          </p:nvPr>
        </p:nvSpPr>
        <p:spPr/>
        <p:txBody>
          <a:bodyPr/>
          <a:lstStyle/>
          <a:p>
            <a:r>
              <a:rPr lang="en-US" dirty="0">
                <a:solidFill>
                  <a:srgbClr val="1F8E47"/>
                </a:solidFill>
              </a:rPr>
              <a:t>Dine personlige kilder til styrke</a:t>
            </a:r>
          </a:p>
        </p:txBody>
      </p:sp>
      <p:sp>
        <p:nvSpPr>
          <p:cNvPr id="2" name="Rectangle 1">
            <a:extLst>
              <a:ext uri="{FF2B5EF4-FFF2-40B4-BE49-F238E27FC236}">
                <a16:creationId xmlns:a16="http://schemas.microsoft.com/office/drawing/2014/main" id="{E8CF7755-7231-8392-101E-42967212030A}"/>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51768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07DBE-BCC6-9751-407F-BD35FCCEED7D}"/>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B91527C2-3E6E-7521-0709-2B8540E4070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2EB19131-DF30-B2A9-5EF0-93FB6A188F92}"/>
              </a:ext>
            </a:extLst>
          </p:cNvPr>
          <p:cNvSpPr>
            <a:spLocks noGrp="1"/>
          </p:cNvSpPr>
          <p:nvPr>
            <p:ph type="body" sz="quarter" idx="13"/>
          </p:nvPr>
        </p:nvSpPr>
        <p:spPr/>
        <p:txBody>
          <a:bodyPr>
            <a:normAutofit lnSpcReduction="10000"/>
          </a:bodyPr>
          <a:lstStyle/>
          <a:p>
            <a:r>
              <a:rPr lang="en-US" dirty="0"/>
              <a:t>Refleksjon: </a:t>
            </a:r>
          </a:p>
          <a:p>
            <a:endParaRPr lang="en-US" dirty="0"/>
          </a:p>
          <a:p>
            <a:r>
              <a:rPr kumimoji="0" lang="de-DE" altLang="de-DE" sz="2400" b="1" i="0" u="none" strike="noStrike" cap="none" normalizeH="0" baseline="0" dirty="0">
                <a:ln>
                  <a:noFill/>
                </a:ln>
                <a:solidFill>
                  <a:schemeClr val="bg2"/>
                </a:solidFill>
                <a:effectLst/>
                <a:latin typeface="Arial" panose="020B0604020202020204" pitchFamily="34" charset="0"/>
              </a:rPr>
              <a:t>«</a:t>
            </a:r>
            <a:r>
              <a:rPr kumimoji="0" lang="en-US" altLang="de-DE" sz="2400" b="1" i="0" u="none" strike="noStrike" cap="none" normalizeH="0" baseline="0" dirty="0">
                <a:ln>
                  <a:noFill/>
                </a:ln>
                <a:solidFill>
                  <a:schemeClr val="bg2"/>
                </a:solidFill>
                <a:effectLst/>
                <a:latin typeface="Arial" panose="020B0604020202020204" pitchFamily="34" charset="0"/>
              </a:rPr>
              <a:t>Hva gir deg styrke når ting er vanskelige? Er det en person, en vane, et sted eller noe annet?</a:t>
            </a:r>
            <a:r>
              <a:rPr kumimoji="0" lang="de-DE" altLang="de-DE" sz="2400" b="1" i="0" u="none" strike="noStrike" cap="none" normalizeH="0" baseline="0" dirty="0">
                <a:ln>
                  <a:noFill/>
                </a:ln>
                <a:solidFill>
                  <a:schemeClr val="bg2"/>
                </a:solidFill>
                <a:effectLst/>
                <a:latin typeface="Arial" panose="020B0604020202020204" pitchFamily="34" charset="0"/>
              </a:rPr>
              <a:t>»</a:t>
            </a:r>
          </a:p>
          <a:p>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par minutter til å reflektere og skriv ned svaret ditt – og/eller diskuter tankene dine i gruppen.</a:t>
            </a:r>
          </a:p>
          <a:p>
            <a:endParaRPr lang="en-US" dirty="0"/>
          </a:p>
        </p:txBody>
      </p:sp>
    </p:spTree>
    <p:extLst>
      <p:ext uri="{BB962C8B-B14F-4D97-AF65-F5344CB8AC3E}">
        <p14:creationId xmlns:p14="http://schemas.microsoft.com/office/powerpoint/2010/main" val="2788228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B5B00-6D55-6D08-657E-34EDD305A2D1}"/>
            </a:ext>
          </a:extLst>
        </p:cNvPr>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AAAEA32A-4D0C-4EBC-866C-C9C0EE5F1E4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18" name="think-cell data - do not delete" hidden="1">
                        <a:extLst>
                          <a:ext uri="{FF2B5EF4-FFF2-40B4-BE49-F238E27FC236}">
                            <a16:creationId xmlns:a16="http://schemas.microsoft.com/office/drawing/2014/main" id="{AAAEA32A-4D0C-4EBC-866C-C9C0EE5F1E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 name="Picture 1">
            <a:extLst>
              <a:ext uri="{FF2B5EF4-FFF2-40B4-BE49-F238E27FC236}">
                <a16:creationId xmlns:a16="http://schemas.microsoft.com/office/drawing/2014/main" id="{BCB44815-A11C-5C13-0668-02D3EDC67758}"/>
              </a:ext>
            </a:extLst>
          </p:cNvPr>
          <p:cNvPicPr>
            <a:picLocks noChangeAspect="1"/>
          </p:cNvPicPr>
          <p:nvPr/>
        </p:nvPicPr>
        <p:blipFill>
          <a:blip r:embed="rId5"/>
          <a:srcRect/>
          <a:stretch/>
        </p:blipFill>
        <p:spPr>
          <a:xfrm>
            <a:off x="-2630141" y="-864251"/>
            <a:ext cx="14822141" cy="8300397"/>
          </a:xfrm>
          <a:prstGeom prst="rect">
            <a:avLst/>
          </a:prstGeom>
        </p:spPr>
      </p:pic>
      <p:sp>
        <p:nvSpPr>
          <p:cNvPr id="5" name="Text Placeholder 4">
            <a:extLst>
              <a:ext uri="{FF2B5EF4-FFF2-40B4-BE49-F238E27FC236}">
                <a16:creationId xmlns:a16="http://schemas.microsoft.com/office/drawing/2014/main" id="{0116C729-09DE-F195-F2BA-C20B30B84D0C}"/>
              </a:ext>
            </a:extLst>
          </p:cNvPr>
          <p:cNvSpPr>
            <a:spLocks noGrp="1"/>
          </p:cNvSpPr>
          <p:nvPr>
            <p:ph type="body" sz="quarter" idx="18"/>
          </p:nvPr>
        </p:nvSpPr>
        <p:spPr>
          <a:xfrm>
            <a:off x="303690" y="1884850"/>
            <a:ext cx="3706291" cy="1049221"/>
          </a:xfrm>
        </p:spPr>
        <p:txBody>
          <a:bodyPr/>
          <a:lstStyle/>
          <a:p>
            <a:r>
              <a:rPr lang="de-DE" sz="2400" i="1" dirty="0">
                <a:solidFill>
                  <a:schemeClr val="tx1"/>
                </a:solidFill>
              </a:rPr>
              <a:t>Når </a:t>
            </a:r>
            <a:r>
              <a:rPr lang="de-DE" sz="2400" i="1" dirty="0" err="1">
                <a:solidFill>
                  <a:schemeClr val="tx1"/>
                </a:solidFill>
              </a:rPr>
              <a:t>du </a:t>
            </a:r>
            <a:r>
              <a:rPr lang="de-DE" sz="2400" i="1" dirty="0">
                <a:solidFill>
                  <a:schemeClr val="tx1"/>
                </a:solidFill>
              </a:rPr>
              <a:t>er ferdig med </a:t>
            </a:r>
            <a:r>
              <a:rPr lang="de-DE" sz="2400" i="1" dirty="0" err="1">
                <a:solidFill>
                  <a:schemeClr val="tx1"/>
                </a:solidFill>
              </a:rPr>
              <a:t>dette modulen</a:t>
            </a:r>
            <a:r>
              <a:rPr lang="de-DE" sz="2400" i="1" dirty="0">
                <a:solidFill>
                  <a:schemeClr val="tx1"/>
                </a:solidFill>
              </a:rPr>
              <a:t>, vil</a:t>
            </a:r>
            <a:r>
              <a:rPr lang="de-DE" sz="2400" i="1" dirty="0" err="1">
                <a:solidFill>
                  <a:schemeClr val="tx1"/>
                </a:solidFill>
              </a:rPr>
              <a:t> du</a:t>
            </a:r>
            <a:r>
              <a:rPr lang="de-DE" sz="2400" i="1" dirty="0">
                <a:solidFill>
                  <a:schemeClr val="tx1"/>
                </a:solidFill>
              </a:rPr>
              <a:t>…</a:t>
            </a:r>
            <a:endParaRPr lang="en-US" sz="2400" i="1" dirty="0">
              <a:solidFill>
                <a:schemeClr val="tx1"/>
              </a:solidFill>
            </a:endParaRPr>
          </a:p>
        </p:txBody>
      </p:sp>
      <p:sp>
        <p:nvSpPr>
          <p:cNvPr id="6" name="Text Placeholder 5">
            <a:extLst>
              <a:ext uri="{FF2B5EF4-FFF2-40B4-BE49-F238E27FC236}">
                <a16:creationId xmlns:a16="http://schemas.microsoft.com/office/drawing/2014/main" id="{61BD27EA-3728-BFC8-902B-908612999EFA}"/>
              </a:ext>
            </a:extLst>
          </p:cNvPr>
          <p:cNvSpPr>
            <a:spLocks noGrp="1"/>
          </p:cNvSpPr>
          <p:nvPr>
            <p:ph type="body" sz="quarter" idx="19"/>
          </p:nvPr>
        </p:nvSpPr>
        <p:spPr>
          <a:xfrm>
            <a:off x="320490" y="786540"/>
            <a:ext cx="3229045" cy="859741"/>
          </a:xfrm>
        </p:spPr>
        <p:txBody>
          <a:bodyPr/>
          <a:lstStyle/>
          <a:p>
            <a:r>
              <a:rPr lang="en-US" sz="2800" i="1" dirty="0">
                <a:solidFill>
                  <a:schemeClr val="tx1"/>
                </a:solidFill>
                <a:latin typeface="+mj-lt"/>
                <a:cs typeface="Calibri Light" panose="020F0302020204030204" pitchFamily="34" charset="0"/>
              </a:rPr>
              <a:t>Læringsmål</a:t>
            </a:r>
          </a:p>
        </p:txBody>
      </p:sp>
      <p:sp>
        <p:nvSpPr>
          <p:cNvPr id="3" name="Rounded Rectangle 2">
            <a:extLst>
              <a:ext uri="{FF2B5EF4-FFF2-40B4-BE49-F238E27FC236}">
                <a16:creationId xmlns:a16="http://schemas.microsoft.com/office/drawing/2014/main" id="{1B58909D-5813-06EB-1DCF-D32D9C48CDF6}"/>
              </a:ext>
            </a:extLst>
          </p:cNvPr>
          <p:cNvSpPr/>
          <p:nvPr/>
        </p:nvSpPr>
        <p:spPr>
          <a:xfrm>
            <a:off x="9124259" y="1216429"/>
            <a:ext cx="2784764" cy="1255222"/>
          </a:xfrm>
          <a:prstGeom prst="roundRec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Oppdage </a:t>
            </a:r>
            <a:r>
              <a:rPr lang="en-US" sz="1600" dirty="0"/>
              <a:t>dine personlige styrker og hvordan de kan hjelpe deg med å bygge motstandskraft når du møter klimautfordringer.</a:t>
            </a:r>
          </a:p>
        </p:txBody>
      </p:sp>
      <p:pic>
        <p:nvPicPr>
          <p:cNvPr id="10" name="Picture 9">
            <a:extLst>
              <a:ext uri="{FF2B5EF4-FFF2-40B4-BE49-F238E27FC236}">
                <a16:creationId xmlns:a16="http://schemas.microsoft.com/office/drawing/2014/main" id="{591C6267-9120-BD89-9A76-9ED733038E28}"/>
              </a:ext>
            </a:extLst>
          </p:cNvPr>
          <p:cNvPicPr>
            <a:picLocks noChangeAspect="1"/>
          </p:cNvPicPr>
          <p:nvPr/>
        </p:nvPicPr>
        <p:blipFill>
          <a:blip r:embed="rId6"/>
          <a:stretch>
            <a:fillRect/>
          </a:stretch>
        </p:blipFill>
        <p:spPr>
          <a:xfrm>
            <a:off x="-1475082" y="3970663"/>
            <a:ext cx="5255207" cy="5255207"/>
          </a:xfrm>
          <a:prstGeom prst="rect">
            <a:avLst/>
          </a:prstGeom>
        </p:spPr>
      </p:pic>
      <p:sp>
        <p:nvSpPr>
          <p:cNvPr id="11" name="Rounded Rectangle 2">
            <a:extLst>
              <a:ext uri="{FF2B5EF4-FFF2-40B4-BE49-F238E27FC236}">
                <a16:creationId xmlns:a16="http://schemas.microsoft.com/office/drawing/2014/main" id="{84B4172C-524E-8A46-D2E6-3658738995C4}"/>
              </a:ext>
            </a:extLst>
          </p:cNvPr>
          <p:cNvSpPr/>
          <p:nvPr/>
        </p:nvSpPr>
        <p:spPr>
          <a:xfrm>
            <a:off x="6226016" y="1216429"/>
            <a:ext cx="2784764" cy="1255222"/>
          </a:xfrm>
          <a:prstGeom prst="roundRec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Forstå </a:t>
            </a:r>
            <a:r>
              <a:rPr lang="en-US" sz="1600" dirty="0"/>
              <a:t>hva empowerment betyr i ditt liv og hvordan det henger sammen med klimatiltak.</a:t>
            </a:r>
          </a:p>
        </p:txBody>
      </p:sp>
      <p:sp>
        <p:nvSpPr>
          <p:cNvPr id="14" name="Rounded Rectangle 2">
            <a:extLst>
              <a:ext uri="{FF2B5EF4-FFF2-40B4-BE49-F238E27FC236}">
                <a16:creationId xmlns:a16="http://schemas.microsoft.com/office/drawing/2014/main" id="{503DAB5E-75D2-23DA-7277-7A4958FFC3DC}"/>
              </a:ext>
            </a:extLst>
          </p:cNvPr>
          <p:cNvSpPr/>
          <p:nvPr/>
        </p:nvSpPr>
        <p:spPr>
          <a:xfrm>
            <a:off x="9124259" y="2624051"/>
            <a:ext cx="2784764" cy="1255222"/>
          </a:xfrm>
          <a:prstGeom prst="roundRec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La deg inspirere </a:t>
            </a:r>
            <a:r>
              <a:rPr lang="en-US" sz="1600" dirty="0"/>
              <a:t>av ekte historier om unge mennesker som gjør en forskjell.</a:t>
            </a:r>
          </a:p>
        </p:txBody>
      </p:sp>
      <p:sp>
        <p:nvSpPr>
          <p:cNvPr id="15" name="Rounded Rectangle 2">
            <a:extLst>
              <a:ext uri="{FF2B5EF4-FFF2-40B4-BE49-F238E27FC236}">
                <a16:creationId xmlns:a16="http://schemas.microsoft.com/office/drawing/2014/main" id="{C528C6BC-23D9-C815-999D-ECDBE24977D0}"/>
              </a:ext>
            </a:extLst>
          </p:cNvPr>
          <p:cNvSpPr/>
          <p:nvPr/>
        </p:nvSpPr>
        <p:spPr>
          <a:xfrm>
            <a:off x="6226016" y="2624051"/>
            <a:ext cx="2784764" cy="1255222"/>
          </a:xfrm>
          <a:prstGeom prst="roundRec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Lære </a:t>
            </a:r>
            <a:r>
              <a:rPr lang="en-US" sz="1600" dirty="0"/>
              <a:t>hvordan små handlinger kan gjøre en stor forskjell, og hvordan du kan omdanne energien din til positiv endring.</a:t>
            </a:r>
          </a:p>
        </p:txBody>
      </p:sp>
      <p:sp>
        <p:nvSpPr>
          <p:cNvPr id="16" name="Rounded Rectangle 2">
            <a:extLst>
              <a:ext uri="{FF2B5EF4-FFF2-40B4-BE49-F238E27FC236}">
                <a16:creationId xmlns:a16="http://schemas.microsoft.com/office/drawing/2014/main" id="{430A83EB-A0AF-CB08-5E6C-40995DBC1D9F}"/>
              </a:ext>
            </a:extLst>
          </p:cNvPr>
          <p:cNvSpPr/>
          <p:nvPr/>
        </p:nvSpPr>
        <p:spPr>
          <a:xfrm>
            <a:off x="9124259" y="4031673"/>
            <a:ext cx="2784764" cy="1255222"/>
          </a:xfrm>
          <a:prstGeom prst="roundRec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Lag </a:t>
            </a:r>
            <a:r>
              <a:rPr lang="en-US" sz="1600" dirty="0"/>
              <a:t>din egen personlige handlingsplan og sjekkliste for kontinuerlig empowerment.</a:t>
            </a:r>
          </a:p>
        </p:txBody>
      </p:sp>
      <p:sp>
        <p:nvSpPr>
          <p:cNvPr id="17" name="Rounded Rectangle 2">
            <a:extLst>
              <a:ext uri="{FF2B5EF4-FFF2-40B4-BE49-F238E27FC236}">
                <a16:creationId xmlns:a16="http://schemas.microsoft.com/office/drawing/2014/main" id="{4E06078F-9ADB-AF78-87F1-CA5AA274D959}"/>
              </a:ext>
            </a:extLst>
          </p:cNvPr>
          <p:cNvSpPr/>
          <p:nvPr/>
        </p:nvSpPr>
        <p:spPr>
          <a:xfrm>
            <a:off x="6226016" y="4031673"/>
            <a:ext cx="2784764" cy="1255222"/>
          </a:xfrm>
          <a:prstGeom prst="roundRect">
            <a:avLst/>
          </a:prstGeom>
          <a:solidFill>
            <a:srgbClr val="84C2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Utforsk </a:t>
            </a:r>
            <a:r>
              <a:rPr lang="en-US" sz="1600" dirty="0"/>
              <a:t>måter å holde motivasjonen oppe på, selv når ting føles vanskelige.</a:t>
            </a:r>
          </a:p>
        </p:txBody>
      </p:sp>
    </p:spTree>
    <p:extLst>
      <p:ext uri="{BB962C8B-B14F-4D97-AF65-F5344CB8AC3E}">
        <p14:creationId xmlns:p14="http://schemas.microsoft.com/office/powerpoint/2010/main" val="3275606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0E5F1-2153-ABD1-2D9C-4E0E9857E52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E88CB17-30E2-E7DE-3542-6B3D40CF1036}"/>
              </a:ext>
            </a:extLst>
          </p:cNvPr>
          <p:cNvSpPr>
            <a:spLocks noGrp="1"/>
          </p:cNvSpPr>
          <p:nvPr>
            <p:ph type="body" sz="quarter" idx="18"/>
          </p:nvPr>
        </p:nvSpPr>
        <p:spPr/>
        <p:txBody>
          <a:bodyPr/>
          <a:lstStyle/>
          <a:p>
            <a:pPr marL="0" indent="0">
              <a:buNone/>
            </a:pPr>
            <a:r>
              <a:rPr lang="en-US" sz="2000" dirty="0"/>
              <a:t>Styrke handler ikke alltid om å stå på en scene eller lede en bevegelse. Ofte ligger den i de små valgene vi tar hver dag.</a:t>
            </a:r>
          </a:p>
          <a:p>
            <a:pPr marL="0" indent="0">
              <a:buNone/>
            </a:pPr>
            <a:r>
              <a:rPr lang="en-US" sz="2000" dirty="0"/>
              <a:t>Her er eksempler fra virkeligheten på hverdagslig styrke:</a:t>
            </a:r>
          </a:p>
          <a:p>
            <a:pPr marL="0" indent="0">
              <a:buNone/>
            </a:pPr>
            <a:r>
              <a:rPr lang="en-US" sz="2000" dirty="0"/>
              <a:t>🌱 Å velge å si fra i en gruppe, selv om stemmen din skjelver.</a:t>
            </a:r>
          </a:p>
          <a:p>
            <a:pPr marL="0" indent="0">
              <a:buNone/>
            </a:pPr>
            <a:r>
              <a:rPr lang="en-US" sz="2000" dirty="0"/>
              <a:t>🧘 Å ta en pause når du føler deg overveldet, i stedet for å presse deg selv for hardt.</a:t>
            </a:r>
          </a:p>
          <a:p>
            <a:pPr marL="0" indent="0">
              <a:buNone/>
            </a:pPr>
            <a:r>
              <a:rPr lang="en-US" sz="2000" dirty="0"/>
              <a:t>💡 Å stille spørsmål i stedet for å late som om du vet svarene.</a:t>
            </a:r>
          </a:p>
          <a:p>
            <a:pPr marL="0" indent="0">
              <a:buNone/>
            </a:pPr>
            <a:r>
              <a:rPr lang="en-US" sz="2000" dirty="0"/>
              <a:t>🙋 Å stå opp for noen andre, selv om det føles ubehagelig.</a:t>
            </a:r>
          </a:p>
          <a:p>
            <a:pPr marL="0" indent="0">
              <a:buNone/>
            </a:pPr>
            <a:r>
              <a:rPr lang="en-US" sz="2000" dirty="0"/>
              <a:t>🧭 Å holde fast ved verdiene dine når det ville vært lettere å ikke gjøre det.</a:t>
            </a:r>
          </a:p>
          <a:p>
            <a:pPr marL="0" indent="0">
              <a:buNone/>
            </a:pPr>
            <a:endParaRPr lang="en-US" sz="1600" b="1" dirty="0">
              <a:solidFill>
                <a:schemeClr val="tx1"/>
              </a:solidFill>
            </a:endParaRPr>
          </a:p>
          <a:p>
            <a:pPr marL="0" indent="0">
              <a:buNone/>
            </a:pPr>
            <a:r>
              <a:rPr lang="en-US" sz="2000" b="1" dirty="0">
                <a:solidFill>
                  <a:srgbClr val="1F8E47"/>
                </a:solidFill>
              </a:rPr>
              <a:t>Du trenger ikke å være høylytt eller synlig for å være sterk. Styrke betyr også å være snill, ærlig og trofast mot deg selv.</a:t>
            </a:r>
          </a:p>
        </p:txBody>
      </p:sp>
      <p:sp>
        <p:nvSpPr>
          <p:cNvPr id="4" name="Text Placeholder 3">
            <a:extLst>
              <a:ext uri="{FF2B5EF4-FFF2-40B4-BE49-F238E27FC236}">
                <a16:creationId xmlns:a16="http://schemas.microsoft.com/office/drawing/2014/main" id="{B6A6277E-9D63-C774-E24A-FA3119E32120}"/>
              </a:ext>
            </a:extLst>
          </p:cNvPr>
          <p:cNvSpPr>
            <a:spLocks noGrp="1"/>
          </p:cNvSpPr>
          <p:nvPr>
            <p:ph type="body" sz="quarter" idx="16"/>
          </p:nvPr>
        </p:nvSpPr>
        <p:spPr/>
        <p:txBody>
          <a:bodyPr/>
          <a:lstStyle/>
          <a:p>
            <a:r>
              <a:rPr lang="en-US" dirty="0">
                <a:solidFill>
                  <a:srgbClr val="1F8E47"/>
                </a:solidFill>
              </a:rPr>
              <a:t>Hverdagsstyrke – hvordan det ser ut i virkeligheten</a:t>
            </a:r>
          </a:p>
        </p:txBody>
      </p:sp>
      <p:sp>
        <p:nvSpPr>
          <p:cNvPr id="2" name="Rectangle 1">
            <a:extLst>
              <a:ext uri="{FF2B5EF4-FFF2-40B4-BE49-F238E27FC236}">
                <a16:creationId xmlns:a16="http://schemas.microsoft.com/office/drawing/2014/main" id="{C53A16F1-4E59-A4E7-0A1E-E33ED8BE43AB}"/>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2FEB45DB-3A46-7B47-EE30-D20A0AED362B}"/>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81831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8875F-C2E8-4876-AE2D-DBACEA32233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6E291E01-E512-E0EB-6CAA-74B0A47EEAD9}"/>
              </a:ext>
            </a:extLst>
          </p:cNvPr>
          <p:cNvSpPr>
            <a:spLocks noGrp="1"/>
          </p:cNvSpPr>
          <p:nvPr>
            <p:ph type="body" sz="quarter" idx="18"/>
          </p:nvPr>
        </p:nvSpPr>
        <p:spPr/>
        <p:txBody>
          <a:bodyPr/>
          <a:lstStyle/>
          <a:p>
            <a:pPr marL="0" indent="0">
              <a:buNone/>
            </a:pPr>
            <a:r>
              <a:rPr lang="en-US" sz="2000" dirty="0"/>
              <a:t>Noen av de sterkeste menneskene er ikke de som har hatt det lett. Det er de som har møtt på vanskeligheter – og lært noe av dem.</a:t>
            </a:r>
          </a:p>
          <a:p>
            <a:pPr marL="0" indent="0">
              <a:buNone/>
            </a:pPr>
            <a:r>
              <a:rPr lang="en-US" sz="2000" dirty="0"/>
              <a:t>Du bygger styrke når du:</a:t>
            </a:r>
          </a:p>
          <a:p>
            <a:pPr marL="0" indent="0">
              <a:buNone/>
            </a:pPr>
            <a:endParaRPr lang="en-US" sz="2000" dirty="0"/>
          </a:p>
          <a:p>
            <a:pPr marL="0" indent="0">
              <a:buNone/>
            </a:pPr>
            <a:r>
              <a:rPr lang="en-US" sz="2000" dirty="0"/>
              <a:t>👣 Tar ett skritt til etter et tilbakeslag.</a:t>
            </a:r>
          </a:p>
          <a:p>
            <a:pPr marL="0" indent="0">
              <a:buNone/>
            </a:pPr>
            <a:r>
              <a:rPr lang="en-US" sz="2000" dirty="0"/>
              <a:t>💬 Snakker om noe vanskelig.</a:t>
            </a:r>
          </a:p>
          <a:p>
            <a:pPr marL="0" indent="0">
              <a:buNone/>
            </a:pPr>
            <a:r>
              <a:rPr lang="en-US" sz="2000" dirty="0"/>
              <a:t>🌧 Lærer av skuffelser og fortsetter å tro på forandring.</a:t>
            </a:r>
          </a:p>
          <a:p>
            <a:pPr marL="0" indent="0">
              <a:buNone/>
            </a:pPr>
            <a:r>
              <a:rPr lang="en-US" sz="2000" dirty="0"/>
              <a:t>🧠 Reflekterer over hva som er viktig for deg – og hvorfor.</a:t>
            </a:r>
          </a:p>
          <a:p>
            <a:pPr marL="0" indent="0">
              <a:buNone/>
            </a:pPr>
            <a:endParaRPr lang="en-US" sz="1600" b="1" dirty="0">
              <a:solidFill>
                <a:schemeClr val="tx1"/>
              </a:solidFill>
            </a:endParaRPr>
          </a:p>
          <a:p>
            <a:pPr marL="0" indent="0">
              <a:buNone/>
            </a:pPr>
            <a:r>
              <a:rPr lang="en-US" sz="2000" b="1" dirty="0">
                <a:solidFill>
                  <a:srgbClr val="1F8E47"/>
                </a:solidFill>
              </a:rPr>
              <a:t>Tenk på en utfordring du har møtt – stor eller liten. Hva lærte den deg? Den lærdommen er en del av styrken din.</a:t>
            </a:r>
          </a:p>
        </p:txBody>
      </p:sp>
      <p:sp>
        <p:nvSpPr>
          <p:cNvPr id="4" name="Text Placeholder 3">
            <a:extLst>
              <a:ext uri="{FF2B5EF4-FFF2-40B4-BE49-F238E27FC236}">
                <a16:creationId xmlns:a16="http://schemas.microsoft.com/office/drawing/2014/main" id="{5D1B2351-AF95-A43E-DE2A-476F85F3BDA5}"/>
              </a:ext>
            </a:extLst>
          </p:cNvPr>
          <p:cNvSpPr>
            <a:spLocks noGrp="1"/>
          </p:cNvSpPr>
          <p:nvPr>
            <p:ph type="body" sz="quarter" idx="16"/>
          </p:nvPr>
        </p:nvSpPr>
        <p:spPr/>
        <p:txBody>
          <a:bodyPr/>
          <a:lstStyle/>
          <a:p>
            <a:r>
              <a:rPr lang="en-US" dirty="0">
                <a:solidFill>
                  <a:srgbClr val="1F8E47"/>
                </a:solidFill>
              </a:rPr>
              <a:t>Styrke kan vokse – selv fra motgang</a:t>
            </a:r>
          </a:p>
        </p:txBody>
      </p:sp>
      <p:sp>
        <p:nvSpPr>
          <p:cNvPr id="2" name="Rectangle 1">
            <a:extLst>
              <a:ext uri="{FF2B5EF4-FFF2-40B4-BE49-F238E27FC236}">
                <a16:creationId xmlns:a16="http://schemas.microsoft.com/office/drawing/2014/main" id="{9C8C8E33-88FD-EE83-B6F2-DB826D3C4D2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84A1784B-3E45-34C5-F689-9E82552A3F6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6868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9C22D-A2C6-265E-AA78-274226521D1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5DFA392-F481-C980-63B6-F85D54DDBC06}"/>
              </a:ext>
            </a:extLst>
          </p:cNvPr>
          <p:cNvSpPr>
            <a:spLocks noGrp="1"/>
          </p:cNvSpPr>
          <p:nvPr>
            <p:ph type="body" sz="quarter" idx="18"/>
          </p:nvPr>
        </p:nvSpPr>
        <p:spPr/>
        <p:txBody>
          <a:bodyPr/>
          <a:lstStyle/>
          <a:p>
            <a:pPr marL="0" indent="0">
              <a:buNone/>
            </a:pPr>
            <a:r>
              <a:rPr lang="en-US" sz="2000" dirty="0"/>
              <a:t>Noe av det mest givende ved å oppdage din egen styrke er </a:t>
            </a:r>
            <a:r>
              <a:rPr lang="en-US" sz="2000" dirty="0" err="1"/>
              <a:t>å innse </a:t>
            </a:r>
            <a:r>
              <a:rPr lang="en-US" sz="2000" dirty="0"/>
              <a:t>at du også kan hjelpe andre.</a:t>
            </a:r>
          </a:p>
          <a:p>
            <a:pPr marL="0" indent="0">
              <a:buNone/>
            </a:pPr>
            <a:r>
              <a:rPr lang="en-US" sz="2000" dirty="0"/>
              <a:t>Din styrke kan støtte andre når du:</a:t>
            </a:r>
          </a:p>
          <a:p>
            <a:pPr marL="0" indent="0">
              <a:buNone/>
            </a:pPr>
            <a:endParaRPr lang="en-US" sz="2000" dirty="0"/>
          </a:p>
          <a:p>
            <a:pPr marL="0" indent="0">
              <a:buNone/>
            </a:pPr>
            <a:r>
              <a:rPr lang="en-US" sz="2000" dirty="0"/>
              <a:t>🤝 Lytter uten å dømme.</a:t>
            </a:r>
          </a:p>
          <a:p>
            <a:pPr marL="0" indent="0">
              <a:buNone/>
            </a:pPr>
            <a:r>
              <a:rPr lang="en-US" sz="2000" dirty="0"/>
              <a:t>💬 Del hvordan du har det, slik at andre føler seg trygge på å gjøre det samme.</a:t>
            </a:r>
          </a:p>
          <a:p>
            <a:pPr marL="0" indent="0">
              <a:buNone/>
            </a:pPr>
            <a:r>
              <a:rPr lang="en-US" sz="2000" dirty="0"/>
              <a:t>🪴 Inviterer noen til å bli med på en sak, et arrangement eller en samtale.</a:t>
            </a:r>
          </a:p>
          <a:p>
            <a:pPr marL="0" indent="0">
              <a:buNone/>
            </a:pPr>
            <a:r>
              <a:rPr lang="en-US" sz="2000" dirty="0"/>
              <a:t>🌟 Går foran med et godt eksempel – selv uten å si noe.</a:t>
            </a:r>
          </a:p>
          <a:p>
            <a:pPr marL="0" indent="0">
              <a:buNone/>
            </a:pPr>
            <a:endParaRPr lang="en-US" sz="1600" b="1" dirty="0">
              <a:solidFill>
                <a:schemeClr val="tx1"/>
              </a:solidFill>
            </a:endParaRPr>
          </a:p>
          <a:p>
            <a:pPr marL="0" indent="0">
              <a:buNone/>
            </a:pPr>
            <a:r>
              <a:rPr lang="en-US" sz="2000" b="1" dirty="0">
                <a:solidFill>
                  <a:srgbClr val="1F8E47"/>
                </a:solidFill>
              </a:rPr>
              <a:t>Når du utvikler styrken din, blir du en kilde til støtte, håp og motstandskraft for venner, familie eller samfunnet. Og det beste av alt? Å hjelpe andre kan få deg til å føle deg sterkere også.</a:t>
            </a:r>
          </a:p>
        </p:txBody>
      </p:sp>
      <p:sp>
        <p:nvSpPr>
          <p:cNvPr id="4" name="Text Placeholder 3">
            <a:extLst>
              <a:ext uri="{FF2B5EF4-FFF2-40B4-BE49-F238E27FC236}">
                <a16:creationId xmlns:a16="http://schemas.microsoft.com/office/drawing/2014/main" id="{F6CF732B-7603-FE4F-32CB-C4E8982F4FC7}"/>
              </a:ext>
            </a:extLst>
          </p:cNvPr>
          <p:cNvSpPr>
            <a:spLocks noGrp="1"/>
          </p:cNvSpPr>
          <p:nvPr>
            <p:ph type="body" sz="quarter" idx="16"/>
          </p:nvPr>
        </p:nvSpPr>
        <p:spPr/>
        <p:txBody>
          <a:bodyPr/>
          <a:lstStyle/>
          <a:p>
            <a:r>
              <a:rPr lang="en-US" dirty="0">
                <a:solidFill>
                  <a:srgbClr val="1F8E47"/>
                </a:solidFill>
              </a:rPr>
              <a:t>Din styrke kan støtte andre</a:t>
            </a:r>
          </a:p>
        </p:txBody>
      </p:sp>
      <p:sp>
        <p:nvSpPr>
          <p:cNvPr id="2" name="Rectangle 1">
            <a:extLst>
              <a:ext uri="{FF2B5EF4-FFF2-40B4-BE49-F238E27FC236}">
                <a16:creationId xmlns:a16="http://schemas.microsoft.com/office/drawing/2014/main" id="{98C4B2A8-F03D-0A00-5884-206118234E05}"/>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DDAC95CE-0229-1658-B720-AAF9A4B18A7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71753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814DA-5121-F1F3-495D-6E634AF6AB8A}"/>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4626E861-DAE0-398D-097D-C471DDC5F8F4}"/>
              </a:ext>
            </a:extLst>
          </p:cNvPr>
          <p:cNvSpPr>
            <a:spLocks noGrp="1"/>
          </p:cNvSpPr>
          <p:nvPr>
            <p:ph type="body" sz="quarter" idx="15"/>
          </p:nvPr>
        </p:nvSpPr>
        <p:spPr>
          <a:xfrm>
            <a:off x="5068989" y="1337990"/>
            <a:ext cx="700387" cy="689518"/>
          </a:xfrm>
        </p:spPr>
        <p:txBody>
          <a:bodyPr/>
          <a:lstStyle/>
          <a:p>
            <a:endParaRPr lang="de-DE"/>
          </a:p>
        </p:txBody>
      </p:sp>
      <p:sp>
        <p:nvSpPr>
          <p:cNvPr id="3" name="Text Placeholder 2">
            <a:extLst>
              <a:ext uri="{FF2B5EF4-FFF2-40B4-BE49-F238E27FC236}">
                <a16:creationId xmlns:a16="http://schemas.microsoft.com/office/drawing/2014/main" id="{87B7D7C2-D0DB-BCA1-1552-043D23A94059}"/>
              </a:ext>
            </a:extLst>
          </p:cNvPr>
          <p:cNvSpPr>
            <a:spLocks noGrp="1"/>
          </p:cNvSpPr>
          <p:nvPr>
            <p:ph type="body" sz="quarter" idx="14"/>
          </p:nvPr>
        </p:nvSpPr>
        <p:spPr>
          <a:xfrm>
            <a:off x="5904285" y="1337990"/>
            <a:ext cx="5649766" cy="689519"/>
          </a:xfrm>
        </p:spPr>
        <p:txBody>
          <a:bodyPr>
            <a:normAutofit/>
          </a:bodyPr>
          <a:lstStyle/>
          <a:p>
            <a:r>
              <a:rPr lang="en-US" sz="2000" dirty="0"/>
              <a:t>💪 </a:t>
            </a:r>
            <a:r>
              <a:rPr lang="en-US" sz="2000" b="1" dirty="0"/>
              <a:t>Hvilke egenskaper liker jeg ved meg selv?</a:t>
            </a:r>
            <a:br>
              <a:rPr lang="en-US" sz="2000" dirty="0"/>
            </a:br>
            <a:r>
              <a:rPr lang="en-US" sz="2000" i="1" dirty="0"/>
              <a:t>(f.eks. rolig, morsom, kreativ, ærlig)</a:t>
            </a:r>
            <a:endParaRPr kumimoji="0" lang="en-US" altLang="de-DE" sz="2400" b="0" i="0" u="none" strike="noStrike" cap="none" normalizeH="0" baseline="0" dirty="0">
              <a:ln>
                <a:noFill/>
              </a:ln>
              <a:solidFill>
                <a:schemeClr val="bg2"/>
              </a:solidFill>
              <a:effectLst/>
              <a:latin typeface="Arial" panose="020B0604020202020204" pitchFamily="34" charset="0"/>
            </a:endParaRPr>
          </a:p>
        </p:txBody>
      </p:sp>
      <p:sp>
        <p:nvSpPr>
          <p:cNvPr id="6" name="Textplatzhalter 5">
            <a:extLst>
              <a:ext uri="{FF2B5EF4-FFF2-40B4-BE49-F238E27FC236}">
                <a16:creationId xmlns:a16="http://schemas.microsoft.com/office/drawing/2014/main" id="{272781A2-E679-E621-A7C2-D83D1089AD9D}"/>
              </a:ext>
            </a:extLst>
          </p:cNvPr>
          <p:cNvSpPr>
            <a:spLocks noGrp="1"/>
          </p:cNvSpPr>
          <p:nvPr>
            <p:ph type="body" sz="quarter" idx="28"/>
          </p:nvPr>
        </p:nvSpPr>
        <p:spPr/>
        <p:txBody>
          <a:bodyPr/>
          <a:lstStyle/>
          <a:p>
            <a:pPr marL="0" indent="0"/>
            <a:r>
              <a:rPr lang="en-US" sz="2000" dirty="0"/>
              <a:t>La oss ta et øyeblikk til å reflektere over hva som gir deg styrke. Du trenger ikke å være perfekt for å være sterk. Dine styrker kan være ting som vennlighet, å være en god lytter, å være nysgjerrig eller å bry deg om andre. Det kan også være mennesker, steder eller interesser som hjelper deg å føle deg trygg. La oss lage ditt personlige styrkekart!</a:t>
            </a:r>
          </a:p>
          <a:p>
            <a:pPr marL="0" indent="0"/>
            <a:r>
              <a:rPr kumimoji="0" lang="en-US" altLang="de-DE" sz="2000" b="1" i="0" u="none" strike="noStrike" cap="none" normalizeH="0" baseline="0" dirty="0">
                <a:ln>
                  <a:noFill/>
                </a:ln>
                <a:solidFill>
                  <a:schemeClr val="bg2"/>
                </a:solidFill>
                <a:effectLst/>
                <a:latin typeface="Arial" panose="020B0604020202020204" pitchFamily="34" charset="0"/>
              </a:rPr>
              <a:t>Styrkekartet ditt er ditt. Du kan holde det privat eller dele det med noen du stoler på.</a:t>
            </a:r>
          </a:p>
          <a:p>
            <a:pPr marL="0" indent="0"/>
            <a:endParaRPr lang="en-US" sz="2000" dirty="0"/>
          </a:p>
          <a:p>
            <a:pPr marL="0" indent="0"/>
            <a:endParaRPr lang="de-DE" sz="2000" dirty="0"/>
          </a:p>
        </p:txBody>
      </p:sp>
      <p:sp>
        <p:nvSpPr>
          <p:cNvPr id="7" name="Textplatzhalter 6">
            <a:extLst>
              <a:ext uri="{FF2B5EF4-FFF2-40B4-BE49-F238E27FC236}">
                <a16:creationId xmlns:a16="http://schemas.microsoft.com/office/drawing/2014/main" id="{F7807557-D9EA-A6E0-9EEF-374029F2C88F}"/>
              </a:ext>
            </a:extLst>
          </p:cNvPr>
          <p:cNvSpPr>
            <a:spLocks noGrp="1"/>
          </p:cNvSpPr>
          <p:nvPr>
            <p:ph type="body" sz="quarter" idx="29"/>
          </p:nvPr>
        </p:nvSpPr>
        <p:spPr>
          <a:xfrm>
            <a:off x="5090692" y="2252978"/>
            <a:ext cx="700387" cy="689518"/>
          </a:xfrm>
        </p:spPr>
        <p:txBody>
          <a:bodyPr/>
          <a:lstStyle/>
          <a:p>
            <a:endParaRPr lang="de-DE"/>
          </a:p>
        </p:txBody>
      </p:sp>
      <p:sp>
        <p:nvSpPr>
          <p:cNvPr id="8" name="Textplatzhalter 7">
            <a:extLst>
              <a:ext uri="{FF2B5EF4-FFF2-40B4-BE49-F238E27FC236}">
                <a16:creationId xmlns:a16="http://schemas.microsoft.com/office/drawing/2014/main" id="{8C572D69-848A-14CA-B45A-A2A8560865E6}"/>
              </a:ext>
            </a:extLst>
          </p:cNvPr>
          <p:cNvSpPr>
            <a:spLocks noGrp="1"/>
          </p:cNvSpPr>
          <p:nvPr>
            <p:ph type="body" sz="quarter" idx="30"/>
          </p:nvPr>
        </p:nvSpPr>
        <p:spPr>
          <a:xfrm>
            <a:off x="5925987" y="2252978"/>
            <a:ext cx="4742017" cy="689519"/>
          </a:xfrm>
        </p:spPr>
        <p:txBody>
          <a:bodyPr/>
          <a:lstStyle/>
          <a:p>
            <a:r>
              <a:rPr lang="en-US" sz="2000" dirty="0"/>
              <a:t>🤝 </a:t>
            </a:r>
            <a:r>
              <a:rPr lang="en-US" sz="2000" b="1" dirty="0"/>
              <a:t>Hvem støtter meg når jeg trenger hjelp? </a:t>
            </a:r>
            <a:r>
              <a:rPr lang="en-US" sz="2000" i="1" dirty="0"/>
              <a:t>(Tenk på venner, familie, lærere, mentorer)</a:t>
            </a:r>
            <a:endParaRPr lang="de-DE" sz="2000" dirty="0"/>
          </a:p>
        </p:txBody>
      </p:sp>
      <p:sp>
        <p:nvSpPr>
          <p:cNvPr id="9" name="Textplatzhalter 8">
            <a:extLst>
              <a:ext uri="{FF2B5EF4-FFF2-40B4-BE49-F238E27FC236}">
                <a16:creationId xmlns:a16="http://schemas.microsoft.com/office/drawing/2014/main" id="{E4EC0F04-B9B2-4D3D-B4E2-96FEE70B6D39}"/>
              </a:ext>
            </a:extLst>
          </p:cNvPr>
          <p:cNvSpPr>
            <a:spLocks noGrp="1"/>
          </p:cNvSpPr>
          <p:nvPr>
            <p:ph type="body" sz="quarter" idx="31"/>
          </p:nvPr>
        </p:nvSpPr>
        <p:spPr>
          <a:xfrm>
            <a:off x="5097271" y="3167965"/>
            <a:ext cx="700387" cy="689518"/>
          </a:xfrm>
        </p:spPr>
        <p:txBody>
          <a:bodyPr/>
          <a:lstStyle/>
          <a:p>
            <a:endParaRPr lang="de-DE"/>
          </a:p>
        </p:txBody>
      </p:sp>
      <p:sp>
        <p:nvSpPr>
          <p:cNvPr id="10" name="Textplatzhalter 9">
            <a:extLst>
              <a:ext uri="{FF2B5EF4-FFF2-40B4-BE49-F238E27FC236}">
                <a16:creationId xmlns:a16="http://schemas.microsoft.com/office/drawing/2014/main" id="{6471C300-FF43-69DF-A2D5-970F6531B700}"/>
              </a:ext>
            </a:extLst>
          </p:cNvPr>
          <p:cNvSpPr>
            <a:spLocks noGrp="1"/>
          </p:cNvSpPr>
          <p:nvPr>
            <p:ph type="body" sz="quarter" idx="32"/>
          </p:nvPr>
        </p:nvSpPr>
        <p:spPr>
          <a:xfrm>
            <a:off x="5932567" y="3167965"/>
            <a:ext cx="5621484" cy="689519"/>
          </a:xfrm>
        </p:spPr>
        <p:txBody>
          <a:bodyPr/>
          <a:lstStyle/>
          <a:p>
            <a:r>
              <a:rPr lang="en-US" sz="2000" dirty="0"/>
              <a:t>🎧 </a:t>
            </a:r>
            <a:r>
              <a:rPr lang="en-US" sz="2000" b="1" dirty="0"/>
              <a:t>Hvilke aktiviteter hjelper meg å føle meg sterk eller rolig?</a:t>
            </a:r>
            <a:br>
              <a:rPr lang="en-US" sz="2000" b="1" dirty="0"/>
            </a:br>
            <a:r>
              <a:rPr lang="en-US" sz="2000" dirty="0"/>
              <a:t>(f.eks. tegning, gåturer, </a:t>
            </a:r>
            <a:r>
              <a:rPr lang="en-US" sz="2000" dirty="0" err="1"/>
              <a:t>lesing, frivillig arbeid</a:t>
            </a:r>
            <a:r>
              <a:rPr lang="en-US" sz="2000" dirty="0"/>
              <a:t>)</a:t>
            </a:r>
            <a:endParaRPr lang="de-DE" sz="2000" dirty="0"/>
          </a:p>
        </p:txBody>
      </p:sp>
      <p:sp>
        <p:nvSpPr>
          <p:cNvPr id="11" name="Textplatzhalter 10">
            <a:extLst>
              <a:ext uri="{FF2B5EF4-FFF2-40B4-BE49-F238E27FC236}">
                <a16:creationId xmlns:a16="http://schemas.microsoft.com/office/drawing/2014/main" id="{64E47DA1-B8A6-E3E0-7520-3A89E866A96A}"/>
              </a:ext>
            </a:extLst>
          </p:cNvPr>
          <p:cNvSpPr>
            <a:spLocks noGrp="1"/>
          </p:cNvSpPr>
          <p:nvPr>
            <p:ph type="body" sz="quarter" idx="33"/>
          </p:nvPr>
        </p:nvSpPr>
        <p:spPr>
          <a:xfrm>
            <a:off x="5118974" y="4082953"/>
            <a:ext cx="700387" cy="689518"/>
          </a:xfrm>
        </p:spPr>
        <p:txBody>
          <a:bodyPr/>
          <a:lstStyle/>
          <a:p>
            <a:endParaRPr lang="de-DE"/>
          </a:p>
        </p:txBody>
      </p:sp>
      <p:sp>
        <p:nvSpPr>
          <p:cNvPr id="12" name="Textplatzhalter 11">
            <a:extLst>
              <a:ext uri="{FF2B5EF4-FFF2-40B4-BE49-F238E27FC236}">
                <a16:creationId xmlns:a16="http://schemas.microsoft.com/office/drawing/2014/main" id="{17CE16CE-31BA-2A0C-4B2F-C2DBAE2BB4F4}"/>
              </a:ext>
            </a:extLst>
          </p:cNvPr>
          <p:cNvSpPr>
            <a:spLocks noGrp="1"/>
          </p:cNvSpPr>
          <p:nvPr>
            <p:ph type="body" sz="quarter" idx="34"/>
          </p:nvPr>
        </p:nvSpPr>
        <p:spPr>
          <a:xfrm>
            <a:off x="5954269" y="4082953"/>
            <a:ext cx="5217009" cy="689519"/>
          </a:xfrm>
        </p:spPr>
        <p:txBody>
          <a:bodyPr/>
          <a:lstStyle/>
          <a:p>
            <a:r>
              <a:rPr lang="en-US" sz="2000" dirty="0"/>
              <a:t>💡 </a:t>
            </a:r>
            <a:r>
              <a:rPr lang="en-US" sz="2000" b="1" dirty="0"/>
              <a:t>Hvilke verdier betyr mest for meg?</a:t>
            </a:r>
            <a:br>
              <a:rPr lang="en-US" sz="2000" b="1" dirty="0"/>
            </a:br>
            <a:r>
              <a:rPr lang="en-US" sz="2000" dirty="0"/>
              <a:t>(f.eks. vennlighet, rettferdighet, natur, sannhet)</a:t>
            </a:r>
            <a:endParaRPr lang="de-DE" sz="2000" dirty="0"/>
          </a:p>
        </p:txBody>
      </p:sp>
      <p:sp>
        <p:nvSpPr>
          <p:cNvPr id="13" name="Textplatzhalter 12">
            <a:extLst>
              <a:ext uri="{FF2B5EF4-FFF2-40B4-BE49-F238E27FC236}">
                <a16:creationId xmlns:a16="http://schemas.microsoft.com/office/drawing/2014/main" id="{94DC999C-C521-15C4-8955-809268837707}"/>
              </a:ext>
            </a:extLst>
          </p:cNvPr>
          <p:cNvSpPr>
            <a:spLocks noGrp="1"/>
          </p:cNvSpPr>
          <p:nvPr>
            <p:ph type="body" sz="quarter" idx="35"/>
          </p:nvPr>
        </p:nvSpPr>
        <p:spPr>
          <a:xfrm>
            <a:off x="5097271" y="4997940"/>
            <a:ext cx="700387" cy="689518"/>
          </a:xfrm>
        </p:spPr>
        <p:txBody>
          <a:bodyPr/>
          <a:lstStyle/>
          <a:p>
            <a:endParaRPr lang="de-DE"/>
          </a:p>
        </p:txBody>
      </p:sp>
      <p:sp>
        <p:nvSpPr>
          <p:cNvPr id="14" name="Textplatzhalter 13">
            <a:extLst>
              <a:ext uri="{FF2B5EF4-FFF2-40B4-BE49-F238E27FC236}">
                <a16:creationId xmlns:a16="http://schemas.microsoft.com/office/drawing/2014/main" id="{BC8DAFE2-1AC7-C2B5-1D78-623DEB9C19B8}"/>
              </a:ext>
            </a:extLst>
          </p:cNvPr>
          <p:cNvSpPr>
            <a:spLocks noGrp="1"/>
          </p:cNvSpPr>
          <p:nvPr>
            <p:ph type="body" sz="quarter" idx="36"/>
          </p:nvPr>
        </p:nvSpPr>
        <p:spPr>
          <a:xfrm>
            <a:off x="5932566" y="4997940"/>
            <a:ext cx="5621484" cy="689519"/>
          </a:xfrm>
        </p:spPr>
        <p:txBody>
          <a:bodyPr/>
          <a:lstStyle/>
          <a:p>
            <a:r>
              <a:rPr lang="en-US" sz="2000" b="1" dirty="0"/>
              <a:t>🔁 Hva er noe jeg har overvunnet eller lært av? </a:t>
            </a:r>
            <a:r>
              <a:rPr lang="en-US" sz="2000" dirty="0"/>
              <a:t>(Selv små opplevelser kan vise stor styrke!)</a:t>
            </a:r>
            <a:endParaRPr lang="de-DE" sz="2000" dirty="0"/>
          </a:p>
        </p:txBody>
      </p:sp>
      <p:sp>
        <p:nvSpPr>
          <p:cNvPr id="4" name="Textplatzhalter 3">
            <a:extLst>
              <a:ext uri="{FF2B5EF4-FFF2-40B4-BE49-F238E27FC236}">
                <a16:creationId xmlns:a16="http://schemas.microsoft.com/office/drawing/2014/main" id="{CCCAEB7F-E748-41FF-241E-A1859AF6B259}"/>
              </a:ext>
            </a:extLst>
          </p:cNvPr>
          <p:cNvSpPr>
            <a:spLocks noGrp="1"/>
          </p:cNvSpPr>
          <p:nvPr>
            <p:ph type="body" sz="quarter" idx="27"/>
          </p:nvPr>
        </p:nvSpPr>
        <p:spPr/>
        <p:txBody>
          <a:bodyPr/>
          <a:lstStyle/>
          <a:p>
            <a:r>
              <a:rPr lang="en-US" sz="3600" dirty="0"/>
              <a:t>Refleksjonsøvelse: </a:t>
            </a:r>
            <a:endParaRPr lang="en-US" dirty="0"/>
          </a:p>
        </p:txBody>
      </p:sp>
    </p:spTree>
    <p:extLst>
      <p:ext uri="{BB962C8B-B14F-4D97-AF65-F5344CB8AC3E}">
        <p14:creationId xmlns:p14="http://schemas.microsoft.com/office/powerpoint/2010/main" val="22250029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47CF1-8F85-2ACD-4C54-9E57D6DC8E1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B2D77D8-6E9F-3A7A-CAFD-976D95AC5463}"/>
              </a:ext>
            </a:extLst>
          </p:cNvPr>
          <p:cNvSpPr>
            <a:spLocks noGrp="1"/>
          </p:cNvSpPr>
          <p:nvPr>
            <p:ph type="body"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Center on the Developing Child, Harvard University </a:t>
            </a:r>
            <a: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Å utvikle grunnleggende livsferdigheter</a:t>
            </a:r>
            <a:b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hlinkClick r:id="rId2"/>
              </a:rPr>
              <a:t> https://developingchild.harvard.edu/resources/report/building-core-capabilities-for-life/</a:t>
            </a:r>
            <a:b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endParaRPr kumimoji="0" lang="de-DE"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Dweck, C. (2006). Mindset: The New Psychology of Success </a:t>
            </a:r>
            <a: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Tilgjengelig sammendrag via:</a:t>
            </a:r>
            <a:b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hlinkClick r:id="rId2"/>
              </a:rPr>
              <a:t> https://developingchild.harvard.edu/resources/report/building-core-capabilities-for-life</a:t>
            </a:r>
            <a:br>
              <a:rPr lang="de-DE" sz="1800" dirty="0"/>
            </a:b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36A33EB0-A177-83DD-B5C9-C86B85B9A490}"/>
              </a:ext>
            </a:extLst>
          </p:cNvPr>
          <p:cNvSpPr>
            <a:spLocks noGrp="1"/>
          </p:cNvSpPr>
          <p:nvPr>
            <p:ph type="body" sz="quarter" idx="16"/>
          </p:nvPr>
        </p:nvSpPr>
        <p:spPr/>
        <p:txBody>
          <a:bodyPr/>
          <a:lstStyle/>
          <a:p>
            <a:r>
              <a:rPr lang="en-US" dirty="0">
                <a:solidFill>
                  <a:srgbClr val="1F8E47"/>
                </a:solidFill>
              </a:rPr>
              <a:t>Relevante kilder for denne delen</a:t>
            </a:r>
          </a:p>
        </p:txBody>
      </p:sp>
    </p:spTree>
    <p:extLst>
      <p:ext uri="{BB962C8B-B14F-4D97-AF65-F5344CB8AC3E}">
        <p14:creationId xmlns:p14="http://schemas.microsoft.com/office/powerpoint/2010/main" val="671757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41ADA-5931-A039-047F-BA539BAF852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E4594D8-70A0-F17A-583E-68E62598521D}"/>
              </a:ext>
            </a:extLst>
          </p:cNvPr>
          <p:cNvSpPr>
            <a:spLocks noGrp="1"/>
          </p:cNvSpPr>
          <p:nvPr>
            <p:ph type="body" sz="quarter" idx="18"/>
          </p:nvPr>
        </p:nvSpPr>
        <p:spPr>
          <a:xfrm>
            <a:off x="267061" y="4920555"/>
            <a:ext cx="3423789" cy="1049221"/>
          </a:xfrm>
        </p:spPr>
        <p:txBody>
          <a:bodyPr/>
          <a:lstStyle/>
          <a:p>
            <a:r>
              <a:rPr lang="de-DE" dirty="0" err="1"/>
              <a:t>Fra bekymring til </a:t>
            </a:r>
            <a:r>
              <a:rPr lang="de-DE" dirty="0"/>
              <a:t>handling</a:t>
            </a:r>
            <a:endParaRPr lang="en-US" i="1" dirty="0">
              <a:latin typeface="Calibri Light" panose="020F0302020204030204" pitchFamily="34" charset="0"/>
              <a:cs typeface="Calibri Light" panose="020F0302020204030204" pitchFamily="34" charset="0"/>
            </a:endParaRPr>
          </a:p>
        </p:txBody>
      </p:sp>
      <p:sp>
        <p:nvSpPr>
          <p:cNvPr id="5" name="Text Placeholder 4">
            <a:extLst>
              <a:ext uri="{FF2B5EF4-FFF2-40B4-BE49-F238E27FC236}">
                <a16:creationId xmlns:a16="http://schemas.microsoft.com/office/drawing/2014/main" id="{C1FF4CA3-63DD-125A-82F4-1F68787C50AE}"/>
              </a:ext>
            </a:extLst>
          </p:cNvPr>
          <p:cNvSpPr>
            <a:spLocks noGrp="1"/>
          </p:cNvSpPr>
          <p:nvPr>
            <p:ph type="body" sz="quarter" idx="19"/>
          </p:nvPr>
        </p:nvSpPr>
        <p:spPr/>
        <p:txBody>
          <a:bodyPr/>
          <a:lstStyle/>
          <a:p>
            <a:r>
              <a:rPr lang="en-US" dirty="0"/>
              <a:t>04</a:t>
            </a:r>
          </a:p>
        </p:txBody>
      </p:sp>
      <p:pic>
        <p:nvPicPr>
          <p:cNvPr id="3" name="Picture 2">
            <a:extLst>
              <a:ext uri="{FF2B5EF4-FFF2-40B4-BE49-F238E27FC236}">
                <a16:creationId xmlns:a16="http://schemas.microsoft.com/office/drawing/2014/main" id="{D44C8AE8-14F1-9BA4-10BF-8E0CF23EA209}"/>
              </a:ext>
            </a:extLst>
          </p:cNvPr>
          <p:cNvPicPr>
            <a:picLocks noChangeAspect="1"/>
          </p:cNvPicPr>
          <p:nvPr/>
        </p:nvPicPr>
        <p:blipFill>
          <a:blip r:embed="rId2"/>
          <a:stretch>
            <a:fillRect/>
          </a:stretch>
        </p:blipFill>
        <p:spPr>
          <a:xfrm rot="9822628">
            <a:off x="-1219984" y="-1316622"/>
            <a:ext cx="5255207" cy="5261304"/>
          </a:xfrm>
          <a:prstGeom prst="rect">
            <a:avLst/>
          </a:prstGeom>
        </p:spPr>
      </p:pic>
      <p:pic>
        <p:nvPicPr>
          <p:cNvPr id="6" name="Picture 5">
            <a:extLst>
              <a:ext uri="{FF2B5EF4-FFF2-40B4-BE49-F238E27FC236}">
                <a16:creationId xmlns:a16="http://schemas.microsoft.com/office/drawing/2014/main" id="{59BD65B0-E1E8-AC88-81C2-B87475C26159}"/>
              </a:ext>
            </a:extLst>
          </p:cNvPr>
          <p:cNvPicPr>
            <a:picLocks noChangeAspect="1"/>
          </p:cNvPicPr>
          <p:nvPr/>
        </p:nvPicPr>
        <p:blipFill>
          <a:blip r:embed="rId3"/>
          <a:stretch>
            <a:fillRect/>
          </a:stretch>
        </p:blipFill>
        <p:spPr>
          <a:xfrm>
            <a:off x="4282422" y="0"/>
            <a:ext cx="7528578" cy="6858000"/>
          </a:xfrm>
          <a:prstGeom prst="rect">
            <a:avLst/>
          </a:prstGeom>
        </p:spPr>
      </p:pic>
    </p:spTree>
    <p:extLst>
      <p:ext uri="{BB962C8B-B14F-4D97-AF65-F5344CB8AC3E}">
        <p14:creationId xmlns:p14="http://schemas.microsoft.com/office/powerpoint/2010/main" val="556790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3B37F-C926-0A15-8653-0EA7D6B72DF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CF10C1F3-B9E8-ADCC-BAE5-F76BAE42BEC0}"/>
              </a:ext>
            </a:extLst>
          </p:cNvPr>
          <p:cNvSpPr>
            <a:spLocks noGrp="1"/>
          </p:cNvSpPr>
          <p:nvPr>
            <p:ph type="body" sz="quarter" idx="15"/>
          </p:nvPr>
        </p:nvSpPr>
        <p:spPr>
          <a:xfrm>
            <a:off x="5068989" y="1337990"/>
            <a:ext cx="700387" cy="689518"/>
          </a:xfrm>
        </p:spPr>
        <p:txBody>
          <a:bodyPr/>
          <a:lstStyle/>
          <a:p>
            <a:endParaRPr lang="de-DE"/>
          </a:p>
        </p:txBody>
      </p:sp>
      <p:sp>
        <p:nvSpPr>
          <p:cNvPr id="3" name="Text Placeholder 2">
            <a:extLst>
              <a:ext uri="{FF2B5EF4-FFF2-40B4-BE49-F238E27FC236}">
                <a16:creationId xmlns:a16="http://schemas.microsoft.com/office/drawing/2014/main" id="{705E935C-C1D5-2FE3-B615-878D10204970}"/>
              </a:ext>
            </a:extLst>
          </p:cNvPr>
          <p:cNvSpPr>
            <a:spLocks noGrp="1"/>
          </p:cNvSpPr>
          <p:nvPr>
            <p:ph type="body" sz="quarter" idx="14"/>
          </p:nvPr>
        </p:nvSpPr>
        <p:spPr>
          <a:xfrm>
            <a:off x="5904285" y="1337990"/>
            <a:ext cx="5649766" cy="689519"/>
          </a:xfrm>
        </p:spPr>
        <p:txBody>
          <a:bodyPr>
            <a:noAutofit/>
          </a:bodyPr>
          <a:lstStyle/>
          <a:p>
            <a:pPr>
              <a:buNone/>
            </a:pPr>
            <a:r>
              <a:rPr lang="en-US" sz="2000" b="1" dirty="0"/>
              <a:t>Hvilken følelse beskriver meg best akkurat nå? </a:t>
            </a:r>
            <a:r>
              <a:rPr lang="en-US" sz="2000" dirty="0"/>
              <a:t>(Eksempler: Bekymret, håpefull, forvirret, rolig, trist, inspirert…)</a:t>
            </a:r>
          </a:p>
        </p:txBody>
      </p:sp>
      <p:sp>
        <p:nvSpPr>
          <p:cNvPr id="6" name="Textplatzhalter 5">
            <a:extLst>
              <a:ext uri="{FF2B5EF4-FFF2-40B4-BE49-F238E27FC236}">
                <a16:creationId xmlns:a16="http://schemas.microsoft.com/office/drawing/2014/main" id="{C0496C80-B018-C1A0-4F47-7272F7DA1046}"/>
              </a:ext>
            </a:extLst>
          </p:cNvPr>
          <p:cNvSpPr>
            <a:spLocks noGrp="1"/>
          </p:cNvSpPr>
          <p:nvPr>
            <p:ph type="body" sz="quarter" idx="28"/>
          </p:nvPr>
        </p:nvSpPr>
        <p:spPr/>
        <p:txBody>
          <a:bodyPr/>
          <a:lstStyle/>
          <a:p>
            <a:pPr marL="0" indent="0"/>
            <a:r>
              <a:rPr lang="en-US" sz="2000" dirty="0"/>
              <a:t>Før vi snakker om handling, la oss ta en pause og sjekke inn med oss selv. Dette er ditt rom for å sette ord på hvordan du føler deg – uten press, uten fordømmelse.</a:t>
            </a:r>
          </a:p>
          <a:p>
            <a:pPr marL="0" indent="0"/>
            <a:r>
              <a:rPr lang="en-US" sz="2000" b="1" dirty="0"/>
              <a:t>Å sette ord på følelsene dine hjelper deg å forstå dem.</a:t>
            </a:r>
            <a:br>
              <a:rPr lang="en-US" sz="2000" b="1" dirty="0"/>
            </a:br>
            <a:r>
              <a:rPr lang="en-US" sz="2000" b="1" dirty="0"/>
              <a:t>Å forstå følelsene dine hjelper deg å ta vare på dem.</a:t>
            </a:r>
          </a:p>
          <a:p>
            <a:pPr marL="0" indent="0"/>
            <a:r>
              <a:rPr lang="en-US" sz="2000" b="1" dirty="0"/>
              <a:t>Ta deg litt tid til å reflektere og svar på følgende spørsmål på et arbeidsark, i notatboken din eller bare i tankene dine:</a:t>
            </a:r>
          </a:p>
        </p:txBody>
      </p:sp>
      <p:sp>
        <p:nvSpPr>
          <p:cNvPr id="7" name="Textplatzhalter 6">
            <a:extLst>
              <a:ext uri="{FF2B5EF4-FFF2-40B4-BE49-F238E27FC236}">
                <a16:creationId xmlns:a16="http://schemas.microsoft.com/office/drawing/2014/main" id="{441727F5-1B74-5661-4E54-8FA963B9DF6E}"/>
              </a:ext>
            </a:extLst>
          </p:cNvPr>
          <p:cNvSpPr>
            <a:spLocks noGrp="1"/>
          </p:cNvSpPr>
          <p:nvPr>
            <p:ph type="body" sz="quarter" idx="29"/>
          </p:nvPr>
        </p:nvSpPr>
        <p:spPr>
          <a:xfrm>
            <a:off x="5090692" y="2252978"/>
            <a:ext cx="700387" cy="689518"/>
          </a:xfrm>
        </p:spPr>
        <p:txBody>
          <a:bodyPr/>
          <a:lstStyle/>
          <a:p>
            <a:endParaRPr lang="de-DE"/>
          </a:p>
        </p:txBody>
      </p:sp>
      <p:sp>
        <p:nvSpPr>
          <p:cNvPr id="8" name="Textplatzhalter 7">
            <a:extLst>
              <a:ext uri="{FF2B5EF4-FFF2-40B4-BE49-F238E27FC236}">
                <a16:creationId xmlns:a16="http://schemas.microsoft.com/office/drawing/2014/main" id="{DA76B520-0A0F-171E-A20E-5371883BB1B5}"/>
              </a:ext>
            </a:extLst>
          </p:cNvPr>
          <p:cNvSpPr>
            <a:spLocks noGrp="1"/>
          </p:cNvSpPr>
          <p:nvPr>
            <p:ph type="body" sz="quarter" idx="30"/>
          </p:nvPr>
        </p:nvSpPr>
        <p:spPr>
          <a:xfrm>
            <a:off x="5925987" y="2252978"/>
            <a:ext cx="4742017" cy="689519"/>
          </a:xfrm>
        </p:spPr>
        <p:txBody>
          <a:bodyPr/>
          <a:lstStyle/>
          <a:p>
            <a:r>
              <a:rPr lang="en-US" sz="2000" b="1" dirty="0"/>
              <a:t>Hvor i kroppen min kjenner jeg den følelsen? </a:t>
            </a:r>
            <a:r>
              <a:rPr lang="en-US" sz="2000" dirty="0"/>
              <a:t>(Eksempler: Stramme skuldre, rask hjerterytme, rolig pust…)</a:t>
            </a:r>
            <a:endParaRPr lang="de-DE" sz="2000" dirty="0"/>
          </a:p>
        </p:txBody>
      </p:sp>
      <p:sp>
        <p:nvSpPr>
          <p:cNvPr id="9" name="Textplatzhalter 8">
            <a:extLst>
              <a:ext uri="{FF2B5EF4-FFF2-40B4-BE49-F238E27FC236}">
                <a16:creationId xmlns:a16="http://schemas.microsoft.com/office/drawing/2014/main" id="{99BA8BCE-E861-33DB-3ADF-7DA8A27E2B0F}"/>
              </a:ext>
            </a:extLst>
          </p:cNvPr>
          <p:cNvSpPr>
            <a:spLocks noGrp="1"/>
          </p:cNvSpPr>
          <p:nvPr>
            <p:ph type="body" sz="quarter" idx="31"/>
          </p:nvPr>
        </p:nvSpPr>
        <p:spPr>
          <a:xfrm>
            <a:off x="5097271" y="3167965"/>
            <a:ext cx="700387" cy="689518"/>
          </a:xfrm>
        </p:spPr>
        <p:txBody>
          <a:bodyPr/>
          <a:lstStyle/>
          <a:p>
            <a:endParaRPr lang="de-DE"/>
          </a:p>
        </p:txBody>
      </p:sp>
      <p:sp>
        <p:nvSpPr>
          <p:cNvPr id="10" name="Textplatzhalter 9">
            <a:extLst>
              <a:ext uri="{FF2B5EF4-FFF2-40B4-BE49-F238E27FC236}">
                <a16:creationId xmlns:a16="http://schemas.microsoft.com/office/drawing/2014/main" id="{81464E59-C078-4767-CBBA-CDDBDE2AA4D5}"/>
              </a:ext>
            </a:extLst>
          </p:cNvPr>
          <p:cNvSpPr>
            <a:spLocks noGrp="1"/>
          </p:cNvSpPr>
          <p:nvPr>
            <p:ph type="body" sz="quarter" idx="32"/>
          </p:nvPr>
        </p:nvSpPr>
        <p:spPr>
          <a:xfrm>
            <a:off x="5932567" y="3167965"/>
            <a:ext cx="5621484" cy="689519"/>
          </a:xfrm>
        </p:spPr>
        <p:txBody>
          <a:bodyPr/>
          <a:lstStyle/>
          <a:p>
            <a:r>
              <a:rPr lang="en-US" sz="2000" b="1" dirty="0"/>
              <a:t>Hva kan denne følelsen fortelle meg? </a:t>
            </a:r>
            <a:r>
              <a:rPr lang="en-US" sz="2000" dirty="0"/>
              <a:t>(Kanskje at du bryr deg, at du er sliten, eller at noe er viktig for deg.)</a:t>
            </a:r>
            <a:endParaRPr lang="de-DE" sz="2000" dirty="0"/>
          </a:p>
        </p:txBody>
      </p:sp>
      <p:sp>
        <p:nvSpPr>
          <p:cNvPr id="11" name="Textplatzhalter 10">
            <a:extLst>
              <a:ext uri="{FF2B5EF4-FFF2-40B4-BE49-F238E27FC236}">
                <a16:creationId xmlns:a16="http://schemas.microsoft.com/office/drawing/2014/main" id="{C8459F0A-C507-6D6E-1612-C023B2074DE3}"/>
              </a:ext>
            </a:extLst>
          </p:cNvPr>
          <p:cNvSpPr>
            <a:spLocks noGrp="1"/>
          </p:cNvSpPr>
          <p:nvPr>
            <p:ph type="body" sz="quarter" idx="33"/>
          </p:nvPr>
        </p:nvSpPr>
        <p:spPr>
          <a:xfrm>
            <a:off x="5118974" y="4082953"/>
            <a:ext cx="700387" cy="689518"/>
          </a:xfrm>
        </p:spPr>
        <p:txBody>
          <a:bodyPr/>
          <a:lstStyle/>
          <a:p>
            <a:endParaRPr lang="de-DE"/>
          </a:p>
        </p:txBody>
      </p:sp>
      <p:sp>
        <p:nvSpPr>
          <p:cNvPr id="12" name="Textplatzhalter 11">
            <a:extLst>
              <a:ext uri="{FF2B5EF4-FFF2-40B4-BE49-F238E27FC236}">
                <a16:creationId xmlns:a16="http://schemas.microsoft.com/office/drawing/2014/main" id="{D4993FD9-EA4F-A695-7917-B195A96C46E8}"/>
              </a:ext>
            </a:extLst>
          </p:cNvPr>
          <p:cNvSpPr>
            <a:spLocks noGrp="1"/>
          </p:cNvSpPr>
          <p:nvPr>
            <p:ph type="body" sz="quarter" idx="34"/>
          </p:nvPr>
        </p:nvSpPr>
        <p:spPr>
          <a:xfrm>
            <a:off x="5954269" y="4082953"/>
            <a:ext cx="5217009" cy="689519"/>
          </a:xfrm>
        </p:spPr>
        <p:txBody>
          <a:bodyPr/>
          <a:lstStyle/>
          <a:p>
            <a:r>
              <a:rPr lang="en-US" sz="2000" b="1" dirty="0"/>
              <a:t>Hva kan hjelpe meg å ta vare på denne følelsen? </a:t>
            </a:r>
            <a:r>
              <a:rPr lang="en-US" sz="2000" dirty="0"/>
              <a:t>(Eksempler: Snakke med noen, gå en tur, lytte til musikk, ta en pause, gjøre noe lite…)</a:t>
            </a:r>
            <a:endParaRPr lang="de-DE" sz="2000" dirty="0"/>
          </a:p>
        </p:txBody>
      </p:sp>
      <p:sp>
        <p:nvSpPr>
          <p:cNvPr id="4" name="Textplatzhalter 3">
            <a:extLst>
              <a:ext uri="{FF2B5EF4-FFF2-40B4-BE49-F238E27FC236}">
                <a16:creationId xmlns:a16="http://schemas.microsoft.com/office/drawing/2014/main" id="{77EE3949-BD47-FB67-FAB1-44EC69D4ABF4}"/>
              </a:ext>
            </a:extLst>
          </p:cNvPr>
          <p:cNvSpPr>
            <a:spLocks noGrp="1"/>
          </p:cNvSpPr>
          <p:nvPr>
            <p:ph type="body" sz="quarter" idx="27"/>
          </p:nvPr>
        </p:nvSpPr>
        <p:spPr/>
        <p:txBody>
          <a:bodyPr/>
          <a:lstStyle/>
          <a:p>
            <a:r>
              <a:rPr lang="en-US" sz="3600" dirty="0"/>
              <a:t>Følelsesmessig sjekk</a:t>
            </a:r>
            <a:endParaRPr lang="en-US" dirty="0"/>
          </a:p>
        </p:txBody>
      </p:sp>
      <p:sp>
        <p:nvSpPr>
          <p:cNvPr id="5" name="Rectangle 1">
            <a:extLst>
              <a:ext uri="{FF2B5EF4-FFF2-40B4-BE49-F238E27FC236}">
                <a16:creationId xmlns:a16="http://schemas.microsoft.com/office/drawing/2014/main" id="{7C948D41-D85C-37B9-1381-777025E76BC3}"/>
              </a:ext>
            </a:extLst>
          </p:cNvPr>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15" name="Textplatzhalter 11">
            <a:extLst>
              <a:ext uri="{FF2B5EF4-FFF2-40B4-BE49-F238E27FC236}">
                <a16:creationId xmlns:a16="http://schemas.microsoft.com/office/drawing/2014/main" id="{690CE47C-9D08-A53D-EBF3-D3CD8636A052}"/>
              </a:ext>
            </a:extLst>
          </p:cNvPr>
          <p:cNvSpPr txBox="1">
            <a:spLocks/>
          </p:cNvSpPr>
          <p:nvPr/>
        </p:nvSpPr>
        <p:spPr>
          <a:xfrm>
            <a:off x="5118974" y="4997940"/>
            <a:ext cx="6658159" cy="689519"/>
          </a:xfrm>
          <a:prstGeom prst="rect">
            <a:avLst/>
          </a:prstGeom>
        </p:spPr>
        <p:txBody>
          <a:bodyPr anchor="t">
            <a:no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tx1"/>
                </a:solidFill>
              </a:rPr>
              <a:t>Hvorfor dette er viktig: </a:t>
            </a:r>
          </a:p>
          <a:p>
            <a:pPr marL="342900" indent="-342900">
              <a:buFont typeface="Arial" panose="020B0604020202020204" pitchFamily="34" charset="0"/>
              <a:buChar char="•"/>
            </a:pPr>
            <a:r>
              <a:rPr lang="en-US" sz="2000" dirty="0"/>
              <a:t>Følelser er ikke problemer – de er budskap.</a:t>
            </a:r>
          </a:p>
          <a:p>
            <a:pPr marL="342900" indent="-342900">
              <a:buFont typeface="Arial" panose="020B0604020202020204" pitchFamily="34" charset="0"/>
              <a:buChar char="•"/>
            </a:pPr>
            <a:r>
              <a:rPr lang="en-US" sz="2000" dirty="0"/>
              <a:t>Å forstå følelsene dine gir deg mer kontroll.</a:t>
            </a:r>
          </a:p>
          <a:p>
            <a:pPr marL="342900" indent="-342900">
              <a:buFont typeface="Arial" panose="020B0604020202020204" pitchFamily="34" charset="0"/>
              <a:buChar char="•"/>
            </a:pPr>
            <a:r>
              <a:rPr lang="en-US" sz="2000" dirty="0"/>
              <a:t>Du kan føle deg bekymret og likevel handle.</a:t>
            </a:r>
          </a:p>
          <a:p>
            <a:endParaRPr lang="de-DE" sz="2000" dirty="0"/>
          </a:p>
        </p:txBody>
      </p:sp>
    </p:spTree>
    <p:extLst>
      <p:ext uri="{BB962C8B-B14F-4D97-AF65-F5344CB8AC3E}">
        <p14:creationId xmlns:p14="http://schemas.microsoft.com/office/powerpoint/2010/main" val="30796792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152A6-0220-6940-6FD3-6ACFFC751351}"/>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D5E5879F-DAD3-7E1C-EC57-BFBF6D6852B8}"/>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48B9D399-44CA-52C6-6BDA-6FBDDEF457F5}"/>
              </a:ext>
            </a:extLst>
          </p:cNvPr>
          <p:cNvSpPr>
            <a:spLocks noGrp="1"/>
          </p:cNvSpPr>
          <p:nvPr>
            <p:ph type="body" sz="quarter" idx="13"/>
          </p:nvPr>
        </p:nvSpPr>
        <p:spPr>
          <a:xfrm>
            <a:off x="7977544" y="1068776"/>
            <a:ext cx="4062055" cy="2547025"/>
          </a:xfrm>
        </p:spPr>
        <p:txBody>
          <a:bodyPr>
            <a:normAutofit fontScale="92500" lnSpcReduction="10000"/>
          </a:bodyPr>
          <a:lstStyle/>
          <a:p>
            <a:r>
              <a:rPr lang="en-US" dirty="0"/>
              <a:t>Miljøangst er en kronisk frykt for miljøkatastrofer som skyldes at man ser de tilsynelatende uopprettelige konsekvensene av klimaendringene.</a:t>
            </a:r>
          </a:p>
        </p:txBody>
      </p:sp>
      <p:sp>
        <p:nvSpPr>
          <p:cNvPr id="8" name="Freeform 7">
            <a:extLst>
              <a:ext uri="{FF2B5EF4-FFF2-40B4-BE49-F238E27FC236}">
                <a16:creationId xmlns:a16="http://schemas.microsoft.com/office/drawing/2014/main" id="{36BC3933-E7DC-C465-B5C3-FFB968F4FBBB}"/>
              </a:ext>
            </a:extLst>
          </p:cNvPr>
          <p:cNvSpPr/>
          <p:nvPr/>
        </p:nvSpPr>
        <p:spPr>
          <a:xfrm>
            <a:off x="6126362" y="1656488"/>
            <a:ext cx="1894725" cy="1371600"/>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bg1"/>
          </a:solidFill>
          <a:ln w="4485" cap="flat">
            <a:noFill/>
            <a:prstDash val="solid"/>
            <a:miter/>
          </a:ln>
        </p:spPr>
        <p:txBody>
          <a:bodyPr rtlCol="0" anchor="ctr"/>
          <a:lstStyle/>
          <a:p>
            <a:endParaRPr lang="en-US" dirty="0"/>
          </a:p>
        </p:txBody>
      </p:sp>
      <p:sp>
        <p:nvSpPr>
          <p:cNvPr id="2" name="Text Placeholder 3">
            <a:extLst>
              <a:ext uri="{FF2B5EF4-FFF2-40B4-BE49-F238E27FC236}">
                <a16:creationId xmlns:a16="http://schemas.microsoft.com/office/drawing/2014/main" id="{C4417F4E-7831-96E9-C181-7F21C0A77F00}"/>
              </a:ext>
            </a:extLst>
          </p:cNvPr>
          <p:cNvSpPr txBox="1">
            <a:spLocks/>
          </p:cNvSpPr>
          <p:nvPr/>
        </p:nvSpPr>
        <p:spPr>
          <a:xfrm>
            <a:off x="8718697" y="3882602"/>
            <a:ext cx="2962939" cy="2547025"/>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a:solidFill>
                  <a:schemeClr val="tx1"/>
                </a:solidFill>
              </a:rPr>
              <a:t>Å føle seg bekymret viser at du er oppmerksom, empatisk og engasjert. Det er ikke noe å skamme seg over – det er noe å forstå og jobbe med.</a:t>
            </a:r>
          </a:p>
        </p:txBody>
      </p:sp>
    </p:spTree>
    <p:extLst>
      <p:ext uri="{BB962C8B-B14F-4D97-AF65-F5344CB8AC3E}">
        <p14:creationId xmlns:p14="http://schemas.microsoft.com/office/powerpoint/2010/main" val="1379108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108A8-C390-692A-E6CA-AC7518A462BE}"/>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CE821EB-091E-D686-624A-1988C04B6C48}"/>
              </a:ext>
            </a:extLst>
          </p:cNvPr>
          <p:cNvSpPr>
            <a:spLocks noGrp="1"/>
          </p:cNvSpPr>
          <p:nvPr>
            <p:ph type="body" sz="quarter" idx="18"/>
          </p:nvPr>
        </p:nvSpPr>
        <p:spPr/>
        <p:txBody>
          <a:bodyPr/>
          <a:lstStyle/>
          <a:p>
            <a:pPr marL="0" indent="0">
              <a:buNone/>
            </a:pPr>
            <a:r>
              <a:rPr lang="en-US" sz="2000" dirty="0"/>
              <a:t>Har du noen gang følt deg redd, trist eller overveldet når du tenker på klimaendringene? Hvis ja, er du ikke alene – millioner av unge mennesker over hele verden føler </a:t>
            </a:r>
            <a:r>
              <a:rPr lang="en-US" sz="2000" dirty="0" err="1"/>
              <a:t>det samme. Disse </a:t>
            </a:r>
            <a:r>
              <a:rPr lang="en-US" sz="2000" dirty="0"/>
              <a:t>følelsene kalles noen ganger miljøangst, klimangst eller klimabekymring.</a:t>
            </a:r>
          </a:p>
          <a:p>
            <a:pPr marL="0" indent="0">
              <a:buNone/>
            </a:pPr>
            <a:r>
              <a:rPr lang="en-US" sz="2000" dirty="0"/>
              <a:t>Hvorfor vi føler det:</a:t>
            </a:r>
          </a:p>
          <a:p>
            <a:pPr marL="0" indent="0">
              <a:buNone/>
            </a:pPr>
            <a:r>
              <a:rPr lang="en-US" sz="2000" dirty="0"/>
              <a:t>🌡️ Fordi vi bryr oss dypt om planeten.</a:t>
            </a:r>
          </a:p>
          <a:p>
            <a:pPr marL="0" indent="0">
              <a:buNone/>
            </a:pPr>
            <a:r>
              <a:rPr lang="en-US" sz="2000" dirty="0"/>
              <a:t>📰 Fordi vi stadig hører nyheter om ødeleggelse, tap og at det haster.</a:t>
            </a:r>
          </a:p>
          <a:p>
            <a:pPr marL="0" indent="0">
              <a:buNone/>
            </a:pPr>
            <a:r>
              <a:rPr lang="en-US" sz="2000" dirty="0"/>
              <a:t>🧠 Fordi det er vanskelig å se hvordan vi, som enkeltpersoner, kan gjøre en forskjell.</a:t>
            </a:r>
          </a:p>
          <a:p>
            <a:pPr marL="0" indent="0">
              <a:buNone/>
            </a:pPr>
            <a:r>
              <a:rPr lang="en-US" sz="2000" dirty="0"/>
              <a:t>💔 Fordi klimaendringene påvirker ting vi elsker – naturen, dyrene, menneskene.</a:t>
            </a:r>
          </a:p>
          <a:p>
            <a:pPr marL="0" indent="0">
              <a:buNone/>
            </a:pPr>
            <a:endParaRPr lang="en-US" sz="1600" b="1" dirty="0">
              <a:solidFill>
                <a:schemeClr val="tx1"/>
              </a:solidFill>
            </a:endParaRPr>
          </a:p>
          <a:p>
            <a:pPr marL="0" indent="0">
              <a:buNone/>
            </a:pPr>
            <a:r>
              <a:rPr lang="en-US" sz="2000" b="1" dirty="0">
                <a:solidFill>
                  <a:srgbClr val="1F8E47"/>
                </a:solidFill>
              </a:rPr>
              <a:t>Å føle seg bekymret viser at du er bevisst, empatisk og engasjert. Det er ikke noe å skamme seg over – det er noe å forstå og jobbe med.</a:t>
            </a:r>
          </a:p>
        </p:txBody>
      </p:sp>
      <p:sp>
        <p:nvSpPr>
          <p:cNvPr id="4" name="Text Placeholder 3">
            <a:extLst>
              <a:ext uri="{FF2B5EF4-FFF2-40B4-BE49-F238E27FC236}">
                <a16:creationId xmlns:a16="http://schemas.microsoft.com/office/drawing/2014/main" id="{2E9A422C-7FE7-0473-D2A6-C1D5A3B811C0}"/>
              </a:ext>
            </a:extLst>
          </p:cNvPr>
          <p:cNvSpPr>
            <a:spLocks noGrp="1"/>
          </p:cNvSpPr>
          <p:nvPr>
            <p:ph type="body" sz="quarter" idx="16"/>
          </p:nvPr>
        </p:nvSpPr>
        <p:spPr/>
        <p:txBody>
          <a:bodyPr/>
          <a:lstStyle/>
          <a:p>
            <a:r>
              <a:rPr lang="en-US" dirty="0">
                <a:solidFill>
                  <a:srgbClr val="1F8E47"/>
                </a:solidFill>
              </a:rPr>
              <a:t>Hva er klimabekymring (også: klima- eller miljøangst) – og hvorfor føler vi det?</a:t>
            </a:r>
          </a:p>
        </p:txBody>
      </p:sp>
      <p:sp>
        <p:nvSpPr>
          <p:cNvPr id="2" name="Rectangle 1">
            <a:extLst>
              <a:ext uri="{FF2B5EF4-FFF2-40B4-BE49-F238E27FC236}">
                <a16:creationId xmlns:a16="http://schemas.microsoft.com/office/drawing/2014/main" id="{A4C840C9-1C60-2BE4-A124-EF2F214F05B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06317470-DB25-02B1-68B1-B2F296548D05}"/>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90816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EA254-CA29-23EB-C459-4B6B690974B7}"/>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37D436ED-F2D9-7974-4B1A-7604CAEF3FB1}"/>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ABD6B1C0-506E-034E-9212-E8FF9B2858B4}"/>
              </a:ext>
            </a:extLst>
          </p:cNvPr>
          <p:cNvSpPr>
            <a:spLocks noGrp="1"/>
          </p:cNvSpPr>
          <p:nvPr>
            <p:ph type="body" sz="quarter" idx="13"/>
          </p:nvPr>
        </p:nvSpPr>
        <p:spPr/>
        <p:txBody>
          <a:bodyPr>
            <a:normAutofit fontScale="92500"/>
          </a:bodyPr>
          <a:lstStyle/>
          <a:p>
            <a:r>
              <a:rPr lang="en-US" dirty="0"/>
              <a:t>Refleksjon: </a:t>
            </a:r>
          </a:p>
          <a:p>
            <a:endParaRPr lang="en-US" dirty="0"/>
          </a:p>
          <a:p>
            <a:r>
              <a:rPr kumimoji="0" lang="en-US" altLang="de-DE" sz="2400" b="1" i="0" u="none" strike="noStrike" cap="none" normalizeH="0" baseline="0" dirty="0">
                <a:ln>
                  <a:noFill/>
                </a:ln>
                <a:solidFill>
                  <a:schemeClr val="bg2"/>
                </a:solidFill>
                <a:effectLst/>
                <a:latin typeface="Arial" panose="020B0604020202020204" pitchFamily="34" charset="0"/>
              </a:rPr>
              <a:t>«Har du noen gang følt deg fastlåst eller bekymret for klimaendringene? Hva hjalp deg til å føle deg litt mer håpefull igjen?</a:t>
            </a:r>
            <a:r>
              <a:rPr kumimoji="0" lang="de-DE" altLang="de-DE" sz="2400" b="1" i="0" u="none" strike="noStrike" cap="none" normalizeH="0" baseline="0" dirty="0">
                <a:ln>
                  <a:noFill/>
                </a:ln>
                <a:solidFill>
                  <a:schemeClr val="bg2"/>
                </a:solidFill>
                <a:effectLst/>
                <a:latin typeface="Arial" panose="020B0604020202020204" pitchFamily="34" charset="0"/>
              </a:rPr>
              <a:t>»</a:t>
            </a:r>
          </a:p>
          <a:p>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par minutter til å reflektere og skriv ned svaret ditt – og/eller diskuter tankene dine i gruppen.</a:t>
            </a:r>
          </a:p>
          <a:p>
            <a:endParaRPr lang="en-US" dirty="0"/>
          </a:p>
        </p:txBody>
      </p:sp>
    </p:spTree>
    <p:extLst>
      <p:ext uri="{BB962C8B-B14F-4D97-AF65-F5344CB8AC3E}">
        <p14:creationId xmlns:p14="http://schemas.microsoft.com/office/powerpoint/2010/main" val="2669237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sz="3600" dirty="0">
                <a:solidFill>
                  <a:srgbClr val="1F8E47"/>
                </a:solidFill>
              </a:rPr>
              <a:t>INNHOLD</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IE" dirty="0"/>
              <a:t>Hva er empowerment?</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01</a:t>
            </a:r>
          </a:p>
        </p:txBody>
      </p:sp>
      <p:sp>
        <p:nvSpPr>
          <p:cNvPr id="12" name="Text Placeholder 11">
            <a:extLst>
              <a:ext uri="{FF2B5EF4-FFF2-40B4-BE49-F238E27FC236}">
                <a16:creationId xmlns:a16="http://schemas.microsoft.com/office/drawing/2014/main" id="{02861397-C0CD-07DB-AB1E-5B2241F10196}"/>
              </a:ext>
            </a:extLst>
          </p:cNvPr>
          <p:cNvSpPr>
            <a:spLocks noGrp="1"/>
          </p:cNvSpPr>
          <p:nvPr>
            <p:ph type="body" sz="quarter" idx="20"/>
          </p:nvPr>
        </p:nvSpPr>
        <p:spPr/>
        <p:txBody>
          <a:bodyPr/>
          <a:lstStyle/>
          <a:p>
            <a:r>
              <a:rPr lang="en-US" dirty="0"/>
              <a:t>Side 6</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a:xfrm>
            <a:off x="4836478" y="929452"/>
            <a:ext cx="2090607" cy="1346275"/>
          </a:xfrm>
        </p:spPr>
        <p:txBody>
          <a:bodyPr/>
          <a:lstStyle/>
          <a:p>
            <a:r>
              <a:rPr lang="en-IE" dirty="0"/>
              <a:t>Forståelse av emosjonell motstandskraft</a:t>
            </a:r>
            <a:endParaRPr lang="en-US" dirty="0"/>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02</a:t>
            </a:r>
          </a:p>
        </p:txBody>
      </p:sp>
      <p:sp>
        <p:nvSpPr>
          <p:cNvPr id="16" name="Text Placeholder 15">
            <a:extLst>
              <a:ext uri="{FF2B5EF4-FFF2-40B4-BE49-F238E27FC236}">
                <a16:creationId xmlns:a16="http://schemas.microsoft.com/office/drawing/2014/main" id="{D387E852-E0C1-B1A6-6CF1-AE5AEF2120DE}"/>
              </a:ext>
            </a:extLst>
          </p:cNvPr>
          <p:cNvSpPr>
            <a:spLocks noGrp="1"/>
          </p:cNvSpPr>
          <p:nvPr>
            <p:ph type="body" sz="quarter" idx="45"/>
          </p:nvPr>
        </p:nvSpPr>
        <p:spPr/>
        <p:txBody>
          <a:bodyPr/>
          <a:lstStyle/>
          <a:p>
            <a:r>
              <a:rPr lang="en-US" dirty="0"/>
              <a:t>Side 15</a:t>
            </a:r>
          </a:p>
          <a:p>
            <a:endParaRPr lang="en-US" dirty="0"/>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a:xfrm>
            <a:off x="7175847" y="4454009"/>
            <a:ext cx="2204213" cy="1346275"/>
          </a:xfrm>
        </p:spPr>
        <p:txBody>
          <a:bodyPr/>
          <a:lstStyle/>
          <a:p>
            <a:r>
              <a:rPr lang="de-DE" dirty="0" err="1"/>
              <a:t>Finn dine styrker</a:t>
            </a:r>
            <a:endParaRPr lang="en-US" dirty="0"/>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03</a:t>
            </a:r>
          </a:p>
        </p:txBody>
      </p:sp>
      <p:sp>
        <p:nvSpPr>
          <p:cNvPr id="19" name="Text Placeholder 18">
            <a:extLst>
              <a:ext uri="{FF2B5EF4-FFF2-40B4-BE49-F238E27FC236}">
                <a16:creationId xmlns:a16="http://schemas.microsoft.com/office/drawing/2014/main" id="{7ADE394C-43F2-5BC1-FB20-7C650A2C181D}"/>
              </a:ext>
            </a:extLst>
          </p:cNvPr>
          <p:cNvSpPr>
            <a:spLocks noGrp="1"/>
          </p:cNvSpPr>
          <p:nvPr>
            <p:ph type="body" sz="quarter" idx="48"/>
          </p:nvPr>
        </p:nvSpPr>
        <p:spPr/>
        <p:txBody>
          <a:bodyPr/>
          <a:lstStyle/>
          <a:p>
            <a:r>
              <a:rPr lang="en-US" dirty="0"/>
              <a:t>Side 23</a:t>
            </a:r>
          </a:p>
          <a:p>
            <a:endParaRPr lang="en-US" dirty="0"/>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a:xfrm>
            <a:off x="9676959" y="951525"/>
            <a:ext cx="2108685" cy="1346275"/>
          </a:xfrm>
        </p:spPr>
        <p:txBody>
          <a:bodyPr/>
          <a:lstStyle/>
          <a:p>
            <a:r>
              <a:rPr lang="de-DE" dirty="0" err="1"/>
              <a:t>Fra bekymring til </a:t>
            </a:r>
            <a:r>
              <a:rPr lang="de-DE" dirty="0"/>
              <a:t>handling</a:t>
            </a:r>
            <a:endParaRPr lang="en-US" dirty="0"/>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04</a:t>
            </a:r>
          </a:p>
        </p:txBody>
      </p:sp>
      <p:sp>
        <p:nvSpPr>
          <p:cNvPr id="22" name="Text Placeholder 21">
            <a:extLst>
              <a:ext uri="{FF2B5EF4-FFF2-40B4-BE49-F238E27FC236}">
                <a16:creationId xmlns:a16="http://schemas.microsoft.com/office/drawing/2014/main" id="{1383EDCA-C6D2-7AD0-A80B-E0162B19F7C1}"/>
              </a:ext>
            </a:extLst>
          </p:cNvPr>
          <p:cNvSpPr>
            <a:spLocks noGrp="1"/>
          </p:cNvSpPr>
          <p:nvPr>
            <p:ph type="body" sz="quarter" idx="51"/>
          </p:nvPr>
        </p:nvSpPr>
        <p:spPr/>
        <p:txBody>
          <a:bodyPr/>
          <a:lstStyle/>
          <a:p>
            <a:r>
              <a:rPr lang="en-US" dirty="0"/>
              <a:t>Side 35</a:t>
            </a:r>
          </a:p>
          <a:p>
            <a:endParaRPr lang="en-US" dirty="0"/>
          </a:p>
        </p:txBody>
      </p:sp>
      <p:pic>
        <p:nvPicPr>
          <p:cNvPr id="8" name="Picture Placeholder 7"/>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pic>
        <p:nvPicPr>
          <p:cNvPr id="6" name="Picture Placeholder 5"/>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pic>
        <p:nvPicPr>
          <p:cNvPr id="29" name="Picture Placeholder 28"/>
          <p:cNvPicPr>
            <a:picLocks noGrp="1" noChangeAspect="1"/>
          </p:cNvPicPr>
          <p:nvPr>
            <p:ph type="pic" sz="quarter" idx="12"/>
          </p:nvPr>
        </p:nvPicPr>
        <p:blipFill>
          <a:blip r:embed="rId4" cstate="screen">
            <a:extLst>
              <a:ext uri="{28A0092B-C50C-407E-A947-70E740481C1C}">
                <a14:useLocalDpi xmlns:a14="http://schemas.microsoft.com/office/drawing/2010/main"/>
              </a:ext>
            </a:extLst>
          </a:blip>
          <a:srcRect/>
          <a:stretch>
            <a:fillRect/>
          </a:stretch>
        </p:blipFill>
        <p:spPr>
          <a:xfrm>
            <a:off x="7175847" y="-1"/>
            <a:ext cx="2204214" cy="3697617"/>
          </a:xfrm>
        </p:spPr>
      </p:pic>
      <p:pic>
        <p:nvPicPr>
          <p:cNvPr id="32" name="Picture Placeholder 31"/>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a:xfrm>
            <a:off x="9608001" y="2746545"/>
            <a:ext cx="2225409" cy="3226311"/>
          </a:xfrm>
          <a:prstGeom prst="rect">
            <a:avLst/>
          </a:prstGeom>
        </p:spPr>
      </p:pic>
    </p:spTree>
    <p:extLst>
      <p:ext uri="{BB962C8B-B14F-4D97-AF65-F5344CB8AC3E}">
        <p14:creationId xmlns:p14="http://schemas.microsoft.com/office/powerpoint/2010/main" val="1737210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8680-D296-821B-0C2C-012516AF2D8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157F559-0359-D653-6A6F-4E5C6D1AB0D9}"/>
              </a:ext>
            </a:extLst>
          </p:cNvPr>
          <p:cNvSpPr>
            <a:spLocks noGrp="1"/>
          </p:cNvSpPr>
          <p:nvPr>
            <p:ph type="body" sz="quarter" idx="18"/>
          </p:nvPr>
        </p:nvSpPr>
        <p:spPr/>
        <p:txBody>
          <a:bodyPr/>
          <a:lstStyle/>
          <a:p>
            <a:pPr marL="0" indent="0">
              <a:buNone/>
            </a:pPr>
            <a:r>
              <a:rPr lang="en-US" sz="2000" dirty="0"/>
              <a:t>Å føle seg bekymret, trist, sint eller hjelpeløs når det gjelder klimaendringene, betyr ikke at det er noe galt med deg – det betyr at det er noe riktig. Disse følelsene kommer av omsorg, tilknytning og samvittighet.</a:t>
            </a:r>
            <a:br>
              <a:rPr lang="en-US" sz="2000" dirty="0"/>
            </a:br>
            <a:r>
              <a:rPr lang="en-US" sz="2000" dirty="0"/>
              <a:t>Og de kan omdannes til motivasjon, mening og handling.</a:t>
            </a:r>
          </a:p>
          <a:p>
            <a:pPr marL="0" indent="0">
              <a:buNone/>
            </a:pPr>
            <a:r>
              <a:rPr lang="en-US" sz="2000" dirty="0"/>
              <a:t>Slik fungerer det:</a:t>
            </a:r>
          </a:p>
          <a:p>
            <a:pPr marL="0" indent="0">
              <a:buNone/>
            </a:pPr>
            <a:r>
              <a:rPr lang="en-US" sz="2000" dirty="0"/>
              <a:t>💚 Bekymring kan føre til bevissthet — og bevissthet er det første skrittet mot forandring.</a:t>
            </a:r>
          </a:p>
          <a:p>
            <a:pPr marL="0" indent="0">
              <a:buNone/>
            </a:pPr>
            <a:r>
              <a:rPr lang="en-US" sz="2000" dirty="0"/>
              <a:t>😢 Tristhet kan bety at du bryr deg — og omsorg gir deg styrken til å beskytte det som betyr noe.</a:t>
            </a:r>
          </a:p>
          <a:p>
            <a:pPr marL="0" indent="0">
              <a:buNone/>
            </a:pPr>
            <a:r>
              <a:rPr lang="en-US" sz="2000" dirty="0"/>
              <a:t>😠 Sinne kan bli til mot – til å si fra og stå opp for rettferdighet.</a:t>
            </a:r>
          </a:p>
          <a:p>
            <a:pPr marL="0" indent="0">
              <a:buNone/>
            </a:pPr>
            <a:r>
              <a:rPr lang="en-US" sz="2000" dirty="0"/>
              <a:t>🌀 Overveldelse kan være et signal — om at det er på tide å senke tempoet, hvile og velge ett skritt.</a:t>
            </a:r>
          </a:p>
          <a:p>
            <a:pPr marL="0" indent="0">
              <a:buNone/>
            </a:pPr>
            <a:endParaRPr lang="en-US" sz="1600" b="1" dirty="0">
              <a:solidFill>
                <a:schemeClr val="tx1"/>
              </a:solidFill>
            </a:endParaRPr>
          </a:p>
          <a:p>
            <a:pPr marL="0" indent="0">
              <a:buNone/>
            </a:pPr>
            <a:r>
              <a:rPr lang="en-US" sz="2000" b="1" dirty="0">
                <a:solidFill>
                  <a:srgbClr val="1F8E47"/>
                </a:solidFill>
              </a:rPr>
              <a:t>Følelsene dine er ikke hindringer. De er signaler — som viser deg hva du verdsetter og hvor du vil hen.</a:t>
            </a:r>
          </a:p>
        </p:txBody>
      </p:sp>
      <p:sp>
        <p:nvSpPr>
          <p:cNvPr id="4" name="Text Placeholder 3">
            <a:extLst>
              <a:ext uri="{FF2B5EF4-FFF2-40B4-BE49-F238E27FC236}">
                <a16:creationId xmlns:a16="http://schemas.microsoft.com/office/drawing/2014/main" id="{6FC350C9-864E-8137-2C34-AA939FA9E3FD}"/>
              </a:ext>
            </a:extLst>
          </p:cNvPr>
          <p:cNvSpPr>
            <a:spLocks noGrp="1"/>
          </p:cNvSpPr>
          <p:nvPr>
            <p:ph type="body" sz="quarter" idx="16"/>
          </p:nvPr>
        </p:nvSpPr>
        <p:spPr/>
        <p:txBody>
          <a:bodyPr/>
          <a:lstStyle/>
          <a:p>
            <a:r>
              <a:rPr lang="en-US" dirty="0">
                <a:solidFill>
                  <a:srgbClr val="1F8E47"/>
                </a:solidFill>
              </a:rPr>
              <a:t>Følelsene dine kan være et utgangspunkt</a:t>
            </a:r>
          </a:p>
        </p:txBody>
      </p:sp>
      <p:sp>
        <p:nvSpPr>
          <p:cNvPr id="2" name="Rectangle 1">
            <a:extLst>
              <a:ext uri="{FF2B5EF4-FFF2-40B4-BE49-F238E27FC236}">
                <a16:creationId xmlns:a16="http://schemas.microsoft.com/office/drawing/2014/main" id="{55B6F48E-5FC8-30DF-7B57-D46B6A4C89E0}"/>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BE0AD455-E3BB-AF9D-3F54-A0488CBF001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47455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E3189-9EAB-A60E-AECC-BD1FE669167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D1BA3FA-568C-0BE7-93E4-B43749A72464}"/>
              </a:ext>
            </a:extLst>
          </p:cNvPr>
          <p:cNvSpPr>
            <a:spLocks noGrp="1"/>
          </p:cNvSpPr>
          <p:nvPr>
            <p:ph type="body" sz="quarter" idx="18"/>
          </p:nvPr>
        </p:nvSpPr>
        <p:spPr>
          <a:xfrm>
            <a:off x="798380" y="2045704"/>
            <a:ext cx="10826353" cy="3849918"/>
          </a:xfrm>
        </p:spPr>
        <p:txBody>
          <a:bodyPr/>
          <a:lstStyle/>
          <a:p>
            <a:pPr marL="0" indent="0">
              <a:buNone/>
            </a:pPr>
            <a:r>
              <a:rPr lang="en-US" sz="2000" dirty="0"/>
              <a:t>Klimatiltak betyr ikke alltid å starte en stor kampanje eller bli viral på sosiale medier. Noen av de mest virkningsfulle tiltakene er små, vedvarende og personlige. Klimatiltak handler om å gjøre noe, ikke alt – på en måte som passer til dine styrker, interesser og </a:t>
            </a:r>
            <a:r>
              <a:rPr lang="en-US" sz="2000"/>
              <a:t>din situasjon.</a:t>
            </a:r>
            <a:endParaRPr lang="en-US" sz="2000" dirty="0"/>
          </a:p>
          <a:p>
            <a:pPr marL="0" indent="0">
              <a:buNone/>
            </a:pPr>
            <a:r>
              <a:rPr lang="en-US" sz="2000" dirty="0"/>
              <a:t>Eksempler på meningsfulle tiltak</a:t>
            </a:r>
          </a:p>
          <a:p>
            <a:pPr marL="0" indent="0">
              <a:buNone/>
            </a:pPr>
            <a:r>
              <a:rPr lang="en-US" sz="2000" dirty="0"/>
              <a:t>🌿 Ta mer klimavennlige valg i hverdagen (f.eks. redusere avfall, spise mindre kjøtt, spare energi)</a:t>
            </a:r>
          </a:p>
          <a:p>
            <a:pPr marL="0" indent="0">
              <a:buNone/>
            </a:pPr>
            <a:r>
              <a:rPr lang="en-US" sz="2000" dirty="0"/>
              <a:t>📢 Snakke med venner eller familie om det som er viktig for deg</a:t>
            </a:r>
          </a:p>
          <a:p>
            <a:pPr marL="0" indent="0">
              <a:buNone/>
            </a:pPr>
            <a:r>
              <a:rPr lang="en-US" sz="2000" dirty="0"/>
              <a:t>🧠 Lære om klimaløsninger og dele dem med andre</a:t>
            </a:r>
          </a:p>
          <a:p>
            <a:pPr marL="0" indent="0">
              <a:buNone/>
            </a:pPr>
            <a:r>
              <a:rPr lang="en-US" sz="2000" dirty="0"/>
              <a:t>💬 Si fra på skolen eller i lokalsamfunnet</a:t>
            </a:r>
          </a:p>
          <a:p>
            <a:pPr marL="0" indent="0">
              <a:buNone/>
            </a:pPr>
            <a:r>
              <a:rPr lang="en-US" sz="2000" dirty="0"/>
              <a:t>🤝 Støtte en sak, gruppe eller et prosjekt du tror på</a:t>
            </a:r>
          </a:p>
          <a:p>
            <a:pPr marL="0" indent="0">
              <a:buNone/>
            </a:pPr>
            <a:r>
              <a:rPr lang="en-US" sz="2000" dirty="0"/>
              <a:t>🎨 Bruke kunst, musikk eller skriving for å inspirere til bevissthet og endring</a:t>
            </a:r>
          </a:p>
          <a:p>
            <a:pPr marL="0" indent="0">
              <a:buNone/>
            </a:pPr>
            <a:r>
              <a:rPr lang="en-US" sz="2000" b="1" dirty="0">
                <a:solidFill>
                  <a:srgbClr val="1F8E47"/>
                </a:solidFill>
              </a:rPr>
              <a:t>De mest meningsfulle handlingene er de som føles ekte for deg og som du kan opprettholde over tid.</a:t>
            </a:r>
          </a:p>
        </p:txBody>
      </p:sp>
      <p:sp>
        <p:nvSpPr>
          <p:cNvPr id="4" name="Text Placeholder 3">
            <a:extLst>
              <a:ext uri="{FF2B5EF4-FFF2-40B4-BE49-F238E27FC236}">
                <a16:creationId xmlns:a16="http://schemas.microsoft.com/office/drawing/2014/main" id="{2A198E3E-C188-A583-7126-F5AC66AFD990}"/>
              </a:ext>
            </a:extLst>
          </p:cNvPr>
          <p:cNvSpPr>
            <a:spLocks noGrp="1"/>
          </p:cNvSpPr>
          <p:nvPr>
            <p:ph type="body" sz="quarter" idx="16"/>
          </p:nvPr>
        </p:nvSpPr>
        <p:spPr/>
        <p:txBody>
          <a:bodyPr/>
          <a:lstStyle/>
          <a:p>
            <a:r>
              <a:rPr lang="en-US" dirty="0">
                <a:solidFill>
                  <a:srgbClr val="1F8E47"/>
                </a:solidFill>
              </a:rPr>
              <a:t>Hvordan ser meningsfulle klimatiltak ut?</a:t>
            </a:r>
          </a:p>
        </p:txBody>
      </p:sp>
      <p:sp>
        <p:nvSpPr>
          <p:cNvPr id="2" name="Rectangle 1">
            <a:extLst>
              <a:ext uri="{FF2B5EF4-FFF2-40B4-BE49-F238E27FC236}">
                <a16:creationId xmlns:a16="http://schemas.microsoft.com/office/drawing/2014/main" id="{FB90B396-CB26-E3CF-500F-6252E7F08AB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7FBC428E-7244-DB2A-265D-D15136C7C078}"/>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420629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1BE632-3496-86BB-0F3D-9431F238160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A808ADB-A7FC-0FE2-ABD6-1804E2729FE3}"/>
              </a:ext>
            </a:extLst>
          </p:cNvPr>
          <p:cNvSpPr>
            <a:spLocks noGrp="1"/>
          </p:cNvSpPr>
          <p:nvPr>
            <p:ph type="body" sz="quarter" idx="18"/>
          </p:nvPr>
        </p:nvSpPr>
        <p:spPr>
          <a:xfrm>
            <a:off x="798380" y="2045704"/>
            <a:ext cx="10826353" cy="3849918"/>
          </a:xfrm>
        </p:spPr>
        <p:txBody>
          <a:bodyPr/>
          <a:lstStyle/>
          <a:p>
            <a:pPr marL="0" indent="0">
              <a:buNone/>
            </a:pPr>
            <a:r>
              <a:rPr lang="en-US" sz="2000" dirty="0"/>
              <a:t>Selv når vi bryr oss dypt, kan det være vanskelig å handle. Det betyr ikke at vi er late eller ikke bryr oss – det betyr bare at vi er mennesker.</a:t>
            </a:r>
          </a:p>
          <a:p>
            <a:pPr marL="0" indent="0">
              <a:buNone/>
            </a:pPr>
            <a:r>
              <a:rPr lang="en-US" sz="2000" dirty="0"/>
              <a:t>Her er noen vanlige hindringer for handling – og hvordan du kan komme deg forbi dem.</a:t>
            </a:r>
          </a:p>
          <a:p>
            <a:pPr marL="0" indent="0">
              <a:buNone/>
            </a:pPr>
            <a:endParaRPr lang="en-US" sz="2000" dirty="0"/>
          </a:p>
          <a:p>
            <a:pPr marL="0" indent="0">
              <a:buNone/>
            </a:pPr>
            <a:endParaRPr lang="en-US" sz="2000" b="1" dirty="0">
              <a:solidFill>
                <a:srgbClr val="1F8E47"/>
              </a:solidFill>
            </a:endParaRPr>
          </a:p>
          <a:p>
            <a:pPr marL="0" indent="0">
              <a:buNone/>
            </a:pPr>
            <a:endParaRPr lang="en-US" sz="2000" b="1" dirty="0">
              <a:solidFill>
                <a:srgbClr val="1F8E47"/>
              </a:solidFill>
            </a:endParaRPr>
          </a:p>
          <a:p>
            <a:pPr marL="0" indent="0">
              <a:buNone/>
            </a:pPr>
            <a:endParaRPr lang="en-US" sz="2000" b="1" dirty="0">
              <a:solidFill>
                <a:srgbClr val="1F8E47"/>
              </a:solidFill>
            </a:endParaRPr>
          </a:p>
          <a:p>
            <a:pPr marL="0" indent="0">
              <a:buNone/>
            </a:pPr>
            <a:endParaRPr lang="en-US" sz="2000" b="1" dirty="0">
              <a:solidFill>
                <a:srgbClr val="1F8E47"/>
              </a:solidFill>
            </a:endParaRPr>
          </a:p>
          <a:p>
            <a:pPr marL="0" indent="0">
              <a:buNone/>
            </a:pPr>
            <a:endParaRPr lang="en-US" sz="2000" b="1" dirty="0">
              <a:solidFill>
                <a:srgbClr val="1F8E47"/>
              </a:solidFill>
            </a:endParaRPr>
          </a:p>
          <a:p>
            <a:pPr marL="0" indent="0">
              <a:buNone/>
            </a:pPr>
            <a:endParaRPr lang="en-US" sz="2000" b="1" dirty="0">
              <a:solidFill>
                <a:srgbClr val="1F8E47"/>
              </a:solidFill>
            </a:endParaRPr>
          </a:p>
          <a:p>
            <a:pPr marL="0" indent="0">
              <a:buNone/>
            </a:pPr>
            <a:r>
              <a:rPr lang="en-US" sz="2000" b="1" dirty="0">
                <a:solidFill>
                  <a:srgbClr val="1F8E47"/>
                </a:solidFill>
              </a:rPr>
              <a:t>Husk: Du trenger ikke å gjøre det alene. Og du trenger ikke å være perfekt for å være sterk.</a:t>
            </a:r>
          </a:p>
        </p:txBody>
      </p:sp>
      <p:sp>
        <p:nvSpPr>
          <p:cNvPr id="4" name="Text Placeholder 3">
            <a:extLst>
              <a:ext uri="{FF2B5EF4-FFF2-40B4-BE49-F238E27FC236}">
                <a16:creationId xmlns:a16="http://schemas.microsoft.com/office/drawing/2014/main" id="{6DAC3186-B8B7-CAA4-0954-04DAAE131570}"/>
              </a:ext>
            </a:extLst>
          </p:cNvPr>
          <p:cNvSpPr>
            <a:spLocks noGrp="1"/>
          </p:cNvSpPr>
          <p:nvPr>
            <p:ph type="body" sz="quarter" idx="16"/>
          </p:nvPr>
        </p:nvSpPr>
        <p:spPr/>
        <p:txBody>
          <a:bodyPr/>
          <a:lstStyle/>
          <a:p>
            <a:r>
              <a:rPr lang="en-US" dirty="0">
                <a:solidFill>
                  <a:srgbClr val="1F8E47"/>
                </a:solidFill>
              </a:rPr>
              <a:t>Hva står i veien – og hvordan du kan komme videre</a:t>
            </a:r>
          </a:p>
        </p:txBody>
      </p:sp>
      <p:sp>
        <p:nvSpPr>
          <p:cNvPr id="2" name="Rectangle 1">
            <a:extLst>
              <a:ext uri="{FF2B5EF4-FFF2-40B4-BE49-F238E27FC236}">
                <a16:creationId xmlns:a16="http://schemas.microsoft.com/office/drawing/2014/main" id="{7752D3C6-5EFB-A6AB-5F58-F089ACA060D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96E19ADA-7B85-A912-43D2-C757CADE6243}"/>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Tabelle 7">
            <a:extLst>
              <a:ext uri="{FF2B5EF4-FFF2-40B4-BE49-F238E27FC236}">
                <a16:creationId xmlns:a16="http://schemas.microsoft.com/office/drawing/2014/main" id="{4C3A8316-C7FC-DB46-3945-BC4619DFFAAD}"/>
              </a:ext>
            </a:extLst>
          </p:cNvPr>
          <p:cNvGraphicFramePr>
            <a:graphicFrameLocks noGrp="1"/>
          </p:cNvGraphicFramePr>
          <p:nvPr>
            <p:extLst>
              <p:ext uri="{D42A27DB-BD31-4B8C-83A1-F6EECF244321}">
                <p14:modId xmlns:p14="http://schemas.microsoft.com/office/powerpoint/2010/main" val="3150185261"/>
              </p:ext>
            </p:extLst>
          </p:nvPr>
        </p:nvGraphicFramePr>
        <p:xfrm>
          <a:off x="798381" y="3149600"/>
          <a:ext cx="10826352" cy="2494280"/>
        </p:xfrm>
        <a:graphic>
          <a:graphicData uri="http://schemas.openxmlformats.org/drawingml/2006/table">
            <a:tbl>
              <a:tblPr firstRow="1" bandRow="1">
                <a:tableStyleId>{7E9639D4-E3E2-4D34-9284-5A2195B3D0D7}</a:tableStyleId>
              </a:tblPr>
              <a:tblGrid>
                <a:gridCol w="5413176">
                  <a:extLst>
                    <a:ext uri="{9D8B030D-6E8A-4147-A177-3AD203B41FA5}">
                      <a16:colId xmlns:a16="http://schemas.microsoft.com/office/drawing/2014/main" val="1108513418"/>
                    </a:ext>
                  </a:extLst>
                </a:gridCol>
                <a:gridCol w="5413176">
                  <a:extLst>
                    <a:ext uri="{9D8B030D-6E8A-4147-A177-3AD203B41FA5}">
                      <a16:colId xmlns:a16="http://schemas.microsoft.com/office/drawing/2014/main" val="2831389413"/>
                    </a:ext>
                  </a:extLst>
                </a:gridCol>
              </a:tblGrid>
              <a:tr h="370840">
                <a:tc>
                  <a:txBody>
                    <a:bodyPr/>
                    <a:lstStyle/>
                    <a:p>
                      <a:r>
                        <a:rPr lang="de-DE"/>
                        <a:t>🚧 Hindring</a:t>
                      </a:r>
                    </a:p>
                  </a:txBody>
                  <a:tcPr anchor="ctr"/>
                </a:tc>
                <a:tc>
                  <a:txBody>
                    <a:bodyPr/>
                    <a:lstStyle/>
                    <a:p>
                      <a:r>
                        <a:rPr lang="en-US" dirty="0"/>
                        <a:t>🌱 Hva du kan prøve</a:t>
                      </a:r>
                    </a:p>
                  </a:txBody>
                  <a:tcPr anchor="ctr"/>
                </a:tc>
                <a:extLst>
                  <a:ext uri="{0D108BD9-81ED-4DB2-BD59-A6C34878D82A}">
                    <a16:rowId xmlns:a16="http://schemas.microsoft.com/office/drawing/2014/main" val="3326918784"/>
                  </a:ext>
                </a:extLst>
              </a:tr>
              <a:tr h="370840">
                <a:tc>
                  <a:txBody>
                    <a:bodyPr/>
                    <a:lstStyle/>
                    <a:p>
                      <a:r>
                        <a:rPr lang="en-US" dirty="0"/>
                        <a:t>«Jeg vet ikke hvor jeg skal begynne.»</a:t>
                      </a:r>
                    </a:p>
                  </a:txBody>
                  <a:tcPr anchor="ctr"/>
                </a:tc>
                <a:tc>
                  <a:txBody>
                    <a:bodyPr/>
                    <a:lstStyle/>
                    <a:p>
                      <a:r>
                        <a:rPr lang="en-US" dirty="0"/>
                        <a:t>Begynn i det små. Velg en vane eller et tema du bryr deg om.</a:t>
                      </a:r>
                    </a:p>
                  </a:txBody>
                  <a:tcPr anchor="ctr"/>
                </a:tc>
                <a:extLst>
                  <a:ext uri="{0D108BD9-81ED-4DB2-BD59-A6C34878D82A}">
                    <a16:rowId xmlns:a16="http://schemas.microsoft.com/office/drawing/2014/main" val="407334718"/>
                  </a:ext>
                </a:extLst>
              </a:tr>
              <a:tr h="370840">
                <a:tc>
                  <a:txBody>
                    <a:bodyPr/>
                    <a:lstStyle/>
                    <a:p>
                      <a:r>
                        <a:rPr lang="en-US" dirty="0"/>
                        <a:t>Start i det små. Velg én vane eller ett tema du bryr deg om.</a:t>
                      </a:r>
                    </a:p>
                  </a:txBody>
                  <a:tcPr anchor="ctr"/>
                </a:tc>
                <a:tc>
                  <a:txBody>
                    <a:bodyPr/>
                    <a:lstStyle/>
                    <a:p>
                      <a:r>
                        <a:rPr lang="en-US" dirty="0"/>
                        <a:t>Se etter ungdomsledede prosjekter – én stemme </a:t>
                      </a:r>
                      <a:r>
                        <a:rPr lang="en-US" i="1" dirty="0"/>
                        <a:t>kan </a:t>
                      </a:r>
                      <a:r>
                        <a:rPr lang="en-US" dirty="0"/>
                        <a:t>utløse endring.</a:t>
                      </a:r>
                    </a:p>
                  </a:txBody>
                  <a:tcPr anchor="ctr"/>
                </a:tc>
                <a:extLst>
                  <a:ext uri="{0D108BD9-81ED-4DB2-BD59-A6C34878D82A}">
                    <a16:rowId xmlns:a16="http://schemas.microsoft.com/office/drawing/2014/main" val="2722175699"/>
                  </a:ext>
                </a:extLst>
              </a:tr>
              <a:tr h="370840">
                <a:tc>
                  <a:txBody>
                    <a:bodyPr/>
                    <a:lstStyle/>
                    <a:p>
                      <a:r>
                        <a:rPr lang="en-US" dirty="0"/>
                        <a:t>«Jeg er redd for å gjøre feil.»</a:t>
                      </a:r>
                      <a:endParaRPr lang="de-DE" dirty="0"/>
                    </a:p>
                  </a:txBody>
                  <a:tcPr/>
                </a:tc>
                <a:tc>
                  <a:txBody>
                    <a:bodyPr/>
                    <a:lstStyle/>
                    <a:p>
                      <a:r>
                        <a:rPr lang="en-US" dirty="0"/>
                        <a:t>Det finnes ingen perfekt måte. Hver innsats er en del av læringen.</a:t>
                      </a:r>
                      <a:endParaRPr lang="de-DE" dirty="0"/>
                    </a:p>
                  </a:txBody>
                  <a:tcPr anchor="ctr"/>
                </a:tc>
                <a:extLst>
                  <a:ext uri="{0D108BD9-81ED-4DB2-BD59-A6C34878D82A}">
                    <a16:rowId xmlns:a16="http://schemas.microsoft.com/office/drawing/2014/main" val="1495629820"/>
                  </a:ext>
                </a:extLst>
              </a:tr>
              <a:tr h="370840">
                <a:tc>
                  <a:txBody>
                    <a:bodyPr/>
                    <a:lstStyle/>
                    <a:p>
                      <a:r>
                        <a:rPr lang="de-DE" dirty="0" err="1"/>
                        <a:t>«Jeg er allerede overveldet</a:t>
                      </a:r>
                      <a:r>
                        <a:rPr lang="de-DE" dirty="0"/>
                        <a:t>.»</a:t>
                      </a:r>
                    </a:p>
                  </a:txBody>
                  <a:tcPr/>
                </a:tc>
                <a:tc>
                  <a:txBody>
                    <a:bodyPr/>
                    <a:lstStyle/>
                    <a:p>
                      <a:r>
                        <a:rPr lang="en-US" dirty="0"/>
                        <a:t>Ta pauser. Å ta vare på seg selv følelsesmessig </a:t>
                      </a:r>
                      <a:r>
                        <a:rPr lang="en-US" i="1" dirty="0"/>
                        <a:t>er </a:t>
                      </a:r>
                      <a:r>
                        <a:rPr lang="en-US" dirty="0"/>
                        <a:t>også klimahandling.</a:t>
                      </a:r>
                      <a:endParaRPr lang="de-DE" dirty="0"/>
                    </a:p>
                  </a:txBody>
                  <a:tcPr/>
                </a:tc>
                <a:extLst>
                  <a:ext uri="{0D108BD9-81ED-4DB2-BD59-A6C34878D82A}">
                    <a16:rowId xmlns:a16="http://schemas.microsoft.com/office/drawing/2014/main" val="3692568008"/>
                  </a:ext>
                </a:extLst>
              </a:tr>
              <a:tr h="370840">
                <a:tc>
                  <a:txBody>
                    <a:bodyPr/>
                    <a:lstStyle/>
                    <a:p>
                      <a:r>
                        <a:rPr lang="en-US" dirty="0"/>
                        <a:t>«Ingen andre rundt meg ser ut til å bry seg.»</a:t>
                      </a:r>
                      <a:endParaRPr lang="de-DE" dirty="0"/>
                    </a:p>
                  </a:txBody>
                  <a:tcPr/>
                </a:tc>
                <a:tc>
                  <a:txBody>
                    <a:bodyPr/>
                    <a:lstStyle/>
                    <a:p>
                      <a:r>
                        <a:rPr lang="en-US" dirty="0"/>
                        <a:t>Finn folk som tenker som deg – på nettet eller i lokalsamfunnet.</a:t>
                      </a:r>
                      <a:endParaRPr lang="de-DE" dirty="0"/>
                    </a:p>
                  </a:txBody>
                  <a:tcPr/>
                </a:tc>
                <a:extLst>
                  <a:ext uri="{0D108BD9-81ED-4DB2-BD59-A6C34878D82A}">
                    <a16:rowId xmlns:a16="http://schemas.microsoft.com/office/drawing/2014/main" val="908449637"/>
                  </a:ext>
                </a:extLst>
              </a:tr>
            </a:tbl>
          </a:graphicData>
        </a:graphic>
      </p:graphicFrame>
    </p:spTree>
    <p:extLst>
      <p:ext uri="{BB962C8B-B14F-4D97-AF65-F5344CB8AC3E}">
        <p14:creationId xmlns:p14="http://schemas.microsoft.com/office/powerpoint/2010/main" val="8076052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5828E-7E87-6533-9511-C90699656AA2}"/>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53844ADD-89EE-5BD6-077D-B43CFE181B78}"/>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77B192AB-F828-BF36-AEBA-65BB86DBE153}"/>
              </a:ext>
            </a:extLst>
          </p:cNvPr>
          <p:cNvSpPr>
            <a:spLocks noGrp="1"/>
          </p:cNvSpPr>
          <p:nvPr>
            <p:ph type="body" sz="quarter" idx="13"/>
          </p:nvPr>
        </p:nvSpPr>
        <p:spPr/>
        <p:txBody>
          <a:bodyPr>
            <a:normAutofit lnSpcReduction="10000"/>
          </a:bodyPr>
          <a:lstStyle/>
          <a:p>
            <a:r>
              <a:rPr lang="en-US" dirty="0"/>
              <a:t>Refleksjon: </a:t>
            </a:r>
          </a:p>
          <a:p>
            <a:endParaRPr lang="en-US" dirty="0"/>
          </a:p>
          <a:p>
            <a:r>
              <a:rPr kumimoji="0" lang="en-US" altLang="de-DE" sz="2400" b="1" i="0" u="none" strike="noStrike" cap="none" normalizeH="0" baseline="0" dirty="0">
                <a:ln>
                  <a:noFill/>
                </a:ln>
                <a:solidFill>
                  <a:schemeClr val="bg2"/>
                </a:solidFill>
                <a:effectLst/>
                <a:latin typeface="Arial" panose="020B0604020202020204" pitchFamily="34" charset="0"/>
              </a:rPr>
              <a:t>«Hvilke av disse hindringene har du opplevd? Hva kan hjelpe deg med å ta et lite skritt likevel?</a:t>
            </a:r>
            <a:r>
              <a:rPr kumimoji="0" lang="de-DE" altLang="de-DE" sz="2400" b="1" i="0" u="none" strike="noStrike" cap="none" normalizeH="0" baseline="0" dirty="0">
                <a:ln>
                  <a:noFill/>
                </a:ln>
                <a:solidFill>
                  <a:schemeClr val="bg2"/>
                </a:solidFill>
                <a:effectLst/>
                <a:latin typeface="Arial" panose="020B0604020202020204" pitchFamily="34" charset="0"/>
              </a:rPr>
              <a:t>»</a:t>
            </a:r>
          </a:p>
          <a:p>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a:t>
            </a:r>
            <a:r>
              <a:rPr kumimoji="0" lang="de-DE" altLang="de-DE" sz="2400" b="0" i="0" u="none" strike="noStrike" cap="none" normalizeH="0" baseline="0" dirty="0" err="1">
                <a:ln>
                  <a:noFill/>
                </a:ln>
                <a:solidFill>
                  <a:schemeClr val="bg2"/>
                </a:solidFill>
                <a:effectLst/>
                <a:latin typeface="Arial" panose="020B0604020202020204" pitchFamily="34" charset="0"/>
              </a:rPr>
              <a:t>par minutter til å reflektere </a:t>
            </a:r>
            <a:r>
              <a:rPr kumimoji="0" lang="de-DE" altLang="de-DE" sz="2400" b="0" i="0" u="none" strike="noStrike" cap="none" normalizeH="0" baseline="0" dirty="0">
                <a:ln>
                  <a:noFill/>
                </a:ln>
                <a:solidFill>
                  <a:schemeClr val="bg2"/>
                </a:solidFill>
                <a:effectLst/>
                <a:latin typeface="Arial" panose="020B0604020202020204" pitchFamily="34" charset="0"/>
              </a:rPr>
              <a:t>og </a:t>
            </a:r>
            <a:r>
              <a:rPr kumimoji="0" lang="de-DE" altLang="de-DE" sz="2400" b="0" i="0" u="none" strike="noStrike" cap="none" normalizeH="0" baseline="0" dirty="0" err="1">
                <a:ln>
                  <a:noFill/>
                </a:ln>
                <a:solidFill>
                  <a:schemeClr val="bg2"/>
                </a:solidFill>
                <a:effectLst/>
                <a:latin typeface="Arial" panose="020B0604020202020204" pitchFamily="34" charset="0"/>
              </a:rPr>
              <a:t>skriv </a:t>
            </a:r>
            <a:r>
              <a:rPr kumimoji="0" lang="de-DE" altLang="de-DE" sz="2400" b="0" i="0" u="none" strike="noStrike" cap="none" normalizeH="0" baseline="0" dirty="0">
                <a:ln>
                  <a:noFill/>
                </a:ln>
                <a:solidFill>
                  <a:schemeClr val="bg2"/>
                </a:solidFill>
                <a:effectLst/>
                <a:latin typeface="Arial" panose="020B0604020202020204" pitchFamily="34" charset="0"/>
              </a:rPr>
              <a:t>ned </a:t>
            </a:r>
            <a:r>
              <a:rPr kumimoji="0" lang="de-DE" altLang="de-DE" sz="2400" b="0" i="0" u="none" strike="noStrike" cap="none" normalizeH="0" baseline="0" dirty="0" err="1">
                <a:ln>
                  <a:noFill/>
                </a:ln>
                <a:solidFill>
                  <a:schemeClr val="bg2"/>
                </a:solidFill>
                <a:effectLst/>
                <a:latin typeface="Arial" panose="020B0604020202020204" pitchFamily="34" charset="0"/>
              </a:rPr>
              <a:t>svaret ditt </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og/eller diskuter tankene dine </a:t>
            </a:r>
            <a:r>
              <a:rPr kumimoji="0" lang="de-DE" altLang="de-DE" sz="2400" b="0" i="0" u="none" strike="noStrike" cap="none" normalizeH="0" baseline="0" dirty="0">
                <a:ln>
                  <a:noFill/>
                </a:ln>
                <a:solidFill>
                  <a:schemeClr val="bg2"/>
                </a:solidFill>
                <a:effectLst/>
                <a:latin typeface="Arial" panose="020B0604020202020204" pitchFamily="34" charset="0"/>
              </a:rPr>
              <a:t>i </a:t>
            </a:r>
            <a:r>
              <a:rPr kumimoji="0" lang="de-DE" altLang="de-DE" sz="2400" b="0" i="0" u="none" strike="noStrike" cap="none" normalizeH="0" baseline="0" dirty="0" err="1">
                <a:ln>
                  <a:noFill/>
                </a:ln>
                <a:solidFill>
                  <a:schemeClr val="bg2"/>
                </a:solidFill>
                <a:effectLst/>
                <a:latin typeface="Arial" panose="020B0604020202020204" pitchFamily="34" charset="0"/>
              </a:rPr>
              <a:t>gruppen</a:t>
            </a:r>
            <a:r>
              <a:rPr kumimoji="0" lang="de-DE" altLang="de-DE" sz="2400" b="0" i="0" u="none" strike="noStrike" cap="none" normalizeH="0" baseline="0" dirty="0">
                <a:ln>
                  <a:noFill/>
                </a:ln>
                <a:solidFill>
                  <a:schemeClr val="bg2"/>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11746652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EE4F90-6FDE-2D11-51CB-1DE745154747}"/>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32BE399-9017-6B74-9072-AC492684CA5E}"/>
              </a:ext>
            </a:extLst>
          </p:cNvPr>
          <p:cNvSpPr>
            <a:spLocks noGrp="1"/>
          </p:cNvSpPr>
          <p:nvPr>
            <p:ph type="body"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Hickman, C. m.fl. (2021). </a:t>
            </a: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Klimangst hos barn og unge og deres oppfatning av myndighetenes tiltak mot klimaendringene: en global undersøkelse</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Link:</a:t>
            </a:r>
            <a:r>
              <a:rPr lang="de-DE" sz="1800" dirty="0">
                <a:hlinkClick r:id="rId2"/>
              </a:rPr>
              <a:t> https://www.sciencedirect.com/science/article/pii/S2542519621002783</a:t>
            </a:r>
            <a:br>
              <a:rPr lang="de-DE" sz="1800" dirty="0"/>
            </a:b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Climate Psychology Alliance. </a:t>
            </a: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Å møte vanskelige sannheter</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Link:</a:t>
            </a:r>
            <a:r>
              <a:rPr lang="de-DE" sz="1800" dirty="0">
                <a:hlinkClick r:id="rId3"/>
              </a:rPr>
              <a:t> https://www.climatepsychologyalliance.org/</a:t>
            </a: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lang="en-US" altLang="de-DE" sz="1800" b="1" dirty="0">
                <a:solidFill>
                  <a:srgbClr val="086D6E"/>
                </a:solidFill>
                <a:latin typeface="Arial" panose="020B0604020202020204" pitchFamily="34" charset="0"/>
              </a:rPr>
              <a:t>Force of Nature (2021) </a:t>
            </a:r>
            <a:r>
              <a:rPr lang="en-US" altLang="de-DE" sz="1800" dirty="0">
                <a:solidFill>
                  <a:srgbClr val="086D6E"/>
                </a:solidFill>
                <a:latin typeface="Arial" panose="020B0604020202020204" pitchFamily="34" charset="0"/>
              </a:rPr>
              <a:t>– Å gjøre miljøangst om til handlekraft</a:t>
            </a:r>
            <a:br>
              <a:rPr lang="en-US" altLang="de-DE" sz="1800" dirty="0">
                <a:solidFill>
                  <a:srgbClr val="086D6E"/>
                </a:solidFill>
                <a:latin typeface="Arial" panose="020B0604020202020204" pitchFamily="34" charset="0"/>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4"/>
              </a:rPr>
              <a:t> https://www.forceofnature.xyz</a:t>
            </a:r>
            <a:br>
              <a:rPr lang="de-DE" sz="1800" dirty="0"/>
            </a:b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en-US" altLang="de-DE" sz="1800" b="1" dirty="0">
                <a:solidFill>
                  <a:srgbClr val="086D6E"/>
                </a:solidFill>
                <a:latin typeface="Arial" panose="020B0604020202020204" pitchFamily="34" charset="0"/>
              </a:rPr>
              <a:t> Global Youth Climate Action Fund</a:t>
            </a:r>
            <a:b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5"/>
              </a:rPr>
              <a:t> https://gycaf.org</a:t>
            </a:r>
            <a:endParaRPr lang="de-DE" sz="1800" dirty="0"/>
          </a:p>
          <a:p>
            <a:pPr marL="0" marR="0" lvl="0" indent="0" algn="l" defTabSz="914400" rtl="0" eaLnBrk="0" fontAlgn="base" latinLnBrk="0" hangingPunct="0">
              <a:lnSpc>
                <a:spcPct val="100000"/>
              </a:lnSpc>
              <a:spcBef>
                <a:spcPct val="0"/>
              </a:spcBef>
              <a:spcAft>
                <a:spcPct val="0"/>
              </a:spcAft>
              <a:buClrTx/>
              <a:buSzTx/>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4A5AD3F6-0A81-20BB-4D28-9265029ABE21}"/>
              </a:ext>
            </a:extLst>
          </p:cNvPr>
          <p:cNvSpPr>
            <a:spLocks noGrp="1"/>
          </p:cNvSpPr>
          <p:nvPr>
            <p:ph type="body" sz="quarter" idx="16"/>
          </p:nvPr>
        </p:nvSpPr>
        <p:spPr/>
        <p:txBody>
          <a:bodyPr/>
          <a:lstStyle/>
          <a:p>
            <a:r>
              <a:rPr lang="en-US" dirty="0">
                <a:solidFill>
                  <a:srgbClr val="1F8E47"/>
                </a:solidFill>
              </a:rPr>
              <a:t>Relevante kilder for denne seksjonen</a:t>
            </a:r>
          </a:p>
        </p:txBody>
      </p:sp>
    </p:spTree>
    <p:extLst>
      <p:ext uri="{BB962C8B-B14F-4D97-AF65-F5344CB8AC3E}">
        <p14:creationId xmlns:p14="http://schemas.microsoft.com/office/powerpoint/2010/main" val="33788707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97DF7-DA09-FDE8-A1AB-F5C222437C8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8814160-0A01-E039-92DF-6D13C40EE0BE}"/>
              </a:ext>
            </a:extLst>
          </p:cNvPr>
          <p:cNvSpPr>
            <a:spLocks noGrp="1"/>
          </p:cNvSpPr>
          <p:nvPr>
            <p:ph type="body" sz="quarter" idx="17"/>
          </p:nvPr>
        </p:nvSpPr>
        <p:spPr>
          <a:xfrm>
            <a:off x="624392" y="1284446"/>
            <a:ext cx="3191251" cy="582221"/>
          </a:xfrm>
        </p:spPr>
        <p:txBody>
          <a:bodyPr/>
          <a:lstStyle/>
          <a:p>
            <a:r>
              <a:rPr lang="en-US" dirty="0"/>
              <a:t>05</a:t>
            </a:r>
          </a:p>
          <a:p>
            <a:r>
              <a:rPr lang="en-US" sz="2800" b="1" i="1" dirty="0"/>
              <a:t>Å bygge vaner for daglig selvmestring</a:t>
            </a:r>
            <a:endParaRPr lang="en-US" sz="2800" i="1" dirty="0"/>
          </a:p>
        </p:txBody>
      </p:sp>
      <p:pic>
        <p:nvPicPr>
          <p:cNvPr id="9" name="Picture Placeholder 8">
            <a:extLst>
              <a:ext uri="{FF2B5EF4-FFF2-40B4-BE49-F238E27FC236}">
                <a16:creationId xmlns:a16="http://schemas.microsoft.com/office/drawing/2014/main" id="{0C36B930-661D-92F7-7019-D1814C41E746}"/>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pic>
        <p:nvPicPr>
          <p:cNvPr id="10" name="Picture 9">
            <a:extLst>
              <a:ext uri="{FF2B5EF4-FFF2-40B4-BE49-F238E27FC236}">
                <a16:creationId xmlns:a16="http://schemas.microsoft.com/office/drawing/2014/main" id="{ED8CDACE-528C-1571-0FC9-6C6DE1CD392B}"/>
              </a:ext>
            </a:extLst>
          </p:cNvPr>
          <p:cNvPicPr>
            <a:picLocks noChangeAspect="1"/>
          </p:cNvPicPr>
          <p:nvPr/>
        </p:nvPicPr>
        <p:blipFill>
          <a:blip r:embed="rId3"/>
          <a:stretch>
            <a:fillRect/>
          </a:stretch>
        </p:blipFill>
        <p:spPr>
          <a:xfrm rot="14315641">
            <a:off x="-613606" y="3765205"/>
            <a:ext cx="5255207" cy="5255207"/>
          </a:xfrm>
          <a:prstGeom prst="rect">
            <a:avLst/>
          </a:prstGeom>
        </p:spPr>
      </p:pic>
    </p:spTree>
    <p:extLst>
      <p:ext uri="{BB962C8B-B14F-4D97-AF65-F5344CB8AC3E}">
        <p14:creationId xmlns:p14="http://schemas.microsoft.com/office/powerpoint/2010/main" val="34343363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9CA59-CB9C-DF69-0507-1C75DFF6AECD}"/>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FA745CE8-FC6F-C16A-876E-AF177DDC0E65}"/>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0F221335-0BE1-02A3-00FA-638A98A33432}"/>
              </a:ext>
            </a:extLst>
          </p:cNvPr>
          <p:cNvSpPr>
            <a:spLocks noGrp="1"/>
          </p:cNvSpPr>
          <p:nvPr>
            <p:ph type="body" sz="quarter" idx="13"/>
          </p:nvPr>
        </p:nvSpPr>
        <p:spPr>
          <a:xfrm>
            <a:off x="7977544" y="1068776"/>
            <a:ext cx="4062055" cy="2547025"/>
          </a:xfrm>
        </p:spPr>
        <p:txBody>
          <a:bodyPr>
            <a:normAutofit fontScale="77500" lnSpcReduction="20000"/>
          </a:bodyPr>
          <a:lstStyle/>
          <a:p>
            <a:r>
              <a:rPr lang="en-US" dirty="0"/>
              <a:t>Selvstendiggjøring er ikke en engangsforeteelse – det er en rytme, en rutine, en tankegang. Dette avsnittet hjelper unge elever med å utvikle små, varige vaner som styrker deres emosjonelle motstandskraft og engasjement for klimaet.</a:t>
            </a:r>
          </a:p>
        </p:txBody>
      </p:sp>
      <p:sp>
        <p:nvSpPr>
          <p:cNvPr id="8" name="Freeform 7">
            <a:extLst>
              <a:ext uri="{FF2B5EF4-FFF2-40B4-BE49-F238E27FC236}">
                <a16:creationId xmlns:a16="http://schemas.microsoft.com/office/drawing/2014/main" id="{EDC0B37E-5D2C-748F-23C1-54307C2829BA}"/>
              </a:ext>
            </a:extLst>
          </p:cNvPr>
          <p:cNvSpPr/>
          <p:nvPr/>
        </p:nvSpPr>
        <p:spPr>
          <a:xfrm>
            <a:off x="6126362" y="1656488"/>
            <a:ext cx="1894725" cy="1371600"/>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bg1"/>
          </a:solidFill>
          <a:ln w="4485" cap="flat">
            <a:noFill/>
            <a:prstDash val="solid"/>
            <a:miter/>
          </a:ln>
        </p:spPr>
        <p:txBody>
          <a:bodyPr rtlCol="0" anchor="ctr"/>
          <a:lstStyle/>
          <a:p>
            <a:endParaRPr lang="en-US" dirty="0"/>
          </a:p>
        </p:txBody>
      </p:sp>
    </p:spTree>
    <p:extLst>
      <p:ext uri="{BB962C8B-B14F-4D97-AF65-F5344CB8AC3E}">
        <p14:creationId xmlns:p14="http://schemas.microsoft.com/office/powerpoint/2010/main" val="2348796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BAA1B-5CFB-B7FF-63B8-8E0E121BF9A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CF3D01B-5C79-E8C8-F789-134F83A83235}"/>
              </a:ext>
            </a:extLst>
          </p:cNvPr>
          <p:cNvSpPr>
            <a:spLocks noGrp="1"/>
          </p:cNvSpPr>
          <p:nvPr>
            <p:ph type="body" sz="quarter" idx="18"/>
          </p:nvPr>
        </p:nvSpPr>
        <p:spPr>
          <a:xfrm>
            <a:off x="798380" y="2045704"/>
            <a:ext cx="10826353" cy="3849918"/>
          </a:xfrm>
        </p:spPr>
        <p:txBody>
          <a:bodyPr/>
          <a:lstStyle/>
          <a:p>
            <a:pPr marL="0" indent="0">
              <a:buNone/>
            </a:pPr>
            <a:r>
              <a:rPr lang="en-US" sz="2000" dirty="0"/>
              <a:t>Du har tatt et stort skritt. Du har reflektert over følelsene dine, lært hvordan bekymring kan føre til handling, og oppdaget at selv små innsatser betyr noe. Nå er det på tide å ta med deg denne bevisstheten inn i hverdagen – på en måte som føles ekte, bærekraftig og styrkende.</a:t>
            </a:r>
          </a:p>
          <a:p>
            <a:pPr marL="0" indent="0">
              <a:buNone/>
            </a:pPr>
            <a:r>
              <a:rPr lang="en-US" sz="2000" dirty="0"/>
              <a:t>Hovedpoeng:</a:t>
            </a:r>
          </a:p>
          <a:p>
            <a:pPr marL="0" indent="0">
              <a:buNone/>
            </a:pPr>
            <a:r>
              <a:rPr lang="en-US" sz="2000" dirty="0"/>
              <a:t>💚 Bekymring for klimaet er berettiget. Det viser at du bryr deg dypt – og du er ikke alene.</a:t>
            </a:r>
          </a:p>
          <a:p>
            <a:pPr marL="0" indent="0">
              <a:buNone/>
            </a:pPr>
            <a:r>
              <a:rPr lang="en-US" sz="2000" dirty="0"/>
              <a:t>🧭 Følelser kan lede til handling. Frykt, tristhet eller sinne kan peke på hva som er viktig og hvor du skal begynne.</a:t>
            </a:r>
          </a:p>
          <a:p>
            <a:pPr marL="0" indent="0">
              <a:buNone/>
            </a:pPr>
            <a:r>
              <a:rPr lang="en-US" sz="2000" dirty="0"/>
              <a:t>🪴 Begynn i det små og vær ærlig. Du trenger ikke å fikse alt. Bare ta ett meningsfullt skritt.</a:t>
            </a:r>
          </a:p>
          <a:p>
            <a:pPr marL="0" indent="0">
              <a:buNone/>
            </a:pPr>
            <a:r>
              <a:rPr lang="en-US" sz="2000" dirty="0"/>
              <a:t>🔄 Styrke vokser gjennom praksis. Hver gang du handler, reflekterer eller sier fra, vokser din følelse av mestring.</a:t>
            </a:r>
          </a:p>
          <a:p>
            <a:pPr marL="0" indent="0">
              <a:buNone/>
            </a:pPr>
            <a:r>
              <a:rPr lang="en-US" sz="2000" dirty="0"/>
              <a:t>🌞 Selvbestemmelse er en reise. Det handler ikke om å ha alle svarene – det handler om å velge å fortsette.</a:t>
            </a:r>
          </a:p>
        </p:txBody>
      </p:sp>
      <p:sp>
        <p:nvSpPr>
          <p:cNvPr id="4" name="Text Placeholder 3">
            <a:extLst>
              <a:ext uri="{FF2B5EF4-FFF2-40B4-BE49-F238E27FC236}">
                <a16:creationId xmlns:a16="http://schemas.microsoft.com/office/drawing/2014/main" id="{8F84B2F6-EA26-A319-5A93-19D1DF2A03A3}"/>
              </a:ext>
            </a:extLst>
          </p:cNvPr>
          <p:cNvSpPr>
            <a:spLocks noGrp="1"/>
          </p:cNvSpPr>
          <p:nvPr>
            <p:ph type="body" sz="quarter" idx="16"/>
          </p:nvPr>
        </p:nvSpPr>
        <p:spPr/>
        <p:txBody>
          <a:bodyPr/>
          <a:lstStyle/>
          <a:p>
            <a:r>
              <a:rPr lang="en-US" dirty="0">
                <a:solidFill>
                  <a:srgbClr val="1F8E47"/>
                </a:solidFill>
              </a:rPr>
              <a:t>Å gjøre bevissthet til empowerment</a:t>
            </a:r>
          </a:p>
        </p:txBody>
      </p:sp>
      <p:sp>
        <p:nvSpPr>
          <p:cNvPr id="2" name="Rectangle 1">
            <a:extLst>
              <a:ext uri="{FF2B5EF4-FFF2-40B4-BE49-F238E27FC236}">
                <a16:creationId xmlns:a16="http://schemas.microsoft.com/office/drawing/2014/main" id="{4FE21E98-C954-2906-DA95-B410C4422545}"/>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DB398B9E-705F-F068-8629-34BEF7FC7E8C}"/>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98369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2431B-A89B-3DE6-68DE-16829112FF2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937700E-F6E6-1DA5-2667-791CF7AA7E50}"/>
              </a:ext>
            </a:extLst>
          </p:cNvPr>
          <p:cNvSpPr>
            <a:spLocks noGrp="1"/>
          </p:cNvSpPr>
          <p:nvPr>
            <p:ph type="body" sz="quarter" idx="18"/>
          </p:nvPr>
        </p:nvSpPr>
        <p:spPr>
          <a:xfrm>
            <a:off x="798380" y="2045704"/>
            <a:ext cx="10826353" cy="3849918"/>
          </a:xfrm>
        </p:spPr>
        <p:txBody>
          <a:bodyPr/>
          <a:lstStyle/>
          <a:p>
            <a:pPr marL="0" indent="0">
              <a:buNone/>
            </a:pPr>
            <a:r>
              <a:rPr lang="en-US" sz="2000" dirty="0"/>
              <a:t>Selvutvikling handler ikke bare om store øyeblikk. Det handler om de små tingene du gjør om og om igjen – handlingene og tankesettene du praktiserer hver dag, som hjelper deg til å føle deg sterkere, mer selvsikker og mer forbundet med det som betyr noe. Vi kaller dette selvutviklingsvaner.</a:t>
            </a:r>
            <a:br>
              <a:rPr lang="en-US" sz="2000" dirty="0"/>
            </a:br>
            <a:br>
              <a:rPr lang="en-US" sz="2000" dirty="0"/>
            </a:br>
            <a:r>
              <a:rPr lang="en-US" sz="2000" dirty="0"/>
              <a:t>Empowerment-vaner er: </a:t>
            </a:r>
          </a:p>
          <a:p>
            <a:pPr marL="0" indent="0">
              <a:buNone/>
            </a:pPr>
            <a:r>
              <a:rPr lang="en-US" sz="2000" dirty="0"/>
              <a:t>🔁 Små rutiner som bygger styrke over tid: Som å ta en pause for å puste, skrive ned tankene dine eller sjekke inn med følelsene dine.</a:t>
            </a:r>
          </a:p>
          <a:p>
            <a:pPr marL="0" indent="0">
              <a:buNone/>
            </a:pPr>
            <a:r>
              <a:rPr lang="en-US" sz="2000" dirty="0"/>
              <a:t>🎯 Daglige handlinger som gjenspeiler verdiene dine: Som å slå av lys som ikke er i bruk, velge et plantebasert måltid eller hjelpe noen i nød.</a:t>
            </a:r>
          </a:p>
          <a:p>
            <a:pPr marL="0" indent="0">
              <a:buNone/>
            </a:pPr>
            <a:r>
              <a:rPr lang="en-US" sz="2000" dirty="0"/>
              <a:t>💬 Øyeblikk med refleksjon og tilknytning: Som å snakke med noen om hvordan du har det, eller å lese noe som gir håp.</a:t>
            </a:r>
          </a:p>
          <a:p>
            <a:pPr marL="0" indent="0">
              <a:buNone/>
            </a:pPr>
            <a:r>
              <a:rPr lang="en-US" sz="2000" dirty="0"/>
              <a:t>🌞 Måter å lade batteriene og ta vare på deg selv på: Fordi empowerment inkluderer hvile, glede og emosjonell restitusjon.</a:t>
            </a:r>
          </a:p>
          <a:p>
            <a:pPr marL="0" indent="0"/>
            <a:r>
              <a:rPr lang="en-US" sz="2000" b="1" dirty="0">
                <a:solidFill>
                  <a:srgbClr val="1F8E47"/>
                </a:solidFill>
              </a:rPr>
              <a:t>Empowerment-vaner hjelper deg å holde deg stabil, fokusert og håpefull – selv når utfordringer dukker opp.</a:t>
            </a:r>
            <a:endParaRPr lang="en-US" sz="2000" dirty="0"/>
          </a:p>
        </p:txBody>
      </p:sp>
      <p:sp>
        <p:nvSpPr>
          <p:cNvPr id="4" name="Text Placeholder 3">
            <a:extLst>
              <a:ext uri="{FF2B5EF4-FFF2-40B4-BE49-F238E27FC236}">
                <a16:creationId xmlns:a16="http://schemas.microsoft.com/office/drawing/2014/main" id="{1BFDAEC2-D472-2C7F-EAD1-8A4EB1FCC57F}"/>
              </a:ext>
            </a:extLst>
          </p:cNvPr>
          <p:cNvSpPr>
            <a:spLocks noGrp="1"/>
          </p:cNvSpPr>
          <p:nvPr>
            <p:ph type="body" sz="quarter" idx="16"/>
          </p:nvPr>
        </p:nvSpPr>
        <p:spPr/>
        <p:txBody>
          <a:bodyPr/>
          <a:lstStyle/>
          <a:p>
            <a:r>
              <a:rPr lang="en-US" dirty="0">
                <a:solidFill>
                  <a:srgbClr val="1F8E47"/>
                </a:solidFill>
              </a:rPr>
              <a:t>Hva er en empowerment-vane?</a:t>
            </a:r>
          </a:p>
        </p:txBody>
      </p:sp>
      <p:sp>
        <p:nvSpPr>
          <p:cNvPr id="2" name="Rectangle 1">
            <a:extLst>
              <a:ext uri="{FF2B5EF4-FFF2-40B4-BE49-F238E27FC236}">
                <a16:creationId xmlns:a16="http://schemas.microsoft.com/office/drawing/2014/main" id="{B0F945B2-0DF5-845B-BE7C-6771CE5A5960}"/>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BAF0C88D-B22C-5824-2D17-0F9B1B1CA779}"/>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86815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EEEB6-0F71-4D79-1A04-EEFA06C30153}"/>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79554C10-0215-75AF-11DF-3D4220484458}"/>
              </a:ext>
            </a:extLst>
          </p:cNvPr>
          <p:cNvSpPr>
            <a:spLocks noGrp="1"/>
          </p:cNvSpPr>
          <p:nvPr>
            <p:ph type="body" sz="quarter" idx="15"/>
          </p:nvPr>
        </p:nvSpPr>
        <p:spPr>
          <a:xfrm>
            <a:off x="5068989" y="1337990"/>
            <a:ext cx="700387" cy="689518"/>
          </a:xfrm>
        </p:spPr>
        <p:txBody>
          <a:bodyPr/>
          <a:lstStyle/>
          <a:p>
            <a:endParaRPr lang="de-DE"/>
          </a:p>
        </p:txBody>
      </p:sp>
      <p:sp>
        <p:nvSpPr>
          <p:cNvPr id="3" name="Text Placeholder 2">
            <a:extLst>
              <a:ext uri="{FF2B5EF4-FFF2-40B4-BE49-F238E27FC236}">
                <a16:creationId xmlns:a16="http://schemas.microsoft.com/office/drawing/2014/main" id="{A85448DD-5721-1437-42AF-4116081953E9}"/>
              </a:ext>
            </a:extLst>
          </p:cNvPr>
          <p:cNvSpPr>
            <a:spLocks noGrp="1"/>
          </p:cNvSpPr>
          <p:nvPr>
            <p:ph type="body" sz="quarter" idx="14"/>
          </p:nvPr>
        </p:nvSpPr>
        <p:spPr>
          <a:xfrm>
            <a:off x="5904285" y="1337990"/>
            <a:ext cx="5649766" cy="689519"/>
          </a:xfrm>
        </p:spPr>
        <p:txBody>
          <a:bodyPr>
            <a:normAutofit lnSpcReduction="10000"/>
          </a:bodyPr>
          <a:lstStyle/>
          <a:p>
            <a:r>
              <a:rPr lang="en-US" sz="1600" dirty="0"/>
              <a:t>💭 </a:t>
            </a:r>
            <a:r>
              <a:rPr lang="en-US" sz="1600" b="1" dirty="0"/>
              <a:t>Hva får meg til å føle meg trygg, håpefull eller sterk?</a:t>
            </a:r>
            <a:br>
              <a:rPr lang="en-US" sz="1600" dirty="0"/>
            </a:br>
            <a:r>
              <a:rPr lang="en-US" sz="1600" i="1" dirty="0"/>
              <a:t>(Tenk på ting du allerede gjør eller vil prøve – som å gå turer, skrive, høre på musikk, hjelpe andre...)</a:t>
            </a:r>
            <a:endParaRPr kumimoji="0" lang="en-US" altLang="de-DE" sz="2400" b="0" i="0" u="none" strike="noStrike" cap="none" normalizeH="0" baseline="0" dirty="0">
              <a:ln>
                <a:noFill/>
              </a:ln>
              <a:solidFill>
                <a:schemeClr val="bg2"/>
              </a:solidFill>
              <a:effectLst/>
              <a:latin typeface="Arial" panose="020B0604020202020204" pitchFamily="34" charset="0"/>
            </a:endParaRPr>
          </a:p>
        </p:txBody>
      </p:sp>
      <p:sp>
        <p:nvSpPr>
          <p:cNvPr id="6" name="Textplatzhalter 5">
            <a:extLst>
              <a:ext uri="{FF2B5EF4-FFF2-40B4-BE49-F238E27FC236}">
                <a16:creationId xmlns:a16="http://schemas.microsoft.com/office/drawing/2014/main" id="{D0273CF0-44EF-E42A-E7C2-8449CD477DE6}"/>
              </a:ext>
            </a:extLst>
          </p:cNvPr>
          <p:cNvSpPr>
            <a:spLocks noGrp="1"/>
          </p:cNvSpPr>
          <p:nvPr>
            <p:ph type="body" sz="quarter" idx="28"/>
          </p:nvPr>
        </p:nvSpPr>
        <p:spPr/>
        <p:txBody>
          <a:bodyPr/>
          <a:lstStyle/>
          <a:p>
            <a:pPr marL="0" indent="0"/>
            <a:r>
              <a:rPr lang="en-US" sz="2000" dirty="0"/>
              <a:t>La oss ta noen minutter til å reflektere og utforme en vane som gir deg styrke og passer inn i livet ditt – noe lite, men meningsfullt du kan prøve hver dag for å føle deg sterkere, roligere eller mer tilknyttet.</a:t>
            </a:r>
          </a:p>
          <a:p>
            <a:pPr marL="0" indent="0"/>
            <a:r>
              <a:rPr lang="en-US" sz="2000" dirty="0"/>
              <a:t>Du trenger ikke å gjøre det perfekt – dette er ditt eksperiment.</a:t>
            </a:r>
          </a:p>
          <a:p>
            <a:pPr marL="0" indent="0"/>
            <a:r>
              <a:rPr lang="en-US" sz="2000" dirty="0"/>
              <a:t>Ta frem dagboken din, en notatbok eller bare bruk et blankt ark.</a:t>
            </a:r>
          </a:p>
          <a:p>
            <a:pPr marL="0" indent="0"/>
            <a:r>
              <a:rPr lang="en-US" sz="2000" dirty="0"/>
              <a:t>Tenk over disse spørsmålene:</a:t>
            </a:r>
            <a:endParaRPr lang="de-DE" sz="2000" dirty="0"/>
          </a:p>
        </p:txBody>
      </p:sp>
      <p:sp>
        <p:nvSpPr>
          <p:cNvPr id="7" name="Textplatzhalter 6">
            <a:extLst>
              <a:ext uri="{FF2B5EF4-FFF2-40B4-BE49-F238E27FC236}">
                <a16:creationId xmlns:a16="http://schemas.microsoft.com/office/drawing/2014/main" id="{48DBC624-1211-61C8-27E3-5291D858358D}"/>
              </a:ext>
            </a:extLst>
          </p:cNvPr>
          <p:cNvSpPr>
            <a:spLocks noGrp="1"/>
          </p:cNvSpPr>
          <p:nvPr>
            <p:ph type="body" sz="quarter" idx="29"/>
          </p:nvPr>
        </p:nvSpPr>
        <p:spPr>
          <a:xfrm>
            <a:off x="5090692" y="2252978"/>
            <a:ext cx="700387" cy="689518"/>
          </a:xfrm>
        </p:spPr>
        <p:txBody>
          <a:bodyPr/>
          <a:lstStyle/>
          <a:p>
            <a:endParaRPr lang="de-DE"/>
          </a:p>
        </p:txBody>
      </p:sp>
      <p:sp>
        <p:nvSpPr>
          <p:cNvPr id="8" name="Textplatzhalter 7">
            <a:extLst>
              <a:ext uri="{FF2B5EF4-FFF2-40B4-BE49-F238E27FC236}">
                <a16:creationId xmlns:a16="http://schemas.microsoft.com/office/drawing/2014/main" id="{A3AFCE68-8E51-2D84-DCE5-AD57EC290141}"/>
              </a:ext>
            </a:extLst>
          </p:cNvPr>
          <p:cNvSpPr>
            <a:spLocks noGrp="1"/>
          </p:cNvSpPr>
          <p:nvPr>
            <p:ph type="body" sz="quarter" idx="30"/>
          </p:nvPr>
        </p:nvSpPr>
        <p:spPr>
          <a:xfrm>
            <a:off x="5925987" y="2252978"/>
            <a:ext cx="4742017" cy="689519"/>
          </a:xfrm>
        </p:spPr>
        <p:txBody>
          <a:bodyPr/>
          <a:lstStyle/>
          <a:p>
            <a:r>
              <a:rPr lang="en-US" sz="1600" dirty="0"/>
              <a:t>🌱 </a:t>
            </a:r>
            <a:r>
              <a:rPr lang="en-US" sz="1600" b="1" dirty="0"/>
              <a:t>Hvilken liten handling kan jeg gjøre til en vane?</a:t>
            </a:r>
            <a:br>
              <a:rPr lang="en-US" sz="1600" dirty="0"/>
            </a:br>
            <a:r>
              <a:rPr lang="en-US" sz="1600" i="1" dirty="0"/>
              <a:t>(Dette kan ta 5–10 minutter om dagen – det trenger ikke å være noe stort.)</a:t>
            </a:r>
            <a:endParaRPr lang="de-DE" sz="2000" dirty="0"/>
          </a:p>
        </p:txBody>
      </p:sp>
      <p:sp>
        <p:nvSpPr>
          <p:cNvPr id="9" name="Textplatzhalter 8">
            <a:extLst>
              <a:ext uri="{FF2B5EF4-FFF2-40B4-BE49-F238E27FC236}">
                <a16:creationId xmlns:a16="http://schemas.microsoft.com/office/drawing/2014/main" id="{80AD28FA-A980-4D74-2A9C-400B44873C10}"/>
              </a:ext>
            </a:extLst>
          </p:cNvPr>
          <p:cNvSpPr>
            <a:spLocks noGrp="1"/>
          </p:cNvSpPr>
          <p:nvPr>
            <p:ph type="body" sz="quarter" idx="31"/>
          </p:nvPr>
        </p:nvSpPr>
        <p:spPr>
          <a:xfrm>
            <a:off x="5097271" y="3167965"/>
            <a:ext cx="700387" cy="689518"/>
          </a:xfrm>
        </p:spPr>
        <p:txBody>
          <a:bodyPr/>
          <a:lstStyle/>
          <a:p>
            <a:endParaRPr lang="de-DE"/>
          </a:p>
        </p:txBody>
      </p:sp>
      <p:sp>
        <p:nvSpPr>
          <p:cNvPr id="10" name="Textplatzhalter 9">
            <a:extLst>
              <a:ext uri="{FF2B5EF4-FFF2-40B4-BE49-F238E27FC236}">
                <a16:creationId xmlns:a16="http://schemas.microsoft.com/office/drawing/2014/main" id="{716C066B-6720-7139-1EFD-7F16645F3E3D}"/>
              </a:ext>
            </a:extLst>
          </p:cNvPr>
          <p:cNvSpPr>
            <a:spLocks noGrp="1"/>
          </p:cNvSpPr>
          <p:nvPr>
            <p:ph type="body" sz="quarter" idx="32"/>
          </p:nvPr>
        </p:nvSpPr>
        <p:spPr>
          <a:xfrm>
            <a:off x="5932567" y="3167965"/>
            <a:ext cx="5621484" cy="689519"/>
          </a:xfrm>
        </p:spPr>
        <p:txBody>
          <a:bodyPr/>
          <a:lstStyle/>
          <a:p>
            <a:r>
              <a:rPr lang="en-US" sz="1600" dirty="0"/>
              <a:t>🔁 </a:t>
            </a:r>
            <a:r>
              <a:rPr lang="en-US" sz="1600" b="1" dirty="0"/>
              <a:t>Når kan jeg gjøre dette regelmessig?</a:t>
            </a:r>
            <a:br>
              <a:rPr lang="en-US" sz="1600" dirty="0"/>
            </a:br>
            <a:r>
              <a:rPr lang="en-US" sz="1600" i="1" dirty="0"/>
              <a:t>(Om morgenen? Etter skolen? Før jeg legger meg?)</a:t>
            </a:r>
            <a:endParaRPr lang="de-DE" sz="2000" dirty="0"/>
          </a:p>
        </p:txBody>
      </p:sp>
      <p:sp>
        <p:nvSpPr>
          <p:cNvPr id="11" name="Textplatzhalter 10">
            <a:extLst>
              <a:ext uri="{FF2B5EF4-FFF2-40B4-BE49-F238E27FC236}">
                <a16:creationId xmlns:a16="http://schemas.microsoft.com/office/drawing/2014/main" id="{B852587E-BB68-E368-DCF1-E90F15611968}"/>
              </a:ext>
            </a:extLst>
          </p:cNvPr>
          <p:cNvSpPr>
            <a:spLocks noGrp="1"/>
          </p:cNvSpPr>
          <p:nvPr>
            <p:ph type="body" sz="quarter" idx="33"/>
          </p:nvPr>
        </p:nvSpPr>
        <p:spPr>
          <a:xfrm>
            <a:off x="5118974" y="4082953"/>
            <a:ext cx="700387" cy="689518"/>
          </a:xfrm>
        </p:spPr>
        <p:txBody>
          <a:bodyPr/>
          <a:lstStyle/>
          <a:p>
            <a:endParaRPr lang="de-DE"/>
          </a:p>
        </p:txBody>
      </p:sp>
      <p:sp>
        <p:nvSpPr>
          <p:cNvPr id="12" name="Textplatzhalter 11">
            <a:extLst>
              <a:ext uri="{FF2B5EF4-FFF2-40B4-BE49-F238E27FC236}">
                <a16:creationId xmlns:a16="http://schemas.microsoft.com/office/drawing/2014/main" id="{D8376911-A307-E0DB-2EA8-231F0C9B18AB}"/>
              </a:ext>
            </a:extLst>
          </p:cNvPr>
          <p:cNvSpPr>
            <a:spLocks noGrp="1"/>
          </p:cNvSpPr>
          <p:nvPr>
            <p:ph type="body" sz="quarter" idx="34"/>
          </p:nvPr>
        </p:nvSpPr>
        <p:spPr>
          <a:xfrm>
            <a:off x="5954269" y="4082953"/>
            <a:ext cx="5217009" cy="689519"/>
          </a:xfrm>
        </p:spPr>
        <p:txBody>
          <a:bodyPr/>
          <a:lstStyle/>
          <a:p>
            <a:r>
              <a:rPr lang="en-US" sz="1600" dirty="0"/>
              <a:t>🧠 </a:t>
            </a:r>
            <a:r>
              <a:rPr lang="en-US" sz="1600" b="1" dirty="0"/>
              <a:t>Hvordan kan denne vanen hjelpe meg til å føle meg sterkere over tid?</a:t>
            </a:r>
            <a:endParaRPr lang="de-DE" sz="2000" dirty="0"/>
          </a:p>
        </p:txBody>
      </p:sp>
      <p:sp>
        <p:nvSpPr>
          <p:cNvPr id="4" name="Textplatzhalter 3">
            <a:extLst>
              <a:ext uri="{FF2B5EF4-FFF2-40B4-BE49-F238E27FC236}">
                <a16:creationId xmlns:a16="http://schemas.microsoft.com/office/drawing/2014/main" id="{977FA4DC-BA62-4162-623B-1A2522550F08}"/>
              </a:ext>
            </a:extLst>
          </p:cNvPr>
          <p:cNvSpPr>
            <a:spLocks noGrp="1"/>
          </p:cNvSpPr>
          <p:nvPr>
            <p:ph type="body" sz="quarter" idx="27"/>
          </p:nvPr>
        </p:nvSpPr>
        <p:spPr/>
        <p:txBody>
          <a:bodyPr/>
          <a:lstStyle/>
          <a:p>
            <a:r>
              <a:rPr lang="en-US" sz="3600" dirty="0"/>
              <a:t>Dagbokaktivitet</a:t>
            </a:r>
            <a:endParaRPr lang="en-US" dirty="0"/>
          </a:p>
        </p:txBody>
      </p:sp>
    </p:spTree>
    <p:extLst>
      <p:ext uri="{BB962C8B-B14F-4D97-AF65-F5344CB8AC3E}">
        <p14:creationId xmlns:p14="http://schemas.microsoft.com/office/powerpoint/2010/main" val="20947244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sz="3600" dirty="0">
                <a:solidFill>
                  <a:srgbClr val="1F8E47"/>
                </a:solidFill>
              </a:rPr>
              <a:t>INNHOLD</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de-DE" dirty="0"/>
              <a:t>Å bygge vaner </a:t>
            </a:r>
            <a:r>
              <a:rPr lang="de-DE" dirty="0" err="1"/>
              <a:t>som gir styrke</a:t>
            </a:r>
            <a:endParaRPr lang="en-US" dirty="0"/>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05</a:t>
            </a:r>
          </a:p>
        </p:txBody>
      </p:sp>
      <p:sp>
        <p:nvSpPr>
          <p:cNvPr id="10" name="Text Placeholder 9">
            <a:extLst>
              <a:ext uri="{FF2B5EF4-FFF2-40B4-BE49-F238E27FC236}">
                <a16:creationId xmlns:a16="http://schemas.microsoft.com/office/drawing/2014/main" id="{6941198D-128E-F5DD-93A6-58440ACAE158}"/>
              </a:ext>
            </a:extLst>
          </p:cNvPr>
          <p:cNvSpPr>
            <a:spLocks noGrp="1"/>
          </p:cNvSpPr>
          <p:nvPr>
            <p:ph type="body" sz="quarter" idx="20"/>
          </p:nvPr>
        </p:nvSpPr>
        <p:spPr/>
        <p:txBody>
          <a:bodyPr/>
          <a:lstStyle/>
          <a:p>
            <a:r>
              <a:rPr lang="en-US" dirty="0"/>
              <a:t>Side 45</a:t>
            </a:r>
          </a:p>
          <a:p>
            <a:endParaRPr lang="en-US" dirty="0"/>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pPr>
              <a:lnSpc>
                <a:spcPct val="100000"/>
              </a:lnSpc>
            </a:pPr>
            <a:r>
              <a:rPr lang="en-US" sz="2000" b="1" dirty="0">
                <a:solidFill>
                  <a:schemeClr val="bg1"/>
                </a:solidFill>
              </a:rPr>
              <a:t>Å holde motivasjonen oppe og </a:t>
            </a:r>
            <a:br>
              <a:rPr lang="en-US" sz="2000" b="1" dirty="0">
                <a:solidFill>
                  <a:schemeClr val="bg1"/>
                </a:solidFill>
              </a:rPr>
            </a:br>
            <a:r>
              <a:rPr lang="en-US" sz="2000" b="1" dirty="0">
                <a:solidFill>
                  <a:schemeClr val="bg1"/>
                </a:solidFill>
              </a:rPr>
              <a:t>Vokse over tid</a:t>
            </a:r>
            <a:endParaRPr lang="en-US" sz="2000" dirty="0">
              <a:solidFill>
                <a:schemeClr val="bg1"/>
              </a:solidFill>
            </a:endParaRPr>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06</a:t>
            </a:r>
          </a:p>
        </p:txBody>
      </p:sp>
      <p:sp>
        <p:nvSpPr>
          <p:cNvPr id="14" name="Text Placeholder 13">
            <a:extLst>
              <a:ext uri="{FF2B5EF4-FFF2-40B4-BE49-F238E27FC236}">
                <a16:creationId xmlns:a16="http://schemas.microsoft.com/office/drawing/2014/main" id="{9567D04F-5A63-17E3-5716-7A3C479753B0}"/>
              </a:ext>
            </a:extLst>
          </p:cNvPr>
          <p:cNvSpPr>
            <a:spLocks noGrp="1"/>
          </p:cNvSpPr>
          <p:nvPr>
            <p:ph type="body" sz="quarter" idx="45"/>
          </p:nvPr>
        </p:nvSpPr>
        <p:spPr/>
        <p:txBody>
          <a:bodyPr/>
          <a:lstStyle/>
          <a:p>
            <a:r>
              <a:rPr lang="en-US" dirty="0"/>
              <a:t>Side 0</a:t>
            </a:r>
          </a:p>
          <a:p>
            <a:endParaRPr lang="en-US" dirty="0"/>
          </a:p>
        </p:txBody>
      </p:sp>
      <p:pic>
        <p:nvPicPr>
          <p:cNvPr id="2" name="Picture Placeholder 1"/>
          <p:cNvPicPr>
            <a:picLocks noGrp="1" noChangeAspect="1"/>
          </p:cNvPicPr>
          <p:nvPr>
            <p:ph type="pic" sz="quarter" idx="10"/>
          </p:nvPr>
        </p:nvPicPr>
        <p:blipFill>
          <a:blip r:embed="rId2" cstate="screen">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l="29742" r="29742"/>
          <a:stretch>
            <a:fillRect/>
          </a:stretch>
        </p:blipFill>
        <p:spPr>
          <a:xfrm>
            <a:off x="676908" y="2979355"/>
            <a:ext cx="2200054" cy="3855329"/>
          </a:xfrm>
        </p:spPr>
      </p:pic>
      <p:pic>
        <p:nvPicPr>
          <p:cNvPr id="4" name="Picture Placeholder 3"/>
          <p:cNvPicPr>
            <a:picLocks noGrp="1" noChangeAspect="1"/>
          </p:cNvPicPr>
          <p:nvPr>
            <p:ph type="pic" sz="quarter" idx="52"/>
          </p:nvPr>
        </p:nvPicPr>
        <p:blipFill>
          <a:blip r:embed="rId4" cstate="screen">
            <a:extLst>
              <a:ext uri="{28A0092B-C50C-407E-A947-70E740481C1C}">
                <a14:useLocalDpi xmlns:a14="http://schemas.microsoft.com/office/drawing/2010/main"/>
              </a:ext>
            </a:extLst>
          </a:blip>
          <a:srcRect/>
          <a:stretch>
            <a:fillRect/>
          </a:stretch>
        </p:blipFill>
        <p:spPr/>
      </p:pic>
      <p:pic>
        <p:nvPicPr>
          <p:cNvPr id="37" name="Picture 1">
            <a:extLst>
              <a:ext uri="{FF2B5EF4-FFF2-40B4-BE49-F238E27FC236}">
                <a16:creationId xmlns:a16="http://schemas.microsoft.com/office/drawing/2014/main" id="{DB862BBA-39C9-48A1-61BB-9864476F7B55}"/>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552111" y="0"/>
            <a:ext cx="4732088" cy="6858000"/>
          </a:xfrm>
          <a:prstGeom prst="rect">
            <a:avLst/>
          </a:prstGeom>
        </p:spPr>
      </p:pic>
    </p:spTree>
    <p:extLst>
      <p:ext uri="{BB962C8B-B14F-4D97-AF65-F5344CB8AC3E}">
        <p14:creationId xmlns:p14="http://schemas.microsoft.com/office/powerpoint/2010/main" val="33865738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E9A2A-5A5C-5CE6-92D8-19AFB73B3BFC}"/>
            </a:ext>
          </a:extLst>
        </p:cNvPr>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BFA851F3-8E51-4DCA-3074-CD00F9B59D4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9" name="think-cell data - do not delete" hidden="1">
                        <a:extLst>
                          <a:ext uri="{FF2B5EF4-FFF2-40B4-BE49-F238E27FC236}">
                            <a16:creationId xmlns:a16="http://schemas.microsoft.com/office/drawing/2014/main" id="{2035F478-93B7-F4A8-BDAA-3305FEAA35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0777BCB9-3887-011D-6514-DB8F77FC154E}"/>
              </a:ext>
            </a:extLst>
          </p:cNvPr>
          <p:cNvPicPr>
            <a:picLocks noChangeAspect="1"/>
          </p:cNvPicPr>
          <p:nvPr/>
        </p:nvPicPr>
        <p:blipFill>
          <a:blip r:embed="rId5"/>
          <a:srcRect/>
          <a:stretch/>
        </p:blipFill>
        <p:spPr>
          <a:xfrm>
            <a:off x="-114" y="0"/>
            <a:ext cx="12192114" cy="6857999"/>
          </a:xfrm>
          <a:prstGeom prst="rect">
            <a:avLst/>
          </a:prstGeom>
        </p:spPr>
      </p:pic>
      <p:sp>
        <p:nvSpPr>
          <p:cNvPr id="6" name="Text Placeholder 5">
            <a:extLst>
              <a:ext uri="{FF2B5EF4-FFF2-40B4-BE49-F238E27FC236}">
                <a16:creationId xmlns:a16="http://schemas.microsoft.com/office/drawing/2014/main" id="{EC5C151E-BD26-4AD6-DCCE-1C2D26FBAC37}"/>
              </a:ext>
            </a:extLst>
          </p:cNvPr>
          <p:cNvSpPr>
            <a:spLocks noGrp="1"/>
          </p:cNvSpPr>
          <p:nvPr>
            <p:ph type="body" sz="quarter" idx="19"/>
          </p:nvPr>
        </p:nvSpPr>
        <p:spPr>
          <a:xfrm>
            <a:off x="302580" y="284640"/>
            <a:ext cx="7076788" cy="859741"/>
          </a:xfrm>
        </p:spPr>
        <p:txBody>
          <a:bodyPr/>
          <a:lstStyle/>
          <a:p>
            <a:r>
              <a:rPr lang="en-US" sz="2800" i="1" dirty="0">
                <a:solidFill>
                  <a:schemeClr val="tx1"/>
                </a:solidFill>
                <a:latin typeface="+mj-lt"/>
                <a:cs typeface="Calibri Light" panose="020F0302020204030204" pitchFamily="34" charset="0"/>
              </a:rPr>
              <a:t>Typer av vaner som styrker selvtilliten </a:t>
            </a:r>
            <a:br>
              <a:rPr lang="en-US" sz="2800" i="1" dirty="0">
                <a:solidFill>
                  <a:schemeClr val="tx1"/>
                </a:solidFill>
                <a:latin typeface="+mj-lt"/>
                <a:cs typeface="Calibri Light" panose="020F0302020204030204" pitchFamily="34" charset="0"/>
              </a:rPr>
            </a:br>
            <a:r>
              <a:rPr lang="en-US" sz="2800" i="1" dirty="0">
                <a:solidFill>
                  <a:schemeClr val="tx1"/>
                </a:solidFill>
                <a:latin typeface="+mj-lt"/>
                <a:cs typeface="Calibri Light" panose="020F0302020204030204" pitchFamily="34" charset="0"/>
              </a:rPr>
              <a:t>– Hva passer for deg?</a:t>
            </a:r>
          </a:p>
        </p:txBody>
      </p:sp>
      <p:sp>
        <p:nvSpPr>
          <p:cNvPr id="15" name="Rounded Rectangle 14">
            <a:extLst>
              <a:ext uri="{FF2B5EF4-FFF2-40B4-BE49-F238E27FC236}">
                <a16:creationId xmlns:a16="http://schemas.microsoft.com/office/drawing/2014/main" id="{8E79A2D8-5E07-AF2E-208B-17E8AE6E9820}"/>
              </a:ext>
            </a:extLst>
          </p:cNvPr>
          <p:cNvSpPr/>
          <p:nvPr/>
        </p:nvSpPr>
        <p:spPr>
          <a:xfrm>
            <a:off x="423446" y="1393308"/>
            <a:ext cx="3809887" cy="2425521"/>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b="1" dirty="0">
                <a:solidFill>
                  <a:schemeClr val="tx1"/>
                </a:solidFill>
              </a:rPr>
              <a:t>1. Emosjonelle vaner</a:t>
            </a:r>
          </a:p>
          <a:p>
            <a:br>
              <a:rPr lang="en-US" b="1" dirty="0">
                <a:solidFill>
                  <a:schemeClr val="tx1"/>
                </a:solidFill>
              </a:rPr>
            </a:br>
            <a:r>
              <a:rPr lang="en-US" dirty="0">
                <a:solidFill>
                  <a:schemeClr val="tx1"/>
                </a:solidFill>
              </a:rPr>
              <a:t>🧘 Pusteøvelser</a:t>
            </a:r>
            <a:br>
              <a:rPr lang="en-US" dirty="0">
                <a:solidFill>
                  <a:schemeClr val="tx1"/>
                </a:solidFill>
              </a:rPr>
            </a:br>
            <a:r>
              <a:rPr lang="en-US" dirty="0">
                <a:solidFill>
                  <a:schemeClr val="tx1"/>
                </a:solidFill>
              </a:rPr>
              <a:t>📓 Skriv ned følelsene dine</a:t>
            </a:r>
            <a:br>
              <a:rPr lang="en-US" dirty="0">
                <a:solidFill>
                  <a:schemeClr val="tx1"/>
                </a:solidFill>
              </a:rPr>
            </a:br>
            <a:r>
              <a:rPr lang="en-US" dirty="0">
                <a:solidFill>
                  <a:schemeClr val="tx1"/>
                </a:solidFill>
              </a:rPr>
              <a:t>🎵 Bruk musikk til å endre humøret</a:t>
            </a:r>
            <a:br>
              <a:rPr lang="en-US" dirty="0">
                <a:solidFill>
                  <a:schemeClr val="tx1"/>
                </a:solidFill>
              </a:rPr>
            </a:br>
            <a:endParaRPr lang="en-US" dirty="0">
              <a:solidFill>
                <a:schemeClr val="tx1"/>
              </a:solidFill>
            </a:endParaRPr>
          </a:p>
          <a:p>
            <a:r>
              <a:rPr lang="en-US" b="1" dirty="0">
                <a:solidFill>
                  <a:srgbClr val="404040"/>
                </a:solidFill>
              </a:rPr>
              <a:t>Dette hjelper deg med å holde balansen og komme deg etter stress.</a:t>
            </a:r>
          </a:p>
        </p:txBody>
      </p:sp>
      <p:sp>
        <p:nvSpPr>
          <p:cNvPr id="21" name="Rounded Rectangle 14">
            <a:extLst>
              <a:ext uri="{FF2B5EF4-FFF2-40B4-BE49-F238E27FC236}">
                <a16:creationId xmlns:a16="http://schemas.microsoft.com/office/drawing/2014/main" id="{4CEB6A3B-3CC7-4EFE-F9CB-92AB99BA9CDC}"/>
              </a:ext>
            </a:extLst>
          </p:cNvPr>
          <p:cNvSpPr/>
          <p:nvPr/>
        </p:nvSpPr>
        <p:spPr>
          <a:xfrm>
            <a:off x="4500032" y="5328807"/>
            <a:ext cx="3191821" cy="1025609"/>
          </a:xfrm>
          <a:prstGeom prst="roundRect">
            <a:avLst/>
          </a:prstGeom>
          <a:solidFill>
            <a:srgbClr val="1F8E47"/>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b="1" dirty="0">
                <a:solidFill>
                  <a:srgbClr val="FEFFFF"/>
                </a:solidFill>
              </a:rPr>
              <a:t>Du kan velge én fra hver kategori, eller holde deg til de som føles enklest å begynne med.</a:t>
            </a:r>
          </a:p>
        </p:txBody>
      </p:sp>
      <p:sp>
        <p:nvSpPr>
          <p:cNvPr id="10" name="Rounded Rectangle 14">
            <a:extLst>
              <a:ext uri="{FF2B5EF4-FFF2-40B4-BE49-F238E27FC236}">
                <a16:creationId xmlns:a16="http://schemas.microsoft.com/office/drawing/2014/main" id="{5B22CDEF-C49A-B509-5EFE-EBD7687D7626}"/>
              </a:ext>
            </a:extLst>
          </p:cNvPr>
          <p:cNvSpPr/>
          <p:nvPr/>
        </p:nvSpPr>
        <p:spPr>
          <a:xfrm>
            <a:off x="423446" y="3971229"/>
            <a:ext cx="3809887" cy="2425521"/>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b="1" dirty="0">
                <a:solidFill>
                  <a:schemeClr val="tx1"/>
                </a:solidFill>
              </a:rPr>
              <a:t>2. Praktiske vaner</a:t>
            </a:r>
            <a:br>
              <a:rPr lang="en-US" b="1" dirty="0">
                <a:solidFill>
                  <a:schemeClr val="tx1"/>
                </a:solidFill>
              </a:rPr>
            </a:br>
            <a:br>
              <a:rPr lang="en-US" b="1" dirty="0">
                <a:solidFill>
                  <a:schemeClr val="tx1"/>
                </a:solidFill>
              </a:rPr>
            </a:br>
            <a:r>
              <a:rPr lang="en-US" dirty="0">
                <a:solidFill>
                  <a:schemeClr val="tx1"/>
                </a:solidFill>
              </a:rPr>
              <a:t>💡 Slå av lys som ikke er i bruk</a:t>
            </a:r>
          </a:p>
          <a:p>
            <a:r>
              <a:rPr lang="en-US" dirty="0">
                <a:solidFill>
                  <a:schemeClr val="tx1"/>
                </a:solidFill>
              </a:rPr>
              <a:t>♻️ Resirkulere eller redusere avfall</a:t>
            </a:r>
          </a:p>
          <a:p>
            <a:r>
              <a:rPr lang="en-US" dirty="0">
                <a:solidFill>
                  <a:schemeClr val="tx1"/>
                </a:solidFill>
              </a:rPr>
              <a:t>🥦 Velge klimavennlige måltider</a:t>
            </a:r>
            <a:br>
              <a:rPr lang="en-US" dirty="0">
                <a:solidFill>
                  <a:schemeClr val="tx1"/>
                </a:solidFill>
              </a:rPr>
            </a:br>
            <a:endParaRPr lang="en-US" dirty="0">
              <a:solidFill>
                <a:schemeClr val="tx1"/>
              </a:solidFill>
            </a:endParaRPr>
          </a:p>
          <a:p>
            <a:r>
              <a:rPr lang="en-US" b="1" dirty="0">
                <a:solidFill>
                  <a:srgbClr val="404040"/>
                </a:solidFill>
              </a:rPr>
              <a:t>Disse gjør verdiene dine til synlige, daglige handlinger.</a:t>
            </a:r>
          </a:p>
        </p:txBody>
      </p:sp>
      <p:sp>
        <p:nvSpPr>
          <p:cNvPr id="13" name="Rounded Rectangle 14">
            <a:extLst>
              <a:ext uri="{FF2B5EF4-FFF2-40B4-BE49-F238E27FC236}">
                <a16:creationId xmlns:a16="http://schemas.microsoft.com/office/drawing/2014/main" id="{31B9587B-5F4A-5DBF-93A5-3163696A3429}"/>
              </a:ext>
            </a:extLst>
          </p:cNvPr>
          <p:cNvSpPr/>
          <p:nvPr/>
        </p:nvSpPr>
        <p:spPr>
          <a:xfrm>
            <a:off x="7958667" y="1393308"/>
            <a:ext cx="3809887" cy="2425521"/>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b="1" dirty="0">
                <a:solidFill>
                  <a:schemeClr val="tx1"/>
                </a:solidFill>
              </a:rPr>
              <a:t>3. Sosiale vaner</a:t>
            </a:r>
          </a:p>
          <a:p>
            <a:br>
              <a:rPr lang="en-US" b="1" dirty="0">
                <a:solidFill>
                  <a:schemeClr val="tx1"/>
                </a:solidFill>
              </a:rPr>
            </a:br>
            <a:r>
              <a:rPr lang="en-US" dirty="0">
                <a:solidFill>
                  <a:schemeClr val="tx1"/>
                </a:solidFill>
              </a:rPr>
              <a:t>🗣️ Snakke med venner om klima</a:t>
            </a:r>
          </a:p>
          <a:p>
            <a:r>
              <a:rPr lang="en-US" dirty="0">
                <a:solidFill>
                  <a:schemeClr val="tx1"/>
                </a:solidFill>
              </a:rPr>
              <a:t>🤝 Støtte en venn</a:t>
            </a:r>
          </a:p>
          <a:p>
            <a:r>
              <a:rPr lang="en-US" dirty="0">
                <a:solidFill>
                  <a:schemeClr val="tx1"/>
                </a:solidFill>
              </a:rPr>
              <a:t>👥 Bli med i en klubb eller gruppe som bryr seg om planeten</a:t>
            </a:r>
          </a:p>
          <a:p>
            <a:r>
              <a:rPr lang="en-US" b="1" dirty="0">
                <a:solidFill>
                  <a:srgbClr val="404040"/>
                </a:solidFill>
              </a:rPr>
              <a:t>Disse styrker din følelse av fellesskap og mening.</a:t>
            </a:r>
          </a:p>
        </p:txBody>
      </p:sp>
      <p:sp>
        <p:nvSpPr>
          <p:cNvPr id="14" name="Rounded Rectangle 14">
            <a:extLst>
              <a:ext uri="{FF2B5EF4-FFF2-40B4-BE49-F238E27FC236}">
                <a16:creationId xmlns:a16="http://schemas.microsoft.com/office/drawing/2014/main" id="{52ABD172-FD5B-84DE-7C1D-7684ED845D5B}"/>
              </a:ext>
            </a:extLst>
          </p:cNvPr>
          <p:cNvSpPr/>
          <p:nvPr/>
        </p:nvSpPr>
        <p:spPr>
          <a:xfrm>
            <a:off x="7958667" y="3971229"/>
            <a:ext cx="3809887" cy="2425521"/>
          </a:xfrm>
          <a:prstGeom prst="roundRect">
            <a:avLst/>
          </a:prstGeom>
          <a:solidFill>
            <a:schemeClr val="accent5">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t"/>
          <a:lstStyle/>
          <a:p>
            <a:r>
              <a:rPr lang="en-US" b="1" dirty="0">
                <a:solidFill>
                  <a:schemeClr val="tx1"/>
                </a:solidFill>
              </a:rPr>
              <a:t>4. Restorative vaner</a:t>
            </a:r>
            <a:br>
              <a:rPr lang="en-US" b="1" dirty="0">
                <a:solidFill>
                  <a:schemeClr val="tx1"/>
                </a:solidFill>
              </a:rPr>
            </a:br>
            <a:br>
              <a:rPr lang="en-US" b="1" dirty="0">
                <a:solidFill>
                  <a:schemeClr val="tx1"/>
                </a:solidFill>
              </a:rPr>
            </a:br>
            <a:r>
              <a:rPr lang="en-US" dirty="0">
                <a:solidFill>
                  <a:schemeClr val="tx1"/>
                </a:solidFill>
              </a:rPr>
              <a:t>🚶 Tilbringe tid i naturen</a:t>
            </a:r>
          </a:p>
          <a:p>
            <a:r>
              <a:rPr lang="en-US" dirty="0">
                <a:solidFill>
                  <a:schemeClr val="tx1"/>
                </a:solidFill>
              </a:rPr>
              <a:t>💤 Få nok søvn</a:t>
            </a:r>
          </a:p>
          <a:p>
            <a:r>
              <a:rPr lang="en-US" dirty="0">
                <a:solidFill>
                  <a:schemeClr val="tx1"/>
                </a:solidFill>
              </a:rPr>
              <a:t>🎨 Å gjøre noe kreativt</a:t>
            </a:r>
            <a:br>
              <a:rPr lang="en-US" dirty="0">
                <a:solidFill>
                  <a:schemeClr val="tx1"/>
                </a:solidFill>
              </a:rPr>
            </a:br>
            <a:endParaRPr lang="en-US" dirty="0">
              <a:solidFill>
                <a:schemeClr val="tx1"/>
              </a:solidFill>
            </a:endParaRPr>
          </a:p>
          <a:p>
            <a:r>
              <a:rPr lang="en-US" b="1" dirty="0">
                <a:solidFill>
                  <a:srgbClr val="404040"/>
                </a:solidFill>
              </a:rPr>
              <a:t>Dette gir sinnet og hjertet ditt rom til å komme seg og vokse.</a:t>
            </a:r>
          </a:p>
        </p:txBody>
      </p:sp>
    </p:spTree>
    <p:extLst>
      <p:ext uri="{BB962C8B-B14F-4D97-AF65-F5344CB8AC3E}">
        <p14:creationId xmlns:p14="http://schemas.microsoft.com/office/powerpoint/2010/main" val="1781491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3BDC5-A824-7302-FBE6-5C7E010DA2E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9049250-C071-C243-1E57-EC2A251CF2B2}"/>
              </a:ext>
            </a:extLst>
          </p:cNvPr>
          <p:cNvSpPr>
            <a:spLocks noGrp="1"/>
          </p:cNvSpPr>
          <p:nvPr>
            <p:ph type="body" sz="quarter" idx="18"/>
          </p:nvPr>
        </p:nvSpPr>
        <p:spPr>
          <a:xfrm>
            <a:off x="798380" y="2045704"/>
            <a:ext cx="10826353" cy="3849918"/>
          </a:xfrm>
        </p:spPr>
        <p:txBody>
          <a:bodyPr/>
          <a:lstStyle/>
          <a:p>
            <a:pPr marL="0" indent="0">
              <a:buNone/>
            </a:pPr>
            <a:r>
              <a:rPr lang="en-US" sz="2000" dirty="0"/>
              <a:t>Det finnes ingen universalløsning når det gjelder å føle seg styrket. Det som fungerer for deg, kan være annerledes enn det som fungerer for andre – og det er helt greit!</a:t>
            </a:r>
          </a:p>
          <a:p>
            <a:pPr marL="0" indent="0">
              <a:buNone/>
            </a:pPr>
            <a:r>
              <a:rPr lang="en-US" sz="2000" dirty="0"/>
              <a:t>Her er fire typer vaner for å styrke deg selv som du kan prøve ut. Hvilke føles riktige for deg?</a:t>
            </a:r>
          </a:p>
          <a:p>
            <a:pPr marL="0" indent="0">
              <a:buNone/>
            </a:pPr>
            <a:r>
              <a:rPr lang="en-US" sz="2000" dirty="0"/>
              <a:t>🔁 Små rutiner som bygger styrke over tid: Som å ta en pause for å puste, skrive ned tankene dine eller sjekke inn med følelsene dine.</a:t>
            </a:r>
          </a:p>
          <a:p>
            <a:pPr marL="0" indent="0">
              <a:buNone/>
            </a:pPr>
            <a:r>
              <a:rPr lang="en-US" sz="2000" dirty="0"/>
              <a:t>🎯 Daglige handlinger som gjenspeiler verdiene dine: Som å slå av lys som ikke er i bruk, velge et plantebasert måltid eller hjelpe noen i nød.</a:t>
            </a:r>
          </a:p>
          <a:p>
            <a:pPr marL="0" indent="0">
              <a:buNone/>
            </a:pPr>
            <a:r>
              <a:rPr lang="en-US" sz="2000" dirty="0"/>
              <a:t>💬 Øyeblikk for refleksjon og kontakt: Som å snakke med noen om hvordan du har det, eller å lese noe som gir håp.</a:t>
            </a:r>
          </a:p>
          <a:p>
            <a:pPr marL="0" indent="0">
              <a:buNone/>
            </a:pPr>
            <a:r>
              <a:rPr lang="en-US" sz="2000" dirty="0"/>
              <a:t>🌞 Måter å lade batteriene og ta vare på deg selv på: Fordi empowerment inkluderer hvile, glede og emosjonell restitusjon.</a:t>
            </a:r>
          </a:p>
          <a:p>
            <a:pPr marL="0" indent="0"/>
            <a:r>
              <a:rPr lang="en-US" sz="2000" b="1" dirty="0">
                <a:solidFill>
                  <a:srgbClr val="1F8E47"/>
                </a:solidFill>
              </a:rPr>
              <a:t>Empowerment-vaner hjelper deg å holde deg stabil, fokusert og håpefull – selv når utfordringer dukker opp.</a:t>
            </a:r>
            <a:endParaRPr lang="en-US" sz="2000" dirty="0"/>
          </a:p>
        </p:txBody>
      </p:sp>
      <p:sp>
        <p:nvSpPr>
          <p:cNvPr id="4" name="Text Placeholder 3">
            <a:extLst>
              <a:ext uri="{FF2B5EF4-FFF2-40B4-BE49-F238E27FC236}">
                <a16:creationId xmlns:a16="http://schemas.microsoft.com/office/drawing/2014/main" id="{03EE0437-8785-B524-8171-0147C263D33D}"/>
              </a:ext>
            </a:extLst>
          </p:cNvPr>
          <p:cNvSpPr>
            <a:spLocks noGrp="1"/>
          </p:cNvSpPr>
          <p:nvPr>
            <p:ph type="body" sz="quarter" idx="16"/>
          </p:nvPr>
        </p:nvSpPr>
        <p:spPr/>
        <p:txBody>
          <a:bodyPr/>
          <a:lstStyle/>
          <a:p>
            <a:r>
              <a:rPr lang="en-US" dirty="0">
                <a:solidFill>
                  <a:srgbClr val="1F8E47"/>
                </a:solidFill>
              </a:rPr>
              <a:t>Typer av empowerment-vaner – hva passer for deg?</a:t>
            </a:r>
          </a:p>
        </p:txBody>
      </p:sp>
      <p:sp>
        <p:nvSpPr>
          <p:cNvPr id="2" name="Rectangle 1">
            <a:extLst>
              <a:ext uri="{FF2B5EF4-FFF2-40B4-BE49-F238E27FC236}">
                <a16:creationId xmlns:a16="http://schemas.microsoft.com/office/drawing/2014/main" id="{FBCEC2E6-A71A-B5F6-F360-022734A0B9C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5BAC43DA-B375-C66E-75EC-46B5A247440E}"/>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61803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D71AC1-32CB-CEF8-BD3D-B21A0A428DA2}"/>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2D219917-A6DB-CA8A-71BF-06CF87B4A08B}"/>
              </a:ext>
            </a:extLst>
          </p:cNvPr>
          <p:cNvSpPr>
            <a:spLocks noGrp="1"/>
          </p:cNvSpPr>
          <p:nvPr>
            <p:ph type="body" sz="quarter" idx="15"/>
          </p:nvPr>
        </p:nvSpPr>
        <p:spPr>
          <a:xfrm>
            <a:off x="5185548" y="1337990"/>
            <a:ext cx="700387" cy="689518"/>
          </a:xfrm>
        </p:spPr>
        <p:txBody>
          <a:bodyPr/>
          <a:lstStyle/>
          <a:p>
            <a:r>
              <a:rPr lang="de-DE" dirty="0"/>
              <a:t>📅</a:t>
            </a:r>
          </a:p>
        </p:txBody>
      </p:sp>
      <p:sp>
        <p:nvSpPr>
          <p:cNvPr id="3" name="Text Placeholder 2">
            <a:extLst>
              <a:ext uri="{FF2B5EF4-FFF2-40B4-BE49-F238E27FC236}">
                <a16:creationId xmlns:a16="http://schemas.microsoft.com/office/drawing/2014/main" id="{D808A14D-6687-1A06-72B0-C4C528DDCED7}"/>
              </a:ext>
            </a:extLst>
          </p:cNvPr>
          <p:cNvSpPr>
            <a:spLocks noGrp="1"/>
          </p:cNvSpPr>
          <p:nvPr>
            <p:ph type="body" sz="quarter" idx="14"/>
          </p:nvPr>
        </p:nvSpPr>
        <p:spPr>
          <a:xfrm>
            <a:off x="6020844" y="1337990"/>
            <a:ext cx="5976422" cy="2446610"/>
          </a:xfrm>
        </p:spPr>
        <p:txBody>
          <a:bodyPr anchor="t">
            <a:norm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0" i="0" u="none" strike="noStrike" cap="none" normalizeH="0" baseline="0" dirty="0" err="1">
                <a:ln>
                  <a:noFill/>
                </a:ln>
                <a:solidFill>
                  <a:schemeClr val="tx1"/>
                </a:solidFill>
                <a:effectLst/>
                <a:latin typeface="Arial" panose="020B0604020202020204" pitchFamily="34" charset="0"/>
              </a:rPr>
              <a:t>Velg </a:t>
            </a:r>
            <a:r>
              <a:rPr kumimoji="0" lang="de-DE" altLang="de-DE" sz="1800" b="1" i="0" u="none" strike="noStrike" cap="none" normalizeH="0" baseline="0" dirty="0" err="1">
                <a:ln>
                  <a:noFill/>
                </a:ln>
                <a:solidFill>
                  <a:schemeClr val="tx1"/>
                </a:solidFill>
                <a:effectLst/>
                <a:latin typeface="Arial" panose="020B0604020202020204" pitchFamily="34" charset="0"/>
              </a:rPr>
              <a:t>en liten vane </a:t>
            </a:r>
            <a:r>
              <a:rPr kumimoji="0" lang="de-DE" altLang="de-DE" sz="1800" b="0" i="0" u="none" strike="noStrike" cap="none" normalizeH="0" baseline="0" dirty="0" err="1">
                <a:ln>
                  <a:noFill/>
                </a:ln>
                <a:solidFill>
                  <a:schemeClr val="tx1"/>
                </a:solidFill>
                <a:effectLst/>
                <a:latin typeface="Arial" panose="020B0604020202020204" pitchFamily="34" charset="0"/>
              </a:rPr>
              <a:t>fra forrige lysbilde </a:t>
            </a:r>
            <a:r>
              <a:rPr kumimoji="0" lang="de-DE" altLang="de-DE" sz="1800" b="0" i="0" u="none" strike="noStrike" cap="none" normalizeH="0" baseline="0" dirty="0">
                <a:ln>
                  <a:noFill/>
                </a:ln>
                <a:solidFill>
                  <a:schemeClr val="tx1"/>
                </a:solidFill>
                <a:effectLst/>
                <a:latin typeface="Arial" panose="020B0604020202020204" pitchFamily="34" charset="0"/>
              </a:rPr>
              <a:t>(</a:t>
            </a:r>
            <a:r>
              <a:rPr kumimoji="0" lang="de-DE" altLang="de-DE" sz="1800" b="0" i="0" u="none" strike="noStrike" cap="none" normalizeH="0" baseline="0" dirty="0" err="1">
                <a:ln>
                  <a:noFill/>
                </a:ln>
                <a:solidFill>
                  <a:schemeClr val="tx1"/>
                </a:solidFill>
                <a:effectLst/>
                <a:latin typeface="Arial" panose="020B0604020202020204" pitchFamily="34" charset="0"/>
              </a:rPr>
              <a:t>eller fra dagboken din</a:t>
            </a:r>
            <a:r>
              <a:rPr kumimoji="0" lang="de-DE" altLang="de-DE" sz="1800" b="0" i="0" u="none" strike="noStrike" cap="none" normalizeH="0" baseline="0" dirty="0">
                <a:ln>
                  <a:noFill/>
                </a:ln>
                <a:solidFill>
                  <a:schemeClr val="tx1"/>
                </a:solidFill>
                <a:effectLst/>
                <a:latin typeface="Arial" panose="020B0604020202020204" pitchFamily="34" charset="0"/>
              </a:rPr>
              <a: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Prøv </a:t>
            </a:r>
            <a:r>
              <a:rPr kumimoji="0" lang="de-DE" altLang="de-DE" sz="1800" b="0" i="0" u="none" strike="noStrike" cap="none" normalizeH="0" baseline="0" dirty="0" err="1">
                <a:ln>
                  <a:noFill/>
                </a:ln>
                <a:solidFill>
                  <a:schemeClr val="tx1"/>
                </a:solidFill>
                <a:effectLst/>
                <a:latin typeface="Arial" panose="020B0604020202020204" pitchFamily="34" charset="0"/>
              </a:rPr>
              <a:t>den hver dag i </a:t>
            </a:r>
            <a:r>
              <a:rPr kumimoji="0" lang="de-DE" altLang="de-DE" sz="1800" b="0" i="0" u="none" strike="noStrike" cap="none" normalizeH="0" baseline="0" dirty="0">
                <a:ln>
                  <a:noFill/>
                </a:ln>
                <a:solidFill>
                  <a:schemeClr val="tx1"/>
                </a:solidFill>
                <a:effectLst/>
                <a:latin typeface="Arial" panose="020B0604020202020204" pitchFamily="34" charset="0"/>
              </a:rPr>
              <a:t>en </a:t>
            </a:r>
            <a:r>
              <a:rPr kumimoji="0" lang="de-DE" altLang="de-DE" sz="1800" b="0" i="0" u="none" strike="noStrike" cap="none" normalizeH="0" baseline="0" dirty="0" err="1">
                <a:ln>
                  <a:noFill/>
                </a:ln>
                <a:solidFill>
                  <a:schemeClr val="tx1"/>
                </a:solidFill>
                <a:effectLst/>
                <a:latin typeface="Arial" panose="020B0604020202020204" pitchFamily="34" charset="0"/>
              </a:rPr>
              <a:t>uke </a:t>
            </a:r>
            <a:r>
              <a:rPr kumimoji="0" lang="de-DE" altLang="de-DE" sz="1800" b="0" i="0" u="none" strike="noStrike" cap="none" normalizeH="0" baseline="0" dirty="0">
                <a:ln>
                  <a:noFill/>
                </a:ln>
                <a:solidFill>
                  <a:schemeClr val="tx1"/>
                </a:solidFill>
                <a:effectLst/>
                <a:latin typeface="Arial" panose="020B0604020202020204" pitchFamily="34" charset="0"/>
              </a:rPr>
              <a:t>– helst til samme tid.</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de-DE" altLang="de-DE" sz="1800" b="0" i="0" u="none" strike="noStrike" cap="none" normalizeH="0" baseline="0" dirty="0">
                <a:ln>
                  <a:noFill/>
                </a:ln>
                <a:solidFill>
                  <a:schemeClr val="tx1"/>
                </a:solidFill>
                <a:effectLst/>
                <a:latin typeface="Arial" panose="020B0604020202020204" pitchFamily="34" charset="0"/>
              </a:rPr>
              <a:t>Etter </a:t>
            </a:r>
            <a:r>
              <a:rPr kumimoji="0" lang="de-DE" altLang="de-DE" sz="1800" b="0" i="0" u="none" strike="noStrike" cap="none" normalizeH="0" baseline="0" dirty="0" err="1">
                <a:ln>
                  <a:noFill/>
                </a:ln>
                <a:solidFill>
                  <a:schemeClr val="tx1"/>
                </a:solidFill>
                <a:effectLst/>
                <a:latin typeface="Arial" panose="020B0604020202020204" pitchFamily="34" charset="0"/>
              </a:rPr>
              <a:t>hver dag</a:t>
            </a: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0" u="none" strike="noStrike" cap="none" normalizeH="0" baseline="0" dirty="0" err="1">
                <a:ln>
                  <a:noFill/>
                </a:ln>
                <a:solidFill>
                  <a:schemeClr val="tx1"/>
                </a:solidFill>
                <a:effectLst/>
                <a:latin typeface="Arial" panose="020B0604020202020204" pitchFamily="34" charset="0"/>
              </a:rPr>
              <a:t>reflekter kort</a:t>
            </a:r>
            <a:r>
              <a:rPr kumimoji="0" lang="de-DE" altLang="de-DE" sz="1800" b="0" i="0" u="none" strike="noStrike" cap="none" normalizeH="0" baseline="0" dirty="0">
                <a:ln>
                  <a:noFill/>
                </a:ln>
                <a:solidFill>
                  <a:schemeClr val="tx1"/>
                </a:solidFill>
                <a:effectLst/>
                <a:latin typeface="Arial" panose="020B0604020202020204" pitchFamily="34" charset="0"/>
              </a:rPr>
              <a:t>:</a:t>
            </a:r>
            <a:br>
              <a:rPr kumimoji="0" lang="de-DE" altLang="de-DE" sz="1800" b="0" i="0" u="none" strike="noStrike" cap="none" normalizeH="0" baseline="0" dirty="0">
                <a:ln>
                  <a:noFill/>
                </a:ln>
                <a:solidFill>
                  <a:schemeClr val="tx1"/>
                </a:solidFill>
                <a:effectLst/>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1" u="none" strike="noStrike" cap="none" normalizeH="0" baseline="0" dirty="0" err="1">
                <a:ln>
                  <a:noFill/>
                </a:ln>
                <a:solidFill>
                  <a:schemeClr val="tx1"/>
                </a:solidFill>
                <a:effectLst/>
                <a:latin typeface="Arial" panose="020B0604020202020204" pitchFamily="34" charset="0"/>
              </a:rPr>
              <a:t>Hvordan fikk dette meg til å føle meg</a:t>
            </a:r>
            <a:r>
              <a:rPr kumimoji="0" lang="de-DE" altLang="de-DE" sz="1800" b="0" i="1" u="none" strike="noStrike" cap="none" normalizeH="0" baseline="0" dirty="0">
                <a:ln>
                  <a:noFill/>
                </a:ln>
                <a:solidFill>
                  <a:schemeClr val="tx1"/>
                </a:solidFill>
                <a:effectLst/>
                <a:latin typeface="Arial" panose="020B0604020202020204" pitchFamily="34" charset="0"/>
              </a:rPr>
              <a:t>?</a:t>
            </a:r>
            <a:br>
              <a:rPr lang="de-DE" altLang="de-DE" sz="1800" dirty="0">
                <a:solidFill>
                  <a:schemeClr val="tx1"/>
                </a:solidFill>
                <a:latin typeface="Arial" panose="020B0604020202020204" pitchFamily="34" charset="0"/>
              </a:rPr>
            </a:br>
            <a:r>
              <a:rPr kumimoji="0" lang="de-DE" altLang="de-DE" sz="1800" b="0" i="0" u="none" strike="noStrike" cap="none" normalizeH="0" baseline="0" dirty="0">
                <a:ln>
                  <a:noFill/>
                </a:ln>
                <a:solidFill>
                  <a:schemeClr val="tx1"/>
                </a:solidFill>
                <a:effectLst/>
                <a:latin typeface="Arial" panose="020B0604020202020204" pitchFamily="34" charset="0"/>
              </a:rPr>
              <a:t>🌞 </a:t>
            </a:r>
            <a:r>
              <a:rPr kumimoji="0" lang="de-DE" altLang="de-DE" sz="1800" b="0" i="1" u="none" strike="noStrike" cap="none" normalizeH="0" baseline="0" dirty="0" err="1">
                <a:ln>
                  <a:noFill/>
                </a:ln>
                <a:solidFill>
                  <a:schemeClr val="tx1"/>
                </a:solidFill>
                <a:effectLst/>
                <a:latin typeface="Arial" panose="020B0604020202020204" pitchFamily="34" charset="0"/>
              </a:rPr>
              <a:t>Hjalp det meg til å føle meg mer jordnær eller styrket</a:t>
            </a:r>
            <a:r>
              <a:rPr kumimoji="0" lang="de-DE" altLang="de-DE" sz="1800" b="0" i="1" u="none" strike="noStrike" cap="none" normalizeH="0" baseline="0" dirty="0">
                <a:ln>
                  <a:noFill/>
                </a:ln>
                <a:solidFill>
                  <a:schemeClr val="tx1"/>
                </a:solidFill>
                <a:effectLst/>
                <a:latin typeface="Arial" panose="020B0604020202020204" pitchFamily="34" charset="0"/>
              </a:rPr>
              <a:t>?</a:t>
            </a:r>
            <a:endParaRPr kumimoji="0" lang="de-DE" altLang="de-DE"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Textplatzhalter 5">
            <a:extLst>
              <a:ext uri="{FF2B5EF4-FFF2-40B4-BE49-F238E27FC236}">
                <a16:creationId xmlns:a16="http://schemas.microsoft.com/office/drawing/2014/main" id="{C0E65A32-93B7-3EFB-D63E-D42153A0CD98}"/>
              </a:ext>
            </a:extLst>
          </p:cNvPr>
          <p:cNvSpPr>
            <a:spLocks noGrp="1"/>
          </p:cNvSpPr>
          <p:nvPr>
            <p:ph type="body" sz="quarter" idx="28"/>
          </p:nvPr>
        </p:nvSpPr>
        <p:spPr/>
        <p:txBody>
          <a:bodyPr/>
          <a:lstStyle/>
          <a:p>
            <a:pPr marL="0" indent="0"/>
            <a:r>
              <a:rPr lang="en-US" sz="2000" dirty="0"/>
              <a:t>La oss sette ideene dine ut i livet – én liten vane om gangen! 🌱</a:t>
            </a:r>
          </a:p>
          <a:p>
            <a:pPr marL="0" indent="0"/>
            <a:r>
              <a:rPr lang="en-US" sz="2000" dirty="0"/>
              <a:t>Du har utforsket hva empowerment betyr. Nå er det på tide å prøve det ut – på en måte som er personlig, overkommelig og til og med morsom.</a:t>
            </a:r>
          </a:p>
          <a:p>
            <a:pPr marL="0" indent="0"/>
            <a:r>
              <a:rPr lang="en-US" sz="2000" dirty="0"/>
              <a:t>Denne 7-dagers utfordringen er her for å hjelpe deg med å teste ut en eller flere empowerment-vaner og se hvilken innvirkning de har på humøret, motivasjonen og følelsen av tilknytning til klimaet.</a:t>
            </a:r>
            <a:endParaRPr lang="de-DE" sz="2000" dirty="0"/>
          </a:p>
        </p:txBody>
      </p:sp>
      <p:sp>
        <p:nvSpPr>
          <p:cNvPr id="7" name="Textplatzhalter 6">
            <a:extLst>
              <a:ext uri="{FF2B5EF4-FFF2-40B4-BE49-F238E27FC236}">
                <a16:creationId xmlns:a16="http://schemas.microsoft.com/office/drawing/2014/main" id="{D521B253-678C-C138-DED6-A35E42C99DB0}"/>
              </a:ext>
            </a:extLst>
          </p:cNvPr>
          <p:cNvSpPr>
            <a:spLocks noGrp="1"/>
          </p:cNvSpPr>
          <p:nvPr>
            <p:ph type="body" sz="quarter" idx="29"/>
          </p:nvPr>
        </p:nvSpPr>
        <p:spPr>
          <a:xfrm>
            <a:off x="5185548" y="3717712"/>
            <a:ext cx="700387" cy="689518"/>
          </a:xfrm>
        </p:spPr>
        <p:txBody>
          <a:bodyPr/>
          <a:lstStyle/>
          <a:p>
            <a:r>
              <a:rPr lang="de-DE" dirty="0"/>
              <a:t>🛠️</a:t>
            </a:r>
          </a:p>
        </p:txBody>
      </p:sp>
      <p:sp>
        <p:nvSpPr>
          <p:cNvPr id="4" name="Textplatzhalter 3">
            <a:extLst>
              <a:ext uri="{FF2B5EF4-FFF2-40B4-BE49-F238E27FC236}">
                <a16:creationId xmlns:a16="http://schemas.microsoft.com/office/drawing/2014/main" id="{0ED8E604-7001-0526-BB15-E820A0FB164F}"/>
              </a:ext>
            </a:extLst>
          </p:cNvPr>
          <p:cNvSpPr>
            <a:spLocks noGrp="1"/>
          </p:cNvSpPr>
          <p:nvPr>
            <p:ph type="body" sz="quarter" idx="27"/>
          </p:nvPr>
        </p:nvSpPr>
        <p:spPr/>
        <p:txBody>
          <a:bodyPr/>
          <a:lstStyle/>
          <a:p>
            <a:r>
              <a:rPr lang="en-US" sz="3600" dirty="0"/>
              <a:t>7-dagers utfordring</a:t>
            </a:r>
            <a:endParaRPr lang="en-US" dirty="0"/>
          </a:p>
        </p:txBody>
      </p:sp>
      <p:cxnSp>
        <p:nvCxnSpPr>
          <p:cNvPr id="17" name="Straight Connector 21">
            <a:extLst>
              <a:ext uri="{FF2B5EF4-FFF2-40B4-BE49-F238E27FC236}">
                <a16:creationId xmlns:a16="http://schemas.microsoft.com/office/drawing/2014/main" id="{97694F14-2874-D25B-BA75-A6E272EB9D13}"/>
              </a:ext>
            </a:extLst>
          </p:cNvPr>
          <p:cNvCxnSpPr>
            <a:cxnSpLocks/>
          </p:cNvCxnSpPr>
          <p:nvPr/>
        </p:nvCxnSpPr>
        <p:spPr>
          <a:xfrm flipH="1">
            <a:off x="5683446" y="36073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
        <p:nvSpPr>
          <p:cNvPr id="24" name="Text Placeholder 2">
            <a:extLst>
              <a:ext uri="{FF2B5EF4-FFF2-40B4-BE49-F238E27FC236}">
                <a16:creationId xmlns:a16="http://schemas.microsoft.com/office/drawing/2014/main" id="{2131FA63-D56B-A76F-7113-E905116D8975}"/>
              </a:ext>
            </a:extLst>
          </p:cNvPr>
          <p:cNvSpPr txBox="1">
            <a:spLocks/>
          </p:cNvSpPr>
          <p:nvPr/>
        </p:nvSpPr>
        <p:spPr>
          <a:xfrm>
            <a:off x="5885935" y="3717712"/>
            <a:ext cx="5976422" cy="2446610"/>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0" fontAlgn="base" hangingPunct="0">
              <a:lnSpc>
                <a:spcPct val="100000"/>
              </a:lnSpc>
              <a:spcBef>
                <a:spcPct val="0"/>
              </a:spcBef>
              <a:spcAft>
                <a:spcPct val="0"/>
              </a:spcAft>
            </a:pPr>
            <a:r>
              <a:rPr lang="en-US" altLang="de-DE" sz="1800" dirty="0">
                <a:solidFill>
                  <a:schemeClr val="tx1"/>
                </a:solidFill>
                <a:latin typeface="Arial" panose="020B0604020202020204" pitchFamily="34" charset="0"/>
              </a:rPr>
              <a:t>Du kan velge en vane som...</a:t>
            </a:r>
          </a:p>
          <a:p>
            <a:pPr marL="285750" indent="-285750" eaLnBrk="0" fontAlgn="base" hangingPunct="0">
              <a:lnSpc>
                <a:spcPct val="100000"/>
              </a:lnSpc>
              <a:spcBef>
                <a:spcPct val="0"/>
              </a:spcBef>
              <a:spcAft>
                <a:spcPct val="0"/>
              </a:spcAft>
              <a:buFont typeface="Arial" panose="020B0604020202020204" pitchFamily="34" charset="0"/>
              <a:buChar char="•"/>
            </a:pPr>
            <a:endParaRPr lang="en-US" altLang="de-DE" sz="1800" dirty="0">
              <a:solidFill>
                <a:schemeClr val="tx1"/>
              </a:solidFill>
              <a:latin typeface="Arial" panose="020B0604020202020204" pitchFamily="34" charset="0"/>
            </a:endParaRPr>
          </a:p>
        </p:txBody>
      </p:sp>
      <p:graphicFrame>
        <p:nvGraphicFramePr>
          <p:cNvPr id="26" name="Tabelle 25">
            <a:extLst>
              <a:ext uri="{FF2B5EF4-FFF2-40B4-BE49-F238E27FC236}">
                <a16:creationId xmlns:a16="http://schemas.microsoft.com/office/drawing/2014/main" id="{C655C5EF-258E-2884-2701-5388BED6AFA0}"/>
              </a:ext>
            </a:extLst>
          </p:cNvPr>
          <p:cNvGraphicFramePr>
            <a:graphicFrameLocks noGrp="1"/>
          </p:cNvGraphicFramePr>
          <p:nvPr>
            <p:extLst>
              <p:ext uri="{D42A27DB-BD31-4B8C-83A1-F6EECF244321}">
                <p14:modId xmlns:p14="http://schemas.microsoft.com/office/powerpoint/2010/main" val="4018974372"/>
              </p:ext>
            </p:extLst>
          </p:nvPr>
        </p:nvGraphicFramePr>
        <p:xfrm>
          <a:off x="6020843" y="4131200"/>
          <a:ext cx="5722423" cy="2123440"/>
        </p:xfrm>
        <a:graphic>
          <a:graphicData uri="http://schemas.openxmlformats.org/drawingml/2006/table">
            <a:tbl>
              <a:tblPr firstRow="1" bandRow="1">
                <a:tableStyleId>{7E9639D4-E3E2-4D34-9284-5A2195B3D0D7}</a:tableStyleId>
              </a:tblPr>
              <a:tblGrid>
                <a:gridCol w="1252024">
                  <a:extLst>
                    <a:ext uri="{9D8B030D-6E8A-4147-A177-3AD203B41FA5}">
                      <a16:colId xmlns:a16="http://schemas.microsoft.com/office/drawing/2014/main" val="1108513418"/>
                    </a:ext>
                  </a:extLst>
                </a:gridCol>
                <a:gridCol w="4470399">
                  <a:extLst>
                    <a:ext uri="{9D8B030D-6E8A-4147-A177-3AD203B41FA5}">
                      <a16:colId xmlns:a16="http://schemas.microsoft.com/office/drawing/2014/main" val="2831389413"/>
                    </a:ext>
                  </a:extLst>
                </a:gridCol>
              </a:tblGrid>
              <a:tr h="370840">
                <a:tc>
                  <a:txBody>
                    <a:bodyPr/>
                    <a:lstStyle/>
                    <a:p>
                      <a:r>
                        <a:rPr lang="de-DE" dirty="0"/>
                        <a:t>Type</a:t>
                      </a:r>
                    </a:p>
                  </a:txBody>
                  <a:tcPr anchor="ctr"/>
                </a:tc>
                <a:tc>
                  <a:txBody>
                    <a:bodyPr/>
                    <a:lstStyle/>
                    <a:p>
                      <a:r>
                        <a:rPr lang="en-US" dirty="0"/>
                        <a:t>Eksempler</a:t>
                      </a:r>
                    </a:p>
                  </a:txBody>
                  <a:tcPr anchor="ctr"/>
                </a:tc>
                <a:extLst>
                  <a:ext uri="{0D108BD9-81ED-4DB2-BD59-A6C34878D82A}">
                    <a16:rowId xmlns:a16="http://schemas.microsoft.com/office/drawing/2014/main" val="3326918784"/>
                  </a:ext>
                </a:extLst>
              </a:tr>
              <a:tr h="370840">
                <a:tc>
                  <a:txBody>
                    <a:bodyPr/>
                    <a:lstStyle/>
                    <a:p>
                      <a:r>
                        <a:rPr lang="de-DE"/>
                        <a:t>Følelsesmessig</a:t>
                      </a:r>
                    </a:p>
                  </a:txBody>
                  <a:tcPr anchor="ctr"/>
                </a:tc>
                <a:tc>
                  <a:txBody>
                    <a:bodyPr/>
                    <a:lstStyle/>
                    <a:p>
                      <a:r>
                        <a:rPr lang="en-US" dirty="0"/>
                        <a:t>3 dype åndedrag før skolen, skrive dagbok om kvelden</a:t>
                      </a:r>
                    </a:p>
                  </a:txBody>
                  <a:tcPr anchor="ctr"/>
                </a:tc>
                <a:extLst>
                  <a:ext uri="{0D108BD9-81ED-4DB2-BD59-A6C34878D82A}">
                    <a16:rowId xmlns:a16="http://schemas.microsoft.com/office/drawing/2014/main" val="407334718"/>
                  </a:ext>
                </a:extLst>
              </a:tr>
              <a:tr h="370840">
                <a:tc>
                  <a:txBody>
                    <a:bodyPr/>
                    <a:lstStyle/>
                    <a:p>
                      <a:r>
                        <a:rPr lang="de-DE" dirty="0" err="1"/>
                        <a:t>Praktisk</a:t>
                      </a:r>
                      <a:endParaRPr lang="de-DE" dirty="0"/>
                    </a:p>
                  </a:txBody>
                  <a:tcPr anchor="ctr"/>
                </a:tc>
                <a:tc>
                  <a:txBody>
                    <a:bodyPr/>
                    <a:lstStyle/>
                    <a:p>
                      <a:r>
                        <a:rPr lang="en-US" dirty="0"/>
                        <a:t>Å si nei til engangsplast til lunsj</a:t>
                      </a:r>
                    </a:p>
                  </a:txBody>
                  <a:tcPr anchor="ctr"/>
                </a:tc>
                <a:extLst>
                  <a:ext uri="{0D108BD9-81ED-4DB2-BD59-A6C34878D82A}">
                    <a16:rowId xmlns:a16="http://schemas.microsoft.com/office/drawing/2014/main" val="2722175699"/>
                  </a:ext>
                </a:extLst>
              </a:tr>
              <a:tr h="370840">
                <a:tc>
                  <a:txBody>
                    <a:bodyPr/>
                    <a:lstStyle/>
                    <a:p>
                      <a:r>
                        <a:rPr lang="de-DE" dirty="0" err="1"/>
                        <a:t>Sosial</a:t>
                      </a:r>
                      <a:endParaRPr lang="de-DE" dirty="0"/>
                    </a:p>
                  </a:txBody>
                  <a:tcPr anchor="ctr"/>
                </a:tc>
                <a:tc>
                  <a:txBody>
                    <a:bodyPr/>
                    <a:lstStyle/>
                    <a:p>
                      <a:r>
                        <a:rPr lang="en-US" dirty="0"/>
                        <a:t>Spørre noen hva de synes om klimaet</a:t>
                      </a:r>
                    </a:p>
                  </a:txBody>
                  <a:tcPr anchor="ctr"/>
                </a:tc>
                <a:extLst>
                  <a:ext uri="{0D108BD9-81ED-4DB2-BD59-A6C34878D82A}">
                    <a16:rowId xmlns:a16="http://schemas.microsoft.com/office/drawing/2014/main" val="1495629820"/>
                  </a:ext>
                </a:extLst>
              </a:tr>
              <a:tr h="370840">
                <a:tc>
                  <a:txBody>
                    <a:bodyPr/>
                    <a:lstStyle/>
                    <a:p>
                      <a:r>
                        <a:rPr lang="de-DE" dirty="0" err="1"/>
                        <a:t>Gjenopprettende</a:t>
                      </a:r>
                      <a:endParaRPr lang="de-DE" dirty="0"/>
                    </a:p>
                  </a:txBody>
                  <a:tcPr anchor="ctr"/>
                </a:tc>
                <a:tc>
                  <a:txBody>
                    <a:bodyPr/>
                    <a:lstStyle/>
                    <a:p>
                      <a:r>
                        <a:rPr lang="en-US" dirty="0"/>
                        <a:t>10 minutter ute eller skjermfri stille tid</a:t>
                      </a:r>
                    </a:p>
                  </a:txBody>
                  <a:tcPr anchor="ctr"/>
                </a:tc>
                <a:extLst>
                  <a:ext uri="{0D108BD9-81ED-4DB2-BD59-A6C34878D82A}">
                    <a16:rowId xmlns:a16="http://schemas.microsoft.com/office/drawing/2014/main" val="3692568008"/>
                  </a:ext>
                </a:extLst>
              </a:tr>
            </a:tbl>
          </a:graphicData>
        </a:graphic>
      </p:graphicFrame>
    </p:spTree>
    <p:extLst>
      <p:ext uri="{BB962C8B-B14F-4D97-AF65-F5344CB8AC3E}">
        <p14:creationId xmlns:p14="http://schemas.microsoft.com/office/powerpoint/2010/main" val="12216956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AD048-8EB4-FA18-1DAA-91AE8DC323D8}"/>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B4AF9EB-B5B4-5454-3AF5-3C5746F9FD84}"/>
              </a:ext>
            </a:extLst>
          </p:cNvPr>
          <p:cNvSpPr>
            <a:spLocks noGrp="1"/>
          </p:cNvSpPr>
          <p:nvPr>
            <p:ph type="body" sz="quarter" idx="18"/>
          </p:nvPr>
        </p:nvSpPr>
        <p:spPr>
          <a:xfrm>
            <a:off x="798380" y="2045704"/>
            <a:ext cx="10944887" cy="3849918"/>
          </a:xfrm>
        </p:spPr>
        <p:txBody>
          <a:bodyPr/>
          <a:lstStyle/>
          <a:p>
            <a:pPr marL="0" indent="0">
              <a:buNone/>
            </a:pPr>
            <a:r>
              <a:rPr lang="en-US" sz="2000" dirty="0"/>
              <a:t>Det er spennende å starte en ny vane. Men å holde den gående – spesielt når hverdagen føles travel eller overveldende – kan være vanskelig. Det er helt normalt.</a:t>
            </a:r>
          </a:p>
          <a:p>
            <a:pPr marL="0" indent="0">
              <a:buNone/>
            </a:pPr>
            <a:r>
              <a:rPr lang="en-US" sz="2000" dirty="0"/>
              <a:t>Her er noen måter å holde motivasjonen oppe uten press.</a:t>
            </a:r>
          </a:p>
          <a:p>
            <a:pPr marL="0" indent="0">
              <a:buNone/>
            </a:pPr>
            <a:r>
              <a:rPr lang="en-US" sz="2000" dirty="0"/>
              <a:t>🪴 Hold det lite og enkelt→ En vane som tar 2–5 minutter om dagen er lettere å holde enn noe stort.</a:t>
            </a:r>
          </a:p>
          <a:p>
            <a:pPr marL="0" indent="0">
              <a:buNone/>
            </a:pPr>
            <a:r>
              <a:rPr lang="en-US" sz="2000" dirty="0"/>
              <a:t>📅 Koble den til noe du allerede gjør→ Eksempel: Pust dypt rett etter at du har pusset tennene.</a:t>
            </a:r>
          </a:p>
          <a:p>
            <a:pPr marL="0" indent="0">
              <a:buNone/>
            </a:pPr>
            <a:r>
              <a:rPr lang="en-US" sz="2000" dirty="0"/>
              <a:t>💬 Snakk om det med noen→ Å dele reisen din hjelper deg å holde deg ansvarlig og inspirert.</a:t>
            </a:r>
          </a:p>
          <a:p>
            <a:pPr marL="0" indent="0">
              <a:buNone/>
            </a:pPr>
            <a:r>
              <a:rPr lang="en-US" sz="2000" dirty="0"/>
              <a:t>🧠 Legg merke til hvordan det får deg til å føle deg→ Skriv ned eller reflekter over selv små endringer i humøret eller fokuset ditt.</a:t>
            </a:r>
          </a:p>
          <a:p>
            <a:pPr marL="0" indent="0">
              <a:buNone/>
            </a:pPr>
            <a:r>
              <a:rPr lang="en-US" sz="2000" dirty="0"/>
              <a:t>✨ La det utvikle seg→ Hvis noe slutter å fungere, endre det. Vaner skal tjene deg, ikke stresse deg.</a:t>
            </a:r>
          </a:p>
          <a:p>
            <a:pPr marL="0" indent="0">
              <a:buNone/>
            </a:pPr>
            <a:endParaRPr lang="en-US" sz="2000" b="1" dirty="0">
              <a:solidFill>
                <a:srgbClr val="1F8E47"/>
              </a:solidFill>
            </a:endParaRPr>
          </a:p>
          <a:p>
            <a:pPr marL="0" indent="0">
              <a:buNone/>
            </a:pPr>
            <a:r>
              <a:rPr lang="en-US" sz="2000" b="1" dirty="0">
                <a:solidFill>
                  <a:srgbClr val="1F8E47"/>
                </a:solidFill>
              </a:rPr>
              <a:t>Motivasjon betyr ikke å føle seg begeistret hver dag – det betyr å huske hvorfor du begynte.</a:t>
            </a:r>
            <a:endParaRPr lang="en-US" sz="2000" dirty="0"/>
          </a:p>
        </p:txBody>
      </p:sp>
      <p:sp>
        <p:nvSpPr>
          <p:cNvPr id="4" name="Text Placeholder 3">
            <a:extLst>
              <a:ext uri="{FF2B5EF4-FFF2-40B4-BE49-F238E27FC236}">
                <a16:creationId xmlns:a16="http://schemas.microsoft.com/office/drawing/2014/main" id="{87BA3963-67D8-FBFA-2EE3-30FC93322A6E}"/>
              </a:ext>
            </a:extLst>
          </p:cNvPr>
          <p:cNvSpPr>
            <a:spLocks noGrp="1"/>
          </p:cNvSpPr>
          <p:nvPr>
            <p:ph type="body" sz="quarter" idx="16"/>
          </p:nvPr>
        </p:nvSpPr>
        <p:spPr/>
        <p:txBody>
          <a:bodyPr/>
          <a:lstStyle/>
          <a:p>
            <a:r>
              <a:rPr lang="en-US" dirty="0">
                <a:solidFill>
                  <a:srgbClr val="1F8E47"/>
                </a:solidFill>
              </a:rPr>
              <a:t>Å holde motivasjonen oppe – hva holder drivkraften i gang?</a:t>
            </a:r>
          </a:p>
        </p:txBody>
      </p:sp>
      <p:sp>
        <p:nvSpPr>
          <p:cNvPr id="2" name="Rectangle 1">
            <a:extLst>
              <a:ext uri="{FF2B5EF4-FFF2-40B4-BE49-F238E27FC236}">
                <a16:creationId xmlns:a16="http://schemas.microsoft.com/office/drawing/2014/main" id="{53373574-7CA5-5C17-A8CC-8813EBDAF26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02325E46-D48E-FFD5-3C72-D978DF90FC1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12223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C543F-F43E-6934-D2E1-E305EE5DE030}"/>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BCE84F3B-DB4B-B40D-F556-ED93BE4A7CCC}"/>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EE6C7059-DC4A-057D-7799-1F8D9F1869C6}"/>
              </a:ext>
            </a:extLst>
          </p:cNvPr>
          <p:cNvSpPr>
            <a:spLocks noGrp="1"/>
          </p:cNvSpPr>
          <p:nvPr>
            <p:ph type="body" sz="quarter" idx="13"/>
          </p:nvPr>
        </p:nvSpPr>
        <p:spPr>
          <a:xfrm>
            <a:off x="7977544" y="1068776"/>
            <a:ext cx="4062055" cy="2547025"/>
          </a:xfrm>
        </p:spPr>
        <p:txBody>
          <a:bodyPr>
            <a:normAutofit lnSpcReduction="10000"/>
          </a:bodyPr>
          <a:lstStyle/>
          <a:p>
            <a:r>
              <a:rPr lang="en-US" i="1" dirty="0"/>
              <a:t>«Hvis du tror du er for liten til å gjøre en forskjell, så prøv å sove med en mygg i rommet.» </a:t>
            </a:r>
            <a:r>
              <a:rPr lang="en-US" dirty="0"/>
              <a:t>— Afrikansk ordtak</a:t>
            </a:r>
          </a:p>
        </p:txBody>
      </p:sp>
      <p:sp>
        <p:nvSpPr>
          <p:cNvPr id="8" name="Freeform 7">
            <a:extLst>
              <a:ext uri="{FF2B5EF4-FFF2-40B4-BE49-F238E27FC236}">
                <a16:creationId xmlns:a16="http://schemas.microsoft.com/office/drawing/2014/main" id="{074350EE-9ADA-3085-5A93-2703B5F89801}"/>
              </a:ext>
            </a:extLst>
          </p:cNvPr>
          <p:cNvSpPr/>
          <p:nvPr/>
        </p:nvSpPr>
        <p:spPr>
          <a:xfrm>
            <a:off x="6126362" y="1656488"/>
            <a:ext cx="1894725" cy="1371600"/>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bg1"/>
          </a:solidFill>
          <a:ln w="4485" cap="flat">
            <a:noFill/>
            <a:prstDash val="solid"/>
            <a:miter/>
          </a:ln>
        </p:spPr>
        <p:txBody>
          <a:bodyPr rtlCol="0" anchor="ctr"/>
          <a:lstStyle/>
          <a:p>
            <a:endParaRPr lang="en-US" dirty="0"/>
          </a:p>
        </p:txBody>
      </p:sp>
    </p:spTree>
    <p:extLst>
      <p:ext uri="{BB962C8B-B14F-4D97-AF65-F5344CB8AC3E}">
        <p14:creationId xmlns:p14="http://schemas.microsoft.com/office/powerpoint/2010/main" val="123811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AF745-1B50-DA1C-F643-0946DF0913F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C0B8A13-449B-5D15-DA7F-B45F5361F621}"/>
              </a:ext>
            </a:extLst>
          </p:cNvPr>
          <p:cNvSpPr>
            <a:spLocks noGrp="1"/>
          </p:cNvSpPr>
          <p:nvPr>
            <p:ph type="body" sz="quarter" idx="18"/>
          </p:nvPr>
        </p:nvSpPr>
        <p:spPr>
          <a:xfrm>
            <a:off x="798380" y="2045704"/>
            <a:ext cx="10944887" cy="3849918"/>
          </a:xfrm>
        </p:spPr>
        <p:txBody>
          <a:bodyPr/>
          <a:lstStyle/>
          <a:p>
            <a:pPr marL="0" indent="0">
              <a:buNone/>
            </a:pPr>
            <a:r>
              <a:rPr lang="en-US" sz="2000" dirty="0"/>
              <a:t>Det er lett å tro at små handlinger ikke betyr noe – men det gjør de. Når du bygger opp en vane som gjenspeiler verdiene dine, skaper du mer enn bare en rutine – du skaper forandring.</a:t>
            </a:r>
          </a:p>
          <a:p>
            <a:pPr marL="0" indent="0">
              <a:buNone/>
            </a:pPr>
            <a:r>
              <a:rPr lang="en-US" sz="2000" dirty="0"/>
              <a:t>🌱 De former den du blir. Å gjøre noe regelmessig bygger selvtillit, klarhet og styrke.</a:t>
            </a:r>
          </a:p>
          <a:p>
            <a:pPr marL="0" indent="0">
              <a:buNone/>
            </a:pPr>
            <a:r>
              <a:rPr lang="en-US" sz="2000" dirty="0"/>
              <a:t>🔁 De påvirker andre. Venner, klassekamerater og til og med voksne legger merke til små endringer – og de kan komme til å følge ditt eksempel.</a:t>
            </a:r>
          </a:p>
          <a:p>
            <a:pPr marL="0" indent="0">
              <a:buNone/>
            </a:pPr>
            <a:r>
              <a:rPr lang="en-US" sz="2000" dirty="0"/>
              <a:t>🧱 De skaper momentum. Det som starter som en liten daglig handling, kan vokse til noe større, som en kampanje, et kreativt prosjekt eller en lederrolle.</a:t>
            </a:r>
          </a:p>
          <a:p>
            <a:pPr marL="0" indent="0">
              <a:buNone/>
            </a:pPr>
            <a:r>
              <a:rPr lang="en-US" sz="2000" dirty="0"/>
              <a:t>💚 De er klimatiltak. Hver gjenbrukbar gjenstand, vennlig samtale eller øyeblikk av hvile styrker verden vi bygger.</a:t>
            </a:r>
          </a:p>
          <a:p>
            <a:pPr marL="0" indent="0">
              <a:buNone/>
            </a:pPr>
            <a:endParaRPr lang="en-US" sz="2000" dirty="0"/>
          </a:p>
          <a:p>
            <a:pPr marL="0" indent="0">
              <a:buNone/>
            </a:pPr>
            <a:r>
              <a:rPr lang="en-US" sz="2000" b="1" dirty="0">
                <a:solidFill>
                  <a:srgbClr val="1F8E47"/>
                </a:solidFill>
              </a:rPr>
              <a:t>Du er ikke for ung. Du er ikke for liten. Du er en del av noe større.</a:t>
            </a:r>
            <a:endParaRPr lang="en-US" sz="2000" dirty="0"/>
          </a:p>
        </p:txBody>
      </p:sp>
      <p:sp>
        <p:nvSpPr>
          <p:cNvPr id="4" name="Text Placeholder 3">
            <a:extLst>
              <a:ext uri="{FF2B5EF4-FFF2-40B4-BE49-F238E27FC236}">
                <a16:creationId xmlns:a16="http://schemas.microsoft.com/office/drawing/2014/main" id="{228FF0E7-A5F1-D231-C4CE-696471288039}"/>
              </a:ext>
            </a:extLst>
          </p:cNvPr>
          <p:cNvSpPr>
            <a:spLocks noGrp="1"/>
          </p:cNvSpPr>
          <p:nvPr>
            <p:ph type="body" sz="quarter" idx="16"/>
          </p:nvPr>
        </p:nvSpPr>
        <p:spPr/>
        <p:txBody>
          <a:bodyPr/>
          <a:lstStyle/>
          <a:p>
            <a:r>
              <a:rPr lang="en-US" dirty="0">
                <a:solidFill>
                  <a:srgbClr val="1F8E47"/>
                </a:solidFill>
              </a:rPr>
              <a:t>Små handlinger, stor innvirkning – vanene dine betyr noe</a:t>
            </a:r>
          </a:p>
        </p:txBody>
      </p:sp>
      <p:sp>
        <p:nvSpPr>
          <p:cNvPr id="2" name="Rectangle 1">
            <a:extLst>
              <a:ext uri="{FF2B5EF4-FFF2-40B4-BE49-F238E27FC236}">
                <a16:creationId xmlns:a16="http://schemas.microsoft.com/office/drawing/2014/main" id="{81953CCE-B8F5-9320-8E6D-01347BBACF79}"/>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7C4CAD1B-ECA4-7572-8680-0D63E6DB56B6}"/>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942798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E7F26-03F4-7961-70CE-7E057C71B474}"/>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70429176-8088-9B43-8416-8FB0929B615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B4456F6C-D1D3-E4DF-FC62-67DED5FE49CA}"/>
              </a:ext>
            </a:extLst>
          </p:cNvPr>
          <p:cNvSpPr>
            <a:spLocks noGrp="1"/>
          </p:cNvSpPr>
          <p:nvPr>
            <p:ph type="body" sz="quarter" idx="13"/>
          </p:nvPr>
        </p:nvSpPr>
        <p:spPr/>
        <p:txBody>
          <a:bodyPr>
            <a:normAutofit lnSpcReduction="10000"/>
          </a:bodyPr>
          <a:lstStyle/>
          <a:p>
            <a:r>
              <a:rPr lang="en-US" dirty="0"/>
              <a:t>Refleksjon: </a:t>
            </a:r>
          </a:p>
          <a:p>
            <a:endParaRPr lang="en-US" dirty="0"/>
          </a:p>
          <a:p>
            <a:r>
              <a:rPr kumimoji="0" lang="en-US" altLang="de-DE" sz="2400" b="1" i="0" u="none" strike="noStrike" cap="none" normalizeH="0" baseline="0" dirty="0">
                <a:ln>
                  <a:noFill/>
                </a:ln>
                <a:solidFill>
                  <a:schemeClr val="bg2"/>
                </a:solidFill>
                <a:effectLst/>
                <a:latin typeface="Arial" panose="020B0604020202020204" pitchFamily="34" charset="0"/>
              </a:rPr>
              <a:t>«Hvilken vane knyttet jeg meg mest til i denne delen? Hva vil jeg fortsette med – eller utforske videre?</a:t>
            </a:r>
            <a:r>
              <a:rPr kumimoji="0" lang="de-DE" altLang="de-DE" sz="2400" b="1" i="0" u="none" strike="noStrike" cap="none" normalizeH="0" baseline="0" dirty="0">
                <a:ln>
                  <a:noFill/>
                </a:ln>
                <a:solidFill>
                  <a:schemeClr val="bg2"/>
                </a:solidFill>
                <a:effectLst/>
                <a:latin typeface="Arial" panose="020B0604020202020204" pitchFamily="34" charset="0"/>
              </a:rPr>
              <a:t>»</a:t>
            </a:r>
          </a:p>
          <a:p>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par minutter til å reflektere og skriv ned svaret ditt – og/eller diskuter tankene dine i gruppen.</a:t>
            </a:r>
          </a:p>
          <a:p>
            <a:endParaRPr lang="en-US" dirty="0"/>
          </a:p>
        </p:txBody>
      </p:sp>
    </p:spTree>
    <p:extLst>
      <p:ext uri="{BB962C8B-B14F-4D97-AF65-F5344CB8AC3E}">
        <p14:creationId xmlns:p14="http://schemas.microsoft.com/office/powerpoint/2010/main" val="15970417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0E64-8230-2FCE-17A2-EB2FF7DAD8C0}"/>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EF78A30-2F38-81E2-0A98-B75AA075DFB2}"/>
              </a:ext>
            </a:extLst>
          </p:cNvPr>
          <p:cNvSpPr>
            <a:spLocks noGrp="1"/>
          </p:cNvSpPr>
          <p:nvPr>
            <p:ph type="body"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Center for Healthy Minds </a:t>
            </a:r>
            <a: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Følelsesmessige vaner og motstandskraft</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2"/>
              </a:rPr>
              <a:t> https://centerhealthyminds.org</a:t>
            </a:r>
            <a:br>
              <a:rPr lang="de-DE" sz="1800" dirty="0"/>
            </a:b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en-US" altLang="de-DE" sz="1800" b="1" dirty="0">
                <a:solidFill>
                  <a:srgbClr val="086D6E"/>
                </a:solidFill>
                <a:latin typeface="Arial" panose="020B0604020202020204" pitchFamily="34" charset="0"/>
              </a:rPr>
              <a:t>Mind UK </a:t>
            </a:r>
            <a:r>
              <a:rPr lang="en-US" altLang="de-DE" sz="1800" dirty="0">
                <a:solidFill>
                  <a:srgbClr val="086D6E"/>
                </a:solidFill>
                <a:latin typeface="Arial" panose="020B0604020202020204" pitchFamily="34" charset="0"/>
              </a:rPr>
              <a:t>– Vaner for å bygge motstandskraft</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3"/>
              </a:rPr>
              <a:t> https://www.mind.org.uk/information-support/types-of-mental-health-problems/stress/developing-resilience/</a:t>
            </a: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lang="en-US" altLang="de-DE" sz="1800" b="1" dirty="0">
                <a:solidFill>
                  <a:srgbClr val="086D6E"/>
                </a:solidFill>
                <a:latin typeface="Arial" panose="020B0604020202020204" pitchFamily="34" charset="0"/>
              </a:rPr>
              <a:t>NHS – </a:t>
            </a:r>
            <a:r>
              <a:rPr lang="en-US" altLang="de-DE" sz="1800" dirty="0">
                <a:solidFill>
                  <a:srgbClr val="086D6E"/>
                </a:solidFill>
                <a:latin typeface="Arial" panose="020B0604020202020204" pitchFamily="34" charset="0"/>
              </a:rPr>
              <a:t>Fem trinn til psykisk velvære</a:t>
            </a:r>
            <a:br>
              <a:rPr lang="en-US" altLang="de-DE" sz="1800" dirty="0">
                <a:solidFill>
                  <a:srgbClr val="086D6E"/>
                </a:solidFill>
                <a:latin typeface="Arial" panose="020B0604020202020204" pitchFamily="34" charset="0"/>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4"/>
              </a:rPr>
              <a:t> https://www.nhs.uk/mental-health/self-help/guides-tools-and-activities/five-steps-to-mental-wellbeing/</a:t>
            </a:r>
            <a:br>
              <a:rPr lang="de-DE" sz="1800" dirty="0"/>
            </a:b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en-US" altLang="de-DE" sz="1800" b="1" dirty="0">
                <a:solidFill>
                  <a:srgbClr val="086D6E"/>
                </a:solidFill>
                <a:latin typeface="Arial" panose="020B0604020202020204" pitchFamily="34" charset="0"/>
              </a:rPr>
              <a:t> Greater Good Science Center </a:t>
            </a:r>
            <a:r>
              <a:rPr lang="en-US" altLang="de-DE" sz="1800" dirty="0">
                <a:solidFill>
                  <a:srgbClr val="086D6E"/>
                </a:solidFill>
                <a:latin typeface="Arial" panose="020B0604020202020204" pitchFamily="34" charset="0"/>
              </a:rPr>
              <a:t>– Nøkler til velvære</a:t>
            </a:r>
            <a:br>
              <a:rPr lang="en-US" altLang="de-DE" sz="1800" b="1" dirty="0">
                <a:solidFill>
                  <a:srgbClr val="086D6E"/>
                </a:solidFill>
                <a:latin typeface="Arial" panose="020B0604020202020204" pitchFamily="34" charset="0"/>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5"/>
              </a:rPr>
              <a:t> https://greatergood.berkeley.edu/key</a:t>
            </a:r>
            <a:endParaRPr lang="de-DE" sz="1800" dirty="0"/>
          </a:p>
          <a:p>
            <a:pPr marL="0" marR="0" lvl="0" indent="0" algn="l" defTabSz="914400" rtl="0" eaLnBrk="0" fontAlgn="base" latinLnBrk="0" hangingPunct="0">
              <a:lnSpc>
                <a:spcPct val="100000"/>
              </a:lnSpc>
              <a:spcBef>
                <a:spcPct val="0"/>
              </a:spcBef>
              <a:spcAft>
                <a:spcPct val="0"/>
              </a:spcAft>
              <a:buClrTx/>
              <a:buSzTx/>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1BE93012-411B-2655-22CC-BF123DDED143}"/>
              </a:ext>
            </a:extLst>
          </p:cNvPr>
          <p:cNvSpPr>
            <a:spLocks noGrp="1"/>
          </p:cNvSpPr>
          <p:nvPr>
            <p:ph type="body" sz="quarter" idx="16"/>
          </p:nvPr>
        </p:nvSpPr>
        <p:spPr/>
        <p:txBody>
          <a:bodyPr/>
          <a:lstStyle/>
          <a:p>
            <a:r>
              <a:rPr lang="en-US" dirty="0">
                <a:solidFill>
                  <a:srgbClr val="1F8E47"/>
                </a:solidFill>
              </a:rPr>
              <a:t>Relevante kilder for denne delen</a:t>
            </a:r>
          </a:p>
        </p:txBody>
      </p:sp>
    </p:spTree>
    <p:extLst>
      <p:ext uri="{BB962C8B-B14F-4D97-AF65-F5344CB8AC3E}">
        <p14:creationId xmlns:p14="http://schemas.microsoft.com/office/powerpoint/2010/main" val="6753847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3B6A4-EDBC-1598-FC0B-53184C5CEA3B}"/>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DC81AE7-2E0C-2C90-225B-8F212AB7DDE9}"/>
              </a:ext>
            </a:extLst>
          </p:cNvPr>
          <p:cNvGraphicFramePr>
            <a:graphicFrameLocks noChangeAspect="1"/>
          </p:cNvGraphicFramePr>
          <p:nvPr>
            <p:custDataLst>
              <p:tags r:id="rId1"/>
            </p:custDataLst>
            <p:extLst>
              <p:ext uri="{D42A27DB-BD31-4B8C-83A1-F6EECF244321}">
                <p14:modId xmlns:p14="http://schemas.microsoft.com/office/powerpoint/2010/main" val="906710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538" imgH="540" progId="TCLayout.ActiveDocument.1">
                  <p:embed/>
                </p:oleObj>
              </mc:Choice>
              <mc:Fallback>
                <p:oleObj name="think-cell Folie" r:id="rId3" imgW="538" imgH="540" progId="TCLayout.ActiveDocument.1">
                  <p:embed/>
                  <p:pic>
                    <p:nvPicPr>
                      <p:cNvPr id="2" name="think-cell data - do not delete" hidden="1">
                        <a:extLst>
                          <a:ext uri="{FF2B5EF4-FFF2-40B4-BE49-F238E27FC236}">
                            <a16:creationId xmlns:a16="http://schemas.microsoft.com/office/drawing/2014/main" id="{EDC81AE7-2E0C-2C90-225B-8F212AB7DD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a:extLst>
              <a:ext uri="{FF2B5EF4-FFF2-40B4-BE49-F238E27FC236}">
                <a16:creationId xmlns:a16="http://schemas.microsoft.com/office/drawing/2014/main" id="{55374216-9092-D075-B111-EE575E992809}"/>
              </a:ext>
            </a:extLst>
          </p:cNvPr>
          <p:cNvPicPr>
            <a:picLocks noChangeAspect="1"/>
          </p:cNvPicPr>
          <p:nvPr/>
        </p:nvPicPr>
        <p:blipFill>
          <a:blip r:embed="rId5"/>
          <a:stretch>
            <a:fillRect/>
          </a:stretch>
        </p:blipFill>
        <p:spPr>
          <a:xfrm rot="12231928">
            <a:off x="-1844782" y="2730914"/>
            <a:ext cx="7230483" cy="7230483"/>
          </a:xfrm>
          <a:prstGeom prst="rect">
            <a:avLst/>
          </a:prstGeom>
        </p:spPr>
      </p:pic>
      <p:sp>
        <p:nvSpPr>
          <p:cNvPr id="4" name="Text Placeholder 3">
            <a:extLst>
              <a:ext uri="{FF2B5EF4-FFF2-40B4-BE49-F238E27FC236}">
                <a16:creationId xmlns:a16="http://schemas.microsoft.com/office/drawing/2014/main" id="{D83A5AF7-0251-B80A-2D91-26EFC3EF580F}"/>
              </a:ext>
            </a:extLst>
          </p:cNvPr>
          <p:cNvSpPr>
            <a:spLocks noGrp="1"/>
          </p:cNvSpPr>
          <p:nvPr>
            <p:ph type="body" sz="quarter" idx="17"/>
          </p:nvPr>
        </p:nvSpPr>
        <p:spPr/>
        <p:txBody>
          <a:bodyPr/>
          <a:lstStyle/>
          <a:p>
            <a:r>
              <a:rPr lang="en-US" dirty="0"/>
              <a:t>06</a:t>
            </a:r>
          </a:p>
        </p:txBody>
      </p:sp>
      <p:pic>
        <p:nvPicPr>
          <p:cNvPr id="7" name="Picture Placeholder 6">
            <a:extLst>
              <a:ext uri="{FF2B5EF4-FFF2-40B4-BE49-F238E27FC236}">
                <a16:creationId xmlns:a16="http://schemas.microsoft.com/office/drawing/2014/main" id="{CDE4A9B5-EB12-866F-38A4-4B8EF558002A}"/>
              </a:ext>
            </a:extLst>
          </p:cNvPr>
          <p:cNvPicPr>
            <a:picLocks noGrp="1" noChangeAspect="1"/>
          </p:cNvPicPr>
          <p:nvPr>
            <p:ph type="pic" sz="quarter" idx="19"/>
          </p:nvPr>
        </p:nvPicPr>
        <p:blipFill>
          <a:blip r:embed="rId6" cstate="screen">
            <a:extLst>
              <a:ext uri="{28A0092B-C50C-407E-A947-70E740481C1C}">
                <a14:useLocalDpi xmlns:a14="http://schemas.microsoft.com/office/drawing/2010/main"/>
              </a:ext>
            </a:extLst>
          </a:blip>
          <a:srcRect/>
          <a:stretch>
            <a:fillRect/>
          </a:stretch>
        </p:blipFill>
        <p:spPr/>
      </p:pic>
      <p:sp>
        <p:nvSpPr>
          <p:cNvPr id="6" name="Rectangle 5">
            <a:extLst>
              <a:ext uri="{FF2B5EF4-FFF2-40B4-BE49-F238E27FC236}">
                <a16:creationId xmlns:a16="http://schemas.microsoft.com/office/drawing/2014/main" id="{173564A0-6D21-CACF-BC4E-32293F6AFF7A}"/>
              </a:ext>
            </a:extLst>
          </p:cNvPr>
          <p:cNvSpPr/>
          <p:nvPr/>
        </p:nvSpPr>
        <p:spPr>
          <a:xfrm>
            <a:off x="300196" y="2654130"/>
            <a:ext cx="3135282" cy="830997"/>
          </a:xfrm>
          <a:prstGeom prst="rect">
            <a:avLst/>
          </a:prstGeom>
        </p:spPr>
        <p:txBody>
          <a:bodyPr wrap="none">
            <a:spAutoFit/>
          </a:bodyPr>
          <a:lstStyle/>
          <a:p>
            <a:pPr>
              <a:lnSpc>
                <a:spcPct val="100000"/>
              </a:lnSpc>
            </a:pPr>
            <a:r>
              <a:rPr lang="en-US" sz="2400" b="1" dirty="0">
                <a:solidFill>
                  <a:schemeClr val="bg1"/>
                </a:solidFill>
              </a:rPr>
              <a:t>Å holde motivasjonen oppe og </a:t>
            </a:r>
            <a:br>
              <a:rPr lang="en-US" sz="2400" b="1" dirty="0">
                <a:solidFill>
                  <a:schemeClr val="bg1"/>
                </a:solidFill>
              </a:rPr>
            </a:br>
            <a:r>
              <a:rPr lang="en-US" sz="2400" b="1" dirty="0">
                <a:solidFill>
                  <a:schemeClr val="bg1"/>
                </a:solidFill>
              </a:rPr>
              <a:t>utvikle seg over tid</a:t>
            </a:r>
            <a:endParaRPr lang="en-US" sz="2400" dirty="0">
              <a:solidFill>
                <a:schemeClr val="bg1"/>
              </a:solidFill>
            </a:endParaRPr>
          </a:p>
        </p:txBody>
      </p:sp>
    </p:spTree>
    <p:extLst>
      <p:ext uri="{BB962C8B-B14F-4D97-AF65-F5344CB8AC3E}">
        <p14:creationId xmlns:p14="http://schemas.microsoft.com/office/powerpoint/2010/main" val="27152952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4ED79-C06C-A32F-6561-61FB21FD1A90}"/>
            </a:ext>
          </a:extLst>
        </p:cNvPr>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237ED57A-3D50-EEA3-F981-2ECEF937A000}"/>
              </a:ext>
            </a:extLst>
          </p:cNvPr>
          <p:cNvPicPr>
            <a:picLocks noGrp="1" noChangeAspect="1"/>
          </p:cNvPicPr>
          <p:nvPr>
            <p:ph type="pic" sz="quarter" idx="40"/>
          </p:nvPr>
        </p:nvPicPr>
        <p:blipFill>
          <a:blip r:embed="rId2" cstate="screen">
            <a:extLst>
              <a:ext uri="{28A0092B-C50C-407E-A947-70E740481C1C}">
                <a14:useLocalDpi xmlns:a14="http://schemas.microsoft.com/office/drawing/2010/main"/>
              </a:ext>
            </a:extLst>
          </a:blip>
          <a:srcRect/>
          <a:stretch/>
        </p:blipFill>
        <p:spPr/>
      </p:pic>
      <p:sp>
        <p:nvSpPr>
          <p:cNvPr id="4" name="Text Placeholder 3">
            <a:extLst>
              <a:ext uri="{FF2B5EF4-FFF2-40B4-BE49-F238E27FC236}">
                <a16:creationId xmlns:a16="http://schemas.microsoft.com/office/drawing/2014/main" id="{8E88D2EF-D132-B21A-4521-637D1FA014E1}"/>
              </a:ext>
            </a:extLst>
          </p:cNvPr>
          <p:cNvSpPr>
            <a:spLocks noGrp="1"/>
          </p:cNvSpPr>
          <p:nvPr>
            <p:ph type="body" sz="quarter" idx="13"/>
          </p:nvPr>
        </p:nvSpPr>
        <p:spPr>
          <a:xfrm>
            <a:off x="7977544" y="1068776"/>
            <a:ext cx="4062055" cy="2547025"/>
          </a:xfrm>
        </p:spPr>
        <p:txBody>
          <a:bodyPr>
            <a:normAutofit lnSpcReduction="10000"/>
          </a:bodyPr>
          <a:lstStyle/>
          <a:p>
            <a:r>
              <a:rPr lang="en-US" dirty="0"/>
              <a:t>Du trenger ikke alltid å føle deg sterk for å forbli sterk.</a:t>
            </a:r>
            <a:br>
              <a:rPr lang="en-US" dirty="0"/>
            </a:br>
            <a:r>
              <a:rPr lang="en-US" dirty="0"/>
              <a:t>Vekst skjer ikke på en gang — det skjer </a:t>
            </a:r>
            <a:r>
              <a:rPr lang="en-US" i="1" dirty="0"/>
              <a:t>over tid</a:t>
            </a:r>
            <a:r>
              <a:rPr lang="en-US" dirty="0"/>
              <a:t>.</a:t>
            </a:r>
          </a:p>
        </p:txBody>
      </p:sp>
      <p:sp>
        <p:nvSpPr>
          <p:cNvPr id="8" name="Freeform 7">
            <a:extLst>
              <a:ext uri="{FF2B5EF4-FFF2-40B4-BE49-F238E27FC236}">
                <a16:creationId xmlns:a16="http://schemas.microsoft.com/office/drawing/2014/main" id="{6E6FFD08-D904-3AC1-5AF6-A44099F131F5}"/>
              </a:ext>
            </a:extLst>
          </p:cNvPr>
          <p:cNvSpPr/>
          <p:nvPr/>
        </p:nvSpPr>
        <p:spPr>
          <a:xfrm>
            <a:off x="6126362" y="1656488"/>
            <a:ext cx="1894725" cy="1371600"/>
          </a:xfrm>
          <a:custGeom>
            <a:avLst/>
            <a:gdLst>
              <a:gd name="connsiteX0" fmla="*/ 355667 w 1522388"/>
              <a:gd name="connsiteY0" fmla="*/ 1102064 h 1102064"/>
              <a:gd name="connsiteX1" fmla="*/ 331425 w 1522388"/>
              <a:gd name="connsiteY1" fmla="*/ 1101167 h 1102064"/>
              <a:gd name="connsiteX2" fmla="*/ 67016 w 1522388"/>
              <a:gd name="connsiteY2" fmla="*/ 970589 h 1102064"/>
              <a:gd name="connsiteX3" fmla="*/ 67016 w 1522388"/>
              <a:gd name="connsiteY3" fmla="*/ 970589 h 1102064"/>
              <a:gd name="connsiteX4" fmla="*/ 1475 w 1522388"/>
              <a:gd name="connsiteY4" fmla="*/ 694624 h 1102064"/>
              <a:gd name="connsiteX5" fmla="*/ 69261 w 1522388"/>
              <a:gd name="connsiteY5" fmla="*/ 411030 h 1102064"/>
              <a:gd name="connsiteX6" fmla="*/ 449489 w 1522388"/>
              <a:gd name="connsiteY6" fmla="*/ 6282 h 1102064"/>
              <a:gd name="connsiteX7" fmla="*/ 460712 w 1522388"/>
              <a:gd name="connsiteY7" fmla="*/ 449 h 1102064"/>
              <a:gd name="connsiteX8" fmla="*/ 582367 w 1522388"/>
              <a:gd name="connsiteY8" fmla="*/ 221221 h 1102064"/>
              <a:gd name="connsiteX9" fmla="*/ 568451 w 1522388"/>
              <a:gd name="connsiteY9" fmla="*/ 226605 h 1102064"/>
              <a:gd name="connsiteX10" fmla="*/ 340853 w 1522388"/>
              <a:gd name="connsiteY10" fmla="*/ 463531 h 1102064"/>
              <a:gd name="connsiteX11" fmla="*/ 346688 w 1522388"/>
              <a:gd name="connsiteY11" fmla="*/ 463531 h 1102064"/>
              <a:gd name="connsiteX12" fmla="*/ 597181 w 1522388"/>
              <a:gd name="connsiteY12" fmla="*/ 555520 h 1102064"/>
              <a:gd name="connsiteX13" fmla="*/ 685617 w 1522388"/>
              <a:gd name="connsiteY13" fmla="*/ 781676 h 1102064"/>
              <a:gd name="connsiteX14" fmla="*/ 597630 w 1522388"/>
              <a:gd name="connsiteY14" fmla="*/ 1007384 h 1102064"/>
              <a:gd name="connsiteX15" fmla="*/ 355667 w 1522388"/>
              <a:gd name="connsiteY15" fmla="*/ 1102064 h 1102064"/>
              <a:gd name="connsiteX16" fmla="*/ 87217 w 1522388"/>
              <a:gd name="connsiteY16" fmla="*/ 954883 h 1102064"/>
              <a:gd name="connsiteX17" fmla="*/ 332772 w 1522388"/>
              <a:gd name="connsiteY17" fmla="*/ 1075590 h 1102064"/>
              <a:gd name="connsiteX18" fmla="*/ 579225 w 1522388"/>
              <a:gd name="connsiteY18" fmla="*/ 989883 h 1102064"/>
              <a:gd name="connsiteX19" fmla="*/ 660029 w 1522388"/>
              <a:gd name="connsiteY19" fmla="*/ 781676 h 1102064"/>
              <a:gd name="connsiteX20" fmla="*/ 579225 w 1522388"/>
              <a:gd name="connsiteY20" fmla="*/ 573469 h 1102064"/>
              <a:gd name="connsiteX21" fmla="*/ 346688 w 1522388"/>
              <a:gd name="connsiteY21" fmla="*/ 488660 h 1102064"/>
              <a:gd name="connsiteX22" fmla="*/ 304940 w 1522388"/>
              <a:gd name="connsiteY22" fmla="*/ 488660 h 1102064"/>
              <a:gd name="connsiteX23" fmla="*/ 310776 w 1522388"/>
              <a:gd name="connsiteY23" fmla="*/ 471608 h 1102064"/>
              <a:gd name="connsiteX24" fmla="*/ 546005 w 1522388"/>
              <a:gd name="connsiteY24" fmla="*/ 207759 h 1102064"/>
              <a:gd name="connsiteX25" fmla="*/ 450387 w 1522388"/>
              <a:gd name="connsiteY25" fmla="*/ 34103 h 1102064"/>
              <a:gd name="connsiteX26" fmla="*/ 93053 w 1522388"/>
              <a:gd name="connsiteY26" fmla="*/ 419556 h 1102064"/>
              <a:gd name="connsiteX27" fmla="*/ 87217 w 1522388"/>
              <a:gd name="connsiteY27" fmla="*/ 954883 h 1102064"/>
              <a:gd name="connsiteX28" fmla="*/ 1190194 w 1522388"/>
              <a:gd name="connsiteY28" fmla="*/ 1101616 h 1102064"/>
              <a:gd name="connsiteX29" fmla="*/ 1166402 w 1522388"/>
              <a:gd name="connsiteY29" fmla="*/ 1100718 h 1102064"/>
              <a:gd name="connsiteX30" fmla="*/ 904237 w 1522388"/>
              <a:gd name="connsiteY30" fmla="*/ 970140 h 1102064"/>
              <a:gd name="connsiteX31" fmla="*/ 904237 w 1522388"/>
              <a:gd name="connsiteY31" fmla="*/ 970140 h 1102064"/>
              <a:gd name="connsiteX32" fmla="*/ 902441 w 1522388"/>
              <a:gd name="connsiteY32" fmla="*/ 411030 h 1102064"/>
              <a:gd name="connsiteX33" fmla="*/ 1286710 w 1522388"/>
              <a:gd name="connsiteY33" fmla="*/ 5834 h 1102064"/>
              <a:gd name="connsiteX34" fmla="*/ 1297933 w 1522388"/>
              <a:gd name="connsiteY34" fmla="*/ 0 h 1102064"/>
              <a:gd name="connsiteX35" fmla="*/ 1419588 w 1522388"/>
              <a:gd name="connsiteY35" fmla="*/ 220772 h 1102064"/>
              <a:gd name="connsiteX36" fmla="*/ 1405671 w 1522388"/>
              <a:gd name="connsiteY36" fmla="*/ 226157 h 1102064"/>
              <a:gd name="connsiteX37" fmla="*/ 1178073 w 1522388"/>
              <a:gd name="connsiteY37" fmla="*/ 463083 h 1102064"/>
              <a:gd name="connsiteX38" fmla="*/ 1183909 w 1522388"/>
              <a:gd name="connsiteY38" fmla="*/ 463083 h 1102064"/>
              <a:gd name="connsiteX39" fmla="*/ 1430362 w 1522388"/>
              <a:gd name="connsiteY39" fmla="*/ 555071 h 1102064"/>
              <a:gd name="connsiteX40" fmla="*/ 1522389 w 1522388"/>
              <a:gd name="connsiteY40" fmla="*/ 781227 h 1102064"/>
              <a:gd name="connsiteX41" fmla="*/ 1429913 w 1522388"/>
              <a:gd name="connsiteY41" fmla="*/ 1007384 h 1102064"/>
              <a:gd name="connsiteX42" fmla="*/ 1190194 w 1522388"/>
              <a:gd name="connsiteY42" fmla="*/ 1101616 h 1102064"/>
              <a:gd name="connsiteX43" fmla="*/ 923989 w 1522388"/>
              <a:gd name="connsiteY43" fmla="*/ 954883 h 1102064"/>
              <a:gd name="connsiteX44" fmla="*/ 1167748 w 1522388"/>
              <a:gd name="connsiteY44" fmla="*/ 1075590 h 1102064"/>
              <a:gd name="connsiteX45" fmla="*/ 1411956 w 1522388"/>
              <a:gd name="connsiteY45" fmla="*/ 989883 h 1102064"/>
              <a:gd name="connsiteX46" fmla="*/ 1496801 w 1522388"/>
              <a:gd name="connsiteY46" fmla="*/ 781676 h 1102064"/>
              <a:gd name="connsiteX47" fmla="*/ 1412405 w 1522388"/>
              <a:gd name="connsiteY47" fmla="*/ 573917 h 1102064"/>
              <a:gd name="connsiteX48" fmla="*/ 1411956 w 1522388"/>
              <a:gd name="connsiteY48" fmla="*/ 573469 h 1102064"/>
              <a:gd name="connsiteX49" fmla="*/ 1183909 w 1522388"/>
              <a:gd name="connsiteY49" fmla="*/ 489108 h 1102064"/>
              <a:gd name="connsiteX50" fmla="*/ 1142160 w 1522388"/>
              <a:gd name="connsiteY50" fmla="*/ 489108 h 1102064"/>
              <a:gd name="connsiteX51" fmla="*/ 1147996 w 1522388"/>
              <a:gd name="connsiteY51" fmla="*/ 472057 h 1102064"/>
              <a:gd name="connsiteX52" fmla="*/ 1383226 w 1522388"/>
              <a:gd name="connsiteY52" fmla="*/ 208208 h 1102064"/>
              <a:gd name="connsiteX53" fmla="*/ 1287608 w 1522388"/>
              <a:gd name="connsiteY53" fmla="*/ 34552 h 1102064"/>
              <a:gd name="connsiteX54" fmla="*/ 926234 w 1522388"/>
              <a:gd name="connsiteY54" fmla="*/ 420454 h 1102064"/>
              <a:gd name="connsiteX55" fmla="*/ 923989 w 1522388"/>
              <a:gd name="connsiteY55" fmla="*/ 954883 h 1102064"/>
              <a:gd name="connsiteX56" fmla="*/ 923989 w 1522388"/>
              <a:gd name="connsiteY56" fmla="*/ 954883 h 110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522388" h="1102064">
                <a:moveTo>
                  <a:pt x="355667" y="1102064"/>
                </a:moveTo>
                <a:cubicBezTo>
                  <a:pt x="347586" y="1102064"/>
                  <a:pt x="339506" y="1101616"/>
                  <a:pt x="331425" y="1101167"/>
                </a:cubicBezTo>
                <a:cubicBezTo>
                  <a:pt x="225033" y="1094885"/>
                  <a:pt x="126273" y="1045974"/>
                  <a:pt x="67016" y="970589"/>
                </a:cubicBezTo>
                <a:lnTo>
                  <a:pt x="67016" y="970589"/>
                </a:lnTo>
                <a:cubicBezTo>
                  <a:pt x="15840" y="902382"/>
                  <a:pt x="-6156" y="809946"/>
                  <a:pt x="1475" y="694624"/>
                </a:cubicBezTo>
                <a:cubicBezTo>
                  <a:pt x="7311" y="606674"/>
                  <a:pt x="31552" y="505711"/>
                  <a:pt x="69261" y="411030"/>
                </a:cubicBezTo>
                <a:cubicBezTo>
                  <a:pt x="134353" y="242311"/>
                  <a:pt x="265884" y="102309"/>
                  <a:pt x="449489" y="6282"/>
                </a:cubicBezTo>
                <a:lnTo>
                  <a:pt x="460712" y="449"/>
                </a:lnTo>
                <a:lnTo>
                  <a:pt x="582367" y="221221"/>
                </a:lnTo>
                <a:lnTo>
                  <a:pt x="568451" y="226605"/>
                </a:lnTo>
                <a:cubicBezTo>
                  <a:pt x="461610" y="266990"/>
                  <a:pt x="384846" y="346863"/>
                  <a:pt x="340853" y="463531"/>
                </a:cubicBezTo>
                <a:lnTo>
                  <a:pt x="346688" y="463531"/>
                </a:lnTo>
                <a:cubicBezTo>
                  <a:pt x="453081" y="463531"/>
                  <a:pt x="535231" y="493596"/>
                  <a:pt x="597181" y="555520"/>
                </a:cubicBezTo>
                <a:cubicBezTo>
                  <a:pt x="655540" y="613854"/>
                  <a:pt x="685617" y="690137"/>
                  <a:pt x="685617" y="781676"/>
                </a:cubicBezTo>
                <a:cubicBezTo>
                  <a:pt x="685617" y="869177"/>
                  <a:pt x="655989" y="945011"/>
                  <a:pt x="597630" y="1007384"/>
                </a:cubicBezTo>
                <a:cubicBezTo>
                  <a:pt x="537027" y="1068410"/>
                  <a:pt x="449938" y="1102064"/>
                  <a:pt x="355667" y="1102064"/>
                </a:cubicBezTo>
                <a:close/>
                <a:moveTo>
                  <a:pt x="87217" y="954883"/>
                </a:moveTo>
                <a:cubicBezTo>
                  <a:pt x="141985" y="1024435"/>
                  <a:pt x="233563" y="1069756"/>
                  <a:pt x="332772" y="1075590"/>
                </a:cubicBezTo>
                <a:cubicBezTo>
                  <a:pt x="428839" y="1081423"/>
                  <a:pt x="518622" y="1050013"/>
                  <a:pt x="579225" y="989883"/>
                </a:cubicBezTo>
                <a:cubicBezTo>
                  <a:pt x="632645" y="932447"/>
                  <a:pt x="660029" y="862446"/>
                  <a:pt x="660029" y="781676"/>
                </a:cubicBezTo>
                <a:cubicBezTo>
                  <a:pt x="660029" y="697316"/>
                  <a:pt x="632645" y="626867"/>
                  <a:pt x="579225" y="573469"/>
                </a:cubicBezTo>
                <a:cubicBezTo>
                  <a:pt x="522213" y="516480"/>
                  <a:pt x="446347" y="488660"/>
                  <a:pt x="346688" y="488660"/>
                </a:cubicBezTo>
                <a:lnTo>
                  <a:pt x="304940" y="488660"/>
                </a:lnTo>
                <a:lnTo>
                  <a:pt x="310776" y="471608"/>
                </a:lnTo>
                <a:cubicBezTo>
                  <a:pt x="354769" y="343273"/>
                  <a:pt x="434226" y="254875"/>
                  <a:pt x="546005" y="207759"/>
                </a:cubicBezTo>
                <a:lnTo>
                  <a:pt x="450387" y="34103"/>
                </a:lnTo>
                <a:cubicBezTo>
                  <a:pt x="278005" y="126989"/>
                  <a:pt x="155003" y="260260"/>
                  <a:pt x="93053" y="419556"/>
                </a:cubicBezTo>
                <a:cubicBezTo>
                  <a:pt x="24819" y="591418"/>
                  <a:pt x="-12890" y="821612"/>
                  <a:pt x="87217" y="954883"/>
                </a:cubicBezTo>
                <a:close/>
                <a:moveTo>
                  <a:pt x="1190194" y="1101616"/>
                </a:moveTo>
                <a:cubicBezTo>
                  <a:pt x="1182562" y="1101616"/>
                  <a:pt x="1174482" y="1101167"/>
                  <a:pt x="1166402" y="1100718"/>
                </a:cubicBezTo>
                <a:cubicBezTo>
                  <a:pt x="1061356" y="1094436"/>
                  <a:pt x="963044" y="1045525"/>
                  <a:pt x="904237" y="970140"/>
                </a:cubicBezTo>
                <a:lnTo>
                  <a:pt x="904237" y="970140"/>
                </a:lnTo>
                <a:cubicBezTo>
                  <a:pt x="775399" y="804561"/>
                  <a:pt x="859795" y="523660"/>
                  <a:pt x="902441" y="411030"/>
                </a:cubicBezTo>
                <a:cubicBezTo>
                  <a:pt x="972023" y="241413"/>
                  <a:pt x="1104901" y="101411"/>
                  <a:pt x="1286710" y="5834"/>
                </a:cubicBezTo>
                <a:lnTo>
                  <a:pt x="1297933" y="0"/>
                </a:lnTo>
                <a:lnTo>
                  <a:pt x="1419588" y="220772"/>
                </a:lnTo>
                <a:lnTo>
                  <a:pt x="1405671" y="226157"/>
                </a:lnTo>
                <a:cubicBezTo>
                  <a:pt x="1298831" y="266542"/>
                  <a:pt x="1222067" y="346415"/>
                  <a:pt x="1178073" y="463083"/>
                </a:cubicBezTo>
                <a:lnTo>
                  <a:pt x="1183909" y="463083"/>
                </a:lnTo>
                <a:cubicBezTo>
                  <a:pt x="1290301" y="463083"/>
                  <a:pt x="1372901" y="494044"/>
                  <a:pt x="1430362" y="555071"/>
                </a:cubicBezTo>
                <a:cubicBezTo>
                  <a:pt x="1492311" y="612956"/>
                  <a:pt x="1522389" y="686995"/>
                  <a:pt x="1522389" y="781227"/>
                </a:cubicBezTo>
                <a:cubicBezTo>
                  <a:pt x="1522389" y="870075"/>
                  <a:pt x="1491414" y="946358"/>
                  <a:pt x="1429913" y="1007384"/>
                </a:cubicBezTo>
                <a:cubicBezTo>
                  <a:pt x="1369759" y="1068410"/>
                  <a:pt x="1283119" y="1101616"/>
                  <a:pt x="1190194" y="1101616"/>
                </a:cubicBezTo>
                <a:close/>
                <a:moveTo>
                  <a:pt x="923989" y="954883"/>
                </a:moveTo>
                <a:cubicBezTo>
                  <a:pt x="978756" y="1024435"/>
                  <a:pt x="1069885" y="1069756"/>
                  <a:pt x="1167748" y="1075590"/>
                </a:cubicBezTo>
                <a:cubicBezTo>
                  <a:pt x="1262469" y="1081423"/>
                  <a:pt x="1351802" y="1050013"/>
                  <a:pt x="1411956" y="989883"/>
                </a:cubicBezTo>
                <a:cubicBezTo>
                  <a:pt x="1468968" y="932896"/>
                  <a:pt x="1496801" y="864690"/>
                  <a:pt x="1496801" y="781676"/>
                </a:cubicBezTo>
                <a:cubicBezTo>
                  <a:pt x="1496801" y="694624"/>
                  <a:pt x="1468968" y="626867"/>
                  <a:pt x="1412405" y="573917"/>
                </a:cubicBezTo>
                <a:lnTo>
                  <a:pt x="1411956" y="573469"/>
                </a:lnTo>
                <a:cubicBezTo>
                  <a:pt x="1359434" y="517378"/>
                  <a:pt x="1282670" y="489108"/>
                  <a:pt x="1183909" y="489108"/>
                </a:cubicBezTo>
                <a:lnTo>
                  <a:pt x="1142160" y="489108"/>
                </a:lnTo>
                <a:lnTo>
                  <a:pt x="1147996" y="472057"/>
                </a:lnTo>
                <a:cubicBezTo>
                  <a:pt x="1191989" y="343722"/>
                  <a:pt x="1271447" y="255324"/>
                  <a:pt x="1383226" y="208208"/>
                </a:cubicBezTo>
                <a:lnTo>
                  <a:pt x="1287608" y="34552"/>
                </a:lnTo>
                <a:cubicBezTo>
                  <a:pt x="1116572" y="126989"/>
                  <a:pt x="991775" y="259811"/>
                  <a:pt x="926234" y="420454"/>
                </a:cubicBezTo>
                <a:cubicBezTo>
                  <a:pt x="885383" y="529045"/>
                  <a:pt x="803232" y="799176"/>
                  <a:pt x="923989" y="954883"/>
                </a:cubicBezTo>
                <a:lnTo>
                  <a:pt x="923989" y="954883"/>
                </a:lnTo>
                <a:close/>
              </a:path>
            </a:pathLst>
          </a:custGeom>
          <a:solidFill>
            <a:schemeClr val="bg1"/>
          </a:solidFill>
          <a:ln w="4485" cap="flat">
            <a:noFill/>
            <a:prstDash val="solid"/>
            <a:miter/>
          </a:ln>
        </p:spPr>
        <p:txBody>
          <a:bodyPr rtlCol="0" anchor="ctr"/>
          <a:lstStyle/>
          <a:p>
            <a:endParaRPr lang="en-US" dirty="0"/>
          </a:p>
        </p:txBody>
      </p:sp>
      <p:sp>
        <p:nvSpPr>
          <p:cNvPr id="2" name="Text Placeholder 3">
            <a:extLst>
              <a:ext uri="{FF2B5EF4-FFF2-40B4-BE49-F238E27FC236}">
                <a16:creationId xmlns:a16="http://schemas.microsoft.com/office/drawing/2014/main" id="{E1ED0BAB-0723-FCE3-9236-8D9892AC43FD}"/>
              </a:ext>
            </a:extLst>
          </p:cNvPr>
          <p:cNvSpPr txBox="1">
            <a:spLocks/>
          </p:cNvSpPr>
          <p:nvPr/>
        </p:nvSpPr>
        <p:spPr>
          <a:xfrm>
            <a:off x="8718697" y="3882602"/>
            <a:ext cx="2962939" cy="2547025"/>
          </a:xfrm>
          <a:prstGeom prst="rect">
            <a:avLst/>
          </a:prstGeom>
        </p:spPr>
        <p:txBody>
          <a:bodyPr anchor="ctr">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3000" i="1" kern="120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2000" dirty="0">
                <a:solidFill>
                  <a:schemeClr val="tx1"/>
                </a:solidFill>
              </a:rPr>
              <a:t>Du har allerede kommet langt. Du har reflektert over følelsene dine, utforsket styrkene dine og begynt å bygge små vaner som gir deg styrke. Nå skal vi snakke om noe alle endringsagenter står overfor: Hvordan holder du ut når veien er </a:t>
            </a:r>
            <a:r>
              <a:rPr lang="en-US" sz="2000" dirty="0" err="1">
                <a:solidFill>
                  <a:schemeClr val="tx1"/>
                </a:solidFill>
              </a:rPr>
              <a:t>lang? Hva </a:t>
            </a:r>
            <a:r>
              <a:rPr lang="en-US" sz="2000" dirty="0">
                <a:solidFill>
                  <a:schemeClr val="tx1"/>
                </a:solidFill>
              </a:rPr>
              <a:t>hjelper deg å holde motivasjonen oppe når ting føles vanskelige? Og hvordan vokser du fra én livsfase til den neste?</a:t>
            </a:r>
          </a:p>
        </p:txBody>
      </p:sp>
    </p:spTree>
    <p:extLst>
      <p:ext uri="{BB962C8B-B14F-4D97-AF65-F5344CB8AC3E}">
        <p14:creationId xmlns:p14="http://schemas.microsoft.com/office/powerpoint/2010/main" val="1640541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0213063-37DD-7492-8E76-EF58F5D0EFC9}"/>
              </a:ext>
            </a:extLst>
          </p:cNvPr>
          <p:cNvSpPr>
            <a:spLocks noGrp="1"/>
          </p:cNvSpPr>
          <p:nvPr>
            <p:ph type="body" sz="quarter" idx="17"/>
          </p:nvPr>
        </p:nvSpPr>
        <p:spPr/>
        <p:txBody>
          <a:bodyPr/>
          <a:lstStyle/>
          <a:p>
            <a:r>
              <a:rPr lang="en-US" dirty="0"/>
              <a:t>01</a:t>
            </a:r>
          </a:p>
        </p:txBody>
      </p:sp>
      <p:pic>
        <p:nvPicPr>
          <p:cNvPr id="8" name="Picture Placeholder 7">
            <a:extLst>
              <a:ext uri="{FF2B5EF4-FFF2-40B4-BE49-F238E27FC236}">
                <a16:creationId xmlns:a16="http://schemas.microsoft.com/office/drawing/2014/main" id="{294E0E4F-867B-6D21-1809-A61EC700775A}"/>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custGeom>
            <a:avLst/>
            <a:gdLst>
              <a:gd name="connsiteX0" fmla="*/ 2407573 w 6236518"/>
              <a:gd name="connsiteY0" fmla="*/ 0 h 4816261"/>
              <a:gd name="connsiteX1" fmla="*/ 2543282 w 6236518"/>
              <a:gd name="connsiteY1" fmla="*/ 5026 h 4816261"/>
              <a:gd name="connsiteX2" fmla="*/ 2543282 w 6236518"/>
              <a:gd name="connsiteY2" fmla="*/ 0 h 4816261"/>
              <a:gd name="connsiteX3" fmla="*/ 6236518 w 6236518"/>
              <a:gd name="connsiteY3" fmla="*/ 0 h 4816261"/>
              <a:gd name="connsiteX4" fmla="*/ 6236518 w 6236518"/>
              <a:gd name="connsiteY4" fmla="*/ 4816261 h 4816261"/>
              <a:gd name="connsiteX5" fmla="*/ 2543282 w 6236518"/>
              <a:gd name="connsiteY5" fmla="*/ 4816261 h 4816261"/>
              <a:gd name="connsiteX6" fmla="*/ 2543282 w 6236518"/>
              <a:gd name="connsiteY6" fmla="*/ 4811235 h 4816261"/>
              <a:gd name="connsiteX7" fmla="*/ 2407573 w 6236518"/>
              <a:gd name="connsiteY7" fmla="*/ 4816261 h 4816261"/>
              <a:gd name="connsiteX8" fmla="*/ 0 w 6236518"/>
              <a:gd name="connsiteY8" fmla="*/ 2408131 h 4816261"/>
              <a:gd name="connsiteX9" fmla="*/ 2407573 w 6236518"/>
              <a:gd name="connsiteY9" fmla="*/ 0 h 481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36518" h="4816261">
                <a:moveTo>
                  <a:pt x="2407573" y="0"/>
                </a:moveTo>
                <a:cubicBezTo>
                  <a:pt x="2452808" y="0"/>
                  <a:pt x="2503073" y="0"/>
                  <a:pt x="2543282" y="5026"/>
                </a:cubicBezTo>
                <a:lnTo>
                  <a:pt x="2543282" y="0"/>
                </a:lnTo>
                <a:lnTo>
                  <a:pt x="6236518" y="0"/>
                </a:lnTo>
                <a:lnTo>
                  <a:pt x="6236518" y="4816261"/>
                </a:lnTo>
                <a:lnTo>
                  <a:pt x="2543282" y="4816261"/>
                </a:lnTo>
                <a:lnTo>
                  <a:pt x="2543282" y="4811235"/>
                </a:lnTo>
                <a:cubicBezTo>
                  <a:pt x="2498047" y="4816261"/>
                  <a:pt x="2452808" y="4816261"/>
                  <a:pt x="2407573" y="4816261"/>
                </a:cubicBezTo>
                <a:cubicBezTo>
                  <a:pt x="1075615" y="4816261"/>
                  <a:pt x="0" y="3740397"/>
                  <a:pt x="0" y="2408131"/>
                </a:cubicBezTo>
                <a:cubicBezTo>
                  <a:pt x="0" y="1075868"/>
                  <a:pt x="1080644" y="0"/>
                  <a:pt x="2407573" y="0"/>
                </a:cubicBezTo>
                <a:close/>
              </a:path>
            </a:pathLst>
          </a:custGeom>
          <a:solidFill>
            <a:schemeClr val="bg1">
              <a:lumMod val="95000"/>
            </a:schemeClr>
          </a:solidFill>
        </p:spPr>
      </p:pic>
      <p:pic>
        <p:nvPicPr>
          <p:cNvPr id="9" name="Picture 8">
            <a:extLst>
              <a:ext uri="{FF2B5EF4-FFF2-40B4-BE49-F238E27FC236}">
                <a16:creationId xmlns:a16="http://schemas.microsoft.com/office/drawing/2014/main" id="{8E2FDFCF-3950-41B4-930A-8A270C9AD097}"/>
              </a:ext>
            </a:extLst>
          </p:cNvPr>
          <p:cNvPicPr>
            <a:picLocks noChangeAspect="1"/>
          </p:cNvPicPr>
          <p:nvPr/>
        </p:nvPicPr>
        <p:blipFill>
          <a:blip r:embed="rId3">
            <a:alphaModFix amt="83000"/>
            <a:extLst>
              <a:ext uri="{28A0092B-C50C-407E-A947-70E740481C1C}">
                <a14:useLocalDpi xmlns:a14="http://schemas.microsoft.com/office/drawing/2010/main"/>
              </a:ext>
            </a:extLst>
          </a:blip>
          <a:stretch>
            <a:fillRect/>
          </a:stretch>
        </p:blipFill>
        <p:spPr>
          <a:xfrm rot="20606857">
            <a:off x="9025448" y="3045578"/>
            <a:ext cx="4222737" cy="4222737"/>
          </a:xfrm>
          <a:prstGeom prst="rect">
            <a:avLst/>
          </a:prstGeom>
        </p:spPr>
      </p:pic>
      <p:sp>
        <p:nvSpPr>
          <p:cNvPr id="10" name="Rectangle 9">
            <a:extLst>
              <a:ext uri="{FF2B5EF4-FFF2-40B4-BE49-F238E27FC236}">
                <a16:creationId xmlns:a16="http://schemas.microsoft.com/office/drawing/2014/main" id="{CB21D947-4F76-565E-CB45-D91CCFD31298}"/>
              </a:ext>
            </a:extLst>
          </p:cNvPr>
          <p:cNvSpPr/>
          <p:nvPr/>
        </p:nvSpPr>
        <p:spPr>
          <a:xfrm>
            <a:off x="2483239" y="2452079"/>
            <a:ext cx="4935200" cy="1163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DFF4C25-B5ED-0648-D9B2-5D4B1B817211}"/>
              </a:ext>
            </a:extLst>
          </p:cNvPr>
          <p:cNvSpPr txBox="1"/>
          <p:nvPr/>
        </p:nvSpPr>
        <p:spPr>
          <a:xfrm>
            <a:off x="2426740" y="2452079"/>
            <a:ext cx="4819171" cy="584775"/>
          </a:xfrm>
          <a:prstGeom prst="rect">
            <a:avLst/>
          </a:prstGeom>
          <a:noFill/>
        </p:spPr>
        <p:txBody>
          <a:bodyPr wrap="square" rtlCol="0">
            <a:spAutoFit/>
          </a:bodyPr>
          <a:lstStyle/>
          <a:p>
            <a:r>
              <a:rPr lang="de-DE" sz="3200" dirty="0" err="1"/>
              <a:t>Hva er </a:t>
            </a:r>
            <a:r>
              <a:rPr lang="de-DE" sz="3200" dirty="0"/>
              <a:t>empowerment?</a:t>
            </a:r>
            <a:endParaRPr lang="en-US" sz="3200" b="1" spc="324" dirty="0">
              <a:solidFill>
                <a:srgbClr val="5398A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35889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041C9-7787-FDD4-6F00-06942C34A2C6}"/>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35133AE-0E0F-6295-CD0A-A65A4FB16424}"/>
              </a:ext>
            </a:extLst>
          </p:cNvPr>
          <p:cNvSpPr>
            <a:spLocks noGrp="1"/>
          </p:cNvSpPr>
          <p:nvPr>
            <p:ph type="body" sz="quarter" idx="18"/>
          </p:nvPr>
        </p:nvSpPr>
        <p:spPr>
          <a:xfrm>
            <a:off x="798380" y="2045704"/>
            <a:ext cx="10944887" cy="3849918"/>
          </a:xfrm>
        </p:spPr>
        <p:txBody>
          <a:bodyPr/>
          <a:lstStyle/>
          <a:p>
            <a:pPr marL="0" indent="0">
              <a:buNone/>
            </a:pPr>
            <a:r>
              <a:rPr lang="en-US" sz="2000" dirty="0"/>
              <a:t>Hver gang du velger å handle, si fra eller bry deg – ligger det noe bak. Kanskje er det kjærligheten til naturen. Kanskje er det håpet om rettferdighet. Kanskje er det menneskene du bryr deg om. Den grunnen er din drivkraft. Og å vende tilbake til den hjelper deg å holde beina på jorda, selv når du føler deg usikker.</a:t>
            </a:r>
          </a:p>
          <a:p>
            <a:pPr marL="0" indent="0">
              <a:buNone/>
            </a:pPr>
            <a:r>
              <a:rPr lang="en-US" sz="2000" b="1" dirty="0"/>
              <a:t>Hva er din grunn?</a:t>
            </a:r>
          </a:p>
          <a:p>
            <a:pPr marL="0" indent="0">
              <a:buNone/>
            </a:pPr>
            <a:r>
              <a:rPr lang="en-US" sz="2000" dirty="0"/>
              <a:t>🐾 «Jeg elsker dyr og vil beskytte deres hjem.»</a:t>
            </a:r>
          </a:p>
          <a:p>
            <a:pPr marL="0" indent="0">
              <a:buNone/>
            </a:pPr>
            <a:r>
              <a:rPr lang="en-US" sz="2000" dirty="0"/>
              <a:t>👨‍👩‍👧 «Jeg ønsker en trygg fremtid for familien og vennene mine.»</a:t>
            </a:r>
          </a:p>
          <a:p>
            <a:pPr marL="0" indent="0">
              <a:buNone/>
            </a:pPr>
            <a:r>
              <a:rPr lang="en-US" sz="2000" dirty="0"/>
              <a:t>🌱 «Jeg tror på rettferdighet og rettferdighet.»</a:t>
            </a:r>
          </a:p>
          <a:p>
            <a:pPr marL="0" indent="0">
              <a:buNone/>
            </a:pPr>
            <a:r>
              <a:rPr lang="en-US" sz="2000" dirty="0"/>
              <a:t>🌏 «Jeg bryr meg om planeten fordi den gir oss alt.»</a:t>
            </a:r>
          </a:p>
          <a:p>
            <a:pPr marL="0" indent="0">
              <a:buNone/>
            </a:pPr>
            <a:endParaRPr lang="en-US" sz="2000" dirty="0"/>
          </a:p>
          <a:p>
            <a:pPr marL="0" indent="0">
              <a:buNone/>
            </a:pPr>
            <a:r>
              <a:rPr lang="en-US" sz="2000" b="1" dirty="0">
                <a:solidFill>
                  <a:srgbClr val="1F8E47"/>
                </a:solidFill>
              </a:rPr>
              <a:t>Din «hvorfor» trenger ikke å være stor eller perfekt – den må bare føles ekte for deg.</a:t>
            </a:r>
            <a:endParaRPr lang="en-US" sz="2000" dirty="0"/>
          </a:p>
        </p:txBody>
      </p:sp>
      <p:sp>
        <p:nvSpPr>
          <p:cNvPr id="4" name="Text Placeholder 3">
            <a:extLst>
              <a:ext uri="{FF2B5EF4-FFF2-40B4-BE49-F238E27FC236}">
                <a16:creationId xmlns:a16="http://schemas.microsoft.com/office/drawing/2014/main" id="{C14EB8B1-D646-837D-2D6E-966BBBE2E000}"/>
              </a:ext>
            </a:extLst>
          </p:cNvPr>
          <p:cNvSpPr>
            <a:spLocks noGrp="1"/>
          </p:cNvSpPr>
          <p:nvPr>
            <p:ph type="body" sz="quarter" idx="16"/>
          </p:nvPr>
        </p:nvSpPr>
        <p:spPr/>
        <p:txBody>
          <a:bodyPr/>
          <a:lstStyle/>
          <a:p>
            <a:r>
              <a:rPr lang="en-US" dirty="0">
                <a:solidFill>
                  <a:srgbClr val="1F8E47"/>
                </a:solidFill>
              </a:rPr>
              <a:t>Hold kontakten med din grunn (I/II)</a:t>
            </a:r>
          </a:p>
        </p:txBody>
      </p:sp>
      <p:sp>
        <p:nvSpPr>
          <p:cNvPr id="2" name="Rectangle 1">
            <a:extLst>
              <a:ext uri="{FF2B5EF4-FFF2-40B4-BE49-F238E27FC236}">
                <a16:creationId xmlns:a16="http://schemas.microsoft.com/office/drawing/2014/main" id="{1938A856-AB27-D3E6-1F42-E70636403CDA}"/>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65B9DA6-419F-242C-6D0C-537E19A4627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3EBC856-76B7-4086-DBBC-908AF6E93EB2}"/>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439939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4BADA3-60B9-5332-71C1-44A144616A5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5147E13-C1C4-3103-B0F7-3F9A9BF7D24A}"/>
              </a:ext>
            </a:extLst>
          </p:cNvPr>
          <p:cNvSpPr>
            <a:spLocks noGrp="1"/>
          </p:cNvSpPr>
          <p:nvPr>
            <p:ph type="body" sz="quarter" idx="18"/>
          </p:nvPr>
        </p:nvSpPr>
        <p:spPr>
          <a:xfrm>
            <a:off x="798380" y="2045704"/>
            <a:ext cx="10944887" cy="3849918"/>
          </a:xfrm>
        </p:spPr>
        <p:txBody>
          <a:bodyPr/>
          <a:lstStyle/>
          <a:p>
            <a:pPr marL="0" indent="0">
              <a:buNone/>
            </a:pPr>
            <a:r>
              <a:rPr lang="en-US" sz="2000" dirty="0"/>
              <a:t>Hver gang du velger å handle, si fra eller vise omsorg – ligger det noe bak. Kanskje er det kjærligheten til naturen. Kanskje er det håpet om rettferdighet. Kanskje er det menneskene du bryr deg om. Den grunnen er din drivkraft. Og å vende tilbake til den hjelper deg å holde beina på jorda, selv når du føler deg usikker.</a:t>
            </a:r>
          </a:p>
          <a:p>
            <a:pPr marL="0" indent="0">
              <a:buNone/>
            </a:pPr>
            <a:r>
              <a:rPr lang="en-US" sz="2000" b="1" dirty="0"/>
              <a:t>Hvorfor det hjelper:</a:t>
            </a:r>
          </a:p>
          <a:p>
            <a:pPr marL="0" indent="0">
              <a:buNone/>
            </a:pPr>
            <a:r>
              <a:rPr lang="en-US" sz="2000" dirty="0"/>
              <a:t>🔁 Det bringer deg tilbake når du føler deg fortapt</a:t>
            </a:r>
          </a:p>
          <a:p>
            <a:pPr marL="0" indent="0">
              <a:buNone/>
            </a:pPr>
            <a:r>
              <a:rPr lang="en-US" sz="2000" dirty="0"/>
              <a:t>🌤 Det minner deg om hva som er viktig</a:t>
            </a:r>
          </a:p>
          <a:p>
            <a:pPr marL="0" indent="0">
              <a:buNone/>
            </a:pPr>
            <a:r>
              <a:rPr lang="en-US" sz="2000" dirty="0"/>
              <a:t>🔋 Det gir handlingene dine mening – selv de små</a:t>
            </a:r>
          </a:p>
          <a:p>
            <a:pPr marL="0" indent="0">
              <a:buNone/>
            </a:pPr>
            <a:r>
              <a:rPr lang="en-US" sz="2000" dirty="0"/>
              <a:t>🧭 Det hjelper deg å ta beslutninger med selvtillit</a:t>
            </a:r>
          </a:p>
          <a:p>
            <a:pPr marL="0" indent="0">
              <a:buNone/>
            </a:pPr>
            <a:endParaRPr lang="en-US" sz="2000" dirty="0"/>
          </a:p>
          <a:p>
            <a:pPr marL="0" indent="0">
              <a:buNone/>
            </a:pPr>
            <a:r>
              <a:rPr lang="en-US" sz="2000" b="1" dirty="0">
                <a:solidFill>
                  <a:srgbClr val="1F8E47"/>
                </a:solidFill>
              </a:rPr>
              <a:t>Din «hvorfor» trenger ikke å være stor eller perfekt — den må bare føles ekte for deg.</a:t>
            </a:r>
            <a:endParaRPr lang="en-US" sz="2000" dirty="0"/>
          </a:p>
        </p:txBody>
      </p:sp>
      <p:sp>
        <p:nvSpPr>
          <p:cNvPr id="4" name="Text Placeholder 3">
            <a:extLst>
              <a:ext uri="{FF2B5EF4-FFF2-40B4-BE49-F238E27FC236}">
                <a16:creationId xmlns:a16="http://schemas.microsoft.com/office/drawing/2014/main" id="{4E6BFF59-149E-3229-EBB1-2EBB42E84664}"/>
              </a:ext>
            </a:extLst>
          </p:cNvPr>
          <p:cNvSpPr>
            <a:spLocks noGrp="1"/>
          </p:cNvSpPr>
          <p:nvPr>
            <p:ph type="body" sz="quarter" idx="16"/>
          </p:nvPr>
        </p:nvSpPr>
        <p:spPr/>
        <p:txBody>
          <a:bodyPr/>
          <a:lstStyle/>
          <a:p>
            <a:r>
              <a:rPr lang="en-US" dirty="0">
                <a:solidFill>
                  <a:srgbClr val="1F8E47"/>
                </a:solidFill>
              </a:rPr>
              <a:t>Hold kontakten med ditt «hvorfor» (II/II)</a:t>
            </a:r>
          </a:p>
        </p:txBody>
      </p:sp>
      <p:sp>
        <p:nvSpPr>
          <p:cNvPr id="2" name="Rectangle 1">
            <a:extLst>
              <a:ext uri="{FF2B5EF4-FFF2-40B4-BE49-F238E27FC236}">
                <a16:creationId xmlns:a16="http://schemas.microsoft.com/office/drawing/2014/main" id="{61C40806-6498-31E7-AA8B-5D6B8AA85739}"/>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19AF29DC-77A9-2289-7C24-EC6C6AA275C4}"/>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2A0F6B2D-C864-D003-7097-EDF4C200B029}"/>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74781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110A3-BBEE-6CAB-B324-F716212A0762}"/>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E71BC91-8182-01D7-E4FB-03132D9965AF}"/>
              </a:ext>
            </a:extLst>
          </p:cNvPr>
          <p:cNvSpPr>
            <a:spLocks noGrp="1"/>
          </p:cNvSpPr>
          <p:nvPr>
            <p:ph type="body" sz="quarter" idx="18"/>
          </p:nvPr>
        </p:nvSpPr>
        <p:spPr>
          <a:xfrm>
            <a:off x="798380" y="2045704"/>
            <a:ext cx="10944887" cy="3849918"/>
          </a:xfrm>
        </p:spPr>
        <p:txBody>
          <a:bodyPr/>
          <a:lstStyle/>
          <a:p>
            <a:pPr marL="0" indent="0">
              <a:buNone/>
            </a:pPr>
            <a:r>
              <a:rPr lang="en-US" sz="2000" dirty="0"/>
              <a:t>Noen ganger setter vi oss mål, etablerer vaner eller starter noe vi bryr oss om – og så støter vi på en vegg. Kanskje glemmer vi det. Kanskje blir vi motløse. Kanskje kommer livet bare i </a:t>
            </a:r>
            <a:r>
              <a:rPr lang="en-US" sz="2000" dirty="0" err="1"/>
              <a:t>veien. Det </a:t>
            </a:r>
            <a:r>
              <a:rPr lang="en-US" sz="2000" dirty="0"/>
              <a:t>betyr ikke at vi har mislyktes. Det betyr at vi er mennesker.</a:t>
            </a:r>
          </a:p>
          <a:p>
            <a:pPr marL="0" indent="0">
              <a:buNone/>
            </a:pPr>
            <a:r>
              <a:rPr lang="en-US" sz="2000" b="1" dirty="0"/>
              <a:t> Tilbakeslag skjer… og det er greit</a:t>
            </a:r>
          </a:p>
          <a:p>
            <a:pPr marL="0" indent="0">
              <a:buNone/>
            </a:pPr>
            <a:r>
              <a:rPr lang="en-US" sz="2000" dirty="0"/>
              <a:t>🚧 Alle opplever hindringer, tvil eller dager når motivasjonen forsvinner</a:t>
            </a:r>
          </a:p>
          <a:p>
            <a:pPr marL="0" indent="0">
              <a:buNone/>
            </a:pPr>
            <a:r>
              <a:rPr lang="en-US" sz="2000" dirty="0"/>
              <a:t>🧠 Det er normalt å trenge hvile, revurdere målene dine eller starte på nytt</a:t>
            </a:r>
          </a:p>
          <a:p>
            <a:pPr marL="0" indent="0">
              <a:buNone/>
            </a:pPr>
            <a:r>
              <a:rPr lang="en-US" sz="2000" dirty="0"/>
              <a:t>🌱 Ekte vekst innebærer å lære gjennom prøving og feiling</a:t>
            </a:r>
          </a:p>
          <a:p>
            <a:pPr marL="0" indent="0">
              <a:buNone/>
            </a:pPr>
            <a:endParaRPr lang="en-US" sz="2000" dirty="0"/>
          </a:p>
          <a:p>
            <a:pPr marL="0" indent="0">
              <a:buNone/>
            </a:pPr>
            <a:r>
              <a:rPr lang="en-US" sz="2000" b="1" dirty="0">
                <a:solidFill>
                  <a:srgbClr val="1F8E47"/>
                </a:solidFill>
              </a:rPr>
              <a:t>Du trenger ikke å gjøre det riktig hver gang. Du må bare fortsette å vokse.</a:t>
            </a:r>
            <a:endParaRPr lang="en-US" sz="2000" dirty="0"/>
          </a:p>
        </p:txBody>
      </p:sp>
      <p:sp>
        <p:nvSpPr>
          <p:cNvPr id="4" name="Text Placeholder 3">
            <a:extLst>
              <a:ext uri="{FF2B5EF4-FFF2-40B4-BE49-F238E27FC236}">
                <a16:creationId xmlns:a16="http://schemas.microsoft.com/office/drawing/2014/main" id="{52D01BC8-287D-8882-376C-C372C6F8B8FF}"/>
              </a:ext>
            </a:extLst>
          </p:cNvPr>
          <p:cNvSpPr>
            <a:spLocks noGrp="1"/>
          </p:cNvSpPr>
          <p:nvPr>
            <p:ph type="body" sz="quarter" idx="16"/>
          </p:nvPr>
        </p:nvSpPr>
        <p:spPr/>
        <p:txBody>
          <a:bodyPr/>
          <a:lstStyle/>
          <a:p>
            <a:r>
              <a:rPr lang="en-US" dirty="0">
                <a:solidFill>
                  <a:srgbClr val="1F8E47"/>
                </a:solidFill>
              </a:rPr>
              <a:t>Vekst er ikke alltid en rett linje (I/II)</a:t>
            </a:r>
          </a:p>
        </p:txBody>
      </p:sp>
      <p:sp>
        <p:nvSpPr>
          <p:cNvPr id="2" name="Rectangle 1">
            <a:extLst>
              <a:ext uri="{FF2B5EF4-FFF2-40B4-BE49-F238E27FC236}">
                <a16:creationId xmlns:a16="http://schemas.microsoft.com/office/drawing/2014/main" id="{E3A2CD02-C91E-5740-58F3-D7C96DA5207D}"/>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D226B0CD-CD06-17E5-5227-4253BDB74A3E}"/>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E6B6605C-1F88-2F23-53C3-05E269C27AC5}"/>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02459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1B000-88D3-5535-451F-89A807E3428C}"/>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3B17FE6-C75F-3CED-8D7D-D626D6E598AF}"/>
              </a:ext>
            </a:extLst>
          </p:cNvPr>
          <p:cNvSpPr>
            <a:spLocks noGrp="1"/>
          </p:cNvSpPr>
          <p:nvPr>
            <p:ph type="body" sz="quarter" idx="18"/>
          </p:nvPr>
        </p:nvSpPr>
        <p:spPr>
          <a:xfrm>
            <a:off x="798380" y="2045704"/>
            <a:ext cx="10944887" cy="3849918"/>
          </a:xfrm>
        </p:spPr>
        <p:txBody>
          <a:bodyPr/>
          <a:lstStyle/>
          <a:p>
            <a:pPr marL="0" indent="0">
              <a:buNone/>
            </a:pPr>
            <a:r>
              <a:rPr lang="en-US" sz="2000" dirty="0"/>
              <a:t>Det er greit å slite. Det som teller, er hvordan du kommer deg videre.</a:t>
            </a:r>
          </a:p>
          <a:p>
            <a:pPr marL="0" indent="0">
              <a:buNone/>
            </a:pPr>
            <a:endParaRPr lang="en-US" sz="2000" b="1" dirty="0"/>
          </a:p>
          <a:p>
            <a:pPr marL="0" indent="0">
              <a:buNone/>
            </a:pPr>
            <a:r>
              <a:rPr lang="en-US" sz="2000" b="1" dirty="0"/>
              <a:t>Hvordan holde ut</a:t>
            </a:r>
          </a:p>
          <a:p>
            <a:pPr marL="0" indent="0">
              <a:buNone/>
            </a:pPr>
            <a:r>
              <a:rPr lang="en-US" sz="2000" dirty="0"/>
              <a:t>💬 Snakk om det. Del hva du sliter med – det hjelper å ikke føle seg alene.</a:t>
            </a:r>
          </a:p>
          <a:p>
            <a:pPr marL="0" indent="0">
              <a:buNone/>
            </a:pPr>
            <a:r>
              <a:rPr lang="en-US" sz="2000" dirty="0"/>
              <a:t>🧭 Gjenoppdag «hvorfor». Hvorfor var dette viktig for deg i utgangspunktet?</a:t>
            </a:r>
          </a:p>
          <a:p>
            <a:pPr marL="0" indent="0">
              <a:buNone/>
            </a:pPr>
            <a:r>
              <a:rPr lang="en-US" sz="2000" dirty="0"/>
              <a:t>✏️ Endre tilnærmingen din. Juster målet eller rutinen – det handler ikke om å gi opp, men om å utvikle seg.</a:t>
            </a:r>
          </a:p>
          <a:p>
            <a:pPr marL="0" indent="0">
              <a:buNone/>
            </a:pPr>
            <a:r>
              <a:rPr lang="en-US" sz="2000" dirty="0"/>
              <a:t>🌤️ Vær snill mot deg selv. Hva ville du sagt til en venn i samme situasjon?</a:t>
            </a:r>
          </a:p>
          <a:p>
            <a:pPr marL="0" indent="0">
              <a:buNone/>
            </a:pPr>
            <a:endParaRPr lang="en-US" sz="2000" dirty="0"/>
          </a:p>
        </p:txBody>
      </p:sp>
      <p:sp>
        <p:nvSpPr>
          <p:cNvPr id="4" name="Text Placeholder 3">
            <a:extLst>
              <a:ext uri="{FF2B5EF4-FFF2-40B4-BE49-F238E27FC236}">
                <a16:creationId xmlns:a16="http://schemas.microsoft.com/office/drawing/2014/main" id="{F9807439-5088-CD34-38D1-94FBBB6B6EB4}"/>
              </a:ext>
            </a:extLst>
          </p:cNvPr>
          <p:cNvSpPr>
            <a:spLocks noGrp="1"/>
          </p:cNvSpPr>
          <p:nvPr>
            <p:ph type="body" sz="quarter" idx="16"/>
          </p:nvPr>
        </p:nvSpPr>
        <p:spPr/>
        <p:txBody>
          <a:bodyPr/>
          <a:lstStyle/>
          <a:p>
            <a:r>
              <a:rPr lang="en-US" dirty="0">
                <a:solidFill>
                  <a:srgbClr val="1F8E47"/>
                </a:solidFill>
              </a:rPr>
              <a:t>Vekst er ikke alltid en rett linje (II/II)</a:t>
            </a:r>
          </a:p>
        </p:txBody>
      </p:sp>
      <p:sp>
        <p:nvSpPr>
          <p:cNvPr id="2" name="Rectangle 1">
            <a:extLst>
              <a:ext uri="{FF2B5EF4-FFF2-40B4-BE49-F238E27FC236}">
                <a16:creationId xmlns:a16="http://schemas.microsoft.com/office/drawing/2014/main" id="{D5C0FBDE-D418-F580-082B-9702BDAD93C7}"/>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EE790F0F-3620-4980-EC10-C1BE17DEA7CC}"/>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2D4FDEC0-7B2F-929F-8E15-986B9CE1616B}"/>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98612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8A17-3686-D07B-A7D9-793508E70C0E}"/>
            </a:ext>
          </a:extLst>
        </p:cNvPr>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C905E5A8-E82C-BD96-7007-89AE66FF16A4}"/>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p:blipFill>
        <p:spPr/>
      </p:pic>
      <p:sp>
        <p:nvSpPr>
          <p:cNvPr id="3" name="Text Placeholder 2">
            <a:extLst>
              <a:ext uri="{FF2B5EF4-FFF2-40B4-BE49-F238E27FC236}">
                <a16:creationId xmlns:a16="http://schemas.microsoft.com/office/drawing/2014/main" id="{D731A6AE-3001-738E-DDA6-03F44BABDF49}"/>
              </a:ext>
            </a:extLst>
          </p:cNvPr>
          <p:cNvSpPr>
            <a:spLocks noGrp="1"/>
          </p:cNvSpPr>
          <p:nvPr>
            <p:ph type="body" sz="quarter" idx="13"/>
          </p:nvPr>
        </p:nvSpPr>
        <p:spPr/>
        <p:txBody>
          <a:bodyPr>
            <a:normAutofit lnSpcReduction="10000"/>
          </a:bodyPr>
          <a:lstStyle/>
          <a:p>
            <a:r>
              <a:rPr lang="en-US" dirty="0"/>
              <a:t>Refleksjon: </a:t>
            </a:r>
          </a:p>
          <a:p>
            <a:endParaRPr lang="en-US" dirty="0"/>
          </a:p>
          <a:p>
            <a:r>
              <a:rPr kumimoji="0" lang="en-US" altLang="de-DE" sz="2400" b="1" i="0" u="none" strike="noStrike" cap="none" normalizeH="0" baseline="0" dirty="0">
                <a:ln>
                  <a:noFill/>
                </a:ln>
                <a:solidFill>
                  <a:schemeClr val="bg2"/>
                </a:solidFill>
                <a:effectLst/>
                <a:latin typeface="Arial" panose="020B0604020202020204" pitchFamily="34" charset="0"/>
              </a:rPr>
              <a:t>«Tenk på en gang da noe ikke gikk som planlagt. Hva hjalp deg å komme videre? Hva ville du sagt til noen andre som opplever det samme?»</a:t>
            </a:r>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a:t>
            </a:r>
            <a:r>
              <a:rPr kumimoji="0" lang="de-DE" altLang="de-DE" sz="2400" b="0" i="0" u="none" strike="noStrike" cap="none" normalizeH="0" baseline="0" dirty="0" err="1">
                <a:ln>
                  <a:noFill/>
                </a:ln>
                <a:solidFill>
                  <a:schemeClr val="bg2"/>
                </a:solidFill>
                <a:effectLst/>
                <a:latin typeface="Arial" panose="020B0604020202020204" pitchFamily="34" charset="0"/>
              </a:rPr>
              <a:t>par minutter til å reflektere </a:t>
            </a:r>
            <a:r>
              <a:rPr kumimoji="0" lang="de-DE" altLang="de-DE" sz="2400" b="0" i="0" u="none" strike="noStrike" cap="none" normalizeH="0" baseline="0" dirty="0">
                <a:ln>
                  <a:noFill/>
                </a:ln>
                <a:solidFill>
                  <a:schemeClr val="bg2"/>
                </a:solidFill>
                <a:effectLst/>
                <a:latin typeface="Arial" panose="020B0604020202020204" pitchFamily="34" charset="0"/>
              </a:rPr>
              <a:t>og </a:t>
            </a:r>
            <a:r>
              <a:rPr kumimoji="0" lang="de-DE" altLang="de-DE" sz="2400" b="0" i="0" u="none" strike="noStrike" cap="none" normalizeH="0" baseline="0" dirty="0" err="1">
                <a:ln>
                  <a:noFill/>
                </a:ln>
                <a:solidFill>
                  <a:schemeClr val="bg2"/>
                </a:solidFill>
                <a:effectLst/>
                <a:latin typeface="Arial" panose="020B0604020202020204" pitchFamily="34" charset="0"/>
              </a:rPr>
              <a:t>skriv </a:t>
            </a:r>
            <a:r>
              <a:rPr kumimoji="0" lang="de-DE" altLang="de-DE" sz="2400" b="0" i="0" u="none" strike="noStrike" cap="none" normalizeH="0" baseline="0" dirty="0">
                <a:ln>
                  <a:noFill/>
                </a:ln>
                <a:solidFill>
                  <a:schemeClr val="bg2"/>
                </a:solidFill>
                <a:effectLst/>
                <a:latin typeface="Arial" panose="020B0604020202020204" pitchFamily="34" charset="0"/>
              </a:rPr>
              <a:t>ned </a:t>
            </a:r>
            <a:r>
              <a:rPr kumimoji="0" lang="de-DE" altLang="de-DE" sz="2400" b="0" i="0" u="none" strike="noStrike" cap="none" normalizeH="0" baseline="0" dirty="0" err="1">
                <a:ln>
                  <a:noFill/>
                </a:ln>
                <a:solidFill>
                  <a:schemeClr val="bg2"/>
                </a:solidFill>
                <a:effectLst/>
                <a:latin typeface="Arial" panose="020B0604020202020204" pitchFamily="34" charset="0"/>
              </a:rPr>
              <a:t>svaret ditt </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og/eller diskuter tankene dine </a:t>
            </a:r>
            <a:r>
              <a:rPr kumimoji="0" lang="de-DE" altLang="de-DE" sz="2400" b="0" i="0" u="none" strike="noStrike" cap="none" normalizeH="0" baseline="0" dirty="0">
                <a:ln>
                  <a:noFill/>
                </a:ln>
                <a:solidFill>
                  <a:schemeClr val="bg2"/>
                </a:solidFill>
                <a:effectLst/>
                <a:latin typeface="Arial" panose="020B0604020202020204" pitchFamily="34" charset="0"/>
              </a:rPr>
              <a:t>i </a:t>
            </a:r>
            <a:r>
              <a:rPr kumimoji="0" lang="de-DE" altLang="de-DE" sz="2400" b="0" i="0" u="none" strike="noStrike" cap="none" normalizeH="0" baseline="0" dirty="0" err="1">
                <a:ln>
                  <a:noFill/>
                </a:ln>
                <a:solidFill>
                  <a:schemeClr val="bg2"/>
                </a:solidFill>
                <a:effectLst/>
                <a:latin typeface="Arial" panose="020B0604020202020204" pitchFamily="34" charset="0"/>
              </a:rPr>
              <a:t>gruppen</a:t>
            </a:r>
            <a:r>
              <a:rPr kumimoji="0" lang="de-DE" altLang="de-DE" sz="2400" b="0" i="0" u="none" strike="noStrike" cap="none" normalizeH="0" baseline="0" dirty="0">
                <a:ln>
                  <a:noFill/>
                </a:ln>
                <a:solidFill>
                  <a:schemeClr val="bg2"/>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1585171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EF7C3-A6EE-B3A6-00C5-7FCB56DC827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C35D60D-0365-66CC-6E1F-D6AEE2C95F09}"/>
              </a:ext>
            </a:extLst>
          </p:cNvPr>
          <p:cNvSpPr>
            <a:spLocks noGrp="1"/>
          </p:cNvSpPr>
          <p:nvPr>
            <p:ph type="body" sz="quarter" idx="18"/>
          </p:nvPr>
        </p:nvSpPr>
        <p:spPr>
          <a:xfrm>
            <a:off x="798380" y="2045704"/>
            <a:ext cx="10944887" cy="3849918"/>
          </a:xfrm>
        </p:spPr>
        <p:txBody>
          <a:bodyPr/>
          <a:lstStyle/>
          <a:p>
            <a:pPr marL="0" indent="0">
              <a:buNone/>
            </a:pPr>
            <a:r>
              <a:rPr lang="en-US" sz="2000" dirty="0"/>
              <a:t>Selvbestemmelse betyr ikke at man alltid vet hva man skal gjøre – det betyr å være nysgjerrig, ærlig og åpen for utvikling. Det er her refleksjon kommer inn i bildet. Når du tar en pause for å sjekke inn med deg selv, lærer du hva som fungerer, hva som ikke fungerer, og hvordan du ønsker å gå videre.</a:t>
            </a:r>
            <a:endParaRPr lang="en-US" sz="2000" b="1" dirty="0"/>
          </a:p>
          <a:p>
            <a:pPr marL="0" indent="0">
              <a:buNone/>
            </a:pPr>
            <a:r>
              <a:rPr lang="en-US" sz="2000" b="1" dirty="0"/>
              <a:t>Hva refleksjon kan hjelpe deg med:</a:t>
            </a:r>
          </a:p>
          <a:p>
            <a:pPr marL="0" indent="0">
              <a:buNone/>
            </a:pPr>
            <a:r>
              <a:rPr lang="en-US" sz="2000" dirty="0"/>
              <a:t>🎯 Forstå hva som virkelig betyr noe for deg</a:t>
            </a:r>
          </a:p>
          <a:p>
            <a:pPr marL="0" indent="0">
              <a:buNone/>
            </a:pPr>
            <a:r>
              <a:rPr lang="en-US" sz="2000" dirty="0"/>
              <a:t>💡 Legge merke til hvordan vanene eller følelsene dine endrer seg</a:t>
            </a:r>
          </a:p>
          <a:p>
            <a:pPr marL="0" indent="0">
              <a:buNone/>
            </a:pPr>
            <a:r>
              <a:rPr lang="en-US" sz="2000" dirty="0"/>
              <a:t>🛠 Justere målene dine uten å gi opp</a:t>
            </a:r>
          </a:p>
          <a:p>
            <a:pPr marL="0" indent="0">
              <a:buNone/>
            </a:pPr>
            <a:r>
              <a:rPr lang="en-US" sz="2000" dirty="0"/>
              <a:t>🧠 Lære av erfaring, ikke bare informasjon</a:t>
            </a:r>
          </a:p>
          <a:p>
            <a:pPr marL="0" indent="0">
              <a:buNone/>
            </a:pPr>
            <a:r>
              <a:rPr lang="en-US" sz="2000" dirty="0"/>
              <a:t>✏️ </a:t>
            </a:r>
            <a:r>
              <a:rPr lang="en-US" sz="2000" b="1" dirty="0"/>
              <a:t>Refleksjon er ikke komplisert — det kan for eksempel se slik ut:</a:t>
            </a:r>
          </a:p>
          <a:p>
            <a:pPr marL="342900" indent="-342900">
              <a:buFont typeface="Arial" panose="020B0604020202020204" pitchFamily="34" charset="0"/>
              <a:buChar char="•"/>
            </a:pPr>
            <a:r>
              <a:rPr lang="en-US" sz="2000" dirty="0"/>
              <a:t>Å skrive en dagbok en gang i uken</a:t>
            </a:r>
          </a:p>
          <a:p>
            <a:pPr marL="342900" indent="-342900">
              <a:buFont typeface="Arial" panose="020B0604020202020204" pitchFamily="34" charset="0"/>
              <a:buChar char="•"/>
            </a:pPr>
            <a:r>
              <a:rPr lang="en-US" sz="2000" dirty="0"/>
              <a:t>Spør deg selv: «Hvordan føltes det?» eller «Hva ville jeg gjort annerledes?»</a:t>
            </a:r>
          </a:p>
          <a:p>
            <a:pPr marL="342900" indent="-342900">
              <a:buFont typeface="Arial" panose="020B0604020202020204" pitchFamily="34" charset="0"/>
              <a:buChar char="•"/>
            </a:pPr>
            <a:r>
              <a:rPr lang="en-US" sz="2000" dirty="0"/>
              <a:t>Snakke med en venn om hva du har lært</a:t>
            </a:r>
          </a:p>
          <a:p>
            <a:pPr marL="0" indent="0">
              <a:buNone/>
            </a:pPr>
            <a:endParaRPr lang="en-US" sz="2000" dirty="0"/>
          </a:p>
          <a:p>
            <a:pPr marL="0" indent="0">
              <a:buNone/>
            </a:pPr>
            <a:endParaRPr lang="en-US" sz="2000" dirty="0"/>
          </a:p>
        </p:txBody>
      </p:sp>
      <p:sp>
        <p:nvSpPr>
          <p:cNvPr id="4" name="Text Placeholder 3">
            <a:extLst>
              <a:ext uri="{FF2B5EF4-FFF2-40B4-BE49-F238E27FC236}">
                <a16:creationId xmlns:a16="http://schemas.microsoft.com/office/drawing/2014/main" id="{72E05E78-BD01-A849-1D49-6A8B8EC2AD95}"/>
              </a:ext>
            </a:extLst>
          </p:cNvPr>
          <p:cNvSpPr>
            <a:spLocks noGrp="1"/>
          </p:cNvSpPr>
          <p:nvPr>
            <p:ph type="body" sz="quarter" idx="16"/>
          </p:nvPr>
        </p:nvSpPr>
        <p:spPr/>
        <p:txBody>
          <a:bodyPr/>
          <a:lstStyle/>
          <a:p>
            <a:r>
              <a:rPr lang="en-US" dirty="0">
                <a:solidFill>
                  <a:srgbClr val="1F8E47"/>
                </a:solidFill>
              </a:rPr>
              <a:t>Reflekter, juster, gjenta – kraften i å sjekke inn</a:t>
            </a:r>
          </a:p>
        </p:txBody>
      </p:sp>
      <p:sp>
        <p:nvSpPr>
          <p:cNvPr id="2" name="Rectangle 1">
            <a:extLst>
              <a:ext uri="{FF2B5EF4-FFF2-40B4-BE49-F238E27FC236}">
                <a16:creationId xmlns:a16="http://schemas.microsoft.com/office/drawing/2014/main" id="{969030B2-A18D-6FFE-BB8E-F9D10ADB1F71}"/>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3" name="Rectangle 1">
            <a:extLst>
              <a:ext uri="{FF2B5EF4-FFF2-40B4-BE49-F238E27FC236}">
                <a16:creationId xmlns:a16="http://schemas.microsoft.com/office/drawing/2014/main" id="{630082CC-E982-4D65-99D0-56A0479E204C}"/>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Rectangle 1">
            <a:extLst>
              <a:ext uri="{FF2B5EF4-FFF2-40B4-BE49-F238E27FC236}">
                <a16:creationId xmlns:a16="http://schemas.microsoft.com/office/drawing/2014/main" id="{86808960-AC49-A1A0-B9B4-886D5870A4FF}"/>
              </a:ext>
            </a:extLst>
          </p:cNvPr>
          <p:cNvSpPr>
            <a:spLocks noChangeArrowheads="1"/>
          </p:cNvSpPr>
          <p:nvPr/>
        </p:nvSpPr>
        <p:spPr bwMode="auto">
          <a:xfrm>
            <a:off x="0" y="-184666"/>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115696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0972A-3867-22AC-2F9C-735EC68F0A4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9D94C69B-C70A-9047-8097-4C6DD558AAB0}"/>
              </a:ext>
            </a:extLst>
          </p:cNvPr>
          <p:cNvSpPr>
            <a:spLocks noGrp="1"/>
          </p:cNvSpPr>
          <p:nvPr>
            <p:ph type="body" sz="quarter" idx="18"/>
          </p:nvPr>
        </p:nvSpPr>
        <p:spPr/>
        <p:txBody>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kumimoji="0" lang="en-US" altLang="de-DE" sz="1800" b="1"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UNICEF </a:t>
            </a:r>
            <a:r>
              <a:rPr kumimoji="0" lang="en-US"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 Verktøysett for unge klimaaktivister</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2"/>
              </a:rPr>
              <a:t> https://www.unicef.org/lac/en/toolkit-young-climate-activists</a:t>
            </a:r>
            <a:br>
              <a:rPr lang="de-DE" sz="1800" dirty="0"/>
            </a:b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en-US" altLang="de-DE" sz="1800" b="1" dirty="0">
                <a:solidFill>
                  <a:srgbClr val="086D6E"/>
                </a:solidFill>
                <a:latin typeface="Arial" panose="020B0604020202020204" pitchFamily="34" charset="0"/>
              </a:rPr>
              <a:t> American Psychological Association </a:t>
            </a:r>
            <a:r>
              <a:rPr lang="en-US" altLang="de-DE" sz="1800" dirty="0">
                <a:solidFill>
                  <a:srgbClr val="086D6E"/>
                </a:solidFill>
                <a:latin typeface="Arial" panose="020B0604020202020204" pitchFamily="34" charset="0"/>
              </a:rPr>
              <a:t>– Mental helse og vårt skiftende klima: Rapport om barn og unge</a:t>
            </a:r>
            <a:b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3"/>
              </a:rPr>
              <a:t> https://www.apa.org/pubs/reports/climate-change-mental-health-children-2023</a:t>
            </a: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AutoNum type="arabicPeriod"/>
              <a:tabLst/>
              <a:defRPr/>
            </a:pPr>
            <a:r>
              <a:rPr lang="de-DE" altLang="de-DE" sz="1800" b="1" dirty="0">
                <a:solidFill>
                  <a:srgbClr val="086D6E"/>
                </a:solidFill>
                <a:latin typeface="Arial" panose="020B0604020202020204" pitchFamily="34" charset="0"/>
              </a:rPr>
              <a:t> </a:t>
            </a:r>
            <a:r>
              <a:rPr lang="en-US" altLang="de-DE" sz="1800" b="1" dirty="0">
                <a:solidFill>
                  <a:srgbClr val="086D6E"/>
                </a:solidFill>
                <a:latin typeface="Arial" panose="020B0604020202020204" pitchFamily="34" charset="0"/>
              </a:rPr>
              <a:t>Ashoka </a:t>
            </a:r>
            <a:r>
              <a:rPr lang="en-US" altLang="de-DE" sz="1800" dirty="0">
                <a:solidFill>
                  <a:srgbClr val="086D6E"/>
                </a:solidFill>
                <a:latin typeface="Arial" panose="020B0604020202020204" pitchFamily="34" charset="0"/>
              </a:rPr>
              <a:t>– </a:t>
            </a:r>
            <a:r>
              <a:rPr lang="en-US" altLang="de-DE" sz="1800" dirty="0" err="1">
                <a:solidFill>
                  <a:srgbClr val="086D6E"/>
                </a:solidFill>
                <a:latin typeface="Arial" panose="020B0604020202020204" pitchFamily="34" charset="0"/>
              </a:rPr>
              <a:t>LeadYoung</a:t>
            </a:r>
            <a:r>
              <a:rPr lang="en-US" altLang="de-DE" sz="1800" dirty="0">
                <a:solidFill>
                  <a:srgbClr val="086D6E"/>
                </a:solidFill>
                <a:latin typeface="Arial" panose="020B0604020202020204" pitchFamily="34" charset="0"/>
              </a:rPr>
              <a:t>: Historier for unge endringsagenter</a:t>
            </a:r>
            <a:br>
              <a:rPr lang="en-US" altLang="de-DE" sz="1800" dirty="0">
                <a:solidFill>
                  <a:srgbClr val="086D6E"/>
                </a:solidFill>
                <a:latin typeface="Arial" panose="020B0604020202020204" pitchFamily="34" charset="0"/>
              </a:rPr>
            </a:br>
            <a:r>
              <a:rPr kumimoji="0" lang="en-US"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rPr>
              <a:t>Lenke:</a:t>
            </a:r>
            <a:r>
              <a:rPr lang="de-DE" sz="1800" dirty="0">
                <a:hlinkClick r:id="rId4"/>
              </a:rPr>
              <a:t> https://www.ashoka.org/sites/default/files/atoms/files/leadyoung_booklet_ashoka.v2_0.pdf</a:t>
            </a: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lang="de-DE" sz="1800" dirty="0"/>
          </a:p>
          <a:p>
            <a:pPr marL="0" marR="0" lvl="0" indent="0" algn="l" defTabSz="914400" rtl="0" eaLnBrk="0" fontAlgn="base" latinLnBrk="0" hangingPunct="0">
              <a:lnSpc>
                <a:spcPct val="100000"/>
              </a:lnSpc>
              <a:spcBef>
                <a:spcPct val="0"/>
              </a:spcBef>
              <a:spcAft>
                <a:spcPct val="0"/>
              </a:spcAft>
              <a:buClrTx/>
              <a:buSzTx/>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lang="de-DE" sz="1800" dirty="0"/>
          </a:p>
          <a:p>
            <a:pPr marL="0" marR="0" lvl="0" indent="0" algn="l" defTabSz="914400" rtl="0" eaLnBrk="0" fontAlgn="base" latinLnBrk="0" hangingPunct="0">
              <a:lnSpc>
                <a:spcPct val="100000"/>
              </a:lnSpc>
              <a:spcBef>
                <a:spcPct val="0"/>
              </a:spcBef>
              <a:spcAft>
                <a:spcPct val="0"/>
              </a:spcAft>
              <a:buClrTx/>
              <a:buSzTx/>
              <a:buFontTx/>
              <a:buAutoNum type="arabicPeriod"/>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rgbClr val="086D6E"/>
              </a:solidFill>
              <a:effectLst/>
              <a:uLnTx/>
              <a:uFillTx/>
              <a:latin typeface="Arial" panose="020B0604020202020204" pitchFamily="34" charset="0"/>
              <a:ea typeface="+mn-ea"/>
              <a:cs typeface="+mn-cs"/>
            </a:endParaRPr>
          </a:p>
        </p:txBody>
      </p:sp>
      <p:sp>
        <p:nvSpPr>
          <p:cNvPr id="4" name="Text Placeholder 3">
            <a:extLst>
              <a:ext uri="{FF2B5EF4-FFF2-40B4-BE49-F238E27FC236}">
                <a16:creationId xmlns:a16="http://schemas.microsoft.com/office/drawing/2014/main" id="{70685BED-ADD3-99ED-49E0-10A2C055B50F}"/>
              </a:ext>
            </a:extLst>
          </p:cNvPr>
          <p:cNvSpPr>
            <a:spLocks noGrp="1"/>
          </p:cNvSpPr>
          <p:nvPr>
            <p:ph type="body" sz="quarter" idx="16"/>
          </p:nvPr>
        </p:nvSpPr>
        <p:spPr/>
        <p:txBody>
          <a:bodyPr/>
          <a:lstStyle/>
          <a:p>
            <a:r>
              <a:rPr lang="en-US" dirty="0">
                <a:solidFill>
                  <a:srgbClr val="1F8E47"/>
                </a:solidFill>
              </a:rPr>
              <a:t>Relevante kilder for denne seksjonen</a:t>
            </a:r>
          </a:p>
        </p:txBody>
      </p:sp>
    </p:spTree>
    <p:extLst>
      <p:ext uri="{BB962C8B-B14F-4D97-AF65-F5344CB8AC3E}">
        <p14:creationId xmlns:p14="http://schemas.microsoft.com/office/powerpoint/2010/main" val="2093065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76506C-BB7B-E7C5-D3D0-B6EB0F7B5DC9}"/>
            </a:ext>
          </a:extLst>
        </p:cNvPr>
        <p:cNvGrpSpPr/>
        <p:nvPr/>
      </p:nvGrpSpPr>
      <p:grpSpPr>
        <a:xfrm>
          <a:off x="0" y="0"/>
          <a:ext cx="0" cy="0"/>
          <a:chOff x="0" y="0"/>
          <a:chExt cx="0" cy="0"/>
        </a:xfrm>
      </p:grpSpPr>
      <p:sp>
        <p:nvSpPr>
          <p:cNvPr id="2" name="Textplatzhalter 1">
            <a:extLst>
              <a:ext uri="{FF2B5EF4-FFF2-40B4-BE49-F238E27FC236}">
                <a16:creationId xmlns:a16="http://schemas.microsoft.com/office/drawing/2014/main" id="{E41EB926-524B-8EC0-9B30-CC3E844288E2}"/>
              </a:ext>
            </a:extLst>
          </p:cNvPr>
          <p:cNvSpPr>
            <a:spLocks noGrp="1"/>
          </p:cNvSpPr>
          <p:nvPr>
            <p:ph type="body" sz="quarter" idx="15"/>
          </p:nvPr>
        </p:nvSpPr>
        <p:spPr>
          <a:xfrm>
            <a:off x="5269864" y="862277"/>
            <a:ext cx="700387" cy="689518"/>
          </a:xfrm>
        </p:spPr>
        <p:txBody>
          <a:bodyPr/>
          <a:lstStyle/>
          <a:p>
            <a:r>
              <a:rPr lang="de-DE" dirty="0"/>
              <a:t>🧠</a:t>
            </a:r>
          </a:p>
        </p:txBody>
      </p:sp>
      <p:sp>
        <p:nvSpPr>
          <p:cNvPr id="3" name="Text Placeholder 2">
            <a:extLst>
              <a:ext uri="{FF2B5EF4-FFF2-40B4-BE49-F238E27FC236}">
                <a16:creationId xmlns:a16="http://schemas.microsoft.com/office/drawing/2014/main" id="{A6972E1E-D20F-0E41-0924-B91BF1D4CBD7}"/>
              </a:ext>
            </a:extLst>
          </p:cNvPr>
          <p:cNvSpPr>
            <a:spLocks noGrp="1"/>
          </p:cNvSpPr>
          <p:nvPr>
            <p:ph type="body" sz="quarter" idx="14"/>
          </p:nvPr>
        </p:nvSpPr>
        <p:spPr>
          <a:xfrm>
            <a:off x="6020844" y="991389"/>
            <a:ext cx="5976422" cy="2844011"/>
          </a:xfrm>
        </p:spPr>
        <p:txBody>
          <a:bodyPr anchor="t">
            <a:normAutofit/>
          </a:bodyPr>
          <a:lstStyle/>
          <a:p>
            <a:pPr marR="0" lvl="0" algn="l" defTabSz="914400" rtl="0" eaLnBrk="0" fontAlgn="base" latinLnBrk="0" hangingPunct="0">
              <a:lnSpc>
                <a:spcPct val="100000"/>
              </a:lnSpc>
              <a:spcBef>
                <a:spcPct val="0"/>
              </a:spcBef>
              <a:spcAft>
                <a:spcPct val="0"/>
              </a:spcAft>
              <a:buClrTx/>
              <a:buSzTx/>
              <a:tabLst/>
            </a:pPr>
            <a:r>
              <a:rPr kumimoji="0" lang="en-US" altLang="de-DE" sz="1800" b="1" i="0" u="none" strike="noStrike" cap="none" normalizeH="0" baseline="0" dirty="0">
                <a:ln>
                  <a:noFill/>
                </a:ln>
                <a:solidFill>
                  <a:schemeClr val="tx1"/>
                </a:solidFill>
                <a:effectLst/>
                <a:latin typeface="Arial" panose="020B0604020202020204" pitchFamily="34" charset="0"/>
              </a:rPr>
              <a:t>Motivasjon kommer og går </a:t>
            </a:r>
            <a:r>
              <a:rPr kumimoji="0" lang="en-US" altLang="de-DE" sz="1800" b="0" i="0" u="none" strike="noStrike" cap="none" normalizeH="0" baseline="0" dirty="0">
                <a:ln>
                  <a:noFill/>
                </a:ln>
                <a:solidFill>
                  <a:schemeClr val="tx1"/>
                </a:solidFill>
                <a:effectLst/>
                <a:latin typeface="Arial" panose="020B0604020202020204" pitchFamily="34" charset="0"/>
              </a:rPr>
              <a:t>— det er normalt. Det som teller, er din vilje til å vende tilbake til det som betyr noe.</a:t>
            </a:r>
          </a:p>
          <a:p>
            <a:pPr marR="0" lvl="0" algn="l" defTabSz="914400" rtl="0" eaLnBrk="0" fontAlgn="base" latinLnBrk="0" hangingPunct="0">
              <a:lnSpc>
                <a:spcPct val="100000"/>
              </a:lnSpc>
              <a:spcBef>
                <a:spcPct val="0"/>
              </a:spcBef>
              <a:spcAft>
                <a:spcPct val="0"/>
              </a:spcAft>
              <a:buClrTx/>
              <a:buSzTx/>
              <a:tabLst/>
            </a:pPr>
            <a:r>
              <a:rPr kumimoji="0" lang="en-US" altLang="de-DE" sz="1800" b="1" i="0" u="none" strike="noStrike" cap="none" normalizeH="0" baseline="0" dirty="0">
                <a:ln>
                  <a:noFill/>
                </a:ln>
                <a:solidFill>
                  <a:schemeClr val="tx1"/>
                </a:solidFill>
                <a:effectLst/>
                <a:latin typeface="Arial" panose="020B0604020202020204" pitchFamily="34" charset="0"/>
              </a:rPr>
              <a:t>Hvile er ikke svakhet </a:t>
            </a:r>
            <a:r>
              <a:rPr kumimoji="0" lang="en-US" altLang="de-DE" sz="1800" b="0" i="0" u="none" strike="noStrike" cap="none" normalizeH="0" baseline="0" dirty="0">
                <a:ln>
                  <a:noFill/>
                </a:ln>
                <a:solidFill>
                  <a:schemeClr val="tx1"/>
                </a:solidFill>
                <a:effectLst/>
                <a:latin typeface="Arial" panose="020B0604020202020204" pitchFamily="34" charset="0"/>
              </a:rPr>
              <a:t>— det er drivstoff. Tillat deg selv å ta det roligere når du trenger det.</a:t>
            </a:r>
          </a:p>
          <a:p>
            <a:pPr marR="0" lvl="0" algn="l" defTabSz="914400" rtl="0" eaLnBrk="0" fontAlgn="base" latinLnBrk="0" hangingPunct="0">
              <a:lnSpc>
                <a:spcPct val="100000"/>
              </a:lnSpc>
              <a:spcBef>
                <a:spcPct val="0"/>
              </a:spcBef>
              <a:spcAft>
                <a:spcPct val="0"/>
              </a:spcAft>
              <a:buClrTx/>
              <a:buSzTx/>
              <a:tabLst/>
            </a:pPr>
            <a:r>
              <a:rPr kumimoji="0" lang="en-US" altLang="de-DE" sz="1800" b="1" i="0" u="none" strike="noStrike" cap="none" normalizeH="0" baseline="0" dirty="0">
                <a:ln>
                  <a:noFill/>
                </a:ln>
                <a:solidFill>
                  <a:schemeClr val="tx1"/>
                </a:solidFill>
                <a:effectLst/>
                <a:latin typeface="Arial" panose="020B0604020202020204" pitchFamily="34" charset="0"/>
              </a:rPr>
              <a:t>Tilbakeslag er en del av reisen. </a:t>
            </a:r>
            <a:r>
              <a:rPr kumimoji="0" lang="en-US" altLang="de-DE" sz="1800" b="0" i="0" u="none" strike="noStrike" cap="none" normalizeH="0" baseline="0" dirty="0">
                <a:ln>
                  <a:noFill/>
                </a:ln>
                <a:solidFill>
                  <a:schemeClr val="tx1"/>
                </a:solidFill>
                <a:effectLst/>
                <a:latin typeface="Arial" panose="020B0604020202020204" pitchFamily="34" charset="0"/>
              </a:rPr>
              <a:t>Vekst er sjelden en rett linje.</a:t>
            </a:r>
          </a:p>
          <a:p>
            <a:pPr marR="0" lvl="0" algn="l" defTabSz="914400" rtl="0" eaLnBrk="0" fontAlgn="base" latinLnBrk="0" hangingPunct="0">
              <a:lnSpc>
                <a:spcPct val="100000"/>
              </a:lnSpc>
              <a:spcBef>
                <a:spcPct val="0"/>
              </a:spcBef>
              <a:spcAft>
                <a:spcPct val="0"/>
              </a:spcAft>
              <a:buClrTx/>
              <a:buSzTx/>
              <a:tabLst/>
            </a:pPr>
            <a:r>
              <a:rPr kumimoji="0" lang="en-US" altLang="de-DE" sz="1800" b="1" i="0" u="none" strike="noStrike" cap="none" normalizeH="0" baseline="0" dirty="0">
                <a:ln>
                  <a:noFill/>
                </a:ln>
                <a:solidFill>
                  <a:schemeClr val="tx1"/>
                </a:solidFill>
                <a:effectLst/>
                <a:latin typeface="Arial" panose="020B0604020202020204" pitchFamily="34" charset="0"/>
              </a:rPr>
              <a:t>Refleksjon holder deg i tråd med verdiene dine</a:t>
            </a:r>
            <a:r>
              <a:rPr kumimoji="0" lang="en-US" altLang="de-DE" sz="1800" b="0" i="0" u="none" strike="noStrike" cap="none" normalizeH="0" baseline="0" dirty="0">
                <a:ln>
                  <a:noFill/>
                </a:ln>
                <a:solidFill>
                  <a:schemeClr val="tx1"/>
                </a:solidFill>
                <a:effectLst/>
                <a:latin typeface="Arial" panose="020B0604020202020204" pitchFamily="34" charset="0"/>
              </a:rPr>
              <a:t>. Du trenger ikke å vite alt — du trenger bare å fortsette å lytte til deg selv.</a:t>
            </a:r>
          </a:p>
          <a:p>
            <a:pPr marR="0" lvl="0" algn="l" defTabSz="914400" rtl="0" eaLnBrk="0" fontAlgn="base" latinLnBrk="0" hangingPunct="0">
              <a:lnSpc>
                <a:spcPct val="100000"/>
              </a:lnSpc>
              <a:spcBef>
                <a:spcPct val="0"/>
              </a:spcBef>
              <a:spcAft>
                <a:spcPct val="0"/>
              </a:spcAft>
              <a:buClrTx/>
              <a:buSzTx/>
              <a:tabLst/>
            </a:pPr>
            <a:endParaRPr kumimoji="0" lang="en-US" altLang="de-DE" sz="1800" b="0" i="0" u="none" strike="noStrike" cap="none" normalizeH="0" baseline="0" dirty="0">
              <a:ln>
                <a:noFill/>
              </a:ln>
              <a:solidFill>
                <a:schemeClr val="tx1"/>
              </a:solidFill>
              <a:effectLst/>
              <a:latin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
        <p:nvSpPr>
          <p:cNvPr id="6" name="Textplatzhalter 5">
            <a:extLst>
              <a:ext uri="{FF2B5EF4-FFF2-40B4-BE49-F238E27FC236}">
                <a16:creationId xmlns:a16="http://schemas.microsoft.com/office/drawing/2014/main" id="{74CFF0B3-CEE8-A076-8E95-36401770634F}"/>
              </a:ext>
            </a:extLst>
          </p:cNvPr>
          <p:cNvSpPr>
            <a:spLocks noGrp="1"/>
          </p:cNvSpPr>
          <p:nvPr>
            <p:ph type="body" sz="quarter" idx="28"/>
          </p:nvPr>
        </p:nvSpPr>
        <p:spPr/>
        <p:txBody>
          <a:bodyPr/>
          <a:lstStyle/>
          <a:p>
            <a:pPr marL="0" indent="0"/>
            <a:r>
              <a:rPr lang="en-US" sz="2000" dirty="0"/>
              <a:t>Du har utforsket hvordan du kan holde motivasjonen oppe, hvordan du kan hvile, hvordan du kan lære av tilbakeslag og hvordan du kan reflektere over fremgangen din. Dette er ikke ting du mestrer over natten. Det er ting du vender tilbake til – igjen og igjen – mens du vokser, forandrer deg og møter nye utfordringer.</a:t>
            </a:r>
          </a:p>
          <a:p>
            <a:pPr marL="0" indent="0"/>
            <a:r>
              <a:rPr lang="en-US" sz="2000" b="1" dirty="0"/>
              <a:t>Du har allerede det du trenger for å fortsette – stemmen din, verdiene dine og omsorgen din.</a:t>
            </a:r>
            <a:endParaRPr lang="de-DE" sz="2000" b="1" dirty="0"/>
          </a:p>
        </p:txBody>
      </p:sp>
      <p:sp>
        <p:nvSpPr>
          <p:cNvPr id="7" name="Textplatzhalter 6">
            <a:extLst>
              <a:ext uri="{FF2B5EF4-FFF2-40B4-BE49-F238E27FC236}">
                <a16:creationId xmlns:a16="http://schemas.microsoft.com/office/drawing/2014/main" id="{CA170F2B-F80E-EC33-7257-F5DB1671BB55}"/>
              </a:ext>
            </a:extLst>
          </p:cNvPr>
          <p:cNvSpPr>
            <a:spLocks noGrp="1"/>
          </p:cNvSpPr>
          <p:nvPr>
            <p:ph type="body" sz="quarter" idx="29"/>
          </p:nvPr>
        </p:nvSpPr>
        <p:spPr>
          <a:xfrm>
            <a:off x="5185548" y="3717712"/>
            <a:ext cx="700387" cy="689518"/>
          </a:xfrm>
        </p:spPr>
        <p:txBody>
          <a:bodyPr/>
          <a:lstStyle/>
          <a:p>
            <a:r>
              <a:rPr lang="de-DE" dirty="0"/>
              <a:t>🛠️</a:t>
            </a:r>
          </a:p>
        </p:txBody>
      </p:sp>
      <p:sp>
        <p:nvSpPr>
          <p:cNvPr id="4" name="Textplatzhalter 3">
            <a:extLst>
              <a:ext uri="{FF2B5EF4-FFF2-40B4-BE49-F238E27FC236}">
                <a16:creationId xmlns:a16="http://schemas.microsoft.com/office/drawing/2014/main" id="{17E9738A-7895-8687-B317-1853FE9835E3}"/>
              </a:ext>
            </a:extLst>
          </p:cNvPr>
          <p:cNvSpPr>
            <a:spLocks noGrp="1"/>
          </p:cNvSpPr>
          <p:nvPr>
            <p:ph type="body" sz="quarter" idx="27"/>
          </p:nvPr>
        </p:nvSpPr>
        <p:spPr/>
        <p:txBody>
          <a:bodyPr/>
          <a:lstStyle/>
          <a:p>
            <a:r>
              <a:rPr lang="de-DE" dirty="0" err="1"/>
              <a:t>Din </a:t>
            </a:r>
            <a:r>
              <a:rPr lang="de-DE" dirty="0"/>
              <a:t>utvikling </a:t>
            </a:r>
            <a:br>
              <a:rPr lang="de-DE" dirty="0"/>
            </a:br>
            <a:r>
              <a:rPr lang="de-DE" dirty="0"/>
              <a:t>Reisen </a:t>
            </a:r>
            <a:r>
              <a:rPr lang="de-DE" dirty="0" err="1"/>
              <a:t>fortsetter</a:t>
            </a:r>
            <a:endParaRPr lang="en-US" dirty="0"/>
          </a:p>
        </p:txBody>
      </p:sp>
      <p:cxnSp>
        <p:nvCxnSpPr>
          <p:cNvPr id="17" name="Straight Connector 21">
            <a:extLst>
              <a:ext uri="{FF2B5EF4-FFF2-40B4-BE49-F238E27FC236}">
                <a16:creationId xmlns:a16="http://schemas.microsoft.com/office/drawing/2014/main" id="{3EF7DE5C-4F52-AB22-9986-DF96135F82E5}"/>
              </a:ext>
            </a:extLst>
          </p:cNvPr>
          <p:cNvCxnSpPr>
            <a:cxnSpLocks/>
          </p:cNvCxnSpPr>
          <p:nvPr/>
        </p:nvCxnSpPr>
        <p:spPr>
          <a:xfrm flipH="1">
            <a:off x="5683446" y="363277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
        <p:nvSpPr>
          <p:cNvPr id="8" name="Text Placeholder 2">
            <a:extLst>
              <a:ext uri="{FF2B5EF4-FFF2-40B4-BE49-F238E27FC236}">
                <a16:creationId xmlns:a16="http://schemas.microsoft.com/office/drawing/2014/main" id="{F36C0FF6-2CA1-EF81-6939-85517C3842A2}"/>
              </a:ext>
            </a:extLst>
          </p:cNvPr>
          <p:cNvSpPr txBox="1">
            <a:spLocks/>
          </p:cNvSpPr>
          <p:nvPr/>
        </p:nvSpPr>
        <p:spPr>
          <a:xfrm>
            <a:off x="6105160" y="383586"/>
            <a:ext cx="5819684" cy="607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04040"/>
                </a:solidFill>
              </a:rPr>
              <a:t>Det vi håper du husker:</a:t>
            </a:r>
          </a:p>
        </p:txBody>
      </p:sp>
      <p:sp>
        <p:nvSpPr>
          <p:cNvPr id="9" name="Textplatzhalter 1">
            <a:extLst>
              <a:ext uri="{FF2B5EF4-FFF2-40B4-BE49-F238E27FC236}">
                <a16:creationId xmlns:a16="http://schemas.microsoft.com/office/drawing/2014/main" id="{B20F2EC9-4265-95C9-D958-6C553894101E}"/>
              </a:ext>
            </a:extLst>
          </p:cNvPr>
          <p:cNvSpPr txBox="1">
            <a:spLocks/>
          </p:cNvSpPr>
          <p:nvPr/>
        </p:nvSpPr>
        <p:spPr>
          <a:xfrm>
            <a:off x="5269864" y="1488012"/>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altLang="de-DE" sz="3200" b="0" i="0" u="none" strike="noStrike" cap="none" normalizeH="0" baseline="0" dirty="0">
                <a:ln>
                  <a:noFill/>
                </a:ln>
                <a:solidFill>
                  <a:schemeClr val="tx1"/>
                </a:solidFill>
                <a:effectLst/>
                <a:latin typeface="Arial" panose="020B0604020202020204" pitchFamily="34" charset="0"/>
              </a:rPr>
              <a:t>🌤️</a:t>
            </a:r>
            <a:endParaRPr lang="de-DE" dirty="0"/>
          </a:p>
        </p:txBody>
      </p:sp>
      <p:sp>
        <p:nvSpPr>
          <p:cNvPr id="10" name="Textplatzhalter 1">
            <a:extLst>
              <a:ext uri="{FF2B5EF4-FFF2-40B4-BE49-F238E27FC236}">
                <a16:creationId xmlns:a16="http://schemas.microsoft.com/office/drawing/2014/main" id="{796EFE90-8750-1C31-1D06-6FF1A0E82263}"/>
              </a:ext>
            </a:extLst>
          </p:cNvPr>
          <p:cNvSpPr txBox="1">
            <a:spLocks/>
          </p:cNvSpPr>
          <p:nvPr/>
        </p:nvSpPr>
        <p:spPr>
          <a:xfrm>
            <a:off x="5269864" y="2113747"/>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altLang="de-DE" sz="3200" b="0" i="0" u="none" strike="noStrike" cap="none" normalizeH="0" baseline="0" dirty="0">
                <a:ln>
                  <a:noFill/>
                </a:ln>
                <a:solidFill>
                  <a:schemeClr val="tx1"/>
                </a:solidFill>
                <a:effectLst/>
                <a:latin typeface="Arial" panose="020B0604020202020204" pitchFamily="34" charset="0"/>
              </a:rPr>
              <a:t>🔁</a:t>
            </a:r>
            <a:endParaRPr lang="de-DE" dirty="0"/>
          </a:p>
        </p:txBody>
      </p:sp>
      <p:sp>
        <p:nvSpPr>
          <p:cNvPr id="11" name="Textplatzhalter 1">
            <a:extLst>
              <a:ext uri="{FF2B5EF4-FFF2-40B4-BE49-F238E27FC236}">
                <a16:creationId xmlns:a16="http://schemas.microsoft.com/office/drawing/2014/main" id="{D41C85FD-197B-A337-E57A-BDB8BB4233A2}"/>
              </a:ext>
            </a:extLst>
          </p:cNvPr>
          <p:cNvSpPr txBox="1">
            <a:spLocks/>
          </p:cNvSpPr>
          <p:nvPr/>
        </p:nvSpPr>
        <p:spPr>
          <a:xfrm>
            <a:off x="5269864" y="2739482"/>
            <a:ext cx="700387" cy="689518"/>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0" kern="1200" baseline="0">
                <a:solidFill>
                  <a:srgbClr val="5398A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US" altLang="de-DE" sz="3200" b="0" i="0" u="none" strike="noStrike" cap="none" normalizeH="0" baseline="0" dirty="0">
                <a:ln>
                  <a:noFill/>
                </a:ln>
                <a:solidFill>
                  <a:schemeClr val="tx1"/>
                </a:solidFill>
                <a:effectLst/>
                <a:latin typeface="Arial" panose="020B0604020202020204" pitchFamily="34" charset="0"/>
              </a:rPr>
              <a:t>✨</a:t>
            </a:r>
            <a:endParaRPr lang="de-DE" dirty="0"/>
          </a:p>
        </p:txBody>
      </p:sp>
      <p:sp>
        <p:nvSpPr>
          <p:cNvPr id="12" name="Text Placeholder 2">
            <a:extLst>
              <a:ext uri="{FF2B5EF4-FFF2-40B4-BE49-F238E27FC236}">
                <a16:creationId xmlns:a16="http://schemas.microsoft.com/office/drawing/2014/main" id="{4C8EACA3-0527-AC77-FA75-BBD417A45F11}"/>
              </a:ext>
            </a:extLst>
          </p:cNvPr>
          <p:cNvSpPr txBox="1">
            <a:spLocks/>
          </p:cNvSpPr>
          <p:nvPr/>
        </p:nvSpPr>
        <p:spPr>
          <a:xfrm>
            <a:off x="5976143" y="4444605"/>
            <a:ext cx="5976422" cy="2844011"/>
          </a:xfrm>
          <a:prstGeom prst="rect">
            <a:avLst/>
          </a:prstGeom>
        </p:spPr>
        <p:txBody>
          <a:bodyPr anchor="t">
            <a:normAutofit/>
          </a:bodyPr>
          <a:lstStyle>
            <a:lvl1pPr marL="0" indent="0" algn="l" defTabSz="914400" rtl="0" eaLnBrk="1" latinLnBrk="0" hangingPunct="1">
              <a:lnSpc>
                <a:spcPct val="90000"/>
              </a:lnSpc>
              <a:spcBef>
                <a:spcPts val="1000"/>
              </a:spcBef>
              <a:buFont typeface="Arial" panose="020B0604020202020204" pitchFamily="34" charset="0"/>
              <a:buNone/>
              <a:defRPr sz="2200" kern="1200" baseline="0">
                <a:solidFill>
                  <a:srgbClr val="40404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eaLnBrk="0" fontAlgn="base" hangingPunct="0">
              <a:lnSpc>
                <a:spcPct val="100000"/>
              </a:lnSpc>
              <a:spcBef>
                <a:spcPct val="0"/>
              </a:spcBef>
              <a:spcAft>
                <a:spcPct val="0"/>
              </a:spcAft>
              <a:buFont typeface="Arial" panose="020B0604020202020204" pitchFamily="34" charset="0"/>
              <a:buChar char="•"/>
            </a:pPr>
            <a:r>
              <a:rPr lang="en-US" altLang="de-DE" sz="1800" b="1" dirty="0">
                <a:solidFill>
                  <a:schemeClr val="tx1"/>
                </a:solidFill>
                <a:latin typeface="Arial" panose="020B0604020202020204" pitchFamily="34" charset="0"/>
              </a:rPr>
              <a:t>En vane eller praksis som støtter deg</a:t>
            </a:r>
          </a:p>
          <a:p>
            <a:pPr marL="285750" indent="-285750" eaLnBrk="0" fontAlgn="base" hangingPunct="0">
              <a:lnSpc>
                <a:spcPct val="100000"/>
              </a:lnSpc>
              <a:spcBef>
                <a:spcPct val="0"/>
              </a:spcBef>
              <a:spcAft>
                <a:spcPct val="0"/>
              </a:spcAft>
              <a:buFont typeface="Arial" panose="020B0604020202020204" pitchFamily="34" charset="0"/>
              <a:buChar char="•"/>
            </a:pPr>
            <a:r>
              <a:rPr lang="en-US" altLang="de-DE" sz="1800" b="1" dirty="0">
                <a:solidFill>
                  <a:schemeClr val="tx1"/>
                </a:solidFill>
                <a:latin typeface="Arial" panose="020B0604020202020204" pitchFamily="34" charset="0"/>
              </a:rPr>
              <a:t>En grunn til at du bryr deg (din «hvorfor»)</a:t>
            </a:r>
          </a:p>
          <a:p>
            <a:pPr marL="285750" indent="-285750" eaLnBrk="0" fontAlgn="base" hangingPunct="0">
              <a:lnSpc>
                <a:spcPct val="100000"/>
              </a:lnSpc>
              <a:spcBef>
                <a:spcPct val="0"/>
              </a:spcBef>
              <a:spcAft>
                <a:spcPct val="0"/>
              </a:spcAft>
              <a:buFont typeface="Arial" panose="020B0604020202020204" pitchFamily="34" charset="0"/>
              <a:buChar char="•"/>
            </a:pPr>
            <a:r>
              <a:rPr lang="en-US" altLang="de-DE" sz="1800" b="1" dirty="0">
                <a:solidFill>
                  <a:schemeClr val="tx1"/>
                </a:solidFill>
                <a:latin typeface="Arial" panose="020B0604020202020204" pitchFamily="34" charset="0"/>
              </a:rPr>
              <a:t>Evnen til å ta en pause, reflektere og vokse</a:t>
            </a:r>
          </a:p>
          <a:p>
            <a:pPr marL="285750" indent="-285750" eaLnBrk="0" fontAlgn="base" hangingPunct="0">
              <a:lnSpc>
                <a:spcPct val="100000"/>
              </a:lnSpc>
              <a:spcBef>
                <a:spcPct val="0"/>
              </a:spcBef>
              <a:spcAft>
                <a:spcPct val="0"/>
              </a:spcAft>
              <a:buFont typeface="Arial" panose="020B0604020202020204" pitchFamily="34" charset="0"/>
              <a:buChar char="•"/>
            </a:pPr>
            <a:r>
              <a:rPr lang="en-US" altLang="de-DE" sz="1800" b="1" dirty="0">
                <a:solidFill>
                  <a:schemeClr val="tx1"/>
                </a:solidFill>
                <a:latin typeface="Arial" panose="020B0604020202020204" pitchFamily="34" charset="0"/>
              </a:rPr>
              <a:t>Tillit til din egen prosess</a:t>
            </a:r>
          </a:p>
        </p:txBody>
      </p:sp>
      <p:sp>
        <p:nvSpPr>
          <p:cNvPr id="13" name="Text Placeholder 2">
            <a:extLst>
              <a:ext uri="{FF2B5EF4-FFF2-40B4-BE49-F238E27FC236}">
                <a16:creationId xmlns:a16="http://schemas.microsoft.com/office/drawing/2014/main" id="{459887FB-54E6-C85C-57C0-52EB7CAC0D2F}"/>
              </a:ext>
            </a:extLst>
          </p:cNvPr>
          <p:cNvSpPr txBox="1">
            <a:spLocks/>
          </p:cNvSpPr>
          <p:nvPr/>
        </p:nvSpPr>
        <p:spPr>
          <a:xfrm>
            <a:off x="6060459" y="3836802"/>
            <a:ext cx="5819684" cy="607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rgbClr val="404040"/>
                </a:solidFill>
              </a:rPr>
              <a:t> Ta med deg:</a:t>
            </a:r>
          </a:p>
        </p:txBody>
      </p:sp>
    </p:spTree>
    <p:extLst>
      <p:ext uri="{BB962C8B-B14F-4D97-AF65-F5344CB8AC3E}">
        <p14:creationId xmlns:p14="http://schemas.microsoft.com/office/powerpoint/2010/main" val="42711030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8559942" y="1519095"/>
            <a:ext cx="3195486" cy="731140"/>
          </a:xfrm>
        </p:spPr>
        <p:txBody>
          <a:bodyPr>
            <a:normAutofit fontScale="92500" lnSpcReduction="20000"/>
          </a:bodyPr>
          <a:lstStyle/>
          <a:p>
            <a:r>
              <a:rPr lang="en-US" dirty="0"/>
              <a:t>Har du noen spørsmål?</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8577831" y="818690"/>
            <a:ext cx="3195485" cy="837258"/>
          </a:xfrm>
        </p:spPr>
        <p:txBody>
          <a:bodyPr/>
          <a:lstStyle/>
          <a:p>
            <a:r>
              <a:rPr lang="en-US" dirty="0"/>
              <a:t>Takk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www.planetpulse.eu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0" y="2045704"/>
            <a:ext cx="5641931" cy="3849918"/>
          </a:xfrm>
        </p:spPr>
        <p:txBody>
          <a:bodyPr/>
          <a:lstStyle/>
          <a:p>
            <a:pPr marL="0" indent="0"/>
            <a:r>
              <a:rPr lang="en-US" sz="1600" i="1" dirty="0">
                <a:solidFill>
                  <a:schemeClr val="tx1"/>
                </a:solidFill>
              </a:rPr>
              <a:t>«'Empowerment' refererer til prosessen der mennesker får kontroll over de faktorene og beslutningene som former livene deres. Det er prosessen der de styrker sine ressurser og egenskaper og bygger opp evner til å skaffe seg tilgang, samarbeidspartnere, nettverk og/eller en stemme, for å oppnå kontroll.» (Kilde: WHO)</a:t>
            </a:r>
          </a:p>
          <a:p>
            <a:pPr marL="0" indent="0">
              <a:tabLst>
                <a:tab pos="361950" algn="l"/>
              </a:tabLst>
            </a:pPr>
            <a:r>
              <a:rPr lang="en-US" sz="1600" dirty="0"/>
              <a:t>I vårt tilfelle betyr empowerment altså å tilegne seg kunnskap, selvtillit og ferdigheter for å handle og skape positive endringer. I sammenheng med klimatilpasning hjelper empowerment deg til å føle deg i stand til å møte miljøutfordringer og forme en bedre fremtid.</a:t>
            </a:r>
          </a:p>
          <a:p>
            <a:r>
              <a:rPr lang="en-US" sz="1600" dirty="0"/>
              <a:t>Når du føler deg styrket:</a:t>
            </a:r>
          </a:p>
          <a:p>
            <a:pPr marL="342900" indent="-342900">
              <a:buFont typeface="Arial" panose="020B0604020202020204" pitchFamily="34" charset="0"/>
              <a:buChar char="•"/>
            </a:pPr>
            <a:r>
              <a:rPr lang="en-US" sz="1600" dirty="0"/>
              <a:t>Forstår du at dine handlinger betyr noe.</a:t>
            </a:r>
          </a:p>
          <a:p>
            <a:pPr marL="342900" indent="-342900">
              <a:buFont typeface="Arial" panose="020B0604020202020204" pitchFamily="34" charset="0"/>
              <a:buChar char="•"/>
            </a:pPr>
            <a:r>
              <a:rPr lang="en-US" sz="1600" dirty="0"/>
              <a:t>Tror du på din evne til å gjøre en forskjell.</a:t>
            </a:r>
          </a:p>
          <a:p>
            <a:pPr marL="342900" indent="-342900">
              <a:buFont typeface="Arial" panose="020B0604020202020204" pitchFamily="34" charset="0"/>
              <a:buChar char="•"/>
            </a:pPr>
            <a:r>
              <a:rPr lang="en-US" sz="1600" dirty="0"/>
              <a:t>Er du motivert til å ta skritt, selv små, for å beskytte planeten og samfunnet ditt.</a:t>
            </a:r>
          </a:p>
          <a:p>
            <a:pPr marL="0" indent="0"/>
            <a:r>
              <a:rPr lang="en-US" sz="1600" b="1" dirty="0">
                <a:solidFill>
                  <a:srgbClr val="1F8E47"/>
                </a:solidFill>
              </a:rPr>
              <a:t>Empowerment er ikke noe du er født med – det kan bygges opp og styrkes over tid!</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Hva betyr empowerment?</a:t>
            </a:r>
          </a:p>
        </p:txBody>
      </p:sp>
      <p:pic>
        <p:nvPicPr>
          <p:cNvPr id="6" name="Bildplatzhalter 5" descr="Ein Bild, das draußen, Text, Himmel, Wolke enthält.&#10;&#10;KI-generierte Inhalte können fehlerhaft sein.">
            <a:extLst>
              <a:ext uri="{FF2B5EF4-FFF2-40B4-BE49-F238E27FC236}">
                <a16:creationId xmlns:a16="http://schemas.microsoft.com/office/drawing/2014/main" id="{D9DB1864-CD1E-FFBB-9746-6A2399E0262E}"/>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a:stretch/>
        </p:blipFill>
        <p:spPr>
          <a:xfrm>
            <a:off x="6966760" y="2884487"/>
            <a:ext cx="3896842" cy="3973513"/>
          </a:xfrm>
        </p:spPr>
      </p:pic>
    </p:spTree>
    <p:extLst>
      <p:ext uri="{BB962C8B-B14F-4D97-AF65-F5344CB8AC3E}">
        <p14:creationId xmlns:p14="http://schemas.microsoft.com/office/powerpoint/2010/main" val="243972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p:txBody>
          <a:bodyPr/>
          <a:lstStyle/>
          <a:p>
            <a:pPr marL="0" indent="0">
              <a:buNone/>
            </a:pPr>
            <a:r>
              <a:rPr lang="en-US" sz="2000" dirty="0"/>
              <a:t>Empowerment hjelper oss ikke bare med å forstå utfordringene ved klimaendringene, men også med å reagere aktivt på dem med selvtillit. Når mennesker føler seg styrket, er det større sannsynlighet for at de tar affære, støtter lokalsamfunnet sitt og bevarer håpet, selv når de møter vanskelige nyheter.</a:t>
            </a:r>
          </a:p>
          <a:p>
            <a:pPr marL="0" indent="0">
              <a:buNone/>
            </a:pPr>
            <a:r>
              <a:rPr lang="en-US" sz="2000" dirty="0"/>
              <a:t>Empowerment bygger </a:t>
            </a:r>
            <a:r>
              <a:rPr lang="en-US" sz="2000" b="1" dirty="0"/>
              <a:t>klimaresiliens </a:t>
            </a:r>
            <a:r>
              <a:rPr lang="en-US" sz="2000" dirty="0"/>
              <a:t>ved å:</a:t>
            </a:r>
          </a:p>
          <a:p>
            <a:pPr marL="0" indent="0"/>
            <a:r>
              <a:rPr lang="en-US" sz="2000" dirty="0"/>
              <a:t>🌱 Gi deg verktøyene du trenger for å håndtere følelser av bekymring og frykt.</a:t>
            </a:r>
          </a:p>
          <a:p>
            <a:pPr marL="0" indent="0"/>
            <a:r>
              <a:rPr lang="en-US" sz="2000" dirty="0"/>
              <a:t>🌍 Hjelpe deg med å se at dine handlinger, uansett hvor små de er, bidrar til positiv endring.</a:t>
            </a:r>
          </a:p>
          <a:p>
            <a:pPr marL="0" indent="0"/>
            <a:r>
              <a:rPr lang="en-US" sz="2000" dirty="0"/>
              <a:t>🤝 Styrke din evne til å samarbeide med andre for å oppnå større innvirkning.</a:t>
            </a:r>
          </a:p>
          <a:p>
            <a:pPr marL="0" indent="0"/>
            <a:r>
              <a:rPr lang="en-US" sz="2000" dirty="0"/>
              <a:t>💡 Forvandle utfordringer til muligheter for å lære og vokse.</a:t>
            </a:r>
          </a:p>
          <a:p>
            <a:pPr marL="0" indent="0"/>
            <a:endParaRPr lang="en-US" sz="2000" dirty="0"/>
          </a:p>
          <a:p>
            <a:pPr marL="0" indent="0"/>
            <a:r>
              <a:rPr lang="en-US" sz="2000" dirty="0">
                <a:solidFill>
                  <a:srgbClr val="1F8E47"/>
                </a:solidFill>
              </a:rPr>
              <a:t>Uten empowerment kan klimautfordringene føles overveldende. Med empowerment blir du en del av løsningen.</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p:txBody>
          <a:bodyPr/>
          <a:lstStyle/>
          <a:p>
            <a:r>
              <a:rPr lang="en-US" dirty="0">
                <a:solidFill>
                  <a:srgbClr val="1F8E47"/>
                </a:solidFill>
              </a:rPr>
              <a:t>Hvorfor empowerment er viktig for klimatilpasning</a:t>
            </a:r>
          </a:p>
        </p:txBody>
      </p:sp>
    </p:spTree>
    <p:extLst>
      <p:ext uri="{BB962C8B-B14F-4D97-AF65-F5344CB8AC3E}">
        <p14:creationId xmlns:p14="http://schemas.microsoft.com/office/powerpoint/2010/main" val="3741035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a:extLst>
              <a:ext uri="{FF2B5EF4-FFF2-40B4-BE49-F238E27FC236}">
                <a16:creationId xmlns:a16="http://schemas.microsoft.com/office/drawing/2014/main" id="{40B431A1-EDA6-100D-7A21-E8314FA91F65}"/>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B846A7D-BDFA-BC13-55EF-E519FFBD92A4}"/>
              </a:ext>
            </a:extLst>
          </p:cNvPr>
          <p:cNvSpPr>
            <a:spLocks noGrp="1"/>
          </p:cNvSpPr>
          <p:nvPr>
            <p:ph type="body" sz="quarter" idx="13"/>
          </p:nvPr>
        </p:nvSpPr>
        <p:spPr/>
        <p:txBody>
          <a:bodyPr>
            <a:normAutofit lnSpcReduction="10000"/>
          </a:bodyPr>
          <a:lstStyle/>
          <a:p>
            <a:r>
              <a:rPr lang="en-US" dirty="0"/>
              <a:t>Refleksjon: </a:t>
            </a:r>
          </a:p>
          <a:p>
            <a:endParaRPr lang="en-US" dirty="0"/>
          </a:p>
          <a:p>
            <a:r>
              <a:rPr kumimoji="0" lang="de-DE" altLang="de-DE" sz="2400" b="1" i="0" u="none" strike="noStrike" cap="none" normalizeH="0" baseline="0" dirty="0" err="1">
                <a:ln>
                  <a:noFill/>
                </a:ln>
                <a:solidFill>
                  <a:schemeClr val="bg2"/>
                </a:solidFill>
                <a:effectLst/>
                <a:latin typeface="Arial" panose="020B0604020202020204" pitchFamily="34" charset="0"/>
              </a:rPr>
              <a:t>«Hvordan tror</a:t>
            </a:r>
            <a:r>
              <a:rPr kumimoji="0" lang="de-DE" altLang="de-DE" sz="2400" b="1" i="0" u="none" strike="noStrike" cap="none" normalizeH="0" baseline="0" dirty="0">
                <a:ln>
                  <a:noFill/>
                </a:ln>
                <a:solidFill>
                  <a:schemeClr val="bg2"/>
                </a:solidFill>
                <a:effectLst/>
                <a:latin typeface="Arial" panose="020B0604020202020204" pitchFamily="34" charset="0"/>
              </a:rPr>
              <a:t> </a:t>
            </a:r>
            <a:r>
              <a:rPr kumimoji="0" lang="de-DE" altLang="de-DE" sz="2400" b="1" i="0" u="none" strike="noStrike" cap="none" normalizeH="0" baseline="0" dirty="0" err="1">
                <a:ln>
                  <a:noFill/>
                </a:ln>
                <a:solidFill>
                  <a:schemeClr val="bg2"/>
                </a:solidFill>
                <a:effectLst/>
                <a:latin typeface="Arial" panose="020B0604020202020204" pitchFamily="34" charset="0"/>
              </a:rPr>
              <a:t>du</a:t>
            </a:r>
            <a:r>
              <a:rPr kumimoji="0" lang="de-DE" altLang="de-DE" sz="2400" b="1" i="0" u="none" strike="noStrike" cap="none" normalizeH="0" baseline="0" dirty="0">
                <a:ln>
                  <a:noFill/>
                </a:ln>
                <a:solidFill>
                  <a:schemeClr val="bg2"/>
                </a:solidFill>
                <a:effectLst/>
                <a:latin typeface="Arial" panose="020B0604020202020204" pitchFamily="34" charset="0"/>
              </a:rPr>
              <a:t> </a:t>
            </a:r>
            <a:r>
              <a:rPr kumimoji="0" lang="de-DE" altLang="de-DE" sz="2400" b="1" i="0" u="none" strike="noStrike" cap="none" normalizeH="0" baseline="0" dirty="0" err="1">
                <a:ln>
                  <a:noFill/>
                </a:ln>
                <a:solidFill>
                  <a:schemeClr val="bg2"/>
                </a:solidFill>
                <a:effectLst/>
                <a:latin typeface="Arial" panose="020B0604020202020204" pitchFamily="34" charset="0"/>
              </a:rPr>
              <a:t>at det å føle deg styrket kan hjelpe deg med å</a:t>
            </a:r>
            <a:r>
              <a:rPr kumimoji="0" lang="de-DE" altLang="de-DE" sz="2400" b="1" i="0" u="none" strike="noStrike" cap="none" normalizeH="0" baseline="0" dirty="0">
                <a:ln>
                  <a:noFill/>
                </a:ln>
                <a:solidFill>
                  <a:schemeClr val="bg2"/>
                </a:solidFill>
                <a:effectLst/>
                <a:latin typeface="Arial" panose="020B0604020202020204" pitchFamily="34" charset="0"/>
              </a:rPr>
              <a:t> takle </a:t>
            </a:r>
            <a:r>
              <a:rPr kumimoji="0" lang="de-DE" altLang="de-DE" sz="2400" b="1" i="0" u="none" strike="noStrike" cap="none" normalizeH="0" baseline="0" dirty="0" err="1">
                <a:ln>
                  <a:noFill/>
                </a:ln>
                <a:solidFill>
                  <a:schemeClr val="bg2"/>
                </a:solidFill>
                <a:effectLst/>
                <a:latin typeface="Arial" panose="020B0604020202020204" pitchFamily="34" charset="0"/>
              </a:rPr>
              <a:t>utfordringene </a:t>
            </a:r>
            <a:r>
              <a:rPr kumimoji="0" lang="de-DE" altLang="de-DE" sz="2400" b="1" i="0" u="none" strike="noStrike" cap="none" normalizeH="0" baseline="0" dirty="0">
                <a:ln>
                  <a:noFill/>
                </a:ln>
                <a:solidFill>
                  <a:schemeClr val="bg2"/>
                </a:solidFill>
                <a:effectLst/>
                <a:latin typeface="Arial" panose="020B0604020202020204" pitchFamily="34" charset="0"/>
              </a:rPr>
              <a:t>ved </a:t>
            </a:r>
            <a:r>
              <a:rPr kumimoji="0" lang="de-DE" altLang="de-DE" sz="2400" b="1" i="0" u="none" strike="noStrike" cap="none" normalizeH="0" baseline="0" dirty="0" err="1">
                <a:ln>
                  <a:noFill/>
                </a:ln>
                <a:solidFill>
                  <a:schemeClr val="bg2"/>
                </a:solidFill>
                <a:effectLst/>
                <a:latin typeface="Arial" panose="020B0604020202020204" pitchFamily="34" charset="0"/>
              </a:rPr>
              <a:t>klimaendringene</a:t>
            </a:r>
            <a:r>
              <a:rPr kumimoji="0" lang="de-DE" altLang="de-DE" sz="2400" b="1" i="0" u="none" strike="noStrike" cap="none" normalizeH="0" baseline="0" dirty="0">
                <a:ln>
                  <a:noFill/>
                </a:ln>
                <a:solidFill>
                  <a:schemeClr val="bg2"/>
                </a:solidFill>
                <a:effectLst/>
                <a:latin typeface="Arial" panose="020B0604020202020204" pitchFamily="34" charset="0"/>
              </a:rPr>
              <a:t>?»</a:t>
            </a:r>
          </a:p>
          <a:p>
            <a:endParaRPr lang="de-DE" altLang="de-DE" sz="2400" i="0" dirty="0">
              <a:solidFill>
                <a:schemeClr val="bg2"/>
              </a:solidFill>
              <a:latin typeface="Arial" panose="020B0604020202020204" pitchFamily="34" charset="0"/>
            </a:endParaRPr>
          </a:p>
          <a:p>
            <a:r>
              <a:rPr kumimoji="0" lang="de-DE" altLang="de-DE" sz="2400" b="0" i="0" u="none" strike="noStrike" cap="none" normalizeH="0" baseline="0" dirty="0">
                <a:ln>
                  <a:noFill/>
                </a:ln>
                <a:solidFill>
                  <a:schemeClr val="bg2"/>
                </a:solidFill>
                <a:effectLst/>
                <a:latin typeface="Arial" panose="020B0604020202020204" pitchFamily="34" charset="0"/>
              </a:rPr>
              <a:t>Ta deg et </a:t>
            </a:r>
            <a:r>
              <a:rPr kumimoji="0" lang="de-DE" altLang="de-DE" sz="2400" b="0" i="0" u="none" strike="noStrike" cap="none" normalizeH="0" baseline="0" dirty="0" err="1">
                <a:ln>
                  <a:noFill/>
                </a:ln>
                <a:solidFill>
                  <a:schemeClr val="bg2"/>
                </a:solidFill>
                <a:effectLst/>
                <a:latin typeface="Arial" panose="020B0604020202020204" pitchFamily="34" charset="0"/>
              </a:rPr>
              <a:t>par minutter til å reflektere </a:t>
            </a:r>
            <a:r>
              <a:rPr kumimoji="0" lang="de-DE" altLang="de-DE" sz="2400" b="0" i="0" u="none" strike="noStrike" cap="none" normalizeH="0" baseline="0" dirty="0">
                <a:ln>
                  <a:noFill/>
                </a:ln>
                <a:solidFill>
                  <a:schemeClr val="bg2"/>
                </a:solidFill>
                <a:effectLst/>
                <a:latin typeface="Arial" panose="020B0604020202020204" pitchFamily="34" charset="0"/>
              </a:rPr>
              <a:t>og </a:t>
            </a:r>
            <a:r>
              <a:rPr kumimoji="0" lang="de-DE" altLang="de-DE" sz="2400" b="0" i="0" u="none" strike="noStrike" cap="none" normalizeH="0" baseline="0" dirty="0" err="1">
                <a:ln>
                  <a:noFill/>
                </a:ln>
                <a:solidFill>
                  <a:schemeClr val="bg2"/>
                </a:solidFill>
                <a:effectLst/>
                <a:latin typeface="Arial" panose="020B0604020202020204" pitchFamily="34" charset="0"/>
              </a:rPr>
              <a:t>skriv </a:t>
            </a:r>
            <a:r>
              <a:rPr kumimoji="0" lang="de-DE" altLang="de-DE" sz="2400" b="0" i="0" u="none" strike="noStrike" cap="none" normalizeH="0" baseline="0" dirty="0">
                <a:ln>
                  <a:noFill/>
                </a:ln>
                <a:solidFill>
                  <a:schemeClr val="bg2"/>
                </a:solidFill>
                <a:effectLst/>
                <a:latin typeface="Arial" panose="020B0604020202020204" pitchFamily="34" charset="0"/>
              </a:rPr>
              <a:t>ned </a:t>
            </a:r>
            <a:r>
              <a:rPr kumimoji="0" lang="de-DE" altLang="de-DE" sz="2400" b="0" i="0" u="none" strike="noStrike" cap="none" normalizeH="0" baseline="0" dirty="0" err="1">
                <a:ln>
                  <a:noFill/>
                </a:ln>
                <a:solidFill>
                  <a:schemeClr val="bg2"/>
                </a:solidFill>
                <a:effectLst/>
                <a:latin typeface="Arial" panose="020B0604020202020204" pitchFamily="34" charset="0"/>
              </a:rPr>
              <a:t>svaret ditt </a:t>
            </a:r>
            <a:r>
              <a:rPr kumimoji="0" lang="de-DE" altLang="de-DE" sz="2400" b="0" i="0" u="none" strike="noStrike" cap="none" normalizeH="0" baseline="0" dirty="0">
                <a:ln>
                  <a:noFill/>
                </a:ln>
                <a:solidFill>
                  <a:schemeClr val="bg2"/>
                </a:solidFill>
                <a:effectLst/>
                <a:latin typeface="Arial" panose="020B0604020202020204" pitchFamily="34" charset="0"/>
              </a:rPr>
              <a:t>– </a:t>
            </a:r>
            <a:r>
              <a:rPr kumimoji="0" lang="de-DE" altLang="de-DE" sz="2400" b="0" i="0" u="none" strike="noStrike" cap="none" normalizeH="0" baseline="0" dirty="0" err="1">
                <a:ln>
                  <a:noFill/>
                </a:ln>
                <a:solidFill>
                  <a:schemeClr val="bg2"/>
                </a:solidFill>
                <a:effectLst/>
                <a:latin typeface="Arial" panose="020B0604020202020204" pitchFamily="34" charset="0"/>
              </a:rPr>
              <a:t>og/eller diskuter tankene dine </a:t>
            </a:r>
            <a:r>
              <a:rPr kumimoji="0" lang="de-DE" altLang="de-DE" sz="2400" b="0" i="0" u="none" strike="noStrike" cap="none" normalizeH="0" baseline="0" dirty="0">
                <a:ln>
                  <a:noFill/>
                </a:ln>
                <a:solidFill>
                  <a:schemeClr val="bg2"/>
                </a:solidFill>
                <a:effectLst/>
                <a:latin typeface="Arial" panose="020B0604020202020204" pitchFamily="34" charset="0"/>
              </a:rPr>
              <a:t>i </a:t>
            </a:r>
            <a:r>
              <a:rPr kumimoji="0" lang="de-DE" altLang="de-DE" sz="2400" b="0" i="0" u="none" strike="noStrike" cap="none" normalizeH="0" baseline="0" dirty="0" err="1">
                <a:ln>
                  <a:noFill/>
                </a:ln>
                <a:solidFill>
                  <a:schemeClr val="bg2"/>
                </a:solidFill>
                <a:effectLst/>
                <a:latin typeface="Arial" panose="020B0604020202020204" pitchFamily="34" charset="0"/>
              </a:rPr>
              <a:t>gruppen</a:t>
            </a:r>
            <a:r>
              <a:rPr kumimoji="0" lang="de-DE" altLang="de-DE" sz="2400" b="0" i="0" u="none" strike="noStrike" cap="none" normalizeH="0" baseline="0" dirty="0">
                <a:ln>
                  <a:noFill/>
                </a:ln>
                <a:solidFill>
                  <a:schemeClr val="bg2"/>
                </a:solidFill>
                <a:effectLst/>
                <a:latin typeface="Arial" panose="020B0604020202020204" pitchFamily="34" charset="0"/>
              </a:rPr>
              <a:t>.</a:t>
            </a:r>
          </a:p>
          <a:p>
            <a:endParaRPr lang="en-US" dirty="0"/>
          </a:p>
        </p:txBody>
      </p:sp>
    </p:spTree>
    <p:extLst>
      <p:ext uri="{BB962C8B-B14F-4D97-AF65-F5344CB8AC3E}">
        <p14:creationId xmlns:p14="http://schemas.microsoft.com/office/powerpoint/2010/main" val="41548930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7f8f12d-b94b-436d-8303-cf6843bc2c4c}" enabled="1" method="Standard" siteId="{3d44215d-7452-42ba-bfd4-94d4f26cfd84}" contentBits="0" removed="0"/>
</clbl:labelList>
</file>

<file path=docProps/app.xml><?xml version="1.0" encoding="utf-8"?>
<Properties xmlns="http://schemas.openxmlformats.org/officeDocument/2006/extended-properties" xmlns:vt="http://schemas.openxmlformats.org/officeDocument/2006/docPropsVTypes">
  <TotalTime>7</TotalTime>
  <Words>7474</Words>
  <Application>Microsoft Office PowerPoint</Application>
  <PresentationFormat>Widescreen</PresentationFormat>
  <Paragraphs>518</Paragraphs>
  <Slides>68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5" baseType="lpstr">
      <vt:lpstr>Arial</vt:lpstr>
      <vt:lpstr>Calibri</vt:lpstr>
      <vt:lpstr>Calibri Light</vt:lpstr>
      <vt:lpstr>Montserrat</vt:lpstr>
      <vt:lpstr>Montserrat Light</vt:lpstr>
      <vt:lpstr>Office Theme</vt:lpstr>
      <vt:lpstr>think-cell Folie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docId:CC54546F826E250781AFFE09DC271425</cp:keywords>
  <cp:lastModifiedBy>aine hamill</cp:lastModifiedBy>
  <cp:revision>258</cp:revision>
  <dcterms:created xsi:type="dcterms:W3CDTF">2020-10-14T13:32:04Z</dcterms:created>
  <dcterms:modified xsi:type="dcterms:W3CDTF">2026-06-25T16:51:53Z</dcterms:modified>
</cp:coreProperties>
</file>