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2"/>
  </p:notesMasterIdLst>
  <p:sldIdLst>
    <p:sldId id="4299" r:id="rId2"/>
    <p:sldId id="4303" r:id="rId3"/>
    <p:sldId id="4392" r:id="rId4"/>
    <p:sldId id="4309" r:id="rId5"/>
    <p:sldId id="4307" r:id="rId6"/>
    <p:sldId id="4313" r:id="rId7"/>
    <p:sldId id="4393" r:id="rId8"/>
    <p:sldId id="4317" r:id="rId9"/>
    <p:sldId id="4395" r:id="rId10"/>
    <p:sldId id="4398" r:id="rId11"/>
    <p:sldId id="4399" r:id="rId12"/>
    <p:sldId id="4396" r:id="rId13"/>
    <p:sldId id="4416" r:id="rId14"/>
    <p:sldId id="4410" r:id="rId15"/>
    <p:sldId id="4417" r:id="rId16"/>
    <p:sldId id="4408" r:id="rId17"/>
    <p:sldId id="4432" r:id="rId18"/>
    <p:sldId id="4438" r:id="rId19"/>
    <p:sldId id="4418" r:id="rId20"/>
    <p:sldId id="4415" r:id="rId21"/>
    <p:sldId id="4411" r:id="rId22"/>
    <p:sldId id="4412" r:id="rId23"/>
    <p:sldId id="4402" r:id="rId24"/>
    <p:sldId id="4435" r:id="rId25"/>
    <p:sldId id="4331" r:id="rId26"/>
    <p:sldId id="4419" r:id="rId27"/>
    <p:sldId id="4347" r:id="rId28"/>
    <p:sldId id="4433" r:id="rId29"/>
    <p:sldId id="4414" r:id="rId30"/>
    <p:sldId id="4446" r:id="rId31"/>
    <p:sldId id="4436" r:id="rId32"/>
    <p:sldId id="4437" r:id="rId33"/>
    <p:sldId id="4406" r:id="rId34"/>
    <p:sldId id="4440" r:id="rId35"/>
    <p:sldId id="4441" r:id="rId36"/>
    <p:sldId id="4442" r:id="rId37"/>
    <p:sldId id="4447" r:id="rId38"/>
    <p:sldId id="4448" r:id="rId39"/>
    <p:sldId id="4445" r:id="rId40"/>
    <p:sldId id="4420" r:id="rId41"/>
    <p:sldId id="4423" r:id="rId42"/>
    <p:sldId id="4422" r:id="rId43"/>
    <p:sldId id="4424" r:id="rId44"/>
    <p:sldId id="4431" r:id="rId45"/>
    <p:sldId id="4425" r:id="rId46"/>
    <p:sldId id="4426" r:id="rId47"/>
    <p:sldId id="4427" r:id="rId48"/>
    <p:sldId id="4428" r:id="rId49"/>
    <p:sldId id="4429" r:id="rId50"/>
    <p:sldId id="431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04040"/>
    <a:srgbClr val="1F8E47"/>
    <a:srgbClr val="84C245"/>
    <a:srgbClr val="4174BA"/>
    <a:srgbClr val="5398A2"/>
    <a:srgbClr val="0C4659"/>
    <a:srgbClr val="A555A1"/>
    <a:srgbClr val="3FB5A1"/>
    <a:srgbClr val="EE4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1"/>
    <p:restoredTop sz="93842" autoAdjust="0"/>
  </p:normalViewPr>
  <p:slideViewPr>
    <p:cSldViewPr snapToGrid="0" snapToObjects="1">
      <p:cViewPr varScale="1">
        <p:scale>
          <a:sx n="59" d="100"/>
          <a:sy n="59" d="100"/>
        </p:scale>
        <p:origin x="964" y="2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6/25/2026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Klikk for å redigere hovedtekstformater</a:t>
            </a:r>
          </a:p>
          <a:p>
            <a:pPr lvl="1"/>
            <a:r>
              <a:rPr lang="en-GB"/>
              <a:t>Andre nivå</a:t>
            </a:r>
          </a:p>
          <a:p>
            <a:pPr lvl="2"/>
            <a:r>
              <a:rPr lang="en-GB"/>
              <a:t>Tredje nivå</a:t>
            </a:r>
          </a:p>
          <a:p>
            <a:pPr lvl="3"/>
            <a:r>
              <a:rPr lang="en-GB"/>
              <a:t>Fjerde nivå</a:t>
            </a:r>
          </a:p>
          <a:p>
            <a:pPr lvl="4"/>
            <a:r>
              <a:rPr lang="en-GB"/>
              <a:t>Femte nivå</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3603892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A9EC-198F-8636-8AA9-3208B97BDB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E918F-DFAC-825E-1908-D901825F85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AE20F-6A64-0CCC-FE84-E14817F88C27}"/>
              </a:ext>
            </a:extLst>
          </p:cNvPr>
          <p:cNvSpPr>
            <a:spLocks noGrp="1"/>
          </p:cNvSpPr>
          <p:nvPr>
            <p:ph type="body" idx="1"/>
          </p:nvPr>
        </p:nvSpPr>
        <p:spPr/>
        <p:txBody>
          <a:bodyPr/>
          <a:lstStyle/>
          <a:p>
            <a:endParaRPr lang="en-150" dirty="0"/>
          </a:p>
        </p:txBody>
      </p:sp>
      <p:sp>
        <p:nvSpPr>
          <p:cNvPr id="4" name="Slide Number Placeholder 3">
            <a:extLst>
              <a:ext uri="{FF2B5EF4-FFF2-40B4-BE49-F238E27FC236}">
                <a16:creationId xmlns:a16="http://schemas.microsoft.com/office/drawing/2014/main" id="{AF375519-B717-2EEE-EB18-4129049FAD28}"/>
              </a:ext>
            </a:extLst>
          </p:cNvPr>
          <p:cNvSpPr>
            <a:spLocks noGrp="1"/>
          </p:cNvSpPr>
          <p:nvPr>
            <p:ph type="sldNum" sz="quarter" idx="5"/>
          </p:nvPr>
        </p:nvSpPr>
        <p:spPr/>
        <p:txBody>
          <a:bodyPr/>
          <a:lstStyle/>
          <a:p>
            <a:fld id="{4BE5DE82-CF29-044D-9158-06A811149881}" type="slidenum">
              <a:rPr lang="en-US" smtClean="0"/>
              <a:t>33</a:t>
            </a:fld>
            <a:endParaRPr lang="en-US"/>
          </a:p>
        </p:txBody>
      </p:sp>
    </p:spTree>
    <p:extLst>
      <p:ext uri="{BB962C8B-B14F-4D97-AF65-F5344CB8AC3E}">
        <p14:creationId xmlns:p14="http://schemas.microsoft.com/office/powerpoint/2010/main" val="2601775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35</a:t>
            </a:fld>
            <a:endParaRPr lang="en-US"/>
          </a:p>
        </p:txBody>
      </p:sp>
    </p:spTree>
    <p:extLst>
      <p:ext uri="{BB962C8B-B14F-4D97-AF65-F5344CB8AC3E}">
        <p14:creationId xmlns:p14="http://schemas.microsoft.com/office/powerpoint/2010/main" val="165684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281161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396663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4BE5DE82-CF29-044D-9158-06A811149881}" type="slidenum">
              <a:rPr lang="en-US" smtClean="0"/>
              <a:t>5</a:t>
            </a:fld>
            <a:endParaRPr lang="en-US"/>
          </a:p>
        </p:txBody>
      </p:sp>
    </p:spTree>
    <p:extLst>
      <p:ext uri="{BB962C8B-B14F-4D97-AF65-F5344CB8AC3E}">
        <p14:creationId xmlns:p14="http://schemas.microsoft.com/office/powerpoint/2010/main" val="2265690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136E8-32BE-A420-7337-49F13B632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5CE03F-8A1D-04E2-A3B3-9235EC41B8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24735D-5B4E-7643-40CF-B11C9D6CC83A}"/>
              </a:ext>
            </a:extLst>
          </p:cNvPr>
          <p:cNvSpPr>
            <a:spLocks noGrp="1"/>
          </p:cNvSpPr>
          <p:nvPr>
            <p:ph type="body" idx="1"/>
          </p:nvPr>
        </p:nvSpPr>
        <p:spPr/>
        <p:txBody>
          <a:bodyPr/>
          <a:lstStyle/>
          <a:p>
            <a:endParaRPr lang="en-150" dirty="0"/>
          </a:p>
        </p:txBody>
      </p:sp>
      <p:sp>
        <p:nvSpPr>
          <p:cNvPr id="4" name="Slide Number Placeholder 3">
            <a:extLst>
              <a:ext uri="{FF2B5EF4-FFF2-40B4-BE49-F238E27FC236}">
                <a16:creationId xmlns:a16="http://schemas.microsoft.com/office/drawing/2014/main" id="{4FB78524-262D-B669-4447-D192CB73BE46}"/>
              </a:ext>
            </a:extLst>
          </p:cNvPr>
          <p:cNvSpPr>
            <a:spLocks noGrp="1"/>
          </p:cNvSpPr>
          <p:nvPr>
            <p:ph type="sldNum" sz="quarter" idx="5"/>
          </p:nvPr>
        </p:nvSpPr>
        <p:spPr/>
        <p:txBody>
          <a:bodyPr/>
          <a:lstStyle/>
          <a:p>
            <a:fld id="{4BE5DE82-CF29-044D-9158-06A811149881}" type="slidenum">
              <a:rPr lang="en-US" smtClean="0"/>
              <a:t>12</a:t>
            </a:fld>
            <a:endParaRPr lang="en-US"/>
          </a:p>
        </p:txBody>
      </p:sp>
    </p:spTree>
    <p:extLst>
      <p:ext uri="{BB962C8B-B14F-4D97-AF65-F5344CB8AC3E}">
        <p14:creationId xmlns:p14="http://schemas.microsoft.com/office/powerpoint/2010/main" val="2649962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6A64E-8E13-BD22-0CBB-5533CD1DE4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A39678-0318-BF4C-7AAE-05B5604CA5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C098B1-0B44-5F5E-48D1-23E5BE6ADED3}"/>
              </a:ext>
            </a:extLst>
          </p:cNvPr>
          <p:cNvSpPr>
            <a:spLocks noGrp="1"/>
          </p:cNvSpPr>
          <p:nvPr>
            <p:ph type="body" idx="1"/>
          </p:nvPr>
        </p:nvSpPr>
        <p:spPr/>
        <p:txBody>
          <a:bodyPr/>
          <a:lstStyle/>
          <a:p>
            <a:endParaRPr lang="en-150" dirty="0"/>
          </a:p>
        </p:txBody>
      </p:sp>
      <p:sp>
        <p:nvSpPr>
          <p:cNvPr id="4" name="Slide Number Placeholder 3">
            <a:extLst>
              <a:ext uri="{FF2B5EF4-FFF2-40B4-BE49-F238E27FC236}">
                <a16:creationId xmlns:a16="http://schemas.microsoft.com/office/drawing/2014/main" id="{D78C485D-4BF2-C94C-7873-0F2B63B5A98A}"/>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433693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3144804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GB" b="1" i="0" dirty="0">
                <a:solidFill>
                  <a:srgbClr val="210410"/>
                </a:solidFill>
                <a:effectLst/>
                <a:latin typeface="halyard-text"/>
              </a:rPr>
              <a:t>Referanseartikkel:</a:t>
            </a:r>
          </a:p>
          <a:p>
            <a:pPr algn="l">
              <a:spcBef>
                <a:spcPts val="1200"/>
              </a:spcBef>
              <a:buFont typeface="Arial" panose="020B0604020202020204" pitchFamily="34" charset="0"/>
              <a:buChar char="•"/>
            </a:pPr>
            <a:r>
              <a:rPr lang="en-GB" b="0" i="0" dirty="0">
                <a:solidFill>
                  <a:srgbClr val="645058"/>
                </a:solidFill>
                <a:effectLst/>
                <a:latin typeface="halyard-text"/>
              </a:rPr>
              <a:t>Kilde: </a:t>
            </a:r>
            <a:r>
              <a:rPr lang="en-GB" b="0" i="0" dirty="0">
                <a:solidFill>
                  <a:srgbClr val="000000"/>
                </a:solidFill>
                <a:effectLst/>
                <a:latin typeface="halyard-text"/>
              </a:rPr>
              <a:t>Frontiers</a:t>
            </a:r>
          </a:p>
          <a:p>
            <a:pPr algn="l">
              <a:spcBef>
                <a:spcPts val="300"/>
              </a:spcBef>
              <a:buFont typeface="Arial" panose="020B0604020202020204" pitchFamily="34" charset="0"/>
              <a:buChar char="•"/>
            </a:pPr>
            <a:r>
              <a:rPr lang="en-GB" b="0" i="0" dirty="0">
                <a:solidFill>
                  <a:srgbClr val="645058"/>
                </a:solidFill>
                <a:effectLst/>
                <a:latin typeface="halyard-text"/>
              </a:rPr>
              <a:t>Forfatter: </a:t>
            </a:r>
            <a:r>
              <a:rPr lang="en-GB" b="0" i="0" dirty="0">
                <a:solidFill>
                  <a:srgbClr val="000000"/>
                </a:solidFill>
                <a:effectLst/>
                <a:latin typeface="halyard-text"/>
              </a:rPr>
              <a:t>Panu </a:t>
            </a:r>
            <a:r>
              <a:rPr lang="en-GB" b="0" i="0" dirty="0" err="1">
                <a:solidFill>
                  <a:srgbClr val="000000"/>
                </a:solidFill>
                <a:effectLst/>
                <a:latin typeface="halyard-text"/>
              </a:rPr>
              <a:t>Pihkala</a:t>
            </a:r>
            <a:endParaRPr lang="en-GB" b="0" i="0" dirty="0">
              <a:solidFill>
                <a:srgbClr val="000000"/>
              </a:solidFill>
              <a:effectLst/>
              <a:latin typeface="halyard-text"/>
            </a:endParaRPr>
          </a:p>
          <a:p>
            <a:pPr algn="l">
              <a:spcBef>
                <a:spcPts val="300"/>
              </a:spcBef>
              <a:buFont typeface="Arial" panose="020B0604020202020204" pitchFamily="34" charset="0"/>
              <a:buChar char="•"/>
            </a:pPr>
            <a:r>
              <a:rPr lang="en-GB" b="0" i="0" dirty="0">
                <a:solidFill>
                  <a:srgbClr val="645058"/>
                </a:solidFill>
                <a:effectLst/>
                <a:latin typeface="halyard-text"/>
              </a:rPr>
              <a:t>Dato:</a:t>
            </a:r>
            <a:r>
              <a:rPr lang="en-GB" b="0" i="0" dirty="0">
                <a:solidFill>
                  <a:srgbClr val="000000"/>
                </a:solidFill>
                <a:effectLst/>
                <a:latin typeface="halyard-text"/>
              </a:rPr>
              <a:t> 14. januar 202</a:t>
            </a:r>
          </a:p>
          <a:p>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3915244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29</a:t>
            </a:fld>
            <a:endParaRPr lang="en-US"/>
          </a:p>
        </p:txBody>
      </p:sp>
    </p:spTree>
    <p:extLst>
      <p:ext uri="{BB962C8B-B14F-4D97-AF65-F5344CB8AC3E}">
        <p14:creationId xmlns:p14="http://schemas.microsoft.com/office/powerpoint/2010/main" val="4114745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s://creativecommons.org/licenses/by/4.0/?ref=chooser-v1" TargetMode="Externa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D904015-C106-045F-C10F-F9452F1E3511}"/>
              </a:ext>
            </a:extLst>
          </p:cNvPr>
          <p:cNvSpPr/>
          <p:nvPr userDrawn="1"/>
        </p:nvSpPr>
        <p:spPr>
          <a:xfrm rot="16200000">
            <a:off x="2905575" y="2272105"/>
            <a:ext cx="3336183" cy="3602461"/>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A242E2CF-E84C-8E81-C8EA-4D5CC70E5736}"/>
              </a:ext>
            </a:extLst>
          </p:cNvPr>
          <p:cNvSpPr/>
          <p:nvPr userDrawn="1"/>
        </p:nvSpPr>
        <p:spPr>
          <a:xfrm>
            <a:off x="-39761" y="2405243"/>
            <a:ext cx="4748066" cy="3336181"/>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D6A4EAA4-8455-6BCC-2CF4-864D4D63E800}"/>
              </a:ext>
            </a:extLst>
          </p:cNvPr>
          <p:cNvSpPr>
            <a:spLocks noGrp="1"/>
          </p:cNvSpPr>
          <p:nvPr>
            <p:ph type="pic" sz="quarter" idx="19"/>
          </p:nvPr>
        </p:nvSpPr>
        <p:spPr>
          <a:xfrm>
            <a:off x="5555673" y="337875"/>
            <a:ext cx="6636327" cy="4609194"/>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9" name="Freeform 18">
            <a:extLst>
              <a:ext uri="{FF2B5EF4-FFF2-40B4-BE49-F238E27FC236}">
                <a16:creationId xmlns:a16="http://schemas.microsoft.com/office/drawing/2014/main" id="{E067325B-0DCC-9F1B-E930-4CB147278451}"/>
              </a:ext>
            </a:extLst>
          </p:cNvPr>
          <p:cNvSpPr/>
          <p:nvPr userDrawn="1"/>
        </p:nvSpPr>
        <p:spPr>
          <a:xfrm flipH="1">
            <a:off x="6474524" y="5337397"/>
            <a:ext cx="5717476" cy="778675"/>
          </a:xfrm>
          <a:custGeom>
            <a:avLst/>
            <a:gdLst>
              <a:gd name="connsiteX0" fmla="*/ 5235369 w 5717476"/>
              <a:gd name="connsiteY0" fmla="*/ 0 h 778675"/>
              <a:gd name="connsiteX1" fmla="*/ 4526120 w 5717476"/>
              <a:gd name="connsiteY1" fmla="*/ 0 h 778675"/>
              <a:gd name="connsiteX2" fmla="*/ 665005 w 5717476"/>
              <a:gd name="connsiteY2" fmla="*/ 0 h 778675"/>
              <a:gd name="connsiteX3" fmla="*/ 0 w 5717476"/>
              <a:gd name="connsiteY3" fmla="*/ 0 h 778675"/>
              <a:gd name="connsiteX4" fmla="*/ 0 w 5717476"/>
              <a:gd name="connsiteY4" fmla="*/ 778675 h 778675"/>
              <a:gd name="connsiteX5" fmla="*/ 680798 w 5717476"/>
              <a:gd name="connsiteY5" fmla="*/ 778675 h 778675"/>
              <a:gd name="connsiteX6" fmla="*/ 5008228 w 5717476"/>
              <a:gd name="connsiteY6" fmla="*/ 778675 h 778675"/>
              <a:gd name="connsiteX7" fmla="*/ 5717476 w 5717476"/>
              <a:gd name="connsiteY7" fmla="*/ 778675 h 778675"/>
              <a:gd name="connsiteX8" fmla="*/ 5717476 w 5717476"/>
              <a:gd name="connsiteY8" fmla="*/ 421337 h 778675"/>
              <a:gd name="connsiteX9" fmla="*/ 5235369 w 5717476"/>
              <a:gd name="connsiteY9"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7476" h="778675">
                <a:moveTo>
                  <a:pt x="5235369" y="0"/>
                </a:moveTo>
                <a:lnTo>
                  <a:pt x="4526120" y="0"/>
                </a:lnTo>
                <a:lnTo>
                  <a:pt x="665005" y="0"/>
                </a:lnTo>
                <a:lnTo>
                  <a:pt x="0" y="0"/>
                </a:lnTo>
                <a:lnTo>
                  <a:pt x="0" y="778675"/>
                </a:lnTo>
                <a:lnTo>
                  <a:pt x="680798" y="778675"/>
                </a:lnTo>
                <a:lnTo>
                  <a:pt x="5008228" y="778675"/>
                </a:lnTo>
                <a:lnTo>
                  <a:pt x="5717476" y="778675"/>
                </a:lnTo>
                <a:lnTo>
                  <a:pt x="5717476" y="421337"/>
                </a:lnTo>
                <a:cubicBezTo>
                  <a:pt x="5717476" y="189335"/>
                  <a:pt x="5500834" y="0"/>
                  <a:pt x="5235369" y="0"/>
                </a:cubicBez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430882"/>
            <a:ext cx="4414577" cy="679345"/>
          </a:xfrm>
          <a:prstGeom prst="rect">
            <a:avLst/>
          </a:prstGeom>
        </p:spPr>
        <p:txBody>
          <a:bodyPr>
            <a:noAutofit/>
          </a:bodyPr>
          <a:lstStyle>
            <a:lvl1pPr marL="0" indent="0" algn="r">
              <a:buNone/>
              <a:defRPr sz="2800" b="0" i="0">
                <a:solidFill>
                  <a:schemeClr val="bg1"/>
                </a:solidFill>
                <a:latin typeface="+mn-lt"/>
              </a:defRPr>
            </a:lvl1pPr>
          </a:lstStyle>
          <a:p>
            <a:pPr lvl="0"/>
            <a:r>
              <a:rPr lang="en-US" dirty="0" err="1"/>
              <a:t>www.website.eu</a:t>
            </a:r>
            <a:endParaRPr lang="en-US" dirty="0"/>
          </a:p>
        </p:txBody>
      </p:sp>
      <p:sp>
        <p:nvSpPr>
          <p:cNvPr id="2" name="Freeform 1">
            <a:extLst>
              <a:ext uri="{FF2B5EF4-FFF2-40B4-BE49-F238E27FC236}">
                <a16:creationId xmlns:a16="http://schemas.microsoft.com/office/drawing/2014/main" id="{B35F9359-F872-09C6-1985-6971F387D1F3}"/>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9" name="Picture 8">
            <a:extLst>
              <a:ext uri="{FF2B5EF4-FFF2-40B4-BE49-F238E27FC236}">
                <a16:creationId xmlns:a16="http://schemas.microsoft.com/office/drawing/2014/main" id="{81267D49-CF81-1CAB-9378-84795E28C7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7403" y="312631"/>
            <a:ext cx="2646852" cy="1945277"/>
          </a:xfrm>
          <a:prstGeom prst="rect">
            <a:avLst/>
          </a:prstGeom>
        </p:spPr>
      </p:pic>
      <p:pic>
        <p:nvPicPr>
          <p:cNvPr id="3" name="Google Shape;18;p25">
            <a:extLst>
              <a:ext uri="{FF2B5EF4-FFF2-40B4-BE49-F238E27FC236}">
                <a16:creationId xmlns:a16="http://schemas.microsoft.com/office/drawing/2014/main" id="{2DCC0289-E409-8BB1-81B6-498832E76700}"/>
              </a:ext>
            </a:extLst>
          </p:cNvPr>
          <p:cNvPicPr preferRelativeResize="0"/>
          <p:nvPr userDrawn="1"/>
        </p:nvPicPr>
        <p:blipFill rotWithShape="1">
          <a:blip r:embed="rId3">
            <a:alphaModFix/>
          </a:blip>
          <a:srcRect/>
          <a:stretch/>
        </p:blipFill>
        <p:spPr>
          <a:xfrm>
            <a:off x="164733" y="6110227"/>
            <a:ext cx="5931268" cy="681706"/>
          </a:xfrm>
          <a:prstGeom prst="rect">
            <a:avLst/>
          </a:prstGeom>
          <a:noFill/>
          <a:ln>
            <a:noFill/>
          </a:ln>
        </p:spPr>
      </p:pic>
      <p:pic>
        <p:nvPicPr>
          <p:cNvPr id="4" name="Picture 3">
            <a:extLst>
              <a:ext uri="{FF2B5EF4-FFF2-40B4-BE49-F238E27FC236}">
                <a16:creationId xmlns:a16="http://schemas.microsoft.com/office/drawing/2014/main" id="{91DC8099-60BD-DDDF-8EA7-A6B8BC9A4C39}"/>
              </a:ext>
            </a:extLst>
          </p:cNvPr>
          <p:cNvPicPr>
            <a:picLocks noChangeAspect="1"/>
          </p:cNvPicPr>
          <p:nvPr userDrawn="1"/>
        </p:nvPicPr>
        <p:blipFill>
          <a:blip r:embed="rId4"/>
          <a:stretch>
            <a:fillRect/>
          </a:stretch>
        </p:blipFill>
        <p:spPr>
          <a:xfrm>
            <a:off x="6474524" y="6263170"/>
            <a:ext cx="1076208" cy="375819"/>
          </a:xfrm>
          <a:prstGeom prst="rect">
            <a:avLst/>
          </a:prstGeom>
        </p:spPr>
      </p:pic>
      <p:sp>
        <p:nvSpPr>
          <p:cNvPr id="5" name="TextBox 4">
            <a:extLst>
              <a:ext uri="{FF2B5EF4-FFF2-40B4-BE49-F238E27FC236}">
                <a16:creationId xmlns:a16="http://schemas.microsoft.com/office/drawing/2014/main" id="{0F1812E2-5820-DF8E-E812-F94FA3F3C21E}"/>
              </a:ext>
            </a:extLst>
          </p:cNvPr>
          <p:cNvSpPr txBox="1"/>
          <p:nvPr userDrawn="1"/>
        </p:nvSpPr>
        <p:spPr>
          <a:xfrm>
            <a:off x="7638594" y="6413009"/>
            <a:ext cx="2470484" cy="186782"/>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800" dirty="0">
                <a:solidFill>
                  <a:srgbClr val="3A3953"/>
                </a:solidFill>
                <a:effectLst/>
                <a:latin typeface="Calibri" panose="020F0502020204030204" pitchFamily="34" charset="0"/>
                <a:ea typeface="Calibri" panose="020F0502020204030204" pitchFamily="34" charset="0"/>
                <a:cs typeface="Times New Roman" panose="02020603050405020304" pitchFamily="18" charset="0"/>
              </a:rPr>
              <a:t>Module 1 by Planet Pulse is licensed under </a:t>
            </a:r>
            <a:r>
              <a:rPr lang="en-US" sz="800" dirty="0">
                <a:solidFill>
                  <a:srgbClr val="3A3953"/>
                </a:solidFill>
                <a:effectLst/>
                <a:latin typeface="Calibri" panose="020F0502020204030204" pitchFamily="34" charset="0"/>
                <a:ea typeface="Calibri" panose="020F0502020204030204" pitchFamily="34" charset="0"/>
                <a:cs typeface="Times New Roman" panose="02020603050405020304" pitchFamily="18" charset="0"/>
                <a:hlinkClick r:id="rId5"/>
              </a:rPr>
              <a:t>CC BY 4.0 </a:t>
            </a:r>
            <a:endParaRPr lang="en-IE" sz="800" dirty="0">
              <a:solidFill>
                <a:srgbClr val="3A395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08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84C24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1F8E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3" name="Picture Placeholder 18">
            <a:extLst>
              <a:ext uri="{FF2B5EF4-FFF2-40B4-BE49-F238E27FC236}">
                <a16:creationId xmlns:a16="http://schemas.microsoft.com/office/drawing/2014/main" id="{DD08D66B-0AD5-663D-D808-6F1607225658}"/>
              </a:ext>
            </a:extLst>
          </p:cNvPr>
          <p:cNvSpPr>
            <a:spLocks noGrp="1"/>
          </p:cNvSpPr>
          <p:nvPr>
            <p:ph type="pic" sz="quarter" idx="34"/>
          </p:nvPr>
        </p:nvSpPr>
        <p:spPr>
          <a:xfrm>
            <a:off x="35665" y="242889"/>
            <a:ext cx="7575621" cy="4331221"/>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 name="Text Placeholder 17">
            <a:extLst>
              <a:ext uri="{FF2B5EF4-FFF2-40B4-BE49-F238E27FC236}">
                <a16:creationId xmlns:a16="http://schemas.microsoft.com/office/drawing/2014/main" id="{AB8172D5-0BBA-D0E6-8E31-AF267F209A50}"/>
              </a:ext>
            </a:extLst>
          </p:cNvPr>
          <p:cNvSpPr>
            <a:spLocks noGrp="1"/>
          </p:cNvSpPr>
          <p:nvPr>
            <p:ph type="body" sz="quarter" idx="20" hasCustomPrompt="1"/>
          </p:nvPr>
        </p:nvSpPr>
        <p:spPr>
          <a:xfrm>
            <a:off x="7946950" y="642939"/>
            <a:ext cx="3608993" cy="545345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4"/>
            <a:ext cx="1532272" cy="1049221"/>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Text Placeholder 17">
            <a:extLst>
              <a:ext uri="{FF2B5EF4-FFF2-40B4-BE49-F238E27FC236}">
                <a16:creationId xmlns:a16="http://schemas.microsoft.com/office/drawing/2014/main" id="{74EA9D64-55B8-3855-6053-7B79677C5E2E}"/>
              </a:ext>
            </a:extLst>
          </p:cNvPr>
          <p:cNvSpPr>
            <a:spLocks noGrp="1"/>
          </p:cNvSpPr>
          <p:nvPr>
            <p:ph type="body" sz="quarter" idx="21" hasCustomPrompt="1"/>
          </p:nvPr>
        </p:nvSpPr>
        <p:spPr>
          <a:xfrm>
            <a:off x="787770" y="5062321"/>
            <a:ext cx="10755843" cy="1235941"/>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Picture Placeholder 16">
            <a:extLst>
              <a:ext uri="{FF2B5EF4-FFF2-40B4-BE49-F238E27FC236}">
                <a16:creationId xmlns:a16="http://schemas.microsoft.com/office/drawing/2014/main" id="{A5A95592-5CA0-8FDF-0E49-2AD638F90ECC}"/>
              </a:ext>
            </a:extLst>
          </p:cNvPr>
          <p:cNvSpPr>
            <a:spLocks noGrp="1"/>
          </p:cNvSpPr>
          <p:nvPr>
            <p:ph type="pic" sz="quarter" idx="22"/>
          </p:nvPr>
        </p:nvSpPr>
        <p:spPr>
          <a:xfrm>
            <a:off x="0" y="148452"/>
            <a:ext cx="8097183" cy="4466563"/>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C221F-8346-2EF7-5657-B06D86059A19}"/>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17701727">
            <a:off x="8378696" y="-8979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1" y="2045704"/>
            <a:ext cx="4615448"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2" y="761603"/>
            <a:ext cx="4615448"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575318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AE22F-38B6-8AF9-3EDE-BABDE3BC5702}"/>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1081996">
            <a:off x="8614224" y="-773240"/>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C3C2A-8171-398A-CEBD-FFB29BAB5F41}"/>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5400000">
            <a:off x="8434115" y="-7455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3" cstate="screen">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5398A2"/>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532DF0D-D7FD-72B7-24C4-8E8E48CFAFB4}"/>
              </a:ext>
            </a:extLst>
          </p:cNvPr>
          <p:cNvSpPr/>
          <p:nvPr userDrawn="1"/>
        </p:nvSpPr>
        <p:spPr>
          <a:xfrm>
            <a:off x="787883"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542553" y="2258450"/>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542553" y="1448874"/>
            <a:ext cx="3195485" cy="837258"/>
          </a:xfrm>
          <a:prstGeom prst="rect">
            <a:avLst/>
          </a:prstGeom>
        </p:spPr>
        <p:txBody>
          <a:bodyPr anchor="ctr">
            <a:normAutofit/>
          </a:bodyPr>
          <a:lstStyle>
            <a:lvl1pPr marL="0" indent="0" algn="r">
              <a:buNone/>
              <a:defRPr sz="5000" baseline="0">
                <a:solidFill>
                  <a:schemeClr val="bg1"/>
                </a:solidFill>
                <a:latin typeface="+mn-lt"/>
              </a:defRPr>
            </a:lvl1pPr>
          </a:lstStyle>
          <a:p>
            <a:pPr lvl="0"/>
            <a:r>
              <a:rPr lang="en-US" dirty="0"/>
              <a:t>Thank You</a:t>
            </a:r>
          </a:p>
        </p:txBody>
      </p:sp>
      <p:sp>
        <p:nvSpPr>
          <p:cNvPr id="18" name="Freeform 17">
            <a:extLst>
              <a:ext uri="{FF2B5EF4-FFF2-40B4-BE49-F238E27FC236}">
                <a16:creationId xmlns:a16="http://schemas.microsoft.com/office/drawing/2014/main" id="{12FAB2F2-1FC0-5327-17DE-B8FE08A80275}"/>
              </a:ext>
            </a:extLst>
          </p:cNvPr>
          <p:cNvSpPr/>
          <p:nvPr userDrawn="1"/>
        </p:nvSpPr>
        <p:spPr>
          <a:xfrm>
            <a:off x="-36951"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4" name="TextBox 3">
            <a:extLst>
              <a:ext uri="{FF2B5EF4-FFF2-40B4-BE49-F238E27FC236}">
                <a16:creationId xmlns:a16="http://schemas.microsoft.com/office/drawing/2014/main" id="{25FB937C-2F3B-16A8-226A-EA9B789B6EBF}"/>
              </a:ext>
            </a:extLst>
          </p:cNvPr>
          <p:cNvSpPr txBox="1"/>
          <p:nvPr userDrawn="1"/>
        </p:nvSpPr>
        <p:spPr>
          <a:xfrm>
            <a:off x="2571917" y="5999367"/>
            <a:ext cx="4399921" cy="55399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75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750" i="0" dirty="0">
              <a:solidFill>
                <a:srgbClr val="40404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1A16752-D3FF-6866-AB52-CD5E21A9CD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5916" y="5973915"/>
            <a:ext cx="1989660" cy="443041"/>
          </a:xfrm>
          <a:prstGeom prst="rect">
            <a:avLst/>
          </a:prstGeom>
        </p:spPr>
      </p:pic>
      <p:pic>
        <p:nvPicPr>
          <p:cNvPr id="16" name="Picture 15">
            <a:extLst>
              <a:ext uri="{FF2B5EF4-FFF2-40B4-BE49-F238E27FC236}">
                <a16:creationId xmlns:a16="http://schemas.microsoft.com/office/drawing/2014/main" id="{0786199D-2882-02E5-01F8-C0992EF470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6899" y="696090"/>
            <a:ext cx="2957461" cy="2173556"/>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Part 1 ">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F8F0344-E868-ECCD-307B-8D8A87AD63D5}"/>
              </a:ext>
            </a:extLst>
          </p:cNvPr>
          <p:cNvSpPr/>
          <p:nvPr userDrawn="1"/>
        </p:nvSpPr>
        <p:spPr>
          <a:xfrm>
            <a:off x="2269245" y="2551368"/>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D8CD7C7-42CA-23DD-4AD9-B064E2FDEDC1}"/>
              </a:ext>
            </a:extLst>
          </p:cNvPr>
          <p:cNvSpPr/>
          <p:nvPr userDrawn="1"/>
        </p:nvSpPr>
        <p:spPr>
          <a:xfrm rot="10800000">
            <a:off x="4732121" y="0"/>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258C5E71-1BDE-B873-EA18-076ABA0EC1EA}"/>
              </a:ext>
            </a:extLst>
          </p:cNvPr>
          <p:cNvSpPr/>
          <p:nvPr userDrawn="1"/>
        </p:nvSpPr>
        <p:spPr>
          <a:xfrm>
            <a:off x="7180659" y="2461430"/>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97E11A68-2A9A-9ACF-5266-113E7DD6EB26}"/>
              </a:ext>
            </a:extLst>
          </p:cNvPr>
          <p:cNvSpPr/>
          <p:nvPr userDrawn="1"/>
        </p:nvSpPr>
        <p:spPr>
          <a:xfrm rot="10800000">
            <a:off x="9629195" y="0"/>
            <a:ext cx="2205305" cy="3416770"/>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Picture Placeholder 34">
            <a:extLst>
              <a:ext uri="{FF2B5EF4-FFF2-40B4-BE49-F238E27FC236}">
                <a16:creationId xmlns:a16="http://schemas.microsoft.com/office/drawing/2014/main" id="{210244EC-F349-0D2A-8EC7-942C68084457}"/>
              </a:ext>
            </a:extLst>
          </p:cNvPr>
          <p:cNvSpPr>
            <a:spLocks noGrp="1"/>
          </p:cNvSpPr>
          <p:nvPr>
            <p:ph type="pic" sz="quarter" idx="11"/>
          </p:nvPr>
        </p:nvSpPr>
        <p:spPr>
          <a:xfrm>
            <a:off x="472287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6" name="Picture Placeholder 86">
            <a:extLst>
              <a:ext uri="{FF2B5EF4-FFF2-40B4-BE49-F238E27FC236}">
                <a16:creationId xmlns:a16="http://schemas.microsoft.com/office/drawing/2014/main" id="{45AACAFC-171C-59E3-4602-1EE41C729BB6}"/>
              </a:ext>
            </a:extLst>
          </p:cNvPr>
          <p:cNvSpPr>
            <a:spLocks noGrp="1"/>
          </p:cNvSpPr>
          <p:nvPr>
            <p:ph type="pic" sz="quarter" idx="12"/>
          </p:nvPr>
        </p:nvSpPr>
        <p:spPr>
          <a:xfrm>
            <a:off x="7180659" y="5430"/>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7" name="Picture Placeholder 36">
            <a:extLst>
              <a:ext uri="{FF2B5EF4-FFF2-40B4-BE49-F238E27FC236}">
                <a16:creationId xmlns:a16="http://schemas.microsoft.com/office/drawing/2014/main" id="{355E5E31-0A04-2AFB-02EB-15C6FAA3DE57}"/>
              </a:ext>
            </a:extLst>
          </p:cNvPr>
          <p:cNvSpPr>
            <a:spLocks noGrp="1"/>
          </p:cNvSpPr>
          <p:nvPr>
            <p:ph type="pic" sz="quarter" idx="13"/>
          </p:nvPr>
        </p:nvSpPr>
        <p:spPr>
          <a:xfrm>
            <a:off x="9629195" y="2746545"/>
            <a:ext cx="2204215" cy="3195585"/>
          </a:xfrm>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8" name="Picture Placeholder 100">
            <a:extLst>
              <a:ext uri="{FF2B5EF4-FFF2-40B4-BE49-F238E27FC236}">
                <a16:creationId xmlns:a16="http://schemas.microsoft.com/office/drawing/2014/main" id="{EB2873D7-F640-6209-9830-FEDEBD79D522}"/>
              </a:ext>
            </a:extLst>
          </p:cNvPr>
          <p:cNvSpPr>
            <a:spLocks noGrp="1"/>
          </p:cNvSpPr>
          <p:nvPr>
            <p:ph type="pic" sz="quarter" idx="10"/>
          </p:nvPr>
        </p:nvSpPr>
        <p:spPr>
          <a:xfrm>
            <a:off x="2269245" y="16945"/>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8" name="Text Placeholder 32">
            <a:extLst>
              <a:ext uri="{FF2B5EF4-FFF2-40B4-BE49-F238E27FC236}">
                <a16:creationId xmlns:a16="http://schemas.microsoft.com/office/drawing/2014/main" id="{6389C801-2A80-182C-E589-CC07BDBC1FB0}"/>
              </a:ext>
            </a:extLst>
          </p:cNvPr>
          <p:cNvSpPr>
            <a:spLocks noGrp="1"/>
          </p:cNvSpPr>
          <p:nvPr>
            <p:ph type="body" sz="quarter" idx="42" hasCustomPrompt="1"/>
          </p:nvPr>
        </p:nvSpPr>
        <p:spPr>
          <a:xfrm rot="16200000">
            <a:off x="-2087668" y="272934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9" name="Straight Connector 38">
            <a:extLst>
              <a:ext uri="{FF2B5EF4-FFF2-40B4-BE49-F238E27FC236}">
                <a16:creationId xmlns:a16="http://schemas.microsoft.com/office/drawing/2014/main" id="{FAF53D26-4788-05E3-771F-7286AB1A66F6}"/>
              </a:ext>
            </a:extLst>
          </p:cNvPr>
          <p:cNvCxnSpPr>
            <a:cxnSpLocks/>
          </p:cNvCxnSpPr>
          <p:nvPr userDrawn="1"/>
        </p:nvCxnSpPr>
        <p:spPr>
          <a:xfrm>
            <a:off x="2331308" y="445400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32">
            <a:extLst>
              <a:ext uri="{FF2B5EF4-FFF2-40B4-BE49-F238E27FC236}">
                <a16:creationId xmlns:a16="http://schemas.microsoft.com/office/drawing/2014/main" id="{051AB610-0058-822C-BD59-9D2627BE2026}"/>
              </a:ext>
            </a:extLst>
          </p:cNvPr>
          <p:cNvSpPr>
            <a:spLocks noGrp="1"/>
          </p:cNvSpPr>
          <p:nvPr>
            <p:ph type="body" sz="quarter" idx="18" hasCustomPrompt="1"/>
          </p:nvPr>
        </p:nvSpPr>
        <p:spPr>
          <a:xfrm>
            <a:off x="2344748" y="450522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8" name="Text Placeholder 32">
            <a:extLst>
              <a:ext uri="{FF2B5EF4-FFF2-40B4-BE49-F238E27FC236}">
                <a16:creationId xmlns:a16="http://schemas.microsoft.com/office/drawing/2014/main" id="{5C736B8B-53E4-66F7-1990-53422BBEADD9}"/>
              </a:ext>
            </a:extLst>
          </p:cNvPr>
          <p:cNvSpPr>
            <a:spLocks noGrp="1"/>
          </p:cNvSpPr>
          <p:nvPr>
            <p:ph type="body" sz="quarter" idx="19" hasCustomPrompt="1"/>
          </p:nvPr>
        </p:nvSpPr>
        <p:spPr>
          <a:xfrm>
            <a:off x="2351099" y="398109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9" name="Text Placeholder 32">
            <a:extLst>
              <a:ext uri="{FF2B5EF4-FFF2-40B4-BE49-F238E27FC236}">
                <a16:creationId xmlns:a16="http://schemas.microsoft.com/office/drawing/2014/main" id="{4655396E-9FDD-AAC5-1A44-FCFBD08C7CD7}"/>
              </a:ext>
            </a:extLst>
          </p:cNvPr>
          <p:cNvSpPr>
            <a:spLocks noGrp="1"/>
          </p:cNvSpPr>
          <p:nvPr>
            <p:ph type="body" sz="quarter" idx="20" hasCustomPrompt="1"/>
          </p:nvPr>
        </p:nvSpPr>
        <p:spPr>
          <a:xfrm>
            <a:off x="3227039" y="419031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0" name="Straight Connector 49">
            <a:extLst>
              <a:ext uri="{FF2B5EF4-FFF2-40B4-BE49-F238E27FC236}">
                <a16:creationId xmlns:a16="http://schemas.microsoft.com/office/drawing/2014/main" id="{6595F542-8BE0-4F9C-9FF3-07CCA82EBC15}"/>
              </a:ext>
            </a:extLst>
          </p:cNvPr>
          <p:cNvCxnSpPr>
            <a:cxnSpLocks/>
          </p:cNvCxnSpPr>
          <p:nvPr userDrawn="1"/>
        </p:nvCxnSpPr>
        <p:spPr>
          <a:xfrm>
            <a:off x="4823039" y="8782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1BDC03DB-7332-E6FA-B8BB-277188C462EC}"/>
              </a:ext>
            </a:extLst>
          </p:cNvPr>
          <p:cNvSpPr>
            <a:spLocks noGrp="1"/>
          </p:cNvSpPr>
          <p:nvPr>
            <p:ph type="body" sz="quarter" idx="43" hasCustomPrompt="1"/>
          </p:nvPr>
        </p:nvSpPr>
        <p:spPr>
          <a:xfrm>
            <a:off x="4836479" y="9294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2" name="Text Placeholder 32">
            <a:extLst>
              <a:ext uri="{FF2B5EF4-FFF2-40B4-BE49-F238E27FC236}">
                <a16:creationId xmlns:a16="http://schemas.microsoft.com/office/drawing/2014/main" id="{D1E9F0E9-3E45-67C8-9859-8E853F3C82F2}"/>
              </a:ext>
            </a:extLst>
          </p:cNvPr>
          <p:cNvSpPr>
            <a:spLocks noGrp="1"/>
          </p:cNvSpPr>
          <p:nvPr>
            <p:ph type="body" sz="quarter" idx="44" hasCustomPrompt="1"/>
          </p:nvPr>
        </p:nvSpPr>
        <p:spPr>
          <a:xfrm>
            <a:off x="4842830" y="4053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53" name="Text Placeholder 32">
            <a:extLst>
              <a:ext uri="{FF2B5EF4-FFF2-40B4-BE49-F238E27FC236}">
                <a16:creationId xmlns:a16="http://schemas.microsoft.com/office/drawing/2014/main" id="{9EAE5637-9288-E47B-5F86-63ADA117F661}"/>
              </a:ext>
            </a:extLst>
          </p:cNvPr>
          <p:cNvSpPr>
            <a:spLocks noGrp="1"/>
          </p:cNvSpPr>
          <p:nvPr>
            <p:ph type="body" sz="quarter" idx="45" hasCustomPrompt="1"/>
          </p:nvPr>
        </p:nvSpPr>
        <p:spPr>
          <a:xfrm>
            <a:off x="5718770" y="6145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8" name="Straight Connector 57">
            <a:extLst>
              <a:ext uri="{FF2B5EF4-FFF2-40B4-BE49-F238E27FC236}">
                <a16:creationId xmlns:a16="http://schemas.microsoft.com/office/drawing/2014/main" id="{91163A42-ECA4-0258-F06A-D6E0A1432389}"/>
              </a:ext>
            </a:extLst>
          </p:cNvPr>
          <p:cNvCxnSpPr>
            <a:cxnSpLocks/>
          </p:cNvCxnSpPr>
          <p:nvPr userDrawn="1"/>
        </p:nvCxnSpPr>
        <p:spPr>
          <a:xfrm>
            <a:off x="7271140" y="4402794"/>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 Placeholder 32">
            <a:extLst>
              <a:ext uri="{FF2B5EF4-FFF2-40B4-BE49-F238E27FC236}">
                <a16:creationId xmlns:a16="http://schemas.microsoft.com/office/drawing/2014/main" id="{F39F4436-B7B3-3BDC-157E-483222EFFF94}"/>
              </a:ext>
            </a:extLst>
          </p:cNvPr>
          <p:cNvSpPr>
            <a:spLocks noGrp="1"/>
          </p:cNvSpPr>
          <p:nvPr>
            <p:ph type="body" sz="quarter" idx="46" hasCustomPrompt="1"/>
          </p:nvPr>
        </p:nvSpPr>
        <p:spPr>
          <a:xfrm>
            <a:off x="7284580" y="4454009"/>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188B88B0-45BA-789C-D55C-92226513FAFF}"/>
              </a:ext>
            </a:extLst>
          </p:cNvPr>
          <p:cNvSpPr>
            <a:spLocks noGrp="1"/>
          </p:cNvSpPr>
          <p:nvPr>
            <p:ph type="body" sz="quarter" idx="47" hasCustomPrompt="1"/>
          </p:nvPr>
        </p:nvSpPr>
        <p:spPr>
          <a:xfrm>
            <a:off x="7290931" y="3929882"/>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61" name="Text Placeholder 32">
            <a:extLst>
              <a:ext uri="{FF2B5EF4-FFF2-40B4-BE49-F238E27FC236}">
                <a16:creationId xmlns:a16="http://schemas.microsoft.com/office/drawing/2014/main" id="{1EA52453-8796-7114-4C6E-00011B681CDA}"/>
              </a:ext>
            </a:extLst>
          </p:cNvPr>
          <p:cNvSpPr>
            <a:spLocks noGrp="1"/>
          </p:cNvSpPr>
          <p:nvPr>
            <p:ph type="body" sz="quarter" idx="48" hasCustomPrompt="1"/>
          </p:nvPr>
        </p:nvSpPr>
        <p:spPr>
          <a:xfrm>
            <a:off x="8166871" y="4139097"/>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67" name="Straight Connector 66">
            <a:extLst>
              <a:ext uri="{FF2B5EF4-FFF2-40B4-BE49-F238E27FC236}">
                <a16:creationId xmlns:a16="http://schemas.microsoft.com/office/drawing/2014/main" id="{0BD88B23-4623-D1A4-5EFF-6897E0CFC091}"/>
              </a:ext>
            </a:extLst>
          </p:cNvPr>
          <p:cNvCxnSpPr>
            <a:cxnSpLocks/>
          </p:cNvCxnSpPr>
          <p:nvPr userDrawn="1"/>
        </p:nvCxnSpPr>
        <p:spPr>
          <a:xfrm>
            <a:off x="9711285" y="841310"/>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 Placeholder 32">
            <a:extLst>
              <a:ext uri="{FF2B5EF4-FFF2-40B4-BE49-F238E27FC236}">
                <a16:creationId xmlns:a16="http://schemas.microsoft.com/office/drawing/2014/main" id="{75C0BE62-FB8F-7A8A-366C-EE5956EE4A69}"/>
              </a:ext>
            </a:extLst>
          </p:cNvPr>
          <p:cNvSpPr>
            <a:spLocks noGrp="1"/>
          </p:cNvSpPr>
          <p:nvPr>
            <p:ph type="body" sz="quarter" idx="49" hasCustomPrompt="1"/>
          </p:nvPr>
        </p:nvSpPr>
        <p:spPr>
          <a:xfrm>
            <a:off x="9724725" y="892525"/>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9" name="Text Placeholder 32">
            <a:extLst>
              <a:ext uri="{FF2B5EF4-FFF2-40B4-BE49-F238E27FC236}">
                <a16:creationId xmlns:a16="http://schemas.microsoft.com/office/drawing/2014/main" id="{D76E6F3B-CA82-1375-6750-0A09826D1960}"/>
              </a:ext>
            </a:extLst>
          </p:cNvPr>
          <p:cNvSpPr>
            <a:spLocks noGrp="1"/>
          </p:cNvSpPr>
          <p:nvPr>
            <p:ph type="body" sz="quarter" idx="50" hasCustomPrompt="1"/>
          </p:nvPr>
        </p:nvSpPr>
        <p:spPr>
          <a:xfrm>
            <a:off x="9731076" y="368398"/>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0" name="Text Placeholder 32">
            <a:extLst>
              <a:ext uri="{FF2B5EF4-FFF2-40B4-BE49-F238E27FC236}">
                <a16:creationId xmlns:a16="http://schemas.microsoft.com/office/drawing/2014/main" id="{B61D2373-9C10-541E-BDA3-403107CF2315}"/>
              </a:ext>
            </a:extLst>
          </p:cNvPr>
          <p:cNvSpPr>
            <a:spLocks noGrp="1"/>
          </p:cNvSpPr>
          <p:nvPr>
            <p:ph type="body" sz="quarter" idx="51" hasCustomPrompt="1"/>
          </p:nvPr>
        </p:nvSpPr>
        <p:spPr>
          <a:xfrm>
            <a:off x="10607016" y="577613"/>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art 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798DF14-8798-4EAD-82C9-65D466F7926D}"/>
              </a:ext>
            </a:extLst>
          </p:cNvPr>
          <p:cNvSpPr/>
          <p:nvPr userDrawn="1"/>
        </p:nvSpPr>
        <p:spPr>
          <a:xfrm rot="10800000">
            <a:off x="676909" y="405325"/>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4C245"/>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B4AB1622-319C-636B-4A3C-2877C5B6EDA4}"/>
              </a:ext>
            </a:extLst>
          </p:cNvPr>
          <p:cNvSpPr/>
          <p:nvPr userDrawn="1"/>
        </p:nvSpPr>
        <p:spPr>
          <a:xfrm rot="10800000">
            <a:off x="3130534" y="4038806"/>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2B83611F-8510-786D-DD6F-770FA0EE6972}"/>
              </a:ext>
            </a:extLst>
          </p:cNvPr>
          <p:cNvSpPr/>
          <p:nvPr userDrawn="1"/>
        </p:nvSpPr>
        <p:spPr>
          <a:xfrm rot="10800000">
            <a:off x="5562616" y="183475"/>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30DF1229-7E9D-6790-1163-5674CDF7B429}"/>
              </a:ext>
            </a:extLst>
          </p:cNvPr>
          <p:cNvSpPr/>
          <p:nvPr userDrawn="1"/>
        </p:nvSpPr>
        <p:spPr>
          <a:xfrm rot="10800000">
            <a:off x="8034688" y="3952509"/>
            <a:ext cx="2205305" cy="2882175"/>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84C245">
              <a:alpha val="7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8" name="Picture Placeholder 86">
            <a:extLst>
              <a:ext uri="{FF2B5EF4-FFF2-40B4-BE49-F238E27FC236}">
                <a16:creationId xmlns:a16="http://schemas.microsoft.com/office/drawing/2014/main" id="{81B4FA46-87A2-4A7E-132F-2EFD083DF54B}"/>
              </a:ext>
            </a:extLst>
          </p:cNvPr>
          <p:cNvSpPr>
            <a:spLocks noGrp="1"/>
          </p:cNvSpPr>
          <p:nvPr>
            <p:ph type="pic" sz="quarter" idx="12"/>
          </p:nvPr>
        </p:nvSpPr>
        <p:spPr>
          <a:xfrm>
            <a:off x="5562616" y="3101832"/>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Picture Placeholder 100">
            <a:extLst>
              <a:ext uri="{FF2B5EF4-FFF2-40B4-BE49-F238E27FC236}">
                <a16:creationId xmlns:a16="http://schemas.microsoft.com/office/drawing/2014/main" id="{BA580DA0-5B9F-7F19-03CF-FD408A6C58DE}"/>
              </a:ext>
            </a:extLst>
          </p:cNvPr>
          <p:cNvSpPr>
            <a:spLocks noGrp="1"/>
          </p:cNvSpPr>
          <p:nvPr>
            <p:ph type="pic" sz="quarter" idx="10"/>
          </p:nvPr>
        </p:nvSpPr>
        <p:spPr>
          <a:xfrm>
            <a:off x="676908" y="3002671"/>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4" name="Text Placeholder 32">
            <a:extLst>
              <a:ext uri="{FF2B5EF4-FFF2-40B4-BE49-F238E27FC236}">
                <a16:creationId xmlns:a16="http://schemas.microsoft.com/office/drawing/2014/main" id="{9057F582-2414-A5E9-7FEC-91D48D0B999C}"/>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5" name="Straight Connector 34">
            <a:extLst>
              <a:ext uri="{FF2B5EF4-FFF2-40B4-BE49-F238E27FC236}">
                <a16:creationId xmlns:a16="http://schemas.microsoft.com/office/drawing/2014/main" id="{8CAF1654-D560-5382-7FBA-534F4502B1C1}"/>
              </a:ext>
            </a:extLst>
          </p:cNvPr>
          <p:cNvCxnSpPr>
            <a:cxnSpLocks/>
          </p:cNvCxnSpPr>
          <p:nvPr userDrawn="1"/>
        </p:nvCxnSpPr>
        <p:spPr>
          <a:xfrm>
            <a:off x="744820" y="1704342"/>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32">
            <a:extLst>
              <a:ext uri="{FF2B5EF4-FFF2-40B4-BE49-F238E27FC236}">
                <a16:creationId xmlns:a16="http://schemas.microsoft.com/office/drawing/2014/main" id="{58E48B56-3E92-D518-4049-7617E255E319}"/>
              </a:ext>
            </a:extLst>
          </p:cNvPr>
          <p:cNvSpPr>
            <a:spLocks noGrp="1"/>
          </p:cNvSpPr>
          <p:nvPr>
            <p:ph type="body" sz="quarter" idx="18" hasCustomPrompt="1"/>
          </p:nvPr>
        </p:nvSpPr>
        <p:spPr>
          <a:xfrm>
            <a:off x="758260" y="1755557"/>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7" name="Text Placeholder 32">
            <a:extLst>
              <a:ext uri="{FF2B5EF4-FFF2-40B4-BE49-F238E27FC236}">
                <a16:creationId xmlns:a16="http://schemas.microsoft.com/office/drawing/2014/main" id="{753D3C8F-3CFC-FEE7-2E96-E00936182225}"/>
              </a:ext>
            </a:extLst>
          </p:cNvPr>
          <p:cNvSpPr>
            <a:spLocks noGrp="1"/>
          </p:cNvSpPr>
          <p:nvPr>
            <p:ph type="body" sz="quarter" idx="19" hasCustomPrompt="1"/>
          </p:nvPr>
        </p:nvSpPr>
        <p:spPr>
          <a:xfrm>
            <a:off x="764611" y="1231430"/>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38" name="Text Placeholder 32">
            <a:extLst>
              <a:ext uri="{FF2B5EF4-FFF2-40B4-BE49-F238E27FC236}">
                <a16:creationId xmlns:a16="http://schemas.microsoft.com/office/drawing/2014/main" id="{2E07AE96-A12E-B6B6-F460-3F6E6D8F9813}"/>
              </a:ext>
            </a:extLst>
          </p:cNvPr>
          <p:cNvSpPr>
            <a:spLocks noGrp="1"/>
          </p:cNvSpPr>
          <p:nvPr>
            <p:ph type="body" sz="quarter" idx="20" hasCustomPrompt="1"/>
          </p:nvPr>
        </p:nvSpPr>
        <p:spPr>
          <a:xfrm>
            <a:off x="1640551" y="1440645"/>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39" name="Straight Connector 38">
            <a:extLst>
              <a:ext uri="{FF2B5EF4-FFF2-40B4-BE49-F238E27FC236}">
                <a16:creationId xmlns:a16="http://schemas.microsoft.com/office/drawing/2014/main" id="{A770E3D6-B028-A856-6CD1-164FBF8A2DAC}"/>
              </a:ext>
            </a:extLst>
          </p:cNvPr>
          <p:cNvCxnSpPr>
            <a:cxnSpLocks/>
          </p:cNvCxnSpPr>
          <p:nvPr userDrawn="1"/>
        </p:nvCxnSpPr>
        <p:spPr>
          <a:xfrm>
            <a:off x="3221452" y="4917043"/>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32">
            <a:extLst>
              <a:ext uri="{FF2B5EF4-FFF2-40B4-BE49-F238E27FC236}">
                <a16:creationId xmlns:a16="http://schemas.microsoft.com/office/drawing/2014/main" id="{98999F88-E386-1D8A-C195-AF0FE5A3E97D}"/>
              </a:ext>
            </a:extLst>
          </p:cNvPr>
          <p:cNvSpPr>
            <a:spLocks noGrp="1"/>
          </p:cNvSpPr>
          <p:nvPr>
            <p:ph type="body" sz="quarter" idx="43" hasCustomPrompt="1"/>
          </p:nvPr>
        </p:nvSpPr>
        <p:spPr>
          <a:xfrm>
            <a:off x="3234892" y="4968258"/>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1" name="Text Placeholder 32">
            <a:extLst>
              <a:ext uri="{FF2B5EF4-FFF2-40B4-BE49-F238E27FC236}">
                <a16:creationId xmlns:a16="http://schemas.microsoft.com/office/drawing/2014/main" id="{DF320F54-E019-D197-E66D-6D936EB2F81F}"/>
              </a:ext>
            </a:extLst>
          </p:cNvPr>
          <p:cNvSpPr>
            <a:spLocks noGrp="1"/>
          </p:cNvSpPr>
          <p:nvPr>
            <p:ph type="body" sz="quarter" idx="44" hasCustomPrompt="1"/>
          </p:nvPr>
        </p:nvSpPr>
        <p:spPr>
          <a:xfrm>
            <a:off x="3241243" y="4444131"/>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42" name="Text Placeholder 32">
            <a:extLst>
              <a:ext uri="{FF2B5EF4-FFF2-40B4-BE49-F238E27FC236}">
                <a16:creationId xmlns:a16="http://schemas.microsoft.com/office/drawing/2014/main" id="{5C243B4D-E4D3-B144-C49D-328ECC14A8BE}"/>
              </a:ext>
            </a:extLst>
          </p:cNvPr>
          <p:cNvSpPr>
            <a:spLocks noGrp="1"/>
          </p:cNvSpPr>
          <p:nvPr>
            <p:ph type="body" sz="quarter" idx="45" hasCustomPrompt="1"/>
          </p:nvPr>
        </p:nvSpPr>
        <p:spPr>
          <a:xfrm>
            <a:off x="4117183" y="4653346"/>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3" name="Straight Connector 42">
            <a:extLst>
              <a:ext uri="{FF2B5EF4-FFF2-40B4-BE49-F238E27FC236}">
                <a16:creationId xmlns:a16="http://schemas.microsoft.com/office/drawing/2014/main" id="{9489381F-FC11-3911-049D-FBD5DC2721B9}"/>
              </a:ext>
            </a:extLst>
          </p:cNvPr>
          <p:cNvCxnSpPr>
            <a:cxnSpLocks/>
          </p:cNvCxnSpPr>
          <p:nvPr userDrawn="1"/>
        </p:nvCxnSpPr>
        <p:spPr>
          <a:xfrm>
            <a:off x="5617957" y="1724311"/>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32">
            <a:extLst>
              <a:ext uri="{FF2B5EF4-FFF2-40B4-BE49-F238E27FC236}">
                <a16:creationId xmlns:a16="http://schemas.microsoft.com/office/drawing/2014/main" id="{28C53705-5CC7-6310-483E-731F5E577075}"/>
              </a:ext>
            </a:extLst>
          </p:cNvPr>
          <p:cNvSpPr>
            <a:spLocks noGrp="1"/>
          </p:cNvSpPr>
          <p:nvPr>
            <p:ph type="body" sz="quarter" idx="46" hasCustomPrompt="1"/>
          </p:nvPr>
        </p:nvSpPr>
        <p:spPr>
          <a:xfrm>
            <a:off x="5631397" y="1775526"/>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5" name="Text Placeholder 32">
            <a:extLst>
              <a:ext uri="{FF2B5EF4-FFF2-40B4-BE49-F238E27FC236}">
                <a16:creationId xmlns:a16="http://schemas.microsoft.com/office/drawing/2014/main" id="{198C973D-3F91-37C7-264C-BDA10294B538}"/>
              </a:ext>
            </a:extLst>
          </p:cNvPr>
          <p:cNvSpPr>
            <a:spLocks noGrp="1"/>
          </p:cNvSpPr>
          <p:nvPr>
            <p:ph type="body" sz="quarter" idx="47" hasCustomPrompt="1"/>
          </p:nvPr>
        </p:nvSpPr>
        <p:spPr>
          <a:xfrm>
            <a:off x="5637748" y="1251399"/>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46" name="Text Placeholder 32">
            <a:extLst>
              <a:ext uri="{FF2B5EF4-FFF2-40B4-BE49-F238E27FC236}">
                <a16:creationId xmlns:a16="http://schemas.microsoft.com/office/drawing/2014/main" id="{9E5CA4D0-8BAF-7D02-E283-F8461C533ADB}"/>
              </a:ext>
            </a:extLst>
          </p:cNvPr>
          <p:cNvSpPr>
            <a:spLocks noGrp="1"/>
          </p:cNvSpPr>
          <p:nvPr>
            <p:ph type="body" sz="quarter" idx="48" hasCustomPrompt="1"/>
          </p:nvPr>
        </p:nvSpPr>
        <p:spPr>
          <a:xfrm>
            <a:off x="6513688" y="1460614"/>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7" name="Straight Connector 46">
            <a:extLst>
              <a:ext uri="{FF2B5EF4-FFF2-40B4-BE49-F238E27FC236}">
                <a16:creationId xmlns:a16="http://schemas.microsoft.com/office/drawing/2014/main" id="{A70D8766-71C9-014B-7C80-5E8E8502DF41}"/>
              </a:ext>
            </a:extLst>
          </p:cNvPr>
          <p:cNvCxnSpPr>
            <a:cxnSpLocks/>
          </p:cNvCxnSpPr>
          <p:nvPr userDrawn="1"/>
        </p:nvCxnSpPr>
        <p:spPr>
          <a:xfrm>
            <a:off x="8116779" y="479381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 Placeholder 32">
            <a:extLst>
              <a:ext uri="{FF2B5EF4-FFF2-40B4-BE49-F238E27FC236}">
                <a16:creationId xmlns:a16="http://schemas.microsoft.com/office/drawing/2014/main" id="{0A9AF39E-0B25-826F-5AB1-F25C9A3C3952}"/>
              </a:ext>
            </a:extLst>
          </p:cNvPr>
          <p:cNvSpPr>
            <a:spLocks noGrp="1"/>
          </p:cNvSpPr>
          <p:nvPr>
            <p:ph type="body" sz="quarter" idx="49" hasCustomPrompt="1"/>
          </p:nvPr>
        </p:nvSpPr>
        <p:spPr>
          <a:xfrm>
            <a:off x="8130219" y="484503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9" name="Text Placeholder 32">
            <a:extLst>
              <a:ext uri="{FF2B5EF4-FFF2-40B4-BE49-F238E27FC236}">
                <a16:creationId xmlns:a16="http://schemas.microsoft.com/office/drawing/2014/main" id="{4E3C2B43-C743-99AA-A20D-FC79E6DF5C99}"/>
              </a:ext>
            </a:extLst>
          </p:cNvPr>
          <p:cNvSpPr>
            <a:spLocks noGrp="1"/>
          </p:cNvSpPr>
          <p:nvPr>
            <p:ph type="body" sz="quarter" idx="50" hasCustomPrompt="1"/>
          </p:nvPr>
        </p:nvSpPr>
        <p:spPr>
          <a:xfrm>
            <a:off x="8136570" y="432090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50" name="Text Placeholder 32">
            <a:extLst>
              <a:ext uri="{FF2B5EF4-FFF2-40B4-BE49-F238E27FC236}">
                <a16:creationId xmlns:a16="http://schemas.microsoft.com/office/drawing/2014/main" id="{5F8EDE65-8233-63E4-06CE-416D853C8A42}"/>
              </a:ext>
            </a:extLst>
          </p:cNvPr>
          <p:cNvSpPr>
            <a:spLocks noGrp="1"/>
          </p:cNvSpPr>
          <p:nvPr>
            <p:ph type="body" sz="quarter" idx="51" hasCustomPrompt="1"/>
          </p:nvPr>
        </p:nvSpPr>
        <p:spPr>
          <a:xfrm>
            <a:off x="9012510" y="453012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2" name="Picture Placeholder 51">
            <a:extLst>
              <a:ext uri="{FF2B5EF4-FFF2-40B4-BE49-F238E27FC236}">
                <a16:creationId xmlns:a16="http://schemas.microsoft.com/office/drawing/2014/main" id="{10FA84DF-166C-0D0F-8576-C0CCFE83B26F}"/>
              </a:ext>
            </a:extLst>
          </p:cNvPr>
          <p:cNvSpPr>
            <a:spLocks noGrp="1"/>
          </p:cNvSpPr>
          <p:nvPr>
            <p:ph type="pic" sz="quarter" idx="52"/>
          </p:nvPr>
        </p:nvSpPr>
        <p:spPr>
          <a:xfrm>
            <a:off x="3130533" y="939180"/>
            <a:ext cx="2204215" cy="3127986"/>
          </a:xfrm>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54" name="Picture Placeholder 53">
            <a:extLst>
              <a:ext uri="{FF2B5EF4-FFF2-40B4-BE49-F238E27FC236}">
                <a16:creationId xmlns:a16="http://schemas.microsoft.com/office/drawing/2014/main" id="{09CBF7E8-CB9F-C860-BCA2-B257F00261CE}"/>
              </a:ext>
            </a:extLst>
          </p:cNvPr>
          <p:cNvSpPr>
            <a:spLocks noGrp="1"/>
          </p:cNvSpPr>
          <p:nvPr>
            <p:ph type="pic" sz="quarter" idx="53"/>
          </p:nvPr>
        </p:nvSpPr>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DF925AD-D6B9-A58B-BF15-C80C0C859215}"/>
              </a:ext>
            </a:extLst>
          </p:cNvPr>
          <p:cNvSpPr/>
          <p:nvPr userDrawn="1"/>
        </p:nvSpPr>
        <p:spPr>
          <a:xfrm>
            <a:off x="-14824" y="0"/>
            <a:ext cx="4660566" cy="685800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3" name="Rectangle 2">
            <a:extLst>
              <a:ext uri="{FF2B5EF4-FFF2-40B4-BE49-F238E27FC236}">
                <a16:creationId xmlns:a16="http://schemas.microsoft.com/office/drawing/2014/main" id="{834ED957-32AA-E29B-F929-8BF81065BCD3}"/>
              </a:ext>
            </a:extLst>
          </p:cNvPr>
          <p:cNvSpPr/>
          <p:nvPr userDrawn="1"/>
        </p:nvSpPr>
        <p:spPr>
          <a:xfrm>
            <a:off x="0" y="2772697"/>
            <a:ext cx="2330245" cy="4085303"/>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3504386"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6EF0EA75-2206-84F7-638F-91950F510E57}"/>
              </a:ext>
            </a:extLst>
          </p:cNvPr>
          <p:cNvSpPr>
            <a:spLocks noGrp="1"/>
          </p:cNvSpPr>
          <p:nvPr>
            <p:ph type="pic" sz="quarter" idx="41"/>
          </p:nvPr>
        </p:nvSpPr>
        <p:spPr>
          <a:xfrm>
            <a:off x="4229099" y="1658170"/>
            <a:ext cx="7122409" cy="5199830"/>
          </a:xfrm>
          <a:custGeom>
            <a:avLst/>
            <a:gdLst>
              <a:gd name="connsiteX0" fmla="*/ 3561205 w 7122409"/>
              <a:gd name="connsiteY0" fmla="*/ 0 h 5199830"/>
              <a:gd name="connsiteX1" fmla="*/ 7122409 w 7122409"/>
              <a:gd name="connsiteY1" fmla="*/ 3560379 h 5199830"/>
              <a:gd name="connsiteX2" fmla="*/ 7114976 w 7122409"/>
              <a:gd name="connsiteY2" fmla="*/ 3761070 h 5199830"/>
              <a:gd name="connsiteX3" fmla="*/ 7122409 w 7122409"/>
              <a:gd name="connsiteY3" fmla="*/ 3761070 h 5199830"/>
              <a:gd name="connsiteX4" fmla="*/ 7122409 w 7122409"/>
              <a:gd name="connsiteY4" fmla="*/ 5199830 h 5199830"/>
              <a:gd name="connsiteX5" fmla="*/ 0 w 7122409"/>
              <a:gd name="connsiteY5" fmla="*/ 5199830 h 5199830"/>
              <a:gd name="connsiteX6" fmla="*/ 0 w 7122409"/>
              <a:gd name="connsiteY6" fmla="*/ 3761070 h 5199830"/>
              <a:gd name="connsiteX7" fmla="*/ 7431 w 7122409"/>
              <a:gd name="connsiteY7" fmla="*/ 3761070 h 5199830"/>
              <a:gd name="connsiteX8" fmla="*/ 0 w 7122409"/>
              <a:gd name="connsiteY8" fmla="*/ 3560380 h 5199830"/>
              <a:gd name="connsiteX9" fmla="*/ 3561205 w 7122409"/>
              <a:gd name="connsiteY9"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2409" h="5199830">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7DE7EAA-8DB6-B5CB-0E18-853598172730}"/>
              </a:ext>
            </a:extLst>
          </p:cNvPr>
          <p:cNvSpPr/>
          <p:nvPr userDrawn="1"/>
        </p:nvSpPr>
        <p:spPr>
          <a:xfrm rot="16200000">
            <a:off x="1737711" y="242887"/>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A4E3ED91-9FEB-03B8-FC7A-646ED60767A5}"/>
              </a:ext>
            </a:extLst>
          </p:cNvPr>
          <p:cNvSpPr/>
          <p:nvPr userDrawn="1"/>
        </p:nvSpPr>
        <p:spPr>
          <a:xfrm rot="16200000">
            <a:off x="208947" y="242886"/>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9D35BDCA-D5C6-E851-BFB4-95034ADE6344}"/>
              </a:ext>
            </a:extLst>
          </p:cNvPr>
          <p:cNvSpPr>
            <a:spLocks noGrp="1"/>
          </p:cNvSpPr>
          <p:nvPr>
            <p:ph type="pic" sz="quarter" idx="19"/>
          </p:nvPr>
        </p:nvSpPr>
        <p:spPr>
          <a:xfrm>
            <a:off x="5631688" y="1678929"/>
            <a:ext cx="6560312" cy="4556399"/>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ABBE625-B4FC-E0F5-9631-227F03A092F2}"/>
              </a:ext>
            </a:extLst>
          </p:cNvPr>
          <p:cNvSpPr/>
          <p:nvPr userDrawn="1"/>
        </p:nvSpPr>
        <p:spPr>
          <a:xfrm rot="16200000">
            <a:off x="8060683" y="-383746"/>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84C245"/>
          </a:solidFill>
          <a:ln w="15768" cap="flat">
            <a:noFill/>
            <a:prstDash val="solid"/>
            <a:miter/>
          </a:ln>
        </p:spPr>
        <p:txBody>
          <a:bodyPr wrap="square" rtlCol="0" anchor="ctr">
            <a:noAutofit/>
          </a:bodyPr>
          <a:lstStyle/>
          <a:p>
            <a:endParaRPr lang="en-US" dirty="0"/>
          </a:p>
        </p:txBody>
      </p:sp>
      <p:sp>
        <p:nvSpPr>
          <p:cNvPr id="6" name="Picture Placeholder 5">
            <a:extLst>
              <a:ext uri="{FF2B5EF4-FFF2-40B4-BE49-F238E27FC236}">
                <a16:creationId xmlns:a16="http://schemas.microsoft.com/office/drawing/2014/main" id="{2310DE4B-D4E0-C370-67F7-A5A9B82090D4}"/>
              </a:ext>
            </a:extLst>
          </p:cNvPr>
          <p:cNvSpPr>
            <a:spLocks noGrp="1"/>
          </p:cNvSpPr>
          <p:nvPr>
            <p:ph type="pic" sz="quarter" idx="40"/>
          </p:nvPr>
        </p:nvSpPr>
        <p:spPr>
          <a:xfrm>
            <a:off x="-1" y="655053"/>
            <a:ext cx="8902586" cy="5921497"/>
          </a:xfrm>
          <a:custGeom>
            <a:avLst/>
            <a:gdLst>
              <a:gd name="connsiteX0" fmla="*/ 0 w 8902586"/>
              <a:gd name="connsiteY0" fmla="*/ 0 h 5921497"/>
              <a:gd name="connsiteX1" fmla="*/ 3108311 w 8902586"/>
              <a:gd name="connsiteY1" fmla="*/ 0 h 5921497"/>
              <a:gd name="connsiteX2" fmla="*/ 3108311 w 8902586"/>
              <a:gd name="connsiteY2" fmla="*/ 6178 h 5921497"/>
              <a:gd name="connsiteX3" fmla="*/ 3212361 w 8902586"/>
              <a:gd name="connsiteY3" fmla="*/ 772 h 5921497"/>
              <a:gd name="connsiteX4" fmla="*/ 3289432 w 8902586"/>
              <a:gd name="connsiteY4" fmla="*/ 200 h 5921497"/>
              <a:gd name="connsiteX5" fmla="*/ 3289413 w 8902586"/>
              <a:gd name="connsiteY5" fmla="*/ 0 h 5921497"/>
              <a:gd name="connsiteX6" fmla="*/ 3316413 w 8902586"/>
              <a:gd name="connsiteY6" fmla="*/ 0 h 5921497"/>
              <a:gd name="connsiteX7" fmla="*/ 5781600 w 8902586"/>
              <a:gd name="connsiteY7" fmla="*/ 0 h 5921497"/>
              <a:gd name="connsiteX8" fmla="*/ 5781600 w 8902586"/>
              <a:gd name="connsiteY8" fmla="*/ 6178 h 5921497"/>
              <a:gd name="connsiteX9" fmla="*/ 5948452 w 8902586"/>
              <a:gd name="connsiteY9" fmla="*/ 0 h 5921497"/>
              <a:gd name="connsiteX10" fmla="*/ 7360641 w 8902586"/>
              <a:gd name="connsiteY10" fmla="*/ 356780 h 5921497"/>
              <a:gd name="connsiteX11" fmla="*/ 7560038 w 8902586"/>
              <a:gd name="connsiteY11" fmla="*/ 477806 h 5921497"/>
              <a:gd name="connsiteX12" fmla="*/ 7540194 w 8902586"/>
              <a:gd name="connsiteY12" fmla="*/ 504311 h 5921497"/>
              <a:gd name="connsiteX13" fmla="*/ 7257883 w 8902586"/>
              <a:gd name="connsiteY13" fmla="*/ 1427814 h 5921497"/>
              <a:gd name="connsiteX14" fmla="*/ 8739033 w 8902586"/>
              <a:gd name="connsiteY14" fmla="*/ 3069818 h 5921497"/>
              <a:gd name="connsiteX15" fmla="*/ 8902586 w 8902586"/>
              <a:gd name="connsiteY15" fmla="*/ 3078048 h 5921497"/>
              <a:gd name="connsiteX16" fmla="*/ 8893194 w 8902586"/>
              <a:gd name="connsiteY16" fmla="*/ 3263933 h 5921497"/>
              <a:gd name="connsiteX17" fmla="*/ 5948452 w 8902586"/>
              <a:gd name="connsiteY17" fmla="*/ 5921497 h 5921497"/>
              <a:gd name="connsiteX18" fmla="*/ 5781600 w 8902586"/>
              <a:gd name="connsiteY18" fmla="*/ 5915319 h 5921497"/>
              <a:gd name="connsiteX19" fmla="*/ 5781600 w 8902586"/>
              <a:gd name="connsiteY19" fmla="*/ 5921497 h 5921497"/>
              <a:gd name="connsiteX20" fmla="*/ 3316413 w 8902586"/>
              <a:gd name="connsiteY20" fmla="*/ 5921497 h 5921497"/>
              <a:gd name="connsiteX21" fmla="*/ 3303481 w 8902586"/>
              <a:gd name="connsiteY21" fmla="*/ 5921497 h 5921497"/>
              <a:gd name="connsiteX22" fmla="*/ 3303481 w 8902586"/>
              <a:gd name="connsiteY22" fmla="*/ 5921404 h 5921497"/>
              <a:gd name="connsiteX23" fmla="*/ 3209471 w 8902586"/>
              <a:gd name="connsiteY23" fmla="*/ 5920725 h 5921497"/>
              <a:gd name="connsiteX24" fmla="*/ 3108311 w 8902586"/>
              <a:gd name="connsiteY24" fmla="*/ 5915319 h 5921497"/>
              <a:gd name="connsiteX25" fmla="*/ 3108311 w 8902586"/>
              <a:gd name="connsiteY25" fmla="*/ 5921497 h 5921497"/>
              <a:gd name="connsiteX26" fmla="*/ 17545 w 8902586"/>
              <a:gd name="connsiteY26" fmla="*/ 5921497 h 5921497"/>
              <a:gd name="connsiteX27" fmla="*/ 17545 w 8902586"/>
              <a:gd name="connsiteY27" fmla="*/ 541546 h 5921497"/>
              <a:gd name="connsiteX28" fmla="*/ 12540 w 8902586"/>
              <a:gd name="connsiteY28" fmla="*/ 541546 h 5921497"/>
              <a:gd name="connsiteX29" fmla="*/ 17545 w 8902586"/>
              <a:gd name="connsiteY29" fmla="*/ 364695 h 5921497"/>
              <a:gd name="connsiteX30" fmla="*/ 5189 w 8902586"/>
              <a:gd name="connsiteY30" fmla="*/ 44496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02586" h="5921497">
                <a:moveTo>
                  <a:pt x="0" y="0"/>
                </a:moveTo>
                <a:lnTo>
                  <a:pt x="3108311" y="0"/>
                </a:lnTo>
                <a:lnTo>
                  <a:pt x="3108311" y="6178"/>
                </a:lnTo>
                <a:cubicBezTo>
                  <a:pt x="3142993" y="3089"/>
                  <a:pt x="3177677" y="1545"/>
                  <a:pt x="3212361" y="772"/>
                </a:cubicBezTo>
                <a:lnTo>
                  <a:pt x="3289432" y="200"/>
                </a:lnTo>
                <a:lnTo>
                  <a:pt x="3289413" y="0"/>
                </a:lnTo>
                <a:lnTo>
                  <a:pt x="3316413" y="0"/>
                </a:lnTo>
                <a:lnTo>
                  <a:pt x="5781600" y="0"/>
                </a:lnTo>
                <a:lnTo>
                  <a:pt x="5781600" y="6178"/>
                </a:lnTo>
                <a:cubicBezTo>
                  <a:pt x="5837214" y="0"/>
                  <a:pt x="5892835" y="0"/>
                  <a:pt x="5948452" y="0"/>
                </a:cubicBezTo>
                <a:cubicBezTo>
                  <a:pt x="6460206" y="0"/>
                  <a:pt x="6941182" y="129176"/>
                  <a:pt x="7360641" y="356780"/>
                </a:cubicBezTo>
                <a:lnTo>
                  <a:pt x="7560038" y="477806"/>
                </a:lnTo>
                <a:lnTo>
                  <a:pt x="7540194" y="504311"/>
                </a:lnTo>
                <a:cubicBezTo>
                  <a:pt x="7362039" y="767687"/>
                  <a:pt x="7257883" y="1085395"/>
                  <a:pt x="7257883" y="1427814"/>
                </a:cubicBezTo>
                <a:cubicBezTo>
                  <a:pt x="7257883" y="2283865"/>
                  <a:pt x="7905827" y="2985462"/>
                  <a:pt x="8739033" y="3069818"/>
                </a:cubicBezTo>
                <a:lnTo>
                  <a:pt x="8902586" y="3078048"/>
                </a:lnTo>
                <a:lnTo>
                  <a:pt x="8893194" y="3263933"/>
                </a:lnTo>
                <a:cubicBezTo>
                  <a:pt x="8741252" y="4758918"/>
                  <a:pt x="7477917" y="5921497"/>
                  <a:pt x="5948452" y="5921497"/>
                </a:cubicBezTo>
                <a:cubicBezTo>
                  <a:pt x="5892835" y="5921497"/>
                  <a:pt x="5831036" y="5921497"/>
                  <a:pt x="5781600" y="5915319"/>
                </a:cubicBezTo>
                <a:lnTo>
                  <a:pt x="5781600" y="5921497"/>
                </a:lnTo>
                <a:lnTo>
                  <a:pt x="3316413" y="5921497"/>
                </a:lnTo>
                <a:lnTo>
                  <a:pt x="3303481" y="5921497"/>
                </a:lnTo>
                <a:lnTo>
                  <a:pt x="3303481" y="5921404"/>
                </a:lnTo>
                <a:lnTo>
                  <a:pt x="3209471" y="5920725"/>
                </a:lnTo>
                <a:cubicBezTo>
                  <a:pt x="3173824" y="5919953"/>
                  <a:pt x="3139140" y="5918408"/>
                  <a:pt x="3108311" y="5915319"/>
                </a:cubicBezTo>
                <a:lnTo>
                  <a:pt x="3108311" y="5921497"/>
                </a:lnTo>
                <a:lnTo>
                  <a:pt x="17545" y="5921497"/>
                </a:lnTo>
                <a:lnTo>
                  <a:pt x="17545" y="541546"/>
                </a:lnTo>
                <a:lnTo>
                  <a:pt x="12540" y="541546"/>
                </a:lnTo>
                <a:cubicBezTo>
                  <a:pt x="17545" y="489148"/>
                  <a:pt x="17545" y="423644"/>
                  <a:pt x="17545" y="364695"/>
                </a:cubicBezTo>
                <a:cubicBezTo>
                  <a:pt x="17545" y="256620"/>
                  <a:pt x="13359" y="149798"/>
                  <a:pt x="5189" y="44496"/>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389716" y="767675"/>
            <a:ext cx="4802284" cy="254702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9821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1F8E47"/>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5398A2"/>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95105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216ABBD-EE0D-F76D-7AA4-AC96C297C838}"/>
              </a:ext>
            </a:extLst>
          </p:cNvPr>
          <p:cNvCxnSpPr>
            <a:cxnSpLocks/>
          </p:cNvCxnSpPr>
          <p:nvPr userDrawn="1"/>
        </p:nvCxnSpPr>
        <p:spPr>
          <a:xfrm>
            <a:off x="11768660" y="6652968"/>
            <a:ext cx="423340" cy="0"/>
          </a:xfrm>
          <a:prstGeom prst="line">
            <a:avLst/>
          </a:prstGeom>
          <a:ln w="12700">
            <a:solidFill>
              <a:srgbClr val="5398A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703B9D-CF86-F983-AA3B-BBE6BB186C75}"/>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rot="16200000">
            <a:off x="11194976" y="5679270"/>
            <a:ext cx="1512233" cy="166935"/>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29" r:id="rId1"/>
    <p:sldLayoutId id="2147483881" r:id="rId2"/>
    <p:sldLayoutId id="2147483888" r:id="rId3"/>
    <p:sldLayoutId id="2147483842" r:id="rId4"/>
    <p:sldLayoutId id="2147483840" r:id="rId5"/>
    <p:sldLayoutId id="2147483880" r:id="rId6"/>
    <p:sldLayoutId id="2147483889" r:id="rId7"/>
    <p:sldLayoutId id="2147483861" r:id="rId8"/>
    <p:sldLayoutId id="2147483897" r:id="rId9"/>
    <p:sldLayoutId id="2147483884" r:id="rId10"/>
    <p:sldLayoutId id="2147483841" r:id="rId11"/>
    <p:sldLayoutId id="2147483879" r:id="rId12"/>
    <p:sldLayoutId id="2147483878" r:id="rId13"/>
    <p:sldLayoutId id="2147483891" r:id="rId14"/>
    <p:sldLayoutId id="2147483894" r:id="rId15"/>
    <p:sldLayoutId id="2147483893" r:id="rId16"/>
    <p:sldLayoutId id="2147483895" r:id="rId17"/>
    <p:sldLayoutId id="214748385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thegreenstudy.com/tag/optimism/" TargetMode="Externa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5.xml"/><Relationship Id="rId1" Type="http://schemas.openxmlformats.org/officeDocument/2006/relationships/video" Target="https://www.youtube.com/embed/VsOJR40M0as?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BvcToPZCLI"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s://www.goodreads.com/quotes/37292-we-must-accept-finite-disappointment-but-never-lose-infinite-hope" TargetMode="External"/><Relationship Id="rId5" Type="http://schemas.openxmlformats.org/officeDocument/2006/relationships/hyperlink" Target="https://www.goodreads.com/quotes/10112296-hope-calls-for-action-action-is-impossible-without-hope" TargetMode="External"/><Relationship Id="rId4" Type="http://schemas.openxmlformats.org/officeDocument/2006/relationships/hyperlink" Target="https://www.goodreads.com/quotes/107417-hope-has-two-beautiful-daughters-their-names-are-anger-and"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QXGTNROtJkY" TargetMode="Externa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static1.squarespace.com/static/5b5a301e0dbda385e213c811/t/6678629f938c4164441735df/1719165600841/VENN_WORKSHEET.pdf" TargetMode="External"/><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climatebarometer.org/research-details-wide-array-of-climate-emotions/"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5.jpg"/><Relationship Id="rId2" Type="http://schemas.openxmlformats.org/officeDocument/2006/relationships/hyperlink" Target="https://www.amazon.com/Not-Too-Late-Changing-Possibility/dp/1642598976" TargetMode="External"/><Relationship Id="rId1" Type="http://schemas.openxmlformats.org/officeDocument/2006/relationships/slideLayout" Target="../slideLayouts/slideLayout10.xml"/><Relationship Id="rId6" Type="http://schemas.openxmlformats.org/officeDocument/2006/relationships/image" Target="../media/image34.jpg"/><Relationship Id="rId5" Type="http://schemas.openxmlformats.org/officeDocument/2006/relationships/hyperlink" Target="https://www.amazon.com/Saving-Us-Climate-Scientists-Healing/dp/1982143835" TargetMode="External"/><Relationship Id="rId4" Type="http://schemas.openxmlformats.org/officeDocument/2006/relationships/hyperlink" Target="https://www.amazon.com/Emergent-Strategy-Shaping-Change-Changing/dp/1849352607"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3.jpeg"/><Relationship Id="rId2" Type="http://schemas.openxmlformats.org/officeDocument/2006/relationships/image" Target="../media/image41.png"/><Relationship Id="rId1" Type="http://schemas.openxmlformats.org/officeDocument/2006/relationships/slideLayout" Target="../slideLayouts/slideLayout10.xml"/><Relationship Id="rId6" Type="http://schemas.openxmlformats.org/officeDocument/2006/relationships/hyperlink" Target="https://grist.org/" TargetMode="External"/><Relationship Id="rId5" Type="http://schemas.openxmlformats.org/officeDocument/2006/relationships/hyperlink" Target="https://orionmagazine.org/" TargetMode="External"/><Relationship Id="rId4" Type="http://schemas.openxmlformats.org/officeDocument/2006/relationships/hyperlink" Target="https://atmos.earth/"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www.climateculture.earth/" TargetMode="External"/><Relationship Id="rId1" Type="http://schemas.openxmlformats.org/officeDocument/2006/relationships/slideLayout" Target="../slideLayouts/slideLayout10.xml"/><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3" Type="http://schemas.openxmlformats.org/officeDocument/2006/relationships/hyperlink" Target="https://www.reearthin.org/"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forceofnature.xyz/" TargetMode="External"/><Relationship Id="rId1" Type="http://schemas.openxmlformats.org/officeDocument/2006/relationships/slideLayout" Target="../slideLayouts/slideLayout10.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FpPLz_D1i_c&amp;t=2s" TargetMode="External"/><Relationship Id="rId2" Type="http://schemas.openxmlformats.org/officeDocument/2006/relationships/hyperlink" Target="https://www.forceofnature.xyz/" TargetMode="External"/><Relationship Id="rId1" Type="http://schemas.openxmlformats.org/officeDocument/2006/relationships/slideLayout" Target="../slideLayouts/slideLayout15.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www.forceofnature.xyz/" TargetMode="Externa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www.sciencedirect.com/science/article/pii/S0959378022001078#b0285" TargetMode="External"/><Relationship Id="rId2" Type="http://schemas.openxmlformats.org/officeDocument/2006/relationships/slideLayout" Target="../slideLayouts/slideLayout15.xml"/><Relationship Id="rId1" Type="http://schemas.openxmlformats.org/officeDocument/2006/relationships/video" Target="https://www.youtube.com/embed/84bmqj2xNrk?feature=oembed" TargetMode="External"/><Relationship Id="rId5" Type="http://schemas.openxmlformats.org/officeDocument/2006/relationships/image" Target="../media/image16.jpeg"/><Relationship Id="rId4" Type="http://schemas.openxmlformats.org/officeDocument/2006/relationships/hyperlink" Target="https://www.sciencedirect.com/science/article/pii/S0959378022001078#b029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CB9B2A-CF41-A6DB-7204-A51510D2D895}"/>
              </a:ext>
            </a:extLst>
          </p:cNvPr>
          <p:cNvSpPr>
            <a:spLocks noGrp="1"/>
          </p:cNvSpPr>
          <p:nvPr>
            <p:ph type="body" sz="quarter" idx="4294967295"/>
          </p:nvPr>
        </p:nvSpPr>
        <p:spPr>
          <a:xfrm>
            <a:off x="6932640" y="5477479"/>
            <a:ext cx="4862945" cy="679345"/>
          </a:xfrm>
          <a:prstGeom prst="rect">
            <a:avLst/>
          </a:prstGeom>
        </p:spPr>
        <p:txBody>
          <a:bodyPr/>
          <a:lstStyle/>
          <a:p>
            <a:pPr marL="0" indent="0" algn="r">
              <a:buNone/>
            </a:pP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www.planet-pulse.eu</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Placeholder 8">
            <a:extLst>
              <a:ext uri="{FF2B5EF4-FFF2-40B4-BE49-F238E27FC236}">
                <a16:creationId xmlns:a16="http://schemas.microsoft.com/office/drawing/2014/main" id="{887B69E1-DEAC-43A6-F46E-AAF5C314CAD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9" name="Rectangle 8">
            <a:extLst>
              <a:ext uri="{FF2B5EF4-FFF2-40B4-BE49-F238E27FC236}">
                <a16:creationId xmlns:a16="http://schemas.microsoft.com/office/drawing/2014/main" id="{3D5FF687-F8E4-68BB-6B59-512672391B7F}"/>
              </a:ext>
            </a:extLst>
          </p:cNvPr>
          <p:cNvSpPr/>
          <p:nvPr/>
        </p:nvSpPr>
        <p:spPr>
          <a:xfrm>
            <a:off x="8728364" y="1224940"/>
            <a:ext cx="3463636" cy="3730070"/>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06D543B-908E-6CBC-E635-5AAF93F49CCA}"/>
              </a:ext>
            </a:extLst>
          </p:cNvPr>
          <p:cNvSpPr/>
          <p:nvPr/>
        </p:nvSpPr>
        <p:spPr>
          <a:xfrm>
            <a:off x="-64008" y="3111766"/>
            <a:ext cx="4997857" cy="18810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3" name="TextBox 12">
            <a:extLst>
              <a:ext uri="{FF2B5EF4-FFF2-40B4-BE49-F238E27FC236}">
                <a16:creationId xmlns:a16="http://schemas.microsoft.com/office/drawing/2014/main" id="{64A5EA1B-C58B-1942-F904-14C5020B87BF}"/>
              </a:ext>
            </a:extLst>
          </p:cNvPr>
          <p:cNvSpPr txBox="1"/>
          <p:nvPr/>
        </p:nvSpPr>
        <p:spPr>
          <a:xfrm>
            <a:off x="131813" y="3164064"/>
            <a:ext cx="2958439"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Modul 3</a:t>
            </a:r>
          </a:p>
        </p:txBody>
      </p:sp>
      <p:sp>
        <p:nvSpPr>
          <p:cNvPr id="15" name="TextBox 14">
            <a:extLst>
              <a:ext uri="{FF2B5EF4-FFF2-40B4-BE49-F238E27FC236}">
                <a16:creationId xmlns:a16="http://schemas.microsoft.com/office/drawing/2014/main" id="{76EEF830-429F-3DFD-8F98-CA3B52666894}"/>
              </a:ext>
            </a:extLst>
          </p:cNvPr>
          <p:cNvSpPr txBox="1"/>
          <p:nvPr/>
        </p:nvSpPr>
        <p:spPr>
          <a:xfrm>
            <a:off x="104706" y="4047359"/>
            <a:ext cx="1782347"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HOPE</a:t>
            </a:r>
          </a:p>
        </p:txBody>
      </p:sp>
    </p:spTree>
    <p:extLst>
      <p:ext uri="{BB962C8B-B14F-4D97-AF65-F5344CB8AC3E}">
        <p14:creationId xmlns:p14="http://schemas.microsoft.com/office/powerpoint/2010/main" val="2254164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5DDA0-A6F7-8485-6FEF-15E0214DABB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2470AA1-176A-8B73-B704-185BC8B657EB}"/>
              </a:ext>
            </a:extLst>
          </p:cNvPr>
          <p:cNvSpPr>
            <a:spLocks noGrp="1"/>
          </p:cNvSpPr>
          <p:nvPr>
            <p:ph type="body" sz="quarter" idx="18"/>
          </p:nvPr>
        </p:nvSpPr>
        <p:spPr>
          <a:xfrm>
            <a:off x="237745" y="1493533"/>
            <a:ext cx="5559552" cy="4340340"/>
          </a:xfrm>
        </p:spPr>
        <p:txBody>
          <a:bodyPr/>
          <a:lstStyle/>
          <a:p>
            <a:r>
              <a:rPr lang="en-US" sz="1800" dirty="0"/>
              <a:t>	</a:t>
            </a:r>
            <a:r>
              <a:rPr lang="en-US" sz="1800" dirty="0">
                <a:solidFill>
                  <a:schemeClr val="tx1"/>
                </a:solidFill>
              </a:rPr>
              <a:t>Aktivisten Mariame Kaba sier: </a:t>
            </a:r>
            <a:r>
              <a:rPr lang="en-US" sz="1800" b="1" dirty="0">
                <a:solidFill>
                  <a:schemeClr val="tx1"/>
                </a:solidFill>
              </a:rPr>
              <a:t>«Håp er en disiplin»</a:t>
            </a:r>
            <a:r>
              <a:rPr lang="en-US" sz="1800" dirty="0">
                <a:solidFill>
                  <a:schemeClr val="tx1"/>
                </a:solidFill>
              </a:rPr>
              <a:t>, men hva betyr det?  </a:t>
            </a:r>
          </a:p>
          <a:p>
            <a:endParaRPr lang="en-US" sz="1800" dirty="0">
              <a:solidFill>
                <a:schemeClr val="tx1"/>
              </a:solidFill>
            </a:endParaRPr>
          </a:p>
          <a:p>
            <a:r>
              <a:rPr lang="en-US" sz="1800" dirty="0">
                <a:solidFill>
                  <a:schemeClr val="tx1"/>
                </a:solidFill>
              </a:rPr>
              <a:t>	Det er et kraftfullt og ofte misforstått begrep. Det betyr at </a:t>
            </a:r>
            <a:r>
              <a:rPr lang="en-US" sz="1800" b="1" dirty="0">
                <a:solidFill>
                  <a:schemeClr val="tx1"/>
                </a:solidFill>
              </a:rPr>
              <a:t>håp ikke bare er en følelse </a:t>
            </a:r>
            <a:r>
              <a:rPr lang="en-US" sz="1800" dirty="0">
                <a:solidFill>
                  <a:schemeClr val="tx1"/>
                </a:solidFill>
              </a:rPr>
              <a:t>– det er en </a:t>
            </a:r>
            <a:r>
              <a:rPr lang="en-US" sz="1800" b="1" dirty="0">
                <a:solidFill>
                  <a:schemeClr val="tx1"/>
                </a:solidFill>
              </a:rPr>
              <a:t>praksis</a:t>
            </a:r>
            <a:r>
              <a:rPr lang="en-US" sz="1800" dirty="0">
                <a:solidFill>
                  <a:schemeClr val="tx1"/>
                </a:solidFill>
              </a:rPr>
              <a:t>, en </a:t>
            </a:r>
            <a:r>
              <a:rPr lang="en-US" sz="1800" b="1" dirty="0">
                <a:solidFill>
                  <a:schemeClr val="tx1"/>
                </a:solidFill>
              </a:rPr>
              <a:t>forpliktelse </a:t>
            </a:r>
            <a:r>
              <a:rPr lang="en-US" sz="1800" dirty="0">
                <a:solidFill>
                  <a:schemeClr val="tx1"/>
                </a:solidFill>
              </a:rPr>
              <a:t>og ofte et </a:t>
            </a:r>
            <a:r>
              <a:rPr lang="en-US" sz="1800" b="1" dirty="0">
                <a:solidFill>
                  <a:schemeClr val="tx1"/>
                </a:solidFill>
              </a:rPr>
              <a:t>bevisst valg </a:t>
            </a:r>
            <a:r>
              <a:rPr lang="en-US" sz="1800" dirty="0">
                <a:solidFill>
                  <a:schemeClr val="tx1"/>
                </a:solidFill>
              </a:rPr>
              <a:t>i møte med motgang. </a:t>
            </a:r>
            <a:r>
              <a:rPr lang="en-US" sz="1800" b="1" dirty="0">
                <a:solidFill>
                  <a:schemeClr val="tx1"/>
                </a:solidFill>
              </a:rPr>
              <a:t>«Håp er en disiplin» – </a:t>
            </a:r>
            <a:r>
              <a:rPr lang="en-US" sz="1800" dirty="0">
                <a:solidFill>
                  <a:schemeClr val="tx1"/>
                </a:solidFill>
              </a:rPr>
              <a:t>betyr at etisk håp krever konsistens, innsats og omsorg, ikke bare følelser. </a:t>
            </a:r>
          </a:p>
          <a:p>
            <a:endParaRPr lang="en-US" sz="1800" dirty="0">
              <a:solidFill>
                <a:schemeClr val="tx1"/>
              </a:solidFill>
            </a:endParaRPr>
          </a:p>
          <a:p>
            <a:pPr marL="742950" lvl="1" indent="-285750">
              <a:buFont typeface="Arial" panose="020B0604020202020204" pitchFamily="34" charset="0"/>
              <a:buChar char="•"/>
            </a:pPr>
            <a:r>
              <a:rPr lang="en-US" sz="1800" spc="0" dirty="0">
                <a:solidFill>
                  <a:schemeClr val="tx1"/>
                </a:solidFill>
                <a:latin typeface="+mn-lt"/>
              </a:rPr>
              <a:t>Følelsesmessig håp sier: </a:t>
            </a:r>
            <a:r>
              <a:rPr lang="en-US" sz="1800" i="1" spc="0" dirty="0">
                <a:solidFill>
                  <a:schemeClr val="tx1"/>
                </a:solidFill>
                <a:latin typeface="+mn-lt"/>
              </a:rPr>
              <a:t>«Jeg føler meg håpefull i dag fordi det har skjedd noe godt</a:t>
            </a:r>
            <a:r>
              <a:rPr lang="en-US" sz="1800" spc="0" dirty="0">
                <a:solidFill>
                  <a:schemeClr val="tx1"/>
                </a:solidFill>
                <a:latin typeface="+mn-lt"/>
              </a:rPr>
              <a:t>.»</a:t>
            </a:r>
          </a:p>
          <a:p>
            <a:pPr marL="742950" lvl="1" indent="-285750">
              <a:buFont typeface="Arial" panose="020B0604020202020204" pitchFamily="34" charset="0"/>
              <a:buChar char="•"/>
            </a:pPr>
            <a:r>
              <a:rPr lang="en-US" sz="1800" spc="0" dirty="0">
                <a:solidFill>
                  <a:schemeClr val="tx1"/>
                </a:solidFill>
                <a:latin typeface="+mn-lt"/>
              </a:rPr>
              <a:t>Disiplinbasert håp sier: </a:t>
            </a:r>
            <a:r>
              <a:rPr lang="en-US" sz="1800" i="1" spc="0" dirty="0">
                <a:solidFill>
                  <a:schemeClr val="tx1"/>
                </a:solidFill>
                <a:latin typeface="+mn-lt"/>
              </a:rPr>
              <a:t>«Selv når alt ser dystert ut, velger jeg å opptre som om forandring er mulig</a:t>
            </a:r>
            <a:r>
              <a:rPr lang="en-US" sz="1800" spc="0" dirty="0">
                <a:solidFill>
                  <a:schemeClr val="tx1"/>
                </a:solidFill>
                <a:latin typeface="+mn-lt"/>
              </a:rPr>
              <a:t>.»</a:t>
            </a:r>
          </a:p>
          <a:p>
            <a:pPr marL="285750" indent="-285750">
              <a:buFont typeface="Arial" panose="020B0604020202020204" pitchFamily="34" charset="0"/>
              <a:buChar char="•"/>
            </a:pPr>
            <a:endParaRPr lang="en-US" sz="1800" dirty="0">
              <a:solidFill>
                <a:schemeClr val="tx1"/>
              </a:solidFill>
            </a:endParaRPr>
          </a:p>
          <a:p>
            <a:endParaRPr lang="en-US" sz="1800" dirty="0">
              <a:solidFill>
                <a:schemeClr val="tx1"/>
              </a:solidFill>
            </a:endParaRPr>
          </a:p>
          <a:p>
            <a:endParaRPr lang="en-US" sz="1800" dirty="0">
              <a:solidFill>
                <a:schemeClr val="tx1"/>
              </a:solidFill>
            </a:endParaRPr>
          </a:p>
        </p:txBody>
      </p:sp>
      <p:sp>
        <p:nvSpPr>
          <p:cNvPr id="4" name="Text Placeholder 3">
            <a:extLst>
              <a:ext uri="{FF2B5EF4-FFF2-40B4-BE49-F238E27FC236}">
                <a16:creationId xmlns:a16="http://schemas.microsoft.com/office/drawing/2014/main" id="{33CC51DD-8737-1711-F69D-32258D11E71F}"/>
              </a:ext>
            </a:extLst>
          </p:cNvPr>
          <p:cNvSpPr>
            <a:spLocks noGrp="1"/>
          </p:cNvSpPr>
          <p:nvPr>
            <p:ph type="body" sz="quarter" idx="16"/>
          </p:nvPr>
        </p:nvSpPr>
        <p:spPr>
          <a:xfrm>
            <a:off x="457200" y="689879"/>
            <a:ext cx="6591300" cy="803654"/>
          </a:xfrm>
        </p:spPr>
        <p:txBody>
          <a:bodyPr/>
          <a:lstStyle/>
          <a:p>
            <a:r>
              <a:rPr lang="en-US" dirty="0">
                <a:solidFill>
                  <a:srgbClr val="1F8E47"/>
                </a:solidFill>
              </a:rPr>
              <a:t>Hva er etisk håp?</a:t>
            </a:r>
          </a:p>
        </p:txBody>
      </p:sp>
      <p:sp>
        <p:nvSpPr>
          <p:cNvPr id="3" name="Text Placeholder 1">
            <a:extLst>
              <a:ext uri="{FF2B5EF4-FFF2-40B4-BE49-F238E27FC236}">
                <a16:creationId xmlns:a16="http://schemas.microsoft.com/office/drawing/2014/main" id="{B136825C-16EB-53AA-0F87-81FC640E5C37}"/>
              </a:ext>
            </a:extLst>
          </p:cNvPr>
          <p:cNvSpPr txBox="1">
            <a:spLocks/>
          </p:cNvSpPr>
          <p:nvPr/>
        </p:nvSpPr>
        <p:spPr>
          <a:xfrm>
            <a:off x="6208777" y="2103120"/>
            <a:ext cx="4500072" cy="2624328"/>
          </a:xfrm>
          <a:prstGeom prst="rect">
            <a:avLst/>
          </a:prstGeom>
          <a:solidFill>
            <a:srgbClr val="5398A2"/>
          </a:solidFill>
          <a:ln>
            <a:solidFill>
              <a:srgbClr val="5398A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endParaRPr lang="en-GB" sz="1800" b="1" dirty="0">
              <a:solidFill>
                <a:schemeClr val="bg1"/>
              </a:solidFill>
            </a:endParaRPr>
          </a:p>
          <a:p>
            <a:pPr marL="0" indent="0" algn="ctr"/>
            <a:r>
              <a:rPr lang="en-GB" sz="1800" b="1" dirty="0">
                <a:solidFill>
                  <a:schemeClr val="bg1"/>
                </a:solidFill>
              </a:rPr>
              <a:t>Oppgave: </a:t>
            </a:r>
            <a:r>
              <a:rPr lang="en-US" sz="1800" dirty="0">
                <a:solidFill>
                  <a:schemeClr val="bg1"/>
                </a:solidFill>
              </a:rPr>
              <a:t>Aktivisten Mariame Kaba sier: «Håp er en disiplin», men hva betyr det? </a:t>
            </a:r>
          </a:p>
          <a:p>
            <a:pPr marL="0" indent="0" algn="ctr"/>
            <a:r>
              <a:rPr lang="en-US" sz="1800" b="1" dirty="0">
                <a:solidFill>
                  <a:schemeClr val="bg1"/>
                </a:solidFill>
              </a:rPr>
              <a:t>Del tankene dine i klassen!</a:t>
            </a:r>
            <a:endParaRPr lang="en-GB" sz="1800" b="1" dirty="0">
              <a:solidFill>
                <a:schemeClr val="bg1"/>
              </a:solidFill>
            </a:endParaRPr>
          </a:p>
        </p:txBody>
      </p:sp>
      <p:pic>
        <p:nvPicPr>
          <p:cNvPr id="2" name="Picture Placeholder 6">
            <a:extLst>
              <a:ext uri="{FF2B5EF4-FFF2-40B4-BE49-F238E27FC236}">
                <a16:creationId xmlns:a16="http://schemas.microsoft.com/office/drawing/2014/main" id="{D894F8E6-7018-9621-006B-2B0BED72317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208777" y="4066038"/>
            <a:ext cx="1456902" cy="803655"/>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p:spPr>
      </p:pic>
    </p:spTree>
    <p:extLst>
      <p:ext uri="{BB962C8B-B14F-4D97-AF65-F5344CB8AC3E}">
        <p14:creationId xmlns:p14="http://schemas.microsoft.com/office/powerpoint/2010/main" val="4173223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B6B97-1C7F-9388-8AA0-612CA8D346A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5D8512B-01EC-4180-6899-0C494411567B}"/>
              </a:ext>
            </a:extLst>
          </p:cNvPr>
          <p:cNvSpPr>
            <a:spLocks noGrp="1"/>
          </p:cNvSpPr>
          <p:nvPr>
            <p:ph type="body" sz="quarter" idx="18"/>
          </p:nvPr>
        </p:nvSpPr>
        <p:spPr>
          <a:xfrm>
            <a:off x="457200" y="1592132"/>
            <a:ext cx="11277600" cy="1207217"/>
          </a:xfrm>
          <a:solidFill>
            <a:srgbClr val="5398A2"/>
          </a:solidFill>
          <a:ln>
            <a:solidFill>
              <a:srgbClr val="5398A2"/>
            </a:solidFill>
          </a:ln>
        </p:spPr>
        <p:txBody>
          <a:bodyPr/>
          <a:lstStyle/>
          <a:p>
            <a:pPr marL="0" indent="0" algn="ctr"/>
            <a:r>
              <a:rPr lang="en-US" sz="2000" b="1" dirty="0">
                <a:solidFill>
                  <a:schemeClr val="bg1"/>
                </a:solidFill>
              </a:rPr>
              <a:t>Håp blir etisk når det er noe du jobber med, ikke noe du bare venter på. Selv når du er sliten, redd eller usikker på om det vil «funke», holder du fast i det uansett utfallet. </a:t>
            </a:r>
          </a:p>
          <a:p>
            <a:pPr marL="0" indent="0" algn="ctr"/>
            <a:r>
              <a:rPr lang="en-US" sz="2000" b="1" dirty="0">
                <a:solidFill>
                  <a:schemeClr val="bg1"/>
                </a:solidFill>
              </a:rPr>
              <a:t>Og her vekker det din kraft – å være modig. </a:t>
            </a:r>
          </a:p>
        </p:txBody>
      </p:sp>
      <p:pic>
        <p:nvPicPr>
          <p:cNvPr id="5" name="Picture 4" descr="Women raising hands">
            <a:extLst>
              <a:ext uri="{FF2B5EF4-FFF2-40B4-BE49-F238E27FC236}">
                <a16:creationId xmlns:a16="http://schemas.microsoft.com/office/drawing/2014/main" id="{D88209C9-9FBB-9E99-D54B-F1FCBFDF0F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64204" y="2884933"/>
            <a:ext cx="5698997" cy="3799331"/>
          </a:xfrm>
          <a:prstGeom prst="rect">
            <a:avLst/>
          </a:prstGeom>
        </p:spPr>
      </p:pic>
      <p:pic>
        <p:nvPicPr>
          <p:cNvPr id="9" name="Picture 8">
            <a:extLst>
              <a:ext uri="{FF2B5EF4-FFF2-40B4-BE49-F238E27FC236}">
                <a16:creationId xmlns:a16="http://schemas.microsoft.com/office/drawing/2014/main" id="{62D0E821-70AC-32DE-B91C-2A68E228CEB1}"/>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Text Placeholder 3">
            <a:extLst>
              <a:ext uri="{FF2B5EF4-FFF2-40B4-BE49-F238E27FC236}">
                <a16:creationId xmlns:a16="http://schemas.microsoft.com/office/drawing/2014/main" id="{749D7BA9-6B76-C125-7364-9F879CD0ED2E}"/>
              </a:ext>
            </a:extLst>
          </p:cNvPr>
          <p:cNvSpPr>
            <a:spLocks noGrp="1"/>
          </p:cNvSpPr>
          <p:nvPr>
            <p:ph type="body" sz="quarter" idx="16"/>
          </p:nvPr>
        </p:nvSpPr>
        <p:spPr>
          <a:xfrm>
            <a:off x="457200" y="761603"/>
            <a:ext cx="6591300" cy="803654"/>
          </a:xfrm>
        </p:spPr>
        <p:txBody>
          <a:bodyPr/>
          <a:lstStyle/>
          <a:p>
            <a:r>
              <a:rPr lang="en-US" dirty="0">
                <a:solidFill>
                  <a:srgbClr val="1F8E47"/>
                </a:solidFill>
              </a:rPr>
              <a:t>Hva er etisk håp?</a:t>
            </a:r>
          </a:p>
        </p:txBody>
      </p:sp>
    </p:spTree>
    <p:extLst>
      <p:ext uri="{BB962C8B-B14F-4D97-AF65-F5344CB8AC3E}">
        <p14:creationId xmlns:p14="http://schemas.microsoft.com/office/powerpoint/2010/main" val="2162184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D3158-59B5-77B9-0C1A-5D8867B9228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C18C9A8-93B9-6820-A183-AA21D1C90E2A}"/>
              </a:ext>
            </a:extLst>
          </p:cNvPr>
          <p:cNvSpPr>
            <a:spLocks noGrp="1"/>
          </p:cNvSpPr>
          <p:nvPr>
            <p:ph type="body" sz="quarter" idx="17"/>
          </p:nvPr>
        </p:nvSpPr>
        <p:spPr/>
        <p:txBody>
          <a:bodyPr/>
          <a:lstStyle/>
          <a:p>
            <a:r>
              <a:rPr lang="en-US" dirty="0"/>
              <a:t>02</a:t>
            </a:r>
          </a:p>
        </p:txBody>
      </p:sp>
      <p:pic>
        <p:nvPicPr>
          <p:cNvPr id="18" name="Picture 17">
            <a:extLst>
              <a:ext uri="{FF2B5EF4-FFF2-40B4-BE49-F238E27FC236}">
                <a16:creationId xmlns:a16="http://schemas.microsoft.com/office/drawing/2014/main" id="{2DD5E1C4-B0B2-D591-6F72-EDDAB7043CB5}"/>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17286" y="4382879"/>
            <a:ext cx="4222737" cy="4222737"/>
          </a:xfrm>
          <a:prstGeom prst="rect">
            <a:avLst/>
          </a:prstGeom>
        </p:spPr>
      </p:pic>
      <p:pic>
        <p:nvPicPr>
          <p:cNvPr id="24" name="Picture Placeholder 23" descr="A close-up of a bridge made of rocks&#10;&#10;AI-generated content may be incorrect.">
            <a:extLst>
              <a:ext uri="{FF2B5EF4-FFF2-40B4-BE49-F238E27FC236}">
                <a16:creationId xmlns:a16="http://schemas.microsoft.com/office/drawing/2014/main" id="{781AB68E-E0BD-2F53-F7D6-7D765B9FC057}"/>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a:stretch>
        </p:blipFill>
        <p:spPr/>
      </p:pic>
      <p:sp>
        <p:nvSpPr>
          <p:cNvPr id="10" name="Rectangle 9">
            <a:extLst>
              <a:ext uri="{FF2B5EF4-FFF2-40B4-BE49-F238E27FC236}">
                <a16:creationId xmlns:a16="http://schemas.microsoft.com/office/drawing/2014/main" id="{AE269A63-BF0B-9A77-53F8-0BD5600C4BFE}"/>
              </a:ext>
            </a:extLst>
          </p:cNvPr>
          <p:cNvSpPr/>
          <p:nvPr/>
        </p:nvSpPr>
        <p:spPr>
          <a:xfrm>
            <a:off x="2523744" y="2271252"/>
            <a:ext cx="5677576" cy="1159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324" dirty="0">
                <a:solidFill>
                  <a:srgbClr val="5398A2"/>
                </a:solidFill>
                <a:latin typeface="Calibri" panose="020F0502020204030204" pitchFamily="34" charset="0"/>
                <a:cs typeface="Calibri" panose="020F0502020204030204" pitchFamily="34" charset="0"/>
              </a:rPr>
              <a:t>Optimisme og pessimisme</a:t>
            </a:r>
          </a:p>
          <a:p>
            <a:pPr algn="ctr"/>
            <a:endParaRPr lang="en-US" sz="529" dirty="0">
              <a:latin typeface="Montserrat" panose="00000500000000000000" pitchFamily="50" charset="0"/>
            </a:endParaRPr>
          </a:p>
        </p:txBody>
      </p:sp>
    </p:spTree>
    <p:extLst>
      <p:ext uri="{BB962C8B-B14F-4D97-AF65-F5344CB8AC3E}">
        <p14:creationId xmlns:p14="http://schemas.microsoft.com/office/powerpoint/2010/main" val="3496712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F58D7-8A7F-31CF-6296-0E331F8DF6E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BC290A4-BABD-2A20-6D15-9EF5914FDCC2}"/>
              </a:ext>
            </a:extLst>
          </p:cNvPr>
          <p:cNvSpPr>
            <a:spLocks noGrp="1"/>
          </p:cNvSpPr>
          <p:nvPr>
            <p:ph type="body" sz="quarter" idx="18"/>
          </p:nvPr>
        </p:nvSpPr>
        <p:spPr>
          <a:xfrm>
            <a:off x="8097183" y="1857124"/>
            <a:ext cx="3707206" cy="1049221"/>
          </a:xfrm>
        </p:spPr>
        <p:txBody>
          <a:bodyPr/>
          <a:lstStyle/>
          <a:p>
            <a:r>
              <a:rPr lang="en-US" dirty="0"/>
              <a:t>Optimisme kontra pessimisme</a:t>
            </a:r>
            <a:endParaRPr lang="en-150" sz="2800" dirty="0">
              <a:solidFill>
                <a:schemeClr val="bg1"/>
              </a:solidFill>
            </a:endParaRPr>
          </a:p>
        </p:txBody>
      </p:sp>
      <p:sp>
        <p:nvSpPr>
          <p:cNvPr id="8" name="TextBox 7">
            <a:extLst>
              <a:ext uri="{FF2B5EF4-FFF2-40B4-BE49-F238E27FC236}">
                <a16:creationId xmlns:a16="http://schemas.microsoft.com/office/drawing/2014/main" id="{2944FAD3-6148-43C8-F3BD-485072DDD2FE}"/>
              </a:ext>
            </a:extLst>
          </p:cNvPr>
          <p:cNvSpPr txBox="1"/>
          <p:nvPr/>
        </p:nvSpPr>
        <p:spPr>
          <a:xfrm>
            <a:off x="10641039" y="1011280"/>
            <a:ext cx="898003" cy="769441"/>
          </a:xfrm>
          <a:prstGeom prst="rect">
            <a:avLst/>
          </a:prstGeom>
          <a:noFill/>
        </p:spPr>
        <p:txBody>
          <a:bodyPr wrap="none" rtlCol="0">
            <a:spAutoFit/>
          </a:bodyPr>
          <a:lstStyle/>
          <a:p>
            <a:r>
              <a:rPr lang="nb-NO" sz="4400" dirty="0">
                <a:solidFill>
                  <a:schemeClr val="bg1"/>
                </a:solidFill>
              </a:rPr>
              <a:t>2.1</a:t>
            </a:r>
            <a:endParaRPr lang="en-150" sz="4400" dirty="0">
              <a:solidFill>
                <a:schemeClr val="bg1"/>
              </a:solidFill>
            </a:endParaRPr>
          </a:p>
        </p:txBody>
      </p:sp>
      <p:pic>
        <p:nvPicPr>
          <p:cNvPr id="15" name="Picture Placeholder 14" descr="A person with her arms crossed&#10;&#10;AI-generated content may be incorrect.">
            <a:extLst>
              <a:ext uri="{FF2B5EF4-FFF2-40B4-BE49-F238E27FC236}">
                <a16:creationId xmlns:a16="http://schemas.microsoft.com/office/drawing/2014/main" id="{F7990A07-4BC6-9583-D7BB-A5E8B93AD8AC}"/>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933004ED-84CB-551A-BE44-75F840AFCC3F}"/>
              </a:ext>
            </a:extLst>
          </p:cNvPr>
          <p:cNvSpPr txBox="1"/>
          <p:nvPr/>
        </p:nvSpPr>
        <p:spPr>
          <a:xfrm>
            <a:off x="79248" y="4786826"/>
            <a:ext cx="11740381" cy="1938992"/>
          </a:xfrm>
          <a:prstGeom prst="rect">
            <a:avLst/>
          </a:prstGeom>
          <a:noFill/>
        </p:spPr>
        <p:txBody>
          <a:bodyPr wrap="square">
            <a:spAutoFit/>
          </a:bodyPr>
          <a:lstStyle/>
          <a:p>
            <a:r>
              <a:rPr lang="en-US" sz="2400" dirty="0"/>
              <a:t>«Når jeg blir spurt om jeg er pessimistisk eller optimistisk med tanke på fremtiden, er svaret mitt alltid det samme: Hvis du ser på vitenskapen om hva som skjer på jorden og ikke er pessimistisk, forstår du ikke dataene. Men hvis du møter menneskene som jobber for å gjenopprette denne jorden og livene til de fattige, og du ikke er optimistisk, har du ikke noe liv i deg.»</a:t>
            </a:r>
            <a:br>
              <a:rPr lang="en-US" sz="2400" dirty="0"/>
            </a:br>
            <a:r>
              <a:rPr lang="en-US" sz="2400" dirty="0"/>
              <a:t>— </a:t>
            </a:r>
            <a:r>
              <a:rPr lang="en-US" sz="2400" i="1" dirty="0"/>
              <a:t>Martin Keogh, Hope Beneath Our Feet: Restoring Our Place in the Natural World</a:t>
            </a:r>
            <a:r>
              <a:rPr lang="en-US" sz="2400" dirty="0"/>
              <a:t> </a:t>
            </a:r>
            <a:endParaRPr lang="en-150" sz="2400" dirty="0"/>
          </a:p>
        </p:txBody>
      </p:sp>
    </p:spTree>
    <p:extLst>
      <p:ext uri="{BB962C8B-B14F-4D97-AF65-F5344CB8AC3E}">
        <p14:creationId xmlns:p14="http://schemas.microsoft.com/office/powerpoint/2010/main" val="260478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85B03-362B-D1CD-1129-4A7CD1BA86D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3D5591E8-E016-C9B5-32EC-9FBE85138500}"/>
              </a:ext>
            </a:extLst>
          </p:cNvPr>
          <p:cNvPicPr>
            <a:picLocks noChangeAspect="1"/>
          </p:cNvPicPr>
          <p:nvPr/>
        </p:nvPicPr>
        <p:blipFill>
          <a:blip r:embed="rId2">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Text Placeholder 3">
            <a:extLst>
              <a:ext uri="{FF2B5EF4-FFF2-40B4-BE49-F238E27FC236}">
                <a16:creationId xmlns:a16="http://schemas.microsoft.com/office/drawing/2014/main" id="{6F8C1BC5-C265-13BF-B89D-B4798EC72CF4}"/>
              </a:ext>
            </a:extLst>
          </p:cNvPr>
          <p:cNvSpPr>
            <a:spLocks noGrp="1"/>
          </p:cNvSpPr>
          <p:nvPr>
            <p:ph type="body" sz="quarter" idx="16"/>
          </p:nvPr>
        </p:nvSpPr>
        <p:spPr>
          <a:xfrm>
            <a:off x="675238" y="789948"/>
            <a:ext cx="10772044" cy="803654"/>
          </a:xfrm>
        </p:spPr>
        <p:txBody>
          <a:bodyPr/>
          <a:lstStyle/>
          <a:p>
            <a:r>
              <a:rPr lang="en-US" dirty="0">
                <a:solidFill>
                  <a:srgbClr val="1F8E47"/>
                </a:solidFill>
              </a:rPr>
              <a:t>Optimisme og pessimisme</a:t>
            </a:r>
          </a:p>
        </p:txBody>
      </p:sp>
      <p:sp>
        <p:nvSpPr>
          <p:cNvPr id="4" name="Text Placeholder 3">
            <a:extLst>
              <a:ext uri="{FF2B5EF4-FFF2-40B4-BE49-F238E27FC236}">
                <a16:creationId xmlns:a16="http://schemas.microsoft.com/office/drawing/2014/main" id="{BF45D19F-4BD3-C467-9327-8E133939CB48}"/>
              </a:ext>
            </a:extLst>
          </p:cNvPr>
          <p:cNvSpPr>
            <a:spLocks noGrp="1"/>
          </p:cNvSpPr>
          <p:nvPr>
            <p:ph type="body" sz="quarter" idx="18"/>
          </p:nvPr>
        </p:nvSpPr>
        <p:spPr>
          <a:xfrm>
            <a:off x="709978" y="1593602"/>
            <a:ext cx="10772044" cy="3232922"/>
          </a:xfrm>
        </p:spPr>
        <p:txBody>
          <a:bodyPr/>
          <a:lstStyle/>
          <a:p>
            <a:r>
              <a:rPr lang="en-US" sz="1800" dirty="0">
                <a:solidFill>
                  <a:schemeClr val="tx1"/>
                </a:solidFill>
              </a:rPr>
              <a:t>Vi hører ofte at livet er et spørsmål om perspektiv – om vi ser glasset som halvfullt eller halvtomt. </a:t>
            </a:r>
            <a:r>
              <a:rPr lang="nb-NO" sz="1800" dirty="0">
                <a:solidFill>
                  <a:schemeClr val="tx1"/>
                </a:solidFill>
              </a:rPr>
              <a:t>Vi vet alle forskjellen. Men i praksis er det både utfordrende og vanskelig å innta en av disse holdningene. </a:t>
            </a:r>
          </a:p>
          <a:p>
            <a:r>
              <a:rPr lang="nb-NO" sz="1800" dirty="0">
                <a:solidFill>
                  <a:schemeClr val="tx1"/>
                </a:solidFill>
              </a:rPr>
              <a:t>Det er ikke lett å være optimist når vi snakker om klimakriser. </a:t>
            </a:r>
            <a:r>
              <a:rPr lang="en-US" sz="1800" b="1" dirty="0">
                <a:solidFill>
                  <a:schemeClr val="tx1"/>
                </a:solidFill>
              </a:rPr>
              <a:t>Optimisme kan føles uærlig – </a:t>
            </a:r>
            <a:r>
              <a:rPr lang="en-US" sz="1800" dirty="0">
                <a:solidFill>
                  <a:schemeClr val="tx1"/>
                </a:solidFill>
              </a:rPr>
              <a:t>til og med løsrevet fra virkeligheten. Hvordan kan man være optimist når verden er overveldet av stadig flere fakta om global oppvarming, økosystemets sammenbrudd og politiske lederes manglende handling? </a:t>
            </a:r>
            <a:r>
              <a:rPr lang="nb-NO" sz="1800" dirty="0">
                <a:solidFill>
                  <a:schemeClr val="tx1"/>
                </a:solidFill>
              </a:rPr>
              <a:t>Optimister kan oppfattes som naive, uansvarlige eller til og med «giftige». </a:t>
            </a:r>
            <a:endParaRPr lang="en-US" sz="1800" dirty="0">
              <a:solidFill>
                <a:schemeClr val="tx1"/>
              </a:solidFill>
            </a:endParaRPr>
          </a:p>
          <a:p>
            <a:r>
              <a:rPr lang="nb-NO" sz="1800" dirty="0">
                <a:solidFill>
                  <a:schemeClr val="tx1"/>
                </a:solidFill>
              </a:rPr>
              <a:t>Men </a:t>
            </a:r>
            <a:r>
              <a:rPr lang="en-US" sz="1800" b="1" dirty="0">
                <a:solidFill>
                  <a:schemeClr val="tx1"/>
                </a:solidFill>
              </a:rPr>
              <a:t>pessimisme tilbyr heller ingen produktiv vei fremover. </a:t>
            </a:r>
            <a:r>
              <a:rPr lang="en-US" sz="1800" dirty="0">
                <a:solidFill>
                  <a:schemeClr val="tx1"/>
                </a:solidFill>
              </a:rPr>
              <a:t>Den lammer oss med passivitet.</a:t>
            </a:r>
          </a:p>
          <a:p>
            <a:endParaRPr lang="nb-NO" sz="1800" dirty="0">
              <a:solidFill>
                <a:schemeClr val="tx1"/>
              </a:solidFill>
            </a:endParaRPr>
          </a:p>
          <a:p>
            <a:endParaRPr lang="nb-NO" sz="1800" dirty="0">
              <a:solidFill>
                <a:schemeClr val="tx1"/>
              </a:solidFill>
            </a:endParaRPr>
          </a:p>
          <a:p>
            <a:r>
              <a:rPr lang="nb-NO" sz="1800" dirty="0"/>
              <a:t> </a:t>
            </a:r>
            <a:endParaRPr lang="en-150" sz="1800" dirty="0"/>
          </a:p>
          <a:p>
            <a:endParaRPr lang="nb-NO" sz="1800" dirty="0">
              <a:solidFill>
                <a:schemeClr val="tx1"/>
              </a:solidFill>
            </a:endParaRPr>
          </a:p>
        </p:txBody>
      </p:sp>
      <p:sp>
        <p:nvSpPr>
          <p:cNvPr id="7" name="Text Placeholder 1">
            <a:extLst>
              <a:ext uri="{FF2B5EF4-FFF2-40B4-BE49-F238E27FC236}">
                <a16:creationId xmlns:a16="http://schemas.microsoft.com/office/drawing/2014/main" id="{C5FF6A9D-3A4D-0D96-A99E-A3BCBC5D003C}"/>
              </a:ext>
            </a:extLst>
          </p:cNvPr>
          <p:cNvSpPr txBox="1">
            <a:spLocks/>
          </p:cNvSpPr>
          <p:nvPr/>
        </p:nvSpPr>
        <p:spPr>
          <a:xfrm>
            <a:off x="927526" y="4735931"/>
            <a:ext cx="3969440" cy="2035152"/>
          </a:xfrm>
          <a:prstGeom prst="rect">
            <a:avLst/>
          </a:prstGeom>
          <a:solidFill>
            <a:srgbClr val="5398A2"/>
          </a:solidFill>
          <a:ln>
            <a:solidFill>
              <a:srgbClr val="5398A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endParaRPr lang="en-GB" sz="1800" b="1" dirty="0">
              <a:solidFill>
                <a:schemeClr val="bg1"/>
              </a:solidFill>
            </a:endParaRPr>
          </a:p>
          <a:p>
            <a:pPr marL="0" indent="0" algn="ctr"/>
            <a:r>
              <a:rPr lang="en-GB" sz="1800" b="1" dirty="0">
                <a:solidFill>
                  <a:schemeClr val="bg1"/>
                </a:solidFill>
              </a:rPr>
              <a:t>Oppgave: </a:t>
            </a:r>
            <a:r>
              <a:rPr lang="en-US" sz="1800" dirty="0">
                <a:solidFill>
                  <a:schemeClr val="bg1"/>
                </a:solidFill>
              </a:rPr>
              <a:t>Hvilken del av sitatet resonerer med deg? </a:t>
            </a:r>
            <a:endParaRPr lang="en-GB" sz="1800" b="1" dirty="0">
              <a:solidFill>
                <a:schemeClr val="bg1"/>
              </a:solidFill>
            </a:endParaRPr>
          </a:p>
        </p:txBody>
      </p:sp>
      <p:pic>
        <p:nvPicPr>
          <p:cNvPr id="6" name="Picture Placeholder 6">
            <a:extLst>
              <a:ext uri="{FF2B5EF4-FFF2-40B4-BE49-F238E27FC236}">
                <a16:creationId xmlns:a16="http://schemas.microsoft.com/office/drawing/2014/main" id="{BF0DD63C-1C6C-9E94-284F-CA572520F88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02938" y="5854564"/>
            <a:ext cx="1456902" cy="803655"/>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p:spPr>
      </p:pic>
      <p:pic>
        <p:nvPicPr>
          <p:cNvPr id="11" name="Picture 10" descr="A half full and half full of water&#10;&#10;AI-generated content may be incorrect.">
            <a:extLst>
              <a:ext uri="{FF2B5EF4-FFF2-40B4-BE49-F238E27FC236}">
                <a16:creationId xmlns:a16="http://schemas.microsoft.com/office/drawing/2014/main" id="{C7BE9188-732A-DA6E-17D1-ABF8508551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47971" y="4133388"/>
            <a:ext cx="3383015" cy="2637695"/>
          </a:xfrm>
          <a:prstGeom prst="rect">
            <a:avLst/>
          </a:prstGeom>
        </p:spPr>
      </p:pic>
    </p:spTree>
    <p:extLst>
      <p:ext uri="{BB962C8B-B14F-4D97-AF65-F5344CB8AC3E}">
        <p14:creationId xmlns:p14="http://schemas.microsoft.com/office/powerpoint/2010/main" val="3629103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2BDC1-79C8-1AEC-171F-9ADA5B402B40}"/>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CF15E1A1-7972-2DFD-95E3-99B6AE85CE49}"/>
              </a:ext>
            </a:extLst>
          </p:cNvPr>
          <p:cNvPicPr>
            <a:picLocks noChangeAspect="1"/>
          </p:cNvPicPr>
          <p:nvPr/>
        </p:nvPicPr>
        <p:blipFill>
          <a:blip r:embed="rId2">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Text Placeholder 3">
            <a:extLst>
              <a:ext uri="{FF2B5EF4-FFF2-40B4-BE49-F238E27FC236}">
                <a16:creationId xmlns:a16="http://schemas.microsoft.com/office/drawing/2014/main" id="{C123ABEA-6D73-B7C9-2717-0344E381170A}"/>
              </a:ext>
            </a:extLst>
          </p:cNvPr>
          <p:cNvSpPr>
            <a:spLocks noGrp="1"/>
          </p:cNvSpPr>
          <p:nvPr>
            <p:ph type="body" sz="quarter" idx="16"/>
          </p:nvPr>
        </p:nvSpPr>
        <p:spPr>
          <a:xfrm>
            <a:off x="675238" y="789948"/>
            <a:ext cx="7733471" cy="803654"/>
          </a:xfrm>
        </p:spPr>
        <p:txBody>
          <a:bodyPr/>
          <a:lstStyle/>
          <a:p>
            <a:r>
              <a:rPr lang="en-US" dirty="0">
                <a:solidFill>
                  <a:srgbClr val="1F8E47"/>
                </a:solidFill>
              </a:rPr>
              <a:t>Optimisme og pessimisme</a:t>
            </a:r>
          </a:p>
        </p:txBody>
      </p:sp>
      <p:sp>
        <p:nvSpPr>
          <p:cNvPr id="4" name="Text Placeholder 3">
            <a:extLst>
              <a:ext uri="{FF2B5EF4-FFF2-40B4-BE49-F238E27FC236}">
                <a16:creationId xmlns:a16="http://schemas.microsoft.com/office/drawing/2014/main" id="{441E65C9-1D17-4BCF-05F5-52556E9EC7DC}"/>
              </a:ext>
            </a:extLst>
          </p:cNvPr>
          <p:cNvSpPr>
            <a:spLocks noGrp="1"/>
          </p:cNvSpPr>
          <p:nvPr>
            <p:ph type="body" sz="quarter" idx="18"/>
          </p:nvPr>
        </p:nvSpPr>
        <p:spPr>
          <a:xfrm>
            <a:off x="628106" y="1518188"/>
            <a:ext cx="10772044" cy="4549864"/>
          </a:xfrm>
        </p:spPr>
        <p:txBody>
          <a:bodyPr/>
          <a:lstStyle/>
          <a:p>
            <a:r>
              <a:rPr lang="en-US" sz="1800" dirty="0">
                <a:solidFill>
                  <a:schemeClr val="tx1"/>
                </a:solidFill>
              </a:rPr>
              <a:t>For dagens ungdom, som vokser opp i en tid preget av sosial, politisk, miljømessig og økonomisk usikkerhet, handler det ikke lenger om å velge mellom optimisme og pessimisme. </a:t>
            </a:r>
          </a:p>
          <a:p>
            <a:r>
              <a:rPr lang="en-US" sz="1800" dirty="0">
                <a:solidFill>
                  <a:schemeClr val="tx1"/>
                </a:solidFill>
              </a:rPr>
              <a:t>Det handler om å navigere seg gjennom følelsesmessig overlevelse i en verden med en usikker fremtid, med håp.</a:t>
            </a:r>
          </a:p>
          <a:p>
            <a:r>
              <a:rPr lang="nb-NO" sz="1800" dirty="0">
                <a:solidFill>
                  <a:schemeClr val="tx1"/>
                </a:solidFill>
              </a:rPr>
              <a:t>HÅP er en følelse som bare mennesker har – en </a:t>
            </a:r>
            <a:r>
              <a:rPr lang="en-US" sz="1800" dirty="0">
                <a:solidFill>
                  <a:schemeClr val="tx1"/>
                </a:solidFill>
              </a:rPr>
              <a:t>tankegang som anerkjenner krisens alvor, men likevel tror på muligheten eller den kollektive evnen til å reagere, tilpasse seg og skape meningsfull forandring. </a:t>
            </a:r>
          </a:p>
          <a:p>
            <a:r>
              <a:rPr lang="en-US" sz="1800" dirty="0">
                <a:solidFill>
                  <a:schemeClr val="tx1"/>
                </a:solidFill>
              </a:rPr>
              <a:t>Spesielt for unge mennesker er håp ikke naivt – det er en viktig emosjonell og psykologisk ressurs. </a:t>
            </a:r>
          </a:p>
          <a:p>
            <a:pPr marL="0" indent="0"/>
            <a:r>
              <a:rPr lang="en-US" sz="1800" dirty="0">
                <a:solidFill>
                  <a:schemeClr val="tx1"/>
                </a:solidFill>
              </a:rPr>
              <a:t>Håp gir næring til engasjement, aktivisme, innovasjon og motstandskraft. Det gir retning i møte med usikkerhet og bidrar til å forvandle frykt til handling.</a:t>
            </a:r>
          </a:p>
          <a:p>
            <a:pPr>
              <a:buNone/>
            </a:pPr>
            <a:r>
              <a:rPr lang="en-US" sz="1800" dirty="0">
                <a:solidFill>
                  <a:schemeClr val="tx1"/>
                </a:solidFill>
              </a:rPr>
              <a:t>Det er ikke en passiv eller blind tro på at alt vil ordne seg. Det er en tro på at våre handlinger betyr noe. </a:t>
            </a:r>
            <a:r>
              <a:rPr lang="en-US" sz="1800" b="1" dirty="0">
                <a:solidFill>
                  <a:schemeClr val="tx1"/>
                </a:solidFill>
              </a:rPr>
              <a:t>Håp er ikke fraværet av frykt, men en forpliktelse til å handle til tross for den.</a:t>
            </a:r>
            <a:r>
              <a:rPr lang="en-US" sz="1800" dirty="0">
                <a:solidFill>
                  <a:schemeClr val="tx1"/>
                </a:solidFill>
              </a:rPr>
              <a:t> </a:t>
            </a:r>
          </a:p>
          <a:p>
            <a:r>
              <a:rPr lang="en-US" sz="1800" dirty="0">
                <a:solidFill>
                  <a:schemeClr val="tx1"/>
                </a:solidFill>
              </a:rPr>
              <a:t> </a:t>
            </a:r>
            <a:endParaRPr lang="en-150" sz="1800" dirty="0"/>
          </a:p>
          <a:p>
            <a:endParaRPr lang="nb-NO" sz="1800" dirty="0">
              <a:solidFill>
                <a:schemeClr val="tx1"/>
              </a:solidFill>
            </a:endParaRPr>
          </a:p>
        </p:txBody>
      </p:sp>
    </p:spTree>
    <p:extLst>
      <p:ext uri="{BB962C8B-B14F-4D97-AF65-F5344CB8AC3E}">
        <p14:creationId xmlns:p14="http://schemas.microsoft.com/office/powerpoint/2010/main" val="2924360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9B0A8-C79D-C3C7-6093-3D5CB87A8AE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8DB29D8-DF44-977D-6985-B51851E352FC}"/>
              </a:ext>
            </a:extLst>
          </p:cNvPr>
          <p:cNvSpPr>
            <a:spLocks noGrp="1"/>
          </p:cNvSpPr>
          <p:nvPr>
            <p:ph type="body" sz="quarter" idx="18"/>
          </p:nvPr>
        </p:nvSpPr>
        <p:spPr>
          <a:xfrm>
            <a:off x="237745" y="2055043"/>
            <a:ext cx="5258082" cy="3778830"/>
          </a:xfrm>
        </p:spPr>
        <p:txBody>
          <a:bodyPr/>
          <a:lstStyle/>
          <a:p>
            <a:r>
              <a:rPr lang="en-US" sz="1800" dirty="0"/>
              <a:t>	</a:t>
            </a:r>
            <a:r>
              <a:rPr lang="en-US" sz="1800" dirty="0">
                <a:solidFill>
                  <a:schemeClr val="tx1"/>
                </a:solidFill>
              </a:rPr>
              <a:t>Det ligger ekte glede og mening i å være en del av løsningen – i å skape, samarbeide og tro på muligheten for forandring. Enten det skjer gjennom innovasjon, aktivisme, utdanning eller lokalt engasjement, teller hvert eneste skritt mot en bærekraftig fremtid. Selv om fremgangen går sakte, gir arbeidet for en bedre verden mening, fellesskap og håp. Og det håpet er kraftfullt – det gir oss motstandskraft, vekker kreativitet og inspirerer andre til å bli med.</a:t>
            </a: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p:txBody>
      </p:sp>
      <p:sp>
        <p:nvSpPr>
          <p:cNvPr id="4" name="Text Placeholder 3">
            <a:extLst>
              <a:ext uri="{FF2B5EF4-FFF2-40B4-BE49-F238E27FC236}">
                <a16:creationId xmlns:a16="http://schemas.microsoft.com/office/drawing/2014/main" id="{B8CDED30-F821-811F-0CE0-AF11B89D74CF}"/>
              </a:ext>
            </a:extLst>
          </p:cNvPr>
          <p:cNvSpPr>
            <a:spLocks noGrp="1"/>
          </p:cNvSpPr>
          <p:nvPr>
            <p:ph type="body" sz="quarter" idx="16"/>
          </p:nvPr>
        </p:nvSpPr>
        <p:spPr>
          <a:xfrm>
            <a:off x="457200" y="761603"/>
            <a:ext cx="6591300" cy="803654"/>
          </a:xfrm>
        </p:spPr>
        <p:txBody>
          <a:bodyPr/>
          <a:lstStyle/>
          <a:p>
            <a:r>
              <a:rPr lang="en-US" dirty="0">
                <a:solidFill>
                  <a:srgbClr val="1F8E47"/>
                </a:solidFill>
              </a:rPr>
              <a:t>Finne glede i klimatiltak</a:t>
            </a:r>
          </a:p>
        </p:txBody>
      </p:sp>
      <p:pic>
        <p:nvPicPr>
          <p:cNvPr id="6" name="Online Media 5" title="How to Find Joy in Climate Action | Ayana Elizabeth Johnson | TED">
            <a:hlinkClick r:id="" action="ppaction://media"/>
            <a:extLst>
              <a:ext uri="{FF2B5EF4-FFF2-40B4-BE49-F238E27FC236}">
                <a16:creationId xmlns:a16="http://schemas.microsoft.com/office/drawing/2014/main" id="{8765B0DB-98F9-2006-CE50-06D84302DC67}"/>
              </a:ext>
            </a:extLst>
          </p:cNvPr>
          <p:cNvPicPr>
            <a:picLocks noRot="1" noChangeAspect="1"/>
          </p:cNvPicPr>
          <p:nvPr>
            <a:videoFile r:link="rId1"/>
          </p:nvPr>
        </p:nvPicPr>
        <p:blipFill>
          <a:blip r:embed="rId3"/>
          <a:stretch>
            <a:fillRect/>
          </a:stretch>
        </p:blipFill>
        <p:spPr>
          <a:xfrm>
            <a:off x="6164594" y="2122429"/>
            <a:ext cx="4625017" cy="2613141"/>
          </a:xfrm>
          <a:prstGeom prst="rect">
            <a:avLst/>
          </a:prstGeom>
        </p:spPr>
      </p:pic>
      <p:sp>
        <p:nvSpPr>
          <p:cNvPr id="7" name="Oval 6">
            <a:extLst>
              <a:ext uri="{FF2B5EF4-FFF2-40B4-BE49-F238E27FC236}">
                <a16:creationId xmlns:a16="http://schemas.microsoft.com/office/drawing/2014/main" id="{B9A8F768-E1F8-90D5-976A-06E7DF449590}"/>
              </a:ext>
            </a:extLst>
          </p:cNvPr>
          <p:cNvSpPr/>
          <p:nvPr/>
        </p:nvSpPr>
        <p:spPr>
          <a:xfrm>
            <a:off x="9263415" y="0"/>
            <a:ext cx="2715866" cy="2765510"/>
          </a:xfrm>
          <a:prstGeom prst="ellipse">
            <a:avLst/>
          </a:prstGeom>
          <a:solidFill>
            <a:srgbClr val="5398A2"/>
          </a:solidFill>
          <a:ln>
            <a:solidFill>
              <a:srgbClr val="5398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4">
            <a:extLst>
              <a:ext uri="{FF2B5EF4-FFF2-40B4-BE49-F238E27FC236}">
                <a16:creationId xmlns:a16="http://schemas.microsoft.com/office/drawing/2014/main" id="{05CB3EFC-53AE-E12C-726B-6C37C32295DD}"/>
              </a:ext>
            </a:extLst>
          </p:cNvPr>
          <p:cNvSpPr txBox="1">
            <a:spLocks/>
          </p:cNvSpPr>
          <p:nvPr/>
        </p:nvSpPr>
        <p:spPr>
          <a:xfrm>
            <a:off x="9637776" y="676656"/>
            <a:ext cx="2041518" cy="16018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r>
              <a:rPr lang="en-GB" sz="1800" b="1" dirty="0">
                <a:solidFill>
                  <a:schemeClr val="bg1"/>
                </a:solidFill>
              </a:rPr>
              <a:t>Se denne korte videoen av Ayana Elizabeth Johnson om hvordan man kan finne glede i klimahandling</a:t>
            </a:r>
            <a:endParaRPr lang="en-US" sz="1800" b="1" dirty="0">
              <a:solidFill>
                <a:schemeClr val="bg1"/>
              </a:solidFill>
            </a:endParaRPr>
          </a:p>
        </p:txBody>
      </p:sp>
    </p:spTree>
    <p:extLst>
      <p:ext uri="{BB962C8B-B14F-4D97-AF65-F5344CB8AC3E}">
        <p14:creationId xmlns:p14="http://schemas.microsoft.com/office/powerpoint/2010/main" val="164374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BB19B6-3E16-4FCC-8C51-984929B5E187}"/>
              </a:ext>
            </a:extLst>
          </p:cNvPr>
          <p:cNvSpPr>
            <a:spLocks noGrp="1"/>
          </p:cNvSpPr>
          <p:nvPr>
            <p:ph type="body" sz="quarter" idx="17"/>
          </p:nvPr>
        </p:nvSpPr>
        <p:spPr/>
        <p:txBody>
          <a:bodyPr/>
          <a:lstStyle/>
          <a:p>
            <a:r>
              <a:rPr lang="en-US" dirty="0"/>
              <a:t>03</a:t>
            </a:r>
          </a:p>
        </p:txBody>
      </p:sp>
      <p:sp>
        <p:nvSpPr>
          <p:cNvPr id="11" name="Rectangle 10">
            <a:extLst>
              <a:ext uri="{FF2B5EF4-FFF2-40B4-BE49-F238E27FC236}">
                <a16:creationId xmlns:a16="http://schemas.microsoft.com/office/drawing/2014/main" id="{4A699175-64C0-41E0-AFC5-6D7ED6619F50}"/>
              </a:ext>
            </a:extLst>
          </p:cNvPr>
          <p:cNvSpPr/>
          <p:nvPr/>
        </p:nvSpPr>
        <p:spPr>
          <a:xfrm>
            <a:off x="242562" y="4295129"/>
            <a:ext cx="4897473" cy="1392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324" dirty="0">
                <a:solidFill>
                  <a:srgbClr val="5398A2"/>
                </a:solidFill>
                <a:latin typeface="Calibri" panose="020F0502020204030204" pitchFamily="34" charset="0"/>
                <a:cs typeface="Calibri" panose="020F0502020204030204" pitchFamily="34" charset="0"/>
              </a:rPr>
              <a:t>Positivitet og dens skadelige sider</a:t>
            </a:r>
            <a:endParaRPr lang="en-US" sz="529" dirty="0">
              <a:latin typeface="Montserrat" panose="00000500000000000000" pitchFamily="50" charset="0"/>
            </a:endParaRPr>
          </a:p>
        </p:txBody>
      </p:sp>
      <p:pic>
        <p:nvPicPr>
          <p:cNvPr id="17" name="Picture Placeholder 16">
            <a:extLst>
              <a:ext uri="{FF2B5EF4-FFF2-40B4-BE49-F238E27FC236}">
                <a16:creationId xmlns:a16="http://schemas.microsoft.com/office/drawing/2014/main" id="{5430291E-E4A1-4FE2-8808-D70CE3EA82A1}"/>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44478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36A7EE-9409-4CCD-91AA-B1D59FB46215}"/>
              </a:ext>
            </a:extLst>
          </p:cNvPr>
          <p:cNvSpPr>
            <a:spLocks noGrp="1"/>
          </p:cNvSpPr>
          <p:nvPr>
            <p:ph type="body" sz="quarter" idx="18"/>
          </p:nvPr>
        </p:nvSpPr>
        <p:spPr>
          <a:xfrm>
            <a:off x="185531" y="1799919"/>
            <a:ext cx="5594168" cy="4296478"/>
          </a:xfrm>
        </p:spPr>
        <p:txBody>
          <a:bodyPr/>
          <a:lstStyle/>
          <a:p>
            <a:pPr marL="0" marR="0" lvl="0" indent="0" algn="just">
              <a:spcBef>
                <a:spcPts val="0"/>
              </a:spcBef>
              <a:spcAft>
                <a:spcPts val="0"/>
              </a:spcAft>
            </a:pPr>
            <a:r>
              <a:rPr lang="en-US" sz="1800" b="1" dirty="0">
                <a:solidFill>
                  <a:schemeClr val="tx1"/>
                </a:solidFill>
                <a:effectLst/>
                <a:latin typeface="Calibri" panose="020F0502020204030204" pitchFamily="34" charset="0"/>
                <a:ea typeface="Times New Roman" panose="02020603050405020304" pitchFamily="18" charset="0"/>
              </a:rPr>
              <a:t>Katharine </a:t>
            </a:r>
            <a:r>
              <a:rPr lang="en-US" sz="1800" b="1" dirty="0" err="1">
                <a:solidFill>
                  <a:schemeClr val="tx1"/>
                </a:solidFill>
                <a:effectLst/>
                <a:latin typeface="Calibri" panose="020F0502020204030204" pitchFamily="34" charset="0"/>
                <a:ea typeface="Times New Roman" panose="02020603050405020304" pitchFamily="18" charset="0"/>
              </a:rPr>
              <a:t>Hayhoe</a:t>
            </a:r>
            <a:r>
              <a:rPr lang="en-US" sz="1800" b="1" dirty="0">
                <a:solidFill>
                  <a:schemeClr val="tx1"/>
                </a:solidFill>
                <a:effectLst/>
                <a:latin typeface="Calibri" panose="020F0502020204030204" pitchFamily="34" charset="0"/>
                <a:ea typeface="Times New Roman" panose="02020603050405020304" pitchFamily="18" charset="0"/>
              </a:rPr>
              <a:t>: Det viktigste du kan gjøre for å bekjempe klimaendringene: Snakk om det (TEDWomen 2018)</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800" dirty="0">
              <a:solidFill>
                <a:schemeClr val="tx1"/>
              </a:solidFill>
              <a:latin typeface="Calibri" panose="020F0502020204030204" pitchFamily="34" charset="0"/>
              <a:ea typeface="Calibri" panose="020F0502020204030204" pitchFamily="34" charset="0"/>
            </a:endParaRPr>
          </a:p>
          <a:p>
            <a:pPr algn="just"/>
            <a:r>
              <a:rPr lang="en-US" sz="1800" dirty="0">
                <a:solidFill>
                  <a:schemeClr val="tx1"/>
                </a:solidFill>
                <a:effectLst/>
                <a:latin typeface="Calibri" panose="020F0502020204030204" pitchFamily="34" charset="0"/>
                <a:ea typeface="Calibri" panose="020F0502020204030204" pitchFamily="34" charset="0"/>
              </a:rPr>
              <a:t>Katharine </a:t>
            </a:r>
            <a:r>
              <a:rPr lang="en-US" sz="1800" dirty="0" err="1">
                <a:solidFill>
                  <a:schemeClr val="tx1"/>
                </a:solidFill>
                <a:effectLst/>
                <a:latin typeface="Calibri" panose="020F0502020204030204" pitchFamily="34" charset="0"/>
                <a:ea typeface="Calibri" panose="020F0502020204030204" pitchFamily="34" charset="0"/>
              </a:rPr>
              <a:t>Hayhoe </a:t>
            </a:r>
            <a:r>
              <a:rPr lang="en-US" sz="1800" dirty="0">
                <a:solidFill>
                  <a:schemeClr val="tx1"/>
                </a:solidFill>
                <a:effectLst/>
                <a:latin typeface="Calibri" panose="020F0502020204030204" pitchFamily="34" charset="0"/>
                <a:ea typeface="Calibri" panose="020F0502020204030204" pitchFamily="34" charset="0"/>
              </a:rPr>
              <a:t>er klimaforsker, professor ved Texas Tech University og sjefsforsker for The Nature Conservancy. </a:t>
            </a:r>
            <a:r>
              <a:rPr lang="en-US" sz="1800" spc="-5" dirty="0">
                <a:solidFill>
                  <a:schemeClr val="tx1"/>
                </a:solidFill>
                <a:effectLst/>
                <a:latin typeface="Calibri" panose="020F0502020204030204" pitchFamily="34" charset="0"/>
                <a:ea typeface="Calibri" panose="020F0502020204030204" pitchFamily="34" charset="0"/>
              </a:rPr>
              <a:t>«Vi kan ikke gi etter for fortvilelsen,» sier hun. «Vi må gå ut og lete etter det håpet vi trenger for å inspirere oss til å handle.» </a:t>
            </a:r>
          </a:p>
          <a:p>
            <a:pPr algn="just"/>
            <a:r>
              <a:rPr lang="en-US" sz="1800" spc="-5" dirty="0">
                <a:solidFill>
                  <a:schemeClr val="tx1"/>
                </a:solidFill>
                <a:effectLst/>
                <a:latin typeface="Calibri" panose="020F0502020204030204" pitchFamily="34" charset="0"/>
                <a:ea typeface="Calibri" panose="020F0502020204030204" pitchFamily="34" charset="0"/>
              </a:rPr>
              <a:t>Hvordan snakker du med noen som ikke tror på klimaendringene?  Ikke ved å gjenta de samme dataene og faktaene vi har diskutert i årevis, men ved </a:t>
            </a:r>
            <a:r>
              <a:rPr lang="en-US" sz="1800" dirty="0">
                <a:solidFill>
                  <a:schemeClr val="tx1"/>
                </a:solidFill>
                <a:effectLst/>
                <a:latin typeface="Calibri" panose="020F0502020204030204" pitchFamily="34" charset="0"/>
                <a:ea typeface="Calibri" panose="020F0502020204030204" pitchFamily="34" charset="0"/>
              </a:rPr>
              <a:t>å knytte bånd gjennom felles verdier som familie, fellesskap og religion, og få folk til å innse at de allerede bryr seg om klimaendringene.</a:t>
            </a:r>
            <a:r>
              <a:rPr lang="en-US" dirty="0"/>
              <a:t>   </a:t>
            </a:r>
          </a:p>
        </p:txBody>
      </p:sp>
      <p:sp>
        <p:nvSpPr>
          <p:cNvPr id="3" name="Text Placeholder 2">
            <a:extLst>
              <a:ext uri="{FF2B5EF4-FFF2-40B4-BE49-F238E27FC236}">
                <a16:creationId xmlns:a16="http://schemas.microsoft.com/office/drawing/2014/main" id="{D7653B3E-7BB8-462C-AF05-A429DC95571E}"/>
              </a:ext>
            </a:extLst>
          </p:cNvPr>
          <p:cNvSpPr>
            <a:spLocks noGrp="1"/>
          </p:cNvSpPr>
          <p:nvPr>
            <p:ph type="body" sz="quarter" idx="16"/>
          </p:nvPr>
        </p:nvSpPr>
        <p:spPr>
          <a:xfrm>
            <a:off x="399191" y="348491"/>
            <a:ext cx="6028113" cy="1150972"/>
          </a:xfrm>
        </p:spPr>
        <p:txBody>
          <a:bodyPr/>
          <a:lstStyle/>
          <a:p>
            <a:r>
              <a:rPr lang="en-US" dirty="0">
                <a:solidFill>
                  <a:srgbClr val="1F8E47"/>
                </a:solidFill>
                <a:effectLst/>
                <a:latin typeface="Calibri" panose="020F0502020204030204" pitchFamily="34" charset="0"/>
                <a:ea typeface="Calibri" panose="020F0502020204030204" pitchFamily="34" charset="0"/>
              </a:rPr>
              <a:t>Utover positivitet eller giftighet: </a:t>
            </a:r>
            <a:r>
              <a:rPr lang="en-US" i="1" dirty="0">
                <a:solidFill>
                  <a:srgbClr val="1F8E47"/>
                </a:solidFill>
                <a:effectLst/>
                <a:latin typeface="Calibri" panose="020F0502020204030204" pitchFamily="34" charset="0"/>
                <a:ea typeface="Calibri" panose="020F0502020204030204" pitchFamily="34" charset="0"/>
              </a:rPr>
              <a:t>Snakk </a:t>
            </a:r>
            <a:r>
              <a:rPr lang="en-US" dirty="0">
                <a:solidFill>
                  <a:srgbClr val="1F8E47"/>
                </a:solidFill>
                <a:effectLst/>
                <a:latin typeface="Calibri" panose="020F0502020204030204" pitchFamily="34" charset="0"/>
                <a:ea typeface="Calibri" panose="020F0502020204030204" pitchFamily="34" charset="0"/>
              </a:rPr>
              <a:t>om klimaendringene</a:t>
            </a:r>
            <a:endParaRPr lang="en-US" sz="9600" dirty="0">
              <a:solidFill>
                <a:srgbClr val="1F8E47"/>
              </a:solidFill>
            </a:endParaRPr>
          </a:p>
        </p:txBody>
      </p:sp>
      <p:sp>
        <p:nvSpPr>
          <p:cNvPr id="4" name="Picture Placeholder 3">
            <a:extLst>
              <a:ext uri="{FF2B5EF4-FFF2-40B4-BE49-F238E27FC236}">
                <a16:creationId xmlns:a16="http://schemas.microsoft.com/office/drawing/2014/main" id="{AEF4D618-F178-4B57-B137-07CE31E233FD}"/>
              </a:ext>
            </a:extLst>
          </p:cNvPr>
          <p:cNvSpPr>
            <a:spLocks noGrp="1"/>
          </p:cNvSpPr>
          <p:nvPr>
            <p:ph type="pic" sz="quarter" idx="13"/>
          </p:nvPr>
        </p:nvSpPr>
        <p:spPr/>
        <p:txBody>
          <a:bodyPr/>
          <a:lstStyle/>
          <a:p>
            <a:endParaRPr lang="en-US"/>
          </a:p>
        </p:txBody>
      </p:sp>
      <p:sp>
        <p:nvSpPr>
          <p:cNvPr id="6" name="TextBox 5">
            <a:extLst>
              <a:ext uri="{FF2B5EF4-FFF2-40B4-BE49-F238E27FC236}">
                <a16:creationId xmlns:a16="http://schemas.microsoft.com/office/drawing/2014/main" id="{20EEF66F-CFDC-4D1C-8261-130B0E49A3DF}"/>
              </a:ext>
            </a:extLst>
          </p:cNvPr>
          <p:cNvSpPr txBox="1"/>
          <p:nvPr/>
        </p:nvSpPr>
        <p:spPr>
          <a:xfrm>
            <a:off x="5303808" y="6140177"/>
            <a:ext cx="6318349" cy="369332"/>
          </a:xfrm>
          <a:prstGeom prst="rect">
            <a:avLst/>
          </a:prstGeom>
          <a:noFill/>
        </p:spPr>
        <p:txBody>
          <a:bodyPr wrap="square">
            <a:spAutoFit/>
          </a:bodyPr>
          <a:lstStyle/>
          <a:p>
            <a:pPr marL="228600" marR="0">
              <a:spcBef>
                <a:spcPts val="0"/>
              </a:spcBef>
              <a:spcAft>
                <a:spcPts val="0"/>
              </a:spcAft>
            </a:pPr>
            <a:r>
              <a:rPr lang="en-US" sz="1800" b="0" u="sng" dirty="0">
                <a:solidFill>
                  <a:srgbClr val="1F8E47"/>
                </a:solidFill>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https://www.youtube.com/watch?v=-BvcToPZCLI</a:t>
            </a:r>
            <a:endParaRPr lang="en-US" sz="1800" b="1" dirty="0">
              <a:solidFill>
                <a:srgbClr val="1F8E47"/>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0791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FE735-F829-3E5A-7AEB-990495E093E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68284EA-7208-91FF-2F09-80F67B157830}"/>
              </a:ext>
            </a:extLst>
          </p:cNvPr>
          <p:cNvSpPr>
            <a:spLocks noGrp="1"/>
          </p:cNvSpPr>
          <p:nvPr>
            <p:ph type="body" sz="quarter" idx="17"/>
          </p:nvPr>
        </p:nvSpPr>
        <p:spPr/>
        <p:txBody>
          <a:bodyPr/>
          <a:lstStyle/>
          <a:p>
            <a:r>
              <a:rPr lang="en-US" dirty="0"/>
              <a:t>04</a:t>
            </a:r>
          </a:p>
        </p:txBody>
      </p:sp>
      <p:pic>
        <p:nvPicPr>
          <p:cNvPr id="18" name="Picture 17">
            <a:extLst>
              <a:ext uri="{FF2B5EF4-FFF2-40B4-BE49-F238E27FC236}">
                <a16:creationId xmlns:a16="http://schemas.microsoft.com/office/drawing/2014/main" id="{6DEA1CDB-4099-D799-9E83-DFD571835A33}"/>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17286" y="4382879"/>
            <a:ext cx="4222737" cy="4222737"/>
          </a:xfrm>
          <a:prstGeom prst="rect">
            <a:avLst/>
          </a:prstGeom>
        </p:spPr>
      </p:pic>
      <p:pic>
        <p:nvPicPr>
          <p:cNvPr id="6" name="Picture Placeholder 5" descr="A person holding an umbrella&#10;&#10;AI-generated content may be incorrect.">
            <a:extLst>
              <a:ext uri="{FF2B5EF4-FFF2-40B4-BE49-F238E27FC236}">
                <a16:creationId xmlns:a16="http://schemas.microsoft.com/office/drawing/2014/main" id="{ECB16904-B160-D634-F100-358CB8F892BF}"/>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a:stretch/>
        </p:blipFill>
        <p:spPr>
          <a:xfrm>
            <a:off x="4396968" y="1284446"/>
            <a:ext cx="7795032" cy="5573554"/>
          </a:xfrm>
        </p:spPr>
      </p:pic>
      <p:sp>
        <p:nvSpPr>
          <p:cNvPr id="10" name="Rectangle 9">
            <a:extLst>
              <a:ext uri="{FF2B5EF4-FFF2-40B4-BE49-F238E27FC236}">
                <a16:creationId xmlns:a16="http://schemas.microsoft.com/office/drawing/2014/main" id="{CAF141E4-C518-E90B-6DD7-7BDD44E35F5B}"/>
              </a:ext>
            </a:extLst>
          </p:cNvPr>
          <p:cNvSpPr/>
          <p:nvPr/>
        </p:nvSpPr>
        <p:spPr>
          <a:xfrm>
            <a:off x="2523744" y="2271252"/>
            <a:ext cx="5677576" cy="1159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324" dirty="0">
                <a:solidFill>
                  <a:srgbClr val="5398A2"/>
                </a:solidFill>
                <a:latin typeface="Calibri" panose="020F0502020204030204" pitchFamily="34" charset="0"/>
                <a:cs typeface="Calibri" panose="020F0502020204030204" pitchFamily="34" charset="0"/>
              </a:rPr>
              <a:t>Meningsfull håp og klimatiltak </a:t>
            </a:r>
          </a:p>
          <a:p>
            <a:pPr algn="ctr"/>
            <a:endParaRPr lang="en-US" sz="529" dirty="0">
              <a:latin typeface="Montserrat" panose="00000500000000000000" pitchFamily="50" charset="0"/>
            </a:endParaRPr>
          </a:p>
        </p:txBody>
      </p:sp>
    </p:spTree>
    <p:extLst>
      <p:ext uri="{BB962C8B-B14F-4D97-AF65-F5344CB8AC3E}">
        <p14:creationId xmlns:p14="http://schemas.microsoft.com/office/powerpoint/2010/main" val="370553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5332716-96CE-5898-5483-AC9370A46FAC}"/>
              </a:ext>
            </a:extLst>
          </p:cNvPr>
          <p:cNvSpPr>
            <a:spLocks noGrp="1"/>
          </p:cNvSpPr>
          <p:nvPr>
            <p:ph type="body" sz="quarter" idx="15"/>
          </p:nvPr>
        </p:nvSpPr>
        <p:spPr/>
        <p:txBody>
          <a:bodyPr/>
          <a:lstStyle/>
          <a:p>
            <a:r>
              <a:rPr lang="en-US" dirty="0"/>
              <a:t>01</a:t>
            </a:r>
          </a:p>
        </p:txBody>
      </p:sp>
      <p:sp>
        <p:nvSpPr>
          <p:cNvPr id="6" name="Text Placeholder 5">
            <a:extLst>
              <a:ext uri="{FF2B5EF4-FFF2-40B4-BE49-F238E27FC236}">
                <a16:creationId xmlns:a16="http://schemas.microsoft.com/office/drawing/2014/main" id="{43D63E27-25D9-4919-8DFB-F33F333C3548}"/>
              </a:ext>
            </a:extLst>
          </p:cNvPr>
          <p:cNvSpPr>
            <a:spLocks noGrp="1"/>
          </p:cNvSpPr>
          <p:nvPr>
            <p:ph type="body" sz="quarter" idx="14"/>
          </p:nvPr>
        </p:nvSpPr>
        <p:spPr>
          <a:xfrm>
            <a:off x="6698178" y="1337990"/>
            <a:ext cx="5170168" cy="689519"/>
          </a:xfrm>
        </p:spPr>
        <p:txBody>
          <a:bodyPr/>
          <a:lstStyle/>
          <a:p>
            <a:r>
              <a:rPr lang="en-GB" dirty="0"/>
              <a:t>Håpets rolle i krisetider</a:t>
            </a:r>
            <a:endParaRPr lang="en-US" dirty="0"/>
          </a:p>
        </p:txBody>
      </p:sp>
      <p:sp>
        <p:nvSpPr>
          <p:cNvPr id="9" name="Text Placeholder 8">
            <a:extLst>
              <a:ext uri="{FF2B5EF4-FFF2-40B4-BE49-F238E27FC236}">
                <a16:creationId xmlns:a16="http://schemas.microsoft.com/office/drawing/2014/main" id="{4F1B31DF-1CFE-D018-6B75-87CD9C17B018}"/>
              </a:ext>
            </a:extLst>
          </p:cNvPr>
          <p:cNvSpPr>
            <a:spLocks noGrp="1"/>
          </p:cNvSpPr>
          <p:nvPr>
            <p:ph type="body" sz="quarter" idx="28"/>
          </p:nvPr>
        </p:nvSpPr>
        <p:spPr>
          <a:xfrm>
            <a:off x="191574" y="1351483"/>
            <a:ext cx="4159856" cy="4671588"/>
          </a:xfrm>
        </p:spPr>
        <p:txBody>
          <a:bodyPr/>
          <a:lstStyle/>
          <a:p>
            <a:pPr marL="0" indent="0"/>
            <a:r>
              <a:rPr lang="en-US" dirty="0"/>
              <a:t>Dette modulen utforsker håpets kraftfulle rolle som respons på klimatiske utfordringer. Vi undersøker hvordan håp bidrar til å bygge personlig motstandskraft og gir kraft til handling, hvordan man kan gjenkjenne håp i lys av optimisme og pessimisme,  hvordan man kan opprettholde dets meningsfulle formål, pleie det og kanalisere det inn i kollektiv handling der håp blir en kilde til felles styrke og </a:t>
            </a:r>
            <a:br>
              <a:rPr lang="en-US" dirty="0"/>
            </a:br>
            <a:r>
              <a:rPr lang="en-US" dirty="0"/>
              <a:t>inspirasjon.</a:t>
            </a:r>
          </a:p>
          <a:p>
            <a:pPr marL="0" indent="0"/>
            <a:endParaRPr lang="en-US" dirty="0"/>
          </a:p>
          <a:p>
            <a:pPr marL="0" indent="0"/>
            <a:endParaRPr lang="en-US" dirty="0"/>
          </a:p>
        </p:txBody>
      </p:sp>
      <p:sp>
        <p:nvSpPr>
          <p:cNvPr id="10" name="Text Placeholder 9">
            <a:extLst>
              <a:ext uri="{FF2B5EF4-FFF2-40B4-BE49-F238E27FC236}">
                <a16:creationId xmlns:a16="http://schemas.microsoft.com/office/drawing/2014/main" id="{A7A12F72-9959-07DD-A16E-8E2EB4ADC470}"/>
              </a:ext>
            </a:extLst>
          </p:cNvPr>
          <p:cNvSpPr>
            <a:spLocks noGrp="1"/>
          </p:cNvSpPr>
          <p:nvPr>
            <p:ph type="body" sz="quarter" idx="29"/>
          </p:nvPr>
        </p:nvSpPr>
        <p:spPr/>
        <p:txBody>
          <a:bodyPr/>
          <a:lstStyle/>
          <a:p>
            <a:r>
              <a:rPr lang="en-US" dirty="0"/>
              <a:t>02</a:t>
            </a:r>
          </a:p>
        </p:txBody>
      </p:sp>
      <p:sp>
        <p:nvSpPr>
          <p:cNvPr id="11" name="Text Placeholder 10">
            <a:extLst>
              <a:ext uri="{FF2B5EF4-FFF2-40B4-BE49-F238E27FC236}">
                <a16:creationId xmlns:a16="http://schemas.microsoft.com/office/drawing/2014/main" id="{0D4384D8-C9BE-3A21-3637-568A04D30488}"/>
              </a:ext>
            </a:extLst>
          </p:cNvPr>
          <p:cNvSpPr>
            <a:spLocks noGrp="1"/>
          </p:cNvSpPr>
          <p:nvPr>
            <p:ph type="body" sz="quarter" idx="30"/>
          </p:nvPr>
        </p:nvSpPr>
        <p:spPr/>
        <p:txBody>
          <a:bodyPr/>
          <a:lstStyle/>
          <a:p>
            <a:r>
              <a:rPr lang="en-US" dirty="0"/>
              <a:t>Optimisme versus pessimisme: Hva er lyset i enden av tunnelen?</a:t>
            </a:r>
          </a:p>
        </p:txBody>
      </p:sp>
      <p:sp>
        <p:nvSpPr>
          <p:cNvPr id="12" name="Text Placeholder 11">
            <a:extLst>
              <a:ext uri="{FF2B5EF4-FFF2-40B4-BE49-F238E27FC236}">
                <a16:creationId xmlns:a16="http://schemas.microsoft.com/office/drawing/2014/main" id="{83090131-0E8A-A3B3-4801-78F232BBFD98}"/>
              </a:ext>
            </a:extLst>
          </p:cNvPr>
          <p:cNvSpPr>
            <a:spLocks noGrp="1"/>
          </p:cNvSpPr>
          <p:nvPr>
            <p:ph type="body" sz="quarter" idx="31"/>
          </p:nvPr>
        </p:nvSpPr>
        <p:spPr/>
        <p:txBody>
          <a:bodyPr/>
          <a:lstStyle/>
          <a:p>
            <a:r>
              <a:rPr lang="en-US" dirty="0"/>
              <a:t>03</a:t>
            </a:r>
          </a:p>
        </p:txBody>
      </p:sp>
      <p:sp>
        <p:nvSpPr>
          <p:cNvPr id="13" name="Text Placeholder 12">
            <a:extLst>
              <a:ext uri="{FF2B5EF4-FFF2-40B4-BE49-F238E27FC236}">
                <a16:creationId xmlns:a16="http://schemas.microsoft.com/office/drawing/2014/main" id="{8200CF51-BD65-558A-3660-B4F2C25FF695}"/>
              </a:ext>
            </a:extLst>
          </p:cNvPr>
          <p:cNvSpPr>
            <a:spLocks noGrp="1"/>
          </p:cNvSpPr>
          <p:nvPr>
            <p:ph type="body" sz="quarter" idx="32"/>
          </p:nvPr>
        </p:nvSpPr>
        <p:spPr/>
        <p:txBody>
          <a:bodyPr/>
          <a:lstStyle/>
          <a:p>
            <a:r>
              <a:rPr lang="en-US" dirty="0"/>
              <a:t>Positivitet og dens giftige sider: Hvor retter du lyset ditt?</a:t>
            </a:r>
          </a:p>
        </p:txBody>
      </p:sp>
      <p:sp>
        <p:nvSpPr>
          <p:cNvPr id="14" name="Text Placeholder 13">
            <a:extLst>
              <a:ext uri="{FF2B5EF4-FFF2-40B4-BE49-F238E27FC236}">
                <a16:creationId xmlns:a16="http://schemas.microsoft.com/office/drawing/2014/main" id="{C68FDACD-2866-5909-F407-66556167D794}"/>
              </a:ext>
            </a:extLst>
          </p:cNvPr>
          <p:cNvSpPr>
            <a:spLocks noGrp="1"/>
          </p:cNvSpPr>
          <p:nvPr>
            <p:ph type="body" sz="quarter" idx="33"/>
          </p:nvPr>
        </p:nvSpPr>
        <p:spPr/>
        <p:txBody>
          <a:bodyPr/>
          <a:lstStyle/>
          <a:p>
            <a:r>
              <a:rPr lang="en-US" dirty="0"/>
              <a:t>04</a:t>
            </a:r>
          </a:p>
        </p:txBody>
      </p:sp>
      <p:sp>
        <p:nvSpPr>
          <p:cNvPr id="15" name="Text Placeholder 14">
            <a:extLst>
              <a:ext uri="{FF2B5EF4-FFF2-40B4-BE49-F238E27FC236}">
                <a16:creationId xmlns:a16="http://schemas.microsoft.com/office/drawing/2014/main" id="{CADCB91F-97FD-BA93-03ED-60272CBB45BD}"/>
              </a:ext>
            </a:extLst>
          </p:cNvPr>
          <p:cNvSpPr>
            <a:spLocks noGrp="1"/>
          </p:cNvSpPr>
          <p:nvPr>
            <p:ph type="body" sz="quarter" idx="34"/>
          </p:nvPr>
        </p:nvSpPr>
        <p:spPr/>
        <p:txBody>
          <a:bodyPr/>
          <a:lstStyle/>
          <a:p>
            <a:r>
              <a:rPr lang="en-US" dirty="0"/>
              <a:t>Meningsfullt håp: Hvordan holde flammen brennende?</a:t>
            </a:r>
          </a:p>
        </p:txBody>
      </p:sp>
      <p:sp>
        <p:nvSpPr>
          <p:cNvPr id="16" name="Text Placeholder 15">
            <a:extLst>
              <a:ext uri="{FF2B5EF4-FFF2-40B4-BE49-F238E27FC236}">
                <a16:creationId xmlns:a16="http://schemas.microsoft.com/office/drawing/2014/main" id="{0A7A08E9-769E-C4AB-E48F-BD4D44F7665B}"/>
              </a:ext>
            </a:extLst>
          </p:cNvPr>
          <p:cNvSpPr>
            <a:spLocks noGrp="1"/>
          </p:cNvSpPr>
          <p:nvPr>
            <p:ph type="body" sz="quarter" idx="35"/>
          </p:nvPr>
        </p:nvSpPr>
        <p:spPr/>
        <p:txBody>
          <a:bodyPr/>
          <a:lstStyle/>
          <a:p>
            <a:r>
              <a:rPr lang="en-US" dirty="0"/>
              <a:t>05</a:t>
            </a:r>
          </a:p>
        </p:txBody>
      </p:sp>
      <p:sp>
        <p:nvSpPr>
          <p:cNvPr id="17" name="Text Placeholder 16">
            <a:extLst>
              <a:ext uri="{FF2B5EF4-FFF2-40B4-BE49-F238E27FC236}">
                <a16:creationId xmlns:a16="http://schemas.microsoft.com/office/drawing/2014/main" id="{A705CE98-BACD-0B29-C279-9CB1FDF9F310}"/>
              </a:ext>
            </a:extLst>
          </p:cNvPr>
          <p:cNvSpPr>
            <a:spLocks noGrp="1"/>
          </p:cNvSpPr>
          <p:nvPr>
            <p:ph type="body" sz="quarter" idx="36"/>
          </p:nvPr>
        </p:nvSpPr>
        <p:spPr/>
        <p:txBody>
          <a:bodyPr/>
          <a:lstStyle/>
          <a:p>
            <a:r>
              <a:rPr lang="en-GB" dirty="0"/>
              <a:t>Håp og klimatiltak</a:t>
            </a:r>
            <a:endParaRPr lang="en-US" dirty="0"/>
          </a:p>
        </p:txBody>
      </p:sp>
      <p:sp>
        <p:nvSpPr>
          <p:cNvPr id="8" name="Text Placeholder 7">
            <a:extLst>
              <a:ext uri="{FF2B5EF4-FFF2-40B4-BE49-F238E27FC236}">
                <a16:creationId xmlns:a16="http://schemas.microsoft.com/office/drawing/2014/main" id="{9E008C6E-21CE-8F0D-9175-2244D18D2709}"/>
              </a:ext>
            </a:extLst>
          </p:cNvPr>
          <p:cNvSpPr>
            <a:spLocks noGrp="1"/>
          </p:cNvSpPr>
          <p:nvPr>
            <p:ph type="body" sz="quarter" idx="27"/>
          </p:nvPr>
        </p:nvSpPr>
        <p:spPr/>
        <p:txBody>
          <a:bodyPr/>
          <a:lstStyle/>
          <a:p>
            <a:r>
              <a:rPr lang="en-US" dirty="0"/>
              <a:t>Moduloversikt</a:t>
            </a:r>
          </a:p>
        </p:txBody>
      </p:sp>
      <p:sp>
        <p:nvSpPr>
          <p:cNvPr id="2" name="Text Placeholder 16">
            <a:extLst>
              <a:ext uri="{FF2B5EF4-FFF2-40B4-BE49-F238E27FC236}">
                <a16:creationId xmlns:a16="http://schemas.microsoft.com/office/drawing/2014/main" id="{A0801C89-2476-25EC-D30D-65F67E87607F}"/>
              </a:ext>
            </a:extLst>
          </p:cNvPr>
          <p:cNvSpPr txBox="1">
            <a:spLocks/>
          </p:cNvSpPr>
          <p:nvPr/>
        </p:nvSpPr>
        <p:spPr>
          <a:xfrm>
            <a:off x="6794017" y="5970471"/>
            <a:ext cx="4608000"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Kollektivt håp og klimahistorier</a:t>
            </a:r>
            <a:endParaRPr lang="en-US" dirty="0"/>
          </a:p>
        </p:txBody>
      </p:sp>
      <p:sp>
        <p:nvSpPr>
          <p:cNvPr id="3" name="Text Placeholder 15">
            <a:extLst>
              <a:ext uri="{FF2B5EF4-FFF2-40B4-BE49-F238E27FC236}">
                <a16:creationId xmlns:a16="http://schemas.microsoft.com/office/drawing/2014/main" id="{0B384C5C-501E-284D-C478-12ABAA24C0E1}"/>
              </a:ext>
            </a:extLst>
          </p:cNvPr>
          <p:cNvSpPr txBox="1">
            <a:spLocks/>
          </p:cNvSpPr>
          <p:nvPr/>
        </p:nvSpPr>
        <p:spPr>
          <a:xfrm>
            <a:off x="5924507" y="5964727"/>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5398A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06</a:t>
            </a:r>
          </a:p>
        </p:txBody>
      </p:sp>
      <p:cxnSp>
        <p:nvCxnSpPr>
          <p:cNvPr id="4" name="Straight Connector 3">
            <a:extLst>
              <a:ext uri="{FF2B5EF4-FFF2-40B4-BE49-F238E27FC236}">
                <a16:creationId xmlns:a16="http://schemas.microsoft.com/office/drawing/2014/main" id="{525E61EA-DAF0-792F-E38C-D8903D6CE025}"/>
              </a:ext>
            </a:extLst>
          </p:cNvPr>
          <p:cNvCxnSpPr>
            <a:cxnSpLocks/>
          </p:cNvCxnSpPr>
          <p:nvPr/>
        </p:nvCxnSpPr>
        <p:spPr>
          <a:xfrm flipH="1">
            <a:off x="5667473" y="5841784"/>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212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6839E-228F-5FA1-A979-ADB523F5783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474FD0F-C3DB-F3E2-0C14-A1159A0427C2}"/>
              </a:ext>
            </a:extLst>
          </p:cNvPr>
          <p:cNvSpPr>
            <a:spLocks noGrp="1"/>
          </p:cNvSpPr>
          <p:nvPr>
            <p:ph type="body" sz="quarter" idx="18"/>
          </p:nvPr>
        </p:nvSpPr>
        <p:spPr>
          <a:xfrm>
            <a:off x="8129384" y="1885448"/>
            <a:ext cx="3707206" cy="1049221"/>
          </a:xfrm>
        </p:spPr>
        <p:txBody>
          <a:bodyPr/>
          <a:lstStyle/>
          <a:p>
            <a:r>
              <a:rPr lang="en-US" b="1" dirty="0"/>
              <a:t>Meningsfullt håp</a:t>
            </a:r>
            <a:endParaRPr lang="en-150" sz="2800" b="1" dirty="0">
              <a:solidFill>
                <a:schemeClr val="bg1"/>
              </a:solidFill>
            </a:endParaRPr>
          </a:p>
        </p:txBody>
      </p:sp>
      <p:sp>
        <p:nvSpPr>
          <p:cNvPr id="8" name="TextBox 7">
            <a:extLst>
              <a:ext uri="{FF2B5EF4-FFF2-40B4-BE49-F238E27FC236}">
                <a16:creationId xmlns:a16="http://schemas.microsoft.com/office/drawing/2014/main" id="{8A12778B-4CA3-A2E9-D60F-89E294F237F3}"/>
              </a:ext>
            </a:extLst>
          </p:cNvPr>
          <p:cNvSpPr txBox="1"/>
          <p:nvPr/>
        </p:nvSpPr>
        <p:spPr>
          <a:xfrm>
            <a:off x="10641039" y="1011280"/>
            <a:ext cx="898003" cy="769441"/>
          </a:xfrm>
          <a:prstGeom prst="rect">
            <a:avLst/>
          </a:prstGeom>
          <a:noFill/>
        </p:spPr>
        <p:txBody>
          <a:bodyPr wrap="none" rtlCol="0">
            <a:spAutoFit/>
          </a:bodyPr>
          <a:lstStyle/>
          <a:p>
            <a:r>
              <a:rPr lang="nb-NO" sz="4400" dirty="0">
                <a:solidFill>
                  <a:schemeClr val="bg1"/>
                </a:solidFill>
              </a:rPr>
              <a:t>4.1</a:t>
            </a:r>
            <a:endParaRPr lang="en-150" sz="4400" dirty="0">
              <a:solidFill>
                <a:schemeClr val="bg1"/>
              </a:solidFill>
            </a:endParaRPr>
          </a:p>
        </p:txBody>
      </p:sp>
      <p:pic>
        <p:nvPicPr>
          <p:cNvPr id="41" name="Picture Placeholder 40" descr="A poster with a seedling growing out of the center&#10;&#10;AI-generated content may be incorrect.">
            <a:extLst>
              <a:ext uri="{FF2B5EF4-FFF2-40B4-BE49-F238E27FC236}">
                <a16:creationId xmlns:a16="http://schemas.microsoft.com/office/drawing/2014/main" id="{E52F102A-76F4-9965-266A-52E5FAA63EEF}"/>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a:fillRect/>
          </a:stretch>
        </p:blipFill>
        <p:spPr/>
      </p:pic>
      <p:sp>
        <p:nvSpPr>
          <p:cNvPr id="44" name="TextBox 43">
            <a:extLst>
              <a:ext uri="{FF2B5EF4-FFF2-40B4-BE49-F238E27FC236}">
                <a16:creationId xmlns:a16="http://schemas.microsoft.com/office/drawing/2014/main" id="{340FACFE-F9C5-710D-D96F-1860A6AAC9CB}"/>
              </a:ext>
            </a:extLst>
          </p:cNvPr>
          <p:cNvSpPr txBox="1"/>
          <p:nvPr/>
        </p:nvSpPr>
        <p:spPr>
          <a:xfrm>
            <a:off x="1130809" y="5615887"/>
            <a:ext cx="8852178" cy="461665"/>
          </a:xfrm>
          <a:prstGeom prst="rect">
            <a:avLst/>
          </a:prstGeom>
          <a:noFill/>
        </p:spPr>
        <p:txBody>
          <a:bodyPr wrap="square">
            <a:spAutoFit/>
          </a:bodyPr>
          <a:lstStyle/>
          <a:p>
            <a:r>
              <a:rPr lang="en-US" sz="2400" dirty="0"/>
              <a:t>Håp er, i motsetning til optimisme eller pessimisme, et valg du praktiserer.</a:t>
            </a:r>
            <a:endParaRPr lang="en-150" sz="2400" dirty="0"/>
          </a:p>
        </p:txBody>
      </p:sp>
    </p:spTree>
    <p:extLst>
      <p:ext uri="{BB962C8B-B14F-4D97-AF65-F5344CB8AC3E}">
        <p14:creationId xmlns:p14="http://schemas.microsoft.com/office/powerpoint/2010/main" val="1439506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59CA2-F28A-52EE-173A-2465909EC296}"/>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1DA7817-26FB-C303-429F-0CACAAA81E90}"/>
              </a:ext>
            </a:extLst>
          </p:cNvPr>
          <p:cNvPicPr>
            <a:picLocks noChangeAspect="1"/>
          </p:cNvPicPr>
          <p:nvPr/>
        </p:nvPicPr>
        <p:blipFill>
          <a:blip r:embed="rId2">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Text Placeholder 3">
            <a:extLst>
              <a:ext uri="{FF2B5EF4-FFF2-40B4-BE49-F238E27FC236}">
                <a16:creationId xmlns:a16="http://schemas.microsoft.com/office/drawing/2014/main" id="{5054A198-13B3-EB2D-242C-19E3A6440719}"/>
              </a:ext>
            </a:extLst>
          </p:cNvPr>
          <p:cNvSpPr>
            <a:spLocks noGrp="1"/>
          </p:cNvSpPr>
          <p:nvPr>
            <p:ph type="body" sz="quarter" idx="16"/>
          </p:nvPr>
        </p:nvSpPr>
        <p:spPr>
          <a:xfrm>
            <a:off x="457200" y="761603"/>
            <a:ext cx="9016738" cy="803654"/>
          </a:xfrm>
        </p:spPr>
        <p:txBody>
          <a:bodyPr/>
          <a:lstStyle/>
          <a:p>
            <a:r>
              <a:rPr lang="en-US" dirty="0">
                <a:solidFill>
                  <a:srgbClr val="1F8E47"/>
                </a:solidFill>
              </a:rPr>
              <a:t>4.1 Håpets rolle når vi ser mot fremtiden</a:t>
            </a:r>
          </a:p>
        </p:txBody>
      </p:sp>
      <p:sp>
        <p:nvSpPr>
          <p:cNvPr id="4" name="Text Placeholder 3">
            <a:extLst>
              <a:ext uri="{FF2B5EF4-FFF2-40B4-BE49-F238E27FC236}">
                <a16:creationId xmlns:a16="http://schemas.microsoft.com/office/drawing/2014/main" id="{16C02253-86CF-CB7B-B737-FE87F2D4D5A5}"/>
              </a:ext>
            </a:extLst>
          </p:cNvPr>
          <p:cNvSpPr>
            <a:spLocks noGrp="1"/>
          </p:cNvSpPr>
          <p:nvPr>
            <p:ph type="body" sz="quarter" idx="18"/>
          </p:nvPr>
        </p:nvSpPr>
        <p:spPr>
          <a:xfrm>
            <a:off x="716084" y="1680871"/>
            <a:ext cx="10614687" cy="3849918"/>
          </a:xfrm>
        </p:spPr>
        <p:txBody>
          <a:bodyPr/>
          <a:lstStyle/>
          <a:p>
            <a:r>
              <a:rPr lang="en-US" sz="1800" dirty="0">
                <a:solidFill>
                  <a:schemeClr val="tx1"/>
                </a:solidFill>
              </a:rPr>
              <a:t>Håp blir mer forankret når det bygger på relasjoner og handling, ikke bare optimisme.</a:t>
            </a:r>
            <a:endParaRPr lang="nb-NO" sz="1800" dirty="0">
              <a:solidFill>
                <a:schemeClr val="tx1"/>
              </a:solidFill>
            </a:endParaRPr>
          </a:p>
          <a:p>
            <a:pPr>
              <a:buNone/>
            </a:pPr>
            <a:r>
              <a:rPr lang="en-US" sz="1800" dirty="0">
                <a:solidFill>
                  <a:schemeClr val="tx1"/>
                </a:solidFill>
              </a:rPr>
              <a:t>Videre gir håp emosjonell motstandskraft. Det hjelper oss å takle tap og minner oss om at selv om den nye generasjonen kanskje ikke er ansvarlig for å ha forårsaket klimakrisen, spiller de en avgjørende rolle i å forme fremtiden. Ungdomsledede bevegelser, som Fridays for Future, viser at når håp kombineres med kollektiv handling, blir det en kraftfull drivkraft for systemisk endring.</a:t>
            </a:r>
          </a:p>
          <a:p>
            <a:r>
              <a:rPr lang="en-US" sz="1800" b="1" dirty="0">
                <a:solidFill>
                  <a:schemeClr val="tx1"/>
                </a:solidFill>
              </a:rPr>
              <a:t>Vi må gå utover det binære skillet mellom optimisme og pessimisme</a:t>
            </a:r>
            <a:r>
              <a:rPr lang="en-US" sz="1800" dirty="0">
                <a:solidFill>
                  <a:schemeClr val="tx1"/>
                </a:solidFill>
              </a:rPr>
              <a:t>. Klimakrisen krever noe mer nyansert – et aktivt, forankret og informert håp. Et håp som anerkjenner smerten, men nekter å gi opp. Et håp som gir unge mennesker muligheten til å forestille seg og bygge en bedre verden, selv når veien dit er usikker.</a:t>
            </a:r>
          </a:p>
          <a:p>
            <a:endParaRPr lang="en-US" sz="1800" dirty="0">
              <a:solidFill>
                <a:schemeClr val="tx1"/>
              </a:solidFill>
            </a:endParaRPr>
          </a:p>
          <a:p>
            <a:endParaRPr lang="en-150" dirty="0"/>
          </a:p>
        </p:txBody>
      </p:sp>
    </p:spTree>
    <p:extLst>
      <p:ext uri="{BB962C8B-B14F-4D97-AF65-F5344CB8AC3E}">
        <p14:creationId xmlns:p14="http://schemas.microsoft.com/office/powerpoint/2010/main" val="2559598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77DEB-53B3-35ED-085C-EF0695A996AD}"/>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2C353D8-CE99-9035-C2E2-B5495575C526}"/>
              </a:ext>
            </a:extLst>
          </p:cNvPr>
          <p:cNvPicPr>
            <a:picLocks noChangeAspect="1"/>
          </p:cNvPicPr>
          <p:nvPr/>
        </p:nvPicPr>
        <p:blipFill>
          <a:blip r:embed="rId2">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4" name="Text Placeholder 3">
            <a:extLst>
              <a:ext uri="{FF2B5EF4-FFF2-40B4-BE49-F238E27FC236}">
                <a16:creationId xmlns:a16="http://schemas.microsoft.com/office/drawing/2014/main" id="{7511DFD3-4AF4-0B0C-06F7-DB456D2B5B48}"/>
              </a:ext>
            </a:extLst>
          </p:cNvPr>
          <p:cNvSpPr>
            <a:spLocks noGrp="1"/>
          </p:cNvSpPr>
          <p:nvPr>
            <p:ph type="body" sz="quarter" idx="18"/>
          </p:nvPr>
        </p:nvSpPr>
        <p:spPr>
          <a:xfrm>
            <a:off x="716084" y="1501762"/>
            <a:ext cx="10614687" cy="3849918"/>
          </a:xfrm>
        </p:spPr>
        <p:txBody>
          <a:bodyPr/>
          <a:lstStyle/>
          <a:p>
            <a:r>
              <a:rPr lang="nb-NO" sz="1800" dirty="0">
                <a:solidFill>
                  <a:schemeClr val="tx1"/>
                </a:solidFill>
              </a:rPr>
              <a:t>Når vi ser bort fra optimistiske og pessimistiske fremtidsscenarier, kan håp hjelpe oss å forestille oss en felles visjon om en alternativ fremtid som kan fungere som en katalysator for fornyelse. </a:t>
            </a:r>
          </a:p>
          <a:p>
            <a:r>
              <a:rPr lang="nb-NO" sz="1800" dirty="0">
                <a:solidFill>
                  <a:schemeClr val="tx1"/>
                </a:solidFill>
              </a:rPr>
              <a:t>Noen ganger kan en stor bevegelse starte med et initiativ fra én enkelt person eller et lite antall engasjerte individer, som kan påvirke flertallet av befolkningen og skape et paradigmeskifte.</a:t>
            </a:r>
          </a:p>
          <a:p>
            <a:endParaRPr lang="nb-NO" sz="1800" dirty="0">
              <a:solidFill>
                <a:schemeClr val="tx1"/>
              </a:solidFill>
            </a:endParaRPr>
          </a:p>
          <a:p>
            <a:endParaRPr lang="en-US" sz="1800" dirty="0">
              <a:solidFill>
                <a:schemeClr val="tx1"/>
              </a:solidFill>
            </a:endParaRPr>
          </a:p>
          <a:p>
            <a:endParaRPr lang="en-US" sz="1800" dirty="0">
              <a:solidFill>
                <a:schemeClr val="tx1"/>
              </a:solidFill>
            </a:endParaRPr>
          </a:p>
          <a:p>
            <a:r>
              <a:rPr lang="en-US" sz="1800" b="0" i="0" dirty="0">
                <a:solidFill>
                  <a:schemeClr val="tx1"/>
                </a:solidFill>
                <a:effectLst/>
              </a:rPr>
              <a:t>Tilsynelatende små ting i naturen kan skape kraftige ringvirkninger som påvirker verden rundt dem. </a:t>
            </a:r>
          </a:p>
          <a:p>
            <a:r>
              <a:rPr lang="nb-NO" sz="1800" dirty="0">
                <a:solidFill>
                  <a:schemeClr val="tx1"/>
                </a:solidFill>
              </a:rPr>
              <a:t>De fleste miljøseire ser ut som om ingenting har skjedd, mens de i virkeligheten er triumfer for dem som </a:t>
            </a:r>
            <a:r>
              <a:rPr lang="en-US" sz="1800" dirty="0">
                <a:solidFill>
                  <a:schemeClr val="tx1"/>
                </a:solidFill>
              </a:rPr>
              <a:t>våget å handle.</a:t>
            </a:r>
            <a:endParaRPr lang="nb-NO" sz="1800" dirty="0">
              <a:solidFill>
                <a:schemeClr val="tx1"/>
              </a:solidFill>
            </a:endParaRPr>
          </a:p>
        </p:txBody>
      </p:sp>
      <p:sp>
        <p:nvSpPr>
          <p:cNvPr id="6" name="Text Placeholder 3">
            <a:extLst>
              <a:ext uri="{FF2B5EF4-FFF2-40B4-BE49-F238E27FC236}">
                <a16:creationId xmlns:a16="http://schemas.microsoft.com/office/drawing/2014/main" id="{2195FBEC-5943-A3F2-B3CB-97A224F3B665}"/>
              </a:ext>
            </a:extLst>
          </p:cNvPr>
          <p:cNvSpPr txBox="1">
            <a:spLocks/>
          </p:cNvSpPr>
          <p:nvPr/>
        </p:nvSpPr>
        <p:spPr>
          <a:xfrm>
            <a:off x="457200" y="761603"/>
            <a:ext cx="9016738"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1F8E47"/>
                </a:solidFill>
              </a:rPr>
              <a:t>2.2 Håpets rolle når vi ser på fremtiden</a:t>
            </a:r>
          </a:p>
        </p:txBody>
      </p:sp>
      <p:sp>
        <p:nvSpPr>
          <p:cNvPr id="7" name="Text Placeholder 1">
            <a:extLst>
              <a:ext uri="{FF2B5EF4-FFF2-40B4-BE49-F238E27FC236}">
                <a16:creationId xmlns:a16="http://schemas.microsoft.com/office/drawing/2014/main" id="{F8336762-FA99-2155-61B3-49336F345643}"/>
              </a:ext>
            </a:extLst>
          </p:cNvPr>
          <p:cNvSpPr txBox="1">
            <a:spLocks/>
          </p:cNvSpPr>
          <p:nvPr/>
        </p:nvSpPr>
        <p:spPr>
          <a:xfrm>
            <a:off x="544883" y="2911887"/>
            <a:ext cx="11277600" cy="803654"/>
          </a:xfrm>
          <a:prstGeom prst="rect">
            <a:avLst/>
          </a:prstGeom>
          <a:solidFill>
            <a:srgbClr val="5398A2"/>
          </a:solidFill>
          <a:ln>
            <a:solidFill>
              <a:srgbClr val="5398A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b="1" dirty="0">
                <a:solidFill>
                  <a:schemeClr val="bg1"/>
                </a:solidFill>
              </a:rPr>
              <a:t>Som et afrikansk ordtak sier: </a:t>
            </a:r>
            <a:r>
              <a:rPr lang="en-US" sz="2000" b="1" i="0" dirty="0">
                <a:solidFill>
                  <a:schemeClr val="bg1"/>
                </a:solidFill>
                <a:effectLst/>
              </a:rPr>
              <a:t>«Hvis du tror du er for liten til å gjøre en forskjell, prøv å tilbringe en natt alene i mørket med en mygg». </a:t>
            </a:r>
          </a:p>
          <a:p>
            <a:r>
              <a:rPr lang="en-US" sz="2000" b="0" i="0" dirty="0">
                <a:solidFill>
                  <a:schemeClr val="bg1"/>
                </a:solidFill>
                <a:effectLst/>
              </a:rPr>
              <a:t> </a:t>
            </a:r>
            <a:endParaRPr lang="nb-NO" sz="2000" dirty="0">
              <a:solidFill>
                <a:schemeClr val="bg1"/>
              </a:solidFill>
            </a:endParaRPr>
          </a:p>
        </p:txBody>
      </p:sp>
    </p:spTree>
    <p:extLst>
      <p:ext uri="{BB962C8B-B14F-4D97-AF65-F5344CB8AC3E}">
        <p14:creationId xmlns:p14="http://schemas.microsoft.com/office/powerpoint/2010/main" val="910149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1D0EE-C230-301F-A6ED-672CB2C1AD2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CAB2641-474C-1A41-33DD-3850F6AEE9AB}"/>
              </a:ext>
            </a:extLst>
          </p:cNvPr>
          <p:cNvSpPr>
            <a:spLocks noGrp="1"/>
          </p:cNvSpPr>
          <p:nvPr>
            <p:ph type="body" sz="quarter" idx="18"/>
          </p:nvPr>
        </p:nvSpPr>
        <p:spPr>
          <a:xfrm>
            <a:off x="8348472" y="1857124"/>
            <a:ext cx="3195141" cy="1049221"/>
          </a:xfrm>
        </p:spPr>
        <p:txBody>
          <a:bodyPr/>
          <a:lstStyle/>
          <a:p>
            <a:r>
              <a:rPr lang="en-US" b="1" dirty="0"/>
              <a:t>Å omfavne håpet i klimahandlingen</a:t>
            </a:r>
          </a:p>
        </p:txBody>
      </p:sp>
      <p:sp>
        <p:nvSpPr>
          <p:cNvPr id="5" name="Text Placeholder 4">
            <a:extLst>
              <a:ext uri="{FF2B5EF4-FFF2-40B4-BE49-F238E27FC236}">
                <a16:creationId xmlns:a16="http://schemas.microsoft.com/office/drawing/2014/main" id="{D7CB2C04-B43C-5261-1E4B-1A1BDDF1F577}"/>
              </a:ext>
            </a:extLst>
          </p:cNvPr>
          <p:cNvSpPr>
            <a:spLocks noGrp="1"/>
          </p:cNvSpPr>
          <p:nvPr>
            <p:ph type="body" sz="quarter" idx="19"/>
          </p:nvPr>
        </p:nvSpPr>
        <p:spPr>
          <a:xfrm>
            <a:off x="10346310" y="922204"/>
            <a:ext cx="1197303" cy="754195"/>
          </a:xfrm>
        </p:spPr>
        <p:txBody>
          <a:bodyPr/>
          <a:lstStyle/>
          <a:p>
            <a:r>
              <a:rPr lang="en-US" dirty="0"/>
              <a:t>4.2</a:t>
            </a:r>
          </a:p>
        </p:txBody>
      </p:sp>
      <p:sp>
        <p:nvSpPr>
          <p:cNvPr id="7" name="Text Placeholder 6">
            <a:extLst>
              <a:ext uri="{FF2B5EF4-FFF2-40B4-BE49-F238E27FC236}">
                <a16:creationId xmlns:a16="http://schemas.microsoft.com/office/drawing/2014/main" id="{590C282D-57AC-F9A9-BD66-195B2334E430}"/>
              </a:ext>
            </a:extLst>
          </p:cNvPr>
          <p:cNvSpPr>
            <a:spLocks noGrp="1"/>
          </p:cNvSpPr>
          <p:nvPr>
            <p:ph type="body" sz="quarter" idx="21"/>
          </p:nvPr>
        </p:nvSpPr>
        <p:spPr>
          <a:xfrm>
            <a:off x="8682092" y="3666462"/>
            <a:ext cx="3328436" cy="1177670"/>
          </a:xfrm>
        </p:spPr>
        <p:txBody>
          <a:bodyPr/>
          <a:lstStyle/>
          <a:p>
            <a:pPr marL="0" indent="0"/>
            <a:r>
              <a:rPr lang="en-US" sz="3200" b="1" dirty="0">
                <a:solidFill>
                  <a:schemeClr val="tx1"/>
                </a:solidFill>
              </a:rPr>
              <a:t>Håp </a:t>
            </a:r>
            <a:r>
              <a:rPr lang="en-US" sz="3200" dirty="0">
                <a:solidFill>
                  <a:schemeClr val="tx1"/>
                </a:solidFill>
              </a:rPr>
              <a:t>er et </a:t>
            </a:r>
            <a:r>
              <a:rPr lang="en-US" sz="3200" b="1" dirty="0">
                <a:solidFill>
                  <a:schemeClr val="tx1"/>
                </a:solidFill>
              </a:rPr>
              <a:t>VALG</a:t>
            </a:r>
            <a:r>
              <a:rPr lang="en-US" sz="3200" dirty="0">
                <a:solidFill>
                  <a:schemeClr val="tx1"/>
                </a:solidFill>
              </a:rPr>
              <a:t> </a:t>
            </a:r>
          </a:p>
          <a:p>
            <a:pPr marL="0" indent="0"/>
            <a:r>
              <a:rPr lang="en-US" sz="3200" dirty="0">
                <a:solidFill>
                  <a:schemeClr val="tx1"/>
                </a:solidFill>
              </a:rPr>
              <a:t>du praktiserer!</a:t>
            </a:r>
            <a:endParaRPr lang="en-US" sz="3200" kern="100" dirty="0">
              <a:solidFill>
                <a:schemeClr val="tx1"/>
              </a:solidFill>
              <a:cs typeface="Times New Roman" panose="02020603050405020304" pitchFamily="18" charset="0"/>
            </a:endParaRPr>
          </a:p>
        </p:txBody>
      </p:sp>
      <p:pic>
        <p:nvPicPr>
          <p:cNvPr id="9" name="Picture Placeholder 8" descr="A person with blue hair and a colorful background&#10;&#10;AI-generated content may be incorrect.">
            <a:extLst>
              <a:ext uri="{FF2B5EF4-FFF2-40B4-BE49-F238E27FC236}">
                <a16:creationId xmlns:a16="http://schemas.microsoft.com/office/drawing/2014/main" id="{EAE6E79C-0F3D-0F3E-5D62-9BF252252B1D}"/>
              </a:ext>
            </a:extLst>
          </p:cNvPr>
          <p:cNvPicPr>
            <a:picLocks noGrp="1" noChangeAspect="1"/>
          </p:cNvPicPr>
          <p:nvPr>
            <p:ph type="pic" sz="quarter" idx="22"/>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Box 7">
            <a:extLst>
              <a:ext uri="{FF2B5EF4-FFF2-40B4-BE49-F238E27FC236}">
                <a16:creationId xmlns:a16="http://schemas.microsoft.com/office/drawing/2014/main" id="{1CC9A108-533E-4F96-BD69-24A6109F1145}"/>
              </a:ext>
            </a:extLst>
          </p:cNvPr>
          <p:cNvSpPr txBox="1"/>
          <p:nvPr/>
        </p:nvSpPr>
        <p:spPr>
          <a:xfrm>
            <a:off x="127341" y="5043178"/>
            <a:ext cx="4488905" cy="1477328"/>
          </a:xfrm>
          <a:prstGeom prst="rect">
            <a:avLst/>
          </a:prstGeom>
          <a:noFill/>
        </p:spPr>
        <p:txBody>
          <a:bodyPr wrap="square">
            <a:spAutoFit/>
          </a:bodyPr>
          <a:lstStyle/>
          <a:p>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«Håpet har to vakre døtre; de heter Sinne og Mot. Sinne over hvordan ting er, og Mot til å se til at de ikke forblir som de er.»</a:t>
            </a:r>
          </a:p>
          <a:p>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US"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 Augustinus av Hippo</a:t>
            </a:r>
            <a:endParaRPr lang="en-US" sz="1800" dirty="0">
              <a:solidFill>
                <a:srgbClr val="181818"/>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09413A6-4927-4E7E-941A-57D9EBDAFE27}"/>
              </a:ext>
            </a:extLst>
          </p:cNvPr>
          <p:cNvSpPr txBox="1"/>
          <p:nvPr/>
        </p:nvSpPr>
        <p:spPr>
          <a:xfrm>
            <a:off x="4616246" y="5043178"/>
            <a:ext cx="3086102" cy="923330"/>
          </a:xfrm>
          <a:prstGeom prst="rect">
            <a:avLst/>
          </a:prstGeom>
          <a:noFill/>
        </p:spPr>
        <p:txBody>
          <a:bodyPr wrap="square">
            <a:spAutoFit/>
          </a:bodyPr>
          <a:lstStyle/>
          <a:p>
            <a:r>
              <a:rPr lang="en-US" sz="1800" dirty="0">
                <a:solidFill>
                  <a:srgbClr val="181818"/>
                </a:solidFill>
                <a:effectLst/>
                <a:latin typeface="Calibri" panose="020F0502020204030204" pitchFamily="34" charset="0"/>
                <a:ea typeface="Calibri" panose="020F0502020204030204" pitchFamily="34" charset="0"/>
                <a:cs typeface="Calibri" panose="020F0502020204030204" pitchFamily="34" charset="0"/>
              </a:rPr>
              <a:t>«Håp krever handling; handling er umulig uten håp.» </a:t>
            </a:r>
          </a:p>
          <a:p>
            <a:r>
              <a:rPr lang="en-US" sz="1800" dirty="0">
                <a:solidFill>
                  <a:srgbClr val="181818"/>
                </a:solidFill>
                <a:effectLst/>
                <a:latin typeface="Calibri" panose="020F0502020204030204" pitchFamily="34" charset="0"/>
                <a:ea typeface="Calibri" panose="020F0502020204030204" pitchFamily="34" charset="0"/>
                <a:cs typeface="Calibri" panose="020F0502020204030204" pitchFamily="34" charset="0"/>
              </a:rPr>
              <a:t>- </a:t>
            </a:r>
            <a:r>
              <a:rPr lang="en-U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5"/>
              </a:rPr>
              <a:t>Rebecca Solnit</a:t>
            </a:r>
            <a:endParaRPr lang="en-U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B140BF47-8BC9-47BB-9E3F-C2647F8B82D6}"/>
              </a:ext>
            </a:extLst>
          </p:cNvPr>
          <p:cNvSpPr txBox="1"/>
          <p:nvPr/>
        </p:nvSpPr>
        <p:spPr>
          <a:xfrm>
            <a:off x="7898757" y="5043178"/>
            <a:ext cx="3819583" cy="923330"/>
          </a:xfrm>
          <a:prstGeom prst="rect">
            <a:avLst/>
          </a:prstGeom>
          <a:noFill/>
        </p:spPr>
        <p:txBody>
          <a:bodyPr wrap="square">
            <a:spAutoFit/>
          </a:bodyPr>
          <a:lstStyle/>
          <a:p>
            <a:r>
              <a:rPr lang="en-US" sz="1800" b="0" dirty="0">
                <a:solidFill>
                  <a:srgbClr val="181818"/>
                </a:solidFill>
                <a:effectLst/>
                <a:latin typeface="Calibri" panose="020F0502020204030204" pitchFamily="34" charset="0"/>
                <a:ea typeface="Calibri" panose="020F0502020204030204" pitchFamily="34" charset="0"/>
              </a:rPr>
              <a:t>«Vi må akseptere begrenset skuffelse, men aldri miste uendelig håp.» - </a:t>
            </a:r>
            <a:r>
              <a:rPr lang="en-US" sz="1800" b="1" u="sng" dirty="0">
                <a:solidFill>
                  <a:srgbClr val="000000"/>
                </a:solidFill>
                <a:effectLst/>
                <a:latin typeface="Calibri" panose="020F0502020204030204" pitchFamily="34" charset="0"/>
                <a:ea typeface="Calibri" panose="020F0502020204030204" pitchFamily="34" charset="0"/>
                <a:hlinkClick r:id="rId6"/>
              </a:rPr>
              <a:t>Martin Luther King Jr.</a:t>
            </a:r>
            <a:r>
              <a:rPr lang="en-US" sz="1800" b="0" dirty="0">
                <a:solidFill>
                  <a:srgbClr val="333333"/>
                </a:solidFill>
                <a:effectLst/>
                <a:latin typeface="Calibri" panose="020F0502020204030204" pitchFamily="34" charset="0"/>
                <a:ea typeface="Calibri" panose="020F0502020204030204" pitchFamily="34" charset="0"/>
              </a:rPr>
              <a:t> </a:t>
            </a:r>
            <a:endParaRPr lang="en-US" sz="1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27905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6697D-558B-4640-B7D1-683470E101E0}"/>
              </a:ext>
            </a:extLst>
          </p:cNvPr>
          <p:cNvSpPr>
            <a:spLocks noGrp="1"/>
          </p:cNvSpPr>
          <p:nvPr>
            <p:ph type="body" sz="quarter" idx="18"/>
          </p:nvPr>
        </p:nvSpPr>
        <p:spPr>
          <a:xfrm>
            <a:off x="450574" y="1780661"/>
            <a:ext cx="4820166" cy="3438320"/>
          </a:xfrm>
        </p:spPr>
        <p:txBody>
          <a:bodyPr/>
          <a:lstStyle/>
          <a:p>
            <a:pPr algn="just"/>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Xiye Bastida </a:t>
            </a: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«Din indre ild er din største styrke»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(TED2025)</a:t>
            </a:r>
          </a:p>
          <a:p>
            <a:r>
              <a:rPr lang="en-US" sz="2000" spc="-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gn="just"/>
            <a:r>
              <a:rPr lang="en-US" sz="2000" spc="-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spc="-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Håp er ikke bare en følelse, men en ferdighet du kan øve på, forklarer klimaaktivisten </a:t>
            </a:r>
            <a:r>
              <a:rPr lang="en-US" sz="2000" spc="-5"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Xiye Bastida</a:t>
            </a:r>
            <a:r>
              <a:rPr lang="en-US" sz="2000" spc="-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000" spc="-5" dirty="0">
                <a:solidFill>
                  <a:schemeClr val="tx1"/>
                </a:solidFill>
                <a:effectLst/>
                <a:latin typeface="Calibri" panose="020F0502020204030204" pitchFamily="34" charset="0"/>
                <a:ea typeface="Calibri" panose="020F0502020204030204" pitchFamily="34" charset="0"/>
              </a:rPr>
              <a:t>Med utgangspunkt i naturens motstandskraft viser hun hvorfor det å stole på urfolksledere som har beskyttet planeten i generasjoner, kan bidra til å forvandle fortvilelsen over klimaet til den drivkraften som trengs for å sette i gang meningsfulle endringer. </a:t>
            </a:r>
            <a:endParaRPr lang="en-US" dirty="0"/>
          </a:p>
          <a:p>
            <a:r>
              <a:rPr lang="en-US" dirty="0"/>
              <a:t>   </a:t>
            </a:r>
          </a:p>
        </p:txBody>
      </p:sp>
      <p:sp>
        <p:nvSpPr>
          <p:cNvPr id="3" name="Text Placeholder 2">
            <a:extLst>
              <a:ext uri="{FF2B5EF4-FFF2-40B4-BE49-F238E27FC236}">
                <a16:creationId xmlns:a16="http://schemas.microsoft.com/office/drawing/2014/main" id="{1537BFB7-37B3-47B6-9358-EE39894F3E8F}"/>
              </a:ext>
            </a:extLst>
          </p:cNvPr>
          <p:cNvSpPr>
            <a:spLocks noGrp="1"/>
          </p:cNvSpPr>
          <p:nvPr>
            <p:ph type="body" sz="quarter" idx="16"/>
          </p:nvPr>
        </p:nvSpPr>
        <p:spPr>
          <a:xfrm>
            <a:off x="450574" y="595554"/>
            <a:ext cx="9750348" cy="803654"/>
          </a:xfrm>
        </p:spPr>
        <p:txBody>
          <a:bodyPr/>
          <a:lstStyle/>
          <a:p>
            <a:pPr algn="ctr"/>
            <a:r>
              <a:rPr lang="en-US" b="1" dirty="0">
                <a:solidFill>
                  <a:srgbClr val="1F8E47"/>
                </a:solidFill>
                <a:effectLst/>
                <a:latin typeface="Calibri" panose="020F0502020204030204" pitchFamily="34" charset="0"/>
                <a:ea typeface="Calibri" panose="020F0502020204030204" pitchFamily="34" charset="0"/>
                <a:cs typeface="Times New Roman" panose="02020603050405020304" pitchFamily="18" charset="0"/>
              </a:rPr>
              <a:t>Din indre ild er din største styrke!</a:t>
            </a:r>
            <a:endParaRPr lang="en-US" sz="6000" dirty="0">
              <a:solidFill>
                <a:srgbClr val="1F8E47"/>
              </a:solidFill>
            </a:endParaRPr>
          </a:p>
        </p:txBody>
      </p:sp>
      <p:sp>
        <p:nvSpPr>
          <p:cNvPr id="4" name="Picture Placeholder 3">
            <a:extLst>
              <a:ext uri="{FF2B5EF4-FFF2-40B4-BE49-F238E27FC236}">
                <a16:creationId xmlns:a16="http://schemas.microsoft.com/office/drawing/2014/main" id="{BD491410-BE1E-477C-9724-344966AEBA41}"/>
              </a:ext>
            </a:extLst>
          </p:cNvPr>
          <p:cNvSpPr>
            <a:spLocks noGrp="1"/>
          </p:cNvSpPr>
          <p:nvPr>
            <p:ph type="pic" sz="quarter" idx="13"/>
          </p:nvPr>
        </p:nvSpPr>
        <p:spPr/>
        <p:txBody>
          <a:bodyPr/>
          <a:lstStyle/>
          <a:p>
            <a:endParaRPr lang="en-US"/>
          </a:p>
        </p:txBody>
      </p:sp>
      <p:sp>
        <p:nvSpPr>
          <p:cNvPr id="6" name="TextBox 5">
            <a:extLst>
              <a:ext uri="{FF2B5EF4-FFF2-40B4-BE49-F238E27FC236}">
                <a16:creationId xmlns:a16="http://schemas.microsoft.com/office/drawing/2014/main" id="{78574863-0FBD-4062-A0FB-091B9142C0FC}"/>
              </a:ext>
            </a:extLst>
          </p:cNvPr>
          <p:cNvSpPr txBox="1"/>
          <p:nvPr/>
        </p:nvSpPr>
        <p:spPr>
          <a:xfrm>
            <a:off x="450574" y="5428911"/>
            <a:ext cx="6528196" cy="646331"/>
          </a:xfrm>
          <a:prstGeom prst="rect">
            <a:avLst/>
          </a:prstGeom>
          <a:noFill/>
        </p:spPr>
        <p:txBody>
          <a:bodyPr wrap="square">
            <a:spAutoFit/>
          </a:bodyPr>
          <a:lstStyle/>
          <a:p>
            <a:pPr algn="just"/>
            <a:r>
              <a:rPr lang="en-US" sz="1800" spc="-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Dette TED 2025-foredraget er en kraftfull påminnelse om at </a:t>
            </a:r>
            <a:r>
              <a:rPr lang="en-US" sz="1800" b="1" spc="-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ilden i hjertet ditt </a:t>
            </a:r>
            <a:r>
              <a:rPr lang="en-US" sz="1800" spc="-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er din største styrke for å skape en bedre fremtid!</a:t>
            </a:r>
          </a:p>
        </p:txBody>
      </p:sp>
      <p:sp>
        <p:nvSpPr>
          <p:cNvPr id="8" name="TextBox 7">
            <a:extLst>
              <a:ext uri="{FF2B5EF4-FFF2-40B4-BE49-F238E27FC236}">
                <a16:creationId xmlns:a16="http://schemas.microsoft.com/office/drawing/2014/main" id="{91362EE8-49D8-4A03-B8D7-81D36F38CD7D}"/>
              </a:ext>
            </a:extLst>
          </p:cNvPr>
          <p:cNvSpPr txBox="1"/>
          <p:nvPr/>
        </p:nvSpPr>
        <p:spPr>
          <a:xfrm>
            <a:off x="6335384" y="6216279"/>
            <a:ext cx="5310277" cy="369332"/>
          </a:xfrm>
          <a:prstGeom prst="rect">
            <a:avLst/>
          </a:prstGeom>
          <a:noFill/>
        </p:spPr>
        <p:txBody>
          <a:bodyPr wrap="square">
            <a:spAutoFit/>
          </a:bodyPr>
          <a:lstStyle/>
          <a:p>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https://www.youtube.com/watch?v=QXGTNROtJkY</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54134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DBCBC4-003C-D0A9-6AA2-BB37645F9746}"/>
              </a:ext>
            </a:extLst>
          </p:cNvPr>
          <p:cNvSpPr>
            <a:spLocks noGrp="1"/>
          </p:cNvSpPr>
          <p:nvPr>
            <p:ph type="body" sz="quarter" idx="19"/>
          </p:nvPr>
        </p:nvSpPr>
        <p:spPr>
          <a:xfrm>
            <a:off x="8729222" y="922205"/>
            <a:ext cx="2814392" cy="385564"/>
          </a:xfrm>
        </p:spPr>
        <p:txBody>
          <a:bodyPr/>
          <a:lstStyle/>
          <a:p>
            <a:r>
              <a:rPr lang="en-GB" dirty="0"/>
              <a:t>4.2 Oppgave</a:t>
            </a:r>
          </a:p>
        </p:txBody>
      </p:sp>
      <p:pic>
        <p:nvPicPr>
          <p:cNvPr id="7" name="Picture Placeholder 6">
            <a:extLst>
              <a:ext uri="{FF2B5EF4-FFF2-40B4-BE49-F238E27FC236}">
                <a16:creationId xmlns:a16="http://schemas.microsoft.com/office/drawing/2014/main" id="{A6FAB045-2C7C-1EC2-44F7-F1583289941A}"/>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p:blipFill>
        <p:spPr/>
      </p:pic>
      <p:sp>
        <p:nvSpPr>
          <p:cNvPr id="9" name="Text Placeholder 6">
            <a:extLst>
              <a:ext uri="{FF2B5EF4-FFF2-40B4-BE49-F238E27FC236}">
                <a16:creationId xmlns:a16="http://schemas.microsoft.com/office/drawing/2014/main" id="{BFE92CCB-1C0F-0316-E67F-EC9AD1929D2F}"/>
              </a:ext>
            </a:extLst>
          </p:cNvPr>
          <p:cNvSpPr txBox="1">
            <a:spLocks/>
          </p:cNvSpPr>
          <p:nvPr/>
        </p:nvSpPr>
        <p:spPr>
          <a:xfrm>
            <a:off x="146304" y="5031434"/>
            <a:ext cx="12045696" cy="12359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solidFill>
                  <a:schemeClr val="tx1"/>
                </a:solidFill>
              </a:rPr>
              <a:t>Skriv ut arbeidsarket til oppgaven </a:t>
            </a:r>
            <a:r>
              <a:rPr lang="en-US" dirty="0">
                <a:solidFill>
                  <a:schemeClr val="tx1"/>
                </a:solidFill>
                <a:hlinkClick r:id="rId3"/>
              </a:rPr>
              <a:t>her</a:t>
            </a:r>
          </a:p>
          <a:p>
            <a:pPr marL="0" indent="0"/>
            <a:r>
              <a:rPr lang="en-US" dirty="0">
                <a:solidFill>
                  <a:schemeClr val="tx1"/>
                </a:solidFill>
              </a:rPr>
              <a:t> </a:t>
            </a:r>
            <a:endParaRPr lang="en-US" kern="1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3400950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3BB3E-D3FC-C6FC-9D9A-48D1C042B28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C23F4AC-1489-6AFD-2FE2-E4EFC3B57BE3}"/>
              </a:ext>
            </a:extLst>
          </p:cNvPr>
          <p:cNvPicPr>
            <a:picLocks noChangeAspect="1"/>
          </p:cNvPicPr>
          <p:nvPr/>
        </p:nvPicPr>
        <p:blipFill>
          <a:blip r:embed="rId2">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pic>
        <p:nvPicPr>
          <p:cNvPr id="8" name="Picture 7" descr="A screenshot of a computer">
            <a:extLst>
              <a:ext uri="{FF2B5EF4-FFF2-40B4-BE49-F238E27FC236}">
                <a16:creationId xmlns:a16="http://schemas.microsoft.com/office/drawing/2014/main" id="{6AA55400-9643-1057-3C0F-6AF462802F2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0767" y="1411255"/>
            <a:ext cx="7894965" cy="5121520"/>
          </a:xfrm>
          <a:prstGeom prst="rect">
            <a:avLst/>
          </a:prstGeom>
        </p:spPr>
      </p:pic>
    </p:spTree>
    <p:extLst>
      <p:ext uri="{BB962C8B-B14F-4D97-AF65-F5344CB8AC3E}">
        <p14:creationId xmlns:p14="http://schemas.microsoft.com/office/powerpoint/2010/main" val="1077852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F9C52D-A2B2-7CE3-FACB-C96A649B2B45}"/>
              </a:ext>
            </a:extLst>
          </p:cNvPr>
          <p:cNvSpPr>
            <a:spLocks noGrp="1"/>
          </p:cNvSpPr>
          <p:nvPr>
            <p:ph type="body" sz="quarter" idx="18"/>
          </p:nvPr>
        </p:nvSpPr>
        <p:spPr>
          <a:xfrm>
            <a:off x="788656" y="1812024"/>
            <a:ext cx="5378899" cy="3849918"/>
          </a:xfrm>
        </p:spPr>
        <p:txBody>
          <a:bodyPr/>
          <a:lstStyle/>
          <a:p>
            <a:pPr marL="0" indent="0"/>
            <a:r>
              <a:rPr lang="en-GB" dirty="0"/>
              <a:t>Alle opplever klimangst på forskjellige måter.</a:t>
            </a:r>
          </a:p>
          <a:p>
            <a:pPr marL="0" indent="0"/>
            <a:r>
              <a:rPr lang="en-GB" dirty="0"/>
              <a:t>Noen føler en konstant, svak bekymring, mens andre opplever plutselige bølger av tristhet, frustrasjon eller sinne når de hører om visse hendelser.</a:t>
            </a:r>
          </a:p>
          <a:p>
            <a:pPr marL="0" indent="0"/>
            <a:r>
              <a:rPr lang="en-GB" dirty="0"/>
              <a:t>Denne aktiviteten hjelper deg med å utforske dine egne følelsesmønstre, uten å dømme.</a:t>
            </a:r>
          </a:p>
          <a:p>
            <a:pPr marL="0" indent="0"/>
            <a:r>
              <a:rPr lang="en-GB" dirty="0"/>
              <a:t>Ved hjelp av en enkel </a:t>
            </a:r>
            <a:r>
              <a:rPr lang="en-GB" b="1" dirty="0">
                <a:hlinkClick r:id="rId3"/>
              </a:rPr>
              <a:t>«klimafølelsesmåler» </a:t>
            </a:r>
            <a:r>
              <a:rPr lang="en-GB" dirty="0"/>
              <a:t>vil du overvåke hvordan du føler deg over noen dager når du blir utsatt for klimarelatert innhold.</a:t>
            </a:r>
          </a:p>
        </p:txBody>
      </p:sp>
      <p:sp>
        <p:nvSpPr>
          <p:cNvPr id="3" name="Text Placeholder 2">
            <a:extLst>
              <a:ext uri="{FF2B5EF4-FFF2-40B4-BE49-F238E27FC236}">
                <a16:creationId xmlns:a16="http://schemas.microsoft.com/office/drawing/2014/main" id="{E08092B2-F994-A1ED-411A-8F9FF5C1CDBE}"/>
              </a:ext>
            </a:extLst>
          </p:cNvPr>
          <p:cNvSpPr>
            <a:spLocks noGrp="1"/>
          </p:cNvSpPr>
          <p:nvPr>
            <p:ph type="body" sz="quarter" idx="16"/>
          </p:nvPr>
        </p:nvSpPr>
        <p:spPr>
          <a:xfrm>
            <a:off x="788656" y="505279"/>
            <a:ext cx="10614687" cy="1058477"/>
          </a:xfrm>
        </p:spPr>
        <p:txBody>
          <a:bodyPr/>
          <a:lstStyle/>
          <a:p>
            <a:r>
              <a:rPr lang="en-GB" dirty="0">
                <a:solidFill>
                  <a:srgbClr val="1F8E47"/>
                </a:solidFill>
              </a:rPr>
              <a:t>3.4 Selvvurdering (Forstå dine klimafølelser)</a:t>
            </a:r>
          </a:p>
        </p:txBody>
      </p:sp>
      <p:sp>
        <p:nvSpPr>
          <p:cNvPr id="4" name="Text Placeholder 3">
            <a:extLst>
              <a:ext uri="{FF2B5EF4-FFF2-40B4-BE49-F238E27FC236}">
                <a16:creationId xmlns:a16="http://schemas.microsoft.com/office/drawing/2014/main" id="{3593F423-495D-4625-772A-D56F76780FE0}"/>
              </a:ext>
            </a:extLst>
          </p:cNvPr>
          <p:cNvSpPr txBox="1">
            <a:spLocks/>
          </p:cNvSpPr>
          <p:nvPr/>
        </p:nvSpPr>
        <p:spPr>
          <a:xfrm>
            <a:off x="626638" y="4078452"/>
            <a:ext cx="10755843" cy="2395500"/>
          </a:xfrm>
          <a:prstGeom prst="rect">
            <a:avLst/>
          </a:prstGeom>
          <a:solidFill>
            <a:srgbClr val="1F8E47"/>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b="1" dirty="0">
                <a:solidFill>
                  <a:schemeClr val="bg1"/>
                </a:solidFill>
              </a:rPr>
              <a:t>Nyhetsgjennomgang</a:t>
            </a:r>
          </a:p>
          <a:p>
            <a:r>
              <a:rPr lang="en-GB" b="1" dirty="0">
                <a:solidFill>
                  <a:schemeClr val="bg1"/>
                </a:solidFill>
              </a:rPr>
              <a:t>Hvordan fikk dette deg til å føle deg? Last ned den her https://static1.squarespace.com/static/5b5a301e0dbda385e213c811/t/6678629f938c4164441735df/1719165600841/VENN_WORKSHEET.pdf</a:t>
            </a:r>
          </a:p>
          <a:p>
            <a:endParaRPr lang="en-GB" b="1" dirty="0">
              <a:solidFill>
                <a:schemeClr val="bg1"/>
              </a:solidFill>
            </a:endParaRPr>
          </a:p>
        </p:txBody>
      </p:sp>
    </p:spTree>
    <p:extLst>
      <p:ext uri="{BB962C8B-B14F-4D97-AF65-F5344CB8AC3E}">
        <p14:creationId xmlns:p14="http://schemas.microsoft.com/office/powerpoint/2010/main" val="3319113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42EDF9-0127-4F54-BB34-6F5F3EA71251}"/>
              </a:ext>
            </a:extLst>
          </p:cNvPr>
          <p:cNvSpPr>
            <a:spLocks noGrp="1"/>
          </p:cNvSpPr>
          <p:nvPr>
            <p:ph type="body" sz="quarter" idx="17"/>
          </p:nvPr>
        </p:nvSpPr>
        <p:spPr/>
        <p:txBody>
          <a:bodyPr/>
          <a:lstStyle/>
          <a:p>
            <a:r>
              <a:rPr lang="en-US" dirty="0"/>
              <a:t>05</a:t>
            </a:r>
          </a:p>
        </p:txBody>
      </p:sp>
      <p:pic>
        <p:nvPicPr>
          <p:cNvPr id="6" name="Picture Placeholder 5">
            <a:extLst>
              <a:ext uri="{FF2B5EF4-FFF2-40B4-BE49-F238E27FC236}">
                <a16:creationId xmlns:a16="http://schemas.microsoft.com/office/drawing/2014/main" id="{88649A11-6749-4ED6-BC77-BA3E2367784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5265" b="15265"/>
          <a:stretch>
            <a:fillRect/>
          </a:stretch>
        </p:blipFill>
        <p:spPr/>
      </p:pic>
      <p:sp>
        <p:nvSpPr>
          <p:cNvPr id="4" name="Rectangle 3">
            <a:extLst>
              <a:ext uri="{FF2B5EF4-FFF2-40B4-BE49-F238E27FC236}">
                <a16:creationId xmlns:a16="http://schemas.microsoft.com/office/drawing/2014/main" id="{A4F625AF-C08A-4B77-9AF7-7CB45794FE21}"/>
              </a:ext>
            </a:extLst>
          </p:cNvPr>
          <p:cNvSpPr/>
          <p:nvPr/>
        </p:nvSpPr>
        <p:spPr>
          <a:xfrm>
            <a:off x="752771" y="3429000"/>
            <a:ext cx="3877056" cy="1159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324" dirty="0">
                <a:solidFill>
                  <a:srgbClr val="5398A2"/>
                </a:solidFill>
                <a:latin typeface="Calibri" panose="020F0502020204030204" pitchFamily="34" charset="0"/>
                <a:cs typeface="Calibri" panose="020F0502020204030204" pitchFamily="34" charset="0"/>
              </a:rPr>
              <a:t>Håp og klimatiltak</a:t>
            </a:r>
          </a:p>
          <a:p>
            <a:pPr algn="ctr"/>
            <a:endParaRPr lang="en-US" sz="529" dirty="0">
              <a:latin typeface="Montserrat" panose="00000500000000000000" pitchFamily="50" charset="0"/>
            </a:endParaRPr>
          </a:p>
        </p:txBody>
      </p:sp>
    </p:spTree>
    <p:extLst>
      <p:ext uri="{BB962C8B-B14F-4D97-AF65-F5344CB8AC3E}">
        <p14:creationId xmlns:p14="http://schemas.microsoft.com/office/powerpoint/2010/main" val="3984865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97601-3931-DF2A-A6E4-AFB008B8947A}"/>
            </a:ext>
          </a:extLst>
        </p:cNvPr>
        <p:cNvGrpSpPr/>
        <p:nvPr/>
      </p:nvGrpSpPr>
      <p:grpSpPr>
        <a:xfrm>
          <a:off x="0" y="0"/>
          <a:ext cx="0" cy="0"/>
          <a:chOff x="0" y="0"/>
          <a:chExt cx="0" cy="0"/>
        </a:xfrm>
      </p:grpSpPr>
      <p:sp>
        <p:nvSpPr>
          <p:cNvPr id="10" name="Text Placeholder 3">
            <a:extLst>
              <a:ext uri="{FF2B5EF4-FFF2-40B4-BE49-F238E27FC236}">
                <a16:creationId xmlns:a16="http://schemas.microsoft.com/office/drawing/2014/main" id="{F2FEAD0D-7B60-3175-7EC2-DBDDBD41F52D}"/>
              </a:ext>
            </a:extLst>
          </p:cNvPr>
          <p:cNvSpPr>
            <a:spLocks noGrp="1"/>
          </p:cNvSpPr>
          <p:nvPr>
            <p:ph type="body" sz="quarter" idx="16"/>
          </p:nvPr>
        </p:nvSpPr>
        <p:spPr>
          <a:xfrm>
            <a:off x="2741407" y="423638"/>
            <a:ext cx="6591300" cy="803654"/>
          </a:xfrm>
        </p:spPr>
        <p:txBody>
          <a:bodyPr/>
          <a:lstStyle/>
          <a:p>
            <a:pPr algn="ctr"/>
            <a:r>
              <a:rPr lang="en-US" dirty="0">
                <a:solidFill>
                  <a:srgbClr val="1F8E47"/>
                </a:solidFill>
              </a:rPr>
              <a:t>Ressurser om håp | Bøker</a:t>
            </a:r>
          </a:p>
        </p:txBody>
      </p:sp>
      <p:pic>
        <p:nvPicPr>
          <p:cNvPr id="6" name="Picture 5">
            <a:extLst>
              <a:ext uri="{FF2B5EF4-FFF2-40B4-BE49-F238E27FC236}">
                <a16:creationId xmlns:a16="http://schemas.microsoft.com/office/drawing/2014/main" id="{87C5F4CE-29D4-5D94-2BFE-82EF41B603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1732" y="1756179"/>
            <a:ext cx="2482196" cy="3721434"/>
          </a:xfrm>
          <a:prstGeom prst="rect">
            <a:avLst/>
          </a:prstGeom>
        </p:spPr>
      </p:pic>
      <p:sp>
        <p:nvSpPr>
          <p:cNvPr id="7" name="Text Placeholder 4">
            <a:extLst>
              <a:ext uri="{FF2B5EF4-FFF2-40B4-BE49-F238E27FC236}">
                <a16:creationId xmlns:a16="http://schemas.microsoft.com/office/drawing/2014/main" id="{8D0694D7-5D2B-2C7D-4657-E0B9EF019589}"/>
              </a:ext>
            </a:extLst>
          </p:cNvPr>
          <p:cNvSpPr txBox="1">
            <a:spLocks/>
          </p:cNvSpPr>
          <p:nvPr/>
        </p:nvSpPr>
        <p:spPr>
          <a:xfrm>
            <a:off x="6154944" y="3680179"/>
            <a:ext cx="2762635" cy="4048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dirty="0"/>
          </a:p>
        </p:txBody>
      </p:sp>
      <p:sp>
        <p:nvSpPr>
          <p:cNvPr id="8" name="Text Placeholder 4">
            <a:extLst>
              <a:ext uri="{FF2B5EF4-FFF2-40B4-BE49-F238E27FC236}">
                <a16:creationId xmlns:a16="http://schemas.microsoft.com/office/drawing/2014/main" id="{35A020C6-E66B-98B9-0E5B-2B78E8F8DB1E}"/>
              </a:ext>
            </a:extLst>
          </p:cNvPr>
          <p:cNvSpPr txBox="1">
            <a:spLocks/>
          </p:cNvSpPr>
          <p:nvPr/>
        </p:nvSpPr>
        <p:spPr>
          <a:xfrm>
            <a:off x="7144934" y="353376"/>
            <a:ext cx="4800244" cy="4048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dirty="0"/>
          </a:p>
        </p:txBody>
      </p:sp>
      <p:pic>
        <p:nvPicPr>
          <p:cNvPr id="1032" name="Picture 8" descr="The Imaginary World Of... av Keri Smith (Pocket) - Norli Bokhandel">
            <a:extLst>
              <a:ext uri="{FF2B5EF4-FFF2-40B4-BE49-F238E27FC236}">
                <a16:creationId xmlns:a16="http://schemas.microsoft.com/office/drawing/2014/main" id="{814C319E-B2CE-5B3F-F729-07F28C10002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58240" y="1756180"/>
            <a:ext cx="2724855" cy="37214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oo Soon to Tell - TomDispatch.com">
            <a:extLst>
              <a:ext uri="{FF2B5EF4-FFF2-40B4-BE49-F238E27FC236}">
                <a16:creationId xmlns:a16="http://schemas.microsoft.com/office/drawing/2014/main" id="{85F99330-5306-9A78-59A6-86035D9D68E8}"/>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854902" y="1756179"/>
            <a:ext cx="2482195" cy="3721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451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6CA299-0C4C-181B-E324-39188213D0FF}"/>
              </a:ext>
            </a:extLst>
          </p:cNvPr>
          <p:cNvSpPr>
            <a:spLocks noGrp="1"/>
          </p:cNvSpPr>
          <p:nvPr>
            <p:ph type="body" sz="quarter" idx="18"/>
          </p:nvPr>
        </p:nvSpPr>
        <p:spPr>
          <a:xfrm>
            <a:off x="798381" y="1298448"/>
            <a:ext cx="10614687" cy="3954927"/>
          </a:xfrm>
        </p:spPr>
        <p:txBody>
          <a:bodyPr/>
          <a:lstStyle/>
          <a:p>
            <a:r>
              <a:rPr lang="en-GB" b="1" i="1" dirty="0">
                <a:solidFill>
                  <a:schemeClr val="tx1"/>
                </a:solidFill>
              </a:rPr>
              <a:t>Når du er ferdig med dette modulen, skal du kunne…</a:t>
            </a:r>
            <a:br>
              <a:rPr lang="en-GB" b="1" i="1" dirty="0">
                <a:solidFill>
                  <a:schemeClr val="tx1"/>
                </a:solidFill>
              </a:rPr>
            </a:br>
            <a:endParaRPr lang="en-GB" b="1" i="1" dirty="0">
              <a:solidFill>
                <a:schemeClr val="tx1"/>
              </a:solidFill>
            </a:endParaRPr>
          </a:p>
          <a:p>
            <a:pPr marL="342900" lvl="0" indent="-342900">
              <a:lnSpc>
                <a:spcPct val="115000"/>
              </a:lnSpc>
              <a:spcAft>
                <a:spcPts val="800"/>
              </a:spcAft>
              <a:buFont typeface="+mj-lt"/>
              <a:buAutoNum type="arabicPeriod"/>
              <a:tabLst>
                <a:tab pos="457200" algn="l"/>
              </a:tabLst>
            </a:pPr>
            <a:r>
              <a:rPr lang="en-150" sz="2000" kern="100" dirty="0">
                <a:solidFill>
                  <a:schemeClr val="tx1"/>
                </a:solidFill>
                <a:effectLst/>
                <a:ea typeface="Aptos" panose="020B0004020202020204" pitchFamily="34" charset="0"/>
                <a:cs typeface="Times New Roman" panose="02020603050405020304" pitchFamily="18" charset="0"/>
              </a:rPr>
              <a:t>Forstå </a:t>
            </a:r>
            <a:r>
              <a:rPr lang="nb-NO" sz="2000" kern="100" dirty="0">
                <a:solidFill>
                  <a:schemeClr val="tx1"/>
                </a:solidFill>
                <a:effectLst/>
                <a:ea typeface="Aptos" panose="020B0004020202020204" pitchFamily="34" charset="0"/>
                <a:cs typeface="Times New Roman" panose="02020603050405020304" pitchFamily="18" charset="0"/>
              </a:rPr>
              <a:t>den avgjørende rollen </a:t>
            </a:r>
            <a:r>
              <a:rPr lang="en-150" sz="2000" kern="100" dirty="0">
                <a:solidFill>
                  <a:schemeClr val="tx1"/>
                </a:solidFill>
                <a:effectLst/>
                <a:ea typeface="Aptos" panose="020B0004020202020204" pitchFamily="34" charset="0"/>
                <a:cs typeface="Times New Roman" panose="02020603050405020304" pitchFamily="18" charset="0"/>
              </a:rPr>
              <a:t>håp </a:t>
            </a:r>
            <a:r>
              <a:rPr lang="nb-NO" sz="2000" kern="100" dirty="0">
                <a:solidFill>
                  <a:schemeClr val="tx1"/>
                </a:solidFill>
                <a:effectLst/>
                <a:ea typeface="Aptos" panose="020B0004020202020204" pitchFamily="34" charset="0"/>
                <a:cs typeface="Times New Roman" panose="02020603050405020304" pitchFamily="18" charset="0"/>
              </a:rPr>
              <a:t>spiller </a:t>
            </a:r>
            <a:r>
              <a:rPr lang="en-150" sz="2000" kern="100" dirty="0">
                <a:solidFill>
                  <a:schemeClr val="tx1"/>
                </a:solidFill>
                <a:effectLst/>
                <a:ea typeface="Aptos" panose="020B0004020202020204" pitchFamily="34" charset="0"/>
                <a:cs typeface="Times New Roman" panose="02020603050405020304" pitchFamily="18" charset="0"/>
              </a:rPr>
              <a:t>i </a:t>
            </a:r>
            <a:r>
              <a:rPr lang="nb-NO" sz="2000" kern="100" dirty="0">
                <a:solidFill>
                  <a:schemeClr val="tx1"/>
                </a:solidFill>
                <a:effectLst/>
                <a:ea typeface="Aptos" panose="020B0004020202020204" pitchFamily="34" charset="0"/>
                <a:cs typeface="Times New Roman" panose="02020603050405020304" pitchFamily="18" charset="0"/>
              </a:rPr>
              <a:t>krisetider.</a:t>
            </a:r>
            <a:endParaRPr lang="en-150" sz="2000" kern="100" dirty="0">
              <a:solidFill>
                <a:schemeClr val="tx1"/>
              </a:solidFill>
              <a:effectLst/>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nb-NO" sz="2000" kern="100" dirty="0">
                <a:solidFill>
                  <a:schemeClr val="tx1"/>
                </a:solidFill>
                <a:effectLst/>
                <a:ea typeface="Aptos" panose="020B0004020202020204" pitchFamily="34" charset="0"/>
                <a:cs typeface="Times New Roman" panose="02020603050405020304" pitchFamily="18" charset="0"/>
              </a:rPr>
              <a:t>Reflektere over hvordan en </a:t>
            </a:r>
            <a:r>
              <a:rPr lang="en-150" sz="2000" kern="100" dirty="0">
                <a:solidFill>
                  <a:schemeClr val="tx1"/>
                </a:solidFill>
                <a:effectLst/>
                <a:ea typeface="Aptos" panose="020B0004020202020204" pitchFamily="34" charset="0"/>
                <a:cs typeface="Times New Roman" panose="02020603050405020304" pitchFamily="18" charset="0"/>
              </a:rPr>
              <a:t>optimistisk, pessimistisk </a:t>
            </a:r>
            <a:r>
              <a:rPr lang="nb-NO" sz="2000" kern="100" dirty="0">
                <a:solidFill>
                  <a:schemeClr val="tx1"/>
                </a:solidFill>
                <a:effectLst/>
                <a:ea typeface="Aptos" panose="020B0004020202020204" pitchFamily="34" charset="0"/>
                <a:cs typeface="Times New Roman" panose="02020603050405020304" pitchFamily="18" charset="0"/>
              </a:rPr>
              <a:t>eller </a:t>
            </a:r>
            <a:r>
              <a:rPr lang="en-150" sz="2000" kern="100" dirty="0">
                <a:solidFill>
                  <a:schemeClr val="tx1"/>
                </a:solidFill>
                <a:effectLst/>
                <a:ea typeface="Aptos" panose="020B0004020202020204" pitchFamily="34" charset="0"/>
                <a:cs typeface="Times New Roman" panose="02020603050405020304" pitchFamily="18" charset="0"/>
              </a:rPr>
              <a:t>håpefull </a:t>
            </a:r>
            <a:r>
              <a:rPr lang="nb-NO" sz="2000" kern="100" dirty="0">
                <a:solidFill>
                  <a:schemeClr val="tx1"/>
                </a:solidFill>
                <a:effectLst/>
                <a:ea typeface="Aptos" panose="020B0004020202020204" pitchFamily="34" charset="0"/>
                <a:cs typeface="Times New Roman" panose="02020603050405020304" pitchFamily="18" charset="0"/>
              </a:rPr>
              <a:t>tankegang kan </a:t>
            </a:r>
            <a:r>
              <a:rPr lang="en-150" sz="2000" kern="100" dirty="0">
                <a:solidFill>
                  <a:schemeClr val="tx1"/>
                </a:solidFill>
                <a:effectLst/>
                <a:ea typeface="Aptos" panose="020B0004020202020204" pitchFamily="34" charset="0"/>
                <a:cs typeface="Times New Roman" panose="02020603050405020304" pitchFamily="18" charset="0"/>
              </a:rPr>
              <a:t>påvirke </a:t>
            </a:r>
            <a:r>
              <a:rPr lang="nb-NO" sz="2000" kern="100" dirty="0">
                <a:solidFill>
                  <a:schemeClr val="tx1"/>
                </a:solidFill>
                <a:effectLst/>
                <a:ea typeface="Aptos" panose="020B0004020202020204" pitchFamily="34" charset="0"/>
                <a:cs typeface="Times New Roman" panose="02020603050405020304" pitchFamily="18" charset="0"/>
              </a:rPr>
              <a:t>klimahandlingen</a:t>
            </a:r>
            <a:r>
              <a:rPr lang="en-150" sz="2000" kern="100" dirty="0">
                <a:solidFill>
                  <a:schemeClr val="tx1"/>
                </a:solidFill>
                <a:effectLst/>
                <a:ea typeface="Aptos" panose="020B0004020202020204" pitchFamily="34" charset="0"/>
                <a:cs typeface="Times New Roman" panose="02020603050405020304" pitchFamily="18" charset="0"/>
              </a:rPr>
              <a:t>.</a:t>
            </a:r>
          </a:p>
          <a:p>
            <a:pPr marL="342900" lvl="0" indent="-342900">
              <a:lnSpc>
                <a:spcPct val="115000"/>
              </a:lnSpc>
              <a:spcAft>
                <a:spcPts val="800"/>
              </a:spcAft>
              <a:buFont typeface="+mj-lt"/>
              <a:buAutoNum type="arabicPeriod"/>
              <a:tabLst>
                <a:tab pos="457200" algn="l"/>
              </a:tabLst>
            </a:pPr>
            <a:r>
              <a:rPr lang="en-150" sz="2000" kern="100" dirty="0">
                <a:solidFill>
                  <a:schemeClr val="tx1"/>
                </a:solidFill>
                <a:effectLst/>
                <a:ea typeface="Aptos" panose="020B0004020202020204" pitchFamily="34" charset="0"/>
                <a:cs typeface="Times New Roman" panose="02020603050405020304" pitchFamily="18" charset="0"/>
              </a:rPr>
              <a:t>Gjenkjenne begrepet «giftig positivitet» </a:t>
            </a:r>
            <a:r>
              <a:rPr lang="nb-NO" sz="2000" kern="100" dirty="0">
                <a:solidFill>
                  <a:schemeClr val="tx1"/>
                </a:solidFill>
                <a:effectLst/>
                <a:ea typeface="Aptos" panose="020B0004020202020204" pitchFamily="34" charset="0"/>
                <a:cs typeface="Times New Roman" panose="02020603050405020304" pitchFamily="18" charset="0"/>
              </a:rPr>
              <a:t>og hvordan man kan fremme </a:t>
            </a:r>
            <a:r>
              <a:rPr lang="en-150" sz="2000" kern="100" dirty="0">
                <a:solidFill>
                  <a:schemeClr val="tx1"/>
                </a:solidFill>
                <a:effectLst/>
                <a:ea typeface="Aptos" panose="020B0004020202020204" pitchFamily="34" charset="0"/>
                <a:cs typeface="Times New Roman" panose="02020603050405020304" pitchFamily="18" charset="0"/>
              </a:rPr>
              <a:t>en </a:t>
            </a:r>
            <a:r>
              <a:rPr lang="nb-NO" sz="2000" kern="100" dirty="0">
                <a:solidFill>
                  <a:schemeClr val="tx1"/>
                </a:solidFill>
                <a:effectLst/>
                <a:ea typeface="Aptos" panose="020B0004020202020204" pitchFamily="34" charset="0"/>
                <a:cs typeface="Times New Roman" panose="02020603050405020304" pitchFamily="18" charset="0"/>
              </a:rPr>
              <a:t>mer </a:t>
            </a:r>
            <a:r>
              <a:rPr lang="en-150" sz="2000" kern="100" dirty="0">
                <a:solidFill>
                  <a:schemeClr val="tx1"/>
                </a:solidFill>
                <a:effectLst/>
                <a:ea typeface="Aptos" panose="020B0004020202020204" pitchFamily="34" charset="0"/>
                <a:cs typeface="Times New Roman" panose="02020603050405020304" pitchFamily="18" charset="0"/>
              </a:rPr>
              <a:t>jordnær </a:t>
            </a:r>
            <a:r>
              <a:rPr lang="nb-NO" sz="2000" kern="100" dirty="0">
                <a:solidFill>
                  <a:schemeClr val="tx1"/>
                </a:solidFill>
                <a:effectLst/>
                <a:ea typeface="Aptos" panose="020B0004020202020204" pitchFamily="34" charset="0"/>
                <a:cs typeface="Times New Roman" panose="02020603050405020304" pitchFamily="18" charset="0"/>
              </a:rPr>
              <a:t>og </a:t>
            </a:r>
            <a:r>
              <a:rPr lang="en-150" sz="2000" kern="100" dirty="0">
                <a:solidFill>
                  <a:schemeClr val="tx1"/>
                </a:solidFill>
                <a:effectLst/>
                <a:ea typeface="Aptos" panose="020B0004020202020204" pitchFamily="34" charset="0"/>
                <a:cs typeface="Times New Roman" panose="02020603050405020304" pitchFamily="18" charset="0"/>
              </a:rPr>
              <a:t>autentisk tilnærming til å bevare håpet.</a:t>
            </a:r>
          </a:p>
          <a:p>
            <a:pPr marL="342900" lvl="0" indent="-342900">
              <a:lnSpc>
                <a:spcPct val="115000"/>
              </a:lnSpc>
              <a:spcAft>
                <a:spcPts val="800"/>
              </a:spcAft>
              <a:buFont typeface="+mj-lt"/>
              <a:buAutoNum type="arabicPeriod"/>
              <a:tabLst>
                <a:tab pos="457200" algn="l"/>
              </a:tabLst>
            </a:pPr>
            <a:r>
              <a:rPr lang="nb-NO" sz="2000" kern="100" dirty="0">
                <a:solidFill>
                  <a:schemeClr val="tx1"/>
                </a:solidFill>
                <a:ea typeface="Aptos" panose="020B0004020202020204" pitchFamily="34" charset="0"/>
                <a:cs typeface="Times New Roman" panose="02020603050405020304" pitchFamily="18" charset="0"/>
              </a:rPr>
              <a:t>Utforske </a:t>
            </a:r>
            <a:r>
              <a:rPr lang="nb-NO" sz="2000" kern="100" dirty="0">
                <a:solidFill>
                  <a:schemeClr val="tx1"/>
                </a:solidFill>
                <a:effectLst/>
                <a:ea typeface="Aptos" panose="020B0004020202020204" pitchFamily="34" charset="0"/>
                <a:cs typeface="Times New Roman" panose="02020603050405020304" pitchFamily="18" charset="0"/>
              </a:rPr>
              <a:t>begrepet </a:t>
            </a:r>
            <a:r>
              <a:rPr lang="en-150" sz="2000" kern="100" dirty="0">
                <a:solidFill>
                  <a:schemeClr val="tx1"/>
                </a:solidFill>
                <a:effectLst/>
                <a:ea typeface="Aptos" panose="020B0004020202020204" pitchFamily="34" charset="0"/>
                <a:cs typeface="Times New Roman" panose="02020603050405020304" pitchFamily="18" charset="0"/>
              </a:rPr>
              <a:t>meningsfullt håp.</a:t>
            </a:r>
          </a:p>
          <a:p>
            <a:pPr marL="342900" lvl="0" indent="-342900">
              <a:lnSpc>
                <a:spcPct val="115000"/>
              </a:lnSpc>
              <a:spcAft>
                <a:spcPts val="800"/>
              </a:spcAft>
              <a:buFont typeface="+mj-lt"/>
              <a:buAutoNum type="arabicPeriod"/>
              <a:tabLst>
                <a:tab pos="457200" algn="l"/>
              </a:tabLst>
            </a:pPr>
            <a:r>
              <a:rPr lang="nb-NO" sz="2000" kern="100" dirty="0">
                <a:solidFill>
                  <a:schemeClr val="tx1"/>
                </a:solidFill>
                <a:effectLst/>
                <a:ea typeface="Aptos" panose="020B0004020202020204" pitchFamily="34" charset="0"/>
                <a:cs typeface="Times New Roman" panose="02020603050405020304" pitchFamily="18" charset="0"/>
              </a:rPr>
              <a:t>Lære hvordan man kan dyrke håp</a:t>
            </a:r>
            <a:r>
              <a:rPr lang="en-150" sz="2000" kern="100" dirty="0">
                <a:solidFill>
                  <a:schemeClr val="tx1"/>
                </a:solidFill>
                <a:ea typeface="Aptos" panose="020B0004020202020204" pitchFamily="34" charset="0"/>
                <a:cs typeface="Times New Roman" panose="02020603050405020304" pitchFamily="18" charset="0"/>
              </a:rPr>
              <a:t>.</a:t>
            </a:r>
            <a:endParaRPr lang="en-150" sz="2000" kern="100" dirty="0">
              <a:solidFill>
                <a:schemeClr val="tx1"/>
              </a:solidFill>
              <a:effectLst/>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nb-NO" sz="2000" kern="100" dirty="0">
                <a:solidFill>
                  <a:schemeClr val="tx1"/>
                </a:solidFill>
                <a:ea typeface="Aptos" panose="020B0004020202020204" pitchFamily="34" charset="0"/>
                <a:cs typeface="Times New Roman" panose="02020603050405020304" pitchFamily="18" charset="0"/>
              </a:rPr>
              <a:t>Oppdag </a:t>
            </a:r>
            <a:r>
              <a:rPr lang="nb-NO" sz="2000" kern="100" dirty="0">
                <a:solidFill>
                  <a:schemeClr val="tx1"/>
                </a:solidFill>
                <a:effectLst/>
                <a:ea typeface="Aptos" panose="020B0004020202020204" pitchFamily="34" charset="0"/>
                <a:cs typeface="Times New Roman" panose="02020603050405020304" pitchFamily="18" charset="0"/>
              </a:rPr>
              <a:t>hvordan håp vokser gjennom fellesskap og </a:t>
            </a:r>
            <a:r>
              <a:rPr lang="nb-NO" sz="2000" kern="100" dirty="0">
                <a:solidFill>
                  <a:schemeClr val="tx1"/>
                </a:solidFill>
                <a:ea typeface="Aptos" panose="020B0004020202020204" pitchFamily="34" charset="0"/>
                <a:cs typeface="Times New Roman" panose="02020603050405020304" pitchFamily="18" charset="0"/>
              </a:rPr>
              <a:t>gir næring til </a:t>
            </a:r>
            <a:r>
              <a:rPr lang="en-150" sz="2000" kern="100" dirty="0">
                <a:solidFill>
                  <a:schemeClr val="tx1"/>
                </a:solidFill>
                <a:ea typeface="Aptos" panose="020B0004020202020204" pitchFamily="34" charset="0"/>
                <a:cs typeface="Times New Roman" panose="02020603050405020304" pitchFamily="18" charset="0"/>
              </a:rPr>
              <a:t>engasjement </a:t>
            </a:r>
            <a:r>
              <a:rPr lang="nb-NO" sz="2000" kern="100" dirty="0">
                <a:solidFill>
                  <a:schemeClr val="tx1"/>
                </a:solidFill>
                <a:ea typeface="Aptos" panose="020B0004020202020204" pitchFamily="34" charset="0"/>
                <a:cs typeface="Times New Roman" panose="02020603050405020304" pitchFamily="18" charset="0"/>
              </a:rPr>
              <a:t>for </a:t>
            </a:r>
            <a:r>
              <a:rPr lang="en-150" sz="2000" kern="100" dirty="0">
                <a:solidFill>
                  <a:schemeClr val="tx1"/>
                </a:solidFill>
                <a:ea typeface="Aptos" panose="020B0004020202020204" pitchFamily="34" charset="0"/>
                <a:cs typeface="Times New Roman" panose="02020603050405020304" pitchFamily="18" charset="0"/>
              </a:rPr>
              <a:t>klimaretferdighet og klimapolitisk </a:t>
            </a:r>
            <a:r>
              <a:rPr lang="nb-NO" sz="2000" kern="100" dirty="0">
                <a:solidFill>
                  <a:schemeClr val="tx1"/>
                </a:solidFill>
                <a:ea typeface="Aptos" panose="020B0004020202020204" pitchFamily="34" charset="0"/>
                <a:cs typeface="Times New Roman" panose="02020603050405020304" pitchFamily="18" charset="0"/>
              </a:rPr>
              <a:t>påvirkningsarbeid</a:t>
            </a:r>
            <a:r>
              <a:rPr lang="nb-NO" sz="2000" dirty="0">
                <a:solidFill>
                  <a:schemeClr val="tx1"/>
                </a:solidFill>
                <a:effectLst/>
                <a:ea typeface="Aptos" panose="020B0004020202020204" pitchFamily="34" charset="0"/>
                <a:cs typeface="Times New Roman" panose="02020603050405020304" pitchFamily="18" charset="0"/>
              </a:rPr>
              <a:t>.</a:t>
            </a:r>
            <a:endParaRPr lang="en-GB" sz="2000" i="1" dirty="0">
              <a:solidFill>
                <a:schemeClr val="tx1"/>
              </a:solidFill>
            </a:endParaRPr>
          </a:p>
          <a:p>
            <a:endParaRPr lang="en-150" dirty="0"/>
          </a:p>
        </p:txBody>
      </p:sp>
      <p:sp>
        <p:nvSpPr>
          <p:cNvPr id="3" name="Text Placeholder 2">
            <a:extLst>
              <a:ext uri="{FF2B5EF4-FFF2-40B4-BE49-F238E27FC236}">
                <a16:creationId xmlns:a16="http://schemas.microsoft.com/office/drawing/2014/main" id="{8FF3A444-FAA1-DF3F-9271-041FA781460D}"/>
              </a:ext>
            </a:extLst>
          </p:cNvPr>
          <p:cNvSpPr>
            <a:spLocks noGrp="1"/>
          </p:cNvSpPr>
          <p:nvPr>
            <p:ph type="body" sz="quarter" idx="16"/>
          </p:nvPr>
        </p:nvSpPr>
        <p:spPr>
          <a:xfrm>
            <a:off x="788656" y="359776"/>
            <a:ext cx="10614687" cy="803654"/>
          </a:xfrm>
        </p:spPr>
        <p:txBody>
          <a:bodyPr/>
          <a:lstStyle/>
          <a:p>
            <a:r>
              <a:rPr lang="en-GB" dirty="0">
                <a:solidFill>
                  <a:srgbClr val="1F8E47"/>
                </a:solidFill>
              </a:rPr>
              <a:t>Læringsmål for modul 3</a:t>
            </a:r>
          </a:p>
          <a:p>
            <a:endParaRPr lang="en-150" dirty="0"/>
          </a:p>
        </p:txBody>
      </p:sp>
    </p:spTree>
    <p:extLst>
      <p:ext uri="{BB962C8B-B14F-4D97-AF65-F5344CB8AC3E}">
        <p14:creationId xmlns:p14="http://schemas.microsoft.com/office/powerpoint/2010/main" val="346464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C185F0-0F19-407A-A392-7196CE82096A}"/>
              </a:ext>
            </a:extLst>
          </p:cNvPr>
          <p:cNvSpPr>
            <a:spLocks noGrp="1"/>
          </p:cNvSpPr>
          <p:nvPr>
            <p:ph type="body" sz="quarter" idx="18"/>
          </p:nvPr>
        </p:nvSpPr>
        <p:spPr>
          <a:xfrm>
            <a:off x="798381" y="2045704"/>
            <a:ext cx="394316" cy="45719"/>
          </a:xfrm>
        </p:spPr>
        <p:txBody>
          <a:bodyPr/>
          <a:lstStyle/>
          <a:p>
            <a:r>
              <a:rPr lang="en-US" dirty="0"/>
              <a:t> </a:t>
            </a:r>
          </a:p>
        </p:txBody>
      </p:sp>
      <p:sp>
        <p:nvSpPr>
          <p:cNvPr id="3" name="Text Placeholder 2">
            <a:extLst>
              <a:ext uri="{FF2B5EF4-FFF2-40B4-BE49-F238E27FC236}">
                <a16:creationId xmlns:a16="http://schemas.microsoft.com/office/drawing/2014/main" id="{CF27C1C1-110A-4A49-B1C3-E1C79AA4D603}"/>
              </a:ext>
            </a:extLst>
          </p:cNvPr>
          <p:cNvSpPr>
            <a:spLocks noGrp="1"/>
          </p:cNvSpPr>
          <p:nvPr>
            <p:ph type="body" sz="quarter" idx="16"/>
          </p:nvPr>
        </p:nvSpPr>
        <p:spPr>
          <a:xfrm>
            <a:off x="788656" y="291706"/>
            <a:ext cx="10614687" cy="803654"/>
          </a:xfrm>
        </p:spPr>
        <p:txBody>
          <a:bodyPr/>
          <a:lstStyle/>
          <a:p>
            <a:pPr algn="ctr"/>
            <a:r>
              <a:rPr lang="en-US" dirty="0">
                <a:solidFill>
                  <a:srgbClr val="1F8E47"/>
                </a:solidFill>
              </a:rPr>
              <a:t>Ressurser om håp | Bøker</a:t>
            </a:r>
          </a:p>
          <a:p>
            <a:endParaRPr lang="en-US" dirty="0"/>
          </a:p>
        </p:txBody>
      </p:sp>
      <p:sp>
        <p:nvSpPr>
          <p:cNvPr id="5" name="TextBox 4">
            <a:extLst>
              <a:ext uri="{FF2B5EF4-FFF2-40B4-BE49-F238E27FC236}">
                <a16:creationId xmlns:a16="http://schemas.microsoft.com/office/drawing/2014/main" id="{4CCD9619-1BD5-4C04-A453-EE0BBD2F7A35}"/>
              </a:ext>
            </a:extLst>
          </p:cNvPr>
          <p:cNvSpPr txBox="1"/>
          <p:nvPr/>
        </p:nvSpPr>
        <p:spPr>
          <a:xfrm>
            <a:off x="86277" y="5597447"/>
            <a:ext cx="3535017" cy="1200329"/>
          </a:xfrm>
          <a:prstGeom prst="rect">
            <a:avLst/>
          </a:prstGeom>
          <a:noFill/>
        </p:spPr>
        <p:txBody>
          <a:bodyPr wrap="square">
            <a:spAutoFit/>
          </a:bodyPr>
          <a:lstStyle/>
          <a:p>
            <a:r>
              <a:rPr lang="en-US" sz="1800" b="1" u="sng" dirty="0">
                <a:solidFill>
                  <a:srgbClr val="1F8E47"/>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Not Too Late: Changing the Climate Story from Despair to Possibility </a:t>
            </a:r>
            <a:r>
              <a:rPr lang="en-US" sz="1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Rebecca </a:t>
            </a:r>
            <a:r>
              <a:rPr lang="en-US" sz="1800" b="1" dirty="0">
                <a:solidFill>
                  <a:srgbClr val="404040"/>
                </a:solidFill>
                <a:effectLst/>
                <a:latin typeface="Calibri" panose="020F0502020204030204" pitchFamily="34" charset="0"/>
                <a:ea typeface="Calibri" panose="020F0502020204030204" pitchFamily="34" charset="0"/>
              </a:rPr>
              <a:t>Solnit </a:t>
            </a:r>
            <a:r>
              <a:rPr lang="en-US" sz="1800" dirty="0">
                <a:solidFill>
                  <a:srgbClr val="404040"/>
                </a:solidFill>
                <a:effectLst/>
                <a:latin typeface="Calibri" panose="020F0502020204030204" pitchFamily="34" charset="0"/>
                <a:ea typeface="Calibri" panose="020F0502020204030204" pitchFamily="34" charset="0"/>
              </a:rPr>
              <a:t>&amp; </a:t>
            </a:r>
            <a:r>
              <a:rPr lang="en-US" sz="1800" b="1" dirty="0">
                <a:solidFill>
                  <a:srgbClr val="404040"/>
                </a:solidFill>
                <a:effectLst/>
                <a:latin typeface="Calibri" panose="020F0502020204030204" pitchFamily="34" charset="0"/>
                <a:ea typeface="Calibri" panose="020F0502020204030204" pitchFamily="34" charset="0"/>
              </a:rPr>
              <a:t>Thelma Young Lutunatabua </a:t>
            </a:r>
            <a:r>
              <a:rPr lang="en-US"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(2023). </a:t>
            </a:r>
            <a:endParaRPr lang="en-US" dirty="0">
              <a:solidFill>
                <a:srgbClr val="404040"/>
              </a:solidFill>
            </a:endParaRPr>
          </a:p>
        </p:txBody>
      </p:sp>
      <p:pic>
        <p:nvPicPr>
          <p:cNvPr id="7" name="Picture 6">
            <a:extLst>
              <a:ext uri="{FF2B5EF4-FFF2-40B4-BE49-F238E27FC236}">
                <a16:creationId xmlns:a16="http://schemas.microsoft.com/office/drawing/2014/main" id="{8A6D783D-AEEC-4136-8466-3FF984DE2E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846" y="1387520"/>
            <a:ext cx="2895877" cy="4082960"/>
          </a:xfrm>
          <a:prstGeom prst="rect">
            <a:avLst/>
          </a:prstGeom>
        </p:spPr>
      </p:pic>
      <p:sp>
        <p:nvSpPr>
          <p:cNvPr id="9" name="TextBox 8">
            <a:extLst>
              <a:ext uri="{FF2B5EF4-FFF2-40B4-BE49-F238E27FC236}">
                <a16:creationId xmlns:a16="http://schemas.microsoft.com/office/drawing/2014/main" id="{C169282D-DE8C-47A2-A42A-403E92FF13CA}"/>
              </a:ext>
            </a:extLst>
          </p:cNvPr>
          <p:cNvSpPr txBox="1"/>
          <p:nvPr/>
        </p:nvSpPr>
        <p:spPr>
          <a:xfrm>
            <a:off x="4022035" y="5598016"/>
            <a:ext cx="3998843" cy="968278"/>
          </a:xfrm>
          <a:prstGeom prst="rect">
            <a:avLst/>
          </a:prstGeom>
          <a:noFill/>
        </p:spPr>
        <p:txBody>
          <a:bodyPr wrap="square">
            <a:spAutoFit/>
          </a:bodyPr>
          <a:lstStyle/>
          <a:p>
            <a:pPr marR="0" lvl="0">
              <a:lnSpc>
                <a:spcPct val="107000"/>
              </a:lnSpc>
              <a:spcBef>
                <a:spcPts val="0"/>
              </a:spcBef>
              <a:spcAft>
                <a:spcPts val="800"/>
              </a:spcAft>
            </a:pPr>
            <a:r>
              <a:rPr lang="en-US" sz="1800" b="1" u="sng" dirty="0">
                <a:solidFill>
                  <a:srgbClr val="1F8E47"/>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Emergent Strategy: Shaping Change, Changing Worlds </a:t>
            </a:r>
            <a:r>
              <a:rPr lang="en-US"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Adrienne Maree Brown </a:t>
            </a:r>
            <a:r>
              <a:rPr lang="en-US"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(2017)</a:t>
            </a:r>
          </a:p>
        </p:txBody>
      </p:sp>
      <p:sp>
        <p:nvSpPr>
          <p:cNvPr id="11" name="TextBox 10">
            <a:extLst>
              <a:ext uri="{FF2B5EF4-FFF2-40B4-BE49-F238E27FC236}">
                <a16:creationId xmlns:a16="http://schemas.microsoft.com/office/drawing/2014/main" id="{4322428A-0B93-4447-B78F-D09D51B7E979}"/>
              </a:ext>
            </a:extLst>
          </p:cNvPr>
          <p:cNvSpPr txBox="1"/>
          <p:nvPr/>
        </p:nvSpPr>
        <p:spPr>
          <a:xfrm>
            <a:off x="8020878" y="5597447"/>
            <a:ext cx="4422913" cy="968278"/>
          </a:xfrm>
          <a:prstGeom prst="rect">
            <a:avLst/>
          </a:prstGeom>
          <a:noFill/>
        </p:spPr>
        <p:txBody>
          <a:bodyPr wrap="square">
            <a:spAutoFit/>
          </a:bodyPr>
          <a:lstStyle/>
          <a:p>
            <a:pPr marR="0" lvl="0">
              <a:lnSpc>
                <a:spcPct val="107000"/>
              </a:lnSpc>
              <a:spcBef>
                <a:spcPts val="0"/>
              </a:spcBef>
              <a:spcAft>
                <a:spcPts val="800"/>
              </a:spcAft>
            </a:pPr>
            <a:r>
              <a:rPr lang="en-US" sz="1800" b="1" u="sng" dirty="0">
                <a:solidFill>
                  <a:srgbClr val="1F8E47"/>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Saving Us: En klimaforskers argument for håp og helbredelse i en splittet verden </a:t>
            </a:r>
            <a:r>
              <a:rPr lang="en-US" sz="1800" dirty="0">
                <a:solidFill>
                  <a:srgbClr val="0F1111"/>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a:solidFill>
                  <a:srgbClr val="0F1111"/>
                </a:solidFill>
                <a:effectLst/>
                <a:latin typeface="Calibri" panose="020F0502020204030204" pitchFamily="34" charset="0"/>
                <a:ea typeface="Calibri" panose="020F0502020204030204" pitchFamily="34" charset="0"/>
                <a:cs typeface="Calibri" panose="020F0502020204030204" pitchFamily="34" charset="0"/>
              </a:rPr>
              <a:t>Katharine </a:t>
            </a:r>
            <a:r>
              <a:rPr lang="en-US" sz="1800" b="1" dirty="0" err="1">
                <a:solidFill>
                  <a:srgbClr val="0F1111"/>
                </a:solidFill>
                <a:effectLst/>
                <a:latin typeface="Calibri" panose="020F0502020204030204" pitchFamily="34" charset="0"/>
                <a:ea typeface="Calibri" panose="020F0502020204030204" pitchFamily="34" charset="0"/>
                <a:cs typeface="Calibri" panose="020F0502020204030204" pitchFamily="34" charset="0"/>
              </a:rPr>
              <a:t>Hayhoe </a:t>
            </a:r>
            <a:r>
              <a:rPr lang="en-US" sz="1800" dirty="0">
                <a:solidFill>
                  <a:srgbClr val="0F1111"/>
                </a:solidFill>
                <a:effectLst/>
                <a:latin typeface="Calibri" panose="020F0502020204030204" pitchFamily="34" charset="0"/>
                <a:ea typeface="Calibri" panose="020F0502020204030204" pitchFamily="34" charset="0"/>
                <a:cs typeface="Calibri" panose="020F0502020204030204" pitchFamily="34" charset="0"/>
              </a:rPr>
              <a:t>(2021)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2B140D0B-5134-4388-98DA-F5B89B4BA82C}"/>
              </a:ext>
            </a:extLst>
          </p:cNvPr>
          <p:cNvPicPr>
            <a:picLocks noChangeAspect="1"/>
          </p:cNvPicPr>
          <p:nvPr/>
        </p:nvPicPr>
        <p:blipFill>
          <a:blip r:embed="rId6"/>
          <a:stretch>
            <a:fillRect/>
          </a:stretch>
        </p:blipFill>
        <p:spPr>
          <a:xfrm>
            <a:off x="4611311" y="1387520"/>
            <a:ext cx="2549895" cy="4082960"/>
          </a:xfrm>
          <a:prstGeom prst="rect">
            <a:avLst/>
          </a:prstGeom>
        </p:spPr>
      </p:pic>
      <p:pic>
        <p:nvPicPr>
          <p:cNvPr id="17" name="Picture 16">
            <a:extLst>
              <a:ext uri="{FF2B5EF4-FFF2-40B4-BE49-F238E27FC236}">
                <a16:creationId xmlns:a16="http://schemas.microsoft.com/office/drawing/2014/main" id="{F078D1A4-CBEE-4368-9EEA-F43FCBECD207}"/>
              </a:ext>
            </a:extLst>
          </p:cNvPr>
          <p:cNvPicPr>
            <a:picLocks noChangeAspect="1"/>
          </p:cNvPicPr>
          <p:nvPr/>
        </p:nvPicPr>
        <p:blipFill>
          <a:blip r:embed="rId7"/>
          <a:stretch>
            <a:fillRect/>
          </a:stretch>
        </p:blipFill>
        <p:spPr>
          <a:xfrm>
            <a:off x="8378372" y="1387520"/>
            <a:ext cx="2707370" cy="4082960"/>
          </a:xfrm>
          <a:prstGeom prst="rect">
            <a:avLst/>
          </a:prstGeom>
        </p:spPr>
      </p:pic>
    </p:spTree>
    <p:extLst>
      <p:ext uri="{BB962C8B-B14F-4D97-AF65-F5344CB8AC3E}">
        <p14:creationId xmlns:p14="http://schemas.microsoft.com/office/powerpoint/2010/main" val="3739470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CE5338-506E-4F0A-877A-6D03E4F47FEE}"/>
              </a:ext>
            </a:extLst>
          </p:cNvPr>
          <p:cNvSpPr>
            <a:spLocks noGrp="1"/>
          </p:cNvSpPr>
          <p:nvPr>
            <p:ph type="body" sz="quarter" idx="16"/>
          </p:nvPr>
        </p:nvSpPr>
        <p:spPr>
          <a:xfrm>
            <a:off x="1419607" y="309045"/>
            <a:ext cx="9352785" cy="709388"/>
          </a:xfrm>
        </p:spPr>
        <p:txBody>
          <a:bodyPr/>
          <a:lstStyle/>
          <a:p>
            <a:pPr algn="ctr"/>
            <a:r>
              <a:rPr lang="en-US" dirty="0">
                <a:solidFill>
                  <a:srgbClr val="1F8E47"/>
                </a:solidFill>
              </a:rPr>
              <a:t>Ressurser om håp | Podcaster</a:t>
            </a:r>
          </a:p>
          <a:p>
            <a:endParaRPr lang="en-US" dirty="0"/>
          </a:p>
        </p:txBody>
      </p:sp>
      <p:pic>
        <p:nvPicPr>
          <p:cNvPr id="4" name="Picture 2" descr="Outrage + Optimism">
            <a:extLst>
              <a:ext uri="{FF2B5EF4-FFF2-40B4-BE49-F238E27FC236}">
                <a16:creationId xmlns:a16="http://schemas.microsoft.com/office/drawing/2014/main" id="{E25515ED-1A30-44BE-91D9-6D7CEE1FDF5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77740" y="1555901"/>
            <a:ext cx="2620678" cy="24749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ED67E3C-625A-409C-A69F-43FAB61AEEFD}"/>
              </a:ext>
            </a:extLst>
          </p:cNvPr>
          <p:cNvPicPr>
            <a:picLocks noChangeAspect="1"/>
          </p:cNvPicPr>
          <p:nvPr/>
        </p:nvPicPr>
        <p:blipFill>
          <a:blip r:embed="rId3"/>
          <a:stretch>
            <a:fillRect/>
          </a:stretch>
        </p:blipFill>
        <p:spPr>
          <a:xfrm>
            <a:off x="1419606" y="4273561"/>
            <a:ext cx="3934965" cy="2213418"/>
          </a:xfrm>
          <a:prstGeom prst="rect">
            <a:avLst/>
          </a:prstGeom>
        </p:spPr>
      </p:pic>
      <p:pic>
        <p:nvPicPr>
          <p:cNvPr id="8" name="Picture 7">
            <a:extLst>
              <a:ext uri="{FF2B5EF4-FFF2-40B4-BE49-F238E27FC236}">
                <a16:creationId xmlns:a16="http://schemas.microsoft.com/office/drawing/2014/main" id="{74C7160E-9F8B-4037-94C6-A877ACA5B3E5}"/>
              </a:ext>
            </a:extLst>
          </p:cNvPr>
          <p:cNvPicPr>
            <a:picLocks noChangeAspect="1"/>
          </p:cNvPicPr>
          <p:nvPr/>
        </p:nvPicPr>
        <p:blipFill>
          <a:blip r:embed="rId4"/>
          <a:stretch>
            <a:fillRect/>
          </a:stretch>
        </p:blipFill>
        <p:spPr>
          <a:xfrm>
            <a:off x="1233183" y="1555902"/>
            <a:ext cx="2474906" cy="2474906"/>
          </a:xfrm>
          <a:prstGeom prst="rect">
            <a:avLst/>
          </a:prstGeom>
        </p:spPr>
      </p:pic>
      <p:pic>
        <p:nvPicPr>
          <p:cNvPr id="10" name="Picture 9">
            <a:extLst>
              <a:ext uri="{FF2B5EF4-FFF2-40B4-BE49-F238E27FC236}">
                <a16:creationId xmlns:a16="http://schemas.microsoft.com/office/drawing/2014/main" id="{4B51A81C-F310-46CA-AFC2-88B8B9C548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68069" y="1555900"/>
            <a:ext cx="2555985" cy="2474907"/>
          </a:xfrm>
          <a:prstGeom prst="rect">
            <a:avLst/>
          </a:prstGeom>
        </p:spPr>
      </p:pic>
      <p:pic>
        <p:nvPicPr>
          <p:cNvPr id="12" name="Picture 11">
            <a:extLst>
              <a:ext uri="{FF2B5EF4-FFF2-40B4-BE49-F238E27FC236}">
                <a16:creationId xmlns:a16="http://schemas.microsoft.com/office/drawing/2014/main" id="{3A3A44BE-69F4-4AD6-AF2A-9833E787B7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3236" y="4273560"/>
            <a:ext cx="3934966" cy="2213419"/>
          </a:xfrm>
          <a:prstGeom prst="rect">
            <a:avLst/>
          </a:prstGeom>
        </p:spPr>
      </p:pic>
    </p:spTree>
    <p:extLst>
      <p:ext uri="{BB962C8B-B14F-4D97-AF65-F5344CB8AC3E}">
        <p14:creationId xmlns:p14="http://schemas.microsoft.com/office/powerpoint/2010/main" val="2501344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14D0B3-A1FC-4CAC-8B68-ABA8BACD9A4F}"/>
              </a:ext>
            </a:extLst>
          </p:cNvPr>
          <p:cNvSpPr>
            <a:spLocks noGrp="1"/>
          </p:cNvSpPr>
          <p:nvPr>
            <p:ph type="body" sz="quarter" idx="16"/>
          </p:nvPr>
        </p:nvSpPr>
        <p:spPr/>
        <p:txBody>
          <a:bodyPr/>
          <a:lstStyle/>
          <a:p>
            <a:pPr algn="ctr"/>
            <a:r>
              <a:rPr lang="en-US" dirty="0">
                <a:solidFill>
                  <a:srgbClr val="1F8E47"/>
                </a:solidFill>
              </a:rPr>
              <a:t>Ressurser om håp | Magasiner</a:t>
            </a:r>
          </a:p>
          <a:p>
            <a:endParaRPr lang="en-US" dirty="0"/>
          </a:p>
        </p:txBody>
      </p:sp>
      <p:pic>
        <p:nvPicPr>
          <p:cNvPr id="4" name="Picture 14" descr="Orion Magazine Recovering Environmentalist Confessions Indian Farmers  Fiction | eBay">
            <a:extLst>
              <a:ext uri="{FF2B5EF4-FFF2-40B4-BE49-F238E27FC236}">
                <a16:creationId xmlns:a16="http://schemas.microsoft.com/office/drawing/2014/main" id="{B6F34BED-A98F-416F-AAAA-67C5A400ABA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5300" y="2270677"/>
            <a:ext cx="2228568" cy="28389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6B7CECA-D1C0-42B4-8A32-22248DDC80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1220" y="2270677"/>
            <a:ext cx="4509007" cy="2838940"/>
          </a:xfrm>
          <a:prstGeom prst="rect">
            <a:avLst/>
          </a:prstGeom>
        </p:spPr>
      </p:pic>
      <p:sp>
        <p:nvSpPr>
          <p:cNvPr id="8" name="TextBox 7">
            <a:extLst>
              <a:ext uri="{FF2B5EF4-FFF2-40B4-BE49-F238E27FC236}">
                <a16:creationId xmlns:a16="http://schemas.microsoft.com/office/drawing/2014/main" id="{FABC0D03-72D6-4765-BA4C-DEC8D99019C7}"/>
              </a:ext>
            </a:extLst>
          </p:cNvPr>
          <p:cNvSpPr txBox="1"/>
          <p:nvPr/>
        </p:nvSpPr>
        <p:spPr>
          <a:xfrm>
            <a:off x="3879247" y="5243052"/>
            <a:ext cx="4433506" cy="671915"/>
          </a:xfrm>
          <a:prstGeom prst="rect">
            <a:avLst/>
          </a:prstGeom>
          <a:noFill/>
        </p:spPr>
        <p:txBody>
          <a:bodyPr wrap="square">
            <a:spAutoFit/>
          </a:bodyPr>
          <a:lstStyle/>
          <a:p>
            <a:pPr marR="0" lvl="0" algn="ctr">
              <a:lnSpc>
                <a:spcPct val="107000"/>
              </a:lnSpc>
              <a:spcBef>
                <a:spcPts val="0"/>
              </a:spcBef>
              <a:spcAft>
                <a:spcPts val="800"/>
              </a:spcAft>
            </a:pPr>
            <a:r>
              <a:rPr lang="en-US" sz="1800" b="1" u="sng" dirty="0">
                <a:solidFill>
                  <a:srgbClr val="1F8E47"/>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Atmos Magazine </a:t>
            </a:r>
            <a:r>
              <a:rPr lang="en-US" sz="1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Klima og kultur, inspirert av naturen </a:t>
            </a:r>
            <a:endParaRPr lang="en-US"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74C4CEF-0E1E-4D38-BA68-245608AC1DE0}"/>
              </a:ext>
            </a:extLst>
          </p:cNvPr>
          <p:cNvSpPr txBox="1"/>
          <p:nvPr/>
        </p:nvSpPr>
        <p:spPr>
          <a:xfrm>
            <a:off x="615300" y="5276363"/>
            <a:ext cx="2156792" cy="605294"/>
          </a:xfrm>
          <a:prstGeom prst="rect">
            <a:avLst/>
          </a:prstGeom>
          <a:noFill/>
        </p:spPr>
        <p:txBody>
          <a:bodyPr wrap="square">
            <a:spAutoFit/>
          </a:bodyPr>
          <a:lstStyle/>
          <a:p>
            <a:pPr marL="0" marR="0" algn="ctr">
              <a:lnSpc>
                <a:spcPts val="1950"/>
              </a:lnSpc>
              <a:spcBef>
                <a:spcPts val="225"/>
              </a:spcBef>
              <a:spcAft>
                <a:spcPts val="0"/>
              </a:spcAft>
            </a:pPr>
            <a:r>
              <a:rPr lang="en-US" sz="1800" b="1" dirty="0">
                <a:solidFill>
                  <a:srgbClr val="1F8E47"/>
                </a:solidFill>
                <a:effectLs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Orion Magazine </a:t>
            </a:r>
            <a:r>
              <a:rPr lang="en-US" b="1" dirty="0">
                <a:solidFill>
                  <a:srgbClr val="404040"/>
                </a:solidFill>
                <a:ea typeface="Times New Roman" panose="02020603050405020304" pitchFamily="18" charset="0"/>
                <a:cs typeface="Times New Roman" panose="02020603050405020304" pitchFamily="18" charset="0"/>
              </a:rPr>
              <a:t>– </a:t>
            </a:r>
            <a:r>
              <a:rPr lang="en-US" sz="1800" b="1" dirty="0">
                <a:solidFill>
                  <a:srgbClr val="404040"/>
                </a:solidFill>
                <a:effectLst/>
                <a:ea typeface="Times New Roman" panose="02020603050405020304" pitchFamily="18" charset="0"/>
                <a:cs typeface="Times New Roman" panose="02020603050405020304" pitchFamily="18" charset="0"/>
              </a:rPr>
              <a:t>Natur </a:t>
            </a:r>
            <a:r>
              <a:rPr lang="en-US" b="1" dirty="0">
                <a:solidFill>
                  <a:srgbClr val="404040"/>
                </a:solidFill>
                <a:ea typeface="Times New Roman" panose="02020603050405020304" pitchFamily="18" charset="0"/>
                <a:cs typeface="Times New Roman" panose="02020603050405020304" pitchFamily="18" charset="0"/>
              </a:rPr>
              <a:t>og </a:t>
            </a:r>
            <a:r>
              <a:rPr lang="en-US" sz="1800" b="1" dirty="0">
                <a:solidFill>
                  <a:srgbClr val="404040"/>
                </a:solidFill>
                <a:effectLst/>
                <a:ea typeface="Times New Roman" panose="02020603050405020304" pitchFamily="18" charset="0"/>
                <a:cs typeface="Times New Roman" panose="02020603050405020304" pitchFamily="18" charset="0"/>
              </a:rPr>
              <a:t>kultur</a:t>
            </a:r>
          </a:p>
        </p:txBody>
      </p:sp>
      <p:sp>
        <p:nvSpPr>
          <p:cNvPr id="14" name="TextBox 13">
            <a:extLst>
              <a:ext uri="{FF2B5EF4-FFF2-40B4-BE49-F238E27FC236}">
                <a16:creationId xmlns:a16="http://schemas.microsoft.com/office/drawing/2014/main" id="{532963DA-C2DF-4CAC-8AE6-6679AC90CDA5}"/>
              </a:ext>
            </a:extLst>
          </p:cNvPr>
          <p:cNvSpPr txBox="1"/>
          <p:nvPr/>
        </p:nvSpPr>
        <p:spPr>
          <a:xfrm>
            <a:off x="8849397" y="5303945"/>
            <a:ext cx="3036479" cy="646331"/>
          </a:xfrm>
          <a:prstGeom prst="rect">
            <a:avLst/>
          </a:prstGeom>
          <a:noFill/>
        </p:spPr>
        <p:txBody>
          <a:bodyPr wrap="square">
            <a:spAutoFit/>
          </a:bodyPr>
          <a:lstStyle/>
          <a:p>
            <a:pPr marR="0" lvl="0" algn="ctr">
              <a:spcBef>
                <a:spcPts val="600"/>
              </a:spcBef>
              <a:spcAft>
                <a:spcPts val="600"/>
              </a:spcAft>
            </a:pPr>
            <a:r>
              <a:rPr lang="en-US" sz="1800" b="1" u="sng" dirty="0">
                <a:solidFill>
                  <a:srgbClr val="1F8E47"/>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Grist </a:t>
            </a:r>
            <a:r>
              <a:rPr lang="en-US" sz="1800" b="0" dirty="0">
                <a:effectLst/>
                <a:latin typeface="Calibri" panose="020F0502020204030204" pitchFamily="34" charset="0"/>
                <a:ea typeface="Times New Roman" panose="02020603050405020304" pitchFamily="18" charset="0"/>
              </a:rPr>
              <a:t>– </a:t>
            </a:r>
            <a:r>
              <a:rPr lang="en-US" sz="1800" b="1" dirty="0">
                <a:solidFill>
                  <a:srgbClr val="404040"/>
                </a:solidFill>
                <a:effectLst/>
                <a:latin typeface="Calibri" panose="020F0502020204030204" pitchFamily="34" charset="0"/>
                <a:ea typeface="Times New Roman" panose="02020603050405020304" pitchFamily="18" charset="0"/>
              </a:rPr>
              <a:t>Det ledende mediet for klimajournalistikk</a:t>
            </a:r>
            <a:endParaRPr lang="en-US" sz="4000" b="1" dirty="0">
              <a:solidFill>
                <a:srgbClr val="404040"/>
              </a:solidFill>
              <a:effectLst/>
              <a:latin typeface="Times New Roman" panose="02020603050405020304" pitchFamily="18" charset="0"/>
              <a:ea typeface="Times New Roman" panose="02020603050405020304" pitchFamily="18" charset="0"/>
            </a:endParaRPr>
          </a:p>
        </p:txBody>
      </p:sp>
      <p:pic>
        <p:nvPicPr>
          <p:cNvPr id="16" name="Picture 15">
            <a:extLst>
              <a:ext uri="{FF2B5EF4-FFF2-40B4-BE49-F238E27FC236}">
                <a16:creationId xmlns:a16="http://schemas.microsoft.com/office/drawing/2014/main" id="{56D81277-FDDC-4072-812C-C006DAD733E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22205" y="2270677"/>
            <a:ext cx="2090862" cy="2838940"/>
          </a:xfrm>
          <a:prstGeom prst="rect">
            <a:avLst/>
          </a:prstGeom>
        </p:spPr>
      </p:pic>
    </p:spTree>
    <p:extLst>
      <p:ext uri="{BB962C8B-B14F-4D97-AF65-F5344CB8AC3E}">
        <p14:creationId xmlns:p14="http://schemas.microsoft.com/office/powerpoint/2010/main" val="4080208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7C453-4E32-15E6-8692-24BA5786DAE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BE53A15-0114-923F-9F70-C038410B1BAA}"/>
              </a:ext>
            </a:extLst>
          </p:cNvPr>
          <p:cNvSpPr>
            <a:spLocks noGrp="1"/>
          </p:cNvSpPr>
          <p:nvPr>
            <p:ph type="body" sz="quarter" idx="17"/>
          </p:nvPr>
        </p:nvSpPr>
        <p:spPr/>
        <p:txBody>
          <a:bodyPr/>
          <a:lstStyle/>
          <a:p>
            <a:r>
              <a:rPr lang="en-US" dirty="0"/>
              <a:t>06</a:t>
            </a:r>
          </a:p>
        </p:txBody>
      </p:sp>
      <p:pic>
        <p:nvPicPr>
          <p:cNvPr id="18" name="Picture 17">
            <a:extLst>
              <a:ext uri="{FF2B5EF4-FFF2-40B4-BE49-F238E27FC236}">
                <a16:creationId xmlns:a16="http://schemas.microsoft.com/office/drawing/2014/main" id="{5EE6EB37-EF98-1705-B5A5-2A22FD7645A3}"/>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17286" y="4382879"/>
            <a:ext cx="4222737" cy="4222737"/>
          </a:xfrm>
          <a:prstGeom prst="rect">
            <a:avLst/>
          </a:prstGeom>
        </p:spPr>
      </p:pic>
      <p:pic>
        <p:nvPicPr>
          <p:cNvPr id="6" name="Picture Placeholder 5" descr="A group of people standing together&#10;&#10;AI-generated content may be incorrect.">
            <a:extLst>
              <a:ext uri="{FF2B5EF4-FFF2-40B4-BE49-F238E27FC236}">
                <a16:creationId xmlns:a16="http://schemas.microsoft.com/office/drawing/2014/main" id="{62DC9F31-02FD-2402-0000-55C0CFCCE8EA}"/>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a:stretch>
            <a:fillRect/>
          </a:stretch>
        </p:blipFill>
        <p:spPr/>
      </p:pic>
      <p:sp>
        <p:nvSpPr>
          <p:cNvPr id="10" name="Rectangle 9">
            <a:extLst>
              <a:ext uri="{FF2B5EF4-FFF2-40B4-BE49-F238E27FC236}">
                <a16:creationId xmlns:a16="http://schemas.microsoft.com/office/drawing/2014/main" id="{092C3A82-4A9D-3F64-2056-D34761CE8FE1}"/>
              </a:ext>
            </a:extLst>
          </p:cNvPr>
          <p:cNvSpPr/>
          <p:nvPr/>
        </p:nvSpPr>
        <p:spPr>
          <a:xfrm>
            <a:off x="2523745" y="2271252"/>
            <a:ext cx="3877056" cy="1159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324" dirty="0">
                <a:solidFill>
                  <a:srgbClr val="5398A2"/>
                </a:solidFill>
                <a:latin typeface="Calibri" panose="020F0502020204030204" pitchFamily="34" charset="0"/>
                <a:cs typeface="Calibri" panose="020F0502020204030204" pitchFamily="34" charset="0"/>
              </a:rPr>
              <a:t>Kollektivt håp</a:t>
            </a:r>
          </a:p>
          <a:p>
            <a:pPr algn="ctr"/>
            <a:endParaRPr lang="en-US" sz="529" dirty="0">
              <a:latin typeface="Montserrat" panose="00000500000000000000" pitchFamily="50" charset="0"/>
            </a:endParaRPr>
          </a:p>
        </p:txBody>
      </p:sp>
    </p:spTree>
    <p:extLst>
      <p:ext uri="{BB962C8B-B14F-4D97-AF65-F5344CB8AC3E}">
        <p14:creationId xmlns:p14="http://schemas.microsoft.com/office/powerpoint/2010/main" val="3530815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04FAEA-44F2-4FB1-8428-13D5499184F6}"/>
              </a:ext>
            </a:extLst>
          </p:cNvPr>
          <p:cNvSpPr>
            <a:spLocks noGrp="1"/>
          </p:cNvSpPr>
          <p:nvPr>
            <p:ph type="body" sz="quarter" idx="18"/>
          </p:nvPr>
        </p:nvSpPr>
        <p:spPr>
          <a:xfrm>
            <a:off x="369934" y="1760967"/>
            <a:ext cx="5400388" cy="1645695"/>
          </a:xfrm>
        </p:spPr>
        <p:txBody>
          <a:bodyPr/>
          <a:lstStyle/>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Climate Culture består av kuratorer, skapere og aktivister, og er et kreativt studio og en plattform for klimaengasjement der vi kan handle sammen! </a:t>
            </a:r>
          </a:p>
        </p:txBody>
      </p:sp>
      <p:sp>
        <p:nvSpPr>
          <p:cNvPr id="3" name="Text Placeholder 2">
            <a:extLst>
              <a:ext uri="{FF2B5EF4-FFF2-40B4-BE49-F238E27FC236}">
                <a16:creationId xmlns:a16="http://schemas.microsoft.com/office/drawing/2014/main" id="{BA6B6E66-EA02-4355-969F-A3000B85024E}"/>
              </a:ext>
            </a:extLst>
          </p:cNvPr>
          <p:cNvSpPr>
            <a:spLocks noGrp="1"/>
          </p:cNvSpPr>
          <p:nvPr>
            <p:ph type="body" sz="quarter" idx="16"/>
          </p:nvPr>
        </p:nvSpPr>
        <p:spPr>
          <a:xfrm>
            <a:off x="546869" y="437666"/>
            <a:ext cx="10614687" cy="1200329"/>
          </a:xfrm>
        </p:spPr>
        <p:txBody>
          <a:bodyPr/>
          <a:lstStyle/>
          <a:p>
            <a:pPr marL="457200" marR="0" algn="ctr">
              <a:lnSpc>
                <a:spcPct val="115000"/>
              </a:lnSpc>
              <a:spcBef>
                <a:spcPts val="0"/>
              </a:spcBef>
              <a:spcAft>
                <a:spcPts val="0"/>
              </a:spcAft>
            </a:pPr>
            <a:r>
              <a:rPr lang="en-US" sz="2800" dirty="0">
                <a:solidFill>
                  <a:srgbClr val="1F8E47"/>
                </a:solidFill>
              </a:rPr>
              <a:t>Vårt felles håp og våre felles innsats:</a:t>
            </a:r>
          </a:p>
          <a:p>
            <a:pPr marL="457200" marR="0" algn="ctr">
              <a:lnSpc>
                <a:spcPct val="115000"/>
              </a:lnSpc>
              <a:spcBef>
                <a:spcPts val="0"/>
              </a:spcBef>
              <a:spcAft>
                <a:spcPts val="0"/>
              </a:spcAft>
            </a:pPr>
            <a:r>
              <a:rPr lang="en-US" sz="2800" dirty="0">
                <a:solidFill>
                  <a:srgbClr val="1F8E47"/>
                </a:solidFill>
              </a:rPr>
              <a:t> </a:t>
            </a:r>
            <a:r>
              <a:rPr lang="en-US" sz="2800" b="1" u="sng" dirty="0">
                <a:solidFill>
                  <a:srgbClr val="1F8E47"/>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Climate Culture </a:t>
            </a:r>
            <a:r>
              <a:rPr lang="en-US" sz="2800" b="1" dirty="0">
                <a:solidFill>
                  <a:srgbClr val="1F8E47"/>
                </a:solidFill>
                <a:effectLst/>
                <a:ea typeface="Calibri" panose="020F0502020204030204" pitchFamily="34" charset="0"/>
                <a:cs typeface="Times New Roman" panose="02020603050405020304" pitchFamily="18" charset="0"/>
              </a:rPr>
              <a:t>– </a:t>
            </a:r>
            <a:r>
              <a:rPr lang="en-US" sz="2800" b="1" dirty="0">
                <a:effectLst/>
                <a:ea typeface="Calibri" panose="020F0502020204030204" pitchFamily="34" charset="0"/>
                <a:cs typeface="Times New Roman" panose="02020603050405020304" pitchFamily="18" charset="0"/>
              </a:rPr>
              <a:t>Finn </a:t>
            </a:r>
            <a:r>
              <a:rPr lang="en-US" sz="2800" b="1" i="1" dirty="0">
                <a:effectLst/>
                <a:ea typeface="Calibri" panose="020F0502020204030204" pitchFamily="34" charset="0"/>
                <a:cs typeface="Times New Roman" panose="02020603050405020304" pitchFamily="18" charset="0"/>
              </a:rPr>
              <a:t>din </a:t>
            </a:r>
            <a:r>
              <a:rPr lang="en-US" sz="2800" b="1" dirty="0">
                <a:effectLst/>
                <a:ea typeface="Calibri" panose="020F0502020204030204" pitchFamily="34" charset="0"/>
                <a:cs typeface="Times New Roman" panose="02020603050405020304" pitchFamily="18" charset="0"/>
              </a:rPr>
              <a:t>klimahandling!</a:t>
            </a:r>
            <a:endParaRPr lang="en-US" sz="2800" dirty="0">
              <a:effectLst/>
              <a:ea typeface="Calibri" panose="020F0502020204030204" pitchFamily="34" charset="0"/>
              <a:cs typeface="Times New Roman" panose="02020603050405020304" pitchFamily="18" charset="0"/>
            </a:endParaRPr>
          </a:p>
          <a:p>
            <a:endParaRPr lang="en-US" dirty="0">
              <a:solidFill>
                <a:srgbClr val="1F8E47"/>
              </a:solidFill>
            </a:endParaRPr>
          </a:p>
        </p:txBody>
      </p:sp>
      <p:pic>
        <p:nvPicPr>
          <p:cNvPr id="5" name="Picture 4">
            <a:extLst>
              <a:ext uri="{FF2B5EF4-FFF2-40B4-BE49-F238E27FC236}">
                <a16:creationId xmlns:a16="http://schemas.microsoft.com/office/drawing/2014/main" id="{B8F12C8A-1FDD-4D2E-9A43-337BC8335D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287" y="3529634"/>
            <a:ext cx="4997129" cy="2443597"/>
          </a:xfrm>
          <a:prstGeom prst="rect">
            <a:avLst/>
          </a:prstGeom>
        </p:spPr>
      </p:pic>
      <p:sp>
        <p:nvSpPr>
          <p:cNvPr id="17" name="TextBox 16">
            <a:extLst>
              <a:ext uri="{FF2B5EF4-FFF2-40B4-BE49-F238E27FC236}">
                <a16:creationId xmlns:a16="http://schemas.microsoft.com/office/drawing/2014/main" id="{3C303E4C-1CA3-4A96-8A12-D8E37090BE14}"/>
              </a:ext>
            </a:extLst>
          </p:cNvPr>
          <p:cNvSpPr txBox="1"/>
          <p:nvPr/>
        </p:nvSpPr>
        <p:spPr>
          <a:xfrm>
            <a:off x="6096000" y="1753786"/>
            <a:ext cx="5506506" cy="1477328"/>
          </a:xfrm>
          <a:prstGeom prst="rect">
            <a:avLst/>
          </a:prstGeom>
          <a:noFill/>
        </p:spPr>
        <p:txBody>
          <a:bodyPr wrap="square">
            <a:spAutoFit/>
          </a:bodyPr>
          <a:lstStyle/>
          <a:p>
            <a:pPr algn="just"/>
            <a:r>
              <a:rPr lang="en-US" dirty="0">
                <a:effectLst/>
                <a:latin typeface="Calibri" panose="020F0502020204030204" pitchFamily="34" charset="0"/>
                <a:ea typeface="Calibri" panose="020F0502020204030204" pitchFamily="34" charset="0"/>
                <a:cs typeface="Times New Roman" panose="02020603050405020304" pitchFamily="18" charset="0"/>
              </a:rPr>
              <a:t>Nettstedet inneholder kuratert innhold, klimaprosjekter, kortfilmer, arrangementer og et handlingssenter, og arrangerer </a:t>
            </a:r>
            <a:r>
              <a:rPr lang="en-US" b="1" dirty="0">
                <a:effectLst/>
                <a:latin typeface="Calibri" panose="020F0502020204030204" pitchFamily="34" charset="0"/>
                <a:ea typeface="Calibri" panose="020F0502020204030204" pitchFamily="34" charset="0"/>
                <a:cs typeface="Times New Roman" panose="02020603050405020304" pitchFamily="18" charset="0"/>
              </a:rPr>
              <a:t>Climate Culture Film Festival. </a:t>
            </a:r>
            <a:r>
              <a:rPr lang="en-US" dirty="0">
                <a:effectLst/>
                <a:latin typeface="Calibri" panose="020F0502020204030204" pitchFamily="34" charset="0"/>
                <a:ea typeface="Calibri" panose="020F0502020204030204" pitchFamily="34" charset="0"/>
                <a:cs typeface="Times New Roman" panose="02020603050405020304" pitchFamily="18" charset="0"/>
              </a:rPr>
              <a:t>Målet er å forme morgendagens kultur ved å nå ut til ulike målgrupper gjennom kreative og kulturelle prosjekter.  </a:t>
            </a:r>
          </a:p>
        </p:txBody>
      </p:sp>
      <p:pic>
        <p:nvPicPr>
          <p:cNvPr id="21" name="Picture 20">
            <a:extLst>
              <a:ext uri="{FF2B5EF4-FFF2-40B4-BE49-F238E27FC236}">
                <a16:creationId xmlns:a16="http://schemas.microsoft.com/office/drawing/2014/main" id="{F105713B-8C09-4942-9E73-557CAF427C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3529634"/>
            <a:ext cx="5264718" cy="2443597"/>
          </a:xfrm>
          <a:prstGeom prst="rect">
            <a:avLst/>
          </a:prstGeom>
        </p:spPr>
      </p:pic>
    </p:spTree>
    <p:extLst>
      <p:ext uri="{BB962C8B-B14F-4D97-AF65-F5344CB8AC3E}">
        <p14:creationId xmlns:p14="http://schemas.microsoft.com/office/powerpoint/2010/main" val="4096558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51083A-C8D6-4F9C-A59E-1CB01566CA69}"/>
              </a:ext>
            </a:extLst>
          </p:cNvPr>
          <p:cNvSpPr>
            <a:spLocks noGrp="1"/>
          </p:cNvSpPr>
          <p:nvPr>
            <p:ph type="body" sz="quarter" idx="18"/>
          </p:nvPr>
        </p:nvSpPr>
        <p:spPr>
          <a:xfrm>
            <a:off x="915826" y="2339157"/>
            <a:ext cx="5180174" cy="2324502"/>
          </a:xfrm>
        </p:spPr>
        <p:txBody>
          <a:bodyPr/>
          <a:lstStyle/>
          <a:p>
            <a:r>
              <a:rPr lang="en-US" b="1" dirty="0">
                <a:solidFill>
                  <a:schemeClr val="tx1"/>
                </a:solidFill>
                <a:effectLst/>
                <a:ea typeface="Times New Roman" panose="02020603050405020304" pitchFamily="18" charset="0"/>
                <a:cs typeface="Times New Roman" panose="02020603050405020304" pitchFamily="18" charset="0"/>
              </a:rPr>
              <a:t>   Re-Earth Initiative </a:t>
            </a:r>
            <a:r>
              <a:rPr lang="en-US" dirty="0">
                <a:solidFill>
                  <a:schemeClr val="tx1"/>
                </a:solidFill>
                <a:effectLst/>
                <a:ea typeface="Times New Roman" panose="02020603050405020304" pitchFamily="18" charset="0"/>
                <a:cs typeface="Times New Roman" panose="02020603050405020304" pitchFamily="18" charset="0"/>
              </a:rPr>
              <a:t>er en plattform ledet av et globalt team som støtter interseksjonell historiefortelling, grasrotdrevne klimaløsninger og samfunnsbygging gjennom lokale prosjekter.</a:t>
            </a:r>
          </a:p>
          <a:p>
            <a:endParaRPr lang="en-US" dirty="0"/>
          </a:p>
        </p:txBody>
      </p:sp>
      <p:sp>
        <p:nvSpPr>
          <p:cNvPr id="3" name="Text Placeholder 2">
            <a:extLst>
              <a:ext uri="{FF2B5EF4-FFF2-40B4-BE49-F238E27FC236}">
                <a16:creationId xmlns:a16="http://schemas.microsoft.com/office/drawing/2014/main" id="{E0B0281C-44FB-4993-BEAF-DA103BFD382E}"/>
              </a:ext>
            </a:extLst>
          </p:cNvPr>
          <p:cNvSpPr>
            <a:spLocks noGrp="1"/>
          </p:cNvSpPr>
          <p:nvPr>
            <p:ph type="body" sz="quarter" idx="16"/>
          </p:nvPr>
        </p:nvSpPr>
        <p:spPr>
          <a:xfrm>
            <a:off x="1291905" y="561400"/>
            <a:ext cx="9608190" cy="1173661"/>
          </a:xfrm>
        </p:spPr>
        <p:txBody>
          <a:bodyPr/>
          <a:lstStyle/>
          <a:p>
            <a:pPr algn="ctr"/>
            <a:r>
              <a:rPr lang="en-US" sz="2800" dirty="0">
                <a:solidFill>
                  <a:srgbClr val="1F8E47"/>
                </a:solidFill>
              </a:rPr>
              <a:t>Vårt felles håp og våre felles anstrengelser:</a:t>
            </a:r>
          </a:p>
          <a:p>
            <a:pPr algn="ctr"/>
            <a:r>
              <a:rPr lang="en-US" sz="2800" b="1" u="sng" dirty="0">
                <a:solidFill>
                  <a:srgbClr val="1F8E47"/>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Re-Earth Initiative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 Re!magine, Reconnect, ReDefine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B98D1CF-E0B0-461A-8E21-0D643894ED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7011" y="2301956"/>
            <a:ext cx="3973084" cy="2168550"/>
          </a:xfrm>
          <a:prstGeom prst="rect">
            <a:avLst/>
          </a:prstGeom>
        </p:spPr>
      </p:pic>
      <p:sp>
        <p:nvSpPr>
          <p:cNvPr id="9" name="TextBox 8">
            <a:extLst>
              <a:ext uri="{FF2B5EF4-FFF2-40B4-BE49-F238E27FC236}">
                <a16:creationId xmlns:a16="http://schemas.microsoft.com/office/drawing/2014/main" id="{39819EC1-0CF6-4A7D-9D8F-2EC3F807110A}"/>
              </a:ext>
            </a:extLst>
          </p:cNvPr>
          <p:cNvSpPr txBox="1"/>
          <p:nvPr/>
        </p:nvSpPr>
        <p:spPr>
          <a:xfrm>
            <a:off x="1058425" y="4964515"/>
            <a:ext cx="10603487" cy="1200329"/>
          </a:xfrm>
          <a:prstGeom prst="rect">
            <a:avLst/>
          </a:prstGeom>
          <a:noFill/>
        </p:spPr>
        <p:txBody>
          <a:bodyPr wrap="square">
            <a:spAutoFit/>
          </a:bodyPr>
          <a:lstStyle/>
          <a:p>
            <a:pPr algn="just"/>
            <a:r>
              <a:rPr lang="en-US" sz="2400" i="1" dirty="0"/>
              <a:t>«Hos Re-Earth Initiative tror vi at unge mennesker har makten til å forme fremtiden. Vi omfordeler bevisst kunnskap og ressurser, fremmer regenerering og styrker lokalsamfunnene slik at de kan gå i bresjen for samarbeidsbaserte klimaløsninger.»</a:t>
            </a:r>
          </a:p>
        </p:txBody>
      </p:sp>
    </p:spTree>
    <p:extLst>
      <p:ext uri="{BB962C8B-B14F-4D97-AF65-F5344CB8AC3E}">
        <p14:creationId xmlns:p14="http://schemas.microsoft.com/office/powerpoint/2010/main" val="3851316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8AC43D-4889-4A48-957F-F58AE2E59DF2}"/>
              </a:ext>
            </a:extLst>
          </p:cNvPr>
          <p:cNvSpPr>
            <a:spLocks noGrp="1"/>
          </p:cNvSpPr>
          <p:nvPr>
            <p:ph type="body" sz="quarter" idx="18"/>
          </p:nvPr>
        </p:nvSpPr>
        <p:spPr>
          <a:xfrm>
            <a:off x="715617" y="2031344"/>
            <a:ext cx="6666695" cy="1310844"/>
          </a:xfrm>
        </p:spPr>
        <p:txBody>
          <a:bodyPr/>
          <a:lstStyle/>
          <a:p>
            <a:pPr algn="just"/>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Force of Nature </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er en ungdomsledet bevegelse som oppmuntrer mennesker med miljøangst til å omsette bekymringene sine til handling. </a:t>
            </a:r>
          </a:p>
          <a:p>
            <a:r>
              <a:rPr lang="en-US" sz="1800" dirty="0">
                <a:latin typeface="Calibri" panose="020F0502020204030204" pitchFamily="34" charset="0"/>
                <a:ea typeface="Times New Roman" panose="02020603050405020304" pitchFamily="18" charset="0"/>
                <a:cs typeface="Calibri" panose="020F0502020204030204" pitchFamily="34" charset="0"/>
              </a:rPr>
              <a:t>    </a:t>
            </a:r>
            <a:r>
              <a:rPr lang="en-US" dirty="0"/>
              <a:t> </a:t>
            </a:r>
          </a:p>
        </p:txBody>
      </p:sp>
      <p:sp>
        <p:nvSpPr>
          <p:cNvPr id="3" name="Text Placeholder 2">
            <a:extLst>
              <a:ext uri="{FF2B5EF4-FFF2-40B4-BE49-F238E27FC236}">
                <a16:creationId xmlns:a16="http://schemas.microsoft.com/office/drawing/2014/main" id="{B6561852-1F54-4C00-89AE-C21CCC0529DA}"/>
              </a:ext>
            </a:extLst>
          </p:cNvPr>
          <p:cNvSpPr>
            <a:spLocks noGrp="1"/>
          </p:cNvSpPr>
          <p:nvPr>
            <p:ph type="body" sz="quarter" idx="16"/>
          </p:nvPr>
        </p:nvSpPr>
        <p:spPr>
          <a:xfrm>
            <a:off x="1591826" y="522535"/>
            <a:ext cx="9008348" cy="1123046"/>
          </a:xfrm>
        </p:spPr>
        <p:txBody>
          <a:bodyPr/>
          <a:lstStyle/>
          <a:p>
            <a:pPr algn="ctr"/>
            <a:r>
              <a:rPr lang="en-US" sz="2800" dirty="0">
                <a:solidFill>
                  <a:srgbClr val="1F8E47"/>
                </a:solidFill>
              </a:rPr>
              <a:t>Vårt felles håp og våre felles anstrengelser:</a:t>
            </a:r>
          </a:p>
          <a:p>
            <a:pPr algn="ctr"/>
            <a:r>
              <a:rPr lang="en-US" sz="2800" b="1" u="sng" dirty="0">
                <a:solidFill>
                  <a:srgbClr val="1F8E47"/>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Force of Nature </a:t>
            </a:r>
            <a:r>
              <a:rPr lang="en-US" sz="2800" dirty="0">
                <a:solidFill>
                  <a:srgbClr val="000000"/>
                </a:solidFill>
                <a:effectLst/>
                <a:ea typeface="Calibri" panose="020F0502020204030204" pitchFamily="34" charset="0"/>
                <a:cs typeface="Times New Roman" panose="02020603050405020304" pitchFamily="18" charset="0"/>
              </a:rPr>
              <a:t>– </a:t>
            </a:r>
            <a:r>
              <a:rPr lang="en-US" sz="2800" b="1" dirty="0">
                <a:solidFill>
                  <a:srgbClr val="000000"/>
                </a:solidFill>
                <a:effectLst/>
                <a:ea typeface="Calibri" panose="020F0502020204030204" pitchFamily="34" charset="0"/>
                <a:cs typeface="Times New Roman" panose="02020603050405020304" pitchFamily="18" charset="0"/>
              </a:rPr>
              <a:t>Mobiliserer tankesett for klimatiltak</a:t>
            </a:r>
            <a:r>
              <a:rPr lang="en-US" sz="2800" b="1" dirty="0">
                <a:solidFill>
                  <a:srgbClr val="000000"/>
                </a:solidFill>
                <a:ea typeface="Calibri" panose="020F0502020204030204" pitchFamily="34" charset="0"/>
                <a:cs typeface="Times New Roman" panose="02020603050405020304" pitchFamily="18" charset="0"/>
              </a:rPr>
              <a:t>!</a:t>
            </a:r>
            <a:endParaRPr lang="en-US" sz="2800" dirty="0">
              <a:solidFill>
                <a:srgbClr val="000000"/>
              </a:solidFill>
              <a:effectLs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BE710D0-6598-4D38-97DF-F83AC802D1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69547" y="2031344"/>
            <a:ext cx="2243042" cy="1176850"/>
          </a:xfrm>
          <a:prstGeom prst="rect">
            <a:avLst/>
          </a:prstGeom>
        </p:spPr>
      </p:pic>
      <p:sp>
        <p:nvSpPr>
          <p:cNvPr id="7" name="TextBox 6">
            <a:extLst>
              <a:ext uri="{FF2B5EF4-FFF2-40B4-BE49-F238E27FC236}">
                <a16:creationId xmlns:a16="http://schemas.microsoft.com/office/drawing/2014/main" id="{48260152-CCC5-4295-8583-B5023422AEB2}"/>
              </a:ext>
            </a:extLst>
          </p:cNvPr>
          <p:cNvSpPr txBox="1"/>
          <p:nvPr/>
        </p:nvSpPr>
        <p:spPr>
          <a:xfrm>
            <a:off x="969947" y="3342188"/>
            <a:ext cx="6337247" cy="1785104"/>
          </a:xfrm>
          <a:prstGeom prst="rect">
            <a:avLst/>
          </a:prstGeom>
          <a:noFill/>
        </p:spPr>
        <p:txBody>
          <a:bodyPr wrap="square">
            <a:spAutoFit/>
          </a:bodyPr>
          <a:lstStyle/>
          <a:p>
            <a:pPr algn="just"/>
            <a:r>
              <a:rPr lang="en-US" sz="2200" dirty="0">
                <a:effectLst/>
                <a:latin typeface="Calibri" panose="020F0502020204030204" pitchFamily="34" charset="0"/>
                <a:ea typeface="Times New Roman" panose="02020603050405020304" pitchFamily="18" charset="0"/>
                <a:cs typeface="Calibri" panose="020F0502020204030204" pitchFamily="34" charset="0"/>
              </a:rPr>
              <a:t>Mange unge føler seg maktesløse i kampen mot klimaendringene, noe som kan føre til passivitet. Force of Nature gir mennesker muligheten til å bli naturkrefter selv gjennom sitt nettverk av studenter, lærere og beslutningstakere.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DE94009-70CF-43DC-8B76-4B7E88917F43}"/>
              </a:ext>
            </a:extLst>
          </p:cNvPr>
          <p:cNvSpPr txBox="1"/>
          <p:nvPr/>
        </p:nvSpPr>
        <p:spPr>
          <a:xfrm>
            <a:off x="969947" y="5412135"/>
            <a:ext cx="6337247" cy="923330"/>
          </a:xfrm>
          <a:prstGeom prst="rect">
            <a:avLst/>
          </a:prstGeom>
          <a:noFill/>
        </p:spPr>
        <p:txBody>
          <a:bodyPr wrap="square">
            <a:spAutoFit/>
          </a:bodyPr>
          <a:lstStyle/>
          <a:p>
            <a:pPr algn="just"/>
            <a:r>
              <a:rPr lang="en-US" i="1" dirty="0"/>
              <a:t>«Vi gir unge mennesker muligheten til å skape reell endring. Vi gjør dette gjennom holdningsprogrammer, opplæringsløp og ved å skape muligheter.»</a:t>
            </a:r>
          </a:p>
        </p:txBody>
      </p:sp>
      <p:pic>
        <p:nvPicPr>
          <p:cNvPr id="11" name="Picture 10">
            <a:extLst>
              <a:ext uri="{FF2B5EF4-FFF2-40B4-BE49-F238E27FC236}">
                <a16:creationId xmlns:a16="http://schemas.microsoft.com/office/drawing/2014/main" id="{536A2C2D-7134-407F-9E5F-705FEFE9267D}"/>
              </a:ext>
            </a:extLst>
          </p:cNvPr>
          <p:cNvPicPr>
            <a:picLocks noChangeAspect="1"/>
          </p:cNvPicPr>
          <p:nvPr/>
        </p:nvPicPr>
        <p:blipFill>
          <a:blip r:embed="rId4"/>
          <a:stretch>
            <a:fillRect/>
          </a:stretch>
        </p:blipFill>
        <p:spPr>
          <a:xfrm>
            <a:off x="7754472" y="3427315"/>
            <a:ext cx="3817801" cy="3066008"/>
          </a:xfrm>
          <a:prstGeom prst="rect">
            <a:avLst/>
          </a:prstGeom>
        </p:spPr>
      </p:pic>
    </p:spTree>
    <p:extLst>
      <p:ext uri="{BB962C8B-B14F-4D97-AF65-F5344CB8AC3E}">
        <p14:creationId xmlns:p14="http://schemas.microsoft.com/office/powerpoint/2010/main" val="300878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50A36-D725-4E46-94EE-D734605E57DB}"/>
              </a:ext>
            </a:extLst>
          </p:cNvPr>
          <p:cNvSpPr>
            <a:spLocks noGrp="1"/>
          </p:cNvSpPr>
          <p:nvPr>
            <p:ph type="body" sz="quarter" idx="18"/>
          </p:nvPr>
        </p:nvSpPr>
        <p:spPr>
          <a:xfrm>
            <a:off x="215660" y="2045704"/>
            <a:ext cx="5287993" cy="3518334"/>
          </a:xfrm>
        </p:spPr>
        <p:txBody>
          <a:bodyPr/>
          <a:lstStyle/>
          <a:p>
            <a:pPr algn="just"/>
            <a:r>
              <a:rPr lang="en-US" sz="2400" b="1" dirty="0">
                <a:solidFill>
                  <a:srgbClr val="1F8E47"/>
                </a:solidFill>
                <a:effectLst/>
                <a:ea typeface="Times New Roman" panose="02020603050405020304" pitchFamily="18" charset="0"/>
              </a:rPr>
              <a:t>   </a:t>
            </a:r>
            <a:r>
              <a:rPr lang="en-US" sz="2400" b="1" dirty="0">
                <a:solidFill>
                  <a:schemeClr val="tx1"/>
                </a:solidFill>
                <a:effectLst/>
                <a:ea typeface="Times New Roman" panose="02020603050405020304" pitchFamily="18" charset="0"/>
              </a:rPr>
              <a:t>Clover Hogan</a:t>
            </a:r>
            <a:r>
              <a:rPr lang="en-US" sz="2400" dirty="0">
                <a:solidFill>
                  <a:schemeClr val="tx1"/>
                </a:solidFill>
                <a:effectLst/>
                <a:ea typeface="Times New Roman" panose="02020603050405020304" pitchFamily="18" charset="0"/>
              </a:rPr>
              <a:t>, grunnlegger av </a:t>
            </a:r>
            <a:r>
              <a:rPr lang="en-US" sz="2400" b="1" dirty="0">
                <a:solidFill>
                  <a:schemeClr val="tx1"/>
                </a:solidFill>
                <a:effectLst/>
                <a:ea typeface="Times New Roman" panose="02020603050405020304" pitchFamily="18" charset="0"/>
              </a:rPr>
              <a:t>Force of Nature, </a:t>
            </a:r>
            <a:r>
              <a:rPr lang="en-US" sz="2400" dirty="0">
                <a:solidFill>
                  <a:schemeClr val="tx1"/>
                </a:solidFill>
                <a:effectLst/>
                <a:ea typeface="Times New Roman" panose="02020603050405020304" pitchFamily="18" charset="0"/>
              </a:rPr>
              <a:t>forteller hvordan hun startet et initiativ som vokste til en global bevegelse, og som gir unge mennesker over hele verden muligheten til å engasjere seg i klimahandling. Hennes arbeid er et sterkt eksempel på hvordan én person kan inspirere til endring og skape et globalt fellesskap.</a:t>
            </a:r>
            <a:endParaRPr lang="en-US" sz="2400" dirty="0">
              <a:solidFill>
                <a:schemeClr val="tx1"/>
              </a:solidFill>
            </a:endParaRPr>
          </a:p>
          <a:p>
            <a:endParaRPr lang="en-US" dirty="0"/>
          </a:p>
        </p:txBody>
      </p:sp>
      <p:sp>
        <p:nvSpPr>
          <p:cNvPr id="3" name="Text Placeholder 2">
            <a:extLst>
              <a:ext uri="{FF2B5EF4-FFF2-40B4-BE49-F238E27FC236}">
                <a16:creationId xmlns:a16="http://schemas.microsoft.com/office/drawing/2014/main" id="{DD652D33-6D33-43FD-B2FC-5942BD9E4A96}"/>
              </a:ext>
            </a:extLst>
          </p:cNvPr>
          <p:cNvSpPr>
            <a:spLocks noGrp="1"/>
          </p:cNvSpPr>
          <p:nvPr>
            <p:ph type="body" sz="quarter" idx="16"/>
          </p:nvPr>
        </p:nvSpPr>
        <p:spPr>
          <a:xfrm>
            <a:off x="1573821" y="785908"/>
            <a:ext cx="9044357" cy="803654"/>
          </a:xfrm>
        </p:spPr>
        <p:txBody>
          <a:bodyPr/>
          <a:lstStyle/>
          <a:p>
            <a:r>
              <a:rPr lang="en-US" sz="2800" b="1" u="sng" dirty="0">
                <a:solidFill>
                  <a:srgbClr val="1F8E47"/>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Force of Nature </a:t>
            </a:r>
            <a:r>
              <a:rPr lang="en-US" sz="2800" dirty="0">
                <a:effectLst/>
                <a:ea typeface="Calibri" panose="020F0502020204030204" pitchFamily="34" charset="0"/>
                <a:cs typeface="Times New Roman" panose="02020603050405020304" pitchFamily="18" charset="0"/>
              </a:rPr>
              <a:t>– </a:t>
            </a:r>
            <a:r>
              <a:rPr lang="en-US" sz="2800" b="1" dirty="0">
                <a:solidFill>
                  <a:srgbClr val="000000"/>
                </a:solidFill>
                <a:effectLst/>
                <a:ea typeface="Calibri" panose="020F0502020204030204" pitchFamily="34" charset="0"/>
                <a:cs typeface="Times New Roman" panose="02020603050405020304" pitchFamily="18" charset="0"/>
              </a:rPr>
              <a:t>Mobiliserer tankesett for klimatiltak</a:t>
            </a:r>
            <a:r>
              <a:rPr lang="en-US" sz="2800" b="1" dirty="0">
                <a:solidFill>
                  <a:srgbClr val="000000"/>
                </a:solidFill>
                <a:ea typeface="Calibri" panose="020F0502020204030204" pitchFamily="34" charset="0"/>
                <a:cs typeface="Times New Roman" panose="02020603050405020304" pitchFamily="18" charset="0"/>
              </a:rPr>
              <a:t>!</a:t>
            </a:r>
            <a:endParaRPr lang="en-US" sz="2800" dirty="0">
              <a:solidFill>
                <a:srgbClr val="000000"/>
              </a:solidFill>
              <a:effectLst/>
              <a:ea typeface="Calibri" panose="020F0502020204030204" pitchFamily="34" charset="0"/>
              <a:cs typeface="Times New Roman" panose="02020603050405020304" pitchFamily="18" charset="0"/>
            </a:endParaRPr>
          </a:p>
          <a:p>
            <a:endParaRPr lang="en-US" dirty="0"/>
          </a:p>
        </p:txBody>
      </p:sp>
      <p:sp>
        <p:nvSpPr>
          <p:cNvPr id="4" name="Picture Placeholder 3">
            <a:extLst>
              <a:ext uri="{FF2B5EF4-FFF2-40B4-BE49-F238E27FC236}">
                <a16:creationId xmlns:a16="http://schemas.microsoft.com/office/drawing/2014/main" id="{A0D89D61-B4E5-4430-A8B4-E90D69EE4CEB}"/>
              </a:ext>
            </a:extLst>
          </p:cNvPr>
          <p:cNvSpPr>
            <a:spLocks noGrp="1"/>
          </p:cNvSpPr>
          <p:nvPr>
            <p:ph type="pic" sz="quarter" idx="13"/>
          </p:nvPr>
        </p:nvSpPr>
        <p:spPr/>
        <p:txBody>
          <a:bodyPr/>
          <a:lstStyle/>
          <a:p>
            <a:endParaRPr lang="en-US"/>
          </a:p>
        </p:txBody>
      </p:sp>
      <p:sp>
        <p:nvSpPr>
          <p:cNvPr id="6" name="TextBox 5">
            <a:extLst>
              <a:ext uri="{FF2B5EF4-FFF2-40B4-BE49-F238E27FC236}">
                <a16:creationId xmlns:a16="http://schemas.microsoft.com/office/drawing/2014/main" id="{F1DA6D16-EE80-4752-BA60-836CE066A02F}"/>
              </a:ext>
            </a:extLst>
          </p:cNvPr>
          <p:cNvSpPr txBox="1"/>
          <p:nvPr/>
        </p:nvSpPr>
        <p:spPr>
          <a:xfrm>
            <a:off x="849175" y="5710956"/>
            <a:ext cx="6888192" cy="400110"/>
          </a:xfrm>
          <a:prstGeom prst="rect">
            <a:avLst/>
          </a:prstGeom>
          <a:noFill/>
        </p:spPr>
        <p:txBody>
          <a:bodyPr wrap="square">
            <a:spAutoFit/>
          </a:bodyPr>
          <a:lstStyle/>
          <a:p>
            <a:r>
              <a:rPr lang="en-US" sz="2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https://www.youtube.com/watch?v=FpPLz_D1i_c&amp;t=2s</a:t>
            </a:r>
            <a:r>
              <a:rPr lang="en-US" sz="2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solidFill>
                <a:srgbClr val="000000"/>
              </a:solidFill>
            </a:endParaRPr>
          </a:p>
        </p:txBody>
      </p:sp>
      <p:pic>
        <p:nvPicPr>
          <p:cNvPr id="7" name="Picture 6">
            <a:extLst>
              <a:ext uri="{FF2B5EF4-FFF2-40B4-BE49-F238E27FC236}">
                <a16:creationId xmlns:a16="http://schemas.microsoft.com/office/drawing/2014/main" id="{69F04541-5666-4310-BCB0-02CD589F32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22434" y="5710956"/>
            <a:ext cx="1128107" cy="591880"/>
          </a:xfrm>
          <a:prstGeom prst="rect">
            <a:avLst/>
          </a:prstGeom>
        </p:spPr>
      </p:pic>
    </p:spTree>
    <p:extLst>
      <p:ext uri="{BB962C8B-B14F-4D97-AF65-F5344CB8AC3E}">
        <p14:creationId xmlns:p14="http://schemas.microsoft.com/office/powerpoint/2010/main" val="2226308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FA5528-3CFC-4AD7-9A18-54E81FF57BBA}"/>
              </a:ext>
            </a:extLst>
          </p:cNvPr>
          <p:cNvSpPr>
            <a:spLocks noGrp="1"/>
          </p:cNvSpPr>
          <p:nvPr>
            <p:ph type="body" sz="quarter" idx="18"/>
          </p:nvPr>
        </p:nvSpPr>
        <p:spPr>
          <a:xfrm>
            <a:off x="328994" y="1709275"/>
            <a:ext cx="4972691" cy="2232998"/>
          </a:xfrm>
        </p:spPr>
        <p:txBody>
          <a:bodyPr/>
          <a:lstStyle/>
          <a:p>
            <a:pPr marL="0" indent="0" algn="just"/>
            <a:r>
              <a:rPr lang="en-US" b="0" i="0" dirty="0">
                <a:solidFill>
                  <a:schemeClr val="tx1"/>
                </a:solidFill>
                <a:effectLst/>
                <a:latin typeface="DM Sans"/>
              </a:rPr>
              <a:t>70 % av ungdommene lider av miljøangst. Vi har et presserende behov for arenaer hvor vi kan føre åpne samtaler om klimakrisen, hvordan den får oss til å føle oss, og arbeide i lokalsamfunnene våre for å omsette disse følelsene til handling.</a:t>
            </a:r>
          </a:p>
          <a:p>
            <a:endParaRPr lang="en-US" dirty="0"/>
          </a:p>
        </p:txBody>
      </p:sp>
      <p:sp>
        <p:nvSpPr>
          <p:cNvPr id="3" name="Text Placeholder 2">
            <a:extLst>
              <a:ext uri="{FF2B5EF4-FFF2-40B4-BE49-F238E27FC236}">
                <a16:creationId xmlns:a16="http://schemas.microsoft.com/office/drawing/2014/main" id="{EF15DDEC-1DD4-482B-85BE-4EFB7DA9BC66}"/>
              </a:ext>
            </a:extLst>
          </p:cNvPr>
          <p:cNvSpPr>
            <a:spLocks noGrp="1"/>
          </p:cNvSpPr>
          <p:nvPr>
            <p:ph type="body" sz="quarter" idx="16"/>
          </p:nvPr>
        </p:nvSpPr>
        <p:spPr>
          <a:xfrm>
            <a:off x="3359488" y="560551"/>
            <a:ext cx="6949078" cy="803654"/>
          </a:xfrm>
        </p:spPr>
        <p:txBody>
          <a:bodyPr/>
          <a:lstStyle/>
          <a:p>
            <a:r>
              <a:rPr lang="en-US" sz="2800" u="sng" dirty="0">
                <a:solidFill>
                  <a:srgbClr val="1F8E47"/>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Force of Nature </a:t>
            </a:r>
            <a:r>
              <a:rPr lang="en-US" sz="2800" dirty="0">
                <a:effectLst/>
                <a:ea typeface="Calibri" panose="020F0502020204030204" pitchFamily="34" charset="0"/>
                <a:cs typeface="Times New Roman" panose="02020603050405020304" pitchFamily="18" charset="0"/>
              </a:rPr>
              <a:t>– </a:t>
            </a:r>
            <a:r>
              <a:rPr lang="en-US" sz="2800" i="0" dirty="0">
                <a:solidFill>
                  <a:srgbClr val="000000"/>
                </a:solidFill>
                <a:effectLst/>
              </a:rPr>
              <a:t>Klimakaféer </a:t>
            </a:r>
            <a:endParaRPr lang="en-US" sz="2800" dirty="0">
              <a:effectLst/>
              <a:ea typeface="Calibri" panose="020F0502020204030204" pitchFamily="34" charset="0"/>
              <a:cs typeface="Times New Roman" panose="02020603050405020304" pitchFamily="18" charset="0"/>
            </a:endParaRPr>
          </a:p>
          <a:p>
            <a:endParaRPr lang="en-US" dirty="0"/>
          </a:p>
        </p:txBody>
      </p:sp>
      <p:pic>
        <p:nvPicPr>
          <p:cNvPr id="6" name="Picture Placeholder 5">
            <a:extLst>
              <a:ext uri="{FF2B5EF4-FFF2-40B4-BE49-F238E27FC236}">
                <a16:creationId xmlns:a16="http://schemas.microsoft.com/office/drawing/2014/main" id="{8CFF0305-AB0A-4104-8B9E-FB68DA7A4C3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Box 7">
            <a:extLst>
              <a:ext uri="{FF2B5EF4-FFF2-40B4-BE49-F238E27FC236}">
                <a16:creationId xmlns:a16="http://schemas.microsoft.com/office/drawing/2014/main" id="{398F1F45-F529-4F88-A8F3-D78974838734}"/>
              </a:ext>
            </a:extLst>
          </p:cNvPr>
          <p:cNvSpPr txBox="1"/>
          <p:nvPr/>
        </p:nvSpPr>
        <p:spPr>
          <a:xfrm>
            <a:off x="328994" y="3994563"/>
            <a:ext cx="4972691" cy="2308324"/>
          </a:xfrm>
          <a:prstGeom prst="rect">
            <a:avLst/>
          </a:prstGeom>
          <a:noFill/>
        </p:spPr>
        <p:txBody>
          <a:bodyPr wrap="square">
            <a:spAutoFit/>
          </a:bodyPr>
          <a:lstStyle/>
          <a:p>
            <a:pPr algn="just"/>
            <a:r>
              <a:rPr lang="en-US" b="0" i="0" dirty="0">
                <a:effectLst/>
              </a:rPr>
              <a:t>Et klimakafé er et lokalsamfunnsorganisert rom hvor folk kan ha åpne samtaler om klimakrisen (inkludert hvordan den får oss til å føle oss).  Hvert klimakafé er forskjellig: noen kan ha uformelle diskusjoner, mens andre kan ha arrangementer og workshops. Ingen klimakaféer er like, men de skal alle føles trygge, åpne og tilgjengelige.</a:t>
            </a:r>
            <a:endParaRPr lang="en-US" dirty="0"/>
          </a:p>
        </p:txBody>
      </p:sp>
      <p:sp>
        <p:nvSpPr>
          <p:cNvPr id="10" name="TextBox 9">
            <a:extLst>
              <a:ext uri="{FF2B5EF4-FFF2-40B4-BE49-F238E27FC236}">
                <a16:creationId xmlns:a16="http://schemas.microsoft.com/office/drawing/2014/main" id="{D5763198-FAB3-4D55-AB07-51003DA315C3}"/>
              </a:ext>
            </a:extLst>
          </p:cNvPr>
          <p:cNvSpPr txBox="1"/>
          <p:nvPr/>
        </p:nvSpPr>
        <p:spPr>
          <a:xfrm>
            <a:off x="5582386" y="5988987"/>
            <a:ext cx="6270547" cy="523220"/>
          </a:xfrm>
          <a:prstGeom prst="rect">
            <a:avLst/>
          </a:prstGeom>
          <a:noFill/>
        </p:spPr>
        <p:txBody>
          <a:bodyPr wrap="square">
            <a:spAutoFit/>
          </a:bodyPr>
          <a:lstStyle/>
          <a:p>
            <a:r>
              <a:rPr lang="en-US" sz="2800" b="1" dirty="0"/>
              <a:t>Vil du være vert for et </a:t>
            </a:r>
            <a:r>
              <a:rPr lang="en-US" sz="2800" b="1" i="0" dirty="0">
                <a:effectLst/>
              </a:rPr>
              <a:t>klimakafé</a:t>
            </a:r>
            <a:r>
              <a:rPr lang="en-US" sz="2800" b="1" dirty="0"/>
              <a:t>?</a:t>
            </a:r>
          </a:p>
        </p:txBody>
      </p:sp>
    </p:spTree>
    <p:extLst>
      <p:ext uri="{BB962C8B-B14F-4D97-AF65-F5344CB8AC3E}">
        <p14:creationId xmlns:p14="http://schemas.microsoft.com/office/powerpoint/2010/main" val="2753829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4BFADE-5C73-45F3-AFAE-17727CCF0134}"/>
              </a:ext>
            </a:extLst>
          </p:cNvPr>
          <p:cNvSpPr>
            <a:spLocks noGrp="1"/>
          </p:cNvSpPr>
          <p:nvPr>
            <p:ph type="body" sz="quarter" idx="18"/>
          </p:nvPr>
        </p:nvSpPr>
        <p:spPr>
          <a:xfrm>
            <a:off x="11304104" y="2045704"/>
            <a:ext cx="108963" cy="45719"/>
          </a:xfrm>
        </p:spPr>
        <p:txBody>
          <a:bodyPr/>
          <a:lstStyle/>
          <a:p>
            <a:r>
              <a:rPr lang="en-US" dirty="0"/>
              <a:t> </a:t>
            </a:r>
          </a:p>
        </p:txBody>
      </p:sp>
      <p:sp>
        <p:nvSpPr>
          <p:cNvPr id="3" name="Text Placeholder 2">
            <a:extLst>
              <a:ext uri="{FF2B5EF4-FFF2-40B4-BE49-F238E27FC236}">
                <a16:creationId xmlns:a16="http://schemas.microsoft.com/office/drawing/2014/main" id="{3DA18106-C9BB-489F-9647-50246ABF30A1}"/>
              </a:ext>
            </a:extLst>
          </p:cNvPr>
          <p:cNvSpPr>
            <a:spLocks noGrp="1"/>
          </p:cNvSpPr>
          <p:nvPr>
            <p:ph type="body" sz="quarter" idx="16"/>
          </p:nvPr>
        </p:nvSpPr>
        <p:spPr>
          <a:xfrm>
            <a:off x="1173627" y="559075"/>
            <a:ext cx="9844741" cy="1549154"/>
          </a:xfrm>
        </p:spPr>
        <p:txBody>
          <a:bodyPr/>
          <a:lstStyle/>
          <a:p>
            <a:pPr algn="ctr"/>
            <a:r>
              <a:rPr lang="en-US" sz="4400" dirty="0"/>
              <a:t>Les en </a:t>
            </a:r>
            <a:r>
              <a:rPr lang="en-US" sz="4400" dirty="0">
                <a:solidFill>
                  <a:schemeClr val="tx1"/>
                </a:solidFill>
              </a:rPr>
              <a:t>«Climate Hope Comics»-historie </a:t>
            </a:r>
            <a:r>
              <a:rPr lang="en-US" sz="4400" dirty="0"/>
              <a:t>om Alex </a:t>
            </a:r>
          </a:p>
          <a:p>
            <a:pPr algn="ctr"/>
            <a:r>
              <a:rPr lang="en-US" sz="4400" dirty="0"/>
              <a:t>– En student som forandret byen sin </a:t>
            </a:r>
          </a:p>
        </p:txBody>
      </p:sp>
      <p:pic>
        <p:nvPicPr>
          <p:cNvPr id="7" name="Picture 6">
            <a:extLst>
              <a:ext uri="{FF2B5EF4-FFF2-40B4-BE49-F238E27FC236}">
                <a16:creationId xmlns:a16="http://schemas.microsoft.com/office/drawing/2014/main" id="{5AC57B96-044D-441D-B1C7-B823AFDBA4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7055" y="2346142"/>
            <a:ext cx="10437883" cy="4253441"/>
          </a:xfrm>
          <a:prstGeom prst="rect">
            <a:avLst/>
          </a:prstGeom>
        </p:spPr>
      </p:pic>
    </p:spTree>
    <p:extLst>
      <p:ext uri="{BB962C8B-B14F-4D97-AF65-F5344CB8AC3E}">
        <p14:creationId xmlns:p14="http://schemas.microsoft.com/office/powerpoint/2010/main" val="3343492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a:xfrm>
            <a:off x="455481" y="447278"/>
            <a:ext cx="10614687" cy="803654"/>
          </a:xfrm>
        </p:spPr>
        <p:txBody>
          <a:bodyPr/>
          <a:lstStyle/>
          <a:p>
            <a:r>
              <a:rPr lang="en-GB" dirty="0">
                <a:solidFill>
                  <a:srgbClr val="1F8E47"/>
                </a:solidFill>
              </a:rPr>
              <a:t>Velkommen til modul 3 – HÅP</a:t>
            </a:r>
            <a:endParaRPr lang="en-US" dirty="0">
              <a:solidFill>
                <a:srgbClr val="1F8E47"/>
              </a:solidFill>
            </a:endParaRPr>
          </a:p>
        </p:txBody>
      </p:sp>
      <p:sp>
        <p:nvSpPr>
          <p:cNvPr id="3" name="Text Placeholder 6">
            <a:extLst>
              <a:ext uri="{FF2B5EF4-FFF2-40B4-BE49-F238E27FC236}">
                <a16:creationId xmlns:a16="http://schemas.microsoft.com/office/drawing/2014/main" id="{26D49FF6-D8FE-50B4-32BE-53A59F4D72BD}"/>
              </a:ext>
            </a:extLst>
          </p:cNvPr>
          <p:cNvSpPr txBox="1">
            <a:spLocks/>
          </p:cNvSpPr>
          <p:nvPr/>
        </p:nvSpPr>
        <p:spPr>
          <a:xfrm>
            <a:off x="650610" y="1816201"/>
            <a:ext cx="10755843" cy="2856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buNone/>
            </a:pPr>
            <a:r>
              <a:rPr lang="en-150" sz="1800" b="1" kern="100" dirty="0">
                <a:effectLst/>
                <a:ea typeface="Aptos" panose="020B0004020202020204" pitchFamily="34" charset="0"/>
                <a:cs typeface="Times New Roman" panose="02020603050405020304" pitchFamily="18" charset="0"/>
              </a:rPr>
              <a:t>Velkommen til modul 3 i Planet Pulse-kurset</a:t>
            </a:r>
            <a:r>
              <a:rPr lang="en-150" sz="1800" kern="100" dirty="0">
                <a:effectLst/>
                <a:ea typeface="Aptos" panose="020B0004020202020204" pitchFamily="34" charset="0"/>
                <a:cs typeface="Times New Roman" panose="02020603050405020304" pitchFamily="18" charset="0"/>
              </a:rPr>
              <a:t>, hvor vi utforsker </a:t>
            </a:r>
            <a:r>
              <a:rPr lang="en-150" sz="1800" b="1" kern="100" dirty="0">
                <a:effectLst/>
                <a:ea typeface="Aptos" panose="020B0004020202020204" pitchFamily="34" charset="0"/>
                <a:cs typeface="Times New Roman" panose="02020603050405020304" pitchFamily="18" charset="0"/>
              </a:rPr>
              <a:t>håpets</a:t>
            </a:r>
            <a:r>
              <a:rPr lang="en-150" sz="1800" kern="100" dirty="0">
                <a:effectLst/>
                <a:ea typeface="Aptos" panose="020B0004020202020204" pitchFamily="34" charset="0"/>
                <a:cs typeface="Times New Roman" panose="02020603050405020304" pitchFamily="18" charset="0"/>
              </a:rPr>
              <a:t> viktige rolle i håndteringen av klimakrisen. </a:t>
            </a:r>
            <a:r>
              <a:rPr lang="en-US" sz="1800" kern="100" dirty="0">
                <a:effectLst/>
                <a:ea typeface="Aptos" panose="020B0004020202020204" pitchFamily="34" charset="0"/>
                <a:cs typeface="Times New Roman" panose="02020603050405020304" pitchFamily="18" charset="0"/>
              </a:rPr>
              <a:t>I tider hvor fremtiden ser dyster ut, er det mange grunner til å miste håpet. Men i slike tider er det nettopp håp vi trenger mest. </a:t>
            </a:r>
            <a:endParaRPr lang="en-150" sz="1800" kern="100" dirty="0">
              <a:effectLst/>
              <a:ea typeface="Aptos" panose="020B0004020202020204" pitchFamily="34" charset="0"/>
              <a:cs typeface="Times New Roman" panose="02020603050405020304" pitchFamily="18" charset="0"/>
            </a:endParaRPr>
          </a:p>
          <a:p>
            <a:pPr>
              <a:lnSpc>
                <a:spcPct val="115000"/>
              </a:lnSpc>
              <a:spcAft>
                <a:spcPts val="800"/>
              </a:spcAft>
              <a:buNone/>
            </a:pPr>
            <a:r>
              <a:rPr lang="en-150" sz="1800" kern="100" dirty="0">
                <a:effectLst/>
                <a:ea typeface="Aptos" panose="020B0004020202020204" pitchFamily="34" charset="0"/>
                <a:cs typeface="Times New Roman" panose="02020603050405020304" pitchFamily="18" charset="0"/>
              </a:rPr>
              <a:t>Hvorfor? Fordi håp gir næring til fantasi, mot og motivasjon til å handle. Det er ikke en passiv følelse, men en aktiv kraft som driver engasjement, innovasjon og motstandskraft. Håp hjelper oss å se for oss en bedre fremtid – og gir oss energien til å jobbe for å gjøre den fremtiden til virkelighet.</a:t>
            </a:r>
          </a:p>
          <a:p>
            <a:pPr>
              <a:lnSpc>
                <a:spcPct val="115000"/>
              </a:lnSpc>
              <a:spcAft>
                <a:spcPts val="800"/>
              </a:spcAft>
              <a:buNone/>
            </a:pPr>
            <a:r>
              <a:rPr lang="en-150" sz="1800" kern="100" dirty="0">
                <a:effectLst/>
                <a:ea typeface="Aptos" panose="020B0004020202020204" pitchFamily="34" charset="0"/>
                <a:cs typeface="Times New Roman" panose="02020603050405020304" pitchFamily="18" charset="0"/>
              </a:rPr>
              <a:t>I stedet for å være en erstatning for handling, er håp grunnlaget for handling. Det er gnisten som forvandler fortvilelse til besluttsomhet og angst til engasjement.</a:t>
            </a:r>
            <a:endParaRPr lang="nb-NO" sz="1800" kern="100" dirty="0">
              <a:effectLst/>
              <a:ea typeface="Aptos" panose="020B0004020202020204" pitchFamily="34" charset="0"/>
              <a:cs typeface="Times New Roman" panose="02020603050405020304" pitchFamily="18" charset="0"/>
            </a:endParaRPr>
          </a:p>
          <a:p>
            <a:pPr>
              <a:lnSpc>
                <a:spcPct val="115000"/>
              </a:lnSpc>
              <a:spcAft>
                <a:spcPts val="800"/>
              </a:spcAft>
              <a:buNone/>
            </a:pPr>
            <a:r>
              <a:rPr lang="en-US" sz="1800" kern="100" dirty="0">
                <a:effectLst/>
                <a:ea typeface="Aptos" panose="020B0004020202020204" pitchFamily="34" charset="0"/>
                <a:cs typeface="Times New Roman" panose="02020603050405020304" pitchFamily="18" charset="0"/>
              </a:rPr>
              <a:t>I dette modulen skal vi utforske begrepet håp og dets betydning. Vi skal utforske tankesettet bak pessimisme og optimisme ved å stille spørsmålet: «Er det bedre å se på den lyse siden, eller forberede seg på det verste?» På slutten av modulen skal vi lære hvordan </a:t>
            </a:r>
            <a:r>
              <a:rPr lang="en-150" sz="1800" kern="100" dirty="0">
                <a:effectLst/>
                <a:ea typeface="Aptos" panose="020B0004020202020204" pitchFamily="34" charset="0"/>
                <a:cs typeface="Times New Roman" panose="02020603050405020304" pitchFamily="18" charset="0"/>
              </a:rPr>
              <a:t>vi kan</a:t>
            </a:r>
            <a:r>
              <a:rPr lang="en-US" sz="1800" kern="100" dirty="0">
                <a:effectLst/>
                <a:ea typeface="Aptos" panose="020B0004020202020204" pitchFamily="34" charset="0"/>
                <a:cs typeface="Times New Roman" panose="02020603050405020304" pitchFamily="18" charset="0"/>
              </a:rPr>
              <a:t> dyrke meningsfullt håp og </a:t>
            </a:r>
            <a:r>
              <a:rPr lang="en-150" sz="1800" kern="100" dirty="0">
                <a:effectLst/>
                <a:ea typeface="Aptos" panose="020B0004020202020204" pitchFamily="34" charset="0"/>
                <a:cs typeface="Times New Roman" panose="02020603050405020304" pitchFamily="18" charset="0"/>
              </a:rPr>
              <a:t>dele det håpet i samfunnet vårt for å gi næring til klimatiltak.</a:t>
            </a:r>
          </a:p>
        </p:txBody>
      </p:sp>
    </p:spTree>
    <p:extLst>
      <p:ext uri="{BB962C8B-B14F-4D97-AF65-F5344CB8AC3E}">
        <p14:creationId xmlns:p14="http://schemas.microsoft.com/office/powerpoint/2010/main" val="243972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A965E01-FF2C-44C4-8383-28582CF5FEC5}"/>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4D9CC97B-9672-4365-934B-20FD0406AB71}"/>
              </a:ext>
            </a:extLst>
          </p:cNvPr>
          <p:cNvSpPr txBox="1"/>
          <p:nvPr/>
        </p:nvSpPr>
        <p:spPr>
          <a:xfrm>
            <a:off x="320667" y="4664268"/>
            <a:ext cx="4320210" cy="1384995"/>
          </a:xfrm>
          <a:prstGeom prst="rect">
            <a:avLst/>
          </a:prstGeom>
          <a:noFill/>
        </p:spPr>
        <p:txBody>
          <a:bodyPr wrap="square">
            <a:spAutoFit/>
          </a:bodyPr>
          <a:lstStyle/>
          <a:p>
            <a:pPr algn="ctr"/>
            <a:r>
              <a:rPr lang="en-US" sz="2800" b="1" i="1" dirty="0">
                <a:effectLst/>
                <a:latin typeface="Calibri" panose="020F0502020204030204" pitchFamily="34" charset="0"/>
                <a:ea typeface="Calibri" panose="020F0502020204030204" pitchFamily="34" charset="0"/>
                <a:cs typeface="Times New Roman" panose="02020603050405020304" pitchFamily="18" charset="0"/>
              </a:rPr>
              <a:t>«Jorden er syk. </a:t>
            </a:r>
          </a:p>
          <a:p>
            <a:pPr algn="ctr"/>
            <a:r>
              <a:rPr lang="en-US" sz="2800" b="1" i="1" dirty="0">
                <a:effectLst/>
                <a:latin typeface="Calibri" panose="020F0502020204030204" pitchFamily="34" charset="0"/>
                <a:ea typeface="Calibri" panose="020F0502020204030204" pitchFamily="34" charset="0"/>
                <a:cs typeface="Times New Roman" panose="02020603050405020304" pitchFamily="18" charset="0"/>
              </a:rPr>
              <a:t>Klimaet endrer seg. </a:t>
            </a:r>
          </a:p>
          <a:p>
            <a:pPr algn="ctr"/>
            <a:r>
              <a:rPr lang="en-US" sz="2800" b="1" i="1" dirty="0">
                <a:effectLst/>
                <a:latin typeface="Calibri" panose="020F0502020204030204" pitchFamily="34" charset="0"/>
                <a:ea typeface="Calibri" panose="020F0502020204030204" pitchFamily="34" charset="0"/>
                <a:cs typeface="Times New Roman" panose="02020603050405020304" pitchFamily="18" charset="0"/>
              </a:rPr>
              <a:t>Hva kan én person gjøre?» </a:t>
            </a:r>
            <a:endParaRPr lang="en-US" sz="2800" b="1" i="1" dirty="0">
              <a:solidFill>
                <a:schemeClr val="tx1"/>
              </a:solidFill>
            </a:endParaRPr>
          </a:p>
        </p:txBody>
      </p:sp>
      <p:sp>
        <p:nvSpPr>
          <p:cNvPr id="9" name="TextBox 8">
            <a:extLst>
              <a:ext uri="{FF2B5EF4-FFF2-40B4-BE49-F238E27FC236}">
                <a16:creationId xmlns:a16="http://schemas.microsoft.com/office/drawing/2014/main" id="{AA872157-2C2E-4867-9848-4FE85E6C20F7}"/>
              </a:ext>
            </a:extLst>
          </p:cNvPr>
          <p:cNvSpPr txBox="1"/>
          <p:nvPr/>
        </p:nvSpPr>
        <p:spPr>
          <a:xfrm>
            <a:off x="245166" y="865824"/>
            <a:ext cx="3863009" cy="1200329"/>
          </a:xfrm>
          <a:prstGeom prst="rect">
            <a:avLst/>
          </a:prstGeom>
          <a:noFill/>
        </p:spPr>
        <p:txBody>
          <a:bodyPr wrap="square">
            <a:spAutoFit/>
          </a:bodyPr>
          <a:lstStyle/>
          <a:p>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Midt i travleheten </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 </a:t>
            </a: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skolekorridor kjente Alex verdens tyngde.</a:t>
            </a:r>
            <a:endParaRPr lang="en-US" sz="2400" b="1" dirty="0">
              <a:solidFill>
                <a:schemeClr val="bg1"/>
              </a:solidFill>
            </a:endParaRPr>
          </a:p>
        </p:txBody>
      </p:sp>
      <p:sp>
        <p:nvSpPr>
          <p:cNvPr id="11" name="TextBox 10">
            <a:extLst>
              <a:ext uri="{FF2B5EF4-FFF2-40B4-BE49-F238E27FC236}">
                <a16:creationId xmlns:a16="http://schemas.microsoft.com/office/drawing/2014/main" id="{182E43CB-723D-42A0-93C9-61B9A6CAD428}"/>
              </a:ext>
            </a:extLst>
          </p:cNvPr>
          <p:cNvSpPr txBox="1"/>
          <p:nvPr/>
        </p:nvSpPr>
        <p:spPr>
          <a:xfrm>
            <a:off x="245166" y="2478639"/>
            <a:ext cx="4151802" cy="1200329"/>
          </a:xfrm>
          <a:prstGeom prst="rect">
            <a:avLst/>
          </a:prstGeom>
          <a:noFill/>
        </p:spPr>
        <p:txBody>
          <a:bodyPr wrap="square">
            <a:spAutoFit/>
          </a:bodyPr>
          <a:lstStyle/>
          <a:p>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Somrene ble varmere, og de grønne stedene han elsket, mistet sin prakt. </a:t>
            </a:r>
            <a:endParaRPr lang="en-US" sz="2400" dirty="0"/>
          </a:p>
        </p:txBody>
      </p:sp>
    </p:spTree>
    <p:extLst>
      <p:ext uri="{BB962C8B-B14F-4D97-AF65-F5344CB8AC3E}">
        <p14:creationId xmlns:p14="http://schemas.microsoft.com/office/powerpoint/2010/main" val="642029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D7E6E92-7A33-4164-B857-4CEB506AAC2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4050E85E-CA5F-429D-A3C1-51CA7862E11D}"/>
              </a:ext>
            </a:extLst>
          </p:cNvPr>
          <p:cNvSpPr txBox="1"/>
          <p:nvPr/>
        </p:nvSpPr>
        <p:spPr>
          <a:xfrm>
            <a:off x="132521" y="1106845"/>
            <a:ext cx="3690731" cy="830997"/>
          </a:xfrm>
          <a:prstGeom prst="rect">
            <a:avLst/>
          </a:prstGeom>
          <a:noFill/>
        </p:spPr>
        <p:txBody>
          <a:bodyPr wrap="square">
            <a:spAutoFit/>
          </a:bodyPr>
          <a:lstStyle/>
          <a:p>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Men man bekjemper ikke en skygge ved å gjemme seg. </a:t>
            </a:r>
          </a:p>
        </p:txBody>
      </p:sp>
      <p:sp>
        <p:nvSpPr>
          <p:cNvPr id="9" name="TextBox 8">
            <a:extLst>
              <a:ext uri="{FF2B5EF4-FFF2-40B4-BE49-F238E27FC236}">
                <a16:creationId xmlns:a16="http://schemas.microsoft.com/office/drawing/2014/main" id="{82BED566-F2D4-4C4D-BFDF-C4E8BD05AEC5}"/>
              </a:ext>
            </a:extLst>
          </p:cNvPr>
          <p:cNvSpPr txBox="1"/>
          <p:nvPr/>
        </p:nvSpPr>
        <p:spPr>
          <a:xfrm>
            <a:off x="94701" y="2499549"/>
            <a:ext cx="4015409" cy="1200329"/>
          </a:xfrm>
          <a:prstGeom prst="rect">
            <a:avLst/>
          </a:prstGeom>
          <a:noFill/>
        </p:spPr>
        <p:txBody>
          <a:bodyPr wrap="square">
            <a:spAutoFit/>
          </a:bodyPr>
          <a:lstStyle/>
          <a:p>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Alex fant styrke i et felles mål og bestemte seg for at handling var den eneste løsningen på frykten.</a:t>
            </a:r>
            <a:endParaRPr lang="en-US" sz="2400" b="1" dirty="0"/>
          </a:p>
        </p:txBody>
      </p:sp>
      <p:sp>
        <p:nvSpPr>
          <p:cNvPr id="11" name="TextBox 10">
            <a:extLst>
              <a:ext uri="{FF2B5EF4-FFF2-40B4-BE49-F238E27FC236}">
                <a16:creationId xmlns:a16="http://schemas.microsoft.com/office/drawing/2014/main" id="{474E697D-4842-40E1-A8B6-CF212665691F}"/>
              </a:ext>
            </a:extLst>
          </p:cNvPr>
          <p:cNvSpPr txBox="1"/>
          <p:nvPr/>
        </p:nvSpPr>
        <p:spPr>
          <a:xfrm>
            <a:off x="295420" y="4662676"/>
            <a:ext cx="4247322" cy="1384995"/>
          </a:xfrm>
          <a:prstGeom prst="rect">
            <a:avLst/>
          </a:prstGeom>
          <a:noFill/>
        </p:spPr>
        <p:txBody>
          <a:bodyPr wrap="square">
            <a:spAutoFit/>
          </a:bodyPr>
          <a:lstStyle/>
          <a:p>
            <a:pPr algn="ctr"/>
            <a:r>
              <a:rPr lang="en-US" sz="2800" b="1" i="1" dirty="0">
                <a:effectLst/>
                <a:latin typeface="Calibri" panose="020F0502020204030204" pitchFamily="34" charset="0"/>
                <a:ea typeface="Calibri" panose="020F0502020204030204" pitchFamily="34" charset="0"/>
                <a:cs typeface="Times New Roman" panose="02020603050405020304" pitchFamily="18" charset="0"/>
              </a:rPr>
              <a:t>«Nok bekymringer! La oss så håp! </a:t>
            </a:r>
            <a:r>
              <a:rPr lang="en-US" sz="2800" b="1" i="1" dirty="0">
                <a:latin typeface="Calibri" panose="020F0502020204030204" pitchFamily="34" charset="0"/>
                <a:ea typeface="Calibri" panose="020F0502020204030204" pitchFamily="34" charset="0"/>
                <a:cs typeface="Times New Roman" panose="02020603050405020304" pitchFamily="18" charset="0"/>
              </a:rPr>
              <a:t>La oss starte et felleshageprosjekt</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63960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BA065C3-D809-48E4-8C57-50B49B0627C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4A29586B-4917-4CAC-8D84-9A7C67AEF4BF}"/>
              </a:ext>
            </a:extLst>
          </p:cNvPr>
          <p:cNvSpPr txBox="1"/>
          <p:nvPr/>
        </p:nvSpPr>
        <p:spPr>
          <a:xfrm>
            <a:off x="135835" y="1128596"/>
            <a:ext cx="4028661" cy="830997"/>
          </a:xfrm>
          <a:prstGeom prst="rect">
            <a:avLst/>
          </a:prstGeom>
          <a:noFill/>
        </p:spPr>
        <p:txBody>
          <a:bodyPr wrap="square">
            <a:spAutoFit/>
          </a:bodyPr>
          <a:lstStyle/>
          <a:p>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Ved elvebredden ble plantene satt i jorden. </a:t>
            </a:r>
            <a:endPar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47B32D5-76F1-40F5-9854-D59798058687}"/>
              </a:ext>
            </a:extLst>
          </p:cNvPr>
          <p:cNvSpPr txBox="1"/>
          <p:nvPr/>
        </p:nvSpPr>
        <p:spPr>
          <a:xfrm>
            <a:off x="135835" y="2388303"/>
            <a:ext cx="3826565" cy="1569660"/>
          </a:xfrm>
          <a:prstGeom prst="rect">
            <a:avLst/>
          </a:prstGeom>
          <a:noFill/>
        </p:spPr>
        <p:txBody>
          <a:bodyPr wrap="square">
            <a:spAutoFit/>
          </a:bodyPr>
          <a:lstStyle/>
          <a:p>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Hver skapende handling var en feiring, et eksempel på hva engasjerte aktivister  kunne oppnå.</a:t>
            </a:r>
            <a:endParaRPr lang="en-US" sz="2400" b="1" dirty="0"/>
          </a:p>
        </p:txBody>
      </p:sp>
      <p:sp>
        <p:nvSpPr>
          <p:cNvPr id="11" name="TextBox 10">
            <a:extLst>
              <a:ext uri="{FF2B5EF4-FFF2-40B4-BE49-F238E27FC236}">
                <a16:creationId xmlns:a16="http://schemas.microsoft.com/office/drawing/2014/main" id="{2E81A851-C185-4DB7-8796-DB5476EC0777}"/>
              </a:ext>
            </a:extLst>
          </p:cNvPr>
          <p:cNvSpPr txBox="1"/>
          <p:nvPr/>
        </p:nvSpPr>
        <p:spPr>
          <a:xfrm>
            <a:off x="135835" y="4747665"/>
            <a:ext cx="4181061" cy="1384995"/>
          </a:xfrm>
          <a:prstGeom prst="rect">
            <a:avLst/>
          </a:prstGeom>
          <a:noFill/>
        </p:spPr>
        <p:txBody>
          <a:bodyPr wrap="square">
            <a:spAutoFit/>
          </a:bodyPr>
          <a:lstStyle/>
          <a:p>
            <a:pPr algn="ctr"/>
            <a:r>
              <a:rPr lang="en-US" sz="2800" b="1" i="1" dirty="0">
                <a:effectLst/>
                <a:latin typeface="Calibri" panose="020F0502020204030204" pitchFamily="34" charset="0"/>
                <a:ea typeface="Calibri" panose="020F0502020204030204" pitchFamily="34" charset="0"/>
                <a:cs typeface="Times New Roman" panose="02020603050405020304" pitchFamily="18" charset="0"/>
              </a:rPr>
              <a:t>«Se! Disse plantene vil vokse seg store! Vi bygger en ny skog!» </a:t>
            </a:r>
            <a:endParaRPr lang="en-US" sz="2800" b="1" i="1" dirty="0"/>
          </a:p>
        </p:txBody>
      </p:sp>
    </p:spTree>
    <p:extLst>
      <p:ext uri="{BB962C8B-B14F-4D97-AF65-F5344CB8AC3E}">
        <p14:creationId xmlns:p14="http://schemas.microsoft.com/office/powerpoint/2010/main" val="676341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A48B87F-8095-4106-842E-CA0C5FBBB5A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52EE5FDC-3AC3-4693-AE48-B0AA100881E6}"/>
              </a:ext>
            </a:extLst>
          </p:cNvPr>
          <p:cNvSpPr txBox="1"/>
          <p:nvPr/>
        </p:nvSpPr>
        <p:spPr>
          <a:xfrm>
            <a:off x="99391" y="643198"/>
            <a:ext cx="4297577" cy="1569660"/>
          </a:xfrm>
          <a:prstGeom prst="rect">
            <a:avLst/>
          </a:prstGeom>
          <a:noFill/>
        </p:spPr>
        <p:txBody>
          <a:bodyPr wrap="square">
            <a:spAutoFit/>
          </a:bodyPr>
          <a:lstStyle/>
          <a:p>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Havet hadde blitt forurenset av menneskenes uforsiktighet, men Alex og vennene hans ble dets beskyttere. </a:t>
            </a:r>
          </a:p>
        </p:txBody>
      </p:sp>
      <p:sp>
        <p:nvSpPr>
          <p:cNvPr id="9" name="TextBox 8">
            <a:extLst>
              <a:ext uri="{FF2B5EF4-FFF2-40B4-BE49-F238E27FC236}">
                <a16:creationId xmlns:a16="http://schemas.microsoft.com/office/drawing/2014/main" id="{8E3B09AB-1EEB-46FE-95C9-58F2AB70AA3B}"/>
              </a:ext>
            </a:extLst>
          </p:cNvPr>
          <p:cNvSpPr txBox="1"/>
          <p:nvPr/>
        </p:nvSpPr>
        <p:spPr>
          <a:xfrm>
            <a:off x="99391" y="2478042"/>
            <a:ext cx="4008783" cy="1200329"/>
          </a:xfrm>
          <a:prstGeom prst="rect">
            <a:avLst/>
          </a:prstGeom>
          <a:noFill/>
        </p:spPr>
        <p:txBody>
          <a:bodyPr wrap="square">
            <a:spAutoFit/>
          </a:bodyPr>
          <a:lstStyle/>
          <a:p>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 solen gikk ned, hørte de et svakt «takk» fra selve havet.</a:t>
            </a:r>
            <a:endParaRPr lang="en-US" sz="2400" b="1" dirty="0"/>
          </a:p>
        </p:txBody>
      </p:sp>
      <p:sp>
        <p:nvSpPr>
          <p:cNvPr id="11" name="TextBox 10">
            <a:extLst>
              <a:ext uri="{FF2B5EF4-FFF2-40B4-BE49-F238E27FC236}">
                <a16:creationId xmlns:a16="http://schemas.microsoft.com/office/drawing/2014/main" id="{8E83A0FE-B13A-4154-9396-36CEF35EA6DB}"/>
              </a:ext>
            </a:extLst>
          </p:cNvPr>
          <p:cNvSpPr txBox="1"/>
          <p:nvPr/>
        </p:nvSpPr>
        <p:spPr>
          <a:xfrm>
            <a:off x="99391" y="4928071"/>
            <a:ext cx="4632000" cy="1384995"/>
          </a:xfrm>
          <a:prstGeom prst="rect">
            <a:avLst/>
          </a:prstGeom>
          <a:noFill/>
        </p:spPr>
        <p:txBody>
          <a:bodyPr wrap="square">
            <a:spAutoFit/>
          </a:bodyPr>
          <a:lstStyle/>
          <a:p>
            <a:pPr algn="ctr"/>
            <a:r>
              <a:rPr lang="en-US" sz="2800" b="1" i="1" dirty="0">
                <a:effectLst/>
                <a:latin typeface="Calibri" panose="020F0502020204030204" pitchFamily="34" charset="0"/>
                <a:ea typeface="Calibri" panose="020F0502020204030204" pitchFamily="34" charset="0"/>
                <a:cs typeface="Times New Roman" panose="02020603050405020304" pitchFamily="18" charset="0"/>
              </a:rPr>
              <a:t>«Hver flaske vi plukker opp… Det er som om vi gir havet litt av glansen tilbake.» </a:t>
            </a:r>
          </a:p>
        </p:txBody>
      </p:sp>
    </p:spTree>
    <p:extLst>
      <p:ext uri="{BB962C8B-B14F-4D97-AF65-F5344CB8AC3E}">
        <p14:creationId xmlns:p14="http://schemas.microsoft.com/office/powerpoint/2010/main" val="1038096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90EC54A-7287-4EC4-A0DB-1D666B818B0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4EB710E6-5559-40D4-A592-AF4A79FDB982}"/>
              </a:ext>
            </a:extLst>
          </p:cNvPr>
          <p:cNvSpPr txBox="1"/>
          <p:nvPr/>
        </p:nvSpPr>
        <p:spPr>
          <a:xfrm>
            <a:off x="205409" y="935792"/>
            <a:ext cx="4048539" cy="1200329"/>
          </a:xfrm>
          <a:prstGeom prst="rect">
            <a:avLst/>
          </a:prstGeom>
          <a:noFill/>
        </p:spPr>
        <p:txBody>
          <a:bodyPr wrap="square">
            <a:spAutoFit/>
          </a:bodyPr>
          <a:lstStyle/>
          <a:p>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JA, de større utfordringene krevde mer enn bare rengjøring. </a:t>
            </a:r>
          </a:p>
        </p:txBody>
      </p:sp>
      <p:sp>
        <p:nvSpPr>
          <p:cNvPr id="9" name="TextBox 8">
            <a:extLst>
              <a:ext uri="{FF2B5EF4-FFF2-40B4-BE49-F238E27FC236}">
                <a16:creationId xmlns:a16="http://schemas.microsoft.com/office/drawing/2014/main" id="{D582AA28-C988-4ADE-8006-D2CD52082D0F}"/>
              </a:ext>
            </a:extLst>
          </p:cNvPr>
          <p:cNvSpPr txBox="1"/>
          <p:nvPr/>
        </p:nvSpPr>
        <p:spPr>
          <a:xfrm>
            <a:off x="205409" y="2449477"/>
            <a:ext cx="3730487" cy="1200329"/>
          </a:xfrm>
          <a:prstGeom prst="rect">
            <a:avLst/>
          </a:prstGeom>
          <a:noFill/>
        </p:spPr>
        <p:txBody>
          <a:bodyPr wrap="square">
            <a:spAutoFit/>
          </a:bodyPr>
          <a:lstStyle/>
          <a:p>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 trengte å bli satt i søkelyset. Alex trengte at byen våknet opp!</a:t>
            </a:r>
            <a:endParaRPr lang="en-US" sz="2400" dirty="0"/>
          </a:p>
        </p:txBody>
      </p:sp>
      <p:sp>
        <p:nvSpPr>
          <p:cNvPr id="11" name="TextBox 10">
            <a:extLst>
              <a:ext uri="{FF2B5EF4-FFF2-40B4-BE49-F238E27FC236}">
                <a16:creationId xmlns:a16="http://schemas.microsoft.com/office/drawing/2014/main" id="{C9AF4542-48DD-4640-876B-9D5BC0BA6167}"/>
              </a:ext>
            </a:extLst>
          </p:cNvPr>
          <p:cNvSpPr txBox="1"/>
          <p:nvPr/>
        </p:nvSpPr>
        <p:spPr>
          <a:xfrm>
            <a:off x="0" y="4721880"/>
            <a:ext cx="4861541" cy="954107"/>
          </a:xfrm>
          <a:prstGeom prst="rect">
            <a:avLst/>
          </a:prstGeom>
          <a:noFill/>
        </p:spPr>
        <p:txBody>
          <a:bodyPr wrap="square">
            <a:spAutoFit/>
          </a:bodyPr>
          <a:lstStyle/>
          <a:p>
            <a:pPr algn="ctr"/>
            <a:r>
              <a:rPr lang="en-US" sz="2800" i="1" dirty="0">
                <a:effectLst/>
                <a:latin typeface="Calibri" panose="020F0502020204030204" pitchFamily="34" charset="0"/>
                <a:ea typeface="Calibri" panose="020F0502020204030204" pitchFamily="34" charset="0"/>
                <a:cs typeface="Times New Roman" panose="02020603050405020304" pitchFamily="18" charset="0"/>
              </a:rPr>
              <a:t>«</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Klimatiltak nå!</a:t>
            </a:r>
            <a:r>
              <a:rPr lang="en-US" sz="2800" i="1" dirty="0">
                <a:effectLst/>
                <a:latin typeface="Calibri" panose="020F0502020204030204" pitchFamily="34" charset="0"/>
                <a:ea typeface="Calibri" panose="020F0502020204030204" pitchFamily="34" charset="0"/>
                <a:cs typeface="Times New Roman" panose="02020603050405020304" pitchFamily="18" charset="0"/>
              </a:rPr>
              <a:t> </a:t>
            </a:r>
          </a:p>
          <a:p>
            <a:pPr algn="ctr"/>
            <a:r>
              <a:rPr lang="en-US" sz="2800" b="1" i="1" dirty="0">
                <a:effectLst/>
                <a:latin typeface="Calibri" panose="020F0502020204030204" pitchFamily="34" charset="0"/>
                <a:ea typeface="Calibri" panose="020F0502020204030204" pitchFamily="34" charset="0"/>
                <a:cs typeface="Times New Roman" panose="02020603050405020304" pitchFamily="18" charset="0"/>
              </a:rPr>
              <a:t>Tiden for løfter er over!»</a:t>
            </a:r>
            <a:endParaRPr lang="en-US" sz="2800" b="1"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0662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FD89DDC-49B5-4938-8005-DC9572EF313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CAFA0B7F-2460-460D-80C4-206CDBADE6A8}"/>
              </a:ext>
            </a:extLst>
          </p:cNvPr>
          <p:cNvSpPr txBox="1"/>
          <p:nvPr/>
        </p:nvSpPr>
        <p:spPr>
          <a:xfrm>
            <a:off x="125896" y="800841"/>
            <a:ext cx="4271072" cy="1200329"/>
          </a:xfrm>
          <a:prstGeom prst="rect">
            <a:avLst/>
          </a:prstGeom>
          <a:noFill/>
        </p:spPr>
        <p:txBody>
          <a:bodyPr wrap="square">
            <a:spAutoFit/>
          </a:bodyPr>
          <a:lstStyle/>
          <a:p>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Midt i ropene om klimaretferdighet fant Alex Ingrid –  </a:t>
            </a:r>
          </a:p>
          <a:p>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forkjemper for en grønnere fremtid. </a:t>
            </a:r>
            <a:endParaRPr lang="en-US" sz="2400" b="1" dirty="0">
              <a:solidFill>
                <a:schemeClr val="bg1"/>
              </a:solidFill>
            </a:endParaRPr>
          </a:p>
        </p:txBody>
      </p:sp>
      <p:sp>
        <p:nvSpPr>
          <p:cNvPr id="9" name="TextBox 8">
            <a:extLst>
              <a:ext uri="{FF2B5EF4-FFF2-40B4-BE49-F238E27FC236}">
                <a16:creationId xmlns:a16="http://schemas.microsoft.com/office/drawing/2014/main" id="{966DA794-AE61-4991-B185-602A2F0A4A2C}"/>
              </a:ext>
            </a:extLst>
          </p:cNvPr>
          <p:cNvSpPr txBox="1"/>
          <p:nvPr/>
        </p:nvSpPr>
        <p:spPr>
          <a:xfrm>
            <a:off x="125896" y="2598003"/>
            <a:ext cx="3917598" cy="830997"/>
          </a:xfrm>
          <a:prstGeom prst="rect">
            <a:avLst/>
          </a:prstGeom>
          <a:noFill/>
        </p:spPr>
        <p:txBody>
          <a:bodyPr wrap="square">
            <a:spAutoFit/>
          </a:bodyPr>
          <a:lstStyle/>
          <a:p>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Bevegelsen deres vokste raskt.</a:t>
            </a:r>
          </a:p>
        </p:txBody>
      </p:sp>
      <p:sp>
        <p:nvSpPr>
          <p:cNvPr id="11" name="TextBox 10">
            <a:extLst>
              <a:ext uri="{FF2B5EF4-FFF2-40B4-BE49-F238E27FC236}">
                <a16:creationId xmlns:a16="http://schemas.microsoft.com/office/drawing/2014/main" id="{CEDCD509-0621-48D4-94CE-C8450EDAA00B}"/>
              </a:ext>
            </a:extLst>
          </p:cNvPr>
          <p:cNvSpPr txBox="1"/>
          <p:nvPr/>
        </p:nvSpPr>
        <p:spPr>
          <a:xfrm>
            <a:off x="510209" y="4519812"/>
            <a:ext cx="2882347" cy="954107"/>
          </a:xfrm>
          <a:prstGeom prst="rect">
            <a:avLst/>
          </a:prstGeom>
          <a:noFill/>
        </p:spPr>
        <p:txBody>
          <a:bodyPr wrap="square">
            <a:spAutoFit/>
          </a:bodyPr>
          <a:lstStyle/>
          <a:p>
            <a:pPr algn="ctr"/>
            <a:r>
              <a:rPr lang="en-US" sz="2800" b="1" i="1" dirty="0">
                <a:effectLst/>
                <a:latin typeface="Calibri" panose="020F0502020204030204" pitchFamily="34" charset="0"/>
                <a:ea typeface="Calibri" panose="020F0502020204030204" pitchFamily="34" charset="0"/>
                <a:cs typeface="Times New Roman" panose="02020603050405020304" pitchFamily="18" charset="0"/>
              </a:rPr>
              <a:t>«Sammen er vi </a:t>
            </a:r>
            <a:r>
              <a:rPr lang="en-US" sz="2800" b="1" i="1" dirty="0">
                <a:latin typeface="Calibri" panose="020F0502020204030204" pitchFamily="34" charset="0"/>
                <a:ea typeface="Calibri" panose="020F0502020204030204" pitchFamily="34" charset="0"/>
                <a:cs typeface="Times New Roman" panose="02020603050405020304" pitchFamily="18" charset="0"/>
              </a:rPr>
              <a:t>USTOPPELIGE</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b="1" i="1" dirty="0"/>
          </a:p>
        </p:txBody>
      </p:sp>
    </p:spTree>
    <p:extLst>
      <p:ext uri="{BB962C8B-B14F-4D97-AF65-F5344CB8AC3E}">
        <p14:creationId xmlns:p14="http://schemas.microsoft.com/office/powerpoint/2010/main" val="1805027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A05E66B-08B7-40BE-BF1C-9F99D38B213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F3A25A97-E65D-4167-B1C8-CCFF910DF1B5}"/>
              </a:ext>
            </a:extLst>
          </p:cNvPr>
          <p:cNvSpPr txBox="1"/>
          <p:nvPr/>
        </p:nvSpPr>
        <p:spPr>
          <a:xfrm>
            <a:off x="101327" y="1052963"/>
            <a:ext cx="4091609" cy="830997"/>
          </a:xfrm>
          <a:prstGeom prst="rect">
            <a:avLst/>
          </a:prstGeom>
          <a:noFill/>
        </p:spPr>
        <p:txBody>
          <a:bodyPr wrap="square">
            <a:spAutoFit/>
          </a:bodyPr>
          <a:lstStyle/>
          <a:p>
            <a:r>
              <a:rPr lang="en-US" sz="2400" b="1" dirty="0">
                <a:solidFill>
                  <a:schemeClr val="bg1"/>
                </a:solidFill>
              </a:rPr>
              <a:t> </a:t>
            </a:r>
            <a:r>
              <a:rPr lang="en-US" sz="2400" b="1" dirty="0">
                <a:solidFill>
                  <a:schemeClr val="bg1"/>
                </a:solidFill>
                <a:effectLst/>
                <a:ea typeface="Calibri" panose="020F0502020204030204" pitchFamily="34" charset="0"/>
                <a:cs typeface="Times New Roman" panose="02020603050405020304" pitchFamily="18" charset="0"/>
              </a:rPr>
              <a:t>Da lidenskapen møtte maktens grenser, blusset situasjonen opp. </a:t>
            </a:r>
            <a:endParaRPr lang="en-US" sz="2400" b="1" dirty="0">
              <a:solidFill>
                <a:schemeClr val="bg1"/>
              </a:solidFil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62274CC-3C8A-4007-89E9-6B68E73D7803}"/>
              </a:ext>
            </a:extLst>
          </p:cNvPr>
          <p:cNvSpPr txBox="1"/>
          <p:nvPr/>
        </p:nvSpPr>
        <p:spPr>
          <a:xfrm>
            <a:off x="96078" y="2460368"/>
            <a:ext cx="3892826" cy="1200329"/>
          </a:xfrm>
          <a:prstGeom prst="rect">
            <a:avLst/>
          </a:prstGeom>
          <a:noFill/>
        </p:spPr>
        <p:txBody>
          <a:bodyPr wrap="square">
            <a:spAutoFit/>
          </a:bodyPr>
          <a:lstStyle/>
          <a:p>
            <a:r>
              <a:rPr lang="en-US" sz="2400" b="1" dirty="0">
                <a:solidFill>
                  <a:schemeClr val="bg1"/>
                </a:solidFill>
                <a:effectLst/>
                <a:ea typeface="Calibri" panose="020F0502020204030204" pitchFamily="34" charset="0"/>
                <a:cs typeface="Times New Roman" panose="02020603050405020304" pitchFamily="18" charset="0"/>
              </a:rPr>
              <a:t>Aktivistene sto på sitt og forsvarte sin rett til å bli hørt og til en fremtid.</a:t>
            </a:r>
            <a:r>
              <a:rPr lang="en-US" sz="2400" b="1" dirty="0">
                <a:solidFill>
                  <a:schemeClr val="bg1"/>
                </a:solidFill>
                <a:ea typeface="Calibri" panose="020F0502020204030204" pitchFamily="34" charset="0"/>
                <a:cs typeface="Times New Roman" panose="02020603050405020304" pitchFamily="18" charset="0"/>
              </a:rPr>
              <a:t> </a:t>
            </a:r>
            <a:endParaRPr lang="en-US" sz="2400" b="1" dirty="0"/>
          </a:p>
        </p:txBody>
      </p:sp>
      <p:sp>
        <p:nvSpPr>
          <p:cNvPr id="11" name="TextBox 10">
            <a:extLst>
              <a:ext uri="{FF2B5EF4-FFF2-40B4-BE49-F238E27FC236}">
                <a16:creationId xmlns:a16="http://schemas.microsoft.com/office/drawing/2014/main" id="{8AAF66C4-34F6-4ADD-BB36-1B5BEBDEB34E}"/>
              </a:ext>
            </a:extLst>
          </p:cNvPr>
          <p:cNvSpPr txBox="1"/>
          <p:nvPr/>
        </p:nvSpPr>
        <p:spPr>
          <a:xfrm>
            <a:off x="101327" y="4750262"/>
            <a:ext cx="4618383" cy="954107"/>
          </a:xfrm>
          <a:prstGeom prst="rect">
            <a:avLst/>
          </a:prstGeom>
          <a:noFill/>
        </p:spPr>
        <p:txBody>
          <a:bodyPr wrap="square">
            <a:spAutoFit/>
          </a:bodyPr>
          <a:lstStyle/>
          <a:p>
            <a:pPr algn="ctr"/>
            <a:r>
              <a:rPr lang="en-US" sz="2800" b="1" i="1" dirty="0">
                <a:effectLst/>
                <a:latin typeface="Calibri" panose="020F0502020204030204" pitchFamily="34" charset="0"/>
                <a:ea typeface="Calibri" panose="020F0502020204030204" pitchFamily="34" charset="0"/>
                <a:cs typeface="Times New Roman" panose="02020603050405020304" pitchFamily="18" charset="0"/>
              </a:rPr>
              <a:t>«Vi krever å bli hørt! Vår fremtid er ikke forhandlingsbar!»  </a:t>
            </a:r>
          </a:p>
        </p:txBody>
      </p:sp>
    </p:spTree>
    <p:extLst>
      <p:ext uri="{BB962C8B-B14F-4D97-AF65-F5344CB8AC3E}">
        <p14:creationId xmlns:p14="http://schemas.microsoft.com/office/powerpoint/2010/main" val="3158495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20AA498-BEE6-4835-A11C-6F7EFCC3CB7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4AFB1B0A-A46C-4E18-9450-409ACE90A0A1}"/>
              </a:ext>
            </a:extLst>
          </p:cNvPr>
          <p:cNvSpPr txBox="1"/>
          <p:nvPr/>
        </p:nvSpPr>
        <p:spPr>
          <a:xfrm>
            <a:off x="311426" y="987056"/>
            <a:ext cx="3505200" cy="830997"/>
          </a:xfrm>
          <a:prstGeom prst="rect">
            <a:avLst/>
          </a:prstGeom>
          <a:noFill/>
        </p:spPr>
        <p:txBody>
          <a:bodyPr wrap="square">
            <a:spAutoFit/>
          </a:bodyPr>
          <a:lstStyle/>
          <a:p>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Konflikten forsterket bare budskapet deres. </a:t>
            </a:r>
            <a:endPar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20E9BC4-7F8B-416A-BB4B-FD3B82BC500B}"/>
              </a:ext>
            </a:extLst>
          </p:cNvPr>
          <p:cNvSpPr txBox="1"/>
          <p:nvPr/>
        </p:nvSpPr>
        <p:spPr>
          <a:xfrm>
            <a:off x="311426" y="2406783"/>
            <a:ext cx="4085542" cy="1200329"/>
          </a:xfrm>
          <a:prstGeom prst="rect">
            <a:avLst/>
          </a:prstGeom>
          <a:noFill/>
        </p:spPr>
        <p:txBody>
          <a:bodyPr wrap="square">
            <a:spAutoFit/>
          </a:bodyPr>
          <a:lstStyle/>
          <a:p>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Bildet av deres mot spredte seg i </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media </a:t>
            </a: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og inspirerte tusenvis av andre.</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p>
        </p:txBody>
      </p:sp>
      <p:sp>
        <p:nvSpPr>
          <p:cNvPr id="11" name="TextBox 10">
            <a:extLst>
              <a:ext uri="{FF2B5EF4-FFF2-40B4-BE49-F238E27FC236}">
                <a16:creationId xmlns:a16="http://schemas.microsoft.com/office/drawing/2014/main" id="{2A38EDAB-E49F-4B06-8752-17A556F26D27}"/>
              </a:ext>
            </a:extLst>
          </p:cNvPr>
          <p:cNvSpPr txBox="1"/>
          <p:nvPr/>
        </p:nvSpPr>
        <p:spPr>
          <a:xfrm>
            <a:off x="237162" y="4599041"/>
            <a:ext cx="4366591" cy="1384995"/>
          </a:xfrm>
          <a:prstGeom prst="rect">
            <a:avLst/>
          </a:prstGeom>
          <a:noFill/>
        </p:spPr>
        <p:txBody>
          <a:bodyPr wrap="square">
            <a:spAutoFit/>
          </a:bodyPr>
          <a:lstStyle/>
          <a:p>
            <a:pPr algn="ctr"/>
            <a:r>
              <a:rPr lang="en-US" sz="2800" b="1" i="1" dirty="0">
                <a:effectLst/>
                <a:latin typeface="Calibri" panose="020F0502020204030204" pitchFamily="34" charset="0"/>
                <a:ea typeface="Calibri" panose="020F0502020204030204" pitchFamily="34" charset="0"/>
              </a:rPr>
              <a:t>«Vi kjemper for fremtiden vår, og vi lar oss ikke kneble! Dette er bare begynnelsen!»</a:t>
            </a:r>
            <a:endParaRPr lang="en-US" sz="2800"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36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519AA92-324F-4B53-882C-DFF58B52398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41ACFA08-C210-42A2-BED9-ACC55D5369E8}"/>
              </a:ext>
            </a:extLst>
          </p:cNvPr>
          <p:cNvSpPr txBox="1"/>
          <p:nvPr/>
        </p:nvSpPr>
        <p:spPr>
          <a:xfrm>
            <a:off x="165652" y="856010"/>
            <a:ext cx="3861064" cy="1200329"/>
          </a:xfrm>
          <a:prstGeom prst="rect">
            <a:avLst/>
          </a:prstGeom>
          <a:noFill/>
        </p:spPr>
        <p:txBody>
          <a:bodyPr wrap="square">
            <a:spAutoFit/>
          </a:bodyPr>
          <a:lstStyle/>
          <a:p>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Klimaktivistenes krav </a:t>
            </a: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nådde til slutt helt opp til maktens øverste nivåer. </a:t>
            </a:r>
            <a:endPar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8446655-325A-424F-A9B7-0B9161B281AC}"/>
              </a:ext>
            </a:extLst>
          </p:cNvPr>
          <p:cNvSpPr txBox="1"/>
          <p:nvPr/>
        </p:nvSpPr>
        <p:spPr>
          <a:xfrm>
            <a:off x="165652" y="2406496"/>
            <a:ext cx="3969026" cy="1200329"/>
          </a:xfrm>
          <a:prstGeom prst="rect">
            <a:avLst/>
          </a:prstGeom>
          <a:noFill/>
        </p:spPr>
        <p:txBody>
          <a:bodyPr wrap="square">
            <a:spAutoFit/>
          </a:bodyPr>
          <a:lstStyle/>
          <a:p>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Presidenten, som fikk øynene opp for aktivistenes utholdenhet, inviterte dem til forhandlingsbordet.</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2400" b="1" dirty="0"/>
          </a:p>
        </p:txBody>
      </p:sp>
      <p:sp>
        <p:nvSpPr>
          <p:cNvPr id="11" name="TextBox 10">
            <a:extLst>
              <a:ext uri="{FF2B5EF4-FFF2-40B4-BE49-F238E27FC236}">
                <a16:creationId xmlns:a16="http://schemas.microsoft.com/office/drawing/2014/main" id="{96BC6CDE-2930-4022-95F3-572EF92EA66B}"/>
              </a:ext>
            </a:extLst>
          </p:cNvPr>
          <p:cNvSpPr txBox="1"/>
          <p:nvPr/>
        </p:nvSpPr>
        <p:spPr>
          <a:xfrm>
            <a:off x="0" y="4398920"/>
            <a:ext cx="4605131" cy="1815882"/>
          </a:xfrm>
          <a:prstGeom prst="rect">
            <a:avLst/>
          </a:prstGeom>
          <a:noFill/>
        </p:spPr>
        <p:txBody>
          <a:bodyPr wrap="square">
            <a:spAutoFit/>
          </a:bodyPr>
          <a:lstStyle/>
          <a:p>
            <a:pPr algn="ctr"/>
            <a:r>
              <a:rPr lang="en-US" sz="2800" b="1" i="1" dirty="0">
                <a:effectLst/>
                <a:latin typeface="Calibri" panose="020F0502020204030204" pitchFamily="34" charset="0"/>
                <a:ea typeface="Calibri" panose="020F0502020204030204" pitchFamily="34" charset="0"/>
                <a:cs typeface="Times New Roman" panose="02020603050405020304" pitchFamily="18" charset="0"/>
              </a:rPr>
              <a:t>Presidenten: «Engasjementet deres har virkelig åpnet øynene </a:t>
            </a:r>
            <a:r>
              <a:rPr lang="en-US" sz="2800" b="1" i="1" dirty="0">
                <a:latin typeface="Calibri" panose="020F0502020204030204" pitchFamily="34" charset="0"/>
                <a:ea typeface="Calibri" panose="020F0502020204030204" pitchFamily="34" charset="0"/>
                <a:cs typeface="Times New Roman" panose="02020603050405020304" pitchFamily="18" charset="0"/>
              </a:rPr>
              <a:t>mine</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 </a:t>
            </a:r>
          </a:p>
          <a:p>
            <a:pPr algn="ctr"/>
            <a:r>
              <a:rPr lang="en-US" sz="2800" b="1" i="1" dirty="0">
                <a:effectLst/>
                <a:latin typeface="Calibri" panose="020F0502020204030204" pitchFamily="34" charset="0"/>
                <a:ea typeface="Calibri" panose="020F0502020204030204" pitchFamily="34" charset="0"/>
                <a:cs typeface="Times New Roman" panose="02020603050405020304" pitchFamily="18" charset="0"/>
              </a:rPr>
              <a:t>Si meg, hvordan kan vi sammen bygge en grønnere by?» </a:t>
            </a:r>
          </a:p>
        </p:txBody>
      </p:sp>
    </p:spTree>
    <p:extLst>
      <p:ext uri="{BB962C8B-B14F-4D97-AF65-F5344CB8AC3E}">
        <p14:creationId xmlns:p14="http://schemas.microsoft.com/office/powerpoint/2010/main" val="484661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3533931-8DE6-4707-94AF-5FC02EC8303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0A220227-8792-449E-A004-792A5F887D12}"/>
              </a:ext>
            </a:extLst>
          </p:cNvPr>
          <p:cNvSpPr txBox="1"/>
          <p:nvPr/>
        </p:nvSpPr>
        <p:spPr>
          <a:xfrm>
            <a:off x="165652" y="800841"/>
            <a:ext cx="4072290" cy="1200329"/>
          </a:xfrm>
          <a:prstGeom prst="rect">
            <a:avLst/>
          </a:prstGeom>
          <a:noFill/>
        </p:spPr>
        <p:txBody>
          <a:bodyPr wrap="square">
            <a:spAutoFit/>
          </a:bodyPr>
          <a:lstStyle/>
          <a:p>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Forandringen var ikke en fjern drøm, men selve grunnlaget de sto på. </a:t>
            </a:r>
          </a:p>
        </p:txBody>
      </p:sp>
      <p:sp>
        <p:nvSpPr>
          <p:cNvPr id="9" name="TextBox 8">
            <a:extLst>
              <a:ext uri="{FF2B5EF4-FFF2-40B4-BE49-F238E27FC236}">
                <a16:creationId xmlns:a16="http://schemas.microsoft.com/office/drawing/2014/main" id="{5619632F-3636-4E7C-83EB-B684BB29D4B3}"/>
              </a:ext>
            </a:extLst>
          </p:cNvPr>
          <p:cNvSpPr txBox="1"/>
          <p:nvPr/>
        </p:nvSpPr>
        <p:spPr>
          <a:xfrm>
            <a:off x="165652" y="2353660"/>
            <a:ext cx="4194313" cy="1569660"/>
          </a:xfrm>
          <a:prstGeom prst="rect">
            <a:avLst/>
          </a:prstGeom>
          <a:noFill/>
        </p:spPr>
        <p:txBody>
          <a:bodyPr wrap="square">
            <a:spAutoFit/>
          </a:bodyPr>
          <a:lstStyle/>
          <a:p>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Deres små handlinger hadde vokst til en stor bevegelse, som sikret et </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grønnere </a:t>
            </a: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kapittel for byen deres.</a:t>
            </a:r>
            <a:endParaRPr lang="en-US" sz="2400" dirty="0"/>
          </a:p>
        </p:txBody>
      </p:sp>
      <p:sp>
        <p:nvSpPr>
          <p:cNvPr id="11" name="TextBox 10">
            <a:extLst>
              <a:ext uri="{FF2B5EF4-FFF2-40B4-BE49-F238E27FC236}">
                <a16:creationId xmlns:a16="http://schemas.microsoft.com/office/drawing/2014/main" id="{CE0D52D7-6F76-47E0-8417-3C346EF3FBB2}"/>
              </a:ext>
            </a:extLst>
          </p:cNvPr>
          <p:cNvSpPr txBox="1"/>
          <p:nvPr/>
        </p:nvSpPr>
        <p:spPr>
          <a:xfrm>
            <a:off x="53008" y="4672164"/>
            <a:ext cx="4419600" cy="1384995"/>
          </a:xfrm>
          <a:prstGeom prst="rect">
            <a:avLst/>
          </a:prstGeom>
          <a:noFill/>
        </p:spPr>
        <p:txBody>
          <a:bodyPr wrap="square">
            <a:spAutoFit/>
          </a:bodyPr>
          <a:lstStyle/>
          <a:p>
            <a:pPr algn="ctr"/>
            <a:r>
              <a:rPr lang="en-US" sz="2800" b="1" i="1" dirty="0">
                <a:effectLst/>
                <a:latin typeface="Calibri" panose="020F0502020204030204" pitchFamily="34" charset="0"/>
                <a:ea typeface="Calibri" panose="020F0502020204030204" pitchFamily="34" charset="0"/>
                <a:cs typeface="Times New Roman" panose="02020603050405020304" pitchFamily="18" charset="0"/>
              </a:rPr>
              <a:t>«Vi klarte det. Våre små handlinger utviklet seg til reell forandring. Se på byen vår!» </a:t>
            </a:r>
            <a:endParaRPr lang="en-US" sz="2800" b="1"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0462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213063-37DD-7492-8E76-EF58F5D0EFC9}"/>
              </a:ext>
            </a:extLst>
          </p:cNvPr>
          <p:cNvSpPr>
            <a:spLocks noGrp="1"/>
          </p:cNvSpPr>
          <p:nvPr>
            <p:ph type="body" sz="quarter" idx="17"/>
          </p:nvPr>
        </p:nvSpPr>
        <p:spPr/>
        <p:txBody>
          <a:bodyPr/>
          <a:lstStyle/>
          <a:p>
            <a:r>
              <a:rPr lang="en-US" dirty="0"/>
              <a:t>01</a:t>
            </a:r>
          </a:p>
        </p:txBody>
      </p:sp>
      <p:pic>
        <p:nvPicPr>
          <p:cNvPr id="8" name="Picture Placeholder 7" descr="Close-up of shoots growing in stone cracks">
            <a:extLst>
              <a:ext uri="{FF2B5EF4-FFF2-40B4-BE49-F238E27FC236}">
                <a16:creationId xmlns:a16="http://schemas.microsoft.com/office/drawing/2014/main" id="{294E0E4F-867B-6D21-1809-A61EC700775A}"/>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p:blipFill>
        <p:spPr>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pic>
      <p:pic>
        <p:nvPicPr>
          <p:cNvPr id="9" name="Picture 8">
            <a:extLst>
              <a:ext uri="{FF2B5EF4-FFF2-40B4-BE49-F238E27FC236}">
                <a16:creationId xmlns:a16="http://schemas.microsoft.com/office/drawing/2014/main" id="{8E2FDFCF-3950-41B4-930A-8A270C9AD097}"/>
              </a:ext>
            </a:extLst>
          </p:cNvPr>
          <p:cNvPicPr>
            <a:picLocks noChangeAspect="1"/>
          </p:cNvPicPr>
          <p:nvPr/>
        </p:nvPicPr>
        <p:blipFill>
          <a:blip r:embed="rId4">
            <a:alphaModFix amt="83000"/>
            <a:extLst>
              <a:ext uri="{28A0092B-C50C-407E-A947-70E740481C1C}">
                <a14:useLocalDpi xmlns:a14="http://schemas.microsoft.com/office/drawing/2010/main"/>
              </a:ext>
            </a:extLst>
          </a:blip>
          <a:stretch>
            <a:fillRect/>
          </a:stretch>
        </p:blipFill>
        <p:spPr>
          <a:xfrm rot="20606857">
            <a:off x="-17286" y="4382879"/>
            <a:ext cx="4222737" cy="4222737"/>
          </a:xfrm>
          <a:prstGeom prst="rect">
            <a:avLst/>
          </a:prstGeom>
        </p:spPr>
      </p:pic>
      <p:sp>
        <p:nvSpPr>
          <p:cNvPr id="3" name="Rectangle 2">
            <a:extLst>
              <a:ext uri="{FF2B5EF4-FFF2-40B4-BE49-F238E27FC236}">
                <a16:creationId xmlns:a16="http://schemas.microsoft.com/office/drawing/2014/main" id="{ADDBD46B-89F6-C9EE-1CC9-E72B7C9A21AD}"/>
              </a:ext>
            </a:extLst>
          </p:cNvPr>
          <p:cNvSpPr/>
          <p:nvPr/>
        </p:nvSpPr>
        <p:spPr>
          <a:xfrm>
            <a:off x="2171535" y="2269482"/>
            <a:ext cx="5095863" cy="1159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spc="324" dirty="0">
                <a:solidFill>
                  <a:srgbClr val="5398A2"/>
                </a:solidFill>
                <a:latin typeface="Calibri" panose="020F0502020204030204" pitchFamily="34" charset="0"/>
                <a:cs typeface="Calibri" panose="020F0502020204030204" pitchFamily="34" charset="0"/>
              </a:rPr>
              <a:t>Håpets rolle i krisetider</a:t>
            </a:r>
            <a:endParaRPr lang="en-US" sz="3600" b="1" spc="324" dirty="0">
              <a:solidFill>
                <a:srgbClr val="5398A2"/>
              </a:solidFill>
              <a:latin typeface="Calibri" panose="020F0502020204030204" pitchFamily="34" charset="0"/>
              <a:cs typeface="Calibri" panose="020F0502020204030204" pitchFamily="34" charset="0"/>
            </a:endParaRPr>
          </a:p>
          <a:p>
            <a:pPr algn="ctr"/>
            <a:endParaRPr lang="en-US" sz="529" dirty="0">
              <a:latin typeface="Montserrat" panose="00000500000000000000" pitchFamily="50" charset="0"/>
            </a:endParaRPr>
          </a:p>
        </p:txBody>
      </p:sp>
    </p:spTree>
    <p:extLst>
      <p:ext uri="{BB962C8B-B14F-4D97-AF65-F5344CB8AC3E}">
        <p14:creationId xmlns:p14="http://schemas.microsoft.com/office/powerpoint/2010/main" val="32735889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1EC22-3EBA-A268-8176-427833BC52CC}"/>
              </a:ext>
            </a:extLst>
          </p:cNvPr>
          <p:cNvPicPr>
            <a:picLocks noChangeAspect="1"/>
          </p:cNvPicPr>
          <p:nvPr/>
        </p:nvPicPr>
        <p:blipFill>
          <a:blip r:embed="rId2">
            <a:alphaModFix amt="63000"/>
            <a:extLst>
              <a:ext uri="{28A0092B-C50C-407E-A947-70E740481C1C}">
                <a14:useLocalDpi xmlns:a14="http://schemas.microsoft.com/office/drawing/2010/main"/>
              </a:ext>
            </a:extLst>
          </a:blip>
          <a:stretch>
            <a:fillRect/>
          </a:stretch>
        </p:blipFill>
        <p:spPr>
          <a:xfrm rot="1081996">
            <a:off x="8046185" y="3549378"/>
            <a:ext cx="4628596" cy="4628596"/>
          </a:xfrm>
          <a:prstGeom prst="rect">
            <a:avLst/>
          </a:prstGeom>
        </p:spPr>
      </p:pic>
      <p:sp>
        <p:nvSpPr>
          <p:cNvPr id="5" name="Text Placeholder 4">
            <a:extLst>
              <a:ext uri="{FF2B5EF4-FFF2-40B4-BE49-F238E27FC236}">
                <a16:creationId xmlns:a16="http://schemas.microsoft.com/office/drawing/2014/main" id="{B3A8CB70-0662-7800-9016-B78A2FC761D0}"/>
              </a:ext>
            </a:extLst>
          </p:cNvPr>
          <p:cNvSpPr>
            <a:spLocks noGrp="1"/>
          </p:cNvSpPr>
          <p:nvPr>
            <p:ph type="body" sz="quarter" idx="19"/>
          </p:nvPr>
        </p:nvSpPr>
        <p:spPr>
          <a:xfrm>
            <a:off x="8559942" y="1519095"/>
            <a:ext cx="3195486" cy="731140"/>
          </a:xfrm>
        </p:spPr>
        <p:txBody>
          <a:bodyPr>
            <a:normAutofit fontScale="92500" lnSpcReduction="20000"/>
          </a:bodyPr>
          <a:lstStyle/>
          <a:p>
            <a:r>
              <a:rPr lang="en-US" dirty="0"/>
              <a:t>Har du noen spørsmål?</a:t>
            </a:r>
          </a:p>
        </p:txBody>
      </p:sp>
      <p:sp>
        <p:nvSpPr>
          <p:cNvPr id="6" name="Text Placeholder 5">
            <a:extLst>
              <a:ext uri="{FF2B5EF4-FFF2-40B4-BE49-F238E27FC236}">
                <a16:creationId xmlns:a16="http://schemas.microsoft.com/office/drawing/2014/main" id="{C5BAE401-DA00-8AF1-77E7-AA07B9867939}"/>
              </a:ext>
            </a:extLst>
          </p:cNvPr>
          <p:cNvSpPr>
            <a:spLocks noGrp="1"/>
          </p:cNvSpPr>
          <p:nvPr>
            <p:ph type="body" sz="quarter" idx="20"/>
          </p:nvPr>
        </p:nvSpPr>
        <p:spPr>
          <a:xfrm>
            <a:off x="8577831" y="818690"/>
            <a:ext cx="3195485" cy="837258"/>
          </a:xfrm>
        </p:spPr>
        <p:txBody>
          <a:bodyPr/>
          <a:lstStyle/>
          <a:p>
            <a:r>
              <a:rPr lang="en-US" dirty="0"/>
              <a:t>Takk </a:t>
            </a:r>
          </a:p>
        </p:txBody>
      </p:sp>
      <p:sp>
        <p:nvSpPr>
          <p:cNvPr id="4" name="Text Placeholder 3">
            <a:extLst>
              <a:ext uri="{FF2B5EF4-FFF2-40B4-BE49-F238E27FC236}">
                <a16:creationId xmlns:a16="http://schemas.microsoft.com/office/drawing/2014/main" id="{72E32BD9-E6FB-ACD0-68F0-84C4B07DE332}"/>
              </a:ext>
            </a:extLst>
          </p:cNvPr>
          <p:cNvSpPr>
            <a:spLocks noGrp="1"/>
          </p:cNvSpPr>
          <p:nvPr>
            <p:ph type="body" sz="quarter" idx="17"/>
          </p:nvPr>
        </p:nvSpPr>
        <p:spPr>
          <a:xfrm>
            <a:off x="603661" y="4708722"/>
            <a:ext cx="4952012" cy="679345"/>
          </a:xfrm>
        </p:spPr>
        <p:txBody>
          <a:bodyPr/>
          <a:lstStyle/>
          <a:p>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www.planet-pulse.eu</a:t>
            </a:r>
            <a:endParaRPr lang="en-IE"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08E70028-2DEC-7AAE-0EE7-0F62324D787D}"/>
              </a:ext>
            </a:extLst>
          </p:cNvPr>
          <p:cNvGrpSpPr/>
          <p:nvPr/>
        </p:nvGrpSpPr>
        <p:grpSpPr>
          <a:xfrm>
            <a:off x="8770875" y="4675497"/>
            <a:ext cx="2817464" cy="475324"/>
            <a:chOff x="9893620" y="5409126"/>
            <a:chExt cx="1664680" cy="280842"/>
          </a:xfrm>
        </p:grpSpPr>
        <p:grpSp>
          <p:nvGrpSpPr>
            <p:cNvPr id="42" name="Graphic 3">
              <a:extLst>
                <a:ext uri="{FF2B5EF4-FFF2-40B4-BE49-F238E27FC236}">
                  <a16:creationId xmlns:a16="http://schemas.microsoft.com/office/drawing/2014/main" id="{8E0E4AE3-375B-387C-8EAF-8DCE0517155E}"/>
                </a:ext>
              </a:extLst>
            </p:cNvPr>
            <p:cNvGrpSpPr/>
            <p:nvPr/>
          </p:nvGrpSpPr>
          <p:grpSpPr>
            <a:xfrm>
              <a:off x="10931758" y="5409126"/>
              <a:ext cx="280634" cy="280634"/>
              <a:chOff x="1950027" y="2499889"/>
              <a:chExt cx="850463" cy="850463"/>
            </a:xfrm>
          </p:grpSpPr>
          <p:sp>
            <p:nvSpPr>
              <p:cNvPr id="54" name="Freeform 53">
                <a:extLst>
                  <a:ext uri="{FF2B5EF4-FFF2-40B4-BE49-F238E27FC236}">
                    <a16:creationId xmlns:a16="http://schemas.microsoft.com/office/drawing/2014/main" id="{6402D031-FFB6-8259-0354-679EE64AA2C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5" name="Graphic 3">
                <a:extLst>
                  <a:ext uri="{FF2B5EF4-FFF2-40B4-BE49-F238E27FC236}">
                    <a16:creationId xmlns:a16="http://schemas.microsoft.com/office/drawing/2014/main" id="{DC92A2F0-CE09-DAB9-600E-6992B3303762}"/>
                  </a:ext>
                </a:extLst>
              </p:cNvPr>
              <p:cNvGrpSpPr/>
              <p:nvPr/>
            </p:nvGrpSpPr>
            <p:grpSpPr>
              <a:xfrm>
                <a:off x="2107521" y="2657382"/>
                <a:ext cx="535476" cy="535477"/>
                <a:chOff x="2107521" y="2657382"/>
                <a:chExt cx="535476" cy="535477"/>
              </a:xfrm>
              <a:solidFill>
                <a:srgbClr val="FFFFFF"/>
              </a:solidFill>
            </p:grpSpPr>
            <p:sp>
              <p:nvSpPr>
                <p:cNvPr id="56" name="Freeform 55">
                  <a:extLst>
                    <a:ext uri="{FF2B5EF4-FFF2-40B4-BE49-F238E27FC236}">
                      <a16:creationId xmlns:a16="http://schemas.microsoft.com/office/drawing/2014/main" id="{53EF852F-D3BF-44F7-C78D-6BB73635A6C0}"/>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F7B0FA52-9D6F-EEE6-0545-C31C48C9357F}"/>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DFFF187C-C0ED-470D-C770-ECD76914918C}"/>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43" name="Graphic 3">
              <a:extLst>
                <a:ext uri="{FF2B5EF4-FFF2-40B4-BE49-F238E27FC236}">
                  <a16:creationId xmlns:a16="http://schemas.microsoft.com/office/drawing/2014/main" id="{EC70BC23-4FB5-59D3-1F2E-8F6C44B5C816}"/>
                </a:ext>
              </a:extLst>
            </p:cNvPr>
            <p:cNvGrpSpPr/>
            <p:nvPr/>
          </p:nvGrpSpPr>
          <p:grpSpPr>
            <a:xfrm>
              <a:off x="10239527" y="5409126"/>
              <a:ext cx="280634" cy="280634"/>
              <a:chOff x="-147782" y="2499889"/>
              <a:chExt cx="850463" cy="850463"/>
            </a:xfrm>
          </p:grpSpPr>
          <p:sp>
            <p:nvSpPr>
              <p:cNvPr id="52" name="Freeform 51">
                <a:extLst>
                  <a:ext uri="{FF2B5EF4-FFF2-40B4-BE49-F238E27FC236}">
                    <a16:creationId xmlns:a16="http://schemas.microsoft.com/office/drawing/2014/main" id="{7FB44486-728E-7313-B8E5-D528C51952E8}"/>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78D4C7AA-F878-39B7-E7AE-62449BA94379}"/>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03A0627F-1B82-E6FC-5D88-6119729D50AA}"/>
                </a:ext>
              </a:extLst>
            </p:cNvPr>
            <p:cNvGrpSpPr/>
            <p:nvPr/>
          </p:nvGrpSpPr>
          <p:grpSpPr>
            <a:xfrm>
              <a:off x="11277666" y="5409126"/>
              <a:ext cx="280634" cy="280634"/>
              <a:chOff x="2998302" y="2499889"/>
              <a:chExt cx="850463" cy="850463"/>
            </a:xfrm>
          </p:grpSpPr>
          <p:sp>
            <p:nvSpPr>
              <p:cNvPr id="50" name="Freeform 49">
                <a:extLst>
                  <a:ext uri="{FF2B5EF4-FFF2-40B4-BE49-F238E27FC236}">
                    <a16:creationId xmlns:a16="http://schemas.microsoft.com/office/drawing/2014/main" id="{C21D51D7-5781-6350-26E9-32FCEEE1281F}"/>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ACA7E8FC-9176-E93C-41EF-DC3A81B5AA9D}"/>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5" name="Graphic 3">
              <a:extLst>
                <a:ext uri="{FF2B5EF4-FFF2-40B4-BE49-F238E27FC236}">
                  <a16:creationId xmlns:a16="http://schemas.microsoft.com/office/drawing/2014/main" id="{4D3CB470-84E4-5E54-0102-3DFBF9EE22A2}"/>
                </a:ext>
              </a:extLst>
            </p:cNvPr>
            <p:cNvGrpSpPr/>
            <p:nvPr/>
          </p:nvGrpSpPr>
          <p:grpSpPr>
            <a:xfrm>
              <a:off x="9893620" y="5409126"/>
              <a:ext cx="280634" cy="280842"/>
              <a:chOff x="-1196056" y="2499889"/>
              <a:chExt cx="850463" cy="851093"/>
            </a:xfrm>
          </p:grpSpPr>
          <p:sp>
            <p:nvSpPr>
              <p:cNvPr id="48" name="Freeform 47">
                <a:extLst>
                  <a:ext uri="{FF2B5EF4-FFF2-40B4-BE49-F238E27FC236}">
                    <a16:creationId xmlns:a16="http://schemas.microsoft.com/office/drawing/2014/main" id="{79E5293D-38DC-118E-76B2-F20C4700178F}"/>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BA77D9DB-7F2F-F39D-8199-E26A44E77B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6" name="Freeform 45">
              <a:extLst>
                <a:ext uri="{FF2B5EF4-FFF2-40B4-BE49-F238E27FC236}">
                  <a16:creationId xmlns:a16="http://schemas.microsoft.com/office/drawing/2014/main" id="{C611E2DB-CE1E-5CDC-1CBC-185B398A0361}"/>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47" name="Graphic 46" descr="World with solid fill">
              <a:extLst>
                <a:ext uri="{FF2B5EF4-FFF2-40B4-BE49-F238E27FC236}">
                  <a16:creationId xmlns:a16="http://schemas.microsoft.com/office/drawing/2014/main" id="{EB38B327-8B40-12BA-BAD1-A94B71D5660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00539" y="5425572"/>
              <a:ext cx="246077" cy="246077"/>
            </a:xfrm>
            <a:prstGeom prst="rect">
              <a:avLst/>
            </a:prstGeom>
          </p:spPr>
        </p:pic>
      </p:grpSp>
    </p:spTree>
    <p:extLst>
      <p:ext uri="{BB962C8B-B14F-4D97-AF65-F5344CB8AC3E}">
        <p14:creationId xmlns:p14="http://schemas.microsoft.com/office/powerpoint/2010/main" val="433478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315709-1CCF-D712-44F9-618AC973FECE}"/>
              </a:ext>
            </a:extLst>
          </p:cNvPr>
          <p:cNvSpPr>
            <a:spLocks noGrp="1"/>
          </p:cNvSpPr>
          <p:nvPr>
            <p:ph type="body" sz="quarter" idx="18"/>
          </p:nvPr>
        </p:nvSpPr>
        <p:spPr>
          <a:xfrm>
            <a:off x="8348472" y="1857124"/>
            <a:ext cx="3195141" cy="1049221"/>
          </a:xfrm>
        </p:spPr>
        <p:txBody>
          <a:bodyPr/>
          <a:lstStyle/>
          <a:p>
            <a:r>
              <a:rPr lang="en-US" dirty="0"/>
              <a:t>Klimaendringer og behovet for håp</a:t>
            </a:r>
          </a:p>
        </p:txBody>
      </p:sp>
      <p:sp>
        <p:nvSpPr>
          <p:cNvPr id="5" name="Text Placeholder 4">
            <a:extLst>
              <a:ext uri="{FF2B5EF4-FFF2-40B4-BE49-F238E27FC236}">
                <a16:creationId xmlns:a16="http://schemas.microsoft.com/office/drawing/2014/main" id="{B7540682-E3A7-41C7-9DDC-37F458577DE4}"/>
              </a:ext>
            </a:extLst>
          </p:cNvPr>
          <p:cNvSpPr>
            <a:spLocks noGrp="1"/>
          </p:cNvSpPr>
          <p:nvPr>
            <p:ph type="body" sz="quarter" idx="19"/>
          </p:nvPr>
        </p:nvSpPr>
        <p:spPr>
          <a:xfrm>
            <a:off x="10346310" y="922204"/>
            <a:ext cx="1197303" cy="754195"/>
          </a:xfrm>
        </p:spPr>
        <p:txBody>
          <a:bodyPr/>
          <a:lstStyle/>
          <a:p>
            <a:r>
              <a:rPr lang="en-US" dirty="0"/>
              <a:t>1.1</a:t>
            </a:r>
          </a:p>
        </p:txBody>
      </p:sp>
      <p:sp>
        <p:nvSpPr>
          <p:cNvPr id="7" name="Text Placeholder 6">
            <a:extLst>
              <a:ext uri="{FF2B5EF4-FFF2-40B4-BE49-F238E27FC236}">
                <a16:creationId xmlns:a16="http://schemas.microsoft.com/office/drawing/2014/main" id="{3FD5808F-8355-0701-CAA8-F0F534E3808D}"/>
              </a:ext>
            </a:extLst>
          </p:cNvPr>
          <p:cNvSpPr>
            <a:spLocks noGrp="1"/>
          </p:cNvSpPr>
          <p:nvPr>
            <p:ph type="body" sz="quarter" idx="21"/>
          </p:nvPr>
        </p:nvSpPr>
        <p:spPr/>
        <p:txBody>
          <a:bodyPr/>
          <a:lstStyle/>
          <a:p>
            <a:pPr marL="0" indent="0"/>
            <a:r>
              <a:rPr lang="en-US" kern="100" dirty="0">
                <a:solidFill>
                  <a:schemeClr val="tx1"/>
                </a:solidFill>
                <a:cs typeface="Times New Roman" panose="02020603050405020304" pitchFamily="18" charset="0"/>
              </a:rPr>
              <a:t>«Evnen til å håpe er det viktigste i livet. Den gir mennesket en følelse av å ha et mål, og energien til å komme i gang.» – Norman Cousins, amerikansk journalist.</a:t>
            </a:r>
          </a:p>
        </p:txBody>
      </p:sp>
      <p:pic>
        <p:nvPicPr>
          <p:cNvPr id="6" name="Picture Placeholder 5" descr="A planet with trees around it&#10;&#10;AI-generated content may be incorrect.">
            <a:extLst>
              <a:ext uri="{FF2B5EF4-FFF2-40B4-BE49-F238E27FC236}">
                <a16:creationId xmlns:a16="http://schemas.microsoft.com/office/drawing/2014/main" id="{DBFCC93B-329A-43A5-AA90-BEC697CC2B0D}"/>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33277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15EDB-4E53-B47E-1AB9-BA79A000E4E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990E6D1-1092-FD76-E198-7745573FC756}"/>
              </a:ext>
            </a:extLst>
          </p:cNvPr>
          <p:cNvSpPr>
            <a:spLocks noGrp="1"/>
          </p:cNvSpPr>
          <p:nvPr>
            <p:ph type="body" sz="quarter" idx="18"/>
          </p:nvPr>
        </p:nvSpPr>
        <p:spPr>
          <a:xfrm>
            <a:off x="237745" y="1969021"/>
            <a:ext cx="5634468" cy="4194035"/>
          </a:xfrm>
        </p:spPr>
        <p:txBody>
          <a:bodyPr/>
          <a:lstStyle/>
          <a:p>
            <a:r>
              <a:rPr lang="en-US" sz="1800" dirty="0"/>
              <a:t>	</a:t>
            </a:r>
            <a:r>
              <a:rPr lang="en-US" sz="1800" dirty="0">
                <a:solidFill>
                  <a:schemeClr val="tx1"/>
                </a:solidFill>
              </a:rPr>
              <a:t>Realiteten rundt klimakrisen er alarmerende. Som du har lært i tidligere moduler, er det helt normalt å føle angst for en usikker fremtid. Det er en grunnleggende menneskelig følelse når man er vitne til noe som er galt og opprørende. I tillegg er det uklart hvem som har ansvaret for å løse problemet, og – om det i det hele tatt er tid til å gjøre noe? Kanskje har du til og med opplevd en følelse av, eller stilt deg selv spørsmålet: «Er det noen som bryr seg?» Det er et av de mest presserende og følelsesladde spørsmålene i vår tid: </a:t>
            </a:r>
            <a:r>
              <a:rPr lang="en-US" sz="1800" b="1" dirty="0">
                <a:solidFill>
                  <a:schemeClr val="tx1"/>
                </a:solidFill>
              </a:rPr>
              <a:t>Er vi dømt, eller er det fortsatt håp?</a:t>
            </a:r>
            <a:endParaRPr lang="en-US" sz="1800" dirty="0">
              <a:solidFill>
                <a:schemeClr val="tx1"/>
              </a:solidFill>
            </a:endParaRPr>
          </a:p>
          <a:p>
            <a:pPr>
              <a:buNone/>
            </a:pPr>
            <a:r>
              <a:rPr lang="en-US" sz="1800" dirty="0">
                <a:solidFill>
                  <a:schemeClr val="tx1"/>
                </a:solidFill>
              </a:rPr>
              <a:t>	Det kan føles realistisk å tro at ingenting vi gjør har noen betydning, men det fører ingen steder</a:t>
            </a:r>
            <a:r>
              <a:rPr lang="en-US" sz="1800" b="1" dirty="0">
                <a:solidFill>
                  <a:schemeClr val="tx1"/>
                </a:solidFill>
              </a:rPr>
              <a:t>.</a:t>
            </a:r>
            <a:endParaRPr lang="en-US" sz="1800" dirty="0">
              <a:solidFill>
                <a:schemeClr val="tx1"/>
              </a:solidFill>
            </a:endParaRPr>
          </a:p>
          <a:p>
            <a:r>
              <a:rPr lang="en-US" sz="1800" dirty="0">
                <a:solidFill>
                  <a:schemeClr val="tx1"/>
                </a:solidFill>
              </a:rPr>
              <a:t>	Det er nettopp her </a:t>
            </a:r>
            <a:r>
              <a:rPr lang="en-US" sz="1800" b="1" dirty="0">
                <a:solidFill>
                  <a:schemeClr val="tx1"/>
                </a:solidFill>
              </a:rPr>
              <a:t>håpet </a:t>
            </a:r>
            <a:r>
              <a:rPr lang="en-US" sz="1800" dirty="0">
                <a:solidFill>
                  <a:schemeClr val="tx1"/>
                </a:solidFill>
              </a:rPr>
              <a:t>blir avgjørende – ikke som en fornektelse av virkeligheten, men som en </a:t>
            </a:r>
            <a:r>
              <a:rPr lang="en-US" sz="1800" b="1" dirty="0">
                <a:solidFill>
                  <a:schemeClr val="tx1"/>
                </a:solidFill>
              </a:rPr>
              <a:t>kraft som hjelper oss å holde ut </a:t>
            </a:r>
            <a:r>
              <a:rPr lang="en-US" sz="1800" dirty="0">
                <a:solidFill>
                  <a:schemeClr val="tx1"/>
                </a:solidFill>
              </a:rPr>
              <a:t>i møte med den.</a:t>
            </a:r>
          </a:p>
          <a:p>
            <a:endParaRPr lang="en-US" sz="1800" dirty="0"/>
          </a:p>
        </p:txBody>
      </p:sp>
      <p:sp>
        <p:nvSpPr>
          <p:cNvPr id="4" name="Text Placeholder 3">
            <a:extLst>
              <a:ext uri="{FF2B5EF4-FFF2-40B4-BE49-F238E27FC236}">
                <a16:creationId xmlns:a16="http://schemas.microsoft.com/office/drawing/2014/main" id="{06082527-1A85-BAC2-1F5C-6017A743EF8F}"/>
              </a:ext>
            </a:extLst>
          </p:cNvPr>
          <p:cNvSpPr>
            <a:spLocks noGrp="1"/>
          </p:cNvSpPr>
          <p:nvPr>
            <p:ph type="body" sz="quarter" idx="16"/>
          </p:nvPr>
        </p:nvSpPr>
        <p:spPr>
          <a:xfrm>
            <a:off x="457200" y="761603"/>
            <a:ext cx="6591300" cy="1207418"/>
          </a:xfrm>
        </p:spPr>
        <p:txBody>
          <a:bodyPr/>
          <a:lstStyle/>
          <a:p>
            <a:r>
              <a:rPr lang="en-US" dirty="0">
                <a:solidFill>
                  <a:srgbClr val="1F8E47"/>
                </a:solidFill>
              </a:rPr>
              <a:t>Er vi dømt, eller er det fortsatt håp?</a:t>
            </a:r>
          </a:p>
        </p:txBody>
      </p:sp>
      <p:sp>
        <p:nvSpPr>
          <p:cNvPr id="3" name="Text Placeholder 1">
            <a:extLst>
              <a:ext uri="{FF2B5EF4-FFF2-40B4-BE49-F238E27FC236}">
                <a16:creationId xmlns:a16="http://schemas.microsoft.com/office/drawing/2014/main" id="{C4DC4F2F-19FD-2F28-9974-DDC9DCD1A809}"/>
              </a:ext>
            </a:extLst>
          </p:cNvPr>
          <p:cNvSpPr txBox="1">
            <a:spLocks/>
          </p:cNvSpPr>
          <p:nvPr/>
        </p:nvSpPr>
        <p:spPr>
          <a:xfrm>
            <a:off x="6208777" y="2103120"/>
            <a:ext cx="4500072" cy="2624328"/>
          </a:xfrm>
          <a:prstGeom prst="rect">
            <a:avLst/>
          </a:prstGeom>
          <a:solidFill>
            <a:srgbClr val="5398A2"/>
          </a:solidFill>
          <a:ln>
            <a:solidFill>
              <a:srgbClr val="5398A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endParaRPr lang="en-GB" sz="1800" b="1" dirty="0">
              <a:solidFill>
                <a:schemeClr val="bg1"/>
              </a:solidFill>
            </a:endParaRPr>
          </a:p>
          <a:p>
            <a:pPr marL="0" indent="0" algn="ctr"/>
            <a:r>
              <a:rPr lang="en-GB" sz="1800" b="1" dirty="0">
                <a:solidFill>
                  <a:schemeClr val="bg1"/>
                </a:solidFill>
              </a:rPr>
              <a:t>Oppgave: </a:t>
            </a:r>
            <a:r>
              <a:rPr lang="en-US" sz="1800" dirty="0">
                <a:solidFill>
                  <a:schemeClr val="bg1"/>
                </a:solidFill>
              </a:rPr>
              <a:t>Kan du huske en personlig opplevelse der noe var viktig for deg, men i første omgang virket umulig eller veldig vanskelig å oppnå, men hvor håp likevel hjalp deg med å gå videre eller møte utfordringen?</a:t>
            </a:r>
          </a:p>
          <a:p>
            <a:pPr marL="0" indent="0" algn="ctr"/>
            <a:r>
              <a:rPr lang="en-US" sz="1800" b="1" dirty="0">
                <a:solidFill>
                  <a:schemeClr val="bg1"/>
                </a:solidFill>
              </a:rPr>
              <a:t>Del historien din!</a:t>
            </a:r>
            <a:endParaRPr lang="en-GB" sz="1800" b="1" dirty="0">
              <a:solidFill>
                <a:schemeClr val="bg1"/>
              </a:solidFill>
            </a:endParaRPr>
          </a:p>
        </p:txBody>
      </p:sp>
      <p:pic>
        <p:nvPicPr>
          <p:cNvPr id="6" name="Picture Placeholder 6">
            <a:extLst>
              <a:ext uri="{FF2B5EF4-FFF2-40B4-BE49-F238E27FC236}">
                <a16:creationId xmlns:a16="http://schemas.microsoft.com/office/drawing/2014/main" id="{7A764312-342E-0C25-C2EC-507D428D633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208777" y="4066038"/>
            <a:ext cx="1456902" cy="803655"/>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p:spPr>
      </p:pic>
    </p:spTree>
    <p:extLst>
      <p:ext uri="{BB962C8B-B14F-4D97-AF65-F5344CB8AC3E}">
        <p14:creationId xmlns:p14="http://schemas.microsoft.com/office/powerpoint/2010/main" val="132029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212719" y="1684151"/>
            <a:ext cx="5392553" cy="4412246"/>
          </a:xfrm>
        </p:spPr>
        <p:txBody>
          <a:bodyPr/>
          <a:lstStyle/>
          <a:p>
            <a:pPr>
              <a:buNone/>
            </a:pPr>
            <a:endParaRPr lang="en-US" sz="1800" dirty="0">
              <a:solidFill>
                <a:schemeClr val="tx1"/>
              </a:solidFill>
            </a:endParaRPr>
          </a:p>
          <a:p>
            <a:pPr>
              <a:buNone/>
            </a:pPr>
            <a:r>
              <a:rPr lang="en-US" sz="1800" dirty="0">
                <a:solidFill>
                  <a:schemeClr val="tx1"/>
                </a:solidFill>
              </a:rPr>
              <a:t>    Håp kan gi retning. Ikke til å sitte og vente, men til å ta initiativ, til å handle </a:t>
            </a:r>
            <a:r>
              <a:rPr lang="en-GB" sz="1800" dirty="0">
                <a:solidFill>
                  <a:schemeClr val="tx1"/>
                </a:solidFill>
              </a:rPr>
              <a:t>(</a:t>
            </a:r>
            <a:r>
              <a:rPr lang="en-GB" sz="1800" dirty="0">
                <a:solidFill>
                  <a:schemeClr val="tx1"/>
                </a:solidFill>
                <a:hlinkClick r:id="rId3">
                  <a:extLst>
                    <a:ext uri="{A12FA001-AC4F-418D-AE19-62706E023703}">
                      <ahyp:hlinkClr xmlns:ahyp="http://schemas.microsoft.com/office/drawing/2018/hyperlinkcolor" val="tx"/>
                    </a:ext>
                  </a:extLst>
                </a:hlinkClick>
              </a:rPr>
              <a:t>Ojala, 2017a</a:t>
            </a:r>
            <a:r>
              <a:rPr lang="en-GB" sz="1800" dirty="0">
                <a:solidFill>
                  <a:schemeClr val="tx1"/>
                </a:solidFill>
              </a:rPr>
              <a:t>, </a:t>
            </a:r>
            <a:r>
              <a:rPr lang="en-GB" sz="1800" dirty="0">
                <a:solidFill>
                  <a:schemeClr val="tx1"/>
                </a:solidFill>
                <a:hlinkClick r:id="rId4">
                  <a:extLst>
                    <a:ext uri="{A12FA001-AC4F-418D-AE19-62706E023703}">
                      <ahyp:hlinkClr xmlns:ahyp="http://schemas.microsoft.com/office/drawing/2018/hyperlinkcolor" val="tx"/>
                    </a:ext>
                  </a:extLst>
                </a:hlinkClick>
              </a:rPr>
              <a:t>Ojala, 2017b</a:t>
            </a:r>
            <a:r>
              <a:rPr lang="en-GB" sz="1800" dirty="0">
                <a:solidFill>
                  <a:schemeClr val="tx1"/>
                </a:solidFill>
              </a:rPr>
              <a:t>). </a:t>
            </a:r>
            <a:r>
              <a:rPr lang="en-US" sz="1800" dirty="0">
                <a:solidFill>
                  <a:schemeClr val="tx1"/>
                </a:solidFill>
              </a:rPr>
              <a:t>Det er et slikt håp som vokser når vi samles, sier fra og støtter hverandre.</a:t>
            </a:r>
          </a:p>
          <a:p>
            <a:r>
              <a:rPr lang="en-US" sz="1800" dirty="0">
                <a:solidFill>
                  <a:schemeClr val="tx1"/>
                </a:solidFill>
              </a:rPr>
              <a:t>	Ingen av oss kan fikse verden alene. Men hvert lille skritt – en samtale, en protest, en endring i vaner – teller.</a:t>
            </a:r>
          </a:p>
          <a:p>
            <a:r>
              <a:rPr lang="en-US" sz="1800" b="1" dirty="0">
                <a:solidFill>
                  <a:schemeClr val="tx1"/>
                </a:solidFill>
              </a:rPr>
              <a:t>	Vi er generasjonen som bryr seg. Og det er mektig.</a:t>
            </a:r>
          </a:p>
          <a:p>
            <a:r>
              <a:rPr lang="en-US" sz="1400" dirty="0"/>
              <a:t>	</a:t>
            </a:r>
            <a:r>
              <a:rPr lang="en-US" sz="1800" dirty="0">
                <a:solidFill>
                  <a:schemeClr val="tx1"/>
                </a:solidFill>
              </a:rPr>
              <a:t>Hvorfor? Fordi når håpet vårt er forankret i sannhet, rettferdighet og felles ansvar, blir det mer enn bare en følelse – det blir </a:t>
            </a:r>
            <a:r>
              <a:rPr lang="en-US" sz="1800" b="1" dirty="0">
                <a:solidFill>
                  <a:schemeClr val="tx1"/>
                </a:solidFill>
              </a:rPr>
              <a:t>etisk håp</a:t>
            </a:r>
            <a:r>
              <a:rPr lang="en-US" sz="1800" dirty="0">
                <a:solidFill>
                  <a:schemeClr val="tx1"/>
                </a:solidFill>
              </a:rPr>
              <a:t>: den typen som opprettholder meningsfull handling og kollektiv endring.</a:t>
            </a:r>
            <a:endParaRPr lang="en-US" sz="1800" b="1" dirty="0">
              <a:solidFill>
                <a:schemeClr val="tx1"/>
              </a:solidFill>
            </a:endParaRPr>
          </a:p>
          <a:p>
            <a:endParaRPr lang="en-US" sz="1800" b="1" dirty="0">
              <a:solidFill>
                <a:schemeClr val="tx1"/>
              </a:solidFill>
            </a:endParaRPr>
          </a:p>
          <a:p>
            <a:endParaRPr lang="en-US" sz="1800" b="1" dirty="0">
              <a:solidFill>
                <a:schemeClr val="tx1"/>
              </a:solidFill>
            </a:endParaRPr>
          </a:p>
          <a:p>
            <a:endParaRPr lang="en-US" sz="1800" b="1" dirty="0">
              <a:solidFill>
                <a:schemeClr val="tx1"/>
              </a:solidFill>
            </a:endParaRPr>
          </a:p>
          <a:p>
            <a:endParaRPr lang="en-US" sz="1800" dirty="0"/>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a:xfrm>
            <a:off x="798382" y="562820"/>
            <a:ext cx="6250118" cy="1284642"/>
          </a:xfrm>
        </p:spPr>
        <p:txBody>
          <a:bodyPr/>
          <a:lstStyle/>
          <a:p>
            <a:r>
              <a:rPr lang="en-US" dirty="0">
                <a:solidFill>
                  <a:srgbClr val="1F8E47"/>
                </a:solidFill>
              </a:rPr>
              <a:t>Klimaendringer og behovet for håp</a:t>
            </a:r>
          </a:p>
        </p:txBody>
      </p:sp>
      <p:pic>
        <p:nvPicPr>
          <p:cNvPr id="2" name="Online Media 1" title="Reasons for CLIMATE HOPE in 2025">
            <a:hlinkClick r:id="" action="ppaction://media"/>
            <a:extLst>
              <a:ext uri="{FF2B5EF4-FFF2-40B4-BE49-F238E27FC236}">
                <a16:creationId xmlns:a16="http://schemas.microsoft.com/office/drawing/2014/main" id="{CAA01161-EAE9-2DE1-8C7E-9118196F7140}"/>
              </a:ext>
            </a:extLst>
          </p:cNvPr>
          <p:cNvPicPr>
            <a:picLocks noRot="1" noChangeAspect="1"/>
          </p:cNvPicPr>
          <p:nvPr>
            <a:videoFile r:link="rId1"/>
          </p:nvPr>
        </p:nvPicPr>
        <p:blipFill>
          <a:blip r:embed="rId5"/>
          <a:stretch>
            <a:fillRect/>
          </a:stretch>
        </p:blipFill>
        <p:spPr>
          <a:xfrm>
            <a:off x="6172200" y="2046245"/>
            <a:ext cx="4615448" cy="2765510"/>
          </a:xfrm>
          <a:prstGeom prst="rect">
            <a:avLst/>
          </a:prstGeom>
        </p:spPr>
      </p:pic>
      <p:sp>
        <p:nvSpPr>
          <p:cNvPr id="7" name="Oval 6">
            <a:extLst>
              <a:ext uri="{FF2B5EF4-FFF2-40B4-BE49-F238E27FC236}">
                <a16:creationId xmlns:a16="http://schemas.microsoft.com/office/drawing/2014/main" id="{39E9D2AA-644A-EEF3-2FEB-DE9094735EEF}"/>
              </a:ext>
            </a:extLst>
          </p:cNvPr>
          <p:cNvSpPr/>
          <p:nvPr/>
        </p:nvSpPr>
        <p:spPr>
          <a:xfrm>
            <a:off x="9263415" y="0"/>
            <a:ext cx="2715866" cy="2765510"/>
          </a:xfrm>
          <a:prstGeom prst="ellipse">
            <a:avLst/>
          </a:prstGeom>
          <a:solidFill>
            <a:srgbClr val="5398A2"/>
          </a:solidFill>
          <a:ln>
            <a:solidFill>
              <a:srgbClr val="5398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4">
            <a:extLst>
              <a:ext uri="{FF2B5EF4-FFF2-40B4-BE49-F238E27FC236}">
                <a16:creationId xmlns:a16="http://schemas.microsoft.com/office/drawing/2014/main" id="{83AB0216-4BD2-3368-D4F3-5C7B44451CBD}"/>
              </a:ext>
            </a:extLst>
          </p:cNvPr>
          <p:cNvSpPr txBox="1">
            <a:spLocks/>
          </p:cNvSpPr>
          <p:nvPr/>
        </p:nvSpPr>
        <p:spPr>
          <a:xfrm>
            <a:off x="9637776" y="676656"/>
            <a:ext cx="2041518" cy="16018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r>
              <a:rPr lang="en-GB" sz="1800" b="1" dirty="0">
                <a:solidFill>
                  <a:schemeClr val="bg1"/>
                </a:solidFill>
              </a:rPr>
              <a:t>Se denne korte videoen fra organisasjonen Ecosia om håp i klimarealiteten </a:t>
            </a:r>
            <a:endParaRPr lang="en-US" sz="1800" b="1" dirty="0">
              <a:solidFill>
                <a:schemeClr val="bg1"/>
              </a:solidFill>
            </a:endParaRPr>
          </a:p>
        </p:txBody>
      </p:sp>
    </p:spTree>
    <p:extLst>
      <p:ext uri="{BB962C8B-B14F-4D97-AF65-F5344CB8AC3E}">
        <p14:creationId xmlns:p14="http://schemas.microsoft.com/office/powerpoint/2010/main" val="315185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4E014-88AD-742E-1CCE-F75AB9FD9B3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CF5DC52-ADE8-DBAC-9468-B757CE14AB9E}"/>
              </a:ext>
            </a:extLst>
          </p:cNvPr>
          <p:cNvSpPr>
            <a:spLocks noGrp="1"/>
          </p:cNvSpPr>
          <p:nvPr>
            <p:ph type="body" sz="quarter" idx="18"/>
          </p:nvPr>
        </p:nvSpPr>
        <p:spPr>
          <a:xfrm>
            <a:off x="8097183" y="1885448"/>
            <a:ext cx="3972354" cy="1049221"/>
          </a:xfrm>
        </p:spPr>
        <p:txBody>
          <a:bodyPr/>
          <a:lstStyle/>
          <a:p>
            <a:r>
              <a:rPr lang="en-US" sz="2800" dirty="0">
                <a:solidFill>
                  <a:schemeClr val="bg1"/>
                </a:solidFill>
              </a:rPr>
              <a:t>Håpets etikk i klimakrisen</a:t>
            </a:r>
            <a:endParaRPr lang="en-150" sz="2800" dirty="0">
              <a:solidFill>
                <a:schemeClr val="bg1"/>
              </a:solidFill>
            </a:endParaRPr>
          </a:p>
        </p:txBody>
      </p:sp>
      <p:sp>
        <p:nvSpPr>
          <p:cNvPr id="7" name="Text Placeholder 6">
            <a:extLst>
              <a:ext uri="{FF2B5EF4-FFF2-40B4-BE49-F238E27FC236}">
                <a16:creationId xmlns:a16="http://schemas.microsoft.com/office/drawing/2014/main" id="{7AB0A9B6-CBD9-21AF-2135-91C3D49B1DE7}"/>
              </a:ext>
            </a:extLst>
          </p:cNvPr>
          <p:cNvSpPr>
            <a:spLocks noGrp="1"/>
          </p:cNvSpPr>
          <p:nvPr>
            <p:ph type="body" sz="quarter" idx="21"/>
          </p:nvPr>
        </p:nvSpPr>
        <p:spPr/>
        <p:txBody>
          <a:bodyPr/>
          <a:lstStyle/>
          <a:p>
            <a:pPr marL="0" indent="0"/>
            <a:r>
              <a:rPr lang="en-US" kern="100" dirty="0">
                <a:solidFill>
                  <a:schemeClr val="tx1"/>
                </a:solidFill>
                <a:cs typeface="Times New Roman" panose="02020603050405020304" pitchFamily="18" charset="0"/>
              </a:rPr>
              <a:t>«</a:t>
            </a:r>
            <a:r>
              <a:rPr lang="nb-NO" dirty="0">
                <a:solidFill>
                  <a:schemeClr val="tx1"/>
                </a:solidFill>
              </a:rPr>
              <a:t>Håp er en disiplin</a:t>
            </a:r>
            <a:r>
              <a:rPr lang="en-US" kern="100" dirty="0">
                <a:solidFill>
                  <a:schemeClr val="tx1"/>
                </a:solidFill>
                <a:cs typeface="Times New Roman" panose="02020603050405020304" pitchFamily="18" charset="0"/>
              </a:rPr>
              <a:t>.» </a:t>
            </a:r>
            <a:r>
              <a:rPr lang="nb-NO" dirty="0">
                <a:solidFill>
                  <a:schemeClr val="tx1"/>
                </a:solidFill>
              </a:rPr>
              <a:t>— Mariame Kaba</a:t>
            </a:r>
            <a:r>
              <a:rPr lang="en-US" kern="100" dirty="0">
                <a:solidFill>
                  <a:schemeClr val="tx1"/>
                </a:solidFill>
                <a:cs typeface="Times New Roman" panose="02020603050405020304" pitchFamily="18" charset="0"/>
              </a:rPr>
              <a:t>, amerikansk aktivist</a:t>
            </a:r>
          </a:p>
        </p:txBody>
      </p:sp>
      <p:sp>
        <p:nvSpPr>
          <p:cNvPr id="8" name="TextBox 7">
            <a:extLst>
              <a:ext uri="{FF2B5EF4-FFF2-40B4-BE49-F238E27FC236}">
                <a16:creationId xmlns:a16="http://schemas.microsoft.com/office/drawing/2014/main" id="{86C50546-30E7-6D3F-D4C5-D07FFA4943E1}"/>
              </a:ext>
            </a:extLst>
          </p:cNvPr>
          <p:cNvSpPr txBox="1"/>
          <p:nvPr/>
        </p:nvSpPr>
        <p:spPr>
          <a:xfrm>
            <a:off x="10641039" y="1011280"/>
            <a:ext cx="898003" cy="769441"/>
          </a:xfrm>
          <a:prstGeom prst="rect">
            <a:avLst/>
          </a:prstGeom>
          <a:noFill/>
        </p:spPr>
        <p:txBody>
          <a:bodyPr wrap="none" rtlCol="0">
            <a:spAutoFit/>
          </a:bodyPr>
          <a:lstStyle/>
          <a:p>
            <a:r>
              <a:rPr lang="nb-NO" sz="4400" dirty="0">
                <a:solidFill>
                  <a:schemeClr val="bg1"/>
                </a:solidFill>
              </a:rPr>
              <a:t>1.2</a:t>
            </a:r>
            <a:endParaRPr lang="en-150" sz="4400" dirty="0">
              <a:solidFill>
                <a:schemeClr val="bg1"/>
              </a:solidFill>
            </a:endParaRPr>
          </a:p>
        </p:txBody>
      </p:sp>
      <p:pic>
        <p:nvPicPr>
          <p:cNvPr id="13" name="Picture Placeholder 12">
            <a:extLst>
              <a:ext uri="{FF2B5EF4-FFF2-40B4-BE49-F238E27FC236}">
                <a16:creationId xmlns:a16="http://schemas.microsoft.com/office/drawing/2014/main" id="{B9EDB1CC-6545-4D01-833D-041ABE309ACF}"/>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71183193"/>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32979</TotalTime>
  <Words>3470</Words>
  <Application>Microsoft Office PowerPoint</Application>
  <PresentationFormat>Widescreen</PresentationFormat>
  <Paragraphs>239</Paragraphs>
  <Slides>50</Slides>
  <Notes>11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Aptos</vt:lpstr>
      <vt:lpstr>Arial</vt:lpstr>
      <vt:lpstr>Calibri</vt:lpstr>
      <vt:lpstr>DM Sans</vt:lpstr>
      <vt:lpstr>halyard-text</vt:lpstr>
      <vt:lpstr>Montserrat</vt:lpstr>
      <vt:lpstr>Montserrat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docId:82279DFE465D092925EE0C80E522D552</cp:keywords>
  <cp:lastModifiedBy>aine hamill</cp:lastModifiedBy>
  <cp:revision>390</cp:revision>
  <dcterms:created xsi:type="dcterms:W3CDTF">2020-10-14T13:32:04Z</dcterms:created>
  <dcterms:modified xsi:type="dcterms:W3CDTF">2026-06-25T16:12:06Z</dcterms:modified>
</cp:coreProperties>
</file>