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2C_87217EDF.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8"/>
  </p:notesMasterIdLst>
  <p:sldIdLst>
    <p:sldId id="4299" r:id="rId5"/>
    <p:sldId id="4301" r:id="rId6"/>
    <p:sldId id="4393" r:id="rId7"/>
    <p:sldId id="4384" r:id="rId8"/>
    <p:sldId id="4338" r:id="rId9"/>
    <p:sldId id="4388" r:id="rId10"/>
    <p:sldId id="4389" r:id="rId11"/>
    <p:sldId id="4387" r:id="rId12"/>
    <p:sldId id="4358" r:id="rId13"/>
    <p:sldId id="4342" r:id="rId14"/>
    <p:sldId id="4307" r:id="rId15"/>
    <p:sldId id="4395" r:id="rId16"/>
    <p:sldId id="4390" r:id="rId17"/>
    <p:sldId id="4391" r:id="rId18"/>
    <p:sldId id="4348" r:id="rId19"/>
    <p:sldId id="4328" r:id="rId20"/>
    <p:sldId id="4396" r:id="rId21"/>
    <p:sldId id="4359" r:id="rId22"/>
    <p:sldId id="4360" r:id="rId23"/>
    <p:sldId id="4362" r:id="rId24"/>
    <p:sldId id="4392" r:id="rId25"/>
    <p:sldId id="4323" r:id="rId26"/>
    <p:sldId id="4394" r:id="rId27"/>
    <p:sldId id="4310" r:id="rId28"/>
    <p:sldId id="4339" r:id="rId29"/>
    <p:sldId id="4343" r:id="rId30"/>
    <p:sldId id="4344" r:id="rId31"/>
    <p:sldId id="4346" r:id="rId32"/>
    <p:sldId id="4306" r:id="rId33"/>
    <p:sldId id="4347" r:id="rId34"/>
    <p:sldId id="4349" r:id="rId35"/>
    <p:sldId id="4350" r:id="rId36"/>
    <p:sldId id="4351" r:id="rId37"/>
    <p:sldId id="4352" r:id="rId38"/>
    <p:sldId id="4354" r:id="rId39"/>
    <p:sldId id="4356" r:id="rId40"/>
    <p:sldId id="4324" r:id="rId41"/>
    <p:sldId id="4357" r:id="rId42"/>
    <p:sldId id="4318" r:id="rId43"/>
    <p:sldId id="4363" r:id="rId44"/>
    <p:sldId id="4364" r:id="rId45"/>
    <p:sldId id="4367" r:id="rId46"/>
    <p:sldId id="4365" r:id="rId47"/>
    <p:sldId id="4368" r:id="rId48"/>
    <p:sldId id="4369" r:id="rId49"/>
    <p:sldId id="4370" r:id="rId50"/>
    <p:sldId id="4371" r:id="rId51"/>
    <p:sldId id="4372" r:id="rId52"/>
    <p:sldId id="4373" r:id="rId53"/>
    <p:sldId id="4304" r:id="rId54"/>
    <p:sldId id="4313" r:id="rId55"/>
    <p:sldId id="4374" r:id="rId56"/>
    <p:sldId id="4397" r:id="rId57"/>
    <p:sldId id="4375" r:id="rId58"/>
    <p:sldId id="4377" r:id="rId59"/>
    <p:sldId id="4376" r:id="rId60"/>
    <p:sldId id="4378" r:id="rId61"/>
    <p:sldId id="4380" r:id="rId62"/>
    <p:sldId id="4381" r:id="rId63"/>
    <p:sldId id="4379" r:id="rId64"/>
    <p:sldId id="4383" r:id="rId65"/>
    <p:sldId id="4305" r:id="rId66"/>
    <p:sldId id="431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35EB1A-4C22-7CC5-5BF5-FC602D181804}" name="RLP Erasmus+ Account" initials="RA" userId="47CLom+gWM4smjx0y430CVMjp69Fv8y6ZL6pzzfG8h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3C3"/>
    <a:srgbClr val="4E9AAF"/>
    <a:srgbClr val="5398A2"/>
    <a:srgbClr val="404040"/>
    <a:srgbClr val="1F8E47"/>
    <a:srgbClr val="9FCC61"/>
    <a:srgbClr val="4F98A9"/>
    <a:srgbClr val="3FB5A1"/>
    <a:srgbClr val="0C4659"/>
    <a:srgbClr val="03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65"/>
  </p:normalViewPr>
  <p:slideViewPr>
    <p:cSldViewPr snapToGrid="0">
      <p:cViewPr varScale="1">
        <p:scale>
          <a:sx n="59" d="100"/>
          <a:sy n="59" d="100"/>
        </p:scale>
        <p:origin x="78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omments/modernComment_112C_87217EDF.xml><?xml version="1.0" encoding="utf-8"?>
<p188:cmLst xmlns:a="http://schemas.openxmlformats.org/drawingml/2006/main" xmlns:r="http://schemas.openxmlformats.org/officeDocument/2006/relationships" xmlns:p188="http://schemas.microsoft.com/office/powerpoint/2018/8/main">
  <p188:cm id="{67E6A255-6728-4B41-8D86-FB770C58D3CA}" authorId="{C735EB1A-4C22-7CC5-5BF5-FC602D181804}" created="2025-06-17T08:21:42.530">
    <ac:txMkLst xmlns:ac="http://schemas.microsoft.com/office/drawing/2013/main/command">
      <pc:docMk xmlns:pc="http://schemas.microsoft.com/office/powerpoint/2013/main/command"/>
      <pc:sldMk xmlns:pc="http://schemas.microsoft.com/office/powerpoint/2013/main/command" cId="2267119327" sldId="4396"/>
      <ac:spMk id="2" creationId="{857C14A8-0AC0-45D4-A0E4-79A3C9E091C1}"/>
      <ac:txMk cp="68" len="11">
        <ac:context len="137" hash="634912476"/>
      </ac:txMk>
    </ac:txMkLst>
    <p188:pos x="9763125" y="657225"/>
    <p188:txBody>
      <a:bodyPr/>
      <a:lstStyle/>
      <a:p>
        <a:r>
          <a:rPr lang="en-GB"/>
          <a:t>* sub-chapters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Klikk for å redigere hovedtekstformater</a:t>
            </a:r>
          </a:p>
          <a:p>
            <a:pPr lvl="1"/>
            <a:r>
              <a:rPr lang="en-GB"/>
              <a:t>Andre nivå</a:t>
            </a:r>
          </a:p>
          <a:p>
            <a:pPr lvl="2"/>
            <a:r>
              <a:rPr lang="en-GB"/>
              <a:t>Tredje nivå</a:t>
            </a:r>
          </a:p>
          <a:p>
            <a:pPr lvl="3"/>
            <a:r>
              <a:rPr lang="en-GB"/>
              <a:t>Fjerde nivå</a:t>
            </a:r>
          </a:p>
          <a:p>
            <a:pPr lvl="4"/>
            <a:r>
              <a:rPr lang="en-GB"/>
              <a:t>Femte nivå</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103739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78249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3394212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creativecommons.org/licenses/by/4.0/?ref=chooser-v1" TargetMode="Externa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9" name="Freeform 18">
            <a:extLst>
              <a:ext uri="{FF2B5EF4-FFF2-40B4-BE49-F238E27FC236}">
                <a16:creationId xmlns:a16="http://schemas.microsoft.com/office/drawing/2014/main" id="{E067325B-0DCC-9F1B-E930-4CB147278451}"/>
              </a:ext>
            </a:extLst>
          </p:cNvPr>
          <p:cNvSpPr/>
          <p:nvPr userDrawn="1"/>
        </p:nvSpPr>
        <p:spPr>
          <a:xfrm flipH="1">
            <a:off x="6474524" y="5337397"/>
            <a:ext cx="5717476" cy="778675"/>
          </a:xfrm>
          <a:custGeom>
            <a:avLst/>
            <a:gdLst>
              <a:gd name="connsiteX0" fmla="*/ 5235369 w 5717476"/>
              <a:gd name="connsiteY0" fmla="*/ 0 h 778675"/>
              <a:gd name="connsiteX1" fmla="*/ 4526120 w 5717476"/>
              <a:gd name="connsiteY1" fmla="*/ 0 h 778675"/>
              <a:gd name="connsiteX2" fmla="*/ 665005 w 5717476"/>
              <a:gd name="connsiteY2" fmla="*/ 0 h 778675"/>
              <a:gd name="connsiteX3" fmla="*/ 0 w 5717476"/>
              <a:gd name="connsiteY3" fmla="*/ 0 h 778675"/>
              <a:gd name="connsiteX4" fmla="*/ 0 w 5717476"/>
              <a:gd name="connsiteY4" fmla="*/ 778675 h 778675"/>
              <a:gd name="connsiteX5" fmla="*/ 680798 w 5717476"/>
              <a:gd name="connsiteY5" fmla="*/ 778675 h 778675"/>
              <a:gd name="connsiteX6" fmla="*/ 5008228 w 5717476"/>
              <a:gd name="connsiteY6" fmla="*/ 778675 h 778675"/>
              <a:gd name="connsiteX7" fmla="*/ 5717476 w 5717476"/>
              <a:gd name="connsiteY7" fmla="*/ 778675 h 778675"/>
              <a:gd name="connsiteX8" fmla="*/ 5717476 w 5717476"/>
              <a:gd name="connsiteY8" fmla="*/ 421337 h 778675"/>
              <a:gd name="connsiteX9" fmla="*/ 5235369 w 5717476"/>
              <a:gd name="connsiteY9"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7476" h="778675">
                <a:moveTo>
                  <a:pt x="5235369" y="0"/>
                </a:moveTo>
                <a:lnTo>
                  <a:pt x="4526120" y="0"/>
                </a:lnTo>
                <a:lnTo>
                  <a:pt x="665005" y="0"/>
                </a:lnTo>
                <a:lnTo>
                  <a:pt x="0" y="0"/>
                </a:lnTo>
                <a:lnTo>
                  <a:pt x="0" y="778675"/>
                </a:lnTo>
                <a:lnTo>
                  <a:pt x="680798" y="778675"/>
                </a:lnTo>
                <a:lnTo>
                  <a:pt x="5008228" y="778675"/>
                </a:lnTo>
                <a:lnTo>
                  <a:pt x="5717476" y="778675"/>
                </a:lnTo>
                <a:lnTo>
                  <a:pt x="5717476" y="421337"/>
                </a:lnTo>
                <a:cubicBezTo>
                  <a:pt x="5717476" y="189335"/>
                  <a:pt x="5500834" y="0"/>
                  <a:pt x="5235369" y="0"/>
                </a:cubicBez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err="1"/>
              <a:t>www.website.eu</a:t>
            </a:r>
            <a:endParaRPr lang="en-US"/>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7403" y="312631"/>
            <a:ext cx="2646852" cy="1945277"/>
          </a:xfrm>
          <a:prstGeom prst="rect">
            <a:avLst/>
          </a:prstGeom>
        </p:spPr>
      </p:pic>
      <p:pic>
        <p:nvPicPr>
          <p:cNvPr id="3" name="Google Shape;18;p25">
            <a:extLst>
              <a:ext uri="{FF2B5EF4-FFF2-40B4-BE49-F238E27FC236}">
                <a16:creationId xmlns:a16="http://schemas.microsoft.com/office/drawing/2014/main" id="{7639C576-F1D4-8CBD-70D4-A84D5BE633E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64733" y="6110227"/>
            <a:ext cx="5931268" cy="681706"/>
          </a:xfrm>
          <a:prstGeom prst="rect">
            <a:avLst/>
          </a:prstGeom>
          <a:noFill/>
          <a:ln>
            <a:noFill/>
          </a:ln>
        </p:spPr>
      </p:pic>
      <p:pic>
        <p:nvPicPr>
          <p:cNvPr id="4" name="Picture 3">
            <a:extLst>
              <a:ext uri="{FF2B5EF4-FFF2-40B4-BE49-F238E27FC236}">
                <a16:creationId xmlns:a16="http://schemas.microsoft.com/office/drawing/2014/main" id="{EE236935-54CE-FAD9-EB59-F3FFAB87DF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74524" y="6263170"/>
            <a:ext cx="1076208" cy="375819"/>
          </a:xfrm>
          <a:prstGeom prst="rect">
            <a:avLst/>
          </a:prstGeom>
        </p:spPr>
      </p:pic>
      <p:sp>
        <p:nvSpPr>
          <p:cNvPr id="5" name="TextBox 4">
            <a:extLst>
              <a:ext uri="{FF2B5EF4-FFF2-40B4-BE49-F238E27FC236}">
                <a16:creationId xmlns:a16="http://schemas.microsoft.com/office/drawing/2014/main" id="{0FBBA0B4-1222-2D15-9874-0BFE15D6C85D}"/>
              </a:ext>
            </a:extLst>
          </p:cNvPr>
          <p:cNvSpPr txBox="1"/>
          <p:nvPr userDrawn="1"/>
        </p:nvSpPr>
        <p:spPr>
          <a:xfrm>
            <a:off x="7638594" y="6413009"/>
            <a:ext cx="2470484" cy="186782"/>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rPr>
              <a:t>Module 2 by Planet Pulse is licensed under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hlinkClick r:id="rId5"/>
              </a:rPr>
              <a:t>CC BY 4.0 </a:t>
            </a:r>
            <a:endParaRPr lang="en-IE"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cstate="email">
            <a:alphaModFix amt="63000"/>
            <a:extLst>
              <a:ext uri="{28A0092B-C50C-407E-A947-70E740481C1C}">
                <a14:useLocalDpi xmlns:a14="http://schemas.microsoft.com/office/drawing/2010/main"/>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cstate="email">
            <a:alphaModFix amt="63000"/>
            <a:extLst>
              <a:ext uri="{28A0092B-C50C-407E-A947-70E740481C1C}">
                <a14:useLocalDpi xmlns:a14="http://schemas.microsoft.com/office/drawing/2010/main"/>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cstate="email">
            <a:alphaModFix amt="63000"/>
            <a:extLst>
              <a:ext uri="{28A0092B-C50C-407E-A947-70E740481C1C}">
                <a14:useLocalDpi xmlns:a14="http://schemas.microsoft.com/office/drawing/2010/main"/>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email">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www.website.eu</a:t>
            </a:r>
            <a:endParaRPr lang="en-US"/>
          </a:p>
        </p:txBody>
      </p:sp>
      <p:sp>
        <p:nvSpPr>
          <p:cNvPr id="4" name="TextBox 3">
            <a:extLst>
              <a:ext uri="{FF2B5EF4-FFF2-40B4-BE49-F238E27FC236}">
                <a16:creationId xmlns:a16="http://schemas.microsoft.com/office/drawing/2014/main" id="{25FB937C-2F3B-16A8-226A-EA9B789B6EBF}"/>
              </a:ext>
            </a:extLst>
          </p:cNvPr>
          <p:cNvSpPr txBox="1"/>
          <p:nvPr userDrawn="1"/>
        </p:nvSpPr>
        <p:spPr>
          <a:xfrm>
            <a:off x="2571917" y="5999367"/>
            <a:ext cx="4399921" cy="55399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750" b="0" i="0" u="none" strike="noStrike">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750" i="0">
              <a:solidFill>
                <a:srgbClr val="40404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1A16752-D3FF-6866-AB52-CD5E21A9CD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916" y="5973915"/>
            <a:ext cx="1989660" cy="443041"/>
          </a:xfrm>
          <a:prstGeom prst="rect">
            <a:avLst/>
          </a:prstGeom>
        </p:spPr>
      </p:pic>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899" y="696090"/>
            <a:ext cx="2957461" cy="2173556"/>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DF925AD-D6B9-A58B-BF15-C80C0C859215}"/>
              </a:ext>
            </a:extLst>
          </p:cNvPr>
          <p:cNvSpPr/>
          <p:nvPr userDrawn="1"/>
        </p:nvSpPr>
        <p:spPr>
          <a:xfrm>
            <a:off x="-14824" y="0"/>
            <a:ext cx="4660566" cy="685800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p>
        </p:txBody>
      </p:sp>
      <p:sp>
        <p:nvSpPr>
          <p:cNvPr id="3" name="Rectangle 2">
            <a:extLst>
              <a:ext uri="{FF2B5EF4-FFF2-40B4-BE49-F238E27FC236}">
                <a16:creationId xmlns:a16="http://schemas.microsoft.com/office/drawing/2014/main" id="{834ED957-32AA-E29B-F929-8BF81065BCD3}"/>
              </a:ext>
            </a:extLst>
          </p:cNvPr>
          <p:cNvSpPr/>
          <p:nvPr userDrawn="1"/>
        </p:nvSpPr>
        <p:spPr>
          <a:xfrm>
            <a:off x="0" y="2772697"/>
            <a:ext cx="2330245" cy="4085303"/>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3504386"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1F8E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6"/>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652968"/>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rot="16200000">
            <a:off x="11194976" y="5679270"/>
            <a:ext cx="1512233" cy="166935"/>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nikkotations?utm_content=creditCopyText&amp;utm_medium=referral&amp;utm_source=unsplash" TargetMode="External"/><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hyperlink" Target="https://unsplash.com/photos/photo-of-person-reach-out-above-the-water-6SNbWyFwuhk?utm_content=creditCopyText&amp;utm_medium=referral&amp;utm_source=unsplas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pexels.com/photo/brown-wooden-arrow-signed-66100/"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3ca%20href=%22https:/www.freepik.com/free-ai-image/vivid-colours-plants-natural-environment_157431491.htm%22%3eImage%20by%20freepik%3c/a%3e" TargetMode="External"/><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12C_87217EDF.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www.pexels.com/photo/person-climbing-vertical-rock-wall-14241729/" TargetMode="External"/><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3ca%20href=%22https:/www.freepik.com/free-ai-image/vivid-colours-plants-natural-environment_157431491.htm%22%3eImage%20by%20freepik%3c/a%3e"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NeOZvWaWqBA"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Yj7ZCYMgSvw&amp;t=20s" TargetMode="Externa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photos/photo-of-person-reach-out-above-the-water-6SNbWyFwuhk?utm_content=creditCopyText&amp;utm_medium=referral&amp;utm_source=unsplash" TargetMode="External"/><Relationship Id="rId2" Type="http://schemas.openxmlformats.org/officeDocument/2006/relationships/image" Target="../media/image2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2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cstate="email">
              <a:alphaModFix amt="73000"/>
              <a:extLst>
                <a:ext uri="{28A0092B-C50C-407E-A947-70E740481C1C}">
                  <a14:useLocalDpi xmlns:a14="http://schemas.microsoft.com/office/drawing/2010/main"/>
                </a:ext>
              </a:extLst>
            </a:blip>
            <a:srcRect/>
            <a:stretch>
              <a:fillRect l="15691" t="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6D543B-908E-6CBC-E635-5AAF93F49CCA}"/>
              </a:ext>
            </a:extLst>
          </p:cNvPr>
          <p:cNvSpPr/>
          <p:nvPr/>
        </p:nvSpPr>
        <p:spPr>
          <a:xfrm>
            <a:off x="-485030" y="3111766"/>
            <a:ext cx="5418879" cy="1881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484238" y="3164064"/>
            <a:ext cx="3455241" cy="830997"/>
          </a:xfrm>
          <a:prstGeom prst="rect">
            <a:avLst/>
          </a:prstGeom>
          <a:noFill/>
        </p:spPr>
        <p:txBody>
          <a:bodyPr wrap="none" lIns="91440" tIns="45720" rIns="91440" bIns="45720" rtlCol="0" anchor="t">
            <a:spAutoFit/>
          </a:bodyPr>
          <a:lstStyle/>
          <a:p>
            <a:r>
              <a:rPr lang="en-US" sz="4800" b="1" spc="324">
                <a:solidFill>
                  <a:srgbClr val="5398A2"/>
                </a:solidFill>
                <a:latin typeface="Calibri"/>
                <a:ea typeface="Calibri"/>
                <a:cs typeface="Calibri"/>
              </a:rPr>
              <a:t>MODUL 2 </a:t>
            </a:r>
            <a:endParaRPr lang="en-US">
              <a:ea typeface="Calibri" panose="020F0502020204030204"/>
              <a:cs typeface="Calibri" panose="020F0502020204030204"/>
            </a:endParaRPr>
          </a:p>
        </p:txBody>
      </p:sp>
      <p:sp>
        <p:nvSpPr>
          <p:cNvPr id="15" name="TextBox 14">
            <a:extLst>
              <a:ext uri="{FF2B5EF4-FFF2-40B4-BE49-F238E27FC236}">
                <a16:creationId xmlns:a16="http://schemas.microsoft.com/office/drawing/2014/main" id="{76EEF830-429F-3DFD-8F98-CA3B52666894}"/>
              </a:ext>
            </a:extLst>
          </p:cNvPr>
          <p:cNvSpPr txBox="1"/>
          <p:nvPr/>
        </p:nvSpPr>
        <p:spPr>
          <a:xfrm>
            <a:off x="484238" y="4031154"/>
            <a:ext cx="3449086" cy="830997"/>
          </a:xfrm>
          <a:prstGeom prst="rect">
            <a:avLst/>
          </a:prstGeom>
          <a:noFill/>
        </p:spPr>
        <p:txBody>
          <a:bodyPr wrap="none" lIns="91440" tIns="45720" rIns="91440" bIns="45720" rtlCol="0" anchor="t">
            <a:spAutoFit/>
          </a:bodyPr>
          <a:lstStyle/>
          <a:p>
            <a:r>
              <a:rPr lang="en-US" sz="4800" b="1" spc="324">
                <a:solidFill>
                  <a:srgbClr val="5398A2"/>
                </a:solidFill>
                <a:latin typeface="Calibri"/>
                <a:ea typeface="Calibri"/>
                <a:cs typeface="Calibri"/>
              </a:rPr>
              <a:t>RESILIENS</a:t>
            </a:r>
            <a:endParaRPr lang="en-US"/>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F45DE5-AA9D-BA52-9773-5AF26106C937}"/>
              </a:ext>
            </a:extLst>
          </p:cNvPr>
          <p:cNvSpPr>
            <a:spLocks noGrp="1"/>
          </p:cNvSpPr>
          <p:nvPr>
            <p:ph type="body" sz="quarter" idx="13"/>
          </p:nvPr>
        </p:nvSpPr>
        <p:spPr>
          <a:xfrm>
            <a:off x="471875" y="930141"/>
            <a:ext cx="4802284" cy="4193938"/>
          </a:xfrm>
        </p:spPr>
        <p:txBody>
          <a:bodyPr>
            <a:normAutofit fontScale="92500"/>
          </a:bodyPr>
          <a:lstStyle/>
          <a:p>
            <a:pPr>
              <a:lnSpc>
                <a:spcPct val="150000"/>
              </a:lnSpc>
            </a:pPr>
            <a:r>
              <a:rPr lang="en-GB" b="1" i="0" u="none" strike="noStrike">
                <a:solidFill>
                  <a:schemeClr val="bg1"/>
                </a:solidFill>
                <a:effectLst/>
              </a:rPr>
              <a:t>«Klimaendringene kan føre til både ytre påkjenninger – som ekstremvær og tvangsflytting – og indre påkjenninger, som frykt, skyldfølelse og hjelpeløshet.»</a:t>
            </a:r>
          </a:p>
        </p:txBody>
      </p:sp>
      <p:pic>
        <p:nvPicPr>
          <p:cNvPr id="5" name="Picture Placeholder 4" descr="A hand reaching out to the water&#10;&#10;Description automatically generated">
            <a:extLst>
              <a:ext uri="{FF2B5EF4-FFF2-40B4-BE49-F238E27FC236}">
                <a16:creationId xmlns:a16="http://schemas.microsoft.com/office/drawing/2014/main" id="{001F66A4-C86F-8A8C-64B7-B508B6F68B59}"/>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6C97C281-FC14-4C5F-86B4-86B61ADC0969}"/>
              </a:ext>
            </a:extLst>
          </p:cNvPr>
          <p:cNvSpPr txBox="1"/>
          <p:nvPr/>
        </p:nvSpPr>
        <p:spPr>
          <a:xfrm>
            <a:off x="10855569" y="6235328"/>
            <a:ext cx="2672862" cy="184666"/>
          </a:xfrm>
          <a:prstGeom prst="rect">
            <a:avLst/>
          </a:prstGeom>
          <a:noFill/>
        </p:spPr>
        <p:txBody>
          <a:bodyPr wrap="square" rtlCol="0">
            <a:spAutoFit/>
          </a:bodyPr>
          <a:lstStyle/>
          <a:p>
            <a:r>
              <a:rPr lang="en-GB" sz="600"/>
              <a:t>Foto av </a:t>
            </a:r>
            <a:r>
              <a:rPr lang="en-GB" sz="600">
                <a:hlinkClick r:id="rId3"/>
              </a:rPr>
              <a:t>nikko macaspac </a:t>
            </a:r>
            <a:r>
              <a:rPr lang="en-GB" sz="600"/>
              <a:t>på </a:t>
            </a:r>
            <a:r>
              <a:rPr lang="en-GB" sz="600">
                <a:hlinkClick r:id="rId4"/>
              </a:rPr>
              <a:t>Unsplash</a:t>
            </a:r>
            <a:r>
              <a:rPr lang="en-GB" sz="600"/>
              <a:t> </a:t>
            </a:r>
          </a:p>
        </p:txBody>
      </p:sp>
    </p:spTree>
    <p:extLst>
      <p:ext uri="{BB962C8B-B14F-4D97-AF65-F5344CB8AC3E}">
        <p14:creationId xmlns:p14="http://schemas.microsoft.com/office/powerpoint/2010/main" val="281116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sl-SI" b="1" dirty="0"/>
              <a:t>02</a:t>
            </a:r>
            <a:endParaRPr lang="en-US" b="1" dirty="0"/>
          </a:p>
        </p:txBody>
      </p:sp>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2" cstate="email">
            <a:alphaModFix amt="83000"/>
            <a:extLst>
              <a:ext uri="{28A0092B-C50C-407E-A947-70E740481C1C}">
                <a14:useLocalDpi xmlns:a14="http://schemas.microsoft.com/office/drawing/2010/main"/>
              </a:ext>
            </a:extLst>
          </a:blip>
          <a:stretch>
            <a:fillRect/>
          </a:stretch>
        </p:blipFill>
        <p:spPr>
          <a:xfrm rot="20606857">
            <a:off x="9145002" y="3240312"/>
            <a:ext cx="4222737" cy="4222737"/>
          </a:xfrm>
          <a:prstGeom prst="rect">
            <a:avLst/>
          </a:prstGeom>
        </p:spPr>
      </p:pic>
      <p:pic>
        <p:nvPicPr>
          <p:cNvPr id="6" name="Picture Placeholder 1"/>
          <p:cNvPicPr>
            <a:picLocks noGrp="1" noChangeAspect="1"/>
          </p:cNvPicPr>
          <p:nvPr>
            <p:ph type="pic" sz="quarter" idx="19"/>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t="1081" b="1081"/>
          <a:stretch>
            <a:fillRect/>
          </a:stretch>
        </p:blipFill>
        <p:spPr/>
      </p:pic>
      <p:sp>
        <p:nvSpPr>
          <p:cNvPr id="2" name="Rectangle: Rounded Corners 11">
            <a:extLst>
              <a:ext uri="{FF2B5EF4-FFF2-40B4-BE49-F238E27FC236}">
                <a16:creationId xmlns:a16="http://schemas.microsoft.com/office/drawing/2014/main" id="{CF27ECA6-2B1E-4D3B-9F28-39D4E6515E7C}"/>
              </a:ext>
            </a:extLst>
          </p:cNvPr>
          <p:cNvSpPr/>
          <p:nvPr/>
        </p:nvSpPr>
        <p:spPr>
          <a:xfrm>
            <a:off x="624393" y="2529444"/>
            <a:ext cx="5040137" cy="197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accent2"/>
                </a:solidFill>
              </a:rPr>
              <a:t>HVORFOR MOTSTANDSDYKTIGHET ER VIKTIG</a:t>
            </a:r>
          </a:p>
        </p:txBody>
      </p:sp>
    </p:spTree>
    <p:extLst>
      <p:ext uri="{BB962C8B-B14F-4D97-AF65-F5344CB8AC3E}">
        <p14:creationId xmlns:p14="http://schemas.microsoft.com/office/powerpoint/2010/main" val="327358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1D06E-ECD5-8F97-453E-11AD278F1880}"/>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A802D4BD-C92D-3E99-5C4C-7BBB33BFF357}"/>
              </a:ext>
            </a:extLst>
          </p:cNvPr>
          <p:cNvSpPr>
            <a:spLocks noGrp="1"/>
          </p:cNvSpPr>
          <p:nvPr>
            <p:ph type="body" sz="quarter" idx="18"/>
          </p:nvPr>
        </p:nvSpPr>
        <p:spPr>
          <a:xfrm>
            <a:off x="798381" y="1504041"/>
            <a:ext cx="10614687" cy="3849918"/>
          </a:xfrm>
        </p:spPr>
        <p:txBody>
          <a:bodyPr/>
          <a:lstStyle/>
          <a:p>
            <a:endParaRPr lang="sl-SI" dirty="0"/>
          </a:p>
          <a:p>
            <a:r>
              <a:rPr lang="sl-SI" dirty="0"/>
              <a:t>I </a:t>
            </a:r>
            <a:r>
              <a:rPr lang="sl-SI" dirty="0" err="1"/>
              <a:t>de to neste underkapitlene vil du først lære</a:t>
            </a:r>
            <a:r>
              <a:rPr lang="sl-SI" dirty="0"/>
              <a:t>: </a:t>
            </a:r>
          </a:p>
          <a:p>
            <a:endParaRPr lang="sl-SI" dirty="0"/>
          </a:p>
          <a:p>
            <a:r>
              <a:rPr lang="en-AU" sz="3600" b="1" dirty="0">
                <a:solidFill>
                  <a:srgbClr val="1F8E47"/>
                </a:solidFill>
              </a:rPr>
              <a:t>Hva forstyrrer oss? </a:t>
            </a:r>
            <a:r>
              <a:rPr lang="sl-SI" sz="3600" b="1" dirty="0" err="1">
                <a:solidFill>
                  <a:srgbClr val="1F8E47"/>
                </a:solidFill>
              </a:rPr>
              <a:t>            Å gjenkjenne stressfaktorene</a:t>
            </a:r>
            <a:endParaRPr lang="sl-SI" sz="3600" b="1" dirty="0">
              <a:solidFill>
                <a:srgbClr val="1F8E47"/>
              </a:solidFill>
            </a:endParaRPr>
          </a:p>
          <a:p>
            <a:endParaRPr lang="en-AU" sz="3600" b="1" dirty="0">
              <a:solidFill>
                <a:srgbClr val="1F8E47"/>
              </a:solidFill>
            </a:endParaRPr>
          </a:p>
        </p:txBody>
      </p:sp>
      <p:sp>
        <p:nvSpPr>
          <p:cNvPr id="3" name="Označba mesta besedila 2">
            <a:extLst>
              <a:ext uri="{FF2B5EF4-FFF2-40B4-BE49-F238E27FC236}">
                <a16:creationId xmlns:a16="http://schemas.microsoft.com/office/drawing/2014/main" id="{2CFA4F09-EC0A-F94C-8BB2-8A12BD1267A4}"/>
              </a:ext>
            </a:extLst>
          </p:cNvPr>
          <p:cNvSpPr>
            <a:spLocks noGrp="1"/>
          </p:cNvSpPr>
          <p:nvPr>
            <p:ph type="body" sz="quarter" idx="16"/>
          </p:nvPr>
        </p:nvSpPr>
        <p:spPr/>
        <p:txBody>
          <a:bodyPr/>
          <a:lstStyle/>
          <a:p>
            <a:r>
              <a:rPr lang="sl-SI" dirty="0" err="1"/>
              <a:t>Det er viktig </a:t>
            </a:r>
            <a:r>
              <a:rPr lang="sl-SI" dirty="0"/>
              <a:t>å vite </a:t>
            </a:r>
            <a:r>
              <a:rPr lang="sl-SI" dirty="0" err="1"/>
              <a:t>hva som utløser reaksjoner hos oss</a:t>
            </a:r>
            <a:endParaRPr lang="sl-SI" dirty="0"/>
          </a:p>
        </p:txBody>
      </p:sp>
      <p:sp>
        <p:nvSpPr>
          <p:cNvPr id="5" name="PoljeZBesedilom 4">
            <a:extLst>
              <a:ext uri="{FF2B5EF4-FFF2-40B4-BE49-F238E27FC236}">
                <a16:creationId xmlns:a16="http://schemas.microsoft.com/office/drawing/2014/main" id="{98C9C44C-5A1A-470C-25FF-2AA9867C39EA}"/>
              </a:ext>
            </a:extLst>
          </p:cNvPr>
          <p:cNvSpPr txBox="1"/>
          <p:nvPr/>
        </p:nvSpPr>
        <p:spPr>
          <a:xfrm>
            <a:off x="798381" y="3566511"/>
            <a:ext cx="5165656" cy="1328023"/>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400" b="1" dirty="0" err="1"/>
              <a:t>Hvilke typer endringer </a:t>
            </a:r>
            <a:r>
              <a:rPr lang="sl-SI" sz="2400" dirty="0" err="1"/>
              <a:t>som skjer </a:t>
            </a:r>
            <a:r>
              <a:rPr lang="sl-SI" sz="2400" b="1" dirty="0"/>
              <a:t>i </a:t>
            </a:r>
            <a:r>
              <a:rPr lang="sl-SI" sz="2400" b="1" dirty="0" err="1"/>
              <a:t>miljøet </a:t>
            </a:r>
            <a:r>
              <a:rPr lang="sl-SI" sz="2400" dirty="0" err="1"/>
              <a:t>rundt oss</a:t>
            </a:r>
            <a:r>
              <a:rPr lang="sl-SI" sz="2400" dirty="0"/>
              <a:t>, hvordan </a:t>
            </a:r>
            <a:r>
              <a:rPr lang="sl-SI" sz="2400" dirty="0" err="1"/>
              <a:t>de manifesterer seg og påvirker </a:t>
            </a:r>
            <a:r>
              <a:rPr lang="sl-SI" sz="2400" dirty="0"/>
              <a:t>oss.</a:t>
            </a:r>
            <a:endParaRPr lang="en-US" sz="2400" dirty="0"/>
          </a:p>
        </p:txBody>
      </p:sp>
      <p:sp>
        <p:nvSpPr>
          <p:cNvPr id="6" name="PoljeZBesedilom 5">
            <a:extLst>
              <a:ext uri="{FF2B5EF4-FFF2-40B4-BE49-F238E27FC236}">
                <a16:creationId xmlns:a16="http://schemas.microsoft.com/office/drawing/2014/main" id="{20F66FD3-CCCE-766C-C47B-552BFC49EB09}"/>
              </a:ext>
            </a:extLst>
          </p:cNvPr>
          <p:cNvSpPr txBox="1"/>
          <p:nvPr/>
        </p:nvSpPr>
        <p:spPr>
          <a:xfrm>
            <a:off x="6237688" y="3576343"/>
            <a:ext cx="5175380" cy="1464231"/>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000" b="1" dirty="0" err="1"/>
              <a:t>Å oppdage </a:t>
            </a:r>
            <a:r>
              <a:rPr lang="en-US" sz="2000" b="1" dirty="0"/>
              <a:t>klimastressfaktorer</a:t>
            </a:r>
            <a:r>
              <a:rPr lang="sl-SI" sz="2000" b="1" dirty="0"/>
              <a:t>, </a:t>
            </a:r>
            <a:r>
              <a:rPr lang="sl-SI" sz="2000" dirty="0" err="1"/>
              <a:t>identifisere </a:t>
            </a:r>
            <a:r>
              <a:rPr lang="en-US" sz="2000" dirty="0"/>
              <a:t>raske og langsomme forstyrrelser i din egen region og hvordan de påvirker psykisk, sosialt og kulturelt velvære.</a:t>
            </a:r>
          </a:p>
        </p:txBody>
      </p:sp>
    </p:spTree>
    <p:extLst>
      <p:ext uri="{BB962C8B-B14F-4D97-AF65-F5344CB8AC3E}">
        <p14:creationId xmlns:p14="http://schemas.microsoft.com/office/powerpoint/2010/main" val="286758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slike 7" descr="Slika, ki vsebuje besede riba, voda, akvarij, tla&#10;&#10;Vsebina, ustvarjena z UI, morda ni pravilna.">
            <a:extLst>
              <a:ext uri="{FF2B5EF4-FFF2-40B4-BE49-F238E27FC236}">
                <a16:creationId xmlns:a16="http://schemas.microsoft.com/office/drawing/2014/main" id="{A31D58C8-06E3-E248-1440-C66FE51CE956}"/>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0" y="242889"/>
            <a:ext cx="7575621" cy="4331221"/>
          </a:xfrm>
        </p:spPr>
      </p:pic>
      <p:sp>
        <p:nvSpPr>
          <p:cNvPr id="4" name="Označba mesta besedila 3">
            <a:extLst>
              <a:ext uri="{FF2B5EF4-FFF2-40B4-BE49-F238E27FC236}">
                <a16:creationId xmlns:a16="http://schemas.microsoft.com/office/drawing/2014/main" id="{74381B06-6DD4-FC31-523D-40A4170571F2}"/>
              </a:ext>
            </a:extLst>
          </p:cNvPr>
          <p:cNvSpPr>
            <a:spLocks noGrp="1"/>
          </p:cNvSpPr>
          <p:nvPr>
            <p:ph type="body" sz="quarter" idx="19"/>
          </p:nvPr>
        </p:nvSpPr>
        <p:spPr>
          <a:xfrm>
            <a:off x="636057" y="4000256"/>
            <a:ext cx="3300310" cy="1958583"/>
          </a:xfrm>
        </p:spPr>
        <p:txBody>
          <a:bodyPr/>
          <a:lstStyle/>
          <a:p>
            <a:r>
              <a:rPr lang="sl-SI" dirty="0"/>
              <a:t>2.1 </a:t>
            </a:r>
          </a:p>
          <a:p>
            <a:r>
              <a:rPr lang="en-GB" dirty="0"/>
              <a:t>Hva forstyrrer oss?</a:t>
            </a:r>
            <a:endParaRPr lang="sl-SI" dirty="0"/>
          </a:p>
        </p:txBody>
      </p:sp>
      <p:sp>
        <p:nvSpPr>
          <p:cNvPr id="5" name="Označba mesta besedila 4">
            <a:extLst>
              <a:ext uri="{FF2B5EF4-FFF2-40B4-BE49-F238E27FC236}">
                <a16:creationId xmlns:a16="http://schemas.microsoft.com/office/drawing/2014/main" id="{B4F46E30-68F4-F8FD-CD6E-F183803E0F8F}"/>
              </a:ext>
            </a:extLst>
          </p:cNvPr>
          <p:cNvSpPr>
            <a:spLocks noGrp="1"/>
          </p:cNvSpPr>
          <p:nvPr>
            <p:ph type="body" sz="quarter" idx="20"/>
          </p:nvPr>
        </p:nvSpPr>
        <p:spPr/>
        <p:txBody>
          <a:bodyPr/>
          <a:lstStyle/>
          <a:p>
            <a:pPr lvl="0"/>
            <a:r>
              <a:rPr lang="en-GB" b="1" dirty="0"/>
              <a:t>Plutselige sjokk</a:t>
            </a:r>
            <a:r>
              <a:rPr lang="en-GB" dirty="0"/>
              <a:t>: flom, branner, hetebølger</a:t>
            </a:r>
            <a:endParaRPr lang="sl-SI" dirty="0"/>
          </a:p>
          <a:p>
            <a:pPr lvl="0"/>
            <a:r>
              <a:rPr lang="en-AU" b="1" noProof="0" dirty="0"/>
              <a:t>Gradvise endringer</a:t>
            </a:r>
            <a:r>
              <a:rPr lang="en-GB" b="1" dirty="0"/>
              <a:t>: </a:t>
            </a:r>
            <a:r>
              <a:rPr lang="en-GB" dirty="0"/>
              <a:t>tørke, tap av biologisk mangfold, økende kostnader</a:t>
            </a:r>
            <a:endParaRPr lang="sl-SI" dirty="0"/>
          </a:p>
          <a:p>
            <a:r>
              <a:rPr lang="en-AU" b="1" noProof="0" dirty="0"/>
              <a:t>Ringvirkninger: </a:t>
            </a:r>
            <a:r>
              <a:rPr lang="en-AU" noProof="0" dirty="0"/>
              <a:t>Tap av hjem, vann, avlinger, skade på kultur </a:t>
            </a:r>
          </a:p>
          <a:p>
            <a:r>
              <a:rPr lang="en-AU" noProof="0" dirty="0"/>
              <a:t>(f.eks. lokal mat, håndverk), emosjonell og sosial belastning</a:t>
            </a:r>
          </a:p>
        </p:txBody>
      </p:sp>
      <p:sp>
        <p:nvSpPr>
          <p:cNvPr id="6" name="Rectangle: Rounded Corners 11">
            <a:extLst>
              <a:ext uri="{FF2B5EF4-FFF2-40B4-BE49-F238E27FC236}">
                <a16:creationId xmlns:a16="http://schemas.microsoft.com/office/drawing/2014/main" id="{179EE602-341A-0182-04A0-6AA6A00516A9}"/>
              </a:ext>
            </a:extLst>
          </p:cNvPr>
          <p:cNvSpPr txBox="1">
            <a:spLocks/>
          </p:cNvSpPr>
          <p:nvPr/>
        </p:nvSpPr>
        <p:spPr>
          <a:xfrm>
            <a:off x="5253237" y="4842670"/>
            <a:ext cx="6302706" cy="1772441"/>
          </a:xfrm>
          <a:prstGeom prst="roundRect">
            <a:avLst/>
          </a:prstGeom>
          <a:solidFill>
            <a:srgbClr val="4E9AAF">
              <a:alpha val="72549"/>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GB" dirty="0"/>
              <a:t>«Har du, eller noen du kjenner, opplevd en 'klimaforstyrrelse'? </a:t>
            </a:r>
          </a:p>
          <a:p>
            <a:pPr algn="ctr"/>
            <a:r>
              <a:rPr lang="en-AU" noProof="0" dirty="0"/>
              <a:t>Hva endret seg etterpå?»</a:t>
            </a:r>
          </a:p>
        </p:txBody>
      </p:sp>
    </p:spTree>
    <p:extLst>
      <p:ext uri="{BB962C8B-B14F-4D97-AF65-F5344CB8AC3E}">
        <p14:creationId xmlns:p14="http://schemas.microsoft.com/office/powerpoint/2010/main" val="39634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59F55CAA-BA6A-186B-C7FD-311E7CF1213D}"/>
              </a:ext>
            </a:extLst>
          </p:cNvPr>
          <p:cNvSpPr>
            <a:spLocks noGrp="1"/>
          </p:cNvSpPr>
          <p:nvPr>
            <p:ph type="body" sz="quarter" idx="19"/>
          </p:nvPr>
        </p:nvSpPr>
        <p:spPr>
          <a:xfrm>
            <a:off x="544933" y="941779"/>
            <a:ext cx="3158387" cy="803654"/>
          </a:xfrm>
        </p:spPr>
        <p:txBody>
          <a:bodyPr/>
          <a:lstStyle/>
          <a:p>
            <a:r>
              <a:rPr lang="sl-SI" dirty="0"/>
              <a:t>2.2 </a:t>
            </a:r>
            <a:r>
              <a:rPr lang="en-GB" dirty="0"/>
              <a:t>Å gjenkjenne stressfaktorene</a:t>
            </a:r>
          </a:p>
          <a:p>
            <a:endParaRPr lang="sl-SI" dirty="0"/>
          </a:p>
        </p:txBody>
      </p:sp>
      <p:sp>
        <p:nvSpPr>
          <p:cNvPr id="6" name="Rectangle: Rounded Corners 11">
            <a:extLst>
              <a:ext uri="{FF2B5EF4-FFF2-40B4-BE49-F238E27FC236}">
                <a16:creationId xmlns:a16="http://schemas.microsoft.com/office/drawing/2014/main" id="{DFCC5926-AD3C-EC7F-6EE8-80559AAA361F}"/>
              </a:ext>
            </a:extLst>
          </p:cNvPr>
          <p:cNvSpPr/>
          <p:nvPr/>
        </p:nvSpPr>
        <p:spPr>
          <a:xfrm>
            <a:off x="454273" y="3930442"/>
            <a:ext cx="3967264" cy="24703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200" b="0" i="0" u="none" strike="noStrike" dirty="0">
                <a:solidFill>
                  <a:srgbClr val="404040"/>
                </a:solidFill>
                <a:effectLst/>
              </a:rPr>
              <a:t>Dette hjelper oss å forstå:</a:t>
            </a:r>
          </a:p>
          <a:p>
            <a:pPr marL="285750" indent="-285750">
              <a:lnSpc>
                <a:spcPct val="150000"/>
              </a:lnSpc>
              <a:buFont typeface="Arial" panose="020B0604020202020204" pitchFamily="34" charset="0"/>
              <a:buChar char="•"/>
            </a:pPr>
            <a:r>
              <a:rPr lang="en-GB" sz="2200" b="0" i="0" u="none" strike="noStrike" dirty="0">
                <a:solidFill>
                  <a:srgbClr val="404040"/>
                </a:solidFill>
                <a:effectLst/>
              </a:rPr>
              <a:t>Hva vi </a:t>
            </a:r>
            <a:r>
              <a:rPr lang="en-GB" sz="2200" b="1" i="0" u="none" strike="noStrike" dirty="0">
                <a:solidFill>
                  <a:srgbClr val="404040"/>
                </a:solidFill>
                <a:effectLst/>
              </a:rPr>
              <a:t>KAN </a:t>
            </a:r>
            <a:r>
              <a:rPr lang="en-GB" sz="2200" b="0" i="0" u="none" strike="noStrike" dirty="0">
                <a:solidFill>
                  <a:srgbClr val="404040"/>
                </a:solidFill>
                <a:effectLst/>
              </a:rPr>
              <a:t>kontrollere</a:t>
            </a:r>
          </a:p>
          <a:p>
            <a:pPr marL="285750" indent="-285750">
              <a:lnSpc>
                <a:spcPct val="150000"/>
              </a:lnSpc>
              <a:buFont typeface="Arial" panose="020B0604020202020204" pitchFamily="34" charset="0"/>
              <a:buChar char="•"/>
            </a:pPr>
            <a:r>
              <a:rPr lang="en-GB" sz="2200" b="0" i="0" u="none" strike="noStrike" dirty="0">
                <a:solidFill>
                  <a:srgbClr val="404040"/>
                </a:solidFill>
                <a:effectLst/>
              </a:rPr>
              <a:t>Hva vi </a:t>
            </a:r>
            <a:r>
              <a:rPr lang="en-GB" sz="2200" b="1" i="0" u="none" strike="noStrike" dirty="0">
                <a:solidFill>
                  <a:srgbClr val="404040"/>
                </a:solidFill>
                <a:effectLst/>
              </a:rPr>
              <a:t>IKKE KAN</a:t>
            </a:r>
            <a:endParaRPr lang="en-GB" sz="2200" b="0" i="0" u="none" strike="noStrike" dirty="0">
              <a:solidFill>
                <a:srgbClr val="404040"/>
              </a:solidFill>
              <a:effectLst/>
            </a:endParaRPr>
          </a:p>
          <a:p>
            <a:pPr marL="285750" indent="-285750">
              <a:lnSpc>
                <a:spcPct val="150000"/>
              </a:lnSpc>
              <a:buFont typeface="Arial" panose="020B0604020202020204" pitchFamily="34" charset="0"/>
              <a:buChar char="•"/>
            </a:pPr>
            <a:r>
              <a:rPr lang="en-GB" sz="2200" b="0" i="0" u="none" strike="noStrike" dirty="0">
                <a:solidFill>
                  <a:srgbClr val="404040"/>
                </a:solidFill>
                <a:effectLst/>
              </a:rPr>
              <a:t>Hvor våre handlinger kan ha </a:t>
            </a:r>
            <a:r>
              <a:rPr lang="en-GB" sz="2200" b="1" i="0" u="none" strike="noStrike" dirty="0">
                <a:solidFill>
                  <a:srgbClr val="404040"/>
                </a:solidFill>
                <a:effectLst/>
              </a:rPr>
              <a:t>STØRST INNFLYTELSE</a:t>
            </a:r>
            <a:endParaRPr lang="en-GB" sz="2200" b="0" i="0" u="none" strike="noStrike" dirty="0">
              <a:solidFill>
                <a:srgbClr val="404040"/>
              </a:solidFill>
              <a:effectLst/>
            </a:endParaRPr>
          </a:p>
        </p:txBody>
      </p:sp>
      <p:sp>
        <p:nvSpPr>
          <p:cNvPr id="7" name="Rectangle: Rounded Corners 11">
            <a:extLst>
              <a:ext uri="{FF2B5EF4-FFF2-40B4-BE49-F238E27FC236}">
                <a16:creationId xmlns:a16="http://schemas.microsoft.com/office/drawing/2014/main" id="{22179BCC-368B-FE74-45CC-9A9AD75EBACF}"/>
              </a:ext>
            </a:extLst>
          </p:cNvPr>
          <p:cNvSpPr/>
          <p:nvPr/>
        </p:nvSpPr>
        <p:spPr>
          <a:xfrm>
            <a:off x="4594468" y="761603"/>
            <a:ext cx="6980497" cy="15933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200" b="0" i="0" u="none" strike="noStrike" dirty="0">
                <a:solidFill>
                  <a:schemeClr val="bg1"/>
                </a:solidFill>
                <a:effectLst/>
              </a:rPr>
              <a:t>Klimaendringene medfører både </a:t>
            </a:r>
            <a:r>
              <a:rPr lang="en-GB" sz="2200" b="1" i="0" u="none" strike="noStrike" dirty="0">
                <a:solidFill>
                  <a:schemeClr val="bg1"/>
                </a:solidFill>
                <a:effectLst/>
              </a:rPr>
              <a:t>ytre stressfaktorer </a:t>
            </a:r>
            <a:r>
              <a:rPr lang="en-GB" sz="2200" b="0" i="0" u="none" strike="noStrike" dirty="0">
                <a:solidFill>
                  <a:schemeClr val="bg1"/>
                </a:solidFill>
                <a:effectLst/>
              </a:rPr>
              <a:t>– som ekstremvær og fordrivelse – og </a:t>
            </a:r>
            <a:r>
              <a:rPr lang="en-GB" sz="2200" b="1" i="0" u="none" strike="noStrike" dirty="0">
                <a:solidFill>
                  <a:schemeClr val="bg1"/>
                </a:solidFill>
                <a:effectLst/>
              </a:rPr>
              <a:t>indre</a:t>
            </a:r>
            <a:r>
              <a:rPr lang="en-GB" sz="2200" b="0" i="0" u="none" strike="noStrike" dirty="0">
                <a:solidFill>
                  <a:schemeClr val="bg1"/>
                </a:solidFill>
                <a:effectLst/>
              </a:rPr>
              <a:t>, som frykt, skyldfølelse og hjelpeløshet.</a:t>
            </a:r>
          </a:p>
        </p:txBody>
      </p:sp>
      <p:sp>
        <p:nvSpPr>
          <p:cNvPr id="8" name="TextBox 9">
            <a:extLst>
              <a:ext uri="{FF2B5EF4-FFF2-40B4-BE49-F238E27FC236}">
                <a16:creationId xmlns:a16="http://schemas.microsoft.com/office/drawing/2014/main" id="{C2444A72-272E-82F0-C4AE-190C34837AE9}"/>
              </a:ext>
            </a:extLst>
          </p:cNvPr>
          <p:cNvSpPr txBox="1"/>
          <p:nvPr/>
        </p:nvSpPr>
        <p:spPr>
          <a:xfrm>
            <a:off x="4594468" y="2587145"/>
            <a:ext cx="7134408" cy="2071208"/>
          </a:xfrm>
          <a:prstGeom prst="rect">
            <a:avLst/>
          </a:prstGeom>
          <a:noFill/>
        </p:spPr>
        <p:txBody>
          <a:bodyPr wrap="square">
            <a:spAutoFit/>
          </a:bodyPr>
          <a:lstStyle/>
          <a:p>
            <a:pPr algn="l">
              <a:lnSpc>
                <a:spcPct val="150000"/>
              </a:lnSpc>
            </a:pPr>
            <a:r>
              <a:rPr lang="en-GB" sz="2200" dirty="0">
                <a:solidFill>
                  <a:srgbClr val="404040"/>
                </a:solidFill>
              </a:rPr>
              <a:t>Å erkjenne </a:t>
            </a:r>
            <a:r>
              <a:rPr lang="en-GB" sz="2200" b="0" i="0" u="none" strike="noStrike" dirty="0">
                <a:solidFill>
                  <a:srgbClr val="404040"/>
                </a:solidFill>
                <a:effectLst/>
              </a:rPr>
              <a:t>og sette ord på disse følelsene er det første skrittet mot resiliens. Når vi anerkjenner det vi opplever i stedet for å undertrykke det, skaper vi rom for å reagere gjennomtenkt. </a:t>
            </a:r>
          </a:p>
        </p:txBody>
      </p:sp>
      <p:sp>
        <p:nvSpPr>
          <p:cNvPr id="10" name="Puščica: ukrivljeno dol 6">
            <a:extLst>
              <a:ext uri="{FF2B5EF4-FFF2-40B4-BE49-F238E27FC236}">
                <a16:creationId xmlns:a16="http://schemas.microsoft.com/office/drawing/2014/main" id="{1D9250AB-2E87-1D95-256A-6C4D4F232A35}"/>
              </a:ext>
            </a:extLst>
          </p:cNvPr>
          <p:cNvSpPr/>
          <p:nvPr/>
        </p:nvSpPr>
        <p:spPr>
          <a:xfrm rot="9019513">
            <a:off x="4832046" y="5110709"/>
            <a:ext cx="2107934" cy="1058932"/>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chemeClr val="accent3">
              <a:lumMod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173385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694998" y="641793"/>
            <a:ext cx="10614686" cy="1547953"/>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50000"/>
              </a:lnSpc>
            </a:pPr>
            <a:r>
              <a:rPr lang="en-US" b="1"/>
              <a:t>«Klimaendringene er et felles anliggende, og selv om ingen enkeltperson kan bære hele byrden alene, har hver og en av oss en rolle å spille.»</a:t>
            </a:r>
            <a:endParaRPr lang="en-GB" b="1"/>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6" y="2432964"/>
            <a:ext cx="8051948" cy="3597590"/>
          </a:xfrm>
        </p:spPr>
        <p:txBody>
          <a:bodyPr/>
          <a:lstStyle/>
          <a:p>
            <a:pPr>
              <a:lnSpc>
                <a:spcPct val="150000"/>
              </a:lnSpc>
            </a:pPr>
            <a:r>
              <a:rPr lang="en-GB" b="0" i="0" u="none" strike="noStrike">
                <a:solidFill>
                  <a:srgbClr val="404040"/>
                </a:solidFill>
                <a:effectLst/>
              </a:rPr>
              <a:t>Men ved </a:t>
            </a:r>
            <a:r>
              <a:rPr lang="en-GB" b="1" i="0" u="none" strike="noStrike">
                <a:solidFill>
                  <a:srgbClr val="404040"/>
                </a:solidFill>
                <a:effectLst/>
              </a:rPr>
              <a:t>å identifisere våre </a:t>
            </a:r>
            <a:r>
              <a:rPr lang="en-GB" b="0" i="0" u="none" strike="noStrike">
                <a:solidFill>
                  <a:srgbClr val="404040"/>
                </a:solidFill>
                <a:effectLst/>
              </a:rPr>
              <a:t>personlige og profesjonelle </a:t>
            </a:r>
            <a:r>
              <a:rPr lang="en-GB" b="1" i="0" u="none" strike="noStrike">
                <a:solidFill>
                  <a:srgbClr val="404040"/>
                </a:solidFill>
                <a:effectLst/>
              </a:rPr>
              <a:t>roller </a:t>
            </a:r>
            <a:r>
              <a:rPr lang="en-GB" b="0" i="0" u="none" strike="noStrike">
                <a:solidFill>
                  <a:srgbClr val="404040"/>
                </a:solidFill>
                <a:effectLst/>
              </a:rPr>
              <a:t>kan vi:</a:t>
            </a:r>
          </a:p>
          <a:p>
            <a:pPr marL="285750" indent="-285750">
              <a:lnSpc>
                <a:spcPct val="150000"/>
              </a:lnSpc>
              <a:buFont typeface="Arial" panose="020B0604020202020204" pitchFamily="34" charset="0"/>
              <a:buChar char="•"/>
            </a:pPr>
            <a:r>
              <a:rPr lang="en-GB" b="0" i="0" u="none" strike="noStrike">
                <a:solidFill>
                  <a:srgbClr val="404040"/>
                </a:solidFill>
                <a:effectLst/>
              </a:rPr>
              <a:t>Tilpasse innsatsen vår til formålet </a:t>
            </a:r>
          </a:p>
          <a:p>
            <a:pPr marL="285750" indent="-285750">
              <a:lnSpc>
                <a:spcPct val="150000"/>
              </a:lnSpc>
              <a:buFont typeface="Arial" panose="020B0604020202020204" pitchFamily="34" charset="0"/>
              <a:buChar char="•"/>
            </a:pPr>
            <a:r>
              <a:rPr lang="en-GB" b="0" i="0" u="none" strike="noStrike">
                <a:solidFill>
                  <a:srgbClr val="404040"/>
                </a:solidFill>
                <a:effectLst/>
              </a:rPr>
              <a:t>Unngå å bli overveldet av</a:t>
            </a:r>
          </a:p>
          <a:p>
            <a:pPr marL="0" indent="0">
              <a:lnSpc>
                <a:spcPct val="150000"/>
              </a:lnSpc>
            </a:pPr>
            <a:r>
              <a:rPr lang="en-GB" b="0" i="0" u="none" strike="noStrike">
                <a:solidFill>
                  <a:srgbClr val="404040"/>
                </a:solidFill>
                <a:effectLst/>
              </a:rPr>
              <a:t>omfanget av krisen.</a:t>
            </a:r>
          </a:p>
          <a:p>
            <a:endParaRPr lang="en-GB"/>
          </a:p>
        </p:txBody>
      </p:sp>
      <p:sp>
        <p:nvSpPr>
          <p:cNvPr id="6" name="TextBox 5">
            <a:extLst>
              <a:ext uri="{FF2B5EF4-FFF2-40B4-BE49-F238E27FC236}">
                <a16:creationId xmlns:a16="http://schemas.microsoft.com/office/drawing/2014/main" id="{41179B11-29CD-3858-72EC-616DB3E3DAEA}"/>
              </a:ext>
            </a:extLst>
          </p:cNvPr>
          <p:cNvSpPr txBox="1"/>
          <p:nvPr/>
        </p:nvSpPr>
        <p:spPr>
          <a:xfrm>
            <a:off x="11273175" y="3051748"/>
            <a:ext cx="918825" cy="184666"/>
          </a:xfrm>
          <a:prstGeom prst="rect">
            <a:avLst/>
          </a:prstGeom>
          <a:noFill/>
        </p:spPr>
        <p:txBody>
          <a:bodyPr wrap="square">
            <a:spAutoFit/>
          </a:bodyPr>
          <a:lstStyle>
            <a:defPPr>
              <a:defRPr lang="en-US"/>
            </a:defPPr>
            <a:lvl1pPr>
              <a:defRPr sz="600"/>
            </a:lvl1pPr>
          </a:lstStyle>
          <a:p>
            <a:r>
              <a:rPr lang="en-GB">
                <a:hlinkClick r:id="rId2"/>
              </a:rPr>
              <a:t>Foto av Jens </a:t>
            </a:r>
            <a:r>
              <a:rPr lang="en-GB" err="1">
                <a:hlinkClick r:id="rId2"/>
              </a:rPr>
              <a:t>Johnsson</a:t>
            </a:r>
            <a:endParaRPr lang="en-GB"/>
          </a:p>
        </p:txBody>
      </p:sp>
      <p:pic>
        <p:nvPicPr>
          <p:cNvPr id="24" name="Picture Placeholder 4">
            <a:extLst>
              <a:ext uri="{FF2B5EF4-FFF2-40B4-BE49-F238E27FC236}">
                <a16:creationId xmlns:a16="http://schemas.microsoft.com/office/drawing/2014/main" id="{A42E020B-B55A-C5E0-AD7F-263A49211D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91"/>
          <a:stretch/>
        </p:blipFill>
        <p:spPr>
          <a:xfrm>
            <a:off x="7363142" y="3294966"/>
            <a:ext cx="4936182" cy="3428377"/>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3981411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D1A5C-ECAE-795B-5BDA-1222731F1501}"/>
              </a:ext>
            </a:extLst>
          </p:cNvPr>
          <p:cNvSpPr>
            <a:spLocks noGrp="1"/>
          </p:cNvSpPr>
          <p:nvPr>
            <p:ph type="body" sz="quarter" idx="13"/>
          </p:nvPr>
        </p:nvSpPr>
        <p:spPr>
          <a:xfrm>
            <a:off x="462172" y="1332031"/>
            <a:ext cx="4802284" cy="4193938"/>
          </a:xfrm>
        </p:spPr>
        <p:txBody>
          <a:bodyPr>
            <a:normAutofit fontScale="92500"/>
          </a:bodyPr>
          <a:lstStyle/>
          <a:p>
            <a:pPr>
              <a:lnSpc>
                <a:spcPct val="160000"/>
              </a:lnSpc>
            </a:pPr>
            <a:r>
              <a:rPr lang="en-SI" sz="2800">
                <a:effectLst/>
                <a:latin typeface="Calibri" panose="020F0502020204030204" pitchFamily="34" charset="0"/>
                <a:ea typeface="Times New Roman" panose="02020603050405020304" pitchFamily="18" charset="0"/>
              </a:rPr>
              <a:t>«Til syvende og sist er det ikke det samme å overleve som å trives. </a:t>
            </a:r>
          </a:p>
          <a:p>
            <a:pPr>
              <a:lnSpc>
                <a:spcPct val="160000"/>
              </a:lnSpc>
            </a:pPr>
            <a:r>
              <a:rPr lang="en-SI" sz="2800">
                <a:effectLst/>
                <a:latin typeface="Calibri" panose="020F0502020204030204" pitchFamily="34" charset="0"/>
                <a:ea typeface="Times New Roman" panose="02020603050405020304" pitchFamily="18" charset="0"/>
              </a:rPr>
              <a:t>Motstandskraft er det som hjelper oss å gå videre fra å bare overleve, mot meningsfulle handlinger og velvære.»</a:t>
            </a:r>
            <a:endParaRPr lang="en-SI" sz="2800">
              <a:effectLst/>
              <a:latin typeface="Times New Roman" panose="02020603050405020304" pitchFamily="18" charset="0"/>
              <a:ea typeface="Times New Roman" panose="02020603050405020304" pitchFamily="18" charset="0"/>
            </a:endParaRPr>
          </a:p>
          <a:p>
            <a:endParaRPr lang="en-GB"/>
          </a:p>
        </p:txBody>
      </p:sp>
      <p:pic>
        <p:nvPicPr>
          <p:cNvPr id="5" name="Picture Placeholder 4" descr="&lt;a href=&quot;https://www.freepik.com/free-ai-image/vivid-colours-plants-natural-environment_157431491.htm&quot;&gt;Image by freepik&lt;/a&gt;">
            <a:extLst>
              <a:ext uri="{FF2B5EF4-FFF2-40B4-BE49-F238E27FC236}">
                <a16:creationId xmlns:a16="http://schemas.microsoft.com/office/drawing/2014/main" id="{AE7D041B-BDF9-7D3D-C294-D35DF2D27EE4}"/>
              </a:ext>
              <a:ext uri="{C183D7F6-B498-43B3-948B-1728B52AA6E4}">
                <adec:decorative xmlns:adec="http://schemas.microsoft.com/office/drawing/2017/decorative" val="0"/>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5ED39729-1C3D-4368-D77B-28EEE4EAE8F0}"/>
              </a:ext>
            </a:extLst>
          </p:cNvPr>
          <p:cNvSpPr txBox="1"/>
          <p:nvPr/>
        </p:nvSpPr>
        <p:spPr>
          <a:xfrm>
            <a:off x="11757404" y="6235328"/>
            <a:ext cx="741943" cy="184666"/>
          </a:xfrm>
          <a:prstGeom prst="rect">
            <a:avLst/>
          </a:prstGeom>
          <a:noFill/>
        </p:spPr>
        <p:txBody>
          <a:bodyPr wrap="square" rtlCol="0">
            <a:spAutoFit/>
          </a:bodyPr>
          <a:lstStyle/>
          <a:p>
            <a:r>
              <a:rPr lang="en-GB" sz="600">
                <a:hlinkClick r:id="rId3"/>
              </a:rPr>
              <a:t>Kilde</a:t>
            </a:r>
            <a:endParaRPr lang="en-GB" sz="600"/>
          </a:p>
        </p:txBody>
      </p:sp>
    </p:spTree>
    <p:extLst>
      <p:ext uri="{BB962C8B-B14F-4D97-AF65-F5344CB8AC3E}">
        <p14:creationId xmlns:p14="http://schemas.microsoft.com/office/powerpoint/2010/main" val="575647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1624-303C-45CE-62E7-CEC27D8414B0}"/>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57C14A8-0AC0-45D4-A0E4-79A3C9E091C1}"/>
              </a:ext>
            </a:extLst>
          </p:cNvPr>
          <p:cNvSpPr>
            <a:spLocks noGrp="1"/>
          </p:cNvSpPr>
          <p:nvPr>
            <p:ph type="body" sz="quarter" idx="18"/>
          </p:nvPr>
        </p:nvSpPr>
        <p:spPr>
          <a:xfrm>
            <a:off x="798381" y="1504041"/>
            <a:ext cx="10614687" cy="3849918"/>
          </a:xfrm>
        </p:spPr>
        <p:txBody>
          <a:bodyPr/>
          <a:lstStyle/>
          <a:p>
            <a:endParaRPr lang="sl-SI" dirty="0"/>
          </a:p>
          <a:p>
            <a:r>
              <a:rPr lang="sl-SI" dirty="0" err="1"/>
              <a:t>Når du er klar over dette</a:t>
            </a:r>
            <a:r>
              <a:rPr lang="sl-SI" dirty="0"/>
              <a:t>, </a:t>
            </a:r>
            <a:r>
              <a:rPr lang="sl-SI" dirty="0" err="1"/>
              <a:t>kan du </a:t>
            </a:r>
            <a:r>
              <a:rPr lang="sl-SI" dirty="0"/>
              <a:t>begynne å </a:t>
            </a:r>
            <a:r>
              <a:rPr lang="sl-SI" dirty="0" err="1"/>
              <a:t>tilpasse livet ditt</a:t>
            </a:r>
            <a:r>
              <a:rPr lang="sl-SI" dirty="0"/>
              <a:t>. </a:t>
            </a:r>
            <a:r>
              <a:rPr lang="sl-SI" dirty="0" err="1"/>
              <a:t>De to neste underkapitlene forklarer</a:t>
            </a:r>
            <a:r>
              <a:rPr lang="sl-SI" dirty="0"/>
              <a:t>:</a:t>
            </a:r>
          </a:p>
          <a:p>
            <a:r>
              <a:rPr lang="sl-SI" sz="3600" b="1" dirty="0" err="1">
                <a:solidFill>
                  <a:srgbClr val="4E9AAF"/>
                </a:solidFill>
              </a:rPr>
              <a:t>Å bygge motstandskraft             Dimensjoner ved motstandskraft</a:t>
            </a:r>
            <a:endParaRPr lang="sl-SI" sz="3600" b="1" dirty="0">
              <a:solidFill>
                <a:srgbClr val="4E9AAF"/>
              </a:solidFill>
            </a:endParaRPr>
          </a:p>
        </p:txBody>
      </p:sp>
      <p:sp>
        <p:nvSpPr>
          <p:cNvPr id="3" name="Označba mesta besedila 2">
            <a:extLst>
              <a:ext uri="{FF2B5EF4-FFF2-40B4-BE49-F238E27FC236}">
                <a16:creationId xmlns:a16="http://schemas.microsoft.com/office/drawing/2014/main" id="{2FD1C38E-A02D-FEC5-E3F6-D2FBDDDE88B8}"/>
              </a:ext>
            </a:extLst>
          </p:cNvPr>
          <p:cNvSpPr>
            <a:spLocks noGrp="1"/>
          </p:cNvSpPr>
          <p:nvPr>
            <p:ph type="body" sz="quarter" idx="16"/>
          </p:nvPr>
        </p:nvSpPr>
        <p:spPr/>
        <p:txBody>
          <a:bodyPr/>
          <a:lstStyle/>
          <a:p>
            <a:r>
              <a:rPr lang="sl-SI" dirty="0"/>
              <a:t>Ta </a:t>
            </a:r>
            <a:r>
              <a:rPr lang="sl-SI" dirty="0" err="1"/>
              <a:t>grep</a:t>
            </a:r>
            <a:r>
              <a:rPr lang="sl-SI" dirty="0"/>
              <a:t>!</a:t>
            </a:r>
          </a:p>
        </p:txBody>
      </p:sp>
      <p:sp>
        <p:nvSpPr>
          <p:cNvPr id="5" name="PoljeZBesedilom 4">
            <a:extLst>
              <a:ext uri="{FF2B5EF4-FFF2-40B4-BE49-F238E27FC236}">
                <a16:creationId xmlns:a16="http://schemas.microsoft.com/office/drawing/2014/main" id="{0CDFFDC9-C8BA-A335-CC66-CD58E7130C7D}"/>
              </a:ext>
            </a:extLst>
          </p:cNvPr>
          <p:cNvSpPr txBox="1"/>
          <p:nvPr/>
        </p:nvSpPr>
        <p:spPr>
          <a:xfrm>
            <a:off x="778932" y="3881821"/>
            <a:ext cx="5165656" cy="919401"/>
          </a:xfrm>
          <a:prstGeom prst="roundRect">
            <a:avLst/>
          </a:prstGeom>
          <a:solidFill>
            <a:srgbClr val="60B3C3"/>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400" dirty="0"/>
              <a:t>Trinnvise </a:t>
            </a:r>
            <a:r>
              <a:rPr lang="sl-SI" sz="2400" dirty="0" err="1"/>
              <a:t>tiltak </a:t>
            </a:r>
            <a:r>
              <a:rPr lang="sl-SI" sz="2400" dirty="0"/>
              <a:t>for </a:t>
            </a:r>
            <a:r>
              <a:rPr lang="sl-SI" sz="2400" dirty="0" err="1"/>
              <a:t>å bygge motstandskraft</a:t>
            </a:r>
            <a:r>
              <a:rPr lang="sl-SI" sz="2400" dirty="0"/>
              <a:t>.</a:t>
            </a:r>
            <a:endParaRPr lang="en-US" sz="2400" dirty="0"/>
          </a:p>
        </p:txBody>
      </p:sp>
      <p:sp>
        <p:nvSpPr>
          <p:cNvPr id="6" name="PoljeZBesedilom 5">
            <a:extLst>
              <a:ext uri="{FF2B5EF4-FFF2-40B4-BE49-F238E27FC236}">
                <a16:creationId xmlns:a16="http://schemas.microsoft.com/office/drawing/2014/main" id="{770A9C8E-FFAD-109F-E072-6D412B1DD264}"/>
              </a:ext>
            </a:extLst>
          </p:cNvPr>
          <p:cNvSpPr txBox="1"/>
          <p:nvPr/>
        </p:nvSpPr>
        <p:spPr>
          <a:xfrm>
            <a:off x="6374513" y="3566511"/>
            <a:ext cx="5019106" cy="1328023"/>
          </a:xfrm>
          <a:prstGeom prst="roundRect">
            <a:avLst/>
          </a:prstGeom>
          <a:solidFill>
            <a:srgbClr val="60B3C3"/>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sl-SI" sz="2400" dirty="0" err="1"/>
              <a:t>Lær hva resiliens </a:t>
            </a:r>
            <a:r>
              <a:rPr lang="sl-SI" sz="2400" dirty="0"/>
              <a:t>er, </a:t>
            </a:r>
            <a:r>
              <a:rPr lang="sl-SI" sz="2400" dirty="0" err="1"/>
              <a:t>hvilke ulike dimensjoner </a:t>
            </a:r>
            <a:r>
              <a:rPr lang="sl-SI" sz="2400" dirty="0"/>
              <a:t>den </a:t>
            </a:r>
            <a:r>
              <a:rPr lang="sl-SI" sz="2400" dirty="0" err="1"/>
              <a:t>har og </a:t>
            </a:r>
            <a:r>
              <a:rPr lang="sl-SI" sz="2400" dirty="0"/>
              <a:t>hvordan </a:t>
            </a:r>
            <a:r>
              <a:rPr lang="sl-SI" sz="2400" dirty="0" err="1"/>
              <a:t>du kan dra nytte av hvert aspekt</a:t>
            </a:r>
            <a:r>
              <a:rPr lang="sl-SI" sz="2400" dirty="0"/>
              <a:t>.</a:t>
            </a:r>
            <a:endParaRPr lang="en-US" sz="2400" dirty="0"/>
          </a:p>
        </p:txBody>
      </p:sp>
    </p:spTree>
    <p:extLst>
      <p:ext uri="{BB962C8B-B14F-4D97-AF65-F5344CB8AC3E}">
        <p14:creationId xmlns:p14="http://schemas.microsoft.com/office/powerpoint/2010/main" val="2267119327"/>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in ice swimming pool&#10;&#10;Description automatically generated">
            <a:extLst>
              <a:ext uri="{FF2B5EF4-FFF2-40B4-BE49-F238E27FC236}">
                <a16:creationId xmlns:a16="http://schemas.microsoft.com/office/drawing/2014/main" id="{50880DEC-C7F7-8F88-31D6-A89A194359FC}"/>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0" y="281525"/>
            <a:ext cx="7575621" cy="4331221"/>
          </a:xfrm>
        </p:spPr>
      </p:pic>
      <p:sp>
        <p:nvSpPr>
          <p:cNvPr id="3" name="Text Placeholder 2">
            <a:extLst>
              <a:ext uri="{FF2B5EF4-FFF2-40B4-BE49-F238E27FC236}">
                <a16:creationId xmlns:a16="http://schemas.microsoft.com/office/drawing/2014/main" id="{620D3F17-5201-6B49-0D84-E6022AAC30CC}"/>
              </a:ext>
            </a:extLst>
          </p:cNvPr>
          <p:cNvSpPr>
            <a:spLocks noGrp="1"/>
          </p:cNvSpPr>
          <p:nvPr>
            <p:ph type="body" sz="quarter" idx="18"/>
          </p:nvPr>
        </p:nvSpPr>
        <p:spPr>
          <a:xfrm>
            <a:off x="373428" y="4890439"/>
            <a:ext cx="3579139" cy="1176461"/>
          </a:xfrm>
        </p:spPr>
        <p:txBody>
          <a:bodyPr/>
          <a:lstStyle/>
          <a:p>
            <a:pPr>
              <a:lnSpc>
                <a:spcPct val="100000"/>
              </a:lnSpc>
            </a:pPr>
            <a:r>
              <a:rPr lang="en-GB" sz="4000" b="1" dirty="0"/>
              <a:t>Oppbygging av motstandskraft </a:t>
            </a:r>
          </a:p>
        </p:txBody>
      </p:sp>
      <p:sp>
        <p:nvSpPr>
          <p:cNvPr id="4" name="Text Placeholder 3">
            <a:extLst>
              <a:ext uri="{FF2B5EF4-FFF2-40B4-BE49-F238E27FC236}">
                <a16:creationId xmlns:a16="http://schemas.microsoft.com/office/drawing/2014/main" id="{62933852-022B-64AA-2CDF-1ED212626CB1}"/>
              </a:ext>
            </a:extLst>
          </p:cNvPr>
          <p:cNvSpPr>
            <a:spLocks noGrp="1"/>
          </p:cNvSpPr>
          <p:nvPr>
            <p:ph type="body" sz="quarter" idx="19"/>
          </p:nvPr>
        </p:nvSpPr>
        <p:spPr/>
        <p:txBody>
          <a:bodyPr/>
          <a:lstStyle/>
          <a:p>
            <a:r>
              <a:rPr lang="sl-SI" dirty="0"/>
              <a:t>2</a:t>
            </a:r>
            <a:r>
              <a:rPr lang="en-GB" dirty="0"/>
              <a:t>.</a:t>
            </a:r>
            <a:r>
              <a:rPr lang="sl-SI" dirty="0"/>
              <a:t>3</a:t>
            </a:r>
            <a:endParaRPr lang="en-GB" dirty="0"/>
          </a:p>
        </p:txBody>
      </p:sp>
      <p:sp>
        <p:nvSpPr>
          <p:cNvPr id="15" name="Text Placeholder 14">
            <a:extLst>
              <a:ext uri="{FF2B5EF4-FFF2-40B4-BE49-F238E27FC236}">
                <a16:creationId xmlns:a16="http://schemas.microsoft.com/office/drawing/2014/main" id="{2C7D470D-3BDC-A42D-F7DB-C0BED25A271A}"/>
              </a:ext>
            </a:extLst>
          </p:cNvPr>
          <p:cNvSpPr txBox="1">
            <a:spLocks noGrp="1"/>
          </p:cNvSpPr>
          <p:nvPr>
            <p:ph type="body" sz="quarter" idx="20"/>
          </p:nvPr>
        </p:nvSpPr>
        <p:spPr>
          <a:xfrm>
            <a:off x="7869676" y="1003548"/>
            <a:ext cx="4069039" cy="5758499"/>
          </a:xfrm>
          <a:prstGeom prst="rect">
            <a:avLst/>
          </a:prstGeom>
          <a:noFill/>
        </p:spPr>
        <p:txBody>
          <a:bodyPr wrap="square">
            <a:spAutoFit/>
          </a:bodyPr>
          <a:lstStyle/>
          <a:p>
            <a:pPr>
              <a:lnSpc>
                <a:spcPct val="150000"/>
              </a:lnSpc>
            </a:pPr>
            <a:r>
              <a:rPr lang="en-GB" sz="2000" b="1"/>
              <a:t>1. </a:t>
            </a:r>
            <a:r>
              <a:rPr lang="en-GB" sz="2000"/>
              <a:t>Du </a:t>
            </a:r>
            <a:r>
              <a:rPr lang="en-GB" sz="2000" b="1"/>
              <a:t>kan ikke bygge motstandskraft </a:t>
            </a:r>
            <a:r>
              <a:rPr lang="en-GB" sz="2000"/>
              <a:t>ved å prøve å </a:t>
            </a:r>
            <a:r>
              <a:rPr lang="en-GB" sz="2000" b="1"/>
              <a:t>undertrykke </a:t>
            </a:r>
            <a:r>
              <a:rPr lang="en-GB" sz="2000"/>
              <a:t>det du opplever.</a:t>
            </a:r>
          </a:p>
          <a:p>
            <a:pPr>
              <a:lnSpc>
                <a:spcPct val="150000"/>
              </a:lnSpc>
            </a:pPr>
            <a:r>
              <a:rPr lang="en-GB" sz="2000" b="1"/>
              <a:t>2. </a:t>
            </a:r>
            <a:r>
              <a:rPr lang="en-GB" sz="2000"/>
              <a:t>Hvis noen ber deg </a:t>
            </a:r>
            <a:r>
              <a:rPr lang="en-GB" sz="2000" b="1"/>
              <a:t>om ikke å tenke </a:t>
            </a:r>
            <a:r>
              <a:rPr lang="en-GB" sz="2000"/>
              <a:t>på noe, </a:t>
            </a:r>
            <a:r>
              <a:rPr lang="en-GB" sz="2000" b="1"/>
              <a:t>blir</a:t>
            </a:r>
            <a:r>
              <a:rPr lang="en-GB" sz="2000"/>
              <a:t> den tanken ofte </a:t>
            </a:r>
            <a:r>
              <a:rPr lang="en-GB" sz="2000" b="1"/>
              <a:t>enda mer til stede </a:t>
            </a:r>
            <a:r>
              <a:rPr lang="en-GB" sz="2000"/>
              <a:t>i tankene dine.</a:t>
            </a:r>
          </a:p>
          <a:p>
            <a:pPr>
              <a:lnSpc>
                <a:spcPct val="150000"/>
              </a:lnSpc>
            </a:pPr>
            <a:r>
              <a:rPr lang="en-GB" sz="2000" b="1"/>
              <a:t>3. </a:t>
            </a:r>
            <a:r>
              <a:rPr lang="en-GB" sz="2000"/>
              <a:t>Dette </a:t>
            </a:r>
            <a:r>
              <a:rPr lang="en-GB" sz="2000" b="1"/>
              <a:t>gjelder</a:t>
            </a:r>
            <a:r>
              <a:rPr lang="en-GB" sz="2000"/>
              <a:t> spesielt når det kommer til </a:t>
            </a:r>
            <a:r>
              <a:rPr lang="en-GB" sz="2000" b="1"/>
              <a:t>dagligdagse realiteter </a:t>
            </a:r>
            <a:r>
              <a:rPr lang="en-GB" sz="2000"/>
              <a:t>som de </a:t>
            </a:r>
            <a:r>
              <a:rPr lang="en-GB" sz="2000" b="1"/>
              <a:t>synlige konsekvensene </a:t>
            </a:r>
            <a:r>
              <a:rPr lang="en-GB" sz="2000"/>
              <a:t>av klimaendringene.</a:t>
            </a:r>
          </a:p>
          <a:p>
            <a:br>
              <a:rPr lang="en-GB" sz="2000"/>
            </a:br>
            <a:endParaRPr lang="en-GB" sz="2800"/>
          </a:p>
        </p:txBody>
      </p:sp>
      <p:sp>
        <p:nvSpPr>
          <p:cNvPr id="16" name="Puščica: ukrivljeno dol 6">
            <a:extLst>
              <a:ext uri="{FF2B5EF4-FFF2-40B4-BE49-F238E27FC236}">
                <a16:creationId xmlns:a16="http://schemas.microsoft.com/office/drawing/2014/main" id="{E75B11E5-0634-C248-34EF-F7032C5E150E}"/>
              </a:ext>
            </a:extLst>
          </p:cNvPr>
          <p:cNvSpPr/>
          <p:nvPr/>
        </p:nvSpPr>
        <p:spPr>
          <a:xfrm rot="3504063">
            <a:off x="10988263" y="2129913"/>
            <a:ext cx="1278658" cy="634443"/>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chemeClr val="accent3">
              <a:lumMod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17" name="Puščica: ukrivljeno dol 6">
            <a:extLst>
              <a:ext uri="{FF2B5EF4-FFF2-40B4-BE49-F238E27FC236}">
                <a16:creationId xmlns:a16="http://schemas.microsoft.com/office/drawing/2014/main" id="{98EA07D0-EF56-386C-3E37-91FA3154506D}"/>
              </a:ext>
            </a:extLst>
          </p:cNvPr>
          <p:cNvSpPr/>
          <p:nvPr/>
        </p:nvSpPr>
        <p:spPr>
          <a:xfrm rot="15397873" flipH="1">
            <a:off x="6553793" y="4375469"/>
            <a:ext cx="1575159" cy="711685"/>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chemeClr val="accent3">
              <a:lumMod val="7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170260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7101445-480D-95C6-BD69-2CD616A71DAE}"/>
              </a:ext>
            </a:extLst>
          </p:cNvPr>
          <p:cNvSpPr txBox="1">
            <a:spLocks/>
          </p:cNvSpPr>
          <p:nvPr/>
        </p:nvSpPr>
        <p:spPr>
          <a:xfrm>
            <a:off x="640723" y="4329930"/>
            <a:ext cx="10721663" cy="1772441"/>
          </a:xfrm>
          <a:prstGeom prst="roundRect">
            <a:avLst/>
          </a:prstGeom>
          <a:solidFill>
            <a:srgbClr val="4E9AAF">
              <a:alpha val="72549"/>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lnSpc>
                <a:spcPct val="150000"/>
              </a:lnSpc>
            </a:pPr>
            <a:r>
              <a:rPr lang="en-GB" b="1" i="0" u="none" strike="noStrike">
                <a:effectLst/>
              </a:rPr>
              <a:t>«Motstandskraft </a:t>
            </a:r>
            <a:r>
              <a:rPr lang="en-GB" i="0" u="none" strike="noStrike">
                <a:effectLst/>
              </a:rPr>
              <a:t>oppstår når </a:t>
            </a:r>
            <a:r>
              <a:rPr lang="en-GB" b="1" i="0" u="none" strike="noStrike">
                <a:effectLst/>
              </a:rPr>
              <a:t>man møter disse realitetene, bearbeider </a:t>
            </a:r>
            <a:r>
              <a:rPr lang="en-GB" i="0" u="none" strike="noStrike">
                <a:effectLst/>
              </a:rPr>
              <a:t>dem </a:t>
            </a:r>
            <a:r>
              <a:rPr lang="en-GB" b="1" i="0" u="none" strike="noStrike">
                <a:effectLst/>
              </a:rPr>
              <a:t>og finner måter å tilpasse seg og reagere på.»</a:t>
            </a:r>
          </a:p>
        </p:txBody>
      </p:sp>
      <p:sp>
        <p:nvSpPr>
          <p:cNvPr id="7" name="TextBox 6">
            <a:extLst>
              <a:ext uri="{FF2B5EF4-FFF2-40B4-BE49-F238E27FC236}">
                <a16:creationId xmlns:a16="http://schemas.microsoft.com/office/drawing/2014/main" id="{285BDFD0-230D-ECD4-C5E8-A42D9DC18093}"/>
              </a:ext>
            </a:extLst>
          </p:cNvPr>
          <p:cNvSpPr txBox="1"/>
          <p:nvPr/>
        </p:nvSpPr>
        <p:spPr>
          <a:xfrm>
            <a:off x="528034" y="412123"/>
            <a:ext cx="5473521" cy="1429622"/>
          </a:xfrm>
          <a:prstGeom prst="rect">
            <a:avLst/>
          </a:prstGeom>
          <a:noFill/>
        </p:spPr>
        <p:txBody>
          <a:bodyPr wrap="square">
            <a:spAutoFit/>
          </a:bodyPr>
          <a:lstStyle/>
          <a:p>
            <a:pPr>
              <a:lnSpc>
                <a:spcPct val="150000"/>
              </a:lnSpc>
            </a:pPr>
            <a:r>
              <a:rPr lang="en-GB" sz="2000" b="1" i="0" u="none" strike="noStrike">
                <a:effectLst/>
                <a:latin typeface="-webkit-standard"/>
              </a:rPr>
              <a:t>4. </a:t>
            </a:r>
            <a:r>
              <a:rPr lang="en-GB" sz="2000" b="0" i="0" u="none" strike="noStrike">
                <a:effectLst/>
                <a:latin typeface="-webkit-standard"/>
              </a:rPr>
              <a:t>Enten det dreier seg om ekstremvær, stigende </a:t>
            </a:r>
            <a:r>
              <a:rPr lang="en-GB" sz="2000" b="0" i="0" u="none" strike="noStrike">
                <a:effectLst/>
              </a:rPr>
              <a:t>havnivå </a:t>
            </a:r>
            <a:r>
              <a:rPr lang="en-GB" sz="2000" b="0" i="0" u="none" strike="noStrike">
                <a:effectLst/>
                <a:latin typeface="-webkit-standard"/>
              </a:rPr>
              <a:t>eller endringer i lokale økosystemer – </a:t>
            </a:r>
            <a:r>
              <a:rPr lang="en-GB" sz="2000" b="1" i="0" u="none" strike="noStrike">
                <a:effectLst/>
                <a:latin typeface="-webkit-standard"/>
              </a:rPr>
              <a:t>disse hendelsene er en del av hverdagen for mange mennesker.</a:t>
            </a:r>
            <a:endParaRPr lang="en-GB" sz="2000" b="1"/>
          </a:p>
        </p:txBody>
      </p:sp>
      <p:sp>
        <p:nvSpPr>
          <p:cNvPr id="9" name="TextBox 8">
            <a:extLst>
              <a:ext uri="{FF2B5EF4-FFF2-40B4-BE49-F238E27FC236}">
                <a16:creationId xmlns:a16="http://schemas.microsoft.com/office/drawing/2014/main" id="{F25E5505-C64D-271A-1CEF-4A36ABCEE972}"/>
              </a:ext>
            </a:extLst>
          </p:cNvPr>
          <p:cNvSpPr txBox="1"/>
          <p:nvPr/>
        </p:nvSpPr>
        <p:spPr>
          <a:xfrm>
            <a:off x="3984904" y="2294189"/>
            <a:ext cx="3600752" cy="1429622"/>
          </a:xfrm>
          <a:prstGeom prst="rect">
            <a:avLst/>
          </a:prstGeom>
          <a:noFill/>
        </p:spPr>
        <p:txBody>
          <a:bodyPr wrap="square">
            <a:spAutoFit/>
          </a:bodyPr>
          <a:lstStyle/>
          <a:p>
            <a:pPr>
              <a:lnSpc>
                <a:spcPct val="150000"/>
              </a:lnSpc>
            </a:pPr>
            <a:r>
              <a:rPr lang="en-GB" sz="2000" b="1"/>
              <a:t>5. Å ignorere </a:t>
            </a:r>
            <a:r>
              <a:rPr lang="en-GB" sz="2000"/>
              <a:t>dem </a:t>
            </a:r>
            <a:r>
              <a:rPr lang="en-GB" sz="2000" b="1"/>
              <a:t>øker</a:t>
            </a:r>
            <a:r>
              <a:rPr lang="en-GB" sz="2000"/>
              <a:t> bare </a:t>
            </a:r>
            <a:r>
              <a:rPr lang="en-GB" sz="2000" b="1"/>
              <a:t>stresset </a:t>
            </a:r>
            <a:r>
              <a:rPr lang="en-GB" sz="2000"/>
              <a:t>og bevisstheten, i stedet for å hjelpe en med å takle situasjonen.</a:t>
            </a:r>
          </a:p>
        </p:txBody>
      </p:sp>
      <p:sp>
        <p:nvSpPr>
          <p:cNvPr id="10" name="Puščica: ukrivljeno dol 6">
            <a:extLst>
              <a:ext uri="{FF2B5EF4-FFF2-40B4-BE49-F238E27FC236}">
                <a16:creationId xmlns:a16="http://schemas.microsoft.com/office/drawing/2014/main" id="{CB76CF8F-87BB-E045-C670-19EC865909D1}"/>
              </a:ext>
            </a:extLst>
          </p:cNvPr>
          <p:cNvSpPr/>
          <p:nvPr/>
        </p:nvSpPr>
        <p:spPr>
          <a:xfrm rot="7817259" flipH="1">
            <a:off x="7496314" y="2325817"/>
            <a:ext cx="2152659" cy="1113565"/>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5398A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12" name="TextBox 11">
            <a:extLst>
              <a:ext uri="{FF2B5EF4-FFF2-40B4-BE49-F238E27FC236}">
                <a16:creationId xmlns:a16="http://schemas.microsoft.com/office/drawing/2014/main" id="{24C16890-C494-DAC3-3A34-B55F8D0B888A}"/>
              </a:ext>
            </a:extLst>
          </p:cNvPr>
          <p:cNvSpPr txBox="1"/>
          <p:nvPr/>
        </p:nvSpPr>
        <p:spPr>
          <a:xfrm>
            <a:off x="7683311" y="412123"/>
            <a:ext cx="3980655" cy="2265364"/>
          </a:xfrm>
          <a:prstGeom prst="rect">
            <a:avLst/>
          </a:prstGeom>
          <a:noFill/>
        </p:spPr>
        <p:txBody>
          <a:bodyPr wrap="square">
            <a:spAutoFit/>
          </a:bodyPr>
          <a:lstStyle/>
          <a:p>
            <a:pPr>
              <a:lnSpc>
                <a:spcPct val="150000"/>
              </a:lnSpc>
            </a:pPr>
            <a:r>
              <a:rPr lang="en-GB" sz="2000" b="1"/>
              <a:t>6. </a:t>
            </a:r>
            <a:r>
              <a:rPr lang="en-GB" sz="2000"/>
              <a:t>Psykologisk sett </a:t>
            </a:r>
            <a:r>
              <a:rPr lang="en-GB" sz="2000" b="1"/>
              <a:t>gjør forsøket på å blokkere </a:t>
            </a:r>
            <a:r>
              <a:rPr lang="en-GB" sz="2000"/>
              <a:t>vanskelige tanker </a:t>
            </a:r>
            <a:r>
              <a:rPr lang="en-GB" sz="2000" b="1"/>
              <a:t>dem </a:t>
            </a:r>
            <a:r>
              <a:rPr lang="en-GB" sz="2000"/>
              <a:t>ofte </a:t>
            </a:r>
            <a:r>
              <a:rPr lang="en-GB" sz="2000" b="1"/>
              <a:t>mer påtrengende.</a:t>
            </a:r>
          </a:p>
          <a:p>
            <a:pPr>
              <a:lnSpc>
                <a:spcPct val="150000"/>
              </a:lnSpc>
            </a:pPr>
            <a:br>
              <a:rPr lang="en-GB"/>
            </a:br>
            <a:endParaRPr lang="en-GB"/>
          </a:p>
        </p:txBody>
      </p:sp>
      <p:sp>
        <p:nvSpPr>
          <p:cNvPr id="13" name="Puščica: ukrivljeno dol 6">
            <a:extLst>
              <a:ext uri="{FF2B5EF4-FFF2-40B4-BE49-F238E27FC236}">
                <a16:creationId xmlns:a16="http://schemas.microsoft.com/office/drawing/2014/main" id="{F9DD3042-5C7B-69F6-5860-E2DA88978311}"/>
              </a:ext>
            </a:extLst>
          </p:cNvPr>
          <p:cNvSpPr/>
          <p:nvPr/>
        </p:nvSpPr>
        <p:spPr>
          <a:xfrm rot="13997570" flipH="1">
            <a:off x="1995053" y="2419190"/>
            <a:ext cx="1825665" cy="1179620"/>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5398A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92209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0B3AA66-31D2-15C0-0E51-C1E922916221}"/>
              </a:ext>
            </a:extLst>
          </p:cNvPr>
          <p:cNvSpPr>
            <a:spLocks noGrp="1"/>
          </p:cNvSpPr>
          <p:nvPr>
            <p:ph type="body" sz="quarter" idx="42"/>
          </p:nvPr>
        </p:nvSpPr>
        <p:spPr/>
        <p:txBody>
          <a:bodyPr/>
          <a:lstStyle/>
          <a:p>
            <a:r>
              <a:rPr lang="en-US"/>
              <a:t>INNHOLD</a:t>
            </a:r>
          </a:p>
        </p:txBody>
      </p:sp>
      <p:sp>
        <p:nvSpPr>
          <p:cNvPr id="10" name="Text Placeholder 9">
            <a:extLst>
              <a:ext uri="{FF2B5EF4-FFF2-40B4-BE49-F238E27FC236}">
                <a16:creationId xmlns:a16="http://schemas.microsoft.com/office/drawing/2014/main" id="{163783B1-DFC0-4053-4BCA-33C03CC7ED81}"/>
              </a:ext>
            </a:extLst>
          </p:cNvPr>
          <p:cNvSpPr>
            <a:spLocks noGrp="1"/>
          </p:cNvSpPr>
          <p:nvPr>
            <p:ph type="body" sz="quarter" idx="18"/>
          </p:nvPr>
        </p:nvSpPr>
        <p:spPr/>
        <p:txBody>
          <a:bodyPr/>
          <a:lstStyle/>
          <a:p>
            <a:r>
              <a:rPr lang="en-US" dirty="0"/>
              <a:t>DEFINISJON AV RESILIENS</a:t>
            </a:r>
          </a:p>
          <a:p>
            <a:endParaRPr lang="en-US" dirty="0"/>
          </a:p>
        </p:txBody>
      </p:sp>
      <p:sp>
        <p:nvSpPr>
          <p:cNvPr id="11" name="Text Placeholder 10">
            <a:extLst>
              <a:ext uri="{FF2B5EF4-FFF2-40B4-BE49-F238E27FC236}">
                <a16:creationId xmlns:a16="http://schemas.microsoft.com/office/drawing/2014/main" id="{42968184-7B94-9D8B-33FF-9C38278D2F62}"/>
              </a:ext>
            </a:extLst>
          </p:cNvPr>
          <p:cNvSpPr>
            <a:spLocks noGrp="1"/>
          </p:cNvSpPr>
          <p:nvPr>
            <p:ph type="body" sz="quarter" idx="19"/>
          </p:nvPr>
        </p:nvSpPr>
        <p:spPr/>
        <p:txBody>
          <a:bodyPr/>
          <a:lstStyle/>
          <a:p>
            <a:r>
              <a:rPr lang="en-US"/>
              <a:t>01</a:t>
            </a:r>
          </a:p>
        </p:txBody>
      </p:sp>
      <p:sp>
        <p:nvSpPr>
          <p:cNvPr id="12" name="Text Placeholder 11">
            <a:extLst>
              <a:ext uri="{FF2B5EF4-FFF2-40B4-BE49-F238E27FC236}">
                <a16:creationId xmlns:a16="http://schemas.microsoft.com/office/drawing/2014/main" id="{02861397-C0CD-07DB-AB1E-5B2241F10196}"/>
              </a:ext>
            </a:extLst>
          </p:cNvPr>
          <p:cNvSpPr>
            <a:spLocks noGrp="1"/>
          </p:cNvSpPr>
          <p:nvPr>
            <p:ph type="body" sz="quarter" idx="20"/>
          </p:nvPr>
        </p:nvSpPr>
        <p:spPr/>
        <p:txBody>
          <a:bodyPr/>
          <a:lstStyle/>
          <a:p>
            <a:r>
              <a:rPr lang="en-US" dirty="0"/>
              <a:t>Side</a:t>
            </a:r>
            <a:r>
              <a:rPr lang="sl-SI" dirty="0"/>
              <a:t> 4</a:t>
            </a:r>
            <a:r>
              <a:rPr lang="en-US" dirty="0"/>
              <a:t> </a:t>
            </a:r>
          </a:p>
        </p:txBody>
      </p:sp>
      <p:sp>
        <p:nvSpPr>
          <p:cNvPr id="14" name="Text Placeholder 13">
            <a:extLst>
              <a:ext uri="{FF2B5EF4-FFF2-40B4-BE49-F238E27FC236}">
                <a16:creationId xmlns:a16="http://schemas.microsoft.com/office/drawing/2014/main" id="{B474679A-1DBB-68EC-2816-46658686C85E}"/>
              </a:ext>
            </a:extLst>
          </p:cNvPr>
          <p:cNvSpPr>
            <a:spLocks noGrp="1"/>
          </p:cNvSpPr>
          <p:nvPr>
            <p:ph type="body" sz="quarter" idx="43"/>
          </p:nvPr>
        </p:nvSpPr>
        <p:spPr/>
        <p:txBody>
          <a:bodyPr/>
          <a:lstStyle/>
          <a:p>
            <a:r>
              <a:rPr lang="en-US" dirty="0"/>
              <a:t>HVORFOR MOTSTANDSDYKTIGHET ER VIKTIG</a:t>
            </a:r>
          </a:p>
          <a:p>
            <a:endParaRPr lang="en-US" dirty="0"/>
          </a:p>
        </p:txBody>
      </p:sp>
      <p:sp>
        <p:nvSpPr>
          <p:cNvPr id="15" name="Text Placeholder 14">
            <a:extLst>
              <a:ext uri="{FF2B5EF4-FFF2-40B4-BE49-F238E27FC236}">
                <a16:creationId xmlns:a16="http://schemas.microsoft.com/office/drawing/2014/main" id="{7B8F4EB6-AD67-1BB4-5CDA-1043AC4AAA04}"/>
              </a:ext>
            </a:extLst>
          </p:cNvPr>
          <p:cNvSpPr>
            <a:spLocks noGrp="1"/>
          </p:cNvSpPr>
          <p:nvPr>
            <p:ph type="body" sz="quarter" idx="44"/>
          </p:nvPr>
        </p:nvSpPr>
        <p:spPr/>
        <p:txBody>
          <a:bodyPr/>
          <a:lstStyle/>
          <a:p>
            <a:r>
              <a:rPr lang="en-US"/>
              <a:t>02</a:t>
            </a:r>
          </a:p>
        </p:txBody>
      </p:sp>
      <p:sp>
        <p:nvSpPr>
          <p:cNvPr id="16" name="Text Placeholder 15">
            <a:extLst>
              <a:ext uri="{FF2B5EF4-FFF2-40B4-BE49-F238E27FC236}">
                <a16:creationId xmlns:a16="http://schemas.microsoft.com/office/drawing/2014/main" id="{D387E852-E0C1-B1A6-6CF1-AE5AEF2120DE}"/>
              </a:ext>
            </a:extLst>
          </p:cNvPr>
          <p:cNvSpPr>
            <a:spLocks noGrp="1"/>
          </p:cNvSpPr>
          <p:nvPr>
            <p:ph type="body" sz="quarter" idx="45"/>
          </p:nvPr>
        </p:nvSpPr>
        <p:spPr/>
        <p:txBody>
          <a:bodyPr/>
          <a:lstStyle/>
          <a:p>
            <a:r>
              <a:rPr lang="en-US" dirty="0"/>
              <a:t>Side</a:t>
            </a:r>
            <a:r>
              <a:rPr lang="sl-SI" dirty="0"/>
              <a:t> 11</a:t>
            </a:r>
            <a:r>
              <a:rPr lang="en-US" dirty="0"/>
              <a:t> </a:t>
            </a:r>
          </a:p>
          <a:p>
            <a:endParaRPr lang="en-US" dirty="0"/>
          </a:p>
        </p:txBody>
      </p:sp>
      <p:sp>
        <p:nvSpPr>
          <p:cNvPr id="17" name="Text Placeholder 16">
            <a:extLst>
              <a:ext uri="{FF2B5EF4-FFF2-40B4-BE49-F238E27FC236}">
                <a16:creationId xmlns:a16="http://schemas.microsoft.com/office/drawing/2014/main" id="{7D2B8D38-6BCA-EA9B-81BB-3128C83B2BF7}"/>
              </a:ext>
            </a:extLst>
          </p:cNvPr>
          <p:cNvSpPr>
            <a:spLocks noGrp="1"/>
          </p:cNvSpPr>
          <p:nvPr>
            <p:ph type="body" sz="quarter" idx="46"/>
          </p:nvPr>
        </p:nvSpPr>
        <p:spPr/>
        <p:txBody>
          <a:bodyPr/>
          <a:lstStyle/>
          <a:p>
            <a:r>
              <a:rPr lang="en-US" dirty="0"/>
              <a:t>HVA GJØR OSS MOTSTANDSDYKTIGE?</a:t>
            </a:r>
          </a:p>
          <a:p>
            <a:endParaRPr lang="en-US" dirty="0"/>
          </a:p>
        </p:txBody>
      </p:sp>
      <p:sp>
        <p:nvSpPr>
          <p:cNvPr id="18" name="Text Placeholder 17">
            <a:extLst>
              <a:ext uri="{FF2B5EF4-FFF2-40B4-BE49-F238E27FC236}">
                <a16:creationId xmlns:a16="http://schemas.microsoft.com/office/drawing/2014/main" id="{71041340-DB9F-1FE4-1E1F-0CFDC896C31F}"/>
              </a:ext>
            </a:extLst>
          </p:cNvPr>
          <p:cNvSpPr>
            <a:spLocks noGrp="1"/>
          </p:cNvSpPr>
          <p:nvPr>
            <p:ph type="body" sz="quarter" idx="47"/>
          </p:nvPr>
        </p:nvSpPr>
        <p:spPr/>
        <p:txBody>
          <a:bodyPr/>
          <a:lstStyle/>
          <a:p>
            <a:r>
              <a:rPr lang="en-US"/>
              <a:t>03</a:t>
            </a:r>
          </a:p>
        </p:txBody>
      </p:sp>
      <p:sp>
        <p:nvSpPr>
          <p:cNvPr id="19" name="Text Placeholder 18">
            <a:extLst>
              <a:ext uri="{FF2B5EF4-FFF2-40B4-BE49-F238E27FC236}">
                <a16:creationId xmlns:a16="http://schemas.microsoft.com/office/drawing/2014/main" id="{7ADE394C-43F2-5BC1-FB20-7C650A2C181D}"/>
              </a:ext>
            </a:extLst>
          </p:cNvPr>
          <p:cNvSpPr>
            <a:spLocks noGrp="1"/>
          </p:cNvSpPr>
          <p:nvPr>
            <p:ph type="body" sz="quarter" idx="48"/>
          </p:nvPr>
        </p:nvSpPr>
        <p:spPr/>
        <p:txBody>
          <a:bodyPr/>
          <a:lstStyle/>
          <a:p>
            <a:r>
              <a:rPr lang="en-US" dirty="0"/>
              <a:t>Side</a:t>
            </a:r>
            <a:r>
              <a:rPr lang="sl-SI" dirty="0"/>
              <a:t> 22</a:t>
            </a:r>
            <a:r>
              <a:rPr lang="en-US" dirty="0"/>
              <a:t> </a:t>
            </a:r>
          </a:p>
          <a:p>
            <a:endParaRPr lang="en-US" dirty="0"/>
          </a:p>
        </p:txBody>
      </p:sp>
      <p:sp>
        <p:nvSpPr>
          <p:cNvPr id="22" name="Text Placeholder 21">
            <a:extLst>
              <a:ext uri="{FF2B5EF4-FFF2-40B4-BE49-F238E27FC236}">
                <a16:creationId xmlns:a16="http://schemas.microsoft.com/office/drawing/2014/main" id="{1383EDCA-C6D2-7AD0-A80B-E0162B19F7C1}"/>
              </a:ext>
            </a:extLst>
          </p:cNvPr>
          <p:cNvSpPr>
            <a:spLocks noGrp="1"/>
          </p:cNvSpPr>
          <p:nvPr>
            <p:ph type="body" sz="quarter" idx="51"/>
          </p:nvPr>
        </p:nvSpPr>
        <p:spPr/>
        <p:txBody>
          <a:bodyPr/>
          <a:lstStyle/>
          <a:p>
            <a:endParaRPr lang="en-US" dirty="0"/>
          </a:p>
        </p:txBody>
      </p:sp>
      <p:pic>
        <p:nvPicPr>
          <p:cNvPr id="5" name="Picture Placeholder 47" descr="A group of people holding a sign&#10;&#10;Description automatically generated">
            <a:extLst>
              <a:ext uri="{FF2B5EF4-FFF2-40B4-BE49-F238E27FC236}">
                <a16:creationId xmlns:a16="http://schemas.microsoft.com/office/drawing/2014/main" id="{4D7EF9B8-DE44-A6BA-F837-CDFB0F20B42F}"/>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xfrm>
            <a:off x="7180263" y="4763"/>
            <a:ext cx="2205037" cy="3733800"/>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pic>
      <p:pic>
        <p:nvPicPr>
          <p:cNvPr id="26" name="Picture Placeholder 1">
            <a:extLst>
              <a:ext uri="{FF2B5EF4-FFF2-40B4-BE49-F238E27FC236}">
                <a16:creationId xmlns:a16="http://schemas.microsoft.com/office/drawing/2014/main" id="{E6EF61CF-A163-3B04-B6CB-029C8252AD0A}"/>
              </a:ext>
            </a:extLst>
          </p:cNvPr>
          <p:cNvPicPr>
            <a:picLocks noGrp="1" noChangeAspect="1"/>
          </p:cNvPicPr>
          <p:nvPr>
            <p:ph type="pic" sz="quarter" idx="11"/>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l="24968" r="24968"/>
          <a:stretch>
            <a:fillRect/>
          </a:stretch>
        </p:blipFill>
        <p:spPr>
          <a:xfrm>
            <a:off x="4722813" y="2443163"/>
            <a:ext cx="2205037" cy="3127375"/>
          </a:xfrm>
        </p:spPr>
      </p:pic>
      <p:pic>
        <p:nvPicPr>
          <p:cNvPr id="32" name="Označba mesta slike 31" descr="Slika, ki vsebuje besede samolepilni listič, rokopis, papirnat izdelek&#10;&#10;Vsebina, ustvarjena z UI, morda ni pravilna.">
            <a:extLst>
              <a:ext uri="{FF2B5EF4-FFF2-40B4-BE49-F238E27FC236}">
                <a16:creationId xmlns:a16="http://schemas.microsoft.com/office/drawing/2014/main" id="{51D36BD1-57E7-0883-D3A8-278FB6E82FC2}"/>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b="-138"/>
          <a:stretch>
            <a:fillRect/>
          </a:stretch>
        </p:blipFill>
        <p:spPr>
          <a:xfrm>
            <a:off x="2269245" y="16945"/>
            <a:ext cx="2200054" cy="3855329"/>
          </a:xfrm>
        </p:spPr>
      </p:pic>
      <p:sp>
        <p:nvSpPr>
          <p:cNvPr id="30" name="Označba mesta besedila 29">
            <a:extLst>
              <a:ext uri="{FF2B5EF4-FFF2-40B4-BE49-F238E27FC236}">
                <a16:creationId xmlns:a16="http://schemas.microsoft.com/office/drawing/2014/main" id="{F50FD252-0859-7F4A-7179-7FFCEACBDBD4}"/>
              </a:ext>
            </a:extLst>
          </p:cNvPr>
          <p:cNvSpPr>
            <a:spLocks noGrp="1"/>
          </p:cNvSpPr>
          <p:nvPr>
            <p:ph type="body" sz="quarter" idx="50"/>
          </p:nvPr>
        </p:nvSpPr>
        <p:spPr/>
        <p:txBody>
          <a:bodyPr/>
          <a:lstStyle/>
          <a:p>
            <a:endParaRPr lang="sl-SI" dirty="0"/>
          </a:p>
        </p:txBody>
      </p:sp>
      <p:pic>
        <p:nvPicPr>
          <p:cNvPr id="33" name="Označba mesta slike 21">
            <a:extLst>
              <a:ext uri="{FF2B5EF4-FFF2-40B4-BE49-F238E27FC236}">
                <a16:creationId xmlns:a16="http://schemas.microsoft.com/office/drawing/2014/main" id="{2828D5AF-25F2-1208-A76E-450B816E04E6}"/>
              </a:ext>
            </a:extLst>
          </p:cNvPr>
          <p:cNvPicPr>
            <a:picLocks noChangeAspect="1"/>
          </p:cNvPicPr>
          <p:nvPr/>
        </p:nvPicPr>
        <p:blipFill>
          <a:blip r:embed="rId6" cstate="screen">
            <a:extLst>
              <a:ext uri="{28A0092B-C50C-407E-A947-70E740481C1C}">
                <a14:useLocalDpi xmlns:a14="http://schemas.microsoft.com/office/drawing/2010/main"/>
              </a:ext>
            </a:extLst>
          </a:blip>
          <a:srcRect l="-5482" t="-1302"/>
          <a:stretch>
            <a:fillRect/>
          </a:stretch>
        </p:blipFill>
        <p:spPr>
          <a:xfrm>
            <a:off x="9613241" y="0"/>
            <a:ext cx="2266815" cy="6280387"/>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pic>
    </p:spTree>
    <p:extLst>
      <p:ext uri="{BB962C8B-B14F-4D97-AF65-F5344CB8AC3E}">
        <p14:creationId xmlns:p14="http://schemas.microsoft.com/office/powerpoint/2010/main" val="1737210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climbing a rock wall&#10;&#10;Description automatically generated">
            <a:extLst>
              <a:ext uri="{FF2B5EF4-FFF2-40B4-BE49-F238E27FC236}">
                <a16:creationId xmlns:a16="http://schemas.microsoft.com/office/drawing/2014/main" id="{78F474EA-5F7B-3AA5-E207-BFB6BA4CE6A9}"/>
              </a:ext>
            </a:extLst>
          </p:cNvPr>
          <p:cNvPicPr>
            <a:picLocks noGrp="1" noChangeAspect="1"/>
          </p:cNvPicPr>
          <p:nvPr>
            <p:ph type="pic" sz="quarter" idx="34"/>
          </p:nvPr>
        </p:nvPicPr>
        <p:blipFill rotWithShape="1">
          <a:blip r:embed="rId2" cstate="email">
            <a:extLst>
              <a:ext uri="{28A0092B-C50C-407E-A947-70E740481C1C}">
                <a14:useLocalDpi xmlns:a14="http://schemas.microsoft.com/office/drawing/2010/main"/>
              </a:ext>
            </a:extLst>
          </a:blip>
          <a:srcRect/>
          <a:stretch/>
        </p:blipFill>
        <p:spPr>
          <a:xfrm>
            <a:off x="0" y="268647"/>
            <a:ext cx="7575621" cy="4331221"/>
          </a:xfrm>
        </p:spPr>
      </p:pic>
      <p:sp>
        <p:nvSpPr>
          <p:cNvPr id="4" name="Text Placeholder 3">
            <a:extLst>
              <a:ext uri="{FF2B5EF4-FFF2-40B4-BE49-F238E27FC236}">
                <a16:creationId xmlns:a16="http://schemas.microsoft.com/office/drawing/2014/main" id="{C69FE352-1281-8BAF-F5A0-EE1ABB5E166B}"/>
              </a:ext>
            </a:extLst>
          </p:cNvPr>
          <p:cNvSpPr>
            <a:spLocks noGrp="1"/>
          </p:cNvSpPr>
          <p:nvPr>
            <p:ph type="body" sz="quarter" idx="19"/>
          </p:nvPr>
        </p:nvSpPr>
        <p:spPr>
          <a:xfrm>
            <a:off x="223079" y="3994849"/>
            <a:ext cx="3640997" cy="385564"/>
          </a:xfrm>
        </p:spPr>
        <p:txBody>
          <a:bodyPr/>
          <a:lstStyle/>
          <a:p>
            <a:r>
              <a:rPr lang="sl-SI" dirty="0"/>
              <a:t>2</a:t>
            </a:r>
            <a:r>
              <a:rPr lang="en-GB" dirty="0"/>
              <a:t>.</a:t>
            </a:r>
            <a:r>
              <a:rPr lang="sl-SI" dirty="0"/>
              <a:t>4 </a:t>
            </a:r>
            <a:r>
              <a:rPr lang="en-GB" dirty="0" err="1"/>
              <a:t>Dimensjoner </a:t>
            </a:r>
            <a:r>
              <a:rPr lang="en-GB" dirty="0"/>
              <a:t>ved resiliens </a:t>
            </a:r>
          </a:p>
          <a:p>
            <a:endParaRPr lang="en-GB" dirty="0"/>
          </a:p>
        </p:txBody>
      </p:sp>
      <p:sp>
        <p:nvSpPr>
          <p:cNvPr id="5" name="Text Placeholder 4">
            <a:extLst>
              <a:ext uri="{FF2B5EF4-FFF2-40B4-BE49-F238E27FC236}">
                <a16:creationId xmlns:a16="http://schemas.microsoft.com/office/drawing/2014/main" id="{65385D57-FA8E-B052-22F0-C4177F832379}"/>
              </a:ext>
            </a:extLst>
          </p:cNvPr>
          <p:cNvSpPr>
            <a:spLocks noGrp="1"/>
          </p:cNvSpPr>
          <p:nvPr>
            <p:ph type="body" sz="quarter" idx="20"/>
          </p:nvPr>
        </p:nvSpPr>
        <p:spPr>
          <a:xfrm>
            <a:off x="7856799" y="702271"/>
            <a:ext cx="3888734" cy="5453458"/>
          </a:xfrm>
        </p:spPr>
        <p:txBody>
          <a:bodyPr/>
          <a:lstStyle/>
          <a:p>
            <a:r>
              <a:rPr lang="en-AU" b="1" noProof="0" dirty="0"/>
              <a:t>Resiliens har </a:t>
            </a:r>
            <a:r>
              <a:rPr lang="sl-SI" b="1" noProof="0" dirty="0" err="1"/>
              <a:t>ulike </a:t>
            </a:r>
            <a:r>
              <a:rPr lang="en-AU" b="1" noProof="0" dirty="0"/>
              <a:t>sider:</a:t>
            </a:r>
          </a:p>
          <a:p>
            <a:pPr marL="342900" indent="-342900">
              <a:buFont typeface="Arial" panose="020B0604020202020204" pitchFamily="34" charset="0"/>
              <a:buChar char="•"/>
            </a:pPr>
            <a:r>
              <a:rPr lang="en-GB" b="1" dirty="0"/>
              <a:t>Emosjonell resiliens</a:t>
            </a:r>
            <a:r>
              <a:rPr lang="sl-SI" b="1" dirty="0"/>
              <a:t>: </a:t>
            </a:r>
            <a:r>
              <a:rPr lang="en-GB" dirty="0"/>
              <a:t>Håndtering av frykt, sorg, usikkerhet</a:t>
            </a:r>
            <a:endParaRPr lang="sl-SI" dirty="0"/>
          </a:p>
          <a:p>
            <a:pPr marL="342900" indent="-342900">
              <a:buFont typeface="Arial" panose="020B0604020202020204" pitchFamily="34" charset="0"/>
              <a:buChar char="•"/>
            </a:pPr>
            <a:r>
              <a:rPr lang="en-GB" b="1" dirty="0"/>
              <a:t>Fysisk resiliens</a:t>
            </a:r>
            <a:r>
              <a:rPr lang="sl-SI" b="1" dirty="0"/>
              <a:t>: </a:t>
            </a:r>
            <a:r>
              <a:rPr lang="en-GB" dirty="0"/>
              <a:t>Å være forberedt </a:t>
            </a:r>
            <a:r>
              <a:rPr lang="sl-SI" dirty="0"/>
              <a:t>(</a:t>
            </a:r>
            <a:r>
              <a:rPr lang="en-GB" dirty="0"/>
              <a:t>matlaging, førstehjelp, grunnleggende verktøy</a:t>
            </a:r>
            <a:r>
              <a:rPr lang="sl-SI" dirty="0"/>
              <a:t>)</a:t>
            </a:r>
          </a:p>
          <a:p>
            <a:pPr marL="342900" indent="-342900">
              <a:buFont typeface="Arial" panose="020B0604020202020204" pitchFamily="34" charset="0"/>
              <a:buChar char="•"/>
            </a:pPr>
            <a:r>
              <a:rPr lang="en-GB" b="1" dirty="0"/>
              <a:t>Kulturell resiliens</a:t>
            </a:r>
            <a:r>
              <a:rPr lang="sl-SI" b="1" dirty="0"/>
              <a:t>: </a:t>
            </a:r>
            <a:r>
              <a:rPr lang="en-GB" dirty="0"/>
              <a:t>Å holde tradisjoner i live, dele kunnskap</a:t>
            </a:r>
            <a:endParaRPr lang="sl-SI" dirty="0"/>
          </a:p>
          <a:p>
            <a:pPr marL="342900" indent="-342900">
              <a:buFont typeface="Arial" panose="020B0604020202020204" pitchFamily="34" charset="0"/>
              <a:buChar char="•"/>
            </a:pPr>
            <a:r>
              <a:rPr lang="en-GB" b="1" dirty="0"/>
              <a:t>Sosial resiliens</a:t>
            </a:r>
            <a:r>
              <a:rPr lang="sl-SI" b="1" dirty="0"/>
              <a:t>: </a:t>
            </a:r>
            <a:r>
              <a:rPr lang="en-GB" dirty="0"/>
              <a:t>Sterke nettverk, solidaritet, omsorg i fellesskapet</a:t>
            </a:r>
            <a:endParaRPr lang="sl-SI" dirty="0"/>
          </a:p>
          <a:p>
            <a:pPr lvl="0"/>
            <a:endParaRPr lang="sl-SI" dirty="0"/>
          </a:p>
          <a:p>
            <a:pPr lvl="0"/>
            <a:endParaRPr lang="sl-SI" dirty="0"/>
          </a:p>
        </p:txBody>
      </p:sp>
      <p:sp>
        <p:nvSpPr>
          <p:cNvPr id="8" name="TextBox 7">
            <a:extLst>
              <a:ext uri="{FF2B5EF4-FFF2-40B4-BE49-F238E27FC236}">
                <a16:creationId xmlns:a16="http://schemas.microsoft.com/office/drawing/2014/main" id="{33114A51-8760-0814-4666-9068C531B915}"/>
              </a:ext>
            </a:extLst>
          </p:cNvPr>
          <p:cNvSpPr txBox="1"/>
          <p:nvPr/>
        </p:nvSpPr>
        <p:spPr>
          <a:xfrm>
            <a:off x="12456" y="6497020"/>
            <a:ext cx="2405129" cy="184666"/>
          </a:xfrm>
          <a:prstGeom prst="rect">
            <a:avLst/>
          </a:prstGeom>
          <a:noFill/>
        </p:spPr>
        <p:txBody>
          <a:bodyPr wrap="square">
            <a:spAutoFit/>
          </a:bodyPr>
          <a:lstStyle/>
          <a:p>
            <a:r>
              <a:rPr lang="en-GB" sz="600" b="0" i="0">
                <a:solidFill>
                  <a:srgbClr val="000000"/>
                </a:solidFill>
                <a:effectLst/>
                <a:latin typeface="Canva Sans"/>
              </a:rPr>
              <a:t>Foto av Nicolas </a:t>
            </a:r>
            <a:r>
              <a:rPr lang="en-GB" sz="600" b="0" i="0">
                <a:solidFill>
                  <a:srgbClr val="000000"/>
                </a:solidFill>
                <a:effectLst/>
                <a:latin typeface="Canva Sans"/>
                <a:hlinkClick r:id="rId3"/>
              </a:rPr>
              <a:t>Diaz</a:t>
            </a:r>
            <a:endParaRPr lang="en-GB" sz="600"/>
          </a:p>
        </p:txBody>
      </p:sp>
    </p:spTree>
    <p:extLst>
      <p:ext uri="{BB962C8B-B14F-4D97-AF65-F5344CB8AC3E}">
        <p14:creationId xmlns:p14="http://schemas.microsoft.com/office/powerpoint/2010/main" val="233179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E669-8C94-2742-ACDB-790C71D82438}"/>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2315CF49-B96F-978F-22FD-B5935C597A3A}"/>
              </a:ext>
            </a:extLst>
          </p:cNvPr>
          <p:cNvSpPr>
            <a:spLocks noGrp="1"/>
          </p:cNvSpPr>
          <p:nvPr>
            <p:ph type="body" sz="quarter" idx="18"/>
          </p:nvPr>
        </p:nvSpPr>
        <p:spPr>
          <a:xfrm>
            <a:off x="778932" y="1411106"/>
            <a:ext cx="10614687" cy="4197451"/>
          </a:xfrm>
        </p:spPr>
        <p:txBody>
          <a:bodyPr/>
          <a:lstStyle/>
          <a:p>
            <a:endParaRPr lang="en-US" dirty="0"/>
          </a:p>
        </p:txBody>
      </p:sp>
      <p:sp>
        <p:nvSpPr>
          <p:cNvPr id="3" name="Označba mesta besedila 2">
            <a:extLst>
              <a:ext uri="{FF2B5EF4-FFF2-40B4-BE49-F238E27FC236}">
                <a16:creationId xmlns:a16="http://schemas.microsoft.com/office/drawing/2014/main" id="{7540935C-82EA-02CC-EE18-289D05DAA6B3}"/>
              </a:ext>
            </a:extLst>
          </p:cNvPr>
          <p:cNvSpPr>
            <a:spLocks noGrp="1"/>
          </p:cNvSpPr>
          <p:nvPr>
            <p:ph type="body" sz="quarter" idx="16"/>
          </p:nvPr>
        </p:nvSpPr>
        <p:spPr/>
        <p:txBody>
          <a:bodyPr/>
          <a:lstStyle/>
          <a:p>
            <a:pPr>
              <a:lnSpc>
                <a:spcPct val="150000"/>
              </a:lnSpc>
            </a:pPr>
            <a:r>
              <a:rPr lang="en-US" dirty="0">
                <a:ea typeface="Times New Roman" panose="02020603050405020304" pitchFamily="18" charset="0"/>
              </a:rPr>
              <a:t>Oppgave (2 minutter)</a:t>
            </a:r>
          </a:p>
        </p:txBody>
      </p:sp>
      <p:sp>
        <p:nvSpPr>
          <p:cNvPr id="5" name="PoljeZBesedilom 4">
            <a:extLst>
              <a:ext uri="{FF2B5EF4-FFF2-40B4-BE49-F238E27FC236}">
                <a16:creationId xmlns:a16="http://schemas.microsoft.com/office/drawing/2014/main" id="{9FB4A8F5-6D79-268B-213A-79492E263EE2}"/>
              </a:ext>
            </a:extLst>
          </p:cNvPr>
          <p:cNvSpPr txBox="1"/>
          <p:nvPr/>
        </p:nvSpPr>
        <p:spPr>
          <a:xfrm>
            <a:off x="948813" y="2081767"/>
            <a:ext cx="4875107" cy="1877607"/>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b="1" i="1" dirty="0">
                <a:ea typeface="Times New Roman" panose="02020603050405020304" pitchFamily="18" charset="0"/>
              </a:rPr>
              <a:t>Reflekter</a:t>
            </a:r>
            <a:r>
              <a:rPr lang="en-US" sz="2400" b="1" dirty="0">
                <a:ea typeface="Times New Roman" panose="02020603050405020304" pitchFamily="18" charset="0"/>
              </a:rPr>
              <a:t>: </a:t>
            </a:r>
            <a:endParaRPr lang="sl-SI" sz="2400" b="1" dirty="0">
              <a:ea typeface="Times New Roman" panose="02020603050405020304" pitchFamily="18" charset="0"/>
            </a:endParaRPr>
          </a:p>
          <a:p>
            <a:pPr>
              <a:lnSpc>
                <a:spcPct val="150000"/>
              </a:lnSpc>
            </a:pPr>
            <a:r>
              <a:rPr lang="en-US" sz="2400" b="1" dirty="0">
                <a:ea typeface="Times New Roman" panose="02020603050405020304" pitchFamily="18" charset="0"/>
              </a:rPr>
              <a:t>Tenk på en gang du sto overfor en personlig utfordring. </a:t>
            </a:r>
          </a:p>
        </p:txBody>
      </p:sp>
      <p:sp>
        <p:nvSpPr>
          <p:cNvPr id="7" name="Puščica: ukrivljeno dol 6">
            <a:extLst>
              <a:ext uri="{FF2B5EF4-FFF2-40B4-BE49-F238E27FC236}">
                <a16:creationId xmlns:a16="http://schemas.microsoft.com/office/drawing/2014/main" id="{1569CA50-E920-2694-C172-FB5D7F0DA48C}"/>
              </a:ext>
            </a:extLst>
          </p:cNvPr>
          <p:cNvSpPr/>
          <p:nvPr/>
        </p:nvSpPr>
        <p:spPr>
          <a:xfrm rot="14014991">
            <a:off x="4259326" y="4006824"/>
            <a:ext cx="1255378" cy="1450751"/>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FA463AD0-1821-2A2A-C5A1-74478C010E98}"/>
              </a:ext>
            </a:extLst>
          </p:cNvPr>
          <p:cNvSpPr txBox="1"/>
          <p:nvPr/>
        </p:nvSpPr>
        <p:spPr>
          <a:xfrm>
            <a:off x="5862819" y="3833459"/>
            <a:ext cx="5380368" cy="651739"/>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b="1" dirty="0">
                <a:ea typeface="Times New Roman" panose="02020603050405020304" pitchFamily="18" charset="0"/>
              </a:rPr>
              <a:t>Hva hjalp deg å komme gjennom den?</a:t>
            </a:r>
            <a:endParaRPr lang="sl-SI" sz="2400" b="1" dirty="0">
              <a:ea typeface="Times New Roman" panose="02020603050405020304" pitchFamily="18" charset="0"/>
            </a:endParaRPr>
          </a:p>
        </p:txBody>
      </p:sp>
      <p:sp>
        <p:nvSpPr>
          <p:cNvPr id="8" name="Puščica: ukrivljeno dol 6">
            <a:extLst>
              <a:ext uri="{FF2B5EF4-FFF2-40B4-BE49-F238E27FC236}">
                <a16:creationId xmlns:a16="http://schemas.microsoft.com/office/drawing/2014/main" id="{E71ECE8A-4C5C-A6E9-1A72-E559281F2E1A}"/>
              </a:ext>
            </a:extLst>
          </p:cNvPr>
          <p:cNvSpPr/>
          <p:nvPr/>
        </p:nvSpPr>
        <p:spPr>
          <a:xfrm rot="3200778">
            <a:off x="6143900" y="1944023"/>
            <a:ext cx="1766406" cy="1636584"/>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1110926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holding a sign&#10;&#10;Description automatically generated">
            <a:extLst>
              <a:ext uri="{FF2B5EF4-FFF2-40B4-BE49-F238E27FC236}">
                <a16:creationId xmlns:a16="http://schemas.microsoft.com/office/drawing/2014/main" id="{D5335A03-0F33-B8EF-E6D9-0974AC9F32CF}"/>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sl-SI" b="1" dirty="0"/>
              <a:t>03</a:t>
            </a:r>
            <a:endParaRPr lang="en-US" b="1" dirty="0"/>
          </a:p>
        </p:txBody>
      </p:sp>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3" cstate="email">
            <a:alphaModFix amt="83000"/>
            <a:extLst>
              <a:ext uri="{28A0092B-C50C-407E-A947-70E740481C1C}">
                <a14:useLocalDpi xmlns:a14="http://schemas.microsoft.com/office/drawing/2010/main"/>
              </a:ext>
            </a:extLst>
          </a:blip>
          <a:stretch>
            <a:fillRect/>
          </a:stretch>
        </p:blipFill>
        <p:spPr>
          <a:xfrm rot="20606857">
            <a:off x="9145002" y="3240312"/>
            <a:ext cx="4222737" cy="4222737"/>
          </a:xfrm>
          <a:prstGeom prst="rect">
            <a:avLst/>
          </a:prstGeom>
        </p:spPr>
      </p:pic>
      <p:sp>
        <p:nvSpPr>
          <p:cNvPr id="2" name="Rectangle: Rounded Corners 11">
            <a:extLst>
              <a:ext uri="{FF2B5EF4-FFF2-40B4-BE49-F238E27FC236}">
                <a16:creationId xmlns:a16="http://schemas.microsoft.com/office/drawing/2014/main" id="{B179B76F-CA00-8979-A11E-FFE6B3BFBCA3}"/>
              </a:ext>
            </a:extLst>
          </p:cNvPr>
          <p:cNvSpPr/>
          <p:nvPr/>
        </p:nvSpPr>
        <p:spPr>
          <a:xfrm>
            <a:off x="624393" y="2644170"/>
            <a:ext cx="5487688" cy="1569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1" name="TextBox 10">
            <a:extLst>
              <a:ext uri="{FF2B5EF4-FFF2-40B4-BE49-F238E27FC236}">
                <a16:creationId xmlns:a16="http://schemas.microsoft.com/office/drawing/2014/main" id="{1DFF4C25-B5ED-0648-D9B2-5D4B1B817211}"/>
              </a:ext>
            </a:extLst>
          </p:cNvPr>
          <p:cNvSpPr txBox="1"/>
          <p:nvPr/>
        </p:nvSpPr>
        <p:spPr>
          <a:xfrm>
            <a:off x="930481" y="2644170"/>
            <a:ext cx="5375668" cy="1569660"/>
          </a:xfrm>
          <a:prstGeom prst="rect">
            <a:avLst/>
          </a:prstGeom>
          <a:noFill/>
        </p:spPr>
        <p:txBody>
          <a:bodyPr wrap="square" rtlCol="0">
            <a:spAutoFit/>
          </a:bodyPr>
          <a:lstStyle/>
          <a:p>
            <a:r>
              <a:rPr lang="en-US" sz="4800" b="1" spc="324">
                <a:solidFill>
                  <a:srgbClr val="1F8E47"/>
                </a:solidFill>
                <a:latin typeface="Calibri" panose="020F0502020204030204" pitchFamily="34" charset="0"/>
                <a:cs typeface="Calibri" panose="020F0502020204030204" pitchFamily="34" charset="0"/>
              </a:rPr>
              <a:t>HVORFOR ER VI MOTSTANDSDYKTIGE?</a:t>
            </a:r>
          </a:p>
        </p:txBody>
      </p:sp>
    </p:spTree>
    <p:extLst>
      <p:ext uri="{BB962C8B-B14F-4D97-AF65-F5344CB8AC3E}">
        <p14:creationId xmlns:p14="http://schemas.microsoft.com/office/powerpoint/2010/main" val="2208889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994AC-D8E7-6D43-83CC-B82584B66967}"/>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C1C1157-2574-E188-8297-AA9B3F4FC223}"/>
              </a:ext>
            </a:extLst>
          </p:cNvPr>
          <p:cNvSpPr>
            <a:spLocks noGrp="1"/>
          </p:cNvSpPr>
          <p:nvPr>
            <p:ph type="body" sz="quarter" idx="18"/>
          </p:nvPr>
        </p:nvSpPr>
        <p:spPr>
          <a:xfrm>
            <a:off x="798381" y="1504041"/>
            <a:ext cx="10614687" cy="3849918"/>
          </a:xfrm>
        </p:spPr>
        <p:txBody>
          <a:bodyPr/>
          <a:lstStyle/>
          <a:p>
            <a:r>
              <a:rPr lang="en-AU" sz="3600" b="1" dirty="0">
                <a:solidFill>
                  <a:srgbClr val="1F8E47"/>
                </a:solidFill>
              </a:rPr>
              <a:t>Individuell </a:t>
            </a:r>
            <a:r>
              <a:rPr lang="en-AU" sz="3600" b="1" dirty="0" err="1">
                <a:solidFill>
                  <a:srgbClr val="1F8E47"/>
                </a:solidFill>
              </a:rPr>
              <a:t>motstandskraft </a:t>
            </a:r>
            <a:r>
              <a:rPr lang="sl-SI" sz="3600" b="1" dirty="0" err="1">
                <a:solidFill>
                  <a:srgbClr val="1F8E47"/>
                </a:solidFill>
              </a:rPr>
              <a:t>       Kollektiv motstandskraft</a:t>
            </a:r>
            <a:endParaRPr lang="en-AU" sz="3600" b="1" dirty="0">
              <a:solidFill>
                <a:srgbClr val="1F8E47"/>
              </a:solidFill>
            </a:endParaRPr>
          </a:p>
        </p:txBody>
      </p:sp>
      <p:sp>
        <p:nvSpPr>
          <p:cNvPr id="3" name="Označba mesta besedila 2">
            <a:extLst>
              <a:ext uri="{FF2B5EF4-FFF2-40B4-BE49-F238E27FC236}">
                <a16:creationId xmlns:a16="http://schemas.microsoft.com/office/drawing/2014/main" id="{8EA00B28-F3FA-FC5D-67F8-D2E8E7A2E031}"/>
              </a:ext>
            </a:extLst>
          </p:cNvPr>
          <p:cNvSpPr>
            <a:spLocks noGrp="1"/>
          </p:cNvSpPr>
          <p:nvPr>
            <p:ph type="body" sz="quarter" idx="16"/>
          </p:nvPr>
        </p:nvSpPr>
        <p:spPr/>
        <p:txBody>
          <a:bodyPr/>
          <a:lstStyle/>
          <a:p>
            <a:r>
              <a:rPr lang="sl-SI" dirty="0" err="1"/>
              <a:t>To</a:t>
            </a:r>
            <a:r>
              <a:rPr lang="en-GB" dirty="0"/>
              <a:t> typer </a:t>
            </a:r>
            <a:r>
              <a:rPr lang="sl-SI" dirty="0" err="1"/>
              <a:t>motstandskraft</a:t>
            </a:r>
            <a:r>
              <a:rPr lang="sl-SI" dirty="0"/>
              <a:t>:</a:t>
            </a:r>
          </a:p>
        </p:txBody>
      </p:sp>
      <p:sp>
        <p:nvSpPr>
          <p:cNvPr id="5" name="PoljeZBesedilom 4">
            <a:extLst>
              <a:ext uri="{FF2B5EF4-FFF2-40B4-BE49-F238E27FC236}">
                <a16:creationId xmlns:a16="http://schemas.microsoft.com/office/drawing/2014/main" id="{E59D218F-2A61-5F33-097F-644C9C39115D}"/>
              </a:ext>
            </a:extLst>
          </p:cNvPr>
          <p:cNvSpPr txBox="1"/>
          <p:nvPr/>
        </p:nvSpPr>
        <p:spPr>
          <a:xfrm>
            <a:off x="627196" y="2725261"/>
            <a:ext cx="5165656" cy="3371136"/>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dirty="0"/>
              <a:t>• Din </a:t>
            </a:r>
            <a:r>
              <a:rPr lang="en-US" sz="2400" b="1" dirty="0"/>
              <a:t>mentale og emosjonelle styrke </a:t>
            </a:r>
            <a:r>
              <a:rPr lang="en-US" sz="2400" dirty="0"/>
              <a:t>til å takle endringer</a:t>
            </a:r>
          </a:p>
          <a:p>
            <a:pPr>
              <a:buNone/>
            </a:pPr>
            <a:r>
              <a:rPr lang="en-US" sz="2400" dirty="0"/>
              <a:t>• Evnen </a:t>
            </a:r>
            <a:r>
              <a:rPr lang="en-US" sz="2400" b="1" dirty="0"/>
              <a:t>til å takle stress, tilpasse seg nye forhold og ta vare på ditt eget velvære</a:t>
            </a:r>
          </a:p>
          <a:p>
            <a:pPr>
              <a:buNone/>
            </a:pPr>
            <a:r>
              <a:rPr lang="en-US" sz="2400" dirty="0"/>
              <a:t>• Omfatter praksis som mindfulness, hvile, sunne rutiner og følelsesuttrykk</a:t>
            </a:r>
          </a:p>
        </p:txBody>
      </p:sp>
      <p:sp>
        <p:nvSpPr>
          <p:cNvPr id="6" name="PoljeZBesedilom 5">
            <a:extLst>
              <a:ext uri="{FF2B5EF4-FFF2-40B4-BE49-F238E27FC236}">
                <a16:creationId xmlns:a16="http://schemas.microsoft.com/office/drawing/2014/main" id="{18C4EAE5-92E7-E569-60E0-B68796F47684}"/>
              </a:ext>
            </a:extLst>
          </p:cNvPr>
          <p:cNvSpPr txBox="1"/>
          <p:nvPr/>
        </p:nvSpPr>
        <p:spPr>
          <a:xfrm>
            <a:off x="6105724" y="2216894"/>
            <a:ext cx="5175380" cy="2962513"/>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dirty="0"/>
              <a:t>• </a:t>
            </a:r>
            <a:r>
              <a:rPr lang="en-US" sz="2400" b="1" dirty="0"/>
              <a:t>Kollektiv evne til å forberede seg, reagere og komme seg </a:t>
            </a:r>
            <a:r>
              <a:rPr lang="en-US" sz="2400" dirty="0"/>
              <a:t>etter en krise</a:t>
            </a:r>
          </a:p>
          <a:p>
            <a:pPr>
              <a:buNone/>
            </a:pPr>
            <a:r>
              <a:rPr lang="en-US" sz="2400" dirty="0"/>
              <a:t>• Bygget på </a:t>
            </a:r>
            <a:r>
              <a:rPr lang="en-US" sz="2400" b="1" dirty="0"/>
              <a:t>tillit, felles verdier, lokal kunnskap og samarbeid</a:t>
            </a:r>
          </a:p>
          <a:p>
            <a:pPr>
              <a:buNone/>
            </a:pPr>
            <a:r>
              <a:rPr lang="en-US" sz="2400" dirty="0"/>
              <a:t>• Eksempler: felleshager, gjensidige hjelpegrupper, tradisjonell gjenoppbygging etter katastrofer</a:t>
            </a:r>
          </a:p>
        </p:txBody>
      </p:sp>
    </p:spTree>
    <p:extLst>
      <p:ext uri="{BB962C8B-B14F-4D97-AF65-F5344CB8AC3E}">
        <p14:creationId xmlns:p14="http://schemas.microsoft.com/office/powerpoint/2010/main" val="3325978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a:xfrm>
            <a:off x="660018" y="2549183"/>
            <a:ext cx="2886326" cy="1685685"/>
          </a:xfrm>
        </p:spPr>
        <p:txBody>
          <a:bodyPr/>
          <a:lstStyle/>
          <a:p>
            <a:r>
              <a:rPr lang="sl-SI" dirty="0"/>
              <a:t>3</a:t>
            </a:r>
            <a:r>
              <a:rPr lang="en-AU" noProof="0" dirty="0"/>
              <a:t>.1 Individuell motstandskraft</a:t>
            </a:r>
          </a:p>
        </p:txBody>
      </p:sp>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p:txBody>
          <a:bodyPr/>
          <a:lstStyle/>
          <a:p>
            <a:pPr>
              <a:buNone/>
            </a:pPr>
            <a:r>
              <a:rPr lang="en-US"/>
              <a:t>En motstandsdyktig person er en som:</a:t>
            </a:r>
          </a:p>
          <a:p>
            <a:pPr>
              <a:buFont typeface="Arial" panose="020B0604020202020204" pitchFamily="34" charset="0"/>
              <a:buChar char="•"/>
            </a:pPr>
            <a:r>
              <a:rPr lang="en-US"/>
              <a:t>Er mindre utsatt for å oppleve overveldende negative følelser</a:t>
            </a:r>
          </a:p>
          <a:p>
            <a:pPr>
              <a:buFont typeface="Arial" panose="020B0604020202020204" pitchFamily="34" charset="0"/>
              <a:buChar char="•"/>
            </a:pPr>
            <a:r>
              <a:rPr lang="en-US"/>
              <a:t>Tar imot utfordringer</a:t>
            </a:r>
          </a:p>
          <a:p>
            <a:pPr>
              <a:buFont typeface="Arial" panose="020B0604020202020204" pitchFamily="34" charset="0"/>
              <a:buChar char="•"/>
            </a:pPr>
            <a:r>
              <a:rPr lang="en-US"/>
              <a:t>Opprettholder sterke sosiale bånd</a:t>
            </a:r>
            <a:endParaRPr lang="sl-SI"/>
          </a:p>
          <a:p>
            <a:pPr>
              <a:buFont typeface="Arial" panose="020B0604020202020204" pitchFamily="34" charset="0"/>
              <a:buChar char="•"/>
            </a:pPr>
            <a:endParaRPr lang="en-US"/>
          </a:p>
          <a:p>
            <a:r>
              <a:rPr lang="en-US"/>
              <a:t>Det er imidlertid vanskeligere å forbli resiliens når man står overfor </a:t>
            </a:r>
            <a:r>
              <a:rPr lang="en-US" b="1"/>
              <a:t>utfordringer på globalt nivå </a:t>
            </a:r>
            <a:r>
              <a:rPr lang="en-US"/>
              <a:t>(f.eks. klimaendringer, pandemier, krig).</a:t>
            </a:r>
            <a:endParaRPr lang="sl-SI"/>
          </a:p>
          <a:p>
            <a:endParaRPr lang="en-US"/>
          </a:p>
          <a:p>
            <a:endParaRPr lang="en-US"/>
          </a:p>
        </p:txBody>
      </p:sp>
      <p:sp>
        <p:nvSpPr>
          <p:cNvPr id="5" name="Text Placeholder 4">
            <a:extLst>
              <a:ext uri="{FF2B5EF4-FFF2-40B4-BE49-F238E27FC236}">
                <a16:creationId xmlns:a16="http://schemas.microsoft.com/office/drawing/2014/main" id="{BD5B9596-03F5-D087-529E-4B14748C8D28}"/>
              </a:ext>
            </a:extLst>
          </p:cNvPr>
          <p:cNvSpPr>
            <a:spLocks noGrp="1"/>
          </p:cNvSpPr>
          <p:nvPr>
            <p:ph type="body" sz="quarter" idx="16"/>
          </p:nvPr>
        </p:nvSpPr>
        <p:spPr/>
        <p:txBody>
          <a:bodyPr/>
          <a:lstStyle/>
          <a:p>
            <a:r>
              <a:rPr lang="sl-SI">
                <a:solidFill>
                  <a:srgbClr val="1F8E47"/>
                </a:solidFill>
              </a:rPr>
              <a:t>Hva er individuell motstandskraft?</a:t>
            </a:r>
          </a:p>
        </p:txBody>
      </p:sp>
      <p:pic>
        <p:nvPicPr>
          <p:cNvPr id="6" name="Označba mesta slike 5" descr="Slika, ki vsebuje besede na prostem, drevo, oseba, megla&#10;&#10;Vsebina, ustvarjena z UI, morda ni pravilna.">
            <a:extLst>
              <a:ext uri="{FF2B5EF4-FFF2-40B4-BE49-F238E27FC236}">
                <a16:creationId xmlns:a16="http://schemas.microsoft.com/office/drawing/2014/main" id="{7B2FFBFD-8264-6D8B-1C80-E692704EBE0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391601" y="-1"/>
            <a:ext cx="3427520" cy="2310581"/>
          </a:xfrm>
        </p:spPr>
      </p:pic>
    </p:spTree>
    <p:extLst>
      <p:ext uri="{BB962C8B-B14F-4D97-AF65-F5344CB8AC3E}">
        <p14:creationId xmlns:p14="http://schemas.microsoft.com/office/powerpoint/2010/main" val="369799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915A761-A6C9-0D42-51FD-7353E8F66C8D}"/>
              </a:ext>
            </a:extLst>
          </p:cNvPr>
          <p:cNvSpPr>
            <a:spLocks noGrp="1"/>
          </p:cNvSpPr>
          <p:nvPr>
            <p:ph type="body" sz="quarter" idx="18"/>
          </p:nvPr>
        </p:nvSpPr>
        <p:spPr>
          <a:xfrm>
            <a:off x="798381" y="1504041"/>
            <a:ext cx="10614687" cy="3849918"/>
          </a:xfrm>
        </p:spPr>
        <p:txBody>
          <a:bodyPr/>
          <a:lstStyle/>
          <a:p>
            <a:r>
              <a:rPr lang="en-US"/>
              <a:t>Det kommer an på den enkelte. Det finnes ingen universalløsning.</a:t>
            </a:r>
            <a:endParaRPr lang="sl-SI"/>
          </a:p>
          <a:p>
            <a:endParaRPr lang="sl-SI"/>
          </a:p>
          <a:p>
            <a:endParaRPr lang="sl-SI"/>
          </a:p>
          <a:p>
            <a:endParaRPr lang="sl-SI"/>
          </a:p>
          <a:p>
            <a:endParaRPr lang="sl-SI"/>
          </a:p>
          <a:p>
            <a:endParaRPr lang="sl-SI"/>
          </a:p>
          <a:p>
            <a:endParaRPr lang="sl-SI"/>
          </a:p>
          <a:p>
            <a:endParaRPr lang="sl-SI"/>
          </a:p>
          <a:p>
            <a:endParaRPr lang="sl-SI"/>
          </a:p>
          <a:p>
            <a:r>
              <a:rPr lang="en-US"/>
              <a:t>Finn ut hva som fungerer </a:t>
            </a:r>
            <a:r>
              <a:rPr lang="en-US" b="1"/>
              <a:t>for deg </a:t>
            </a:r>
            <a:r>
              <a:rPr lang="en-US"/>
              <a:t>– og </a:t>
            </a:r>
            <a:r>
              <a:rPr lang="en-US" b="1"/>
              <a:t>øv på det regelmessig</a:t>
            </a:r>
            <a:r>
              <a:rPr lang="en-US"/>
              <a:t>.</a:t>
            </a:r>
            <a:endParaRPr lang="sl-SI"/>
          </a:p>
        </p:txBody>
      </p:sp>
      <p:sp>
        <p:nvSpPr>
          <p:cNvPr id="3" name="Označba mesta besedila 2">
            <a:extLst>
              <a:ext uri="{FF2B5EF4-FFF2-40B4-BE49-F238E27FC236}">
                <a16:creationId xmlns:a16="http://schemas.microsoft.com/office/drawing/2014/main" id="{E4911565-C32C-5185-49D1-72762B2EDEF9}"/>
              </a:ext>
            </a:extLst>
          </p:cNvPr>
          <p:cNvSpPr>
            <a:spLocks noGrp="1"/>
          </p:cNvSpPr>
          <p:nvPr>
            <p:ph type="body" sz="quarter" idx="16"/>
          </p:nvPr>
        </p:nvSpPr>
        <p:spPr/>
        <p:txBody>
          <a:bodyPr/>
          <a:lstStyle/>
          <a:p>
            <a:r>
              <a:rPr lang="en-US"/>
              <a:t>Så hvordan kan vi bygge personlig motstandskraft?</a:t>
            </a:r>
            <a:endParaRPr lang="sl-SI"/>
          </a:p>
        </p:txBody>
      </p:sp>
      <p:sp>
        <p:nvSpPr>
          <p:cNvPr id="5" name="PoljeZBesedilom 4">
            <a:extLst>
              <a:ext uri="{FF2B5EF4-FFF2-40B4-BE49-F238E27FC236}">
                <a16:creationId xmlns:a16="http://schemas.microsoft.com/office/drawing/2014/main" id="{755CAA81-02C1-1FF1-9DDA-0DF5E1C02340}"/>
              </a:ext>
            </a:extLst>
          </p:cNvPr>
          <p:cNvSpPr txBox="1"/>
          <p:nvPr/>
        </p:nvSpPr>
        <p:spPr>
          <a:xfrm>
            <a:off x="920621" y="2216894"/>
            <a:ext cx="4052595" cy="2962513"/>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b="1"/>
              <a:t>Mentale strategier:</a:t>
            </a:r>
            <a:endParaRPr lang="sl-SI" sz="2400" b="1"/>
          </a:p>
          <a:p>
            <a:pPr>
              <a:buNone/>
            </a:pPr>
            <a:endParaRPr lang="en-US" sz="2400"/>
          </a:p>
          <a:p>
            <a:pPr marL="342900" indent="-342900">
              <a:buFont typeface="Arial" panose="020B0604020202020204" pitchFamily="34" charset="0"/>
              <a:buChar char="•"/>
            </a:pPr>
            <a:r>
              <a:rPr lang="en-US" sz="2400"/>
              <a:t>Meditasjon</a:t>
            </a:r>
            <a:endParaRPr lang="sl-SI"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Pusteøvelser</a:t>
            </a:r>
            <a:endParaRPr lang="sl-SI"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Dagbokskriving</a:t>
            </a:r>
          </a:p>
        </p:txBody>
      </p:sp>
      <p:sp>
        <p:nvSpPr>
          <p:cNvPr id="6" name="PoljeZBesedilom 5">
            <a:extLst>
              <a:ext uri="{FF2B5EF4-FFF2-40B4-BE49-F238E27FC236}">
                <a16:creationId xmlns:a16="http://schemas.microsoft.com/office/drawing/2014/main" id="{4F7963CE-2452-4ABF-4BFD-92B4650FB18B}"/>
              </a:ext>
            </a:extLst>
          </p:cNvPr>
          <p:cNvSpPr txBox="1"/>
          <p:nvPr/>
        </p:nvSpPr>
        <p:spPr>
          <a:xfrm>
            <a:off x="6096000" y="2216894"/>
            <a:ext cx="5175380" cy="2962513"/>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b="1"/>
              <a:t>Handlingsbaserte strategier:</a:t>
            </a:r>
            <a:endParaRPr lang="sl-SI" sz="2400" b="1"/>
          </a:p>
          <a:p>
            <a:pPr>
              <a:buNone/>
            </a:pPr>
            <a:endParaRPr lang="en-US" sz="2400"/>
          </a:p>
          <a:p>
            <a:pPr marL="342900" indent="-342900">
              <a:buFont typeface="Arial" panose="020B0604020202020204" pitchFamily="34" charset="0"/>
              <a:buChar char="•"/>
            </a:pPr>
            <a:r>
              <a:rPr lang="en-US" sz="2400"/>
              <a:t>Fysisk aktivitet (idrett, gåturer, dans)</a:t>
            </a:r>
            <a:endParaRPr lang="sl-SI"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Praktiske oppgaver (håndverk, hagearbeid, reparasjoner)</a:t>
            </a:r>
          </a:p>
        </p:txBody>
      </p:sp>
    </p:spTree>
    <p:extLst>
      <p:ext uri="{BB962C8B-B14F-4D97-AF65-F5344CB8AC3E}">
        <p14:creationId xmlns:p14="http://schemas.microsoft.com/office/powerpoint/2010/main" val="1039374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slike 7" descr="Slika, ki vsebuje besede oblačila, oseba, na prostem, kavbojke&#10;&#10;Vsebina, ustvarjena z umetno inteligenco, morda ni pravilna.">
            <a:extLst>
              <a:ext uri="{FF2B5EF4-FFF2-40B4-BE49-F238E27FC236}">
                <a16:creationId xmlns:a16="http://schemas.microsoft.com/office/drawing/2014/main" id="{3E79E9E1-EB45-D50D-5704-2016D353BC69}"/>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p:pic>
      <p:sp>
        <p:nvSpPr>
          <p:cNvPr id="4" name="Označba mesta besedila 3">
            <a:extLst>
              <a:ext uri="{FF2B5EF4-FFF2-40B4-BE49-F238E27FC236}">
                <a16:creationId xmlns:a16="http://schemas.microsoft.com/office/drawing/2014/main" id="{9056E040-9CF8-C262-06A1-E9BB35D37527}"/>
              </a:ext>
            </a:extLst>
          </p:cNvPr>
          <p:cNvSpPr>
            <a:spLocks noGrp="1"/>
          </p:cNvSpPr>
          <p:nvPr>
            <p:ph type="body" sz="quarter" idx="19"/>
          </p:nvPr>
        </p:nvSpPr>
        <p:spPr>
          <a:xfrm>
            <a:off x="616369" y="3985017"/>
            <a:ext cx="3169049" cy="385564"/>
          </a:xfrm>
        </p:spPr>
        <p:txBody>
          <a:bodyPr/>
          <a:lstStyle/>
          <a:p>
            <a:r>
              <a:rPr lang="sl-SI" dirty="0"/>
              <a:t>3.2 </a:t>
            </a:r>
            <a:r>
              <a:rPr lang="sl-SI" dirty="0" err="1"/>
              <a:t>Kollektiv motstandskraft</a:t>
            </a:r>
            <a:endParaRPr lang="sl-SI" dirty="0"/>
          </a:p>
        </p:txBody>
      </p:sp>
      <p:sp>
        <p:nvSpPr>
          <p:cNvPr id="5" name="Označba mesta besedila 4">
            <a:extLst>
              <a:ext uri="{FF2B5EF4-FFF2-40B4-BE49-F238E27FC236}">
                <a16:creationId xmlns:a16="http://schemas.microsoft.com/office/drawing/2014/main" id="{B5DB7B01-79FF-2F54-72A5-7E34E86C1DF4}"/>
              </a:ext>
            </a:extLst>
          </p:cNvPr>
          <p:cNvSpPr>
            <a:spLocks noGrp="1"/>
          </p:cNvSpPr>
          <p:nvPr>
            <p:ph type="body" sz="quarter" idx="20"/>
          </p:nvPr>
        </p:nvSpPr>
        <p:spPr>
          <a:xfrm>
            <a:off x="7775339" y="3985017"/>
            <a:ext cx="3800291" cy="2438797"/>
          </a:xfrm>
        </p:spPr>
        <p:txBody>
          <a:bodyPr/>
          <a:lstStyle/>
          <a:p>
            <a:r>
              <a:rPr lang="en-US" sz="3600" b="1">
                <a:solidFill>
                  <a:srgbClr val="1F8E47"/>
                </a:solidFill>
              </a:rPr>
              <a:t>Hvorfor er fellesskap viktig?</a:t>
            </a:r>
            <a:endParaRPr lang="sl-SI" sz="3600" b="1">
              <a:solidFill>
                <a:srgbClr val="1F8E47"/>
              </a:solidFill>
            </a:endParaRPr>
          </a:p>
          <a:p>
            <a:endParaRPr lang="sl-SI"/>
          </a:p>
          <a:p>
            <a:r>
              <a:rPr lang="en-US" i="1"/>
              <a:t>Vi er ikke ment å møte utfordringer alene.</a:t>
            </a:r>
            <a:endParaRPr lang="sl-SI" i="1"/>
          </a:p>
          <a:p>
            <a:endParaRPr lang="sl-SI"/>
          </a:p>
        </p:txBody>
      </p:sp>
    </p:spTree>
    <p:extLst>
      <p:ext uri="{BB962C8B-B14F-4D97-AF65-F5344CB8AC3E}">
        <p14:creationId xmlns:p14="http://schemas.microsoft.com/office/powerpoint/2010/main" val="394110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C7DBE-9643-8EDE-F5A0-F42C2F321AB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B8A15B8-7DC1-3BFA-A479-F88104C14543}"/>
              </a:ext>
            </a:extLst>
          </p:cNvPr>
          <p:cNvSpPr>
            <a:spLocks noGrp="1"/>
          </p:cNvSpPr>
          <p:nvPr>
            <p:ph type="body" sz="quarter" idx="18"/>
          </p:nvPr>
        </p:nvSpPr>
        <p:spPr>
          <a:xfrm>
            <a:off x="798380" y="1922108"/>
            <a:ext cx="5709100" cy="3973513"/>
          </a:xfrm>
        </p:spPr>
        <p:txBody>
          <a:bodyPr/>
          <a:lstStyle/>
          <a:p>
            <a:pPr>
              <a:buNone/>
            </a:pPr>
            <a:r>
              <a:rPr lang="en-US" b="1"/>
              <a:t>Kollektiv motstandskraft </a:t>
            </a:r>
            <a:r>
              <a:rPr lang="en-US"/>
              <a:t>er en </a:t>
            </a:r>
            <a:r>
              <a:rPr lang="en-US" b="1"/>
              <a:t>gruppes</a:t>
            </a:r>
            <a:r>
              <a:rPr lang="en-US"/>
              <a:t> evne til å tilpasse seg og komme seg på beina igjen sammen. </a:t>
            </a:r>
            <a:endParaRPr lang="sl-SI"/>
          </a:p>
          <a:p>
            <a:pPr>
              <a:lnSpc>
                <a:spcPct val="100000"/>
              </a:lnSpc>
              <a:buNone/>
            </a:pPr>
            <a:endParaRPr lang="sl-SI"/>
          </a:p>
          <a:p>
            <a:pPr>
              <a:buNone/>
            </a:pPr>
            <a:r>
              <a:rPr lang="en-US"/>
              <a:t>Den bygges opp gjennom:</a:t>
            </a:r>
          </a:p>
          <a:p>
            <a:pPr marL="342900" indent="-342900">
              <a:buFont typeface="Arial" panose="020B0604020202020204" pitchFamily="34" charset="0"/>
              <a:buChar char="•"/>
            </a:pPr>
            <a:r>
              <a:rPr lang="en-US" b="1"/>
              <a:t>Tillit</a:t>
            </a:r>
            <a:endParaRPr lang="en-US"/>
          </a:p>
          <a:p>
            <a:pPr marL="342900" indent="-342900">
              <a:buFont typeface="Arial" panose="020B0604020202020204" pitchFamily="34" charset="0"/>
              <a:buChar char="•"/>
            </a:pPr>
            <a:r>
              <a:rPr lang="en-US" b="1"/>
              <a:t>Samarbeid</a:t>
            </a:r>
            <a:endParaRPr lang="en-US"/>
          </a:p>
          <a:p>
            <a:pPr marL="342900" indent="-342900">
              <a:buFont typeface="Arial" panose="020B0604020202020204" pitchFamily="34" charset="0"/>
              <a:buChar char="•"/>
            </a:pPr>
            <a:r>
              <a:rPr lang="en-US" b="1"/>
              <a:t>Felles mål</a:t>
            </a:r>
            <a:endParaRPr lang="sl-SI" b="1"/>
          </a:p>
          <a:p>
            <a:pPr marL="0" indent="0">
              <a:lnSpc>
                <a:spcPct val="100000"/>
              </a:lnSpc>
            </a:pPr>
            <a:endParaRPr lang="sl-SI" i="1">
              <a:solidFill>
                <a:srgbClr val="000000"/>
              </a:solidFill>
              <a:latin typeface="WordVisi_MSFontService"/>
            </a:endParaRPr>
          </a:p>
          <a:p>
            <a:pPr marL="0" indent="0"/>
            <a:r>
              <a:rPr lang="en-US" sz="2000">
                <a:solidFill>
                  <a:srgbClr val="000000"/>
                </a:solidFill>
                <a:latin typeface="WordVisi_MSFontService"/>
              </a:rPr>
              <a:t>Samfunn som er knyttet sammen – gjennom </a:t>
            </a:r>
            <a:r>
              <a:rPr lang="en-US" sz="2000" i="1">
                <a:solidFill>
                  <a:srgbClr val="000000"/>
                </a:solidFill>
                <a:latin typeface="WordVisi_MSFontService"/>
              </a:rPr>
              <a:t>relasjoner, felles arenaer eller felles mål </a:t>
            </a:r>
            <a:r>
              <a:rPr lang="en-US" sz="2000">
                <a:solidFill>
                  <a:srgbClr val="000000"/>
                </a:solidFill>
                <a:latin typeface="WordVisi_MSFontService"/>
              </a:rPr>
              <a:t>– er bedre i stand til å støtte hverandre i kriser. </a:t>
            </a:r>
            <a:endParaRPr lang="en-US" sz="2000"/>
          </a:p>
          <a:p>
            <a:pPr marL="342900" indent="-342900">
              <a:buFont typeface="Arial" panose="020B0604020202020204" pitchFamily="34" charset="0"/>
              <a:buChar char="•"/>
            </a:pPr>
            <a:endParaRPr lang="sl-SI" b="1"/>
          </a:p>
        </p:txBody>
      </p:sp>
      <p:sp>
        <p:nvSpPr>
          <p:cNvPr id="6" name="Označba mesta besedila 2">
            <a:extLst>
              <a:ext uri="{FF2B5EF4-FFF2-40B4-BE49-F238E27FC236}">
                <a16:creationId xmlns:a16="http://schemas.microsoft.com/office/drawing/2014/main" id="{09159056-41F7-9AC8-C7E1-8B6FC504CA97}"/>
              </a:ext>
            </a:extLst>
          </p:cNvPr>
          <p:cNvSpPr>
            <a:spLocks noGrp="1"/>
          </p:cNvSpPr>
          <p:nvPr>
            <p:ph type="body" sz="quarter" idx="16"/>
          </p:nvPr>
        </p:nvSpPr>
        <p:spPr>
          <a:xfrm>
            <a:off x="798381" y="761603"/>
            <a:ext cx="10614687" cy="803654"/>
          </a:xfrm>
        </p:spPr>
        <p:txBody>
          <a:bodyPr/>
          <a:lstStyle/>
          <a:p>
            <a:r>
              <a:rPr lang="en-US" b="1"/>
              <a:t>Samfunnets rolle i å bygge motstandskraft</a:t>
            </a:r>
            <a:endParaRPr lang="sl-SI"/>
          </a:p>
        </p:txBody>
      </p:sp>
      <p:pic>
        <p:nvPicPr>
          <p:cNvPr id="7" name="Označba mesta slike 6" descr="Slika, ki vsebuje besede na prostem, nebo, oblačila, oseba&#10;&#10;Vsebina, ustvarjena z UI, morda ni pravilna.">
            <a:extLst>
              <a:ext uri="{FF2B5EF4-FFF2-40B4-BE49-F238E27FC236}">
                <a16:creationId xmlns:a16="http://schemas.microsoft.com/office/drawing/2014/main" id="{2362ACBB-409B-6A70-B407-C4BBF87DC46D}"/>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60073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B89ED-EB0E-8979-777B-7B00184C3C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28DE14-3722-348B-2CED-54890AA7375A}"/>
              </a:ext>
            </a:extLst>
          </p:cNvPr>
          <p:cNvSpPr>
            <a:spLocks noGrp="1"/>
          </p:cNvSpPr>
          <p:nvPr>
            <p:ph type="body" sz="quarter" idx="13"/>
          </p:nvPr>
        </p:nvSpPr>
        <p:spPr>
          <a:xfrm>
            <a:off x="462172" y="1027231"/>
            <a:ext cx="4802284" cy="4193938"/>
          </a:xfrm>
        </p:spPr>
        <p:txBody>
          <a:bodyPr>
            <a:normAutofit/>
          </a:bodyPr>
          <a:lstStyle/>
          <a:p>
            <a:pPr algn="l"/>
            <a:r>
              <a:rPr lang="en-US" sz="2400" b="1"/>
              <a:t>Hvordan ser det ut i hverdagen?</a:t>
            </a:r>
            <a:endParaRPr lang="sl-SI" sz="2400"/>
          </a:p>
          <a:p>
            <a:pPr marL="342900" indent="-342900" algn="l">
              <a:buFont typeface="Arial" panose="020B0604020202020204" pitchFamily="34" charset="0"/>
              <a:buChar char="•"/>
            </a:pPr>
            <a:r>
              <a:rPr lang="en-US" sz="2400" err="1"/>
              <a:t>Naboer som </a:t>
            </a:r>
            <a:r>
              <a:rPr lang="en-US" sz="2400"/>
              <a:t>hjelper til under en flom</a:t>
            </a:r>
          </a:p>
          <a:p>
            <a:pPr marL="342900" indent="-342900" algn="l">
              <a:buFont typeface="Arial" panose="020B0604020202020204" pitchFamily="34" charset="0"/>
              <a:buChar char="•"/>
            </a:pPr>
            <a:r>
              <a:rPr lang="en-US" sz="2400"/>
              <a:t>En lokal gruppe som tilbyr psykisk helsehjelp</a:t>
            </a:r>
          </a:p>
          <a:p>
            <a:pPr marL="342900" indent="-342900" algn="l">
              <a:buFont typeface="Arial" panose="020B0604020202020204" pitchFamily="34" charset="0"/>
              <a:buChar char="•"/>
            </a:pPr>
            <a:r>
              <a:rPr lang="en-US" sz="2400"/>
              <a:t>Barnevakt for en venns barn</a:t>
            </a:r>
          </a:p>
          <a:p>
            <a:pPr marL="342900" indent="-342900" algn="l">
              <a:buFont typeface="Arial" panose="020B0604020202020204" pitchFamily="34" charset="0"/>
              <a:buChar char="•"/>
            </a:pPr>
            <a:r>
              <a:rPr lang="en-US" sz="2400"/>
              <a:t>Å mate </a:t>
            </a:r>
            <a:r>
              <a:rPr lang="en-US" sz="2400" err="1"/>
              <a:t>naboens</a:t>
            </a:r>
            <a:r>
              <a:rPr lang="en-US" sz="2400"/>
              <a:t> katt mens de er bortreist</a:t>
            </a:r>
          </a:p>
          <a:p>
            <a:pPr marL="342900" indent="-342900" algn="l">
              <a:buFont typeface="Arial" panose="020B0604020202020204" pitchFamily="34" charset="0"/>
              <a:buChar char="•"/>
            </a:pPr>
            <a:r>
              <a:rPr lang="en-US" sz="2400"/>
              <a:t>Kulturelle arrangementer som skaper en følelse av tilhørighet</a:t>
            </a:r>
          </a:p>
        </p:txBody>
      </p:sp>
      <p:sp>
        <p:nvSpPr>
          <p:cNvPr id="6" name="TextBox 5">
            <a:extLst>
              <a:ext uri="{FF2B5EF4-FFF2-40B4-BE49-F238E27FC236}">
                <a16:creationId xmlns:a16="http://schemas.microsoft.com/office/drawing/2014/main" id="{47C66531-ED37-F5C4-D763-8084A901EEED}"/>
              </a:ext>
            </a:extLst>
          </p:cNvPr>
          <p:cNvSpPr txBox="1"/>
          <p:nvPr/>
        </p:nvSpPr>
        <p:spPr>
          <a:xfrm>
            <a:off x="11638870" y="6235328"/>
            <a:ext cx="741943" cy="246221"/>
          </a:xfrm>
          <a:prstGeom prst="rect">
            <a:avLst/>
          </a:prstGeom>
          <a:noFill/>
        </p:spPr>
        <p:txBody>
          <a:bodyPr wrap="square" rtlCol="0">
            <a:spAutoFit/>
          </a:bodyPr>
          <a:lstStyle/>
          <a:p>
            <a:r>
              <a:rPr lang="en-GB" sz="1000">
                <a:hlinkClick r:id="rId2"/>
              </a:rPr>
              <a:t>Kilde</a:t>
            </a:r>
            <a:endParaRPr lang="en-GB" sz="1000"/>
          </a:p>
        </p:txBody>
      </p:sp>
      <p:pic>
        <p:nvPicPr>
          <p:cNvPr id="8" name="Označba mesta slike 7">
            <a:extLst>
              <a:ext uri="{FF2B5EF4-FFF2-40B4-BE49-F238E27FC236}">
                <a16:creationId xmlns:a16="http://schemas.microsoft.com/office/drawing/2014/main" id="{97A28F44-1A9E-638C-DB93-598A18EE46EB}"/>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899902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normAutofit lnSpcReduction="10000"/>
          </a:bodyPr>
          <a:lstStyle/>
          <a:p>
            <a:r>
              <a:rPr lang="en-US" b="1"/>
              <a:t>Sammen er vi sterkere.</a:t>
            </a:r>
            <a:br>
              <a:rPr lang="en-US"/>
            </a:br>
            <a:r>
              <a:rPr lang="en-US"/>
              <a:t>Når mennesker føler seg </a:t>
            </a:r>
            <a:r>
              <a:rPr lang="en-US" b="1"/>
              <a:t>sett, støttet og tilknyttet</a:t>
            </a:r>
            <a:r>
              <a:rPr lang="en-US"/>
              <a:t>, kommer de seg bedre etter kriser og stress.</a:t>
            </a: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pic>
        <p:nvPicPr>
          <p:cNvPr id="6" name="Označba mesta slike 5" descr="Slika, ki vsebuje besede oseba&#10;&#10;Vsebina, ustvarjena z UI, morda ni pravilna.">
            <a:extLst>
              <a:ext uri="{FF2B5EF4-FFF2-40B4-BE49-F238E27FC236}">
                <a16:creationId xmlns:a16="http://schemas.microsoft.com/office/drawing/2014/main" id="{DDD03689-C544-2D1E-F408-FFD347029093}"/>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9585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7B917F6B-BBB2-1C95-08DB-22B6BD901601}"/>
              </a:ext>
            </a:extLst>
          </p:cNvPr>
          <p:cNvSpPr>
            <a:spLocks noGrp="1"/>
          </p:cNvSpPr>
          <p:nvPr>
            <p:ph type="body" sz="quarter" idx="42"/>
          </p:nvPr>
        </p:nvSpPr>
        <p:spPr/>
        <p:txBody>
          <a:bodyPr/>
          <a:lstStyle/>
          <a:p>
            <a:endParaRPr lang="sl-SI"/>
          </a:p>
        </p:txBody>
      </p:sp>
      <p:sp>
        <p:nvSpPr>
          <p:cNvPr id="5" name="Označba mesta besedila 4">
            <a:extLst>
              <a:ext uri="{FF2B5EF4-FFF2-40B4-BE49-F238E27FC236}">
                <a16:creationId xmlns:a16="http://schemas.microsoft.com/office/drawing/2014/main" id="{775B23D9-2281-26A3-4721-8AC34BB944FC}"/>
              </a:ext>
            </a:extLst>
          </p:cNvPr>
          <p:cNvSpPr>
            <a:spLocks noGrp="1"/>
          </p:cNvSpPr>
          <p:nvPr>
            <p:ph type="body" sz="quarter" idx="18"/>
          </p:nvPr>
        </p:nvSpPr>
        <p:spPr/>
        <p:txBody>
          <a:bodyPr/>
          <a:lstStyle/>
          <a:p>
            <a:r>
              <a:rPr lang="en-US" dirty="0"/>
              <a:t>PRAKTISKE VERKTØY</a:t>
            </a:r>
          </a:p>
          <a:p>
            <a:endParaRPr lang="sl-SI" dirty="0"/>
          </a:p>
        </p:txBody>
      </p:sp>
      <p:sp>
        <p:nvSpPr>
          <p:cNvPr id="6" name="Označba mesta besedila 5">
            <a:extLst>
              <a:ext uri="{FF2B5EF4-FFF2-40B4-BE49-F238E27FC236}">
                <a16:creationId xmlns:a16="http://schemas.microsoft.com/office/drawing/2014/main" id="{3DDAB828-3A36-F24D-85EA-1860D9649963}"/>
              </a:ext>
            </a:extLst>
          </p:cNvPr>
          <p:cNvSpPr>
            <a:spLocks noGrp="1"/>
          </p:cNvSpPr>
          <p:nvPr>
            <p:ph type="body" sz="quarter" idx="19"/>
          </p:nvPr>
        </p:nvSpPr>
        <p:spPr/>
        <p:txBody>
          <a:bodyPr/>
          <a:lstStyle/>
          <a:p>
            <a:r>
              <a:rPr lang="sl-SI" dirty="0"/>
              <a:t>04</a:t>
            </a:r>
          </a:p>
        </p:txBody>
      </p:sp>
      <p:sp>
        <p:nvSpPr>
          <p:cNvPr id="7" name="Označba mesta besedila 6">
            <a:extLst>
              <a:ext uri="{FF2B5EF4-FFF2-40B4-BE49-F238E27FC236}">
                <a16:creationId xmlns:a16="http://schemas.microsoft.com/office/drawing/2014/main" id="{35125903-5086-756D-31CC-7DC0565D76F2}"/>
              </a:ext>
            </a:extLst>
          </p:cNvPr>
          <p:cNvSpPr>
            <a:spLocks noGrp="1"/>
          </p:cNvSpPr>
          <p:nvPr>
            <p:ph type="body" sz="quarter" idx="20"/>
          </p:nvPr>
        </p:nvSpPr>
        <p:spPr/>
        <p:txBody>
          <a:bodyPr/>
          <a:lstStyle/>
          <a:p>
            <a:r>
              <a:rPr lang="sl-SI" dirty="0"/>
              <a:t>Side 37</a:t>
            </a:r>
          </a:p>
        </p:txBody>
      </p:sp>
      <p:sp>
        <p:nvSpPr>
          <p:cNvPr id="8" name="Označba mesta besedila 7">
            <a:extLst>
              <a:ext uri="{FF2B5EF4-FFF2-40B4-BE49-F238E27FC236}">
                <a16:creationId xmlns:a16="http://schemas.microsoft.com/office/drawing/2014/main" id="{25B79ECC-9C46-A604-AADD-BF92965E9AE4}"/>
              </a:ext>
            </a:extLst>
          </p:cNvPr>
          <p:cNvSpPr>
            <a:spLocks noGrp="1"/>
          </p:cNvSpPr>
          <p:nvPr>
            <p:ph type="body" sz="quarter" idx="43"/>
          </p:nvPr>
        </p:nvSpPr>
        <p:spPr/>
        <p:txBody>
          <a:bodyPr/>
          <a:lstStyle/>
          <a:p>
            <a:r>
              <a:rPr lang="en-US" dirty="0"/>
              <a:t>RESILIENS I PRAKSIS</a:t>
            </a:r>
          </a:p>
          <a:p>
            <a:endParaRPr lang="sl-SI" dirty="0"/>
          </a:p>
        </p:txBody>
      </p:sp>
      <p:sp>
        <p:nvSpPr>
          <p:cNvPr id="9" name="Označba mesta besedila 8">
            <a:extLst>
              <a:ext uri="{FF2B5EF4-FFF2-40B4-BE49-F238E27FC236}">
                <a16:creationId xmlns:a16="http://schemas.microsoft.com/office/drawing/2014/main" id="{670C17D3-D140-443D-2133-5FFB46C2AC58}"/>
              </a:ext>
            </a:extLst>
          </p:cNvPr>
          <p:cNvSpPr>
            <a:spLocks noGrp="1"/>
          </p:cNvSpPr>
          <p:nvPr>
            <p:ph type="body" sz="quarter" idx="44"/>
          </p:nvPr>
        </p:nvSpPr>
        <p:spPr/>
        <p:txBody>
          <a:bodyPr/>
          <a:lstStyle/>
          <a:p>
            <a:r>
              <a:rPr lang="sl-SI" dirty="0"/>
              <a:t>05</a:t>
            </a:r>
          </a:p>
        </p:txBody>
      </p:sp>
      <p:sp>
        <p:nvSpPr>
          <p:cNvPr id="10" name="Označba mesta besedila 9">
            <a:extLst>
              <a:ext uri="{FF2B5EF4-FFF2-40B4-BE49-F238E27FC236}">
                <a16:creationId xmlns:a16="http://schemas.microsoft.com/office/drawing/2014/main" id="{013A0937-CB1E-4C8E-78B5-63E17A0CD758}"/>
              </a:ext>
            </a:extLst>
          </p:cNvPr>
          <p:cNvSpPr>
            <a:spLocks noGrp="1"/>
          </p:cNvSpPr>
          <p:nvPr>
            <p:ph type="body" sz="quarter" idx="45"/>
          </p:nvPr>
        </p:nvSpPr>
        <p:spPr/>
        <p:txBody>
          <a:bodyPr/>
          <a:lstStyle/>
          <a:p>
            <a:r>
              <a:rPr lang="sl-SI" dirty="0"/>
              <a:t>Side 51</a:t>
            </a:r>
          </a:p>
        </p:txBody>
      </p:sp>
      <p:sp>
        <p:nvSpPr>
          <p:cNvPr id="11" name="Označba mesta besedila 10">
            <a:extLst>
              <a:ext uri="{FF2B5EF4-FFF2-40B4-BE49-F238E27FC236}">
                <a16:creationId xmlns:a16="http://schemas.microsoft.com/office/drawing/2014/main" id="{CBAA5850-B4BC-1655-295D-89E16577F29D}"/>
              </a:ext>
            </a:extLst>
          </p:cNvPr>
          <p:cNvSpPr>
            <a:spLocks noGrp="1"/>
          </p:cNvSpPr>
          <p:nvPr>
            <p:ph type="body" sz="quarter" idx="46"/>
          </p:nvPr>
        </p:nvSpPr>
        <p:spPr/>
        <p:txBody>
          <a:bodyPr/>
          <a:lstStyle/>
          <a:p>
            <a:endParaRPr lang="sl-SI" dirty="0"/>
          </a:p>
        </p:txBody>
      </p:sp>
      <p:sp>
        <p:nvSpPr>
          <p:cNvPr id="12" name="Označba mesta besedila 11">
            <a:extLst>
              <a:ext uri="{FF2B5EF4-FFF2-40B4-BE49-F238E27FC236}">
                <a16:creationId xmlns:a16="http://schemas.microsoft.com/office/drawing/2014/main" id="{6B026AEC-1069-323E-5206-B72CE3ED8B44}"/>
              </a:ext>
            </a:extLst>
          </p:cNvPr>
          <p:cNvSpPr>
            <a:spLocks noGrp="1"/>
          </p:cNvSpPr>
          <p:nvPr>
            <p:ph type="body" sz="quarter" idx="47"/>
          </p:nvPr>
        </p:nvSpPr>
        <p:spPr/>
        <p:txBody>
          <a:bodyPr/>
          <a:lstStyle/>
          <a:p>
            <a:endParaRPr lang="sl-SI"/>
          </a:p>
        </p:txBody>
      </p:sp>
      <p:sp>
        <p:nvSpPr>
          <p:cNvPr id="13" name="Označba mesta besedila 12">
            <a:extLst>
              <a:ext uri="{FF2B5EF4-FFF2-40B4-BE49-F238E27FC236}">
                <a16:creationId xmlns:a16="http://schemas.microsoft.com/office/drawing/2014/main" id="{9B6A188C-6920-FFA9-B711-DBDC62D811DA}"/>
              </a:ext>
            </a:extLst>
          </p:cNvPr>
          <p:cNvSpPr>
            <a:spLocks noGrp="1"/>
          </p:cNvSpPr>
          <p:nvPr>
            <p:ph type="body" sz="quarter" idx="48"/>
          </p:nvPr>
        </p:nvSpPr>
        <p:spPr/>
        <p:txBody>
          <a:bodyPr/>
          <a:lstStyle/>
          <a:p>
            <a:endParaRPr lang="sl-SI"/>
          </a:p>
        </p:txBody>
      </p:sp>
      <p:sp>
        <p:nvSpPr>
          <p:cNvPr id="14" name="Označba mesta besedila 13">
            <a:extLst>
              <a:ext uri="{FF2B5EF4-FFF2-40B4-BE49-F238E27FC236}">
                <a16:creationId xmlns:a16="http://schemas.microsoft.com/office/drawing/2014/main" id="{01B3B510-DA94-A853-8096-0D473E54931C}"/>
              </a:ext>
            </a:extLst>
          </p:cNvPr>
          <p:cNvSpPr>
            <a:spLocks noGrp="1"/>
          </p:cNvSpPr>
          <p:nvPr>
            <p:ph type="body" sz="quarter" idx="49"/>
          </p:nvPr>
        </p:nvSpPr>
        <p:spPr/>
        <p:txBody>
          <a:bodyPr/>
          <a:lstStyle/>
          <a:p>
            <a:endParaRPr lang="sl-SI"/>
          </a:p>
        </p:txBody>
      </p:sp>
      <p:sp>
        <p:nvSpPr>
          <p:cNvPr id="15" name="Označba mesta besedila 14">
            <a:extLst>
              <a:ext uri="{FF2B5EF4-FFF2-40B4-BE49-F238E27FC236}">
                <a16:creationId xmlns:a16="http://schemas.microsoft.com/office/drawing/2014/main" id="{289D932C-415A-7490-EEED-DC99CAE4820C}"/>
              </a:ext>
            </a:extLst>
          </p:cNvPr>
          <p:cNvSpPr>
            <a:spLocks noGrp="1"/>
          </p:cNvSpPr>
          <p:nvPr>
            <p:ph type="body" sz="quarter" idx="50"/>
          </p:nvPr>
        </p:nvSpPr>
        <p:spPr/>
        <p:txBody>
          <a:bodyPr/>
          <a:lstStyle/>
          <a:p>
            <a:endParaRPr lang="sl-SI"/>
          </a:p>
        </p:txBody>
      </p:sp>
      <p:sp>
        <p:nvSpPr>
          <p:cNvPr id="16" name="Označba mesta besedila 15">
            <a:extLst>
              <a:ext uri="{FF2B5EF4-FFF2-40B4-BE49-F238E27FC236}">
                <a16:creationId xmlns:a16="http://schemas.microsoft.com/office/drawing/2014/main" id="{6BBBE450-33F2-A742-6A17-6FAA6B2C1AEF}"/>
              </a:ext>
            </a:extLst>
          </p:cNvPr>
          <p:cNvSpPr>
            <a:spLocks noGrp="1"/>
          </p:cNvSpPr>
          <p:nvPr>
            <p:ph type="body" sz="quarter" idx="51"/>
          </p:nvPr>
        </p:nvSpPr>
        <p:spPr/>
        <p:txBody>
          <a:bodyPr/>
          <a:lstStyle/>
          <a:p>
            <a:endParaRPr lang="sl-SI"/>
          </a:p>
        </p:txBody>
      </p:sp>
      <p:pic>
        <p:nvPicPr>
          <p:cNvPr id="19" name="Picture Placeholder 3">
            <a:extLst>
              <a:ext uri="{FF2B5EF4-FFF2-40B4-BE49-F238E27FC236}">
                <a16:creationId xmlns:a16="http://schemas.microsoft.com/office/drawing/2014/main" id="{233E8532-C9BE-22C2-7461-8922FFB4D0C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676275" y="3001963"/>
            <a:ext cx="2200275" cy="3856037"/>
          </a:xfrm>
        </p:spPr>
      </p:pic>
      <p:pic>
        <p:nvPicPr>
          <p:cNvPr id="20" name="Picture Placeholder 43" descr="A group of people in kayaks on water&#10;&#10;Description automatically generated">
            <a:extLst>
              <a:ext uri="{FF2B5EF4-FFF2-40B4-BE49-F238E27FC236}">
                <a16:creationId xmlns:a16="http://schemas.microsoft.com/office/drawing/2014/main" id="{C2715316-0A0B-6A03-8B4D-89FBAB67DE72}"/>
              </a:ext>
            </a:extLst>
          </p:cNvPr>
          <p:cNvPicPr>
            <a:picLocks noGrp="1" noChangeAspect="1"/>
          </p:cNvPicPr>
          <p:nvPr>
            <p:ph type="pic" sz="quarter" idx="52"/>
          </p:nvPr>
        </p:nvPicPr>
        <p:blipFill>
          <a:blip r:embed="rId3" cstate="email">
            <a:extLst>
              <a:ext uri="{28A0092B-C50C-407E-A947-70E740481C1C}">
                <a14:useLocalDpi xmlns:a14="http://schemas.microsoft.com/office/drawing/2010/main"/>
              </a:ext>
            </a:extLst>
          </a:blip>
          <a:srcRect/>
          <a:stretch>
            <a:fillRect/>
          </a:stretch>
        </p:blipFill>
        <p:spPr>
          <a:xfrm>
            <a:off x="3130550" y="939800"/>
            <a:ext cx="2203450" cy="3127375"/>
          </a:xfrm>
        </p:spPr>
      </p:pic>
      <p:pic>
        <p:nvPicPr>
          <p:cNvPr id="23" name="Označba mesta slike 21">
            <a:extLst>
              <a:ext uri="{FF2B5EF4-FFF2-40B4-BE49-F238E27FC236}">
                <a16:creationId xmlns:a16="http://schemas.microsoft.com/office/drawing/2014/main" id="{99B50B96-182D-4CBE-DE46-BAAB9125884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541538" y="180975"/>
            <a:ext cx="2266815" cy="667702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pic>
      <p:pic>
        <p:nvPicPr>
          <p:cNvPr id="27" name="Označba mesta slike 26">
            <a:extLst>
              <a:ext uri="{FF2B5EF4-FFF2-40B4-BE49-F238E27FC236}">
                <a16:creationId xmlns:a16="http://schemas.microsoft.com/office/drawing/2014/main" id="{D17F6C0D-C32E-0ED8-A512-8C15A0CF46B0}"/>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8036294" y="180975"/>
            <a:ext cx="2203450" cy="6677025"/>
          </a:xfrm>
        </p:spPr>
      </p:pic>
    </p:spTree>
    <p:extLst>
      <p:ext uri="{BB962C8B-B14F-4D97-AF65-F5344CB8AC3E}">
        <p14:creationId xmlns:p14="http://schemas.microsoft.com/office/powerpoint/2010/main" val="2843789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0348533A-B3C9-9715-1C22-E17CB9F0C324}"/>
              </a:ext>
            </a:extLst>
          </p:cNvPr>
          <p:cNvSpPr>
            <a:spLocks noGrp="1"/>
          </p:cNvSpPr>
          <p:nvPr>
            <p:ph type="body" sz="quarter" idx="18"/>
          </p:nvPr>
        </p:nvSpPr>
        <p:spPr>
          <a:xfrm>
            <a:off x="798381" y="1504041"/>
            <a:ext cx="10614687" cy="3849918"/>
          </a:xfrm>
        </p:spPr>
        <p:txBody>
          <a:bodyPr/>
          <a:lstStyle/>
          <a:p>
            <a:pPr>
              <a:lnSpc>
                <a:spcPct val="150000"/>
              </a:lnSpc>
            </a:pPr>
            <a:r>
              <a:rPr lang="en-US"/>
              <a:t>Tenk på 2–3 fellesskap du er en del av:</a:t>
            </a:r>
            <a:br>
              <a:rPr lang="en-US"/>
            </a:br>
            <a:r>
              <a:rPr lang="en-US"/>
              <a:t>(f.eks. </a:t>
            </a:r>
            <a:r>
              <a:rPr lang="en-US" err="1"/>
              <a:t>nabolaget</a:t>
            </a:r>
            <a:r>
              <a:rPr lang="en-US"/>
              <a:t>, ungdomsgruppen, foreningen, menigheten, nettgruppen…)</a:t>
            </a:r>
          </a:p>
          <a:p>
            <a:endParaRPr lang="sl-SI"/>
          </a:p>
        </p:txBody>
      </p:sp>
      <p:sp>
        <p:nvSpPr>
          <p:cNvPr id="3" name="Označba mesta besedila 2">
            <a:extLst>
              <a:ext uri="{FF2B5EF4-FFF2-40B4-BE49-F238E27FC236}">
                <a16:creationId xmlns:a16="http://schemas.microsoft.com/office/drawing/2014/main" id="{CA8ED3A3-2CBF-AD28-C491-C0A5C9491ABE}"/>
              </a:ext>
            </a:extLst>
          </p:cNvPr>
          <p:cNvSpPr>
            <a:spLocks noGrp="1"/>
          </p:cNvSpPr>
          <p:nvPr>
            <p:ph type="body" sz="quarter" idx="16"/>
          </p:nvPr>
        </p:nvSpPr>
        <p:spPr/>
        <p:txBody>
          <a:bodyPr/>
          <a:lstStyle/>
          <a:p>
            <a:r>
              <a:rPr lang="en-US" b="1"/>
              <a:t>Oppgave (2 min)</a:t>
            </a:r>
            <a:endParaRPr lang="sl-SI"/>
          </a:p>
        </p:txBody>
      </p:sp>
      <p:sp>
        <p:nvSpPr>
          <p:cNvPr id="5" name="PoljeZBesedilom 4">
            <a:extLst>
              <a:ext uri="{FF2B5EF4-FFF2-40B4-BE49-F238E27FC236}">
                <a16:creationId xmlns:a16="http://schemas.microsoft.com/office/drawing/2014/main" id="{F220BC47-5BF2-3663-9FAF-280CF1794112}"/>
              </a:ext>
            </a:extLst>
          </p:cNvPr>
          <p:cNvSpPr txBox="1"/>
          <p:nvPr/>
        </p:nvSpPr>
        <p:spPr>
          <a:xfrm>
            <a:off x="1351189" y="2652037"/>
            <a:ext cx="4875107" cy="3103474"/>
          </a:xfrm>
          <a:prstGeom prst="roundRect">
            <a:avLst/>
          </a:prstGeom>
          <a:solidFill>
            <a:srgbClr val="0C4659"/>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a:t>Å skape rom der folk kan møtes, dele erfaringer og tilby støtte bidrar til å bygge </a:t>
            </a:r>
            <a:r>
              <a:rPr lang="en-US" sz="2400" b="1"/>
              <a:t>emosjonelle og praktiske sikkerhetsnett </a:t>
            </a:r>
            <a:r>
              <a:rPr lang="en-US" sz="2400"/>
              <a:t>som kommer alle til gode. </a:t>
            </a:r>
            <a:endParaRPr lang="sl-SI" sz="2400"/>
          </a:p>
        </p:txBody>
      </p:sp>
      <p:sp>
        <p:nvSpPr>
          <p:cNvPr id="7" name="Puščica: ukrivljeno dol 6">
            <a:extLst>
              <a:ext uri="{FF2B5EF4-FFF2-40B4-BE49-F238E27FC236}">
                <a16:creationId xmlns:a16="http://schemas.microsoft.com/office/drawing/2014/main" id="{DC9E6EC9-997A-9CC2-4155-EED3940F126A}"/>
              </a:ext>
            </a:extLst>
          </p:cNvPr>
          <p:cNvSpPr/>
          <p:nvPr/>
        </p:nvSpPr>
        <p:spPr>
          <a:xfrm rot="14014991">
            <a:off x="4636460" y="5404872"/>
            <a:ext cx="1717976" cy="1383049"/>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5674B22B-88AA-DF18-DC66-D53075A56C5D}"/>
              </a:ext>
            </a:extLst>
          </p:cNvPr>
          <p:cNvSpPr txBox="1"/>
          <p:nvPr/>
        </p:nvSpPr>
        <p:spPr>
          <a:xfrm>
            <a:off x="5795393" y="4732469"/>
            <a:ext cx="4855658" cy="126467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err="1"/>
              <a:t>Resiliens </a:t>
            </a:r>
            <a:r>
              <a:rPr lang="en-US" sz="2400"/>
              <a:t>handler ikke bare om «meg» – det handler også om «oss». </a:t>
            </a:r>
            <a:endParaRPr lang="sl-SI" sz="2400"/>
          </a:p>
        </p:txBody>
      </p:sp>
      <p:sp>
        <p:nvSpPr>
          <p:cNvPr id="8" name="Puščica: ukrivljeno dol 6">
            <a:extLst>
              <a:ext uri="{FF2B5EF4-FFF2-40B4-BE49-F238E27FC236}">
                <a16:creationId xmlns:a16="http://schemas.microsoft.com/office/drawing/2014/main" id="{9D95A027-142E-DE7A-BFEF-1FC53324A7B7}"/>
              </a:ext>
            </a:extLst>
          </p:cNvPr>
          <p:cNvSpPr/>
          <p:nvPr/>
        </p:nvSpPr>
        <p:spPr>
          <a:xfrm rot="3200778">
            <a:off x="6271964" y="2967730"/>
            <a:ext cx="1855327" cy="2126598"/>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261888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FEFCC0E5-2057-AD4A-4051-EE0DAF6C25CA}"/>
              </a:ext>
            </a:extLst>
          </p:cNvPr>
          <p:cNvSpPr>
            <a:spLocks noGrp="1"/>
          </p:cNvSpPr>
          <p:nvPr>
            <p:ph type="body" sz="quarter" idx="19"/>
          </p:nvPr>
        </p:nvSpPr>
        <p:spPr>
          <a:xfrm>
            <a:off x="544933" y="1043379"/>
            <a:ext cx="3011067" cy="385564"/>
          </a:xfrm>
        </p:spPr>
        <p:txBody>
          <a:bodyPr/>
          <a:lstStyle/>
          <a:p>
            <a:r>
              <a:rPr lang="sl-SI" sz="4000" dirty="0"/>
              <a:t>3.3 </a:t>
            </a:r>
          </a:p>
          <a:p>
            <a:r>
              <a:rPr lang="sl-SI" sz="4000" dirty="0" err="1"/>
              <a:t>Naturens sykluser og lærdommer</a:t>
            </a:r>
            <a:r>
              <a:rPr lang="sl-SI" sz="4000" dirty="0"/>
              <a:t> </a:t>
            </a:r>
          </a:p>
        </p:txBody>
      </p:sp>
      <p:sp>
        <p:nvSpPr>
          <p:cNvPr id="4" name="Označba mesta besedila 3">
            <a:extLst>
              <a:ext uri="{FF2B5EF4-FFF2-40B4-BE49-F238E27FC236}">
                <a16:creationId xmlns:a16="http://schemas.microsoft.com/office/drawing/2014/main" id="{02C568DB-58D4-AA40-F5E3-1B4F5F9720F5}"/>
              </a:ext>
            </a:extLst>
          </p:cNvPr>
          <p:cNvSpPr>
            <a:spLocks noGrp="1"/>
          </p:cNvSpPr>
          <p:nvPr>
            <p:ph type="body" sz="quarter" idx="20"/>
          </p:nvPr>
        </p:nvSpPr>
        <p:spPr>
          <a:xfrm>
            <a:off x="4756386" y="740834"/>
            <a:ext cx="6961476" cy="3849918"/>
          </a:xfrm>
        </p:spPr>
        <p:txBody>
          <a:bodyPr/>
          <a:lstStyle/>
          <a:p>
            <a:pPr>
              <a:buNone/>
            </a:pPr>
            <a:r>
              <a:rPr lang="en-US"/>
              <a:t>Økosystemer gjennomgår sykluser av:</a:t>
            </a:r>
          </a:p>
          <a:p>
            <a:pPr marL="342900" indent="-342900">
              <a:buFont typeface="Arial" panose="020B0604020202020204" pitchFamily="34" charset="0"/>
              <a:buChar char="•"/>
            </a:pPr>
            <a:r>
              <a:rPr lang="en-US"/>
              <a:t>Vekst</a:t>
            </a:r>
          </a:p>
          <a:p>
            <a:pPr marL="342900" indent="-342900">
              <a:buFont typeface="Arial" panose="020B0604020202020204" pitchFamily="34" charset="0"/>
              <a:buChar char="•"/>
            </a:pPr>
            <a:r>
              <a:rPr lang="en-US"/>
              <a:t>Forstyrrelse</a:t>
            </a:r>
          </a:p>
          <a:p>
            <a:pPr marL="342900" indent="-342900">
              <a:buFont typeface="Arial" panose="020B0604020202020204" pitchFamily="34" charset="0"/>
              <a:buChar char="•"/>
            </a:pPr>
            <a:r>
              <a:rPr lang="en-US"/>
              <a:t>Gjenoppretting</a:t>
            </a:r>
          </a:p>
          <a:p>
            <a:pPr marL="342900" indent="-342900">
              <a:buFont typeface="Arial" panose="020B0604020202020204" pitchFamily="34" charset="0"/>
              <a:buChar char="•"/>
            </a:pPr>
            <a:r>
              <a:rPr lang="en-US"/>
              <a:t>Transformasjon</a:t>
            </a:r>
          </a:p>
        </p:txBody>
      </p:sp>
      <p:sp>
        <p:nvSpPr>
          <p:cNvPr id="5" name="Označba mesta besedila 4">
            <a:extLst>
              <a:ext uri="{FF2B5EF4-FFF2-40B4-BE49-F238E27FC236}">
                <a16:creationId xmlns:a16="http://schemas.microsoft.com/office/drawing/2014/main" id="{4059FAF6-A35F-FD51-264A-A5DEA59DC134}"/>
              </a:ext>
            </a:extLst>
          </p:cNvPr>
          <p:cNvSpPr>
            <a:spLocks noGrp="1"/>
          </p:cNvSpPr>
          <p:nvPr>
            <p:ph type="body" sz="quarter" idx="16"/>
          </p:nvPr>
        </p:nvSpPr>
        <p:spPr>
          <a:xfrm>
            <a:off x="544933" y="5715339"/>
            <a:ext cx="9609001" cy="803654"/>
          </a:xfrm>
        </p:spPr>
        <p:txBody>
          <a:bodyPr/>
          <a:lstStyle/>
          <a:p>
            <a:r>
              <a:rPr lang="en-US"/>
              <a:t>Naturen = den ultimate læreren i motstandskraft</a:t>
            </a:r>
            <a:endParaRPr lang="sl-SI"/>
          </a:p>
        </p:txBody>
      </p:sp>
      <p:sp>
        <p:nvSpPr>
          <p:cNvPr id="7" name="PoljeZBesedilom 6">
            <a:extLst>
              <a:ext uri="{FF2B5EF4-FFF2-40B4-BE49-F238E27FC236}">
                <a16:creationId xmlns:a16="http://schemas.microsoft.com/office/drawing/2014/main" id="{0016156C-5E73-13D7-43AE-8D880A420DAA}"/>
              </a:ext>
            </a:extLst>
          </p:cNvPr>
          <p:cNvSpPr txBox="1"/>
          <p:nvPr/>
        </p:nvSpPr>
        <p:spPr>
          <a:xfrm>
            <a:off x="4756386" y="3429000"/>
            <a:ext cx="6637640" cy="2145268"/>
          </a:xfrm>
          <a:prstGeom prst="roundRect">
            <a:avLst/>
          </a:prstGeom>
          <a:solidFill>
            <a:srgbClr val="84C245"/>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buNone/>
            </a:pPr>
            <a:r>
              <a:rPr lang="en-US" sz="2400" b="1"/>
              <a:t>Eksempler:</a:t>
            </a:r>
            <a:endParaRPr lang="en-US" sz="2400"/>
          </a:p>
          <a:p>
            <a:pPr marL="342900" indent="-342900">
              <a:buFont typeface="Arial" panose="020B0604020202020204" pitchFamily="34" charset="0"/>
              <a:buChar char="•"/>
            </a:pPr>
            <a:r>
              <a:rPr lang="en-US" sz="2400"/>
              <a:t>Skogene vokser opp igjen etter skogbranner</a:t>
            </a:r>
          </a:p>
          <a:p>
            <a:pPr marL="342900" indent="-342900">
              <a:buFont typeface="Arial" panose="020B0604020202020204" pitchFamily="34" charset="0"/>
              <a:buChar char="•"/>
            </a:pPr>
            <a:r>
              <a:rPr lang="en-US" sz="2400"/>
              <a:t>Elver endrer løp for å tilpasse seg terrenget</a:t>
            </a:r>
          </a:p>
          <a:p>
            <a:pPr marL="342900" indent="-342900">
              <a:buFont typeface="Arial" panose="020B0604020202020204" pitchFamily="34" charset="0"/>
              <a:buChar char="•"/>
            </a:pPr>
            <a:r>
              <a:rPr lang="en-US" sz="2400"/>
              <a:t>Dyr utvikler seg for å overleve i skiftende miljøer</a:t>
            </a:r>
          </a:p>
        </p:txBody>
      </p:sp>
    </p:spTree>
    <p:extLst>
      <p:ext uri="{BB962C8B-B14F-4D97-AF65-F5344CB8AC3E}">
        <p14:creationId xmlns:p14="http://schemas.microsoft.com/office/powerpoint/2010/main" val="1721085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4D50-15EE-F8F8-DC64-3706DD86B62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CE11D4-C561-A497-C49B-C88B62610E6A}"/>
              </a:ext>
            </a:extLst>
          </p:cNvPr>
          <p:cNvSpPr>
            <a:spLocks noGrp="1"/>
          </p:cNvSpPr>
          <p:nvPr>
            <p:ph type="body" sz="quarter" idx="13"/>
          </p:nvPr>
        </p:nvSpPr>
        <p:spPr>
          <a:xfrm>
            <a:off x="640591" y="1146412"/>
            <a:ext cx="3931409" cy="4029513"/>
          </a:xfrm>
        </p:spPr>
        <p:txBody>
          <a:bodyPr/>
          <a:lstStyle/>
          <a:p>
            <a:r>
              <a:rPr lang="en-US"/>
              <a:t>Naturens budskap til oss:</a:t>
            </a:r>
            <a:endParaRPr lang="sl-SI"/>
          </a:p>
          <a:p>
            <a:endParaRPr lang="en-US"/>
          </a:p>
          <a:p>
            <a:r>
              <a:rPr lang="en-US"/>
              <a:t>Ikke motstå forandring. </a:t>
            </a:r>
            <a:br>
              <a:rPr lang="sl-SI"/>
            </a:br>
            <a:r>
              <a:rPr lang="en-US"/>
              <a:t>Reager på den.</a:t>
            </a:r>
            <a:br>
              <a:rPr lang="en-US"/>
            </a:br>
            <a:r>
              <a:rPr lang="en-US"/>
              <a:t>Fleksibilitet er styrke</a:t>
            </a:r>
          </a:p>
        </p:txBody>
      </p:sp>
      <p:sp>
        <p:nvSpPr>
          <p:cNvPr id="9" name="Freeform 8">
            <a:extLst>
              <a:ext uri="{FF2B5EF4-FFF2-40B4-BE49-F238E27FC236}">
                <a16:creationId xmlns:a16="http://schemas.microsoft.com/office/drawing/2014/main" id="{CF75B6EA-E67B-CA5F-C1F5-63272FBD11D4}"/>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11" name="PoljeZBesedilom 10">
            <a:extLst>
              <a:ext uri="{FF2B5EF4-FFF2-40B4-BE49-F238E27FC236}">
                <a16:creationId xmlns:a16="http://schemas.microsoft.com/office/drawing/2014/main" id="{B0FE8FAB-0FDE-7E8C-B2D3-2B65AC67D558}"/>
              </a:ext>
            </a:extLst>
          </p:cNvPr>
          <p:cNvSpPr txBox="1"/>
          <p:nvPr/>
        </p:nvSpPr>
        <p:spPr>
          <a:xfrm>
            <a:off x="923723" y="5773663"/>
            <a:ext cx="5154741" cy="461665"/>
          </a:xfrm>
          <a:prstGeom prst="rect">
            <a:avLst/>
          </a:prstGeom>
          <a:noFill/>
        </p:spPr>
        <p:txBody>
          <a:bodyPr wrap="square">
            <a:spAutoFit/>
          </a:bodyPr>
          <a:lstStyle/>
          <a:p>
            <a:r>
              <a:rPr lang="en-US" sz="2400"/>
              <a:t>La deg selv forandre, tilpasse deg og utvikle deg.</a:t>
            </a:r>
          </a:p>
        </p:txBody>
      </p:sp>
      <p:pic>
        <p:nvPicPr>
          <p:cNvPr id="7" name="Označba mesta slike 6" descr="Slika, ki vsebuje besede narava, drevo, na prostem&#10;&#10;Vsebina, ustvarjena z UI, morda ni pravilna.">
            <a:extLst>
              <a:ext uri="{FF2B5EF4-FFF2-40B4-BE49-F238E27FC236}">
                <a16:creationId xmlns:a16="http://schemas.microsoft.com/office/drawing/2014/main" id="{356AF751-B11B-4279-3BFD-09F9025C0DA7}"/>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a:xfrm>
            <a:off x="5631688" y="1678929"/>
            <a:ext cx="6560312" cy="4556399"/>
          </a:xfrm>
        </p:spPr>
      </p:pic>
    </p:spTree>
    <p:extLst>
      <p:ext uri="{BB962C8B-B14F-4D97-AF65-F5344CB8AC3E}">
        <p14:creationId xmlns:p14="http://schemas.microsoft.com/office/powerpoint/2010/main" val="81931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B5677A4D-138A-772B-52E6-4368D54C66F2}"/>
              </a:ext>
            </a:extLst>
          </p:cNvPr>
          <p:cNvSpPr>
            <a:spLocks noGrp="1"/>
          </p:cNvSpPr>
          <p:nvPr>
            <p:ph type="body" sz="quarter" idx="19"/>
          </p:nvPr>
        </p:nvSpPr>
        <p:spPr>
          <a:xfrm>
            <a:off x="616370" y="3985017"/>
            <a:ext cx="3082173" cy="1984140"/>
          </a:xfrm>
        </p:spPr>
        <p:txBody>
          <a:bodyPr/>
          <a:lstStyle/>
          <a:p>
            <a:r>
              <a:rPr lang="sl-SI" dirty="0"/>
              <a:t>3</a:t>
            </a:r>
            <a:r>
              <a:rPr lang="en-US" dirty="0"/>
              <a:t>.4 Trening for å bli mer motstandsdyktig</a:t>
            </a:r>
            <a:endParaRPr lang="sl-SI" dirty="0"/>
          </a:p>
        </p:txBody>
      </p:sp>
      <p:sp>
        <p:nvSpPr>
          <p:cNvPr id="5" name="Označba mesta besedila 4">
            <a:extLst>
              <a:ext uri="{FF2B5EF4-FFF2-40B4-BE49-F238E27FC236}">
                <a16:creationId xmlns:a16="http://schemas.microsoft.com/office/drawing/2014/main" id="{49D73793-398E-981D-3671-82565CBA9EF2}"/>
              </a:ext>
            </a:extLst>
          </p:cNvPr>
          <p:cNvSpPr>
            <a:spLocks noGrp="1"/>
          </p:cNvSpPr>
          <p:nvPr>
            <p:ph type="body" sz="quarter" idx="20"/>
          </p:nvPr>
        </p:nvSpPr>
        <p:spPr>
          <a:xfrm>
            <a:off x="7946950" y="642939"/>
            <a:ext cx="3817093" cy="5453458"/>
          </a:xfrm>
        </p:spPr>
        <p:txBody>
          <a:bodyPr/>
          <a:lstStyle/>
          <a:p>
            <a:r>
              <a:rPr lang="en-US" sz="3600" b="1">
                <a:solidFill>
                  <a:srgbClr val="1F8E47"/>
                </a:solidFill>
              </a:rPr>
              <a:t>Motstandskraft starter i tankegangen din.</a:t>
            </a:r>
            <a:endParaRPr lang="sl-SI" sz="3600" b="1">
              <a:solidFill>
                <a:srgbClr val="1F8E47"/>
              </a:solidFill>
            </a:endParaRPr>
          </a:p>
          <a:p>
            <a:endParaRPr lang="sl-SI"/>
          </a:p>
          <a:p>
            <a:r>
              <a:rPr lang="en-US"/>
              <a:t>Gå </a:t>
            </a:r>
            <a:r>
              <a:rPr lang="en-US" b="1"/>
              <a:t>fra fryktbasert </a:t>
            </a:r>
            <a:r>
              <a:rPr lang="en-US"/>
              <a:t>til </a:t>
            </a:r>
            <a:r>
              <a:rPr lang="en-US" b="1"/>
              <a:t>mulighetsbasert tenkning</a:t>
            </a:r>
            <a:r>
              <a:rPr lang="sl-SI"/>
              <a:t>.</a:t>
            </a:r>
          </a:p>
          <a:p>
            <a:endParaRPr lang="en-US" i="1"/>
          </a:p>
          <a:p>
            <a:r>
              <a:rPr lang="en-US" i="1"/>
              <a:t>I stedet for:</a:t>
            </a:r>
          </a:p>
          <a:p>
            <a:pPr marL="342900" indent="-342900">
              <a:buFont typeface="Arial" panose="020B0604020202020204" pitchFamily="34" charset="0"/>
              <a:buChar char="•"/>
            </a:pPr>
            <a:r>
              <a:rPr lang="en-US" i="1"/>
              <a:t>«Hva om jeg mislykkes?»</a:t>
            </a:r>
            <a:endParaRPr lang="sl-SI" i="1"/>
          </a:p>
          <a:p>
            <a:pPr marL="0" indent="0"/>
            <a:r>
              <a:rPr lang="en-US" i="1"/>
              <a:t>Prøv:</a:t>
            </a:r>
          </a:p>
          <a:p>
            <a:pPr marL="342900" indent="-342900">
              <a:buFont typeface="Arial" panose="020B0604020202020204" pitchFamily="34" charset="0"/>
              <a:buChar char="•"/>
            </a:pPr>
            <a:r>
              <a:rPr lang="en-US" i="1"/>
              <a:t>«Hva om jeg lærer noe?»</a:t>
            </a:r>
          </a:p>
          <a:p>
            <a:pPr marL="342900" indent="-342900">
              <a:buFont typeface="Arial" panose="020B0604020202020204" pitchFamily="34" charset="0"/>
              <a:buChar char="•"/>
            </a:pPr>
            <a:r>
              <a:rPr lang="en-US" i="1"/>
              <a:t>«Hva om dette går bra?»</a:t>
            </a:r>
          </a:p>
          <a:p>
            <a:endParaRPr lang="en-US" i="1"/>
          </a:p>
          <a:p>
            <a:endParaRPr lang="sl-SI" i="1"/>
          </a:p>
          <a:p>
            <a:endParaRPr lang="sl-SI"/>
          </a:p>
        </p:txBody>
      </p:sp>
      <p:sp>
        <p:nvSpPr>
          <p:cNvPr id="8" name="Označba mesta besedila 4">
            <a:extLst>
              <a:ext uri="{FF2B5EF4-FFF2-40B4-BE49-F238E27FC236}">
                <a16:creationId xmlns:a16="http://schemas.microsoft.com/office/drawing/2014/main" id="{AD3DC5F2-36EC-E225-BAB6-D6F73D6019DA}"/>
              </a:ext>
            </a:extLst>
          </p:cNvPr>
          <p:cNvSpPr txBox="1">
            <a:spLocks/>
          </p:cNvSpPr>
          <p:nvPr/>
        </p:nvSpPr>
        <p:spPr>
          <a:xfrm>
            <a:off x="7851300" y="3258628"/>
            <a:ext cx="3800291" cy="2438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a:p>
        </p:txBody>
      </p:sp>
      <p:sp>
        <p:nvSpPr>
          <p:cNvPr id="10" name="Rectangle 2">
            <a:extLst>
              <a:ext uri="{FF2B5EF4-FFF2-40B4-BE49-F238E27FC236}">
                <a16:creationId xmlns:a16="http://schemas.microsoft.com/office/drawing/2014/main" id="{DD7AB1EC-F13F-7D9E-3D15-8336B508026A}"/>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a:ln>
                <a:noFill/>
              </a:ln>
              <a:solidFill>
                <a:schemeClr val="tx1"/>
              </a:solidFill>
              <a:effectLst/>
              <a:latin typeface="Arial" panose="020B0604020202020204" pitchFamily="34" charset="0"/>
            </a:endParaRPr>
          </a:p>
        </p:txBody>
      </p:sp>
      <p:pic>
        <p:nvPicPr>
          <p:cNvPr id="9" name="Označba mesta slike 8" descr="Slika, ki vsebuje besede na prostem, nebo, oseba, obutev&#10;&#10;Vsebina, ustvarjena z UI, morda ni pravilna.">
            <a:extLst>
              <a:ext uri="{FF2B5EF4-FFF2-40B4-BE49-F238E27FC236}">
                <a16:creationId xmlns:a16="http://schemas.microsoft.com/office/drawing/2014/main" id="{5A745147-088A-2341-2B5E-C3931720C0F8}"/>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35665" y="242889"/>
            <a:ext cx="7575621" cy="4331221"/>
          </a:xfrm>
        </p:spPr>
      </p:pic>
    </p:spTree>
    <p:extLst>
      <p:ext uri="{BB962C8B-B14F-4D97-AF65-F5344CB8AC3E}">
        <p14:creationId xmlns:p14="http://schemas.microsoft.com/office/powerpoint/2010/main" val="3785544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18E25-8E4C-D23C-B74C-5A599310252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59EDBE-177C-1731-3068-0C07F0108AFB}"/>
              </a:ext>
            </a:extLst>
          </p:cNvPr>
          <p:cNvSpPr>
            <a:spLocks noGrp="1"/>
          </p:cNvSpPr>
          <p:nvPr>
            <p:ph type="body" sz="quarter" idx="18"/>
          </p:nvPr>
        </p:nvSpPr>
        <p:spPr>
          <a:xfrm>
            <a:off x="798380" y="1922108"/>
            <a:ext cx="5709100" cy="3973513"/>
          </a:xfrm>
        </p:spPr>
        <p:txBody>
          <a:bodyPr/>
          <a:lstStyle/>
          <a:p>
            <a:pPr>
              <a:buNone/>
            </a:pPr>
            <a:r>
              <a:rPr lang="en-US"/>
              <a:t>Motstandskraft bygges opp ved å:</a:t>
            </a:r>
          </a:p>
          <a:p>
            <a:pPr marL="342900" indent="-342900">
              <a:buFont typeface="Arial" panose="020B0604020202020204" pitchFamily="34" charset="0"/>
              <a:buChar char="•"/>
            </a:pPr>
            <a:r>
              <a:rPr lang="en-US"/>
              <a:t>Å møte tilbakeslag og lære av dem</a:t>
            </a:r>
          </a:p>
          <a:p>
            <a:pPr marL="342900" indent="-342900">
              <a:buFont typeface="Arial" panose="020B0604020202020204" pitchFamily="34" charset="0"/>
              <a:buChar char="•"/>
            </a:pPr>
            <a:r>
              <a:rPr lang="en-US"/>
              <a:t>Å forfølge </a:t>
            </a:r>
            <a:r>
              <a:rPr lang="en-US" b="1"/>
              <a:t>meningsfulle mål</a:t>
            </a:r>
            <a:endParaRPr lang="en-US"/>
          </a:p>
          <a:p>
            <a:pPr marL="342900" indent="-342900">
              <a:buFont typeface="Arial" panose="020B0604020202020204" pitchFamily="34" charset="0"/>
              <a:buChar char="•"/>
            </a:pPr>
            <a:r>
              <a:rPr lang="en-US"/>
              <a:t>Å starte i det små</a:t>
            </a:r>
          </a:p>
          <a:p>
            <a:pPr marL="342900" indent="-342900">
              <a:buFont typeface="Arial" panose="020B0604020202020204" pitchFamily="34" charset="0"/>
              <a:buChar char="•"/>
            </a:pPr>
            <a:r>
              <a:rPr lang="en-US"/>
              <a:t>Å være konsekvent</a:t>
            </a:r>
            <a:endParaRPr lang="sl-SI"/>
          </a:p>
          <a:p>
            <a:pPr marL="342900" indent="-342900">
              <a:buFont typeface="Arial" panose="020B0604020202020204" pitchFamily="34" charset="0"/>
              <a:buChar char="•"/>
            </a:pPr>
            <a:endParaRPr lang="sl-SI"/>
          </a:p>
          <a:p>
            <a:pPr marL="0" indent="0"/>
            <a:r>
              <a:rPr lang="en-US" i="1"/>
              <a:t>Ikke sikt mot en forandring over natten.</a:t>
            </a:r>
            <a:br>
              <a:rPr lang="en-US"/>
            </a:br>
            <a:r>
              <a:rPr lang="en-US"/>
              <a:t>Ta små skritt som er i tråd med dine </a:t>
            </a:r>
            <a:r>
              <a:rPr lang="en-US" b="1"/>
              <a:t>verdier</a:t>
            </a:r>
            <a:r>
              <a:rPr lang="en-US"/>
              <a:t>.</a:t>
            </a:r>
          </a:p>
        </p:txBody>
      </p:sp>
      <p:pic>
        <p:nvPicPr>
          <p:cNvPr id="9" name="Picture Placeholder 8">
            <a:extLst>
              <a:ext uri="{FF2B5EF4-FFF2-40B4-BE49-F238E27FC236}">
                <a16:creationId xmlns:a16="http://schemas.microsoft.com/office/drawing/2014/main" id="{2A939962-6572-ED40-7A8F-93E8131CE7D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763" b="-678"/>
          <a:stretch/>
        </p:blipFill>
        <p:spPr>
          <a:xfrm>
            <a:off x="6966760" y="2884487"/>
            <a:ext cx="3896842" cy="3973513"/>
          </a:xfrm>
        </p:spPr>
      </p:pic>
      <p:sp>
        <p:nvSpPr>
          <p:cNvPr id="6" name="Označba mesta besedila 2">
            <a:extLst>
              <a:ext uri="{FF2B5EF4-FFF2-40B4-BE49-F238E27FC236}">
                <a16:creationId xmlns:a16="http://schemas.microsoft.com/office/drawing/2014/main" id="{151D1FA9-9A40-CB6D-71AB-E2EE642EA437}"/>
              </a:ext>
            </a:extLst>
          </p:cNvPr>
          <p:cNvSpPr>
            <a:spLocks noGrp="1"/>
          </p:cNvSpPr>
          <p:nvPr>
            <p:ph type="body" sz="quarter" idx="16"/>
          </p:nvPr>
        </p:nvSpPr>
        <p:spPr>
          <a:xfrm>
            <a:off x="798381" y="761603"/>
            <a:ext cx="10614687" cy="803654"/>
          </a:xfrm>
        </p:spPr>
        <p:txBody>
          <a:bodyPr/>
          <a:lstStyle/>
          <a:p>
            <a:r>
              <a:rPr lang="sl-SI" err="1"/>
              <a:t>Små handlinger</a:t>
            </a:r>
            <a:r>
              <a:rPr lang="sl-SI"/>
              <a:t>, stor </a:t>
            </a:r>
            <a:r>
              <a:rPr lang="sl-SI" err="1"/>
              <a:t>forandring</a:t>
            </a:r>
            <a:endParaRPr lang="sl-SI"/>
          </a:p>
        </p:txBody>
      </p:sp>
    </p:spTree>
    <p:extLst>
      <p:ext uri="{BB962C8B-B14F-4D97-AF65-F5344CB8AC3E}">
        <p14:creationId xmlns:p14="http://schemas.microsoft.com/office/powerpoint/2010/main" val="3236721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408A212-DCAF-1AA3-F4DF-6CB019242089}"/>
              </a:ext>
            </a:extLst>
          </p:cNvPr>
          <p:cNvSpPr>
            <a:spLocks noGrp="1"/>
          </p:cNvSpPr>
          <p:nvPr>
            <p:ph type="body" sz="quarter" idx="18"/>
          </p:nvPr>
        </p:nvSpPr>
        <p:spPr/>
        <p:txBody>
          <a:bodyPr/>
          <a:lstStyle/>
          <a:p>
            <a:endParaRPr lang="sl-SI"/>
          </a:p>
          <a:p>
            <a:endParaRPr lang="sl-SI"/>
          </a:p>
          <a:p>
            <a:endParaRPr lang="sl-SI"/>
          </a:p>
          <a:p>
            <a:r>
              <a:rPr lang="en-US"/>
              <a:t>Vær snill mot deg selv når fremgangen ikke er perfekt – det er den sjelden.</a:t>
            </a:r>
            <a:endParaRPr lang="sl-SI"/>
          </a:p>
          <a:p>
            <a:endParaRPr lang="sl-SI"/>
          </a:p>
          <a:p>
            <a:r>
              <a:rPr lang="en-US"/>
              <a:t>Vis deg selv </a:t>
            </a:r>
            <a:r>
              <a:rPr lang="en-US" b="1"/>
              <a:t>medfølelse</a:t>
            </a:r>
            <a:r>
              <a:rPr lang="en-US"/>
              <a:t>, ikke kritikk, når ting ikke går helt perfekt</a:t>
            </a:r>
          </a:p>
          <a:p>
            <a:endParaRPr lang="sl-SI"/>
          </a:p>
        </p:txBody>
      </p:sp>
      <p:sp>
        <p:nvSpPr>
          <p:cNvPr id="3" name="Označba mesta besedila 2">
            <a:extLst>
              <a:ext uri="{FF2B5EF4-FFF2-40B4-BE49-F238E27FC236}">
                <a16:creationId xmlns:a16="http://schemas.microsoft.com/office/drawing/2014/main" id="{46C058DA-5866-ABBA-C1C9-93CDA3F71A26}"/>
              </a:ext>
            </a:extLst>
          </p:cNvPr>
          <p:cNvSpPr>
            <a:spLocks noGrp="1"/>
          </p:cNvSpPr>
          <p:nvPr>
            <p:ph type="body" sz="quarter" idx="16"/>
          </p:nvPr>
        </p:nvSpPr>
        <p:spPr/>
        <p:txBody>
          <a:bodyPr/>
          <a:lstStyle/>
          <a:p>
            <a:r>
              <a:rPr lang="sl-SI"/>
              <a:t>Vær </a:t>
            </a:r>
            <a:r>
              <a:rPr lang="sl-SI" err="1"/>
              <a:t>snill </a:t>
            </a:r>
            <a:r>
              <a:rPr lang="sl-SI"/>
              <a:t>mot </a:t>
            </a:r>
            <a:r>
              <a:rPr lang="sl-SI" err="1"/>
              <a:t>deg selv</a:t>
            </a:r>
            <a:endParaRPr lang="sl-SI"/>
          </a:p>
        </p:txBody>
      </p:sp>
      <p:sp>
        <p:nvSpPr>
          <p:cNvPr id="8" name="PoljeZBesedilom 7">
            <a:extLst>
              <a:ext uri="{FF2B5EF4-FFF2-40B4-BE49-F238E27FC236}">
                <a16:creationId xmlns:a16="http://schemas.microsoft.com/office/drawing/2014/main" id="{DA50714E-4298-5AFB-210E-F60C1BACFD99}"/>
              </a:ext>
            </a:extLst>
          </p:cNvPr>
          <p:cNvSpPr txBox="1"/>
          <p:nvPr/>
        </p:nvSpPr>
        <p:spPr>
          <a:xfrm>
            <a:off x="424753" y="2045704"/>
            <a:ext cx="5936717" cy="132802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buNone/>
            </a:pPr>
            <a:r>
              <a:rPr lang="en-US" sz="2400"/>
              <a:t>Motstandskraft ≠ aldri å mislykkes</a:t>
            </a:r>
            <a:endParaRPr lang="sl-SI" sz="2400"/>
          </a:p>
          <a:p>
            <a:pPr algn="ctr">
              <a:buNone/>
            </a:pPr>
            <a:r>
              <a:rPr lang="en-US" sz="2400"/>
              <a:t>Motstandskraft = å komme seg igjen når du feiler</a:t>
            </a:r>
          </a:p>
        </p:txBody>
      </p:sp>
      <p:pic>
        <p:nvPicPr>
          <p:cNvPr id="13" name="Označba mesta slike 12">
            <a:extLst>
              <a:ext uri="{FF2B5EF4-FFF2-40B4-BE49-F238E27FC236}">
                <a16:creationId xmlns:a16="http://schemas.microsoft.com/office/drawing/2014/main" id="{DD492FDB-D199-254C-53D2-6E1795F76976}"/>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p:blipFill>
        <p:spPr>
          <a:xfrm>
            <a:off x="7014500" y="1628440"/>
            <a:ext cx="4037037" cy="5208132"/>
          </a:xfrm>
        </p:spPr>
      </p:pic>
    </p:spTree>
    <p:extLst>
      <p:ext uri="{BB962C8B-B14F-4D97-AF65-F5344CB8AC3E}">
        <p14:creationId xmlns:p14="http://schemas.microsoft.com/office/powerpoint/2010/main" val="1808804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5FCCE-95D6-D4EE-6478-F4C95797C077}"/>
            </a:ext>
          </a:extLst>
        </p:cNvPr>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86EC30-D9F2-B8E9-7FD2-6A853B87172A}"/>
              </a:ext>
            </a:extLst>
          </p:cNvPr>
          <p:cNvSpPr>
            <a:spLocks noGrp="1"/>
          </p:cNvSpPr>
          <p:nvPr>
            <p:ph type="body" sz="quarter" idx="18"/>
          </p:nvPr>
        </p:nvSpPr>
        <p:spPr>
          <a:xfrm>
            <a:off x="778932" y="1411106"/>
            <a:ext cx="10614687" cy="4197451"/>
          </a:xfrm>
        </p:spPr>
        <p:txBody>
          <a:bodyPr/>
          <a:lstStyle/>
          <a:p>
            <a:pPr>
              <a:lnSpc>
                <a:spcPct val="150000"/>
              </a:lnSpc>
            </a:pPr>
            <a:r>
              <a:rPr lang="en-US"/>
              <a:t>Skriv ned tre utfordringer du står overfor.</a:t>
            </a:r>
            <a:br>
              <a:rPr lang="en-US"/>
            </a:br>
            <a:r>
              <a:rPr lang="en-US"/>
              <a:t>Skriv nå ned det </a:t>
            </a:r>
            <a:r>
              <a:rPr lang="en-US" b="1"/>
              <a:t>best mulige utfallet </a:t>
            </a:r>
            <a:r>
              <a:rPr lang="en-US"/>
              <a:t>for hver av dem.</a:t>
            </a:r>
            <a:endParaRPr lang="sl-SI"/>
          </a:p>
          <a:p>
            <a:endParaRPr lang="sl-SI"/>
          </a:p>
        </p:txBody>
      </p:sp>
      <p:sp>
        <p:nvSpPr>
          <p:cNvPr id="3" name="Označba mesta besedila 2">
            <a:extLst>
              <a:ext uri="{FF2B5EF4-FFF2-40B4-BE49-F238E27FC236}">
                <a16:creationId xmlns:a16="http://schemas.microsoft.com/office/drawing/2014/main" id="{921E1AAD-6CC3-4FDC-03D0-1AE8CDDCD7AE}"/>
              </a:ext>
            </a:extLst>
          </p:cNvPr>
          <p:cNvSpPr>
            <a:spLocks noGrp="1"/>
          </p:cNvSpPr>
          <p:nvPr>
            <p:ph type="body" sz="quarter" idx="16"/>
          </p:nvPr>
        </p:nvSpPr>
        <p:spPr/>
        <p:txBody>
          <a:bodyPr/>
          <a:lstStyle/>
          <a:p>
            <a:r>
              <a:rPr lang="en-US" b="1"/>
              <a:t>Oppgave (2 min)</a:t>
            </a:r>
            <a:endParaRPr lang="sl-SI"/>
          </a:p>
        </p:txBody>
      </p:sp>
      <p:sp>
        <p:nvSpPr>
          <p:cNvPr id="5" name="PoljeZBesedilom 4">
            <a:extLst>
              <a:ext uri="{FF2B5EF4-FFF2-40B4-BE49-F238E27FC236}">
                <a16:creationId xmlns:a16="http://schemas.microsoft.com/office/drawing/2014/main" id="{DED1684C-F955-CFDB-64B8-8B3DB2EE600B}"/>
              </a:ext>
            </a:extLst>
          </p:cNvPr>
          <p:cNvSpPr txBox="1"/>
          <p:nvPr/>
        </p:nvSpPr>
        <p:spPr>
          <a:xfrm>
            <a:off x="1188781" y="2642126"/>
            <a:ext cx="4875107" cy="3103474"/>
          </a:xfrm>
          <a:prstGeom prst="roundRect">
            <a:avLst/>
          </a:prstGeom>
          <a:solidFill>
            <a:srgbClr val="84C245"/>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sl-SI" sz="2400" b="1"/>
              <a:t>Viktige poeng</a:t>
            </a:r>
          </a:p>
          <a:p>
            <a:pPr marL="342900" indent="-342900">
              <a:lnSpc>
                <a:spcPct val="150000"/>
              </a:lnSpc>
              <a:buFont typeface="Arial" panose="020B0604020202020204" pitchFamily="34" charset="0"/>
              <a:buChar char="•"/>
            </a:pPr>
            <a:r>
              <a:rPr lang="en-US" sz="2400"/>
              <a:t>Begynn i det små</a:t>
            </a:r>
          </a:p>
          <a:p>
            <a:pPr marL="342900" indent="-342900">
              <a:lnSpc>
                <a:spcPct val="150000"/>
              </a:lnSpc>
              <a:buFont typeface="Arial" panose="020B0604020202020204" pitchFamily="34" charset="0"/>
              <a:buChar char="•"/>
            </a:pPr>
            <a:r>
              <a:rPr lang="en-US" sz="2400"/>
              <a:t>Fokuser på formålet</a:t>
            </a:r>
          </a:p>
          <a:p>
            <a:pPr marL="342900" indent="-342900">
              <a:lnSpc>
                <a:spcPct val="150000"/>
              </a:lnSpc>
              <a:buFont typeface="Arial" panose="020B0604020202020204" pitchFamily="34" charset="0"/>
              <a:buChar char="•"/>
            </a:pPr>
            <a:r>
              <a:rPr lang="en-US" sz="2400"/>
              <a:t>Lær av tilbakeslag</a:t>
            </a:r>
          </a:p>
          <a:p>
            <a:pPr marL="342900" indent="-342900">
              <a:lnSpc>
                <a:spcPct val="150000"/>
              </a:lnSpc>
              <a:buFont typeface="Arial" panose="020B0604020202020204" pitchFamily="34" charset="0"/>
              <a:buChar char="•"/>
            </a:pPr>
            <a:r>
              <a:rPr lang="en-US" sz="2400"/>
              <a:t>Vær snill mot deg selv</a:t>
            </a:r>
          </a:p>
        </p:txBody>
      </p:sp>
      <p:sp>
        <p:nvSpPr>
          <p:cNvPr id="7" name="Puščica: ukrivljeno dol 6">
            <a:extLst>
              <a:ext uri="{FF2B5EF4-FFF2-40B4-BE49-F238E27FC236}">
                <a16:creationId xmlns:a16="http://schemas.microsoft.com/office/drawing/2014/main" id="{495C6223-A8B0-40F5-BC21-2836FDB330F3}"/>
              </a:ext>
            </a:extLst>
          </p:cNvPr>
          <p:cNvSpPr/>
          <p:nvPr/>
        </p:nvSpPr>
        <p:spPr>
          <a:xfrm rot="14014991">
            <a:off x="4112398" y="5206541"/>
            <a:ext cx="1255378" cy="1450751"/>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A04EA546-492E-0783-53D2-6AC16D7F75E2}"/>
              </a:ext>
            </a:extLst>
          </p:cNvPr>
          <p:cNvSpPr txBox="1"/>
          <p:nvPr/>
        </p:nvSpPr>
        <p:spPr>
          <a:xfrm>
            <a:off x="5360142" y="5038902"/>
            <a:ext cx="5396347" cy="1264673"/>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en-US" sz="2400"/>
              <a:t>Motstandskraft er ikke ett stort øyeblikk – det er mange små, bevisste valg.</a:t>
            </a:r>
          </a:p>
        </p:txBody>
      </p:sp>
      <p:sp>
        <p:nvSpPr>
          <p:cNvPr id="8" name="Puščica: ukrivljeno dol 6">
            <a:extLst>
              <a:ext uri="{FF2B5EF4-FFF2-40B4-BE49-F238E27FC236}">
                <a16:creationId xmlns:a16="http://schemas.microsoft.com/office/drawing/2014/main" id="{FD8144B1-102F-5651-C0CC-9F659370D0E7}"/>
              </a:ext>
            </a:extLst>
          </p:cNvPr>
          <p:cNvSpPr/>
          <p:nvPr/>
        </p:nvSpPr>
        <p:spPr>
          <a:xfrm rot="3200778">
            <a:off x="5304414" y="3578868"/>
            <a:ext cx="1766406" cy="1636584"/>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819146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CF27ECA6-2B1E-4D3B-9F28-39D4E6515E7C}"/>
              </a:ext>
            </a:extLst>
          </p:cNvPr>
          <p:cNvSpPr/>
          <p:nvPr/>
        </p:nvSpPr>
        <p:spPr>
          <a:xfrm>
            <a:off x="624394" y="2571554"/>
            <a:ext cx="4169280" cy="1881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sl-SI" b="1" dirty="0"/>
              <a:t>04</a:t>
            </a:r>
            <a:endParaRPr lang="en-US" b="1" dirty="0"/>
          </a:p>
        </p:txBody>
      </p:sp>
      <p:pic>
        <p:nvPicPr>
          <p:cNvPr id="9" name="Picture 8">
            <a:extLst>
              <a:ext uri="{FF2B5EF4-FFF2-40B4-BE49-F238E27FC236}">
                <a16:creationId xmlns:a16="http://schemas.microsoft.com/office/drawing/2014/main" id="{8E2FDFCF-3950-41B4-930A-8A270C9AD097}"/>
              </a:ext>
            </a:extLst>
          </p:cNvPr>
          <p:cNvPicPr>
            <a:picLocks noChangeAspect="1"/>
          </p:cNvPicPr>
          <p:nvPr/>
        </p:nvPicPr>
        <p:blipFill>
          <a:blip r:embed="rId2" cstate="email">
            <a:alphaModFix amt="83000"/>
            <a:extLst>
              <a:ext uri="{28A0092B-C50C-407E-A947-70E740481C1C}">
                <a14:useLocalDpi xmlns:a14="http://schemas.microsoft.com/office/drawing/2010/main"/>
              </a:ext>
            </a:extLst>
          </a:blip>
          <a:stretch>
            <a:fillRect/>
          </a:stretch>
        </p:blipFill>
        <p:spPr>
          <a:xfrm rot="20606857">
            <a:off x="9145002" y="3240312"/>
            <a:ext cx="4222737" cy="4222737"/>
          </a:xfrm>
          <a:prstGeom prst="rect">
            <a:avLst/>
          </a:prstGeom>
        </p:spPr>
      </p:pic>
      <p:sp>
        <p:nvSpPr>
          <p:cNvPr id="11" name="TextBox 10">
            <a:extLst>
              <a:ext uri="{FF2B5EF4-FFF2-40B4-BE49-F238E27FC236}">
                <a16:creationId xmlns:a16="http://schemas.microsoft.com/office/drawing/2014/main" id="{1DFF4C25-B5ED-0648-D9B2-5D4B1B817211}"/>
              </a:ext>
            </a:extLst>
          </p:cNvPr>
          <p:cNvSpPr txBox="1"/>
          <p:nvPr/>
        </p:nvSpPr>
        <p:spPr>
          <a:xfrm>
            <a:off x="834663" y="2551836"/>
            <a:ext cx="4734864" cy="1754326"/>
          </a:xfrm>
          <a:prstGeom prst="rect">
            <a:avLst/>
          </a:prstGeom>
          <a:noFill/>
        </p:spPr>
        <p:txBody>
          <a:bodyPr wrap="square" rtlCol="0">
            <a:spAutoFit/>
          </a:bodyPr>
          <a:lstStyle/>
          <a:p>
            <a:r>
              <a:rPr lang="en-US" sz="5400" b="1"/>
              <a:t>PRAKTISKE VERKTØY </a:t>
            </a:r>
          </a:p>
        </p:txBody>
      </p:sp>
      <p:pic>
        <p:nvPicPr>
          <p:cNvPr id="10" name="Picture Placeholder 3"/>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175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11336B9F-EC72-CED3-239D-947FB177173D}"/>
              </a:ext>
            </a:extLst>
          </p:cNvPr>
          <p:cNvSpPr>
            <a:spLocks noGrp="1"/>
          </p:cNvSpPr>
          <p:nvPr>
            <p:ph type="body" sz="quarter" idx="19"/>
          </p:nvPr>
        </p:nvSpPr>
        <p:spPr>
          <a:xfrm>
            <a:off x="636056" y="2524645"/>
            <a:ext cx="2757233" cy="2307398"/>
          </a:xfrm>
        </p:spPr>
        <p:txBody>
          <a:bodyPr/>
          <a:lstStyle/>
          <a:p>
            <a:r>
              <a:rPr lang="sl-SI" dirty="0"/>
              <a:t>4.1 </a:t>
            </a:r>
          </a:p>
          <a:p>
            <a:r>
              <a:rPr lang="sl-SI" dirty="0" err="1"/>
              <a:t>Motstandsdyktighetsvinduet</a:t>
            </a:r>
            <a:endParaRPr lang="sl-SI" dirty="0"/>
          </a:p>
        </p:txBody>
      </p:sp>
      <p:pic>
        <p:nvPicPr>
          <p:cNvPr id="8" name="Označba mesta slike 7" descr="Slika, ki vsebuje besede nebo, na prostem, narava, skala&#10;&#10;Vsebina, ustvarjena z UI, morda ni pravilna.">
            <a:extLst>
              <a:ext uri="{FF2B5EF4-FFF2-40B4-BE49-F238E27FC236}">
                <a16:creationId xmlns:a16="http://schemas.microsoft.com/office/drawing/2014/main" id="{66A72F2D-72A7-DB63-31C3-555CC9CABCD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Označba mesta besedila 4">
            <a:extLst>
              <a:ext uri="{FF2B5EF4-FFF2-40B4-BE49-F238E27FC236}">
                <a16:creationId xmlns:a16="http://schemas.microsoft.com/office/drawing/2014/main" id="{73E508CA-3B5F-0D10-27AB-76DE9351E6D0}"/>
              </a:ext>
            </a:extLst>
          </p:cNvPr>
          <p:cNvSpPr>
            <a:spLocks noGrp="1"/>
          </p:cNvSpPr>
          <p:nvPr>
            <p:ph type="body" sz="quarter" idx="20"/>
          </p:nvPr>
        </p:nvSpPr>
        <p:spPr>
          <a:xfrm>
            <a:off x="4594469" y="1945748"/>
            <a:ext cx="6961476" cy="3849918"/>
          </a:xfrm>
        </p:spPr>
        <p:txBody>
          <a:bodyPr/>
          <a:lstStyle/>
          <a:p>
            <a:r>
              <a:rPr lang="en-US"/>
              <a:t>I en verden med overlappende kriser er nervesystemet vårt under konstant stress. Dette kan presse oss </a:t>
            </a:r>
            <a:r>
              <a:rPr lang="en-US" i="1"/>
              <a:t>utenfor vårt «toleransevindu</a:t>
            </a:r>
            <a:r>
              <a:rPr lang="sl-SI" i="1"/>
              <a:t>».</a:t>
            </a:r>
          </a:p>
          <a:p>
            <a:endParaRPr lang="sl-SI" i="1"/>
          </a:p>
          <a:p>
            <a:r>
              <a:rPr lang="en-US" sz="2400" b="1" i="1"/>
              <a:t>Toleransevinduet </a:t>
            </a:r>
            <a:r>
              <a:rPr lang="sl-SI" sz="2400" i="1"/>
              <a:t>er </a:t>
            </a:r>
            <a:r>
              <a:rPr lang="en-US" sz="2400"/>
              <a:t>den tilstanden der vi kan tenke, føle og handle effektivt.</a:t>
            </a:r>
            <a:endParaRPr lang="sl-SI" sz="2400"/>
          </a:p>
          <a:p>
            <a:endParaRPr lang="sl-SI" sz="2400"/>
          </a:p>
          <a:p>
            <a:r>
              <a:rPr lang="en-US" sz="2400"/>
              <a:t>Når vi tipper over i </a:t>
            </a:r>
            <a:r>
              <a:rPr lang="en-US" sz="2400" b="1" dirty="0" err="1"/>
              <a:t>hyperarousal</a:t>
            </a:r>
            <a:r>
              <a:rPr lang="en-US" sz="2400"/>
              <a:t>, kan vi føle oss følelsesmessig overveldet og ute av stand til å roe oss ned.</a:t>
            </a:r>
            <a:endParaRPr lang="sl-SI" sz="2400"/>
          </a:p>
          <a:p>
            <a:r>
              <a:rPr lang="en-US" sz="2400" b="1" err="1"/>
              <a:t>I hypostimulering </a:t>
            </a:r>
            <a:r>
              <a:rPr lang="en-US" sz="2400"/>
              <a:t>kan vi stenge oss inne, bli følelsesløse eller umotiverte. </a:t>
            </a:r>
            <a:endParaRPr lang="sl-SI" sz="2400"/>
          </a:p>
          <a:p>
            <a:endParaRPr lang="sl-SI" i="1"/>
          </a:p>
          <a:p>
            <a:endParaRPr lang="sl-SI"/>
          </a:p>
        </p:txBody>
      </p:sp>
      <p:sp>
        <p:nvSpPr>
          <p:cNvPr id="6" name="Označba mesta besedila 5">
            <a:extLst>
              <a:ext uri="{FF2B5EF4-FFF2-40B4-BE49-F238E27FC236}">
                <a16:creationId xmlns:a16="http://schemas.microsoft.com/office/drawing/2014/main" id="{24D2210A-52D1-DED7-7D0B-FD43EF00C47B}"/>
              </a:ext>
            </a:extLst>
          </p:cNvPr>
          <p:cNvSpPr>
            <a:spLocks noGrp="1"/>
          </p:cNvSpPr>
          <p:nvPr>
            <p:ph type="body" sz="quarter" idx="16"/>
          </p:nvPr>
        </p:nvSpPr>
        <p:spPr/>
        <p:txBody>
          <a:bodyPr/>
          <a:lstStyle/>
          <a:p>
            <a:r>
              <a:rPr lang="sl-SI" err="1"/>
              <a:t>Forståelse av hyperarousal </a:t>
            </a:r>
            <a:r>
              <a:rPr lang="sl-SI"/>
              <a:t>og </a:t>
            </a:r>
            <a:r>
              <a:rPr lang="sl-SI" err="1"/>
              <a:t>hypoarousal</a:t>
            </a:r>
            <a:endParaRPr lang="sl-SI"/>
          </a:p>
        </p:txBody>
      </p:sp>
      <p:sp>
        <p:nvSpPr>
          <p:cNvPr id="2" name="Označba mesta besedila 4">
            <a:extLst>
              <a:ext uri="{FF2B5EF4-FFF2-40B4-BE49-F238E27FC236}">
                <a16:creationId xmlns:a16="http://schemas.microsoft.com/office/drawing/2014/main" id="{C978F5AC-A2D7-304B-A812-4136BACB58CA}"/>
              </a:ext>
            </a:extLst>
          </p:cNvPr>
          <p:cNvSpPr txBox="1">
            <a:spLocks/>
          </p:cNvSpPr>
          <p:nvPr/>
        </p:nvSpPr>
        <p:spPr>
          <a:xfrm>
            <a:off x="4594469" y="3137569"/>
            <a:ext cx="6683131"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sz="2200"/>
          </a:p>
        </p:txBody>
      </p:sp>
    </p:spTree>
    <p:extLst>
      <p:ext uri="{BB962C8B-B14F-4D97-AF65-F5344CB8AC3E}">
        <p14:creationId xmlns:p14="http://schemas.microsoft.com/office/powerpoint/2010/main" val="2299968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p:txBody>
          <a:bodyPr/>
          <a:lstStyle/>
          <a:p>
            <a:r>
              <a:rPr lang="en-US"/>
              <a:t>Tegn på at du er ute av balanse:</a:t>
            </a:r>
            <a:endParaRPr lang="sl-SI"/>
          </a:p>
          <a:p>
            <a:endParaRPr lang="sl-SI"/>
          </a:p>
          <a:p>
            <a:endParaRPr lang="sl-SI"/>
          </a:p>
          <a:p>
            <a:endParaRPr lang="sl-SI"/>
          </a:p>
          <a:p>
            <a:endParaRPr lang="sl-SI"/>
          </a:p>
          <a:p>
            <a:endParaRPr lang="sl-SI"/>
          </a:p>
          <a:p>
            <a:endParaRPr lang="sl-SI"/>
          </a:p>
          <a:p>
            <a:r>
              <a:rPr lang="en-US" b="1"/>
              <a:t>Motstandskraft = å legge merke til tegnene + komme tilbake i balanse...</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en-US">
                <a:solidFill>
                  <a:srgbClr val="1F8E47"/>
                </a:solidFill>
              </a:rPr>
              <a:t>Balansere mellom </a:t>
            </a:r>
            <a:r>
              <a:rPr lang="en-US" dirty="0" err="1">
                <a:solidFill>
                  <a:srgbClr val="1F8E47"/>
                </a:solidFill>
              </a:rPr>
              <a:t>hyperarousal </a:t>
            </a:r>
            <a:r>
              <a:rPr lang="en-US">
                <a:solidFill>
                  <a:srgbClr val="1F8E47"/>
                </a:solidFill>
              </a:rPr>
              <a:t>og </a:t>
            </a:r>
            <a:r>
              <a:rPr lang="en-US" err="1">
                <a:solidFill>
                  <a:srgbClr val="1F8E47"/>
                </a:solidFill>
              </a:rPr>
              <a:t>hypoarousal</a:t>
            </a:r>
            <a:r>
              <a:rPr lang="en-US">
                <a:solidFill>
                  <a:srgbClr val="1F8E47"/>
                </a:solidFill>
              </a:rPr>
              <a:t> </a:t>
            </a:r>
          </a:p>
        </p:txBody>
      </p:sp>
      <p:pic>
        <p:nvPicPr>
          <p:cNvPr id="4098" name="Picture 2" descr="A diagram of different types of psychological disorders&#10;&#10;Description automatically generated, Picture">
            <a:extLst>
              <a:ext uri="{FF2B5EF4-FFF2-40B4-BE49-F238E27FC236}">
                <a16:creationId xmlns:a16="http://schemas.microsoft.com/office/drawing/2014/main" id="{AC555804-0FAD-B2A1-E466-CCC0C6938A1B}"/>
              </a:ext>
            </a:extLst>
          </p:cNvPr>
          <p:cNvPicPr>
            <a:picLocks noGrp="1" noChangeAspect="1" noChangeArrowheads="1"/>
          </p:cNvPicPr>
          <p:nvPr>
            <p:ph type="pic" sz="quarter" idx="13"/>
          </p:nvPr>
        </p:nvPicPr>
        <p:blipFill>
          <a:blip r:embed="rId2" cstate="screen">
            <a:extLst>
              <a:ext uri="{28A0092B-C50C-407E-A947-70E740481C1C}">
                <a14:useLocalDpi xmlns:a14="http://schemas.microsoft.com/office/drawing/2010/main"/>
              </a:ext>
            </a:extLst>
          </a:blip>
          <a:srcRect l="979" r="979"/>
          <a:stretch>
            <a:fillRect/>
          </a:stretch>
        </p:blipFill>
        <p:spPr bwMode="auto">
          <a:xfrm>
            <a:off x="6967538" y="2884488"/>
            <a:ext cx="3895725" cy="3973512"/>
          </a:xfrm>
          <a:prstGeom prst="rect">
            <a:avLst/>
          </a:prstGeom>
          <a:noFill/>
          <a:extLst>
            <a:ext uri="{909E8E84-426E-40DD-AFC4-6F175D3DCCD1}">
              <a14:hiddenFill xmlns:a14="http://schemas.microsoft.com/office/drawing/2010/main">
                <a:solidFill>
                  <a:srgbClr val="FFFFFF"/>
                </a:solidFill>
              </a14:hiddenFill>
            </a:ext>
          </a:extLst>
        </p:spPr>
      </p:pic>
      <p:sp>
        <p:nvSpPr>
          <p:cNvPr id="6" name="PoljeZBesedilom 5">
            <a:extLst>
              <a:ext uri="{FF2B5EF4-FFF2-40B4-BE49-F238E27FC236}">
                <a16:creationId xmlns:a16="http://schemas.microsoft.com/office/drawing/2014/main" id="{B27BB4AF-2247-F5CE-9A42-193124CF6408}"/>
              </a:ext>
            </a:extLst>
          </p:cNvPr>
          <p:cNvSpPr txBox="1"/>
          <p:nvPr/>
        </p:nvSpPr>
        <p:spPr>
          <a:xfrm>
            <a:off x="57469" y="3425231"/>
            <a:ext cx="3275666" cy="1736646"/>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a:t>Overveldet</a:t>
            </a:r>
            <a:endParaRPr lang="sl-SI" sz="2400"/>
          </a:p>
          <a:p>
            <a:pPr algn="ctr"/>
            <a:r>
              <a:rPr lang="en-US" sz="2400"/>
              <a:t>Engstelig</a:t>
            </a:r>
            <a:endParaRPr lang="sl-SI" sz="2400"/>
          </a:p>
          <a:p>
            <a:pPr algn="ctr"/>
            <a:r>
              <a:rPr lang="en-US" sz="2400"/>
              <a:t>Klarer ikke å roe seg ned</a:t>
            </a:r>
            <a:endParaRPr lang="sl-SI" sz="2400"/>
          </a:p>
        </p:txBody>
      </p:sp>
      <p:sp>
        <p:nvSpPr>
          <p:cNvPr id="7" name="PoljeZBesedilom 6">
            <a:extLst>
              <a:ext uri="{FF2B5EF4-FFF2-40B4-BE49-F238E27FC236}">
                <a16:creationId xmlns:a16="http://schemas.microsoft.com/office/drawing/2014/main" id="{A4CB57A1-22BE-BD16-E8DA-005196666B88}"/>
              </a:ext>
            </a:extLst>
          </p:cNvPr>
          <p:cNvSpPr txBox="1"/>
          <p:nvPr/>
        </p:nvSpPr>
        <p:spPr>
          <a:xfrm>
            <a:off x="3545160" y="3425231"/>
            <a:ext cx="2469442" cy="132802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a:t>Følelsesløs</a:t>
            </a:r>
            <a:endParaRPr lang="sl-SI" sz="2400"/>
          </a:p>
          <a:p>
            <a:pPr algn="ctr"/>
            <a:r>
              <a:rPr lang="en-US" sz="2400"/>
              <a:t>Tilbaketrukket</a:t>
            </a:r>
            <a:endParaRPr lang="sl-SI" sz="2400"/>
          </a:p>
          <a:p>
            <a:pPr algn="ctr"/>
            <a:r>
              <a:rPr lang="en-US" sz="2400"/>
              <a:t>Umotivert</a:t>
            </a:r>
            <a:endParaRPr lang="sl-SI" sz="2400"/>
          </a:p>
        </p:txBody>
      </p:sp>
      <p:sp>
        <p:nvSpPr>
          <p:cNvPr id="12" name="PoljeZBesedilom 11">
            <a:extLst>
              <a:ext uri="{FF2B5EF4-FFF2-40B4-BE49-F238E27FC236}">
                <a16:creationId xmlns:a16="http://schemas.microsoft.com/office/drawing/2014/main" id="{73C8AB4E-FF54-6175-CD82-85BA84F539A9}"/>
              </a:ext>
            </a:extLst>
          </p:cNvPr>
          <p:cNvSpPr txBox="1"/>
          <p:nvPr/>
        </p:nvSpPr>
        <p:spPr>
          <a:xfrm>
            <a:off x="1001344" y="2849345"/>
            <a:ext cx="2331791" cy="461665"/>
          </a:xfrm>
          <a:prstGeom prst="rect">
            <a:avLst/>
          </a:prstGeom>
          <a:noFill/>
        </p:spPr>
        <p:txBody>
          <a:bodyPr wrap="square">
            <a:spAutoFit/>
          </a:bodyPr>
          <a:lstStyle/>
          <a:p>
            <a:r>
              <a:rPr lang="en-US" sz="2400" b="1"/>
              <a:t>HYPERAROUSAL</a:t>
            </a:r>
            <a:endParaRPr lang="sl-SI" sz="2400"/>
          </a:p>
        </p:txBody>
      </p:sp>
      <p:sp>
        <p:nvSpPr>
          <p:cNvPr id="13" name="PoljeZBesedilom 12">
            <a:extLst>
              <a:ext uri="{FF2B5EF4-FFF2-40B4-BE49-F238E27FC236}">
                <a16:creationId xmlns:a16="http://schemas.microsoft.com/office/drawing/2014/main" id="{EFC2FF7F-E71E-1F1C-3DC2-F13B9808229D}"/>
              </a:ext>
            </a:extLst>
          </p:cNvPr>
          <p:cNvSpPr txBox="1"/>
          <p:nvPr/>
        </p:nvSpPr>
        <p:spPr>
          <a:xfrm>
            <a:off x="3781487" y="2849345"/>
            <a:ext cx="2147718" cy="461665"/>
          </a:xfrm>
          <a:prstGeom prst="rect">
            <a:avLst/>
          </a:prstGeom>
          <a:noFill/>
        </p:spPr>
        <p:txBody>
          <a:bodyPr wrap="square">
            <a:spAutoFit/>
          </a:bodyPr>
          <a:lstStyle/>
          <a:p>
            <a:r>
              <a:rPr lang="en-US" sz="2400" b="1"/>
              <a:t>HYPOAROUSAL</a:t>
            </a:r>
            <a:endParaRPr lang="sl-SI" sz="2400"/>
          </a:p>
        </p:txBody>
      </p:sp>
    </p:spTree>
    <p:extLst>
      <p:ext uri="{BB962C8B-B14F-4D97-AF65-F5344CB8AC3E}">
        <p14:creationId xmlns:p14="http://schemas.microsoft.com/office/powerpoint/2010/main" val="331157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06DB-E24C-14EE-DD9A-DB453058C75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BC3ED56-58F3-0AF9-D860-6E17D4F8D52F}"/>
              </a:ext>
            </a:extLst>
          </p:cNvPr>
          <p:cNvSpPr>
            <a:spLocks noGrp="1"/>
          </p:cNvSpPr>
          <p:nvPr>
            <p:ph type="body" sz="quarter" idx="17"/>
          </p:nvPr>
        </p:nvSpPr>
        <p:spPr/>
        <p:txBody>
          <a:bodyPr/>
          <a:lstStyle/>
          <a:p>
            <a:r>
              <a:rPr lang="en-US" b="1"/>
              <a:t>01</a:t>
            </a:r>
          </a:p>
        </p:txBody>
      </p:sp>
      <p:pic>
        <p:nvPicPr>
          <p:cNvPr id="9" name="Picture 8">
            <a:extLst>
              <a:ext uri="{FF2B5EF4-FFF2-40B4-BE49-F238E27FC236}">
                <a16:creationId xmlns:a16="http://schemas.microsoft.com/office/drawing/2014/main" id="{337D7955-45B3-888F-F5F3-1EEB03A33698}"/>
              </a:ext>
            </a:extLst>
          </p:cNvPr>
          <p:cNvPicPr>
            <a:picLocks noChangeAspect="1"/>
          </p:cNvPicPr>
          <p:nvPr/>
        </p:nvPicPr>
        <p:blipFill>
          <a:blip r:embed="rId2" cstate="email">
            <a:alphaModFix amt="83000"/>
            <a:extLst>
              <a:ext uri="{28A0092B-C50C-407E-A947-70E740481C1C}">
                <a14:useLocalDpi xmlns:a14="http://schemas.microsoft.com/office/drawing/2010/main"/>
              </a:ext>
            </a:extLst>
          </a:blip>
          <a:stretch>
            <a:fillRect/>
          </a:stretch>
        </p:blipFill>
        <p:spPr>
          <a:xfrm rot="20606857">
            <a:off x="9145002" y="3240312"/>
            <a:ext cx="4222737" cy="4222737"/>
          </a:xfrm>
          <a:prstGeom prst="rect">
            <a:avLst/>
          </a:prstGeom>
        </p:spPr>
      </p:pic>
      <p:sp>
        <p:nvSpPr>
          <p:cNvPr id="2" name="Rectangle: Rounded Corners 11">
            <a:extLst>
              <a:ext uri="{FF2B5EF4-FFF2-40B4-BE49-F238E27FC236}">
                <a16:creationId xmlns:a16="http://schemas.microsoft.com/office/drawing/2014/main" id="{6CAB66B3-0871-C7FB-58A7-D3DFF0EF44C8}"/>
              </a:ext>
            </a:extLst>
          </p:cNvPr>
          <p:cNvSpPr/>
          <p:nvPr/>
        </p:nvSpPr>
        <p:spPr>
          <a:xfrm>
            <a:off x="0" y="2726296"/>
            <a:ext cx="4316361" cy="197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4800" b="1" dirty="0">
                <a:solidFill>
                  <a:schemeClr val="accent2"/>
                </a:solidFill>
              </a:rPr>
              <a:t>DEFINISJON AV </a:t>
            </a:r>
            <a:r>
              <a:rPr lang="en-US" sz="4800" b="1" dirty="0">
                <a:solidFill>
                  <a:schemeClr val="accent2"/>
                </a:solidFill>
              </a:rPr>
              <a:t>MOTSTANDSDYKTIGHET</a:t>
            </a:r>
          </a:p>
        </p:txBody>
      </p:sp>
      <p:pic>
        <p:nvPicPr>
          <p:cNvPr id="8" name="Označba mesta slike 7" descr="Slika, ki vsebuje besede samolepilni listič, rokopis, papirnat izdelek&#10;&#10;Vsebina, ustvarjena z UI, morda ni pravilna.">
            <a:extLst>
              <a:ext uri="{FF2B5EF4-FFF2-40B4-BE49-F238E27FC236}">
                <a16:creationId xmlns:a16="http://schemas.microsoft.com/office/drawing/2014/main" id="{6D228317-1A2F-F3E9-D7BF-B0A39BFBDCF2}"/>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865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798381" y="3624159"/>
            <a:ext cx="6212019" cy="2929698"/>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dirty="0"/>
              <a:t>Det viktigste er ikke å unngå vanskelige følelser, men å jobbe med dem og </a:t>
            </a:r>
            <a:r>
              <a:rPr lang="en-US" b="1" dirty="0"/>
              <a:t>akseptere ubehaget som en del av utviklingen</a:t>
            </a:r>
            <a:r>
              <a:rPr lang="en-US" dirty="0"/>
              <a:t>. </a:t>
            </a:r>
            <a:endParaRPr lang="sl-SI" dirty="0"/>
          </a:p>
          <a:p>
            <a:r>
              <a:rPr lang="en-US" b="1" dirty="0"/>
              <a:t>Resiliens betyr å reagere med fleksibilitet og omsorg</a:t>
            </a:r>
            <a:r>
              <a:rPr lang="en-US" dirty="0"/>
              <a:t>, ved å bruke fantasi, tilknytning og kreativ uttrykksevne for å trives selv i usikre tider.</a:t>
            </a:r>
            <a:endParaRPr lang="sl-SI" dirty="0"/>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6" y="1961662"/>
            <a:ext cx="4120478" cy="1333304"/>
          </a:xfrm>
        </p:spPr>
        <p:txBody>
          <a:bodyPr/>
          <a:lstStyle/>
          <a:p>
            <a:pPr marL="285750" indent="-285750">
              <a:lnSpc>
                <a:spcPct val="100000"/>
              </a:lnSpc>
              <a:buFont typeface="Arial" panose="020B0604020202020204" pitchFamily="34" charset="0"/>
              <a:buChar char="•"/>
            </a:pPr>
            <a:r>
              <a:rPr lang="sl-SI" dirty="0" err="1"/>
              <a:t>Pusteøvelser</a:t>
            </a:r>
            <a:endParaRPr lang="sl-SI" dirty="0"/>
          </a:p>
          <a:p>
            <a:pPr marL="285750" indent="-285750">
              <a:lnSpc>
                <a:spcPct val="100000"/>
              </a:lnSpc>
              <a:buFont typeface="Arial" panose="020B0604020202020204" pitchFamily="34" charset="0"/>
              <a:buChar char="•"/>
            </a:pPr>
            <a:r>
              <a:rPr lang="sl-SI" dirty="0"/>
              <a:t> </a:t>
            </a:r>
            <a:r>
              <a:rPr lang="en-US" dirty="0"/>
              <a:t>Bevegelse eller sport</a:t>
            </a:r>
          </a:p>
          <a:p>
            <a:pPr marL="285750" indent="-285750">
              <a:lnSpc>
                <a:spcPct val="100000"/>
              </a:lnSpc>
              <a:buFont typeface="Arial" panose="020B0604020202020204" pitchFamily="34" charset="0"/>
              <a:buChar char="•"/>
            </a:pPr>
            <a:r>
              <a:rPr lang="en-US" dirty="0"/>
              <a:t>Mindfulness </a:t>
            </a:r>
            <a:endParaRPr lang="sl-SI" dirty="0"/>
          </a:p>
          <a:p>
            <a:pPr marL="285750" indent="-285750">
              <a:lnSpc>
                <a:spcPct val="150000"/>
              </a:lnSpc>
              <a:buFont typeface="Arial" panose="020B0604020202020204" pitchFamily="34" charset="0"/>
              <a:buChar char="•"/>
            </a:pPr>
            <a:endParaRPr lang="en-GB" b="0" i="0" u="none" strike="noStrike" dirty="0">
              <a:solidFill>
                <a:srgbClr val="404040"/>
              </a:solidFill>
              <a:effectLst/>
            </a:endParaRPr>
          </a:p>
          <a:p>
            <a:endParaRPr lang="en-GB" dirty="0"/>
          </a:p>
        </p:txBody>
      </p:sp>
      <p:pic>
        <p:nvPicPr>
          <p:cNvPr id="24" name="Picture Placeholder 4">
            <a:extLst>
              <a:ext uri="{FF2B5EF4-FFF2-40B4-BE49-F238E27FC236}">
                <a16:creationId xmlns:a16="http://schemas.microsoft.com/office/drawing/2014/main" id="{A42E020B-B55A-C5E0-AD7F-263A49211D9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255818" y="3294966"/>
            <a:ext cx="4936182" cy="3428377"/>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en-US" dirty="0">
                <a:solidFill>
                  <a:srgbClr val="1F8E47"/>
                </a:solidFill>
              </a:rPr>
              <a:t>Verktøy for å komme tilbake til vinduet ditt:</a:t>
            </a:r>
          </a:p>
        </p:txBody>
      </p:sp>
      <p:sp>
        <p:nvSpPr>
          <p:cNvPr id="12" name="Text Placeholder 6">
            <a:extLst>
              <a:ext uri="{FF2B5EF4-FFF2-40B4-BE49-F238E27FC236}">
                <a16:creationId xmlns:a16="http://schemas.microsoft.com/office/drawing/2014/main" id="{28B93C86-DDCE-4466-FDC3-1901B3E87612}"/>
              </a:ext>
            </a:extLst>
          </p:cNvPr>
          <p:cNvSpPr txBox="1">
            <a:spLocks/>
          </p:cNvSpPr>
          <p:nvPr/>
        </p:nvSpPr>
        <p:spPr>
          <a:xfrm>
            <a:off x="4363122" y="1894450"/>
            <a:ext cx="4120478" cy="1333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dirty="0"/>
              <a:t>Kreativitet </a:t>
            </a:r>
          </a:p>
          <a:p>
            <a:pPr marL="285750" indent="-285750">
              <a:lnSpc>
                <a:spcPct val="100000"/>
              </a:lnSpc>
              <a:buFont typeface="Arial" panose="020B0604020202020204" pitchFamily="34" charset="0"/>
              <a:buChar char="•"/>
            </a:pPr>
            <a:r>
              <a:rPr lang="en-US" dirty="0"/>
              <a:t>Kontakt med naturen </a:t>
            </a:r>
            <a:endParaRPr lang="sl-SI" dirty="0"/>
          </a:p>
          <a:p>
            <a:pPr marL="285750" indent="-285750">
              <a:lnSpc>
                <a:spcPct val="150000"/>
              </a:lnSpc>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3930814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sz="quarter" idx="19"/>
          </p:nvPr>
        </p:nvSpPr>
        <p:spPr>
          <a:xfrm>
            <a:off x="139795" y="1091203"/>
            <a:ext cx="3034513" cy="385564"/>
          </a:xfrm>
        </p:spPr>
        <p:txBody>
          <a:bodyPr/>
          <a:lstStyle/>
          <a:p>
            <a:r>
              <a:rPr lang="sl-SI" sz="3200" dirty="0"/>
              <a:t>4</a:t>
            </a:r>
            <a:r>
              <a:rPr lang="en-US" sz="3200" dirty="0"/>
              <a:t>.2 </a:t>
            </a:r>
            <a:endParaRPr lang="sl-SI" sz="3200" dirty="0"/>
          </a:p>
          <a:p>
            <a:r>
              <a:rPr lang="en-US" sz="3200" dirty="0"/>
              <a:t>Å gjøre fysisk motstandskraft til mental motstandskraft</a:t>
            </a:r>
            <a:endParaRPr lang="sl-SI" sz="3200" dirty="0"/>
          </a:p>
        </p:txBody>
      </p:sp>
      <p:sp>
        <p:nvSpPr>
          <p:cNvPr id="4" name="Označba mesta besedila 3"/>
          <p:cNvSpPr>
            <a:spLocks noGrp="1"/>
          </p:cNvSpPr>
          <p:nvPr>
            <p:ph type="body" sz="quarter" idx="20"/>
          </p:nvPr>
        </p:nvSpPr>
        <p:spPr>
          <a:xfrm>
            <a:off x="4594468" y="2045704"/>
            <a:ext cx="6961476" cy="4278543"/>
          </a:xfrm>
        </p:spPr>
        <p:txBody>
          <a:bodyPr/>
          <a:lstStyle/>
          <a:p>
            <a:r>
              <a:rPr lang="sl-SI" dirty="0"/>
              <a:t>For noen mennesker </a:t>
            </a:r>
            <a:r>
              <a:rPr lang="en-US" dirty="0"/>
              <a:t>kan </a:t>
            </a:r>
            <a:r>
              <a:rPr lang="en-US" b="1" dirty="0" err="1"/>
              <a:t>det å forberede seg </a:t>
            </a:r>
            <a:r>
              <a:rPr lang="en-US" b="1" dirty="0"/>
              <a:t>på livets usikkerheter gjennom konkrete handlinger </a:t>
            </a:r>
            <a:r>
              <a:rPr lang="en-US" dirty="0"/>
              <a:t>styrke </a:t>
            </a:r>
            <a:r>
              <a:rPr lang="sl-SI" dirty="0"/>
              <a:t>deres </a:t>
            </a:r>
            <a:r>
              <a:rPr lang="en-US" dirty="0"/>
              <a:t>emosjonelle velvære betydelig.</a:t>
            </a:r>
            <a:endParaRPr lang="sl-SI" b="1" dirty="0"/>
          </a:p>
          <a:p>
            <a:endParaRPr lang="sl-SI" b="1" dirty="0"/>
          </a:p>
          <a:p>
            <a:r>
              <a:rPr lang="en-US" b="1" dirty="0"/>
              <a:t>Fysiske handlinger </a:t>
            </a:r>
            <a:r>
              <a:rPr lang="en-US" dirty="0"/>
              <a:t>kan berolige nervesystemet og styrke </a:t>
            </a:r>
            <a:r>
              <a:rPr lang="en-US" b="1" dirty="0"/>
              <a:t>følelsen av å ha kontroll</a:t>
            </a:r>
            <a:r>
              <a:rPr lang="en-US" dirty="0"/>
              <a:t>.</a:t>
            </a:r>
            <a:endParaRPr lang="sl-SI" dirty="0"/>
          </a:p>
          <a:p>
            <a:endParaRPr lang="sl-SI" dirty="0"/>
          </a:p>
          <a:p>
            <a:r>
              <a:rPr lang="en-US" b="1" dirty="0" err="1"/>
              <a:t>Proaktivt</a:t>
            </a:r>
            <a:r>
              <a:rPr lang="en-US" b="1" dirty="0"/>
              <a:t>, praktisk engasjement </a:t>
            </a:r>
            <a:r>
              <a:rPr lang="en-US" dirty="0"/>
              <a:t>i omgivelsene våre kan gi </a:t>
            </a:r>
            <a:r>
              <a:rPr lang="en-US" b="1" dirty="0"/>
              <a:t>dype emosjonelle fordeler </a:t>
            </a:r>
            <a:r>
              <a:rPr lang="en-US" dirty="0"/>
              <a:t>og hjelpe oss med å takle livets utfordringer bedre.</a:t>
            </a:r>
            <a:endParaRPr lang="sl-SI" dirty="0"/>
          </a:p>
          <a:p>
            <a:endParaRPr lang="sl-SI" dirty="0"/>
          </a:p>
        </p:txBody>
      </p:sp>
      <p:sp>
        <p:nvSpPr>
          <p:cNvPr id="5" name="Označba mesta besedila 4"/>
          <p:cNvSpPr>
            <a:spLocks noGrp="1"/>
          </p:cNvSpPr>
          <p:nvPr>
            <p:ph type="body" sz="quarter" idx="16"/>
          </p:nvPr>
        </p:nvSpPr>
        <p:spPr/>
        <p:txBody>
          <a:bodyPr/>
          <a:lstStyle/>
          <a:p>
            <a:r>
              <a:rPr lang="en-US" dirty="0"/>
              <a:t>Små handlinger = store følelsesmessige endringer</a:t>
            </a:r>
            <a:endParaRPr lang="sl-SI" dirty="0"/>
          </a:p>
        </p:txBody>
      </p:sp>
    </p:spTree>
    <p:extLst>
      <p:ext uri="{BB962C8B-B14F-4D97-AF65-F5344CB8AC3E}">
        <p14:creationId xmlns:p14="http://schemas.microsoft.com/office/powerpoint/2010/main" val="1324098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sz="quarter" idx="18"/>
          </p:nvPr>
        </p:nvSpPr>
        <p:spPr/>
        <p:txBody>
          <a:bodyPr/>
          <a:lstStyle/>
          <a:p>
            <a:r>
              <a:rPr lang="en-US" b="1" dirty="0"/>
              <a:t>Hvorfor hagearbeid er bra:</a:t>
            </a:r>
            <a:endParaRPr lang="en-US" dirty="0"/>
          </a:p>
          <a:p>
            <a:pPr marL="342900" indent="-342900">
              <a:buFont typeface="Arial" panose="020B0604020202020204" pitchFamily="34" charset="0"/>
              <a:buChar char="•"/>
            </a:pPr>
            <a:r>
              <a:rPr lang="en-US" dirty="0"/>
              <a:t>Skaper rutiner og nærvær</a:t>
            </a:r>
          </a:p>
          <a:p>
            <a:pPr marL="342900" indent="-342900">
              <a:buFont typeface="Arial" panose="020B0604020202020204" pitchFamily="34" charset="0"/>
              <a:buChar char="•"/>
            </a:pPr>
            <a:r>
              <a:rPr lang="en-US" dirty="0"/>
              <a:t>Skaper tilknytning til livssyklusene</a:t>
            </a:r>
          </a:p>
          <a:p>
            <a:pPr marL="342900" indent="-342900">
              <a:buFont typeface="Arial" panose="020B0604020202020204" pitchFamily="34" charset="0"/>
              <a:buChar char="•"/>
            </a:pPr>
            <a:r>
              <a:rPr lang="en-US" dirty="0"/>
              <a:t>Gir konkrete fremskritt og kontroll</a:t>
            </a:r>
            <a:endParaRPr lang="sl-SI" dirty="0"/>
          </a:p>
          <a:p>
            <a:pPr marL="342900" indent="-342900">
              <a:buFont typeface="Arial" panose="020B0604020202020204" pitchFamily="34" charset="0"/>
              <a:buChar char="•"/>
            </a:pPr>
            <a:endParaRPr lang="en-US" dirty="0"/>
          </a:p>
          <a:p>
            <a:r>
              <a:rPr lang="en-US" dirty="0"/>
              <a:t>Forskning </a:t>
            </a:r>
            <a:r>
              <a:rPr lang="sl-SI" dirty="0"/>
              <a:t>viser*</a:t>
            </a:r>
            <a:r>
              <a:rPr lang="en-US" dirty="0"/>
              <a:t>:</a:t>
            </a:r>
          </a:p>
          <a:p>
            <a:pPr marL="342900" indent="-342900">
              <a:buFont typeface="Arial" panose="020B0604020202020204" pitchFamily="34" charset="0"/>
              <a:buChar char="•"/>
            </a:pPr>
            <a:r>
              <a:rPr lang="en-US" dirty="0"/>
              <a:t>Bedre </a:t>
            </a:r>
            <a:r>
              <a:rPr lang="en-US" b="1" dirty="0"/>
              <a:t>psykisk helse</a:t>
            </a:r>
            <a:endParaRPr lang="en-US" dirty="0"/>
          </a:p>
          <a:p>
            <a:pPr marL="342900" indent="-342900">
              <a:buFont typeface="Arial" panose="020B0604020202020204" pitchFamily="34" charset="0"/>
              <a:buChar char="•"/>
            </a:pPr>
            <a:r>
              <a:rPr lang="en-US" dirty="0"/>
              <a:t>Økt </a:t>
            </a:r>
            <a:r>
              <a:rPr lang="en-US" b="1" dirty="0"/>
              <a:t>selvtillit </a:t>
            </a:r>
            <a:r>
              <a:rPr lang="en-US" dirty="0"/>
              <a:t>og </a:t>
            </a:r>
            <a:r>
              <a:rPr lang="en-US" b="1" dirty="0"/>
              <a:t>optimisme</a:t>
            </a:r>
            <a:endParaRPr lang="en-US" dirty="0"/>
          </a:p>
          <a:p>
            <a:pPr marL="342900" indent="-342900">
              <a:buFont typeface="Arial" panose="020B0604020202020204" pitchFamily="34" charset="0"/>
              <a:buChar char="•"/>
            </a:pPr>
            <a:r>
              <a:rPr lang="en-US" dirty="0"/>
              <a:t>Økt </a:t>
            </a:r>
            <a:r>
              <a:rPr lang="en-US" b="1" dirty="0"/>
              <a:t>motstandskraft </a:t>
            </a:r>
            <a:r>
              <a:rPr lang="en-US" dirty="0"/>
              <a:t>i fellesskapshager</a:t>
            </a:r>
          </a:p>
          <a:p>
            <a:endParaRPr lang="sl-SI" dirty="0"/>
          </a:p>
          <a:p>
            <a:endParaRPr lang="sl-SI" dirty="0"/>
          </a:p>
        </p:txBody>
      </p:sp>
      <p:sp>
        <p:nvSpPr>
          <p:cNvPr id="3" name="Označba mesta besedila 2"/>
          <p:cNvSpPr>
            <a:spLocks noGrp="1"/>
          </p:cNvSpPr>
          <p:nvPr>
            <p:ph type="body" sz="quarter" idx="16"/>
          </p:nvPr>
        </p:nvSpPr>
        <p:spPr>
          <a:xfrm>
            <a:off x="798381" y="761603"/>
            <a:ext cx="5039711" cy="803654"/>
          </a:xfrm>
        </p:spPr>
        <p:txBody>
          <a:bodyPr/>
          <a:lstStyle/>
          <a:p>
            <a:r>
              <a:rPr lang="sl-SI" dirty="0" err="1"/>
              <a:t>E</a:t>
            </a:r>
            <a:r>
              <a:rPr lang="en-US" dirty="0" err="1"/>
              <a:t>ks</a:t>
            </a:r>
            <a:r>
              <a:rPr lang="sl-SI" dirty="0" err="1"/>
              <a:t>empel</a:t>
            </a:r>
            <a:r>
              <a:rPr lang="sl-SI" dirty="0"/>
              <a:t>: </a:t>
            </a:r>
            <a:r>
              <a:rPr lang="en-US" dirty="0" err="1"/>
              <a:t>Fellesskapsdyrking</a:t>
            </a:r>
            <a:endParaRPr lang="sl-SI" dirty="0"/>
          </a:p>
        </p:txBody>
      </p:sp>
      <p:sp>
        <p:nvSpPr>
          <p:cNvPr id="4" name="Pravokotnik 3"/>
          <p:cNvSpPr/>
          <p:nvPr/>
        </p:nvSpPr>
        <p:spPr>
          <a:xfrm>
            <a:off x="798379" y="6131057"/>
            <a:ext cx="10614687" cy="369332"/>
          </a:xfrm>
          <a:prstGeom prst="rect">
            <a:avLst/>
          </a:prstGeom>
        </p:spPr>
        <p:txBody>
          <a:bodyPr wrap="square">
            <a:spAutoFit/>
          </a:bodyPr>
          <a:lstStyle/>
          <a:p>
            <a:r>
              <a:rPr lang="en-US" i="1" dirty="0"/>
              <a:t>*International Journal of Environmental Research and Public Health</a:t>
            </a:r>
            <a:r>
              <a:rPr lang="en-US" dirty="0"/>
              <a:t> </a:t>
            </a:r>
            <a:endParaRPr lang="sl-SI" dirty="0"/>
          </a:p>
        </p:txBody>
      </p:sp>
      <p:pic>
        <p:nvPicPr>
          <p:cNvPr id="5" name="Picture Placeholder 6">
            <a:extLst>
              <a:ext uri="{FF2B5EF4-FFF2-40B4-BE49-F238E27FC236}">
                <a16:creationId xmlns:a16="http://schemas.microsoft.com/office/drawing/2014/main" id="{40B431A1-EDA6-100D-7A21-E8314FA91F6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31688" y="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3288017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40B431A1-EDA6-100D-7A21-E8314FA91F6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FB846A7D-BDFA-BC13-55EF-E519FFBD92A4}"/>
              </a:ext>
            </a:extLst>
          </p:cNvPr>
          <p:cNvSpPr>
            <a:spLocks noGrp="1"/>
          </p:cNvSpPr>
          <p:nvPr>
            <p:ph type="body" sz="quarter" idx="13"/>
          </p:nvPr>
        </p:nvSpPr>
        <p:spPr/>
        <p:txBody>
          <a:bodyPr/>
          <a:lstStyle/>
          <a:p>
            <a:r>
              <a:rPr lang="en-US" dirty="0"/>
              <a:t>«Å dyrke noe lite kan bidra til å styrke deg innvendig.»</a:t>
            </a:r>
          </a:p>
        </p:txBody>
      </p:sp>
      <p:sp>
        <p:nvSpPr>
          <p:cNvPr id="9" name="Freeform 8">
            <a:extLst>
              <a:ext uri="{FF2B5EF4-FFF2-40B4-BE49-F238E27FC236}">
                <a16:creationId xmlns:a16="http://schemas.microsoft.com/office/drawing/2014/main" id="{EBF60CBE-32BB-44CC-113C-281A9AEB481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4005952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descr="Slika, ki vsebuje besede na prostem, nebo, rastlina, oseba&#10;&#10;Vsebina, ustvarjena z UI, morda ni pravilna.">
            <a:extLst>
              <a:ext uri="{FF2B5EF4-FFF2-40B4-BE49-F238E27FC236}">
                <a16:creationId xmlns:a16="http://schemas.microsoft.com/office/drawing/2014/main" id="{8EE9AB22-4142-3FFD-1277-43E6BD2C42A2}"/>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0" y="351044"/>
            <a:ext cx="7575621" cy="4331221"/>
          </a:xfrm>
        </p:spPr>
      </p:pic>
      <p:sp>
        <p:nvSpPr>
          <p:cNvPr id="4" name="Označba mesta besedila 3"/>
          <p:cNvSpPr>
            <a:spLocks noGrp="1"/>
          </p:cNvSpPr>
          <p:nvPr>
            <p:ph type="body" sz="quarter" idx="19"/>
          </p:nvPr>
        </p:nvSpPr>
        <p:spPr>
          <a:xfrm>
            <a:off x="618122" y="4188546"/>
            <a:ext cx="3205353" cy="385564"/>
          </a:xfrm>
        </p:spPr>
        <p:txBody>
          <a:bodyPr/>
          <a:lstStyle/>
          <a:p>
            <a:r>
              <a:rPr lang="sl-SI" sz="3200" dirty="0"/>
              <a:t>4</a:t>
            </a:r>
            <a:r>
              <a:rPr lang="en-US" sz="3200" dirty="0"/>
              <a:t>.3 </a:t>
            </a:r>
            <a:endParaRPr lang="sl-SI" sz="3200" dirty="0"/>
          </a:p>
          <a:p>
            <a:r>
              <a:rPr lang="en-US" sz="3200" dirty="0"/>
              <a:t>Kreative og naturlige veier til resiliens</a:t>
            </a:r>
            <a:endParaRPr lang="sl-SI" sz="3200" dirty="0"/>
          </a:p>
        </p:txBody>
      </p:sp>
      <p:sp>
        <p:nvSpPr>
          <p:cNvPr id="5" name="Označba mesta besedila 4"/>
          <p:cNvSpPr>
            <a:spLocks noGrp="1"/>
          </p:cNvSpPr>
          <p:nvPr>
            <p:ph type="body" sz="quarter" idx="20"/>
          </p:nvPr>
        </p:nvSpPr>
        <p:spPr/>
        <p:txBody>
          <a:bodyPr/>
          <a:lstStyle/>
          <a:p>
            <a:endParaRPr lang="sl-SI" b="1" dirty="0"/>
          </a:p>
          <a:p>
            <a:r>
              <a:rPr lang="en-US" b="1" dirty="0"/>
              <a:t>Å bygge resiliens gjennom kontakt med seg selv, kreativitet og naturen</a:t>
            </a:r>
            <a:endParaRPr lang="sl-SI" b="1" dirty="0"/>
          </a:p>
          <a:p>
            <a:endParaRPr lang="sl-SI" b="1" dirty="0"/>
          </a:p>
          <a:p>
            <a:endParaRPr lang="sl-SI" b="1" dirty="0"/>
          </a:p>
          <a:p>
            <a:r>
              <a:rPr lang="en-US" b="1" dirty="0"/>
              <a:t>Rolige aktiviteter </a:t>
            </a:r>
            <a:r>
              <a:rPr lang="en-US" dirty="0"/>
              <a:t>hjelper med å frigjøre stress og bearbeide følelser:</a:t>
            </a:r>
          </a:p>
          <a:p>
            <a:pPr marL="342900" indent="-342900">
              <a:buFont typeface="Arial" panose="020B0604020202020204" pitchFamily="34" charset="0"/>
              <a:buChar char="•"/>
            </a:pPr>
            <a:r>
              <a:rPr lang="en-US" dirty="0"/>
              <a:t>Tegning, maling, skriving, dagbokskriving</a:t>
            </a:r>
          </a:p>
          <a:p>
            <a:pPr marL="342900" indent="-342900">
              <a:buFont typeface="Arial" panose="020B0604020202020204" pitchFamily="34" charset="0"/>
              <a:buChar char="•"/>
            </a:pPr>
            <a:r>
              <a:rPr lang="en-US" dirty="0"/>
              <a:t>Å lytte til musikk eller skape kunst</a:t>
            </a:r>
          </a:p>
          <a:p>
            <a:pPr marL="342900" indent="-342900">
              <a:buFont typeface="Arial" panose="020B0604020202020204" pitchFamily="34" charset="0"/>
              <a:buChar char="•"/>
            </a:pPr>
            <a:r>
              <a:rPr lang="en-US" dirty="0"/>
              <a:t>Å sitte stille i naturen</a:t>
            </a:r>
          </a:p>
          <a:p>
            <a:endParaRPr lang="sl-SI" dirty="0"/>
          </a:p>
        </p:txBody>
      </p:sp>
    </p:spTree>
    <p:extLst>
      <p:ext uri="{BB962C8B-B14F-4D97-AF65-F5344CB8AC3E}">
        <p14:creationId xmlns:p14="http://schemas.microsoft.com/office/powerpoint/2010/main" val="307497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sz="quarter" idx="18"/>
          </p:nvPr>
        </p:nvSpPr>
        <p:spPr/>
        <p:txBody>
          <a:bodyPr/>
          <a:lstStyle/>
          <a:p>
            <a:pPr marL="342900" lvl="0" indent="-342900">
              <a:buFont typeface="Arial" panose="020B0604020202020204" pitchFamily="34" charset="0"/>
              <a:buChar char="•"/>
            </a:pPr>
            <a:r>
              <a:rPr lang="en-US" dirty="0"/>
              <a:t>En undersøkelse av hvordan </a:t>
            </a:r>
            <a:r>
              <a:rPr lang="en-US" b="1" dirty="0"/>
              <a:t>kreativ uttrykksform </a:t>
            </a:r>
            <a:r>
              <a:rPr lang="en-US" dirty="0"/>
              <a:t>fremmer </a:t>
            </a:r>
            <a:r>
              <a:rPr lang="en-US" b="1" dirty="0"/>
              <a:t>følelsesmessig bearbeiding og stressavlastning</a:t>
            </a:r>
            <a:r>
              <a:rPr lang="en-US" dirty="0"/>
              <a:t>:</a:t>
            </a:r>
            <a:endParaRPr lang="sl-SI" dirty="0"/>
          </a:p>
          <a:p>
            <a:r>
              <a:rPr lang="en-US" i="1" dirty="0"/>
              <a:t>Tegning, skriving, maling eller håndverk </a:t>
            </a:r>
            <a:r>
              <a:rPr lang="en-US" dirty="0"/>
              <a:t>kan hjelpe deg med å uttrykke følelser du kanskje ikke har ord for. Disse rolige, personlige aktivitetene bidrar til å frigjøre stress og skape klarhet i vanskelige tider.</a:t>
            </a:r>
            <a:endParaRPr lang="sl-SI" dirty="0"/>
          </a:p>
          <a:p>
            <a:endParaRPr lang="sl-SI" dirty="0"/>
          </a:p>
          <a:p>
            <a:pPr marL="342900" lvl="0" indent="-342900">
              <a:buFont typeface="Arial" panose="020B0604020202020204" pitchFamily="34" charset="0"/>
              <a:buChar char="•"/>
            </a:pPr>
            <a:r>
              <a:rPr lang="en-US" b="1" dirty="0"/>
              <a:t>Å være i naturen </a:t>
            </a:r>
            <a:r>
              <a:rPr lang="en-US" dirty="0"/>
              <a:t>for </a:t>
            </a:r>
            <a:r>
              <a:rPr lang="en-US" b="1" dirty="0"/>
              <a:t>å finne ro, mindfulness og et nytt perspektiv</a:t>
            </a:r>
            <a:r>
              <a:rPr lang="en-US" dirty="0"/>
              <a:t>:</a:t>
            </a:r>
            <a:endParaRPr lang="sl-SI" dirty="0"/>
          </a:p>
          <a:p>
            <a:pPr marL="0" indent="0"/>
            <a:r>
              <a:rPr lang="en-US" dirty="0"/>
              <a:t>Å tilbringe </a:t>
            </a:r>
            <a:r>
              <a:rPr lang="en-US" i="1" dirty="0"/>
              <a:t>rolige stunder i naturen </a:t>
            </a:r>
            <a:r>
              <a:rPr lang="sl-SI" dirty="0" err="1"/>
              <a:t>kan </a:t>
            </a:r>
            <a:r>
              <a:rPr lang="en-US" dirty="0"/>
              <a:t>redusere angst og hjelpe deg med å føle deg mer til stede. Naturen minner oss om livets rytmer og vår forbindelse til noe større.</a:t>
            </a:r>
            <a:endParaRPr lang="sl-SI" dirty="0"/>
          </a:p>
          <a:p>
            <a:pPr marL="0" indent="0"/>
            <a:r>
              <a:rPr lang="sl-SI" dirty="0" err="1"/>
              <a:t>Ideer til aktiviteter </a:t>
            </a:r>
            <a:r>
              <a:rPr lang="sl-SI" dirty="0"/>
              <a:t>i naturen: </a:t>
            </a:r>
            <a:r>
              <a:rPr lang="en-US" i="1" dirty="0" err="1"/>
              <a:t>turer </a:t>
            </a:r>
            <a:r>
              <a:rPr lang="en-US" i="1" dirty="0"/>
              <a:t>i parken</a:t>
            </a:r>
            <a:r>
              <a:rPr lang="sl-SI" i="1" dirty="0"/>
              <a:t>, </a:t>
            </a:r>
            <a:r>
              <a:rPr lang="en-US" i="1" dirty="0" err="1"/>
              <a:t>observere </a:t>
            </a:r>
            <a:r>
              <a:rPr lang="en-US" i="1" dirty="0"/>
              <a:t>trær eller himmelen</a:t>
            </a:r>
            <a:r>
              <a:rPr lang="sl-SI" i="1" dirty="0"/>
              <a:t>, </a:t>
            </a:r>
            <a:r>
              <a:rPr lang="en-US" i="1" dirty="0" err="1"/>
              <a:t>lytte </a:t>
            </a:r>
            <a:r>
              <a:rPr lang="en-US" i="1" dirty="0"/>
              <a:t>til naturlyder</a:t>
            </a:r>
            <a:r>
              <a:rPr lang="sl-SI" i="1" dirty="0"/>
              <a:t>, </a:t>
            </a:r>
            <a:r>
              <a:rPr lang="en-US" i="1" dirty="0" err="1"/>
              <a:t>legge merke til </a:t>
            </a:r>
            <a:r>
              <a:rPr lang="en-US" i="1" dirty="0"/>
              <a:t>årstidens skiftninger</a:t>
            </a:r>
          </a:p>
          <a:p>
            <a:pPr marL="0" indent="0"/>
            <a:r>
              <a:rPr lang="sl-SI" dirty="0"/>
              <a:t> </a:t>
            </a:r>
          </a:p>
        </p:txBody>
      </p:sp>
      <p:sp>
        <p:nvSpPr>
          <p:cNvPr id="3" name="Označba mesta besedila 2"/>
          <p:cNvSpPr>
            <a:spLocks noGrp="1"/>
          </p:cNvSpPr>
          <p:nvPr>
            <p:ph type="body" sz="quarter" idx="16"/>
          </p:nvPr>
        </p:nvSpPr>
        <p:spPr>
          <a:xfrm>
            <a:off x="798381" y="761603"/>
            <a:ext cx="5039711" cy="803654"/>
          </a:xfrm>
        </p:spPr>
        <p:txBody>
          <a:bodyPr/>
          <a:lstStyle/>
          <a:p>
            <a:r>
              <a:rPr lang="en-US" dirty="0"/>
              <a:t>Rolige aktiviteter: </a:t>
            </a:r>
            <a:endParaRPr lang="sl-SI" dirty="0"/>
          </a:p>
        </p:txBody>
      </p:sp>
    </p:spTree>
    <p:extLst>
      <p:ext uri="{BB962C8B-B14F-4D97-AF65-F5344CB8AC3E}">
        <p14:creationId xmlns:p14="http://schemas.microsoft.com/office/powerpoint/2010/main" val="572796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sz="quarter" idx="18"/>
          </p:nvPr>
        </p:nvSpPr>
        <p:spPr/>
        <p:txBody>
          <a:bodyPr/>
          <a:lstStyle/>
          <a:p>
            <a:pPr marL="342900" lvl="0" indent="-342900">
              <a:buFont typeface="Arial" panose="020B0604020202020204" pitchFamily="34" charset="0"/>
              <a:buChar char="•"/>
            </a:pPr>
            <a:r>
              <a:rPr lang="sl-SI" b="1" dirty="0" err="1"/>
              <a:t>Bevegelsesbasert uttrykk </a:t>
            </a:r>
            <a:r>
              <a:rPr lang="en-US" dirty="0"/>
              <a:t>som veier til </a:t>
            </a:r>
            <a:r>
              <a:rPr lang="en-US" b="1" dirty="0"/>
              <a:t>motstandskraft</a:t>
            </a:r>
            <a:r>
              <a:rPr lang="en-US" dirty="0"/>
              <a:t>:</a:t>
            </a:r>
            <a:endParaRPr lang="sl-SI" dirty="0"/>
          </a:p>
          <a:p>
            <a:r>
              <a:rPr lang="en-US" i="1" dirty="0"/>
              <a:t>Å spille musikk, danse eller til og med gjøre lette strekkøvelser </a:t>
            </a:r>
            <a:r>
              <a:rPr lang="en-US" dirty="0"/>
              <a:t>kan endre humøret ditt, løse opp spenninger og gjenopprette kontakten med kroppen din. Disse kreative utløpene kan gi ny energi</a:t>
            </a:r>
            <a:r>
              <a:rPr lang="sl-SI" dirty="0"/>
              <a:t>, </a:t>
            </a:r>
            <a:r>
              <a:rPr lang="en-US" dirty="0" err="1"/>
              <a:t>styrke </a:t>
            </a:r>
            <a:r>
              <a:rPr lang="en-US" dirty="0"/>
              <a:t>selvtilliten</a:t>
            </a:r>
            <a:r>
              <a:rPr lang="sl-SI" dirty="0"/>
              <a:t>, </a:t>
            </a:r>
            <a:r>
              <a:rPr lang="en-US" dirty="0"/>
              <a:t>bygge indre styrke og forbedre den emosjonelle reguleringen</a:t>
            </a:r>
            <a:r>
              <a:rPr lang="sl-SI" dirty="0"/>
              <a:t>.</a:t>
            </a:r>
          </a:p>
          <a:p>
            <a:endParaRPr lang="sl-SI" dirty="0"/>
          </a:p>
          <a:p>
            <a:pPr marL="342900" lvl="0" indent="-342900">
              <a:buFont typeface="Arial" panose="020B0604020202020204" pitchFamily="34" charset="0"/>
              <a:buChar char="•"/>
            </a:pPr>
            <a:r>
              <a:rPr lang="en-US" b="1" dirty="0" err="1"/>
              <a:t>Aktiv </a:t>
            </a:r>
            <a:r>
              <a:rPr lang="en-US" b="1" dirty="0"/>
              <a:t>tid </a:t>
            </a:r>
            <a:r>
              <a:rPr lang="en-US" dirty="0"/>
              <a:t>i naturen kan være et verktøy for å bygge motstandskraft:</a:t>
            </a:r>
            <a:endParaRPr lang="sl-SI" dirty="0"/>
          </a:p>
          <a:p>
            <a:r>
              <a:rPr lang="en-US" dirty="0"/>
              <a:t>Ikke all tid i naturen trenger å være rolig. </a:t>
            </a:r>
            <a:r>
              <a:rPr lang="en-US" i="1" dirty="0"/>
              <a:t>Fotturer, klatring, svømming, sykling </a:t>
            </a:r>
            <a:r>
              <a:rPr lang="en-US" dirty="0"/>
              <a:t>eller til og med </a:t>
            </a:r>
            <a:r>
              <a:rPr lang="en-US" i="1" dirty="0"/>
              <a:t>å hjelpe til i en felles hage </a:t>
            </a:r>
            <a:r>
              <a:rPr lang="en-US" dirty="0"/>
              <a:t>er gode måter å bygge fysisk og emosjonell motstandskraft på. Å bevege seg utendørs utfordrer kroppen, klarner tankene og styrker selvtilliten – spesielt når det gjøres regelmessig eller sammen med andre.</a:t>
            </a:r>
            <a:endParaRPr lang="sl-SI" dirty="0"/>
          </a:p>
        </p:txBody>
      </p:sp>
      <p:sp>
        <p:nvSpPr>
          <p:cNvPr id="3" name="Označba mesta besedila 2"/>
          <p:cNvSpPr>
            <a:spLocks noGrp="1"/>
          </p:cNvSpPr>
          <p:nvPr>
            <p:ph type="body" sz="quarter" idx="16"/>
          </p:nvPr>
        </p:nvSpPr>
        <p:spPr>
          <a:xfrm>
            <a:off x="798381" y="761603"/>
            <a:ext cx="5039711" cy="803654"/>
          </a:xfrm>
        </p:spPr>
        <p:txBody>
          <a:bodyPr/>
          <a:lstStyle/>
          <a:p>
            <a:r>
              <a:rPr lang="en-US" dirty="0"/>
              <a:t>Rolige aktiviteter: </a:t>
            </a:r>
            <a:endParaRPr lang="sl-SI" dirty="0"/>
          </a:p>
        </p:txBody>
      </p:sp>
    </p:spTree>
    <p:extLst>
      <p:ext uri="{BB962C8B-B14F-4D97-AF65-F5344CB8AC3E}">
        <p14:creationId xmlns:p14="http://schemas.microsoft.com/office/powerpoint/2010/main" val="1092611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sz="quarter" idx="19"/>
          </p:nvPr>
        </p:nvSpPr>
        <p:spPr>
          <a:xfrm>
            <a:off x="8097183" y="969098"/>
            <a:ext cx="3446430" cy="385564"/>
          </a:xfrm>
        </p:spPr>
        <p:txBody>
          <a:bodyPr/>
          <a:lstStyle/>
          <a:p>
            <a:r>
              <a:rPr lang="sl-SI" sz="4000" dirty="0"/>
              <a:t>4</a:t>
            </a:r>
            <a:r>
              <a:rPr lang="en-US" sz="4000" dirty="0"/>
              <a:t>.4 Flyt-tilstand: Dyp konsentrasjon som vei til motstandskraft</a:t>
            </a:r>
            <a:endParaRPr lang="sl-SI" sz="4000" dirty="0"/>
          </a:p>
          <a:p>
            <a:endParaRPr lang="sl-SI" sz="4000" dirty="0"/>
          </a:p>
        </p:txBody>
      </p:sp>
      <p:sp>
        <p:nvSpPr>
          <p:cNvPr id="4" name="Označba mesta besedila 3"/>
          <p:cNvSpPr>
            <a:spLocks noGrp="1"/>
          </p:cNvSpPr>
          <p:nvPr>
            <p:ph type="body" sz="quarter" idx="21"/>
          </p:nvPr>
        </p:nvSpPr>
        <p:spPr/>
        <p:txBody>
          <a:bodyPr/>
          <a:lstStyle/>
          <a:p>
            <a:r>
              <a:rPr lang="en-US" b="1" dirty="0"/>
              <a:t>Hva er flyt?</a:t>
            </a:r>
            <a:endParaRPr lang="sl-SI" b="1" dirty="0"/>
          </a:p>
          <a:p>
            <a:r>
              <a:rPr lang="en-US" dirty="0"/>
              <a:t>En tilstand av dyp konsentrasjon der tiden forsvinner</a:t>
            </a:r>
            <a:r>
              <a:rPr lang="sl-SI" dirty="0"/>
              <a:t>, </a:t>
            </a:r>
            <a:r>
              <a:rPr lang="en-US" dirty="0"/>
              <a:t>distraksjoner blekner</a:t>
            </a:r>
            <a:r>
              <a:rPr lang="sl-SI" dirty="0"/>
              <a:t>, </a:t>
            </a:r>
            <a:r>
              <a:rPr lang="en-US" dirty="0"/>
              <a:t>du er helt i sonen og fullstendig oppslukt av en aktivitet som utfordrer og begeistrer deg. </a:t>
            </a:r>
            <a:endParaRPr lang="sl-SI" dirty="0"/>
          </a:p>
        </p:txBody>
      </p:sp>
      <p:pic>
        <p:nvPicPr>
          <p:cNvPr id="6" name="Označba mesta slike 5" descr="Slika, ki vsebuje besede na prostem, plezanje, pustolovščina, šport&#10;&#10;Vsebina, ustvarjena z UI, morda ni pravilna.">
            <a:extLst>
              <a:ext uri="{FF2B5EF4-FFF2-40B4-BE49-F238E27FC236}">
                <a16:creationId xmlns:a16="http://schemas.microsoft.com/office/drawing/2014/main" id="{34070D66-972C-2035-BCF6-EB370C17F702}"/>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a:xfrm>
            <a:off x="0" y="148452"/>
            <a:ext cx="8097183" cy="4466563"/>
          </a:xfrm>
        </p:spPr>
      </p:pic>
      <p:sp>
        <p:nvSpPr>
          <p:cNvPr id="7" name="Pravokotnik 6"/>
          <p:cNvSpPr/>
          <p:nvPr/>
        </p:nvSpPr>
        <p:spPr>
          <a:xfrm>
            <a:off x="8518769" y="3652912"/>
            <a:ext cx="3024844" cy="1477328"/>
          </a:xfrm>
          <a:prstGeom prst="rect">
            <a:avLst/>
          </a:prstGeom>
        </p:spPr>
        <p:txBody>
          <a:bodyPr wrap="square">
            <a:spAutoFit/>
          </a:bodyPr>
          <a:lstStyle/>
          <a:p>
            <a:pPr algn="r"/>
            <a:r>
              <a:rPr lang="en-US" dirty="0">
                <a:latin typeface="Aptos"/>
                <a:ea typeface="Aptos"/>
                <a:cs typeface="Aptos"/>
              </a:rPr>
              <a:t>Utover rolig refleksjon og naturbasert forankring, vokser resiliens også gjennom dypt, fokusert engasjement</a:t>
            </a:r>
            <a:r>
              <a:rPr lang="sl-SI" dirty="0">
                <a:latin typeface="Aptos"/>
                <a:ea typeface="Aptos"/>
                <a:cs typeface="Aptos"/>
              </a:rPr>
              <a:t>.</a:t>
            </a:r>
            <a:endParaRPr lang="sl-SI" dirty="0"/>
          </a:p>
        </p:txBody>
      </p:sp>
    </p:spTree>
    <p:extLst>
      <p:ext uri="{BB962C8B-B14F-4D97-AF65-F5344CB8AC3E}">
        <p14:creationId xmlns:p14="http://schemas.microsoft.com/office/powerpoint/2010/main" val="1437342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834475" y="5173784"/>
            <a:ext cx="6212019" cy="1276020"/>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sl-SI" sz="2000" dirty="0" err="1"/>
              <a:t>«Flow</a:t>
            </a:r>
            <a:r>
              <a:rPr lang="sl-SI" sz="2000" dirty="0"/>
              <a:t>»-tilstanden, </a:t>
            </a:r>
            <a:r>
              <a:rPr lang="sl-SI" sz="2000" dirty="0" err="1"/>
              <a:t>som er beskrevet av </a:t>
            </a:r>
            <a:r>
              <a:rPr lang="en-US" sz="2000" dirty="0"/>
              <a:t>psykologene </a:t>
            </a:r>
            <a:r>
              <a:rPr lang="en-US" sz="2000" i="1" dirty="0" err="1"/>
              <a:t>Mihaly Csikszentmihalyi </a:t>
            </a:r>
            <a:r>
              <a:rPr lang="en-US" sz="2000" i="1" dirty="0"/>
              <a:t>og Jeanne Nakamura</a:t>
            </a:r>
            <a:r>
              <a:rPr lang="sl-SI" sz="2000" dirty="0"/>
              <a:t>, er </a:t>
            </a:r>
            <a:r>
              <a:rPr lang="en-US" sz="2000" dirty="0"/>
              <a:t>en form for </a:t>
            </a:r>
            <a:r>
              <a:rPr lang="en-US" sz="2000" b="1" dirty="0"/>
              <a:t>bevegelig meditasjon</a:t>
            </a:r>
            <a:r>
              <a:rPr lang="sl-SI" sz="2000" b="1" dirty="0"/>
              <a:t>.</a:t>
            </a:r>
            <a:endParaRPr lang="sl-SI" sz="2000" dirty="0"/>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5" y="1352043"/>
            <a:ext cx="10438699" cy="883138"/>
          </a:xfrm>
        </p:spPr>
        <p:txBody>
          <a:bodyPr/>
          <a:lstStyle/>
          <a:p>
            <a:r>
              <a:rPr lang="en-US" dirty="0"/>
              <a:t>I flyt forsvinner den vanlige støyen i sinnet – selvtvil, stress, sult – stille og rolig. Det som gjenstår er ren fokus og målbevissthet. </a:t>
            </a:r>
            <a:endParaRPr lang="sl-SI" dirty="0"/>
          </a:p>
        </p:txBody>
      </p:sp>
      <p:pic>
        <p:nvPicPr>
          <p:cNvPr id="24" name="Picture Placeholder 4">
            <a:extLst>
              <a:ext uri="{FF2B5EF4-FFF2-40B4-BE49-F238E27FC236}">
                <a16:creationId xmlns:a16="http://schemas.microsoft.com/office/drawing/2014/main" id="{A42E020B-B55A-C5E0-AD7F-263A49211D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255818" y="3236414"/>
            <a:ext cx="4936182" cy="3428377"/>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ln>
            <a:solidFill>
              <a:schemeClr val="accent3"/>
            </a:solidFill>
          </a:ln>
        </p:spPr>
      </p:pic>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sl-SI" dirty="0">
                <a:solidFill>
                  <a:srgbClr val="1F8E47"/>
                </a:solidFill>
              </a:rPr>
              <a:t> </a:t>
            </a:r>
            <a:r>
              <a:rPr lang="sl-SI" dirty="0" err="1">
                <a:solidFill>
                  <a:srgbClr val="1F8E47"/>
                </a:solidFill>
              </a:rPr>
              <a:t>Flow </a:t>
            </a:r>
            <a:r>
              <a:rPr lang="sl-SI" dirty="0">
                <a:solidFill>
                  <a:srgbClr val="1F8E47"/>
                </a:solidFill>
              </a:rPr>
              <a:t>= </a:t>
            </a:r>
            <a:r>
              <a:rPr lang="sl-SI" dirty="0" err="1">
                <a:solidFill>
                  <a:srgbClr val="1F8E47"/>
                </a:solidFill>
              </a:rPr>
              <a:t>aktiv oppmerksomhet</a:t>
            </a:r>
            <a:endParaRPr lang="en-US" dirty="0">
              <a:solidFill>
                <a:srgbClr val="1F8E47"/>
              </a:solidFill>
            </a:endParaRPr>
          </a:p>
        </p:txBody>
      </p:sp>
      <p:sp>
        <p:nvSpPr>
          <p:cNvPr id="9" name="Text Placeholder 6">
            <a:extLst>
              <a:ext uri="{FF2B5EF4-FFF2-40B4-BE49-F238E27FC236}">
                <a16:creationId xmlns:a16="http://schemas.microsoft.com/office/drawing/2014/main" id="{28B93C86-DDCE-4466-FDC3-1901B3E87612}"/>
              </a:ext>
            </a:extLst>
          </p:cNvPr>
          <p:cNvSpPr txBox="1">
            <a:spLocks/>
          </p:cNvSpPr>
          <p:nvPr/>
        </p:nvSpPr>
        <p:spPr>
          <a:xfrm>
            <a:off x="675477" y="2288180"/>
            <a:ext cx="6212019" cy="883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pPr>
            <a:r>
              <a:rPr lang="en-US" dirty="0" err="1"/>
              <a:t>Øyeblikk </a:t>
            </a:r>
            <a:r>
              <a:rPr lang="en-US" dirty="0"/>
              <a:t>med fullt engasjement hjelper oss å bygge</a:t>
            </a:r>
            <a:r>
              <a:rPr lang="sl-SI" dirty="0"/>
              <a:t>:</a:t>
            </a:r>
          </a:p>
          <a:p>
            <a:pPr marL="0" indent="0">
              <a:lnSpc>
                <a:spcPct val="100000"/>
              </a:lnSpc>
              <a:spcBef>
                <a:spcPts val="500"/>
              </a:spcBef>
            </a:pPr>
            <a:r>
              <a:rPr lang="en-US" b="1" dirty="0"/>
              <a:t>en dypere forbindelse til oss selv, </a:t>
            </a:r>
            <a:r>
              <a:rPr lang="en-US" b="1" dirty="0" err="1"/>
              <a:t>selvtillit</a:t>
            </a:r>
            <a:r>
              <a:rPr lang="sl-SI" b="1" dirty="0"/>
              <a:t>, </a:t>
            </a:r>
            <a:r>
              <a:rPr lang="en-US" b="1" dirty="0" err="1"/>
              <a:t>målbevissthet</a:t>
            </a:r>
            <a:r>
              <a:rPr lang="sl-SI" b="1" dirty="0"/>
              <a:t>, </a:t>
            </a:r>
            <a:r>
              <a:rPr lang="en-US" b="1" dirty="0"/>
              <a:t>glede</a:t>
            </a:r>
            <a:r>
              <a:rPr lang="sl-SI" b="1" dirty="0"/>
              <a:t>, </a:t>
            </a:r>
            <a:r>
              <a:rPr lang="sl-SI" b="1" dirty="0" err="1"/>
              <a:t>tilfredsstillelse </a:t>
            </a:r>
            <a:r>
              <a:rPr lang="sl-SI" b="1" dirty="0"/>
              <a:t>og </a:t>
            </a:r>
            <a:r>
              <a:rPr lang="en-US" b="1" dirty="0" err="1"/>
              <a:t> mental </a:t>
            </a:r>
            <a:r>
              <a:rPr lang="en-US" b="1" dirty="0"/>
              <a:t>styrke</a:t>
            </a:r>
            <a:r>
              <a:rPr lang="sl-SI" b="1" dirty="0"/>
              <a:t>.</a:t>
            </a:r>
          </a:p>
          <a:p>
            <a:pPr>
              <a:spcBef>
                <a:spcPts val="2400"/>
              </a:spcBef>
            </a:pPr>
            <a:r>
              <a:rPr lang="en-US" dirty="0"/>
              <a:t>Øyeblikk av flyt er ofte de mest meningsfulle delene av livene våre.</a:t>
            </a:r>
            <a:r>
              <a:rPr lang="sl-SI" dirty="0"/>
              <a:t> </a:t>
            </a:r>
          </a:p>
          <a:p>
            <a:endParaRPr lang="sl-SI" dirty="0"/>
          </a:p>
        </p:txBody>
      </p:sp>
    </p:spTree>
    <p:extLst>
      <p:ext uri="{BB962C8B-B14F-4D97-AF65-F5344CB8AC3E}">
        <p14:creationId xmlns:p14="http://schemas.microsoft.com/office/powerpoint/2010/main" val="1072634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1">
            <a:extLst>
              <a:ext uri="{FF2B5EF4-FFF2-40B4-BE49-F238E27FC236}">
                <a16:creationId xmlns:a16="http://schemas.microsoft.com/office/drawing/2014/main" id="{D8836FC3-4546-73C7-76A5-54D7E0497B6D}"/>
              </a:ext>
            </a:extLst>
          </p:cNvPr>
          <p:cNvSpPr txBox="1">
            <a:spLocks/>
          </p:cNvSpPr>
          <p:nvPr/>
        </p:nvSpPr>
        <p:spPr>
          <a:xfrm>
            <a:off x="9555039" y="5378558"/>
            <a:ext cx="3341812" cy="1783809"/>
          </a:xfrm>
          <a:prstGeom prst="roundRect">
            <a:avLst/>
          </a:prstGeom>
          <a:solidFill>
            <a:srgbClr val="1F8E4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pPr>
            <a:endParaRPr lang="sl-SI" sz="2000" dirty="0"/>
          </a:p>
        </p:txBody>
      </p:sp>
      <p:sp>
        <p:nvSpPr>
          <p:cNvPr id="5" name="Rectangle: Rounded Corners 11">
            <a:extLst>
              <a:ext uri="{FF2B5EF4-FFF2-40B4-BE49-F238E27FC236}">
                <a16:creationId xmlns:a16="http://schemas.microsoft.com/office/drawing/2014/main" id="{D8836FC3-4546-73C7-76A5-54D7E0497B6D}"/>
              </a:ext>
            </a:extLst>
          </p:cNvPr>
          <p:cNvSpPr txBox="1">
            <a:spLocks/>
          </p:cNvSpPr>
          <p:nvPr/>
        </p:nvSpPr>
        <p:spPr>
          <a:xfrm>
            <a:off x="834475" y="3938954"/>
            <a:ext cx="6212019" cy="2784389"/>
          </a:xfrm>
          <a:prstGeom prst="round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pPr>
            <a:r>
              <a:rPr lang="sl-SI" sz="2000" dirty="0" err="1"/>
              <a:t>Eksempler på aktiviteter</a:t>
            </a:r>
            <a:r>
              <a:rPr lang="sl-SI" sz="2000" dirty="0"/>
              <a:t>: </a:t>
            </a:r>
          </a:p>
          <a:p>
            <a:pPr marL="342900" indent="-342900">
              <a:lnSpc>
                <a:spcPct val="100000"/>
              </a:lnSpc>
              <a:buFont typeface="Arial" panose="020B0604020202020204" pitchFamily="34" charset="0"/>
              <a:buChar char="•"/>
            </a:pPr>
            <a:r>
              <a:rPr lang="en-US" sz="2000" dirty="0"/>
              <a:t>dans </a:t>
            </a:r>
            <a:endParaRPr lang="sl-SI" sz="2000" dirty="0"/>
          </a:p>
          <a:p>
            <a:pPr marL="342900" indent="-342900">
              <a:lnSpc>
                <a:spcPct val="100000"/>
              </a:lnSpc>
              <a:buFont typeface="Arial" panose="020B0604020202020204" pitchFamily="34" charset="0"/>
              <a:buChar char="•"/>
            </a:pPr>
            <a:r>
              <a:rPr lang="en-US" sz="2000" dirty="0"/>
              <a:t>klatring </a:t>
            </a:r>
            <a:endParaRPr lang="sl-SI" sz="2000" dirty="0"/>
          </a:p>
          <a:p>
            <a:pPr marL="342900" indent="-342900">
              <a:lnSpc>
                <a:spcPct val="100000"/>
              </a:lnSpc>
              <a:buFont typeface="Arial" panose="020B0604020202020204" pitchFamily="34" charset="0"/>
              <a:buChar char="•"/>
            </a:pPr>
            <a:r>
              <a:rPr lang="en-US" sz="2000" dirty="0"/>
              <a:t>maling,</a:t>
            </a:r>
            <a:endParaRPr lang="sl-SI" sz="2000" dirty="0"/>
          </a:p>
          <a:p>
            <a:pPr marL="342900" indent="-342900">
              <a:lnSpc>
                <a:spcPct val="100000"/>
              </a:lnSpc>
              <a:buFont typeface="Arial" panose="020B0604020202020204" pitchFamily="34" charset="0"/>
              <a:buChar char="•"/>
            </a:pPr>
            <a:r>
              <a:rPr lang="en-US" sz="2000" dirty="0"/>
              <a:t>programmering </a:t>
            </a:r>
            <a:endParaRPr lang="sl-SI" sz="2000" dirty="0"/>
          </a:p>
          <a:p>
            <a:pPr marL="342900" indent="-342900">
              <a:lnSpc>
                <a:spcPct val="100000"/>
              </a:lnSpc>
              <a:buFont typeface="Arial" panose="020B0604020202020204" pitchFamily="34" charset="0"/>
              <a:buChar char="•"/>
            </a:pPr>
            <a:endParaRPr lang="sl-SI" sz="2000" dirty="0"/>
          </a:p>
          <a:p>
            <a:pPr marL="342900" indent="-342900">
              <a:lnSpc>
                <a:spcPct val="100000"/>
              </a:lnSpc>
              <a:buFont typeface="Arial" panose="020B0604020202020204" pitchFamily="34" charset="0"/>
              <a:buChar char="•"/>
            </a:pPr>
            <a:r>
              <a:rPr lang="en-US" sz="2000" dirty="0"/>
              <a:t>å spille et instrument</a:t>
            </a:r>
            <a:r>
              <a:rPr lang="sl-SI" sz="2000" dirty="0"/>
              <a:t> </a:t>
            </a:r>
          </a:p>
          <a:p>
            <a:pPr marL="342900" indent="-342900">
              <a:lnSpc>
                <a:spcPct val="100000"/>
              </a:lnSpc>
              <a:buFont typeface="Arial" panose="020B0604020202020204" pitchFamily="34" charset="0"/>
              <a:buChar char="•"/>
            </a:pPr>
            <a:r>
              <a:rPr lang="en-US" sz="2000" dirty="0"/>
              <a:t>å gå på tur </a:t>
            </a:r>
            <a:endParaRPr lang="sl-SI" sz="2000" dirty="0"/>
          </a:p>
          <a:p>
            <a:pPr marL="342900" indent="-342900">
              <a:lnSpc>
                <a:spcPct val="100000"/>
              </a:lnSpc>
              <a:buFont typeface="Arial" panose="020B0604020202020204" pitchFamily="34" charset="0"/>
              <a:buChar char="•"/>
            </a:pPr>
            <a:r>
              <a:rPr lang="en-US" sz="2000" dirty="0"/>
              <a:t>øve på en danserutine</a:t>
            </a:r>
            <a:endParaRPr lang="sl-SI" sz="2000" dirty="0"/>
          </a:p>
          <a:p>
            <a:pPr marL="342900" indent="-342900">
              <a:lnSpc>
                <a:spcPct val="100000"/>
              </a:lnSpc>
              <a:buFont typeface="Arial" panose="020B0604020202020204" pitchFamily="34" charset="0"/>
              <a:buChar char="•"/>
            </a:pPr>
            <a:r>
              <a:rPr lang="en-US" sz="2000" dirty="0"/>
              <a:t>å skrive musikk</a:t>
            </a:r>
            <a:endParaRPr lang="sl-SI" sz="2000" dirty="0"/>
          </a:p>
        </p:txBody>
      </p:sp>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798381" y="1566880"/>
            <a:ext cx="10438699" cy="883138"/>
          </a:xfrm>
        </p:spPr>
        <p:txBody>
          <a:bodyPr/>
          <a:lstStyle/>
          <a:p>
            <a:r>
              <a:rPr lang="en-US" dirty="0"/>
              <a:t>Mens rolige aktiviteter som meditasjon og mindfulness hjelper oss å trene oppmerksomheten vår, </a:t>
            </a:r>
            <a:r>
              <a:rPr lang="en-US" b="1" dirty="0"/>
              <a:t>er det i flyt-tilstanden den fokuserte oppmerksomheten blir aktiv</a:t>
            </a:r>
            <a:r>
              <a:rPr lang="en-US" dirty="0"/>
              <a:t>.</a:t>
            </a:r>
            <a:endParaRPr lang="sl-SI" dirty="0"/>
          </a:p>
        </p:txBody>
      </p:sp>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sl-SI" dirty="0">
                <a:solidFill>
                  <a:srgbClr val="1F8E47"/>
                </a:solidFill>
              </a:rPr>
              <a:t> </a:t>
            </a:r>
            <a:r>
              <a:rPr lang="sl-SI" dirty="0" err="1">
                <a:solidFill>
                  <a:srgbClr val="1F8E47"/>
                </a:solidFill>
              </a:rPr>
              <a:t>Flow </a:t>
            </a:r>
            <a:r>
              <a:rPr lang="sl-SI" dirty="0">
                <a:solidFill>
                  <a:srgbClr val="1F8E47"/>
                </a:solidFill>
              </a:rPr>
              <a:t>= </a:t>
            </a:r>
            <a:r>
              <a:rPr lang="sl-SI" dirty="0" err="1">
                <a:solidFill>
                  <a:srgbClr val="1F8E47"/>
                </a:solidFill>
              </a:rPr>
              <a:t>aktiv oppmerksomhet</a:t>
            </a:r>
            <a:endParaRPr lang="en-US" dirty="0">
              <a:solidFill>
                <a:srgbClr val="1F8E47"/>
              </a:solidFill>
            </a:endParaRPr>
          </a:p>
        </p:txBody>
      </p:sp>
      <p:sp>
        <p:nvSpPr>
          <p:cNvPr id="9" name="Text Placeholder 6">
            <a:extLst>
              <a:ext uri="{FF2B5EF4-FFF2-40B4-BE49-F238E27FC236}">
                <a16:creationId xmlns:a16="http://schemas.microsoft.com/office/drawing/2014/main" id="{28B93C86-DDCE-4466-FDC3-1901B3E87612}"/>
              </a:ext>
            </a:extLst>
          </p:cNvPr>
          <p:cNvSpPr txBox="1">
            <a:spLocks/>
          </p:cNvSpPr>
          <p:nvPr/>
        </p:nvSpPr>
        <p:spPr>
          <a:xfrm>
            <a:off x="834475" y="2794845"/>
            <a:ext cx="6212019" cy="883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Ved regelmessig å delta </a:t>
            </a:r>
            <a:r>
              <a:rPr lang="en-US" dirty="0"/>
              <a:t>i utfordrende og morsomme aktiviteter skaper vi de perfekte forholdene for at flyt skal oppstå.</a:t>
            </a:r>
            <a:endParaRPr lang="sl-SI" dirty="0"/>
          </a:p>
        </p:txBody>
      </p:sp>
      <p:pic>
        <p:nvPicPr>
          <p:cNvPr id="10" name="Picture Placeholder 6">
            <a:extLst>
              <a:ext uri="{FF2B5EF4-FFF2-40B4-BE49-F238E27FC236}">
                <a16:creationId xmlns:a16="http://schemas.microsoft.com/office/drawing/2014/main" id="{78F474EA-5F7B-3AA5-E207-BFB6BA4CE6A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flipH="1">
            <a:off x="7344092" y="3283824"/>
            <a:ext cx="4847908" cy="343951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p:spPr>
      </p:pic>
    </p:spTree>
    <p:extLst>
      <p:ext uri="{BB962C8B-B14F-4D97-AF65-F5344CB8AC3E}">
        <p14:creationId xmlns:p14="http://schemas.microsoft.com/office/powerpoint/2010/main" val="485944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F8F290-D14C-317A-6DAB-F2FF588EB97A}"/>
              </a:ext>
            </a:extLst>
          </p:cNvPr>
          <p:cNvSpPr>
            <a:spLocks noGrp="1"/>
          </p:cNvSpPr>
          <p:nvPr>
            <p:ph type="body" sz="quarter" idx="18"/>
          </p:nvPr>
        </p:nvSpPr>
        <p:spPr>
          <a:xfrm>
            <a:off x="691820" y="3354030"/>
            <a:ext cx="2748403" cy="1049221"/>
          </a:xfrm>
        </p:spPr>
        <p:txBody>
          <a:bodyPr/>
          <a:lstStyle/>
          <a:p>
            <a:pPr>
              <a:lnSpc>
                <a:spcPct val="100000"/>
              </a:lnSpc>
            </a:pPr>
            <a:r>
              <a:rPr lang="en-GB" b="1" dirty="0"/>
              <a:t>Definisjon av resiliens i sammenheng med klimaendringer</a:t>
            </a:r>
            <a:endParaRPr lang="en-SI" b="1" dirty="0"/>
          </a:p>
          <a:p>
            <a:endParaRPr lang="en-GB" dirty="0"/>
          </a:p>
        </p:txBody>
      </p:sp>
      <p:sp>
        <p:nvSpPr>
          <p:cNvPr id="3" name="Text Placeholder 2">
            <a:extLst>
              <a:ext uri="{FF2B5EF4-FFF2-40B4-BE49-F238E27FC236}">
                <a16:creationId xmlns:a16="http://schemas.microsoft.com/office/drawing/2014/main" id="{F130F8CA-FFA9-971F-BCD6-EDFE6BD468BA}"/>
              </a:ext>
            </a:extLst>
          </p:cNvPr>
          <p:cNvSpPr>
            <a:spLocks noGrp="1"/>
          </p:cNvSpPr>
          <p:nvPr>
            <p:ph type="body" sz="quarter" idx="19"/>
          </p:nvPr>
        </p:nvSpPr>
        <p:spPr/>
        <p:txBody>
          <a:bodyPr/>
          <a:lstStyle/>
          <a:p>
            <a:r>
              <a:rPr lang="en-GB" dirty="0"/>
              <a:t>1.1</a:t>
            </a:r>
          </a:p>
        </p:txBody>
      </p:sp>
      <p:sp>
        <p:nvSpPr>
          <p:cNvPr id="5" name="Text Placeholder 4">
            <a:extLst>
              <a:ext uri="{FF2B5EF4-FFF2-40B4-BE49-F238E27FC236}">
                <a16:creationId xmlns:a16="http://schemas.microsoft.com/office/drawing/2014/main" id="{DDF507A3-F618-1C6A-08A4-24D07DCD9B08}"/>
              </a:ext>
            </a:extLst>
          </p:cNvPr>
          <p:cNvSpPr>
            <a:spLocks noGrp="1"/>
          </p:cNvSpPr>
          <p:nvPr>
            <p:ph type="body" sz="quarter" idx="20"/>
          </p:nvPr>
        </p:nvSpPr>
        <p:spPr>
          <a:xfrm>
            <a:off x="4594469" y="2478292"/>
            <a:ext cx="6961476" cy="3849918"/>
          </a:xfrm>
        </p:spPr>
        <p:txBody>
          <a:bodyPr/>
          <a:lstStyle/>
          <a:p>
            <a:pPr>
              <a:lnSpc>
                <a:spcPct val="150000"/>
              </a:lnSpc>
            </a:pPr>
            <a:r>
              <a:rPr lang="en-GB" dirty="0"/>
              <a:t>Viktige aspekter ved klimaresiliens:</a:t>
            </a:r>
          </a:p>
          <a:p>
            <a:pPr marL="285750" indent="-285750">
              <a:buFont typeface="Arial" panose="020B0604020202020204" pitchFamily="34" charset="0"/>
              <a:buChar char="•"/>
            </a:pPr>
            <a:r>
              <a:rPr lang="en-GB" dirty="0"/>
              <a:t>Gjelder </a:t>
            </a:r>
            <a:r>
              <a:rPr lang="en-GB" b="1" dirty="0"/>
              <a:t>samfunn, økosystemer </a:t>
            </a:r>
            <a:r>
              <a:rPr lang="en-GB" dirty="0"/>
              <a:t>og </a:t>
            </a:r>
            <a:r>
              <a:rPr lang="en-GB" b="1" dirty="0"/>
              <a:t>politiske overbevisninger</a:t>
            </a:r>
          </a:p>
          <a:p>
            <a:pPr marL="285750" indent="-285750">
              <a:buFont typeface="Arial" panose="020B0604020202020204" pitchFamily="34" charset="0"/>
              <a:buChar char="•"/>
            </a:pPr>
            <a:r>
              <a:rPr lang="en-GB" dirty="0"/>
              <a:t>Går utover overlevelse – inkluderer </a:t>
            </a:r>
            <a:r>
              <a:rPr lang="en-GB" b="1" dirty="0"/>
              <a:t>vekst </a:t>
            </a:r>
            <a:r>
              <a:rPr lang="en-GB" dirty="0"/>
              <a:t>og </a:t>
            </a:r>
            <a:r>
              <a:rPr lang="en-GB" b="1" dirty="0"/>
              <a:t>transformasjon</a:t>
            </a:r>
          </a:p>
          <a:p>
            <a:pPr marL="285750" indent="-285750">
              <a:buFont typeface="Arial" panose="020B0604020202020204" pitchFamily="34" charset="0"/>
              <a:buChar char="•"/>
            </a:pPr>
            <a:r>
              <a:rPr lang="en-GB" dirty="0"/>
              <a:t>Innebærer </a:t>
            </a:r>
            <a:r>
              <a:rPr lang="en-GB" b="1" dirty="0"/>
              <a:t>tilpasning til stress og forstyrrelser</a:t>
            </a:r>
          </a:p>
          <a:p>
            <a:pPr marL="285750" indent="-285750">
              <a:buFont typeface="Arial" panose="020B0604020202020204" pitchFamily="34" charset="0"/>
              <a:buChar char="•"/>
            </a:pPr>
            <a:r>
              <a:rPr lang="en-GB" b="1" dirty="0"/>
              <a:t>Utvikling av verktøy, </a:t>
            </a:r>
            <a:r>
              <a:rPr lang="en-SI" dirty="0"/>
              <a:t>både </a:t>
            </a:r>
            <a:r>
              <a:rPr lang="en-SI" b="1" dirty="0"/>
              <a:t>interne </a:t>
            </a:r>
            <a:r>
              <a:rPr lang="en-SI" dirty="0"/>
              <a:t>og </a:t>
            </a:r>
            <a:r>
              <a:rPr lang="en-SI" b="1" dirty="0"/>
              <a:t>kollektive </a:t>
            </a:r>
            <a:r>
              <a:rPr lang="en-SI" dirty="0"/>
              <a:t>– for å reagere effektivt på klimapåvirkninger</a:t>
            </a:r>
            <a:endParaRPr lang="en-GB" dirty="0"/>
          </a:p>
          <a:p>
            <a:endParaRPr lang="en-GB" dirty="0"/>
          </a:p>
        </p:txBody>
      </p:sp>
      <p:sp>
        <p:nvSpPr>
          <p:cNvPr id="6" name="Text Placeholder 5">
            <a:extLst>
              <a:ext uri="{FF2B5EF4-FFF2-40B4-BE49-F238E27FC236}">
                <a16:creationId xmlns:a16="http://schemas.microsoft.com/office/drawing/2014/main" id="{0E1E15F4-0720-08FD-3670-A6C701D4661B}"/>
              </a:ext>
            </a:extLst>
          </p:cNvPr>
          <p:cNvSpPr>
            <a:spLocks noGrp="1"/>
          </p:cNvSpPr>
          <p:nvPr>
            <p:ph type="body" sz="quarter" idx="16"/>
          </p:nvPr>
        </p:nvSpPr>
        <p:spPr/>
        <p:txBody>
          <a:bodyPr/>
          <a:lstStyle/>
          <a:p>
            <a:endParaRPr lang="en-GB"/>
          </a:p>
        </p:txBody>
      </p:sp>
      <p:sp>
        <p:nvSpPr>
          <p:cNvPr id="7" name="Rectangle: Rounded Corners 11">
            <a:extLst>
              <a:ext uri="{FF2B5EF4-FFF2-40B4-BE49-F238E27FC236}">
                <a16:creationId xmlns:a16="http://schemas.microsoft.com/office/drawing/2014/main" id="{A144E820-758F-A21F-F8A2-481BB80E262E}"/>
              </a:ext>
            </a:extLst>
          </p:cNvPr>
          <p:cNvSpPr/>
          <p:nvPr/>
        </p:nvSpPr>
        <p:spPr>
          <a:xfrm>
            <a:off x="4253655" y="389902"/>
            <a:ext cx="7643103" cy="18396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DBE4454D-774D-0673-2A2E-EE4B5BD09A91}"/>
              </a:ext>
            </a:extLst>
          </p:cNvPr>
          <p:cNvSpPr txBox="1"/>
          <p:nvPr/>
        </p:nvSpPr>
        <p:spPr>
          <a:xfrm flipH="1">
            <a:off x="4354015" y="567562"/>
            <a:ext cx="7363085" cy="2072170"/>
          </a:xfrm>
          <a:prstGeom prst="rect">
            <a:avLst/>
          </a:prstGeom>
          <a:noFill/>
        </p:spPr>
        <p:txBody>
          <a:bodyPr wrap="square" rtlCol="0">
            <a:spAutoFit/>
          </a:bodyPr>
          <a:lstStyle/>
          <a:p>
            <a:pPr algn="ctr">
              <a:lnSpc>
                <a:spcPct val="115000"/>
              </a:lnSpc>
              <a:spcBef>
                <a:spcPts val="1200"/>
              </a:spcBef>
              <a:spcAft>
                <a:spcPts val="1200"/>
              </a:spcAft>
            </a:pPr>
            <a:r>
              <a:rPr lang="en-SI" sz="2400" dirty="0">
                <a:solidFill>
                  <a:schemeClr val="bg1"/>
                </a:solidFill>
                <a:effectLst/>
                <a:latin typeface="Calibri" panose="020F0502020204030204" pitchFamily="34" charset="0"/>
                <a:ea typeface="Times New Roman" panose="02020603050405020304" pitchFamily="18" charset="0"/>
              </a:rPr>
              <a:t>I sin grunnleggende form er motstandskraft evnen til ikke bare å tåle stress og motgang, men også til </a:t>
            </a:r>
            <a:r>
              <a:rPr lang="en-SI" sz="2400" b="1" dirty="0">
                <a:solidFill>
                  <a:schemeClr val="bg1"/>
                </a:solidFill>
                <a:effectLst/>
                <a:latin typeface="Calibri" panose="020F0502020204030204" pitchFamily="34" charset="0"/>
                <a:ea typeface="Times New Roman" panose="02020603050405020304" pitchFamily="18" charset="0"/>
              </a:rPr>
              <a:t>å tilpasse seg</a:t>
            </a:r>
            <a:r>
              <a:rPr lang="en-SI" sz="2400" dirty="0">
                <a:solidFill>
                  <a:schemeClr val="bg1"/>
                </a:solidFill>
                <a:effectLst/>
                <a:latin typeface="Calibri" panose="020F0502020204030204" pitchFamily="34" charset="0"/>
                <a:ea typeface="Times New Roman" panose="02020603050405020304" pitchFamily="18" charset="0"/>
              </a:rPr>
              <a:t>, </a:t>
            </a:r>
            <a:r>
              <a:rPr lang="en-SI" sz="2400" b="1" dirty="0">
                <a:solidFill>
                  <a:schemeClr val="bg1"/>
                </a:solidFill>
                <a:effectLst/>
                <a:latin typeface="Calibri" panose="020F0502020204030204" pitchFamily="34" charset="0"/>
                <a:ea typeface="Times New Roman" panose="02020603050405020304" pitchFamily="18" charset="0"/>
              </a:rPr>
              <a:t>vokse </a:t>
            </a:r>
            <a:r>
              <a:rPr lang="en-SI" sz="2400" dirty="0">
                <a:solidFill>
                  <a:schemeClr val="bg1"/>
                </a:solidFill>
                <a:effectLst/>
                <a:latin typeface="Calibri" panose="020F0502020204030204" pitchFamily="34" charset="0"/>
                <a:ea typeface="Times New Roman" panose="02020603050405020304" pitchFamily="18" charset="0"/>
              </a:rPr>
              <a:t>og til og med </a:t>
            </a:r>
            <a:r>
              <a:rPr lang="en-SI" sz="2400" b="1" dirty="0">
                <a:solidFill>
                  <a:schemeClr val="bg1"/>
                </a:solidFill>
                <a:effectLst/>
                <a:latin typeface="Calibri" panose="020F0502020204030204" pitchFamily="34" charset="0"/>
                <a:ea typeface="Times New Roman" panose="02020603050405020304" pitchFamily="18" charset="0"/>
              </a:rPr>
              <a:t>trives </a:t>
            </a:r>
            <a:r>
              <a:rPr lang="en-GB" sz="2400" dirty="0">
                <a:solidFill>
                  <a:schemeClr val="bg1"/>
                </a:solidFill>
                <a:latin typeface="Calibri" panose="020F0502020204030204" pitchFamily="34" charset="0"/>
              </a:rPr>
              <a:t>når man står overfor livets utfordringer.</a:t>
            </a:r>
          </a:p>
          <a:p>
            <a:pPr algn="ctr">
              <a:lnSpc>
                <a:spcPct val="115000"/>
              </a:lnSpc>
              <a:spcBef>
                <a:spcPts val="1200"/>
              </a:spcBef>
              <a:spcAft>
                <a:spcPts val="1200"/>
              </a:spcAft>
            </a:pPr>
            <a:r>
              <a:rPr lang="en-SI" sz="2400" dirty="0">
                <a:solidFill>
                  <a:schemeClr val="bg1"/>
                </a:solidFill>
                <a:effectLst/>
                <a:latin typeface="Calibri" panose="020F0502020204030204" pitchFamily="34" charset="0"/>
                <a:ea typeface="Times New Roman" panose="02020603050405020304" pitchFamily="18" charset="0"/>
              </a:rPr>
              <a:t>.</a:t>
            </a:r>
            <a:endParaRPr lang="en-SI" sz="2400" dirty="0">
              <a:solidFill>
                <a:schemeClr val="bg1"/>
              </a:solidFill>
              <a:effectLst/>
              <a:latin typeface="Times New Roman" panose="02020603050405020304" pitchFamily="18" charset="0"/>
              <a:ea typeface="Times New Roman" panose="02020603050405020304" pitchFamily="18" charset="0"/>
            </a:endParaRPr>
          </a:p>
        </p:txBody>
      </p:sp>
      <p:pic>
        <p:nvPicPr>
          <p:cNvPr id="12" name="Označba mesta slike 11" descr="Slika, ki vsebuje besede drevo, na prostem, oseba, oblačila&#10;&#10;Vsebina, ustvarjena z UI, morda ni pravilna.">
            <a:extLst>
              <a:ext uri="{FF2B5EF4-FFF2-40B4-BE49-F238E27FC236}">
                <a16:creationId xmlns:a16="http://schemas.microsoft.com/office/drawing/2014/main" id="{A9EC2D38-C73A-75A1-6B6E-E19D5CA5641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381367" y="-28130"/>
            <a:ext cx="3423718" cy="2292636"/>
          </a:xfrm>
        </p:spPr>
      </p:pic>
    </p:spTree>
    <p:extLst>
      <p:ext uri="{BB962C8B-B14F-4D97-AF65-F5344CB8AC3E}">
        <p14:creationId xmlns:p14="http://schemas.microsoft.com/office/powerpoint/2010/main" val="3005426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C1B3C0-7768-0659-04AF-79D0A6A5DF85}"/>
              </a:ext>
            </a:extLst>
          </p:cNvPr>
          <p:cNvSpPr>
            <a:spLocks noGrp="1"/>
          </p:cNvSpPr>
          <p:nvPr>
            <p:ph type="body" sz="quarter" idx="13"/>
          </p:nvPr>
        </p:nvSpPr>
        <p:spPr>
          <a:xfrm>
            <a:off x="840492" y="449910"/>
            <a:ext cx="4292016" cy="3808175"/>
          </a:xfrm>
        </p:spPr>
        <p:txBody>
          <a:bodyPr>
            <a:normAutofit/>
          </a:bodyPr>
          <a:lstStyle/>
          <a:p>
            <a:r>
              <a:rPr lang="en-US" sz="2400" dirty="0"/>
              <a:t>«Det er en form for fokus som, når den blir intens, fører til en følelse av ekstase, en følelse av klarhet: du vet nøyaktig hva du vil gjøre fra ett øyeblikk til det neste; du får umiddelbar tilbakemelding.»</a:t>
            </a:r>
          </a:p>
          <a:p>
            <a:r>
              <a:rPr lang="en-US" sz="2400" dirty="0" err="1"/>
              <a:t>Mihaly Csikszentmihalyi</a:t>
            </a:r>
            <a:endParaRPr lang="en-US" sz="2400" dirty="0"/>
          </a:p>
          <a:p>
            <a:endParaRPr lang="sl-SI" sz="2400" dirty="0"/>
          </a:p>
        </p:txBody>
      </p:sp>
      <p:sp>
        <p:nvSpPr>
          <p:cNvPr id="10" name="Freeform 9">
            <a:extLst>
              <a:ext uri="{FF2B5EF4-FFF2-40B4-BE49-F238E27FC236}">
                <a16:creationId xmlns:a16="http://schemas.microsoft.com/office/drawing/2014/main" id="{2CF96D2C-DF42-E633-2FB6-A07E797973AF}"/>
              </a:ext>
            </a:extLst>
          </p:cNvPr>
          <p:cNvSpPr/>
          <p:nvPr/>
        </p:nvSpPr>
        <p:spPr>
          <a:xfrm>
            <a:off x="2437443" y="3657600"/>
            <a:ext cx="1443878" cy="104523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pic>
        <p:nvPicPr>
          <p:cNvPr id="5" name="Picture Placeholder 4">
            <a:extLst>
              <a:ext uri="{FF2B5EF4-FFF2-40B4-BE49-F238E27FC236}">
                <a16:creationId xmlns:a16="http://schemas.microsoft.com/office/drawing/2014/main" id="{EBD71B26-AC1B-2510-0D59-CF02A3A6FCAB}"/>
              </a:ext>
            </a:extLst>
          </p:cNvPr>
          <p:cNvPicPr>
            <a:picLocks noGrp="1" noChangeAspect="1"/>
          </p:cNvPicPr>
          <p:nvPr>
            <p:ph type="pic" sz="quarter" idx="41"/>
          </p:nvPr>
        </p:nvPicPr>
        <p:blipFill>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490138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8607972" y="1810237"/>
            <a:ext cx="2935641" cy="1374807"/>
          </a:xfrm>
        </p:spPr>
        <p:txBody>
          <a:bodyPr/>
          <a:lstStyle/>
          <a:p>
            <a:r>
              <a:rPr lang="en-US" sz="500"/>
              <a:t> </a:t>
            </a:r>
          </a:p>
        </p:txBody>
      </p:sp>
      <p:sp>
        <p:nvSpPr>
          <p:cNvPr id="5" name="Text Placeholder 4">
            <a:extLst>
              <a:ext uri="{FF2B5EF4-FFF2-40B4-BE49-F238E27FC236}">
                <a16:creationId xmlns:a16="http://schemas.microsoft.com/office/drawing/2014/main" id="{B7540682-E3A7-41C7-9DDC-37F458577DE4}"/>
              </a:ext>
            </a:extLst>
          </p:cNvPr>
          <p:cNvSpPr>
            <a:spLocks noGrp="1"/>
          </p:cNvSpPr>
          <p:nvPr>
            <p:ph type="body" sz="quarter" idx="19"/>
          </p:nvPr>
        </p:nvSpPr>
        <p:spPr>
          <a:xfrm>
            <a:off x="10075792" y="559738"/>
            <a:ext cx="1650218" cy="385564"/>
          </a:xfrm>
        </p:spPr>
        <p:txBody>
          <a:bodyPr/>
          <a:lstStyle/>
          <a:p>
            <a:r>
              <a:rPr lang="sl-SI" sz="9000" dirty="0"/>
              <a:t>05</a:t>
            </a:r>
            <a:endParaRPr lang="en-US" sz="9000" dirty="0"/>
          </a:p>
        </p:txBody>
      </p:sp>
      <p:pic>
        <p:nvPicPr>
          <p:cNvPr id="9" name="Picture Placeholder 8" descr="A group of people in kayaks on water&#10;&#10;Description automatically generated">
            <a:extLst>
              <a:ext uri="{FF2B5EF4-FFF2-40B4-BE49-F238E27FC236}">
                <a16:creationId xmlns:a16="http://schemas.microsoft.com/office/drawing/2014/main" id="{6BB6B1EB-2038-0876-A593-5306BB060218}"/>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2603A168-927A-2C38-7815-0DB806DE4DE0}"/>
              </a:ext>
            </a:extLst>
          </p:cNvPr>
          <p:cNvSpPr txBox="1"/>
          <p:nvPr/>
        </p:nvSpPr>
        <p:spPr>
          <a:xfrm>
            <a:off x="10467520" y="6514736"/>
            <a:ext cx="2152186" cy="230832"/>
          </a:xfrm>
          <a:prstGeom prst="rect">
            <a:avLst/>
          </a:prstGeom>
          <a:noFill/>
        </p:spPr>
        <p:txBody>
          <a:bodyPr wrap="square" rtlCol="0">
            <a:spAutoFit/>
          </a:bodyPr>
          <a:lstStyle/>
          <a:p>
            <a:r>
              <a:rPr lang="en-GB" sz="900" err="1"/>
              <a:t>Foto</a:t>
            </a:r>
            <a:r>
              <a:rPr lang="en-GB" sz="900"/>
              <a:t>: </a:t>
            </a:r>
            <a:r>
              <a:rPr lang="en-GB" sz="900" err="1"/>
              <a:t>Rožle Bergant</a:t>
            </a:r>
            <a:endParaRPr lang="en-GB" sz="900"/>
          </a:p>
        </p:txBody>
      </p:sp>
      <p:pic>
        <p:nvPicPr>
          <p:cNvPr id="12" name="Picture 11">
            <a:extLst>
              <a:ext uri="{FF2B5EF4-FFF2-40B4-BE49-F238E27FC236}">
                <a16:creationId xmlns:a16="http://schemas.microsoft.com/office/drawing/2014/main" id="{2BFA214B-0FEF-EC7B-61DF-DB489A201A61}"/>
              </a:ext>
            </a:extLst>
          </p:cNvPr>
          <p:cNvPicPr>
            <a:picLocks noChangeAspect="1"/>
          </p:cNvPicPr>
          <p:nvPr/>
        </p:nvPicPr>
        <p:blipFill>
          <a:blip r:embed="rId3" cstate="email">
            <a:alphaModFix amt="83000"/>
            <a:extLst>
              <a:ext uri="{28A0092B-C50C-407E-A947-70E740481C1C}">
                <a14:useLocalDpi xmlns:a14="http://schemas.microsoft.com/office/drawing/2010/main"/>
              </a:ext>
            </a:extLst>
          </a:blip>
          <a:stretch>
            <a:fillRect/>
          </a:stretch>
        </p:blipFill>
        <p:spPr>
          <a:xfrm rot="20606857">
            <a:off x="-1129957" y="3381591"/>
            <a:ext cx="4222737" cy="4222737"/>
          </a:xfrm>
          <a:prstGeom prst="rect">
            <a:avLst/>
          </a:prstGeom>
        </p:spPr>
      </p:pic>
      <p:sp>
        <p:nvSpPr>
          <p:cNvPr id="17" name="Rectangle: Rounded Corners 11">
            <a:extLst>
              <a:ext uri="{FF2B5EF4-FFF2-40B4-BE49-F238E27FC236}">
                <a16:creationId xmlns:a16="http://schemas.microsoft.com/office/drawing/2014/main" id="{16D12F23-3638-48BD-8CC2-6627CE8EA7E2}"/>
              </a:ext>
            </a:extLst>
          </p:cNvPr>
          <p:cNvSpPr/>
          <p:nvPr/>
        </p:nvSpPr>
        <p:spPr>
          <a:xfrm>
            <a:off x="7453745" y="2083133"/>
            <a:ext cx="4484260" cy="1881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FAE958F5-4AF5-6D4F-2095-686E0277B0C8}"/>
              </a:ext>
            </a:extLst>
          </p:cNvPr>
          <p:cNvSpPr txBox="1"/>
          <p:nvPr/>
        </p:nvSpPr>
        <p:spPr>
          <a:xfrm>
            <a:off x="7606145" y="2194650"/>
            <a:ext cx="4331860" cy="1569660"/>
          </a:xfrm>
          <a:prstGeom prst="rect">
            <a:avLst/>
          </a:prstGeom>
          <a:noFill/>
        </p:spPr>
        <p:txBody>
          <a:bodyPr wrap="square" rtlCol="0">
            <a:spAutoFit/>
          </a:bodyPr>
          <a:lstStyle/>
          <a:p>
            <a:r>
              <a:rPr lang="en-US" sz="4800" b="1" spc="324">
                <a:solidFill>
                  <a:srgbClr val="1F8E47"/>
                </a:solidFill>
                <a:latin typeface="Calibri" panose="020F0502020204030204" pitchFamily="34" charset="0"/>
                <a:cs typeface="Calibri" panose="020F0502020204030204" pitchFamily="34" charset="0"/>
              </a:rPr>
              <a:t>RESILIENS I PRAKSIS</a:t>
            </a:r>
          </a:p>
        </p:txBody>
      </p:sp>
    </p:spTree>
    <p:extLst>
      <p:ext uri="{BB962C8B-B14F-4D97-AF65-F5344CB8AC3E}">
        <p14:creationId xmlns:p14="http://schemas.microsoft.com/office/powerpoint/2010/main" val="433277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sz="quarter" idx="19"/>
          </p:nvPr>
        </p:nvSpPr>
        <p:spPr>
          <a:xfrm>
            <a:off x="715266" y="2715015"/>
            <a:ext cx="2911072" cy="385564"/>
          </a:xfrm>
        </p:spPr>
        <p:txBody>
          <a:bodyPr/>
          <a:lstStyle/>
          <a:p>
            <a:r>
              <a:rPr lang="sl-SI" sz="3200" dirty="0"/>
              <a:t>5</a:t>
            </a:r>
            <a:r>
              <a:rPr lang="en-US" sz="3200" dirty="0"/>
              <a:t>.1 </a:t>
            </a:r>
            <a:endParaRPr lang="sl-SI" sz="3200" dirty="0"/>
          </a:p>
          <a:p>
            <a:r>
              <a:rPr lang="en-US" sz="3200" dirty="0"/>
              <a:t>Å gjøre klimangst om til konstruktiv handling</a:t>
            </a:r>
            <a:endParaRPr lang="sl-SI" sz="3200" dirty="0"/>
          </a:p>
          <a:p>
            <a:endParaRPr lang="sl-SI" sz="3200" dirty="0"/>
          </a:p>
        </p:txBody>
      </p:sp>
      <p:pic>
        <p:nvPicPr>
          <p:cNvPr id="7" name="Označba mesta slike 6">
            <a:extLst>
              <a:ext uri="{FF2B5EF4-FFF2-40B4-BE49-F238E27FC236}">
                <a16:creationId xmlns:a16="http://schemas.microsoft.com/office/drawing/2014/main" id="{A4C7E846-C3B5-33DF-5B6F-60DC530B076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5" name="Označba mesta besedila 4"/>
          <p:cNvSpPr>
            <a:spLocks noGrp="1"/>
          </p:cNvSpPr>
          <p:nvPr>
            <p:ph type="body" sz="quarter" idx="20"/>
          </p:nvPr>
        </p:nvSpPr>
        <p:spPr/>
        <p:txBody>
          <a:bodyPr/>
          <a:lstStyle/>
          <a:p>
            <a:r>
              <a:rPr lang="en-US" b="1" dirty="0"/>
              <a:t>Unge mennesker </a:t>
            </a:r>
            <a:r>
              <a:rPr lang="en-US" dirty="0"/>
              <a:t>i dag vokser opp i skyggen av klimaendringene – hetebølger, skogbranner, flom og politisk passivitet.</a:t>
            </a:r>
            <a:endParaRPr lang="sl-SI" dirty="0"/>
          </a:p>
          <a:p>
            <a:r>
              <a:rPr lang="en-US" dirty="0"/>
              <a:t>Det er normalt å føle seg overveldet. Den følelsen har et navn: </a:t>
            </a:r>
            <a:r>
              <a:rPr lang="en-US" b="1" dirty="0"/>
              <a:t>klimagjengstelse</a:t>
            </a:r>
            <a:r>
              <a:rPr lang="en-US" dirty="0"/>
              <a:t>.</a:t>
            </a:r>
            <a:endParaRPr lang="sl-SI" dirty="0"/>
          </a:p>
          <a:p>
            <a:r>
              <a:rPr lang="sl-SI" dirty="0" err="1"/>
              <a:t>Følelser av at det haster og av overbelastning </a:t>
            </a:r>
            <a:r>
              <a:rPr lang="sl-SI" dirty="0"/>
              <a:t>er </a:t>
            </a:r>
            <a:r>
              <a:rPr lang="sl-SI" dirty="0" err="1"/>
              <a:t>vanlige </a:t>
            </a:r>
            <a:r>
              <a:rPr lang="sl-SI" dirty="0"/>
              <a:t>– </a:t>
            </a:r>
            <a:r>
              <a:rPr lang="sl-SI" dirty="0" err="1"/>
              <a:t>men </a:t>
            </a:r>
            <a:r>
              <a:rPr lang="sl-SI" dirty="0"/>
              <a:t>det er også </a:t>
            </a:r>
            <a:r>
              <a:rPr lang="sl-SI" b="1" dirty="0" err="1"/>
              <a:t>innovasjon</a:t>
            </a:r>
            <a:r>
              <a:rPr lang="sl-SI" b="1" dirty="0"/>
              <a:t>, </a:t>
            </a:r>
            <a:r>
              <a:rPr lang="sl-SI" b="1" dirty="0" err="1"/>
              <a:t>solidaritet og omsorg</a:t>
            </a:r>
            <a:endParaRPr lang="sl-SI" b="1" dirty="0"/>
          </a:p>
          <a:p>
            <a:endParaRPr lang="en-US" dirty="0"/>
          </a:p>
          <a:p>
            <a:r>
              <a:rPr lang="en-US" dirty="0"/>
              <a:t>Men angst trenger ikke å føre til hjelpeløshet.</a:t>
            </a:r>
            <a:endParaRPr lang="sl-SI" dirty="0"/>
          </a:p>
          <a:p>
            <a:r>
              <a:rPr lang="en-US" b="1" dirty="0"/>
              <a:t>Å handle – selv små skritt – kan forvandle frykt til handlekraft.</a:t>
            </a:r>
            <a:endParaRPr lang="en-US" dirty="0"/>
          </a:p>
          <a:p>
            <a:endParaRPr lang="sl-SI" dirty="0"/>
          </a:p>
        </p:txBody>
      </p:sp>
      <p:sp>
        <p:nvSpPr>
          <p:cNvPr id="6" name="Označba mesta besedila 5"/>
          <p:cNvSpPr>
            <a:spLocks noGrp="1"/>
          </p:cNvSpPr>
          <p:nvPr>
            <p:ph type="body" sz="quarter" idx="16"/>
          </p:nvPr>
        </p:nvSpPr>
        <p:spPr/>
        <p:txBody>
          <a:bodyPr/>
          <a:lstStyle/>
          <a:p>
            <a:r>
              <a:rPr lang="sl-SI" dirty="0" err="1"/>
              <a:t>Fra bekymring </a:t>
            </a:r>
            <a:r>
              <a:rPr lang="sl-SI" dirty="0"/>
              <a:t>til </a:t>
            </a:r>
            <a:r>
              <a:rPr lang="sl-SI" dirty="0" err="1"/>
              <a:t>mot</a:t>
            </a:r>
            <a:endParaRPr lang="sl-SI" dirty="0"/>
          </a:p>
        </p:txBody>
      </p:sp>
    </p:spTree>
    <p:extLst>
      <p:ext uri="{BB962C8B-B14F-4D97-AF65-F5344CB8AC3E}">
        <p14:creationId xmlns:p14="http://schemas.microsoft.com/office/powerpoint/2010/main" val="3847828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slike 4">
            <a:extLst>
              <a:ext uri="{FF2B5EF4-FFF2-40B4-BE49-F238E27FC236}">
                <a16:creationId xmlns:a16="http://schemas.microsoft.com/office/drawing/2014/main" id="{E3BBAB88-1A65-52D7-2BE4-1C4A76D30515}"/>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
        <p:nvSpPr>
          <p:cNvPr id="3" name="Označba mesta besedila 2">
            <a:extLst>
              <a:ext uri="{FF2B5EF4-FFF2-40B4-BE49-F238E27FC236}">
                <a16:creationId xmlns:a16="http://schemas.microsoft.com/office/drawing/2014/main" id="{3DEA1BC6-FB48-FE4A-4B21-1C54F5A4F4D4}"/>
              </a:ext>
            </a:extLst>
          </p:cNvPr>
          <p:cNvSpPr>
            <a:spLocks noGrp="1"/>
          </p:cNvSpPr>
          <p:nvPr>
            <p:ph type="body" sz="quarter" idx="13"/>
          </p:nvPr>
        </p:nvSpPr>
        <p:spPr/>
        <p:txBody>
          <a:bodyPr/>
          <a:lstStyle/>
          <a:p>
            <a:r>
              <a:rPr lang="sl-SI" dirty="0" err="1"/>
              <a:t>«Vi </a:t>
            </a:r>
            <a:r>
              <a:rPr lang="sl-SI" dirty="0"/>
              <a:t>er ikke </a:t>
            </a:r>
            <a:r>
              <a:rPr lang="sl-SI" dirty="0" err="1"/>
              <a:t>for unge </a:t>
            </a:r>
            <a:r>
              <a:rPr lang="sl-SI" dirty="0"/>
              <a:t>til </a:t>
            </a:r>
            <a:r>
              <a:rPr lang="sl-SI" dirty="0" err="1"/>
              <a:t>å lede</a:t>
            </a:r>
            <a:r>
              <a:rPr lang="sl-SI" dirty="0"/>
              <a:t>. </a:t>
            </a:r>
            <a:r>
              <a:rPr lang="sl-SI" dirty="0" err="1"/>
              <a:t>Vi </a:t>
            </a:r>
            <a:r>
              <a:rPr lang="sl-SI" dirty="0"/>
              <a:t>er ikke </a:t>
            </a:r>
            <a:r>
              <a:rPr lang="sl-SI" dirty="0" err="1"/>
              <a:t>for unge </a:t>
            </a:r>
            <a:r>
              <a:rPr lang="sl-SI" dirty="0"/>
              <a:t>til </a:t>
            </a:r>
            <a:r>
              <a:rPr lang="sl-SI" dirty="0" err="1"/>
              <a:t>å skape </a:t>
            </a:r>
            <a:r>
              <a:rPr lang="sl-SI" dirty="0"/>
              <a:t>en </a:t>
            </a:r>
            <a:r>
              <a:rPr lang="sl-SI" dirty="0" err="1"/>
              <a:t>bedre verden</a:t>
            </a:r>
            <a:r>
              <a:rPr lang="sl-SI" dirty="0"/>
              <a:t>.» – </a:t>
            </a:r>
            <a:r>
              <a:rPr lang="sl-SI" dirty="0" err="1"/>
              <a:t>ung klimaktivist</a:t>
            </a:r>
            <a:endParaRPr lang="sl-SI" dirty="0"/>
          </a:p>
        </p:txBody>
      </p:sp>
    </p:spTree>
    <p:extLst>
      <p:ext uri="{BB962C8B-B14F-4D97-AF65-F5344CB8AC3E}">
        <p14:creationId xmlns:p14="http://schemas.microsoft.com/office/powerpoint/2010/main" val="1514234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p:txBody>
          <a:bodyPr/>
          <a:lstStyle/>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a:t>Det hele startet </a:t>
            </a:r>
            <a:r>
              <a:rPr lang="sl-SI" altLang="sl-SI" dirty="0" err="1"/>
              <a:t>med kajakkpadlere som elsket ville elver</a:t>
            </a:r>
            <a:endParaRPr lang="sl-SI" altLang="sl-SI" dirty="0"/>
          </a:p>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err="1"/>
              <a:t>Bekymret for planer om vannkraftdammer</a:t>
            </a:r>
            <a:r>
              <a:rPr lang="sl-SI" altLang="sl-SI" dirty="0"/>
              <a:t> </a:t>
            </a:r>
          </a:p>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err="1"/>
              <a:t>Begynte å padle</a:t>
            </a:r>
            <a:r>
              <a:rPr lang="sl-SI" altLang="sl-SI" dirty="0"/>
              <a:t>, </a:t>
            </a:r>
            <a:r>
              <a:rPr lang="sl-SI" altLang="sl-SI" dirty="0" err="1"/>
              <a:t>dokumentere </a:t>
            </a:r>
            <a:r>
              <a:rPr lang="sl-SI" altLang="sl-SI" dirty="0"/>
              <a:t>og </a:t>
            </a:r>
            <a:r>
              <a:rPr lang="sl-SI" altLang="sl-SI" dirty="0" err="1"/>
              <a:t>dele</a:t>
            </a:r>
            <a:endParaRPr lang="sl-SI" altLang="sl-SI" dirty="0"/>
          </a:p>
          <a:p>
            <a:pPr marL="342900" lvl="0" indent="-342900" eaLnBrk="0" fontAlgn="base" hangingPunct="0">
              <a:lnSpc>
                <a:spcPct val="100000"/>
              </a:lnSpc>
              <a:spcBef>
                <a:spcPct val="0"/>
              </a:spcBef>
              <a:spcAft>
                <a:spcPct val="0"/>
              </a:spcAft>
              <a:buFont typeface="Arial" panose="020B0604020202020204" pitchFamily="34" charset="0"/>
              <a:buChar char="•"/>
            </a:pPr>
            <a:r>
              <a:rPr lang="sl-SI" altLang="sl-SI" dirty="0" err="1"/>
              <a:t>Vokste til </a:t>
            </a:r>
            <a:r>
              <a:rPr lang="sl-SI" altLang="sl-SI" dirty="0"/>
              <a:t>en </a:t>
            </a:r>
            <a:r>
              <a:rPr lang="sl-SI" altLang="sl-SI" dirty="0" err="1"/>
              <a:t>bevegelse som forsvarer Europas </a:t>
            </a:r>
            <a:r>
              <a:rPr lang="sl-SI" altLang="sl-SI" dirty="0"/>
              <a:t>siste </a:t>
            </a:r>
            <a:r>
              <a:rPr lang="sl-SI" altLang="sl-SI" dirty="0" err="1"/>
              <a:t>frie elver</a:t>
            </a:r>
            <a:endParaRPr lang="sl-SI" altLang="sl-SI" dirty="0"/>
          </a:p>
          <a:p>
            <a:pPr marL="342900" lvl="0" indent="-342900" eaLnBrk="0" fontAlgn="base" hangingPunct="0">
              <a:lnSpc>
                <a:spcPct val="100000"/>
              </a:lnSpc>
              <a:spcBef>
                <a:spcPct val="0"/>
              </a:spcBef>
              <a:spcAft>
                <a:spcPct val="0"/>
              </a:spcAft>
              <a:buFont typeface="Arial" panose="020B0604020202020204" pitchFamily="34" charset="0"/>
              <a:buChar char="•"/>
            </a:pPr>
            <a:endParaRPr lang="sl-SI" altLang="sl-SI" dirty="0"/>
          </a:p>
          <a:p>
            <a:endParaRPr lang="sl-SI" dirty="0"/>
          </a:p>
          <a:p>
            <a:endParaRPr lang="sl-SI" dirty="0"/>
          </a:p>
          <a:p>
            <a:endParaRPr lang="sl-SI" dirty="0"/>
          </a:p>
          <a:p>
            <a:endParaRPr lang="sl-SI" dirty="0"/>
          </a:p>
          <a:p>
            <a:endParaRPr lang="sl-SI" dirty="0"/>
          </a:p>
          <a:p>
            <a:endParaRPr lang="sl-SI" dirty="0"/>
          </a:p>
          <a:p>
            <a:r>
              <a:rPr lang="en-US" b="1" dirty="0"/>
              <a:t>Motstandskraft = å legge merke til tegnene + komme tilbake i balanse...</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en-US" dirty="0">
                <a:solidFill>
                  <a:srgbClr val="1F8E47"/>
                </a:solidFill>
              </a:rPr>
              <a:t>Eksempel: Balkan River </a:t>
            </a:r>
            <a:r>
              <a:rPr lang="en-US" dirty="0" err="1">
                <a:solidFill>
                  <a:srgbClr val="1F8E47"/>
                </a:solidFill>
              </a:rPr>
              <a:t>Defence</a:t>
            </a:r>
            <a:endParaRPr lang="en-US" dirty="0">
              <a:solidFill>
                <a:srgbClr val="1F8E47"/>
              </a:solidFill>
            </a:endParaRPr>
          </a:p>
        </p:txBody>
      </p:sp>
      <p:pic>
        <p:nvPicPr>
          <p:cNvPr id="7" name="Označba mesta slike 6" descr="Slika, ki vsebuje besede besedilo, megla, posnetek zaslona, narava&#10;&#10;Vsebina, ustvarjena z UI, morda ni pravilna.">
            <a:extLst>
              <a:ext uri="{FF2B5EF4-FFF2-40B4-BE49-F238E27FC236}">
                <a16:creationId xmlns:a16="http://schemas.microsoft.com/office/drawing/2014/main" id="{43FCB57F-8769-C7AB-7F51-3CE4CF974679}"/>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6966760" y="2884487"/>
            <a:ext cx="3896842" cy="3973513"/>
          </a:xfrm>
        </p:spPr>
      </p:pic>
      <p:sp>
        <p:nvSpPr>
          <p:cNvPr id="6" name="PoljeZBesedilom 5">
            <a:extLst>
              <a:ext uri="{FF2B5EF4-FFF2-40B4-BE49-F238E27FC236}">
                <a16:creationId xmlns:a16="http://schemas.microsoft.com/office/drawing/2014/main" id="{A04EA546-492E-0783-53D2-6AC16D7F75E2}"/>
              </a:ext>
            </a:extLst>
          </p:cNvPr>
          <p:cNvSpPr txBox="1"/>
          <p:nvPr/>
        </p:nvSpPr>
        <p:spPr>
          <a:xfrm>
            <a:off x="798380" y="4911838"/>
            <a:ext cx="5600579" cy="1464231"/>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eaLnBrk="0" fontAlgn="base" hangingPunct="0">
              <a:spcBef>
                <a:spcPct val="0"/>
              </a:spcBef>
              <a:spcAft>
                <a:spcPct val="0"/>
              </a:spcAft>
            </a:pPr>
            <a:r>
              <a:rPr lang="sl-SI" altLang="sl-SI" sz="2000" dirty="0" err="1"/>
              <a:t>«Du trenger ikke </a:t>
            </a:r>
            <a:r>
              <a:rPr lang="sl-SI" altLang="sl-SI" sz="2000" dirty="0"/>
              <a:t>å være </a:t>
            </a:r>
            <a:r>
              <a:rPr lang="sl-SI" altLang="sl-SI" sz="2000" dirty="0" err="1"/>
              <a:t>ekspert </a:t>
            </a:r>
            <a:r>
              <a:rPr lang="en-US" sz="2000" dirty="0"/>
              <a:t>eller profesjonell aktivist </a:t>
            </a:r>
            <a:r>
              <a:rPr lang="sl-SI" altLang="sl-SI" sz="2000" dirty="0"/>
              <a:t>for å gjøre en </a:t>
            </a:r>
            <a:r>
              <a:rPr lang="sl-SI" altLang="sl-SI" sz="2000" dirty="0" err="1"/>
              <a:t>forskjell</a:t>
            </a:r>
            <a:r>
              <a:rPr lang="sl-SI" altLang="sl-SI" sz="2000" dirty="0"/>
              <a:t>. Bare </a:t>
            </a:r>
            <a:r>
              <a:rPr lang="en-US" sz="2000" dirty="0"/>
              <a:t>kombiner </a:t>
            </a:r>
            <a:r>
              <a:rPr lang="sl-SI" altLang="sl-SI" sz="2000" dirty="0" err="1"/>
              <a:t>lidenskapene dine</a:t>
            </a:r>
            <a:r>
              <a:rPr lang="en-US" sz="2000" dirty="0"/>
              <a:t> med en sak du bryr deg om, så kan du skape et reelt momentum for endring</a:t>
            </a:r>
            <a:r>
              <a:rPr lang="sl-SI" altLang="sl-SI" sz="2000" dirty="0"/>
              <a:t>.»</a:t>
            </a:r>
          </a:p>
        </p:txBody>
      </p:sp>
    </p:spTree>
    <p:extLst>
      <p:ext uri="{BB962C8B-B14F-4D97-AF65-F5344CB8AC3E}">
        <p14:creationId xmlns:p14="http://schemas.microsoft.com/office/powerpoint/2010/main" val="1455615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CA8ED3A3-2CBF-AD28-C491-C0A5C9491ABE}"/>
              </a:ext>
            </a:extLst>
          </p:cNvPr>
          <p:cNvSpPr>
            <a:spLocks noGrp="1"/>
          </p:cNvSpPr>
          <p:nvPr>
            <p:ph type="body" sz="quarter" idx="16"/>
          </p:nvPr>
        </p:nvSpPr>
        <p:spPr/>
        <p:txBody>
          <a:bodyPr/>
          <a:lstStyle/>
          <a:p>
            <a:r>
              <a:rPr lang="en-US" b="1" dirty="0"/>
              <a:t>Aktivitet </a:t>
            </a:r>
            <a:r>
              <a:rPr lang="sl-SI" dirty="0"/>
              <a:t>– </a:t>
            </a:r>
            <a:r>
              <a:rPr lang="sl-SI" dirty="0" err="1"/>
              <a:t>Se</a:t>
            </a:r>
            <a:r>
              <a:rPr lang="sl-SI" dirty="0"/>
              <a:t>: </a:t>
            </a:r>
            <a:r>
              <a:rPr lang="sl-SI" dirty="0">
                <a:hlinkClick r:id="rId2"/>
              </a:rPr>
              <a:t>Video fra Balkan </a:t>
            </a:r>
            <a:r>
              <a:rPr lang="sl-SI" dirty="0" err="1">
                <a:hlinkClick r:id="rId2"/>
              </a:rPr>
              <a:t>River Defence</a:t>
            </a:r>
            <a:endParaRPr lang="sl-SI" dirty="0"/>
          </a:p>
        </p:txBody>
      </p:sp>
      <p:sp>
        <p:nvSpPr>
          <p:cNvPr id="5" name="PoljeZBesedilom 4">
            <a:extLst>
              <a:ext uri="{FF2B5EF4-FFF2-40B4-BE49-F238E27FC236}">
                <a16:creationId xmlns:a16="http://schemas.microsoft.com/office/drawing/2014/main" id="{F220BC47-5BF2-3663-9FAF-280CF1794112}"/>
              </a:ext>
            </a:extLst>
          </p:cNvPr>
          <p:cNvSpPr txBox="1"/>
          <p:nvPr/>
        </p:nvSpPr>
        <p:spPr>
          <a:xfrm>
            <a:off x="992274" y="1565257"/>
            <a:ext cx="4875107" cy="3371136"/>
          </a:xfrm>
          <a:prstGeom prst="roundRect">
            <a:avLst/>
          </a:prstGeom>
          <a:solidFill>
            <a:srgbClr val="0C4659"/>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fontAlgn="base"/>
            <a:r>
              <a:rPr lang="en-US" sz="2400" i="1" dirty="0"/>
              <a:t>Grunnleggerne av </a:t>
            </a:r>
            <a:r>
              <a:rPr lang="en-US" sz="2400" b="1" i="1" dirty="0"/>
              <a:t>Balkan River </a:t>
            </a:r>
            <a:r>
              <a:rPr lang="en-US" sz="2400" i="1" dirty="0"/>
              <a:t>Defence var ikke kjente aktivister eller forskere – de var vanlige mennesker som elsket kajakkpadling. Men de brukte den lidenskapen til å beskytte elvene de brydde seg om, og inspirerte tusenvis av andre i prosessen.</a:t>
            </a:r>
            <a:r>
              <a:rPr lang="en-US" sz="2400" dirty="0"/>
              <a:t> </a:t>
            </a:r>
            <a:endParaRPr lang="sl-SI" sz="2400" dirty="0"/>
          </a:p>
        </p:txBody>
      </p:sp>
      <p:sp>
        <p:nvSpPr>
          <p:cNvPr id="7" name="Puščica: ukrivljeno dol 6">
            <a:extLst>
              <a:ext uri="{FF2B5EF4-FFF2-40B4-BE49-F238E27FC236}">
                <a16:creationId xmlns:a16="http://schemas.microsoft.com/office/drawing/2014/main" id="{DC9E6EC9-997A-9CC2-4155-EED3940F126A}"/>
              </a:ext>
            </a:extLst>
          </p:cNvPr>
          <p:cNvSpPr/>
          <p:nvPr/>
        </p:nvSpPr>
        <p:spPr>
          <a:xfrm rot="14014991">
            <a:off x="4479735" y="4453653"/>
            <a:ext cx="1717976" cy="1383049"/>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5674B22B-88AA-DF18-DC66-D53075A56C5D}"/>
              </a:ext>
            </a:extLst>
          </p:cNvPr>
          <p:cNvSpPr txBox="1"/>
          <p:nvPr/>
        </p:nvSpPr>
        <p:spPr>
          <a:xfrm>
            <a:off x="5948228" y="3663920"/>
            <a:ext cx="4855658" cy="2962513"/>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fontAlgn="base"/>
            <a:r>
              <a:rPr lang="en-US" sz="2400" b="1" i="1" dirty="0"/>
              <a:t>Nå er det din tur til å reflektere:</a:t>
            </a:r>
            <a:endParaRPr lang="en-US" sz="2400" dirty="0"/>
          </a:p>
          <a:p>
            <a:pPr marL="342900" indent="-342900">
              <a:buFont typeface="Arial" panose="020B0604020202020204" pitchFamily="34" charset="0"/>
              <a:buChar char="•"/>
            </a:pPr>
            <a:r>
              <a:rPr lang="en-US" sz="2400" dirty="0"/>
              <a:t>Hva elsker du å gjøre? (Sykling? Matlaging? Filmproduksjon?)</a:t>
            </a:r>
          </a:p>
          <a:p>
            <a:pPr marL="342900" indent="-342900">
              <a:buFont typeface="Arial" panose="020B0604020202020204" pitchFamily="34" charset="0"/>
              <a:buChar char="•"/>
            </a:pPr>
            <a:r>
              <a:rPr lang="en-US" sz="2400" dirty="0"/>
              <a:t>Hvordan kan det bidra til en sak du bryr deg om?</a:t>
            </a:r>
          </a:p>
          <a:p>
            <a:pPr marL="342900" indent="-342900">
              <a:buFont typeface="Arial" panose="020B0604020202020204" pitchFamily="34" charset="0"/>
              <a:buChar char="•"/>
            </a:pPr>
            <a:r>
              <a:rPr lang="en-US" sz="2400" dirty="0"/>
              <a:t>Hva er en liten handling du kan gjøre?</a:t>
            </a:r>
            <a:endParaRPr lang="sl-SI" sz="2400" dirty="0"/>
          </a:p>
        </p:txBody>
      </p:sp>
      <p:sp>
        <p:nvSpPr>
          <p:cNvPr id="8" name="Puščica: ukrivljeno dol 6">
            <a:extLst>
              <a:ext uri="{FF2B5EF4-FFF2-40B4-BE49-F238E27FC236}">
                <a16:creationId xmlns:a16="http://schemas.microsoft.com/office/drawing/2014/main" id="{9D95A027-142E-DE7A-BFEF-1FC53324A7B7}"/>
              </a:ext>
            </a:extLst>
          </p:cNvPr>
          <p:cNvSpPr/>
          <p:nvPr/>
        </p:nvSpPr>
        <p:spPr>
          <a:xfrm rot="3200778">
            <a:off x="5870182" y="1819733"/>
            <a:ext cx="1855327" cy="2126598"/>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025637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5FCCE-95D6-D4EE-6478-F4C95797C077}"/>
            </a:ext>
          </a:extLst>
        </p:cNvPr>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921E1AAD-6CC3-4FDC-03D0-1AE8CDDCD7AE}"/>
              </a:ext>
            </a:extLst>
          </p:cNvPr>
          <p:cNvSpPr>
            <a:spLocks noGrp="1"/>
          </p:cNvSpPr>
          <p:nvPr>
            <p:ph type="body" sz="quarter" idx="16"/>
          </p:nvPr>
        </p:nvSpPr>
        <p:spPr/>
        <p:txBody>
          <a:bodyPr/>
          <a:lstStyle/>
          <a:p>
            <a:r>
              <a:rPr lang="en-US" b="1" dirty="0"/>
              <a:t>Aktivitet </a:t>
            </a:r>
            <a:r>
              <a:rPr lang="sl-SI" b="1" dirty="0"/>
              <a:t>– </a:t>
            </a:r>
            <a:r>
              <a:rPr lang="sl-SI" dirty="0" err="1"/>
              <a:t>Din lidenskap</a:t>
            </a:r>
            <a:r>
              <a:rPr lang="sl-SI" dirty="0"/>
              <a:t>, </a:t>
            </a:r>
            <a:r>
              <a:rPr lang="sl-SI" dirty="0" err="1"/>
              <a:t>din styrke</a:t>
            </a:r>
            <a:endParaRPr lang="sl-SI" dirty="0"/>
          </a:p>
        </p:txBody>
      </p:sp>
      <p:sp>
        <p:nvSpPr>
          <p:cNvPr id="5" name="PoljeZBesedilom 4">
            <a:extLst>
              <a:ext uri="{FF2B5EF4-FFF2-40B4-BE49-F238E27FC236}">
                <a16:creationId xmlns:a16="http://schemas.microsoft.com/office/drawing/2014/main" id="{DED1684C-F955-CFDB-64B8-8B3DB2EE600B}"/>
              </a:ext>
            </a:extLst>
          </p:cNvPr>
          <p:cNvSpPr txBox="1"/>
          <p:nvPr/>
        </p:nvSpPr>
        <p:spPr>
          <a:xfrm>
            <a:off x="511278" y="1767642"/>
            <a:ext cx="5574998" cy="3371136"/>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i="1" dirty="0"/>
              <a:t>Skriv et kort avsnitt eller lag et visuelt uttrykk (for eksempel en plakat eller et tankekart) som viser hvordan din personlige hobby eller ferdighet kan bidra til å beskytte planeten, støtte lokalsamfunnet ditt eller øke bevisstheten om noe som er viktig for deg.</a:t>
            </a:r>
            <a:r>
              <a:rPr lang="en-US" sz="2400" dirty="0"/>
              <a:t> </a:t>
            </a:r>
            <a:endParaRPr lang="sl-SI" sz="3200" dirty="0"/>
          </a:p>
        </p:txBody>
      </p:sp>
      <p:sp>
        <p:nvSpPr>
          <p:cNvPr id="7" name="Puščica: ukrivljeno dol 6">
            <a:extLst>
              <a:ext uri="{FF2B5EF4-FFF2-40B4-BE49-F238E27FC236}">
                <a16:creationId xmlns:a16="http://schemas.microsoft.com/office/drawing/2014/main" id="{495C6223-A8B0-40F5-BC21-2836FDB330F3}"/>
              </a:ext>
            </a:extLst>
          </p:cNvPr>
          <p:cNvSpPr/>
          <p:nvPr/>
        </p:nvSpPr>
        <p:spPr>
          <a:xfrm rot="14014991">
            <a:off x="4096767" y="4779175"/>
            <a:ext cx="1255378" cy="1450751"/>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A04EA546-492E-0783-53D2-6AC16D7F75E2}"/>
              </a:ext>
            </a:extLst>
          </p:cNvPr>
          <p:cNvSpPr txBox="1"/>
          <p:nvPr/>
        </p:nvSpPr>
        <p:spPr>
          <a:xfrm>
            <a:off x="5289094" y="4443014"/>
            <a:ext cx="4855658" cy="1736646"/>
          </a:xfrm>
          <a:prstGeom prst="roundRect">
            <a:avLst/>
          </a:prstGeom>
          <a:solidFill>
            <a:srgbClr val="9FCC61"/>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t>Vis hvordan hobbyen din kan:</a:t>
            </a:r>
          </a:p>
          <a:p>
            <a:pPr marL="342900" indent="-342900">
              <a:buFont typeface="Arial" panose="020B0604020202020204" pitchFamily="34" charset="0"/>
              <a:buChar char="•"/>
            </a:pPr>
            <a:r>
              <a:rPr lang="en-US" sz="2400" dirty="0"/>
              <a:t>Beskytte planeten</a:t>
            </a:r>
            <a:endParaRPr lang="sl-SI" sz="2400" dirty="0"/>
          </a:p>
          <a:p>
            <a:pPr marL="342900" indent="-342900">
              <a:buFont typeface="Arial" panose="020B0604020202020204" pitchFamily="34" charset="0"/>
              <a:buChar char="•"/>
            </a:pPr>
            <a:r>
              <a:rPr lang="en-US" sz="2400" dirty="0"/>
              <a:t>Støtte lokalsamfunnet ditt </a:t>
            </a:r>
            <a:endParaRPr lang="sl-SI" sz="2400" dirty="0"/>
          </a:p>
          <a:p>
            <a:pPr marL="342900" indent="-342900">
              <a:buFont typeface="Arial" panose="020B0604020202020204" pitchFamily="34" charset="0"/>
              <a:buChar char="•"/>
            </a:pPr>
            <a:r>
              <a:rPr lang="en-US" sz="2400" dirty="0"/>
              <a:t>Øke bevisstheten </a:t>
            </a:r>
          </a:p>
        </p:txBody>
      </p:sp>
      <p:sp>
        <p:nvSpPr>
          <p:cNvPr id="8" name="Puščica: ukrivljeno dol 6">
            <a:extLst>
              <a:ext uri="{FF2B5EF4-FFF2-40B4-BE49-F238E27FC236}">
                <a16:creationId xmlns:a16="http://schemas.microsoft.com/office/drawing/2014/main" id="{FD8144B1-102F-5651-C0CC-9F659370D0E7}"/>
              </a:ext>
            </a:extLst>
          </p:cNvPr>
          <p:cNvSpPr/>
          <p:nvPr/>
        </p:nvSpPr>
        <p:spPr>
          <a:xfrm rot="3200778">
            <a:off x="5981341" y="2716374"/>
            <a:ext cx="1766406" cy="1636584"/>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992816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descr="Slika, ki vsebuje besede oblačila, oseba, tla, prst&#10;&#10;Vsebina, ustvarjena z UI, morda ni pravilna.">
            <a:extLst>
              <a:ext uri="{FF2B5EF4-FFF2-40B4-BE49-F238E27FC236}">
                <a16:creationId xmlns:a16="http://schemas.microsoft.com/office/drawing/2014/main" id="{6F2029BD-3CD1-454E-82F4-03354ED13A4F}"/>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35665" y="242889"/>
            <a:ext cx="7575621" cy="4331221"/>
          </a:xfrm>
        </p:spPr>
      </p:pic>
      <p:sp>
        <p:nvSpPr>
          <p:cNvPr id="4" name="Označba mesta besedila 3"/>
          <p:cNvSpPr>
            <a:spLocks noGrp="1"/>
          </p:cNvSpPr>
          <p:nvPr>
            <p:ph type="body" sz="quarter" idx="19"/>
          </p:nvPr>
        </p:nvSpPr>
        <p:spPr>
          <a:xfrm>
            <a:off x="616370" y="4188546"/>
            <a:ext cx="3013521" cy="385564"/>
          </a:xfrm>
        </p:spPr>
        <p:txBody>
          <a:bodyPr/>
          <a:lstStyle/>
          <a:p>
            <a:r>
              <a:rPr lang="sl-SI" sz="3600" dirty="0"/>
              <a:t>5</a:t>
            </a:r>
            <a:r>
              <a:rPr lang="en-US" sz="3600" dirty="0"/>
              <a:t>.2 </a:t>
            </a:r>
            <a:endParaRPr lang="sl-SI" sz="3600" dirty="0"/>
          </a:p>
          <a:p>
            <a:r>
              <a:rPr lang="en-US" sz="3600" dirty="0"/>
              <a:t>Finne styrke i fellesskapet</a:t>
            </a:r>
            <a:endParaRPr lang="sl-SI" sz="3600" dirty="0"/>
          </a:p>
        </p:txBody>
      </p:sp>
      <p:sp>
        <p:nvSpPr>
          <p:cNvPr id="5" name="Označba mesta besedila 4"/>
          <p:cNvSpPr>
            <a:spLocks noGrp="1"/>
          </p:cNvSpPr>
          <p:nvPr>
            <p:ph type="body" sz="quarter" idx="20"/>
          </p:nvPr>
        </p:nvSpPr>
        <p:spPr>
          <a:xfrm>
            <a:off x="7960805" y="462830"/>
            <a:ext cx="3608993" cy="5453458"/>
          </a:xfrm>
        </p:spPr>
        <p:txBody>
          <a:bodyPr/>
          <a:lstStyle/>
          <a:p>
            <a:r>
              <a:rPr lang="en-US" sz="3200" b="1" dirty="0"/>
              <a:t>Du trenger ikke å gjøre det alene</a:t>
            </a:r>
            <a:endParaRPr lang="en-US" sz="3200" dirty="0"/>
          </a:p>
          <a:p>
            <a:r>
              <a:rPr lang="en-US" dirty="0"/>
              <a:t>Å bli med i et </a:t>
            </a:r>
            <a:r>
              <a:rPr lang="en-US" b="1" dirty="0"/>
              <a:t>støttende nettverk </a:t>
            </a:r>
            <a:r>
              <a:rPr lang="en-US" dirty="0"/>
              <a:t>gjør at klimatiltak føles mindre overveldende og gir mer håp.</a:t>
            </a:r>
            <a:endParaRPr lang="sl-SI" dirty="0"/>
          </a:p>
          <a:p>
            <a:pPr>
              <a:lnSpc>
                <a:spcPct val="100000"/>
              </a:lnSpc>
              <a:spcBef>
                <a:spcPts val="500"/>
              </a:spcBef>
            </a:pPr>
            <a:r>
              <a:rPr lang="en-US" dirty="0"/>
              <a:t>Støttende nettverk</a:t>
            </a:r>
            <a:r>
              <a:rPr lang="sl-SI" dirty="0"/>
              <a:t>:</a:t>
            </a:r>
          </a:p>
          <a:p>
            <a:pPr marL="342900" indent="-342900">
              <a:lnSpc>
                <a:spcPct val="100000"/>
              </a:lnSpc>
              <a:spcBef>
                <a:spcPts val="500"/>
              </a:spcBef>
              <a:buFont typeface="Arial" panose="020B0604020202020204" pitchFamily="34" charset="0"/>
              <a:buChar char="•"/>
            </a:pPr>
            <a:r>
              <a:rPr lang="en-US" dirty="0"/>
              <a:t> ungdomsorganisasjoner for klima (f.eks. Fridays for Future), </a:t>
            </a:r>
            <a:endParaRPr lang="sl-SI" dirty="0"/>
          </a:p>
          <a:p>
            <a:pPr marL="342900" indent="-342900">
              <a:lnSpc>
                <a:spcPct val="100000"/>
              </a:lnSpc>
              <a:spcBef>
                <a:spcPts val="500"/>
              </a:spcBef>
              <a:buFont typeface="Arial" panose="020B0604020202020204" pitchFamily="34" charset="0"/>
              <a:buChar char="•"/>
            </a:pPr>
            <a:r>
              <a:rPr lang="en-US" dirty="0"/>
              <a:t>miljøklubber på skolen,</a:t>
            </a:r>
            <a:endParaRPr lang="sl-SI" dirty="0"/>
          </a:p>
          <a:p>
            <a:pPr marL="342900" indent="-342900">
              <a:lnSpc>
                <a:spcPct val="100000"/>
              </a:lnSpc>
              <a:spcBef>
                <a:spcPts val="500"/>
              </a:spcBef>
              <a:buFont typeface="Arial" panose="020B0604020202020204" pitchFamily="34" charset="0"/>
              <a:buChar char="•"/>
            </a:pPr>
            <a:r>
              <a:rPr lang="en-US" dirty="0"/>
              <a:t>felles hagegrupper,</a:t>
            </a:r>
            <a:endParaRPr lang="sl-SI" dirty="0"/>
          </a:p>
          <a:p>
            <a:pPr marL="342900" indent="-342900">
              <a:lnSpc>
                <a:spcPct val="100000"/>
              </a:lnSpc>
              <a:spcBef>
                <a:spcPts val="500"/>
              </a:spcBef>
              <a:buFont typeface="Arial" panose="020B0604020202020204" pitchFamily="34" charset="0"/>
              <a:buChar char="•"/>
            </a:pPr>
            <a:r>
              <a:rPr lang="en-US" dirty="0"/>
              <a:t>nettfora </a:t>
            </a:r>
            <a:r>
              <a:rPr lang="sl-SI" dirty="0" err="1"/>
              <a:t>for ungdomsaksjoner</a:t>
            </a:r>
            <a:endParaRPr lang="sl-SI" dirty="0"/>
          </a:p>
          <a:p>
            <a:endParaRPr lang="sl-SI" dirty="0"/>
          </a:p>
        </p:txBody>
      </p:sp>
    </p:spTree>
    <p:extLst>
      <p:ext uri="{BB962C8B-B14F-4D97-AF65-F5344CB8AC3E}">
        <p14:creationId xmlns:p14="http://schemas.microsoft.com/office/powerpoint/2010/main" val="513470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408A212-DCAF-1AA3-F4DF-6CB019242089}"/>
              </a:ext>
            </a:extLst>
          </p:cNvPr>
          <p:cNvSpPr>
            <a:spLocks noGrp="1"/>
          </p:cNvSpPr>
          <p:nvPr>
            <p:ph type="body" sz="quarter" idx="18"/>
          </p:nvPr>
        </p:nvSpPr>
        <p:spPr>
          <a:xfrm>
            <a:off x="755592" y="2408359"/>
            <a:ext cx="5428247" cy="4267182"/>
          </a:xfrm>
        </p:spPr>
        <p:txBody>
          <a:bodyPr/>
          <a:lstStyle/>
          <a:p>
            <a:pPr marL="342900" indent="-342900">
              <a:buFont typeface="Arial" panose="020B0604020202020204" pitchFamily="34" charset="0"/>
              <a:buChar char="•"/>
            </a:pPr>
            <a:r>
              <a:rPr lang="en-US" dirty="0"/>
              <a:t>Felles motivasjon</a:t>
            </a:r>
          </a:p>
          <a:p>
            <a:pPr marL="342900" indent="-342900">
              <a:buFont typeface="Arial" panose="020B0604020202020204" pitchFamily="34" charset="0"/>
              <a:buChar char="•"/>
            </a:pPr>
            <a:r>
              <a:rPr lang="en-US" dirty="0"/>
              <a:t>Verktøy og ressurser</a:t>
            </a:r>
          </a:p>
          <a:p>
            <a:pPr marL="342900" indent="-342900">
              <a:buFont typeface="Arial" panose="020B0604020202020204" pitchFamily="34" charset="0"/>
              <a:buChar char="•"/>
            </a:pPr>
            <a:r>
              <a:rPr lang="en-US" dirty="0"/>
              <a:t>Følelsesmessig støtte</a:t>
            </a:r>
          </a:p>
          <a:p>
            <a:pPr marL="342900" indent="-342900">
              <a:buFont typeface="Arial" panose="020B0604020202020204" pitchFamily="34" charset="0"/>
              <a:buChar char="•"/>
            </a:pPr>
            <a:r>
              <a:rPr lang="en-US" dirty="0"/>
              <a:t>En mulighet til å få venner og allierte</a:t>
            </a:r>
          </a:p>
        </p:txBody>
      </p:sp>
      <p:pic>
        <p:nvPicPr>
          <p:cNvPr id="7" name="Označba mesta slike 6">
            <a:extLst>
              <a:ext uri="{FF2B5EF4-FFF2-40B4-BE49-F238E27FC236}">
                <a16:creationId xmlns:a16="http://schemas.microsoft.com/office/drawing/2014/main" id="{E129D5A7-394C-817E-ABA3-CA45F274E94D}"/>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p:blipFill>
        <p:spPr>
          <a:xfrm>
            <a:off x="7014500" y="1628440"/>
            <a:ext cx="4037037" cy="5208132"/>
          </a:xfrm>
        </p:spPr>
      </p:pic>
      <p:sp>
        <p:nvSpPr>
          <p:cNvPr id="8" name="PoljeZBesedilom 7">
            <a:extLst>
              <a:ext uri="{FF2B5EF4-FFF2-40B4-BE49-F238E27FC236}">
                <a16:creationId xmlns:a16="http://schemas.microsoft.com/office/drawing/2014/main" id="{DA50714E-4298-5AFB-210E-F60C1BACFD99}"/>
              </a:ext>
            </a:extLst>
          </p:cNvPr>
          <p:cNvSpPr txBox="1"/>
          <p:nvPr/>
        </p:nvSpPr>
        <p:spPr>
          <a:xfrm>
            <a:off x="820906" y="4296568"/>
            <a:ext cx="5297620" cy="1668542"/>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lIns="91440" tIns="45720" rIns="91440" bIns="45720" rtlCol="0" anchor="t">
            <a:spAutoFit/>
          </a:bodyPr>
          <a:lstStyle/>
          <a:p>
            <a:pPr algn="ctr">
              <a:buNone/>
            </a:pPr>
            <a:r>
              <a:rPr lang="en-US" sz="2300" dirty="0"/>
              <a:t>Å snakke med andre som deler dine bekymringer, lære av eksperter eller samarbeide om lokale prosjekter kan gjøre arbeidet lettere og gi mer håp. </a:t>
            </a:r>
            <a:endParaRPr lang="en-US" sz="2300">
              <a:ea typeface="Calibri"/>
              <a:cs typeface="Calibri"/>
            </a:endParaRPr>
          </a:p>
        </p:txBody>
      </p:sp>
      <p:sp>
        <p:nvSpPr>
          <p:cNvPr id="4" name="Označba mesta besedila 3"/>
          <p:cNvSpPr>
            <a:spLocks noGrp="1"/>
          </p:cNvSpPr>
          <p:nvPr>
            <p:ph type="body" sz="quarter" idx="16"/>
          </p:nvPr>
        </p:nvSpPr>
        <p:spPr>
          <a:xfrm>
            <a:off x="820906" y="824786"/>
            <a:ext cx="5428247" cy="803654"/>
          </a:xfrm>
        </p:spPr>
        <p:txBody>
          <a:bodyPr/>
          <a:lstStyle/>
          <a:p>
            <a:r>
              <a:rPr lang="en-GB" dirty="0"/>
              <a:t>Resiliente rom</a:t>
            </a:r>
            <a:r>
              <a:rPr lang="sl-SI" dirty="0"/>
              <a:t>: </a:t>
            </a:r>
            <a:r>
              <a:rPr lang="sl-SI" dirty="0" err="1"/>
              <a:t>Hvor vi samles, former </a:t>
            </a:r>
            <a:r>
              <a:rPr lang="sl-SI" dirty="0"/>
              <a:t>hvordan </a:t>
            </a:r>
            <a:r>
              <a:rPr lang="sl-SI" dirty="0" err="1"/>
              <a:t>vi takler utfordringene</a:t>
            </a:r>
            <a:endParaRPr lang="sl-SI" dirty="0"/>
          </a:p>
        </p:txBody>
      </p:sp>
    </p:spTree>
    <p:extLst>
      <p:ext uri="{BB962C8B-B14F-4D97-AF65-F5344CB8AC3E}">
        <p14:creationId xmlns:p14="http://schemas.microsoft.com/office/powerpoint/2010/main" val="3529787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8B93C86-DDCE-4466-FDC3-1901B3E87612}"/>
              </a:ext>
            </a:extLst>
          </p:cNvPr>
          <p:cNvSpPr>
            <a:spLocks noGrp="1"/>
          </p:cNvSpPr>
          <p:nvPr>
            <p:ph type="body" sz="quarter" idx="18"/>
          </p:nvPr>
        </p:nvSpPr>
        <p:spPr>
          <a:xfrm>
            <a:off x="834475" y="1961662"/>
            <a:ext cx="10438699" cy="883138"/>
          </a:xfrm>
        </p:spPr>
        <p:txBody>
          <a:bodyPr/>
          <a:lstStyle/>
          <a:p>
            <a:r>
              <a:rPr lang="en-US" dirty="0"/>
              <a:t>Du trenger heller ikke å sette i gang en global kampanje for å gjøre en forskjell. </a:t>
            </a:r>
            <a:r>
              <a:rPr lang="sl-SI" dirty="0"/>
              <a:t>Oftest </a:t>
            </a:r>
            <a:r>
              <a:rPr lang="en-US" dirty="0"/>
              <a:t>betyr små, lokale tiltak </a:t>
            </a:r>
            <a:r>
              <a:rPr lang="en-US"/>
              <a:t>like mye, </a:t>
            </a:r>
            <a:r>
              <a:rPr lang="sl-SI" dirty="0" err="1"/>
              <a:t>om </a:t>
            </a:r>
            <a:r>
              <a:rPr lang="sl-SI" dirty="0"/>
              <a:t>ikke mer.</a:t>
            </a:r>
            <a:r>
              <a:rPr lang="en-US" dirty="0"/>
              <a:t> </a:t>
            </a:r>
          </a:p>
          <a:p>
            <a:endParaRPr lang="sl-SI" dirty="0"/>
          </a:p>
        </p:txBody>
      </p:sp>
      <p:sp>
        <p:nvSpPr>
          <p:cNvPr id="8"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761603"/>
            <a:ext cx="5966213" cy="803654"/>
          </a:xfrm>
        </p:spPr>
        <p:txBody>
          <a:bodyPr/>
          <a:lstStyle/>
          <a:p>
            <a:r>
              <a:rPr lang="sl-SI" dirty="0" err="1">
                <a:solidFill>
                  <a:srgbClr val="1F8E47"/>
                </a:solidFill>
              </a:rPr>
              <a:t>Lokale tiltak betyr noe</a:t>
            </a:r>
            <a:r>
              <a:rPr lang="sl-SI" dirty="0">
                <a:solidFill>
                  <a:srgbClr val="1F8E47"/>
                </a:solidFill>
              </a:rPr>
              <a:t>!</a:t>
            </a:r>
            <a:endParaRPr lang="en-US" dirty="0">
              <a:solidFill>
                <a:srgbClr val="1F8E47"/>
              </a:solidFill>
            </a:endParaRPr>
          </a:p>
        </p:txBody>
      </p:sp>
      <p:sp>
        <p:nvSpPr>
          <p:cNvPr id="9" name="Text Placeholder 6">
            <a:extLst>
              <a:ext uri="{FF2B5EF4-FFF2-40B4-BE49-F238E27FC236}">
                <a16:creationId xmlns:a16="http://schemas.microsoft.com/office/drawing/2014/main" id="{28B93C86-DDCE-4466-FDC3-1901B3E87612}"/>
              </a:ext>
            </a:extLst>
          </p:cNvPr>
          <p:cNvSpPr txBox="1">
            <a:spLocks/>
          </p:cNvSpPr>
          <p:nvPr/>
        </p:nvSpPr>
        <p:spPr>
          <a:xfrm>
            <a:off x="796375" y="2842470"/>
            <a:ext cx="6573969" cy="8355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Hvis du </a:t>
            </a:r>
            <a:r>
              <a:rPr lang="sl-SI" dirty="0" err="1"/>
              <a:t>for eksempel </a:t>
            </a:r>
            <a:r>
              <a:rPr lang="en-US" dirty="0"/>
              <a:t>er med i en tur- eller klatregruppe, kan du:</a:t>
            </a:r>
          </a:p>
          <a:p>
            <a:pPr marL="342900" indent="-342900">
              <a:buFont typeface="Arial" panose="020B0604020202020204" pitchFamily="34" charset="0"/>
              <a:buChar char="•"/>
            </a:pPr>
            <a:r>
              <a:rPr lang="en-US" dirty="0"/>
              <a:t>Fortelle hvordan man respekterer naturen når man er ute</a:t>
            </a:r>
          </a:p>
          <a:p>
            <a:pPr marL="342900" indent="-342900">
              <a:buFont typeface="Arial" panose="020B0604020202020204" pitchFamily="34" charset="0"/>
              <a:buChar char="•"/>
            </a:pPr>
            <a:r>
              <a:rPr lang="en-US" dirty="0"/>
              <a:t>Hjelpe nykommere med å forstå lokale etiske retningslinjer</a:t>
            </a:r>
          </a:p>
          <a:p>
            <a:pPr marL="342900" indent="-342900">
              <a:buFont typeface="Arial" panose="020B0604020202020204" pitchFamily="34" charset="0"/>
              <a:buChar char="•"/>
            </a:pPr>
            <a:r>
              <a:rPr lang="en-US" dirty="0"/>
              <a:t>Plukke opp søppel eller organisere oppryddingsaksjoner</a:t>
            </a:r>
          </a:p>
          <a:p>
            <a:pPr marL="342900" indent="-342900">
              <a:buFont typeface="Arial" panose="020B0604020202020204" pitchFamily="34" charset="0"/>
              <a:buChar char="•"/>
            </a:pPr>
            <a:r>
              <a:rPr lang="en-US" dirty="0"/>
              <a:t>Snakke om dyreliv og ivaretakelse av naturen</a:t>
            </a:r>
          </a:p>
          <a:p>
            <a:pPr marL="342900" indent="-342900">
              <a:buFont typeface="Arial" panose="020B0604020202020204" pitchFamily="34" charset="0"/>
              <a:buChar char="•"/>
            </a:pPr>
            <a:r>
              <a:rPr lang="en-US" dirty="0"/>
              <a:t>Være et godt eksempel for andre</a:t>
            </a:r>
          </a:p>
        </p:txBody>
      </p:sp>
      <p:sp>
        <p:nvSpPr>
          <p:cNvPr id="10" name="PoljeZBesedilom 9">
            <a:extLst>
              <a:ext uri="{FF2B5EF4-FFF2-40B4-BE49-F238E27FC236}">
                <a16:creationId xmlns:a16="http://schemas.microsoft.com/office/drawing/2014/main" id="{DA50714E-4298-5AFB-210E-F60C1BACFD99}"/>
              </a:ext>
            </a:extLst>
          </p:cNvPr>
          <p:cNvSpPr txBox="1"/>
          <p:nvPr/>
        </p:nvSpPr>
        <p:spPr>
          <a:xfrm>
            <a:off x="7046494" y="3677983"/>
            <a:ext cx="4466633" cy="2962513"/>
          </a:xfrm>
          <a:prstGeom prst="roundRect">
            <a:avLst/>
          </a:prstGeom>
          <a:solidFill>
            <a:srgbClr val="1F8E47"/>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a:t>Disse handlingene bidrar til:</a:t>
            </a:r>
            <a:endParaRPr lang="sl-SI" sz="2400" dirty="0"/>
          </a:p>
          <a:p>
            <a:pPr algn="ctr"/>
            <a:r>
              <a:rPr lang="en-US" sz="2400" b="1" dirty="0"/>
              <a:t>Miljøansvar</a:t>
            </a:r>
            <a:endParaRPr lang="en-US" sz="2400" dirty="0"/>
          </a:p>
          <a:p>
            <a:pPr algn="ctr"/>
            <a:r>
              <a:rPr lang="en-US" sz="2400" b="1" dirty="0"/>
              <a:t>Sosiale bånd</a:t>
            </a:r>
            <a:endParaRPr lang="en-US" sz="2400" dirty="0"/>
          </a:p>
          <a:p>
            <a:pPr algn="ctr"/>
            <a:r>
              <a:rPr lang="en-US" sz="2400" b="1" dirty="0"/>
              <a:t>Omsorg for fellesskapet</a:t>
            </a:r>
            <a:endParaRPr lang="sl-SI" sz="2400" b="1" dirty="0"/>
          </a:p>
          <a:p>
            <a:pPr algn="ctr"/>
            <a:endParaRPr lang="sl-SI" dirty="0"/>
          </a:p>
          <a:p>
            <a:pPr algn="ctr"/>
            <a:r>
              <a:rPr lang="en-US" dirty="0"/>
              <a:t>Ved å oppmuntre andre rundt deg </a:t>
            </a:r>
            <a:r>
              <a:rPr lang="en-US" b="1" dirty="0"/>
              <a:t>skaper</a:t>
            </a:r>
            <a:r>
              <a:rPr lang="en-US" dirty="0"/>
              <a:t> du </a:t>
            </a:r>
            <a:r>
              <a:rPr lang="en-US" b="1" dirty="0"/>
              <a:t>en ringvirkning </a:t>
            </a:r>
            <a:r>
              <a:rPr lang="en-US" dirty="0"/>
              <a:t>som sprer seg utover deg selv. </a:t>
            </a:r>
            <a:endParaRPr lang="en-US" sz="2400" dirty="0"/>
          </a:p>
        </p:txBody>
      </p:sp>
    </p:spTree>
    <p:extLst>
      <p:ext uri="{BB962C8B-B14F-4D97-AF65-F5344CB8AC3E}">
        <p14:creationId xmlns:p14="http://schemas.microsoft.com/office/powerpoint/2010/main" val="3011954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slike 7" descr="Slika, ki vsebuje besede oblak, na prostem, nebo, pokrajina&#10;&#10;Vsebina, ustvarjena z UI, morda ni pravilna.">
            <a:extLst>
              <a:ext uri="{FF2B5EF4-FFF2-40B4-BE49-F238E27FC236}">
                <a16:creationId xmlns:a16="http://schemas.microsoft.com/office/drawing/2014/main" id="{F7CB9532-0A6D-B250-67F6-45B423FD2F15}"/>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0" y="262554"/>
            <a:ext cx="7575621" cy="4331221"/>
          </a:xfrm>
        </p:spPr>
      </p:pic>
      <p:sp>
        <p:nvSpPr>
          <p:cNvPr id="4" name="Označba mesta besedila 3">
            <a:extLst>
              <a:ext uri="{FF2B5EF4-FFF2-40B4-BE49-F238E27FC236}">
                <a16:creationId xmlns:a16="http://schemas.microsoft.com/office/drawing/2014/main" id="{554C4169-802E-0875-BDCC-5448CCB4A630}"/>
              </a:ext>
            </a:extLst>
          </p:cNvPr>
          <p:cNvSpPr>
            <a:spLocks noGrp="1"/>
          </p:cNvSpPr>
          <p:nvPr>
            <p:ph type="body" sz="quarter" idx="19"/>
          </p:nvPr>
        </p:nvSpPr>
        <p:spPr>
          <a:xfrm>
            <a:off x="636057" y="4044011"/>
            <a:ext cx="3090391" cy="385564"/>
          </a:xfrm>
        </p:spPr>
        <p:txBody>
          <a:bodyPr/>
          <a:lstStyle/>
          <a:p>
            <a:r>
              <a:rPr lang="sl-SI" dirty="0"/>
              <a:t>1.2 </a:t>
            </a:r>
          </a:p>
          <a:p>
            <a:r>
              <a:rPr lang="en-GB" dirty="0"/>
              <a:t>Klimatilpasning</a:t>
            </a:r>
          </a:p>
          <a:p>
            <a:endParaRPr lang="sl-SI" dirty="0"/>
          </a:p>
        </p:txBody>
      </p:sp>
      <p:sp>
        <p:nvSpPr>
          <p:cNvPr id="5" name="Označba mesta besedila 4">
            <a:extLst>
              <a:ext uri="{FF2B5EF4-FFF2-40B4-BE49-F238E27FC236}">
                <a16:creationId xmlns:a16="http://schemas.microsoft.com/office/drawing/2014/main" id="{33794676-4212-36FC-82EC-90F409AB4DEF}"/>
              </a:ext>
            </a:extLst>
          </p:cNvPr>
          <p:cNvSpPr>
            <a:spLocks noGrp="1"/>
          </p:cNvSpPr>
          <p:nvPr>
            <p:ph type="body" sz="quarter" idx="20"/>
          </p:nvPr>
        </p:nvSpPr>
        <p:spPr>
          <a:xfrm>
            <a:off x="8019571" y="132584"/>
            <a:ext cx="3608993" cy="5453458"/>
          </a:xfrm>
        </p:spPr>
        <p:txBody>
          <a:bodyPr/>
          <a:lstStyle/>
          <a:p>
            <a:pPr lvl="0"/>
            <a:r>
              <a:rPr lang="en-GB" dirty="0"/>
              <a:t>Vi står overfor </a:t>
            </a:r>
            <a:r>
              <a:rPr lang="en-GB" b="1" dirty="0"/>
              <a:t>usikkerhet </a:t>
            </a:r>
            <a:r>
              <a:rPr lang="en-GB" dirty="0"/>
              <a:t>– ekstremvær, samfunnsendringer, miljøangst.</a:t>
            </a:r>
            <a:endParaRPr lang="sl-SI" dirty="0"/>
          </a:p>
          <a:p>
            <a:pPr lvl="0"/>
            <a:endParaRPr lang="sl-SI" dirty="0"/>
          </a:p>
          <a:p>
            <a:r>
              <a:rPr lang="en-AU" b="1" noProof="0" dirty="0"/>
              <a:t>Klimaturbulens er den nye normalen. </a:t>
            </a:r>
            <a:r>
              <a:rPr lang="en-AU" noProof="0" dirty="0"/>
              <a:t>Hete-bølger, stormer og langsomme endringer (som tap av biologisk mangfold) forstyrrer vårt daglige liv, økonomien og vår mentale helse.</a:t>
            </a:r>
          </a:p>
          <a:p>
            <a:pPr lvl="0"/>
            <a:endParaRPr lang="sl-SI" dirty="0"/>
          </a:p>
          <a:p>
            <a:pPr lvl="0"/>
            <a:r>
              <a:rPr lang="en-GB" b="1" dirty="0">
                <a:solidFill>
                  <a:srgbClr val="1F8E47"/>
                </a:solidFill>
              </a:rPr>
              <a:t>Motstandskraft </a:t>
            </a:r>
            <a:r>
              <a:rPr lang="en-GB" dirty="0"/>
              <a:t>hjelper oss </a:t>
            </a:r>
            <a:r>
              <a:rPr lang="en-GB" b="1" dirty="0"/>
              <a:t>å takle, tilpasse oss og støtte hverandre </a:t>
            </a:r>
            <a:r>
              <a:rPr lang="en-GB" dirty="0"/>
              <a:t>på lang sikt.</a:t>
            </a:r>
            <a:endParaRPr lang="sl-SI" dirty="0"/>
          </a:p>
          <a:p>
            <a:endParaRPr lang="sl-SI" dirty="0"/>
          </a:p>
        </p:txBody>
      </p:sp>
      <p:sp>
        <p:nvSpPr>
          <p:cNvPr id="2" name="Puščica: ukrivljeno dol 6">
            <a:extLst>
              <a:ext uri="{FF2B5EF4-FFF2-40B4-BE49-F238E27FC236}">
                <a16:creationId xmlns:a16="http://schemas.microsoft.com/office/drawing/2014/main" id="{9CFE651B-C7E5-745B-8BB5-F342474C8F58}"/>
              </a:ext>
            </a:extLst>
          </p:cNvPr>
          <p:cNvSpPr/>
          <p:nvPr/>
        </p:nvSpPr>
        <p:spPr>
          <a:xfrm rot="5400000" flipV="1">
            <a:off x="6730061" y="4455568"/>
            <a:ext cx="1954027" cy="624992"/>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3" name="Puščica: ukrivljeno dol 6">
            <a:extLst>
              <a:ext uri="{FF2B5EF4-FFF2-40B4-BE49-F238E27FC236}">
                <a16:creationId xmlns:a16="http://schemas.microsoft.com/office/drawing/2014/main" id="{EF540600-873D-F104-3E9A-B56F378C1425}"/>
              </a:ext>
            </a:extLst>
          </p:cNvPr>
          <p:cNvSpPr/>
          <p:nvPr/>
        </p:nvSpPr>
        <p:spPr>
          <a:xfrm rot="16200000" flipH="1" flipV="1">
            <a:off x="10716421" y="1569803"/>
            <a:ext cx="1954027" cy="624992"/>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1213089 w 1483938"/>
              <a:gd name="connsiteY0" fmla="*/ 1189523 h 1631277"/>
              <a:gd name="connsiteX1" fmla="*/ 922392 w 1483938"/>
              <a:gd name="connsiteY1" fmla="*/ 908750 h 1631277"/>
              <a:gd name="connsiteX2" fmla="*/ 1062779 w 1483938"/>
              <a:gd name="connsiteY2" fmla="*/ 908750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0" fmla="*/ 862123 w 1483938"/>
              <a:gd name="connsiteY0" fmla="*/ 99704 h 1631277"/>
              <a:gd name="connsiteX1" fmla="*/ 746570 w 1483938"/>
              <a:gd name="connsiteY1" fmla="*/ 1385882 h 1631277"/>
              <a:gd name="connsiteX2" fmla="*/ 291422 w 1483938"/>
              <a:gd name="connsiteY2" fmla="*/ 1433999 h 1631277"/>
              <a:gd name="connsiteX3" fmla="*/ 389010 w 1483938"/>
              <a:gd name="connsiteY3" fmla="*/ 811186 h 1631277"/>
              <a:gd name="connsiteX4" fmla="*/ 862123 w 1483938"/>
              <a:gd name="connsiteY4" fmla="*/ 99704 h 1631277"/>
              <a:gd name="connsiteX0" fmla="*/ 862123 w 1483938"/>
              <a:gd name="connsiteY0" fmla="*/ 99704 h 1631277"/>
              <a:gd name="connsiteX1" fmla="*/ 716012 w 1483938"/>
              <a:gd name="connsiteY1" fmla="*/ 1375963 h 1631277"/>
              <a:gd name="connsiteX2" fmla="*/ 0 w 1483938"/>
              <a:gd name="connsiteY2" fmla="*/ 1631277 h 1631277"/>
              <a:gd name="connsiteX3" fmla="*/ 721737 w 1483938"/>
              <a:gd name="connsiteY3" fmla="*/ 433 h 1631277"/>
              <a:gd name="connsiteX4" fmla="*/ 1002510 w 1483938"/>
              <a:gd name="connsiteY4" fmla="*/ 433 h 1631277"/>
              <a:gd name="connsiteX5" fmla="*/ 1343552 w 1483938"/>
              <a:gd name="connsiteY5" fmla="*/ 908750 h 1631277"/>
              <a:gd name="connsiteX6" fmla="*/ 1483938 w 1483938"/>
              <a:gd name="connsiteY6" fmla="*/ 908750 h 1631277"/>
              <a:gd name="connsiteX7" fmla="*/ 1213089 w 1483938"/>
              <a:gd name="connsiteY7" fmla="*/ 1189523 h 1631277"/>
              <a:gd name="connsiteX8" fmla="*/ 922392 w 1483938"/>
              <a:gd name="connsiteY8" fmla="*/ 908750 h 1631277"/>
              <a:gd name="connsiteX9" fmla="*/ 1062779 w 1483938"/>
              <a:gd name="connsiteY9" fmla="*/ 908750 h 1631277"/>
              <a:gd name="connsiteX10" fmla="*/ 721737 w 1483938"/>
              <a:gd name="connsiteY10" fmla="*/ 433 h 1631277"/>
              <a:gd name="connsiteX0" fmla="*/ 1029881 w 1300730"/>
              <a:gd name="connsiteY0" fmla="*/ 1189523 h 1489881"/>
              <a:gd name="connsiteX1" fmla="*/ 739184 w 1300730"/>
              <a:gd name="connsiteY1" fmla="*/ 908750 h 1489881"/>
              <a:gd name="connsiteX2" fmla="*/ 879571 w 1300730"/>
              <a:gd name="connsiteY2" fmla="*/ 908750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0" fmla="*/ 678915 w 1300730"/>
              <a:gd name="connsiteY0" fmla="*/ 99704 h 1489881"/>
              <a:gd name="connsiteX1" fmla="*/ 563362 w 1300730"/>
              <a:gd name="connsiteY1" fmla="*/ 1385882 h 1489881"/>
              <a:gd name="connsiteX2" fmla="*/ 108214 w 1300730"/>
              <a:gd name="connsiteY2" fmla="*/ 1433999 h 1489881"/>
              <a:gd name="connsiteX3" fmla="*/ 205802 w 1300730"/>
              <a:gd name="connsiteY3" fmla="*/ 811186 h 1489881"/>
              <a:gd name="connsiteX4" fmla="*/ 678915 w 1300730"/>
              <a:gd name="connsiteY4" fmla="*/ 99704 h 1489881"/>
              <a:gd name="connsiteX0" fmla="*/ 678915 w 1300730"/>
              <a:gd name="connsiteY0" fmla="*/ 99704 h 1489881"/>
              <a:gd name="connsiteX1" fmla="*/ 532804 w 1300730"/>
              <a:gd name="connsiteY1" fmla="*/ 1375963 h 1489881"/>
              <a:gd name="connsiteX2" fmla="*/ 0 w 1300730"/>
              <a:gd name="connsiteY2" fmla="*/ 1489881 h 1489881"/>
              <a:gd name="connsiteX3" fmla="*/ 538529 w 1300730"/>
              <a:gd name="connsiteY3" fmla="*/ 433 h 1489881"/>
              <a:gd name="connsiteX4" fmla="*/ 819302 w 1300730"/>
              <a:gd name="connsiteY4" fmla="*/ 433 h 1489881"/>
              <a:gd name="connsiteX5" fmla="*/ 1160344 w 1300730"/>
              <a:gd name="connsiteY5" fmla="*/ 908750 h 1489881"/>
              <a:gd name="connsiteX6" fmla="*/ 1300730 w 1300730"/>
              <a:gd name="connsiteY6" fmla="*/ 908750 h 1489881"/>
              <a:gd name="connsiteX7" fmla="*/ 1029881 w 1300730"/>
              <a:gd name="connsiteY7" fmla="*/ 1189523 h 1489881"/>
              <a:gd name="connsiteX8" fmla="*/ 739184 w 1300730"/>
              <a:gd name="connsiteY8" fmla="*/ 908750 h 1489881"/>
              <a:gd name="connsiteX9" fmla="*/ 879571 w 1300730"/>
              <a:gd name="connsiteY9" fmla="*/ 908750 h 1489881"/>
              <a:gd name="connsiteX10" fmla="*/ 538529 w 1300730"/>
              <a:gd name="connsiteY10" fmla="*/ 433 h 14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30" h="1489881" stroke="0" extrusionOk="0">
                <a:moveTo>
                  <a:pt x="1029881" y="1189523"/>
                </a:moveTo>
                <a:lnTo>
                  <a:pt x="739184" y="908750"/>
                </a:lnTo>
                <a:lnTo>
                  <a:pt x="879571" y="908750"/>
                </a:lnTo>
                <a:cubicBezTo>
                  <a:pt x="841340" y="375698"/>
                  <a:pt x="700441" y="433"/>
                  <a:pt x="538529" y="433"/>
                </a:cubicBezTo>
                <a:lnTo>
                  <a:pt x="819302" y="433"/>
                </a:lnTo>
                <a:cubicBezTo>
                  <a:pt x="981213" y="433"/>
                  <a:pt x="1122112" y="375698"/>
                  <a:pt x="1160344" y="908750"/>
                </a:cubicBezTo>
                <a:lnTo>
                  <a:pt x="1300730" y="908750"/>
                </a:lnTo>
                <a:lnTo>
                  <a:pt x="1029881" y="1189523"/>
                </a:lnTo>
                <a:close/>
              </a:path>
              <a:path w="1300730" h="1489881" fill="darkenLess" stroke="0" extrusionOk="0">
                <a:moveTo>
                  <a:pt x="678915" y="99704"/>
                </a:moveTo>
                <a:cubicBezTo>
                  <a:pt x="551014" y="288827"/>
                  <a:pt x="563362" y="913073"/>
                  <a:pt x="563362" y="1385882"/>
                </a:cubicBezTo>
                <a:lnTo>
                  <a:pt x="108214" y="1433999"/>
                </a:lnTo>
                <a:cubicBezTo>
                  <a:pt x="108214" y="1305375"/>
                  <a:pt x="193723" y="933126"/>
                  <a:pt x="205802" y="811186"/>
                </a:cubicBezTo>
                <a:cubicBezTo>
                  <a:pt x="271335" y="149622"/>
                  <a:pt x="490143" y="-179427"/>
                  <a:pt x="678915" y="99704"/>
                </a:cubicBezTo>
                <a:close/>
              </a:path>
              <a:path w="1300730" h="1489881" fill="none" extrusionOk="0">
                <a:moveTo>
                  <a:pt x="678915" y="99704"/>
                </a:moveTo>
                <a:cubicBezTo>
                  <a:pt x="551014" y="288827"/>
                  <a:pt x="532804" y="903154"/>
                  <a:pt x="532804" y="1375963"/>
                </a:cubicBezTo>
                <a:cubicBezTo>
                  <a:pt x="439213" y="1375963"/>
                  <a:pt x="93591" y="1489881"/>
                  <a:pt x="0" y="1489881"/>
                </a:cubicBezTo>
                <a:cubicBezTo>
                  <a:pt x="0" y="833165"/>
                  <a:pt x="344696" y="433"/>
                  <a:pt x="538529" y="433"/>
                </a:cubicBezTo>
                <a:lnTo>
                  <a:pt x="819302" y="433"/>
                </a:lnTo>
                <a:cubicBezTo>
                  <a:pt x="981213" y="433"/>
                  <a:pt x="1122112" y="375698"/>
                  <a:pt x="1160344" y="908750"/>
                </a:cubicBezTo>
                <a:lnTo>
                  <a:pt x="1300730" y="908750"/>
                </a:lnTo>
                <a:lnTo>
                  <a:pt x="1029881" y="1189523"/>
                </a:lnTo>
                <a:lnTo>
                  <a:pt x="739184" y="908750"/>
                </a:lnTo>
                <a:lnTo>
                  <a:pt x="879571" y="908750"/>
                </a:lnTo>
                <a:cubicBezTo>
                  <a:pt x="841340" y="375698"/>
                  <a:pt x="700441" y="433"/>
                  <a:pt x="538529" y="433"/>
                </a:cubicBezTo>
              </a:path>
            </a:pathLst>
          </a:custGeom>
          <a:solidFill>
            <a:srgbClr val="1F8E47"/>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595996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2C4B32F-EDF2-CE0A-2BF3-1CC553AE4475}"/>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r="-2661"/>
          <a:stretch>
            <a:fillRect/>
          </a:stretch>
        </p:blipFill>
        <p:spPr>
          <a:xfrm>
            <a:off x="-1" y="655053"/>
            <a:ext cx="8902586" cy="5921497"/>
          </a:xfrm>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8021087" y="916376"/>
            <a:ext cx="4062055" cy="2547025"/>
          </a:xfrm>
        </p:spPr>
        <p:txBody>
          <a:bodyPr>
            <a:normAutofit/>
          </a:bodyPr>
          <a:lstStyle/>
          <a:p>
            <a:r>
              <a:rPr lang="en-US" i="0" dirty="0"/>
              <a:t>«Når vi samarbeider, føles klimautfordringene mer overkommelige, og det styrker følelsen av tilhørighet og mening</a:t>
            </a:r>
            <a:r>
              <a:rPr lang="en-US" dirty="0"/>
              <a:t>.»</a:t>
            </a: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2165305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0348533A-B3C9-9715-1C22-E17CB9F0C324}"/>
              </a:ext>
            </a:extLst>
          </p:cNvPr>
          <p:cNvSpPr>
            <a:spLocks noGrp="1"/>
          </p:cNvSpPr>
          <p:nvPr>
            <p:ph type="body" sz="quarter" idx="18"/>
          </p:nvPr>
        </p:nvSpPr>
        <p:spPr>
          <a:xfrm>
            <a:off x="798381" y="1504041"/>
            <a:ext cx="10614687" cy="3849918"/>
          </a:xfrm>
        </p:spPr>
        <p:txBody>
          <a:bodyPr/>
          <a:lstStyle/>
          <a:p>
            <a:pPr>
              <a:lnSpc>
                <a:spcPct val="150000"/>
              </a:lnSpc>
            </a:pPr>
            <a:r>
              <a:rPr lang="en-US" dirty="0"/>
              <a:t>Se utdrag fra denne </a:t>
            </a:r>
            <a:r>
              <a:rPr lang="en-US" dirty="0">
                <a:hlinkClick r:id="rId2"/>
              </a:rPr>
              <a:t>filmen </a:t>
            </a:r>
            <a:r>
              <a:rPr lang="en-US" dirty="0"/>
              <a:t>om en familie av klatrere som jobber for en mer bærekraftig friluftskultur:</a:t>
            </a:r>
            <a:br>
              <a:rPr lang="en-US" dirty="0"/>
            </a:br>
            <a:r>
              <a:rPr lang="en-US" dirty="0"/>
              <a:t>🔗 </a:t>
            </a:r>
            <a:r>
              <a:rPr lang="en-US" dirty="0">
                <a:hlinkClick r:id="rId2"/>
              </a:rPr>
              <a:t>Klatring, fellesskap og motstandskraft</a:t>
            </a:r>
            <a:endParaRPr lang="sl-SI" dirty="0"/>
          </a:p>
        </p:txBody>
      </p:sp>
      <p:sp>
        <p:nvSpPr>
          <p:cNvPr id="3" name="Označba mesta besedila 2">
            <a:extLst>
              <a:ext uri="{FF2B5EF4-FFF2-40B4-BE49-F238E27FC236}">
                <a16:creationId xmlns:a16="http://schemas.microsoft.com/office/drawing/2014/main" id="{CA8ED3A3-2CBF-AD28-C491-C0A5C9491ABE}"/>
              </a:ext>
            </a:extLst>
          </p:cNvPr>
          <p:cNvSpPr>
            <a:spLocks noGrp="1"/>
          </p:cNvSpPr>
          <p:nvPr>
            <p:ph type="body" sz="quarter" idx="16"/>
          </p:nvPr>
        </p:nvSpPr>
        <p:spPr/>
        <p:txBody>
          <a:bodyPr/>
          <a:lstStyle/>
          <a:p>
            <a:r>
              <a:rPr lang="en-US" b="1" dirty="0"/>
              <a:t>Aktivitet </a:t>
            </a:r>
            <a:r>
              <a:rPr lang="sl-SI" dirty="0"/>
              <a:t>– </a:t>
            </a:r>
            <a:r>
              <a:rPr lang="sl-SI" dirty="0" err="1"/>
              <a:t>Se</a:t>
            </a:r>
            <a:r>
              <a:rPr lang="sl-SI" dirty="0"/>
              <a:t>: Stone </a:t>
            </a:r>
            <a:r>
              <a:rPr lang="sl-SI" dirty="0" err="1"/>
              <a:t>Locals</a:t>
            </a:r>
            <a:endParaRPr lang="sl-SI" dirty="0"/>
          </a:p>
        </p:txBody>
      </p:sp>
      <p:sp>
        <p:nvSpPr>
          <p:cNvPr id="5" name="PoljeZBesedilom 4">
            <a:extLst>
              <a:ext uri="{FF2B5EF4-FFF2-40B4-BE49-F238E27FC236}">
                <a16:creationId xmlns:a16="http://schemas.microsoft.com/office/drawing/2014/main" id="{F220BC47-5BF2-3663-9FAF-280CF1794112}"/>
              </a:ext>
            </a:extLst>
          </p:cNvPr>
          <p:cNvSpPr txBox="1"/>
          <p:nvPr/>
        </p:nvSpPr>
        <p:spPr>
          <a:xfrm>
            <a:off x="930559" y="3360707"/>
            <a:ext cx="4951307" cy="1784271"/>
          </a:xfrm>
          <a:prstGeom prst="roundRect">
            <a:avLst/>
          </a:prstGeom>
          <a:solidFill>
            <a:srgbClr val="0C4659"/>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t>Se:</a:t>
            </a:r>
          </a:p>
          <a:p>
            <a:r>
              <a:rPr lang="en-US" sz="2400" dirty="0"/>
              <a:t>Intro: 08:30–13:00</a:t>
            </a:r>
          </a:p>
          <a:p>
            <a:r>
              <a:rPr lang="en-US" sz="2400" dirty="0"/>
              <a:t>Klatrefellesskap: 25:15–27:10</a:t>
            </a:r>
          </a:p>
          <a:p>
            <a:r>
              <a:rPr lang="en-US" sz="2400" dirty="0"/>
              <a:t>Ansvar og handling: 37:25–39:45</a:t>
            </a:r>
          </a:p>
        </p:txBody>
      </p:sp>
      <p:sp>
        <p:nvSpPr>
          <p:cNvPr id="7" name="Puščica: ukrivljeno dol 6">
            <a:extLst>
              <a:ext uri="{FF2B5EF4-FFF2-40B4-BE49-F238E27FC236}">
                <a16:creationId xmlns:a16="http://schemas.microsoft.com/office/drawing/2014/main" id="{DC9E6EC9-997A-9CC2-4155-EED3940F126A}"/>
              </a:ext>
            </a:extLst>
          </p:cNvPr>
          <p:cNvSpPr/>
          <p:nvPr/>
        </p:nvSpPr>
        <p:spPr>
          <a:xfrm rot="13680000">
            <a:off x="4346385" y="5063253"/>
            <a:ext cx="1717976" cy="1383049"/>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4" name="PoljeZBesedilom 3">
            <a:extLst>
              <a:ext uri="{FF2B5EF4-FFF2-40B4-BE49-F238E27FC236}">
                <a16:creationId xmlns:a16="http://schemas.microsoft.com/office/drawing/2014/main" id="{5674B22B-88AA-DF18-DC66-D53075A56C5D}"/>
              </a:ext>
            </a:extLst>
          </p:cNvPr>
          <p:cNvSpPr txBox="1"/>
          <p:nvPr/>
        </p:nvSpPr>
        <p:spPr>
          <a:xfrm>
            <a:off x="6015146" y="3994307"/>
            <a:ext cx="4855658" cy="1736646"/>
          </a:xfrm>
          <a:prstGeom prst="roundRect">
            <a:avLst/>
          </a:prstGeom>
          <a:solidFill>
            <a:srgbClr val="5398A2"/>
          </a:solidFill>
          <a:ln>
            <a:noFill/>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t>Refleksjon:</a:t>
            </a:r>
          </a:p>
          <a:p>
            <a:r>
              <a:rPr lang="en-US" sz="2400" dirty="0"/>
              <a:t>Hvilke verdier viser de?</a:t>
            </a:r>
          </a:p>
          <a:p>
            <a:r>
              <a:rPr lang="en-US" sz="2400" dirty="0"/>
              <a:t>Hvordan kobler de lidenskap med omsorg for andre og planeten?</a:t>
            </a:r>
          </a:p>
        </p:txBody>
      </p:sp>
      <p:sp>
        <p:nvSpPr>
          <p:cNvPr id="8" name="Puščica: ukrivljeno dol 6">
            <a:extLst>
              <a:ext uri="{FF2B5EF4-FFF2-40B4-BE49-F238E27FC236}">
                <a16:creationId xmlns:a16="http://schemas.microsoft.com/office/drawing/2014/main" id="{9D95A027-142E-DE7A-BFEF-1FC53324A7B7}"/>
              </a:ext>
            </a:extLst>
          </p:cNvPr>
          <p:cNvSpPr/>
          <p:nvPr/>
        </p:nvSpPr>
        <p:spPr>
          <a:xfrm rot="3200778">
            <a:off x="6499001" y="2425827"/>
            <a:ext cx="1855327" cy="2126598"/>
          </a:xfrm>
          <a:custGeom>
            <a:avLst/>
            <a:gdLst>
              <a:gd name="connsiteX0" fmla="*/ 842318 w 1123091"/>
              <a:gd name="connsiteY0" fmla="*/ 1189090 h 1189090"/>
              <a:gd name="connsiteX1" fmla="*/ 551621 w 1123091"/>
              <a:gd name="connsiteY1" fmla="*/ 908317 h 1189090"/>
              <a:gd name="connsiteX2" fmla="*/ 692008 w 1123091"/>
              <a:gd name="connsiteY2" fmla="*/ 908317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0" fmla="*/ 491352 w 1123091"/>
              <a:gd name="connsiteY0" fmla="*/ 99271 h 1189090"/>
              <a:gd name="connsiteX1" fmla="*/ 280772 w 1123091"/>
              <a:gd name="connsiteY1" fmla="*/ 1189090 h 1189090"/>
              <a:gd name="connsiteX2" fmla="*/ 0 w 1123091"/>
              <a:gd name="connsiteY2" fmla="*/ 1189090 h 1189090"/>
              <a:gd name="connsiteX3" fmla="*/ 18239 w 1123091"/>
              <a:gd name="connsiteY3" fmla="*/ 810753 h 1189090"/>
              <a:gd name="connsiteX4" fmla="*/ 491352 w 1123091"/>
              <a:gd name="connsiteY4" fmla="*/ 99271 h 1189090"/>
              <a:gd name="connsiteX0" fmla="*/ 491352 w 1123091"/>
              <a:gd name="connsiteY0" fmla="*/ 99271 h 1189090"/>
              <a:gd name="connsiteX1" fmla="*/ 280772 w 1123091"/>
              <a:gd name="connsiteY1" fmla="*/ 1189090 h 1189090"/>
              <a:gd name="connsiteX2" fmla="*/ 0 w 1123091"/>
              <a:gd name="connsiteY2" fmla="*/ 1189090 h 1189090"/>
              <a:gd name="connsiteX3" fmla="*/ 350966 w 1123091"/>
              <a:gd name="connsiteY3" fmla="*/ 0 h 1189090"/>
              <a:gd name="connsiteX4" fmla="*/ 631739 w 1123091"/>
              <a:gd name="connsiteY4" fmla="*/ 0 h 1189090"/>
              <a:gd name="connsiteX5" fmla="*/ 972781 w 1123091"/>
              <a:gd name="connsiteY5" fmla="*/ 908317 h 1189090"/>
              <a:gd name="connsiteX6" fmla="*/ 1113167 w 1123091"/>
              <a:gd name="connsiteY6" fmla="*/ 908317 h 1189090"/>
              <a:gd name="connsiteX7" fmla="*/ 842318 w 1123091"/>
              <a:gd name="connsiteY7" fmla="*/ 1189090 h 1189090"/>
              <a:gd name="connsiteX8" fmla="*/ 551621 w 1123091"/>
              <a:gd name="connsiteY8" fmla="*/ 908317 h 1189090"/>
              <a:gd name="connsiteX9" fmla="*/ 692008 w 1123091"/>
              <a:gd name="connsiteY9" fmla="*/ 908317 h 1189090"/>
              <a:gd name="connsiteX10" fmla="*/ 350966 w 1123091"/>
              <a:gd name="connsiteY10" fmla="*/ 0 h 1189090"/>
              <a:gd name="connsiteX0" fmla="*/ 842318 w 1113167"/>
              <a:gd name="connsiteY0" fmla="*/ 1189523 h 1375963"/>
              <a:gd name="connsiteX1" fmla="*/ 551621 w 1113167"/>
              <a:gd name="connsiteY1" fmla="*/ 908750 h 1375963"/>
              <a:gd name="connsiteX2" fmla="*/ 692008 w 1113167"/>
              <a:gd name="connsiteY2" fmla="*/ 908750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0" fmla="*/ 491352 w 1113167"/>
              <a:gd name="connsiteY0" fmla="*/ 99704 h 1375963"/>
              <a:gd name="connsiteX1" fmla="*/ 280772 w 1113167"/>
              <a:gd name="connsiteY1" fmla="*/ 1189523 h 1375963"/>
              <a:gd name="connsiteX2" fmla="*/ 0 w 1113167"/>
              <a:gd name="connsiteY2" fmla="*/ 1189523 h 1375963"/>
              <a:gd name="connsiteX3" fmla="*/ 18239 w 1113167"/>
              <a:gd name="connsiteY3" fmla="*/ 811186 h 1375963"/>
              <a:gd name="connsiteX4" fmla="*/ 491352 w 1113167"/>
              <a:gd name="connsiteY4" fmla="*/ 99704 h 1375963"/>
              <a:gd name="connsiteX0" fmla="*/ 491352 w 1113167"/>
              <a:gd name="connsiteY0" fmla="*/ 99704 h 1375963"/>
              <a:gd name="connsiteX1" fmla="*/ 345241 w 1113167"/>
              <a:gd name="connsiteY1" fmla="*/ 1375963 h 1375963"/>
              <a:gd name="connsiteX2" fmla="*/ 0 w 1113167"/>
              <a:gd name="connsiteY2" fmla="*/ 1189523 h 1375963"/>
              <a:gd name="connsiteX3" fmla="*/ 350966 w 1113167"/>
              <a:gd name="connsiteY3" fmla="*/ 433 h 1375963"/>
              <a:gd name="connsiteX4" fmla="*/ 631739 w 1113167"/>
              <a:gd name="connsiteY4" fmla="*/ 433 h 1375963"/>
              <a:gd name="connsiteX5" fmla="*/ 972781 w 1113167"/>
              <a:gd name="connsiteY5" fmla="*/ 908750 h 1375963"/>
              <a:gd name="connsiteX6" fmla="*/ 1113167 w 1113167"/>
              <a:gd name="connsiteY6" fmla="*/ 908750 h 1375963"/>
              <a:gd name="connsiteX7" fmla="*/ 842318 w 1113167"/>
              <a:gd name="connsiteY7" fmla="*/ 1189523 h 1375963"/>
              <a:gd name="connsiteX8" fmla="*/ 551621 w 1113167"/>
              <a:gd name="connsiteY8" fmla="*/ 908750 h 1375963"/>
              <a:gd name="connsiteX9" fmla="*/ 692008 w 1113167"/>
              <a:gd name="connsiteY9" fmla="*/ 908750 h 1375963"/>
              <a:gd name="connsiteX10" fmla="*/ 350966 w 1113167"/>
              <a:gd name="connsiteY10" fmla="*/ 433 h 1375963"/>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142211 w 1255378"/>
              <a:gd name="connsiteY2" fmla="*/ 1189523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422983 w 1255378"/>
              <a:gd name="connsiteY1" fmla="*/ 1189523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 name="connsiteX0" fmla="*/ 984529 w 1255378"/>
              <a:gd name="connsiteY0" fmla="*/ 1189523 h 1450751"/>
              <a:gd name="connsiteX1" fmla="*/ 693832 w 1255378"/>
              <a:gd name="connsiteY1" fmla="*/ 908750 h 1450751"/>
              <a:gd name="connsiteX2" fmla="*/ 834219 w 1255378"/>
              <a:gd name="connsiteY2" fmla="*/ 908750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0" fmla="*/ 633563 w 1255378"/>
              <a:gd name="connsiteY0" fmla="*/ 99704 h 1450751"/>
              <a:gd name="connsiteX1" fmla="*/ 518010 w 1255378"/>
              <a:gd name="connsiteY1" fmla="*/ 1385882 h 1450751"/>
              <a:gd name="connsiteX2" fmla="*/ 62862 w 1255378"/>
              <a:gd name="connsiteY2" fmla="*/ 1433999 h 1450751"/>
              <a:gd name="connsiteX3" fmla="*/ 160450 w 1255378"/>
              <a:gd name="connsiteY3" fmla="*/ 811186 h 1450751"/>
              <a:gd name="connsiteX4" fmla="*/ 633563 w 1255378"/>
              <a:gd name="connsiteY4" fmla="*/ 99704 h 1450751"/>
              <a:gd name="connsiteX0" fmla="*/ 633563 w 1255378"/>
              <a:gd name="connsiteY0" fmla="*/ 99704 h 1450751"/>
              <a:gd name="connsiteX1" fmla="*/ 487452 w 1255378"/>
              <a:gd name="connsiteY1" fmla="*/ 1375963 h 1450751"/>
              <a:gd name="connsiteX2" fmla="*/ 0 w 1255378"/>
              <a:gd name="connsiteY2" fmla="*/ 1450751 h 1450751"/>
              <a:gd name="connsiteX3" fmla="*/ 493177 w 1255378"/>
              <a:gd name="connsiteY3" fmla="*/ 433 h 1450751"/>
              <a:gd name="connsiteX4" fmla="*/ 773950 w 1255378"/>
              <a:gd name="connsiteY4" fmla="*/ 433 h 1450751"/>
              <a:gd name="connsiteX5" fmla="*/ 1114992 w 1255378"/>
              <a:gd name="connsiteY5" fmla="*/ 908750 h 1450751"/>
              <a:gd name="connsiteX6" fmla="*/ 1255378 w 1255378"/>
              <a:gd name="connsiteY6" fmla="*/ 908750 h 1450751"/>
              <a:gd name="connsiteX7" fmla="*/ 984529 w 1255378"/>
              <a:gd name="connsiteY7" fmla="*/ 1189523 h 1450751"/>
              <a:gd name="connsiteX8" fmla="*/ 693832 w 1255378"/>
              <a:gd name="connsiteY8" fmla="*/ 908750 h 1450751"/>
              <a:gd name="connsiteX9" fmla="*/ 834219 w 1255378"/>
              <a:gd name="connsiteY9" fmla="*/ 908750 h 1450751"/>
              <a:gd name="connsiteX10" fmla="*/ 493177 w 1255378"/>
              <a:gd name="connsiteY10" fmla="*/ 433 h 145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78" h="1450751" stroke="0" extrusionOk="0">
                <a:moveTo>
                  <a:pt x="984529" y="1189523"/>
                </a:moveTo>
                <a:lnTo>
                  <a:pt x="693832" y="908750"/>
                </a:lnTo>
                <a:lnTo>
                  <a:pt x="834219" y="908750"/>
                </a:lnTo>
                <a:cubicBezTo>
                  <a:pt x="795988" y="375698"/>
                  <a:pt x="655089" y="433"/>
                  <a:pt x="493177" y="433"/>
                </a:cubicBezTo>
                <a:lnTo>
                  <a:pt x="773950" y="433"/>
                </a:lnTo>
                <a:cubicBezTo>
                  <a:pt x="935861" y="433"/>
                  <a:pt x="1076760" y="375698"/>
                  <a:pt x="1114992" y="908750"/>
                </a:cubicBezTo>
                <a:lnTo>
                  <a:pt x="1255378" y="908750"/>
                </a:lnTo>
                <a:lnTo>
                  <a:pt x="984529" y="1189523"/>
                </a:lnTo>
                <a:close/>
              </a:path>
              <a:path w="1255378" h="1450751" fill="darkenLess" stroke="0" extrusionOk="0">
                <a:moveTo>
                  <a:pt x="633563" y="99704"/>
                </a:moveTo>
                <a:cubicBezTo>
                  <a:pt x="505662" y="288827"/>
                  <a:pt x="518010" y="913073"/>
                  <a:pt x="518010" y="1385882"/>
                </a:cubicBezTo>
                <a:lnTo>
                  <a:pt x="62862" y="1433999"/>
                </a:lnTo>
                <a:cubicBezTo>
                  <a:pt x="62862" y="1305375"/>
                  <a:pt x="148371" y="933126"/>
                  <a:pt x="160450" y="811186"/>
                </a:cubicBezTo>
                <a:cubicBezTo>
                  <a:pt x="225983" y="149622"/>
                  <a:pt x="444791" y="-179427"/>
                  <a:pt x="633563" y="99704"/>
                </a:cubicBezTo>
                <a:close/>
              </a:path>
              <a:path w="1255378" h="1450751" fill="none" extrusionOk="0">
                <a:moveTo>
                  <a:pt x="633563" y="99704"/>
                </a:moveTo>
                <a:cubicBezTo>
                  <a:pt x="505662" y="288827"/>
                  <a:pt x="487452" y="903154"/>
                  <a:pt x="487452" y="1375963"/>
                </a:cubicBezTo>
                <a:cubicBezTo>
                  <a:pt x="393861" y="1375963"/>
                  <a:pt x="93591" y="1450751"/>
                  <a:pt x="0" y="1450751"/>
                </a:cubicBezTo>
                <a:cubicBezTo>
                  <a:pt x="0" y="794035"/>
                  <a:pt x="299344" y="433"/>
                  <a:pt x="493177" y="433"/>
                </a:cubicBezTo>
                <a:lnTo>
                  <a:pt x="773950" y="433"/>
                </a:lnTo>
                <a:cubicBezTo>
                  <a:pt x="935861" y="433"/>
                  <a:pt x="1076760" y="375698"/>
                  <a:pt x="1114992" y="908750"/>
                </a:cubicBezTo>
                <a:lnTo>
                  <a:pt x="1255378" y="908750"/>
                </a:lnTo>
                <a:lnTo>
                  <a:pt x="984529" y="1189523"/>
                </a:lnTo>
                <a:lnTo>
                  <a:pt x="693832" y="908750"/>
                </a:lnTo>
                <a:lnTo>
                  <a:pt x="834219" y="908750"/>
                </a:lnTo>
                <a:cubicBezTo>
                  <a:pt x="795988" y="375698"/>
                  <a:pt x="655089" y="433"/>
                  <a:pt x="493177" y="433"/>
                </a:cubicBez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815514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40B431A1-EDA6-100D-7A21-E8314FA91F6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p:blipFill>
        <p:spPr>
          <a:xfrm>
            <a:off x="5631688" y="1678929"/>
            <a:ext cx="6560312" cy="4556399"/>
          </a:xfrm>
        </p:spPr>
      </p:pic>
      <p:sp>
        <p:nvSpPr>
          <p:cNvPr id="3" name="Text Placeholder 2">
            <a:extLst>
              <a:ext uri="{FF2B5EF4-FFF2-40B4-BE49-F238E27FC236}">
                <a16:creationId xmlns:a16="http://schemas.microsoft.com/office/drawing/2014/main" id="{FB846A7D-BDFA-BC13-55EF-E519FFBD92A4}"/>
              </a:ext>
            </a:extLst>
          </p:cNvPr>
          <p:cNvSpPr>
            <a:spLocks noGrp="1"/>
          </p:cNvSpPr>
          <p:nvPr>
            <p:ph type="body" sz="quarter" idx="13"/>
          </p:nvPr>
        </p:nvSpPr>
        <p:spPr/>
        <p:txBody>
          <a:bodyPr/>
          <a:lstStyle/>
          <a:p>
            <a:r>
              <a:rPr lang="en-US" dirty="0"/>
              <a:t>«Vi bygger motstandskraft ved å stille opp for oss selv – og for hverandre – ett lite skritt av gangen</a:t>
            </a:r>
            <a:r>
              <a:rPr lang="sl-SI" dirty="0"/>
              <a:t>.»</a:t>
            </a:r>
            <a:endParaRPr lang="en-US"/>
          </a:p>
        </p:txBody>
      </p:sp>
      <p:sp>
        <p:nvSpPr>
          <p:cNvPr id="9" name="Freeform 8">
            <a:extLst>
              <a:ext uri="{FF2B5EF4-FFF2-40B4-BE49-F238E27FC236}">
                <a16:creationId xmlns:a16="http://schemas.microsoft.com/office/drawing/2014/main" id="{EBF60CBE-32BB-44CC-113C-281A9AEB481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4154893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cstate="email">
            <a:alphaModFix amt="63000"/>
            <a:extLst>
              <a:ext uri="{28A0092B-C50C-407E-A947-70E740481C1C}">
                <a14:useLocalDpi xmlns:a14="http://schemas.microsoft.com/office/drawing/2010/main"/>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normAutofit fontScale="92500" lnSpcReduction="20000"/>
          </a:bodyPr>
          <a:lstStyle/>
          <a:p>
            <a:r>
              <a:rPr lang="en-US"/>
              <a:t>Har du noen spørsmål?</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a:t>Takk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603661" y="4708722"/>
            <a:ext cx="4952012" cy="679345"/>
          </a:xfrm>
        </p:spPr>
        <p:txBody>
          <a:bodyPr/>
          <a:lstStyle/>
          <a:p>
            <a:r>
              <a:rPr lang="en-US" sz="3200" kern="120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2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1" name="Group 40">
            <a:extLst>
              <a:ext uri="{FF2B5EF4-FFF2-40B4-BE49-F238E27FC236}">
                <a16:creationId xmlns:a16="http://schemas.microsoft.com/office/drawing/2014/main" id="{08E70028-2DEC-7AAE-0EE7-0F62324D787D}"/>
              </a:ext>
            </a:extLst>
          </p:cNvPr>
          <p:cNvGrpSpPr/>
          <p:nvPr/>
        </p:nvGrpSpPr>
        <p:grpSpPr>
          <a:xfrm>
            <a:off x="8770875" y="4675497"/>
            <a:ext cx="2817464" cy="475324"/>
            <a:chOff x="9893620" y="5409126"/>
            <a:chExt cx="1664680" cy="280842"/>
          </a:xfrm>
        </p:grpSpPr>
        <p:grpSp>
          <p:nvGrpSpPr>
            <p:cNvPr id="42" name="Graphic 3">
              <a:extLst>
                <a:ext uri="{FF2B5EF4-FFF2-40B4-BE49-F238E27FC236}">
                  <a16:creationId xmlns:a16="http://schemas.microsoft.com/office/drawing/2014/main" id="{8E0E4AE3-375B-387C-8EAF-8DCE0517155E}"/>
                </a:ext>
              </a:extLst>
            </p:cNvPr>
            <p:cNvGrpSpPr/>
            <p:nvPr/>
          </p:nvGrpSpPr>
          <p:grpSpPr>
            <a:xfrm>
              <a:off x="10931758" y="5409126"/>
              <a:ext cx="280634" cy="280634"/>
              <a:chOff x="1950027" y="2499889"/>
              <a:chExt cx="850463" cy="850463"/>
            </a:xfrm>
          </p:grpSpPr>
          <p:sp>
            <p:nvSpPr>
              <p:cNvPr id="54" name="Freeform 53">
                <a:extLst>
                  <a:ext uri="{FF2B5EF4-FFF2-40B4-BE49-F238E27FC236}">
                    <a16:creationId xmlns:a16="http://schemas.microsoft.com/office/drawing/2014/main" id="{6402D031-FFB6-8259-0354-679EE64AA2C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5" name="Graphic 3">
                <a:extLst>
                  <a:ext uri="{FF2B5EF4-FFF2-40B4-BE49-F238E27FC236}">
                    <a16:creationId xmlns:a16="http://schemas.microsoft.com/office/drawing/2014/main" id="{DC92A2F0-CE09-DAB9-600E-6992B3303762}"/>
                  </a:ext>
                </a:extLst>
              </p:cNvPr>
              <p:cNvGrpSpPr/>
              <p:nvPr/>
            </p:nvGrpSpPr>
            <p:grpSpPr>
              <a:xfrm>
                <a:off x="2107521" y="2657382"/>
                <a:ext cx="535476" cy="535477"/>
                <a:chOff x="2107521" y="2657382"/>
                <a:chExt cx="535476" cy="535477"/>
              </a:xfrm>
              <a:solidFill>
                <a:srgbClr val="FFFFFF"/>
              </a:solidFill>
            </p:grpSpPr>
            <p:sp>
              <p:nvSpPr>
                <p:cNvPr id="56" name="Freeform 55">
                  <a:extLst>
                    <a:ext uri="{FF2B5EF4-FFF2-40B4-BE49-F238E27FC236}">
                      <a16:creationId xmlns:a16="http://schemas.microsoft.com/office/drawing/2014/main" id="{53EF852F-D3BF-44F7-C78D-6BB73635A6C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7B0FA52-9D6F-EEE6-0545-C31C48C9357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DFFF187C-C0ED-470D-C770-ECD76914918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43" name="Graphic 3">
              <a:extLst>
                <a:ext uri="{FF2B5EF4-FFF2-40B4-BE49-F238E27FC236}">
                  <a16:creationId xmlns:a16="http://schemas.microsoft.com/office/drawing/2014/main" id="{EC70BC23-4FB5-59D3-1F2E-8F6C44B5C816}"/>
                </a:ext>
              </a:extLst>
            </p:cNvPr>
            <p:cNvGrpSpPr/>
            <p:nvPr/>
          </p:nvGrpSpPr>
          <p:grpSpPr>
            <a:xfrm>
              <a:off x="10239527" y="5409126"/>
              <a:ext cx="280634" cy="280634"/>
              <a:chOff x="-147782" y="2499889"/>
              <a:chExt cx="850463" cy="850463"/>
            </a:xfrm>
          </p:grpSpPr>
          <p:sp>
            <p:nvSpPr>
              <p:cNvPr id="52" name="Freeform 51">
                <a:extLst>
                  <a:ext uri="{FF2B5EF4-FFF2-40B4-BE49-F238E27FC236}">
                    <a16:creationId xmlns:a16="http://schemas.microsoft.com/office/drawing/2014/main" id="{7FB44486-728E-7313-B8E5-D528C51952E8}"/>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8D4C7AA-F878-39B7-E7AE-62449BA94379}"/>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4" name="Graphic 3">
              <a:extLst>
                <a:ext uri="{FF2B5EF4-FFF2-40B4-BE49-F238E27FC236}">
                  <a16:creationId xmlns:a16="http://schemas.microsoft.com/office/drawing/2014/main" id="{03A0627F-1B82-E6FC-5D88-6119729D50AA}"/>
                </a:ext>
              </a:extLst>
            </p:cNvPr>
            <p:cNvGrpSpPr/>
            <p:nvPr/>
          </p:nvGrpSpPr>
          <p:grpSpPr>
            <a:xfrm>
              <a:off x="11277666" y="5409126"/>
              <a:ext cx="280634" cy="280634"/>
              <a:chOff x="2998302" y="2499889"/>
              <a:chExt cx="850463" cy="850463"/>
            </a:xfrm>
          </p:grpSpPr>
          <p:sp>
            <p:nvSpPr>
              <p:cNvPr id="50" name="Freeform 49">
                <a:extLst>
                  <a:ext uri="{FF2B5EF4-FFF2-40B4-BE49-F238E27FC236}">
                    <a16:creationId xmlns:a16="http://schemas.microsoft.com/office/drawing/2014/main" id="{C21D51D7-5781-6350-26E9-32FCEEE1281F}"/>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ACA7E8FC-9176-E93C-41EF-DC3A81B5AA9D}"/>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3">
              <a:extLst>
                <a:ext uri="{FF2B5EF4-FFF2-40B4-BE49-F238E27FC236}">
                  <a16:creationId xmlns:a16="http://schemas.microsoft.com/office/drawing/2014/main" id="{4D3CB470-84E4-5E54-0102-3DFBF9EE22A2}"/>
                </a:ext>
              </a:extLst>
            </p:cNvPr>
            <p:cNvGrpSpPr/>
            <p:nvPr/>
          </p:nvGrpSpPr>
          <p:grpSpPr>
            <a:xfrm>
              <a:off x="9893620" y="5409126"/>
              <a:ext cx="280634" cy="280842"/>
              <a:chOff x="-1196056" y="2499889"/>
              <a:chExt cx="850463" cy="851093"/>
            </a:xfrm>
          </p:grpSpPr>
          <p:sp>
            <p:nvSpPr>
              <p:cNvPr id="48" name="Freeform 47">
                <a:extLst>
                  <a:ext uri="{FF2B5EF4-FFF2-40B4-BE49-F238E27FC236}">
                    <a16:creationId xmlns:a16="http://schemas.microsoft.com/office/drawing/2014/main" id="{79E5293D-38DC-118E-76B2-F20C4700178F}"/>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A77D9DB-7F2F-F39D-8199-E26A44E77B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6" name="Freeform 45">
              <a:extLst>
                <a:ext uri="{FF2B5EF4-FFF2-40B4-BE49-F238E27FC236}">
                  <a16:creationId xmlns:a16="http://schemas.microsoft.com/office/drawing/2014/main" id="{C611E2DB-CE1E-5CDC-1CBC-185B398A0361}"/>
                </a:ext>
              </a:extLst>
            </p:cNvPr>
            <p:cNvSpPr/>
            <p:nvPr/>
          </p:nvSpPr>
          <p:spPr>
            <a:xfrm>
              <a:off x="10585643" y="540912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398A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47" name="Graphic 46" descr="World with solid fill">
              <a:extLst>
                <a:ext uri="{FF2B5EF4-FFF2-40B4-BE49-F238E27FC236}">
                  <a16:creationId xmlns:a16="http://schemas.microsoft.com/office/drawing/2014/main" id="{EB38B327-8B40-12BA-BAD1-A94B71D5660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0539" y="5425572"/>
              <a:ext cx="246077" cy="246077"/>
            </a:xfrm>
            <a:prstGeom prst="rect">
              <a:avLst/>
            </a:prstGeom>
          </p:spPr>
        </p:pic>
      </p:grpSp>
    </p:spTree>
    <p:extLst>
      <p:ext uri="{BB962C8B-B14F-4D97-AF65-F5344CB8AC3E}">
        <p14:creationId xmlns:p14="http://schemas.microsoft.com/office/powerpoint/2010/main" val="43347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slike 4" descr="Slika, ki vsebuje besede oblak, nebo, krogla, svet&#10;&#10;Vsebina, ustvarjena z UI, morda ni pravilna.">
            <a:extLst>
              <a:ext uri="{FF2B5EF4-FFF2-40B4-BE49-F238E27FC236}">
                <a16:creationId xmlns:a16="http://schemas.microsoft.com/office/drawing/2014/main" id="{E06DE471-36AF-91E4-8D6C-93BD5D5FBC3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a:xfrm>
            <a:off x="-1" y="655053"/>
            <a:ext cx="8902586" cy="5921497"/>
          </a:xfrm>
        </p:spPr>
      </p:pic>
      <p:sp>
        <p:nvSpPr>
          <p:cNvPr id="3" name="Označba mesta besedila 2">
            <a:extLst>
              <a:ext uri="{FF2B5EF4-FFF2-40B4-BE49-F238E27FC236}">
                <a16:creationId xmlns:a16="http://schemas.microsoft.com/office/drawing/2014/main" id="{823F00EC-8F4F-35C8-DDBA-B921833CB0B1}"/>
              </a:ext>
            </a:extLst>
          </p:cNvPr>
          <p:cNvSpPr>
            <a:spLocks noGrp="1"/>
          </p:cNvSpPr>
          <p:nvPr>
            <p:ph type="body" sz="quarter" idx="13"/>
          </p:nvPr>
        </p:nvSpPr>
        <p:spPr>
          <a:xfrm>
            <a:off x="7389716" y="881975"/>
            <a:ext cx="4802284" cy="2547025"/>
          </a:xfrm>
        </p:spPr>
        <p:txBody>
          <a:bodyPr>
            <a:normAutofit/>
          </a:bodyPr>
          <a:lstStyle/>
          <a:p>
            <a:r>
              <a:rPr lang="en-AU" b="1" i="0" noProof="0" dirty="0"/>
              <a:t>Hvilke klimakonsekvenser har du personlig merket</a:t>
            </a:r>
            <a:r>
              <a:rPr lang="sl-SI" b="1" i="0" noProof="0" dirty="0"/>
              <a:t>?</a:t>
            </a:r>
          </a:p>
          <a:p>
            <a:r>
              <a:rPr lang="en-AU" i="0" noProof="0" dirty="0" err="1"/>
              <a:t>Ekstrem </a:t>
            </a:r>
            <a:r>
              <a:rPr lang="en-AU" i="0" noProof="0" dirty="0"/>
              <a:t>varme, stormer, problemer i forsyningskjeden, miljøangst </a:t>
            </a:r>
            <a:r>
              <a:rPr lang="sl-SI" i="0" noProof="0" dirty="0" err="1"/>
              <a:t>eller noe annet</a:t>
            </a:r>
            <a:r>
              <a:rPr lang="en-AU" i="0" noProof="0" dirty="0"/>
              <a:t>?</a:t>
            </a:r>
          </a:p>
        </p:txBody>
      </p:sp>
    </p:spTree>
    <p:extLst>
      <p:ext uri="{BB962C8B-B14F-4D97-AF65-F5344CB8AC3E}">
        <p14:creationId xmlns:p14="http://schemas.microsoft.com/office/powerpoint/2010/main" val="1455006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77E3899E-D607-9B56-802F-8C01BE2BD227}"/>
              </a:ext>
            </a:extLst>
          </p:cNvPr>
          <p:cNvSpPr>
            <a:spLocks noGrp="1"/>
          </p:cNvSpPr>
          <p:nvPr>
            <p:ph type="body" sz="quarter" idx="19"/>
          </p:nvPr>
        </p:nvSpPr>
        <p:spPr>
          <a:xfrm>
            <a:off x="553234" y="1069599"/>
            <a:ext cx="3014344" cy="385564"/>
          </a:xfrm>
        </p:spPr>
        <p:txBody>
          <a:bodyPr/>
          <a:lstStyle/>
          <a:p>
            <a:r>
              <a:rPr lang="sl-SI" dirty="0"/>
              <a:t>1.3</a:t>
            </a:r>
            <a:r>
              <a:rPr lang="sl-SI" sz="4000" dirty="0"/>
              <a:t> </a:t>
            </a:r>
          </a:p>
          <a:p>
            <a:r>
              <a:rPr lang="en-AU" sz="4800" noProof="0" dirty="0"/>
              <a:t>Psykisk </a:t>
            </a:r>
            <a:r>
              <a:rPr lang="en-GB" sz="4800" dirty="0"/>
              <a:t>motstandskraft</a:t>
            </a:r>
          </a:p>
          <a:p>
            <a:endParaRPr lang="sl-SI" sz="4000" dirty="0"/>
          </a:p>
        </p:txBody>
      </p:sp>
      <p:sp>
        <p:nvSpPr>
          <p:cNvPr id="4" name="Označba mesta besedila 3">
            <a:extLst>
              <a:ext uri="{FF2B5EF4-FFF2-40B4-BE49-F238E27FC236}">
                <a16:creationId xmlns:a16="http://schemas.microsoft.com/office/drawing/2014/main" id="{1395B5E1-94BB-7901-FFD4-307C2E3031E7}"/>
              </a:ext>
            </a:extLst>
          </p:cNvPr>
          <p:cNvSpPr>
            <a:spLocks noGrp="1"/>
          </p:cNvSpPr>
          <p:nvPr>
            <p:ph type="body" sz="quarter" idx="20"/>
          </p:nvPr>
        </p:nvSpPr>
        <p:spPr>
          <a:xfrm>
            <a:off x="4594468" y="658947"/>
            <a:ext cx="6961476" cy="5236675"/>
          </a:xfrm>
        </p:spPr>
        <p:txBody>
          <a:bodyPr/>
          <a:lstStyle/>
          <a:p>
            <a:pPr>
              <a:lnSpc>
                <a:spcPct val="100000"/>
              </a:lnSpc>
            </a:pPr>
            <a:r>
              <a:rPr lang="en-GB" b="1" dirty="0"/>
              <a:t>Klimaendringene kan utløse følelser som:</a:t>
            </a:r>
          </a:p>
          <a:p>
            <a:pPr marL="285750" indent="-285750">
              <a:lnSpc>
                <a:spcPct val="100000"/>
              </a:lnSpc>
              <a:buFont typeface="Arial" panose="020B0604020202020204" pitchFamily="34" charset="0"/>
              <a:buChar char="•"/>
            </a:pPr>
            <a:r>
              <a:rPr lang="en-GB" b="1" dirty="0"/>
              <a:t>D</a:t>
            </a:r>
            <a:r>
              <a:rPr lang="en-GB" dirty="0"/>
              <a:t>yp sorg</a:t>
            </a:r>
          </a:p>
          <a:p>
            <a:pPr marL="285750" indent="-285750">
              <a:lnSpc>
                <a:spcPct val="100000"/>
              </a:lnSpc>
              <a:buFont typeface="Arial" panose="020B0604020202020204" pitchFamily="34" charset="0"/>
              <a:buChar char="•"/>
            </a:pPr>
            <a:r>
              <a:rPr lang="en-GB" b="1" dirty="0"/>
              <a:t>Angst</a:t>
            </a:r>
          </a:p>
          <a:p>
            <a:pPr marL="285750" indent="-285750">
              <a:lnSpc>
                <a:spcPct val="100000"/>
              </a:lnSpc>
              <a:buFont typeface="Arial" panose="020B0604020202020204" pitchFamily="34" charset="0"/>
              <a:buChar char="•"/>
            </a:pPr>
            <a:r>
              <a:rPr lang="en-GB" b="1" dirty="0"/>
              <a:t>Overveldelse</a:t>
            </a:r>
            <a:endParaRPr lang="sl-SI" b="1" dirty="0"/>
          </a:p>
          <a:p>
            <a:pPr marL="285750" indent="-285750">
              <a:lnSpc>
                <a:spcPct val="100000"/>
              </a:lnSpc>
              <a:buFont typeface="Arial" panose="020B0604020202020204" pitchFamily="34" charset="0"/>
              <a:buChar char="•"/>
            </a:pPr>
            <a:endParaRPr lang="en-GB" b="1" dirty="0"/>
          </a:p>
          <a:p>
            <a:pPr>
              <a:lnSpc>
                <a:spcPct val="100000"/>
              </a:lnSpc>
            </a:pPr>
            <a:r>
              <a:rPr lang="en-GB" b="1" dirty="0"/>
              <a:t>Å utvikle mental motstandskraft kan hjelpe oss med å:</a:t>
            </a:r>
          </a:p>
          <a:p>
            <a:pPr marL="285750" indent="-285750">
              <a:lnSpc>
                <a:spcPct val="100000"/>
              </a:lnSpc>
              <a:buFont typeface="Arial" panose="020B0604020202020204" pitchFamily="34" charset="0"/>
              <a:buChar char="•"/>
            </a:pPr>
            <a:r>
              <a:rPr lang="en-GB" b="1" dirty="0"/>
              <a:t>Å erkjenne </a:t>
            </a:r>
            <a:r>
              <a:rPr lang="en-GB" dirty="0"/>
              <a:t>disse </a:t>
            </a:r>
            <a:r>
              <a:rPr lang="en-SI" dirty="0"/>
              <a:t>følelsene — uten å la oss overvelde av dem</a:t>
            </a:r>
          </a:p>
          <a:p>
            <a:pPr marL="285750" indent="-285750">
              <a:lnSpc>
                <a:spcPct val="100000"/>
              </a:lnSpc>
              <a:buFont typeface="Arial" panose="020B0604020202020204" pitchFamily="34" charset="0"/>
              <a:buChar char="•"/>
            </a:pPr>
            <a:r>
              <a:rPr lang="en-SI" dirty="0"/>
              <a:t>Holde oss </a:t>
            </a:r>
            <a:r>
              <a:rPr lang="en-SI" b="1" dirty="0"/>
              <a:t>engasjerte</a:t>
            </a:r>
            <a:r>
              <a:rPr lang="en-SI" dirty="0"/>
              <a:t> </a:t>
            </a:r>
          </a:p>
          <a:p>
            <a:pPr marL="285750" indent="-285750">
              <a:lnSpc>
                <a:spcPct val="100000"/>
              </a:lnSpc>
              <a:buFont typeface="Arial" panose="020B0604020202020204" pitchFamily="34" charset="0"/>
              <a:buChar char="•"/>
            </a:pPr>
            <a:r>
              <a:rPr lang="en-SI" dirty="0"/>
              <a:t>Bevare </a:t>
            </a:r>
            <a:r>
              <a:rPr lang="en-SI" b="1" dirty="0"/>
              <a:t>håpet</a:t>
            </a:r>
          </a:p>
          <a:p>
            <a:pPr marL="285750" indent="-285750">
              <a:lnSpc>
                <a:spcPct val="100000"/>
              </a:lnSpc>
              <a:buFont typeface="Arial" panose="020B0604020202020204" pitchFamily="34" charset="0"/>
              <a:buChar char="•"/>
            </a:pPr>
            <a:r>
              <a:rPr lang="en-SI" dirty="0"/>
              <a:t>Fortsette å handle </a:t>
            </a:r>
            <a:r>
              <a:rPr lang="en-SI" b="1" dirty="0"/>
              <a:t>på en meningsfull måte </a:t>
            </a:r>
            <a:r>
              <a:rPr lang="en-SI" dirty="0"/>
              <a:t>— selv når veien videre føles uklar</a:t>
            </a:r>
          </a:p>
          <a:p>
            <a:pPr>
              <a:lnSpc>
                <a:spcPct val="100000"/>
              </a:lnSpc>
            </a:pPr>
            <a:endParaRPr lang="sl-SI" dirty="0"/>
          </a:p>
        </p:txBody>
      </p:sp>
      <p:sp>
        <p:nvSpPr>
          <p:cNvPr id="6" name="Rectangle: Rounded Corners 11">
            <a:extLst>
              <a:ext uri="{FF2B5EF4-FFF2-40B4-BE49-F238E27FC236}">
                <a16:creationId xmlns:a16="http://schemas.microsoft.com/office/drawing/2014/main" id="{7E29D8B8-FCB0-7DEB-C05C-E487655A1C35}"/>
              </a:ext>
            </a:extLst>
          </p:cNvPr>
          <p:cNvSpPr/>
          <p:nvPr/>
        </p:nvSpPr>
        <p:spPr>
          <a:xfrm>
            <a:off x="287938" y="3821292"/>
            <a:ext cx="3851443" cy="228453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I" sz="2400" dirty="0">
                <a:solidFill>
                  <a:schemeClr val="bg1"/>
                </a:solidFill>
                <a:effectLst/>
                <a:latin typeface="Calibri" panose="020F0502020204030204" pitchFamily="34" charset="0"/>
                <a:ea typeface="Times New Roman" panose="02020603050405020304" pitchFamily="18" charset="0"/>
              </a:rPr>
              <a:t>Den psykologiske og emosjonelle styrken som lar oss holde oss på jorda i møte med usikkerhet, tap og forandring.</a:t>
            </a:r>
            <a:endParaRPr lang="en-GB" sz="2400" dirty="0">
              <a:solidFill>
                <a:schemeClr val="bg1"/>
              </a:solidFill>
            </a:endParaRPr>
          </a:p>
        </p:txBody>
      </p:sp>
    </p:spTree>
    <p:extLst>
      <p:ext uri="{BB962C8B-B14F-4D97-AF65-F5344CB8AC3E}">
        <p14:creationId xmlns:p14="http://schemas.microsoft.com/office/powerpoint/2010/main" val="196876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descr="A plant growing through a rock&#10;&#10;Description automatically generated">
            <a:extLst>
              <a:ext uri="{FF2B5EF4-FFF2-40B4-BE49-F238E27FC236}">
                <a16:creationId xmlns:a16="http://schemas.microsoft.com/office/drawing/2014/main" id="{99CCC69D-A616-F89C-C991-AAD7944C5B2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0" y="3300463"/>
            <a:ext cx="4500748" cy="3125950"/>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7" name="Rectangle: Rounded Corners 11">
            <a:extLst>
              <a:ext uri="{FF2B5EF4-FFF2-40B4-BE49-F238E27FC236}">
                <a16:creationId xmlns:a16="http://schemas.microsoft.com/office/drawing/2014/main" id="{2D62FA9D-C922-267F-0D53-A59EC8245EBC}"/>
              </a:ext>
            </a:extLst>
          </p:cNvPr>
          <p:cNvSpPr/>
          <p:nvPr/>
        </p:nvSpPr>
        <p:spPr>
          <a:xfrm>
            <a:off x="356260" y="201006"/>
            <a:ext cx="11198432" cy="14465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SI" sz="2200" i="0">
                <a:solidFill>
                  <a:schemeClr val="bg1"/>
                </a:solidFill>
                <a:effectLst/>
                <a:ea typeface="Times New Roman" panose="02020603050405020304" pitchFamily="18" charset="0"/>
              </a:rPr>
              <a:t>Motstandskraft </a:t>
            </a:r>
            <a:r>
              <a:rPr lang="en-SI" sz="2200" b="1" i="0">
                <a:solidFill>
                  <a:schemeClr val="bg1"/>
                </a:solidFill>
                <a:effectLst/>
                <a:ea typeface="Times New Roman" panose="02020603050405020304" pitchFamily="18" charset="0"/>
              </a:rPr>
              <a:t>betyr ikke å unngå stress </a:t>
            </a:r>
            <a:r>
              <a:rPr lang="en-SI" sz="2200" i="0">
                <a:solidFill>
                  <a:schemeClr val="bg1"/>
                </a:solidFill>
                <a:effectLst/>
                <a:ea typeface="Times New Roman" panose="02020603050405020304" pitchFamily="18" charset="0"/>
              </a:rPr>
              <a:t>helt og holdent, og ettersom klimaendringene medfører uunngåelige stressfaktorer som rammer på globalt plan, er det faktisk svært vanskelig å unngå dem. </a:t>
            </a:r>
          </a:p>
        </p:txBody>
      </p:sp>
      <p:sp>
        <p:nvSpPr>
          <p:cNvPr id="11" name="TextBox 10">
            <a:extLst>
              <a:ext uri="{FF2B5EF4-FFF2-40B4-BE49-F238E27FC236}">
                <a16:creationId xmlns:a16="http://schemas.microsoft.com/office/drawing/2014/main" id="{42AA021E-85DB-5116-00AE-75BA5B275998}"/>
              </a:ext>
            </a:extLst>
          </p:cNvPr>
          <p:cNvSpPr txBox="1"/>
          <p:nvPr/>
        </p:nvSpPr>
        <p:spPr>
          <a:xfrm>
            <a:off x="356260" y="1774761"/>
            <a:ext cx="10295906" cy="1173976"/>
          </a:xfrm>
          <a:prstGeom prst="rect">
            <a:avLst/>
          </a:prstGeom>
          <a:noFill/>
        </p:spPr>
        <p:txBody>
          <a:bodyPr wrap="square">
            <a:spAutoFit/>
          </a:bodyPr>
          <a:lstStyle/>
          <a:p>
            <a:pPr algn="l">
              <a:lnSpc>
                <a:spcPct val="170000"/>
              </a:lnSpc>
            </a:pPr>
            <a:r>
              <a:rPr lang="en-SI" sz="2200" b="1" i="0">
                <a:solidFill>
                  <a:srgbClr val="404040"/>
                </a:solidFill>
                <a:effectLst/>
                <a:ea typeface="Times New Roman" panose="02020603050405020304" pitchFamily="18" charset="0"/>
              </a:rPr>
              <a:t>Det viktigste er hvordan vi reagerer – </a:t>
            </a:r>
            <a:r>
              <a:rPr lang="en-SI" sz="2200" i="0">
                <a:solidFill>
                  <a:srgbClr val="404040"/>
                </a:solidFill>
                <a:effectLst/>
                <a:ea typeface="Times New Roman" panose="02020603050405020304" pitchFamily="18" charset="0"/>
              </a:rPr>
              <a:t>å møte disse utfordringene uten å bli overveldet eller lammet.</a:t>
            </a:r>
            <a:r>
              <a:rPr lang="en-SI" sz="2200" i="0">
                <a:solidFill>
                  <a:srgbClr val="404040"/>
                </a:solidFill>
                <a:effectLst/>
              </a:rPr>
              <a:t> </a:t>
            </a:r>
          </a:p>
        </p:txBody>
      </p:sp>
      <p:sp>
        <p:nvSpPr>
          <p:cNvPr id="13" name="TextBox 12">
            <a:extLst>
              <a:ext uri="{FF2B5EF4-FFF2-40B4-BE49-F238E27FC236}">
                <a16:creationId xmlns:a16="http://schemas.microsoft.com/office/drawing/2014/main" id="{1F9BDBEC-7AC9-8433-98EA-27E17500E70E}"/>
              </a:ext>
            </a:extLst>
          </p:cNvPr>
          <p:cNvSpPr txBox="1"/>
          <p:nvPr/>
        </p:nvSpPr>
        <p:spPr>
          <a:xfrm>
            <a:off x="4965143" y="3413137"/>
            <a:ext cx="6994567" cy="2900602"/>
          </a:xfrm>
          <a:prstGeom prst="rect">
            <a:avLst/>
          </a:prstGeom>
          <a:noFill/>
        </p:spPr>
        <p:txBody>
          <a:bodyPr wrap="square">
            <a:spAutoFit/>
          </a:bodyPr>
          <a:lstStyle/>
          <a:p>
            <a:pPr algn="l">
              <a:lnSpc>
                <a:spcPct val="170000"/>
              </a:lnSpc>
            </a:pPr>
            <a:r>
              <a:rPr lang="en-SI" sz="2200" i="0" dirty="0">
                <a:solidFill>
                  <a:srgbClr val="404040"/>
                </a:solidFill>
                <a:effectLst/>
                <a:ea typeface="Times New Roman" panose="02020603050405020304" pitchFamily="18" charset="0"/>
              </a:rPr>
              <a:t>Å være utsatt for stressfaktorer over lang tid uten å ha resiliens mot dem, kan føre til ting som</a:t>
            </a:r>
            <a:r>
              <a:rPr lang="en-SI" sz="2200" i="0" dirty="0">
                <a:solidFill>
                  <a:srgbClr val="404040"/>
                </a:solidFill>
                <a:ea typeface="Times New Roman" panose="02020603050405020304" pitchFamily="18" charset="0"/>
              </a:rPr>
              <a:t>:</a:t>
            </a:r>
          </a:p>
          <a:p>
            <a:pPr marL="285750" indent="-285750" algn="l">
              <a:lnSpc>
                <a:spcPct val="170000"/>
              </a:lnSpc>
              <a:spcBef>
                <a:spcPts val="0"/>
              </a:spcBef>
              <a:buFont typeface="Arial" panose="020B0604020202020204" pitchFamily="34" charset="0"/>
              <a:buChar char="•"/>
            </a:pPr>
            <a:r>
              <a:rPr lang="en-SI" sz="2200" i="0" dirty="0">
                <a:solidFill>
                  <a:srgbClr val="404040"/>
                </a:solidFill>
              </a:rPr>
              <a:t>Utbrenthet</a:t>
            </a:r>
          </a:p>
          <a:p>
            <a:pPr marL="285750" indent="-285750" algn="l">
              <a:lnSpc>
                <a:spcPct val="170000"/>
              </a:lnSpc>
              <a:spcBef>
                <a:spcPts val="0"/>
              </a:spcBef>
              <a:buFont typeface="Arial" panose="020B0604020202020204" pitchFamily="34" charset="0"/>
              <a:buChar char="•"/>
            </a:pPr>
            <a:r>
              <a:rPr lang="en-SI" sz="2200" i="0" dirty="0">
                <a:solidFill>
                  <a:srgbClr val="404040"/>
                </a:solidFill>
              </a:rPr>
              <a:t>Depresjon</a:t>
            </a:r>
          </a:p>
          <a:p>
            <a:pPr marL="285750" indent="-285750" algn="l">
              <a:lnSpc>
                <a:spcPct val="170000"/>
              </a:lnSpc>
              <a:spcBef>
                <a:spcPts val="0"/>
              </a:spcBef>
              <a:buFont typeface="Arial" panose="020B0604020202020204" pitchFamily="34" charset="0"/>
              <a:buChar char="•"/>
            </a:pPr>
            <a:r>
              <a:rPr lang="en-SI" sz="2200" i="0" dirty="0">
                <a:solidFill>
                  <a:srgbClr val="404040"/>
                </a:solidFill>
              </a:rPr>
              <a:t>Svekket kognitiv funksjon</a:t>
            </a:r>
            <a:endParaRPr lang="en-GB" sz="2200" dirty="0">
              <a:solidFill>
                <a:srgbClr val="404040"/>
              </a:solidFill>
            </a:endParaRPr>
          </a:p>
        </p:txBody>
      </p:sp>
      <p:cxnSp>
        <p:nvCxnSpPr>
          <p:cNvPr id="15" name="Straight Connector 14">
            <a:extLst>
              <a:ext uri="{FF2B5EF4-FFF2-40B4-BE49-F238E27FC236}">
                <a16:creationId xmlns:a16="http://schemas.microsoft.com/office/drawing/2014/main" id="{D12D2E11-C151-21C2-F658-A7A9C49C5B6A}"/>
              </a:ext>
            </a:extLst>
          </p:cNvPr>
          <p:cNvCxnSpPr>
            <a:cxnSpLocks/>
          </p:cNvCxnSpPr>
          <p:nvPr/>
        </p:nvCxnSpPr>
        <p:spPr>
          <a:xfrm>
            <a:off x="4798888" y="3300463"/>
            <a:ext cx="695768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D70C9D9-C10B-D4EE-253A-7AD745E785E1}"/>
              </a:ext>
            </a:extLst>
          </p:cNvPr>
          <p:cNvSpPr txBox="1"/>
          <p:nvPr/>
        </p:nvSpPr>
        <p:spPr>
          <a:xfrm>
            <a:off x="0" y="6426413"/>
            <a:ext cx="1436913" cy="184666"/>
          </a:xfrm>
          <a:prstGeom prst="rect">
            <a:avLst/>
          </a:prstGeom>
          <a:noFill/>
        </p:spPr>
        <p:txBody>
          <a:bodyPr wrap="square" rtlCol="0">
            <a:spAutoFit/>
          </a:bodyPr>
          <a:lstStyle/>
          <a:p>
            <a:r>
              <a:rPr lang="en-GB" sz="600"/>
              <a:t>Foto av Rawan Ahmed på </a:t>
            </a:r>
            <a:r>
              <a:rPr lang="en-GB" sz="600">
                <a:hlinkClick r:id="rId3"/>
              </a:rPr>
              <a:t>Unsplash</a:t>
            </a:r>
            <a:r>
              <a:rPr lang="en-GB" sz="600"/>
              <a:t> </a:t>
            </a:r>
          </a:p>
        </p:txBody>
      </p:sp>
    </p:spTree>
    <p:extLst>
      <p:ext uri="{BB962C8B-B14F-4D97-AF65-F5344CB8AC3E}">
        <p14:creationId xmlns:p14="http://schemas.microsoft.com/office/powerpoint/2010/main" val="124053607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A7AA025AAED4240A800A75F607D1D6C" ma:contentTypeVersion="20" ma:contentTypeDescription="Ustvari nov dokument." ma:contentTypeScope="" ma:versionID="d4133958d6094953c9ac1ccf1e30f22d">
  <xsd:schema xmlns:xsd="http://www.w3.org/2001/XMLSchema" xmlns:xs="http://www.w3.org/2001/XMLSchema" xmlns:p="http://schemas.microsoft.com/office/2006/metadata/properties" xmlns:ns1="http://schemas.microsoft.com/sharepoint/v3" xmlns:ns2="58db4824-5087-49bc-8ebd-80707495fe3e" xmlns:ns3="f3f0c5d0-6c08-4d33-a9a7-793a61798baa" targetNamespace="http://schemas.microsoft.com/office/2006/metadata/properties" ma:root="true" ma:fieldsID="4acd67b889edb10dd9c70005c2c1602e" ns1:_="" ns2:_="" ns3:_="">
    <xsd:import namespace="http://schemas.microsoft.com/sharepoint/v3"/>
    <xsd:import namespace="58db4824-5087-49bc-8ebd-80707495fe3e"/>
    <xsd:import namespace="f3f0c5d0-6c08-4d33-a9a7-793a61798b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Lastnosti pravilnika o enotnem ravnanju skladno s predpisi" ma:hidden="true" ma:internalName="_ip_UnifiedCompliancePolicyProperties">
      <xsd:simpleType>
        <xsd:restriction base="dms:Note"/>
      </xsd:simpleType>
    </xsd:element>
    <xsd:element name="_ip_UnifiedCompliancePolicyUIAction" ma:index="20" nillable="true" ma:displayName="Dejanje UV pravilnika o enotnem ravnanju skladno s predpis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4824-5087-49bc-8ebd-80707495fe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Oznake slike" ma:readOnly="false" ma:fieldId="{5cf76f15-5ced-4ddc-b409-7134ff3c332f}" ma:taxonomyMulti="true" ma:sspId="af2c3030-1aea-4abb-85f1-1d55d91d6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0c5d0-6c08-4d33-a9a7-793a61798baa" elementFormDefault="qualified">
    <xsd:import namespace="http://schemas.microsoft.com/office/2006/documentManagement/types"/>
    <xsd:import namespace="http://schemas.microsoft.com/office/infopath/2007/PartnerControls"/>
    <xsd:element name="SharedWithUsers" ma:index="17"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V skupni rabi s podrobnostmi" ma:internalName="SharedWithDetails" ma:readOnly="true">
      <xsd:simpleType>
        <xsd:restriction base="dms:Note">
          <xsd:maxLength value="255"/>
        </xsd:restriction>
      </xsd:simpleType>
    </xsd:element>
    <xsd:element name="TaxCatchAll" ma:index="24" nillable="true" ma:displayName="Taxonomy Catch All Column" ma:hidden="true" ma:list="{abb2fd93-b1a9-4e65-b048-df1ac4dfd023}" ma:internalName="TaxCatchAll" ma:showField="CatchAllData" ma:web="f3f0c5d0-6c08-4d33-a9a7-793a61798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db4824-5087-49bc-8ebd-80707495fe3e">
      <Terms xmlns="http://schemas.microsoft.com/office/infopath/2007/PartnerControls"/>
    </lcf76f155ced4ddcb4097134ff3c332f>
    <_ip_UnifiedCompliancePolicyProperties xmlns="http://schemas.microsoft.com/sharepoint/v3" xsi:nil="true"/>
    <TaxCatchAll xmlns="f3f0c5d0-6c08-4d33-a9a7-793a61798baa" xsi:nil="true"/>
  </documentManagement>
</p:properties>
</file>

<file path=customXml/itemProps1.xml><?xml version="1.0" encoding="utf-8"?>
<ds:datastoreItem xmlns:ds="http://schemas.openxmlformats.org/officeDocument/2006/customXml" ds:itemID="{44C8DBF1-B916-4468-BA5A-2454E19E0D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db4824-5087-49bc-8ebd-80707495fe3e"/>
    <ds:schemaRef ds:uri="f3f0c5d0-6c08-4d33-a9a7-793a61798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3B206E-90CB-4CBF-A2C2-AEA7A7E4A03F}">
  <ds:schemaRefs>
    <ds:schemaRef ds:uri="http://schemas.microsoft.com/sharepoint/v3/contenttype/forms"/>
  </ds:schemaRefs>
</ds:datastoreItem>
</file>

<file path=customXml/itemProps3.xml><?xml version="1.0" encoding="utf-8"?>
<ds:datastoreItem xmlns:ds="http://schemas.openxmlformats.org/officeDocument/2006/customXml" ds:itemID="{539C42B6-DC4E-4E85-B35A-4F4219299FF2}">
  <ds:schemaRefs>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microsoft.com/sharepoint/v3"/>
    <ds:schemaRef ds:uri="http://purl.org/dc/elements/1.1/"/>
    <ds:schemaRef ds:uri="http://schemas.openxmlformats.org/package/2006/metadata/core-properties"/>
    <ds:schemaRef ds:uri="f3f0c5d0-6c08-4d33-a9a7-793a61798baa"/>
    <ds:schemaRef ds:uri="58db4824-5087-49bc-8ebd-80707495fe3e"/>
  </ds:schemaRefs>
</ds:datastoreItem>
</file>

<file path=docProps/app.xml><?xml version="1.0" encoding="utf-8"?>
<Properties xmlns="http://schemas.openxmlformats.org/officeDocument/2006/extended-properties" xmlns:vt="http://schemas.openxmlformats.org/officeDocument/2006/docPropsVTypes">
  <TotalTime>482</TotalTime>
  <Words>3344</Words>
  <Application>Microsoft Office PowerPoint</Application>
  <PresentationFormat>Widescreen</PresentationFormat>
  <Paragraphs>431</Paragraphs>
  <Slides>63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Aptos</vt:lpstr>
      <vt:lpstr>Arial</vt:lpstr>
      <vt:lpstr>Calibri</vt:lpstr>
      <vt:lpstr>Canva Sans</vt:lpstr>
      <vt:lpstr>Montserrat</vt:lpstr>
      <vt:lpstr>Montserrat Light</vt:lpstr>
      <vt:lpstr>Times New Roman</vt:lpstr>
      <vt:lpstr>-webkit-standard</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docId:F918E845DB6E13C0A6871C3B40EBA881</cp:keywords>
  <cp:lastModifiedBy>aine hamill</cp:lastModifiedBy>
  <cp:revision>33</cp:revision>
  <dcterms:created xsi:type="dcterms:W3CDTF">2020-10-14T13:32:04Z</dcterms:created>
  <dcterms:modified xsi:type="dcterms:W3CDTF">2026-07-01T15:19:10Z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0x0101005A7AA025AAED4240A800A75F607D1D6C</vt:lpwstr>
  </property>
  <property fmtid="{D5CDD505-2E9C-101B-9397-08002B2CF9AE}" pid="3" name="MediaServiceImageTags">
    <vt:lpwstr/>
  </property>
</Properties>
</file>