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70"/>
  </p:notesMasterIdLst>
  <p:sldIdLst>
    <p:sldId id="4299" r:id="rId2"/>
    <p:sldId id="4303" r:id="rId3"/>
    <p:sldId id="4334" r:id="rId4"/>
    <p:sldId id="4307" r:id="rId5"/>
    <p:sldId id="4309" r:id="rId6"/>
    <p:sldId id="4313" r:id="rId7"/>
    <p:sldId id="4317" r:id="rId8"/>
    <p:sldId id="4311" r:id="rId9"/>
    <p:sldId id="4324" r:id="rId10"/>
    <p:sldId id="4319" r:id="rId11"/>
    <p:sldId id="4326" r:id="rId12"/>
    <p:sldId id="4327" r:id="rId13"/>
    <p:sldId id="4328" r:id="rId14"/>
    <p:sldId id="4329" r:id="rId15"/>
    <p:sldId id="4330" r:id="rId16"/>
    <p:sldId id="4310" r:id="rId17"/>
    <p:sldId id="4331" r:id="rId18"/>
    <p:sldId id="4332" r:id="rId19"/>
    <p:sldId id="4333" r:id="rId20"/>
    <p:sldId id="4335" r:id="rId21"/>
    <p:sldId id="4336" r:id="rId22"/>
    <p:sldId id="4337" r:id="rId23"/>
    <p:sldId id="4338" r:id="rId24"/>
    <p:sldId id="4339" r:id="rId25"/>
    <p:sldId id="4340" r:id="rId26"/>
    <p:sldId id="4342" r:id="rId27"/>
    <p:sldId id="4341" r:id="rId28"/>
    <p:sldId id="4343" r:id="rId29"/>
    <p:sldId id="4344" r:id="rId30"/>
    <p:sldId id="4346" r:id="rId31"/>
    <p:sldId id="4347" r:id="rId32"/>
    <p:sldId id="4348" r:id="rId33"/>
    <p:sldId id="4349" r:id="rId34"/>
    <p:sldId id="4312" r:id="rId35"/>
    <p:sldId id="4351" r:id="rId36"/>
    <p:sldId id="4352" r:id="rId37"/>
    <p:sldId id="4354" r:id="rId38"/>
    <p:sldId id="4353" r:id="rId39"/>
    <p:sldId id="4355" r:id="rId40"/>
    <p:sldId id="4356" r:id="rId41"/>
    <p:sldId id="4357" r:id="rId42"/>
    <p:sldId id="4358" r:id="rId43"/>
    <p:sldId id="4359" r:id="rId44"/>
    <p:sldId id="4360" r:id="rId45"/>
    <p:sldId id="4361" r:id="rId46"/>
    <p:sldId id="4363" r:id="rId47"/>
    <p:sldId id="4365" r:id="rId48"/>
    <p:sldId id="4366" r:id="rId49"/>
    <p:sldId id="4367" r:id="rId50"/>
    <p:sldId id="4368" r:id="rId51"/>
    <p:sldId id="4369" r:id="rId52"/>
    <p:sldId id="4370" r:id="rId53"/>
    <p:sldId id="4371" r:id="rId54"/>
    <p:sldId id="4372" r:id="rId55"/>
    <p:sldId id="4374" r:id="rId56"/>
    <p:sldId id="4375" r:id="rId57"/>
    <p:sldId id="4376" r:id="rId58"/>
    <p:sldId id="4377" r:id="rId59"/>
    <p:sldId id="4378" r:id="rId60"/>
    <p:sldId id="4379" r:id="rId61"/>
    <p:sldId id="4381" r:id="rId62"/>
    <p:sldId id="4382" r:id="rId63"/>
    <p:sldId id="4383" r:id="rId64"/>
    <p:sldId id="4384" r:id="rId65"/>
    <p:sldId id="4385" r:id="rId66"/>
    <p:sldId id="4386" r:id="rId67"/>
    <p:sldId id="4387" r:id="rId68"/>
    <p:sldId id="4314"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4BA"/>
    <a:srgbClr val="5398A2"/>
    <a:srgbClr val="84C245"/>
    <a:srgbClr val="1F8E47"/>
    <a:srgbClr val="404040"/>
    <a:srgbClr val="0C4659"/>
    <a:srgbClr val="A555A1"/>
    <a:srgbClr val="3FB5A1"/>
    <a:srgbClr val="EE4F27"/>
    <a:srgbClr val="993F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D5B7A-5D49-449E-9F47-6E3D429749AE}" v="3" dt="2026-04-06T15:54:21.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1"/>
    <p:restoredTop sz="93842" autoAdjust="0"/>
  </p:normalViewPr>
  <p:slideViewPr>
    <p:cSldViewPr snapToGrid="0" snapToObjects="1">
      <p:cViewPr varScale="1">
        <p:scale>
          <a:sx n="55" d="100"/>
          <a:sy n="55" d="100"/>
        </p:scale>
        <p:origin x="1100" y="2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 Bartels" userId="dM+ZZ+iRwNiQAY3yjkvM77TDP2IufEwkhsQAAd73BKQ=" providerId="None" clId="Web-{1F0D5B7A-5D49-449E-9F47-6E3D429749AE}"/>
    <pc:docChg chg="modSld">
      <pc:chgData name="Con Bartels" userId="dM+ZZ+iRwNiQAY3yjkvM77TDP2IufEwkhsQAAd73BKQ=" providerId="None" clId="Web-{1F0D5B7A-5D49-449E-9F47-6E3D429749AE}" dt="2026-04-06T15:54:21.280" v="2" actId="1076"/>
      <pc:docMkLst>
        <pc:docMk/>
      </pc:docMkLst>
      <pc:sldChg chg="modSp">
        <pc:chgData name="Con Bartels" userId="dM+ZZ+iRwNiQAY3yjkvM77TDP2IufEwkhsQAAd73BKQ=" providerId="None" clId="Web-{1F0D5B7A-5D49-449E-9F47-6E3D429749AE}" dt="2026-04-06T15:54:21.280" v="2" actId="1076"/>
        <pc:sldMkLst>
          <pc:docMk/>
          <pc:sldMk cId="2536255382" sldId="4368"/>
        </pc:sldMkLst>
        <pc:spChg chg="mod">
          <ac:chgData name="Con Bartels" userId="dM+ZZ+iRwNiQAY3yjkvM77TDP2IufEwkhsQAAd73BKQ=" providerId="None" clId="Web-{1F0D5B7A-5D49-449E-9F47-6E3D429749AE}" dt="2026-04-06T15:54:21.280" v="2" actId="1076"/>
          <ac:spMkLst>
            <pc:docMk/>
            <pc:sldMk cId="2536255382" sldId="4368"/>
            <ac:spMk id="4" creationId="{C1461C13-EA7B-14F8-0E94-C4B6E8ED26F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Klikk for å redigere hovedtekstformater</a:t>
            </a:r>
          </a:p>
          <a:p>
            <a:pPr lvl="1"/>
            <a:r>
              <a:rPr lang="en-GB"/>
              <a:t>Andre nivå</a:t>
            </a:r>
          </a:p>
          <a:p>
            <a:pPr lvl="2"/>
            <a:r>
              <a:rPr lang="en-GB"/>
              <a:t>Tredje nivå</a:t>
            </a:r>
          </a:p>
          <a:p>
            <a:pPr lvl="3"/>
            <a:r>
              <a:rPr lang="en-GB"/>
              <a:t>Fjerde nivå</a:t>
            </a:r>
          </a:p>
          <a:p>
            <a:pPr lvl="4"/>
            <a:r>
              <a:rPr lang="en-GB"/>
              <a:t>Femte nivå</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GB" b="1" i="0" dirty="0">
                <a:solidFill>
                  <a:srgbClr val="210410"/>
                </a:solidFill>
                <a:effectLst/>
                <a:latin typeface="halyard-text"/>
              </a:rPr>
              <a:t>Referanseartikkel:</a:t>
            </a:r>
          </a:p>
          <a:p>
            <a:pPr algn="l">
              <a:spcBef>
                <a:spcPts val="1200"/>
              </a:spcBef>
              <a:buFont typeface="Arial" panose="020B0604020202020204" pitchFamily="34" charset="0"/>
              <a:buChar char="•"/>
            </a:pPr>
            <a:r>
              <a:rPr lang="en-GB" b="0" i="0" dirty="0">
                <a:solidFill>
                  <a:srgbClr val="645058"/>
                </a:solidFill>
                <a:effectLst/>
                <a:latin typeface="halyard-text"/>
              </a:rPr>
              <a:t>Kilde: </a:t>
            </a:r>
            <a:r>
              <a:rPr lang="en-GB" b="0" i="0" dirty="0">
                <a:solidFill>
                  <a:srgbClr val="000000"/>
                </a:solidFill>
                <a:effectLst/>
                <a:latin typeface="halyard-text"/>
              </a:rPr>
              <a:t>Frontiers</a:t>
            </a:r>
          </a:p>
          <a:p>
            <a:pPr algn="l">
              <a:spcBef>
                <a:spcPts val="300"/>
              </a:spcBef>
              <a:buFont typeface="Arial" panose="020B0604020202020204" pitchFamily="34" charset="0"/>
              <a:buChar char="•"/>
            </a:pPr>
            <a:r>
              <a:rPr lang="en-GB" b="0" i="0" dirty="0">
                <a:solidFill>
                  <a:srgbClr val="645058"/>
                </a:solidFill>
                <a:effectLst/>
                <a:latin typeface="halyard-text"/>
              </a:rPr>
              <a:t>Forfatter: </a:t>
            </a:r>
            <a:r>
              <a:rPr lang="en-GB" b="0" i="0" dirty="0">
                <a:solidFill>
                  <a:srgbClr val="000000"/>
                </a:solidFill>
                <a:effectLst/>
                <a:latin typeface="halyard-text"/>
              </a:rPr>
              <a:t>Panu </a:t>
            </a:r>
            <a:r>
              <a:rPr lang="en-GB" b="0" i="0" dirty="0" err="1">
                <a:solidFill>
                  <a:srgbClr val="000000"/>
                </a:solidFill>
                <a:effectLst/>
                <a:latin typeface="halyard-text"/>
              </a:rPr>
              <a:t>Pihkala</a:t>
            </a:r>
            <a:endParaRPr lang="en-GB" b="0" i="0" dirty="0">
              <a:solidFill>
                <a:srgbClr val="000000"/>
              </a:solidFill>
              <a:effectLst/>
              <a:latin typeface="halyard-text"/>
            </a:endParaRPr>
          </a:p>
          <a:p>
            <a:pPr algn="l">
              <a:spcBef>
                <a:spcPts val="300"/>
              </a:spcBef>
              <a:buFont typeface="Arial" panose="020B0604020202020204" pitchFamily="34" charset="0"/>
              <a:buChar char="•"/>
            </a:pPr>
            <a:r>
              <a:rPr lang="en-GB" b="0" i="0" dirty="0">
                <a:solidFill>
                  <a:srgbClr val="645058"/>
                </a:solidFill>
                <a:effectLst/>
                <a:latin typeface="halyard-text"/>
              </a:rPr>
              <a:t>Dato:</a:t>
            </a:r>
            <a:r>
              <a:rPr lang="en-GB" b="0" i="0" dirty="0">
                <a:solidFill>
                  <a:srgbClr val="000000"/>
                </a:solidFill>
                <a:effectLst/>
                <a:latin typeface="halyard-text"/>
              </a:rPr>
              <a:t> 14. januar 202</a:t>
            </a:r>
          </a:p>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391524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865EF-AF60-2ABF-4096-5C32B5969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08013C-99E8-B110-738E-437917B22C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5F96C-D21F-C265-83D7-A9D219921633}"/>
              </a:ext>
            </a:extLst>
          </p:cNvPr>
          <p:cNvSpPr>
            <a:spLocks noGrp="1"/>
          </p:cNvSpPr>
          <p:nvPr>
            <p:ph type="body" idx="1"/>
          </p:nvPr>
        </p:nvSpPr>
        <p:spPr/>
        <p:txBody>
          <a:bodyPr/>
          <a:lstStyle/>
          <a:p>
            <a:pPr algn="l">
              <a:buNone/>
            </a:pPr>
            <a:r>
              <a:rPr lang="en-GB" b="1" i="0" dirty="0">
                <a:solidFill>
                  <a:srgbClr val="210410"/>
                </a:solidFill>
                <a:effectLst/>
                <a:latin typeface="halyard-text"/>
              </a:rPr>
              <a:t>Referanseartikkel:</a:t>
            </a:r>
          </a:p>
          <a:p>
            <a:pPr algn="l">
              <a:spcBef>
                <a:spcPts val="1200"/>
              </a:spcBef>
              <a:buFont typeface="Arial" panose="020B0604020202020204" pitchFamily="34" charset="0"/>
              <a:buChar char="•"/>
            </a:pPr>
            <a:r>
              <a:rPr lang="en-GB" b="0" i="0" dirty="0">
                <a:solidFill>
                  <a:srgbClr val="645058"/>
                </a:solidFill>
                <a:effectLst/>
                <a:latin typeface="halyard-text"/>
              </a:rPr>
              <a:t>Kilde: </a:t>
            </a:r>
            <a:r>
              <a:rPr lang="en-GB" b="0" i="0" dirty="0">
                <a:solidFill>
                  <a:srgbClr val="000000"/>
                </a:solidFill>
                <a:effectLst/>
                <a:latin typeface="halyard-text"/>
              </a:rPr>
              <a:t>Frontiers</a:t>
            </a:r>
          </a:p>
          <a:p>
            <a:pPr algn="l">
              <a:spcBef>
                <a:spcPts val="300"/>
              </a:spcBef>
              <a:buFont typeface="Arial" panose="020B0604020202020204" pitchFamily="34" charset="0"/>
              <a:buChar char="•"/>
            </a:pPr>
            <a:r>
              <a:rPr lang="en-GB" b="0" i="0" dirty="0">
                <a:solidFill>
                  <a:srgbClr val="645058"/>
                </a:solidFill>
                <a:effectLst/>
                <a:latin typeface="halyard-text"/>
              </a:rPr>
              <a:t>Forfatter: </a:t>
            </a:r>
            <a:r>
              <a:rPr lang="en-GB" b="0" i="0" dirty="0">
                <a:solidFill>
                  <a:srgbClr val="000000"/>
                </a:solidFill>
                <a:effectLst/>
                <a:latin typeface="halyard-text"/>
              </a:rPr>
              <a:t>Panu </a:t>
            </a:r>
            <a:r>
              <a:rPr lang="en-GB" b="0" i="0" dirty="0" err="1">
                <a:solidFill>
                  <a:srgbClr val="000000"/>
                </a:solidFill>
                <a:effectLst/>
                <a:latin typeface="halyard-text"/>
              </a:rPr>
              <a:t>Pihkala</a:t>
            </a:r>
            <a:endParaRPr lang="en-GB" b="0" i="0" dirty="0">
              <a:solidFill>
                <a:srgbClr val="000000"/>
              </a:solidFill>
              <a:effectLst/>
              <a:latin typeface="halyard-text"/>
            </a:endParaRPr>
          </a:p>
          <a:p>
            <a:pPr algn="l">
              <a:spcBef>
                <a:spcPts val="300"/>
              </a:spcBef>
              <a:buFont typeface="Arial" panose="020B0604020202020204" pitchFamily="34" charset="0"/>
              <a:buChar char="•"/>
            </a:pPr>
            <a:r>
              <a:rPr lang="en-GB" b="0" i="0" dirty="0">
                <a:solidFill>
                  <a:srgbClr val="645058"/>
                </a:solidFill>
                <a:effectLst/>
                <a:latin typeface="halyard-text"/>
              </a:rPr>
              <a:t>Dato:</a:t>
            </a:r>
            <a:r>
              <a:rPr lang="en-GB" b="0" i="0" dirty="0">
                <a:solidFill>
                  <a:srgbClr val="000000"/>
                </a:solidFill>
                <a:effectLst/>
                <a:latin typeface="halyard-text"/>
              </a:rPr>
              <a:t> 14. januar 202</a:t>
            </a:r>
          </a:p>
          <a:p>
            <a:endParaRPr lang="en-GB" dirty="0"/>
          </a:p>
        </p:txBody>
      </p:sp>
      <p:sp>
        <p:nvSpPr>
          <p:cNvPr id="4" name="Slide Number Placeholder 3">
            <a:extLst>
              <a:ext uri="{FF2B5EF4-FFF2-40B4-BE49-F238E27FC236}">
                <a16:creationId xmlns:a16="http://schemas.microsoft.com/office/drawing/2014/main" id="{9548F176-E8FF-A699-309F-4CFCA8BFA5D0}"/>
              </a:ext>
            </a:extLst>
          </p:cNvPr>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25678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Når flere unge gjør sin stemme hørt, begynner fortellingen å gjenspeile håp, rettferdighet og handling.</a:t>
            </a:r>
            <a:br>
              <a:rPr lang="en-GB" dirty="0"/>
            </a:br>
            <a:r>
              <a:rPr lang="en-GB" dirty="0"/>
              <a:t>Slik skjer endring: ikke bare gjennom vitenskap eller politikk, men gjennom historiefortelling, felles verdier og menneskelige bånd.</a:t>
            </a:r>
          </a:p>
        </p:txBody>
      </p:sp>
      <p:sp>
        <p:nvSpPr>
          <p:cNvPr id="4" name="Slide Number Placeholder 3"/>
          <p:cNvSpPr>
            <a:spLocks noGrp="1"/>
          </p:cNvSpPr>
          <p:nvPr>
            <p:ph type="sldNum" sz="quarter" idx="5"/>
          </p:nvPr>
        </p:nvSpPr>
        <p:spPr/>
        <p:txBody>
          <a:bodyPr/>
          <a:lstStyle/>
          <a:p>
            <a:fld id="{4BE5DE82-CF29-044D-9158-06A811149881}" type="slidenum">
              <a:rPr lang="en-US" smtClean="0"/>
              <a:t>66</a:t>
            </a:fld>
            <a:endParaRPr lang="en-US"/>
          </a:p>
        </p:txBody>
      </p:sp>
    </p:spTree>
    <p:extLst>
      <p:ext uri="{BB962C8B-B14F-4D97-AF65-F5344CB8AC3E}">
        <p14:creationId xmlns:p14="http://schemas.microsoft.com/office/powerpoint/2010/main" val="3350031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s://creativecommons.org/licenses/by/4.0/?ref=chooser-v1"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3" name="Google Shape;18;p25">
            <a:extLst>
              <a:ext uri="{FF2B5EF4-FFF2-40B4-BE49-F238E27FC236}">
                <a16:creationId xmlns:a16="http://schemas.microsoft.com/office/drawing/2014/main" id="{2FDD8158-BE54-6679-DDAF-119AE058D4E6}"/>
              </a:ext>
            </a:extLst>
          </p:cNvPr>
          <p:cNvPicPr preferRelativeResize="0"/>
          <p:nvPr userDrawn="1"/>
        </p:nvPicPr>
        <p:blipFill rotWithShape="1">
          <a:blip r:embed="rId3">
            <a:alphaModFix/>
          </a:blip>
          <a:srcRect/>
          <a:stretch/>
        </p:blipFill>
        <p:spPr>
          <a:xfrm>
            <a:off x="164733" y="6110227"/>
            <a:ext cx="5931268" cy="681706"/>
          </a:xfrm>
          <a:prstGeom prst="rect">
            <a:avLst/>
          </a:prstGeom>
          <a:noFill/>
          <a:ln>
            <a:noFill/>
          </a:ln>
        </p:spPr>
      </p:pic>
      <p:pic>
        <p:nvPicPr>
          <p:cNvPr id="4" name="Picture 3">
            <a:extLst>
              <a:ext uri="{FF2B5EF4-FFF2-40B4-BE49-F238E27FC236}">
                <a16:creationId xmlns:a16="http://schemas.microsoft.com/office/drawing/2014/main" id="{73C59357-5CC7-EA2A-276C-1840EA82CCE8}"/>
              </a:ext>
            </a:extLst>
          </p:cNvPr>
          <p:cNvPicPr>
            <a:picLocks noChangeAspect="1"/>
          </p:cNvPicPr>
          <p:nvPr userDrawn="1"/>
        </p:nvPicPr>
        <p:blipFill>
          <a:blip r:embed="rId4"/>
          <a:stretch>
            <a:fillRect/>
          </a:stretch>
        </p:blipFill>
        <p:spPr>
          <a:xfrm>
            <a:off x="6474524" y="6263170"/>
            <a:ext cx="1076208" cy="375819"/>
          </a:xfrm>
          <a:prstGeom prst="rect">
            <a:avLst/>
          </a:prstGeom>
        </p:spPr>
      </p:pic>
      <p:sp>
        <p:nvSpPr>
          <p:cNvPr id="5" name="TextBox 4">
            <a:extLst>
              <a:ext uri="{FF2B5EF4-FFF2-40B4-BE49-F238E27FC236}">
                <a16:creationId xmlns:a16="http://schemas.microsoft.com/office/drawing/2014/main" id="{2067D802-DB2F-03F9-EC32-11B05915DF64}"/>
              </a:ext>
            </a:extLst>
          </p:cNvPr>
          <p:cNvSpPr txBox="1"/>
          <p:nvPr userDrawn="1"/>
        </p:nvSpPr>
        <p:spPr>
          <a:xfrm>
            <a:off x="7638594" y="6413009"/>
            <a:ext cx="2470484" cy="186782"/>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rPr>
              <a:t>Module 1 by Planet Pulse is licensed under </a:t>
            </a:r>
            <a:r>
              <a:rPr lang="en-US"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hlinkClick r:id="rId5"/>
              </a:rPr>
              <a:t>CC BY 4.0 </a:t>
            </a:r>
            <a:endParaRPr lang="en-IE"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screen">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79" r:id="rId12"/>
    <p:sldLayoutId id="2147483878" r:id="rId13"/>
    <p:sldLayoutId id="2147483891" r:id="rId14"/>
    <p:sldLayoutId id="2147483894" r:id="rId15"/>
    <p:sldLayoutId id="2147483893" r:id="rId16"/>
    <p:sldLayoutId id="2147483895" r:id="rId17"/>
    <p:sldLayoutId id="214748385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5.xml"/><Relationship Id="rId1" Type="http://schemas.openxmlformats.org/officeDocument/2006/relationships/video" Target="https://www.youtube.com/embed/pBq31tsG2X4?feature=oembed" TargetMode="External"/><Relationship Id="rId4" Type="http://schemas.openxmlformats.org/officeDocument/2006/relationships/hyperlink" Target="https://youtu.be/pBq31tsG2X4?si=aF3dmP0M2VDH2FK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1FcqZqhf1Vc?si=BiIJf26w_-cbyTSf" TargetMode="External"/><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www.sciencedirect.com/science/article/pii/S2352154624001177" TargetMode="External"/><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1zxF2rFimtU" TargetMode="External"/><Relationship Id="rId2" Type="http://schemas.openxmlformats.org/officeDocument/2006/relationships/slideLayout" Target="../slideLayouts/slideLayout15.xml"/><Relationship Id="rId1" Type="http://schemas.openxmlformats.org/officeDocument/2006/relationships/video" Target="https://www.youtube.com/embed/1zxF2rFimtU?feature=oembed" TargetMode="Externa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dw.com/en/climate-anxiety-ways-to-stop-feeling-powerless/video-70407754"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climatebarometer.org/research-details-wide-array-of-climate-emotions/"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video" Target="https://www.youtube.com/embed/wfDTp2GogaQ?feature=oembed" TargetMode="External"/><Relationship Id="rId5" Type="http://schemas.openxmlformats.org/officeDocument/2006/relationships/image" Target="../media/image35.jpe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5.xml"/><Relationship Id="rId1" Type="http://schemas.openxmlformats.org/officeDocument/2006/relationships/video" Target="https://www.youtube.com/embed/I7xPMxbdFbQ?feature=oembed" TargetMode="External"/><Relationship Id="rId5" Type="http://schemas.openxmlformats.org/officeDocument/2006/relationships/hyperlink" Target="https://youtu.be/I7xPMxbdFbQ?si=EnflWuH75V3xPdPj" TargetMode="External"/><Relationship Id="rId4" Type="http://schemas.openxmlformats.org/officeDocument/2006/relationships/hyperlink" Target="https://byebyeplasticbags.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yha.org.uk/generationgreen" TargetMode="External"/><Relationship Id="rId2" Type="http://schemas.openxmlformats.org/officeDocument/2006/relationships/slideLayout" Target="../slideLayouts/slideLayout15.xml"/><Relationship Id="rId1" Type="http://schemas.openxmlformats.org/officeDocument/2006/relationships/video" Target="https://www.youtube.com/embed/feX3LO1oUR8?feature=oembed" TargetMode="External"/><Relationship Id="rId5" Type="http://schemas.openxmlformats.org/officeDocument/2006/relationships/hyperlink" Target="https://youtu.be/feX3LO1oUR8?si=-taQXCwXHT_VhwlP" TargetMode="Externa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www.climate.cafe/" TargetMode="External"/><Relationship Id="rId2" Type="http://schemas.openxmlformats.org/officeDocument/2006/relationships/slideLayout" Target="../slideLayouts/slideLayout15.xml"/><Relationship Id="rId1" Type="http://schemas.openxmlformats.org/officeDocument/2006/relationships/video" Target="https://www.youtube.com/embed/VBd7XkUZRp8?feature=oembed" TargetMode="External"/><Relationship Id="rId5" Type="http://schemas.openxmlformats.org/officeDocument/2006/relationships/hyperlink" Target="https://youtu.be/VBd7XkUZRp8?si=SS7UYxdHnXFmDh-Q" TargetMode="Externa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5.xml"/><Relationship Id="rId1" Type="http://schemas.openxmlformats.org/officeDocument/2006/relationships/video" Target="https://www.youtube.com/embed/_ODWtP69wfc?feature=oembed" TargetMode="External"/><Relationship Id="rId4" Type="http://schemas.openxmlformats.org/officeDocument/2006/relationships/hyperlink" Target="https://youtu.be/_ODWtP69wfc?si=aA3Pa6eWQ5rzujrn"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iberdrola.com/social-commitment/what-is-ecoanxiety" TargetMode="Externa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hyperlink" Target="https://vimeo.com/377404103" TargetMode="External"/><Relationship Id="rId2" Type="http://schemas.openxmlformats.org/officeDocument/2006/relationships/image" Target="../media/image5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hyperlink" Target="https://smileymovement.org/news/tiktok-environmentalists"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57.png"/><Relationship Id="rId4" Type="http://schemas.openxmlformats.org/officeDocument/2006/relationships/hyperlink" Target="https://www.un.org/en/climatechange/youth-in-action/youth-advisory-group"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5.xml"/><Relationship Id="rId1" Type="http://schemas.openxmlformats.org/officeDocument/2006/relationships/video" Target="https://www.youtube.com/embed/xelKRUSoZDM?feature=oembed" TargetMode="External"/><Relationship Id="rId4" Type="http://schemas.openxmlformats.org/officeDocument/2006/relationships/hyperlink" Target="https://youtu.be/xelKRUSoZDM?si=6Hlzd2XEppdyism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miro.com/welcomeonboard/NzBuM3NvTFhMeWQ4enUxQ3hidW1DaGRzYmZOUUM0a3JzVmZRUUVBT1NObWJpSDJXeFRoSS9iK0FiWU5VSXZieVo1QWVYSzNhTlVvU3dYcDl3dzdpeTdxWkcxVnBRcDN5SVI0ODN5OTBQcHBwWWZFWWFpV00yZWw1dnoxSzNYa2d3VHhHVHd5UWtSM1BidUtUYmxycDRnPT0hdjE=?share_link_id=394331284442"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77479"/>
            <a:ext cx="4862945" cy="679345"/>
          </a:xfrm>
          <a:prstGeom prst="rect">
            <a:avLst/>
          </a:prstGeom>
        </p:spPr>
        <p:txBody>
          <a:bodyPr/>
          <a:lstStyle/>
          <a:p>
            <a:pPr marL="0" indent="0" algn="r">
              <a:buNone/>
            </a:pP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www.planet-pulse.eu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Placeholder 8">
            <a:extLst>
              <a:ext uri="{FF2B5EF4-FFF2-40B4-BE49-F238E27FC236}">
                <a16:creationId xmlns:a16="http://schemas.microsoft.com/office/drawing/2014/main" id="{887B69E1-DEAC-43A6-F46E-AAF5C314CAD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06D543B-908E-6CBC-E635-5AAF93F49CCA}"/>
              </a:ext>
            </a:extLst>
          </p:cNvPr>
          <p:cNvSpPr/>
          <p:nvPr/>
        </p:nvSpPr>
        <p:spPr>
          <a:xfrm>
            <a:off x="-485030" y="3111766"/>
            <a:ext cx="5418879" cy="18810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3" name="TextBox 12">
            <a:extLst>
              <a:ext uri="{FF2B5EF4-FFF2-40B4-BE49-F238E27FC236}">
                <a16:creationId xmlns:a16="http://schemas.microsoft.com/office/drawing/2014/main" id="{64A5EA1B-C58B-1942-F904-14C5020B87BF}"/>
              </a:ext>
            </a:extLst>
          </p:cNvPr>
          <p:cNvSpPr txBox="1"/>
          <p:nvPr/>
        </p:nvSpPr>
        <p:spPr>
          <a:xfrm>
            <a:off x="131813" y="3164064"/>
            <a:ext cx="2958439"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Modul 1</a:t>
            </a:r>
          </a:p>
        </p:txBody>
      </p:sp>
      <p:sp>
        <p:nvSpPr>
          <p:cNvPr id="15" name="TextBox 14">
            <a:extLst>
              <a:ext uri="{FF2B5EF4-FFF2-40B4-BE49-F238E27FC236}">
                <a16:creationId xmlns:a16="http://schemas.microsoft.com/office/drawing/2014/main" id="{76EEF830-429F-3DFD-8F98-CA3B52666894}"/>
              </a:ext>
            </a:extLst>
          </p:cNvPr>
          <p:cNvSpPr txBox="1"/>
          <p:nvPr/>
        </p:nvSpPr>
        <p:spPr>
          <a:xfrm>
            <a:off x="0" y="4039390"/>
            <a:ext cx="4829143"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Klimaangst</a:t>
            </a:r>
          </a:p>
        </p:txBody>
      </p:sp>
    </p:spTree>
    <p:extLst>
      <p:ext uri="{BB962C8B-B14F-4D97-AF65-F5344CB8AC3E}">
        <p14:creationId xmlns:p14="http://schemas.microsoft.com/office/powerpoint/2010/main" val="2254164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0" y="2045703"/>
            <a:ext cx="5428247" cy="4517021"/>
          </a:xfrm>
        </p:spPr>
        <p:txBody>
          <a:bodyPr/>
          <a:lstStyle/>
          <a:p>
            <a:pPr marL="0" indent="0"/>
            <a:r>
              <a:rPr lang="en-GB" sz="2000" dirty="0">
                <a:solidFill>
                  <a:srgbClr val="404040"/>
                </a:solidFill>
              </a:rPr>
              <a:t>Klimaangst er ikke én enkelt følelse. Det er en blanding av mange sterke følelser.</a:t>
            </a:r>
          </a:p>
          <a:p>
            <a:pPr marL="0" indent="0"/>
            <a:r>
              <a:rPr lang="en-GB" sz="2000" dirty="0">
                <a:solidFill>
                  <a:srgbClr val="404040"/>
                </a:solidFill>
              </a:rPr>
              <a:t>Vanlige følelser knyttet til klimangst inkluderer frykt, skyldfølelse, sinne, sorg, håpløshet og til og med håp.</a:t>
            </a:r>
          </a:p>
          <a:p>
            <a:pPr marL="0" indent="0"/>
            <a:r>
              <a:rPr lang="en-GB" sz="2000" dirty="0">
                <a:solidFill>
                  <a:srgbClr val="404040"/>
                </a:solidFill>
              </a:rPr>
              <a:t>Du kan føle frykt når du tenker på ekstreme værhendelser, skyldfølelse over ditt personlige karbonavtrykk eller sinne mot eldre generasjoner eller myndigheter for at de ikke handler.</a:t>
            </a:r>
          </a:p>
          <a:p>
            <a:pPr marL="0" indent="0"/>
            <a:r>
              <a:rPr lang="en-GB" sz="2000" dirty="0">
                <a:solidFill>
                  <a:srgbClr val="404040"/>
                </a:solidFill>
              </a:rPr>
              <a:t>Sorg, kjent som solastalgi, er en annen sterk følelse – den dype tristheten vi føler når kjente naturmiljøer blir skadet eller går tapt (Albrecht, 2005).</a:t>
            </a:r>
            <a:endParaRPr lang="en-US" sz="2000" dirty="0">
              <a:solidFill>
                <a:srgbClr val="404040"/>
              </a:solidFill>
            </a:endParaRP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667753" y="447278"/>
            <a:ext cx="5428247" cy="803654"/>
          </a:xfrm>
        </p:spPr>
        <p:txBody>
          <a:bodyPr/>
          <a:lstStyle/>
          <a:p>
            <a:r>
              <a:rPr lang="en-GB" dirty="0">
                <a:solidFill>
                  <a:srgbClr val="1F8E47"/>
                </a:solidFill>
              </a:rPr>
              <a:t>1.4 Hvilke følelser ligger bak klimaangst?</a:t>
            </a:r>
            <a:endParaRPr lang="en-US" dirty="0">
              <a:solidFill>
                <a:srgbClr val="1F8E47"/>
              </a:solidFill>
            </a:endParaRPr>
          </a:p>
        </p:txBody>
      </p:sp>
      <p:pic>
        <p:nvPicPr>
          <p:cNvPr id="3" name="Picture Placeholder 2">
            <a:extLst>
              <a:ext uri="{FF2B5EF4-FFF2-40B4-BE49-F238E27FC236}">
                <a16:creationId xmlns:a16="http://schemas.microsoft.com/office/drawing/2014/main" id="{DF152A28-F85D-C747-8EFC-C064D16DC571}"/>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07684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B00032-1553-F235-A7A0-772F95249153}"/>
              </a:ext>
            </a:extLst>
          </p:cNvPr>
          <p:cNvSpPr>
            <a:spLocks noGrp="1"/>
          </p:cNvSpPr>
          <p:nvPr>
            <p:ph type="body" sz="quarter" idx="18"/>
          </p:nvPr>
        </p:nvSpPr>
        <p:spPr>
          <a:xfrm>
            <a:off x="714375" y="2045704"/>
            <a:ext cx="4615448" cy="2894596"/>
          </a:xfrm>
        </p:spPr>
        <p:txBody>
          <a:bodyPr/>
          <a:lstStyle/>
          <a:p>
            <a:pPr marL="0" indent="0"/>
            <a:r>
              <a:rPr lang="en-GB" sz="2000" dirty="0"/>
              <a:t>Samtidig er håp også en del av det følelsesmessige landskapet – håp om at endring er mulig, håp om at det blir gjort noe, og håp om at det fortsatt er mulig å skape en bedre fremtid.</a:t>
            </a:r>
          </a:p>
          <a:p>
            <a:pPr marL="0" indent="0"/>
            <a:r>
              <a:rPr lang="en-GB" sz="2000" dirty="0"/>
              <a:t>Hickman et al. (2021) fant at nesten 60 % av unge mennesker globalt er ekstremt bekymret for klimaendringene, noe som viser hvor utbredt disse følelsene er.</a:t>
            </a:r>
          </a:p>
          <a:p>
            <a:endParaRPr lang="en-GB" dirty="0"/>
          </a:p>
        </p:txBody>
      </p:sp>
      <p:sp>
        <p:nvSpPr>
          <p:cNvPr id="3" name="Text Placeholder 2">
            <a:extLst>
              <a:ext uri="{FF2B5EF4-FFF2-40B4-BE49-F238E27FC236}">
                <a16:creationId xmlns:a16="http://schemas.microsoft.com/office/drawing/2014/main" id="{54EBDA19-C1CF-FE24-94F9-B21675D68E9C}"/>
              </a:ext>
            </a:extLst>
          </p:cNvPr>
          <p:cNvSpPr>
            <a:spLocks noGrp="1"/>
          </p:cNvSpPr>
          <p:nvPr>
            <p:ph type="body" sz="quarter" idx="16"/>
          </p:nvPr>
        </p:nvSpPr>
        <p:spPr>
          <a:xfrm>
            <a:off x="714375" y="435976"/>
            <a:ext cx="5185229" cy="803654"/>
          </a:xfrm>
        </p:spPr>
        <p:txBody>
          <a:bodyPr/>
          <a:lstStyle/>
          <a:p>
            <a:r>
              <a:rPr lang="en-GB" dirty="0">
                <a:solidFill>
                  <a:srgbClr val="1F8E47"/>
                </a:solidFill>
              </a:rPr>
              <a:t>1.4 Hvilke følelser ligger bak klimangst?</a:t>
            </a:r>
            <a:endParaRPr lang="en-US" dirty="0">
              <a:solidFill>
                <a:srgbClr val="1F8E47"/>
              </a:solidFill>
            </a:endParaRPr>
          </a:p>
          <a:p>
            <a:endParaRPr lang="en-GB" dirty="0"/>
          </a:p>
        </p:txBody>
      </p:sp>
      <p:pic>
        <p:nvPicPr>
          <p:cNvPr id="5" name="Online Media 9" title="Eco-anxiety to Climate Optimism  | Lyn Stoler | TEDxManhattanBeach">
            <a:hlinkClick r:id="" action="ppaction://media"/>
            <a:extLst>
              <a:ext uri="{FF2B5EF4-FFF2-40B4-BE49-F238E27FC236}">
                <a16:creationId xmlns:a16="http://schemas.microsoft.com/office/drawing/2014/main" id="{9D7CF62D-5679-A6D7-004E-5442D643E247}"/>
              </a:ext>
            </a:extLst>
          </p:cNvPr>
          <p:cNvPicPr>
            <a:picLocks noGrp="1" noRot="1" noChangeAspect="1"/>
          </p:cNvPicPr>
          <p:nvPr>
            <p:ph type="pic" sz="quarter" idx="13"/>
            <a:videoFile r:link="rId1"/>
          </p:nvPr>
        </p:nvPicPr>
        <p:blipFill>
          <a:blip r:embed="rId3"/>
          <a:srcRect l="5830" r="5830"/>
          <a:stretch>
            <a:fillRect/>
          </a:stretch>
        </p:blipFill>
        <p:spPr>
          <a:xfrm>
            <a:off x="6096000" y="1917700"/>
            <a:ext cx="4725988" cy="3022600"/>
          </a:xfrm>
          <a:prstGeom prst="rect">
            <a:avLst/>
          </a:prstGeom>
        </p:spPr>
      </p:pic>
      <p:sp>
        <p:nvSpPr>
          <p:cNvPr id="6" name="Oval 5">
            <a:extLst>
              <a:ext uri="{FF2B5EF4-FFF2-40B4-BE49-F238E27FC236}">
                <a16:creationId xmlns:a16="http://schemas.microsoft.com/office/drawing/2014/main" id="{666B62C5-2B5D-45F9-E634-4E9160F2AB39}"/>
              </a:ext>
            </a:extLst>
          </p:cNvPr>
          <p:cNvSpPr/>
          <p:nvPr/>
        </p:nvSpPr>
        <p:spPr>
          <a:xfrm>
            <a:off x="8839200" y="0"/>
            <a:ext cx="3441290" cy="3500284"/>
          </a:xfrm>
          <a:prstGeom prst="ellipse">
            <a:avLst/>
          </a:prstGeom>
          <a:solidFill>
            <a:srgbClr val="5398A2"/>
          </a:solidFill>
          <a:ln>
            <a:solidFill>
              <a:srgbClr val="5398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4">
            <a:extLst>
              <a:ext uri="{FF2B5EF4-FFF2-40B4-BE49-F238E27FC236}">
                <a16:creationId xmlns:a16="http://schemas.microsoft.com/office/drawing/2014/main" id="{0604382A-F238-E080-F358-43D96576640D}"/>
              </a:ext>
            </a:extLst>
          </p:cNvPr>
          <p:cNvSpPr txBox="1">
            <a:spLocks/>
          </p:cNvSpPr>
          <p:nvPr/>
        </p:nvSpPr>
        <p:spPr>
          <a:xfrm>
            <a:off x="8963026" y="1054343"/>
            <a:ext cx="3228974" cy="24649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en-GB" b="1" dirty="0">
                <a:solidFill>
                  <a:schemeClr val="bg1"/>
                </a:solidFill>
                <a:hlinkClick r:id="rId4">
                  <a:extLst>
                    <a:ext uri="{A12FA001-AC4F-418D-AE19-62706E023703}">
                      <ahyp:hlinkClr xmlns:ahyp="http://schemas.microsoft.com/office/drawing/2018/hyperlinkcolor" val="tx"/>
                    </a:ext>
                  </a:extLst>
                </a:hlinkClick>
              </a:rPr>
              <a:t>Se denne korte videoen om miljøangst til klimoptimisme | Lyn Stoler | </a:t>
            </a:r>
            <a:r>
              <a:rPr lang="en-GB" b="1" dirty="0" err="1">
                <a:solidFill>
                  <a:schemeClr val="bg1"/>
                </a:solidFill>
                <a:hlinkClick r:id="rId4">
                  <a:extLst>
                    <a:ext uri="{A12FA001-AC4F-418D-AE19-62706E023703}">
                      <ahyp:hlinkClr xmlns:ahyp="http://schemas.microsoft.com/office/drawing/2018/hyperlinkcolor" val="tx"/>
                    </a:ext>
                  </a:extLst>
                </a:hlinkClick>
              </a:rPr>
              <a:t>TEDxManhattanBeach</a:t>
            </a:r>
            <a:endParaRPr lang="en-US" b="1" dirty="0">
              <a:solidFill>
                <a:schemeClr val="bg1"/>
              </a:solidFill>
            </a:endParaRPr>
          </a:p>
        </p:txBody>
      </p:sp>
    </p:spTree>
    <p:extLst>
      <p:ext uri="{BB962C8B-B14F-4D97-AF65-F5344CB8AC3E}">
        <p14:creationId xmlns:p14="http://schemas.microsoft.com/office/powerpoint/2010/main" val="331790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EE0DB3-863D-7807-9C97-28943CCD85FF}"/>
              </a:ext>
            </a:extLst>
          </p:cNvPr>
          <p:cNvSpPr>
            <a:spLocks noGrp="1"/>
          </p:cNvSpPr>
          <p:nvPr>
            <p:ph type="body" sz="quarter" idx="18"/>
          </p:nvPr>
        </p:nvSpPr>
        <p:spPr>
          <a:xfrm>
            <a:off x="788656" y="1827507"/>
            <a:ext cx="10614687" cy="1030871"/>
          </a:xfrm>
          <a:solidFill>
            <a:srgbClr val="5398A2"/>
          </a:solidFill>
          <a:ln>
            <a:solidFill>
              <a:srgbClr val="5398A2"/>
            </a:solidFill>
          </a:ln>
        </p:spPr>
        <p:txBody>
          <a:bodyPr/>
          <a:lstStyle/>
          <a:p>
            <a:pPr marL="0" indent="0" algn="ctr"/>
            <a:r>
              <a:rPr lang="en-GB" b="1" dirty="0">
                <a:solidFill>
                  <a:schemeClr val="bg1"/>
                </a:solidFill>
              </a:rPr>
              <a:t>Velg en emoji som beskriver hvordan du føler deg i dag, og forklar hvorfor du valgte den.</a:t>
            </a:r>
          </a:p>
        </p:txBody>
      </p:sp>
      <p:sp>
        <p:nvSpPr>
          <p:cNvPr id="3" name="Text Placeholder 2">
            <a:extLst>
              <a:ext uri="{FF2B5EF4-FFF2-40B4-BE49-F238E27FC236}">
                <a16:creationId xmlns:a16="http://schemas.microsoft.com/office/drawing/2014/main" id="{C95316E4-2F10-10D8-1EA7-E648525C5C92}"/>
              </a:ext>
            </a:extLst>
          </p:cNvPr>
          <p:cNvSpPr>
            <a:spLocks noGrp="1"/>
          </p:cNvSpPr>
          <p:nvPr>
            <p:ph type="body" sz="quarter" idx="16"/>
          </p:nvPr>
        </p:nvSpPr>
        <p:spPr/>
        <p:txBody>
          <a:bodyPr/>
          <a:lstStyle/>
          <a:p>
            <a:r>
              <a:rPr lang="en-GB" dirty="0">
                <a:solidFill>
                  <a:srgbClr val="1F8E47"/>
                </a:solidFill>
              </a:rPr>
              <a:t>1.4 Oppgave – Emoji-vegg </a:t>
            </a:r>
          </a:p>
          <a:p>
            <a:endParaRPr lang="en-GB" dirty="0"/>
          </a:p>
        </p:txBody>
      </p:sp>
      <p:pic>
        <p:nvPicPr>
          <p:cNvPr id="5" name="Picture 4">
            <a:extLst>
              <a:ext uri="{FF2B5EF4-FFF2-40B4-BE49-F238E27FC236}">
                <a16:creationId xmlns:a16="http://schemas.microsoft.com/office/drawing/2014/main" id="{4CAEFFDD-F9E1-EEEE-2107-AD85FC82AA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2800" y="2953521"/>
            <a:ext cx="6027999" cy="3618728"/>
          </a:xfrm>
          <a:prstGeom prst="rect">
            <a:avLst/>
          </a:prstGeom>
        </p:spPr>
      </p:pic>
    </p:spTree>
    <p:extLst>
      <p:ext uri="{BB962C8B-B14F-4D97-AF65-F5344CB8AC3E}">
        <p14:creationId xmlns:p14="http://schemas.microsoft.com/office/powerpoint/2010/main" val="4286329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5F6E10-B352-8DD1-BC7A-3DC48472A81D}"/>
              </a:ext>
            </a:extLst>
          </p:cNvPr>
          <p:cNvSpPr>
            <a:spLocks noGrp="1"/>
          </p:cNvSpPr>
          <p:nvPr>
            <p:ph type="body" sz="quarter" idx="18"/>
          </p:nvPr>
        </p:nvSpPr>
        <p:spPr/>
        <p:txBody>
          <a:bodyPr/>
          <a:lstStyle/>
          <a:p>
            <a:endParaRPr lang="en-GB"/>
          </a:p>
        </p:txBody>
      </p:sp>
      <p:sp>
        <p:nvSpPr>
          <p:cNvPr id="3" name="Text Placeholder 2">
            <a:extLst>
              <a:ext uri="{FF2B5EF4-FFF2-40B4-BE49-F238E27FC236}">
                <a16:creationId xmlns:a16="http://schemas.microsoft.com/office/drawing/2014/main" id="{D1A0B5DC-1BBA-3756-9F6E-9EF8B2253EB4}"/>
              </a:ext>
            </a:extLst>
          </p:cNvPr>
          <p:cNvSpPr>
            <a:spLocks noGrp="1"/>
          </p:cNvSpPr>
          <p:nvPr>
            <p:ph type="body" sz="quarter" idx="19"/>
          </p:nvPr>
        </p:nvSpPr>
        <p:spPr/>
        <p:txBody>
          <a:bodyPr/>
          <a:lstStyle/>
          <a:p>
            <a:r>
              <a:rPr lang="en-GB" dirty="0"/>
              <a:t>1.5</a:t>
            </a:r>
          </a:p>
        </p:txBody>
      </p:sp>
      <p:pic>
        <p:nvPicPr>
          <p:cNvPr id="8" name="Picture Placeholder 7">
            <a:extLst>
              <a:ext uri="{FF2B5EF4-FFF2-40B4-BE49-F238E27FC236}">
                <a16:creationId xmlns:a16="http://schemas.microsoft.com/office/drawing/2014/main" id="{CA08B61D-3B42-CC15-9A14-855D6F5353E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3C82B23E-BB48-F1C3-4779-09FFAD048A33}"/>
              </a:ext>
            </a:extLst>
          </p:cNvPr>
          <p:cNvSpPr>
            <a:spLocks noGrp="1"/>
          </p:cNvSpPr>
          <p:nvPr>
            <p:ph type="body" sz="quarter" idx="20"/>
          </p:nvPr>
        </p:nvSpPr>
        <p:spPr>
          <a:xfrm>
            <a:off x="4670668" y="1721854"/>
            <a:ext cx="6961476" cy="3849918"/>
          </a:xfrm>
        </p:spPr>
        <p:txBody>
          <a:bodyPr/>
          <a:lstStyle/>
          <a:p>
            <a:pPr marL="0" indent="0"/>
            <a:r>
              <a:rPr lang="en-GB" sz="2000" dirty="0"/>
              <a:t>Det er viktig å forstå forskjellen mellom sunn bekymring og lammende angst.</a:t>
            </a:r>
          </a:p>
          <a:p>
            <a:pPr marL="0" indent="0"/>
            <a:r>
              <a:rPr lang="en-GB" sz="2000" b="1" dirty="0">
                <a:solidFill>
                  <a:srgbClr val="5398A2"/>
                </a:solidFill>
              </a:rPr>
              <a:t>Sunn bekymring </a:t>
            </a:r>
            <a:r>
              <a:rPr lang="en-GB" sz="2000" dirty="0"/>
              <a:t>motiverer oss til å lære mer, delta i diskusjoner, støtte endring og finne løsninger. Den holder oss våkne og oppmerksomme på det som betyr noe.</a:t>
            </a:r>
          </a:p>
          <a:p>
            <a:pPr marL="0" indent="0"/>
            <a:r>
              <a:rPr lang="en-GB" sz="2000" dirty="0"/>
              <a:t>På den annen side kan</a:t>
            </a:r>
            <a:r>
              <a:rPr lang="en-GB" sz="2000" b="1" dirty="0">
                <a:solidFill>
                  <a:srgbClr val="5398A2"/>
                </a:solidFill>
              </a:rPr>
              <a:t> lammende angst </a:t>
            </a:r>
            <a:r>
              <a:rPr lang="en-GB" sz="2000" dirty="0"/>
              <a:t>føre til at vi føler oss fastlåst, hjelpeløse og ute av stand til å handle. Det kan føre til at vi trekker oss fra samtaler eller skaper en følelse av fatalisme – troen på at ingenting kan gjøres for å hjelpe.</a:t>
            </a:r>
          </a:p>
          <a:p>
            <a:pPr marL="0" indent="0"/>
            <a:r>
              <a:rPr lang="en-GB" sz="2000" dirty="0"/>
              <a:t>Begge reaksjonene er normale. Det som er viktig, er å erkjenne når angsten begynner å blokkere oss, og å lære hvordan vi forsiktig kan lede oss selv tilbake til konstruktiv handling. Målet er ikke å ignorere frykten, men å bruke den som et signal til å fokusere energien vår der den kan gjøre en forskjell.</a:t>
            </a:r>
          </a:p>
        </p:txBody>
      </p:sp>
      <p:sp>
        <p:nvSpPr>
          <p:cNvPr id="6" name="Text Placeholder 5">
            <a:extLst>
              <a:ext uri="{FF2B5EF4-FFF2-40B4-BE49-F238E27FC236}">
                <a16:creationId xmlns:a16="http://schemas.microsoft.com/office/drawing/2014/main" id="{8320E88D-FAD9-2237-BA40-3E276E432DE2}"/>
              </a:ext>
            </a:extLst>
          </p:cNvPr>
          <p:cNvSpPr>
            <a:spLocks noGrp="1"/>
          </p:cNvSpPr>
          <p:nvPr>
            <p:ph type="body" sz="quarter" idx="16"/>
          </p:nvPr>
        </p:nvSpPr>
        <p:spPr>
          <a:xfrm>
            <a:off x="4594469" y="359776"/>
            <a:ext cx="6961476" cy="803654"/>
          </a:xfrm>
        </p:spPr>
        <p:txBody>
          <a:bodyPr/>
          <a:lstStyle/>
          <a:p>
            <a:r>
              <a:rPr lang="en-GB" dirty="0">
                <a:solidFill>
                  <a:srgbClr val="1F8E47"/>
                </a:solidFill>
              </a:rPr>
              <a:t>1.5 Sunn bekymring vs. lammende angst</a:t>
            </a:r>
          </a:p>
        </p:txBody>
      </p:sp>
    </p:spTree>
    <p:extLst>
      <p:ext uri="{BB962C8B-B14F-4D97-AF65-F5344CB8AC3E}">
        <p14:creationId xmlns:p14="http://schemas.microsoft.com/office/powerpoint/2010/main" val="62557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F5A91-3D80-21F0-CCEF-781ED6AB761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1D2A67-2D1B-5266-8100-FB71D9DD4AC0}"/>
              </a:ext>
            </a:extLst>
          </p:cNvPr>
          <p:cNvSpPr>
            <a:spLocks noGrp="1"/>
          </p:cNvSpPr>
          <p:nvPr>
            <p:ph type="body" sz="quarter" idx="18"/>
          </p:nvPr>
        </p:nvSpPr>
        <p:spPr>
          <a:xfrm>
            <a:off x="788656" y="1827507"/>
            <a:ext cx="10614687" cy="1030871"/>
          </a:xfrm>
          <a:solidFill>
            <a:srgbClr val="5398A2"/>
          </a:solidFill>
          <a:ln>
            <a:solidFill>
              <a:srgbClr val="5398A2"/>
            </a:solidFill>
          </a:ln>
        </p:spPr>
        <p:txBody>
          <a:bodyPr/>
          <a:lstStyle/>
          <a:p>
            <a:pPr marL="0" indent="0" algn="ctr"/>
            <a:r>
              <a:rPr lang="en-GB" b="1" dirty="0">
                <a:solidFill>
                  <a:schemeClr val="bg1"/>
                </a:solidFill>
              </a:rPr>
              <a:t>Diskuter med en partner, eller skriv i dagboken din, om en gang da frykt eller bekymring hjalp deg med å gjøre en positiv endring i livet ditt</a:t>
            </a:r>
          </a:p>
        </p:txBody>
      </p:sp>
      <p:sp>
        <p:nvSpPr>
          <p:cNvPr id="3" name="Text Placeholder 2">
            <a:extLst>
              <a:ext uri="{FF2B5EF4-FFF2-40B4-BE49-F238E27FC236}">
                <a16:creationId xmlns:a16="http://schemas.microsoft.com/office/drawing/2014/main" id="{07B5F65A-8435-7A6C-56C2-C44405685A0B}"/>
              </a:ext>
            </a:extLst>
          </p:cNvPr>
          <p:cNvSpPr>
            <a:spLocks noGrp="1"/>
          </p:cNvSpPr>
          <p:nvPr>
            <p:ph type="body" sz="quarter" idx="16"/>
          </p:nvPr>
        </p:nvSpPr>
        <p:spPr/>
        <p:txBody>
          <a:bodyPr/>
          <a:lstStyle/>
          <a:p>
            <a:r>
              <a:rPr lang="en-GB" dirty="0">
                <a:solidFill>
                  <a:srgbClr val="1F8E47"/>
                </a:solidFill>
              </a:rPr>
              <a:t>1.5 Oppgave – Refleksjon</a:t>
            </a:r>
          </a:p>
          <a:p>
            <a:endParaRPr lang="en-GB" dirty="0"/>
          </a:p>
        </p:txBody>
      </p:sp>
      <p:pic>
        <p:nvPicPr>
          <p:cNvPr id="6" name="Picture 5">
            <a:extLst>
              <a:ext uri="{FF2B5EF4-FFF2-40B4-BE49-F238E27FC236}">
                <a16:creationId xmlns:a16="http://schemas.microsoft.com/office/drawing/2014/main" id="{8CB36CBB-5AAA-DBA8-03B7-B476BAE0DE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2370" y="2993403"/>
            <a:ext cx="6267259" cy="3517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7403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8167C-C17F-D9AB-C76F-086E10C6948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8DFEA81-74A4-BA59-0BE8-F7ED0A138B45}"/>
              </a:ext>
            </a:extLst>
          </p:cNvPr>
          <p:cNvSpPr>
            <a:spLocks noGrp="1"/>
          </p:cNvSpPr>
          <p:nvPr>
            <p:ph type="body" sz="quarter" idx="17"/>
          </p:nvPr>
        </p:nvSpPr>
        <p:spPr/>
        <p:txBody>
          <a:bodyPr/>
          <a:lstStyle/>
          <a:p>
            <a:r>
              <a:rPr lang="en-US" dirty="0"/>
              <a:t>02</a:t>
            </a:r>
          </a:p>
        </p:txBody>
      </p:sp>
      <p:pic>
        <p:nvPicPr>
          <p:cNvPr id="8" name="Picture Placeholder 7">
            <a:extLst>
              <a:ext uri="{FF2B5EF4-FFF2-40B4-BE49-F238E27FC236}">
                <a16:creationId xmlns:a16="http://schemas.microsoft.com/office/drawing/2014/main" id="{D8DA186A-169B-DB6A-AF80-8FC446076DD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pic>
      <p:pic>
        <p:nvPicPr>
          <p:cNvPr id="9" name="Picture 8">
            <a:extLst>
              <a:ext uri="{FF2B5EF4-FFF2-40B4-BE49-F238E27FC236}">
                <a16:creationId xmlns:a16="http://schemas.microsoft.com/office/drawing/2014/main" id="{31E2C920-9F55-1831-EC74-C185222A1F00}"/>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1DF14620-9344-6627-9850-AA949F930BD7}"/>
              </a:ext>
            </a:extLst>
          </p:cNvPr>
          <p:cNvSpPr/>
          <p:nvPr/>
        </p:nvSpPr>
        <p:spPr>
          <a:xfrm>
            <a:off x="2483239" y="2558689"/>
            <a:ext cx="4935200"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FA7AFFB9-5AAE-AC61-2C3F-B8D8856EE03D}"/>
              </a:ext>
            </a:extLst>
          </p:cNvPr>
          <p:cNvSpPr txBox="1"/>
          <p:nvPr/>
        </p:nvSpPr>
        <p:spPr>
          <a:xfrm>
            <a:off x="2751335" y="2556303"/>
            <a:ext cx="6957426" cy="830997"/>
          </a:xfrm>
          <a:prstGeom prst="rect">
            <a:avLst/>
          </a:prstGeom>
          <a:noFill/>
        </p:spPr>
        <p:txBody>
          <a:bodyPr wrap="square" rtlCol="0">
            <a:spAutoFit/>
          </a:bodyPr>
          <a:lstStyle/>
          <a:p>
            <a:r>
              <a:rPr lang="en-GB" sz="4800" b="1" spc="324" dirty="0">
                <a:solidFill>
                  <a:srgbClr val="5398A2"/>
                </a:solidFill>
                <a:latin typeface="Calibri" panose="020F0502020204030204" pitchFamily="34" charset="0"/>
                <a:cs typeface="Calibri" panose="020F0502020204030204" pitchFamily="34" charset="0"/>
              </a:rPr>
              <a:t>Enhet 2</a:t>
            </a:r>
            <a:endParaRPr lang="en-US" sz="4800" b="1" spc="324" dirty="0">
              <a:solidFill>
                <a:srgbClr val="5398A2"/>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8E03057-7FC9-D6B9-8DEA-FC7A91F46D9F}"/>
              </a:ext>
            </a:extLst>
          </p:cNvPr>
          <p:cNvSpPr txBox="1"/>
          <p:nvPr/>
        </p:nvSpPr>
        <p:spPr>
          <a:xfrm>
            <a:off x="125243" y="4218194"/>
            <a:ext cx="4192233" cy="2308324"/>
          </a:xfrm>
          <a:prstGeom prst="rect">
            <a:avLst/>
          </a:prstGeom>
          <a:noFill/>
        </p:spPr>
        <p:txBody>
          <a:bodyPr wrap="square" rtlCol="0">
            <a:spAutoFit/>
          </a:bodyPr>
          <a:lstStyle/>
          <a:p>
            <a:r>
              <a:rPr lang="en-GB" sz="3600" b="1" spc="324" dirty="0">
                <a:solidFill>
                  <a:srgbClr val="5398A2"/>
                </a:solidFill>
                <a:latin typeface="Calibri" panose="020F0502020204030204" pitchFamily="34" charset="0"/>
                <a:cs typeface="Calibri" panose="020F0502020204030204" pitchFamily="34" charset="0"/>
              </a:rPr>
              <a:t>Hvorfor føler vi det slik? Vitenskapen bak klimangst</a:t>
            </a:r>
            <a:endParaRPr lang="en-US" sz="3600" b="1" spc="324" dirty="0">
              <a:solidFill>
                <a:srgbClr val="5398A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6403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D62D7F5-B563-323D-9160-1C92C81550BA}"/>
              </a:ext>
            </a:extLst>
          </p:cNvPr>
          <p:cNvSpPr>
            <a:spLocks noGrp="1"/>
          </p:cNvSpPr>
          <p:nvPr>
            <p:ph type="body" sz="quarter" idx="19"/>
          </p:nvPr>
        </p:nvSpPr>
        <p:spPr/>
        <p:txBody>
          <a:bodyPr/>
          <a:lstStyle/>
          <a:p>
            <a:r>
              <a:rPr lang="en-US" dirty="0"/>
              <a:t>2.1</a:t>
            </a:r>
          </a:p>
        </p:txBody>
      </p:sp>
      <p:sp>
        <p:nvSpPr>
          <p:cNvPr id="8" name="Text Placeholder 7">
            <a:extLst>
              <a:ext uri="{FF2B5EF4-FFF2-40B4-BE49-F238E27FC236}">
                <a16:creationId xmlns:a16="http://schemas.microsoft.com/office/drawing/2014/main" id="{2AF2D161-7CCA-664F-7635-F1714B34BC57}"/>
              </a:ext>
            </a:extLst>
          </p:cNvPr>
          <p:cNvSpPr>
            <a:spLocks noGrp="1"/>
          </p:cNvSpPr>
          <p:nvPr>
            <p:ph type="body" sz="quarter" idx="20"/>
          </p:nvPr>
        </p:nvSpPr>
        <p:spPr>
          <a:xfrm>
            <a:off x="4594468" y="2045704"/>
            <a:ext cx="6961476" cy="4609620"/>
          </a:xfrm>
        </p:spPr>
        <p:txBody>
          <a:bodyPr/>
          <a:lstStyle/>
          <a:p>
            <a:pPr marL="0" indent="0"/>
            <a:r>
              <a:rPr lang="en-GB" sz="2000" dirty="0"/>
              <a:t>I dag er vi omgitt av en nyhetsstrøm som går døgnet rundt.</a:t>
            </a:r>
          </a:p>
          <a:p>
            <a:pPr marL="0" indent="0"/>
            <a:r>
              <a:rPr lang="en-GB" sz="2000" dirty="0"/>
              <a:t>Hver gang vi tar frem telefonen, ser på TV eller blar gjennom sosiale medier, er det stor sannsynlighet for at vi ser nyheter om flom, branner, tørke og andre katastrofer knyttet til klimaendringene.</a:t>
            </a:r>
          </a:p>
          <a:p>
            <a:pPr marL="0" indent="0"/>
            <a:r>
              <a:rPr lang="en-GB" sz="2000" dirty="0"/>
              <a:t>Selv om det er viktig å holde seg informert, kan konstant eksponering for skremmende nyheter skape det psykologer kaller </a:t>
            </a:r>
            <a:r>
              <a:rPr lang="en-GB" sz="2000" b="1" dirty="0">
                <a:solidFill>
                  <a:srgbClr val="5398A2"/>
                </a:solidFill>
              </a:rPr>
              <a:t>«medieindusert angst».</a:t>
            </a:r>
          </a:p>
          <a:p>
            <a:pPr marL="0" indent="0"/>
            <a:r>
              <a:rPr lang="en-GB" sz="2000" dirty="0"/>
              <a:t>Dette betyr at selv om vi ikke selv opplever en klimahendelse direkte, kan vi likevel føle oss stresset, overveldet og hjelpeløse bare ved å se og høre om dem gjentatte ganger. Forskning (Clayton &amp; </a:t>
            </a:r>
            <a:r>
              <a:rPr lang="en-GB" sz="2000" dirty="0" err="1"/>
              <a:t>Karazsia</a:t>
            </a:r>
            <a:r>
              <a:rPr lang="en-GB" sz="2000" dirty="0"/>
              <a:t>, 2020) viser at hyppige negative nyheter øker følelser av frykt og maktesløshet – to viktige ingredienser i klimangst. Det er viktig å finne en balanse mellom å holde seg informert og å beskytte vårt emosjonelle velvære.</a:t>
            </a:r>
            <a:endParaRPr lang="en-US" dirty="0"/>
          </a:p>
        </p:txBody>
      </p:sp>
      <p:sp>
        <p:nvSpPr>
          <p:cNvPr id="5" name="Text Placeholder 4">
            <a:extLst>
              <a:ext uri="{FF2B5EF4-FFF2-40B4-BE49-F238E27FC236}">
                <a16:creationId xmlns:a16="http://schemas.microsoft.com/office/drawing/2014/main" id="{BD5B9596-03F5-D087-529E-4B14748C8D28}"/>
              </a:ext>
            </a:extLst>
          </p:cNvPr>
          <p:cNvSpPr>
            <a:spLocks noGrp="1"/>
          </p:cNvSpPr>
          <p:nvPr>
            <p:ph type="body" sz="quarter" idx="16"/>
          </p:nvPr>
        </p:nvSpPr>
        <p:spPr>
          <a:xfrm>
            <a:off x="4519055" y="359776"/>
            <a:ext cx="6961476" cy="1585972"/>
          </a:xfrm>
        </p:spPr>
        <p:txBody>
          <a:bodyPr/>
          <a:lstStyle/>
          <a:p>
            <a:r>
              <a:rPr lang="en-GB" dirty="0">
                <a:solidFill>
                  <a:srgbClr val="1F8E47"/>
                </a:solidFill>
              </a:rPr>
              <a:t>2.1 Medienes og sosiale nettverks rolle</a:t>
            </a:r>
            <a:endParaRPr lang="en-US" dirty="0">
              <a:solidFill>
                <a:srgbClr val="1F8E47"/>
              </a:solidFill>
            </a:endParaRPr>
          </a:p>
        </p:txBody>
      </p:sp>
      <p:pic>
        <p:nvPicPr>
          <p:cNvPr id="10" name="Picture Placeholder 9">
            <a:extLst>
              <a:ext uri="{FF2B5EF4-FFF2-40B4-BE49-F238E27FC236}">
                <a16:creationId xmlns:a16="http://schemas.microsoft.com/office/drawing/2014/main" id="{3C1022F3-710B-3B38-47E5-D3DF32B3C7B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97997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DBCBC4-003C-D0A9-6AA2-BB37645F9746}"/>
              </a:ext>
            </a:extLst>
          </p:cNvPr>
          <p:cNvSpPr>
            <a:spLocks noGrp="1"/>
          </p:cNvSpPr>
          <p:nvPr>
            <p:ph type="body" sz="quarter" idx="19"/>
          </p:nvPr>
        </p:nvSpPr>
        <p:spPr>
          <a:xfrm>
            <a:off x="8729222" y="922205"/>
            <a:ext cx="2814392" cy="385564"/>
          </a:xfrm>
        </p:spPr>
        <p:txBody>
          <a:bodyPr/>
          <a:lstStyle/>
          <a:p>
            <a:r>
              <a:rPr lang="en-GB" dirty="0"/>
              <a:t>2.1 Aktivitet</a:t>
            </a:r>
          </a:p>
        </p:txBody>
      </p:sp>
      <p:sp>
        <p:nvSpPr>
          <p:cNvPr id="4" name="Text Placeholder 3">
            <a:extLst>
              <a:ext uri="{FF2B5EF4-FFF2-40B4-BE49-F238E27FC236}">
                <a16:creationId xmlns:a16="http://schemas.microsoft.com/office/drawing/2014/main" id="{5D7EC714-9D9E-F9F3-14F8-3FEDC56D9387}"/>
              </a:ext>
            </a:extLst>
          </p:cNvPr>
          <p:cNvSpPr>
            <a:spLocks noGrp="1"/>
          </p:cNvSpPr>
          <p:nvPr>
            <p:ph type="body" sz="quarter" idx="21"/>
          </p:nvPr>
        </p:nvSpPr>
        <p:spPr>
          <a:xfrm>
            <a:off x="718078" y="4902066"/>
            <a:ext cx="10755843" cy="1647227"/>
          </a:xfrm>
          <a:solidFill>
            <a:srgbClr val="1F8E47"/>
          </a:solidFill>
        </p:spPr>
        <p:txBody>
          <a:bodyPr/>
          <a:lstStyle/>
          <a:p>
            <a:pPr marL="0" indent="0"/>
            <a:r>
              <a:rPr lang="en-GB" b="1" dirty="0">
                <a:solidFill>
                  <a:schemeClr val="bg1"/>
                </a:solidFill>
              </a:rPr>
              <a:t>Nyhetsgjennomgang</a:t>
            </a:r>
          </a:p>
          <a:p>
            <a:pPr marL="0" indent="0"/>
            <a:r>
              <a:rPr lang="en-GB" b="1" dirty="0">
                <a:solidFill>
                  <a:schemeClr val="bg1"/>
                </a:solidFill>
              </a:rPr>
              <a:t>Følg med på hvor mange nyhetsartikler om klimaet du kommer over i løpet av en dag via TikTok, Instagram, nettnyheter, nyheter på radio/tv?</a:t>
            </a:r>
          </a:p>
          <a:p>
            <a:r>
              <a:rPr lang="en-GB" b="1" dirty="0">
                <a:solidFill>
                  <a:schemeClr val="bg1"/>
                </a:solidFill>
              </a:rPr>
              <a:t>Hvordan fikk disse deg til å føle deg?</a:t>
            </a:r>
          </a:p>
        </p:txBody>
      </p:sp>
      <p:pic>
        <p:nvPicPr>
          <p:cNvPr id="7" name="Picture Placeholder 6">
            <a:extLst>
              <a:ext uri="{FF2B5EF4-FFF2-40B4-BE49-F238E27FC236}">
                <a16:creationId xmlns:a16="http://schemas.microsoft.com/office/drawing/2014/main" id="{A6FAB045-2C7C-1EC2-44F7-F1583289941A}"/>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40095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EEAD14-A9ED-D19F-9460-964517E60E56}"/>
              </a:ext>
            </a:extLst>
          </p:cNvPr>
          <p:cNvSpPr>
            <a:spLocks noGrp="1"/>
          </p:cNvSpPr>
          <p:nvPr>
            <p:ph type="body" sz="quarter" idx="18"/>
          </p:nvPr>
        </p:nvSpPr>
        <p:spPr>
          <a:xfrm>
            <a:off x="468443" y="1800607"/>
            <a:ext cx="4615448" cy="3849918"/>
          </a:xfrm>
        </p:spPr>
        <p:txBody>
          <a:bodyPr/>
          <a:lstStyle/>
          <a:p>
            <a:pPr marL="0" indent="0"/>
            <a:r>
              <a:rPr lang="en-GB" sz="2000" dirty="0"/>
              <a:t>Våre følelser rundt klimaendringene formes også av våre direkte og indirekte erfaringer.</a:t>
            </a:r>
          </a:p>
          <a:p>
            <a:pPr marL="0" indent="0"/>
            <a:r>
              <a:rPr lang="en-GB" sz="2000" dirty="0"/>
              <a:t>En personlig opplevelse, som å oppleve en hetebølge eller se en lokal elv tørke ut, kan utløse sterke følelser som sorg, sinne eller frykt.</a:t>
            </a:r>
          </a:p>
          <a:p>
            <a:pPr marL="0" indent="0"/>
            <a:r>
              <a:rPr lang="en-GB" sz="2000" dirty="0"/>
              <a:t>Selv om du ikke har opplevd miljøendringene direkte, kan det å se samfunnet ditt eller et sted du er glad i forandre seg, ha en dyp følelsesmessig innvirkning.</a:t>
            </a:r>
          </a:p>
        </p:txBody>
      </p:sp>
      <p:sp>
        <p:nvSpPr>
          <p:cNvPr id="3" name="Text Placeholder 2">
            <a:extLst>
              <a:ext uri="{FF2B5EF4-FFF2-40B4-BE49-F238E27FC236}">
                <a16:creationId xmlns:a16="http://schemas.microsoft.com/office/drawing/2014/main" id="{DAE8DF7A-0EA2-F745-9891-031D1E6AD363}"/>
              </a:ext>
            </a:extLst>
          </p:cNvPr>
          <p:cNvSpPr>
            <a:spLocks noGrp="1"/>
          </p:cNvSpPr>
          <p:nvPr>
            <p:ph type="body" sz="quarter" idx="16"/>
          </p:nvPr>
        </p:nvSpPr>
        <p:spPr>
          <a:xfrm>
            <a:off x="424206" y="328407"/>
            <a:ext cx="7616858" cy="803654"/>
          </a:xfrm>
        </p:spPr>
        <p:txBody>
          <a:bodyPr/>
          <a:lstStyle/>
          <a:p>
            <a:r>
              <a:rPr lang="en-GB" dirty="0">
                <a:solidFill>
                  <a:srgbClr val="1F8E47"/>
                </a:solidFill>
              </a:rPr>
              <a:t>2.2 Hvordan personlige og kollektive opplevelser former klimafølelser</a:t>
            </a:r>
          </a:p>
        </p:txBody>
      </p:sp>
      <p:pic>
        <p:nvPicPr>
          <p:cNvPr id="6" name="Picture Placeholder 5">
            <a:extLst>
              <a:ext uri="{FF2B5EF4-FFF2-40B4-BE49-F238E27FC236}">
                <a16:creationId xmlns:a16="http://schemas.microsoft.com/office/drawing/2014/main" id="{A3109761-7E54-6E2F-E3D1-1EC10696B08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p:pic>
      <p:sp>
        <p:nvSpPr>
          <p:cNvPr id="7" name="Oval 6">
            <a:extLst>
              <a:ext uri="{FF2B5EF4-FFF2-40B4-BE49-F238E27FC236}">
                <a16:creationId xmlns:a16="http://schemas.microsoft.com/office/drawing/2014/main" id="{ACA29F79-9705-A427-C5AC-607868F4A772}"/>
              </a:ext>
            </a:extLst>
          </p:cNvPr>
          <p:cNvSpPr/>
          <p:nvPr/>
        </p:nvSpPr>
        <p:spPr>
          <a:xfrm>
            <a:off x="9101469" y="-23278"/>
            <a:ext cx="3441290" cy="3500284"/>
          </a:xfrm>
          <a:prstGeom prst="ellipse">
            <a:avLst/>
          </a:prstGeom>
          <a:solidFill>
            <a:srgbClr val="5398A2"/>
          </a:solidFill>
          <a:ln>
            <a:solidFill>
              <a:srgbClr val="5398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4">
            <a:extLst>
              <a:ext uri="{FF2B5EF4-FFF2-40B4-BE49-F238E27FC236}">
                <a16:creationId xmlns:a16="http://schemas.microsoft.com/office/drawing/2014/main" id="{3A661929-FC9F-8DC4-02D8-DC925D2D3578}"/>
              </a:ext>
            </a:extLst>
          </p:cNvPr>
          <p:cNvSpPr txBox="1">
            <a:spLocks/>
          </p:cNvSpPr>
          <p:nvPr/>
        </p:nvSpPr>
        <p:spPr>
          <a:xfrm>
            <a:off x="9313785" y="749284"/>
            <a:ext cx="3228974" cy="21179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en-GB" sz="2000" b="1" dirty="0">
                <a:solidFill>
                  <a:schemeClr val="bg1"/>
                </a:solidFill>
                <a:hlinkClick r:id="rId3">
                  <a:extLst>
                    <a:ext uri="{A12FA001-AC4F-418D-AE19-62706E023703}">
                      <ahyp:hlinkClr xmlns:ahyp="http://schemas.microsoft.com/office/drawing/2018/hyperlinkcolor" val="tx"/>
                    </a:ext>
                  </a:extLst>
                </a:hlinkClick>
              </a:rPr>
              <a:t>Se denne korte videoen Klimaaktivisten Helena Marschall, 20, tar oss med inn i en ungdomsledet bevegelse i Tyskland for å få politiske ledere til å handle. Og de lytter.</a:t>
            </a:r>
            <a:endParaRPr lang="en-US" sz="2000" b="1" dirty="0">
              <a:solidFill>
                <a:schemeClr val="bg1"/>
              </a:solidFill>
            </a:endParaRPr>
          </a:p>
        </p:txBody>
      </p:sp>
    </p:spTree>
    <p:extLst>
      <p:ext uri="{BB962C8B-B14F-4D97-AF65-F5344CB8AC3E}">
        <p14:creationId xmlns:p14="http://schemas.microsoft.com/office/powerpoint/2010/main" val="94204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8B53DE-8694-89B1-9C75-B080DE828197}"/>
              </a:ext>
            </a:extLst>
          </p:cNvPr>
          <p:cNvSpPr>
            <a:spLocks noGrp="1"/>
          </p:cNvSpPr>
          <p:nvPr>
            <p:ph type="body" sz="quarter" idx="18"/>
          </p:nvPr>
        </p:nvSpPr>
        <p:spPr>
          <a:xfrm>
            <a:off x="798380" y="2045704"/>
            <a:ext cx="5008531" cy="3849918"/>
          </a:xfrm>
        </p:spPr>
        <p:txBody>
          <a:bodyPr/>
          <a:lstStyle/>
          <a:p>
            <a:pPr marL="0" indent="0"/>
            <a:r>
              <a:rPr lang="en-GB" sz="2000" dirty="0"/>
              <a:t>Fellesopplevelser, som å være vitne til globale bevegelser som </a:t>
            </a:r>
            <a:r>
              <a:rPr lang="en-GB" sz="2000" b="1" dirty="0">
                <a:solidFill>
                  <a:srgbClr val="4174BA"/>
                </a:solidFill>
              </a:rPr>
              <a:t>«Fridays for Future» </a:t>
            </a:r>
            <a:r>
              <a:rPr lang="en-GB" sz="2000" dirty="0"/>
              <a:t>eller å se </a:t>
            </a:r>
            <a:r>
              <a:rPr lang="en-GB" sz="2000" b="1" dirty="0">
                <a:solidFill>
                  <a:srgbClr val="4174BA"/>
                </a:solidFill>
              </a:rPr>
              <a:t>klimademonstrasjoner på nyhetene, </a:t>
            </a:r>
            <a:r>
              <a:rPr lang="en-GB" sz="2000" dirty="0"/>
              <a:t>kan også vekke sterke følelser, blant annet solidaritet, frustrasjon eller håp.</a:t>
            </a:r>
          </a:p>
          <a:p>
            <a:pPr marL="0" indent="0"/>
            <a:r>
              <a:rPr lang="en-GB" sz="2000" dirty="0"/>
              <a:t>Psykologer kaller dette «vicarious experience» – å føle seg følelsesmessig knyttet til hendelser selv når vi ikke er fysisk til stede.</a:t>
            </a:r>
          </a:p>
          <a:p>
            <a:pPr marL="0" indent="0"/>
            <a:r>
              <a:rPr lang="en-GB" sz="2000" dirty="0"/>
              <a:t>Både personlige og kollektive opplevelser bidrar til å forklare hvorfor klimangst er så utbredt blant unge i dag.</a:t>
            </a:r>
          </a:p>
        </p:txBody>
      </p:sp>
      <p:sp>
        <p:nvSpPr>
          <p:cNvPr id="3" name="Text Placeholder 2">
            <a:extLst>
              <a:ext uri="{FF2B5EF4-FFF2-40B4-BE49-F238E27FC236}">
                <a16:creationId xmlns:a16="http://schemas.microsoft.com/office/drawing/2014/main" id="{F48109E6-6371-F475-309F-D9A1ECCD102D}"/>
              </a:ext>
            </a:extLst>
          </p:cNvPr>
          <p:cNvSpPr>
            <a:spLocks noGrp="1"/>
          </p:cNvSpPr>
          <p:nvPr>
            <p:ph type="body" sz="quarter" idx="16"/>
          </p:nvPr>
        </p:nvSpPr>
        <p:spPr/>
        <p:txBody>
          <a:bodyPr/>
          <a:lstStyle/>
          <a:p>
            <a:r>
              <a:rPr lang="en-GB" dirty="0">
                <a:solidFill>
                  <a:srgbClr val="1F8E47"/>
                </a:solidFill>
              </a:rPr>
              <a:t>2.2 Hvordan personlige og kollektive opplevelser former klimafølelser</a:t>
            </a:r>
          </a:p>
        </p:txBody>
      </p:sp>
      <p:pic>
        <p:nvPicPr>
          <p:cNvPr id="5" name="Picture 4">
            <a:extLst>
              <a:ext uri="{FF2B5EF4-FFF2-40B4-BE49-F238E27FC236}">
                <a16:creationId xmlns:a16="http://schemas.microsoft.com/office/drawing/2014/main" id="{A7763EB4-BAD3-DC0B-F6BC-CC41D729C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5141" y="1856113"/>
            <a:ext cx="3384336" cy="4229100"/>
          </a:xfrm>
          <a:prstGeom prst="rect">
            <a:avLst/>
          </a:prstGeom>
          <a:effectLst>
            <a:outerShdw blurRad="63500" sx="102000" sy="102000" algn="ctr" rotWithShape="0">
              <a:prstClr val="black">
                <a:alpha val="40000"/>
              </a:prstClr>
            </a:outerShdw>
          </a:effectLst>
        </p:spPr>
      </p:pic>
      <p:sp>
        <p:nvSpPr>
          <p:cNvPr id="6" name="Oval 5">
            <a:extLst>
              <a:ext uri="{FF2B5EF4-FFF2-40B4-BE49-F238E27FC236}">
                <a16:creationId xmlns:a16="http://schemas.microsoft.com/office/drawing/2014/main" id="{9D3EFB6B-5239-380A-6341-F06923A31C5F}"/>
              </a:ext>
            </a:extLst>
          </p:cNvPr>
          <p:cNvSpPr/>
          <p:nvPr/>
        </p:nvSpPr>
        <p:spPr>
          <a:xfrm>
            <a:off x="8789909" y="3872447"/>
            <a:ext cx="2914649" cy="2871253"/>
          </a:xfrm>
          <a:prstGeom prst="ellipse">
            <a:avLst/>
          </a:prstGeom>
          <a:solidFill>
            <a:srgbClr val="5398A2"/>
          </a:solidFill>
          <a:ln>
            <a:solidFill>
              <a:srgbClr val="5398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4">
            <a:extLst>
              <a:ext uri="{FF2B5EF4-FFF2-40B4-BE49-F238E27FC236}">
                <a16:creationId xmlns:a16="http://schemas.microsoft.com/office/drawing/2014/main" id="{0DEC4081-A15A-B600-0ABE-F4BAF8D0CB36}"/>
              </a:ext>
            </a:extLst>
          </p:cNvPr>
          <p:cNvSpPr txBox="1">
            <a:spLocks/>
          </p:cNvSpPr>
          <p:nvPr/>
        </p:nvSpPr>
        <p:spPr>
          <a:xfrm>
            <a:off x="8965288" y="4540468"/>
            <a:ext cx="2563890" cy="21179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en-GB" sz="2000" dirty="0">
                <a:solidFill>
                  <a:schemeClr val="bg1"/>
                </a:solidFill>
                <a:hlinkClick r:id="rId3">
                  <a:extLst>
                    <a:ext uri="{A12FA001-AC4F-418D-AE19-62706E023703}">
                      <ahyp:hlinkClr xmlns:ahyp="http://schemas.microsoft.com/office/drawing/2018/hyperlinkcolor" val="tx"/>
                    </a:ext>
                  </a:extLst>
                </a:hlinkClick>
              </a:rPr>
              <a:t>«Fra individuelle til kollektive klimafølelser og handlinger»</a:t>
            </a:r>
          </a:p>
          <a:p>
            <a:pPr marL="0" indent="0" algn="ctr"/>
            <a:r>
              <a:rPr lang="en-GB" sz="2000" dirty="0">
                <a:solidFill>
                  <a:schemeClr val="bg1"/>
                </a:solidFill>
                <a:hlinkClick r:id="rId3">
                  <a:extLst>
                    <a:ext uri="{A12FA001-AC4F-418D-AE19-62706E023703}">
                      <ahyp:hlinkClr xmlns:ahyp="http://schemas.microsoft.com/office/drawing/2018/hyperlinkcolor" val="tx"/>
                    </a:ext>
                  </a:extLst>
                </a:hlinkClick>
              </a:rPr>
              <a:t>Tobias Brosch </a:t>
            </a:r>
            <a:endParaRPr lang="en-US" sz="2000" dirty="0">
              <a:solidFill>
                <a:schemeClr val="bg1"/>
              </a:solidFill>
            </a:endParaRPr>
          </a:p>
        </p:txBody>
      </p:sp>
    </p:spTree>
    <p:extLst>
      <p:ext uri="{BB962C8B-B14F-4D97-AF65-F5344CB8AC3E}">
        <p14:creationId xmlns:p14="http://schemas.microsoft.com/office/powerpoint/2010/main" val="377291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5332716-96CE-5898-5483-AC9370A46FAC}"/>
              </a:ext>
            </a:extLst>
          </p:cNvPr>
          <p:cNvSpPr>
            <a:spLocks noGrp="1"/>
          </p:cNvSpPr>
          <p:nvPr>
            <p:ph type="body" sz="quarter" idx="15"/>
          </p:nvPr>
        </p:nvSpPr>
        <p:spPr/>
        <p:txBody>
          <a:bodyPr/>
          <a:lstStyle/>
          <a:p>
            <a:r>
              <a:rPr lang="en-US" dirty="0"/>
              <a:t>01</a:t>
            </a:r>
          </a:p>
        </p:txBody>
      </p:sp>
      <p:sp>
        <p:nvSpPr>
          <p:cNvPr id="6" name="Text Placeholder 5">
            <a:extLst>
              <a:ext uri="{FF2B5EF4-FFF2-40B4-BE49-F238E27FC236}">
                <a16:creationId xmlns:a16="http://schemas.microsoft.com/office/drawing/2014/main" id="{43D63E27-25D9-4919-8DFB-F33F333C3548}"/>
              </a:ext>
            </a:extLst>
          </p:cNvPr>
          <p:cNvSpPr>
            <a:spLocks noGrp="1"/>
          </p:cNvSpPr>
          <p:nvPr>
            <p:ph type="body" sz="quarter" idx="14"/>
          </p:nvPr>
        </p:nvSpPr>
        <p:spPr>
          <a:xfrm>
            <a:off x="6698178" y="1337990"/>
            <a:ext cx="5170168" cy="689519"/>
          </a:xfrm>
        </p:spPr>
        <p:txBody>
          <a:bodyPr/>
          <a:lstStyle/>
          <a:p>
            <a:r>
              <a:rPr lang="en-GB" dirty="0"/>
              <a:t>Hva er klimangst? </a:t>
            </a:r>
            <a:endParaRPr lang="en-US" dirty="0"/>
          </a:p>
        </p:txBody>
      </p:sp>
      <p:sp>
        <p:nvSpPr>
          <p:cNvPr id="9" name="Text Placeholder 8">
            <a:extLst>
              <a:ext uri="{FF2B5EF4-FFF2-40B4-BE49-F238E27FC236}">
                <a16:creationId xmlns:a16="http://schemas.microsoft.com/office/drawing/2014/main" id="{4F1B31DF-1CFE-D018-6B75-87CD9C17B018}"/>
              </a:ext>
            </a:extLst>
          </p:cNvPr>
          <p:cNvSpPr>
            <a:spLocks noGrp="1"/>
          </p:cNvSpPr>
          <p:nvPr>
            <p:ph type="body" sz="quarter" idx="28"/>
          </p:nvPr>
        </p:nvSpPr>
        <p:spPr>
          <a:xfrm>
            <a:off x="191574" y="1351483"/>
            <a:ext cx="4159856" cy="4671588"/>
          </a:xfrm>
        </p:spPr>
        <p:txBody>
          <a:bodyPr/>
          <a:lstStyle/>
          <a:p>
            <a:pPr marL="0" indent="0"/>
            <a:r>
              <a:rPr lang="en-GB" dirty="0"/>
              <a:t>Modul 1 hjelper unge mennesker å forstå klimangst som en naturlig reaksjon på klimakrisen. Den utforsker de emosjonelle, sosiale og politiske røttene til disse følelsene og tilbyr praktiske strategier for å håndtere dem. Gjennom refleksjon, aktiviteter og konkrete eksempler får elevene støtte til å gå fra angst til handling, og erkjenne sin egen evne til å bidra til endring og forme håpefulle klimahistorier.</a:t>
            </a:r>
            <a:endParaRPr lang="en-US" dirty="0"/>
          </a:p>
        </p:txBody>
      </p:sp>
      <p:sp>
        <p:nvSpPr>
          <p:cNvPr id="10" name="Text Placeholder 9">
            <a:extLst>
              <a:ext uri="{FF2B5EF4-FFF2-40B4-BE49-F238E27FC236}">
                <a16:creationId xmlns:a16="http://schemas.microsoft.com/office/drawing/2014/main" id="{A7A12F72-9959-07DD-A16E-8E2EB4ADC470}"/>
              </a:ext>
            </a:extLst>
          </p:cNvPr>
          <p:cNvSpPr>
            <a:spLocks noGrp="1"/>
          </p:cNvSpPr>
          <p:nvPr>
            <p:ph type="body" sz="quarter" idx="29"/>
          </p:nvPr>
        </p:nvSpPr>
        <p:spPr/>
        <p:txBody>
          <a:bodyPr/>
          <a:lstStyle/>
          <a:p>
            <a:r>
              <a:rPr lang="en-US" dirty="0"/>
              <a:t>02</a:t>
            </a:r>
          </a:p>
        </p:txBody>
      </p:sp>
      <p:sp>
        <p:nvSpPr>
          <p:cNvPr id="11" name="Text Placeholder 10">
            <a:extLst>
              <a:ext uri="{FF2B5EF4-FFF2-40B4-BE49-F238E27FC236}">
                <a16:creationId xmlns:a16="http://schemas.microsoft.com/office/drawing/2014/main" id="{0D4384D8-C9BE-3A21-3637-568A04D30488}"/>
              </a:ext>
            </a:extLst>
          </p:cNvPr>
          <p:cNvSpPr>
            <a:spLocks noGrp="1"/>
          </p:cNvSpPr>
          <p:nvPr>
            <p:ph type="body" sz="quarter" idx="30"/>
          </p:nvPr>
        </p:nvSpPr>
        <p:spPr/>
        <p:txBody>
          <a:bodyPr/>
          <a:lstStyle/>
          <a:p>
            <a:r>
              <a:rPr lang="en-GB" dirty="0"/>
              <a:t>Vitenskapen bak klimangst</a:t>
            </a:r>
            <a:endParaRPr lang="en-US" dirty="0"/>
          </a:p>
        </p:txBody>
      </p:sp>
      <p:sp>
        <p:nvSpPr>
          <p:cNvPr id="12" name="Text Placeholder 11">
            <a:extLst>
              <a:ext uri="{FF2B5EF4-FFF2-40B4-BE49-F238E27FC236}">
                <a16:creationId xmlns:a16="http://schemas.microsoft.com/office/drawing/2014/main" id="{83090131-0E8A-A3B3-4801-78F232BBFD98}"/>
              </a:ext>
            </a:extLst>
          </p:cNvPr>
          <p:cNvSpPr>
            <a:spLocks noGrp="1"/>
          </p:cNvSpPr>
          <p:nvPr>
            <p:ph type="body" sz="quarter" idx="31"/>
          </p:nvPr>
        </p:nvSpPr>
        <p:spPr/>
        <p:txBody>
          <a:bodyPr/>
          <a:lstStyle/>
          <a:p>
            <a:r>
              <a:rPr lang="en-US" dirty="0"/>
              <a:t>03</a:t>
            </a:r>
          </a:p>
        </p:txBody>
      </p:sp>
      <p:sp>
        <p:nvSpPr>
          <p:cNvPr id="13" name="Text Placeholder 12">
            <a:extLst>
              <a:ext uri="{FF2B5EF4-FFF2-40B4-BE49-F238E27FC236}">
                <a16:creationId xmlns:a16="http://schemas.microsoft.com/office/drawing/2014/main" id="{8200CF51-BD65-558A-3660-B4F2C25FF695}"/>
              </a:ext>
            </a:extLst>
          </p:cNvPr>
          <p:cNvSpPr>
            <a:spLocks noGrp="1"/>
          </p:cNvSpPr>
          <p:nvPr>
            <p:ph type="body" sz="quarter" idx="32"/>
          </p:nvPr>
        </p:nvSpPr>
        <p:spPr/>
        <p:txBody>
          <a:bodyPr/>
          <a:lstStyle/>
          <a:p>
            <a:r>
              <a:rPr lang="en-GB" dirty="0"/>
              <a:t>Å bygge klimaresiliens</a:t>
            </a:r>
            <a:endParaRPr lang="en-US" dirty="0"/>
          </a:p>
        </p:txBody>
      </p:sp>
      <p:sp>
        <p:nvSpPr>
          <p:cNvPr id="14" name="Text Placeholder 13">
            <a:extLst>
              <a:ext uri="{FF2B5EF4-FFF2-40B4-BE49-F238E27FC236}">
                <a16:creationId xmlns:a16="http://schemas.microsoft.com/office/drawing/2014/main" id="{C68FDACD-2866-5909-F407-66556167D794}"/>
              </a:ext>
            </a:extLst>
          </p:cNvPr>
          <p:cNvSpPr>
            <a:spLocks noGrp="1"/>
          </p:cNvSpPr>
          <p:nvPr>
            <p:ph type="body" sz="quarter" idx="33"/>
          </p:nvPr>
        </p:nvSpPr>
        <p:spPr/>
        <p:txBody>
          <a:bodyPr/>
          <a:lstStyle/>
          <a:p>
            <a:r>
              <a:rPr lang="en-US" dirty="0"/>
              <a:t>04</a:t>
            </a:r>
          </a:p>
        </p:txBody>
      </p:sp>
      <p:sp>
        <p:nvSpPr>
          <p:cNvPr id="15" name="Text Placeholder 14">
            <a:extLst>
              <a:ext uri="{FF2B5EF4-FFF2-40B4-BE49-F238E27FC236}">
                <a16:creationId xmlns:a16="http://schemas.microsoft.com/office/drawing/2014/main" id="{CADCB91F-97FD-BA93-03ED-60272CBB45BD}"/>
              </a:ext>
            </a:extLst>
          </p:cNvPr>
          <p:cNvSpPr>
            <a:spLocks noGrp="1"/>
          </p:cNvSpPr>
          <p:nvPr>
            <p:ph type="body" sz="quarter" idx="34"/>
          </p:nvPr>
        </p:nvSpPr>
        <p:spPr/>
        <p:txBody>
          <a:bodyPr/>
          <a:lstStyle/>
          <a:p>
            <a:r>
              <a:rPr lang="en-GB" dirty="0"/>
              <a:t>Kraften i fellesskapets støtte</a:t>
            </a:r>
            <a:endParaRPr lang="en-US" dirty="0"/>
          </a:p>
        </p:txBody>
      </p:sp>
      <p:sp>
        <p:nvSpPr>
          <p:cNvPr id="16" name="Text Placeholder 15">
            <a:extLst>
              <a:ext uri="{FF2B5EF4-FFF2-40B4-BE49-F238E27FC236}">
                <a16:creationId xmlns:a16="http://schemas.microsoft.com/office/drawing/2014/main" id="{0A7A08E9-769E-C4AB-E48F-BD4D44F7665B}"/>
              </a:ext>
            </a:extLst>
          </p:cNvPr>
          <p:cNvSpPr>
            <a:spLocks noGrp="1"/>
          </p:cNvSpPr>
          <p:nvPr>
            <p:ph type="body" sz="quarter" idx="35"/>
          </p:nvPr>
        </p:nvSpPr>
        <p:spPr/>
        <p:txBody>
          <a:bodyPr/>
          <a:lstStyle/>
          <a:p>
            <a:r>
              <a:rPr lang="en-US" dirty="0"/>
              <a:t>05</a:t>
            </a:r>
          </a:p>
        </p:txBody>
      </p:sp>
      <p:sp>
        <p:nvSpPr>
          <p:cNvPr id="17" name="Text Placeholder 16">
            <a:extLst>
              <a:ext uri="{FF2B5EF4-FFF2-40B4-BE49-F238E27FC236}">
                <a16:creationId xmlns:a16="http://schemas.microsoft.com/office/drawing/2014/main" id="{A705CE98-BACD-0B29-C279-9CB1FDF9F310}"/>
              </a:ext>
            </a:extLst>
          </p:cNvPr>
          <p:cNvSpPr>
            <a:spLocks noGrp="1"/>
          </p:cNvSpPr>
          <p:nvPr>
            <p:ph type="body" sz="quarter" idx="36"/>
          </p:nvPr>
        </p:nvSpPr>
        <p:spPr/>
        <p:txBody>
          <a:bodyPr/>
          <a:lstStyle/>
          <a:p>
            <a:r>
              <a:rPr lang="en-GB" dirty="0"/>
              <a:t>Fra angst til mestring</a:t>
            </a:r>
            <a:endParaRPr lang="en-US" dirty="0"/>
          </a:p>
        </p:txBody>
      </p:sp>
      <p:sp>
        <p:nvSpPr>
          <p:cNvPr id="8" name="Text Placeholder 7">
            <a:extLst>
              <a:ext uri="{FF2B5EF4-FFF2-40B4-BE49-F238E27FC236}">
                <a16:creationId xmlns:a16="http://schemas.microsoft.com/office/drawing/2014/main" id="{9E008C6E-21CE-8F0D-9175-2244D18D2709}"/>
              </a:ext>
            </a:extLst>
          </p:cNvPr>
          <p:cNvSpPr>
            <a:spLocks noGrp="1"/>
          </p:cNvSpPr>
          <p:nvPr>
            <p:ph type="body" sz="quarter" idx="27"/>
          </p:nvPr>
        </p:nvSpPr>
        <p:spPr/>
        <p:txBody>
          <a:bodyPr/>
          <a:lstStyle/>
          <a:p>
            <a:r>
              <a:rPr lang="en-US" dirty="0"/>
              <a:t>Moduloversikt</a:t>
            </a:r>
          </a:p>
        </p:txBody>
      </p:sp>
      <p:sp>
        <p:nvSpPr>
          <p:cNvPr id="2" name="Text Placeholder 16">
            <a:extLst>
              <a:ext uri="{FF2B5EF4-FFF2-40B4-BE49-F238E27FC236}">
                <a16:creationId xmlns:a16="http://schemas.microsoft.com/office/drawing/2014/main" id="{A0801C89-2476-25EC-D30D-65F67E87607F}"/>
              </a:ext>
            </a:extLst>
          </p:cNvPr>
          <p:cNvSpPr txBox="1">
            <a:spLocks/>
          </p:cNvSpPr>
          <p:nvPr/>
        </p:nvSpPr>
        <p:spPr>
          <a:xfrm>
            <a:off x="6794017" y="5970471"/>
            <a:ext cx="4608000"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Å forme fortellingen om klimangst</a:t>
            </a:r>
            <a:endParaRPr lang="en-US" dirty="0"/>
          </a:p>
        </p:txBody>
      </p:sp>
      <p:sp>
        <p:nvSpPr>
          <p:cNvPr id="3" name="Text Placeholder 15">
            <a:extLst>
              <a:ext uri="{FF2B5EF4-FFF2-40B4-BE49-F238E27FC236}">
                <a16:creationId xmlns:a16="http://schemas.microsoft.com/office/drawing/2014/main" id="{0B384C5C-501E-284D-C478-12ABAA24C0E1}"/>
              </a:ext>
            </a:extLst>
          </p:cNvPr>
          <p:cNvSpPr txBox="1">
            <a:spLocks/>
          </p:cNvSpPr>
          <p:nvPr/>
        </p:nvSpPr>
        <p:spPr>
          <a:xfrm>
            <a:off x="5924507" y="5964727"/>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5398A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06</a:t>
            </a:r>
          </a:p>
        </p:txBody>
      </p:sp>
      <p:cxnSp>
        <p:nvCxnSpPr>
          <p:cNvPr id="4" name="Straight Connector 3">
            <a:extLst>
              <a:ext uri="{FF2B5EF4-FFF2-40B4-BE49-F238E27FC236}">
                <a16:creationId xmlns:a16="http://schemas.microsoft.com/office/drawing/2014/main" id="{525E61EA-DAF0-792F-E38C-D8903D6CE025}"/>
              </a:ext>
            </a:extLst>
          </p:cNvPr>
          <p:cNvCxnSpPr>
            <a:cxnSpLocks/>
          </p:cNvCxnSpPr>
          <p:nvPr/>
        </p:nvCxnSpPr>
        <p:spPr>
          <a:xfrm flipH="1">
            <a:off x="5667473" y="5841784"/>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212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653FE-245A-D728-9C7E-DFFC0A8C091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50DC05D-3A9A-0DA2-E734-50E85A72CFF2}"/>
              </a:ext>
            </a:extLst>
          </p:cNvPr>
          <p:cNvSpPr>
            <a:spLocks noGrp="1"/>
          </p:cNvSpPr>
          <p:nvPr>
            <p:ph type="body" sz="quarter" idx="19"/>
          </p:nvPr>
        </p:nvSpPr>
        <p:spPr>
          <a:xfrm>
            <a:off x="8729222" y="922205"/>
            <a:ext cx="2814392" cy="614364"/>
          </a:xfrm>
        </p:spPr>
        <p:txBody>
          <a:bodyPr/>
          <a:lstStyle/>
          <a:p>
            <a:r>
              <a:rPr lang="en-GB" dirty="0"/>
              <a:t>2.2 Oppgave</a:t>
            </a:r>
          </a:p>
        </p:txBody>
      </p:sp>
      <p:sp>
        <p:nvSpPr>
          <p:cNvPr id="4" name="Text Placeholder 3">
            <a:extLst>
              <a:ext uri="{FF2B5EF4-FFF2-40B4-BE49-F238E27FC236}">
                <a16:creationId xmlns:a16="http://schemas.microsoft.com/office/drawing/2014/main" id="{40D37BE3-D4FB-5D6C-7204-A2337F9BAA9E}"/>
              </a:ext>
            </a:extLst>
          </p:cNvPr>
          <p:cNvSpPr>
            <a:spLocks noGrp="1"/>
          </p:cNvSpPr>
          <p:nvPr>
            <p:ph type="body" sz="quarter" idx="21"/>
          </p:nvPr>
        </p:nvSpPr>
        <p:spPr>
          <a:xfrm>
            <a:off x="718078" y="4902066"/>
            <a:ext cx="10755843" cy="876565"/>
          </a:xfrm>
          <a:solidFill>
            <a:srgbClr val="1F8E47"/>
          </a:solidFill>
        </p:spPr>
        <p:txBody>
          <a:bodyPr/>
          <a:lstStyle/>
          <a:p>
            <a:pPr marL="0" indent="0"/>
            <a:r>
              <a:rPr lang="en-GB" b="1" dirty="0">
                <a:solidFill>
                  <a:schemeClr val="bg1"/>
                </a:solidFill>
              </a:rPr>
              <a:t>Lag en kort video eller blogg om en gang da naturen eller miljøet fikk deg til å føle deg rørt</a:t>
            </a:r>
          </a:p>
        </p:txBody>
      </p:sp>
      <p:pic>
        <p:nvPicPr>
          <p:cNvPr id="7" name="Picture Placeholder 6">
            <a:extLst>
              <a:ext uri="{FF2B5EF4-FFF2-40B4-BE49-F238E27FC236}">
                <a16:creationId xmlns:a16="http://schemas.microsoft.com/office/drawing/2014/main" id="{FC09D546-448B-EFCF-6F9F-433B995E6085}"/>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249706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9E10F-183C-792E-0704-905D1C7A81B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407C3DDB-6AFA-747C-5D5C-3D487261C3D0}"/>
              </a:ext>
            </a:extLst>
          </p:cNvPr>
          <p:cNvSpPr>
            <a:spLocks noGrp="1"/>
          </p:cNvSpPr>
          <p:nvPr>
            <p:ph type="body" sz="quarter" idx="19"/>
          </p:nvPr>
        </p:nvSpPr>
        <p:spPr/>
        <p:txBody>
          <a:bodyPr/>
          <a:lstStyle/>
          <a:p>
            <a:r>
              <a:rPr lang="en-US"/>
              <a:t>2.</a:t>
            </a:r>
            <a:r>
              <a:rPr lang="en-US" dirty="0"/>
              <a:t>4</a:t>
            </a:r>
          </a:p>
        </p:txBody>
      </p:sp>
      <p:sp>
        <p:nvSpPr>
          <p:cNvPr id="8" name="Text Placeholder 7">
            <a:extLst>
              <a:ext uri="{FF2B5EF4-FFF2-40B4-BE49-F238E27FC236}">
                <a16:creationId xmlns:a16="http://schemas.microsoft.com/office/drawing/2014/main" id="{0B98EB10-9851-A3FE-9C98-25CF46596D15}"/>
              </a:ext>
            </a:extLst>
          </p:cNvPr>
          <p:cNvSpPr>
            <a:spLocks noGrp="1"/>
          </p:cNvSpPr>
          <p:nvPr>
            <p:ph type="body" sz="quarter" idx="20"/>
          </p:nvPr>
        </p:nvSpPr>
        <p:spPr>
          <a:xfrm>
            <a:off x="4594468" y="2045704"/>
            <a:ext cx="6961476" cy="4609620"/>
          </a:xfrm>
        </p:spPr>
        <p:txBody>
          <a:bodyPr/>
          <a:lstStyle/>
          <a:p>
            <a:pPr marL="0" indent="0"/>
            <a:r>
              <a:rPr lang="en-GB" sz="2000" dirty="0"/>
              <a:t>Ikke alle følelsesmessige reaksjoner på klimaendringene er like.</a:t>
            </a:r>
          </a:p>
          <a:p>
            <a:pPr marL="0" indent="0"/>
            <a:endParaRPr lang="en-GB" sz="2000" b="1" dirty="0">
              <a:solidFill>
                <a:srgbClr val="5398A2"/>
              </a:solidFill>
            </a:endParaRPr>
          </a:p>
          <a:p>
            <a:pPr marL="0" indent="0"/>
            <a:r>
              <a:rPr lang="en-GB" sz="2000" b="1" dirty="0">
                <a:solidFill>
                  <a:srgbClr val="5398A2"/>
                </a:solidFill>
              </a:rPr>
              <a:t>Økoangst </a:t>
            </a:r>
            <a:r>
              <a:rPr lang="en-GB" sz="2000" dirty="0"/>
              <a:t>er når frykt og bekymring motiverer deg til å bry deg, lære og handle.</a:t>
            </a:r>
          </a:p>
          <a:p>
            <a:pPr marL="0" indent="0"/>
            <a:endParaRPr lang="en-GB" sz="2000" dirty="0"/>
          </a:p>
          <a:p>
            <a:pPr marL="0" indent="0"/>
            <a:r>
              <a:rPr lang="en-GB" sz="2000" dirty="0"/>
              <a:t>Det er en mobiliserende kraft som får folk til å engasjere seg i miljøbevegelser, endre atferd og øke bevisstheten.</a:t>
            </a:r>
            <a:endParaRPr lang="en-US" dirty="0"/>
          </a:p>
        </p:txBody>
      </p:sp>
      <p:sp>
        <p:nvSpPr>
          <p:cNvPr id="5" name="Text Placeholder 4">
            <a:extLst>
              <a:ext uri="{FF2B5EF4-FFF2-40B4-BE49-F238E27FC236}">
                <a16:creationId xmlns:a16="http://schemas.microsoft.com/office/drawing/2014/main" id="{105BBBD0-8B38-28C1-159A-00D9306B5917}"/>
              </a:ext>
            </a:extLst>
          </p:cNvPr>
          <p:cNvSpPr>
            <a:spLocks noGrp="1"/>
          </p:cNvSpPr>
          <p:nvPr>
            <p:ph type="body" sz="quarter" idx="16"/>
          </p:nvPr>
        </p:nvSpPr>
        <p:spPr>
          <a:xfrm>
            <a:off x="4519055" y="359776"/>
            <a:ext cx="6961476" cy="803654"/>
          </a:xfrm>
        </p:spPr>
        <p:txBody>
          <a:bodyPr/>
          <a:lstStyle/>
          <a:p>
            <a:r>
              <a:rPr lang="en-GB" dirty="0">
                <a:solidFill>
                  <a:srgbClr val="1F8E47"/>
                </a:solidFill>
              </a:rPr>
              <a:t> Forståelse av miljøangst kontra miljølammelse</a:t>
            </a:r>
            <a:endParaRPr lang="en-US" dirty="0">
              <a:solidFill>
                <a:srgbClr val="1F8E47"/>
              </a:solidFill>
            </a:endParaRPr>
          </a:p>
        </p:txBody>
      </p:sp>
      <p:pic>
        <p:nvPicPr>
          <p:cNvPr id="10" name="Picture Placeholder 9">
            <a:extLst>
              <a:ext uri="{FF2B5EF4-FFF2-40B4-BE49-F238E27FC236}">
                <a16:creationId xmlns:a16="http://schemas.microsoft.com/office/drawing/2014/main" id="{A423BAA9-BF6B-4B6B-BDE4-E05E5516993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29714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EF523-0629-5873-5BE7-30794E0A59F5}"/>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BCD757F1-30F1-BDA3-B475-0C33A22DDEA4}"/>
              </a:ext>
            </a:extLst>
          </p:cNvPr>
          <p:cNvSpPr>
            <a:spLocks noGrp="1"/>
          </p:cNvSpPr>
          <p:nvPr>
            <p:ph type="body" sz="quarter" idx="19"/>
          </p:nvPr>
        </p:nvSpPr>
        <p:spPr/>
        <p:txBody>
          <a:bodyPr/>
          <a:lstStyle/>
          <a:p>
            <a:r>
              <a:rPr lang="en-US" dirty="0"/>
              <a:t>2.4</a:t>
            </a:r>
          </a:p>
        </p:txBody>
      </p:sp>
      <p:sp>
        <p:nvSpPr>
          <p:cNvPr id="8" name="Text Placeholder 7">
            <a:extLst>
              <a:ext uri="{FF2B5EF4-FFF2-40B4-BE49-F238E27FC236}">
                <a16:creationId xmlns:a16="http://schemas.microsoft.com/office/drawing/2014/main" id="{19736F48-3D59-979B-8B21-94C0847862BC}"/>
              </a:ext>
            </a:extLst>
          </p:cNvPr>
          <p:cNvSpPr>
            <a:spLocks noGrp="1"/>
          </p:cNvSpPr>
          <p:nvPr>
            <p:ph type="body" sz="quarter" idx="20"/>
          </p:nvPr>
        </p:nvSpPr>
        <p:spPr>
          <a:xfrm>
            <a:off x="4594468" y="2045704"/>
            <a:ext cx="6961476" cy="4609620"/>
          </a:xfrm>
        </p:spPr>
        <p:txBody>
          <a:bodyPr/>
          <a:lstStyle/>
          <a:p>
            <a:pPr marL="0" indent="0"/>
            <a:r>
              <a:rPr lang="en-GB" sz="2000" b="1" dirty="0">
                <a:solidFill>
                  <a:srgbClr val="4174BA"/>
                </a:solidFill>
              </a:rPr>
              <a:t>Øko-lammelse, </a:t>
            </a:r>
            <a:r>
              <a:rPr lang="en-GB" sz="2000" dirty="0"/>
              <a:t>derimot, er når frykten blir så overveldende at den hindrer handling.</a:t>
            </a:r>
          </a:p>
          <a:p>
            <a:pPr marL="0" indent="0"/>
            <a:r>
              <a:rPr lang="en-GB" sz="2000" dirty="0"/>
              <a:t>Noen som opplever øko-lammelse kan føle at situasjonen er håpløs, at ingenting de gjør vil ha noen betydning, eller at endring er umulig.</a:t>
            </a:r>
          </a:p>
          <a:p>
            <a:pPr marL="0" indent="0"/>
            <a:r>
              <a:rPr lang="en-GB" sz="2000" dirty="0"/>
              <a:t>Forskjellen mellom miljøangst og miljølammelse er viktig, for selv om begge starter med lignende følelser, fører de til svært forskjellige utfall.</a:t>
            </a:r>
          </a:p>
          <a:p>
            <a:pPr marL="0" indent="0"/>
            <a:r>
              <a:rPr lang="en-GB" sz="2000" dirty="0"/>
              <a:t>Å gjenkjenne de tidlige tegnene på lammelse (f.eks. å trekke seg fra samtaler, føle seg lammet eller nummen) hjelper oss å søke støtte og gjenopprette kontakten med håp og handling.</a:t>
            </a:r>
            <a:endParaRPr lang="en-US" dirty="0"/>
          </a:p>
        </p:txBody>
      </p:sp>
      <p:sp>
        <p:nvSpPr>
          <p:cNvPr id="5" name="Text Placeholder 4">
            <a:extLst>
              <a:ext uri="{FF2B5EF4-FFF2-40B4-BE49-F238E27FC236}">
                <a16:creationId xmlns:a16="http://schemas.microsoft.com/office/drawing/2014/main" id="{74A50088-DB0D-5501-C2B4-21949260CB69}"/>
              </a:ext>
            </a:extLst>
          </p:cNvPr>
          <p:cNvSpPr>
            <a:spLocks noGrp="1"/>
          </p:cNvSpPr>
          <p:nvPr>
            <p:ph type="body" sz="quarter" idx="16"/>
          </p:nvPr>
        </p:nvSpPr>
        <p:spPr>
          <a:xfrm>
            <a:off x="4519055" y="359776"/>
            <a:ext cx="6961476" cy="803654"/>
          </a:xfrm>
        </p:spPr>
        <p:txBody>
          <a:bodyPr/>
          <a:lstStyle/>
          <a:p>
            <a:r>
              <a:rPr lang="en-GB" dirty="0">
                <a:solidFill>
                  <a:srgbClr val="1F8E47"/>
                </a:solidFill>
              </a:rPr>
              <a:t> Forståelse av miljøangst vs. miljølammelse</a:t>
            </a:r>
            <a:endParaRPr lang="en-US" dirty="0">
              <a:solidFill>
                <a:srgbClr val="1F8E47"/>
              </a:solidFill>
            </a:endParaRPr>
          </a:p>
        </p:txBody>
      </p:sp>
      <p:pic>
        <p:nvPicPr>
          <p:cNvPr id="10" name="Picture Placeholder 9">
            <a:extLst>
              <a:ext uri="{FF2B5EF4-FFF2-40B4-BE49-F238E27FC236}">
                <a16:creationId xmlns:a16="http://schemas.microsoft.com/office/drawing/2014/main" id="{986EBBD4-9248-8876-A4C1-F2DEBBA7BEF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79034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B38FB-B401-6B9B-32B0-A2A96C95BAD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F19452F-D48F-61B0-65E5-2376818A0384}"/>
              </a:ext>
            </a:extLst>
          </p:cNvPr>
          <p:cNvSpPr>
            <a:spLocks noGrp="1"/>
          </p:cNvSpPr>
          <p:nvPr>
            <p:ph type="body" sz="quarter" idx="17"/>
          </p:nvPr>
        </p:nvSpPr>
        <p:spPr/>
        <p:txBody>
          <a:bodyPr/>
          <a:lstStyle/>
          <a:p>
            <a:r>
              <a:rPr lang="en-US" dirty="0"/>
              <a:t>03</a:t>
            </a:r>
          </a:p>
        </p:txBody>
      </p:sp>
      <p:pic>
        <p:nvPicPr>
          <p:cNvPr id="8" name="Picture Placeholder 7">
            <a:extLst>
              <a:ext uri="{FF2B5EF4-FFF2-40B4-BE49-F238E27FC236}">
                <a16:creationId xmlns:a16="http://schemas.microsoft.com/office/drawing/2014/main" id="{102EA18B-9024-8D2C-6B98-8855B47EEDB7}"/>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pic>
      <p:pic>
        <p:nvPicPr>
          <p:cNvPr id="9" name="Picture 8">
            <a:extLst>
              <a:ext uri="{FF2B5EF4-FFF2-40B4-BE49-F238E27FC236}">
                <a16:creationId xmlns:a16="http://schemas.microsoft.com/office/drawing/2014/main" id="{E6E5C92B-F9FD-DAD3-77C8-D3376DA17F83}"/>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A3DC32EA-8FDA-FE78-53B8-418A8D57B808}"/>
              </a:ext>
            </a:extLst>
          </p:cNvPr>
          <p:cNvSpPr/>
          <p:nvPr/>
        </p:nvSpPr>
        <p:spPr>
          <a:xfrm>
            <a:off x="2483239" y="2558689"/>
            <a:ext cx="4935200"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A8E6126F-3D95-ED98-E76D-4DF59293E9BF}"/>
              </a:ext>
            </a:extLst>
          </p:cNvPr>
          <p:cNvSpPr txBox="1"/>
          <p:nvPr/>
        </p:nvSpPr>
        <p:spPr>
          <a:xfrm>
            <a:off x="2751335" y="2556303"/>
            <a:ext cx="6957426" cy="830997"/>
          </a:xfrm>
          <a:prstGeom prst="rect">
            <a:avLst/>
          </a:prstGeom>
          <a:noFill/>
        </p:spPr>
        <p:txBody>
          <a:bodyPr wrap="square" rtlCol="0">
            <a:spAutoFit/>
          </a:bodyPr>
          <a:lstStyle/>
          <a:p>
            <a:r>
              <a:rPr lang="en-GB" sz="4800" b="1" spc="324" dirty="0">
                <a:solidFill>
                  <a:srgbClr val="5398A2"/>
                </a:solidFill>
                <a:latin typeface="Calibri" panose="020F0502020204030204" pitchFamily="34" charset="0"/>
                <a:cs typeface="Calibri" panose="020F0502020204030204" pitchFamily="34" charset="0"/>
              </a:rPr>
              <a:t>Enhet 3</a:t>
            </a:r>
            <a:endParaRPr lang="en-US" sz="4800" b="1" spc="324" dirty="0">
              <a:solidFill>
                <a:srgbClr val="5398A2"/>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9445FEA-CE10-EA15-6F0E-3E1EDB6087BD}"/>
              </a:ext>
            </a:extLst>
          </p:cNvPr>
          <p:cNvSpPr txBox="1"/>
          <p:nvPr/>
        </p:nvSpPr>
        <p:spPr>
          <a:xfrm>
            <a:off x="125243" y="4218194"/>
            <a:ext cx="4271725" cy="2308324"/>
          </a:xfrm>
          <a:prstGeom prst="rect">
            <a:avLst/>
          </a:prstGeom>
          <a:noFill/>
        </p:spPr>
        <p:txBody>
          <a:bodyPr wrap="square" rtlCol="0">
            <a:spAutoFit/>
          </a:bodyPr>
          <a:lstStyle/>
          <a:p>
            <a:r>
              <a:rPr lang="en-GB" sz="3600" b="1" spc="324" dirty="0">
                <a:solidFill>
                  <a:srgbClr val="5398A2"/>
                </a:solidFill>
                <a:latin typeface="Calibri" panose="020F0502020204030204" pitchFamily="34" charset="0"/>
                <a:cs typeface="Calibri" panose="020F0502020204030204" pitchFamily="34" charset="0"/>
              </a:rPr>
              <a:t>Å bygge klimaresiliens – å takle uten å unngå</a:t>
            </a:r>
            <a:endParaRPr lang="en-US" sz="3600" b="1" spc="324" dirty="0">
              <a:solidFill>
                <a:srgbClr val="5398A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1484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148AAE-C4ED-1456-F8B8-0998475C255B}"/>
              </a:ext>
            </a:extLst>
          </p:cNvPr>
          <p:cNvSpPr>
            <a:spLocks noGrp="1"/>
          </p:cNvSpPr>
          <p:nvPr>
            <p:ph type="body" sz="quarter" idx="18"/>
          </p:nvPr>
        </p:nvSpPr>
        <p:spPr>
          <a:xfrm>
            <a:off x="798381" y="1565257"/>
            <a:ext cx="5021395" cy="4193171"/>
          </a:xfrm>
          <a:solidFill>
            <a:srgbClr val="1F8E47"/>
          </a:solidFill>
          <a:ln>
            <a:solidFill>
              <a:srgbClr val="1F8E47"/>
            </a:solidFill>
          </a:ln>
        </p:spPr>
        <p:txBody>
          <a:bodyPr/>
          <a:lstStyle/>
          <a:p>
            <a:pPr marL="0" indent="0"/>
            <a:endParaRPr lang="en-GB" dirty="0">
              <a:solidFill>
                <a:schemeClr val="bg1"/>
              </a:solidFill>
            </a:endParaRPr>
          </a:p>
          <a:p>
            <a:pPr marL="0" indent="0"/>
            <a:r>
              <a:rPr lang="en-GB" dirty="0">
                <a:solidFill>
                  <a:schemeClr val="bg1"/>
                </a:solidFill>
              </a:rPr>
              <a:t>Det kan til tider bli for mye å føle seg bekymret for klimaendringene.</a:t>
            </a:r>
          </a:p>
          <a:p>
            <a:pPr marL="0" indent="0"/>
            <a:r>
              <a:rPr lang="en-GB" dirty="0">
                <a:solidFill>
                  <a:schemeClr val="bg1"/>
                </a:solidFill>
              </a:rPr>
              <a:t>Når frykten tar overhånd, er det lett å føle seg overveldet, å stenge seg følelsesmessig inne eller å slutte å engasjere seg helt.</a:t>
            </a:r>
          </a:p>
          <a:p>
            <a:pPr marL="0" indent="0"/>
            <a:r>
              <a:rPr lang="en-GB" dirty="0">
                <a:solidFill>
                  <a:schemeClr val="bg1"/>
                </a:solidFill>
              </a:rPr>
              <a:t>Men det finnes </a:t>
            </a:r>
            <a:r>
              <a:rPr lang="en-GB" b="1" dirty="0">
                <a:solidFill>
                  <a:schemeClr val="bg1"/>
                </a:solidFill>
              </a:rPr>
              <a:t>strategier </a:t>
            </a:r>
            <a:r>
              <a:rPr lang="en-GB" dirty="0">
                <a:solidFill>
                  <a:schemeClr val="bg1"/>
                </a:solidFill>
              </a:rPr>
              <a:t>som kan hjelpe – ikke til å ignorere disse følelsene, men til å jobbe med dem.</a:t>
            </a:r>
          </a:p>
          <a:p>
            <a:pPr marL="0" indent="0"/>
            <a:endParaRPr lang="en-GB" dirty="0">
              <a:solidFill>
                <a:schemeClr val="bg1"/>
              </a:solidFill>
            </a:endParaRPr>
          </a:p>
        </p:txBody>
      </p:sp>
      <p:sp>
        <p:nvSpPr>
          <p:cNvPr id="3" name="Text Placeholder 2">
            <a:extLst>
              <a:ext uri="{FF2B5EF4-FFF2-40B4-BE49-F238E27FC236}">
                <a16:creationId xmlns:a16="http://schemas.microsoft.com/office/drawing/2014/main" id="{2A76907F-AC45-0093-4F12-405F45CD26DC}"/>
              </a:ext>
            </a:extLst>
          </p:cNvPr>
          <p:cNvSpPr>
            <a:spLocks noGrp="1"/>
          </p:cNvSpPr>
          <p:nvPr>
            <p:ph type="body" sz="quarter" idx="16"/>
          </p:nvPr>
        </p:nvSpPr>
        <p:spPr/>
        <p:txBody>
          <a:bodyPr/>
          <a:lstStyle/>
          <a:p>
            <a:r>
              <a:rPr lang="en-GB" dirty="0">
                <a:solidFill>
                  <a:srgbClr val="1F8E47"/>
                </a:solidFill>
              </a:rPr>
              <a:t>3.1 Fra overveldelse til motstandskraft</a:t>
            </a:r>
          </a:p>
        </p:txBody>
      </p:sp>
      <p:sp>
        <p:nvSpPr>
          <p:cNvPr id="4" name="Text Placeholder 1">
            <a:extLst>
              <a:ext uri="{FF2B5EF4-FFF2-40B4-BE49-F238E27FC236}">
                <a16:creationId xmlns:a16="http://schemas.microsoft.com/office/drawing/2014/main" id="{D1A9EDAE-5A51-6490-75FA-BA123DA14268}"/>
              </a:ext>
            </a:extLst>
          </p:cNvPr>
          <p:cNvSpPr txBox="1">
            <a:spLocks/>
          </p:cNvSpPr>
          <p:nvPr/>
        </p:nvSpPr>
        <p:spPr>
          <a:xfrm>
            <a:off x="6218106" y="1565256"/>
            <a:ext cx="5021395" cy="4193171"/>
          </a:xfrm>
          <a:prstGeom prst="rect">
            <a:avLst/>
          </a:prstGeom>
          <a:noFill/>
          <a:ln w="38100">
            <a:solidFill>
              <a:srgbClr val="1F8E47"/>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GB" dirty="0"/>
          </a:p>
          <a:p>
            <a:pPr marL="0" indent="0"/>
            <a:r>
              <a:rPr lang="en-GB" dirty="0"/>
              <a:t>I denne delen skal vi se på hvordan du kan bygge motstandskraft – din evne til å holde beina på jorda og holde motivasjonen oppe, selv når du står overfor en utfordring som klimaendringene.</a:t>
            </a:r>
          </a:p>
          <a:p>
            <a:pPr marL="0" indent="0"/>
            <a:r>
              <a:rPr lang="en-GB" b="1" dirty="0"/>
              <a:t>Motstandskraft handler ikke om å være upåvirket. Det handler om å lære å føle, takle og holde ut.</a:t>
            </a:r>
          </a:p>
        </p:txBody>
      </p:sp>
    </p:spTree>
    <p:extLst>
      <p:ext uri="{BB962C8B-B14F-4D97-AF65-F5344CB8AC3E}">
        <p14:creationId xmlns:p14="http://schemas.microsoft.com/office/powerpoint/2010/main" val="1501042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34A73AF-FAE6-E632-F7E8-45C4AD467CC0}"/>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a:xfrm>
            <a:off x="0" y="719138"/>
            <a:ext cx="5842000" cy="3833812"/>
          </a:xfrm>
        </p:spPr>
      </p:pic>
      <p:sp>
        <p:nvSpPr>
          <p:cNvPr id="3" name="Text Placeholder 2">
            <a:extLst>
              <a:ext uri="{FF2B5EF4-FFF2-40B4-BE49-F238E27FC236}">
                <a16:creationId xmlns:a16="http://schemas.microsoft.com/office/drawing/2014/main" id="{CE135198-FEE7-DD87-17DF-C275A72F3826}"/>
              </a:ext>
            </a:extLst>
          </p:cNvPr>
          <p:cNvSpPr>
            <a:spLocks noGrp="1"/>
          </p:cNvSpPr>
          <p:nvPr>
            <p:ph type="body" sz="quarter" idx="18"/>
          </p:nvPr>
        </p:nvSpPr>
        <p:spPr>
          <a:xfrm>
            <a:off x="599570" y="4919936"/>
            <a:ext cx="3267579" cy="1049221"/>
          </a:xfrm>
        </p:spPr>
        <p:txBody>
          <a:bodyPr/>
          <a:lstStyle/>
          <a:p>
            <a:r>
              <a:rPr lang="en-GB" dirty="0"/>
              <a:t>Sunn strategier for å håndtere følelser og ta kontroll</a:t>
            </a:r>
          </a:p>
        </p:txBody>
      </p:sp>
      <p:sp>
        <p:nvSpPr>
          <p:cNvPr id="4" name="Text Placeholder 3">
            <a:extLst>
              <a:ext uri="{FF2B5EF4-FFF2-40B4-BE49-F238E27FC236}">
                <a16:creationId xmlns:a16="http://schemas.microsoft.com/office/drawing/2014/main" id="{0306CCB4-BC39-71E9-8D67-0D732A9D6D21}"/>
              </a:ext>
            </a:extLst>
          </p:cNvPr>
          <p:cNvSpPr>
            <a:spLocks noGrp="1"/>
          </p:cNvSpPr>
          <p:nvPr>
            <p:ph type="body" sz="quarter" idx="19"/>
          </p:nvPr>
        </p:nvSpPr>
        <p:spPr/>
        <p:txBody>
          <a:bodyPr/>
          <a:lstStyle/>
          <a:p>
            <a:r>
              <a:rPr lang="en-GB" dirty="0"/>
              <a:t>3.2</a:t>
            </a:r>
          </a:p>
        </p:txBody>
      </p:sp>
      <p:sp>
        <p:nvSpPr>
          <p:cNvPr id="5" name="Text Placeholder 4">
            <a:extLst>
              <a:ext uri="{FF2B5EF4-FFF2-40B4-BE49-F238E27FC236}">
                <a16:creationId xmlns:a16="http://schemas.microsoft.com/office/drawing/2014/main" id="{457DAC4B-5C23-AC6A-A625-B921AA764B1E}"/>
              </a:ext>
            </a:extLst>
          </p:cNvPr>
          <p:cNvSpPr>
            <a:spLocks noGrp="1"/>
          </p:cNvSpPr>
          <p:nvPr>
            <p:ph type="body" sz="quarter" idx="20"/>
          </p:nvPr>
        </p:nvSpPr>
        <p:spPr>
          <a:xfrm>
            <a:off x="6146686" y="1391324"/>
            <a:ext cx="5428944" cy="4075351"/>
          </a:xfrm>
        </p:spPr>
        <p:txBody>
          <a:bodyPr/>
          <a:lstStyle/>
          <a:p>
            <a:pPr marL="0" indent="0"/>
            <a:r>
              <a:rPr lang="en-GB" dirty="0"/>
              <a:t>Følelser er ikke noe man skal kvitte seg med, de er signaler som forteller oss hva som er viktig.</a:t>
            </a:r>
          </a:p>
          <a:p>
            <a:pPr marL="0" indent="0"/>
            <a:r>
              <a:rPr lang="en-GB" dirty="0"/>
              <a:t>Et av de første trinnene i å håndtere klimagjengstelse er å forstå at </a:t>
            </a:r>
            <a:r>
              <a:rPr lang="en-GB" b="1" dirty="0"/>
              <a:t>du ikke trenger å dempe eller «fikse» følelsene dine.</a:t>
            </a:r>
          </a:p>
          <a:p>
            <a:pPr marL="0" indent="0"/>
            <a:r>
              <a:rPr lang="en-GB" dirty="0"/>
              <a:t>I stedet kan du lære måter å håndtere dem på, slik at de ikke tar overhånd.</a:t>
            </a:r>
          </a:p>
          <a:p>
            <a:pPr marL="0" indent="0"/>
            <a:r>
              <a:rPr lang="en-GB" dirty="0"/>
              <a:t>Sunn strategier inkluderer å gjenkjenne følelsene dine, akseptere dem uten å dømme, og deretter bestemme hvordan du vil reagere…</a:t>
            </a:r>
          </a:p>
        </p:txBody>
      </p:sp>
      <p:cxnSp>
        <p:nvCxnSpPr>
          <p:cNvPr id="9" name="Straight Arrow Connector 8">
            <a:extLst>
              <a:ext uri="{FF2B5EF4-FFF2-40B4-BE49-F238E27FC236}">
                <a16:creationId xmlns:a16="http://schemas.microsoft.com/office/drawing/2014/main" id="{D0475FA6-4FC3-7FD5-1C48-2FD9B7EA0906}"/>
              </a:ext>
            </a:extLst>
          </p:cNvPr>
          <p:cNvCxnSpPr/>
          <p:nvPr/>
        </p:nvCxnSpPr>
        <p:spPr>
          <a:xfrm>
            <a:off x="6296025" y="5876925"/>
            <a:ext cx="36195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822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DCFD8B-7682-6360-8EB9-6B7417294413}"/>
              </a:ext>
            </a:extLst>
          </p:cNvPr>
          <p:cNvSpPr>
            <a:spLocks noGrp="1"/>
          </p:cNvSpPr>
          <p:nvPr>
            <p:ph type="body" sz="quarter" idx="18"/>
          </p:nvPr>
        </p:nvSpPr>
        <p:spPr>
          <a:xfrm>
            <a:off x="712656" y="950328"/>
            <a:ext cx="4615448" cy="4898021"/>
          </a:xfrm>
        </p:spPr>
        <p:txBody>
          <a:bodyPr/>
          <a:lstStyle/>
          <a:p>
            <a:pPr marL="0" indent="0"/>
            <a:r>
              <a:rPr lang="en-GB" dirty="0"/>
              <a:t>Dette kan innebære å snakke med noen du stoler på, skrive ned tankene dine i en dagbok eller ta en pause fra alt det overveldende medieinnholdet.</a:t>
            </a:r>
          </a:p>
          <a:p>
            <a:pPr marL="0" indent="0"/>
            <a:r>
              <a:rPr lang="en-GB" dirty="0"/>
              <a:t>Det kan også bety å tilbringe tid i naturen, lytte til musikk eller finne kreative måter å uttrykke hva du føler på.</a:t>
            </a:r>
          </a:p>
          <a:p>
            <a:pPr marL="0" indent="0"/>
            <a:r>
              <a:rPr lang="en-GB" dirty="0"/>
              <a:t>Disse små skrittene gir deg tilbake en følelse av kontroll, og det er nettopp det angsten ofte tar fra deg.</a:t>
            </a:r>
          </a:p>
          <a:p>
            <a:pPr marL="0" indent="0"/>
            <a:r>
              <a:rPr lang="en-GB" b="1" dirty="0">
                <a:solidFill>
                  <a:srgbClr val="1F8E47"/>
                </a:solidFill>
              </a:rPr>
              <a:t>Se denne</a:t>
            </a:r>
            <a:r>
              <a:rPr lang="en-GB" b="1" dirty="0">
                <a:solidFill>
                  <a:srgbClr val="1F8E47"/>
                </a:solidFill>
                <a:hlinkClick r:id="rId3"/>
              </a:rPr>
              <a:t> 4 minutter lange videoen </a:t>
            </a:r>
            <a:r>
              <a:rPr lang="en-GB" b="1" dirty="0">
                <a:solidFill>
                  <a:srgbClr val="1F8E47"/>
                </a:solidFill>
              </a:rPr>
              <a:t>om mestringsstrategier</a:t>
            </a:r>
          </a:p>
        </p:txBody>
      </p:sp>
      <p:pic>
        <p:nvPicPr>
          <p:cNvPr id="5" name="Online Media 4" title="Climate Anxiety: What to Do if You’re Worried About Climate Change | AAP">
            <a:hlinkClick r:id="" action="ppaction://media"/>
            <a:extLst>
              <a:ext uri="{FF2B5EF4-FFF2-40B4-BE49-F238E27FC236}">
                <a16:creationId xmlns:a16="http://schemas.microsoft.com/office/drawing/2014/main" id="{17BB346D-D8B9-4C52-8025-BA8CAA57FC0D}"/>
              </a:ext>
            </a:extLst>
          </p:cNvPr>
          <p:cNvPicPr>
            <a:picLocks noRot="1" noChangeAspect="1"/>
          </p:cNvPicPr>
          <p:nvPr>
            <a:videoFile r:link="rId1"/>
          </p:nvPr>
        </p:nvPicPr>
        <p:blipFill>
          <a:blip r:embed="rId4"/>
          <a:stretch>
            <a:fillRect/>
          </a:stretch>
        </p:blipFill>
        <p:spPr>
          <a:xfrm>
            <a:off x="6126748" y="1923939"/>
            <a:ext cx="4703177" cy="3010011"/>
          </a:xfrm>
          <a:prstGeom prst="rect">
            <a:avLst/>
          </a:prstGeom>
        </p:spPr>
      </p:pic>
    </p:spTree>
    <p:extLst>
      <p:ext uri="{BB962C8B-B14F-4D97-AF65-F5344CB8AC3E}">
        <p14:creationId xmlns:p14="http://schemas.microsoft.com/office/powerpoint/2010/main" val="133477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8B798-9FC8-ADDA-D9A0-6D1F004C91F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ECDCC84-41B9-BAAD-285C-75B660FDCBA7}"/>
              </a:ext>
            </a:extLst>
          </p:cNvPr>
          <p:cNvSpPr>
            <a:spLocks noGrp="1"/>
          </p:cNvSpPr>
          <p:nvPr>
            <p:ph type="body" sz="quarter" idx="19"/>
          </p:nvPr>
        </p:nvSpPr>
        <p:spPr>
          <a:xfrm>
            <a:off x="8729222" y="922205"/>
            <a:ext cx="2814392" cy="614364"/>
          </a:xfrm>
        </p:spPr>
        <p:txBody>
          <a:bodyPr/>
          <a:lstStyle/>
          <a:p>
            <a:r>
              <a:rPr lang="en-GB" dirty="0"/>
              <a:t>3.2 Aktivitet</a:t>
            </a:r>
          </a:p>
        </p:txBody>
      </p:sp>
      <p:sp>
        <p:nvSpPr>
          <p:cNvPr id="4" name="Text Placeholder 3">
            <a:extLst>
              <a:ext uri="{FF2B5EF4-FFF2-40B4-BE49-F238E27FC236}">
                <a16:creationId xmlns:a16="http://schemas.microsoft.com/office/drawing/2014/main" id="{7892E72A-9297-2290-36F5-6FFF41ACE32B}"/>
              </a:ext>
            </a:extLst>
          </p:cNvPr>
          <p:cNvSpPr>
            <a:spLocks noGrp="1"/>
          </p:cNvSpPr>
          <p:nvPr>
            <p:ph type="body" sz="quarter" idx="21"/>
          </p:nvPr>
        </p:nvSpPr>
        <p:spPr>
          <a:xfrm>
            <a:off x="718078" y="4902066"/>
            <a:ext cx="10755843" cy="1346334"/>
          </a:xfrm>
          <a:solidFill>
            <a:srgbClr val="1F8E47"/>
          </a:solidFill>
        </p:spPr>
        <p:txBody>
          <a:bodyPr/>
          <a:lstStyle/>
          <a:p>
            <a:pPr marL="0" indent="0"/>
            <a:r>
              <a:rPr lang="en-GB" b="1" dirty="0">
                <a:solidFill>
                  <a:schemeClr val="bg1"/>
                </a:solidFill>
              </a:rPr>
              <a:t>Pust og beveg deg</a:t>
            </a:r>
          </a:p>
          <a:p>
            <a:pPr marL="0" indent="0"/>
            <a:r>
              <a:rPr lang="en-GB" dirty="0">
                <a:solidFill>
                  <a:schemeClr val="bg1"/>
                </a:solidFill>
              </a:rPr>
              <a:t>Led elevene gjennom en kort veiledet puste- eller strekkøvelse for å finne roen og slappe av.</a:t>
            </a:r>
          </a:p>
        </p:txBody>
      </p:sp>
      <p:pic>
        <p:nvPicPr>
          <p:cNvPr id="7" name="Picture Placeholder 6">
            <a:extLst>
              <a:ext uri="{FF2B5EF4-FFF2-40B4-BE49-F238E27FC236}">
                <a16:creationId xmlns:a16="http://schemas.microsoft.com/office/drawing/2014/main" id="{4369DB73-D606-B510-6796-F1288F940980}"/>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521019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457B3E-075C-EE69-A0EC-525520237D6C}"/>
              </a:ext>
            </a:extLst>
          </p:cNvPr>
          <p:cNvSpPr>
            <a:spLocks noGrp="1"/>
          </p:cNvSpPr>
          <p:nvPr>
            <p:ph type="body" sz="quarter" idx="18"/>
          </p:nvPr>
        </p:nvSpPr>
        <p:spPr/>
        <p:txBody>
          <a:bodyPr/>
          <a:lstStyle/>
          <a:p>
            <a:endParaRPr lang="en-GB"/>
          </a:p>
        </p:txBody>
      </p:sp>
      <p:sp>
        <p:nvSpPr>
          <p:cNvPr id="3" name="Text Placeholder 2">
            <a:extLst>
              <a:ext uri="{FF2B5EF4-FFF2-40B4-BE49-F238E27FC236}">
                <a16:creationId xmlns:a16="http://schemas.microsoft.com/office/drawing/2014/main" id="{6DE8E9A5-D528-449F-358B-86050B0BC5C9}"/>
              </a:ext>
            </a:extLst>
          </p:cNvPr>
          <p:cNvSpPr>
            <a:spLocks noGrp="1"/>
          </p:cNvSpPr>
          <p:nvPr>
            <p:ph type="body" sz="quarter" idx="19"/>
          </p:nvPr>
        </p:nvSpPr>
        <p:spPr/>
        <p:txBody>
          <a:bodyPr/>
          <a:lstStyle/>
          <a:p>
            <a:r>
              <a:rPr lang="en-GB" dirty="0"/>
              <a:t>3.3</a:t>
            </a:r>
          </a:p>
        </p:txBody>
      </p:sp>
      <p:sp>
        <p:nvSpPr>
          <p:cNvPr id="4" name="Text Placeholder 3">
            <a:extLst>
              <a:ext uri="{FF2B5EF4-FFF2-40B4-BE49-F238E27FC236}">
                <a16:creationId xmlns:a16="http://schemas.microsoft.com/office/drawing/2014/main" id="{776D942C-A52B-CAAE-5A62-20930F86C513}"/>
              </a:ext>
            </a:extLst>
          </p:cNvPr>
          <p:cNvSpPr>
            <a:spLocks noGrp="1"/>
          </p:cNvSpPr>
          <p:nvPr>
            <p:ph type="body" sz="quarter" idx="20"/>
          </p:nvPr>
        </p:nvSpPr>
        <p:spPr>
          <a:xfrm>
            <a:off x="4594468" y="1769479"/>
            <a:ext cx="6961476" cy="3849918"/>
          </a:xfrm>
        </p:spPr>
        <p:txBody>
          <a:bodyPr/>
          <a:lstStyle/>
          <a:p>
            <a:pPr marL="0" indent="0"/>
            <a:r>
              <a:rPr lang="en-GB" b="1" dirty="0">
                <a:solidFill>
                  <a:srgbClr val="1F8E47"/>
                </a:solidFill>
              </a:rPr>
              <a:t>Ikke all angst er negativ.</a:t>
            </a:r>
          </a:p>
          <a:p>
            <a:pPr marL="0" indent="0"/>
            <a:r>
              <a:rPr lang="en-GB" dirty="0"/>
              <a:t>Når den forstås og kanaliseres riktig, kan angst faktisk hjelpe oss å fokusere, planlegge og handle.</a:t>
            </a:r>
          </a:p>
          <a:p>
            <a:pPr marL="0" indent="0"/>
            <a:r>
              <a:rPr lang="en-GB" dirty="0"/>
              <a:t>Tenk på det slik: </a:t>
            </a:r>
            <a:r>
              <a:rPr lang="en-GB" b="1" dirty="0">
                <a:solidFill>
                  <a:srgbClr val="4174BA"/>
                </a:solidFill>
              </a:rPr>
              <a:t>Angst er et signal om at noe betyr noe for deg.</a:t>
            </a:r>
          </a:p>
          <a:p>
            <a:pPr marL="0" indent="0"/>
            <a:r>
              <a:rPr lang="en-GB" dirty="0"/>
              <a:t>Hvis klimaendringene ikke betydde noe, ville du ikke følt deg engstelig for dem.</a:t>
            </a:r>
          </a:p>
          <a:p>
            <a:pPr marL="0" indent="0"/>
            <a:r>
              <a:rPr lang="en-GB" dirty="0"/>
              <a:t>Så i stedet for å prøve å bli kvitt følelsen, spør deg selv: </a:t>
            </a:r>
            <a:r>
              <a:rPr lang="en-GB" i="1" dirty="0"/>
              <a:t>«Hva ber denne følelsen meg om å gjøre?»...</a:t>
            </a:r>
          </a:p>
        </p:txBody>
      </p:sp>
      <p:sp>
        <p:nvSpPr>
          <p:cNvPr id="5" name="Text Placeholder 4">
            <a:extLst>
              <a:ext uri="{FF2B5EF4-FFF2-40B4-BE49-F238E27FC236}">
                <a16:creationId xmlns:a16="http://schemas.microsoft.com/office/drawing/2014/main" id="{958D1AAC-5400-83F1-E127-00C4E2EA1D70}"/>
              </a:ext>
            </a:extLst>
          </p:cNvPr>
          <p:cNvSpPr>
            <a:spLocks noGrp="1"/>
          </p:cNvSpPr>
          <p:nvPr>
            <p:ph type="body" sz="quarter" idx="16"/>
          </p:nvPr>
        </p:nvSpPr>
        <p:spPr>
          <a:xfrm>
            <a:off x="4594468" y="359776"/>
            <a:ext cx="7445131" cy="803654"/>
          </a:xfrm>
        </p:spPr>
        <p:txBody>
          <a:bodyPr/>
          <a:lstStyle/>
          <a:p>
            <a:r>
              <a:rPr lang="en-GB" dirty="0"/>
              <a:t>Hvordan gjøre angst om til motivasjon for handling</a:t>
            </a:r>
          </a:p>
        </p:txBody>
      </p:sp>
    </p:spTree>
    <p:extLst>
      <p:ext uri="{BB962C8B-B14F-4D97-AF65-F5344CB8AC3E}">
        <p14:creationId xmlns:p14="http://schemas.microsoft.com/office/powerpoint/2010/main" val="2846730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3D823F-AEB0-04A9-4A73-278028F369CE}"/>
              </a:ext>
            </a:extLst>
          </p:cNvPr>
          <p:cNvSpPr>
            <a:spLocks noGrp="1"/>
          </p:cNvSpPr>
          <p:nvPr>
            <p:ph type="body" sz="quarter" idx="18"/>
          </p:nvPr>
        </p:nvSpPr>
        <p:spPr>
          <a:xfrm>
            <a:off x="667753" y="1150353"/>
            <a:ext cx="5428247" cy="5221871"/>
          </a:xfrm>
        </p:spPr>
        <p:txBody>
          <a:bodyPr/>
          <a:lstStyle/>
          <a:p>
            <a:pPr marL="0" indent="0"/>
            <a:r>
              <a:rPr lang="en-GB" dirty="0"/>
              <a:t>Dette kan være så enkelt som å lære mer om et tema som opptar deg, dele dine følelser med en venn eller ta et lite skritt for å redusere avfall eller støtte en kampanje.</a:t>
            </a:r>
          </a:p>
          <a:p>
            <a:pPr marL="0" indent="0"/>
            <a:r>
              <a:rPr lang="en-GB" dirty="0"/>
              <a:t>Forskning (Sanson et al., 2019) viser at når unge tar affære, selv med små handlinger, reduseres angsten deres og følelsen av mestring øker.</a:t>
            </a:r>
          </a:p>
          <a:p>
            <a:pPr marL="0" indent="0"/>
            <a:r>
              <a:rPr lang="en-GB" dirty="0"/>
              <a:t>Handling gir angsten et formål.</a:t>
            </a:r>
          </a:p>
          <a:p>
            <a:pPr marL="0" indent="0"/>
            <a:r>
              <a:rPr lang="en-GB" dirty="0"/>
              <a:t>Se denne</a:t>
            </a:r>
            <a:r>
              <a:rPr lang="en-GB" b="1" dirty="0">
                <a:solidFill>
                  <a:srgbClr val="4174BA"/>
                </a:solidFill>
                <a:hlinkClick r:id="rId2">
                  <a:extLst>
                    <a:ext uri="{A12FA001-AC4F-418D-AE19-62706E023703}">
                      <ahyp:hlinkClr xmlns:ahyp="http://schemas.microsoft.com/office/drawing/2018/hyperlinkcolor" val="tx"/>
                    </a:ext>
                  </a:extLst>
                </a:hlinkClick>
              </a:rPr>
              <a:t> 3 minutter lange videoen </a:t>
            </a:r>
            <a:r>
              <a:rPr lang="en-GB" dirty="0"/>
              <a:t>om måter å slutte å føle seg maktesløs overfor klimangst</a:t>
            </a:r>
          </a:p>
        </p:txBody>
      </p:sp>
      <p:pic>
        <p:nvPicPr>
          <p:cNvPr id="6" name="Picture Placeholder 5">
            <a:extLst>
              <a:ext uri="{FF2B5EF4-FFF2-40B4-BE49-F238E27FC236}">
                <a16:creationId xmlns:a16="http://schemas.microsoft.com/office/drawing/2014/main" id="{EF3210D9-8A52-3018-A9BA-73C594713CDA}"/>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768624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383EFF-B36F-9449-C371-ABA06312B019}"/>
              </a:ext>
            </a:extLst>
          </p:cNvPr>
          <p:cNvSpPr>
            <a:spLocks noGrp="1"/>
          </p:cNvSpPr>
          <p:nvPr>
            <p:ph type="body" sz="quarter" idx="18"/>
          </p:nvPr>
        </p:nvSpPr>
        <p:spPr>
          <a:xfrm>
            <a:off x="778932" y="1504041"/>
            <a:ext cx="10614687" cy="3849918"/>
          </a:xfrm>
        </p:spPr>
        <p:txBody>
          <a:bodyPr/>
          <a:lstStyle/>
          <a:p>
            <a:r>
              <a:rPr lang="en-GB" b="1" i="1" dirty="0"/>
              <a:t>Når du er ferdig med dette modulen, bør du kunne…</a:t>
            </a:r>
          </a:p>
          <a:p>
            <a:pPr marL="457200" indent="-457200">
              <a:buFont typeface="+mj-lt"/>
              <a:buAutoNum type="arabicPeriod"/>
            </a:pPr>
            <a:r>
              <a:rPr lang="en-GB" dirty="0"/>
              <a:t>Forstå hva klimangst er og hvorfor det er en normal følelsesmessig reaksjon.</a:t>
            </a:r>
          </a:p>
          <a:p>
            <a:pPr marL="457200" indent="-457200">
              <a:buFont typeface="+mj-lt"/>
              <a:buAutoNum type="arabicPeriod"/>
            </a:pPr>
            <a:r>
              <a:rPr lang="en-GB" dirty="0"/>
              <a:t>Utforske hvordan media, personlige erfaringer og manglende global handling påvirker følelsene dine.</a:t>
            </a:r>
          </a:p>
          <a:p>
            <a:pPr marL="457200" indent="-457200">
              <a:buFont typeface="+mj-lt"/>
              <a:buAutoNum type="arabicPeriod"/>
            </a:pPr>
            <a:r>
              <a:rPr lang="en-GB" dirty="0"/>
              <a:t>Identifisere sunne mestringsstrategier for å håndtere angst og bygge emosjonell motstandskraft.</a:t>
            </a:r>
          </a:p>
          <a:p>
            <a:pPr marL="457200" indent="-457200">
              <a:buFont typeface="+mj-lt"/>
              <a:buAutoNum type="arabicPeriod"/>
            </a:pPr>
            <a:r>
              <a:rPr lang="en-GB" dirty="0"/>
              <a:t>Erkjenne viktigheten av støtte fra andre og kollektiv handling for å redusere klimastress.</a:t>
            </a:r>
          </a:p>
          <a:p>
            <a:pPr marL="457200" indent="-457200">
              <a:buFont typeface="+mj-lt"/>
              <a:buAutoNum type="arabicPeriod"/>
            </a:pPr>
            <a:r>
              <a:rPr lang="en-GB" dirty="0"/>
              <a:t>Oppdage din personlige rolle i å bidra til klimaløsninger, store som små.</a:t>
            </a:r>
          </a:p>
          <a:p>
            <a:pPr marL="457200" indent="-457200">
              <a:buFont typeface="+mj-lt"/>
              <a:buAutoNum type="arabicPeriod"/>
            </a:pPr>
            <a:r>
              <a:rPr lang="en-GB" dirty="0"/>
              <a:t>Kommuniser om klimaspørsmål på måter som inspirerer til håp, ikke panikk</a:t>
            </a:r>
          </a:p>
          <a:p>
            <a:pPr marL="457200" indent="-457200">
              <a:buFont typeface="+mj-lt"/>
              <a:buAutoNum type="arabicPeriod"/>
            </a:pPr>
            <a:r>
              <a:rPr lang="en-GB" dirty="0"/>
              <a:t>Bruk stemmen din til å bidra til å forme en mer ærlig og styrkende klimadiskurs.</a:t>
            </a:r>
          </a:p>
        </p:txBody>
      </p:sp>
      <p:sp>
        <p:nvSpPr>
          <p:cNvPr id="3" name="Text Placeholder 2">
            <a:extLst>
              <a:ext uri="{FF2B5EF4-FFF2-40B4-BE49-F238E27FC236}">
                <a16:creationId xmlns:a16="http://schemas.microsoft.com/office/drawing/2014/main" id="{6F9EBC42-94CC-3EA7-C776-BDDB633C5660}"/>
              </a:ext>
            </a:extLst>
          </p:cNvPr>
          <p:cNvSpPr>
            <a:spLocks noGrp="1"/>
          </p:cNvSpPr>
          <p:nvPr>
            <p:ph type="body" sz="quarter" idx="16"/>
          </p:nvPr>
        </p:nvSpPr>
        <p:spPr>
          <a:xfrm>
            <a:off x="778931" y="456803"/>
            <a:ext cx="10614687" cy="803654"/>
          </a:xfrm>
        </p:spPr>
        <p:txBody>
          <a:bodyPr/>
          <a:lstStyle/>
          <a:p>
            <a:r>
              <a:rPr lang="en-GB" dirty="0">
                <a:solidFill>
                  <a:srgbClr val="1F8E47"/>
                </a:solidFill>
              </a:rPr>
              <a:t>Læringsmål for modul 1</a:t>
            </a:r>
          </a:p>
        </p:txBody>
      </p:sp>
    </p:spTree>
    <p:extLst>
      <p:ext uri="{BB962C8B-B14F-4D97-AF65-F5344CB8AC3E}">
        <p14:creationId xmlns:p14="http://schemas.microsoft.com/office/powerpoint/2010/main" val="1937145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3672D-DFDC-96F5-4C90-7CC214CD148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AB8E956-56C7-A05E-647E-3A87E52DCBD0}"/>
              </a:ext>
            </a:extLst>
          </p:cNvPr>
          <p:cNvSpPr>
            <a:spLocks noGrp="1"/>
          </p:cNvSpPr>
          <p:nvPr>
            <p:ph type="body" sz="quarter" idx="19"/>
          </p:nvPr>
        </p:nvSpPr>
        <p:spPr>
          <a:xfrm>
            <a:off x="8729222" y="922205"/>
            <a:ext cx="2814392" cy="614364"/>
          </a:xfrm>
        </p:spPr>
        <p:txBody>
          <a:bodyPr/>
          <a:lstStyle/>
          <a:p>
            <a:r>
              <a:rPr lang="en-GB" dirty="0"/>
              <a:t>3.3 Oppgave</a:t>
            </a:r>
          </a:p>
        </p:txBody>
      </p:sp>
      <p:sp>
        <p:nvSpPr>
          <p:cNvPr id="4" name="Text Placeholder 3">
            <a:extLst>
              <a:ext uri="{FF2B5EF4-FFF2-40B4-BE49-F238E27FC236}">
                <a16:creationId xmlns:a16="http://schemas.microsoft.com/office/drawing/2014/main" id="{7F4BE088-91A4-5B65-CF00-ED543C7D107D}"/>
              </a:ext>
            </a:extLst>
          </p:cNvPr>
          <p:cNvSpPr>
            <a:spLocks noGrp="1"/>
          </p:cNvSpPr>
          <p:nvPr>
            <p:ph type="body" sz="quarter" idx="21"/>
          </p:nvPr>
        </p:nvSpPr>
        <p:spPr>
          <a:xfrm>
            <a:off x="718078" y="4902066"/>
            <a:ext cx="10755843" cy="1346334"/>
          </a:xfrm>
          <a:solidFill>
            <a:srgbClr val="1F8E47"/>
          </a:solidFill>
        </p:spPr>
        <p:txBody>
          <a:bodyPr/>
          <a:lstStyle/>
          <a:p>
            <a:pPr marL="0" indent="0" algn="ctr"/>
            <a:r>
              <a:rPr lang="en-GB" b="1" dirty="0">
                <a:solidFill>
                  <a:schemeClr val="bg1"/>
                </a:solidFill>
              </a:rPr>
              <a:t>Dagbokoppgave </a:t>
            </a:r>
          </a:p>
          <a:p>
            <a:pPr marL="0" indent="0"/>
            <a:r>
              <a:rPr lang="en-GB" i="1" dirty="0">
                <a:solidFill>
                  <a:schemeClr val="bg1"/>
                </a:solidFill>
              </a:rPr>
              <a:t>Hva forteller klimaangsten din deg at du bryr deg mest om? </a:t>
            </a:r>
          </a:p>
          <a:p>
            <a:pPr marL="0" indent="0"/>
            <a:r>
              <a:rPr lang="en-GB" i="1" dirty="0">
                <a:solidFill>
                  <a:schemeClr val="bg1"/>
                </a:solidFill>
              </a:rPr>
              <a:t>Hva er en liten handling du kan gjøre i forbindelse med den bekymringen?</a:t>
            </a:r>
          </a:p>
        </p:txBody>
      </p:sp>
      <p:pic>
        <p:nvPicPr>
          <p:cNvPr id="7" name="Picture Placeholder 6">
            <a:extLst>
              <a:ext uri="{FF2B5EF4-FFF2-40B4-BE49-F238E27FC236}">
                <a16:creationId xmlns:a16="http://schemas.microsoft.com/office/drawing/2014/main" id="{DF4877C1-D360-4482-41B5-9D428759C349}"/>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002882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F9C52D-A2B2-7CE3-FACB-C96A649B2B45}"/>
              </a:ext>
            </a:extLst>
          </p:cNvPr>
          <p:cNvSpPr>
            <a:spLocks noGrp="1"/>
          </p:cNvSpPr>
          <p:nvPr>
            <p:ph type="body" sz="quarter" idx="18"/>
          </p:nvPr>
        </p:nvSpPr>
        <p:spPr>
          <a:xfrm>
            <a:off x="788656" y="1812024"/>
            <a:ext cx="5378899" cy="3849918"/>
          </a:xfrm>
        </p:spPr>
        <p:txBody>
          <a:bodyPr/>
          <a:lstStyle/>
          <a:p>
            <a:pPr marL="0" indent="0"/>
            <a:r>
              <a:rPr lang="en-GB" dirty="0"/>
              <a:t>Alle opplever klimangst på forskjellige måter.</a:t>
            </a:r>
          </a:p>
          <a:p>
            <a:pPr marL="0" indent="0"/>
            <a:r>
              <a:rPr lang="en-GB" dirty="0"/>
              <a:t>Noen føler en konstant, svak bekymring, mens andre opplever plutselige bølger av tristhet, frustrasjon eller sinne når de hører om visse hendelser.</a:t>
            </a:r>
          </a:p>
          <a:p>
            <a:pPr marL="0" indent="0"/>
            <a:r>
              <a:rPr lang="en-GB" dirty="0"/>
              <a:t>Denne aktiviteten hjelper deg med å utforske dine egne følelsesmønstre, uten å dømme.</a:t>
            </a:r>
          </a:p>
          <a:p>
            <a:pPr marL="0" indent="0"/>
            <a:r>
              <a:rPr lang="en-GB" dirty="0"/>
              <a:t>Ved hjelp av en enkel </a:t>
            </a:r>
            <a:r>
              <a:rPr lang="en-GB" b="1" dirty="0">
                <a:hlinkClick r:id="rId3"/>
              </a:rPr>
              <a:t>«klimafølelsesmåler» </a:t>
            </a:r>
            <a:r>
              <a:rPr lang="en-GB" dirty="0"/>
              <a:t>vil du overvåke hvordan du føler deg over noen dager når du blir utsatt for klimarelatert innhold.</a:t>
            </a:r>
          </a:p>
        </p:txBody>
      </p:sp>
      <p:sp>
        <p:nvSpPr>
          <p:cNvPr id="3" name="Text Placeholder 2">
            <a:extLst>
              <a:ext uri="{FF2B5EF4-FFF2-40B4-BE49-F238E27FC236}">
                <a16:creationId xmlns:a16="http://schemas.microsoft.com/office/drawing/2014/main" id="{E08092B2-F994-A1ED-411A-8F9FF5C1CDBE}"/>
              </a:ext>
            </a:extLst>
          </p:cNvPr>
          <p:cNvSpPr>
            <a:spLocks noGrp="1"/>
          </p:cNvSpPr>
          <p:nvPr>
            <p:ph type="body" sz="quarter" idx="16"/>
          </p:nvPr>
        </p:nvSpPr>
        <p:spPr>
          <a:xfrm>
            <a:off x="788656" y="505280"/>
            <a:ext cx="10614687" cy="803654"/>
          </a:xfrm>
        </p:spPr>
        <p:txBody>
          <a:bodyPr/>
          <a:lstStyle/>
          <a:p>
            <a:r>
              <a:rPr lang="en-GB" dirty="0">
                <a:solidFill>
                  <a:srgbClr val="1F8E47"/>
                </a:solidFill>
              </a:rPr>
              <a:t>3.4 Selvvurdering  (forstå dine klimafølelser)</a:t>
            </a:r>
          </a:p>
        </p:txBody>
      </p:sp>
      <p:pic>
        <p:nvPicPr>
          <p:cNvPr id="5" name="Picture 4">
            <a:extLst>
              <a:ext uri="{FF2B5EF4-FFF2-40B4-BE49-F238E27FC236}">
                <a16:creationId xmlns:a16="http://schemas.microsoft.com/office/drawing/2014/main" id="{51E659FA-2A42-0AEA-627F-1741095977E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47839" y="1330960"/>
            <a:ext cx="5125301" cy="5021760"/>
          </a:xfrm>
          <a:prstGeom prst="rect">
            <a:avLst/>
          </a:prstGeom>
        </p:spPr>
      </p:pic>
    </p:spTree>
    <p:extLst>
      <p:ext uri="{BB962C8B-B14F-4D97-AF65-F5344CB8AC3E}">
        <p14:creationId xmlns:p14="http://schemas.microsoft.com/office/powerpoint/2010/main" val="3319113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11529-A67C-F6B9-4000-0863A75013A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5898E25-065D-9078-F62A-0949304C06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83263" y="1342311"/>
            <a:ext cx="6768137" cy="4124959"/>
          </a:xfrm>
          <a:prstGeom prst="rect">
            <a:avLst/>
          </a:prstGeom>
          <a:effectLst>
            <a:outerShdw blurRad="63500" sx="102000" sy="102000" algn="ctr" rotWithShape="0">
              <a:prstClr val="black">
                <a:alpha val="40000"/>
              </a:prstClr>
            </a:outerShdw>
          </a:effectLst>
        </p:spPr>
      </p:pic>
      <p:sp>
        <p:nvSpPr>
          <p:cNvPr id="2" name="Text Placeholder 1">
            <a:extLst>
              <a:ext uri="{FF2B5EF4-FFF2-40B4-BE49-F238E27FC236}">
                <a16:creationId xmlns:a16="http://schemas.microsoft.com/office/drawing/2014/main" id="{6300E754-F0ED-D977-51BE-DCF756552C70}"/>
              </a:ext>
            </a:extLst>
          </p:cNvPr>
          <p:cNvSpPr>
            <a:spLocks noGrp="1"/>
          </p:cNvSpPr>
          <p:nvPr>
            <p:ph type="body" sz="quarter" idx="18"/>
          </p:nvPr>
        </p:nvSpPr>
        <p:spPr>
          <a:xfrm>
            <a:off x="375920" y="1032424"/>
            <a:ext cx="5791635" cy="5564136"/>
          </a:xfrm>
        </p:spPr>
        <p:txBody>
          <a:bodyPr/>
          <a:lstStyle/>
          <a:p>
            <a:pPr marL="0" indent="0"/>
            <a:r>
              <a:rPr lang="en-GB" dirty="0"/>
              <a:t>Når vi bryr oss dypt om noe, for eksempel miljøet, kan vi noen ganger presse oss selv for hardt.</a:t>
            </a:r>
          </a:p>
          <a:p>
            <a:pPr marL="0" indent="0"/>
            <a:r>
              <a:rPr lang="en-GB" dirty="0"/>
              <a:t>Hvis du hele tiden tenker, handler og bekymrer deg, er det lett å bli utbrent – en tilstand av utmattelse som gjør det vanskelig å holde ut.</a:t>
            </a:r>
          </a:p>
          <a:p>
            <a:pPr marL="0" indent="0"/>
            <a:r>
              <a:rPr lang="en-GB" dirty="0"/>
              <a:t>Derfor er det like viktig å ta vare på sinnet som å handle.</a:t>
            </a:r>
          </a:p>
          <a:p>
            <a:pPr marL="0" indent="0"/>
            <a:r>
              <a:rPr lang="en-GB" dirty="0"/>
              <a:t>Mindfulness er en kraftfull teknikk som hjelper deg å fokusere på øyeblikket, redusere stress og gjenopprette roen. </a:t>
            </a:r>
            <a:r>
              <a:rPr lang="en-GB" b="1" dirty="0">
                <a:solidFill>
                  <a:srgbClr val="1F8E47"/>
                </a:solidFill>
              </a:rPr>
              <a:t>Selv bare fem minutter med bevisst pusting om dagen kan bidra til å regulere følelsene dine og redusere angst</a:t>
            </a:r>
            <a:r>
              <a:rPr lang="en-GB" dirty="0"/>
              <a:t>.</a:t>
            </a:r>
          </a:p>
        </p:txBody>
      </p:sp>
      <p:sp>
        <p:nvSpPr>
          <p:cNvPr id="3" name="Text Placeholder 2">
            <a:extLst>
              <a:ext uri="{FF2B5EF4-FFF2-40B4-BE49-F238E27FC236}">
                <a16:creationId xmlns:a16="http://schemas.microsoft.com/office/drawing/2014/main" id="{ED3E98F3-A607-AC35-4480-0C0383842209}"/>
              </a:ext>
            </a:extLst>
          </p:cNvPr>
          <p:cNvSpPr>
            <a:spLocks noGrp="1"/>
          </p:cNvSpPr>
          <p:nvPr>
            <p:ph type="body" sz="quarter" idx="16"/>
          </p:nvPr>
        </p:nvSpPr>
        <p:spPr>
          <a:xfrm>
            <a:off x="375920" y="261440"/>
            <a:ext cx="10614687" cy="803654"/>
          </a:xfrm>
        </p:spPr>
        <p:txBody>
          <a:bodyPr/>
          <a:lstStyle/>
          <a:p>
            <a:r>
              <a:rPr lang="en-GB" dirty="0">
                <a:solidFill>
                  <a:srgbClr val="1F8E47"/>
                </a:solidFill>
              </a:rPr>
              <a:t> 3.5 Mindfulness og å unngå utbrenthet</a:t>
            </a:r>
          </a:p>
        </p:txBody>
      </p:sp>
      <p:sp>
        <p:nvSpPr>
          <p:cNvPr id="6" name="TextBox 5">
            <a:extLst>
              <a:ext uri="{FF2B5EF4-FFF2-40B4-BE49-F238E27FC236}">
                <a16:creationId xmlns:a16="http://schemas.microsoft.com/office/drawing/2014/main" id="{B76E2F77-E01D-39C5-78C2-3B3E2D84EA86}"/>
              </a:ext>
            </a:extLst>
          </p:cNvPr>
          <p:cNvSpPr txBox="1"/>
          <p:nvPr/>
        </p:nvSpPr>
        <p:spPr>
          <a:xfrm>
            <a:off x="5857240" y="5921406"/>
            <a:ext cx="6101080" cy="707886"/>
          </a:xfrm>
          <a:prstGeom prst="rect">
            <a:avLst/>
          </a:prstGeom>
          <a:noFill/>
        </p:spPr>
        <p:txBody>
          <a:bodyPr wrap="square">
            <a:spAutoFit/>
          </a:bodyPr>
          <a:lstStyle/>
          <a:p>
            <a:pPr algn="ctr"/>
            <a:r>
              <a:rPr lang="en-GB" sz="2000" b="1" dirty="0"/>
              <a:t>Øvelse i bevisst pusting </a:t>
            </a:r>
          </a:p>
          <a:p>
            <a:pPr algn="ctr"/>
            <a:r>
              <a:rPr lang="en-GB" sz="2000" b="1" dirty="0"/>
              <a:t>https://youtu.be/wfDTp2GogaQ?si=5y9u7wSdjXYrhLym</a:t>
            </a:r>
          </a:p>
        </p:txBody>
      </p:sp>
      <p:pic>
        <p:nvPicPr>
          <p:cNvPr id="7" name="Online Media 6" title="Mindful Breathing Exercise">
            <a:hlinkClick r:id="" action="ppaction://media"/>
            <a:extLst>
              <a:ext uri="{FF2B5EF4-FFF2-40B4-BE49-F238E27FC236}">
                <a16:creationId xmlns:a16="http://schemas.microsoft.com/office/drawing/2014/main" id="{A8B2ED11-51D5-FE46-771F-C5C709F68344}"/>
              </a:ext>
            </a:extLst>
          </p:cNvPr>
          <p:cNvPicPr>
            <a:picLocks noRot="1" noChangeAspect="1"/>
          </p:cNvPicPr>
          <p:nvPr>
            <a:videoFile r:link="rId1"/>
          </p:nvPr>
        </p:nvPicPr>
        <p:blipFill>
          <a:blip r:embed="rId5"/>
          <a:stretch>
            <a:fillRect/>
          </a:stretch>
        </p:blipFill>
        <p:spPr>
          <a:xfrm>
            <a:off x="6664960" y="1694102"/>
            <a:ext cx="4886960" cy="2999818"/>
          </a:xfrm>
          <a:prstGeom prst="rect">
            <a:avLst/>
          </a:prstGeom>
        </p:spPr>
      </p:pic>
    </p:spTree>
    <p:extLst>
      <p:ext uri="{BB962C8B-B14F-4D97-AF65-F5344CB8AC3E}">
        <p14:creationId xmlns:p14="http://schemas.microsoft.com/office/powerpoint/2010/main" val="94991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50CCD-770B-477A-E625-D7EBBEBAE17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8B7BC39-1792-312C-B87B-A26581556125}"/>
              </a:ext>
            </a:extLst>
          </p:cNvPr>
          <p:cNvSpPr>
            <a:spLocks noGrp="1"/>
          </p:cNvSpPr>
          <p:nvPr>
            <p:ph type="body" sz="quarter" idx="17"/>
          </p:nvPr>
        </p:nvSpPr>
        <p:spPr/>
        <p:txBody>
          <a:bodyPr/>
          <a:lstStyle/>
          <a:p>
            <a:r>
              <a:rPr lang="en-US" dirty="0"/>
              <a:t>04</a:t>
            </a:r>
          </a:p>
        </p:txBody>
      </p:sp>
      <p:pic>
        <p:nvPicPr>
          <p:cNvPr id="8" name="Picture Placeholder 7">
            <a:extLst>
              <a:ext uri="{FF2B5EF4-FFF2-40B4-BE49-F238E27FC236}">
                <a16:creationId xmlns:a16="http://schemas.microsoft.com/office/drawing/2014/main" id="{26CEE59C-50EA-EF0E-A7F6-8E22A9205881}"/>
              </a:ext>
            </a:extLst>
          </p:cNvPr>
          <p:cNvPicPr>
            <a:picLocks noGrp="1" noChangeAspect="1"/>
          </p:cNvPicPr>
          <p:nvPr>
            <p:ph type="pic" sz="quarter" idx="19"/>
          </p:nvPr>
        </p:nvPicPr>
        <p:blipFill>
          <a:blip r:embed="rId2">
            <a:extLst>
              <a:ext uri="{28A0092B-C50C-407E-A947-70E740481C1C}">
                <a14:useLocalDpi xmlns:a14="http://schemas.microsoft.com/office/drawing/2010/main"/>
              </a:ext>
            </a:extLst>
          </a:blip>
          <a:srcRect/>
          <a:stretch/>
        </p:blipFill>
        <p:spPr>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pic>
      <p:pic>
        <p:nvPicPr>
          <p:cNvPr id="9" name="Picture 8">
            <a:extLst>
              <a:ext uri="{FF2B5EF4-FFF2-40B4-BE49-F238E27FC236}">
                <a16:creationId xmlns:a16="http://schemas.microsoft.com/office/drawing/2014/main" id="{B163A1B2-EBCB-DAA8-F480-23266622420B}"/>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252EB9F7-FF80-53EC-CDFF-178B79FE1253}"/>
              </a:ext>
            </a:extLst>
          </p:cNvPr>
          <p:cNvSpPr/>
          <p:nvPr/>
        </p:nvSpPr>
        <p:spPr>
          <a:xfrm>
            <a:off x="2483239" y="2558689"/>
            <a:ext cx="4935200"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1CC1FBB6-ED7A-C508-4ACF-8EF9E3107BC1}"/>
              </a:ext>
            </a:extLst>
          </p:cNvPr>
          <p:cNvSpPr txBox="1"/>
          <p:nvPr/>
        </p:nvSpPr>
        <p:spPr>
          <a:xfrm>
            <a:off x="2751335" y="2556303"/>
            <a:ext cx="6957426" cy="830997"/>
          </a:xfrm>
          <a:prstGeom prst="rect">
            <a:avLst/>
          </a:prstGeom>
          <a:noFill/>
        </p:spPr>
        <p:txBody>
          <a:bodyPr wrap="square" rtlCol="0">
            <a:spAutoFit/>
          </a:bodyPr>
          <a:lstStyle/>
          <a:p>
            <a:r>
              <a:rPr lang="en-GB" sz="4800" b="1" spc="324" dirty="0">
                <a:solidFill>
                  <a:srgbClr val="5398A2"/>
                </a:solidFill>
                <a:latin typeface="Calibri" panose="020F0502020204030204" pitchFamily="34" charset="0"/>
                <a:cs typeface="Calibri" panose="020F0502020204030204" pitchFamily="34" charset="0"/>
              </a:rPr>
              <a:t>Enhet 4</a:t>
            </a:r>
            <a:endParaRPr lang="en-US" sz="4800" b="1" spc="324" dirty="0">
              <a:solidFill>
                <a:srgbClr val="5398A2"/>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08984CC-8EFE-ED15-8BDA-1ED64960AAF4}"/>
              </a:ext>
            </a:extLst>
          </p:cNvPr>
          <p:cNvSpPr txBox="1"/>
          <p:nvPr/>
        </p:nvSpPr>
        <p:spPr>
          <a:xfrm>
            <a:off x="125243" y="4218194"/>
            <a:ext cx="4271725" cy="2308324"/>
          </a:xfrm>
          <a:prstGeom prst="rect">
            <a:avLst/>
          </a:prstGeom>
          <a:noFill/>
        </p:spPr>
        <p:txBody>
          <a:bodyPr wrap="square" rtlCol="0">
            <a:spAutoFit/>
          </a:bodyPr>
          <a:lstStyle/>
          <a:p>
            <a:r>
              <a:rPr lang="en-GB" sz="3600" b="1" spc="324" dirty="0">
                <a:solidFill>
                  <a:srgbClr val="5398A2"/>
                </a:solidFill>
                <a:latin typeface="Calibri" panose="020F0502020204030204" pitchFamily="34" charset="0"/>
                <a:cs typeface="Calibri" panose="020F0502020204030204" pitchFamily="34" charset="0"/>
              </a:rPr>
              <a:t>Du er ikke alene…kraften i fellesskapets støtte</a:t>
            </a:r>
            <a:endParaRPr lang="en-US" sz="3600" b="1" spc="324" dirty="0">
              <a:solidFill>
                <a:srgbClr val="5398A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2266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BC46A3-B3D9-9F6A-1F00-9DF047A637B6}"/>
              </a:ext>
            </a:extLst>
          </p:cNvPr>
          <p:cNvSpPr>
            <a:spLocks noGrp="1"/>
          </p:cNvSpPr>
          <p:nvPr>
            <p:ph type="body" sz="quarter" idx="18"/>
          </p:nvPr>
        </p:nvSpPr>
        <p:spPr>
          <a:xfrm>
            <a:off x="599570" y="4919936"/>
            <a:ext cx="2814189" cy="1049221"/>
          </a:xfrm>
        </p:spPr>
        <p:txBody>
          <a:bodyPr/>
          <a:lstStyle/>
          <a:p>
            <a:r>
              <a:rPr lang="en-GB" dirty="0"/>
              <a:t>Forbindelse er en klimaløsning</a:t>
            </a:r>
            <a:endParaRPr lang="en-US" dirty="0"/>
          </a:p>
        </p:txBody>
      </p:sp>
      <p:sp>
        <p:nvSpPr>
          <p:cNvPr id="5" name="Text Placeholder 4">
            <a:extLst>
              <a:ext uri="{FF2B5EF4-FFF2-40B4-BE49-F238E27FC236}">
                <a16:creationId xmlns:a16="http://schemas.microsoft.com/office/drawing/2014/main" id="{BB2DDD01-3509-D0C7-4B9C-8F83A8F1369F}"/>
              </a:ext>
            </a:extLst>
          </p:cNvPr>
          <p:cNvSpPr>
            <a:spLocks noGrp="1"/>
          </p:cNvSpPr>
          <p:nvPr>
            <p:ph type="body" sz="quarter" idx="19"/>
          </p:nvPr>
        </p:nvSpPr>
        <p:spPr>
          <a:xfrm>
            <a:off x="616370" y="3985016"/>
            <a:ext cx="1197303" cy="800343"/>
          </a:xfrm>
        </p:spPr>
        <p:txBody>
          <a:bodyPr/>
          <a:lstStyle/>
          <a:p>
            <a:r>
              <a:rPr lang="en-US" dirty="0"/>
              <a:t>4.1</a:t>
            </a:r>
          </a:p>
        </p:txBody>
      </p:sp>
      <p:sp>
        <p:nvSpPr>
          <p:cNvPr id="6" name="Text Placeholder 5">
            <a:extLst>
              <a:ext uri="{FF2B5EF4-FFF2-40B4-BE49-F238E27FC236}">
                <a16:creationId xmlns:a16="http://schemas.microsoft.com/office/drawing/2014/main" id="{966698D0-2301-C939-1998-A80B444EEA82}"/>
              </a:ext>
            </a:extLst>
          </p:cNvPr>
          <p:cNvSpPr>
            <a:spLocks noGrp="1"/>
          </p:cNvSpPr>
          <p:nvPr>
            <p:ph type="body" sz="quarter" idx="20"/>
          </p:nvPr>
        </p:nvSpPr>
        <p:spPr>
          <a:xfrm>
            <a:off x="7772289" y="375811"/>
            <a:ext cx="3991621" cy="5453458"/>
          </a:xfrm>
        </p:spPr>
        <p:txBody>
          <a:bodyPr/>
          <a:lstStyle/>
          <a:p>
            <a:pPr marL="0" indent="0"/>
            <a:r>
              <a:rPr lang="en-GB" dirty="0"/>
              <a:t>Når man står overfor noe så stort som klimaendringene, er det lett å føle at man står alene. Men sannheten er at millioner av mennesker over hele verden deler dine bekymringer, dine spørsmål og til og med din frykt. </a:t>
            </a:r>
          </a:p>
          <a:p>
            <a:pPr marL="0" indent="0"/>
            <a:r>
              <a:rPr lang="en-GB" dirty="0"/>
              <a:t>Faktisk er det å bygge støttende fellesskap og handle sammen med andre en av de mest effektive måtene å håndtere klimagjengstelse på. Når vi kommer sammen for å dele, lytte og handle, husker vi at vi er en del av noe større enn oss selv.</a:t>
            </a:r>
            <a:endParaRPr lang="en-US" dirty="0"/>
          </a:p>
        </p:txBody>
      </p:sp>
      <p:pic>
        <p:nvPicPr>
          <p:cNvPr id="8" name="Picture Placeholder 5">
            <a:extLst>
              <a:ext uri="{FF2B5EF4-FFF2-40B4-BE49-F238E27FC236}">
                <a16:creationId xmlns:a16="http://schemas.microsoft.com/office/drawing/2014/main" id="{D92CB2C5-0AFF-2003-57D4-9955C9090E2B}"/>
              </a:ext>
            </a:extLst>
          </p:cNvPr>
          <p:cNvPicPr>
            <a:picLocks noGrp="1" noChangeAspect="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505115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2A8DAB-2107-38FC-AB7D-79320C949C96}"/>
              </a:ext>
            </a:extLst>
          </p:cNvPr>
          <p:cNvSpPr>
            <a:spLocks noGrp="1"/>
          </p:cNvSpPr>
          <p:nvPr>
            <p:ph type="body" sz="quarter" idx="18"/>
          </p:nvPr>
        </p:nvSpPr>
        <p:spPr>
          <a:xfrm>
            <a:off x="798380" y="1565257"/>
            <a:ext cx="10614687" cy="3849918"/>
          </a:xfrm>
        </p:spPr>
        <p:txBody>
          <a:bodyPr/>
          <a:lstStyle/>
          <a:p>
            <a:pPr marL="0" indent="0"/>
            <a:r>
              <a:rPr lang="en-GB" dirty="0"/>
              <a:t>Studier har vist at det å være en del av en gruppe som deler ens klimabekymringer, kan redusere angst og øke motivasjonen. Dette skyldes at kollektiv handling gir oss en følelse av tilhørighet, mening og felles styrke. Når man handler alene, kan endring føles umulig. Men når man handler sammen med andre, føles hver innsats mer kraftfull.</a:t>
            </a:r>
          </a:p>
          <a:p>
            <a:pPr marL="0" indent="0"/>
            <a:r>
              <a:rPr lang="en-GB" b="1" dirty="0"/>
              <a:t>Psykolog Susan Clayton (2020) </a:t>
            </a:r>
            <a:r>
              <a:rPr lang="en-GB" dirty="0"/>
              <a:t>forklarer at samfunnsengasjement hjelper folk til å føle seg mer håpefulle og mindre isolerte, noe som er avgjørende for emosjonell motstandskraft. Bevegelser som Fridays for Future har vist at det å slutte seg til andre i synlige, støttende og styrkende handlinger kan redusere følelsen av hjelpeløshet og forvandle angst til fremdrift. Selv om du ikke deltar i en demonstrasjon, kan det å være en del av en samtale, en klubb eller et lokalt prosjekt ha samme effekt.</a:t>
            </a:r>
            <a:endParaRPr lang="en-US" dirty="0"/>
          </a:p>
          <a:p>
            <a:endParaRPr lang="en-GB" dirty="0"/>
          </a:p>
        </p:txBody>
      </p:sp>
      <p:sp>
        <p:nvSpPr>
          <p:cNvPr id="3" name="Text Placeholder 2">
            <a:extLst>
              <a:ext uri="{FF2B5EF4-FFF2-40B4-BE49-F238E27FC236}">
                <a16:creationId xmlns:a16="http://schemas.microsoft.com/office/drawing/2014/main" id="{DFAFE624-9D90-08EA-A010-B76294B26EFD}"/>
              </a:ext>
            </a:extLst>
          </p:cNvPr>
          <p:cNvSpPr>
            <a:spLocks noGrp="1"/>
          </p:cNvSpPr>
          <p:nvPr>
            <p:ph type="body" sz="quarter" idx="16"/>
          </p:nvPr>
        </p:nvSpPr>
        <p:spPr/>
        <p:txBody>
          <a:bodyPr/>
          <a:lstStyle/>
          <a:p>
            <a:r>
              <a:rPr lang="en-GB" dirty="0">
                <a:solidFill>
                  <a:srgbClr val="1F8E47"/>
                </a:solidFill>
              </a:rPr>
              <a:t>4.2 Hvordan kollektiv handling reduserer klimangst</a:t>
            </a:r>
            <a:endParaRPr lang="en-US" dirty="0">
              <a:solidFill>
                <a:srgbClr val="1F8E47"/>
              </a:solidFill>
            </a:endParaRPr>
          </a:p>
          <a:p>
            <a:endParaRPr lang="en-GB" dirty="0"/>
          </a:p>
        </p:txBody>
      </p:sp>
    </p:spTree>
    <p:extLst>
      <p:ext uri="{BB962C8B-B14F-4D97-AF65-F5344CB8AC3E}">
        <p14:creationId xmlns:p14="http://schemas.microsoft.com/office/powerpoint/2010/main" val="1996222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DBBE3-1589-7B6E-6122-9D7558872C6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62949F9-8E9F-42DF-C2C2-68D8ABF0B9FC}"/>
              </a:ext>
            </a:extLst>
          </p:cNvPr>
          <p:cNvSpPr>
            <a:spLocks noGrp="1"/>
          </p:cNvSpPr>
          <p:nvPr>
            <p:ph type="body" sz="quarter" idx="19"/>
          </p:nvPr>
        </p:nvSpPr>
        <p:spPr>
          <a:xfrm>
            <a:off x="8729222" y="922205"/>
            <a:ext cx="2814392" cy="614364"/>
          </a:xfrm>
        </p:spPr>
        <p:txBody>
          <a:bodyPr/>
          <a:lstStyle/>
          <a:p>
            <a:r>
              <a:rPr lang="en-GB" dirty="0"/>
              <a:t>4.1 Aktivitet</a:t>
            </a:r>
          </a:p>
        </p:txBody>
      </p:sp>
      <p:sp>
        <p:nvSpPr>
          <p:cNvPr id="4" name="Text Placeholder 3">
            <a:extLst>
              <a:ext uri="{FF2B5EF4-FFF2-40B4-BE49-F238E27FC236}">
                <a16:creationId xmlns:a16="http://schemas.microsoft.com/office/drawing/2014/main" id="{2CCDE885-0BB0-FE1C-ADC3-4C7D726998F3}"/>
              </a:ext>
            </a:extLst>
          </p:cNvPr>
          <p:cNvSpPr>
            <a:spLocks noGrp="1"/>
          </p:cNvSpPr>
          <p:nvPr>
            <p:ph type="body" sz="quarter" idx="21"/>
          </p:nvPr>
        </p:nvSpPr>
        <p:spPr>
          <a:xfrm>
            <a:off x="718078" y="4902066"/>
            <a:ext cx="10755843" cy="1346334"/>
          </a:xfrm>
          <a:solidFill>
            <a:srgbClr val="1F8E47"/>
          </a:solidFill>
        </p:spPr>
        <p:txBody>
          <a:bodyPr/>
          <a:lstStyle/>
          <a:p>
            <a:pPr marL="0" indent="0" algn="ctr"/>
            <a:r>
              <a:rPr lang="en-GB" b="1" dirty="0">
                <a:solidFill>
                  <a:schemeClr val="bg1"/>
                </a:solidFill>
              </a:rPr>
              <a:t>Gruppebrainstorming </a:t>
            </a:r>
          </a:p>
          <a:p>
            <a:pPr marL="457200" indent="-457200">
              <a:buFont typeface="+mj-lt"/>
              <a:buAutoNum type="arabicPeriod"/>
            </a:pPr>
            <a:r>
              <a:rPr lang="en-GB" b="1" dirty="0">
                <a:solidFill>
                  <a:schemeClr val="bg1"/>
                </a:solidFill>
              </a:rPr>
              <a:t>Hva slags gruppeaktiviteter har du sett eller deltatt i? </a:t>
            </a:r>
          </a:p>
          <a:p>
            <a:pPr marL="457200" indent="-457200">
              <a:buFont typeface="+mj-lt"/>
              <a:buAutoNum type="arabicPeriod"/>
            </a:pPr>
            <a:r>
              <a:rPr lang="en-GB" b="1" dirty="0">
                <a:solidFill>
                  <a:schemeClr val="bg1"/>
                </a:solidFill>
              </a:rPr>
              <a:t>Hvordan fikk de deg til å føle deg?</a:t>
            </a:r>
            <a:endParaRPr lang="en-GB" i="1" dirty="0">
              <a:solidFill>
                <a:schemeClr val="bg1"/>
              </a:solidFill>
            </a:endParaRPr>
          </a:p>
        </p:txBody>
      </p:sp>
      <p:pic>
        <p:nvPicPr>
          <p:cNvPr id="7" name="Picture Placeholder 6">
            <a:extLst>
              <a:ext uri="{FF2B5EF4-FFF2-40B4-BE49-F238E27FC236}">
                <a16:creationId xmlns:a16="http://schemas.microsoft.com/office/drawing/2014/main" id="{A24D6D13-98C7-4CFB-AE2F-C02691306B0F}"/>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531948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47BEF2-7E4A-32C9-99DD-48F06FE8BE33}"/>
              </a:ext>
            </a:extLst>
          </p:cNvPr>
          <p:cNvSpPr>
            <a:spLocks noGrp="1"/>
          </p:cNvSpPr>
          <p:nvPr>
            <p:ph type="body" sz="quarter" idx="19"/>
          </p:nvPr>
        </p:nvSpPr>
        <p:spPr/>
        <p:txBody>
          <a:bodyPr/>
          <a:lstStyle/>
          <a:p>
            <a:r>
              <a:rPr lang="en-GB"/>
              <a:t>4.3</a:t>
            </a:r>
            <a:endParaRPr lang="en-GB" dirty="0"/>
          </a:p>
        </p:txBody>
      </p:sp>
      <p:sp>
        <p:nvSpPr>
          <p:cNvPr id="4" name="Text Placeholder 3">
            <a:extLst>
              <a:ext uri="{FF2B5EF4-FFF2-40B4-BE49-F238E27FC236}">
                <a16:creationId xmlns:a16="http://schemas.microsoft.com/office/drawing/2014/main" id="{6F28E5FF-EDE6-C535-BC2E-649084A4B681}"/>
              </a:ext>
            </a:extLst>
          </p:cNvPr>
          <p:cNvSpPr>
            <a:spLocks noGrp="1"/>
          </p:cNvSpPr>
          <p:nvPr>
            <p:ph type="body" sz="quarter" idx="20"/>
          </p:nvPr>
        </p:nvSpPr>
        <p:spPr/>
        <p:txBody>
          <a:bodyPr/>
          <a:lstStyle/>
          <a:p>
            <a:pPr marL="342900" indent="-342900">
              <a:buFont typeface="Arial" panose="020B0604020202020204" pitchFamily="34" charset="0"/>
              <a:buChar char="•"/>
            </a:pPr>
            <a:r>
              <a:rPr lang="en-GB" dirty="0"/>
              <a:t>Unge mennesker føler ikke bare klimangst, de leder den globale responsen.</a:t>
            </a:r>
          </a:p>
          <a:p>
            <a:pPr marL="342900" indent="-342900">
              <a:buFont typeface="Arial" panose="020B0604020202020204" pitchFamily="34" charset="0"/>
              <a:buChar char="•"/>
            </a:pPr>
            <a:r>
              <a:rPr lang="en-GB" dirty="0"/>
              <a:t>På alle kontinenter jobber ungdomsledede grupper med å øke bevisstheten, stille ledere til ansvar, plante trær, utvikle apper, arrangere workshops og utdanne lokalsamfunnene sine.</a:t>
            </a:r>
          </a:p>
          <a:p>
            <a:pPr marL="342900" indent="-342900">
              <a:buFont typeface="Arial" panose="020B0604020202020204" pitchFamily="34" charset="0"/>
              <a:buChar char="•"/>
            </a:pPr>
            <a:r>
              <a:rPr lang="en-GB" dirty="0"/>
              <a:t>Disse tiltakene hjelper ikke bare planeten – de gir unge mennesker en følelse av stolthet, kontroll og tilhørighet. Her er noen eksempler som kan inspirere deg...</a:t>
            </a:r>
          </a:p>
          <a:p>
            <a:endParaRPr lang="en-GB" dirty="0"/>
          </a:p>
        </p:txBody>
      </p:sp>
      <p:sp>
        <p:nvSpPr>
          <p:cNvPr id="5" name="Text Placeholder 4">
            <a:extLst>
              <a:ext uri="{FF2B5EF4-FFF2-40B4-BE49-F238E27FC236}">
                <a16:creationId xmlns:a16="http://schemas.microsoft.com/office/drawing/2014/main" id="{F5AB0E19-C25C-C4BE-3FEC-D0B1B4C13178}"/>
              </a:ext>
            </a:extLst>
          </p:cNvPr>
          <p:cNvSpPr>
            <a:spLocks noGrp="1"/>
          </p:cNvSpPr>
          <p:nvPr>
            <p:ph type="body" sz="quarter" idx="16"/>
          </p:nvPr>
        </p:nvSpPr>
        <p:spPr>
          <a:xfrm>
            <a:off x="4861597" y="658862"/>
            <a:ext cx="6961476" cy="803654"/>
          </a:xfrm>
        </p:spPr>
        <p:txBody>
          <a:bodyPr/>
          <a:lstStyle/>
          <a:p>
            <a:r>
              <a:rPr lang="en-GB" dirty="0">
                <a:solidFill>
                  <a:srgbClr val="1F8E47"/>
                </a:solidFill>
              </a:rPr>
              <a:t>Historier om ungdomsledede klimainitiativer</a:t>
            </a:r>
          </a:p>
          <a:p>
            <a:endParaRPr lang="en-GB" dirty="0"/>
          </a:p>
        </p:txBody>
      </p:sp>
    </p:spTree>
    <p:extLst>
      <p:ext uri="{BB962C8B-B14F-4D97-AF65-F5344CB8AC3E}">
        <p14:creationId xmlns:p14="http://schemas.microsoft.com/office/powerpoint/2010/main" val="148389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724E14-E82E-AB7A-7D67-FA14F32E44D6}"/>
              </a:ext>
            </a:extLst>
          </p:cNvPr>
          <p:cNvSpPr>
            <a:spLocks noGrp="1"/>
          </p:cNvSpPr>
          <p:nvPr>
            <p:ph type="body" sz="quarter" idx="16"/>
          </p:nvPr>
        </p:nvSpPr>
        <p:spPr>
          <a:xfrm>
            <a:off x="294947" y="359776"/>
            <a:ext cx="8407264" cy="803654"/>
          </a:xfrm>
        </p:spPr>
        <p:txBody>
          <a:bodyPr/>
          <a:lstStyle/>
          <a:p>
            <a:r>
              <a:rPr lang="en-GB" dirty="0">
                <a:solidFill>
                  <a:srgbClr val="1F8E47"/>
                </a:solidFill>
              </a:rPr>
              <a:t>4.3 Historier om klimainitiativer ledet av ungdom</a:t>
            </a:r>
            <a:endParaRPr lang="en-GB" b="0" dirty="0">
              <a:solidFill>
                <a:srgbClr val="1F8E47"/>
              </a:solidFill>
            </a:endParaRPr>
          </a:p>
        </p:txBody>
      </p:sp>
      <p:pic>
        <p:nvPicPr>
          <p:cNvPr id="6" name="Online Media 4" title="Bali sisters say 'Bye Bye Plastic Bags'">
            <a:hlinkClick r:id="" action="ppaction://media"/>
            <a:extLst>
              <a:ext uri="{FF2B5EF4-FFF2-40B4-BE49-F238E27FC236}">
                <a16:creationId xmlns:a16="http://schemas.microsoft.com/office/drawing/2014/main" id="{4216F958-BD79-D394-62EF-6E098B0D967F}"/>
              </a:ext>
            </a:extLst>
          </p:cNvPr>
          <p:cNvPicPr>
            <a:picLocks noGrp="1" noRot="1" noChangeAspect="1"/>
          </p:cNvPicPr>
          <p:nvPr>
            <p:ph type="pic" sz="quarter" idx="13"/>
            <a:videoFile r:link="rId1"/>
          </p:nvPr>
        </p:nvPicPr>
        <p:blipFill>
          <a:blip r:embed="rId3"/>
          <a:srcRect l="5830" r="5830"/>
          <a:stretch>
            <a:fillRect/>
          </a:stretch>
        </p:blipFill>
        <p:spPr>
          <a:xfrm>
            <a:off x="6096000" y="1917700"/>
            <a:ext cx="4725988" cy="3022600"/>
          </a:xfrm>
          <a:prstGeom prst="rect">
            <a:avLst/>
          </a:prstGeom>
        </p:spPr>
      </p:pic>
      <p:sp>
        <p:nvSpPr>
          <p:cNvPr id="7" name="Oval 6">
            <a:extLst>
              <a:ext uri="{FF2B5EF4-FFF2-40B4-BE49-F238E27FC236}">
                <a16:creationId xmlns:a16="http://schemas.microsoft.com/office/drawing/2014/main" id="{0EE019F2-EC3B-D156-B82D-9C9A841D7E51}"/>
              </a:ext>
            </a:extLst>
          </p:cNvPr>
          <p:cNvSpPr/>
          <p:nvPr/>
        </p:nvSpPr>
        <p:spPr>
          <a:xfrm>
            <a:off x="4392202" y="4001603"/>
            <a:ext cx="2476072" cy="24966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1">
            <a:extLst>
              <a:ext uri="{FF2B5EF4-FFF2-40B4-BE49-F238E27FC236}">
                <a16:creationId xmlns:a16="http://schemas.microsoft.com/office/drawing/2014/main" id="{1F85FA05-8F17-1BC3-BDA4-FD41D17A13A5}"/>
              </a:ext>
            </a:extLst>
          </p:cNvPr>
          <p:cNvSpPr txBox="1">
            <a:spLocks/>
          </p:cNvSpPr>
          <p:nvPr/>
        </p:nvSpPr>
        <p:spPr>
          <a:xfrm>
            <a:off x="592897" y="2340214"/>
            <a:ext cx="5037341" cy="14680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b="1"/>
              <a:t>Bye Bye Plastic Bags (Bali) </a:t>
            </a:r>
          </a:p>
          <a:p>
            <a:pPr marL="0" indent="0"/>
            <a:r>
              <a:rPr lang="en-GB"/>
              <a:t>Startet av to søstre, nå en global bevegelse for å få slutt på plastavfall.</a:t>
            </a:r>
          </a:p>
          <a:p>
            <a:pPr marL="0" indent="0"/>
            <a:r>
              <a:rPr lang="en-GB">
                <a:hlinkClick r:id="rId4"/>
              </a:rPr>
              <a:t>https://byebyeplasticbags.org/</a:t>
            </a:r>
            <a:r>
              <a:rPr lang="en-GB"/>
              <a:t> </a:t>
            </a:r>
            <a:endParaRPr lang="en-GB" dirty="0"/>
          </a:p>
        </p:txBody>
      </p:sp>
      <p:sp>
        <p:nvSpPr>
          <p:cNvPr id="2" name="Text Placeholder 1">
            <a:extLst>
              <a:ext uri="{FF2B5EF4-FFF2-40B4-BE49-F238E27FC236}">
                <a16:creationId xmlns:a16="http://schemas.microsoft.com/office/drawing/2014/main" id="{52E2116C-0B33-5682-C6D9-3B91138F3B37}"/>
              </a:ext>
            </a:extLst>
          </p:cNvPr>
          <p:cNvSpPr>
            <a:spLocks noGrp="1"/>
          </p:cNvSpPr>
          <p:nvPr>
            <p:ph type="body" sz="quarter" idx="18"/>
          </p:nvPr>
        </p:nvSpPr>
        <p:spPr>
          <a:xfrm>
            <a:off x="4778761" y="5082998"/>
            <a:ext cx="2279586" cy="508853"/>
          </a:xfrm>
        </p:spPr>
        <p:txBody>
          <a:bodyPr/>
          <a:lstStyle/>
          <a:p>
            <a:pPr marL="0" indent="0"/>
            <a:r>
              <a:rPr lang="en-GB" b="1" dirty="0">
                <a:solidFill>
                  <a:schemeClr val="bg1"/>
                </a:solidFill>
                <a:hlinkClick r:id="rId5">
                  <a:extLst>
                    <a:ext uri="{A12FA001-AC4F-418D-AE19-62706E023703}">
                      <ahyp:hlinkClr xmlns:ahyp="http://schemas.microsoft.com/office/drawing/2018/hyperlinkcolor" val="tx"/>
                    </a:ext>
                  </a:extLst>
                </a:hlinkClick>
              </a:rPr>
              <a:t>Se video</a:t>
            </a:r>
            <a:endParaRPr lang="en-GB" dirty="0">
              <a:solidFill>
                <a:schemeClr val="bg1"/>
              </a:solidFill>
            </a:endParaRPr>
          </a:p>
        </p:txBody>
      </p:sp>
    </p:spTree>
    <p:extLst>
      <p:ext uri="{BB962C8B-B14F-4D97-AF65-F5344CB8AC3E}">
        <p14:creationId xmlns:p14="http://schemas.microsoft.com/office/powerpoint/2010/main" val="194202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243F9-07B9-C116-849D-6A9EE0A3C0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192AB1C-E2B8-9635-DE9B-A20D88D6477C}"/>
              </a:ext>
            </a:extLst>
          </p:cNvPr>
          <p:cNvSpPr>
            <a:spLocks noGrp="1"/>
          </p:cNvSpPr>
          <p:nvPr>
            <p:ph type="body" sz="quarter" idx="18"/>
          </p:nvPr>
        </p:nvSpPr>
        <p:spPr>
          <a:xfrm>
            <a:off x="366865" y="2384752"/>
            <a:ext cx="5037341" cy="1468058"/>
          </a:xfrm>
        </p:spPr>
        <p:txBody>
          <a:bodyPr/>
          <a:lstStyle/>
          <a:p>
            <a:pPr marL="0" indent="0"/>
            <a:r>
              <a:rPr lang="en-GB" b="1" dirty="0"/>
              <a:t>Green Generation (Øst-Europa) </a:t>
            </a:r>
          </a:p>
          <a:p>
            <a:pPr marL="0" indent="0"/>
            <a:r>
              <a:rPr lang="en-GB" dirty="0"/>
              <a:t>Ungdomsverksteder om bærekraftig livsstil i landlige områder.</a:t>
            </a:r>
          </a:p>
          <a:p>
            <a:pPr marL="0" indent="0"/>
            <a:r>
              <a:rPr lang="en-GB" dirty="0">
                <a:hlinkClick r:id="rId3"/>
              </a:rPr>
              <a:t>https://www.yha.org.uk/generationgreen</a:t>
            </a:r>
            <a:r>
              <a:rPr lang="en-GB" dirty="0"/>
              <a:t> </a:t>
            </a:r>
          </a:p>
        </p:txBody>
      </p:sp>
      <p:sp>
        <p:nvSpPr>
          <p:cNvPr id="3" name="Text Placeholder 2">
            <a:extLst>
              <a:ext uri="{FF2B5EF4-FFF2-40B4-BE49-F238E27FC236}">
                <a16:creationId xmlns:a16="http://schemas.microsoft.com/office/drawing/2014/main" id="{392E9618-077D-CFAB-D773-6E26D69C4AB6}"/>
              </a:ext>
            </a:extLst>
          </p:cNvPr>
          <p:cNvSpPr>
            <a:spLocks noGrp="1"/>
          </p:cNvSpPr>
          <p:nvPr>
            <p:ph type="body" sz="quarter" idx="16"/>
          </p:nvPr>
        </p:nvSpPr>
        <p:spPr>
          <a:xfrm>
            <a:off x="294947" y="359776"/>
            <a:ext cx="8407264" cy="803654"/>
          </a:xfrm>
        </p:spPr>
        <p:txBody>
          <a:bodyPr/>
          <a:lstStyle/>
          <a:p>
            <a:r>
              <a:rPr lang="en-GB" dirty="0">
                <a:solidFill>
                  <a:srgbClr val="1F8E47"/>
                </a:solidFill>
              </a:rPr>
              <a:t>4.3 Historier om ungdomsledede klimainitiativer</a:t>
            </a:r>
            <a:endParaRPr lang="en-GB" b="0" dirty="0">
              <a:solidFill>
                <a:srgbClr val="1F8E47"/>
              </a:solidFill>
            </a:endParaRPr>
          </a:p>
        </p:txBody>
      </p:sp>
      <p:pic>
        <p:nvPicPr>
          <p:cNvPr id="6" name="Online Media 4" title="Keeping It Green - Green Generation Initiative Workshop">
            <a:hlinkClick r:id="" action="ppaction://media"/>
            <a:extLst>
              <a:ext uri="{FF2B5EF4-FFF2-40B4-BE49-F238E27FC236}">
                <a16:creationId xmlns:a16="http://schemas.microsoft.com/office/drawing/2014/main" id="{84C2B18B-9965-CD9E-49A6-804A0A22E9EF}"/>
              </a:ext>
            </a:extLst>
          </p:cNvPr>
          <p:cNvPicPr>
            <a:picLocks noGrp="1" noRot="1" noChangeAspect="1"/>
          </p:cNvPicPr>
          <p:nvPr>
            <p:ph type="pic" sz="quarter" idx="13"/>
            <a:videoFile r:link="rId1"/>
          </p:nvPr>
        </p:nvPicPr>
        <p:blipFill>
          <a:blip r:embed="rId4"/>
          <a:srcRect l="5830" r="5830"/>
          <a:stretch>
            <a:fillRect/>
          </a:stretch>
        </p:blipFill>
        <p:spPr>
          <a:xfrm>
            <a:off x="6096000" y="1917700"/>
            <a:ext cx="4725988" cy="3022600"/>
          </a:xfrm>
          <a:prstGeom prst="rect">
            <a:avLst/>
          </a:prstGeom>
        </p:spPr>
      </p:pic>
      <p:sp>
        <p:nvSpPr>
          <p:cNvPr id="7" name="Oval 6">
            <a:extLst>
              <a:ext uri="{FF2B5EF4-FFF2-40B4-BE49-F238E27FC236}">
                <a16:creationId xmlns:a16="http://schemas.microsoft.com/office/drawing/2014/main" id="{A0BBD976-92B1-E908-41A5-BE3148901957}"/>
              </a:ext>
            </a:extLst>
          </p:cNvPr>
          <p:cNvSpPr/>
          <p:nvPr/>
        </p:nvSpPr>
        <p:spPr>
          <a:xfrm>
            <a:off x="4679879" y="4001603"/>
            <a:ext cx="2476072" cy="24966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1">
            <a:extLst>
              <a:ext uri="{FF2B5EF4-FFF2-40B4-BE49-F238E27FC236}">
                <a16:creationId xmlns:a16="http://schemas.microsoft.com/office/drawing/2014/main" id="{4565D0A7-04F7-F01B-CED7-93E3A84C90D1}"/>
              </a:ext>
            </a:extLst>
          </p:cNvPr>
          <p:cNvSpPr txBox="1">
            <a:spLocks/>
          </p:cNvSpPr>
          <p:nvPr/>
        </p:nvSpPr>
        <p:spPr>
          <a:xfrm>
            <a:off x="5045889" y="4995486"/>
            <a:ext cx="2279586" cy="5088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b="1" dirty="0">
                <a:solidFill>
                  <a:schemeClr val="bg1"/>
                </a:solidFill>
                <a:hlinkClick r:id="rId5">
                  <a:extLst>
                    <a:ext uri="{A12FA001-AC4F-418D-AE19-62706E023703}">
                      <ahyp:hlinkClr xmlns:ahyp="http://schemas.microsoft.com/office/drawing/2018/hyperlinkcolor" val="tx"/>
                    </a:ext>
                  </a:extLst>
                </a:hlinkClick>
              </a:rPr>
              <a:t>Se video</a:t>
            </a:r>
            <a:endParaRPr lang="en-GB" dirty="0">
              <a:solidFill>
                <a:schemeClr val="bg1"/>
              </a:solidFill>
            </a:endParaRPr>
          </a:p>
        </p:txBody>
      </p:sp>
    </p:spTree>
    <p:extLst>
      <p:ext uri="{BB962C8B-B14F-4D97-AF65-F5344CB8AC3E}">
        <p14:creationId xmlns:p14="http://schemas.microsoft.com/office/powerpoint/2010/main" val="320869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213063-37DD-7492-8E76-EF58F5D0EFC9}"/>
              </a:ext>
            </a:extLst>
          </p:cNvPr>
          <p:cNvSpPr>
            <a:spLocks noGrp="1"/>
          </p:cNvSpPr>
          <p:nvPr>
            <p:ph type="body" sz="quarter" idx="17"/>
          </p:nvPr>
        </p:nvSpPr>
        <p:spPr/>
        <p:txBody>
          <a:bodyPr/>
          <a:lstStyle/>
          <a:p>
            <a:r>
              <a:rPr lang="en-US" dirty="0"/>
              <a:t>01</a:t>
            </a:r>
          </a:p>
        </p:txBody>
      </p:sp>
      <p:pic>
        <p:nvPicPr>
          <p:cNvPr id="8" name="Picture Placeholder 7">
            <a:extLst>
              <a:ext uri="{FF2B5EF4-FFF2-40B4-BE49-F238E27FC236}">
                <a16:creationId xmlns:a16="http://schemas.microsoft.com/office/drawing/2014/main" id="{294E0E4F-867B-6D21-1809-A61EC700775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pic>
      <p:pic>
        <p:nvPicPr>
          <p:cNvPr id="9" name="Picture 8">
            <a:extLst>
              <a:ext uri="{FF2B5EF4-FFF2-40B4-BE49-F238E27FC236}">
                <a16:creationId xmlns:a16="http://schemas.microsoft.com/office/drawing/2014/main" id="{8E2FDFCF-3950-41B4-930A-8A270C9AD097}"/>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B21D947-4F76-565E-CB45-D91CCFD31298}"/>
              </a:ext>
            </a:extLst>
          </p:cNvPr>
          <p:cNvSpPr/>
          <p:nvPr/>
        </p:nvSpPr>
        <p:spPr>
          <a:xfrm>
            <a:off x="2483239" y="2558689"/>
            <a:ext cx="4935200"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1DFF4C25-B5ED-0648-D9B2-5D4B1B817211}"/>
              </a:ext>
            </a:extLst>
          </p:cNvPr>
          <p:cNvSpPr txBox="1"/>
          <p:nvPr/>
        </p:nvSpPr>
        <p:spPr>
          <a:xfrm>
            <a:off x="2751335" y="2556303"/>
            <a:ext cx="6957426" cy="830997"/>
          </a:xfrm>
          <a:prstGeom prst="rect">
            <a:avLst/>
          </a:prstGeom>
          <a:noFill/>
        </p:spPr>
        <p:txBody>
          <a:bodyPr wrap="square" rtlCol="0">
            <a:spAutoFit/>
          </a:bodyPr>
          <a:lstStyle/>
          <a:p>
            <a:r>
              <a:rPr lang="en-GB" sz="4800" b="1" spc="324" dirty="0">
                <a:solidFill>
                  <a:srgbClr val="5398A2"/>
                </a:solidFill>
                <a:latin typeface="Calibri" panose="020F0502020204030204" pitchFamily="34" charset="0"/>
                <a:cs typeface="Calibri" panose="020F0502020204030204" pitchFamily="34" charset="0"/>
              </a:rPr>
              <a:t>Enhet 1</a:t>
            </a:r>
            <a:endParaRPr lang="en-US" sz="4800" b="1" spc="324" dirty="0">
              <a:solidFill>
                <a:srgbClr val="5398A2"/>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EE7A294-2EB9-9BE9-D8E0-E64E8BA66343}"/>
              </a:ext>
            </a:extLst>
          </p:cNvPr>
          <p:cNvSpPr txBox="1"/>
          <p:nvPr/>
        </p:nvSpPr>
        <p:spPr>
          <a:xfrm>
            <a:off x="125243" y="4218194"/>
            <a:ext cx="5163940" cy="2308324"/>
          </a:xfrm>
          <a:prstGeom prst="rect">
            <a:avLst/>
          </a:prstGeom>
          <a:noFill/>
        </p:spPr>
        <p:txBody>
          <a:bodyPr wrap="square" rtlCol="0">
            <a:spAutoFit/>
          </a:bodyPr>
          <a:lstStyle/>
          <a:p>
            <a:r>
              <a:rPr lang="en-GB" sz="3600" b="1" spc="324" dirty="0">
                <a:solidFill>
                  <a:srgbClr val="5398A2"/>
                </a:solidFill>
                <a:latin typeface="Calibri" panose="020F0502020204030204" pitchFamily="34" charset="0"/>
                <a:cs typeface="Calibri" panose="020F0502020204030204" pitchFamily="34" charset="0"/>
              </a:rPr>
              <a:t>Hva er klimangst? Å forstå det emosjonelle landskapet</a:t>
            </a:r>
            <a:endParaRPr lang="en-US" sz="3600" b="1" spc="324" dirty="0">
              <a:solidFill>
                <a:srgbClr val="5398A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3588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BA08C-8F13-0CFC-30FD-35B2900B579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2F1E223-5534-A684-A90C-DBFF085D1B71}"/>
              </a:ext>
            </a:extLst>
          </p:cNvPr>
          <p:cNvSpPr>
            <a:spLocks noGrp="1"/>
          </p:cNvSpPr>
          <p:nvPr>
            <p:ph type="body" sz="quarter" idx="18"/>
          </p:nvPr>
        </p:nvSpPr>
        <p:spPr>
          <a:xfrm>
            <a:off x="366865" y="2384751"/>
            <a:ext cx="5037341" cy="2279715"/>
          </a:xfrm>
        </p:spPr>
        <p:txBody>
          <a:bodyPr/>
          <a:lstStyle/>
          <a:p>
            <a:pPr marL="0" indent="0"/>
            <a:r>
              <a:rPr lang="en-GB" b="1" dirty="0"/>
              <a:t>Klimakaféer (Europa/på nett)</a:t>
            </a:r>
          </a:p>
          <a:p>
            <a:pPr marL="0" indent="0"/>
            <a:r>
              <a:rPr lang="en-GB" dirty="0"/>
              <a:t>Trygge arenaer ledet av jevnaldrende hvor man kan dele følelser og tanker om klimangst.</a:t>
            </a:r>
          </a:p>
          <a:p>
            <a:pPr marL="0" indent="0"/>
            <a:endParaRPr lang="en-GB" dirty="0"/>
          </a:p>
          <a:p>
            <a:pPr marL="0" indent="0"/>
            <a:r>
              <a:rPr lang="en-GB" dirty="0">
                <a:hlinkClick r:id="rId3"/>
              </a:rPr>
              <a:t>https://www.climate.cafe/</a:t>
            </a:r>
            <a:r>
              <a:rPr lang="en-GB" dirty="0"/>
              <a:t> </a:t>
            </a:r>
          </a:p>
        </p:txBody>
      </p:sp>
      <p:sp>
        <p:nvSpPr>
          <p:cNvPr id="3" name="Text Placeholder 2">
            <a:extLst>
              <a:ext uri="{FF2B5EF4-FFF2-40B4-BE49-F238E27FC236}">
                <a16:creationId xmlns:a16="http://schemas.microsoft.com/office/drawing/2014/main" id="{AFEEDBDA-B194-A96D-50C7-E147EE81334F}"/>
              </a:ext>
            </a:extLst>
          </p:cNvPr>
          <p:cNvSpPr>
            <a:spLocks noGrp="1"/>
          </p:cNvSpPr>
          <p:nvPr>
            <p:ph type="body" sz="quarter" idx="16"/>
          </p:nvPr>
        </p:nvSpPr>
        <p:spPr>
          <a:xfrm>
            <a:off x="294947" y="359776"/>
            <a:ext cx="8407264" cy="803654"/>
          </a:xfrm>
        </p:spPr>
        <p:txBody>
          <a:bodyPr/>
          <a:lstStyle/>
          <a:p>
            <a:r>
              <a:rPr lang="en-GB" dirty="0">
                <a:solidFill>
                  <a:srgbClr val="1F8E47"/>
                </a:solidFill>
              </a:rPr>
              <a:t>4.3 Historier om ungdomsledede klimainitiativer</a:t>
            </a:r>
            <a:endParaRPr lang="en-GB" b="0" dirty="0">
              <a:solidFill>
                <a:srgbClr val="1F8E47"/>
              </a:solidFill>
            </a:endParaRPr>
          </a:p>
        </p:txBody>
      </p:sp>
      <p:pic>
        <p:nvPicPr>
          <p:cNvPr id="6" name="Online Media 4" title="Climate Cafes Are Changing the Way We Think">
            <a:hlinkClick r:id="" action="ppaction://media"/>
            <a:extLst>
              <a:ext uri="{FF2B5EF4-FFF2-40B4-BE49-F238E27FC236}">
                <a16:creationId xmlns:a16="http://schemas.microsoft.com/office/drawing/2014/main" id="{946DBD2A-A3CB-1064-E456-53E36EF4A06D}"/>
              </a:ext>
            </a:extLst>
          </p:cNvPr>
          <p:cNvPicPr>
            <a:picLocks noGrp="1" noRot="1" noChangeAspect="1"/>
          </p:cNvPicPr>
          <p:nvPr>
            <p:ph type="pic" sz="quarter" idx="13"/>
            <a:videoFile r:link="rId1"/>
          </p:nvPr>
        </p:nvPicPr>
        <p:blipFill>
          <a:blip r:embed="rId4"/>
          <a:srcRect l="5830" r="5830"/>
          <a:stretch>
            <a:fillRect/>
          </a:stretch>
        </p:blipFill>
        <p:spPr>
          <a:xfrm>
            <a:off x="6096000" y="1917700"/>
            <a:ext cx="4725988" cy="3022600"/>
          </a:xfrm>
          <a:prstGeom prst="rect">
            <a:avLst/>
          </a:prstGeom>
        </p:spPr>
      </p:pic>
      <p:sp>
        <p:nvSpPr>
          <p:cNvPr id="7" name="Oval 6">
            <a:extLst>
              <a:ext uri="{FF2B5EF4-FFF2-40B4-BE49-F238E27FC236}">
                <a16:creationId xmlns:a16="http://schemas.microsoft.com/office/drawing/2014/main" id="{129D9834-79E2-7989-81DD-968AD72A15E2}"/>
              </a:ext>
            </a:extLst>
          </p:cNvPr>
          <p:cNvSpPr/>
          <p:nvPr/>
        </p:nvSpPr>
        <p:spPr>
          <a:xfrm>
            <a:off x="4679879" y="4001603"/>
            <a:ext cx="2476072" cy="24966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1">
            <a:extLst>
              <a:ext uri="{FF2B5EF4-FFF2-40B4-BE49-F238E27FC236}">
                <a16:creationId xmlns:a16="http://schemas.microsoft.com/office/drawing/2014/main" id="{FACF8CBE-A6F0-A97D-EBF5-385D4B597138}"/>
              </a:ext>
            </a:extLst>
          </p:cNvPr>
          <p:cNvSpPr txBox="1">
            <a:spLocks/>
          </p:cNvSpPr>
          <p:nvPr/>
        </p:nvSpPr>
        <p:spPr>
          <a:xfrm>
            <a:off x="5045889" y="4995486"/>
            <a:ext cx="2279586" cy="5088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b="1" dirty="0">
                <a:solidFill>
                  <a:schemeClr val="bg1"/>
                </a:solidFill>
                <a:hlinkClick r:id="rId5">
                  <a:extLst>
                    <a:ext uri="{A12FA001-AC4F-418D-AE19-62706E023703}">
                      <ahyp:hlinkClr xmlns:ahyp="http://schemas.microsoft.com/office/drawing/2018/hyperlinkcolor" val="tx"/>
                    </a:ext>
                  </a:extLst>
                </a:hlinkClick>
              </a:rPr>
              <a:t>Se video</a:t>
            </a:r>
            <a:endParaRPr lang="en-GB" dirty="0">
              <a:solidFill>
                <a:schemeClr val="bg1"/>
              </a:solidFill>
            </a:endParaRPr>
          </a:p>
        </p:txBody>
      </p:sp>
    </p:spTree>
    <p:extLst>
      <p:ext uri="{BB962C8B-B14F-4D97-AF65-F5344CB8AC3E}">
        <p14:creationId xmlns:p14="http://schemas.microsoft.com/office/powerpoint/2010/main" val="122964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43FE29-20ED-FBFD-568D-3D49661F6262}"/>
              </a:ext>
            </a:extLst>
          </p:cNvPr>
          <p:cNvSpPr>
            <a:spLocks noGrp="1"/>
          </p:cNvSpPr>
          <p:nvPr>
            <p:ph type="body" sz="quarter" idx="19"/>
          </p:nvPr>
        </p:nvSpPr>
        <p:spPr/>
        <p:txBody>
          <a:bodyPr/>
          <a:lstStyle/>
          <a:p>
            <a:r>
              <a:rPr lang="en-GB" dirty="0"/>
              <a:t>4.4</a:t>
            </a:r>
          </a:p>
        </p:txBody>
      </p:sp>
      <p:pic>
        <p:nvPicPr>
          <p:cNvPr id="8" name="Picture Placeholder 7">
            <a:extLst>
              <a:ext uri="{FF2B5EF4-FFF2-40B4-BE49-F238E27FC236}">
                <a16:creationId xmlns:a16="http://schemas.microsoft.com/office/drawing/2014/main" id="{D3219E2E-4EC1-EE2F-251E-05D8AA9D32B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391600" y="0"/>
            <a:ext cx="3423163" cy="1945748"/>
          </a:xfrm>
        </p:spPr>
      </p:pic>
      <p:sp>
        <p:nvSpPr>
          <p:cNvPr id="5" name="Text Placeholder 4">
            <a:extLst>
              <a:ext uri="{FF2B5EF4-FFF2-40B4-BE49-F238E27FC236}">
                <a16:creationId xmlns:a16="http://schemas.microsoft.com/office/drawing/2014/main" id="{7913644F-2F97-2B7F-86A2-EC78AF207370}"/>
              </a:ext>
            </a:extLst>
          </p:cNvPr>
          <p:cNvSpPr>
            <a:spLocks noGrp="1"/>
          </p:cNvSpPr>
          <p:nvPr>
            <p:ph type="body" sz="quarter" idx="20"/>
          </p:nvPr>
        </p:nvSpPr>
        <p:spPr/>
        <p:txBody>
          <a:bodyPr/>
          <a:lstStyle/>
          <a:p>
            <a:pPr marL="0" indent="0"/>
            <a:r>
              <a:rPr lang="en-GB" dirty="0"/>
              <a:t>Klimaendringene rammer ikke alle like hardt.</a:t>
            </a:r>
          </a:p>
          <a:p>
            <a:pPr marL="0" indent="0"/>
            <a:r>
              <a:rPr lang="en-GB" dirty="0"/>
              <a:t>Mennesker som bor i rikere land har ofte flere ressurser til å tilpasse seg, mens mennesker i den globale sør, </a:t>
            </a:r>
            <a:r>
              <a:rPr lang="en-GB" b="1" dirty="0"/>
              <a:t>urfolkssamfunn og marginaliserte grupper </a:t>
            </a:r>
            <a:r>
              <a:rPr lang="en-GB" dirty="0"/>
              <a:t>er mer sårbare.</a:t>
            </a:r>
          </a:p>
          <a:p>
            <a:pPr marL="0" indent="0"/>
            <a:r>
              <a:rPr lang="en-GB" b="1" dirty="0"/>
              <a:t>Unge kvinner og jenter, </a:t>
            </a:r>
            <a:r>
              <a:rPr lang="en-GB" dirty="0"/>
              <a:t>spesielt i lavinntektsområder, står ofte overfor større utfordringer etter miljøkatastrofer på grunn av ulik tilgang til utdanning, helsetjenester eller beslutningstaking.</a:t>
            </a:r>
          </a:p>
        </p:txBody>
      </p:sp>
      <p:sp>
        <p:nvSpPr>
          <p:cNvPr id="6" name="Text Placeholder 5">
            <a:extLst>
              <a:ext uri="{FF2B5EF4-FFF2-40B4-BE49-F238E27FC236}">
                <a16:creationId xmlns:a16="http://schemas.microsoft.com/office/drawing/2014/main" id="{518058F8-14D8-74E1-12E8-16F8E817C44E}"/>
              </a:ext>
            </a:extLst>
          </p:cNvPr>
          <p:cNvSpPr>
            <a:spLocks noGrp="1"/>
          </p:cNvSpPr>
          <p:nvPr>
            <p:ph type="body" sz="quarter" idx="16"/>
          </p:nvPr>
        </p:nvSpPr>
        <p:spPr/>
        <p:txBody>
          <a:bodyPr/>
          <a:lstStyle/>
          <a:p>
            <a:r>
              <a:rPr lang="en-GB" dirty="0">
                <a:solidFill>
                  <a:srgbClr val="5398A2"/>
                </a:solidFill>
              </a:rPr>
              <a:t>Hvorfor klimaendringene er et spørsmål om sosial rettferdighet</a:t>
            </a:r>
          </a:p>
        </p:txBody>
      </p:sp>
    </p:spTree>
    <p:extLst>
      <p:ext uri="{BB962C8B-B14F-4D97-AF65-F5344CB8AC3E}">
        <p14:creationId xmlns:p14="http://schemas.microsoft.com/office/powerpoint/2010/main" val="882776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D3740-E8AC-0EE0-CED4-DF610DEEF7F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5B63DB3-FB86-95F7-8E23-2DD125A8A12D}"/>
              </a:ext>
            </a:extLst>
          </p:cNvPr>
          <p:cNvSpPr>
            <a:spLocks noGrp="1"/>
          </p:cNvSpPr>
          <p:nvPr>
            <p:ph type="body" sz="quarter" idx="19"/>
          </p:nvPr>
        </p:nvSpPr>
        <p:spPr/>
        <p:txBody>
          <a:bodyPr/>
          <a:lstStyle/>
          <a:p>
            <a:r>
              <a:rPr lang="en-GB" dirty="0"/>
              <a:t>4.4</a:t>
            </a:r>
          </a:p>
        </p:txBody>
      </p:sp>
      <p:pic>
        <p:nvPicPr>
          <p:cNvPr id="8" name="Picture Placeholder 7">
            <a:extLst>
              <a:ext uri="{FF2B5EF4-FFF2-40B4-BE49-F238E27FC236}">
                <a16:creationId xmlns:a16="http://schemas.microsoft.com/office/drawing/2014/main" id="{1A182E1E-6BC1-796A-09FE-34789E910A0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391600" y="0"/>
            <a:ext cx="3423163" cy="1945748"/>
          </a:xfrm>
        </p:spPr>
      </p:pic>
      <p:sp>
        <p:nvSpPr>
          <p:cNvPr id="5" name="Text Placeholder 4">
            <a:extLst>
              <a:ext uri="{FF2B5EF4-FFF2-40B4-BE49-F238E27FC236}">
                <a16:creationId xmlns:a16="http://schemas.microsoft.com/office/drawing/2014/main" id="{AD0C18F0-D8B3-1DD9-8651-14F8DC6D4F0F}"/>
              </a:ext>
            </a:extLst>
          </p:cNvPr>
          <p:cNvSpPr>
            <a:spLocks noGrp="1"/>
          </p:cNvSpPr>
          <p:nvPr>
            <p:ph type="body" sz="quarter" idx="20"/>
          </p:nvPr>
        </p:nvSpPr>
        <p:spPr>
          <a:xfrm>
            <a:off x="4594469" y="1829947"/>
            <a:ext cx="6961476" cy="3849918"/>
          </a:xfrm>
        </p:spPr>
        <p:txBody>
          <a:bodyPr/>
          <a:lstStyle/>
          <a:p>
            <a:pPr marL="0" indent="0"/>
            <a:r>
              <a:rPr lang="en-GB" dirty="0"/>
              <a:t>Å forstå dette er en del av klimaretferdighet, ideen om at klimatiltak også må ta for seg ulikhet, rettferdighet og menneskerettigheter.</a:t>
            </a:r>
          </a:p>
          <a:p>
            <a:pPr marL="0" indent="0"/>
            <a:r>
              <a:rPr lang="en-GB" dirty="0"/>
              <a:t>Når vi snakker om støtte fra fellesskapet, handler det ikke bare om følelser, men om å stå i solidaritet med dem hvis stemmer ofte blir ignorert eller brakt til taushet.</a:t>
            </a:r>
          </a:p>
          <a:p>
            <a:pPr marL="0" indent="0"/>
            <a:r>
              <a:rPr lang="en-GB" dirty="0"/>
              <a:t>Å føle seg engstelig for klimaendringene handler ikke bare om vitenskapen, det handler også om å føle tyngden av urettferdighet.</a:t>
            </a:r>
          </a:p>
          <a:p>
            <a:pPr marL="0" indent="0"/>
            <a:r>
              <a:rPr lang="en-GB" dirty="0"/>
              <a:t>Men å jobbe sammen for rettferdighet kan være en kraftfull måte å redusere den byrden på.</a:t>
            </a:r>
          </a:p>
        </p:txBody>
      </p:sp>
      <p:sp>
        <p:nvSpPr>
          <p:cNvPr id="6" name="Text Placeholder 5">
            <a:extLst>
              <a:ext uri="{FF2B5EF4-FFF2-40B4-BE49-F238E27FC236}">
                <a16:creationId xmlns:a16="http://schemas.microsoft.com/office/drawing/2014/main" id="{55D99E97-6051-5F21-2832-74D3284B54BF}"/>
              </a:ext>
            </a:extLst>
          </p:cNvPr>
          <p:cNvSpPr>
            <a:spLocks noGrp="1"/>
          </p:cNvSpPr>
          <p:nvPr>
            <p:ph type="body" sz="quarter" idx="16"/>
          </p:nvPr>
        </p:nvSpPr>
        <p:spPr>
          <a:xfrm>
            <a:off x="4594469" y="571047"/>
            <a:ext cx="6961476" cy="803654"/>
          </a:xfrm>
        </p:spPr>
        <p:txBody>
          <a:bodyPr/>
          <a:lstStyle/>
          <a:p>
            <a:r>
              <a:rPr lang="en-GB" dirty="0">
                <a:solidFill>
                  <a:srgbClr val="5398A2"/>
                </a:solidFill>
              </a:rPr>
              <a:t>Hvorfor klimaendringene er et spørsmål om sosial rettferdighet</a:t>
            </a:r>
          </a:p>
        </p:txBody>
      </p:sp>
    </p:spTree>
    <p:extLst>
      <p:ext uri="{BB962C8B-B14F-4D97-AF65-F5344CB8AC3E}">
        <p14:creationId xmlns:p14="http://schemas.microsoft.com/office/powerpoint/2010/main" val="1710861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4FFDD-5385-A61D-826F-C14F84D04C7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18EC78D-B5A8-4CB9-3054-CAF4EC369D4F}"/>
              </a:ext>
            </a:extLst>
          </p:cNvPr>
          <p:cNvSpPr>
            <a:spLocks noGrp="1"/>
          </p:cNvSpPr>
          <p:nvPr>
            <p:ph type="body" sz="quarter" idx="19"/>
          </p:nvPr>
        </p:nvSpPr>
        <p:spPr>
          <a:xfrm>
            <a:off x="8729222" y="922205"/>
            <a:ext cx="2814392" cy="614364"/>
          </a:xfrm>
        </p:spPr>
        <p:txBody>
          <a:bodyPr/>
          <a:lstStyle/>
          <a:p>
            <a:r>
              <a:rPr lang="en-GB" dirty="0"/>
              <a:t>4.4 Oppgave</a:t>
            </a:r>
          </a:p>
        </p:txBody>
      </p:sp>
      <p:sp>
        <p:nvSpPr>
          <p:cNvPr id="4" name="Text Placeholder 3">
            <a:extLst>
              <a:ext uri="{FF2B5EF4-FFF2-40B4-BE49-F238E27FC236}">
                <a16:creationId xmlns:a16="http://schemas.microsoft.com/office/drawing/2014/main" id="{4F9967B6-1F62-1613-E6C5-776F7068DEFE}"/>
              </a:ext>
            </a:extLst>
          </p:cNvPr>
          <p:cNvSpPr>
            <a:spLocks noGrp="1"/>
          </p:cNvSpPr>
          <p:nvPr>
            <p:ph type="body" sz="quarter" idx="21"/>
          </p:nvPr>
        </p:nvSpPr>
        <p:spPr>
          <a:xfrm>
            <a:off x="718078" y="4902066"/>
            <a:ext cx="10755843" cy="1346334"/>
          </a:xfrm>
          <a:solidFill>
            <a:srgbClr val="1F8E47"/>
          </a:solidFill>
        </p:spPr>
        <p:txBody>
          <a:bodyPr/>
          <a:lstStyle/>
          <a:p>
            <a:pPr marL="0" indent="0" algn="ctr"/>
            <a:r>
              <a:rPr lang="en-GB" b="1" dirty="0">
                <a:solidFill>
                  <a:schemeClr val="bg1"/>
                </a:solidFill>
              </a:rPr>
              <a:t>Diskusjonsspørsmål</a:t>
            </a:r>
          </a:p>
          <a:p>
            <a:pPr marL="0" indent="0"/>
            <a:r>
              <a:rPr lang="en-GB" b="1" dirty="0">
                <a:solidFill>
                  <a:schemeClr val="bg1"/>
                </a:solidFill>
              </a:rPr>
              <a:t>Hva betyr rettferdighet for deg i sammenheng med klimaendringene? </a:t>
            </a:r>
          </a:p>
          <a:p>
            <a:pPr marL="0" indent="0"/>
            <a:r>
              <a:rPr lang="en-GB" b="1" dirty="0">
                <a:solidFill>
                  <a:schemeClr val="bg1"/>
                </a:solidFill>
              </a:rPr>
              <a:t>Hvordan kan vi sikre at alles stemme blir hørt?</a:t>
            </a:r>
            <a:endParaRPr lang="en-GB" i="1" dirty="0">
              <a:solidFill>
                <a:schemeClr val="bg1"/>
              </a:solidFill>
            </a:endParaRPr>
          </a:p>
        </p:txBody>
      </p:sp>
      <p:pic>
        <p:nvPicPr>
          <p:cNvPr id="7" name="Picture Placeholder 6">
            <a:extLst>
              <a:ext uri="{FF2B5EF4-FFF2-40B4-BE49-F238E27FC236}">
                <a16:creationId xmlns:a16="http://schemas.microsoft.com/office/drawing/2014/main" id="{2D3CBB1F-B027-CC17-3339-3538795B1490}"/>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595946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FB46EC-6B66-E17F-4FC4-97803DE0AA06}"/>
              </a:ext>
            </a:extLst>
          </p:cNvPr>
          <p:cNvSpPr>
            <a:spLocks noGrp="1"/>
          </p:cNvSpPr>
          <p:nvPr>
            <p:ph type="body" sz="quarter" idx="18"/>
          </p:nvPr>
        </p:nvSpPr>
        <p:spPr>
          <a:xfrm>
            <a:off x="528134" y="1876698"/>
            <a:ext cx="3139740" cy="1049221"/>
          </a:xfrm>
        </p:spPr>
        <p:txBody>
          <a:bodyPr/>
          <a:lstStyle/>
          <a:p>
            <a:r>
              <a:rPr lang="en-GB" b="1" dirty="0"/>
              <a:t>Gruppeprojekt: Opprett et nettverk for klimastøtte</a:t>
            </a:r>
          </a:p>
        </p:txBody>
      </p:sp>
      <p:sp>
        <p:nvSpPr>
          <p:cNvPr id="3" name="Text Placeholder 2">
            <a:extLst>
              <a:ext uri="{FF2B5EF4-FFF2-40B4-BE49-F238E27FC236}">
                <a16:creationId xmlns:a16="http://schemas.microsoft.com/office/drawing/2014/main" id="{0AD34157-ADEB-F533-5CF1-0D5C1CECE363}"/>
              </a:ext>
            </a:extLst>
          </p:cNvPr>
          <p:cNvSpPr>
            <a:spLocks noGrp="1"/>
          </p:cNvSpPr>
          <p:nvPr>
            <p:ph type="body" sz="quarter" idx="19"/>
          </p:nvPr>
        </p:nvSpPr>
        <p:spPr/>
        <p:txBody>
          <a:bodyPr/>
          <a:lstStyle/>
          <a:p>
            <a:r>
              <a:rPr lang="en-GB" dirty="0"/>
              <a:t>4,5</a:t>
            </a:r>
          </a:p>
        </p:txBody>
      </p:sp>
      <p:sp>
        <p:nvSpPr>
          <p:cNvPr id="4" name="Text Placeholder 3">
            <a:extLst>
              <a:ext uri="{FF2B5EF4-FFF2-40B4-BE49-F238E27FC236}">
                <a16:creationId xmlns:a16="http://schemas.microsoft.com/office/drawing/2014/main" id="{4E2352AC-6A28-E077-898E-C1145606B6F2}"/>
              </a:ext>
            </a:extLst>
          </p:cNvPr>
          <p:cNvSpPr>
            <a:spLocks noGrp="1"/>
          </p:cNvSpPr>
          <p:nvPr>
            <p:ph type="body" sz="quarter" idx="20"/>
          </p:nvPr>
        </p:nvSpPr>
        <p:spPr>
          <a:xfrm>
            <a:off x="4294598" y="196556"/>
            <a:ext cx="7390141" cy="2931246"/>
          </a:xfrm>
        </p:spPr>
        <p:txBody>
          <a:bodyPr/>
          <a:lstStyle/>
          <a:p>
            <a:pPr marL="0" indent="0"/>
            <a:r>
              <a:rPr lang="en-GB" dirty="0"/>
              <a:t>Noe av det mest effektive du kan gjøre, er å bygge opp en liten, men meningsfull klimastøttegruppe – en gruppe mennesker du kan dele følelser med, lære av og handle sammen med.</a:t>
            </a:r>
          </a:p>
          <a:p>
            <a:pPr marL="0" indent="0"/>
            <a:r>
              <a:rPr lang="en-GB" dirty="0"/>
              <a:t>Dette kan være så enkelt som en gruppechat, en skoleklubb, et månedlig møte eller et nettforum.</a:t>
            </a:r>
          </a:p>
          <a:p>
            <a:pPr marL="0" indent="0"/>
            <a:r>
              <a:rPr lang="en-GB" dirty="0"/>
              <a:t>Gruppen din trenger ikke å være stor. Det viktigste er at den er trygg, inkluderende og oppmuntrende.</a:t>
            </a:r>
          </a:p>
        </p:txBody>
      </p:sp>
      <p:sp>
        <p:nvSpPr>
          <p:cNvPr id="6" name="Text Placeholder 3">
            <a:extLst>
              <a:ext uri="{FF2B5EF4-FFF2-40B4-BE49-F238E27FC236}">
                <a16:creationId xmlns:a16="http://schemas.microsoft.com/office/drawing/2014/main" id="{4DD38116-4AEB-CFF3-2ADD-4F3D423C5EFB}"/>
              </a:ext>
            </a:extLst>
          </p:cNvPr>
          <p:cNvSpPr txBox="1">
            <a:spLocks/>
          </p:cNvSpPr>
          <p:nvPr/>
        </p:nvSpPr>
        <p:spPr>
          <a:xfrm>
            <a:off x="817371" y="3226943"/>
            <a:ext cx="11131474" cy="3170976"/>
          </a:xfrm>
          <a:prstGeom prst="rect">
            <a:avLst/>
          </a:prstGeom>
          <a:solidFill>
            <a:srgbClr val="5398A2"/>
          </a:solidFill>
          <a:ln>
            <a:solidFill>
              <a:srgbClr val="5398A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b="1" dirty="0">
                <a:solidFill>
                  <a:schemeClr val="bg1"/>
                </a:solidFill>
              </a:rPr>
              <a:t>Slik kommer du i gang…</a:t>
            </a:r>
          </a:p>
          <a:p>
            <a:pPr marL="457200" indent="-457200">
              <a:buFont typeface="+mj-lt"/>
              <a:buAutoNum type="arabicPeriod"/>
            </a:pPr>
            <a:r>
              <a:rPr lang="en-GB" dirty="0">
                <a:solidFill>
                  <a:schemeClr val="bg1"/>
                </a:solidFill>
              </a:rPr>
              <a:t>Inviter 2–5 personer som bryr seg om klimaet (eller er villige til å lære).</a:t>
            </a:r>
          </a:p>
          <a:p>
            <a:pPr marL="457200" indent="-457200">
              <a:buFont typeface="+mj-lt"/>
              <a:buAutoNum type="arabicPeriod"/>
            </a:pPr>
            <a:r>
              <a:rPr lang="en-GB" dirty="0">
                <a:solidFill>
                  <a:schemeClr val="bg1"/>
                </a:solidFill>
              </a:rPr>
              <a:t>Sett et felles mål – støtte, læring, handling, kreativitet.</a:t>
            </a:r>
          </a:p>
          <a:p>
            <a:pPr marL="457200" indent="-457200">
              <a:buFont typeface="+mj-lt"/>
              <a:buAutoNum type="arabicPeriod"/>
            </a:pPr>
            <a:r>
              <a:rPr lang="en-GB" dirty="0">
                <a:solidFill>
                  <a:schemeClr val="bg1"/>
                </a:solidFill>
              </a:rPr>
              <a:t>Bestem hvor ofte dere skal møtes (ansikt til ansikt eller på nettet).</a:t>
            </a:r>
          </a:p>
          <a:p>
            <a:pPr marL="457200" indent="-457200">
              <a:buFont typeface="+mj-lt"/>
              <a:buAutoNum type="arabicPeriod"/>
            </a:pPr>
            <a:r>
              <a:rPr lang="en-GB" dirty="0">
                <a:solidFill>
                  <a:schemeClr val="bg1"/>
                </a:solidFill>
              </a:rPr>
              <a:t>Planlegg enkle, meningsfulle aktiviteter (se en dokumentarfilm, organiser en opprydding, skriv brev til beslutningstakere).</a:t>
            </a:r>
          </a:p>
          <a:p>
            <a:pPr marL="457200" indent="-457200">
              <a:buFont typeface="+mj-lt"/>
              <a:buAutoNum type="arabicPeriod"/>
            </a:pPr>
            <a:r>
              <a:rPr lang="en-GB" dirty="0">
                <a:solidFill>
                  <a:schemeClr val="bg1"/>
                </a:solidFill>
              </a:rPr>
              <a:t>Hold det fleksibelt, morsomt og inkluderende</a:t>
            </a:r>
          </a:p>
        </p:txBody>
      </p:sp>
    </p:spTree>
    <p:extLst>
      <p:ext uri="{BB962C8B-B14F-4D97-AF65-F5344CB8AC3E}">
        <p14:creationId xmlns:p14="http://schemas.microsoft.com/office/powerpoint/2010/main" val="4266859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A5336-A603-D519-1FBC-0343A239D63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C6C8D16-6B51-F43B-B811-77F508B3EF5C}"/>
              </a:ext>
            </a:extLst>
          </p:cNvPr>
          <p:cNvSpPr>
            <a:spLocks noGrp="1"/>
          </p:cNvSpPr>
          <p:nvPr>
            <p:ph type="body" sz="quarter" idx="17"/>
          </p:nvPr>
        </p:nvSpPr>
        <p:spPr/>
        <p:txBody>
          <a:bodyPr/>
          <a:lstStyle/>
          <a:p>
            <a:r>
              <a:rPr lang="en-US" dirty="0"/>
              <a:t>05</a:t>
            </a:r>
          </a:p>
        </p:txBody>
      </p:sp>
      <p:pic>
        <p:nvPicPr>
          <p:cNvPr id="8" name="Picture Placeholder 7">
            <a:extLst>
              <a:ext uri="{FF2B5EF4-FFF2-40B4-BE49-F238E27FC236}">
                <a16:creationId xmlns:a16="http://schemas.microsoft.com/office/drawing/2014/main" id="{449FC4C8-D379-D49F-1563-C07279DF521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pic>
      <p:pic>
        <p:nvPicPr>
          <p:cNvPr id="9" name="Picture 8">
            <a:extLst>
              <a:ext uri="{FF2B5EF4-FFF2-40B4-BE49-F238E27FC236}">
                <a16:creationId xmlns:a16="http://schemas.microsoft.com/office/drawing/2014/main" id="{5C4622D2-5017-3580-C9CA-6603E0C92F74}"/>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20CAC420-496A-0838-350C-C88C074C1263}"/>
              </a:ext>
            </a:extLst>
          </p:cNvPr>
          <p:cNvSpPr/>
          <p:nvPr/>
        </p:nvSpPr>
        <p:spPr>
          <a:xfrm>
            <a:off x="2483239" y="2558689"/>
            <a:ext cx="4935200"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9F45F6E1-AC39-3BCB-E463-31A6319F811C}"/>
              </a:ext>
            </a:extLst>
          </p:cNvPr>
          <p:cNvSpPr txBox="1"/>
          <p:nvPr/>
        </p:nvSpPr>
        <p:spPr>
          <a:xfrm>
            <a:off x="2751335" y="2556303"/>
            <a:ext cx="6957426" cy="830997"/>
          </a:xfrm>
          <a:prstGeom prst="rect">
            <a:avLst/>
          </a:prstGeom>
          <a:noFill/>
        </p:spPr>
        <p:txBody>
          <a:bodyPr wrap="square" rtlCol="0">
            <a:spAutoFit/>
          </a:bodyPr>
          <a:lstStyle/>
          <a:p>
            <a:r>
              <a:rPr lang="en-GB" sz="4800" b="1" spc="324" dirty="0">
                <a:solidFill>
                  <a:srgbClr val="5398A2"/>
                </a:solidFill>
                <a:latin typeface="Calibri" panose="020F0502020204030204" pitchFamily="34" charset="0"/>
                <a:cs typeface="Calibri" panose="020F0502020204030204" pitchFamily="34" charset="0"/>
              </a:rPr>
              <a:t>Enhet 5</a:t>
            </a:r>
            <a:endParaRPr lang="en-US" sz="4800" b="1" spc="324" dirty="0">
              <a:solidFill>
                <a:srgbClr val="5398A2"/>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7EA898C-DFDF-73CA-03A2-EB9F580DE969}"/>
              </a:ext>
            </a:extLst>
          </p:cNvPr>
          <p:cNvSpPr txBox="1"/>
          <p:nvPr/>
        </p:nvSpPr>
        <p:spPr>
          <a:xfrm>
            <a:off x="125243" y="4218194"/>
            <a:ext cx="4271725" cy="1200329"/>
          </a:xfrm>
          <a:prstGeom prst="rect">
            <a:avLst/>
          </a:prstGeom>
          <a:noFill/>
        </p:spPr>
        <p:txBody>
          <a:bodyPr wrap="square" rtlCol="0">
            <a:spAutoFit/>
          </a:bodyPr>
          <a:lstStyle/>
          <a:p>
            <a:r>
              <a:rPr lang="en-GB" sz="3600" b="1" spc="324" dirty="0">
                <a:solidFill>
                  <a:srgbClr val="5398A2"/>
                </a:solidFill>
                <a:latin typeface="Calibri" panose="020F0502020204030204" pitchFamily="34" charset="0"/>
                <a:cs typeface="Calibri" panose="020F0502020204030204" pitchFamily="34" charset="0"/>
              </a:rPr>
              <a:t>Fra angst til mestring</a:t>
            </a:r>
            <a:endParaRPr lang="en-US" sz="3600" b="1" spc="324" dirty="0">
              <a:solidFill>
                <a:srgbClr val="5398A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0525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66D2B-49A6-403A-4287-833A946D14D2}"/>
              </a:ext>
            </a:extLst>
          </p:cNvPr>
          <p:cNvSpPr>
            <a:spLocks noGrp="1"/>
          </p:cNvSpPr>
          <p:nvPr>
            <p:ph type="body" sz="quarter" idx="18"/>
          </p:nvPr>
        </p:nvSpPr>
        <p:spPr>
          <a:xfrm>
            <a:off x="8656320" y="1857124"/>
            <a:ext cx="2887293" cy="1049221"/>
          </a:xfrm>
        </p:spPr>
        <p:txBody>
          <a:bodyPr/>
          <a:lstStyle/>
          <a:p>
            <a:r>
              <a:rPr lang="en-GB" dirty="0"/>
              <a:t>En innføring i kraften i det første skrittet</a:t>
            </a:r>
          </a:p>
        </p:txBody>
      </p:sp>
      <p:sp>
        <p:nvSpPr>
          <p:cNvPr id="3" name="Text Placeholder 2">
            <a:extLst>
              <a:ext uri="{FF2B5EF4-FFF2-40B4-BE49-F238E27FC236}">
                <a16:creationId xmlns:a16="http://schemas.microsoft.com/office/drawing/2014/main" id="{F86BBC9D-EE93-E1A9-0F03-C3D971831625}"/>
              </a:ext>
            </a:extLst>
          </p:cNvPr>
          <p:cNvSpPr>
            <a:spLocks noGrp="1"/>
          </p:cNvSpPr>
          <p:nvPr>
            <p:ph type="body" sz="quarter" idx="19"/>
          </p:nvPr>
        </p:nvSpPr>
        <p:spPr/>
        <p:txBody>
          <a:bodyPr/>
          <a:lstStyle/>
          <a:p>
            <a:r>
              <a:rPr lang="en-GB" dirty="0"/>
              <a:t>5.1</a:t>
            </a:r>
          </a:p>
        </p:txBody>
      </p:sp>
      <p:sp>
        <p:nvSpPr>
          <p:cNvPr id="4" name="Text Placeholder 3">
            <a:extLst>
              <a:ext uri="{FF2B5EF4-FFF2-40B4-BE49-F238E27FC236}">
                <a16:creationId xmlns:a16="http://schemas.microsoft.com/office/drawing/2014/main" id="{0B9C96A0-1F2B-DAC1-DDC6-2774CDB9AF7A}"/>
              </a:ext>
            </a:extLst>
          </p:cNvPr>
          <p:cNvSpPr>
            <a:spLocks noGrp="1"/>
          </p:cNvSpPr>
          <p:nvPr>
            <p:ph type="body" sz="quarter" idx="21"/>
          </p:nvPr>
        </p:nvSpPr>
        <p:spPr>
          <a:xfrm>
            <a:off x="554090" y="3843837"/>
            <a:ext cx="10755843" cy="1235941"/>
          </a:xfrm>
        </p:spPr>
        <p:txBody>
          <a:bodyPr/>
          <a:lstStyle/>
          <a:p>
            <a:pPr marL="0" indent="0"/>
            <a:r>
              <a:rPr lang="en-GB" dirty="0"/>
              <a:t>Nå har du utforsket følelsene bak klimangsten, hvordan du kan håndtere dem og hvordan du kan knytte bånd til andre. Nå er det på tide å flytte fokuset fra forståelse til handling.</a:t>
            </a:r>
          </a:p>
          <a:p>
            <a:pPr marL="0" indent="0"/>
            <a:r>
              <a:rPr lang="en-GB" dirty="0"/>
              <a:t>Når vi står overfor en krise så stor som klimaendringene, er det lett å tro at våre handlinger er for små til å ha noen betydning. Men forskning viser det motsatte: å handle, spesielt når det er i tråd med dine verdier, kan redusere følelser av angst og hjelpeløshet betydelig. Denne delen handler om å hjelpe deg med å ta ditt første skritt. Det trenger ikke å være dramatisk eller perfekt, det trenger bare å være ditt.</a:t>
            </a:r>
          </a:p>
        </p:txBody>
      </p:sp>
      <p:pic>
        <p:nvPicPr>
          <p:cNvPr id="7" name="Picture Placeholder 6">
            <a:extLst>
              <a:ext uri="{FF2B5EF4-FFF2-40B4-BE49-F238E27FC236}">
                <a16:creationId xmlns:a16="http://schemas.microsoft.com/office/drawing/2014/main" id="{1DE01FAF-8D85-4798-A03E-CE56F187E38E}"/>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a:fillRect/>
          </a:stretch>
        </p:blipFill>
        <p:spPr>
          <a:xfrm>
            <a:off x="0" y="149225"/>
            <a:ext cx="6756400" cy="3397250"/>
          </a:xfrm>
        </p:spPr>
      </p:pic>
    </p:spTree>
    <p:extLst>
      <p:ext uri="{BB962C8B-B14F-4D97-AF65-F5344CB8AC3E}">
        <p14:creationId xmlns:p14="http://schemas.microsoft.com/office/powerpoint/2010/main" val="3825234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BFA645-78C1-3684-AF31-F4905F5BF547}"/>
              </a:ext>
            </a:extLst>
          </p:cNvPr>
          <p:cNvSpPr>
            <a:spLocks noGrp="1"/>
          </p:cNvSpPr>
          <p:nvPr>
            <p:ph type="body" sz="quarter" idx="18"/>
          </p:nvPr>
        </p:nvSpPr>
        <p:spPr>
          <a:xfrm>
            <a:off x="636056" y="3446052"/>
            <a:ext cx="2307812" cy="1049221"/>
          </a:xfrm>
        </p:spPr>
        <p:txBody>
          <a:bodyPr/>
          <a:lstStyle/>
          <a:p>
            <a:r>
              <a:rPr lang="en-GB" dirty="0"/>
              <a:t>Psykologien bak det første skrittet</a:t>
            </a:r>
          </a:p>
          <a:p>
            <a:endParaRPr lang="en-GB" dirty="0"/>
          </a:p>
        </p:txBody>
      </p:sp>
      <p:sp>
        <p:nvSpPr>
          <p:cNvPr id="3" name="Text Placeholder 2">
            <a:extLst>
              <a:ext uri="{FF2B5EF4-FFF2-40B4-BE49-F238E27FC236}">
                <a16:creationId xmlns:a16="http://schemas.microsoft.com/office/drawing/2014/main" id="{6A4B5C42-AD3C-ACAB-ABDC-7A5ED6CBD7F0}"/>
              </a:ext>
            </a:extLst>
          </p:cNvPr>
          <p:cNvSpPr>
            <a:spLocks noGrp="1"/>
          </p:cNvSpPr>
          <p:nvPr>
            <p:ph type="body" sz="quarter" idx="19"/>
          </p:nvPr>
        </p:nvSpPr>
        <p:spPr/>
        <p:txBody>
          <a:bodyPr/>
          <a:lstStyle/>
          <a:p>
            <a:r>
              <a:rPr lang="en-GB" dirty="0"/>
              <a:t>5.2</a:t>
            </a:r>
          </a:p>
        </p:txBody>
      </p:sp>
      <p:pic>
        <p:nvPicPr>
          <p:cNvPr id="10" name="Picture Placeholder 9">
            <a:extLst>
              <a:ext uri="{FF2B5EF4-FFF2-40B4-BE49-F238E27FC236}">
                <a16:creationId xmlns:a16="http://schemas.microsoft.com/office/drawing/2014/main" id="{0C96F326-1196-627A-0038-64197E5BC2C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F4C0A54F-4766-E936-73A8-9199C1B7C0A5}"/>
              </a:ext>
            </a:extLst>
          </p:cNvPr>
          <p:cNvSpPr>
            <a:spLocks noGrp="1"/>
          </p:cNvSpPr>
          <p:nvPr>
            <p:ph type="body" sz="quarter" idx="20"/>
          </p:nvPr>
        </p:nvSpPr>
        <p:spPr>
          <a:xfrm>
            <a:off x="4538704" y="532148"/>
            <a:ext cx="6961476" cy="5756892"/>
          </a:xfrm>
        </p:spPr>
        <p:txBody>
          <a:bodyPr/>
          <a:lstStyle/>
          <a:p>
            <a:pPr marL="0" indent="0"/>
            <a:r>
              <a:rPr lang="en-GB" dirty="0"/>
              <a:t>En av de største hindringene for å handle er følelsen av at endring er umulig uten enorme ressurser, ekspertkunnskap eller et stort publikum.</a:t>
            </a:r>
          </a:p>
          <a:p>
            <a:pPr marL="0" indent="0"/>
            <a:r>
              <a:rPr lang="en-GB" dirty="0"/>
              <a:t>Men i psykologien finnes det et prinsipp som kalles </a:t>
            </a:r>
            <a:r>
              <a:rPr lang="en-GB" dirty="0">
                <a:solidFill>
                  <a:srgbClr val="1F8E47"/>
                </a:solidFill>
              </a:rPr>
              <a:t>«</a:t>
            </a:r>
            <a:r>
              <a:rPr lang="en-GB" b="1" dirty="0">
                <a:solidFill>
                  <a:srgbClr val="1F8E47"/>
                </a:solidFill>
              </a:rPr>
              <a:t>atferdsaktivering</a:t>
            </a:r>
            <a:r>
              <a:rPr lang="en-GB" dirty="0">
                <a:solidFill>
                  <a:srgbClr val="1F8E47"/>
                </a:solidFill>
              </a:rPr>
              <a:t>», </a:t>
            </a:r>
            <a:r>
              <a:rPr lang="en-GB" dirty="0"/>
              <a:t>som betyr at selv en liten handling kan øke motivasjonen, energien og håpet. Faktisk kommer handling ofte før motivasjon.</a:t>
            </a:r>
          </a:p>
          <a:p>
            <a:pPr marL="0" indent="0"/>
            <a:r>
              <a:rPr lang="en-GB" dirty="0"/>
              <a:t>Når du tar et skritt, selv et lite et, reagerer hjernen din med en følelse av fremgang og kontroll. Dette reduserer angst og gjør det mer sannsynlig at du vil fortsette.</a:t>
            </a:r>
          </a:p>
          <a:p>
            <a:pPr marL="0" indent="0"/>
            <a:r>
              <a:rPr lang="en-GB" dirty="0"/>
              <a:t>Du trenger ikke å løse hele krisen. </a:t>
            </a:r>
            <a:r>
              <a:rPr lang="en-GB" b="1" dirty="0">
                <a:solidFill>
                  <a:srgbClr val="5398A2"/>
                </a:solidFill>
              </a:rPr>
              <a:t>Men du kan gjøre noe i dag, </a:t>
            </a:r>
            <a:r>
              <a:rPr lang="en-GB" dirty="0"/>
              <a:t>denne uken eller denne måneden som bidrar til en mer bærekraftig fremtid.</a:t>
            </a:r>
          </a:p>
          <a:p>
            <a:pPr marL="0" indent="0"/>
            <a:r>
              <a:rPr lang="en-GB" dirty="0"/>
              <a:t>Og det er nok til å begynne å bygge opp fart.</a:t>
            </a:r>
          </a:p>
        </p:txBody>
      </p:sp>
    </p:spTree>
    <p:extLst>
      <p:ext uri="{BB962C8B-B14F-4D97-AF65-F5344CB8AC3E}">
        <p14:creationId xmlns:p14="http://schemas.microsoft.com/office/powerpoint/2010/main" val="3860582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549D0-B673-7E10-6154-AB6BF0BBED7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5BF7EB9-E4E0-9503-EEC8-E3C3A2883D27}"/>
              </a:ext>
            </a:extLst>
          </p:cNvPr>
          <p:cNvSpPr>
            <a:spLocks noGrp="1"/>
          </p:cNvSpPr>
          <p:nvPr>
            <p:ph type="body" sz="quarter" idx="19"/>
          </p:nvPr>
        </p:nvSpPr>
        <p:spPr>
          <a:xfrm>
            <a:off x="8729222" y="922205"/>
            <a:ext cx="2814392" cy="614364"/>
          </a:xfrm>
        </p:spPr>
        <p:txBody>
          <a:bodyPr/>
          <a:lstStyle/>
          <a:p>
            <a:r>
              <a:rPr lang="en-GB" dirty="0"/>
              <a:t>5.2 Oppgave</a:t>
            </a:r>
          </a:p>
        </p:txBody>
      </p:sp>
      <p:sp>
        <p:nvSpPr>
          <p:cNvPr id="4" name="Text Placeholder 3">
            <a:extLst>
              <a:ext uri="{FF2B5EF4-FFF2-40B4-BE49-F238E27FC236}">
                <a16:creationId xmlns:a16="http://schemas.microsoft.com/office/drawing/2014/main" id="{191030A6-6D0B-EBC0-19FF-DE3CB6B4E607}"/>
              </a:ext>
            </a:extLst>
          </p:cNvPr>
          <p:cNvSpPr>
            <a:spLocks noGrp="1"/>
          </p:cNvSpPr>
          <p:nvPr>
            <p:ph type="body" sz="quarter" idx="21"/>
          </p:nvPr>
        </p:nvSpPr>
        <p:spPr>
          <a:xfrm>
            <a:off x="718078" y="4902066"/>
            <a:ext cx="10755843" cy="1807482"/>
          </a:xfrm>
          <a:solidFill>
            <a:srgbClr val="1F8E47"/>
          </a:solidFill>
        </p:spPr>
        <p:txBody>
          <a:bodyPr/>
          <a:lstStyle/>
          <a:p>
            <a:pPr marL="0" indent="0" algn="ctr"/>
            <a:r>
              <a:rPr lang="en-GB" b="1" dirty="0">
                <a:solidFill>
                  <a:schemeClr val="bg1"/>
                </a:solidFill>
              </a:rPr>
              <a:t>Brainstormingsoppgave</a:t>
            </a:r>
          </a:p>
          <a:p>
            <a:pPr marL="0" indent="0"/>
            <a:r>
              <a:rPr lang="en-GB" dirty="0">
                <a:solidFill>
                  <a:schemeClr val="bg1"/>
                </a:solidFill>
              </a:rPr>
              <a:t>Hva er en liten klimahandling du har gjort nylig (selv om det var utilsiktet)?</a:t>
            </a:r>
          </a:p>
          <a:p>
            <a:pPr marL="0" indent="0"/>
            <a:r>
              <a:rPr lang="en-GB" dirty="0">
                <a:solidFill>
                  <a:schemeClr val="bg1"/>
                </a:solidFill>
              </a:rPr>
              <a:t> Del svarene som en liste over «små, men konkrete» handlinger.</a:t>
            </a:r>
            <a:endParaRPr lang="en-GB" i="1" dirty="0">
              <a:solidFill>
                <a:schemeClr val="bg1"/>
              </a:solidFill>
            </a:endParaRPr>
          </a:p>
        </p:txBody>
      </p:sp>
      <p:pic>
        <p:nvPicPr>
          <p:cNvPr id="7" name="Picture Placeholder 6">
            <a:extLst>
              <a:ext uri="{FF2B5EF4-FFF2-40B4-BE49-F238E27FC236}">
                <a16:creationId xmlns:a16="http://schemas.microsoft.com/office/drawing/2014/main" id="{5356EA45-9C33-8A58-4FF1-1968984993A7}"/>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771341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DDDD973-53A0-42E8-1F41-E385A7530E2C}"/>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BB013BD1-03A6-C112-A469-337F643F75A4}"/>
              </a:ext>
            </a:extLst>
          </p:cNvPr>
          <p:cNvSpPr>
            <a:spLocks noGrp="1"/>
          </p:cNvSpPr>
          <p:nvPr>
            <p:ph type="body" sz="quarter" idx="18"/>
          </p:nvPr>
        </p:nvSpPr>
        <p:spPr>
          <a:xfrm>
            <a:off x="599570" y="4919936"/>
            <a:ext cx="2915789" cy="1049221"/>
          </a:xfrm>
        </p:spPr>
        <p:txBody>
          <a:bodyPr/>
          <a:lstStyle/>
          <a:p>
            <a:r>
              <a:rPr lang="en-GB" dirty="0"/>
              <a:t>Hva slags endringsagent er du?</a:t>
            </a:r>
          </a:p>
        </p:txBody>
      </p:sp>
      <p:sp>
        <p:nvSpPr>
          <p:cNvPr id="4" name="Text Placeholder 3">
            <a:extLst>
              <a:ext uri="{FF2B5EF4-FFF2-40B4-BE49-F238E27FC236}">
                <a16:creationId xmlns:a16="http://schemas.microsoft.com/office/drawing/2014/main" id="{75B54886-0EEC-E405-969D-67A807A39027}"/>
              </a:ext>
            </a:extLst>
          </p:cNvPr>
          <p:cNvSpPr>
            <a:spLocks noGrp="1"/>
          </p:cNvSpPr>
          <p:nvPr>
            <p:ph type="body" sz="quarter" idx="19"/>
          </p:nvPr>
        </p:nvSpPr>
        <p:spPr/>
        <p:txBody>
          <a:bodyPr/>
          <a:lstStyle/>
          <a:p>
            <a:r>
              <a:rPr lang="en-GB" dirty="0"/>
              <a:t>5.3</a:t>
            </a:r>
          </a:p>
        </p:txBody>
      </p:sp>
      <p:sp>
        <p:nvSpPr>
          <p:cNvPr id="5" name="Text Placeholder 4">
            <a:extLst>
              <a:ext uri="{FF2B5EF4-FFF2-40B4-BE49-F238E27FC236}">
                <a16:creationId xmlns:a16="http://schemas.microsoft.com/office/drawing/2014/main" id="{09190465-DF24-3118-FAC8-D9BC3FECF85B}"/>
              </a:ext>
            </a:extLst>
          </p:cNvPr>
          <p:cNvSpPr>
            <a:spLocks noGrp="1"/>
          </p:cNvSpPr>
          <p:nvPr>
            <p:ph type="body" sz="quarter" idx="20"/>
          </p:nvPr>
        </p:nvSpPr>
        <p:spPr>
          <a:xfrm>
            <a:off x="8068870" y="1513375"/>
            <a:ext cx="3608993" cy="3931171"/>
          </a:xfrm>
        </p:spPr>
        <p:txBody>
          <a:bodyPr/>
          <a:lstStyle/>
          <a:p>
            <a:pPr marL="0" indent="0"/>
            <a:r>
              <a:rPr lang="en-GB" dirty="0"/>
              <a:t>Ikke alle er aktivister. </a:t>
            </a:r>
            <a:r>
              <a:rPr lang="en-GB" b="1" dirty="0"/>
              <a:t>Og det er helt greit.</a:t>
            </a:r>
          </a:p>
          <a:p>
            <a:pPr marL="0" indent="0"/>
            <a:r>
              <a:rPr lang="en-GB" dirty="0"/>
              <a:t>Det finnes mange forskjellige måter å bidra til klimaløsninger på. Det viktigste er å finne den veien som passer dine interesser, ferdigheter og personlighet.</a:t>
            </a:r>
          </a:p>
          <a:p>
            <a:pPr marL="0" indent="0"/>
            <a:r>
              <a:rPr lang="en-GB" dirty="0"/>
              <a:t>Her er fire vanlige roller innen klimahandling...</a:t>
            </a:r>
          </a:p>
        </p:txBody>
      </p:sp>
    </p:spTree>
    <p:extLst>
      <p:ext uri="{BB962C8B-B14F-4D97-AF65-F5344CB8AC3E}">
        <p14:creationId xmlns:p14="http://schemas.microsoft.com/office/powerpoint/2010/main" val="85707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677F7-3DB6-9F5E-5D82-E452762048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5193" y="1181099"/>
            <a:ext cx="9342832" cy="6154345"/>
          </a:xfrm>
          <a:prstGeom prst="rect">
            <a:avLst/>
          </a:prstGeom>
          <a:noFill/>
        </p:spPr>
      </p:pic>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455481" y="447278"/>
            <a:ext cx="10614687" cy="803654"/>
          </a:xfrm>
        </p:spPr>
        <p:txBody>
          <a:bodyPr/>
          <a:lstStyle/>
          <a:p>
            <a:r>
              <a:rPr lang="en-GB" dirty="0">
                <a:solidFill>
                  <a:srgbClr val="1F8E47"/>
                </a:solidFill>
              </a:rPr>
              <a:t>Velkommen til modul 1: Klimangst</a:t>
            </a:r>
            <a:endParaRPr lang="en-US" dirty="0">
              <a:solidFill>
                <a:srgbClr val="1F8E47"/>
              </a:solidFill>
            </a:endParaRPr>
          </a:p>
        </p:txBody>
      </p:sp>
      <p:pic>
        <p:nvPicPr>
          <p:cNvPr id="2" name="0558a695432f48dab067a099fc01d544">
            <a:hlinkClick r:id="" action="ppaction://media"/>
            <a:extLst>
              <a:ext uri="{FF2B5EF4-FFF2-40B4-BE49-F238E27FC236}">
                <a16:creationId xmlns:a16="http://schemas.microsoft.com/office/drawing/2014/main" id="{434CBF4D-7B8F-70E5-7640-46304264E67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953562" y="1965703"/>
            <a:ext cx="6486094" cy="3648428"/>
          </a:xfrm>
          <a:prstGeom prst="rect">
            <a:avLst/>
          </a:prstGeom>
        </p:spPr>
      </p:pic>
    </p:spTree>
    <p:extLst>
      <p:ext uri="{BB962C8B-B14F-4D97-AF65-F5344CB8AC3E}">
        <p14:creationId xmlns:p14="http://schemas.microsoft.com/office/powerpoint/2010/main" val="24397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2361F-259C-CAC0-9018-2EC3F557D071}"/>
              </a:ext>
            </a:extLst>
          </p:cNvPr>
          <p:cNvSpPr>
            <a:spLocks noGrp="1"/>
          </p:cNvSpPr>
          <p:nvPr>
            <p:ph type="body" sz="quarter" idx="18"/>
          </p:nvPr>
        </p:nvSpPr>
        <p:spPr>
          <a:xfrm>
            <a:off x="528134" y="1876698"/>
            <a:ext cx="2926266" cy="1049221"/>
          </a:xfrm>
        </p:spPr>
        <p:txBody>
          <a:bodyPr/>
          <a:lstStyle/>
          <a:p>
            <a:r>
              <a:rPr lang="en-GB" dirty="0"/>
              <a:t>Hva slags endringsagent er du?</a:t>
            </a:r>
          </a:p>
          <a:p>
            <a:endParaRPr lang="en-GB" dirty="0"/>
          </a:p>
        </p:txBody>
      </p:sp>
      <p:sp>
        <p:nvSpPr>
          <p:cNvPr id="3" name="Text Placeholder 2">
            <a:extLst>
              <a:ext uri="{FF2B5EF4-FFF2-40B4-BE49-F238E27FC236}">
                <a16:creationId xmlns:a16="http://schemas.microsoft.com/office/drawing/2014/main" id="{720A183B-A01B-D863-04DD-E9260FD2EC66}"/>
              </a:ext>
            </a:extLst>
          </p:cNvPr>
          <p:cNvSpPr>
            <a:spLocks noGrp="1"/>
          </p:cNvSpPr>
          <p:nvPr>
            <p:ph type="body" sz="quarter" idx="19"/>
          </p:nvPr>
        </p:nvSpPr>
        <p:spPr/>
        <p:txBody>
          <a:bodyPr/>
          <a:lstStyle/>
          <a:p>
            <a:r>
              <a:rPr lang="en-GB" dirty="0"/>
              <a:t>5,3</a:t>
            </a:r>
          </a:p>
        </p:txBody>
      </p:sp>
      <p:sp>
        <p:nvSpPr>
          <p:cNvPr id="4" name="Text Placeholder 3">
            <a:extLst>
              <a:ext uri="{FF2B5EF4-FFF2-40B4-BE49-F238E27FC236}">
                <a16:creationId xmlns:a16="http://schemas.microsoft.com/office/drawing/2014/main" id="{C1461C13-EA7B-14F8-0E94-C4B6E8ED26F2}"/>
              </a:ext>
            </a:extLst>
          </p:cNvPr>
          <p:cNvSpPr>
            <a:spLocks noGrp="1"/>
          </p:cNvSpPr>
          <p:nvPr>
            <p:ph type="body" sz="quarter" idx="20"/>
          </p:nvPr>
        </p:nvSpPr>
        <p:spPr>
          <a:xfrm>
            <a:off x="5418426" y="609410"/>
            <a:ext cx="6297369" cy="5652754"/>
          </a:xfrm>
        </p:spPr>
        <p:txBody>
          <a:bodyPr/>
          <a:lstStyle/>
          <a:p>
            <a:pPr marL="0" indent="0"/>
            <a:r>
              <a:rPr lang="en-GB" sz="2000" b="1" dirty="0">
                <a:solidFill>
                  <a:srgbClr val="1F8E47"/>
                </a:solidFill>
              </a:rPr>
              <a:t>Forkjemperen</a:t>
            </a:r>
          </a:p>
          <a:p>
            <a:pPr marL="0" indent="0"/>
            <a:r>
              <a:rPr lang="en-GB" sz="2000" dirty="0"/>
              <a:t>Du sier fra, skaper bevissthet eller utfordrer systemer gjennom protest, politikk eller historiefortelling.</a:t>
            </a:r>
          </a:p>
          <a:p>
            <a:pPr marL="0" indent="0"/>
            <a:endParaRPr lang="en-GB" sz="2000" dirty="0"/>
          </a:p>
          <a:p>
            <a:pPr marL="0" indent="0"/>
            <a:r>
              <a:rPr lang="en-GB" sz="2000" b="1" dirty="0">
                <a:solidFill>
                  <a:srgbClr val="4174BA"/>
                </a:solidFill>
              </a:rPr>
              <a:t>Læreren</a:t>
            </a:r>
          </a:p>
          <a:p>
            <a:pPr marL="0" indent="0"/>
            <a:r>
              <a:rPr lang="en-GB" sz="2000" dirty="0"/>
              <a:t>Du liker å lære og hjelpe andre med å forstå komplekse temaer, enten i klasserommet, på nettet eller uformelt.</a:t>
            </a:r>
          </a:p>
          <a:p>
            <a:pPr marL="0" indent="0"/>
            <a:endParaRPr lang="en-GB" sz="2000" dirty="0"/>
          </a:p>
          <a:p>
            <a:pPr marL="0" indent="0"/>
            <a:r>
              <a:rPr lang="en-GB" sz="2000" b="1" dirty="0">
                <a:solidFill>
                  <a:srgbClr val="5398A2"/>
                </a:solidFill>
              </a:rPr>
              <a:t>Innovatøren</a:t>
            </a:r>
          </a:p>
          <a:p>
            <a:pPr marL="0" indent="0"/>
            <a:r>
              <a:rPr lang="en-GB" sz="2000" dirty="0"/>
              <a:t>Du elsker å løse problemer og kan være tiltrukket av design, teknologi eller kreativ tenkning.</a:t>
            </a:r>
          </a:p>
          <a:p>
            <a:pPr marL="0" indent="0"/>
            <a:endParaRPr lang="en-GB" sz="2000" b="1" dirty="0"/>
          </a:p>
          <a:p>
            <a:pPr marL="0" indent="0"/>
            <a:r>
              <a:rPr lang="en-GB" sz="2000" b="1" dirty="0">
                <a:solidFill>
                  <a:srgbClr val="84C245"/>
                </a:solidFill>
              </a:rPr>
              <a:t>Den lokale aktøren</a:t>
            </a:r>
          </a:p>
          <a:p>
            <a:pPr marL="0" indent="0"/>
            <a:r>
              <a:rPr lang="en-GB" sz="2000" dirty="0"/>
              <a:t>Du foretrekker praktisk, hands-on arbeid som støtter lokalsamfunnet eller miljøet ditt direkte.</a:t>
            </a:r>
          </a:p>
        </p:txBody>
      </p:sp>
      <p:pic>
        <p:nvPicPr>
          <p:cNvPr id="9" name="Picture 8">
            <a:extLst>
              <a:ext uri="{FF2B5EF4-FFF2-40B4-BE49-F238E27FC236}">
                <a16:creationId xmlns:a16="http://schemas.microsoft.com/office/drawing/2014/main" id="{8C24B2B9-76D6-A858-59A2-302D326F453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790893" y="99542"/>
            <a:ext cx="1502748" cy="1361440"/>
          </a:xfrm>
          <a:prstGeom prst="rect">
            <a:avLst/>
          </a:prstGeom>
        </p:spPr>
      </p:pic>
      <p:pic>
        <p:nvPicPr>
          <p:cNvPr id="13" name="Picture 12">
            <a:extLst>
              <a:ext uri="{FF2B5EF4-FFF2-40B4-BE49-F238E27FC236}">
                <a16:creationId xmlns:a16="http://schemas.microsoft.com/office/drawing/2014/main" id="{E62400CE-9701-DC51-CE6C-D494EC6E69E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17970" y="1957979"/>
            <a:ext cx="1248594" cy="1194026"/>
          </a:xfrm>
          <a:prstGeom prst="rect">
            <a:avLst/>
          </a:prstGeom>
        </p:spPr>
      </p:pic>
      <p:pic>
        <p:nvPicPr>
          <p:cNvPr id="15" name="Picture 14">
            <a:extLst>
              <a:ext uri="{FF2B5EF4-FFF2-40B4-BE49-F238E27FC236}">
                <a16:creationId xmlns:a16="http://schemas.microsoft.com/office/drawing/2014/main" id="{9DDF14ED-426A-0360-7984-7A0F7EB1180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030464" y="3751423"/>
            <a:ext cx="1023606" cy="1194027"/>
          </a:xfrm>
          <a:prstGeom prst="rect">
            <a:avLst/>
          </a:prstGeom>
        </p:spPr>
      </p:pic>
      <p:pic>
        <p:nvPicPr>
          <p:cNvPr id="17" name="Picture 16">
            <a:extLst>
              <a:ext uri="{FF2B5EF4-FFF2-40B4-BE49-F238E27FC236}">
                <a16:creationId xmlns:a16="http://schemas.microsoft.com/office/drawing/2014/main" id="{30F7AE55-3C9E-4A89-482C-18E07470588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804790" y="5255125"/>
            <a:ext cx="1442679" cy="1602875"/>
          </a:xfrm>
          <a:prstGeom prst="rect">
            <a:avLst/>
          </a:prstGeom>
        </p:spPr>
      </p:pic>
      <p:sp>
        <p:nvSpPr>
          <p:cNvPr id="18" name="Text Placeholder 3">
            <a:extLst>
              <a:ext uri="{FF2B5EF4-FFF2-40B4-BE49-F238E27FC236}">
                <a16:creationId xmlns:a16="http://schemas.microsoft.com/office/drawing/2014/main" id="{DB49CC7B-1B3C-4864-8B7C-70939C7524FD}"/>
              </a:ext>
            </a:extLst>
          </p:cNvPr>
          <p:cNvSpPr txBox="1">
            <a:spLocks/>
          </p:cNvSpPr>
          <p:nvPr/>
        </p:nvSpPr>
        <p:spPr>
          <a:xfrm>
            <a:off x="131759" y="3855684"/>
            <a:ext cx="3724749" cy="2639056"/>
          </a:xfrm>
          <a:prstGeom prst="rect">
            <a:avLst/>
          </a:prstGeom>
          <a:solidFill>
            <a:srgbClr val="5398A2"/>
          </a:solid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dirty="0">
                <a:solidFill>
                  <a:schemeClr val="bg1"/>
                </a:solidFill>
              </a:rPr>
              <a:t>Du passer kanskje bedre til én rolle enn de andre, eller til en blanding av flere. Å forstå din rolle kan hjelpe deg med å velge handlinger som føles meningsfulle og bærekraftige, i stedet for overveldende.</a:t>
            </a:r>
          </a:p>
        </p:txBody>
      </p:sp>
    </p:spTree>
    <p:extLst>
      <p:ext uri="{BB962C8B-B14F-4D97-AF65-F5344CB8AC3E}">
        <p14:creationId xmlns:p14="http://schemas.microsoft.com/office/powerpoint/2010/main" val="2536255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723DF-7D2B-587C-15A0-FE0D3390792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FA744EE-2D6F-7374-744A-8652C1D2A6AD}"/>
              </a:ext>
            </a:extLst>
          </p:cNvPr>
          <p:cNvSpPr>
            <a:spLocks noGrp="1"/>
          </p:cNvSpPr>
          <p:nvPr>
            <p:ph type="body" sz="quarter" idx="19"/>
          </p:nvPr>
        </p:nvSpPr>
        <p:spPr>
          <a:xfrm>
            <a:off x="8729222" y="922205"/>
            <a:ext cx="2814392" cy="614364"/>
          </a:xfrm>
        </p:spPr>
        <p:txBody>
          <a:bodyPr/>
          <a:lstStyle/>
          <a:p>
            <a:r>
              <a:rPr lang="en-GB" dirty="0"/>
              <a:t>5.3 Oppgave</a:t>
            </a:r>
          </a:p>
        </p:txBody>
      </p:sp>
      <p:sp>
        <p:nvSpPr>
          <p:cNvPr id="4" name="Text Placeholder 3">
            <a:extLst>
              <a:ext uri="{FF2B5EF4-FFF2-40B4-BE49-F238E27FC236}">
                <a16:creationId xmlns:a16="http://schemas.microsoft.com/office/drawing/2014/main" id="{205FB8CE-6B97-7F3A-5038-9C5E53C1CD91}"/>
              </a:ext>
            </a:extLst>
          </p:cNvPr>
          <p:cNvSpPr>
            <a:spLocks noGrp="1"/>
          </p:cNvSpPr>
          <p:nvPr>
            <p:ph type="body" sz="quarter" idx="21"/>
          </p:nvPr>
        </p:nvSpPr>
        <p:spPr>
          <a:xfrm>
            <a:off x="718078" y="4902066"/>
            <a:ext cx="10755843" cy="1807482"/>
          </a:xfrm>
          <a:solidFill>
            <a:srgbClr val="1F8E47"/>
          </a:solidFill>
        </p:spPr>
        <p:txBody>
          <a:bodyPr/>
          <a:lstStyle/>
          <a:p>
            <a:pPr marL="0" indent="0" algn="ctr"/>
            <a:r>
              <a:rPr lang="en-GB" b="1" dirty="0">
                <a:solidFill>
                  <a:schemeClr val="bg1"/>
                </a:solidFill>
              </a:rPr>
              <a:t>Kort quiz</a:t>
            </a:r>
          </a:p>
          <a:p>
            <a:pPr marL="0" indent="0" algn="ctr"/>
            <a:r>
              <a:rPr lang="en-GB" b="1" i="1" dirty="0">
                <a:solidFill>
                  <a:schemeClr val="bg1"/>
                </a:solidFill>
              </a:rPr>
              <a:t>Hva er din stil når det gjelder klimatiltak?</a:t>
            </a:r>
          </a:p>
          <a:p>
            <a:pPr marL="0" indent="0" algn="ctr"/>
            <a:r>
              <a:rPr lang="en-GB" dirty="0">
                <a:solidFill>
                  <a:schemeClr val="bg1"/>
                </a:solidFill>
              </a:rPr>
              <a:t>Elevene fyller ut en kort refleksjon for å finne ut hvilke roller som passer best for dem</a:t>
            </a:r>
            <a:r>
              <a:rPr lang="en-GB" b="1" dirty="0">
                <a:solidFill>
                  <a:schemeClr val="bg1"/>
                </a:solidFill>
              </a:rPr>
              <a:t>.</a:t>
            </a:r>
            <a:endParaRPr lang="en-GB" i="1" dirty="0">
              <a:solidFill>
                <a:schemeClr val="bg1"/>
              </a:solidFill>
            </a:endParaRPr>
          </a:p>
        </p:txBody>
      </p:sp>
      <p:pic>
        <p:nvPicPr>
          <p:cNvPr id="7" name="Picture Placeholder 6">
            <a:extLst>
              <a:ext uri="{FF2B5EF4-FFF2-40B4-BE49-F238E27FC236}">
                <a16:creationId xmlns:a16="http://schemas.microsoft.com/office/drawing/2014/main" id="{25C90AB8-AAC9-6537-5B46-F636205D8DA3}"/>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673462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600D2B-73C2-94E5-3A2C-9CDE42AEDD7D}"/>
              </a:ext>
            </a:extLst>
          </p:cNvPr>
          <p:cNvSpPr>
            <a:spLocks noGrp="1"/>
          </p:cNvSpPr>
          <p:nvPr>
            <p:ph type="body" sz="quarter" idx="18"/>
          </p:nvPr>
        </p:nvSpPr>
        <p:spPr>
          <a:xfrm>
            <a:off x="691820" y="3392026"/>
            <a:ext cx="2535539" cy="1049221"/>
          </a:xfrm>
        </p:spPr>
        <p:txBody>
          <a:bodyPr/>
          <a:lstStyle/>
          <a:p>
            <a:r>
              <a:rPr lang="en-GB" dirty="0"/>
              <a:t>Hvordan takle følelsen av «Jeg gjør ikke nok»</a:t>
            </a:r>
          </a:p>
        </p:txBody>
      </p:sp>
      <p:sp>
        <p:nvSpPr>
          <p:cNvPr id="3" name="Text Placeholder 2">
            <a:extLst>
              <a:ext uri="{FF2B5EF4-FFF2-40B4-BE49-F238E27FC236}">
                <a16:creationId xmlns:a16="http://schemas.microsoft.com/office/drawing/2014/main" id="{F86F6553-2E18-B48A-73B8-854FE1CD66C4}"/>
              </a:ext>
            </a:extLst>
          </p:cNvPr>
          <p:cNvSpPr>
            <a:spLocks noGrp="1"/>
          </p:cNvSpPr>
          <p:nvPr>
            <p:ph type="body" sz="quarter" idx="19"/>
          </p:nvPr>
        </p:nvSpPr>
        <p:spPr/>
        <p:txBody>
          <a:bodyPr/>
          <a:lstStyle/>
          <a:p>
            <a:r>
              <a:rPr lang="en-GB" dirty="0"/>
              <a:t>5.4</a:t>
            </a:r>
          </a:p>
        </p:txBody>
      </p:sp>
      <p:pic>
        <p:nvPicPr>
          <p:cNvPr id="8" name="Picture Placeholder 7">
            <a:extLst>
              <a:ext uri="{FF2B5EF4-FFF2-40B4-BE49-F238E27FC236}">
                <a16:creationId xmlns:a16="http://schemas.microsoft.com/office/drawing/2014/main" id="{9410CFAC-2B51-570E-CC0B-BA60C688C52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909182D6-4FF3-F262-04DE-C9BCA5BB3FAC}"/>
              </a:ext>
            </a:extLst>
          </p:cNvPr>
          <p:cNvSpPr>
            <a:spLocks noGrp="1"/>
          </p:cNvSpPr>
          <p:nvPr>
            <p:ph type="body" sz="quarter" idx="20"/>
          </p:nvPr>
        </p:nvSpPr>
        <p:spPr>
          <a:xfrm>
            <a:off x="4594468" y="635512"/>
            <a:ext cx="6961476" cy="5633207"/>
          </a:xfrm>
        </p:spPr>
        <p:txBody>
          <a:bodyPr/>
          <a:lstStyle/>
          <a:p>
            <a:pPr marL="0" indent="0"/>
            <a:r>
              <a:rPr lang="en-GB" dirty="0"/>
              <a:t>Det er svært vanlig at unge som bryr seg om klimaet, føler at uansett hva de gjør, er det aldri nok.</a:t>
            </a:r>
          </a:p>
          <a:p>
            <a:pPr marL="0" indent="0"/>
            <a:r>
              <a:rPr lang="en-GB" dirty="0"/>
              <a:t>Denne følelsen av skyld eller utilstrekkelighet kan hindre folk i å handle i det hele tatt.</a:t>
            </a:r>
          </a:p>
          <a:p>
            <a:pPr marL="0" indent="0"/>
            <a:r>
              <a:rPr lang="en-GB" dirty="0"/>
              <a:t>Dette kalles </a:t>
            </a:r>
            <a:r>
              <a:rPr lang="en-GB" b="1" dirty="0"/>
              <a:t>«klimaskyld» – </a:t>
            </a:r>
            <a:r>
              <a:rPr lang="en-GB" dirty="0"/>
              <a:t>følelsen av at fordi du ikke er perfekt, teller ikke innsatsen din.</a:t>
            </a:r>
          </a:p>
          <a:p>
            <a:pPr marL="0" indent="0"/>
            <a:r>
              <a:rPr lang="en-GB" dirty="0"/>
              <a:t>En enkelt handling vil ikke løse klimakrisen, men det vil heller ikke å klandre deg selv til passivitet.</a:t>
            </a:r>
          </a:p>
          <a:p>
            <a:pPr marL="0" indent="0"/>
            <a:r>
              <a:rPr lang="en-GB" b="1" dirty="0"/>
              <a:t>Fokuser </a:t>
            </a:r>
            <a:r>
              <a:rPr lang="en-GB" dirty="0"/>
              <a:t>i stedet </a:t>
            </a:r>
            <a:r>
              <a:rPr lang="en-GB" b="1" dirty="0"/>
              <a:t>på hva du kan gjøre, </a:t>
            </a:r>
            <a:r>
              <a:rPr lang="en-GB" dirty="0"/>
              <a:t>og erkjenn at den kollektive innvirkningen vokser når mange mennesker tar små skritt sammen.</a:t>
            </a:r>
          </a:p>
          <a:p>
            <a:pPr marL="0" indent="0"/>
            <a:r>
              <a:rPr lang="en-GB" dirty="0"/>
              <a:t>Fremgang handler ikke om å være feilfri. Det handler om å stille opp, gang på gang, på en måte du kan holde ut.</a:t>
            </a:r>
          </a:p>
        </p:txBody>
      </p:sp>
    </p:spTree>
    <p:extLst>
      <p:ext uri="{BB962C8B-B14F-4D97-AF65-F5344CB8AC3E}">
        <p14:creationId xmlns:p14="http://schemas.microsoft.com/office/powerpoint/2010/main" val="2170274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nline Media 11" title="From Guilt to Connection: A New Roadmap for Climate Action | Nan Farley | TEDxYouth@WashingtonHigh">
            <a:hlinkClick r:id="" action="ppaction://media"/>
            <a:extLst>
              <a:ext uri="{FF2B5EF4-FFF2-40B4-BE49-F238E27FC236}">
                <a16:creationId xmlns:a16="http://schemas.microsoft.com/office/drawing/2014/main" id="{FD81D82D-D0DE-37F3-234F-63C815A0BB04}"/>
              </a:ext>
            </a:extLst>
          </p:cNvPr>
          <p:cNvPicPr>
            <a:picLocks noGrp="1" noRot="1" noChangeAspect="1"/>
          </p:cNvPicPr>
          <p:nvPr>
            <p:ph type="pic" sz="quarter" idx="13"/>
            <a:videoFile r:link="rId1"/>
          </p:nvPr>
        </p:nvPicPr>
        <p:blipFill>
          <a:blip r:embed="rId3"/>
          <a:srcRect l="5830" r="5830"/>
          <a:stretch>
            <a:fillRect/>
          </a:stretch>
        </p:blipFill>
        <p:spPr>
          <a:xfrm>
            <a:off x="6096000" y="1917700"/>
            <a:ext cx="4725988" cy="3022600"/>
          </a:xfrm>
          <a:prstGeom prst="rect">
            <a:avLst/>
          </a:prstGeom>
        </p:spPr>
      </p:pic>
      <p:sp>
        <p:nvSpPr>
          <p:cNvPr id="2" name="Text Placeholder 1">
            <a:extLst>
              <a:ext uri="{FF2B5EF4-FFF2-40B4-BE49-F238E27FC236}">
                <a16:creationId xmlns:a16="http://schemas.microsoft.com/office/drawing/2014/main" id="{85F56501-1839-9E43-F2AC-D43CF4C1232E}"/>
              </a:ext>
            </a:extLst>
          </p:cNvPr>
          <p:cNvSpPr>
            <a:spLocks noGrp="1"/>
          </p:cNvSpPr>
          <p:nvPr>
            <p:ph type="body" sz="quarter" idx="18"/>
          </p:nvPr>
        </p:nvSpPr>
        <p:spPr/>
        <p:txBody>
          <a:bodyPr/>
          <a:lstStyle/>
          <a:p>
            <a:pPr marL="0" indent="0"/>
            <a:r>
              <a:rPr lang="en-GB" dirty="0"/>
              <a:t>Overveldet, trist og skyldbetynget er noen av følelsene unge sier de opplever når de tenker på klimaendringene og frykter at verdens ledere ikke vil klare å takle dem. Dette kalles ofte «klimaangst».</a:t>
            </a:r>
          </a:p>
        </p:txBody>
      </p:sp>
      <p:sp>
        <p:nvSpPr>
          <p:cNvPr id="7" name="Oval 6">
            <a:extLst>
              <a:ext uri="{FF2B5EF4-FFF2-40B4-BE49-F238E27FC236}">
                <a16:creationId xmlns:a16="http://schemas.microsoft.com/office/drawing/2014/main" id="{31A418E1-7F0D-2EDE-EBE8-9EDD89EA271D}"/>
              </a:ext>
            </a:extLst>
          </p:cNvPr>
          <p:cNvSpPr/>
          <p:nvPr/>
        </p:nvSpPr>
        <p:spPr>
          <a:xfrm>
            <a:off x="4679879" y="4001603"/>
            <a:ext cx="2476072" cy="24966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1">
            <a:extLst>
              <a:ext uri="{FF2B5EF4-FFF2-40B4-BE49-F238E27FC236}">
                <a16:creationId xmlns:a16="http://schemas.microsoft.com/office/drawing/2014/main" id="{3C7E86FE-E31B-F40F-2D07-6A87F4891B1C}"/>
              </a:ext>
            </a:extLst>
          </p:cNvPr>
          <p:cNvSpPr txBox="1">
            <a:spLocks/>
          </p:cNvSpPr>
          <p:nvPr/>
        </p:nvSpPr>
        <p:spPr>
          <a:xfrm>
            <a:off x="5045889" y="4995486"/>
            <a:ext cx="2279586" cy="5088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b="1" dirty="0">
                <a:solidFill>
                  <a:schemeClr val="bg1"/>
                </a:solidFill>
                <a:hlinkClick r:id="rId4">
                  <a:extLst>
                    <a:ext uri="{A12FA001-AC4F-418D-AE19-62706E023703}">
                      <ahyp:hlinkClr xmlns:ahyp="http://schemas.microsoft.com/office/drawing/2018/hyperlinkcolor" val="tx"/>
                    </a:ext>
                  </a:extLst>
                </a:hlinkClick>
              </a:rPr>
              <a:t>Se video</a:t>
            </a:r>
            <a:endParaRPr lang="en-GB" dirty="0">
              <a:solidFill>
                <a:schemeClr val="bg1"/>
              </a:solidFill>
            </a:endParaRPr>
          </a:p>
        </p:txBody>
      </p:sp>
      <p:sp>
        <p:nvSpPr>
          <p:cNvPr id="9" name="Text Placeholder 1">
            <a:extLst>
              <a:ext uri="{FF2B5EF4-FFF2-40B4-BE49-F238E27FC236}">
                <a16:creationId xmlns:a16="http://schemas.microsoft.com/office/drawing/2014/main" id="{34AB6A30-B5A5-6DC5-819A-78DAE8E371DE}"/>
              </a:ext>
            </a:extLst>
          </p:cNvPr>
          <p:cNvSpPr txBox="1">
            <a:spLocks/>
          </p:cNvSpPr>
          <p:nvPr/>
        </p:nvSpPr>
        <p:spPr>
          <a:xfrm>
            <a:off x="691820" y="730106"/>
            <a:ext cx="8167700" cy="104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sz="3600" b="1" dirty="0"/>
              <a:t>5.4 Håndtere følelsen av «Jeg gjør ikke nok»</a:t>
            </a:r>
          </a:p>
        </p:txBody>
      </p:sp>
    </p:spTree>
    <p:extLst>
      <p:ext uri="{BB962C8B-B14F-4D97-AF65-F5344CB8AC3E}">
        <p14:creationId xmlns:p14="http://schemas.microsoft.com/office/powerpoint/2010/main" val="378626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3"/>
                                        </p:tgtEl>
                                      </p:cBhvr>
                                    </p:cmd>
                                  </p:childTnLst>
                                </p:cTn>
                              </p:par>
                            </p:childTnLst>
                          </p:cTn>
                        </p:par>
                      </p:childTnLst>
                    </p:cTn>
                  </p:par>
                </p:childTnLst>
              </p:cTn>
              <p:nextCondLst>
                <p:cond evt="onClick" delay="0">
                  <p:tgtEl>
                    <p:spTgt spid="13"/>
                  </p:tgtEl>
                </p:cond>
              </p:nextCondLst>
            </p:seq>
            <p:video>
              <p:cMediaNode vol="80000">
                <p:cTn id="12" fill="hold" display="0">
                  <p:stCondLst>
                    <p:cond delay="indefinite"/>
                  </p:stCondLst>
                </p:cTn>
                <p:tgtEl>
                  <p:spTgt spid="13"/>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2B258-EC8A-6E95-BB7A-3B6252AD3DB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18D65FC-75DA-5F05-0E61-AEB299AC3383}"/>
              </a:ext>
            </a:extLst>
          </p:cNvPr>
          <p:cNvSpPr>
            <a:spLocks noGrp="1"/>
          </p:cNvSpPr>
          <p:nvPr>
            <p:ph type="body" sz="quarter" idx="19"/>
          </p:nvPr>
        </p:nvSpPr>
        <p:spPr>
          <a:xfrm>
            <a:off x="8729222" y="922205"/>
            <a:ext cx="2814392" cy="614364"/>
          </a:xfrm>
        </p:spPr>
        <p:txBody>
          <a:bodyPr/>
          <a:lstStyle/>
          <a:p>
            <a:r>
              <a:rPr lang="en-GB" dirty="0"/>
              <a:t>5.4 Oppgave</a:t>
            </a:r>
          </a:p>
        </p:txBody>
      </p:sp>
      <p:sp>
        <p:nvSpPr>
          <p:cNvPr id="4" name="Text Placeholder 3">
            <a:extLst>
              <a:ext uri="{FF2B5EF4-FFF2-40B4-BE49-F238E27FC236}">
                <a16:creationId xmlns:a16="http://schemas.microsoft.com/office/drawing/2014/main" id="{ABB295F4-06EA-BC70-B479-71F717EF3206}"/>
              </a:ext>
            </a:extLst>
          </p:cNvPr>
          <p:cNvSpPr>
            <a:spLocks noGrp="1"/>
          </p:cNvSpPr>
          <p:nvPr>
            <p:ph type="body" sz="quarter" idx="21"/>
          </p:nvPr>
        </p:nvSpPr>
        <p:spPr>
          <a:xfrm>
            <a:off x="718078" y="4902066"/>
            <a:ext cx="10755843" cy="1807482"/>
          </a:xfrm>
          <a:solidFill>
            <a:srgbClr val="1F8E47"/>
          </a:solidFill>
        </p:spPr>
        <p:txBody>
          <a:bodyPr/>
          <a:lstStyle/>
          <a:p>
            <a:pPr marL="0" indent="0" algn="ctr"/>
            <a:r>
              <a:rPr lang="en-GB" b="1" dirty="0">
                <a:solidFill>
                  <a:schemeClr val="bg1"/>
                </a:solidFill>
              </a:rPr>
              <a:t> Refleksjonsspørsmål</a:t>
            </a:r>
          </a:p>
          <a:p>
            <a:pPr marL="0" indent="0" algn="ctr"/>
            <a:r>
              <a:rPr lang="en-GB" dirty="0">
                <a:solidFill>
                  <a:schemeClr val="bg1"/>
                </a:solidFill>
              </a:rPr>
              <a:t>Skriv ned </a:t>
            </a:r>
            <a:r>
              <a:rPr lang="en-GB" b="1" dirty="0">
                <a:solidFill>
                  <a:schemeClr val="bg1"/>
                </a:solidFill>
              </a:rPr>
              <a:t>tre ting </a:t>
            </a:r>
            <a:r>
              <a:rPr lang="en-GB" dirty="0">
                <a:solidFill>
                  <a:schemeClr val="bg1"/>
                </a:solidFill>
              </a:rPr>
              <a:t>du har gjort som har hjulpet planeten, store eller små. </a:t>
            </a:r>
          </a:p>
          <a:p>
            <a:pPr marL="0" indent="0" algn="ctr"/>
            <a:r>
              <a:rPr lang="en-GB" dirty="0">
                <a:solidFill>
                  <a:schemeClr val="bg1"/>
                </a:solidFill>
              </a:rPr>
              <a:t>Skriv deretter ned </a:t>
            </a:r>
            <a:r>
              <a:rPr lang="en-GB" b="1" dirty="0">
                <a:solidFill>
                  <a:schemeClr val="bg1"/>
                </a:solidFill>
              </a:rPr>
              <a:t>én ting </a:t>
            </a:r>
            <a:r>
              <a:rPr lang="en-GB" dirty="0">
                <a:solidFill>
                  <a:schemeClr val="bg1"/>
                </a:solidFill>
              </a:rPr>
              <a:t>du gjerne vil prøve neste gang.</a:t>
            </a:r>
            <a:endParaRPr lang="en-GB" i="1" dirty="0">
              <a:solidFill>
                <a:schemeClr val="bg1"/>
              </a:solidFill>
            </a:endParaRPr>
          </a:p>
        </p:txBody>
      </p:sp>
      <p:pic>
        <p:nvPicPr>
          <p:cNvPr id="7" name="Picture Placeholder 6">
            <a:extLst>
              <a:ext uri="{FF2B5EF4-FFF2-40B4-BE49-F238E27FC236}">
                <a16:creationId xmlns:a16="http://schemas.microsoft.com/office/drawing/2014/main" id="{466975A6-E58B-D113-1689-3E484C394075}"/>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02324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1593E-928B-012E-8211-71B6D6C493F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8AF1F41-11E5-0E56-3DB8-A881A020CDED}"/>
              </a:ext>
            </a:extLst>
          </p:cNvPr>
          <p:cNvSpPr>
            <a:spLocks noGrp="1"/>
          </p:cNvSpPr>
          <p:nvPr>
            <p:ph type="body" sz="quarter" idx="19"/>
          </p:nvPr>
        </p:nvSpPr>
        <p:spPr>
          <a:xfrm>
            <a:off x="8729222" y="922205"/>
            <a:ext cx="2814392" cy="614364"/>
          </a:xfrm>
        </p:spPr>
        <p:txBody>
          <a:bodyPr/>
          <a:lstStyle/>
          <a:p>
            <a:r>
              <a:rPr lang="en-GB" dirty="0"/>
              <a:t>5.5 Aktivitet</a:t>
            </a:r>
          </a:p>
        </p:txBody>
      </p:sp>
      <p:sp>
        <p:nvSpPr>
          <p:cNvPr id="4" name="Text Placeholder 3">
            <a:extLst>
              <a:ext uri="{FF2B5EF4-FFF2-40B4-BE49-F238E27FC236}">
                <a16:creationId xmlns:a16="http://schemas.microsoft.com/office/drawing/2014/main" id="{A595C5FC-05D2-6E40-749F-FEC0A6AC1F67}"/>
              </a:ext>
            </a:extLst>
          </p:cNvPr>
          <p:cNvSpPr>
            <a:spLocks noGrp="1"/>
          </p:cNvSpPr>
          <p:nvPr>
            <p:ph type="body" sz="quarter" idx="21"/>
          </p:nvPr>
        </p:nvSpPr>
        <p:spPr>
          <a:xfrm>
            <a:off x="718078" y="4902066"/>
            <a:ext cx="10755843" cy="1807482"/>
          </a:xfrm>
          <a:solidFill>
            <a:srgbClr val="1F8E47"/>
          </a:solidFill>
        </p:spPr>
        <p:txBody>
          <a:bodyPr/>
          <a:lstStyle/>
          <a:p>
            <a:pPr marL="0" indent="0" algn="ctr"/>
            <a:r>
              <a:rPr lang="en-GB" b="1" dirty="0">
                <a:solidFill>
                  <a:schemeClr val="bg1"/>
                </a:solidFill>
              </a:rPr>
              <a:t> Handlingsplanoppgave</a:t>
            </a:r>
          </a:p>
          <a:p>
            <a:pPr marL="0" indent="0" algn="ctr"/>
            <a:r>
              <a:rPr lang="en-GB" dirty="0">
                <a:solidFill>
                  <a:schemeClr val="bg1"/>
                </a:solidFill>
              </a:rPr>
              <a:t> Gi elevene en mal som kan lastes ned eller skrives ut, slik at de kan fylle ut planen sin (det finnes en som kan lastes ned fra Planet Pulse-nettstedet). Be frivillige om å dele sin plan hvis de føler seg komfortable med det.</a:t>
            </a:r>
            <a:endParaRPr lang="en-GB" i="1" dirty="0">
              <a:solidFill>
                <a:schemeClr val="bg1"/>
              </a:solidFill>
            </a:endParaRPr>
          </a:p>
        </p:txBody>
      </p:sp>
      <p:pic>
        <p:nvPicPr>
          <p:cNvPr id="6" name="Picture 5">
            <a:extLst>
              <a:ext uri="{FF2B5EF4-FFF2-40B4-BE49-F238E27FC236}">
                <a16:creationId xmlns:a16="http://schemas.microsoft.com/office/drawing/2014/main" id="{EDEA0C52-D8F7-EB01-05D2-C4216AB4206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853794" y="148452"/>
            <a:ext cx="3488162" cy="50194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37095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ACF8A-4296-E1CE-1006-D81DBDB2B24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BEFCD50-63D6-088C-2977-059AE3DFC421}"/>
              </a:ext>
            </a:extLst>
          </p:cNvPr>
          <p:cNvSpPr>
            <a:spLocks noGrp="1"/>
          </p:cNvSpPr>
          <p:nvPr>
            <p:ph type="body" sz="quarter" idx="17"/>
          </p:nvPr>
        </p:nvSpPr>
        <p:spPr/>
        <p:txBody>
          <a:bodyPr/>
          <a:lstStyle/>
          <a:p>
            <a:r>
              <a:rPr lang="en-US" dirty="0"/>
              <a:t>06</a:t>
            </a:r>
          </a:p>
        </p:txBody>
      </p:sp>
      <p:pic>
        <p:nvPicPr>
          <p:cNvPr id="8" name="Picture Placeholder 7">
            <a:extLst>
              <a:ext uri="{FF2B5EF4-FFF2-40B4-BE49-F238E27FC236}">
                <a16:creationId xmlns:a16="http://schemas.microsoft.com/office/drawing/2014/main" id="{1249A5E7-C8EF-7A72-ABBB-1BE97857292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pic>
      <p:pic>
        <p:nvPicPr>
          <p:cNvPr id="9" name="Picture 8">
            <a:extLst>
              <a:ext uri="{FF2B5EF4-FFF2-40B4-BE49-F238E27FC236}">
                <a16:creationId xmlns:a16="http://schemas.microsoft.com/office/drawing/2014/main" id="{A2741CC7-05A0-9267-1A1D-122A5AA829C5}"/>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E0BC53A8-43C8-DED4-A629-179E9AAB6ED6}"/>
              </a:ext>
            </a:extLst>
          </p:cNvPr>
          <p:cNvSpPr/>
          <p:nvPr/>
        </p:nvSpPr>
        <p:spPr>
          <a:xfrm>
            <a:off x="2483239" y="2558689"/>
            <a:ext cx="4935200"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72105416-4C23-C490-CC7D-DFBB72454ED3}"/>
              </a:ext>
            </a:extLst>
          </p:cNvPr>
          <p:cNvSpPr txBox="1"/>
          <p:nvPr/>
        </p:nvSpPr>
        <p:spPr>
          <a:xfrm>
            <a:off x="2751335" y="2556303"/>
            <a:ext cx="6957426" cy="830997"/>
          </a:xfrm>
          <a:prstGeom prst="rect">
            <a:avLst/>
          </a:prstGeom>
          <a:noFill/>
        </p:spPr>
        <p:txBody>
          <a:bodyPr wrap="square" rtlCol="0">
            <a:spAutoFit/>
          </a:bodyPr>
          <a:lstStyle/>
          <a:p>
            <a:r>
              <a:rPr lang="en-GB" sz="4800" b="1" spc="324" dirty="0">
                <a:solidFill>
                  <a:srgbClr val="5398A2"/>
                </a:solidFill>
                <a:latin typeface="Calibri" panose="020F0502020204030204" pitchFamily="34" charset="0"/>
                <a:cs typeface="Calibri" panose="020F0502020204030204" pitchFamily="34" charset="0"/>
              </a:rPr>
              <a:t>Enhet 6</a:t>
            </a:r>
            <a:endParaRPr lang="en-US" sz="4800" b="1" spc="324" dirty="0">
              <a:solidFill>
                <a:srgbClr val="5398A2"/>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5B2F6C5-0735-D8C7-EF88-18A1C8665F41}"/>
              </a:ext>
            </a:extLst>
          </p:cNvPr>
          <p:cNvSpPr txBox="1"/>
          <p:nvPr/>
        </p:nvSpPr>
        <p:spPr>
          <a:xfrm>
            <a:off x="125243" y="4706330"/>
            <a:ext cx="5163940" cy="1754326"/>
          </a:xfrm>
          <a:prstGeom prst="rect">
            <a:avLst/>
          </a:prstGeom>
          <a:noFill/>
        </p:spPr>
        <p:txBody>
          <a:bodyPr wrap="square" rtlCol="0">
            <a:spAutoFit/>
          </a:bodyPr>
          <a:lstStyle/>
          <a:p>
            <a:r>
              <a:rPr lang="en-GB" sz="3600" b="1" spc="324" dirty="0">
                <a:solidFill>
                  <a:srgbClr val="5398A2"/>
                </a:solidFill>
                <a:latin typeface="Calibri" panose="020F0502020204030204" pitchFamily="34" charset="0"/>
                <a:cs typeface="Calibri" panose="020F0502020204030204" pitchFamily="34" charset="0"/>
              </a:rPr>
              <a:t>Å forme fortellingen om klimangst</a:t>
            </a:r>
            <a:endParaRPr lang="en-US" sz="3600" b="1" spc="324" dirty="0">
              <a:solidFill>
                <a:srgbClr val="5398A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9868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40D83-AFD4-31FB-EAED-6542502C80D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B67B12E-789C-139C-B389-EDAA1ED5D80E}"/>
              </a:ext>
            </a:extLst>
          </p:cNvPr>
          <p:cNvSpPr>
            <a:spLocks noGrp="1"/>
          </p:cNvSpPr>
          <p:nvPr>
            <p:ph type="body" sz="quarter" idx="18"/>
          </p:nvPr>
        </p:nvSpPr>
        <p:spPr>
          <a:xfrm>
            <a:off x="691820" y="3392026"/>
            <a:ext cx="2535539" cy="1049221"/>
          </a:xfrm>
        </p:spPr>
        <p:txBody>
          <a:bodyPr/>
          <a:lstStyle/>
          <a:p>
            <a:r>
              <a:rPr lang="en-GB" dirty="0"/>
              <a:t>Innledning: Hvorfor historier er viktige</a:t>
            </a:r>
          </a:p>
        </p:txBody>
      </p:sp>
      <p:sp>
        <p:nvSpPr>
          <p:cNvPr id="3" name="Text Placeholder 2">
            <a:extLst>
              <a:ext uri="{FF2B5EF4-FFF2-40B4-BE49-F238E27FC236}">
                <a16:creationId xmlns:a16="http://schemas.microsoft.com/office/drawing/2014/main" id="{9FD9CA1B-4160-BD61-D862-A19202AAE577}"/>
              </a:ext>
            </a:extLst>
          </p:cNvPr>
          <p:cNvSpPr>
            <a:spLocks noGrp="1"/>
          </p:cNvSpPr>
          <p:nvPr>
            <p:ph type="body" sz="quarter" idx="19"/>
          </p:nvPr>
        </p:nvSpPr>
        <p:spPr/>
        <p:txBody>
          <a:bodyPr/>
          <a:lstStyle/>
          <a:p>
            <a:r>
              <a:rPr lang="en-GB" dirty="0"/>
              <a:t>6.1</a:t>
            </a:r>
          </a:p>
        </p:txBody>
      </p:sp>
      <p:pic>
        <p:nvPicPr>
          <p:cNvPr id="8" name="Picture Placeholder 7">
            <a:extLst>
              <a:ext uri="{FF2B5EF4-FFF2-40B4-BE49-F238E27FC236}">
                <a16:creationId xmlns:a16="http://schemas.microsoft.com/office/drawing/2014/main" id="{60D59B05-BD2C-5469-ABE5-0360B0F6C61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50661525-A9C6-E958-5B51-BAAAEE875482}"/>
              </a:ext>
            </a:extLst>
          </p:cNvPr>
          <p:cNvSpPr>
            <a:spLocks noGrp="1"/>
          </p:cNvSpPr>
          <p:nvPr>
            <p:ph type="body" sz="quarter" idx="20"/>
          </p:nvPr>
        </p:nvSpPr>
        <p:spPr>
          <a:xfrm>
            <a:off x="4594468" y="635512"/>
            <a:ext cx="6961476" cy="5633207"/>
          </a:xfrm>
        </p:spPr>
        <p:txBody>
          <a:bodyPr/>
          <a:lstStyle/>
          <a:p>
            <a:pPr marL="0" indent="0"/>
            <a:r>
              <a:rPr lang="en-GB" dirty="0"/>
              <a:t>Hver dag er vi omgitt av historier om klimaet, i nyhetene, på sosiale medier, i filmer og i samtaler.</a:t>
            </a:r>
          </a:p>
          <a:p>
            <a:pPr marL="0" indent="0"/>
            <a:r>
              <a:rPr lang="en-GB" dirty="0"/>
              <a:t>Disse historiene er kraftfulle. De former hvordan vi tenker, føler og handler. De kan få oss til å føle håp eller håpløshet.</a:t>
            </a:r>
          </a:p>
          <a:p>
            <a:pPr marL="0" indent="0"/>
            <a:r>
              <a:rPr lang="en-GB" dirty="0"/>
              <a:t>I denne delen skal vi utforske hvordan klimahistorier påvirker følelser og atferd, og hvorfor det er så viktig å fortelle historier som er ærlige og gir håp.</a:t>
            </a:r>
          </a:p>
          <a:p>
            <a:pPr marL="0" indent="0"/>
            <a:r>
              <a:rPr lang="en-GB" dirty="0"/>
              <a:t>Du vil lære hvordan du kan snakke om klimaendringene på måter som demper panikken og inspirerer andre, og hvordan du kan bruke din egen stemme til å endre samtalen.</a:t>
            </a:r>
          </a:p>
        </p:txBody>
      </p:sp>
    </p:spTree>
    <p:extLst>
      <p:ext uri="{BB962C8B-B14F-4D97-AF65-F5344CB8AC3E}">
        <p14:creationId xmlns:p14="http://schemas.microsoft.com/office/powerpoint/2010/main" val="34180623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11F0F-D9DA-6B8B-C49A-5322AAD98A6B}"/>
              </a:ext>
            </a:extLst>
          </p:cNvPr>
          <p:cNvSpPr>
            <a:spLocks noGrp="1"/>
          </p:cNvSpPr>
          <p:nvPr>
            <p:ph type="body" sz="quarter" idx="18"/>
          </p:nvPr>
        </p:nvSpPr>
        <p:spPr>
          <a:xfrm>
            <a:off x="345440" y="1791704"/>
            <a:ext cx="6155507" cy="3849918"/>
          </a:xfrm>
        </p:spPr>
        <p:txBody>
          <a:bodyPr/>
          <a:lstStyle/>
          <a:p>
            <a:pPr marL="0" indent="0"/>
            <a:r>
              <a:rPr lang="en-GB" dirty="0"/>
              <a:t>Frykt er en vanlig strategi i klimakommunikasjonen. Du har sikkert sett overskrifter som «Tiden renner ut» eller «Planeten dør». Disse budskapene er ment å sjokkere oss til handling, men ofte har de motsatt effekt.</a:t>
            </a:r>
          </a:p>
          <a:p>
            <a:pPr marL="0" indent="0"/>
            <a:r>
              <a:rPr lang="en-GB" dirty="0"/>
              <a:t>Selv om frykt kan fange oppmerksomheten, kan den også overvelde oss. Når folk føler seg redde og maktesløse, har de en tendens til å stenge seg inne. Dette kalles </a:t>
            </a:r>
            <a:r>
              <a:rPr lang="en-GB" b="1" dirty="0">
                <a:hlinkClick r:id="rId2"/>
              </a:rPr>
              <a:t>«fryktutmattelse», </a:t>
            </a:r>
            <a:r>
              <a:rPr lang="en-GB" dirty="0"/>
              <a:t>og det bidrar til miljølammelse og utbrenthet.</a:t>
            </a:r>
          </a:p>
        </p:txBody>
      </p:sp>
      <p:sp>
        <p:nvSpPr>
          <p:cNvPr id="3" name="Text Placeholder 2">
            <a:extLst>
              <a:ext uri="{FF2B5EF4-FFF2-40B4-BE49-F238E27FC236}">
                <a16:creationId xmlns:a16="http://schemas.microsoft.com/office/drawing/2014/main" id="{ABF2B08D-493B-B27C-FE11-0B2DD719F30B}"/>
              </a:ext>
            </a:extLst>
          </p:cNvPr>
          <p:cNvSpPr>
            <a:spLocks noGrp="1"/>
          </p:cNvSpPr>
          <p:nvPr>
            <p:ph type="body" sz="quarter" idx="16"/>
          </p:nvPr>
        </p:nvSpPr>
        <p:spPr>
          <a:xfrm>
            <a:off x="172720" y="359776"/>
            <a:ext cx="6852099" cy="803654"/>
          </a:xfrm>
        </p:spPr>
        <p:txBody>
          <a:bodyPr/>
          <a:lstStyle/>
          <a:p>
            <a:r>
              <a:rPr lang="en-GB" dirty="0"/>
              <a:t>6.2 Hvorfor «fryktbaserte» budskap ikke er nok</a:t>
            </a:r>
          </a:p>
        </p:txBody>
      </p:sp>
      <p:pic>
        <p:nvPicPr>
          <p:cNvPr id="6" name="Picture Placeholder 5">
            <a:extLst>
              <a:ext uri="{FF2B5EF4-FFF2-40B4-BE49-F238E27FC236}">
                <a16:creationId xmlns:a16="http://schemas.microsoft.com/office/drawing/2014/main" id="{4C1A5576-0385-3048-E0E7-096D06961479}"/>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184794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B80A1E1-7D87-312C-7EC6-9F5AAB741DF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A61238C0-7EB7-3979-6B4F-FB6AA1B41F4B}"/>
              </a:ext>
            </a:extLst>
          </p:cNvPr>
          <p:cNvSpPr>
            <a:spLocks noGrp="1"/>
          </p:cNvSpPr>
          <p:nvPr>
            <p:ph type="body" sz="quarter" idx="18"/>
          </p:nvPr>
        </p:nvSpPr>
        <p:spPr>
          <a:xfrm>
            <a:off x="798381" y="1700264"/>
            <a:ext cx="4615448" cy="3849918"/>
          </a:xfrm>
        </p:spPr>
        <p:txBody>
          <a:bodyPr/>
          <a:lstStyle/>
          <a:p>
            <a:pPr marL="0" indent="0"/>
            <a:r>
              <a:rPr lang="en-GB" dirty="0"/>
              <a:t>Forskning viser at vi, i stedet for bare å vise hva som går galt, må balansere sannhet med muligheter – ved å kombinere advarsler med løsninger, og en følelse av at det haster med muligheten til å handle.</a:t>
            </a:r>
          </a:p>
          <a:p>
            <a:pPr marL="0" indent="0"/>
            <a:r>
              <a:rPr lang="en-GB" dirty="0"/>
              <a:t>Som klimakommunikatør </a:t>
            </a:r>
            <a:r>
              <a:rPr lang="en-GB" b="1" dirty="0"/>
              <a:t>George Marshall </a:t>
            </a:r>
            <a:r>
              <a:rPr lang="en-GB" dirty="0"/>
              <a:t>sier: «Vi trenger en fortelling om håp forankret i virkeligheten, ikke en som pynter på virkeligheten, men som viser veien fremover.» Spesielt unge mennesker reagerer på budskap som inneholder muligheter, fremgang og handling.</a:t>
            </a:r>
          </a:p>
        </p:txBody>
      </p:sp>
      <p:sp>
        <p:nvSpPr>
          <p:cNvPr id="8" name="Oval 7">
            <a:extLst>
              <a:ext uri="{FF2B5EF4-FFF2-40B4-BE49-F238E27FC236}">
                <a16:creationId xmlns:a16="http://schemas.microsoft.com/office/drawing/2014/main" id="{0D4B3CE1-9506-C037-22E0-6A10EE768006}"/>
              </a:ext>
            </a:extLst>
          </p:cNvPr>
          <p:cNvSpPr/>
          <p:nvPr/>
        </p:nvSpPr>
        <p:spPr>
          <a:xfrm>
            <a:off x="9041306" y="4003766"/>
            <a:ext cx="2462979" cy="24579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DC373580-A3DA-BEE5-2481-C3F4CAA2C5FA}"/>
              </a:ext>
            </a:extLst>
          </p:cNvPr>
          <p:cNvSpPr>
            <a:spLocks noGrp="1"/>
          </p:cNvSpPr>
          <p:nvPr>
            <p:ph type="body" sz="quarter" idx="16"/>
          </p:nvPr>
        </p:nvSpPr>
        <p:spPr>
          <a:xfrm>
            <a:off x="798382" y="359776"/>
            <a:ext cx="6963858" cy="803654"/>
          </a:xfrm>
        </p:spPr>
        <p:txBody>
          <a:bodyPr/>
          <a:lstStyle/>
          <a:p>
            <a:r>
              <a:rPr lang="en-GB" dirty="0"/>
              <a:t>6.2 Hvorfor «fryktbaserte» budskap ikke er nok</a:t>
            </a:r>
          </a:p>
          <a:p>
            <a:endParaRPr lang="en-GB" dirty="0"/>
          </a:p>
        </p:txBody>
      </p:sp>
      <p:sp>
        <p:nvSpPr>
          <p:cNvPr id="7" name="TextBox 6">
            <a:extLst>
              <a:ext uri="{FF2B5EF4-FFF2-40B4-BE49-F238E27FC236}">
                <a16:creationId xmlns:a16="http://schemas.microsoft.com/office/drawing/2014/main" id="{BB46BBB4-AF6E-CB05-4AC6-1A98D4E321CC}"/>
              </a:ext>
            </a:extLst>
          </p:cNvPr>
          <p:cNvSpPr txBox="1"/>
          <p:nvPr/>
        </p:nvSpPr>
        <p:spPr>
          <a:xfrm>
            <a:off x="9041306" y="4632597"/>
            <a:ext cx="2560320" cy="1200329"/>
          </a:xfrm>
          <a:prstGeom prst="rect">
            <a:avLst/>
          </a:prstGeom>
          <a:noFill/>
        </p:spPr>
        <p:txBody>
          <a:bodyPr wrap="square" rtlCol="0">
            <a:spAutoFit/>
          </a:bodyPr>
          <a:lstStyle/>
          <a:p>
            <a:pPr algn="ctr"/>
            <a:r>
              <a:rPr lang="en-GB" b="1" dirty="0">
                <a:solidFill>
                  <a:schemeClr val="bg1"/>
                </a:solidFill>
                <a:hlinkClick r:id="rId3">
                  <a:extLst>
                    <a:ext uri="{A12FA001-AC4F-418D-AE19-62706E023703}">
                      <ahyp:hlinkClr xmlns:ahyp="http://schemas.microsoft.com/office/drawing/2018/hyperlinkcolor" val="tx"/>
                    </a:ext>
                  </a:extLst>
                </a:hlinkClick>
              </a:rPr>
              <a:t>SE GEORGE MARSHALL OM KLIMAKOMMUNIKASJON</a:t>
            </a:r>
            <a:endParaRPr lang="en-GB" b="1" dirty="0">
              <a:solidFill>
                <a:schemeClr val="bg1"/>
              </a:solidFill>
            </a:endParaRPr>
          </a:p>
        </p:txBody>
      </p:sp>
    </p:spTree>
    <p:extLst>
      <p:ext uri="{BB962C8B-B14F-4D97-AF65-F5344CB8AC3E}">
        <p14:creationId xmlns:p14="http://schemas.microsoft.com/office/powerpoint/2010/main" val="496211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315709-1CCF-D712-44F9-618AC973FECE}"/>
              </a:ext>
            </a:extLst>
          </p:cNvPr>
          <p:cNvSpPr>
            <a:spLocks noGrp="1"/>
          </p:cNvSpPr>
          <p:nvPr>
            <p:ph type="body" sz="quarter" idx="18"/>
          </p:nvPr>
        </p:nvSpPr>
        <p:spPr/>
        <p:txBody>
          <a:bodyPr/>
          <a:lstStyle/>
          <a:p>
            <a:r>
              <a:rPr lang="en-US" dirty="0"/>
              <a:t>Hva er klimangst?</a:t>
            </a:r>
          </a:p>
        </p:txBody>
      </p:sp>
      <p:sp>
        <p:nvSpPr>
          <p:cNvPr id="5" name="Text Placeholder 4">
            <a:extLst>
              <a:ext uri="{FF2B5EF4-FFF2-40B4-BE49-F238E27FC236}">
                <a16:creationId xmlns:a16="http://schemas.microsoft.com/office/drawing/2014/main" id="{B7540682-E3A7-41C7-9DDC-37F458577DE4}"/>
              </a:ext>
            </a:extLst>
          </p:cNvPr>
          <p:cNvSpPr>
            <a:spLocks noGrp="1"/>
          </p:cNvSpPr>
          <p:nvPr>
            <p:ph type="body" sz="quarter" idx="19"/>
          </p:nvPr>
        </p:nvSpPr>
        <p:spPr>
          <a:xfrm>
            <a:off x="10346310" y="922204"/>
            <a:ext cx="1197303" cy="754195"/>
          </a:xfrm>
        </p:spPr>
        <p:txBody>
          <a:bodyPr/>
          <a:lstStyle/>
          <a:p>
            <a:r>
              <a:rPr lang="en-US" dirty="0"/>
              <a:t>1.1</a:t>
            </a:r>
          </a:p>
        </p:txBody>
      </p:sp>
      <p:sp>
        <p:nvSpPr>
          <p:cNvPr id="7" name="Text Placeholder 6">
            <a:extLst>
              <a:ext uri="{FF2B5EF4-FFF2-40B4-BE49-F238E27FC236}">
                <a16:creationId xmlns:a16="http://schemas.microsoft.com/office/drawing/2014/main" id="{3FD5808F-8355-0701-CAA8-F0F534E3808D}"/>
              </a:ext>
            </a:extLst>
          </p:cNvPr>
          <p:cNvSpPr>
            <a:spLocks noGrp="1"/>
          </p:cNvSpPr>
          <p:nvPr>
            <p:ph type="body" sz="quarter" idx="21"/>
          </p:nvPr>
        </p:nvSpPr>
        <p:spPr/>
        <p:txBody>
          <a:bodyPr/>
          <a:lstStyle/>
          <a:p>
            <a:pPr marL="0" indent="0"/>
            <a:r>
              <a:rPr lang="en-GB" sz="2000" dirty="0"/>
              <a:t>Klimaangst, noen ganger også </a:t>
            </a:r>
            <a:r>
              <a:rPr lang="en-GB" sz="2000" b="1" dirty="0">
                <a:solidFill>
                  <a:srgbClr val="1F8E47"/>
                </a:solidFill>
              </a:rPr>
              <a:t>kalt økoangst</a:t>
            </a:r>
            <a:r>
              <a:rPr lang="en-GB" sz="2000" dirty="0"/>
              <a:t>, refererer til de emosjonelle, kognitive og atferdsmessige reaksjonene knyttet til bekymringer om klimaendringer. Det er viktig å forstå at dette er en </a:t>
            </a:r>
            <a:r>
              <a:rPr lang="en-GB" sz="2000" b="1" dirty="0">
                <a:solidFill>
                  <a:srgbClr val="1F8E47"/>
                </a:solidFill>
              </a:rPr>
              <a:t>rasjonell og sunn </a:t>
            </a:r>
            <a:r>
              <a:rPr lang="en-GB" sz="2000" dirty="0"/>
              <a:t>reaksjon på realiteten av miljøtrusler, ikke en psykisk sykdom eller lidelse.</a:t>
            </a:r>
            <a:endParaRPr lang="en-US" sz="2000" dirty="0"/>
          </a:p>
        </p:txBody>
      </p:sp>
      <p:pic>
        <p:nvPicPr>
          <p:cNvPr id="8" name="Picture Placeholder 4">
            <a:extLst>
              <a:ext uri="{FF2B5EF4-FFF2-40B4-BE49-F238E27FC236}">
                <a16:creationId xmlns:a16="http://schemas.microsoft.com/office/drawing/2014/main" id="{61409FF5-A13D-7027-9FDD-9FB7B27BF84C}"/>
              </a:ext>
            </a:extLst>
          </p:cNvPr>
          <p:cNvPicPr>
            <a:picLocks noGrp="1" noChangeAspect="1"/>
          </p:cNvPicPr>
          <p:nvPr>
            <p:ph type="pic" sz="quarter" idx="22"/>
          </p:nvPr>
        </p:nvPicPr>
        <p:blipFill rotWithShape="1">
          <a:blip r:embed="rId2" cstate="screen">
            <a:extLst>
              <a:ext uri="{28A0092B-C50C-407E-A947-70E740481C1C}">
                <a14:useLocalDpi xmlns:a14="http://schemas.microsoft.com/office/drawing/2010/main"/>
              </a:ext>
            </a:extLst>
          </a:blip>
          <a:srcRect/>
          <a:stretch/>
        </p:blipFill>
        <p:spPr>
          <a:xfrm>
            <a:off x="0" y="148452"/>
            <a:ext cx="8097183" cy="4466563"/>
          </a:xfrm>
        </p:spPr>
      </p:pic>
    </p:spTree>
    <p:extLst>
      <p:ext uri="{BB962C8B-B14F-4D97-AF65-F5344CB8AC3E}">
        <p14:creationId xmlns:p14="http://schemas.microsoft.com/office/powerpoint/2010/main" val="4332773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A353-FF4E-C258-00AE-7185B070102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A29B573-BCEF-3960-A9F1-F26645F86457}"/>
              </a:ext>
            </a:extLst>
          </p:cNvPr>
          <p:cNvSpPr>
            <a:spLocks noGrp="1"/>
          </p:cNvSpPr>
          <p:nvPr>
            <p:ph type="body" sz="quarter" idx="19"/>
          </p:nvPr>
        </p:nvSpPr>
        <p:spPr>
          <a:xfrm>
            <a:off x="8729222" y="922205"/>
            <a:ext cx="2814392" cy="614364"/>
          </a:xfrm>
        </p:spPr>
        <p:txBody>
          <a:bodyPr/>
          <a:lstStyle/>
          <a:p>
            <a:r>
              <a:rPr lang="en-GB" dirty="0"/>
              <a:t>6.2 Aktivitet</a:t>
            </a:r>
          </a:p>
        </p:txBody>
      </p:sp>
      <p:sp>
        <p:nvSpPr>
          <p:cNvPr id="4" name="Text Placeholder 3">
            <a:extLst>
              <a:ext uri="{FF2B5EF4-FFF2-40B4-BE49-F238E27FC236}">
                <a16:creationId xmlns:a16="http://schemas.microsoft.com/office/drawing/2014/main" id="{1892FD60-8E6E-57BB-E65E-4A1DDB4F769B}"/>
              </a:ext>
            </a:extLst>
          </p:cNvPr>
          <p:cNvSpPr>
            <a:spLocks noGrp="1"/>
          </p:cNvSpPr>
          <p:nvPr>
            <p:ph type="body" sz="quarter" idx="21"/>
          </p:nvPr>
        </p:nvSpPr>
        <p:spPr>
          <a:xfrm>
            <a:off x="718078" y="4902066"/>
            <a:ext cx="10755843" cy="1807482"/>
          </a:xfrm>
          <a:solidFill>
            <a:srgbClr val="1F8E47"/>
          </a:solidFill>
        </p:spPr>
        <p:txBody>
          <a:bodyPr/>
          <a:lstStyle/>
          <a:p>
            <a:pPr marL="0" indent="0" algn="ctr"/>
            <a:r>
              <a:rPr lang="en-GB" b="1" dirty="0">
                <a:solidFill>
                  <a:schemeClr val="bg1"/>
                </a:solidFill>
              </a:rPr>
              <a:t>Omskriv meldingen</a:t>
            </a:r>
          </a:p>
          <a:p>
            <a:pPr marL="0" indent="0" algn="ctr"/>
            <a:r>
              <a:rPr lang="en-GB" b="1" dirty="0">
                <a:solidFill>
                  <a:schemeClr val="bg1"/>
                </a:solidFill>
              </a:rPr>
              <a:t>Vis en dramatisk, fryktbasert klimaoverskrift og be elevene om å omskrive den i en mer konstruktiv, men fortsatt sannferdig tone</a:t>
            </a:r>
            <a:endParaRPr lang="en-GB" i="1" dirty="0">
              <a:solidFill>
                <a:schemeClr val="bg1"/>
              </a:solidFill>
            </a:endParaRPr>
          </a:p>
        </p:txBody>
      </p:sp>
      <p:pic>
        <p:nvPicPr>
          <p:cNvPr id="7" name="Picture Placeholder 6">
            <a:extLst>
              <a:ext uri="{FF2B5EF4-FFF2-40B4-BE49-F238E27FC236}">
                <a16:creationId xmlns:a16="http://schemas.microsoft.com/office/drawing/2014/main" id="{787E84BF-13E3-8A99-93CB-EDF15BA6FD23}"/>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8359996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82CEE4-4DB3-A533-52D5-314EEA33ABAF}"/>
              </a:ext>
            </a:extLst>
          </p:cNvPr>
          <p:cNvSpPr>
            <a:spLocks noGrp="1"/>
          </p:cNvSpPr>
          <p:nvPr>
            <p:ph type="body" sz="quarter" idx="18"/>
          </p:nvPr>
        </p:nvSpPr>
        <p:spPr>
          <a:xfrm>
            <a:off x="700078" y="1656440"/>
            <a:ext cx="3672020" cy="4337959"/>
          </a:xfrm>
        </p:spPr>
        <p:txBody>
          <a:bodyPr/>
          <a:lstStyle/>
          <a:p>
            <a:pPr marL="0" indent="0"/>
            <a:r>
              <a:rPr lang="en-GB" dirty="0"/>
              <a:t>Det kan være vanskelig å snakke om klimakrisen. Kanskje er du redd for å si noe feil, gjøre noen bekymret eller bli ignorert. Men når det gjøres på riktig måte, kan samtaler om klimaet bidra til at folk føler seg inkludert og motivert, ikke overveldet. </a:t>
            </a:r>
            <a:r>
              <a:rPr lang="en-GB" b="1" dirty="0">
                <a:solidFill>
                  <a:srgbClr val="5398A2"/>
                </a:solidFill>
              </a:rPr>
              <a:t>Her er noen tips….</a:t>
            </a:r>
          </a:p>
          <a:p>
            <a:endParaRPr lang="en-GB" dirty="0"/>
          </a:p>
        </p:txBody>
      </p:sp>
      <p:sp>
        <p:nvSpPr>
          <p:cNvPr id="3" name="Text Placeholder 2">
            <a:extLst>
              <a:ext uri="{FF2B5EF4-FFF2-40B4-BE49-F238E27FC236}">
                <a16:creationId xmlns:a16="http://schemas.microsoft.com/office/drawing/2014/main" id="{1AFE89C4-2546-2D40-EFE8-289A807CBDDE}"/>
              </a:ext>
            </a:extLst>
          </p:cNvPr>
          <p:cNvSpPr>
            <a:spLocks noGrp="1"/>
          </p:cNvSpPr>
          <p:nvPr>
            <p:ph type="body" sz="quarter" idx="16"/>
          </p:nvPr>
        </p:nvSpPr>
        <p:spPr>
          <a:xfrm>
            <a:off x="788656" y="305256"/>
            <a:ext cx="10614687" cy="803654"/>
          </a:xfrm>
        </p:spPr>
        <p:txBody>
          <a:bodyPr/>
          <a:lstStyle/>
          <a:p>
            <a:r>
              <a:rPr lang="en-GB" dirty="0">
                <a:solidFill>
                  <a:srgbClr val="5398A2"/>
                </a:solidFill>
              </a:rPr>
              <a:t>6.3 Hvordan snakke om klimaendringer uten å spre panikk</a:t>
            </a:r>
          </a:p>
          <a:p>
            <a:endParaRPr lang="en-GB" dirty="0"/>
          </a:p>
        </p:txBody>
      </p:sp>
      <p:sp>
        <p:nvSpPr>
          <p:cNvPr id="4" name="Speech Bubble: Rectangle with Corners Rounded 3">
            <a:extLst>
              <a:ext uri="{FF2B5EF4-FFF2-40B4-BE49-F238E27FC236}">
                <a16:creationId xmlns:a16="http://schemas.microsoft.com/office/drawing/2014/main" id="{1B167F2C-D7F6-0025-2A39-0D1C4E947F13}"/>
              </a:ext>
            </a:extLst>
          </p:cNvPr>
          <p:cNvSpPr/>
          <p:nvPr/>
        </p:nvSpPr>
        <p:spPr>
          <a:xfrm>
            <a:off x="4855999" y="4130152"/>
            <a:ext cx="3305707" cy="2085901"/>
          </a:xfrm>
          <a:prstGeom prst="wedgeRoundRectCallout">
            <a:avLst>
              <a:gd name="adj1" fmla="val -20833"/>
              <a:gd name="adj2" fmla="val 662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peech Bubble: Rectangle with Corners Rounded 4">
            <a:extLst>
              <a:ext uri="{FF2B5EF4-FFF2-40B4-BE49-F238E27FC236}">
                <a16:creationId xmlns:a16="http://schemas.microsoft.com/office/drawing/2014/main" id="{6D7D4823-FDE5-F360-5005-6A23B3ED2618}"/>
              </a:ext>
            </a:extLst>
          </p:cNvPr>
          <p:cNvSpPr/>
          <p:nvPr/>
        </p:nvSpPr>
        <p:spPr>
          <a:xfrm>
            <a:off x="4968240" y="1108910"/>
            <a:ext cx="3305707" cy="2085901"/>
          </a:xfrm>
          <a:prstGeom prst="wedgeRoundRectCallout">
            <a:avLst>
              <a:gd name="adj1" fmla="val -20833"/>
              <a:gd name="adj2" fmla="val 662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peech Bubble: Rectangle with Corners Rounded 5">
            <a:extLst>
              <a:ext uri="{FF2B5EF4-FFF2-40B4-BE49-F238E27FC236}">
                <a16:creationId xmlns:a16="http://schemas.microsoft.com/office/drawing/2014/main" id="{7E420637-5EAD-7EF8-D0FB-3BE8388F8205}"/>
              </a:ext>
            </a:extLst>
          </p:cNvPr>
          <p:cNvSpPr/>
          <p:nvPr/>
        </p:nvSpPr>
        <p:spPr>
          <a:xfrm>
            <a:off x="8744534" y="1108909"/>
            <a:ext cx="3305707" cy="2085901"/>
          </a:xfrm>
          <a:prstGeom prst="wedgeRoundRectCallout">
            <a:avLst>
              <a:gd name="adj1" fmla="val -20833"/>
              <a:gd name="adj2" fmla="val 662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peech Bubble: Rectangle with Corners Rounded 6">
            <a:extLst>
              <a:ext uri="{FF2B5EF4-FFF2-40B4-BE49-F238E27FC236}">
                <a16:creationId xmlns:a16="http://schemas.microsoft.com/office/drawing/2014/main" id="{00ECB2C2-2742-1A41-0422-62EF64FD825C}"/>
              </a:ext>
            </a:extLst>
          </p:cNvPr>
          <p:cNvSpPr/>
          <p:nvPr/>
        </p:nvSpPr>
        <p:spPr>
          <a:xfrm>
            <a:off x="8744534" y="4130152"/>
            <a:ext cx="3305707" cy="2085901"/>
          </a:xfrm>
          <a:prstGeom prst="wedgeRoundRectCallout">
            <a:avLst>
              <a:gd name="adj1" fmla="val -20833"/>
              <a:gd name="adj2" fmla="val 662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3">
            <a:extLst>
              <a:ext uri="{FF2B5EF4-FFF2-40B4-BE49-F238E27FC236}">
                <a16:creationId xmlns:a16="http://schemas.microsoft.com/office/drawing/2014/main" id="{B075DD0C-581B-1945-8D70-F8088612922A}"/>
              </a:ext>
            </a:extLst>
          </p:cNvPr>
          <p:cNvSpPr txBox="1">
            <a:spLocks/>
          </p:cNvSpPr>
          <p:nvPr/>
        </p:nvSpPr>
        <p:spPr>
          <a:xfrm>
            <a:off x="5349829" y="1320800"/>
            <a:ext cx="2686731" cy="24495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b="1" dirty="0">
                <a:solidFill>
                  <a:schemeClr val="bg1"/>
                </a:solidFill>
              </a:rPr>
              <a:t>Begynn med følelser! </a:t>
            </a:r>
            <a:r>
              <a:rPr lang="en-GB" dirty="0">
                <a:solidFill>
                  <a:schemeClr val="bg1"/>
                </a:solidFill>
              </a:rPr>
              <a:t>Fortell hvordan problemet får deg til å føle deg, ikke bare fakta.</a:t>
            </a:r>
          </a:p>
        </p:txBody>
      </p:sp>
      <p:sp>
        <p:nvSpPr>
          <p:cNvPr id="9" name="Text Placeholder 3">
            <a:extLst>
              <a:ext uri="{FF2B5EF4-FFF2-40B4-BE49-F238E27FC236}">
                <a16:creationId xmlns:a16="http://schemas.microsoft.com/office/drawing/2014/main" id="{0553999E-D5C7-035D-196A-F98D3352A50D}"/>
              </a:ext>
            </a:extLst>
          </p:cNvPr>
          <p:cNvSpPr txBox="1">
            <a:spLocks/>
          </p:cNvSpPr>
          <p:nvPr/>
        </p:nvSpPr>
        <p:spPr>
          <a:xfrm>
            <a:off x="8870089" y="1277742"/>
            <a:ext cx="2996220" cy="24495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b="1" dirty="0">
                <a:solidFill>
                  <a:schemeClr val="bg1"/>
                </a:solidFill>
              </a:rPr>
              <a:t>Finn felles grunnlag! </a:t>
            </a:r>
            <a:r>
              <a:rPr lang="en-GB" dirty="0">
                <a:solidFill>
                  <a:schemeClr val="bg1"/>
                </a:solidFill>
              </a:rPr>
              <a:t>Bruk eksempler som har med hverdagen å gjøre (vær, mat, energi).</a:t>
            </a:r>
          </a:p>
        </p:txBody>
      </p:sp>
      <p:sp>
        <p:nvSpPr>
          <p:cNvPr id="10" name="Text Placeholder 3">
            <a:extLst>
              <a:ext uri="{FF2B5EF4-FFF2-40B4-BE49-F238E27FC236}">
                <a16:creationId xmlns:a16="http://schemas.microsoft.com/office/drawing/2014/main" id="{157060D2-4E62-2A2C-EF33-3D2B681CEA3F}"/>
              </a:ext>
            </a:extLst>
          </p:cNvPr>
          <p:cNvSpPr txBox="1">
            <a:spLocks/>
          </p:cNvSpPr>
          <p:nvPr/>
        </p:nvSpPr>
        <p:spPr>
          <a:xfrm>
            <a:off x="5071301" y="4219923"/>
            <a:ext cx="2965259" cy="24495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b="1" dirty="0">
                <a:solidFill>
                  <a:schemeClr val="bg1"/>
                </a:solidFill>
              </a:rPr>
              <a:t>Bruk «Ja, og...»-tilnærmingen! </a:t>
            </a:r>
            <a:r>
              <a:rPr lang="en-GB" dirty="0">
                <a:solidFill>
                  <a:schemeClr val="bg1"/>
                </a:solidFill>
              </a:rPr>
              <a:t>Erkjenn problemet, og foreslå deretter en vei videre.</a:t>
            </a:r>
          </a:p>
        </p:txBody>
      </p:sp>
      <p:sp>
        <p:nvSpPr>
          <p:cNvPr id="11" name="Text Placeholder 3">
            <a:extLst>
              <a:ext uri="{FF2B5EF4-FFF2-40B4-BE49-F238E27FC236}">
                <a16:creationId xmlns:a16="http://schemas.microsoft.com/office/drawing/2014/main" id="{BBB963C2-B364-21F5-9454-CEB708077387}"/>
              </a:ext>
            </a:extLst>
          </p:cNvPr>
          <p:cNvSpPr txBox="1">
            <a:spLocks/>
          </p:cNvSpPr>
          <p:nvPr/>
        </p:nvSpPr>
        <p:spPr>
          <a:xfrm>
            <a:off x="8870089" y="4199186"/>
            <a:ext cx="3203626" cy="24495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b="1" dirty="0">
                <a:solidFill>
                  <a:schemeClr val="bg1"/>
                </a:solidFill>
              </a:rPr>
              <a:t>Snakk ut fra din rolle! </a:t>
            </a:r>
            <a:r>
              <a:rPr lang="en-GB" dirty="0">
                <a:solidFill>
                  <a:schemeClr val="bg1"/>
                </a:solidFill>
              </a:rPr>
              <a:t>Du trenger ikke å være forsker. Snakk som en venn, en student, en ung person som bryr seg.</a:t>
            </a:r>
          </a:p>
        </p:txBody>
      </p:sp>
    </p:spTree>
    <p:extLst>
      <p:ext uri="{BB962C8B-B14F-4D97-AF65-F5344CB8AC3E}">
        <p14:creationId xmlns:p14="http://schemas.microsoft.com/office/powerpoint/2010/main" val="11735068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A80D2-0F9A-0BEA-E76C-E53D829F5C2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AF1D1D9-C631-E0BF-6D68-602B48ED6863}"/>
              </a:ext>
            </a:extLst>
          </p:cNvPr>
          <p:cNvSpPr>
            <a:spLocks noGrp="1"/>
          </p:cNvSpPr>
          <p:nvPr>
            <p:ph type="body" sz="quarter" idx="19"/>
          </p:nvPr>
        </p:nvSpPr>
        <p:spPr>
          <a:xfrm>
            <a:off x="8729222" y="922205"/>
            <a:ext cx="2814392" cy="614364"/>
          </a:xfrm>
        </p:spPr>
        <p:txBody>
          <a:bodyPr/>
          <a:lstStyle/>
          <a:p>
            <a:r>
              <a:rPr lang="en-GB" dirty="0"/>
              <a:t>6.3 Aktivitet</a:t>
            </a:r>
          </a:p>
        </p:txBody>
      </p:sp>
      <p:sp>
        <p:nvSpPr>
          <p:cNvPr id="4" name="Text Placeholder 3">
            <a:extLst>
              <a:ext uri="{FF2B5EF4-FFF2-40B4-BE49-F238E27FC236}">
                <a16:creationId xmlns:a16="http://schemas.microsoft.com/office/drawing/2014/main" id="{AB7FE7C3-5F59-8BB6-E624-B8AAFFA7D043}"/>
              </a:ext>
            </a:extLst>
          </p:cNvPr>
          <p:cNvSpPr>
            <a:spLocks noGrp="1"/>
          </p:cNvSpPr>
          <p:nvPr>
            <p:ph type="body" sz="quarter" idx="21"/>
          </p:nvPr>
        </p:nvSpPr>
        <p:spPr>
          <a:xfrm>
            <a:off x="718078" y="4902066"/>
            <a:ext cx="10755843" cy="1807482"/>
          </a:xfrm>
          <a:solidFill>
            <a:srgbClr val="1F8E47"/>
          </a:solidFill>
        </p:spPr>
        <p:txBody>
          <a:bodyPr/>
          <a:lstStyle/>
          <a:p>
            <a:pPr marL="0" indent="0" algn="ctr"/>
            <a:r>
              <a:rPr lang="en-GB" b="1" dirty="0">
                <a:solidFill>
                  <a:schemeClr val="bg1"/>
                </a:solidFill>
              </a:rPr>
              <a:t>Rollespill</a:t>
            </a:r>
          </a:p>
          <a:p>
            <a:pPr marL="0" indent="0" algn="ctr"/>
            <a:r>
              <a:rPr lang="en-GB" dirty="0">
                <a:solidFill>
                  <a:schemeClr val="bg1"/>
                </a:solidFill>
              </a:rPr>
              <a:t>Øv dere i par på å svare en venn som sier: «Jeg vil ikke snakke om klimaendringer, det er for deprimerende.» Bruk empati, fakta og en håpefull tone.</a:t>
            </a:r>
            <a:endParaRPr lang="en-GB" i="1" dirty="0">
              <a:solidFill>
                <a:schemeClr val="bg1"/>
              </a:solidFill>
            </a:endParaRPr>
          </a:p>
        </p:txBody>
      </p:sp>
      <p:pic>
        <p:nvPicPr>
          <p:cNvPr id="7" name="Picture Placeholder 6">
            <a:extLst>
              <a:ext uri="{FF2B5EF4-FFF2-40B4-BE49-F238E27FC236}">
                <a16:creationId xmlns:a16="http://schemas.microsoft.com/office/drawing/2014/main" id="{3F4388CC-0AEE-7A01-8DA7-1E772245B755}"/>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599285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3D268B-C7BC-50EF-1EA6-478FA45F52DD}"/>
              </a:ext>
            </a:extLst>
          </p:cNvPr>
          <p:cNvSpPr>
            <a:spLocks noGrp="1"/>
          </p:cNvSpPr>
          <p:nvPr>
            <p:ph type="body" sz="quarter" idx="18"/>
          </p:nvPr>
        </p:nvSpPr>
        <p:spPr>
          <a:xfrm>
            <a:off x="528134" y="1876698"/>
            <a:ext cx="2651946" cy="1364342"/>
          </a:xfrm>
        </p:spPr>
        <p:txBody>
          <a:bodyPr/>
          <a:lstStyle/>
          <a:p>
            <a:r>
              <a:rPr lang="en-GB" dirty="0"/>
              <a:t>Vi feirer fremskritt på klimaområdet og hvorfor det er viktig</a:t>
            </a:r>
          </a:p>
        </p:txBody>
      </p:sp>
      <p:sp>
        <p:nvSpPr>
          <p:cNvPr id="3" name="Text Placeholder 2">
            <a:extLst>
              <a:ext uri="{FF2B5EF4-FFF2-40B4-BE49-F238E27FC236}">
                <a16:creationId xmlns:a16="http://schemas.microsoft.com/office/drawing/2014/main" id="{B83CD76D-0776-8698-4255-3787576FE1B5}"/>
              </a:ext>
            </a:extLst>
          </p:cNvPr>
          <p:cNvSpPr>
            <a:spLocks noGrp="1"/>
          </p:cNvSpPr>
          <p:nvPr>
            <p:ph type="body" sz="quarter" idx="19"/>
          </p:nvPr>
        </p:nvSpPr>
        <p:spPr/>
        <p:txBody>
          <a:bodyPr/>
          <a:lstStyle/>
          <a:p>
            <a:r>
              <a:rPr lang="en-GB" dirty="0"/>
              <a:t>6.4</a:t>
            </a:r>
          </a:p>
        </p:txBody>
      </p:sp>
      <p:sp>
        <p:nvSpPr>
          <p:cNvPr id="4" name="Text Placeholder 3">
            <a:extLst>
              <a:ext uri="{FF2B5EF4-FFF2-40B4-BE49-F238E27FC236}">
                <a16:creationId xmlns:a16="http://schemas.microsoft.com/office/drawing/2014/main" id="{E5A986B9-7FFC-97DF-E5BD-506F5EE5CE56}"/>
              </a:ext>
            </a:extLst>
          </p:cNvPr>
          <p:cNvSpPr>
            <a:spLocks noGrp="1"/>
          </p:cNvSpPr>
          <p:nvPr>
            <p:ph type="body" sz="quarter" idx="20"/>
          </p:nvPr>
        </p:nvSpPr>
        <p:spPr>
          <a:xfrm>
            <a:off x="4594468" y="348984"/>
            <a:ext cx="6961476" cy="5665736"/>
          </a:xfrm>
        </p:spPr>
        <p:txBody>
          <a:bodyPr/>
          <a:lstStyle/>
          <a:p>
            <a:pPr marL="0" indent="0"/>
            <a:r>
              <a:rPr lang="en-GB" dirty="0"/>
              <a:t>Det er lett å tro at ingenting blir bedre når dårlige nyheter dominerer overskriftene. Men det finnes seire som er verdt å feire, og de betyr noe.</a:t>
            </a:r>
          </a:p>
          <a:p>
            <a:pPr marL="0" indent="0"/>
            <a:r>
              <a:rPr lang="en-GB" dirty="0"/>
              <a:t>Å feire fremgang løfter moralen, holder bevegelsene i live og gir folk grunn til å fortsette. Her er bare noen få eksempler…</a:t>
            </a:r>
          </a:p>
          <a:p>
            <a:pPr marL="457200" indent="-457200">
              <a:buFont typeface="+mj-lt"/>
              <a:buAutoNum type="arabicPeriod"/>
            </a:pPr>
            <a:r>
              <a:rPr lang="en-GB" b="1" dirty="0">
                <a:solidFill>
                  <a:srgbClr val="4174BA"/>
                </a:solidFill>
              </a:rPr>
              <a:t>Ozonlaget er i ferd med å leges takket være et globalt forbud mot skadelige kjemikalier.</a:t>
            </a:r>
          </a:p>
          <a:p>
            <a:pPr marL="457200" indent="-457200">
              <a:buFont typeface="+mj-lt"/>
              <a:buAutoNum type="arabicPeriod"/>
            </a:pPr>
            <a:r>
              <a:rPr lang="en-GB" b="1" dirty="0">
                <a:solidFill>
                  <a:srgbClr val="4174BA"/>
                </a:solidFill>
              </a:rPr>
              <a:t>Fornybar energi er nå den billigste kilden til elektrisitet i mange regioner.</a:t>
            </a:r>
          </a:p>
          <a:p>
            <a:pPr marL="457200" indent="-457200">
              <a:buFont typeface="+mj-lt"/>
              <a:buAutoNum type="arabicPeriod"/>
            </a:pPr>
            <a:r>
              <a:rPr lang="en-GB" b="1" dirty="0">
                <a:solidFill>
                  <a:srgbClr val="4174BA"/>
                </a:solidFill>
              </a:rPr>
              <a:t>Ungdomsledede kampanjer har påvirket reelle politiske endringer i byer og skoler.</a:t>
            </a:r>
          </a:p>
          <a:p>
            <a:pPr marL="457200" indent="-457200">
              <a:buFont typeface="+mj-lt"/>
              <a:buAutoNum type="arabicPeriod"/>
            </a:pPr>
            <a:r>
              <a:rPr lang="en-GB" b="1" dirty="0">
                <a:solidFill>
                  <a:srgbClr val="4174BA"/>
                </a:solidFill>
              </a:rPr>
              <a:t>Store merkevarer og regjeringer reagerer på press fra offentligheten om å redusere utslippene.</a:t>
            </a:r>
          </a:p>
        </p:txBody>
      </p:sp>
    </p:spTree>
    <p:extLst>
      <p:ext uri="{BB962C8B-B14F-4D97-AF65-F5344CB8AC3E}">
        <p14:creationId xmlns:p14="http://schemas.microsoft.com/office/powerpoint/2010/main" val="27969848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1D4C129-C581-7884-1A43-CF0B25DE4AF5}"/>
              </a:ext>
            </a:extLst>
          </p:cNvPr>
          <p:cNvPicPr>
            <a:picLocks noGrp="1" noChangeAspect="1"/>
          </p:cNvPicPr>
          <p:nvPr>
            <p:ph type="pic" sz="quarter" idx="34"/>
          </p:nvPr>
        </p:nvPicPr>
        <p:blipFill>
          <a:blip r:embed="rId2">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AC1B55C-0012-D68C-9AAF-20F69DBF0BB2}"/>
              </a:ext>
            </a:extLst>
          </p:cNvPr>
          <p:cNvSpPr>
            <a:spLocks noGrp="1"/>
          </p:cNvSpPr>
          <p:nvPr>
            <p:ph type="body" sz="quarter" idx="18"/>
          </p:nvPr>
        </p:nvSpPr>
        <p:spPr>
          <a:xfrm>
            <a:off x="599570" y="4919936"/>
            <a:ext cx="3261229" cy="1049221"/>
          </a:xfrm>
        </p:spPr>
        <p:txBody>
          <a:bodyPr/>
          <a:lstStyle/>
          <a:p>
            <a:r>
              <a:rPr lang="en-GB" dirty="0"/>
              <a:t>Vi feirer fremskritt på klimaområdet og hvorfor det er viktig</a:t>
            </a:r>
          </a:p>
          <a:p>
            <a:endParaRPr lang="en-GB" dirty="0"/>
          </a:p>
        </p:txBody>
      </p:sp>
      <p:sp>
        <p:nvSpPr>
          <p:cNvPr id="4" name="Text Placeholder 3">
            <a:extLst>
              <a:ext uri="{FF2B5EF4-FFF2-40B4-BE49-F238E27FC236}">
                <a16:creationId xmlns:a16="http://schemas.microsoft.com/office/drawing/2014/main" id="{CECAC65E-1D50-145C-9BBC-6A599974FACE}"/>
              </a:ext>
            </a:extLst>
          </p:cNvPr>
          <p:cNvSpPr>
            <a:spLocks noGrp="1"/>
          </p:cNvSpPr>
          <p:nvPr>
            <p:ph type="body" sz="quarter" idx="19"/>
          </p:nvPr>
        </p:nvSpPr>
        <p:spPr/>
        <p:txBody>
          <a:bodyPr/>
          <a:lstStyle/>
          <a:p>
            <a:r>
              <a:rPr lang="en-GB" dirty="0"/>
              <a:t>6.4</a:t>
            </a:r>
          </a:p>
        </p:txBody>
      </p:sp>
      <p:sp>
        <p:nvSpPr>
          <p:cNvPr id="5" name="Text Placeholder 4">
            <a:extLst>
              <a:ext uri="{FF2B5EF4-FFF2-40B4-BE49-F238E27FC236}">
                <a16:creationId xmlns:a16="http://schemas.microsoft.com/office/drawing/2014/main" id="{C555044C-C809-15D6-0723-395446AF2A3E}"/>
              </a:ext>
            </a:extLst>
          </p:cNvPr>
          <p:cNvSpPr>
            <a:spLocks noGrp="1"/>
          </p:cNvSpPr>
          <p:nvPr>
            <p:ph type="body" sz="quarter" idx="20"/>
          </p:nvPr>
        </p:nvSpPr>
        <p:spPr>
          <a:xfrm>
            <a:off x="7983437" y="1313499"/>
            <a:ext cx="3608993" cy="3931171"/>
          </a:xfrm>
        </p:spPr>
        <p:txBody>
          <a:bodyPr/>
          <a:lstStyle/>
          <a:p>
            <a:pPr marL="342900" indent="-342900">
              <a:buFont typeface="Arial" panose="020B0604020202020204" pitchFamily="34" charset="0"/>
              <a:buChar char="•"/>
            </a:pPr>
            <a:r>
              <a:rPr lang="en-GB" dirty="0"/>
              <a:t>Denne fremgangen betyr ikke at krisen er over, men den beviser at endring er mulig når folk handler sammen.</a:t>
            </a:r>
          </a:p>
          <a:p>
            <a:pPr marL="342900" indent="-342900">
              <a:buFont typeface="Arial" panose="020B0604020202020204" pitchFamily="34" charset="0"/>
              <a:buChar char="•"/>
            </a:pPr>
            <a:r>
              <a:rPr lang="en-GB" dirty="0"/>
              <a:t>Å fokusere bare på problemene kan tømme oss for energi. Å balansere det med bevis på løsninger kan gi oss ny energi.</a:t>
            </a:r>
          </a:p>
        </p:txBody>
      </p:sp>
    </p:spTree>
    <p:extLst>
      <p:ext uri="{BB962C8B-B14F-4D97-AF65-F5344CB8AC3E}">
        <p14:creationId xmlns:p14="http://schemas.microsoft.com/office/powerpoint/2010/main" val="3201187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7B952-59BD-52E3-0B28-A2984B20108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6C3F474-2272-FA42-4C6E-BA457878B3E9}"/>
              </a:ext>
            </a:extLst>
          </p:cNvPr>
          <p:cNvSpPr>
            <a:spLocks noGrp="1"/>
          </p:cNvSpPr>
          <p:nvPr>
            <p:ph type="body" sz="quarter" idx="19"/>
          </p:nvPr>
        </p:nvSpPr>
        <p:spPr>
          <a:xfrm>
            <a:off x="8729222" y="922205"/>
            <a:ext cx="2814392" cy="614364"/>
          </a:xfrm>
        </p:spPr>
        <p:txBody>
          <a:bodyPr/>
          <a:lstStyle/>
          <a:p>
            <a:r>
              <a:rPr lang="en-GB" dirty="0"/>
              <a:t>6.4 Aktivitet</a:t>
            </a:r>
          </a:p>
        </p:txBody>
      </p:sp>
      <p:sp>
        <p:nvSpPr>
          <p:cNvPr id="4" name="Text Placeholder 3">
            <a:extLst>
              <a:ext uri="{FF2B5EF4-FFF2-40B4-BE49-F238E27FC236}">
                <a16:creationId xmlns:a16="http://schemas.microsoft.com/office/drawing/2014/main" id="{4B6D7C73-BB26-F392-9CB7-7C4FCD01EDDE}"/>
              </a:ext>
            </a:extLst>
          </p:cNvPr>
          <p:cNvSpPr>
            <a:spLocks noGrp="1"/>
          </p:cNvSpPr>
          <p:nvPr>
            <p:ph type="body" sz="quarter" idx="21"/>
          </p:nvPr>
        </p:nvSpPr>
        <p:spPr>
          <a:xfrm>
            <a:off x="718078" y="4902066"/>
            <a:ext cx="10755843" cy="1807482"/>
          </a:xfrm>
          <a:solidFill>
            <a:srgbClr val="1F8E47"/>
          </a:solidFill>
        </p:spPr>
        <p:txBody>
          <a:bodyPr/>
          <a:lstStyle/>
          <a:p>
            <a:pPr marL="0" indent="0" algn="ctr"/>
            <a:r>
              <a:rPr lang="en-GB" b="1" dirty="0">
                <a:solidFill>
                  <a:schemeClr val="bg1"/>
                </a:solidFill>
              </a:rPr>
              <a:t>«Gode nyheter-galleriet»</a:t>
            </a:r>
          </a:p>
          <a:p>
            <a:pPr marL="0" indent="0" algn="ctr"/>
            <a:r>
              <a:rPr lang="en-GB" dirty="0">
                <a:solidFill>
                  <a:schemeClr val="bg1"/>
                </a:solidFill>
              </a:rPr>
              <a:t>Be elevene finne og dele én nyhetsartikkel om klimafremskritt fra hvor som helst i verden. Samle inn og vis dem på en felles vegg eller et digitalt tavle (du kan bruke Padlet eller Miro til dette).</a:t>
            </a:r>
            <a:endParaRPr lang="en-GB" i="1" dirty="0">
              <a:solidFill>
                <a:schemeClr val="bg1"/>
              </a:solidFill>
            </a:endParaRPr>
          </a:p>
        </p:txBody>
      </p:sp>
      <p:pic>
        <p:nvPicPr>
          <p:cNvPr id="7" name="Picture Placeholder 6">
            <a:extLst>
              <a:ext uri="{FF2B5EF4-FFF2-40B4-BE49-F238E27FC236}">
                <a16:creationId xmlns:a16="http://schemas.microsoft.com/office/drawing/2014/main" id="{16445CB8-506A-90EE-B562-B10C0FBAE1AF}"/>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0189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A1060-0E69-4A9C-11DF-B500A0CB485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C505B0-A2D5-0DE2-00CA-AF924307CC38}"/>
              </a:ext>
            </a:extLst>
          </p:cNvPr>
          <p:cNvSpPr>
            <a:spLocks noGrp="1"/>
          </p:cNvSpPr>
          <p:nvPr>
            <p:ph type="body" sz="quarter" idx="18"/>
          </p:nvPr>
        </p:nvSpPr>
        <p:spPr>
          <a:xfrm>
            <a:off x="798381" y="1700264"/>
            <a:ext cx="4615448" cy="3849918"/>
          </a:xfrm>
        </p:spPr>
        <p:txBody>
          <a:bodyPr/>
          <a:lstStyle/>
          <a:p>
            <a:pPr marL="0" indent="0"/>
            <a:r>
              <a:rPr lang="en-GB" dirty="0"/>
              <a:t>Unge mennesker er ikke bare en del av klimahistorien – de er med på å forme den.</a:t>
            </a:r>
          </a:p>
          <a:p>
            <a:pPr marL="0" indent="0"/>
            <a:r>
              <a:rPr lang="en-GB" dirty="0"/>
              <a:t>Fra lokalsamfunnsorganisatorer til </a:t>
            </a:r>
            <a:r>
              <a:rPr lang="en-GB" dirty="0">
                <a:hlinkClick r:id="rId3"/>
              </a:rPr>
              <a:t>TikTok-skapere</a:t>
            </a:r>
            <a:r>
              <a:rPr lang="en-GB" dirty="0"/>
              <a:t>, fra skoleklubber til </a:t>
            </a:r>
            <a:r>
              <a:rPr lang="en-GB" dirty="0">
                <a:hlinkClick r:id="rId4"/>
              </a:rPr>
              <a:t>FN-talere</a:t>
            </a:r>
            <a:r>
              <a:rPr lang="en-GB" dirty="0"/>
              <a:t>, endrer ungdommens stemmer måten klimakrisen forstås og håndteres på. Unge mennesker bringer med seg nye ideer, emosjonell ærlighet, kreativitet og en dyp følelse av at det haster. Din stemme, enten den er skriftlig, muntlig, kunstnerisk eller </a:t>
            </a:r>
            <a:r>
              <a:rPr lang="en-GB" dirty="0" err="1"/>
              <a:t>på nettet</a:t>
            </a:r>
            <a:r>
              <a:rPr lang="en-GB" dirty="0"/>
              <a:t>, kan bidra til å endre historien fra frykt til handlekraft.</a:t>
            </a:r>
          </a:p>
        </p:txBody>
      </p:sp>
      <p:sp>
        <p:nvSpPr>
          <p:cNvPr id="3" name="Text Placeholder 2">
            <a:extLst>
              <a:ext uri="{FF2B5EF4-FFF2-40B4-BE49-F238E27FC236}">
                <a16:creationId xmlns:a16="http://schemas.microsoft.com/office/drawing/2014/main" id="{5F3AB908-8935-F174-20F2-59E95B619CE4}"/>
              </a:ext>
            </a:extLst>
          </p:cNvPr>
          <p:cNvSpPr>
            <a:spLocks noGrp="1"/>
          </p:cNvSpPr>
          <p:nvPr>
            <p:ph type="body" sz="quarter" idx="16"/>
          </p:nvPr>
        </p:nvSpPr>
        <p:spPr>
          <a:xfrm>
            <a:off x="798382" y="359776"/>
            <a:ext cx="6963858" cy="803654"/>
          </a:xfrm>
        </p:spPr>
        <p:txBody>
          <a:bodyPr/>
          <a:lstStyle/>
          <a:p>
            <a:r>
              <a:rPr lang="en-GB" dirty="0"/>
              <a:t>6.5 Ungdommens stemmer i arbeidet med å endre narrativet</a:t>
            </a:r>
          </a:p>
        </p:txBody>
      </p:sp>
      <p:pic>
        <p:nvPicPr>
          <p:cNvPr id="6" name="Picture Placeholder 5">
            <a:extLst>
              <a:ext uri="{FF2B5EF4-FFF2-40B4-BE49-F238E27FC236}">
                <a16:creationId xmlns:a16="http://schemas.microsoft.com/office/drawing/2014/main" id="{36DD5038-6A79-37DF-795E-F4C507404BEA}"/>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46810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9E6F0-DE15-E83B-D7FC-C8D82627109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55A7CEC-F5FE-1BDA-2A18-A0FA99F25BCC}"/>
              </a:ext>
            </a:extLst>
          </p:cNvPr>
          <p:cNvSpPr>
            <a:spLocks noGrp="1"/>
          </p:cNvSpPr>
          <p:nvPr>
            <p:ph type="body" sz="quarter" idx="19"/>
          </p:nvPr>
        </p:nvSpPr>
        <p:spPr>
          <a:xfrm>
            <a:off x="8729222" y="922205"/>
            <a:ext cx="2814392" cy="614364"/>
          </a:xfrm>
        </p:spPr>
        <p:txBody>
          <a:bodyPr/>
          <a:lstStyle/>
          <a:p>
            <a:r>
              <a:rPr lang="en-GB" dirty="0"/>
              <a:t>6.5 Aktivitet</a:t>
            </a:r>
          </a:p>
        </p:txBody>
      </p:sp>
      <p:sp>
        <p:nvSpPr>
          <p:cNvPr id="4" name="Text Placeholder 3">
            <a:extLst>
              <a:ext uri="{FF2B5EF4-FFF2-40B4-BE49-F238E27FC236}">
                <a16:creationId xmlns:a16="http://schemas.microsoft.com/office/drawing/2014/main" id="{58A1F563-3574-80AE-39C9-2C272F4CB079}"/>
              </a:ext>
            </a:extLst>
          </p:cNvPr>
          <p:cNvSpPr>
            <a:spLocks noGrp="1"/>
          </p:cNvSpPr>
          <p:nvPr>
            <p:ph type="body" sz="quarter" idx="21"/>
          </p:nvPr>
        </p:nvSpPr>
        <p:spPr>
          <a:xfrm>
            <a:off x="718078" y="4902066"/>
            <a:ext cx="10755843" cy="1807482"/>
          </a:xfrm>
          <a:solidFill>
            <a:srgbClr val="1F8E47"/>
          </a:solidFill>
        </p:spPr>
        <p:txBody>
          <a:bodyPr/>
          <a:lstStyle/>
          <a:p>
            <a:pPr marL="0" indent="0" algn="ctr"/>
            <a:r>
              <a:rPr lang="en-GB" b="1" dirty="0">
                <a:solidFill>
                  <a:schemeClr val="bg1"/>
                </a:solidFill>
              </a:rPr>
              <a:t>Klimabudskap-utfordring</a:t>
            </a:r>
          </a:p>
          <a:p>
            <a:pPr marL="0" indent="0" algn="ctr"/>
            <a:r>
              <a:rPr lang="en-GB" dirty="0">
                <a:solidFill>
                  <a:schemeClr val="bg1"/>
                </a:solidFill>
              </a:rPr>
              <a:t>Skriv en melding, et slagord eller et kort manus for å inspirere andre. Tenk på det som en bildetekst, en kort video eller en idé til et kunstverk. Valgfritt: Del det på din egen plattform</a:t>
            </a:r>
            <a:endParaRPr lang="en-GB" i="1" dirty="0">
              <a:solidFill>
                <a:schemeClr val="bg1"/>
              </a:solidFill>
            </a:endParaRPr>
          </a:p>
        </p:txBody>
      </p:sp>
      <p:pic>
        <p:nvPicPr>
          <p:cNvPr id="7" name="Picture Placeholder 6">
            <a:extLst>
              <a:ext uri="{FF2B5EF4-FFF2-40B4-BE49-F238E27FC236}">
                <a16:creationId xmlns:a16="http://schemas.microsoft.com/office/drawing/2014/main" id="{FA5B7BEB-AFEF-0B24-3AF3-9C0861CA573A}"/>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6775514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5" name="Text Placeholder 4">
            <a:extLst>
              <a:ext uri="{FF2B5EF4-FFF2-40B4-BE49-F238E27FC236}">
                <a16:creationId xmlns:a16="http://schemas.microsoft.com/office/drawing/2014/main" id="{B3A8CB70-0662-7800-9016-B78A2FC761D0}"/>
              </a:ext>
            </a:extLst>
          </p:cNvPr>
          <p:cNvSpPr>
            <a:spLocks noGrp="1"/>
          </p:cNvSpPr>
          <p:nvPr>
            <p:ph type="body" sz="quarter" idx="19"/>
          </p:nvPr>
        </p:nvSpPr>
        <p:spPr>
          <a:xfrm>
            <a:off x="8559942" y="1519095"/>
            <a:ext cx="3195486" cy="731140"/>
          </a:xfrm>
        </p:spPr>
        <p:txBody>
          <a:bodyPr>
            <a:normAutofit fontScale="92500" lnSpcReduction="20000"/>
          </a:bodyPr>
          <a:lstStyle/>
          <a:p>
            <a:r>
              <a:rPr lang="en-US" dirty="0"/>
              <a:t>Har du noen spørsmål?</a:t>
            </a:r>
          </a:p>
        </p:txBody>
      </p:sp>
      <p:sp>
        <p:nvSpPr>
          <p:cNvPr id="6" name="Text Placeholder 5">
            <a:extLst>
              <a:ext uri="{FF2B5EF4-FFF2-40B4-BE49-F238E27FC236}">
                <a16:creationId xmlns:a16="http://schemas.microsoft.com/office/drawing/2014/main" id="{C5BAE401-DA00-8AF1-77E7-AA07B9867939}"/>
              </a:ext>
            </a:extLst>
          </p:cNvPr>
          <p:cNvSpPr>
            <a:spLocks noGrp="1"/>
          </p:cNvSpPr>
          <p:nvPr>
            <p:ph type="body" sz="quarter" idx="20"/>
          </p:nvPr>
        </p:nvSpPr>
        <p:spPr>
          <a:xfrm>
            <a:off x="8577831" y="818690"/>
            <a:ext cx="3195485" cy="837258"/>
          </a:xfrm>
        </p:spPr>
        <p:txBody>
          <a:bodyPr/>
          <a:lstStyle/>
          <a:p>
            <a:r>
              <a:rPr lang="en-US" dirty="0"/>
              <a:t>Takk </a:t>
            </a:r>
          </a:p>
        </p:txBody>
      </p:sp>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www.planet-pulse.eu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Tree>
    <p:extLst>
      <p:ext uri="{BB962C8B-B14F-4D97-AF65-F5344CB8AC3E}">
        <p14:creationId xmlns:p14="http://schemas.microsoft.com/office/powerpoint/2010/main" val="43347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62166" y="1594117"/>
            <a:ext cx="4615448" cy="4412246"/>
          </a:xfrm>
        </p:spPr>
        <p:txBody>
          <a:bodyPr/>
          <a:lstStyle/>
          <a:p>
            <a:pPr marL="0" indent="0"/>
            <a:r>
              <a:rPr lang="en-GB" sz="2000" dirty="0"/>
              <a:t>Psykologene Clayton og </a:t>
            </a:r>
            <a:r>
              <a:rPr lang="en-GB" sz="2000" dirty="0" err="1"/>
              <a:t>Karazsia </a:t>
            </a:r>
            <a:r>
              <a:rPr lang="en-GB" sz="2000" dirty="0"/>
              <a:t>(2020) definerer klimangst som «negative kognitive, emosjonelle og atferdsmessige reaksjoner knyttet til bekymringer for klimaendringene».</a:t>
            </a:r>
          </a:p>
          <a:p>
            <a:pPr marL="0" indent="0"/>
            <a:r>
              <a:rPr lang="en-GB" sz="2000" dirty="0"/>
              <a:t>Når unge mennesker lærer om avskoging, stigende havnivå eller utryddelse av arter, er det naturlig å oppleve følelser som tristhet, bekymring eller frykt.</a:t>
            </a:r>
          </a:p>
          <a:p>
            <a:pPr marL="0" indent="0"/>
            <a:r>
              <a:rPr lang="en-GB" sz="2000" dirty="0"/>
              <a:t> Å føle klimangst betyr at du bryr deg dypt om planeten og dens fremtid. Det er ikke noe som bør undertrykkes, men noe som kan drive frem positive endringer.</a:t>
            </a:r>
            <a:endParaRPr lang="en-US" sz="2000" dirty="0"/>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798382" y="761603"/>
            <a:ext cx="6250118" cy="803654"/>
          </a:xfrm>
        </p:spPr>
        <p:txBody>
          <a:bodyPr/>
          <a:lstStyle/>
          <a:p>
            <a:r>
              <a:rPr lang="en-US" dirty="0">
                <a:solidFill>
                  <a:srgbClr val="1F8E47"/>
                </a:solidFill>
              </a:rPr>
              <a:t>1.1 Hva er klimangst?</a:t>
            </a:r>
          </a:p>
        </p:txBody>
      </p:sp>
      <p:pic>
        <p:nvPicPr>
          <p:cNvPr id="6" name="Online Media 5" title="What is 'climate anxiety' and what to do about it | TrueTube">
            <a:hlinkClick r:id="" action="ppaction://media"/>
            <a:extLst>
              <a:ext uri="{FF2B5EF4-FFF2-40B4-BE49-F238E27FC236}">
                <a16:creationId xmlns:a16="http://schemas.microsoft.com/office/drawing/2014/main" id="{BF339FE2-B343-6216-06DC-B468432C6CF5}"/>
              </a:ext>
            </a:extLst>
          </p:cNvPr>
          <p:cNvPicPr>
            <a:picLocks noRot="1" noChangeAspect="1"/>
          </p:cNvPicPr>
          <p:nvPr>
            <a:videoFile r:link="rId1"/>
          </p:nvPr>
        </p:nvPicPr>
        <p:blipFill>
          <a:blip r:embed="rId3"/>
          <a:stretch>
            <a:fillRect/>
          </a:stretch>
        </p:blipFill>
        <p:spPr>
          <a:xfrm>
            <a:off x="6096000" y="1927122"/>
            <a:ext cx="4814978" cy="3028336"/>
          </a:xfrm>
          <a:prstGeom prst="rect">
            <a:avLst/>
          </a:prstGeom>
        </p:spPr>
      </p:pic>
      <p:sp>
        <p:nvSpPr>
          <p:cNvPr id="7" name="Oval 6">
            <a:extLst>
              <a:ext uri="{FF2B5EF4-FFF2-40B4-BE49-F238E27FC236}">
                <a16:creationId xmlns:a16="http://schemas.microsoft.com/office/drawing/2014/main" id="{39E9D2AA-644A-EEF3-2FEB-DE9094735EEF}"/>
              </a:ext>
            </a:extLst>
          </p:cNvPr>
          <p:cNvSpPr/>
          <p:nvPr/>
        </p:nvSpPr>
        <p:spPr>
          <a:xfrm>
            <a:off x="8839200" y="0"/>
            <a:ext cx="3441290" cy="3500284"/>
          </a:xfrm>
          <a:prstGeom prst="ellipse">
            <a:avLst/>
          </a:prstGeom>
          <a:solidFill>
            <a:srgbClr val="5398A2"/>
          </a:solidFill>
          <a:ln>
            <a:solidFill>
              <a:srgbClr val="5398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4">
            <a:extLst>
              <a:ext uri="{FF2B5EF4-FFF2-40B4-BE49-F238E27FC236}">
                <a16:creationId xmlns:a16="http://schemas.microsoft.com/office/drawing/2014/main" id="{83AB0216-4BD2-3368-D4F3-5C7B44451CBD}"/>
              </a:ext>
            </a:extLst>
          </p:cNvPr>
          <p:cNvSpPr txBox="1">
            <a:spLocks/>
          </p:cNvSpPr>
          <p:nvPr/>
        </p:nvSpPr>
        <p:spPr>
          <a:xfrm>
            <a:off x="9351905" y="1106457"/>
            <a:ext cx="2415879" cy="13132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en-GB" b="1" dirty="0">
                <a:solidFill>
                  <a:schemeClr val="bg1"/>
                </a:solidFill>
                <a:hlinkClick r:id="rId4">
                  <a:extLst>
                    <a:ext uri="{A12FA001-AC4F-418D-AE19-62706E023703}">
                      <ahyp:hlinkClr xmlns:ahyp="http://schemas.microsoft.com/office/drawing/2018/hyperlinkcolor" val="tx"/>
                    </a:ext>
                  </a:extLst>
                </a:hlinkClick>
              </a:rPr>
              <a:t>Se denne korte videoen om hva «klimaangst» er og hva du kan gjøre med det </a:t>
            </a:r>
            <a:endParaRPr lang="en-US" b="1" dirty="0">
              <a:solidFill>
                <a:schemeClr val="bg1"/>
              </a:solidFill>
            </a:endParaRPr>
          </a:p>
        </p:txBody>
      </p:sp>
    </p:spTree>
    <p:extLst>
      <p:ext uri="{BB962C8B-B14F-4D97-AF65-F5344CB8AC3E}">
        <p14:creationId xmlns:p14="http://schemas.microsoft.com/office/powerpoint/2010/main" val="31518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C2221A-D11C-F049-4BE8-7693558EE84B}"/>
              </a:ext>
            </a:extLst>
          </p:cNvPr>
          <p:cNvSpPr>
            <a:spLocks noGrp="1"/>
          </p:cNvSpPr>
          <p:nvPr>
            <p:ph type="body" sz="quarter" idx="19"/>
          </p:nvPr>
        </p:nvSpPr>
        <p:spPr>
          <a:xfrm>
            <a:off x="544933" y="941779"/>
            <a:ext cx="1197303" cy="623478"/>
          </a:xfrm>
        </p:spPr>
        <p:txBody>
          <a:bodyPr/>
          <a:lstStyle/>
          <a:p>
            <a:r>
              <a:rPr lang="en-US" dirty="0"/>
              <a:t>1.2</a:t>
            </a:r>
          </a:p>
        </p:txBody>
      </p:sp>
      <p:sp>
        <p:nvSpPr>
          <p:cNvPr id="7" name="Text Placeholder 6">
            <a:extLst>
              <a:ext uri="{FF2B5EF4-FFF2-40B4-BE49-F238E27FC236}">
                <a16:creationId xmlns:a16="http://schemas.microsoft.com/office/drawing/2014/main" id="{D93B41D0-B47F-F72A-67EC-6926BF890FF9}"/>
              </a:ext>
            </a:extLst>
          </p:cNvPr>
          <p:cNvSpPr>
            <a:spLocks noGrp="1"/>
          </p:cNvSpPr>
          <p:nvPr>
            <p:ph type="body" sz="quarter" idx="20"/>
          </p:nvPr>
        </p:nvSpPr>
        <p:spPr>
          <a:xfrm>
            <a:off x="4594469" y="1883779"/>
            <a:ext cx="6961476" cy="4774196"/>
          </a:xfrm>
        </p:spPr>
        <p:txBody>
          <a:bodyPr/>
          <a:lstStyle/>
          <a:p>
            <a:pPr marL="0" indent="0"/>
            <a:r>
              <a:rPr lang="en-GB" sz="2000" dirty="0"/>
              <a:t>Virkningene av klimaendringene strekker seg langt utover fysisk ødeleggelse. Ifølge </a:t>
            </a:r>
            <a:r>
              <a:rPr lang="en-GB" sz="2000" b="1" dirty="0">
                <a:solidFill>
                  <a:srgbClr val="5398A2"/>
                </a:solidFill>
              </a:rPr>
              <a:t>Verdens helseorganisasjon (2022) </a:t>
            </a:r>
            <a:r>
              <a:rPr lang="en-GB" sz="2000" dirty="0"/>
              <a:t>er klimaendringene en av de største helsetruslene menneskeheten står overfor, særlig for unge mennesker.</a:t>
            </a:r>
          </a:p>
          <a:p>
            <a:pPr marL="0" indent="0"/>
            <a:r>
              <a:rPr lang="en-GB" sz="2000" dirty="0"/>
              <a:t>Unge mennesker lever med vissheten om at fremtiden kan bli preget av hyppigere naturkatastrofer, matusikkerhet, fordrivelse og sosial uro.</a:t>
            </a:r>
          </a:p>
          <a:p>
            <a:pPr marL="0" indent="0"/>
            <a:r>
              <a:rPr lang="en-GB" sz="2000" dirty="0"/>
              <a:t>Selv de som ikke har opplevd disse konsekvensene direkte, kan bli påvirket følelsesmessig gjennom konstant eksponering for </a:t>
            </a:r>
            <a:r>
              <a:rPr lang="en-GB" sz="2000" b="1" dirty="0">
                <a:solidFill>
                  <a:srgbClr val="5398A2"/>
                </a:solidFill>
              </a:rPr>
              <a:t>nyhetsrapporter, sosiale medier og miljøkampanjer. </a:t>
            </a:r>
          </a:p>
          <a:p>
            <a:pPr marL="0" indent="0"/>
            <a:r>
              <a:rPr lang="en-GB" sz="2000" dirty="0"/>
              <a:t>Å se skogbranner ødelegge skoger i Australia, eller flom som tvinger lokalsamfunn på flukt i Pakistan, kan føre til en dyp følelse av hjelpeløshet og tristhet, selv fra tusenvis av kilometer unna. Å forstå at disse følelsene er en normal global reaksjon kan hjelpe deg å innse at du ikke er alene</a:t>
            </a:r>
            <a:endParaRPr lang="en-US" sz="2000" dirty="0"/>
          </a:p>
        </p:txBody>
      </p:sp>
      <p:sp>
        <p:nvSpPr>
          <p:cNvPr id="4" name="Text Placeholder 3">
            <a:extLst>
              <a:ext uri="{FF2B5EF4-FFF2-40B4-BE49-F238E27FC236}">
                <a16:creationId xmlns:a16="http://schemas.microsoft.com/office/drawing/2014/main" id="{EC93FF4B-75FD-885B-C952-7372901F3BB9}"/>
              </a:ext>
            </a:extLst>
          </p:cNvPr>
          <p:cNvSpPr>
            <a:spLocks noGrp="1"/>
          </p:cNvSpPr>
          <p:nvPr>
            <p:ph type="body" sz="quarter" idx="16"/>
          </p:nvPr>
        </p:nvSpPr>
        <p:spPr>
          <a:xfrm>
            <a:off x="4594469" y="449864"/>
            <a:ext cx="6961476" cy="803654"/>
          </a:xfrm>
        </p:spPr>
        <p:txBody>
          <a:bodyPr/>
          <a:lstStyle/>
          <a:p>
            <a:r>
              <a:rPr lang="en-GB" dirty="0">
                <a:solidFill>
                  <a:srgbClr val="1F8E47"/>
                </a:solidFill>
              </a:rPr>
              <a:t>Hvordan klimaendringene påvirker den mentale helsen globalt</a:t>
            </a:r>
          </a:p>
          <a:p>
            <a:endParaRPr lang="en-US" dirty="0"/>
          </a:p>
        </p:txBody>
      </p:sp>
    </p:spTree>
    <p:extLst>
      <p:ext uri="{BB962C8B-B14F-4D97-AF65-F5344CB8AC3E}">
        <p14:creationId xmlns:p14="http://schemas.microsoft.com/office/powerpoint/2010/main" val="323697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DB55C-84A8-FC6D-DD56-8C6260E29D4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6164C44-7B5F-048F-C57C-3F611A66C5C9}"/>
              </a:ext>
            </a:extLst>
          </p:cNvPr>
          <p:cNvSpPr>
            <a:spLocks noGrp="1"/>
          </p:cNvSpPr>
          <p:nvPr>
            <p:ph type="body" sz="quarter" idx="19"/>
          </p:nvPr>
        </p:nvSpPr>
        <p:spPr>
          <a:xfrm>
            <a:off x="544933" y="941779"/>
            <a:ext cx="1197303" cy="623478"/>
          </a:xfrm>
        </p:spPr>
        <p:txBody>
          <a:bodyPr/>
          <a:lstStyle/>
          <a:p>
            <a:r>
              <a:rPr lang="en-US" dirty="0"/>
              <a:t>1.2</a:t>
            </a:r>
          </a:p>
        </p:txBody>
      </p:sp>
      <p:sp>
        <p:nvSpPr>
          <p:cNvPr id="7" name="Text Placeholder 6">
            <a:extLst>
              <a:ext uri="{FF2B5EF4-FFF2-40B4-BE49-F238E27FC236}">
                <a16:creationId xmlns:a16="http://schemas.microsoft.com/office/drawing/2014/main" id="{64139510-2AE0-0F48-6E6C-3606DA0A8BB4}"/>
              </a:ext>
            </a:extLst>
          </p:cNvPr>
          <p:cNvSpPr>
            <a:spLocks noGrp="1"/>
          </p:cNvSpPr>
          <p:nvPr>
            <p:ph type="body" sz="quarter" idx="20"/>
          </p:nvPr>
        </p:nvSpPr>
        <p:spPr>
          <a:xfrm>
            <a:off x="6095999" y="1883779"/>
            <a:ext cx="5459945" cy="3849918"/>
          </a:xfrm>
        </p:spPr>
        <p:txBody>
          <a:bodyPr/>
          <a:lstStyle/>
          <a:p>
            <a:pPr marL="0" indent="0"/>
            <a:r>
              <a:rPr lang="en-GB" b="1" dirty="0">
                <a:solidFill>
                  <a:srgbClr val="5398A2"/>
                </a:solidFill>
              </a:rPr>
              <a:t>Oppgave! </a:t>
            </a:r>
          </a:p>
          <a:p>
            <a:pPr marL="0" indent="0"/>
            <a:endParaRPr lang="en-GB" b="1" dirty="0"/>
          </a:p>
          <a:p>
            <a:pPr marL="0" indent="0"/>
            <a:r>
              <a:rPr lang="en-GB" dirty="0"/>
              <a:t>Kartoppgave – Merk av to land som nylig har opplevd store klimapåvirkninger, og diskuter hvordan du følte deg da du så disse hendelsene</a:t>
            </a:r>
          </a:p>
          <a:p>
            <a:pPr marL="0" indent="0"/>
            <a:endParaRPr lang="en-GB" b="1" dirty="0">
              <a:solidFill>
                <a:srgbClr val="5398A2"/>
              </a:solidFill>
            </a:endParaRPr>
          </a:p>
          <a:p>
            <a:pPr marL="0" indent="0"/>
            <a:r>
              <a:rPr lang="en-GB" b="1" dirty="0">
                <a:solidFill>
                  <a:srgbClr val="5398A2"/>
                </a:solidFill>
              </a:rPr>
              <a:t>Klikk </a:t>
            </a:r>
            <a:r>
              <a:rPr lang="en-GB" b="1" dirty="0">
                <a:solidFill>
                  <a:srgbClr val="5398A2"/>
                </a:solidFill>
                <a:hlinkClick r:id="rId2"/>
              </a:rPr>
              <a:t>HER </a:t>
            </a:r>
            <a:r>
              <a:rPr lang="en-GB" b="1" dirty="0">
                <a:solidFill>
                  <a:srgbClr val="5398A2"/>
                </a:solidFill>
              </a:rPr>
              <a:t>for å delta i aktiviteten </a:t>
            </a:r>
            <a:endParaRPr lang="en-US" b="1" dirty="0">
              <a:solidFill>
                <a:srgbClr val="5398A2"/>
              </a:solidFill>
            </a:endParaRPr>
          </a:p>
        </p:txBody>
      </p:sp>
      <p:sp>
        <p:nvSpPr>
          <p:cNvPr id="4" name="Text Placeholder 3">
            <a:extLst>
              <a:ext uri="{FF2B5EF4-FFF2-40B4-BE49-F238E27FC236}">
                <a16:creationId xmlns:a16="http://schemas.microsoft.com/office/drawing/2014/main" id="{D6333713-7DEB-F3DB-E6FB-2BB57798564B}"/>
              </a:ext>
            </a:extLst>
          </p:cNvPr>
          <p:cNvSpPr>
            <a:spLocks noGrp="1"/>
          </p:cNvSpPr>
          <p:nvPr>
            <p:ph type="body" sz="quarter" idx="16"/>
          </p:nvPr>
        </p:nvSpPr>
        <p:spPr>
          <a:xfrm>
            <a:off x="4594469" y="449864"/>
            <a:ext cx="6961476" cy="803654"/>
          </a:xfrm>
        </p:spPr>
        <p:txBody>
          <a:bodyPr/>
          <a:lstStyle/>
          <a:p>
            <a:r>
              <a:rPr lang="en-GB" dirty="0">
                <a:solidFill>
                  <a:srgbClr val="1F8E47"/>
                </a:solidFill>
              </a:rPr>
              <a:t>Hvordan klimaendringene påvirker mental helse globalt</a:t>
            </a:r>
          </a:p>
          <a:p>
            <a:endParaRPr lang="en-US" dirty="0"/>
          </a:p>
        </p:txBody>
      </p:sp>
      <p:pic>
        <p:nvPicPr>
          <p:cNvPr id="3" name="Picture 2">
            <a:extLst>
              <a:ext uri="{FF2B5EF4-FFF2-40B4-BE49-F238E27FC236}">
                <a16:creationId xmlns:a16="http://schemas.microsoft.com/office/drawing/2014/main" id="{5C0746F5-38D3-993A-7949-23C19113A9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104" y="1930906"/>
            <a:ext cx="5574245" cy="2832780"/>
          </a:xfrm>
          <a:prstGeom prst="rect">
            <a:avLst/>
          </a:prstGeom>
        </p:spPr>
      </p:pic>
    </p:spTree>
    <p:extLst>
      <p:ext uri="{BB962C8B-B14F-4D97-AF65-F5344CB8AC3E}">
        <p14:creationId xmlns:p14="http://schemas.microsoft.com/office/powerpoint/2010/main" val="362736323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4900</TotalTime>
  <Words>4954</Words>
  <Application>Microsoft Office PowerPoint</Application>
  <PresentationFormat>Widescreen</PresentationFormat>
  <Paragraphs>344</Paragraphs>
  <Slides>68</Slides>
  <Notes>3</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halyard-text</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docId:ECDB33A5968AD965286200422D4E33C8</cp:keywords>
  <cp:lastModifiedBy>aine hamill</cp:lastModifiedBy>
  <cp:revision>256</cp:revision>
  <dcterms:created xsi:type="dcterms:W3CDTF">2020-10-14T13:32:04Z</dcterms:created>
  <dcterms:modified xsi:type="dcterms:W3CDTF">2026-06-25T16:11:04Z</dcterms:modified>
</cp:coreProperties>
</file>