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581_CB1E7BC9.xml" ContentType="application/vnd.ms-powerpoint.comments+xml"/>
  <Override PartName="/ppt/comments/modernComment_582_4863C6E8.xml" ContentType="application/vnd.ms-powerpoint.comments+xml"/>
  <Override PartName="/ppt/comments/modernComment_572_5BFBCDB1.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45" autoAdjust="0"/>
    <p:restoredTop sz="96115" autoAdjust="0"/>
  </p:normalViewPr>
  <p:slideViewPr>
    <p:cSldViewPr snapToGrid="0" showGuides="1">
      <p:cViewPr varScale="1">
        <p:scale>
          <a:sx n="52" d="100"/>
          <a:sy n="52" d="100"/>
        </p:scale>
        <p:origin x="2040" y="62"/>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modernComment_572_5BFBCDB1.xml><?xml version="1.0" encoding="utf-8"?>
<p188:cmLst xmlns:a="http://schemas.openxmlformats.org/drawingml/2006/main" xmlns:r="http://schemas.openxmlformats.org/officeDocument/2006/relationships" xmlns:p188="http://schemas.microsoft.com/office/powerpoint/2018/8/main">
  <p188:cm id="{F98C55F4-76F3-4D20-BA17-7F5BC245D234}" authorId="{3A646A2A-5463-31BB-24B8-887E45DDAF69}" created="2024-06-02T04:54:59.931">
    <ac:deMkLst xmlns:ac="http://schemas.microsoft.com/office/drawing/2013/main/command">
      <pc:docMk xmlns:pc="http://schemas.microsoft.com/office/powerpoint/2013/main/command"/>
      <pc:sldMk xmlns:pc="http://schemas.microsoft.com/office/powerpoint/2013/main/command" cId="1543228849" sldId="1394"/>
      <ac:grpSpMk id="6" creationId="{6878D8E4-4851-E7F6-8608-8C33211F3D31}"/>
    </ac:deMkLst>
    <p188:txBody>
      <a:bodyPr/>
      <a:lstStyle/>
      <a:p>
        <a:r>
          <a:rPr lang="en-IE"/>
          <a:t>Floaty again, suggest a fade back.</a:t>
        </a:r>
      </a:p>
    </p188:txBody>
  </p188:cm>
</p188:cmLst>
</file>

<file path=ppt/comments/modernComment_581_CB1E7BC9.xml><?xml version="1.0" encoding="utf-8"?>
<p188:cmLst xmlns:a="http://schemas.openxmlformats.org/drawingml/2006/main" xmlns:r="http://schemas.openxmlformats.org/officeDocument/2006/relationships" xmlns:p188="http://schemas.microsoft.com/office/powerpoint/2018/8/main">
  <p188:cm id="{A6827D14-2FD9-471F-B554-57B228756367}" authorId="{3A646A2A-5463-31BB-24B8-887E45DDAF69}" created="2024-06-02T04:53:30.675">
    <ac:deMkLst xmlns:ac="http://schemas.microsoft.com/office/drawing/2013/main/command">
      <pc:docMk xmlns:pc="http://schemas.microsoft.com/office/powerpoint/2013/main/command"/>
      <pc:sldMk xmlns:pc="http://schemas.microsoft.com/office/powerpoint/2013/main/command" cId="3407772617" sldId="1409"/>
      <ac:grpSpMk id="16" creationId="{D275B126-E600-07E4-7DE8-B305D2F9DA23}"/>
    </ac:deMkLst>
    <p188:txBody>
      <a:bodyPr/>
      <a:lstStyle/>
      <a:p>
        <a:r>
          <a:rPr lang="en-IE"/>
          <a:t>This version Gillian but maybe fade the logo circle - put as a watermark, it's a bit floaty here</a:t>
        </a:r>
      </a:p>
    </p188:txBody>
  </p188:cm>
</p188:cmLst>
</file>

<file path=ppt/comments/modernComment_582_4863C6E8.xml><?xml version="1.0" encoding="utf-8"?>
<p188:cmLst xmlns:a="http://schemas.openxmlformats.org/drawingml/2006/main" xmlns:r="http://schemas.openxmlformats.org/officeDocument/2006/relationships" xmlns:p188="http://schemas.microsoft.com/office/powerpoint/2018/8/main">
  <p188:cm id="{45873382-FECA-4961-A786-5A706DA24514}" authorId="{3A646A2A-5463-31BB-24B8-887E45DDAF69}" created="2024-06-02T04:53:54.682">
    <ac:deMkLst xmlns:ac="http://schemas.microsoft.com/office/drawing/2013/main/command">
      <pc:docMk xmlns:pc="http://schemas.microsoft.com/office/powerpoint/2013/main/command"/>
      <pc:sldMk xmlns:pc="http://schemas.microsoft.com/office/powerpoint/2013/main/command" cId="1214498536" sldId="1410"/>
      <ac:grpSpMk id="25" creationId="{ED247980-AD9A-75C6-C93D-E289AA4BAA92}"/>
    </ac:deMkLst>
    <p188:txBody>
      <a:bodyPr/>
      <a:lstStyle/>
      <a:p>
        <a:r>
          <a:rPr lang="en-IE"/>
          <a:t>Again floaty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2026-03-25</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2026-03-25</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581_CB1E7BC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82_4863C6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72_5BFBCDB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hyperlink" Target="https://www.nature.com/articles/d41586-021-02582-8" TargetMode="External"/><Relationship Id="rId3" Type="http://schemas.openxmlformats.org/officeDocument/2006/relationships/hyperlink" Target="https://blog.nwf.org/2024/06/from-climate-anxiety-to-climate-action-the-impacts-of-climate-change-on-youth/" TargetMode="External"/><Relationship Id="rId7" Type="http://schemas.openxmlformats.org/officeDocument/2006/relationships/hyperlink" Target="https://rupikaur.com/pages/healing-through-words" TargetMode="External"/><Relationship Id="rId2" Type="http://schemas.openxmlformats.org/officeDocument/2006/relationships/hyperlink" Target="https://www.ucpress.edu/books/climate-anxiety-and-the-kid-question/paper" TargetMode="External"/><Relationship Id="rId1" Type="http://schemas.openxmlformats.org/officeDocument/2006/relationships/slideLayout" Target="../slideLayouts/slideLayout10.xml"/><Relationship Id="rId6" Type="http://schemas.openxmlformats.org/officeDocument/2006/relationships/hyperlink" Target="https://www.tcd.ie/studentcounselling/minding-yourself/climate-emotions/" TargetMode="External"/><Relationship Id="rId5" Type="http://schemas.openxmlformats.org/officeDocument/2006/relationships/hyperlink" Target="https://spunout.ie/life/climate/how-to-handle-climate-anxiety/" TargetMode="External"/><Relationship Id="rId4" Type="http://schemas.openxmlformats.org/officeDocument/2006/relationships/hyperlink" Target="https://phys.org/news/2024-06-young-people-climate-anxiety-action.html" TargetMode="External"/><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ZE_TMzLCI_Y" TargetMode="External"/><Relationship Id="rId7" Type="http://schemas.openxmlformats.org/officeDocument/2006/relationships/hyperlink" Target="https://www.tiktok.com/@sambentley" TargetMode="External"/><Relationship Id="rId2" Type="http://schemas.openxmlformats.org/officeDocument/2006/relationships/image" Target="../media/image10.png"/><Relationship Id="rId1" Type="http://schemas.openxmlformats.org/officeDocument/2006/relationships/slideLayout" Target="../slideLayouts/slideLayout11.xml"/><Relationship Id="rId6" Type="http://schemas.openxmlformats.org/officeDocument/2006/relationships/hyperlink" Target="https://www.tiktok.com/@ecotokcollective" TargetMode="External"/><Relationship Id="rId5" Type="http://schemas.openxmlformats.org/officeDocument/2006/relationships/hyperlink" Target="https://www.ted.com/talks/claudia_kemfert_climate_change_is_a_climate_chance?subtitle=en" TargetMode="External"/><Relationship Id="rId4" Type="http://schemas.openxmlformats.org/officeDocument/2006/relationships/hyperlink" Target="https://www.youtube.com/watch?v=VujHHMQMR8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climatechangeandhappiness.com/" TargetMode="External"/><Relationship Id="rId2" Type="http://schemas.openxmlformats.org/officeDocument/2006/relationships/hyperlink" Target="https://www.outrageandoptimism.org/" TargetMode="Externa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hyperlink" Target="https://www.rte.ie/radio/podcasts/22289170-climate-anxiety/"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a:stretch/>
        </p:blipFill>
        <p:spPr/>
      </p:pic>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4"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6"/>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4106179"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READ/WATCH/</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LISTEN/WRITE/ACT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5213630"/>
            <a:ext cx="4189307" cy="584775"/>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CLIMATE ANXIETY</a:t>
            </a:r>
          </a:p>
        </p:txBody>
      </p:sp>
    </p:spTree>
    <p:extLst>
      <p:ext uri="{BB962C8B-B14F-4D97-AF65-F5344CB8AC3E}">
        <p14:creationId xmlns:p14="http://schemas.microsoft.com/office/powerpoint/2010/main" val="340777261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BCEDD26-61A2-36C6-45B3-09ACF1B669A2}"/>
              </a:ext>
            </a:extLst>
          </p:cNvPr>
          <p:cNvSpPr>
            <a:spLocks noGrp="1"/>
          </p:cNvSpPr>
          <p:nvPr>
            <p:ph type="body" sz="quarter" idx="11"/>
          </p:nvPr>
        </p:nvSpPr>
        <p:spPr>
          <a:xfrm>
            <a:off x="2138509" y="3944517"/>
            <a:ext cx="648000" cy="292876"/>
          </a:xfrm>
        </p:spPr>
        <p:txBody>
          <a:bodyPr/>
          <a:lstStyle/>
          <a:p>
            <a:r>
              <a:rPr lang="en-US" dirty="0"/>
              <a:t>01</a:t>
            </a:r>
          </a:p>
        </p:txBody>
      </p:sp>
      <p:sp>
        <p:nvSpPr>
          <p:cNvPr id="18" name="Text Placeholder 17">
            <a:extLst>
              <a:ext uri="{FF2B5EF4-FFF2-40B4-BE49-F238E27FC236}">
                <a16:creationId xmlns:a16="http://schemas.microsoft.com/office/drawing/2014/main" id="{E168760A-90F8-77C1-87D0-014EE7A1ECE9}"/>
              </a:ext>
            </a:extLst>
          </p:cNvPr>
          <p:cNvSpPr>
            <a:spLocks noGrp="1"/>
          </p:cNvSpPr>
          <p:nvPr>
            <p:ph type="body" sz="quarter" idx="49"/>
          </p:nvPr>
        </p:nvSpPr>
        <p:spPr/>
        <p:txBody>
          <a:bodyPr/>
          <a:lstStyle/>
          <a:p>
            <a:r>
              <a:rPr lang="en-US" dirty="0"/>
              <a:t>Introduction</a:t>
            </a:r>
          </a:p>
        </p:txBody>
      </p:sp>
      <p:sp>
        <p:nvSpPr>
          <p:cNvPr id="9" name="Text Placeholder 8">
            <a:extLst>
              <a:ext uri="{FF2B5EF4-FFF2-40B4-BE49-F238E27FC236}">
                <a16:creationId xmlns:a16="http://schemas.microsoft.com/office/drawing/2014/main" id="{8EDA992C-29CF-F3E8-3555-8426B75DCD0D}"/>
              </a:ext>
            </a:extLst>
          </p:cNvPr>
          <p:cNvSpPr>
            <a:spLocks noGrp="1"/>
          </p:cNvSpPr>
          <p:nvPr>
            <p:ph type="body" sz="quarter" idx="13"/>
          </p:nvPr>
        </p:nvSpPr>
        <p:spPr>
          <a:xfrm>
            <a:off x="2138509" y="4419759"/>
            <a:ext cx="648000" cy="292876"/>
          </a:xfrm>
        </p:spPr>
        <p:txBody>
          <a:bodyPr/>
          <a:lstStyle/>
          <a:p>
            <a:r>
              <a:rPr lang="en-US" dirty="0"/>
              <a:t>02</a:t>
            </a:r>
          </a:p>
        </p:txBody>
      </p:sp>
      <p:sp>
        <p:nvSpPr>
          <p:cNvPr id="10" name="Text Placeholder 9">
            <a:extLst>
              <a:ext uri="{FF2B5EF4-FFF2-40B4-BE49-F238E27FC236}">
                <a16:creationId xmlns:a16="http://schemas.microsoft.com/office/drawing/2014/main" id="{32842F62-E6D6-5769-EA6F-4CDD9964E718}"/>
              </a:ext>
            </a:extLst>
          </p:cNvPr>
          <p:cNvSpPr>
            <a:spLocks noGrp="1"/>
          </p:cNvSpPr>
          <p:nvPr>
            <p:ph type="body" sz="quarter" idx="14"/>
          </p:nvPr>
        </p:nvSpPr>
        <p:spPr/>
        <p:txBody>
          <a:bodyPr/>
          <a:lstStyle/>
          <a:p>
            <a:r>
              <a:rPr lang="en-US" dirty="0"/>
              <a:t>Read</a:t>
            </a:r>
          </a:p>
        </p:txBody>
      </p:sp>
      <p:sp>
        <p:nvSpPr>
          <p:cNvPr id="11" name="Text Placeholder 10">
            <a:extLst>
              <a:ext uri="{FF2B5EF4-FFF2-40B4-BE49-F238E27FC236}">
                <a16:creationId xmlns:a16="http://schemas.microsoft.com/office/drawing/2014/main" id="{3BE4098E-3117-D9DB-DCBC-D0DDFCF3AF31}"/>
              </a:ext>
            </a:extLst>
          </p:cNvPr>
          <p:cNvSpPr>
            <a:spLocks noGrp="1"/>
          </p:cNvSpPr>
          <p:nvPr>
            <p:ph type="body" sz="quarter" idx="15"/>
          </p:nvPr>
        </p:nvSpPr>
        <p:spPr>
          <a:xfrm>
            <a:off x="2138509" y="4920893"/>
            <a:ext cx="648000" cy="292876"/>
          </a:xfrm>
        </p:spPr>
        <p:txBody>
          <a:bodyPr/>
          <a:lstStyle/>
          <a:p>
            <a:r>
              <a:rPr lang="en-US" dirty="0"/>
              <a:t>03</a:t>
            </a:r>
          </a:p>
        </p:txBody>
      </p:sp>
      <p:sp>
        <p:nvSpPr>
          <p:cNvPr id="13" name="Text Placeholder 12">
            <a:extLst>
              <a:ext uri="{FF2B5EF4-FFF2-40B4-BE49-F238E27FC236}">
                <a16:creationId xmlns:a16="http://schemas.microsoft.com/office/drawing/2014/main" id="{50ACE8B7-8AC7-F324-E47F-B08DA3E06098}"/>
              </a:ext>
            </a:extLst>
          </p:cNvPr>
          <p:cNvSpPr>
            <a:spLocks noGrp="1"/>
          </p:cNvSpPr>
          <p:nvPr>
            <p:ph type="body" sz="quarter" idx="19"/>
          </p:nvPr>
        </p:nvSpPr>
        <p:spPr/>
        <p:txBody>
          <a:bodyPr/>
          <a:lstStyle/>
          <a:p>
            <a:r>
              <a:rPr lang="en-US" dirty="0"/>
              <a:t>Watch</a:t>
            </a:r>
          </a:p>
        </p:txBody>
      </p:sp>
      <p:sp>
        <p:nvSpPr>
          <p:cNvPr id="12" name="Text Placeholder 11">
            <a:extLst>
              <a:ext uri="{FF2B5EF4-FFF2-40B4-BE49-F238E27FC236}">
                <a16:creationId xmlns:a16="http://schemas.microsoft.com/office/drawing/2014/main" id="{2A51CD27-C3E8-9FF8-DC93-7028D1956CF3}"/>
              </a:ext>
            </a:extLst>
          </p:cNvPr>
          <p:cNvSpPr>
            <a:spLocks noGrp="1"/>
          </p:cNvSpPr>
          <p:nvPr>
            <p:ph type="body" sz="quarter" idx="17"/>
          </p:nvPr>
        </p:nvSpPr>
        <p:spPr>
          <a:xfrm>
            <a:off x="2138509" y="5421848"/>
            <a:ext cx="648000" cy="292876"/>
          </a:xfrm>
        </p:spPr>
        <p:txBody>
          <a:bodyPr/>
          <a:lstStyle/>
          <a:p>
            <a:r>
              <a:rPr lang="en-US" dirty="0"/>
              <a:t>04</a:t>
            </a:r>
          </a:p>
        </p:txBody>
      </p:sp>
      <p:sp>
        <p:nvSpPr>
          <p:cNvPr id="14" name="Text Placeholder 13">
            <a:extLst>
              <a:ext uri="{FF2B5EF4-FFF2-40B4-BE49-F238E27FC236}">
                <a16:creationId xmlns:a16="http://schemas.microsoft.com/office/drawing/2014/main" id="{3D63FF2B-095E-2449-0937-70C368DF05A4}"/>
              </a:ext>
            </a:extLst>
          </p:cNvPr>
          <p:cNvSpPr>
            <a:spLocks noGrp="1"/>
          </p:cNvSpPr>
          <p:nvPr>
            <p:ph type="body" sz="quarter" idx="20"/>
          </p:nvPr>
        </p:nvSpPr>
        <p:spPr/>
        <p:txBody>
          <a:bodyPr/>
          <a:lstStyle/>
          <a:p>
            <a:r>
              <a:rPr lang="en-US" dirty="0"/>
              <a:t>Listen</a:t>
            </a:r>
          </a:p>
        </p:txBody>
      </p:sp>
      <p:sp>
        <p:nvSpPr>
          <p:cNvPr id="15" name="Text Placeholder 14">
            <a:extLst>
              <a:ext uri="{FF2B5EF4-FFF2-40B4-BE49-F238E27FC236}">
                <a16:creationId xmlns:a16="http://schemas.microsoft.com/office/drawing/2014/main" id="{52C7A109-2EEF-607C-73E4-28F6FD9D5F99}"/>
              </a:ext>
            </a:extLst>
          </p:cNvPr>
          <p:cNvSpPr>
            <a:spLocks noGrp="1"/>
          </p:cNvSpPr>
          <p:nvPr>
            <p:ph type="body" sz="quarter" idx="21"/>
          </p:nvPr>
        </p:nvSpPr>
        <p:spPr>
          <a:xfrm>
            <a:off x="2138509" y="5923638"/>
            <a:ext cx="648000" cy="292876"/>
          </a:xfrm>
        </p:spPr>
        <p:txBody>
          <a:bodyPr/>
          <a:lstStyle/>
          <a:p>
            <a:r>
              <a:rPr lang="en-US" dirty="0"/>
              <a:t>05</a:t>
            </a:r>
          </a:p>
        </p:txBody>
      </p:sp>
      <p:sp>
        <p:nvSpPr>
          <p:cNvPr id="16" name="Text Placeholder 15">
            <a:extLst>
              <a:ext uri="{FF2B5EF4-FFF2-40B4-BE49-F238E27FC236}">
                <a16:creationId xmlns:a16="http://schemas.microsoft.com/office/drawing/2014/main" id="{33A84A90-325C-4DE9-6740-A51533BFA9F0}"/>
              </a:ext>
            </a:extLst>
          </p:cNvPr>
          <p:cNvSpPr>
            <a:spLocks noGrp="1"/>
          </p:cNvSpPr>
          <p:nvPr>
            <p:ph type="body" sz="quarter" idx="22"/>
          </p:nvPr>
        </p:nvSpPr>
        <p:spPr/>
        <p:txBody>
          <a:bodyPr/>
          <a:lstStyle/>
          <a:p>
            <a:r>
              <a:rPr lang="en-US" dirty="0"/>
              <a:t>Take It Further</a:t>
            </a:r>
          </a:p>
        </p:txBody>
      </p:sp>
      <p:sp>
        <p:nvSpPr>
          <p:cNvPr id="19" name="Text Placeholder 18">
            <a:extLst>
              <a:ext uri="{FF2B5EF4-FFF2-40B4-BE49-F238E27FC236}">
                <a16:creationId xmlns:a16="http://schemas.microsoft.com/office/drawing/2014/main" id="{11CC2CC2-F604-8AD3-E6D3-60E6DB208023}"/>
              </a:ext>
            </a:extLst>
          </p:cNvPr>
          <p:cNvSpPr>
            <a:spLocks noGrp="1"/>
          </p:cNvSpPr>
          <p:nvPr>
            <p:ph type="body" sz="quarter" idx="51"/>
          </p:nvPr>
        </p:nvSpPr>
        <p:spPr>
          <a:xfrm>
            <a:off x="2148149" y="6452834"/>
            <a:ext cx="648000" cy="292876"/>
          </a:xfrm>
        </p:spPr>
        <p:txBody>
          <a:bodyPr/>
          <a:lstStyle/>
          <a:p>
            <a:r>
              <a:rPr lang="en-US" dirty="0"/>
              <a:t>06</a:t>
            </a:r>
          </a:p>
        </p:txBody>
      </p:sp>
      <p:sp>
        <p:nvSpPr>
          <p:cNvPr id="20" name="Text Placeholder 19">
            <a:extLst>
              <a:ext uri="{FF2B5EF4-FFF2-40B4-BE49-F238E27FC236}">
                <a16:creationId xmlns:a16="http://schemas.microsoft.com/office/drawing/2014/main" id="{5D3A4819-1BB2-4A22-015E-570306F0FE9D}"/>
              </a:ext>
            </a:extLst>
          </p:cNvPr>
          <p:cNvSpPr>
            <a:spLocks noGrp="1"/>
          </p:cNvSpPr>
          <p:nvPr>
            <p:ph type="body" sz="quarter" idx="52"/>
          </p:nvPr>
        </p:nvSpPr>
        <p:spPr/>
        <p:txBody>
          <a:bodyPr/>
          <a:lstStyle/>
          <a:p>
            <a:r>
              <a:rPr lang="en-US" dirty="0"/>
              <a:t>Key Takeaway</a:t>
            </a:r>
          </a:p>
        </p:txBody>
      </p:sp>
      <p:cxnSp>
        <p:nvCxnSpPr>
          <p:cNvPr id="36" name="Straight Connector 35">
            <a:extLst>
              <a:ext uri="{FF2B5EF4-FFF2-40B4-BE49-F238E27FC236}">
                <a16:creationId xmlns:a16="http://schemas.microsoft.com/office/drawing/2014/main" id="{0B9EC773-70C5-7C62-A061-231701444D38}"/>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B12E921-8D4A-198E-4D17-1AA96D5BB2F4}"/>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1585323-7664-FF53-240A-431D60B7536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3251C3-201E-4345-2323-7AC9F7E2CA53}"/>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0CFDB8B-D4D9-83FC-90BB-DA03079C4FB8}"/>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Tree>
    <p:extLst>
      <p:ext uri="{BB962C8B-B14F-4D97-AF65-F5344CB8AC3E}">
        <p14:creationId xmlns:p14="http://schemas.microsoft.com/office/powerpoint/2010/main" val="121449853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p:txBody>
          <a:bodyPr numCol="1"/>
          <a:lstStyle/>
          <a:p>
            <a:pPr>
              <a:lnSpc>
                <a:spcPct val="100000"/>
              </a:lnSpc>
            </a:pPr>
            <a:r>
              <a:rPr lang="en-US" sz="1400" dirty="0"/>
              <a:t>Feeling anxious about climate change is completely normal. Many young people describe climate change as one of the biggest worries in their lives. This toolkit is here to show that those feelings matter, and that they can also be turned into strength. </a:t>
            </a:r>
            <a:br>
              <a:rPr lang="en-US" sz="1400" dirty="0"/>
            </a:br>
            <a:r>
              <a:rPr lang="en-US" sz="1400" dirty="0"/>
              <a:t>By exploring books, blogs, videos, and podcasts, you’ll see how others are coping with climate anxiety — and how you can too.</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3">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4"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227089"/>
            <a:ext cx="6537960" cy="5356555"/>
          </a:xfrm>
        </p:spPr>
        <p:txBody>
          <a:bodyPr/>
          <a:lstStyle/>
          <a:p>
            <a:pPr algn="l">
              <a:lnSpc>
                <a:spcPts val="1320"/>
              </a:lnSpc>
            </a:pPr>
            <a:r>
              <a:rPr lang="en-US" sz="1400" b="1" dirty="0">
                <a:solidFill>
                  <a:srgbClr val="84C345"/>
                </a:solidFill>
              </a:rPr>
              <a:t>Book – </a:t>
            </a:r>
            <a:r>
              <a:rPr lang="en-US" sz="1400" b="1" i="1" dirty="0">
                <a:solidFill>
                  <a:srgbClr val="84C345"/>
                </a:solidFill>
              </a:rPr>
              <a:t>Climate Anxiety and the </a:t>
            </a:r>
            <a:br>
              <a:rPr lang="en-US" sz="1400" b="1" i="1" dirty="0">
                <a:solidFill>
                  <a:srgbClr val="84C345"/>
                </a:solidFill>
              </a:rPr>
            </a:br>
            <a:r>
              <a:rPr lang="en-US" sz="1400" b="1" i="1" dirty="0">
                <a:solidFill>
                  <a:srgbClr val="84C345"/>
                </a:solidFill>
              </a:rPr>
              <a:t>Kid Question</a:t>
            </a:r>
          </a:p>
          <a:p>
            <a:pPr>
              <a:lnSpc>
                <a:spcPts val="1320"/>
              </a:lnSpc>
            </a:pPr>
            <a:r>
              <a:rPr lang="en-US" sz="1200" dirty="0"/>
              <a:t>This book looks at how climate anxiety can affect decisions about the future, such as whether </a:t>
            </a:r>
            <a:br>
              <a:rPr lang="en-US" sz="1200" dirty="0"/>
            </a:br>
            <a:r>
              <a:rPr lang="en-US" sz="1200" dirty="0"/>
              <a:t>to have children. It’s a sensitive topic but one </a:t>
            </a:r>
            <a:br>
              <a:rPr lang="en-US" sz="1200" dirty="0"/>
            </a:br>
            <a:r>
              <a:rPr lang="en-US" sz="1200" dirty="0"/>
              <a:t>that reflects the depth of climate worries </a:t>
            </a:r>
            <a:br>
              <a:rPr lang="en-US" sz="1200" dirty="0"/>
            </a:br>
            <a:r>
              <a:rPr lang="en-US" sz="1200" dirty="0"/>
              <a:t>today. Reading it can help you reflect on how </a:t>
            </a:r>
            <a:br>
              <a:rPr lang="en-US" sz="1200" dirty="0"/>
            </a:br>
            <a:r>
              <a:rPr lang="en-US" sz="1200" dirty="0"/>
              <a:t>climate change shapes long-term life choices.</a:t>
            </a:r>
            <a:br>
              <a:rPr lang="en-PH" sz="1200" dirty="0"/>
            </a:br>
            <a:r>
              <a:rPr lang="en-US" sz="1200" dirty="0">
                <a:solidFill>
                  <a:srgbClr val="1A7B46"/>
                </a:solidFill>
                <a:hlinkClick r:id="rId2">
                  <a:extLst>
                    <a:ext uri="{A12FA001-AC4F-418D-AE19-62706E023703}">
                      <ahyp:hlinkClr xmlns:ahyp="http://schemas.microsoft.com/office/drawing/2018/hyperlinkcolor" val="tx"/>
                    </a:ext>
                  </a:extLst>
                </a:hlinkClick>
              </a:rPr>
              <a:t>Link</a:t>
            </a:r>
            <a:endParaRPr lang="en-US" sz="1200" dirty="0">
              <a:solidFill>
                <a:srgbClr val="1A7B46"/>
              </a:solidFill>
            </a:endParaRPr>
          </a:p>
          <a:p>
            <a:pPr>
              <a:lnSpc>
                <a:spcPts val="1320"/>
              </a:lnSpc>
            </a:pPr>
            <a:endParaRPr lang="en-PH" sz="1200" dirty="0"/>
          </a:p>
          <a:p>
            <a:pPr algn="l">
              <a:lnSpc>
                <a:spcPts val="1320"/>
              </a:lnSpc>
            </a:pPr>
            <a:r>
              <a:rPr lang="en-US" sz="1400" b="1" dirty="0">
                <a:solidFill>
                  <a:srgbClr val="84C345"/>
                </a:solidFill>
              </a:rPr>
              <a:t>Blog – From Climate Anxiety to Climate Action (National Wildlife Federation)</a:t>
            </a:r>
            <a:endParaRPr lang="en-PH" sz="1400" b="1" dirty="0">
              <a:solidFill>
                <a:srgbClr val="84C345"/>
              </a:solidFill>
            </a:endParaRPr>
          </a:p>
          <a:p>
            <a:pPr>
              <a:lnSpc>
                <a:spcPts val="1320"/>
              </a:lnSpc>
            </a:pPr>
            <a:r>
              <a:rPr lang="en-US" sz="1200" dirty="0"/>
              <a:t>This blog explains how climate change </a:t>
            </a:r>
            <a:br>
              <a:rPr lang="en-US" sz="1200" dirty="0"/>
            </a:br>
            <a:r>
              <a:rPr lang="en-US" sz="1200" dirty="0"/>
              <a:t>affects young people emotionally and offers </a:t>
            </a:r>
            <a:br>
              <a:rPr lang="en-US" sz="1200" dirty="0"/>
            </a:br>
            <a:r>
              <a:rPr lang="en-US" sz="1200" dirty="0"/>
              <a:t>tips to cope. It’s written with a practical approach, helping you channel anxiety </a:t>
            </a:r>
            <a:br>
              <a:rPr lang="en-US" sz="1200" dirty="0"/>
            </a:br>
            <a:r>
              <a:rPr lang="en-US" sz="1200" dirty="0"/>
              <a:t>into small but meaningful actions.</a:t>
            </a:r>
            <a:br>
              <a:rPr lang="en-PH" sz="1200" dirty="0"/>
            </a:br>
            <a:r>
              <a:rPr lang="en-US" sz="1200" dirty="0">
                <a:solidFill>
                  <a:srgbClr val="1A7B46"/>
                </a:solidFill>
                <a:hlinkClick r:id="rId3">
                  <a:extLst>
                    <a:ext uri="{A12FA001-AC4F-418D-AE19-62706E023703}">
                      <ahyp:hlinkClr xmlns:ahyp="http://schemas.microsoft.com/office/drawing/2018/hyperlinkcolor" val="tx"/>
                    </a:ext>
                  </a:extLst>
                </a:hlinkClick>
              </a:rPr>
              <a:t>Link</a:t>
            </a:r>
            <a:endParaRPr lang="en-US" sz="1200" dirty="0">
              <a:solidFill>
                <a:srgbClr val="1A7B46"/>
              </a:solidFill>
            </a:endParaRPr>
          </a:p>
          <a:p>
            <a:pPr>
              <a:lnSpc>
                <a:spcPts val="1320"/>
              </a:lnSpc>
            </a:pPr>
            <a:endParaRPr lang="en-PH" sz="1200" dirty="0">
              <a:solidFill>
                <a:srgbClr val="1A7B46"/>
              </a:solidFill>
            </a:endParaRPr>
          </a:p>
          <a:p>
            <a:pPr algn="l">
              <a:lnSpc>
                <a:spcPts val="1320"/>
              </a:lnSpc>
            </a:pPr>
            <a:r>
              <a:rPr lang="en-PH" sz="1400" b="1" dirty="0">
                <a:solidFill>
                  <a:srgbClr val="84C345"/>
                </a:solidFill>
              </a:rPr>
              <a:t>Article – Helping Young People Turn Climate Anxiety into Climate Action</a:t>
            </a:r>
          </a:p>
          <a:p>
            <a:pPr>
              <a:lnSpc>
                <a:spcPts val="1320"/>
              </a:lnSpc>
            </a:pPr>
            <a:r>
              <a:rPr lang="en-PH" sz="1200" dirty="0"/>
              <a:t>Here, youth activists share how they deal </a:t>
            </a:r>
            <a:br>
              <a:rPr lang="en-PH" sz="1200" dirty="0"/>
            </a:br>
            <a:r>
              <a:rPr lang="en-PH" sz="1200" dirty="0"/>
              <a:t>with climate anxiety by getting involved </a:t>
            </a:r>
            <a:br>
              <a:rPr lang="en-PH" sz="1200" dirty="0"/>
            </a:br>
            <a:r>
              <a:rPr lang="en-PH" sz="1200" dirty="0"/>
              <a:t>in collective action. It shows that when you work with others, feelings of helplessness can ease.</a:t>
            </a:r>
            <a:br>
              <a:rPr lang="en-PH" sz="1200" dirty="0"/>
            </a:br>
            <a:r>
              <a:rPr lang="en-PH" sz="1200" dirty="0">
                <a:solidFill>
                  <a:srgbClr val="1A7B46"/>
                </a:solidFill>
                <a:hlinkClick r:id="rId4">
                  <a:extLst>
                    <a:ext uri="{A12FA001-AC4F-418D-AE19-62706E023703}">
                      <ahyp:hlinkClr xmlns:ahyp="http://schemas.microsoft.com/office/drawing/2018/hyperlinkcolor" val="tx"/>
                    </a:ext>
                  </a:extLst>
                </a:hlinkClick>
              </a:rPr>
              <a:t>Link</a:t>
            </a:r>
            <a:endParaRPr lang="en-PH" sz="1200" dirty="0">
              <a:solidFill>
                <a:srgbClr val="1A7B46"/>
              </a:solidFill>
            </a:endParaRPr>
          </a:p>
          <a:p>
            <a:pPr>
              <a:lnSpc>
                <a:spcPts val="1320"/>
              </a:lnSpc>
            </a:pPr>
            <a:endParaRPr lang="en-PH" sz="1200" b="1" dirty="0"/>
          </a:p>
          <a:p>
            <a:pPr algn="l">
              <a:lnSpc>
                <a:spcPts val="1320"/>
              </a:lnSpc>
            </a:pPr>
            <a:r>
              <a:rPr lang="en-PH" sz="1400" b="1" dirty="0">
                <a:solidFill>
                  <a:srgbClr val="84C345"/>
                </a:solidFill>
              </a:rPr>
              <a:t>Factsheet – How to Handle Climate Anxiety (</a:t>
            </a:r>
            <a:r>
              <a:rPr lang="en-PH" sz="1400" b="1" dirty="0" err="1">
                <a:solidFill>
                  <a:srgbClr val="84C345"/>
                </a:solidFill>
              </a:rPr>
              <a:t>SpunOut.ie</a:t>
            </a:r>
            <a:r>
              <a:rPr lang="en-PH" sz="1400" b="1" dirty="0">
                <a:solidFill>
                  <a:srgbClr val="84C345"/>
                </a:solidFill>
              </a:rPr>
              <a:t>)</a:t>
            </a:r>
          </a:p>
          <a:p>
            <a:pPr>
              <a:lnSpc>
                <a:spcPts val="1320"/>
              </a:lnSpc>
            </a:pPr>
            <a:r>
              <a:rPr lang="en-PH" sz="1200" dirty="0"/>
              <a:t>This short resource offers straightforward </a:t>
            </a:r>
            <a:br>
              <a:rPr lang="en-PH" sz="1200" dirty="0"/>
            </a:br>
            <a:r>
              <a:rPr lang="en-PH" sz="1200" dirty="0"/>
              <a:t>advice from experts and young people on </a:t>
            </a:r>
            <a:br>
              <a:rPr lang="en-PH" sz="1200" dirty="0"/>
            </a:br>
            <a:r>
              <a:rPr lang="en-PH" sz="1200" dirty="0"/>
              <a:t>how to cope when climate worries feel overwhelming. It includes practical suggestions you can try right away, like journaling, mindfulness, or talking with a peer.</a:t>
            </a:r>
            <a:br>
              <a:rPr lang="en-PH" sz="1200" dirty="0"/>
            </a:br>
            <a:r>
              <a:rPr lang="en-PH" sz="1200" dirty="0">
                <a:solidFill>
                  <a:srgbClr val="1A7B46"/>
                </a:solidFill>
                <a:hlinkClick r:id="rId5">
                  <a:extLst>
                    <a:ext uri="{A12FA001-AC4F-418D-AE19-62706E023703}">
                      <ahyp:hlinkClr xmlns:ahyp="http://schemas.microsoft.com/office/drawing/2018/hyperlinkcolor" val="tx"/>
                    </a:ext>
                  </a:extLst>
                </a:hlinkClick>
              </a:rPr>
              <a:t>Link</a:t>
            </a:r>
            <a:endParaRPr lang="en-PH" sz="1200" dirty="0">
              <a:solidFill>
                <a:srgbClr val="1A7B46"/>
              </a:solidFill>
            </a:endParaRPr>
          </a:p>
          <a:p>
            <a:pPr>
              <a:lnSpc>
                <a:spcPts val="1320"/>
              </a:lnSpc>
            </a:pPr>
            <a:endParaRPr lang="en-PH" sz="1200" dirty="0">
              <a:solidFill>
                <a:srgbClr val="1A7B46"/>
              </a:solidFill>
            </a:endParaRPr>
          </a:p>
          <a:p>
            <a:pPr algn="l">
              <a:lnSpc>
                <a:spcPts val="1320"/>
              </a:lnSpc>
            </a:pPr>
            <a:r>
              <a:rPr lang="en-PH" sz="1400" b="1" dirty="0">
                <a:solidFill>
                  <a:srgbClr val="84C345"/>
                </a:solidFill>
              </a:rPr>
              <a:t>Article – Climate Emotions </a:t>
            </a:r>
            <a:br>
              <a:rPr lang="en-PH" sz="1400" b="1" dirty="0">
                <a:solidFill>
                  <a:srgbClr val="84C345"/>
                </a:solidFill>
              </a:rPr>
            </a:br>
            <a:r>
              <a:rPr lang="en-PH" sz="1400" b="1" dirty="0">
                <a:solidFill>
                  <a:srgbClr val="84C345"/>
                </a:solidFill>
              </a:rPr>
              <a:t>(Trinity College Dublin)</a:t>
            </a:r>
          </a:p>
          <a:p>
            <a:pPr>
              <a:lnSpc>
                <a:spcPts val="1320"/>
              </a:lnSpc>
            </a:pPr>
            <a:r>
              <a:rPr lang="en-PH" sz="1200" dirty="0"/>
              <a:t>This article explains different climate emotions </a:t>
            </a:r>
            <a:br>
              <a:rPr lang="en-PH" sz="1200" dirty="0"/>
            </a:br>
            <a:r>
              <a:rPr lang="en-PH" sz="1200" dirty="0"/>
              <a:t>you may experience — such as sadness, </a:t>
            </a:r>
            <a:br>
              <a:rPr lang="en-PH" sz="1200" dirty="0"/>
            </a:br>
            <a:r>
              <a:rPr lang="en-PH" sz="1200" dirty="0"/>
              <a:t>guilt, or frustration — and how they </a:t>
            </a:r>
            <a:br>
              <a:rPr lang="en-PH" sz="1200" dirty="0"/>
            </a:br>
            <a:r>
              <a:rPr lang="en-PH" sz="1200" dirty="0"/>
              <a:t>can affect your mental health. It </a:t>
            </a:r>
            <a:br>
              <a:rPr lang="en-PH" sz="1200" dirty="0"/>
            </a:br>
            <a:r>
              <a:rPr lang="en-PH" sz="1200" dirty="0"/>
              <a:t>encourages you to acknowledge these </a:t>
            </a:r>
            <a:br>
              <a:rPr lang="en-PH" sz="1200" dirty="0"/>
            </a:br>
            <a:r>
              <a:rPr lang="en-PH" sz="1200" dirty="0"/>
              <a:t>feelings instead of ignoring them.</a:t>
            </a:r>
            <a:br>
              <a:rPr lang="en-PH" sz="1200" dirty="0"/>
            </a:br>
            <a:r>
              <a:rPr lang="en-PH" sz="1200" dirty="0">
                <a:solidFill>
                  <a:srgbClr val="1A7B46"/>
                </a:solidFill>
                <a:hlinkClick r:id="rId6">
                  <a:extLst>
                    <a:ext uri="{A12FA001-AC4F-418D-AE19-62706E023703}">
                      <ahyp:hlinkClr xmlns:ahyp="http://schemas.microsoft.com/office/drawing/2018/hyperlinkcolor" val="tx"/>
                    </a:ext>
                  </a:extLst>
                </a:hlinkClick>
              </a:rPr>
              <a:t>Link</a:t>
            </a:r>
            <a:endParaRPr lang="en-PH" sz="1200" dirty="0">
              <a:solidFill>
                <a:srgbClr val="1A7B46"/>
              </a:solidFill>
            </a:endParaRPr>
          </a:p>
          <a:p>
            <a:pPr>
              <a:lnSpc>
                <a:spcPts val="1320"/>
              </a:lnSpc>
            </a:pPr>
            <a:endParaRPr lang="en-PH" sz="1200" b="1" dirty="0"/>
          </a:p>
          <a:p>
            <a:pPr algn="l">
              <a:lnSpc>
                <a:spcPts val="1320"/>
              </a:lnSpc>
            </a:pPr>
            <a:r>
              <a:rPr lang="en-US" sz="1400" b="1" dirty="0">
                <a:solidFill>
                  <a:srgbClr val="84C345"/>
                </a:solidFill>
              </a:rPr>
              <a:t>Book – </a:t>
            </a:r>
            <a:r>
              <a:rPr lang="en-US" sz="1400" b="1" i="1" dirty="0">
                <a:solidFill>
                  <a:srgbClr val="84C345"/>
                </a:solidFill>
              </a:rPr>
              <a:t>Healing Through Words </a:t>
            </a:r>
            <a:br>
              <a:rPr lang="en-US" sz="1400" b="1" dirty="0">
                <a:solidFill>
                  <a:srgbClr val="84C345"/>
                </a:solidFill>
              </a:rPr>
            </a:br>
            <a:r>
              <a:rPr lang="en-US" sz="1400" b="1" dirty="0">
                <a:solidFill>
                  <a:srgbClr val="84C345"/>
                </a:solidFill>
              </a:rPr>
              <a:t>(Rupi Kaur)</a:t>
            </a:r>
            <a:endParaRPr lang="en-PH" sz="1400" b="1" dirty="0">
              <a:solidFill>
                <a:srgbClr val="84C345"/>
              </a:solidFill>
            </a:endParaRPr>
          </a:p>
          <a:p>
            <a:pPr>
              <a:lnSpc>
                <a:spcPts val="1320"/>
              </a:lnSpc>
            </a:pPr>
            <a:r>
              <a:rPr lang="en-US" sz="1200" dirty="0"/>
              <a:t>This book of guided writing exercises </a:t>
            </a:r>
            <a:br>
              <a:rPr lang="en-US" sz="1200" dirty="0"/>
            </a:br>
            <a:r>
              <a:rPr lang="en-US" sz="1200" dirty="0"/>
              <a:t>is not climate-focused, but it’s a great </a:t>
            </a:r>
            <a:br>
              <a:rPr lang="en-US" sz="1200" dirty="0"/>
            </a:br>
            <a:r>
              <a:rPr lang="en-US" sz="1200" dirty="0"/>
              <a:t>way to process heavy emotions. The creative prompts can help you work through fear </a:t>
            </a:r>
            <a:br>
              <a:rPr lang="en-US" sz="1200" dirty="0"/>
            </a:br>
            <a:r>
              <a:rPr lang="en-US" sz="1200" dirty="0"/>
              <a:t>and anxiety while building resilience.</a:t>
            </a:r>
            <a:br>
              <a:rPr lang="en-PH" sz="1200" dirty="0"/>
            </a:br>
            <a:r>
              <a:rPr lang="en-US" sz="1200" dirty="0">
                <a:solidFill>
                  <a:srgbClr val="1A7B46"/>
                </a:solidFill>
                <a:hlinkClick r:id="rId7">
                  <a:extLst>
                    <a:ext uri="{A12FA001-AC4F-418D-AE19-62706E023703}">
                      <ahyp:hlinkClr xmlns:ahyp="http://schemas.microsoft.com/office/drawing/2018/hyperlinkcolor" val="tx"/>
                    </a:ext>
                  </a:extLst>
                </a:hlinkClick>
              </a:rPr>
              <a:t>Link</a:t>
            </a:r>
            <a:endParaRPr lang="en-PH" sz="1200" dirty="0">
              <a:solidFill>
                <a:srgbClr val="1A7B46"/>
              </a:solidFill>
            </a:endParaRPr>
          </a:p>
          <a:p>
            <a:pPr>
              <a:lnSpc>
                <a:spcPts val="1320"/>
              </a:lnSpc>
            </a:pPr>
            <a:endParaRPr lang="en-US" sz="1200" b="1" dirty="0"/>
          </a:p>
          <a:p>
            <a:pPr algn="l">
              <a:lnSpc>
                <a:spcPts val="1320"/>
              </a:lnSpc>
            </a:pPr>
            <a:r>
              <a:rPr lang="en-US" sz="1400" b="1" dirty="0">
                <a:solidFill>
                  <a:srgbClr val="84C345"/>
                </a:solidFill>
              </a:rPr>
              <a:t>Survey – Young People’s Climate Anxiety (Nature, 2021)</a:t>
            </a:r>
            <a:endParaRPr lang="en-PH" sz="1400" b="1" dirty="0">
              <a:solidFill>
                <a:srgbClr val="84C345"/>
              </a:solidFill>
            </a:endParaRPr>
          </a:p>
          <a:p>
            <a:pPr>
              <a:lnSpc>
                <a:spcPts val="1320"/>
              </a:lnSpc>
            </a:pPr>
            <a:r>
              <a:rPr lang="en-US" sz="1200" dirty="0"/>
              <a:t>A global study of 10,000 young people </a:t>
            </a:r>
            <a:br>
              <a:rPr lang="en-US" sz="1200" dirty="0"/>
            </a:br>
            <a:r>
              <a:rPr lang="en-US" sz="1200" dirty="0"/>
              <a:t>showed that most feel climate anxiety, and </a:t>
            </a:r>
            <a:br>
              <a:rPr lang="en-US" sz="1200" dirty="0"/>
            </a:br>
            <a:r>
              <a:rPr lang="en-US" sz="1200" dirty="0"/>
              <a:t>many feel betrayed by political inaction. </a:t>
            </a:r>
            <a:br>
              <a:rPr lang="en-US" sz="1200" dirty="0"/>
            </a:br>
            <a:r>
              <a:rPr lang="en-US" sz="1200" dirty="0"/>
              <a:t>It’s powerful evidence that you’re not alone — millions of others share these emotions.</a:t>
            </a:r>
            <a:br>
              <a:rPr lang="en-PH" sz="1200" dirty="0"/>
            </a:br>
            <a:r>
              <a:rPr lang="en-US" sz="1200" dirty="0">
                <a:solidFill>
                  <a:srgbClr val="1A7B46"/>
                </a:solidFill>
                <a:hlinkClick r:id="rId8">
                  <a:extLst>
                    <a:ext uri="{A12FA001-AC4F-418D-AE19-62706E023703}">
                      <ahyp:hlinkClr xmlns:ahyp="http://schemas.microsoft.com/office/drawing/2018/hyperlinkcolor" val="tx"/>
                    </a:ext>
                  </a:extLst>
                </a:hlinkClick>
              </a:rPr>
              <a:t>Link</a:t>
            </a:r>
            <a:endParaRPr lang="en-PH" sz="12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9"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7"/>
            <a:ext cx="6541269" cy="4002086"/>
          </a:xfrm>
        </p:spPr>
        <p:txBody>
          <a:bodyPr/>
          <a:lstStyle/>
          <a:p>
            <a:pPr algn="l">
              <a:lnSpc>
                <a:spcPts val="1320"/>
              </a:lnSpc>
            </a:pPr>
            <a:r>
              <a:rPr lang="en-PH" sz="1400" b="1" dirty="0">
                <a:solidFill>
                  <a:srgbClr val="84C345"/>
                </a:solidFill>
              </a:rPr>
              <a:t>TED Talk – Katharina Van Bronswijk: </a:t>
            </a:r>
            <a:br>
              <a:rPr lang="en-PH" sz="1400" b="1" dirty="0">
                <a:solidFill>
                  <a:srgbClr val="84C345"/>
                </a:solidFill>
              </a:rPr>
            </a:br>
            <a:r>
              <a:rPr lang="en-PH" sz="1400" b="1" dirty="0">
                <a:solidFill>
                  <a:srgbClr val="84C345"/>
                </a:solidFill>
              </a:rPr>
              <a:t>How Your Climate Emotions Can Save </a:t>
            </a:r>
            <a:br>
              <a:rPr lang="en-PH" sz="1400" b="1" dirty="0">
                <a:solidFill>
                  <a:srgbClr val="84C345"/>
                </a:solidFill>
              </a:rPr>
            </a:br>
            <a:r>
              <a:rPr lang="en-PH" sz="1400" b="1" dirty="0">
                <a:solidFill>
                  <a:srgbClr val="84C345"/>
                </a:solidFill>
              </a:rPr>
              <a:t>the World</a:t>
            </a:r>
          </a:p>
          <a:p>
            <a:pPr>
              <a:lnSpc>
                <a:spcPts val="1320"/>
              </a:lnSpc>
            </a:pPr>
            <a:r>
              <a:rPr lang="en-PH" sz="1200" dirty="0"/>
              <a:t>This talk shows how emotions like fear </a:t>
            </a:r>
            <a:br>
              <a:rPr lang="en-PH" sz="1200" dirty="0"/>
            </a:br>
            <a:r>
              <a:rPr lang="en-PH" sz="1200" dirty="0"/>
              <a:t>and grief can be useful — they can motivate </a:t>
            </a:r>
            <a:br>
              <a:rPr lang="en-PH" sz="1200" dirty="0"/>
            </a:br>
            <a:r>
              <a:rPr lang="en-PH" sz="1200" dirty="0"/>
              <a:t>you to act instead of holding you back.</a:t>
            </a:r>
            <a:br>
              <a:rPr lang="en-PH" sz="1200" dirty="0"/>
            </a:br>
            <a:r>
              <a:rPr lang="en-PH" sz="1200" dirty="0">
                <a:solidFill>
                  <a:srgbClr val="1A7B46"/>
                </a:solidFill>
                <a:hlinkClick r:id="rId3">
                  <a:extLst>
                    <a:ext uri="{A12FA001-AC4F-418D-AE19-62706E023703}">
                      <ahyp:hlinkClr xmlns:ahyp="http://schemas.microsoft.com/office/drawing/2018/hyperlinkcolor" val="tx"/>
                    </a:ext>
                  </a:extLst>
                </a:hlinkClick>
              </a:rPr>
              <a:t>Watch</a:t>
            </a:r>
            <a:endParaRPr lang="en-PH" sz="1200" dirty="0">
              <a:solidFill>
                <a:srgbClr val="1A7B46"/>
              </a:solidFill>
            </a:endParaRPr>
          </a:p>
          <a:p>
            <a:pPr>
              <a:lnSpc>
                <a:spcPts val="1320"/>
              </a:lnSpc>
            </a:pPr>
            <a:endParaRPr lang="en-PH" b="1" dirty="0"/>
          </a:p>
          <a:p>
            <a:pPr algn="l">
              <a:lnSpc>
                <a:spcPts val="1320"/>
              </a:lnSpc>
            </a:pPr>
            <a:r>
              <a:rPr lang="en-PH" sz="1400" b="1" dirty="0">
                <a:solidFill>
                  <a:srgbClr val="84C345"/>
                </a:solidFill>
              </a:rPr>
              <a:t>TED Talk – Heather White: Adopt a Daily Practice to Ease Eco Anxiety</a:t>
            </a:r>
          </a:p>
          <a:p>
            <a:pPr>
              <a:lnSpc>
                <a:spcPts val="1320"/>
              </a:lnSpc>
            </a:pPr>
            <a:r>
              <a:rPr lang="en-PH" sz="1200" dirty="0"/>
              <a:t>Heather White explains that everyone reacts differently to climate change and introduces the idea of different “climate warrior” identities. It helps you see which type of action fits you best.</a:t>
            </a:r>
            <a:br>
              <a:rPr lang="en-PH" sz="1200" dirty="0"/>
            </a:br>
            <a:r>
              <a:rPr lang="en-PH" sz="1200" dirty="0">
                <a:solidFill>
                  <a:srgbClr val="1A7B46"/>
                </a:solidFill>
                <a:hlinkClick r:id="rId4">
                  <a:extLst>
                    <a:ext uri="{A12FA001-AC4F-418D-AE19-62706E023703}">
                      <ahyp:hlinkClr xmlns:ahyp="http://schemas.microsoft.com/office/drawing/2018/hyperlinkcolor" val="tx"/>
                    </a:ext>
                  </a:extLst>
                </a:hlinkClick>
              </a:rPr>
              <a:t>Watch</a:t>
            </a:r>
            <a:endParaRPr lang="en-PH" sz="1200" dirty="0">
              <a:solidFill>
                <a:srgbClr val="1A7B46"/>
              </a:solidFill>
            </a:endParaRPr>
          </a:p>
          <a:p>
            <a:pPr>
              <a:lnSpc>
                <a:spcPts val="1320"/>
              </a:lnSpc>
            </a:pPr>
            <a:endParaRPr lang="en-PH" b="1" dirty="0"/>
          </a:p>
          <a:p>
            <a:pPr algn="l">
              <a:lnSpc>
                <a:spcPts val="1320"/>
              </a:lnSpc>
            </a:pPr>
            <a:r>
              <a:rPr lang="en-US" sz="1400" b="1" dirty="0">
                <a:solidFill>
                  <a:srgbClr val="84C345"/>
                </a:solidFill>
              </a:rPr>
              <a:t>TED Talk – Claudia Kemfert: Climate Change is a Climate Chance</a:t>
            </a:r>
            <a:endParaRPr lang="en-PH" sz="1400" b="1" dirty="0">
              <a:solidFill>
                <a:srgbClr val="84C345"/>
              </a:solidFill>
            </a:endParaRPr>
          </a:p>
          <a:p>
            <a:pPr>
              <a:lnSpc>
                <a:spcPts val="1320"/>
              </a:lnSpc>
            </a:pPr>
            <a:r>
              <a:rPr lang="en-US" sz="1200" dirty="0"/>
              <a:t>This talk highlights how climate change </a:t>
            </a:r>
            <a:br>
              <a:rPr lang="en-US" sz="1200" dirty="0"/>
            </a:br>
            <a:r>
              <a:rPr lang="en-US" sz="1200" dirty="0"/>
              <a:t>can also be seen as an opportunity for transformation. It’s an optimistic take </a:t>
            </a:r>
            <a:br>
              <a:rPr lang="en-US" sz="1200" dirty="0"/>
            </a:br>
            <a:r>
              <a:rPr lang="en-US" sz="1200" dirty="0"/>
              <a:t>that reframes fear into possibility.</a:t>
            </a:r>
            <a:br>
              <a:rPr lang="en-PH" sz="1200" dirty="0"/>
            </a:br>
            <a:r>
              <a:rPr lang="en-US" sz="1200" dirty="0">
                <a:solidFill>
                  <a:srgbClr val="1A7B46"/>
                </a:solidFill>
                <a:hlinkClick r:id="rId5">
                  <a:extLst>
                    <a:ext uri="{A12FA001-AC4F-418D-AE19-62706E023703}">
                      <ahyp:hlinkClr xmlns:ahyp="http://schemas.microsoft.com/office/drawing/2018/hyperlinkcolor" val="tx"/>
                    </a:ext>
                  </a:extLst>
                </a:hlinkClick>
              </a:rPr>
              <a:t>Watch</a:t>
            </a:r>
            <a:endParaRPr lang="en-PH" sz="1200" dirty="0">
              <a:solidFill>
                <a:srgbClr val="1A7B46"/>
              </a:solidFill>
            </a:endParaRPr>
          </a:p>
          <a:p>
            <a:pPr algn="l">
              <a:lnSpc>
                <a:spcPts val="1320"/>
              </a:lnSpc>
            </a:pPr>
            <a:r>
              <a:rPr lang="en-US" sz="1400" b="1" dirty="0">
                <a:solidFill>
                  <a:srgbClr val="84C345"/>
                </a:solidFill>
              </a:rPr>
              <a:t>TikTok – </a:t>
            </a:r>
            <a:r>
              <a:rPr lang="en-US" sz="1400" b="1" dirty="0" err="1">
                <a:solidFill>
                  <a:srgbClr val="84C345"/>
                </a:solidFill>
              </a:rPr>
              <a:t>EcoTok</a:t>
            </a:r>
            <a:r>
              <a:rPr lang="en-US" sz="1400" b="1" dirty="0">
                <a:solidFill>
                  <a:srgbClr val="84C345"/>
                </a:solidFill>
              </a:rPr>
              <a:t> Collective (@</a:t>
            </a:r>
            <a:r>
              <a:rPr lang="en-US" sz="1400" b="1" dirty="0" err="1">
                <a:solidFill>
                  <a:srgbClr val="84C345"/>
                </a:solidFill>
              </a:rPr>
              <a:t>ecotokcollective</a:t>
            </a:r>
            <a:r>
              <a:rPr lang="en-US" sz="1400" b="1" dirty="0">
                <a:solidFill>
                  <a:srgbClr val="84C345"/>
                </a:solidFill>
              </a:rPr>
              <a:t>)</a:t>
            </a:r>
            <a:endParaRPr lang="en-PH" sz="1400" b="1" dirty="0">
              <a:solidFill>
                <a:srgbClr val="84C345"/>
              </a:solidFill>
            </a:endParaRPr>
          </a:p>
          <a:p>
            <a:pPr>
              <a:lnSpc>
                <a:spcPts val="1320"/>
              </a:lnSpc>
            </a:pPr>
            <a:r>
              <a:rPr lang="en-US" sz="1200" dirty="0"/>
              <a:t>A group of young climate creators sharing short, witty videos that explain climate issues, </a:t>
            </a:r>
            <a:br>
              <a:rPr lang="en-US" sz="1200" dirty="0"/>
            </a:br>
            <a:r>
              <a:rPr lang="en-US" sz="1200" dirty="0"/>
              <a:t>debunk myths, and share solutions. Great </a:t>
            </a:r>
            <a:br>
              <a:rPr lang="en-US" sz="1200" dirty="0"/>
            </a:br>
            <a:r>
              <a:rPr lang="en-US" sz="1200" dirty="0"/>
              <a:t>for quick bursts of relatable learning.</a:t>
            </a:r>
            <a:br>
              <a:rPr lang="en-PH" sz="1200" dirty="0"/>
            </a:br>
            <a:r>
              <a:rPr lang="en-US" sz="1200" dirty="0">
                <a:solidFill>
                  <a:srgbClr val="1A7B46"/>
                </a:solidFill>
                <a:hlinkClick r:id="rId6">
                  <a:extLst>
                    <a:ext uri="{A12FA001-AC4F-418D-AE19-62706E023703}">
                      <ahyp:hlinkClr xmlns:ahyp="http://schemas.microsoft.com/office/drawing/2018/hyperlinkcolor" val="tx"/>
                    </a:ext>
                  </a:extLst>
                </a:hlinkClick>
              </a:rPr>
              <a:t>Watch</a:t>
            </a:r>
            <a:endParaRPr lang="en-PH" sz="1200" dirty="0">
              <a:solidFill>
                <a:srgbClr val="1A7B46"/>
              </a:solidFill>
            </a:endParaRPr>
          </a:p>
          <a:p>
            <a:pPr>
              <a:lnSpc>
                <a:spcPts val="1320"/>
              </a:lnSpc>
            </a:pPr>
            <a:endParaRPr lang="en-PH" b="1" dirty="0"/>
          </a:p>
          <a:p>
            <a:pPr algn="l">
              <a:lnSpc>
                <a:spcPts val="1320"/>
              </a:lnSpc>
            </a:pPr>
            <a:r>
              <a:rPr lang="en-PH" sz="1400" b="1" dirty="0">
                <a:solidFill>
                  <a:srgbClr val="84C345"/>
                </a:solidFill>
              </a:rPr>
              <a:t>TikTok – Sam Bentley (@</a:t>
            </a:r>
            <a:r>
              <a:rPr lang="en-PH" sz="1400" b="1" dirty="0" err="1">
                <a:solidFill>
                  <a:srgbClr val="84C345"/>
                </a:solidFill>
              </a:rPr>
              <a:t>sambentley</a:t>
            </a:r>
            <a:r>
              <a:rPr lang="en-PH" sz="1400" b="1" dirty="0">
                <a:solidFill>
                  <a:srgbClr val="84C345"/>
                </a:solidFill>
              </a:rPr>
              <a:t>)</a:t>
            </a:r>
          </a:p>
          <a:p>
            <a:pPr>
              <a:lnSpc>
                <a:spcPts val="1320"/>
              </a:lnSpc>
            </a:pPr>
            <a:r>
              <a:rPr lang="en-PH" sz="1200" dirty="0"/>
              <a:t>Sam Bentley posts daily positive </a:t>
            </a:r>
            <a:br>
              <a:rPr lang="en-PH" sz="1200" dirty="0"/>
            </a:br>
            <a:r>
              <a:rPr lang="en-PH" sz="1200" dirty="0"/>
              <a:t>environmental news, reminding us that </a:t>
            </a:r>
            <a:br>
              <a:rPr lang="en-PH" sz="1200" dirty="0"/>
            </a:br>
            <a:r>
              <a:rPr lang="en-PH" sz="1200" dirty="0"/>
              <a:t>progress is being made. Perfect for a </a:t>
            </a:r>
            <a:br>
              <a:rPr lang="en-PH" sz="1200" dirty="0"/>
            </a:br>
            <a:r>
              <a:rPr lang="en-PH" sz="1200" dirty="0"/>
              <a:t>hopeful scroll when news feels heavy.</a:t>
            </a:r>
            <a:br>
              <a:rPr lang="en-PH" sz="1200" dirty="0"/>
            </a:br>
            <a:r>
              <a:rPr lang="en-PH" sz="1200" dirty="0">
                <a:solidFill>
                  <a:srgbClr val="1A7B46"/>
                </a:solidFill>
                <a:hlinkClick r:id="rId7">
                  <a:extLst>
                    <a:ext uri="{A12FA001-AC4F-418D-AE19-62706E023703}">
                      <ahyp:hlinkClr xmlns:ahyp="http://schemas.microsoft.com/office/drawing/2018/hyperlinkcolor" val="tx"/>
                    </a:ext>
                  </a:extLst>
                </a:hlinkClick>
              </a:rPr>
              <a:t>Watch</a:t>
            </a:r>
            <a:endParaRPr lang="en-PH" sz="12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6579507"/>
            <a:ext cx="6541269" cy="2330141"/>
          </a:xfrm>
        </p:spPr>
        <p:txBody>
          <a:bodyPr/>
          <a:lstStyle/>
          <a:p>
            <a:pPr algn="l">
              <a:lnSpc>
                <a:spcPts val="1320"/>
              </a:lnSpc>
            </a:pPr>
            <a:r>
              <a:rPr lang="en-US" sz="1400" b="1" dirty="0">
                <a:solidFill>
                  <a:srgbClr val="84C345"/>
                </a:solidFill>
              </a:rPr>
              <a:t>Podcast – Outrage + Optimism</a:t>
            </a:r>
            <a:endParaRPr lang="en-PH" sz="1400" b="1" dirty="0">
              <a:solidFill>
                <a:srgbClr val="84C345"/>
              </a:solidFill>
            </a:endParaRPr>
          </a:p>
          <a:p>
            <a:pPr>
              <a:lnSpc>
                <a:spcPts val="1320"/>
              </a:lnSpc>
            </a:pPr>
            <a:r>
              <a:rPr lang="en-US" sz="1200" dirty="0"/>
              <a:t>Hosted by Christiana Figueres and team, </a:t>
            </a:r>
            <a:br>
              <a:rPr lang="en-US" sz="1200" dirty="0"/>
            </a:br>
            <a:r>
              <a:rPr lang="en-US" sz="1200" dirty="0"/>
              <a:t>this podcast blends honesty about the crisis </a:t>
            </a:r>
            <a:br>
              <a:rPr lang="en-US" sz="1200" dirty="0"/>
            </a:br>
            <a:r>
              <a:rPr lang="en-US" sz="1200" dirty="0"/>
              <a:t>with optimism about solutions. It’s helpful if </a:t>
            </a:r>
            <a:br>
              <a:rPr lang="en-US" sz="1200" dirty="0"/>
            </a:br>
            <a:r>
              <a:rPr lang="en-US" sz="1200" dirty="0"/>
              <a:t>you need both realism and hope.</a:t>
            </a:r>
            <a:br>
              <a:rPr lang="en-PH" sz="1200" dirty="0"/>
            </a:br>
            <a:r>
              <a:rPr lang="en-US" sz="1200" dirty="0">
                <a:solidFill>
                  <a:srgbClr val="1A7B46"/>
                </a:solidFill>
                <a:hlinkClick r:id="rId2">
                  <a:extLst>
                    <a:ext uri="{A12FA001-AC4F-418D-AE19-62706E023703}">
                      <ahyp:hlinkClr xmlns:ahyp="http://schemas.microsoft.com/office/drawing/2018/hyperlinkcolor" val="tx"/>
                    </a:ext>
                  </a:extLst>
                </a:hlinkClick>
              </a:rPr>
              <a:t>Listen</a:t>
            </a:r>
            <a:endParaRPr lang="en-PH" sz="1200" dirty="0">
              <a:solidFill>
                <a:srgbClr val="1A7B46"/>
              </a:solidFill>
            </a:endParaRPr>
          </a:p>
          <a:p>
            <a:pPr>
              <a:lnSpc>
                <a:spcPts val="1320"/>
              </a:lnSpc>
            </a:pPr>
            <a:endParaRPr lang="en-US" b="1" dirty="0"/>
          </a:p>
          <a:p>
            <a:pPr algn="l">
              <a:lnSpc>
                <a:spcPts val="1320"/>
              </a:lnSpc>
            </a:pPr>
            <a:r>
              <a:rPr lang="en-US" sz="1400" b="1" dirty="0">
                <a:solidFill>
                  <a:srgbClr val="84C345"/>
                </a:solidFill>
              </a:rPr>
              <a:t>Podcast – Climate Change and Happiness</a:t>
            </a:r>
            <a:endParaRPr lang="en-PH" sz="1400" b="1" dirty="0">
              <a:solidFill>
                <a:srgbClr val="84C345"/>
              </a:solidFill>
            </a:endParaRPr>
          </a:p>
          <a:p>
            <a:pPr>
              <a:lnSpc>
                <a:spcPts val="1320"/>
              </a:lnSpc>
            </a:pPr>
            <a:r>
              <a:rPr lang="en-US" sz="1200" dirty="0"/>
              <a:t>Led by climate psychology experts, this </a:t>
            </a:r>
            <a:br>
              <a:rPr lang="en-US" sz="1200" dirty="0"/>
            </a:br>
            <a:r>
              <a:rPr lang="en-US" sz="1200" dirty="0"/>
              <a:t>podcast helps put words to feelings like fear, </a:t>
            </a:r>
            <a:br>
              <a:rPr lang="en-US" sz="1200" dirty="0"/>
            </a:br>
            <a:r>
              <a:rPr lang="en-US" sz="1200" dirty="0"/>
              <a:t>grief, or guilt. It reminds you that you’re not </a:t>
            </a:r>
            <a:br>
              <a:rPr lang="en-US" sz="1200" dirty="0"/>
            </a:br>
            <a:r>
              <a:rPr lang="en-US" sz="1200" dirty="0"/>
              <a:t>strange for feeling anxious — you’re human.</a:t>
            </a:r>
            <a:br>
              <a:rPr lang="en-PH" sz="1200" dirty="0"/>
            </a:br>
            <a:r>
              <a:rPr lang="en-US" sz="1200" dirty="0">
                <a:solidFill>
                  <a:srgbClr val="1A7B46"/>
                </a:solidFill>
                <a:hlinkClick r:id="rId3">
                  <a:extLst>
                    <a:ext uri="{A12FA001-AC4F-418D-AE19-62706E023703}">
                      <ahyp:hlinkClr xmlns:ahyp="http://schemas.microsoft.com/office/drawing/2018/hyperlinkcolor" val="tx"/>
                    </a:ext>
                  </a:extLst>
                </a:hlinkClick>
              </a:rPr>
              <a:t>Listen</a:t>
            </a:r>
            <a:endParaRPr lang="en-PH" sz="1200" dirty="0">
              <a:solidFill>
                <a:srgbClr val="1A7B46"/>
              </a:solidFill>
            </a:endParaRPr>
          </a:p>
          <a:p>
            <a:pPr algn="l">
              <a:lnSpc>
                <a:spcPts val="1320"/>
              </a:lnSpc>
            </a:pPr>
            <a:r>
              <a:rPr lang="en-US" sz="1600" b="1" dirty="0">
                <a:solidFill>
                  <a:srgbClr val="84C345"/>
                </a:solidFill>
              </a:rPr>
              <a:t>Radio/Podcast – Climate Anxiety (RTÉ)</a:t>
            </a:r>
            <a:endParaRPr lang="en-PH" sz="1200" b="1" dirty="0">
              <a:solidFill>
                <a:srgbClr val="84C345"/>
              </a:solidFill>
            </a:endParaRPr>
          </a:p>
          <a:p>
            <a:pPr>
              <a:lnSpc>
                <a:spcPts val="1320"/>
              </a:lnSpc>
            </a:pPr>
            <a:r>
              <a:rPr lang="en-US" sz="1200" dirty="0"/>
              <a:t>Oisín Coghlan from Friends of the Earth Ireland </a:t>
            </a:r>
            <a:br>
              <a:rPr lang="en-US" sz="1200" dirty="0"/>
            </a:br>
            <a:r>
              <a:rPr lang="en-US" sz="1200" dirty="0"/>
              <a:t>talks about why ignoring climate change isn’t </a:t>
            </a:r>
            <a:br>
              <a:rPr lang="en-US" sz="1200" dirty="0"/>
            </a:br>
            <a:r>
              <a:rPr lang="en-US" sz="1200" dirty="0"/>
              <a:t>an option and how action can ease anxiety.</a:t>
            </a:r>
            <a:br>
              <a:rPr lang="en-PH" sz="1200" dirty="0"/>
            </a:br>
            <a:r>
              <a:rPr lang="en-US" sz="1200" dirty="0">
                <a:solidFill>
                  <a:srgbClr val="1A7B46"/>
                </a:solidFill>
                <a:hlinkClick r:id="rId4">
                  <a:extLst>
                    <a:ext uri="{A12FA001-AC4F-418D-AE19-62706E023703}">
                      <ahyp:hlinkClr xmlns:ahyp="http://schemas.microsoft.com/office/drawing/2018/hyperlinkcolor" val="tx"/>
                    </a:ext>
                  </a:extLst>
                </a:hlinkClick>
              </a:rPr>
              <a:t>Listen</a:t>
            </a:r>
            <a:endParaRPr lang="en-PH" sz="12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Listen</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5"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Take It Further</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634479" y="5676206"/>
            <a:ext cx="6541269" cy="3459530"/>
          </a:xfrm>
        </p:spPr>
        <p:txBody>
          <a:bodyPr numCol="1"/>
          <a:lstStyle/>
          <a:p>
            <a:pPr algn="l">
              <a:lnSpc>
                <a:spcPts val="1320"/>
              </a:lnSpc>
            </a:pPr>
            <a:r>
              <a:rPr lang="en-US" sz="1400" b="1" dirty="0">
                <a:solidFill>
                  <a:srgbClr val="84C345"/>
                </a:solidFill>
              </a:rPr>
              <a:t>WRITE:</a:t>
            </a:r>
          </a:p>
          <a:p>
            <a:pPr>
              <a:lnSpc>
                <a:spcPts val="1320"/>
              </a:lnSpc>
            </a:pPr>
            <a:r>
              <a:rPr lang="en-US" sz="1200" dirty="0"/>
              <a:t>Try a journaling exercise: “When I think about climate change, the three strongest emotions I feel are…”. Reflect on which ones you could turn into energy for action.</a:t>
            </a:r>
            <a:endParaRPr lang="en-PH" sz="1200" dirty="0"/>
          </a:p>
          <a:p>
            <a:pPr>
              <a:lnSpc>
                <a:spcPts val="1320"/>
              </a:lnSpc>
            </a:pPr>
            <a:endParaRPr lang="en-PH" b="1" dirty="0"/>
          </a:p>
          <a:p>
            <a:pPr algn="l">
              <a:lnSpc>
                <a:spcPts val="1320"/>
              </a:lnSpc>
            </a:pPr>
            <a:r>
              <a:rPr lang="en-PH" sz="1400" b="1" dirty="0">
                <a:solidFill>
                  <a:srgbClr val="84C345"/>
                </a:solidFill>
              </a:rPr>
              <a:t>DISCUSS:</a:t>
            </a:r>
          </a:p>
          <a:p>
            <a:pPr>
              <a:lnSpc>
                <a:spcPts val="1320"/>
              </a:lnSpc>
            </a:pPr>
            <a:r>
              <a:rPr lang="en-PH" sz="1200" dirty="0"/>
              <a:t>With a group, share one climate worry and one action you believe helps. Talk about whether sharing openly reduces the weight of your worry.</a:t>
            </a:r>
          </a:p>
          <a:p>
            <a:pPr>
              <a:lnSpc>
                <a:spcPts val="1320"/>
              </a:lnSpc>
            </a:pPr>
            <a:endParaRPr lang="en-PH" b="1" dirty="0"/>
          </a:p>
          <a:p>
            <a:pPr algn="l">
              <a:lnSpc>
                <a:spcPts val="1320"/>
              </a:lnSpc>
            </a:pPr>
            <a:r>
              <a:rPr lang="en-PH" sz="1400" b="1" dirty="0">
                <a:solidFill>
                  <a:srgbClr val="84C345"/>
                </a:solidFill>
              </a:rPr>
              <a:t>ACT:</a:t>
            </a:r>
          </a:p>
          <a:p>
            <a:pPr>
              <a:lnSpc>
                <a:spcPts val="1320"/>
              </a:lnSpc>
            </a:pPr>
            <a:r>
              <a:rPr lang="en-PH" sz="1200" dirty="0"/>
              <a:t>Pick one small action from the </a:t>
            </a:r>
            <a:r>
              <a:rPr lang="en-PH" sz="1200" dirty="0" err="1"/>
              <a:t>SpunOut.ie</a:t>
            </a:r>
            <a:r>
              <a:rPr lang="en-PH" sz="1200" dirty="0"/>
              <a:t> fact sheet (like talking to a friend or spending time in nature). Try it this week and note how it affects your mood.</a:t>
            </a:r>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ts val="1420"/>
              </a:lnSpc>
            </a:pPr>
            <a:r>
              <a:rPr lang="en-US" sz="1400" dirty="0">
                <a:solidFill>
                  <a:srgbClr val="404040"/>
                </a:solidFill>
              </a:rPr>
              <a:t>Climate anxiety shows how much you care. These feelings are shared by young people worldwide, and they can be transformed into strength, resilience, and collective action. By exploring, reflecting, and acting — even in small ways — you can take back a sense of control and hope.</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1199</TotalTime>
  <Words>1007</Words>
  <Application>Microsoft Office PowerPoint</Application>
  <PresentationFormat>Custom</PresentationFormat>
  <Paragraphs>84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Con Bartels</cp:lastModifiedBy>
  <cp:revision>1559</cp:revision>
  <cp:lastPrinted>2021-11-26T07:36:34Z</cp:lastPrinted>
  <dcterms:created xsi:type="dcterms:W3CDTF">2016-05-11T14:31:01Z</dcterms:created>
  <dcterms:modified xsi:type="dcterms:W3CDTF">2026-03-25T20:35:03Z</dcterms:modified>
</cp:coreProperties>
</file>