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581_CB1E7BC9.xml" ContentType="application/vnd.ms-powerpoint.comments+xml"/>
  <Override PartName="/ppt/comments/modernComment_582_4863C6E8.xml" ContentType="application/vnd.ms-powerpoint.comments+xml"/>
  <Override PartName="/ppt/comments/modernComment_572_5BFBCDB1.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0"/>
  </p:notesMasterIdLst>
  <p:handoutMasterIdLst>
    <p:handoutMasterId r:id="rId11"/>
  </p:handoutMasterIdLst>
  <p:sldIdLst>
    <p:sldId id="1409" r:id="rId2"/>
    <p:sldId id="1410" r:id="rId3"/>
    <p:sldId id="1394" r:id="rId4"/>
    <p:sldId id="1395" r:id="rId5"/>
    <p:sldId id="1396" r:id="rId6"/>
    <p:sldId id="1397" r:id="rId7"/>
    <p:sldId id="1399" r:id="rId8"/>
    <p:sldId id="1412" r:id="rId9"/>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04" userDrawn="1">
          <p15:clr>
            <a:srgbClr val="A4A3A4"/>
          </p15:clr>
        </p15:guide>
        <p15:guide id="4" orient="horz" pos="6213" userDrawn="1">
          <p15:clr>
            <a:srgbClr val="A4A3A4"/>
          </p15:clr>
        </p15:guide>
        <p15:guide id="5" pos="294"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B46"/>
    <a:srgbClr val="84C345"/>
    <a:srgbClr val="84C245"/>
    <a:srgbClr val="404040"/>
    <a:srgbClr val="1F8E47"/>
    <a:srgbClr val="5398A2"/>
    <a:srgbClr val="282666"/>
    <a:srgbClr val="509947"/>
    <a:srgbClr val="ED8623"/>
    <a:srgbClr val="6537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45" autoAdjust="0"/>
    <p:restoredTop sz="96115" autoAdjust="0"/>
  </p:normalViewPr>
  <p:slideViewPr>
    <p:cSldViewPr snapToGrid="0" showGuides="1">
      <p:cViewPr varScale="1">
        <p:scale>
          <a:sx n="52" d="100"/>
          <a:sy n="52" d="100"/>
        </p:scale>
        <p:origin x="2928" y="62"/>
      </p:cViewPr>
      <p:guideLst>
        <p:guide pos="2449"/>
        <p:guide pos="4604"/>
        <p:guide orient="horz" pos="6213"/>
        <p:guide pos="294"/>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71" d="100"/>
        <a:sy n="71" d="100"/>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omments/modernComment_572_5BFBCDB1.xml><?xml version="1.0" encoding="utf-8"?>
<p188:cmLst xmlns:a="http://schemas.openxmlformats.org/drawingml/2006/main" xmlns:r="http://schemas.openxmlformats.org/officeDocument/2006/relationships" xmlns:p188="http://schemas.microsoft.com/office/powerpoint/2018/8/main">
  <p188:cm id="{F98C55F4-76F3-4D20-BA17-7F5BC245D234}" authorId="{3A646A2A-5463-31BB-24B8-887E45DDAF69}" created="2024-06-02T04:54:59.931">
    <ac:deMkLst xmlns:ac="http://schemas.microsoft.com/office/drawing/2013/main/command">
      <pc:docMk xmlns:pc="http://schemas.microsoft.com/office/powerpoint/2013/main/command"/>
      <pc:sldMk xmlns:pc="http://schemas.microsoft.com/office/powerpoint/2013/main/command" cId="1543228849" sldId="1394"/>
      <ac:grpSpMk id="6" creationId="{6878D8E4-4851-E7F6-8608-8C33211F3D31}"/>
    </ac:deMkLst>
    <p188:txBody>
      <a:bodyPr/>
      <a:lstStyle/>
      <a:p>
        <a:r>
          <a:rPr lang="en-IE"/>
          <a:t>Floaty again, suggest a fade back.</a:t>
        </a:r>
      </a:p>
    </p188:txBody>
  </p188:cm>
</p188:cmLst>
</file>

<file path=ppt/comments/modernComment_581_CB1E7BC9.xml><?xml version="1.0" encoding="utf-8"?>
<p188:cmLst xmlns:a="http://schemas.openxmlformats.org/drawingml/2006/main" xmlns:r="http://schemas.openxmlformats.org/officeDocument/2006/relationships" xmlns:p188="http://schemas.microsoft.com/office/powerpoint/2018/8/main">
  <p188:cm id="{A6827D14-2FD9-471F-B554-57B228756367}" authorId="{3A646A2A-5463-31BB-24B8-887E45DDAF69}" created="2024-06-02T04:53:30.675">
    <ac:deMkLst xmlns:ac="http://schemas.microsoft.com/office/drawing/2013/main/command">
      <pc:docMk xmlns:pc="http://schemas.microsoft.com/office/powerpoint/2013/main/command"/>
      <pc:sldMk xmlns:pc="http://schemas.microsoft.com/office/powerpoint/2013/main/command" cId="3407772617" sldId="1409"/>
      <ac:grpSpMk id="16" creationId="{D275B126-E600-07E4-7DE8-B305D2F9DA23}"/>
    </ac:deMkLst>
    <p188:txBody>
      <a:bodyPr/>
      <a:lstStyle/>
      <a:p>
        <a:r>
          <a:rPr lang="en-IE"/>
          <a:t>This version Gillian but maybe fade the logo circle - put as a watermark, it's a bit floaty here</a:t>
        </a:r>
      </a:p>
    </p188:txBody>
  </p188:cm>
</p188:cmLst>
</file>

<file path=ppt/comments/modernComment_582_4863C6E8.xml><?xml version="1.0" encoding="utf-8"?>
<p188:cmLst xmlns:a="http://schemas.openxmlformats.org/drawingml/2006/main" xmlns:r="http://schemas.openxmlformats.org/officeDocument/2006/relationships" xmlns:p188="http://schemas.microsoft.com/office/powerpoint/2018/8/main">
  <p188:cm id="{45873382-FECA-4961-A786-5A706DA24514}" authorId="{3A646A2A-5463-31BB-24B8-887E45DDAF69}" created="2024-06-02T04:53:54.682">
    <ac:deMkLst xmlns:ac="http://schemas.microsoft.com/office/drawing/2013/main/command">
      <pc:docMk xmlns:pc="http://schemas.microsoft.com/office/powerpoint/2013/main/command"/>
      <pc:sldMk xmlns:pc="http://schemas.microsoft.com/office/powerpoint/2013/main/command" cId="1214498536" sldId="1410"/>
      <ac:grpSpMk id="25" creationId="{ED247980-AD9A-75C6-C93D-E289AA4BAA92}"/>
    </ac:deMkLst>
    <p188:txBody>
      <a:bodyPr/>
      <a:lstStyle/>
      <a:p>
        <a:r>
          <a:rPr lang="en-IE"/>
          <a:t>Again floaty</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2026-04-13</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2026-04-13</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 0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686560" y="2742765"/>
            <a:ext cx="6089014" cy="4702348"/>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grpSp>
        <p:nvGrpSpPr>
          <p:cNvPr id="3" name="Graphic 95">
            <a:extLst>
              <a:ext uri="{FF2B5EF4-FFF2-40B4-BE49-F238E27FC236}">
                <a16:creationId xmlns:a16="http://schemas.microsoft.com/office/drawing/2014/main" id="{68B9E3F9-4BF7-3703-7832-550C80325564}"/>
              </a:ext>
            </a:extLst>
          </p:cNvPr>
          <p:cNvGrpSpPr/>
          <p:nvPr userDrawn="1"/>
        </p:nvGrpSpPr>
        <p:grpSpPr>
          <a:xfrm>
            <a:off x="4398715" y="10026281"/>
            <a:ext cx="1509109" cy="423922"/>
            <a:chOff x="584588" y="9078286"/>
            <a:chExt cx="1509109" cy="423922"/>
          </a:xfrm>
          <a:solidFill>
            <a:srgbClr val="000000"/>
          </a:solidFill>
        </p:grpSpPr>
        <p:sp>
          <p:nvSpPr>
            <p:cNvPr id="4" name="Freeform 3">
              <a:extLst>
                <a:ext uri="{FF2B5EF4-FFF2-40B4-BE49-F238E27FC236}">
                  <a16:creationId xmlns:a16="http://schemas.microsoft.com/office/drawing/2014/main" id="{BFEF2475-5E3F-A431-7189-69057C23ABCA}"/>
                </a:ext>
              </a:extLst>
            </p:cNvPr>
            <p:cNvSpPr/>
            <p:nvPr/>
          </p:nvSpPr>
          <p:spPr>
            <a:xfrm>
              <a:off x="584588"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sp>
          <p:nvSpPr>
            <p:cNvPr id="6" name="Freeform 5">
              <a:extLst>
                <a:ext uri="{FF2B5EF4-FFF2-40B4-BE49-F238E27FC236}">
                  <a16:creationId xmlns:a16="http://schemas.microsoft.com/office/drawing/2014/main" id="{8EEF71E2-E871-1184-5BA9-B3A424EB5C57}"/>
                </a:ext>
              </a:extLst>
            </p:cNvPr>
            <p:cNvSpPr/>
            <p:nvPr/>
          </p:nvSpPr>
          <p:spPr>
            <a:xfrm>
              <a:off x="2069199"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grpSp>
      <p:sp>
        <p:nvSpPr>
          <p:cNvPr id="7" name="Text Placeholder 23">
            <a:extLst>
              <a:ext uri="{FF2B5EF4-FFF2-40B4-BE49-F238E27FC236}">
                <a16:creationId xmlns:a16="http://schemas.microsoft.com/office/drawing/2014/main" id="{D9BEFD6E-BB68-AD7F-0B5D-5823E2CA4A89}"/>
              </a:ext>
            </a:extLst>
          </p:cNvPr>
          <p:cNvSpPr>
            <a:spLocks noGrp="1"/>
          </p:cNvSpPr>
          <p:nvPr>
            <p:ph type="body" sz="quarter" idx="18" hasCustomPrompt="1"/>
          </p:nvPr>
        </p:nvSpPr>
        <p:spPr>
          <a:xfrm>
            <a:off x="4443045" y="10065544"/>
            <a:ext cx="1230818"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2022 – 2024</a:t>
            </a:r>
          </a:p>
          <a:p>
            <a:pPr lvl="0"/>
            <a:r>
              <a:rPr lang="en-US" dirty="0"/>
              <a:t>Document Name</a:t>
            </a:r>
          </a:p>
        </p:txBody>
      </p:sp>
      <p:sp>
        <p:nvSpPr>
          <p:cNvPr id="8" name="Text Placeholder 23">
            <a:extLst>
              <a:ext uri="{FF2B5EF4-FFF2-40B4-BE49-F238E27FC236}">
                <a16:creationId xmlns:a16="http://schemas.microsoft.com/office/drawing/2014/main" id="{5CB7E932-7E2C-1231-B1BB-81517D5529FB}"/>
              </a:ext>
            </a:extLst>
          </p:cNvPr>
          <p:cNvSpPr>
            <a:spLocks noGrp="1"/>
          </p:cNvSpPr>
          <p:nvPr>
            <p:ph type="body" sz="quarter" idx="19" hasCustomPrompt="1"/>
          </p:nvPr>
        </p:nvSpPr>
        <p:spPr>
          <a:xfrm>
            <a:off x="6007312" y="10059014"/>
            <a:ext cx="1287131"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By</a:t>
            </a:r>
          </a:p>
          <a:p>
            <a:pPr lvl="0"/>
            <a:r>
              <a:rPr lang="en-US" dirty="0"/>
              <a:t>Partner Name</a:t>
            </a:r>
          </a:p>
        </p:txBody>
      </p:sp>
      <p:sp>
        <p:nvSpPr>
          <p:cNvPr id="15" name="Freeform 14">
            <a:extLst>
              <a:ext uri="{FF2B5EF4-FFF2-40B4-BE49-F238E27FC236}">
                <a16:creationId xmlns:a16="http://schemas.microsoft.com/office/drawing/2014/main" id="{7B149056-6E5E-3096-BE90-4048BA1B5F69}"/>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434647" y="9967005"/>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pic>
        <p:nvPicPr>
          <p:cNvPr id="12" name="Picture 11">
            <a:extLst>
              <a:ext uri="{FF2B5EF4-FFF2-40B4-BE49-F238E27FC236}">
                <a16:creationId xmlns:a16="http://schemas.microsoft.com/office/drawing/2014/main" id="{93F017AA-90E0-E350-A6B1-A70282F1263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640639" y="451177"/>
            <a:ext cx="2422555" cy="1780432"/>
          </a:xfrm>
          <a:prstGeom prst="rect">
            <a:avLst/>
          </a:prstGeom>
        </p:spPr>
      </p:pic>
      <p:pic>
        <p:nvPicPr>
          <p:cNvPr id="19" name="Picture 18">
            <a:extLst>
              <a:ext uri="{FF2B5EF4-FFF2-40B4-BE49-F238E27FC236}">
                <a16:creationId xmlns:a16="http://schemas.microsoft.com/office/drawing/2014/main" id="{F3E70284-DCEA-9728-EF7C-EC69CABE02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54368" y="9134354"/>
            <a:ext cx="1632849" cy="363589"/>
          </a:xfrm>
          <a:prstGeom prst="rect">
            <a:avLst/>
          </a:prstGeom>
        </p:spPr>
      </p:pic>
      <p:sp>
        <p:nvSpPr>
          <p:cNvPr id="5" name="Freeform 4">
            <a:extLst>
              <a:ext uri="{FF2B5EF4-FFF2-40B4-BE49-F238E27FC236}">
                <a16:creationId xmlns:a16="http://schemas.microsoft.com/office/drawing/2014/main" id="{D7C44FA1-02A9-78A8-30AC-E461779BDCD7}"/>
              </a:ext>
            </a:extLst>
          </p:cNvPr>
          <p:cNvSpPr/>
          <p:nvPr userDrawn="1"/>
        </p:nvSpPr>
        <p:spPr>
          <a:xfrm rot="16200000">
            <a:off x="170467" y="3873212"/>
            <a:ext cx="4286606" cy="462753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2">
            <a:extLst>
              <a:ext uri="{FF2B5EF4-FFF2-40B4-BE49-F238E27FC236}">
                <a16:creationId xmlns:a16="http://schemas.microsoft.com/office/drawing/2014/main" id="{5DC39475-9C5B-3C11-4472-06F78DA83BAF}"/>
              </a:ext>
            </a:extLst>
          </p:cNvPr>
          <p:cNvSpPr>
            <a:spLocks noGrp="1"/>
          </p:cNvSpPr>
          <p:nvPr>
            <p:ph type="body" sz="quarter" idx="11" hasCustomPrompt="1"/>
          </p:nvPr>
        </p:nvSpPr>
        <p:spPr>
          <a:xfrm>
            <a:off x="518943" y="5775074"/>
            <a:ext cx="2951698"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HeadStart</a:t>
            </a:r>
            <a:endParaRPr lang="en-US" dirty="0"/>
          </a:p>
        </p:txBody>
      </p:sp>
      <p:sp>
        <p:nvSpPr>
          <p:cNvPr id="14" name="Text Placeholder 32">
            <a:extLst>
              <a:ext uri="{FF2B5EF4-FFF2-40B4-BE49-F238E27FC236}">
                <a16:creationId xmlns:a16="http://schemas.microsoft.com/office/drawing/2014/main" id="{54858C8C-764E-5A68-A0F6-BE92AB39BCD8}"/>
              </a:ext>
            </a:extLst>
          </p:cNvPr>
          <p:cNvSpPr>
            <a:spLocks noGrp="1"/>
          </p:cNvSpPr>
          <p:nvPr>
            <p:ph type="body" sz="quarter" idx="16" hasCustomPrompt="1"/>
          </p:nvPr>
        </p:nvSpPr>
        <p:spPr>
          <a:xfrm>
            <a:off x="518943" y="5208449"/>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987092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84C245"/>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B11DBAEF-C31D-03B7-2251-17C9959AAB4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317963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7140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099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Picture Placeholder 18">
            <a:extLst>
              <a:ext uri="{FF2B5EF4-FFF2-40B4-BE49-F238E27FC236}">
                <a16:creationId xmlns:a16="http://schemas.microsoft.com/office/drawing/2014/main" id="{52851A30-5687-BD2C-421A-BA448F8746F5}"/>
              </a:ext>
            </a:extLst>
          </p:cNvPr>
          <p:cNvSpPr>
            <a:spLocks noGrp="1"/>
          </p:cNvSpPr>
          <p:nvPr>
            <p:ph type="pic" sz="quarter" idx="34"/>
          </p:nvPr>
        </p:nvSpPr>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27AA91F6-5BD2-E34C-B322-2AAF4F93A0F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32688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3" name="Picture Placeholder 22">
            <a:extLst>
              <a:ext uri="{FF2B5EF4-FFF2-40B4-BE49-F238E27FC236}">
                <a16:creationId xmlns:a16="http://schemas.microsoft.com/office/drawing/2014/main" id="{9FDDACBF-BC5C-D7C3-EEC4-C46ED3EFA6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976992 w 5587827"/>
              <a:gd name="connsiteY1" fmla="*/ 0 h 4095259"/>
              <a:gd name="connsiteX2" fmla="*/ 2976992 w 5587827"/>
              <a:gd name="connsiteY2" fmla="*/ 4273 h 4095259"/>
              <a:gd name="connsiteX3" fmla="*/ 3129100 w 5587827"/>
              <a:gd name="connsiteY3" fmla="*/ 0 h 4095259"/>
              <a:gd name="connsiteX4" fmla="*/ 4180563 w 5587827"/>
              <a:gd name="connsiteY4" fmla="*/ 160639 h 4095259"/>
              <a:gd name="connsiteX5" fmla="*/ 4218542 w 5587827"/>
              <a:gd name="connsiteY5" fmla="*/ 174499 h 4095259"/>
              <a:gd name="connsiteX6" fmla="*/ 4143375 w 5587827"/>
              <a:gd name="connsiteY6" fmla="*/ 237780 h 4095259"/>
              <a:gd name="connsiteX7" fmla="*/ 3652495 w 5587827"/>
              <a:gd name="connsiteY7" fmla="*/ 1336025 h 4095259"/>
              <a:gd name="connsiteX8" fmla="*/ 5326027 w 5587827"/>
              <a:gd name="connsiteY8" fmla="*/ 2888396 h 4095259"/>
              <a:gd name="connsiteX9" fmla="*/ 5420361 w 5587827"/>
              <a:gd name="connsiteY9" fmla="*/ 2885156 h 4095259"/>
              <a:gd name="connsiteX10" fmla="*/ 5420361 w 5587827"/>
              <a:gd name="connsiteY10" fmla="*/ 2888396 h 4095259"/>
              <a:gd name="connsiteX11" fmla="*/ 5587827 w 5587827"/>
              <a:gd name="connsiteY11" fmla="*/ 2888396 h 4095259"/>
              <a:gd name="connsiteX12" fmla="*/ 5501291 w 5587827"/>
              <a:gd name="connsiteY12" fmla="*/ 3024514 h 4095259"/>
              <a:gd name="connsiteX13" fmla="*/ 3129100 w 5587827"/>
              <a:gd name="connsiteY13" fmla="*/ 4095259 h 4095259"/>
              <a:gd name="connsiteX14" fmla="*/ 2976992 w 5587827"/>
              <a:gd name="connsiteY14" fmla="*/ 4090985 h 4095259"/>
              <a:gd name="connsiteX15" fmla="*/ 2976992 w 5587827"/>
              <a:gd name="connsiteY15" fmla="*/ 4095259 h 4095259"/>
              <a:gd name="connsiteX16" fmla="*/ 0 w 5587827"/>
              <a:gd name="connsiteY16"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7827" h="4095259">
                <a:moveTo>
                  <a:pt x="0" y="0"/>
                </a:moveTo>
                <a:lnTo>
                  <a:pt x="2976992" y="0"/>
                </a:lnTo>
                <a:lnTo>
                  <a:pt x="2976992" y="4273"/>
                </a:lnTo>
                <a:cubicBezTo>
                  <a:pt x="3027694" y="0"/>
                  <a:pt x="3078399" y="0"/>
                  <a:pt x="3129100" y="0"/>
                </a:cubicBez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986B0822-942F-FE3D-9D2C-62CC53B7893F}"/>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600321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Photo 09">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653795"/>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5398A2"/>
          </a:solidFill>
          <a:ln w="15768" cap="flat">
            <a:noFill/>
            <a:prstDash val="solid"/>
            <a:miter/>
          </a:ln>
        </p:spPr>
        <p:txBody>
          <a:bodyPr wrap="square" rtlCol="0" anchor="ctr">
            <a:noAutofit/>
          </a:bodyPr>
          <a:lstStyle/>
          <a:p>
            <a:endParaRPr lang="en-US" dirty="0"/>
          </a:p>
        </p:txBody>
      </p:sp>
      <p:sp>
        <p:nvSpPr>
          <p:cNvPr id="20" name="Picture Placeholder 19">
            <a:extLst>
              <a:ext uri="{FF2B5EF4-FFF2-40B4-BE49-F238E27FC236}">
                <a16:creationId xmlns:a16="http://schemas.microsoft.com/office/drawing/2014/main" id="{69D8D45D-E5A9-17A1-786A-B99DA36CD084}"/>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2" name="Slide Number Placeholder 5">
            <a:extLst>
              <a:ext uri="{FF2B5EF4-FFF2-40B4-BE49-F238E27FC236}">
                <a16:creationId xmlns:a16="http://schemas.microsoft.com/office/drawing/2014/main" id="{945F5E30-2859-B84D-A703-EE4726A9952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132732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2768198" y="3724878"/>
            <a:ext cx="4815863" cy="519888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Text Placeholder 23">
            <a:extLst>
              <a:ext uri="{FF2B5EF4-FFF2-40B4-BE49-F238E27FC236}">
                <a16:creationId xmlns:a16="http://schemas.microsoft.com/office/drawing/2014/main" id="{3E61F385-1F11-BC54-2E98-825ED8B8C1C3}"/>
              </a:ext>
            </a:extLst>
          </p:cNvPr>
          <p:cNvSpPr>
            <a:spLocks noGrp="1"/>
          </p:cNvSpPr>
          <p:nvPr>
            <p:ph type="body" sz="quarter" idx="17" hasCustomPrompt="1"/>
          </p:nvPr>
        </p:nvSpPr>
        <p:spPr>
          <a:xfrm>
            <a:off x="4083649" y="9197379"/>
            <a:ext cx="3256950" cy="690592"/>
          </a:xfrm>
          <a:prstGeom prst="rect">
            <a:avLst/>
          </a:prstGeom>
        </p:spPr>
        <p:txBody>
          <a:bodyPr>
            <a:normAutofit/>
          </a:bodyPr>
          <a:lstStyle>
            <a:lvl1pPr marL="0" indent="0" algn="r">
              <a:buNone/>
              <a:defRPr sz="2200" b="1" i="0">
                <a:solidFill>
                  <a:srgbClr val="84C245"/>
                </a:solidFill>
                <a:latin typeface="Calibri" panose="020F0502020204030204" pitchFamily="34" charset="0"/>
                <a:cs typeface="Calibri" panose="020F0502020204030204" pitchFamily="34" charset="0"/>
              </a:defRPr>
            </a:lvl1pPr>
          </a:lstStyle>
          <a:p>
            <a:pPr lvl="0"/>
            <a:r>
              <a:rPr lang="en-US" dirty="0"/>
              <a:t>follow our journey</a:t>
            </a:r>
          </a:p>
        </p:txBody>
      </p:sp>
      <p:sp>
        <p:nvSpPr>
          <p:cNvPr id="20" name="Text Placeholder 32">
            <a:extLst>
              <a:ext uri="{FF2B5EF4-FFF2-40B4-BE49-F238E27FC236}">
                <a16:creationId xmlns:a16="http://schemas.microsoft.com/office/drawing/2014/main" id="{8743C1BB-6FDC-B3E6-26B0-5CB89CCC05B0}"/>
              </a:ext>
            </a:extLst>
          </p:cNvPr>
          <p:cNvSpPr>
            <a:spLocks noGrp="1"/>
          </p:cNvSpPr>
          <p:nvPr>
            <p:ph type="body" sz="quarter" idx="32" hasCustomPrompt="1"/>
          </p:nvPr>
        </p:nvSpPr>
        <p:spPr>
          <a:xfrm>
            <a:off x="3605842" y="4568406"/>
            <a:ext cx="3552506" cy="2919322"/>
          </a:xfrm>
          <a:prstGeom prst="rect">
            <a:avLst/>
          </a:prstGeom>
        </p:spPr>
        <p:txBody>
          <a:bodyPr numCol="1" spcCol="288000" anchor="t">
            <a:noAutofit/>
          </a:bodyPr>
          <a:lstStyle>
            <a:lvl1pPr marL="0" indent="0" algn="r">
              <a:lnSpc>
                <a:spcPts val="122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3" name="Freeform 2">
            <a:extLst>
              <a:ext uri="{FF2B5EF4-FFF2-40B4-BE49-F238E27FC236}">
                <a16:creationId xmlns:a16="http://schemas.microsoft.com/office/drawing/2014/main" id="{5B6B9A2D-BA2D-3C06-1BC1-5977C2001E2F}"/>
              </a:ext>
            </a:extLst>
          </p:cNvPr>
          <p:cNvSpPr/>
          <p:nvPr userDrawn="1"/>
        </p:nvSpPr>
        <p:spPr>
          <a:xfrm rot="16200000">
            <a:off x="1664604"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4" name="Freeform 3">
            <a:extLst>
              <a:ext uri="{FF2B5EF4-FFF2-40B4-BE49-F238E27FC236}">
                <a16:creationId xmlns:a16="http://schemas.microsoft.com/office/drawing/2014/main" id="{1FE64251-E778-DDFA-1A06-04FC795B25A3}"/>
              </a:ext>
            </a:extLst>
          </p:cNvPr>
          <p:cNvSpPr/>
          <p:nvPr userDrawn="1"/>
        </p:nvSpPr>
        <p:spPr>
          <a:xfrm rot="16200000">
            <a:off x="2274203"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740FD8C2-2DF7-8718-FD7A-F341DAB00C3C}"/>
              </a:ext>
            </a:extLst>
          </p:cNvPr>
          <p:cNvSpPr>
            <a:spLocks noGrp="1"/>
          </p:cNvSpPr>
          <p:nvPr>
            <p:ph type="body" sz="quarter" idx="44" hasCustomPrompt="1"/>
          </p:nvPr>
        </p:nvSpPr>
        <p:spPr>
          <a:xfrm>
            <a:off x="486984" y="8169259"/>
            <a:ext cx="4183779" cy="585052"/>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8" name="TextBox 7">
            <a:extLst>
              <a:ext uri="{FF2B5EF4-FFF2-40B4-BE49-F238E27FC236}">
                <a16:creationId xmlns:a16="http://schemas.microsoft.com/office/drawing/2014/main" id="{2CB172CE-F1BE-5F90-0179-E5C0AFF48CB1}"/>
              </a:ext>
            </a:extLst>
          </p:cNvPr>
          <p:cNvSpPr txBox="1"/>
          <p:nvPr userDrawn="1"/>
        </p:nvSpPr>
        <p:spPr>
          <a:xfrm>
            <a:off x="2050236" y="10149486"/>
            <a:ext cx="2439386" cy="400110"/>
          </a:xfrm>
          <a:prstGeom prst="rect">
            <a:avLst/>
          </a:prstGeom>
          <a:noFill/>
        </p:spPr>
        <p:txBody>
          <a:bodyPr wrap="square">
            <a:spAutoFit/>
          </a:bodyPr>
          <a:lstStyle/>
          <a:p>
            <a:pPr algn="just"/>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500" i="0" dirty="0">
              <a:solidFill>
                <a:srgbClr val="404040"/>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B93AB27A-05D9-F29F-10AE-AAA74614418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527319" y="10167817"/>
            <a:ext cx="1529269" cy="340525"/>
          </a:xfrm>
          <a:prstGeom prst="rect">
            <a:avLst/>
          </a:prstGeom>
        </p:spPr>
      </p:pic>
      <p:pic>
        <p:nvPicPr>
          <p:cNvPr id="10" name="Picture 9">
            <a:extLst>
              <a:ext uri="{FF2B5EF4-FFF2-40B4-BE49-F238E27FC236}">
                <a16:creationId xmlns:a16="http://schemas.microsoft.com/office/drawing/2014/main" id="{AC5D0041-05E0-EC4D-59E0-6119B75B15D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56135" y="730290"/>
            <a:ext cx="2422555" cy="1780432"/>
          </a:xfrm>
          <a:prstGeom prst="rect">
            <a:avLst/>
          </a:prstGeom>
        </p:spPr>
      </p:pic>
    </p:spTree>
    <p:extLst>
      <p:ext uri="{BB962C8B-B14F-4D97-AF65-F5344CB8AC3E}">
        <p14:creationId xmlns:p14="http://schemas.microsoft.com/office/powerpoint/2010/main" val="2715723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ver 02">
    <p:spTree>
      <p:nvGrpSpPr>
        <p:cNvPr id="1" name=""/>
        <p:cNvGrpSpPr/>
        <p:nvPr/>
      </p:nvGrpSpPr>
      <p:grpSpPr>
        <a:xfrm>
          <a:off x="0" y="0"/>
          <a:ext cx="0" cy="0"/>
          <a:chOff x="0" y="0"/>
          <a:chExt cx="0" cy="0"/>
        </a:xfrm>
      </p:grpSpPr>
    </p:spTree>
    <p:extLst>
      <p:ext uri="{BB962C8B-B14F-4D97-AF65-F5344CB8AC3E}">
        <p14:creationId xmlns:p14="http://schemas.microsoft.com/office/powerpoint/2010/main" val="575194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C - 8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1841006" y="-3"/>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424938" y="2455999"/>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6" name="Freeform 35">
            <a:extLst>
              <a:ext uri="{FF2B5EF4-FFF2-40B4-BE49-F238E27FC236}">
                <a16:creationId xmlns:a16="http://schemas.microsoft.com/office/drawing/2014/main" id="{B58649AB-2530-6DDA-3131-72D1FFC606B6}"/>
              </a:ext>
            </a:extLst>
          </p:cNvPr>
          <p:cNvSpPr/>
          <p:nvPr/>
        </p:nvSpPr>
        <p:spPr>
          <a:xfrm rot="10800000">
            <a:off x="5003409" y="6001"/>
            <a:ext cx="1512000" cy="234260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3802016" y="5413574"/>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4" name="Freeform 43">
            <a:extLst>
              <a:ext uri="{FF2B5EF4-FFF2-40B4-BE49-F238E27FC236}">
                <a16:creationId xmlns:a16="http://schemas.microsoft.com/office/drawing/2014/main" id="{073E045E-0701-FF12-BAFC-3FCCF7DD6679}"/>
              </a:ext>
            </a:extLst>
          </p:cNvPr>
          <p:cNvSpPr/>
          <p:nvPr userDrawn="1"/>
        </p:nvSpPr>
        <p:spPr>
          <a:xfrm>
            <a:off x="5389821" y="8602902"/>
            <a:ext cx="1512000"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alpha val="9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2211364" y="9170536"/>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621469" y="8602902"/>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84C245">
              <a:alpha val="65447"/>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281616" y="389118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1841005" y="1809550"/>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424938" y="-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8" name="Picture Placeholder 87">
            <a:extLst>
              <a:ext uri="{FF2B5EF4-FFF2-40B4-BE49-F238E27FC236}">
                <a16:creationId xmlns:a16="http://schemas.microsoft.com/office/drawing/2014/main" id="{164AE254-87A2-EDCA-FD00-4F404345D797}"/>
              </a:ext>
            </a:extLst>
          </p:cNvPr>
          <p:cNvSpPr>
            <a:spLocks noGrp="1"/>
          </p:cNvSpPr>
          <p:nvPr userDrawn="1">
            <p:ph type="pic" sz="quarter" idx="13"/>
          </p:nvPr>
        </p:nvSpPr>
        <p:spPr>
          <a:xfrm>
            <a:off x="5003409" y="2092801"/>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621469" y="5959611"/>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2211364" y="6690710"/>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8" name="Picture Placeholder 97">
            <a:extLst>
              <a:ext uri="{FF2B5EF4-FFF2-40B4-BE49-F238E27FC236}">
                <a16:creationId xmlns:a16="http://schemas.microsoft.com/office/drawing/2014/main" id="{8461D256-BF3B-C0B4-10C3-97CCBF2277E1}"/>
              </a:ext>
            </a:extLst>
          </p:cNvPr>
          <p:cNvSpPr>
            <a:spLocks noGrp="1" noChangeAspect="1"/>
          </p:cNvSpPr>
          <p:nvPr>
            <p:ph type="pic" sz="quarter" idx="17"/>
          </p:nvPr>
        </p:nvSpPr>
        <p:spPr>
          <a:xfrm>
            <a:off x="5389821" y="6129734"/>
            <a:ext cx="1512000" cy="2558466"/>
          </a:xfrm>
          <a:custGeom>
            <a:avLst/>
            <a:gdLst>
              <a:gd name="connsiteX0" fmla="*/ 781064 w 1562129"/>
              <a:gd name="connsiteY0" fmla="*/ 0 h 2643290"/>
              <a:gd name="connsiteX1" fmla="*/ 1562129 w 1562129"/>
              <a:gd name="connsiteY1" fmla="*/ 755451 h 2643290"/>
              <a:gd name="connsiteX2" fmla="*/ 1560498 w 1562129"/>
              <a:gd name="connsiteY2" fmla="*/ 798034 h 2643290"/>
              <a:gd name="connsiteX3" fmla="*/ 1562129 w 1562129"/>
              <a:gd name="connsiteY3" fmla="*/ 798034 h 2643290"/>
              <a:gd name="connsiteX4" fmla="*/ 1562129 w 1562129"/>
              <a:gd name="connsiteY4" fmla="*/ 2643290 h 2643290"/>
              <a:gd name="connsiteX5" fmla="*/ 0 w 1562129"/>
              <a:gd name="connsiteY5" fmla="*/ 2643290 h 2643290"/>
              <a:gd name="connsiteX6" fmla="*/ 0 w 1562129"/>
              <a:gd name="connsiteY6" fmla="*/ 798034 h 2643290"/>
              <a:gd name="connsiteX7" fmla="*/ 1631 w 1562129"/>
              <a:gd name="connsiteY7" fmla="*/ 798034 h 2643290"/>
              <a:gd name="connsiteX8" fmla="*/ 0 w 1562129"/>
              <a:gd name="connsiteY8" fmla="*/ 755451 h 2643290"/>
              <a:gd name="connsiteX9" fmla="*/ 781064 w 1562129"/>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29" h="2643290">
                <a:moveTo>
                  <a:pt x="781064" y="0"/>
                </a:moveTo>
                <a:cubicBezTo>
                  <a:pt x="1213177" y="0"/>
                  <a:pt x="1562129" y="339086"/>
                  <a:pt x="1562129" y="755451"/>
                </a:cubicBezTo>
                <a:cubicBezTo>
                  <a:pt x="1562129" y="769645"/>
                  <a:pt x="1562129" y="783839"/>
                  <a:pt x="1560498" y="798034"/>
                </a:cubicBezTo>
                <a:lnTo>
                  <a:pt x="1562129" y="798034"/>
                </a:lnTo>
                <a:lnTo>
                  <a:pt x="1562129" y="2643290"/>
                </a:lnTo>
                <a:lnTo>
                  <a:pt x="0" y="2643290"/>
                </a:lnTo>
                <a:lnTo>
                  <a:pt x="0" y="798034"/>
                </a:lnTo>
                <a:lnTo>
                  <a:pt x="1631" y="798034"/>
                </a:lnTo>
                <a:cubicBezTo>
                  <a:pt x="0" y="783839"/>
                  <a:pt x="0" y="769645"/>
                  <a:pt x="0" y="755451"/>
                </a:cubicBezTo>
                <a:cubicBezTo>
                  <a:pt x="0" y="337508"/>
                  <a:pt x="350582" y="0"/>
                  <a:pt x="781064"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252084" y="0"/>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36053" y="395871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36053" y="348461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884052" y="364745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1861149" y="70377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1815586" y="77130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1815586" y="29720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463585" y="46004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469754" y="368764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424191" y="375517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424191" y="328107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072190" y="344391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6" name="Straight Connector 125">
            <a:extLst>
              <a:ext uri="{FF2B5EF4-FFF2-40B4-BE49-F238E27FC236}">
                <a16:creationId xmlns:a16="http://schemas.microsoft.com/office/drawing/2014/main" id="{D13A6486-B622-7380-6C6D-388C85B68B02}"/>
              </a:ext>
            </a:extLst>
          </p:cNvPr>
          <p:cNvCxnSpPr>
            <a:cxnSpLocks/>
          </p:cNvCxnSpPr>
          <p:nvPr userDrawn="1"/>
        </p:nvCxnSpPr>
        <p:spPr>
          <a:xfrm>
            <a:off x="5021422" y="87525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7" name="Text Placeholder 32">
            <a:extLst>
              <a:ext uri="{FF2B5EF4-FFF2-40B4-BE49-F238E27FC236}">
                <a16:creationId xmlns:a16="http://schemas.microsoft.com/office/drawing/2014/main" id="{F87389A0-87B7-2850-BE6E-18811A3D3514}"/>
              </a:ext>
            </a:extLst>
          </p:cNvPr>
          <p:cNvSpPr>
            <a:spLocks noGrp="1"/>
          </p:cNvSpPr>
          <p:nvPr>
            <p:ph type="body" sz="quarter" idx="27" hasCustomPrompt="1"/>
          </p:nvPr>
        </p:nvSpPr>
        <p:spPr>
          <a:xfrm>
            <a:off x="4975859" y="94277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8" name="Text Placeholder 32">
            <a:extLst>
              <a:ext uri="{FF2B5EF4-FFF2-40B4-BE49-F238E27FC236}">
                <a16:creationId xmlns:a16="http://schemas.microsoft.com/office/drawing/2014/main" id="{41DAF6BB-58D6-6E7C-9C33-6EEBCDEEE4D6}"/>
              </a:ext>
            </a:extLst>
          </p:cNvPr>
          <p:cNvSpPr>
            <a:spLocks noGrp="1"/>
          </p:cNvSpPr>
          <p:nvPr>
            <p:ph type="body" sz="quarter" idx="28" hasCustomPrompt="1"/>
          </p:nvPr>
        </p:nvSpPr>
        <p:spPr>
          <a:xfrm>
            <a:off x="4975859" y="46868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29" name="Text Placeholder 32">
            <a:extLst>
              <a:ext uri="{FF2B5EF4-FFF2-40B4-BE49-F238E27FC236}">
                <a16:creationId xmlns:a16="http://schemas.microsoft.com/office/drawing/2014/main" id="{3F4DBFCD-A5DC-6AE2-7056-222772F7BC4C}"/>
              </a:ext>
            </a:extLst>
          </p:cNvPr>
          <p:cNvSpPr>
            <a:spLocks noGrp="1"/>
          </p:cNvSpPr>
          <p:nvPr>
            <p:ph type="body" sz="quarter" idx="29" hasCustomPrompt="1"/>
          </p:nvPr>
        </p:nvSpPr>
        <p:spPr>
          <a:xfrm>
            <a:off x="5623858" y="63152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3802016" y="7732319"/>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657706" y="9175069"/>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612143" y="9242593"/>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612143" y="8768500"/>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1260142" y="8931339"/>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2237238" y="984272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2191675" y="991025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2191675" y="943615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2839674" y="959899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3835733" y="668540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3790170" y="675292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3790170" y="627883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4438169" y="644167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6" name="Straight Connector 155">
            <a:extLst>
              <a:ext uri="{FF2B5EF4-FFF2-40B4-BE49-F238E27FC236}">
                <a16:creationId xmlns:a16="http://schemas.microsoft.com/office/drawing/2014/main" id="{045F9117-1F22-7D20-363D-BBF6CEF7A622}"/>
              </a:ext>
            </a:extLst>
          </p:cNvPr>
          <p:cNvCxnSpPr>
            <a:cxnSpLocks/>
          </p:cNvCxnSpPr>
          <p:nvPr userDrawn="1"/>
        </p:nvCxnSpPr>
        <p:spPr>
          <a:xfrm>
            <a:off x="5419461" y="92356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7" name="Text Placeholder 32">
            <a:extLst>
              <a:ext uri="{FF2B5EF4-FFF2-40B4-BE49-F238E27FC236}">
                <a16:creationId xmlns:a16="http://schemas.microsoft.com/office/drawing/2014/main" id="{E15C0520-5F3E-32F2-1475-856F892674C3}"/>
              </a:ext>
            </a:extLst>
          </p:cNvPr>
          <p:cNvSpPr>
            <a:spLocks noGrp="1"/>
          </p:cNvSpPr>
          <p:nvPr>
            <p:ph type="body" sz="quarter" idx="39" hasCustomPrompt="1"/>
          </p:nvPr>
        </p:nvSpPr>
        <p:spPr>
          <a:xfrm>
            <a:off x="5373898" y="93031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8" name="Text Placeholder 32">
            <a:extLst>
              <a:ext uri="{FF2B5EF4-FFF2-40B4-BE49-F238E27FC236}">
                <a16:creationId xmlns:a16="http://schemas.microsoft.com/office/drawing/2014/main" id="{39CCC3A8-493B-4B2D-C347-BA85622F5A87}"/>
              </a:ext>
            </a:extLst>
          </p:cNvPr>
          <p:cNvSpPr>
            <a:spLocks noGrp="1"/>
          </p:cNvSpPr>
          <p:nvPr>
            <p:ph type="body" sz="quarter" idx="40" hasCustomPrompt="1"/>
          </p:nvPr>
        </p:nvSpPr>
        <p:spPr>
          <a:xfrm>
            <a:off x="5373898" y="88290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159" name="Text Placeholder 32">
            <a:extLst>
              <a:ext uri="{FF2B5EF4-FFF2-40B4-BE49-F238E27FC236}">
                <a16:creationId xmlns:a16="http://schemas.microsoft.com/office/drawing/2014/main" id="{461FD2F9-067D-4AB0-5697-FCB065D6AD6B}"/>
              </a:ext>
            </a:extLst>
          </p:cNvPr>
          <p:cNvSpPr>
            <a:spLocks noGrp="1"/>
          </p:cNvSpPr>
          <p:nvPr>
            <p:ph type="body" sz="quarter" idx="41" hasCustomPrompt="1"/>
          </p:nvPr>
        </p:nvSpPr>
        <p:spPr>
          <a:xfrm>
            <a:off x="6021897" y="89919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F200B15C-94BF-5BD3-A7E4-63A48A673C7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675938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OC - 6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636397" y="2534420"/>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2225319" y="-5"/>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809251" y="2455997"/>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5122517" y="5436117"/>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3531865" y="9193079"/>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1941970" y="8625445"/>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099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665929" y="389118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2225318" y="1809548"/>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809251" y="-4"/>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1941970" y="5982154"/>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3531865" y="6713253"/>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636397" y="-2"/>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620366" y="395871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620366" y="348461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1268365" y="364745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2245462" y="70377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2199899" y="77130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2199899" y="29720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847898" y="46004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854067" y="368764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808504" y="375516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808504" y="328107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456503" y="344391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5122517" y="775486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1978207" y="9197612"/>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1932644" y="9265136"/>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1932644" y="8791043"/>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2580643" y="8953882"/>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3557739" y="9865270"/>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3512176" y="9932794"/>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3512176" y="9458701"/>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4160175" y="9621540"/>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5156234" y="67079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5110671" y="67754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5110671" y="63013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5758670" y="64642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7371E11C-33FD-F3E9-6489-42B9847BDA7B}"/>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chemeClr val="tx1">
                    <a:lumMod val="75000"/>
                    <a:lumOff val="25000"/>
                  </a:schemeClr>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10637D63-46E9-ADE9-F1B4-CCCEA53DF1E4}"/>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927495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OC - 6 Titles">
    <p:spTree>
      <p:nvGrpSpPr>
        <p:cNvPr id="1" name=""/>
        <p:cNvGrpSpPr/>
        <p:nvPr/>
      </p:nvGrpSpPr>
      <p:grpSpPr>
        <a:xfrm>
          <a:off x="0" y="0"/>
          <a:ext cx="0" cy="0"/>
          <a:chOff x="0" y="0"/>
          <a:chExt cx="0" cy="0"/>
        </a:xfrm>
      </p:grpSpPr>
      <p:sp>
        <p:nvSpPr>
          <p:cNvPr id="6" name="Text Placeholder 32">
            <a:extLst>
              <a:ext uri="{FF2B5EF4-FFF2-40B4-BE49-F238E27FC236}">
                <a16:creationId xmlns:a16="http://schemas.microsoft.com/office/drawing/2014/main" id="{8DB3B85C-930A-4ED7-8503-565169BD3CFA}"/>
              </a:ext>
            </a:extLst>
          </p:cNvPr>
          <p:cNvSpPr>
            <a:spLocks noGrp="1"/>
          </p:cNvSpPr>
          <p:nvPr>
            <p:ph type="body" sz="quarter" idx="11" hasCustomPrompt="1"/>
          </p:nvPr>
        </p:nvSpPr>
        <p:spPr>
          <a:xfrm>
            <a:off x="2077549" y="3944517"/>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7" name="Text Placeholder 32">
            <a:extLst>
              <a:ext uri="{FF2B5EF4-FFF2-40B4-BE49-F238E27FC236}">
                <a16:creationId xmlns:a16="http://schemas.microsoft.com/office/drawing/2014/main" id="{A38A95C9-719F-0E92-4EEF-F964DE2DE8C3}"/>
              </a:ext>
            </a:extLst>
          </p:cNvPr>
          <p:cNvSpPr>
            <a:spLocks noGrp="1"/>
          </p:cNvSpPr>
          <p:nvPr>
            <p:ph type="body" sz="quarter" idx="49" hasCustomPrompt="1"/>
          </p:nvPr>
        </p:nvSpPr>
        <p:spPr>
          <a:xfrm>
            <a:off x="2615404" y="3944517"/>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8" name="Text Placeholder 32">
            <a:extLst>
              <a:ext uri="{FF2B5EF4-FFF2-40B4-BE49-F238E27FC236}">
                <a16:creationId xmlns:a16="http://schemas.microsoft.com/office/drawing/2014/main" id="{29F05C58-9C13-99E1-944B-334054E222EE}"/>
              </a:ext>
            </a:extLst>
          </p:cNvPr>
          <p:cNvSpPr>
            <a:spLocks noGrp="1"/>
          </p:cNvSpPr>
          <p:nvPr>
            <p:ph type="body" sz="quarter" idx="13" hasCustomPrompt="1"/>
          </p:nvPr>
        </p:nvSpPr>
        <p:spPr>
          <a:xfrm>
            <a:off x="2077549" y="4419759"/>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25C9C862-364D-C1EE-0390-898ABA489E59}"/>
              </a:ext>
            </a:extLst>
          </p:cNvPr>
          <p:cNvSpPr>
            <a:spLocks noGrp="1"/>
          </p:cNvSpPr>
          <p:nvPr>
            <p:ph type="body" sz="quarter" idx="14" hasCustomPrompt="1"/>
          </p:nvPr>
        </p:nvSpPr>
        <p:spPr>
          <a:xfrm>
            <a:off x="2615404" y="4419885"/>
            <a:ext cx="3816000" cy="293549"/>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0" name="Text Placeholder 32">
            <a:extLst>
              <a:ext uri="{FF2B5EF4-FFF2-40B4-BE49-F238E27FC236}">
                <a16:creationId xmlns:a16="http://schemas.microsoft.com/office/drawing/2014/main" id="{16A3A053-033E-0917-102E-B9E863924A6D}"/>
              </a:ext>
            </a:extLst>
          </p:cNvPr>
          <p:cNvSpPr>
            <a:spLocks noGrp="1"/>
          </p:cNvSpPr>
          <p:nvPr>
            <p:ph type="body" sz="quarter" idx="15" hasCustomPrompt="1"/>
          </p:nvPr>
        </p:nvSpPr>
        <p:spPr>
          <a:xfrm>
            <a:off x="2077549" y="4920893"/>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1" name="Text Placeholder 32">
            <a:extLst>
              <a:ext uri="{FF2B5EF4-FFF2-40B4-BE49-F238E27FC236}">
                <a16:creationId xmlns:a16="http://schemas.microsoft.com/office/drawing/2014/main" id="{5C9E1328-9491-4054-9BBB-BBC384D1ECF9}"/>
              </a:ext>
            </a:extLst>
          </p:cNvPr>
          <p:cNvSpPr>
            <a:spLocks noGrp="1"/>
          </p:cNvSpPr>
          <p:nvPr>
            <p:ph type="body" sz="quarter" idx="19" hasCustomPrompt="1"/>
          </p:nvPr>
        </p:nvSpPr>
        <p:spPr>
          <a:xfrm>
            <a:off x="2615404" y="4920893"/>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2" name="Text Placeholder 32">
            <a:extLst>
              <a:ext uri="{FF2B5EF4-FFF2-40B4-BE49-F238E27FC236}">
                <a16:creationId xmlns:a16="http://schemas.microsoft.com/office/drawing/2014/main" id="{54E5B214-B034-1BC0-34AE-E52107F994EC}"/>
              </a:ext>
            </a:extLst>
          </p:cNvPr>
          <p:cNvSpPr>
            <a:spLocks noGrp="1"/>
          </p:cNvSpPr>
          <p:nvPr>
            <p:ph type="body" sz="quarter" idx="17" hasCustomPrompt="1"/>
          </p:nvPr>
        </p:nvSpPr>
        <p:spPr>
          <a:xfrm>
            <a:off x="2077549" y="542184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3" name="Text Placeholder 32">
            <a:extLst>
              <a:ext uri="{FF2B5EF4-FFF2-40B4-BE49-F238E27FC236}">
                <a16:creationId xmlns:a16="http://schemas.microsoft.com/office/drawing/2014/main" id="{985FDE9D-68A1-A0CE-BFBE-8C3567A84EC2}"/>
              </a:ext>
            </a:extLst>
          </p:cNvPr>
          <p:cNvSpPr>
            <a:spLocks noGrp="1"/>
          </p:cNvSpPr>
          <p:nvPr>
            <p:ph type="body" sz="quarter" idx="20" hasCustomPrompt="1"/>
          </p:nvPr>
        </p:nvSpPr>
        <p:spPr>
          <a:xfrm>
            <a:off x="2615404" y="542184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4" name="Text Placeholder 32">
            <a:extLst>
              <a:ext uri="{FF2B5EF4-FFF2-40B4-BE49-F238E27FC236}">
                <a16:creationId xmlns:a16="http://schemas.microsoft.com/office/drawing/2014/main" id="{81E44A1E-BC33-C79E-2DF3-07C8D191382B}"/>
              </a:ext>
            </a:extLst>
          </p:cNvPr>
          <p:cNvSpPr>
            <a:spLocks noGrp="1"/>
          </p:cNvSpPr>
          <p:nvPr>
            <p:ph type="body" sz="quarter" idx="21" hasCustomPrompt="1"/>
          </p:nvPr>
        </p:nvSpPr>
        <p:spPr>
          <a:xfrm>
            <a:off x="2077549" y="592363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 name="Text Placeholder 32">
            <a:extLst>
              <a:ext uri="{FF2B5EF4-FFF2-40B4-BE49-F238E27FC236}">
                <a16:creationId xmlns:a16="http://schemas.microsoft.com/office/drawing/2014/main" id="{D2E06F58-D25C-26DA-10C3-E2B04AFAE257}"/>
              </a:ext>
            </a:extLst>
          </p:cNvPr>
          <p:cNvSpPr>
            <a:spLocks noGrp="1"/>
          </p:cNvSpPr>
          <p:nvPr>
            <p:ph type="body" sz="quarter" idx="22" hasCustomPrompt="1"/>
          </p:nvPr>
        </p:nvSpPr>
        <p:spPr>
          <a:xfrm>
            <a:off x="2615404" y="592363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 name="Text Placeholder 32">
            <a:extLst>
              <a:ext uri="{FF2B5EF4-FFF2-40B4-BE49-F238E27FC236}">
                <a16:creationId xmlns:a16="http://schemas.microsoft.com/office/drawing/2014/main" id="{E2411339-386E-DB3E-FEAD-0510EE6BB85F}"/>
              </a:ext>
            </a:extLst>
          </p:cNvPr>
          <p:cNvSpPr>
            <a:spLocks noGrp="1"/>
          </p:cNvSpPr>
          <p:nvPr>
            <p:ph type="body" sz="quarter" idx="51" hasCustomPrompt="1"/>
          </p:nvPr>
        </p:nvSpPr>
        <p:spPr>
          <a:xfrm>
            <a:off x="2087189" y="6452834"/>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8" name="Text Placeholder 32">
            <a:extLst>
              <a:ext uri="{FF2B5EF4-FFF2-40B4-BE49-F238E27FC236}">
                <a16:creationId xmlns:a16="http://schemas.microsoft.com/office/drawing/2014/main" id="{39FDA077-779C-CFF5-3F95-FE45BE6A3B3B}"/>
              </a:ext>
            </a:extLst>
          </p:cNvPr>
          <p:cNvSpPr>
            <a:spLocks noGrp="1"/>
          </p:cNvSpPr>
          <p:nvPr>
            <p:ph type="body" sz="quarter" idx="52" hasCustomPrompt="1"/>
          </p:nvPr>
        </p:nvSpPr>
        <p:spPr>
          <a:xfrm>
            <a:off x="2625044" y="6452834"/>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9" name="Text Placeholder 32">
            <a:extLst>
              <a:ext uri="{FF2B5EF4-FFF2-40B4-BE49-F238E27FC236}">
                <a16:creationId xmlns:a16="http://schemas.microsoft.com/office/drawing/2014/main" id="{45405C70-DFF5-EDCA-2486-16512E31AD41}"/>
              </a:ext>
            </a:extLst>
          </p:cNvPr>
          <p:cNvSpPr>
            <a:spLocks noGrp="1"/>
          </p:cNvSpPr>
          <p:nvPr>
            <p:ph type="body" sz="quarter" idx="53" hasCustomPrompt="1"/>
          </p:nvPr>
        </p:nvSpPr>
        <p:spPr>
          <a:xfrm>
            <a:off x="2087189" y="6943066"/>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20" name="Text Placeholder 32">
            <a:extLst>
              <a:ext uri="{FF2B5EF4-FFF2-40B4-BE49-F238E27FC236}">
                <a16:creationId xmlns:a16="http://schemas.microsoft.com/office/drawing/2014/main" id="{908EE690-D777-17B7-D4C4-1B3643813088}"/>
              </a:ext>
            </a:extLst>
          </p:cNvPr>
          <p:cNvSpPr>
            <a:spLocks noGrp="1"/>
          </p:cNvSpPr>
          <p:nvPr>
            <p:ph type="body" sz="quarter" idx="54" hasCustomPrompt="1"/>
          </p:nvPr>
        </p:nvSpPr>
        <p:spPr>
          <a:xfrm>
            <a:off x="2625044" y="6943066"/>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grpSp>
        <p:nvGrpSpPr>
          <p:cNvPr id="2" name="Group 1">
            <a:extLst>
              <a:ext uri="{FF2B5EF4-FFF2-40B4-BE49-F238E27FC236}">
                <a16:creationId xmlns:a16="http://schemas.microsoft.com/office/drawing/2014/main" id="{36DB330A-A62B-C1F9-6403-BEBCBAB2A175}"/>
              </a:ext>
            </a:extLst>
          </p:cNvPr>
          <p:cNvGrpSpPr/>
          <p:nvPr userDrawn="1"/>
        </p:nvGrpSpPr>
        <p:grpSpPr>
          <a:xfrm>
            <a:off x="2077549" y="8320607"/>
            <a:ext cx="4464068" cy="400110"/>
            <a:chOff x="2077549" y="8320607"/>
            <a:chExt cx="4464068" cy="400110"/>
          </a:xfrm>
        </p:grpSpPr>
        <p:sp>
          <p:nvSpPr>
            <p:cNvPr id="23" name="TextBox 22">
              <a:extLst>
                <a:ext uri="{FF2B5EF4-FFF2-40B4-BE49-F238E27FC236}">
                  <a16:creationId xmlns:a16="http://schemas.microsoft.com/office/drawing/2014/main" id="{8581F3BC-45F2-1C53-649B-AEA7C8DE052F}"/>
                </a:ext>
              </a:extLst>
            </p:cNvPr>
            <p:cNvSpPr txBox="1"/>
            <p:nvPr userDrawn="1"/>
          </p:nvSpPr>
          <p:spPr>
            <a:xfrm>
              <a:off x="3701092" y="8320607"/>
              <a:ext cx="2840525" cy="400110"/>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500" i="0" dirty="0">
                <a:solidFill>
                  <a:srgbClr val="404040"/>
                </a:solidFill>
                <a:latin typeface="Calibri" panose="020F050202020403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7CD82E24-2E3D-0490-F6EA-F7ED3D5DD09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077549" y="8325655"/>
              <a:ext cx="1529269" cy="340525"/>
            </a:xfrm>
            <a:prstGeom prst="rect">
              <a:avLst/>
            </a:prstGeom>
          </p:spPr>
        </p:pic>
      </p:grpSp>
      <p:sp>
        <p:nvSpPr>
          <p:cNvPr id="29" name="Freeform 28">
            <a:extLst>
              <a:ext uri="{FF2B5EF4-FFF2-40B4-BE49-F238E27FC236}">
                <a16:creationId xmlns:a16="http://schemas.microsoft.com/office/drawing/2014/main" id="{560EDB3F-DA7E-9453-4DAF-2610586FD76B}"/>
              </a:ext>
            </a:extLst>
          </p:cNvPr>
          <p:cNvSpPr/>
          <p:nvPr userDrawn="1"/>
        </p:nvSpPr>
        <p:spPr>
          <a:xfrm rot="5400000">
            <a:off x="1436055" y="-324993"/>
            <a:ext cx="1963308" cy="4835419"/>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1" name="Slide Number Placeholder 5">
            <a:extLst>
              <a:ext uri="{FF2B5EF4-FFF2-40B4-BE49-F238E27FC236}">
                <a16:creationId xmlns:a16="http://schemas.microsoft.com/office/drawing/2014/main" id="{DBB77EDE-2C34-8394-CB6C-3B929B39977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517869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32EEC84-F9F0-212E-CCE2-E57F9C56C4E9}"/>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913852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3FE6AE4-DF0C-5FF0-5319-8E88F888A54A}"/>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icture Placeholder 12">
            <a:extLst>
              <a:ext uri="{FF2B5EF4-FFF2-40B4-BE49-F238E27FC236}">
                <a16:creationId xmlns:a16="http://schemas.microsoft.com/office/drawing/2014/main" id="{FDD11FCA-7E11-01DD-15D0-C88F9A3C9AD6}"/>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5" name="Text Placeholder 3">
            <a:extLst>
              <a:ext uri="{FF2B5EF4-FFF2-40B4-BE49-F238E27FC236}">
                <a16:creationId xmlns:a16="http://schemas.microsoft.com/office/drawing/2014/main" id="{DA6CC1A3-7344-3CF1-8205-734F7FCDB06C}"/>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6" name="Freeform 5">
            <a:extLst>
              <a:ext uri="{FF2B5EF4-FFF2-40B4-BE49-F238E27FC236}">
                <a16:creationId xmlns:a16="http://schemas.microsoft.com/office/drawing/2014/main" id="{13113578-1974-0DF6-D8B9-F44605DE811D}"/>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8" name="Slide Number Placeholder 5">
            <a:extLst>
              <a:ext uri="{FF2B5EF4-FFF2-40B4-BE49-F238E27FC236}">
                <a16:creationId xmlns:a16="http://schemas.microsoft.com/office/drawing/2014/main" id="{F69302A4-3EB3-0573-088D-8B7B414F81C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52113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06896655-1DB8-1939-C07E-7073EECAD8EA}"/>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77260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4" name="Picture Placeholder 13">
            <a:extLst>
              <a:ext uri="{FF2B5EF4-FFF2-40B4-BE49-F238E27FC236}">
                <a16:creationId xmlns:a16="http://schemas.microsoft.com/office/drawing/2014/main" id="{F854E13A-217D-ABDB-A90C-E105A0A56382}"/>
              </a:ext>
            </a:extLst>
          </p:cNvPr>
          <p:cNvSpPr>
            <a:spLocks noGrp="1"/>
          </p:cNvSpPr>
          <p:nvPr>
            <p:ph type="pic" sz="quarter" idx="39"/>
          </p:nvPr>
        </p:nvSpPr>
        <p:spPr>
          <a:xfrm>
            <a:off x="1" y="6556074"/>
            <a:ext cx="5932537" cy="3391819"/>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0 w 7001712"/>
              <a:gd name="connsiteY8" fmla="*/ 400310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0" y="400310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136AF1FC-8B31-F2C7-6A85-65B027DAF34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69456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38474" y="-21525"/>
            <a:ext cx="2454056" cy="373100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0" name="Slide Number Placeholder 5">
            <a:extLst>
              <a:ext uri="{FF2B5EF4-FFF2-40B4-BE49-F238E27FC236}">
                <a16:creationId xmlns:a16="http://schemas.microsoft.com/office/drawing/2014/main" id="{3B76C925-1258-835E-CA73-246D36C6B93E}"/>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10987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C5508EB-11B4-4326-04E2-76C8F848FF96}"/>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pic>
        <p:nvPicPr>
          <p:cNvPr id="7" name="Picture 6">
            <a:extLst>
              <a:ext uri="{FF2B5EF4-FFF2-40B4-BE49-F238E27FC236}">
                <a16:creationId xmlns:a16="http://schemas.microsoft.com/office/drawing/2014/main" id="{9C4DCD62-D481-BE07-0326-E44489B3471C}"/>
              </a:ext>
            </a:extLst>
          </p:cNvPr>
          <p:cNvPicPr>
            <a:picLocks noChangeAspect="1"/>
          </p:cNvPicPr>
          <p:nvPr userDrawn="1"/>
        </p:nvPicPr>
        <p:blipFill rotWithShape="1">
          <a:blip r:embed="rId17" cstate="hqprint">
            <a:extLst>
              <a:ext uri="{28A0092B-C50C-407E-A947-70E740481C1C}">
                <a14:useLocalDpi xmlns:a14="http://schemas.microsoft.com/office/drawing/2010/main"/>
              </a:ext>
            </a:extLst>
          </a:blip>
          <a:srcRect/>
          <a:stretch/>
        </p:blipFill>
        <p:spPr>
          <a:xfrm rot="16200000">
            <a:off x="6692740" y="9604193"/>
            <a:ext cx="1630571" cy="179998"/>
          </a:xfrm>
          <a:prstGeom prst="rect">
            <a:avLst/>
          </a:prstGeom>
        </p:spPr>
      </p:pic>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4013" r:id="rId1"/>
    <p:sldLayoutId id="2147483994" r:id="rId2"/>
    <p:sldLayoutId id="2147483996" r:id="rId3"/>
    <p:sldLayoutId id="2147484012" r:id="rId4"/>
    <p:sldLayoutId id="2147484010" r:id="rId5"/>
    <p:sldLayoutId id="2147484011" r:id="rId6"/>
    <p:sldLayoutId id="2147484001" r:id="rId7"/>
    <p:sldLayoutId id="2147484009" r:id="rId8"/>
    <p:sldLayoutId id="2147483997" r:id="rId9"/>
    <p:sldLayoutId id="2147483998" r:id="rId10"/>
    <p:sldLayoutId id="2147483999" r:id="rId11"/>
    <p:sldLayoutId id="2147484000" r:id="rId12"/>
    <p:sldLayoutId id="2147484005" r:id="rId13"/>
    <p:sldLayoutId id="2147484008" r:id="rId14"/>
    <p:sldLayoutId id="2147483995" r:id="rId1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microsoft.com/office/2018/10/relationships/comments" Target="../comments/modernComment_581_CB1E7BC9.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8/10/relationships/comments" Target="../comments/modernComment_582_4863C6E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8/10/relationships/comments" Target="../comments/modernComment_572_5BFBCDB1.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hyperlink" Target="https://ec.europa.eu/social/main.jsp?catId=1699" TargetMode="External"/><Relationship Id="rId2" Type="http://schemas.openxmlformats.org/officeDocument/2006/relationships/hyperlink" Target="https://www.eurofound.europa.eu/en/topic/green-jobs" TargetMode="External"/><Relationship Id="rId1" Type="http://schemas.openxmlformats.org/officeDocument/2006/relationships/slideLayout" Target="../slideLayouts/slideLayout10.xml"/><Relationship Id="rId5" Type="http://schemas.openxmlformats.org/officeDocument/2006/relationships/image" Target="../media/image9.jpeg"/><Relationship Id="rId4" Type="http://schemas.openxmlformats.org/officeDocument/2006/relationships/hyperlink" Target="https://www.prospects.ac.uk/jobs-and-work-experience/job-sectors/environment-and-agriculture/green-jobs-what-are-they-and-how-do-i-get-one"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ted.com/talks/janine_benyus_biomimicry_in_action" TargetMode="External"/><Relationship Id="rId2" Type="http://schemas.openxmlformats.org/officeDocument/2006/relationships/image" Target="../media/image10.png"/><Relationship Id="rId1" Type="http://schemas.openxmlformats.org/officeDocument/2006/relationships/slideLayout" Target="../slideLayouts/slideLayout11.xml"/><Relationship Id="rId4" Type="http://schemas.openxmlformats.org/officeDocument/2006/relationships/hyperlink" Target="https://www.youtube.com/watch?v=Nk7HKkCqeTo"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esco.ec.europa.eu/en/classification/occupation_main"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20151AE6-1177-A852-40B4-99AEF3F41728}"/>
              </a:ext>
            </a:extLst>
          </p:cNvPr>
          <p:cNvPicPr>
            <a:picLocks noGrp="1" noChangeAspect="1"/>
          </p:cNvPicPr>
          <p:nvPr>
            <p:ph type="pic" sz="quarter" idx="17"/>
          </p:nvPr>
        </p:nvPicPr>
        <p:blipFill>
          <a:blip r:embed="rId3" cstate="hqprint">
            <a:extLst>
              <a:ext uri="{28A0092B-C50C-407E-A947-70E740481C1C}">
                <a14:useLocalDpi xmlns:a14="http://schemas.microsoft.com/office/drawing/2010/main"/>
              </a:ext>
            </a:extLst>
          </a:blip>
          <a:srcRect/>
          <a:stretch/>
        </p:blipFill>
        <p:spPr/>
      </p:pic>
      <p:sp>
        <p:nvSpPr>
          <p:cNvPr id="13" name="Text Placeholder 12">
            <a:extLst>
              <a:ext uri="{FF2B5EF4-FFF2-40B4-BE49-F238E27FC236}">
                <a16:creationId xmlns:a16="http://schemas.microsoft.com/office/drawing/2014/main" id="{4E6682BC-D2E3-4339-17B4-254222C04E07}"/>
              </a:ext>
            </a:extLst>
          </p:cNvPr>
          <p:cNvSpPr>
            <a:spLocks noGrp="1"/>
          </p:cNvSpPr>
          <p:nvPr>
            <p:ph type="body" sz="quarter" idx="44"/>
          </p:nvPr>
        </p:nvSpPr>
        <p:spPr/>
        <p:txBody>
          <a:bodyPr>
            <a:noAutofit/>
          </a:bodyPr>
          <a:lstStyle/>
          <a:p>
            <a:r>
              <a:rPr lang="en-US" sz="2400" kern="0" dirty="0" err="1"/>
              <a:t>www.</a:t>
            </a:r>
            <a:r>
              <a:rPr lang="en-US" sz="2400" b="1" kern="0" dirty="0" err="1"/>
              <a:t>planetpulse</a:t>
            </a:r>
            <a:r>
              <a:rPr lang="en-US" sz="2400" kern="0" dirty="0" err="1"/>
              <a:t>.eu</a:t>
            </a:r>
            <a:endParaRPr lang="en-US" sz="2400" kern="0" dirty="0"/>
          </a:p>
        </p:txBody>
      </p:sp>
      <p:sp>
        <p:nvSpPr>
          <p:cNvPr id="28" name="Freeform 27">
            <a:extLst>
              <a:ext uri="{FF2B5EF4-FFF2-40B4-BE49-F238E27FC236}">
                <a16:creationId xmlns:a16="http://schemas.microsoft.com/office/drawing/2014/main" id="{0D6FA757-9F57-F5D3-C7F7-D5FA8B0D85B6}"/>
              </a:ext>
            </a:extLst>
          </p:cNvPr>
          <p:cNvSpPr/>
          <p:nvPr/>
        </p:nvSpPr>
        <p:spPr>
          <a:xfrm rot="18211096">
            <a:off x="2170886" y="1580084"/>
            <a:ext cx="6376833" cy="6766074"/>
          </a:xfrm>
          <a:custGeom>
            <a:avLst/>
            <a:gdLst>
              <a:gd name="connsiteX0" fmla="*/ 4312487 w 6376833"/>
              <a:gd name="connsiteY0" fmla="*/ 1052696 h 6766074"/>
              <a:gd name="connsiteX1" fmla="*/ 4381563 w 6376833"/>
              <a:gd name="connsiteY1" fmla="*/ 1165872 h 6766074"/>
              <a:gd name="connsiteX2" fmla="*/ 4385654 w 6376833"/>
              <a:gd name="connsiteY2" fmla="*/ 1163162 h 6766074"/>
              <a:gd name="connsiteX3" fmla="*/ 6376833 w 6376833"/>
              <a:gd name="connsiteY3" fmla="*/ 4169424 h 6766074"/>
              <a:gd name="connsiteX4" fmla="*/ 2456440 w 6376833"/>
              <a:gd name="connsiteY4" fmla="*/ 6766074 h 6766074"/>
              <a:gd name="connsiteX5" fmla="*/ 465260 w 6376833"/>
              <a:gd name="connsiteY5" fmla="*/ 3759812 h 6766074"/>
              <a:gd name="connsiteX6" fmla="*/ 469351 w 6376833"/>
              <a:gd name="connsiteY6" fmla="*/ 3757103 h 6766074"/>
              <a:gd name="connsiteX7" fmla="*/ 392093 w 6376833"/>
              <a:gd name="connsiteY7" fmla="*/ 3649346 h 6766074"/>
              <a:gd name="connsiteX8" fmla="*/ 1054265 w 6376833"/>
              <a:gd name="connsiteY8" fmla="*/ 391279 h 6766074"/>
              <a:gd name="connsiteX9" fmla="*/ 4312487 w 6376833"/>
              <a:gd name="connsiteY9" fmla="*/ 1052696 h 676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6833" h="6766074">
                <a:moveTo>
                  <a:pt x="4312487" y="1052696"/>
                </a:moveTo>
                <a:cubicBezTo>
                  <a:pt x="4336875" y="1089517"/>
                  <a:pt x="4363975" y="1130433"/>
                  <a:pt x="4381563" y="1165872"/>
                </a:cubicBezTo>
                <a:lnTo>
                  <a:pt x="4385654" y="1163162"/>
                </a:lnTo>
                <a:lnTo>
                  <a:pt x="6376833" y="4169424"/>
                </a:lnTo>
                <a:lnTo>
                  <a:pt x="2456440" y="6766074"/>
                </a:lnTo>
                <a:lnTo>
                  <a:pt x="465260" y="3759812"/>
                </a:lnTo>
                <a:lnTo>
                  <a:pt x="469351" y="3757103"/>
                </a:lnTo>
                <a:cubicBezTo>
                  <a:pt x="440872" y="3722991"/>
                  <a:pt x="416482" y="3686167"/>
                  <a:pt x="392093" y="3649346"/>
                </a:cubicBezTo>
                <a:cubicBezTo>
                  <a:pt x="-326021" y="2565144"/>
                  <a:pt x="-30187" y="1109559"/>
                  <a:pt x="1054265" y="391279"/>
                </a:cubicBezTo>
                <a:cubicBezTo>
                  <a:pt x="2138716" y="-327001"/>
                  <a:pt x="3597084" y="-27412"/>
                  <a:pt x="4312487" y="1052696"/>
                </a:cubicBezTo>
                <a:close/>
              </a:path>
            </a:pathLst>
          </a:custGeom>
          <a:blipFill dpi="0" rotWithShape="1">
            <a:blip r:embed="rId4" cstate="hqprint">
              <a:alphaModFix amt="72564"/>
              <a:extLst>
                <a:ext uri="{28A0092B-C50C-407E-A947-70E740481C1C}">
                  <a14:useLocalDpi xmlns:a14="http://schemas.microsoft.com/office/drawing/2010/main"/>
                </a:ext>
              </a:extLst>
            </a:blip>
            <a:srcRect/>
            <a:stretch>
              <a:fillRect t="52588" r="19871"/>
            </a:stretch>
          </a:blipFill>
          <a:ln w="0" cap="flat">
            <a:noFill/>
            <a:prstDash val="solid"/>
            <a:miter/>
          </a:ln>
        </p:spPr>
        <p:txBody>
          <a:bodyPr wrap="square" rtlCol="0" anchor="ctr">
            <a:noAutofit/>
          </a:bodyPr>
          <a:lstStyle/>
          <a:p>
            <a:endParaRPr lang="en-US"/>
          </a:p>
        </p:txBody>
      </p:sp>
      <p:sp>
        <p:nvSpPr>
          <p:cNvPr id="8" name="Rectangle 7">
            <a:extLst>
              <a:ext uri="{FF2B5EF4-FFF2-40B4-BE49-F238E27FC236}">
                <a16:creationId xmlns:a16="http://schemas.microsoft.com/office/drawing/2014/main" id="{861E318A-39EF-14A3-C105-5BF790A9E08D}"/>
              </a:ext>
            </a:extLst>
          </p:cNvPr>
          <p:cNvSpPr/>
          <p:nvPr/>
        </p:nvSpPr>
        <p:spPr>
          <a:xfrm>
            <a:off x="395529" y="4994586"/>
            <a:ext cx="71408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4" name="Rectangle 13">
            <a:extLst>
              <a:ext uri="{FF2B5EF4-FFF2-40B4-BE49-F238E27FC236}">
                <a16:creationId xmlns:a16="http://schemas.microsoft.com/office/drawing/2014/main" id="{762D8F72-E552-D069-3269-B7F18CA1DB6E}"/>
              </a:ext>
            </a:extLst>
          </p:cNvPr>
          <p:cNvSpPr/>
          <p:nvPr/>
        </p:nvSpPr>
        <p:spPr>
          <a:xfrm>
            <a:off x="395529" y="6219850"/>
            <a:ext cx="4972884"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5" name="TextBox 14">
            <a:extLst>
              <a:ext uri="{FF2B5EF4-FFF2-40B4-BE49-F238E27FC236}">
                <a16:creationId xmlns:a16="http://schemas.microsoft.com/office/drawing/2014/main" id="{F5757335-9640-2072-9AD1-1D790B8D5FC5}"/>
              </a:ext>
            </a:extLst>
          </p:cNvPr>
          <p:cNvSpPr txBox="1"/>
          <p:nvPr/>
        </p:nvSpPr>
        <p:spPr>
          <a:xfrm>
            <a:off x="465820" y="6192672"/>
            <a:ext cx="5623195" cy="1077218"/>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EXPLORE / DISCOVER /</a:t>
            </a:r>
            <a:br>
              <a:rPr lang="en-US" sz="3200" b="1" spc="324" dirty="0">
                <a:solidFill>
                  <a:srgbClr val="5398A2"/>
                </a:solidFill>
                <a:latin typeface="Calibri" panose="020F0502020204030204" pitchFamily="34" charset="0"/>
                <a:cs typeface="Calibri" panose="020F0502020204030204" pitchFamily="34" charset="0"/>
              </a:rPr>
            </a:br>
            <a:r>
              <a:rPr lang="en-US" sz="3200" b="1" spc="324" dirty="0">
                <a:solidFill>
                  <a:srgbClr val="5398A2"/>
                </a:solidFill>
                <a:latin typeface="Calibri" panose="020F0502020204030204" pitchFamily="34" charset="0"/>
                <a:cs typeface="Calibri" panose="020F0502020204030204" pitchFamily="34" charset="0"/>
              </a:rPr>
              <a:t>PLAN / ACT</a:t>
            </a:r>
          </a:p>
        </p:txBody>
      </p:sp>
      <p:sp>
        <p:nvSpPr>
          <p:cNvPr id="10" name="TextBox 9">
            <a:extLst>
              <a:ext uri="{FF2B5EF4-FFF2-40B4-BE49-F238E27FC236}">
                <a16:creationId xmlns:a16="http://schemas.microsoft.com/office/drawing/2014/main" id="{E1B81320-9217-7718-64A7-E3B88F6826A9}"/>
              </a:ext>
            </a:extLst>
          </p:cNvPr>
          <p:cNvSpPr txBox="1"/>
          <p:nvPr/>
        </p:nvSpPr>
        <p:spPr>
          <a:xfrm>
            <a:off x="465819" y="5213630"/>
            <a:ext cx="7468813" cy="584775"/>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GREEN CAREERS &amp; FUTURE SKILLS</a:t>
            </a:r>
          </a:p>
        </p:txBody>
      </p:sp>
    </p:spTree>
    <p:extLst>
      <p:ext uri="{BB962C8B-B14F-4D97-AF65-F5344CB8AC3E}">
        <p14:creationId xmlns:p14="http://schemas.microsoft.com/office/powerpoint/2010/main" val="3407772617"/>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4BCEDD26-61A2-36C6-45B3-09ACF1B669A2}"/>
              </a:ext>
            </a:extLst>
          </p:cNvPr>
          <p:cNvSpPr>
            <a:spLocks noGrp="1"/>
          </p:cNvSpPr>
          <p:nvPr>
            <p:ph type="body" sz="quarter" idx="11"/>
          </p:nvPr>
        </p:nvSpPr>
        <p:spPr>
          <a:xfrm>
            <a:off x="2138509" y="3944517"/>
            <a:ext cx="648000" cy="292876"/>
          </a:xfrm>
        </p:spPr>
        <p:txBody>
          <a:bodyPr/>
          <a:lstStyle/>
          <a:p>
            <a:r>
              <a:rPr lang="en-US" dirty="0"/>
              <a:t>01</a:t>
            </a:r>
          </a:p>
        </p:txBody>
      </p:sp>
      <p:sp>
        <p:nvSpPr>
          <p:cNvPr id="18" name="Text Placeholder 17">
            <a:extLst>
              <a:ext uri="{FF2B5EF4-FFF2-40B4-BE49-F238E27FC236}">
                <a16:creationId xmlns:a16="http://schemas.microsoft.com/office/drawing/2014/main" id="{E168760A-90F8-77C1-87D0-014EE7A1ECE9}"/>
              </a:ext>
            </a:extLst>
          </p:cNvPr>
          <p:cNvSpPr>
            <a:spLocks noGrp="1"/>
          </p:cNvSpPr>
          <p:nvPr>
            <p:ph type="body" sz="quarter" idx="49"/>
          </p:nvPr>
        </p:nvSpPr>
        <p:spPr/>
        <p:txBody>
          <a:bodyPr/>
          <a:lstStyle/>
          <a:p>
            <a:r>
              <a:rPr lang="en-US" dirty="0"/>
              <a:t>Introduction</a:t>
            </a:r>
          </a:p>
        </p:txBody>
      </p:sp>
      <p:sp>
        <p:nvSpPr>
          <p:cNvPr id="9" name="Text Placeholder 8">
            <a:extLst>
              <a:ext uri="{FF2B5EF4-FFF2-40B4-BE49-F238E27FC236}">
                <a16:creationId xmlns:a16="http://schemas.microsoft.com/office/drawing/2014/main" id="{8EDA992C-29CF-F3E8-3555-8426B75DCD0D}"/>
              </a:ext>
            </a:extLst>
          </p:cNvPr>
          <p:cNvSpPr>
            <a:spLocks noGrp="1"/>
          </p:cNvSpPr>
          <p:nvPr>
            <p:ph type="body" sz="quarter" idx="13"/>
          </p:nvPr>
        </p:nvSpPr>
        <p:spPr>
          <a:xfrm>
            <a:off x="2138509" y="4419759"/>
            <a:ext cx="648000" cy="292876"/>
          </a:xfrm>
        </p:spPr>
        <p:txBody>
          <a:bodyPr/>
          <a:lstStyle/>
          <a:p>
            <a:r>
              <a:rPr lang="en-US" dirty="0"/>
              <a:t>02</a:t>
            </a:r>
          </a:p>
        </p:txBody>
      </p:sp>
      <p:sp>
        <p:nvSpPr>
          <p:cNvPr id="10" name="Text Placeholder 9">
            <a:extLst>
              <a:ext uri="{FF2B5EF4-FFF2-40B4-BE49-F238E27FC236}">
                <a16:creationId xmlns:a16="http://schemas.microsoft.com/office/drawing/2014/main" id="{32842F62-E6D6-5769-EA6F-4CDD9964E718}"/>
              </a:ext>
            </a:extLst>
          </p:cNvPr>
          <p:cNvSpPr>
            <a:spLocks noGrp="1"/>
          </p:cNvSpPr>
          <p:nvPr>
            <p:ph type="body" sz="quarter" idx="14"/>
          </p:nvPr>
        </p:nvSpPr>
        <p:spPr/>
        <p:txBody>
          <a:bodyPr/>
          <a:lstStyle/>
          <a:p>
            <a:r>
              <a:rPr lang="en-US" dirty="0"/>
              <a:t>Read</a:t>
            </a:r>
          </a:p>
        </p:txBody>
      </p:sp>
      <p:sp>
        <p:nvSpPr>
          <p:cNvPr id="11" name="Text Placeholder 10">
            <a:extLst>
              <a:ext uri="{FF2B5EF4-FFF2-40B4-BE49-F238E27FC236}">
                <a16:creationId xmlns:a16="http://schemas.microsoft.com/office/drawing/2014/main" id="{3BE4098E-3117-D9DB-DCBC-D0DDFCF3AF31}"/>
              </a:ext>
            </a:extLst>
          </p:cNvPr>
          <p:cNvSpPr>
            <a:spLocks noGrp="1"/>
          </p:cNvSpPr>
          <p:nvPr>
            <p:ph type="body" sz="quarter" idx="15"/>
          </p:nvPr>
        </p:nvSpPr>
        <p:spPr>
          <a:xfrm>
            <a:off x="2138509" y="4920893"/>
            <a:ext cx="648000" cy="292876"/>
          </a:xfrm>
        </p:spPr>
        <p:txBody>
          <a:bodyPr/>
          <a:lstStyle/>
          <a:p>
            <a:r>
              <a:rPr lang="en-US" dirty="0"/>
              <a:t>03</a:t>
            </a:r>
          </a:p>
        </p:txBody>
      </p:sp>
      <p:sp>
        <p:nvSpPr>
          <p:cNvPr id="13" name="Text Placeholder 12">
            <a:extLst>
              <a:ext uri="{FF2B5EF4-FFF2-40B4-BE49-F238E27FC236}">
                <a16:creationId xmlns:a16="http://schemas.microsoft.com/office/drawing/2014/main" id="{50ACE8B7-8AC7-F324-E47F-B08DA3E06098}"/>
              </a:ext>
            </a:extLst>
          </p:cNvPr>
          <p:cNvSpPr>
            <a:spLocks noGrp="1"/>
          </p:cNvSpPr>
          <p:nvPr>
            <p:ph type="body" sz="quarter" idx="19"/>
          </p:nvPr>
        </p:nvSpPr>
        <p:spPr/>
        <p:txBody>
          <a:bodyPr/>
          <a:lstStyle/>
          <a:p>
            <a:r>
              <a:rPr lang="en-US" dirty="0"/>
              <a:t>Watch</a:t>
            </a:r>
          </a:p>
        </p:txBody>
      </p:sp>
      <p:sp>
        <p:nvSpPr>
          <p:cNvPr id="12" name="Text Placeholder 11">
            <a:extLst>
              <a:ext uri="{FF2B5EF4-FFF2-40B4-BE49-F238E27FC236}">
                <a16:creationId xmlns:a16="http://schemas.microsoft.com/office/drawing/2014/main" id="{2A51CD27-C3E8-9FF8-DC93-7028D1956CF3}"/>
              </a:ext>
            </a:extLst>
          </p:cNvPr>
          <p:cNvSpPr>
            <a:spLocks noGrp="1"/>
          </p:cNvSpPr>
          <p:nvPr>
            <p:ph type="body" sz="quarter" idx="17"/>
          </p:nvPr>
        </p:nvSpPr>
        <p:spPr>
          <a:xfrm>
            <a:off x="2138509" y="5421848"/>
            <a:ext cx="648000" cy="292876"/>
          </a:xfrm>
        </p:spPr>
        <p:txBody>
          <a:bodyPr/>
          <a:lstStyle/>
          <a:p>
            <a:r>
              <a:rPr lang="en-US" dirty="0"/>
              <a:t>04</a:t>
            </a:r>
          </a:p>
        </p:txBody>
      </p:sp>
      <p:sp>
        <p:nvSpPr>
          <p:cNvPr id="14" name="Text Placeholder 13">
            <a:extLst>
              <a:ext uri="{FF2B5EF4-FFF2-40B4-BE49-F238E27FC236}">
                <a16:creationId xmlns:a16="http://schemas.microsoft.com/office/drawing/2014/main" id="{3D63FF2B-095E-2449-0937-70C368DF05A4}"/>
              </a:ext>
            </a:extLst>
          </p:cNvPr>
          <p:cNvSpPr>
            <a:spLocks noGrp="1"/>
          </p:cNvSpPr>
          <p:nvPr>
            <p:ph type="body" sz="quarter" idx="20"/>
          </p:nvPr>
        </p:nvSpPr>
        <p:spPr/>
        <p:txBody>
          <a:bodyPr/>
          <a:lstStyle/>
          <a:p>
            <a:r>
              <a:rPr lang="en-US" dirty="0"/>
              <a:t>Think &amp; Reflect</a:t>
            </a:r>
          </a:p>
        </p:txBody>
      </p:sp>
      <p:sp>
        <p:nvSpPr>
          <p:cNvPr id="15" name="Text Placeholder 14">
            <a:extLst>
              <a:ext uri="{FF2B5EF4-FFF2-40B4-BE49-F238E27FC236}">
                <a16:creationId xmlns:a16="http://schemas.microsoft.com/office/drawing/2014/main" id="{52C7A109-2EEF-607C-73E4-28F6FD9D5F99}"/>
              </a:ext>
            </a:extLst>
          </p:cNvPr>
          <p:cNvSpPr>
            <a:spLocks noGrp="1"/>
          </p:cNvSpPr>
          <p:nvPr>
            <p:ph type="body" sz="quarter" idx="21"/>
          </p:nvPr>
        </p:nvSpPr>
        <p:spPr>
          <a:xfrm>
            <a:off x="2138509" y="5923638"/>
            <a:ext cx="648000" cy="292876"/>
          </a:xfrm>
        </p:spPr>
        <p:txBody>
          <a:bodyPr/>
          <a:lstStyle/>
          <a:p>
            <a:r>
              <a:rPr lang="en-US" dirty="0"/>
              <a:t>05</a:t>
            </a:r>
          </a:p>
        </p:txBody>
      </p:sp>
      <p:sp>
        <p:nvSpPr>
          <p:cNvPr id="16" name="Text Placeholder 15">
            <a:extLst>
              <a:ext uri="{FF2B5EF4-FFF2-40B4-BE49-F238E27FC236}">
                <a16:creationId xmlns:a16="http://schemas.microsoft.com/office/drawing/2014/main" id="{33A84A90-325C-4DE9-6740-A51533BFA9F0}"/>
              </a:ext>
            </a:extLst>
          </p:cNvPr>
          <p:cNvSpPr>
            <a:spLocks noGrp="1"/>
          </p:cNvSpPr>
          <p:nvPr>
            <p:ph type="body" sz="quarter" idx="22"/>
          </p:nvPr>
        </p:nvSpPr>
        <p:spPr/>
        <p:txBody>
          <a:bodyPr/>
          <a:lstStyle/>
          <a:p>
            <a:r>
              <a:rPr lang="en-US" dirty="0"/>
              <a:t>Act</a:t>
            </a:r>
          </a:p>
        </p:txBody>
      </p:sp>
      <p:sp>
        <p:nvSpPr>
          <p:cNvPr id="19" name="Text Placeholder 18">
            <a:extLst>
              <a:ext uri="{FF2B5EF4-FFF2-40B4-BE49-F238E27FC236}">
                <a16:creationId xmlns:a16="http://schemas.microsoft.com/office/drawing/2014/main" id="{11CC2CC2-F604-8AD3-E6D3-60E6DB208023}"/>
              </a:ext>
            </a:extLst>
          </p:cNvPr>
          <p:cNvSpPr>
            <a:spLocks noGrp="1"/>
          </p:cNvSpPr>
          <p:nvPr>
            <p:ph type="body" sz="quarter" idx="51"/>
          </p:nvPr>
        </p:nvSpPr>
        <p:spPr>
          <a:xfrm>
            <a:off x="2148149" y="6452834"/>
            <a:ext cx="648000" cy="292876"/>
          </a:xfrm>
        </p:spPr>
        <p:txBody>
          <a:bodyPr/>
          <a:lstStyle/>
          <a:p>
            <a:r>
              <a:rPr lang="en-US" dirty="0"/>
              <a:t>06</a:t>
            </a:r>
          </a:p>
        </p:txBody>
      </p:sp>
      <p:sp>
        <p:nvSpPr>
          <p:cNvPr id="20" name="Text Placeholder 19">
            <a:extLst>
              <a:ext uri="{FF2B5EF4-FFF2-40B4-BE49-F238E27FC236}">
                <a16:creationId xmlns:a16="http://schemas.microsoft.com/office/drawing/2014/main" id="{5D3A4819-1BB2-4A22-015E-570306F0FE9D}"/>
              </a:ext>
            </a:extLst>
          </p:cNvPr>
          <p:cNvSpPr>
            <a:spLocks noGrp="1"/>
          </p:cNvSpPr>
          <p:nvPr>
            <p:ph type="body" sz="quarter" idx="52"/>
          </p:nvPr>
        </p:nvSpPr>
        <p:spPr/>
        <p:txBody>
          <a:bodyPr/>
          <a:lstStyle/>
          <a:p>
            <a:r>
              <a:rPr lang="en-US" dirty="0"/>
              <a:t>Key Takeaway</a:t>
            </a:r>
          </a:p>
        </p:txBody>
      </p:sp>
      <p:cxnSp>
        <p:nvCxnSpPr>
          <p:cNvPr id="36" name="Straight Connector 35">
            <a:extLst>
              <a:ext uri="{FF2B5EF4-FFF2-40B4-BE49-F238E27FC236}">
                <a16:creationId xmlns:a16="http://schemas.microsoft.com/office/drawing/2014/main" id="{0B9EC773-70C5-7C62-A061-231701444D38}"/>
              </a:ext>
            </a:extLst>
          </p:cNvPr>
          <p:cNvCxnSpPr>
            <a:cxnSpLocks/>
          </p:cNvCxnSpPr>
          <p:nvPr/>
        </p:nvCxnSpPr>
        <p:spPr>
          <a:xfrm>
            <a:off x="1755648" y="4315968"/>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B12E921-8D4A-198E-4D17-1AA96D5BB2F4}"/>
              </a:ext>
            </a:extLst>
          </p:cNvPr>
          <p:cNvCxnSpPr>
            <a:cxnSpLocks/>
          </p:cNvCxnSpPr>
          <p:nvPr/>
        </p:nvCxnSpPr>
        <p:spPr>
          <a:xfrm>
            <a:off x="1755648" y="6320332"/>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1585323-7664-FF53-240A-431D60B7536F}"/>
              </a:ext>
            </a:extLst>
          </p:cNvPr>
          <p:cNvCxnSpPr>
            <a:cxnSpLocks/>
          </p:cNvCxnSpPr>
          <p:nvPr/>
        </p:nvCxnSpPr>
        <p:spPr>
          <a:xfrm>
            <a:off x="1755648" y="5819241"/>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63251C3-201E-4345-2323-7AC9F7E2CA53}"/>
              </a:ext>
            </a:extLst>
          </p:cNvPr>
          <p:cNvCxnSpPr>
            <a:cxnSpLocks/>
          </p:cNvCxnSpPr>
          <p:nvPr/>
        </p:nvCxnSpPr>
        <p:spPr>
          <a:xfrm>
            <a:off x="1755648" y="5318150"/>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0CFDB8B-D4D9-83FC-90BB-DA03079C4FB8}"/>
              </a:ext>
            </a:extLst>
          </p:cNvPr>
          <p:cNvCxnSpPr>
            <a:cxnSpLocks/>
          </p:cNvCxnSpPr>
          <p:nvPr/>
        </p:nvCxnSpPr>
        <p:spPr>
          <a:xfrm>
            <a:off x="1755648" y="4817059"/>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sp>
        <p:nvSpPr>
          <p:cNvPr id="42" name="Slide Number Placeholder 5">
            <a:extLst>
              <a:ext uri="{FF2B5EF4-FFF2-40B4-BE49-F238E27FC236}">
                <a16:creationId xmlns:a16="http://schemas.microsoft.com/office/drawing/2014/main" id="{F30F1678-6A6D-CCE4-74ED-0FD68B60A690}"/>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2</a:t>
            </a:fld>
            <a:endParaRPr lang="en-US" dirty="0"/>
          </a:p>
        </p:txBody>
      </p:sp>
      <p:pic>
        <p:nvPicPr>
          <p:cNvPr id="4" name="Picture 3">
            <a:extLst>
              <a:ext uri="{FF2B5EF4-FFF2-40B4-BE49-F238E27FC236}">
                <a16:creationId xmlns:a16="http://schemas.microsoft.com/office/drawing/2014/main" id="{358BB960-A5D2-FDE6-D72E-0EAFDCDF3276}"/>
              </a:ext>
            </a:extLst>
          </p:cNvPr>
          <p:cNvPicPr>
            <a:picLocks noChangeAspect="1"/>
          </p:cNvPicPr>
          <p:nvPr/>
        </p:nvPicPr>
        <p:blipFill>
          <a:blip r:embed="rId3">
            <a:alphaModFix amt="83000"/>
            <a:extLst>
              <a:ext uri="{28A0092B-C50C-407E-A947-70E740481C1C}">
                <a14:useLocalDpi xmlns:a14="http://schemas.microsoft.com/office/drawing/2010/main"/>
              </a:ext>
            </a:extLst>
          </a:blip>
          <a:stretch>
            <a:fillRect/>
          </a:stretch>
        </p:blipFill>
        <p:spPr>
          <a:xfrm rot="3275749">
            <a:off x="-2923456" y="282706"/>
            <a:ext cx="5081366" cy="5081366"/>
          </a:xfrm>
          <a:prstGeom prst="rect">
            <a:avLst/>
          </a:prstGeom>
        </p:spPr>
      </p:pic>
      <p:sp>
        <p:nvSpPr>
          <p:cNvPr id="5" name="Rectangle 4">
            <a:extLst>
              <a:ext uri="{FF2B5EF4-FFF2-40B4-BE49-F238E27FC236}">
                <a16:creationId xmlns:a16="http://schemas.microsoft.com/office/drawing/2014/main" id="{D5971B64-7062-2F4A-0247-60F362CC8DD5}"/>
              </a:ext>
            </a:extLst>
          </p:cNvPr>
          <p:cNvSpPr/>
          <p:nvPr/>
        </p:nvSpPr>
        <p:spPr>
          <a:xfrm>
            <a:off x="1633833" y="1671650"/>
            <a:ext cx="2893463" cy="698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6" name="TextBox 5">
            <a:extLst>
              <a:ext uri="{FF2B5EF4-FFF2-40B4-BE49-F238E27FC236}">
                <a16:creationId xmlns:a16="http://schemas.microsoft.com/office/drawing/2014/main" id="{2FC94D44-FC9A-D4BA-0E53-61FFB78FB7CC}"/>
              </a:ext>
            </a:extLst>
          </p:cNvPr>
          <p:cNvSpPr txBox="1"/>
          <p:nvPr/>
        </p:nvSpPr>
        <p:spPr>
          <a:xfrm>
            <a:off x="1817855" y="1723948"/>
            <a:ext cx="2577693" cy="646331"/>
          </a:xfrm>
          <a:prstGeom prst="rect">
            <a:avLst/>
          </a:prstGeom>
          <a:noFill/>
        </p:spPr>
        <p:txBody>
          <a:bodyPr wrap="none" rtlCol="0">
            <a:spAutoFit/>
          </a:bodyPr>
          <a:lstStyle/>
          <a:p>
            <a:r>
              <a:rPr lang="en-US" sz="3600" b="1" spc="324" dirty="0">
                <a:solidFill>
                  <a:srgbClr val="5398A2"/>
                </a:solidFill>
                <a:latin typeface="Calibri" panose="020F0502020204030204" pitchFamily="34" charset="0"/>
                <a:cs typeface="Calibri" panose="020F0502020204030204" pitchFamily="34" charset="0"/>
              </a:rPr>
              <a:t>CONTENTS</a:t>
            </a:r>
          </a:p>
        </p:txBody>
      </p:sp>
    </p:spTree>
    <p:extLst>
      <p:ext uri="{BB962C8B-B14F-4D97-AF65-F5344CB8AC3E}">
        <p14:creationId xmlns:p14="http://schemas.microsoft.com/office/powerpoint/2010/main" val="1214498536"/>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a:xfrm>
            <a:off x="634479" y="3277341"/>
            <a:ext cx="6541269" cy="5494217"/>
          </a:xfrm>
        </p:spPr>
        <p:txBody>
          <a:bodyPr numCol="1"/>
          <a:lstStyle/>
          <a:p>
            <a:pPr>
              <a:lnSpc>
                <a:spcPct val="100000"/>
              </a:lnSpc>
            </a:pPr>
            <a:r>
              <a:rPr lang="en-US" sz="1600" dirty="0"/>
              <a:t>The shift to a sustainable economy is creating new jobs, new industries, and new skill demands across every sector. Green careers span engineering, policy, education, finance, design, agriculture, and beyond — and they are growing </a:t>
            </a:r>
            <a:r>
              <a:rPr lang="en-US" sz="1600"/>
              <a:t>fast.</a:t>
            </a:r>
          </a:p>
          <a:p>
            <a:pPr>
              <a:lnSpc>
                <a:spcPct val="100000"/>
              </a:lnSpc>
            </a:pPr>
            <a:br>
              <a:rPr lang="en-US" sz="1600" dirty="0"/>
            </a:br>
            <a:r>
              <a:rPr lang="en-US" sz="1600" dirty="0"/>
              <a:t>This toolkit helps young people explore what a green career might look like for them, what skills to start building now, and how to connect learning with real-world </a:t>
            </a:r>
            <a:r>
              <a:rPr lang="en-US" sz="1600"/>
              <a:t>opportunity.</a:t>
            </a:r>
          </a:p>
          <a:p>
            <a:pPr>
              <a:lnSpc>
                <a:spcPct val="100000"/>
              </a:lnSpc>
            </a:pPr>
            <a:br>
              <a:rPr lang="en-US" sz="1600" dirty="0"/>
            </a:br>
            <a:r>
              <a:rPr lang="en-US" sz="1600" b="1"/>
              <a:t>Learning Goals</a:t>
            </a:r>
          </a:p>
          <a:p>
            <a:pPr>
              <a:lnSpc>
                <a:spcPct val="100000"/>
              </a:lnSpc>
            </a:pPr>
            <a:br>
              <a:rPr lang="en-US" sz="1600" dirty="0"/>
            </a:br>
            <a:r>
              <a:rPr lang="en-US" sz="1600" dirty="0"/>
              <a:t>• Understand what green jobs are and which sectors are growing </a:t>
            </a:r>
            <a:r>
              <a:rPr lang="en-US" sz="1600"/>
              <a:t>fastest.</a:t>
            </a:r>
          </a:p>
          <a:p>
            <a:pPr>
              <a:lnSpc>
                <a:spcPct val="100000"/>
              </a:lnSpc>
            </a:pPr>
            <a:br>
              <a:rPr lang="en-US" sz="1600" dirty="0"/>
            </a:br>
            <a:r>
              <a:rPr lang="en-US" sz="1600" dirty="0"/>
              <a:t>• Identify skills you already have that are relevant to the green </a:t>
            </a:r>
            <a:r>
              <a:rPr lang="en-US" sz="1600"/>
              <a:t>economy.</a:t>
            </a:r>
          </a:p>
          <a:p>
            <a:pPr>
              <a:lnSpc>
                <a:spcPct val="100000"/>
              </a:lnSpc>
            </a:pPr>
            <a:br>
              <a:rPr lang="en-US" sz="1600" dirty="0"/>
            </a:br>
            <a:r>
              <a:rPr lang="en-US" sz="1600" dirty="0"/>
              <a:t>• Explore EU policy driving the demand for green skills and </a:t>
            </a:r>
            <a:r>
              <a:rPr lang="en-US" sz="1600"/>
              <a:t>workers.</a:t>
            </a:r>
          </a:p>
          <a:p>
            <a:pPr>
              <a:lnSpc>
                <a:spcPct val="100000"/>
              </a:lnSpc>
            </a:pPr>
            <a:br>
              <a:rPr lang="en-US" sz="1600" dirty="0"/>
            </a:br>
            <a:r>
              <a:rPr lang="en-US" sz="1600" dirty="0"/>
              <a:t>• Take one concrete step toward a more sustainable career path.</a:t>
            </a: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a:xfrm>
            <a:off x="528134" y="1876698"/>
            <a:ext cx="2156700" cy="1049221"/>
          </a:xfrm>
        </p:spPr>
        <p:txBody>
          <a:bodyPr/>
          <a:lstStyle/>
          <a:p>
            <a:r>
              <a:rPr lang="en-US" dirty="0"/>
              <a:t>Introduction</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01</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3</a:t>
            </a:fld>
            <a:endParaRPr lang="fr-CA" dirty="0"/>
          </a:p>
        </p:txBody>
      </p:sp>
      <p:pic>
        <p:nvPicPr>
          <p:cNvPr id="2" name="Picture 1">
            <a:extLst>
              <a:ext uri="{FF2B5EF4-FFF2-40B4-BE49-F238E27FC236}">
                <a16:creationId xmlns:a16="http://schemas.microsoft.com/office/drawing/2014/main" id="{41A09BED-65BF-801B-EA32-91AC793B84C0}"/>
              </a:ext>
            </a:extLst>
          </p:cNvPr>
          <p:cNvPicPr>
            <a:picLocks noChangeAspect="1"/>
          </p:cNvPicPr>
          <p:nvPr/>
        </p:nvPicPr>
        <p:blipFill>
          <a:blip r:embed="rId3">
            <a:alphaModFix amt="33000"/>
            <a:extLst>
              <a:ext uri="{28A0092B-C50C-407E-A947-70E740481C1C}">
                <a14:useLocalDpi xmlns:a14="http://schemas.microsoft.com/office/drawing/2010/main"/>
              </a:ext>
            </a:extLst>
          </a:blip>
          <a:stretch>
            <a:fillRect/>
          </a:stretch>
        </p:blipFill>
        <p:spPr>
          <a:xfrm rot="3275749">
            <a:off x="-733149" y="7644015"/>
            <a:ext cx="5081366" cy="5081366"/>
          </a:xfrm>
          <a:prstGeom prst="rect">
            <a:avLst/>
          </a:prstGeom>
        </p:spPr>
      </p:pic>
      <p:pic>
        <p:nvPicPr>
          <p:cNvPr id="5" name="Picture Placeholder 4">
            <a:extLst>
              <a:ext uri="{FF2B5EF4-FFF2-40B4-BE49-F238E27FC236}">
                <a16:creationId xmlns:a16="http://schemas.microsoft.com/office/drawing/2014/main" id="{F760BE1F-ACB3-96E5-9AD3-FEB3A806369A}"/>
              </a:ext>
            </a:extLst>
          </p:cNvPr>
          <p:cNvPicPr>
            <a:picLocks noGrp="1" noChangeAspect="1"/>
          </p:cNvPicPr>
          <p:nvPr>
            <p:ph type="pic" sz="quarter" idx="34"/>
          </p:nvPr>
        </p:nvPicPr>
        <p:blipFill>
          <a:blip r:embed="rId4" cstate="hqprint">
            <a:extLst>
              <a:ext uri="{28A0092B-C50C-407E-A947-70E740481C1C}">
                <a14:useLocalDpi xmlns:a14="http://schemas.microsoft.com/office/drawing/2010/main"/>
              </a:ext>
            </a:extLst>
          </a:blip>
          <a:srcRect/>
          <a:stretch>
            <a:fillRect/>
          </a:stretch>
        </p:blipFill>
        <p:spPr>
          <a:xfrm>
            <a:off x="3442595" y="7630371"/>
            <a:ext cx="3342717" cy="3277342"/>
          </a:xfrm>
        </p:spPr>
      </p:pic>
    </p:spTree>
    <p:extLst>
      <p:ext uri="{BB962C8B-B14F-4D97-AF65-F5344CB8AC3E}">
        <p14:creationId xmlns:p14="http://schemas.microsoft.com/office/powerpoint/2010/main" val="1543228849"/>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a:xfrm>
            <a:off x="634479" y="5227089"/>
            <a:ext cx="6537960" cy="5356555"/>
          </a:xfrm>
        </p:spPr>
        <p:txBody>
          <a:bodyPr/>
          <a:lstStyle/>
          <a:p>
            <a:pPr algn="l">
              <a:lnSpc>
                <a:spcPts val="1320"/>
              </a:lnSpc>
            </a:pPr>
            <a:r>
              <a:rPr lang="en-US" sz="1800" b="1" dirty="0">
                <a:solidFill>
                  <a:srgbClr val="84C345"/>
                </a:solidFill>
              </a:rPr>
              <a:t>Report – Green Jobs in Europe (Eurofound)</a:t>
            </a:r>
            <a:br>
              <a:rPr lang="en-US" sz="1600" dirty="0"/>
            </a:br>
            <a:r>
              <a:rPr lang="en-US" sz="1600" dirty="0"/>
              <a:t>The EU’s research agency for work and living conditions maps which green job sectors are growing across Europe, which skills are in demand, and what the transition means for workers and employers.</a:t>
            </a:r>
            <a:br>
              <a:rPr lang="en-US" sz="1600"/>
            </a:br>
            <a:r>
              <a:rPr lang="en-US" sz="1600">
                <a:solidFill>
                  <a:srgbClr val="1A7B46"/>
                </a:solidFill>
                <a:hlinkClick r:id="rId2">
                  <a:extLst>
                    <a:ext uri="{A12FA001-AC4F-418D-AE19-62706E023703}">
                      <ahyp:hlinkClr xmlns:ahyp="http://schemas.microsoft.com/office/drawing/2018/hyperlinkcolor" val="tx"/>
                    </a:ext>
                  </a:extLst>
                </a:hlinkClick>
              </a:rPr>
              <a:t>Read</a:t>
            </a:r>
          </a:p>
          <a:p>
            <a:pPr algn="l">
              <a:lnSpc>
                <a:spcPts val="1320"/>
              </a:lnSpc>
            </a:pPr>
            <a:endParaRPr lang="en-US" sz="1600" dirty="0">
              <a:solidFill>
                <a:srgbClr val="1A7B46"/>
              </a:solidFill>
              <a:hlinkClick r:id="rId2">
                <a:extLst>
                  <a:ext uri="{A12FA001-AC4F-418D-AE19-62706E023703}">
                    <ahyp:hlinkClr xmlns:ahyp="http://schemas.microsoft.com/office/drawing/2018/hyperlinkcolor" val="tx"/>
                  </a:ext>
                </a:extLst>
              </a:hlinkClick>
            </a:endParaRPr>
          </a:p>
          <a:p>
            <a:pPr algn="l">
              <a:lnSpc>
                <a:spcPts val="1320"/>
              </a:lnSpc>
            </a:pPr>
            <a:r>
              <a:rPr lang="en-US" sz="1800" b="1" dirty="0">
                <a:solidFill>
                  <a:srgbClr val="84C345"/>
                </a:solidFill>
              </a:rPr>
              <a:t>Overview – What Are Green Jobs? (International Labour Organization)</a:t>
            </a:r>
            <a:br>
              <a:rPr lang="en-US" sz="1600" dirty="0"/>
            </a:br>
            <a:r>
              <a:rPr lang="en-US" sz="1600" dirty="0"/>
              <a:t>The ILO defines green jobs, outlines which sectors they belong to, and explains the link between sustainable development, decent work, and the global shift to a low-carbon economy.</a:t>
            </a:r>
            <a:br>
              <a:rPr lang="en-US" sz="1600"/>
            </a:br>
            <a:r>
              <a:rPr lang="en-US" sz="1600">
                <a:solidFill>
                  <a:srgbClr val="1A7B46"/>
                </a:solidFill>
              </a:rPr>
              <a:t>Read</a:t>
            </a: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r>
              <a:rPr lang="en-US" sz="1800" b="1">
                <a:solidFill>
                  <a:srgbClr val="84C345"/>
                </a:solidFill>
              </a:rPr>
              <a:t>Policy </a:t>
            </a:r>
            <a:r>
              <a:rPr lang="en-US" sz="1800" b="1" dirty="0">
                <a:solidFill>
                  <a:srgbClr val="84C345"/>
                </a:solidFill>
              </a:rPr>
              <a:t>– European Green Skills Agenda (European Commission)</a:t>
            </a:r>
            <a:br>
              <a:rPr lang="en-US" sz="1600" dirty="0"/>
            </a:br>
            <a:r>
              <a:rPr lang="en-US" sz="1600" dirty="0"/>
              <a:t>The European Commission’s agenda on green skills for industry sets out how education and training systems are being reshaped to equip workers for a net-zero economy by 2050.</a:t>
            </a:r>
            <a:br>
              <a:rPr lang="en-US" sz="1600"/>
            </a:br>
            <a:r>
              <a:rPr lang="en-US" sz="1600">
                <a:solidFill>
                  <a:srgbClr val="1A7B46"/>
                </a:solidFill>
                <a:hlinkClick r:id="rId3">
                  <a:extLst>
                    <a:ext uri="{A12FA001-AC4F-418D-AE19-62706E023703}">
                      <ahyp:hlinkClr xmlns:ahyp="http://schemas.microsoft.com/office/drawing/2018/hyperlinkcolor" val="tx"/>
                    </a:ext>
                  </a:extLst>
                </a:hlinkClick>
              </a:rPr>
              <a:t>Read</a:t>
            </a:r>
          </a:p>
          <a:p>
            <a:pPr algn="l">
              <a:lnSpc>
                <a:spcPts val="1320"/>
              </a:lnSpc>
            </a:pPr>
            <a:endParaRPr lang="en-US" sz="1600" dirty="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r>
              <a:rPr lang="en-US" sz="1800" b="1" dirty="0">
                <a:solidFill>
                  <a:srgbClr val="84C345"/>
                </a:solidFill>
              </a:rPr>
              <a:t>Guide – Green Jobs: What Are They and How Do I Get One? (Prospects UK)</a:t>
            </a:r>
            <a:br>
              <a:rPr lang="en-US" sz="1600" dirty="0"/>
            </a:br>
            <a:r>
              <a:rPr lang="en-US" sz="1600" dirty="0"/>
              <a:t>A practical career guide covering green job sectors, entry routes, and the qualifications and experience most valued by sustainable employers. Useful for early-stage career planning.</a:t>
            </a:r>
            <a:br>
              <a:rPr lang="en-US" sz="1600" dirty="0"/>
            </a:br>
            <a:r>
              <a:rPr lang="en-US" sz="1600" dirty="0">
                <a:solidFill>
                  <a:srgbClr val="1A7B46"/>
                </a:solidFill>
                <a:hlinkClick r:id="rId4">
                  <a:extLst>
                    <a:ext uri="{A12FA001-AC4F-418D-AE19-62706E023703}">
                      <ahyp:hlinkClr xmlns:ahyp="http://schemas.microsoft.com/office/drawing/2018/hyperlinkcolor" val="tx"/>
                    </a:ext>
                  </a:extLst>
                </a:hlinkClick>
              </a:rPr>
              <a:t>Read</a:t>
            </a:r>
          </a:p>
          <a:p>
            <a:endParaRPr lang="en-US" sz="1400" dirty="0">
              <a:solidFill>
                <a:srgbClr val="1A7B46"/>
              </a:solidFill>
            </a:endParaRP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p:txBody>
          <a:bodyPr/>
          <a:lstStyle/>
          <a:p>
            <a:r>
              <a:rPr lang="en-US" dirty="0"/>
              <a:t>Read</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02</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4</a:t>
            </a:fld>
            <a:endParaRPr lang="fr-CA" dirty="0"/>
          </a:p>
        </p:txBody>
      </p:sp>
      <p:pic>
        <p:nvPicPr>
          <p:cNvPr id="7" name="Picture Placeholder 6">
            <a:extLst>
              <a:ext uri="{FF2B5EF4-FFF2-40B4-BE49-F238E27FC236}">
                <a16:creationId xmlns:a16="http://schemas.microsoft.com/office/drawing/2014/main" id="{AE3C122A-C662-3D97-E79F-A43DC5D0CC6D}"/>
              </a:ext>
            </a:extLst>
          </p:cNvPr>
          <p:cNvPicPr>
            <a:picLocks noGrp="1" noChangeAspect="1"/>
          </p:cNvPicPr>
          <p:nvPr>
            <p:ph type="pic" sz="quarter" idx="34"/>
          </p:nvPr>
        </p:nvPicPr>
        <p:blipFill>
          <a:blip r:embed="rId5"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93003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Placeholder 56">
            <a:extLst>
              <a:ext uri="{FF2B5EF4-FFF2-40B4-BE49-F238E27FC236}">
                <a16:creationId xmlns:a16="http://schemas.microsoft.com/office/drawing/2014/main" id="{3D10351C-61F9-9720-3D8D-B32E1E30CCF2}"/>
              </a:ext>
            </a:extLst>
          </p:cNvPr>
          <p:cNvPicPr>
            <a:picLocks noGrp="1" noChangeAspect="1"/>
          </p:cNvPicPr>
          <p:nvPr>
            <p:ph type="pic" sz="quarter" idx="34"/>
          </p:nvPr>
        </p:nvPicPr>
        <p:blipFill>
          <a:blip r:embed="rId2" cstate="hqprint">
            <a:extLst>
              <a:ext uri="{28A0092B-C50C-407E-A947-70E740481C1C}">
                <a14:useLocalDpi xmlns:a14="http://schemas.microsoft.com/office/drawing/2010/main"/>
              </a:ext>
            </a:extLst>
          </a:blip>
          <a:srcRect/>
          <a:stretch>
            <a:fillRect/>
          </a:stretch>
        </p:blipFill>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rgbClr val="FFFFFF">
              <a:lumMod val="95000"/>
            </a:srgbClr>
          </a:solidFill>
        </p:spPr>
      </p:pic>
      <p:sp>
        <p:nvSpPr>
          <p:cNvPr id="2" name="Text Placeholder 1">
            <a:extLst>
              <a:ext uri="{FF2B5EF4-FFF2-40B4-BE49-F238E27FC236}">
                <a16:creationId xmlns:a16="http://schemas.microsoft.com/office/drawing/2014/main" id="{20A3C248-8BAF-814E-58E7-CF64E12BC81B}"/>
              </a:ext>
            </a:extLst>
          </p:cNvPr>
          <p:cNvSpPr>
            <a:spLocks noGrp="1"/>
          </p:cNvSpPr>
          <p:nvPr>
            <p:ph type="body" sz="quarter" idx="35"/>
          </p:nvPr>
        </p:nvSpPr>
        <p:spPr>
          <a:xfrm>
            <a:off x="492464" y="4832670"/>
            <a:ext cx="1532272" cy="1049221"/>
          </a:xfrm>
        </p:spPr>
        <p:txBody>
          <a:bodyPr/>
          <a:lstStyle/>
          <a:p>
            <a:r>
              <a:rPr lang="en-US"/>
              <a:t>Watch</a:t>
            </a:r>
            <a:endParaRPr lang="en-US" dirty="0"/>
          </a:p>
        </p:txBody>
      </p:sp>
      <p:sp>
        <p:nvSpPr>
          <p:cNvPr id="3" name="Text Placeholder 2">
            <a:extLst>
              <a:ext uri="{FF2B5EF4-FFF2-40B4-BE49-F238E27FC236}">
                <a16:creationId xmlns:a16="http://schemas.microsoft.com/office/drawing/2014/main" id="{AB6195B8-E7B9-B5D6-B28E-4536771674DB}"/>
              </a:ext>
            </a:extLst>
          </p:cNvPr>
          <p:cNvSpPr>
            <a:spLocks noGrp="1"/>
          </p:cNvSpPr>
          <p:nvPr>
            <p:ph type="body" sz="quarter" idx="36"/>
          </p:nvPr>
        </p:nvSpPr>
        <p:spPr>
          <a:xfrm>
            <a:off x="509263" y="3897751"/>
            <a:ext cx="1197303" cy="385564"/>
          </a:xfrm>
        </p:spPr>
        <p:txBody>
          <a:bodyPr/>
          <a:lstStyle/>
          <a:p>
            <a:r>
              <a:rPr lang="en-US"/>
              <a:t>03</a:t>
            </a:r>
            <a:endParaRPr lang="en-US" dirty="0"/>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6668293" y="10441891"/>
            <a:ext cx="988834" cy="465822"/>
          </a:xfrm>
        </p:spPr>
        <p:txBody>
          <a:bodyPr/>
          <a:lstStyle/>
          <a:p>
            <a:fld id="{9C527BFA-2C0E-4CEC-B6A5-913A56FEF4B4}" type="slidenum">
              <a:rPr lang="fr-CA" smtClean="0"/>
              <a:pPr/>
              <a:t>5</a:t>
            </a:fld>
            <a:endParaRPr lang="fr-CA" dirty="0"/>
          </a:p>
        </p:txBody>
      </p:sp>
      <p:grpSp>
        <p:nvGrpSpPr>
          <p:cNvPr id="8" name="Graphic 76">
            <a:extLst>
              <a:ext uri="{FF2B5EF4-FFF2-40B4-BE49-F238E27FC236}">
                <a16:creationId xmlns:a16="http://schemas.microsoft.com/office/drawing/2014/main" id="{45C3FF76-FCBF-A4EA-FF18-ECE9362C3C18}"/>
              </a:ext>
            </a:extLst>
          </p:cNvPr>
          <p:cNvGrpSpPr/>
          <p:nvPr/>
        </p:nvGrpSpPr>
        <p:grpSpPr>
          <a:xfrm rot="1080724">
            <a:off x="6030110" y="1490441"/>
            <a:ext cx="2559370" cy="2557547"/>
            <a:chOff x="3165464" y="4630516"/>
            <a:chExt cx="1502621" cy="1501550"/>
          </a:xfrm>
        </p:grpSpPr>
        <p:sp>
          <p:nvSpPr>
            <p:cNvPr id="11" name="Freeform 10">
              <a:extLst>
                <a:ext uri="{FF2B5EF4-FFF2-40B4-BE49-F238E27FC236}">
                  <a16:creationId xmlns:a16="http://schemas.microsoft.com/office/drawing/2014/main" id="{35F9EDF8-18B3-B48D-BBBC-D44F0EC13514}"/>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AF7591CA-B664-607F-AFB8-490DBD033BB6}"/>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83EF2FA2-C440-09EF-26C7-8F7590A487FB}"/>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7FBEFF20-4454-725D-6AC5-0459A85DDCBF}"/>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569726D0-5C10-8D65-DF26-DF5B836055D2}"/>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C494C4D9-83C6-E8D8-7E74-44458C1CC167}"/>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A90568E5-0A9C-C6AF-8B3F-796454B4107A}"/>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55" name="Text Placeholder 29">
            <a:extLst>
              <a:ext uri="{FF2B5EF4-FFF2-40B4-BE49-F238E27FC236}">
                <a16:creationId xmlns:a16="http://schemas.microsoft.com/office/drawing/2014/main" id="{77603D2D-586C-799C-BAD0-D572D587A07F}"/>
              </a:ext>
            </a:extLst>
          </p:cNvPr>
          <p:cNvSpPr>
            <a:spLocks noGrp="1"/>
          </p:cNvSpPr>
          <p:nvPr>
            <p:ph type="body" sz="quarter" idx="32"/>
          </p:nvPr>
        </p:nvSpPr>
        <p:spPr>
          <a:xfrm>
            <a:off x="634479" y="6579507"/>
            <a:ext cx="6541269" cy="4002086"/>
          </a:xfrm>
        </p:spPr>
        <p:txBody>
          <a:bodyPr/>
          <a:lstStyle/>
          <a:p>
            <a:pPr algn="l">
              <a:lnSpc>
                <a:spcPts val="1320"/>
              </a:lnSpc>
            </a:pPr>
            <a:r>
              <a:rPr lang="en-US" sz="1800" b="1" dirty="0">
                <a:solidFill>
                  <a:srgbClr val="84C345"/>
                </a:solidFill>
              </a:rPr>
              <a:t>TED Talk – Biomimicry in Action (Janine Benyus)</a:t>
            </a:r>
            <a:br>
              <a:rPr lang="en-US" sz="1600" dirty="0"/>
            </a:br>
            <a:r>
              <a:rPr lang="en-US" sz="1600" dirty="0"/>
              <a:t>Janine Benyus shows how nature-inspired design is creating new industries and professions. A compelling introduction to careers at the intersection of biology, engineering, and sustainable innovation.</a:t>
            </a:r>
            <a:br>
              <a:rPr lang="en-US" sz="1600"/>
            </a:br>
            <a:r>
              <a:rPr lang="en-US" sz="1600">
                <a:solidFill>
                  <a:srgbClr val="1A7B46"/>
                </a:solidFill>
                <a:hlinkClick r:id="rId3">
                  <a:extLst>
                    <a:ext uri="{A12FA001-AC4F-418D-AE19-62706E023703}">
                      <ahyp:hlinkClr xmlns:ahyp="http://schemas.microsoft.com/office/drawing/2018/hyperlinkcolor" val="tx"/>
                    </a:ext>
                  </a:extLst>
                </a:hlinkClick>
              </a:rPr>
              <a:t>Watch</a:t>
            </a:r>
          </a:p>
          <a:p>
            <a:pPr algn="l">
              <a:lnSpc>
                <a:spcPts val="1320"/>
              </a:lnSpc>
            </a:pPr>
            <a:endParaRPr lang="en-US" sz="1600" dirty="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r>
              <a:rPr lang="en-US" sz="1800" b="1" dirty="0">
                <a:solidFill>
                  <a:srgbClr val="84C345"/>
                </a:solidFill>
              </a:rPr>
              <a:t>TEDx Talk – The Green Economy is the New Economy (various)</a:t>
            </a:r>
            <a:br>
              <a:rPr lang="en-US" sz="1600" dirty="0"/>
            </a:br>
            <a:r>
              <a:rPr lang="en-US" sz="1600" dirty="0"/>
              <a:t>This TEDx talk explores how the economic transition to sustainability is not just an environmental story — it is a story of reinvention, entrepreneurship, and opportunity for the next generation of workers.</a:t>
            </a:r>
            <a:br>
              <a:rPr lang="en-US" sz="1600"/>
            </a:br>
            <a:r>
              <a:rPr lang="en-US" sz="1600">
                <a:solidFill>
                  <a:srgbClr val="1A7B46"/>
                </a:solidFill>
              </a:rPr>
              <a:t>Watch</a:t>
            </a: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endParaRPr lang="en-US" sz="1600">
              <a:solidFill>
                <a:srgbClr val="1A7B46"/>
              </a:solidFill>
            </a:endParaRPr>
          </a:p>
          <a:p>
            <a:pPr algn="l">
              <a:lnSpc>
                <a:spcPts val="1320"/>
              </a:lnSpc>
            </a:pPr>
            <a:r>
              <a:rPr lang="en-US" sz="1800" b="1">
                <a:solidFill>
                  <a:srgbClr val="84C345"/>
                </a:solidFill>
              </a:rPr>
              <a:t>Documentary </a:t>
            </a:r>
            <a:r>
              <a:rPr lang="en-US" sz="1800" b="1" dirty="0">
                <a:solidFill>
                  <a:srgbClr val="84C345"/>
                </a:solidFill>
              </a:rPr>
              <a:t>– Europe’s Green Deal and the Future of Work (DW News)</a:t>
            </a:r>
            <a:br>
              <a:rPr lang="en-US" sz="1600" dirty="0"/>
            </a:br>
            <a:r>
              <a:rPr lang="en-US" sz="1600" dirty="0"/>
              <a:t>DW examines how the European Green Deal is reshaping industries across the continent — from energy and construction to transport and agriculture — and what it means for young job seekers entering the market.</a:t>
            </a:r>
            <a:br>
              <a:rPr lang="en-US" sz="1600" dirty="0"/>
            </a:br>
            <a:r>
              <a:rPr lang="en-US" sz="1600" dirty="0">
                <a:solidFill>
                  <a:srgbClr val="1A7B46"/>
                </a:solidFill>
                <a:hlinkClick r:id="rId4">
                  <a:extLst>
                    <a:ext uri="{A12FA001-AC4F-418D-AE19-62706E023703}">
                      <ahyp:hlinkClr xmlns:ahyp="http://schemas.microsoft.com/office/drawing/2018/hyperlinkcolor" val="tx"/>
                    </a:ext>
                  </a:extLst>
                </a:hlinkClick>
              </a:rPr>
              <a:t>Watch</a:t>
            </a:r>
          </a:p>
          <a:p>
            <a:endParaRPr lang="en-US" sz="1400" dirty="0">
              <a:solidFill>
                <a:srgbClr val="1A7B46"/>
              </a:solidFill>
            </a:endParaRPr>
          </a:p>
        </p:txBody>
      </p:sp>
    </p:spTree>
    <p:extLst>
      <p:ext uri="{BB962C8B-B14F-4D97-AF65-F5344CB8AC3E}">
        <p14:creationId xmlns:p14="http://schemas.microsoft.com/office/powerpoint/2010/main" val="238824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32"/>
          </p:nvPr>
        </p:nvSpPr>
        <p:spPr>
          <a:xfrm>
            <a:off x="634479" y="6579507"/>
            <a:ext cx="6541269" cy="2330141"/>
          </a:xfrm>
        </p:spPr>
        <p:txBody>
          <a:bodyPr/>
          <a:lstStyle/>
          <a:p>
            <a:pPr algn="l">
              <a:lnSpc>
                <a:spcPts val="1320"/>
              </a:lnSpc>
            </a:pPr>
            <a:r>
              <a:rPr lang="en-US" sz="1600" b="1" dirty="0">
                <a:solidFill>
                  <a:srgbClr val="84C345"/>
                </a:solidFill>
              </a:rPr>
              <a:t>THINK – </a:t>
            </a:r>
            <a:r>
              <a:rPr lang="en-US" sz="1600" b="1">
                <a:solidFill>
                  <a:srgbClr val="84C345"/>
                </a:solidFill>
              </a:rPr>
              <a:t>Discussion Questions</a:t>
            </a:r>
          </a:p>
          <a:p>
            <a:pPr algn="l">
              <a:lnSpc>
                <a:spcPts val="1320"/>
              </a:lnSpc>
            </a:pPr>
            <a:br>
              <a:rPr lang="en-US" sz="1400" dirty="0"/>
            </a:br>
            <a:r>
              <a:rPr lang="en-US" sz="1400" dirty="0"/>
              <a:t>• What does a “green job” mean to </a:t>
            </a:r>
            <a:r>
              <a:rPr lang="en-US" sz="1400"/>
              <a:t>you?</a:t>
            </a:r>
          </a:p>
          <a:p>
            <a:pPr algn="l">
              <a:lnSpc>
                <a:spcPts val="1320"/>
              </a:lnSpc>
            </a:pPr>
            <a:r>
              <a:rPr lang="en-US" sz="1400"/>
              <a:t> </a:t>
            </a:r>
            <a:r>
              <a:rPr lang="en-US" sz="1400" dirty="0"/>
              <a:t>Could your dream job become </a:t>
            </a:r>
            <a:r>
              <a:rPr lang="en-US" sz="1400"/>
              <a:t>greener?</a:t>
            </a:r>
          </a:p>
          <a:p>
            <a:pPr algn="l">
              <a:lnSpc>
                <a:spcPts val="1320"/>
              </a:lnSpc>
            </a:pPr>
            <a:br>
              <a:rPr lang="en-US" sz="1400" dirty="0"/>
            </a:br>
            <a:r>
              <a:rPr lang="en-US" sz="1400" dirty="0"/>
              <a:t>• Which industries in your country are changing most because of sustainability </a:t>
            </a:r>
            <a:r>
              <a:rPr lang="en-US" sz="1400"/>
              <a:t>pressures?</a:t>
            </a:r>
          </a:p>
          <a:p>
            <a:pPr algn="l">
              <a:lnSpc>
                <a:spcPts val="1320"/>
              </a:lnSpc>
            </a:pPr>
            <a:br>
              <a:rPr lang="en-US" sz="1400" dirty="0"/>
            </a:br>
            <a:r>
              <a:rPr lang="en-US" sz="1400" dirty="0"/>
              <a:t>• What skills do you think will matter most in a low-carbon economy — technical, social, or </a:t>
            </a:r>
            <a:r>
              <a:rPr lang="en-US" sz="1400"/>
              <a:t>creative?</a:t>
            </a:r>
          </a:p>
          <a:p>
            <a:pPr algn="l">
              <a:lnSpc>
                <a:spcPts val="1320"/>
              </a:lnSpc>
            </a:pPr>
            <a:br>
              <a:rPr lang="en-US" sz="1400" dirty="0"/>
            </a:br>
            <a:r>
              <a:rPr lang="en-US" sz="1400" dirty="0"/>
              <a:t>• Is there a tension between economic growth and environmental sustainability? Can green jobs resolve </a:t>
            </a:r>
            <a:r>
              <a:rPr lang="en-US" sz="1400"/>
              <a:t>it?</a:t>
            </a:r>
          </a:p>
          <a:p>
            <a:pPr algn="l">
              <a:lnSpc>
                <a:spcPts val="1320"/>
              </a:lnSpc>
            </a:pPr>
            <a:endParaRPr lang="en-US" sz="1400" dirty="0"/>
          </a:p>
          <a:p>
            <a:pPr algn="l">
              <a:lnSpc>
                <a:spcPts val="1320"/>
              </a:lnSpc>
            </a:pPr>
            <a:r>
              <a:rPr lang="en-US" sz="1600" b="1" dirty="0">
                <a:solidFill>
                  <a:srgbClr val="84C345"/>
                </a:solidFill>
              </a:rPr>
              <a:t>REFLECT – EU Green </a:t>
            </a:r>
            <a:r>
              <a:rPr lang="en-US" sz="1600" b="1">
                <a:solidFill>
                  <a:srgbClr val="84C345"/>
                </a:solidFill>
              </a:rPr>
              <a:t>Jobs Explorer</a:t>
            </a:r>
          </a:p>
          <a:p>
            <a:pPr algn="l">
              <a:lnSpc>
                <a:spcPts val="1320"/>
              </a:lnSpc>
            </a:pPr>
            <a:br>
              <a:rPr lang="en-US" sz="1400" dirty="0"/>
            </a:br>
            <a:r>
              <a:rPr lang="en-US" sz="1400" dirty="0"/>
              <a:t>Browse the ESCO database — </a:t>
            </a:r>
            <a:r>
              <a:rPr lang="en-US" sz="1400"/>
              <a:t>the </a:t>
            </a:r>
          </a:p>
          <a:p>
            <a:pPr algn="l">
              <a:lnSpc>
                <a:spcPts val="1320"/>
              </a:lnSpc>
            </a:pPr>
            <a:r>
              <a:rPr lang="en-US" sz="1400"/>
              <a:t>European </a:t>
            </a:r>
            <a:r>
              <a:rPr lang="en-US" sz="1400" dirty="0"/>
              <a:t>classification of occupations and skills — to explore green occupations and the competencies they require. Filter by sector or skill to find what fits you.</a:t>
            </a:r>
            <a:br>
              <a:rPr lang="en-US" sz="1400" dirty="0"/>
            </a:br>
            <a:r>
              <a:rPr lang="en-US" sz="1400" dirty="0">
                <a:solidFill>
                  <a:srgbClr val="1A7B46"/>
                </a:solidFill>
                <a:hlinkClick r:id="rId2">
                  <a:extLst>
                    <a:ext uri="{A12FA001-AC4F-418D-AE19-62706E023703}">
                      <ahyp:hlinkClr xmlns:ahyp="http://schemas.microsoft.com/office/drawing/2018/hyperlinkcolor" val="tx"/>
                    </a:ext>
                  </a:extLst>
                </a:hlinkClick>
              </a:rPr>
              <a:t>Explore ESCO</a:t>
            </a:r>
          </a:p>
          <a:p>
            <a:endParaRPr lang="en-US" sz="1200" dirty="0">
              <a:solidFill>
                <a:srgbClr val="1A7B46"/>
              </a:solidFill>
            </a:endParaRP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6</a:t>
            </a:fld>
            <a:endParaRPr lang="fr-CA" dirty="0"/>
          </a:p>
        </p:txBody>
      </p:sp>
      <p:sp>
        <p:nvSpPr>
          <p:cNvPr id="20" name="Text Placeholder 19">
            <a:extLst>
              <a:ext uri="{FF2B5EF4-FFF2-40B4-BE49-F238E27FC236}">
                <a16:creationId xmlns:a16="http://schemas.microsoft.com/office/drawing/2014/main" id="{FB0EBD4A-41B9-3E1D-45F9-7A55A46108D1}"/>
              </a:ext>
            </a:extLst>
          </p:cNvPr>
          <p:cNvSpPr>
            <a:spLocks noGrp="1"/>
          </p:cNvSpPr>
          <p:nvPr>
            <p:ph type="body" sz="quarter" idx="35"/>
          </p:nvPr>
        </p:nvSpPr>
        <p:spPr/>
        <p:txBody>
          <a:bodyPr/>
          <a:lstStyle/>
          <a:p>
            <a:r>
              <a:rPr lang="en-US" dirty="0"/>
              <a:t>Think &amp; Reflect</a:t>
            </a:r>
          </a:p>
        </p:txBody>
      </p:sp>
      <p:sp>
        <p:nvSpPr>
          <p:cNvPr id="21" name="Text Placeholder 20">
            <a:extLst>
              <a:ext uri="{FF2B5EF4-FFF2-40B4-BE49-F238E27FC236}">
                <a16:creationId xmlns:a16="http://schemas.microsoft.com/office/drawing/2014/main" id="{085870CB-AD46-7A06-567B-A098F8F990FE}"/>
              </a:ext>
            </a:extLst>
          </p:cNvPr>
          <p:cNvSpPr>
            <a:spLocks noGrp="1"/>
          </p:cNvSpPr>
          <p:nvPr>
            <p:ph type="body" sz="quarter" idx="36"/>
          </p:nvPr>
        </p:nvSpPr>
        <p:spPr/>
        <p:txBody>
          <a:bodyPr/>
          <a:lstStyle/>
          <a:p>
            <a:r>
              <a:rPr lang="en-US" dirty="0"/>
              <a:t>04</a:t>
            </a:r>
          </a:p>
        </p:txBody>
      </p:sp>
      <p:pic>
        <p:nvPicPr>
          <p:cNvPr id="5" name="Picture Placeholder 4">
            <a:extLst>
              <a:ext uri="{FF2B5EF4-FFF2-40B4-BE49-F238E27FC236}">
                <a16:creationId xmlns:a16="http://schemas.microsoft.com/office/drawing/2014/main" id="{EB96A72A-F01F-45C6-1920-E1965230FE28}"/>
              </a:ext>
            </a:extLst>
          </p:cNvPr>
          <p:cNvPicPr>
            <a:picLocks noGrp="1" noChangeAspect="1"/>
          </p:cNvPicPr>
          <p:nvPr>
            <p:ph type="pic" sz="quarter" idx="37"/>
          </p:nvPr>
        </p:nvPicPr>
        <p:blipFill>
          <a:blip r:embed="rId3"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4323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Placeholder 59">
            <a:extLst>
              <a:ext uri="{FF2B5EF4-FFF2-40B4-BE49-F238E27FC236}">
                <a16:creationId xmlns:a16="http://schemas.microsoft.com/office/drawing/2014/main" id="{960F4AE6-7A2A-7EE3-470A-022F36950B28}"/>
              </a:ext>
            </a:extLst>
          </p:cNvPr>
          <p:cNvSpPr>
            <a:spLocks noGrp="1"/>
          </p:cNvSpPr>
          <p:nvPr>
            <p:ph type="body" sz="quarter" idx="18"/>
          </p:nvPr>
        </p:nvSpPr>
        <p:spPr>
          <a:xfrm>
            <a:off x="528133" y="1876698"/>
            <a:ext cx="3089709" cy="1049221"/>
          </a:xfrm>
        </p:spPr>
        <p:txBody>
          <a:bodyPr/>
          <a:lstStyle/>
          <a:p>
            <a:r>
              <a:rPr lang="en-US" dirty="0"/>
              <a:t>Act</a:t>
            </a:r>
          </a:p>
        </p:txBody>
      </p:sp>
      <p:sp>
        <p:nvSpPr>
          <p:cNvPr id="8" name="Text Placeholder 7">
            <a:extLst>
              <a:ext uri="{FF2B5EF4-FFF2-40B4-BE49-F238E27FC236}">
                <a16:creationId xmlns:a16="http://schemas.microsoft.com/office/drawing/2014/main" id="{480A3FB5-72DE-F28A-C801-A9FD8AD73793}"/>
              </a:ext>
            </a:extLst>
          </p:cNvPr>
          <p:cNvSpPr>
            <a:spLocks noGrp="1"/>
          </p:cNvSpPr>
          <p:nvPr>
            <p:ph type="body" sz="quarter" idx="19"/>
          </p:nvPr>
        </p:nvSpPr>
        <p:spPr>
          <a:xfrm>
            <a:off x="544933" y="941779"/>
            <a:ext cx="1197303" cy="385564"/>
          </a:xfrm>
        </p:spPr>
        <p:txBody>
          <a:bodyPr/>
          <a:lstStyle/>
          <a:p>
            <a:r>
              <a:rPr lang="en-US" dirty="0"/>
              <a:t>05</a:t>
            </a:r>
          </a:p>
        </p:txBody>
      </p:sp>
      <p:pic>
        <p:nvPicPr>
          <p:cNvPr id="6" name="Picture Placeholder 5">
            <a:extLst>
              <a:ext uri="{FF2B5EF4-FFF2-40B4-BE49-F238E27FC236}">
                <a16:creationId xmlns:a16="http://schemas.microsoft.com/office/drawing/2014/main" id="{60B9841A-03E7-7507-2FD7-F7CF5ADC15AF}"/>
              </a:ext>
            </a:extLst>
          </p:cNvPr>
          <p:cNvPicPr>
            <a:picLocks noGrp="1" noChangeAspect="1"/>
          </p:cNvPicPr>
          <p:nvPr>
            <p:ph type="pic" sz="quarter" idx="34"/>
          </p:nvPr>
        </p:nvPicPr>
        <p:blipFill rotWithShape="1">
          <a:blip r:embed="rId2" cstate="hqprint">
            <a:extLst>
              <a:ext uri="{28A0092B-C50C-407E-A947-70E740481C1C}">
                <a14:useLocalDpi xmlns:a14="http://schemas.microsoft.com/office/drawing/2010/main"/>
              </a:ext>
            </a:extLst>
          </a:blip>
          <a:srcRect/>
          <a:stretch/>
        </p:blipFill>
        <p:spPr>
          <a:xfrm>
            <a:off x="3865139" y="1714894"/>
            <a:ext cx="3919907" cy="3272709"/>
          </a:xfrm>
        </p:spPr>
      </p:pic>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7</a:t>
            </a:fld>
            <a:endParaRPr lang="en-US" dirty="0"/>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63" name="Text Placeholder 8">
            <a:extLst>
              <a:ext uri="{FF2B5EF4-FFF2-40B4-BE49-F238E27FC236}">
                <a16:creationId xmlns:a16="http://schemas.microsoft.com/office/drawing/2014/main" id="{5B4D6BFD-5959-18CE-0FC7-E79752EBA551}"/>
              </a:ext>
            </a:extLst>
          </p:cNvPr>
          <p:cNvSpPr>
            <a:spLocks noGrp="1"/>
          </p:cNvSpPr>
          <p:nvPr>
            <p:ph type="body" sz="quarter" idx="32"/>
          </p:nvPr>
        </p:nvSpPr>
        <p:spPr>
          <a:xfrm>
            <a:off x="817787" y="5309819"/>
            <a:ext cx="6541269" cy="3459530"/>
          </a:xfrm>
        </p:spPr>
        <p:txBody>
          <a:bodyPr/>
          <a:lstStyle/>
          <a:p>
            <a:pPr algn="l">
              <a:lnSpc>
                <a:spcPts val="1320"/>
              </a:lnSpc>
            </a:pPr>
            <a:r>
              <a:rPr lang="en-US" sz="1600" b="1" dirty="0">
                <a:solidFill>
                  <a:srgbClr val="84C345"/>
                </a:solidFill>
              </a:rPr>
              <a:t>SKILLS AUDIT:</a:t>
            </a:r>
            <a:br>
              <a:rPr lang="en-US" sz="1400" dirty="0"/>
            </a:br>
            <a:r>
              <a:rPr lang="en-US" sz="1400" dirty="0"/>
              <a:t>List 10 skills you already have — including soft skills, languages, and hobbies. Then use the ESCO database to identify one green occupation that matches at least three of them. Share your findings with the </a:t>
            </a:r>
            <a:r>
              <a:rPr lang="en-US" sz="1400"/>
              <a:t>group.</a:t>
            </a:r>
          </a:p>
          <a:p>
            <a:pPr algn="l">
              <a:lnSpc>
                <a:spcPts val="1320"/>
              </a:lnSpc>
            </a:pPr>
            <a:endParaRPr lang="en-US" sz="1400" dirty="0"/>
          </a:p>
          <a:p>
            <a:pPr algn="l">
              <a:lnSpc>
                <a:spcPts val="1320"/>
              </a:lnSpc>
            </a:pPr>
            <a:r>
              <a:rPr lang="en-US" sz="1600" b="1" dirty="0">
                <a:solidFill>
                  <a:srgbClr val="84C345"/>
                </a:solidFill>
              </a:rPr>
              <a:t>RESEARCH:</a:t>
            </a:r>
            <a:br>
              <a:rPr lang="en-US" sz="1400" dirty="0"/>
            </a:br>
            <a:r>
              <a:rPr lang="en-US" sz="1400" dirty="0"/>
              <a:t>Choose one green career that interests you. Research its daily tasks, average salary, required qualifications, and growth outlook. Prepare a two-minute pitch to your group: “Here’s why this job matters and how I could get there.”</a:t>
            </a:r>
          </a:p>
          <a:p>
            <a:pPr algn="l">
              <a:lnSpc>
                <a:spcPts val="1320"/>
              </a:lnSpc>
            </a:pPr>
            <a:endParaRPr lang="en-US" sz="1600" b="1">
              <a:solidFill>
                <a:srgbClr val="84C345"/>
              </a:solidFill>
            </a:endParaRPr>
          </a:p>
          <a:p>
            <a:pPr algn="l">
              <a:lnSpc>
                <a:spcPts val="1320"/>
              </a:lnSpc>
            </a:pPr>
            <a:endParaRPr lang="en-US" sz="1600" b="1">
              <a:solidFill>
                <a:srgbClr val="84C345"/>
              </a:solidFill>
            </a:endParaRPr>
          </a:p>
          <a:p>
            <a:pPr algn="l">
              <a:lnSpc>
                <a:spcPts val="1320"/>
              </a:lnSpc>
            </a:pPr>
            <a:endParaRPr lang="en-US" sz="1600" b="1">
              <a:solidFill>
                <a:srgbClr val="84C345"/>
              </a:solidFill>
            </a:endParaRPr>
          </a:p>
          <a:p>
            <a:pPr algn="l">
              <a:lnSpc>
                <a:spcPts val="1320"/>
              </a:lnSpc>
            </a:pPr>
            <a:endParaRPr lang="en-US" sz="1600" b="1">
              <a:solidFill>
                <a:srgbClr val="84C345"/>
              </a:solidFill>
            </a:endParaRPr>
          </a:p>
          <a:p>
            <a:pPr algn="l">
              <a:lnSpc>
                <a:spcPts val="1320"/>
              </a:lnSpc>
            </a:pPr>
            <a:endParaRPr lang="en-US" sz="1600" b="1">
              <a:solidFill>
                <a:srgbClr val="84C345"/>
              </a:solidFill>
            </a:endParaRPr>
          </a:p>
          <a:p>
            <a:pPr algn="l">
              <a:lnSpc>
                <a:spcPts val="1320"/>
              </a:lnSpc>
            </a:pPr>
            <a:r>
              <a:rPr lang="en-US" sz="1600" b="1">
                <a:solidFill>
                  <a:srgbClr val="84C345"/>
                </a:solidFill>
              </a:rPr>
              <a:t>CONNECT</a:t>
            </a:r>
            <a:r>
              <a:rPr lang="en-US" sz="1600" b="1" dirty="0">
                <a:solidFill>
                  <a:srgbClr val="84C345"/>
                </a:solidFill>
              </a:rPr>
              <a:t>:</a:t>
            </a:r>
            <a:br>
              <a:rPr lang="en-US" sz="1400" dirty="0"/>
            </a:br>
            <a:r>
              <a:rPr lang="en-US" sz="1400" dirty="0"/>
              <a:t>Find one green employer, NGO, or start-up operating in your country or region. Follow them on LinkedIn or their website. Identify one open role, internship, or volunteering opportunity and note what it </a:t>
            </a:r>
            <a:r>
              <a:rPr lang="en-US" sz="1400"/>
              <a:t>requires.</a:t>
            </a:r>
          </a:p>
          <a:p>
            <a:pPr algn="l">
              <a:lnSpc>
                <a:spcPts val="1320"/>
              </a:lnSpc>
            </a:pPr>
            <a:endParaRPr lang="en-US" sz="1400" dirty="0"/>
          </a:p>
          <a:p>
            <a:pPr algn="l">
              <a:lnSpc>
                <a:spcPts val="1320"/>
              </a:lnSpc>
            </a:pPr>
            <a:r>
              <a:rPr lang="en-US" sz="1600" b="1" dirty="0">
                <a:solidFill>
                  <a:srgbClr val="84C345"/>
                </a:solidFill>
              </a:rPr>
              <a:t>PLAN:</a:t>
            </a:r>
            <a:br>
              <a:rPr lang="en-US" sz="1400" dirty="0"/>
            </a:br>
            <a:r>
              <a:rPr lang="en-US" sz="1400" dirty="0"/>
              <a:t>Write a 12-month personal development plan. Include one course, one organisation to follow, one skill to build, and one action to take. Keep it realistic — small steps, taken consistently, create careers.</a:t>
            </a:r>
          </a:p>
          <a:p>
            <a:endParaRPr lang="en-US" sz="1200" dirty="0">
              <a:solidFill>
                <a:srgbClr val="1A7B46"/>
              </a:solidFill>
            </a:endParaRPr>
          </a:p>
        </p:txBody>
      </p:sp>
    </p:spTree>
    <p:extLst>
      <p:ext uri="{BB962C8B-B14F-4D97-AF65-F5344CB8AC3E}">
        <p14:creationId xmlns:p14="http://schemas.microsoft.com/office/powerpoint/2010/main" val="165502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AF093B09-BBB4-70F1-36F5-BCC157DF4300}"/>
              </a:ext>
            </a:extLst>
          </p:cNvPr>
          <p:cNvPicPr>
            <a:picLocks noGrp="1" noChangeAspect="1"/>
          </p:cNvPicPr>
          <p:nvPr>
            <p:ph type="pic" sz="quarter" idx="39"/>
          </p:nvPr>
        </p:nvPicPr>
        <p:blipFill>
          <a:blip r:embed="rId2" cstate="hqprint">
            <a:extLst>
              <a:ext uri="{28A0092B-C50C-407E-A947-70E740481C1C}">
                <a14:useLocalDpi xmlns:a14="http://schemas.microsoft.com/office/drawing/2010/main"/>
              </a:ext>
            </a:extLst>
          </a:blip>
          <a:srcRect/>
          <a:stretch>
            <a:fillRect/>
          </a:stretch>
        </p:blipFill>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rgbClr val="FFFFFF">
              <a:lumMod val="95000"/>
            </a:srgbClr>
          </a:solidFill>
        </p:spPr>
      </p:pic>
      <p:sp>
        <p:nvSpPr>
          <p:cNvPr id="7" name="Text Placeholder 6">
            <a:extLst>
              <a:ext uri="{FF2B5EF4-FFF2-40B4-BE49-F238E27FC236}">
                <a16:creationId xmlns:a16="http://schemas.microsoft.com/office/drawing/2014/main" id="{E2260B2B-0548-2C10-8ED6-68014F37F3B4}"/>
              </a:ext>
            </a:extLst>
          </p:cNvPr>
          <p:cNvSpPr>
            <a:spLocks noGrp="1"/>
          </p:cNvSpPr>
          <p:nvPr>
            <p:ph type="body" sz="quarter" idx="32"/>
          </p:nvPr>
        </p:nvSpPr>
        <p:spPr/>
        <p:txBody>
          <a:bodyPr numCol="1"/>
          <a:lstStyle/>
          <a:p>
            <a:pPr>
              <a:lnSpc>
                <a:spcPts val="1420"/>
              </a:lnSpc>
            </a:pPr>
            <a:r>
              <a:rPr lang="en-US" sz="1400" dirty="0">
                <a:solidFill>
                  <a:srgbClr val="404040"/>
                </a:solidFill>
              </a:rPr>
              <a:t>The green economy is not a future possibility — it is already here and growing fast. Every sector, from construction to finance, from farming to technology, is being reshaped by the shift to sustainability. The question is not whether green jobs exist. It is whether you are ready to step into them. Start building your skills, your curiosity, and your connections now. The planet needs people who care. It also needs people who are qualified.</a:t>
            </a:r>
          </a:p>
        </p:txBody>
      </p:sp>
      <p:sp>
        <p:nvSpPr>
          <p:cNvPr id="9" name="Text Placeholder 8">
            <a:extLst>
              <a:ext uri="{FF2B5EF4-FFF2-40B4-BE49-F238E27FC236}">
                <a16:creationId xmlns:a16="http://schemas.microsoft.com/office/drawing/2014/main" id="{DE887403-0EAB-C9BD-CE52-97CB3CC94753}"/>
              </a:ext>
            </a:extLst>
          </p:cNvPr>
          <p:cNvSpPr>
            <a:spLocks noGrp="1"/>
          </p:cNvSpPr>
          <p:nvPr>
            <p:ph type="body" sz="quarter" idx="38"/>
          </p:nvPr>
        </p:nvSpPr>
        <p:spPr/>
        <p:txBody>
          <a:bodyPr/>
          <a:lstStyle/>
          <a:p>
            <a:r>
              <a:rPr lang="en-US" dirty="0">
                <a:solidFill>
                  <a:srgbClr val="1F8E47"/>
                </a:solidFill>
              </a:rPr>
              <a:t>Key Takeaway</a:t>
            </a:r>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8</a:t>
            </a:fld>
            <a:endParaRPr lang="en-US" dirty="0"/>
          </a:p>
        </p:txBody>
      </p:sp>
    </p:spTree>
    <p:extLst>
      <p:ext uri="{BB962C8B-B14F-4D97-AF65-F5344CB8AC3E}">
        <p14:creationId xmlns:p14="http://schemas.microsoft.com/office/powerpoint/2010/main" val="1856313748"/>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5207</TotalTime>
  <Words>917</Words>
  <Application>Microsoft Office PowerPoint</Application>
  <PresentationFormat>Custom</PresentationFormat>
  <Paragraphs>87</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Con Bartels</cp:lastModifiedBy>
  <cp:revision>1561</cp:revision>
  <cp:lastPrinted>2021-11-26T07:36:34Z</cp:lastPrinted>
  <dcterms:created xsi:type="dcterms:W3CDTF">2016-05-11T14:31:01Z</dcterms:created>
  <dcterms:modified xsi:type="dcterms:W3CDTF">2026-04-13T12:14:25Z</dcterms:modified>
</cp:coreProperties>
</file>