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0"/>
  </p:notesMasterIdLst>
  <p:sldIdLst>
    <p:sldId id="4299" r:id="rId2"/>
    <p:sldId id="4303" r:id="rId3"/>
    <p:sldId id="4392" r:id="rId4"/>
    <p:sldId id="4309" r:id="rId5"/>
    <p:sldId id="4307" r:id="rId6"/>
    <p:sldId id="4313" r:id="rId7"/>
    <p:sldId id="4393" r:id="rId8"/>
    <p:sldId id="4317" r:id="rId9"/>
    <p:sldId id="4395" r:id="rId10"/>
    <p:sldId id="4398" r:id="rId11"/>
    <p:sldId id="4399" r:id="rId12"/>
    <p:sldId id="4396" r:id="rId13"/>
    <p:sldId id="4416" r:id="rId14"/>
    <p:sldId id="4410" r:id="rId15"/>
    <p:sldId id="4417" r:id="rId16"/>
    <p:sldId id="4415" r:id="rId17"/>
    <p:sldId id="4411" r:id="rId18"/>
    <p:sldId id="4412" r:id="rId19"/>
    <p:sldId id="4414" r:id="rId20"/>
    <p:sldId id="4418" r:id="rId21"/>
    <p:sldId id="4402" r:id="rId22"/>
    <p:sldId id="4408" r:id="rId23"/>
    <p:sldId id="4331" r:id="rId24"/>
    <p:sldId id="4419" r:id="rId25"/>
    <p:sldId id="4347" r:id="rId26"/>
    <p:sldId id="4406" r:id="rId27"/>
    <p:sldId id="4314" r:id="rId28"/>
    <p:sldId id="43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8E47"/>
    <a:srgbClr val="4174BA"/>
    <a:srgbClr val="5398A2"/>
    <a:srgbClr val="84C245"/>
    <a:srgbClr val="404040"/>
    <a:srgbClr val="0C4659"/>
    <a:srgbClr val="A555A1"/>
    <a:srgbClr val="3FB5A1"/>
    <a:srgbClr val="EE4F27"/>
    <a:srgbClr val="993F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1"/>
    <p:restoredTop sz="93842" autoAdjust="0"/>
  </p:normalViewPr>
  <p:slideViewPr>
    <p:cSldViewPr snapToGrid="0" snapToObjects="1">
      <p:cViewPr varScale="1">
        <p:scale>
          <a:sx n="59" d="100"/>
          <a:sy n="59" d="100"/>
        </p:scale>
        <p:origin x="964" y="-3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ie Melia  (EU Projects &amp; Communication Specialist)" userId="2d1a2eb5-dfb4-4d11-8423-60408b1fc395" providerId="ADAL" clId="{76C18820-AAC1-402D-B1B7-4A40574F9EFB}"/>
    <pc:docChg chg="custSel modSld">
      <pc:chgData name="Albie Melia  (EU Projects &amp; Communication Specialist)" userId="2d1a2eb5-dfb4-4d11-8423-60408b1fc395" providerId="ADAL" clId="{76C18820-AAC1-402D-B1B7-4A40574F9EFB}" dt="2024-06-21T14:35:20.646" v="22" actId="1035"/>
      <pc:docMkLst>
        <pc:docMk/>
      </pc:docMkLst>
      <pc:sldChg chg="delSp modSp mod">
        <pc:chgData name="Albie Melia  (EU Projects &amp; Communication Specialist)" userId="2d1a2eb5-dfb4-4d11-8423-60408b1fc395" providerId="ADAL" clId="{76C18820-AAC1-402D-B1B7-4A40574F9EFB}" dt="2024-06-21T14:35:20.646" v="22" actId="1035"/>
        <pc:sldMkLst>
          <pc:docMk/>
          <pc:sldMk cId="2254164335" sldId="4299"/>
        </pc:sldMkLst>
        <pc:spChg chg="mod">
          <ac:chgData name="Albie Melia  (EU Projects &amp; Communication Specialist)" userId="2d1a2eb5-dfb4-4d11-8423-60408b1fc395" providerId="ADAL" clId="{76C18820-AAC1-402D-B1B7-4A40574F9EFB}" dt="2024-06-21T14:34:50.428" v="0" actId="20577"/>
          <ac:spMkLst>
            <pc:docMk/>
            <pc:sldMk cId="2254164335" sldId="4299"/>
            <ac:spMk id="3" creationId="{EFCB9B2A-CF41-A6DB-7204-A51510D2D895}"/>
          </ac:spMkLst>
        </pc:spChg>
        <pc:spChg chg="mod">
          <ac:chgData name="Albie Melia  (EU Projects &amp; Communication Specialist)" userId="2d1a2eb5-dfb4-4d11-8423-60408b1fc395" providerId="ADAL" clId="{76C18820-AAC1-402D-B1B7-4A40574F9EFB}" dt="2024-06-21T14:35:07.427" v="5" actId="11530"/>
          <ac:spMkLst>
            <pc:docMk/>
            <pc:sldMk cId="2254164335" sldId="4299"/>
            <ac:spMk id="12" creationId="{006D543B-908E-6CBC-E635-5AAF93F49CCA}"/>
          </ac:spMkLst>
        </pc:spChg>
        <pc:spChg chg="mod">
          <ac:chgData name="Albie Melia  (EU Projects &amp; Communication Specialist)" userId="2d1a2eb5-dfb4-4d11-8423-60408b1fc395" providerId="ADAL" clId="{76C18820-AAC1-402D-B1B7-4A40574F9EFB}" dt="2024-06-21T14:35:10.464" v="6" actId="1076"/>
          <ac:spMkLst>
            <pc:docMk/>
            <pc:sldMk cId="2254164335" sldId="4299"/>
            <ac:spMk id="13" creationId="{64A5EA1B-C58B-1942-F904-14C5020B87BF}"/>
          </ac:spMkLst>
        </pc:spChg>
        <pc:spChg chg="del mod">
          <ac:chgData name="Albie Melia  (EU Projects &amp; Communication Specialist)" userId="2d1a2eb5-dfb4-4d11-8423-60408b1fc395" providerId="ADAL" clId="{76C18820-AAC1-402D-B1B7-4A40574F9EFB}" dt="2024-06-21T14:34:56.316" v="2" actId="478"/>
          <ac:spMkLst>
            <pc:docMk/>
            <pc:sldMk cId="2254164335" sldId="4299"/>
            <ac:spMk id="14" creationId="{6545A73B-59B1-F6DF-F7CA-0E46C59D7B1C}"/>
          </ac:spMkLst>
        </pc:spChg>
        <pc:spChg chg="mod">
          <ac:chgData name="Albie Melia  (EU Projects &amp; Communication Specialist)" userId="2d1a2eb5-dfb4-4d11-8423-60408b1fc395" providerId="ADAL" clId="{76C18820-AAC1-402D-B1B7-4A40574F9EFB}" dt="2024-06-21T14:35:20.646" v="22" actId="1035"/>
          <ac:spMkLst>
            <pc:docMk/>
            <pc:sldMk cId="2254164335" sldId="4299"/>
            <ac:spMk id="15" creationId="{76EEF830-429F-3DFD-8F98-CA3B5266689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360389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2811617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dirty="0"/>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265690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136E8-32BE-A420-7337-49F13B632F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CE03F-8A1D-04E2-A3B3-9235EC41B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4735D-5B4E-7643-40CF-B11C9D6CC83A}"/>
              </a:ext>
            </a:extLst>
          </p:cNvPr>
          <p:cNvSpPr>
            <a:spLocks noGrp="1"/>
          </p:cNvSpPr>
          <p:nvPr>
            <p:ph type="body" idx="1"/>
          </p:nvPr>
        </p:nvSpPr>
        <p:spPr/>
        <p:txBody>
          <a:bodyPr/>
          <a:lstStyle/>
          <a:p>
            <a:endParaRPr lang="en-150" dirty="0"/>
          </a:p>
        </p:txBody>
      </p:sp>
      <p:sp>
        <p:nvSpPr>
          <p:cNvPr id="4" name="Slide Number Placeholder 3">
            <a:extLst>
              <a:ext uri="{FF2B5EF4-FFF2-40B4-BE49-F238E27FC236}">
                <a16:creationId xmlns:a16="http://schemas.microsoft.com/office/drawing/2014/main" id="{4FB78524-262D-B669-4447-D192CB73BE46}"/>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264996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6A64E-8E13-BD22-0CBB-5533CD1DE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39678-0318-BF4C-7AAE-05B5604CA5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098B1-0B44-5F5E-48D1-23E5BE6ADED3}"/>
              </a:ext>
            </a:extLst>
          </p:cNvPr>
          <p:cNvSpPr>
            <a:spLocks noGrp="1"/>
          </p:cNvSpPr>
          <p:nvPr>
            <p:ph type="body" idx="1"/>
          </p:nvPr>
        </p:nvSpPr>
        <p:spPr/>
        <p:txBody>
          <a:bodyPr/>
          <a:lstStyle/>
          <a:p>
            <a:endParaRPr lang="en-150" dirty="0"/>
          </a:p>
        </p:txBody>
      </p:sp>
      <p:sp>
        <p:nvSpPr>
          <p:cNvPr id="4" name="Slide Number Placeholder 3">
            <a:extLst>
              <a:ext uri="{FF2B5EF4-FFF2-40B4-BE49-F238E27FC236}">
                <a16:creationId xmlns:a16="http://schemas.microsoft.com/office/drawing/2014/main" id="{D78C485D-4BF2-C94C-7873-0F2B63B5A98A}"/>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433693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1" i="0" dirty="0">
                <a:solidFill>
                  <a:srgbClr val="210410"/>
                </a:solidFill>
                <a:effectLst/>
                <a:latin typeface="halyard-text"/>
              </a:rPr>
              <a:t>Reference article:</a:t>
            </a:r>
          </a:p>
          <a:p>
            <a:pPr algn="l">
              <a:spcBef>
                <a:spcPts val="1200"/>
              </a:spcBef>
              <a:buFont typeface="Arial" panose="020B0604020202020204" pitchFamily="34" charset="0"/>
              <a:buChar char="•"/>
            </a:pPr>
            <a:r>
              <a:rPr lang="en-GB" b="0" i="0" dirty="0">
                <a:solidFill>
                  <a:srgbClr val="645058"/>
                </a:solidFill>
                <a:effectLst/>
                <a:latin typeface="halyard-text"/>
              </a:rPr>
              <a:t>Source:</a:t>
            </a:r>
            <a:r>
              <a:rPr lang="en-GB" b="0" i="0" dirty="0">
                <a:solidFill>
                  <a:srgbClr val="000000"/>
                </a:solidFill>
                <a:effectLst/>
                <a:latin typeface="halyard-text"/>
              </a:rPr>
              <a:t> Frontiers</a:t>
            </a:r>
          </a:p>
          <a:p>
            <a:pPr algn="l">
              <a:spcBef>
                <a:spcPts val="300"/>
              </a:spcBef>
              <a:buFont typeface="Arial" panose="020B0604020202020204" pitchFamily="34" charset="0"/>
              <a:buChar char="•"/>
            </a:pPr>
            <a:r>
              <a:rPr lang="en-GB" b="0" i="0" dirty="0">
                <a:solidFill>
                  <a:srgbClr val="645058"/>
                </a:solidFill>
                <a:effectLst/>
                <a:latin typeface="halyard-text"/>
              </a:rPr>
              <a:t>Author:</a:t>
            </a:r>
            <a:r>
              <a:rPr lang="en-GB" b="0" i="0" dirty="0">
                <a:solidFill>
                  <a:srgbClr val="000000"/>
                </a:solidFill>
                <a:effectLst/>
                <a:latin typeface="halyard-text"/>
              </a:rPr>
              <a:t> Panu </a:t>
            </a:r>
            <a:r>
              <a:rPr lang="en-GB" b="0" i="0" dirty="0" err="1">
                <a:solidFill>
                  <a:srgbClr val="000000"/>
                </a:solidFill>
                <a:effectLst/>
                <a:latin typeface="halyard-text"/>
              </a:rPr>
              <a:t>Pihkala</a:t>
            </a:r>
            <a:endParaRPr lang="en-GB" b="0" i="0" dirty="0">
              <a:solidFill>
                <a:srgbClr val="000000"/>
              </a:solidFill>
              <a:effectLst/>
              <a:latin typeface="halyard-text"/>
            </a:endParaRPr>
          </a:p>
          <a:p>
            <a:pPr algn="l">
              <a:spcBef>
                <a:spcPts val="300"/>
              </a:spcBef>
              <a:buFont typeface="Arial" panose="020B0604020202020204" pitchFamily="34" charset="0"/>
              <a:buChar char="•"/>
            </a:pPr>
            <a:r>
              <a:rPr lang="en-GB" b="0" i="0" dirty="0">
                <a:solidFill>
                  <a:srgbClr val="645058"/>
                </a:solidFill>
                <a:effectLst/>
                <a:latin typeface="halyard-text"/>
              </a:rPr>
              <a:t>Date:</a:t>
            </a:r>
            <a:r>
              <a:rPr lang="en-GB" b="0" i="0" dirty="0">
                <a:solidFill>
                  <a:srgbClr val="000000"/>
                </a:solidFill>
                <a:effectLst/>
                <a:latin typeface="halyard-text"/>
              </a:rPr>
              <a:t> 14th January 202</a:t>
            </a:r>
          </a:p>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3915244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DA9EC-198F-8636-8AA9-3208B97BD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E918F-DFAC-825E-1908-D901825F8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BAE20F-6A64-0CCC-FE84-E14817F88C27}"/>
              </a:ext>
            </a:extLst>
          </p:cNvPr>
          <p:cNvSpPr>
            <a:spLocks noGrp="1"/>
          </p:cNvSpPr>
          <p:nvPr>
            <p:ph type="body" idx="1"/>
          </p:nvPr>
        </p:nvSpPr>
        <p:spPr/>
        <p:txBody>
          <a:bodyPr/>
          <a:lstStyle/>
          <a:p>
            <a:endParaRPr lang="en-150" dirty="0"/>
          </a:p>
        </p:txBody>
      </p:sp>
      <p:sp>
        <p:nvSpPr>
          <p:cNvPr id="4" name="Slide Number Placeholder 3">
            <a:extLst>
              <a:ext uri="{FF2B5EF4-FFF2-40B4-BE49-F238E27FC236}">
                <a16:creationId xmlns:a16="http://schemas.microsoft.com/office/drawing/2014/main" id="{AF375519-B717-2EEE-EB18-4129049FAD28}"/>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2601775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9" name="Freeform 18">
            <a:extLst>
              <a:ext uri="{FF2B5EF4-FFF2-40B4-BE49-F238E27FC236}">
                <a16:creationId xmlns:a16="http://schemas.microsoft.com/office/drawing/2014/main" id="{E067325B-0DCC-9F1B-E930-4CB147278451}"/>
              </a:ext>
            </a:extLst>
          </p:cNvPr>
          <p:cNvSpPr/>
          <p:nvPr userDrawn="1"/>
        </p:nvSpPr>
        <p:spPr>
          <a:xfrm flipH="1">
            <a:off x="6474524" y="5337397"/>
            <a:ext cx="5717476" cy="778675"/>
          </a:xfrm>
          <a:custGeom>
            <a:avLst/>
            <a:gdLst>
              <a:gd name="connsiteX0" fmla="*/ 5235369 w 5717476"/>
              <a:gd name="connsiteY0" fmla="*/ 0 h 778675"/>
              <a:gd name="connsiteX1" fmla="*/ 4526120 w 5717476"/>
              <a:gd name="connsiteY1" fmla="*/ 0 h 778675"/>
              <a:gd name="connsiteX2" fmla="*/ 665005 w 5717476"/>
              <a:gd name="connsiteY2" fmla="*/ 0 h 778675"/>
              <a:gd name="connsiteX3" fmla="*/ 0 w 5717476"/>
              <a:gd name="connsiteY3" fmla="*/ 0 h 778675"/>
              <a:gd name="connsiteX4" fmla="*/ 0 w 5717476"/>
              <a:gd name="connsiteY4" fmla="*/ 778675 h 778675"/>
              <a:gd name="connsiteX5" fmla="*/ 680798 w 5717476"/>
              <a:gd name="connsiteY5" fmla="*/ 778675 h 778675"/>
              <a:gd name="connsiteX6" fmla="*/ 5008228 w 5717476"/>
              <a:gd name="connsiteY6" fmla="*/ 778675 h 778675"/>
              <a:gd name="connsiteX7" fmla="*/ 5717476 w 5717476"/>
              <a:gd name="connsiteY7" fmla="*/ 778675 h 778675"/>
              <a:gd name="connsiteX8" fmla="*/ 5717476 w 5717476"/>
              <a:gd name="connsiteY8" fmla="*/ 421337 h 778675"/>
              <a:gd name="connsiteX9" fmla="*/ 5235369 w 5717476"/>
              <a:gd name="connsiteY9"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7476" h="778675">
                <a:moveTo>
                  <a:pt x="5235369" y="0"/>
                </a:moveTo>
                <a:lnTo>
                  <a:pt x="4526120" y="0"/>
                </a:lnTo>
                <a:lnTo>
                  <a:pt x="665005" y="0"/>
                </a:lnTo>
                <a:lnTo>
                  <a:pt x="0" y="0"/>
                </a:lnTo>
                <a:lnTo>
                  <a:pt x="0" y="778675"/>
                </a:lnTo>
                <a:lnTo>
                  <a:pt x="680798" y="778675"/>
                </a:lnTo>
                <a:lnTo>
                  <a:pt x="5008228" y="778675"/>
                </a:lnTo>
                <a:lnTo>
                  <a:pt x="5717476" y="778675"/>
                </a:lnTo>
                <a:lnTo>
                  <a:pt x="5717476" y="421337"/>
                </a:lnTo>
                <a:cubicBezTo>
                  <a:pt x="5717476" y="189335"/>
                  <a:pt x="5500834" y="0"/>
                  <a:pt x="5235369" y="0"/>
                </a:cubicBez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3" name="Google Shape;18;p25">
            <a:extLst>
              <a:ext uri="{FF2B5EF4-FFF2-40B4-BE49-F238E27FC236}">
                <a16:creationId xmlns:a16="http://schemas.microsoft.com/office/drawing/2014/main" id="{0497F466-D09E-A3BA-8539-AC4CF4CC926C}"/>
              </a:ext>
            </a:extLst>
          </p:cNvPr>
          <p:cNvPicPr preferRelativeResize="0"/>
          <p:nvPr userDrawn="1"/>
        </p:nvPicPr>
        <p:blipFill rotWithShape="1">
          <a:blip r:embed="rId3">
            <a:alphaModFix/>
          </a:blip>
          <a:srcRect/>
          <a:stretch/>
        </p:blipFill>
        <p:spPr>
          <a:xfrm>
            <a:off x="164733" y="6110227"/>
            <a:ext cx="5931268" cy="681706"/>
          </a:xfrm>
          <a:prstGeom prst="rect">
            <a:avLst/>
          </a:prstGeom>
          <a:noFill/>
          <a:ln>
            <a:noFill/>
          </a:ln>
        </p:spPr>
      </p:pic>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4" name="TextBox 3">
            <a:extLst>
              <a:ext uri="{FF2B5EF4-FFF2-40B4-BE49-F238E27FC236}">
                <a16:creationId xmlns:a16="http://schemas.microsoft.com/office/drawing/2014/main" id="{25FB937C-2F3B-16A8-226A-EA9B789B6EBF}"/>
              </a:ext>
            </a:extLst>
          </p:cNvPr>
          <p:cNvSpPr txBox="1"/>
          <p:nvPr userDrawn="1"/>
        </p:nvSpPr>
        <p:spPr>
          <a:xfrm>
            <a:off x="2571917" y="5999367"/>
            <a:ext cx="4399921" cy="55399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IE" sz="750" b="0" i="0" u="none" strike="noStrike" dirty="0">
                <a:solidFill>
                  <a:srgbClr val="404040"/>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750" i="0" dirty="0">
              <a:solidFill>
                <a:srgbClr val="40404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1A16752-D3FF-6866-AB52-CD5E21A9CD51}"/>
              </a:ext>
            </a:extLst>
          </p:cNvPr>
          <p:cNvPicPr>
            <a:picLocks noChangeAspect="1"/>
          </p:cNvPicPr>
          <p:nvPr userDrawn="1"/>
        </p:nvPicPr>
        <p:blipFill>
          <a:blip r:embed="rId2"/>
          <a:stretch>
            <a:fillRect/>
          </a:stretch>
        </p:blipFill>
        <p:spPr>
          <a:xfrm>
            <a:off x="595916" y="5973915"/>
            <a:ext cx="1989660" cy="443041"/>
          </a:xfrm>
          <a:prstGeom prst="rect">
            <a:avLst/>
          </a:prstGeom>
        </p:spPr>
      </p:pic>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DF925AD-D6B9-A58B-BF15-C80C0C859215}"/>
              </a:ext>
            </a:extLst>
          </p:cNvPr>
          <p:cNvSpPr/>
          <p:nvPr userDrawn="1"/>
        </p:nvSpPr>
        <p:spPr>
          <a:xfrm>
            <a:off x="-14824" y="0"/>
            <a:ext cx="4660566" cy="685800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3" name="Rectangle 2">
            <a:extLst>
              <a:ext uri="{FF2B5EF4-FFF2-40B4-BE49-F238E27FC236}">
                <a16:creationId xmlns:a16="http://schemas.microsoft.com/office/drawing/2014/main" id="{834ED957-32AA-E29B-F929-8BF81065BCD3}"/>
              </a:ext>
            </a:extLst>
          </p:cNvPr>
          <p:cNvSpPr/>
          <p:nvPr userDrawn="1"/>
        </p:nvSpPr>
        <p:spPr>
          <a:xfrm>
            <a:off x="0" y="2772697"/>
            <a:ext cx="2330245" cy="4085303"/>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3504386"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6"/>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652968"/>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679270"/>
            <a:ext cx="1512233" cy="166935"/>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hyperlink" Target="https://creativecommons.org/licenses/by/4.0/?ref=chooser-v1" TargetMode="Externa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thegreenstudy.com/tag/optimism/" TargetMode="Externa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5.xml"/><Relationship Id="rId1" Type="http://schemas.openxmlformats.org/officeDocument/2006/relationships/video" Target="https://www.youtube.com/embed/VsOJR40M0as?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static1.squarespace.com/static/5b5a301e0dbda385e213c811/t/6678629f938c4164441735df/1719165600841/VENN_WORKSHEET.pdf" TargetMode="External"/><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climatebarometer.org/research-details-wide-array-of-climate-emotions/"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https://www.sciencedirect.com/science/article/pii/S0959378022001078#b0290" TargetMode="External"/><Relationship Id="rId2" Type="http://schemas.openxmlformats.org/officeDocument/2006/relationships/hyperlink" Target="https://www.sciencedirect.com/science/article/pii/S0959378022001078#b0285" TargetMode="External"/><Relationship Id="rId1" Type="http://schemas.openxmlformats.org/officeDocument/2006/relationships/slideLayout" Target="../slideLayouts/slideLayout10.xml"/><Relationship Id="rId4" Type="http://schemas.openxmlformats.org/officeDocument/2006/relationships/hyperlink" Target="https://www.sciencedirect.com/science/article/pii/S0959378022001078#b025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www.sciencedirect.com/science/article/pii/S0959378022001078#b0285" TargetMode="External"/><Relationship Id="rId2" Type="http://schemas.openxmlformats.org/officeDocument/2006/relationships/slideLayout" Target="../slideLayouts/slideLayout15.xml"/><Relationship Id="rId1" Type="http://schemas.openxmlformats.org/officeDocument/2006/relationships/video" Target="https://www.youtube.com/embed/84bmqj2xNrk?feature=oembed" TargetMode="External"/><Relationship Id="rId5" Type="http://schemas.openxmlformats.org/officeDocument/2006/relationships/image" Target="../media/image13.jpeg"/><Relationship Id="rId4" Type="http://schemas.openxmlformats.org/officeDocument/2006/relationships/hyperlink" Target="https://www.sciencedirect.com/science/article/pii/S0959378022001078#b029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2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Placeholder 8">
            <a:extLst>
              <a:ext uri="{FF2B5EF4-FFF2-40B4-BE49-F238E27FC236}">
                <a16:creationId xmlns:a16="http://schemas.microsoft.com/office/drawing/2014/main" id="{887B69E1-DEAC-43A6-F46E-AAF5C314CAD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307" r="2307"/>
          <a:stretch/>
        </p:blipFill>
        <p:spPr/>
      </p:pic>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06D543B-908E-6CBC-E635-5AAF93F49CCA}"/>
              </a:ext>
            </a:extLst>
          </p:cNvPr>
          <p:cNvSpPr/>
          <p:nvPr/>
        </p:nvSpPr>
        <p:spPr>
          <a:xfrm>
            <a:off x="-64008" y="3111766"/>
            <a:ext cx="4997857" cy="18810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131813" y="3216362"/>
            <a:ext cx="3274230"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MODULE 3</a:t>
            </a:r>
          </a:p>
        </p:txBody>
      </p:sp>
      <p:sp>
        <p:nvSpPr>
          <p:cNvPr id="15" name="TextBox 14">
            <a:extLst>
              <a:ext uri="{FF2B5EF4-FFF2-40B4-BE49-F238E27FC236}">
                <a16:creationId xmlns:a16="http://schemas.microsoft.com/office/drawing/2014/main" id="{76EEF830-429F-3DFD-8F98-CA3B52666894}"/>
              </a:ext>
            </a:extLst>
          </p:cNvPr>
          <p:cNvSpPr txBox="1"/>
          <p:nvPr/>
        </p:nvSpPr>
        <p:spPr>
          <a:xfrm>
            <a:off x="104706" y="4047359"/>
            <a:ext cx="1708609" cy="830997"/>
          </a:xfrm>
          <a:prstGeom prst="rect">
            <a:avLst/>
          </a:prstGeom>
          <a:noFill/>
        </p:spPr>
        <p:txBody>
          <a:bodyPr wrap="none" rtlCol="0">
            <a:spAutoFit/>
          </a:bodyPr>
          <a:lstStyle/>
          <a:p>
            <a:r>
              <a:rPr lang="en-US" sz="4800" b="1" spc="324">
                <a:solidFill>
                  <a:srgbClr val="5398A2"/>
                </a:solidFill>
                <a:latin typeface="Calibri" panose="020F0502020204030204" pitchFamily="34" charset="0"/>
                <a:cs typeface="Calibri" panose="020F0502020204030204" pitchFamily="34" charset="0"/>
              </a:rPr>
              <a:t>Hope</a:t>
            </a:r>
            <a:endParaRPr lang="en-US" sz="4800" b="1" spc="324" dirty="0">
              <a:solidFill>
                <a:srgbClr val="5398A2"/>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944E096-B047-D97E-CA7D-066F796C9E3B}"/>
              </a:ext>
            </a:extLst>
          </p:cNvPr>
          <p:cNvPicPr>
            <a:picLocks noChangeAspect="1"/>
          </p:cNvPicPr>
          <p:nvPr/>
        </p:nvPicPr>
        <p:blipFill>
          <a:blip r:embed="rId4"/>
          <a:stretch>
            <a:fillRect/>
          </a:stretch>
        </p:blipFill>
        <p:spPr>
          <a:xfrm>
            <a:off x="6474524" y="6263170"/>
            <a:ext cx="1076208" cy="375819"/>
          </a:xfrm>
          <a:prstGeom prst="rect">
            <a:avLst/>
          </a:prstGeom>
        </p:spPr>
      </p:pic>
      <p:sp>
        <p:nvSpPr>
          <p:cNvPr id="4" name="TextBox 3">
            <a:extLst>
              <a:ext uri="{FF2B5EF4-FFF2-40B4-BE49-F238E27FC236}">
                <a16:creationId xmlns:a16="http://schemas.microsoft.com/office/drawing/2014/main" id="{E8FB09FA-2BE2-400A-8651-54369D505A92}"/>
              </a:ext>
            </a:extLst>
          </p:cNvPr>
          <p:cNvSpPr txBox="1"/>
          <p:nvPr/>
        </p:nvSpPr>
        <p:spPr>
          <a:xfrm>
            <a:off x="7638594" y="6403656"/>
            <a:ext cx="2470484" cy="186782"/>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rPr>
              <a:t>Module 3 by Planet Pulse is licensed under </a:t>
            </a:r>
            <a:r>
              <a:rPr lang="en-US"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hlinkClick r:id="rId5"/>
              </a:rPr>
              <a:t>CC BY 4.0 </a:t>
            </a:r>
            <a:endParaRPr lang="en-IE"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5DDA0-A6F7-8485-6FEF-15E0214DABB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2470AA1-176A-8B73-B704-185BC8B657EB}"/>
              </a:ext>
            </a:extLst>
          </p:cNvPr>
          <p:cNvSpPr>
            <a:spLocks noGrp="1"/>
          </p:cNvSpPr>
          <p:nvPr>
            <p:ph type="body" sz="quarter" idx="18"/>
          </p:nvPr>
        </p:nvSpPr>
        <p:spPr>
          <a:xfrm>
            <a:off x="237745" y="1493533"/>
            <a:ext cx="5559552" cy="4340340"/>
          </a:xfrm>
        </p:spPr>
        <p:txBody>
          <a:bodyPr/>
          <a:lstStyle/>
          <a:p>
            <a:r>
              <a:rPr lang="en-US" sz="1800" dirty="0"/>
              <a:t>	</a:t>
            </a:r>
            <a:r>
              <a:rPr lang="en-US" sz="1800" dirty="0">
                <a:solidFill>
                  <a:schemeClr val="tx1"/>
                </a:solidFill>
              </a:rPr>
              <a:t>Activist Mariame Kaba says, </a:t>
            </a:r>
            <a:r>
              <a:rPr lang="en-US" sz="1800" b="1" dirty="0">
                <a:solidFill>
                  <a:schemeClr val="tx1"/>
                </a:solidFill>
              </a:rPr>
              <a:t>“Hope is a discipline”</a:t>
            </a:r>
            <a:r>
              <a:rPr lang="en-US" sz="1800" dirty="0">
                <a:solidFill>
                  <a:schemeClr val="tx1"/>
                </a:solidFill>
              </a:rPr>
              <a:t>, but what does it mean?  </a:t>
            </a:r>
          </a:p>
          <a:p>
            <a:endParaRPr lang="en-US" sz="1800" dirty="0">
              <a:solidFill>
                <a:schemeClr val="tx1"/>
              </a:solidFill>
            </a:endParaRPr>
          </a:p>
          <a:p>
            <a:r>
              <a:rPr lang="en-US" sz="1800" dirty="0">
                <a:solidFill>
                  <a:schemeClr val="tx1"/>
                </a:solidFill>
              </a:rPr>
              <a:t>	It is a powerful and often misunderstood idea. It means that </a:t>
            </a:r>
            <a:r>
              <a:rPr lang="en-US" sz="1800" b="1" dirty="0">
                <a:solidFill>
                  <a:schemeClr val="tx1"/>
                </a:solidFill>
              </a:rPr>
              <a:t>hope is not just a feeling</a:t>
            </a:r>
            <a:r>
              <a:rPr lang="en-US" sz="1800" dirty="0">
                <a:solidFill>
                  <a:schemeClr val="tx1"/>
                </a:solidFill>
              </a:rPr>
              <a:t>—it's a </a:t>
            </a:r>
            <a:r>
              <a:rPr lang="en-US" sz="1800" b="1" dirty="0">
                <a:solidFill>
                  <a:schemeClr val="tx1"/>
                </a:solidFill>
              </a:rPr>
              <a:t>practice</a:t>
            </a:r>
            <a:r>
              <a:rPr lang="en-US" sz="1800" dirty="0">
                <a:solidFill>
                  <a:schemeClr val="tx1"/>
                </a:solidFill>
              </a:rPr>
              <a:t>, a </a:t>
            </a:r>
            <a:r>
              <a:rPr lang="en-US" sz="1800" b="1" dirty="0">
                <a:solidFill>
                  <a:schemeClr val="tx1"/>
                </a:solidFill>
              </a:rPr>
              <a:t>commitment</a:t>
            </a:r>
            <a:r>
              <a:rPr lang="en-US" sz="1800" dirty="0">
                <a:solidFill>
                  <a:schemeClr val="tx1"/>
                </a:solidFill>
              </a:rPr>
              <a:t>, and often, a </a:t>
            </a:r>
            <a:r>
              <a:rPr lang="en-US" sz="1800" b="1" dirty="0">
                <a:solidFill>
                  <a:schemeClr val="tx1"/>
                </a:solidFill>
              </a:rPr>
              <a:t>deliberate choice</a:t>
            </a:r>
            <a:r>
              <a:rPr lang="en-US" sz="1800" dirty="0">
                <a:solidFill>
                  <a:schemeClr val="tx1"/>
                </a:solidFill>
              </a:rPr>
              <a:t> in the face of hardship. </a:t>
            </a:r>
            <a:r>
              <a:rPr lang="en-US" sz="1800" b="1" dirty="0">
                <a:solidFill>
                  <a:schemeClr val="tx1"/>
                </a:solidFill>
              </a:rPr>
              <a:t>“Hope is a discipline” - </a:t>
            </a:r>
            <a:r>
              <a:rPr lang="en-US" sz="1800" dirty="0">
                <a:solidFill>
                  <a:schemeClr val="tx1"/>
                </a:solidFill>
              </a:rPr>
              <a:t>means that ethical hope requires consistency, effort, and care, not just emotion. </a:t>
            </a:r>
          </a:p>
          <a:p>
            <a:endParaRPr lang="en-US" sz="1800" dirty="0">
              <a:solidFill>
                <a:schemeClr val="tx1"/>
              </a:solidFill>
            </a:endParaRPr>
          </a:p>
          <a:p>
            <a:pPr marL="742950" lvl="1" indent="-285750">
              <a:buFont typeface="Arial" panose="020B0604020202020204" pitchFamily="34" charset="0"/>
              <a:buChar char="•"/>
            </a:pPr>
            <a:r>
              <a:rPr lang="en-US" sz="1800" spc="0" dirty="0">
                <a:solidFill>
                  <a:schemeClr val="tx1"/>
                </a:solidFill>
                <a:latin typeface="+mn-lt"/>
              </a:rPr>
              <a:t>Emotional hope says, “</a:t>
            </a:r>
            <a:r>
              <a:rPr lang="en-US" sz="1800" i="1" spc="0" dirty="0">
                <a:solidFill>
                  <a:schemeClr val="tx1"/>
                </a:solidFill>
                <a:latin typeface="+mn-lt"/>
              </a:rPr>
              <a:t>I feel hopeful today because good news happened</a:t>
            </a:r>
            <a:r>
              <a:rPr lang="en-US" sz="1800" spc="0" dirty="0">
                <a:solidFill>
                  <a:schemeClr val="tx1"/>
                </a:solidFill>
                <a:latin typeface="+mn-lt"/>
              </a:rPr>
              <a:t>.”</a:t>
            </a:r>
          </a:p>
          <a:p>
            <a:pPr marL="742950" lvl="1" indent="-285750">
              <a:buFont typeface="Arial" panose="020B0604020202020204" pitchFamily="34" charset="0"/>
              <a:buChar char="•"/>
            </a:pPr>
            <a:r>
              <a:rPr lang="en-US" sz="1800" spc="0" dirty="0">
                <a:solidFill>
                  <a:schemeClr val="tx1"/>
                </a:solidFill>
                <a:latin typeface="+mn-lt"/>
              </a:rPr>
              <a:t>Discipline-based hope says, “</a:t>
            </a:r>
            <a:r>
              <a:rPr lang="en-US" sz="1800" i="1" spc="0" dirty="0">
                <a:solidFill>
                  <a:schemeClr val="tx1"/>
                </a:solidFill>
                <a:latin typeface="+mn-lt"/>
              </a:rPr>
              <a:t>Even when everything looks grim, I choose to act like change is possible</a:t>
            </a:r>
            <a:r>
              <a:rPr lang="en-US" sz="1800" spc="0" dirty="0">
                <a:solidFill>
                  <a:schemeClr val="tx1"/>
                </a:solidFill>
                <a:latin typeface="+mn-lt"/>
              </a:rPr>
              <a:t>.“</a:t>
            </a:r>
          </a:p>
          <a:p>
            <a:pPr marL="285750" indent="-285750">
              <a:buFont typeface="Arial" panose="020B0604020202020204" pitchFamily="34" charset="0"/>
              <a:buChar char="•"/>
            </a:pPr>
            <a:endParaRPr lang="en-US" sz="1800" dirty="0">
              <a:solidFill>
                <a:schemeClr val="tx1"/>
              </a:solidFill>
            </a:endParaRPr>
          </a:p>
          <a:p>
            <a:endParaRPr lang="en-US" sz="1800" dirty="0">
              <a:solidFill>
                <a:schemeClr val="tx1"/>
              </a:solidFill>
            </a:endParaRPr>
          </a:p>
          <a:p>
            <a:endParaRPr lang="en-US" sz="1800" dirty="0">
              <a:solidFill>
                <a:schemeClr val="tx1"/>
              </a:solidFill>
            </a:endParaRPr>
          </a:p>
        </p:txBody>
      </p:sp>
      <p:sp>
        <p:nvSpPr>
          <p:cNvPr id="4" name="Text Placeholder 3">
            <a:extLst>
              <a:ext uri="{FF2B5EF4-FFF2-40B4-BE49-F238E27FC236}">
                <a16:creationId xmlns:a16="http://schemas.microsoft.com/office/drawing/2014/main" id="{33CC51DD-8737-1711-F69D-32258D11E71F}"/>
              </a:ext>
            </a:extLst>
          </p:cNvPr>
          <p:cNvSpPr>
            <a:spLocks noGrp="1"/>
          </p:cNvSpPr>
          <p:nvPr>
            <p:ph type="body" sz="quarter" idx="16"/>
          </p:nvPr>
        </p:nvSpPr>
        <p:spPr>
          <a:xfrm>
            <a:off x="457200" y="761603"/>
            <a:ext cx="6591300" cy="803654"/>
          </a:xfrm>
        </p:spPr>
        <p:txBody>
          <a:bodyPr/>
          <a:lstStyle/>
          <a:p>
            <a:r>
              <a:rPr lang="en-US" dirty="0">
                <a:solidFill>
                  <a:srgbClr val="1F8E47"/>
                </a:solidFill>
              </a:rPr>
              <a:t>What is ethical hope?</a:t>
            </a:r>
          </a:p>
        </p:txBody>
      </p:sp>
      <p:sp>
        <p:nvSpPr>
          <p:cNvPr id="3" name="Text Placeholder 1">
            <a:extLst>
              <a:ext uri="{FF2B5EF4-FFF2-40B4-BE49-F238E27FC236}">
                <a16:creationId xmlns:a16="http://schemas.microsoft.com/office/drawing/2014/main" id="{B136825C-16EB-53AA-0F87-81FC640E5C37}"/>
              </a:ext>
            </a:extLst>
          </p:cNvPr>
          <p:cNvSpPr txBox="1">
            <a:spLocks/>
          </p:cNvSpPr>
          <p:nvPr/>
        </p:nvSpPr>
        <p:spPr>
          <a:xfrm>
            <a:off x="6208777" y="2103120"/>
            <a:ext cx="4500072" cy="2624328"/>
          </a:xfrm>
          <a:prstGeom prst="rect">
            <a:avLst/>
          </a:prstGeom>
          <a:solidFill>
            <a:srgbClr val="5398A2"/>
          </a:solidFill>
          <a:ln>
            <a:solidFill>
              <a:srgbClr val="5398A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endParaRPr lang="en-GB" sz="1800" b="1" dirty="0">
              <a:solidFill>
                <a:schemeClr val="bg1"/>
              </a:solidFill>
            </a:endParaRPr>
          </a:p>
          <a:p>
            <a:pPr marL="0" indent="0" algn="ctr"/>
            <a:r>
              <a:rPr lang="en-GB" sz="1800" b="1" dirty="0">
                <a:solidFill>
                  <a:schemeClr val="bg1"/>
                </a:solidFill>
              </a:rPr>
              <a:t>Activity: </a:t>
            </a:r>
            <a:r>
              <a:rPr lang="en-US" sz="1800" dirty="0">
                <a:solidFill>
                  <a:schemeClr val="bg1"/>
                </a:solidFill>
              </a:rPr>
              <a:t>Activist Mariame Kaba says, “Hope is a discipline”, but what does it mean? </a:t>
            </a:r>
          </a:p>
          <a:p>
            <a:pPr marL="0" indent="0" algn="ctr"/>
            <a:r>
              <a:rPr lang="en-US" sz="1800" b="1" dirty="0">
                <a:solidFill>
                  <a:schemeClr val="bg1"/>
                </a:solidFill>
              </a:rPr>
              <a:t>Share your thoughts in a class!</a:t>
            </a:r>
            <a:endParaRPr lang="en-GB" sz="1800" b="1" dirty="0">
              <a:solidFill>
                <a:schemeClr val="bg1"/>
              </a:solidFill>
            </a:endParaRPr>
          </a:p>
        </p:txBody>
      </p:sp>
      <p:pic>
        <p:nvPicPr>
          <p:cNvPr id="2" name="Picture Placeholder 6">
            <a:extLst>
              <a:ext uri="{FF2B5EF4-FFF2-40B4-BE49-F238E27FC236}">
                <a16:creationId xmlns:a16="http://schemas.microsoft.com/office/drawing/2014/main" id="{D894F8E6-7018-9621-006B-2B0BED72317F}"/>
              </a:ext>
            </a:extLst>
          </p:cNvPr>
          <p:cNvPicPr>
            <a:picLocks noChangeAspect="1"/>
          </p:cNvPicPr>
          <p:nvPr/>
        </p:nvPicPr>
        <p:blipFill>
          <a:blip r:embed="rId2"/>
          <a:srcRect t="5485" b="5485"/>
          <a:stretch/>
        </p:blipFill>
        <p:spPr>
          <a:xfrm>
            <a:off x="6208777" y="4066038"/>
            <a:ext cx="1456902" cy="803655"/>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p:spPr>
      </p:pic>
    </p:spTree>
    <p:extLst>
      <p:ext uri="{BB962C8B-B14F-4D97-AF65-F5344CB8AC3E}">
        <p14:creationId xmlns:p14="http://schemas.microsoft.com/office/powerpoint/2010/main" val="4173223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B6B97-1C7F-9388-8AA0-612CA8D346A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5D8512B-01EC-4180-6899-0C494411567B}"/>
              </a:ext>
            </a:extLst>
          </p:cNvPr>
          <p:cNvSpPr>
            <a:spLocks noGrp="1"/>
          </p:cNvSpPr>
          <p:nvPr>
            <p:ph type="body" sz="quarter" idx="18"/>
          </p:nvPr>
        </p:nvSpPr>
        <p:spPr>
          <a:xfrm>
            <a:off x="457200" y="1592132"/>
            <a:ext cx="11277600" cy="1207217"/>
          </a:xfrm>
          <a:solidFill>
            <a:srgbClr val="5398A2"/>
          </a:solidFill>
          <a:ln>
            <a:solidFill>
              <a:srgbClr val="5398A2"/>
            </a:solidFill>
          </a:ln>
        </p:spPr>
        <p:txBody>
          <a:bodyPr/>
          <a:lstStyle/>
          <a:p>
            <a:pPr marL="0" indent="0" algn="ctr"/>
            <a:r>
              <a:rPr lang="en-US" sz="2000" b="1" dirty="0">
                <a:solidFill>
                  <a:schemeClr val="bg1"/>
                </a:solidFill>
              </a:rPr>
              <a:t>Hope becomes ethical when it is something you work at, not something you wait for. Even when you’re tired, afraid or unsure it will “work”, you stay committed regardless the outcome. </a:t>
            </a:r>
          </a:p>
          <a:p>
            <a:pPr marL="0" indent="0" algn="ctr"/>
            <a:r>
              <a:rPr lang="en-US" sz="2000" b="1" dirty="0">
                <a:solidFill>
                  <a:schemeClr val="bg1"/>
                </a:solidFill>
              </a:rPr>
              <a:t>And here it lights up your power – being brave. </a:t>
            </a:r>
          </a:p>
        </p:txBody>
      </p:sp>
      <p:pic>
        <p:nvPicPr>
          <p:cNvPr id="5" name="Picture 4" descr="Women raising hands">
            <a:extLst>
              <a:ext uri="{FF2B5EF4-FFF2-40B4-BE49-F238E27FC236}">
                <a16:creationId xmlns:a16="http://schemas.microsoft.com/office/drawing/2014/main" id="{D88209C9-9FBB-9E99-D54B-F1FCBFDF0F21}"/>
              </a:ext>
            </a:extLst>
          </p:cNvPr>
          <p:cNvPicPr>
            <a:picLocks noChangeAspect="1"/>
          </p:cNvPicPr>
          <p:nvPr/>
        </p:nvPicPr>
        <p:blipFill>
          <a:blip r:embed="rId2"/>
          <a:stretch>
            <a:fillRect/>
          </a:stretch>
        </p:blipFill>
        <p:spPr>
          <a:xfrm>
            <a:off x="3164204" y="2884933"/>
            <a:ext cx="5698997" cy="3799331"/>
          </a:xfrm>
          <a:prstGeom prst="rect">
            <a:avLst/>
          </a:prstGeom>
        </p:spPr>
      </p:pic>
      <p:pic>
        <p:nvPicPr>
          <p:cNvPr id="9" name="Picture 8">
            <a:extLst>
              <a:ext uri="{FF2B5EF4-FFF2-40B4-BE49-F238E27FC236}">
                <a16:creationId xmlns:a16="http://schemas.microsoft.com/office/drawing/2014/main" id="{62D0E821-70AC-32DE-B91C-2A68E228CEB1}"/>
              </a:ext>
            </a:extLst>
          </p:cNvPr>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10" name="Text Placeholder 3">
            <a:extLst>
              <a:ext uri="{FF2B5EF4-FFF2-40B4-BE49-F238E27FC236}">
                <a16:creationId xmlns:a16="http://schemas.microsoft.com/office/drawing/2014/main" id="{749D7BA9-6B76-C125-7364-9F879CD0ED2E}"/>
              </a:ext>
            </a:extLst>
          </p:cNvPr>
          <p:cNvSpPr>
            <a:spLocks noGrp="1"/>
          </p:cNvSpPr>
          <p:nvPr>
            <p:ph type="body" sz="quarter" idx="16"/>
          </p:nvPr>
        </p:nvSpPr>
        <p:spPr>
          <a:xfrm>
            <a:off x="457200" y="761603"/>
            <a:ext cx="6591300" cy="803654"/>
          </a:xfrm>
        </p:spPr>
        <p:txBody>
          <a:bodyPr/>
          <a:lstStyle/>
          <a:p>
            <a:r>
              <a:rPr lang="en-US" dirty="0">
                <a:solidFill>
                  <a:srgbClr val="1F8E47"/>
                </a:solidFill>
              </a:rPr>
              <a:t>What is ethical hope?</a:t>
            </a:r>
          </a:p>
        </p:txBody>
      </p:sp>
    </p:spTree>
    <p:extLst>
      <p:ext uri="{BB962C8B-B14F-4D97-AF65-F5344CB8AC3E}">
        <p14:creationId xmlns:p14="http://schemas.microsoft.com/office/powerpoint/2010/main" val="2162184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D3158-59B5-77B9-0C1A-5D8867B9228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C18C9A8-93B9-6820-A183-AA21D1C90E2A}"/>
              </a:ext>
            </a:extLst>
          </p:cNvPr>
          <p:cNvSpPr>
            <a:spLocks noGrp="1"/>
          </p:cNvSpPr>
          <p:nvPr>
            <p:ph type="body" sz="quarter" idx="17"/>
          </p:nvPr>
        </p:nvSpPr>
        <p:spPr/>
        <p:txBody>
          <a:bodyPr/>
          <a:lstStyle/>
          <a:p>
            <a:r>
              <a:rPr lang="en-US" dirty="0"/>
              <a:t>02</a:t>
            </a:r>
          </a:p>
        </p:txBody>
      </p:sp>
      <p:pic>
        <p:nvPicPr>
          <p:cNvPr id="18" name="Picture 17">
            <a:extLst>
              <a:ext uri="{FF2B5EF4-FFF2-40B4-BE49-F238E27FC236}">
                <a16:creationId xmlns:a16="http://schemas.microsoft.com/office/drawing/2014/main" id="{2DD5E1C4-B0B2-D591-6F72-EDDAB7043CB5}"/>
              </a:ext>
            </a:extLst>
          </p:cNvPr>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rot="20606857">
            <a:off x="-17286" y="4382879"/>
            <a:ext cx="4222737" cy="4222737"/>
          </a:xfrm>
          <a:prstGeom prst="rect">
            <a:avLst/>
          </a:prstGeom>
        </p:spPr>
      </p:pic>
      <p:pic>
        <p:nvPicPr>
          <p:cNvPr id="24" name="Picture Placeholder 23" descr="A close-up of a bridge made of rocks&#10;&#10;AI-generated content may be incorrect.">
            <a:extLst>
              <a:ext uri="{FF2B5EF4-FFF2-40B4-BE49-F238E27FC236}">
                <a16:creationId xmlns:a16="http://schemas.microsoft.com/office/drawing/2014/main" id="{781AB68E-E0BD-2F53-F7D6-7D765B9FC057}"/>
              </a:ext>
            </a:extLst>
          </p:cNvPr>
          <p:cNvPicPr>
            <a:picLocks noGrp="1" noChangeAspect="1"/>
          </p:cNvPicPr>
          <p:nvPr>
            <p:ph type="pic" sz="quarter" idx="19"/>
          </p:nvPr>
        </p:nvPicPr>
        <p:blipFill>
          <a:blip r:embed="rId4">
            <a:extLst>
              <a:ext uri="{837473B0-CC2E-450A-ABE3-18F120FF3D39}">
                <a1611:picAttrSrcUrl xmlns:a1611="http://schemas.microsoft.com/office/drawing/2016/11/main" r:id="rId5"/>
              </a:ext>
            </a:extLst>
          </a:blip>
          <a:srcRect l="2114" r="2114"/>
          <a:stretch>
            <a:fillRect/>
          </a:stretch>
        </p:blipFill>
        <p:spPr/>
      </p:pic>
      <p:sp>
        <p:nvSpPr>
          <p:cNvPr id="10" name="Rectangle 9">
            <a:extLst>
              <a:ext uri="{FF2B5EF4-FFF2-40B4-BE49-F238E27FC236}">
                <a16:creationId xmlns:a16="http://schemas.microsoft.com/office/drawing/2014/main" id="{AE269A63-BF0B-9A77-53F8-0BD5600C4BFE}"/>
              </a:ext>
            </a:extLst>
          </p:cNvPr>
          <p:cNvSpPr/>
          <p:nvPr/>
        </p:nvSpPr>
        <p:spPr>
          <a:xfrm>
            <a:off x="2523744" y="2271252"/>
            <a:ext cx="5677576" cy="1159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pc="324" dirty="0">
                <a:solidFill>
                  <a:srgbClr val="5398A2"/>
                </a:solidFill>
                <a:latin typeface="Calibri" panose="020F0502020204030204" pitchFamily="34" charset="0"/>
                <a:cs typeface="Calibri" panose="020F0502020204030204" pitchFamily="34" charset="0"/>
              </a:rPr>
              <a:t>Optimism and Pessimism</a:t>
            </a:r>
          </a:p>
          <a:p>
            <a:pPr algn="ctr"/>
            <a:endParaRPr lang="en-US" sz="529" dirty="0">
              <a:latin typeface="Montserrat" panose="00000500000000000000" pitchFamily="50" charset="0"/>
            </a:endParaRPr>
          </a:p>
        </p:txBody>
      </p:sp>
    </p:spTree>
    <p:extLst>
      <p:ext uri="{BB962C8B-B14F-4D97-AF65-F5344CB8AC3E}">
        <p14:creationId xmlns:p14="http://schemas.microsoft.com/office/powerpoint/2010/main" val="3496712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F58D7-8A7F-31CF-6296-0E331F8DF6E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BC290A4-BABD-2A20-6D15-9EF5914FDCC2}"/>
              </a:ext>
            </a:extLst>
          </p:cNvPr>
          <p:cNvSpPr>
            <a:spLocks noGrp="1"/>
          </p:cNvSpPr>
          <p:nvPr>
            <p:ph type="body" sz="quarter" idx="18"/>
          </p:nvPr>
        </p:nvSpPr>
        <p:spPr>
          <a:xfrm>
            <a:off x="8097183" y="1857124"/>
            <a:ext cx="3707206" cy="1049221"/>
          </a:xfrm>
        </p:spPr>
        <p:txBody>
          <a:bodyPr/>
          <a:lstStyle/>
          <a:p>
            <a:r>
              <a:rPr lang="en-US" dirty="0"/>
              <a:t>Optimism vs pessimism</a:t>
            </a:r>
            <a:endParaRPr lang="en-150" sz="2800" dirty="0">
              <a:solidFill>
                <a:schemeClr val="bg1"/>
              </a:solidFill>
            </a:endParaRPr>
          </a:p>
        </p:txBody>
      </p:sp>
      <p:sp>
        <p:nvSpPr>
          <p:cNvPr id="8" name="TextBox 7">
            <a:extLst>
              <a:ext uri="{FF2B5EF4-FFF2-40B4-BE49-F238E27FC236}">
                <a16:creationId xmlns:a16="http://schemas.microsoft.com/office/drawing/2014/main" id="{2944FAD3-6148-43C8-F3BD-485072DDD2FE}"/>
              </a:ext>
            </a:extLst>
          </p:cNvPr>
          <p:cNvSpPr txBox="1"/>
          <p:nvPr/>
        </p:nvSpPr>
        <p:spPr>
          <a:xfrm>
            <a:off x="10641039" y="1011280"/>
            <a:ext cx="898003" cy="769441"/>
          </a:xfrm>
          <a:prstGeom prst="rect">
            <a:avLst/>
          </a:prstGeom>
          <a:noFill/>
        </p:spPr>
        <p:txBody>
          <a:bodyPr wrap="none" rtlCol="0">
            <a:spAutoFit/>
          </a:bodyPr>
          <a:lstStyle/>
          <a:p>
            <a:r>
              <a:rPr lang="nb-NO" sz="4400" dirty="0">
                <a:solidFill>
                  <a:schemeClr val="bg1"/>
                </a:solidFill>
              </a:rPr>
              <a:t>2.1</a:t>
            </a:r>
            <a:endParaRPr lang="en-150" sz="4400" dirty="0">
              <a:solidFill>
                <a:schemeClr val="bg1"/>
              </a:solidFill>
            </a:endParaRPr>
          </a:p>
        </p:txBody>
      </p:sp>
      <p:pic>
        <p:nvPicPr>
          <p:cNvPr id="15" name="Picture Placeholder 14" descr="A person with her arms crossed&#10;&#10;AI-generated content may be incorrect.">
            <a:extLst>
              <a:ext uri="{FF2B5EF4-FFF2-40B4-BE49-F238E27FC236}">
                <a16:creationId xmlns:a16="http://schemas.microsoft.com/office/drawing/2014/main" id="{F7990A07-4BC6-9583-D7BB-A5E8B93AD8AC}"/>
              </a:ext>
            </a:extLst>
          </p:cNvPr>
          <p:cNvPicPr>
            <a:picLocks noGrp="1" noChangeAspect="1"/>
          </p:cNvPicPr>
          <p:nvPr>
            <p:ph type="pic" sz="quarter" idx="22"/>
          </p:nvPr>
        </p:nvPicPr>
        <p:blipFill>
          <a:blip r:embed="rId2"/>
          <a:srcRect t="14645" b="14645"/>
          <a:stretch>
            <a:fillRect/>
          </a:stretch>
        </p:blipFill>
        <p:spPr/>
      </p:pic>
      <p:sp>
        <p:nvSpPr>
          <p:cNvPr id="5" name="TextBox 4">
            <a:extLst>
              <a:ext uri="{FF2B5EF4-FFF2-40B4-BE49-F238E27FC236}">
                <a16:creationId xmlns:a16="http://schemas.microsoft.com/office/drawing/2014/main" id="{933004ED-84CB-551A-BE44-75F840AFCC3F}"/>
              </a:ext>
            </a:extLst>
          </p:cNvPr>
          <p:cNvSpPr txBox="1"/>
          <p:nvPr/>
        </p:nvSpPr>
        <p:spPr>
          <a:xfrm>
            <a:off x="79248" y="4786826"/>
            <a:ext cx="11740381" cy="1938992"/>
          </a:xfrm>
          <a:prstGeom prst="rect">
            <a:avLst/>
          </a:prstGeom>
          <a:noFill/>
        </p:spPr>
        <p:txBody>
          <a:bodyPr wrap="square">
            <a:spAutoFit/>
          </a:bodyPr>
          <a:lstStyle/>
          <a:p>
            <a:r>
              <a:rPr lang="en-US" sz="2400" dirty="0"/>
              <a:t>“When asked if I am pessimistic or optimistic about the future, my answer is always the same: if you look at the science about what is happening on earth and aren't pessimistic, you don't understand the data. But if you meet the people who are working to restore this earth and the lives of the poor, and you aren't optimistic, you haven't got a pulse.”</a:t>
            </a:r>
            <a:br>
              <a:rPr lang="en-US" sz="2400" dirty="0"/>
            </a:br>
            <a:r>
              <a:rPr lang="en-US" sz="2400" dirty="0"/>
              <a:t>— </a:t>
            </a:r>
            <a:r>
              <a:rPr lang="en-US" sz="2400" i="1" dirty="0"/>
              <a:t>Martin Keogh, Hope Beneath Our Feet: Restoring Our Place in the Natural World</a:t>
            </a:r>
            <a:r>
              <a:rPr lang="en-US" sz="2400" dirty="0"/>
              <a:t> </a:t>
            </a:r>
            <a:endParaRPr lang="en-150" sz="2400" dirty="0"/>
          </a:p>
        </p:txBody>
      </p:sp>
    </p:spTree>
    <p:extLst>
      <p:ext uri="{BB962C8B-B14F-4D97-AF65-F5344CB8AC3E}">
        <p14:creationId xmlns:p14="http://schemas.microsoft.com/office/powerpoint/2010/main" val="260478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85B03-362B-D1CD-1129-4A7CD1BA86D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D5591E8-E016-C9B5-32EC-9FBE85138500}"/>
              </a:ext>
            </a:extLst>
          </p:cNvPr>
          <p:cNvPicPr>
            <a:picLocks noChangeAspect="1"/>
          </p:cNvPicPr>
          <p:nvPr/>
        </p:nvPicPr>
        <p:blipFill>
          <a:blip r:embed="rId2">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10" name="Text Placeholder 3">
            <a:extLst>
              <a:ext uri="{FF2B5EF4-FFF2-40B4-BE49-F238E27FC236}">
                <a16:creationId xmlns:a16="http://schemas.microsoft.com/office/drawing/2014/main" id="{6F8C1BC5-C265-13BF-B89D-B4798EC72CF4}"/>
              </a:ext>
            </a:extLst>
          </p:cNvPr>
          <p:cNvSpPr>
            <a:spLocks noGrp="1"/>
          </p:cNvSpPr>
          <p:nvPr>
            <p:ph type="body" sz="quarter" idx="16"/>
          </p:nvPr>
        </p:nvSpPr>
        <p:spPr>
          <a:xfrm>
            <a:off x="675238" y="789948"/>
            <a:ext cx="10772044" cy="803654"/>
          </a:xfrm>
        </p:spPr>
        <p:txBody>
          <a:bodyPr/>
          <a:lstStyle/>
          <a:p>
            <a:r>
              <a:rPr lang="en-US" dirty="0">
                <a:solidFill>
                  <a:srgbClr val="1F8E47"/>
                </a:solidFill>
              </a:rPr>
              <a:t>Optimism and pessimism</a:t>
            </a:r>
          </a:p>
        </p:txBody>
      </p:sp>
      <p:sp>
        <p:nvSpPr>
          <p:cNvPr id="4" name="Text Placeholder 3">
            <a:extLst>
              <a:ext uri="{FF2B5EF4-FFF2-40B4-BE49-F238E27FC236}">
                <a16:creationId xmlns:a16="http://schemas.microsoft.com/office/drawing/2014/main" id="{BF45D19F-4BD3-C467-9327-8E133939CB48}"/>
              </a:ext>
            </a:extLst>
          </p:cNvPr>
          <p:cNvSpPr>
            <a:spLocks noGrp="1"/>
          </p:cNvSpPr>
          <p:nvPr>
            <p:ph type="body" sz="quarter" idx="18"/>
          </p:nvPr>
        </p:nvSpPr>
        <p:spPr>
          <a:xfrm>
            <a:off x="709978" y="1593602"/>
            <a:ext cx="10772044" cy="3232922"/>
          </a:xfrm>
        </p:spPr>
        <p:txBody>
          <a:bodyPr/>
          <a:lstStyle/>
          <a:p>
            <a:r>
              <a:rPr lang="en-US" sz="1800" dirty="0">
                <a:solidFill>
                  <a:schemeClr val="tx1"/>
                </a:solidFill>
              </a:rPr>
              <a:t>We often hear that life is a matter of perspective — whether we see the cup as half full or half empty. </a:t>
            </a:r>
            <a:r>
              <a:rPr lang="nb-NO" sz="1800" dirty="0">
                <a:solidFill>
                  <a:schemeClr val="tx1"/>
                </a:solidFill>
              </a:rPr>
              <a:t>We all know the difference. But in practice, adopting either mindset - is both chalenging and not easy. </a:t>
            </a:r>
          </a:p>
          <a:p>
            <a:r>
              <a:rPr lang="nb-NO" sz="1800" dirty="0">
                <a:solidFill>
                  <a:schemeClr val="tx1"/>
                </a:solidFill>
              </a:rPr>
              <a:t>It is not easy to be an optimist when we talk about climate crises. </a:t>
            </a:r>
            <a:r>
              <a:rPr lang="en-US" sz="1800" b="1" dirty="0">
                <a:solidFill>
                  <a:schemeClr val="tx1"/>
                </a:solidFill>
              </a:rPr>
              <a:t>Optimism can feel dishonest -</a:t>
            </a:r>
            <a:r>
              <a:rPr lang="en-US" sz="1800" dirty="0">
                <a:solidFill>
                  <a:schemeClr val="tx1"/>
                </a:solidFill>
              </a:rPr>
              <a:t> even disconnected from reality. How can one be an optimist, when the world is overwhelmed by mounting facts about the global warming, ecosystem collapse, and the failure of political leaders to act? </a:t>
            </a:r>
            <a:r>
              <a:rPr lang="nb-NO" sz="1800" dirty="0">
                <a:solidFill>
                  <a:schemeClr val="tx1"/>
                </a:solidFill>
              </a:rPr>
              <a:t>Optimist can be perceived being naive, irresponsible or even «toxic». </a:t>
            </a:r>
            <a:endParaRPr lang="en-US" sz="1800" dirty="0">
              <a:solidFill>
                <a:schemeClr val="tx1"/>
              </a:solidFill>
            </a:endParaRPr>
          </a:p>
          <a:p>
            <a:r>
              <a:rPr lang="nb-NO" sz="1800" dirty="0">
                <a:solidFill>
                  <a:schemeClr val="tx1"/>
                </a:solidFill>
              </a:rPr>
              <a:t>But </a:t>
            </a:r>
            <a:r>
              <a:rPr lang="en-US" sz="1800" b="1" dirty="0">
                <a:solidFill>
                  <a:schemeClr val="tx1"/>
                </a:solidFill>
              </a:rPr>
              <a:t>pessimism offers no productive path forward either.</a:t>
            </a:r>
            <a:r>
              <a:rPr lang="en-US" sz="1800" dirty="0">
                <a:solidFill>
                  <a:schemeClr val="tx1"/>
                </a:solidFill>
              </a:rPr>
              <a:t> It paralyzes with inaction.</a:t>
            </a:r>
          </a:p>
          <a:p>
            <a:endParaRPr lang="nb-NO" sz="1800" dirty="0">
              <a:solidFill>
                <a:schemeClr val="tx1"/>
              </a:solidFill>
            </a:endParaRPr>
          </a:p>
          <a:p>
            <a:endParaRPr lang="nb-NO" sz="1800" dirty="0">
              <a:solidFill>
                <a:schemeClr val="tx1"/>
              </a:solidFill>
            </a:endParaRPr>
          </a:p>
          <a:p>
            <a:r>
              <a:rPr lang="nb-NO" sz="1800" dirty="0"/>
              <a:t> </a:t>
            </a:r>
            <a:endParaRPr lang="en-150" sz="1800" dirty="0"/>
          </a:p>
          <a:p>
            <a:endParaRPr lang="nb-NO" sz="1800" dirty="0">
              <a:solidFill>
                <a:schemeClr val="tx1"/>
              </a:solidFill>
            </a:endParaRPr>
          </a:p>
        </p:txBody>
      </p:sp>
      <p:sp>
        <p:nvSpPr>
          <p:cNvPr id="7" name="Text Placeholder 1">
            <a:extLst>
              <a:ext uri="{FF2B5EF4-FFF2-40B4-BE49-F238E27FC236}">
                <a16:creationId xmlns:a16="http://schemas.microsoft.com/office/drawing/2014/main" id="{C5FF6A9D-3A4D-0D96-A99E-A3BCBC5D003C}"/>
              </a:ext>
            </a:extLst>
          </p:cNvPr>
          <p:cNvSpPr txBox="1">
            <a:spLocks/>
          </p:cNvSpPr>
          <p:nvPr/>
        </p:nvSpPr>
        <p:spPr>
          <a:xfrm>
            <a:off x="927526" y="4735931"/>
            <a:ext cx="3969440" cy="2035152"/>
          </a:xfrm>
          <a:prstGeom prst="rect">
            <a:avLst/>
          </a:prstGeom>
          <a:solidFill>
            <a:srgbClr val="5398A2"/>
          </a:solidFill>
          <a:ln>
            <a:solidFill>
              <a:srgbClr val="5398A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endParaRPr lang="en-GB" sz="1800" b="1" dirty="0">
              <a:solidFill>
                <a:schemeClr val="bg1"/>
              </a:solidFill>
            </a:endParaRPr>
          </a:p>
          <a:p>
            <a:pPr marL="0" indent="0" algn="ctr"/>
            <a:r>
              <a:rPr lang="en-GB" sz="1800" b="1" dirty="0">
                <a:solidFill>
                  <a:schemeClr val="bg1"/>
                </a:solidFill>
              </a:rPr>
              <a:t>Activity: </a:t>
            </a:r>
            <a:r>
              <a:rPr lang="en-US" sz="1800" dirty="0">
                <a:solidFill>
                  <a:schemeClr val="bg1"/>
                </a:solidFill>
              </a:rPr>
              <a:t>Which part of the quote resonates with you? </a:t>
            </a:r>
            <a:endParaRPr lang="en-GB" sz="1800" b="1" dirty="0">
              <a:solidFill>
                <a:schemeClr val="bg1"/>
              </a:solidFill>
            </a:endParaRPr>
          </a:p>
        </p:txBody>
      </p:sp>
      <p:pic>
        <p:nvPicPr>
          <p:cNvPr id="6" name="Picture Placeholder 6">
            <a:extLst>
              <a:ext uri="{FF2B5EF4-FFF2-40B4-BE49-F238E27FC236}">
                <a16:creationId xmlns:a16="http://schemas.microsoft.com/office/drawing/2014/main" id="{BF0DD63C-1C6C-9E94-284F-CA572520F885}"/>
              </a:ext>
            </a:extLst>
          </p:cNvPr>
          <p:cNvPicPr>
            <a:picLocks noChangeAspect="1"/>
          </p:cNvPicPr>
          <p:nvPr/>
        </p:nvPicPr>
        <p:blipFill>
          <a:blip r:embed="rId3"/>
          <a:srcRect t="5485" b="5485"/>
          <a:stretch/>
        </p:blipFill>
        <p:spPr>
          <a:xfrm>
            <a:off x="1102938" y="5854564"/>
            <a:ext cx="1456902" cy="803655"/>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p:spPr>
      </p:pic>
      <p:pic>
        <p:nvPicPr>
          <p:cNvPr id="11" name="Picture 10" descr="A half full and half full of water&#10;&#10;AI-generated content may be incorrect.">
            <a:extLst>
              <a:ext uri="{FF2B5EF4-FFF2-40B4-BE49-F238E27FC236}">
                <a16:creationId xmlns:a16="http://schemas.microsoft.com/office/drawing/2014/main" id="{C7BE9188-732A-DA6E-17D1-ABF850855183}"/>
              </a:ext>
            </a:extLst>
          </p:cNvPr>
          <p:cNvPicPr>
            <a:picLocks noChangeAspect="1"/>
          </p:cNvPicPr>
          <p:nvPr/>
        </p:nvPicPr>
        <p:blipFill>
          <a:blip r:embed="rId4"/>
          <a:stretch>
            <a:fillRect/>
          </a:stretch>
        </p:blipFill>
        <p:spPr>
          <a:xfrm>
            <a:off x="5247971" y="4133388"/>
            <a:ext cx="3383015" cy="2637695"/>
          </a:xfrm>
          <a:prstGeom prst="rect">
            <a:avLst/>
          </a:prstGeom>
        </p:spPr>
      </p:pic>
    </p:spTree>
    <p:extLst>
      <p:ext uri="{BB962C8B-B14F-4D97-AF65-F5344CB8AC3E}">
        <p14:creationId xmlns:p14="http://schemas.microsoft.com/office/powerpoint/2010/main" val="3629103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2BDC1-79C8-1AEC-171F-9ADA5B402B4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F15E1A1-7972-2DFD-95E3-99B6AE85CE49}"/>
              </a:ext>
            </a:extLst>
          </p:cNvPr>
          <p:cNvPicPr>
            <a:picLocks noChangeAspect="1"/>
          </p:cNvPicPr>
          <p:nvPr/>
        </p:nvPicPr>
        <p:blipFill>
          <a:blip r:embed="rId2">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10" name="Text Placeholder 3">
            <a:extLst>
              <a:ext uri="{FF2B5EF4-FFF2-40B4-BE49-F238E27FC236}">
                <a16:creationId xmlns:a16="http://schemas.microsoft.com/office/drawing/2014/main" id="{C123ABEA-6D73-B7C9-2717-0344E381170A}"/>
              </a:ext>
            </a:extLst>
          </p:cNvPr>
          <p:cNvSpPr>
            <a:spLocks noGrp="1"/>
          </p:cNvSpPr>
          <p:nvPr>
            <p:ph type="body" sz="quarter" idx="16"/>
          </p:nvPr>
        </p:nvSpPr>
        <p:spPr>
          <a:xfrm>
            <a:off x="675238" y="789948"/>
            <a:ext cx="7733471" cy="803654"/>
          </a:xfrm>
        </p:spPr>
        <p:txBody>
          <a:bodyPr/>
          <a:lstStyle/>
          <a:p>
            <a:r>
              <a:rPr lang="en-US" dirty="0">
                <a:solidFill>
                  <a:srgbClr val="1F8E47"/>
                </a:solidFill>
              </a:rPr>
              <a:t>Optimism and pessimism</a:t>
            </a:r>
          </a:p>
        </p:txBody>
      </p:sp>
      <p:sp>
        <p:nvSpPr>
          <p:cNvPr id="4" name="Text Placeholder 3">
            <a:extLst>
              <a:ext uri="{FF2B5EF4-FFF2-40B4-BE49-F238E27FC236}">
                <a16:creationId xmlns:a16="http://schemas.microsoft.com/office/drawing/2014/main" id="{441E65C9-1D17-4BCF-05F5-52556E9EC7DC}"/>
              </a:ext>
            </a:extLst>
          </p:cNvPr>
          <p:cNvSpPr>
            <a:spLocks noGrp="1"/>
          </p:cNvSpPr>
          <p:nvPr>
            <p:ph type="body" sz="quarter" idx="18"/>
          </p:nvPr>
        </p:nvSpPr>
        <p:spPr>
          <a:xfrm>
            <a:off x="628106" y="1518188"/>
            <a:ext cx="10772044" cy="4549864"/>
          </a:xfrm>
        </p:spPr>
        <p:txBody>
          <a:bodyPr/>
          <a:lstStyle/>
          <a:p>
            <a:r>
              <a:rPr lang="en-US" sz="1800" dirty="0">
                <a:solidFill>
                  <a:schemeClr val="tx1"/>
                </a:solidFill>
              </a:rPr>
              <a:t>For today’s youth, growing up in times of social, political , environmental and economical uncertainty, is not anymore about choosing optimism or pessimism. </a:t>
            </a:r>
          </a:p>
          <a:p>
            <a:r>
              <a:rPr lang="en-US" sz="1800" dirty="0">
                <a:solidFill>
                  <a:schemeClr val="tx1"/>
                </a:solidFill>
              </a:rPr>
              <a:t>It's about navigating emotional survival in a world of uncertain future with hope.</a:t>
            </a:r>
          </a:p>
          <a:p>
            <a:r>
              <a:rPr lang="nb-NO" sz="1800" dirty="0">
                <a:solidFill>
                  <a:schemeClr val="tx1"/>
                </a:solidFill>
              </a:rPr>
              <a:t>HOPE is a feeling only humans have – a </a:t>
            </a:r>
            <a:r>
              <a:rPr lang="en-US" sz="1800" dirty="0">
                <a:solidFill>
                  <a:schemeClr val="tx1"/>
                </a:solidFill>
              </a:rPr>
              <a:t>mindset that acknowledges the severity of the crisis, yet believes in opportunity or collective capacity to respond, adapt, and create meaningful change. </a:t>
            </a:r>
          </a:p>
          <a:p>
            <a:r>
              <a:rPr lang="en-US" sz="1800" dirty="0">
                <a:solidFill>
                  <a:schemeClr val="tx1"/>
                </a:solidFill>
              </a:rPr>
              <a:t>For young people especially, hope is not naive — it is a vital emotional and psychological resource. </a:t>
            </a:r>
          </a:p>
          <a:p>
            <a:pPr marL="0" indent="0"/>
            <a:r>
              <a:rPr lang="en-US" sz="1800" dirty="0">
                <a:solidFill>
                  <a:schemeClr val="tx1"/>
                </a:solidFill>
              </a:rPr>
              <a:t>Hope fuels engagement, activism, innovation, and resilience. It gives direction in the face of uncertainty and helps transform fear into action.</a:t>
            </a:r>
          </a:p>
          <a:p>
            <a:pPr>
              <a:buNone/>
            </a:pPr>
            <a:r>
              <a:rPr lang="en-US" sz="1800" dirty="0">
                <a:solidFill>
                  <a:schemeClr val="tx1"/>
                </a:solidFill>
              </a:rPr>
              <a:t>It is not passive or blind belief that everything will turn out fine. It is a belief that our actions matter. </a:t>
            </a:r>
            <a:r>
              <a:rPr lang="en-US" sz="1800" b="1" dirty="0">
                <a:solidFill>
                  <a:schemeClr val="tx1"/>
                </a:solidFill>
              </a:rPr>
              <a:t>Hope is not the absence of fear, but a commitment to act despite it.</a:t>
            </a:r>
            <a:r>
              <a:rPr lang="en-US" sz="1800" dirty="0">
                <a:solidFill>
                  <a:schemeClr val="tx1"/>
                </a:solidFill>
              </a:rPr>
              <a:t> </a:t>
            </a:r>
          </a:p>
          <a:p>
            <a:r>
              <a:rPr lang="en-US" sz="1800" dirty="0">
                <a:solidFill>
                  <a:schemeClr val="tx1"/>
                </a:solidFill>
              </a:rPr>
              <a:t> </a:t>
            </a:r>
            <a:endParaRPr lang="en-150" sz="1800" dirty="0"/>
          </a:p>
          <a:p>
            <a:endParaRPr lang="nb-NO" sz="1800" dirty="0">
              <a:solidFill>
                <a:schemeClr val="tx1"/>
              </a:solidFill>
            </a:endParaRPr>
          </a:p>
        </p:txBody>
      </p:sp>
    </p:spTree>
    <p:extLst>
      <p:ext uri="{BB962C8B-B14F-4D97-AF65-F5344CB8AC3E}">
        <p14:creationId xmlns:p14="http://schemas.microsoft.com/office/powerpoint/2010/main" val="2924360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6839E-228F-5FA1-A979-ADB523F5783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474FD0F-C3DB-F3E2-0C14-A1159A0427C2}"/>
              </a:ext>
            </a:extLst>
          </p:cNvPr>
          <p:cNvSpPr>
            <a:spLocks noGrp="1"/>
          </p:cNvSpPr>
          <p:nvPr>
            <p:ph type="body" sz="quarter" idx="18"/>
          </p:nvPr>
        </p:nvSpPr>
        <p:spPr>
          <a:xfrm>
            <a:off x="8097183" y="1857124"/>
            <a:ext cx="3707206" cy="1049221"/>
          </a:xfrm>
        </p:spPr>
        <p:txBody>
          <a:bodyPr/>
          <a:lstStyle/>
          <a:p>
            <a:r>
              <a:rPr lang="en-US" dirty="0"/>
              <a:t>Meaningful hope</a:t>
            </a:r>
            <a:endParaRPr lang="en-150" sz="2800" dirty="0">
              <a:solidFill>
                <a:schemeClr val="bg1"/>
              </a:solidFill>
            </a:endParaRPr>
          </a:p>
        </p:txBody>
      </p:sp>
      <p:sp>
        <p:nvSpPr>
          <p:cNvPr id="8" name="TextBox 7">
            <a:extLst>
              <a:ext uri="{FF2B5EF4-FFF2-40B4-BE49-F238E27FC236}">
                <a16:creationId xmlns:a16="http://schemas.microsoft.com/office/drawing/2014/main" id="{8A12778B-4CA3-A2E9-D60F-89E294F237F3}"/>
              </a:ext>
            </a:extLst>
          </p:cNvPr>
          <p:cNvSpPr txBox="1"/>
          <p:nvPr/>
        </p:nvSpPr>
        <p:spPr>
          <a:xfrm>
            <a:off x="10641039" y="1011280"/>
            <a:ext cx="898003" cy="769441"/>
          </a:xfrm>
          <a:prstGeom prst="rect">
            <a:avLst/>
          </a:prstGeom>
          <a:noFill/>
        </p:spPr>
        <p:txBody>
          <a:bodyPr wrap="none" rtlCol="0">
            <a:spAutoFit/>
          </a:bodyPr>
          <a:lstStyle/>
          <a:p>
            <a:r>
              <a:rPr lang="nb-NO" sz="4400" dirty="0">
                <a:solidFill>
                  <a:schemeClr val="bg1"/>
                </a:solidFill>
              </a:rPr>
              <a:t>2.2</a:t>
            </a:r>
            <a:endParaRPr lang="en-150" sz="4400" dirty="0">
              <a:solidFill>
                <a:schemeClr val="bg1"/>
              </a:solidFill>
            </a:endParaRPr>
          </a:p>
        </p:txBody>
      </p:sp>
      <p:pic>
        <p:nvPicPr>
          <p:cNvPr id="41" name="Picture Placeholder 40" descr="A poster with a seedling growing out of the center&#10;&#10;AI-generated content may be incorrect.">
            <a:extLst>
              <a:ext uri="{FF2B5EF4-FFF2-40B4-BE49-F238E27FC236}">
                <a16:creationId xmlns:a16="http://schemas.microsoft.com/office/drawing/2014/main" id="{E52F102A-76F4-9965-266A-52E5FAA63EEF}"/>
              </a:ext>
            </a:extLst>
          </p:cNvPr>
          <p:cNvPicPr>
            <a:picLocks noGrp="1" noChangeAspect="1"/>
          </p:cNvPicPr>
          <p:nvPr>
            <p:ph type="pic" sz="quarter" idx="22"/>
          </p:nvPr>
        </p:nvPicPr>
        <p:blipFill>
          <a:blip r:embed="rId2"/>
          <a:srcRect t="27942" b="27942"/>
          <a:stretch>
            <a:fillRect/>
          </a:stretch>
        </p:blipFill>
        <p:spPr/>
      </p:pic>
      <p:sp>
        <p:nvSpPr>
          <p:cNvPr id="44" name="TextBox 43">
            <a:extLst>
              <a:ext uri="{FF2B5EF4-FFF2-40B4-BE49-F238E27FC236}">
                <a16:creationId xmlns:a16="http://schemas.microsoft.com/office/drawing/2014/main" id="{340FACFE-F9C5-710D-D96F-1860A6AAC9CB}"/>
              </a:ext>
            </a:extLst>
          </p:cNvPr>
          <p:cNvSpPr txBox="1"/>
          <p:nvPr/>
        </p:nvSpPr>
        <p:spPr>
          <a:xfrm>
            <a:off x="1130809" y="5615887"/>
            <a:ext cx="8852178" cy="461665"/>
          </a:xfrm>
          <a:prstGeom prst="rect">
            <a:avLst/>
          </a:prstGeom>
          <a:noFill/>
        </p:spPr>
        <p:txBody>
          <a:bodyPr wrap="square">
            <a:spAutoFit/>
          </a:bodyPr>
          <a:lstStyle/>
          <a:p>
            <a:r>
              <a:rPr lang="en-US" sz="2400" dirty="0"/>
              <a:t>Hope, unlike optimism or pessimism, is a choice you practice.</a:t>
            </a:r>
            <a:endParaRPr lang="en-150" sz="2400" dirty="0"/>
          </a:p>
        </p:txBody>
      </p:sp>
    </p:spTree>
    <p:extLst>
      <p:ext uri="{BB962C8B-B14F-4D97-AF65-F5344CB8AC3E}">
        <p14:creationId xmlns:p14="http://schemas.microsoft.com/office/powerpoint/2010/main" val="1439506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59CA2-F28A-52EE-173A-2465909EC29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1DA7817-26FB-C303-429F-0CACAAA81E90}"/>
              </a:ext>
            </a:extLst>
          </p:cNvPr>
          <p:cNvPicPr>
            <a:picLocks noChangeAspect="1"/>
          </p:cNvPicPr>
          <p:nvPr/>
        </p:nvPicPr>
        <p:blipFill>
          <a:blip r:embed="rId2">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10" name="Text Placeholder 3">
            <a:extLst>
              <a:ext uri="{FF2B5EF4-FFF2-40B4-BE49-F238E27FC236}">
                <a16:creationId xmlns:a16="http://schemas.microsoft.com/office/drawing/2014/main" id="{5054A198-13B3-EB2D-242C-19E3A6440719}"/>
              </a:ext>
            </a:extLst>
          </p:cNvPr>
          <p:cNvSpPr>
            <a:spLocks noGrp="1"/>
          </p:cNvSpPr>
          <p:nvPr>
            <p:ph type="body" sz="quarter" idx="16"/>
          </p:nvPr>
        </p:nvSpPr>
        <p:spPr>
          <a:xfrm>
            <a:off x="457200" y="761603"/>
            <a:ext cx="9016738" cy="803654"/>
          </a:xfrm>
        </p:spPr>
        <p:txBody>
          <a:bodyPr/>
          <a:lstStyle/>
          <a:p>
            <a:r>
              <a:rPr lang="en-US" dirty="0">
                <a:solidFill>
                  <a:srgbClr val="1F8E47"/>
                </a:solidFill>
              </a:rPr>
              <a:t>2.2 The role of hope looking at the future</a:t>
            </a:r>
          </a:p>
        </p:txBody>
      </p:sp>
      <p:sp>
        <p:nvSpPr>
          <p:cNvPr id="4" name="Text Placeholder 3">
            <a:extLst>
              <a:ext uri="{FF2B5EF4-FFF2-40B4-BE49-F238E27FC236}">
                <a16:creationId xmlns:a16="http://schemas.microsoft.com/office/drawing/2014/main" id="{16C02253-86CF-CB7B-B737-FE87F2D4D5A5}"/>
              </a:ext>
            </a:extLst>
          </p:cNvPr>
          <p:cNvSpPr>
            <a:spLocks noGrp="1"/>
          </p:cNvSpPr>
          <p:nvPr>
            <p:ph type="body" sz="quarter" idx="18"/>
          </p:nvPr>
        </p:nvSpPr>
        <p:spPr>
          <a:xfrm>
            <a:off x="716084" y="1680871"/>
            <a:ext cx="10614687" cy="3849918"/>
          </a:xfrm>
        </p:spPr>
        <p:txBody>
          <a:bodyPr/>
          <a:lstStyle/>
          <a:p>
            <a:r>
              <a:rPr lang="en-US" sz="1800" dirty="0">
                <a:solidFill>
                  <a:schemeClr val="tx1"/>
                </a:solidFill>
              </a:rPr>
              <a:t>Hope becomes more grounded when it’s based on relationships and action, not just optimism.</a:t>
            </a:r>
            <a:endParaRPr lang="nb-NO" sz="1800" dirty="0">
              <a:solidFill>
                <a:schemeClr val="tx1"/>
              </a:solidFill>
            </a:endParaRPr>
          </a:p>
          <a:p>
            <a:pPr>
              <a:buNone/>
            </a:pPr>
            <a:r>
              <a:rPr lang="en-US" sz="1800" dirty="0">
                <a:solidFill>
                  <a:schemeClr val="tx1"/>
                </a:solidFill>
              </a:rPr>
              <a:t>Moreover, hope provides emotional resilience. It helps cope with loss and reminds that while new generation may not be responsible for causing the climate crisis, they are instrumental in shaping the future. Movements led by youth, such as Fridays for Future, show that when hope is combined with collective action, it becomes a powerful force for systemic change.</a:t>
            </a:r>
          </a:p>
          <a:p>
            <a:r>
              <a:rPr lang="en-US" sz="1800" b="1" dirty="0">
                <a:solidFill>
                  <a:schemeClr val="tx1"/>
                </a:solidFill>
              </a:rPr>
              <a:t>We must move beyond the binary of optimism vs. pessimism</a:t>
            </a:r>
            <a:r>
              <a:rPr lang="en-US" sz="1800" dirty="0">
                <a:solidFill>
                  <a:schemeClr val="tx1"/>
                </a:solidFill>
              </a:rPr>
              <a:t>. The climate crisis demands something more nuanced — an active, grounded, and informed hope. A hope that acknowledges pain but refuses to give up. A hope that empowers young people to imagine and build a better world, even when the path is uncertain.</a:t>
            </a:r>
          </a:p>
          <a:p>
            <a:endParaRPr lang="en-US" sz="1800" dirty="0">
              <a:solidFill>
                <a:schemeClr val="tx1"/>
              </a:solidFill>
            </a:endParaRPr>
          </a:p>
          <a:p>
            <a:endParaRPr lang="en-150" dirty="0"/>
          </a:p>
        </p:txBody>
      </p:sp>
    </p:spTree>
    <p:extLst>
      <p:ext uri="{BB962C8B-B14F-4D97-AF65-F5344CB8AC3E}">
        <p14:creationId xmlns:p14="http://schemas.microsoft.com/office/powerpoint/2010/main" val="2559598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77DEB-53B3-35ED-085C-EF0695A996A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2C353D8-CE99-9035-C2E2-B5495575C526}"/>
              </a:ext>
            </a:extLst>
          </p:cNvPr>
          <p:cNvPicPr>
            <a:picLocks noChangeAspect="1"/>
          </p:cNvPicPr>
          <p:nvPr/>
        </p:nvPicPr>
        <p:blipFill>
          <a:blip r:embed="rId2">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4" name="Text Placeholder 3">
            <a:extLst>
              <a:ext uri="{FF2B5EF4-FFF2-40B4-BE49-F238E27FC236}">
                <a16:creationId xmlns:a16="http://schemas.microsoft.com/office/drawing/2014/main" id="{7511DFD3-4AF4-0B0C-06F7-DB456D2B5B48}"/>
              </a:ext>
            </a:extLst>
          </p:cNvPr>
          <p:cNvSpPr>
            <a:spLocks noGrp="1"/>
          </p:cNvSpPr>
          <p:nvPr>
            <p:ph type="body" sz="quarter" idx="18"/>
          </p:nvPr>
        </p:nvSpPr>
        <p:spPr>
          <a:xfrm>
            <a:off x="716084" y="1501762"/>
            <a:ext cx="10614687" cy="3849918"/>
          </a:xfrm>
        </p:spPr>
        <p:txBody>
          <a:bodyPr/>
          <a:lstStyle/>
          <a:p>
            <a:r>
              <a:rPr lang="nb-NO" sz="1800" dirty="0">
                <a:solidFill>
                  <a:schemeClr val="tx1"/>
                </a:solidFill>
              </a:rPr>
              <a:t>Moving beyond optimistic and pessimistic future scenarious, hope can help us imagine a shared vision of an alternative future that catalyzes a regeneration. </a:t>
            </a:r>
          </a:p>
          <a:p>
            <a:r>
              <a:rPr lang="nb-NO" sz="1800" dirty="0">
                <a:solidFill>
                  <a:schemeClr val="tx1"/>
                </a:solidFill>
              </a:rPr>
              <a:t>Sometimes a great movement can start form one initivite of a single person or a small number of committed individuals, that can influence the majority of population and shift a paradigm.</a:t>
            </a:r>
          </a:p>
          <a:p>
            <a:endParaRPr lang="nb-NO" sz="1800" dirty="0">
              <a:solidFill>
                <a:schemeClr val="tx1"/>
              </a:solidFill>
            </a:endParaRPr>
          </a:p>
          <a:p>
            <a:endParaRPr lang="en-US" sz="1800" dirty="0">
              <a:solidFill>
                <a:schemeClr val="tx1"/>
              </a:solidFill>
            </a:endParaRPr>
          </a:p>
          <a:p>
            <a:endParaRPr lang="en-US" sz="1800" dirty="0">
              <a:solidFill>
                <a:schemeClr val="tx1"/>
              </a:solidFill>
            </a:endParaRPr>
          </a:p>
          <a:p>
            <a:r>
              <a:rPr lang="en-US" sz="1800" dirty="0">
                <a:solidFill>
                  <a:schemeClr val="tx1"/>
                </a:solidFill>
              </a:rPr>
              <a:t>S</a:t>
            </a:r>
            <a:r>
              <a:rPr lang="en-US" sz="1800" b="0" i="0" dirty="0">
                <a:solidFill>
                  <a:schemeClr val="tx1"/>
                </a:solidFill>
                <a:effectLst/>
              </a:rPr>
              <a:t>eemingly small things in nature can generate powerful ripple effects that impact the world around them. </a:t>
            </a:r>
          </a:p>
          <a:p>
            <a:r>
              <a:rPr lang="nb-NO" sz="1800" dirty="0">
                <a:solidFill>
                  <a:schemeClr val="tx1"/>
                </a:solidFill>
              </a:rPr>
              <a:t>Most environmental victories look like nothing happened; when in fact those are triumphs of those who</a:t>
            </a:r>
            <a:r>
              <a:rPr lang="en-US" sz="1800" dirty="0">
                <a:solidFill>
                  <a:schemeClr val="tx1"/>
                </a:solidFill>
              </a:rPr>
              <a:t> dared to act.</a:t>
            </a:r>
            <a:endParaRPr lang="nb-NO" sz="1800" dirty="0">
              <a:solidFill>
                <a:schemeClr val="tx1"/>
              </a:solidFill>
            </a:endParaRPr>
          </a:p>
        </p:txBody>
      </p:sp>
      <p:sp>
        <p:nvSpPr>
          <p:cNvPr id="6" name="Text Placeholder 3">
            <a:extLst>
              <a:ext uri="{FF2B5EF4-FFF2-40B4-BE49-F238E27FC236}">
                <a16:creationId xmlns:a16="http://schemas.microsoft.com/office/drawing/2014/main" id="{2195FBEC-5943-A3F2-B3CB-97A224F3B665}"/>
              </a:ext>
            </a:extLst>
          </p:cNvPr>
          <p:cNvSpPr txBox="1">
            <a:spLocks/>
          </p:cNvSpPr>
          <p:nvPr/>
        </p:nvSpPr>
        <p:spPr>
          <a:xfrm>
            <a:off x="457200" y="761603"/>
            <a:ext cx="9016738"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F8E47"/>
                </a:solidFill>
              </a:rPr>
              <a:t>2.2 The role of hope looking at the future</a:t>
            </a:r>
            <a:endParaRPr lang="en-US" dirty="0">
              <a:solidFill>
                <a:srgbClr val="1F8E47"/>
              </a:solidFill>
            </a:endParaRPr>
          </a:p>
        </p:txBody>
      </p:sp>
      <p:sp>
        <p:nvSpPr>
          <p:cNvPr id="7" name="Text Placeholder 1">
            <a:extLst>
              <a:ext uri="{FF2B5EF4-FFF2-40B4-BE49-F238E27FC236}">
                <a16:creationId xmlns:a16="http://schemas.microsoft.com/office/drawing/2014/main" id="{F8336762-FA99-2155-61B3-49336F345643}"/>
              </a:ext>
            </a:extLst>
          </p:cNvPr>
          <p:cNvSpPr txBox="1">
            <a:spLocks/>
          </p:cNvSpPr>
          <p:nvPr/>
        </p:nvSpPr>
        <p:spPr>
          <a:xfrm>
            <a:off x="544883" y="2911887"/>
            <a:ext cx="11277600" cy="803654"/>
          </a:xfrm>
          <a:prstGeom prst="rect">
            <a:avLst/>
          </a:prstGeom>
          <a:solidFill>
            <a:srgbClr val="5398A2"/>
          </a:solidFill>
          <a:ln>
            <a:solidFill>
              <a:srgbClr val="5398A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000" b="1" dirty="0">
                <a:solidFill>
                  <a:schemeClr val="bg1"/>
                </a:solidFill>
              </a:rPr>
              <a:t>As African proverb says it «</a:t>
            </a:r>
            <a:r>
              <a:rPr lang="en-US" sz="2000" b="1" i="0" dirty="0">
                <a:solidFill>
                  <a:schemeClr val="bg1"/>
                </a:solidFill>
                <a:effectLst/>
              </a:rPr>
              <a:t>If you believe you're too small to make a difference, try spending a night alone in the dark with a mosquito”. </a:t>
            </a:r>
          </a:p>
          <a:p>
            <a:r>
              <a:rPr lang="en-US" sz="2000" b="0" i="0" dirty="0">
                <a:solidFill>
                  <a:schemeClr val="bg1"/>
                </a:solidFill>
                <a:effectLst/>
              </a:rPr>
              <a:t> </a:t>
            </a:r>
            <a:endParaRPr lang="nb-NO" sz="2000" dirty="0">
              <a:solidFill>
                <a:schemeClr val="bg1"/>
              </a:solidFill>
            </a:endParaRPr>
          </a:p>
        </p:txBody>
      </p:sp>
    </p:spTree>
    <p:extLst>
      <p:ext uri="{BB962C8B-B14F-4D97-AF65-F5344CB8AC3E}">
        <p14:creationId xmlns:p14="http://schemas.microsoft.com/office/powerpoint/2010/main" val="910149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97601-3931-DF2A-A6E4-AFB008B8947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F530266-A9A5-AF63-BA0E-71EAAB4DC476}"/>
              </a:ext>
            </a:extLst>
          </p:cNvPr>
          <p:cNvPicPr>
            <a:picLocks noChangeAspect="1"/>
          </p:cNvPicPr>
          <p:nvPr/>
        </p:nvPicPr>
        <p:blipFill>
          <a:blip r:embed="rId2">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10" name="Text Placeholder 3">
            <a:extLst>
              <a:ext uri="{FF2B5EF4-FFF2-40B4-BE49-F238E27FC236}">
                <a16:creationId xmlns:a16="http://schemas.microsoft.com/office/drawing/2014/main" id="{F2FEAD0D-7B60-3175-7EC2-DBDDBD41F52D}"/>
              </a:ext>
            </a:extLst>
          </p:cNvPr>
          <p:cNvSpPr>
            <a:spLocks noGrp="1"/>
          </p:cNvSpPr>
          <p:nvPr>
            <p:ph type="body" sz="quarter" idx="16"/>
          </p:nvPr>
        </p:nvSpPr>
        <p:spPr>
          <a:xfrm>
            <a:off x="457200" y="761603"/>
            <a:ext cx="6591300" cy="803654"/>
          </a:xfrm>
        </p:spPr>
        <p:txBody>
          <a:bodyPr/>
          <a:lstStyle/>
          <a:p>
            <a:r>
              <a:rPr lang="en-US" dirty="0">
                <a:solidFill>
                  <a:srgbClr val="1F8E47"/>
                </a:solidFill>
              </a:rPr>
              <a:t>Resources on hope</a:t>
            </a:r>
          </a:p>
        </p:txBody>
      </p:sp>
      <p:sp>
        <p:nvSpPr>
          <p:cNvPr id="5" name="Text Placeholder 4">
            <a:extLst>
              <a:ext uri="{FF2B5EF4-FFF2-40B4-BE49-F238E27FC236}">
                <a16:creationId xmlns:a16="http://schemas.microsoft.com/office/drawing/2014/main" id="{0BED38B4-8896-9F1A-CE22-272B529C8249}"/>
              </a:ext>
            </a:extLst>
          </p:cNvPr>
          <p:cNvSpPr>
            <a:spLocks noGrp="1"/>
          </p:cNvSpPr>
          <p:nvPr>
            <p:ph type="body" sz="quarter" idx="18"/>
          </p:nvPr>
        </p:nvSpPr>
        <p:spPr>
          <a:xfrm>
            <a:off x="646224" y="2121263"/>
            <a:ext cx="2762635" cy="404888"/>
          </a:xfrm>
        </p:spPr>
        <p:txBody>
          <a:bodyPr/>
          <a:lstStyle/>
          <a:p>
            <a:r>
              <a:rPr lang="nb-NO" dirty="0"/>
              <a:t>A book</a:t>
            </a:r>
          </a:p>
          <a:p>
            <a:endParaRPr lang="nb-NO" dirty="0"/>
          </a:p>
        </p:txBody>
      </p:sp>
      <p:pic>
        <p:nvPicPr>
          <p:cNvPr id="6" name="Picture 5">
            <a:extLst>
              <a:ext uri="{FF2B5EF4-FFF2-40B4-BE49-F238E27FC236}">
                <a16:creationId xmlns:a16="http://schemas.microsoft.com/office/drawing/2014/main" id="{87C5F4CE-29D4-5D94-2BFE-82EF41B603CA}"/>
              </a:ext>
            </a:extLst>
          </p:cNvPr>
          <p:cNvPicPr>
            <a:picLocks noChangeAspect="1"/>
          </p:cNvPicPr>
          <p:nvPr/>
        </p:nvPicPr>
        <p:blipFill>
          <a:blip r:embed="rId3"/>
          <a:stretch>
            <a:fillRect/>
          </a:stretch>
        </p:blipFill>
        <p:spPr>
          <a:xfrm>
            <a:off x="421203" y="2789267"/>
            <a:ext cx="2459718" cy="3687733"/>
          </a:xfrm>
          <a:prstGeom prst="rect">
            <a:avLst/>
          </a:prstGeom>
        </p:spPr>
      </p:pic>
      <p:pic>
        <p:nvPicPr>
          <p:cNvPr id="1026" name="Picture 2" descr="Outrage + Optimism">
            <a:extLst>
              <a:ext uri="{FF2B5EF4-FFF2-40B4-BE49-F238E27FC236}">
                <a16:creationId xmlns:a16="http://schemas.microsoft.com/office/drawing/2014/main" id="{01397F6E-81A6-EF8E-4C1A-4401CF807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25364"/>
            <a:ext cx="2782201" cy="284378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a:extLst>
              <a:ext uri="{FF2B5EF4-FFF2-40B4-BE49-F238E27FC236}">
                <a16:creationId xmlns:a16="http://schemas.microsoft.com/office/drawing/2014/main" id="{8D0694D7-5D2B-2C7D-4657-E0B9EF019589}"/>
              </a:ext>
            </a:extLst>
          </p:cNvPr>
          <p:cNvSpPr txBox="1">
            <a:spLocks/>
          </p:cNvSpPr>
          <p:nvPr/>
        </p:nvSpPr>
        <p:spPr>
          <a:xfrm>
            <a:off x="5982176" y="3782359"/>
            <a:ext cx="2762635" cy="404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A podcast</a:t>
            </a:r>
          </a:p>
          <a:p>
            <a:endParaRPr lang="nb-NO" dirty="0"/>
          </a:p>
        </p:txBody>
      </p:sp>
      <p:sp>
        <p:nvSpPr>
          <p:cNvPr id="8" name="Text Placeholder 4">
            <a:extLst>
              <a:ext uri="{FF2B5EF4-FFF2-40B4-BE49-F238E27FC236}">
                <a16:creationId xmlns:a16="http://schemas.microsoft.com/office/drawing/2014/main" id="{35A020C6-E66B-98B9-0E5B-2B78E8F8DB1E}"/>
              </a:ext>
            </a:extLst>
          </p:cNvPr>
          <p:cNvSpPr txBox="1">
            <a:spLocks/>
          </p:cNvSpPr>
          <p:nvPr/>
        </p:nvSpPr>
        <p:spPr>
          <a:xfrm>
            <a:off x="7144934" y="353376"/>
            <a:ext cx="4800244" cy="404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Online magainze orionmagazine.org</a:t>
            </a:r>
          </a:p>
          <a:p>
            <a:endParaRPr lang="nb-NO" dirty="0"/>
          </a:p>
        </p:txBody>
      </p:sp>
      <p:pic>
        <p:nvPicPr>
          <p:cNvPr id="1032" name="Picture 8" descr="The Imaginary World Of... av Keri Smith (Pocket) - Norli Bokhandel">
            <a:extLst>
              <a:ext uri="{FF2B5EF4-FFF2-40B4-BE49-F238E27FC236}">
                <a16:creationId xmlns:a16="http://schemas.microsoft.com/office/drawing/2014/main" id="{814C319E-B2CE-5B3F-F729-07F28C1000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531" y="3368164"/>
            <a:ext cx="2401200" cy="32217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oo Soon to Tell - TomDispatch.com">
            <a:extLst>
              <a:ext uri="{FF2B5EF4-FFF2-40B4-BE49-F238E27FC236}">
                <a16:creationId xmlns:a16="http://schemas.microsoft.com/office/drawing/2014/main" id="{85F99330-5306-9A78-59A6-86035D9D68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5195"/>
          <a:stretch/>
        </p:blipFill>
        <p:spPr bwMode="auto">
          <a:xfrm>
            <a:off x="4755520" y="369325"/>
            <a:ext cx="1819016" cy="27656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Orion Magazine Recovering Environmentalist Confessions Indian Farmers  Fiction | eBay">
            <a:extLst>
              <a:ext uri="{FF2B5EF4-FFF2-40B4-BE49-F238E27FC236}">
                <a16:creationId xmlns:a16="http://schemas.microsoft.com/office/drawing/2014/main" id="{0B165978-7F23-77D9-7C33-4AA12CE4E7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0885" y="718206"/>
            <a:ext cx="2373915" cy="302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451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p:txBody>
          <a:bodyPr/>
          <a:lstStyle/>
          <a:p>
            <a:r>
              <a:rPr lang="en-US"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98178" y="1337990"/>
            <a:ext cx="5170168" cy="689519"/>
          </a:xfrm>
        </p:spPr>
        <p:txBody>
          <a:bodyPr/>
          <a:lstStyle/>
          <a:p>
            <a:r>
              <a:rPr lang="en-GB" dirty="0"/>
              <a:t>The Role of Hope in Times of Crises</a:t>
            </a:r>
            <a:endParaRPr lang="en-US" dirty="0"/>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191574" y="1351483"/>
            <a:ext cx="4159856" cy="4671588"/>
          </a:xfrm>
        </p:spPr>
        <p:txBody>
          <a:bodyPr/>
          <a:lstStyle/>
          <a:p>
            <a:pPr marL="0" indent="0"/>
            <a:r>
              <a:rPr lang="en-US" dirty="0"/>
              <a:t>This module explores the powerful role of hope in response to climate adversity. We examine how hope helps build personal resilience and empowers action, how to recognize hope in a light of optimism and pessimism,  how to sustain its meaningful purpose, nurture it and divert into collective action where hope becomes a source for shared strength and </a:t>
            </a:r>
            <a:br>
              <a:rPr lang="en-US" dirty="0"/>
            </a:br>
            <a:r>
              <a:rPr lang="en-US" dirty="0"/>
              <a:t>inspiration.</a:t>
            </a:r>
          </a:p>
          <a:p>
            <a:pPr marL="0" indent="0"/>
            <a:endParaRPr lang="en-US" dirty="0"/>
          </a:p>
          <a:p>
            <a:pPr marL="0" indent="0"/>
            <a:endParaRPr lang="en-US" dirty="0"/>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p:txBody>
          <a:bodyPr/>
          <a:lstStyle/>
          <a:p>
            <a:r>
              <a:rPr lang="en-US" dirty="0"/>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p:txBody>
          <a:bodyPr/>
          <a:lstStyle/>
          <a:p>
            <a:r>
              <a:rPr lang="en-US" dirty="0"/>
              <a:t>Optimism versus Pessimism: What is the Light in the End of the Tunnel?</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p:txBody>
          <a:bodyPr/>
          <a:lstStyle/>
          <a:p>
            <a:r>
              <a:rPr lang="en-US" dirty="0"/>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p:txBody>
          <a:bodyPr/>
          <a:lstStyle/>
          <a:p>
            <a:r>
              <a:rPr lang="en-US" dirty="0"/>
              <a:t>Positivity and its Toxic Aspects: Where Do You Flash Your Light?</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p:txBody>
          <a:bodyPr/>
          <a:lstStyle/>
          <a:p>
            <a:r>
              <a:rPr lang="en-US" dirty="0"/>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p:txBody>
          <a:bodyPr/>
          <a:lstStyle/>
          <a:p>
            <a:r>
              <a:rPr lang="en-US" dirty="0"/>
              <a:t>Meaningful Hope: How to Keep the Flame Burning?</a:t>
            </a:r>
          </a:p>
        </p:txBody>
      </p:sp>
      <p:sp>
        <p:nvSpPr>
          <p:cNvPr id="16" name="Text Placeholder 15">
            <a:extLst>
              <a:ext uri="{FF2B5EF4-FFF2-40B4-BE49-F238E27FC236}">
                <a16:creationId xmlns:a16="http://schemas.microsoft.com/office/drawing/2014/main" id="{0A7A08E9-769E-C4AB-E48F-BD4D44F7665B}"/>
              </a:ext>
            </a:extLst>
          </p:cNvPr>
          <p:cNvSpPr>
            <a:spLocks noGrp="1"/>
          </p:cNvSpPr>
          <p:nvPr>
            <p:ph type="body" sz="quarter" idx="35"/>
          </p:nvPr>
        </p:nvSpPr>
        <p:spPr/>
        <p:txBody>
          <a:bodyPr/>
          <a:lstStyle/>
          <a:p>
            <a:r>
              <a:rPr lang="en-US" dirty="0"/>
              <a:t>05</a:t>
            </a:r>
          </a:p>
        </p:txBody>
      </p:sp>
      <p:sp>
        <p:nvSpPr>
          <p:cNvPr id="17" name="Text Placeholder 16">
            <a:extLst>
              <a:ext uri="{FF2B5EF4-FFF2-40B4-BE49-F238E27FC236}">
                <a16:creationId xmlns:a16="http://schemas.microsoft.com/office/drawing/2014/main" id="{A705CE98-BACD-0B29-C279-9CB1FDF9F310}"/>
              </a:ext>
            </a:extLst>
          </p:cNvPr>
          <p:cNvSpPr>
            <a:spLocks noGrp="1"/>
          </p:cNvSpPr>
          <p:nvPr>
            <p:ph type="body" sz="quarter" idx="36"/>
          </p:nvPr>
        </p:nvSpPr>
        <p:spPr/>
        <p:txBody>
          <a:bodyPr/>
          <a:lstStyle/>
          <a:p>
            <a:r>
              <a:rPr lang="en-GB" dirty="0"/>
              <a:t>Hope and Climate Action</a:t>
            </a:r>
            <a:endParaRPr lang="en-US" dirty="0"/>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p:txBody>
          <a:bodyPr/>
          <a:lstStyle/>
          <a:p>
            <a:r>
              <a:rPr lang="en-US" dirty="0"/>
              <a:t>Module Overview</a:t>
            </a:r>
          </a:p>
        </p:txBody>
      </p:sp>
      <p:sp>
        <p:nvSpPr>
          <p:cNvPr id="2" name="Text Placeholder 16">
            <a:extLst>
              <a:ext uri="{FF2B5EF4-FFF2-40B4-BE49-F238E27FC236}">
                <a16:creationId xmlns:a16="http://schemas.microsoft.com/office/drawing/2014/main" id="{A0801C89-2476-25EC-D30D-65F67E87607F}"/>
              </a:ext>
            </a:extLst>
          </p:cNvPr>
          <p:cNvSpPr txBox="1">
            <a:spLocks/>
          </p:cNvSpPr>
          <p:nvPr/>
        </p:nvSpPr>
        <p:spPr>
          <a:xfrm>
            <a:off x="6794017" y="5970471"/>
            <a:ext cx="4608000"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Collective Hope and Climate Storytelling</a:t>
            </a:r>
            <a:endParaRPr lang="en-US" dirty="0"/>
          </a:p>
        </p:txBody>
      </p:sp>
      <p:sp>
        <p:nvSpPr>
          <p:cNvPr id="3" name="Text Placeholder 15">
            <a:extLst>
              <a:ext uri="{FF2B5EF4-FFF2-40B4-BE49-F238E27FC236}">
                <a16:creationId xmlns:a16="http://schemas.microsoft.com/office/drawing/2014/main" id="{0B384C5C-501E-284D-C478-12ABAA24C0E1}"/>
              </a:ext>
            </a:extLst>
          </p:cNvPr>
          <p:cNvSpPr txBox="1">
            <a:spLocks/>
          </p:cNvSpPr>
          <p:nvPr/>
        </p:nvSpPr>
        <p:spPr>
          <a:xfrm>
            <a:off x="5924507" y="5964727"/>
            <a:ext cx="700387"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06</a:t>
            </a:r>
          </a:p>
        </p:txBody>
      </p:sp>
      <p:cxnSp>
        <p:nvCxnSpPr>
          <p:cNvPr id="4" name="Straight Connector 3">
            <a:extLst>
              <a:ext uri="{FF2B5EF4-FFF2-40B4-BE49-F238E27FC236}">
                <a16:creationId xmlns:a16="http://schemas.microsoft.com/office/drawing/2014/main" id="{525E61EA-DAF0-792F-E38C-D8903D6CE025}"/>
              </a:ext>
            </a:extLst>
          </p:cNvPr>
          <p:cNvCxnSpPr>
            <a:cxnSpLocks/>
          </p:cNvCxnSpPr>
          <p:nvPr/>
        </p:nvCxnSpPr>
        <p:spPr>
          <a:xfrm flipH="1">
            <a:off x="5667473" y="5841784"/>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FE735-F829-3E5A-7AEB-990495E093E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68284EA-7208-91FF-2F09-80F67B157830}"/>
              </a:ext>
            </a:extLst>
          </p:cNvPr>
          <p:cNvSpPr>
            <a:spLocks noGrp="1"/>
          </p:cNvSpPr>
          <p:nvPr>
            <p:ph type="body" sz="quarter" idx="17"/>
          </p:nvPr>
        </p:nvSpPr>
        <p:spPr/>
        <p:txBody>
          <a:bodyPr/>
          <a:lstStyle/>
          <a:p>
            <a:r>
              <a:rPr lang="en-US" dirty="0"/>
              <a:t>03</a:t>
            </a:r>
          </a:p>
        </p:txBody>
      </p:sp>
      <p:pic>
        <p:nvPicPr>
          <p:cNvPr id="18" name="Picture 17">
            <a:extLst>
              <a:ext uri="{FF2B5EF4-FFF2-40B4-BE49-F238E27FC236}">
                <a16:creationId xmlns:a16="http://schemas.microsoft.com/office/drawing/2014/main" id="{6DEA1CDB-4099-D799-9E83-DFD571835A33}"/>
              </a:ext>
            </a:extLst>
          </p:cNvPr>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rot="20606857">
            <a:off x="-17286" y="4382879"/>
            <a:ext cx="4222737" cy="4222737"/>
          </a:xfrm>
          <a:prstGeom prst="rect">
            <a:avLst/>
          </a:prstGeom>
        </p:spPr>
      </p:pic>
      <p:pic>
        <p:nvPicPr>
          <p:cNvPr id="6" name="Picture Placeholder 5" descr="A person holding an umbrella&#10;&#10;AI-generated content may be incorrect.">
            <a:extLst>
              <a:ext uri="{FF2B5EF4-FFF2-40B4-BE49-F238E27FC236}">
                <a16:creationId xmlns:a16="http://schemas.microsoft.com/office/drawing/2014/main" id="{ECB16904-B160-D634-F100-358CB8F892BF}"/>
              </a:ext>
            </a:extLst>
          </p:cNvPr>
          <p:cNvPicPr>
            <a:picLocks noGrp="1" noChangeAspect="1"/>
          </p:cNvPicPr>
          <p:nvPr>
            <p:ph type="pic" sz="quarter" idx="19"/>
          </p:nvPr>
        </p:nvPicPr>
        <p:blipFill>
          <a:blip r:embed="rId4"/>
          <a:srcRect t="25458" b="16715"/>
          <a:stretch/>
        </p:blipFill>
        <p:spPr>
          <a:xfrm>
            <a:off x="4396968" y="1284446"/>
            <a:ext cx="7795032" cy="5573554"/>
          </a:xfrm>
        </p:spPr>
      </p:pic>
      <p:sp>
        <p:nvSpPr>
          <p:cNvPr id="10" name="Rectangle 9">
            <a:extLst>
              <a:ext uri="{FF2B5EF4-FFF2-40B4-BE49-F238E27FC236}">
                <a16:creationId xmlns:a16="http://schemas.microsoft.com/office/drawing/2014/main" id="{CAF141E4-C518-E90B-6DD7-7BDD44E35F5B}"/>
              </a:ext>
            </a:extLst>
          </p:cNvPr>
          <p:cNvSpPr/>
          <p:nvPr/>
        </p:nvSpPr>
        <p:spPr>
          <a:xfrm>
            <a:off x="2523744" y="2271252"/>
            <a:ext cx="5677576" cy="1159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pc="324" dirty="0">
                <a:solidFill>
                  <a:srgbClr val="5398A2"/>
                </a:solidFill>
                <a:latin typeface="Calibri" panose="020F0502020204030204" pitchFamily="34" charset="0"/>
                <a:cs typeface="Calibri" panose="020F0502020204030204" pitchFamily="34" charset="0"/>
              </a:rPr>
              <a:t>Meaningful Hope and climate action </a:t>
            </a:r>
          </a:p>
          <a:p>
            <a:pPr algn="ctr"/>
            <a:endParaRPr lang="en-US" sz="529" dirty="0">
              <a:latin typeface="Montserrat" panose="00000500000000000000" pitchFamily="50" charset="0"/>
            </a:endParaRPr>
          </a:p>
        </p:txBody>
      </p:sp>
    </p:spTree>
    <p:extLst>
      <p:ext uri="{BB962C8B-B14F-4D97-AF65-F5344CB8AC3E}">
        <p14:creationId xmlns:p14="http://schemas.microsoft.com/office/powerpoint/2010/main" val="3705531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1D0EE-C230-301F-A6ED-672CB2C1AD2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CAB2641-474C-1A41-33DD-3850F6AEE9AB}"/>
              </a:ext>
            </a:extLst>
          </p:cNvPr>
          <p:cNvSpPr>
            <a:spLocks noGrp="1"/>
          </p:cNvSpPr>
          <p:nvPr>
            <p:ph type="body" sz="quarter" idx="18"/>
          </p:nvPr>
        </p:nvSpPr>
        <p:spPr>
          <a:xfrm>
            <a:off x="8348472" y="1857124"/>
            <a:ext cx="3195141" cy="1049221"/>
          </a:xfrm>
        </p:spPr>
        <p:txBody>
          <a:bodyPr/>
          <a:lstStyle/>
          <a:p>
            <a:r>
              <a:rPr lang="en-US" dirty="0"/>
              <a:t>Finding joy in climate action</a:t>
            </a:r>
          </a:p>
        </p:txBody>
      </p:sp>
      <p:sp>
        <p:nvSpPr>
          <p:cNvPr id="5" name="Text Placeholder 4">
            <a:extLst>
              <a:ext uri="{FF2B5EF4-FFF2-40B4-BE49-F238E27FC236}">
                <a16:creationId xmlns:a16="http://schemas.microsoft.com/office/drawing/2014/main" id="{D7CB2C04-B43C-5261-1E4B-1A1BDDF1F577}"/>
              </a:ext>
            </a:extLst>
          </p:cNvPr>
          <p:cNvSpPr>
            <a:spLocks noGrp="1"/>
          </p:cNvSpPr>
          <p:nvPr>
            <p:ph type="body" sz="quarter" idx="19"/>
          </p:nvPr>
        </p:nvSpPr>
        <p:spPr>
          <a:xfrm>
            <a:off x="10346310" y="922204"/>
            <a:ext cx="1197303" cy="754195"/>
          </a:xfrm>
        </p:spPr>
        <p:txBody>
          <a:bodyPr/>
          <a:lstStyle/>
          <a:p>
            <a:r>
              <a:rPr lang="en-US" dirty="0"/>
              <a:t>3.1</a:t>
            </a:r>
          </a:p>
        </p:txBody>
      </p:sp>
      <p:sp>
        <p:nvSpPr>
          <p:cNvPr id="7" name="Text Placeholder 6">
            <a:extLst>
              <a:ext uri="{FF2B5EF4-FFF2-40B4-BE49-F238E27FC236}">
                <a16:creationId xmlns:a16="http://schemas.microsoft.com/office/drawing/2014/main" id="{590C282D-57AC-F9A9-BD66-195B2334E430}"/>
              </a:ext>
            </a:extLst>
          </p:cNvPr>
          <p:cNvSpPr>
            <a:spLocks noGrp="1"/>
          </p:cNvSpPr>
          <p:nvPr>
            <p:ph type="body" sz="quarter" idx="21"/>
          </p:nvPr>
        </p:nvSpPr>
        <p:spPr/>
        <p:txBody>
          <a:bodyPr/>
          <a:lstStyle/>
          <a:p>
            <a:pPr marL="0" indent="0"/>
            <a:r>
              <a:rPr lang="en-US" sz="3200" dirty="0">
                <a:solidFill>
                  <a:schemeClr val="tx1"/>
                </a:solidFill>
              </a:rPr>
              <a:t>Hope, unlike optimism or pessimism, is </a:t>
            </a:r>
            <a:r>
              <a:rPr lang="en-US" sz="3200" i="1" dirty="0">
                <a:solidFill>
                  <a:schemeClr val="tx1"/>
                </a:solidFill>
              </a:rPr>
              <a:t>a choice you practice</a:t>
            </a:r>
            <a:r>
              <a:rPr lang="en-US" sz="3200" dirty="0">
                <a:solidFill>
                  <a:schemeClr val="tx1"/>
                </a:solidFill>
              </a:rPr>
              <a:t>.</a:t>
            </a:r>
            <a:endParaRPr lang="en-US" sz="3200" kern="100" dirty="0">
              <a:solidFill>
                <a:schemeClr val="tx1"/>
              </a:solidFill>
              <a:cs typeface="Times New Roman" panose="02020603050405020304" pitchFamily="18" charset="0"/>
            </a:endParaRPr>
          </a:p>
        </p:txBody>
      </p:sp>
      <p:pic>
        <p:nvPicPr>
          <p:cNvPr id="9" name="Picture Placeholder 8" descr="A person with blue hair and a colorful background&#10;&#10;AI-generated content may be incorrect.">
            <a:extLst>
              <a:ext uri="{FF2B5EF4-FFF2-40B4-BE49-F238E27FC236}">
                <a16:creationId xmlns:a16="http://schemas.microsoft.com/office/drawing/2014/main" id="{EAE6E79C-0F3D-0F3E-5D62-9BF252252B1D}"/>
              </a:ext>
            </a:extLst>
          </p:cNvPr>
          <p:cNvPicPr>
            <a:picLocks noGrp="1" noChangeAspect="1"/>
          </p:cNvPicPr>
          <p:nvPr>
            <p:ph type="pic" sz="quarter" idx="22"/>
          </p:nvPr>
        </p:nvPicPr>
        <p:blipFill>
          <a:blip r:embed="rId2"/>
          <a:srcRect l="4313" r="4313"/>
          <a:stretch>
            <a:fillRect/>
          </a:stretch>
        </p:blipFill>
        <p:spPr/>
      </p:pic>
    </p:spTree>
    <p:extLst>
      <p:ext uri="{BB962C8B-B14F-4D97-AF65-F5344CB8AC3E}">
        <p14:creationId xmlns:p14="http://schemas.microsoft.com/office/powerpoint/2010/main" val="2727905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9B0A8-C79D-C3C7-6093-3D5CB87A8AE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8DB29D8-DF44-977D-6985-B51851E352FC}"/>
              </a:ext>
            </a:extLst>
          </p:cNvPr>
          <p:cNvSpPr>
            <a:spLocks noGrp="1"/>
          </p:cNvSpPr>
          <p:nvPr>
            <p:ph type="body" sz="quarter" idx="18"/>
          </p:nvPr>
        </p:nvSpPr>
        <p:spPr>
          <a:xfrm>
            <a:off x="237745" y="2055043"/>
            <a:ext cx="5258082" cy="3778830"/>
          </a:xfrm>
        </p:spPr>
        <p:txBody>
          <a:bodyPr/>
          <a:lstStyle/>
          <a:p>
            <a:r>
              <a:rPr lang="en-US" sz="1800" dirty="0"/>
              <a:t>	</a:t>
            </a:r>
            <a:r>
              <a:rPr lang="en-US" sz="1800" dirty="0">
                <a:solidFill>
                  <a:schemeClr val="tx1"/>
                </a:solidFill>
              </a:rPr>
              <a:t>There is real joy and purpose in being part of the solution — in creating, collaborating, and believing in the possibility of change. Whether it's through innovation, activism, education, or community action, every step taken toward a sustainable future matters. Even if progress is slow, the act of working for a better world brings meaning, connection, and hope. And that hope is powerful — it fuels resilience, sparks creativity, and inspires others to join in.</a:t>
            </a:r>
          </a:p>
          <a:p>
            <a:endParaRPr lang="en-US" sz="1800" dirty="0">
              <a:solidFill>
                <a:schemeClr val="tx1"/>
              </a:solidFill>
            </a:endParaRPr>
          </a:p>
        </p:txBody>
      </p:sp>
      <p:sp>
        <p:nvSpPr>
          <p:cNvPr id="4" name="Text Placeholder 3">
            <a:extLst>
              <a:ext uri="{FF2B5EF4-FFF2-40B4-BE49-F238E27FC236}">
                <a16:creationId xmlns:a16="http://schemas.microsoft.com/office/drawing/2014/main" id="{B8CDED30-F821-811F-0CE0-AF11B89D74CF}"/>
              </a:ext>
            </a:extLst>
          </p:cNvPr>
          <p:cNvSpPr>
            <a:spLocks noGrp="1"/>
          </p:cNvSpPr>
          <p:nvPr>
            <p:ph type="body" sz="quarter" idx="16"/>
          </p:nvPr>
        </p:nvSpPr>
        <p:spPr>
          <a:xfrm>
            <a:off x="457200" y="761603"/>
            <a:ext cx="6591300" cy="803654"/>
          </a:xfrm>
        </p:spPr>
        <p:txBody>
          <a:bodyPr/>
          <a:lstStyle/>
          <a:p>
            <a:r>
              <a:rPr lang="en-US" dirty="0">
                <a:solidFill>
                  <a:srgbClr val="1F8E47"/>
                </a:solidFill>
              </a:rPr>
              <a:t>Finding joy in climate action</a:t>
            </a:r>
          </a:p>
        </p:txBody>
      </p:sp>
      <p:pic>
        <p:nvPicPr>
          <p:cNvPr id="6" name="Online Media 5" title="How to Find Joy in Climate Action | Ayana Elizabeth Johnson | TED">
            <a:hlinkClick r:id="" action="ppaction://media"/>
            <a:extLst>
              <a:ext uri="{FF2B5EF4-FFF2-40B4-BE49-F238E27FC236}">
                <a16:creationId xmlns:a16="http://schemas.microsoft.com/office/drawing/2014/main" id="{8765B0DB-98F9-2006-CE50-06D84302DC67}"/>
              </a:ext>
            </a:extLst>
          </p:cNvPr>
          <p:cNvPicPr>
            <a:picLocks noRot="1" noChangeAspect="1"/>
          </p:cNvPicPr>
          <p:nvPr>
            <a:videoFile r:link="rId1"/>
          </p:nvPr>
        </p:nvPicPr>
        <p:blipFill>
          <a:blip r:embed="rId3"/>
          <a:stretch>
            <a:fillRect/>
          </a:stretch>
        </p:blipFill>
        <p:spPr>
          <a:xfrm>
            <a:off x="6164594" y="2122429"/>
            <a:ext cx="4625017" cy="2613141"/>
          </a:xfrm>
          <a:prstGeom prst="rect">
            <a:avLst/>
          </a:prstGeom>
        </p:spPr>
      </p:pic>
      <p:sp>
        <p:nvSpPr>
          <p:cNvPr id="7" name="Oval 6">
            <a:extLst>
              <a:ext uri="{FF2B5EF4-FFF2-40B4-BE49-F238E27FC236}">
                <a16:creationId xmlns:a16="http://schemas.microsoft.com/office/drawing/2014/main" id="{B9A8F768-E1F8-90D5-976A-06E7DF449590}"/>
              </a:ext>
            </a:extLst>
          </p:cNvPr>
          <p:cNvSpPr/>
          <p:nvPr/>
        </p:nvSpPr>
        <p:spPr>
          <a:xfrm>
            <a:off x="9263415" y="0"/>
            <a:ext cx="2715866" cy="2765510"/>
          </a:xfrm>
          <a:prstGeom prst="ellipse">
            <a:avLst/>
          </a:prstGeom>
          <a:solidFill>
            <a:srgbClr val="5398A2"/>
          </a:solidFill>
          <a:ln>
            <a:solidFill>
              <a:srgbClr val="539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05CB3EFC-53AE-E12C-726B-6C37C32295DD}"/>
              </a:ext>
            </a:extLst>
          </p:cNvPr>
          <p:cNvSpPr txBox="1">
            <a:spLocks/>
          </p:cNvSpPr>
          <p:nvPr/>
        </p:nvSpPr>
        <p:spPr>
          <a:xfrm>
            <a:off x="9637776" y="676656"/>
            <a:ext cx="2041518" cy="1601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GB" sz="1800" b="1" dirty="0">
                <a:solidFill>
                  <a:schemeClr val="bg1"/>
                </a:solidFill>
              </a:rPr>
              <a:t>Watch this short video by Ayana Elizabeth Johnson about How to find joy in climate action</a:t>
            </a:r>
            <a:endParaRPr lang="en-US" sz="1800" b="1" dirty="0">
              <a:solidFill>
                <a:schemeClr val="bg1"/>
              </a:solidFill>
            </a:endParaRPr>
          </a:p>
        </p:txBody>
      </p:sp>
    </p:spTree>
    <p:extLst>
      <p:ext uri="{BB962C8B-B14F-4D97-AF65-F5344CB8AC3E}">
        <p14:creationId xmlns:p14="http://schemas.microsoft.com/office/powerpoint/2010/main" val="164374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DBCBC4-003C-D0A9-6AA2-BB37645F9746}"/>
              </a:ext>
            </a:extLst>
          </p:cNvPr>
          <p:cNvSpPr>
            <a:spLocks noGrp="1"/>
          </p:cNvSpPr>
          <p:nvPr>
            <p:ph type="body" sz="quarter" idx="19"/>
          </p:nvPr>
        </p:nvSpPr>
        <p:spPr>
          <a:xfrm>
            <a:off x="8729222" y="922205"/>
            <a:ext cx="2814392" cy="385564"/>
          </a:xfrm>
        </p:spPr>
        <p:txBody>
          <a:bodyPr/>
          <a:lstStyle/>
          <a:p>
            <a:r>
              <a:rPr lang="en-GB" dirty="0"/>
              <a:t>3.2 Activity</a:t>
            </a:r>
          </a:p>
        </p:txBody>
      </p:sp>
      <p:pic>
        <p:nvPicPr>
          <p:cNvPr id="7" name="Picture Placeholder 6">
            <a:extLst>
              <a:ext uri="{FF2B5EF4-FFF2-40B4-BE49-F238E27FC236}">
                <a16:creationId xmlns:a16="http://schemas.microsoft.com/office/drawing/2014/main" id="{A6FAB045-2C7C-1EC2-44F7-F1583289941A}"/>
              </a:ext>
            </a:extLst>
          </p:cNvPr>
          <p:cNvPicPr>
            <a:picLocks noGrp="1" noChangeAspect="1"/>
          </p:cNvPicPr>
          <p:nvPr>
            <p:ph type="pic" sz="quarter" idx="22"/>
          </p:nvPr>
        </p:nvPicPr>
        <p:blipFill>
          <a:blip r:embed="rId2"/>
          <a:srcRect t="5485" b="5485"/>
          <a:stretch/>
        </p:blipFill>
        <p:spPr/>
      </p:pic>
      <p:sp>
        <p:nvSpPr>
          <p:cNvPr id="9" name="Text Placeholder 6">
            <a:extLst>
              <a:ext uri="{FF2B5EF4-FFF2-40B4-BE49-F238E27FC236}">
                <a16:creationId xmlns:a16="http://schemas.microsoft.com/office/drawing/2014/main" id="{BFE92CCB-1C0F-0316-E67F-EC9AD1929D2F}"/>
              </a:ext>
            </a:extLst>
          </p:cNvPr>
          <p:cNvSpPr txBox="1">
            <a:spLocks/>
          </p:cNvSpPr>
          <p:nvPr/>
        </p:nvSpPr>
        <p:spPr>
          <a:xfrm>
            <a:off x="146304" y="5031434"/>
            <a:ext cx="12045696" cy="12359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solidFill>
                  <a:schemeClr val="tx1"/>
                </a:solidFill>
              </a:rPr>
              <a:t>Print </a:t>
            </a:r>
            <a:r>
              <a:rPr lang="en-US" dirty="0">
                <a:solidFill>
                  <a:schemeClr val="tx1"/>
                </a:solidFill>
                <a:hlinkClick r:id="rId3"/>
              </a:rPr>
              <a:t>here</a:t>
            </a:r>
            <a:r>
              <a:rPr lang="en-US" dirty="0">
                <a:solidFill>
                  <a:schemeClr val="tx1"/>
                </a:solidFill>
              </a:rPr>
              <a:t> the worksheet for the exercise</a:t>
            </a:r>
          </a:p>
          <a:p>
            <a:pPr marL="0" indent="0"/>
            <a:r>
              <a:rPr lang="en-US" dirty="0">
                <a:solidFill>
                  <a:schemeClr val="tx1"/>
                </a:solidFill>
              </a:rPr>
              <a:t> </a:t>
            </a:r>
            <a:endParaRPr lang="en-US" kern="100"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3400950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3BB3E-D3FC-C6FC-9D9A-48D1C042B28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C23F4AC-1489-6AFD-2FE2-E4EFC3B57BE3}"/>
              </a:ext>
            </a:extLst>
          </p:cNvPr>
          <p:cNvPicPr>
            <a:picLocks noChangeAspect="1"/>
          </p:cNvPicPr>
          <p:nvPr/>
        </p:nvPicPr>
        <p:blipFill>
          <a:blip r:embed="rId2">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pic>
        <p:nvPicPr>
          <p:cNvPr id="8" name="Picture 7" descr="A screenshot of a computer">
            <a:extLst>
              <a:ext uri="{FF2B5EF4-FFF2-40B4-BE49-F238E27FC236}">
                <a16:creationId xmlns:a16="http://schemas.microsoft.com/office/drawing/2014/main" id="{6AA55400-9643-1057-3C0F-6AF462802F23}"/>
              </a:ext>
            </a:extLst>
          </p:cNvPr>
          <p:cNvPicPr>
            <a:picLocks noChangeAspect="1"/>
          </p:cNvPicPr>
          <p:nvPr/>
        </p:nvPicPr>
        <p:blipFill>
          <a:blip r:embed="rId3"/>
          <a:srcRect l="33310" t="33402" r="5064" b="25224"/>
          <a:stretch/>
        </p:blipFill>
        <p:spPr>
          <a:xfrm>
            <a:off x="480767" y="1411255"/>
            <a:ext cx="7894965" cy="5121520"/>
          </a:xfrm>
          <a:prstGeom prst="rect">
            <a:avLst/>
          </a:prstGeom>
        </p:spPr>
      </p:pic>
    </p:spTree>
    <p:extLst>
      <p:ext uri="{BB962C8B-B14F-4D97-AF65-F5344CB8AC3E}">
        <p14:creationId xmlns:p14="http://schemas.microsoft.com/office/powerpoint/2010/main" val="1077852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F9C52D-A2B2-7CE3-FACB-C96A649B2B45}"/>
              </a:ext>
            </a:extLst>
          </p:cNvPr>
          <p:cNvSpPr>
            <a:spLocks noGrp="1"/>
          </p:cNvSpPr>
          <p:nvPr>
            <p:ph type="body" sz="quarter" idx="18"/>
          </p:nvPr>
        </p:nvSpPr>
        <p:spPr>
          <a:xfrm>
            <a:off x="788656" y="1812024"/>
            <a:ext cx="5378899" cy="3849918"/>
          </a:xfrm>
        </p:spPr>
        <p:txBody>
          <a:bodyPr/>
          <a:lstStyle/>
          <a:p>
            <a:pPr marL="0" indent="0"/>
            <a:r>
              <a:rPr lang="en-GB" dirty="0"/>
              <a:t>Everyone experiences climate anxiety differently.</a:t>
            </a:r>
          </a:p>
          <a:p>
            <a:pPr marL="0" indent="0"/>
            <a:r>
              <a:rPr lang="en-GB" dirty="0"/>
              <a:t>Some people feel a constant low-level worry, while others feel sudden waves of sadness, frustration, or anger when they hear about certain events.</a:t>
            </a:r>
          </a:p>
          <a:p>
            <a:pPr marL="0" indent="0"/>
            <a:r>
              <a:rPr lang="en-GB" dirty="0"/>
              <a:t>This activity helps you explore your own emotional patterns, without judgement.</a:t>
            </a:r>
          </a:p>
          <a:p>
            <a:pPr marL="0" indent="0"/>
            <a:r>
              <a:rPr lang="en-GB" dirty="0"/>
              <a:t>Using a simple </a:t>
            </a:r>
            <a:r>
              <a:rPr lang="en-GB" b="1" dirty="0">
                <a:hlinkClick r:id="rId3"/>
              </a:rPr>
              <a:t>"Climate Emotion Tracker," </a:t>
            </a:r>
            <a:r>
              <a:rPr lang="en-GB" dirty="0"/>
              <a:t>you’ll monitor how you feel over a few days when exposed to climate-related content.</a:t>
            </a:r>
          </a:p>
        </p:txBody>
      </p:sp>
      <p:sp>
        <p:nvSpPr>
          <p:cNvPr id="3" name="Text Placeholder 2">
            <a:extLst>
              <a:ext uri="{FF2B5EF4-FFF2-40B4-BE49-F238E27FC236}">
                <a16:creationId xmlns:a16="http://schemas.microsoft.com/office/drawing/2014/main" id="{E08092B2-F994-A1ED-411A-8F9FF5C1CDBE}"/>
              </a:ext>
            </a:extLst>
          </p:cNvPr>
          <p:cNvSpPr>
            <a:spLocks noGrp="1"/>
          </p:cNvSpPr>
          <p:nvPr>
            <p:ph type="body" sz="quarter" idx="16"/>
          </p:nvPr>
        </p:nvSpPr>
        <p:spPr>
          <a:xfrm>
            <a:off x="788656" y="505280"/>
            <a:ext cx="10614687" cy="803654"/>
          </a:xfrm>
        </p:spPr>
        <p:txBody>
          <a:bodyPr/>
          <a:lstStyle/>
          <a:p>
            <a:r>
              <a:rPr lang="en-GB" dirty="0">
                <a:solidFill>
                  <a:srgbClr val="1F8E47"/>
                </a:solidFill>
              </a:rPr>
              <a:t>3.4 Self-Assessment  (understanding your climate emotions)</a:t>
            </a:r>
          </a:p>
        </p:txBody>
      </p:sp>
      <p:sp>
        <p:nvSpPr>
          <p:cNvPr id="4" name="Text Placeholder 3">
            <a:extLst>
              <a:ext uri="{FF2B5EF4-FFF2-40B4-BE49-F238E27FC236}">
                <a16:creationId xmlns:a16="http://schemas.microsoft.com/office/drawing/2014/main" id="{3593F423-495D-4625-772A-D56F76780FE0}"/>
              </a:ext>
            </a:extLst>
          </p:cNvPr>
          <p:cNvSpPr txBox="1">
            <a:spLocks/>
          </p:cNvSpPr>
          <p:nvPr/>
        </p:nvSpPr>
        <p:spPr>
          <a:xfrm>
            <a:off x="626638" y="4078452"/>
            <a:ext cx="10755843" cy="2395500"/>
          </a:xfrm>
          <a:prstGeom prst="rect">
            <a:avLst/>
          </a:prstGeom>
          <a:solidFill>
            <a:srgbClr val="1F8E47"/>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GB" b="1">
                <a:solidFill>
                  <a:schemeClr val="bg1"/>
                </a:solidFill>
              </a:rPr>
              <a:t>News Audit</a:t>
            </a:r>
          </a:p>
          <a:p>
            <a:r>
              <a:rPr lang="en-GB" b="1">
                <a:solidFill>
                  <a:schemeClr val="bg1"/>
                </a:solidFill>
              </a:rPr>
              <a:t>How did these make you feel? Download it https://static1.squarespace.com/static/5b5a301e0dbda385e213c811/t/6678629f938c4164441735df/1719165600841/VENN_WORKSHEET.pdf</a:t>
            </a:r>
          </a:p>
          <a:p>
            <a:endParaRPr lang="en-GB" b="1" dirty="0">
              <a:solidFill>
                <a:schemeClr val="bg1"/>
              </a:solidFill>
            </a:endParaRPr>
          </a:p>
        </p:txBody>
      </p:sp>
    </p:spTree>
    <p:extLst>
      <p:ext uri="{BB962C8B-B14F-4D97-AF65-F5344CB8AC3E}">
        <p14:creationId xmlns:p14="http://schemas.microsoft.com/office/powerpoint/2010/main" val="3319113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7C453-4E32-15E6-8692-24BA5786DAE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BE53A15-0114-923F-9F70-C038410B1BAA}"/>
              </a:ext>
            </a:extLst>
          </p:cNvPr>
          <p:cNvSpPr>
            <a:spLocks noGrp="1"/>
          </p:cNvSpPr>
          <p:nvPr>
            <p:ph type="body" sz="quarter" idx="17"/>
          </p:nvPr>
        </p:nvSpPr>
        <p:spPr/>
        <p:txBody>
          <a:bodyPr/>
          <a:lstStyle/>
          <a:p>
            <a:r>
              <a:rPr lang="en-US" dirty="0"/>
              <a:t>06</a:t>
            </a:r>
          </a:p>
        </p:txBody>
      </p:sp>
      <p:pic>
        <p:nvPicPr>
          <p:cNvPr id="18" name="Picture 17">
            <a:extLst>
              <a:ext uri="{FF2B5EF4-FFF2-40B4-BE49-F238E27FC236}">
                <a16:creationId xmlns:a16="http://schemas.microsoft.com/office/drawing/2014/main" id="{5EE6EB37-EF98-1705-B5A5-2A22FD7645A3}"/>
              </a:ext>
            </a:extLst>
          </p:cNvPr>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rot="20606857">
            <a:off x="-17286" y="4382879"/>
            <a:ext cx="4222737" cy="4222737"/>
          </a:xfrm>
          <a:prstGeom prst="rect">
            <a:avLst/>
          </a:prstGeom>
        </p:spPr>
      </p:pic>
      <p:pic>
        <p:nvPicPr>
          <p:cNvPr id="6" name="Picture Placeholder 5" descr="A group of people standing together&#10;&#10;AI-generated content may be incorrect.">
            <a:extLst>
              <a:ext uri="{FF2B5EF4-FFF2-40B4-BE49-F238E27FC236}">
                <a16:creationId xmlns:a16="http://schemas.microsoft.com/office/drawing/2014/main" id="{62DC9F31-02FD-2402-0000-55C0CFCCE8EA}"/>
              </a:ext>
            </a:extLst>
          </p:cNvPr>
          <p:cNvPicPr>
            <a:picLocks noGrp="1" noChangeAspect="1"/>
          </p:cNvPicPr>
          <p:nvPr>
            <p:ph type="pic" sz="quarter" idx="19"/>
          </p:nvPr>
        </p:nvPicPr>
        <p:blipFill>
          <a:blip r:embed="rId4"/>
          <a:srcRect l="6816" r="6816"/>
          <a:stretch>
            <a:fillRect/>
          </a:stretch>
        </p:blipFill>
        <p:spPr/>
      </p:pic>
      <p:sp>
        <p:nvSpPr>
          <p:cNvPr id="10" name="Rectangle 9">
            <a:extLst>
              <a:ext uri="{FF2B5EF4-FFF2-40B4-BE49-F238E27FC236}">
                <a16:creationId xmlns:a16="http://schemas.microsoft.com/office/drawing/2014/main" id="{092C3A82-4A9D-3F64-2056-D34761CE8FE1}"/>
              </a:ext>
            </a:extLst>
          </p:cNvPr>
          <p:cNvSpPr/>
          <p:nvPr/>
        </p:nvSpPr>
        <p:spPr>
          <a:xfrm>
            <a:off x="2523745" y="2271252"/>
            <a:ext cx="3877056" cy="1159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pc="324" dirty="0">
                <a:solidFill>
                  <a:srgbClr val="5398A2"/>
                </a:solidFill>
                <a:latin typeface="Calibri" panose="020F0502020204030204" pitchFamily="34" charset="0"/>
                <a:cs typeface="Calibri" panose="020F0502020204030204" pitchFamily="34" charset="0"/>
              </a:rPr>
              <a:t>Collective hope</a:t>
            </a:r>
          </a:p>
          <a:p>
            <a:pPr algn="ctr"/>
            <a:endParaRPr lang="en-US" sz="529" dirty="0">
              <a:latin typeface="Montserrat" panose="00000500000000000000" pitchFamily="50" charset="0"/>
            </a:endParaRPr>
          </a:p>
        </p:txBody>
      </p:sp>
    </p:spTree>
    <p:extLst>
      <p:ext uri="{BB962C8B-B14F-4D97-AF65-F5344CB8AC3E}">
        <p14:creationId xmlns:p14="http://schemas.microsoft.com/office/powerpoint/2010/main" val="3530815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Any Questions?</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Thank you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603661" y="4708722"/>
            <a:ext cx="4952012" cy="679345"/>
          </a:xfrm>
        </p:spPr>
        <p:txBody>
          <a:bodyPr/>
          <a:lstStyle/>
          <a:p>
            <a:r>
              <a:rPr lang="en-US" sz="3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2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1" name="Group 40">
            <a:extLst>
              <a:ext uri="{FF2B5EF4-FFF2-40B4-BE49-F238E27FC236}">
                <a16:creationId xmlns:a16="http://schemas.microsoft.com/office/drawing/2014/main" id="{08E70028-2DEC-7AAE-0EE7-0F62324D787D}"/>
              </a:ext>
            </a:extLst>
          </p:cNvPr>
          <p:cNvGrpSpPr/>
          <p:nvPr/>
        </p:nvGrpSpPr>
        <p:grpSpPr>
          <a:xfrm>
            <a:off x="8770875" y="4675497"/>
            <a:ext cx="2817464" cy="475324"/>
            <a:chOff x="9893620" y="5409126"/>
            <a:chExt cx="1664680" cy="280842"/>
          </a:xfrm>
        </p:grpSpPr>
        <p:grpSp>
          <p:nvGrpSpPr>
            <p:cNvPr id="42" name="Graphic 3">
              <a:extLst>
                <a:ext uri="{FF2B5EF4-FFF2-40B4-BE49-F238E27FC236}">
                  <a16:creationId xmlns:a16="http://schemas.microsoft.com/office/drawing/2014/main" id="{8E0E4AE3-375B-387C-8EAF-8DCE0517155E}"/>
                </a:ext>
              </a:extLst>
            </p:cNvPr>
            <p:cNvGrpSpPr/>
            <p:nvPr/>
          </p:nvGrpSpPr>
          <p:grpSpPr>
            <a:xfrm>
              <a:off x="10931758" y="5409126"/>
              <a:ext cx="280634" cy="280634"/>
              <a:chOff x="1950027" y="2499889"/>
              <a:chExt cx="850463" cy="850463"/>
            </a:xfrm>
          </p:grpSpPr>
          <p:sp>
            <p:nvSpPr>
              <p:cNvPr id="54" name="Freeform 53">
                <a:extLst>
                  <a:ext uri="{FF2B5EF4-FFF2-40B4-BE49-F238E27FC236}">
                    <a16:creationId xmlns:a16="http://schemas.microsoft.com/office/drawing/2014/main" id="{6402D031-FFB6-8259-0354-679EE64AA2C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55" name="Graphic 3">
                <a:extLst>
                  <a:ext uri="{FF2B5EF4-FFF2-40B4-BE49-F238E27FC236}">
                    <a16:creationId xmlns:a16="http://schemas.microsoft.com/office/drawing/2014/main" id="{DC92A2F0-CE09-DAB9-600E-6992B3303762}"/>
                  </a:ext>
                </a:extLst>
              </p:cNvPr>
              <p:cNvGrpSpPr/>
              <p:nvPr/>
            </p:nvGrpSpPr>
            <p:grpSpPr>
              <a:xfrm>
                <a:off x="2107521" y="2657382"/>
                <a:ext cx="535476" cy="535477"/>
                <a:chOff x="2107521" y="2657382"/>
                <a:chExt cx="535476" cy="535477"/>
              </a:xfrm>
              <a:solidFill>
                <a:srgbClr val="FFFFFF"/>
              </a:solidFill>
            </p:grpSpPr>
            <p:sp>
              <p:nvSpPr>
                <p:cNvPr id="56" name="Freeform 55">
                  <a:extLst>
                    <a:ext uri="{FF2B5EF4-FFF2-40B4-BE49-F238E27FC236}">
                      <a16:creationId xmlns:a16="http://schemas.microsoft.com/office/drawing/2014/main" id="{53EF852F-D3BF-44F7-C78D-6BB73635A6C0}"/>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F7B0FA52-9D6F-EEE6-0545-C31C48C9357F}"/>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DFFF187C-C0ED-470D-C770-ECD76914918C}"/>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43" name="Graphic 3">
              <a:extLst>
                <a:ext uri="{FF2B5EF4-FFF2-40B4-BE49-F238E27FC236}">
                  <a16:creationId xmlns:a16="http://schemas.microsoft.com/office/drawing/2014/main" id="{EC70BC23-4FB5-59D3-1F2E-8F6C44B5C816}"/>
                </a:ext>
              </a:extLst>
            </p:cNvPr>
            <p:cNvGrpSpPr/>
            <p:nvPr/>
          </p:nvGrpSpPr>
          <p:grpSpPr>
            <a:xfrm>
              <a:off x="10239527" y="5409126"/>
              <a:ext cx="280634" cy="280634"/>
              <a:chOff x="-147782" y="2499889"/>
              <a:chExt cx="850463" cy="850463"/>
            </a:xfrm>
          </p:grpSpPr>
          <p:sp>
            <p:nvSpPr>
              <p:cNvPr id="52" name="Freeform 51">
                <a:extLst>
                  <a:ext uri="{FF2B5EF4-FFF2-40B4-BE49-F238E27FC236}">
                    <a16:creationId xmlns:a16="http://schemas.microsoft.com/office/drawing/2014/main" id="{7FB44486-728E-7313-B8E5-D528C51952E8}"/>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78D4C7AA-F878-39B7-E7AE-62449BA94379}"/>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4" name="Graphic 3">
              <a:extLst>
                <a:ext uri="{FF2B5EF4-FFF2-40B4-BE49-F238E27FC236}">
                  <a16:creationId xmlns:a16="http://schemas.microsoft.com/office/drawing/2014/main" id="{03A0627F-1B82-E6FC-5D88-6119729D50AA}"/>
                </a:ext>
              </a:extLst>
            </p:cNvPr>
            <p:cNvGrpSpPr/>
            <p:nvPr/>
          </p:nvGrpSpPr>
          <p:grpSpPr>
            <a:xfrm>
              <a:off x="11277666" y="5409126"/>
              <a:ext cx="280634" cy="280634"/>
              <a:chOff x="2998302" y="2499889"/>
              <a:chExt cx="850463" cy="850463"/>
            </a:xfrm>
          </p:grpSpPr>
          <p:sp>
            <p:nvSpPr>
              <p:cNvPr id="50" name="Freeform 49">
                <a:extLst>
                  <a:ext uri="{FF2B5EF4-FFF2-40B4-BE49-F238E27FC236}">
                    <a16:creationId xmlns:a16="http://schemas.microsoft.com/office/drawing/2014/main" id="{C21D51D7-5781-6350-26E9-32FCEEE1281F}"/>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398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ACA7E8FC-9176-E93C-41EF-DC3A81B5AA9D}"/>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5" name="Graphic 3">
              <a:extLst>
                <a:ext uri="{FF2B5EF4-FFF2-40B4-BE49-F238E27FC236}">
                  <a16:creationId xmlns:a16="http://schemas.microsoft.com/office/drawing/2014/main" id="{4D3CB470-84E4-5E54-0102-3DFBF9EE22A2}"/>
                </a:ext>
              </a:extLst>
            </p:cNvPr>
            <p:cNvGrpSpPr/>
            <p:nvPr/>
          </p:nvGrpSpPr>
          <p:grpSpPr>
            <a:xfrm>
              <a:off x="9893620" y="5409126"/>
              <a:ext cx="280634" cy="280842"/>
              <a:chOff x="-1196056" y="2499889"/>
              <a:chExt cx="850463" cy="851093"/>
            </a:xfrm>
          </p:grpSpPr>
          <p:sp>
            <p:nvSpPr>
              <p:cNvPr id="48" name="Freeform 47">
                <a:extLst>
                  <a:ext uri="{FF2B5EF4-FFF2-40B4-BE49-F238E27FC236}">
                    <a16:creationId xmlns:a16="http://schemas.microsoft.com/office/drawing/2014/main" id="{79E5293D-38DC-118E-76B2-F20C4700178F}"/>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5398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BA77D9DB-7F2F-F39D-8199-E26A44E77B6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6" name="Freeform 45">
              <a:extLst>
                <a:ext uri="{FF2B5EF4-FFF2-40B4-BE49-F238E27FC236}">
                  <a16:creationId xmlns:a16="http://schemas.microsoft.com/office/drawing/2014/main" id="{C611E2DB-CE1E-5CDC-1CBC-185B398A0361}"/>
                </a:ext>
              </a:extLst>
            </p:cNvPr>
            <p:cNvSpPr/>
            <p:nvPr/>
          </p:nvSpPr>
          <p:spPr>
            <a:xfrm>
              <a:off x="10585643" y="540912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47" name="Graphic 46" descr="World with solid fill">
              <a:extLst>
                <a:ext uri="{FF2B5EF4-FFF2-40B4-BE49-F238E27FC236}">
                  <a16:creationId xmlns:a16="http://schemas.microsoft.com/office/drawing/2014/main" id="{EB38B327-8B40-12BA-BAD1-A94B71D5660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00539" y="5425572"/>
              <a:ext cx="246077" cy="246077"/>
            </a:xfrm>
            <a:prstGeom prst="rect">
              <a:avLst/>
            </a:prstGeom>
          </p:spPr>
        </p:pic>
      </p:grpSp>
    </p:spTree>
    <p:extLst>
      <p:ext uri="{BB962C8B-B14F-4D97-AF65-F5344CB8AC3E}">
        <p14:creationId xmlns:p14="http://schemas.microsoft.com/office/powerpoint/2010/main" val="433478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6462F-7AA6-CC82-9DC6-3D83F355DDC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7C16785-4FB7-7393-0399-830F4D155231}"/>
              </a:ext>
            </a:extLst>
          </p:cNvPr>
          <p:cNvSpPr>
            <a:spLocks noGrp="1"/>
          </p:cNvSpPr>
          <p:nvPr>
            <p:ph type="body" sz="quarter" idx="16"/>
          </p:nvPr>
        </p:nvSpPr>
        <p:spPr>
          <a:xfrm>
            <a:off x="650610" y="849105"/>
            <a:ext cx="10614687" cy="803654"/>
          </a:xfrm>
        </p:spPr>
        <p:txBody>
          <a:bodyPr/>
          <a:lstStyle/>
          <a:p>
            <a:r>
              <a:rPr lang="en-US" dirty="0">
                <a:solidFill>
                  <a:srgbClr val="1F8E47"/>
                </a:solidFill>
              </a:rPr>
              <a:t>Passive and Active hope</a:t>
            </a:r>
          </a:p>
          <a:p>
            <a:endParaRPr lang="en-US" dirty="0">
              <a:solidFill>
                <a:srgbClr val="1F8E47"/>
              </a:solidFill>
            </a:endParaRPr>
          </a:p>
        </p:txBody>
      </p:sp>
      <p:sp>
        <p:nvSpPr>
          <p:cNvPr id="3" name="Text Placeholder 6">
            <a:extLst>
              <a:ext uri="{FF2B5EF4-FFF2-40B4-BE49-F238E27FC236}">
                <a16:creationId xmlns:a16="http://schemas.microsoft.com/office/drawing/2014/main" id="{2449706D-4CB4-18CE-2E6B-613D99388944}"/>
              </a:ext>
            </a:extLst>
          </p:cNvPr>
          <p:cNvSpPr txBox="1">
            <a:spLocks/>
          </p:cNvSpPr>
          <p:nvPr/>
        </p:nvSpPr>
        <p:spPr>
          <a:xfrm>
            <a:off x="429768" y="1816201"/>
            <a:ext cx="10976685" cy="2856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800"/>
              </a:spcAft>
              <a:buNone/>
            </a:pPr>
            <a:r>
              <a:rPr lang="en-GB" sz="1800" dirty="0"/>
              <a:t>	Scholars often make a separation between (1) passive hope, which is usually called wishful thinking and (2) active hope, which is often called constructive hope (</a:t>
            </a:r>
            <a:r>
              <a:rPr lang="en-GB" sz="1800" dirty="0">
                <a:hlinkClick r:id="rId2">
                  <a:extLst>
                    <a:ext uri="{A12FA001-AC4F-418D-AE19-62706E023703}">
                      <ahyp:hlinkClr xmlns:ahyp="http://schemas.microsoft.com/office/drawing/2018/hyperlinkcolor" val="tx"/>
                    </a:ext>
                  </a:extLst>
                </a:hlinkClick>
              </a:rPr>
              <a:t>Ojala, 2017a</a:t>
            </a:r>
            <a:r>
              <a:rPr lang="en-GB" sz="1800" dirty="0"/>
              <a:t>, </a:t>
            </a:r>
            <a:r>
              <a:rPr lang="en-GB" sz="1800" dirty="0">
                <a:hlinkClick r:id="rId3">
                  <a:extLst>
                    <a:ext uri="{A12FA001-AC4F-418D-AE19-62706E023703}">
                      <ahyp:hlinkClr xmlns:ahyp="http://schemas.microsoft.com/office/drawing/2018/hyperlinkcolor" val="tx"/>
                    </a:ext>
                  </a:extLst>
                </a:hlinkClick>
              </a:rPr>
              <a:t>Ojala, 2017b</a:t>
            </a:r>
            <a:r>
              <a:rPr lang="en-GB" sz="1800" dirty="0"/>
              <a:t>). </a:t>
            </a:r>
          </a:p>
          <a:p>
            <a:pPr>
              <a:lnSpc>
                <a:spcPct val="115000"/>
              </a:lnSpc>
              <a:spcAft>
                <a:spcPts val="800"/>
              </a:spcAft>
              <a:buNone/>
            </a:pPr>
            <a:r>
              <a:rPr lang="en-GB" sz="1800" dirty="0"/>
              <a:t>	Scholars argue that hope is especially meaningful as a motivator when the odds of success are low, which seems to be the case with the climate crisis. </a:t>
            </a:r>
          </a:p>
          <a:p>
            <a:pPr>
              <a:lnSpc>
                <a:spcPct val="115000"/>
              </a:lnSpc>
              <a:spcAft>
                <a:spcPts val="800"/>
              </a:spcAft>
              <a:buNone/>
            </a:pPr>
            <a:r>
              <a:rPr lang="en-GB" sz="1800" dirty="0"/>
              <a:t>	Hope can assist to withstand difficult situations as well as work actively for a better-rated future (</a:t>
            </a:r>
            <a:r>
              <a:rPr lang="en-GB" sz="1800" dirty="0" err="1">
                <a:hlinkClick r:id="rId4">
                  <a:extLst>
                    <a:ext uri="{A12FA001-AC4F-418D-AE19-62706E023703}">
                      <ahyp:hlinkClr xmlns:ahyp="http://schemas.microsoft.com/office/drawing/2018/hyperlinkcolor" val="tx"/>
                    </a:ext>
                  </a:extLst>
                </a:hlinkClick>
              </a:rPr>
              <a:t>Oettingen</a:t>
            </a:r>
            <a:r>
              <a:rPr lang="en-GB" sz="1800" dirty="0">
                <a:hlinkClick r:id="rId4">
                  <a:extLst>
                    <a:ext uri="{A12FA001-AC4F-418D-AE19-62706E023703}">
                      <ahyp:hlinkClr xmlns:ahyp="http://schemas.microsoft.com/office/drawing/2018/hyperlinkcolor" val="tx"/>
                    </a:ext>
                  </a:extLst>
                </a:hlinkClick>
              </a:rPr>
              <a:t> &amp; Chromik, 2017</a:t>
            </a:r>
            <a:r>
              <a:rPr lang="en-GB" sz="1800" dirty="0"/>
              <a:t>). </a:t>
            </a:r>
            <a:endParaRPr lang="en-150" sz="1800" dirty="0"/>
          </a:p>
          <a:p>
            <a:pPr>
              <a:lnSpc>
                <a:spcPct val="115000"/>
              </a:lnSpc>
              <a:spcAft>
                <a:spcPts val="800"/>
              </a:spcAft>
              <a:buNone/>
            </a:pPr>
            <a:endParaRPr lang="en-150" sz="18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28387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6CA299-0C4C-181B-E324-39188213D0FF}"/>
              </a:ext>
            </a:extLst>
          </p:cNvPr>
          <p:cNvSpPr>
            <a:spLocks noGrp="1"/>
          </p:cNvSpPr>
          <p:nvPr>
            <p:ph type="body" sz="quarter" idx="18"/>
          </p:nvPr>
        </p:nvSpPr>
        <p:spPr>
          <a:xfrm>
            <a:off x="798381" y="1298448"/>
            <a:ext cx="10614687" cy="3954927"/>
          </a:xfrm>
        </p:spPr>
        <p:txBody>
          <a:bodyPr/>
          <a:lstStyle/>
          <a:p>
            <a:r>
              <a:rPr lang="en-GB" b="1" i="1" dirty="0">
                <a:solidFill>
                  <a:schemeClr val="tx1"/>
                </a:solidFill>
              </a:rPr>
              <a:t>By the end of this module, you should be able to…</a:t>
            </a:r>
            <a:br>
              <a:rPr lang="en-GB" b="1" i="1" dirty="0">
                <a:solidFill>
                  <a:schemeClr val="tx1"/>
                </a:solidFill>
              </a:rPr>
            </a:br>
            <a:endParaRPr lang="en-GB" b="1" i="1" dirty="0">
              <a:solidFill>
                <a:schemeClr val="tx1"/>
              </a:solidFill>
            </a:endParaRPr>
          </a:p>
          <a:p>
            <a:pPr marL="342900" lvl="0" indent="-342900">
              <a:lnSpc>
                <a:spcPct val="115000"/>
              </a:lnSpc>
              <a:spcAft>
                <a:spcPts val="800"/>
              </a:spcAft>
              <a:buFont typeface="+mj-lt"/>
              <a:buAutoNum type="arabicPeriod"/>
              <a:tabLst>
                <a:tab pos="457200" algn="l"/>
              </a:tabLst>
            </a:pPr>
            <a:r>
              <a:rPr lang="en-150" sz="2000" kern="100" dirty="0">
                <a:solidFill>
                  <a:schemeClr val="tx1"/>
                </a:solidFill>
                <a:effectLst/>
                <a:ea typeface="Aptos" panose="020B0004020202020204" pitchFamily="34" charset="0"/>
                <a:cs typeface="Times New Roman" panose="02020603050405020304" pitchFamily="18" charset="0"/>
              </a:rPr>
              <a:t>Understand </a:t>
            </a:r>
            <a:r>
              <a:rPr lang="nb-NO" sz="2000" kern="100" dirty="0">
                <a:solidFill>
                  <a:schemeClr val="tx1"/>
                </a:solidFill>
                <a:effectLst/>
                <a:ea typeface="Aptos" panose="020B0004020202020204" pitchFamily="34" charset="0"/>
                <a:cs typeface="Times New Roman" panose="02020603050405020304" pitchFamily="18" charset="0"/>
              </a:rPr>
              <a:t>the critical role of</a:t>
            </a:r>
            <a:r>
              <a:rPr lang="en-150" sz="2000" kern="100" dirty="0">
                <a:solidFill>
                  <a:schemeClr val="tx1"/>
                </a:solidFill>
                <a:effectLst/>
                <a:ea typeface="Aptos" panose="020B0004020202020204" pitchFamily="34" charset="0"/>
                <a:cs typeface="Times New Roman" panose="02020603050405020304" pitchFamily="18" charset="0"/>
              </a:rPr>
              <a:t> hope in times of </a:t>
            </a:r>
            <a:r>
              <a:rPr lang="nb-NO" sz="2000" kern="100" dirty="0">
                <a:solidFill>
                  <a:schemeClr val="tx1"/>
                </a:solidFill>
                <a:effectLst/>
                <a:ea typeface="Aptos" panose="020B0004020202020204" pitchFamily="34" charset="0"/>
                <a:cs typeface="Times New Roman" panose="02020603050405020304" pitchFamily="18" charset="0"/>
              </a:rPr>
              <a:t>crises.</a:t>
            </a:r>
            <a:endParaRPr lang="en-150" sz="2000" kern="100" dirty="0">
              <a:solidFill>
                <a:schemeClr val="tx1"/>
              </a:solidFill>
              <a:effectLst/>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nb-NO" sz="2000" kern="100" dirty="0">
                <a:solidFill>
                  <a:schemeClr val="tx1"/>
                </a:solidFill>
                <a:effectLst/>
                <a:ea typeface="Aptos" panose="020B0004020202020204" pitchFamily="34" charset="0"/>
                <a:cs typeface="Times New Roman" panose="02020603050405020304" pitchFamily="18" charset="0"/>
              </a:rPr>
              <a:t>Reflect on how mindset of </a:t>
            </a:r>
            <a:r>
              <a:rPr lang="en-150" sz="2000" kern="100" dirty="0">
                <a:solidFill>
                  <a:schemeClr val="tx1"/>
                </a:solidFill>
                <a:effectLst/>
                <a:ea typeface="Aptos" panose="020B0004020202020204" pitchFamily="34" charset="0"/>
                <a:cs typeface="Times New Roman" panose="02020603050405020304" pitchFamily="18" charset="0"/>
              </a:rPr>
              <a:t>optimism, pessimism</a:t>
            </a:r>
            <a:r>
              <a:rPr lang="nb-NO" sz="2000" kern="100" dirty="0">
                <a:solidFill>
                  <a:schemeClr val="tx1"/>
                </a:solidFill>
                <a:effectLst/>
                <a:ea typeface="Aptos" panose="020B0004020202020204" pitchFamily="34" charset="0"/>
                <a:cs typeface="Times New Roman" panose="02020603050405020304" pitchFamily="18" charset="0"/>
              </a:rPr>
              <a:t> or </a:t>
            </a:r>
            <a:r>
              <a:rPr lang="en-150" sz="2000" kern="100" dirty="0">
                <a:solidFill>
                  <a:schemeClr val="tx1"/>
                </a:solidFill>
                <a:effectLst/>
                <a:ea typeface="Aptos" panose="020B0004020202020204" pitchFamily="34" charset="0"/>
                <a:cs typeface="Times New Roman" panose="02020603050405020304" pitchFamily="18" charset="0"/>
              </a:rPr>
              <a:t>hope</a:t>
            </a:r>
            <a:r>
              <a:rPr lang="nb-NO" sz="2000" kern="100" dirty="0">
                <a:solidFill>
                  <a:schemeClr val="tx1"/>
                </a:solidFill>
                <a:effectLst/>
                <a:ea typeface="Aptos" panose="020B0004020202020204" pitchFamily="34" charset="0"/>
                <a:cs typeface="Times New Roman" panose="02020603050405020304" pitchFamily="18" charset="0"/>
              </a:rPr>
              <a:t> may </a:t>
            </a:r>
            <a:r>
              <a:rPr lang="en-150" sz="2000" kern="100" dirty="0">
                <a:solidFill>
                  <a:schemeClr val="tx1"/>
                </a:solidFill>
                <a:effectLst/>
                <a:ea typeface="Aptos" panose="020B0004020202020204" pitchFamily="34" charset="0"/>
                <a:cs typeface="Times New Roman" panose="02020603050405020304" pitchFamily="18" charset="0"/>
              </a:rPr>
              <a:t>influence</a:t>
            </a:r>
            <a:r>
              <a:rPr lang="nb-NO" sz="2000" kern="100" dirty="0">
                <a:solidFill>
                  <a:schemeClr val="tx1"/>
                </a:solidFill>
                <a:effectLst/>
                <a:ea typeface="Aptos" panose="020B0004020202020204" pitchFamily="34" charset="0"/>
                <a:cs typeface="Times New Roman" panose="02020603050405020304" pitchFamily="18" charset="0"/>
              </a:rPr>
              <a:t> the</a:t>
            </a:r>
            <a:r>
              <a:rPr lang="en-150" sz="2000" kern="100" dirty="0">
                <a:solidFill>
                  <a:schemeClr val="tx1"/>
                </a:solidFill>
                <a:effectLst/>
                <a:ea typeface="Aptos" panose="020B0004020202020204" pitchFamily="34" charset="0"/>
                <a:cs typeface="Times New Roman" panose="02020603050405020304" pitchFamily="18" charset="0"/>
              </a:rPr>
              <a:t> climate action.</a:t>
            </a:r>
          </a:p>
          <a:p>
            <a:pPr marL="342900" lvl="0" indent="-342900">
              <a:lnSpc>
                <a:spcPct val="115000"/>
              </a:lnSpc>
              <a:spcAft>
                <a:spcPts val="800"/>
              </a:spcAft>
              <a:buFont typeface="+mj-lt"/>
              <a:buAutoNum type="arabicPeriod"/>
              <a:tabLst>
                <a:tab pos="457200" algn="l"/>
              </a:tabLst>
            </a:pPr>
            <a:r>
              <a:rPr lang="en-150" sz="2000" kern="100" dirty="0">
                <a:solidFill>
                  <a:schemeClr val="tx1"/>
                </a:solidFill>
                <a:effectLst/>
                <a:ea typeface="Aptos" panose="020B0004020202020204" pitchFamily="34" charset="0"/>
                <a:cs typeface="Times New Roman" panose="02020603050405020304" pitchFamily="18" charset="0"/>
              </a:rPr>
              <a:t>Recognize the concept of “toxic positivity”</a:t>
            </a:r>
            <a:r>
              <a:rPr lang="nb-NO" sz="2000" kern="100" dirty="0">
                <a:solidFill>
                  <a:schemeClr val="tx1"/>
                </a:solidFill>
                <a:effectLst/>
                <a:ea typeface="Aptos" panose="020B0004020202020204" pitchFamily="34" charset="0"/>
                <a:cs typeface="Times New Roman" panose="02020603050405020304" pitchFamily="18" charset="0"/>
              </a:rPr>
              <a:t> and how to nurture rather</a:t>
            </a:r>
            <a:r>
              <a:rPr lang="en-150" sz="2000" kern="100" dirty="0">
                <a:solidFill>
                  <a:schemeClr val="tx1"/>
                </a:solidFill>
                <a:effectLst/>
                <a:ea typeface="Aptos" panose="020B0004020202020204" pitchFamily="34" charset="0"/>
                <a:cs typeface="Times New Roman" panose="02020603050405020304" pitchFamily="18" charset="0"/>
              </a:rPr>
              <a:t> grounded</a:t>
            </a:r>
            <a:r>
              <a:rPr lang="nb-NO" sz="2000" kern="100" dirty="0">
                <a:solidFill>
                  <a:schemeClr val="tx1"/>
                </a:solidFill>
                <a:effectLst/>
                <a:ea typeface="Aptos" panose="020B0004020202020204" pitchFamily="34" charset="0"/>
                <a:cs typeface="Times New Roman" panose="02020603050405020304" pitchFamily="18" charset="0"/>
              </a:rPr>
              <a:t> and </a:t>
            </a:r>
            <a:r>
              <a:rPr lang="en-150" sz="2000" kern="100" dirty="0">
                <a:solidFill>
                  <a:schemeClr val="tx1"/>
                </a:solidFill>
                <a:effectLst/>
                <a:ea typeface="Aptos" panose="020B0004020202020204" pitchFamily="34" charset="0"/>
                <a:cs typeface="Times New Roman" panose="02020603050405020304" pitchFamily="18" charset="0"/>
              </a:rPr>
              <a:t>authentic approach to staying hopeful.</a:t>
            </a:r>
          </a:p>
          <a:p>
            <a:pPr marL="342900" lvl="0" indent="-342900">
              <a:lnSpc>
                <a:spcPct val="115000"/>
              </a:lnSpc>
              <a:spcAft>
                <a:spcPts val="800"/>
              </a:spcAft>
              <a:buFont typeface="+mj-lt"/>
              <a:buAutoNum type="arabicPeriod"/>
              <a:tabLst>
                <a:tab pos="457200" algn="l"/>
              </a:tabLst>
            </a:pPr>
            <a:r>
              <a:rPr lang="nb-NO" sz="2000" kern="100" dirty="0">
                <a:solidFill>
                  <a:schemeClr val="tx1"/>
                </a:solidFill>
                <a:ea typeface="Aptos" panose="020B0004020202020204" pitchFamily="34" charset="0"/>
                <a:cs typeface="Times New Roman" panose="02020603050405020304" pitchFamily="18" charset="0"/>
              </a:rPr>
              <a:t>Explore</a:t>
            </a:r>
            <a:r>
              <a:rPr lang="en-150" sz="2000" kern="100" dirty="0">
                <a:solidFill>
                  <a:schemeClr val="tx1"/>
                </a:solidFill>
                <a:effectLst/>
                <a:ea typeface="Aptos" panose="020B0004020202020204" pitchFamily="34" charset="0"/>
                <a:cs typeface="Times New Roman" panose="02020603050405020304" pitchFamily="18" charset="0"/>
              </a:rPr>
              <a:t> </a:t>
            </a:r>
            <a:r>
              <a:rPr lang="nb-NO" sz="2000" kern="100" dirty="0">
                <a:solidFill>
                  <a:schemeClr val="tx1"/>
                </a:solidFill>
                <a:effectLst/>
                <a:ea typeface="Aptos" panose="020B0004020202020204" pitchFamily="34" charset="0"/>
                <a:cs typeface="Times New Roman" panose="02020603050405020304" pitchFamily="18" charset="0"/>
              </a:rPr>
              <a:t>a concept of </a:t>
            </a:r>
            <a:r>
              <a:rPr lang="en-150" sz="2000" kern="100" dirty="0">
                <a:solidFill>
                  <a:schemeClr val="tx1"/>
                </a:solidFill>
                <a:effectLst/>
                <a:ea typeface="Aptos" panose="020B0004020202020204" pitchFamily="34" charset="0"/>
                <a:cs typeface="Times New Roman" panose="02020603050405020304" pitchFamily="18" charset="0"/>
              </a:rPr>
              <a:t>meaningful hope.</a:t>
            </a:r>
          </a:p>
          <a:p>
            <a:pPr marL="342900" lvl="0" indent="-342900">
              <a:lnSpc>
                <a:spcPct val="115000"/>
              </a:lnSpc>
              <a:spcAft>
                <a:spcPts val="800"/>
              </a:spcAft>
              <a:buFont typeface="+mj-lt"/>
              <a:buAutoNum type="arabicPeriod"/>
              <a:tabLst>
                <a:tab pos="457200" algn="l"/>
              </a:tabLst>
            </a:pPr>
            <a:r>
              <a:rPr lang="nb-NO" sz="2000" kern="100" dirty="0">
                <a:solidFill>
                  <a:schemeClr val="tx1"/>
                </a:solidFill>
                <a:effectLst/>
                <a:ea typeface="Aptos" panose="020B0004020202020204" pitchFamily="34" charset="0"/>
                <a:cs typeface="Times New Roman" panose="02020603050405020304" pitchFamily="18" charset="0"/>
              </a:rPr>
              <a:t>Learn how to nurture hope</a:t>
            </a:r>
            <a:r>
              <a:rPr lang="en-150" sz="2000" kern="100" dirty="0">
                <a:solidFill>
                  <a:schemeClr val="tx1"/>
                </a:solidFill>
                <a:ea typeface="Aptos" panose="020B0004020202020204" pitchFamily="34" charset="0"/>
                <a:cs typeface="Times New Roman" panose="02020603050405020304" pitchFamily="18" charset="0"/>
              </a:rPr>
              <a:t>.</a:t>
            </a:r>
            <a:endParaRPr lang="en-150" sz="2000" kern="100" dirty="0">
              <a:solidFill>
                <a:schemeClr val="tx1"/>
              </a:solidFill>
              <a:effectLst/>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nb-NO" sz="2000" kern="100" dirty="0">
                <a:solidFill>
                  <a:schemeClr val="tx1"/>
                </a:solidFill>
                <a:ea typeface="Aptos" panose="020B0004020202020204" pitchFamily="34" charset="0"/>
                <a:cs typeface="Times New Roman" panose="02020603050405020304" pitchFamily="18" charset="0"/>
              </a:rPr>
              <a:t>Discover </a:t>
            </a:r>
            <a:r>
              <a:rPr lang="nb-NO" sz="2000" kern="100" dirty="0">
                <a:solidFill>
                  <a:schemeClr val="tx1"/>
                </a:solidFill>
                <a:effectLst/>
                <a:ea typeface="Aptos" panose="020B0004020202020204" pitchFamily="34" charset="0"/>
                <a:cs typeface="Times New Roman" panose="02020603050405020304" pitchFamily="18" charset="0"/>
              </a:rPr>
              <a:t>how hope grows through community and </a:t>
            </a:r>
            <a:r>
              <a:rPr lang="nb-NO" sz="2000" kern="100" dirty="0">
                <a:solidFill>
                  <a:schemeClr val="tx1"/>
                </a:solidFill>
                <a:ea typeface="Aptos" panose="020B0004020202020204" pitchFamily="34" charset="0"/>
                <a:cs typeface="Times New Roman" panose="02020603050405020304" pitchFamily="18" charset="0"/>
              </a:rPr>
              <a:t>fuels </a:t>
            </a:r>
            <a:r>
              <a:rPr lang="en-150" sz="2000" kern="100" dirty="0">
                <a:solidFill>
                  <a:schemeClr val="tx1"/>
                </a:solidFill>
                <a:ea typeface="Aptos" panose="020B0004020202020204" pitchFamily="34" charset="0"/>
                <a:cs typeface="Times New Roman" panose="02020603050405020304" pitchFamily="18" charset="0"/>
              </a:rPr>
              <a:t>engagement </a:t>
            </a:r>
            <a:r>
              <a:rPr lang="nb-NO" sz="2000" kern="100" dirty="0">
                <a:solidFill>
                  <a:schemeClr val="tx1"/>
                </a:solidFill>
                <a:ea typeface="Aptos" panose="020B0004020202020204" pitchFamily="34" charset="0"/>
                <a:cs typeface="Times New Roman" panose="02020603050405020304" pitchFamily="18" charset="0"/>
              </a:rPr>
              <a:t>for</a:t>
            </a:r>
            <a:r>
              <a:rPr lang="en-150" sz="2000" kern="100" dirty="0">
                <a:solidFill>
                  <a:schemeClr val="tx1"/>
                </a:solidFill>
                <a:ea typeface="Aptos" panose="020B0004020202020204" pitchFamily="34" charset="0"/>
                <a:cs typeface="Times New Roman" panose="02020603050405020304" pitchFamily="18" charset="0"/>
              </a:rPr>
              <a:t> climate justice and </a:t>
            </a:r>
            <a:r>
              <a:rPr lang="nb-NO" sz="2000" kern="100" dirty="0">
                <a:solidFill>
                  <a:schemeClr val="tx1"/>
                </a:solidFill>
                <a:ea typeface="Aptos" panose="020B0004020202020204" pitchFamily="34" charset="0"/>
                <a:cs typeface="Times New Roman" panose="02020603050405020304" pitchFamily="18" charset="0"/>
              </a:rPr>
              <a:t>advocacy</a:t>
            </a:r>
            <a:r>
              <a:rPr lang="nb-NO" sz="2000" dirty="0">
                <a:solidFill>
                  <a:schemeClr val="tx1"/>
                </a:solidFill>
                <a:effectLst/>
                <a:ea typeface="Aptos" panose="020B0004020202020204" pitchFamily="34" charset="0"/>
                <a:cs typeface="Times New Roman" panose="02020603050405020304" pitchFamily="18" charset="0"/>
              </a:rPr>
              <a:t>.</a:t>
            </a:r>
            <a:endParaRPr lang="en-GB" sz="2000" i="1" dirty="0">
              <a:solidFill>
                <a:schemeClr val="tx1"/>
              </a:solidFill>
            </a:endParaRPr>
          </a:p>
          <a:p>
            <a:endParaRPr lang="en-150" dirty="0"/>
          </a:p>
        </p:txBody>
      </p:sp>
      <p:sp>
        <p:nvSpPr>
          <p:cNvPr id="3" name="Text Placeholder 2">
            <a:extLst>
              <a:ext uri="{FF2B5EF4-FFF2-40B4-BE49-F238E27FC236}">
                <a16:creationId xmlns:a16="http://schemas.microsoft.com/office/drawing/2014/main" id="{8FF3A444-FAA1-DF3F-9271-041FA781460D}"/>
              </a:ext>
            </a:extLst>
          </p:cNvPr>
          <p:cNvSpPr>
            <a:spLocks noGrp="1"/>
          </p:cNvSpPr>
          <p:nvPr>
            <p:ph type="body" sz="quarter" idx="16"/>
          </p:nvPr>
        </p:nvSpPr>
        <p:spPr>
          <a:xfrm>
            <a:off x="788656" y="359776"/>
            <a:ext cx="10614687" cy="803654"/>
          </a:xfrm>
        </p:spPr>
        <p:txBody>
          <a:bodyPr/>
          <a:lstStyle/>
          <a:p>
            <a:r>
              <a:rPr lang="en-GB" dirty="0">
                <a:solidFill>
                  <a:srgbClr val="1F8E47"/>
                </a:solidFill>
              </a:rPr>
              <a:t>Learning Objectives of Module 3</a:t>
            </a:r>
          </a:p>
          <a:p>
            <a:endParaRPr lang="en-150" dirty="0"/>
          </a:p>
        </p:txBody>
      </p:sp>
    </p:spTree>
    <p:extLst>
      <p:ext uri="{BB962C8B-B14F-4D97-AF65-F5344CB8AC3E}">
        <p14:creationId xmlns:p14="http://schemas.microsoft.com/office/powerpoint/2010/main" val="34646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1677F7-3DB6-9F5E-5D82-E452762048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8959" y="0"/>
            <a:ext cx="3293465" cy="2169483"/>
          </a:xfrm>
          <a:prstGeom prst="rect">
            <a:avLst/>
          </a:prstGeom>
          <a:noFill/>
        </p:spPr>
      </p:pic>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455481" y="447278"/>
            <a:ext cx="10614687" cy="803654"/>
          </a:xfrm>
        </p:spPr>
        <p:txBody>
          <a:bodyPr/>
          <a:lstStyle/>
          <a:p>
            <a:r>
              <a:rPr lang="en-GB" dirty="0">
                <a:solidFill>
                  <a:srgbClr val="1F8E47"/>
                </a:solidFill>
              </a:rPr>
              <a:t>Welcome to Module 3 - HOPE</a:t>
            </a:r>
            <a:endParaRPr lang="en-US" dirty="0">
              <a:solidFill>
                <a:srgbClr val="1F8E47"/>
              </a:solidFill>
            </a:endParaRPr>
          </a:p>
        </p:txBody>
      </p:sp>
      <p:sp>
        <p:nvSpPr>
          <p:cNvPr id="3" name="Text Placeholder 6">
            <a:extLst>
              <a:ext uri="{FF2B5EF4-FFF2-40B4-BE49-F238E27FC236}">
                <a16:creationId xmlns:a16="http://schemas.microsoft.com/office/drawing/2014/main" id="{26D49FF6-D8FE-50B4-32BE-53A59F4D72BD}"/>
              </a:ext>
            </a:extLst>
          </p:cNvPr>
          <p:cNvSpPr txBox="1">
            <a:spLocks/>
          </p:cNvSpPr>
          <p:nvPr/>
        </p:nvSpPr>
        <p:spPr>
          <a:xfrm>
            <a:off x="650610" y="1816201"/>
            <a:ext cx="10755843" cy="2856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800"/>
              </a:spcAft>
              <a:buNone/>
            </a:pPr>
            <a:r>
              <a:rPr lang="en-150" sz="1800" b="1" kern="100" dirty="0">
                <a:effectLst/>
                <a:ea typeface="Aptos" panose="020B0004020202020204" pitchFamily="34" charset="0"/>
                <a:cs typeface="Times New Roman" panose="02020603050405020304" pitchFamily="18" charset="0"/>
              </a:rPr>
              <a:t>Welcome to Module 3 of the Planet Pulse course</a:t>
            </a:r>
            <a:r>
              <a:rPr lang="en-150" sz="1800" kern="100" dirty="0">
                <a:effectLst/>
                <a:ea typeface="Aptos" panose="020B0004020202020204" pitchFamily="34" charset="0"/>
                <a:cs typeface="Times New Roman" panose="02020603050405020304" pitchFamily="18" charset="0"/>
              </a:rPr>
              <a:t>, where we explore the powerful role of </a:t>
            </a:r>
            <a:r>
              <a:rPr lang="en-150" sz="1800" b="1" kern="100" dirty="0">
                <a:effectLst/>
                <a:ea typeface="Aptos" panose="020B0004020202020204" pitchFamily="34" charset="0"/>
                <a:cs typeface="Times New Roman" panose="02020603050405020304" pitchFamily="18" charset="0"/>
              </a:rPr>
              <a:t>hope</a:t>
            </a:r>
            <a:r>
              <a:rPr lang="en-150" sz="1800" kern="100" dirty="0">
                <a:effectLst/>
                <a:ea typeface="Aptos" panose="020B0004020202020204" pitchFamily="34" charset="0"/>
                <a:cs typeface="Times New Roman" panose="02020603050405020304" pitchFamily="18" charset="0"/>
              </a:rPr>
              <a:t> in responding to the climate crisis. </a:t>
            </a:r>
            <a:r>
              <a:rPr lang="en-US" sz="1800" kern="100" dirty="0">
                <a:effectLst/>
                <a:ea typeface="Aptos" panose="020B0004020202020204" pitchFamily="34" charset="0"/>
                <a:cs typeface="Times New Roman" panose="02020603050405020304" pitchFamily="18" charset="0"/>
              </a:rPr>
              <a:t>At times when the future looks grim – there are many reasons to lose hope. But in such times, it is exactly hope that we need the most. </a:t>
            </a:r>
            <a:endParaRPr lang="en-150" sz="1800" kern="100" dirty="0">
              <a:effectLst/>
              <a:ea typeface="Aptos" panose="020B0004020202020204" pitchFamily="34" charset="0"/>
              <a:cs typeface="Times New Roman" panose="02020603050405020304" pitchFamily="18" charset="0"/>
            </a:endParaRPr>
          </a:p>
          <a:p>
            <a:pPr>
              <a:lnSpc>
                <a:spcPct val="115000"/>
              </a:lnSpc>
              <a:spcAft>
                <a:spcPts val="800"/>
              </a:spcAft>
              <a:buNone/>
            </a:pPr>
            <a:r>
              <a:rPr lang="en-150" sz="1800" kern="100" dirty="0">
                <a:effectLst/>
                <a:ea typeface="Aptos" panose="020B0004020202020204" pitchFamily="34" charset="0"/>
                <a:cs typeface="Times New Roman" panose="02020603050405020304" pitchFamily="18" charset="0"/>
              </a:rPr>
              <a:t>Why? Because hope fuels imagination, courage, and the motivation to act. It is not a passive feeling, but an active force that drives engagement, innovation, and resilience. Hope helps us envision a better future—and gives us the energy to work toward making that future a reality.</a:t>
            </a:r>
          </a:p>
          <a:p>
            <a:pPr>
              <a:lnSpc>
                <a:spcPct val="115000"/>
              </a:lnSpc>
              <a:spcAft>
                <a:spcPts val="800"/>
              </a:spcAft>
              <a:buNone/>
            </a:pPr>
            <a:r>
              <a:rPr lang="en-150" sz="1800" kern="100" dirty="0">
                <a:effectLst/>
                <a:ea typeface="Aptos" panose="020B0004020202020204" pitchFamily="34" charset="0"/>
                <a:cs typeface="Times New Roman" panose="02020603050405020304" pitchFamily="18" charset="0"/>
              </a:rPr>
              <a:t>Rather than being a substitute for action, hope is the foundation of action. It is the spark that turns despair into determination and anxiety into advocacy.</a:t>
            </a:r>
            <a:endParaRPr lang="nb-NO" sz="1800" kern="100" dirty="0">
              <a:effectLst/>
              <a:ea typeface="Aptos" panose="020B0004020202020204" pitchFamily="34" charset="0"/>
              <a:cs typeface="Times New Roman" panose="02020603050405020304" pitchFamily="18" charset="0"/>
            </a:endParaRPr>
          </a:p>
          <a:p>
            <a:pPr>
              <a:lnSpc>
                <a:spcPct val="115000"/>
              </a:lnSpc>
              <a:spcAft>
                <a:spcPts val="800"/>
              </a:spcAft>
              <a:buNone/>
            </a:pPr>
            <a:r>
              <a:rPr lang="en-US" sz="1800" kern="100" dirty="0">
                <a:effectLst/>
                <a:ea typeface="Aptos" panose="020B0004020202020204" pitchFamily="34" charset="0"/>
                <a:cs typeface="Times New Roman" panose="02020603050405020304" pitchFamily="18" charset="0"/>
              </a:rPr>
              <a:t>In this module we will explore the concept of hope and its meaning. We will explore the mindset of pessimism and optimism by questioning “Is it better to look on the bright side, or prepare for the worst?” At the end of the module, we will learn how to nurture meaningful hope and </a:t>
            </a:r>
            <a:r>
              <a:rPr lang="en-150" sz="1800" kern="100" dirty="0">
                <a:effectLst/>
                <a:ea typeface="Aptos" panose="020B0004020202020204" pitchFamily="34" charset="0"/>
                <a:cs typeface="Times New Roman" panose="02020603050405020304" pitchFamily="18" charset="0"/>
              </a:rPr>
              <a:t>to share that hope within your community to fuel climate action.</a:t>
            </a:r>
          </a:p>
        </p:txBody>
      </p:sp>
    </p:spTree>
    <p:extLst>
      <p:ext uri="{BB962C8B-B14F-4D97-AF65-F5344CB8AC3E}">
        <p14:creationId xmlns:p14="http://schemas.microsoft.com/office/powerpoint/2010/main" val="243972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t>01</a:t>
            </a:r>
          </a:p>
        </p:txBody>
      </p:sp>
      <p:pic>
        <p:nvPicPr>
          <p:cNvPr id="8" name="Picture Placeholder 7" descr="Close-up of shoots growing in stone cracks">
            <a:extLst>
              <a:ext uri="{FF2B5EF4-FFF2-40B4-BE49-F238E27FC236}">
                <a16:creationId xmlns:a16="http://schemas.microsoft.com/office/drawing/2014/main" id="{294E0E4F-867B-6D21-1809-A61EC700775A}"/>
              </a:ext>
            </a:extLst>
          </p:cNvPr>
          <p:cNvPicPr>
            <a:picLocks noGrp="1" noChangeAspect="1"/>
          </p:cNvPicPr>
          <p:nvPr>
            <p:ph type="pic" sz="quarter" idx="19"/>
          </p:nvPr>
        </p:nvPicPr>
        <p:blipFill>
          <a:blip r:embed="rId3"/>
          <a:srcRect l="2018" r="2018"/>
          <a:stretch/>
        </p:blipFill>
        <p:spPr>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pic>
      <p:pic>
        <p:nvPicPr>
          <p:cNvPr id="9" name="Picture 8">
            <a:extLst>
              <a:ext uri="{FF2B5EF4-FFF2-40B4-BE49-F238E27FC236}">
                <a16:creationId xmlns:a16="http://schemas.microsoft.com/office/drawing/2014/main" id="{8E2FDFCF-3950-41B4-930A-8A270C9AD097}"/>
              </a:ext>
            </a:extLst>
          </p:cNvPr>
          <p:cNvPicPr>
            <a:picLocks noChangeAspect="1"/>
          </p:cNvPicPr>
          <p:nvPr/>
        </p:nvPicPr>
        <p:blipFill>
          <a:blip r:embed="rId4">
            <a:alphaModFix amt="83000"/>
            <a:extLst>
              <a:ext uri="{28A0092B-C50C-407E-A947-70E740481C1C}">
                <a14:useLocalDpi xmlns:a14="http://schemas.microsoft.com/office/drawing/2010/main" val="0"/>
              </a:ext>
            </a:extLst>
          </a:blip>
          <a:stretch>
            <a:fillRect/>
          </a:stretch>
        </p:blipFill>
        <p:spPr>
          <a:xfrm rot="20606857">
            <a:off x="-17286" y="4382879"/>
            <a:ext cx="4222737" cy="4222737"/>
          </a:xfrm>
          <a:prstGeom prst="rect">
            <a:avLst/>
          </a:prstGeom>
        </p:spPr>
      </p:pic>
      <p:sp>
        <p:nvSpPr>
          <p:cNvPr id="3" name="Rectangle 2">
            <a:extLst>
              <a:ext uri="{FF2B5EF4-FFF2-40B4-BE49-F238E27FC236}">
                <a16:creationId xmlns:a16="http://schemas.microsoft.com/office/drawing/2014/main" id="{ADDBD46B-89F6-C9EE-1CC9-E72B7C9A21AD}"/>
              </a:ext>
            </a:extLst>
          </p:cNvPr>
          <p:cNvSpPr/>
          <p:nvPr/>
        </p:nvSpPr>
        <p:spPr>
          <a:xfrm>
            <a:off x="2171535" y="2269482"/>
            <a:ext cx="5095863" cy="1159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dirty="0">
                <a:solidFill>
                  <a:srgbClr val="5398A2"/>
                </a:solidFill>
                <a:latin typeface="Calibri" panose="020F0502020204030204" pitchFamily="34" charset="0"/>
                <a:cs typeface="Calibri" panose="020F0502020204030204" pitchFamily="34" charset="0"/>
              </a:rPr>
              <a:t>The role of hope in times of crises</a:t>
            </a:r>
            <a:endParaRPr lang="en-US" sz="3600" b="1" spc="324" dirty="0">
              <a:solidFill>
                <a:srgbClr val="5398A2"/>
              </a:solidFill>
              <a:latin typeface="Calibri" panose="020F0502020204030204" pitchFamily="34" charset="0"/>
              <a:cs typeface="Calibri" panose="020F0502020204030204" pitchFamily="34" charset="0"/>
            </a:endParaRPr>
          </a:p>
          <a:p>
            <a:pPr algn="ctr"/>
            <a:endParaRPr lang="en-US" sz="529" dirty="0">
              <a:latin typeface="Montserrat" panose="00000500000000000000" pitchFamily="50" charset="0"/>
            </a:endParaRPr>
          </a:p>
        </p:txBody>
      </p:sp>
    </p:spTree>
    <p:extLst>
      <p:ext uri="{BB962C8B-B14F-4D97-AF65-F5344CB8AC3E}">
        <p14:creationId xmlns:p14="http://schemas.microsoft.com/office/powerpoint/2010/main" val="3273588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315709-1CCF-D712-44F9-618AC973FECE}"/>
              </a:ext>
            </a:extLst>
          </p:cNvPr>
          <p:cNvSpPr>
            <a:spLocks noGrp="1"/>
          </p:cNvSpPr>
          <p:nvPr>
            <p:ph type="body" sz="quarter" idx="18"/>
          </p:nvPr>
        </p:nvSpPr>
        <p:spPr>
          <a:xfrm>
            <a:off x="8348472" y="1857124"/>
            <a:ext cx="3195141" cy="1049221"/>
          </a:xfrm>
        </p:spPr>
        <p:txBody>
          <a:bodyPr/>
          <a:lstStyle/>
          <a:p>
            <a:r>
              <a:rPr lang="en-US" dirty="0"/>
              <a:t>Climate change and the need for hope</a:t>
            </a:r>
          </a:p>
        </p:txBody>
      </p:sp>
      <p:sp>
        <p:nvSpPr>
          <p:cNvPr id="5" name="Text Placeholder 4">
            <a:extLst>
              <a:ext uri="{FF2B5EF4-FFF2-40B4-BE49-F238E27FC236}">
                <a16:creationId xmlns:a16="http://schemas.microsoft.com/office/drawing/2014/main" id="{B7540682-E3A7-41C7-9DDC-37F458577DE4}"/>
              </a:ext>
            </a:extLst>
          </p:cNvPr>
          <p:cNvSpPr>
            <a:spLocks noGrp="1"/>
          </p:cNvSpPr>
          <p:nvPr>
            <p:ph type="body" sz="quarter" idx="19"/>
          </p:nvPr>
        </p:nvSpPr>
        <p:spPr>
          <a:xfrm>
            <a:off x="10346310" y="922204"/>
            <a:ext cx="1197303" cy="754195"/>
          </a:xfrm>
        </p:spPr>
        <p:txBody>
          <a:bodyPr/>
          <a:lstStyle/>
          <a:p>
            <a:r>
              <a:rPr lang="en-US" dirty="0"/>
              <a:t>1.1</a:t>
            </a:r>
          </a:p>
        </p:txBody>
      </p:sp>
      <p:sp>
        <p:nvSpPr>
          <p:cNvPr id="7" name="Text Placeholder 6">
            <a:extLst>
              <a:ext uri="{FF2B5EF4-FFF2-40B4-BE49-F238E27FC236}">
                <a16:creationId xmlns:a16="http://schemas.microsoft.com/office/drawing/2014/main" id="{3FD5808F-8355-0701-CAA8-F0F534E3808D}"/>
              </a:ext>
            </a:extLst>
          </p:cNvPr>
          <p:cNvSpPr>
            <a:spLocks noGrp="1"/>
          </p:cNvSpPr>
          <p:nvPr>
            <p:ph type="body" sz="quarter" idx="21"/>
          </p:nvPr>
        </p:nvSpPr>
        <p:spPr/>
        <p:txBody>
          <a:bodyPr/>
          <a:lstStyle/>
          <a:p>
            <a:pPr marL="0" indent="0"/>
            <a:r>
              <a:rPr lang="en-US" kern="100" dirty="0">
                <a:solidFill>
                  <a:schemeClr val="tx1"/>
                </a:solidFill>
                <a:cs typeface="Times New Roman" panose="02020603050405020304" pitchFamily="18" charset="0"/>
              </a:rPr>
              <a:t>"The capacity for hope is the most significant fact of life. It provides human beings with a sense of destination, and the energy to get started."– Norman Cousins, American journalist.</a:t>
            </a:r>
          </a:p>
        </p:txBody>
      </p:sp>
      <p:pic>
        <p:nvPicPr>
          <p:cNvPr id="6" name="Picture Placeholder 5" descr="A planet with trees around it&#10;&#10;AI-generated content may be incorrect.">
            <a:extLst>
              <a:ext uri="{FF2B5EF4-FFF2-40B4-BE49-F238E27FC236}">
                <a16:creationId xmlns:a16="http://schemas.microsoft.com/office/drawing/2014/main" id="{DBFCC93B-329A-43A5-AA90-BEC697CC2B0D}"/>
              </a:ext>
            </a:extLst>
          </p:cNvPr>
          <p:cNvPicPr>
            <a:picLocks noGrp="1" noChangeAspect="1"/>
          </p:cNvPicPr>
          <p:nvPr>
            <p:ph type="pic" sz="quarter" idx="22"/>
          </p:nvPr>
        </p:nvPicPr>
        <p:blipFill>
          <a:blip r:embed="rId2"/>
          <a:srcRect t="24610" b="24610"/>
          <a:stretch>
            <a:fillRect/>
          </a:stretch>
        </p:blipFill>
        <p:spPr/>
      </p:pic>
    </p:spTree>
    <p:extLst>
      <p:ext uri="{BB962C8B-B14F-4D97-AF65-F5344CB8AC3E}">
        <p14:creationId xmlns:p14="http://schemas.microsoft.com/office/powerpoint/2010/main" val="433277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15EDB-4E53-B47E-1AB9-BA79A000E4E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990E6D1-1092-FD76-E198-7745573FC756}"/>
              </a:ext>
            </a:extLst>
          </p:cNvPr>
          <p:cNvSpPr>
            <a:spLocks noGrp="1"/>
          </p:cNvSpPr>
          <p:nvPr>
            <p:ph type="body" sz="quarter" idx="18"/>
          </p:nvPr>
        </p:nvSpPr>
        <p:spPr>
          <a:xfrm>
            <a:off x="237745" y="1969021"/>
            <a:ext cx="5634468" cy="4194035"/>
          </a:xfrm>
        </p:spPr>
        <p:txBody>
          <a:bodyPr/>
          <a:lstStyle/>
          <a:p>
            <a:r>
              <a:rPr lang="en-US" sz="1800" dirty="0"/>
              <a:t>	</a:t>
            </a:r>
            <a:r>
              <a:rPr lang="en-US" sz="1800" dirty="0">
                <a:solidFill>
                  <a:schemeClr val="tx1"/>
                </a:solidFill>
              </a:rPr>
              <a:t>The reality of the climate crisis is alarming. As you have learned in previous Modules, feeling anxiety about the uncertain future, is normal. It is a core human emotion when witnessing something wrong and upsetting. On top of that there is no clarity who is responsible to fix it, and - if there is time to fix anything at all? You may even have experienced a feeling or questioned “does anyone cares?” That’s one of the most pressing and emotional questions of our time: </a:t>
            </a:r>
            <a:r>
              <a:rPr lang="en-US" sz="1800" b="1" dirty="0">
                <a:solidFill>
                  <a:schemeClr val="tx1"/>
                </a:solidFill>
              </a:rPr>
              <a:t>Are we doomed, or is there still hope?</a:t>
            </a:r>
            <a:endParaRPr lang="en-US" sz="1800" dirty="0">
              <a:solidFill>
                <a:schemeClr val="tx1"/>
              </a:solidFill>
            </a:endParaRPr>
          </a:p>
          <a:p>
            <a:pPr>
              <a:buNone/>
            </a:pPr>
            <a:r>
              <a:rPr lang="en-US" sz="1800" dirty="0">
                <a:solidFill>
                  <a:schemeClr val="tx1"/>
                </a:solidFill>
              </a:rPr>
              <a:t>	Feeling like nothing we can do matters, can feel realistic but it does not lead anywhere</a:t>
            </a:r>
            <a:r>
              <a:rPr lang="en-US" sz="1800" b="1" dirty="0">
                <a:solidFill>
                  <a:schemeClr val="tx1"/>
                </a:solidFill>
              </a:rPr>
              <a:t>.</a:t>
            </a:r>
            <a:endParaRPr lang="en-US" sz="1800" dirty="0">
              <a:solidFill>
                <a:schemeClr val="tx1"/>
              </a:solidFill>
            </a:endParaRPr>
          </a:p>
          <a:p>
            <a:r>
              <a:rPr lang="en-US" sz="1800" dirty="0">
                <a:solidFill>
                  <a:schemeClr val="tx1"/>
                </a:solidFill>
              </a:rPr>
              <a:t>	This is exactly where </a:t>
            </a:r>
            <a:r>
              <a:rPr lang="en-US" sz="1800" b="1" dirty="0">
                <a:solidFill>
                  <a:schemeClr val="tx1"/>
                </a:solidFill>
              </a:rPr>
              <a:t>hope</a:t>
            </a:r>
            <a:r>
              <a:rPr lang="en-US" sz="1800" dirty="0">
                <a:solidFill>
                  <a:schemeClr val="tx1"/>
                </a:solidFill>
              </a:rPr>
              <a:t> becomes essential—not as a denial of reality, but as a </a:t>
            </a:r>
            <a:r>
              <a:rPr lang="en-US" sz="1800" b="1" dirty="0">
                <a:solidFill>
                  <a:schemeClr val="tx1"/>
                </a:solidFill>
              </a:rPr>
              <a:t>force to help us keep going</a:t>
            </a:r>
            <a:r>
              <a:rPr lang="en-US" sz="1800" dirty="0">
                <a:solidFill>
                  <a:schemeClr val="tx1"/>
                </a:solidFill>
              </a:rPr>
              <a:t> in the face of it.</a:t>
            </a:r>
          </a:p>
          <a:p>
            <a:endParaRPr lang="en-US" sz="1800" dirty="0"/>
          </a:p>
        </p:txBody>
      </p:sp>
      <p:sp>
        <p:nvSpPr>
          <p:cNvPr id="4" name="Text Placeholder 3">
            <a:extLst>
              <a:ext uri="{FF2B5EF4-FFF2-40B4-BE49-F238E27FC236}">
                <a16:creationId xmlns:a16="http://schemas.microsoft.com/office/drawing/2014/main" id="{06082527-1A85-BAC2-1F5C-6017A743EF8F}"/>
              </a:ext>
            </a:extLst>
          </p:cNvPr>
          <p:cNvSpPr>
            <a:spLocks noGrp="1"/>
          </p:cNvSpPr>
          <p:nvPr>
            <p:ph type="body" sz="quarter" idx="16"/>
          </p:nvPr>
        </p:nvSpPr>
        <p:spPr>
          <a:xfrm>
            <a:off x="457200" y="761603"/>
            <a:ext cx="6591300" cy="803654"/>
          </a:xfrm>
        </p:spPr>
        <p:txBody>
          <a:bodyPr/>
          <a:lstStyle/>
          <a:p>
            <a:r>
              <a:rPr lang="en-US" dirty="0">
                <a:solidFill>
                  <a:srgbClr val="1F8E47"/>
                </a:solidFill>
              </a:rPr>
              <a:t>Are we doomed or is there still hope?</a:t>
            </a:r>
          </a:p>
        </p:txBody>
      </p:sp>
      <p:sp>
        <p:nvSpPr>
          <p:cNvPr id="3" name="Text Placeholder 1">
            <a:extLst>
              <a:ext uri="{FF2B5EF4-FFF2-40B4-BE49-F238E27FC236}">
                <a16:creationId xmlns:a16="http://schemas.microsoft.com/office/drawing/2014/main" id="{C4DC4F2F-19FD-2F28-9974-DDC9DCD1A809}"/>
              </a:ext>
            </a:extLst>
          </p:cNvPr>
          <p:cNvSpPr txBox="1">
            <a:spLocks/>
          </p:cNvSpPr>
          <p:nvPr/>
        </p:nvSpPr>
        <p:spPr>
          <a:xfrm>
            <a:off x="6208777" y="2103120"/>
            <a:ext cx="4500072" cy="2624328"/>
          </a:xfrm>
          <a:prstGeom prst="rect">
            <a:avLst/>
          </a:prstGeom>
          <a:solidFill>
            <a:srgbClr val="5398A2"/>
          </a:solidFill>
          <a:ln>
            <a:solidFill>
              <a:srgbClr val="5398A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endParaRPr lang="en-GB" sz="1800" b="1" dirty="0">
              <a:solidFill>
                <a:schemeClr val="bg1"/>
              </a:solidFill>
            </a:endParaRPr>
          </a:p>
          <a:p>
            <a:pPr marL="0" indent="0" algn="ctr"/>
            <a:r>
              <a:rPr lang="en-GB" sz="1800" b="1" dirty="0">
                <a:solidFill>
                  <a:schemeClr val="bg1"/>
                </a:solidFill>
              </a:rPr>
              <a:t>Activity: </a:t>
            </a:r>
            <a:r>
              <a:rPr lang="en-US" sz="1800" dirty="0">
                <a:solidFill>
                  <a:schemeClr val="bg1"/>
                </a:solidFill>
              </a:rPr>
              <a:t>Can you remember a personal experience when something was important for you but seemed at first impossible or really hard to achieve, yet hope helped you move forward or face the challenge?</a:t>
            </a:r>
          </a:p>
          <a:p>
            <a:pPr marL="0" indent="0" algn="ctr"/>
            <a:r>
              <a:rPr lang="en-US" sz="1800" b="1" dirty="0">
                <a:solidFill>
                  <a:schemeClr val="bg1"/>
                </a:solidFill>
              </a:rPr>
              <a:t>Share your story!</a:t>
            </a:r>
            <a:endParaRPr lang="en-GB" sz="1800" b="1" dirty="0">
              <a:solidFill>
                <a:schemeClr val="bg1"/>
              </a:solidFill>
            </a:endParaRPr>
          </a:p>
        </p:txBody>
      </p:sp>
      <p:pic>
        <p:nvPicPr>
          <p:cNvPr id="6" name="Picture Placeholder 6">
            <a:extLst>
              <a:ext uri="{FF2B5EF4-FFF2-40B4-BE49-F238E27FC236}">
                <a16:creationId xmlns:a16="http://schemas.microsoft.com/office/drawing/2014/main" id="{7A764312-342E-0C25-C2EC-507D428D6336}"/>
              </a:ext>
            </a:extLst>
          </p:cNvPr>
          <p:cNvPicPr>
            <a:picLocks noChangeAspect="1"/>
          </p:cNvPicPr>
          <p:nvPr/>
        </p:nvPicPr>
        <p:blipFill>
          <a:blip r:embed="rId2"/>
          <a:srcRect t="5485" b="5485"/>
          <a:stretch/>
        </p:blipFill>
        <p:spPr>
          <a:xfrm>
            <a:off x="6208777" y="4066038"/>
            <a:ext cx="1456902" cy="803655"/>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p:spPr>
      </p:pic>
    </p:spTree>
    <p:extLst>
      <p:ext uri="{BB962C8B-B14F-4D97-AF65-F5344CB8AC3E}">
        <p14:creationId xmlns:p14="http://schemas.microsoft.com/office/powerpoint/2010/main" val="1320295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212719" y="1684151"/>
            <a:ext cx="5392553" cy="4412246"/>
          </a:xfrm>
        </p:spPr>
        <p:txBody>
          <a:bodyPr/>
          <a:lstStyle/>
          <a:p>
            <a:pPr>
              <a:buNone/>
            </a:pPr>
            <a:endParaRPr lang="en-US" sz="1800" dirty="0">
              <a:solidFill>
                <a:schemeClr val="tx1"/>
              </a:solidFill>
            </a:endParaRPr>
          </a:p>
          <a:p>
            <a:pPr>
              <a:buNone/>
            </a:pPr>
            <a:r>
              <a:rPr lang="en-US" sz="1800" dirty="0">
                <a:solidFill>
                  <a:schemeClr val="tx1"/>
                </a:solidFill>
              </a:rPr>
              <a:t>    Hope can give a direction. Not to sit and wait, but to take an initiative, take an action </a:t>
            </a:r>
            <a:r>
              <a:rPr lang="en-GB" sz="1800" dirty="0">
                <a:solidFill>
                  <a:schemeClr val="tx1"/>
                </a:solidFill>
              </a:rPr>
              <a:t>(</a:t>
            </a:r>
            <a:r>
              <a:rPr lang="en-GB" sz="1800" dirty="0">
                <a:solidFill>
                  <a:schemeClr val="tx1"/>
                </a:solidFill>
                <a:hlinkClick r:id="rId3">
                  <a:extLst>
                    <a:ext uri="{A12FA001-AC4F-418D-AE19-62706E023703}">
                      <ahyp:hlinkClr xmlns:ahyp="http://schemas.microsoft.com/office/drawing/2018/hyperlinkcolor" val="tx"/>
                    </a:ext>
                  </a:extLst>
                </a:hlinkClick>
              </a:rPr>
              <a:t>Ojala, 2017a</a:t>
            </a:r>
            <a:r>
              <a:rPr lang="en-GB" sz="1800" dirty="0">
                <a:solidFill>
                  <a:schemeClr val="tx1"/>
                </a:solidFill>
              </a:rPr>
              <a:t>, </a:t>
            </a:r>
            <a:r>
              <a:rPr lang="en-GB" sz="1800" dirty="0">
                <a:solidFill>
                  <a:schemeClr val="tx1"/>
                </a:solidFill>
                <a:hlinkClick r:id="rId4">
                  <a:extLst>
                    <a:ext uri="{A12FA001-AC4F-418D-AE19-62706E023703}">
                      <ahyp:hlinkClr xmlns:ahyp="http://schemas.microsoft.com/office/drawing/2018/hyperlinkcolor" val="tx"/>
                    </a:ext>
                  </a:extLst>
                </a:hlinkClick>
              </a:rPr>
              <a:t>Ojala, 2017b</a:t>
            </a:r>
            <a:r>
              <a:rPr lang="en-GB" sz="1800" dirty="0">
                <a:solidFill>
                  <a:schemeClr val="tx1"/>
                </a:solidFill>
              </a:rPr>
              <a:t>). </a:t>
            </a:r>
            <a:r>
              <a:rPr lang="en-US" sz="1800" dirty="0">
                <a:solidFill>
                  <a:schemeClr val="tx1"/>
                </a:solidFill>
              </a:rPr>
              <a:t>It is such hope, that grows when we come together, speak up, and support each other.</a:t>
            </a:r>
          </a:p>
          <a:p>
            <a:r>
              <a:rPr lang="en-US" sz="1800" dirty="0">
                <a:solidFill>
                  <a:schemeClr val="tx1"/>
                </a:solidFill>
              </a:rPr>
              <a:t>	None of us can fix the world alone. But each small step — a conversation, a protest, a change in habits — adds up.</a:t>
            </a:r>
          </a:p>
          <a:p>
            <a:r>
              <a:rPr lang="en-US" sz="1800" b="1" dirty="0">
                <a:solidFill>
                  <a:schemeClr val="tx1"/>
                </a:solidFill>
              </a:rPr>
              <a:t>	We are the generation that cares. And that is powerful.</a:t>
            </a:r>
          </a:p>
          <a:p>
            <a:r>
              <a:rPr lang="en-US" sz="1400" dirty="0"/>
              <a:t>	</a:t>
            </a:r>
            <a:r>
              <a:rPr lang="en-US" sz="1800" dirty="0">
                <a:solidFill>
                  <a:schemeClr val="tx1"/>
                </a:solidFill>
              </a:rPr>
              <a:t>Why? Because when our hope is grounded in truth, justice, and shared responsibility, it becomes more than just a feeling — it becomes </a:t>
            </a:r>
            <a:r>
              <a:rPr lang="en-US" sz="1800" b="1" dirty="0">
                <a:solidFill>
                  <a:schemeClr val="tx1"/>
                </a:solidFill>
              </a:rPr>
              <a:t>ethical hope</a:t>
            </a:r>
            <a:r>
              <a:rPr lang="en-US" sz="1800" dirty="0">
                <a:solidFill>
                  <a:schemeClr val="tx1"/>
                </a:solidFill>
              </a:rPr>
              <a:t>: the kind that sustains meaningful action and collective change.</a:t>
            </a:r>
            <a:endParaRPr lang="en-US" sz="1800" b="1" dirty="0">
              <a:solidFill>
                <a:schemeClr val="tx1"/>
              </a:solidFill>
            </a:endParaRPr>
          </a:p>
          <a:p>
            <a:endParaRPr lang="en-US" sz="1800" b="1" dirty="0">
              <a:solidFill>
                <a:schemeClr val="tx1"/>
              </a:solidFill>
            </a:endParaRPr>
          </a:p>
          <a:p>
            <a:endParaRPr lang="en-US" sz="1800" b="1" dirty="0">
              <a:solidFill>
                <a:schemeClr val="tx1"/>
              </a:solidFill>
            </a:endParaRPr>
          </a:p>
          <a:p>
            <a:endParaRPr lang="en-US" sz="1800" b="1" dirty="0">
              <a:solidFill>
                <a:schemeClr val="tx1"/>
              </a:solidFill>
            </a:endParaRPr>
          </a:p>
          <a:p>
            <a:endParaRPr lang="en-US" sz="1800" dirty="0"/>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2" y="761603"/>
            <a:ext cx="6250118" cy="803654"/>
          </a:xfrm>
        </p:spPr>
        <p:txBody>
          <a:bodyPr/>
          <a:lstStyle/>
          <a:p>
            <a:r>
              <a:rPr lang="en-US" dirty="0">
                <a:solidFill>
                  <a:srgbClr val="1F8E47"/>
                </a:solidFill>
              </a:rPr>
              <a:t>Climate change and the need for hope</a:t>
            </a:r>
          </a:p>
        </p:txBody>
      </p:sp>
      <p:pic>
        <p:nvPicPr>
          <p:cNvPr id="2" name="Online Media 1" title="Reasons for CLIMATE HOPE in 2025">
            <a:hlinkClick r:id="" action="ppaction://media"/>
            <a:extLst>
              <a:ext uri="{FF2B5EF4-FFF2-40B4-BE49-F238E27FC236}">
                <a16:creationId xmlns:a16="http://schemas.microsoft.com/office/drawing/2014/main" id="{CAA01161-EAE9-2DE1-8C7E-9118196F7140}"/>
              </a:ext>
            </a:extLst>
          </p:cNvPr>
          <p:cNvPicPr>
            <a:picLocks noRot="1" noChangeAspect="1"/>
          </p:cNvPicPr>
          <p:nvPr>
            <a:videoFile r:link="rId1"/>
          </p:nvPr>
        </p:nvPicPr>
        <p:blipFill>
          <a:blip r:embed="rId5"/>
          <a:stretch>
            <a:fillRect/>
          </a:stretch>
        </p:blipFill>
        <p:spPr>
          <a:xfrm>
            <a:off x="6172200" y="2046245"/>
            <a:ext cx="4615448" cy="2765510"/>
          </a:xfrm>
          <a:prstGeom prst="rect">
            <a:avLst/>
          </a:prstGeom>
        </p:spPr>
      </p:pic>
      <p:sp>
        <p:nvSpPr>
          <p:cNvPr id="7" name="Oval 6">
            <a:extLst>
              <a:ext uri="{FF2B5EF4-FFF2-40B4-BE49-F238E27FC236}">
                <a16:creationId xmlns:a16="http://schemas.microsoft.com/office/drawing/2014/main" id="{39E9D2AA-644A-EEF3-2FEB-DE9094735EEF}"/>
              </a:ext>
            </a:extLst>
          </p:cNvPr>
          <p:cNvSpPr/>
          <p:nvPr/>
        </p:nvSpPr>
        <p:spPr>
          <a:xfrm>
            <a:off x="9263415" y="0"/>
            <a:ext cx="2715866" cy="2765510"/>
          </a:xfrm>
          <a:prstGeom prst="ellipse">
            <a:avLst/>
          </a:prstGeom>
          <a:solidFill>
            <a:srgbClr val="5398A2"/>
          </a:solidFill>
          <a:ln>
            <a:solidFill>
              <a:srgbClr val="539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4">
            <a:extLst>
              <a:ext uri="{FF2B5EF4-FFF2-40B4-BE49-F238E27FC236}">
                <a16:creationId xmlns:a16="http://schemas.microsoft.com/office/drawing/2014/main" id="{83AB0216-4BD2-3368-D4F3-5C7B44451CBD}"/>
              </a:ext>
            </a:extLst>
          </p:cNvPr>
          <p:cNvSpPr txBox="1">
            <a:spLocks/>
          </p:cNvSpPr>
          <p:nvPr/>
        </p:nvSpPr>
        <p:spPr>
          <a:xfrm>
            <a:off x="9637776" y="676656"/>
            <a:ext cx="2041518" cy="1601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GB" sz="1800" b="1" dirty="0">
                <a:solidFill>
                  <a:schemeClr val="bg1"/>
                </a:solidFill>
              </a:rPr>
              <a:t>Watch this short video from Ecosia organization about hope in climate reality </a:t>
            </a:r>
            <a:endParaRPr lang="en-US" sz="1800" b="1" dirty="0">
              <a:solidFill>
                <a:schemeClr val="bg1"/>
              </a:solidFill>
            </a:endParaRPr>
          </a:p>
        </p:txBody>
      </p:sp>
    </p:spTree>
    <p:extLst>
      <p:ext uri="{BB962C8B-B14F-4D97-AF65-F5344CB8AC3E}">
        <p14:creationId xmlns:p14="http://schemas.microsoft.com/office/powerpoint/2010/main" val="315185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4E014-88AD-742E-1CCE-F75AB9FD9B3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CF5DC52-ADE8-DBAC-9468-B757CE14AB9E}"/>
              </a:ext>
            </a:extLst>
          </p:cNvPr>
          <p:cNvSpPr>
            <a:spLocks noGrp="1"/>
          </p:cNvSpPr>
          <p:nvPr>
            <p:ph type="body" sz="quarter" idx="18"/>
          </p:nvPr>
        </p:nvSpPr>
        <p:spPr>
          <a:xfrm>
            <a:off x="8097183" y="1857124"/>
            <a:ext cx="3707206" cy="1049221"/>
          </a:xfrm>
        </p:spPr>
        <p:txBody>
          <a:bodyPr/>
          <a:lstStyle/>
          <a:p>
            <a:r>
              <a:rPr lang="en-US" sz="2800" dirty="0">
                <a:solidFill>
                  <a:schemeClr val="bg1"/>
                </a:solidFill>
              </a:rPr>
              <a:t>The ethics of hope during the climate crisis</a:t>
            </a:r>
            <a:endParaRPr lang="en-150" sz="2800" dirty="0">
              <a:solidFill>
                <a:schemeClr val="bg1"/>
              </a:solidFill>
            </a:endParaRPr>
          </a:p>
        </p:txBody>
      </p:sp>
      <p:sp>
        <p:nvSpPr>
          <p:cNvPr id="7" name="Text Placeholder 6">
            <a:extLst>
              <a:ext uri="{FF2B5EF4-FFF2-40B4-BE49-F238E27FC236}">
                <a16:creationId xmlns:a16="http://schemas.microsoft.com/office/drawing/2014/main" id="{7AB0A9B6-CBD9-21AF-2135-91C3D49B1DE7}"/>
              </a:ext>
            </a:extLst>
          </p:cNvPr>
          <p:cNvSpPr>
            <a:spLocks noGrp="1"/>
          </p:cNvSpPr>
          <p:nvPr>
            <p:ph type="body" sz="quarter" idx="21"/>
          </p:nvPr>
        </p:nvSpPr>
        <p:spPr/>
        <p:txBody>
          <a:bodyPr/>
          <a:lstStyle/>
          <a:p>
            <a:pPr marL="0" indent="0"/>
            <a:r>
              <a:rPr lang="en-US" kern="100" dirty="0">
                <a:solidFill>
                  <a:schemeClr val="tx1"/>
                </a:solidFill>
                <a:cs typeface="Times New Roman" panose="02020603050405020304" pitchFamily="18" charset="0"/>
              </a:rPr>
              <a:t>"</a:t>
            </a:r>
            <a:r>
              <a:rPr lang="nb-NO" dirty="0">
                <a:solidFill>
                  <a:schemeClr val="tx1"/>
                </a:solidFill>
              </a:rPr>
              <a:t>Hope is a discipline.</a:t>
            </a:r>
            <a:r>
              <a:rPr lang="en-US" kern="100" dirty="0">
                <a:solidFill>
                  <a:schemeClr val="tx1"/>
                </a:solidFill>
                <a:cs typeface="Times New Roman" panose="02020603050405020304" pitchFamily="18" charset="0"/>
              </a:rPr>
              <a:t> "</a:t>
            </a:r>
            <a:r>
              <a:rPr lang="nb-NO" dirty="0">
                <a:solidFill>
                  <a:schemeClr val="tx1"/>
                </a:solidFill>
              </a:rPr>
              <a:t>— Mariame Kaba</a:t>
            </a:r>
            <a:r>
              <a:rPr lang="en-US" kern="100" dirty="0">
                <a:solidFill>
                  <a:schemeClr val="tx1"/>
                </a:solidFill>
                <a:cs typeface="Times New Roman" panose="02020603050405020304" pitchFamily="18" charset="0"/>
              </a:rPr>
              <a:t>, American activist</a:t>
            </a:r>
          </a:p>
        </p:txBody>
      </p:sp>
      <p:pic>
        <p:nvPicPr>
          <p:cNvPr id="6" name="Picture Placeholder 5">
            <a:extLst>
              <a:ext uri="{FF2B5EF4-FFF2-40B4-BE49-F238E27FC236}">
                <a16:creationId xmlns:a16="http://schemas.microsoft.com/office/drawing/2014/main" id="{157578FC-AC26-0241-0A0E-93B42E5A2BF8}"/>
              </a:ext>
            </a:extLst>
          </p:cNvPr>
          <p:cNvPicPr>
            <a:picLocks noGrp="1" noChangeAspect="1"/>
          </p:cNvPicPr>
          <p:nvPr>
            <p:ph type="pic" sz="quarter" idx="22"/>
          </p:nvPr>
        </p:nvPicPr>
        <p:blipFill>
          <a:blip r:embed="rId2"/>
          <a:srcRect t="22419" b="22419"/>
          <a:stretch/>
        </p:blipFill>
        <p:spPr/>
      </p:pic>
      <p:sp>
        <p:nvSpPr>
          <p:cNvPr id="8" name="TextBox 7">
            <a:extLst>
              <a:ext uri="{FF2B5EF4-FFF2-40B4-BE49-F238E27FC236}">
                <a16:creationId xmlns:a16="http://schemas.microsoft.com/office/drawing/2014/main" id="{86C50546-30E7-6D3F-D4C5-D07FFA4943E1}"/>
              </a:ext>
            </a:extLst>
          </p:cNvPr>
          <p:cNvSpPr txBox="1"/>
          <p:nvPr/>
        </p:nvSpPr>
        <p:spPr>
          <a:xfrm>
            <a:off x="10641039" y="1011280"/>
            <a:ext cx="898003" cy="769441"/>
          </a:xfrm>
          <a:prstGeom prst="rect">
            <a:avLst/>
          </a:prstGeom>
          <a:noFill/>
        </p:spPr>
        <p:txBody>
          <a:bodyPr wrap="none" rtlCol="0">
            <a:spAutoFit/>
          </a:bodyPr>
          <a:lstStyle/>
          <a:p>
            <a:r>
              <a:rPr lang="nb-NO" sz="4400" dirty="0">
                <a:solidFill>
                  <a:schemeClr val="bg1"/>
                </a:solidFill>
              </a:rPr>
              <a:t>1.2</a:t>
            </a:r>
            <a:endParaRPr lang="en-150" sz="4400" dirty="0">
              <a:solidFill>
                <a:schemeClr val="bg1"/>
              </a:solidFill>
            </a:endParaRPr>
          </a:p>
        </p:txBody>
      </p:sp>
    </p:spTree>
    <p:extLst>
      <p:ext uri="{BB962C8B-B14F-4D97-AF65-F5344CB8AC3E}">
        <p14:creationId xmlns:p14="http://schemas.microsoft.com/office/powerpoint/2010/main" val="1571183193"/>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32627</TotalTime>
  <Words>2201</Words>
  <Application>Microsoft Office PowerPoint</Application>
  <PresentationFormat>Widescreen</PresentationFormat>
  <Paragraphs>150</Paragraphs>
  <Slides>28</Slides>
  <Notes>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Aptos</vt:lpstr>
      <vt:lpstr>Arial</vt:lpstr>
      <vt:lpstr>Calibri</vt:lpstr>
      <vt:lpstr>halyard-text</vt:lpstr>
      <vt:lpstr>Montserrat</vt:lpstr>
      <vt:lpstr>Montserrat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339</cp:revision>
  <dcterms:created xsi:type="dcterms:W3CDTF">2020-10-14T13:32:04Z</dcterms:created>
  <dcterms:modified xsi:type="dcterms:W3CDTF">2026-06-25T18:15:49Z</dcterms:modified>
</cp:coreProperties>
</file>