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2C_87217ED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8"/>
  </p:notesMasterIdLst>
  <p:sldIdLst>
    <p:sldId id="4299" r:id="rId5"/>
    <p:sldId id="4301" r:id="rId6"/>
    <p:sldId id="4393" r:id="rId7"/>
    <p:sldId id="4384" r:id="rId8"/>
    <p:sldId id="4338" r:id="rId9"/>
    <p:sldId id="4388" r:id="rId10"/>
    <p:sldId id="4389" r:id="rId11"/>
    <p:sldId id="4387" r:id="rId12"/>
    <p:sldId id="4358" r:id="rId13"/>
    <p:sldId id="4342" r:id="rId14"/>
    <p:sldId id="4307" r:id="rId15"/>
    <p:sldId id="4395" r:id="rId16"/>
    <p:sldId id="4390" r:id="rId17"/>
    <p:sldId id="4391" r:id="rId18"/>
    <p:sldId id="4348" r:id="rId19"/>
    <p:sldId id="4328" r:id="rId20"/>
    <p:sldId id="4396" r:id="rId21"/>
    <p:sldId id="4359" r:id="rId22"/>
    <p:sldId id="4360" r:id="rId23"/>
    <p:sldId id="4362" r:id="rId24"/>
    <p:sldId id="4392" r:id="rId25"/>
    <p:sldId id="4323" r:id="rId26"/>
    <p:sldId id="4394" r:id="rId27"/>
    <p:sldId id="4310" r:id="rId28"/>
    <p:sldId id="4339" r:id="rId29"/>
    <p:sldId id="4343" r:id="rId30"/>
    <p:sldId id="4344" r:id="rId31"/>
    <p:sldId id="4346" r:id="rId32"/>
    <p:sldId id="4306" r:id="rId33"/>
    <p:sldId id="4347" r:id="rId34"/>
    <p:sldId id="4349" r:id="rId35"/>
    <p:sldId id="4350" r:id="rId36"/>
    <p:sldId id="4351" r:id="rId37"/>
    <p:sldId id="4352" r:id="rId38"/>
    <p:sldId id="4354" r:id="rId39"/>
    <p:sldId id="4356" r:id="rId40"/>
    <p:sldId id="4324" r:id="rId41"/>
    <p:sldId id="4357" r:id="rId42"/>
    <p:sldId id="4318" r:id="rId43"/>
    <p:sldId id="4363" r:id="rId44"/>
    <p:sldId id="4364" r:id="rId45"/>
    <p:sldId id="4367" r:id="rId46"/>
    <p:sldId id="4365" r:id="rId47"/>
    <p:sldId id="4368" r:id="rId48"/>
    <p:sldId id="4369" r:id="rId49"/>
    <p:sldId id="4370" r:id="rId50"/>
    <p:sldId id="4371" r:id="rId51"/>
    <p:sldId id="4372" r:id="rId52"/>
    <p:sldId id="4373" r:id="rId53"/>
    <p:sldId id="4304" r:id="rId54"/>
    <p:sldId id="4313" r:id="rId55"/>
    <p:sldId id="4374" r:id="rId56"/>
    <p:sldId id="4397" r:id="rId57"/>
    <p:sldId id="4375" r:id="rId58"/>
    <p:sldId id="4377" r:id="rId59"/>
    <p:sldId id="4376" r:id="rId60"/>
    <p:sldId id="4378" r:id="rId61"/>
    <p:sldId id="4380" r:id="rId62"/>
    <p:sldId id="4381" r:id="rId63"/>
    <p:sldId id="4379" r:id="rId64"/>
    <p:sldId id="4383" r:id="rId65"/>
    <p:sldId id="4305" r:id="rId66"/>
    <p:sldId id="431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35EB1A-4C22-7CC5-5BF5-FC602D181804}" name="RLP Erasmus+ Account" initials="RA" userId="47CLom+gWM4smjx0y430CVMjp69Fv8y6ZL6pzzfG8h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3C3"/>
    <a:srgbClr val="4E9AAF"/>
    <a:srgbClr val="5398A2"/>
    <a:srgbClr val="404040"/>
    <a:srgbClr val="1F8E47"/>
    <a:srgbClr val="9FCC61"/>
    <a:srgbClr val="4F98A9"/>
    <a:srgbClr val="3FB5A1"/>
    <a:srgbClr val="0C4659"/>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65"/>
  </p:normalViewPr>
  <p:slideViewPr>
    <p:cSldViewPr snapToGrid="0">
      <p:cViewPr varScale="1">
        <p:scale>
          <a:sx n="55" d="100"/>
          <a:sy n="55" d="100"/>
        </p:scale>
        <p:origin x="9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omments/modernComment_112C_87217EDF.xml><?xml version="1.0" encoding="utf-8"?>
<p188:cmLst xmlns:a="http://schemas.openxmlformats.org/drawingml/2006/main" xmlns:r="http://schemas.openxmlformats.org/officeDocument/2006/relationships" xmlns:p188="http://schemas.microsoft.com/office/powerpoint/2018/8/main">
  <p188:cm id="{67E6A255-6728-4B41-8D86-FB770C58D3CA}" authorId="{C735EB1A-4C22-7CC5-5BF5-FC602D181804}" created="2025-06-17T08:21:42.530">
    <ac:txMkLst xmlns:ac="http://schemas.microsoft.com/office/drawing/2013/main/command">
      <pc:docMk xmlns:pc="http://schemas.microsoft.com/office/powerpoint/2013/main/command"/>
      <pc:sldMk xmlns:pc="http://schemas.microsoft.com/office/powerpoint/2013/main/command" cId="2267119327" sldId="4396"/>
      <ac:spMk id="2" creationId="{857C14A8-0AC0-45D4-A0E4-79A3C9E091C1}"/>
      <ac:txMk cp="68" len="11">
        <ac:context len="137" hash="634912476"/>
      </ac:txMk>
    </ac:txMkLst>
    <p188:pos x="9763125" y="657225"/>
    <p188:txBody>
      <a:bodyPr/>
      <a:lstStyle/>
      <a:p>
        <a:r>
          <a:rPr lang="en-GB"/>
          <a:t>* sub-chapters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103739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78249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3394212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9" name="Freeform 18">
            <a:extLst>
              <a:ext uri="{FF2B5EF4-FFF2-40B4-BE49-F238E27FC236}">
                <a16:creationId xmlns:a16="http://schemas.microsoft.com/office/drawing/2014/main" id="{E067325B-0DCC-9F1B-E930-4CB147278451}"/>
              </a:ext>
            </a:extLst>
          </p:cNvPr>
          <p:cNvSpPr/>
          <p:nvPr userDrawn="1"/>
        </p:nvSpPr>
        <p:spPr>
          <a:xfrm flipH="1">
            <a:off x="6474524" y="5337397"/>
            <a:ext cx="5717476" cy="778675"/>
          </a:xfrm>
          <a:custGeom>
            <a:avLst/>
            <a:gdLst>
              <a:gd name="connsiteX0" fmla="*/ 5235369 w 5717476"/>
              <a:gd name="connsiteY0" fmla="*/ 0 h 778675"/>
              <a:gd name="connsiteX1" fmla="*/ 4526120 w 5717476"/>
              <a:gd name="connsiteY1" fmla="*/ 0 h 778675"/>
              <a:gd name="connsiteX2" fmla="*/ 665005 w 5717476"/>
              <a:gd name="connsiteY2" fmla="*/ 0 h 778675"/>
              <a:gd name="connsiteX3" fmla="*/ 0 w 5717476"/>
              <a:gd name="connsiteY3" fmla="*/ 0 h 778675"/>
              <a:gd name="connsiteX4" fmla="*/ 0 w 5717476"/>
              <a:gd name="connsiteY4" fmla="*/ 778675 h 778675"/>
              <a:gd name="connsiteX5" fmla="*/ 680798 w 5717476"/>
              <a:gd name="connsiteY5" fmla="*/ 778675 h 778675"/>
              <a:gd name="connsiteX6" fmla="*/ 5008228 w 5717476"/>
              <a:gd name="connsiteY6" fmla="*/ 778675 h 778675"/>
              <a:gd name="connsiteX7" fmla="*/ 5717476 w 5717476"/>
              <a:gd name="connsiteY7" fmla="*/ 778675 h 778675"/>
              <a:gd name="connsiteX8" fmla="*/ 5717476 w 5717476"/>
              <a:gd name="connsiteY8" fmla="*/ 421337 h 778675"/>
              <a:gd name="connsiteX9" fmla="*/ 5235369 w 5717476"/>
              <a:gd name="connsiteY9"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7476" h="778675">
                <a:moveTo>
                  <a:pt x="5235369" y="0"/>
                </a:moveTo>
                <a:lnTo>
                  <a:pt x="4526120" y="0"/>
                </a:lnTo>
                <a:lnTo>
                  <a:pt x="665005" y="0"/>
                </a:lnTo>
                <a:lnTo>
                  <a:pt x="0" y="0"/>
                </a:lnTo>
                <a:lnTo>
                  <a:pt x="0" y="778675"/>
                </a:lnTo>
                <a:lnTo>
                  <a:pt x="680798" y="778675"/>
                </a:lnTo>
                <a:lnTo>
                  <a:pt x="5008228" y="778675"/>
                </a:lnTo>
                <a:lnTo>
                  <a:pt x="5717476" y="778675"/>
                </a:lnTo>
                <a:lnTo>
                  <a:pt x="5717476" y="421337"/>
                </a:lnTo>
                <a:cubicBezTo>
                  <a:pt x="5717476" y="189335"/>
                  <a:pt x="5500834" y="0"/>
                  <a:pt x="5235369" y="0"/>
                </a:cubicBez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err="1"/>
              <a:t>www.website.eu</a:t>
            </a:r>
            <a:endParaRPr lang="en-US"/>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3" name="Google Shape;18;p25">
            <a:extLst>
              <a:ext uri="{FF2B5EF4-FFF2-40B4-BE49-F238E27FC236}">
                <a16:creationId xmlns:a16="http://schemas.microsoft.com/office/drawing/2014/main" id="{8C7FC809-E2BA-E311-0F7A-68DA2E2297AF}"/>
              </a:ext>
            </a:extLst>
          </p:cNvPr>
          <p:cNvPicPr preferRelativeResize="0"/>
          <p:nvPr userDrawn="1"/>
        </p:nvPicPr>
        <p:blipFill rotWithShape="1">
          <a:blip r:embed="rId3">
            <a:alphaModFix/>
          </a:blip>
          <a:srcRect/>
          <a:stretch/>
        </p:blipFill>
        <p:spPr>
          <a:xfrm>
            <a:off x="164733" y="6110227"/>
            <a:ext cx="5931268" cy="681706"/>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www.website.eu</a:t>
            </a:r>
            <a:endParaRPr lang="en-US"/>
          </a:p>
        </p:txBody>
      </p:sp>
      <p:sp>
        <p:nvSpPr>
          <p:cNvPr id="4" name="TextBox 3">
            <a:extLst>
              <a:ext uri="{FF2B5EF4-FFF2-40B4-BE49-F238E27FC236}">
                <a16:creationId xmlns:a16="http://schemas.microsoft.com/office/drawing/2014/main" id="{25FB937C-2F3B-16A8-226A-EA9B789B6EBF}"/>
              </a:ext>
            </a:extLst>
          </p:cNvPr>
          <p:cNvSpPr txBox="1"/>
          <p:nvPr userDrawn="1"/>
        </p:nvSpPr>
        <p:spPr>
          <a:xfrm>
            <a:off x="2571917" y="5999367"/>
            <a:ext cx="4399921" cy="55399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750" b="0" i="0" u="none" strike="noStrike">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750" i="0">
              <a:solidFill>
                <a:srgbClr val="40404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A16752-D3FF-6866-AB52-CD5E21A9CD51}"/>
              </a:ext>
            </a:extLst>
          </p:cNvPr>
          <p:cNvPicPr>
            <a:picLocks noChangeAspect="1"/>
          </p:cNvPicPr>
          <p:nvPr userDrawn="1"/>
        </p:nvPicPr>
        <p:blipFill>
          <a:blip r:embed="rId2"/>
          <a:stretch>
            <a:fillRect/>
          </a:stretch>
        </p:blipFill>
        <p:spPr>
          <a:xfrm>
            <a:off x="595916" y="5973915"/>
            <a:ext cx="1989660" cy="443041"/>
          </a:xfrm>
          <a:prstGeom prst="rect">
            <a:avLst/>
          </a:prstGeom>
        </p:spPr>
      </p:pic>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DF925AD-D6B9-A58B-BF15-C80C0C859215}"/>
              </a:ext>
            </a:extLst>
          </p:cNvPr>
          <p:cNvSpPr/>
          <p:nvPr userDrawn="1"/>
        </p:nvSpPr>
        <p:spPr>
          <a:xfrm>
            <a:off x="-14824" y="0"/>
            <a:ext cx="4660566" cy="685800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sp>
        <p:nvSpPr>
          <p:cNvPr id="3" name="Rectangle 2">
            <a:extLst>
              <a:ext uri="{FF2B5EF4-FFF2-40B4-BE49-F238E27FC236}">
                <a16:creationId xmlns:a16="http://schemas.microsoft.com/office/drawing/2014/main" id="{834ED957-32AA-E29B-F929-8BF81065BCD3}"/>
              </a:ext>
            </a:extLst>
          </p:cNvPr>
          <p:cNvSpPr/>
          <p:nvPr userDrawn="1"/>
        </p:nvSpPr>
        <p:spPr>
          <a:xfrm>
            <a:off x="0" y="2772697"/>
            <a:ext cx="2330245" cy="4085303"/>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3504386"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6"/>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652968"/>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679270"/>
            <a:ext cx="1512233" cy="166935"/>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hyperlink" Target="https://creativecommons.org/licenses/by/4.0/?ref=chooser-v1"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nikkotations?utm_content=creditCopyText&amp;utm_medium=referral&amp;utm_source=unsplash" TargetMode="External"/><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hyperlink" Target="https://unsplash.com/photos/photo-of-person-reach-out-above-the-water-6SNbWyFwuhk?utm_content=creditCopyText&amp;utm_medium=referral&amp;utm_source=unsplas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pexels.com/photo/brown-wooden-arrow-signed-66100/"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3ca%20href=%22https:/www.freepik.com/free-ai-image/vivid-colours-plants-natural-environment_157431491.htm%22%3eImage%20by%20freepik%3c/a%3e"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12C_87217EDF.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photo/person-climbing-vertical-rock-wall-14241729/" TargetMode="External"/><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3ca%20href=%22https:/www.freepik.com/free-ai-image/vivid-colours-plants-natural-environment_157431491.htm%22%3eImage%20by%20freepik%3c/a%3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NeOZvWaWqBA"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Yj7ZCYMgSvw&amp;t=20s"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photo-of-person-reach-out-above-the-water-6SNbWyFwuhk?utm_content=creditCopyText&amp;utm_medium=referral&amp;utm_source=unsplash" TargetMode="External"/><Relationship Id="rId2" Type="http://schemas.openxmlformats.org/officeDocument/2006/relationships/image" Target="../media/image2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6D543B-908E-6CBC-E635-5AAF93F49CCA}"/>
              </a:ext>
            </a:extLst>
          </p:cNvPr>
          <p:cNvSpPr/>
          <p:nvPr/>
        </p:nvSpPr>
        <p:spPr>
          <a:xfrm>
            <a:off x="-485030" y="3111766"/>
            <a:ext cx="5418879"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484238" y="3164064"/>
            <a:ext cx="3455241" cy="830997"/>
          </a:xfrm>
          <a:prstGeom prst="rect">
            <a:avLst/>
          </a:prstGeom>
          <a:noFill/>
        </p:spPr>
        <p:txBody>
          <a:bodyPr wrap="none" lIns="91440" tIns="45720" rIns="91440" bIns="45720" rtlCol="0" anchor="t">
            <a:spAutoFit/>
          </a:bodyPr>
          <a:lstStyle/>
          <a:p>
            <a:r>
              <a:rPr lang="en-US" sz="4800" b="1" spc="324">
                <a:solidFill>
                  <a:srgbClr val="5398A2"/>
                </a:solidFill>
                <a:latin typeface="Calibri"/>
                <a:ea typeface="Calibri"/>
                <a:cs typeface="Calibri"/>
              </a:rPr>
              <a:t>MODULE 2 </a:t>
            </a:r>
            <a:endParaRPr lang="en-US">
              <a:ea typeface="Calibri" panose="020F0502020204030204"/>
              <a:cs typeface="Calibri" panose="020F0502020204030204"/>
            </a:endParaRPr>
          </a:p>
        </p:txBody>
      </p:sp>
      <p:sp>
        <p:nvSpPr>
          <p:cNvPr id="15" name="TextBox 14">
            <a:extLst>
              <a:ext uri="{FF2B5EF4-FFF2-40B4-BE49-F238E27FC236}">
                <a16:creationId xmlns:a16="http://schemas.microsoft.com/office/drawing/2014/main" id="{76EEF830-429F-3DFD-8F98-CA3B52666894}"/>
              </a:ext>
            </a:extLst>
          </p:cNvPr>
          <p:cNvSpPr txBox="1"/>
          <p:nvPr/>
        </p:nvSpPr>
        <p:spPr>
          <a:xfrm>
            <a:off x="484238" y="4031154"/>
            <a:ext cx="3160160" cy="830997"/>
          </a:xfrm>
          <a:prstGeom prst="rect">
            <a:avLst/>
          </a:prstGeom>
          <a:noFill/>
        </p:spPr>
        <p:txBody>
          <a:bodyPr wrap="none" lIns="91440" tIns="45720" rIns="91440" bIns="45720" rtlCol="0" anchor="t">
            <a:spAutoFit/>
          </a:bodyPr>
          <a:lstStyle/>
          <a:p>
            <a:r>
              <a:rPr lang="en-US" sz="4800" b="1" spc="324" dirty="0">
                <a:solidFill>
                  <a:srgbClr val="5398A2"/>
                </a:solidFill>
                <a:latin typeface="Calibri"/>
                <a:ea typeface="Calibri"/>
                <a:cs typeface="Calibri"/>
              </a:rPr>
              <a:t>Resilience</a:t>
            </a:r>
            <a:endParaRPr lang="en-US" dirty="0"/>
          </a:p>
        </p:txBody>
      </p:sp>
      <p:pic>
        <p:nvPicPr>
          <p:cNvPr id="2" name="Picture 1">
            <a:extLst>
              <a:ext uri="{FF2B5EF4-FFF2-40B4-BE49-F238E27FC236}">
                <a16:creationId xmlns:a16="http://schemas.microsoft.com/office/drawing/2014/main" id="{1BC61450-D402-FE53-B567-EC0CED8DE6B5}"/>
              </a:ext>
            </a:extLst>
          </p:cNvPr>
          <p:cNvPicPr>
            <a:picLocks noChangeAspect="1"/>
          </p:cNvPicPr>
          <p:nvPr/>
        </p:nvPicPr>
        <p:blipFill>
          <a:blip r:embed="rId4"/>
          <a:stretch>
            <a:fillRect/>
          </a:stretch>
        </p:blipFill>
        <p:spPr>
          <a:xfrm>
            <a:off x="6474524" y="6263170"/>
            <a:ext cx="1076208" cy="375819"/>
          </a:xfrm>
          <a:prstGeom prst="rect">
            <a:avLst/>
          </a:prstGeom>
        </p:spPr>
      </p:pic>
      <p:sp>
        <p:nvSpPr>
          <p:cNvPr id="4" name="TextBox 3">
            <a:extLst>
              <a:ext uri="{FF2B5EF4-FFF2-40B4-BE49-F238E27FC236}">
                <a16:creationId xmlns:a16="http://schemas.microsoft.com/office/drawing/2014/main" id="{3D5C74B9-C793-EC76-CDA8-DD822C80D49B}"/>
              </a:ext>
            </a:extLst>
          </p:cNvPr>
          <p:cNvSpPr txBox="1"/>
          <p:nvPr/>
        </p:nvSpPr>
        <p:spPr>
          <a:xfrm>
            <a:off x="7638594" y="6413009"/>
            <a:ext cx="2470484" cy="186782"/>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Module </a:t>
            </a:r>
            <a:r>
              <a:rPr lang="en-US" sz="800" dirty="0">
                <a:solidFill>
                  <a:srgbClr val="3A3953"/>
                </a:solidFill>
                <a:latin typeface="Calibri" panose="020F0502020204030204" pitchFamily="34" charset="0"/>
                <a:ea typeface="Calibri" panose="020F0502020204030204" pitchFamily="34" charset="0"/>
                <a:cs typeface="Times New Roman" panose="02020603050405020304" pitchFamily="18" charset="0"/>
              </a:rPr>
              <a:t>2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by Planet Pulse is licensed under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hlinkClick r:id="rId5"/>
              </a:rPr>
              <a:t>CC BY 4.0 </a:t>
            </a:r>
            <a:endParaRPr lang="en-IE"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45DE5-AA9D-BA52-9773-5AF26106C937}"/>
              </a:ext>
            </a:extLst>
          </p:cNvPr>
          <p:cNvSpPr>
            <a:spLocks noGrp="1"/>
          </p:cNvSpPr>
          <p:nvPr>
            <p:ph type="body" sz="quarter" idx="13"/>
          </p:nvPr>
        </p:nvSpPr>
        <p:spPr>
          <a:xfrm>
            <a:off x="471875" y="930141"/>
            <a:ext cx="4802284" cy="4193938"/>
          </a:xfrm>
        </p:spPr>
        <p:txBody>
          <a:bodyPr>
            <a:normAutofit/>
          </a:bodyPr>
          <a:lstStyle/>
          <a:p>
            <a:pPr>
              <a:lnSpc>
                <a:spcPct val="150000"/>
              </a:lnSpc>
            </a:pPr>
            <a:r>
              <a:rPr lang="en-GB" b="1" i="0" u="none" strike="noStrike">
                <a:solidFill>
                  <a:schemeClr val="bg1"/>
                </a:solidFill>
                <a:effectLst/>
              </a:rPr>
              <a:t>“Climate change can bring both external stressors — like extreme weather and displacement — and internal ones, such as fear, guilt, and helplessness.”</a:t>
            </a:r>
          </a:p>
        </p:txBody>
      </p:sp>
      <p:pic>
        <p:nvPicPr>
          <p:cNvPr id="5" name="Picture Placeholder 4" descr="A hand reaching out to the water&#10;&#10;Description automatically generated">
            <a:extLst>
              <a:ext uri="{FF2B5EF4-FFF2-40B4-BE49-F238E27FC236}">
                <a16:creationId xmlns:a16="http://schemas.microsoft.com/office/drawing/2014/main" id="{001F66A4-C86F-8A8C-64B7-B508B6F68B59}"/>
              </a:ext>
            </a:extLst>
          </p:cNvPr>
          <p:cNvPicPr>
            <a:picLocks noGrp="1" noChangeAspect="1"/>
          </p:cNvPicPr>
          <p:nvPr>
            <p:ph type="pic" sz="quarter" idx="19"/>
          </p:nvPr>
        </p:nvPicPr>
        <p:blipFill>
          <a:blip r:embed="rId2"/>
          <a:srcRect l="2039" r="2039"/>
          <a:stretch>
            <a:fillRect/>
          </a:stretch>
        </p:blipFill>
        <p:spPr/>
      </p:pic>
      <p:sp>
        <p:nvSpPr>
          <p:cNvPr id="6" name="TextBox 5">
            <a:extLst>
              <a:ext uri="{FF2B5EF4-FFF2-40B4-BE49-F238E27FC236}">
                <a16:creationId xmlns:a16="http://schemas.microsoft.com/office/drawing/2014/main" id="{6C97C281-FC14-4C5F-86B4-86B61ADC0969}"/>
              </a:ext>
            </a:extLst>
          </p:cNvPr>
          <p:cNvSpPr txBox="1"/>
          <p:nvPr/>
        </p:nvSpPr>
        <p:spPr>
          <a:xfrm>
            <a:off x="10855569" y="6235328"/>
            <a:ext cx="2672862" cy="184666"/>
          </a:xfrm>
          <a:prstGeom prst="rect">
            <a:avLst/>
          </a:prstGeom>
          <a:noFill/>
        </p:spPr>
        <p:txBody>
          <a:bodyPr wrap="square" rtlCol="0">
            <a:spAutoFit/>
          </a:bodyPr>
          <a:lstStyle/>
          <a:p>
            <a:r>
              <a:rPr lang="en-GB" sz="600"/>
              <a:t>Photo by </a:t>
            </a:r>
            <a:r>
              <a:rPr lang="en-GB" sz="600">
                <a:hlinkClick r:id="rId3"/>
              </a:rPr>
              <a:t>nikko macaspac</a:t>
            </a:r>
            <a:r>
              <a:rPr lang="en-GB" sz="600"/>
              <a:t> on </a:t>
            </a:r>
            <a:r>
              <a:rPr lang="en-GB" sz="600">
                <a:hlinkClick r:id="rId4"/>
              </a:rPr>
              <a:t>Unsplash</a:t>
            </a:r>
            <a:r>
              <a:rPr lang="en-GB" sz="600"/>
              <a:t> </a:t>
            </a:r>
          </a:p>
        </p:txBody>
      </p:sp>
    </p:spTree>
    <p:extLst>
      <p:ext uri="{BB962C8B-B14F-4D97-AF65-F5344CB8AC3E}">
        <p14:creationId xmlns:p14="http://schemas.microsoft.com/office/powerpoint/2010/main" val="281116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b="1" dirty="0"/>
              <a:t>0</a:t>
            </a:r>
            <a:r>
              <a:rPr lang="sl-SI" b="1" dirty="0"/>
              <a:t>2</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pic>
        <p:nvPicPr>
          <p:cNvPr id="6" name="Picture Placeholder 1"/>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081" b="1081"/>
          <a:stretch>
            <a:fillRect/>
          </a:stretch>
        </p:blipFill>
        <p:spPr/>
      </p:pic>
      <p:sp>
        <p:nvSpPr>
          <p:cNvPr id="2" name="Rectangle: Rounded Corners 11">
            <a:extLst>
              <a:ext uri="{FF2B5EF4-FFF2-40B4-BE49-F238E27FC236}">
                <a16:creationId xmlns:a16="http://schemas.microsoft.com/office/drawing/2014/main" id="{CF27ECA6-2B1E-4D3B-9F28-39D4E6515E7C}"/>
              </a:ext>
            </a:extLst>
          </p:cNvPr>
          <p:cNvSpPr/>
          <p:nvPr/>
        </p:nvSpPr>
        <p:spPr>
          <a:xfrm>
            <a:off x="624393" y="2529444"/>
            <a:ext cx="5040137" cy="197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accent2"/>
                </a:solidFill>
              </a:rPr>
              <a:t>WHY RESILIENCE MATTERS</a:t>
            </a:r>
          </a:p>
        </p:txBody>
      </p:sp>
    </p:spTree>
    <p:extLst>
      <p:ext uri="{BB962C8B-B14F-4D97-AF65-F5344CB8AC3E}">
        <p14:creationId xmlns:p14="http://schemas.microsoft.com/office/powerpoint/2010/main" val="327358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D06E-ECD5-8F97-453E-11AD278F1880}"/>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A802D4BD-C92D-3E99-5C4C-7BBB33BFF357}"/>
              </a:ext>
            </a:extLst>
          </p:cNvPr>
          <p:cNvSpPr>
            <a:spLocks noGrp="1"/>
          </p:cNvSpPr>
          <p:nvPr>
            <p:ph type="body" sz="quarter" idx="18"/>
          </p:nvPr>
        </p:nvSpPr>
        <p:spPr>
          <a:xfrm>
            <a:off x="798381" y="1504041"/>
            <a:ext cx="10614687" cy="3849918"/>
          </a:xfrm>
        </p:spPr>
        <p:txBody>
          <a:bodyPr/>
          <a:lstStyle/>
          <a:p>
            <a:endParaRPr lang="sl-SI" dirty="0"/>
          </a:p>
          <a:p>
            <a:r>
              <a:rPr lang="sl-SI" dirty="0"/>
              <a:t>In </a:t>
            </a:r>
            <a:r>
              <a:rPr lang="sl-SI" dirty="0" err="1"/>
              <a:t>the</a:t>
            </a:r>
            <a:r>
              <a:rPr lang="sl-SI" dirty="0"/>
              <a:t> </a:t>
            </a:r>
            <a:r>
              <a:rPr lang="sl-SI" dirty="0" err="1"/>
              <a:t>next</a:t>
            </a:r>
            <a:r>
              <a:rPr lang="sl-SI" dirty="0"/>
              <a:t> </a:t>
            </a:r>
            <a:r>
              <a:rPr lang="sl-SI" dirty="0" err="1"/>
              <a:t>two</a:t>
            </a:r>
            <a:r>
              <a:rPr lang="sl-SI" dirty="0"/>
              <a:t> sub-</a:t>
            </a:r>
            <a:r>
              <a:rPr lang="sl-SI" dirty="0" err="1"/>
              <a:t>chapters</a:t>
            </a:r>
            <a:r>
              <a:rPr lang="sl-SI" dirty="0"/>
              <a:t>, </a:t>
            </a:r>
            <a:r>
              <a:rPr lang="sl-SI" dirty="0" err="1"/>
              <a:t>you‘ll</a:t>
            </a:r>
            <a:r>
              <a:rPr lang="sl-SI" dirty="0"/>
              <a:t>  </a:t>
            </a:r>
            <a:r>
              <a:rPr lang="sl-SI" dirty="0" err="1"/>
              <a:t>first</a:t>
            </a:r>
            <a:r>
              <a:rPr lang="sl-SI" dirty="0"/>
              <a:t> </a:t>
            </a:r>
            <a:r>
              <a:rPr lang="sl-SI" dirty="0" err="1"/>
              <a:t>learn</a:t>
            </a:r>
            <a:r>
              <a:rPr lang="sl-SI" dirty="0"/>
              <a:t>: </a:t>
            </a:r>
          </a:p>
          <a:p>
            <a:endParaRPr lang="sl-SI" dirty="0"/>
          </a:p>
          <a:p>
            <a:r>
              <a:rPr lang="en-AU" sz="3600" b="1" dirty="0">
                <a:solidFill>
                  <a:srgbClr val="1F8E47"/>
                </a:solidFill>
              </a:rPr>
              <a:t>What Disrupts Us?</a:t>
            </a:r>
            <a:r>
              <a:rPr lang="sl-SI" sz="3600" b="1" dirty="0">
                <a:solidFill>
                  <a:srgbClr val="1F8E47"/>
                </a:solidFill>
              </a:rPr>
              <a:t> 			</a:t>
            </a:r>
            <a:r>
              <a:rPr lang="sl-SI" sz="3600" b="1" dirty="0" err="1">
                <a:solidFill>
                  <a:srgbClr val="1F8E47"/>
                </a:solidFill>
              </a:rPr>
              <a:t>Recognising</a:t>
            </a:r>
            <a:r>
              <a:rPr lang="sl-SI" sz="3600" b="1" dirty="0">
                <a:solidFill>
                  <a:srgbClr val="1F8E47"/>
                </a:solidFill>
              </a:rPr>
              <a:t> </a:t>
            </a:r>
            <a:r>
              <a:rPr lang="sl-SI" sz="3600" b="1" dirty="0" err="1">
                <a:solidFill>
                  <a:srgbClr val="1F8E47"/>
                </a:solidFill>
              </a:rPr>
              <a:t>the</a:t>
            </a:r>
            <a:r>
              <a:rPr lang="sl-SI" sz="3600" b="1" dirty="0">
                <a:solidFill>
                  <a:srgbClr val="1F8E47"/>
                </a:solidFill>
              </a:rPr>
              <a:t> </a:t>
            </a:r>
            <a:r>
              <a:rPr lang="sl-SI" sz="3600" b="1" dirty="0" err="1">
                <a:solidFill>
                  <a:srgbClr val="1F8E47"/>
                </a:solidFill>
              </a:rPr>
              <a:t>stressors</a:t>
            </a:r>
            <a:endParaRPr lang="sl-SI" sz="3600" b="1" dirty="0">
              <a:solidFill>
                <a:srgbClr val="1F8E47"/>
              </a:solidFill>
            </a:endParaRPr>
          </a:p>
          <a:p>
            <a:endParaRPr lang="en-AU" sz="3600" b="1" dirty="0">
              <a:solidFill>
                <a:srgbClr val="1F8E47"/>
              </a:solidFill>
            </a:endParaRPr>
          </a:p>
        </p:txBody>
      </p:sp>
      <p:sp>
        <p:nvSpPr>
          <p:cNvPr id="3" name="Označba mesta besedila 2">
            <a:extLst>
              <a:ext uri="{FF2B5EF4-FFF2-40B4-BE49-F238E27FC236}">
                <a16:creationId xmlns:a16="http://schemas.microsoft.com/office/drawing/2014/main" id="{2CFA4F09-EC0A-F94C-8BB2-8A12BD1267A4}"/>
              </a:ext>
            </a:extLst>
          </p:cNvPr>
          <p:cNvSpPr>
            <a:spLocks noGrp="1"/>
          </p:cNvSpPr>
          <p:nvPr>
            <p:ph type="body" sz="quarter" idx="16"/>
          </p:nvPr>
        </p:nvSpPr>
        <p:spPr/>
        <p:txBody>
          <a:bodyPr/>
          <a:lstStyle/>
          <a:p>
            <a:r>
              <a:rPr lang="sl-SI" dirty="0" err="1"/>
              <a:t>It‘s</a:t>
            </a:r>
            <a:r>
              <a:rPr lang="sl-SI" dirty="0"/>
              <a:t> </a:t>
            </a:r>
            <a:r>
              <a:rPr lang="sl-SI" dirty="0" err="1"/>
              <a:t>important</a:t>
            </a:r>
            <a:r>
              <a:rPr lang="sl-SI" dirty="0"/>
              <a:t> to know </a:t>
            </a:r>
            <a:r>
              <a:rPr lang="sl-SI" dirty="0" err="1"/>
              <a:t>what</a:t>
            </a:r>
            <a:r>
              <a:rPr lang="sl-SI" dirty="0"/>
              <a:t> </a:t>
            </a:r>
            <a:r>
              <a:rPr lang="sl-SI" dirty="0" err="1"/>
              <a:t>triggers</a:t>
            </a:r>
            <a:r>
              <a:rPr lang="sl-SI" dirty="0"/>
              <a:t> </a:t>
            </a:r>
            <a:r>
              <a:rPr lang="sl-SI" dirty="0" err="1"/>
              <a:t>us</a:t>
            </a:r>
            <a:endParaRPr lang="sl-SI" dirty="0"/>
          </a:p>
        </p:txBody>
      </p:sp>
      <p:sp>
        <p:nvSpPr>
          <p:cNvPr id="5" name="PoljeZBesedilom 4">
            <a:extLst>
              <a:ext uri="{FF2B5EF4-FFF2-40B4-BE49-F238E27FC236}">
                <a16:creationId xmlns:a16="http://schemas.microsoft.com/office/drawing/2014/main" id="{98C9C44C-5A1A-470C-25FF-2AA9867C39EA}"/>
              </a:ext>
            </a:extLst>
          </p:cNvPr>
          <p:cNvSpPr txBox="1"/>
          <p:nvPr/>
        </p:nvSpPr>
        <p:spPr>
          <a:xfrm>
            <a:off x="798381" y="3566511"/>
            <a:ext cx="5165656" cy="132802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b="1" dirty="0" err="1"/>
              <a:t>Types</a:t>
            </a:r>
            <a:r>
              <a:rPr lang="sl-SI" sz="2400" b="1" dirty="0"/>
              <a:t> </a:t>
            </a:r>
            <a:r>
              <a:rPr lang="sl-SI" sz="2400" b="1" dirty="0" err="1"/>
              <a:t>of</a:t>
            </a:r>
            <a:r>
              <a:rPr lang="sl-SI" sz="2400" b="1" dirty="0"/>
              <a:t> </a:t>
            </a:r>
            <a:r>
              <a:rPr lang="sl-SI" sz="2400" b="1" dirty="0" err="1"/>
              <a:t>changes</a:t>
            </a:r>
            <a:r>
              <a:rPr lang="sl-SI" sz="2400" b="1" dirty="0"/>
              <a:t> </a:t>
            </a:r>
            <a:r>
              <a:rPr lang="sl-SI" sz="2400" dirty="0" err="1"/>
              <a:t>that</a:t>
            </a:r>
            <a:r>
              <a:rPr lang="sl-SI" sz="2400" dirty="0"/>
              <a:t> </a:t>
            </a:r>
            <a:r>
              <a:rPr lang="sl-SI" sz="2400" dirty="0" err="1"/>
              <a:t>occur</a:t>
            </a:r>
            <a:r>
              <a:rPr lang="sl-SI" sz="2400" dirty="0"/>
              <a:t> </a:t>
            </a:r>
            <a:r>
              <a:rPr lang="sl-SI" sz="2400" b="1" dirty="0"/>
              <a:t>in </a:t>
            </a:r>
            <a:r>
              <a:rPr lang="sl-SI" sz="2400" b="1" dirty="0" err="1"/>
              <a:t>the</a:t>
            </a:r>
            <a:r>
              <a:rPr lang="sl-SI" sz="2400" b="1" dirty="0"/>
              <a:t> </a:t>
            </a:r>
            <a:r>
              <a:rPr lang="sl-SI" sz="2400" b="1" dirty="0" err="1"/>
              <a:t>environment</a:t>
            </a:r>
            <a:r>
              <a:rPr lang="sl-SI" sz="2400" dirty="0"/>
              <a:t> </a:t>
            </a:r>
            <a:r>
              <a:rPr lang="sl-SI" sz="2400" dirty="0" err="1"/>
              <a:t>around</a:t>
            </a:r>
            <a:r>
              <a:rPr lang="sl-SI" sz="2400" dirty="0"/>
              <a:t> </a:t>
            </a:r>
            <a:r>
              <a:rPr lang="sl-SI" sz="2400" dirty="0" err="1"/>
              <a:t>us</a:t>
            </a:r>
            <a:r>
              <a:rPr lang="sl-SI" sz="2400" dirty="0"/>
              <a:t>, how </a:t>
            </a:r>
            <a:r>
              <a:rPr lang="sl-SI" sz="2400" dirty="0" err="1"/>
              <a:t>they</a:t>
            </a:r>
            <a:r>
              <a:rPr lang="sl-SI" sz="2400" dirty="0"/>
              <a:t> </a:t>
            </a:r>
            <a:r>
              <a:rPr lang="sl-SI" sz="2400" dirty="0" err="1"/>
              <a:t>materialise</a:t>
            </a:r>
            <a:r>
              <a:rPr lang="sl-SI" sz="2400" dirty="0"/>
              <a:t> </a:t>
            </a:r>
            <a:r>
              <a:rPr lang="sl-SI" sz="2400" dirty="0" err="1"/>
              <a:t>and</a:t>
            </a:r>
            <a:r>
              <a:rPr lang="sl-SI" sz="2400" dirty="0"/>
              <a:t> </a:t>
            </a:r>
            <a:r>
              <a:rPr lang="sl-SI" sz="2400" dirty="0" err="1"/>
              <a:t>affect</a:t>
            </a:r>
            <a:r>
              <a:rPr lang="sl-SI" sz="2400" dirty="0"/>
              <a:t> us.</a:t>
            </a:r>
            <a:endParaRPr lang="en-US" sz="2400" dirty="0"/>
          </a:p>
        </p:txBody>
      </p:sp>
      <p:sp>
        <p:nvSpPr>
          <p:cNvPr id="6" name="PoljeZBesedilom 5">
            <a:extLst>
              <a:ext uri="{FF2B5EF4-FFF2-40B4-BE49-F238E27FC236}">
                <a16:creationId xmlns:a16="http://schemas.microsoft.com/office/drawing/2014/main" id="{20F66FD3-CCCE-766C-C47B-552BFC49EB09}"/>
              </a:ext>
            </a:extLst>
          </p:cNvPr>
          <p:cNvSpPr txBox="1"/>
          <p:nvPr/>
        </p:nvSpPr>
        <p:spPr>
          <a:xfrm>
            <a:off x="6237688" y="3566511"/>
            <a:ext cx="5175380" cy="1736646"/>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b="1" dirty="0" err="1"/>
              <a:t>Spotting</a:t>
            </a:r>
            <a:r>
              <a:rPr lang="en-US" sz="2400" b="1" dirty="0"/>
              <a:t> climate stressors</a:t>
            </a:r>
            <a:r>
              <a:rPr lang="sl-SI" sz="2400" b="1" dirty="0"/>
              <a:t>, </a:t>
            </a:r>
            <a:r>
              <a:rPr lang="sl-SI" sz="2400" dirty="0" err="1"/>
              <a:t>identifying</a:t>
            </a:r>
            <a:r>
              <a:rPr lang="en-US" sz="2400" dirty="0"/>
              <a:t> fast and slow disruptions in your own region and how they affect mental, social, and cultural well-being.</a:t>
            </a:r>
          </a:p>
        </p:txBody>
      </p:sp>
    </p:spTree>
    <p:extLst>
      <p:ext uri="{BB962C8B-B14F-4D97-AF65-F5344CB8AC3E}">
        <p14:creationId xmlns:p14="http://schemas.microsoft.com/office/powerpoint/2010/main" val="286758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riba, voda, akvarij, tla&#10;&#10;Vsebina, ustvarjena z UI, morda ni pravilna.">
            <a:extLst>
              <a:ext uri="{FF2B5EF4-FFF2-40B4-BE49-F238E27FC236}">
                <a16:creationId xmlns:a16="http://schemas.microsoft.com/office/drawing/2014/main" id="{A31D58C8-06E3-E248-1440-C66FE51CE956}"/>
              </a:ext>
            </a:extLst>
          </p:cNvPr>
          <p:cNvPicPr>
            <a:picLocks noGrp="1" noChangeAspect="1"/>
          </p:cNvPicPr>
          <p:nvPr>
            <p:ph type="pic" sz="quarter" idx="34"/>
          </p:nvPr>
        </p:nvPicPr>
        <p:blipFill>
          <a:blip r:embed="rId2"/>
          <a:srcRect l="1276" t="11764" r="15655" b="5152"/>
          <a:stretch>
            <a:fillRect/>
          </a:stretch>
        </p:blipFill>
        <p:spPr>
          <a:xfrm>
            <a:off x="0" y="242889"/>
            <a:ext cx="7575621" cy="4331221"/>
          </a:xfrm>
        </p:spPr>
      </p:pic>
      <p:sp>
        <p:nvSpPr>
          <p:cNvPr id="4" name="Označba mesta besedila 3">
            <a:extLst>
              <a:ext uri="{FF2B5EF4-FFF2-40B4-BE49-F238E27FC236}">
                <a16:creationId xmlns:a16="http://schemas.microsoft.com/office/drawing/2014/main" id="{74381B06-6DD4-FC31-523D-40A4170571F2}"/>
              </a:ext>
            </a:extLst>
          </p:cNvPr>
          <p:cNvSpPr>
            <a:spLocks noGrp="1"/>
          </p:cNvSpPr>
          <p:nvPr>
            <p:ph type="body" sz="quarter" idx="19"/>
          </p:nvPr>
        </p:nvSpPr>
        <p:spPr>
          <a:xfrm>
            <a:off x="636057" y="4000256"/>
            <a:ext cx="3300310" cy="1958583"/>
          </a:xfrm>
        </p:spPr>
        <p:txBody>
          <a:bodyPr/>
          <a:lstStyle/>
          <a:p>
            <a:r>
              <a:rPr lang="sl-SI" dirty="0"/>
              <a:t>2.1 </a:t>
            </a:r>
          </a:p>
          <a:p>
            <a:r>
              <a:rPr lang="en-GB" dirty="0"/>
              <a:t>What Disrupts Us?</a:t>
            </a:r>
            <a:endParaRPr lang="sl-SI" dirty="0"/>
          </a:p>
        </p:txBody>
      </p:sp>
      <p:sp>
        <p:nvSpPr>
          <p:cNvPr id="5" name="Označba mesta besedila 4">
            <a:extLst>
              <a:ext uri="{FF2B5EF4-FFF2-40B4-BE49-F238E27FC236}">
                <a16:creationId xmlns:a16="http://schemas.microsoft.com/office/drawing/2014/main" id="{B4F46E30-68F4-F8FD-CD6E-F183803E0F8F}"/>
              </a:ext>
            </a:extLst>
          </p:cNvPr>
          <p:cNvSpPr>
            <a:spLocks noGrp="1"/>
          </p:cNvSpPr>
          <p:nvPr>
            <p:ph type="body" sz="quarter" idx="20"/>
          </p:nvPr>
        </p:nvSpPr>
        <p:spPr/>
        <p:txBody>
          <a:bodyPr/>
          <a:lstStyle/>
          <a:p>
            <a:pPr lvl="0"/>
            <a:r>
              <a:rPr lang="en-GB" b="1" dirty="0"/>
              <a:t>Sudden shocks</a:t>
            </a:r>
            <a:r>
              <a:rPr lang="en-GB" dirty="0"/>
              <a:t>: floods, fires, heatwaves</a:t>
            </a:r>
            <a:endParaRPr lang="sl-SI" dirty="0"/>
          </a:p>
          <a:p>
            <a:pPr lvl="0"/>
            <a:r>
              <a:rPr lang="en-AU" b="1" noProof="0" dirty="0"/>
              <a:t>Slow-Onset Changes</a:t>
            </a:r>
            <a:r>
              <a:rPr lang="en-GB" b="1" dirty="0"/>
              <a:t>: </a:t>
            </a:r>
            <a:r>
              <a:rPr lang="en-GB" dirty="0"/>
              <a:t>drought, biodiversity loss, rising costs</a:t>
            </a:r>
            <a:endParaRPr lang="sl-SI" dirty="0"/>
          </a:p>
          <a:p>
            <a:r>
              <a:rPr lang="en-AU" b="1" noProof="0" dirty="0"/>
              <a:t>Ripple Effects: </a:t>
            </a:r>
            <a:r>
              <a:rPr lang="en-AU" noProof="0" dirty="0"/>
              <a:t>Loss of homes, water, crops, damage to culture </a:t>
            </a:r>
          </a:p>
          <a:p>
            <a:r>
              <a:rPr lang="en-AU" noProof="0" dirty="0"/>
              <a:t>(e.g. local food, crafts), emotional and social strain</a:t>
            </a:r>
          </a:p>
        </p:txBody>
      </p:sp>
      <p:sp>
        <p:nvSpPr>
          <p:cNvPr id="6" name="Rectangle: Rounded Corners 11">
            <a:extLst>
              <a:ext uri="{FF2B5EF4-FFF2-40B4-BE49-F238E27FC236}">
                <a16:creationId xmlns:a16="http://schemas.microsoft.com/office/drawing/2014/main" id="{179EE602-341A-0182-04A0-6AA6A00516A9}"/>
              </a:ext>
            </a:extLst>
          </p:cNvPr>
          <p:cNvSpPr txBox="1">
            <a:spLocks/>
          </p:cNvSpPr>
          <p:nvPr/>
        </p:nvSpPr>
        <p:spPr>
          <a:xfrm>
            <a:off x="5253237" y="4842670"/>
            <a:ext cx="6302706" cy="1772441"/>
          </a:xfrm>
          <a:prstGeom prst="roundRect">
            <a:avLst/>
          </a:prstGeom>
          <a:solidFill>
            <a:srgbClr val="4E9AAF">
              <a:alpha val="72549"/>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AU" dirty="0"/>
              <a:t>“</a:t>
            </a:r>
            <a:r>
              <a:rPr lang="en-GB" dirty="0"/>
              <a:t>Have you, or someone you know, experienced a 'climate disruption’? </a:t>
            </a:r>
          </a:p>
          <a:p>
            <a:pPr algn="ctr"/>
            <a:r>
              <a:rPr lang="en-AU" noProof="0" dirty="0"/>
              <a:t>What changed afterwards?”</a:t>
            </a:r>
          </a:p>
        </p:txBody>
      </p:sp>
    </p:spTree>
    <p:extLst>
      <p:ext uri="{BB962C8B-B14F-4D97-AF65-F5344CB8AC3E}">
        <p14:creationId xmlns:p14="http://schemas.microsoft.com/office/powerpoint/2010/main" val="39634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59F55CAA-BA6A-186B-C7FD-311E7CF1213D}"/>
              </a:ext>
            </a:extLst>
          </p:cNvPr>
          <p:cNvSpPr>
            <a:spLocks noGrp="1"/>
          </p:cNvSpPr>
          <p:nvPr>
            <p:ph type="body" sz="quarter" idx="19"/>
          </p:nvPr>
        </p:nvSpPr>
        <p:spPr>
          <a:xfrm>
            <a:off x="544933" y="941779"/>
            <a:ext cx="3158387" cy="803654"/>
          </a:xfrm>
        </p:spPr>
        <p:txBody>
          <a:bodyPr/>
          <a:lstStyle/>
          <a:p>
            <a:r>
              <a:rPr lang="sl-SI" dirty="0"/>
              <a:t>2.2 </a:t>
            </a:r>
            <a:r>
              <a:rPr lang="en-GB" dirty="0"/>
              <a:t>Recognising the stressors</a:t>
            </a:r>
          </a:p>
          <a:p>
            <a:endParaRPr lang="sl-SI" dirty="0"/>
          </a:p>
        </p:txBody>
      </p:sp>
      <p:sp>
        <p:nvSpPr>
          <p:cNvPr id="6" name="Rectangle: Rounded Corners 11">
            <a:extLst>
              <a:ext uri="{FF2B5EF4-FFF2-40B4-BE49-F238E27FC236}">
                <a16:creationId xmlns:a16="http://schemas.microsoft.com/office/drawing/2014/main" id="{DFCC5926-AD3C-EC7F-6EE8-80559AAA361F}"/>
              </a:ext>
            </a:extLst>
          </p:cNvPr>
          <p:cNvSpPr/>
          <p:nvPr/>
        </p:nvSpPr>
        <p:spPr>
          <a:xfrm>
            <a:off x="454273" y="3930442"/>
            <a:ext cx="3967264" cy="24703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200" b="0" i="0" u="none" strike="noStrike" dirty="0">
                <a:solidFill>
                  <a:srgbClr val="404040"/>
                </a:solidFill>
                <a:effectLst/>
              </a:rPr>
              <a:t>This helps us understand:</a:t>
            </a:r>
          </a:p>
          <a:p>
            <a:pPr marL="285750" indent="-285750">
              <a:lnSpc>
                <a:spcPct val="150000"/>
              </a:lnSpc>
              <a:buFont typeface="Arial" panose="020B0604020202020204" pitchFamily="34" charset="0"/>
              <a:buChar char="•"/>
            </a:pPr>
            <a:r>
              <a:rPr lang="en-GB" sz="2200" b="0" i="0" u="none" strike="noStrike" dirty="0">
                <a:solidFill>
                  <a:srgbClr val="404040"/>
                </a:solidFill>
                <a:effectLst/>
              </a:rPr>
              <a:t>What we </a:t>
            </a:r>
            <a:r>
              <a:rPr lang="en-GB" sz="2200" b="1" i="0" u="none" strike="noStrike" dirty="0">
                <a:solidFill>
                  <a:srgbClr val="404040"/>
                </a:solidFill>
                <a:effectLst/>
              </a:rPr>
              <a:t>CAN</a:t>
            </a:r>
            <a:r>
              <a:rPr lang="en-GB" sz="2200" b="0" i="0" u="none" strike="noStrike" dirty="0">
                <a:solidFill>
                  <a:srgbClr val="404040"/>
                </a:solidFill>
                <a:effectLst/>
              </a:rPr>
              <a:t> control</a:t>
            </a:r>
          </a:p>
          <a:p>
            <a:pPr marL="285750" indent="-285750">
              <a:lnSpc>
                <a:spcPct val="150000"/>
              </a:lnSpc>
              <a:buFont typeface="Arial" panose="020B0604020202020204" pitchFamily="34" charset="0"/>
              <a:buChar char="•"/>
            </a:pPr>
            <a:r>
              <a:rPr lang="en-GB" sz="2200" b="0" i="0" u="none" strike="noStrike" dirty="0">
                <a:solidFill>
                  <a:srgbClr val="404040"/>
                </a:solidFill>
                <a:effectLst/>
              </a:rPr>
              <a:t>What we </a:t>
            </a:r>
            <a:r>
              <a:rPr lang="en-GB" sz="2200" b="1" i="0" u="none" strike="noStrike" dirty="0">
                <a:solidFill>
                  <a:srgbClr val="404040"/>
                </a:solidFill>
                <a:effectLst/>
              </a:rPr>
              <a:t>CAN NOT</a:t>
            </a:r>
            <a:endParaRPr lang="en-GB" sz="2200" b="0" i="0" u="none" strike="noStrike" dirty="0">
              <a:solidFill>
                <a:srgbClr val="404040"/>
              </a:solidFill>
              <a:effectLst/>
            </a:endParaRPr>
          </a:p>
          <a:p>
            <a:pPr marL="285750" indent="-285750">
              <a:lnSpc>
                <a:spcPct val="150000"/>
              </a:lnSpc>
              <a:buFont typeface="Arial" panose="020B0604020202020204" pitchFamily="34" charset="0"/>
              <a:buChar char="•"/>
            </a:pPr>
            <a:r>
              <a:rPr lang="en-GB" sz="2200" b="0" i="0" u="none" strike="noStrike" dirty="0">
                <a:solidFill>
                  <a:srgbClr val="404040"/>
                </a:solidFill>
                <a:effectLst/>
              </a:rPr>
              <a:t>Where our actions can have the </a:t>
            </a:r>
            <a:r>
              <a:rPr lang="en-GB" sz="2200" b="1" i="0" u="none" strike="noStrike" dirty="0">
                <a:solidFill>
                  <a:srgbClr val="404040"/>
                </a:solidFill>
                <a:effectLst/>
              </a:rPr>
              <a:t>GREATEST IMPACT</a:t>
            </a:r>
            <a:endParaRPr lang="en-GB" sz="2200" b="0" i="0" u="none" strike="noStrike" dirty="0">
              <a:solidFill>
                <a:srgbClr val="404040"/>
              </a:solidFill>
              <a:effectLst/>
            </a:endParaRPr>
          </a:p>
        </p:txBody>
      </p:sp>
      <p:sp>
        <p:nvSpPr>
          <p:cNvPr id="7" name="Rectangle: Rounded Corners 11">
            <a:extLst>
              <a:ext uri="{FF2B5EF4-FFF2-40B4-BE49-F238E27FC236}">
                <a16:creationId xmlns:a16="http://schemas.microsoft.com/office/drawing/2014/main" id="{22179BCC-368B-FE74-45CC-9A9AD75EBACF}"/>
              </a:ext>
            </a:extLst>
          </p:cNvPr>
          <p:cNvSpPr/>
          <p:nvPr/>
        </p:nvSpPr>
        <p:spPr>
          <a:xfrm>
            <a:off x="4594468" y="761603"/>
            <a:ext cx="6980497" cy="1593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200" b="0" i="0" u="none" strike="noStrike" dirty="0">
                <a:solidFill>
                  <a:schemeClr val="bg1"/>
                </a:solidFill>
                <a:effectLst/>
              </a:rPr>
              <a:t>Climate change brings both </a:t>
            </a:r>
            <a:r>
              <a:rPr lang="en-GB" sz="2200" b="1" i="0" u="none" strike="noStrike" dirty="0">
                <a:solidFill>
                  <a:schemeClr val="bg1"/>
                </a:solidFill>
                <a:effectLst/>
              </a:rPr>
              <a:t>external stressors </a:t>
            </a:r>
            <a:r>
              <a:rPr lang="en-GB" sz="2200" b="0" i="0" u="none" strike="noStrike" dirty="0">
                <a:solidFill>
                  <a:schemeClr val="bg1"/>
                </a:solidFill>
                <a:effectLst/>
              </a:rPr>
              <a:t>— like extreme weather and displacement — and </a:t>
            </a:r>
            <a:r>
              <a:rPr lang="en-GB" sz="2200" b="1" i="0" u="none" strike="noStrike" dirty="0">
                <a:solidFill>
                  <a:schemeClr val="bg1"/>
                </a:solidFill>
                <a:effectLst/>
              </a:rPr>
              <a:t>internal ones</a:t>
            </a:r>
            <a:r>
              <a:rPr lang="en-GB" sz="2200" b="0" i="0" u="none" strike="noStrike" dirty="0">
                <a:solidFill>
                  <a:schemeClr val="bg1"/>
                </a:solidFill>
                <a:effectLst/>
              </a:rPr>
              <a:t>, such as fear, guilt, and helplessness.</a:t>
            </a:r>
          </a:p>
        </p:txBody>
      </p:sp>
      <p:sp>
        <p:nvSpPr>
          <p:cNvPr id="8" name="TextBox 9">
            <a:extLst>
              <a:ext uri="{FF2B5EF4-FFF2-40B4-BE49-F238E27FC236}">
                <a16:creationId xmlns:a16="http://schemas.microsoft.com/office/drawing/2014/main" id="{C2444A72-272E-82F0-C4AE-190C34837AE9}"/>
              </a:ext>
            </a:extLst>
          </p:cNvPr>
          <p:cNvSpPr txBox="1"/>
          <p:nvPr/>
        </p:nvSpPr>
        <p:spPr>
          <a:xfrm>
            <a:off x="4594468" y="2587145"/>
            <a:ext cx="7134408" cy="2071208"/>
          </a:xfrm>
          <a:prstGeom prst="rect">
            <a:avLst/>
          </a:prstGeom>
          <a:noFill/>
        </p:spPr>
        <p:txBody>
          <a:bodyPr wrap="square">
            <a:spAutoFit/>
          </a:bodyPr>
          <a:lstStyle/>
          <a:p>
            <a:pPr algn="l">
              <a:lnSpc>
                <a:spcPct val="150000"/>
              </a:lnSpc>
            </a:pPr>
            <a:r>
              <a:rPr lang="en-GB" sz="2200" dirty="0">
                <a:solidFill>
                  <a:srgbClr val="404040"/>
                </a:solidFill>
              </a:rPr>
              <a:t>Recognizing</a:t>
            </a:r>
            <a:r>
              <a:rPr lang="en-GB" sz="2200" b="0" i="0" u="none" strike="noStrike" dirty="0">
                <a:solidFill>
                  <a:srgbClr val="404040"/>
                </a:solidFill>
                <a:effectLst/>
              </a:rPr>
              <a:t> and naming these feelings is the first step toward resilience. When we acknowledge what we’re experiencing instead of suppressing it, we create space to respond thoughtfully. </a:t>
            </a:r>
          </a:p>
        </p:txBody>
      </p:sp>
      <p:sp>
        <p:nvSpPr>
          <p:cNvPr id="10" name="Puščica: ukrivljeno dol 6">
            <a:extLst>
              <a:ext uri="{FF2B5EF4-FFF2-40B4-BE49-F238E27FC236}">
                <a16:creationId xmlns:a16="http://schemas.microsoft.com/office/drawing/2014/main" id="{1D9250AB-2E87-1D95-256A-6C4D4F232A35}"/>
              </a:ext>
            </a:extLst>
          </p:cNvPr>
          <p:cNvSpPr/>
          <p:nvPr/>
        </p:nvSpPr>
        <p:spPr>
          <a:xfrm rot="9019513">
            <a:off x="4832046" y="5110709"/>
            <a:ext cx="2107934" cy="105893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73385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694998" y="641793"/>
            <a:ext cx="10614686" cy="1547953"/>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50000"/>
              </a:lnSpc>
            </a:pPr>
            <a:r>
              <a:rPr lang="en-US" b="1"/>
              <a:t>“Climate change is a collective issue, and while no single person can carry the entire weight, each of us has a role to play."</a:t>
            </a:r>
            <a:endParaRPr lang="en-GB" b="1"/>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6" y="2432964"/>
            <a:ext cx="8051948" cy="3597590"/>
          </a:xfrm>
        </p:spPr>
        <p:txBody>
          <a:bodyPr/>
          <a:lstStyle/>
          <a:p>
            <a:pPr>
              <a:lnSpc>
                <a:spcPct val="150000"/>
              </a:lnSpc>
            </a:pPr>
            <a:r>
              <a:rPr lang="en-GB" b="0" i="0" u="none" strike="noStrike">
                <a:solidFill>
                  <a:srgbClr val="404040"/>
                </a:solidFill>
                <a:effectLst/>
              </a:rPr>
              <a:t>But by </a:t>
            </a:r>
            <a:r>
              <a:rPr lang="en-GB" b="1" i="0" u="none" strike="noStrike">
                <a:solidFill>
                  <a:srgbClr val="404040"/>
                </a:solidFill>
                <a:effectLst/>
              </a:rPr>
              <a:t>identifying our </a:t>
            </a:r>
            <a:r>
              <a:rPr lang="en-GB" b="0" i="0" u="none" strike="noStrike">
                <a:solidFill>
                  <a:srgbClr val="404040"/>
                </a:solidFill>
                <a:effectLst/>
              </a:rPr>
              <a:t>personal and professional </a:t>
            </a:r>
            <a:r>
              <a:rPr lang="en-GB" b="1" i="0" u="none" strike="noStrike">
                <a:solidFill>
                  <a:srgbClr val="404040"/>
                </a:solidFill>
                <a:effectLst/>
              </a:rPr>
              <a:t>roles</a:t>
            </a:r>
            <a:r>
              <a:rPr lang="en-GB" b="0" i="0" u="none" strike="noStrike">
                <a:solidFill>
                  <a:srgbClr val="404040"/>
                </a:solidFill>
                <a:effectLst/>
              </a:rPr>
              <a:t>, we can:</a:t>
            </a:r>
          </a:p>
          <a:p>
            <a:pPr marL="285750" indent="-285750">
              <a:lnSpc>
                <a:spcPct val="150000"/>
              </a:lnSpc>
              <a:buFont typeface="Arial" panose="020B0604020202020204" pitchFamily="34" charset="0"/>
              <a:buChar char="•"/>
            </a:pPr>
            <a:r>
              <a:rPr lang="en-GB">
                <a:solidFill>
                  <a:srgbClr val="404040"/>
                </a:solidFill>
              </a:rPr>
              <a:t>A</a:t>
            </a:r>
            <a:r>
              <a:rPr lang="en-GB" b="0" i="0" u="none" strike="noStrike">
                <a:solidFill>
                  <a:srgbClr val="404040"/>
                </a:solidFill>
                <a:effectLst/>
              </a:rPr>
              <a:t>lign our efforts with purpose </a:t>
            </a:r>
          </a:p>
          <a:p>
            <a:pPr marL="285750" indent="-285750">
              <a:lnSpc>
                <a:spcPct val="150000"/>
              </a:lnSpc>
              <a:buFont typeface="Arial" panose="020B0604020202020204" pitchFamily="34" charset="0"/>
              <a:buChar char="•"/>
            </a:pPr>
            <a:r>
              <a:rPr lang="en-GB">
                <a:solidFill>
                  <a:srgbClr val="404040"/>
                </a:solidFill>
              </a:rPr>
              <a:t>A</a:t>
            </a:r>
            <a:r>
              <a:rPr lang="en-GB" b="0" i="0" u="none" strike="noStrike">
                <a:solidFill>
                  <a:srgbClr val="404040"/>
                </a:solidFill>
                <a:effectLst/>
              </a:rPr>
              <a:t>void becoming overwhelmed by the</a:t>
            </a:r>
          </a:p>
          <a:p>
            <a:pPr marL="0" indent="0">
              <a:lnSpc>
                <a:spcPct val="150000"/>
              </a:lnSpc>
            </a:pPr>
            <a:r>
              <a:rPr lang="en-GB" b="0" i="0" u="none" strike="noStrike">
                <a:solidFill>
                  <a:srgbClr val="404040"/>
                </a:solidFill>
                <a:effectLst/>
              </a:rPr>
              <a:t>scale of the crisis.</a:t>
            </a:r>
          </a:p>
          <a:p>
            <a:endParaRPr lang="en-GB"/>
          </a:p>
        </p:txBody>
      </p:sp>
      <p:sp>
        <p:nvSpPr>
          <p:cNvPr id="6" name="TextBox 5">
            <a:extLst>
              <a:ext uri="{FF2B5EF4-FFF2-40B4-BE49-F238E27FC236}">
                <a16:creationId xmlns:a16="http://schemas.microsoft.com/office/drawing/2014/main" id="{41179B11-29CD-3858-72EC-616DB3E3DAEA}"/>
              </a:ext>
            </a:extLst>
          </p:cNvPr>
          <p:cNvSpPr txBox="1"/>
          <p:nvPr/>
        </p:nvSpPr>
        <p:spPr>
          <a:xfrm>
            <a:off x="11273175" y="3051748"/>
            <a:ext cx="918825" cy="184666"/>
          </a:xfrm>
          <a:prstGeom prst="rect">
            <a:avLst/>
          </a:prstGeom>
          <a:noFill/>
        </p:spPr>
        <p:txBody>
          <a:bodyPr wrap="square">
            <a:spAutoFit/>
          </a:bodyPr>
          <a:lstStyle>
            <a:defPPr>
              <a:defRPr lang="en-US"/>
            </a:defPPr>
            <a:lvl1pPr>
              <a:defRPr sz="600"/>
            </a:lvl1pPr>
          </a:lstStyle>
          <a:p>
            <a:r>
              <a:rPr lang="en-GB">
                <a:hlinkClick r:id="rId2"/>
              </a:rPr>
              <a:t>Photo by Jens </a:t>
            </a:r>
            <a:r>
              <a:rPr lang="en-GB" err="1">
                <a:hlinkClick r:id="rId2"/>
              </a:rPr>
              <a:t>Johnsson</a:t>
            </a:r>
            <a:endParaRPr lang="en-GB"/>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rotWithShape="1">
          <a:blip r:embed="rId3"/>
          <a:srcRect l="883" t="12328" r="-883" b="7578"/>
          <a:stretch/>
        </p:blipFill>
        <p:spPr>
          <a:xfrm>
            <a:off x="7363142" y="3294966"/>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3981411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D1A5C-ECAE-795B-5BDA-1222731F1501}"/>
              </a:ext>
            </a:extLst>
          </p:cNvPr>
          <p:cNvSpPr>
            <a:spLocks noGrp="1"/>
          </p:cNvSpPr>
          <p:nvPr>
            <p:ph type="body" sz="quarter" idx="13"/>
          </p:nvPr>
        </p:nvSpPr>
        <p:spPr>
          <a:xfrm>
            <a:off x="462172" y="1332031"/>
            <a:ext cx="4802284" cy="4193938"/>
          </a:xfrm>
        </p:spPr>
        <p:txBody>
          <a:bodyPr>
            <a:normAutofit lnSpcReduction="10000"/>
          </a:bodyPr>
          <a:lstStyle/>
          <a:p>
            <a:pPr>
              <a:lnSpc>
                <a:spcPct val="160000"/>
              </a:lnSpc>
            </a:pPr>
            <a:r>
              <a:rPr lang="en-SI" sz="2800">
                <a:effectLst/>
                <a:latin typeface="Calibri" panose="020F0502020204030204" pitchFamily="34" charset="0"/>
                <a:ea typeface="Times New Roman" panose="02020603050405020304" pitchFamily="18" charset="0"/>
              </a:rPr>
              <a:t>“In the end, surviving is not the same as thriving. </a:t>
            </a:r>
          </a:p>
          <a:p>
            <a:pPr>
              <a:lnSpc>
                <a:spcPct val="160000"/>
              </a:lnSpc>
            </a:pPr>
            <a:r>
              <a:rPr lang="en-SI" sz="2800">
                <a:effectLst/>
                <a:latin typeface="Calibri" panose="020F0502020204030204" pitchFamily="34" charset="0"/>
                <a:ea typeface="Times New Roman" panose="02020603050405020304" pitchFamily="18" charset="0"/>
              </a:rPr>
              <a:t>Resilience is what helps us move beyond survival, toward meaningful action and well-being.”</a:t>
            </a:r>
            <a:endParaRPr lang="en-SI" sz="2800">
              <a:effectLst/>
              <a:latin typeface="Times New Roman" panose="02020603050405020304" pitchFamily="18" charset="0"/>
              <a:ea typeface="Times New Roman" panose="02020603050405020304" pitchFamily="18" charset="0"/>
            </a:endParaRPr>
          </a:p>
          <a:p>
            <a:endParaRPr lang="en-GB"/>
          </a:p>
        </p:txBody>
      </p:sp>
      <p:pic>
        <p:nvPicPr>
          <p:cNvPr id="5" name="Picture Placeholder 4" descr="&lt;a href=&quot;https://www.freepik.com/free-ai-image/vivid-colours-plants-natural-environment_157431491.htm&quot;&gt;Image by freepik&lt;/a&gt;">
            <a:extLst>
              <a:ext uri="{FF2B5EF4-FFF2-40B4-BE49-F238E27FC236}">
                <a16:creationId xmlns:a16="http://schemas.microsoft.com/office/drawing/2014/main" id="{AE7D041B-BDF9-7D3D-C294-D35DF2D27EE4}"/>
              </a:ext>
              <a:ext uri="{C183D7F6-B498-43B3-948B-1728B52AA6E4}">
                <adec:decorative xmlns:adec="http://schemas.microsoft.com/office/drawing/2017/decorative" val="0"/>
              </a:ext>
            </a:extLst>
          </p:cNvPr>
          <p:cNvPicPr>
            <a:picLocks noGrp="1" noChangeAspect="1"/>
          </p:cNvPicPr>
          <p:nvPr>
            <p:ph type="pic" sz="quarter" idx="19"/>
          </p:nvPr>
        </p:nvPicPr>
        <p:blipFill>
          <a:blip r:embed="rId2"/>
          <a:srcRect l="9656" r="9656"/>
          <a:stretch>
            <a:fillRect/>
          </a:stretch>
        </p:blipFill>
        <p:spPr/>
      </p:pic>
      <p:sp>
        <p:nvSpPr>
          <p:cNvPr id="6" name="TextBox 5">
            <a:extLst>
              <a:ext uri="{FF2B5EF4-FFF2-40B4-BE49-F238E27FC236}">
                <a16:creationId xmlns:a16="http://schemas.microsoft.com/office/drawing/2014/main" id="{5ED39729-1C3D-4368-D77B-28EEE4EAE8F0}"/>
              </a:ext>
            </a:extLst>
          </p:cNvPr>
          <p:cNvSpPr txBox="1"/>
          <p:nvPr/>
        </p:nvSpPr>
        <p:spPr>
          <a:xfrm>
            <a:off x="11757404" y="6235328"/>
            <a:ext cx="741943" cy="184666"/>
          </a:xfrm>
          <a:prstGeom prst="rect">
            <a:avLst/>
          </a:prstGeom>
          <a:noFill/>
        </p:spPr>
        <p:txBody>
          <a:bodyPr wrap="square" rtlCol="0">
            <a:spAutoFit/>
          </a:bodyPr>
          <a:lstStyle/>
          <a:p>
            <a:r>
              <a:rPr lang="en-GB" sz="600">
                <a:hlinkClick r:id="rId3"/>
              </a:rPr>
              <a:t>Source</a:t>
            </a:r>
            <a:endParaRPr lang="en-GB" sz="600"/>
          </a:p>
        </p:txBody>
      </p:sp>
    </p:spTree>
    <p:extLst>
      <p:ext uri="{BB962C8B-B14F-4D97-AF65-F5344CB8AC3E}">
        <p14:creationId xmlns:p14="http://schemas.microsoft.com/office/powerpoint/2010/main" val="575647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1624-303C-45CE-62E7-CEC27D8414B0}"/>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57C14A8-0AC0-45D4-A0E4-79A3C9E091C1}"/>
              </a:ext>
            </a:extLst>
          </p:cNvPr>
          <p:cNvSpPr>
            <a:spLocks noGrp="1"/>
          </p:cNvSpPr>
          <p:nvPr>
            <p:ph type="body" sz="quarter" idx="18"/>
          </p:nvPr>
        </p:nvSpPr>
        <p:spPr>
          <a:xfrm>
            <a:off x="798381" y="1504041"/>
            <a:ext cx="10614687" cy="3849918"/>
          </a:xfrm>
        </p:spPr>
        <p:txBody>
          <a:bodyPr/>
          <a:lstStyle/>
          <a:p>
            <a:endParaRPr lang="sl-SI" dirty="0"/>
          </a:p>
          <a:p>
            <a:r>
              <a:rPr lang="sl-SI" dirty="0" err="1"/>
              <a:t>Once</a:t>
            </a:r>
            <a:r>
              <a:rPr lang="sl-SI" dirty="0"/>
              <a:t> </a:t>
            </a:r>
            <a:r>
              <a:rPr lang="sl-SI" dirty="0" err="1"/>
              <a:t>you‘re</a:t>
            </a:r>
            <a:r>
              <a:rPr lang="sl-SI" dirty="0"/>
              <a:t> </a:t>
            </a:r>
            <a:r>
              <a:rPr lang="sl-SI" dirty="0" err="1"/>
              <a:t>aware</a:t>
            </a:r>
            <a:r>
              <a:rPr lang="sl-SI" dirty="0"/>
              <a:t>, </a:t>
            </a:r>
            <a:r>
              <a:rPr lang="sl-SI" dirty="0" err="1"/>
              <a:t>you</a:t>
            </a:r>
            <a:r>
              <a:rPr lang="sl-SI" dirty="0"/>
              <a:t> </a:t>
            </a:r>
            <a:r>
              <a:rPr lang="sl-SI" dirty="0" err="1"/>
              <a:t>can</a:t>
            </a:r>
            <a:r>
              <a:rPr lang="sl-SI" dirty="0"/>
              <a:t> start to </a:t>
            </a:r>
            <a:r>
              <a:rPr lang="sl-SI" dirty="0" err="1"/>
              <a:t>adjust</a:t>
            </a:r>
            <a:r>
              <a:rPr lang="sl-SI" dirty="0"/>
              <a:t> </a:t>
            </a:r>
            <a:r>
              <a:rPr lang="sl-SI" dirty="0" err="1"/>
              <a:t>your</a:t>
            </a:r>
            <a:r>
              <a:rPr lang="sl-SI" dirty="0"/>
              <a:t> </a:t>
            </a:r>
            <a:r>
              <a:rPr lang="sl-SI" dirty="0" err="1"/>
              <a:t>life</a:t>
            </a:r>
            <a:r>
              <a:rPr lang="sl-SI" dirty="0"/>
              <a:t>. </a:t>
            </a:r>
            <a:r>
              <a:rPr lang="sl-SI" dirty="0" err="1"/>
              <a:t>The</a:t>
            </a:r>
            <a:r>
              <a:rPr lang="sl-SI" dirty="0"/>
              <a:t> </a:t>
            </a:r>
            <a:r>
              <a:rPr lang="sl-SI" dirty="0" err="1"/>
              <a:t>next</a:t>
            </a:r>
            <a:r>
              <a:rPr lang="sl-SI" dirty="0"/>
              <a:t> </a:t>
            </a:r>
            <a:r>
              <a:rPr lang="sl-SI" dirty="0" err="1"/>
              <a:t>two</a:t>
            </a:r>
            <a:r>
              <a:rPr lang="sl-SI" dirty="0"/>
              <a:t> sub-</a:t>
            </a:r>
            <a:r>
              <a:rPr lang="sl-SI" dirty="0" err="1"/>
              <a:t>chapter</a:t>
            </a:r>
            <a:r>
              <a:rPr lang="sl-SI" dirty="0"/>
              <a:t> </a:t>
            </a:r>
            <a:r>
              <a:rPr lang="sl-SI" dirty="0" err="1"/>
              <a:t>explain</a:t>
            </a:r>
            <a:r>
              <a:rPr lang="sl-SI" dirty="0"/>
              <a:t>:</a:t>
            </a:r>
          </a:p>
          <a:p>
            <a:r>
              <a:rPr lang="sl-SI" sz="3600" b="1" dirty="0" err="1">
                <a:solidFill>
                  <a:srgbClr val="4E9AAF"/>
                </a:solidFill>
              </a:rPr>
              <a:t>Resilience</a:t>
            </a:r>
            <a:r>
              <a:rPr lang="sl-SI" sz="3600" b="1" dirty="0">
                <a:solidFill>
                  <a:srgbClr val="4E9AAF"/>
                </a:solidFill>
              </a:rPr>
              <a:t> </a:t>
            </a:r>
            <a:r>
              <a:rPr lang="sl-SI" sz="3600" b="1" dirty="0" err="1">
                <a:solidFill>
                  <a:srgbClr val="4E9AAF"/>
                </a:solidFill>
              </a:rPr>
              <a:t>building</a:t>
            </a:r>
            <a:r>
              <a:rPr lang="sl-SI" sz="3600" b="1" dirty="0">
                <a:solidFill>
                  <a:srgbClr val="4E9AAF"/>
                </a:solidFill>
              </a:rPr>
              <a:t> </a:t>
            </a:r>
            <a:r>
              <a:rPr lang="sl-SI" sz="3600" b="1" dirty="0">
                <a:solidFill>
                  <a:srgbClr val="1F8E47"/>
                </a:solidFill>
              </a:rPr>
              <a:t>			</a:t>
            </a:r>
            <a:r>
              <a:rPr lang="sl-SI" sz="3600" b="1" dirty="0" err="1">
                <a:solidFill>
                  <a:srgbClr val="4E9AAF"/>
                </a:solidFill>
              </a:rPr>
              <a:t>Dimensions</a:t>
            </a:r>
            <a:r>
              <a:rPr lang="sl-SI" sz="3600" b="1" dirty="0">
                <a:solidFill>
                  <a:srgbClr val="4E9AAF"/>
                </a:solidFill>
              </a:rPr>
              <a:t> </a:t>
            </a:r>
            <a:r>
              <a:rPr lang="sl-SI" sz="3600" b="1" dirty="0" err="1">
                <a:solidFill>
                  <a:srgbClr val="4E9AAF"/>
                </a:solidFill>
              </a:rPr>
              <a:t>of</a:t>
            </a:r>
            <a:r>
              <a:rPr lang="sl-SI" sz="3600" b="1" dirty="0">
                <a:solidFill>
                  <a:srgbClr val="4E9AAF"/>
                </a:solidFill>
              </a:rPr>
              <a:t> </a:t>
            </a:r>
            <a:r>
              <a:rPr lang="sl-SI" sz="3600" b="1" dirty="0" err="1">
                <a:solidFill>
                  <a:srgbClr val="4E9AAF"/>
                </a:solidFill>
              </a:rPr>
              <a:t>resilience</a:t>
            </a:r>
            <a:endParaRPr lang="sl-SI" sz="3600" b="1" dirty="0">
              <a:solidFill>
                <a:srgbClr val="4E9AAF"/>
              </a:solidFill>
            </a:endParaRPr>
          </a:p>
        </p:txBody>
      </p:sp>
      <p:sp>
        <p:nvSpPr>
          <p:cNvPr id="3" name="Označba mesta besedila 2">
            <a:extLst>
              <a:ext uri="{FF2B5EF4-FFF2-40B4-BE49-F238E27FC236}">
                <a16:creationId xmlns:a16="http://schemas.microsoft.com/office/drawing/2014/main" id="{2FD1C38E-A02D-FEC5-E3F6-D2FBDDDE88B8}"/>
              </a:ext>
            </a:extLst>
          </p:cNvPr>
          <p:cNvSpPr>
            <a:spLocks noGrp="1"/>
          </p:cNvSpPr>
          <p:nvPr>
            <p:ph type="body" sz="quarter" idx="16"/>
          </p:nvPr>
        </p:nvSpPr>
        <p:spPr/>
        <p:txBody>
          <a:bodyPr/>
          <a:lstStyle/>
          <a:p>
            <a:r>
              <a:rPr lang="sl-SI" dirty="0"/>
              <a:t>Take </a:t>
            </a:r>
            <a:r>
              <a:rPr lang="sl-SI" dirty="0" err="1"/>
              <a:t>action</a:t>
            </a:r>
            <a:r>
              <a:rPr lang="sl-SI" dirty="0"/>
              <a:t>!</a:t>
            </a:r>
          </a:p>
        </p:txBody>
      </p:sp>
      <p:sp>
        <p:nvSpPr>
          <p:cNvPr id="5" name="PoljeZBesedilom 4">
            <a:extLst>
              <a:ext uri="{FF2B5EF4-FFF2-40B4-BE49-F238E27FC236}">
                <a16:creationId xmlns:a16="http://schemas.microsoft.com/office/drawing/2014/main" id="{0CDFFDC9-C8BA-A335-CC66-CD58E7130C7D}"/>
              </a:ext>
            </a:extLst>
          </p:cNvPr>
          <p:cNvSpPr txBox="1"/>
          <p:nvPr/>
        </p:nvSpPr>
        <p:spPr>
          <a:xfrm>
            <a:off x="798381" y="3566511"/>
            <a:ext cx="5165656" cy="919401"/>
          </a:xfrm>
          <a:prstGeom prst="roundRect">
            <a:avLst/>
          </a:prstGeom>
          <a:solidFill>
            <a:srgbClr val="60B3C3"/>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dirty="0"/>
              <a:t>Step-</a:t>
            </a:r>
            <a:r>
              <a:rPr lang="sl-SI" sz="2400" dirty="0" err="1"/>
              <a:t>by</a:t>
            </a:r>
            <a:r>
              <a:rPr lang="sl-SI" sz="2400" dirty="0"/>
              <a:t>-step </a:t>
            </a:r>
            <a:r>
              <a:rPr lang="sl-SI" sz="2400" dirty="0" err="1"/>
              <a:t>actions</a:t>
            </a:r>
            <a:r>
              <a:rPr lang="sl-SI" sz="2400" dirty="0"/>
              <a:t> to </a:t>
            </a:r>
            <a:r>
              <a:rPr lang="sl-SI" sz="2400" dirty="0" err="1"/>
              <a:t>building</a:t>
            </a:r>
            <a:r>
              <a:rPr lang="sl-SI" sz="2400" dirty="0"/>
              <a:t> </a:t>
            </a:r>
            <a:r>
              <a:rPr lang="sl-SI" sz="2400" dirty="0" err="1"/>
              <a:t>resilience</a:t>
            </a:r>
            <a:r>
              <a:rPr lang="sl-SI" sz="2400" dirty="0"/>
              <a:t>.</a:t>
            </a:r>
            <a:endParaRPr lang="en-US" sz="2400" dirty="0"/>
          </a:p>
        </p:txBody>
      </p:sp>
      <p:sp>
        <p:nvSpPr>
          <p:cNvPr id="6" name="PoljeZBesedilom 5">
            <a:extLst>
              <a:ext uri="{FF2B5EF4-FFF2-40B4-BE49-F238E27FC236}">
                <a16:creationId xmlns:a16="http://schemas.microsoft.com/office/drawing/2014/main" id="{770A9C8E-FFAD-109F-E072-6D412B1DD264}"/>
              </a:ext>
            </a:extLst>
          </p:cNvPr>
          <p:cNvSpPr txBox="1"/>
          <p:nvPr/>
        </p:nvSpPr>
        <p:spPr>
          <a:xfrm>
            <a:off x="6374513" y="3566511"/>
            <a:ext cx="5019106" cy="1328023"/>
          </a:xfrm>
          <a:prstGeom prst="roundRect">
            <a:avLst/>
          </a:prstGeom>
          <a:solidFill>
            <a:srgbClr val="60B3C3"/>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dirty="0" err="1"/>
              <a:t>Learn</a:t>
            </a:r>
            <a:r>
              <a:rPr lang="sl-SI" sz="2400" dirty="0"/>
              <a:t> </a:t>
            </a:r>
            <a:r>
              <a:rPr lang="sl-SI" sz="2400" dirty="0" err="1"/>
              <a:t>what</a:t>
            </a:r>
            <a:r>
              <a:rPr lang="sl-SI" sz="2400" dirty="0"/>
              <a:t> </a:t>
            </a:r>
            <a:r>
              <a:rPr lang="sl-SI" sz="2400" dirty="0" err="1"/>
              <a:t>resilience</a:t>
            </a:r>
            <a:r>
              <a:rPr lang="sl-SI" sz="2400" dirty="0"/>
              <a:t> is, </a:t>
            </a:r>
            <a:r>
              <a:rPr lang="sl-SI" sz="2400" dirty="0" err="1"/>
              <a:t>what</a:t>
            </a:r>
            <a:r>
              <a:rPr lang="sl-SI" sz="2400" dirty="0"/>
              <a:t> </a:t>
            </a:r>
            <a:r>
              <a:rPr lang="sl-SI" sz="2400" dirty="0" err="1"/>
              <a:t>different</a:t>
            </a:r>
            <a:r>
              <a:rPr lang="sl-SI" sz="2400" dirty="0"/>
              <a:t> </a:t>
            </a:r>
            <a:r>
              <a:rPr lang="sl-SI" sz="2400" dirty="0" err="1"/>
              <a:t>dimensions</a:t>
            </a:r>
            <a:r>
              <a:rPr lang="sl-SI" sz="2400" dirty="0"/>
              <a:t> it </a:t>
            </a:r>
            <a:r>
              <a:rPr lang="sl-SI" sz="2400" dirty="0" err="1"/>
              <a:t>holds</a:t>
            </a:r>
            <a:r>
              <a:rPr lang="sl-SI" sz="2400" dirty="0"/>
              <a:t> </a:t>
            </a:r>
            <a:r>
              <a:rPr lang="sl-SI" sz="2400" dirty="0" err="1"/>
              <a:t>and</a:t>
            </a:r>
            <a:r>
              <a:rPr lang="sl-SI" sz="2400" dirty="0"/>
              <a:t> how </a:t>
            </a:r>
            <a:r>
              <a:rPr lang="sl-SI" sz="2400" dirty="0" err="1"/>
              <a:t>you</a:t>
            </a:r>
            <a:r>
              <a:rPr lang="sl-SI" sz="2400" dirty="0"/>
              <a:t> </a:t>
            </a:r>
            <a:r>
              <a:rPr lang="sl-SI" sz="2400" dirty="0" err="1"/>
              <a:t>can</a:t>
            </a:r>
            <a:r>
              <a:rPr lang="sl-SI" sz="2400" dirty="0"/>
              <a:t> </a:t>
            </a:r>
            <a:r>
              <a:rPr lang="sl-SI" sz="2400" dirty="0" err="1"/>
              <a:t>benefit</a:t>
            </a:r>
            <a:r>
              <a:rPr lang="sl-SI" sz="2400" dirty="0"/>
              <a:t> </a:t>
            </a:r>
            <a:r>
              <a:rPr lang="sl-SI" sz="2400" dirty="0" err="1"/>
              <a:t>from</a:t>
            </a:r>
            <a:r>
              <a:rPr lang="sl-SI" sz="2400" dirty="0"/>
              <a:t> </a:t>
            </a:r>
            <a:r>
              <a:rPr lang="sl-SI" sz="2400" dirty="0" err="1"/>
              <a:t>each</a:t>
            </a:r>
            <a:r>
              <a:rPr lang="sl-SI" sz="2400" dirty="0"/>
              <a:t> </a:t>
            </a:r>
            <a:r>
              <a:rPr lang="sl-SI" sz="2400" dirty="0" err="1"/>
              <a:t>aspect</a:t>
            </a:r>
            <a:r>
              <a:rPr lang="sl-SI" sz="2400" dirty="0"/>
              <a:t>.</a:t>
            </a:r>
            <a:endParaRPr lang="en-US" sz="2400" dirty="0"/>
          </a:p>
        </p:txBody>
      </p:sp>
    </p:spTree>
    <p:extLst>
      <p:ext uri="{BB962C8B-B14F-4D97-AF65-F5344CB8AC3E}">
        <p14:creationId xmlns:p14="http://schemas.microsoft.com/office/powerpoint/2010/main" val="226711932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ice swimming pool&#10;&#10;Description automatically generated">
            <a:extLst>
              <a:ext uri="{FF2B5EF4-FFF2-40B4-BE49-F238E27FC236}">
                <a16:creationId xmlns:a16="http://schemas.microsoft.com/office/drawing/2014/main" id="{50880DEC-C7F7-8F88-31D6-A89A194359FC}"/>
              </a:ext>
            </a:extLst>
          </p:cNvPr>
          <p:cNvPicPr>
            <a:picLocks noGrp="1" noChangeAspect="1"/>
          </p:cNvPicPr>
          <p:nvPr>
            <p:ph type="pic" sz="quarter" idx="34"/>
          </p:nvPr>
        </p:nvPicPr>
        <p:blipFill>
          <a:blip r:embed="rId2"/>
          <a:srcRect t="21099" b="21099"/>
          <a:stretch>
            <a:fillRect/>
          </a:stretch>
        </p:blipFill>
        <p:spPr>
          <a:xfrm>
            <a:off x="0" y="281525"/>
            <a:ext cx="7575621" cy="4331221"/>
          </a:xfrm>
        </p:spPr>
      </p:pic>
      <p:sp>
        <p:nvSpPr>
          <p:cNvPr id="3" name="Text Placeholder 2">
            <a:extLst>
              <a:ext uri="{FF2B5EF4-FFF2-40B4-BE49-F238E27FC236}">
                <a16:creationId xmlns:a16="http://schemas.microsoft.com/office/drawing/2014/main" id="{620D3F17-5201-6B49-0D84-E6022AAC30CC}"/>
              </a:ext>
            </a:extLst>
          </p:cNvPr>
          <p:cNvSpPr>
            <a:spLocks noGrp="1"/>
          </p:cNvSpPr>
          <p:nvPr>
            <p:ph type="body" sz="quarter" idx="18"/>
          </p:nvPr>
        </p:nvSpPr>
        <p:spPr>
          <a:xfrm>
            <a:off x="599571" y="4919936"/>
            <a:ext cx="2336812" cy="1176461"/>
          </a:xfrm>
        </p:spPr>
        <p:txBody>
          <a:bodyPr/>
          <a:lstStyle/>
          <a:p>
            <a:pPr>
              <a:lnSpc>
                <a:spcPct val="100000"/>
              </a:lnSpc>
            </a:pPr>
            <a:r>
              <a:rPr lang="en-GB" sz="4000" b="1" dirty="0"/>
              <a:t>Resilience building </a:t>
            </a:r>
          </a:p>
        </p:txBody>
      </p:sp>
      <p:sp>
        <p:nvSpPr>
          <p:cNvPr id="4" name="Text Placeholder 3">
            <a:extLst>
              <a:ext uri="{FF2B5EF4-FFF2-40B4-BE49-F238E27FC236}">
                <a16:creationId xmlns:a16="http://schemas.microsoft.com/office/drawing/2014/main" id="{62933852-022B-64AA-2CDF-1ED212626CB1}"/>
              </a:ext>
            </a:extLst>
          </p:cNvPr>
          <p:cNvSpPr>
            <a:spLocks noGrp="1"/>
          </p:cNvSpPr>
          <p:nvPr>
            <p:ph type="body" sz="quarter" idx="19"/>
          </p:nvPr>
        </p:nvSpPr>
        <p:spPr/>
        <p:txBody>
          <a:bodyPr/>
          <a:lstStyle/>
          <a:p>
            <a:r>
              <a:rPr lang="sl-SI" dirty="0"/>
              <a:t>2</a:t>
            </a:r>
            <a:r>
              <a:rPr lang="en-GB" dirty="0"/>
              <a:t>.</a:t>
            </a:r>
            <a:r>
              <a:rPr lang="sl-SI" dirty="0"/>
              <a:t>3</a:t>
            </a:r>
            <a:endParaRPr lang="en-GB" dirty="0"/>
          </a:p>
        </p:txBody>
      </p:sp>
      <p:sp>
        <p:nvSpPr>
          <p:cNvPr id="15" name="Text Placeholder 14">
            <a:extLst>
              <a:ext uri="{FF2B5EF4-FFF2-40B4-BE49-F238E27FC236}">
                <a16:creationId xmlns:a16="http://schemas.microsoft.com/office/drawing/2014/main" id="{2C7D470D-3BDC-A42D-F7DB-C0BED25A271A}"/>
              </a:ext>
            </a:extLst>
          </p:cNvPr>
          <p:cNvSpPr txBox="1">
            <a:spLocks noGrp="1"/>
          </p:cNvSpPr>
          <p:nvPr>
            <p:ph type="body" sz="quarter" idx="20"/>
          </p:nvPr>
        </p:nvSpPr>
        <p:spPr>
          <a:xfrm>
            <a:off x="7869676" y="1003548"/>
            <a:ext cx="4069039" cy="5758499"/>
          </a:xfrm>
          <a:prstGeom prst="rect">
            <a:avLst/>
          </a:prstGeom>
          <a:noFill/>
        </p:spPr>
        <p:txBody>
          <a:bodyPr wrap="square">
            <a:spAutoFit/>
          </a:bodyPr>
          <a:lstStyle/>
          <a:p>
            <a:pPr>
              <a:lnSpc>
                <a:spcPct val="150000"/>
              </a:lnSpc>
            </a:pPr>
            <a:r>
              <a:rPr lang="en-GB" sz="2000" b="1"/>
              <a:t>1. </a:t>
            </a:r>
            <a:r>
              <a:rPr lang="en-GB" sz="2000"/>
              <a:t>You </a:t>
            </a:r>
            <a:r>
              <a:rPr lang="en-GB" sz="2000" b="1"/>
              <a:t>cannot build resilience </a:t>
            </a:r>
            <a:r>
              <a:rPr lang="en-GB" sz="2000"/>
              <a:t>by trying to </a:t>
            </a:r>
            <a:r>
              <a:rPr lang="en-GB" sz="2000" b="1"/>
              <a:t>suppress</a:t>
            </a:r>
            <a:r>
              <a:rPr lang="en-GB" sz="2000"/>
              <a:t> what you are experiencing.</a:t>
            </a:r>
          </a:p>
          <a:p>
            <a:pPr>
              <a:lnSpc>
                <a:spcPct val="150000"/>
              </a:lnSpc>
            </a:pPr>
            <a:r>
              <a:rPr lang="en-GB" sz="2000" b="1"/>
              <a:t>2. </a:t>
            </a:r>
            <a:r>
              <a:rPr lang="en-GB" sz="2000"/>
              <a:t>If someone tells you </a:t>
            </a:r>
            <a:r>
              <a:rPr lang="en-GB" sz="2000" b="1"/>
              <a:t>not to think </a:t>
            </a:r>
            <a:r>
              <a:rPr lang="en-GB" sz="2000"/>
              <a:t>about something, that thought often </a:t>
            </a:r>
            <a:r>
              <a:rPr lang="en-GB" sz="2000" b="1"/>
              <a:t>becomes even more present </a:t>
            </a:r>
            <a:r>
              <a:rPr lang="en-GB" sz="2000"/>
              <a:t>in your mind.</a:t>
            </a:r>
          </a:p>
          <a:p>
            <a:pPr>
              <a:lnSpc>
                <a:spcPct val="150000"/>
              </a:lnSpc>
            </a:pPr>
            <a:r>
              <a:rPr lang="en-GB" sz="2000" b="1"/>
              <a:t>3.</a:t>
            </a:r>
            <a:r>
              <a:rPr lang="en-GB" sz="2000"/>
              <a:t> This is especially </a:t>
            </a:r>
            <a:r>
              <a:rPr lang="en-GB" sz="2000" b="1"/>
              <a:t>true</a:t>
            </a:r>
            <a:r>
              <a:rPr lang="en-GB" sz="2000"/>
              <a:t> when it comes to </a:t>
            </a:r>
            <a:r>
              <a:rPr lang="en-GB" sz="2000" b="1"/>
              <a:t>daily realities</a:t>
            </a:r>
            <a:r>
              <a:rPr lang="en-GB" sz="2000"/>
              <a:t> like the </a:t>
            </a:r>
            <a:r>
              <a:rPr lang="en-GB" sz="2000" b="1"/>
              <a:t>visible</a:t>
            </a:r>
            <a:r>
              <a:rPr lang="en-GB" sz="2000"/>
              <a:t> </a:t>
            </a:r>
            <a:r>
              <a:rPr lang="en-GB" sz="2000" b="1"/>
              <a:t>impacts</a:t>
            </a:r>
            <a:r>
              <a:rPr lang="en-GB" sz="2000"/>
              <a:t> of climate change.</a:t>
            </a:r>
          </a:p>
          <a:p>
            <a:br>
              <a:rPr lang="en-GB" sz="2000"/>
            </a:br>
            <a:endParaRPr lang="en-GB" sz="2800"/>
          </a:p>
        </p:txBody>
      </p:sp>
      <p:sp>
        <p:nvSpPr>
          <p:cNvPr id="16" name="Puščica: ukrivljeno dol 6">
            <a:extLst>
              <a:ext uri="{FF2B5EF4-FFF2-40B4-BE49-F238E27FC236}">
                <a16:creationId xmlns:a16="http://schemas.microsoft.com/office/drawing/2014/main" id="{E75B11E5-0634-C248-34EF-F7032C5E150E}"/>
              </a:ext>
            </a:extLst>
          </p:cNvPr>
          <p:cNvSpPr/>
          <p:nvPr/>
        </p:nvSpPr>
        <p:spPr>
          <a:xfrm rot="3504063">
            <a:off x="10988263" y="2129913"/>
            <a:ext cx="1278658" cy="634443"/>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7" name="Puščica: ukrivljeno dol 6">
            <a:extLst>
              <a:ext uri="{FF2B5EF4-FFF2-40B4-BE49-F238E27FC236}">
                <a16:creationId xmlns:a16="http://schemas.microsoft.com/office/drawing/2014/main" id="{98EA07D0-EF56-386C-3E37-91FA3154506D}"/>
              </a:ext>
            </a:extLst>
          </p:cNvPr>
          <p:cNvSpPr/>
          <p:nvPr/>
        </p:nvSpPr>
        <p:spPr>
          <a:xfrm rot="15397873" flipH="1">
            <a:off x="6553793" y="4375469"/>
            <a:ext cx="1575159" cy="711685"/>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70260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7101445-480D-95C6-BD69-2CD616A71DAE}"/>
              </a:ext>
            </a:extLst>
          </p:cNvPr>
          <p:cNvSpPr txBox="1">
            <a:spLocks/>
          </p:cNvSpPr>
          <p:nvPr/>
        </p:nvSpPr>
        <p:spPr>
          <a:xfrm>
            <a:off x="640723" y="4329930"/>
            <a:ext cx="10721663" cy="1772441"/>
          </a:xfrm>
          <a:prstGeom prst="roundRect">
            <a:avLst/>
          </a:prstGeom>
          <a:solidFill>
            <a:srgbClr val="4E9AAF">
              <a:alpha val="72549"/>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lnSpc>
                <a:spcPct val="150000"/>
              </a:lnSpc>
            </a:pPr>
            <a:r>
              <a:rPr lang="en-GB" b="1" i="0" u="none" strike="noStrike">
                <a:effectLst/>
              </a:rPr>
              <a:t>“Resilience </a:t>
            </a:r>
            <a:r>
              <a:rPr lang="en-GB" i="0" u="none" strike="noStrike">
                <a:effectLst/>
              </a:rPr>
              <a:t>comes</a:t>
            </a:r>
            <a:r>
              <a:rPr lang="en-GB" b="1" i="0" u="none" strike="noStrike">
                <a:effectLst/>
              </a:rPr>
              <a:t> </a:t>
            </a:r>
            <a:r>
              <a:rPr lang="en-GB" i="0" u="none" strike="noStrike">
                <a:effectLst/>
              </a:rPr>
              <a:t>from</a:t>
            </a:r>
            <a:r>
              <a:rPr lang="en-GB" b="1" i="0" u="none" strike="noStrike">
                <a:effectLst/>
              </a:rPr>
              <a:t> facing these realities, processing </a:t>
            </a:r>
            <a:r>
              <a:rPr lang="en-GB" i="0" u="none" strike="noStrike">
                <a:effectLst/>
              </a:rPr>
              <a:t>them</a:t>
            </a:r>
            <a:r>
              <a:rPr lang="en-GB" b="1" i="0" u="none" strike="noStrike">
                <a:effectLst/>
              </a:rPr>
              <a:t>, and finding ways to adapt and respond.”</a:t>
            </a:r>
          </a:p>
        </p:txBody>
      </p:sp>
      <p:sp>
        <p:nvSpPr>
          <p:cNvPr id="7" name="TextBox 6">
            <a:extLst>
              <a:ext uri="{FF2B5EF4-FFF2-40B4-BE49-F238E27FC236}">
                <a16:creationId xmlns:a16="http://schemas.microsoft.com/office/drawing/2014/main" id="{285BDFD0-230D-ECD4-C5E8-A42D9DC18093}"/>
              </a:ext>
            </a:extLst>
          </p:cNvPr>
          <p:cNvSpPr txBox="1"/>
          <p:nvPr/>
        </p:nvSpPr>
        <p:spPr>
          <a:xfrm>
            <a:off x="528034" y="412123"/>
            <a:ext cx="5473521" cy="1429622"/>
          </a:xfrm>
          <a:prstGeom prst="rect">
            <a:avLst/>
          </a:prstGeom>
          <a:noFill/>
        </p:spPr>
        <p:txBody>
          <a:bodyPr wrap="square">
            <a:spAutoFit/>
          </a:bodyPr>
          <a:lstStyle/>
          <a:p>
            <a:pPr>
              <a:lnSpc>
                <a:spcPct val="150000"/>
              </a:lnSpc>
            </a:pPr>
            <a:r>
              <a:rPr lang="en-GB" sz="2000" b="1" i="0" u="none" strike="noStrike">
                <a:effectLst/>
                <a:latin typeface="-webkit-standard"/>
              </a:rPr>
              <a:t>4. </a:t>
            </a:r>
            <a:r>
              <a:rPr lang="en-GB" sz="2000" b="0" i="0" u="none" strike="noStrike">
                <a:effectLst/>
                <a:latin typeface="-webkit-standard"/>
              </a:rPr>
              <a:t>Whether it's extreme weather, rising sea </a:t>
            </a:r>
            <a:r>
              <a:rPr lang="en-GB" sz="2000" b="0" i="0" u="none" strike="noStrike">
                <a:effectLst/>
              </a:rPr>
              <a:t>levels</a:t>
            </a:r>
            <a:r>
              <a:rPr lang="en-GB" sz="2000" b="0" i="0" u="none" strike="noStrike">
                <a:effectLst/>
                <a:latin typeface="-webkit-standard"/>
              </a:rPr>
              <a:t>, or changes in local ecosystems — </a:t>
            </a:r>
            <a:r>
              <a:rPr lang="en-GB" sz="2000" b="1" i="0" u="none" strike="noStrike">
                <a:effectLst/>
                <a:latin typeface="-webkit-standard"/>
              </a:rPr>
              <a:t>these events are part of everyday life for many people.</a:t>
            </a:r>
            <a:endParaRPr lang="en-GB" sz="2000" b="1"/>
          </a:p>
        </p:txBody>
      </p:sp>
      <p:sp>
        <p:nvSpPr>
          <p:cNvPr id="9" name="TextBox 8">
            <a:extLst>
              <a:ext uri="{FF2B5EF4-FFF2-40B4-BE49-F238E27FC236}">
                <a16:creationId xmlns:a16="http://schemas.microsoft.com/office/drawing/2014/main" id="{F25E5505-C64D-271A-1CEF-4A36ABCEE972}"/>
              </a:ext>
            </a:extLst>
          </p:cNvPr>
          <p:cNvSpPr txBox="1"/>
          <p:nvPr/>
        </p:nvSpPr>
        <p:spPr>
          <a:xfrm>
            <a:off x="3984904" y="2294189"/>
            <a:ext cx="3600752" cy="1429622"/>
          </a:xfrm>
          <a:prstGeom prst="rect">
            <a:avLst/>
          </a:prstGeom>
          <a:noFill/>
        </p:spPr>
        <p:txBody>
          <a:bodyPr wrap="square">
            <a:spAutoFit/>
          </a:bodyPr>
          <a:lstStyle/>
          <a:p>
            <a:pPr>
              <a:lnSpc>
                <a:spcPct val="150000"/>
              </a:lnSpc>
            </a:pPr>
            <a:r>
              <a:rPr lang="en-GB" sz="2000" b="1"/>
              <a:t>5. Ignoring</a:t>
            </a:r>
            <a:r>
              <a:rPr lang="en-GB" sz="2000"/>
              <a:t> them only </a:t>
            </a:r>
            <a:r>
              <a:rPr lang="en-GB" sz="2000" b="1"/>
              <a:t>increases</a:t>
            </a:r>
            <a:r>
              <a:rPr lang="en-GB" sz="2000"/>
              <a:t> </a:t>
            </a:r>
            <a:r>
              <a:rPr lang="en-GB" sz="2000" b="1"/>
              <a:t>stress</a:t>
            </a:r>
            <a:r>
              <a:rPr lang="en-GB" sz="2000"/>
              <a:t> and awareness, rather than helping to cope.</a:t>
            </a:r>
          </a:p>
        </p:txBody>
      </p:sp>
      <p:sp>
        <p:nvSpPr>
          <p:cNvPr id="10" name="Puščica: ukrivljeno dol 6">
            <a:extLst>
              <a:ext uri="{FF2B5EF4-FFF2-40B4-BE49-F238E27FC236}">
                <a16:creationId xmlns:a16="http://schemas.microsoft.com/office/drawing/2014/main" id="{CB76CF8F-87BB-E045-C670-19EC865909D1}"/>
              </a:ext>
            </a:extLst>
          </p:cNvPr>
          <p:cNvSpPr/>
          <p:nvPr/>
        </p:nvSpPr>
        <p:spPr>
          <a:xfrm rot="7817259" flipH="1">
            <a:off x="7496314" y="2325817"/>
            <a:ext cx="2152659" cy="1113565"/>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5398A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2" name="TextBox 11">
            <a:extLst>
              <a:ext uri="{FF2B5EF4-FFF2-40B4-BE49-F238E27FC236}">
                <a16:creationId xmlns:a16="http://schemas.microsoft.com/office/drawing/2014/main" id="{24C16890-C494-DAC3-3A34-B55F8D0B888A}"/>
              </a:ext>
            </a:extLst>
          </p:cNvPr>
          <p:cNvSpPr txBox="1"/>
          <p:nvPr/>
        </p:nvSpPr>
        <p:spPr>
          <a:xfrm>
            <a:off x="7683311" y="412123"/>
            <a:ext cx="3980655" cy="2265364"/>
          </a:xfrm>
          <a:prstGeom prst="rect">
            <a:avLst/>
          </a:prstGeom>
          <a:noFill/>
        </p:spPr>
        <p:txBody>
          <a:bodyPr wrap="square">
            <a:spAutoFit/>
          </a:bodyPr>
          <a:lstStyle/>
          <a:p>
            <a:pPr>
              <a:lnSpc>
                <a:spcPct val="150000"/>
              </a:lnSpc>
            </a:pPr>
            <a:r>
              <a:rPr lang="en-GB" sz="2000" b="1"/>
              <a:t>6. </a:t>
            </a:r>
            <a:r>
              <a:rPr lang="en-GB" sz="2000"/>
              <a:t>Psychologically, </a:t>
            </a:r>
            <a:r>
              <a:rPr lang="en-GB" sz="2000" b="1"/>
              <a:t>the effort to block out</a:t>
            </a:r>
            <a:r>
              <a:rPr lang="en-GB" sz="2000"/>
              <a:t> difficult thoughts often </a:t>
            </a:r>
            <a:r>
              <a:rPr lang="en-GB" sz="2000" b="1"/>
              <a:t>makes them more intrusive.</a:t>
            </a:r>
          </a:p>
          <a:p>
            <a:pPr>
              <a:lnSpc>
                <a:spcPct val="150000"/>
              </a:lnSpc>
            </a:pPr>
            <a:br>
              <a:rPr lang="en-GB"/>
            </a:br>
            <a:endParaRPr lang="en-GB"/>
          </a:p>
        </p:txBody>
      </p:sp>
      <p:sp>
        <p:nvSpPr>
          <p:cNvPr id="13" name="Puščica: ukrivljeno dol 6">
            <a:extLst>
              <a:ext uri="{FF2B5EF4-FFF2-40B4-BE49-F238E27FC236}">
                <a16:creationId xmlns:a16="http://schemas.microsoft.com/office/drawing/2014/main" id="{F9DD3042-5C7B-69F6-5860-E2DA88978311}"/>
              </a:ext>
            </a:extLst>
          </p:cNvPr>
          <p:cNvSpPr/>
          <p:nvPr/>
        </p:nvSpPr>
        <p:spPr>
          <a:xfrm rot="13997570" flipH="1">
            <a:off x="1995053" y="2419190"/>
            <a:ext cx="1825665" cy="1179620"/>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5398A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92209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B3AA66-31D2-15C0-0E51-C1E922916221}"/>
              </a:ext>
            </a:extLst>
          </p:cNvPr>
          <p:cNvSpPr>
            <a:spLocks noGrp="1"/>
          </p:cNvSpPr>
          <p:nvPr>
            <p:ph type="body" sz="quarter" idx="42"/>
          </p:nvPr>
        </p:nvSpPr>
        <p:spPr/>
        <p:txBody>
          <a:bodyPr/>
          <a:lstStyle/>
          <a:p>
            <a:r>
              <a:rPr lang="en-US"/>
              <a:t>CONTENTS</a:t>
            </a:r>
          </a:p>
        </p:txBody>
      </p:sp>
      <p:sp>
        <p:nvSpPr>
          <p:cNvPr id="10" name="Text Placeholder 9">
            <a:extLst>
              <a:ext uri="{FF2B5EF4-FFF2-40B4-BE49-F238E27FC236}">
                <a16:creationId xmlns:a16="http://schemas.microsoft.com/office/drawing/2014/main" id="{163783B1-DFC0-4053-4BCA-33C03CC7ED81}"/>
              </a:ext>
            </a:extLst>
          </p:cNvPr>
          <p:cNvSpPr>
            <a:spLocks noGrp="1"/>
          </p:cNvSpPr>
          <p:nvPr>
            <p:ph type="body" sz="quarter" idx="18"/>
          </p:nvPr>
        </p:nvSpPr>
        <p:spPr/>
        <p:txBody>
          <a:bodyPr/>
          <a:lstStyle/>
          <a:p>
            <a:r>
              <a:rPr lang="en-US" dirty="0"/>
              <a:t>DEFINING RESILIENCE</a:t>
            </a:r>
          </a:p>
          <a:p>
            <a:endParaRPr lang="en-US" dirty="0"/>
          </a:p>
        </p:txBody>
      </p:sp>
      <p:sp>
        <p:nvSpPr>
          <p:cNvPr id="11" name="Text Placeholder 10">
            <a:extLst>
              <a:ext uri="{FF2B5EF4-FFF2-40B4-BE49-F238E27FC236}">
                <a16:creationId xmlns:a16="http://schemas.microsoft.com/office/drawing/2014/main" id="{42968184-7B94-9D8B-33FF-9C38278D2F62}"/>
              </a:ext>
            </a:extLst>
          </p:cNvPr>
          <p:cNvSpPr>
            <a:spLocks noGrp="1"/>
          </p:cNvSpPr>
          <p:nvPr>
            <p:ph type="body" sz="quarter" idx="19"/>
          </p:nvPr>
        </p:nvSpPr>
        <p:spPr/>
        <p:txBody>
          <a:bodyPr/>
          <a:lstStyle/>
          <a:p>
            <a:r>
              <a:rPr lang="en-US"/>
              <a:t>01</a:t>
            </a:r>
          </a:p>
        </p:txBody>
      </p:sp>
      <p:sp>
        <p:nvSpPr>
          <p:cNvPr id="12" name="Text Placeholder 11">
            <a:extLst>
              <a:ext uri="{FF2B5EF4-FFF2-40B4-BE49-F238E27FC236}">
                <a16:creationId xmlns:a16="http://schemas.microsoft.com/office/drawing/2014/main" id="{02861397-C0CD-07DB-AB1E-5B2241F10196}"/>
              </a:ext>
            </a:extLst>
          </p:cNvPr>
          <p:cNvSpPr>
            <a:spLocks noGrp="1"/>
          </p:cNvSpPr>
          <p:nvPr>
            <p:ph type="body" sz="quarter" idx="20"/>
          </p:nvPr>
        </p:nvSpPr>
        <p:spPr/>
        <p:txBody>
          <a:bodyPr/>
          <a:lstStyle/>
          <a:p>
            <a:r>
              <a:rPr lang="en-US" dirty="0"/>
              <a:t>Page</a:t>
            </a:r>
            <a:r>
              <a:rPr lang="sl-SI" dirty="0"/>
              <a:t> 4</a:t>
            </a:r>
            <a:r>
              <a:rPr lang="en-US" dirty="0"/>
              <a:t> </a:t>
            </a:r>
          </a:p>
        </p:txBody>
      </p:sp>
      <p:sp>
        <p:nvSpPr>
          <p:cNvPr id="14" name="Text Placeholder 13">
            <a:extLst>
              <a:ext uri="{FF2B5EF4-FFF2-40B4-BE49-F238E27FC236}">
                <a16:creationId xmlns:a16="http://schemas.microsoft.com/office/drawing/2014/main" id="{B474679A-1DBB-68EC-2816-46658686C85E}"/>
              </a:ext>
            </a:extLst>
          </p:cNvPr>
          <p:cNvSpPr>
            <a:spLocks noGrp="1"/>
          </p:cNvSpPr>
          <p:nvPr>
            <p:ph type="body" sz="quarter" idx="43"/>
          </p:nvPr>
        </p:nvSpPr>
        <p:spPr/>
        <p:txBody>
          <a:bodyPr/>
          <a:lstStyle/>
          <a:p>
            <a:r>
              <a:rPr lang="en-US" dirty="0"/>
              <a:t>WHY RESILIENCE MATTERS</a:t>
            </a:r>
          </a:p>
          <a:p>
            <a:endParaRPr lang="en-US" dirty="0"/>
          </a:p>
        </p:txBody>
      </p:sp>
      <p:sp>
        <p:nvSpPr>
          <p:cNvPr id="15" name="Text Placeholder 14">
            <a:extLst>
              <a:ext uri="{FF2B5EF4-FFF2-40B4-BE49-F238E27FC236}">
                <a16:creationId xmlns:a16="http://schemas.microsoft.com/office/drawing/2014/main" id="{7B8F4EB6-AD67-1BB4-5CDA-1043AC4AAA04}"/>
              </a:ext>
            </a:extLst>
          </p:cNvPr>
          <p:cNvSpPr>
            <a:spLocks noGrp="1"/>
          </p:cNvSpPr>
          <p:nvPr>
            <p:ph type="body" sz="quarter" idx="44"/>
          </p:nvPr>
        </p:nvSpPr>
        <p:spPr/>
        <p:txBody>
          <a:bodyPr/>
          <a:lstStyle/>
          <a:p>
            <a:r>
              <a:rPr lang="en-US"/>
              <a:t>02</a:t>
            </a:r>
          </a:p>
        </p:txBody>
      </p:sp>
      <p:sp>
        <p:nvSpPr>
          <p:cNvPr id="16" name="Text Placeholder 15">
            <a:extLst>
              <a:ext uri="{FF2B5EF4-FFF2-40B4-BE49-F238E27FC236}">
                <a16:creationId xmlns:a16="http://schemas.microsoft.com/office/drawing/2014/main" id="{D387E852-E0C1-B1A6-6CF1-AE5AEF2120DE}"/>
              </a:ext>
            </a:extLst>
          </p:cNvPr>
          <p:cNvSpPr>
            <a:spLocks noGrp="1"/>
          </p:cNvSpPr>
          <p:nvPr>
            <p:ph type="body" sz="quarter" idx="45"/>
          </p:nvPr>
        </p:nvSpPr>
        <p:spPr/>
        <p:txBody>
          <a:bodyPr/>
          <a:lstStyle/>
          <a:p>
            <a:r>
              <a:rPr lang="en-US" dirty="0"/>
              <a:t>Page</a:t>
            </a:r>
            <a:r>
              <a:rPr lang="sl-SI" dirty="0"/>
              <a:t> 11</a:t>
            </a:r>
            <a:r>
              <a:rPr lang="en-US" dirty="0"/>
              <a:t> </a:t>
            </a:r>
          </a:p>
          <a:p>
            <a:endParaRPr lang="en-US" dirty="0"/>
          </a:p>
        </p:txBody>
      </p:sp>
      <p:sp>
        <p:nvSpPr>
          <p:cNvPr id="17" name="Text Placeholder 16">
            <a:extLst>
              <a:ext uri="{FF2B5EF4-FFF2-40B4-BE49-F238E27FC236}">
                <a16:creationId xmlns:a16="http://schemas.microsoft.com/office/drawing/2014/main" id="{7D2B8D38-6BCA-EA9B-81BB-3128C83B2BF7}"/>
              </a:ext>
            </a:extLst>
          </p:cNvPr>
          <p:cNvSpPr>
            <a:spLocks noGrp="1"/>
          </p:cNvSpPr>
          <p:nvPr>
            <p:ph type="body" sz="quarter" idx="46"/>
          </p:nvPr>
        </p:nvSpPr>
        <p:spPr/>
        <p:txBody>
          <a:bodyPr/>
          <a:lstStyle/>
          <a:p>
            <a:r>
              <a:rPr lang="en-US" dirty="0"/>
              <a:t>WHAT MAKES US RESILIENT?</a:t>
            </a:r>
          </a:p>
          <a:p>
            <a:endParaRPr lang="en-US" dirty="0"/>
          </a:p>
        </p:txBody>
      </p:sp>
      <p:sp>
        <p:nvSpPr>
          <p:cNvPr id="18" name="Text Placeholder 17">
            <a:extLst>
              <a:ext uri="{FF2B5EF4-FFF2-40B4-BE49-F238E27FC236}">
                <a16:creationId xmlns:a16="http://schemas.microsoft.com/office/drawing/2014/main" id="{71041340-DB9F-1FE4-1E1F-0CFDC896C31F}"/>
              </a:ext>
            </a:extLst>
          </p:cNvPr>
          <p:cNvSpPr>
            <a:spLocks noGrp="1"/>
          </p:cNvSpPr>
          <p:nvPr>
            <p:ph type="body" sz="quarter" idx="47"/>
          </p:nvPr>
        </p:nvSpPr>
        <p:spPr/>
        <p:txBody>
          <a:bodyPr/>
          <a:lstStyle/>
          <a:p>
            <a:r>
              <a:rPr lang="en-US"/>
              <a:t>03</a:t>
            </a:r>
          </a:p>
        </p:txBody>
      </p:sp>
      <p:sp>
        <p:nvSpPr>
          <p:cNvPr id="19" name="Text Placeholder 18">
            <a:extLst>
              <a:ext uri="{FF2B5EF4-FFF2-40B4-BE49-F238E27FC236}">
                <a16:creationId xmlns:a16="http://schemas.microsoft.com/office/drawing/2014/main" id="{7ADE394C-43F2-5BC1-FB20-7C650A2C181D}"/>
              </a:ext>
            </a:extLst>
          </p:cNvPr>
          <p:cNvSpPr>
            <a:spLocks noGrp="1"/>
          </p:cNvSpPr>
          <p:nvPr>
            <p:ph type="body" sz="quarter" idx="48"/>
          </p:nvPr>
        </p:nvSpPr>
        <p:spPr/>
        <p:txBody>
          <a:bodyPr/>
          <a:lstStyle/>
          <a:p>
            <a:r>
              <a:rPr lang="en-US" dirty="0"/>
              <a:t>Page</a:t>
            </a:r>
            <a:r>
              <a:rPr lang="sl-SI" dirty="0"/>
              <a:t> 22</a:t>
            </a:r>
            <a:r>
              <a:rPr lang="en-US" dirty="0"/>
              <a:t> </a:t>
            </a:r>
          </a:p>
          <a:p>
            <a:endParaRPr lang="en-US" dirty="0"/>
          </a:p>
        </p:txBody>
      </p:sp>
      <p:sp>
        <p:nvSpPr>
          <p:cNvPr id="22" name="Text Placeholder 21">
            <a:extLst>
              <a:ext uri="{FF2B5EF4-FFF2-40B4-BE49-F238E27FC236}">
                <a16:creationId xmlns:a16="http://schemas.microsoft.com/office/drawing/2014/main" id="{1383EDCA-C6D2-7AD0-A80B-E0162B19F7C1}"/>
              </a:ext>
            </a:extLst>
          </p:cNvPr>
          <p:cNvSpPr>
            <a:spLocks noGrp="1"/>
          </p:cNvSpPr>
          <p:nvPr>
            <p:ph type="body" sz="quarter" idx="51"/>
          </p:nvPr>
        </p:nvSpPr>
        <p:spPr/>
        <p:txBody>
          <a:bodyPr/>
          <a:lstStyle/>
          <a:p>
            <a:endParaRPr lang="en-US" dirty="0"/>
          </a:p>
        </p:txBody>
      </p:sp>
      <p:pic>
        <p:nvPicPr>
          <p:cNvPr id="5" name="Picture Placeholder 47" descr="A group of people holding a sign&#10;&#10;Description automatically generated">
            <a:extLst>
              <a:ext uri="{FF2B5EF4-FFF2-40B4-BE49-F238E27FC236}">
                <a16:creationId xmlns:a16="http://schemas.microsoft.com/office/drawing/2014/main" id="{4D7EF9B8-DE44-A6BA-F837-CDFB0F20B42F}"/>
              </a:ext>
            </a:extLst>
          </p:cNvPr>
          <p:cNvPicPr>
            <a:picLocks noGrp="1" noChangeAspect="1"/>
          </p:cNvPicPr>
          <p:nvPr>
            <p:ph type="pic" sz="quarter" idx="12"/>
          </p:nvPr>
        </p:nvPicPr>
        <p:blipFill>
          <a:blip r:embed="rId2"/>
          <a:srcRect l="30315" r="30315"/>
          <a:stretch>
            <a:fillRect/>
          </a:stretch>
        </p:blipFill>
        <p:spPr>
          <a:xfrm>
            <a:off x="7180263" y="4763"/>
            <a:ext cx="2205037" cy="3733800"/>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pic>
      <p:pic>
        <p:nvPicPr>
          <p:cNvPr id="26" name="Picture Placeholder 1">
            <a:extLst>
              <a:ext uri="{FF2B5EF4-FFF2-40B4-BE49-F238E27FC236}">
                <a16:creationId xmlns:a16="http://schemas.microsoft.com/office/drawing/2014/main" id="{E6EF61CF-A163-3B04-B6CB-029C8252AD0A}"/>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4968" r="24968"/>
          <a:stretch>
            <a:fillRect/>
          </a:stretch>
        </p:blipFill>
        <p:spPr>
          <a:xfrm>
            <a:off x="4722813" y="2443163"/>
            <a:ext cx="2205037" cy="3127375"/>
          </a:xfrm>
        </p:spPr>
      </p:pic>
      <p:pic>
        <p:nvPicPr>
          <p:cNvPr id="32" name="Označba mesta slike 31" descr="Slika, ki vsebuje besede samolepilni listič, rokopis, papirnat izdelek&#10;&#10;Vsebina, ustvarjena z UI, morda ni pravilna.">
            <a:extLst>
              <a:ext uri="{FF2B5EF4-FFF2-40B4-BE49-F238E27FC236}">
                <a16:creationId xmlns:a16="http://schemas.microsoft.com/office/drawing/2014/main" id="{51D36BD1-57E7-0883-D3A8-278FB6E82FC2}"/>
              </a:ext>
            </a:extLst>
          </p:cNvPr>
          <p:cNvPicPr>
            <a:picLocks noGrp="1" noChangeAspect="1"/>
          </p:cNvPicPr>
          <p:nvPr>
            <p:ph type="pic" sz="quarter" idx="10"/>
          </p:nvPr>
        </p:nvPicPr>
        <p:blipFill>
          <a:blip r:embed="rId5"/>
          <a:srcRect l="27822" t="138" r="33738" b="-138"/>
          <a:stretch>
            <a:fillRect/>
          </a:stretch>
        </p:blipFill>
        <p:spPr>
          <a:xfrm>
            <a:off x="2269245" y="16945"/>
            <a:ext cx="2200054" cy="3855329"/>
          </a:xfrm>
        </p:spPr>
      </p:pic>
      <p:sp>
        <p:nvSpPr>
          <p:cNvPr id="30" name="Označba mesta besedila 29">
            <a:extLst>
              <a:ext uri="{FF2B5EF4-FFF2-40B4-BE49-F238E27FC236}">
                <a16:creationId xmlns:a16="http://schemas.microsoft.com/office/drawing/2014/main" id="{F50FD252-0859-7F4A-7179-7FFCEACBDBD4}"/>
              </a:ext>
            </a:extLst>
          </p:cNvPr>
          <p:cNvSpPr>
            <a:spLocks noGrp="1"/>
          </p:cNvSpPr>
          <p:nvPr>
            <p:ph type="body" sz="quarter" idx="50"/>
          </p:nvPr>
        </p:nvSpPr>
        <p:spPr/>
        <p:txBody>
          <a:bodyPr/>
          <a:lstStyle/>
          <a:p>
            <a:endParaRPr lang="sl-SI" dirty="0"/>
          </a:p>
        </p:txBody>
      </p:sp>
      <p:pic>
        <p:nvPicPr>
          <p:cNvPr id="33" name="Označba mesta slike 21">
            <a:extLst>
              <a:ext uri="{FF2B5EF4-FFF2-40B4-BE49-F238E27FC236}">
                <a16:creationId xmlns:a16="http://schemas.microsoft.com/office/drawing/2014/main" id="{2828D5AF-25F2-1208-A76E-450B816E04E6}"/>
              </a:ext>
            </a:extLst>
          </p:cNvPr>
          <p:cNvPicPr>
            <a:picLocks noChangeAspect="1"/>
          </p:cNvPicPr>
          <p:nvPr/>
        </p:nvPicPr>
        <p:blipFill>
          <a:blip r:embed="rId6"/>
          <a:srcRect l="-1187" t="-1294" r="78349" b="584"/>
          <a:stretch>
            <a:fillRect/>
          </a:stretch>
        </p:blipFill>
        <p:spPr>
          <a:xfrm>
            <a:off x="9613241" y="0"/>
            <a:ext cx="2266815" cy="6280387"/>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pic>
    </p:spTree>
    <p:extLst>
      <p:ext uri="{BB962C8B-B14F-4D97-AF65-F5344CB8AC3E}">
        <p14:creationId xmlns:p14="http://schemas.microsoft.com/office/powerpoint/2010/main" val="1737210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climbing a rock wall&#10;&#10;Description automatically generated">
            <a:extLst>
              <a:ext uri="{FF2B5EF4-FFF2-40B4-BE49-F238E27FC236}">
                <a16:creationId xmlns:a16="http://schemas.microsoft.com/office/drawing/2014/main" id="{78F474EA-5F7B-3AA5-E207-BFB6BA4CE6A9}"/>
              </a:ext>
            </a:extLst>
          </p:cNvPr>
          <p:cNvPicPr>
            <a:picLocks noGrp="1" noChangeAspect="1"/>
          </p:cNvPicPr>
          <p:nvPr>
            <p:ph type="pic" sz="quarter" idx="34"/>
          </p:nvPr>
        </p:nvPicPr>
        <p:blipFill rotWithShape="1">
          <a:blip r:embed="rId2"/>
          <a:srcRect t="49850" b="12046"/>
          <a:stretch/>
        </p:blipFill>
        <p:spPr>
          <a:xfrm>
            <a:off x="0" y="268647"/>
            <a:ext cx="7575621" cy="4331221"/>
          </a:xfrm>
        </p:spPr>
      </p:pic>
      <p:sp>
        <p:nvSpPr>
          <p:cNvPr id="4" name="Text Placeholder 3">
            <a:extLst>
              <a:ext uri="{FF2B5EF4-FFF2-40B4-BE49-F238E27FC236}">
                <a16:creationId xmlns:a16="http://schemas.microsoft.com/office/drawing/2014/main" id="{C69FE352-1281-8BAF-F5A0-EE1ABB5E166B}"/>
              </a:ext>
            </a:extLst>
          </p:cNvPr>
          <p:cNvSpPr>
            <a:spLocks noGrp="1"/>
          </p:cNvSpPr>
          <p:nvPr>
            <p:ph type="body" sz="quarter" idx="19"/>
          </p:nvPr>
        </p:nvSpPr>
        <p:spPr>
          <a:xfrm>
            <a:off x="616370" y="3985017"/>
            <a:ext cx="3071710" cy="385564"/>
          </a:xfrm>
        </p:spPr>
        <p:txBody>
          <a:bodyPr/>
          <a:lstStyle/>
          <a:p>
            <a:r>
              <a:rPr lang="sl-SI" dirty="0"/>
              <a:t>2</a:t>
            </a:r>
            <a:r>
              <a:rPr lang="en-GB" dirty="0"/>
              <a:t>.</a:t>
            </a:r>
            <a:r>
              <a:rPr lang="sl-SI" dirty="0"/>
              <a:t>4 D</a:t>
            </a:r>
            <a:r>
              <a:rPr lang="en-GB" dirty="0" err="1"/>
              <a:t>imensions</a:t>
            </a:r>
            <a:r>
              <a:rPr lang="en-GB" dirty="0"/>
              <a:t> of resilience </a:t>
            </a:r>
          </a:p>
          <a:p>
            <a:endParaRPr lang="en-GB" dirty="0"/>
          </a:p>
        </p:txBody>
      </p:sp>
      <p:sp>
        <p:nvSpPr>
          <p:cNvPr id="5" name="Text Placeholder 4">
            <a:extLst>
              <a:ext uri="{FF2B5EF4-FFF2-40B4-BE49-F238E27FC236}">
                <a16:creationId xmlns:a16="http://schemas.microsoft.com/office/drawing/2014/main" id="{65385D57-FA8E-B052-22F0-C4177F832379}"/>
              </a:ext>
            </a:extLst>
          </p:cNvPr>
          <p:cNvSpPr>
            <a:spLocks noGrp="1"/>
          </p:cNvSpPr>
          <p:nvPr>
            <p:ph type="body" sz="quarter" idx="20"/>
          </p:nvPr>
        </p:nvSpPr>
        <p:spPr>
          <a:xfrm>
            <a:off x="7856799" y="702271"/>
            <a:ext cx="3888734" cy="5453458"/>
          </a:xfrm>
        </p:spPr>
        <p:txBody>
          <a:bodyPr/>
          <a:lstStyle/>
          <a:p>
            <a:r>
              <a:rPr lang="en-AU" b="1" noProof="0" dirty="0"/>
              <a:t>There are </a:t>
            </a:r>
            <a:r>
              <a:rPr lang="sl-SI" b="1" noProof="0" dirty="0" err="1"/>
              <a:t>different</a:t>
            </a:r>
            <a:r>
              <a:rPr lang="en-AU" b="1" noProof="0" dirty="0"/>
              <a:t> sides to resilience:</a:t>
            </a:r>
          </a:p>
          <a:p>
            <a:pPr marL="342900" indent="-342900">
              <a:buFont typeface="Arial" panose="020B0604020202020204" pitchFamily="34" charset="0"/>
              <a:buChar char="•"/>
            </a:pPr>
            <a:r>
              <a:rPr lang="en-GB" b="1" dirty="0"/>
              <a:t>Emotional Resilience</a:t>
            </a:r>
            <a:r>
              <a:rPr lang="sl-SI" b="1" dirty="0"/>
              <a:t>: </a:t>
            </a:r>
            <a:r>
              <a:rPr lang="en-GB" dirty="0"/>
              <a:t>Handling fear, grief, uncertainty</a:t>
            </a:r>
            <a:endParaRPr lang="sl-SI" dirty="0"/>
          </a:p>
          <a:p>
            <a:pPr marL="342900" indent="-342900">
              <a:buFont typeface="Arial" panose="020B0604020202020204" pitchFamily="34" charset="0"/>
              <a:buChar char="•"/>
            </a:pPr>
            <a:r>
              <a:rPr lang="en-GB" b="1" dirty="0"/>
              <a:t>Physical Resilience</a:t>
            </a:r>
            <a:r>
              <a:rPr lang="sl-SI" b="1" dirty="0"/>
              <a:t>: </a:t>
            </a:r>
            <a:r>
              <a:rPr lang="en-GB" dirty="0"/>
              <a:t>Being ready </a:t>
            </a:r>
            <a:r>
              <a:rPr lang="sl-SI" dirty="0"/>
              <a:t>(</a:t>
            </a:r>
            <a:r>
              <a:rPr lang="en-GB" dirty="0"/>
              <a:t>food skills, first aid, basic tools</a:t>
            </a:r>
            <a:r>
              <a:rPr lang="sl-SI" dirty="0"/>
              <a:t>)</a:t>
            </a:r>
          </a:p>
          <a:p>
            <a:pPr marL="342900" indent="-342900">
              <a:buFont typeface="Arial" panose="020B0604020202020204" pitchFamily="34" charset="0"/>
              <a:buChar char="•"/>
            </a:pPr>
            <a:r>
              <a:rPr lang="en-GB" b="1" dirty="0"/>
              <a:t>Cultural Resilience</a:t>
            </a:r>
            <a:r>
              <a:rPr lang="sl-SI" b="1" dirty="0"/>
              <a:t>: </a:t>
            </a:r>
            <a:r>
              <a:rPr lang="en-GB" dirty="0"/>
              <a:t>Keeping traditions alive, sharing knowledge</a:t>
            </a:r>
            <a:endParaRPr lang="sl-SI" dirty="0"/>
          </a:p>
          <a:p>
            <a:pPr marL="342900" indent="-342900">
              <a:buFont typeface="Arial" panose="020B0604020202020204" pitchFamily="34" charset="0"/>
              <a:buChar char="•"/>
            </a:pPr>
            <a:r>
              <a:rPr lang="en-GB" b="1" dirty="0"/>
              <a:t>Social Resilience</a:t>
            </a:r>
            <a:r>
              <a:rPr lang="sl-SI" b="1" dirty="0"/>
              <a:t>: </a:t>
            </a:r>
            <a:r>
              <a:rPr lang="en-GB" dirty="0"/>
              <a:t>Strong networks, solidarity, community care</a:t>
            </a:r>
            <a:endParaRPr lang="sl-SI" dirty="0"/>
          </a:p>
          <a:p>
            <a:pPr lvl="0"/>
            <a:endParaRPr lang="sl-SI" dirty="0"/>
          </a:p>
          <a:p>
            <a:pPr lvl="0"/>
            <a:endParaRPr lang="sl-SI" dirty="0"/>
          </a:p>
        </p:txBody>
      </p:sp>
      <p:sp>
        <p:nvSpPr>
          <p:cNvPr id="8" name="TextBox 7">
            <a:extLst>
              <a:ext uri="{FF2B5EF4-FFF2-40B4-BE49-F238E27FC236}">
                <a16:creationId xmlns:a16="http://schemas.microsoft.com/office/drawing/2014/main" id="{33114A51-8760-0814-4666-9068C531B915}"/>
              </a:ext>
            </a:extLst>
          </p:cNvPr>
          <p:cNvSpPr txBox="1"/>
          <p:nvPr/>
        </p:nvSpPr>
        <p:spPr>
          <a:xfrm>
            <a:off x="12456" y="6497020"/>
            <a:ext cx="2405129" cy="184666"/>
          </a:xfrm>
          <a:prstGeom prst="rect">
            <a:avLst/>
          </a:prstGeom>
          <a:noFill/>
        </p:spPr>
        <p:txBody>
          <a:bodyPr wrap="square">
            <a:spAutoFit/>
          </a:bodyPr>
          <a:lstStyle/>
          <a:p>
            <a:r>
              <a:rPr lang="en-GB" sz="600" b="0" i="0">
                <a:solidFill>
                  <a:srgbClr val="000000"/>
                </a:solidFill>
                <a:effectLst/>
                <a:latin typeface="Canva Sans"/>
              </a:rPr>
              <a:t>Photo by Nicolas </a:t>
            </a:r>
            <a:r>
              <a:rPr lang="en-GB" sz="600" b="0" i="0">
                <a:solidFill>
                  <a:srgbClr val="000000"/>
                </a:solidFill>
                <a:effectLst/>
                <a:latin typeface="Canva Sans"/>
                <a:hlinkClick r:id="rId3"/>
              </a:rPr>
              <a:t>Diaz</a:t>
            </a:r>
            <a:endParaRPr lang="en-GB" sz="600"/>
          </a:p>
        </p:txBody>
      </p:sp>
    </p:spTree>
    <p:extLst>
      <p:ext uri="{BB962C8B-B14F-4D97-AF65-F5344CB8AC3E}">
        <p14:creationId xmlns:p14="http://schemas.microsoft.com/office/powerpoint/2010/main" val="233179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E669-8C94-2742-ACDB-790C71D82438}"/>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2315CF49-B96F-978F-22FD-B5935C597A3A}"/>
              </a:ext>
            </a:extLst>
          </p:cNvPr>
          <p:cNvSpPr>
            <a:spLocks noGrp="1"/>
          </p:cNvSpPr>
          <p:nvPr>
            <p:ph type="body" sz="quarter" idx="18"/>
          </p:nvPr>
        </p:nvSpPr>
        <p:spPr>
          <a:xfrm>
            <a:off x="778932" y="1411106"/>
            <a:ext cx="10614687" cy="4197451"/>
          </a:xfrm>
        </p:spPr>
        <p:txBody>
          <a:bodyPr/>
          <a:lstStyle/>
          <a:p>
            <a:endParaRPr lang="en-US" dirty="0"/>
          </a:p>
        </p:txBody>
      </p:sp>
      <p:sp>
        <p:nvSpPr>
          <p:cNvPr id="3" name="Označba mesta besedila 2">
            <a:extLst>
              <a:ext uri="{FF2B5EF4-FFF2-40B4-BE49-F238E27FC236}">
                <a16:creationId xmlns:a16="http://schemas.microsoft.com/office/drawing/2014/main" id="{7540935C-82EA-02CC-EE18-289D05DAA6B3}"/>
              </a:ext>
            </a:extLst>
          </p:cNvPr>
          <p:cNvSpPr>
            <a:spLocks noGrp="1"/>
          </p:cNvSpPr>
          <p:nvPr>
            <p:ph type="body" sz="quarter" idx="16"/>
          </p:nvPr>
        </p:nvSpPr>
        <p:spPr/>
        <p:txBody>
          <a:bodyPr/>
          <a:lstStyle/>
          <a:p>
            <a:pPr>
              <a:lnSpc>
                <a:spcPct val="150000"/>
              </a:lnSpc>
            </a:pPr>
            <a:r>
              <a:rPr lang="en-US" dirty="0">
                <a:ea typeface="Times New Roman" panose="02020603050405020304" pitchFamily="18" charset="0"/>
              </a:rPr>
              <a:t>Activity (2 minutes)</a:t>
            </a:r>
          </a:p>
        </p:txBody>
      </p:sp>
      <p:sp>
        <p:nvSpPr>
          <p:cNvPr id="5" name="PoljeZBesedilom 4">
            <a:extLst>
              <a:ext uri="{FF2B5EF4-FFF2-40B4-BE49-F238E27FC236}">
                <a16:creationId xmlns:a16="http://schemas.microsoft.com/office/drawing/2014/main" id="{9FB4A8F5-6D79-268B-213A-79492E263EE2}"/>
              </a:ext>
            </a:extLst>
          </p:cNvPr>
          <p:cNvSpPr txBox="1"/>
          <p:nvPr/>
        </p:nvSpPr>
        <p:spPr>
          <a:xfrm>
            <a:off x="948813" y="2081767"/>
            <a:ext cx="4875107" cy="1877607"/>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b="1" i="1" dirty="0">
                <a:ea typeface="Times New Roman" panose="02020603050405020304" pitchFamily="18" charset="0"/>
              </a:rPr>
              <a:t>Reflect</a:t>
            </a:r>
            <a:r>
              <a:rPr lang="en-US" sz="2400" b="1" dirty="0">
                <a:ea typeface="Times New Roman" panose="02020603050405020304" pitchFamily="18" charset="0"/>
              </a:rPr>
              <a:t>: </a:t>
            </a:r>
            <a:endParaRPr lang="sl-SI" sz="2400" b="1" dirty="0">
              <a:ea typeface="Times New Roman" panose="02020603050405020304" pitchFamily="18" charset="0"/>
            </a:endParaRPr>
          </a:p>
          <a:p>
            <a:pPr>
              <a:lnSpc>
                <a:spcPct val="150000"/>
              </a:lnSpc>
            </a:pPr>
            <a:r>
              <a:rPr lang="en-US" sz="2400" b="1" dirty="0">
                <a:ea typeface="Times New Roman" panose="02020603050405020304" pitchFamily="18" charset="0"/>
              </a:rPr>
              <a:t>Think of a time when you faced a personal challenge. </a:t>
            </a:r>
          </a:p>
        </p:txBody>
      </p:sp>
      <p:sp>
        <p:nvSpPr>
          <p:cNvPr id="7" name="Puščica: ukrivljeno dol 6">
            <a:extLst>
              <a:ext uri="{FF2B5EF4-FFF2-40B4-BE49-F238E27FC236}">
                <a16:creationId xmlns:a16="http://schemas.microsoft.com/office/drawing/2014/main" id="{1569CA50-E920-2694-C172-FB5D7F0DA48C}"/>
              </a:ext>
            </a:extLst>
          </p:cNvPr>
          <p:cNvSpPr/>
          <p:nvPr/>
        </p:nvSpPr>
        <p:spPr>
          <a:xfrm rot="14014991">
            <a:off x="4259326" y="4006824"/>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FA463AD0-1821-2A2A-C5A1-74478C010E98}"/>
              </a:ext>
            </a:extLst>
          </p:cNvPr>
          <p:cNvSpPr txBox="1"/>
          <p:nvPr/>
        </p:nvSpPr>
        <p:spPr>
          <a:xfrm>
            <a:off x="5862819" y="3833459"/>
            <a:ext cx="4855658" cy="651739"/>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b="1" dirty="0">
                <a:ea typeface="Times New Roman" panose="02020603050405020304" pitchFamily="18" charset="0"/>
              </a:rPr>
              <a:t>What helped you get through it?</a:t>
            </a:r>
            <a:endParaRPr lang="sl-SI" sz="2400" b="1" dirty="0">
              <a:ea typeface="Times New Roman" panose="02020603050405020304" pitchFamily="18" charset="0"/>
            </a:endParaRPr>
          </a:p>
        </p:txBody>
      </p:sp>
      <p:sp>
        <p:nvSpPr>
          <p:cNvPr id="8" name="Puščica: ukrivljeno dol 6">
            <a:extLst>
              <a:ext uri="{FF2B5EF4-FFF2-40B4-BE49-F238E27FC236}">
                <a16:creationId xmlns:a16="http://schemas.microsoft.com/office/drawing/2014/main" id="{E71ECE8A-4C5C-A6E9-1A72-E559281F2E1A}"/>
              </a:ext>
            </a:extLst>
          </p:cNvPr>
          <p:cNvSpPr/>
          <p:nvPr/>
        </p:nvSpPr>
        <p:spPr>
          <a:xfrm rot="3200778">
            <a:off x="6143900" y="1944023"/>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110926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holding a sign&#10;&#10;Description automatically generated">
            <a:extLst>
              <a:ext uri="{FF2B5EF4-FFF2-40B4-BE49-F238E27FC236}">
                <a16:creationId xmlns:a16="http://schemas.microsoft.com/office/drawing/2014/main" id="{D5335A03-0F33-B8EF-E6D9-0974AC9F32CF}"/>
              </a:ext>
            </a:extLst>
          </p:cNvPr>
          <p:cNvPicPr>
            <a:picLocks noGrp="1" noChangeAspect="1"/>
          </p:cNvPicPr>
          <p:nvPr>
            <p:ph type="pic" sz="quarter" idx="19"/>
          </p:nvPr>
        </p:nvPicPr>
        <p:blipFill>
          <a:blip r:embed="rId2"/>
          <a:srcRect l="2018" r="2018"/>
          <a:stretch>
            <a:fillRect/>
          </a:stretch>
        </p:blipFill>
        <p:spPr/>
      </p:pic>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b="1" dirty="0"/>
              <a:t>0</a:t>
            </a:r>
            <a:r>
              <a:rPr lang="sl-SI" b="1" dirty="0"/>
              <a:t>3</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2" name="Rectangle: Rounded Corners 11">
            <a:extLst>
              <a:ext uri="{FF2B5EF4-FFF2-40B4-BE49-F238E27FC236}">
                <a16:creationId xmlns:a16="http://schemas.microsoft.com/office/drawing/2014/main" id="{B179B76F-CA00-8979-A11E-FFE6B3BFBCA3}"/>
              </a:ext>
            </a:extLst>
          </p:cNvPr>
          <p:cNvSpPr/>
          <p:nvPr/>
        </p:nvSpPr>
        <p:spPr>
          <a:xfrm>
            <a:off x="624393" y="2644170"/>
            <a:ext cx="5487688" cy="1569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1" name="TextBox 10">
            <a:extLst>
              <a:ext uri="{FF2B5EF4-FFF2-40B4-BE49-F238E27FC236}">
                <a16:creationId xmlns:a16="http://schemas.microsoft.com/office/drawing/2014/main" id="{1DFF4C25-B5ED-0648-D9B2-5D4B1B817211}"/>
              </a:ext>
            </a:extLst>
          </p:cNvPr>
          <p:cNvSpPr txBox="1"/>
          <p:nvPr/>
        </p:nvSpPr>
        <p:spPr>
          <a:xfrm>
            <a:off x="930481" y="2644170"/>
            <a:ext cx="5375668" cy="1569660"/>
          </a:xfrm>
          <a:prstGeom prst="rect">
            <a:avLst/>
          </a:prstGeom>
          <a:noFill/>
        </p:spPr>
        <p:txBody>
          <a:bodyPr wrap="square" rtlCol="0">
            <a:spAutoFit/>
          </a:bodyPr>
          <a:lstStyle/>
          <a:p>
            <a:r>
              <a:rPr lang="en-US" sz="4800" b="1" spc="324">
                <a:solidFill>
                  <a:srgbClr val="1F8E47"/>
                </a:solidFill>
                <a:latin typeface="Calibri" panose="020F0502020204030204" pitchFamily="34" charset="0"/>
                <a:cs typeface="Calibri" panose="020F0502020204030204" pitchFamily="34" charset="0"/>
              </a:rPr>
              <a:t>WHAT MAKES US RESILIENT?</a:t>
            </a:r>
          </a:p>
        </p:txBody>
      </p:sp>
    </p:spTree>
    <p:extLst>
      <p:ext uri="{BB962C8B-B14F-4D97-AF65-F5344CB8AC3E}">
        <p14:creationId xmlns:p14="http://schemas.microsoft.com/office/powerpoint/2010/main" val="220888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94AC-D8E7-6D43-83CC-B82584B66967}"/>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C1C1157-2574-E188-8297-AA9B3F4FC223}"/>
              </a:ext>
            </a:extLst>
          </p:cNvPr>
          <p:cNvSpPr>
            <a:spLocks noGrp="1"/>
          </p:cNvSpPr>
          <p:nvPr>
            <p:ph type="body" sz="quarter" idx="18"/>
          </p:nvPr>
        </p:nvSpPr>
        <p:spPr>
          <a:xfrm>
            <a:off x="798381" y="1504041"/>
            <a:ext cx="10614687" cy="3849918"/>
          </a:xfrm>
        </p:spPr>
        <p:txBody>
          <a:bodyPr/>
          <a:lstStyle/>
          <a:p>
            <a:r>
              <a:rPr lang="en-AU" sz="3600" b="1" dirty="0">
                <a:solidFill>
                  <a:srgbClr val="1F8E47"/>
                </a:solidFill>
              </a:rPr>
              <a:t>Individual </a:t>
            </a:r>
            <a:r>
              <a:rPr lang="sl-SI" sz="3600" b="1" dirty="0">
                <a:solidFill>
                  <a:srgbClr val="1F8E47"/>
                </a:solidFill>
              </a:rPr>
              <a:t>R</a:t>
            </a:r>
            <a:r>
              <a:rPr lang="en-AU" sz="3600" b="1" dirty="0" err="1">
                <a:solidFill>
                  <a:srgbClr val="1F8E47"/>
                </a:solidFill>
              </a:rPr>
              <a:t>esilience</a:t>
            </a:r>
            <a:r>
              <a:rPr lang="sl-SI" sz="3600" dirty="0"/>
              <a:t>	</a:t>
            </a:r>
            <a:r>
              <a:rPr lang="sl-SI" dirty="0"/>
              <a:t>	</a:t>
            </a:r>
            <a:r>
              <a:rPr lang="sl-SI" sz="3600" b="1" dirty="0" err="1">
                <a:solidFill>
                  <a:srgbClr val="1F8E47"/>
                </a:solidFill>
              </a:rPr>
              <a:t>Collective</a:t>
            </a:r>
            <a:r>
              <a:rPr lang="sl-SI" sz="3600" b="1" dirty="0">
                <a:solidFill>
                  <a:srgbClr val="1F8E47"/>
                </a:solidFill>
              </a:rPr>
              <a:t> </a:t>
            </a:r>
            <a:r>
              <a:rPr lang="sl-SI" sz="3600" b="1" dirty="0" err="1">
                <a:solidFill>
                  <a:srgbClr val="1F8E47"/>
                </a:solidFill>
              </a:rPr>
              <a:t>Resilience</a:t>
            </a:r>
            <a:endParaRPr lang="en-AU" sz="3600" b="1" dirty="0">
              <a:solidFill>
                <a:srgbClr val="1F8E47"/>
              </a:solidFill>
            </a:endParaRPr>
          </a:p>
        </p:txBody>
      </p:sp>
      <p:sp>
        <p:nvSpPr>
          <p:cNvPr id="3" name="Označba mesta besedila 2">
            <a:extLst>
              <a:ext uri="{FF2B5EF4-FFF2-40B4-BE49-F238E27FC236}">
                <a16:creationId xmlns:a16="http://schemas.microsoft.com/office/drawing/2014/main" id="{8EA00B28-F3FA-FC5D-67F8-D2E8E7A2E031}"/>
              </a:ext>
            </a:extLst>
          </p:cNvPr>
          <p:cNvSpPr>
            <a:spLocks noGrp="1"/>
          </p:cNvSpPr>
          <p:nvPr>
            <p:ph type="body" sz="quarter" idx="16"/>
          </p:nvPr>
        </p:nvSpPr>
        <p:spPr/>
        <p:txBody>
          <a:bodyPr/>
          <a:lstStyle/>
          <a:p>
            <a:r>
              <a:rPr lang="en-GB" dirty="0"/>
              <a:t>Two Types </a:t>
            </a:r>
            <a:r>
              <a:rPr lang="sl-SI" dirty="0" err="1"/>
              <a:t>of</a:t>
            </a:r>
            <a:r>
              <a:rPr lang="sl-SI" dirty="0"/>
              <a:t> </a:t>
            </a:r>
            <a:r>
              <a:rPr lang="sl-SI" dirty="0" err="1"/>
              <a:t>Resilience</a:t>
            </a:r>
            <a:r>
              <a:rPr lang="sl-SI" dirty="0"/>
              <a:t>:</a:t>
            </a:r>
          </a:p>
        </p:txBody>
      </p:sp>
      <p:sp>
        <p:nvSpPr>
          <p:cNvPr id="5" name="PoljeZBesedilom 4">
            <a:extLst>
              <a:ext uri="{FF2B5EF4-FFF2-40B4-BE49-F238E27FC236}">
                <a16:creationId xmlns:a16="http://schemas.microsoft.com/office/drawing/2014/main" id="{E59D218F-2A61-5F33-097F-644C9C39115D}"/>
              </a:ext>
            </a:extLst>
          </p:cNvPr>
          <p:cNvSpPr txBox="1"/>
          <p:nvPr/>
        </p:nvSpPr>
        <p:spPr>
          <a:xfrm>
            <a:off x="656693" y="2216894"/>
            <a:ext cx="5165656" cy="3371136"/>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dirty="0"/>
              <a:t>•</a:t>
            </a:r>
            <a:r>
              <a:rPr lang="sl-SI" sz="2400" dirty="0"/>
              <a:t> </a:t>
            </a:r>
            <a:r>
              <a:rPr lang="en-US" sz="2400" dirty="0"/>
              <a:t>Your </a:t>
            </a:r>
            <a:r>
              <a:rPr lang="en-US" sz="2400" b="1" dirty="0"/>
              <a:t>mental and emotional strength</a:t>
            </a:r>
            <a:r>
              <a:rPr lang="en-US" sz="2400" dirty="0"/>
              <a:t> to face change</a:t>
            </a:r>
          </a:p>
          <a:p>
            <a:pPr>
              <a:buNone/>
            </a:pPr>
            <a:r>
              <a:rPr lang="en-US" sz="2400" dirty="0"/>
              <a:t>•</a:t>
            </a:r>
            <a:r>
              <a:rPr lang="sl-SI" sz="2400" dirty="0"/>
              <a:t> </a:t>
            </a:r>
            <a:r>
              <a:rPr lang="en-US" sz="2400" dirty="0"/>
              <a:t>Ability </a:t>
            </a:r>
            <a:r>
              <a:rPr lang="en-US" sz="2400" b="1" dirty="0"/>
              <a:t>to cope with stress, adapt to new conditions, and care for your wellbeing</a:t>
            </a:r>
          </a:p>
          <a:p>
            <a:pPr>
              <a:buNone/>
            </a:pPr>
            <a:r>
              <a:rPr lang="en-US" sz="2400" dirty="0"/>
              <a:t>•</a:t>
            </a:r>
            <a:r>
              <a:rPr lang="sl-SI" sz="2400" dirty="0"/>
              <a:t> </a:t>
            </a:r>
            <a:r>
              <a:rPr lang="en-US" sz="2400" dirty="0"/>
              <a:t>Includes practices like mindfulness, rest, healthy routines, and emotional expression</a:t>
            </a:r>
          </a:p>
        </p:txBody>
      </p:sp>
      <p:sp>
        <p:nvSpPr>
          <p:cNvPr id="6" name="PoljeZBesedilom 5">
            <a:extLst>
              <a:ext uri="{FF2B5EF4-FFF2-40B4-BE49-F238E27FC236}">
                <a16:creationId xmlns:a16="http://schemas.microsoft.com/office/drawing/2014/main" id="{18C4EAE5-92E7-E569-60E0-B68796F47684}"/>
              </a:ext>
            </a:extLst>
          </p:cNvPr>
          <p:cNvSpPr txBox="1"/>
          <p:nvPr/>
        </p:nvSpPr>
        <p:spPr>
          <a:xfrm>
            <a:off x="6105724" y="2216894"/>
            <a:ext cx="5175380" cy="296251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dirty="0"/>
              <a:t>•</a:t>
            </a:r>
            <a:r>
              <a:rPr lang="sl-SI" sz="2400" dirty="0"/>
              <a:t> </a:t>
            </a:r>
            <a:r>
              <a:rPr lang="en-US" sz="2400" b="1" dirty="0"/>
              <a:t>Collective capacity to prepare, respond, and recover </a:t>
            </a:r>
            <a:r>
              <a:rPr lang="en-US" sz="2400" dirty="0"/>
              <a:t>from crisis</a:t>
            </a:r>
          </a:p>
          <a:p>
            <a:pPr>
              <a:buNone/>
            </a:pPr>
            <a:r>
              <a:rPr lang="en-US" sz="2400" dirty="0"/>
              <a:t>•</a:t>
            </a:r>
            <a:r>
              <a:rPr lang="sl-SI" sz="2400" dirty="0"/>
              <a:t> </a:t>
            </a:r>
            <a:r>
              <a:rPr lang="en-US" sz="2400" dirty="0"/>
              <a:t>Built on </a:t>
            </a:r>
            <a:r>
              <a:rPr lang="en-US" sz="2400" b="1" dirty="0"/>
              <a:t>trust, shared values, local knowledge, and cooperation</a:t>
            </a:r>
          </a:p>
          <a:p>
            <a:pPr>
              <a:buNone/>
            </a:pPr>
            <a:r>
              <a:rPr lang="en-US" sz="2400" dirty="0"/>
              <a:t>•</a:t>
            </a:r>
            <a:r>
              <a:rPr lang="sl-SI" sz="2400" dirty="0"/>
              <a:t> </a:t>
            </a:r>
            <a:r>
              <a:rPr lang="en-US" sz="2400" dirty="0"/>
              <a:t>Examples: community gardens, mutual aid groups, traditional rebuilding after disasters</a:t>
            </a:r>
          </a:p>
        </p:txBody>
      </p:sp>
    </p:spTree>
    <p:extLst>
      <p:ext uri="{BB962C8B-B14F-4D97-AF65-F5344CB8AC3E}">
        <p14:creationId xmlns:p14="http://schemas.microsoft.com/office/powerpoint/2010/main" val="3325978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60018" y="2549183"/>
            <a:ext cx="2886326" cy="1685685"/>
          </a:xfrm>
        </p:spPr>
        <p:txBody>
          <a:bodyPr/>
          <a:lstStyle/>
          <a:p>
            <a:r>
              <a:rPr lang="sl-SI" dirty="0"/>
              <a:t>3</a:t>
            </a:r>
            <a:r>
              <a:rPr lang="en-AU" noProof="0" dirty="0"/>
              <a:t>.1 Individual resilience</a:t>
            </a:r>
          </a:p>
        </p:txBody>
      </p:sp>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p:txBody>
          <a:bodyPr/>
          <a:lstStyle/>
          <a:p>
            <a:pPr>
              <a:buNone/>
            </a:pPr>
            <a:r>
              <a:rPr lang="en-US"/>
              <a:t>A resilient person is someone who:</a:t>
            </a:r>
          </a:p>
          <a:p>
            <a:pPr>
              <a:buFont typeface="Arial" panose="020B0604020202020204" pitchFamily="34" charset="0"/>
              <a:buChar char="•"/>
            </a:pPr>
            <a:r>
              <a:rPr lang="en-US"/>
              <a:t>Is less likely to experience overwhelming negative emotions</a:t>
            </a:r>
          </a:p>
          <a:p>
            <a:pPr>
              <a:buFont typeface="Arial" panose="020B0604020202020204" pitchFamily="34" charset="0"/>
              <a:buChar char="•"/>
            </a:pPr>
            <a:r>
              <a:rPr lang="en-US"/>
              <a:t>Embraces challenges</a:t>
            </a:r>
          </a:p>
          <a:p>
            <a:pPr>
              <a:buFont typeface="Arial" panose="020B0604020202020204" pitchFamily="34" charset="0"/>
              <a:buChar char="•"/>
            </a:pPr>
            <a:r>
              <a:rPr lang="en-US"/>
              <a:t>Maintains strong social connections</a:t>
            </a:r>
            <a:endParaRPr lang="sl-SI"/>
          </a:p>
          <a:p>
            <a:pPr>
              <a:buFont typeface="Arial" panose="020B0604020202020204" pitchFamily="34" charset="0"/>
              <a:buChar char="•"/>
            </a:pPr>
            <a:endParaRPr lang="en-US"/>
          </a:p>
          <a:p>
            <a:r>
              <a:rPr lang="en-US"/>
              <a:t>However, it's harder to stay resilient</a:t>
            </a:r>
            <a:r>
              <a:rPr lang="sl-SI"/>
              <a:t> </a:t>
            </a:r>
            <a:r>
              <a:rPr lang="en-US"/>
              <a:t>when</a:t>
            </a:r>
            <a:r>
              <a:rPr lang="sl-SI"/>
              <a:t> </a:t>
            </a:r>
            <a:r>
              <a:rPr lang="en-US"/>
              <a:t>facing </a:t>
            </a:r>
            <a:r>
              <a:rPr lang="en-US" b="1"/>
              <a:t>global-scale challenges</a:t>
            </a:r>
            <a:r>
              <a:rPr lang="en-US"/>
              <a:t> (e.g.</a:t>
            </a:r>
            <a:r>
              <a:rPr lang="sl-SI"/>
              <a:t> </a:t>
            </a:r>
            <a:r>
              <a:rPr lang="en-US"/>
              <a:t>climate change, pandemics, war).</a:t>
            </a:r>
            <a:endParaRPr lang="sl-SI"/>
          </a:p>
          <a:p>
            <a:endParaRPr lang="en-US"/>
          </a:p>
          <a:p>
            <a:endParaRPr lang="en-US"/>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p:txBody>
          <a:bodyPr/>
          <a:lstStyle/>
          <a:p>
            <a:r>
              <a:rPr lang="sl-SI">
                <a:solidFill>
                  <a:srgbClr val="1F8E47"/>
                </a:solidFill>
              </a:rPr>
              <a:t>What is individual resilience?</a:t>
            </a:r>
          </a:p>
        </p:txBody>
      </p:sp>
      <p:pic>
        <p:nvPicPr>
          <p:cNvPr id="6" name="Označba mesta slike 5" descr="Slika, ki vsebuje besede na prostem, drevo, oseba, megla&#10;&#10;Vsebina, ustvarjena z UI, morda ni pravilna.">
            <a:extLst>
              <a:ext uri="{FF2B5EF4-FFF2-40B4-BE49-F238E27FC236}">
                <a16:creationId xmlns:a16="http://schemas.microsoft.com/office/drawing/2014/main" id="{7B2FFBFD-8264-6D8B-1C80-E692704EBE0B}"/>
              </a:ext>
            </a:extLst>
          </p:cNvPr>
          <p:cNvPicPr>
            <a:picLocks noGrp="1" noChangeAspect="1"/>
          </p:cNvPicPr>
          <p:nvPr>
            <p:ph type="pic" sz="quarter" idx="10"/>
          </p:nvPr>
        </p:nvPicPr>
        <p:blipFill>
          <a:blip r:embed="rId2"/>
          <a:srcRect t="244" r="15683" b="244"/>
          <a:stretch>
            <a:fillRect/>
          </a:stretch>
        </p:blipFill>
        <p:spPr>
          <a:xfrm>
            <a:off x="391601" y="-1"/>
            <a:ext cx="3427520" cy="2310581"/>
          </a:xfrm>
        </p:spPr>
      </p:pic>
    </p:spTree>
    <p:extLst>
      <p:ext uri="{BB962C8B-B14F-4D97-AF65-F5344CB8AC3E}">
        <p14:creationId xmlns:p14="http://schemas.microsoft.com/office/powerpoint/2010/main" val="369799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915A761-A6C9-0D42-51FD-7353E8F66C8D}"/>
              </a:ext>
            </a:extLst>
          </p:cNvPr>
          <p:cNvSpPr>
            <a:spLocks noGrp="1"/>
          </p:cNvSpPr>
          <p:nvPr>
            <p:ph type="body" sz="quarter" idx="18"/>
          </p:nvPr>
        </p:nvSpPr>
        <p:spPr>
          <a:xfrm>
            <a:off x="798381" y="1504041"/>
            <a:ext cx="10614687" cy="3849918"/>
          </a:xfrm>
        </p:spPr>
        <p:txBody>
          <a:bodyPr/>
          <a:lstStyle/>
          <a:p>
            <a:r>
              <a:rPr lang="en-US"/>
              <a:t>It depends on the individual. There is no one-size-fits-all approach.</a:t>
            </a:r>
            <a:endParaRPr lang="sl-SI"/>
          </a:p>
          <a:p>
            <a:endParaRPr lang="sl-SI"/>
          </a:p>
          <a:p>
            <a:endParaRPr lang="sl-SI"/>
          </a:p>
          <a:p>
            <a:endParaRPr lang="sl-SI"/>
          </a:p>
          <a:p>
            <a:endParaRPr lang="sl-SI"/>
          </a:p>
          <a:p>
            <a:endParaRPr lang="sl-SI"/>
          </a:p>
          <a:p>
            <a:endParaRPr lang="sl-SI"/>
          </a:p>
          <a:p>
            <a:endParaRPr lang="sl-SI"/>
          </a:p>
          <a:p>
            <a:endParaRPr lang="sl-SI"/>
          </a:p>
          <a:p>
            <a:r>
              <a:rPr lang="en-US"/>
              <a:t>Find what works </a:t>
            </a:r>
            <a:r>
              <a:rPr lang="en-US" b="1"/>
              <a:t>for you</a:t>
            </a:r>
            <a:r>
              <a:rPr lang="en-US"/>
              <a:t>—and </a:t>
            </a:r>
            <a:r>
              <a:rPr lang="en-US" b="1"/>
              <a:t>practice it regularly</a:t>
            </a:r>
            <a:r>
              <a:rPr lang="en-US"/>
              <a:t>.</a:t>
            </a:r>
            <a:endParaRPr lang="sl-SI"/>
          </a:p>
        </p:txBody>
      </p:sp>
      <p:sp>
        <p:nvSpPr>
          <p:cNvPr id="3" name="Označba mesta besedila 2">
            <a:extLst>
              <a:ext uri="{FF2B5EF4-FFF2-40B4-BE49-F238E27FC236}">
                <a16:creationId xmlns:a16="http://schemas.microsoft.com/office/drawing/2014/main" id="{E4911565-C32C-5185-49D1-72762B2EDEF9}"/>
              </a:ext>
            </a:extLst>
          </p:cNvPr>
          <p:cNvSpPr>
            <a:spLocks noGrp="1"/>
          </p:cNvSpPr>
          <p:nvPr>
            <p:ph type="body" sz="quarter" idx="16"/>
          </p:nvPr>
        </p:nvSpPr>
        <p:spPr/>
        <p:txBody>
          <a:bodyPr/>
          <a:lstStyle/>
          <a:p>
            <a:r>
              <a:rPr lang="en-US"/>
              <a:t>So how can we build personal resilience?</a:t>
            </a:r>
            <a:endParaRPr lang="sl-SI"/>
          </a:p>
        </p:txBody>
      </p:sp>
      <p:sp>
        <p:nvSpPr>
          <p:cNvPr id="5" name="PoljeZBesedilom 4">
            <a:extLst>
              <a:ext uri="{FF2B5EF4-FFF2-40B4-BE49-F238E27FC236}">
                <a16:creationId xmlns:a16="http://schemas.microsoft.com/office/drawing/2014/main" id="{755CAA81-02C1-1FF1-9DDA-0DF5E1C02340}"/>
              </a:ext>
            </a:extLst>
          </p:cNvPr>
          <p:cNvSpPr txBox="1"/>
          <p:nvPr/>
        </p:nvSpPr>
        <p:spPr>
          <a:xfrm>
            <a:off x="920621" y="2216894"/>
            <a:ext cx="4052595"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Mind-based strategies:</a:t>
            </a:r>
            <a:endParaRPr lang="sl-SI" sz="2400" b="1"/>
          </a:p>
          <a:p>
            <a:pPr>
              <a:buNone/>
            </a:pPr>
            <a:endParaRPr lang="en-US" sz="2400"/>
          </a:p>
          <a:p>
            <a:pPr marL="342900" indent="-342900">
              <a:buFont typeface="Arial" panose="020B0604020202020204" pitchFamily="34" charset="0"/>
              <a:buChar char="•"/>
            </a:pPr>
            <a:r>
              <a:rPr lang="en-US" sz="2400"/>
              <a:t>Meditation</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Breathing exercises</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Journaling</a:t>
            </a:r>
          </a:p>
        </p:txBody>
      </p:sp>
      <p:sp>
        <p:nvSpPr>
          <p:cNvPr id="6" name="PoljeZBesedilom 5">
            <a:extLst>
              <a:ext uri="{FF2B5EF4-FFF2-40B4-BE49-F238E27FC236}">
                <a16:creationId xmlns:a16="http://schemas.microsoft.com/office/drawing/2014/main" id="{4F7963CE-2452-4ABF-4BFD-92B4650FB18B}"/>
              </a:ext>
            </a:extLst>
          </p:cNvPr>
          <p:cNvSpPr txBox="1"/>
          <p:nvPr/>
        </p:nvSpPr>
        <p:spPr>
          <a:xfrm>
            <a:off x="6096000" y="2216894"/>
            <a:ext cx="5175380"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Action-based strategies:</a:t>
            </a:r>
            <a:endParaRPr lang="sl-SI" sz="2400" b="1"/>
          </a:p>
          <a:p>
            <a:pPr>
              <a:buNone/>
            </a:pPr>
            <a:endParaRPr lang="en-US" sz="2400"/>
          </a:p>
          <a:p>
            <a:pPr marL="342900" indent="-342900">
              <a:buFont typeface="Arial" panose="020B0604020202020204" pitchFamily="34" charset="0"/>
              <a:buChar char="•"/>
            </a:pPr>
            <a:r>
              <a:rPr lang="en-US" sz="2400"/>
              <a:t>Physical activity (sports,</a:t>
            </a:r>
            <a:r>
              <a:rPr lang="sl-SI" sz="2400"/>
              <a:t> </a:t>
            </a:r>
            <a:r>
              <a:rPr lang="en-US" sz="2400"/>
              <a:t>walking, dance)</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Hands-on tasks (crafts, gardening, repairing things)</a:t>
            </a:r>
          </a:p>
        </p:txBody>
      </p:sp>
    </p:spTree>
    <p:extLst>
      <p:ext uri="{BB962C8B-B14F-4D97-AF65-F5344CB8AC3E}">
        <p14:creationId xmlns:p14="http://schemas.microsoft.com/office/powerpoint/2010/main" val="1039374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oblačila, oseba, na prostem, kavbojke&#10;&#10;Vsebina, ustvarjena z umetno inteligenco, morda ni pravilna.">
            <a:extLst>
              <a:ext uri="{FF2B5EF4-FFF2-40B4-BE49-F238E27FC236}">
                <a16:creationId xmlns:a16="http://schemas.microsoft.com/office/drawing/2014/main" id="{3E79E9E1-EB45-D50D-5704-2016D353BC69}"/>
              </a:ext>
            </a:extLst>
          </p:cNvPr>
          <p:cNvPicPr>
            <a:picLocks noGrp="1" noChangeAspect="1"/>
          </p:cNvPicPr>
          <p:nvPr>
            <p:ph type="pic" sz="quarter" idx="34"/>
          </p:nvPr>
        </p:nvPicPr>
        <p:blipFill>
          <a:blip r:embed="rId2"/>
          <a:srcRect l="896" r="896"/>
          <a:stretch>
            <a:fillRect/>
          </a:stretch>
        </p:blipFill>
        <p:spPr/>
      </p:pic>
      <p:sp>
        <p:nvSpPr>
          <p:cNvPr id="4" name="Označba mesta besedila 3">
            <a:extLst>
              <a:ext uri="{FF2B5EF4-FFF2-40B4-BE49-F238E27FC236}">
                <a16:creationId xmlns:a16="http://schemas.microsoft.com/office/drawing/2014/main" id="{9056E040-9CF8-C262-06A1-E9BB35D37527}"/>
              </a:ext>
            </a:extLst>
          </p:cNvPr>
          <p:cNvSpPr>
            <a:spLocks noGrp="1"/>
          </p:cNvSpPr>
          <p:nvPr>
            <p:ph type="body" sz="quarter" idx="19"/>
          </p:nvPr>
        </p:nvSpPr>
        <p:spPr>
          <a:xfrm>
            <a:off x="616370" y="3985017"/>
            <a:ext cx="2975916" cy="385564"/>
          </a:xfrm>
        </p:spPr>
        <p:txBody>
          <a:bodyPr/>
          <a:lstStyle/>
          <a:p>
            <a:r>
              <a:rPr lang="sl-SI" dirty="0"/>
              <a:t>3.2 </a:t>
            </a:r>
            <a:r>
              <a:rPr lang="sl-SI" dirty="0" err="1"/>
              <a:t>Collective</a:t>
            </a:r>
            <a:r>
              <a:rPr lang="sl-SI" dirty="0"/>
              <a:t> </a:t>
            </a:r>
            <a:r>
              <a:rPr lang="sl-SI" dirty="0" err="1"/>
              <a:t>Resilience</a:t>
            </a:r>
            <a:endParaRPr lang="sl-SI" dirty="0"/>
          </a:p>
        </p:txBody>
      </p:sp>
      <p:sp>
        <p:nvSpPr>
          <p:cNvPr id="5" name="Označba mesta besedila 4">
            <a:extLst>
              <a:ext uri="{FF2B5EF4-FFF2-40B4-BE49-F238E27FC236}">
                <a16:creationId xmlns:a16="http://schemas.microsoft.com/office/drawing/2014/main" id="{B5DB7B01-79FF-2F54-72A5-7E34E86C1DF4}"/>
              </a:ext>
            </a:extLst>
          </p:cNvPr>
          <p:cNvSpPr>
            <a:spLocks noGrp="1"/>
          </p:cNvSpPr>
          <p:nvPr>
            <p:ph type="body" sz="quarter" idx="20"/>
          </p:nvPr>
        </p:nvSpPr>
        <p:spPr>
          <a:xfrm>
            <a:off x="7775339" y="3985017"/>
            <a:ext cx="3800291" cy="2438797"/>
          </a:xfrm>
        </p:spPr>
        <p:txBody>
          <a:bodyPr/>
          <a:lstStyle/>
          <a:p>
            <a:r>
              <a:rPr lang="en-US" sz="3600" b="1">
                <a:solidFill>
                  <a:srgbClr val="1F8E47"/>
                </a:solidFill>
              </a:rPr>
              <a:t>Why is</a:t>
            </a:r>
            <a:r>
              <a:rPr lang="sl-SI" sz="3600" b="1">
                <a:solidFill>
                  <a:srgbClr val="1F8E47"/>
                </a:solidFill>
              </a:rPr>
              <a:t> </a:t>
            </a:r>
            <a:r>
              <a:rPr lang="en-US" sz="3600" b="1">
                <a:solidFill>
                  <a:srgbClr val="1F8E47"/>
                </a:solidFill>
              </a:rPr>
              <a:t>community important?</a:t>
            </a:r>
            <a:endParaRPr lang="sl-SI" sz="3600" b="1">
              <a:solidFill>
                <a:srgbClr val="1F8E47"/>
              </a:solidFill>
            </a:endParaRPr>
          </a:p>
          <a:p>
            <a:endParaRPr lang="sl-SI"/>
          </a:p>
          <a:p>
            <a:r>
              <a:rPr lang="en-US" i="1"/>
              <a:t>We are not meant to face challenges alone.</a:t>
            </a:r>
            <a:endParaRPr lang="sl-SI" i="1"/>
          </a:p>
          <a:p>
            <a:endParaRPr lang="sl-SI"/>
          </a:p>
        </p:txBody>
      </p:sp>
    </p:spTree>
    <p:extLst>
      <p:ext uri="{BB962C8B-B14F-4D97-AF65-F5344CB8AC3E}">
        <p14:creationId xmlns:p14="http://schemas.microsoft.com/office/powerpoint/2010/main" val="39411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C7DBE-9643-8EDE-F5A0-F42C2F321AB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8A15B8-7DC1-3BFA-A479-F88104C14543}"/>
              </a:ext>
            </a:extLst>
          </p:cNvPr>
          <p:cNvSpPr>
            <a:spLocks noGrp="1"/>
          </p:cNvSpPr>
          <p:nvPr>
            <p:ph type="body" sz="quarter" idx="18"/>
          </p:nvPr>
        </p:nvSpPr>
        <p:spPr>
          <a:xfrm>
            <a:off x="798380" y="1922108"/>
            <a:ext cx="5709100" cy="3973513"/>
          </a:xfrm>
        </p:spPr>
        <p:txBody>
          <a:bodyPr/>
          <a:lstStyle/>
          <a:p>
            <a:pPr>
              <a:buNone/>
            </a:pPr>
            <a:r>
              <a:rPr lang="en-US" b="1"/>
              <a:t>Collective resilience</a:t>
            </a:r>
            <a:r>
              <a:rPr lang="en-US"/>
              <a:t> is the ability of a </a:t>
            </a:r>
            <a:r>
              <a:rPr lang="en-US" b="1"/>
              <a:t>group</a:t>
            </a:r>
            <a:r>
              <a:rPr lang="en-US"/>
              <a:t> to adapt and recover together. </a:t>
            </a:r>
            <a:endParaRPr lang="sl-SI"/>
          </a:p>
          <a:p>
            <a:pPr>
              <a:lnSpc>
                <a:spcPct val="100000"/>
              </a:lnSpc>
              <a:buNone/>
            </a:pPr>
            <a:endParaRPr lang="sl-SI"/>
          </a:p>
          <a:p>
            <a:pPr>
              <a:buNone/>
            </a:pPr>
            <a:r>
              <a:rPr lang="en-US"/>
              <a:t>It’s built through:</a:t>
            </a:r>
          </a:p>
          <a:p>
            <a:pPr marL="342900" indent="-342900">
              <a:buFont typeface="Arial" panose="020B0604020202020204" pitchFamily="34" charset="0"/>
              <a:buChar char="•"/>
            </a:pPr>
            <a:r>
              <a:rPr lang="en-US" b="1"/>
              <a:t>Trust</a:t>
            </a:r>
            <a:endParaRPr lang="en-US"/>
          </a:p>
          <a:p>
            <a:pPr marL="342900" indent="-342900">
              <a:buFont typeface="Arial" panose="020B0604020202020204" pitchFamily="34" charset="0"/>
              <a:buChar char="•"/>
            </a:pPr>
            <a:r>
              <a:rPr lang="en-US" b="1"/>
              <a:t>Cooperation</a:t>
            </a:r>
            <a:endParaRPr lang="en-US"/>
          </a:p>
          <a:p>
            <a:pPr marL="342900" indent="-342900">
              <a:buFont typeface="Arial" panose="020B0604020202020204" pitchFamily="34" charset="0"/>
              <a:buChar char="•"/>
            </a:pPr>
            <a:r>
              <a:rPr lang="en-US" b="1"/>
              <a:t>Shared purpose</a:t>
            </a:r>
            <a:endParaRPr lang="sl-SI" b="1"/>
          </a:p>
          <a:p>
            <a:pPr marL="0" indent="0">
              <a:lnSpc>
                <a:spcPct val="100000"/>
              </a:lnSpc>
            </a:pPr>
            <a:endParaRPr lang="sl-SI" i="1">
              <a:solidFill>
                <a:srgbClr val="000000"/>
              </a:solidFill>
              <a:latin typeface="WordVisi_MSFontService"/>
            </a:endParaRPr>
          </a:p>
          <a:p>
            <a:pPr marL="0" indent="0"/>
            <a:r>
              <a:rPr lang="en-US" sz="2000">
                <a:solidFill>
                  <a:srgbClr val="000000"/>
                </a:solidFill>
                <a:latin typeface="WordVisi_MSFontService"/>
              </a:rPr>
              <a:t>Communities that are connected—through </a:t>
            </a:r>
            <a:r>
              <a:rPr lang="en-US" sz="2000" i="1">
                <a:solidFill>
                  <a:srgbClr val="000000"/>
                </a:solidFill>
                <a:latin typeface="WordVisi_MSFontService"/>
              </a:rPr>
              <a:t>relationships, shared spaces, or common goals</a:t>
            </a:r>
            <a:r>
              <a:rPr lang="en-US" sz="2000">
                <a:solidFill>
                  <a:srgbClr val="000000"/>
                </a:solidFill>
                <a:latin typeface="WordVisi_MSFontService"/>
              </a:rPr>
              <a:t>—are better able to support one another during crises. </a:t>
            </a:r>
            <a:endParaRPr lang="en-US" sz="2000"/>
          </a:p>
          <a:p>
            <a:pPr marL="342900" indent="-342900">
              <a:buFont typeface="Arial" panose="020B0604020202020204" pitchFamily="34" charset="0"/>
              <a:buChar char="•"/>
            </a:pPr>
            <a:endParaRPr lang="sl-SI" b="1"/>
          </a:p>
        </p:txBody>
      </p:sp>
      <p:sp>
        <p:nvSpPr>
          <p:cNvPr id="6" name="Označba mesta besedila 2">
            <a:extLst>
              <a:ext uri="{FF2B5EF4-FFF2-40B4-BE49-F238E27FC236}">
                <a16:creationId xmlns:a16="http://schemas.microsoft.com/office/drawing/2014/main" id="{09159056-41F7-9AC8-C7E1-8B6FC504CA97}"/>
              </a:ext>
            </a:extLst>
          </p:cNvPr>
          <p:cNvSpPr>
            <a:spLocks noGrp="1"/>
          </p:cNvSpPr>
          <p:nvPr>
            <p:ph type="body" sz="quarter" idx="16"/>
          </p:nvPr>
        </p:nvSpPr>
        <p:spPr>
          <a:xfrm>
            <a:off x="798381" y="761603"/>
            <a:ext cx="10614687" cy="803654"/>
          </a:xfrm>
        </p:spPr>
        <p:txBody>
          <a:bodyPr/>
          <a:lstStyle/>
          <a:p>
            <a:r>
              <a:rPr lang="en-US" b="1"/>
              <a:t>The role of community in resilience-building</a:t>
            </a:r>
            <a:endParaRPr lang="sl-SI"/>
          </a:p>
        </p:txBody>
      </p:sp>
      <p:pic>
        <p:nvPicPr>
          <p:cNvPr id="7" name="Označba mesta slike 6" descr="Slika, ki vsebuje besede na prostem, nebo, oblačila, oseba&#10;&#10;Vsebina, ustvarjena z UI, morda ni pravilna.">
            <a:extLst>
              <a:ext uri="{FF2B5EF4-FFF2-40B4-BE49-F238E27FC236}">
                <a16:creationId xmlns:a16="http://schemas.microsoft.com/office/drawing/2014/main" id="{2362ACBB-409B-6A70-B407-C4BBF87DC46D}"/>
              </a:ext>
            </a:extLst>
          </p:cNvPr>
          <p:cNvPicPr>
            <a:picLocks noGrp="1" noChangeAspect="1"/>
          </p:cNvPicPr>
          <p:nvPr>
            <p:ph type="pic" sz="quarter" idx="13"/>
          </p:nvPr>
        </p:nvPicPr>
        <p:blipFill>
          <a:blip r:embed="rId2"/>
          <a:srcRect l="17283" r="17283"/>
          <a:stretch>
            <a:fillRect/>
          </a:stretch>
        </p:blipFill>
        <p:spPr/>
      </p:pic>
    </p:spTree>
    <p:extLst>
      <p:ext uri="{BB962C8B-B14F-4D97-AF65-F5344CB8AC3E}">
        <p14:creationId xmlns:p14="http://schemas.microsoft.com/office/powerpoint/2010/main" val="1060073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89ED-EB0E-8979-777B-7B00184C3C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28DE14-3722-348B-2CED-54890AA7375A}"/>
              </a:ext>
            </a:extLst>
          </p:cNvPr>
          <p:cNvSpPr>
            <a:spLocks noGrp="1"/>
          </p:cNvSpPr>
          <p:nvPr>
            <p:ph type="body" sz="quarter" idx="13"/>
          </p:nvPr>
        </p:nvSpPr>
        <p:spPr>
          <a:xfrm>
            <a:off x="462172" y="1027231"/>
            <a:ext cx="4802284" cy="4193938"/>
          </a:xfrm>
        </p:spPr>
        <p:txBody>
          <a:bodyPr>
            <a:normAutofit/>
          </a:bodyPr>
          <a:lstStyle/>
          <a:p>
            <a:pPr algn="l"/>
            <a:r>
              <a:rPr lang="en-US" sz="2400" b="1"/>
              <a:t>What does it look like in everyday life?</a:t>
            </a:r>
            <a:endParaRPr lang="sl-SI" sz="2400"/>
          </a:p>
          <a:p>
            <a:pPr marL="342900" indent="-342900" algn="l">
              <a:buFont typeface="Arial" panose="020B0604020202020204" pitchFamily="34" charset="0"/>
              <a:buChar char="•"/>
            </a:pPr>
            <a:r>
              <a:rPr lang="en-US" sz="2400" err="1"/>
              <a:t>Neighbours</a:t>
            </a:r>
            <a:r>
              <a:rPr lang="en-US" sz="2400"/>
              <a:t> helping during a flood</a:t>
            </a:r>
          </a:p>
          <a:p>
            <a:pPr marL="342900" indent="-342900" algn="l">
              <a:buFont typeface="Arial" panose="020B0604020202020204" pitchFamily="34" charset="0"/>
              <a:buChar char="•"/>
            </a:pPr>
            <a:r>
              <a:rPr lang="en-US" sz="2400"/>
              <a:t>A local group offering mental health support</a:t>
            </a:r>
          </a:p>
          <a:p>
            <a:pPr marL="342900" indent="-342900" algn="l">
              <a:buFont typeface="Arial" panose="020B0604020202020204" pitchFamily="34" charset="0"/>
              <a:buChar char="•"/>
            </a:pPr>
            <a:r>
              <a:rPr lang="en-US" sz="2400"/>
              <a:t>Babysitting a friend’s child</a:t>
            </a:r>
          </a:p>
          <a:p>
            <a:pPr marL="342900" indent="-342900" algn="l">
              <a:buFont typeface="Arial" panose="020B0604020202020204" pitchFamily="34" charset="0"/>
              <a:buChar char="•"/>
            </a:pPr>
            <a:r>
              <a:rPr lang="en-US" sz="2400"/>
              <a:t>Feeding a </a:t>
            </a:r>
            <a:r>
              <a:rPr lang="en-US" sz="2400" err="1"/>
              <a:t>neighbour’s</a:t>
            </a:r>
            <a:r>
              <a:rPr lang="en-US" sz="2400"/>
              <a:t> cat while they’re away</a:t>
            </a:r>
          </a:p>
          <a:p>
            <a:pPr marL="342900" indent="-342900" algn="l">
              <a:buFont typeface="Arial" panose="020B0604020202020204" pitchFamily="34" charset="0"/>
              <a:buChar char="•"/>
            </a:pPr>
            <a:r>
              <a:rPr lang="en-US" sz="2400"/>
              <a:t>Cultural events that create a sense of identity</a:t>
            </a:r>
          </a:p>
        </p:txBody>
      </p:sp>
      <p:sp>
        <p:nvSpPr>
          <p:cNvPr id="6" name="TextBox 5">
            <a:extLst>
              <a:ext uri="{FF2B5EF4-FFF2-40B4-BE49-F238E27FC236}">
                <a16:creationId xmlns:a16="http://schemas.microsoft.com/office/drawing/2014/main" id="{47C66531-ED37-F5C4-D763-8084A901EEED}"/>
              </a:ext>
            </a:extLst>
          </p:cNvPr>
          <p:cNvSpPr txBox="1"/>
          <p:nvPr/>
        </p:nvSpPr>
        <p:spPr>
          <a:xfrm>
            <a:off x="11638870" y="6235328"/>
            <a:ext cx="741943" cy="246221"/>
          </a:xfrm>
          <a:prstGeom prst="rect">
            <a:avLst/>
          </a:prstGeom>
          <a:noFill/>
        </p:spPr>
        <p:txBody>
          <a:bodyPr wrap="square" rtlCol="0">
            <a:spAutoFit/>
          </a:bodyPr>
          <a:lstStyle/>
          <a:p>
            <a:r>
              <a:rPr lang="en-GB" sz="1000">
                <a:hlinkClick r:id="rId2"/>
              </a:rPr>
              <a:t>Source</a:t>
            </a:r>
            <a:endParaRPr lang="en-GB" sz="1000"/>
          </a:p>
        </p:txBody>
      </p:sp>
      <p:pic>
        <p:nvPicPr>
          <p:cNvPr id="8" name="Označba mesta slike 7">
            <a:extLst>
              <a:ext uri="{FF2B5EF4-FFF2-40B4-BE49-F238E27FC236}">
                <a16:creationId xmlns:a16="http://schemas.microsoft.com/office/drawing/2014/main" id="{97A28F44-1A9E-638C-DB93-598A18EE46EB}"/>
              </a:ext>
            </a:extLst>
          </p:cNvPr>
          <p:cNvPicPr>
            <a:picLocks noGrp="1" noChangeAspect="1"/>
          </p:cNvPicPr>
          <p:nvPr>
            <p:ph type="pic" sz="quarter" idx="19"/>
          </p:nvPr>
        </p:nvPicPr>
        <p:blipFill>
          <a:blip r:embed="rId3"/>
          <a:srcRect l="2007" r="2007"/>
          <a:stretch/>
        </p:blipFill>
        <p:spPr/>
      </p:pic>
    </p:spTree>
    <p:extLst>
      <p:ext uri="{BB962C8B-B14F-4D97-AF65-F5344CB8AC3E}">
        <p14:creationId xmlns:p14="http://schemas.microsoft.com/office/powerpoint/2010/main" val="3899902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normAutofit fontScale="92500"/>
          </a:bodyPr>
          <a:lstStyle/>
          <a:p>
            <a:r>
              <a:rPr lang="en-US" b="1"/>
              <a:t>Together we are stronger.</a:t>
            </a:r>
            <a:br>
              <a:rPr lang="en-US"/>
            </a:br>
            <a:r>
              <a:rPr lang="en-US"/>
              <a:t>When people feel </a:t>
            </a:r>
            <a:r>
              <a:rPr lang="en-US" b="1"/>
              <a:t>seen, supported, and connected</a:t>
            </a:r>
            <a:r>
              <a:rPr lang="en-US"/>
              <a:t>, they recover better from crisis and stress.</a:t>
            </a: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pic>
        <p:nvPicPr>
          <p:cNvPr id="6" name="Označba mesta slike 5" descr="Slika, ki vsebuje besede oseba&#10;&#10;Vsebina, ustvarjena z UI, morda ni pravilna.">
            <a:extLst>
              <a:ext uri="{FF2B5EF4-FFF2-40B4-BE49-F238E27FC236}">
                <a16:creationId xmlns:a16="http://schemas.microsoft.com/office/drawing/2014/main" id="{DDD03689-C544-2D1E-F408-FFD347029093}"/>
              </a:ext>
            </a:extLst>
          </p:cNvPr>
          <p:cNvPicPr>
            <a:picLocks noGrp="1" noChangeAspect="1"/>
          </p:cNvPicPr>
          <p:nvPr>
            <p:ph type="pic" sz="quarter" idx="40"/>
          </p:nvPr>
        </p:nvPicPr>
        <p:blipFill>
          <a:blip r:embed="rId2"/>
          <a:srcRect l="10709" r="10709"/>
          <a:stretch>
            <a:fillRect/>
          </a:stretch>
        </p:blipFill>
        <p:spPr/>
      </p:pic>
    </p:spTree>
    <p:extLst>
      <p:ext uri="{BB962C8B-B14F-4D97-AF65-F5344CB8AC3E}">
        <p14:creationId xmlns:p14="http://schemas.microsoft.com/office/powerpoint/2010/main" val="49585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7B917F6B-BBB2-1C95-08DB-22B6BD901601}"/>
              </a:ext>
            </a:extLst>
          </p:cNvPr>
          <p:cNvSpPr>
            <a:spLocks noGrp="1"/>
          </p:cNvSpPr>
          <p:nvPr>
            <p:ph type="body" sz="quarter" idx="42"/>
          </p:nvPr>
        </p:nvSpPr>
        <p:spPr/>
        <p:txBody>
          <a:bodyPr/>
          <a:lstStyle/>
          <a:p>
            <a:endParaRPr lang="sl-SI"/>
          </a:p>
        </p:txBody>
      </p:sp>
      <p:sp>
        <p:nvSpPr>
          <p:cNvPr id="5" name="Označba mesta besedila 4">
            <a:extLst>
              <a:ext uri="{FF2B5EF4-FFF2-40B4-BE49-F238E27FC236}">
                <a16:creationId xmlns:a16="http://schemas.microsoft.com/office/drawing/2014/main" id="{775B23D9-2281-26A3-4721-8AC34BB944FC}"/>
              </a:ext>
            </a:extLst>
          </p:cNvPr>
          <p:cNvSpPr>
            <a:spLocks noGrp="1"/>
          </p:cNvSpPr>
          <p:nvPr>
            <p:ph type="body" sz="quarter" idx="18"/>
          </p:nvPr>
        </p:nvSpPr>
        <p:spPr/>
        <p:txBody>
          <a:bodyPr/>
          <a:lstStyle/>
          <a:p>
            <a:r>
              <a:rPr lang="en-US" dirty="0"/>
              <a:t>PRACTICAL TOOLS</a:t>
            </a:r>
          </a:p>
          <a:p>
            <a:endParaRPr lang="sl-SI" dirty="0"/>
          </a:p>
        </p:txBody>
      </p:sp>
      <p:sp>
        <p:nvSpPr>
          <p:cNvPr id="6" name="Označba mesta besedila 5">
            <a:extLst>
              <a:ext uri="{FF2B5EF4-FFF2-40B4-BE49-F238E27FC236}">
                <a16:creationId xmlns:a16="http://schemas.microsoft.com/office/drawing/2014/main" id="{3DDAB828-3A36-F24D-85EA-1860D9649963}"/>
              </a:ext>
            </a:extLst>
          </p:cNvPr>
          <p:cNvSpPr>
            <a:spLocks noGrp="1"/>
          </p:cNvSpPr>
          <p:nvPr>
            <p:ph type="body" sz="quarter" idx="19"/>
          </p:nvPr>
        </p:nvSpPr>
        <p:spPr/>
        <p:txBody>
          <a:bodyPr/>
          <a:lstStyle/>
          <a:p>
            <a:r>
              <a:rPr lang="sl-SI" dirty="0"/>
              <a:t>04</a:t>
            </a:r>
          </a:p>
        </p:txBody>
      </p:sp>
      <p:sp>
        <p:nvSpPr>
          <p:cNvPr id="7" name="Označba mesta besedila 6">
            <a:extLst>
              <a:ext uri="{FF2B5EF4-FFF2-40B4-BE49-F238E27FC236}">
                <a16:creationId xmlns:a16="http://schemas.microsoft.com/office/drawing/2014/main" id="{35125903-5086-756D-31CC-7DC0565D76F2}"/>
              </a:ext>
            </a:extLst>
          </p:cNvPr>
          <p:cNvSpPr>
            <a:spLocks noGrp="1"/>
          </p:cNvSpPr>
          <p:nvPr>
            <p:ph type="body" sz="quarter" idx="20"/>
          </p:nvPr>
        </p:nvSpPr>
        <p:spPr/>
        <p:txBody>
          <a:bodyPr/>
          <a:lstStyle/>
          <a:p>
            <a:r>
              <a:rPr lang="sl-SI" dirty="0"/>
              <a:t>Page 37</a:t>
            </a:r>
          </a:p>
        </p:txBody>
      </p:sp>
      <p:sp>
        <p:nvSpPr>
          <p:cNvPr id="8" name="Označba mesta besedila 7">
            <a:extLst>
              <a:ext uri="{FF2B5EF4-FFF2-40B4-BE49-F238E27FC236}">
                <a16:creationId xmlns:a16="http://schemas.microsoft.com/office/drawing/2014/main" id="{25B79ECC-9C46-A604-AADD-BF92965E9AE4}"/>
              </a:ext>
            </a:extLst>
          </p:cNvPr>
          <p:cNvSpPr>
            <a:spLocks noGrp="1"/>
          </p:cNvSpPr>
          <p:nvPr>
            <p:ph type="body" sz="quarter" idx="43"/>
          </p:nvPr>
        </p:nvSpPr>
        <p:spPr/>
        <p:txBody>
          <a:bodyPr/>
          <a:lstStyle/>
          <a:p>
            <a:r>
              <a:rPr lang="en-US" dirty="0"/>
              <a:t>RESILIENCE IN ACTION</a:t>
            </a:r>
          </a:p>
          <a:p>
            <a:endParaRPr lang="sl-SI" dirty="0"/>
          </a:p>
        </p:txBody>
      </p:sp>
      <p:sp>
        <p:nvSpPr>
          <p:cNvPr id="9" name="Označba mesta besedila 8">
            <a:extLst>
              <a:ext uri="{FF2B5EF4-FFF2-40B4-BE49-F238E27FC236}">
                <a16:creationId xmlns:a16="http://schemas.microsoft.com/office/drawing/2014/main" id="{670C17D3-D140-443D-2133-5FFB46C2AC58}"/>
              </a:ext>
            </a:extLst>
          </p:cNvPr>
          <p:cNvSpPr>
            <a:spLocks noGrp="1"/>
          </p:cNvSpPr>
          <p:nvPr>
            <p:ph type="body" sz="quarter" idx="44"/>
          </p:nvPr>
        </p:nvSpPr>
        <p:spPr/>
        <p:txBody>
          <a:bodyPr/>
          <a:lstStyle/>
          <a:p>
            <a:r>
              <a:rPr lang="sl-SI" dirty="0"/>
              <a:t>05</a:t>
            </a:r>
          </a:p>
        </p:txBody>
      </p:sp>
      <p:sp>
        <p:nvSpPr>
          <p:cNvPr id="10" name="Označba mesta besedila 9">
            <a:extLst>
              <a:ext uri="{FF2B5EF4-FFF2-40B4-BE49-F238E27FC236}">
                <a16:creationId xmlns:a16="http://schemas.microsoft.com/office/drawing/2014/main" id="{013A0937-CB1E-4C8E-78B5-63E17A0CD758}"/>
              </a:ext>
            </a:extLst>
          </p:cNvPr>
          <p:cNvSpPr>
            <a:spLocks noGrp="1"/>
          </p:cNvSpPr>
          <p:nvPr>
            <p:ph type="body" sz="quarter" idx="45"/>
          </p:nvPr>
        </p:nvSpPr>
        <p:spPr/>
        <p:txBody>
          <a:bodyPr/>
          <a:lstStyle/>
          <a:p>
            <a:r>
              <a:rPr lang="sl-SI" dirty="0"/>
              <a:t>Page 51</a:t>
            </a:r>
          </a:p>
        </p:txBody>
      </p:sp>
      <p:sp>
        <p:nvSpPr>
          <p:cNvPr id="11" name="Označba mesta besedila 10">
            <a:extLst>
              <a:ext uri="{FF2B5EF4-FFF2-40B4-BE49-F238E27FC236}">
                <a16:creationId xmlns:a16="http://schemas.microsoft.com/office/drawing/2014/main" id="{CBAA5850-B4BC-1655-295D-89E16577F29D}"/>
              </a:ext>
            </a:extLst>
          </p:cNvPr>
          <p:cNvSpPr>
            <a:spLocks noGrp="1"/>
          </p:cNvSpPr>
          <p:nvPr>
            <p:ph type="body" sz="quarter" idx="46"/>
          </p:nvPr>
        </p:nvSpPr>
        <p:spPr/>
        <p:txBody>
          <a:bodyPr/>
          <a:lstStyle/>
          <a:p>
            <a:endParaRPr lang="sl-SI" dirty="0"/>
          </a:p>
        </p:txBody>
      </p:sp>
      <p:sp>
        <p:nvSpPr>
          <p:cNvPr id="12" name="Označba mesta besedila 11">
            <a:extLst>
              <a:ext uri="{FF2B5EF4-FFF2-40B4-BE49-F238E27FC236}">
                <a16:creationId xmlns:a16="http://schemas.microsoft.com/office/drawing/2014/main" id="{6B026AEC-1069-323E-5206-B72CE3ED8B44}"/>
              </a:ext>
            </a:extLst>
          </p:cNvPr>
          <p:cNvSpPr>
            <a:spLocks noGrp="1"/>
          </p:cNvSpPr>
          <p:nvPr>
            <p:ph type="body" sz="quarter" idx="47"/>
          </p:nvPr>
        </p:nvSpPr>
        <p:spPr/>
        <p:txBody>
          <a:bodyPr/>
          <a:lstStyle/>
          <a:p>
            <a:endParaRPr lang="sl-SI"/>
          </a:p>
        </p:txBody>
      </p:sp>
      <p:sp>
        <p:nvSpPr>
          <p:cNvPr id="13" name="Označba mesta besedila 12">
            <a:extLst>
              <a:ext uri="{FF2B5EF4-FFF2-40B4-BE49-F238E27FC236}">
                <a16:creationId xmlns:a16="http://schemas.microsoft.com/office/drawing/2014/main" id="{9B6A188C-6920-FFA9-B711-DBDC62D811DA}"/>
              </a:ext>
            </a:extLst>
          </p:cNvPr>
          <p:cNvSpPr>
            <a:spLocks noGrp="1"/>
          </p:cNvSpPr>
          <p:nvPr>
            <p:ph type="body" sz="quarter" idx="48"/>
          </p:nvPr>
        </p:nvSpPr>
        <p:spPr/>
        <p:txBody>
          <a:bodyPr/>
          <a:lstStyle/>
          <a:p>
            <a:endParaRPr lang="sl-SI"/>
          </a:p>
        </p:txBody>
      </p:sp>
      <p:sp>
        <p:nvSpPr>
          <p:cNvPr id="14" name="Označba mesta besedila 13">
            <a:extLst>
              <a:ext uri="{FF2B5EF4-FFF2-40B4-BE49-F238E27FC236}">
                <a16:creationId xmlns:a16="http://schemas.microsoft.com/office/drawing/2014/main" id="{01B3B510-DA94-A853-8096-0D473E54931C}"/>
              </a:ext>
            </a:extLst>
          </p:cNvPr>
          <p:cNvSpPr>
            <a:spLocks noGrp="1"/>
          </p:cNvSpPr>
          <p:nvPr>
            <p:ph type="body" sz="quarter" idx="49"/>
          </p:nvPr>
        </p:nvSpPr>
        <p:spPr/>
        <p:txBody>
          <a:bodyPr/>
          <a:lstStyle/>
          <a:p>
            <a:endParaRPr lang="sl-SI"/>
          </a:p>
        </p:txBody>
      </p:sp>
      <p:sp>
        <p:nvSpPr>
          <p:cNvPr id="15" name="Označba mesta besedila 14">
            <a:extLst>
              <a:ext uri="{FF2B5EF4-FFF2-40B4-BE49-F238E27FC236}">
                <a16:creationId xmlns:a16="http://schemas.microsoft.com/office/drawing/2014/main" id="{289D932C-415A-7490-EEED-DC99CAE4820C}"/>
              </a:ext>
            </a:extLst>
          </p:cNvPr>
          <p:cNvSpPr>
            <a:spLocks noGrp="1"/>
          </p:cNvSpPr>
          <p:nvPr>
            <p:ph type="body" sz="quarter" idx="50"/>
          </p:nvPr>
        </p:nvSpPr>
        <p:spPr/>
        <p:txBody>
          <a:bodyPr/>
          <a:lstStyle/>
          <a:p>
            <a:endParaRPr lang="sl-SI"/>
          </a:p>
        </p:txBody>
      </p:sp>
      <p:sp>
        <p:nvSpPr>
          <p:cNvPr id="16" name="Označba mesta besedila 15">
            <a:extLst>
              <a:ext uri="{FF2B5EF4-FFF2-40B4-BE49-F238E27FC236}">
                <a16:creationId xmlns:a16="http://schemas.microsoft.com/office/drawing/2014/main" id="{6BBBE450-33F2-A742-6A17-6FAA6B2C1AEF}"/>
              </a:ext>
            </a:extLst>
          </p:cNvPr>
          <p:cNvSpPr>
            <a:spLocks noGrp="1"/>
          </p:cNvSpPr>
          <p:nvPr>
            <p:ph type="body" sz="quarter" idx="51"/>
          </p:nvPr>
        </p:nvSpPr>
        <p:spPr/>
        <p:txBody>
          <a:bodyPr/>
          <a:lstStyle/>
          <a:p>
            <a:endParaRPr lang="sl-SI"/>
          </a:p>
        </p:txBody>
      </p:sp>
      <p:pic>
        <p:nvPicPr>
          <p:cNvPr id="19" name="Picture Placeholder 3">
            <a:extLst>
              <a:ext uri="{FF2B5EF4-FFF2-40B4-BE49-F238E27FC236}">
                <a16:creationId xmlns:a16="http://schemas.microsoft.com/office/drawing/2014/main" id="{233E8532-C9BE-22C2-7461-8922FFB4D0C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470" r="21470"/>
          <a:stretch>
            <a:fillRect/>
          </a:stretch>
        </p:blipFill>
        <p:spPr>
          <a:xfrm>
            <a:off x="676275" y="3001963"/>
            <a:ext cx="2200275" cy="3856037"/>
          </a:xfrm>
        </p:spPr>
      </p:pic>
      <p:pic>
        <p:nvPicPr>
          <p:cNvPr id="20" name="Picture Placeholder 43" descr="A group of people in kayaks on water&#10;&#10;Description automatically generated">
            <a:extLst>
              <a:ext uri="{FF2B5EF4-FFF2-40B4-BE49-F238E27FC236}">
                <a16:creationId xmlns:a16="http://schemas.microsoft.com/office/drawing/2014/main" id="{C2715316-0A0B-6A03-8B4D-89FBAB67DE72}"/>
              </a:ext>
            </a:extLst>
          </p:cNvPr>
          <p:cNvPicPr>
            <a:picLocks noGrp="1" noChangeAspect="1"/>
          </p:cNvPicPr>
          <p:nvPr>
            <p:ph type="pic" sz="quarter" idx="52"/>
          </p:nvPr>
        </p:nvPicPr>
        <p:blipFill>
          <a:blip r:embed="rId3"/>
          <a:srcRect l="23579" r="23579"/>
          <a:stretch>
            <a:fillRect/>
          </a:stretch>
        </p:blipFill>
        <p:spPr>
          <a:xfrm>
            <a:off x="3130550" y="939800"/>
            <a:ext cx="2203450" cy="3127375"/>
          </a:xfrm>
        </p:spPr>
      </p:pic>
      <p:pic>
        <p:nvPicPr>
          <p:cNvPr id="23" name="Označba mesta slike 21">
            <a:extLst>
              <a:ext uri="{FF2B5EF4-FFF2-40B4-BE49-F238E27FC236}">
                <a16:creationId xmlns:a16="http://schemas.microsoft.com/office/drawing/2014/main" id="{99B50B96-182D-4CBE-DE46-BAAB91258845}"/>
              </a:ext>
            </a:extLst>
          </p:cNvPr>
          <p:cNvPicPr>
            <a:picLocks noChangeAspect="1"/>
          </p:cNvPicPr>
          <p:nvPr/>
        </p:nvPicPr>
        <p:blipFill>
          <a:blip r:embed="rId4"/>
          <a:srcRect l="14312" r="57974"/>
          <a:stretch>
            <a:fillRect/>
          </a:stretch>
        </p:blipFill>
        <p:spPr>
          <a:xfrm>
            <a:off x="5541538" y="180975"/>
            <a:ext cx="2266815" cy="667702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pic>
      <p:pic>
        <p:nvPicPr>
          <p:cNvPr id="27" name="Označba mesta slike 26">
            <a:extLst>
              <a:ext uri="{FF2B5EF4-FFF2-40B4-BE49-F238E27FC236}">
                <a16:creationId xmlns:a16="http://schemas.microsoft.com/office/drawing/2014/main" id="{D17F6C0D-C32E-0ED8-A512-8C15A0CF46B0}"/>
              </a:ext>
            </a:extLst>
          </p:cNvPr>
          <p:cNvPicPr>
            <a:picLocks noGrp="1" noChangeAspect="1"/>
          </p:cNvPicPr>
          <p:nvPr>
            <p:ph type="pic" sz="quarter" idx="12"/>
          </p:nvPr>
        </p:nvPicPr>
        <p:blipFill>
          <a:blip r:embed="rId5"/>
          <a:srcRect l="22167" r="55685"/>
          <a:stretch>
            <a:fillRect/>
          </a:stretch>
        </p:blipFill>
        <p:spPr>
          <a:xfrm>
            <a:off x="8036294" y="180975"/>
            <a:ext cx="2203450" cy="6677025"/>
          </a:xfrm>
        </p:spPr>
      </p:pic>
    </p:spTree>
    <p:extLst>
      <p:ext uri="{BB962C8B-B14F-4D97-AF65-F5344CB8AC3E}">
        <p14:creationId xmlns:p14="http://schemas.microsoft.com/office/powerpoint/2010/main" val="2843789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348533A-B3C9-9715-1C22-E17CB9F0C324}"/>
              </a:ext>
            </a:extLst>
          </p:cNvPr>
          <p:cNvSpPr>
            <a:spLocks noGrp="1"/>
          </p:cNvSpPr>
          <p:nvPr>
            <p:ph type="body" sz="quarter" idx="18"/>
          </p:nvPr>
        </p:nvSpPr>
        <p:spPr>
          <a:xfrm>
            <a:off x="798381" y="1504041"/>
            <a:ext cx="10614687" cy="3849918"/>
          </a:xfrm>
        </p:spPr>
        <p:txBody>
          <a:bodyPr/>
          <a:lstStyle/>
          <a:p>
            <a:pPr>
              <a:lnSpc>
                <a:spcPct val="150000"/>
              </a:lnSpc>
            </a:pPr>
            <a:r>
              <a:rPr lang="en-US"/>
              <a:t>Think of 2–3 communities you are part of:</a:t>
            </a:r>
            <a:br>
              <a:rPr lang="en-US"/>
            </a:br>
            <a:r>
              <a:rPr lang="en-US"/>
              <a:t>(e.g. local </a:t>
            </a:r>
            <a:r>
              <a:rPr lang="en-US" err="1"/>
              <a:t>neighbourhood</a:t>
            </a:r>
            <a:r>
              <a:rPr lang="en-US"/>
              <a:t>, youth group, club, church, online group…)</a:t>
            </a:r>
          </a:p>
          <a:p>
            <a:endParaRPr lang="sl-SI"/>
          </a:p>
        </p:txBody>
      </p:sp>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a:t>Activity</a:t>
            </a:r>
            <a:r>
              <a:rPr lang="sl-SI" b="1"/>
              <a:t> </a:t>
            </a:r>
            <a:r>
              <a:rPr lang="en-US" b="1"/>
              <a:t>(2 min)</a:t>
            </a:r>
            <a:endParaRPr lang="sl-SI"/>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1351189" y="2652037"/>
            <a:ext cx="4875107" cy="3103474"/>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a:t>Creating spaces where people can connect, share experiences, and offer support helps build </a:t>
            </a:r>
            <a:r>
              <a:rPr lang="en-US" sz="2400" b="1"/>
              <a:t>emotional and practical safety nets </a:t>
            </a:r>
            <a:r>
              <a:rPr lang="en-US" sz="2400"/>
              <a:t>that benefit everyone. </a:t>
            </a:r>
            <a:endParaRPr lang="sl-SI" sz="2400"/>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4014991">
            <a:off x="4636460" y="5404872"/>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5795393" y="4732469"/>
            <a:ext cx="4855658" cy="126467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sl-SI" sz="2400"/>
              <a:t>R</a:t>
            </a:r>
            <a:r>
              <a:rPr lang="en-US" sz="2400" err="1"/>
              <a:t>esilience</a:t>
            </a:r>
            <a:r>
              <a:rPr lang="en-US" sz="2400"/>
              <a:t> isn't just about “me”—it's also about “we.” </a:t>
            </a:r>
            <a:endParaRPr lang="sl-SI" sz="2400"/>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6271964" y="2967730"/>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261888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FEFCC0E5-2057-AD4A-4051-EE0DAF6C25CA}"/>
              </a:ext>
            </a:extLst>
          </p:cNvPr>
          <p:cNvSpPr>
            <a:spLocks noGrp="1"/>
          </p:cNvSpPr>
          <p:nvPr>
            <p:ph type="body" sz="quarter" idx="19"/>
          </p:nvPr>
        </p:nvSpPr>
        <p:spPr>
          <a:xfrm>
            <a:off x="544933" y="1043379"/>
            <a:ext cx="3011067" cy="385564"/>
          </a:xfrm>
        </p:spPr>
        <p:txBody>
          <a:bodyPr/>
          <a:lstStyle/>
          <a:p>
            <a:r>
              <a:rPr lang="sl-SI" sz="4000" dirty="0"/>
              <a:t>3.3 </a:t>
            </a:r>
          </a:p>
          <a:p>
            <a:r>
              <a:rPr lang="sl-SI" sz="4000" dirty="0" err="1"/>
              <a:t>Nature’s</a:t>
            </a:r>
            <a:r>
              <a:rPr lang="sl-SI" sz="4000" dirty="0"/>
              <a:t> </a:t>
            </a:r>
            <a:r>
              <a:rPr lang="sl-SI" sz="4000" dirty="0" err="1"/>
              <a:t>cycles</a:t>
            </a:r>
            <a:r>
              <a:rPr lang="sl-SI" sz="4000" dirty="0"/>
              <a:t> </a:t>
            </a:r>
            <a:r>
              <a:rPr lang="sl-SI" sz="4000" dirty="0" err="1"/>
              <a:t>and</a:t>
            </a:r>
            <a:r>
              <a:rPr lang="sl-SI" sz="4000" dirty="0"/>
              <a:t> </a:t>
            </a:r>
            <a:r>
              <a:rPr lang="sl-SI" sz="4000" dirty="0" err="1"/>
              <a:t>lessons</a:t>
            </a:r>
            <a:r>
              <a:rPr lang="sl-SI" sz="4000" dirty="0"/>
              <a:t> </a:t>
            </a:r>
          </a:p>
        </p:txBody>
      </p:sp>
      <p:sp>
        <p:nvSpPr>
          <p:cNvPr id="4" name="Označba mesta besedila 3">
            <a:extLst>
              <a:ext uri="{FF2B5EF4-FFF2-40B4-BE49-F238E27FC236}">
                <a16:creationId xmlns:a16="http://schemas.microsoft.com/office/drawing/2014/main" id="{02C568DB-58D4-AA40-F5E3-1B4F5F9720F5}"/>
              </a:ext>
            </a:extLst>
          </p:cNvPr>
          <p:cNvSpPr>
            <a:spLocks noGrp="1"/>
          </p:cNvSpPr>
          <p:nvPr>
            <p:ph type="body" sz="quarter" idx="20"/>
          </p:nvPr>
        </p:nvSpPr>
        <p:spPr>
          <a:xfrm>
            <a:off x="4756386" y="740834"/>
            <a:ext cx="6961476" cy="3849918"/>
          </a:xfrm>
        </p:spPr>
        <p:txBody>
          <a:bodyPr/>
          <a:lstStyle/>
          <a:p>
            <a:pPr>
              <a:buNone/>
            </a:pPr>
            <a:r>
              <a:rPr lang="en-US"/>
              <a:t>Ecosystems go through cycles of:</a:t>
            </a:r>
          </a:p>
          <a:p>
            <a:pPr marL="342900" indent="-342900">
              <a:buFont typeface="Arial" panose="020B0604020202020204" pitchFamily="34" charset="0"/>
              <a:buChar char="•"/>
            </a:pPr>
            <a:r>
              <a:rPr lang="en-US"/>
              <a:t>Growth</a:t>
            </a:r>
          </a:p>
          <a:p>
            <a:pPr marL="342900" indent="-342900">
              <a:buFont typeface="Arial" panose="020B0604020202020204" pitchFamily="34" charset="0"/>
              <a:buChar char="•"/>
            </a:pPr>
            <a:r>
              <a:rPr lang="en-US"/>
              <a:t>Disruption</a:t>
            </a:r>
          </a:p>
          <a:p>
            <a:pPr marL="342900" indent="-342900">
              <a:buFont typeface="Arial" panose="020B0604020202020204" pitchFamily="34" charset="0"/>
              <a:buChar char="•"/>
            </a:pPr>
            <a:r>
              <a:rPr lang="en-US"/>
              <a:t>Recovery</a:t>
            </a:r>
          </a:p>
          <a:p>
            <a:pPr marL="342900" indent="-342900">
              <a:buFont typeface="Arial" panose="020B0604020202020204" pitchFamily="34" charset="0"/>
              <a:buChar char="•"/>
            </a:pPr>
            <a:r>
              <a:rPr lang="en-US"/>
              <a:t>Transformation</a:t>
            </a:r>
          </a:p>
        </p:txBody>
      </p:sp>
      <p:sp>
        <p:nvSpPr>
          <p:cNvPr id="5" name="Označba mesta besedila 4">
            <a:extLst>
              <a:ext uri="{FF2B5EF4-FFF2-40B4-BE49-F238E27FC236}">
                <a16:creationId xmlns:a16="http://schemas.microsoft.com/office/drawing/2014/main" id="{4059FAF6-A35F-FD51-264A-A5DEA59DC134}"/>
              </a:ext>
            </a:extLst>
          </p:cNvPr>
          <p:cNvSpPr>
            <a:spLocks noGrp="1"/>
          </p:cNvSpPr>
          <p:nvPr>
            <p:ph type="body" sz="quarter" idx="16"/>
          </p:nvPr>
        </p:nvSpPr>
        <p:spPr>
          <a:xfrm>
            <a:off x="544933" y="5715339"/>
            <a:ext cx="9609001" cy="803654"/>
          </a:xfrm>
        </p:spPr>
        <p:txBody>
          <a:bodyPr/>
          <a:lstStyle/>
          <a:p>
            <a:r>
              <a:rPr lang="en-US"/>
              <a:t>Nature = The Ultimate Teacher of Resilience</a:t>
            </a:r>
            <a:endParaRPr lang="sl-SI"/>
          </a:p>
        </p:txBody>
      </p:sp>
      <p:sp>
        <p:nvSpPr>
          <p:cNvPr id="7" name="PoljeZBesedilom 6">
            <a:extLst>
              <a:ext uri="{FF2B5EF4-FFF2-40B4-BE49-F238E27FC236}">
                <a16:creationId xmlns:a16="http://schemas.microsoft.com/office/drawing/2014/main" id="{0016156C-5E73-13D7-43AE-8D880A420DAA}"/>
              </a:ext>
            </a:extLst>
          </p:cNvPr>
          <p:cNvSpPr txBox="1"/>
          <p:nvPr/>
        </p:nvSpPr>
        <p:spPr>
          <a:xfrm>
            <a:off x="4756386" y="3429000"/>
            <a:ext cx="6637640" cy="2145268"/>
          </a:xfrm>
          <a:prstGeom prst="roundRect">
            <a:avLst/>
          </a:prstGeom>
          <a:solidFill>
            <a:srgbClr val="84C245"/>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Examples:</a:t>
            </a:r>
            <a:endParaRPr lang="en-US" sz="2400"/>
          </a:p>
          <a:p>
            <a:pPr marL="342900" indent="-342900">
              <a:buFont typeface="Arial" panose="020B0604020202020204" pitchFamily="34" charset="0"/>
              <a:buChar char="•"/>
            </a:pPr>
            <a:r>
              <a:rPr lang="en-US" sz="2400"/>
              <a:t>Forests regrow after wildfires</a:t>
            </a:r>
          </a:p>
          <a:p>
            <a:pPr marL="342900" indent="-342900">
              <a:buFont typeface="Arial" panose="020B0604020202020204" pitchFamily="34" charset="0"/>
              <a:buChar char="•"/>
            </a:pPr>
            <a:r>
              <a:rPr lang="en-US" sz="2400"/>
              <a:t>Rivers shift course to adapt to terrain</a:t>
            </a:r>
          </a:p>
          <a:p>
            <a:pPr marL="342900" indent="-342900">
              <a:buFont typeface="Arial" panose="020B0604020202020204" pitchFamily="34" charset="0"/>
              <a:buChar char="•"/>
            </a:pPr>
            <a:r>
              <a:rPr lang="en-US" sz="2400"/>
              <a:t>Animals evolve to survive in changing environments</a:t>
            </a:r>
          </a:p>
        </p:txBody>
      </p:sp>
    </p:spTree>
    <p:extLst>
      <p:ext uri="{BB962C8B-B14F-4D97-AF65-F5344CB8AC3E}">
        <p14:creationId xmlns:p14="http://schemas.microsoft.com/office/powerpoint/2010/main" val="172108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4D50-15EE-F8F8-DC64-3706DD86B62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CE11D4-C561-A497-C49B-C88B62610E6A}"/>
              </a:ext>
            </a:extLst>
          </p:cNvPr>
          <p:cNvSpPr>
            <a:spLocks noGrp="1"/>
          </p:cNvSpPr>
          <p:nvPr>
            <p:ph type="body" sz="quarter" idx="13"/>
          </p:nvPr>
        </p:nvSpPr>
        <p:spPr>
          <a:xfrm>
            <a:off x="640591" y="1146412"/>
            <a:ext cx="3931409" cy="4029513"/>
          </a:xfrm>
        </p:spPr>
        <p:txBody>
          <a:bodyPr/>
          <a:lstStyle/>
          <a:p>
            <a:r>
              <a:rPr lang="en-US"/>
              <a:t>Nature’s message to us:</a:t>
            </a:r>
            <a:endParaRPr lang="sl-SI"/>
          </a:p>
          <a:p>
            <a:endParaRPr lang="en-US"/>
          </a:p>
          <a:p>
            <a:r>
              <a:rPr lang="en-US"/>
              <a:t>Don’t resist change. </a:t>
            </a:r>
            <a:br>
              <a:rPr lang="sl-SI"/>
            </a:br>
            <a:r>
              <a:rPr lang="en-US"/>
              <a:t>Respond to it.</a:t>
            </a:r>
            <a:br>
              <a:rPr lang="en-US"/>
            </a:br>
            <a:r>
              <a:rPr lang="en-US"/>
              <a:t>Flexibility is strength</a:t>
            </a:r>
          </a:p>
        </p:txBody>
      </p:sp>
      <p:sp>
        <p:nvSpPr>
          <p:cNvPr id="9" name="Freeform 8">
            <a:extLst>
              <a:ext uri="{FF2B5EF4-FFF2-40B4-BE49-F238E27FC236}">
                <a16:creationId xmlns:a16="http://schemas.microsoft.com/office/drawing/2014/main" id="{CF75B6EA-E67B-CA5F-C1F5-63272FBD11D4}"/>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11" name="PoljeZBesedilom 10">
            <a:extLst>
              <a:ext uri="{FF2B5EF4-FFF2-40B4-BE49-F238E27FC236}">
                <a16:creationId xmlns:a16="http://schemas.microsoft.com/office/drawing/2014/main" id="{B0FE8FAB-0FDE-7E8C-B2D3-2B65AC67D558}"/>
              </a:ext>
            </a:extLst>
          </p:cNvPr>
          <p:cNvSpPr txBox="1"/>
          <p:nvPr/>
        </p:nvSpPr>
        <p:spPr>
          <a:xfrm>
            <a:off x="923723" y="5773663"/>
            <a:ext cx="5154741" cy="461665"/>
          </a:xfrm>
          <a:prstGeom prst="rect">
            <a:avLst/>
          </a:prstGeom>
          <a:noFill/>
        </p:spPr>
        <p:txBody>
          <a:bodyPr wrap="square">
            <a:spAutoFit/>
          </a:bodyPr>
          <a:lstStyle/>
          <a:p>
            <a:r>
              <a:rPr lang="en-US" sz="2400"/>
              <a:t>Let yourself change, adapt, and evolve.</a:t>
            </a:r>
          </a:p>
        </p:txBody>
      </p:sp>
      <p:pic>
        <p:nvPicPr>
          <p:cNvPr id="7" name="Označba mesta slike 6" descr="Slika, ki vsebuje besede narava, drevo, na prostem&#10;&#10;Vsebina, ustvarjena z UI, morda ni pravilna.">
            <a:extLst>
              <a:ext uri="{FF2B5EF4-FFF2-40B4-BE49-F238E27FC236}">
                <a16:creationId xmlns:a16="http://schemas.microsoft.com/office/drawing/2014/main" id="{356AF751-B11B-4279-3BFD-09F9025C0DA7}"/>
              </a:ext>
            </a:extLst>
          </p:cNvPr>
          <p:cNvPicPr>
            <a:picLocks noGrp="1" noChangeAspect="1"/>
          </p:cNvPicPr>
          <p:nvPr>
            <p:ph type="pic" sz="quarter" idx="19"/>
          </p:nvPr>
        </p:nvPicPr>
        <p:blipFill>
          <a:blip r:embed="rId2"/>
          <a:srcRect l="15253" r="1856" b="13396"/>
          <a:stretch>
            <a:fillRect/>
          </a:stretch>
        </p:blipFill>
        <p:spPr>
          <a:xfrm>
            <a:off x="5631688" y="1678929"/>
            <a:ext cx="6560312" cy="4556399"/>
          </a:xfrm>
        </p:spPr>
      </p:pic>
    </p:spTree>
    <p:extLst>
      <p:ext uri="{BB962C8B-B14F-4D97-AF65-F5344CB8AC3E}">
        <p14:creationId xmlns:p14="http://schemas.microsoft.com/office/powerpoint/2010/main" val="81931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B5677A4D-138A-772B-52E6-4368D54C66F2}"/>
              </a:ext>
            </a:extLst>
          </p:cNvPr>
          <p:cNvSpPr>
            <a:spLocks noGrp="1"/>
          </p:cNvSpPr>
          <p:nvPr>
            <p:ph type="body" sz="quarter" idx="19"/>
          </p:nvPr>
        </p:nvSpPr>
        <p:spPr>
          <a:xfrm>
            <a:off x="616370" y="3985017"/>
            <a:ext cx="3082173" cy="1984140"/>
          </a:xfrm>
        </p:spPr>
        <p:txBody>
          <a:bodyPr/>
          <a:lstStyle/>
          <a:p>
            <a:r>
              <a:rPr lang="sl-SI" dirty="0"/>
              <a:t>3</a:t>
            </a:r>
            <a:r>
              <a:rPr lang="en-US" dirty="0"/>
              <a:t>.4 Training to Be More Resilient</a:t>
            </a:r>
            <a:endParaRPr lang="sl-SI" dirty="0"/>
          </a:p>
        </p:txBody>
      </p:sp>
      <p:sp>
        <p:nvSpPr>
          <p:cNvPr id="5" name="Označba mesta besedila 4">
            <a:extLst>
              <a:ext uri="{FF2B5EF4-FFF2-40B4-BE49-F238E27FC236}">
                <a16:creationId xmlns:a16="http://schemas.microsoft.com/office/drawing/2014/main" id="{49D73793-398E-981D-3671-82565CBA9EF2}"/>
              </a:ext>
            </a:extLst>
          </p:cNvPr>
          <p:cNvSpPr>
            <a:spLocks noGrp="1"/>
          </p:cNvSpPr>
          <p:nvPr>
            <p:ph type="body" sz="quarter" idx="20"/>
          </p:nvPr>
        </p:nvSpPr>
        <p:spPr>
          <a:xfrm>
            <a:off x="7946950" y="642939"/>
            <a:ext cx="3817093" cy="5453458"/>
          </a:xfrm>
        </p:spPr>
        <p:txBody>
          <a:bodyPr/>
          <a:lstStyle/>
          <a:p>
            <a:r>
              <a:rPr lang="en-US" sz="3600" b="1">
                <a:solidFill>
                  <a:srgbClr val="1F8E47"/>
                </a:solidFill>
              </a:rPr>
              <a:t>Resilience begins in your mindset.</a:t>
            </a:r>
            <a:endParaRPr lang="sl-SI" sz="3600" b="1">
              <a:solidFill>
                <a:srgbClr val="1F8E47"/>
              </a:solidFill>
            </a:endParaRPr>
          </a:p>
          <a:p>
            <a:endParaRPr lang="sl-SI"/>
          </a:p>
          <a:p>
            <a:r>
              <a:rPr lang="en-US"/>
              <a:t>Shift </a:t>
            </a:r>
            <a:r>
              <a:rPr lang="en-US" b="1"/>
              <a:t>from fear-based </a:t>
            </a:r>
            <a:r>
              <a:rPr lang="en-US"/>
              <a:t>to </a:t>
            </a:r>
            <a:r>
              <a:rPr lang="en-US" b="1"/>
              <a:t>possibility-based thinking</a:t>
            </a:r>
            <a:r>
              <a:rPr lang="sl-SI"/>
              <a:t>.</a:t>
            </a:r>
          </a:p>
          <a:p>
            <a:endParaRPr lang="en-US" i="1"/>
          </a:p>
          <a:p>
            <a:r>
              <a:rPr lang="en-US" i="1"/>
              <a:t>Instead of:</a:t>
            </a:r>
          </a:p>
          <a:p>
            <a:pPr marL="342900" indent="-342900">
              <a:buFont typeface="Arial" panose="020B0604020202020204" pitchFamily="34" charset="0"/>
              <a:buChar char="•"/>
            </a:pPr>
            <a:r>
              <a:rPr lang="en-US" i="1"/>
              <a:t>“What if I fail?”</a:t>
            </a:r>
            <a:endParaRPr lang="sl-SI" i="1"/>
          </a:p>
          <a:p>
            <a:pPr marL="0" indent="0"/>
            <a:r>
              <a:rPr lang="en-US" i="1"/>
              <a:t>Try:</a:t>
            </a:r>
          </a:p>
          <a:p>
            <a:pPr marL="342900" indent="-342900">
              <a:buFont typeface="Arial" panose="020B0604020202020204" pitchFamily="34" charset="0"/>
              <a:buChar char="•"/>
            </a:pPr>
            <a:r>
              <a:rPr lang="en-US" i="1"/>
              <a:t>“What if I learn something?”</a:t>
            </a:r>
          </a:p>
          <a:p>
            <a:pPr marL="342900" indent="-342900">
              <a:buFont typeface="Arial" panose="020B0604020202020204" pitchFamily="34" charset="0"/>
              <a:buChar char="•"/>
            </a:pPr>
            <a:r>
              <a:rPr lang="en-US" i="1"/>
              <a:t>“What if this turns out well?”</a:t>
            </a:r>
          </a:p>
          <a:p>
            <a:endParaRPr lang="en-US" i="1"/>
          </a:p>
          <a:p>
            <a:endParaRPr lang="sl-SI" i="1"/>
          </a:p>
          <a:p>
            <a:endParaRPr lang="sl-SI"/>
          </a:p>
        </p:txBody>
      </p:sp>
      <p:sp>
        <p:nvSpPr>
          <p:cNvPr id="8" name="Označba mesta besedila 4">
            <a:extLst>
              <a:ext uri="{FF2B5EF4-FFF2-40B4-BE49-F238E27FC236}">
                <a16:creationId xmlns:a16="http://schemas.microsoft.com/office/drawing/2014/main" id="{AD3DC5F2-36EC-E225-BAB6-D6F73D6019DA}"/>
              </a:ext>
            </a:extLst>
          </p:cNvPr>
          <p:cNvSpPr txBox="1">
            <a:spLocks/>
          </p:cNvSpPr>
          <p:nvPr/>
        </p:nvSpPr>
        <p:spPr>
          <a:xfrm>
            <a:off x="7851300" y="3258628"/>
            <a:ext cx="3800291" cy="2438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a:p>
        </p:txBody>
      </p:sp>
      <p:sp>
        <p:nvSpPr>
          <p:cNvPr id="10" name="Rectangle 2">
            <a:extLst>
              <a:ext uri="{FF2B5EF4-FFF2-40B4-BE49-F238E27FC236}">
                <a16:creationId xmlns:a16="http://schemas.microsoft.com/office/drawing/2014/main" id="{DD7AB1EC-F13F-7D9E-3D15-8336B508026A}"/>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a:ln>
                <a:noFill/>
              </a:ln>
              <a:solidFill>
                <a:schemeClr val="tx1"/>
              </a:solidFill>
              <a:effectLst/>
              <a:latin typeface="Arial" panose="020B0604020202020204" pitchFamily="34" charset="0"/>
            </a:endParaRPr>
          </a:p>
        </p:txBody>
      </p:sp>
      <p:pic>
        <p:nvPicPr>
          <p:cNvPr id="9" name="Označba mesta slike 8" descr="Slika, ki vsebuje besede na prostem, nebo, oseba, obutev&#10;&#10;Vsebina, ustvarjena z UI, morda ni pravilna.">
            <a:extLst>
              <a:ext uri="{FF2B5EF4-FFF2-40B4-BE49-F238E27FC236}">
                <a16:creationId xmlns:a16="http://schemas.microsoft.com/office/drawing/2014/main" id="{5A745147-088A-2341-2B5E-C3931720C0F8}"/>
              </a:ext>
            </a:extLst>
          </p:cNvPr>
          <p:cNvPicPr>
            <a:picLocks noGrp="1" noChangeAspect="1"/>
          </p:cNvPicPr>
          <p:nvPr>
            <p:ph type="pic" sz="quarter" idx="34"/>
          </p:nvPr>
        </p:nvPicPr>
        <p:blipFill>
          <a:blip r:embed="rId2"/>
          <a:srcRect l="275" t="6350" r="14063" b="7971"/>
          <a:stretch>
            <a:fillRect/>
          </a:stretch>
        </p:blipFill>
        <p:spPr>
          <a:xfrm>
            <a:off x="35665" y="242889"/>
            <a:ext cx="7575621" cy="4331221"/>
          </a:xfrm>
        </p:spPr>
      </p:pic>
    </p:spTree>
    <p:extLst>
      <p:ext uri="{BB962C8B-B14F-4D97-AF65-F5344CB8AC3E}">
        <p14:creationId xmlns:p14="http://schemas.microsoft.com/office/powerpoint/2010/main" val="378554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8E25-8E4C-D23C-B74C-5A599310252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59EDBE-177C-1731-3068-0C07F0108AFB}"/>
              </a:ext>
            </a:extLst>
          </p:cNvPr>
          <p:cNvSpPr>
            <a:spLocks noGrp="1"/>
          </p:cNvSpPr>
          <p:nvPr>
            <p:ph type="body" sz="quarter" idx="18"/>
          </p:nvPr>
        </p:nvSpPr>
        <p:spPr>
          <a:xfrm>
            <a:off x="798380" y="1922108"/>
            <a:ext cx="5709100" cy="3973513"/>
          </a:xfrm>
        </p:spPr>
        <p:txBody>
          <a:bodyPr/>
          <a:lstStyle/>
          <a:p>
            <a:pPr>
              <a:buNone/>
            </a:pPr>
            <a:r>
              <a:rPr lang="en-US"/>
              <a:t>Resilience is built by:</a:t>
            </a:r>
          </a:p>
          <a:p>
            <a:pPr marL="342900" indent="-342900">
              <a:buFont typeface="Arial" panose="020B0604020202020204" pitchFamily="34" charset="0"/>
              <a:buChar char="•"/>
            </a:pPr>
            <a:r>
              <a:rPr lang="en-US"/>
              <a:t>Facing setbacks and learning from them</a:t>
            </a:r>
          </a:p>
          <a:p>
            <a:pPr marL="342900" indent="-342900">
              <a:buFont typeface="Arial" panose="020B0604020202020204" pitchFamily="34" charset="0"/>
              <a:buChar char="•"/>
            </a:pPr>
            <a:r>
              <a:rPr lang="en-US"/>
              <a:t>Pursuing </a:t>
            </a:r>
            <a:r>
              <a:rPr lang="en-US" b="1"/>
              <a:t>meaningful goals</a:t>
            </a:r>
            <a:endParaRPr lang="en-US"/>
          </a:p>
          <a:p>
            <a:pPr marL="342900" indent="-342900">
              <a:buFont typeface="Arial" panose="020B0604020202020204" pitchFamily="34" charset="0"/>
              <a:buChar char="•"/>
            </a:pPr>
            <a:r>
              <a:rPr lang="en-US"/>
              <a:t>Starting small</a:t>
            </a:r>
          </a:p>
          <a:p>
            <a:pPr marL="342900" indent="-342900">
              <a:buFont typeface="Arial" panose="020B0604020202020204" pitchFamily="34" charset="0"/>
              <a:buChar char="•"/>
            </a:pPr>
            <a:r>
              <a:rPr lang="en-US"/>
              <a:t>Being consistent</a:t>
            </a:r>
            <a:endParaRPr lang="sl-SI"/>
          </a:p>
          <a:p>
            <a:pPr marL="342900" indent="-342900">
              <a:buFont typeface="Arial" panose="020B0604020202020204" pitchFamily="34" charset="0"/>
              <a:buChar char="•"/>
            </a:pPr>
            <a:endParaRPr lang="sl-SI"/>
          </a:p>
          <a:p>
            <a:pPr marL="0" indent="0"/>
            <a:r>
              <a:rPr lang="en-US" i="1"/>
              <a:t>Don’t aim for overnight transformation.</a:t>
            </a:r>
            <a:br>
              <a:rPr lang="en-US"/>
            </a:br>
            <a:r>
              <a:rPr lang="en-US"/>
              <a:t>Take small steps that align with your </a:t>
            </a:r>
            <a:r>
              <a:rPr lang="en-US" b="1"/>
              <a:t>values</a:t>
            </a:r>
            <a:r>
              <a:rPr lang="en-US"/>
              <a:t>.</a:t>
            </a:r>
          </a:p>
        </p:txBody>
      </p:sp>
      <p:pic>
        <p:nvPicPr>
          <p:cNvPr id="9" name="Picture Placeholder 8">
            <a:extLst>
              <a:ext uri="{FF2B5EF4-FFF2-40B4-BE49-F238E27FC236}">
                <a16:creationId xmlns:a16="http://schemas.microsoft.com/office/drawing/2014/main" id="{2A939962-6572-ED40-7A8F-93E8131CE7D7}"/>
              </a:ext>
            </a:extLst>
          </p:cNvPr>
          <p:cNvPicPr>
            <a:picLocks noGrp="1" noChangeAspect="1"/>
          </p:cNvPicPr>
          <p:nvPr>
            <p:ph type="pic" sz="quarter" idx="13"/>
          </p:nvPr>
        </p:nvPicPr>
        <p:blipFill>
          <a:blip r:embed="rId2"/>
          <a:srcRect l="-757" t="32474" r="757" b="-458"/>
          <a:stretch/>
        </p:blipFill>
        <p:spPr>
          <a:xfrm>
            <a:off x="6966760" y="2884487"/>
            <a:ext cx="3896842" cy="3973513"/>
          </a:xfrm>
        </p:spPr>
      </p:pic>
      <p:sp>
        <p:nvSpPr>
          <p:cNvPr id="6" name="Označba mesta besedila 2">
            <a:extLst>
              <a:ext uri="{FF2B5EF4-FFF2-40B4-BE49-F238E27FC236}">
                <a16:creationId xmlns:a16="http://schemas.microsoft.com/office/drawing/2014/main" id="{151D1FA9-9A40-CB6D-71AB-E2EE642EA437}"/>
              </a:ext>
            </a:extLst>
          </p:cNvPr>
          <p:cNvSpPr>
            <a:spLocks noGrp="1"/>
          </p:cNvSpPr>
          <p:nvPr>
            <p:ph type="body" sz="quarter" idx="16"/>
          </p:nvPr>
        </p:nvSpPr>
        <p:spPr>
          <a:xfrm>
            <a:off x="798381" y="761603"/>
            <a:ext cx="10614687" cy="803654"/>
          </a:xfrm>
        </p:spPr>
        <p:txBody>
          <a:bodyPr/>
          <a:lstStyle/>
          <a:p>
            <a:r>
              <a:rPr lang="sl-SI" err="1"/>
              <a:t>Small</a:t>
            </a:r>
            <a:r>
              <a:rPr lang="sl-SI"/>
              <a:t> </a:t>
            </a:r>
            <a:r>
              <a:rPr lang="sl-SI" err="1"/>
              <a:t>Actions</a:t>
            </a:r>
            <a:r>
              <a:rPr lang="sl-SI"/>
              <a:t>, Big </a:t>
            </a:r>
            <a:r>
              <a:rPr lang="sl-SI" err="1"/>
              <a:t>Change</a:t>
            </a:r>
            <a:endParaRPr lang="sl-SI"/>
          </a:p>
        </p:txBody>
      </p:sp>
    </p:spTree>
    <p:extLst>
      <p:ext uri="{BB962C8B-B14F-4D97-AF65-F5344CB8AC3E}">
        <p14:creationId xmlns:p14="http://schemas.microsoft.com/office/powerpoint/2010/main" val="3236721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408A212-DCAF-1AA3-F4DF-6CB019242089}"/>
              </a:ext>
            </a:extLst>
          </p:cNvPr>
          <p:cNvSpPr>
            <a:spLocks noGrp="1"/>
          </p:cNvSpPr>
          <p:nvPr>
            <p:ph type="body" sz="quarter" idx="18"/>
          </p:nvPr>
        </p:nvSpPr>
        <p:spPr/>
        <p:txBody>
          <a:bodyPr/>
          <a:lstStyle/>
          <a:p>
            <a:endParaRPr lang="sl-SI"/>
          </a:p>
          <a:p>
            <a:endParaRPr lang="sl-SI"/>
          </a:p>
          <a:p>
            <a:endParaRPr lang="sl-SI"/>
          </a:p>
          <a:p>
            <a:r>
              <a:rPr lang="en-US"/>
              <a:t>Be kind to yourself when progress isn’t perfect—progress rarely is.</a:t>
            </a:r>
            <a:endParaRPr lang="sl-SI"/>
          </a:p>
          <a:p>
            <a:endParaRPr lang="sl-SI"/>
          </a:p>
          <a:p>
            <a:r>
              <a:rPr lang="en-US"/>
              <a:t>Show yourself </a:t>
            </a:r>
            <a:r>
              <a:rPr lang="en-US" b="1"/>
              <a:t>compassion</a:t>
            </a:r>
            <a:r>
              <a:rPr lang="en-US"/>
              <a:t>, not criticism, when things don’t go perfectly</a:t>
            </a:r>
          </a:p>
          <a:p>
            <a:endParaRPr lang="sl-SI"/>
          </a:p>
        </p:txBody>
      </p:sp>
      <p:sp>
        <p:nvSpPr>
          <p:cNvPr id="3" name="Označba mesta besedila 2">
            <a:extLst>
              <a:ext uri="{FF2B5EF4-FFF2-40B4-BE49-F238E27FC236}">
                <a16:creationId xmlns:a16="http://schemas.microsoft.com/office/drawing/2014/main" id="{46C058DA-5866-ABBA-C1C9-93CDA3F71A26}"/>
              </a:ext>
            </a:extLst>
          </p:cNvPr>
          <p:cNvSpPr>
            <a:spLocks noGrp="1"/>
          </p:cNvSpPr>
          <p:nvPr>
            <p:ph type="body" sz="quarter" idx="16"/>
          </p:nvPr>
        </p:nvSpPr>
        <p:spPr/>
        <p:txBody>
          <a:bodyPr/>
          <a:lstStyle/>
          <a:p>
            <a:r>
              <a:rPr lang="sl-SI"/>
              <a:t>Be </a:t>
            </a:r>
            <a:r>
              <a:rPr lang="sl-SI" err="1"/>
              <a:t>Kind</a:t>
            </a:r>
            <a:r>
              <a:rPr lang="sl-SI"/>
              <a:t> to </a:t>
            </a:r>
            <a:r>
              <a:rPr lang="sl-SI" err="1"/>
              <a:t>Yourself</a:t>
            </a:r>
            <a:endParaRPr lang="sl-SI"/>
          </a:p>
        </p:txBody>
      </p:sp>
      <p:sp>
        <p:nvSpPr>
          <p:cNvPr id="8" name="PoljeZBesedilom 7">
            <a:extLst>
              <a:ext uri="{FF2B5EF4-FFF2-40B4-BE49-F238E27FC236}">
                <a16:creationId xmlns:a16="http://schemas.microsoft.com/office/drawing/2014/main" id="{DA50714E-4298-5AFB-210E-F60C1BACFD99}"/>
              </a:ext>
            </a:extLst>
          </p:cNvPr>
          <p:cNvSpPr txBox="1"/>
          <p:nvPr/>
        </p:nvSpPr>
        <p:spPr>
          <a:xfrm>
            <a:off x="798380" y="2045704"/>
            <a:ext cx="5297620" cy="919401"/>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buNone/>
            </a:pPr>
            <a:r>
              <a:rPr lang="en-US" sz="2400"/>
              <a:t>Resilience ≠ never failing</a:t>
            </a:r>
            <a:endParaRPr lang="sl-SI" sz="2400"/>
          </a:p>
          <a:p>
            <a:pPr algn="ctr">
              <a:buNone/>
            </a:pPr>
            <a:r>
              <a:rPr lang="en-US" sz="2400"/>
              <a:t>Resilience = bouncing back when you do</a:t>
            </a:r>
          </a:p>
        </p:txBody>
      </p:sp>
      <p:pic>
        <p:nvPicPr>
          <p:cNvPr id="13" name="Označba mesta slike 12">
            <a:extLst>
              <a:ext uri="{FF2B5EF4-FFF2-40B4-BE49-F238E27FC236}">
                <a16:creationId xmlns:a16="http://schemas.microsoft.com/office/drawing/2014/main" id="{DD492FDB-D199-254C-53D2-6E1795F76976}"/>
              </a:ext>
            </a:extLst>
          </p:cNvPr>
          <p:cNvPicPr>
            <a:picLocks noGrp="1" noChangeAspect="1"/>
          </p:cNvPicPr>
          <p:nvPr>
            <p:ph type="pic" sz="quarter" idx="12"/>
          </p:nvPr>
        </p:nvPicPr>
        <p:blipFill>
          <a:blip r:embed="rId2"/>
          <a:srcRect l="24219" r="24219"/>
          <a:stretch/>
        </p:blipFill>
        <p:spPr>
          <a:xfrm>
            <a:off x="7014500" y="1628440"/>
            <a:ext cx="4037037" cy="5208132"/>
          </a:xfrm>
        </p:spPr>
      </p:pic>
    </p:spTree>
    <p:extLst>
      <p:ext uri="{BB962C8B-B14F-4D97-AF65-F5344CB8AC3E}">
        <p14:creationId xmlns:p14="http://schemas.microsoft.com/office/powerpoint/2010/main" val="180880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FCCE-95D6-D4EE-6478-F4C95797C077}"/>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86EC30-D9F2-B8E9-7FD2-6A853B87172A}"/>
              </a:ext>
            </a:extLst>
          </p:cNvPr>
          <p:cNvSpPr>
            <a:spLocks noGrp="1"/>
          </p:cNvSpPr>
          <p:nvPr>
            <p:ph type="body" sz="quarter" idx="18"/>
          </p:nvPr>
        </p:nvSpPr>
        <p:spPr>
          <a:xfrm>
            <a:off x="778932" y="1411106"/>
            <a:ext cx="10614687" cy="4197451"/>
          </a:xfrm>
        </p:spPr>
        <p:txBody>
          <a:bodyPr/>
          <a:lstStyle/>
          <a:p>
            <a:pPr>
              <a:lnSpc>
                <a:spcPct val="150000"/>
              </a:lnSpc>
            </a:pPr>
            <a:r>
              <a:rPr lang="en-US"/>
              <a:t>Write down 3 challenges you’re facing.</a:t>
            </a:r>
            <a:br>
              <a:rPr lang="en-US"/>
            </a:br>
            <a:r>
              <a:rPr lang="en-US"/>
              <a:t>Now write the </a:t>
            </a:r>
            <a:r>
              <a:rPr lang="en-US" b="1"/>
              <a:t>best possible outcome</a:t>
            </a:r>
            <a:r>
              <a:rPr lang="en-US"/>
              <a:t> for each one.</a:t>
            </a:r>
            <a:endParaRPr lang="sl-SI"/>
          </a:p>
          <a:p>
            <a:endParaRPr lang="sl-SI"/>
          </a:p>
        </p:txBody>
      </p:sp>
      <p:sp>
        <p:nvSpPr>
          <p:cNvPr id="3" name="Označba mesta besedila 2">
            <a:extLst>
              <a:ext uri="{FF2B5EF4-FFF2-40B4-BE49-F238E27FC236}">
                <a16:creationId xmlns:a16="http://schemas.microsoft.com/office/drawing/2014/main" id="{921E1AAD-6CC3-4FDC-03D0-1AE8CDDCD7AE}"/>
              </a:ext>
            </a:extLst>
          </p:cNvPr>
          <p:cNvSpPr>
            <a:spLocks noGrp="1"/>
          </p:cNvSpPr>
          <p:nvPr>
            <p:ph type="body" sz="quarter" idx="16"/>
          </p:nvPr>
        </p:nvSpPr>
        <p:spPr/>
        <p:txBody>
          <a:bodyPr/>
          <a:lstStyle/>
          <a:p>
            <a:r>
              <a:rPr lang="en-US" b="1"/>
              <a:t>Activity</a:t>
            </a:r>
            <a:r>
              <a:rPr lang="sl-SI" b="1"/>
              <a:t> </a:t>
            </a:r>
            <a:r>
              <a:rPr lang="en-US" b="1"/>
              <a:t>(2 min)</a:t>
            </a:r>
            <a:endParaRPr lang="sl-SI"/>
          </a:p>
        </p:txBody>
      </p:sp>
      <p:sp>
        <p:nvSpPr>
          <p:cNvPr id="5" name="PoljeZBesedilom 4">
            <a:extLst>
              <a:ext uri="{FF2B5EF4-FFF2-40B4-BE49-F238E27FC236}">
                <a16:creationId xmlns:a16="http://schemas.microsoft.com/office/drawing/2014/main" id="{DED1684C-F955-CFDB-64B8-8B3DB2EE600B}"/>
              </a:ext>
            </a:extLst>
          </p:cNvPr>
          <p:cNvSpPr txBox="1"/>
          <p:nvPr/>
        </p:nvSpPr>
        <p:spPr>
          <a:xfrm>
            <a:off x="1188781" y="2642126"/>
            <a:ext cx="4875107" cy="3103474"/>
          </a:xfrm>
          <a:prstGeom prst="roundRect">
            <a:avLst/>
          </a:prstGeom>
          <a:solidFill>
            <a:srgbClr val="84C245"/>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sl-SI" sz="2400" b="1"/>
              <a:t>Key Takeaways</a:t>
            </a:r>
          </a:p>
          <a:p>
            <a:pPr marL="342900" indent="-342900">
              <a:lnSpc>
                <a:spcPct val="150000"/>
              </a:lnSpc>
              <a:buFont typeface="Arial" panose="020B0604020202020204" pitchFamily="34" charset="0"/>
              <a:buChar char="•"/>
            </a:pPr>
            <a:r>
              <a:rPr lang="en-US" sz="2400"/>
              <a:t>Start small</a:t>
            </a:r>
          </a:p>
          <a:p>
            <a:pPr marL="342900" indent="-342900">
              <a:lnSpc>
                <a:spcPct val="150000"/>
              </a:lnSpc>
              <a:buFont typeface="Arial" panose="020B0604020202020204" pitchFamily="34" charset="0"/>
              <a:buChar char="•"/>
            </a:pPr>
            <a:r>
              <a:rPr lang="en-US" sz="2400"/>
              <a:t>Focus on purpose</a:t>
            </a:r>
          </a:p>
          <a:p>
            <a:pPr marL="342900" indent="-342900">
              <a:lnSpc>
                <a:spcPct val="150000"/>
              </a:lnSpc>
              <a:buFont typeface="Arial" panose="020B0604020202020204" pitchFamily="34" charset="0"/>
              <a:buChar char="•"/>
            </a:pPr>
            <a:r>
              <a:rPr lang="en-US" sz="2400"/>
              <a:t>Learn from setbacks</a:t>
            </a:r>
          </a:p>
          <a:p>
            <a:pPr marL="342900" indent="-342900">
              <a:lnSpc>
                <a:spcPct val="150000"/>
              </a:lnSpc>
              <a:buFont typeface="Arial" panose="020B0604020202020204" pitchFamily="34" charset="0"/>
              <a:buChar char="•"/>
            </a:pPr>
            <a:r>
              <a:rPr lang="en-US" sz="2400"/>
              <a:t>Be kind to yourself</a:t>
            </a:r>
          </a:p>
        </p:txBody>
      </p:sp>
      <p:sp>
        <p:nvSpPr>
          <p:cNvPr id="7" name="Puščica: ukrivljeno dol 6">
            <a:extLst>
              <a:ext uri="{FF2B5EF4-FFF2-40B4-BE49-F238E27FC236}">
                <a16:creationId xmlns:a16="http://schemas.microsoft.com/office/drawing/2014/main" id="{495C6223-A8B0-40F5-BC21-2836FDB330F3}"/>
              </a:ext>
            </a:extLst>
          </p:cNvPr>
          <p:cNvSpPr/>
          <p:nvPr/>
        </p:nvSpPr>
        <p:spPr>
          <a:xfrm rot="14014991">
            <a:off x="4112398" y="5206541"/>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A04EA546-492E-0783-53D2-6AC16D7F75E2}"/>
              </a:ext>
            </a:extLst>
          </p:cNvPr>
          <p:cNvSpPr txBox="1"/>
          <p:nvPr/>
        </p:nvSpPr>
        <p:spPr>
          <a:xfrm>
            <a:off x="5360143" y="5038902"/>
            <a:ext cx="4855658" cy="126467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a:t>Resilience is not one big moment—it’s many small, intentional choices.</a:t>
            </a:r>
          </a:p>
        </p:txBody>
      </p:sp>
      <p:sp>
        <p:nvSpPr>
          <p:cNvPr id="8" name="Puščica: ukrivljeno dol 6">
            <a:extLst>
              <a:ext uri="{FF2B5EF4-FFF2-40B4-BE49-F238E27FC236}">
                <a16:creationId xmlns:a16="http://schemas.microsoft.com/office/drawing/2014/main" id="{FD8144B1-102F-5651-C0CC-9F659370D0E7}"/>
              </a:ext>
            </a:extLst>
          </p:cNvPr>
          <p:cNvSpPr/>
          <p:nvPr/>
        </p:nvSpPr>
        <p:spPr>
          <a:xfrm rot="3200778">
            <a:off x="5304414" y="3578868"/>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81914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CF27ECA6-2B1E-4D3B-9F28-39D4E6515E7C}"/>
              </a:ext>
            </a:extLst>
          </p:cNvPr>
          <p:cNvSpPr/>
          <p:nvPr/>
        </p:nvSpPr>
        <p:spPr>
          <a:xfrm>
            <a:off x="624394" y="2571554"/>
            <a:ext cx="4169280"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b="1" dirty="0"/>
              <a:t>0</a:t>
            </a:r>
            <a:r>
              <a:rPr lang="sl-SI" b="1" dirty="0"/>
              <a:t>4</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11" name="TextBox 10">
            <a:extLst>
              <a:ext uri="{FF2B5EF4-FFF2-40B4-BE49-F238E27FC236}">
                <a16:creationId xmlns:a16="http://schemas.microsoft.com/office/drawing/2014/main" id="{1DFF4C25-B5ED-0648-D9B2-5D4B1B817211}"/>
              </a:ext>
            </a:extLst>
          </p:cNvPr>
          <p:cNvSpPr txBox="1"/>
          <p:nvPr/>
        </p:nvSpPr>
        <p:spPr>
          <a:xfrm>
            <a:off x="834663" y="2551836"/>
            <a:ext cx="4734864" cy="1754326"/>
          </a:xfrm>
          <a:prstGeom prst="rect">
            <a:avLst/>
          </a:prstGeom>
          <a:noFill/>
        </p:spPr>
        <p:txBody>
          <a:bodyPr wrap="square" rtlCol="0">
            <a:spAutoFit/>
          </a:bodyPr>
          <a:lstStyle/>
          <a:p>
            <a:r>
              <a:rPr lang="en-US" sz="5400" b="1"/>
              <a:t>PRACTICAL TOOLS </a:t>
            </a:r>
          </a:p>
        </p:txBody>
      </p:sp>
      <p:pic>
        <p:nvPicPr>
          <p:cNvPr id="10" name="Picture Placeholder 3"/>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15265" b="15265"/>
          <a:stretch>
            <a:fillRect/>
          </a:stretch>
        </p:blipFill>
        <p:spPr/>
      </p:pic>
    </p:spTree>
    <p:extLst>
      <p:ext uri="{BB962C8B-B14F-4D97-AF65-F5344CB8AC3E}">
        <p14:creationId xmlns:p14="http://schemas.microsoft.com/office/powerpoint/2010/main" val="11617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11336B9F-EC72-CED3-239D-947FB177173D}"/>
              </a:ext>
            </a:extLst>
          </p:cNvPr>
          <p:cNvSpPr>
            <a:spLocks noGrp="1"/>
          </p:cNvSpPr>
          <p:nvPr>
            <p:ph type="body" sz="quarter" idx="19"/>
          </p:nvPr>
        </p:nvSpPr>
        <p:spPr>
          <a:xfrm>
            <a:off x="636056" y="2524645"/>
            <a:ext cx="2757233" cy="2307398"/>
          </a:xfrm>
        </p:spPr>
        <p:txBody>
          <a:bodyPr/>
          <a:lstStyle/>
          <a:p>
            <a:r>
              <a:rPr lang="sl-SI" dirty="0"/>
              <a:t>4.1 </a:t>
            </a:r>
          </a:p>
          <a:p>
            <a:r>
              <a:rPr lang="sl-SI" dirty="0" err="1"/>
              <a:t>The</a:t>
            </a:r>
            <a:r>
              <a:rPr lang="sl-SI" dirty="0"/>
              <a:t> </a:t>
            </a:r>
            <a:r>
              <a:rPr lang="sl-SI" dirty="0" err="1"/>
              <a:t>Resilience</a:t>
            </a:r>
            <a:r>
              <a:rPr lang="sl-SI" dirty="0"/>
              <a:t> </a:t>
            </a:r>
            <a:r>
              <a:rPr lang="sl-SI" dirty="0" err="1"/>
              <a:t>Window</a:t>
            </a:r>
            <a:endParaRPr lang="sl-SI" dirty="0"/>
          </a:p>
        </p:txBody>
      </p:sp>
      <p:pic>
        <p:nvPicPr>
          <p:cNvPr id="8" name="Označba mesta slike 7" descr="Slika, ki vsebuje besede nebo, na prostem, narava, skala&#10;&#10;Vsebina, ustvarjena z UI, morda ni pravilna.">
            <a:extLst>
              <a:ext uri="{FF2B5EF4-FFF2-40B4-BE49-F238E27FC236}">
                <a16:creationId xmlns:a16="http://schemas.microsoft.com/office/drawing/2014/main" id="{66A72F2D-72A7-DB63-31C3-555CC9CABCD4}"/>
              </a:ext>
            </a:extLst>
          </p:cNvPr>
          <p:cNvPicPr>
            <a:picLocks noGrp="1" noChangeAspect="1"/>
          </p:cNvPicPr>
          <p:nvPr>
            <p:ph type="pic" sz="quarter" idx="10"/>
          </p:nvPr>
        </p:nvPicPr>
        <p:blipFill>
          <a:blip r:embed="rId2"/>
          <a:srcRect t="6945" b="6945"/>
          <a:stretch>
            <a:fillRect/>
          </a:stretch>
        </p:blipFill>
        <p:spPr/>
      </p:pic>
      <p:sp>
        <p:nvSpPr>
          <p:cNvPr id="5" name="Označba mesta besedila 4">
            <a:extLst>
              <a:ext uri="{FF2B5EF4-FFF2-40B4-BE49-F238E27FC236}">
                <a16:creationId xmlns:a16="http://schemas.microsoft.com/office/drawing/2014/main" id="{73E508CA-3B5F-0D10-27AB-76DE9351E6D0}"/>
              </a:ext>
            </a:extLst>
          </p:cNvPr>
          <p:cNvSpPr>
            <a:spLocks noGrp="1"/>
          </p:cNvSpPr>
          <p:nvPr>
            <p:ph type="body" sz="quarter" idx="20"/>
          </p:nvPr>
        </p:nvSpPr>
        <p:spPr>
          <a:xfrm>
            <a:off x="4594469" y="1945748"/>
            <a:ext cx="6961476" cy="3849918"/>
          </a:xfrm>
        </p:spPr>
        <p:txBody>
          <a:bodyPr/>
          <a:lstStyle/>
          <a:p>
            <a:r>
              <a:rPr lang="en-US"/>
              <a:t>In a world of overlapping crises, our nervous systems are under constant stress.</a:t>
            </a:r>
            <a:r>
              <a:rPr lang="sl-SI"/>
              <a:t> </a:t>
            </a:r>
            <a:r>
              <a:rPr lang="en-US"/>
              <a:t>This can push us </a:t>
            </a:r>
            <a:r>
              <a:rPr lang="en-US" i="1"/>
              <a:t>outside our “window of tolerance”</a:t>
            </a:r>
            <a:r>
              <a:rPr lang="sl-SI" i="1"/>
              <a:t>.</a:t>
            </a:r>
          </a:p>
          <a:p>
            <a:endParaRPr lang="sl-SI" i="1"/>
          </a:p>
          <a:p>
            <a:r>
              <a:rPr lang="sl-SI" sz="2400" b="1" i="1"/>
              <a:t>W</a:t>
            </a:r>
            <a:r>
              <a:rPr lang="en-US" sz="2400" b="1" i="1" err="1"/>
              <a:t>indow</a:t>
            </a:r>
            <a:r>
              <a:rPr lang="en-US" sz="2400" b="1" i="1"/>
              <a:t> of tolerance </a:t>
            </a:r>
            <a:r>
              <a:rPr lang="sl-SI" sz="2400" i="1"/>
              <a:t>is </a:t>
            </a:r>
            <a:r>
              <a:rPr lang="en-US" sz="2400"/>
              <a:t>the state where we can think, feel, and act effectively.</a:t>
            </a:r>
            <a:endParaRPr lang="sl-SI" sz="2400"/>
          </a:p>
          <a:p>
            <a:endParaRPr lang="sl-SI" sz="2400"/>
          </a:p>
          <a:p>
            <a:r>
              <a:rPr lang="en-US" sz="2400"/>
              <a:t>When we tip into </a:t>
            </a:r>
            <a:r>
              <a:rPr lang="en-US" sz="2400" b="1" dirty="0" err="1"/>
              <a:t>hyperarousal</a:t>
            </a:r>
            <a:r>
              <a:rPr lang="en-US" sz="2400"/>
              <a:t>, we may feel emotionally overwhelmed and unable to calm down.</a:t>
            </a:r>
            <a:endParaRPr lang="sl-SI" sz="2400"/>
          </a:p>
          <a:p>
            <a:r>
              <a:rPr lang="en-US" sz="2400" b="1"/>
              <a:t>In </a:t>
            </a:r>
            <a:r>
              <a:rPr lang="en-US" sz="2400" b="1" err="1"/>
              <a:t>hypoarousal</a:t>
            </a:r>
            <a:r>
              <a:rPr lang="en-US" sz="2400" b="1"/>
              <a:t>,</a:t>
            </a:r>
            <a:r>
              <a:rPr lang="en-US" sz="2400"/>
              <a:t> we may shut down, becoming numb or unmotivated. </a:t>
            </a:r>
            <a:endParaRPr lang="sl-SI" sz="2400"/>
          </a:p>
          <a:p>
            <a:endParaRPr lang="sl-SI" i="1"/>
          </a:p>
          <a:p>
            <a:endParaRPr lang="sl-SI"/>
          </a:p>
        </p:txBody>
      </p:sp>
      <p:sp>
        <p:nvSpPr>
          <p:cNvPr id="6" name="Označba mesta besedila 5">
            <a:extLst>
              <a:ext uri="{FF2B5EF4-FFF2-40B4-BE49-F238E27FC236}">
                <a16:creationId xmlns:a16="http://schemas.microsoft.com/office/drawing/2014/main" id="{24D2210A-52D1-DED7-7D0B-FD43EF00C47B}"/>
              </a:ext>
            </a:extLst>
          </p:cNvPr>
          <p:cNvSpPr>
            <a:spLocks noGrp="1"/>
          </p:cNvSpPr>
          <p:nvPr>
            <p:ph type="body" sz="quarter" idx="16"/>
          </p:nvPr>
        </p:nvSpPr>
        <p:spPr/>
        <p:txBody>
          <a:bodyPr/>
          <a:lstStyle/>
          <a:p>
            <a:r>
              <a:rPr lang="sl-SI" err="1"/>
              <a:t>Understanding</a:t>
            </a:r>
            <a:r>
              <a:rPr lang="sl-SI"/>
              <a:t> </a:t>
            </a:r>
            <a:r>
              <a:rPr lang="sl-SI" err="1"/>
              <a:t>hyperarousal</a:t>
            </a:r>
            <a:r>
              <a:rPr lang="sl-SI"/>
              <a:t> &amp; </a:t>
            </a:r>
            <a:r>
              <a:rPr lang="sl-SI" err="1"/>
              <a:t>hypoarousal</a:t>
            </a:r>
            <a:endParaRPr lang="sl-SI"/>
          </a:p>
        </p:txBody>
      </p:sp>
      <p:sp>
        <p:nvSpPr>
          <p:cNvPr id="2" name="Označba mesta besedila 4">
            <a:extLst>
              <a:ext uri="{FF2B5EF4-FFF2-40B4-BE49-F238E27FC236}">
                <a16:creationId xmlns:a16="http://schemas.microsoft.com/office/drawing/2014/main" id="{C978F5AC-A2D7-304B-A812-4136BACB58CA}"/>
              </a:ext>
            </a:extLst>
          </p:cNvPr>
          <p:cNvSpPr txBox="1">
            <a:spLocks/>
          </p:cNvSpPr>
          <p:nvPr/>
        </p:nvSpPr>
        <p:spPr>
          <a:xfrm>
            <a:off x="4594469" y="3137569"/>
            <a:ext cx="6683131"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sz="2200"/>
          </a:p>
        </p:txBody>
      </p:sp>
    </p:spTree>
    <p:extLst>
      <p:ext uri="{BB962C8B-B14F-4D97-AF65-F5344CB8AC3E}">
        <p14:creationId xmlns:p14="http://schemas.microsoft.com/office/powerpoint/2010/main" val="2299968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p:txBody>
          <a:bodyPr/>
          <a:lstStyle/>
          <a:p>
            <a:r>
              <a:rPr lang="en-US"/>
              <a:t>Signs you’re outside the window:</a:t>
            </a:r>
            <a:endParaRPr lang="sl-SI"/>
          </a:p>
          <a:p>
            <a:endParaRPr lang="sl-SI"/>
          </a:p>
          <a:p>
            <a:endParaRPr lang="sl-SI"/>
          </a:p>
          <a:p>
            <a:endParaRPr lang="sl-SI"/>
          </a:p>
          <a:p>
            <a:endParaRPr lang="sl-SI"/>
          </a:p>
          <a:p>
            <a:endParaRPr lang="sl-SI"/>
          </a:p>
          <a:p>
            <a:endParaRPr lang="sl-SI"/>
          </a:p>
          <a:p>
            <a:r>
              <a:rPr lang="en-US" b="1"/>
              <a:t>Resilience = noticing the signs + coming back to balance..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a:solidFill>
                  <a:srgbClr val="1F8E47"/>
                </a:solidFill>
              </a:rPr>
              <a:t>Balancing between </a:t>
            </a:r>
            <a:r>
              <a:rPr lang="en-US" dirty="0" err="1">
                <a:solidFill>
                  <a:srgbClr val="1F8E47"/>
                </a:solidFill>
              </a:rPr>
              <a:t>hyperarousal</a:t>
            </a:r>
            <a:r>
              <a:rPr lang="en-US">
                <a:solidFill>
                  <a:srgbClr val="1F8E47"/>
                </a:solidFill>
              </a:rPr>
              <a:t> and </a:t>
            </a:r>
            <a:r>
              <a:rPr lang="en-US" err="1">
                <a:solidFill>
                  <a:srgbClr val="1F8E47"/>
                </a:solidFill>
              </a:rPr>
              <a:t>hypoarousal</a:t>
            </a:r>
            <a:r>
              <a:rPr lang="en-US">
                <a:solidFill>
                  <a:srgbClr val="1F8E47"/>
                </a:solidFill>
              </a:rPr>
              <a:t> </a:t>
            </a:r>
          </a:p>
        </p:txBody>
      </p:sp>
      <p:pic>
        <p:nvPicPr>
          <p:cNvPr id="4098" name="Picture 2" descr="A diagram of different types of psychological disorders&#10;&#10;Description automatically generated, Picture">
            <a:extLst>
              <a:ext uri="{FF2B5EF4-FFF2-40B4-BE49-F238E27FC236}">
                <a16:creationId xmlns:a16="http://schemas.microsoft.com/office/drawing/2014/main" id="{AC555804-0FAD-B2A1-E466-CCC0C6938A1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979" r="979"/>
          <a:stretch>
            <a:fillRect/>
          </a:stretch>
        </p:blipFill>
        <p:spPr bwMode="auto">
          <a:xfrm>
            <a:off x="6967538" y="2884488"/>
            <a:ext cx="3895725" cy="3973512"/>
          </a:xfrm>
          <a:prstGeom prst="rect">
            <a:avLst/>
          </a:prstGeom>
          <a:noFill/>
          <a:extLst>
            <a:ext uri="{909E8E84-426E-40DD-AFC4-6F175D3DCCD1}">
              <a14:hiddenFill xmlns:a14="http://schemas.microsoft.com/office/drawing/2010/main">
                <a:solidFill>
                  <a:srgbClr val="FFFFFF"/>
                </a:solidFill>
              </a14:hiddenFill>
            </a:ext>
          </a:extLst>
        </p:spPr>
      </p:pic>
      <p:sp>
        <p:nvSpPr>
          <p:cNvPr id="6" name="PoljeZBesedilom 5">
            <a:extLst>
              <a:ext uri="{FF2B5EF4-FFF2-40B4-BE49-F238E27FC236}">
                <a16:creationId xmlns:a16="http://schemas.microsoft.com/office/drawing/2014/main" id="{B27BB4AF-2247-F5CE-9A42-193124CF6408}"/>
              </a:ext>
            </a:extLst>
          </p:cNvPr>
          <p:cNvSpPr txBox="1"/>
          <p:nvPr/>
        </p:nvSpPr>
        <p:spPr>
          <a:xfrm>
            <a:off x="863693" y="3425231"/>
            <a:ext cx="2469442" cy="132802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a:t>Overwhelmed</a:t>
            </a:r>
            <a:endParaRPr lang="sl-SI" sz="2400"/>
          </a:p>
          <a:p>
            <a:pPr algn="ctr"/>
            <a:r>
              <a:rPr lang="en-US" sz="2400"/>
              <a:t>Anxious</a:t>
            </a:r>
            <a:endParaRPr lang="sl-SI" sz="2400"/>
          </a:p>
          <a:p>
            <a:pPr algn="ctr"/>
            <a:r>
              <a:rPr lang="en-US" sz="2400"/>
              <a:t>Can’t calm down</a:t>
            </a:r>
            <a:endParaRPr lang="sl-SI" sz="2400"/>
          </a:p>
        </p:txBody>
      </p:sp>
      <p:sp>
        <p:nvSpPr>
          <p:cNvPr id="7" name="PoljeZBesedilom 6">
            <a:extLst>
              <a:ext uri="{FF2B5EF4-FFF2-40B4-BE49-F238E27FC236}">
                <a16:creationId xmlns:a16="http://schemas.microsoft.com/office/drawing/2014/main" id="{A4CB57A1-22BE-BD16-E8DA-005196666B88}"/>
              </a:ext>
            </a:extLst>
          </p:cNvPr>
          <p:cNvSpPr txBox="1"/>
          <p:nvPr/>
        </p:nvSpPr>
        <p:spPr>
          <a:xfrm>
            <a:off x="3545160" y="3425231"/>
            <a:ext cx="2469442" cy="132802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a:t>Numb</a:t>
            </a:r>
            <a:endParaRPr lang="sl-SI" sz="2400"/>
          </a:p>
          <a:p>
            <a:pPr algn="ctr"/>
            <a:r>
              <a:rPr lang="en-US" sz="2400"/>
              <a:t>Withdrawn</a:t>
            </a:r>
            <a:endParaRPr lang="sl-SI" sz="2400"/>
          </a:p>
          <a:p>
            <a:pPr algn="ctr"/>
            <a:r>
              <a:rPr lang="en-US" sz="2400"/>
              <a:t>Unmotivated</a:t>
            </a:r>
            <a:endParaRPr lang="sl-SI" sz="2400"/>
          </a:p>
        </p:txBody>
      </p:sp>
      <p:sp>
        <p:nvSpPr>
          <p:cNvPr id="12" name="PoljeZBesedilom 11">
            <a:extLst>
              <a:ext uri="{FF2B5EF4-FFF2-40B4-BE49-F238E27FC236}">
                <a16:creationId xmlns:a16="http://schemas.microsoft.com/office/drawing/2014/main" id="{73C8AB4E-FF54-6175-CD82-85BA84F539A9}"/>
              </a:ext>
            </a:extLst>
          </p:cNvPr>
          <p:cNvSpPr txBox="1"/>
          <p:nvPr/>
        </p:nvSpPr>
        <p:spPr>
          <a:xfrm>
            <a:off x="1001344" y="2849345"/>
            <a:ext cx="2331791" cy="461665"/>
          </a:xfrm>
          <a:prstGeom prst="rect">
            <a:avLst/>
          </a:prstGeom>
          <a:noFill/>
        </p:spPr>
        <p:txBody>
          <a:bodyPr wrap="square">
            <a:spAutoFit/>
          </a:bodyPr>
          <a:lstStyle/>
          <a:p>
            <a:r>
              <a:rPr lang="en-US" sz="2400" b="1"/>
              <a:t>HYPERAROUSAL</a:t>
            </a:r>
            <a:endParaRPr lang="sl-SI" sz="2400"/>
          </a:p>
        </p:txBody>
      </p:sp>
      <p:sp>
        <p:nvSpPr>
          <p:cNvPr id="13" name="PoljeZBesedilom 12">
            <a:extLst>
              <a:ext uri="{FF2B5EF4-FFF2-40B4-BE49-F238E27FC236}">
                <a16:creationId xmlns:a16="http://schemas.microsoft.com/office/drawing/2014/main" id="{EFC2FF7F-E71E-1F1C-3DC2-F13B9808229D}"/>
              </a:ext>
            </a:extLst>
          </p:cNvPr>
          <p:cNvSpPr txBox="1"/>
          <p:nvPr/>
        </p:nvSpPr>
        <p:spPr>
          <a:xfrm>
            <a:off x="3781487" y="2849345"/>
            <a:ext cx="2147718" cy="461665"/>
          </a:xfrm>
          <a:prstGeom prst="rect">
            <a:avLst/>
          </a:prstGeom>
          <a:noFill/>
        </p:spPr>
        <p:txBody>
          <a:bodyPr wrap="square">
            <a:spAutoFit/>
          </a:bodyPr>
          <a:lstStyle/>
          <a:p>
            <a:r>
              <a:rPr lang="en-US" sz="2400" b="1"/>
              <a:t>HYPOAROUSAL</a:t>
            </a:r>
            <a:endParaRPr lang="sl-SI" sz="2400"/>
          </a:p>
        </p:txBody>
      </p:sp>
    </p:spTree>
    <p:extLst>
      <p:ext uri="{BB962C8B-B14F-4D97-AF65-F5344CB8AC3E}">
        <p14:creationId xmlns:p14="http://schemas.microsoft.com/office/powerpoint/2010/main" val="331157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06DB-E24C-14EE-DD9A-DB453058C7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BC3ED56-58F3-0AF9-D860-6E17D4F8D52F}"/>
              </a:ext>
            </a:extLst>
          </p:cNvPr>
          <p:cNvSpPr>
            <a:spLocks noGrp="1"/>
          </p:cNvSpPr>
          <p:nvPr>
            <p:ph type="body" sz="quarter" idx="17"/>
          </p:nvPr>
        </p:nvSpPr>
        <p:spPr/>
        <p:txBody>
          <a:bodyPr/>
          <a:lstStyle/>
          <a:p>
            <a:r>
              <a:rPr lang="en-US" b="1"/>
              <a:t>01</a:t>
            </a:r>
          </a:p>
        </p:txBody>
      </p:sp>
      <p:pic>
        <p:nvPicPr>
          <p:cNvPr id="9" name="Picture 8">
            <a:extLst>
              <a:ext uri="{FF2B5EF4-FFF2-40B4-BE49-F238E27FC236}">
                <a16:creationId xmlns:a16="http://schemas.microsoft.com/office/drawing/2014/main" id="{337D7955-45B3-888F-F5F3-1EEB03A33698}"/>
              </a:ext>
            </a:extLst>
          </p:cNvPr>
          <p:cNvPicPr>
            <a:picLocks noChangeAspect="1"/>
          </p:cNvPicPr>
          <p:nvPr/>
        </p:nvPicPr>
        <p:blipFill>
          <a:blip r:embed="rId2">
            <a:alphaModFix amt="83000"/>
            <a:extLst>
              <a:ext uri="{28A0092B-C50C-407E-A947-70E740481C1C}">
                <a14:useLocalDpi xmlns:a14="http://schemas.microsoft.com/office/drawing/2010/main" val="0"/>
              </a:ext>
            </a:extLst>
          </a:blip>
          <a:stretch>
            <a:fillRect/>
          </a:stretch>
        </p:blipFill>
        <p:spPr>
          <a:xfrm rot="20606857">
            <a:off x="9145002" y="3240312"/>
            <a:ext cx="4222737" cy="4222737"/>
          </a:xfrm>
          <a:prstGeom prst="rect">
            <a:avLst/>
          </a:prstGeom>
        </p:spPr>
      </p:pic>
      <p:sp>
        <p:nvSpPr>
          <p:cNvPr id="2" name="Rectangle: Rounded Corners 11">
            <a:extLst>
              <a:ext uri="{FF2B5EF4-FFF2-40B4-BE49-F238E27FC236}">
                <a16:creationId xmlns:a16="http://schemas.microsoft.com/office/drawing/2014/main" id="{6CAB66B3-0871-C7FB-58A7-D3DFF0EF44C8}"/>
              </a:ext>
            </a:extLst>
          </p:cNvPr>
          <p:cNvSpPr/>
          <p:nvPr/>
        </p:nvSpPr>
        <p:spPr>
          <a:xfrm>
            <a:off x="624393" y="2529444"/>
            <a:ext cx="5040137" cy="197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800" b="1" dirty="0">
                <a:solidFill>
                  <a:schemeClr val="accent2"/>
                </a:solidFill>
              </a:rPr>
              <a:t>DEFINING</a:t>
            </a:r>
            <a:r>
              <a:rPr lang="en-US" sz="4800" b="1" dirty="0">
                <a:solidFill>
                  <a:schemeClr val="accent2"/>
                </a:solidFill>
              </a:rPr>
              <a:t> RESILIENCE</a:t>
            </a:r>
          </a:p>
        </p:txBody>
      </p:sp>
      <p:pic>
        <p:nvPicPr>
          <p:cNvPr id="8" name="Označba mesta slike 7" descr="Slika, ki vsebuje besede samolepilni listič, rokopis, papirnat izdelek&#10;&#10;Vsebina, ustvarjena z UI, morda ni pravilna.">
            <a:extLst>
              <a:ext uri="{FF2B5EF4-FFF2-40B4-BE49-F238E27FC236}">
                <a16:creationId xmlns:a16="http://schemas.microsoft.com/office/drawing/2014/main" id="{6D228317-1A2F-F3E9-D7BF-B0A39BFBDCF2}"/>
              </a:ext>
            </a:extLst>
          </p:cNvPr>
          <p:cNvPicPr>
            <a:picLocks noGrp="1" noChangeAspect="1"/>
          </p:cNvPicPr>
          <p:nvPr>
            <p:ph type="pic" sz="quarter" idx="19"/>
          </p:nvPr>
        </p:nvPicPr>
        <p:blipFill>
          <a:blip r:embed="rId3"/>
          <a:srcRect l="1533" r="1533"/>
          <a:stretch>
            <a:fillRect/>
          </a:stretch>
        </p:blipFill>
        <p:spPr/>
      </p:pic>
    </p:spTree>
    <p:extLst>
      <p:ext uri="{BB962C8B-B14F-4D97-AF65-F5344CB8AC3E}">
        <p14:creationId xmlns:p14="http://schemas.microsoft.com/office/powerpoint/2010/main" val="365865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798381" y="3624159"/>
            <a:ext cx="6212019" cy="2929698"/>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dirty="0"/>
              <a:t>The key isn’t to avoid difficult emotions but to work with them, </a:t>
            </a:r>
            <a:r>
              <a:rPr lang="en-US" b="1" dirty="0"/>
              <a:t>embracing discomfort as part of growth</a:t>
            </a:r>
            <a:r>
              <a:rPr lang="en-US" dirty="0"/>
              <a:t>. </a:t>
            </a:r>
            <a:endParaRPr lang="sl-SI" dirty="0"/>
          </a:p>
          <a:p>
            <a:r>
              <a:rPr lang="en-US" b="1" dirty="0"/>
              <a:t>Resilience</a:t>
            </a:r>
            <a:r>
              <a:rPr lang="en-US" dirty="0"/>
              <a:t> </a:t>
            </a:r>
            <a:r>
              <a:rPr lang="en-US" b="1" dirty="0"/>
              <a:t>means responding with flexibility and care</a:t>
            </a:r>
            <a:r>
              <a:rPr lang="en-US" dirty="0"/>
              <a:t>, using imagination, connection, and creative expression to thrive even in uncertain times.</a:t>
            </a:r>
            <a:endParaRPr lang="sl-SI"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6" y="1961662"/>
            <a:ext cx="4120478" cy="1333304"/>
          </a:xfrm>
        </p:spPr>
        <p:txBody>
          <a:bodyPr/>
          <a:lstStyle/>
          <a:p>
            <a:pPr marL="285750" indent="-285750">
              <a:lnSpc>
                <a:spcPct val="100000"/>
              </a:lnSpc>
              <a:buFont typeface="Arial" panose="020B0604020202020204" pitchFamily="34" charset="0"/>
              <a:buChar char="•"/>
            </a:pPr>
            <a:r>
              <a:rPr lang="sl-SI" dirty="0" err="1"/>
              <a:t>Breathwork</a:t>
            </a:r>
            <a:endParaRPr lang="sl-SI" dirty="0"/>
          </a:p>
          <a:p>
            <a:pPr marL="285750" indent="-285750">
              <a:lnSpc>
                <a:spcPct val="100000"/>
              </a:lnSpc>
              <a:buFont typeface="Arial" panose="020B0604020202020204" pitchFamily="34" charset="0"/>
              <a:buChar char="•"/>
            </a:pPr>
            <a:r>
              <a:rPr lang="sl-SI" dirty="0"/>
              <a:t> </a:t>
            </a:r>
            <a:r>
              <a:rPr lang="en-US" dirty="0"/>
              <a:t>Movement or sports</a:t>
            </a:r>
          </a:p>
          <a:p>
            <a:pPr marL="285750" indent="-285750">
              <a:lnSpc>
                <a:spcPct val="100000"/>
              </a:lnSpc>
              <a:buFont typeface="Arial" panose="020B0604020202020204" pitchFamily="34" charset="0"/>
              <a:buChar char="•"/>
            </a:pPr>
            <a:r>
              <a:rPr lang="en-US" dirty="0"/>
              <a:t>Mindfulness </a:t>
            </a:r>
            <a:endParaRPr lang="sl-SI" dirty="0"/>
          </a:p>
          <a:p>
            <a:pPr marL="285750" indent="-285750">
              <a:lnSpc>
                <a:spcPct val="150000"/>
              </a:lnSpc>
              <a:buFont typeface="Arial" panose="020B0604020202020204" pitchFamily="34" charset="0"/>
              <a:buChar char="•"/>
            </a:pPr>
            <a:endParaRPr lang="en-GB" b="0" i="0" u="none" strike="noStrike" dirty="0">
              <a:solidFill>
                <a:srgbClr val="404040"/>
              </a:solidFill>
              <a:effectLst/>
            </a:endParaRPr>
          </a:p>
          <a:p>
            <a:endParaRPr lang="en-GB" dirty="0"/>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a:blip r:embed="rId2"/>
          <a:srcRect l="3552" r="14174"/>
          <a:stretch>
            <a:fillRect/>
          </a:stretch>
        </p:blipFill>
        <p:spPr>
          <a:xfrm>
            <a:off x="7255818" y="3294966"/>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dirty="0">
                <a:solidFill>
                  <a:srgbClr val="1F8E47"/>
                </a:solidFill>
              </a:rPr>
              <a:t>Tools to return to your window:</a:t>
            </a:r>
          </a:p>
        </p:txBody>
      </p:sp>
      <p:sp>
        <p:nvSpPr>
          <p:cNvPr id="12" name="Text Placeholder 6">
            <a:extLst>
              <a:ext uri="{FF2B5EF4-FFF2-40B4-BE49-F238E27FC236}">
                <a16:creationId xmlns:a16="http://schemas.microsoft.com/office/drawing/2014/main" id="{28B93C86-DDCE-4466-FDC3-1901B3E87612}"/>
              </a:ext>
            </a:extLst>
          </p:cNvPr>
          <p:cNvSpPr txBox="1">
            <a:spLocks/>
          </p:cNvSpPr>
          <p:nvPr/>
        </p:nvSpPr>
        <p:spPr>
          <a:xfrm>
            <a:off x="4363122" y="1894450"/>
            <a:ext cx="4120478" cy="1333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Creativity </a:t>
            </a:r>
          </a:p>
          <a:p>
            <a:pPr marL="285750" indent="-285750">
              <a:lnSpc>
                <a:spcPct val="100000"/>
              </a:lnSpc>
              <a:buFont typeface="Arial" panose="020B0604020202020204" pitchFamily="34" charset="0"/>
              <a:buChar char="•"/>
            </a:pPr>
            <a:r>
              <a:rPr lang="en-US" dirty="0"/>
              <a:t>Engaging with nature </a:t>
            </a:r>
            <a:endParaRPr lang="sl-SI" dirty="0"/>
          </a:p>
          <a:p>
            <a:pPr marL="285750" indent="-285750">
              <a:lnSpc>
                <a:spcPct val="150000"/>
              </a:lnSpc>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393081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552749" y="1179693"/>
            <a:ext cx="3034513" cy="385564"/>
          </a:xfrm>
        </p:spPr>
        <p:txBody>
          <a:bodyPr/>
          <a:lstStyle/>
          <a:p>
            <a:r>
              <a:rPr lang="sl-SI" sz="3200" dirty="0"/>
              <a:t>4</a:t>
            </a:r>
            <a:r>
              <a:rPr lang="en-US" sz="3200" dirty="0"/>
              <a:t>.2 </a:t>
            </a:r>
            <a:endParaRPr lang="sl-SI" sz="3200" dirty="0"/>
          </a:p>
          <a:p>
            <a:r>
              <a:rPr lang="en-US" sz="3200" dirty="0"/>
              <a:t>Turning Physical into Mental Resilience</a:t>
            </a:r>
            <a:endParaRPr lang="sl-SI" sz="3200" dirty="0"/>
          </a:p>
        </p:txBody>
      </p:sp>
      <p:sp>
        <p:nvSpPr>
          <p:cNvPr id="4" name="Označba mesta besedila 3"/>
          <p:cNvSpPr>
            <a:spLocks noGrp="1"/>
          </p:cNvSpPr>
          <p:nvPr>
            <p:ph type="body" sz="quarter" idx="20"/>
          </p:nvPr>
        </p:nvSpPr>
        <p:spPr>
          <a:xfrm>
            <a:off x="4594468" y="2045704"/>
            <a:ext cx="6961476" cy="4278543"/>
          </a:xfrm>
        </p:spPr>
        <p:txBody>
          <a:bodyPr/>
          <a:lstStyle/>
          <a:p>
            <a:r>
              <a:rPr lang="sl-SI" dirty="0"/>
              <a:t>For some people, </a:t>
            </a:r>
            <a:r>
              <a:rPr lang="sl-SI" b="1" dirty="0"/>
              <a:t>p</a:t>
            </a:r>
            <a:r>
              <a:rPr lang="en-US" b="1" dirty="0" err="1"/>
              <a:t>reparing</a:t>
            </a:r>
            <a:r>
              <a:rPr lang="en-US" b="1" dirty="0"/>
              <a:t> for life's uncertainties through tangible actions</a:t>
            </a:r>
            <a:r>
              <a:rPr lang="en-US" dirty="0"/>
              <a:t> can significantly bolster </a:t>
            </a:r>
            <a:r>
              <a:rPr lang="sl-SI" dirty="0"/>
              <a:t>their</a:t>
            </a:r>
            <a:r>
              <a:rPr lang="en-US" dirty="0"/>
              <a:t> emotional well-being.</a:t>
            </a:r>
            <a:endParaRPr lang="sl-SI" b="1" dirty="0"/>
          </a:p>
          <a:p>
            <a:endParaRPr lang="sl-SI" b="1" dirty="0"/>
          </a:p>
          <a:p>
            <a:r>
              <a:rPr lang="en-US" b="1" dirty="0"/>
              <a:t>Physical actions</a:t>
            </a:r>
            <a:r>
              <a:rPr lang="sl-SI" dirty="0"/>
              <a:t> </a:t>
            </a:r>
            <a:r>
              <a:rPr lang="en-US" dirty="0"/>
              <a:t>can calm the nervous system and boost your </a:t>
            </a:r>
            <a:r>
              <a:rPr lang="en-US" b="1" dirty="0"/>
              <a:t>sense of agency</a:t>
            </a:r>
            <a:r>
              <a:rPr lang="en-US" dirty="0"/>
              <a:t>.</a:t>
            </a:r>
            <a:endParaRPr lang="sl-SI" dirty="0"/>
          </a:p>
          <a:p>
            <a:endParaRPr lang="sl-SI" dirty="0"/>
          </a:p>
          <a:p>
            <a:r>
              <a:rPr lang="sl-SI" b="1" dirty="0"/>
              <a:t>P</a:t>
            </a:r>
            <a:r>
              <a:rPr lang="en-US" b="1" dirty="0" err="1"/>
              <a:t>roactive</a:t>
            </a:r>
            <a:r>
              <a:rPr lang="en-US" b="1" dirty="0"/>
              <a:t>, hands-on engagement </a:t>
            </a:r>
            <a:r>
              <a:rPr lang="en-US" dirty="0"/>
              <a:t>with our environment can bring </a:t>
            </a:r>
            <a:r>
              <a:rPr lang="en-US" b="1" dirty="0"/>
              <a:t>profound emotional benefits</a:t>
            </a:r>
            <a:r>
              <a:rPr lang="en-US" dirty="0"/>
              <a:t>, helping us better navigate life’s challenges.</a:t>
            </a:r>
            <a:endParaRPr lang="sl-SI" dirty="0"/>
          </a:p>
          <a:p>
            <a:endParaRPr lang="sl-SI" dirty="0"/>
          </a:p>
        </p:txBody>
      </p:sp>
      <p:sp>
        <p:nvSpPr>
          <p:cNvPr id="5" name="Označba mesta besedila 4"/>
          <p:cNvSpPr>
            <a:spLocks noGrp="1"/>
          </p:cNvSpPr>
          <p:nvPr>
            <p:ph type="body" sz="quarter" idx="16"/>
          </p:nvPr>
        </p:nvSpPr>
        <p:spPr/>
        <p:txBody>
          <a:bodyPr/>
          <a:lstStyle/>
          <a:p>
            <a:r>
              <a:rPr lang="en-US" dirty="0"/>
              <a:t>Small acts = big emotional shifts</a:t>
            </a:r>
            <a:endParaRPr lang="sl-SI" dirty="0"/>
          </a:p>
        </p:txBody>
      </p:sp>
    </p:spTree>
    <p:extLst>
      <p:ext uri="{BB962C8B-B14F-4D97-AF65-F5344CB8AC3E}">
        <p14:creationId xmlns:p14="http://schemas.microsoft.com/office/powerpoint/2010/main" val="1324098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r>
              <a:rPr lang="en-US" b="1" dirty="0"/>
              <a:t>Why gardening works:</a:t>
            </a:r>
            <a:endParaRPr lang="en-US" dirty="0"/>
          </a:p>
          <a:p>
            <a:pPr marL="342900" indent="-342900">
              <a:buFont typeface="Arial" panose="020B0604020202020204" pitchFamily="34" charset="0"/>
              <a:buChar char="•"/>
            </a:pPr>
            <a:r>
              <a:rPr lang="en-US" dirty="0"/>
              <a:t>Builds routine and presence</a:t>
            </a:r>
          </a:p>
          <a:p>
            <a:pPr marL="342900" indent="-342900">
              <a:buFont typeface="Arial" panose="020B0604020202020204" pitchFamily="34" charset="0"/>
              <a:buChar char="•"/>
            </a:pPr>
            <a:r>
              <a:rPr lang="en-US" dirty="0"/>
              <a:t>Creates connection to life cycles</a:t>
            </a:r>
          </a:p>
          <a:p>
            <a:pPr marL="342900" indent="-342900">
              <a:buFont typeface="Arial" panose="020B0604020202020204" pitchFamily="34" charset="0"/>
              <a:buChar char="•"/>
            </a:pPr>
            <a:r>
              <a:rPr lang="en-US" dirty="0"/>
              <a:t>Offers tangible progress and control</a:t>
            </a:r>
            <a:endParaRPr lang="sl-SI" dirty="0"/>
          </a:p>
          <a:p>
            <a:pPr marL="342900" indent="-342900">
              <a:buFont typeface="Arial" panose="020B0604020202020204" pitchFamily="34" charset="0"/>
              <a:buChar char="•"/>
            </a:pPr>
            <a:endParaRPr lang="en-US" dirty="0"/>
          </a:p>
          <a:p>
            <a:r>
              <a:rPr lang="en-US" dirty="0"/>
              <a:t>Research shows</a:t>
            </a:r>
            <a:r>
              <a:rPr lang="sl-SI" dirty="0"/>
              <a:t>*</a:t>
            </a:r>
            <a:r>
              <a:rPr lang="en-US" dirty="0"/>
              <a:t>:</a:t>
            </a:r>
          </a:p>
          <a:p>
            <a:pPr marL="342900" indent="-342900">
              <a:buFont typeface="Arial" panose="020B0604020202020204" pitchFamily="34" charset="0"/>
              <a:buChar char="•"/>
            </a:pPr>
            <a:r>
              <a:rPr lang="en-US" dirty="0"/>
              <a:t>Improved </a:t>
            </a:r>
            <a:r>
              <a:rPr lang="en-US" b="1" dirty="0"/>
              <a:t>mental health</a:t>
            </a:r>
            <a:endParaRPr lang="en-US" dirty="0"/>
          </a:p>
          <a:p>
            <a:pPr marL="342900" indent="-342900">
              <a:buFont typeface="Arial" panose="020B0604020202020204" pitchFamily="34" charset="0"/>
              <a:buChar char="•"/>
            </a:pPr>
            <a:r>
              <a:rPr lang="en-US" dirty="0"/>
              <a:t>Increased </a:t>
            </a:r>
            <a:r>
              <a:rPr lang="en-US" b="1" dirty="0"/>
              <a:t>self-esteem</a:t>
            </a:r>
            <a:r>
              <a:rPr lang="en-US" dirty="0"/>
              <a:t> and </a:t>
            </a:r>
            <a:r>
              <a:rPr lang="en-US" b="1" dirty="0"/>
              <a:t>optimism</a:t>
            </a:r>
            <a:endParaRPr lang="en-US" dirty="0"/>
          </a:p>
          <a:p>
            <a:pPr marL="342900" indent="-342900">
              <a:buFont typeface="Arial" panose="020B0604020202020204" pitchFamily="34" charset="0"/>
              <a:buChar char="•"/>
            </a:pPr>
            <a:r>
              <a:rPr lang="en-US" dirty="0"/>
              <a:t>Boosted </a:t>
            </a:r>
            <a:r>
              <a:rPr lang="en-US" b="1" dirty="0"/>
              <a:t>resilience</a:t>
            </a:r>
            <a:r>
              <a:rPr lang="en-US" dirty="0"/>
              <a:t> in community gardening settings</a:t>
            </a:r>
          </a:p>
          <a:p>
            <a:endParaRPr lang="sl-SI" dirty="0"/>
          </a:p>
          <a:p>
            <a:endParaRPr lang="sl-SI" dirty="0"/>
          </a:p>
        </p:txBody>
      </p:sp>
      <p:sp>
        <p:nvSpPr>
          <p:cNvPr id="3" name="Označba mesta besedila 2"/>
          <p:cNvSpPr>
            <a:spLocks noGrp="1"/>
          </p:cNvSpPr>
          <p:nvPr>
            <p:ph type="body" sz="quarter" idx="16"/>
          </p:nvPr>
        </p:nvSpPr>
        <p:spPr>
          <a:xfrm>
            <a:off x="798381" y="761603"/>
            <a:ext cx="5039711" cy="803654"/>
          </a:xfrm>
        </p:spPr>
        <p:txBody>
          <a:bodyPr/>
          <a:lstStyle/>
          <a:p>
            <a:r>
              <a:rPr lang="sl-SI" dirty="0" err="1"/>
              <a:t>Example</a:t>
            </a:r>
            <a:r>
              <a:rPr lang="sl-SI" dirty="0"/>
              <a:t>: C</a:t>
            </a:r>
            <a:r>
              <a:rPr lang="en-US" dirty="0" err="1"/>
              <a:t>ommunity</a:t>
            </a:r>
            <a:r>
              <a:rPr lang="en-US" dirty="0"/>
              <a:t> </a:t>
            </a:r>
            <a:r>
              <a:rPr lang="sl-SI" dirty="0"/>
              <a:t>G</a:t>
            </a:r>
            <a:r>
              <a:rPr lang="en-US" dirty="0" err="1"/>
              <a:t>ardening</a:t>
            </a:r>
            <a:endParaRPr lang="sl-SI" dirty="0"/>
          </a:p>
        </p:txBody>
      </p:sp>
      <p:sp>
        <p:nvSpPr>
          <p:cNvPr id="4" name="Pravokotnik 3"/>
          <p:cNvSpPr/>
          <p:nvPr/>
        </p:nvSpPr>
        <p:spPr>
          <a:xfrm>
            <a:off x="798379" y="6131057"/>
            <a:ext cx="10614687" cy="369332"/>
          </a:xfrm>
          <a:prstGeom prst="rect">
            <a:avLst/>
          </a:prstGeom>
        </p:spPr>
        <p:txBody>
          <a:bodyPr wrap="square">
            <a:spAutoFit/>
          </a:bodyPr>
          <a:lstStyle/>
          <a:p>
            <a:r>
              <a:rPr lang="sl-SI" dirty="0"/>
              <a:t>*</a:t>
            </a:r>
            <a:r>
              <a:rPr lang="en-US" i="1" dirty="0"/>
              <a:t>International Journal of Environmental Research and Public Health</a:t>
            </a:r>
            <a:r>
              <a:rPr lang="en-US" dirty="0"/>
              <a:t> </a:t>
            </a:r>
            <a:endParaRPr lang="sl-SI" dirty="0"/>
          </a:p>
        </p:txBody>
      </p:sp>
      <p:pic>
        <p:nvPicPr>
          <p:cNvPr id="5" name="Picture Placeholder 6">
            <a:extLst>
              <a:ext uri="{FF2B5EF4-FFF2-40B4-BE49-F238E27FC236}">
                <a16:creationId xmlns:a16="http://schemas.microsoft.com/office/drawing/2014/main" id="{40B431A1-EDA6-100D-7A21-E8314FA91F65}"/>
              </a:ext>
            </a:extLst>
          </p:cNvPr>
          <p:cNvPicPr>
            <a:picLocks noChangeAspect="1"/>
          </p:cNvPicPr>
          <p:nvPr/>
        </p:nvPicPr>
        <p:blipFill>
          <a:blip r:embed="rId2"/>
          <a:srcRect l="8863" r="8863"/>
          <a:stretch/>
        </p:blipFill>
        <p:spPr>
          <a:xfrm>
            <a:off x="5631688" y="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3288017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40B431A1-EDA6-100D-7A21-E8314FA91F65}"/>
              </a:ext>
            </a:extLst>
          </p:cNvPr>
          <p:cNvPicPr>
            <a:picLocks noGrp="1" noChangeAspect="1"/>
          </p:cNvPicPr>
          <p:nvPr>
            <p:ph type="pic" sz="quarter" idx="19"/>
          </p:nvPr>
        </p:nvPicPr>
        <p:blipFill>
          <a:blip r:embed="rId2"/>
          <a:srcRect t="9080" b="9080"/>
          <a:stretch/>
        </p:blipFill>
        <p:spPr/>
      </p:pic>
      <p:sp>
        <p:nvSpPr>
          <p:cNvPr id="3" name="Text Placeholder 2">
            <a:extLst>
              <a:ext uri="{FF2B5EF4-FFF2-40B4-BE49-F238E27FC236}">
                <a16:creationId xmlns:a16="http://schemas.microsoft.com/office/drawing/2014/main" id="{FB846A7D-BDFA-BC13-55EF-E519FFBD92A4}"/>
              </a:ext>
            </a:extLst>
          </p:cNvPr>
          <p:cNvSpPr>
            <a:spLocks noGrp="1"/>
          </p:cNvSpPr>
          <p:nvPr>
            <p:ph type="body" sz="quarter" idx="13"/>
          </p:nvPr>
        </p:nvSpPr>
        <p:spPr/>
        <p:txBody>
          <a:bodyPr/>
          <a:lstStyle/>
          <a:p>
            <a:r>
              <a:rPr lang="en-US" dirty="0"/>
              <a:t>“Growing something small can help grow your strength inside.”</a:t>
            </a:r>
          </a:p>
        </p:txBody>
      </p:sp>
      <p:sp>
        <p:nvSpPr>
          <p:cNvPr id="9" name="Freeform 8">
            <a:extLst>
              <a:ext uri="{FF2B5EF4-FFF2-40B4-BE49-F238E27FC236}">
                <a16:creationId xmlns:a16="http://schemas.microsoft.com/office/drawing/2014/main" id="{EBF60CBE-32BB-44CC-113C-281A9AEB481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400595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na prostem, nebo, rastlina, oseba&#10;&#10;Vsebina, ustvarjena z UI, morda ni pravilna.">
            <a:extLst>
              <a:ext uri="{FF2B5EF4-FFF2-40B4-BE49-F238E27FC236}">
                <a16:creationId xmlns:a16="http://schemas.microsoft.com/office/drawing/2014/main" id="{8EE9AB22-4142-3FFD-1277-43E6BD2C42A2}"/>
              </a:ext>
            </a:extLst>
          </p:cNvPr>
          <p:cNvPicPr>
            <a:picLocks noGrp="1" noChangeAspect="1"/>
          </p:cNvPicPr>
          <p:nvPr>
            <p:ph type="pic" sz="quarter" idx="34"/>
          </p:nvPr>
        </p:nvPicPr>
        <p:blipFill>
          <a:blip r:embed="rId2"/>
          <a:srcRect t="9284" r="14811" b="5511"/>
          <a:stretch>
            <a:fillRect/>
          </a:stretch>
        </p:blipFill>
        <p:spPr>
          <a:xfrm>
            <a:off x="0" y="351044"/>
            <a:ext cx="7575621" cy="4331221"/>
          </a:xfrm>
        </p:spPr>
      </p:pic>
      <p:sp>
        <p:nvSpPr>
          <p:cNvPr id="4" name="Označba mesta besedila 3"/>
          <p:cNvSpPr>
            <a:spLocks noGrp="1"/>
          </p:cNvSpPr>
          <p:nvPr>
            <p:ph type="body" sz="quarter" idx="19"/>
          </p:nvPr>
        </p:nvSpPr>
        <p:spPr>
          <a:xfrm>
            <a:off x="618122" y="4188546"/>
            <a:ext cx="3205353" cy="385564"/>
          </a:xfrm>
        </p:spPr>
        <p:txBody>
          <a:bodyPr/>
          <a:lstStyle/>
          <a:p>
            <a:r>
              <a:rPr lang="sl-SI" sz="3200" dirty="0"/>
              <a:t>4</a:t>
            </a:r>
            <a:r>
              <a:rPr lang="en-US" sz="3200" dirty="0"/>
              <a:t>.3 </a:t>
            </a:r>
            <a:endParaRPr lang="sl-SI" sz="3200" dirty="0"/>
          </a:p>
          <a:p>
            <a:r>
              <a:rPr lang="en-US" sz="3200" dirty="0"/>
              <a:t>Creative &amp; Natural Pathways to Resilience</a:t>
            </a:r>
            <a:endParaRPr lang="sl-SI" sz="3200" dirty="0"/>
          </a:p>
        </p:txBody>
      </p:sp>
      <p:sp>
        <p:nvSpPr>
          <p:cNvPr id="5" name="Označba mesta besedila 4"/>
          <p:cNvSpPr>
            <a:spLocks noGrp="1"/>
          </p:cNvSpPr>
          <p:nvPr>
            <p:ph type="body" sz="quarter" idx="20"/>
          </p:nvPr>
        </p:nvSpPr>
        <p:spPr/>
        <p:txBody>
          <a:bodyPr/>
          <a:lstStyle/>
          <a:p>
            <a:endParaRPr lang="sl-SI" b="1" dirty="0"/>
          </a:p>
          <a:p>
            <a:r>
              <a:rPr lang="en-US" b="1" dirty="0"/>
              <a:t>Building resilience through connection with self, creativity, and nature</a:t>
            </a:r>
            <a:endParaRPr lang="sl-SI" b="1" dirty="0"/>
          </a:p>
          <a:p>
            <a:endParaRPr lang="sl-SI" b="1" dirty="0"/>
          </a:p>
          <a:p>
            <a:endParaRPr lang="sl-SI" b="1" dirty="0"/>
          </a:p>
          <a:p>
            <a:r>
              <a:rPr lang="en-US" b="1" dirty="0"/>
              <a:t>Calm activities</a:t>
            </a:r>
            <a:r>
              <a:rPr lang="en-US" dirty="0"/>
              <a:t> help release stress and process emotions:</a:t>
            </a:r>
          </a:p>
          <a:p>
            <a:pPr marL="342900" indent="-342900">
              <a:buFont typeface="Arial" panose="020B0604020202020204" pitchFamily="34" charset="0"/>
              <a:buChar char="•"/>
            </a:pPr>
            <a:r>
              <a:rPr lang="en-US" dirty="0"/>
              <a:t>Drawing, painting, writing, journaling</a:t>
            </a:r>
          </a:p>
          <a:p>
            <a:pPr marL="342900" indent="-342900">
              <a:buFont typeface="Arial" panose="020B0604020202020204" pitchFamily="34" charset="0"/>
              <a:buChar char="•"/>
            </a:pPr>
            <a:r>
              <a:rPr lang="en-US" dirty="0"/>
              <a:t>Listening to music or creating art</a:t>
            </a:r>
          </a:p>
          <a:p>
            <a:pPr marL="342900" indent="-342900">
              <a:buFont typeface="Arial" panose="020B0604020202020204" pitchFamily="34" charset="0"/>
              <a:buChar char="•"/>
            </a:pPr>
            <a:r>
              <a:rPr lang="en-US" dirty="0"/>
              <a:t>Sitting quietly in nature</a:t>
            </a:r>
          </a:p>
          <a:p>
            <a:endParaRPr lang="sl-SI" dirty="0"/>
          </a:p>
        </p:txBody>
      </p:sp>
    </p:spTree>
    <p:extLst>
      <p:ext uri="{BB962C8B-B14F-4D97-AF65-F5344CB8AC3E}">
        <p14:creationId xmlns:p14="http://schemas.microsoft.com/office/powerpoint/2010/main" val="307497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pPr marL="342900" lvl="0" indent="-342900">
              <a:buFont typeface="Arial" panose="020B0604020202020204" pitchFamily="34" charset="0"/>
              <a:buChar char="•"/>
            </a:pPr>
            <a:r>
              <a:rPr lang="en-US" dirty="0"/>
              <a:t>Exploring how </a:t>
            </a:r>
            <a:r>
              <a:rPr lang="en-US" b="1" dirty="0"/>
              <a:t>creative expression </a:t>
            </a:r>
            <a:r>
              <a:rPr lang="en-US" dirty="0"/>
              <a:t>fosters </a:t>
            </a:r>
            <a:r>
              <a:rPr lang="en-US" b="1" dirty="0"/>
              <a:t>emotional processing and stress relief</a:t>
            </a:r>
            <a:r>
              <a:rPr lang="en-US" dirty="0"/>
              <a:t>:</a:t>
            </a:r>
            <a:endParaRPr lang="sl-SI" dirty="0"/>
          </a:p>
          <a:p>
            <a:r>
              <a:rPr lang="en-US" i="1" dirty="0"/>
              <a:t>Drawing, writing, painting, or crafting </a:t>
            </a:r>
            <a:r>
              <a:rPr lang="en-US" dirty="0"/>
              <a:t>can help you express feelings you might not have words for. These calm, personal activities help release stress and bring clarity during difficult times.</a:t>
            </a:r>
            <a:endParaRPr lang="sl-SI" dirty="0"/>
          </a:p>
          <a:p>
            <a:endParaRPr lang="sl-SI" dirty="0"/>
          </a:p>
          <a:p>
            <a:pPr marL="342900" lvl="0" indent="-342900">
              <a:buFont typeface="Arial" panose="020B0604020202020204" pitchFamily="34" charset="0"/>
              <a:buChar char="•"/>
            </a:pPr>
            <a:r>
              <a:rPr lang="en-US" b="1" dirty="0"/>
              <a:t>Engaging with nature </a:t>
            </a:r>
            <a:r>
              <a:rPr lang="en-US" dirty="0"/>
              <a:t>for </a:t>
            </a:r>
            <a:r>
              <a:rPr lang="en-US" b="1" dirty="0"/>
              <a:t>grounding, mindfulness, and perspective-shifting</a:t>
            </a:r>
            <a:r>
              <a:rPr lang="en-US" dirty="0"/>
              <a:t>:</a:t>
            </a:r>
            <a:endParaRPr lang="sl-SI" dirty="0"/>
          </a:p>
          <a:p>
            <a:pPr marL="0" indent="0"/>
            <a:r>
              <a:rPr lang="en-US" dirty="0"/>
              <a:t>Spending </a:t>
            </a:r>
            <a:r>
              <a:rPr lang="en-US" i="1" dirty="0"/>
              <a:t>quiet time in nature</a:t>
            </a:r>
            <a:r>
              <a:rPr lang="sl-SI" dirty="0"/>
              <a:t> </a:t>
            </a:r>
            <a:r>
              <a:rPr lang="sl-SI" dirty="0" err="1"/>
              <a:t>can</a:t>
            </a:r>
            <a:r>
              <a:rPr lang="sl-SI" dirty="0"/>
              <a:t> </a:t>
            </a:r>
            <a:r>
              <a:rPr lang="en-US" dirty="0"/>
              <a:t>reduce anxiety and help you feel more present. Nature reminds us of life’s rhythms and our connection to something bigger.</a:t>
            </a:r>
            <a:endParaRPr lang="sl-SI" dirty="0"/>
          </a:p>
          <a:p>
            <a:pPr marL="0" indent="0"/>
            <a:r>
              <a:rPr lang="sl-SI" dirty="0" err="1"/>
              <a:t>Ideas</a:t>
            </a:r>
            <a:r>
              <a:rPr lang="sl-SI" dirty="0"/>
              <a:t> </a:t>
            </a:r>
            <a:r>
              <a:rPr lang="sl-SI" dirty="0" err="1"/>
              <a:t>for</a:t>
            </a:r>
            <a:r>
              <a:rPr lang="sl-SI" dirty="0"/>
              <a:t> </a:t>
            </a:r>
            <a:r>
              <a:rPr lang="sl-SI" dirty="0" err="1"/>
              <a:t>activities</a:t>
            </a:r>
            <a:r>
              <a:rPr lang="sl-SI" dirty="0"/>
              <a:t> in nature: </a:t>
            </a:r>
            <a:r>
              <a:rPr lang="sl-SI" i="1" dirty="0"/>
              <a:t>w</a:t>
            </a:r>
            <a:r>
              <a:rPr lang="en-US" i="1" dirty="0" err="1"/>
              <a:t>alks</a:t>
            </a:r>
            <a:r>
              <a:rPr lang="en-US" i="1" dirty="0"/>
              <a:t> in the park</a:t>
            </a:r>
            <a:r>
              <a:rPr lang="sl-SI" i="1" dirty="0"/>
              <a:t>, o</a:t>
            </a:r>
            <a:r>
              <a:rPr lang="en-US" i="1" dirty="0" err="1"/>
              <a:t>bserving</a:t>
            </a:r>
            <a:r>
              <a:rPr lang="en-US" i="1" dirty="0"/>
              <a:t> trees or sky</a:t>
            </a:r>
            <a:r>
              <a:rPr lang="sl-SI" i="1" dirty="0"/>
              <a:t>, l</a:t>
            </a:r>
            <a:r>
              <a:rPr lang="en-US" i="1" dirty="0" err="1"/>
              <a:t>istening</a:t>
            </a:r>
            <a:r>
              <a:rPr lang="en-US" i="1" dirty="0"/>
              <a:t> to natural sounds</a:t>
            </a:r>
            <a:r>
              <a:rPr lang="sl-SI" i="1" dirty="0"/>
              <a:t>, n</a:t>
            </a:r>
            <a:r>
              <a:rPr lang="en-US" i="1" dirty="0" err="1"/>
              <a:t>oticing</a:t>
            </a:r>
            <a:r>
              <a:rPr lang="en-US" i="1" dirty="0"/>
              <a:t> seasonal changes</a:t>
            </a:r>
          </a:p>
          <a:p>
            <a:pPr marL="0" indent="0"/>
            <a:r>
              <a:rPr lang="sl-SI" dirty="0"/>
              <a:t> </a:t>
            </a:r>
          </a:p>
        </p:txBody>
      </p:sp>
      <p:sp>
        <p:nvSpPr>
          <p:cNvPr id="3" name="Označba mesta besedila 2"/>
          <p:cNvSpPr>
            <a:spLocks noGrp="1"/>
          </p:cNvSpPr>
          <p:nvPr>
            <p:ph type="body" sz="quarter" idx="16"/>
          </p:nvPr>
        </p:nvSpPr>
        <p:spPr>
          <a:xfrm>
            <a:off x="798381" y="761603"/>
            <a:ext cx="5039711" cy="803654"/>
          </a:xfrm>
        </p:spPr>
        <p:txBody>
          <a:bodyPr/>
          <a:lstStyle/>
          <a:p>
            <a:r>
              <a:rPr lang="en-US" dirty="0"/>
              <a:t>Calm activities: </a:t>
            </a:r>
            <a:endParaRPr lang="sl-SI" dirty="0"/>
          </a:p>
        </p:txBody>
      </p:sp>
    </p:spTree>
    <p:extLst>
      <p:ext uri="{BB962C8B-B14F-4D97-AF65-F5344CB8AC3E}">
        <p14:creationId xmlns:p14="http://schemas.microsoft.com/office/powerpoint/2010/main" val="572796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pPr marL="342900" lvl="0" indent="-342900">
              <a:buFont typeface="Arial" panose="020B0604020202020204" pitchFamily="34" charset="0"/>
              <a:buChar char="•"/>
            </a:pPr>
            <a:r>
              <a:rPr lang="sl-SI" b="1" dirty="0" err="1"/>
              <a:t>Movement-based</a:t>
            </a:r>
            <a:r>
              <a:rPr lang="sl-SI" b="1" dirty="0"/>
              <a:t> </a:t>
            </a:r>
            <a:r>
              <a:rPr lang="sl-SI" b="1" dirty="0" err="1"/>
              <a:t>expression</a:t>
            </a:r>
            <a:r>
              <a:rPr lang="sl-SI" b="1" dirty="0"/>
              <a:t> </a:t>
            </a:r>
            <a:r>
              <a:rPr lang="en-US" dirty="0"/>
              <a:t>as pathways to </a:t>
            </a:r>
            <a:r>
              <a:rPr lang="en-US" b="1" dirty="0"/>
              <a:t>resilience</a:t>
            </a:r>
            <a:r>
              <a:rPr lang="en-US" dirty="0"/>
              <a:t>:</a:t>
            </a:r>
            <a:endParaRPr lang="sl-SI" dirty="0"/>
          </a:p>
          <a:p>
            <a:r>
              <a:rPr lang="en-US" i="1" dirty="0"/>
              <a:t>Playing music, dancing, or even gentle stretching </a:t>
            </a:r>
            <a:r>
              <a:rPr lang="en-US" dirty="0"/>
              <a:t>can shift your mood, release tension, and reconnect you with your body. These creative outlets can restore energy</a:t>
            </a:r>
            <a:r>
              <a:rPr lang="sl-SI" dirty="0"/>
              <a:t>, b</a:t>
            </a:r>
            <a:r>
              <a:rPr lang="en-US" dirty="0" err="1"/>
              <a:t>oost</a:t>
            </a:r>
            <a:r>
              <a:rPr lang="en-US" dirty="0"/>
              <a:t> confidence</a:t>
            </a:r>
            <a:r>
              <a:rPr lang="sl-SI" dirty="0"/>
              <a:t>, </a:t>
            </a:r>
            <a:r>
              <a:rPr lang="en-US" dirty="0"/>
              <a:t>build inner strength</a:t>
            </a:r>
            <a:r>
              <a:rPr lang="sl-SI" dirty="0"/>
              <a:t> </a:t>
            </a:r>
            <a:r>
              <a:rPr lang="en-US" dirty="0"/>
              <a:t>and emotional regulation</a:t>
            </a:r>
            <a:r>
              <a:rPr lang="sl-SI" dirty="0"/>
              <a:t>.</a:t>
            </a:r>
          </a:p>
          <a:p>
            <a:endParaRPr lang="sl-SI" dirty="0"/>
          </a:p>
          <a:p>
            <a:pPr marL="342900" lvl="0" indent="-342900">
              <a:buFont typeface="Arial" panose="020B0604020202020204" pitchFamily="34" charset="0"/>
              <a:buChar char="•"/>
            </a:pPr>
            <a:r>
              <a:rPr lang="sl-SI" b="1" dirty="0"/>
              <a:t>A</a:t>
            </a:r>
            <a:r>
              <a:rPr lang="en-US" b="1" dirty="0" err="1"/>
              <a:t>ctive</a:t>
            </a:r>
            <a:r>
              <a:rPr lang="en-US" b="1" dirty="0"/>
              <a:t> time </a:t>
            </a:r>
            <a:r>
              <a:rPr lang="en-US" dirty="0"/>
              <a:t>spent in nature can be a tool to build resilience:</a:t>
            </a:r>
            <a:endParaRPr lang="sl-SI" dirty="0"/>
          </a:p>
          <a:p>
            <a:r>
              <a:rPr lang="en-US" dirty="0"/>
              <a:t>Not all nature time has to be calm. </a:t>
            </a:r>
            <a:r>
              <a:rPr lang="en-US" i="1" dirty="0"/>
              <a:t>Hiking, climbing, swimming, biking</a:t>
            </a:r>
            <a:r>
              <a:rPr lang="en-US" dirty="0"/>
              <a:t>, or even </a:t>
            </a:r>
            <a:r>
              <a:rPr lang="en-US" i="1" dirty="0"/>
              <a:t>helping in a community garden </a:t>
            </a:r>
            <a:r>
              <a:rPr lang="en-US" dirty="0"/>
              <a:t>are great ways to build physical and emotional resilience. Moving outdoors challenges your body, clears your mind, and boosts confidence—especially when done regularly or with others.</a:t>
            </a:r>
            <a:endParaRPr lang="sl-SI" dirty="0"/>
          </a:p>
        </p:txBody>
      </p:sp>
      <p:sp>
        <p:nvSpPr>
          <p:cNvPr id="3" name="Označba mesta besedila 2"/>
          <p:cNvSpPr>
            <a:spLocks noGrp="1"/>
          </p:cNvSpPr>
          <p:nvPr>
            <p:ph type="body" sz="quarter" idx="16"/>
          </p:nvPr>
        </p:nvSpPr>
        <p:spPr>
          <a:xfrm>
            <a:off x="798381" y="761603"/>
            <a:ext cx="5039711" cy="803654"/>
          </a:xfrm>
        </p:spPr>
        <p:txBody>
          <a:bodyPr/>
          <a:lstStyle/>
          <a:p>
            <a:r>
              <a:rPr lang="en-US" dirty="0"/>
              <a:t>Calm activities: </a:t>
            </a:r>
            <a:endParaRPr lang="sl-SI" dirty="0"/>
          </a:p>
        </p:txBody>
      </p:sp>
    </p:spTree>
    <p:extLst>
      <p:ext uri="{BB962C8B-B14F-4D97-AF65-F5344CB8AC3E}">
        <p14:creationId xmlns:p14="http://schemas.microsoft.com/office/powerpoint/2010/main" val="1092611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8097183" y="969098"/>
            <a:ext cx="3446430" cy="385564"/>
          </a:xfrm>
        </p:spPr>
        <p:txBody>
          <a:bodyPr/>
          <a:lstStyle/>
          <a:p>
            <a:r>
              <a:rPr lang="sl-SI" sz="4000" dirty="0"/>
              <a:t>4</a:t>
            </a:r>
            <a:r>
              <a:rPr lang="en-US" sz="4000" dirty="0"/>
              <a:t>.4 Flow State: Deep Focus as a Pathway to Resilience</a:t>
            </a:r>
            <a:endParaRPr lang="sl-SI" sz="4000" dirty="0"/>
          </a:p>
          <a:p>
            <a:endParaRPr lang="sl-SI" sz="4000" dirty="0"/>
          </a:p>
        </p:txBody>
      </p:sp>
      <p:sp>
        <p:nvSpPr>
          <p:cNvPr id="4" name="Označba mesta besedila 3"/>
          <p:cNvSpPr>
            <a:spLocks noGrp="1"/>
          </p:cNvSpPr>
          <p:nvPr>
            <p:ph type="body" sz="quarter" idx="21"/>
          </p:nvPr>
        </p:nvSpPr>
        <p:spPr/>
        <p:txBody>
          <a:bodyPr/>
          <a:lstStyle/>
          <a:p>
            <a:r>
              <a:rPr lang="en-US" b="1" dirty="0"/>
              <a:t>What is flow?</a:t>
            </a:r>
            <a:endParaRPr lang="sl-SI" b="1" dirty="0"/>
          </a:p>
          <a:p>
            <a:r>
              <a:rPr lang="en-US" dirty="0"/>
              <a:t>A state of deep focus where time disappears</a:t>
            </a:r>
            <a:r>
              <a:rPr lang="sl-SI" dirty="0"/>
              <a:t>, </a:t>
            </a:r>
            <a:r>
              <a:rPr lang="en-US" dirty="0"/>
              <a:t>distractions fade</a:t>
            </a:r>
            <a:r>
              <a:rPr lang="sl-SI" dirty="0"/>
              <a:t>, </a:t>
            </a:r>
            <a:r>
              <a:rPr lang="en-US" dirty="0"/>
              <a:t>you’re completely in the zone and you're fully immersed in an activity that challenges and excites you. </a:t>
            </a:r>
            <a:endParaRPr lang="sl-SI" dirty="0"/>
          </a:p>
        </p:txBody>
      </p:sp>
      <p:pic>
        <p:nvPicPr>
          <p:cNvPr id="6" name="Označba mesta slike 5" descr="Slika, ki vsebuje besede na prostem, plezanje, pustolovščina, šport&#10;&#10;Vsebina, ustvarjena z UI, morda ni pravilna.">
            <a:extLst>
              <a:ext uri="{FF2B5EF4-FFF2-40B4-BE49-F238E27FC236}">
                <a16:creationId xmlns:a16="http://schemas.microsoft.com/office/drawing/2014/main" id="{34070D66-972C-2035-BCF6-EB370C17F702}"/>
              </a:ext>
            </a:extLst>
          </p:cNvPr>
          <p:cNvPicPr>
            <a:picLocks noGrp="1" noChangeAspect="1"/>
          </p:cNvPicPr>
          <p:nvPr>
            <p:ph type="pic" sz="quarter" idx="22"/>
          </p:nvPr>
        </p:nvPicPr>
        <p:blipFill>
          <a:blip r:embed="rId2"/>
          <a:srcRect t="6403" r="14432" b="11019"/>
          <a:stretch>
            <a:fillRect/>
          </a:stretch>
        </p:blipFill>
        <p:spPr>
          <a:xfrm>
            <a:off x="0" y="148452"/>
            <a:ext cx="8097183" cy="4466563"/>
          </a:xfrm>
        </p:spPr>
      </p:pic>
      <p:sp>
        <p:nvSpPr>
          <p:cNvPr id="7" name="Pravokotnik 6"/>
          <p:cNvSpPr/>
          <p:nvPr/>
        </p:nvSpPr>
        <p:spPr>
          <a:xfrm>
            <a:off x="8518769" y="3652912"/>
            <a:ext cx="3024844" cy="1477328"/>
          </a:xfrm>
          <a:prstGeom prst="rect">
            <a:avLst/>
          </a:prstGeom>
        </p:spPr>
        <p:txBody>
          <a:bodyPr wrap="square">
            <a:spAutoFit/>
          </a:bodyPr>
          <a:lstStyle/>
          <a:p>
            <a:pPr algn="r"/>
            <a:r>
              <a:rPr lang="en-US" dirty="0">
                <a:latin typeface="Aptos"/>
                <a:ea typeface="Aptos"/>
                <a:cs typeface="Aptos"/>
              </a:rPr>
              <a:t>Beyond calm reflection and nature-based grounding, resilience also grows through deep, focused engagement</a:t>
            </a:r>
            <a:r>
              <a:rPr lang="sl-SI" dirty="0">
                <a:latin typeface="Aptos"/>
                <a:ea typeface="Aptos"/>
                <a:cs typeface="Aptos"/>
              </a:rPr>
              <a:t>.</a:t>
            </a:r>
            <a:endParaRPr lang="sl-SI" dirty="0"/>
          </a:p>
        </p:txBody>
      </p:sp>
    </p:spTree>
    <p:extLst>
      <p:ext uri="{BB962C8B-B14F-4D97-AF65-F5344CB8AC3E}">
        <p14:creationId xmlns:p14="http://schemas.microsoft.com/office/powerpoint/2010/main" val="143734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834475" y="5173784"/>
            <a:ext cx="6212019" cy="1276020"/>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sl-SI" sz="2000" dirty="0" err="1"/>
              <a:t>Recognised</a:t>
            </a:r>
            <a:r>
              <a:rPr lang="sl-SI" sz="2000" dirty="0"/>
              <a:t> </a:t>
            </a:r>
            <a:r>
              <a:rPr lang="sl-SI" sz="2000" dirty="0" err="1"/>
              <a:t>by</a:t>
            </a:r>
            <a:r>
              <a:rPr lang="sl-SI" sz="2000" dirty="0"/>
              <a:t> </a:t>
            </a:r>
            <a:r>
              <a:rPr lang="en-US" sz="2000" dirty="0"/>
              <a:t>psychologists </a:t>
            </a:r>
            <a:r>
              <a:rPr lang="en-US" sz="2000" i="1" dirty="0" err="1"/>
              <a:t>Mihaly</a:t>
            </a:r>
            <a:r>
              <a:rPr lang="en-US" sz="2000" i="1" dirty="0"/>
              <a:t> </a:t>
            </a:r>
            <a:r>
              <a:rPr lang="en-US" sz="2000" i="1" dirty="0" err="1"/>
              <a:t>Csikszentmihalyi</a:t>
            </a:r>
            <a:r>
              <a:rPr lang="en-US" sz="2000" i="1" dirty="0"/>
              <a:t> and Jeanne Nakamura</a:t>
            </a:r>
            <a:r>
              <a:rPr lang="sl-SI" sz="2000" dirty="0"/>
              <a:t>, </a:t>
            </a:r>
            <a:r>
              <a:rPr lang="sl-SI" sz="2000" dirty="0" err="1"/>
              <a:t>flow</a:t>
            </a:r>
            <a:r>
              <a:rPr lang="sl-SI" sz="2000" dirty="0"/>
              <a:t> sate is </a:t>
            </a:r>
            <a:r>
              <a:rPr lang="en-US" sz="2000" dirty="0"/>
              <a:t>a kind of </a:t>
            </a:r>
            <a:r>
              <a:rPr lang="en-US" sz="2000" b="1" dirty="0"/>
              <a:t>moving meditation</a:t>
            </a:r>
            <a:r>
              <a:rPr lang="sl-SI" sz="2000" b="1" dirty="0"/>
              <a:t>.</a:t>
            </a:r>
            <a:endParaRPr lang="sl-SI" sz="2000"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5" y="1961662"/>
            <a:ext cx="10438699" cy="883138"/>
          </a:xfrm>
        </p:spPr>
        <p:txBody>
          <a:bodyPr/>
          <a:lstStyle/>
          <a:p>
            <a:r>
              <a:rPr lang="en-US" dirty="0"/>
              <a:t>In flow, the usual noise of the mind—self-doubt, stress, hunger—quietly drops away. What’s left is pure focus and purpose. </a:t>
            </a:r>
            <a:endParaRPr lang="sl-SI" dirty="0"/>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a:blip r:embed="rId2"/>
          <a:srcRect l="1792" r="1792"/>
          <a:stretch/>
        </p:blipFill>
        <p:spPr>
          <a:xfrm>
            <a:off x="7255818" y="3236414"/>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ln>
            <a:solidFill>
              <a:schemeClr val="accent3"/>
            </a:solidFill>
          </a:ln>
        </p:spPr>
      </p:pic>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a:solidFill>
                  <a:srgbClr val="1F8E47"/>
                </a:solidFill>
              </a:rPr>
              <a:t> </a:t>
            </a:r>
            <a:r>
              <a:rPr lang="sl-SI" dirty="0" err="1">
                <a:solidFill>
                  <a:srgbClr val="1F8E47"/>
                </a:solidFill>
              </a:rPr>
              <a:t>Flow</a:t>
            </a:r>
            <a:r>
              <a:rPr lang="sl-SI" dirty="0">
                <a:solidFill>
                  <a:srgbClr val="1F8E47"/>
                </a:solidFill>
              </a:rPr>
              <a:t> = </a:t>
            </a:r>
            <a:r>
              <a:rPr lang="sl-SI" dirty="0" err="1">
                <a:solidFill>
                  <a:srgbClr val="1F8E47"/>
                </a:solidFill>
              </a:rPr>
              <a:t>active</a:t>
            </a:r>
            <a:r>
              <a:rPr lang="sl-SI" dirty="0">
                <a:solidFill>
                  <a:srgbClr val="1F8E47"/>
                </a:solidFill>
              </a:rPr>
              <a:t> </a:t>
            </a:r>
            <a:r>
              <a:rPr lang="sl-SI" dirty="0" err="1">
                <a:solidFill>
                  <a:srgbClr val="1F8E47"/>
                </a:solidFill>
              </a:rPr>
              <a:t>attention</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834475" y="2794845"/>
            <a:ext cx="6212019" cy="883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sl-SI" dirty="0"/>
              <a:t>M</a:t>
            </a:r>
            <a:r>
              <a:rPr lang="en-US" dirty="0" err="1"/>
              <a:t>oments</a:t>
            </a:r>
            <a:r>
              <a:rPr lang="en-US" dirty="0"/>
              <a:t> of full engagement help us build</a:t>
            </a:r>
            <a:r>
              <a:rPr lang="sl-SI" dirty="0"/>
              <a:t>:</a:t>
            </a:r>
          </a:p>
          <a:p>
            <a:pPr marL="0" indent="0">
              <a:lnSpc>
                <a:spcPct val="100000"/>
              </a:lnSpc>
              <a:spcBef>
                <a:spcPts val="500"/>
              </a:spcBef>
            </a:pPr>
            <a:r>
              <a:rPr lang="en-US" b="1" dirty="0"/>
              <a:t>a deeper connection to ourselves,</a:t>
            </a:r>
            <a:r>
              <a:rPr lang="sl-SI" b="1" dirty="0"/>
              <a:t> c</a:t>
            </a:r>
            <a:r>
              <a:rPr lang="en-US" b="1" dirty="0" err="1"/>
              <a:t>onfidence</a:t>
            </a:r>
            <a:r>
              <a:rPr lang="sl-SI" b="1" dirty="0"/>
              <a:t>, p</a:t>
            </a:r>
            <a:r>
              <a:rPr lang="en-US" b="1" dirty="0" err="1"/>
              <a:t>urpose</a:t>
            </a:r>
            <a:r>
              <a:rPr lang="sl-SI" b="1" dirty="0"/>
              <a:t>, j</a:t>
            </a:r>
            <a:r>
              <a:rPr lang="en-US" b="1" dirty="0"/>
              <a:t>oy</a:t>
            </a:r>
            <a:r>
              <a:rPr lang="sl-SI" b="1" dirty="0"/>
              <a:t>, </a:t>
            </a:r>
            <a:r>
              <a:rPr lang="sl-SI" b="1" dirty="0" err="1"/>
              <a:t>fulfillment</a:t>
            </a:r>
            <a:r>
              <a:rPr lang="sl-SI" b="1" dirty="0"/>
              <a:t>,  m</a:t>
            </a:r>
            <a:r>
              <a:rPr lang="en-US" b="1" dirty="0" err="1"/>
              <a:t>ental</a:t>
            </a:r>
            <a:r>
              <a:rPr lang="en-US" b="1" dirty="0"/>
              <a:t> strength</a:t>
            </a:r>
            <a:r>
              <a:rPr lang="sl-SI" b="1" dirty="0"/>
              <a:t>.</a:t>
            </a:r>
          </a:p>
          <a:p>
            <a:pPr>
              <a:spcBef>
                <a:spcPts val="2400"/>
              </a:spcBef>
            </a:pPr>
            <a:r>
              <a:rPr lang="en-US" dirty="0"/>
              <a:t>Moments of flow are often the most meaningful parts of our lives.</a:t>
            </a:r>
            <a:r>
              <a:rPr lang="sl-SI" dirty="0"/>
              <a:t> </a:t>
            </a:r>
          </a:p>
          <a:p>
            <a:endParaRPr lang="sl-SI" dirty="0"/>
          </a:p>
        </p:txBody>
      </p:sp>
    </p:spTree>
    <p:extLst>
      <p:ext uri="{BB962C8B-B14F-4D97-AF65-F5344CB8AC3E}">
        <p14:creationId xmlns:p14="http://schemas.microsoft.com/office/powerpoint/2010/main" val="107263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1">
            <a:extLst>
              <a:ext uri="{FF2B5EF4-FFF2-40B4-BE49-F238E27FC236}">
                <a16:creationId xmlns:a16="http://schemas.microsoft.com/office/drawing/2014/main" id="{D8836FC3-4546-73C7-76A5-54D7E0497B6D}"/>
              </a:ext>
            </a:extLst>
          </p:cNvPr>
          <p:cNvSpPr txBox="1">
            <a:spLocks/>
          </p:cNvSpPr>
          <p:nvPr/>
        </p:nvSpPr>
        <p:spPr>
          <a:xfrm>
            <a:off x="9555039" y="5378558"/>
            <a:ext cx="3341812" cy="1783809"/>
          </a:xfrm>
          <a:prstGeom prst="roundRect">
            <a:avLst/>
          </a:prstGeom>
          <a:solidFill>
            <a:srgbClr val="1F8E4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pPr>
            <a:endParaRPr lang="sl-SI" sz="2000" dirty="0"/>
          </a:p>
        </p:txBody>
      </p:sp>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834475" y="3938954"/>
            <a:ext cx="6212019" cy="2784389"/>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pPr>
            <a:r>
              <a:rPr lang="sl-SI" sz="2000" dirty="0" err="1"/>
              <a:t>Examples</a:t>
            </a:r>
            <a:r>
              <a:rPr lang="sl-SI" sz="2000" dirty="0"/>
              <a:t> </a:t>
            </a:r>
            <a:r>
              <a:rPr lang="sl-SI" sz="2000" dirty="0" err="1"/>
              <a:t>of</a:t>
            </a:r>
            <a:r>
              <a:rPr lang="sl-SI" sz="2000" dirty="0"/>
              <a:t> </a:t>
            </a:r>
            <a:r>
              <a:rPr lang="sl-SI" sz="2000" dirty="0" err="1"/>
              <a:t>actvities</a:t>
            </a:r>
            <a:r>
              <a:rPr lang="sl-SI" sz="2000" dirty="0"/>
              <a:t>: </a:t>
            </a:r>
          </a:p>
          <a:p>
            <a:pPr marL="342900" indent="-342900">
              <a:lnSpc>
                <a:spcPct val="100000"/>
              </a:lnSpc>
              <a:buFont typeface="Arial" panose="020B0604020202020204" pitchFamily="34" charset="0"/>
              <a:buChar char="•"/>
            </a:pPr>
            <a:r>
              <a:rPr lang="en-US" sz="2000" dirty="0"/>
              <a:t>dancing </a:t>
            </a:r>
            <a:endParaRPr lang="sl-SI" sz="2000" dirty="0"/>
          </a:p>
          <a:p>
            <a:pPr marL="342900" indent="-342900">
              <a:lnSpc>
                <a:spcPct val="100000"/>
              </a:lnSpc>
              <a:buFont typeface="Arial" panose="020B0604020202020204" pitchFamily="34" charset="0"/>
              <a:buChar char="•"/>
            </a:pPr>
            <a:r>
              <a:rPr lang="en-US" sz="2000" dirty="0"/>
              <a:t>climbing </a:t>
            </a:r>
            <a:endParaRPr lang="sl-SI" sz="2000" dirty="0"/>
          </a:p>
          <a:p>
            <a:pPr marL="342900" indent="-342900">
              <a:lnSpc>
                <a:spcPct val="100000"/>
              </a:lnSpc>
              <a:buFont typeface="Arial" panose="020B0604020202020204" pitchFamily="34" charset="0"/>
              <a:buChar char="•"/>
            </a:pPr>
            <a:r>
              <a:rPr lang="en-US" sz="2000" dirty="0"/>
              <a:t>painting,</a:t>
            </a:r>
            <a:endParaRPr lang="sl-SI" sz="2000" dirty="0"/>
          </a:p>
          <a:p>
            <a:pPr marL="342900" indent="-342900">
              <a:lnSpc>
                <a:spcPct val="100000"/>
              </a:lnSpc>
              <a:buFont typeface="Arial" panose="020B0604020202020204" pitchFamily="34" charset="0"/>
              <a:buChar char="•"/>
            </a:pPr>
            <a:r>
              <a:rPr lang="en-US" sz="2000" dirty="0"/>
              <a:t>coding </a:t>
            </a:r>
            <a:endParaRPr lang="sl-SI" sz="2000" dirty="0"/>
          </a:p>
          <a:p>
            <a:pPr marL="342900" indent="-342900">
              <a:lnSpc>
                <a:spcPct val="100000"/>
              </a:lnSpc>
              <a:buFont typeface="Arial" panose="020B0604020202020204" pitchFamily="34" charset="0"/>
              <a:buChar char="•"/>
            </a:pPr>
            <a:endParaRPr lang="sl-SI" sz="2000" dirty="0"/>
          </a:p>
          <a:p>
            <a:pPr marL="342900" indent="-342900">
              <a:lnSpc>
                <a:spcPct val="100000"/>
              </a:lnSpc>
              <a:buFont typeface="Arial" panose="020B0604020202020204" pitchFamily="34" charset="0"/>
              <a:buChar char="•"/>
            </a:pPr>
            <a:r>
              <a:rPr lang="en-US" sz="2000" dirty="0"/>
              <a:t>playing an instrument</a:t>
            </a:r>
            <a:r>
              <a:rPr lang="sl-SI" sz="2000" dirty="0"/>
              <a:t> </a:t>
            </a:r>
          </a:p>
          <a:p>
            <a:pPr marL="342900" indent="-342900">
              <a:lnSpc>
                <a:spcPct val="100000"/>
              </a:lnSpc>
              <a:buFont typeface="Arial" panose="020B0604020202020204" pitchFamily="34" charset="0"/>
              <a:buChar char="•"/>
            </a:pPr>
            <a:r>
              <a:rPr lang="en-US" sz="2000" dirty="0"/>
              <a:t>hiking up a trail </a:t>
            </a:r>
            <a:endParaRPr lang="sl-SI" sz="2000" dirty="0"/>
          </a:p>
          <a:p>
            <a:pPr marL="342900" indent="-342900">
              <a:lnSpc>
                <a:spcPct val="100000"/>
              </a:lnSpc>
              <a:buFont typeface="Arial" panose="020B0604020202020204" pitchFamily="34" charset="0"/>
              <a:buChar char="•"/>
            </a:pPr>
            <a:r>
              <a:rPr lang="en-US" sz="2000" dirty="0"/>
              <a:t>rehearsing a dance routine</a:t>
            </a:r>
            <a:endParaRPr lang="sl-SI" sz="2000" dirty="0"/>
          </a:p>
          <a:p>
            <a:pPr marL="342900" indent="-342900">
              <a:lnSpc>
                <a:spcPct val="100000"/>
              </a:lnSpc>
              <a:buFont typeface="Arial" panose="020B0604020202020204" pitchFamily="34" charset="0"/>
              <a:buChar char="•"/>
            </a:pPr>
            <a:r>
              <a:rPr lang="en-US" sz="2000" dirty="0"/>
              <a:t>writing music</a:t>
            </a:r>
            <a:endParaRPr lang="sl-SI" sz="2000"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5" y="1961662"/>
            <a:ext cx="10438699" cy="883138"/>
          </a:xfrm>
        </p:spPr>
        <p:txBody>
          <a:bodyPr/>
          <a:lstStyle/>
          <a:p>
            <a:r>
              <a:rPr lang="en-US" dirty="0"/>
              <a:t>While calm activities like meditation and mindfulness help train our attention, </a:t>
            </a:r>
            <a:r>
              <a:rPr lang="en-US" b="1" dirty="0"/>
              <a:t>flow is where that focused attention becomes active</a:t>
            </a:r>
            <a:r>
              <a:rPr lang="en-US" dirty="0"/>
              <a:t>.</a:t>
            </a:r>
            <a:endParaRPr lang="sl-SI" dirty="0"/>
          </a:p>
        </p:txBody>
      </p:sp>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a:solidFill>
                  <a:srgbClr val="1F8E47"/>
                </a:solidFill>
              </a:rPr>
              <a:t> </a:t>
            </a:r>
            <a:r>
              <a:rPr lang="sl-SI" dirty="0" err="1">
                <a:solidFill>
                  <a:srgbClr val="1F8E47"/>
                </a:solidFill>
              </a:rPr>
              <a:t>Flow</a:t>
            </a:r>
            <a:r>
              <a:rPr lang="sl-SI" dirty="0">
                <a:solidFill>
                  <a:srgbClr val="1F8E47"/>
                </a:solidFill>
              </a:rPr>
              <a:t> = </a:t>
            </a:r>
            <a:r>
              <a:rPr lang="sl-SI" dirty="0" err="1">
                <a:solidFill>
                  <a:srgbClr val="1F8E47"/>
                </a:solidFill>
              </a:rPr>
              <a:t>active</a:t>
            </a:r>
            <a:r>
              <a:rPr lang="sl-SI" dirty="0">
                <a:solidFill>
                  <a:srgbClr val="1F8E47"/>
                </a:solidFill>
              </a:rPr>
              <a:t> </a:t>
            </a:r>
            <a:r>
              <a:rPr lang="sl-SI" dirty="0" err="1">
                <a:solidFill>
                  <a:srgbClr val="1F8E47"/>
                </a:solidFill>
              </a:rPr>
              <a:t>attention</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834475" y="2794845"/>
            <a:ext cx="6212019" cy="883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By</a:t>
            </a:r>
            <a:r>
              <a:rPr lang="en-US" dirty="0"/>
              <a:t> </a:t>
            </a:r>
            <a:r>
              <a:rPr lang="en-US" b="1" dirty="0"/>
              <a:t>regularly engaging</a:t>
            </a:r>
            <a:r>
              <a:rPr lang="en-US" dirty="0"/>
              <a:t> in challenging and enjoyable we create the perfect conditions for flow to arise.</a:t>
            </a:r>
            <a:endParaRPr lang="sl-SI" dirty="0"/>
          </a:p>
        </p:txBody>
      </p:sp>
      <p:pic>
        <p:nvPicPr>
          <p:cNvPr id="10" name="Picture Placeholder 6">
            <a:extLst>
              <a:ext uri="{FF2B5EF4-FFF2-40B4-BE49-F238E27FC236}">
                <a16:creationId xmlns:a16="http://schemas.microsoft.com/office/drawing/2014/main" id="{78F474EA-5F7B-3AA5-E207-BFB6BA4CE6A9}"/>
              </a:ext>
            </a:extLst>
          </p:cNvPr>
          <p:cNvPicPr>
            <a:picLocks noChangeAspect="1"/>
          </p:cNvPicPr>
          <p:nvPr/>
        </p:nvPicPr>
        <p:blipFill>
          <a:blip r:embed="rId2"/>
          <a:srcRect l="3174" r="3174"/>
          <a:stretch/>
        </p:blipFill>
        <p:spPr>
          <a:xfrm flipH="1">
            <a:off x="7344092" y="3283824"/>
            <a:ext cx="4847908" cy="343951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p:spPr>
      </p:pic>
    </p:spTree>
    <p:extLst>
      <p:ext uri="{BB962C8B-B14F-4D97-AF65-F5344CB8AC3E}">
        <p14:creationId xmlns:p14="http://schemas.microsoft.com/office/powerpoint/2010/main" val="48594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8F290-D14C-317A-6DAB-F2FF588EB97A}"/>
              </a:ext>
            </a:extLst>
          </p:cNvPr>
          <p:cNvSpPr>
            <a:spLocks noGrp="1"/>
          </p:cNvSpPr>
          <p:nvPr>
            <p:ph type="body" sz="quarter" idx="18"/>
          </p:nvPr>
        </p:nvSpPr>
        <p:spPr>
          <a:xfrm>
            <a:off x="691820" y="3354030"/>
            <a:ext cx="2748403" cy="1049221"/>
          </a:xfrm>
        </p:spPr>
        <p:txBody>
          <a:bodyPr/>
          <a:lstStyle/>
          <a:p>
            <a:pPr>
              <a:lnSpc>
                <a:spcPct val="100000"/>
              </a:lnSpc>
            </a:pPr>
            <a:r>
              <a:rPr lang="en-GB" b="1" dirty="0"/>
              <a:t>Defining resilience in the context of climate change</a:t>
            </a:r>
            <a:endParaRPr lang="en-SI" b="1" dirty="0"/>
          </a:p>
          <a:p>
            <a:endParaRPr lang="en-GB" dirty="0"/>
          </a:p>
        </p:txBody>
      </p:sp>
      <p:sp>
        <p:nvSpPr>
          <p:cNvPr id="3" name="Text Placeholder 2">
            <a:extLst>
              <a:ext uri="{FF2B5EF4-FFF2-40B4-BE49-F238E27FC236}">
                <a16:creationId xmlns:a16="http://schemas.microsoft.com/office/drawing/2014/main" id="{F130F8CA-FFA9-971F-BCD6-EDFE6BD468BA}"/>
              </a:ext>
            </a:extLst>
          </p:cNvPr>
          <p:cNvSpPr>
            <a:spLocks noGrp="1"/>
          </p:cNvSpPr>
          <p:nvPr>
            <p:ph type="body" sz="quarter" idx="19"/>
          </p:nvPr>
        </p:nvSpPr>
        <p:spPr/>
        <p:txBody>
          <a:bodyPr/>
          <a:lstStyle/>
          <a:p>
            <a:r>
              <a:rPr lang="en-GB" dirty="0"/>
              <a:t>1.1</a:t>
            </a:r>
          </a:p>
        </p:txBody>
      </p:sp>
      <p:sp>
        <p:nvSpPr>
          <p:cNvPr id="5" name="Text Placeholder 4">
            <a:extLst>
              <a:ext uri="{FF2B5EF4-FFF2-40B4-BE49-F238E27FC236}">
                <a16:creationId xmlns:a16="http://schemas.microsoft.com/office/drawing/2014/main" id="{DDF507A3-F618-1C6A-08A4-24D07DCD9B08}"/>
              </a:ext>
            </a:extLst>
          </p:cNvPr>
          <p:cNvSpPr>
            <a:spLocks noGrp="1"/>
          </p:cNvSpPr>
          <p:nvPr>
            <p:ph type="body" sz="quarter" idx="20"/>
          </p:nvPr>
        </p:nvSpPr>
        <p:spPr>
          <a:xfrm>
            <a:off x="4594469" y="2478292"/>
            <a:ext cx="6961476" cy="3849918"/>
          </a:xfrm>
        </p:spPr>
        <p:txBody>
          <a:bodyPr/>
          <a:lstStyle/>
          <a:p>
            <a:pPr>
              <a:lnSpc>
                <a:spcPct val="150000"/>
              </a:lnSpc>
            </a:pPr>
            <a:r>
              <a:rPr lang="en-GB" dirty="0"/>
              <a:t>Key aspects of climate resilience:</a:t>
            </a:r>
          </a:p>
          <a:p>
            <a:pPr marL="285750" indent="-285750">
              <a:buFont typeface="Arial" panose="020B0604020202020204" pitchFamily="34" charset="0"/>
              <a:buChar char="•"/>
            </a:pPr>
            <a:r>
              <a:rPr lang="en-GB" dirty="0"/>
              <a:t>Applies to </a:t>
            </a:r>
            <a:r>
              <a:rPr lang="en-GB" b="1" dirty="0"/>
              <a:t>communities, ecosystems, </a:t>
            </a:r>
            <a:r>
              <a:rPr lang="en-GB" dirty="0"/>
              <a:t>and</a:t>
            </a:r>
            <a:r>
              <a:rPr lang="en-GB" b="1" dirty="0"/>
              <a:t> political beliefs</a:t>
            </a:r>
          </a:p>
          <a:p>
            <a:pPr marL="285750" indent="-285750">
              <a:buFont typeface="Arial" panose="020B0604020202020204" pitchFamily="34" charset="0"/>
              <a:buChar char="•"/>
            </a:pPr>
            <a:r>
              <a:rPr lang="en-GB" dirty="0"/>
              <a:t>Goes beyond survival – includes </a:t>
            </a:r>
            <a:r>
              <a:rPr lang="en-GB" b="1" dirty="0"/>
              <a:t>growth </a:t>
            </a:r>
            <a:r>
              <a:rPr lang="en-GB" dirty="0"/>
              <a:t>and</a:t>
            </a:r>
            <a:r>
              <a:rPr lang="en-GB" b="1" dirty="0"/>
              <a:t> transformation</a:t>
            </a:r>
          </a:p>
          <a:p>
            <a:pPr marL="285750" indent="-285750">
              <a:buFont typeface="Arial" panose="020B0604020202020204" pitchFamily="34" charset="0"/>
              <a:buChar char="•"/>
            </a:pPr>
            <a:r>
              <a:rPr lang="en-GB" dirty="0"/>
              <a:t>Involves</a:t>
            </a:r>
            <a:r>
              <a:rPr lang="en-GB" b="1" dirty="0"/>
              <a:t> adapting to stress and disruption</a:t>
            </a:r>
          </a:p>
          <a:p>
            <a:pPr marL="285750" indent="-285750">
              <a:buFont typeface="Arial" panose="020B0604020202020204" pitchFamily="34" charset="0"/>
              <a:buChar char="•"/>
            </a:pPr>
            <a:r>
              <a:rPr lang="en-GB" b="1" dirty="0"/>
              <a:t>Developing tools, </a:t>
            </a:r>
            <a:r>
              <a:rPr lang="en-SI" dirty="0"/>
              <a:t>both </a:t>
            </a:r>
            <a:r>
              <a:rPr lang="en-SI" b="1" dirty="0"/>
              <a:t>internal</a:t>
            </a:r>
            <a:r>
              <a:rPr lang="en-SI" dirty="0"/>
              <a:t> and </a:t>
            </a:r>
            <a:r>
              <a:rPr lang="en-SI" b="1" dirty="0"/>
              <a:t>collective </a:t>
            </a:r>
            <a:r>
              <a:rPr lang="en-SI" dirty="0"/>
              <a:t>— to respond effectively to climate impacts</a:t>
            </a:r>
            <a:endParaRPr lang="en-GB" dirty="0"/>
          </a:p>
          <a:p>
            <a:endParaRPr lang="en-GB" dirty="0"/>
          </a:p>
        </p:txBody>
      </p:sp>
      <p:sp>
        <p:nvSpPr>
          <p:cNvPr id="6" name="Text Placeholder 5">
            <a:extLst>
              <a:ext uri="{FF2B5EF4-FFF2-40B4-BE49-F238E27FC236}">
                <a16:creationId xmlns:a16="http://schemas.microsoft.com/office/drawing/2014/main" id="{0E1E15F4-0720-08FD-3670-A6C701D4661B}"/>
              </a:ext>
            </a:extLst>
          </p:cNvPr>
          <p:cNvSpPr>
            <a:spLocks noGrp="1"/>
          </p:cNvSpPr>
          <p:nvPr>
            <p:ph type="body" sz="quarter" idx="16"/>
          </p:nvPr>
        </p:nvSpPr>
        <p:spPr/>
        <p:txBody>
          <a:bodyPr/>
          <a:lstStyle/>
          <a:p>
            <a:endParaRPr lang="en-GB"/>
          </a:p>
        </p:txBody>
      </p:sp>
      <p:sp>
        <p:nvSpPr>
          <p:cNvPr id="7" name="Rectangle: Rounded Corners 11">
            <a:extLst>
              <a:ext uri="{FF2B5EF4-FFF2-40B4-BE49-F238E27FC236}">
                <a16:creationId xmlns:a16="http://schemas.microsoft.com/office/drawing/2014/main" id="{A144E820-758F-A21F-F8A2-481BB80E262E}"/>
              </a:ext>
            </a:extLst>
          </p:cNvPr>
          <p:cNvSpPr/>
          <p:nvPr/>
        </p:nvSpPr>
        <p:spPr>
          <a:xfrm>
            <a:off x="4253655" y="389902"/>
            <a:ext cx="7643103" cy="18396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DBE4454D-774D-0673-2A2E-EE4B5BD09A91}"/>
              </a:ext>
            </a:extLst>
          </p:cNvPr>
          <p:cNvSpPr txBox="1"/>
          <p:nvPr/>
        </p:nvSpPr>
        <p:spPr>
          <a:xfrm flipH="1">
            <a:off x="4354015" y="567562"/>
            <a:ext cx="7363085" cy="2072170"/>
          </a:xfrm>
          <a:prstGeom prst="rect">
            <a:avLst/>
          </a:prstGeom>
          <a:noFill/>
        </p:spPr>
        <p:txBody>
          <a:bodyPr wrap="square" rtlCol="0">
            <a:spAutoFit/>
          </a:bodyPr>
          <a:lstStyle/>
          <a:p>
            <a:pPr algn="ctr">
              <a:lnSpc>
                <a:spcPct val="115000"/>
              </a:lnSpc>
              <a:spcBef>
                <a:spcPts val="1200"/>
              </a:spcBef>
              <a:spcAft>
                <a:spcPts val="1200"/>
              </a:spcAft>
            </a:pPr>
            <a:r>
              <a:rPr lang="en-SI" sz="2400" dirty="0">
                <a:solidFill>
                  <a:schemeClr val="bg1"/>
                </a:solidFill>
                <a:effectLst/>
                <a:latin typeface="Calibri" panose="020F0502020204030204" pitchFamily="34" charset="0"/>
                <a:ea typeface="Times New Roman" panose="02020603050405020304" pitchFamily="18" charset="0"/>
              </a:rPr>
              <a:t>In its basic form, resilience is the ability to not only withstand stress and adversity, but to </a:t>
            </a:r>
            <a:r>
              <a:rPr lang="en-SI" sz="2400" b="1" dirty="0">
                <a:solidFill>
                  <a:schemeClr val="bg1"/>
                </a:solidFill>
                <a:effectLst/>
                <a:latin typeface="Calibri" panose="020F0502020204030204" pitchFamily="34" charset="0"/>
                <a:ea typeface="Times New Roman" panose="02020603050405020304" pitchFamily="18" charset="0"/>
              </a:rPr>
              <a:t>adapt</a:t>
            </a:r>
            <a:r>
              <a:rPr lang="en-SI" sz="2400" dirty="0">
                <a:solidFill>
                  <a:schemeClr val="bg1"/>
                </a:solidFill>
                <a:effectLst/>
                <a:latin typeface="Calibri" panose="020F0502020204030204" pitchFamily="34" charset="0"/>
                <a:ea typeface="Times New Roman" panose="02020603050405020304" pitchFamily="18" charset="0"/>
              </a:rPr>
              <a:t>, </a:t>
            </a:r>
            <a:r>
              <a:rPr lang="en-SI" sz="2400" b="1" dirty="0">
                <a:solidFill>
                  <a:schemeClr val="bg1"/>
                </a:solidFill>
                <a:effectLst/>
                <a:latin typeface="Calibri" panose="020F0502020204030204" pitchFamily="34" charset="0"/>
                <a:ea typeface="Times New Roman" panose="02020603050405020304" pitchFamily="18" charset="0"/>
              </a:rPr>
              <a:t>grow</a:t>
            </a:r>
            <a:r>
              <a:rPr lang="en-SI" sz="2400" dirty="0">
                <a:solidFill>
                  <a:schemeClr val="bg1"/>
                </a:solidFill>
                <a:effectLst/>
                <a:latin typeface="Calibri" panose="020F0502020204030204" pitchFamily="34" charset="0"/>
                <a:ea typeface="Times New Roman" panose="02020603050405020304" pitchFamily="18" charset="0"/>
              </a:rPr>
              <a:t>, and even </a:t>
            </a:r>
            <a:r>
              <a:rPr lang="en-SI" sz="2400" b="1" dirty="0">
                <a:solidFill>
                  <a:schemeClr val="bg1"/>
                </a:solidFill>
                <a:effectLst/>
                <a:latin typeface="Calibri" panose="020F0502020204030204" pitchFamily="34" charset="0"/>
                <a:ea typeface="Times New Roman" panose="02020603050405020304" pitchFamily="18" charset="0"/>
              </a:rPr>
              <a:t>thrive</a:t>
            </a:r>
            <a:r>
              <a:rPr lang="en-SI" sz="2400" dirty="0">
                <a:solidFill>
                  <a:schemeClr val="bg1"/>
                </a:solidFill>
                <a:effectLst/>
                <a:latin typeface="Calibri" panose="020F0502020204030204" pitchFamily="34" charset="0"/>
                <a:ea typeface="Times New Roman" panose="02020603050405020304" pitchFamily="18" charset="0"/>
              </a:rPr>
              <a:t> f</a:t>
            </a:r>
            <a:r>
              <a:rPr lang="en-GB" sz="2400" dirty="0">
                <a:solidFill>
                  <a:schemeClr val="bg1"/>
                </a:solidFill>
                <a:latin typeface="Calibri" panose="020F0502020204030204" pitchFamily="34" charset="0"/>
              </a:rPr>
              <a:t>acing life's challenges.</a:t>
            </a:r>
          </a:p>
          <a:p>
            <a:pPr algn="ctr">
              <a:lnSpc>
                <a:spcPct val="115000"/>
              </a:lnSpc>
              <a:spcBef>
                <a:spcPts val="1200"/>
              </a:spcBef>
              <a:spcAft>
                <a:spcPts val="1200"/>
              </a:spcAft>
            </a:pPr>
            <a:r>
              <a:rPr lang="en-SI" sz="2400" dirty="0">
                <a:solidFill>
                  <a:schemeClr val="bg1"/>
                </a:solidFill>
                <a:effectLst/>
                <a:latin typeface="Calibri" panose="020F0502020204030204" pitchFamily="34" charset="0"/>
                <a:ea typeface="Times New Roman" panose="02020603050405020304" pitchFamily="18" charset="0"/>
              </a:rPr>
              <a:t>.</a:t>
            </a:r>
            <a:endParaRPr lang="en-SI" sz="2400" dirty="0">
              <a:solidFill>
                <a:schemeClr val="bg1"/>
              </a:solidFill>
              <a:effectLst/>
              <a:latin typeface="Times New Roman" panose="02020603050405020304" pitchFamily="18" charset="0"/>
              <a:ea typeface="Times New Roman" panose="02020603050405020304" pitchFamily="18" charset="0"/>
            </a:endParaRPr>
          </a:p>
        </p:txBody>
      </p:sp>
      <p:pic>
        <p:nvPicPr>
          <p:cNvPr id="12" name="Označba mesta slike 11" descr="Slika, ki vsebuje besede drevo, na prostem, oseba, oblačila&#10;&#10;Vsebina, ustvarjena z UI, morda ni pravilna.">
            <a:extLst>
              <a:ext uri="{FF2B5EF4-FFF2-40B4-BE49-F238E27FC236}">
                <a16:creationId xmlns:a16="http://schemas.microsoft.com/office/drawing/2014/main" id="{A9EC2D38-C73A-75A1-6B6E-E19D5CA56417}"/>
              </a:ext>
            </a:extLst>
          </p:cNvPr>
          <p:cNvPicPr>
            <a:picLocks noGrp="1" noChangeAspect="1"/>
          </p:cNvPicPr>
          <p:nvPr>
            <p:ph type="pic" sz="quarter" idx="10"/>
          </p:nvPr>
        </p:nvPicPr>
        <p:blipFill>
          <a:blip r:embed="rId2"/>
          <a:srcRect t="244" r="15116" b="244"/>
          <a:stretch>
            <a:fillRect/>
          </a:stretch>
        </p:blipFill>
        <p:spPr>
          <a:xfrm>
            <a:off x="381367" y="-28130"/>
            <a:ext cx="3423718" cy="2292636"/>
          </a:xfrm>
        </p:spPr>
      </p:pic>
    </p:spTree>
    <p:extLst>
      <p:ext uri="{BB962C8B-B14F-4D97-AF65-F5344CB8AC3E}">
        <p14:creationId xmlns:p14="http://schemas.microsoft.com/office/powerpoint/2010/main" val="3005426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C1B3C0-7768-0659-04AF-79D0A6A5DF85}"/>
              </a:ext>
            </a:extLst>
          </p:cNvPr>
          <p:cNvSpPr>
            <a:spLocks noGrp="1"/>
          </p:cNvSpPr>
          <p:nvPr>
            <p:ph type="body" sz="quarter" idx="13"/>
          </p:nvPr>
        </p:nvSpPr>
        <p:spPr>
          <a:xfrm>
            <a:off x="840492" y="449910"/>
            <a:ext cx="4292016" cy="3808175"/>
          </a:xfrm>
        </p:spPr>
        <p:txBody>
          <a:bodyPr>
            <a:normAutofit/>
          </a:bodyPr>
          <a:lstStyle/>
          <a:p>
            <a:r>
              <a:rPr lang="en-US" sz="2400" dirty="0"/>
              <a:t>“There’s this focus that, once it becomes intense, leads to a sense of ecstasy, a sense of clarity: you know exactly what you want to do from one moment to the other; you get immediate feedback.”</a:t>
            </a:r>
          </a:p>
          <a:p>
            <a:r>
              <a:rPr lang="en-US" sz="2400" dirty="0" err="1"/>
              <a:t>Mihaly</a:t>
            </a:r>
            <a:r>
              <a:rPr lang="en-US" sz="2400" dirty="0"/>
              <a:t> </a:t>
            </a:r>
            <a:r>
              <a:rPr lang="en-US" sz="2400" dirty="0" err="1"/>
              <a:t>Csikszentmihalyi</a:t>
            </a:r>
            <a:endParaRPr lang="en-US" sz="2400" dirty="0"/>
          </a:p>
          <a:p>
            <a:endParaRPr lang="sl-SI" sz="2400" dirty="0"/>
          </a:p>
        </p:txBody>
      </p:sp>
      <p:sp>
        <p:nvSpPr>
          <p:cNvPr id="10" name="Freeform 9">
            <a:extLst>
              <a:ext uri="{FF2B5EF4-FFF2-40B4-BE49-F238E27FC236}">
                <a16:creationId xmlns:a16="http://schemas.microsoft.com/office/drawing/2014/main" id="{2CF96D2C-DF42-E633-2FB6-A07E797973AF}"/>
              </a:ext>
            </a:extLst>
          </p:cNvPr>
          <p:cNvSpPr/>
          <p:nvPr/>
        </p:nvSpPr>
        <p:spPr>
          <a:xfrm>
            <a:off x="2437443" y="3657600"/>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pic>
        <p:nvPicPr>
          <p:cNvPr id="5" name="Picture Placeholder 4">
            <a:extLst>
              <a:ext uri="{FF2B5EF4-FFF2-40B4-BE49-F238E27FC236}">
                <a16:creationId xmlns:a16="http://schemas.microsoft.com/office/drawing/2014/main" id="{EBD71B26-AC1B-2510-0D59-CF02A3A6FCAB}"/>
              </a:ext>
            </a:extLst>
          </p:cNvPr>
          <p:cNvPicPr>
            <a:picLocks noGrp="1" noChangeAspect="1"/>
          </p:cNvPicPr>
          <p:nvPr>
            <p:ph type="pic" sz="quarter" idx="41"/>
          </p:nvPr>
        </p:nvPicPr>
        <p:blipFill>
          <a:blip r:embed="rId2"/>
          <a:srcRect l="10865" r="10865"/>
          <a:stretch/>
        </p:blipFill>
        <p:spPr/>
      </p:pic>
    </p:spTree>
    <p:extLst>
      <p:ext uri="{BB962C8B-B14F-4D97-AF65-F5344CB8AC3E}">
        <p14:creationId xmlns:p14="http://schemas.microsoft.com/office/powerpoint/2010/main" val="249013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607972" y="1810237"/>
            <a:ext cx="2935641" cy="1374807"/>
          </a:xfrm>
        </p:spPr>
        <p:txBody>
          <a:bodyPr/>
          <a:lstStyle/>
          <a:p>
            <a:r>
              <a:rPr lang="en-US" sz="500"/>
              <a:t> </a:t>
            </a:r>
          </a:p>
        </p:txBody>
      </p:sp>
      <p:sp>
        <p:nvSpPr>
          <p:cNvPr id="5" name="Text Placeholder 4">
            <a:extLst>
              <a:ext uri="{FF2B5EF4-FFF2-40B4-BE49-F238E27FC236}">
                <a16:creationId xmlns:a16="http://schemas.microsoft.com/office/drawing/2014/main" id="{B7540682-E3A7-41C7-9DDC-37F458577DE4}"/>
              </a:ext>
            </a:extLst>
          </p:cNvPr>
          <p:cNvSpPr>
            <a:spLocks noGrp="1"/>
          </p:cNvSpPr>
          <p:nvPr>
            <p:ph type="body" sz="quarter" idx="19"/>
          </p:nvPr>
        </p:nvSpPr>
        <p:spPr>
          <a:xfrm>
            <a:off x="10075792" y="559738"/>
            <a:ext cx="1650218" cy="385564"/>
          </a:xfrm>
        </p:spPr>
        <p:txBody>
          <a:bodyPr/>
          <a:lstStyle/>
          <a:p>
            <a:r>
              <a:rPr lang="en-US" sz="9000" dirty="0"/>
              <a:t>0</a:t>
            </a:r>
            <a:r>
              <a:rPr lang="sl-SI" sz="9000" dirty="0"/>
              <a:t>5</a:t>
            </a:r>
            <a:endParaRPr lang="en-US" sz="9000" dirty="0"/>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p:txBody>
          <a:bodyPr/>
          <a:lstStyle/>
          <a:p>
            <a:r>
              <a:rPr lang="en-US"/>
              <a:t>Click to type..</a:t>
            </a:r>
          </a:p>
          <a:p>
            <a:endParaRPr lang="en-US"/>
          </a:p>
        </p:txBody>
      </p:sp>
      <p:pic>
        <p:nvPicPr>
          <p:cNvPr id="9" name="Picture Placeholder 8" descr="A group of people in kayaks on water&#10;&#10;Description automatically generated">
            <a:extLst>
              <a:ext uri="{FF2B5EF4-FFF2-40B4-BE49-F238E27FC236}">
                <a16:creationId xmlns:a16="http://schemas.microsoft.com/office/drawing/2014/main" id="{6BB6B1EB-2038-0876-A593-5306BB060218}"/>
              </a:ext>
            </a:extLst>
          </p:cNvPr>
          <p:cNvPicPr>
            <a:picLocks noGrp="1" noChangeAspect="1"/>
          </p:cNvPicPr>
          <p:nvPr>
            <p:ph type="pic" sz="quarter" idx="22"/>
          </p:nvPr>
        </p:nvPicPr>
        <p:blipFill>
          <a:blip r:embed="rId2"/>
          <a:srcRect t="13286" b="13286"/>
          <a:stretch>
            <a:fillRect/>
          </a:stretch>
        </p:blipFill>
        <p:spPr/>
      </p:pic>
      <p:sp>
        <p:nvSpPr>
          <p:cNvPr id="11" name="TextBox 10">
            <a:extLst>
              <a:ext uri="{FF2B5EF4-FFF2-40B4-BE49-F238E27FC236}">
                <a16:creationId xmlns:a16="http://schemas.microsoft.com/office/drawing/2014/main" id="{2603A168-927A-2C38-7815-0DB806DE4DE0}"/>
              </a:ext>
            </a:extLst>
          </p:cNvPr>
          <p:cNvSpPr txBox="1"/>
          <p:nvPr/>
        </p:nvSpPr>
        <p:spPr>
          <a:xfrm>
            <a:off x="10467520" y="6514736"/>
            <a:ext cx="2152186" cy="230832"/>
          </a:xfrm>
          <a:prstGeom prst="rect">
            <a:avLst/>
          </a:prstGeom>
          <a:noFill/>
        </p:spPr>
        <p:txBody>
          <a:bodyPr wrap="square" rtlCol="0">
            <a:spAutoFit/>
          </a:bodyPr>
          <a:lstStyle/>
          <a:p>
            <a:r>
              <a:rPr lang="en-GB" sz="900" err="1"/>
              <a:t>Foto</a:t>
            </a:r>
            <a:r>
              <a:rPr lang="en-GB" sz="900"/>
              <a:t>: </a:t>
            </a:r>
            <a:r>
              <a:rPr lang="en-GB" sz="900" err="1"/>
              <a:t>Rožle</a:t>
            </a:r>
            <a:r>
              <a:rPr lang="en-GB" sz="900"/>
              <a:t> </a:t>
            </a:r>
            <a:r>
              <a:rPr lang="en-GB" sz="900" err="1"/>
              <a:t>Bergant</a:t>
            </a:r>
            <a:endParaRPr lang="en-GB" sz="900"/>
          </a:p>
        </p:txBody>
      </p:sp>
      <p:pic>
        <p:nvPicPr>
          <p:cNvPr id="12" name="Picture 11">
            <a:extLst>
              <a:ext uri="{FF2B5EF4-FFF2-40B4-BE49-F238E27FC236}">
                <a16:creationId xmlns:a16="http://schemas.microsoft.com/office/drawing/2014/main" id="{2BFA214B-0FEF-EC7B-61DF-DB489A201A61}"/>
              </a:ext>
            </a:extLst>
          </p:cNvPr>
          <p:cNvPicPr>
            <a:picLocks noChangeAspect="1"/>
          </p:cNvPicPr>
          <p:nvPr/>
        </p:nvPicPr>
        <p:blipFill>
          <a:blip r:embed="rId3">
            <a:alphaModFix amt="83000"/>
            <a:extLst>
              <a:ext uri="{28A0092B-C50C-407E-A947-70E740481C1C}">
                <a14:useLocalDpi xmlns:a14="http://schemas.microsoft.com/office/drawing/2010/main" val="0"/>
              </a:ext>
            </a:extLst>
          </a:blip>
          <a:stretch>
            <a:fillRect/>
          </a:stretch>
        </p:blipFill>
        <p:spPr>
          <a:xfrm rot="20606857">
            <a:off x="-1129957" y="3381591"/>
            <a:ext cx="4222737" cy="4222737"/>
          </a:xfrm>
          <a:prstGeom prst="rect">
            <a:avLst/>
          </a:prstGeom>
        </p:spPr>
      </p:pic>
      <p:sp>
        <p:nvSpPr>
          <p:cNvPr id="17" name="Rectangle: Rounded Corners 11">
            <a:extLst>
              <a:ext uri="{FF2B5EF4-FFF2-40B4-BE49-F238E27FC236}">
                <a16:creationId xmlns:a16="http://schemas.microsoft.com/office/drawing/2014/main" id="{16D12F23-3638-48BD-8CC2-6627CE8EA7E2}"/>
              </a:ext>
            </a:extLst>
          </p:cNvPr>
          <p:cNvSpPr/>
          <p:nvPr/>
        </p:nvSpPr>
        <p:spPr>
          <a:xfrm>
            <a:off x="7453745" y="2083133"/>
            <a:ext cx="4484260"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FAE958F5-4AF5-6D4F-2095-686E0277B0C8}"/>
              </a:ext>
            </a:extLst>
          </p:cNvPr>
          <p:cNvSpPr txBox="1"/>
          <p:nvPr/>
        </p:nvSpPr>
        <p:spPr>
          <a:xfrm>
            <a:off x="7606145" y="2194650"/>
            <a:ext cx="4331860" cy="1569660"/>
          </a:xfrm>
          <a:prstGeom prst="rect">
            <a:avLst/>
          </a:prstGeom>
          <a:noFill/>
        </p:spPr>
        <p:txBody>
          <a:bodyPr wrap="square" rtlCol="0">
            <a:spAutoFit/>
          </a:bodyPr>
          <a:lstStyle/>
          <a:p>
            <a:r>
              <a:rPr lang="en-US" sz="4800" b="1" spc="324">
                <a:solidFill>
                  <a:srgbClr val="1F8E47"/>
                </a:solidFill>
                <a:latin typeface="Calibri" panose="020F0502020204030204" pitchFamily="34" charset="0"/>
                <a:cs typeface="Calibri" panose="020F0502020204030204" pitchFamily="34" charset="0"/>
              </a:rPr>
              <a:t>RESILIENCE IN ACTION</a:t>
            </a:r>
          </a:p>
        </p:txBody>
      </p:sp>
    </p:spTree>
    <p:extLst>
      <p:ext uri="{BB962C8B-B14F-4D97-AF65-F5344CB8AC3E}">
        <p14:creationId xmlns:p14="http://schemas.microsoft.com/office/powerpoint/2010/main" val="433277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715266" y="2715015"/>
            <a:ext cx="2911072" cy="385564"/>
          </a:xfrm>
        </p:spPr>
        <p:txBody>
          <a:bodyPr/>
          <a:lstStyle/>
          <a:p>
            <a:r>
              <a:rPr lang="sl-SI" sz="3200" dirty="0"/>
              <a:t>5</a:t>
            </a:r>
            <a:r>
              <a:rPr lang="en-US" sz="3200" dirty="0"/>
              <a:t>.1 </a:t>
            </a:r>
            <a:endParaRPr lang="sl-SI" sz="3200" dirty="0"/>
          </a:p>
          <a:p>
            <a:r>
              <a:rPr lang="en-US" sz="3200" dirty="0"/>
              <a:t>Turning climate anxiety into constructive action</a:t>
            </a:r>
            <a:endParaRPr lang="sl-SI" sz="3200" dirty="0"/>
          </a:p>
          <a:p>
            <a:endParaRPr lang="sl-SI" sz="3200" dirty="0"/>
          </a:p>
        </p:txBody>
      </p:sp>
      <p:pic>
        <p:nvPicPr>
          <p:cNvPr id="7" name="Označba mesta slike 6">
            <a:extLst>
              <a:ext uri="{FF2B5EF4-FFF2-40B4-BE49-F238E27FC236}">
                <a16:creationId xmlns:a16="http://schemas.microsoft.com/office/drawing/2014/main" id="{A4C7E846-C3B5-33DF-5B6F-60DC530B076C}"/>
              </a:ext>
            </a:extLst>
          </p:cNvPr>
          <p:cNvPicPr>
            <a:picLocks noGrp="1" noChangeAspect="1"/>
          </p:cNvPicPr>
          <p:nvPr>
            <p:ph type="pic" sz="quarter" idx="10"/>
          </p:nvPr>
        </p:nvPicPr>
        <p:blipFill>
          <a:blip r:embed="rId2"/>
          <a:srcRect t="264" b="264"/>
          <a:stretch/>
        </p:blipFill>
        <p:spPr/>
      </p:pic>
      <p:sp>
        <p:nvSpPr>
          <p:cNvPr id="5" name="Označba mesta besedila 4"/>
          <p:cNvSpPr>
            <a:spLocks noGrp="1"/>
          </p:cNvSpPr>
          <p:nvPr>
            <p:ph type="body" sz="quarter" idx="20"/>
          </p:nvPr>
        </p:nvSpPr>
        <p:spPr/>
        <p:txBody>
          <a:bodyPr/>
          <a:lstStyle/>
          <a:p>
            <a:r>
              <a:rPr lang="en-US" b="1" dirty="0"/>
              <a:t>Young people </a:t>
            </a:r>
            <a:r>
              <a:rPr lang="en-US" dirty="0"/>
              <a:t>today are growing up in the shadow of climate change—heatwaves, wildfires, floods, and political inaction.</a:t>
            </a:r>
            <a:endParaRPr lang="sl-SI" dirty="0"/>
          </a:p>
          <a:p>
            <a:r>
              <a:rPr lang="en-US" dirty="0"/>
              <a:t>It’s normal to feel overwhelmed. That feeling has a name: </a:t>
            </a:r>
            <a:r>
              <a:rPr lang="en-US" b="1" dirty="0"/>
              <a:t>climate anxiety</a:t>
            </a:r>
            <a:r>
              <a:rPr lang="en-US" dirty="0"/>
              <a:t>.</a:t>
            </a:r>
            <a:endParaRPr lang="sl-SI" dirty="0"/>
          </a:p>
          <a:p>
            <a:r>
              <a:rPr lang="sl-SI" dirty="0" err="1"/>
              <a:t>Feelings</a:t>
            </a:r>
            <a:r>
              <a:rPr lang="sl-SI" dirty="0"/>
              <a:t> </a:t>
            </a:r>
            <a:r>
              <a:rPr lang="sl-SI" dirty="0" err="1"/>
              <a:t>of</a:t>
            </a:r>
            <a:r>
              <a:rPr lang="sl-SI" dirty="0"/>
              <a:t> </a:t>
            </a:r>
            <a:r>
              <a:rPr lang="sl-SI" dirty="0" err="1"/>
              <a:t>urgency</a:t>
            </a:r>
            <a:r>
              <a:rPr lang="sl-SI" dirty="0"/>
              <a:t> </a:t>
            </a:r>
            <a:r>
              <a:rPr lang="sl-SI" dirty="0" err="1"/>
              <a:t>and</a:t>
            </a:r>
            <a:r>
              <a:rPr lang="sl-SI" dirty="0"/>
              <a:t> </a:t>
            </a:r>
            <a:r>
              <a:rPr lang="sl-SI" dirty="0" err="1"/>
              <a:t>overload</a:t>
            </a:r>
            <a:r>
              <a:rPr lang="sl-SI" dirty="0"/>
              <a:t> are </a:t>
            </a:r>
            <a:r>
              <a:rPr lang="sl-SI" dirty="0" err="1"/>
              <a:t>common</a:t>
            </a:r>
            <a:r>
              <a:rPr lang="sl-SI" dirty="0"/>
              <a:t>—</a:t>
            </a:r>
            <a:r>
              <a:rPr lang="sl-SI" dirty="0" err="1"/>
              <a:t>but</a:t>
            </a:r>
            <a:r>
              <a:rPr lang="sl-SI" dirty="0"/>
              <a:t> so are </a:t>
            </a:r>
            <a:r>
              <a:rPr lang="sl-SI" b="1" dirty="0" err="1"/>
              <a:t>innovation</a:t>
            </a:r>
            <a:r>
              <a:rPr lang="sl-SI" b="1" dirty="0"/>
              <a:t>, </a:t>
            </a:r>
            <a:r>
              <a:rPr lang="sl-SI" b="1" dirty="0" err="1"/>
              <a:t>solidarity</a:t>
            </a:r>
            <a:r>
              <a:rPr lang="sl-SI" b="1" dirty="0"/>
              <a:t>, </a:t>
            </a:r>
            <a:r>
              <a:rPr lang="sl-SI" b="1" dirty="0" err="1"/>
              <a:t>and</a:t>
            </a:r>
            <a:r>
              <a:rPr lang="sl-SI" b="1" dirty="0"/>
              <a:t> </a:t>
            </a:r>
            <a:r>
              <a:rPr lang="sl-SI" b="1" dirty="0" err="1"/>
              <a:t>care</a:t>
            </a:r>
            <a:endParaRPr lang="sl-SI" b="1" dirty="0"/>
          </a:p>
          <a:p>
            <a:endParaRPr lang="en-US" dirty="0"/>
          </a:p>
          <a:p>
            <a:r>
              <a:rPr lang="en-US" dirty="0"/>
              <a:t>But anxiety doesn't have to lead to helplessness.</a:t>
            </a:r>
            <a:endParaRPr lang="sl-SI" dirty="0"/>
          </a:p>
          <a:p>
            <a:r>
              <a:rPr lang="en-US" b="1" dirty="0"/>
              <a:t>Taking action—even small steps—can turn fear into empowerment.</a:t>
            </a:r>
            <a:endParaRPr lang="en-US" dirty="0"/>
          </a:p>
          <a:p>
            <a:endParaRPr lang="sl-SI" dirty="0"/>
          </a:p>
        </p:txBody>
      </p:sp>
      <p:sp>
        <p:nvSpPr>
          <p:cNvPr id="6" name="Označba mesta besedila 5"/>
          <p:cNvSpPr>
            <a:spLocks noGrp="1"/>
          </p:cNvSpPr>
          <p:nvPr>
            <p:ph type="body" sz="quarter" idx="16"/>
          </p:nvPr>
        </p:nvSpPr>
        <p:spPr/>
        <p:txBody>
          <a:bodyPr/>
          <a:lstStyle/>
          <a:p>
            <a:r>
              <a:rPr lang="sl-SI" dirty="0" err="1"/>
              <a:t>From</a:t>
            </a:r>
            <a:r>
              <a:rPr lang="sl-SI" dirty="0"/>
              <a:t> </a:t>
            </a:r>
            <a:r>
              <a:rPr lang="sl-SI" dirty="0" err="1"/>
              <a:t>worry</a:t>
            </a:r>
            <a:r>
              <a:rPr lang="sl-SI" dirty="0"/>
              <a:t> to </a:t>
            </a:r>
            <a:r>
              <a:rPr lang="sl-SI" dirty="0" err="1"/>
              <a:t>courage</a:t>
            </a:r>
            <a:endParaRPr lang="sl-SI" dirty="0"/>
          </a:p>
        </p:txBody>
      </p:sp>
    </p:spTree>
    <p:extLst>
      <p:ext uri="{BB962C8B-B14F-4D97-AF65-F5344CB8AC3E}">
        <p14:creationId xmlns:p14="http://schemas.microsoft.com/office/powerpoint/2010/main" val="3847828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slike 4">
            <a:extLst>
              <a:ext uri="{FF2B5EF4-FFF2-40B4-BE49-F238E27FC236}">
                <a16:creationId xmlns:a16="http://schemas.microsoft.com/office/drawing/2014/main" id="{E3BBAB88-1A65-52D7-2BE4-1C4A76D30515}"/>
              </a:ext>
            </a:extLst>
          </p:cNvPr>
          <p:cNvPicPr>
            <a:picLocks noGrp="1" noChangeAspect="1"/>
          </p:cNvPicPr>
          <p:nvPr>
            <p:ph type="pic" sz="quarter" idx="40"/>
          </p:nvPr>
        </p:nvPicPr>
        <p:blipFill>
          <a:blip r:embed="rId2"/>
          <a:srcRect t="336" b="336"/>
          <a:stretch/>
        </p:blipFill>
        <p:spPr/>
      </p:pic>
      <p:sp>
        <p:nvSpPr>
          <p:cNvPr id="3" name="Označba mesta besedila 2">
            <a:extLst>
              <a:ext uri="{FF2B5EF4-FFF2-40B4-BE49-F238E27FC236}">
                <a16:creationId xmlns:a16="http://schemas.microsoft.com/office/drawing/2014/main" id="{3DEA1BC6-FB48-FE4A-4B21-1C54F5A4F4D4}"/>
              </a:ext>
            </a:extLst>
          </p:cNvPr>
          <p:cNvSpPr>
            <a:spLocks noGrp="1"/>
          </p:cNvSpPr>
          <p:nvPr>
            <p:ph type="body" sz="quarter" idx="13"/>
          </p:nvPr>
        </p:nvSpPr>
        <p:spPr/>
        <p:txBody>
          <a:bodyPr/>
          <a:lstStyle/>
          <a:p>
            <a:r>
              <a:rPr lang="sl-SI" dirty="0"/>
              <a:t>“</a:t>
            </a:r>
            <a:r>
              <a:rPr lang="sl-SI" dirty="0" err="1"/>
              <a:t>We</a:t>
            </a:r>
            <a:r>
              <a:rPr lang="sl-SI" dirty="0"/>
              <a:t> are not </a:t>
            </a:r>
            <a:r>
              <a:rPr lang="sl-SI" dirty="0" err="1"/>
              <a:t>too</a:t>
            </a:r>
            <a:r>
              <a:rPr lang="sl-SI" dirty="0"/>
              <a:t> </a:t>
            </a:r>
            <a:r>
              <a:rPr lang="sl-SI" dirty="0" err="1"/>
              <a:t>young</a:t>
            </a:r>
            <a:r>
              <a:rPr lang="sl-SI" dirty="0"/>
              <a:t> to </a:t>
            </a:r>
            <a:r>
              <a:rPr lang="sl-SI" dirty="0" err="1"/>
              <a:t>lead</a:t>
            </a:r>
            <a:r>
              <a:rPr lang="sl-SI" dirty="0"/>
              <a:t>. </a:t>
            </a:r>
            <a:r>
              <a:rPr lang="sl-SI" dirty="0" err="1"/>
              <a:t>We</a:t>
            </a:r>
            <a:r>
              <a:rPr lang="sl-SI" dirty="0"/>
              <a:t> are not </a:t>
            </a:r>
            <a:r>
              <a:rPr lang="sl-SI" dirty="0" err="1"/>
              <a:t>too</a:t>
            </a:r>
            <a:r>
              <a:rPr lang="sl-SI" dirty="0"/>
              <a:t> </a:t>
            </a:r>
            <a:r>
              <a:rPr lang="sl-SI" dirty="0" err="1"/>
              <a:t>young</a:t>
            </a:r>
            <a:r>
              <a:rPr lang="sl-SI" dirty="0"/>
              <a:t> to </a:t>
            </a:r>
            <a:r>
              <a:rPr lang="sl-SI" dirty="0" err="1"/>
              <a:t>build</a:t>
            </a:r>
            <a:r>
              <a:rPr lang="sl-SI" dirty="0"/>
              <a:t> a </a:t>
            </a:r>
            <a:r>
              <a:rPr lang="sl-SI" dirty="0" err="1"/>
              <a:t>better</a:t>
            </a:r>
            <a:r>
              <a:rPr lang="sl-SI" dirty="0"/>
              <a:t> </a:t>
            </a:r>
            <a:r>
              <a:rPr lang="sl-SI" dirty="0" err="1"/>
              <a:t>world</a:t>
            </a:r>
            <a:r>
              <a:rPr lang="sl-SI" dirty="0"/>
              <a:t>.” – </a:t>
            </a:r>
            <a:r>
              <a:rPr lang="sl-SI" dirty="0" err="1"/>
              <a:t>youth</a:t>
            </a:r>
            <a:r>
              <a:rPr lang="sl-SI" dirty="0"/>
              <a:t> </a:t>
            </a:r>
            <a:r>
              <a:rPr lang="sl-SI" dirty="0" err="1"/>
              <a:t>climate</a:t>
            </a:r>
            <a:r>
              <a:rPr lang="sl-SI" dirty="0"/>
              <a:t> </a:t>
            </a:r>
            <a:r>
              <a:rPr lang="sl-SI" dirty="0" err="1"/>
              <a:t>activist</a:t>
            </a:r>
            <a:endParaRPr lang="sl-SI" dirty="0"/>
          </a:p>
        </p:txBody>
      </p:sp>
    </p:spTree>
    <p:extLst>
      <p:ext uri="{BB962C8B-B14F-4D97-AF65-F5344CB8AC3E}">
        <p14:creationId xmlns:p14="http://schemas.microsoft.com/office/powerpoint/2010/main" val="1514234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p:txBody>
          <a:bodyPr/>
          <a:lstStyle/>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a:t>Began </a:t>
            </a:r>
            <a:r>
              <a:rPr lang="sl-SI" altLang="sl-SI" dirty="0" err="1"/>
              <a:t>with</a:t>
            </a:r>
            <a:r>
              <a:rPr lang="sl-SI" altLang="sl-SI" dirty="0"/>
              <a:t> </a:t>
            </a:r>
            <a:r>
              <a:rPr lang="sl-SI" altLang="sl-SI" dirty="0" err="1"/>
              <a:t>kayakers</a:t>
            </a:r>
            <a:r>
              <a:rPr lang="sl-SI" altLang="sl-SI" dirty="0"/>
              <a:t> </a:t>
            </a:r>
            <a:r>
              <a:rPr lang="sl-SI" altLang="sl-SI" dirty="0" err="1"/>
              <a:t>who</a:t>
            </a:r>
            <a:r>
              <a:rPr lang="sl-SI" altLang="sl-SI" dirty="0"/>
              <a:t> </a:t>
            </a:r>
            <a:r>
              <a:rPr lang="sl-SI" altLang="sl-SI" dirty="0" err="1"/>
              <a:t>loved</a:t>
            </a:r>
            <a:r>
              <a:rPr lang="sl-SI" altLang="sl-SI" dirty="0"/>
              <a:t> </a:t>
            </a:r>
            <a:r>
              <a:rPr lang="sl-SI" altLang="sl-SI" dirty="0" err="1"/>
              <a:t>wild</a:t>
            </a:r>
            <a:r>
              <a:rPr lang="sl-SI" altLang="sl-SI" dirty="0"/>
              <a:t> </a:t>
            </a:r>
            <a:r>
              <a:rPr lang="sl-SI" altLang="sl-SI" dirty="0" err="1"/>
              <a:t>rivers</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Concerned</a:t>
            </a:r>
            <a:r>
              <a:rPr lang="sl-SI" altLang="sl-SI" dirty="0"/>
              <a:t> </a:t>
            </a:r>
            <a:r>
              <a:rPr lang="sl-SI" altLang="sl-SI" dirty="0" err="1"/>
              <a:t>by</a:t>
            </a:r>
            <a:r>
              <a:rPr lang="sl-SI" altLang="sl-SI" dirty="0"/>
              <a:t> </a:t>
            </a:r>
            <a:r>
              <a:rPr lang="sl-SI" altLang="sl-SI" dirty="0" err="1"/>
              <a:t>plans</a:t>
            </a:r>
            <a:r>
              <a:rPr lang="sl-SI" altLang="sl-SI" dirty="0"/>
              <a:t> </a:t>
            </a:r>
            <a:r>
              <a:rPr lang="sl-SI" altLang="sl-SI" dirty="0" err="1"/>
              <a:t>for</a:t>
            </a:r>
            <a:r>
              <a:rPr lang="sl-SI" altLang="sl-SI" dirty="0"/>
              <a:t> </a:t>
            </a:r>
            <a:r>
              <a:rPr lang="sl-SI" altLang="sl-SI" dirty="0" err="1"/>
              <a:t>hydropower</a:t>
            </a:r>
            <a:r>
              <a:rPr lang="sl-SI" altLang="sl-SI" dirty="0"/>
              <a:t> </a:t>
            </a:r>
            <a:r>
              <a:rPr lang="sl-SI" altLang="sl-SI" dirty="0" err="1"/>
              <a:t>dams</a:t>
            </a:r>
            <a:r>
              <a:rPr lang="sl-SI" altLang="sl-SI" dirty="0"/>
              <a:t> </a:t>
            </a:r>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Started</a:t>
            </a:r>
            <a:r>
              <a:rPr lang="sl-SI" altLang="sl-SI" dirty="0"/>
              <a:t> </a:t>
            </a:r>
            <a:r>
              <a:rPr lang="sl-SI" altLang="sl-SI" dirty="0" err="1"/>
              <a:t>paddling</a:t>
            </a:r>
            <a:r>
              <a:rPr lang="sl-SI" altLang="sl-SI" dirty="0"/>
              <a:t>, </a:t>
            </a:r>
            <a:r>
              <a:rPr lang="sl-SI" altLang="sl-SI" dirty="0" err="1"/>
              <a:t>documenting</a:t>
            </a:r>
            <a:r>
              <a:rPr lang="sl-SI" altLang="sl-SI" dirty="0"/>
              <a:t>, </a:t>
            </a:r>
            <a:r>
              <a:rPr lang="sl-SI" altLang="sl-SI" dirty="0" err="1"/>
              <a:t>sharing</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Grew</a:t>
            </a:r>
            <a:r>
              <a:rPr lang="sl-SI" altLang="sl-SI" dirty="0"/>
              <a:t> </a:t>
            </a:r>
            <a:r>
              <a:rPr lang="sl-SI" altLang="sl-SI" dirty="0" err="1"/>
              <a:t>into</a:t>
            </a:r>
            <a:r>
              <a:rPr lang="sl-SI" altLang="sl-SI" dirty="0"/>
              <a:t> a </a:t>
            </a:r>
            <a:r>
              <a:rPr lang="sl-SI" altLang="sl-SI" dirty="0" err="1"/>
              <a:t>movement</a:t>
            </a:r>
            <a:r>
              <a:rPr lang="sl-SI" altLang="sl-SI" dirty="0"/>
              <a:t> </a:t>
            </a:r>
            <a:r>
              <a:rPr lang="sl-SI" altLang="sl-SI" dirty="0" err="1"/>
              <a:t>defending</a:t>
            </a:r>
            <a:r>
              <a:rPr lang="sl-SI" altLang="sl-SI" dirty="0"/>
              <a:t> </a:t>
            </a:r>
            <a:r>
              <a:rPr lang="sl-SI" altLang="sl-SI" dirty="0" err="1"/>
              <a:t>Europe’s</a:t>
            </a:r>
            <a:r>
              <a:rPr lang="sl-SI" altLang="sl-SI" dirty="0"/>
              <a:t> last </a:t>
            </a:r>
            <a:r>
              <a:rPr lang="sl-SI" altLang="sl-SI" dirty="0" err="1"/>
              <a:t>free</a:t>
            </a:r>
            <a:r>
              <a:rPr lang="sl-SI" altLang="sl-SI" dirty="0"/>
              <a:t> </a:t>
            </a:r>
            <a:r>
              <a:rPr lang="sl-SI" altLang="sl-SI" dirty="0" err="1"/>
              <a:t>rivers</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endParaRPr lang="sl-SI" altLang="sl-SI" dirty="0"/>
          </a:p>
          <a:p>
            <a:endParaRPr lang="sl-SI" dirty="0"/>
          </a:p>
          <a:p>
            <a:endParaRPr lang="sl-SI" dirty="0"/>
          </a:p>
          <a:p>
            <a:endParaRPr lang="sl-SI" dirty="0"/>
          </a:p>
          <a:p>
            <a:endParaRPr lang="sl-SI" dirty="0"/>
          </a:p>
          <a:p>
            <a:endParaRPr lang="sl-SI" dirty="0"/>
          </a:p>
          <a:p>
            <a:endParaRPr lang="sl-SI" dirty="0"/>
          </a:p>
          <a:p>
            <a:r>
              <a:rPr lang="en-US" b="1" dirty="0"/>
              <a:t>Resilience = noticing the signs + coming back to balance..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dirty="0">
                <a:solidFill>
                  <a:srgbClr val="1F8E47"/>
                </a:solidFill>
              </a:rPr>
              <a:t>Example: Balkan River </a:t>
            </a:r>
            <a:r>
              <a:rPr lang="en-US" dirty="0" err="1">
                <a:solidFill>
                  <a:srgbClr val="1F8E47"/>
                </a:solidFill>
              </a:rPr>
              <a:t>Defence</a:t>
            </a:r>
            <a:endParaRPr lang="en-US" dirty="0">
              <a:solidFill>
                <a:srgbClr val="1F8E47"/>
              </a:solidFill>
            </a:endParaRPr>
          </a:p>
        </p:txBody>
      </p:sp>
      <p:pic>
        <p:nvPicPr>
          <p:cNvPr id="7" name="Označba mesta slike 6" descr="Slika, ki vsebuje besede besedilo, megla, posnetek zaslona, narava&#10;&#10;Vsebina, ustvarjena z UI, morda ni pravilna.">
            <a:extLst>
              <a:ext uri="{FF2B5EF4-FFF2-40B4-BE49-F238E27FC236}">
                <a16:creationId xmlns:a16="http://schemas.microsoft.com/office/drawing/2014/main" id="{43FCB57F-8769-C7AB-7F51-3CE4CF974679}"/>
              </a:ext>
            </a:extLst>
          </p:cNvPr>
          <p:cNvPicPr>
            <a:picLocks noGrp="1" noChangeAspect="1"/>
          </p:cNvPicPr>
          <p:nvPr>
            <p:ph type="pic" sz="quarter" idx="13"/>
          </p:nvPr>
        </p:nvPicPr>
        <p:blipFill>
          <a:blip r:embed="rId3"/>
          <a:srcRect l="20774" r="26132"/>
          <a:stretch>
            <a:fillRect/>
          </a:stretch>
        </p:blipFill>
        <p:spPr>
          <a:xfrm>
            <a:off x="6966760" y="2884487"/>
            <a:ext cx="3896842" cy="3973513"/>
          </a:xfrm>
        </p:spPr>
      </p:pic>
      <p:sp>
        <p:nvSpPr>
          <p:cNvPr id="6" name="PoljeZBesedilom 5">
            <a:extLst>
              <a:ext uri="{FF2B5EF4-FFF2-40B4-BE49-F238E27FC236}">
                <a16:creationId xmlns:a16="http://schemas.microsoft.com/office/drawing/2014/main" id="{A04EA546-492E-0783-53D2-6AC16D7F75E2}"/>
              </a:ext>
            </a:extLst>
          </p:cNvPr>
          <p:cNvSpPr txBox="1"/>
          <p:nvPr/>
        </p:nvSpPr>
        <p:spPr>
          <a:xfrm>
            <a:off x="798380" y="4911838"/>
            <a:ext cx="5600579" cy="1464231"/>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eaLnBrk="0" fontAlgn="base" hangingPunct="0">
              <a:spcBef>
                <a:spcPct val="0"/>
              </a:spcBef>
              <a:spcAft>
                <a:spcPct val="0"/>
              </a:spcAft>
            </a:pPr>
            <a:r>
              <a:rPr lang="sl-SI" altLang="sl-SI" sz="2000" dirty="0"/>
              <a:t>“</a:t>
            </a:r>
            <a:r>
              <a:rPr lang="sl-SI" altLang="sl-SI" sz="2000" dirty="0" err="1"/>
              <a:t>You</a:t>
            </a:r>
            <a:r>
              <a:rPr lang="sl-SI" altLang="sl-SI" sz="2000" dirty="0"/>
              <a:t> </a:t>
            </a:r>
            <a:r>
              <a:rPr lang="sl-SI" altLang="sl-SI" sz="2000" dirty="0" err="1"/>
              <a:t>don’t</a:t>
            </a:r>
            <a:r>
              <a:rPr lang="sl-SI" altLang="sl-SI" sz="2000" dirty="0"/>
              <a:t> </a:t>
            </a:r>
            <a:r>
              <a:rPr lang="sl-SI" altLang="sl-SI" sz="2000" dirty="0" err="1"/>
              <a:t>need</a:t>
            </a:r>
            <a:r>
              <a:rPr lang="sl-SI" altLang="sl-SI" sz="2000" dirty="0"/>
              <a:t> to be </a:t>
            </a:r>
            <a:r>
              <a:rPr lang="sl-SI" altLang="sl-SI" sz="2000" dirty="0" err="1"/>
              <a:t>an</a:t>
            </a:r>
            <a:r>
              <a:rPr lang="sl-SI" altLang="sl-SI" sz="2000" dirty="0"/>
              <a:t> </a:t>
            </a:r>
            <a:r>
              <a:rPr lang="sl-SI" altLang="sl-SI" sz="2000" dirty="0" err="1"/>
              <a:t>expert</a:t>
            </a:r>
            <a:r>
              <a:rPr lang="sl-SI" altLang="sl-SI" sz="2000" dirty="0"/>
              <a:t> </a:t>
            </a:r>
            <a:r>
              <a:rPr lang="en-US" sz="2000" dirty="0"/>
              <a:t>or a professional activist</a:t>
            </a:r>
            <a:r>
              <a:rPr lang="sl-SI" altLang="sl-SI" sz="2000" dirty="0"/>
              <a:t> to make a </a:t>
            </a:r>
            <a:r>
              <a:rPr lang="sl-SI" altLang="sl-SI" sz="2000" dirty="0" err="1"/>
              <a:t>difference</a:t>
            </a:r>
            <a:r>
              <a:rPr lang="sl-SI" altLang="sl-SI" sz="2000" dirty="0"/>
              <a:t>. Just </a:t>
            </a:r>
            <a:r>
              <a:rPr lang="sl-SI" altLang="sl-SI" sz="2000" dirty="0" err="1"/>
              <a:t>bring</a:t>
            </a:r>
            <a:r>
              <a:rPr lang="sl-SI" altLang="sl-SI" sz="2000" dirty="0"/>
              <a:t> </a:t>
            </a:r>
            <a:r>
              <a:rPr lang="en-US" sz="2000" dirty="0"/>
              <a:t>together </a:t>
            </a:r>
            <a:r>
              <a:rPr lang="sl-SI" altLang="sl-SI" sz="2000" dirty="0"/>
              <a:t> </a:t>
            </a:r>
            <a:r>
              <a:rPr lang="sl-SI" altLang="sl-SI" sz="2000" dirty="0" err="1"/>
              <a:t>your</a:t>
            </a:r>
            <a:r>
              <a:rPr lang="sl-SI" altLang="sl-SI" sz="2000" dirty="0"/>
              <a:t> </a:t>
            </a:r>
            <a:r>
              <a:rPr lang="sl-SI" altLang="sl-SI" sz="2000" dirty="0" err="1"/>
              <a:t>passions</a:t>
            </a:r>
            <a:r>
              <a:rPr lang="sl-SI" altLang="sl-SI" sz="2000" dirty="0"/>
              <a:t> </a:t>
            </a:r>
            <a:r>
              <a:rPr lang="en-US" sz="2000" dirty="0"/>
              <a:t>with a cause you care about, you can build real momentum for change.</a:t>
            </a:r>
            <a:r>
              <a:rPr lang="sl-SI" altLang="sl-SI" sz="2000" dirty="0"/>
              <a:t>”</a:t>
            </a:r>
          </a:p>
        </p:txBody>
      </p:sp>
    </p:spTree>
    <p:extLst>
      <p:ext uri="{BB962C8B-B14F-4D97-AF65-F5344CB8AC3E}">
        <p14:creationId xmlns:p14="http://schemas.microsoft.com/office/powerpoint/2010/main" val="1455615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348533A-B3C9-9715-1C22-E17CB9F0C324}"/>
              </a:ext>
            </a:extLst>
          </p:cNvPr>
          <p:cNvSpPr>
            <a:spLocks noGrp="1"/>
          </p:cNvSpPr>
          <p:nvPr>
            <p:ph type="body" sz="quarter" idx="18"/>
          </p:nvPr>
        </p:nvSpPr>
        <p:spPr>
          <a:xfrm>
            <a:off x="798381" y="1504041"/>
            <a:ext cx="10614687" cy="3849918"/>
          </a:xfrm>
        </p:spPr>
        <p:txBody>
          <a:bodyPr/>
          <a:lstStyle/>
          <a:p>
            <a:pPr>
              <a:lnSpc>
                <a:spcPct val="150000"/>
              </a:lnSpc>
            </a:pPr>
            <a:endParaRPr lang="sl-SI" dirty="0"/>
          </a:p>
        </p:txBody>
      </p:sp>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dirty="0"/>
              <a:t>Activity</a:t>
            </a:r>
            <a:r>
              <a:rPr lang="sl-SI" b="1" dirty="0"/>
              <a:t> </a:t>
            </a:r>
            <a:r>
              <a:rPr lang="sl-SI" dirty="0"/>
              <a:t>– </a:t>
            </a:r>
            <a:r>
              <a:rPr lang="sl-SI" dirty="0" err="1"/>
              <a:t>Watch</a:t>
            </a:r>
            <a:r>
              <a:rPr lang="sl-SI" dirty="0"/>
              <a:t>: </a:t>
            </a:r>
            <a:r>
              <a:rPr lang="sl-SI" dirty="0">
                <a:hlinkClick r:id="rId2"/>
              </a:rPr>
              <a:t>Balkan </a:t>
            </a:r>
            <a:r>
              <a:rPr lang="sl-SI" dirty="0" err="1">
                <a:hlinkClick r:id="rId2"/>
              </a:rPr>
              <a:t>River</a:t>
            </a:r>
            <a:r>
              <a:rPr lang="sl-SI" dirty="0">
                <a:hlinkClick r:id="rId2"/>
              </a:rPr>
              <a:t> </a:t>
            </a:r>
            <a:r>
              <a:rPr lang="sl-SI" dirty="0" err="1">
                <a:hlinkClick r:id="rId2"/>
              </a:rPr>
              <a:t>Defence</a:t>
            </a:r>
            <a:r>
              <a:rPr lang="sl-SI" dirty="0">
                <a:hlinkClick r:id="rId2"/>
              </a:rPr>
              <a:t> video</a:t>
            </a:r>
            <a:endParaRPr lang="sl-SI" dirty="0"/>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992274" y="1565257"/>
            <a:ext cx="4875107" cy="3371136"/>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fontAlgn="base"/>
            <a:r>
              <a:rPr lang="sl-SI" sz="2400" i="1" dirty="0"/>
              <a:t>T</a:t>
            </a:r>
            <a:r>
              <a:rPr lang="en-US" sz="2400" i="1" dirty="0"/>
              <a:t>he founders of </a:t>
            </a:r>
            <a:r>
              <a:rPr lang="en-US" sz="2400" b="1" i="1" dirty="0"/>
              <a:t>Balkan River </a:t>
            </a:r>
            <a:r>
              <a:rPr lang="en-US" sz="2400" b="1" i="1" dirty="0" err="1"/>
              <a:t>Defence</a:t>
            </a:r>
            <a:r>
              <a:rPr lang="en-US" sz="2400" i="1" dirty="0"/>
              <a:t> were not famous activists or scientists—they were regular people who loved kayaking. But they used that passion to protect the rivers they cared about, inspiring thousands of others in the process.</a:t>
            </a:r>
            <a:r>
              <a:rPr lang="en-US" sz="2400" dirty="0"/>
              <a:t> </a:t>
            </a:r>
            <a:endParaRPr lang="sl-SI" sz="2400" dirty="0"/>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4014991">
            <a:off x="4479735" y="4453653"/>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5948228" y="3663920"/>
            <a:ext cx="4855658" cy="296251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fontAlgn="base"/>
            <a:r>
              <a:rPr lang="en-US" sz="2400" b="1" i="1" dirty="0"/>
              <a:t>Now it’s your turn to reflect:</a:t>
            </a:r>
            <a:endParaRPr lang="en-US" sz="2400" dirty="0"/>
          </a:p>
          <a:p>
            <a:pPr marL="342900" indent="-342900">
              <a:buFont typeface="Arial" panose="020B0604020202020204" pitchFamily="34" charset="0"/>
              <a:buChar char="•"/>
            </a:pPr>
            <a:r>
              <a:rPr lang="en-US" sz="2400" dirty="0"/>
              <a:t>What do you love doing? (Biking? Cooking? Filmmaking?)</a:t>
            </a:r>
          </a:p>
          <a:p>
            <a:pPr marL="342900" indent="-342900">
              <a:buFont typeface="Arial" panose="020B0604020202020204" pitchFamily="34" charset="0"/>
              <a:buChar char="•"/>
            </a:pPr>
            <a:r>
              <a:rPr lang="en-US" sz="2400" dirty="0"/>
              <a:t>How could that help a cause you care about?</a:t>
            </a:r>
          </a:p>
          <a:p>
            <a:pPr marL="342900" indent="-342900">
              <a:buFont typeface="Arial" panose="020B0604020202020204" pitchFamily="34" charset="0"/>
              <a:buChar char="•"/>
            </a:pPr>
            <a:r>
              <a:rPr lang="en-US" sz="2400" dirty="0"/>
              <a:t>What’s one small action you could take?</a:t>
            </a:r>
            <a:endParaRPr lang="sl-SI" sz="2400" dirty="0"/>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5870182" y="1819733"/>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025637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FCCE-95D6-D4EE-6478-F4C95797C077}"/>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86EC30-D9F2-B8E9-7FD2-6A853B87172A}"/>
              </a:ext>
            </a:extLst>
          </p:cNvPr>
          <p:cNvSpPr>
            <a:spLocks noGrp="1"/>
          </p:cNvSpPr>
          <p:nvPr>
            <p:ph type="body" sz="quarter" idx="18"/>
          </p:nvPr>
        </p:nvSpPr>
        <p:spPr>
          <a:xfrm>
            <a:off x="778932" y="1411106"/>
            <a:ext cx="10614687" cy="4197451"/>
          </a:xfrm>
        </p:spPr>
        <p:txBody>
          <a:bodyPr/>
          <a:lstStyle/>
          <a:p>
            <a:endParaRPr lang="en-US" dirty="0"/>
          </a:p>
        </p:txBody>
      </p:sp>
      <p:sp>
        <p:nvSpPr>
          <p:cNvPr id="3" name="Označba mesta besedila 2">
            <a:extLst>
              <a:ext uri="{FF2B5EF4-FFF2-40B4-BE49-F238E27FC236}">
                <a16:creationId xmlns:a16="http://schemas.microsoft.com/office/drawing/2014/main" id="{921E1AAD-6CC3-4FDC-03D0-1AE8CDDCD7AE}"/>
              </a:ext>
            </a:extLst>
          </p:cNvPr>
          <p:cNvSpPr>
            <a:spLocks noGrp="1"/>
          </p:cNvSpPr>
          <p:nvPr>
            <p:ph type="body" sz="quarter" idx="16"/>
          </p:nvPr>
        </p:nvSpPr>
        <p:spPr/>
        <p:txBody>
          <a:bodyPr/>
          <a:lstStyle/>
          <a:p>
            <a:r>
              <a:rPr lang="en-US" b="1" dirty="0"/>
              <a:t>Activity</a:t>
            </a:r>
            <a:r>
              <a:rPr lang="sl-SI" b="1" dirty="0"/>
              <a:t> - </a:t>
            </a:r>
            <a:r>
              <a:rPr lang="sl-SI" dirty="0" err="1"/>
              <a:t>Your</a:t>
            </a:r>
            <a:r>
              <a:rPr lang="sl-SI" dirty="0"/>
              <a:t> </a:t>
            </a:r>
            <a:r>
              <a:rPr lang="sl-SI" dirty="0" err="1"/>
              <a:t>Passion</a:t>
            </a:r>
            <a:r>
              <a:rPr lang="sl-SI" dirty="0"/>
              <a:t>, </a:t>
            </a:r>
            <a:r>
              <a:rPr lang="sl-SI" dirty="0" err="1"/>
              <a:t>Your</a:t>
            </a:r>
            <a:r>
              <a:rPr lang="sl-SI" dirty="0"/>
              <a:t> </a:t>
            </a:r>
            <a:r>
              <a:rPr lang="sl-SI" dirty="0" err="1"/>
              <a:t>Power</a:t>
            </a:r>
            <a:endParaRPr lang="sl-SI" dirty="0"/>
          </a:p>
        </p:txBody>
      </p:sp>
      <p:sp>
        <p:nvSpPr>
          <p:cNvPr id="5" name="PoljeZBesedilom 4">
            <a:extLst>
              <a:ext uri="{FF2B5EF4-FFF2-40B4-BE49-F238E27FC236}">
                <a16:creationId xmlns:a16="http://schemas.microsoft.com/office/drawing/2014/main" id="{DED1684C-F955-CFDB-64B8-8B3DB2EE600B}"/>
              </a:ext>
            </a:extLst>
          </p:cNvPr>
          <p:cNvSpPr txBox="1"/>
          <p:nvPr/>
        </p:nvSpPr>
        <p:spPr>
          <a:xfrm>
            <a:off x="1211168" y="1767642"/>
            <a:ext cx="4875107" cy="3371136"/>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i="1" dirty="0"/>
              <a:t>Write a short paragraph or make a visual (like a poster or mind map) showing how your personal hobby or skill could help protect the planet, support your community, or raise awareness about something important to you.</a:t>
            </a:r>
            <a:r>
              <a:rPr lang="en-US" sz="2400" dirty="0"/>
              <a:t> </a:t>
            </a:r>
            <a:endParaRPr lang="sl-SI" sz="3200" dirty="0"/>
          </a:p>
        </p:txBody>
      </p:sp>
      <p:sp>
        <p:nvSpPr>
          <p:cNvPr id="7" name="Puščica: ukrivljeno dol 6">
            <a:extLst>
              <a:ext uri="{FF2B5EF4-FFF2-40B4-BE49-F238E27FC236}">
                <a16:creationId xmlns:a16="http://schemas.microsoft.com/office/drawing/2014/main" id="{495C6223-A8B0-40F5-BC21-2836FDB330F3}"/>
              </a:ext>
            </a:extLst>
          </p:cNvPr>
          <p:cNvSpPr/>
          <p:nvPr/>
        </p:nvSpPr>
        <p:spPr>
          <a:xfrm rot="14014991">
            <a:off x="4096767" y="4779175"/>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A04EA546-492E-0783-53D2-6AC16D7F75E2}"/>
              </a:ext>
            </a:extLst>
          </p:cNvPr>
          <p:cNvSpPr txBox="1"/>
          <p:nvPr/>
        </p:nvSpPr>
        <p:spPr>
          <a:xfrm>
            <a:off x="5289094" y="4443014"/>
            <a:ext cx="4855658" cy="1736646"/>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Show how your hobby could:</a:t>
            </a:r>
          </a:p>
          <a:p>
            <a:pPr marL="342900" indent="-342900">
              <a:buFont typeface="Arial" panose="020B0604020202020204" pitchFamily="34" charset="0"/>
              <a:buChar char="•"/>
            </a:pPr>
            <a:r>
              <a:rPr lang="en-US" sz="2400" dirty="0"/>
              <a:t>Protect the planet</a:t>
            </a:r>
            <a:endParaRPr lang="sl-SI" sz="2400" dirty="0"/>
          </a:p>
          <a:p>
            <a:pPr marL="342900" indent="-342900">
              <a:buFont typeface="Arial" panose="020B0604020202020204" pitchFamily="34" charset="0"/>
              <a:buChar char="•"/>
            </a:pPr>
            <a:r>
              <a:rPr lang="en-US" sz="2400" dirty="0"/>
              <a:t>Support your community </a:t>
            </a:r>
            <a:endParaRPr lang="sl-SI" sz="2400" dirty="0"/>
          </a:p>
          <a:p>
            <a:pPr marL="342900" indent="-342900">
              <a:buFont typeface="Arial" panose="020B0604020202020204" pitchFamily="34" charset="0"/>
              <a:buChar char="•"/>
            </a:pPr>
            <a:r>
              <a:rPr lang="en-US" sz="2400" dirty="0"/>
              <a:t>Raise awareness </a:t>
            </a:r>
          </a:p>
        </p:txBody>
      </p:sp>
      <p:sp>
        <p:nvSpPr>
          <p:cNvPr id="8" name="Puščica: ukrivljeno dol 6">
            <a:extLst>
              <a:ext uri="{FF2B5EF4-FFF2-40B4-BE49-F238E27FC236}">
                <a16:creationId xmlns:a16="http://schemas.microsoft.com/office/drawing/2014/main" id="{FD8144B1-102F-5651-C0CC-9F659370D0E7}"/>
              </a:ext>
            </a:extLst>
          </p:cNvPr>
          <p:cNvSpPr/>
          <p:nvPr/>
        </p:nvSpPr>
        <p:spPr>
          <a:xfrm rot="3200778">
            <a:off x="5981341" y="2716374"/>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992816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oblačila, oseba, tla, prst&#10;&#10;Vsebina, ustvarjena z UI, morda ni pravilna.">
            <a:extLst>
              <a:ext uri="{FF2B5EF4-FFF2-40B4-BE49-F238E27FC236}">
                <a16:creationId xmlns:a16="http://schemas.microsoft.com/office/drawing/2014/main" id="{6F2029BD-3CD1-454E-82F4-03354ED13A4F}"/>
              </a:ext>
            </a:extLst>
          </p:cNvPr>
          <p:cNvPicPr>
            <a:picLocks noGrp="1" noChangeAspect="1"/>
          </p:cNvPicPr>
          <p:nvPr>
            <p:ph type="pic" sz="quarter" idx="34"/>
          </p:nvPr>
        </p:nvPicPr>
        <p:blipFill>
          <a:blip r:embed="rId2"/>
          <a:srcRect l="1511" t="14649" r="611" b="1532"/>
          <a:stretch>
            <a:fillRect/>
          </a:stretch>
        </p:blipFill>
        <p:spPr>
          <a:xfrm>
            <a:off x="35665" y="242889"/>
            <a:ext cx="7575621" cy="4331221"/>
          </a:xfrm>
        </p:spPr>
      </p:pic>
      <p:sp>
        <p:nvSpPr>
          <p:cNvPr id="4" name="Označba mesta besedila 3"/>
          <p:cNvSpPr>
            <a:spLocks noGrp="1"/>
          </p:cNvSpPr>
          <p:nvPr>
            <p:ph type="body" sz="quarter" idx="19"/>
          </p:nvPr>
        </p:nvSpPr>
        <p:spPr>
          <a:xfrm>
            <a:off x="616370" y="4188546"/>
            <a:ext cx="3013521" cy="385564"/>
          </a:xfrm>
        </p:spPr>
        <p:txBody>
          <a:bodyPr/>
          <a:lstStyle/>
          <a:p>
            <a:r>
              <a:rPr lang="sl-SI" sz="3600" dirty="0"/>
              <a:t>5</a:t>
            </a:r>
            <a:r>
              <a:rPr lang="en-US" sz="3600" dirty="0"/>
              <a:t>.2 </a:t>
            </a:r>
            <a:endParaRPr lang="sl-SI" sz="3600" dirty="0"/>
          </a:p>
          <a:p>
            <a:r>
              <a:rPr lang="en-US" sz="3600" dirty="0"/>
              <a:t>Finding Strength in Community</a:t>
            </a:r>
            <a:endParaRPr lang="sl-SI" sz="3600" dirty="0"/>
          </a:p>
        </p:txBody>
      </p:sp>
      <p:sp>
        <p:nvSpPr>
          <p:cNvPr id="5" name="Označba mesta besedila 4"/>
          <p:cNvSpPr>
            <a:spLocks noGrp="1"/>
          </p:cNvSpPr>
          <p:nvPr>
            <p:ph type="body" sz="quarter" idx="20"/>
          </p:nvPr>
        </p:nvSpPr>
        <p:spPr>
          <a:xfrm>
            <a:off x="7960805" y="462830"/>
            <a:ext cx="3608993" cy="5453458"/>
          </a:xfrm>
        </p:spPr>
        <p:txBody>
          <a:bodyPr/>
          <a:lstStyle/>
          <a:p>
            <a:r>
              <a:rPr lang="en-US" sz="3200" b="1" dirty="0"/>
              <a:t>You don’t have to do it alone</a:t>
            </a:r>
            <a:endParaRPr lang="en-US" sz="3200" dirty="0"/>
          </a:p>
          <a:p>
            <a:r>
              <a:rPr lang="en-US" dirty="0"/>
              <a:t>Joining a </a:t>
            </a:r>
            <a:r>
              <a:rPr lang="en-US" b="1" dirty="0"/>
              <a:t>supportive network</a:t>
            </a:r>
            <a:r>
              <a:rPr lang="en-US" dirty="0"/>
              <a:t> makes climate action feel less overwhelming and more hopeful.</a:t>
            </a:r>
            <a:endParaRPr lang="sl-SI" dirty="0"/>
          </a:p>
          <a:p>
            <a:pPr>
              <a:lnSpc>
                <a:spcPct val="100000"/>
              </a:lnSpc>
              <a:spcBef>
                <a:spcPts val="500"/>
              </a:spcBef>
            </a:pPr>
            <a:r>
              <a:rPr lang="en-US" dirty="0"/>
              <a:t>Supportive networks</a:t>
            </a:r>
            <a:r>
              <a:rPr lang="sl-SI" dirty="0"/>
              <a:t>:</a:t>
            </a:r>
          </a:p>
          <a:p>
            <a:pPr marL="342900" indent="-342900">
              <a:lnSpc>
                <a:spcPct val="100000"/>
              </a:lnSpc>
              <a:spcBef>
                <a:spcPts val="500"/>
              </a:spcBef>
              <a:buFont typeface="Arial" panose="020B0604020202020204" pitchFamily="34" charset="0"/>
              <a:buChar char="•"/>
            </a:pPr>
            <a:r>
              <a:rPr lang="en-US" dirty="0"/>
              <a:t> youth climate organizations (e.g., Fridays for Future), </a:t>
            </a:r>
            <a:endParaRPr lang="sl-SI" dirty="0"/>
          </a:p>
          <a:p>
            <a:pPr marL="342900" indent="-342900">
              <a:lnSpc>
                <a:spcPct val="100000"/>
              </a:lnSpc>
              <a:spcBef>
                <a:spcPts val="500"/>
              </a:spcBef>
              <a:buFont typeface="Arial" panose="020B0604020202020204" pitchFamily="34" charset="0"/>
              <a:buChar char="•"/>
            </a:pPr>
            <a:r>
              <a:rPr lang="en-US" dirty="0"/>
              <a:t>school eco-clubs,</a:t>
            </a:r>
            <a:endParaRPr lang="sl-SI" dirty="0"/>
          </a:p>
          <a:p>
            <a:pPr marL="342900" indent="-342900">
              <a:lnSpc>
                <a:spcPct val="100000"/>
              </a:lnSpc>
              <a:spcBef>
                <a:spcPts val="500"/>
              </a:spcBef>
              <a:buFont typeface="Arial" panose="020B0604020202020204" pitchFamily="34" charset="0"/>
              <a:buChar char="•"/>
            </a:pPr>
            <a:r>
              <a:rPr lang="en-US" dirty="0"/>
              <a:t>community garden groups,</a:t>
            </a:r>
            <a:endParaRPr lang="sl-SI" dirty="0"/>
          </a:p>
          <a:p>
            <a:pPr marL="342900" indent="-342900">
              <a:lnSpc>
                <a:spcPct val="100000"/>
              </a:lnSpc>
              <a:spcBef>
                <a:spcPts val="500"/>
              </a:spcBef>
              <a:buFont typeface="Arial" panose="020B0604020202020204" pitchFamily="34" charset="0"/>
              <a:buChar char="•"/>
            </a:pPr>
            <a:r>
              <a:rPr lang="en-US" dirty="0"/>
              <a:t>online forums</a:t>
            </a:r>
            <a:r>
              <a:rPr lang="sl-SI" dirty="0"/>
              <a:t> </a:t>
            </a:r>
            <a:r>
              <a:rPr lang="sl-SI" dirty="0" err="1"/>
              <a:t>for</a:t>
            </a:r>
            <a:r>
              <a:rPr lang="sl-SI" dirty="0"/>
              <a:t> </a:t>
            </a:r>
            <a:r>
              <a:rPr lang="sl-SI" dirty="0" err="1"/>
              <a:t>youth</a:t>
            </a:r>
            <a:r>
              <a:rPr lang="sl-SI" dirty="0"/>
              <a:t> </a:t>
            </a:r>
            <a:r>
              <a:rPr lang="sl-SI" dirty="0" err="1"/>
              <a:t>action</a:t>
            </a:r>
            <a:endParaRPr lang="sl-SI" dirty="0"/>
          </a:p>
          <a:p>
            <a:endParaRPr lang="sl-SI" dirty="0"/>
          </a:p>
        </p:txBody>
      </p:sp>
    </p:spTree>
    <p:extLst>
      <p:ext uri="{BB962C8B-B14F-4D97-AF65-F5344CB8AC3E}">
        <p14:creationId xmlns:p14="http://schemas.microsoft.com/office/powerpoint/2010/main" val="513470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408A212-DCAF-1AA3-F4DF-6CB019242089}"/>
              </a:ext>
            </a:extLst>
          </p:cNvPr>
          <p:cNvSpPr>
            <a:spLocks noGrp="1"/>
          </p:cNvSpPr>
          <p:nvPr>
            <p:ph type="body" sz="quarter" idx="18"/>
          </p:nvPr>
        </p:nvSpPr>
        <p:spPr>
          <a:xfrm>
            <a:off x="755592" y="2408359"/>
            <a:ext cx="5428247" cy="4267182"/>
          </a:xfrm>
        </p:spPr>
        <p:txBody>
          <a:bodyPr/>
          <a:lstStyle/>
          <a:p>
            <a:pPr marL="342900" indent="-342900">
              <a:buFont typeface="Arial" panose="020B0604020202020204" pitchFamily="34" charset="0"/>
              <a:buChar char="•"/>
            </a:pPr>
            <a:r>
              <a:rPr lang="en-US" dirty="0"/>
              <a:t>Shared motivation</a:t>
            </a:r>
          </a:p>
          <a:p>
            <a:pPr marL="342900" indent="-342900">
              <a:buFont typeface="Arial" panose="020B0604020202020204" pitchFamily="34" charset="0"/>
              <a:buChar char="•"/>
            </a:pPr>
            <a:r>
              <a:rPr lang="en-US" dirty="0"/>
              <a:t>Tools and resources</a:t>
            </a:r>
          </a:p>
          <a:p>
            <a:pPr marL="342900" indent="-342900">
              <a:buFont typeface="Arial" panose="020B0604020202020204" pitchFamily="34" charset="0"/>
              <a:buChar char="•"/>
            </a:pPr>
            <a:r>
              <a:rPr lang="en-US" dirty="0"/>
              <a:t>Emotional support</a:t>
            </a:r>
          </a:p>
          <a:p>
            <a:pPr marL="342900" indent="-342900">
              <a:buFont typeface="Arial" panose="020B0604020202020204" pitchFamily="34" charset="0"/>
              <a:buChar char="•"/>
            </a:pPr>
            <a:r>
              <a:rPr lang="en-US" dirty="0"/>
              <a:t>A chance to make friends and allies</a:t>
            </a:r>
          </a:p>
        </p:txBody>
      </p:sp>
      <p:pic>
        <p:nvPicPr>
          <p:cNvPr id="7" name="Označba mesta slike 6">
            <a:extLst>
              <a:ext uri="{FF2B5EF4-FFF2-40B4-BE49-F238E27FC236}">
                <a16:creationId xmlns:a16="http://schemas.microsoft.com/office/drawing/2014/main" id="{E129D5A7-394C-817E-ABA3-CA45F274E94D}"/>
              </a:ext>
            </a:extLst>
          </p:cNvPr>
          <p:cNvPicPr>
            <a:picLocks noGrp="1" noChangeAspect="1"/>
          </p:cNvPicPr>
          <p:nvPr>
            <p:ph type="pic" sz="quarter" idx="12"/>
          </p:nvPr>
        </p:nvPicPr>
        <p:blipFill>
          <a:blip r:embed="rId2"/>
          <a:srcRect l="27853" r="27853"/>
          <a:stretch/>
        </p:blipFill>
        <p:spPr>
          <a:xfrm>
            <a:off x="7014500" y="1628440"/>
            <a:ext cx="4037037" cy="5208132"/>
          </a:xfrm>
        </p:spPr>
      </p:pic>
      <p:sp>
        <p:nvSpPr>
          <p:cNvPr id="8" name="PoljeZBesedilom 7">
            <a:extLst>
              <a:ext uri="{FF2B5EF4-FFF2-40B4-BE49-F238E27FC236}">
                <a16:creationId xmlns:a16="http://schemas.microsoft.com/office/drawing/2014/main" id="{DA50714E-4298-5AFB-210E-F60C1BACFD99}"/>
              </a:ext>
            </a:extLst>
          </p:cNvPr>
          <p:cNvSpPr txBox="1"/>
          <p:nvPr/>
        </p:nvSpPr>
        <p:spPr>
          <a:xfrm>
            <a:off x="820906" y="4296568"/>
            <a:ext cx="5297620" cy="1668542"/>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p>
            <a:pPr algn="ctr">
              <a:buNone/>
            </a:pPr>
            <a:r>
              <a:rPr lang="en-US" sz="2300" dirty="0"/>
              <a:t>Talking with others who share your concerns, learning from experts, or collaborating on local projects can make the work feel lighter and more hopeful. </a:t>
            </a:r>
            <a:endParaRPr lang="en-US" sz="2300">
              <a:ea typeface="Calibri"/>
              <a:cs typeface="Calibri"/>
            </a:endParaRPr>
          </a:p>
        </p:txBody>
      </p:sp>
      <p:sp>
        <p:nvSpPr>
          <p:cNvPr id="4" name="Označba mesta besedila 3"/>
          <p:cNvSpPr>
            <a:spLocks noGrp="1"/>
          </p:cNvSpPr>
          <p:nvPr>
            <p:ph type="body" sz="quarter" idx="16"/>
          </p:nvPr>
        </p:nvSpPr>
        <p:spPr>
          <a:xfrm>
            <a:off x="820906" y="824786"/>
            <a:ext cx="5428247" cy="803654"/>
          </a:xfrm>
        </p:spPr>
        <p:txBody>
          <a:bodyPr/>
          <a:lstStyle/>
          <a:p>
            <a:r>
              <a:rPr lang="en-GB" dirty="0"/>
              <a:t>Resilient Spaces</a:t>
            </a:r>
            <a:r>
              <a:rPr lang="sl-SI" dirty="0"/>
              <a:t>: </a:t>
            </a:r>
            <a:r>
              <a:rPr lang="sl-SI" dirty="0" err="1"/>
              <a:t>Where</a:t>
            </a:r>
            <a:r>
              <a:rPr lang="sl-SI" dirty="0"/>
              <a:t> </a:t>
            </a:r>
            <a:r>
              <a:rPr lang="sl-SI" dirty="0" err="1"/>
              <a:t>we</a:t>
            </a:r>
            <a:r>
              <a:rPr lang="sl-SI" dirty="0"/>
              <a:t> </a:t>
            </a:r>
            <a:r>
              <a:rPr lang="sl-SI" dirty="0" err="1"/>
              <a:t>gather</a:t>
            </a:r>
            <a:r>
              <a:rPr lang="sl-SI" dirty="0"/>
              <a:t> </a:t>
            </a:r>
            <a:r>
              <a:rPr lang="sl-SI" dirty="0" err="1"/>
              <a:t>shapes</a:t>
            </a:r>
            <a:r>
              <a:rPr lang="sl-SI" dirty="0"/>
              <a:t> how </a:t>
            </a:r>
            <a:r>
              <a:rPr lang="sl-SI" dirty="0" err="1"/>
              <a:t>we</a:t>
            </a:r>
            <a:r>
              <a:rPr lang="sl-SI" dirty="0"/>
              <a:t> </a:t>
            </a:r>
            <a:r>
              <a:rPr lang="sl-SI" dirty="0" err="1"/>
              <a:t>cope</a:t>
            </a:r>
            <a:endParaRPr lang="sl-SI" dirty="0"/>
          </a:p>
        </p:txBody>
      </p:sp>
    </p:spTree>
    <p:extLst>
      <p:ext uri="{BB962C8B-B14F-4D97-AF65-F5344CB8AC3E}">
        <p14:creationId xmlns:p14="http://schemas.microsoft.com/office/powerpoint/2010/main" val="3529787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5" y="1961662"/>
            <a:ext cx="10438699" cy="883138"/>
          </a:xfrm>
        </p:spPr>
        <p:txBody>
          <a:bodyPr/>
          <a:lstStyle/>
          <a:p>
            <a:r>
              <a:rPr lang="en-US" dirty="0"/>
              <a:t>You also don’t need to launch a global campaign to make a difference. </a:t>
            </a:r>
            <a:r>
              <a:rPr lang="sl-SI" dirty="0"/>
              <a:t>Most </a:t>
            </a:r>
            <a:r>
              <a:rPr lang="sl-SI" dirty="0" err="1"/>
              <a:t>of</a:t>
            </a:r>
            <a:r>
              <a:rPr lang="sl-SI" dirty="0"/>
              <a:t> </a:t>
            </a:r>
            <a:r>
              <a:rPr lang="sl-SI" dirty="0" err="1"/>
              <a:t>the</a:t>
            </a:r>
            <a:r>
              <a:rPr lang="sl-SI" dirty="0"/>
              <a:t> time s</a:t>
            </a:r>
            <a:r>
              <a:rPr lang="en-US" dirty="0"/>
              <a:t>mall, local efforts matter just </a:t>
            </a:r>
            <a:r>
              <a:rPr lang="en-US"/>
              <a:t>as much</a:t>
            </a:r>
            <a:r>
              <a:rPr lang="sl-SI"/>
              <a:t> </a:t>
            </a:r>
            <a:r>
              <a:rPr lang="sl-SI" dirty="0" err="1"/>
              <a:t>if</a:t>
            </a:r>
            <a:r>
              <a:rPr lang="sl-SI" dirty="0"/>
              <a:t> not more.</a:t>
            </a:r>
            <a:r>
              <a:rPr lang="en-US" dirty="0"/>
              <a:t> </a:t>
            </a:r>
          </a:p>
          <a:p>
            <a:endParaRPr lang="sl-SI" dirty="0"/>
          </a:p>
        </p:txBody>
      </p:sp>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err="1">
                <a:solidFill>
                  <a:srgbClr val="1F8E47"/>
                </a:solidFill>
              </a:rPr>
              <a:t>Local</a:t>
            </a:r>
            <a:r>
              <a:rPr lang="sl-SI" dirty="0">
                <a:solidFill>
                  <a:srgbClr val="1F8E47"/>
                </a:solidFill>
              </a:rPr>
              <a:t> </a:t>
            </a:r>
            <a:r>
              <a:rPr lang="sl-SI" dirty="0" err="1">
                <a:solidFill>
                  <a:srgbClr val="1F8E47"/>
                </a:solidFill>
              </a:rPr>
              <a:t>action</a:t>
            </a:r>
            <a:r>
              <a:rPr lang="sl-SI" dirty="0">
                <a:solidFill>
                  <a:srgbClr val="1F8E47"/>
                </a:solidFill>
              </a:rPr>
              <a:t> </a:t>
            </a:r>
            <a:r>
              <a:rPr lang="sl-SI" dirty="0" err="1">
                <a:solidFill>
                  <a:srgbClr val="1F8E47"/>
                </a:solidFill>
              </a:rPr>
              <a:t>matters</a:t>
            </a:r>
            <a:r>
              <a:rPr lang="sl-SI" dirty="0">
                <a:solidFill>
                  <a:srgbClr val="1F8E47"/>
                </a:solidFill>
              </a:rPr>
              <a:t>!</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796375" y="2842470"/>
            <a:ext cx="6573969" cy="835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err="1"/>
              <a:t>For</a:t>
            </a:r>
            <a:r>
              <a:rPr lang="sl-SI" dirty="0"/>
              <a:t> </a:t>
            </a:r>
            <a:r>
              <a:rPr lang="sl-SI" dirty="0" err="1"/>
              <a:t>example</a:t>
            </a:r>
            <a:r>
              <a:rPr lang="sl-SI" dirty="0"/>
              <a:t>, i</a:t>
            </a:r>
            <a:r>
              <a:rPr lang="en-US" dirty="0"/>
              <a:t>f you're in a hiking or climbing group, you can:</a:t>
            </a:r>
          </a:p>
          <a:p>
            <a:pPr marL="342900" indent="-342900">
              <a:buFont typeface="Arial" panose="020B0604020202020204" pitchFamily="34" charset="0"/>
              <a:buChar char="•"/>
            </a:pPr>
            <a:r>
              <a:rPr lang="en-US" dirty="0"/>
              <a:t>Share how to respect nature while outdoors</a:t>
            </a:r>
          </a:p>
          <a:p>
            <a:pPr marL="342900" indent="-342900">
              <a:buFont typeface="Arial" panose="020B0604020202020204" pitchFamily="34" charset="0"/>
              <a:buChar char="•"/>
            </a:pPr>
            <a:r>
              <a:rPr lang="en-US" dirty="0"/>
              <a:t>Help newcomers understand local ethics</a:t>
            </a:r>
          </a:p>
          <a:p>
            <a:pPr marL="342900" indent="-342900">
              <a:buFont typeface="Arial" panose="020B0604020202020204" pitchFamily="34" charset="0"/>
              <a:buChar char="•"/>
            </a:pPr>
            <a:r>
              <a:rPr lang="en-US" dirty="0"/>
              <a:t>Pick up trash or organize clean-ups</a:t>
            </a:r>
          </a:p>
          <a:p>
            <a:pPr marL="342900" indent="-342900">
              <a:buFont typeface="Arial" panose="020B0604020202020204" pitchFamily="34" charset="0"/>
              <a:buChar char="•"/>
            </a:pPr>
            <a:r>
              <a:rPr lang="en-US" dirty="0"/>
              <a:t>Talk about wildlife and habitat care</a:t>
            </a:r>
          </a:p>
          <a:p>
            <a:pPr marL="342900" indent="-342900">
              <a:buFont typeface="Arial" panose="020B0604020202020204" pitchFamily="34" charset="0"/>
              <a:buChar char="•"/>
            </a:pPr>
            <a:r>
              <a:rPr lang="en-US" dirty="0"/>
              <a:t>Set a good example for others</a:t>
            </a:r>
          </a:p>
        </p:txBody>
      </p:sp>
      <p:sp>
        <p:nvSpPr>
          <p:cNvPr id="10" name="PoljeZBesedilom 9">
            <a:extLst>
              <a:ext uri="{FF2B5EF4-FFF2-40B4-BE49-F238E27FC236}">
                <a16:creationId xmlns:a16="http://schemas.microsoft.com/office/drawing/2014/main" id="{DA50714E-4298-5AFB-210E-F60C1BACFD99}"/>
              </a:ext>
            </a:extLst>
          </p:cNvPr>
          <p:cNvSpPr txBox="1"/>
          <p:nvPr/>
        </p:nvSpPr>
        <p:spPr>
          <a:xfrm>
            <a:off x="7046494" y="3677983"/>
            <a:ext cx="4466633"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a:t>These acts build:</a:t>
            </a:r>
            <a:endParaRPr lang="sl-SI" sz="2400" dirty="0"/>
          </a:p>
          <a:p>
            <a:pPr algn="ctr"/>
            <a:r>
              <a:rPr lang="en-US" sz="2400" b="1" dirty="0"/>
              <a:t>Environmental responsibility</a:t>
            </a:r>
            <a:endParaRPr lang="en-US" sz="2400" dirty="0"/>
          </a:p>
          <a:p>
            <a:pPr algn="ctr"/>
            <a:r>
              <a:rPr lang="en-US" sz="2400" b="1" dirty="0"/>
              <a:t>Social connection</a:t>
            </a:r>
            <a:endParaRPr lang="en-US" sz="2400" dirty="0"/>
          </a:p>
          <a:p>
            <a:pPr algn="ctr"/>
            <a:r>
              <a:rPr lang="en-US" sz="2400" b="1" dirty="0"/>
              <a:t>Community care</a:t>
            </a:r>
            <a:endParaRPr lang="sl-SI" sz="2400" b="1" dirty="0"/>
          </a:p>
          <a:p>
            <a:pPr algn="ctr"/>
            <a:endParaRPr lang="sl-SI" dirty="0"/>
          </a:p>
          <a:p>
            <a:pPr algn="ctr"/>
            <a:r>
              <a:rPr lang="en-US" dirty="0"/>
              <a:t>By encouraging others around you, you’re </a:t>
            </a:r>
            <a:r>
              <a:rPr lang="en-US" b="1" dirty="0"/>
              <a:t>creating a ripple effect </a:t>
            </a:r>
            <a:r>
              <a:rPr lang="en-US" dirty="0"/>
              <a:t>that spreads beyond yourself. </a:t>
            </a:r>
            <a:endParaRPr lang="en-US" sz="2400" dirty="0"/>
          </a:p>
        </p:txBody>
      </p:sp>
    </p:spTree>
    <p:extLst>
      <p:ext uri="{BB962C8B-B14F-4D97-AF65-F5344CB8AC3E}">
        <p14:creationId xmlns:p14="http://schemas.microsoft.com/office/powerpoint/2010/main" val="301195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oblak, na prostem, nebo, pokrajina&#10;&#10;Vsebina, ustvarjena z UI, morda ni pravilna.">
            <a:extLst>
              <a:ext uri="{FF2B5EF4-FFF2-40B4-BE49-F238E27FC236}">
                <a16:creationId xmlns:a16="http://schemas.microsoft.com/office/drawing/2014/main" id="{F7CB9532-0A6D-B250-67F6-45B423FD2F15}"/>
              </a:ext>
            </a:extLst>
          </p:cNvPr>
          <p:cNvPicPr>
            <a:picLocks noGrp="1" noChangeAspect="1"/>
          </p:cNvPicPr>
          <p:nvPr>
            <p:ph type="pic" sz="quarter" idx="34"/>
          </p:nvPr>
        </p:nvPicPr>
        <p:blipFill>
          <a:blip r:embed="rId2"/>
          <a:srcRect l="1299" r="15806" b="17088"/>
          <a:stretch>
            <a:fillRect/>
          </a:stretch>
        </p:blipFill>
        <p:spPr>
          <a:xfrm>
            <a:off x="0" y="262554"/>
            <a:ext cx="7575621" cy="4331221"/>
          </a:xfrm>
        </p:spPr>
      </p:pic>
      <p:sp>
        <p:nvSpPr>
          <p:cNvPr id="4" name="Označba mesta besedila 3">
            <a:extLst>
              <a:ext uri="{FF2B5EF4-FFF2-40B4-BE49-F238E27FC236}">
                <a16:creationId xmlns:a16="http://schemas.microsoft.com/office/drawing/2014/main" id="{554C4169-802E-0875-BDCC-5448CCB4A630}"/>
              </a:ext>
            </a:extLst>
          </p:cNvPr>
          <p:cNvSpPr>
            <a:spLocks noGrp="1"/>
          </p:cNvSpPr>
          <p:nvPr>
            <p:ph type="body" sz="quarter" idx="19"/>
          </p:nvPr>
        </p:nvSpPr>
        <p:spPr>
          <a:xfrm>
            <a:off x="636057" y="4044011"/>
            <a:ext cx="3090391" cy="385564"/>
          </a:xfrm>
        </p:spPr>
        <p:txBody>
          <a:bodyPr/>
          <a:lstStyle/>
          <a:p>
            <a:r>
              <a:rPr lang="sl-SI" dirty="0"/>
              <a:t>1.2 </a:t>
            </a:r>
          </a:p>
          <a:p>
            <a:r>
              <a:rPr lang="en-AU" dirty="0"/>
              <a:t>Climate</a:t>
            </a:r>
            <a:r>
              <a:rPr lang="en-GB" dirty="0"/>
              <a:t> resilience</a:t>
            </a:r>
          </a:p>
          <a:p>
            <a:endParaRPr lang="sl-SI" dirty="0"/>
          </a:p>
        </p:txBody>
      </p:sp>
      <p:sp>
        <p:nvSpPr>
          <p:cNvPr id="5" name="Označba mesta besedila 4">
            <a:extLst>
              <a:ext uri="{FF2B5EF4-FFF2-40B4-BE49-F238E27FC236}">
                <a16:creationId xmlns:a16="http://schemas.microsoft.com/office/drawing/2014/main" id="{33794676-4212-36FC-82EC-90F409AB4DEF}"/>
              </a:ext>
            </a:extLst>
          </p:cNvPr>
          <p:cNvSpPr>
            <a:spLocks noGrp="1"/>
          </p:cNvSpPr>
          <p:nvPr>
            <p:ph type="body" sz="quarter" idx="20"/>
          </p:nvPr>
        </p:nvSpPr>
        <p:spPr/>
        <p:txBody>
          <a:bodyPr/>
          <a:lstStyle/>
          <a:p>
            <a:pPr lvl="0"/>
            <a:r>
              <a:rPr lang="en-GB" dirty="0"/>
              <a:t>We're facing </a:t>
            </a:r>
            <a:r>
              <a:rPr lang="en-GB" b="1" dirty="0"/>
              <a:t>uncertainty</a:t>
            </a:r>
            <a:r>
              <a:rPr lang="en-GB" dirty="0"/>
              <a:t> – extreme weather, social shifts, eco-anxiety.</a:t>
            </a:r>
            <a:endParaRPr lang="sl-SI" dirty="0"/>
          </a:p>
          <a:p>
            <a:pPr lvl="0"/>
            <a:endParaRPr lang="sl-SI" dirty="0"/>
          </a:p>
          <a:p>
            <a:r>
              <a:rPr lang="en-AU" b="1" noProof="0" dirty="0"/>
              <a:t>Climate turbulence is the new normal.</a:t>
            </a:r>
            <a:r>
              <a:rPr lang="en-AU" noProof="0" dirty="0"/>
              <a:t> Heat-waves, storms, and slow-burn shifts (like biodiversity loss) disrupt our daily lives, economies, and mental health.</a:t>
            </a:r>
          </a:p>
          <a:p>
            <a:pPr lvl="0"/>
            <a:endParaRPr lang="sl-SI" dirty="0"/>
          </a:p>
          <a:p>
            <a:pPr lvl="0"/>
            <a:r>
              <a:rPr lang="en-GB" b="1" dirty="0">
                <a:solidFill>
                  <a:srgbClr val="1F8E47"/>
                </a:solidFill>
              </a:rPr>
              <a:t>Resilience</a:t>
            </a:r>
            <a:r>
              <a:rPr lang="en-GB" b="1" dirty="0"/>
              <a:t> </a:t>
            </a:r>
            <a:r>
              <a:rPr lang="en-GB" dirty="0"/>
              <a:t>helps us </a:t>
            </a:r>
            <a:r>
              <a:rPr lang="en-GB" b="1" dirty="0"/>
              <a:t>cope, adapt, and support each other</a:t>
            </a:r>
            <a:r>
              <a:rPr lang="en-GB" dirty="0"/>
              <a:t> in the long run.</a:t>
            </a:r>
            <a:endParaRPr lang="sl-SI" dirty="0"/>
          </a:p>
          <a:p>
            <a:endParaRPr lang="sl-SI" dirty="0"/>
          </a:p>
        </p:txBody>
      </p:sp>
      <p:sp>
        <p:nvSpPr>
          <p:cNvPr id="2" name="Puščica: ukrivljeno dol 6">
            <a:extLst>
              <a:ext uri="{FF2B5EF4-FFF2-40B4-BE49-F238E27FC236}">
                <a16:creationId xmlns:a16="http://schemas.microsoft.com/office/drawing/2014/main" id="{9CFE651B-C7E5-745B-8BB5-F342474C8F58}"/>
              </a:ext>
            </a:extLst>
          </p:cNvPr>
          <p:cNvSpPr/>
          <p:nvPr/>
        </p:nvSpPr>
        <p:spPr>
          <a:xfrm rot="5400000" flipV="1">
            <a:off x="6730061" y="4455568"/>
            <a:ext cx="1954027" cy="62499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3" name="Puščica: ukrivljeno dol 6">
            <a:extLst>
              <a:ext uri="{FF2B5EF4-FFF2-40B4-BE49-F238E27FC236}">
                <a16:creationId xmlns:a16="http://schemas.microsoft.com/office/drawing/2014/main" id="{EF540600-873D-F104-3E9A-B56F378C1425}"/>
              </a:ext>
            </a:extLst>
          </p:cNvPr>
          <p:cNvSpPr/>
          <p:nvPr/>
        </p:nvSpPr>
        <p:spPr>
          <a:xfrm rot="16200000" flipH="1" flipV="1">
            <a:off x="10716421" y="1569803"/>
            <a:ext cx="1954027" cy="62499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595996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C4B32F-EDF2-CE0A-2BF3-1CC553AE4475}"/>
              </a:ext>
            </a:extLst>
          </p:cNvPr>
          <p:cNvPicPr>
            <a:picLocks noGrp="1" noChangeAspect="1"/>
          </p:cNvPicPr>
          <p:nvPr>
            <p:ph type="pic" sz="quarter" idx="40"/>
          </p:nvPr>
        </p:nvPicPr>
        <p:blipFill>
          <a:blip r:embed="rId2"/>
          <a:srcRect l="7627" t="4853" r="-2458" b="4318"/>
          <a:stretch>
            <a:fillRect/>
          </a:stretch>
        </p:blipFill>
        <p:spPr>
          <a:xfrm>
            <a:off x="-1" y="655053"/>
            <a:ext cx="8902586" cy="5921497"/>
          </a:xfrm>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8021087" y="916376"/>
            <a:ext cx="4062055" cy="2547025"/>
          </a:xfrm>
        </p:spPr>
        <p:txBody>
          <a:bodyPr>
            <a:normAutofit fontScale="92500"/>
          </a:bodyPr>
          <a:lstStyle/>
          <a:p>
            <a:r>
              <a:rPr lang="en-US" dirty="0"/>
              <a:t>“</a:t>
            </a:r>
            <a:r>
              <a:rPr lang="en-US" i="0" dirty="0"/>
              <a:t>Working together makes climate challenges feel more manageable, and it strengthens your sense of belonging and purpose</a:t>
            </a:r>
            <a:r>
              <a:rPr lang="en-US" dirty="0"/>
              <a:t>.”</a:t>
            </a: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165305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348533A-B3C9-9715-1C22-E17CB9F0C324}"/>
              </a:ext>
            </a:extLst>
          </p:cNvPr>
          <p:cNvSpPr>
            <a:spLocks noGrp="1"/>
          </p:cNvSpPr>
          <p:nvPr>
            <p:ph type="body" sz="quarter" idx="18"/>
          </p:nvPr>
        </p:nvSpPr>
        <p:spPr>
          <a:xfrm>
            <a:off x="798381" y="1504041"/>
            <a:ext cx="10614687" cy="3849918"/>
          </a:xfrm>
        </p:spPr>
        <p:txBody>
          <a:bodyPr/>
          <a:lstStyle/>
          <a:p>
            <a:pPr>
              <a:lnSpc>
                <a:spcPct val="150000"/>
              </a:lnSpc>
            </a:pPr>
            <a:r>
              <a:rPr lang="en-US" dirty="0"/>
              <a:t>Watch parts of this</a:t>
            </a:r>
            <a:r>
              <a:rPr lang="en-US" dirty="0">
                <a:hlinkClick r:id="rId2"/>
              </a:rPr>
              <a:t> film</a:t>
            </a:r>
            <a:r>
              <a:rPr lang="en-US" dirty="0"/>
              <a:t> about a family of climbers creating a more sustainable outdoor culture:</a:t>
            </a:r>
            <a:br>
              <a:rPr lang="en-US" dirty="0"/>
            </a:br>
            <a:r>
              <a:rPr lang="en-US" dirty="0"/>
              <a:t>🔗 </a:t>
            </a:r>
            <a:r>
              <a:rPr lang="en-US" dirty="0">
                <a:hlinkClick r:id="rId2"/>
              </a:rPr>
              <a:t>Climbing, community, and resilience</a:t>
            </a:r>
            <a:endParaRPr lang="sl-SI" dirty="0"/>
          </a:p>
        </p:txBody>
      </p:sp>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dirty="0"/>
              <a:t>Activity</a:t>
            </a:r>
            <a:r>
              <a:rPr lang="sl-SI" b="1" dirty="0"/>
              <a:t> </a:t>
            </a:r>
            <a:r>
              <a:rPr lang="sl-SI" dirty="0"/>
              <a:t>– </a:t>
            </a:r>
            <a:r>
              <a:rPr lang="sl-SI" dirty="0" err="1"/>
              <a:t>Watch</a:t>
            </a:r>
            <a:r>
              <a:rPr lang="sl-SI" dirty="0"/>
              <a:t>: Stone </a:t>
            </a:r>
            <a:r>
              <a:rPr lang="sl-SI" dirty="0" err="1"/>
              <a:t>Locals</a:t>
            </a:r>
            <a:endParaRPr lang="sl-SI" dirty="0"/>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930559" y="3360707"/>
            <a:ext cx="4951307" cy="1784271"/>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Watch:</a:t>
            </a:r>
          </a:p>
          <a:p>
            <a:r>
              <a:rPr lang="en-US" sz="2400" dirty="0"/>
              <a:t>Intro: 08:30–13:00</a:t>
            </a:r>
          </a:p>
          <a:p>
            <a:r>
              <a:rPr lang="en-US" sz="2400" dirty="0"/>
              <a:t>Climbing community: 25:15–27:10</a:t>
            </a:r>
          </a:p>
          <a:p>
            <a:r>
              <a:rPr lang="en-US" sz="2400" dirty="0"/>
              <a:t>Responsibility &amp; action: 37:25–39:45</a:t>
            </a:r>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3680000">
            <a:off x="4346385" y="5063253"/>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6015146" y="3994307"/>
            <a:ext cx="4855658" cy="1736646"/>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Reflect:</a:t>
            </a:r>
          </a:p>
          <a:p>
            <a:r>
              <a:rPr lang="en-US" sz="2400" dirty="0"/>
              <a:t>What values do they show?</a:t>
            </a:r>
          </a:p>
          <a:p>
            <a:r>
              <a:rPr lang="en-US" sz="2400" dirty="0"/>
              <a:t>How do they connect passion with care for others and the planet?</a:t>
            </a:r>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6499001" y="2425827"/>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815514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40B431A1-EDA6-100D-7A21-E8314FA91F65}"/>
              </a:ext>
            </a:extLst>
          </p:cNvPr>
          <p:cNvPicPr>
            <a:picLocks noGrp="1" noChangeAspect="1"/>
          </p:cNvPicPr>
          <p:nvPr>
            <p:ph type="pic" sz="quarter" idx="19"/>
          </p:nvPr>
        </p:nvPicPr>
        <p:blipFill>
          <a:blip r:embed="rId2"/>
          <a:srcRect t="3639" b="3639"/>
          <a:stretch/>
        </p:blipFill>
        <p:spPr>
          <a:xfrm>
            <a:off x="5631688" y="1678929"/>
            <a:ext cx="6560312" cy="4556399"/>
          </a:xfrm>
        </p:spPr>
      </p:pic>
      <p:sp>
        <p:nvSpPr>
          <p:cNvPr id="3" name="Text Placeholder 2">
            <a:extLst>
              <a:ext uri="{FF2B5EF4-FFF2-40B4-BE49-F238E27FC236}">
                <a16:creationId xmlns:a16="http://schemas.microsoft.com/office/drawing/2014/main" id="{FB846A7D-BDFA-BC13-55EF-E519FFBD92A4}"/>
              </a:ext>
            </a:extLst>
          </p:cNvPr>
          <p:cNvSpPr>
            <a:spLocks noGrp="1"/>
          </p:cNvSpPr>
          <p:nvPr>
            <p:ph type="body" sz="quarter" idx="13"/>
          </p:nvPr>
        </p:nvSpPr>
        <p:spPr/>
        <p:txBody>
          <a:bodyPr/>
          <a:lstStyle/>
          <a:p>
            <a:r>
              <a:rPr lang="sl-SI" dirty="0"/>
              <a:t>„</a:t>
            </a:r>
            <a:r>
              <a:rPr lang="en-US" dirty="0"/>
              <a:t>We build resilience by showing up for ourselves—and each other—one small step at a time</a:t>
            </a:r>
            <a:r>
              <a:rPr lang="sl-SI" dirty="0"/>
              <a:t>.“</a:t>
            </a:r>
            <a:endParaRPr lang="en-US"/>
          </a:p>
        </p:txBody>
      </p:sp>
      <p:sp>
        <p:nvSpPr>
          <p:cNvPr id="9" name="Freeform 8">
            <a:extLst>
              <a:ext uri="{FF2B5EF4-FFF2-40B4-BE49-F238E27FC236}">
                <a16:creationId xmlns:a16="http://schemas.microsoft.com/office/drawing/2014/main" id="{EBF60CBE-32BB-44CC-113C-281A9AEB481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4154893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603661" y="4708722"/>
            <a:ext cx="4952012" cy="679345"/>
          </a:xfrm>
        </p:spPr>
        <p:txBody>
          <a:bodyPr/>
          <a:lstStyle/>
          <a:p>
            <a:r>
              <a:rPr lang="en-US" sz="3200" kern="120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2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08E70028-2DEC-7AAE-0EE7-0F62324D787D}"/>
              </a:ext>
            </a:extLst>
          </p:cNvPr>
          <p:cNvGrpSpPr/>
          <p:nvPr/>
        </p:nvGrpSpPr>
        <p:grpSpPr>
          <a:xfrm>
            <a:off x="8770875" y="4675497"/>
            <a:ext cx="2817464" cy="475324"/>
            <a:chOff x="9893620" y="5409126"/>
            <a:chExt cx="1664680" cy="280842"/>
          </a:xfrm>
        </p:grpSpPr>
        <p:grpSp>
          <p:nvGrpSpPr>
            <p:cNvPr id="42" name="Graphic 3">
              <a:extLst>
                <a:ext uri="{FF2B5EF4-FFF2-40B4-BE49-F238E27FC236}">
                  <a16:creationId xmlns:a16="http://schemas.microsoft.com/office/drawing/2014/main" id="{8E0E4AE3-375B-387C-8EAF-8DCE0517155E}"/>
                </a:ext>
              </a:extLst>
            </p:cNvPr>
            <p:cNvGrpSpPr/>
            <p:nvPr/>
          </p:nvGrpSpPr>
          <p:grpSpPr>
            <a:xfrm>
              <a:off x="10931758" y="5409126"/>
              <a:ext cx="280634" cy="280634"/>
              <a:chOff x="1950027" y="2499889"/>
              <a:chExt cx="850463" cy="850463"/>
            </a:xfrm>
          </p:grpSpPr>
          <p:sp>
            <p:nvSpPr>
              <p:cNvPr id="54" name="Freeform 53">
                <a:extLst>
                  <a:ext uri="{FF2B5EF4-FFF2-40B4-BE49-F238E27FC236}">
                    <a16:creationId xmlns:a16="http://schemas.microsoft.com/office/drawing/2014/main" id="{6402D031-FFB6-8259-0354-679EE64AA2C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DC92A2F0-CE09-DAB9-600E-6992B3303762}"/>
                  </a:ext>
                </a:extLst>
              </p:cNvPr>
              <p:cNvGrpSpPr/>
              <p:nvPr/>
            </p:nvGrpSpPr>
            <p:grpSpPr>
              <a:xfrm>
                <a:off x="2107521" y="2657382"/>
                <a:ext cx="535476" cy="535477"/>
                <a:chOff x="2107521" y="2657382"/>
                <a:chExt cx="535476" cy="535477"/>
              </a:xfrm>
              <a:solidFill>
                <a:srgbClr val="FFFFFF"/>
              </a:solidFill>
            </p:grpSpPr>
            <p:sp>
              <p:nvSpPr>
                <p:cNvPr id="56" name="Freeform 55">
                  <a:extLst>
                    <a:ext uri="{FF2B5EF4-FFF2-40B4-BE49-F238E27FC236}">
                      <a16:creationId xmlns:a16="http://schemas.microsoft.com/office/drawing/2014/main" id="{53EF852F-D3BF-44F7-C78D-6BB73635A6C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7B0FA52-9D6F-EEE6-0545-C31C48C9357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DFFF187C-C0ED-470D-C770-ECD76914918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3" name="Graphic 3">
              <a:extLst>
                <a:ext uri="{FF2B5EF4-FFF2-40B4-BE49-F238E27FC236}">
                  <a16:creationId xmlns:a16="http://schemas.microsoft.com/office/drawing/2014/main" id="{EC70BC23-4FB5-59D3-1F2E-8F6C44B5C816}"/>
                </a:ext>
              </a:extLst>
            </p:cNvPr>
            <p:cNvGrpSpPr/>
            <p:nvPr/>
          </p:nvGrpSpPr>
          <p:grpSpPr>
            <a:xfrm>
              <a:off x="10239527" y="5409126"/>
              <a:ext cx="280634" cy="280634"/>
              <a:chOff x="-147782" y="2499889"/>
              <a:chExt cx="850463" cy="850463"/>
            </a:xfrm>
          </p:grpSpPr>
          <p:sp>
            <p:nvSpPr>
              <p:cNvPr id="52" name="Freeform 51">
                <a:extLst>
                  <a:ext uri="{FF2B5EF4-FFF2-40B4-BE49-F238E27FC236}">
                    <a16:creationId xmlns:a16="http://schemas.microsoft.com/office/drawing/2014/main" id="{7FB44486-728E-7313-B8E5-D528C51952E8}"/>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8D4C7AA-F878-39B7-E7AE-62449BA94379}"/>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03A0627F-1B82-E6FC-5D88-6119729D50AA}"/>
                </a:ext>
              </a:extLst>
            </p:cNvPr>
            <p:cNvGrpSpPr/>
            <p:nvPr/>
          </p:nvGrpSpPr>
          <p:grpSpPr>
            <a:xfrm>
              <a:off x="11277666" y="5409126"/>
              <a:ext cx="280634" cy="280634"/>
              <a:chOff x="2998302" y="2499889"/>
              <a:chExt cx="850463" cy="850463"/>
            </a:xfrm>
          </p:grpSpPr>
          <p:sp>
            <p:nvSpPr>
              <p:cNvPr id="50" name="Freeform 49">
                <a:extLst>
                  <a:ext uri="{FF2B5EF4-FFF2-40B4-BE49-F238E27FC236}">
                    <a16:creationId xmlns:a16="http://schemas.microsoft.com/office/drawing/2014/main" id="{C21D51D7-5781-6350-26E9-32FCEEE1281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ACA7E8FC-9176-E93C-41EF-DC3A81B5AA9D}"/>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3">
              <a:extLst>
                <a:ext uri="{FF2B5EF4-FFF2-40B4-BE49-F238E27FC236}">
                  <a16:creationId xmlns:a16="http://schemas.microsoft.com/office/drawing/2014/main" id="{4D3CB470-84E4-5E54-0102-3DFBF9EE22A2}"/>
                </a:ext>
              </a:extLst>
            </p:cNvPr>
            <p:cNvGrpSpPr/>
            <p:nvPr/>
          </p:nvGrpSpPr>
          <p:grpSpPr>
            <a:xfrm>
              <a:off x="9893620" y="5409126"/>
              <a:ext cx="280634" cy="280842"/>
              <a:chOff x="-1196056" y="2499889"/>
              <a:chExt cx="850463" cy="851093"/>
            </a:xfrm>
          </p:grpSpPr>
          <p:sp>
            <p:nvSpPr>
              <p:cNvPr id="48" name="Freeform 47">
                <a:extLst>
                  <a:ext uri="{FF2B5EF4-FFF2-40B4-BE49-F238E27FC236}">
                    <a16:creationId xmlns:a16="http://schemas.microsoft.com/office/drawing/2014/main" id="{79E5293D-38DC-118E-76B2-F20C4700178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A77D9DB-7F2F-F39D-8199-E26A44E77B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6" name="Freeform 45">
              <a:extLst>
                <a:ext uri="{FF2B5EF4-FFF2-40B4-BE49-F238E27FC236}">
                  <a16:creationId xmlns:a16="http://schemas.microsoft.com/office/drawing/2014/main" id="{C611E2DB-CE1E-5CDC-1CBC-185B398A0361}"/>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7" name="Graphic 46" descr="World with solid fill">
              <a:extLst>
                <a:ext uri="{FF2B5EF4-FFF2-40B4-BE49-F238E27FC236}">
                  <a16:creationId xmlns:a16="http://schemas.microsoft.com/office/drawing/2014/main" id="{EB38B327-8B40-12BA-BAD1-A94B71D566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0539" y="5425572"/>
              <a:ext cx="246077" cy="246077"/>
            </a:xfrm>
            <a:prstGeom prst="rect">
              <a:avLst/>
            </a:prstGeom>
          </p:spPr>
        </p:pic>
      </p:grpSp>
    </p:spTree>
    <p:extLst>
      <p:ext uri="{BB962C8B-B14F-4D97-AF65-F5344CB8AC3E}">
        <p14:creationId xmlns:p14="http://schemas.microsoft.com/office/powerpoint/2010/main" val="43347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slike 4" descr="Slika, ki vsebuje besede oblak, nebo, krogla, svet&#10;&#10;Vsebina, ustvarjena z UI, morda ni pravilna.">
            <a:extLst>
              <a:ext uri="{FF2B5EF4-FFF2-40B4-BE49-F238E27FC236}">
                <a16:creationId xmlns:a16="http://schemas.microsoft.com/office/drawing/2014/main" id="{E06DE471-36AF-91E4-8D6C-93BD5D5FBC3A}"/>
              </a:ext>
            </a:extLst>
          </p:cNvPr>
          <p:cNvPicPr>
            <a:picLocks noGrp="1" noChangeAspect="1"/>
          </p:cNvPicPr>
          <p:nvPr>
            <p:ph type="pic" sz="quarter" idx="40"/>
          </p:nvPr>
        </p:nvPicPr>
        <p:blipFill>
          <a:blip r:embed="rId2"/>
          <a:srcRect l="13350" t="27858" b="14509"/>
          <a:stretch>
            <a:fillRect/>
          </a:stretch>
        </p:blipFill>
        <p:spPr>
          <a:xfrm>
            <a:off x="-1" y="655053"/>
            <a:ext cx="8902586" cy="5921497"/>
          </a:xfrm>
        </p:spPr>
      </p:pic>
      <p:sp>
        <p:nvSpPr>
          <p:cNvPr id="3" name="Označba mesta besedila 2">
            <a:extLst>
              <a:ext uri="{FF2B5EF4-FFF2-40B4-BE49-F238E27FC236}">
                <a16:creationId xmlns:a16="http://schemas.microsoft.com/office/drawing/2014/main" id="{823F00EC-8F4F-35C8-DDBA-B921833CB0B1}"/>
              </a:ext>
            </a:extLst>
          </p:cNvPr>
          <p:cNvSpPr>
            <a:spLocks noGrp="1"/>
          </p:cNvSpPr>
          <p:nvPr>
            <p:ph type="body" sz="quarter" idx="13"/>
          </p:nvPr>
        </p:nvSpPr>
        <p:spPr>
          <a:xfrm>
            <a:off x="7389716" y="881975"/>
            <a:ext cx="4802284" cy="2547025"/>
          </a:xfrm>
        </p:spPr>
        <p:txBody>
          <a:bodyPr/>
          <a:lstStyle/>
          <a:p>
            <a:r>
              <a:rPr lang="en-AU" b="1" i="0" noProof="0" dirty="0"/>
              <a:t>Which climate impact have you personally felt</a:t>
            </a:r>
            <a:r>
              <a:rPr lang="sl-SI" b="1" i="0" noProof="0" dirty="0"/>
              <a:t>?</a:t>
            </a:r>
          </a:p>
          <a:p>
            <a:r>
              <a:rPr lang="sl-SI" i="0" dirty="0"/>
              <a:t>E</a:t>
            </a:r>
            <a:r>
              <a:rPr lang="en-AU" i="0" noProof="0" dirty="0" err="1"/>
              <a:t>xtreme</a:t>
            </a:r>
            <a:r>
              <a:rPr lang="en-AU" i="0" noProof="0" dirty="0"/>
              <a:t> heat, storms, supply-chain issues, eco-anxiety</a:t>
            </a:r>
            <a:r>
              <a:rPr lang="sl-SI" i="0" noProof="0" dirty="0"/>
              <a:t> </a:t>
            </a:r>
            <a:r>
              <a:rPr lang="sl-SI" i="0" noProof="0" dirty="0" err="1"/>
              <a:t>or</a:t>
            </a:r>
            <a:r>
              <a:rPr lang="sl-SI" i="0" noProof="0" dirty="0"/>
              <a:t> </a:t>
            </a:r>
            <a:r>
              <a:rPr lang="sl-SI" i="0" noProof="0" dirty="0" err="1"/>
              <a:t>any</a:t>
            </a:r>
            <a:r>
              <a:rPr lang="sl-SI" i="0" noProof="0" dirty="0"/>
              <a:t> </a:t>
            </a:r>
            <a:r>
              <a:rPr lang="sl-SI" i="0" noProof="0" dirty="0" err="1"/>
              <a:t>other</a:t>
            </a:r>
            <a:r>
              <a:rPr lang="en-AU" i="0" noProof="0" dirty="0"/>
              <a:t>?</a:t>
            </a:r>
          </a:p>
        </p:txBody>
      </p:sp>
    </p:spTree>
    <p:extLst>
      <p:ext uri="{BB962C8B-B14F-4D97-AF65-F5344CB8AC3E}">
        <p14:creationId xmlns:p14="http://schemas.microsoft.com/office/powerpoint/2010/main" val="145500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77E3899E-D607-9B56-802F-8C01BE2BD227}"/>
              </a:ext>
            </a:extLst>
          </p:cNvPr>
          <p:cNvSpPr>
            <a:spLocks noGrp="1"/>
          </p:cNvSpPr>
          <p:nvPr>
            <p:ph type="body" sz="quarter" idx="19"/>
          </p:nvPr>
        </p:nvSpPr>
        <p:spPr>
          <a:xfrm>
            <a:off x="553234" y="1069599"/>
            <a:ext cx="3014344" cy="385564"/>
          </a:xfrm>
        </p:spPr>
        <p:txBody>
          <a:bodyPr/>
          <a:lstStyle/>
          <a:p>
            <a:r>
              <a:rPr lang="sl-SI" dirty="0"/>
              <a:t>1.3</a:t>
            </a:r>
            <a:r>
              <a:rPr lang="sl-SI" sz="4000" dirty="0"/>
              <a:t> </a:t>
            </a:r>
          </a:p>
          <a:p>
            <a:r>
              <a:rPr lang="en-AU" sz="4800" noProof="0" dirty="0"/>
              <a:t>Mental</a:t>
            </a:r>
            <a:r>
              <a:rPr lang="en-GB" sz="4800" dirty="0"/>
              <a:t> resilience</a:t>
            </a:r>
          </a:p>
          <a:p>
            <a:endParaRPr lang="sl-SI" sz="4000" dirty="0"/>
          </a:p>
        </p:txBody>
      </p:sp>
      <p:sp>
        <p:nvSpPr>
          <p:cNvPr id="4" name="Označba mesta besedila 3">
            <a:extLst>
              <a:ext uri="{FF2B5EF4-FFF2-40B4-BE49-F238E27FC236}">
                <a16:creationId xmlns:a16="http://schemas.microsoft.com/office/drawing/2014/main" id="{1395B5E1-94BB-7901-FFD4-307C2E3031E7}"/>
              </a:ext>
            </a:extLst>
          </p:cNvPr>
          <p:cNvSpPr>
            <a:spLocks noGrp="1"/>
          </p:cNvSpPr>
          <p:nvPr>
            <p:ph type="body" sz="quarter" idx="20"/>
          </p:nvPr>
        </p:nvSpPr>
        <p:spPr>
          <a:xfrm>
            <a:off x="4594468" y="658947"/>
            <a:ext cx="6961476" cy="5236675"/>
          </a:xfrm>
        </p:spPr>
        <p:txBody>
          <a:bodyPr/>
          <a:lstStyle/>
          <a:p>
            <a:pPr>
              <a:lnSpc>
                <a:spcPct val="100000"/>
              </a:lnSpc>
            </a:pPr>
            <a:r>
              <a:rPr lang="en-GB" b="1" dirty="0"/>
              <a:t>Climate change can trigger emotions like:</a:t>
            </a:r>
          </a:p>
          <a:p>
            <a:pPr marL="285750" indent="-285750">
              <a:lnSpc>
                <a:spcPct val="100000"/>
              </a:lnSpc>
              <a:buFont typeface="Arial" panose="020B0604020202020204" pitchFamily="34" charset="0"/>
              <a:buChar char="•"/>
            </a:pPr>
            <a:r>
              <a:rPr lang="en-GB" dirty="0"/>
              <a:t>Deep sense of </a:t>
            </a:r>
            <a:r>
              <a:rPr lang="en-GB" b="1" dirty="0"/>
              <a:t>grief</a:t>
            </a:r>
          </a:p>
          <a:p>
            <a:pPr marL="285750" indent="-285750">
              <a:lnSpc>
                <a:spcPct val="100000"/>
              </a:lnSpc>
              <a:buFont typeface="Arial" panose="020B0604020202020204" pitchFamily="34" charset="0"/>
              <a:buChar char="•"/>
            </a:pPr>
            <a:r>
              <a:rPr lang="en-GB" b="1" dirty="0"/>
              <a:t>Anxiety</a:t>
            </a:r>
          </a:p>
          <a:p>
            <a:pPr marL="285750" indent="-285750">
              <a:lnSpc>
                <a:spcPct val="100000"/>
              </a:lnSpc>
              <a:buFont typeface="Arial" panose="020B0604020202020204" pitchFamily="34" charset="0"/>
              <a:buChar char="•"/>
            </a:pPr>
            <a:r>
              <a:rPr lang="en-GB" b="1" dirty="0"/>
              <a:t>Overwhelm</a:t>
            </a:r>
            <a:endParaRPr lang="sl-SI" b="1" dirty="0"/>
          </a:p>
          <a:p>
            <a:pPr marL="285750" indent="-285750">
              <a:lnSpc>
                <a:spcPct val="100000"/>
              </a:lnSpc>
              <a:buFont typeface="Arial" panose="020B0604020202020204" pitchFamily="34" charset="0"/>
              <a:buChar char="•"/>
            </a:pPr>
            <a:endParaRPr lang="en-GB" b="1" dirty="0"/>
          </a:p>
          <a:p>
            <a:pPr>
              <a:lnSpc>
                <a:spcPct val="100000"/>
              </a:lnSpc>
            </a:pPr>
            <a:r>
              <a:rPr lang="en-GB" b="1" dirty="0"/>
              <a:t>Developing mental resilience can help us:</a:t>
            </a:r>
          </a:p>
          <a:p>
            <a:pPr marL="285750" indent="-285750">
              <a:lnSpc>
                <a:spcPct val="100000"/>
              </a:lnSpc>
              <a:buFont typeface="Arial" panose="020B0604020202020204" pitchFamily="34" charset="0"/>
              <a:buChar char="•"/>
            </a:pPr>
            <a:r>
              <a:rPr lang="en-GB" b="1" dirty="0"/>
              <a:t>Acknowledge</a:t>
            </a:r>
            <a:r>
              <a:rPr lang="en-GB" dirty="0"/>
              <a:t> these </a:t>
            </a:r>
            <a:r>
              <a:rPr lang="en-SI" dirty="0"/>
              <a:t>feelings — without being consumed by them</a:t>
            </a:r>
          </a:p>
          <a:p>
            <a:pPr marL="285750" indent="-285750">
              <a:lnSpc>
                <a:spcPct val="100000"/>
              </a:lnSpc>
              <a:buFont typeface="Arial" panose="020B0604020202020204" pitchFamily="34" charset="0"/>
              <a:buChar char="•"/>
            </a:pPr>
            <a:r>
              <a:rPr lang="en-SI" dirty="0"/>
              <a:t>Stay </a:t>
            </a:r>
            <a:r>
              <a:rPr lang="en-SI" b="1" dirty="0"/>
              <a:t>engaged</a:t>
            </a:r>
            <a:r>
              <a:rPr lang="en-SI" dirty="0"/>
              <a:t> </a:t>
            </a:r>
          </a:p>
          <a:p>
            <a:pPr marL="285750" indent="-285750">
              <a:lnSpc>
                <a:spcPct val="100000"/>
              </a:lnSpc>
              <a:buFont typeface="Arial" panose="020B0604020202020204" pitchFamily="34" charset="0"/>
              <a:buChar char="•"/>
            </a:pPr>
            <a:r>
              <a:rPr lang="en-SI" dirty="0"/>
              <a:t>Maintain </a:t>
            </a:r>
            <a:r>
              <a:rPr lang="en-SI" b="1" dirty="0"/>
              <a:t>hope</a:t>
            </a:r>
          </a:p>
          <a:p>
            <a:pPr marL="285750" indent="-285750">
              <a:lnSpc>
                <a:spcPct val="100000"/>
              </a:lnSpc>
              <a:buFont typeface="Arial" panose="020B0604020202020204" pitchFamily="34" charset="0"/>
              <a:buChar char="•"/>
            </a:pPr>
            <a:r>
              <a:rPr lang="en-SI" dirty="0"/>
              <a:t>Continue to take </a:t>
            </a:r>
            <a:r>
              <a:rPr lang="en-SI" b="1" dirty="0"/>
              <a:t>meaningful</a:t>
            </a:r>
            <a:r>
              <a:rPr lang="en-SI" dirty="0"/>
              <a:t> </a:t>
            </a:r>
            <a:r>
              <a:rPr lang="en-SI" b="1" dirty="0"/>
              <a:t>action</a:t>
            </a:r>
            <a:r>
              <a:rPr lang="en-SI" dirty="0"/>
              <a:t> — even when the path ahead feels unclear</a:t>
            </a:r>
          </a:p>
          <a:p>
            <a:pPr>
              <a:lnSpc>
                <a:spcPct val="100000"/>
              </a:lnSpc>
            </a:pPr>
            <a:endParaRPr lang="sl-SI" dirty="0"/>
          </a:p>
        </p:txBody>
      </p:sp>
      <p:sp>
        <p:nvSpPr>
          <p:cNvPr id="6" name="Rectangle: Rounded Corners 11">
            <a:extLst>
              <a:ext uri="{FF2B5EF4-FFF2-40B4-BE49-F238E27FC236}">
                <a16:creationId xmlns:a16="http://schemas.microsoft.com/office/drawing/2014/main" id="{7E29D8B8-FCB0-7DEB-C05C-E487655A1C35}"/>
              </a:ext>
            </a:extLst>
          </p:cNvPr>
          <p:cNvSpPr/>
          <p:nvPr/>
        </p:nvSpPr>
        <p:spPr>
          <a:xfrm>
            <a:off x="287938" y="3821292"/>
            <a:ext cx="3851443" cy="228453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I" sz="2400" dirty="0">
                <a:solidFill>
                  <a:schemeClr val="bg1"/>
                </a:solidFill>
                <a:latin typeface="Calibri" panose="020F0502020204030204" pitchFamily="34" charset="0"/>
                <a:ea typeface="Times New Roman" panose="02020603050405020304" pitchFamily="18" charset="0"/>
              </a:rPr>
              <a:t>T</a:t>
            </a:r>
            <a:r>
              <a:rPr lang="en-SI" sz="2400" dirty="0">
                <a:solidFill>
                  <a:schemeClr val="bg1"/>
                </a:solidFill>
                <a:effectLst/>
                <a:latin typeface="Calibri" panose="020F0502020204030204" pitchFamily="34" charset="0"/>
                <a:ea typeface="Times New Roman" panose="02020603050405020304" pitchFamily="18" charset="0"/>
              </a:rPr>
              <a:t>he psychological and emotional strength that allows us to stay grounded in the face of uncertainty, loss, and change.</a:t>
            </a:r>
            <a:endParaRPr lang="en-GB" sz="2400" dirty="0">
              <a:solidFill>
                <a:schemeClr val="bg1"/>
              </a:solidFill>
            </a:endParaRPr>
          </a:p>
        </p:txBody>
      </p:sp>
    </p:spTree>
    <p:extLst>
      <p:ext uri="{BB962C8B-B14F-4D97-AF65-F5344CB8AC3E}">
        <p14:creationId xmlns:p14="http://schemas.microsoft.com/office/powerpoint/2010/main" val="196876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descr="A plant growing through a rock&#10;&#10;Description automatically generated">
            <a:extLst>
              <a:ext uri="{FF2B5EF4-FFF2-40B4-BE49-F238E27FC236}">
                <a16:creationId xmlns:a16="http://schemas.microsoft.com/office/drawing/2014/main" id="{99CCC69D-A616-F89C-C991-AAD7944C5B2E}"/>
              </a:ext>
            </a:extLst>
          </p:cNvPr>
          <p:cNvPicPr>
            <a:picLocks noChangeAspect="1"/>
          </p:cNvPicPr>
          <p:nvPr/>
        </p:nvPicPr>
        <p:blipFill>
          <a:blip r:embed="rId2"/>
          <a:srcRect t="23953" b="23953"/>
          <a:stretch>
            <a:fillRect/>
          </a:stretch>
        </p:blipFill>
        <p:spPr>
          <a:xfrm flipH="1">
            <a:off x="0" y="3300463"/>
            <a:ext cx="4500748" cy="3125950"/>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7" name="Rectangle: Rounded Corners 11">
            <a:extLst>
              <a:ext uri="{FF2B5EF4-FFF2-40B4-BE49-F238E27FC236}">
                <a16:creationId xmlns:a16="http://schemas.microsoft.com/office/drawing/2014/main" id="{2D62FA9D-C922-267F-0D53-A59EC8245EBC}"/>
              </a:ext>
            </a:extLst>
          </p:cNvPr>
          <p:cNvSpPr/>
          <p:nvPr/>
        </p:nvSpPr>
        <p:spPr>
          <a:xfrm>
            <a:off x="356260" y="201006"/>
            <a:ext cx="11198432" cy="14465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SI" sz="2200" i="0">
                <a:solidFill>
                  <a:schemeClr val="bg1"/>
                </a:solidFill>
                <a:ea typeface="Times New Roman" panose="02020603050405020304" pitchFamily="18" charset="0"/>
              </a:rPr>
              <a:t>R</a:t>
            </a:r>
            <a:r>
              <a:rPr lang="en-SI" sz="2200" i="0">
                <a:solidFill>
                  <a:schemeClr val="bg1"/>
                </a:solidFill>
                <a:effectLst/>
                <a:ea typeface="Times New Roman" panose="02020603050405020304" pitchFamily="18" charset="0"/>
              </a:rPr>
              <a:t>esilience </a:t>
            </a:r>
            <a:r>
              <a:rPr lang="en-SI" sz="2200" b="1" i="0">
                <a:solidFill>
                  <a:schemeClr val="bg1"/>
                </a:solidFill>
                <a:effectLst/>
                <a:ea typeface="Times New Roman" panose="02020603050405020304" pitchFamily="18" charset="0"/>
              </a:rPr>
              <a:t>does not mean avoiding stress </a:t>
            </a:r>
            <a:r>
              <a:rPr lang="en-SI" sz="2200" i="0">
                <a:solidFill>
                  <a:schemeClr val="bg1"/>
                </a:solidFill>
                <a:effectLst/>
                <a:ea typeface="Times New Roman" panose="02020603050405020304" pitchFamily="18" charset="0"/>
              </a:rPr>
              <a:t>altogether, and as climate change brings unavoidable stressors that are happening on a global scale, it is in fact very hard to avoid them. </a:t>
            </a:r>
          </a:p>
        </p:txBody>
      </p:sp>
      <p:sp>
        <p:nvSpPr>
          <p:cNvPr id="11" name="TextBox 10">
            <a:extLst>
              <a:ext uri="{FF2B5EF4-FFF2-40B4-BE49-F238E27FC236}">
                <a16:creationId xmlns:a16="http://schemas.microsoft.com/office/drawing/2014/main" id="{42AA021E-85DB-5116-00AE-75BA5B275998}"/>
              </a:ext>
            </a:extLst>
          </p:cNvPr>
          <p:cNvSpPr txBox="1"/>
          <p:nvPr/>
        </p:nvSpPr>
        <p:spPr>
          <a:xfrm>
            <a:off x="356260" y="1774761"/>
            <a:ext cx="10295906" cy="1173976"/>
          </a:xfrm>
          <a:prstGeom prst="rect">
            <a:avLst/>
          </a:prstGeom>
          <a:noFill/>
        </p:spPr>
        <p:txBody>
          <a:bodyPr wrap="square">
            <a:spAutoFit/>
          </a:bodyPr>
          <a:lstStyle/>
          <a:p>
            <a:pPr algn="l">
              <a:lnSpc>
                <a:spcPct val="170000"/>
              </a:lnSpc>
            </a:pPr>
            <a:r>
              <a:rPr lang="en-SI" sz="2200" b="1" i="0">
                <a:solidFill>
                  <a:srgbClr val="404040"/>
                </a:solidFill>
                <a:effectLst/>
                <a:ea typeface="Times New Roman" panose="02020603050405020304" pitchFamily="18" charset="0"/>
              </a:rPr>
              <a:t>What matters most is how we respond - </a:t>
            </a:r>
            <a:r>
              <a:rPr lang="en-SI" sz="2200" i="0">
                <a:solidFill>
                  <a:srgbClr val="404040"/>
                </a:solidFill>
                <a:effectLst/>
                <a:ea typeface="Times New Roman" panose="02020603050405020304" pitchFamily="18" charset="0"/>
              </a:rPr>
              <a:t>meeting these challenges without being overwhelmed or paralyzed.</a:t>
            </a:r>
            <a:r>
              <a:rPr lang="en-SI" sz="2200" i="0">
                <a:solidFill>
                  <a:srgbClr val="404040"/>
                </a:solidFill>
                <a:effectLst/>
              </a:rPr>
              <a:t> </a:t>
            </a:r>
          </a:p>
        </p:txBody>
      </p:sp>
      <p:sp>
        <p:nvSpPr>
          <p:cNvPr id="13" name="TextBox 12">
            <a:extLst>
              <a:ext uri="{FF2B5EF4-FFF2-40B4-BE49-F238E27FC236}">
                <a16:creationId xmlns:a16="http://schemas.microsoft.com/office/drawing/2014/main" id="{1F9BDBEC-7AC9-8433-98EA-27E17500E70E}"/>
              </a:ext>
            </a:extLst>
          </p:cNvPr>
          <p:cNvSpPr txBox="1"/>
          <p:nvPr/>
        </p:nvSpPr>
        <p:spPr>
          <a:xfrm>
            <a:off x="4965143" y="3413137"/>
            <a:ext cx="6994567" cy="2900602"/>
          </a:xfrm>
          <a:prstGeom prst="rect">
            <a:avLst/>
          </a:prstGeom>
          <a:noFill/>
        </p:spPr>
        <p:txBody>
          <a:bodyPr wrap="square">
            <a:spAutoFit/>
          </a:bodyPr>
          <a:lstStyle/>
          <a:p>
            <a:pPr algn="l">
              <a:lnSpc>
                <a:spcPct val="170000"/>
              </a:lnSpc>
            </a:pPr>
            <a:r>
              <a:rPr lang="en-SI" sz="2200" i="0" dirty="0">
                <a:solidFill>
                  <a:srgbClr val="404040"/>
                </a:solidFill>
                <a:ea typeface="Times New Roman" panose="02020603050405020304" pitchFamily="18" charset="0"/>
              </a:rPr>
              <a:t>B</a:t>
            </a:r>
            <a:r>
              <a:rPr lang="en-SI" sz="2200" i="0" dirty="0">
                <a:solidFill>
                  <a:srgbClr val="404040"/>
                </a:solidFill>
                <a:effectLst/>
                <a:ea typeface="Times New Roman" panose="02020603050405020304" pitchFamily="18" charset="0"/>
              </a:rPr>
              <a:t>eing exposed to stressors for a long time without resilience to them, can cause things such as</a:t>
            </a:r>
            <a:r>
              <a:rPr lang="en-SI" sz="2200" i="0" dirty="0">
                <a:solidFill>
                  <a:srgbClr val="404040"/>
                </a:solidFill>
                <a:ea typeface="Times New Roman" panose="02020603050405020304" pitchFamily="18" charset="0"/>
              </a:rPr>
              <a:t>:</a:t>
            </a:r>
          </a:p>
          <a:p>
            <a:pPr marL="285750" indent="-285750" algn="l">
              <a:lnSpc>
                <a:spcPct val="170000"/>
              </a:lnSpc>
              <a:spcBef>
                <a:spcPts val="0"/>
              </a:spcBef>
              <a:buFont typeface="Arial" panose="020B0604020202020204" pitchFamily="34" charset="0"/>
              <a:buChar char="•"/>
            </a:pPr>
            <a:r>
              <a:rPr lang="en-GB" sz="2200" i="0" dirty="0">
                <a:solidFill>
                  <a:srgbClr val="404040"/>
                </a:solidFill>
              </a:rPr>
              <a:t>B</a:t>
            </a:r>
            <a:r>
              <a:rPr lang="en-SI" sz="2200" i="0" dirty="0">
                <a:solidFill>
                  <a:srgbClr val="404040"/>
                </a:solidFill>
              </a:rPr>
              <a:t>urnout</a:t>
            </a:r>
          </a:p>
          <a:p>
            <a:pPr marL="285750" indent="-285750" algn="l">
              <a:lnSpc>
                <a:spcPct val="170000"/>
              </a:lnSpc>
              <a:spcBef>
                <a:spcPts val="0"/>
              </a:spcBef>
              <a:buFont typeface="Arial" panose="020B0604020202020204" pitchFamily="34" charset="0"/>
              <a:buChar char="•"/>
            </a:pPr>
            <a:r>
              <a:rPr lang="en-GB" sz="2200" i="0" dirty="0">
                <a:solidFill>
                  <a:srgbClr val="404040"/>
                </a:solidFill>
              </a:rPr>
              <a:t>D</a:t>
            </a:r>
            <a:r>
              <a:rPr lang="en-SI" sz="2200" i="0" dirty="0">
                <a:solidFill>
                  <a:srgbClr val="404040"/>
                </a:solidFill>
              </a:rPr>
              <a:t>epression</a:t>
            </a:r>
          </a:p>
          <a:p>
            <a:pPr marL="285750" indent="-285750" algn="l">
              <a:lnSpc>
                <a:spcPct val="170000"/>
              </a:lnSpc>
              <a:spcBef>
                <a:spcPts val="0"/>
              </a:spcBef>
              <a:buFont typeface="Arial" panose="020B0604020202020204" pitchFamily="34" charset="0"/>
              <a:buChar char="•"/>
            </a:pPr>
            <a:r>
              <a:rPr lang="en-GB" sz="2200" i="0" dirty="0">
                <a:solidFill>
                  <a:srgbClr val="404040"/>
                </a:solidFill>
              </a:rPr>
              <a:t>P</a:t>
            </a:r>
            <a:r>
              <a:rPr lang="en-SI" sz="2200" i="0" dirty="0">
                <a:solidFill>
                  <a:srgbClr val="404040"/>
                </a:solidFill>
              </a:rPr>
              <a:t>oorer cognitive function</a:t>
            </a:r>
            <a:endParaRPr lang="en-GB" sz="2200" dirty="0">
              <a:solidFill>
                <a:srgbClr val="404040"/>
              </a:solidFill>
            </a:endParaRPr>
          </a:p>
        </p:txBody>
      </p:sp>
      <p:cxnSp>
        <p:nvCxnSpPr>
          <p:cNvPr id="15" name="Straight Connector 14">
            <a:extLst>
              <a:ext uri="{FF2B5EF4-FFF2-40B4-BE49-F238E27FC236}">
                <a16:creationId xmlns:a16="http://schemas.microsoft.com/office/drawing/2014/main" id="{D12D2E11-C151-21C2-F658-A7A9C49C5B6A}"/>
              </a:ext>
            </a:extLst>
          </p:cNvPr>
          <p:cNvCxnSpPr>
            <a:cxnSpLocks/>
          </p:cNvCxnSpPr>
          <p:nvPr/>
        </p:nvCxnSpPr>
        <p:spPr>
          <a:xfrm>
            <a:off x="4798888" y="3300463"/>
            <a:ext cx="695768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70C9D9-C10B-D4EE-253A-7AD745E785E1}"/>
              </a:ext>
            </a:extLst>
          </p:cNvPr>
          <p:cNvSpPr txBox="1"/>
          <p:nvPr/>
        </p:nvSpPr>
        <p:spPr>
          <a:xfrm>
            <a:off x="0" y="6426413"/>
            <a:ext cx="1436913" cy="184666"/>
          </a:xfrm>
          <a:prstGeom prst="rect">
            <a:avLst/>
          </a:prstGeom>
          <a:noFill/>
        </p:spPr>
        <p:txBody>
          <a:bodyPr wrap="square" rtlCol="0">
            <a:spAutoFit/>
          </a:bodyPr>
          <a:lstStyle/>
          <a:p>
            <a:r>
              <a:rPr lang="en-GB" sz="600"/>
              <a:t>Photo by Rawan Ahmed on </a:t>
            </a:r>
            <a:r>
              <a:rPr lang="en-GB" sz="600">
                <a:hlinkClick r:id="rId3"/>
              </a:rPr>
              <a:t>Unsplash</a:t>
            </a:r>
            <a:r>
              <a:rPr lang="en-GB" sz="600"/>
              <a:t> </a:t>
            </a:r>
          </a:p>
        </p:txBody>
      </p:sp>
    </p:spTree>
    <p:extLst>
      <p:ext uri="{BB962C8B-B14F-4D97-AF65-F5344CB8AC3E}">
        <p14:creationId xmlns:p14="http://schemas.microsoft.com/office/powerpoint/2010/main" val="12405360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7AA025AAED4240A800A75F607D1D6C" ma:contentTypeVersion="20" ma:contentTypeDescription="Ustvari nov dokument." ma:contentTypeScope="" ma:versionID="d4133958d6094953c9ac1ccf1e30f22d">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4acd67b889edb10dd9c70005c2c1602e"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Lastnosti pravilnika o enotnem ravnanju skladno s predpisi" ma:hidden="true" ma:internalName="_ip_UnifiedCompliancePolicyProperties">
      <xsd:simpleType>
        <xsd:restriction base="dms:Note"/>
      </xsd:simpleType>
    </xsd:element>
    <xsd:element name="_ip_UnifiedCompliancePolicyUIAction" ma:index="20" nillable="true" ma:displayName="Dejanje UV pravilnika o enotnem ravnanju skladno s predpis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Oznake slike"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V skupni rabi s podrobnostmi"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Props1.xml><?xml version="1.0" encoding="utf-8"?>
<ds:datastoreItem xmlns:ds="http://schemas.openxmlformats.org/officeDocument/2006/customXml" ds:itemID="{44C8DBF1-B916-4468-BA5A-2454E19E0D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3B206E-90CB-4CBF-A2C2-AEA7A7E4A03F}">
  <ds:schemaRefs>
    <ds:schemaRef ds:uri="http://schemas.microsoft.com/sharepoint/v3/contenttype/forms"/>
  </ds:schemaRefs>
</ds:datastoreItem>
</file>

<file path=customXml/itemProps3.xml><?xml version="1.0" encoding="utf-8"?>
<ds:datastoreItem xmlns:ds="http://schemas.openxmlformats.org/officeDocument/2006/customXml" ds:itemID="{539C42B6-DC4E-4E85-B35A-4F4219299FF2}">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microsoft.com/sharepoint/v3"/>
    <ds:schemaRef ds:uri="http://purl.org/dc/elements/1.1/"/>
    <ds:schemaRef ds:uri="http://schemas.openxmlformats.org/package/2006/metadata/core-properties"/>
    <ds:schemaRef ds:uri="f3f0c5d0-6c08-4d33-a9a7-793a61798baa"/>
    <ds:schemaRef ds:uri="58db4824-5087-49bc-8ebd-80707495fe3e"/>
  </ds:schemaRefs>
</ds:datastoreItem>
</file>

<file path=docProps/app.xml><?xml version="1.0" encoding="utf-8"?>
<Properties xmlns="http://schemas.openxmlformats.org/officeDocument/2006/extended-properties" xmlns:vt="http://schemas.openxmlformats.org/officeDocument/2006/docPropsVTypes">
  <TotalTime>480</TotalTime>
  <Words>3221</Words>
  <Application>Microsoft Office PowerPoint</Application>
  <PresentationFormat>Widescreen</PresentationFormat>
  <Paragraphs>433</Paragraphs>
  <Slides>63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Aptos</vt:lpstr>
      <vt:lpstr>Arial</vt:lpstr>
      <vt:lpstr>Calibri</vt:lpstr>
      <vt:lpstr>Canva Sans</vt:lpstr>
      <vt:lpstr>Montserrat</vt:lpstr>
      <vt:lpstr>Montserrat Light</vt:lpstr>
      <vt:lpstr>Times New Roman</vt:lpstr>
      <vt:lpstr>-webkit-standard</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32</cp:revision>
  <dcterms:created xsi:type="dcterms:W3CDTF">2020-10-14T13:32:04Z</dcterms:created>
  <dcterms:modified xsi:type="dcterms:W3CDTF">2026-06-25T19:33:31Z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