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70"/>
  </p:notesMasterIdLst>
  <p:sldIdLst>
    <p:sldId id="4299" r:id="rId2"/>
    <p:sldId id="4303" r:id="rId3"/>
    <p:sldId id="4334" r:id="rId4"/>
    <p:sldId id="4307" r:id="rId5"/>
    <p:sldId id="4309" r:id="rId6"/>
    <p:sldId id="4313" r:id="rId7"/>
    <p:sldId id="4317" r:id="rId8"/>
    <p:sldId id="4311" r:id="rId9"/>
    <p:sldId id="4324" r:id="rId10"/>
    <p:sldId id="4319" r:id="rId11"/>
    <p:sldId id="4326" r:id="rId12"/>
    <p:sldId id="4327" r:id="rId13"/>
    <p:sldId id="4328" r:id="rId14"/>
    <p:sldId id="4329" r:id="rId15"/>
    <p:sldId id="4330" r:id="rId16"/>
    <p:sldId id="4310" r:id="rId17"/>
    <p:sldId id="4331" r:id="rId18"/>
    <p:sldId id="4332" r:id="rId19"/>
    <p:sldId id="4333" r:id="rId20"/>
    <p:sldId id="4335" r:id="rId21"/>
    <p:sldId id="4336" r:id="rId22"/>
    <p:sldId id="4337" r:id="rId23"/>
    <p:sldId id="4338" r:id="rId24"/>
    <p:sldId id="4339" r:id="rId25"/>
    <p:sldId id="4340" r:id="rId26"/>
    <p:sldId id="4342" r:id="rId27"/>
    <p:sldId id="4341" r:id="rId28"/>
    <p:sldId id="4343" r:id="rId29"/>
    <p:sldId id="4344" r:id="rId30"/>
    <p:sldId id="4346" r:id="rId31"/>
    <p:sldId id="4347" r:id="rId32"/>
    <p:sldId id="4348" r:id="rId33"/>
    <p:sldId id="4349" r:id="rId34"/>
    <p:sldId id="4312" r:id="rId35"/>
    <p:sldId id="4351" r:id="rId36"/>
    <p:sldId id="4352" r:id="rId37"/>
    <p:sldId id="4354" r:id="rId38"/>
    <p:sldId id="4353" r:id="rId39"/>
    <p:sldId id="4355" r:id="rId40"/>
    <p:sldId id="4356" r:id="rId41"/>
    <p:sldId id="4357" r:id="rId42"/>
    <p:sldId id="4358" r:id="rId43"/>
    <p:sldId id="4359" r:id="rId44"/>
    <p:sldId id="4360" r:id="rId45"/>
    <p:sldId id="4361" r:id="rId46"/>
    <p:sldId id="4363" r:id="rId47"/>
    <p:sldId id="4365" r:id="rId48"/>
    <p:sldId id="4366" r:id="rId49"/>
    <p:sldId id="4367" r:id="rId50"/>
    <p:sldId id="4368" r:id="rId51"/>
    <p:sldId id="4369" r:id="rId52"/>
    <p:sldId id="4370" r:id="rId53"/>
    <p:sldId id="4371" r:id="rId54"/>
    <p:sldId id="4372" r:id="rId55"/>
    <p:sldId id="4374" r:id="rId56"/>
    <p:sldId id="4375" r:id="rId57"/>
    <p:sldId id="4376" r:id="rId58"/>
    <p:sldId id="4377" r:id="rId59"/>
    <p:sldId id="4378" r:id="rId60"/>
    <p:sldId id="4379" r:id="rId61"/>
    <p:sldId id="4381" r:id="rId62"/>
    <p:sldId id="4382" r:id="rId63"/>
    <p:sldId id="4383" r:id="rId64"/>
    <p:sldId id="4384" r:id="rId65"/>
    <p:sldId id="4385" r:id="rId66"/>
    <p:sldId id="4386" r:id="rId67"/>
    <p:sldId id="4387" r:id="rId68"/>
    <p:sldId id="4314" r:id="rId6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74BA"/>
    <a:srgbClr val="5398A2"/>
    <a:srgbClr val="84C245"/>
    <a:srgbClr val="1F8E47"/>
    <a:srgbClr val="404040"/>
    <a:srgbClr val="0C4659"/>
    <a:srgbClr val="A555A1"/>
    <a:srgbClr val="3FB5A1"/>
    <a:srgbClr val="EE4F27"/>
    <a:srgbClr val="993F5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41"/>
    <p:restoredTop sz="93842" autoAdjust="0"/>
  </p:normalViewPr>
  <p:slideViewPr>
    <p:cSldViewPr snapToGrid="0" snapToObjects="1">
      <p:cViewPr varScale="1">
        <p:scale>
          <a:sx n="55" d="100"/>
          <a:sy n="55" d="100"/>
        </p:scale>
        <p:origin x="1100" y="28"/>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75"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bie Melia  (EU Projects &amp; Communication Specialist)" userId="2d1a2eb5-dfb4-4d11-8423-60408b1fc395" providerId="ADAL" clId="{76C18820-AAC1-402D-B1B7-4A40574F9EFB}"/>
    <pc:docChg chg="custSel modSld">
      <pc:chgData name="Albie Melia  (EU Projects &amp; Communication Specialist)" userId="2d1a2eb5-dfb4-4d11-8423-60408b1fc395" providerId="ADAL" clId="{76C18820-AAC1-402D-B1B7-4A40574F9EFB}" dt="2024-06-21T14:35:20.646" v="22" actId="1035"/>
      <pc:docMkLst>
        <pc:docMk/>
      </pc:docMkLst>
      <pc:sldChg chg="delSp modSp mod">
        <pc:chgData name="Albie Melia  (EU Projects &amp; Communication Specialist)" userId="2d1a2eb5-dfb4-4d11-8423-60408b1fc395" providerId="ADAL" clId="{76C18820-AAC1-402D-B1B7-4A40574F9EFB}" dt="2024-06-21T14:35:20.646" v="22" actId="1035"/>
        <pc:sldMkLst>
          <pc:docMk/>
          <pc:sldMk cId="2254164335" sldId="4299"/>
        </pc:sldMkLst>
        <pc:spChg chg="mod">
          <ac:chgData name="Albie Melia  (EU Projects &amp; Communication Specialist)" userId="2d1a2eb5-dfb4-4d11-8423-60408b1fc395" providerId="ADAL" clId="{76C18820-AAC1-402D-B1B7-4A40574F9EFB}" dt="2024-06-21T14:34:50.428" v="0" actId="20577"/>
          <ac:spMkLst>
            <pc:docMk/>
            <pc:sldMk cId="2254164335" sldId="4299"/>
            <ac:spMk id="3" creationId="{EFCB9B2A-CF41-A6DB-7204-A51510D2D895}"/>
          </ac:spMkLst>
        </pc:spChg>
        <pc:spChg chg="mod">
          <ac:chgData name="Albie Melia  (EU Projects &amp; Communication Specialist)" userId="2d1a2eb5-dfb4-4d11-8423-60408b1fc395" providerId="ADAL" clId="{76C18820-AAC1-402D-B1B7-4A40574F9EFB}" dt="2024-06-21T14:35:07.427" v="5" actId="11530"/>
          <ac:spMkLst>
            <pc:docMk/>
            <pc:sldMk cId="2254164335" sldId="4299"/>
            <ac:spMk id="12" creationId="{006D543B-908E-6CBC-E635-5AAF93F49CCA}"/>
          </ac:spMkLst>
        </pc:spChg>
        <pc:spChg chg="mod">
          <ac:chgData name="Albie Melia  (EU Projects &amp; Communication Specialist)" userId="2d1a2eb5-dfb4-4d11-8423-60408b1fc395" providerId="ADAL" clId="{76C18820-AAC1-402D-B1B7-4A40574F9EFB}" dt="2024-06-21T14:35:10.464" v="6" actId="1076"/>
          <ac:spMkLst>
            <pc:docMk/>
            <pc:sldMk cId="2254164335" sldId="4299"/>
            <ac:spMk id="13" creationId="{64A5EA1B-C58B-1942-F904-14C5020B87BF}"/>
          </ac:spMkLst>
        </pc:spChg>
        <pc:spChg chg="del mod">
          <ac:chgData name="Albie Melia  (EU Projects &amp; Communication Specialist)" userId="2d1a2eb5-dfb4-4d11-8423-60408b1fc395" providerId="ADAL" clId="{76C18820-AAC1-402D-B1B7-4A40574F9EFB}" dt="2024-06-21T14:34:56.316" v="2" actId="478"/>
          <ac:spMkLst>
            <pc:docMk/>
            <pc:sldMk cId="2254164335" sldId="4299"/>
            <ac:spMk id="14" creationId="{6545A73B-59B1-F6DF-F7CA-0E46C59D7B1C}"/>
          </ac:spMkLst>
        </pc:spChg>
        <pc:spChg chg="mod">
          <ac:chgData name="Albie Melia  (EU Projects &amp; Communication Specialist)" userId="2d1a2eb5-dfb4-4d11-8423-60408b1fc395" providerId="ADAL" clId="{76C18820-AAC1-402D-B1B7-4A40574F9EFB}" dt="2024-06-21T14:35:20.646" v="22" actId="1035"/>
          <ac:spMkLst>
            <pc:docMk/>
            <pc:sldMk cId="2254164335" sldId="4299"/>
            <ac:spMk id="15" creationId="{76EEF830-429F-3DFD-8F98-CA3B5266689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6/25/2026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None/>
            </a:pPr>
            <a:r>
              <a:rPr lang="en-GB" b="1" i="0" dirty="0">
                <a:solidFill>
                  <a:srgbClr val="210410"/>
                </a:solidFill>
                <a:effectLst/>
                <a:latin typeface="halyard-text"/>
              </a:rPr>
              <a:t>Reference article:</a:t>
            </a:r>
          </a:p>
          <a:p>
            <a:pPr algn="l">
              <a:spcBef>
                <a:spcPts val="1200"/>
              </a:spcBef>
              <a:buFont typeface="Arial" panose="020B0604020202020204" pitchFamily="34" charset="0"/>
              <a:buChar char="•"/>
            </a:pPr>
            <a:r>
              <a:rPr lang="en-GB" b="0" i="0" dirty="0">
                <a:solidFill>
                  <a:srgbClr val="645058"/>
                </a:solidFill>
                <a:effectLst/>
                <a:latin typeface="halyard-text"/>
              </a:rPr>
              <a:t>Source:</a:t>
            </a:r>
            <a:r>
              <a:rPr lang="en-GB" b="0" i="0" dirty="0">
                <a:solidFill>
                  <a:srgbClr val="000000"/>
                </a:solidFill>
                <a:effectLst/>
                <a:latin typeface="halyard-text"/>
              </a:rPr>
              <a:t> Frontiers</a:t>
            </a:r>
          </a:p>
          <a:p>
            <a:pPr algn="l">
              <a:spcBef>
                <a:spcPts val="300"/>
              </a:spcBef>
              <a:buFont typeface="Arial" panose="020B0604020202020204" pitchFamily="34" charset="0"/>
              <a:buChar char="•"/>
            </a:pPr>
            <a:r>
              <a:rPr lang="en-GB" b="0" i="0" dirty="0">
                <a:solidFill>
                  <a:srgbClr val="645058"/>
                </a:solidFill>
                <a:effectLst/>
                <a:latin typeface="halyard-text"/>
              </a:rPr>
              <a:t>Author:</a:t>
            </a:r>
            <a:r>
              <a:rPr lang="en-GB" b="0" i="0" dirty="0">
                <a:solidFill>
                  <a:srgbClr val="000000"/>
                </a:solidFill>
                <a:effectLst/>
                <a:latin typeface="halyard-text"/>
              </a:rPr>
              <a:t> Panu </a:t>
            </a:r>
            <a:r>
              <a:rPr lang="en-GB" b="0" i="0" dirty="0" err="1">
                <a:solidFill>
                  <a:srgbClr val="000000"/>
                </a:solidFill>
                <a:effectLst/>
                <a:latin typeface="halyard-text"/>
              </a:rPr>
              <a:t>Pihkala</a:t>
            </a:r>
            <a:endParaRPr lang="en-GB" b="0" i="0" dirty="0">
              <a:solidFill>
                <a:srgbClr val="000000"/>
              </a:solidFill>
              <a:effectLst/>
              <a:latin typeface="halyard-text"/>
            </a:endParaRPr>
          </a:p>
          <a:p>
            <a:pPr algn="l">
              <a:spcBef>
                <a:spcPts val="300"/>
              </a:spcBef>
              <a:buFont typeface="Arial" panose="020B0604020202020204" pitchFamily="34" charset="0"/>
              <a:buChar char="•"/>
            </a:pPr>
            <a:r>
              <a:rPr lang="en-GB" b="0" i="0" dirty="0">
                <a:solidFill>
                  <a:srgbClr val="645058"/>
                </a:solidFill>
                <a:effectLst/>
                <a:latin typeface="halyard-text"/>
              </a:rPr>
              <a:t>Date:</a:t>
            </a:r>
            <a:r>
              <a:rPr lang="en-GB" b="0" i="0" dirty="0">
                <a:solidFill>
                  <a:srgbClr val="000000"/>
                </a:solidFill>
                <a:effectLst/>
                <a:latin typeface="halyard-text"/>
              </a:rPr>
              <a:t> 14th January 202</a:t>
            </a:r>
          </a:p>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31</a:t>
            </a:fld>
            <a:endParaRPr lang="en-US"/>
          </a:p>
        </p:txBody>
      </p:sp>
    </p:spTree>
    <p:extLst>
      <p:ext uri="{BB962C8B-B14F-4D97-AF65-F5344CB8AC3E}">
        <p14:creationId xmlns:p14="http://schemas.microsoft.com/office/powerpoint/2010/main" val="39152443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6865EF-AF60-2ABF-4096-5C32B59698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08013C-99E8-B110-738E-437917B22C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75F96C-D21F-C265-83D7-A9D219921633}"/>
              </a:ext>
            </a:extLst>
          </p:cNvPr>
          <p:cNvSpPr>
            <a:spLocks noGrp="1"/>
          </p:cNvSpPr>
          <p:nvPr>
            <p:ph type="body" idx="1"/>
          </p:nvPr>
        </p:nvSpPr>
        <p:spPr/>
        <p:txBody>
          <a:bodyPr/>
          <a:lstStyle/>
          <a:p>
            <a:pPr algn="l">
              <a:buNone/>
            </a:pPr>
            <a:r>
              <a:rPr lang="en-GB" b="1" i="0" dirty="0">
                <a:solidFill>
                  <a:srgbClr val="210410"/>
                </a:solidFill>
                <a:effectLst/>
                <a:latin typeface="halyard-text"/>
              </a:rPr>
              <a:t>Reference article:</a:t>
            </a:r>
          </a:p>
          <a:p>
            <a:pPr algn="l">
              <a:spcBef>
                <a:spcPts val="1200"/>
              </a:spcBef>
              <a:buFont typeface="Arial" panose="020B0604020202020204" pitchFamily="34" charset="0"/>
              <a:buChar char="•"/>
            </a:pPr>
            <a:r>
              <a:rPr lang="en-GB" b="0" i="0" dirty="0">
                <a:solidFill>
                  <a:srgbClr val="645058"/>
                </a:solidFill>
                <a:effectLst/>
                <a:latin typeface="halyard-text"/>
              </a:rPr>
              <a:t>Source:</a:t>
            </a:r>
            <a:r>
              <a:rPr lang="en-GB" b="0" i="0" dirty="0">
                <a:solidFill>
                  <a:srgbClr val="000000"/>
                </a:solidFill>
                <a:effectLst/>
                <a:latin typeface="halyard-text"/>
              </a:rPr>
              <a:t> Frontiers</a:t>
            </a:r>
          </a:p>
          <a:p>
            <a:pPr algn="l">
              <a:spcBef>
                <a:spcPts val="300"/>
              </a:spcBef>
              <a:buFont typeface="Arial" panose="020B0604020202020204" pitchFamily="34" charset="0"/>
              <a:buChar char="•"/>
            </a:pPr>
            <a:r>
              <a:rPr lang="en-GB" b="0" i="0" dirty="0">
                <a:solidFill>
                  <a:srgbClr val="645058"/>
                </a:solidFill>
                <a:effectLst/>
                <a:latin typeface="halyard-text"/>
              </a:rPr>
              <a:t>Author:</a:t>
            </a:r>
            <a:r>
              <a:rPr lang="en-GB" b="0" i="0" dirty="0">
                <a:solidFill>
                  <a:srgbClr val="000000"/>
                </a:solidFill>
                <a:effectLst/>
                <a:latin typeface="halyard-text"/>
              </a:rPr>
              <a:t> Panu </a:t>
            </a:r>
            <a:r>
              <a:rPr lang="en-GB" b="0" i="0" dirty="0" err="1">
                <a:solidFill>
                  <a:srgbClr val="000000"/>
                </a:solidFill>
                <a:effectLst/>
                <a:latin typeface="halyard-text"/>
              </a:rPr>
              <a:t>Pihkala</a:t>
            </a:r>
            <a:endParaRPr lang="en-GB" b="0" i="0" dirty="0">
              <a:solidFill>
                <a:srgbClr val="000000"/>
              </a:solidFill>
              <a:effectLst/>
              <a:latin typeface="halyard-text"/>
            </a:endParaRPr>
          </a:p>
          <a:p>
            <a:pPr algn="l">
              <a:spcBef>
                <a:spcPts val="300"/>
              </a:spcBef>
              <a:buFont typeface="Arial" panose="020B0604020202020204" pitchFamily="34" charset="0"/>
              <a:buChar char="•"/>
            </a:pPr>
            <a:r>
              <a:rPr lang="en-GB" b="0" i="0" dirty="0">
                <a:solidFill>
                  <a:srgbClr val="645058"/>
                </a:solidFill>
                <a:effectLst/>
                <a:latin typeface="halyard-text"/>
              </a:rPr>
              <a:t>Date:</a:t>
            </a:r>
            <a:r>
              <a:rPr lang="en-GB" b="0" i="0" dirty="0">
                <a:solidFill>
                  <a:srgbClr val="000000"/>
                </a:solidFill>
                <a:effectLst/>
                <a:latin typeface="halyard-text"/>
              </a:rPr>
              <a:t> 14th January 202</a:t>
            </a:r>
          </a:p>
          <a:p>
            <a:endParaRPr lang="en-GB" dirty="0"/>
          </a:p>
        </p:txBody>
      </p:sp>
      <p:sp>
        <p:nvSpPr>
          <p:cNvPr id="4" name="Slide Number Placeholder 3">
            <a:extLst>
              <a:ext uri="{FF2B5EF4-FFF2-40B4-BE49-F238E27FC236}">
                <a16:creationId xmlns:a16="http://schemas.microsoft.com/office/drawing/2014/main" id="{9548F176-E8FF-A699-309F-4CFCA8BFA5D0}"/>
              </a:ext>
            </a:extLst>
          </p:cNvPr>
          <p:cNvSpPr>
            <a:spLocks noGrp="1"/>
          </p:cNvSpPr>
          <p:nvPr>
            <p:ph type="sldNum" sz="quarter" idx="5"/>
          </p:nvPr>
        </p:nvSpPr>
        <p:spPr/>
        <p:txBody>
          <a:bodyPr/>
          <a:lstStyle/>
          <a:p>
            <a:fld id="{4BE5DE82-CF29-044D-9158-06A811149881}" type="slidenum">
              <a:rPr lang="en-US" smtClean="0"/>
              <a:t>32</a:t>
            </a:fld>
            <a:endParaRPr lang="en-US"/>
          </a:p>
        </p:txBody>
      </p:sp>
    </p:spTree>
    <p:extLst>
      <p:ext uri="{BB962C8B-B14F-4D97-AF65-F5344CB8AC3E}">
        <p14:creationId xmlns:p14="http://schemas.microsoft.com/office/powerpoint/2010/main" val="2567862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When more young people speak up, the narrative begins to reflect hope, fairness, and action.</a:t>
            </a:r>
            <a:br>
              <a:rPr lang="en-GB" dirty="0"/>
            </a:br>
            <a:r>
              <a:rPr lang="en-GB" dirty="0"/>
              <a:t>That’s how change happens: not just through science or policy, but through storytelling, shared values, and human connection.</a:t>
            </a:r>
          </a:p>
        </p:txBody>
      </p:sp>
      <p:sp>
        <p:nvSpPr>
          <p:cNvPr id="4" name="Slide Number Placeholder 3"/>
          <p:cNvSpPr>
            <a:spLocks noGrp="1"/>
          </p:cNvSpPr>
          <p:nvPr>
            <p:ph type="sldNum" sz="quarter" idx="5"/>
          </p:nvPr>
        </p:nvSpPr>
        <p:spPr/>
        <p:txBody>
          <a:bodyPr/>
          <a:lstStyle/>
          <a:p>
            <a:fld id="{4BE5DE82-CF29-044D-9158-06A811149881}" type="slidenum">
              <a:rPr lang="en-US" smtClean="0"/>
              <a:t>66</a:t>
            </a:fld>
            <a:endParaRPr lang="en-US"/>
          </a:p>
        </p:txBody>
      </p:sp>
    </p:spTree>
    <p:extLst>
      <p:ext uri="{BB962C8B-B14F-4D97-AF65-F5344CB8AC3E}">
        <p14:creationId xmlns:p14="http://schemas.microsoft.com/office/powerpoint/2010/main" val="335003132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hyperlink" Target="https://creativecommons.org/licenses/by/4.0/?ref=chooser-v1" TargetMode="Externa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2D904015-C106-045F-C10F-F9452F1E3511}"/>
              </a:ext>
            </a:extLst>
          </p:cNvPr>
          <p:cNvSpPr/>
          <p:nvPr userDrawn="1"/>
        </p:nvSpPr>
        <p:spPr>
          <a:xfrm rot="16200000">
            <a:off x="2905575" y="2272105"/>
            <a:ext cx="3336183" cy="3602461"/>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Rectangle 21">
            <a:extLst>
              <a:ext uri="{FF2B5EF4-FFF2-40B4-BE49-F238E27FC236}">
                <a16:creationId xmlns:a16="http://schemas.microsoft.com/office/drawing/2014/main" id="{A242E2CF-E84C-8E81-C8EA-4D5CC70E5736}"/>
              </a:ext>
            </a:extLst>
          </p:cNvPr>
          <p:cNvSpPr/>
          <p:nvPr userDrawn="1"/>
        </p:nvSpPr>
        <p:spPr>
          <a:xfrm>
            <a:off x="-39761" y="2405243"/>
            <a:ext cx="4748066" cy="3336181"/>
          </a:xfrm>
          <a:prstGeom prst="rect">
            <a:avLst/>
          </a:prstGeom>
          <a:solidFill>
            <a:srgbClr val="1F8E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icture Placeholder 23">
            <a:extLst>
              <a:ext uri="{FF2B5EF4-FFF2-40B4-BE49-F238E27FC236}">
                <a16:creationId xmlns:a16="http://schemas.microsoft.com/office/drawing/2014/main" id="{D6A4EAA4-8455-6BCC-2CF4-864D4D63E800}"/>
              </a:ext>
            </a:extLst>
          </p:cNvPr>
          <p:cNvSpPr>
            <a:spLocks noGrp="1"/>
          </p:cNvSpPr>
          <p:nvPr>
            <p:ph type="pic" sz="quarter" idx="19"/>
          </p:nvPr>
        </p:nvSpPr>
        <p:spPr>
          <a:xfrm>
            <a:off x="5555673" y="337875"/>
            <a:ext cx="6636327" cy="4609194"/>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9" name="Freeform 18">
            <a:extLst>
              <a:ext uri="{FF2B5EF4-FFF2-40B4-BE49-F238E27FC236}">
                <a16:creationId xmlns:a16="http://schemas.microsoft.com/office/drawing/2014/main" id="{E067325B-0DCC-9F1B-E930-4CB147278451}"/>
              </a:ext>
            </a:extLst>
          </p:cNvPr>
          <p:cNvSpPr/>
          <p:nvPr userDrawn="1"/>
        </p:nvSpPr>
        <p:spPr>
          <a:xfrm flipH="1">
            <a:off x="6474524" y="5337397"/>
            <a:ext cx="5717476" cy="778675"/>
          </a:xfrm>
          <a:custGeom>
            <a:avLst/>
            <a:gdLst>
              <a:gd name="connsiteX0" fmla="*/ 5235369 w 5717476"/>
              <a:gd name="connsiteY0" fmla="*/ 0 h 778675"/>
              <a:gd name="connsiteX1" fmla="*/ 4526120 w 5717476"/>
              <a:gd name="connsiteY1" fmla="*/ 0 h 778675"/>
              <a:gd name="connsiteX2" fmla="*/ 665005 w 5717476"/>
              <a:gd name="connsiteY2" fmla="*/ 0 h 778675"/>
              <a:gd name="connsiteX3" fmla="*/ 0 w 5717476"/>
              <a:gd name="connsiteY3" fmla="*/ 0 h 778675"/>
              <a:gd name="connsiteX4" fmla="*/ 0 w 5717476"/>
              <a:gd name="connsiteY4" fmla="*/ 778675 h 778675"/>
              <a:gd name="connsiteX5" fmla="*/ 680798 w 5717476"/>
              <a:gd name="connsiteY5" fmla="*/ 778675 h 778675"/>
              <a:gd name="connsiteX6" fmla="*/ 5008228 w 5717476"/>
              <a:gd name="connsiteY6" fmla="*/ 778675 h 778675"/>
              <a:gd name="connsiteX7" fmla="*/ 5717476 w 5717476"/>
              <a:gd name="connsiteY7" fmla="*/ 778675 h 778675"/>
              <a:gd name="connsiteX8" fmla="*/ 5717476 w 5717476"/>
              <a:gd name="connsiteY8" fmla="*/ 421337 h 778675"/>
              <a:gd name="connsiteX9" fmla="*/ 5235369 w 5717476"/>
              <a:gd name="connsiteY9"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17476" h="778675">
                <a:moveTo>
                  <a:pt x="5235369" y="0"/>
                </a:moveTo>
                <a:lnTo>
                  <a:pt x="4526120" y="0"/>
                </a:lnTo>
                <a:lnTo>
                  <a:pt x="665005" y="0"/>
                </a:lnTo>
                <a:lnTo>
                  <a:pt x="0" y="0"/>
                </a:lnTo>
                <a:lnTo>
                  <a:pt x="0" y="778675"/>
                </a:lnTo>
                <a:lnTo>
                  <a:pt x="680798" y="778675"/>
                </a:lnTo>
                <a:lnTo>
                  <a:pt x="5008228" y="778675"/>
                </a:lnTo>
                <a:lnTo>
                  <a:pt x="5717476" y="778675"/>
                </a:lnTo>
                <a:lnTo>
                  <a:pt x="5717476" y="421337"/>
                </a:lnTo>
                <a:cubicBezTo>
                  <a:pt x="5717476" y="189335"/>
                  <a:pt x="5500834" y="0"/>
                  <a:pt x="5235369" y="0"/>
                </a:cubicBez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430882"/>
            <a:ext cx="4414577" cy="679345"/>
          </a:xfrm>
          <a:prstGeom prst="rect">
            <a:avLst/>
          </a:prstGeom>
        </p:spPr>
        <p:txBody>
          <a:bodyPr>
            <a:noAutofit/>
          </a:bodyPr>
          <a:lstStyle>
            <a:lvl1pPr marL="0" indent="0" algn="r">
              <a:buNone/>
              <a:defRPr sz="2800" b="0" i="0">
                <a:solidFill>
                  <a:schemeClr val="bg1"/>
                </a:solidFill>
                <a:latin typeface="+mn-lt"/>
              </a:defRPr>
            </a:lvl1pPr>
          </a:lstStyle>
          <a:p>
            <a:pPr lvl="0"/>
            <a:r>
              <a:rPr lang="en-US" dirty="0" err="1"/>
              <a:t>www.website.eu</a:t>
            </a:r>
            <a:endParaRPr lang="en-US" dirty="0"/>
          </a:p>
        </p:txBody>
      </p:sp>
      <p:sp>
        <p:nvSpPr>
          <p:cNvPr id="2" name="Freeform 1">
            <a:extLst>
              <a:ext uri="{FF2B5EF4-FFF2-40B4-BE49-F238E27FC236}">
                <a16:creationId xmlns:a16="http://schemas.microsoft.com/office/drawing/2014/main" id="{B35F9359-F872-09C6-1985-6971F387D1F3}"/>
              </a:ext>
            </a:extLst>
          </p:cNvPr>
          <p:cNvSpPr/>
          <p:nvPr userDrawn="1"/>
        </p:nvSpPr>
        <p:spPr>
          <a:xfrm rot="16200000">
            <a:off x="1479788" y="8325974"/>
            <a:ext cx="665954" cy="3705933"/>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9" name="Picture 8">
            <a:extLst>
              <a:ext uri="{FF2B5EF4-FFF2-40B4-BE49-F238E27FC236}">
                <a16:creationId xmlns:a16="http://schemas.microsoft.com/office/drawing/2014/main" id="{81267D49-CF81-1CAB-9378-84795E28C7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7403" y="312631"/>
            <a:ext cx="2646852" cy="1945277"/>
          </a:xfrm>
          <a:prstGeom prst="rect">
            <a:avLst/>
          </a:prstGeom>
        </p:spPr>
      </p:pic>
      <p:pic>
        <p:nvPicPr>
          <p:cNvPr id="3" name="Google Shape;18;p25">
            <a:extLst>
              <a:ext uri="{FF2B5EF4-FFF2-40B4-BE49-F238E27FC236}">
                <a16:creationId xmlns:a16="http://schemas.microsoft.com/office/drawing/2014/main" id="{76C80F1C-8BB7-D0B3-907F-E9B6826DA3CA}"/>
              </a:ext>
            </a:extLst>
          </p:cNvPr>
          <p:cNvPicPr preferRelativeResize="0"/>
          <p:nvPr userDrawn="1"/>
        </p:nvPicPr>
        <p:blipFill rotWithShape="1">
          <a:blip r:embed="rId3">
            <a:alphaModFix/>
          </a:blip>
          <a:srcRect/>
          <a:stretch/>
        </p:blipFill>
        <p:spPr>
          <a:xfrm>
            <a:off x="164733" y="6110227"/>
            <a:ext cx="5931268" cy="681706"/>
          </a:xfrm>
          <a:prstGeom prst="rect">
            <a:avLst/>
          </a:prstGeom>
          <a:noFill/>
          <a:ln>
            <a:noFill/>
          </a:ln>
        </p:spPr>
      </p:pic>
      <p:pic>
        <p:nvPicPr>
          <p:cNvPr id="4" name="Picture 3">
            <a:extLst>
              <a:ext uri="{FF2B5EF4-FFF2-40B4-BE49-F238E27FC236}">
                <a16:creationId xmlns:a16="http://schemas.microsoft.com/office/drawing/2014/main" id="{9A9CCB16-5F56-765C-BFEF-D2489A5D1648}"/>
              </a:ext>
            </a:extLst>
          </p:cNvPr>
          <p:cNvPicPr>
            <a:picLocks noChangeAspect="1"/>
          </p:cNvPicPr>
          <p:nvPr userDrawn="1"/>
        </p:nvPicPr>
        <p:blipFill>
          <a:blip r:embed="rId4"/>
          <a:stretch>
            <a:fillRect/>
          </a:stretch>
        </p:blipFill>
        <p:spPr>
          <a:xfrm>
            <a:off x="6474524" y="6263170"/>
            <a:ext cx="1076208" cy="375819"/>
          </a:xfrm>
          <a:prstGeom prst="rect">
            <a:avLst/>
          </a:prstGeom>
        </p:spPr>
      </p:pic>
      <p:sp>
        <p:nvSpPr>
          <p:cNvPr id="5" name="TextBox 4">
            <a:extLst>
              <a:ext uri="{FF2B5EF4-FFF2-40B4-BE49-F238E27FC236}">
                <a16:creationId xmlns:a16="http://schemas.microsoft.com/office/drawing/2014/main" id="{9DFD8B28-1413-03C1-1649-EF2508582B89}"/>
              </a:ext>
            </a:extLst>
          </p:cNvPr>
          <p:cNvSpPr txBox="1"/>
          <p:nvPr userDrawn="1"/>
        </p:nvSpPr>
        <p:spPr>
          <a:xfrm>
            <a:off x="7638594" y="6413009"/>
            <a:ext cx="2470484" cy="186782"/>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800" dirty="0">
                <a:solidFill>
                  <a:srgbClr val="3A3953"/>
                </a:solidFill>
                <a:effectLst/>
                <a:latin typeface="Calibri" panose="020F0502020204030204" pitchFamily="34" charset="0"/>
                <a:ea typeface="Calibri" panose="020F0502020204030204" pitchFamily="34" charset="0"/>
                <a:cs typeface="Times New Roman" panose="02020603050405020304" pitchFamily="18" charset="0"/>
              </a:rPr>
              <a:t>Module 1 by Planet Pulse is licensed under </a:t>
            </a:r>
            <a:r>
              <a:rPr lang="en-US" sz="800" dirty="0">
                <a:solidFill>
                  <a:srgbClr val="3A3953"/>
                </a:solidFill>
                <a:effectLst/>
                <a:latin typeface="Calibri" panose="020F0502020204030204" pitchFamily="34" charset="0"/>
                <a:ea typeface="Calibri" panose="020F0502020204030204" pitchFamily="34" charset="0"/>
                <a:cs typeface="Times New Roman" panose="02020603050405020304" pitchFamily="18" charset="0"/>
                <a:hlinkClick r:id="rId5"/>
              </a:rPr>
              <a:t>CC BY 4.0 </a:t>
            </a:r>
            <a:endParaRPr lang="en-IE" sz="800" dirty="0">
              <a:solidFill>
                <a:srgbClr val="3A3953"/>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20865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84C24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19105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1F8E4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5398A2"/>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4"/>
            <a:ext cx="1532272" cy="1049221"/>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Text Placeholder 17">
            <a:extLst>
              <a:ext uri="{FF2B5EF4-FFF2-40B4-BE49-F238E27FC236}">
                <a16:creationId xmlns:a16="http://schemas.microsoft.com/office/drawing/2014/main" id="{74EA9D64-55B8-3855-6053-7B79677C5E2E}"/>
              </a:ext>
            </a:extLst>
          </p:cNvPr>
          <p:cNvSpPr>
            <a:spLocks noGrp="1"/>
          </p:cNvSpPr>
          <p:nvPr>
            <p:ph type="body" sz="quarter" idx="21" hasCustomPrompt="1"/>
          </p:nvPr>
        </p:nvSpPr>
        <p:spPr>
          <a:xfrm>
            <a:off x="787770" y="5062321"/>
            <a:ext cx="10755843" cy="1235941"/>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Picture Placeholder 16">
            <a:extLst>
              <a:ext uri="{FF2B5EF4-FFF2-40B4-BE49-F238E27FC236}">
                <a16:creationId xmlns:a16="http://schemas.microsoft.com/office/drawing/2014/main" id="{A5A95592-5CA0-8FDF-0E49-2AD638F90ECC}"/>
              </a:ext>
            </a:extLst>
          </p:cNvPr>
          <p:cNvSpPr>
            <a:spLocks noGrp="1"/>
          </p:cNvSpPr>
          <p:nvPr>
            <p:ph type="pic" sz="quarter" idx="22"/>
          </p:nvPr>
        </p:nvSpPr>
        <p:spPr>
          <a:xfrm>
            <a:off x="0" y="148452"/>
            <a:ext cx="8097183" cy="4466563"/>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9DC221F-8346-2EF7-5657-B06D86059A19}"/>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17701727">
            <a:off x="8378696" y="-8979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1" y="2045704"/>
            <a:ext cx="4615448"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2" y="761603"/>
            <a:ext cx="4615448"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5753182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6AAE22F-38B6-8AF9-3EDE-BABDE3BC5702}"/>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1081996">
            <a:off x="8614224" y="-773240"/>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0C3C2A-8171-398A-CEBD-FFB29BAB5F41}"/>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5400000">
            <a:off x="8434115" y="-7455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3" cstate="print">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5398A2"/>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11">
            <a:extLst>
              <a:ext uri="{FF2B5EF4-FFF2-40B4-BE49-F238E27FC236}">
                <a16:creationId xmlns:a16="http://schemas.microsoft.com/office/drawing/2014/main" id="{0532DF0D-D7FD-72B7-24C4-8E8E48CFAFB4}"/>
              </a:ext>
            </a:extLst>
          </p:cNvPr>
          <p:cNvSpPr/>
          <p:nvPr userDrawn="1"/>
        </p:nvSpPr>
        <p:spPr>
          <a:xfrm>
            <a:off x="787883"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dirty="0"/>
              <a:t>Thank You</a:t>
            </a:r>
          </a:p>
        </p:txBody>
      </p:sp>
      <p:sp>
        <p:nvSpPr>
          <p:cNvPr id="18" name="Freeform 17">
            <a:extLst>
              <a:ext uri="{FF2B5EF4-FFF2-40B4-BE49-F238E27FC236}">
                <a16:creationId xmlns:a16="http://schemas.microsoft.com/office/drawing/2014/main" id="{12FAB2F2-1FC0-5327-17DE-B8FE08A80275}"/>
              </a:ext>
            </a:extLst>
          </p:cNvPr>
          <p:cNvSpPr/>
          <p:nvPr userDrawn="1"/>
        </p:nvSpPr>
        <p:spPr>
          <a:xfrm>
            <a:off x="-36951"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4" name="TextBox 3">
            <a:extLst>
              <a:ext uri="{FF2B5EF4-FFF2-40B4-BE49-F238E27FC236}">
                <a16:creationId xmlns:a16="http://schemas.microsoft.com/office/drawing/2014/main" id="{25FB937C-2F3B-16A8-226A-EA9B789B6EBF}"/>
              </a:ext>
            </a:extLst>
          </p:cNvPr>
          <p:cNvSpPr txBox="1"/>
          <p:nvPr userDrawn="1"/>
        </p:nvSpPr>
        <p:spPr>
          <a:xfrm>
            <a:off x="2571917" y="5999367"/>
            <a:ext cx="4399921" cy="553998"/>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IE" sz="750" b="0" i="0" u="none" strike="noStrike" dirty="0">
                <a:solidFill>
                  <a:srgbClr val="404040"/>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defTabSz="457200" rtl="0" eaLnBrk="1" fontAlgn="auto" latinLnBrk="0" hangingPunct="1">
              <a:lnSpc>
                <a:spcPct val="100000"/>
              </a:lnSpc>
              <a:spcBef>
                <a:spcPts val="0"/>
              </a:spcBef>
              <a:spcAft>
                <a:spcPts val="0"/>
              </a:spcAft>
              <a:buClrTx/>
              <a:buSzTx/>
              <a:buFontTx/>
              <a:buNone/>
              <a:tabLst/>
              <a:defRPr/>
            </a:pPr>
            <a:endParaRPr lang="en-US" sz="750" i="0" dirty="0">
              <a:solidFill>
                <a:srgbClr val="404040"/>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B1A16752-D3FF-6866-AB52-CD5E21A9CD51}"/>
              </a:ext>
            </a:extLst>
          </p:cNvPr>
          <p:cNvPicPr>
            <a:picLocks noChangeAspect="1"/>
          </p:cNvPicPr>
          <p:nvPr userDrawn="1"/>
        </p:nvPicPr>
        <p:blipFill>
          <a:blip r:embed="rId2"/>
          <a:stretch>
            <a:fillRect/>
          </a:stretch>
        </p:blipFill>
        <p:spPr>
          <a:xfrm>
            <a:off x="595916" y="5973915"/>
            <a:ext cx="1989660" cy="443041"/>
          </a:xfrm>
          <a:prstGeom prst="rect">
            <a:avLst/>
          </a:prstGeom>
        </p:spPr>
      </p:pic>
      <p:pic>
        <p:nvPicPr>
          <p:cNvPr id="16" name="Picture 15">
            <a:extLst>
              <a:ext uri="{FF2B5EF4-FFF2-40B4-BE49-F238E27FC236}">
                <a16:creationId xmlns:a16="http://schemas.microsoft.com/office/drawing/2014/main" id="{0786199D-2882-02E5-01F8-C0992EF4701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96899" y="696090"/>
            <a:ext cx="2957461" cy="2173556"/>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Part 1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F8F0344-E868-ECCD-307B-8D8A87AD63D5}"/>
              </a:ext>
            </a:extLst>
          </p:cNvPr>
          <p:cNvSpPr/>
          <p:nvPr userDrawn="1"/>
        </p:nvSpPr>
        <p:spPr>
          <a:xfrm>
            <a:off x="2269245" y="2551368"/>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D8CD7C7-42CA-23DD-4AD9-B064E2FDEDC1}"/>
              </a:ext>
            </a:extLst>
          </p:cNvPr>
          <p:cNvSpPr/>
          <p:nvPr userDrawn="1"/>
        </p:nvSpPr>
        <p:spPr>
          <a:xfrm rot="10800000">
            <a:off x="4732121" y="0"/>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258C5E71-1BDE-B873-EA18-076ABA0EC1EA}"/>
              </a:ext>
            </a:extLst>
          </p:cNvPr>
          <p:cNvSpPr/>
          <p:nvPr userDrawn="1"/>
        </p:nvSpPr>
        <p:spPr>
          <a:xfrm>
            <a:off x="7180659" y="2461430"/>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84C24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97E11A68-2A9A-9ACF-5266-113E7DD6EB26}"/>
              </a:ext>
            </a:extLst>
          </p:cNvPr>
          <p:cNvSpPr/>
          <p:nvPr userDrawn="1"/>
        </p:nvSpPr>
        <p:spPr>
          <a:xfrm rot="10800000">
            <a:off x="9629195" y="0"/>
            <a:ext cx="2205305" cy="3416770"/>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Picture Placeholder 34">
            <a:extLst>
              <a:ext uri="{FF2B5EF4-FFF2-40B4-BE49-F238E27FC236}">
                <a16:creationId xmlns:a16="http://schemas.microsoft.com/office/drawing/2014/main" id="{210244EC-F349-0D2A-8EC7-942C68084457}"/>
              </a:ext>
            </a:extLst>
          </p:cNvPr>
          <p:cNvSpPr>
            <a:spLocks noGrp="1"/>
          </p:cNvSpPr>
          <p:nvPr>
            <p:ph type="pic" sz="quarter" idx="11"/>
          </p:nvPr>
        </p:nvSpPr>
        <p:spPr>
          <a:xfrm>
            <a:off x="4722871" y="2442768"/>
            <a:ext cx="2204215"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6" name="Picture Placeholder 86">
            <a:extLst>
              <a:ext uri="{FF2B5EF4-FFF2-40B4-BE49-F238E27FC236}">
                <a16:creationId xmlns:a16="http://schemas.microsoft.com/office/drawing/2014/main" id="{45AACAFC-171C-59E3-4602-1EE41C729BB6}"/>
              </a:ext>
            </a:extLst>
          </p:cNvPr>
          <p:cNvSpPr>
            <a:spLocks noGrp="1"/>
          </p:cNvSpPr>
          <p:nvPr>
            <p:ph type="pic" sz="quarter" idx="12"/>
          </p:nvPr>
        </p:nvSpPr>
        <p:spPr>
          <a:xfrm>
            <a:off x="7180659" y="5430"/>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7" name="Picture Placeholder 36">
            <a:extLst>
              <a:ext uri="{FF2B5EF4-FFF2-40B4-BE49-F238E27FC236}">
                <a16:creationId xmlns:a16="http://schemas.microsoft.com/office/drawing/2014/main" id="{355E5E31-0A04-2AFB-02EB-15C6FAA3DE57}"/>
              </a:ext>
            </a:extLst>
          </p:cNvPr>
          <p:cNvSpPr>
            <a:spLocks noGrp="1"/>
          </p:cNvSpPr>
          <p:nvPr>
            <p:ph type="pic" sz="quarter" idx="13"/>
          </p:nvPr>
        </p:nvSpPr>
        <p:spPr>
          <a:xfrm>
            <a:off x="9629195" y="2746545"/>
            <a:ext cx="2204215" cy="3195585"/>
          </a:xfrm>
          <a:custGeom>
            <a:avLst/>
            <a:gdLst>
              <a:gd name="connsiteX0" fmla="*/ 0 w 2204215"/>
              <a:gd name="connsiteY0" fmla="*/ 0 h 3195585"/>
              <a:gd name="connsiteX1" fmla="*/ 2204215 w 2204215"/>
              <a:gd name="connsiteY1" fmla="*/ 0 h 3195585"/>
              <a:gd name="connsiteX2" fmla="*/ 2204215 w 2204215"/>
              <a:gd name="connsiteY2" fmla="*/ 2031625 h 3195585"/>
              <a:gd name="connsiteX3" fmla="*/ 2201913 w 2204215"/>
              <a:gd name="connsiteY3" fmla="*/ 2031625 h 3195585"/>
              <a:gd name="connsiteX4" fmla="*/ 2204215 w 2204215"/>
              <a:gd name="connsiteY4" fmla="*/ 2093735 h 3195585"/>
              <a:gd name="connsiteX5" fmla="*/ 1102108 w 2204215"/>
              <a:gd name="connsiteY5" fmla="*/ 3195585 h 3195585"/>
              <a:gd name="connsiteX6" fmla="*/ 0 w 2204215"/>
              <a:gd name="connsiteY6" fmla="*/ 2093735 h 3195585"/>
              <a:gd name="connsiteX7" fmla="*/ 2302 w 2204215"/>
              <a:gd name="connsiteY7" fmla="*/ 2031625 h 3195585"/>
              <a:gd name="connsiteX8" fmla="*/ 0 w 2204215"/>
              <a:gd name="connsiteY8" fmla="*/ 2031625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95585">
                <a:moveTo>
                  <a:pt x="0" y="0"/>
                </a:moveTo>
                <a:lnTo>
                  <a:pt x="2204215" y="0"/>
                </a:lnTo>
                <a:lnTo>
                  <a:pt x="2204215" y="2031625"/>
                </a:lnTo>
                <a:lnTo>
                  <a:pt x="2201913" y="2031625"/>
                </a:lnTo>
                <a:cubicBezTo>
                  <a:pt x="2204215" y="2052329"/>
                  <a:pt x="2204215" y="2073031"/>
                  <a:pt x="2204215" y="2093735"/>
                </a:cubicBezTo>
                <a:cubicBezTo>
                  <a:pt x="2204215" y="2703318"/>
                  <a:pt x="1709533" y="3195585"/>
                  <a:pt x="1102108" y="3195585"/>
                </a:cubicBezTo>
                <a:cubicBezTo>
                  <a:pt x="492383" y="3195585"/>
                  <a:pt x="0" y="2701016"/>
                  <a:pt x="0" y="2093735"/>
                </a:cubicBezTo>
                <a:cubicBezTo>
                  <a:pt x="0" y="2070731"/>
                  <a:pt x="2302" y="2050027"/>
                  <a:pt x="2302" y="2031625"/>
                </a:cubicBezTo>
                <a:lnTo>
                  <a:pt x="0" y="203162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8" name="Picture Placeholder 100">
            <a:extLst>
              <a:ext uri="{FF2B5EF4-FFF2-40B4-BE49-F238E27FC236}">
                <a16:creationId xmlns:a16="http://schemas.microsoft.com/office/drawing/2014/main" id="{EB2873D7-F640-6209-9830-FEDEBD79D522}"/>
              </a:ext>
            </a:extLst>
          </p:cNvPr>
          <p:cNvSpPr>
            <a:spLocks noGrp="1"/>
          </p:cNvSpPr>
          <p:nvPr>
            <p:ph type="pic" sz="quarter" idx="10"/>
          </p:nvPr>
        </p:nvSpPr>
        <p:spPr>
          <a:xfrm>
            <a:off x="2269245" y="16945"/>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8" name="Text Placeholder 32">
            <a:extLst>
              <a:ext uri="{FF2B5EF4-FFF2-40B4-BE49-F238E27FC236}">
                <a16:creationId xmlns:a16="http://schemas.microsoft.com/office/drawing/2014/main" id="{6389C801-2A80-182C-E589-CC07BDBC1FB0}"/>
              </a:ext>
            </a:extLst>
          </p:cNvPr>
          <p:cNvSpPr>
            <a:spLocks noGrp="1"/>
          </p:cNvSpPr>
          <p:nvPr>
            <p:ph type="body" sz="quarter" idx="42" hasCustomPrompt="1"/>
          </p:nvPr>
        </p:nvSpPr>
        <p:spPr>
          <a:xfrm rot="16200000">
            <a:off x="-2087668" y="272934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9" name="Straight Connector 38">
            <a:extLst>
              <a:ext uri="{FF2B5EF4-FFF2-40B4-BE49-F238E27FC236}">
                <a16:creationId xmlns:a16="http://schemas.microsoft.com/office/drawing/2014/main" id="{FAF53D26-4788-05E3-771F-7286AB1A66F6}"/>
              </a:ext>
            </a:extLst>
          </p:cNvPr>
          <p:cNvCxnSpPr>
            <a:cxnSpLocks/>
          </p:cNvCxnSpPr>
          <p:nvPr userDrawn="1"/>
        </p:nvCxnSpPr>
        <p:spPr>
          <a:xfrm>
            <a:off x="2331308" y="445400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32">
            <a:extLst>
              <a:ext uri="{FF2B5EF4-FFF2-40B4-BE49-F238E27FC236}">
                <a16:creationId xmlns:a16="http://schemas.microsoft.com/office/drawing/2014/main" id="{051AB610-0058-822C-BD59-9D2627BE2026}"/>
              </a:ext>
            </a:extLst>
          </p:cNvPr>
          <p:cNvSpPr>
            <a:spLocks noGrp="1"/>
          </p:cNvSpPr>
          <p:nvPr>
            <p:ph type="body" sz="quarter" idx="18" hasCustomPrompt="1"/>
          </p:nvPr>
        </p:nvSpPr>
        <p:spPr>
          <a:xfrm>
            <a:off x="2344748" y="450522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8" name="Text Placeholder 32">
            <a:extLst>
              <a:ext uri="{FF2B5EF4-FFF2-40B4-BE49-F238E27FC236}">
                <a16:creationId xmlns:a16="http://schemas.microsoft.com/office/drawing/2014/main" id="{5C736B8B-53E4-66F7-1990-53422BBEADD9}"/>
              </a:ext>
            </a:extLst>
          </p:cNvPr>
          <p:cNvSpPr>
            <a:spLocks noGrp="1"/>
          </p:cNvSpPr>
          <p:nvPr>
            <p:ph type="body" sz="quarter" idx="19" hasCustomPrompt="1"/>
          </p:nvPr>
        </p:nvSpPr>
        <p:spPr>
          <a:xfrm>
            <a:off x="2351099" y="398109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49" name="Text Placeholder 32">
            <a:extLst>
              <a:ext uri="{FF2B5EF4-FFF2-40B4-BE49-F238E27FC236}">
                <a16:creationId xmlns:a16="http://schemas.microsoft.com/office/drawing/2014/main" id="{4655396E-9FDD-AAC5-1A44-FCFBD08C7CD7}"/>
              </a:ext>
            </a:extLst>
          </p:cNvPr>
          <p:cNvSpPr>
            <a:spLocks noGrp="1"/>
          </p:cNvSpPr>
          <p:nvPr>
            <p:ph type="body" sz="quarter" idx="20" hasCustomPrompt="1"/>
          </p:nvPr>
        </p:nvSpPr>
        <p:spPr>
          <a:xfrm>
            <a:off x="3227039" y="419031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0" name="Straight Connector 49">
            <a:extLst>
              <a:ext uri="{FF2B5EF4-FFF2-40B4-BE49-F238E27FC236}">
                <a16:creationId xmlns:a16="http://schemas.microsoft.com/office/drawing/2014/main" id="{6595F542-8BE0-4F9C-9FF3-07CCA82EBC15}"/>
              </a:ext>
            </a:extLst>
          </p:cNvPr>
          <p:cNvCxnSpPr>
            <a:cxnSpLocks/>
          </p:cNvCxnSpPr>
          <p:nvPr userDrawn="1"/>
        </p:nvCxnSpPr>
        <p:spPr>
          <a:xfrm>
            <a:off x="4823039" y="8782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1BDC03DB-7332-E6FA-B8BB-277188C462EC}"/>
              </a:ext>
            </a:extLst>
          </p:cNvPr>
          <p:cNvSpPr>
            <a:spLocks noGrp="1"/>
          </p:cNvSpPr>
          <p:nvPr>
            <p:ph type="body" sz="quarter" idx="43" hasCustomPrompt="1"/>
          </p:nvPr>
        </p:nvSpPr>
        <p:spPr>
          <a:xfrm>
            <a:off x="4836479" y="9294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52" name="Text Placeholder 32">
            <a:extLst>
              <a:ext uri="{FF2B5EF4-FFF2-40B4-BE49-F238E27FC236}">
                <a16:creationId xmlns:a16="http://schemas.microsoft.com/office/drawing/2014/main" id="{D1E9F0E9-3E45-67C8-9859-8E853F3C82F2}"/>
              </a:ext>
            </a:extLst>
          </p:cNvPr>
          <p:cNvSpPr>
            <a:spLocks noGrp="1"/>
          </p:cNvSpPr>
          <p:nvPr>
            <p:ph type="body" sz="quarter" idx="44" hasCustomPrompt="1"/>
          </p:nvPr>
        </p:nvSpPr>
        <p:spPr>
          <a:xfrm>
            <a:off x="4842830" y="4053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53" name="Text Placeholder 32">
            <a:extLst>
              <a:ext uri="{FF2B5EF4-FFF2-40B4-BE49-F238E27FC236}">
                <a16:creationId xmlns:a16="http://schemas.microsoft.com/office/drawing/2014/main" id="{9EAE5637-9288-E47B-5F86-63ADA117F661}"/>
              </a:ext>
            </a:extLst>
          </p:cNvPr>
          <p:cNvSpPr>
            <a:spLocks noGrp="1"/>
          </p:cNvSpPr>
          <p:nvPr>
            <p:ph type="body" sz="quarter" idx="45" hasCustomPrompt="1"/>
          </p:nvPr>
        </p:nvSpPr>
        <p:spPr>
          <a:xfrm>
            <a:off x="5718770" y="6145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8" name="Straight Connector 57">
            <a:extLst>
              <a:ext uri="{FF2B5EF4-FFF2-40B4-BE49-F238E27FC236}">
                <a16:creationId xmlns:a16="http://schemas.microsoft.com/office/drawing/2014/main" id="{91163A42-ECA4-0258-F06A-D6E0A1432389}"/>
              </a:ext>
            </a:extLst>
          </p:cNvPr>
          <p:cNvCxnSpPr>
            <a:cxnSpLocks/>
          </p:cNvCxnSpPr>
          <p:nvPr userDrawn="1"/>
        </p:nvCxnSpPr>
        <p:spPr>
          <a:xfrm>
            <a:off x="7271140" y="4402794"/>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ext Placeholder 32">
            <a:extLst>
              <a:ext uri="{FF2B5EF4-FFF2-40B4-BE49-F238E27FC236}">
                <a16:creationId xmlns:a16="http://schemas.microsoft.com/office/drawing/2014/main" id="{F39F4436-B7B3-3BDC-157E-483222EFFF94}"/>
              </a:ext>
            </a:extLst>
          </p:cNvPr>
          <p:cNvSpPr>
            <a:spLocks noGrp="1"/>
          </p:cNvSpPr>
          <p:nvPr>
            <p:ph type="body" sz="quarter" idx="46" hasCustomPrompt="1"/>
          </p:nvPr>
        </p:nvSpPr>
        <p:spPr>
          <a:xfrm>
            <a:off x="7284580" y="4454009"/>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188B88B0-45BA-789C-D55C-92226513FAFF}"/>
              </a:ext>
            </a:extLst>
          </p:cNvPr>
          <p:cNvSpPr>
            <a:spLocks noGrp="1"/>
          </p:cNvSpPr>
          <p:nvPr>
            <p:ph type="body" sz="quarter" idx="47" hasCustomPrompt="1"/>
          </p:nvPr>
        </p:nvSpPr>
        <p:spPr>
          <a:xfrm>
            <a:off x="7290931" y="3929882"/>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61" name="Text Placeholder 32">
            <a:extLst>
              <a:ext uri="{FF2B5EF4-FFF2-40B4-BE49-F238E27FC236}">
                <a16:creationId xmlns:a16="http://schemas.microsoft.com/office/drawing/2014/main" id="{1EA52453-8796-7114-4C6E-00011B681CDA}"/>
              </a:ext>
            </a:extLst>
          </p:cNvPr>
          <p:cNvSpPr>
            <a:spLocks noGrp="1"/>
          </p:cNvSpPr>
          <p:nvPr>
            <p:ph type="body" sz="quarter" idx="48" hasCustomPrompt="1"/>
          </p:nvPr>
        </p:nvSpPr>
        <p:spPr>
          <a:xfrm>
            <a:off x="8166871" y="4139097"/>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67" name="Straight Connector 66">
            <a:extLst>
              <a:ext uri="{FF2B5EF4-FFF2-40B4-BE49-F238E27FC236}">
                <a16:creationId xmlns:a16="http://schemas.microsoft.com/office/drawing/2014/main" id="{0BD88B23-4623-D1A4-5EFF-6897E0CFC091}"/>
              </a:ext>
            </a:extLst>
          </p:cNvPr>
          <p:cNvCxnSpPr>
            <a:cxnSpLocks/>
          </p:cNvCxnSpPr>
          <p:nvPr userDrawn="1"/>
        </p:nvCxnSpPr>
        <p:spPr>
          <a:xfrm>
            <a:off x="9711285" y="841310"/>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Text Placeholder 32">
            <a:extLst>
              <a:ext uri="{FF2B5EF4-FFF2-40B4-BE49-F238E27FC236}">
                <a16:creationId xmlns:a16="http://schemas.microsoft.com/office/drawing/2014/main" id="{75C0BE62-FB8F-7A8A-366C-EE5956EE4A69}"/>
              </a:ext>
            </a:extLst>
          </p:cNvPr>
          <p:cNvSpPr>
            <a:spLocks noGrp="1"/>
          </p:cNvSpPr>
          <p:nvPr>
            <p:ph type="body" sz="quarter" idx="49" hasCustomPrompt="1"/>
          </p:nvPr>
        </p:nvSpPr>
        <p:spPr>
          <a:xfrm>
            <a:off x="9724725" y="892525"/>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9" name="Text Placeholder 32">
            <a:extLst>
              <a:ext uri="{FF2B5EF4-FFF2-40B4-BE49-F238E27FC236}">
                <a16:creationId xmlns:a16="http://schemas.microsoft.com/office/drawing/2014/main" id="{D76E6F3B-CA82-1375-6750-0A09826D1960}"/>
              </a:ext>
            </a:extLst>
          </p:cNvPr>
          <p:cNvSpPr>
            <a:spLocks noGrp="1"/>
          </p:cNvSpPr>
          <p:nvPr>
            <p:ph type="body" sz="quarter" idx="50" hasCustomPrompt="1"/>
          </p:nvPr>
        </p:nvSpPr>
        <p:spPr>
          <a:xfrm>
            <a:off x="9731076" y="368398"/>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0" name="Text Placeholder 32">
            <a:extLst>
              <a:ext uri="{FF2B5EF4-FFF2-40B4-BE49-F238E27FC236}">
                <a16:creationId xmlns:a16="http://schemas.microsoft.com/office/drawing/2014/main" id="{B61D2373-9C10-541E-BDA3-403107CF2315}"/>
              </a:ext>
            </a:extLst>
          </p:cNvPr>
          <p:cNvSpPr>
            <a:spLocks noGrp="1"/>
          </p:cNvSpPr>
          <p:nvPr>
            <p:ph type="body" sz="quarter" idx="51" hasCustomPrompt="1"/>
          </p:nvPr>
        </p:nvSpPr>
        <p:spPr>
          <a:xfrm>
            <a:off x="10607016" y="577613"/>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Part 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6798DF14-8798-4EAD-82C9-65D466F7926D}"/>
              </a:ext>
            </a:extLst>
          </p:cNvPr>
          <p:cNvSpPr/>
          <p:nvPr userDrawn="1"/>
        </p:nvSpPr>
        <p:spPr>
          <a:xfrm rot="10800000">
            <a:off x="676909" y="405325"/>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4C245"/>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B4AB1622-319C-636B-4A3C-2877C5B6EDA4}"/>
              </a:ext>
            </a:extLst>
          </p:cNvPr>
          <p:cNvSpPr/>
          <p:nvPr userDrawn="1"/>
        </p:nvSpPr>
        <p:spPr>
          <a:xfrm rot="10800000">
            <a:off x="3130534" y="4038806"/>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B83611F-8510-786D-DD6F-770FA0EE6972}"/>
              </a:ext>
            </a:extLst>
          </p:cNvPr>
          <p:cNvSpPr/>
          <p:nvPr userDrawn="1"/>
        </p:nvSpPr>
        <p:spPr>
          <a:xfrm rot="10800000">
            <a:off x="5562616" y="183475"/>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30DF1229-7E9D-6790-1163-5674CDF7B429}"/>
              </a:ext>
            </a:extLst>
          </p:cNvPr>
          <p:cNvSpPr/>
          <p:nvPr userDrawn="1"/>
        </p:nvSpPr>
        <p:spPr>
          <a:xfrm rot="10800000">
            <a:off x="8034688" y="3952509"/>
            <a:ext cx="2205305" cy="2882175"/>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84C245">
              <a:alpha val="79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 name="Picture Placeholder 86">
            <a:extLst>
              <a:ext uri="{FF2B5EF4-FFF2-40B4-BE49-F238E27FC236}">
                <a16:creationId xmlns:a16="http://schemas.microsoft.com/office/drawing/2014/main" id="{81B4FA46-87A2-4A7E-132F-2EFD083DF54B}"/>
              </a:ext>
            </a:extLst>
          </p:cNvPr>
          <p:cNvSpPr>
            <a:spLocks noGrp="1"/>
          </p:cNvSpPr>
          <p:nvPr>
            <p:ph type="pic" sz="quarter" idx="12"/>
          </p:nvPr>
        </p:nvSpPr>
        <p:spPr>
          <a:xfrm>
            <a:off x="5562616" y="3101832"/>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Picture Placeholder 100">
            <a:extLst>
              <a:ext uri="{FF2B5EF4-FFF2-40B4-BE49-F238E27FC236}">
                <a16:creationId xmlns:a16="http://schemas.microsoft.com/office/drawing/2014/main" id="{BA580DA0-5B9F-7F19-03CF-FD408A6C58DE}"/>
              </a:ext>
            </a:extLst>
          </p:cNvPr>
          <p:cNvSpPr>
            <a:spLocks noGrp="1"/>
          </p:cNvSpPr>
          <p:nvPr>
            <p:ph type="pic" sz="quarter" idx="10"/>
          </p:nvPr>
        </p:nvSpPr>
        <p:spPr>
          <a:xfrm>
            <a:off x="676908" y="3002671"/>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4" name="Text Placeholder 32">
            <a:extLst>
              <a:ext uri="{FF2B5EF4-FFF2-40B4-BE49-F238E27FC236}">
                <a16:creationId xmlns:a16="http://schemas.microsoft.com/office/drawing/2014/main" id="{9057F582-2414-A5E9-7FEC-91D48D0B999C}"/>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5" name="Straight Connector 34">
            <a:extLst>
              <a:ext uri="{FF2B5EF4-FFF2-40B4-BE49-F238E27FC236}">
                <a16:creationId xmlns:a16="http://schemas.microsoft.com/office/drawing/2014/main" id="{8CAF1654-D560-5382-7FBA-534F4502B1C1}"/>
              </a:ext>
            </a:extLst>
          </p:cNvPr>
          <p:cNvCxnSpPr>
            <a:cxnSpLocks/>
          </p:cNvCxnSpPr>
          <p:nvPr userDrawn="1"/>
        </p:nvCxnSpPr>
        <p:spPr>
          <a:xfrm>
            <a:off x="744820" y="1704342"/>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58E48B56-3E92-D518-4049-7617E255E319}"/>
              </a:ext>
            </a:extLst>
          </p:cNvPr>
          <p:cNvSpPr>
            <a:spLocks noGrp="1"/>
          </p:cNvSpPr>
          <p:nvPr>
            <p:ph type="body" sz="quarter" idx="18" hasCustomPrompt="1"/>
          </p:nvPr>
        </p:nvSpPr>
        <p:spPr>
          <a:xfrm>
            <a:off x="758260" y="1755557"/>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7" name="Text Placeholder 32">
            <a:extLst>
              <a:ext uri="{FF2B5EF4-FFF2-40B4-BE49-F238E27FC236}">
                <a16:creationId xmlns:a16="http://schemas.microsoft.com/office/drawing/2014/main" id="{753D3C8F-3CFC-FEE7-2E96-E00936182225}"/>
              </a:ext>
            </a:extLst>
          </p:cNvPr>
          <p:cNvSpPr>
            <a:spLocks noGrp="1"/>
          </p:cNvSpPr>
          <p:nvPr>
            <p:ph type="body" sz="quarter" idx="19" hasCustomPrompt="1"/>
          </p:nvPr>
        </p:nvSpPr>
        <p:spPr>
          <a:xfrm>
            <a:off x="764611" y="1231430"/>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38" name="Text Placeholder 32">
            <a:extLst>
              <a:ext uri="{FF2B5EF4-FFF2-40B4-BE49-F238E27FC236}">
                <a16:creationId xmlns:a16="http://schemas.microsoft.com/office/drawing/2014/main" id="{2E07AE96-A12E-B6B6-F460-3F6E6D8F9813}"/>
              </a:ext>
            </a:extLst>
          </p:cNvPr>
          <p:cNvSpPr>
            <a:spLocks noGrp="1"/>
          </p:cNvSpPr>
          <p:nvPr>
            <p:ph type="body" sz="quarter" idx="20" hasCustomPrompt="1"/>
          </p:nvPr>
        </p:nvSpPr>
        <p:spPr>
          <a:xfrm>
            <a:off x="1640551" y="1440645"/>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39" name="Straight Connector 38">
            <a:extLst>
              <a:ext uri="{FF2B5EF4-FFF2-40B4-BE49-F238E27FC236}">
                <a16:creationId xmlns:a16="http://schemas.microsoft.com/office/drawing/2014/main" id="{A770E3D6-B028-A856-6CD1-164FBF8A2DAC}"/>
              </a:ext>
            </a:extLst>
          </p:cNvPr>
          <p:cNvCxnSpPr>
            <a:cxnSpLocks/>
          </p:cNvCxnSpPr>
          <p:nvPr userDrawn="1"/>
        </p:nvCxnSpPr>
        <p:spPr>
          <a:xfrm>
            <a:off x="3221452" y="4917043"/>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98999F88-E386-1D8A-C195-AF0FE5A3E97D}"/>
              </a:ext>
            </a:extLst>
          </p:cNvPr>
          <p:cNvSpPr>
            <a:spLocks noGrp="1"/>
          </p:cNvSpPr>
          <p:nvPr>
            <p:ph type="body" sz="quarter" idx="43" hasCustomPrompt="1"/>
          </p:nvPr>
        </p:nvSpPr>
        <p:spPr>
          <a:xfrm>
            <a:off x="3234892" y="4968258"/>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1" name="Text Placeholder 32">
            <a:extLst>
              <a:ext uri="{FF2B5EF4-FFF2-40B4-BE49-F238E27FC236}">
                <a16:creationId xmlns:a16="http://schemas.microsoft.com/office/drawing/2014/main" id="{DF320F54-E019-D197-E66D-6D936EB2F81F}"/>
              </a:ext>
            </a:extLst>
          </p:cNvPr>
          <p:cNvSpPr>
            <a:spLocks noGrp="1"/>
          </p:cNvSpPr>
          <p:nvPr>
            <p:ph type="body" sz="quarter" idx="44" hasCustomPrompt="1"/>
          </p:nvPr>
        </p:nvSpPr>
        <p:spPr>
          <a:xfrm>
            <a:off x="3241243" y="4444131"/>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42" name="Text Placeholder 32">
            <a:extLst>
              <a:ext uri="{FF2B5EF4-FFF2-40B4-BE49-F238E27FC236}">
                <a16:creationId xmlns:a16="http://schemas.microsoft.com/office/drawing/2014/main" id="{5C243B4D-E4D3-B144-C49D-328ECC14A8BE}"/>
              </a:ext>
            </a:extLst>
          </p:cNvPr>
          <p:cNvSpPr>
            <a:spLocks noGrp="1"/>
          </p:cNvSpPr>
          <p:nvPr>
            <p:ph type="body" sz="quarter" idx="45" hasCustomPrompt="1"/>
          </p:nvPr>
        </p:nvSpPr>
        <p:spPr>
          <a:xfrm>
            <a:off x="4117183" y="4653346"/>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3" name="Straight Connector 42">
            <a:extLst>
              <a:ext uri="{FF2B5EF4-FFF2-40B4-BE49-F238E27FC236}">
                <a16:creationId xmlns:a16="http://schemas.microsoft.com/office/drawing/2014/main" id="{9489381F-FC11-3911-049D-FBD5DC2721B9}"/>
              </a:ext>
            </a:extLst>
          </p:cNvPr>
          <p:cNvCxnSpPr>
            <a:cxnSpLocks/>
          </p:cNvCxnSpPr>
          <p:nvPr userDrawn="1"/>
        </p:nvCxnSpPr>
        <p:spPr>
          <a:xfrm>
            <a:off x="5617957" y="1724311"/>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32">
            <a:extLst>
              <a:ext uri="{FF2B5EF4-FFF2-40B4-BE49-F238E27FC236}">
                <a16:creationId xmlns:a16="http://schemas.microsoft.com/office/drawing/2014/main" id="{28C53705-5CC7-6310-483E-731F5E577075}"/>
              </a:ext>
            </a:extLst>
          </p:cNvPr>
          <p:cNvSpPr>
            <a:spLocks noGrp="1"/>
          </p:cNvSpPr>
          <p:nvPr>
            <p:ph type="body" sz="quarter" idx="46" hasCustomPrompt="1"/>
          </p:nvPr>
        </p:nvSpPr>
        <p:spPr>
          <a:xfrm>
            <a:off x="5631397" y="1775526"/>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5" name="Text Placeholder 32">
            <a:extLst>
              <a:ext uri="{FF2B5EF4-FFF2-40B4-BE49-F238E27FC236}">
                <a16:creationId xmlns:a16="http://schemas.microsoft.com/office/drawing/2014/main" id="{198C973D-3F91-37C7-264C-BDA10294B538}"/>
              </a:ext>
            </a:extLst>
          </p:cNvPr>
          <p:cNvSpPr>
            <a:spLocks noGrp="1"/>
          </p:cNvSpPr>
          <p:nvPr>
            <p:ph type="body" sz="quarter" idx="47" hasCustomPrompt="1"/>
          </p:nvPr>
        </p:nvSpPr>
        <p:spPr>
          <a:xfrm>
            <a:off x="5637748" y="1251399"/>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46" name="Text Placeholder 32">
            <a:extLst>
              <a:ext uri="{FF2B5EF4-FFF2-40B4-BE49-F238E27FC236}">
                <a16:creationId xmlns:a16="http://schemas.microsoft.com/office/drawing/2014/main" id="{9E5CA4D0-8BAF-7D02-E283-F8461C533ADB}"/>
              </a:ext>
            </a:extLst>
          </p:cNvPr>
          <p:cNvSpPr>
            <a:spLocks noGrp="1"/>
          </p:cNvSpPr>
          <p:nvPr>
            <p:ph type="body" sz="quarter" idx="48" hasCustomPrompt="1"/>
          </p:nvPr>
        </p:nvSpPr>
        <p:spPr>
          <a:xfrm>
            <a:off x="6513688" y="1460614"/>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7" name="Straight Connector 46">
            <a:extLst>
              <a:ext uri="{FF2B5EF4-FFF2-40B4-BE49-F238E27FC236}">
                <a16:creationId xmlns:a16="http://schemas.microsoft.com/office/drawing/2014/main" id="{A70D8766-71C9-014B-7C80-5E8E8502DF41}"/>
              </a:ext>
            </a:extLst>
          </p:cNvPr>
          <p:cNvCxnSpPr>
            <a:cxnSpLocks/>
          </p:cNvCxnSpPr>
          <p:nvPr userDrawn="1"/>
        </p:nvCxnSpPr>
        <p:spPr>
          <a:xfrm>
            <a:off x="8116779" y="479381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 Placeholder 32">
            <a:extLst>
              <a:ext uri="{FF2B5EF4-FFF2-40B4-BE49-F238E27FC236}">
                <a16:creationId xmlns:a16="http://schemas.microsoft.com/office/drawing/2014/main" id="{0A9AF39E-0B25-826F-5AB1-F25C9A3C3952}"/>
              </a:ext>
            </a:extLst>
          </p:cNvPr>
          <p:cNvSpPr>
            <a:spLocks noGrp="1"/>
          </p:cNvSpPr>
          <p:nvPr>
            <p:ph type="body" sz="quarter" idx="49" hasCustomPrompt="1"/>
          </p:nvPr>
        </p:nvSpPr>
        <p:spPr>
          <a:xfrm>
            <a:off x="8130219" y="484503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9" name="Text Placeholder 32">
            <a:extLst>
              <a:ext uri="{FF2B5EF4-FFF2-40B4-BE49-F238E27FC236}">
                <a16:creationId xmlns:a16="http://schemas.microsoft.com/office/drawing/2014/main" id="{4E3C2B43-C743-99AA-A20D-FC79E6DF5C99}"/>
              </a:ext>
            </a:extLst>
          </p:cNvPr>
          <p:cNvSpPr>
            <a:spLocks noGrp="1"/>
          </p:cNvSpPr>
          <p:nvPr>
            <p:ph type="body" sz="quarter" idx="50" hasCustomPrompt="1"/>
          </p:nvPr>
        </p:nvSpPr>
        <p:spPr>
          <a:xfrm>
            <a:off x="8136570" y="432090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50" name="Text Placeholder 32">
            <a:extLst>
              <a:ext uri="{FF2B5EF4-FFF2-40B4-BE49-F238E27FC236}">
                <a16:creationId xmlns:a16="http://schemas.microsoft.com/office/drawing/2014/main" id="{5F8EDE65-8233-63E4-06CE-416D853C8A42}"/>
              </a:ext>
            </a:extLst>
          </p:cNvPr>
          <p:cNvSpPr>
            <a:spLocks noGrp="1"/>
          </p:cNvSpPr>
          <p:nvPr>
            <p:ph type="body" sz="quarter" idx="51" hasCustomPrompt="1"/>
          </p:nvPr>
        </p:nvSpPr>
        <p:spPr>
          <a:xfrm>
            <a:off x="9012510" y="453012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2" name="Picture Placeholder 51">
            <a:extLst>
              <a:ext uri="{FF2B5EF4-FFF2-40B4-BE49-F238E27FC236}">
                <a16:creationId xmlns:a16="http://schemas.microsoft.com/office/drawing/2014/main" id="{10FA84DF-166C-0D0F-8576-C0CCFE83B26F}"/>
              </a:ext>
            </a:extLst>
          </p:cNvPr>
          <p:cNvSpPr>
            <a:spLocks noGrp="1"/>
          </p:cNvSpPr>
          <p:nvPr>
            <p:ph type="pic" sz="quarter" idx="52"/>
          </p:nvPr>
        </p:nvSpPr>
        <p:spPr>
          <a:xfrm>
            <a:off x="3130533" y="939180"/>
            <a:ext cx="2204215" cy="3127986"/>
          </a:xfrm>
          <a:custGeom>
            <a:avLst/>
            <a:gdLst>
              <a:gd name="connsiteX0" fmla="*/ 1102107 w 2204215"/>
              <a:gd name="connsiteY0" fmla="*/ 0 h 3127986"/>
              <a:gd name="connsiteX1" fmla="*/ 2204215 w 2204215"/>
              <a:gd name="connsiteY1" fmla="*/ 1101850 h 3127986"/>
              <a:gd name="connsiteX2" fmla="*/ 2201913 w 2204215"/>
              <a:gd name="connsiteY2" fmla="*/ 1163960 h 3127986"/>
              <a:gd name="connsiteX3" fmla="*/ 2204215 w 2204215"/>
              <a:gd name="connsiteY3" fmla="*/ 1163960 h 3127986"/>
              <a:gd name="connsiteX4" fmla="*/ 2204215 w 2204215"/>
              <a:gd name="connsiteY4" fmla="*/ 3127986 h 3127986"/>
              <a:gd name="connsiteX5" fmla="*/ 0 w 2204215"/>
              <a:gd name="connsiteY5" fmla="*/ 3127986 h 3127986"/>
              <a:gd name="connsiteX6" fmla="*/ 0 w 2204215"/>
              <a:gd name="connsiteY6" fmla="*/ 1163960 h 3127986"/>
              <a:gd name="connsiteX7" fmla="*/ 2301 w 2204215"/>
              <a:gd name="connsiteY7" fmla="*/ 1163960 h 3127986"/>
              <a:gd name="connsiteX8" fmla="*/ 0 w 2204215"/>
              <a:gd name="connsiteY8" fmla="*/ 1101850 h 3127986"/>
              <a:gd name="connsiteX9" fmla="*/ 1102107 w 2204215"/>
              <a:gd name="connsiteY9" fmla="*/ 0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27986">
                <a:moveTo>
                  <a:pt x="1102107" y="0"/>
                </a:moveTo>
                <a:cubicBezTo>
                  <a:pt x="1711832" y="0"/>
                  <a:pt x="2204215" y="494569"/>
                  <a:pt x="2204215" y="1101850"/>
                </a:cubicBezTo>
                <a:cubicBezTo>
                  <a:pt x="2204215" y="1124854"/>
                  <a:pt x="2201913" y="1145558"/>
                  <a:pt x="2201913" y="1163960"/>
                </a:cubicBezTo>
                <a:lnTo>
                  <a:pt x="2204215" y="1163960"/>
                </a:lnTo>
                <a:lnTo>
                  <a:pt x="2204215" y="3127986"/>
                </a:lnTo>
                <a:lnTo>
                  <a:pt x="0" y="3127986"/>
                </a:lnTo>
                <a:lnTo>
                  <a:pt x="0" y="1163960"/>
                </a:lnTo>
                <a:lnTo>
                  <a:pt x="2301"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54" name="Picture Placeholder 53">
            <a:extLst>
              <a:ext uri="{FF2B5EF4-FFF2-40B4-BE49-F238E27FC236}">
                <a16:creationId xmlns:a16="http://schemas.microsoft.com/office/drawing/2014/main" id="{09CBF7E8-CB9F-C860-BCA2-B257F00261CE}"/>
              </a:ext>
            </a:extLst>
          </p:cNvPr>
          <p:cNvSpPr>
            <a:spLocks noGrp="1"/>
          </p:cNvSpPr>
          <p:nvPr>
            <p:ph type="pic" sz="quarter" idx="53"/>
          </p:nvPr>
        </p:nvSpPr>
        <p:spPr>
          <a:xfrm>
            <a:off x="8034688" y="756924"/>
            <a:ext cx="2204215" cy="3195585"/>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DF925AD-D6B9-A58B-BF15-C80C0C859215}"/>
              </a:ext>
            </a:extLst>
          </p:cNvPr>
          <p:cNvSpPr/>
          <p:nvPr userDrawn="1"/>
        </p:nvSpPr>
        <p:spPr>
          <a:xfrm>
            <a:off x="-14824" y="0"/>
            <a:ext cx="4660566" cy="685800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sp>
        <p:nvSpPr>
          <p:cNvPr id="3" name="Rectangle 2">
            <a:extLst>
              <a:ext uri="{FF2B5EF4-FFF2-40B4-BE49-F238E27FC236}">
                <a16:creationId xmlns:a16="http://schemas.microsoft.com/office/drawing/2014/main" id="{834ED957-32AA-E29B-F929-8BF81065BCD3}"/>
              </a:ext>
            </a:extLst>
          </p:cNvPr>
          <p:cNvSpPr/>
          <p:nvPr userDrawn="1"/>
        </p:nvSpPr>
        <p:spPr>
          <a:xfrm>
            <a:off x="0" y="2772697"/>
            <a:ext cx="2330245" cy="4085303"/>
          </a:xfrm>
          <a:prstGeom prst="rect">
            <a:avLst/>
          </a:prstGeom>
          <a:solidFill>
            <a:srgbClr val="1F8E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3504386"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Picture Placeholder 9">
            <a:extLst>
              <a:ext uri="{FF2B5EF4-FFF2-40B4-BE49-F238E27FC236}">
                <a16:creationId xmlns:a16="http://schemas.microsoft.com/office/drawing/2014/main" id="{6EF0EA75-2206-84F7-638F-91950F510E57}"/>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737711" y="242887"/>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208947" y="242886"/>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6" name="Picture Placeholder 5">
            <a:extLst>
              <a:ext uri="{FF2B5EF4-FFF2-40B4-BE49-F238E27FC236}">
                <a16:creationId xmlns:a16="http://schemas.microsoft.com/office/drawing/2014/main" id="{9D35BDCA-D5C6-E851-BFB4-95034ADE6344}"/>
              </a:ext>
            </a:extLst>
          </p:cNvPr>
          <p:cNvSpPr>
            <a:spLocks noGrp="1"/>
          </p:cNvSpPr>
          <p:nvPr>
            <p:ph type="pic" sz="quarter" idx="19"/>
          </p:nvPr>
        </p:nvSpPr>
        <p:spPr>
          <a:xfrm>
            <a:off x="5631688" y="1678929"/>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826949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84C245"/>
          </a:solidFill>
          <a:ln w="15768" cap="flat">
            <a:noFill/>
            <a:prstDash val="solid"/>
            <a:miter/>
          </a:ln>
        </p:spPr>
        <p:txBody>
          <a:bodyPr wrap="square" rtlCol="0" anchor="ctr">
            <a:noAutofit/>
          </a:bodyPr>
          <a:lstStyle/>
          <a:p>
            <a:endParaRPr lang="en-US" dirty="0"/>
          </a:p>
        </p:txBody>
      </p:sp>
      <p:sp>
        <p:nvSpPr>
          <p:cNvPr id="6" name="Picture Placeholder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982100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01">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1F8E47"/>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20412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5398A2"/>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951055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3216ABBD-EE0D-F76D-7AA4-AC96C297C838}"/>
              </a:ext>
            </a:extLst>
          </p:cNvPr>
          <p:cNvCxnSpPr>
            <a:cxnSpLocks/>
          </p:cNvCxnSpPr>
          <p:nvPr userDrawn="1"/>
        </p:nvCxnSpPr>
        <p:spPr>
          <a:xfrm>
            <a:off x="11768660" y="6652968"/>
            <a:ext cx="423340" cy="0"/>
          </a:xfrm>
          <a:prstGeom prst="line">
            <a:avLst/>
          </a:prstGeom>
          <a:ln w="12700">
            <a:solidFill>
              <a:srgbClr val="5398A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14703B9D-CF86-F983-AA3B-BBE6BB186C75}"/>
              </a:ext>
            </a:extLst>
          </p:cNvPr>
          <p:cNvPicPr>
            <a:picLocks noChangeAspect="1"/>
          </p:cNvPicPr>
          <p:nvPr userDrawn="1"/>
        </p:nvPicPr>
        <p:blipFill rotWithShape="1">
          <a:blip r:embed="rId20">
            <a:extLst>
              <a:ext uri="{28A0092B-C50C-407E-A947-70E740481C1C}">
                <a14:useLocalDpi xmlns:a14="http://schemas.microsoft.com/office/drawing/2010/main" val="0"/>
              </a:ext>
            </a:extLst>
          </a:blip>
          <a:srcRect l="5658" t="83100" r="4952" b="3474"/>
          <a:stretch/>
        </p:blipFill>
        <p:spPr>
          <a:xfrm rot="16200000">
            <a:off x="11194976" y="5679270"/>
            <a:ext cx="1512233" cy="166935"/>
          </a:xfrm>
          <a:prstGeom prst="rect">
            <a:avLst/>
          </a:prstGeom>
        </p:spPr>
      </p:pic>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29" r:id="rId1"/>
    <p:sldLayoutId id="2147483881" r:id="rId2"/>
    <p:sldLayoutId id="2147483888" r:id="rId3"/>
    <p:sldLayoutId id="2147483842" r:id="rId4"/>
    <p:sldLayoutId id="2147483840" r:id="rId5"/>
    <p:sldLayoutId id="2147483880" r:id="rId6"/>
    <p:sldLayoutId id="2147483889" r:id="rId7"/>
    <p:sldLayoutId id="2147483861" r:id="rId8"/>
    <p:sldLayoutId id="2147483897" r:id="rId9"/>
    <p:sldLayoutId id="2147483884" r:id="rId10"/>
    <p:sldLayoutId id="2147483841" r:id="rId11"/>
    <p:sldLayoutId id="2147483879" r:id="rId12"/>
    <p:sldLayoutId id="2147483878" r:id="rId13"/>
    <p:sldLayoutId id="2147483891" r:id="rId14"/>
    <p:sldLayoutId id="2147483894" r:id="rId15"/>
    <p:sldLayoutId id="2147483893" r:id="rId16"/>
    <p:sldLayoutId id="2147483895" r:id="rId17"/>
    <p:sldLayoutId id="2147483853"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15.xml"/><Relationship Id="rId1" Type="http://schemas.openxmlformats.org/officeDocument/2006/relationships/video" Target="https://www.youtube.com/embed/pBq31tsG2X4?feature=oembed" TargetMode="External"/><Relationship Id="rId4" Type="http://schemas.openxmlformats.org/officeDocument/2006/relationships/hyperlink" Target="https://youtu.be/pBq31tsG2X4?si=aF3dmP0M2VDH2FKE"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hyperlink" Target="https://youtu.be/1FcqZqhf1Vc?si=BiIJf26w_-cbyTSf" TargetMode="External"/><Relationship Id="rId2" Type="http://schemas.openxmlformats.org/officeDocument/2006/relationships/image" Target="../media/image23.pn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hyperlink" Target="https://www.sciencedirect.com/science/article/pii/S2352154624001177" TargetMode="External"/><Relationship Id="rId2" Type="http://schemas.openxmlformats.org/officeDocument/2006/relationships/image" Target="../media/image24.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jpe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hyperlink" Target="https://www.youtube.com/watch?v=1zxF2rFimtU" TargetMode="External"/><Relationship Id="rId2" Type="http://schemas.openxmlformats.org/officeDocument/2006/relationships/slideLayout" Target="../slideLayouts/slideLayout15.xml"/><Relationship Id="rId1" Type="http://schemas.openxmlformats.org/officeDocument/2006/relationships/video" Target="https://www.youtube.com/embed/1zxF2rFimtU?feature=oembed" TargetMode="External"/><Relationship Id="rId4" Type="http://schemas.openxmlformats.org/officeDocument/2006/relationships/image" Target="../media/image25.jpeg"/></Relationships>
</file>

<file path=ppt/slides/_rels/slide2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s://www.dw.com/en/climate-anxiety-ways-to-stop-feeling-powerless/video-70407754" TargetMode="Externa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hyperlink" Target="https://climatebarometer.org/research-details-wide-array-of-climate-emotions/" TargetMode="External"/><Relationship Id="rId2" Type="http://schemas.openxmlformats.org/officeDocument/2006/relationships/notesSlide" Target="../notesSlides/notesSlide1.xml"/><Relationship Id="rId1" Type="http://schemas.openxmlformats.org/officeDocument/2006/relationships/slideLayout" Target="../slideLayouts/slideLayout10.xml"/><Relationship Id="rId4" Type="http://schemas.openxmlformats.org/officeDocument/2006/relationships/image" Target="../media/image27.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0.xml"/><Relationship Id="rId1" Type="http://schemas.openxmlformats.org/officeDocument/2006/relationships/video" Target="https://www.youtube.com/embed/wfDTp2GogaQ?feature=oembed" TargetMode="External"/><Relationship Id="rId5" Type="http://schemas.openxmlformats.org/officeDocument/2006/relationships/image" Target="../media/image29.jpeg"/><Relationship Id="rId4" Type="http://schemas.openxmlformats.org/officeDocument/2006/relationships/image" Target="../media/image28.png"/></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jp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slideLayout" Target="../slideLayouts/slideLayout15.xml"/><Relationship Id="rId1" Type="http://schemas.openxmlformats.org/officeDocument/2006/relationships/video" Target="https://www.youtube.com/embed/I7xPMxbdFbQ?feature=oembed" TargetMode="External"/><Relationship Id="rId5" Type="http://schemas.openxmlformats.org/officeDocument/2006/relationships/hyperlink" Target="https://youtu.be/I7xPMxbdFbQ?si=EnflWuH75V3xPdPj" TargetMode="External"/><Relationship Id="rId4" Type="http://schemas.openxmlformats.org/officeDocument/2006/relationships/hyperlink" Target="https://byebyeplasticbags.org/"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www.yha.org.uk/generationgreen" TargetMode="External"/><Relationship Id="rId2" Type="http://schemas.openxmlformats.org/officeDocument/2006/relationships/slideLayout" Target="../slideLayouts/slideLayout15.xml"/><Relationship Id="rId1" Type="http://schemas.openxmlformats.org/officeDocument/2006/relationships/video" Target="https://www.youtube.com/embed/feX3LO1oUR8?feature=oembed" TargetMode="External"/><Relationship Id="rId5" Type="http://schemas.openxmlformats.org/officeDocument/2006/relationships/hyperlink" Target="https://youtu.be/feX3LO1oUR8?si=-taQXCwXHT_VhwlP" TargetMode="External"/><Relationship Id="rId4" Type="http://schemas.openxmlformats.org/officeDocument/2006/relationships/image" Target="../media/image33.jpe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hyperlink" Target="https://www.climate.cafe/" TargetMode="External"/><Relationship Id="rId2" Type="http://schemas.openxmlformats.org/officeDocument/2006/relationships/slideLayout" Target="../slideLayouts/slideLayout15.xml"/><Relationship Id="rId1" Type="http://schemas.openxmlformats.org/officeDocument/2006/relationships/video" Target="https://www.youtube.com/embed/VBd7XkUZRp8?feature=oembed" TargetMode="External"/><Relationship Id="rId5" Type="http://schemas.openxmlformats.org/officeDocument/2006/relationships/hyperlink" Target="https://youtu.be/VBd7XkUZRp8?si=SS7UYxdHnXFmDh-Q" TargetMode="External"/><Relationship Id="rId4" Type="http://schemas.openxmlformats.org/officeDocument/2006/relationships/image" Target="../media/image34.jpeg"/></Relationships>
</file>

<file path=ppt/slides/_rels/slide41.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6.jpg"/><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10.xml"/><Relationship Id="rId1" Type="http://schemas.openxmlformats.org/officeDocument/2006/relationships/video" Target="https://www.youtube.com/embed/IJHdwjxZfcs?feature=oembed" TargetMode="External"/><Relationship Id="rId5" Type="http://schemas.openxmlformats.org/officeDocument/2006/relationships/hyperlink" Target="https://youtu.be/IJHdwjxZfcs" TargetMode="External"/><Relationship Id="rId4" Type="http://schemas.openxmlformats.org/officeDocument/2006/relationships/image" Target="../media/image11.jpeg"/></Relationships>
</file>

<file path=ppt/slides/_rels/slide5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2.xml"/><Relationship Id="rId5" Type="http://schemas.openxmlformats.org/officeDocument/2006/relationships/image" Target="../media/image42.png"/><Relationship Id="rId4" Type="http://schemas.openxmlformats.org/officeDocument/2006/relationships/image" Target="../media/image41.png"/></Relationships>
</file>

<file path=ppt/slides/_rels/slide5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slideLayout" Target="../slideLayouts/slideLayout15.xml"/><Relationship Id="rId1" Type="http://schemas.openxmlformats.org/officeDocument/2006/relationships/video" Target="https://www.youtube.com/embed/_ODWtP69wfc?feature=oembed" TargetMode="External"/><Relationship Id="rId4" Type="http://schemas.openxmlformats.org/officeDocument/2006/relationships/hyperlink" Target="https://youtu.be/_ODWtP69wfc?si=aA3Pa6eWQ5rzujrn" TargetMode="External"/></Relationships>
</file>

<file path=ppt/slides/_rels/slide5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g"/><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hyperlink" Target="https://www.iberdrola.com/social-commitment/what-is-ecoanxiety" TargetMode="External"/><Relationship Id="rId1" Type="http://schemas.openxmlformats.org/officeDocument/2006/relationships/slideLayout" Target="../slideLayouts/slideLayout16.xml"/></Relationships>
</file>

<file path=ppt/slides/_rels/slide59.xml.rels><?xml version="1.0" encoding="UTF-8" standalone="yes"?>
<Relationships xmlns="http://schemas.openxmlformats.org/package/2006/relationships"><Relationship Id="rId3" Type="http://schemas.openxmlformats.org/officeDocument/2006/relationships/hyperlink" Target="https://vimeo.com/377404103" TargetMode="External"/><Relationship Id="rId2" Type="http://schemas.openxmlformats.org/officeDocument/2006/relationships/image" Target="../media/image46.pn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4.xml"/></Relationships>
</file>

<file path=ppt/slides/_rels/slide66.xml.rels><?xml version="1.0" encoding="UTF-8" standalone="yes"?>
<Relationships xmlns="http://schemas.openxmlformats.org/package/2006/relationships"><Relationship Id="rId3" Type="http://schemas.openxmlformats.org/officeDocument/2006/relationships/hyperlink" Target="https://smileymovement.org/news/tiktok-environmentalists" TargetMode="External"/><Relationship Id="rId2" Type="http://schemas.openxmlformats.org/officeDocument/2006/relationships/notesSlide" Target="../notesSlides/notesSlide3.xml"/><Relationship Id="rId1" Type="http://schemas.openxmlformats.org/officeDocument/2006/relationships/slideLayout" Target="../slideLayouts/slideLayout15.xml"/><Relationship Id="rId5" Type="http://schemas.openxmlformats.org/officeDocument/2006/relationships/image" Target="../media/image47.png"/><Relationship Id="rId4" Type="http://schemas.openxmlformats.org/officeDocument/2006/relationships/hyperlink" Target="https://www.un.org/en/climatechange/youth-in-action/youth-advisory-group" TargetMode="External"/></Relationships>
</file>

<file path=ppt/slides/_rels/slide6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4.xml"/></Relationships>
</file>

<file path=ppt/slides/_rels/slide68.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15.xml"/><Relationship Id="rId1" Type="http://schemas.openxmlformats.org/officeDocument/2006/relationships/video" Target="https://www.youtube.com/embed/xelKRUSoZDM?feature=oembed" TargetMode="External"/><Relationship Id="rId4" Type="http://schemas.openxmlformats.org/officeDocument/2006/relationships/hyperlink" Target="https://youtu.be/xelKRUSoZDM?si=6Hlzd2XEppdyism8"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s://miro.com/welcomeonboard/NzBuM3NvTFhMeWQ4enUxQ3hidW1DaGRzYmZOUUM0a3JzVmZRUUVBT1NObWJpSDJXeFRoSS9iK0FiWU5VSXZieVo1QWVYSzNhTlVvU3dYcDl3dzdpeTdxWkcxVnBRcDN5SVI0ODN5OTBQcHBwWWZFWWFpV00yZWw1dnoxSzNYa2d3VHhHVHd5UWtSM1BidUtUYmxycDRnPT0hdjE=?share_link_id=394331284442" TargetMode="Externa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FCB9B2A-CF41-A6DB-7204-A51510D2D895}"/>
              </a:ext>
            </a:extLst>
          </p:cNvPr>
          <p:cNvSpPr>
            <a:spLocks noGrp="1"/>
          </p:cNvSpPr>
          <p:nvPr>
            <p:ph type="body" sz="quarter" idx="4294967295"/>
          </p:nvPr>
        </p:nvSpPr>
        <p:spPr>
          <a:xfrm>
            <a:off x="6932640" y="5477479"/>
            <a:ext cx="4862945" cy="679345"/>
          </a:xfrm>
          <a:prstGeom prst="rect">
            <a:avLst/>
          </a:prstGeom>
        </p:spPr>
        <p:txBody>
          <a:bodyPr/>
          <a:lstStyle/>
          <a:p>
            <a:pPr marL="0" indent="0" algn="r">
              <a:buNone/>
            </a:pPr>
            <a:r>
              <a:rPr lang="en-US" sz="3200"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a:t>
            </a:r>
            <a:r>
              <a:rPr lang="en-US" sz="3200" b="1"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planet-pulse</a:t>
            </a:r>
            <a:r>
              <a:rPr lang="en-US" sz="3200"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.eu</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Placeholder 8">
            <a:extLst>
              <a:ext uri="{FF2B5EF4-FFF2-40B4-BE49-F238E27FC236}">
                <a16:creationId xmlns:a16="http://schemas.microsoft.com/office/drawing/2014/main" id="{887B69E1-DEAC-43A6-F46E-AAF5C314CAD9}"/>
              </a:ext>
            </a:extLst>
          </p:cNvPr>
          <p:cNvPicPr>
            <a:picLocks noGrp="1" noChangeAspect="1"/>
          </p:cNvPicPr>
          <p:nvPr>
            <p:ph type="pic" sz="quarter" idx="19"/>
          </p:nvPr>
        </p:nvPicPr>
        <p:blipFill>
          <a:blip r:embed="rId2">
            <a:extLst>
              <a:ext uri="{28A0092B-C50C-407E-A947-70E740481C1C}">
                <a14:useLocalDpi xmlns:a14="http://schemas.microsoft.com/office/drawing/2010/main" val="0"/>
              </a:ext>
            </a:extLst>
          </a:blip>
          <a:srcRect l="2307" r="2307"/>
          <a:stretch/>
        </p:blipFill>
        <p:spPr/>
      </p:pic>
      <p:sp>
        <p:nvSpPr>
          <p:cNvPr id="9" name="Rectangle 8">
            <a:extLst>
              <a:ext uri="{FF2B5EF4-FFF2-40B4-BE49-F238E27FC236}">
                <a16:creationId xmlns:a16="http://schemas.microsoft.com/office/drawing/2014/main" id="{3D5FF687-F8E4-68BB-6B59-512672391B7F}"/>
              </a:ext>
            </a:extLst>
          </p:cNvPr>
          <p:cNvSpPr/>
          <p:nvPr/>
        </p:nvSpPr>
        <p:spPr>
          <a:xfrm>
            <a:off x="8728364" y="1224940"/>
            <a:ext cx="3463636" cy="3730070"/>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006D543B-908E-6CBC-E635-5AAF93F49CCA}"/>
              </a:ext>
            </a:extLst>
          </p:cNvPr>
          <p:cNvSpPr/>
          <p:nvPr/>
        </p:nvSpPr>
        <p:spPr>
          <a:xfrm>
            <a:off x="-485030" y="3111766"/>
            <a:ext cx="5418879" cy="188101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3" name="TextBox 12">
            <a:extLst>
              <a:ext uri="{FF2B5EF4-FFF2-40B4-BE49-F238E27FC236}">
                <a16:creationId xmlns:a16="http://schemas.microsoft.com/office/drawing/2014/main" id="{64A5EA1B-C58B-1942-F904-14C5020B87BF}"/>
              </a:ext>
            </a:extLst>
          </p:cNvPr>
          <p:cNvSpPr txBox="1"/>
          <p:nvPr/>
        </p:nvSpPr>
        <p:spPr>
          <a:xfrm>
            <a:off x="131813" y="3164064"/>
            <a:ext cx="2958439" cy="830997"/>
          </a:xfrm>
          <a:prstGeom prst="rect">
            <a:avLst/>
          </a:prstGeom>
          <a:noFill/>
        </p:spPr>
        <p:txBody>
          <a:bodyPr wrap="none" rtlCol="0">
            <a:spAutoFit/>
          </a:bodyPr>
          <a:lstStyle/>
          <a:p>
            <a:r>
              <a:rPr lang="en-US" sz="4800" b="1" spc="324" dirty="0">
                <a:solidFill>
                  <a:srgbClr val="5398A2"/>
                </a:solidFill>
                <a:latin typeface="Calibri" panose="020F0502020204030204" pitchFamily="34" charset="0"/>
                <a:cs typeface="Calibri" panose="020F0502020204030204" pitchFamily="34" charset="0"/>
              </a:rPr>
              <a:t>Module 1</a:t>
            </a:r>
          </a:p>
        </p:txBody>
      </p:sp>
      <p:sp>
        <p:nvSpPr>
          <p:cNvPr id="15" name="TextBox 14">
            <a:extLst>
              <a:ext uri="{FF2B5EF4-FFF2-40B4-BE49-F238E27FC236}">
                <a16:creationId xmlns:a16="http://schemas.microsoft.com/office/drawing/2014/main" id="{76EEF830-429F-3DFD-8F98-CA3B52666894}"/>
              </a:ext>
            </a:extLst>
          </p:cNvPr>
          <p:cNvSpPr txBox="1"/>
          <p:nvPr/>
        </p:nvSpPr>
        <p:spPr>
          <a:xfrm>
            <a:off x="0" y="4039390"/>
            <a:ext cx="4829143" cy="830997"/>
          </a:xfrm>
          <a:prstGeom prst="rect">
            <a:avLst/>
          </a:prstGeom>
          <a:noFill/>
        </p:spPr>
        <p:txBody>
          <a:bodyPr wrap="none" rtlCol="0">
            <a:spAutoFit/>
          </a:bodyPr>
          <a:lstStyle/>
          <a:p>
            <a:r>
              <a:rPr lang="en-US" sz="4800" b="1" spc="324" dirty="0">
                <a:solidFill>
                  <a:srgbClr val="5398A2"/>
                </a:solidFill>
                <a:latin typeface="Calibri" panose="020F0502020204030204" pitchFamily="34" charset="0"/>
                <a:cs typeface="Calibri" panose="020F0502020204030204" pitchFamily="34" charset="0"/>
              </a:rPr>
              <a:t>Climate Anxiety</a:t>
            </a:r>
          </a:p>
        </p:txBody>
      </p:sp>
    </p:spTree>
    <p:extLst>
      <p:ext uri="{BB962C8B-B14F-4D97-AF65-F5344CB8AC3E}">
        <p14:creationId xmlns:p14="http://schemas.microsoft.com/office/powerpoint/2010/main" val="2254164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561B61B-D9E5-B6BB-DD9A-AF83DD63D519}"/>
              </a:ext>
            </a:extLst>
          </p:cNvPr>
          <p:cNvSpPr>
            <a:spLocks noGrp="1"/>
          </p:cNvSpPr>
          <p:nvPr>
            <p:ph type="body" sz="quarter" idx="18"/>
          </p:nvPr>
        </p:nvSpPr>
        <p:spPr>
          <a:xfrm>
            <a:off x="798380" y="2045703"/>
            <a:ext cx="5428247" cy="4517021"/>
          </a:xfrm>
        </p:spPr>
        <p:txBody>
          <a:bodyPr/>
          <a:lstStyle/>
          <a:p>
            <a:pPr marL="0" indent="0"/>
            <a:r>
              <a:rPr lang="en-GB" sz="2000" dirty="0">
                <a:solidFill>
                  <a:srgbClr val="404040"/>
                </a:solidFill>
              </a:rPr>
              <a:t>Climate anxiety is not one single feeling. It is a mix of many powerful emotions.</a:t>
            </a:r>
          </a:p>
          <a:p>
            <a:pPr marL="0" indent="0"/>
            <a:r>
              <a:rPr lang="en-GB" sz="2000" dirty="0">
                <a:solidFill>
                  <a:srgbClr val="404040"/>
                </a:solidFill>
              </a:rPr>
              <a:t>Common emotions linked to climate anxiety include fear, guilt, anger, grief, hopelessness, and even hope.</a:t>
            </a:r>
          </a:p>
          <a:p>
            <a:pPr marL="0" indent="0"/>
            <a:r>
              <a:rPr lang="en-GB" sz="2000" dirty="0">
                <a:solidFill>
                  <a:srgbClr val="404040"/>
                </a:solidFill>
              </a:rPr>
              <a:t>You might feel fear when thinking about extreme weather events, guilt over your personal carbon footprint, or anger at older generations or governments for failing to act.</a:t>
            </a:r>
          </a:p>
          <a:p>
            <a:pPr marL="0" indent="0"/>
            <a:r>
              <a:rPr lang="en-GB" sz="2000" dirty="0">
                <a:solidFill>
                  <a:srgbClr val="404040"/>
                </a:solidFill>
              </a:rPr>
              <a:t>Grief, known as solastalgia, is another powerful emotion — the deep sadness we feel when familiar natural environments are damaged or lost (Albrecht, 2005).</a:t>
            </a:r>
            <a:endParaRPr lang="en-US" sz="2000" dirty="0">
              <a:solidFill>
                <a:srgbClr val="404040"/>
              </a:solidFill>
            </a:endParaRPr>
          </a:p>
        </p:txBody>
      </p:sp>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a:xfrm>
            <a:off x="667753" y="447278"/>
            <a:ext cx="5428247" cy="803654"/>
          </a:xfrm>
        </p:spPr>
        <p:txBody>
          <a:bodyPr/>
          <a:lstStyle/>
          <a:p>
            <a:r>
              <a:rPr lang="en-GB" dirty="0">
                <a:solidFill>
                  <a:srgbClr val="1F8E47"/>
                </a:solidFill>
              </a:rPr>
              <a:t>1.3 What emotions are behind climate anxiety?</a:t>
            </a:r>
            <a:endParaRPr lang="en-US" dirty="0">
              <a:solidFill>
                <a:srgbClr val="1F8E47"/>
              </a:solidFill>
            </a:endParaRPr>
          </a:p>
        </p:txBody>
      </p:sp>
      <p:pic>
        <p:nvPicPr>
          <p:cNvPr id="3" name="Picture Placeholder 2">
            <a:extLst>
              <a:ext uri="{FF2B5EF4-FFF2-40B4-BE49-F238E27FC236}">
                <a16:creationId xmlns:a16="http://schemas.microsoft.com/office/drawing/2014/main" id="{DF152A28-F85D-C747-8EFC-C064D16DC571}"/>
              </a:ext>
            </a:extLst>
          </p:cNvPr>
          <p:cNvPicPr>
            <a:picLocks noGrp="1" noChangeAspect="1"/>
          </p:cNvPicPr>
          <p:nvPr>
            <p:ph type="pic" sz="quarter" idx="12"/>
          </p:nvPr>
        </p:nvPicPr>
        <p:blipFill>
          <a:blip r:embed="rId2"/>
          <a:srcRect l="24213" r="24213"/>
          <a:stretch>
            <a:fillRect/>
          </a:stretch>
        </p:blipFill>
        <p:spPr/>
      </p:pic>
    </p:spTree>
    <p:extLst>
      <p:ext uri="{BB962C8B-B14F-4D97-AF65-F5344CB8AC3E}">
        <p14:creationId xmlns:p14="http://schemas.microsoft.com/office/powerpoint/2010/main" val="34076841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2B00032-1553-F235-A7A0-772F95249153}"/>
              </a:ext>
            </a:extLst>
          </p:cNvPr>
          <p:cNvSpPr>
            <a:spLocks noGrp="1"/>
          </p:cNvSpPr>
          <p:nvPr>
            <p:ph type="body" sz="quarter" idx="18"/>
          </p:nvPr>
        </p:nvSpPr>
        <p:spPr>
          <a:xfrm>
            <a:off x="714375" y="2045704"/>
            <a:ext cx="4615448" cy="2894596"/>
          </a:xfrm>
        </p:spPr>
        <p:txBody>
          <a:bodyPr/>
          <a:lstStyle/>
          <a:p>
            <a:pPr marL="0" indent="0"/>
            <a:r>
              <a:rPr lang="en-GB" sz="2000" dirty="0"/>
              <a:t>At the same time, feeling hope is also part of the emotional landscape — hope that change is possible, hope that action is being taken, and hope that a better future can still be created.</a:t>
            </a:r>
          </a:p>
          <a:p>
            <a:pPr marL="0" indent="0"/>
            <a:r>
              <a:rPr lang="en-GB" sz="2000" dirty="0"/>
              <a:t>Hickman et al. (2021) found that nearly 60% of young people globally are extremely worried about climate change, showing how widespread these feelings are.</a:t>
            </a:r>
          </a:p>
          <a:p>
            <a:endParaRPr lang="en-GB" dirty="0"/>
          </a:p>
        </p:txBody>
      </p:sp>
      <p:sp>
        <p:nvSpPr>
          <p:cNvPr id="3" name="Text Placeholder 2">
            <a:extLst>
              <a:ext uri="{FF2B5EF4-FFF2-40B4-BE49-F238E27FC236}">
                <a16:creationId xmlns:a16="http://schemas.microsoft.com/office/drawing/2014/main" id="{54EBDA19-C1CF-FE24-94F9-B21675D68E9C}"/>
              </a:ext>
            </a:extLst>
          </p:cNvPr>
          <p:cNvSpPr>
            <a:spLocks noGrp="1"/>
          </p:cNvSpPr>
          <p:nvPr>
            <p:ph type="body" sz="quarter" idx="16"/>
          </p:nvPr>
        </p:nvSpPr>
        <p:spPr>
          <a:xfrm>
            <a:off x="714375" y="435976"/>
            <a:ext cx="5185229" cy="803654"/>
          </a:xfrm>
        </p:spPr>
        <p:txBody>
          <a:bodyPr/>
          <a:lstStyle/>
          <a:p>
            <a:r>
              <a:rPr lang="en-GB" dirty="0">
                <a:solidFill>
                  <a:srgbClr val="1F8E47"/>
                </a:solidFill>
              </a:rPr>
              <a:t>1.3 What Emotions Are Behind Climate Anxiety?</a:t>
            </a:r>
            <a:endParaRPr lang="en-US" dirty="0">
              <a:solidFill>
                <a:srgbClr val="1F8E47"/>
              </a:solidFill>
            </a:endParaRPr>
          </a:p>
          <a:p>
            <a:endParaRPr lang="en-GB" dirty="0"/>
          </a:p>
        </p:txBody>
      </p:sp>
      <p:pic>
        <p:nvPicPr>
          <p:cNvPr id="5" name="Online Media 9" title="Eco-anxiety to Climate Optimism  | Lyn Stoler | TEDxManhattanBeach">
            <a:hlinkClick r:id="" action="ppaction://media"/>
            <a:extLst>
              <a:ext uri="{FF2B5EF4-FFF2-40B4-BE49-F238E27FC236}">
                <a16:creationId xmlns:a16="http://schemas.microsoft.com/office/drawing/2014/main" id="{9D7CF62D-5679-A6D7-004E-5442D643E247}"/>
              </a:ext>
            </a:extLst>
          </p:cNvPr>
          <p:cNvPicPr>
            <a:picLocks noGrp="1" noRot="1" noChangeAspect="1"/>
          </p:cNvPicPr>
          <p:nvPr>
            <p:ph type="pic" sz="quarter" idx="13"/>
            <a:videoFile r:link="rId1"/>
          </p:nvPr>
        </p:nvPicPr>
        <p:blipFill>
          <a:blip r:embed="rId3"/>
          <a:srcRect l="5830" r="5830"/>
          <a:stretch>
            <a:fillRect/>
          </a:stretch>
        </p:blipFill>
        <p:spPr>
          <a:xfrm>
            <a:off x="6096000" y="1917700"/>
            <a:ext cx="4725988" cy="3022600"/>
          </a:xfrm>
          <a:prstGeom prst="rect">
            <a:avLst/>
          </a:prstGeom>
        </p:spPr>
      </p:pic>
      <p:sp>
        <p:nvSpPr>
          <p:cNvPr id="6" name="Oval 5">
            <a:extLst>
              <a:ext uri="{FF2B5EF4-FFF2-40B4-BE49-F238E27FC236}">
                <a16:creationId xmlns:a16="http://schemas.microsoft.com/office/drawing/2014/main" id="{666B62C5-2B5D-45F9-E634-4E9160F2AB39}"/>
              </a:ext>
            </a:extLst>
          </p:cNvPr>
          <p:cNvSpPr/>
          <p:nvPr/>
        </p:nvSpPr>
        <p:spPr>
          <a:xfrm>
            <a:off x="8839200" y="0"/>
            <a:ext cx="3441290" cy="3500284"/>
          </a:xfrm>
          <a:prstGeom prst="ellipse">
            <a:avLst/>
          </a:prstGeom>
          <a:solidFill>
            <a:srgbClr val="5398A2"/>
          </a:solidFill>
          <a:ln>
            <a:solidFill>
              <a:srgbClr val="5398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4">
            <a:extLst>
              <a:ext uri="{FF2B5EF4-FFF2-40B4-BE49-F238E27FC236}">
                <a16:creationId xmlns:a16="http://schemas.microsoft.com/office/drawing/2014/main" id="{0604382A-F238-E080-F358-43D96576640D}"/>
              </a:ext>
            </a:extLst>
          </p:cNvPr>
          <p:cNvSpPr txBox="1">
            <a:spLocks/>
          </p:cNvSpPr>
          <p:nvPr/>
        </p:nvSpPr>
        <p:spPr>
          <a:xfrm>
            <a:off x="8963026" y="1054343"/>
            <a:ext cx="3228974" cy="246499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r>
              <a:rPr lang="en-GB" b="1" dirty="0">
                <a:solidFill>
                  <a:schemeClr val="bg1"/>
                </a:solidFill>
                <a:hlinkClick r:id="rId4">
                  <a:extLst>
                    <a:ext uri="{A12FA001-AC4F-418D-AE19-62706E023703}">
                      <ahyp:hlinkClr xmlns:ahyp="http://schemas.microsoft.com/office/drawing/2018/hyperlinkcolor" val="tx"/>
                    </a:ext>
                  </a:extLst>
                </a:hlinkClick>
              </a:rPr>
              <a:t>Watch this short video on Eco-anxiety to Climate Optimism | Lyn Stoler | </a:t>
            </a:r>
            <a:r>
              <a:rPr lang="en-GB" b="1" dirty="0" err="1">
                <a:solidFill>
                  <a:schemeClr val="bg1"/>
                </a:solidFill>
                <a:hlinkClick r:id="rId4">
                  <a:extLst>
                    <a:ext uri="{A12FA001-AC4F-418D-AE19-62706E023703}">
                      <ahyp:hlinkClr xmlns:ahyp="http://schemas.microsoft.com/office/drawing/2018/hyperlinkcolor" val="tx"/>
                    </a:ext>
                  </a:extLst>
                </a:hlinkClick>
              </a:rPr>
              <a:t>TEDxManhattanBeach</a:t>
            </a:r>
            <a:endParaRPr lang="en-US" b="1" dirty="0">
              <a:solidFill>
                <a:schemeClr val="bg1"/>
              </a:solidFill>
            </a:endParaRPr>
          </a:p>
        </p:txBody>
      </p:sp>
    </p:spTree>
    <p:extLst>
      <p:ext uri="{BB962C8B-B14F-4D97-AF65-F5344CB8AC3E}">
        <p14:creationId xmlns:p14="http://schemas.microsoft.com/office/powerpoint/2010/main" val="3317905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fill="hold" display="0">
                  <p:stCondLst>
                    <p:cond delay="indefinite"/>
                  </p:stCondLst>
                </p:cTn>
                <p:tgtEl>
                  <p:spTgt spid="5"/>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9EE0DB3-863D-7807-9C97-28943CCD85FF}"/>
              </a:ext>
            </a:extLst>
          </p:cNvPr>
          <p:cNvSpPr>
            <a:spLocks noGrp="1"/>
          </p:cNvSpPr>
          <p:nvPr>
            <p:ph type="body" sz="quarter" idx="18"/>
          </p:nvPr>
        </p:nvSpPr>
        <p:spPr>
          <a:xfrm>
            <a:off x="788656" y="1827507"/>
            <a:ext cx="10614687" cy="1030871"/>
          </a:xfrm>
          <a:solidFill>
            <a:srgbClr val="5398A2"/>
          </a:solidFill>
          <a:ln>
            <a:solidFill>
              <a:srgbClr val="5398A2"/>
            </a:solidFill>
          </a:ln>
        </p:spPr>
        <p:txBody>
          <a:bodyPr/>
          <a:lstStyle/>
          <a:p>
            <a:pPr marL="0" indent="0" algn="ctr"/>
            <a:r>
              <a:rPr lang="en-GB" b="1" dirty="0">
                <a:solidFill>
                  <a:schemeClr val="bg1"/>
                </a:solidFill>
              </a:rPr>
              <a:t>Choose an emoji that describes your climate feelings today and explain your choice.</a:t>
            </a:r>
          </a:p>
        </p:txBody>
      </p:sp>
      <p:sp>
        <p:nvSpPr>
          <p:cNvPr id="3" name="Text Placeholder 2">
            <a:extLst>
              <a:ext uri="{FF2B5EF4-FFF2-40B4-BE49-F238E27FC236}">
                <a16:creationId xmlns:a16="http://schemas.microsoft.com/office/drawing/2014/main" id="{C95316E4-2F10-10D8-1EA7-E648525C5C92}"/>
              </a:ext>
            </a:extLst>
          </p:cNvPr>
          <p:cNvSpPr>
            <a:spLocks noGrp="1"/>
          </p:cNvSpPr>
          <p:nvPr>
            <p:ph type="body" sz="quarter" idx="16"/>
          </p:nvPr>
        </p:nvSpPr>
        <p:spPr/>
        <p:txBody>
          <a:bodyPr/>
          <a:lstStyle/>
          <a:p>
            <a:r>
              <a:rPr lang="en-GB" dirty="0">
                <a:solidFill>
                  <a:srgbClr val="1F8E47"/>
                </a:solidFill>
              </a:rPr>
              <a:t>1.4 Activity - Emoji Wall </a:t>
            </a:r>
          </a:p>
          <a:p>
            <a:endParaRPr lang="en-GB" dirty="0"/>
          </a:p>
        </p:txBody>
      </p:sp>
      <p:pic>
        <p:nvPicPr>
          <p:cNvPr id="5" name="Picture 4">
            <a:extLst>
              <a:ext uri="{FF2B5EF4-FFF2-40B4-BE49-F238E27FC236}">
                <a16:creationId xmlns:a16="http://schemas.microsoft.com/office/drawing/2014/main" id="{4CAEFFDD-F9E1-EEEE-2107-AD85FC82AA29}"/>
              </a:ext>
            </a:extLst>
          </p:cNvPr>
          <p:cNvPicPr>
            <a:picLocks noChangeAspect="1"/>
          </p:cNvPicPr>
          <p:nvPr/>
        </p:nvPicPr>
        <p:blipFill>
          <a:blip r:embed="rId2"/>
          <a:stretch>
            <a:fillRect/>
          </a:stretch>
        </p:blipFill>
        <p:spPr>
          <a:xfrm>
            <a:off x="3352800" y="2953521"/>
            <a:ext cx="6027999" cy="3618728"/>
          </a:xfrm>
          <a:prstGeom prst="rect">
            <a:avLst/>
          </a:prstGeom>
        </p:spPr>
      </p:pic>
    </p:spTree>
    <p:extLst>
      <p:ext uri="{BB962C8B-B14F-4D97-AF65-F5344CB8AC3E}">
        <p14:creationId xmlns:p14="http://schemas.microsoft.com/office/powerpoint/2010/main" val="42863291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5F6E10-B352-8DD1-BC7A-3DC48472A81D}"/>
              </a:ext>
            </a:extLst>
          </p:cNvPr>
          <p:cNvSpPr>
            <a:spLocks noGrp="1"/>
          </p:cNvSpPr>
          <p:nvPr>
            <p:ph type="body" sz="quarter" idx="18"/>
          </p:nvPr>
        </p:nvSpPr>
        <p:spPr/>
        <p:txBody>
          <a:bodyPr/>
          <a:lstStyle/>
          <a:p>
            <a:endParaRPr lang="en-GB"/>
          </a:p>
        </p:txBody>
      </p:sp>
      <p:sp>
        <p:nvSpPr>
          <p:cNvPr id="3" name="Text Placeholder 2">
            <a:extLst>
              <a:ext uri="{FF2B5EF4-FFF2-40B4-BE49-F238E27FC236}">
                <a16:creationId xmlns:a16="http://schemas.microsoft.com/office/drawing/2014/main" id="{D1A0B5DC-1BBA-3756-9F6E-9EF8B2253EB4}"/>
              </a:ext>
            </a:extLst>
          </p:cNvPr>
          <p:cNvSpPr>
            <a:spLocks noGrp="1"/>
          </p:cNvSpPr>
          <p:nvPr>
            <p:ph type="body" sz="quarter" idx="19"/>
          </p:nvPr>
        </p:nvSpPr>
        <p:spPr/>
        <p:txBody>
          <a:bodyPr/>
          <a:lstStyle/>
          <a:p>
            <a:r>
              <a:rPr lang="en-GB" dirty="0"/>
              <a:t>1.5</a:t>
            </a:r>
          </a:p>
        </p:txBody>
      </p:sp>
      <p:pic>
        <p:nvPicPr>
          <p:cNvPr id="8" name="Picture Placeholder 7">
            <a:extLst>
              <a:ext uri="{FF2B5EF4-FFF2-40B4-BE49-F238E27FC236}">
                <a16:creationId xmlns:a16="http://schemas.microsoft.com/office/drawing/2014/main" id="{CA08B61D-3B42-CC15-9A14-855D6F5353E9}"/>
              </a:ext>
            </a:extLst>
          </p:cNvPr>
          <p:cNvPicPr>
            <a:picLocks noGrp="1" noChangeAspect="1"/>
          </p:cNvPicPr>
          <p:nvPr>
            <p:ph type="pic" sz="quarter" idx="10"/>
          </p:nvPr>
        </p:nvPicPr>
        <p:blipFill>
          <a:blip r:embed="rId2"/>
          <a:srcRect t="7352" b="7352"/>
          <a:stretch>
            <a:fillRect/>
          </a:stretch>
        </p:blipFill>
        <p:spPr/>
      </p:pic>
      <p:sp>
        <p:nvSpPr>
          <p:cNvPr id="5" name="Text Placeholder 4">
            <a:extLst>
              <a:ext uri="{FF2B5EF4-FFF2-40B4-BE49-F238E27FC236}">
                <a16:creationId xmlns:a16="http://schemas.microsoft.com/office/drawing/2014/main" id="{3C82B23E-BB48-F1C3-4779-09FFAD048A33}"/>
              </a:ext>
            </a:extLst>
          </p:cNvPr>
          <p:cNvSpPr>
            <a:spLocks noGrp="1"/>
          </p:cNvSpPr>
          <p:nvPr>
            <p:ph type="body" sz="quarter" idx="20"/>
          </p:nvPr>
        </p:nvSpPr>
        <p:spPr>
          <a:xfrm>
            <a:off x="4670668" y="1721854"/>
            <a:ext cx="6961476" cy="3849918"/>
          </a:xfrm>
        </p:spPr>
        <p:txBody>
          <a:bodyPr/>
          <a:lstStyle/>
          <a:p>
            <a:pPr marL="0" indent="0"/>
            <a:r>
              <a:rPr lang="en-GB" sz="2000" dirty="0"/>
              <a:t>It is important to understand the difference between healthy concern and paralysing distress.</a:t>
            </a:r>
          </a:p>
          <a:p>
            <a:pPr marL="0" indent="0"/>
            <a:r>
              <a:rPr lang="en-GB" sz="2000" b="1" dirty="0">
                <a:solidFill>
                  <a:srgbClr val="5398A2"/>
                </a:solidFill>
              </a:rPr>
              <a:t>Healthy concern </a:t>
            </a:r>
            <a:r>
              <a:rPr lang="en-GB" sz="2000" dirty="0"/>
              <a:t>pushes us to learn more, join discussions, support change, and find solutions. It keeps us alert and connected to what matters.</a:t>
            </a:r>
          </a:p>
          <a:p>
            <a:pPr marL="0" indent="0"/>
            <a:r>
              <a:rPr lang="en-GB" sz="2000" dirty="0"/>
              <a:t>On the other hand, </a:t>
            </a:r>
            <a:r>
              <a:rPr lang="en-GB" sz="2000" b="1" dirty="0">
                <a:solidFill>
                  <a:srgbClr val="5398A2"/>
                </a:solidFill>
              </a:rPr>
              <a:t>paralysing distress </a:t>
            </a:r>
            <a:r>
              <a:rPr lang="en-GB" sz="2000" dirty="0"/>
              <a:t>can lead to feeling stuck, helpless, and unable to act. It can cause withdrawal from conversations or create a sense of fatalism — the belief that nothing can be done to help.</a:t>
            </a:r>
          </a:p>
          <a:p>
            <a:pPr marL="0" indent="0"/>
            <a:r>
              <a:rPr lang="en-GB" sz="2000" dirty="0"/>
              <a:t>Both reactions are normal. What matters is recognising when anxiety begins to block us, and learning how to gently guide ourselves back into constructive action. The goal is not to ignore fear, but to use it as a signal to focus our energy where it can make a difference.</a:t>
            </a:r>
          </a:p>
        </p:txBody>
      </p:sp>
      <p:sp>
        <p:nvSpPr>
          <p:cNvPr id="6" name="Text Placeholder 5">
            <a:extLst>
              <a:ext uri="{FF2B5EF4-FFF2-40B4-BE49-F238E27FC236}">
                <a16:creationId xmlns:a16="http://schemas.microsoft.com/office/drawing/2014/main" id="{8320E88D-FAD9-2237-BA40-3E276E432DE2}"/>
              </a:ext>
            </a:extLst>
          </p:cNvPr>
          <p:cNvSpPr>
            <a:spLocks noGrp="1"/>
          </p:cNvSpPr>
          <p:nvPr>
            <p:ph type="body" sz="quarter" idx="16"/>
          </p:nvPr>
        </p:nvSpPr>
        <p:spPr>
          <a:xfrm>
            <a:off x="4594469" y="359776"/>
            <a:ext cx="6961476" cy="803654"/>
          </a:xfrm>
        </p:spPr>
        <p:txBody>
          <a:bodyPr/>
          <a:lstStyle/>
          <a:p>
            <a:r>
              <a:rPr lang="en-GB" dirty="0">
                <a:solidFill>
                  <a:srgbClr val="1F8E47"/>
                </a:solidFill>
              </a:rPr>
              <a:t>1.5 Healthy Concern vs. Paralysing Distress</a:t>
            </a:r>
          </a:p>
        </p:txBody>
      </p:sp>
    </p:spTree>
    <p:extLst>
      <p:ext uri="{BB962C8B-B14F-4D97-AF65-F5344CB8AC3E}">
        <p14:creationId xmlns:p14="http://schemas.microsoft.com/office/powerpoint/2010/main" val="6255775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CF5A91-3D80-21F0-CCEF-781ED6AB761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71D2A67-2D1B-5266-8100-FB71D9DD4AC0}"/>
              </a:ext>
            </a:extLst>
          </p:cNvPr>
          <p:cNvSpPr>
            <a:spLocks noGrp="1"/>
          </p:cNvSpPr>
          <p:nvPr>
            <p:ph type="body" sz="quarter" idx="18"/>
          </p:nvPr>
        </p:nvSpPr>
        <p:spPr>
          <a:xfrm>
            <a:off x="788656" y="1827507"/>
            <a:ext cx="10614687" cy="1030871"/>
          </a:xfrm>
          <a:solidFill>
            <a:srgbClr val="5398A2"/>
          </a:solidFill>
          <a:ln>
            <a:solidFill>
              <a:srgbClr val="5398A2"/>
            </a:solidFill>
          </a:ln>
        </p:spPr>
        <p:txBody>
          <a:bodyPr/>
          <a:lstStyle/>
          <a:p>
            <a:pPr marL="0" indent="0" algn="ctr"/>
            <a:r>
              <a:rPr lang="en-GB" b="1" dirty="0">
                <a:solidFill>
                  <a:schemeClr val="bg1"/>
                </a:solidFill>
              </a:rPr>
              <a:t>With a partner discuss, or write in your journal, about a time when fear or worry helped you make a positive change in your life</a:t>
            </a:r>
          </a:p>
        </p:txBody>
      </p:sp>
      <p:sp>
        <p:nvSpPr>
          <p:cNvPr id="3" name="Text Placeholder 2">
            <a:extLst>
              <a:ext uri="{FF2B5EF4-FFF2-40B4-BE49-F238E27FC236}">
                <a16:creationId xmlns:a16="http://schemas.microsoft.com/office/drawing/2014/main" id="{07B5F65A-8435-7A6C-56C2-C44405685A0B}"/>
              </a:ext>
            </a:extLst>
          </p:cNvPr>
          <p:cNvSpPr>
            <a:spLocks noGrp="1"/>
          </p:cNvSpPr>
          <p:nvPr>
            <p:ph type="body" sz="quarter" idx="16"/>
          </p:nvPr>
        </p:nvSpPr>
        <p:spPr/>
        <p:txBody>
          <a:bodyPr/>
          <a:lstStyle/>
          <a:p>
            <a:r>
              <a:rPr lang="en-GB" dirty="0">
                <a:solidFill>
                  <a:srgbClr val="1F8E47"/>
                </a:solidFill>
              </a:rPr>
              <a:t>1.5 Activity - Reflection</a:t>
            </a:r>
          </a:p>
          <a:p>
            <a:endParaRPr lang="en-GB" dirty="0"/>
          </a:p>
        </p:txBody>
      </p:sp>
      <p:pic>
        <p:nvPicPr>
          <p:cNvPr id="6" name="Picture 5">
            <a:extLst>
              <a:ext uri="{FF2B5EF4-FFF2-40B4-BE49-F238E27FC236}">
                <a16:creationId xmlns:a16="http://schemas.microsoft.com/office/drawing/2014/main" id="{8CB36CBB-5AAA-DBA8-03B7-B476BAE0DE37}"/>
              </a:ext>
            </a:extLst>
          </p:cNvPr>
          <p:cNvPicPr>
            <a:picLocks noChangeAspect="1"/>
          </p:cNvPicPr>
          <p:nvPr/>
        </p:nvPicPr>
        <p:blipFill>
          <a:blip r:embed="rId2"/>
          <a:stretch>
            <a:fillRect/>
          </a:stretch>
        </p:blipFill>
        <p:spPr>
          <a:xfrm>
            <a:off x="2962370" y="2993403"/>
            <a:ext cx="6267259" cy="35178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9740346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E8167C-C17F-D9AB-C76F-086E10C6948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8DFEA81-74A4-BA59-0BE8-F7ED0A138B45}"/>
              </a:ext>
            </a:extLst>
          </p:cNvPr>
          <p:cNvSpPr>
            <a:spLocks noGrp="1"/>
          </p:cNvSpPr>
          <p:nvPr>
            <p:ph type="body" sz="quarter" idx="17"/>
          </p:nvPr>
        </p:nvSpPr>
        <p:spPr/>
        <p:txBody>
          <a:bodyPr/>
          <a:lstStyle/>
          <a:p>
            <a:r>
              <a:rPr lang="en-US" dirty="0"/>
              <a:t>02</a:t>
            </a:r>
          </a:p>
        </p:txBody>
      </p:sp>
      <p:pic>
        <p:nvPicPr>
          <p:cNvPr id="8" name="Picture Placeholder 7">
            <a:extLst>
              <a:ext uri="{FF2B5EF4-FFF2-40B4-BE49-F238E27FC236}">
                <a16:creationId xmlns:a16="http://schemas.microsoft.com/office/drawing/2014/main" id="{D8DA186A-169B-DB6A-AF80-8FC446076DDD}"/>
              </a:ext>
            </a:extLst>
          </p:cNvPr>
          <p:cNvPicPr>
            <a:picLocks noGrp="1" noChangeAspect="1"/>
          </p:cNvPicPr>
          <p:nvPr>
            <p:ph type="pic" sz="quarter" idx="19"/>
          </p:nvPr>
        </p:nvPicPr>
        <p:blipFill>
          <a:blip r:embed="rId2"/>
          <a:srcRect l="1943" r="1943"/>
          <a:stretch/>
        </p:blipFill>
        <p:spPr>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2543282 w 6236518"/>
              <a:gd name="connsiteY5" fmla="*/ 4816261 h 4816261"/>
              <a:gd name="connsiteX6" fmla="*/ 2543282 w 6236518"/>
              <a:gd name="connsiteY6" fmla="*/ 4811235 h 4816261"/>
              <a:gd name="connsiteX7" fmla="*/ 2407573 w 6236518"/>
              <a:gd name="connsiteY7" fmla="*/ 4816261 h 4816261"/>
              <a:gd name="connsiteX8" fmla="*/ 0 w 6236518"/>
              <a:gd name="connsiteY8" fmla="*/ 2408131 h 4816261"/>
              <a:gd name="connsiteX9" fmla="*/ 2407573 w 6236518"/>
              <a:gd name="connsiteY9"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36518" h="4816261">
                <a:moveTo>
                  <a:pt x="2407573" y="0"/>
                </a:moveTo>
                <a:cubicBezTo>
                  <a:pt x="2452808" y="0"/>
                  <a:pt x="2503073" y="0"/>
                  <a:pt x="2543282" y="5026"/>
                </a:cubicBezTo>
                <a:lnTo>
                  <a:pt x="2543282" y="0"/>
                </a:lnTo>
                <a:lnTo>
                  <a:pt x="6236518" y="0"/>
                </a:lnTo>
                <a:lnTo>
                  <a:pt x="6236518"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pic>
      <p:pic>
        <p:nvPicPr>
          <p:cNvPr id="9" name="Picture 8">
            <a:extLst>
              <a:ext uri="{FF2B5EF4-FFF2-40B4-BE49-F238E27FC236}">
                <a16:creationId xmlns:a16="http://schemas.microsoft.com/office/drawing/2014/main" id="{31E2C920-9F55-1831-EC74-C185222A1F00}"/>
              </a:ext>
            </a:extLst>
          </p:cNvPr>
          <p:cNvPicPr>
            <a:picLocks noChangeAspect="1"/>
          </p:cNvPicPr>
          <p:nvPr/>
        </p:nvPicPr>
        <p:blipFill>
          <a:blip r:embed="rId3">
            <a:alphaModFix amt="83000"/>
            <a:extLst>
              <a:ext uri="{28A0092B-C50C-407E-A947-70E740481C1C}">
                <a14:useLocalDpi xmlns:a14="http://schemas.microsoft.com/office/drawing/2010/main" val="0"/>
              </a:ext>
            </a:extLst>
          </a:blip>
          <a:stretch>
            <a:fillRect/>
          </a:stretch>
        </p:blipFill>
        <p:spPr>
          <a:xfrm rot="20606857">
            <a:off x="9145002" y="3240312"/>
            <a:ext cx="4222737" cy="4222737"/>
          </a:xfrm>
          <a:prstGeom prst="rect">
            <a:avLst/>
          </a:prstGeom>
        </p:spPr>
      </p:pic>
      <p:sp>
        <p:nvSpPr>
          <p:cNvPr id="10" name="Rectangle 9">
            <a:extLst>
              <a:ext uri="{FF2B5EF4-FFF2-40B4-BE49-F238E27FC236}">
                <a16:creationId xmlns:a16="http://schemas.microsoft.com/office/drawing/2014/main" id="{1DF14620-9344-6627-9850-AA949F930BD7}"/>
              </a:ext>
            </a:extLst>
          </p:cNvPr>
          <p:cNvSpPr/>
          <p:nvPr/>
        </p:nvSpPr>
        <p:spPr>
          <a:xfrm>
            <a:off x="2483239" y="2558689"/>
            <a:ext cx="4935200" cy="877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1" name="TextBox 10">
            <a:extLst>
              <a:ext uri="{FF2B5EF4-FFF2-40B4-BE49-F238E27FC236}">
                <a16:creationId xmlns:a16="http://schemas.microsoft.com/office/drawing/2014/main" id="{FA7AFFB9-5AAE-AC61-2C3F-B8D8856EE03D}"/>
              </a:ext>
            </a:extLst>
          </p:cNvPr>
          <p:cNvSpPr txBox="1"/>
          <p:nvPr/>
        </p:nvSpPr>
        <p:spPr>
          <a:xfrm>
            <a:off x="2751335" y="2556303"/>
            <a:ext cx="6957426" cy="830997"/>
          </a:xfrm>
          <a:prstGeom prst="rect">
            <a:avLst/>
          </a:prstGeom>
          <a:noFill/>
        </p:spPr>
        <p:txBody>
          <a:bodyPr wrap="square" rtlCol="0">
            <a:spAutoFit/>
          </a:bodyPr>
          <a:lstStyle/>
          <a:p>
            <a:r>
              <a:rPr lang="en-GB" sz="4800" b="1" spc="324" dirty="0">
                <a:solidFill>
                  <a:srgbClr val="5398A2"/>
                </a:solidFill>
                <a:latin typeface="Calibri" panose="020F0502020204030204" pitchFamily="34" charset="0"/>
                <a:cs typeface="Calibri" panose="020F0502020204030204" pitchFamily="34" charset="0"/>
              </a:rPr>
              <a:t>Unit 2</a:t>
            </a:r>
            <a:endParaRPr lang="en-US" sz="4800" b="1" spc="324" dirty="0">
              <a:solidFill>
                <a:srgbClr val="5398A2"/>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18E03057-7FC9-D6B9-8DEA-FC7A91F46D9F}"/>
              </a:ext>
            </a:extLst>
          </p:cNvPr>
          <p:cNvSpPr txBox="1"/>
          <p:nvPr/>
        </p:nvSpPr>
        <p:spPr>
          <a:xfrm>
            <a:off x="125243" y="4218194"/>
            <a:ext cx="4192233" cy="2308324"/>
          </a:xfrm>
          <a:prstGeom prst="rect">
            <a:avLst/>
          </a:prstGeom>
          <a:noFill/>
        </p:spPr>
        <p:txBody>
          <a:bodyPr wrap="square" rtlCol="0">
            <a:spAutoFit/>
          </a:bodyPr>
          <a:lstStyle/>
          <a:p>
            <a:r>
              <a:rPr lang="en-GB" sz="3600" b="1" spc="324" dirty="0">
                <a:solidFill>
                  <a:srgbClr val="5398A2"/>
                </a:solidFill>
                <a:latin typeface="Calibri" panose="020F0502020204030204" pitchFamily="34" charset="0"/>
                <a:cs typeface="Calibri" panose="020F0502020204030204" pitchFamily="34" charset="0"/>
              </a:rPr>
              <a:t>Why Do We Feel This Way? The Science Behind Climate Anxiety</a:t>
            </a:r>
            <a:endParaRPr lang="en-US" sz="3600" b="1" spc="324" dirty="0">
              <a:solidFill>
                <a:srgbClr val="5398A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464038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FD62D7F5-B563-323D-9160-1C92C81550BA}"/>
              </a:ext>
            </a:extLst>
          </p:cNvPr>
          <p:cNvSpPr>
            <a:spLocks noGrp="1"/>
          </p:cNvSpPr>
          <p:nvPr>
            <p:ph type="body" sz="quarter" idx="19"/>
          </p:nvPr>
        </p:nvSpPr>
        <p:spPr/>
        <p:txBody>
          <a:bodyPr/>
          <a:lstStyle/>
          <a:p>
            <a:r>
              <a:rPr lang="en-US" dirty="0"/>
              <a:t>2.1</a:t>
            </a:r>
          </a:p>
        </p:txBody>
      </p:sp>
      <p:sp>
        <p:nvSpPr>
          <p:cNvPr id="8" name="Text Placeholder 7">
            <a:extLst>
              <a:ext uri="{FF2B5EF4-FFF2-40B4-BE49-F238E27FC236}">
                <a16:creationId xmlns:a16="http://schemas.microsoft.com/office/drawing/2014/main" id="{2AF2D161-7CCA-664F-7635-F1714B34BC57}"/>
              </a:ext>
            </a:extLst>
          </p:cNvPr>
          <p:cNvSpPr>
            <a:spLocks noGrp="1"/>
          </p:cNvSpPr>
          <p:nvPr>
            <p:ph type="body" sz="quarter" idx="20"/>
          </p:nvPr>
        </p:nvSpPr>
        <p:spPr>
          <a:xfrm>
            <a:off x="4594468" y="2045704"/>
            <a:ext cx="6961476" cy="4609620"/>
          </a:xfrm>
        </p:spPr>
        <p:txBody>
          <a:bodyPr/>
          <a:lstStyle/>
          <a:p>
            <a:pPr marL="0" indent="0"/>
            <a:r>
              <a:rPr lang="en-GB" sz="2000" dirty="0"/>
              <a:t>Today, we are surrounded by a 24/7 news cycle.</a:t>
            </a:r>
          </a:p>
          <a:p>
            <a:pPr marL="0" indent="0"/>
            <a:r>
              <a:rPr lang="en-GB" sz="2000" dirty="0"/>
              <a:t>Every time we open our phones, watch television, or scroll through social media, we are likely to see stories about floods, fires, droughts, and other disasters linked to climate change.</a:t>
            </a:r>
          </a:p>
          <a:p>
            <a:pPr marL="0" indent="0"/>
            <a:r>
              <a:rPr lang="en-GB" sz="2000" dirty="0"/>
              <a:t>While staying informed is important, constant exposure to frightening news can create what psychologists call</a:t>
            </a:r>
            <a:r>
              <a:rPr lang="en-GB" sz="2000" b="1" dirty="0">
                <a:solidFill>
                  <a:srgbClr val="5398A2"/>
                </a:solidFill>
              </a:rPr>
              <a:t> "media-induced anxiety.“</a:t>
            </a:r>
          </a:p>
          <a:p>
            <a:pPr marL="0" indent="0"/>
            <a:r>
              <a:rPr lang="en-GB" sz="2000" dirty="0"/>
              <a:t>This means that even if we are not directly experiencing a climate event ourselves, we can still feel stressed, overwhelmed, and helpless just from seeing and hearing about them repeatedly. Research (Clayton &amp; </a:t>
            </a:r>
            <a:r>
              <a:rPr lang="en-GB" sz="2000" dirty="0" err="1"/>
              <a:t>Karazsia</a:t>
            </a:r>
            <a:r>
              <a:rPr lang="en-GB" sz="2000" dirty="0"/>
              <a:t>, 2020) shows that frequent negative news increases feelings of fear and powerlessness — two major ingredients of climate anxiety. It is important to balance being informed with protecting our emotional wellbeing.</a:t>
            </a:r>
            <a:endParaRPr lang="en-US" dirty="0"/>
          </a:p>
        </p:txBody>
      </p:sp>
      <p:sp>
        <p:nvSpPr>
          <p:cNvPr id="5" name="Text Placeholder 4">
            <a:extLst>
              <a:ext uri="{FF2B5EF4-FFF2-40B4-BE49-F238E27FC236}">
                <a16:creationId xmlns:a16="http://schemas.microsoft.com/office/drawing/2014/main" id="{BD5B9596-03F5-D087-529E-4B14748C8D28}"/>
              </a:ext>
            </a:extLst>
          </p:cNvPr>
          <p:cNvSpPr>
            <a:spLocks noGrp="1"/>
          </p:cNvSpPr>
          <p:nvPr>
            <p:ph type="body" sz="quarter" idx="16"/>
          </p:nvPr>
        </p:nvSpPr>
        <p:spPr>
          <a:xfrm>
            <a:off x="4519055" y="359776"/>
            <a:ext cx="6961476" cy="1585972"/>
          </a:xfrm>
        </p:spPr>
        <p:txBody>
          <a:bodyPr/>
          <a:lstStyle/>
          <a:p>
            <a:r>
              <a:rPr lang="en-GB" dirty="0">
                <a:solidFill>
                  <a:srgbClr val="1F8E47"/>
                </a:solidFill>
              </a:rPr>
              <a:t>2.1 The role of media and social Networks</a:t>
            </a:r>
            <a:endParaRPr lang="en-US" dirty="0">
              <a:solidFill>
                <a:srgbClr val="1F8E47"/>
              </a:solidFill>
            </a:endParaRPr>
          </a:p>
        </p:txBody>
      </p:sp>
      <p:pic>
        <p:nvPicPr>
          <p:cNvPr id="10" name="Picture Placeholder 9">
            <a:extLst>
              <a:ext uri="{FF2B5EF4-FFF2-40B4-BE49-F238E27FC236}">
                <a16:creationId xmlns:a16="http://schemas.microsoft.com/office/drawing/2014/main" id="{3C1022F3-710B-3B38-47E5-D3DF32B3C7B4}"/>
              </a:ext>
            </a:extLst>
          </p:cNvPr>
          <p:cNvPicPr>
            <a:picLocks noGrp="1" noChangeAspect="1"/>
          </p:cNvPicPr>
          <p:nvPr>
            <p:ph type="pic" sz="quarter" idx="10"/>
          </p:nvPr>
        </p:nvPicPr>
        <p:blipFill>
          <a:blip r:embed="rId2"/>
          <a:srcRect t="7352" b="7352"/>
          <a:stretch>
            <a:fillRect/>
          </a:stretch>
        </p:blipFill>
        <p:spPr/>
      </p:pic>
    </p:spTree>
    <p:extLst>
      <p:ext uri="{BB962C8B-B14F-4D97-AF65-F5344CB8AC3E}">
        <p14:creationId xmlns:p14="http://schemas.microsoft.com/office/powerpoint/2010/main" val="36979978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EDBCBC4-003C-D0A9-6AA2-BB37645F9746}"/>
              </a:ext>
            </a:extLst>
          </p:cNvPr>
          <p:cNvSpPr>
            <a:spLocks noGrp="1"/>
          </p:cNvSpPr>
          <p:nvPr>
            <p:ph type="body" sz="quarter" idx="19"/>
          </p:nvPr>
        </p:nvSpPr>
        <p:spPr>
          <a:xfrm>
            <a:off x="8729222" y="922205"/>
            <a:ext cx="2814392" cy="385564"/>
          </a:xfrm>
        </p:spPr>
        <p:txBody>
          <a:bodyPr/>
          <a:lstStyle/>
          <a:p>
            <a:r>
              <a:rPr lang="en-GB" dirty="0"/>
              <a:t>2.1 Activity</a:t>
            </a:r>
          </a:p>
        </p:txBody>
      </p:sp>
      <p:sp>
        <p:nvSpPr>
          <p:cNvPr id="4" name="Text Placeholder 3">
            <a:extLst>
              <a:ext uri="{FF2B5EF4-FFF2-40B4-BE49-F238E27FC236}">
                <a16:creationId xmlns:a16="http://schemas.microsoft.com/office/drawing/2014/main" id="{5D7EC714-9D9E-F9F3-14F8-3FEDC56D9387}"/>
              </a:ext>
            </a:extLst>
          </p:cNvPr>
          <p:cNvSpPr>
            <a:spLocks noGrp="1"/>
          </p:cNvSpPr>
          <p:nvPr>
            <p:ph type="body" sz="quarter" idx="21"/>
          </p:nvPr>
        </p:nvSpPr>
        <p:spPr>
          <a:xfrm>
            <a:off x="718078" y="4902066"/>
            <a:ext cx="10755843" cy="1647227"/>
          </a:xfrm>
          <a:solidFill>
            <a:srgbClr val="1F8E47"/>
          </a:solidFill>
        </p:spPr>
        <p:txBody>
          <a:bodyPr/>
          <a:lstStyle/>
          <a:p>
            <a:pPr marL="0" indent="0"/>
            <a:r>
              <a:rPr lang="en-GB" b="1" dirty="0">
                <a:solidFill>
                  <a:schemeClr val="bg1"/>
                </a:solidFill>
              </a:rPr>
              <a:t>News Audit</a:t>
            </a:r>
          </a:p>
          <a:p>
            <a:pPr marL="0" indent="0"/>
            <a:r>
              <a:rPr lang="en-GB" b="1" dirty="0">
                <a:solidFill>
                  <a:schemeClr val="bg1"/>
                </a:solidFill>
              </a:rPr>
              <a:t>Track how many climate-related news pieces you encounter in one day via TikTok, Instagram, Online news, News on radio/tv?</a:t>
            </a:r>
          </a:p>
          <a:p>
            <a:r>
              <a:rPr lang="en-GB" b="1" dirty="0">
                <a:solidFill>
                  <a:schemeClr val="bg1"/>
                </a:solidFill>
              </a:rPr>
              <a:t>How did these make you feel?</a:t>
            </a:r>
          </a:p>
        </p:txBody>
      </p:sp>
      <p:pic>
        <p:nvPicPr>
          <p:cNvPr id="7" name="Picture Placeholder 6">
            <a:extLst>
              <a:ext uri="{FF2B5EF4-FFF2-40B4-BE49-F238E27FC236}">
                <a16:creationId xmlns:a16="http://schemas.microsoft.com/office/drawing/2014/main" id="{A6FAB045-2C7C-1EC2-44F7-F1583289941A}"/>
              </a:ext>
            </a:extLst>
          </p:cNvPr>
          <p:cNvPicPr>
            <a:picLocks noGrp="1" noChangeAspect="1"/>
          </p:cNvPicPr>
          <p:nvPr>
            <p:ph type="pic" sz="quarter" idx="22"/>
          </p:nvPr>
        </p:nvPicPr>
        <p:blipFill>
          <a:blip r:embed="rId2"/>
          <a:srcRect t="5485" b="5485"/>
          <a:stretch/>
        </p:blipFill>
        <p:spPr/>
      </p:pic>
    </p:spTree>
    <p:extLst>
      <p:ext uri="{BB962C8B-B14F-4D97-AF65-F5344CB8AC3E}">
        <p14:creationId xmlns:p14="http://schemas.microsoft.com/office/powerpoint/2010/main" val="34009507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DEEAD14-A9ED-D19F-9460-964517E60E56}"/>
              </a:ext>
            </a:extLst>
          </p:cNvPr>
          <p:cNvSpPr>
            <a:spLocks noGrp="1"/>
          </p:cNvSpPr>
          <p:nvPr>
            <p:ph type="body" sz="quarter" idx="18"/>
          </p:nvPr>
        </p:nvSpPr>
        <p:spPr>
          <a:xfrm>
            <a:off x="468443" y="1800607"/>
            <a:ext cx="4615448" cy="3849918"/>
          </a:xfrm>
        </p:spPr>
        <p:txBody>
          <a:bodyPr/>
          <a:lstStyle/>
          <a:p>
            <a:pPr marL="0" indent="0"/>
            <a:r>
              <a:rPr lang="en-GB" sz="2000" dirty="0"/>
              <a:t>Our feelings about climate change are also shaped by our direct and indirect experiences.</a:t>
            </a:r>
          </a:p>
          <a:p>
            <a:pPr marL="0" indent="0"/>
            <a:r>
              <a:rPr lang="en-GB" sz="2000" dirty="0"/>
              <a:t>A personal experience, like living through a heatwave or seeing a local river dry up, can trigger strong emotions like grief, anger, or fear.</a:t>
            </a:r>
          </a:p>
          <a:p>
            <a:pPr marL="0" indent="0"/>
            <a:r>
              <a:rPr lang="en-GB" sz="2000" dirty="0"/>
              <a:t>Even if you have not directly experienced environmental changes, seeing your community or a place you love change can have a deep emotional impact.</a:t>
            </a:r>
          </a:p>
        </p:txBody>
      </p:sp>
      <p:sp>
        <p:nvSpPr>
          <p:cNvPr id="3" name="Text Placeholder 2">
            <a:extLst>
              <a:ext uri="{FF2B5EF4-FFF2-40B4-BE49-F238E27FC236}">
                <a16:creationId xmlns:a16="http://schemas.microsoft.com/office/drawing/2014/main" id="{DAE8DF7A-0EA2-F745-9891-031D1E6AD363}"/>
              </a:ext>
            </a:extLst>
          </p:cNvPr>
          <p:cNvSpPr>
            <a:spLocks noGrp="1"/>
          </p:cNvSpPr>
          <p:nvPr>
            <p:ph type="body" sz="quarter" idx="16"/>
          </p:nvPr>
        </p:nvSpPr>
        <p:spPr>
          <a:xfrm>
            <a:off x="424206" y="328407"/>
            <a:ext cx="7616858" cy="803654"/>
          </a:xfrm>
        </p:spPr>
        <p:txBody>
          <a:bodyPr/>
          <a:lstStyle/>
          <a:p>
            <a:r>
              <a:rPr lang="en-GB" dirty="0">
                <a:solidFill>
                  <a:srgbClr val="1F8E47"/>
                </a:solidFill>
              </a:rPr>
              <a:t>2.2 How personal and collective experiences shape climate emotions</a:t>
            </a:r>
          </a:p>
        </p:txBody>
      </p:sp>
      <p:pic>
        <p:nvPicPr>
          <p:cNvPr id="6" name="Picture Placeholder 5">
            <a:extLst>
              <a:ext uri="{FF2B5EF4-FFF2-40B4-BE49-F238E27FC236}">
                <a16:creationId xmlns:a16="http://schemas.microsoft.com/office/drawing/2014/main" id="{A3109761-7E54-6E2F-E3D1-1EC10696B087}"/>
              </a:ext>
            </a:extLst>
          </p:cNvPr>
          <p:cNvPicPr>
            <a:picLocks noGrp="1" noChangeAspect="1"/>
          </p:cNvPicPr>
          <p:nvPr>
            <p:ph type="pic" sz="quarter" idx="13"/>
          </p:nvPr>
        </p:nvPicPr>
        <p:blipFill>
          <a:blip r:embed="rId2"/>
          <a:srcRect l="6355" r="6355"/>
          <a:stretch/>
        </p:blipFill>
        <p:spPr/>
      </p:pic>
      <p:sp>
        <p:nvSpPr>
          <p:cNvPr id="7" name="Oval 6">
            <a:extLst>
              <a:ext uri="{FF2B5EF4-FFF2-40B4-BE49-F238E27FC236}">
                <a16:creationId xmlns:a16="http://schemas.microsoft.com/office/drawing/2014/main" id="{ACA29F79-9705-A427-C5AC-607868F4A772}"/>
              </a:ext>
            </a:extLst>
          </p:cNvPr>
          <p:cNvSpPr/>
          <p:nvPr/>
        </p:nvSpPr>
        <p:spPr>
          <a:xfrm>
            <a:off x="9101469" y="-23278"/>
            <a:ext cx="3441290" cy="3500284"/>
          </a:xfrm>
          <a:prstGeom prst="ellipse">
            <a:avLst/>
          </a:prstGeom>
          <a:solidFill>
            <a:srgbClr val="5398A2"/>
          </a:solidFill>
          <a:ln>
            <a:solidFill>
              <a:srgbClr val="5398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4">
            <a:extLst>
              <a:ext uri="{FF2B5EF4-FFF2-40B4-BE49-F238E27FC236}">
                <a16:creationId xmlns:a16="http://schemas.microsoft.com/office/drawing/2014/main" id="{3A661929-FC9F-8DC4-02D8-DC925D2D3578}"/>
              </a:ext>
            </a:extLst>
          </p:cNvPr>
          <p:cNvSpPr txBox="1">
            <a:spLocks/>
          </p:cNvSpPr>
          <p:nvPr/>
        </p:nvSpPr>
        <p:spPr>
          <a:xfrm>
            <a:off x="9313785" y="749284"/>
            <a:ext cx="3228974" cy="21179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r>
              <a:rPr lang="en-GB" sz="2000" b="1" dirty="0">
                <a:solidFill>
                  <a:schemeClr val="bg1"/>
                </a:solidFill>
                <a:hlinkClick r:id="rId3">
                  <a:extLst>
                    <a:ext uri="{A12FA001-AC4F-418D-AE19-62706E023703}">
                      <ahyp:hlinkClr xmlns:ahyp="http://schemas.microsoft.com/office/drawing/2018/hyperlinkcolor" val="tx"/>
                    </a:ext>
                  </a:extLst>
                </a:hlinkClick>
              </a:rPr>
              <a:t>Watch this short video Climate activist Helena Marschall, 20, takes us into a youth-led movement in Germany to get political leaders to act. And they are listening.</a:t>
            </a:r>
            <a:endParaRPr lang="en-US" sz="2000" b="1" dirty="0">
              <a:solidFill>
                <a:schemeClr val="bg1"/>
              </a:solidFill>
            </a:endParaRPr>
          </a:p>
        </p:txBody>
      </p:sp>
    </p:spTree>
    <p:extLst>
      <p:ext uri="{BB962C8B-B14F-4D97-AF65-F5344CB8AC3E}">
        <p14:creationId xmlns:p14="http://schemas.microsoft.com/office/powerpoint/2010/main" val="9420441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D8B53DE-8694-89B1-9C75-B080DE828197}"/>
              </a:ext>
            </a:extLst>
          </p:cNvPr>
          <p:cNvSpPr>
            <a:spLocks noGrp="1"/>
          </p:cNvSpPr>
          <p:nvPr>
            <p:ph type="body" sz="quarter" idx="18"/>
          </p:nvPr>
        </p:nvSpPr>
        <p:spPr>
          <a:xfrm>
            <a:off x="798380" y="2045704"/>
            <a:ext cx="5008531" cy="3849918"/>
          </a:xfrm>
        </p:spPr>
        <p:txBody>
          <a:bodyPr/>
          <a:lstStyle/>
          <a:p>
            <a:pPr marL="0" indent="0"/>
            <a:r>
              <a:rPr lang="en-GB" sz="2000" dirty="0"/>
              <a:t>Collective experiences, such as witnessing global movements like </a:t>
            </a:r>
            <a:r>
              <a:rPr lang="en-GB" sz="2000" b="1" dirty="0">
                <a:solidFill>
                  <a:srgbClr val="4174BA"/>
                </a:solidFill>
              </a:rPr>
              <a:t>Fridays for Future </a:t>
            </a:r>
            <a:r>
              <a:rPr lang="en-GB" sz="2000" dirty="0"/>
              <a:t>or seeing </a:t>
            </a:r>
            <a:r>
              <a:rPr lang="en-GB" sz="2000" b="1" dirty="0">
                <a:solidFill>
                  <a:srgbClr val="4174BA"/>
                </a:solidFill>
              </a:rPr>
              <a:t>climate protests on the news,</a:t>
            </a:r>
            <a:r>
              <a:rPr lang="en-GB" sz="2000" dirty="0"/>
              <a:t> can also create strong emotions, including solidarity, frustration, or hope.</a:t>
            </a:r>
          </a:p>
          <a:p>
            <a:pPr marL="0" indent="0"/>
            <a:r>
              <a:rPr lang="en-GB" sz="2000" dirty="0"/>
              <a:t>Psychologists call this "vicarious experience" feeling emotionally connected to events even when we are not physically there.</a:t>
            </a:r>
          </a:p>
          <a:p>
            <a:pPr marL="0" indent="0"/>
            <a:r>
              <a:rPr lang="en-GB" sz="2000" dirty="0"/>
              <a:t>Both personal and collective experiences help to explain why climate anxiety is so widespread among young people today.</a:t>
            </a:r>
          </a:p>
        </p:txBody>
      </p:sp>
      <p:sp>
        <p:nvSpPr>
          <p:cNvPr id="3" name="Text Placeholder 2">
            <a:extLst>
              <a:ext uri="{FF2B5EF4-FFF2-40B4-BE49-F238E27FC236}">
                <a16:creationId xmlns:a16="http://schemas.microsoft.com/office/drawing/2014/main" id="{F48109E6-6371-F475-309F-D9A1ECCD102D}"/>
              </a:ext>
            </a:extLst>
          </p:cNvPr>
          <p:cNvSpPr>
            <a:spLocks noGrp="1"/>
          </p:cNvSpPr>
          <p:nvPr>
            <p:ph type="body" sz="quarter" idx="16"/>
          </p:nvPr>
        </p:nvSpPr>
        <p:spPr/>
        <p:txBody>
          <a:bodyPr/>
          <a:lstStyle/>
          <a:p>
            <a:r>
              <a:rPr lang="en-GB" dirty="0">
                <a:solidFill>
                  <a:srgbClr val="1F8E47"/>
                </a:solidFill>
              </a:rPr>
              <a:t>2.2 How personal and collective experiences shape climate emotions</a:t>
            </a:r>
          </a:p>
        </p:txBody>
      </p:sp>
      <p:pic>
        <p:nvPicPr>
          <p:cNvPr id="5" name="Picture 4">
            <a:extLst>
              <a:ext uri="{FF2B5EF4-FFF2-40B4-BE49-F238E27FC236}">
                <a16:creationId xmlns:a16="http://schemas.microsoft.com/office/drawing/2014/main" id="{A7763EB4-BAD3-DC0B-F6BC-CC41D729C218}"/>
              </a:ext>
            </a:extLst>
          </p:cNvPr>
          <p:cNvPicPr>
            <a:picLocks noChangeAspect="1"/>
          </p:cNvPicPr>
          <p:nvPr/>
        </p:nvPicPr>
        <p:blipFill>
          <a:blip r:embed="rId2"/>
          <a:stretch>
            <a:fillRect/>
          </a:stretch>
        </p:blipFill>
        <p:spPr>
          <a:xfrm>
            <a:off x="6785141" y="1856113"/>
            <a:ext cx="3384336" cy="4229100"/>
          </a:xfrm>
          <a:prstGeom prst="rect">
            <a:avLst/>
          </a:prstGeom>
          <a:effectLst>
            <a:outerShdw blurRad="63500" sx="102000" sy="102000" algn="ctr" rotWithShape="0">
              <a:prstClr val="black">
                <a:alpha val="40000"/>
              </a:prstClr>
            </a:outerShdw>
          </a:effectLst>
        </p:spPr>
      </p:pic>
      <p:sp>
        <p:nvSpPr>
          <p:cNvPr id="6" name="Oval 5">
            <a:extLst>
              <a:ext uri="{FF2B5EF4-FFF2-40B4-BE49-F238E27FC236}">
                <a16:creationId xmlns:a16="http://schemas.microsoft.com/office/drawing/2014/main" id="{9D3EFB6B-5239-380A-6341-F06923A31C5F}"/>
              </a:ext>
            </a:extLst>
          </p:cNvPr>
          <p:cNvSpPr/>
          <p:nvPr/>
        </p:nvSpPr>
        <p:spPr>
          <a:xfrm>
            <a:off x="8789909" y="3872447"/>
            <a:ext cx="2914649" cy="2871253"/>
          </a:xfrm>
          <a:prstGeom prst="ellipse">
            <a:avLst/>
          </a:prstGeom>
          <a:solidFill>
            <a:srgbClr val="5398A2"/>
          </a:solidFill>
          <a:ln>
            <a:solidFill>
              <a:srgbClr val="5398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4">
            <a:extLst>
              <a:ext uri="{FF2B5EF4-FFF2-40B4-BE49-F238E27FC236}">
                <a16:creationId xmlns:a16="http://schemas.microsoft.com/office/drawing/2014/main" id="{0DEC4081-A15A-B600-0ABE-F4BAF8D0CB36}"/>
              </a:ext>
            </a:extLst>
          </p:cNvPr>
          <p:cNvSpPr txBox="1">
            <a:spLocks/>
          </p:cNvSpPr>
          <p:nvPr/>
        </p:nvSpPr>
        <p:spPr>
          <a:xfrm>
            <a:off x="8965288" y="4540468"/>
            <a:ext cx="2563890" cy="21179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r>
              <a:rPr lang="en-GB" sz="2000" dirty="0">
                <a:solidFill>
                  <a:schemeClr val="bg1"/>
                </a:solidFill>
                <a:hlinkClick r:id="rId3">
                  <a:extLst>
                    <a:ext uri="{A12FA001-AC4F-418D-AE19-62706E023703}">
                      <ahyp:hlinkClr xmlns:ahyp="http://schemas.microsoft.com/office/drawing/2018/hyperlinkcolor" val="tx"/>
                    </a:ext>
                  </a:extLst>
                </a:hlinkClick>
              </a:rPr>
              <a:t>“From individual to collective climate emotions and actions”</a:t>
            </a:r>
          </a:p>
          <a:p>
            <a:pPr marL="0" indent="0" algn="ctr"/>
            <a:r>
              <a:rPr lang="en-GB" sz="2000" dirty="0">
                <a:solidFill>
                  <a:schemeClr val="bg1"/>
                </a:solidFill>
                <a:hlinkClick r:id="rId3">
                  <a:extLst>
                    <a:ext uri="{A12FA001-AC4F-418D-AE19-62706E023703}">
                      <ahyp:hlinkClr xmlns:ahyp="http://schemas.microsoft.com/office/drawing/2018/hyperlinkcolor" val="tx"/>
                    </a:ext>
                  </a:extLst>
                </a:hlinkClick>
              </a:rPr>
              <a:t>Tobias Brosch </a:t>
            </a:r>
            <a:endParaRPr lang="en-US" sz="2000" dirty="0">
              <a:solidFill>
                <a:schemeClr val="bg1"/>
              </a:solidFill>
            </a:endParaRPr>
          </a:p>
        </p:txBody>
      </p:sp>
    </p:spTree>
    <p:extLst>
      <p:ext uri="{BB962C8B-B14F-4D97-AF65-F5344CB8AC3E}">
        <p14:creationId xmlns:p14="http://schemas.microsoft.com/office/powerpoint/2010/main" val="37729179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35332716-96CE-5898-5483-AC9370A46FAC}"/>
              </a:ext>
            </a:extLst>
          </p:cNvPr>
          <p:cNvSpPr>
            <a:spLocks noGrp="1"/>
          </p:cNvSpPr>
          <p:nvPr>
            <p:ph type="body" sz="quarter" idx="15"/>
          </p:nvPr>
        </p:nvSpPr>
        <p:spPr/>
        <p:txBody>
          <a:bodyPr/>
          <a:lstStyle/>
          <a:p>
            <a:r>
              <a:rPr lang="en-US" dirty="0"/>
              <a:t>01</a:t>
            </a:r>
          </a:p>
        </p:txBody>
      </p:sp>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6698178" y="1337990"/>
            <a:ext cx="5170168" cy="689519"/>
          </a:xfrm>
        </p:spPr>
        <p:txBody>
          <a:bodyPr/>
          <a:lstStyle/>
          <a:p>
            <a:r>
              <a:rPr lang="en-GB" dirty="0"/>
              <a:t>What is Climate Anxiety? </a:t>
            </a:r>
            <a:endParaRPr lang="en-US" dirty="0"/>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191574" y="1351483"/>
            <a:ext cx="4159856" cy="4671588"/>
          </a:xfrm>
        </p:spPr>
        <p:txBody>
          <a:bodyPr/>
          <a:lstStyle/>
          <a:p>
            <a:pPr marL="0" indent="0"/>
            <a:r>
              <a:rPr lang="en-GB" dirty="0"/>
              <a:t>Module 1 helps young people understand climate anxiety as a natural response to the climate crisis. It explores the emotional, social, and political roots of these feelings and offers practical strategies to manage them. Through reflection, activities, and real examples, learners are supported to move from anxiety to action, recognising their own power to contribute to change and shape hopeful climate narratives.</a:t>
            </a:r>
            <a:endParaRPr lang="en-US" dirty="0"/>
          </a:p>
        </p:txBody>
      </p:sp>
      <p:sp>
        <p:nvSpPr>
          <p:cNvPr id="10" name="Text Placeholder 9">
            <a:extLst>
              <a:ext uri="{FF2B5EF4-FFF2-40B4-BE49-F238E27FC236}">
                <a16:creationId xmlns:a16="http://schemas.microsoft.com/office/drawing/2014/main" id="{A7A12F72-9959-07DD-A16E-8E2EB4ADC470}"/>
              </a:ext>
            </a:extLst>
          </p:cNvPr>
          <p:cNvSpPr>
            <a:spLocks noGrp="1"/>
          </p:cNvSpPr>
          <p:nvPr>
            <p:ph type="body" sz="quarter" idx="29"/>
          </p:nvPr>
        </p:nvSpPr>
        <p:spPr/>
        <p:txBody>
          <a:bodyPr/>
          <a:lstStyle/>
          <a:p>
            <a:r>
              <a:rPr lang="en-US" dirty="0"/>
              <a:t>02</a:t>
            </a:r>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p:txBody>
          <a:bodyPr/>
          <a:lstStyle/>
          <a:p>
            <a:r>
              <a:rPr lang="en-GB" dirty="0"/>
              <a:t>The Science Behind Climate Anxiety</a:t>
            </a:r>
            <a:endParaRPr lang="en-US" dirty="0"/>
          </a:p>
        </p:txBody>
      </p:sp>
      <p:sp>
        <p:nvSpPr>
          <p:cNvPr id="12" name="Text Placeholder 11">
            <a:extLst>
              <a:ext uri="{FF2B5EF4-FFF2-40B4-BE49-F238E27FC236}">
                <a16:creationId xmlns:a16="http://schemas.microsoft.com/office/drawing/2014/main" id="{83090131-0E8A-A3B3-4801-78F232BBFD98}"/>
              </a:ext>
            </a:extLst>
          </p:cNvPr>
          <p:cNvSpPr>
            <a:spLocks noGrp="1"/>
          </p:cNvSpPr>
          <p:nvPr>
            <p:ph type="body" sz="quarter" idx="31"/>
          </p:nvPr>
        </p:nvSpPr>
        <p:spPr/>
        <p:txBody>
          <a:bodyPr/>
          <a:lstStyle/>
          <a:p>
            <a:r>
              <a:rPr lang="en-US" dirty="0"/>
              <a:t>03</a:t>
            </a:r>
          </a:p>
        </p:txBody>
      </p:sp>
      <p:sp>
        <p:nvSpPr>
          <p:cNvPr id="13" name="Text Placeholder 12">
            <a:extLst>
              <a:ext uri="{FF2B5EF4-FFF2-40B4-BE49-F238E27FC236}">
                <a16:creationId xmlns:a16="http://schemas.microsoft.com/office/drawing/2014/main" id="{8200CF51-BD65-558A-3660-B4F2C25FF695}"/>
              </a:ext>
            </a:extLst>
          </p:cNvPr>
          <p:cNvSpPr>
            <a:spLocks noGrp="1"/>
          </p:cNvSpPr>
          <p:nvPr>
            <p:ph type="body" sz="quarter" idx="32"/>
          </p:nvPr>
        </p:nvSpPr>
        <p:spPr/>
        <p:txBody>
          <a:bodyPr/>
          <a:lstStyle/>
          <a:p>
            <a:r>
              <a:rPr lang="en-GB" dirty="0"/>
              <a:t>Building Climate Resilience</a:t>
            </a:r>
            <a:endParaRPr lang="en-US" dirty="0"/>
          </a:p>
        </p:txBody>
      </p:sp>
      <p:sp>
        <p:nvSpPr>
          <p:cNvPr id="14" name="Text Placeholder 13">
            <a:extLst>
              <a:ext uri="{FF2B5EF4-FFF2-40B4-BE49-F238E27FC236}">
                <a16:creationId xmlns:a16="http://schemas.microsoft.com/office/drawing/2014/main" id="{C68FDACD-2866-5909-F407-66556167D794}"/>
              </a:ext>
            </a:extLst>
          </p:cNvPr>
          <p:cNvSpPr>
            <a:spLocks noGrp="1"/>
          </p:cNvSpPr>
          <p:nvPr>
            <p:ph type="body" sz="quarter" idx="33"/>
          </p:nvPr>
        </p:nvSpPr>
        <p:spPr/>
        <p:txBody>
          <a:bodyPr/>
          <a:lstStyle/>
          <a:p>
            <a:r>
              <a:rPr lang="en-US" dirty="0"/>
              <a:t>04</a:t>
            </a:r>
          </a:p>
        </p:txBody>
      </p:sp>
      <p:sp>
        <p:nvSpPr>
          <p:cNvPr id="15" name="Text Placeholder 14">
            <a:extLst>
              <a:ext uri="{FF2B5EF4-FFF2-40B4-BE49-F238E27FC236}">
                <a16:creationId xmlns:a16="http://schemas.microsoft.com/office/drawing/2014/main" id="{CADCB91F-97FD-BA93-03ED-60272CBB45BD}"/>
              </a:ext>
            </a:extLst>
          </p:cNvPr>
          <p:cNvSpPr>
            <a:spLocks noGrp="1"/>
          </p:cNvSpPr>
          <p:nvPr>
            <p:ph type="body" sz="quarter" idx="34"/>
          </p:nvPr>
        </p:nvSpPr>
        <p:spPr/>
        <p:txBody>
          <a:bodyPr/>
          <a:lstStyle/>
          <a:p>
            <a:r>
              <a:rPr lang="en-GB" dirty="0"/>
              <a:t>The Power of Community Support</a:t>
            </a:r>
            <a:endParaRPr lang="en-US" dirty="0"/>
          </a:p>
        </p:txBody>
      </p:sp>
      <p:sp>
        <p:nvSpPr>
          <p:cNvPr id="16" name="Text Placeholder 15">
            <a:extLst>
              <a:ext uri="{FF2B5EF4-FFF2-40B4-BE49-F238E27FC236}">
                <a16:creationId xmlns:a16="http://schemas.microsoft.com/office/drawing/2014/main" id="{0A7A08E9-769E-C4AB-E48F-BD4D44F7665B}"/>
              </a:ext>
            </a:extLst>
          </p:cNvPr>
          <p:cNvSpPr>
            <a:spLocks noGrp="1"/>
          </p:cNvSpPr>
          <p:nvPr>
            <p:ph type="body" sz="quarter" idx="35"/>
          </p:nvPr>
        </p:nvSpPr>
        <p:spPr/>
        <p:txBody>
          <a:bodyPr/>
          <a:lstStyle/>
          <a:p>
            <a:r>
              <a:rPr lang="en-US" dirty="0"/>
              <a:t>05</a:t>
            </a:r>
          </a:p>
        </p:txBody>
      </p:sp>
      <p:sp>
        <p:nvSpPr>
          <p:cNvPr id="17" name="Text Placeholder 16">
            <a:extLst>
              <a:ext uri="{FF2B5EF4-FFF2-40B4-BE49-F238E27FC236}">
                <a16:creationId xmlns:a16="http://schemas.microsoft.com/office/drawing/2014/main" id="{A705CE98-BACD-0B29-C279-9CB1FDF9F310}"/>
              </a:ext>
            </a:extLst>
          </p:cNvPr>
          <p:cNvSpPr>
            <a:spLocks noGrp="1"/>
          </p:cNvSpPr>
          <p:nvPr>
            <p:ph type="body" sz="quarter" idx="36"/>
          </p:nvPr>
        </p:nvSpPr>
        <p:spPr/>
        <p:txBody>
          <a:bodyPr/>
          <a:lstStyle/>
          <a:p>
            <a:r>
              <a:rPr lang="en-GB" dirty="0"/>
              <a:t>From Anxiety to Empowerment</a:t>
            </a:r>
            <a:endParaRPr lang="en-US" dirty="0"/>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p:txBody>
          <a:bodyPr/>
          <a:lstStyle/>
          <a:p>
            <a:r>
              <a:rPr lang="en-US" dirty="0"/>
              <a:t>Module Overview</a:t>
            </a:r>
          </a:p>
        </p:txBody>
      </p:sp>
      <p:sp>
        <p:nvSpPr>
          <p:cNvPr id="2" name="Text Placeholder 16">
            <a:extLst>
              <a:ext uri="{FF2B5EF4-FFF2-40B4-BE49-F238E27FC236}">
                <a16:creationId xmlns:a16="http://schemas.microsoft.com/office/drawing/2014/main" id="{A0801C89-2476-25EC-D30D-65F67E87607F}"/>
              </a:ext>
            </a:extLst>
          </p:cNvPr>
          <p:cNvSpPr txBox="1">
            <a:spLocks/>
          </p:cNvSpPr>
          <p:nvPr/>
        </p:nvSpPr>
        <p:spPr>
          <a:xfrm>
            <a:off x="6794017" y="5970471"/>
            <a:ext cx="4608000"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404040"/>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Shaping the Narrative on Climate Anxiety</a:t>
            </a:r>
            <a:endParaRPr lang="en-US" dirty="0"/>
          </a:p>
        </p:txBody>
      </p:sp>
      <p:sp>
        <p:nvSpPr>
          <p:cNvPr id="3" name="Text Placeholder 15">
            <a:extLst>
              <a:ext uri="{FF2B5EF4-FFF2-40B4-BE49-F238E27FC236}">
                <a16:creationId xmlns:a16="http://schemas.microsoft.com/office/drawing/2014/main" id="{0B384C5C-501E-284D-C478-12ABAA24C0E1}"/>
              </a:ext>
            </a:extLst>
          </p:cNvPr>
          <p:cNvSpPr txBox="1">
            <a:spLocks/>
          </p:cNvSpPr>
          <p:nvPr/>
        </p:nvSpPr>
        <p:spPr>
          <a:xfrm>
            <a:off x="5924507" y="5964727"/>
            <a:ext cx="700387" cy="689518"/>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0" kern="1200" baseline="0">
                <a:solidFill>
                  <a:srgbClr val="5398A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06</a:t>
            </a:r>
          </a:p>
        </p:txBody>
      </p:sp>
      <p:cxnSp>
        <p:nvCxnSpPr>
          <p:cNvPr id="4" name="Straight Connector 3">
            <a:extLst>
              <a:ext uri="{FF2B5EF4-FFF2-40B4-BE49-F238E27FC236}">
                <a16:creationId xmlns:a16="http://schemas.microsoft.com/office/drawing/2014/main" id="{525E61EA-DAF0-792F-E38C-D8903D6CE025}"/>
              </a:ext>
            </a:extLst>
          </p:cNvPr>
          <p:cNvCxnSpPr>
            <a:cxnSpLocks/>
          </p:cNvCxnSpPr>
          <p:nvPr/>
        </p:nvCxnSpPr>
        <p:spPr>
          <a:xfrm flipH="1">
            <a:off x="5667473" y="5841784"/>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52125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6653FE-245A-D728-9C7E-DFFC0A8C091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850DC05D-3A9A-0DA2-E734-50E85A72CFF2}"/>
              </a:ext>
            </a:extLst>
          </p:cNvPr>
          <p:cNvSpPr>
            <a:spLocks noGrp="1"/>
          </p:cNvSpPr>
          <p:nvPr>
            <p:ph type="body" sz="quarter" idx="19"/>
          </p:nvPr>
        </p:nvSpPr>
        <p:spPr>
          <a:xfrm>
            <a:off x="8729222" y="922205"/>
            <a:ext cx="2814392" cy="614364"/>
          </a:xfrm>
        </p:spPr>
        <p:txBody>
          <a:bodyPr/>
          <a:lstStyle/>
          <a:p>
            <a:r>
              <a:rPr lang="en-GB" dirty="0"/>
              <a:t>2.2 Activity</a:t>
            </a:r>
          </a:p>
        </p:txBody>
      </p:sp>
      <p:sp>
        <p:nvSpPr>
          <p:cNvPr id="4" name="Text Placeholder 3">
            <a:extLst>
              <a:ext uri="{FF2B5EF4-FFF2-40B4-BE49-F238E27FC236}">
                <a16:creationId xmlns:a16="http://schemas.microsoft.com/office/drawing/2014/main" id="{40D37BE3-D4FB-5D6C-7204-A2337F9BAA9E}"/>
              </a:ext>
            </a:extLst>
          </p:cNvPr>
          <p:cNvSpPr>
            <a:spLocks noGrp="1"/>
          </p:cNvSpPr>
          <p:nvPr>
            <p:ph type="body" sz="quarter" idx="21"/>
          </p:nvPr>
        </p:nvSpPr>
        <p:spPr>
          <a:xfrm>
            <a:off x="718078" y="4902066"/>
            <a:ext cx="10755843" cy="876565"/>
          </a:xfrm>
          <a:solidFill>
            <a:srgbClr val="1F8E47"/>
          </a:solidFill>
        </p:spPr>
        <p:txBody>
          <a:bodyPr/>
          <a:lstStyle/>
          <a:p>
            <a:pPr marL="0" indent="0"/>
            <a:r>
              <a:rPr lang="en-GB" b="1" dirty="0">
                <a:solidFill>
                  <a:schemeClr val="bg1"/>
                </a:solidFill>
              </a:rPr>
              <a:t>Create a short video or blog about a time when nature or the environment made you feel emotional</a:t>
            </a:r>
          </a:p>
        </p:txBody>
      </p:sp>
      <p:pic>
        <p:nvPicPr>
          <p:cNvPr id="7" name="Picture Placeholder 6">
            <a:extLst>
              <a:ext uri="{FF2B5EF4-FFF2-40B4-BE49-F238E27FC236}">
                <a16:creationId xmlns:a16="http://schemas.microsoft.com/office/drawing/2014/main" id="{FC09D546-448B-EFCF-6F9F-433B995E6085}"/>
              </a:ext>
            </a:extLst>
          </p:cNvPr>
          <p:cNvPicPr>
            <a:picLocks noGrp="1" noChangeAspect="1"/>
          </p:cNvPicPr>
          <p:nvPr>
            <p:ph type="pic" sz="quarter" idx="22"/>
          </p:nvPr>
        </p:nvPicPr>
        <p:blipFill>
          <a:blip r:embed="rId2"/>
          <a:srcRect t="5485" b="5485"/>
          <a:stretch/>
        </p:blipFill>
        <p:spPr/>
      </p:pic>
    </p:spTree>
    <p:extLst>
      <p:ext uri="{BB962C8B-B14F-4D97-AF65-F5344CB8AC3E}">
        <p14:creationId xmlns:p14="http://schemas.microsoft.com/office/powerpoint/2010/main" val="22497061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F9E10F-183C-792E-0704-905D1C7A81BD}"/>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407C3DDB-6AFA-747C-5D5C-3D487261C3D0}"/>
              </a:ext>
            </a:extLst>
          </p:cNvPr>
          <p:cNvSpPr>
            <a:spLocks noGrp="1"/>
          </p:cNvSpPr>
          <p:nvPr>
            <p:ph type="body" sz="quarter" idx="19"/>
          </p:nvPr>
        </p:nvSpPr>
        <p:spPr/>
        <p:txBody>
          <a:bodyPr/>
          <a:lstStyle/>
          <a:p>
            <a:r>
              <a:rPr lang="en-US" dirty="0"/>
              <a:t>2.3</a:t>
            </a:r>
          </a:p>
        </p:txBody>
      </p:sp>
      <p:sp>
        <p:nvSpPr>
          <p:cNvPr id="8" name="Text Placeholder 7">
            <a:extLst>
              <a:ext uri="{FF2B5EF4-FFF2-40B4-BE49-F238E27FC236}">
                <a16:creationId xmlns:a16="http://schemas.microsoft.com/office/drawing/2014/main" id="{0B98EB10-9851-A3FE-9C98-25CF46596D15}"/>
              </a:ext>
            </a:extLst>
          </p:cNvPr>
          <p:cNvSpPr>
            <a:spLocks noGrp="1"/>
          </p:cNvSpPr>
          <p:nvPr>
            <p:ph type="body" sz="quarter" idx="20"/>
          </p:nvPr>
        </p:nvSpPr>
        <p:spPr>
          <a:xfrm>
            <a:off x="4594468" y="2045704"/>
            <a:ext cx="6961476" cy="4609620"/>
          </a:xfrm>
        </p:spPr>
        <p:txBody>
          <a:bodyPr/>
          <a:lstStyle/>
          <a:p>
            <a:pPr marL="0" indent="0"/>
            <a:r>
              <a:rPr lang="en-GB" sz="2000" dirty="0"/>
              <a:t>Not all emotional responses to climate change are the same.</a:t>
            </a:r>
          </a:p>
          <a:p>
            <a:pPr marL="0" indent="0"/>
            <a:endParaRPr lang="en-GB" sz="2000" b="1" dirty="0">
              <a:solidFill>
                <a:srgbClr val="5398A2"/>
              </a:solidFill>
            </a:endParaRPr>
          </a:p>
          <a:p>
            <a:pPr marL="0" indent="0"/>
            <a:r>
              <a:rPr lang="en-GB" sz="2000" b="1" dirty="0">
                <a:solidFill>
                  <a:srgbClr val="5398A2"/>
                </a:solidFill>
              </a:rPr>
              <a:t>Eco-anxiety</a:t>
            </a:r>
            <a:r>
              <a:rPr lang="en-GB" sz="2000" b="1" dirty="0"/>
              <a:t> </a:t>
            </a:r>
            <a:r>
              <a:rPr lang="en-GB" sz="2000" dirty="0"/>
              <a:t>is when fear and concern motivate you to care, learn, and act.</a:t>
            </a:r>
          </a:p>
          <a:p>
            <a:pPr marL="0" indent="0"/>
            <a:endParaRPr lang="en-GB" sz="2000" dirty="0"/>
          </a:p>
          <a:p>
            <a:pPr marL="0" indent="0"/>
            <a:r>
              <a:rPr lang="en-GB" sz="2000" dirty="0"/>
              <a:t>It is a mobilising force, it pushes people to join environmental movements, change behaviours, and raise awareness.</a:t>
            </a:r>
            <a:endParaRPr lang="en-US" dirty="0"/>
          </a:p>
        </p:txBody>
      </p:sp>
      <p:sp>
        <p:nvSpPr>
          <p:cNvPr id="5" name="Text Placeholder 4">
            <a:extLst>
              <a:ext uri="{FF2B5EF4-FFF2-40B4-BE49-F238E27FC236}">
                <a16:creationId xmlns:a16="http://schemas.microsoft.com/office/drawing/2014/main" id="{105BBBD0-8B38-28C1-159A-00D9306B5917}"/>
              </a:ext>
            </a:extLst>
          </p:cNvPr>
          <p:cNvSpPr>
            <a:spLocks noGrp="1"/>
          </p:cNvSpPr>
          <p:nvPr>
            <p:ph type="body" sz="quarter" idx="16"/>
          </p:nvPr>
        </p:nvSpPr>
        <p:spPr>
          <a:xfrm>
            <a:off x="4519055" y="359776"/>
            <a:ext cx="6961476" cy="803654"/>
          </a:xfrm>
        </p:spPr>
        <p:txBody>
          <a:bodyPr/>
          <a:lstStyle/>
          <a:p>
            <a:r>
              <a:rPr lang="en-GB" dirty="0">
                <a:solidFill>
                  <a:srgbClr val="1F8E47"/>
                </a:solidFill>
              </a:rPr>
              <a:t> Understanding Eco-Anxiety vs. Eco-Paralysis</a:t>
            </a:r>
            <a:endParaRPr lang="en-US" dirty="0">
              <a:solidFill>
                <a:srgbClr val="1F8E47"/>
              </a:solidFill>
            </a:endParaRPr>
          </a:p>
        </p:txBody>
      </p:sp>
      <p:pic>
        <p:nvPicPr>
          <p:cNvPr id="10" name="Picture Placeholder 9">
            <a:extLst>
              <a:ext uri="{FF2B5EF4-FFF2-40B4-BE49-F238E27FC236}">
                <a16:creationId xmlns:a16="http://schemas.microsoft.com/office/drawing/2014/main" id="{A423BAA9-BF6B-4B6B-BDE4-E05E5516993E}"/>
              </a:ext>
            </a:extLst>
          </p:cNvPr>
          <p:cNvPicPr>
            <a:picLocks noGrp="1" noChangeAspect="1"/>
          </p:cNvPicPr>
          <p:nvPr>
            <p:ph type="pic" sz="quarter" idx="10"/>
          </p:nvPr>
        </p:nvPicPr>
        <p:blipFill>
          <a:blip r:embed="rId2"/>
          <a:srcRect t="7352" b="7352"/>
          <a:stretch>
            <a:fillRect/>
          </a:stretch>
        </p:blipFill>
        <p:spPr/>
      </p:pic>
    </p:spTree>
    <p:extLst>
      <p:ext uri="{BB962C8B-B14F-4D97-AF65-F5344CB8AC3E}">
        <p14:creationId xmlns:p14="http://schemas.microsoft.com/office/powerpoint/2010/main" val="38297149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DEF523-0629-5873-5BE7-30794E0A59F5}"/>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BCD757F1-30F1-BDA3-B475-0C33A22DDEA4}"/>
              </a:ext>
            </a:extLst>
          </p:cNvPr>
          <p:cNvSpPr>
            <a:spLocks noGrp="1"/>
          </p:cNvSpPr>
          <p:nvPr>
            <p:ph type="body" sz="quarter" idx="19"/>
          </p:nvPr>
        </p:nvSpPr>
        <p:spPr/>
        <p:txBody>
          <a:bodyPr/>
          <a:lstStyle/>
          <a:p>
            <a:r>
              <a:rPr lang="en-US" dirty="0"/>
              <a:t>2.3</a:t>
            </a:r>
          </a:p>
        </p:txBody>
      </p:sp>
      <p:sp>
        <p:nvSpPr>
          <p:cNvPr id="8" name="Text Placeholder 7">
            <a:extLst>
              <a:ext uri="{FF2B5EF4-FFF2-40B4-BE49-F238E27FC236}">
                <a16:creationId xmlns:a16="http://schemas.microsoft.com/office/drawing/2014/main" id="{19736F48-3D59-979B-8B21-94C0847862BC}"/>
              </a:ext>
            </a:extLst>
          </p:cNvPr>
          <p:cNvSpPr>
            <a:spLocks noGrp="1"/>
          </p:cNvSpPr>
          <p:nvPr>
            <p:ph type="body" sz="quarter" idx="20"/>
          </p:nvPr>
        </p:nvSpPr>
        <p:spPr>
          <a:xfrm>
            <a:off x="4594468" y="2045704"/>
            <a:ext cx="6961476" cy="4609620"/>
          </a:xfrm>
        </p:spPr>
        <p:txBody>
          <a:bodyPr/>
          <a:lstStyle/>
          <a:p>
            <a:pPr marL="0" indent="0"/>
            <a:r>
              <a:rPr lang="en-GB" sz="2000" b="1" dirty="0">
                <a:solidFill>
                  <a:srgbClr val="4174BA"/>
                </a:solidFill>
              </a:rPr>
              <a:t>Eco-paralysis, </a:t>
            </a:r>
            <a:r>
              <a:rPr lang="en-GB" sz="2000" dirty="0"/>
              <a:t>on the other hand, is when fear becomes so overwhelming that it stops action.</a:t>
            </a:r>
          </a:p>
          <a:p>
            <a:pPr marL="0" indent="0"/>
            <a:r>
              <a:rPr lang="en-GB" sz="2000" dirty="0"/>
              <a:t>Someone experiencing eco-paralysis may feel that the situation is hopeless, that nothing they do will matter, or that change is impossible.</a:t>
            </a:r>
          </a:p>
          <a:p>
            <a:pPr marL="0" indent="0"/>
            <a:r>
              <a:rPr lang="en-GB" sz="2000" dirty="0"/>
              <a:t>The difference between eco-anxiety and eco-paralysis is important because while both start with similar emotions, they lead to very different outcomes.</a:t>
            </a:r>
          </a:p>
          <a:p>
            <a:pPr marL="0" indent="0"/>
            <a:r>
              <a:rPr lang="en-GB" sz="2000" dirty="0"/>
              <a:t>Recognising the early signs of paralysis (e.g., withdrawing from conversations, feeling frozen or numb) helps us to seek support and reconnect with hope and action.</a:t>
            </a:r>
            <a:endParaRPr lang="en-US" dirty="0"/>
          </a:p>
        </p:txBody>
      </p:sp>
      <p:sp>
        <p:nvSpPr>
          <p:cNvPr id="5" name="Text Placeholder 4">
            <a:extLst>
              <a:ext uri="{FF2B5EF4-FFF2-40B4-BE49-F238E27FC236}">
                <a16:creationId xmlns:a16="http://schemas.microsoft.com/office/drawing/2014/main" id="{74A50088-DB0D-5501-C2B4-21949260CB69}"/>
              </a:ext>
            </a:extLst>
          </p:cNvPr>
          <p:cNvSpPr>
            <a:spLocks noGrp="1"/>
          </p:cNvSpPr>
          <p:nvPr>
            <p:ph type="body" sz="quarter" idx="16"/>
          </p:nvPr>
        </p:nvSpPr>
        <p:spPr>
          <a:xfrm>
            <a:off x="4519055" y="359776"/>
            <a:ext cx="6961476" cy="803654"/>
          </a:xfrm>
        </p:spPr>
        <p:txBody>
          <a:bodyPr/>
          <a:lstStyle/>
          <a:p>
            <a:r>
              <a:rPr lang="en-GB" dirty="0">
                <a:solidFill>
                  <a:srgbClr val="1F8E47"/>
                </a:solidFill>
              </a:rPr>
              <a:t> Understanding Eco-Anxiety vs. Eco-Paralysis</a:t>
            </a:r>
            <a:endParaRPr lang="en-US" dirty="0">
              <a:solidFill>
                <a:srgbClr val="1F8E47"/>
              </a:solidFill>
            </a:endParaRPr>
          </a:p>
        </p:txBody>
      </p:sp>
      <p:pic>
        <p:nvPicPr>
          <p:cNvPr id="10" name="Picture Placeholder 9">
            <a:extLst>
              <a:ext uri="{FF2B5EF4-FFF2-40B4-BE49-F238E27FC236}">
                <a16:creationId xmlns:a16="http://schemas.microsoft.com/office/drawing/2014/main" id="{986EBBD4-9248-8876-A4C1-F2DEBBA7BEF0}"/>
              </a:ext>
            </a:extLst>
          </p:cNvPr>
          <p:cNvPicPr>
            <a:picLocks noGrp="1" noChangeAspect="1"/>
          </p:cNvPicPr>
          <p:nvPr>
            <p:ph type="pic" sz="quarter" idx="10"/>
          </p:nvPr>
        </p:nvPicPr>
        <p:blipFill>
          <a:blip r:embed="rId2"/>
          <a:srcRect t="7352" b="7352"/>
          <a:stretch>
            <a:fillRect/>
          </a:stretch>
        </p:blipFill>
        <p:spPr/>
      </p:pic>
    </p:spTree>
    <p:extLst>
      <p:ext uri="{BB962C8B-B14F-4D97-AF65-F5344CB8AC3E}">
        <p14:creationId xmlns:p14="http://schemas.microsoft.com/office/powerpoint/2010/main" val="9790349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2B38FB-B401-6B9B-32B0-A2A96C95BADA}"/>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5F19452F-D48F-61B0-65E5-2376818A0384}"/>
              </a:ext>
            </a:extLst>
          </p:cNvPr>
          <p:cNvSpPr>
            <a:spLocks noGrp="1"/>
          </p:cNvSpPr>
          <p:nvPr>
            <p:ph type="body" sz="quarter" idx="17"/>
          </p:nvPr>
        </p:nvSpPr>
        <p:spPr/>
        <p:txBody>
          <a:bodyPr/>
          <a:lstStyle/>
          <a:p>
            <a:r>
              <a:rPr lang="en-US" dirty="0"/>
              <a:t>03</a:t>
            </a:r>
          </a:p>
        </p:txBody>
      </p:sp>
      <p:pic>
        <p:nvPicPr>
          <p:cNvPr id="8" name="Picture Placeholder 7">
            <a:extLst>
              <a:ext uri="{FF2B5EF4-FFF2-40B4-BE49-F238E27FC236}">
                <a16:creationId xmlns:a16="http://schemas.microsoft.com/office/drawing/2014/main" id="{102EA18B-9024-8D2C-6B98-8855B47EEDB7}"/>
              </a:ext>
            </a:extLst>
          </p:cNvPr>
          <p:cNvPicPr>
            <a:picLocks noGrp="1" noChangeAspect="1"/>
          </p:cNvPicPr>
          <p:nvPr>
            <p:ph type="pic" sz="quarter" idx="19"/>
          </p:nvPr>
        </p:nvPicPr>
        <p:blipFill>
          <a:blip r:embed="rId2"/>
          <a:srcRect l="2007" r="2007"/>
          <a:stretch/>
        </p:blipFill>
        <p:spPr>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2543282 w 6236518"/>
              <a:gd name="connsiteY5" fmla="*/ 4816261 h 4816261"/>
              <a:gd name="connsiteX6" fmla="*/ 2543282 w 6236518"/>
              <a:gd name="connsiteY6" fmla="*/ 4811235 h 4816261"/>
              <a:gd name="connsiteX7" fmla="*/ 2407573 w 6236518"/>
              <a:gd name="connsiteY7" fmla="*/ 4816261 h 4816261"/>
              <a:gd name="connsiteX8" fmla="*/ 0 w 6236518"/>
              <a:gd name="connsiteY8" fmla="*/ 2408131 h 4816261"/>
              <a:gd name="connsiteX9" fmla="*/ 2407573 w 6236518"/>
              <a:gd name="connsiteY9"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36518" h="4816261">
                <a:moveTo>
                  <a:pt x="2407573" y="0"/>
                </a:moveTo>
                <a:cubicBezTo>
                  <a:pt x="2452808" y="0"/>
                  <a:pt x="2503073" y="0"/>
                  <a:pt x="2543282" y="5026"/>
                </a:cubicBezTo>
                <a:lnTo>
                  <a:pt x="2543282" y="0"/>
                </a:lnTo>
                <a:lnTo>
                  <a:pt x="6236518" y="0"/>
                </a:lnTo>
                <a:lnTo>
                  <a:pt x="6236518"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pic>
      <p:pic>
        <p:nvPicPr>
          <p:cNvPr id="9" name="Picture 8">
            <a:extLst>
              <a:ext uri="{FF2B5EF4-FFF2-40B4-BE49-F238E27FC236}">
                <a16:creationId xmlns:a16="http://schemas.microsoft.com/office/drawing/2014/main" id="{E6E5C92B-F9FD-DAD3-77C8-D3376DA17F83}"/>
              </a:ext>
            </a:extLst>
          </p:cNvPr>
          <p:cNvPicPr>
            <a:picLocks noChangeAspect="1"/>
          </p:cNvPicPr>
          <p:nvPr/>
        </p:nvPicPr>
        <p:blipFill>
          <a:blip r:embed="rId3">
            <a:alphaModFix amt="83000"/>
            <a:extLst>
              <a:ext uri="{28A0092B-C50C-407E-A947-70E740481C1C}">
                <a14:useLocalDpi xmlns:a14="http://schemas.microsoft.com/office/drawing/2010/main" val="0"/>
              </a:ext>
            </a:extLst>
          </a:blip>
          <a:stretch>
            <a:fillRect/>
          </a:stretch>
        </p:blipFill>
        <p:spPr>
          <a:xfrm rot="20606857">
            <a:off x="9145002" y="3240312"/>
            <a:ext cx="4222737" cy="4222737"/>
          </a:xfrm>
          <a:prstGeom prst="rect">
            <a:avLst/>
          </a:prstGeom>
        </p:spPr>
      </p:pic>
      <p:sp>
        <p:nvSpPr>
          <p:cNvPr id="10" name="Rectangle 9">
            <a:extLst>
              <a:ext uri="{FF2B5EF4-FFF2-40B4-BE49-F238E27FC236}">
                <a16:creationId xmlns:a16="http://schemas.microsoft.com/office/drawing/2014/main" id="{A3DC32EA-8FDA-FE78-53B8-418A8D57B808}"/>
              </a:ext>
            </a:extLst>
          </p:cNvPr>
          <p:cNvSpPr/>
          <p:nvPr/>
        </p:nvSpPr>
        <p:spPr>
          <a:xfrm>
            <a:off x="2483239" y="2558689"/>
            <a:ext cx="4935200" cy="877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1" name="TextBox 10">
            <a:extLst>
              <a:ext uri="{FF2B5EF4-FFF2-40B4-BE49-F238E27FC236}">
                <a16:creationId xmlns:a16="http://schemas.microsoft.com/office/drawing/2014/main" id="{A8E6126F-3D95-ED98-E76D-4DF59293E9BF}"/>
              </a:ext>
            </a:extLst>
          </p:cNvPr>
          <p:cNvSpPr txBox="1"/>
          <p:nvPr/>
        </p:nvSpPr>
        <p:spPr>
          <a:xfrm>
            <a:off x="2751335" y="2556303"/>
            <a:ext cx="6957426" cy="830997"/>
          </a:xfrm>
          <a:prstGeom prst="rect">
            <a:avLst/>
          </a:prstGeom>
          <a:noFill/>
        </p:spPr>
        <p:txBody>
          <a:bodyPr wrap="square" rtlCol="0">
            <a:spAutoFit/>
          </a:bodyPr>
          <a:lstStyle/>
          <a:p>
            <a:r>
              <a:rPr lang="en-GB" sz="4800" b="1" spc="324" dirty="0">
                <a:solidFill>
                  <a:srgbClr val="5398A2"/>
                </a:solidFill>
                <a:latin typeface="Calibri" panose="020F0502020204030204" pitchFamily="34" charset="0"/>
                <a:cs typeface="Calibri" panose="020F0502020204030204" pitchFamily="34" charset="0"/>
              </a:rPr>
              <a:t>Unit 3</a:t>
            </a:r>
            <a:endParaRPr lang="en-US" sz="4800" b="1" spc="324" dirty="0">
              <a:solidFill>
                <a:srgbClr val="5398A2"/>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B9445FEA-CE10-EA15-6F0E-3E1EDB6087BD}"/>
              </a:ext>
            </a:extLst>
          </p:cNvPr>
          <p:cNvSpPr txBox="1"/>
          <p:nvPr/>
        </p:nvSpPr>
        <p:spPr>
          <a:xfrm>
            <a:off x="125243" y="4218194"/>
            <a:ext cx="4271725" cy="2308324"/>
          </a:xfrm>
          <a:prstGeom prst="rect">
            <a:avLst/>
          </a:prstGeom>
          <a:noFill/>
        </p:spPr>
        <p:txBody>
          <a:bodyPr wrap="square" rtlCol="0">
            <a:spAutoFit/>
          </a:bodyPr>
          <a:lstStyle/>
          <a:p>
            <a:r>
              <a:rPr lang="en-GB" sz="3600" b="1" spc="324" dirty="0">
                <a:solidFill>
                  <a:srgbClr val="5398A2"/>
                </a:solidFill>
                <a:latin typeface="Calibri" panose="020F0502020204030204" pitchFamily="34" charset="0"/>
                <a:cs typeface="Calibri" panose="020F0502020204030204" pitchFamily="34" charset="0"/>
              </a:rPr>
              <a:t>Building Climate Resilience- Coping Without Avoidance</a:t>
            </a:r>
            <a:endParaRPr lang="en-US" sz="3600" b="1" spc="324" dirty="0">
              <a:solidFill>
                <a:srgbClr val="5398A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614845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148AAE-C4ED-1456-F8B8-0998475C255B}"/>
              </a:ext>
            </a:extLst>
          </p:cNvPr>
          <p:cNvSpPr>
            <a:spLocks noGrp="1"/>
          </p:cNvSpPr>
          <p:nvPr>
            <p:ph type="body" sz="quarter" idx="18"/>
          </p:nvPr>
        </p:nvSpPr>
        <p:spPr>
          <a:xfrm>
            <a:off x="798381" y="1565257"/>
            <a:ext cx="5021395" cy="4193171"/>
          </a:xfrm>
          <a:solidFill>
            <a:srgbClr val="1F8E47"/>
          </a:solidFill>
          <a:ln>
            <a:solidFill>
              <a:srgbClr val="1F8E47"/>
            </a:solidFill>
          </a:ln>
        </p:spPr>
        <p:txBody>
          <a:bodyPr/>
          <a:lstStyle/>
          <a:p>
            <a:pPr marL="0" indent="0"/>
            <a:endParaRPr lang="en-GB" dirty="0">
              <a:solidFill>
                <a:schemeClr val="bg1"/>
              </a:solidFill>
            </a:endParaRPr>
          </a:p>
          <a:p>
            <a:pPr marL="0" indent="0"/>
            <a:r>
              <a:rPr lang="en-GB" dirty="0">
                <a:solidFill>
                  <a:schemeClr val="bg1"/>
                </a:solidFill>
              </a:rPr>
              <a:t>Feeling anxious about climate change can sometimes become too much.</a:t>
            </a:r>
          </a:p>
          <a:p>
            <a:pPr marL="0" indent="0"/>
            <a:r>
              <a:rPr lang="en-GB" dirty="0">
                <a:solidFill>
                  <a:schemeClr val="bg1"/>
                </a:solidFill>
              </a:rPr>
              <a:t>When fear takes over, it’s easy to feel overwhelmed, to shut down emotionally, or to stop engaging altogether.</a:t>
            </a:r>
          </a:p>
          <a:p>
            <a:pPr marL="0" indent="0"/>
            <a:r>
              <a:rPr lang="en-GB" dirty="0">
                <a:solidFill>
                  <a:schemeClr val="bg1"/>
                </a:solidFill>
              </a:rPr>
              <a:t>But there are </a:t>
            </a:r>
            <a:r>
              <a:rPr lang="en-GB" b="1" dirty="0">
                <a:solidFill>
                  <a:schemeClr val="bg1"/>
                </a:solidFill>
              </a:rPr>
              <a:t>strategies </a:t>
            </a:r>
            <a:r>
              <a:rPr lang="en-GB" dirty="0">
                <a:solidFill>
                  <a:schemeClr val="bg1"/>
                </a:solidFill>
              </a:rPr>
              <a:t>that can help- not to ignore those emotions, but to work with them.</a:t>
            </a:r>
          </a:p>
          <a:p>
            <a:pPr marL="0" indent="0"/>
            <a:endParaRPr lang="en-GB" dirty="0">
              <a:solidFill>
                <a:schemeClr val="bg1"/>
              </a:solidFill>
            </a:endParaRPr>
          </a:p>
        </p:txBody>
      </p:sp>
      <p:sp>
        <p:nvSpPr>
          <p:cNvPr id="3" name="Text Placeholder 2">
            <a:extLst>
              <a:ext uri="{FF2B5EF4-FFF2-40B4-BE49-F238E27FC236}">
                <a16:creationId xmlns:a16="http://schemas.microsoft.com/office/drawing/2014/main" id="{2A76907F-AC45-0093-4F12-405F45CD26DC}"/>
              </a:ext>
            </a:extLst>
          </p:cNvPr>
          <p:cNvSpPr>
            <a:spLocks noGrp="1"/>
          </p:cNvSpPr>
          <p:nvPr>
            <p:ph type="body" sz="quarter" idx="16"/>
          </p:nvPr>
        </p:nvSpPr>
        <p:spPr/>
        <p:txBody>
          <a:bodyPr/>
          <a:lstStyle/>
          <a:p>
            <a:r>
              <a:rPr lang="en-GB" dirty="0">
                <a:solidFill>
                  <a:srgbClr val="1F8E47"/>
                </a:solidFill>
              </a:rPr>
              <a:t>3.1 From Overwhelm to Resilience</a:t>
            </a:r>
          </a:p>
        </p:txBody>
      </p:sp>
      <p:sp>
        <p:nvSpPr>
          <p:cNvPr id="4" name="Text Placeholder 1">
            <a:extLst>
              <a:ext uri="{FF2B5EF4-FFF2-40B4-BE49-F238E27FC236}">
                <a16:creationId xmlns:a16="http://schemas.microsoft.com/office/drawing/2014/main" id="{D1A9EDAE-5A51-6490-75FA-BA123DA14268}"/>
              </a:ext>
            </a:extLst>
          </p:cNvPr>
          <p:cNvSpPr txBox="1">
            <a:spLocks/>
          </p:cNvSpPr>
          <p:nvPr/>
        </p:nvSpPr>
        <p:spPr>
          <a:xfrm>
            <a:off x="6218106" y="1565256"/>
            <a:ext cx="5021395" cy="4193171"/>
          </a:xfrm>
          <a:prstGeom prst="rect">
            <a:avLst/>
          </a:prstGeom>
          <a:noFill/>
          <a:ln w="38100">
            <a:solidFill>
              <a:srgbClr val="1F8E47"/>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endParaRPr lang="en-GB" dirty="0"/>
          </a:p>
          <a:p>
            <a:pPr marL="0" indent="0"/>
            <a:r>
              <a:rPr lang="en-GB" dirty="0"/>
              <a:t>In this unit, we’ll explore how to build resilience- your ability to stay grounded and motivated, even in the face of a challenge like climate change.</a:t>
            </a:r>
          </a:p>
          <a:p>
            <a:pPr marL="0" indent="0"/>
            <a:r>
              <a:rPr lang="en-GB" b="1" dirty="0"/>
              <a:t>Resilience is not about being unaffected. It’s about learning how to feel, cope, and keep going.</a:t>
            </a:r>
          </a:p>
        </p:txBody>
      </p:sp>
    </p:spTree>
    <p:extLst>
      <p:ext uri="{BB962C8B-B14F-4D97-AF65-F5344CB8AC3E}">
        <p14:creationId xmlns:p14="http://schemas.microsoft.com/office/powerpoint/2010/main" val="15010422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B34A73AF-FAE6-E632-F7E8-45C4AD467CC0}"/>
              </a:ext>
            </a:extLst>
          </p:cNvPr>
          <p:cNvPicPr>
            <a:picLocks noGrp="1" noChangeAspect="1"/>
          </p:cNvPicPr>
          <p:nvPr>
            <p:ph type="pic" sz="quarter" idx="34"/>
          </p:nvPr>
        </p:nvPicPr>
        <p:blipFill>
          <a:blip r:embed="rId2"/>
          <a:srcRect t="689" b="689"/>
          <a:stretch>
            <a:fillRect/>
          </a:stretch>
        </p:blipFill>
        <p:spPr>
          <a:xfrm>
            <a:off x="0" y="719138"/>
            <a:ext cx="5842000" cy="3833812"/>
          </a:xfrm>
        </p:spPr>
      </p:pic>
      <p:sp>
        <p:nvSpPr>
          <p:cNvPr id="3" name="Text Placeholder 2">
            <a:extLst>
              <a:ext uri="{FF2B5EF4-FFF2-40B4-BE49-F238E27FC236}">
                <a16:creationId xmlns:a16="http://schemas.microsoft.com/office/drawing/2014/main" id="{CE135198-FEE7-DD87-17DF-C275A72F3826}"/>
              </a:ext>
            </a:extLst>
          </p:cNvPr>
          <p:cNvSpPr>
            <a:spLocks noGrp="1"/>
          </p:cNvSpPr>
          <p:nvPr>
            <p:ph type="body" sz="quarter" idx="18"/>
          </p:nvPr>
        </p:nvSpPr>
        <p:spPr>
          <a:xfrm>
            <a:off x="599570" y="4919936"/>
            <a:ext cx="3267579" cy="1049221"/>
          </a:xfrm>
        </p:spPr>
        <p:txBody>
          <a:bodyPr/>
          <a:lstStyle/>
          <a:p>
            <a:r>
              <a:rPr lang="en-GB" dirty="0"/>
              <a:t>Healthy Strategies to Manage Emotions and Take Control</a:t>
            </a:r>
          </a:p>
        </p:txBody>
      </p:sp>
      <p:sp>
        <p:nvSpPr>
          <p:cNvPr id="4" name="Text Placeholder 3">
            <a:extLst>
              <a:ext uri="{FF2B5EF4-FFF2-40B4-BE49-F238E27FC236}">
                <a16:creationId xmlns:a16="http://schemas.microsoft.com/office/drawing/2014/main" id="{0306CCB4-BC39-71E9-8D67-0D732A9D6D21}"/>
              </a:ext>
            </a:extLst>
          </p:cNvPr>
          <p:cNvSpPr>
            <a:spLocks noGrp="1"/>
          </p:cNvSpPr>
          <p:nvPr>
            <p:ph type="body" sz="quarter" idx="19"/>
          </p:nvPr>
        </p:nvSpPr>
        <p:spPr/>
        <p:txBody>
          <a:bodyPr/>
          <a:lstStyle/>
          <a:p>
            <a:r>
              <a:rPr lang="en-GB" dirty="0"/>
              <a:t>3.2</a:t>
            </a:r>
          </a:p>
        </p:txBody>
      </p:sp>
      <p:sp>
        <p:nvSpPr>
          <p:cNvPr id="5" name="Text Placeholder 4">
            <a:extLst>
              <a:ext uri="{FF2B5EF4-FFF2-40B4-BE49-F238E27FC236}">
                <a16:creationId xmlns:a16="http://schemas.microsoft.com/office/drawing/2014/main" id="{457DAC4B-5C23-AC6A-A625-B921AA764B1E}"/>
              </a:ext>
            </a:extLst>
          </p:cNvPr>
          <p:cNvSpPr>
            <a:spLocks noGrp="1"/>
          </p:cNvSpPr>
          <p:nvPr>
            <p:ph type="body" sz="quarter" idx="20"/>
          </p:nvPr>
        </p:nvSpPr>
        <p:spPr>
          <a:xfrm>
            <a:off x="6146686" y="1391324"/>
            <a:ext cx="5428944" cy="4075351"/>
          </a:xfrm>
        </p:spPr>
        <p:txBody>
          <a:bodyPr/>
          <a:lstStyle/>
          <a:p>
            <a:pPr marL="0" indent="0"/>
            <a:r>
              <a:rPr lang="en-GB" dirty="0"/>
              <a:t>Emotions are not something to get rid of, they are signals, telling us what matters.</a:t>
            </a:r>
          </a:p>
          <a:p>
            <a:pPr marL="0" indent="0"/>
            <a:r>
              <a:rPr lang="en-GB" dirty="0"/>
              <a:t>One of the first steps in managing climate anxiety is to understand that </a:t>
            </a:r>
            <a:r>
              <a:rPr lang="en-GB" b="1" dirty="0"/>
              <a:t>you do not need to silence or "fix" your feelings.</a:t>
            </a:r>
          </a:p>
          <a:p>
            <a:pPr marL="0" indent="0"/>
            <a:r>
              <a:rPr lang="en-GB" dirty="0"/>
              <a:t>Instead, you can learn ways to manage them so that they don’t take over.</a:t>
            </a:r>
          </a:p>
          <a:p>
            <a:pPr marL="0" indent="0"/>
            <a:r>
              <a:rPr lang="en-GB" dirty="0"/>
              <a:t>Healthy strategies include recognising your emotions, accepting them without judgement, and then deciding how you want to respond…</a:t>
            </a:r>
          </a:p>
        </p:txBody>
      </p:sp>
      <p:cxnSp>
        <p:nvCxnSpPr>
          <p:cNvPr id="9" name="Straight Arrow Connector 8">
            <a:extLst>
              <a:ext uri="{FF2B5EF4-FFF2-40B4-BE49-F238E27FC236}">
                <a16:creationId xmlns:a16="http://schemas.microsoft.com/office/drawing/2014/main" id="{D0475FA6-4FC3-7FD5-1C48-2FD9B7EA0906}"/>
              </a:ext>
            </a:extLst>
          </p:cNvPr>
          <p:cNvCxnSpPr/>
          <p:nvPr/>
        </p:nvCxnSpPr>
        <p:spPr>
          <a:xfrm>
            <a:off x="6296025" y="5876925"/>
            <a:ext cx="3619500"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78224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3DCFD8B-7682-6360-8EB9-6B7417294413}"/>
              </a:ext>
            </a:extLst>
          </p:cNvPr>
          <p:cNvSpPr>
            <a:spLocks noGrp="1"/>
          </p:cNvSpPr>
          <p:nvPr>
            <p:ph type="body" sz="quarter" idx="18"/>
          </p:nvPr>
        </p:nvSpPr>
        <p:spPr>
          <a:xfrm>
            <a:off x="712656" y="950328"/>
            <a:ext cx="4615448" cy="4898021"/>
          </a:xfrm>
        </p:spPr>
        <p:txBody>
          <a:bodyPr/>
          <a:lstStyle/>
          <a:p>
            <a:pPr marL="0" indent="0"/>
            <a:r>
              <a:rPr lang="en-GB" dirty="0"/>
              <a:t>This might involve talking to someone you trust, journalling your thoughts, or taking a break from overwhelming media content.</a:t>
            </a:r>
          </a:p>
          <a:p>
            <a:pPr marL="0" indent="0"/>
            <a:r>
              <a:rPr lang="en-GB" dirty="0"/>
              <a:t>It could also mean spending time in nature, listening to music, or finding creative ways to express what you're feeling.</a:t>
            </a:r>
          </a:p>
          <a:p>
            <a:pPr marL="0" indent="0"/>
            <a:r>
              <a:rPr lang="en-GB" dirty="0"/>
              <a:t>These small steps give you back a sense of control, and that’s what anxiety often takes away.</a:t>
            </a:r>
          </a:p>
          <a:p>
            <a:pPr marL="0" indent="0"/>
            <a:r>
              <a:rPr lang="en-GB" b="1" dirty="0">
                <a:solidFill>
                  <a:srgbClr val="1F8E47"/>
                </a:solidFill>
              </a:rPr>
              <a:t>Watch this </a:t>
            </a:r>
            <a:r>
              <a:rPr lang="en-GB" b="1" dirty="0">
                <a:solidFill>
                  <a:srgbClr val="1F8E47"/>
                </a:solidFill>
                <a:hlinkClick r:id="rId3"/>
              </a:rPr>
              <a:t>4 minute video </a:t>
            </a:r>
            <a:r>
              <a:rPr lang="en-GB" b="1" dirty="0">
                <a:solidFill>
                  <a:srgbClr val="1F8E47"/>
                </a:solidFill>
              </a:rPr>
              <a:t>on coping mechanisms</a:t>
            </a:r>
          </a:p>
        </p:txBody>
      </p:sp>
      <p:pic>
        <p:nvPicPr>
          <p:cNvPr id="5" name="Online Media 4" title="Climate Anxiety: What to Do if You’re Worried About Climate Change | AAP">
            <a:hlinkClick r:id="" action="ppaction://media"/>
            <a:extLst>
              <a:ext uri="{FF2B5EF4-FFF2-40B4-BE49-F238E27FC236}">
                <a16:creationId xmlns:a16="http://schemas.microsoft.com/office/drawing/2014/main" id="{17BB346D-D8B9-4C52-8025-BA8CAA57FC0D}"/>
              </a:ext>
            </a:extLst>
          </p:cNvPr>
          <p:cNvPicPr>
            <a:picLocks noRot="1" noChangeAspect="1"/>
          </p:cNvPicPr>
          <p:nvPr>
            <a:videoFile r:link="rId1"/>
          </p:nvPr>
        </p:nvPicPr>
        <p:blipFill>
          <a:blip r:embed="rId4"/>
          <a:stretch>
            <a:fillRect/>
          </a:stretch>
        </p:blipFill>
        <p:spPr>
          <a:xfrm>
            <a:off x="6126748" y="1923939"/>
            <a:ext cx="4703177" cy="3010011"/>
          </a:xfrm>
          <a:prstGeom prst="rect">
            <a:avLst/>
          </a:prstGeom>
        </p:spPr>
      </p:pic>
    </p:spTree>
    <p:extLst>
      <p:ext uri="{BB962C8B-B14F-4D97-AF65-F5344CB8AC3E}">
        <p14:creationId xmlns:p14="http://schemas.microsoft.com/office/powerpoint/2010/main" val="1334779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8B798-9FC8-ADDA-D9A0-6D1F004C91F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ECDCC84-41B9-BAAD-285C-75B660FDCBA7}"/>
              </a:ext>
            </a:extLst>
          </p:cNvPr>
          <p:cNvSpPr>
            <a:spLocks noGrp="1"/>
          </p:cNvSpPr>
          <p:nvPr>
            <p:ph type="body" sz="quarter" idx="19"/>
          </p:nvPr>
        </p:nvSpPr>
        <p:spPr>
          <a:xfrm>
            <a:off x="8729222" y="922205"/>
            <a:ext cx="2814392" cy="614364"/>
          </a:xfrm>
        </p:spPr>
        <p:txBody>
          <a:bodyPr/>
          <a:lstStyle/>
          <a:p>
            <a:r>
              <a:rPr lang="en-GB" dirty="0"/>
              <a:t>3.2 Activity</a:t>
            </a:r>
          </a:p>
        </p:txBody>
      </p:sp>
      <p:sp>
        <p:nvSpPr>
          <p:cNvPr id="4" name="Text Placeholder 3">
            <a:extLst>
              <a:ext uri="{FF2B5EF4-FFF2-40B4-BE49-F238E27FC236}">
                <a16:creationId xmlns:a16="http://schemas.microsoft.com/office/drawing/2014/main" id="{7892E72A-9297-2290-36F5-6FFF41ACE32B}"/>
              </a:ext>
            </a:extLst>
          </p:cNvPr>
          <p:cNvSpPr>
            <a:spLocks noGrp="1"/>
          </p:cNvSpPr>
          <p:nvPr>
            <p:ph type="body" sz="quarter" idx="21"/>
          </p:nvPr>
        </p:nvSpPr>
        <p:spPr>
          <a:xfrm>
            <a:off x="718078" y="4902066"/>
            <a:ext cx="10755843" cy="1346334"/>
          </a:xfrm>
          <a:solidFill>
            <a:srgbClr val="1F8E47"/>
          </a:solidFill>
        </p:spPr>
        <p:txBody>
          <a:bodyPr/>
          <a:lstStyle/>
          <a:p>
            <a:pPr marL="0" indent="0"/>
            <a:r>
              <a:rPr lang="en-GB" b="1" dirty="0">
                <a:solidFill>
                  <a:schemeClr val="bg1"/>
                </a:solidFill>
              </a:rPr>
              <a:t>Breathe &amp; Move</a:t>
            </a:r>
          </a:p>
          <a:p>
            <a:pPr marL="0" indent="0"/>
            <a:r>
              <a:rPr lang="en-GB" dirty="0">
                <a:solidFill>
                  <a:schemeClr val="bg1"/>
                </a:solidFill>
              </a:rPr>
              <a:t>Lead learners in a short guided breathing or stretching exercise to recentre and relax.</a:t>
            </a:r>
          </a:p>
        </p:txBody>
      </p:sp>
      <p:pic>
        <p:nvPicPr>
          <p:cNvPr id="7" name="Picture Placeholder 6">
            <a:extLst>
              <a:ext uri="{FF2B5EF4-FFF2-40B4-BE49-F238E27FC236}">
                <a16:creationId xmlns:a16="http://schemas.microsoft.com/office/drawing/2014/main" id="{4369DB73-D606-B510-6796-F1288F940980}"/>
              </a:ext>
            </a:extLst>
          </p:cNvPr>
          <p:cNvPicPr>
            <a:picLocks noGrp="1" noChangeAspect="1"/>
          </p:cNvPicPr>
          <p:nvPr>
            <p:ph type="pic" sz="quarter" idx="22"/>
          </p:nvPr>
        </p:nvPicPr>
        <p:blipFill>
          <a:blip r:embed="rId2"/>
          <a:srcRect t="5485" b="5485"/>
          <a:stretch/>
        </p:blipFill>
        <p:spPr/>
      </p:pic>
    </p:spTree>
    <p:extLst>
      <p:ext uri="{BB962C8B-B14F-4D97-AF65-F5344CB8AC3E}">
        <p14:creationId xmlns:p14="http://schemas.microsoft.com/office/powerpoint/2010/main" val="25210195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2457B3E-075C-EE69-A0EC-525520237D6C}"/>
              </a:ext>
            </a:extLst>
          </p:cNvPr>
          <p:cNvSpPr>
            <a:spLocks noGrp="1"/>
          </p:cNvSpPr>
          <p:nvPr>
            <p:ph type="body" sz="quarter" idx="18"/>
          </p:nvPr>
        </p:nvSpPr>
        <p:spPr/>
        <p:txBody>
          <a:bodyPr/>
          <a:lstStyle/>
          <a:p>
            <a:endParaRPr lang="en-GB"/>
          </a:p>
        </p:txBody>
      </p:sp>
      <p:sp>
        <p:nvSpPr>
          <p:cNvPr id="3" name="Text Placeholder 2">
            <a:extLst>
              <a:ext uri="{FF2B5EF4-FFF2-40B4-BE49-F238E27FC236}">
                <a16:creationId xmlns:a16="http://schemas.microsoft.com/office/drawing/2014/main" id="{6DE8E9A5-D528-449F-358B-86050B0BC5C9}"/>
              </a:ext>
            </a:extLst>
          </p:cNvPr>
          <p:cNvSpPr>
            <a:spLocks noGrp="1"/>
          </p:cNvSpPr>
          <p:nvPr>
            <p:ph type="body" sz="quarter" idx="19"/>
          </p:nvPr>
        </p:nvSpPr>
        <p:spPr/>
        <p:txBody>
          <a:bodyPr/>
          <a:lstStyle/>
          <a:p>
            <a:r>
              <a:rPr lang="en-GB" dirty="0"/>
              <a:t>3.3</a:t>
            </a:r>
          </a:p>
        </p:txBody>
      </p:sp>
      <p:sp>
        <p:nvSpPr>
          <p:cNvPr id="4" name="Text Placeholder 3">
            <a:extLst>
              <a:ext uri="{FF2B5EF4-FFF2-40B4-BE49-F238E27FC236}">
                <a16:creationId xmlns:a16="http://schemas.microsoft.com/office/drawing/2014/main" id="{776D942C-A52B-CAAE-5A62-20930F86C513}"/>
              </a:ext>
            </a:extLst>
          </p:cNvPr>
          <p:cNvSpPr>
            <a:spLocks noGrp="1"/>
          </p:cNvSpPr>
          <p:nvPr>
            <p:ph type="body" sz="quarter" idx="20"/>
          </p:nvPr>
        </p:nvSpPr>
        <p:spPr>
          <a:xfrm>
            <a:off x="4594468" y="1769479"/>
            <a:ext cx="6961476" cy="3849918"/>
          </a:xfrm>
        </p:spPr>
        <p:txBody>
          <a:bodyPr/>
          <a:lstStyle/>
          <a:p>
            <a:pPr marL="0" indent="0"/>
            <a:r>
              <a:rPr lang="en-GB" b="1" dirty="0">
                <a:solidFill>
                  <a:srgbClr val="1F8E47"/>
                </a:solidFill>
              </a:rPr>
              <a:t>Not all anxiety is negative.</a:t>
            </a:r>
          </a:p>
          <a:p>
            <a:pPr marL="0" indent="0"/>
            <a:r>
              <a:rPr lang="en-GB" dirty="0"/>
              <a:t>When understood and channelled well, anxiety can actually help us focus, plan, and act.</a:t>
            </a:r>
          </a:p>
          <a:p>
            <a:pPr marL="0" indent="0"/>
            <a:r>
              <a:rPr lang="en-GB" dirty="0"/>
              <a:t>Think of it like this…</a:t>
            </a:r>
            <a:r>
              <a:rPr lang="en-GB" b="1" dirty="0">
                <a:solidFill>
                  <a:srgbClr val="4174BA"/>
                </a:solidFill>
              </a:rPr>
              <a:t>anxiety is a signal that something matters to you.</a:t>
            </a:r>
          </a:p>
          <a:p>
            <a:pPr marL="0" indent="0"/>
            <a:r>
              <a:rPr lang="en-GB" dirty="0"/>
              <a:t>If climate change didn’t matter, you wouldn’t be feeling anxious about it.</a:t>
            </a:r>
          </a:p>
          <a:p>
            <a:pPr marL="0" indent="0"/>
            <a:r>
              <a:rPr lang="en-GB" dirty="0"/>
              <a:t>So instead of trying to get rid of the feeling, ask yourself,  </a:t>
            </a:r>
            <a:r>
              <a:rPr lang="en-GB" i="1" dirty="0"/>
              <a:t>“What is this feeling asking me to do?”…..</a:t>
            </a:r>
          </a:p>
        </p:txBody>
      </p:sp>
      <p:sp>
        <p:nvSpPr>
          <p:cNvPr id="5" name="Text Placeholder 4">
            <a:extLst>
              <a:ext uri="{FF2B5EF4-FFF2-40B4-BE49-F238E27FC236}">
                <a16:creationId xmlns:a16="http://schemas.microsoft.com/office/drawing/2014/main" id="{958D1AAC-5400-83F1-E127-00C4E2EA1D70}"/>
              </a:ext>
            </a:extLst>
          </p:cNvPr>
          <p:cNvSpPr>
            <a:spLocks noGrp="1"/>
          </p:cNvSpPr>
          <p:nvPr>
            <p:ph type="body" sz="quarter" idx="16"/>
          </p:nvPr>
        </p:nvSpPr>
        <p:spPr>
          <a:xfrm>
            <a:off x="4594468" y="359776"/>
            <a:ext cx="7445131" cy="803654"/>
          </a:xfrm>
        </p:spPr>
        <p:txBody>
          <a:bodyPr/>
          <a:lstStyle/>
          <a:p>
            <a:r>
              <a:rPr lang="en-GB" dirty="0"/>
              <a:t>How to turn anxiety into motivation for action</a:t>
            </a:r>
          </a:p>
        </p:txBody>
      </p:sp>
    </p:spTree>
    <p:extLst>
      <p:ext uri="{BB962C8B-B14F-4D97-AF65-F5344CB8AC3E}">
        <p14:creationId xmlns:p14="http://schemas.microsoft.com/office/powerpoint/2010/main" val="28467309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3D823F-AEB0-04A9-4A73-278028F369CE}"/>
              </a:ext>
            </a:extLst>
          </p:cNvPr>
          <p:cNvSpPr>
            <a:spLocks noGrp="1"/>
          </p:cNvSpPr>
          <p:nvPr>
            <p:ph type="body" sz="quarter" idx="18"/>
          </p:nvPr>
        </p:nvSpPr>
        <p:spPr>
          <a:xfrm>
            <a:off x="667753" y="1150353"/>
            <a:ext cx="5428247" cy="5221871"/>
          </a:xfrm>
        </p:spPr>
        <p:txBody>
          <a:bodyPr/>
          <a:lstStyle/>
          <a:p>
            <a:pPr marL="0" indent="0"/>
            <a:r>
              <a:rPr lang="en-GB" dirty="0"/>
              <a:t>This could be as simple as learning more about a topic that concerns you, sharing your feelings with a friend, or taking a small step to reduce waste or support a campaign.</a:t>
            </a:r>
          </a:p>
          <a:p>
            <a:pPr marL="0" indent="0"/>
            <a:r>
              <a:rPr lang="en-GB" dirty="0"/>
              <a:t>Research (Sanson et al., 2019) shows that when young people take action, even small actions, their anxiety reduces and their sense of empowerment grows.</a:t>
            </a:r>
          </a:p>
          <a:p>
            <a:pPr marL="0" indent="0"/>
            <a:r>
              <a:rPr lang="en-GB" dirty="0"/>
              <a:t>Action gives anxiety a purpose.</a:t>
            </a:r>
          </a:p>
          <a:p>
            <a:pPr marL="0" indent="0"/>
            <a:r>
              <a:rPr lang="en-GB" dirty="0"/>
              <a:t>Watch this </a:t>
            </a:r>
            <a:r>
              <a:rPr lang="en-GB" b="1" dirty="0">
                <a:solidFill>
                  <a:srgbClr val="4174BA"/>
                </a:solidFill>
                <a:hlinkClick r:id="rId2">
                  <a:extLst>
                    <a:ext uri="{A12FA001-AC4F-418D-AE19-62706E023703}">
                      <ahyp:hlinkClr xmlns:ahyp="http://schemas.microsoft.com/office/drawing/2018/hyperlinkcolor" val="tx"/>
                    </a:ext>
                  </a:extLst>
                </a:hlinkClick>
              </a:rPr>
              <a:t>3 minute video </a:t>
            </a:r>
            <a:r>
              <a:rPr lang="en-GB" dirty="0"/>
              <a:t>on ways to stop feeling powerless about climate anxiety</a:t>
            </a:r>
          </a:p>
        </p:txBody>
      </p:sp>
      <p:pic>
        <p:nvPicPr>
          <p:cNvPr id="6" name="Picture Placeholder 5">
            <a:extLst>
              <a:ext uri="{FF2B5EF4-FFF2-40B4-BE49-F238E27FC236}">
                <a16:creationId xmlns:a16="http://schemas.microsoft.com/office/drawing/2014/main" id="{EF3210D9-8A52-3018-A9BA-73C594713CDA}"/>
              </a:ext>
            </a:extLst>
          </p:cNvPr>
          <p:cNvPicPr>
            <a:picLocks noGrp="1" noChangeAspect="1"/>
          </p:cNvPicPr>
          <p:nvPr>
            <p:ph type="pic" sz="quarter" idx="13"/>
          </p:nvPr>
        </p:nvPicPr>
        <p:blipFill>
          <a:blip r:embed="rId3"/>
          <a:srcRect l="10664" r="10664"/>
          <a:stretch/>
        </p:blipFill>
        <p:spPr/>
      </p:pic>
      <p:cxnSp>
        <p:nvCxnSpPr>
          <p:cNvPr id="8" name="Straight Arrow Connector 7">
            <a:extLst>
              <a:ext uri="{FF2B5EF4-FFF2-40B4-BE49-F238E27FC236}">
                <a16:creationId xmlns:a16="http://schemas.microsoft.com/office/drawing/2014/main" id="{BD02081E-267B-962D-3897-A3139E2F2657}"/>
              </a:ext>
            </a:extLst>
          </p:cNvPr>
          <p:cNvCxnSpPr/>
          <p:nvPr/>
        </p:nvCxnSpPr>
        <p:spPr>
          <a:xfrm>
            <a:off x="1971675" y="5743575"/>
            <a:ext cx="3057525" cy="0"/>
          </a:xfrm>
          <a:prstGeom prst="straightConnector1">
            <a:avLst/>
          </a:prstGeom>
          <a:ln w="28575">
            <a:solidFill>
              <a:srgbClr val="4174BA"/>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86244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8383EFF-B36F-9449-C371-ABA06312B019}"/>
              </a:ext>
            </a:extLst>
          </p:cNvPr>
          <p:cNvSpPr>
            <a:spLocks noGrp="1"/>
          </p:cNvSpPr>
          <p:nvPr>
            <p:ph type="body" sz="quarter" idx="18"/>
          </p:nvPr>
        </p:nvSpPr>
        <p:spPr>
          <a:xfrm>
            <a:off x="778932" y="1504041"/>
            <a:ext cx="10614687" cy="3849918"/>
          </a:xfrm>
        </p:spPr>
        <p:txBody>
          <a:bodyPr/>
          <a:lstStyle/>
          <a:p>
            <a:r>
              <a:rPr lang="en-GB" b="1" i="1" dirty="0"/>
              <a:t>By the end of this module, you should be able to…</a:t>
            </a:r>
          </a:p>
          <a:p>
            <a:pPr marL="457200" indent="-457200">
              <a:buFont typeface="+mj-lt"/>
              <a:buAutoNum type="arabicPeriod"/>
            </a:pPr>
            <a:r>
              <a:rPr lang="en-GB" dirty="0"/>
              <a:t>Understand what climate anxiety is and why it is a normal emotional response.</a:t>
            </a:r>
          </a:p>
          <a:p>
            <a:pPr marL="457200" indent="-457200">
              <a:buFont typeface="+mj-lt"/>
              <a:buAutoNum type="arabicPeriod"/>
            </a:pPr>
            <a:r>
              <a:rPr lang="en-GB" dirty="0"/>
              <a:t>Explore how media, personal experiences, and global inaction shape your emotions.</a:t>
            </a:r>
          </a:p>
          <a:p>
            <a:pPr marL="457200" indent="-457200">
              <a:buFont typeface="+mj-lt"/>
              <a:buAutoNum type="arabicPeriod"/>
            </a:pPr>
            <a:r>
              <a:rPr lang="en-GB" dirty="0"/>
              <a:t>Identify healthy coping strategies to manage anxiety and build emotional resilience.</a:t>
            </a:r>
          </a:p>
          <a:p>
            <a:pPr marL="457200" indent="-457200">
              <a:buFont typeface="+mj-lt"/>
              <a:buAutoNum type="arabicPeriod"/>
            </a:pPr>
            <a:r>
              <a:rPr lang="en-GB" dirty="0"/>
              <a:t>Recognise the importance of peer support and collective action in reducing climate stress.</a:t>
            </a:r>
          </a:p>
          <a:p>
            <a:pPr marL="457200" indent="-457200">
              <a:buFont typeface="+mj-lt"/>
              <a:buAutoNum type="arabicPeriod"/>
            </a:pPr>
            <a:r>
              <a:rPr lang="en-GB" dirty="0"/>
              <a:t>Discover your personal role in contributing to climate solutions, big or small.</a:t>
            </a:r>
          </a:p>
          <a:p>
            <a:pPr marL="457200" indent="-457200">
              <a:buFont typeface="+mj-lt"/>
              <a:buAutoNum type="arabicPeriod"/>
            </a:pPr>
            <a:r>
              <a:rPr lang="en-GB" dirty="0"/>
              <a:t>Communicate about climate issues in ways that inspire hope, not panic</a:t>
            </a:r>
          </a:p>
          <a:p>
            <a:pPr marL="457200" indent="-457200">
              <a:buFont typeface="+mj-lt"/>
              <a:buAutoNum type="arabicPeriod"/>
            </a:pPr>
            <a:r>
              <a:rPr lang="en-GB" dirty="0"/>
              <a:t>Use your voice to help shape a more honest and empowering climate narrative.</a:t>
            </a:r>
          </a:p>
        </p:txBody>
      </p:sp>
      <p:sp>
        <p:nvSpPr>
          <p:cNvPr id="3" name="Text Placeholder 2">
            <a:extLst>
              <a:ext uri="{FF2B5EF4-FFF2-40B4-BE49-F238E27FC236}">
                <a16:creationId xmlns:a16="http://schemas.microsoft.com/office/drawing/2014/main" id="{6F9EBC42-94CC-3EA7-C776-BDDB633C5660}"/>
              </a:ext>
            </a:extLst>
          </p:cNvPr>
          <p:cNvSpPr>
            <a:spLocks noGrp="1"/>
          </p:cNvSpPr>
          <p:nvPr>
            <p:ph type="body" sz="quarter" idx="16"/>
          </p:nvPr>
        </p:nvSpPr>
        <p:spPr>
          <a:xfrm>
            <a:off x="778931" y="456803"/>
            <a:ext cx="10614687" cy="803654"/>
          </a:xfrm>
        </p:spPr>
        <p:txBody>
          <a:bodyPr/>
          <a:lstStyle/>
          <a:p>
            <a:r>
              <a:rPr lang="en-GB" dirty="0">
                <a:solidFill>
                  <a:srgbClr val="1F8E47"/>
                </a:solidFill>
              </a:rPr>
              <a:t>Learning Objectives of Module 1</a:t>
            </a:r>
          </a:p>
        </p:txBody>
      </p:sp>
    </p:spTree>
    <p:extLst>
      <p:ext uri="{BB962C8B-B14F-4D97-AF65-F5344CB8AC3E}">
        <p14:creationId xmlns:p14="http://schemas.microsoft.com/office/powerpoint/2010/main" val="19371459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93672D-DFDC-96F5-4C90-7CC214CD148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1AB8E956-56C7-A05E-647E-3A87E52DCBD0}"/>
              </a:ext>
            </a:extLst>
          </p:cNvPr>
          <p:cNvSpPr>
            <a:spLocks noGrp="1"/>
          </p:cNvSpPr>
          <p:nvPr>
            <p:ph type="body" sz="quarter" idx="19"/>
          </p:nvPr>
        </p:nvSpPr>
        <p:spPr>
          <a:xfrm>
            <a:off x="8729222" y="922205"/>
            <a:ext cx="2814392" cy="614364"/>
          </a:xfrm>
        </p:spPr>
        <p:txBody>
          <a:bodyPr/>
          <a:lstStyle/>
          <a:p>
            <a:r>
              <a:rPr lang="en-GB" dirty="0"/>
              <a:t>3.3 Activity</a:t>
            </a:r>
          </a:p>
        </p:txBody>
      </p:sp>
      <p:sp>
        <p:nvSpPr>
          <p:cNvPr id="4" name="Text Placeholder 3">
            <a:extLst>
              <a:ext uri="{FF2B5EF4-FFF2-40B4-BE49-F238E27FC236}">
                <a16:creationId xmlns:a16="http://schemas.microsoft.com/office/drawing/2014/main" id="{7F4BE088-91A4-5B65-CF00-ED543C7D107D}"/>
              </a:ext>
            </a:extLst>
          </p:cNvPr>
          <p:cNvSpPr>
            <a:spLocks noGrp="1"/>
          </p:cNvSpPr>
          <p:nvPr>
            <p:ph type="body" sz="quarter" idx="21"/>
          </p:nvPr>
        </p:nvSpPr>
        <p:spPr>
          <a:xfrm>
            <a:off x="718078" y="4902066"/>
            <a:ext cx="10755843" cy="1346334"/>
          </a:xfrm>
          <a:solidFill>
            <a:srgbClr val="1F8E47"/>
          </a:solidFill>
        </p:spPr>
        <p:txBody>
          <a:bodyPr/>
          <a:lstStyle/>
          <a:p>
            <a:pPr marL="0" indent="0" algn="ctr"/>
            <a:r>
              <a:rPr lang="en-GB" b="1" dirty="0">
                <a:solidFill>
                  <a:schemeClr val="bg1"/>
                </a:solidFill>
              </a:rPr>
              <a:t>Journal Prompt </a:t>
            </a:r>
          </a:p>
          <a:p>
            <a:pPr marL="0" indent="0"/>
            <a:r>
              <a:rPr lang="en-GB" i="1" dirty="0">
                <a:solidFill>
                  <a:schemeClr val="bg1"/>
                </a:solidFill>
              </a:rPr>
              <a:t>What does your climate anxiety tell you that you care about most? </a:t>
            </a:r>
          </a:p>
          <a:p>
            <a:pPr marL="0" indent="0"/>
            <a:r>
              <a:rPr lang="en-GB" i="1" dirty="0">
                <a:solidFill>
                  <a:schemeClr val="bg1"/>
                </a:solidFill>
              </a:rPr>
              <a:t>What’s one small action you could take related to that concern?</a:t>
            </a:r>
          </a:p>
        </p:txBody>
      </p:sp>
      <p:pic>
        <p:nvPicPr>
          <p:cNvPr id="7" name="Picture Placeholder 6">
            <a:extLst>
              <a:ext uri="{FF2B5EF4-FFF2-40B4-BE49-F238E27FC236}">
                <a16:creationId xmlns:a16="http://schemas.microsoft.com/office/drawing/2014/main" id="{DF4877C1-D360-4482-41B5-9D428759C349}"/>
              </a:ext>
            </a:extLst>
          </p:cNvPr>
          <p:cNvPicPr>
            <a:picLocks noGrp="1" noChangeAspect="1"/>
          </p:cNvPicPr>
          <p:nvPr>
            <p:ph type="pic" sz="quarter" idx="22"/>
          </p:nvPr>
        </p:nvPicPr>
        <p:blipFill>
          <a:blip r:embed="rId2"/>
          <a:srcRect t="5485" b="5485"/>
          <a:stretch/>
        </p:blipFill>
        <p:spPr/>
      </p:pic>
    </p:spTree>
    <p:extLst>
      <p:ext uri="{BB962C8B-B14F-4D97-AF65-F5344CB8AC3E}">
        <p14:creationId xmlns:p14="http://schemas.microsoft.com/office/powerpoint/2010/main" val="10028823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9F9C52D-A2B2-7CE3-FACB-C96A649B2B45}"/>
              </a:ext>
            </a:extLst>
          </p:cNvPr>
          <p:cNvSpPr>
            <a:spLocks noGrp="1"/>
          </p:cNvSpPr>
          <p:nvPr>
            <p:ph type="body" sz="quarter" idx="18"/>
          </p:nvPr>
        </p:nvSpPr>
        <p:spPr>
          <a:xfrm>
            <a:off x="788656" y="1812024"/>
            <a:ext cx="5378899" cy="3849918"/>
          </a:xfrm>
        </p:spPr>
        <p:txBody>
          <a:bodyPr/>
          <a:lstStyle/>
          <a:p>
            <a:pPr marL="0" indent="0"/>
            <a:r>
              <a:rPr lang="en-GB" dirty="0"/>
              <a:t>Everyone experiences climate anxiety differently.</a:t>
            </a:r>
          </a:p>
          <a:p>
            <a:pPr marL="0" indent="0"/>
            <a:r>
              <a:rPr lang="en-GB" dirty="0"/>
              <a:t>Some people feel a constant low-level worry, while others feel sudden waves of sadness, frustration, or anger when they hear about certain events.</a:t>
            </a:r>
          </a:p>
          <a:p>
            <a:pPr marL="0" indent="0"/>
            <a:r>
              <a:rPr lang="en-GB" dirty="0"/>
              <a:t>This activity helps you explore your own emotional patterns, without judgement.</a:t>
            </a:r>
          </a:p>
          <a:p>
            <a:pPr marL="0" indent="0"/>
            <a:r>
              <a:rPr lang="en-GB" dirty="0"/>
              <a:t>Using a simple </a:t>
            </a:r>
            <a:r>
              <a:rPr lang="en-GB" b="1" dirty="0">
                <a:hlinkClick r:id="rId3"/>
              </a:rPr>
              <a:t>"Climate Emotion Tracker," </a:t>
            </a:r>
            <a:r>
              <a:rPr lang="en-GB" dirty="0"/>
              <a:t>you’ll monitor how you feel over a few days when exposed to climate-related content.</a:t>
            </a:r>
          </a:p>
        </p:txBody>
      </p:sp>
      <p:sp>
        <p:nvSpPr>
          <p:cNvPr id="3" name="Text Placeholder 2">
            <a:extLst>
              <a:ext uri="{FF2B5EF4-FFF2-40B4-BE49-F238E27FC236}">
                <a16:creationId xmlns:a16="http://schemas.microsoft.com/office/drawing/2014/main" id="{E08092B2-F994-A1ED-411A-8F9FF5C1CDBE}"/>
              </a:ext>
            </a:extLst>
          </p:cNvPr>
          <p:cNvSpPr>
            <a:spLocks noGrp="1"/>
          </p:cNvSpPr>
          <p:nvPr>
            <p:ph type="body" sz="quarter" idx="16"/>
          </p:nvPr>
        </p:nvSpPr>
        <p:spPr>
          <a:xfrm>
            <a:off x="788656" y="505280"/>
            <a:ext cx="10614687" cy="803654"/>
          </a:xfrm>
        </p:spPr>
        <p:txBody>
          <a:bodyPr/>
          <a:lstStyle/>
          <a:p>
            <a:r>
              <a:rPr lang="en-GB" dirty="0">
                <a:solidFill>
                  <a:srgbClr val="1F8E47"/>
                </a:solidFill>
              </a:rPr>
              <a:t>3.4 Self-Assessment  (understanding your climate emotions)</a:t>
            </a:r>
          </a:p>
        </p:txBody>
      </p:sp>
      <p:pic>
        <p:nvPicPr>
          <p:cNvPr id="5" name="Picture 4">
            <a:extLst>
              <a:ext uri="{FF2B5EF4-FFF2-40B4-BE49-F238E27FC236}">
                <a16:creationId xmlns:a16="http://schemas.microsoft.com/office/drawing/2014/main" id="{51E659FA-2A42-0AEA-627F-1741095977E1}"/>
              </a:ext>
            </a:extLst>
          </p:cNvPr>
          <p:cNvPicPr>
            <a:picLocks noChangeAspect="1"/>
          </p:cNvPicPr>
          <p:nvPr/>
        </p:nvPicPr>
        <p:blipFill>
          <a:blip r:embed="rId4"/>
          <a:stretch>
            <a:fillRect/>
          </a:stretch>
        </p:blipFill>
        <p:spPr>
          <a:xfrm>
            <a:off x="6847839" y="1330960"/>
            <a:ext cx="5125301" cy="5021760"/>
          </a:xfrm>
          <a:prstGeom prst="rect">
            <a:avLst/>
          </a:prstGeom>
        </p:spPr>
      </p:pic>
    </p:spTree>
    <p:extLst>
      <p:ext uri="{BB962C8B-B14F-4D97-AF65-F5344CB8AC3E}">
        <p14:creationId xmlns:p14="http://schemas.microsoft.com/office/powerpoint/2010/main" val="33191137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811529-A67C-F6B9-4000-0863A75013A4}"/>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D5898E25-065D-9078-F62A-0949304C064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8387" t="10823" r="9307" b="5574"/>
          <a:stretch/>
        </p:blipFill>
        <p:spPr>
          <a:xfrm>
            <a:off x="5683263" y="1342311"/>
            <a:ext cx="6768137" cy="4124959"/>
          </a:xfrm>
          <a:prstGeom prst="rect">
            <a:avLst/>
          </a:prstGeom>
          <a:effectLst>
            <a:outerShdw blurRad="63500" sx="102000" sy="102000" algn="ctr" rotWithShape="0">
              <a:prstClr val="black">
                <a:alpha val="40000"/>
              </a:prstClr>
            </a:outerShdw>
          </a:effectLst>
        </p:spPr>
      </p:pic>
      <p:sp>
        <p:nvSpPr>
          <p:cNvPr id="2" name="Text Placeholder 1">
            <a:extLst>
              <a:ext uri="{FF2B5EF4-FFF2-40B4-BE49-F238E27FC236}">
                <a16:creationId xmlns:a16="http://schemas.microsoft.com/office/drawing/2014/main" id="{6300E754-F0ED-D977-51BE-DCF756552C70}"/>
              </a:ext>
            </a:extLst>
          </p:cNvPr>
          <p:cNvSpPr>
            <a:spLocks noGrp="1"/>
          </p:cNvSpPr>
          <p:nvPr>
            <p:ph type="body" sz="quarter" idx="18"/>
          </p:nvPr>
        </p:nvSpPr>
        <p:spPr>
          <a:xfrm>
            <a:off x="375920" y="1032424"/>
            <a:ext cx="5791635" cy="5564136"/>
          </a:xfrm>
        </p:spPr>
        <p:txBody>
          <a:bodyPr/>
          <a:lstStyle/>
          <a:p>
            <a:pPr marL="0" indent="0"/>
            <a:r>
              <a:rPr lang="en-GB" dirty="0"/>
              <a:t>When we care deeply about something, like the environment, we can sometimes push ourselves too hard.</a:t>
            </a:r>
          </a:p>
          <a:p>
            <a:pPr marL="0" indent="0"/>
            <a:r>
              <a:rPr lang="en-GB" dirty="0"/>
              <a:t>If you’re constantly thinking, acting, and worrying, it’s easy to fall into burnout, a state of exhaustion that makes it hard to keep going.</a:t>
            </a:r>
          </a:p>
          <a:p>
            <a:pPr marL="0" indent="0"/>
            <a:r>
              <a:rPr lang="en-GB" dirty="0"/>
              <a:t>This is why taking care of your mind is just as important as taking action.</a:t>
            </a:r>
          </a:p>
          <a:p>
            <a:pPr marL="0" indent="0"/>
            <a:r>
              <a:rPr lang="en-GB" dirty="0"/>
              <a:t>Mindfulness is a powerful technique that helps you focus on the present moment, reduce stress, and reconnect with your sense of calm. </a:t>
            </a:r>
            <a:r>
              <a:rPr lang="en-GB" b="1" dirty="0">
                <a:solidFill>
                  <a:srgbClr val="1F8E47"/>
                </a:solidFill>
              </a:rPr>
              <a:t>Even just five minutes of mindful breathing a day can help regulate your emotions and lower anxiety</a:t>
            </a:r>
            <a:r>
              <a:rPr lang="en-GB" dirty="0"/>
              <a:t>.</a:t>
            </a:r>
          </a:p>
        </p:txBody>
      </p:sp>
      <p:sp>
        <p:nvSpPr>
          <p:cNvPr id="3" name="Text Placeholder 2">
            <a:extLst>
              <a:ext uri="{FF2B5EF4-FFF2-40B4-BE49-F238E27FC236}">
                <a16:creationId xmlns:a16="http://schemas.microsoft.com/office/drawing/2014/main" id="{ED3E98F3-A607-AC35-4480-0C0383842209}"/>
              </a:ext>
            </a:extLst>
          </p:cNvPr>
          <p:cNvSpPr>
            <a:spLocks noGrp="1"/>
          </p:cNvSpPr>
          <p:nvPr>
            <p:ph type="body" sz="quarter" idx="16"/>
          </p:nvPr>
        </p:nvSpPr>
        <p:spPr>
          <a:xfrm>
            <a:off x="375920" y="261440"/>
            <a:ext cx="10614687" cy="803654"/>
          </a:xfrm>
        </p:spPr>
        <p:txBody>
          <a:bodyPr/>
          <a:lstStyle/>
          <a:p>
            <a:r>
              <a:rPr lang="en-GB" dirty="0">
                <a:solidFill>
                  <a:srgbClr val="1F8E47"/>
                </a:solidFill>
              </a:rPr>
              <a:t> 3.5 Mindfulness and avoiding burnout</a:t>
            </a:r>
          </a:p>
        </p:txBody>
      </p:sp>
      <p:sp>
        <p:nvSpPr>
          <p:cNvPr id="6" name="TextBox 5">
            <a:extLst>
              <a:ext uri="{FF2B5EF4-FFF2-40B4-BE49-F238E27FC236}">
                <a16:creationId xmlns:a16="http://schemas.microsoft.com/office/drawing/2014/main" id="{B76E2F77-E01D-39C5-78C2-3B3E2D84EA86}"/>
              </a:ext>
            </a:extLst>
          </p:cNvPr>
          <p:cNvSpPr txBox="1"/>
          <p:nvPr/>
        </p:nvSpPr>
        <p:spPr>
          <a:xfrm>
            <a:off x="5857240" y="5455346"/>
            <a:ext cx="6101080" cy="707886"/>
          </a:xfrm>
          <a:prstGeom prst="rect">
            <a:avLst/>
          </a:prstGeom>
          <a:noFill/>
        </p:spPr>
        <p:txBody>
          <a:bodyPr wrap="square">
            <a:spAutoFit/>
          </a:bodyPr>
          <a:lstStyle/>
          <a:p>
            <a:pPr algn="ctr"/>
            <a:r>
              <a:rPr lang="en-GB" sz="2000" b="1" dirty="0"/>
              <a:t>Mindful Breathing Exercise </a:t>
            </a:r>
          </a:p>
          <a:p>
            <a:pPr algn="ctr"/>
            <a:r>
              <a:rPr lang="en-GB" sz="2000" b="1" dirty="0"/>
              <a:t>https://youtu.be/wfDTp2GogaQ?si=5y9u7wSdjXYrhLym</a:t>
            </a:r>
          </a:p>
        </p:txBody>
      </p:sp>
      <p:pic>
        <p:nvPicPr>
          <p:cNvPr id="7" name="Online Media 6" title="Mindful Breathing Exercise">
            <a:hlinkClick r:id="" action="ppaction://media"/>
            <a:extLst>
              <a:ext uri="{FF2B5EF4-FFF2-40B4-BE49-F238E27FC236}">
                <a16:creationId xmlns:a16="http://schemas.microsoft.com/office/drawing/2014/main" id="{A8B2ED11-51D5-FE46-771F-C5C709F68344}"/>
              </a:ext>
            </a:extLst>
          </p:cNvPr>
          <p:cNvPicPr>
            <a:picLocks noRot="1" noChangeAspect="1"/>
          </p:cNvPicPr>
          <p:nvPr>
            <a:videoFile r:link="rId1"/>
          </p:nvPr>
        </p:nvPicPr>
        <p:blipFill>
          <a:blip r:embed="rId5"/>
          <a:stretch>
            <a:fillRect/>
          </a:stretch>
        </p:blipFill>
        <p:spPr>
          <a:xfrm>
            <a:off x="6664960" y="1694102"/>
            <a:ext cx="4886960" cy="2999818"/>
          </a:xfrm>
          <a:prstGeom prst="rect">
            <a:avLst/>
          </a:prstGeom>
        </p:spPr>
      </p:pic>
    </p:spTree>
    <p:extLst>
      <p:ext uri="{BB962C8B-B14F-4D97-AF65-F5344CB8AC3E}">
        <p14:creationId xmlns:p14="http://schemas.microsoft.com/office/powerpoint/2010/main" val="949916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550CCD-770B-477A-E625-D7EBBEBAE17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88B7BC39-1792-312C-B87B-A26581556125}"/>
              </a:ext>
            </a:extLst>
          </p:cNvPr>
          <p:cNvSpPr>
            <a:spLocks noGrp="1"/>
          </p:cNvSpPr>
          <p:nvPr>
            <p:ph type="body" sz="quarter" idx="17"/>
          </p:nvPr>
        </p:nvSpPr>
        <p:spPr/>
        <p:txBody>
          <a:bodyPr/>
          <a:lstStyle/>
          <a:p>
            <a:r>
              <a:rPr lang="en-US" dirty="0"/>
              <a:t>04</a:t>
            </a:r>
          </a:p>
        </p:txBody>
      </p:sp>
      <p:pic>
        <p:nvPicPr>
          <p:cNvPr id="8" name="Picture Placeholder 7">
            <a:extLst>
              <a:ext uri="{FF2B5EF4-FFF2-40B4-BE49-F238E27FC236}">
                <a16:creationId xmlns:a16="http://schemas.microsoft.com/office/drawing/2014/main" id="{26CEE59C-50EA-EF0E-A7F6-8E22A9205881}"/>
              </a:ext>
            </a:extLst>
          </p:cNvPr>
          <p:cNvPicPr>
            <a:picLocks noGrp="1" noChangeAspect="1"/>
          </p:cNvPicPr>
          <p:nvPr>
            <p:ph type="pic" sz="quarter" idx="19"/>
          </p:nvPr>
        </p:nvPicPr>
        <p:blipFill>
          <a:blip r:embed="rId2"/>
          <a:srcRect l="1323" r="1323"/>
          <a:stretch/>
        </p:blipFill>
        <p:spPr>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2543282 w 6236518"/>
              <a:gd name="connsiteY5" fmla="*/ 4816261 h 4816261"/>
              <a:gd name="connsiteX6" fmla="*/ 2543282 w 6236518"/>
              <a:gd name="connsiteY6" fmla="*/ 4811235 h 4816261"/>
              <a:gd name="connsiteX7" fmla="*/ 2407573 w 6236518"/>
              <a:gd name="connsiteY7" fmla="*/ 4816261 h 4816261"/>
              <a:gd name="connsiteX8" fmla="*/ 0 w 6236518"/>
              <a:gd name="connsiteY8" fmla="*/ 2408131 h 4816261"/>
              <a:gd name="connsiteX9" fmla="*/ 2407573 w 6236518"/>
              <a:gd name="connsiteY9"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36518" h="4816261">
                <a:moveTo>
                  <a:pt x="2407573" y="0"/>
                </a:moveTo>
                <a:cubicBezTo>
                  <a:pt x="2452808" y="0"/>
                  <a:pt x="2503073" y="0"/>
                  <a:pt x="2543282" y="5026"/>
                </a:cubicBezTo>
                <a:lnTo>
                  <a:pt x="2543282" y="0"/>
                </a:lnTo>
                <a:lnTo>
                  <a:pt x="6236518" y="0"/>
                </a:lnTo>
                <a:lnTo>
                  <a:pt x="6236518"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pic>
      <p:pic>
        <p:nvPicPr>
          <p:cNvPr id="9" name="Picture 8">
            <a:extLst>
              <a:ext uri="{FF2B5EF4-FFF2-40B4-BE49-F238E27FC236}">
                <a16:creationId xmlns:a16="http://schemas.microsoft.com/office/drawing/2014/main" id="{B163A1B2-EBCB-DAA8-F480-23266622420B}"/>
              </a:ext>
            </a:extLst>
          </p:cNvPr>
          <p:cNvPicPr>
            <a:picLocks noChangeAspect="1"/>
          </p:cNvPicPr>
          <p:nvPr/>
        </p:nvPicPr>
        <p:blipFill>
          <a:blip r:embed="rId3">
            <a:alphaModFix amt="83000"/>
            <a:extLst>
              <a:ext uri="{28A0092B-C50C-407E-A947-70E740481C1C}">
                <a14:useLocalDpi xmlns:a14="http://schemas.microsoft.com/office/drawing/2010/main" val="0"/>
              </a:ext>
            </a:extLst>
          </a:blip>
          <a:stretch>
            <a:fillRect/>
          </a:stretch>
        </p:blipFill>
        <p:spPr>
          <a:xfrm rot="20606857">
            <a:off x="9145002" y="3240312"/>
            <a:ext cx="4222737" cy="4222737"/>
          </a:xfrm>
          <a:prstGeom prst="rect">
            <a:avLst/>
          </a:prstGeom>
        </p:spPr>
      </p:pic>
      <p:sp>
        <p:nvSpPr>
          <p:cNvPr id="10" name="Rectangle 9">
            <a:extLst>
              <a:ext uri="{FF2B5EF4-FFF2-40B4-BE49-F238E27FC236}">
                <a16:creationId xmlns:a16="http://schemas.microsoft.com/office/drawing/2014/main" id="{252EB9F7-FF80-53EC-CDFF-178B79FE1253}"/>
              </a:ext>
            </a:extLst>
          </p:cNvPr>
          <p:cNvSpPr/>
          <p:nvPr/>
        </p:nvSpPr>
        <p:spPr>
          <a:xfrm>
            <a:off x="2483239" y="2558689"/>
            <a:ext cx="4935200" cy="877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1" name="TextBox 10">
            <a:extLst>
              <a:ext uri="{FF2B5EF4-FFF2-40B4-BE49-F238E27FC236}">
                <a16:creationId xmlns:a16="http://schemas.microsoft.com/office/drawing/2014/main" id="{1CC1FBB6-ED7A-C508-4ACF-8EF9E3107BC1}"/>
              </a:ext>
            </a:extLst>
          </p:cNvPr>
          <p:cNvSpPr txBox="1"/>
          <p:nvPr/>
        </p:nvSpPr>
        <p:spPr>
          <a:xfrm>
            <a:off x="2751335" y="2556303"/>
            <a:ext cx="6957426" cy="830997"/>
          </a:xfrm>
          <a:prstGeom prst="rect">
            <a:avLst/>
          </a:prstGeom>
          <a:noFill/>
        </p:spPr>
        <p:txBody>
          <a:bodyPr wrap="square" rtlCol="0">
            <a:spAutoFit/>
          </a:bodyPr>
          <a:lstStyle/>
          <a:p>
            <a:r>
              <a:rPr lang="en-GB" sz="4800" b="1" spc="324" dirty="0">
                <a:solidFill>
                  <a:srgbClr val="5398A2"/>
                </a:solidFill>
                <a:latin typeface="Calibri" panose="020F0502020204030204" pitchFamily="34" charset="0"/>
                <a:cs typeface="Calibri" panose="020F0502020204030204" pitchFamily="34" charset="0"/>
              </a:rPr>
              <a:t>Unit 4</a:t>
            </a:r>
            <a:endParaRPr lang="en-US" sz="4800" b="1" spc="324" dirty="0">
              <a:solidFill>
                <a:srgbClr val="5398A2"/>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F08984CC-8EFE-ED15-8BDA-1ED64960AAF4}"/>
              </a:ext>
            </a:extLst>
          </p:cNvPr>
          <p:cNvSpPr txBox="1"/>
          <p:nvPr/>
        </p:nvSpPr>
        <p:spPr>
          <a:xfrm>
            <a:off x="125243" y="4218194"/>
            <a:ext cx="4271725" cy="2308324"/>
          </a:xfrm>
          <a:prstGeom prst="rect">
            <a:avLst/>
          </a:prstGeom>
          <a:noFill/>
        </p:spPr>
        <p:txBody>
          <a:bodyPr wrap="square" rtlCol="0">
            <a:spAutoFit/>
          </a:bodyPr>
          <a:lstStyle/>
          <a:p>
            <a:r>
              <a:rPr lang="en-GB" sz="3600" b="1" spc="324" dirty="0">
                <a:solidFill>
                  <a:srgbClr val="5398A2"/>
                </a:solidFill>
                <a:latin typeface="Calibri" panose="020F0502020204030204" pitchFamily="34" charset="0"/>
                <a:cs typeface="Calibri" panose="020F0502020204030204" pitchFamily="34" charset="0"/>
              </a:rPr>
              <a:t>You Are Not Alone…the power of community support</a:t>
            </a:r>
            <a:endParaRPr lang="en-US" sz="3600" b="1" spc="324" dirty="0">
              <a:solidFill>
                <a:srgbClr val="5398A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822664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1BC46A3-B3D9-9F6A-1F00-9DF047A637B6}"/>
              </a:ext>
            </a:extLst>
          </p:cNvPr>
          <p:cNvSpPr>
            <a:spLocks noGrp="1"/>
          </p:cNvSpPr>
          <p:nvPr>
            <p:ph type="body" sz="quarter" idx="18"/>
          </p:nvPr>
        </p:nvSpPr>
        <p:spPr>
          <a:xfrm>
            <a:off x="599570" y="4919936"/>
            <a:ext cx="2814189" cy="1049221"/>
          </a:xfrm>
        </p:spPr>
        <p:txBody>
          <a:bodyPr/>
          <a:lstStyle/>
          <a:p>
            <a:r>
              <a:rPr lang="en-GB" dirty="0"/>
              <a:t>Connection is a climate solution</a:t>
            </a:r>
            <a:endParaRPr lang="en-US" dirty="0"/>
          </a:p>
        </p:txBody>
      </p:sp>
      <p:sp>
        <p:nvSpPr>
          <p:cNvPr id="5" name="Text Placeholder 4">
            <a:extLst>
              <a:ext uri="{FF2B5EF4-FFF2-40B4-BE49-F238E27FC236}">
                <a16:creationId xmlns:a16="http://schemas.microsoft.com/office/drawing/2014/main" id="{BB2DDD01-3509-D0C7-4B9C-8F83A8F1369F}"/>
              </a:ext>
            </a:extLst>
          </p:cNvPr>
          <p:cNvSpPr>
            <a:spLocks noGrp="1"/>
          </p:cNvSpPr>
          <p:nvPr>
            <p:ph type="body" sz="quarter" idx="19"/>
          </p:nvPr>
        </p:nvSpPr>
        <p:spPr>
          <a:xfrm>
            <a:off x="616370" y="3985016"/>
            <a:ext cx="1197303" cy="800343"/>
          </a:xfrm>
        </p:spPr>
        <p:txBody>
          <a:bodyPr/>
          <a:lstStyle/>
          <a:p>
            <a:r>
              <a:rPr lang="en-US" dirty="0"/>
              <a:t>4.1</a:t>
            </a:r>
          </a:p>
        </p:txBody>
      </p:sp>
      <p:sp>
        <p:nvSpPr>
          <p:cNvPr id="6" name="Text Placeholder 5">
            <a:extLst>
              <a:ext uri="{FF2B5EF4-FFF2-40B4-BE49-F238E27FC236}">
                <a16:creationId xmlns:a16="http://schemas.microsoft.com/office/drawing/2014/main" id="{966698D0-2301-C939-1998-A80B444EEA82}"/>
              </a:ext>
            </a:extLst>
          </p:cNvPr>
          <p:cNvSpPr>
            <a:spLocks noGrp="1"/>
          </p:cNvSpPr>
          <p:nvPr>
            <p:ph type="body" sz="quarter" idx="20"/>
          </p:nvPr>
        </p:nvSpPr>
        <p:spPr>
          <a:xfrm>
            <a:off x="7772289" y="375811"/>
            <a:ext cx="3991621" cy="5453458"/>
          </a:xfrm>
        </p:spPr>
        <p:txBody>
          <a:bodyPr/>
          <a:lstStyle/>
          <a:p>
            <a:pPr marL="0" indent="0"/>
            <a:r>
              <a:rPr lang="en-GB" dirty="0"/>
              <a:t>When facing something as big as climate change, it’s easy to feel like you're dealing with it alone. But the truth is, millions of people around the world share your concerns, your questions, and even your fear. </a:t>
            </a:r>
          </a:p>
          <a:p>
            <a:pPr marL="0" indent="0"/>
            <a:r>
              <a:rPr lang="en-GB" dirty="0"/>
              <a:t>In fact, building supportive communities and taking action with others is one of the most powerful ways to manage climate anxiety. When we come together to share, listen, and act, we remember we are part of something bigger than ourselves.</a:t>
            </a:r>
            <a:endParaRPr lang="en-US" dirty="0"/>
          </a:p>
        </p:txBody>
      </p:sp>
      <p:pic>
        <p:nvPicPr>
          <p:cNvPr id="8" name="Picture Placeholder 5">
            <a:extLst>
              <a:ext uri="{FF2B5EF4-FFF2-40B4-BE49-F238E27FC236}">
                <a16:creationId xmlns:a16="http://schemas.microsoft.com/office/drawing/2014/main" id="{D92CB2C5-0AFF-2003-57D4-9955C9090E2B}"/>
              </a:ext>
            </a:extLst>
          </p:cNvPr>
          <p:cNvPicPr>
            <a:picLocks noGrp="1" noChangeAspect="1"/>
          </p:cNvPicPr>
          <p:nvPr>
            <p:ph type="pic" sz="quarter" idx="34"/>
          </p:nvPr>
        </p:nvPicPr>
        <p:blipFill rotWithShape="1">
          <a:blip r:embed="rId2">
            <a:extLst>
              <a:ext uri="{28A0092B-C50C-407E-A947-70E740481C1C}">
                <a14:useLocalDpi xmlns:a14="http://schemas.microsoft.com/office/drawing/2010/main" val="0"/>
              </a:ext>
            </a:extLst>
          </a:blip>
          <a:srcRect t="7187" b="7187"/>
          <a:stretch/>
        </p:blipFill>
        <p:spPr/>
      </p:pic>
    </p:spTree>
    <p:extLst>
      <p:ext uri="{BB962C8B-B14F-4D97-AF65-F5344CB8AC3E}">
        <p14:creationId xmlns:p14="http://schemas.microsoft.com/office/powerpoint/2010/main" val="25051150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A2A8DAB-2107-38FC-AB7D-79320C949C96}"/>
              </a:ext>
            </a:extLst>
          </p:cNvPr>
          <p:cNvSpPr>
            <a:spLocks noGrp="1"/>
          </p:cNvSpPr>
          <p:nvPr>
            <p:ph type="body" sz="quarter" idx="18"/>
          </p:nvPr>
        </p:nvSpPr>
        <p:spPr>
          <a:xfrm>
            <a:off x="798380" y="1565257"/>
            <a:ext cx="10614687" cy="3849918"/>
          </a:xfrm>
        </p:spPr>
        <p:txBody>
          <a:bodyPr/>
          <a:lstStyle/>
          <a:p>
            <a:pPr marL="0" indent="0"/>
            <a:r>
              <a:rPr lang="en-GB" dirty="0"/>
              <a:t>Studies have shown that being part of a group that shares your climate concerns can reduce anxiety and increase motivation. This is because collective action gives us a sense of belonging, purpose, and shared strength. When you act alone, change can feel impossible. But when you act with others, every effort feels more powerful.</a:t>
            </a:r>
          </a:p>
          <a:p>
            <a:pPr marL="0" indent="0"/>
            <a:r>
              <a:rPr lang="en-GB" b="1" dirty="0"/>
              <a:t>Psychologist Susan Clayton (2020) </a:t>
            </a:r>
            <a:r>
              <a:rPr lang="en-GB" dirty="0"/>
              <a:t>explains that community engagement helps people feel more hopeful and less isolated, which is key for emotional resilience. Movements like Fridays for Future have shown that joining others in visible, supportive, and empowering actions can reduce feelings of helplessness and transform anxiety into momentum. Even if you don’t join a protest, being part of a conversation, a club, or a local project can have the same effect.</a:t>
            </a:r>
            <a:endParaRPr lang="en-US" dirty="0"/>
          </a:p>
          <a:p>
            <a:endParaRPr lang="en-GB" dirty="0"/>
          </a:p>
        </p:txBody>
      </p:sp>
      <p:sp>
        <p:nvSpPr>
          <p:cNvPr id="3" name="Text Placeholder 2">
            <a:extLst>
              <a:ext uri="{FF2B5EF4-FFF2-40B4-BE49-F238E27FC236}">
                <a16:creationId xmlns:a16="http://schemas.microsoft.com/office/drawing/2014/main" id="{DFAFE624-9D90-08EA-A010-B76294B26EFD}"/>
              </a:ext>
            </a:extLst>
          </p:cNvPr>
          <p:cNvSpPr>
            <a:spLocks noGrp="1"/>
          </p:cNvSpPr>
          <p:nvPr>
            <p:ph type="body" sz="quarter" idx="16"/>
          </p:nvPr>
        </p:nvSpPr>
        <p:spPr/>
        <p:txBody>
          <a:bodyPr/>
          <a:lstStyle/>
          <a:p>
            <a:r>
              <a:rPr lang="en-GB" dirty="0">
                <a:solidFill>
                  <a:srgbClr val="1F8E47"/>
                </a:solidFill>
              </a:rPr>
              <a:t>4.2 How collective action reduces climate anxiety</a:t>
            </a:r>
            <a:endParaRPr lang="en-US" dirty="0">
              <a:solidFill>
                <a:srgbClr val="1F8E47"/>
              </a:solidFill>
            </a:endParaRPr>
          </a:p>
          <a:p>
            <a:endParaRPr lang="en-GB" dirty="0"/>
          </a:p>
        </p:txBody>
      </p:sp>
    </p:spTree>
    <p:extLst>
      <p:ext uri="{BB962C8B-B14F-4D97-AF65-F5344CB8AC3E}">
        <p14:creationId xmlns:p14="http://schemas.microsoft.com/office/powerpoint/2010/main" val="19962226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ADBBE3-1589-7B6E-6122-9D7558872C6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F62949F9-8E9F-42DF-C2C2-68D8ABF0B9FC}"/>
              </a:ext>
            </a:extLst>
          </p:cNvPr>
          <p:cNvSpPr>
            <a:spLocks noGrp="1"/>
          </p:cNvSpPr>
          <p:nvPr>
            <p:ph type="body" sz="quarter" idx="19"/>
          </p:nvPr>
        </p:nvSpPr>
        <p:spPr>
          <a:xfrm>
            <a:off x="8729222" y="922205"/>
            <a:ext cx="2814392" cy="614364"/>
          </a:xfrm>
        </p:spPr>
        <p:txBody>
          <a:bodyPr/>
          <a:lstStyle/>
          <a:p>
            <a:r>
              <a:rPr lang="en-GB" dirty="0"/>
              <a:t>4.1 Activity</a:t>
            </a:r>
          </a:p>
        </p:txBody>
      </p:sp>
      <p:sp>
        <p:nvSpPr>
          <p:cNvPr id="4" name="Text Placeholder 3">
            <a:extLst>
              <a:ext uri="{FF2B5EF4-FFF2-40B4-BE49-F238E27FC236}">
                <a16:creationId xmlns:a16="http://schemas.microsoft.com/office/drawing/2014/main" id="{2CCDE885-0BB0-FE1C-ADC3-4C7D726998F3}"/>
              </a:ext>
            </a:extLst>
          </p:cNvPr>
          <p:cNvSpPr>
            <a:spLocks noGrp="1"/>
          </p:cNvSpPr>
          <p:nvPr>
            <p:ph type="body" sz="quarter" idx="21"/>
          </p:nvPr>
        </p:nvSpPr>
        <p:spPr>
          <a:xfrm>
            <a:off x="718078" y="4902066"/>
            <a:ext cx="10755843" cy="1346334"/>
          </a:xfrm>
          <a:solidFill>
            <a:srgbClr val="1F8E47"/>
          </a:solidFill>
        </p:spPr>
        <p:txBody>
          <a:bodyPr/>
          <a:lstStyle/>
          <a:p>
            <a:pPr marL="0" indent="0" algn="ctr"/>
            <a:r>
              <a:rPr lang="en-GB" b="1" dirty="0">
                <a:solidFill>
                  <a:schemeClr val="bg1"/>
                </a:solidFill>
              </a:rPr>
              <a:t>Group Brainstorm </a:t>
            </a:r>
          </a:p>
          <a:p>
            <a:pPr marL="457200" indent="-457200">
              <a:buFont typeface="+mj-lt"/>
              <a:buAutoNum type="arabicPeriod"/>
            </a:pPr>
            <a:r>
              <a:rPr lang="en-GB" b="1" dirty="0">
                <a:solidFill>
                  <a:schemeClr val="bg1"/>
                </a:solidFill>
              </a:rPr>
              <a:t>What kinds of group actions have you seen or taken part in? </a:t>
            </a:r>
          </a:p>
          <a:p>
            <a:pPr marL="457200" indent="-457200">
              <a:buFont typeface="+mj-lt"/>
              <a:buAutoNum type="arabicPeriod"/>
            </a:pPr>
            <a:r>
              <a:rPr lang="en-GB" b="1" dirty="0">
                <a:solidFill>
                  <a:schemeClr val="bg1"/>
                </a:solidFill>
              </a:rPr>
              <a:t>How did they make you feel?</a:t>
            </a:r>
            <a:endParaRPr lang="en-GB" i="1" dirty="0">
              <a:solidFill>
                <a:schemeClr val="bg1"/>
              </a:solidFill>
            </a:endParaRPr>
          </a:p>
        </p:txBody>
      </p:sp>
      <p:pic>
        <p:nvPicPr>
          <p:cNvPr id="7" name="Picture Placeholder 6">
            <a:extLst>
              <a:ext uri="{FF2B5EF4-FFF2-40B4-BE49-F238E27FC236}">
                <a16:creationId xmlns:a16="http://schemas.microsoft.com/office/drawing/2014/main" id="{A24D6D13-98C7-4CFB-AE2F-C02691306B0F}"/>
              </a:ext>
            </a:extLst>
          </p:cNvPr>
          <p:cNvPicPr>
            <a:picLocks noGrp="1" noChangeAspect="1"/>
          </p:cNvPicPr>
          <p:nvPr>
            <p:ph type="pic" sz="quarter" idx="22"/>
          </p:nvPr>
        </p:nvPicPr>
        <p:blipFill>
          <a:blip r:embed="rId2"/>
          <a:srcRect t="5485" b="5485"/>
          <a:stretch/>
        </p:blipFill>
        <p:spPr/>
      </p:pic>
    </p:spTree>
    <p:extLst>
      <p:ext uri="{BB962C8B-B14F-4D97-AF65-F5344CB8AC3E}">
        <p14:creationId xmlns:p14="http://schemas.microsoft.com/office/powerpoint/2010/main" val="5319484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447BEF2-7E4A-32C9-99DD-48F06FE8BE33}"/>
              </a:ext>
            </a:extLst>
          </p:cNvPr>
          <p:cNvSpPr>
            <a:spLocks noGrp="1"/>
          </p:cNvSpPr>
          <p:nvPr>
            <p:ph type="body" sz="quarter" idx="19"/>
          </p:nvPr>
        </p:nvSpPr>
        <p:spPr/>
        <p:txBody>
          <a:bodyPr/>
          <a:lstStyle/>
          <a:p>
            <a:r>
              <a:rPr lang="en-GB"/>
              <a:t>4.3</a:t>
            </a:r>
            <a:endParaRPr lang="en-GB" dirty="0"/>
          </a:p>
        </p:txBody>
      </p:sp>
      <p:sp>
        <p:nvSpPr>
          <p:cNvPr id="4" name="Text Placeholder 3">
            <a:extLst>
              <a:ext uri="{FF2B5EF4-FFF2-40B4-BE49-F238E27FC236}">
                <a16:creationId xmlns:a16="http://schemas.microsoft.com/office/drawing/2014/main" id="{6F28E5FF-EDE6-C535-BC2E-649084A4B681}"/>
              </a:ext>
            </a:extLst>
          </p:cNvPr>
          <p:cNvSpPr>
            <a:spLocks noGrp="1"/>
          </p:cNvSpPr>
          <p:nvPr>
            <p:ph type="body" sz="quarter" idx="20"/>
          </p:nvPr>
        </p:nvSpPr>
        <p:spPr/>
        <p:txBody>
          <a:bodyPr/>
          <a:lstStyle/>
          <a:p>
            <a:pPr marL="342900" indent="-342900">
              <a:buFont typeface="Arial" panose="020B0604020202020204" pitchFamily="34" charset="0"/>
              <a:buChar char="•"/>
            </a:pPr>
            <a:r>
              <a:rPr lang="en-GB" dirty="0"/>
              <a:t>Young people are not just feeling climate anxiety, they’re leading the global response.</a:t>
            </a:r>
          </a:p>
          <a:p>
            <a:pPr marL="342900" indent="-342900">
              <a:buFont typeface="Arial" panose="020B0604020202020204" pitchFamily="34" charset="0"/>
              <a:buChar char="•"/>
            </a:pPr>
            <a:r>
              <a:rPr lang="en-GB" dirty="0"/>
              <a:t>Across every continent, youth-led groups are raising awareness, holding leaders accountable, planting trees, designing apps, running workshops, and educating their communities.</a:t>
            </a:r>
          </a:p>
          <a:p>
            <a:pPr marL="342900" indent="-342900">
              <a:buFont typeface="Arial" panose="020B0604020202020204" pitchFamily="34" charset="0"/>
              <a:buChar char="•"/>
            </a:pPr>
            <a:r>
              <a:rPr lang="en-GB" dirty="0"/>
              <a:t>These actions don’t just help the planet — they give young people a sense of pride, control, and connection. Here are just a few examples to inspire you…</a:t>
            </a:r>
          </a:p>
          <a:p>
            <a:endParaRPr lang="en-GB" dirty="0"/>
          </a:p>
        </p:txBody>
      </p:sp>
      <p:sp>
        <p:nvSpPr>
          <p:cNvPr id="5" name="Text Placeholder 4">
            <a:extLst>
              <a:ext uri="{FF2B5EF4-FFF2-40B4-BE49-F238E27FC236}">
                <a16:creationId xmlns:a16="http://schemas.microsoft.com/office/drawing/2014/main" id="{F5AB0E19-C25C-C4BE-3FEC-D0B1B4C13178}"/>
              </a:ext>
            </a:extLst>
          </p:cNvPr>
          <p:cNvSpPr>
            <a:spLocks noGrp="1"/>
          </p:cNvSpPr>
          <p:nvPr>
            <p:ph type="body" sz="quarter" idx="16"/>
          </p:nvPr>
        </p:nvSpPr>
        <p:spPr>
          <a:xfrm>
            <a:off x="4861597" y="658862"/>
            <a:ext cx="6961476" cy="803654"/>
          </a:xfrm>
        </p:spPr>
        <p:txBody>
          <a:bodyPr/>
          <a:lstStyle/>
          <a:p>
            <a:r>
              <a:rPr lang="en-GB" dirty="0">
                <a:solidFill>
                  <a:srgbClr val="1F8E47"/>
                </a:solidFill>
              </a:rPr>
              <a:t>Stories of Youth-Led climate initiatives</a:t>
            </a:r>
          </a:p>
          <a:p>
            <a:endParaRPr lang="en-GB" dirty="0"/>
          </a:p>
        </p:txBody>
      </p:sp>
    </p:spTree>
    <p:extLst>
      <p:ext uri="{BB962C8B-B14F-4D97-AF65-F5344CB8AC3E}">
        <p14:creationId xmlns:p14="http://schemas.microsoft.com/office/powerpoint/2010/main" val="1483897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4724E14-E82E-AB7A-7D67-FA14F32E44D6}"/>
              </a:ext>
            </a:extLst>
          </p:cNvPr>
          <p:cNvSpPr>
            <a:spLocks noGrp="1"/>
          </p:cNvSpPr>
          <p:nvPr>
            <p:ph type="body" sz="quarter" idx="16"/>
          </p:nvPr>
        </p:nvSpPr>
        <p:spPr>
          <a:xfrm>
            <a:off x="294947" y="359776"/>
            <a:ext cx="8407264" cy="803654"/>
          </a:xfrm>
        </p:spPr>
        <p:txBody>
          <a:bodyPr/>
          <a:lstStyle/>
          <a:p>
            <a:r>
              <a:rPr lang="en-GB" dirty="0">
                <a:solidFill>
                  <a:srgbClr val="1F8E47"/>
                </a:solidFill>
              </a:rPr>
              <a:t>4.3 Stories of Youth-Led climate initiatives</a:t>
            </a:r>
            <a:endParaRPr lang="en-GB" b="0" dirty="0">
              <a:solidFill>
                <a:srgbClr val="1F8E47"/>
              </a:solidFill>
            </a:endParaRPr>
          </a:p>
        </p:txBody>
      </p:sp>
      <p:pic>
        <p:nvPicPr>
          <p:cNvPr id="6" name="Online Media 4" title="Bali sisters say 'Bye Bye Plastic Bags'">
            <a:hlinkClick r:id="" action="ppaction://media"/>
            <a:extLst>
              <a:ext uri="{FF2B5EF4-FFF2-40B4-BE49-F238E27FC236}">
                <a16:creationId xmlns:a16="http://schemas.microsoft.com/office/drawing/2014/main" id="{4216F958-BD79-D394-62EF-6E098B0D967F}"/>
              </a:ext>
            </a:extLst>
          </p:cNvPr>
          <p:cNvPicPr>
            <a:picLocks noGrp="1" noRot="1" noChangeAspect="1"/>
          </p:cNvPicPr>
          <p:nvPr>
            <p:ph type="pic" sz="quarter" idx="13"/>
            <a:videoFile r:link="rId1"/>
          </p:nvPr>
        </p:nvPicPr>
        <p:blipFill>
          <a:blip r:embed="rId3"/>
          <a:srcRect l="5830" r="5830"/>
          <a:stretch>
            <a:fillRect/>
          </a:stretch>
        </p:blipFill>
        <p:spPr>
          <a:xfrm>
            <a:off x="6096000" y="1917700"/>
            <a:ext cx="4725988" cy="3022600"/>
          </a:xfrm>
          <a:prstGeom prst="rect">
            <a:avLst/>
          </a:prstGeom>
        </p:spPr>
      </p:pic>
      <p:sp>
        <p:nvSpPr>
          <p:cNvPr id="7" name="Oval 6">
            <a:extLst>
              <a:ext uri="{FF2B5EF4-FFF2-40B4-BE49-F238E27FC236}">
                <a16:creationId xmlns:a16="http://schemas.microsoft.com/office/drawing/2014/main" id="{0EE019F2-EC3B-D156-B82D-9C9A841D7E51}"/>
              </a:ext>
            </a:extLst>
          </p:cNvPr>
          <p:cNvSpPr/>
          <p:nvPr/>
        </p:nvSpPr>
        <p:spPr>
          <a:xfrm>
            <a:off x="4392202" y="4001603"/>
            <a:ext cx="2476072" cy="249662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1">
            <a:extLst>
              <a:ext uri="{FF2B5EF4-FFF2-40B4-BE49-F238E27FC236}">
                <a16:creationId xmlns:a16="http://schemas.microsoft.com/office/drawing/2014/main" id="{1F85FA05-8F17-1BC3-BDA4-FD41D17A13A5}"/>
              </a:ext>
            </a:extLst>
          </p:cNvPr>
          <p:cNvSpPr txBox="1">
            <a:spLocks/>
          </p:cNvSpPr>
          <p:nvPr/>
        </p:nvSpPr>
        <p:spPr>
          <a:xfrm>
            <a:off x="592897" y="2340214"/>
            <a:ext cx="5037341" cy="14680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GB" b="1"/>
              <a:t>Bye Bye Plastic Bags (Bali) </a:t>
            </a:r>
          </a:p>
          <a:p>
            <a:pPr marL="0" indent="0"/>
            <a:r>
              <a:rPr lang="en-GB"/>
              <a:t>Started by two sisters, now a global movement to end plastic waste.</a:t>
            </a:r>
          </a:p>
          <a:p>
            <a:pPr marL="0" indent="0"/>
            <a:r>
              <a:rPr lang="en-GB">
                <a:hlinkClick r:id="rId4"/>
              </a:rPr>
              <a:t>https://byebyeplasticbags.org/</a:t>
            </a:r>
            <a:r>
              <a:rPr lang="en-GB"/>
              <a:t> </a:t>
            </a:r>
            <a:endParaRPr lang="en-GB" dirty="0"/>
          </a:p>
        </p:txBody>
      </p:sp>
      <p:sp>
        <p:nvSpPr>
          <p:cNvPr id="2" name="Text Placeholder 1">
            <a:extLst>
              <a:ext uri="{FF2B5EF4-FFF2-40B4-BE49-F238E27FC236}">
                <a16:creationId xmlns:a16="http://schemas.microsoft.com/office/drawing/2014/main" id="{52E2116C-0B33-5682-C6D9-3B91138F3B37}"/>
              </a:ext>
            </a:extLst>
          </p:cNvPr>
          <p:cNvSpPr>
            <a:spLocks noGrp="1"/>
          </p:cNvSpPr>
          <p:nvPr>
            <p:ph type="body" sz="quarter" idx="18"/>
          </p:nvPr>
        </p:nvSpPr>
        <p:spPr>
          <a:xfrm>
            <a:off x="4778761" y="5082998"/>
            <a:ext cx="2279586" cy="508853"/>
          </a:xfrm>
        </p:spPr>
        <p:txBody>
          <a:bodyPr/>
          <a:lstStyle/>
          <a:p>
            <a:pPr marL="0" indent="0"/>
            <a:r>
              <a:rPr lang="en-GB" b="1" dirty="0">
                <a:solidFill>
                  <a:schemeClr val="bg1"/>
                </a:solidFill>
                <a:hlinkClick r:id="rId5">
                  <a:extLst>
                    <a:ext uri="{A12FA001-AC4F-418D-AE19-62706E023703}">
                      <ahyp:hlinkClr xmlns:ahyp="http://schemas.microsoft.com/office/drawing/2018/hyperlinkcolor" val="tx"/>
                    </a:ext>
                  </a:extLst>
                </a:hlinkClick>
              </a:rPr>
              <a:t>Watch video</a:t>
            </a:r>
            <a:endParaRPr lang="en-GB" dirty="0">
              <a:solidFill>
                <a:schemeClr val="bg1"/>
              </a:solidFill>
            </a:endParaRPr>
          </a:p>
        </p:txBody>
      </p:sp>
    </p:spTree>
    <p:extLst>
      <p:ext uri="{BB962C8B-B14F-4D97-AF65-F5344CB8AC3E}">
        <p14:creationId xmlns:p14="http://schemas.microsoft.com/office/powerpoint/2010/main" val="1942029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E243F9-07B9-C116-849D-6A9EE0A3C0A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192AB1C-E2B8-9635-DE9B-A20D88D6477C}"/>
              </a:ext>
            </a:extLst>
          </p:cNvPr>
          <p:cNvSpPr>
            <a:spLocks noGrp="1"/>
          </p:cNvSpPr>
          <p:nvPr>
            <p:ph type="body" sz="quarter" idx="18"/>
          </p:nvPr>
        </p:nvSpPr>
        <p:spPr>
          <a:xfrm>
            <a:off x="366865" y="2384752"/>
            <a:ext cx="5037341" cy="1468058"/>
          </a:xfrm>
        </p:spPr>
        <p:txBody>
          <a:bodyPr/>
          <a:lstStyle/>
          <a:p>
            <a:pPr marL="0" indent="0"/>
            <a:r>
              <a:rPr lang="en-GB" b="1" dirty="0"/>
              <a:t>Green Generation (Eastern Europe) </a:t>
            </a:r>
          </a:p>
          <a:p>
            <a:pPr marL="0" indent="0"/>
            <a:r>
              <a:rPr lang="en-GB" dirty="0"/>
              <a:t>Youth workshops on sustainable living in rural areas.</a:t>
            </a:r>
          </a:p>
          <a:p>
            <a:pPr marL="0" indent="0"/>
            <a:r>
              <a:rPr lang="en-GB" dirty="0">
                <a:hlinkClick r:id="rId3"/>
              </a:rPr>
              <a:t>https://www.yha.org.uk/generationgreen</a:t>
            </a:r>
            <a:r>
              <a:rPr lang="en-GB" dirty="0"/>
              <a:t> </a:t>
            </a:r>
          </a:p>
        </p:txBody>
      </p:sp>
      <p:sp>
        <p:nvSpPr>
          <p:cNvPr id="3" name="Text Placeholder 2">
            <a:extLst>
              <a:ext uri="{FF2B5EF4-FFF2-40B4-BE49-F238E27FC236}">
                <a16:creationId xmlns:a16="http://schemas.microsoft.com/office/drawing/2014/main" id="{392E9618-077D-CFAB-D773-6E26D69C4AB6}"/>
              </a:ext>
            </a:extLst>
          </p:cNvPr>
          <p:cNvSpPr>
            <a:spLocks noGrp="1"/>
          </p:cNvSpPr>
          <p:nvPr>
            <p:ph type="body" sz="quarter" idx="16"/>
          </p:nvPr>
        </p:nvSpPr>
        <p:spPr>
          <a:xfrm>
            <a:off x="294947" y="359776"/>
            <a:ext cx="8407264" cy="803654"/>
          </a:xfrm>
        </p:spPr>
        <p:txBody>
          <a:bodyPr/>
          <a:lstStyle/>
          <a:p>
            <a:r>
              <a:rPr lang="en-GB" dirty="0">
                <a:solidFill>
                  <a:srgbClr val="1F8E47"/>
                </a:solidFill>
              </a:rPr>
              <a:t>4.3 Stories of Youth-Led climate initiatives</a:t>
            </a:r>
            <a:endParaRPr lang="en-GB" b="0" dirty="0">
              <a:solidFill>
                <a:srgbClr val="1F8E47"/>
              </a:solidFill>
            </a:endParaRPr>
          </a:p>
        </p:txBody>
      </p:sp>
      <p:pic>
        <p:nvPicPr>
          <p:cNvPr id="6" name="Online Media 4" title="Keeping It Green - Green Generation Initiative Workshop">
            <a:hlinkClick r:id="" action="ppaction://media"/>
            <a:extLst>
              <a:ext uri="{FF2B5EF4-FFF2-40B4-BE49-F238E27FC236}">
                <a16:creationId xmlns:a16="http://schemas.microsoft.com/office/drawing/2014/main" id="{84C2B18B-9965-CD9E-49A6-804A0A22E9EF}"/>
              </a:ext>
            </a:extLst>
          </p:cNvPr>
          <p:cNvPicPr>
            <a:picLocks noGrp="1" noRot="1" noChangeAspect="1"/>
          </p:cNvPicPr>
          <p:nvPr>
            <p:ph type="pic" sz="quarter" idx="13"/>
            <a:videoFile r:link="rId1"/>
          </p:nvPr>
        </p:nvPicPr>
        <p:blipFill>
          <a:blip r:embed="rId4"/>
          <a:srcRect l="5830" r="5830"/>
          <a:stretch>
            <a:fillRect/>
          </a:stretch>
        </p:blipFill>
        <p:spPr>
          <a:xfrm>
            <a:off x="6096000" y="1917700"/>
            <a:ext cx="4725988" cy="3022600"/>
          </a:xfrm>
          <a:prstGeom prst="rect">
            <a:avLst/>
          </a:prstGeom>
        </p:spPr>
      </p:pic>
      <p:sp>
        <p:nvSpPr>
          <p:cNvPr id="7" name="Oval 6">
            <a:extLst>
              <a:ext uri="{FF2B5EF4-FFF2-40B4-BE49-F238E27FC236}">
                <a16:creationId xmlns:a16="http://schemas.microsoft.com/office/drawing/2014/main" id="{A0BBD976-92B1-E908-41A5-BE3148901957}"/>
              </a:ext>
            </a:extLst>
          </p:cNvPr>
          <p:cNvSpPr/>
          <p:nvPr/>
        </p:nvSpPr>
        <p:spPr>
          <a:xfrm>
            <a:off x="4679879" y="4001603"/>
            <a:ext cx="2476072" cy="249662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1">
            <a:extLst>
              <a:ext uri="{FF2B5EF4-FFF2-40B4-BE49-F238E27FC236}">
                <a16:creationId xmlns:a16="http://schemas.microsoft.com/office/drawing/2014/main" id="{4565D0A7-04F7-F01B-CED7-93E3A84C90D1}"/>
              </a:ext>
            </a:extLst>
          </p:cNvPr>
          <p:cNvSpPr txBox="1">
            <a:spLocks/>
          </p:cNvSpPr>
          <p:nvPr/>
        </p:nvSpPr>
        <p:spPr>
          <a:xfrm>
            <a:off x="5045889" y="4995486"/>
            <a:ext cx="2279586" cy="5088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GB" b="1" dirty="0">
                <a:solidFill>
                  <a:schemeClr val="bg1"/>
                </a:solidFill>
                <a:hlinkClick r:id="rId5">
                  <a:extLst>
                    <a:ext uri="{A12FA001-AC4F-418D-AE19-62706E023703}">
                      <ahyp:hlinkClr xmlns:ahyp="http://schemas.microsoft.com/office/drawing/2018/hyperlinkcolor" val="tx"/>
                    </a:ext>
                  </a:extLst>
                </a:hlinkClick>
              </a:rPr>
              <a:t>Watch video</a:t>
            </a:r>
            <a:endParaRPr lang="en-GB" dirty="0">
              <a:solidFill>
                <a:schemeClr val="bg1"/>
              </a:solidFill>
            </a:endParaRPr>
          </a:p>
        </p:txBody>
      </p:sp>
    </p:spTree>
    <p:extLst>
      <p:ext uri="{BB962C8B-B14F-4D97-AF65-F5344CB8AC3E}">
        <p14:creationId xmlns:p14="http://schemas.microsoft.com/office/powerpoint/2010/main" val="3208696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0213063-37DD-7492-8E76-EF58F5D0EFC9}"/>
              </a:ext>
            </a:extLst>
          </p:cNvPr>
          <p:cNvSpPr>
            <a:spLocks noGrp="1"/>
          </p:cNvSpPr>
          <p:nvPr>
            <p:ph type="body" sz="quarter" idx="17"/>
          </p:nvPr>
        </p:nvSpPr>
        <p:spPr/>
        <p:txBody>
          <a:bodyPr/>
          <a:lstStyle/>
          <a:p>
            <a:r>
              <a:rPr lang="en-US" dirty="0"/>
              <a:t>01</a:t>
            </a:r>
          </a:p>
        </p:txBody>
      </p:sp>
      <p:pic>
        <p:nvPicPr>
          <p:cNvPr id="8" name="Picture Placeholder 7">
            <a:extLst>
              <a:ext uri="{FF2B5EF4-FFF2-40B4-BE49-F238E27FC236}">
                <a16:creationId xmlns:a16="http://schemas.microsoft.com/office/drawing/2014/main" id="{294E0E4F-867B-6D21-1809-A61EC700775A}"/>
              </a:ext>
            </a:extLst>
          </p:cNvPr>
          <p:cNvPicPr>
            <a:picLocks noGrp="1" noChangeAspect="1"/>
          </p:cNvPicPr>
          <p:nvPr>
            <p:ph type="pic" sz="quarter" idx="19"/>
          </p:nvPr>
        </p:nvPicPr>
        <p:blipFill>
          <a:blip r:embed="rId2">
            <a:extLst>
              <a:ext uri="{28A0092B-C50C-407E-A947-70E740481C1C}">
                <a14:useLocalDpi xmlns:a14="http://schemas.microsoft.com/office/drawing/2010/main" val="0"/>
              </a:ext>
            </a:extLst>
          </a:blip>
          <a:srcRect l="2102" r="2102"/>
          <a:stretch>
            <a:fillRect/>
          </a:stretch>
        </p:blipFill>
        <p:spPr>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2543282 w 6236518"/>
              <a:gd name="connsiteY5" fmla="*/ 4816261 h 4816261"/>
              <a:gd name="connsiteX6" fmla="*/ 2543282 w 6236518"/>
              <a:gd name="connsiteY6" fmla="*/ 4811235 h 4816261"/>
              <a:gd name="connsiteX7" fmla="*/ 2407573 w 6236518"/>
              <a:gd name="connsiteY7" fmla="*/ 4816261 h 4816261"/>
              <a:gd name="connsiteX8" fmla="*/ 0 w 6236518"/>
              <a:gd name="connsiteY8" fmla="*/ 2408131 h 4816261"/>
              <a:gd name="connsiteX9" fmla="*/ 2407573 w 6236518"/>
              <a:gd name="connsiteY9"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36518" h="4816261">
                <a:moveTo>
                  <a:pt x="2407573" y="0"/>
                </a:moveTo>
                <a:cubicBezTo>
                  <a:pt x="2452808" y="0"/>
                  <a:pt x="2503073" y="0"/>
                  <a:pt x="2543282" y="5026"/>
                </a:cubicBezTo>
                <a:lnTo>
                  <a:pt x="2543282" y="0"/>
                </a:lnTo>
                <a:lnTo>
                  <a:pt x="6236518" y="0"/>
                </a:lnTo>
                <a:lnTo>
                  <a:pt x="6236518"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pic>
      <p:pic>
        <p:nvPicPr>
          <p:cNvPr id="9" name="Picture 8">
            <a:extLst>
              <a:ext uri="{FF2B5EF4-FFF2-40B4-BE49-F238E27FC236}">
                <a16:creationId xmlns:a16="http://schemas.microsoft.com/office/drawing/2014/main" id="{8E2FDFCF-3950-41B4-930A-8A270C9AD097}"/>
              </a:ext>
            </a:extLst>
          </p:cNvPr>
          <p:cNvPicPr>
            <a:picLocks noChangeAspect="1"/>
          </p:cNvPicPr>
          <p:nvPr/>
        </p:nvPicPr>
        <p:blipFill>
          <a:blip r:embed="rId3">
            <a:alphaModFix amt="83000"/>
            <a:extLst>
              <a:ext uri="{28A0092B-C50C-407E-A947-70E740481C1C}">
                <a14:useLocalDpi xmlns:a14="http://schemas.microsoft.com/office/drawing/2010/main" val="0"/>
              </a:ext>
            </a:extLst>
          </a:blip>
          <a:stretch>
            <a:fillRect/>
          </a:stretch>
        </p:blipFill>
        <p:spPr>
          <a:xfrm rot="20606857">
            <a:off x="9145002" y="3240312"/>
            <a:ext cx="4222737" cy="4222737"/>
          </a:xfrm>
          <a:prstGeom prst="rect">
            <a:avLst/>
          </a:prstGeom>
        </p:spPr>
      </p:pic>
      <p:sp>
        <p:nvSpPr>
          <p:cNvPr id="10" name="Rectangle 9">
            <a:extLst>
              <a:ext uri="{FF2B5EF4-FFF2-40B4-BE49-F238E27FC236}">
                <a16:creationId xmlns:a16="http://schemas.microsoft.com/office/drawing/2014/main" id="{CB21D947-4F76-565E-CB45-D91CCFD31298}"/>
              </a:ext>
            </a:extLst>
          </p:cNvPr>
          <p:cNvSpPr/>
          <p:nvPr/>
        </p:nvSpPr>
        <p:spPr>
          <a:xfrm>
            <a:off x="2483239" y="2558689"/>
            <a:ext cx="4935200" cy="877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1" name="TextBox 10">
            <a:extLst>
              <a:ext uri="{FF2B5EF4-FFF2-40B4-BE49-F238E27FC236}">
                <a16:creationId xmlns:a16="http://schemas.microsoft.com/office/drawing/2014/main" id="{1DFF4C25-B5ED-0648-D9B2-5D4B1B817211}"/>
              </a:ext>
            </a:extLst>
          </p:cNvPr>
          <p:cNvSpPr txBox="1"/>
          <p:nvPr/>
        </p:nvSpPr>
        <p:spPr>
          <a:xfrm>
            <a:off x="2751335" y="2556303"/>
            <a:ext cx="6957426" cy="830997"/>
          </a:xfrm>
          <a:prstGeom prst="rect">
            <a:avLst/>
          </a:prstGeom>
          <a:noFill/>
        </p:spPr>
        <p:txBody>
          <a:bodyPr wrap="square" rtlCol="0">
            <a:spAutoFit/>
          </a:bodyPr>
          <a:lstStyle/>
          <a:p>
            <a:r>
              <a:rPr lang="en-GB" sz="4800" b="1" spc="324" dirty="0">
                <a:solidFill>
                  <a:srgbClr val="5398A2"/>
                </a:solidFill>
                <a:latin typeface="Calibri" panose="020F0502020204030204" pitchFamily="34" charset="0"/>
                <a:cs typeface="Calibri" panose="020F0502020204030204" pitchFamily="34" charset="0"/>
              </a:rPr>
              <a:t>Unit 1</a:t>
            </a:r>
            <a:endParaRPr lang="en-US" sz="4800" b="1" spc="324" dirty="0">
              <a:solidFill>
                <a:srgbClr val="5398A2"/>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CEE7A294-2EB9-9BE9-D8E0-E64E8BA66343}"/>
              </a:ext>
            </a:extLst>
          </p:cNvPr>
          <p:cNvSpPr txBox="1"/>
          <p:nvPr/>
        </p:nvSpPr>
        <p:spPr>
          <a:xfrm>
            <a:off x="125243" y="4218194"/>
            <a:ext cx="5163940" cy="2308324"/>
          </a:xfrm>
          <a:prstGeom prst="rect">
            <a:avLst/>
          </a:prstGeom>
          <a:noFill/>
        </p:spPr>
        <p:txBody>
          <a:bodyPr wrap="square" rtlCol="0">
            <a:spAutoFit/>
          </a:bodyPr>
          <a:lstStyle/>
          <a:p>
            <a:r>
              <a:rPr lang="en-GB" sz="3600" b="1" spc="324" dirty="0">
                <a:solidFill>
                  <a:srgbClr val="5398A2"/>
                </a:solidFill>
                <a:latin typeface="Calibri" panose="020F0502020204030204" pitchFamily="34" charset="0"/>
                <a:cs typeface="Calibri" panose="020F0502020204030204" pitchFamily="34" charset="0"/>
              </a:rPr>
              <a:t>What is Climate Anxiety? Understanding the Emotional Landscape</a:t>
            </a:r>
            <a:endParaRPr lang="en-US" sz="3600" b="1" spc="324" dirty="0">
              <a:solidFill>
                <a:srgbClr val="5398A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735889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4BA08C-8F13-0CFC-30FD-35B2900B579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2F1E223-5534-A684-A90C-DBFF085D1B71}"/>
              </a:ext>
            </a:extLst>
          </p:cNvPr>
          <p:cNvSpPr>
            <a:spLocks noGrp="1"/>
          </p:cNvSpPr>
          <p:nvPr>
            <p:ph type="body" sz="quarter" idx="18"/>
          </p:nvPr>
        </p:nvSpPr>
        <p:spPr>
          <a:xfrm>
            <a:off x="366865" y="2384751"/>
            <a:ext cx="5037341" cy="2279715"/>
          </a:xfrm>
        </p:spPr>
        <p:txBody>
          <a:bodyPr/>
          <a:lstStyle/>
          <a:p>
            <a:pPr marL="0" indent="0"/>
            <a:r>
              <a:rPr lang="en-GB" b="1" dirty="0"/>
              <a:t>Climate Cafés (Europe/Online)</a:t>
            </a:r>
          </a:p>
          <a:p>
            <a:pPr marL="0" indent="0"/>
            <a:r>
              <a:rPr lang="en-GB" dirty="0"/>
              <a:t>Peer-led safe spaces to share feelings and ideas about climate anxiety.</a:t>
            </a:r>
          </a:p>
          <a:p>
            <a:pPr marL="0" indent="0"/>
            <a:endParaRPr lang="en-GB" dirty="0"/>
          </a:p>
          <a:p>
            <a:pPr marL="0" indent="0"/>
            <a:r>
              <a:rPr lang="en-GB" dirty="0">
                <a:hlinkClick r:id="rId3"/>
              </a:rPr>
              <a:t>https://www.climate.cafe/</a:t>
            </a:r>
            <a:r>
              <a:rPr lang="en-GB" dirty="0"/>
              <a:t> </a:t>
            </a:r>
          </a:p>
        </p:txBody>
      </p:sp>
      <p:sp>
        <p:nvSpPr>
          <p:cNvPr id="3" name="Text Placeholder 2">
            <a:extLst>
              <a:ext uri="{FF2B5EF4-FFF2-40B4-BE49-F238E27FC236}">
                <a16:creationId xmlns:a16="http://schemas.microsoft.com/office/drawing/2014/main" id="{AFEEDBDA-B194-A96D-50C7-E147EE81334F}"/>
              </a:ext>
            </a:extLst>
          </p:cNvPr>
          <p:cNvSpPr>
            <a:spLocks noGrp="1"/>
          </p:cNvSpPr>
          <p:nvPr>
            <p:ph type="body" sz="quarter" idx="16"/>
          </p:nvPr>
        </p:nvSpPr>
        <p:spPr>
          <a:xfrm>
            <a:off x="294947" y="359776"/>
            <a:ext cx="8407264" cy="803654"/>
          </a:xfrm>
        </p:spPr>
        <p:txBody>
          <a:bodyPr/>
          <a:lstStyle/>
          <a:p>
            <a:r>
              <a:rPr lang="en-GB" dirty="0">
                <a:solidFill>
                  <a:srgbClr val="1F8E47"/>
                </a:solidFill>
              </a:rPr>
              <a:t>4.3 Stories of Youth-Led climate initiatives</a:t>
            </a:r>
            <a:endParaRPr lang="en-GB" b="0" dirty="0">
              <a:solidFill>
                <a:srgbClr val="1F8E47"/>
              </a:solidFill>
            </a:endParaRPr>
          </a:p>
        </p:txBody>
      </p:sp>
      <p:pic>
        <p:nvPicPr>
          <p:cNvPr id="6" name="Online Media 4" title="Climate Cafes Are Changing the Way We Think">
            <a:hlinkClick r:id="" action="ppaction://media"/>
            <a:extLst>
              <a:ext uri="{FF2B5EF4-FFF2-40B4-BE49-F238E27FC236}">
                <a16:creationId xmlns:a16="http://schemas.microsoft.com/office/drawing/2014/main" id="{946DBD2A-A3CB-1064-E456-53E36EF4A06D}"/>
              </a:ext>
            </a:extLst>
          </p:cNvPr>
          <p:cNvPicPr>
            <a:picLocks noGrp="1" noRot="1" noChangeAspect="1"/>
          </p:cNvPicPr>
          <p:nvPr>
            <p:ph type="pic" sz="quarter" idx="13"/>
            <a:videoFile r:link="rId1"/>
          </p:nvPr>
        </p:nvPicPr>
        <p:blipFill>
          <a:blip r:embed="rId4"/>
          <a:srcRect l="5830" r="5830"/>
          <a:stretch>
            <a:fillRect/>
          </a:stretch>
        </p:blipFill>
        <p:spPr>
          <a:xfrm>
            <a:off x="6096000" y="1917700"/>
            <a:ext cx="4725988" cy="3022600"/>
          </a:xfrm>
          <a:prstGeom prst="rect">
            <a:avLst/>
          </a:prstGeom>
        </p:spPr>
      </p:pic>
      <p:sp>
        <p:nvSpPr>
          <p:cNvPr id="7" name="Oval 6">
            <a:extLst>
              <a:ext uri="{FF2B5EF4-FFF2-40B4-BE49-F238E27FC236}">
                <a16:creationId xmlns:a16="http://schemas.microsoft.com/office/drawing/2014/main" id="{129D9834-79E2-7989-81DD-968AD72A15E2}"/>
              </a:ext>
            </a:extLst>
          </p:cNvPr>
          <p:cNvSpPr/>
          <p:nvPr/>
        </p:nvSpPr>
        <p:spPr>
          <a:xfrm>
            <a:off x="4679879" y="4001603"/>
            <a:ext cx="2476072" cy="249662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1">
            <a:extLst>
              <a:ext uri="{FF2B5EF4-FFF2-40B4-BE49-F238E27FC236}">
                <a16:creationId xmlns:a16="http://schemas.microsoft.com/office/drawing/2014/main" id="{FACF8CBE-A6F0-A97D-EBF5-385D4B597138}"/>
              </a:ext>
            </a:extLst>
          </p:cNvPr>
          <p:cNvSpPr txBox="1">
            <a:spLocks/>
          </p:cNvSpPr>
          <p:nvPr/>
        </p:nvSpPr>
        <p:spPr>
          <a:xfrm>
            <a:off x="5045889" y="4995486"/>
            <a:ext cx="2279586" cy="5088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GB" b="1" dirty="0">
                <a:solidFill>
                  <a:schemeClr val="bg1"/>
                </a:solidFill>
                <a:hlinkClick r:id="rId5">
                  <a:extLst>
                    <a:ext uri="{A12FA001-AC4F-418D-AE19-62706E023703}">
                      <ahyp:hlinkClr xmlns:ahyp="http://schemas.microsoft.com/office/drawing/2018/hyperlinkcolor" val="tx"/>
                    </a:ext>
                  </a:extLst>
                </a:hlinkClick>
              </a:rPr>
              <a:t>Watch video</a:t>
            </a:r>
            <a:endParaRPr lang="en-GB" dirty="0">
              <a:solidFill>
                <a:schemeClr val="bg1"/>
              </a:solidFill>
            </a:endParaRPr>
          </a:p>
        </p:txBody>
      </p:sp>
    </p:spTree>
    <p:extLst>
      <p:ext uri="{BB962C8B-B14F-4D97-AF65-F5344CB8AC3E}">
        <p14:creationId xmlns:p14="http://schemas.microsoft.com/office/powerpoint/2010/main" val="1229643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D28306C-FFE2-85C0-9DFD-A97521DA261C}"/>
              </a:ext>
            </a:extLst>
          </p:cNvPr>
          <p:cNvSpPr>
            <a:spLocks noGrp="1"/>
          </p:cNvSpPr>
          <p:nvPr>
            <p:ph type="body" sz="quarter" idx="18"/>
          </p:nvPr>
        </p:nvSpPr>
        <p:spPr/>
        <p:txBody>
          <a:bodyPr/>
          <a:lstStyle/>
          <a:p>
            <a:endParaRPr lang="en-GB"/>
          </a:p>
        </p:txBody>
      </p:sp>
      <p:sp>
        <p:nvSpPr>
          <p:cNvPr id="3" name="Text Placeholder 2">
            <a:extLst>
              <a:ext uri="{FF2B5EF4-FFF2-40B4-BE49-F238E27FC236}">
                <a16:creationId xmlns:a16="http://schemas.microsoft.com/office/drawing/2014/main" id="{4943FE29-20ED-FBFD-568D-3D49661F6262}"/>
              </a:ext>
            </a:extLst>
          </p:cNvPr>
          <p:cNvSpPr>
            <a:spLocks noGrp="1"/>
          </p:cNvSpPr>
          <p:nvPr>
            <p:ph type="body" sz="quarter" idx="19"/>
          </p:nvPr>
        </p:nvSpPr>
        <p:spPr/>
        <p:txBody>
          <a:bodyPr/>
          <a:lstStyle/>
          <a:p>
            <a:r>
              <a:rPr lang="en-GB" dirty="0"/>
              <a:t>4.4</a:t>
            </a:r>
          </a:p>
        </p:txBody>
      </p:sp>
      <p:pic>
        <p:nvPicPr>
          <p:cNvPr id="8" name="Picture Placeholder 7">
            <a:extLst>
              <a:ext uri="{FF2B5EF4-FFF2-40B4-BE49-F238E27FC236}">
                <a16:creationId xmlns:a16="http://schemas.microsoft.com/office/drawing/2014/main" id="{D3219E2E-4EC1-EE2F-251E-05D8AA9D32B2}"/>
              </a:ext>
            </a:extLst>
          </p:cNvPr>
          <p:cNvPicPr>
            <a:picLocks noGrp="1" noChangeAspect="1"/>
          </p:cNvPicPr>
          <p:nvPr>
            <p:ph type="pic" sz="quarter" idx="10"/>
          </p:nvPr>
        </p:nvPicPr>
        <p:blipFill>
          <a:blip r:embed="rId2"/>
          <a:srcRect t="48368" b="13720"/>
          <a:stretch/>
        </p:blipFill>
        <p:spPr>
          <a:xfrm>
            <a:off x="391600" y="0"/>
            <a:ext cx="3423163" cy="1945748"/>
          </a:xfrm>
        </p:spPr>
      </p:pic>
      <p:sp>
        <p:nvSpPr>
          <p:cNvPr id="5" name="Text Placeholder 4">
            <a:extLst>
              <a:ext uri="{FF2B5EF4-FFF2-40B4-BE49-F238E27FC236}">
                <a16:creationId xmlns:a16="http://schemas.microsoft.com/office/drawing/2014/main" id="{7913644F-2F97-2B7F-86A2-EC78AF207370}"/>
              </a:ext>
            </a:extLst>
          </p:cNvPr>
          <p:cNvSpPr>
            <a:spLocks noGrp="1"/>
          </p:cNvSpPr>
          <p:nvPr>
            <p:ph type="body" sz="quarter" idx="20"/>
          </p:nvPr>
        </p:nvSpPr>
        <p:spPr/>
        <p:txBody>
          <a:bodyPr/>
          <a:lstStyle/>
          <a:p>
            <a:pPr marL="0" indent="0"/>
            <a:r>
              <a:rPr lang="en-GB" dirty="0"/>
              <a:t>Climate change doesn’t affect everyone equally.</a:t>
            </a:r>
          </a:p>
          <a:p>
            <a:pPr marL="0" indent="0"/>
            <a:r>
              <a:rPr lang="en-GB" dirty="0"/>
              <a:t>People living in wealthier countries often have more resources to adapt, while people in the Global South, </a:t>
            </a:r>
            <a:r>
              <a:rPr lang="en-GB" b="1" dirty="0"/>
              <a:t>Indigenous communities</a:t>
            </a:r>
            <a:r>
              <a:rPr lang="en-GB" dirty="0"/>
              <a:t>, </a:t>
            </a:r>
            <a:r>
              <a:rPr lang="en-GB" b="1" dirty="0"/>
              <a:t>and marginalised groups </a:t>
            </a:r>
            <a:r>
              <a:rPr lang="en-GB" dirty="0"/>
              <a:t>are more vulnerable.</a:t>
            </a:r>
          </a:p>
          <a:p>
            <a:pPr marL="0" indent="0"/>
            <a:r>
              <a:rPr lang="en-GB" b="1" dirty="0"/>
              <a:t>Young women and girls, </a:t>
            </a:r>
            <a:r>
              <a:rPr lang="en-GB" dirty="0"/>
              <a:t>especially in low-income areas, often face greater challenges after environmental disasters due to unequal access to education, healthcare, or decision-making.</a:t>
            </a:r>
          </a:p>
        </p:txBody>
      </p:sp>
      <p:sp>
        <p:nvSpPr>
          <p:cNvPr id="6" name="Text Placeholder 5">
            <a:extLst>
              <a:ext uri="{FF2B5EF4-FFF2-40B4-BE49-F238E27FC236}">
                <a16:creationId xmlns:a16="http://schemas.microsoft.com/office/drawing/2014/main" id="{518058F8-14D8-74E1-12E8-16F8E817C44E}"/>
              </a:ext>
            </a:extLst>
          </p:cNvPr>
          <p:cNvSpPr>
            <a:spLocks noGrp="1"/>
          </p:cNvSpPr>
          <p:nvPr>
            <p:ph type="body" sz="quarter" idx="16"/>
          </p:nvPr>
        </p:nvSpPr>
        <p:spPr/>
        <p:txBody>
          <a:bodyPr/>
          <a:lstStyle/>
          <a:p>
            <a:r>
              <a:rPr lang="en-GB" dirty="0">
                <a:solidFill>
                  <a:srgbClr val="5398A2"/>
                </a:solidFill>
              </a:rPr>
              <a:t>Why climate change is a social justice issue</a:t>
            </a:r>
          </a:p>
        </p:txBody>
      </p:sp>
    </p:spTree>
    <p:extLst>
      <p:ext uri="{BB962C8B-B14F-4D97-AF65-F5344CB8AC3E}">
        <p14:creationId xmlns:p14="http://schemas.microsoft.com/office/powerpoint/2010/main" val="8827763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3D3740-E8AC-0EE0-CED4-DF610DEEF7F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5B63DB3-FB86-95F7-8E23-2DD125A8A12D}"/>
              </a:ext>
            </a:extLst>
          </p:cNvPr>
          <p:cNvSpPr>
            <a:spLocks noGrp="1"/>
          </p:cNvSpPr>
          <p:nvPr>
            <p:ph type="body" sz="quarter" idx="19"/>
          </p:nvPr>
        </p:nvSpPr>
        <p:spPr/>
        <p:txBody>
          <a:bodyPr/>
          <a:lstStyle/>
          <a:p>
            <a:r>
              <a:rPr lang="en-GB" dirty="0"/>
              <a:t>4.4</a:t>
            </a:r>
          </a:p>
        </p:txBody>
      </p:sp>
      <p:pic>
        <p:nvPicPr>
          <p:cNvPr id="8" name="Picture Placeholder 7">
            <a:extLst>
              <a:ext uri="{FF2B5EF4-FFF2-40B4-BE49-F238E27FC236}">
                <a16:creationId xmlns:a16="http://schemas.microsoft.com/office/drawing/2014/main" id="{1A182E1E-6BC1-796A-09FE-34789E910A03}"/>
              </a:ext>
            </a:extLst>
          </p:cNvPr>
          <p:cNvPicPr>
            <a:picLocks noGrp="1" noChangeAspect="1"/>
          </p:cNvPicPr>
          <p:nvPr>
            <p:ph type="pic" sz="quarter" idx="10"/>
          </p:nvPr>
        </p:nvPicPr>
        <p:blipFill>
          <a:blip r:embed="rId2"/>
          <a:srcRect t="48368" b="13720"/>
          <a:stretch/>
        </p:blipFill>
        <p:spPr>
          <a:xfrm>
            <a:off x="391600" y="0"/>
            <a:ext cx="3423163" cy="1945748"/>
          </a:xfrm>
        </p:spPr>
      </p:pic>
      <p:sp>
        <p:nvSpPr>
          <p:cNvPr id="5" name="Text Placeholder 4">
            <a:extLst>
              <a:ext uri="{FF2B5EF4-FFF2-40B4-BE49-F238E27FC236}">
                <a16:creationId xmlns:a16="http://schemas.microsoft.com/office/drawing/2014/main" id="{AD0C18F0-D8B3-1DD9-8651-14F8DC6D4F0F}"/>
              </a:ext>
            </a:extLst>
          </p:cNvPr>
          <p:cNvSpPr>
            <a:spLocks noGrp="1"/>
          </p:cNvSpPr>
          <p:nvPr>
            <p:ph type="body" sz="quarter" idx="20"/>
          </p:nvPr>
        </p:nvSpPr>
        <p:spPr>
          <a:xfrm>
            <a:off x="4594469" y="1829947"/>
            <a:ext cx="6961476" cy="3849918"/>
          </a:xfrm>
        </p:spPr>
        <p:txBody>
          <a:bodyPr/>
          <a:lstStyle/>
          <a:p>
            <a:pPr marL="0" indent="0"/>
            <a:r>
              <a:rPr lang="en-GB" dirty="0"/>
              <a:t>Understanding this is part of climate justice, the idea that climate action must also address inequality, fairness, and human rights.</a:t>
            </a:r>
          </a:p>
          <a:p>
            <a:pPr marL="0" indent="0"/>
            <a:r>
              <a:rPr lang="en-GB" dirty="0"/>
              <a:t>When we talk about community support, it’s not just emotional, it’s about standing in solidarity with those whose voices are often ignored or silenced.</a:t>
            </a:r>
          </a:p>
          <a:p>
            <a:pPr marL="0" indent="0"/>
            <a:r>
              <a:rPr lang="en-GB" dirty="0"/>
              <a:t>Feeling anxious about climate change is not just about the science, it's also about feeling the weight of injustice.</a:t>
            </a:r>
          </a:p>
          <a:p>
            <a:pPr marL="0" indent="0"/>
            <a:r>
              <a:rPr lang="en-GB" dirty="0"/>
              <a:t>But working together for justice can be a powerful way to reduce that burden.</a:t>
            </a:r>
          </a:p>
        </p:txBody>
      </p:sp>
      <p:sp>
        <p:nvSpPr>
          <p:cNvPr id="6" name="Text Placeholder 5">
            <a:extLst>
              <a:ext uri="{FF2B5EF4-FFF2-40B4-BE49-F238E27FC236}">
                <a16:creationId xmlns:a16="http://schemas.microsoft.com/office/drawing/2014/main" id="{55D99E97-6051-5F21-2832-74D3284B54BF}"/>
              </a:ext>
            </a:extLst>
          </p:cNvPr>
          <p:cNvSpPr>
            <a:spLocks noGrp="1"/>
          </p:cNvSpPr>
          <p:nvPr>
            <p:ph type="body" sz="quarter" idx="16"/>
          </p:nvPr>
        </p:nvSpPr>
        <p:spPr>
          <a:xfrm>
            <a:off x="4594469" y="571047"/>
            <a:ext cx="6961476" cy="803654"/>
          </a:xfrm>
        </p:spPr>
        <p:txBody>
          <a:bodyPr/>
          <a:lstStyle/>
          <a:p>
            <a:r>
              <a:rPr lang="en-GB" dirty="0">
                <a:solidFill>
                  <a:srgbClr val="5398A2"/>
                </a:solidFill>
              </a:rPr>
              <a:t>Why climate change is a social justice issue</a:t>
            </a:r>
          </a:p>
        </p:txBody>
      </p:sp>
    </p:spTree>
    <p:extLst>
      <p:ext uri="{BB962C8B-B14F-4D97-AF65-F5344CB8AC3E}">
        <p14:creationId xmlns:p14="http://schemas.microsoft.com/office/powerpoint/2010/main" val="17108610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04FFDD-5385-A61D-826F-C14F84D04C7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18EC78D-B5A8-4CB9-3054-CAF4EC369D4F}"/>
              </a:ext>
            </a:extLst>
          </p:cNvPr>
          <p:cNvSpPr>
            <a:spLocks noGrp="1"/>
          </p:cNvSpPr>
          <p:nvPr>
            <p:ph type="body" sz="quarter" idx="19"/>
          </p:nvPr>
        </p:nvSpPr>
        <p:spPr>
          <a:xfrm>
            <a:off x="8729222" y="922205"/>
            <a:ext cx="2814392" cy="614364"/>
          </a:xfrm>
        </p:spPr>
        <p:txBody>
          <a:bodyPr/>
          <a:lstStyle/>
          <a:p>
            <a:r>
              <a:rPr lang="en-GB" dirty="0"/>
              <a:t>4.4 Activity</a:t>
            </a:r>
          </a:p>
        </p:txBody>
      </p:sp>
      <p:sp>
        <p:nvSpPr>
          <p:cNvPr id="4" name="Text Placeholder 3">
            <a:extLst>
              <a:ext uri="{FF2B5EF4-FFF2-40B4-BE49-F238E27FC236}">
                <a16:creationId xmlns:a16="http://schemas.microsoft.com/office/drawing/2014/main" id="{4F9967B6-1F62-1613-E6C5-776F7068DEFE}"/>
              </a:ext>
            </a:extLst>
          </p:cNvPr>
          <p:cNvSpPr>
            <a:spLocks noGrp="1"/>
          </p:cNvSpPr>
          <p:nvPr>
            <p:ph type="body" sz="quarter" idx="21"/>
          </p:nvPr>
        </p:nvSpPr>
        <p:spPr>
          <a:xfrm>
            <a:off x="718078" y="4902066"/>
            <a:ext cx="10755843" cy="1346334"/>
          </a:xfrm>
          <a:solidFill>
            <a:srgbClr val="1F8E47"/>
          </a:solidFill>
        </p:spPr>
        <p:txBody>
          <a:bodyPr/>
          <a:lstStyle/>
          <a:p>
            <a:pPr marL="0" indent="0" algn="ctr"/>
            <a:r>
              <a:rPr lang="en-GB" b="1" dirty="0">
                <a:solidFill>
                  <a:schemeClr val="bg1"/>
                </a:solidFill>
              </a:rPr>
              <a:t>Discussion Prompt</a:t>
            </a:r>
          </a:p>
          <a:p>
            <a:pPr marL="0" indent="0"/>
            <a:r>
              <a:rPr lang="en-GB" b="1" dirty="0">
                <a:solidFill>
                  <a:schemeClr val="bg1"/>
                </a:solidFill>
              </a:rPr>
              <a:t>What does justice mean to you in the context of climate change? </a:t>
            </a:r>
          </a:p>
          <a:p>
            <a:pPr marL="0" indent="0"/>
            <a:r>
              <a:rPr lang="en-GB" b="1" dirty="0">
                <a:solidFill>
                  <a:schemeClr val="bg1"/>
                </a:solidFill>
              </a:rPr>
              <a:t>How can we make sure everyone’s voice is heard?</a:t>
            </a:r>
            <a:endParaRPr lang="en-GB" i="1" dirty="0">
              <a:solidFill>
                <a:schemeClr val="bg1"/>
              </a:solidFill>
            </a:endParaRPr>
          </a:p>
        </p:txBody>
      </p:sp>
      <p:pic>
        <p:nvPicPr>
          <p:cNvPr id="7" name="Picture Placeholder 6">
            <a:extLst>
              <a:ext uri="{FF2B5EF4-FFF2-40B4-BE49-F238E27FC236}">
                <a16:creationId xmlns:a16="http://schemas.microsoft.com/office/drawing/2014/main" id="{2D3CBB1F-B027-CC17-3339-3538795B1490}"/>
              </a:ext>
            </a:extLst>
          </p:cNvPr>
          <p:cNvPicPr>
            <a:picLocks noGrp="1" noChangeAspect="1"/>
          </p:cNvPicPr>
          <p:nvPr>
            <p:ph type="pic" sz="quarter" idx="22"/>
          </p:nvPr>
        </p:nvPicPr>
        <p:blipFill>
          <a:blip r:embed="rId2"/>
          <a:srcRect t="5485" b="5485"/>
          <a:stretch/>
        </p:blipFill>
        <p:spPr/>
      </p:pic>
    </p:spTree>
    <p:extLst>
      <p:ext uri="{BB962C8B-B14F-4D97-AF65-F5344CB8AC3E}">
        <p14:creationId xmlns:p14="http://schemas.microsoft.com/office/powerpoint/2010/main" val="35959460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4FB46EC-6B66-E17F-4FC4-97803DE0AA06}"/>
              </a:ext>
            </a:extLst>
          </p:cNvPr>
          <p:cNvSpPr>
            <a:spLocks noGrp="1"/>
          </p:cNvSpPr>
          <p:nvPr>
            <p:ph type="body" sz="quarter" idx="18"/>
          </p:nvPr>
        </p:nvSpPr>
        <p:spPr>
          <a:xfrm>
            <a:off x="528134" y="1876698"/>
            <a:ext cx="3139740" cy="1049221"/>
          </a:xfrm>
        </p:spPr>
        <p:txBody>
          <a:bodyPr/>
          <a:lstStyle/>
          <a:p>
            <a:r>
              <a:rPr lang="en-GB" b="1" dirty="0"/>
              <a:t>Group Challenge Create a Climate Support Network</a:t>
            </a:r>
          </a:p>
        </p:txBody>
      </p:sp>
      <p:sp>
        <p:nvSpPr>
          <p:cNvPr id="3" name="Text Placeholder 2">
            <a:extLst>
              <a:ext uri="{FF2B5EF4-FFF2-40B4-BE49-F238E27FC236}">
                <a16:creationId xmlns:a16="http://schemas.microsoft.com/office/drawing/2014/main" id="{0AD34157-ADEB-F533-5CF1-0D5C1CECE363}"/>
              </a:ext>
            </a:extLst>
          </p:cNvPr>
          <p:cNvSpPr>
            <a:spLocks noGrp="1"/>
          </p:cNvSpPr>
          <p:nvPr>
            <p:ph type="body" sz="quarter" idx="19"/>
          </p:nvPr>
        </p:nvSpPr>
        <p:spPr/>
        <p:txBody>
          <a:bodyPr/>
          <a:lstStyle/>
          <a:p>
            <a:r>
              <a:rPr lang="en-GB" dirty="0"/>
              <a:t>4.5</a:t>
            </a:r>
          </a:p>
        </p:txBody>
      </p:sp>
      <p:sp>
        <p:nvSpPr>
          <p:cNvPr id="4" name="Text Placeholder 3">
            <a:extLst>
              <a:ext uri="{FF2B5EF4-FFF2-40B4-BE49-F238E27FC236}">
                <a16:creationId xmlns:a16="http://schemas.microsoft.com/office/drawing/2014/main" id="{4E2352AC-6A28-E077-898E-C1145606B6F2}"/>
              </a:ext>
            </a:extLst>
          </p:cNvPr>
          <p:cNvSpPr>
            <a:spLocks noGrp="1"/>
          </p:cNvSpPr>
          <p:nvPr>
            <p:ph type="body" sz="quarter" idx="20"/>
          </p:nvPr>
        </p:nvSpPr>
        <p:spPr>
          <a:xfrm>
            <a:off x="4294598" y="196556"/>
            <a:ext cx="7390141" cy="2931246"/>
          </a:xfrm>
        </p:spPr>
        <p:txBody>
          <a:bodyPr/>
          <a:lstStyle/>
          <a:p>
            <a:pPr marL="0" indent="0"/>
            <a:r>
              <a:rPr lang="en-GB" dirty="0"/>
              <a:t>One of the most effective things you can do is to build a small, meaningful climate support circle, a group of people you can share your feelings with, learn from, and take action with.</a:t>
            </a:r>
          </a:p>
          <a:p>
            <a:pPr marL="0" indent="0"/>
            <a:r>
              <a:rPr lang="en-GB" dirty="0"/>
              <a:t>This could be as simple as a group chat, a school club, a monthly meet-up, or an online forum.</a:t>
            </a:r>
          </a:p>
          <a:p>
            <a:pPr marL="0" indent="0"/>
            <a:r>
              <a:rPr lang="en-GB" dirty="0"/>
              <a:t>Your group doesn’t need to be big. What matters is that it’s safe, inclusive, and encouraging.</a:t>
            </a:r>
          </a:p>
        </p:txBody>
      </p:sp>
      <p:sp>
        <p:nvSpPr>
          <p:cNvPr id="6" name="Text Placeholder 3">
            <a:extLst>
              <a:ext uri="{FF2B5EF4-FFF2-40B4-BE49-F238E27FC236}">
                <a16:creationId xmlns:a16="http://schemas.microsoft.com/office/drawing/2014/main" id="{4DD38116-4AEB-CFF3-2ADD-4F3D423C5EFB}"/>
              </a:ext>
            </a:extLst>
          </p:cNvPr>
          <p:cNvSpPr txBox="1">
            <a:spLocks/>
          </p:cNvSpPr>
          <p:nvPr/>
        </p:nvSpPr>
        <p:spPr>
          <a:xfrm>
            <a:off x="817371" y="3226943"/>
            <a:ext cx="11131474" cy="3170976"/>
          </a:xfrm>
          <a:prstGeom prst="rect">
            <a:avLst/>
          </a:prstGeom>
          <a:solidFill>
            <a:srgbClr val="5398A2"/>
          </a:solidFill>
          <a:ln>
            <a:solidFill>
              <a:srgbClr val="5398A2"/>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GB" b="1" dirty="0">
                <a:solidFill>
                  <a:schemeClr val="bg1"/>
                </a:solidFill>
              </a:rPr>
              <a:t>Here’s how to start…</a:t>
            </a:r>
          </a:p>
          <a:p>
            <a:pPr marL="457200" indent="-457200">
              <a:buFont typeface="+mj-lt"/>
              <a:buAutoNum type="arabicPeriod"/>
            </a:pPr>
            <a:r>
              <a:rPr lang="en-GB" dirty="0">
                <a:solidFill>
                  <a:schemeClr val="bg1"/>
                </a:solidFill>
              </a:rPr>
              <a:t>Invite 2–5 people who care about the climate (or are willing to learn).</a:t>
            </a:r>
          </a:p>
          <a:p>
            <a:pPr marL="457200" indent="-457200">
              <a:buFont typeface="+mj-lt"/>
              <a:buAutoNum type="arabicPeriod"/>
            </a:pPr>
            <a:r>
              <a:rPr lang="en-GB" dirty="0">
                <a:solidFill>
                  <a:schemeClr val="bg1"/>
                </a:solidFill>
              </a:rPr>
              <a:t>Set a shared purpose- support, learning, action, creativity.</a:t>
            </a:r>
          </a:p>
          <a:p>
            <a:pPr marL="457200" indent="-457200">
              <a:buFont typeface="+mj-lt"/>
              <a:buAutoNum type="arabicPeriod"/>
            </a:pPr>
            <a:r>
              <a:rPr lang="en-GB" dirty="0">
                <a:solidFill>
                  <a:schemeClr val="bg1"/>
                </a:solidFill>
              </a:rPr>
              <a:t>Decide how often to meet (in person or online).</a:t>
            </a:r>
          </a:p>
          <a:p>
            <a:pPr marL="457200" indent="-457200">
              <a:buFont typeface="+mj-lt"/>
              <a:buAutoNum type="arabicPeriod"/>
            </a:pPr>
            <a:r>
              <a:rPr lang="en-GB" dirty="0">
                <a:solidFill>
                  <a:schemeClr val="bg1"/>
                </a:solidFill>
              </a:rPr>
              <a:t>Plan simple, meaningful activities (watch a documentary, organise a clean-up, write letters to decision-makers).</a:t>
            </a:r>
          </a:p>
          <a:p>
            <a:pPr marL="457200" indent="-457200">
              <a:buFont typeface="+mj-lt"/>
              <a:buAutoNum type="arabicPeriod"/>
            </a:pPr>
            <a:r>
              <a:rPr lang="en-GB" dirty="0">
                <a:solidFill>
                  <a:schemeClr val="bg1"/>
                </a:solidFill>
              </a:rPr>
              <a:t>Keep it flexible, fun, and welcoming</a:t>
            </a:r>
          </a:p>
        </p:txBody>
      </p:sp>
    </p:spTree>
    <p:extLst>
      <p:ext uri="{BB962C8B-B14F-4D97-AF65-F5344CB8AC3E}">
        <p14:creationId xmlns:p14="http://schemas.microsoft.com/office/powerpoint/2010/main" val="426685927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EA5336-A603-D519-1FBC-0343A239D630}"/>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7C6C8D16-6B51-F43B-B811-77F508B3EF5C}"/>
              </a:ext>
            </a:extLst>
          </p:cNvPr>
          <p:cNvSpPr>
            <a:spLocks noGrp="1"/>
          </p:cNvSpPr>
          <p:nvPr>
            <p:ph type="body" sz="quarter" idx="17"/>
          </p:nvPr>
        </p:nvSpPr>
        <p:spPr/>
        <p:txBody>
          <a:bodyPr/>
          <a:lstStyle/>
          <a:p>
            <a:r>
              <a:rPr lang="en-US" dirty="0"/>
              <a:t>05</a:t>
            </a:r>
          </a:p>
        </p:txBody>
      </p:sp>
      <p:pic>
        <p:nvPicPr>
          <p:cNvPr id="8" name="Picture Placeholder 7">
            <a:extLst>
              <a:ext uri="{FF2B5EF4-FFF2-40B4-BE49-F238E27FC236}">
                <a16:creationId xmlns:a16="http://schemas.microsoft.com/office/drawing/2014/main" id="{449FC4C8-D379-D49F-1563-C07279DF521E}"/>
              </a:ext>
            </a:extLst>
          </p:cNvPr>
          <p:cNvPicPr>
            <a:picLocks noGrp="1" noChangeAspect="1"/>
          </p:cNvPicPr>
          <p:nvPr>
            <p:ph type="pic" sz="quarter" idx="19"/>
          </p:nvPr>
        </p:nvPicPr>
        <p:blipFill>
          <a:blip r:embed="rId2"/>
          <a:srcRect t="26849" b="26849"/>
          <a:stretch/>
        </p:blipFill>
        <p:spPr>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2543282 w 6236518"/>
              <a:gd name="connsiteY5" fmla="*/ 4816261 h 4816261"/>
              <a:gd name="connsiteX6" fmla="*/ 2543282 w 6236518"/>
              <a:gd name="connsiteY6" fmla="*/ 4811235 h 4816261"/>
              <a:gd name="connsiteX7" fmla="*/ 2407573 w 6236518"/>
              <a:gd name="connsiteY7" fmla="*/ 4816261 h 4816261"/>
              <a:gd name="connsiteX8" fmla="*/ 0 w 6236518"/>
              <a:gd name="connsiteY8" fmla="*/ 2408131 h 4816261"/>
              <a:gd name="connsiteX9" fmla="*/ 2407573 w 6236518"/>
              <a:gd name="connsiteY9"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36518" h="4816261">
                <a:moveTo>
                  <a:pt x="2407573" y="0"/>
                </a:moveTo>
                <a:cubicBezTo>
                  <a:pt x="2452808" y="0"/>
                  <a:pt x="2503073" y="0"/>
                  <a:pt x="2543282" y="5026"/>
                </a:cubicBezTo>
                <a:lnTo>
                  <a:pt x="2543282" y="0"/>
                </a:lnTo>
                <a:lnTo>
                  <a:pt x="6236518" y="0"/>
                </a:lnTo>
                <a:lnTo>
                  <a:pt x="6236518"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pic>
      <p:pic>
        <p:nvPicPr>
          <p:cNvPr id="9" name="Picture 8">
            <a:extLst>
              <a:ext uri="{FF2B5EF4-FFF2-40B4-BE49-F238E27FC236}">
                <a16:creationId xmlns:a16="http://schemas.microsoft.com/office/drawing/2014/main" id="{5C4622D2-5017-3580-C9CA-6603E0C92F74}"/>
              </a:ext>
            </a:extLst>
          </p:cNvPr>
          <p:cNvPicPr>
            <a:picLocks noChangeAspect="1"/>
          </p:cNvPicPr>
          <p:nvPr/>
        </p:nvPicPr>
        <p:blipFill>
          <a:blip r:embed="rId3">
            <a:alphaModFix amt="83000"/>
            <a:extLst>
              <a:ext uri="{28A0092B-C50C-407E-A947-70E740481C1C}">
                <a14:useLocalDpi xmlns:a14="http://schemas.microsoft.com/office/drawing/2010/main" val="0"/>
              </a:ext>
            </a:extLst>
          </a:blip>
          <a:stretch>
            <a:fillRect/>
          </a:stretch>
        </p:blipFill>
        <p:spPr>
          <a:xfrm rot="20606857">
            <a:off x="9145002" y="3240312"/>
            <a:ext cx="4222737" cy="4222737"/>
          </a:xfrm>
          <a:prstGeom prst="rect">
            <a:avLst/>
          </a:prstGeom>
        </p:spPr>
      </p:pic>
      <p:sp>
        <p:nvSpPr>
          <p:cNvPr id="10" name="Rectangle 9">
            <a:extLst>
              <a:ext uri="{FF2B5EF4-FFF2-40B4-BE49-F238E27FC236}">
                <a16:creationId xmlns:a16="http://schemas.microsoft.com/office/drawing/2014/main" id="{20CAC420-496A-0838-350C-C88C074C1263}"/>
              </a:ext>
            </a:extLst>
          </p:cNvPr>
          <p:cNvSpPr/>
          <p:nvPr/>
        </p:nvSpPr>
        <p:spPr>
          <a:xfrm>
            <a:off x="2483239" y="2558689"/>
            <a:ext cx="4935200" cy="877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1" name="TextBox 10">
            <a:extLst>
              <a:ext uri="{FF2B5EF4-FFF2-40B4-BE49-F238E27FC236}">
                <a16:creationId xmlns:a16="http://schemas.microsoft.com/office/drawing/2014/main" id="{9F45F6E1-AC39-3BCB-E463-31A6319F811C}"/>
              </a:ext>
            </a:extLst>
          </p:cNvPr>
          <p:cNvSpPr txBox="1"/>
          <p:nvPr/>
        </p:nvSpPr>
        <p:spPr>
          <a:xfrm>
            <a:off x="2751335" y="2556303"/>
            <a:ext cx="6957426" cy="830997"/>
          </a:xfrm>
          <a:prstGeom prst="rect">
            <a:avLst/>
          </a:prstGeom>
          <a:noFill/>
        </p:spPr>
        <p:txBody>
          <a:bodyPr wrap="square" rtlCol="0">
            <a:spAutoFit/>
          </a:bodyPr>
          <a:lstStyle/>
          <a:p>
            <a:r>
              <a:rPr lang="en-GB" sz="4800" b="1" spc="324" dirty="0">
                <a:solidFill>
                  <a:srgbClr val="5398A2"/>
                </a:solidFill>
                <a:latin typeface="Calibri" panose="020F0502020204030204" pitchFamily="34" charset="0"/>
                <a:cs typeface="Calibri" panose="020F0502020204030204" pitchFamily="34" charset="0"/>
              </a:rPr>
              <a:t>Unit 5</a:t>
            </a:r>
            <a:endParaRPr lang="en-US" sz="4800" b="1" spc="324" dirty="0">
              <a:solidFill>
                <a:srgbClr val="5398A2"/>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17EA898C-DFDF-73CA-03A2-EB9F580DE969}"/>
              </a:ext>
            </a:extLst>
          </p:cNvPr>
          <p:cNvSpPr txBox="1"/>
          <p:nvPr/>
        </p:nvSpPr>
        <p:spPr>
          <a:xfrm>
            <a:off x="125243" y="4218194"/>
            <a:ext cx="4271725" cy="1200329"/>
          </a:xfrm>
          <a:prstGeom prst="rect">
            <a:avLst/>
          </a:prstGeom>
          <a:noFill/>
        </p:spPr>
        <p:txBody>
          <a:bodyPr wrap="square" rtlCol="0">
            <a:spAutoFit/>
          </a:bodyPr>
          <a:lstStyle/>
          <a:p>
            <a:r>
              <a:rPr lang="en-GB" sz="3600" b="1" spc="324" dirty="0">
                <a:solidFill>
                  <a:srgbClr val="5398A2"/>
                </a:solidFill>
                <a:latin typeface="Calibri" panose="020F0502020204030204" pitchFamily="34" charset="0"/>
                <a:cs typeface="Calibri" panose="020F0502020204030204" pitchFamily="34" charset="0"/>
              </a:rPr>
              <a:t>From Anxiety to Empowerment</a:t>
            </a:r>
            <a:endParaRPr lang="en-US" sz="3600" b="1" spc="324" dirty="0">
              <a:solidFill>
                <a:srgbClr val="5398A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4052591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BF66D2B-49A6-403A-4287-833A946D14D2}"/>
              </a:ext>
            </a:extLst>
          </p:cNvPr>
          <p:cNvSpPr>
            <a:spLocks noGrp="1"/>
          </p:cNvSpPr>
          <p:nvPr>
            <p:ph type="body" sz="quarter" idx="18"/>
          </p:nvPr>
        </p:nvSpPr>
        <p:spPr>
          <a:xfrm>
            <a:off x="8656320" y="1857124"/>
            <a:ext cx="2887293" cy="1049221"/>
          </a:xfrm>
        </p:spPr>
        <p:txBody>
          <a:bodyPr/>
          <a:lstStyle/>
          <a:p>
            <a:r>
              <a:rPr lang="en-GB" dirty="0"/>
              <a:t>Introduction to the power of the first step</a:t>
            </a:r>
          </a:p>
        </p:txBody>
      </p:sp>
      <p:sp>
        <p:nvSpPr>
          <p:cNvPr id="3" name="Text Placeholder 2">
            <a:extLst>
              <a:ext uri="{FF2B5EF4-FFF2-40B4-BE49-F238E27FC236}">
                <a16:creationId xmlns:a16="http://schemas.microsoft.com/office/drawing/2014/main" id="{F86BBC9D-EE93-E1A9-0F03-C3D971831625}"/>
              </a:ext>
            </a:extLst>
          </p:cNvPr>
          <p:cNvSpPr>
            <a:spLocks noGrp="1"/>
          </p:cNvSpPr>
          <p:nvPr>
            <p:ph type="body" sz="quarter" idx="19"/>
          </p:nvPr>
        </p:nvSpPr>
        <p:spPr/>
        <p:txBody>
          <a:bodyPr/>
          <a:lstStyle/>
          <a:p>
            <a:r>
              <a:rPr lang="en-GB" dirty="0"/>
              <a:t>5.1</a:t>
            </a:r>
          </a:p>
        </p:txBody>
      </p:sp>
      <p:sp>
        <p:nvSpPr>
          <p:cNvPr id="4" name="Text Placeholder 3">
            <a:extLst>
              <a:ext uri="{FF2B5EF4-FFF2-40B4-BE49-F238E27FC236}">
                <a16:creationId xmlns:a16="http://schemas.microsoft.com/office/drawing/2014/main" id="{0B9C96A0-1F2B-DAC1-DDC6-2774CDB9AF7A}"/>
              </a:ext>
            </a:extLst>
          </p:cNvPr>
          <p:cNvSpPr>
            <a:spLocks noGrp="1"/>
          </p:cNvSpPr>
          <p:nvPr>
            <p:ph type="body" sz="quarter" idx="21"/>
          </p:nvPr>
        </p:nvSpPr>
        <p:spPr>
          <a:xfrm>
            <a:off x="554090" y="3843837"/>
            <a:ext cx="10755843" cy="1235941"/>
          </a:xfrm>
        </p:spPr>
        <p:txBody>
          <a:bodyPr/>
          <a:lstStyle/>
          <a:p>
            <a:pPr marL="0" indent="0"/>
            <a:r>
              <a:rPr lang="en-GB" dirty="0"/>
              <a:t>By this stage, you’ve explored the emotions behind climate anxiety, how to manage them, and how to connect with others. Now it’s time to shift the focus from understanding to doing.</a:t>
            </a:r>
          </a:p>
          <a:p>
            <a:pPr marL="0" indent="0"/>
            <a:r>
              <a:rPr lang="en-GB" dirty="0"/>
              <a:t>When facing a crisis as big as climate change, it’s easy to believe that our actions are too small to matter. But research shows the opposite, taking action, especially when it aligns with your values, can significantly reduce feelings of anxiety and helplessness. This unit is all about helping you take your first step. It doesn’t need to be dramatic or perfect, it just needs to be yours.</a:t>
            </a:r>
          </a:p>
        </p:txBody>
      </p:sp>
      <p:pic>
        <p:nvPicPr>
          <p:cNvPr id="7" name="Picture Placeholder 6">
            <a:extLst>
              <a:ext uri="{FF2B5EF4-FFF2-40B4-BE49-F238E27FC236}">
                <a16:creationId xmlns:a16="http://schemas.microsoft.com/office/drawing/2014/main" id="{1DE01FAF-8D85-4798-A03E-CE56F187E38E}"/>
              </a:ext>
            </a:extLst>
          </p:cNvPr>
          <p:cNvPicPr>
            <a:picLocks noGrp="1" noChangeAspect="1"/>
          </p:cNvPicPr>
          <p:nvPr>
            <p:ph type="pic" sz="quarter" idx="22"/>
          </p:nvPr>
        </p:nvPicPr>
        <p:blipFill>
          <a:blip r:embed="rId2"/>
          <a:srcRect t="12289" b="12289"/>
          <a:stretch>
            <a:fillRect/>
          </a:stretch>
        </p:blipFill>
        <p:spPr>
          <a:xfrm>
            <a:off x="0" y="149225"/>
            <a:ext cx="6756400" cy="3397250"/>
          </a:xfrm>
        </p:spPr>
      </p:pic>
    </p:spTree>
    <p:extLst>
      <p:ext uri="{BB962C8B-B14F-4D97-AF65-F5344CB8AC3E}">
        <p14:creationId xmlns:p14="http://schemas.microsoft.com/office/powerpoint/2010/main" val="38252346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6BFA645-78C1-3684-AF31-F4905F5BF547}"/>
              </a:ext>
            </a:extLst>
          </p:cNvPr>
          <p:cNvSpPr>
            <a:spLocks noGrp="1"/>
          </p:cNvSpPr>
          <p:nvPr>
            <p:ph type="body" sz="quarter" idx="18"/>
          </p:nvPr>
        </p:nvSpPr>
        <p:spPr>
          <a:xfrm>
            <a:off x="636056" y="3446052"/>
            <a:ext cx="2307812" cy="1049221"/>
          </a:xfrm>
        </p:spPr>
        <p:txBody>
          <a:bodyPr/>
          <a:lstStyle/>
          <a:p>
            <a:r>
              <a:rPr lang="en-GB" dirty="0"/>
              <a:t>The psychology of taking the first step</a:t>
            </a:r>
          </a:p>
          <a:p>
            <a:endParaRPr lang="en-GB" dirty="0"/>
          </a:p>
        </p:txBody>
      </p:sp>
      <p:sp>
        <p:nvSpPr>
          <p:cNvPr id="3" name="Text Placeholder 2">
            <a:extLst>
              <a:ext uri="{FF2B5EF4-FFF2-40B4-BE49-F238E27FC236}">
                <a16:creationId xmlns:a16="http://schemas.microsoft.com/office/drawing/2014/main" id="{6A4B5C42-AD3C-ACAB-ABDC-7A5ED6CBD7F0}"/>
              </a:ext>
            </a:extLst>
          </p:cNvPr>
          <p:cNvSpPr>
            <a:spLocks noGrp="1"/>
          </p:cNvSpPr>
          <p:nvPr>
            <p:ph type="body" sz="quarter" idx="19"/>
          </p:nvPr>
        </p:nvSpPr>
        <p:spPr/>
        <p:txBody>
          <a:bodyPr/>
          <a:lstStyle/>
          <a:p>
            <a:r>
              <a:rPr lang="en-GB" dirty="0"/>
              <a:t>5.2</a:t>
            </a:r>
          </a:p>
        </p:txBody>
      </p:sp>
      <p:pic>
        <p:nvPicPr>
          <p:cNvPr id="10" name="Picture Placeholder 9">
            <a:extLst>
              <a:ext uri="{FF2B5EF4-FFF2-40B4-BE49-F238E27FC236}">
                <a16:creationId xmlns:a16="http://schemas.microsoft.com/office/drawing/2014/main" id="{0C96F326-1196-627A-0038-64197E5BC2C6}"/>
              </a:ext>
            </a:extLst>
          </p:cNvPr>
          <p:cNvPicPr>
            <a:picLocks noGrp="1" noChangeAspect="1"/>
          </p:cNvPicPr>
          <p:nvPr>
            <p:ph type="pic" sz="quarter" idx="10"/>
          </p:nvPr>
        </p:nvPicPr>
        <p:blipFill>
          <a:blip r:embed="rId2"/>
          <a:srcRect t="7271" b="7271"/>
          <a:stretch>
            <a:fillRect/>
          </a:stretch>
        </p:blipFill>
        <p:spPr/>
      </p:pic>
      <p:sp>
        <p:nvSpPr>
          <p:cNvPr id="5" name="Text Placeholder 4">
            <a:extLst>
              <a:ext uri="{FF2B5EF4-FFF2-40B4-BE49-F238E27FC236}">
                <a16:creationId xmlns:a16="http://schemas.microsoft.com/office/drawing/2014/main" id="{F4C0A54F-4766-E936-73A8-9199C1B7C0A5}"/>
              </a:ext>
            </a:extLst>
          </p:cNvPr>
          <p:cNvSpPr>
            <a:spLocks noGrp="1"/>
          </p:cNvSpPr>
          <p:nvPr>
            <p:ph type="body" sz="quarter" idx="20"/>
          </p:nvPr>
        </p:nvSpPr>
        <p:spPr>
          <a:xfrm>
            <a:off x="4538704" y="532148"/>
            <a:ext cx="6961476" cy="5756892"/>
          </a:xfrm>
        </p:spPr>
        <p:txBody>
          <a:bodyPr/>
          <a:lstStyle/>
          <a:p>
            <a:pPr marL="0" indent="0"/>
            <a:r>
              <a:rPr lang="en-GB" dirty="0"/>
              <a:t>One of the biggest barriers to action is the feeling that change is impossible without huge resources, expert knowledge, or a big audience.</a:t>
            </a:r>
          </a:p>
          <a:p>
            <a:pPr marL="0" indent="0"/>
            <a:r>
              <a:rPr lang="en-GB" dirty="0"/>
              <a:t>But in psychology, there’s a principle called </a:t>
            </a:r>
            <a:r>
              <a:rPr lang="en-GB" b="1" dirty="0">
                <a:solidFill>
                  <a:srgbClr val="1F8E47"/>
                </a:solidFill>
              </a:rPr>
              <a:t>“behavioural activation</a:t>
            </a:r>
            <a:r>
              <a:rPr lang="en-GB" dirty="0">
                <a:solidFill>
                  <a:srgbClr val="1F8E47"/>
                </a:solidFill>
              </a:rPr>
              <a:t>,” </a:t>
            </a:r>
            <a:r>
              <a:rPr lang="en-GB" dirty="0"/>
              <a:t>which means that taking even a small action can boost motivation, energy, and hope. In fact, action often comes before motivation.</a:t>
            </a:r>
          </a:p>
          <a:p>
            <a:pPr marL="0" indent="0"/>
            <a:r>
              <a:rPr lang="en-GB" dirty="0"/>
              <a:t>When you take a step, even a tiny one, your brain responds with a sense of progress and control. This reduces anxiety and makes it more likely that you’ll keep going.</a:t>
            </a:r>
          </a:p>
          <a:p>
            <a:pPr marL="0" indent="0"/>
            <a:r>
              <a:rPr lang="en-GB" dirty="0"/>
              <a:t>You don’t need to solve the whole crisis. </a:t>
            </a:r>
            <a:r>
              <a:rPr lang="en-GB" b="1" dirty="0">
                <a:solidFill>
                  <a:srgbClr val="5398A2"/>
                </a:solidFill>
              </a:rPr>
              <a:t>But you can do something today, </a:t>
            </a:r>
            <a:r>
              <a:rPr lang="en-GB" dirty="0"/>
              <a:t>this week, or this month that contributes to a more sustainable future.</a:t>
            </a:r>
          </a:p>
          <a:p>
            <a:pPr marL="0" indent="0"/>
            <a:r>
              <a:rPr lang="en-GB" dirty="0"/>
              <a:t>And that’s enough to start building momentum.</a:t>
            </a:r>
          </a:p>
        </p:txBody>
      </p:sp>
    </p:spTree>
    <p:extLst>
      <p:ext uri="{BB962C8B-B14F-4D97-AF65-F5344CB8AC3E}">
        <p14:creationId xmlns:p14="http://schemas.microsoft.com/office/powerpoint/2010/main" val="386058246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A549D0-B673-7E10-6154-AB6BF0BBED7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5BF7EB9-E4E0-9503-EEC8-E3C3A2883D27}"/>
              </a:ext>
            </a:extLst>
          </p:cNvPr>
          <p:cNvSpPr>
            <a:spLocks noGrp="1"/>
          </p:cNvSpPr>
          <p:nvPr>
            <p:ph type="body" sz="quarter" idx="19"/>
          </p:nvPr>
        </p:nvSpPr>
        <p:spPr>
          <a:xfrm>
            <a:off x="8729222" y="922205"/>
            <a:ext cx="2814392" cy="614364"/>
          </a:xfrm>
        </p:spPr>
        <p:txBody>
          <a:bodyPr/>
          <a:lstStyle/>
          <a:p>
            <a:r>
              <a:rPr lang="en-GB" dirty="0"/>
              <a:t>5.2 Activity</a:t>
            </a:r>
          </a:p>
        </p:txBody>
      </p:sp>
      <p:sp>
        <p:nvSpPr>
          <p:cNvPr id="4" name="Text Placeholder 3">
            <a:extLst>
              <a:ext uri="{FF2B5EF4-FFF2-40B4-BE49-F238E27FC236}">
                <a16:creationId xmlns:a16="http://schemas.microsoft.com/office/drawing/2014/main" id="{191030A6-6D0B-EBC0-19FF-DE3CB6B4E607}"/>
              </a:ext>
            </a:extLst>
          </p:cNvPr>
          <p:cNvSpPr>
            <a:spLocks noGrp="1"/>
          </p:cNvSpPr>
          <p:nvPr>
            <p:ph type="body" sz="quarter" idx="21"/>
          </p:nvPr>
        </p:nvSpPr>
        <p:spPr>
          <a:xfrm>
            <a:off x="718078" y="4902066"/>
            <a:ext cx="10755843" cy="1807482"/>
          </a:xfrm>
          <a:solidFill>
            <a:srgbClr val="1F8E47"/>
          </a:solidFill>
        </p:spPr>
        <p:txBody>
          <a:bodyPr/>
          <a:lstStyle/>
          <a:p>
            <a:pPr marL="0" indent="0" algn="ctr"/>
            <a:r>
              <a:rPr lang="en-GB" b="1" dirty="0">
                <a:solidFill>
                  <a:schemeClr val="bg1"/>
                </a:solidFill>
              </a:rPr>
              <a:t>Brainstorm Prompt</a:t>
            </a:r>
          </a:p>
          <a:p>
            <a:pPr marL="0" indent="0"/>
            <a:r>
              <a:rPr lang="en-GB" dirty="0">
                <a:solidFill>
                  <a:schemeClr val="bg1"/>
                </a:solidFill>
              </a:rPr>
              <a:t>What’s one small climate-related action you’ve taken recently (even unintentionally)?</a:t>
            </a:r>
          </a:p>
          <a:p>
            <a:pPr marL="0" indent="0"/>
            <a:r>
              <a:rPr lang="en-GB" dirty="0">
                <a:solidFill>
                  <a:schemeClr val="bg1"/>
                </a:solidFill>
              </a:rPr>
              <a:t> Share responses as a list of “small but real” actions.)</a:t>
            </a:r>
            <a:endParaRPr lang="en-GB" i="1" dirty="0">
              <a:solidFill>
                <a:schemeClr val="bg1"/>
              </a:solidFill>
            </a:endParaRPr>
          </a:p>
        </p:txBody>
      </p:sp>
      <p:pic>
        <p:nvPicPr>
          <p:cNvPr id="7" name="Picture Placeholder 6">
            <a:extLst>
              <a:ext uri="{FF2B5EF4-FFF2-40B4-BE49-F238E27FC236}">
                <a16:creationId xmlns:a16="http://schemas.microsoft.com/office/drawing/2014/main" id="{5356EA45-9C33-8A58-4FF1-1968984993A7}"/>
              </a:ext>
            </a:extLst>
          </p:cNvPr>
          <p:cNvPicPr>
            <a:picLocks noGrp="1" noChangeAspect="1"/>
          </p:cNvPicPr>
          <p:nvPr>
            <p:ph type="pic" sz="quarter" idx="22"/>
          </p:nvPr>
        </p:nvPicPr>
        <p:blipFill>
          <a:blip r:embed="rId2"/>
          <a:srcRect t="5485" b="5485"/>
          <a:stretch/>
        </p:blipFill>
        <p:spPr/>
      </p:pic>
    </p:spTree>
    <p:extLst>
      <p:ext uri="{BB962C8B-B14F-4D97-AF65-F5344CB8AC3E}">
        <p14:creationId xmlns:p14="http://schemas.microsoft.com/office/powerpoint/2010/main" val="177134140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DDDD973-53A0-42E8-1F41-E385A7530E2C}"/>
              </a:ext>
            </a:extLst>
          </p:cNvPr>
          <p:cNvPicPr>
            <a:picLocks noGrp="1" noChangeAspect="1"/>
          </p:cNvPicPr>
          <p:nvPr>
            <p:ph type="pic" sz="quarter" idx="34"/>
          </p:nvPr>
        </p:nvPicPr>
        <p:blipFill>
          <a:blip r:embed="rId2"/>
          <a:srcRect t="7134" b="7134"/>
          <a:stretch>
            <a:fillRect/>
          </a:stretch>
        </p:blipFill>
        <p:spPr/>
      </p:pic>
      <p:sp>
        <p:nvSpPr>
          <p:cNvPr id="3" name="Text Placeholder 2">
            <a:extLst>
              <a:ext uri="{FF2B5EF4-FFF2-40B4-BE49-F238E27FC236}">
                <a16:creationId xmlns:a16="http://schemas.microsoft.com/office/drawing/2014/main" id="{BB013BD1-03A6-C112-A469-337F643F75A4}"/>
              </a:ext>
            </a:extLst>
          </p:cNvPr>
          <p:cNvSpPr>
            <a:spLocks noGrp="1"/>
          </p:cNvSpPr>
          <p:nvPr>
            <p:ph type="body" sz="quarter" idx="18"/>
          </p:nvPr>
        </p:nvSpPr>
        <p:spPr>
          <a:xfrm>
            <a:off x="599570" y="4919936"/>
            <a:ext cx="2915789" cy="1049221"/>
          </a:xfrm>
        </p:spPr>
        <p:txBody>
          <a:bodyPr/>
          <a:lstStyle/>
          <a:p>
            <a:r>
              <a:rPr lang="en-GB" dirty="0"/>
              <a:t>What Kind of Changemaker Are You?</a:t>
            </a:r>
          </a:p>
        </p:txBody>
      </p:sp>
      <p:sp>
        <p:nvSpPr>
          <p:cNvPr id="4" name="Text Placeholder 3">
            <a:extLst>
              <a:ext uri="{FF2B5EF4-FFF2-40B4-BE49-F238E27FC236}">
                <a16:creationId xmlns:a16="http://schemas.microsoft.com/office/drawing/2014/main" id="{75B54886-0EEC-E405-969D-67A807A39027}"/>
              </a:ext>
            </a:extLst>
          </p:cNvPr>
          <p:cNvSpPr>
            <a:spLocks noGrp="1"/>
          </p:cNvSpPr>
          <p:nvPr>
            <p:ph type="body" sz="quarter" idx="19"/>
          </p:nvPr>
        </p:nvSpPr>
        <p:spPr/>
        <p:txBody>
          <a:bodyPr/>
          <a:lstStyle/>
          <a:p>
            <a:r>
              <a:rPr lang="en-GB" dirty="0"/>
              <a:t>5.3</a:t>
            </a:r>
          </a:p>
        </p:txBody>
      </p:sp>
      <p:sp>
        <p:nvSpPr>
          <p:cNvPr id="5" name="Text Placeholder 4">
            <a:extLst>
              <a:ext uri="{FF2B5EF4-FFF2-40B4-BE49-F238E27FC236}">
                <a16:creationId xmlns:a16="http://schemas.microsoft.com/office/drawing/2014/main" id="{09190465-DF24-3118-FAC8-D9BC3FECF85B}"/>
              </a:ext>
            </a:extLst>
          </p:cNvPr>
          <p:cNvSpPr>
            <a:spLocks noGrp="1"/>
          </p:cNvSpPr>
          <p:nvPr>
            <p:ph type="body" sz="quarter" idx="20"/>
          </p:nvPr>
        </p:nvSpPr>
        <p:spPr>
          <a:xfrm>
            <a:off x="8068870" y="1513375"/>
            <a:ext cx="3608993" cy="3931171"/>
          </a:xfrm>
        </p:spPr>
        <p:txBody>
          <a:bodyPr/>
          <a:lstStyle/>
          <a:p>
            <a:pPr marL="0" indent="0"/>
            <a:r>
              <a:rPr lang="en-GB" dirty="0"/>
              <a:t>Not everyone is an activist. </a:t>
            </a:r>
            <a:r>
              <a:rPr lang="en-GB" b="1" dirty="0"/>
              <a:t>And that’s okay.</a:t>
            </a:r>
          </a:p>
          <a:p>
            <a:pPr marL="0" indent="0"/>
            <a:r>
              <a:rPr lang="en-GB" dirty="0"/>
              <a:t>There are many different ways to contribute to climate solutions. What matters is finding the path that suits your interests, skills, and personality.</a:t>
            </a:r>
          </a:p>
          <a:p>
            <a:pPr marL="0" indent="0"/>
            <a:r>
              <a:rPr lang="en-GB" dirty="0"/>
              <a:t>Here are four common roles in climate action…</a:t>
            </a:r>
          </a:p>
        </p:txBody>
      </p:sp>
    </p:spTree>
    <p:extLst>
      <p:ext uri="{BB962C8B-B14F-4D97-AF65-F5344CB8AC3E}">
        <p14:creationId xmlns:p14="http://schemas.microsoft.com/office/powerpoint/2010/main" val="8570738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41677F7-3DB6-9F5E-5D82-E4527620480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25193" y="1181099"/>
            <a:ext cx="9342832" cy="6154345"/>
          </a:xfrm>
          <a:prstGeom prst="rect">
            <a:avLst/>
          </a:prstGeom>
          <a:noFill/>
        </p:spPr>
      </p:pic>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a:xfrm>
            <a:off x="455481" y="447278"/>
            <a:ext cx="10614687" cy="803654"/>
          </a:xfrm>
        </p:spPr>
        <p:txBody>
          <a:bodyPr/>
          <a:lstStyle/>
          <a:p>
            <a:r>
              <a:rPr lang="en-GB" dirty="0">
                <a:solidFill>
                  <a:srgbClr val="1F8E47"/>
                </a:solidFill>
              </a:rPr>
              <a:t>Welcome to Module 1 Climate Anxiety</a:t>
            </a:r>
            <a:endParaRPr lang="en-US" dirty="0">
              <a:solidFill>
                <a:srgbClr val="1F8E47"/>
              </a:solidFill>
            </a:endParaRPr>
          </a:p>
        </p:txBody>
      </p:sp>
      <p:pic>
        <p:nvPicPr>
          <p:cNvPr id="3" name="Online Media 2" title="Planet Pulse Module 1 Introduction video">
            <a:hlinkClick r:id="" action="ppaction://media"/>
            <a:extLst>
              <a:ext uri="{FF2B5EF4-FFF2-40B4-BE49-F238E27FC236}">
                <a16:creationId xmlns:a16="http://schemas.microsoft.com/office/drawing/2014/main" id="{3DDD7296-558A-F135-1EE6-D42984AF0A08}"/>
              </a:ext>
            </a:extLst>
          </p:cNvPr>
          <p:cNvPicPr>
            <a:picLocks noRot="1" noChangeAspect="1"/>
          </p:cNvPicPr>
          <p:nvPr>
            <a:videoFile r:link="rId1"/>
          </p:nvPr>
        </p:nvPicPr>
        <p:blipFill>
          <a:blip r:embed="rId4"/>
          <a:stretch>
            <a:fillRect/>
          </a:stretch>
        </p:blipFill>
        <p:spPr>
          <a:xfrm>
            <a:off x="2868461" y="1826650"/>
            <a:ext cx="6632623" cy="3850251"/>
          </a:xfrm>
          <a:prstGeom prst="rect">
            <a:avLst/>
          </a:prstGeom>
        </p:spPr>
      </p:pic>
      <p:sp>
        <p:nvSpPr>
          <p:cNvPr id="5" name="Oval 4">
            <a:extLst>
              <a:ext uri="{FF2B5EF4-FFF2-40B4-BE49-F238E27FC236}">
                <a16:creationId xmlns:a16="http://schemas.microsoft.com/office/drawing/2014/main" id="{8BDEB83E-7CD5-7A76-189A-356D43B8C65C}"/>
              </a:ext>
            </a:extLst>
          </p:cNvPr>
          <p:cNvSpPr/>
          <p:nvPr/>
        </p:nvSpPr>
        <p:spPr>
          <a:xfrm>
            <a:off x="826718" y="3920645"/>
            <a:ext cx="2693096" cy="2711885"/>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26E5546C-B069-78D9-B584-0CE4038C14B6}"/>
              </a:ext>
            </a:extLst>
          </p:cNvPr>
          <p:cNvSpPr txBox="1"/>
          <p:nvPr/>
        </p:nvSpPr>
        <p:spPr>
          <a:xfrm>
            <a:off x="964504" y="4585056"/>
            <a:ext cx="2417523" cy="1569660"/>
          </a:xfrm>
          <a:prstGeom prst="rect">
            <a:avLst/>
          </a:prstGeom>
          <a:noFill/>
        </p:spPr>
        <p:txBody>
          <a:bodyPr wrap="square" rtlCol="0">
            <a:spAutoFit/>
          </a:bodyPr>
          <a:lstStyle/>
          <a:p>
            <a:pPr algn="ctr"/>
            <a:r>
              <a:rPr lang="en-GB" sz="2400" b="1" dirty="0">
                <a:solidFill>
                  <a:schemeClr val="bg1"/>
                </a:solidFill>
                <a:hlinkClick r:id="rId5">
                  <a:extLst>
                    <a:ext uri="{A12FA001-AC4F-418D-AE19-62706E023703}">
                      <ahyp:hlinkClr xmlns:ahyp="http://schemas.microsoft.com/office/drawing/2018/hyperlinkcolor" val="tx"/>
                    </a:ext>
                  </a:extLst>
                </a:hlinkClick>
              </a:rPr>
              <a:t>Click here to watch Module 1 Introduction video</a:t>
            </a:r>
            <a:endParaRPr lang="en-GB" sz="2400" b="1" dirty="0">
              <a:solidFill>
                <a:schemeClr val="bg1"/>
              </a:solidFill>
            </a:endParaRPr>
          </a:p>
        </p:txBody>
      </p:sp>
    </p:spTree>
    <p:extLst>
      <p:ext uri="{BB962C8B-B14F-4D97-AF65-F5344CB8AC3E}">
        <p14:creationId xmlns:p14="http://schemas.microsoft.com/office/powerpoint/2010/main" val="243972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fill="hold" display="0">
                  <p:stCondLst>
                    <p:cond delay="indefinite"/>
                  </p:stCondLst>
                </p:cTn>
                <p:tgtEl>
                  <p:spTgt spid="3"/>
                </p:tgtEl>
              </p:cMediaNode>
            </p:vide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3A2361F-259C-CAC0-9018-2EC3F557D071}"/>
              </a:ext>
            </a:extLst>
          </p:cNvPr>
          <p:cNvSpPr>
            <a:spLocks noGrp="1"/>
          </p:cNvSpPr>
          <p:nvPr>
            <p:ph type="body" sz="quarter" idx="18"/>
          </p:nvPr>
        </p:nvSpPr>
        <p:spPr>
          <a:xfrm>
            <a:off x="528134" y="1876698"/>
            <a:ext cx="2926266" cy="1049221"/>
          </a:xfrm>
        </p:spPr>
        <p:txBody>
          <a:bodyPr/>
          <a:lstStyle/>
          <a:p>
            <a:r>
              <a:rPr lang="en-GB" dirty="0"/>
              <a:t>What Kind of Changemaker Are You?</a:t>
            </a:r>
          </a:p>
          <a:p>
            <a:endParaRPr lang="en-GB" dirty="0"/>
          </a:p>
        </p:txBody>
      </p:sp>
      <p:sp>
        <p:nvSpPr>
          <p:cNvPr id="3" name="Text Placeholder 2">
            <a:extLst>
              <a:ext uri="{FF2B5EF4-FFF2-40B4-BE49-F238E27FC236}">
                <a16:creationId xmlns:a16="http://schemas.microsoft.com/office/drawing/2014/main" id="{720A183B-A01B-D863-04DD-E9260FD2EC66}"/>
              </a:ext>
            </a:extLst>
          </p:cNvPr>
          <p:cNvSpPr>
            <a:spLocks noGrp="1"/>
          </p:cNvSpPr>
          <p:nvPr>
            <p:ph type="body" sz="quarter" idx="19"/>
          </p:nvPr>
        </p:nvSpPr>
        <p:spPr/>
        <p:txBody>
          <a:bodyPr/>
          <a:lstStyle/>
          <a:p>
            <a:r>
              <a:rPr lang="en-GB" dirty="0"/>
              <a:t>5.3</a:t>
            </a:r>
          </a:p>
        </p:txBody>
      </p:sp>
      <p:sp>
        <p:nvSpPr>
          <p:cNvPr id="4" name="Text Placeholder 3">
            <a:extLst>
              <a:ext uri="{FF2B5EF4-FFF2-40B4-BE49-F238E27FC236}">
                <a16:creationId xmlns:a16="http://schemas.microsoft.com/office/drawing/2014/main" id="{C1461C13-EA7B-14F8-0E94-C4B6E8ED26F2}"/>
              </a:ext>
            </a:extLst>
          </p:cNvPr>
          <p:cNvSpPr>
            <a:spLocks noGrp="1"/>
          </p:cNvSpPr>
          <p:nvPr>
            <p:ph type="body" sz="quarter" idx="20"/>
          </p:nvPr>
        </p:nvSpPr>
        <p:spPr>
          <a:xfrm>
            <a:off x="5466051" y="221784"/>
            <a:ext cx="6297369" cy="5652754"/>
          </a:xfrm>
        </p:spPr>
        <p:txBody>
          <a:bodyPr/>
          <a:lstStyle/>
          <a:p>
            <a:pPr marL="0" indent="0"/>
            <a:r>
              <a:rPr lang="en-GB" b="1" dirty="0">
                <a:solidFill>
                  <a:srgbClr val="1F8E47"/>
                </a:solidFill>
              </a:rPr>
              <a:t>The Advocate</a:t>
            </a:r>
          </a:p>
          <a:p>
            <a:pPr marL="0" indent="0"/>
            <a:r>
              <a:rPr lang="en-GB" dirty="0"/>
              <a:t>You speak up, raise awareness, or challenge systems through protest, policy, or storytelling.</a:t>
            </a:r>
          </a:p>
          <a:p>
            <a:pPr marL="0" indent="0"/>
            <a:endParaRPr lang="en-GB" dirty="0"/>
          </a:p>
          <a:p>
            <a:pPr marL="0" indent="0"/>
            <a:r>
              <a:rPr lang="en-GB" b="1" dirty="0">
                <a:solidFill>
                  <a:srgbClr val="4174BA"/>
                </a:solidFill>
              </a:rPr>
              <a:t>The Educator</a:t>
            </a:r>
          </a:p>
          <a:p>
            <a:pPr marL="0" indent="0"/>
            <a:r>
              <a:rPr lang="en-GB" dirty="0"/>
              <a:t>You enjoy learning and helping others understand complex topics, whether in class, online, or informally.</a:t>
            </a:r>
          </a:p>
          <a:p>
            <a:pPr marL="0" indent="0"/>
            <a:endParaRPr lang="en-GB" dirty="0"/>
          </a:p>
          <a:p>
            <a:pPr marL="0" indent="0"/>
            <a:r>
              <a:rPr lang="en-GB" b="1" dirty="0">
                <a:solidFill>
                  <a:srgbClr val="5398A2"/>
                </a:solidFill>
              </a:rPr>
              <a:t>The Innovator</a:t>
            </a:r>
          </a:p>
          <a:p>
            <a:pPr marL="0" indent="0"/>
            <a:r>
              <a:rPr lang="en-GB" dirty="0"/>
              <a:t>You love solving problems and might be drawn to design, technology, or creative thinking.</a:t>
            </a:r>
          </a:p>
          <a:p>
            <a:pPr marL="0" indent="0"/>
            <a:endParaRPr lang="en-GB" b="1" dirty="0"/>
          </a:p>
          <a:p>
            <a:pPr marL="0" indent="0"/>
            <a:r>
              <a:rPr lang="en-GB" b="1" dirty="0">
                <a:solidFill>
                  <a:srgbClr val="84C245"/>
                </a:solidFill>
              </a:rPr>
              <a:t>The Local Actor</a:t>
            </a:r>
          </a:p>
          <a:p>
            <a:pPr marL="0" indent="0"/>
            <a:r>
              <a:rPr lang="en-GB" dirty="0"/>
              <a:t>You prefer practical, hands-on work that supports your community or environment directly.</a:t>
            </a:r>
          </a:p>
        </p:txBody>
      </p:sp>
      <p:pic>
        <p:nvPicPr>
          <p:cNvPr id="9" name="Picture 8">
            <a:extLst>
              <a:ext uri="{FF2B5EF4-FFF2-40B4-BE49-F238E27FC236}">
                <a16:creationId xmlns:a16="http://schemas.microsoft.com/office/drawing/2014/main" id="{8C24B2B9-76D6-A858-59A2-302D326F453E}"/>
              </a:ext>
            </a:extLst>
          </p:cNvPr>
          <p:cNvPicPr>
            <a:picLocks noChangeAspect="1"/>
          </p:cNvPicPr>
          <p:nvPr/>
        </p:nvPicPr>
        <p:blipFill>
          <a:blip r:embed="rId2"/>
          <a:srcRect l="26147" t="27366" r="27038" b="30222"/>
          <a:stretch/>
        </p:blipFill>
        <p:spPr>
          <a:xfrm>
            <a:off x="3790893" y="99542"/>
            <a:ext cx="1502748" cy="1361440"/>
          </a:xfrm>
          <a:prstGeom prst="rect">
            <a:avLst/>
          </a:prstGeom>
        </p:spPr>
      </p:pic>
      <p:pic>
        <p:nvPicPr>
          <p:cNvPr id="13" name="Picture 12">
            <a:extLst>
              <a:ext uri="{FF2B5EF4-FFF2-40B4-BE49-F238E27FC236}">
                <a16:creationId xmlns:a16="http://schemas.microsoft.com/office/drawing/2014/main" id="{E62400CE-9701-DC51-CE6C-D494EC6E69E0}"/>
              </a:ext>
            </a:extLst>
          </p:cNvPr>
          <p:cNvPicPr>
            <a:picLocks noChangeAspect="1"/>
          </p:cNvPicPr>
          <p:nvPr/>
        </p:nvPicPr>
        <p:blipFill>
          <a:blip r:embed="rId3"/>
          <a:srcRect l="28074" t="31047" r="29257" b="28148"/>
          <a:stretch/>
        </p:blipFill>
        <p:spPr>
          <a:xfrm>
            <a:off x="3917970" y="1957979"/>
            <a:ext cx="1248594" cy="1194026"/>
          </a:xfrm>
          <a:prstGeom prst="rect">
            <a:avLst/>
          </a:prstGeom>
        </p:spPr>
      </p:pic>
      <p:pic>
        <p:nvPicPr>
          <p:cNvPr id="15" name="Picture 14">
            <a:extLst>
              <a:ext uri="{FF2B5EF4-FFF2-40B4-BE49-F238E27FC236}">
                <a16:creationId xmlns:a16="http://schemas.microsoft.com/office/drawing/2014/main" id="{9DDF14ED-426A-0360-7984-7A0F7EB11804}"/>
              </a:ext>
            </a:extLst>
          </p:cNvPr>
          <p:cNvPicPr>
            <a:picLocks noChangeAspect="1"/>
          </p:cNvPicPr>
          <p:nvPr/>
        </p:nvPicPr>
        <p:blipFill>
          <a:blip r:embed="rId4"/>
          <a:srcRect l="31334" t="27365" r="28370" b="25630"/>
          <a:stretch/>
        </p:blipFill>
        <p:spPr>
          <a:xfrm>
            <a:off x="4030464" y="3751423"/>
            <a:ext cx="1023606" cy="1194027"/>
          </a:xfrm>
          <a:prstGeom prst="rect">
            <a:avLst/>
          </a:prstGeom>
        </p:spPr>
      </p:pic>
      <p:pic>
        <p:nvPicPr>
          <p:cNvPr id="17" name="Picture 16">
            <a:extLst>
              <a:ext uri="{FF2B5EF4-FFF2-40B4-BE49-F238E27FC236}">
                <a16:creationId xmlns:a16="http://schemas.microsoft.com/office/drawing/2014/main" id="{30F7AE55-3C9E-4A89-482C-18E074705887}"/>
              </a:ext>
            </a:extLst>
          </p:cNvPr>
          <p:cNvPicPr>
            <a:picLocks noChangeAspect="1"/>
          </p:cNvPicPr>
          <p:nvPr/>
        </p:nvPicPr>
        <p:blipFill>
          <a:blip r:embed="rId5"/>
          <a:srcRect l="26589" t="26222" r="30742" b="26370"/>
          <a:stretch/>
        </p:blipFill>
        <p:spPr>
          <a:xfrm>
            <a:off x="3804790" y="5255125"/>
            <a:ext cx="1442679" cy="1602875"/>
          </a:xfrm>
          <a:prstGeom prst="rect">
            <a:avLst/>
          </a:prstGeom>
        </p:spPr>
      </p:pic>
      <p:sp>
        <p:nvSpPr>
          <p:cNvPr id="18" name="Text Placeholder 3">
            <a:extLst>
              <a:ext uri="{FF2B5EF4-FFF2-40B4-BE49-F238E27FC236}">
                <a16:creationId xmlns:a16="http://schemas.microsoft.com/office/drawing/2014/main" id="{DB49CC7B-1B3C-4864-8B7C-70939C7524FD}"/>
              </a:ext>
            </a:extLst>
          </p:cNvPr>
          <p:cNvSpPr txBox="1">
            <a:spLocks/>
          </p:cNvSpPr>
          <p:nvPr/>
        </p:nvSpPr>
        <p:spPr>
          <a:xfrm>
            <a:off x="131759" y="3855684"/>
            <a:ext cx="3724749" cy="2639056"/>
          </a:xfrm>
          <a:prstGeom prst="rect">
            <a:avLst/>
          </a:prstGeom>
          <a:solidFill>
            <a:srgbClr val="5398A2"/>
          </a:solidFill>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GB" dirty="0">
                <a:solidFill>
                  <a:schemeClr val="bg1"/>
                </a:solidFill>
              </a:rPr>
              <a:t>You might fit one role more than the others, or a mix of several. Understanding your role can help you choose actions that feel meaningful and sustainable, rather than overwhelming.</a:t>
            </a:r>
          </a:p>
        </p:txBody>
      </p:sp>
    </p:spTree>
    <p:extLst>
      <p:ext uri="{BB962C8B-B14F-4D97-AF65-F5344CB8AC3E}">
        <p14:creationId xmlns:p14="http://schemas.microsoft.com/office/powerpoint/2010/main" val="253625538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6723DF-7D2B-587C-15A0-FE0D3390792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FA744EE-2D6F-7374-744A-8652C1D2A6AD}"/>
              </a:ext>
            </a:extLst>
          </p:cNvPr>
          <p:cNvSpPr>
            <a:spLocks noGrp="1"/>
          </p:cNvSpPr>
          <p:nvPr>
            <p:ph type="body" sz="quarter" idx="19"/>
          </p:nvPr>
        </p:nvSpPr>
        <p:spPr>
          <a:xfrm>
            <a:off x="8729222" y="922205"/>
            <a:ext cx="2814392" cy="614364"/>
          </a:xfrm>
        </p:spPr>
        <p:txBody>
          <a:bodyPr/>
          <a:lstStyle/>
          <a:p>
            <a:r>
              <a:rPr lang="en-GB" dirty="0"/>
              <a:t>5.3 Activity</a:t>
            </a:r>
          </a:p>
        </p:txBody>
      </p:sp>
      <p:sp>
        <p:nvSpPr>
          <p:cNvPr id="4" name="Text Placeholder 3">
            <a:extLst>
              <a:ext uri="{FF2B5EF4-FFF2-40B4-BE49-F238E27FC236}">
                <a16:creationId xmlns:a16="http://schemas.microsoft.com/office/drawing/2014/main" id="{205FB8CE-6B97-7F3A-5038-9C5E53C1CD91}"/>
              </a:ext>
            </a:extLst>
          </p:cNvPr>
          <p:cNvSpPr>
            <a:spLocks noGrp="1"/>
          </p:cNvSpPr>
          <p:nvPr>
            <p:ph type="body" sz="quarter" idx="21"/>
          </p:nvPr>
        </p:nvSpPr>
        <p:spPr>
          <a:xfrm>
            <a:off x="718078" y="4902066"/>
            <a:ext cx="10755843" cy="1807482"/>
          </a:xfrm>
          <a:solidFill>
            <a:srgbClr val="1F8E47"/>
          </a:solidFill>
        </p:spPr>
        <p:txBody>
          <a:bodyPr/>
          <a:lstStyle/>
          <a:p>
            <a:pPr marL="0" indent="0" algn="ctr"/>
            <a:r>
              <a:rPr lang="en-GB" b="1" dirty="0">
                <a:solidFill>
                  <a:schemeClr val="bg1"/>
                </a:solidFill>
              </a:rPr>
              <a:t>Quick Quiz</a:t>
            </a:r>
          </a:p>
          <a:p>
            <a:pPr marL="0" indent="0" algn="ctr"/>
            <a:r>
              <a:rPr lang="en-GB" b="1" i="1" dirty="0">
                <a:solidFill>
                  <a:schemeClr val="bg1"/>
                </a:solidFill>
              </a:rPr>
              <a:t>What’s your climate action style?</a:t>
            </a:r>
          </a:p>
          <a:p>
            <a:pPr marL="0" indent="0" algn="ctr"/>
            <a:r>
              <a:rPr lang="en-GB" dirty="0">
                <a:solidFill>
                  <a:schemeClr val="bg1"/>
                </a:solidFill>
              </a:rPr>
              <a:t>Learners complete a short reflection to identify the roles that match them best</a:t>
            </a:r>
            <a:r>
              <a:rPr lang="en-GB" b="1" dirty="0">
                <a:solidFill>
                  <a:schemeClr val="bg1"/>
                </a:solidFill>
              </a:rPr>
              <a:t>.</a:t>
            </a:r>
            <a:endParaRPr lang="en-GB" i="1" dirty="0">
              <a:solidFill>
                <a:schemeClr val="bg1"/>
              </a:solidFill>
            </a:endParaRPr>
          </a:p>
        </p:txBody>
      </p:sp>
      <p:pic>
        <p:nvPicPr>
          <p:cNvPr id="7" name="Picture Placeholder 6">
            <a:extLst>
              <a:ext uri="{FF2B5EF4-FFF2-40B4-BE49-F238E27FC236}">
                <a16:creationId xmlns:a16="http://schemas.microsoft.com/office/drawing/2014/main" id="{25C90AB8-AAC9-6537-5B46-F636205D8DA3}"/>
              </a:ext>
            </a:extLst>
          </p:cNvPr>
          <p:cNvPicPr>
            <a:picLocks noGrp="1" noChangeAspect="1"/>
          </p:cNvPicPr>
          <p:nvPr>
            <p:ph type="pic" sz="quarter" idx="22"/>
          </p:nvPr>
        </p:nvPicPr>
        <p:blipFill>
          <a:blip r:embed="rId2"/>
          <a:srcRect t="5485" b="5485"/>
          <a:stretch/>
        </p:blipFill>
        <p:spPr/>
      </p:pic>
    </p:spTree>
    <p:extLst>
      <p:ext uri="{BB962C8B-B14F-4D97-AF65-F5344CB8AC3E}">
        <p14:creationId xmlns:p14="http://schemas.microsoft.com/office/powerpoint/2010/main" val="367346226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3600D2B-73C2-94E5-3A2C-9CDE42AEDD7D}"/>
              </a:ext>
            </a:extLst>
          </p:cNvPr>
          <p:cNvSpPr>
            <a:spLocks noGrp="1"/>
          </p:cNvSpPr>
          <p:nvPr>
            <p:ph type="body" sz="quarter" idx="18"/>
          </p:nvPr>
        </p:nvSpPr>
        <p:spPr>
          <a:xfrm>
            <a:off x="691820" y="3392026"/>
            <a:ext cx="2535539" cy="1049221"/>
          </a:xfrm>
        </p:spPr>
        <p:txBody>
          <a:bodyPr/>
          <a:lstStyle/>
          <a:p>
            <a:r>
              <a:rPr lang="en-GB" dirty="0"/>
              <a:t>Tackling the “I’m Not Doing Enough” Feeling</a:t>
            </a:r>
          </a:p>
        </p:txBody>
      </p:sp>
      <p:sp>
        <p:nvSpPr>
          <p:cNvPr id="3" name="Text Placeholder 2">
            <a:extLst>
              <a:ext uri="{FF2B5EF4-FFF2-40B4-BE49-F238E27FC236}">
                <a16:creationId xmlns:a16="http://schemas.microsoft.com/office/drawing/2014/main" id="{F86F6553-2E18-B48A-73B8-854FE1CD66C4}"/>
              </a:ext>
            </a:extLst>
          </p:cNvPr>
          <p:cNvSpPr>
            <a:spLocks noGrp="1"/>
          </p:cNvSpPr>
          <p:nvPr>
            <p:ph type="body" sz="quarter" idx="19"/>
          </p:nvPr>
        </p:nvSpPr>
        <p:spPr/>
        <p:txBody>
          <a:bodyPr/>
          <a:lstStyle/>
          <a:p>
            <a:r>
              <a:rPr lang="en-GB" dirty="0"/>
              <a:t>5.4</a:t>
            </a:r>
          </a:p>
        </p:txBody>
      </p:sp>
      <p:pic>
        <p:nvPicPr>
          <p:cNvPr id="8" name="Picture Placeholder 7">
            <a:extLst>
              <a:ext uri="{FF2B5EF4-FFF2-40B4-BE49-F238E27FC236}">
                <a16:creationId xmlns:a16="http://schemas.microsoft.com/office/drawing/2014/main" id="{9410CFAC-2B51-570E-CC0B-BA60C688C520}"/>
              </a:ext>
            </a:extLst>
          </p:cNvPr>
          <p:cNvPicPr>
            <a:picLocks noGrp="1" noChangeAspect="1"/>
          </p:cNvPicPr>
          <p:nvPr>
            <p:ph type="pic" sz="quarter" idx="10"/>
          </p:nvPr>
        </p:nvPicPr>
        <p:blipFill>
          <a:blip r:embed="rId2"/>
          <a:srcRect t="31045" b="31045"/>
          <a:stretch>
            <a:fillRect/>
          </a:stretch>
        </p:blipFill>
        <p:spPr/>
      </p:pic>
      <p:sp>
        <p:nvSpPr>
          <p:cNvPr id="5" name="Text Placeholder 4">
            <a:extLst>
              <a:ext uri="{FF2B5EF4-FFF2-40B4-BE49-F238E27FC236}">
                <a16:creationId xmlns:a16="http://schemas.microsoft.com/office/drawing/2014/main" id="{909182D6-4FF3-F262-04DE-C9BCA5BB3FAC}"/>
              </a:ext>
            </a:extLst>
          </p:cNvPr>
          <p:cNvSpPr>
            <a:spLocks noGrp="1"/>
          </p:cNvSpPr>
          <p:nvPr>
            <p:ph type="body" sz="quarter" idx="20"/>
          </p:nvPr>
        </p:nvSpPr>
        <p:spPr>
          <a:xfrm>
            <a:off x="4594468" y="635512"/>
            <a:ext cx="6961476" cy="5633207"/>
          </a:xfrm>
        </p:spPr>
        <p:txBody>
          <a:bodyPr/>
          <a:lstStyle/>
          <a:p>
            <a:pPr marL="0" indent="0"/>
            <a:r>
              <a:rPr lang="en-GB" dirty="0"/>
              <a:t>It’s very common for young people who care about the climate to feel like whatever they do, it’s never enough.</a:t>
            </a:r>
          </a:p>
          <a:p>
            <a:pPr marL="0" indent="0"/>
            <a:r>
              <a:rPr lang="en-GB" dirty="0"/>
              <a:t>This feeling of guilt or inadequacy can stop people from taking action altogether.</a:t>
            </a:r>
          </a:p>
          <a:p>
            <a:pPr marL="0" indent="0"/>
            <a:r>
              <a:rPr lang="en-GB" dirty="0"/>
              <a:t>This is called </a:t>
            </a:r>
            <a:r>
              <a:rPr lang="en-GB" b="1" dirty="0"/>
              <a:t>“climate guilt” </a:t>
            </a:r>
            <a:r>
              <a:rPr lang="en-GB" dirty="0"/>
              <a:t>the sense that because you’re not perfect, your efforts don’t count.</a:t>
            </a:r>
          </a:p>
          <a:p>
            <a:pPr marL="0" indent="0"/>
            <a:r>
              <a:rPr lang="en-GB" dirty="0"/>
              <a:t>A single action won’t fix the climate crisis, but neither will blaming yourself into inaction.</a:t>
            </a:r>
          </a:p>
          <a:p>
            <a:pPr marL="0" indent="0"/>
            <a:r>
              <a:rPr lang="en-GB" dirty="0"/>
              <a:t>Instead</a:t>
            </a:r>
            <a:r>
              <a:rPr lang="en-GB" b="1" dirty="0"/>
              <a:t>, focus on what you can do, </a:t>
            </a:r>
            <a:r>
              <a:rPr lang="en-GB" dirty="0"/>
              <a:t>and recognise that collective impact grows when many people take small steps together.</a:t>
            </a:r>
          </a:p>
          <a:p>
            <a:pPr marL="0" indent="0"/>
            <a:r>
              <a:rPr lang="en-GB" dirty="0"/>
              <a:t>Progress is not about being flawless. It’s about showing up, again and again, in a way that you can sustain.</a:t>
            </a:r>
          </a:p>
        </p:txBody>
      </p:sp>
    </p:spTree>
    <p:extLst>
      <p:ext uri="{BB962C8B-B14F-4D97-AF65-F5344CB8AC3E}">
        <p14:creationId xmlns:p14="http://schemas.microsoft.com/office/powerpoint/2010/main" val="217027420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Online Media 11" title="From Guilt to Connection: A New Roadmap for Climate Action | Nan Farley | TEDxYouth@WashingtonHigh">
            <a:hlinkClick r:id="" action="ppaction://media"/>
            <a:extLst>
              <a:ext uri="{FF2B5EF4-FFF2-40B4-BE49-F238E27FC236}">
                <a16:creationId xmlns:a16="http://schemas.microsoft.com/office/drawing/2014/main" id="{FD81D82D-D0DE-37F3-234F-63C815A0BB04}"/>
              </a:ext>
            </a:extLst>
          </p:cNvPr>
          <p:cNvPicPr>
            <a:picLocks noGrp="1" noRot="1" noChangeAspect="1"/>
          </p:cNvPicPr>
          <p:nvPr>
            <p:ph type="pic" sz="quarter" idx="13"/>
            <a:videoFile r:link="rId1"/>
          </p:nvPr>
        </p:nvPicPr>
        <p:blipFill>
          <a:blip r:embed="rId3"/>
          <a:srcRect l="5830" r="5830"/>
          <a:stretch>
            <a:fillRect/>
          </a:stretch>
        </p:blipFill>
        <p:spPr>
          <a:xfrm>
            <a:off x="6096000" y="1917700"/>
            <a:ext cx="4725988" cy="3022600"/>
          </a:xfrm>
          <a:prstGeom prst="rect">
            <a:avLst/>
          </a:prstGeom>
        </p:spPr>
      </p:pic>
      <p:sp>
        <p:nvSpPr>
          <p:cNvPr id="2" name="Text Placeholder 1">
            <a:extLst>
              <a:ext uri="{FF2B5EF4-FFF2-40B4-BE49-F238E27FC236}">
                <a16:creationId xmlns:a16="http://schemas.microsoft.com/office/drawing/2014/main" id="{85F56501-1839-9E43-F2AC-D43CF4C1232E}"/>
              </a:ext>
            </a:extLst>
          </p:cNvPr>
          <p:cNvSpPr>
            <a:spLocks noGrp="1"/>
          </p:cNvSpPr>
          <p:nvPr>
            <p:ph type="body" sz="quarter" idx="18"/>
          </p:nvPr>
        </p:nvSpPr>
        <p:spPr/>
        <p:txBody>
          <a:bodyPr/>
          <a:lstStyle/>
          <a:p>
            <a:pPr marL="0" indent="0"/>
            <a:r>
              <a:rPr lang="en-GB" dirty="0"/>
              <a:t>Overwhelmed, sad and guilty are some of the emotions young people say they feel when they think of climate change and their concerns world leaders will fail to tackle it. It's a term broadly referred to as climate anxiety.</a:t>
            </a:r>
          </a:p>
        </p:txBody>
      </p:sp>
      <p:sp>
        <p:nvSpPr>
          <p:cNvPr id="7" name="Oval 6">
            <a:extLst>
              <a:ext uri="{FF2B5EF4-FFF2-40B4-BE49-F238E27FC236}">
                <a16:creationId xmlns:a16="http://schemas.microsoft.com/office/drawing/2014/main" id="{31A418E1-7F0D-2EDE-EBE8-9EDD89EA271D}"/>
              </a:ext>
            </a:extLst>
          </p:cNvPr>
          <p:cNvSpPr/>
          <p:nvPr/>
        </p:nvSpPr>
        <p:spPr>
          <a:xfrm>
            <a:off x="4679879" y="4001603"/>
            <a:ext cx="2476072" cy="249662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1">
            <a:extLst>
              <a:ext uri="{FF2B5EF4-FFF2-40B4-BE49-F238E27FC236}">
                <a16:creationId xmlns:a16="http://schemas.microsoft.com/office/drawing/2014/main" id="{3C7E86FE-E31B-F40F-2D07-6A87F4891B1C}"/>
              </a:ext>
            </a:extLst>
          </p:cNvPr>
          <p:cNvSpPr txBox="1">
            <a:spLocks/>
          </p:cNvSpPr>
          <p:nvPr/>
        </p:nvSpPr>
        <p:spPr>
          <a:xfrm>
            <a:off x="5045889" y="4995486"/>
            <a:ext cx="2279586" cy="5088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GB" b="1" dirty="0">
                <a:solidFill>
                  <a:schemeClr val="bg1"/>
                </a:solidFill>
                <a:hlinkClick r:id="rId4">
                  <a:extLst>
                    <a:ext uri="{A12FA001-AC4F-418D-AE19-62706E023703}">
                      <ahyp:hlinkClr xmlns:ahyp="http://schemas.microsoft.com/office/drawing/2018/hyperlinkcolor" val="tx"/>
                    </a:ext>
                  </a:extLst>
                </a:hlinkClick>
              </a:rPr>
              <a:t>Watch video</a:t>
            </a:r>
            <a:endParaRPr lang="en-GB" dirty="0">
              <a:solidFill>
                <a:schemeClr val="bg1"/>
              </a:solidFill>
            </a:endParaRPr>
          </a:p>
        </p:txBody>
      </p:sp>
      <p:sp>
        <p:nvSpPr>
          <p:cNvPr id="9" name="Text Placeholder 1">
            <a:extLst>
              <a:ext uri="{FF2B5EF4-FFF2-40B4-BE49-F238E27FC236}">
                <a16:creationId xmlns:a16="http://schemas.microsoft.com/office/drawing/2014/main" id="{34AB6A30-B5A5-6DC5-819A-78DAE8E371DE}"/>
              </a:ext>
            </a:extLst>
          </p:cNvPr>
          <p:cNvSpPr txBox="1">
            <a:spLocks/>
          </p:cNvSpPr>
          <p:nvPr/>
        </p:nvSpPr>
        <p:spPr>
          <a:xfrm>
            <a:off x="691820" y="730106"/>
            <a:ext cx="8167700" cy="1049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GB" sz="3600" b="1" dirty="0"/>
              <a:t>5.4 Tackling the “I’m Not Doing Enough” Feeling</a:t>
            </a:r>
          </a:p>
        </p:txBody>
      </p:sp>
    </p:spTree>
    <p:extLst>
      <p:ext uri="{BB962C8B-B14F-4D97-AF65-F5344CB8AC3E}">
        <p14:creationId xmlns:p14="http://schemas.microsoft.com/office/powerpoint/2010/main" val="3786261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3"/>
                                        </p:tgtEl>
                                      </p:cBhvr>
                                    </p:cmd>
                                  </p:childTnLst>
                                </p:cTn>
                              </p:par>
                            </p:childTnLst>
                          </p:cTn>
                        </p:par>
                      </p:childTnLst>
                    </p:cTn>
                  </p:par>
                </p:childTnLst>
              </p:cTn>
              <p:nextCondLst>
                <p:cond evt="onClick" delay="0">
                  <p:tgtEl>
                    <p:spTgt spid="13"/>
                  </p:tgtEl>
                </p:cond>
              </p:nextCondLst>
            </p:seq>
            <p:video>
              <p:cMediaNode vol="80000">
                <p:cTn id="12" fill="hold" display="0">
                  <p:stCondLst>
                    <p:cond delay="indefinite"/>
                  </p:stCondLst>
                </p:cTn>
                <p:tgtEl>
                  <p:spTgt spid="13"/>
                </p:tgtEl>
              </p:cMediaNode>
            </p:vide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A2B258-EC8A-6E95-BB7A-3B6252AD3DB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118D65FC-75DA-5F05-0E61-AEB299AC3383}"/>
              </a:ext>
            </a:extLst>
          </p:cNvPr>
          <p:cNvSpPr>
            <a:spLocks noGrp="1"/>
          </p:cNvSpPr>
          <p:nvPr>
            <p:ph type="body" sz="quarter" idx="19"/>
          </p:nvPr>
        </p:nvSpPr>
        <p:spPr>
          <a:xfrm>
            <a:off x="8729222" y="922205"/>
            <a:ext cx="2814392" cy="614364"/>
          </a:xfrm>
        </p:spPr>
        <p:txBody>
          <a:bodyPr/>
          <a:lstStyle/>
          <a:p>
            <a:r>
              <a:rPr lang="en-GB" dirty="0"/>
              <a:t>5.4 Activity</a:t>
            </a:r>
          </a:p>
        </p:txBody>
      </p:sp>
      <p:sp>
        <p:nvSpPr>
          <p:cNvPr id="4" name="Text Placeholder 3">
            <a:extLst>
              <a:ext uri="{FF2B5EF4-FFF2-40B4-BE49-F238E27FC236}">
                <a16:creationId xmlns:a16="http://schemas.microsoft.com/office/drawing/2014/main" id="{ABB295F4-06EA-BC70-B479-71F717EF3206}"/>
              </a:ext>
            </a:extLst>
          </p:cNvPr>
          <p:cNvSpPr>
            <a:spLocks noGrp="1"/>
          </p:cNvSpPr>
          <p:nvPr>
            <p:ph type="body" sz="quarter" idx="21"/>
          </p:nvPr>
        </p:nvSpPr>
        <p:spPr>
          <a:xfrm>
            <a:off x="718078" y="4902066"/>
            <a:ext cx="10755843" cy="1807482"/>
          </a:xfrm>
          <a:solidFill>
            <a:srgbClr val="1F8E47"/>
          </a:solidFill>
        </p:spPr>
        <p:txBody>
          <a:bodyPr/>
          <a:lstStyle/>
          <a:p>
            <a:pPr marL="0" indent="0" algn="ctr"/>
            <a:r>
              <a:rPr lang="en-GB" b="1" dirty="0">
                <a:solidFill>
                  <a:schemeClr val="bg1"/>
                </a:solidFill>
              </a:rPr>
              <a:t> Reflection Prompt</a:t>
            </a:r>
          </a:p>
          <a:p>
            <a:pPr marL="0" indent="0" algn="ctr"/>
            <a:r>
              <a:rPr lang="en-GB" dirty="0">
                <a:solidFill>
                  <a:schemeClr val="bg1"/>
                </a:solidFill>
              </a:rPr>
              <a:t>Write down </a:t>
            </a:r>
            <a:r>
              <a:rPr lang="en-GB" b="1" dirty="0">
                <a:solidFill>
                  <a:schemeClr val="bg1"/>
                </a:solidFill>
              </a:rPr>
              <a:t>three things </a:t>
            </a:r>
            <a:r>
              <a:rPr lang="en-GB" dirty="0">
                <a:solidFill>
                  <a:schemeClr val="bg1"/>
                </a:solidFill>
              </a:rPr>
              <a:t>you’ve done that have helped the planet, big or small. </a:t>
            </a:r>
          </a:p>
          <a:p>
            <a:pPr marL="0" indent="0" algn="ctr"/>
            <a:r>
              <a:rPr lang="en-GB" dirty="0">
                <a:solidFill>
                  <a:schemeClr val="bg1"/>
                </a:solidFill>
              </a:rPr>
              <a:t>Then, write </a:t>
            </a:r>
            <a:r>
              <a:rPr lang="en-GB" b="1" dirty="0">
                <a:solidFill>
                  <a:schemeClr val="bg1"/>
                </a:solidFill>
              </a:rPr>
              <a:t>one thing </a:t>
            </a:r>
            <a:r>
              <a:rPr lang="en-GB" dirty="0">
                <a:solidFill>
                  <a:schemeClr val="bg1"/>
                </a:solidFill>
              </a:rPr>
              <a:t>you’d like to try next.</a:t>
            </a:r>
            <a:endParaRPr lang="en-GB" i="1" dirty="0">
              <a:solidFill>
                <a:schemeClr val="bg1"/>
              </a:solidFill>
            </a:endParaRPr>
          </a:p>
        </p:txBody>
      </p:sp>
      <p:pic>
        <p:nvPicPr>
          <p:cNvPr id="7" name="Picture Placeholder 6">
            <a:extLst>
              <a:ext uri="{FF2B5EF4-FFF2-40B4-BE49-F238E27FC236}">
                <a16:creationId xmlns:a16="http://schemas.microsoft.com/office/drawing/2014/main" id="{466975A6-E58B-D113-1689-3E484C394075}"/>
              </a:ext>
            </a:extLst>
          </p:cNvPr>
          <p:cNvPicPr>
            <a:picLocks noGrp="1" noChangeAspect="1"/>
          </p:cNvPicPr>
          <p:nvPr>
            <p:ph type="pic" sz="quarter" idx="22"/>
          </p:nvPr>
        </p:nvPicPr>
        <p:blipFill>
          <a:blip r:embed="rId2"/>
          <a:srcRect t="5485" b="5485"/>
          <a:stretch/>
        </p:blipFill>
        <p:spPr/>
      </p:pic>
    </p:spTree>
    <p:extLst>
      <p:ext uri="{BB962C8B-B14F-4D97-AF65-F5344CB8AC3E}">
        <p14:creationId xmlns:p14="http://schemas.microsoft.com/office/powerpoint/2010/main" val="4023242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C1593E-928B-012E-8211-71B6D6C493F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8AF1F41-11E5-0E56-3DB8-A881A020CDED}"/>
              </a:ext>
            </a:extLst>
          </p:cNvPr>
          <p:cNvSpPr>
            <a:spLocks noGrp="1"/>
          </p:cNvSpPr>
          <p:nvPr>
            <p:ph type="body" sz="quarter" idx="19"/>
          </p:nvPr>
        </p:nvSpPr>
        <p:spPr>
          <a:xfrm>
            <a:off x="8729222" y="922205"/>
            <a:ext cx="2814392" cy="614364"/>
          </a:xfrm>
        </p:spPr>
        <p:txBody>
          <a:bodyPr/>
          <a:lstStyle/>
          <a:p>
            <a:r>
              <a:rPr lang="en-GB" dirty="0"/>
              <a:t>5.5 Activity</a:t>
            </a:r>
          </a:p>
        </p:txBody>
      </p:sp>
      <p:sp>
        <p:nvSpPr>
          <p:cNvPr id="4" name="Text Placeholder 3">
            <a:extLst>
              <a:ext uri="{FF2B5EF4-FFF2-40B4-BE49-F238E27FC236}">
                <a16:creationId xmlns:a16="http://schemas.microsoft.com/office/drawing/2014/main" id="{A595C5FC-05D2-6E40-749F-FEC0A6AC1F67}"/>
              </a:ext>
            </a:extLst>
          </p:cNvPr>
          <p:cNvSpPr>
            <a:spLocks noGrp="1"/>
          </p:cNvSpPr>
          <p:nvPr>
            <p:ph type="body" sz="quarter" idx="21"/>
          </p:nvPr>
        </p:nvSpPr>
        <p:spPr>
          <a:xfrm>
            <a:off x="718078" y="4902066"/>
            <a:ext cx="10755843" cy="1807482"/>
          </a:xfrm>
          <a:solidFill>
            <a:srgbClr val="1F8E47"/>
          </a:solidFill>
        </p:spPr>
        <p:txBody>
          <a:bodyPr/>
          <a:lstStyle/>
          <a:p>
            <a:pPr marL="0" indent="0" algn="ctr"/>
            <a:r>
              <a:rPr lang="en-GB" b="1" dirty="0">
                <a:solidFill>
                  <a:schemeClr val="bg1"/>
                </a:solidFill>
              </a:rPr>
              <a:t> Action Plan Task</a:t>
            </a:r>
          </a:p>
          <a:p>
            <a:pPr marL="0" indent="0" algn="ctr"/>
            <a:r>
              <a:rPr lang="en-GB" dirty="0">
                <a:solidFill>
                  <a:schemeClr val="bg1"/>
                </a:solidFill>
              </a:rPr>
              <a:t> Provide a downloadable or printable template for learners to fill in their plan (There is one available for download from Planet Pulse website). Invite volunteers to share theirs if comfortable.</a:t>
            </a:r>
            <a:endParaRPr lang="en-GB" i="1" dirty="0">
              <a:solidFill>
                <a:schemeClr val="bg1"/>
              </a:solidFill>
            </a:endParaRPr>
          </a:p>
        </p:txBody>
      </p:sp>
      <p:pic>
        <p:nvPicPr>
          <p:cNvPr id="6" name="Picture 5">
            <a:extLst>
              <a:ext uri="{FF2B5EF4-FFF2-40B4-BE49-F238E27FC236}">
                <a16:creationId xmlns:a16="http://schemas.microsoft.com/office/drawing/2014/main" id="{EDEA0C52-D8F7-EB01-05D2-C4216AB42069}"/>
              </a:ext>
            </a:extLst>
          </p:cNvPr>
          <p:cNvPicPr>
            <a:picLocks noChangeAspect="1"/>
          </p:cNvPicPr>
          <p:nvPr/>
        </p:nvPicPr>
        <p:blipFill>
          <a:blip r:embed="rId2"/>
          <a:srcRect l="3585" t="1776"/>
          <a:stretch/>
        </p:blipFill>
        <p:spPr>
          <a:xfrm>
            <a:off x="1410386" y="290692"/>
            <a:ext cx="3488162" cy="5019463"/>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03709509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ACF8A-4296-E1CE-1006-D81DBDB2B24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0BEFCD50-63D6-088C-2977-059AE3DFC421}"/>
              </a:ext>
            </a:extLst>
          </p:cNvPr>
          <p:cNvSpPr>
            <a:spLocks noGrp="1"/>
          </p:cNvSpPr>
          <p:nvPr>
            <p:ph type="body" sz="quarter" idx="17"/>
          </p:nvPr>
        </p:nvSpPr>
        <p:spPr/>
        <p:txBody>
          <a:bodyPr/>
          <a:lstStyle/>
          <a:p>
            <a:r>
              <a:rPr lang="en-US" dirty="0"/>
              <a:t>06</a:t>
            </a:r>
          </a:p>
        </p:txBody>
      </p:sp>
      <p:pic>
        <p:nvPicPr>
          <p:cNvPr id="8" name="Picture Placeholder 7">
            <a:extLst>
              <a:ext uri="{FF2B5EF4-FFF2-40B4-BE49-F238E27FC236}">
                <a16:creationId xmlns:a16="http://schemas.microsoft.com/office/drawing/2014/main" id="{1249A5E7-C8EF-7A72-ABBB-1BE978572926}"/>
              </a:ext>
            </a:extLst>
          </p:cNvPr>
          <p:cNvPicPr>
            <a:picLocks noGrp="1" noChangeAspect="1"/>
          </p:cNvPicPr>
          <p:nvPr>
            <p:ph type="pic" sz="quarter" idx="19"/>
          </p:nvPr>
        </p:nvPicPr>
        <p:blipFill>
          <a:blip r:embed="rId2">
            <a:extLst>
              <a:ext uri="{28A0092B-C50C-407E-A947-70E740481C1C}">
                <a14:useLocalDpi xmlns:a14="http://schemas.microsoft.com/office/drawing/2010/main" val="0"/>
              </a:ext>
            </a:extLst>
          </a:blip>
          <a:srcRect l="2102" r="2102"/>
          <a:stretch>
            <a:fillRect/>
          </a:stretch>
        </p:blipFill>
        <p:spPr>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2543282 w 6236518"/>
              <a:gd name="connsiteY5" fmla="*/ 4816261 h 4816261"/>
              <a:gd name="connsiteX6" fmla="*/ 2543282 w 6236518"/>
              <a:gd name="connsiteY6" fmla="*/ 4811235 h 4816261"/>
              <a:gd name="connsiteX7" fmla="*/ 2407573 w 6236518"/>
              <a:gd name="connsiteY7" fmla="*/ 4816261 h 4816261"/>
              <a:gd name="connsiteX8" fmla="*/ 0 w 6236518"/>
              <a:gd name="connsiteY8" fmla="*/ 2408131 h 4816261"/>
              <a:gd name="connsiteX9" fmla="*/ 2407573 w 6236518"/>
              <a:gd name="connsiteY9"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36518" h="4816261">
                <a:moveTo>
                  <a:pt x="2407573" y="0"/>
                </a:moveTo>
                <a:cubicBezTo>
                  <a:pt x="2452808" y="0"/>
                  <a:pt x="2503073" y="0"/>
                  <a:pt x="2543282" y="5026"/>
                </a:cubicBezTo>
                <a:lnTo>
                  <a:pt x="2543282" y="0"/>
                </a:lnTo>
                <a:lnTo>
                  <a:pt x="6236518" y="0"/>
                </a:lnTo>
                <a:lnTo>
                  <a:pt x="6236518"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pic>
      <p:pic>
        <p:nvPicPr>
          <p:cNvPr id="9" name="Picture 8">
            <a:extLst>
              <a:ext uri="{FF2B5EF4-FFF2-40B4-BE49-F238E27FC236}">
                <a16:creationId xmlns:a16="http://schemas.microsoft.com/office/drawing/2014/main" id="{A2741CC7-05A0-9267-1A1D-122A5AA829C5}"/>
              </a:ext>
            </a:extLst>
          </p:cNvPr>
          <p:cNvPicPr>
            <a:picLocks noChangeAspect="1"/>
          </p:cNvPicPr>
          <p:nvPr/>
        </p:nvPicPr>
        <p:blipFill>
          <a:blip r:embed="rId3">
            <a:alphaModFix amt="83000"/>
            <a:extLst>
              <a:ext uri="{28A0092B-C50C-407E-A947-70E740481C1C}">
                <a14:useLocalDpi xmlns:a14="http://schemas.microsoft.com/office/drawing/2010/main" val="0"/>
              </a:ext>
            </a:extLst>
          </a:blip>
          <a:stretch>
            <a:fillRect/>
          </a:stretch>
        </p:blipFill>
        <p:spPr>
          <a:xfrm rot="20606857">
            <a:off x="9145002" y="3240312"/>
            <a:ext cx="4222737" cy="4222737"/>
          </a:xfrm>
          <a:prstGeom prst="rect">
            <a:avLst/>
          </a:prstGeom>
        </p:spPr>
      </p:pic>
      <p:sp>
        <p:nvSpPr>
          <p:cNvPr id="10" name="Rectangle 9">
            <a:extLst>
              <a:ext uri="{FF2B5EF4-FFF2-40B4-BE49-F238E27FC236}">
                <a16:creationId xmlns:a16="http://schemas.microsoft.com/office/drawing/2014/main" id="{E0BC53A8-43C8-DED4-A629-179E9AAB6ED6}"/>
              </a:ext>
            </a:extLst>
          </p:cNvPr>
          <p:cNvSpPr/>
          <p:nvPr/>
        </p:nvSpPr>
        <p:spPr>
          <a:xfrm>
            <a:off x="2483239" y="2558689"/>
            <a:ext cx="4935200" cy="877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1" name="TextBox 10">
            <a:extLst>
              <a:ext uri="{FF2B5EF4-FFF2-40B4-BE49-F238E27FC236}">
                <a16:creationId xmlns:a16="http://schemas.microsoft.com/office/drawing/2014/main" id="{72105416-4C23-C490-CC7D-DFBB72454ED3}"/>
              </a:ext>
            </a:extLst>
          </p:cNvPr>
          <p:cNvSpPr txBox="1"/>
          <p:nvPr/>
        </p:nvSpPr>
        <p:spPr>
          <a:xfrm>
            <a:off x="2751335" y="2556303"/>
            <a:ext cx="6957426" cy="830997"/>
          </a:xfrm>
          <a:prstGeom prst="rect">
            <a:avLst/>
          </a:prstGeom>
          <a:noFill/>
        </p:spPr>
        <p:txBody>
          <a:bodyPr wrap="square" rtlCol="0">
            <a:spAutoFit/>
          </a:bodyPr>
          <a:lstStyle/>
          <a:p>
            <a:r>
              <a:rPr lang="en-GB" sz="4800" b="1" spc="324" dirty="0">
                <a:solidFill>
                  <a:srgbClr val="5398A2"/>
                </a:solidFill>
                <a:latin typeface="Calibri" panose="020F0502020204030204" pitchFamily="34" charset="0"/>
                <a:cs typeface="Calibri" panose="020F0502020204030204" pitchFamily="34" charset="0"/>
              </a:rPr>
              <a:t>Unit 6</a:t>
            </a:r>
            <a:endParaRPr lang="en-US" sz="4800" b="1" spc="324" dirty="0">
              <a:solidFill>
                <a:srgbClr val="5398A2"/>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15B2F6C5-0735-D8C7-EF88-18A1C8665F41}"/>
              </a:ext>
            </a:extLst>
          </p:cNvPr>
          <p:cNvSpPr txBox="1"/>
          <p:nvPr/>
        </p:nvSpPr>
        <p:spPr>
          <a:xfrm>
            <a:off x="125243" y="4218194"/>
            <a:ext cx="5163940" cy="1754326"/>
          </a:xfrm>
          <a:prstGeom prst="rect">
            <a:avLst/>
          </a:prstGeom>
          <a:noFill/>
        </p:spPr>
        <p:txBody>
          <a:bodyPr wrap="square" rtlCol="0">
            <a:spAutoFit/>
          </a:bodyPr>
          <a:lstStyle/>
          <a:p>
            <a:r>
              <a:rPr lang="en-GB" sz="3600" b="1" spc="324" dirty="0">
                <a:solidFill>
                  <a:srgbClr val="5398A2"/>
                </a:solidFill>
                <a:latin typeface="Calibri" panose="020F0502020204030204" pitchFamily="34" charset="0"/>
                <a:cs typeface="Calibri" panose="020F0502020204030204" pitchFamily="34" charset="0"/>
              </a:rPr>
              <a:t>Shaping the Narrative on Climate Anxiety</a:t>
            </a:r>
            <a:endParaRPr lang="en-US" sz="3600" b="1" spc="324" dirty="0">
              <a:solidFill>
                <a:srgbClr val="5398A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6986859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40D83-AFD4-31FB-EAED-6542502C80D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B67B12E-789C-139C-B389-EDAA1ED5D80E}"/>
              </a:ext>
            </a:extLst>
          </p:cNvPr>
          <p:cNvSpPr>
            <a:spLocks noGrp="1"/>
          </p:cNvSpPr>
          <p:nvPr>
            <p:ph type="body" sz="quarter" idx="18"/>
          </p:nvPr>
        </p:nvSpPr>
        <p:spPr>
          <a:xfrm>
            <a:off x="691820" y="3392026"/>
            <a:ext cx="2535539" cy="1049221"/>
          </a:xfrm>
        </p:spPr>
        <p:txBody>
          <a:bodyPr/>
          <a:lstStyle/>
          <a:p>
            <a:r>
              <a:rPr lang="en-GB" dirty="0"/>
              <a:t>Introduction Why Stories Matter</a:t>
            </a:r>
          </a:p>
        </p:txBody>
      </p:sp>
      <p:sp>
        <p:nvSpPr>
          <p:cNvPr id="3" name="Text Placeholder 2">
            <a:extLst>
              <a:ext uri="{FF2B5EF4-FFF2-40B4-BE49-F238E27FC236}">
                <a16:creationId xmlns:a16="http://schemas.microsoft.com/office/drawing/2014/main" id="{9FD9CA1B-4160-BD61-D862-A19202AAE577}"/>
              </a:ext>
            </a:extLst>
          </p:cNvPr>
          <p:cNvSpPr>
            <a:spLocks noGrp="1"/>
          </p:cNvSpPr>
          <p:nvPr>
            <p:ph type="body" sz="quarter" idx="19"/>
          </p:nvPr>
        </p:nvSpPr>
        <p:spPr/>
        <p:txBody>
          <a:bodyPr/>
          <a:lstStyle/>
          <a:p>
            <a:r>
              <a:rPr lang="en-GB" dirty="0"/>
              <a:t>6.1</a:t>
            </a:r>
          </a:p>
        </p:txBody>
      </p:sp>
      <p:pic>
        <p:nvPicPr>
          <p:cNvPr id="8" name="Picture Placeholder 7">
            <a:extLst>
              <a:ext uri="{FF2B5EF4-FFF2-40B4-BE49-F238E27FC236}">
                <a16:creationId xmlns:a16="http://schemas.microsoft.com/office/drawing/2014/main" id="{60D59B05-BD2C-5469-ABE5-0360B0F6C61A}"/>
              </a:ext>
            </a:extLst>
          </p:cNvPr>
          <p:cNvPicPr>
            <a:picLocks noGrp="1" noChangeAspect="1"/>
          </p:cNvPicPr>
          <p:nvPr>
            <p:ph type="pic" sz="quarter" idx="10"/>
          </p:nvPr>
        </p:nvPicPr>
        <p:blipFill>
          <a:blip r:embed="rId2"/>
          <a:srcRect t="7370" b="7370"/>
          <a:stretch/>
        </p:blipFill>
        <p:spPr/>
      </p:pic>
      <p:sp>
        <p:nvSpPr>
          <p:cNvPr id="5" name="Text Placeholder 4">
            <a:extLst>
              <a:ext uri="{FF2B5EF4-FFF2-40B4-BE49-F238E27FC236}">
                <a16:creationId xmlns:a16="http://schemas.microsoft.com/office/drawing/2014/main" id="{50661525-A9C6-E958-5B51-BAAAEE875482}"/>
              </a:ext>
            </a:extLst>
          </p:cNvPr>
          <p:cNvSpPr>
            <a:spLocks noGrp="1"/>
          </p:cNvSpPr>
          <p:nvPr>
            <p:ph type="body" sz="quarter" idx="20"/>
          </p:nvPr>
        </p:nvSpPr>
        <p:spPr>
          <a:xfrm>
            <a:off x="4594468" y="635512"/>
            <a:ext cx="6961476" cy="5633207"/>
          </a:xfrm>
        </p:spPr>
        <p:txBody>
          <a:bodyPr/>
          <a:lstStyle/>
          <a:p>
            <a:pPr marL="0" indent="0"/>
            <a:r>
              <a:rPr lang="en-GB" dirty="0"/>
              <a:t>Every day, we are surrounded by stories about the climate, on the news, on social media, in films, and in conversations.</a:t>
            </a:r>
          </a:p>
          <a:p>
            <a:pPr marL="0" indent="0"/>
            <a:r>
              <a:rPr lang="en-GB" dirty="0"/>
              <a:t>These stories are powerful. They shape how we think, feel, and act. They can make us feel hopeful, or hopeless.</a:t>
            </a:r>
          </a:p>
          <a:p>
            <a:pPr marL="0" indent="0"/>
            <a:r>
              <a:rPr lang="en-GB" dirty="0"/>
              <a:t>In this unit, we will explore how climate narratives influence emotions and behaviour, and why it’s so important to tell stories that are honest and hopeful.</a:t>
            </a:r>
          </a:p>
          <a:p>
            <a:pPr marL="0" indent="0"/>
            <a:r>
              <a:rPr lang="en-GB" dirty="0"/>
              <a:t>You’ll learn how to talk about climate change in ways that reduce panic and inspire others, and how to use your own voice to change the conversation.</a:t>
            </a:r>
          </a:p>
        </p:txBody>
      </p:sp>
    </p:spTree>
    <p:extLst>
      <p:ext uri="{BB962C8B-B14F-4D97-AF65-F5344CB8AC3E}">
        <p14:creationId xmlns:p14="http://schemas.microsoft.com/office/powerpoint/2010/main" val="341806236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D11F0F-D9DA-6B8B-C49A-5322AAD98A6B}"/>
              </a:ext>
            </a:extLst>
          </p:cNvPr>
          <p:cNvSpPr>
            <a:spLocks noGrp="1"/>
          </p:cNvSpPr>
          <p:nvPr>
            <p:ph type="body" sz="quarter" idx="18"/>
          </p:nvPr>
        </p:nvSpPr>
        <p:spPr>
          <a:xfrm>
            <a:off x="345440" y="1791704"/>
            <a:ext cx="6155507" cy="3849918"/>
          </a:xfrm>
        </p:spPr>
        <p:txBody>
          <a:bodyPr/>
          <a:lstStyle/>
          <a:p>
            <a:pPr marL="0" indent="0"/>
            <a:r>
              <a:rPr lang="en-GB" dirty="0"/>
              <a:t>Fear is a common strategy in climate communication. You’ve probably seen headlines like “Time is Running Out” or “The Planet is Dying.” These messages are meant to shock us into action, but often, they have the opposite effect.</a:t>
            </a:r>
          </a:p>
          <a:p>
            <a:pPr marL="0" indent="0"/>
            <a:r>
              <a:rPr lang="en-GB" dirty="0"/>
              <a:t>While fear can grab attention, it can also overwhelm us. When people feel scared and powerless, they tend to shut down. This is called </a:t>
            </a:r>
            <a:r>
              <a:rPr lang="en-GB" b="1" dirty="0">
                <a:hlinkClick r:id="rId2"/>
              </a:rPr>
              <a:t>“fear fatigue”, </a:t>
            </a:r>
            <a:r>
              <a:rPr lang="en-GB" dirty="0"/>
              <a:t>and it contributes to eco-paralysis and burnout.</a:t>
            </a:r>
          </a:p>
        </p:txBody>
      </p:sp>
      <p:sp>
        <p:nvSpPr>
          <p:cNvPr id="3" name="Text Placeholder 2">
            <a:extLst>
              <a:ext uri="{FF2B5EF4-FFF2-40B4-BE49-F238E27FC236}">
                <a16:creationId xmlns:a16="http://schemas.microsoft.com/office/drawing/2014/main" id="{ABF2B08D-493B-B27C-FE11-0B2DD719F30B}"/>
              </a:ext>
            </a:extLst>
          </p:cNvPr>
          <p:cNvSpPr>
            <a:spLocks noGrp="1"/>
          </p:cNvSpPr>
          <p:nvPr>
            <p:ph type="body" sz="quarter" idx="16"/>
          </p:nvPr>
        </p:nvSpPr>
        <p:spPr>
          <a:xfrm>
            <a:off x="172720" y="359776"/>
            <a:ext cx="6852099" cy="803654"/>
          </a:xfrm>
        </p:spPr>
        <p:txBody>
          <a:bodyPr/>
          <a:lstStyle/>
          <a:p>
            <a:r>
              <a:rPr lang="en-GB" dirty="0"/>
              <a:t>6.2 Why “fear-based” messaging isn’t enough</a:t>
            </a:r>
          </a:p>
        </p:txBody>
      </p:sp>
      <p:pic>
        <p:nvPicPr>
          <p:cNvPr id="6" name="Picture Placeholder 5">
            <a:extLst>
              <a:ext uri="{FF2B5EF4-FFF2-40B4-BE49-F238E27FC236}">
                <a16:creationId xmlns:a16="http://schemas.microsoft.com/office/drawing/2014/main" id="{4C1A5576-0385-3048-E0E7-096D06961479}"/>
              </a:ext>
            </a:extLst>
          </p:cNvPr>
          <p:cNvPicPr>
            <a:picLocks noGrp="1" noChangeAspect="1"/>
          </p:cNvPicPr>
          <p:nvPr>
            <p:ph type="pic" sz="quarter" idx="13"/>
          </p:nvPr>
        </p:nvPicPr>
        <p:blipFill>
          <a:blip r:embed="rId3"/>
          <a:srcRect l="25538" r="25538"/>
          <a:stretch/>
        </p:blipFill>
        <p:spPr/>
      </p:pic>
    </p:spTree>
    <p:extLst>
      <p:ext uri="{BB962C8B-B14F-4D97-AF65-F5344CB8AC3E}">
        <p14:creationId xmlns:p14="http://schemas.microsoft.com/office/powerpoint/2010/main" val="318479493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BB80A1E1-7D87-312C-7EC6-9F5AAB741DF8}"/>
              </a:ext>
            </a:extLst>
          </p:cNvPr>
          <p:cNvPicPr>
            <a:picLocks noGrp="1" noChangeAspect="1"/>
          </p:cNvPicPr>
          <p:nvPr>
            <p:ph type="pic" sz="quarter" idx="13"/>
          </p:nvPr>
        </p:nvPicPr>
        <p:blipFill>
          <a:blip r:embed="rId2"/>
          <a:srcRect l="6523" r="6523"/>
          <a:stretch/>
        </p:blipFill>
        <p:spPr/>
      </p:pic>
      <p:sp>
        <p:nvSpPr>
          <p:cNvPr id="2" name="Text Placeholder 1">
            <a:extLst>
              <a:ext uri="{FF2B5EF4-FFF2-40B4-BE49-F238E27FC236}">
                <a16:creationId xmlns:a16="http://schemas.microsoft.com/office/drawing/2014/main" id="{A61238C0-7EB7-3979-6B4F-FB6AA1B41F4B}"/>
              </a:ext>
            </a:extLst>
          </p:cNvPr>
          <p:cNvSpPr>
            <a:spLocks noGrp="1"/>
          </p:cNvSpPr>
          <p:nvPr>
            <p:ph type="body" sz="quarter" idx="18"/>
          </p:nvPr>
        </p:nvSpPr>
        <p:spPr>
          <a:xfrm>
            <a:off x="798381" y="1700264"/>
            <a:ext cx="4615448" cy="3849918"/>
          </a:xfrm>
        </p:spPr>
        <p:txBody>
          <a:bodyPr/>
          <a:lstStyle/>
          <a:p>
            <a:pPr marL="0" indent="0"/>
            <a:r>
              <a:rPr lang="en-GB" dirty="0"/>
              <a:t>Instead of only showing what’s going wrong, research shows that we need to balance truth with possibility — pairing warnings with solutions, urgency with agency.</a:t>
            </a:r>
          </a:p>
          <a:p>
            <a:pPr marL="0" indent="0"/>
            <a:r>
              <a:rPr lang="en-GB" dirty="0"/>
              <a:t>As climate communicator </a:t>
            </a:r>
            <a:r>
              <a:rPr lang="en-GB" b="1" dirty="0"/>
              <a:t>George Marshall </a:t>
            </a:r>
            <a:r>
              <a:rPr lang="en-GB" dirty="0"/>
              <a:t>puts it, “We need a narrative of hope grounded in reality, not sugar-coating, but signposting.” Young people especially respond to messages that include possibility, progress, and action.</a:t>
            </a:r>
          </a:p>
        </p:txBody>
      </p:sp>
      <p:sp>
        <p:nvSpPr>
          <p:cNvPr id="8" name="Oval 7">
            <a:extLst>
              <a:ext uri="{FF2B5EF4-FFF2-40B4-BE49-F238E27FC236}">
                <a16:creationId xmlns:a16="http://schemas.microsoft.com/office/drawing/2014/main" id="{0D4B3CE1-9506-C037-22E0-6A10EE768006}"/>
              </a:ext>
            </a:extLst>
          </p:cNvPr>
          <p:cNvSpPr/>
          <p:nvPr/>
        </p:nvSpPr>
        <p:spPr>
          <a:xfrm>
            <a:off x="9041306" y="4003766"/>
            <a:ext cx="2462979" cy="2457993"/>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a:extLst>
              <a:ext uri="{FF2B5EF4-FFF2-40B4-BE49-F238E27FC236}">
                <a16:creationId xmlns:a16="http://schemas.microsoft.com/office/drawing/2014/main" id="{DC373580-A3DA-BEE5-2481-C3F4CAA2C5FA}"/>
              </a:ext>
            </a:extLst>
          </p:cNvPr>
          <p:cNvSpPr>
            <a:spLocks noGrp="1"/>
          </p:cNvSpPr>
          <p:nvPr>
            <p:ph type="body" sz="quarter" idx="16"/>
          </p:nvPr>
        </p:nvSpPr>
        <p:spPr>
          <a:xfrm>
            <a:off x="798382" y="359776"/>
            <a:ext cx="6963858" cy="803654"/>
          </a:xfrm>
        </p:spPr>
        <p:txBody>
          <a:bodyPr/>
          <a:lstStyle/>
          <a:p>
            <a:r>
              <a:rPr lang="en-GB" dirty="0"/>
              <a:t>6.2 Why “fear-based” messaging isn’t enough</a:t>
            </a:r>
          </a:p>
          <a:p>
            <a:endParaRPr lang="en-GB" dirty="0"/>
          </a:p>
        </p:txBody>
      </p:sp>
      <p:sp>
        <p:nvSpPr>
          <p:cNvPr id="7" name="TextBox 6">
            <a:extLst>
              <a:ext uri="{FF2B5EF4-FFF2-40B4-BE49-F238E27FC236}">
                <a16:creationId xmlns:a16="http://schemas.microsoft.com/office/drawing/2014/main" id="{BB46BBB4-AF6E-CB05-4AC6-1A98D4E321CC}"/>
              </a:ext>
            </a:extLst>
          </p:cNvPr>
          <p:cNvSpPr txBox="1"/>
          <p:nvPr/>
        </p:nvSpPr>
        <p:spPr>
          <a:xfrm>
            <a:off x="9041306" y="4632597"/>
            <a:ext cx="2560320" cy="1200329"/>
          </a:xfrm>
          <a:prstGeom prst="rect">
            <a:avLst/>
          </a:prstGeom>
          <a:noFill/>
        </p:spPr>
        <p:txBody>
          <a:bodyPr wrap="square" rtlCol="0">
            <a:spAutoFit/>
          </a:bodyPr>
          <a:lstStyle/>
          <a:p>
            <a:pPr algn="ctr"/>
            <a:r>
              <a:rPr lang="en-GB" b="1" dirty="0">
                <a:solidFill>
                  <a:schemeClr val="bg1"/>
                </a:solidFill>
                <a:hlinkClick r:id="rId3">
                  <a:extLst>
                    <a:ext uri="{A12FA001-AC4F-418D-AE19-62706E023703}">
                      <ahyp:hlinkClr xmlns:ahyp="http://schemas.microsoft.com/office/drawing/2018/hyperlinkcolor" val="tx"/>
                    </a:ext>
                  </a:extLst>
                </a:hlinkClick>
              </a:rPr>
              <a:t>WATCH GEORGE MARSHALL ON CLIMATE CHANGE COMMUNICATION</a:t>
            </a:r>
            <a:endParaRPr lang="en-GB" b="1" dirty="0">
              <a:solidFill>
                <a:schemeClr val="bg1"/>
              </a:solidFill>
            </a:endParaRPr>
          </a:p>
        </p:txBody>
      </p:sp>
    </p:spTree>
    <p:extLst>
      <p:ext uri="{BB962C8B-B14F-4D97-AF65-F5344CB8AC3E}">
        <p14:creationId xmlns:p14="http://schemas.microsoft.com/office/powerpoint/2010/main" val="4962110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7315709-1CCF-D712-44F9-618AC973FECE}"/>
              </a:ext>
            </a:extLst>
          </p:cNvPr>
          <p:cNvSpPr>
            <a:spLocks noGrp="1"/>
          </p:cNvSpPr>
          <p:nvPr>
            <p:ph type="body" sz="quarter" idx="18"/>
          </p:nvPr>
        </p:nvSpPr>
        <p:spPr/>
        <p:txBody>
          <a:bodyPr/>
          <a:lstStyle/>
          <a:p>
            <a:r>
              <a:rPr lang="en-US" dirty="0"/>
              <a:t>What is Climate Anxiety?</a:t>
            </a:r>
          </a:p>
        </p:txBody>
      </p:sp>
      <p:sp>
        <p:nvSpPr>
          <p:cNvPr id="5" name="Text Placeholder 4">
            <a:extLst>
              <a:ext uri="{FF2B5EF4-FFF2-40B4-BE49-F238E27FC236}">
                <a16:creationId xmlns:a16="http://schemas.microsoft.com/office/drawing/2014/main" id="{B7540682-E3A7-41C7-9DDC-37F458577DE4}"/>
              </a:ext>
            </a:extLst>
          </p:cNvPr>
          <p:cNvSpPr>
            <a:spLocks noGrp="1"/>
          </p:cNvSpPr>
          <p:nvPr>
            <p:ph type="body" sz="quarter" idx="19"/>
          </p:nvPr>
        </p:nvSpPr>
        <p:spPr>
          <a:xfrm>
            <a:off x="10346310" y="922204"/>
            <a:ext cx="1197303" cy="754195"/>
          </a:xfrm>
        </p:spPr>
        <p:txBody>
          <a:bodyPr/>
          <a:lstStyle/>
          <a:p>
            <a:r>
              <a:rPr lang="en-US" dirty="0"/>
              <a:t>1.1</a:t>
            </a:r>
          </a:p>
        </p:txBody>
      </p:sp>
      <p:sp>
        <p:nvSpPr>
          <p:cNvPr id="7" name="Text Placeholder 6">
            <a:extLst>
              <a:ext uri="{FF2B5EF4-FFF2-40B4-BE49-F238E27FC236}">
                <a16:creationId xmlns:a16="http://schemas.microsoft.com/office/drawing/2014/main" id="{3FD5808F-8355-0701-CAA8-F0F534E3808D}"/>
              </a:ext>
            </a:extLst>
          </p:cNvPr>
          <p:cNvSpPr>
            <a:spLocks noGrp="1"/>
          </p:cNvSpPr>
          <p:nvPr>
            <p:ph type="body" sz="quarter" idx="21"/>
          </p:nvPr>
        </p:nvSpPr>
        <p:spPr/>
        <p:txBody>
          <a:bodyPr/>
          <a:lstStyle/>
          <a:p>
            <a:pPr marL="0" indent="0"/>
            <a:r>
              <a:rPr lang="en-GB" sz="2000" dirty="0"/>
              <a:t>Climate anxiety, sometimes also </a:t>
            </a:r>
            <a:r>
              <a:rPr lang="en-GB" sz="2000" b="1" dirty="0">
                <a:solidFill>
                  <a:srgbClr val="1F8E47"/>
                </a:solidFill>
              </a:rPr>
              <a:t>called eco-anxiety</a:t>
            </a:r>
            <a:r>
              <a:rPr lang="en-GB" sz="2000" dirty="0"/>
              <a:t>, refers to the emotional, cognitive, and behavioural responses connected to concerns about climate change. It is important to understand that this is a </a:t>
            </a:r>
            <a:r>
              <a:rPr lang="en-GB" sz="2000" b="1" dirty="0">
                <a:solidFill>
                  <a:srgbClr val="1F8E47"/>
                </a:solidFill>
              </a:rPr>
              <a:t>rational and healthy </a:t>
            </a:r>
            <a:r>
              <a:rPr lang="en-GB" sz="2000" dirty="0"/>
              <a:t>response to the reality of environmental threats, not a mental illness or disorder.</a:t>
            </a:r>
            <a:endParaRPr lang="en-US" sz="2000" dirty="0"/>
          </a:p>
        </p:txBody>
      </p:sp>
      <p:pic>
        <p:nvPicPr>
          <p:cNvPr id="8" name="Picture Placeholder 4">
            <a:extLst>
              <a:ext uri="{FF2B5EF4-FFF2-40B4-BE49-F238E27FC236}">
                <a16:creationId xmlns:a16="http://schemas.microsoft.com/office/drawing/2014/main" id="{61409FF5-A13D-7027-9FDD-9FB7B27BF84C}"/>
              </a:ext>
            </a:extLst>
          </p:cNvPr>
          <p:cNvPicPr>
            <a:picLocks noGrp="1" noChangeAspect="1"/>
          </p:cNvPicPr>
          <p:nvPr>
            <p:ph type="pic" sz="quarter" idx="22"/>
          </p:nvPr>
        </p:nvPicPr>
        <p:blipFill rotWithShape="1">
          <a:blip r:embed="rId2">
            <a:extLst>
              <a:ext uri="{28A0092B-C50C-407E-A947-70E740481C1C}">
                <a14:useLocalDpi xmlns:a14="http://schemas.microsoft.com/office/drawing/2010/main" val="0"/>
              </a:ext>
            </a:extLst>
          </a:blip>
          <a:srcRect t="43635" b="19597"/>
          <a:stretch/>
        </p:blipFill>
        <p:spPr>
          <a:xfrm>
            <a:off x="0" y="148452"/>
            <a:ext cx="8097183" cy="4466563"/>
          </a:xfrm>
        </p:spPr>
      </p:pic>
    </p:spTree>
    <p:extLst>
      <p:ext uri="{BB962C8B-B14F-4D97-AF65-F5344CB8AC3E}">
        <p14:creationId xmlns:p14="http://schemas.microsoft.com/office/powerpoint/2010/main" val="43327732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0FA353-FF4E-C258-00AE-7185B070102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A29B573-BCEF-3960-A9F1-F26645F86457}"/>
              </a:ext>
            </a:extLst>
          </p:cNvPr>
          <p:cNvSpPr>
            <a:spLocks noGrp="1"/>
          </p:cNvSpPr>
          <p:nvPr>
            <p:ph type="body" sz="quarter" idx="19"/>
          </p:nvPr>
        </p:nvSpPr>
        <p:spPr>
          <a:xfrm>
            <a:off x="8729222" y="922205"/>
            <a:ext cx="2814392" cy="614364"/>
          </a:xfrm>
        </p:spPr>
        <p:txBody>
          <a:bodyPr/>
          <a:lstStyle/>
          <a:p>
            <a:r>
              <a:rPr lang="en-GB" dirty="0"/>
              <a:t>6.2 Activity</a:t>
            </a:r>
          </a:p>
        </p:txBody>
      </p:sp>
      <p:sp>
        <p:nvSpPr>
          <p:cNvPr id="4" name="Text Placeholder 3">
            <a:extLst>
              <a:ext uri="{FF2B5EF4-FFF2-40B4-BE49-F238E27FC236}">
                <a16:creationId xmlns:a16="http://schemas.microsoft.com/office/drawing/2014/main" id="{1892FD60-8E6E-57BB-E65E-4A1DDB4F769B}"/>
              </a:ext>
            </a:extLst>
          </p:cNvPr>
          <p:cNvSpPr>
            <a:spLocks noGrp="1"/>
          </p:cNvSpPr>
          <p:nvPr>
            <p:ph type="body" sz="quarter" idx="21"/>
          </p:nvPr>
        </p:nvSpPr>
        <p:spPr>
          <a:xfrm>
            <a:off x="718078" y="4902066"/>
            <a:ext cx="10755843" cy="1807482"/>
          </a:xfrm>
          <a:solidFill>
            <a:srgbClr val="1F8E47"/>
          </a:solidFill>
        </p:spPr>
        <p:txBody>
          <a:bodyPr/>
          <a:lstStyle/>
          <a:p>
            <a:pPr marL="0" indent="0" algn="ctr"/>
            <a:r>
              <a:rPr lang="en-GB" b="1" dirty="0">
                <a:solidFill>
                  <a:schemeClr val="bg1"/>
                </a:solidFill>
              </a:rPr>
              <a:t>Rewrite the Message</a:t>
            </a:r>
          </a:p>
          <a:p>
            <a:pPr marL="0" indent="0" algn="ctr"/>
            <a:r>
              <a:rPr lang="en-GB" b="1" dirty="0">
                <a:solidFill>
                  <a:schemeClr val="bg1"/>
                </a:solidFill>
              </a:rPr>
              <a:t>Show a dramatic, fear-based climate headline and ask learners to rewrite it in a more constructive, still truthful tone</a:t>
            </a:r>
            <a:endParaRPr lang="en-GB" i="1" dirty="0">
              <a:solidFill>
                <a:schemeClr val="bg1"/>
              </a:solidFill>
            </a:endParaRPr>
          </a:p>
        </p:txBody>
      </p:sp>
      <p:pic>
        <p:nvPicPr>
          <p:cNvPr id="7" name="Picture Placeholder 6">
            <a:extLst>
              <a:ext uri="{FF2B5EF4-FFF2-40B4-BE49-F238E27FC236}">
                <a16:creationId xmlns:a16="http://schemas.microsoft.com/office/drawing/2014/main" id="{787E84BF-13E3-8A99-93CB-EDF15BA6FD23}"/>
              </a:ext>
            </a:extLst>
          </p:cNvPr>
          <p:cNvPicPr>
            <a:picLocks noGrp="1" noChangeAspect="1"/>
          </p:cNvPicPr>
          <p:nvPr>
            <p:ph type="pic" sz="quarter" idx="22"/>
          </p:nvPr>
        </p:nvPicPr>
        <p:blipFill>
          <a:blip r:embed="rId2"/>
          <a:srcRect t="5485" b="5485"/>
          <a:stretch/>
        </p:blipFill>
        <p:spPr/>
      </p:pic>
    </p:spTree>
    <p:extLst>
      <p:ext uri="{BB962C8B-B14F-4D97-AF65-F5344CB8AC3E}">
        <p14:creationId xmlns:p14="http://schemas.microsoft.com/office/powerpoint/2010/main" val="283599962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82CEE4-4DB3-A533-52D5-314EEA33ABAF}"/>
              </a:ext>
            </a:extLst>
          </p:cNvPr>
          <p:cNvSpPr>
            <a:spLocks noGrp="1"/>
          </p:cNvSpPr>
          <p:nvPr>
            <p:ph type="body" sz="quarter" idx="18"/>
          </p:nvPr>
        </p:nvSpPr>
        <p:spPr>
          <a:xfrm>
            <a:off x="700078" y="1656440"/>
            <a:ext cx="3672020" cy="4337959"/>
          </a:xfrm>
        </p:spPr>
        <p:txBody>
          <a:bodyPr/>
          <a:lstStyle/>
          <a:p>
            <a:pPr marL="0" indent="0"/>
            <a:r>
              <a:rPr lang="en-GB" dirty="0"/>
              <a:t>Talking about the climate crisis can be difficult. You might worry about saying the wrong thing, making someone anxious, or being ignored. But when done well, conversations about the climate can help people feel connected and motivated, not overwhelmed. </a:t>
            </a:r>
            <a:r>
              <a:rPr lang="en-GB" b="1" dirty="0">
                <a:solidFill>
                  <a:srgbClr val="5398A2"/>
                </a:solidFill>
              </a:rPr>
              <a:t>Here are some tips….</a:t>
            </a:r>
          </a:p>
          <a:p>
            <a:endParaRPr lang="en-GB" dirty="0"/>
          </a:p>
        </p:txBody>
      </p:sp>
      <p:sp>
        <p:nvSpPr>
          <p:cNvPr id="3" name="Text Placeholder 2">
            <a:extLst>
              <a:ext uri="{FF2B5EF4-FFF2-40B4-BE49-F238E27FC236}">
                <a16:creationId xmlns:a16="http://schemas.microsoft.com/office/drawing/2014/main" id="{1AFE89C4-2546-2D40-EFE8-289A807CBDDE}"/>
              </a:ext>
            </a:extLst>
          </p:cNvPr>
          <p:cNvSpPr>
            <a:spLocks noGrp="1"/>
          </p:cNvSpPr>
          <p:nvPr>
            <p:ph type="body" sz="quarter" idx="16"/>
          </p:nvPr>
        </p:nvSpPr>
        <p:spPr>
          <a:xfrm>
            <a:off x="788656" y="305256"/>
            <a:ext cx="10614687" cy="803654"/>
          </a:xfrm>
        </p:spPr>
        <p:txBody>
          <a:bodyPr/>
          <a:lstStyle/>
          <a:p>
            <a:r>
              <a:rPr lang="en-GB" dirty="0">
                <a:solidFill>
                  <a:srgbClr val="5398A2"/>
                </a:solidFill>
              </a:rPr>
              <a:t>6.3 How to talk about climate change without spreading panic</a:t>
            </a:r>
          </a:p>
          <a:p>
            <a:endParaRPr lang="en-GB" dirty="0"/>
          </a:p>
        </p:txBody>
      </p:sp>
      <p:sp>
        <p:nvSpPr>
          <p:cNvPr id="4" name="Speech Bubble: Rectangle with Corners Rounded 3">
            <a:extLst>
              <a:ext uri="{FF2B5EF4-FFF2-40B4-BE49-F238E27FC236}">
                <a16:creationId xmlns:a16="http://schemas.microsoft.com/office/drawing/2014/main" id="{1B167F2C-D7F6-0025-2A39-0D1C4E947F13}"/>
              </a:ext>
            </a:extLst>
          </p:cNvPr>
          <p:cNvSpPr/>
          <p:nvPr/>
        </p:nvSpPr>
        <p:spPr>
          <a:xfrm>
            <a:off x="4855999" y="4130152"/>
            <a:ext cx="3305707" cy="2085901"/>
          </a:xfrm>
          <a:prstGeom prst="wedgeRoundRectCallout">
            <a:avLst>
              <a:gd name="adj1" fmla="val -20833"/>
              <a:gd name="adj2" fmla="val 66263"/>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Speech Bubble: Rectangle with Corners Rounded 4">
            <a:extLst>
              <a:ext uri="{FF2B5EF4-FFF2-40B4-BE49-F238E27FC236}">
                <a16:creationId xmlns:a16="http://schemas.microsoft.com/office/drawing/2014/main" id="{6D7D4823-FDE5-F360-5005-6A23B3ED2618}"/>
              </a:ext>
            </a:extLst>
          </p:cNvPr>
          <p:cNvSpPr/>
          <p:nvPr/>
        </p:nvSpPr>
        <p:spPr>
          <a:xfrm>
            <a:off x="4968240" y="1108910"/>
            <a:ext cx="3305707" cy="2085901"/>
          </a:xfrm>
          <a:prstGeom prst="wedgeRoundRectCallout">
            <a:avLst>
              <a:gd name="adj1" fmla="val -20833"/>
              <a:gd name="adj2" fmla="val 66263"/>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Speech Bubble: Rectangle with Corners Rounded 5">
            <a:extLst>
              <a:ext uri="{FF2B5EF4-FFF2-40B4-BE49-F238E27FC236}">
                <a16:creationId xmlns:a16="http://schemas.microsoft.com/office/drawing/2014/main" id="{7E420637-5EAD-7EF8-D0FB-3BE8388F8205}"/>
              </a:ext>
            </a:extLst>
          </p:cNvPr>
          <p:cNvSpPr/>
          <p:nvPr/>
        </p:nvSpPr>
        <p:spPr>
          <a:xfrm>
            <a:off x="8744534" y="1108909"/>
            <a:ext cx="3305707" cy="2085901"/>
          </a:xfrm>
          <a:prstGeom prst="wedgeRoundRectCallout">
            <a:avLst>
              <a:gd name="adj1" fmla="val -20833"/>
              <a:gd name="adj2" fmla="val 66263"/>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Speech Bubble: Rectangle with Corners Rounded 6">
            <a:extLst>
              <a:ext uri="{FF2B5EF4-FFF2-40B4-BE49-F238E27FC236}">
                <a16:creationId xmlns:a16="http://schemas.microsoft.com/office/drawing/2014/main" id="{00ECB2C2-2742-1A41-0422-62EF64FD825C}"/>
              </a:ext>
            </a:extLst>
          </p:cNvPr>
          <p:cNvSpPr/>
          <p:nvPr/>
        </p:nvSpPr>
        <p:spPr>
          <a:xfrm>
            <a:off x="8744534" y="4130152"/>
            <a:ext cx="3305707" cy="2085901"/>
          </a:xfrm>
          <a:prstGeom prst="wedgeRoundRectCallout">
            <a:avLst>
              <a:gd name="adj1" fmla="val -20833"/>
              <a:gd name="adj2" fmla="val 66263"/>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3">
            <a:extLst>
              <a:ext uri="{FF2B5EF4-FFF2-40B4-BE49-F238E27FC236}">
                <a16:creationId xmlns:a16="http://schemas.microsoft.com/office/drawing/2014/main" id="{B075DD0C-581B-1945-8D70-F8088612922A}"/>
              </a:ext>
            </a:extLst>
          </p:cNvPr>
          <p:cNvSpPr txBox="1">
            <a:spLocks/>
          </p:cNvSpPr>
          <p:nvPr/>
        </p:nvSpPr>
        <p:spPr>
          <a:xfrm>
            <a:off x="5349829" y="1320800"/>
            <a:ext cx="2686731" cy="24495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GB" b="1" dirty="0">
                <a:solidFill>
                  <a:schemeClr val="bg1"/>
                </a:solidFill>
              </a:rPr>
              <a:t>Start with feeling! </a:t>
            </a:r>
            <a:r>
              <a:rPr lang="en-GB" dirty="0">
                <a:solidFill>
                  <a:schemeClr val="bg1"/>
                </a:solidFill>
              </a:rPr>
              <a:t>Share how the issue makes you feel, not just facts.</a:t>
            </a:r>
          </a:p>
        </p:txBody>
      </p:sp>
      <p:sp>
        <p:nvSpPr>
          <p:cNvPr id="9" name="Text Placeholder 3">
            <a:extLst>
              <a:ext uri="{FF2B5EF4-FFF2-40B4-BE49-F238E27FC236}">
                <a16:creationId xmlns:a16="http://schemas.microsoft.com/office/drawing/2014/main" id="{0553999E-D5C7-035D-196A-F98D3352A50D}"/>
              </a:ext>
            </a:extLst>
          </p:cNvPr>
          <p:cNvSpPr txBox="1">
            <a:spLocks/>
          </p:cNvSpPr>
          <p:nvPr/>
        </p:nvSpPr>
        <p:spPr>
          <a:xfrm>
            <a:off x="8870089" y="1277742"/>
            <a:ext cx="2996220" cy="24495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GB" b="1" dirty="0">
                <a:solidFill>
                  <a:schemeClr val="bg1"/>
                </a:solidFill>
              </a:rPr>
              <a:t>Find common ground! </a:t>
            </a:r>
            <a:r>
              <a:rPr lang="en-GB" dirty="0">
                <a:solidFill>
                  <a:schemeClr val="bg1"/>
                </a:solidFill>
              </a:rPr>
              <a:t>Use examples that relate to everyday life (weather, food, energy).</a:t>
            </a:r>
          </a:p>
        </p:txBody>
      </p:sp>
      <p:sp>
        <p:nvSpPr>
          <p:cNvPr id="10" name="Text Placeholder 3">
            <a:extLst>
              <a:ext uri="{FF2B5EF4-FFF2-40B4-BE49-F238E27FC236}">
                <a16:creationId xmlns:a16="http://schemas.microsoft.com/office/drawing/2014/main" id="{157060D2-4E62-2A2C-EF33-3D2B681CEA3F}"/>
              </a:ext>
            </a:extLst>
          </p:cNvPr>
          <p:cNvSpPr txBox="1">
            <a:spLocks/>
          </p:cNvSpPr>
          <p:nvPr/>
        </p:nvSpPr>
        <p:spPr>
          <a:xfrm>
            <a:off x="5071301" y="4219923"/>
            <a:ext cx="2965259" cy="24495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GB" b="1" dirty="0">
                <a:solidFill>
                  <a:schemeClr val="bg1"/>
                </a:solidFill>
              </a:rPr>
              <a:t>Use the “Yes, and…” approach! </a:t>
            </a:r>
            <a:r>
              <a:rPr lang="en-GB" dirty="0">
                <a:solidFill>
                  <a:schemeClr val="bg1"/>
                </a:solidFill>
              </a:rPr>
              <a:t>Acknowledge the problem, then offer a way forward.</a:t>
            </a:r>
          </a:p>
        </p:txBody>
      </p:sp>
      <p:sp>
        <p:nvSpPr>
          <p:cNvPr id="11" name="Text Placeholder 3">
            <a:extLst>
              <a:ext uri="{FF2B5EF4-FFF2-40B4-BE49-F238E27FC236}">
                <a16:creationId xmlns:a16="http://schemas.microsoft.com/office/drawing/2014/main" id="{BBB963C2-B364-21F5-9454-CEB708077387}"/>
              </a:ext>
            </a:extLst>
          </p:cNvPr>
          <p:cNvSpPr txBox="1">
            <a:spLocks/>
          </p:cNvSpPr>
          <p:nvPr/>
        </p:nvSpPr>
        <p:spPr>
          <a:xfrm>
            <a:off x="8870089" y="4199186"/>
            <a:ext cx="3203626" cy="24495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GB" b="1" dirty="0">
                <a:solidFill>
                  <a:schemeClr val="bg1"/>
                </a:solidFill>
              </a:rPr>
              <a:t>Speak from your role! </a:t>
            </a:r>
            <a:r>
              <a:rPr lang="en-GB" dirty="0">
                <a:solidFill>
                  <a:schemeClr val="bg1"/>
                </a:solidFill>
              </a:rPr>
              <a:t>You don’t need to be a scientist. Speak as a friend, a student, a young person who cares.</a:t>
            </a:r>
          </a:p>
        </p:txBody>
      </p:sp>
    </p:spTree>
    <p:extLst>
      <p:ext uri="{BB962C8B-B14F-4D97-AF65-F5344CB8AC3E}">
        <p14:creationId xmlns:p14="http://schemas.microsoft.com/office/powerpoint/2010/main" val="117350688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DA80D2-0F9A-0BEA-E76C-E53D829F5C2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AF1D1D9-C631-E0BF-6D68-602B48ED6863}"/>
              </a:ext>
            </a:extLst>
          </p:cNvPr>
          <p:cNvSpPr>
            <a:spLocks noGrp="1"/>
          </p:cNvSpPr>
          <p:nvPr>
            <p:ph type="body" sz="quarter" idx="19"/>
          </p:nvPr>
        </p:nvSpPr>
        <p:spPr>
          <a:xfrm>
            <a:off x="8729222" y="922205"/>
            <a:ext cx="2814392" cy="614364"/>
          </a:xfrm>
        </p:spPr>
        <p:txBody>
          <a:bodyPr/>
          <a:lstStyle/>
          <a:p>
            <a:r>
              <a:rPr lang="en-GB" dirty="0"/>
              <a:t>6.3 Activity</a:t>
            </a:r>
          </a:p>
        </p:txBody>
      </p:sp>
      <p:sp>
        <p:nvSpPr>
          <p:cNvPr id="4" name="Text Placeholder 3">
            <a:extLst>
              <a:ext uri="{FF2B5EF4-FFF2-40B4-BE49-F238E27FC236}">
                <a16:creationId xmlns:a16="http://schemas.microsoft.com/office/drawing/2014/main" id="{AB7FE7C3-5F59-8BB6-E624-B8AAFFA7D043}"/>
              </a:ext>
            </a:extLst>
          </p:cNvPr>
          <p:cNvSpPr>
            <a:spLocks noGrp="1"/>
          </p:cNvSpPr>
          <p:nvPr>
            <p:ph type="body" sz="quarter" idx="21"/>
          </p:nvPr>
        </p:nvSpPr>
        <p:spPr>
          <a:xfrm>
            <a:off x="718078" y="4902066"/>
            <a:ext cx="10755843" cy="1807482"/>
          </a:xfrm>
          <a:solidFill>
            <a:srgbClr val="1F8E47"/>
          </a:solidFill>
        </p:spPr>
        <p:txBody>
          <a:bodyPr/>
          <a:lstStyle/>
          <a:p>
            <a:pPr marL="0" indent="0" algn="ctr"/>
            <a:r>
              <a:rPr lang="en-GB" b="1" dirty="0">
                <a:solidFill>
                  <a:schemeClr val="bg1"/>
                </a:solidFill>
              </a:rPr>
              <a:t>Role Play</a:t>
            </a:r>
          </a:p>
          <a:p>
            <a:pPr marL="0" indent="0" algn="ctr"/>
            <a:r>
              <a:rPr lang="en-GB" dirty="0">
                <a:solidFill>
                  <a:schemeClr val="bg1"/>
                </a:solidFill>
              </a:rPr>
              <a:t>In pairs, practice responding to a friend who says, “I don’t want to talk about climate change, it’s too depressing.” Use empathy, facts, and a hopeful tone.</a:t>
            </a:r>
            <a:endParaRPr lang="en-GB" i="1" dirty="0">
              <a:solidFill>
                <a:schemeClr val="bg1"/>
              </a:solidFill>
            </a:endParaRPr>
          </a:p>
        </p:txBody>
      </p:sp>
      <p:pic>
        <p:nvPicPr>
          <p:cNvPr id="7" name="Picture Placeholder 6">
            <a:extLst>
              <a:ext uri="{FF2B5EF4-FFF2-40B4-BE49-F238E27FC236}">
                <a16:creationId xmlns:a16="http://schemas.microsoft.com/office/drawing/2014/main" id="{3F4388CC-0AEE-7A01-8DA7-1E772245B755}"/>
              </a:ext>
            </a:extLst>
          </p:cNvPr>
          <p:cNvPicPr>
            <a:picLocks noGrp="1" noChangeAspect="1"/>
          </p:cNvPicPr>
          <p:nvPr>
            <p:ph type="pic" sz="quarter" idx="22"/>
          </p:nvPr>
        </p:nvPicPr>
        <p:blipFill>
          <a:blip r:embed="rId2"/>
          <a:srcRect t="5485" b="5485"/>
          <a:stretch/>
        </p:blipFill>
        <p:spPr/>
      </p:pic>
    </p:spTree>
    <p:extLst>
      <p:ext uri="{BB962C8B-B14F-4D97-AF65-F5344CB8AC3E}">
        <p14:creationId xmlns:p14="http://schemas.microsoft.com/office/powerpoint/2010/main" val="65992851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53D268B-C7BC-50EF-1EA6-478FA45F52DD}"/>
              </a:ext>
            </a:extLst>
          </p:cNvPr>
          <p:cNvSpPr>
            <a:spLocks noGrp="1"/>
          </p:cNvSpPr>
          <p:nvPr>
            <p:ph type="body" sz="quarter" idx="18"/>
          </p:nvPr>
        </p:nvSpPr>
        <p:spPr>
          <a:xfrm>
            <a:off x="528134" y="1876698"/>
            <a:ext cx="2651946" cy="1364342"/>
          </a:xfrm>
        </p:spPr>
        <p:txBody>
          <a:bodyPr/>
          <a:lstStyle/>
          <a:p>
            <a:r>
              <a:rPr lang="en-GB" dirty="0"/>
              <a:t>Celebrating climate progress and why it’s important</a:t>
            </a:r>
          </a:p>
        </p:txBody>
      </p:sp>
      <p:sp>
        <p:nvSpPr>
          <p:cNvPr id="3" name="Text Placeholder 2">
            <a:extLst>
              <a:ext uri="{FF2B5EF4-FFF2-40B4-BE49-F238E27FC236}">
                <a16:creationId xmlns:a16="http://schemas.microsoft.com/office/drawing/2014/main" id="{B83CD76D-0776-8698-4255-3787576FE1B5}"/>
              </a:ext>
            </a:extLst>
          </p:cNvPr>
          <p:cNvSpPr>
            <a:spLocks noGrp="1"/>
          </p:cNvSpPr>
          <p:nvPr>
            <p:ph type="body" sz="quarter" idx="19"/>
          </p:nvPr>
        </p:nvSpPr>
        <p:spPr/>
        <p:txBody>
          <a:bodyPr/>
          <a:lstStyle/>
          <a:p>
            <a:r>
              <a:rPr lang="en-GB" dirty="0"/>
              <a:t>6.4</a:t>
            </a:r>
          </a:p>
        </p:txBody>
      </p:sp>
      <p:sp>
        <p:nvSpPr>
          <p:cNvPr id="4" name="Text Placeholder 3">
            <a:extLst>
              <a:ext uri="{FF2B5EF4-FFF2-40B4-BE49-F238E27FC236}">
                <a16:creationId xmlns:a16="http://schemas.microsoft.com/office/drawing/2014/main" id="{E5A986B9-7FFC-97DF-E5BD-506F5EE5CE56}"/>
              </a:ext>
            </a:extLst>
          </p:cNvPr>
          <p:cNvSpPr>
            <a:spLocks noGrp="1"/>
          </p:cNvSpPr>
          <p:nvPr>
            <p:ph type="body" sz="quarter" idx="20"/>
          </p:nvPr>
        </p:nvSpPr>
        <p:spPr>
          <a:xfrm>
            <a:off x="4594468" y="348984"/>
            <a:ext cx="6961476" cy="5665736"/>
          </a:xfrm>
        </p:spPr>
        <p:txBody>
          <a:bodyPr/>
          <a:lstStyle/>
          <a:p>
            <a:pPr marL="0" indent="0"/>
            <a:r>
              <a:rPr lang="en-GB" dirty="0"/>
              <a:t>It’s easy to believe nothing is improving when bad news dominates headlines. But there are wins worth celebrating, and they matter.</a:t>
            </a:r>
          </a:p>
          <a:p>
            <a:pPr marL="0" indent="0"/>
            <a:r>
              <a:rPr lang="en-GB" dirty="0"/>
              <a:t>Celebrating progress boosts morale, keeps movements alive, and gives people reasons to keep going. Here are just a few examples…</a:t>
            </a:r>
          </a:p>
          <a:p>
            <a:pPr marL="457200" indent="-457200">
              <a:buFont typeface="+mj-lt"/>
              <a:buAutoNum type="arabicPeriod"/>
            </a:pPr>
            <a:r>
              <a:rPr lang="en-GB" b="1" dirty="0">
                <a:solidFill>
                  <a:srgbClr val="4174BA"/>
                </a:solidFill>
              </a:rPr>
              <a:t>The ozone layer is healing due to a global ban on harmful chemicals.</a:t>
            </a:r>
          </a:p>
          <a:p>
            <a:pPr marL="457200" indent="-457200">
              <a:buFont typeface="+mj-lt"/>
              <a:buAutoNum type="arabicPeriod"/>
            </a:pPr>
            <a:r>
              <a:rPr lang="en-GB" b="1" dirty="0">
                <a:solidFill>
                  <a:srgbClr val="4174BA"/>
                </a:solidFill>
              </a:rPr>
              <a:t>Renewable energy is now the cheapest source of electricity in many regions.</a:t>
            </a:r>
          </a:p>
          <a:p>
            <a:pPr marL="457200" indent="-457200">
              <a:buFont typeface="+mj-lt"/>
              <a:buAutoNum type="arabicPeriod"/>
            </a:pPr>
            <a:r>
              <a:rPr lang="en-GB" b="1" dirty="0">
                <a:solidFill>
                  <a:srgbClr val="4174BA"/>
                </a:solidFill>
              </a:rPr>
              <a:t>Youth-led campaigns have influenced real policy changes in cities and schools.</a:t>
            </a:r>
          </a:p>
          <a:p>
            <a:pPr marL="457200" indent="-457200">
              <a:buFont typeface="+mj-lt"/>
              <a:buAutoNum type="arabicPeriod"/>
            </a:pPr>
            <a:r>
              <a:rPr lang="en-GB" b="1" dirty="0">
                <a:solidFill>
                  <a:srgbClr val="4174BA"/>
                </a:solidFill>
              </a:rPr>
              <a:t>Major brands and governments are responding to public pressure to reduce emissions.</a:t>
            </a:r>
          </a:p>
        </p:txBody>
      </p:sp>
    </p:spTree>
    <p:extLst>
      <p:ext uri="{BB962C8B-B14F-4D97-AF65-F5344CB8AC3E}">
        <p14:creationId xmlns:p14="http://schemas.microsoft.com/office/powerpoint/2010/main" val="279698486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1D4C129-C581-7884-1A43-CF0B25DE4AF5}"/>
              </a:ext>
            </a:extLst>
          </p:cNvPr>
          <p:cNvPicPr>
            <a:picLocks noGrp="1" noChangeAspect="1"/>
          </p:cNvPicPr>
          <p:nvPr>
            <p:ph type="pic" sz="quarter" idx="34"/>
          </p:nvPr>
        </p:nvPicPr>
        <p:blipFill>
          <a:blip r:embed="rId2"/>
          <a:srcRect t="7736" b="7736"/>
          <a:stretch>
            <a:fillRect/>
          </a:stretch>
        </p:blipFill>
        <p:spPr/>
      </p:pic>
      <p:sp>
        <p:nvSpPr>
          <p:cNvPr id="3" name="Text Placeholder 2">
            <a:extLst>
              <a:ext uri="{FF2B5EF4-FFF2-40B4-BE49-F238E27FC236}">
                <a16:creationId xmlns:a16="http://schemas.microsoft.com/office/drawing/2014/main" id="{0AC1B55C-0012-D68C-9AAF-20F69DBF0BB2}"/>
              </a:ext>
            </a:extLst>
          </p:cNvPr>
          <p:cNvSpPr>
            <a:spLocks noGrp="1"/>
          </p:cNvSpPr>
          <p:nvPr>
            <p:ph type="body" sz="quarter" idx="18"/>
          </p:nvPr>
        </p:nvSpPr>
        <p:spPr>
          <a:xfrm>
            <a:off x="599570" y="4919936"/>
            <a:ext cx="3261229" cy="1049221"/>
          </a:xfrm>
        </p:spPr>
        <p:txBody>
          <a:bodyPr/>
          <a:lstStyle/>
          <a:p>
            <a:r>
              <a:rPr lang="en-GB" dirty="0"/>
              <a:t>Celebrating climate progress and why it’s important</a:t>
            </a:r>
          </a:p>
          <a:p>
            <a:endParaRPr lang="en-GB" dirty="0"/>
          </a:p>
        </p:txBody>
      </p:sp>
      <p:sp>
        <p:nvSpPr>
          <p:cNvPr id="4" name="Text Placeholder 3">
            <a:extLst>
              <a:ext uri="{FF2B5EF4-FFF2-40B4-BE49-F238E27FC236}">
                <a16:creationId xmlns:a16="http://schemas.microsoft.com/office/drawing/2014/main" id="{CECAC65E-1D50-145C-9BBC-6A599974FACE}"/>
              </a:ext>
            </a:extLst>
          </p:cNvPr>
          <p:cNvSpPr>
            <a:spLocks noGrp="1"/>
          </p:cNvSpPr>
          <p:nvPr>
            <p:ph type="body" sz="quarter" idx="19"/>
          </p:nvPr>
        </p:nvSpPr>
        <p:spPr/>
        <p:txBody>
          <a:bodyPr/>
          <a:lstStyle/>
          <a:p>
            <a:r>
              <a:rPr lang="en-GB" dirty="0"/>
              <a:t>6.4</a:t>
            </a:r>
          </a:p>
        </p:txBody>
      </p:sp>
      <p:sp>
        <p:nvSpPr>
          <p:cNvPr id="5" name="Text Placeholder 4">
            <a:extLst>
              <a:ext uri="{FF2B5EF4-FFF2-40B4-BE49-F238E27FC236}">
                <a16:creationId xmlns:a16="http://schemas.microsoft.com/office/drawing/2014/main" id="{C555044C-C809-15D6-0723-395446AF2A3E}"/>
              </a:ext>
            </a:extLst>
          </p:cNvPr>
          <p:cNvSpPr>
            <a:spLocks noGrp="1"/>
          </p:cNvSpPr>
          <p:nvPr>
            <p:ph type="body" sz="quarter" idx="20"/>
          </p:nvPr>
        </p:nvSpPr>
        <p:spPr>
          <a:xfrm>
            <a:off x="7983437" y="1313499"/>
            <a:ext cx="3608993" cy="3931171"/>
          </a:xfrm>
        </p:spPr>
        <p:txBody>
          <a:bodyPr/>
          <a:lstStyle/>
          <a:p>
            <a:pPr marL="342900" indent="-342900">
              <a:buFont typeface="Arial" panose="020B0604020202020204" pitchFamily="34" charset="0"/>
              <a:buChar char="•"/>
            </a:pPr>
            <a:r>
              <a:rPr lang="en-GB" dirty="0"/>
              <a:t>This progress doesn’t mean the crisis is over, but it proves that change is possible when people act together.</a:t>
            </a:r>
          </a:p>
          <a:p>
            <a:pPr marL="342900" indent="-342900">
              <a:buFont typeface="Arial" panose="020B0604020202020204" pitchFamily="34" charset="0"/>
              <a:buChar char="•"/>
            </a:pPr>
            <a:r>
              <a:rPr lang="en-GB" dirty="0"/>
              <a:t>Focusing only on problems can drain us. Balancing that with evidence of solutions can re-energise us.</a:t>
            </a:r>
          </a:p>
        </p:txBody>
      </p:sp>
    </p:spTree>
    <p:extLst>
      <p:ext uri="{BB962C8B-B14F-4D97-AF65-F5344CB8AC3E}">
        <p14:creationId xmlns:p14="http://schemas.microsoft.com/office/powerpoint/2010/main" val="320118798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47B952-59BD-52E3-0B28-A2984B20108D}"/>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6C3F474-2272-FA42-4C6E-BA457878B3E9}"/>
              </a:ext>
            </a:extLst>
          </p:cNvPr>
          <p:cNvSpPr>
            <a:spLocks noGrp="1"/>
          </p:cNvSpPr>
          <p:nvPr>
            <p:ph type="body" sz="quarter" idx="19"/>
          </p:nvPr>
        </p:nvSpPr>
        <p:spPr>
          <a:xfrm>
            <a:off x="8729222" y="922205"/>
            <a:ext cx="2814392" cy="614364"/>
          </a:xfrm>
        </p:spPr>
        <p:txBody>
          <a:bodyPr/>
          <a:lstStyle/>
          <a:p>
            <a:r>
              <a:rPr lang="en-GB" dirty="0"/>
              <a:t>6.4 Activity</a:t>
            </a:r>
          </a:p>
        </p:txBody>
      </p:sp>
      <p:sp>
        <p:nvSpPr>
          <p:cNvPr id="4" name="Text Placeholder 3">
            <a:extLst>
              <a:ext uri="{FF2B5EF4-FFF2-40B4-BE49-F238E27FC236}">
                <a16:creationId xmlns:a16="http://schemas.microsoft.com/office/drawing/2014/main" id="{4B6D7C73-BB26-F392-9CB7-7C4FCD01EDDE}"/>
              </a:ext>
            </a:extLst>
          </p:cNvPr>
          <p:cNvSpPr>
            <a:spLocks noGrp="1"/>
          </p:cNvSpPr>
          <p:nvPr>
            <p:ph type="body" sz="quarter" idx="21"/>
          </p:nvPr>
        </p:nvSpPr>
        <p:spPr>
          <a:xfrm>
            <a:off x="718078" y="4902066"/>
            <a:ext cx="10755843" cy="1807482"/>
          </a:xfrm>
          <a:solidFill>
            <a:srgbClr val="1F8E47"/>
          </a:solidFill>
        </p:spPr>
        <p:txBody>
          <a:bodyPr/>
          <a:lstStyle/>
          <a:p>
            <a:pPr marL="0" indent="0" algn="ctr"/>
            <a:r>
              <a:rPr lang="en-GB" b="1" dirty="0">
                <a:solidFill>
                  <a:schemeClr val="bg1"/>
                </a:solidFill>
              </a:rPr>
              <a:t>“Good News Gallery”</a:t>
            </a:r>
          </a:p>
          <a:p>
            <a:pPr marL="0" indent="0" algn="ctr"/>
            <a:r>
              <a:rPr lang="en-GB" dirty="0">
                <a:solidFill>
                  <a:schemeClr val="bg1"/>
                </a:solidFill>
              </a:rPr>
              <a:t>Invite learners to find and share 1 recent story of climate progress from anywhere in the world. Collect and display as a shared wall or digital board (you can use Padlet or Miro for this).</a:t>
            </a:r>
            <a:endParaRPr lang="en-GB" i="1" dirty="0">
              <a:solidFill>
                <a:schemeClr val="bg1"/>
              </a:solidFill>
            </a:endParaRPr>
          </a:p>
        </p:txBody>
      </p:sp>
      <p:pic>
        <p:nvPicPr>
          <p:cNvPr id="7" name="Picture Placeholder 6">
            <a:extLst>
              <a:ext uri="{FF2B5EF4-FFF2-40B4-BE49-F238E27FC236}">
                <a16:creationId xmlns:a16="http://schemas.microsoft.com/office/drawing/2014/main" id="{16445CB8-506A-90EE-B562-B10C0FBAE1AF}"/>
              </a:ext>
            </a:extLst>
          </p:cNvPr>
          <p:cNvPicPr>
            <a:picLocks noGrp="1" noChangeAspect="1"/>
          </p:cNvPicPr>
          <p:nvPr>
            <p:ph type="pic" sz="quarter" idx="22"/>
          </p:nvPr>
        </p:nvPicPr>
        <p:blipFill>
          <a:blip r:embed="rId2"/>
          <a:srcRect t="5485" b="5485"/>
          <a:stretch/>
        </p:blipFill>
        <p:spPr/>
      </p:pic>
    </p:spTree>
    <p:extLst>
      <p:ext uri="{BB962C8B-B14F-4D97-AF65-F5344CB8AC3E}">
        <p14:creationId xmlns:p14="http://schemas.microsoft.com/office/powerpoint/2010/main" val="201894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2A1060-0E69-4A9C-11DF-B500A0CB485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FC505B0-A2D5-0DE2-00CA-AF924307CC38}"/>
              </a:ext>
            </a:extLst>
          </p:cNvPr>
          <p:cNvSpPr>
            <a:spLocks noGrp="1"/>
          </p:cNvSpPr>
          <p:nvPr>
            <p:ph type="body" sz="quarter" idx="18"/>
          </p:nvPr>
        </p:nvSpPr>
        <p:spPr>
          <a:xfrm>
            <a:off x="798381" y="1700264"/>
            <a:ext cx="4615448" cy="3849918"/>
          </a:xfrm>
        </p:spPr>
        <p:txBody>
          <a:bodyPr/>
          <a:lstStyle/>
          <a:p>
            <a:pPr marL="0" indent="0"/>
            <a:r>
              <a:rPr lang="en-GB" dirty="0"/>
              <a:t>Young people are not just part of the climate story, they are shaping it.</a:t>
            </a:r>
          </a:p>
          <a:p>
            <a:pPr marL="0" indent="0"/>
            <a:r>
              <a:rPr lang="en-GB" dirty="0"/>
              <a:t>From community organisers to </a:t>
            </a:r>
            <a:r>
              <a:rPr lang="en-GB" dirty="0">
                <a:hlinkClick r:id="rId3"/>
              </a:rPr>
              <a:t>TikTok creators</a:t>
            </a:r>
            <a:r>
              <a:rPr lang="en-GB" dirty="0"/>
              <a:t>, from school clubs to </a:t>
            </a:r>
            <a:r>
              <a:rPr lang="en-GB" dirty="0">
                <a:hlinkClick r:id="rId4"/>
              </a:rPr>
              <a:t>UN speakers</a:t>
            </a:r>
            <a:r>
              <a:rPr lang="en-GB" dirty="0"/>
              <a:t>, youth voices are changing how the climate crisis is understood and addressed. Young people bring new ideas, emotional honesty, creativity, and a deep sense of urgency. Your voice, whether written, spoken, artistic, or </a:t>
            </a:r>
            <a:r>
              <a:rPr lang="en-GB" dirty="0" err="1"/>
              <a:t>onlinecan</a:t>
            </a:r>
            <a:r>
              <a:rPr lang="en-GB" dirty="0"/>
              <a:t> help shift the story from fear to agency.</a:t>
            </a:r>
          </a:p>
        </p:txBody>
      </p:sp>
      <p:sp>
        <p:nvSpPr>
          <p:cNvPr id="3" name="Text Placeholder 2">
            <a:extLst>
              <a:ext uri="{FF2B5EF4-FFF2-40B4-BE49-F238E27FC236}">
                <a16:creationId xmlns:a16="http://schemas.microsoft.com/office/drawing/2014/main" id="{5F3AB908-8935-F174-20F2-59E95B619CE4}"/>
              </a:ext>
            </a:extLst>
          </p:cNvPr>
          <p:cNvSpPr>
            <a:spLocks noGrp="1"/>
          </p:cNvSpPr>
          <p:nvPr>
            <p:ph type="body" sz="quarter" idx="16"/>
          </p:nvPr>
        </p:nvSpPr>
        <p:spPr>
          <a:xfrm>
            <a:off x="798382" y="359776"/>
            <a:ext cx="6963858" cy="803654"/>
          </a:xfrm>
        </p:spPr>
        <p:txBody>
          <a:bodyPr/>
          <a:lstStyle/>
          <a:p>
            <a:r>
              <a:rPr lang="en-GB" dirty="0"/>
              <a:t>6.5 The role of youth voices in changing the narrative</a:t>
            </a:r>
          </a:p>
        </p:txBody>
      </p:sp>
      <p:pic>
        <p:nvPicPr>
          <p:cNvPr id="6" name="Picture Placeholder 5">
            <a:extLst>
              <a:ext uri="{FF2B5EF4-FFF2-40B4-BE49-F238E27FC236}">
                <a16:creationId xmlns:a16="http://schemas.microsoft.com/office/drawing/2014/main" id="{36DD5038-6A79-37DF-795E-F4C507404BEA}"/>
              </a:ext>
            </a:extLst>
          </p:cNvPr>
          <p:cNvPicPr>
            <a:picLocks noGrp="1" noChangeAspect="1"/>
          </p:cNvPicPr>
          <p:nvPr>
            <p:ph type="pic" sz="quarter" idx="13"/>
          </p:nvPr>
        </p:nvPicPr>
        <p:blipFill>
          <a:blip r:embed="rId5"/>
          <a:srcRect t="8527" b="8527"/>
          <a:stretch/>
        </p:blipFill>
        <p:spPr/>
      </p:pic>
    </p:spTree>
    <p:extLst>
      <p:ext uri="{BB962C8B-B14F-4D97-AF65-F5344CB8AC3E}">
        <p14:creationId xmlns:p14="http://schemas.microsoft.com/office/powerpoint/2010/main" val="2468103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59E6F0-DE15-E83B-D7FC-C8D82627109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F55A7CEC-F5FE-1BDA-2A18-A0FA99F25BCC}"/>
              </a:ext>
            </a:extLst>
          </p:cNvPr>
          <p:cNvSpPr>
            <a:spLocks noGrp="1"/>
          </p:cNvSpPr>
          <p:nvPr>
            <p:ph type="body" sz="quarter" idx="19"/>
          </p:nvPr>
        </p:nvSpPr>
        <p:spPr>
          <a:xfrm>
            <a:off x="8729222" y="922205"/>
            <a:ext cx="2814392" cy="614364"/>
          </a:xfrm>
        </p:spPr>
        <p:txBody>
          <a:bodyPr/>
          <a:lstStyle/>
          <a:p>
            <a:r>
              <a:rPr lang="en-GB" dirty="0"/>
              <a:t>6.5 Activity</a:t>
            </a:r>
          </a:p>
        </p:txBody>
      </p:sp>
      <p:sp>
        <p:nvSpPr>
          <p:cNvPr id="4" name="Text Placeholder 3">
            <a:extLst>
              <a:ext uri="{FF2B5EF4-FFF2-40B4-BE49-F238E27FC236}">
                <a16:creationId xmlns:a16="http://schemas.microsoft.com/office/drawing/2014/main" id="{58A1F563-3574-80AE-39C9-2C272F4CB079}"/>
              </a:ext>
            </a:extLst>
          </p:cNvPr>
          <p:cNvSpPr>
            <a:spLocks noGrp="1"/>
          </p:cNvSpPr>
          <p:nvPr>
            <p:ph type="body" sz="quarter" idx="21"/>
          </p:nvPr>
        </p:nvSpPr>
        <p:spPr>
          <a:xfrm>
            <a:off x="718078" y="4902066"/>
            <a:ext cx="10755843" cy="1807482"/>
          </a:xfrm>
          <a:solidFill>
            <a:srgbClr val="1F8E47"/>
          </a:solidFill>
        </p:spPr>
        <p:txBody>
          <a:bodyPr/>
          <a:lstStyle/>
          <a:p>
            <a:pPr marL="0" indent="0" algn="ctr"/>
            <a:r>
              <a:rPr lang="en-GB" b="1" dirty="0">
                <a:solidFill>
                  <a:schemeClr val="bg1"/>
                </a:solidFill>
              </a:rPr>
              <a:t>Climate Message Challenge</a:t>
            </a:r>
          </a:p>
          <a:p>
            <a:pPr marL="0" indent="0" algn="ctr"/>
            <a:r>
              <a:rPr lang="en-GB" dirty="0">
                <a:solidFill>
                  <a:schemeClr val="bg1"/>
                </a:solidFill>
              </a:rPr>
              <a:t>Write a message, slogan, or short script to inspire others. Think of it as a caption, short video, or artwork idea. Optional: Share it on your own platform</a:t>
            </a:r>
            <a:endParaRPr lang="en-GB" i="1" dirty="0">
              <a:solidFill>
                <a:schemeClr val="bg1"/>
              </a:solidFill>
            </a:endParaRPr>
          </a:p>
        </p:txBody>
      </p:sp>
      <p:pic>
        <p:nvPicPr>
          <p:cNvPr id="7" name="Picture Placeholder 6">
            <a:extLst>
              <a:ext uri="{FF2B5EF4-FFF2-40B4-BE49-F238E27FC236}">
                <a16:creationId xmlns:a16="http://schemas.microsoft.com/office/drawing/2014/main" id="{FA5B7BEB-AFEF-0B24-3AF3-9C0861CA573A}"/>
              </a:ext>
            </a:extLst>
          </p:cNvPr>
          <p:cNvPicPr>
            <a:picLocks noGrp="1" noChangeAspect="1"/>
          </p:cNvPicPr>
          <p:nvPr>
            <p:ph type="pic" sz="quarter" idx="22"/>
          </p:nvPr>
        </p:nvPicPr>
        <p:blipFill>
          <a:blip r:embed="rId2"/>
          <a:srcRect t="5485" b="5485"/>
          <a:stretch/>
        </p:blipFill>
        <p:spPr/>
      </p:pic>
    </p:spTree>
    <p:extLst>
      <p:ext uri="{BB962C8B-B14F-4D97-AF65-F5344CB8AC3E}">
        <p14:creationId xmlns:p14="http://schemas.microsoft.com/office/powerpoint/2010/main" val="167755145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BD1EC22-3EBA-A268-8176-427833BC52CC}"/>
              </a:ext>
            </a:extLst>
          </p:cNvPr>
          <p:cNvPicPr>
            <a:picLocks noChangeAspect="1"/>
          </p:cNvPicPr>
          <p:nvPr/>
        </p:nvPicPr>
        <p:blipFill>
          <a:blip r:embed="rId2">
            <a:alphaModFix amt="63000"/>
            <a:extLst>
              <a:ext uri="{28A0092B-C50C-407E-A947-70E740481C1C}">
                <a14:useLocalDpi xmlns:a14="http://schemas.microsoft.com/office/drawing/2010/main" val="0"/>
              </a:ext>
            </a:extLst>
          </a:blip>
          <a:stretch>
            <a:fillRect/>
          </a:stretch>
        </p:blipFill>
        <p:spPr>
          <a:xfrm rot="1081996">
            <a:off x="8046185" y="3549378"/>
            <a:ext cx="4628596" cy="4628596"/>
          </a:xfrm>
          <a:prstGeom prst="rect">
            <a:avLst/>
          </a:prstGeom>
        </p:spPr>
      </p:pic>
      <p:sp>
        <p:nvSpPr>
          <p:cNvPr id="5" name="Text Placeholder 4">
            <a:extLst>
              <a:ext uri="{FF2B5EF4-FFF2-40B4-BE49-F238E27FC236}">
                <a16:creationId xmlns:a16="http://schemas.microsoft.com/office/drawing/2014/main" id="{B3A8CB70-0662-7800-9016-B78A2FC761D0}"/>
              </a:ext>
            </a:extLst>
          </p:cNvPr>
          <p:cNvSpPr>
            <a:spLocks noGrp="1"/>
          </p:cNvSpPr>
          <p:nvPr>
            <p:ph type="body" sz="quarter" idx="19"/>
          </p:nvPr>
        </p:nvSpPr>
        <p:spPr>
          <a:xfrm>
            <a:off x="8559942" y="1519095"/>
            <a:ext cx="3195486" cy="731140"/>
          </a:xfrm>
        </p:spPr>
        <p:txBody>
          <a:bodyPr/>
          <a:lstStyle/>
          <a:p>
            <a:r>
              <a:rPr lang="en-US" dirty="0"/>
              <a:t>Any Questions?</a:t>
            </a:r>
          </a:p>
        </p:txBody>
      </p:sp>
      <p:sp>
        <p:nvSpPr>
          <p:cNvPr id="6" name="Text Placeholder 5">
            <a:extLst>
              <a:ext uri="{FF2B5EF4-FFF2-40B4-BE49-F238E27FC236}">
                <a16:creationId xmlns:a16="http://schemas.microsoft.com/office/drawing/2014/main" id="{C5BAE401-DA00-8AF1-77E7-AA07B9867939}"/>
              </a:ext>
            </a:extLst>
          </p:cNvPr>
          <p:cNvSpPr>
            <a:spLocks noGrp="1"/>
          </p:cNvSpPr>
          <p:nvPr>
            <p:ph type="body" sz="quarter" idx="20"/>
          </p:nvPr>
        </p:nvSpPr>
        <p:spPr>
          <a:xfrm>
            <a:off x="8577831" y="818690"/>
            <a:ext cx="3195485" cy="837258"/>
          </a:xfrm>
        </p:spPr>
        <p:txBody>
          <a:bodyPr/>
          <a:lstStyle/>
          <a:p>
            <a:r>
              <a:rPr lang="en-US" dirty="0"/>
              <a:t>Thank you </a:t>
            </a:r>
          </a:p>
        </p:txBody>
      </p:sp>
      <p:sp>
        <p:nvSpPr>
          <p:cNvPr id="4" name="Text Placeholder 3">
            <a:extLst>
              <a:ext uri="{FF2B5EF4-FFF2-40B4-BE49-F238E27FC236}">
                <a16:creationId xmlns:a16="http://schemas.microsoft.com/office/drawing/2014/main" id="{72E32BD9-E6FB-ACD0-68F0-84C4B07DE332}"/>
              </a:ext>
            </a:extLst>
          </p:cNvPr>
          <p:cNvSpPr>
            <a:spLocks noGrp="1"/>
          </p:cNvSpPr>
          <p:nvPr>
            <p:ph type="body" sz="quarter" idx="17"/>
          </p:nvPr>
        </p:nvSpPr>
        <p:spPr>
          <a:xfrm>
            <a:off x="603661" y="4708722"/>
            <a:ext cx="4952012" cy="679345"/>
          </a:xfrm>
        </p:spPr>
        <p:txBody>
          <a:bodyPr/>
          <a:lstStyle/>
          <a:p>
            <a:r>
              <a:rPr lang="en-US" sz="3200"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a:t>
            </a:r>
            <a:r>
              <a:rPr lang="en-US" sz="3200" b="1"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planet-pulse</a:t>
            </a:r>
            <a:r>
              <a:rPr lang="en-US" sz="3200"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.eu</a:t>
            </a:r>
            <a:endParaRPr lang="en-IE" sz="32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41" name="Group 40">
            <a:extLst>
              <a:ext uri="{FF2B5EF4-FFF2-40B4-BE49-F238E27FC236}">
                <a16:creationId xmlns:a16="http://schemas.microsoft.com/office/drawing/2014/main" id="{08E70028-2DEC-7AAE-0EE7-0F62324D787D}"/>
              </a:ext>
            </a:extLst>
          </p:cNvPr>
          <p:cNvGrpSpPr/>
          <p:nvPr/>
        </p:nvGrpSpPr>
        <p:grpSpPr>
          <a:xfrm>
            <a:off x="8770875" y="4675497"/>
            <a:ext cx="2817464" cy="475324"/>
            <a:chOff x="9893620" y="5409126"/>
            <a:chExt cx="1664680" cy="280842"/>
          </a:xfrm>
        </p:grpSpPr>
        <p:grpSp>
          <p:nvGrpSpPr>
            <p:cNvPr id="42" name="Graphic 3">
              <a:extLst>
                <a:ext uri="{FF2B5EF4-FFF2-40B4-BE49-F238E27FC236}">
                  <a16:creationId xmlns:a16="http://schemas.microsoft.com/office/drawing/2014/main" id="{8E0E4AE3-375B-387C-8EAF-8DCE0517155E}"/>
                </a:ext>
              </a:extLst>
            </p:cNvPr>
            <p:cNvGrpSpPr/>
            <p:nvPr/>
          </p:nvGrpSpPr>
          <p:grpSpPr>
            <a:xfrm>
              <a:off x="10931758" y="5409126"/>
              <a:ext cx="280634" cy="280634"/>
              <a:chOff x="1950027" y="2499889"/>
              <a:chExt cx="850463" cy="850463"/>
            </a:xfrm>
          </p:grpSpPr>
          <p:sp>
            <p:nvSpPr>
              <p:cNvPr id="54" name="Freeform 53">
                <a:extLst>
                  <a:ext uri="{FF2B5EF4-FFF2-40B4-BE49-F238E27FC236}">
                    <a16:creationId xmlns:a16="http://schemas.microsoft.com/office/drawing/2014/main" id="{6402D031-FFB6-8259-0354-679EE64AA2C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398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55" name="Graphic 3">
                <a:extLst>
                  <a:ext uri="{FF2B5EF4-FFF2-40B4-BE49-F238E27FC236}">
                    <a16:creationId xmlns:a16="http://schemas.microsoft.com/office/drawing/2014/main" id="{DC92A2F0-CE09-DAB9-600E-6992B3303762}"/>
                  </a:ext>
                </a:extLst>
              </p:cNvPr>
              <p:cNvGrpSpPr/>
              <p:nvPr/>
            </p:nvGrpSpPr>
            <p:grpSpPr>
              <a:xfrm>
                <a:off x="2107521" y="2657382"/>
                <a:ext cx="535476" cy="535477"/>
                <a:chOff x="2107521" y="2657382"/>
                <a:chExt cx="535476" cy="535477"/>
              </a:xfrm>
              <a:solidFill>
                <a:srgbClr val="FFFFFF"/>
              </a:solidFill>
            </p:grpSpPr>
            <p:sp>
              <p:nvSpPr>
                <p:cNvPr id="56" name="Freeform 55">
                  <a:extLst>
                    <a:ext uri="{FF2B5EF4-FFF2-40B4-BE49-F238E27FC236}">
                      <a16:creationId xmlns:a16="http://schemas.microsoft.com/office/drawing/2014/main" id="{53EF852F-D3BF-44F7-C78D-6BB73635A6C0}"/>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7" name="Freeform 56">
                  <a:extLst>
                    <a:ext uri="{FF2B5EF4-FFF2-40B4-BE49-F238E27FC236}">
                      <a16:creationId xmlns:a16="http://schemas.microsoft.com/office/drawing/2014/main" id="{F7B0FA52-9D6F-EEE6-0545-C31C48C9357F}"/>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8" name="Freeform 57">
                  <a:extLst>
                    <a:ext uri="{FF2B5EF4-FFF2-40B4-BE49-F238E27FC236}">
                      <a16:creationId xmlns:a16="http://schemas.microsoft.com/office/drawing/2014/main" id="{DFFF187C-C0ED-470D-C770-ECD76914918C}"/>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43" name="Graphic 3">
              <a:extLst>
                <a:ext uri="{FF2B5EF4-FFF2-40B4-BE49-F238E27FC236}">
                  <a16:creationId xmlns:a16="http://schemas.microsoft.com/office/drawing/2014/main" id="{EC70BC23-4FB5-59D3-1F2E-8F6C44B5C816}"/>
                </a:ext>
              </a:extLst>
            </p:cNvPr>
            <p:cNvGrpSpPr/>
            <p:nvPr/>
          </p:nvGrpSpPr>
          <p:grpSpPr>
            <a:xfrm>
              <a:off x="10239527" y="5409126"/>
              <a:ext cx="280634" cy="280634"/>
              <a:chOff x="-147782" y="2499889"/>
              <a:chExt cx="850463" cy="850463"/>
            </a:xfrm>
          </p:grpSpPr>
          <p:sp>
            <p:nvSpPr>
              <p:cNvPr id="52" name="Freeform 51">
                <a:extLst>
                  <a:ext uri="{FF2B5EF4-FFF2-40B4-BE49-F238E27FC236}">
                    <a16:creationId xmlns:a16="http://schemas.microsoft.com/office/drawing/2014/main" id="{7FB44486-728E-7313-B8E5-D528C51952E8}"/>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398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3" name="Freeform 52">
                <a:extLst>
                  <a:ext uri="{FF2B5EF4-FFF2-40B4-BE49-F238E27FC236}">
                    <a16:creationId xmlns:a16="http://schemas.microsoft.com/office/drawing/2014/main" id="{78D4C7AA-F878-39B7-E7AE-62449BA94379}"/>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44" name="Graphic 3">
              <a:extLst>
                <a:ext uri="{FF2B5EF4-FFF2-40B4-BE49-F238E27FC236}">
                  <a16:creationId xmlns:a16="http://schemas.microsoft.com/office/drawing/2014/main" id="{03A0627F-1B82-E6FC-5D88-6119729D50AA}"/>
                </a:ext>
              </a:extLst>
            </p:cNvPr>
            <p:cNvGrpSpPr/>
            <p:nvPr/>
          </p:nvGrpSpPr>
          <p:grpSpPr>
            <a:xfrm>
              <a:off x="11277666" y="5409126"/>
              <a:ext cx="280634" cy="280634"/>
              <a:chOff x="2998302" y="2499889"/>
              <a:chExt cx="850463" cy="850463"/>
            </a:xfrm>
          </p:grpSpPr>
          <p:sp>
            <p:nvSpPr>
              <p:cNvPr id="50" name="Freeform 49">
                <a:extLst>
                  <a:ext uri="{FF2B5EF4-FFF2-40B4-BE49-F238E27FC236}">
                    <a16:creationId xmlns:a16="http://schemas.microsoft.com/office/drawing/2014/main" id="{C21D51D7-5781-6350-26E9-32FCEEE1281F}"/>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5398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1" name="Freeform 50">
                <a:extLst>
                  <a:ext uri="{FF2B5EF4-FFF2-40B4-BE49-F238E27FC236}">
                    <a16:creationId xmlns:a16="http://schemas.microsoft.com/office/drawing/2014/main" id="{ACA7E8FC-9176-E93C-41EF-DC3A81B5AA9D}"/>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45" name="Graphic 3">
              <a:extLst>
                <a:ext uri="{FF2B5EF4-FFF2-40B4-BE49-F238E27FC236}">
                  <a16:creationId xmlns:a16="http://schemas.microsoft.com/office/drawing/2014/main" id="{4D3CB470-84E4-5E54-0102-3DFBF9EE22A2}"/>
                </a:ext>
              </a:extLst>
            </p:cNvPr>
            <p:cNvGrpSpPr/>
            <p:nvPr/>
          </p:nvGrpSpPr>
          <p:grpSpPr>
            <a:xfrm>
              <a:off x="9893620" y="5409126"/>
              <a:ext cx="280634" cy="280842"/>
              <a:chOff x="-1196056" y="2499889"/>
              <a:chExt cx="850463" cy="851093"/>
            </a:xfrm>
          </p:grpSpPr>
          <p:sp>
            <p:nvSpPr>
              <p:cNvPr id="48" name="Freeform 47">
                <a:extLst>
                  <a:ext uri="{FF2B5EF4-FFF2-40B4-BE49-F238E27FC236}">
                    <a16:creationId xmlns:a16="http://schemas.microsoft.com/office/drawing/2014/main" id="{79E5293D-38DC-118E-76B2-F20C4700178F}"/>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5398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9" name="Freeform 48">
                <a:extLst>
                  <a:ext uri="{FF2B5EF4-FFF2-40B4-BE49-F238E27FC236}">
                    <a16:creationId xmlns:a16="http://schemas.microsoft.com/office/drawing/2014/main" id="{BA77D9DB-7F2F-F39D-8199-E26A44E77B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46" name="Freeform 45">
              <a:extLst>
                <a:ext uri="{FF2B5EF4-FFF2-40B4-BE49-F238E27FC236}">
                  <a16:creationId xmlns:a16="http://schemas.microsoft.com/office/drawing/2014/main" id="{C611E2DB-CE1E-5CDC-1CBC-185B398A0361}"/>
                </a:ext>
              </a:extLst>
            </p:cNvPr>
            <p:cNvSpPr/>
            <p:nvPr/>
          </p:nvSpPr>
          <p:spPr>
            <a:xfrm>
              <a:off x="10585643" y="540912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398A2"/>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47" name="Graphic 46" descr="World with solid fill">
              <a:extLst>
                <a:ext uri="{FF2B5EF4-FFF2-40B4-BE49-F238E27FC236}">
                  <a16:creationId xmlns:a16="http://schemas.microsoft.com/office/drawing/2014/main" id="{EB38B327-8B40-12BA-BAD1-A94B71D56603}"/>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600539" y="5425572"/>
              <a:ext cx="246077" cy="246077"/>
            </a:xfrm>
            <a:prstGeom prst="rect">
              <a:avLst/>
            </a:prstGeom>
          </p:spPr>
        </p:pic>
      </p:grpSp>
    </p:spTree>
    <p:extLst>
      <p:ext uri="{BB962C8B-B14F-4D97-AF65-F5344CB8AC3E}">
        <p14:creationId xmlns:p14="http://schemas.microsoft.com/office/powerpoint/2010/main" val="4334785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561B61B-D9E5-B6BB-DD9A-AF83DD63D519}"/>
              </a:ext>
            </a:extLst>
          </p:cNvPr>
          <p:cNvSpPr>
            <a:spLocks noGrp="1"/>
          </p:cNvSpPr>
          <p:nvPr>
            <p:ph type="body" sz="quarter" idx="18"/>
          </p:nvPr>
        </p:nvSpPr>
        <p:spPr>
          <a:xfrm>
            <a:off x="762166" y="1594117"/>
            <a:ext cx="4615448" cy="4412246"/>
          </a:xfrm>
        </p:spPr>
        <p:txBody>
          <a:bodyPr/>
          <a:lstStyle/>
          <a:p>
            <a:pPr marL="0" indent="0"/>
            <a:r>
              <a:rPr lang="en-GB" sz="2000" dirty="0"/>
              <a:t>Psychologists Clayton and </a:t>
            </a:r>
            <a:r>
              <a:rPr lang="en-GB" sz="2000" dirty="0" err="1"/>
              <a:t>Karazsia</a:t>
            </a:r>
            <a:r>
              <a:rPr lang="en-GB" sz="2000" dirty="0"/>
              <a:t> (2020) define climate anxiety as "negative cognitive, emotional, and behavioural responses associated with concerns about climate change.“</a:t>
            </a:r>
          </a:p>
          <a:p>
            <a:pPr marL="0" indent="0"/>
            <a:r>
              <a:rPr lang="en-GB" sz="2000" dirty="0"/>
              <a:t>When young people learn about deforestation, rising sea levels, or species extinction, it is natural to experience emotions like sadness, worry, or fear.</a:t>
            </a:r>
          </a:p>
          <a:p>
            <a:pPr marL="0" indent="0"/>
            <a:r>
              <a:rPr lang="en-GB" sz="2000" dirty="0"/>
              <a:t> Feeling climate anxiety means you care deeply about the planet and its future. It is not something that should be suppressed, it is something that can drive positive change.</a:t>
            </a:r>
            <a:endParaRPr lang="en-US" sz="2000" dirty="0"/>
          </a:p>
        </p:txBody>
      </p:sp>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a:xfrm>
            <a:off x="798382" y="761603"/>
            <a:ext cx="6250118" cy="803654"/>
          </a:xfrm>
        </p:spPr>
        <p:txBody>
          <a:bodyPr/>
          <a:lstStyle/>
          <a:p>
            <a:r>
              <a:rPr lang="en-US" dirty="0">
                <a:solidFill>
                  <a:srgbClr val="1F8E47"/>
                </a:solidFill>
              </a:rPr>
              <a:t>1.1 What is Climate Anxiety?</a:t>
            </a:r>
          </a:p>
        </p:txBody>
      </p:sp>
      <p:pic>
        <p:nvPicPr>
          <p:cNvPr id="6" name="Online Media 5" title="What is 'climate anxiety' and what to do about it | TrueTube">
            <a:hlinkClick r:id="" action="ppaction://media"/>
            <a:extLst>
              <a:ext uri="{FF2B5EF4-FFF2-40B4-BE49-F238E27FC236}">
                <a16:creationId xmlns:a16="http://schemas.microsoft.com/office/drawing/2014/main" id="{BF339FE2-B343-6216-06DC-B468432C6CF5}"/>
              </a:ext>
            </a:extLst>
          </p:cNvPr>
          <p:cNvPicPr>
            <a:picLocks noRot="1" noChangeAspect="1"/>
          </p:cNvPicPr>
          <p:nvPr>
            <a:videoFile r:link="rId1"/>
          </p:nvPr>
        </p:nvPicPr>
        <p:blipFill>
          <a:blip r:embed="rId3"/>
          <a:stretch>
            <a:fillRect/>
          </a:stretch>
        </p:blipFill>
        <p:spPr>
          <a:xfrm>
            <a:off x="6096000" y="1927122"/>
            <a:ext cx="4814978" cy="3028336"/>
          </a:xfrm>
          <a:prstGeom prst="rect">
            <a:avLst/>
          </a:prstGeom>
        </p:spPr>
      </p:pic>
      <p:sp>
        <p:nvSpPr>
          <p:cNvPr id="7" name="Oval 6">
            <a:extLst>
              <a:ext uri="{FF2B5EF4-FFF2-40B4-BE49-F238E27FC236}">
                <a16:creationId xmlns:a16="http://schemas.microsoft.com/office/drawing/2014/main" id="{39E9D2AA-644A-EEF3-2FEB-DE9094735EEF}"/>
              </a:ext>
            </a:extLst>
          </p:cNvPr>
          <p:cNvSpPr/>
          <p:nvPr/>
        </p:nvSpPr>
        <p:spPr>
          <a:xfrm>
            <a:off x="8839200" y="0"/>
            <a:ext cx="3441290" cy="3500284"/>
          </a:xfrm>
          <a:prstGeom prst="ellipse">
            <a:avLst/>
          </a:prstGeom>
          <a:solidFill>
            <a:srgbClr val="5398A2"/>
          </a:solidFill>
          <a:ln>
            <a:solidFill>
              <a:srgbClr val="5398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 Placeholder 4">
            <a:extLst>
              <a:ext uri="{FF2B5EF4-FFF2-40B4-BE49-F238E27FC236}">
                <a16:creationId xmlns:a16="http://schemas.microsoft.com/office/drawing/2014/main" id="{83AB0216-4BD2-3368-D4F3-5C7B44451CBD}"/>
              </a:ext>
            </a:extLst>
          </p:cNvPr>
          <p:cNvSpPr txBox="1">
            <a:spLocks/>
          </p:cNvSpPr>
          <p:nvPr/>
        </p:nvSpPr>
        <p:spPr>
          <a:xfrm>
            <a:off x="9351905" y="1106457"/>
            <a:ext cx="2415879" cy="131324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r>
              <a:rPr lang="en-GB" b="1" dirty="0">
                <a:solidFill>
                  <a:schemeClr val="bg1"/>
                </a:solidFill>
                <a:hlinkClick r:id="rId4">
                  <a:extLst>
                    <a:ext uri="{A12FA001-AC4F-418D-AE19-62706E023703}">
                      <ahyp:hlinkClr xmlns:ahyp="http://schemas.microsoft.com/office/drawing/2018/hyperlinkcolor" val="tx"/>
                    </a:ext>
                  </a:extLst>
                </a:hlinkClick>
              </a:rPr>
              <a:t>Watch this short video on What is 'climate anxiety' and what to do about it </a:t>
            </a:r>
            <a:endParaRPr lang="en-US" b="1" dirty="0">
              <a:solidFill>
                <a:schemeClr val="bg1"/>
              </a:solidFill>
            </a:endParaRPr>
          </a:p>
        </p:txBody>
      </p:sp>
    </p:spTree>
    <p:extLst>
      <p:ext uri="{BB962C8B-B14F-4D97-AF65-F5344CB8AC3E}">
        <p14:creationId xmlns:p14="http://schemas.microsoft.com/office/powerpoint/2010/main" val="3151852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2C2221A-D11C-F049-4BE8-7693558EE84B}"/>
              </a:ext>
            </a:extLst>
          </p:cNvPr>
          <p:cNvSpPr>
            <a:spLocks noGrp="1"/>
          </p:cNvSpPr>
          <p:nvPr>
            <p:ph type="body" sz="quarter" idx="19"/>
          </p:nvPr>
        </p:nvSpPr>
        <p:spPr>
          <a:xfrm>
            <a:off x="544933" y="941779"/>
            <a:ext cx="1197303" cy="623478"/>
          </a:xfrm>
        </p:spPr>
        <p:txBody>
          <a:bodyPr/>
          <a:lstStyle/>
          <a:p>
            <a:r>
              <a:rPr lang="en-US" dirty="0"/>
              <a:t>1.2</a:t>
            </a:r>
          </a:p>
        </p:txBody>
      </p:sp>
      <p:sp>
        <p:nvSpPr>
          <p:cNvPr id="7" name="Text Placeholder 6">
            <a:extLst>
              <a:ext uri="{FF2B5EF4-FFF2-40B4-BE49-F238E27FC236}">
                <a16:creationId xmlns:a16="http://schemas.microsoft.com/office/drawing/2014/main" id="{D93B41D0-B47F-F72A-67EC-6926BF890FF9}"/>
              </a:ext>
            </a:extLst>
          </p:cNvPr>
          <p:cNvSpPr>
            <a:spLocks noGrp="1"/>
          </p:cNvSpPr>
          <p:nvPr>
            <p:ph type="body" sz="quarter" idx="20"/>
          </p:nvPr>
        </p:nvSpPr>
        <p:spPr>
          <a:xfrm>
            <a:off x="4594469" y="1883779"/>
            <a:ext cx="6961476" cy="4774196"/>
          </a:xfrm>
        </p:spPr>
        <p:txBody>
          <a:bodyPr/>
          <a:lstStyle/>
          <a:p>
            <a:pPr marL="0" indent="0"/>
            <a:r>
              <a:rPr lang="en-GB" sz="2000" dirty="0"/>
              <a:t>The effects of climate change go far beyond physical destruction. According to the </a:t>
            </a:r>
            <a:r>
              <a:rPr lang="en-GB" sz="2000" b="1" dirty="0">
                <a:solidFill>
                  <a:srgbClr val="5398A2"/>
                </a:solidFill>
              </a:rPr>
              <a:t>World Health Organization (2022),</a:t>
            </a:r>
            <a:r>
              <a:rPr lang="en-GB" sz="2000" dirty="0">
                <a:solidFill>
                  <a:srgbClr val="5398A2"/>
                </a:solidFill>
              </a:rPr>
              <a:t> </a:t>
            </a:r>
            <a:r>
              <a:rPr lang="en-GB" sz="2000" dirty="0"/>
              <a:t>climate change is one of the greatest health threats facing humanity, particularly for young people.</a:t>
            </a:r>
          </a:p>
          <a:p>
            <a:pPr marL="0" indent="0"/>
            <a:r>
              <a:rPr lang="en-GB" sz="2000" dirty="0"/>
              <a:t>Young people are living with the knowledge that the future may be filled with more frequent natural disasters, food insecurity, displacement, and social disruption.</a:t>
            </a:r>
          </a:p>
          <a:p>
            <a:pPr marL="0" indent="0"/>
            <a:r>
              <a:rPr lang="en-GB" sz="2000" dirty="0"/>
              <a:t>Even those who have not directly experienced these impacts can be affected emotionally through constant exposure to </a:t>
            </a:r>
            <a:r>
              <a:rPr lang="en-GB" sz="2000" b="1" dirty="0">
                <a:solidFill>
                  <a:srgbClr val="5398A2"/>
                </a:solidFill>
              </a:rPr>
              <a:t>news reports, social media, and environmental campaigns. </a:t>
            </a:r>
          </a:p>
          <a:p>
            <a:pPr marL="0" indent="0"/>
            <a:r>
              <a:rPr lang="en-GB" sz="2000" dirty="0"/>
              <a:t>Watching wildfires destroy forests in Australia, or floods displacing communities in Pakistan, can lead to a deep sense of helplessness and sadness, even from thousands of kilometres away. Understanding that these emotions are a normal global reaction can help you realise you are not alone</a:t>
            </a:r>
            <a:endParaRPr lang="en-US" sz="2000" dirty="0"/>
          </a:p>
        </p:txBody>
      </p:sp>
      <p:sp>
        <p:nvSpPr>
          <p:cNvPr id="4" name="Text Placeholder 3">
            <a:extLst>
              <a:ext uri="{FF2B5EF4-FFF2-40B4-BE49-F238E27FC236}">
                <a16:creationId xmlns:a16="http://schemas.microsoft.com/office/drawing/2014/main" id="{EC93FF4B-75FD-885B-C952-7372901F3BB9}"/>
              </a:ext>
            </a:extLst>
          </p:cNvPr>
          <p:cNvSpPr>
            <a:spLocks noGrp="1"/>
          </p:cNvSpPr>
          <p:nvPr>
            <p:ph type="body" sz="quarter" idx="16"/>
          </p:nvPr>
        </p:nvSpPr>
        <p:spPr>
          <a:xfrm>
            <a:off x="4594469" y="449864"/>
            <a:ext cx="6961476" cy="803654"/>
          </a:xfrm>
        </p:spPr>
        <p:txBody>
          <a:bodyPr/>
          <a:lstStyle/>
          <a:p>
            <a:r>
              <a:rPr lang="en-GB" dirty="0">
                <a:solidFill>
                  <a:srgbClr val="1F8E47"/>
                </a:solidFill>
              </a:rPr>
              <a:t>How Climate Change Affects Mental Health Globally</a:t>
            </a:r>
          </a:p>
          <a:p>
            <a:endParaRPr lang="en-US" dirty="0"/>
          </a:p>
        </p:txBody>
      </p:sp>
    </p:spTree>
    <p:extLst>
      <p:ext uri="{BB962C8B-B14F-4D97-AF65-F5344CB8AC3E}">
        <p14:creationId xmlns:p14="http://schemas.microsoft.com/office/powerpoint/2010/main" val="32369742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0DB55C-84A8-FC6D-DD56-8C6260E29D4A}"/>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46164C44-7B5F-048F-C57C-3F611A66C5C9}"/>
              </a:ext>
            </a:extLst>
          </p:cNvPr>
          <p:cNvSpPr>
            <a:spLocks noGrp="1"/>
          </p:cNvSpPr>
          <p:nvPr>
            <p:ph type="body" sz="quarter" idx="19"/>
          </p:nvPr>
        </p:nvSpPr>
        <p:spPr>
          <a:xfrm>
            <a:off x="544933" y="941779"/>
            <a:ext cx="1197303" cy="623478"/>
          </a:xfrm>
        </p:spPr>
        <p:txBody>
          <a:bodyPr/>
          <a:lstStyle/>
          <a:p>
            <a:r>
              <a:rPr lang="en-US" dirty="0"/>
              <a:t>1.2</a:t>
            </a:r>
          </a:p>
        </p:txBody>
      </p:sp>
      <p:sp>
        <p:nvSpPr>
          <p:cNvPr id="7" name="Text Placeholder 6">
            <a:extLst>
              <a:ext uri="{FF2B5EF4-FFF2-40B4-BE49-F238E27FC236}">
                <a16:creationId xmlns:a16="http://schemas.microsoft.com/office/drawing/2014/main" id="{64139510-2AE0-0F48-6E6C-3606DA0A8BB4}"/>
              </a:ext>
            </a:extLst>
          </p:cNvPr>
          <p:cNvSpPr>
            <a:spLocks noGrp="1"/>
          </p:cNvSpPr>
          <p:nvPr>
            <p:ph type="body" sz="quarter" idx="20"/>
          </p:nvPr>
        </p:nvSpPr>
        <p:spPr>
          <a:xfrm>
            <a:off x="6095999" y="1883779"/>
            <a:ext cx="5459945" cy="3849918"/>
          </a:xfrm>
        </p:spPr>
        <p:txBody>
          <a:bodyPr/>
          <a:lstStyle/>
          <a:p>
            <a:pPr marL="0" indent="0"/>
            <a:r>
              <a:rPr lang="en-GB" b="1" dirty="0">
                <a:solidFill>
                  <a:srgbClr val="5398A2"/>
                </a:solidFill>
              </a:rPr>
              <a:t>Activity! </a:t>
            </a:r>
          </a:p>
          <a:p>
            <a:pPr marL="0" indent="0"/>
            <a:endParaRPr lang="en-GB" b="1" dirty="0"/>
          </a:p>
          <a:p>
            <a:pPr marL="0" indent="0"/>
            <a:r>
              <a:rPr lang="en-GB" dirty="0"/>
              <a:t>Map Task – Pin two countries that have faced major climate impacts recently and discuss how you felt seeing those events</a:t>
            </a:r>
          </a:p>
          <a:p>
            <a:pPr marL="0" indent="0"/>
            <a:endParaRPr lang="en-GB" b="1" dirty="0">
              <a:solidFill>
                <a:srgbClr val="5398A2"/>
              </a:solidFill>
            </a:endParaRPr>
          </a:p>
          <a:p>
            <a:pPr marL="0" indent="0"/>
            <a:r>
              <a:rPr lang="en-GB" b="1" dirty="0">
                <a:solidFill>
                  <a:srgbClr val="5398A2"/>
                </a:solidFill>
              </a:rPr>
              <a:t>Click </a:t>
            </a:r>
            <a:r>
              <a:rPr lang="en-GB" b="1" dirty="0">
                <a:solidFill>
                  <a:srgbClr val="5398A2"/>
                </a:solidFill>
                <a:hlinkClick r:id="rId2"/>
              </a:rPr>
              <a:t>HERE </a:t>
            </a:r>
            <a:r>
              <a:rPr lang="en-GB" b="1" dirty="0">
                <a:solidFill>
                  <a:srgbClr val="5398A2"/>
                </a:solidFill>
              </a:rPr>
              <a:t>to take part in the activity </a:t>
            </a:r>
            <a:endParaRPr lang="en-US" b="1" dirty="0">
              <a:solidFill>
                <a:srgbClr val="5398A2"/>
              </a:solidFill>
            </a:endParaRPr>
          </a:p>
        </p:txBody>
      </p:sp>
      <p:sp>
        <p:nvSpPr>
          <p:cNvPr id="4" name="Text Placeholder 3">
            <a:extLst>
              <a:ext uri="{FF2B5EF4-FFF2-40B4-BE49-F238E27FC236}">
                <a16:creationId xmlns:a16="http://schemas.microsoft.com/office/drawing/2014/main" id="{D6333713-7DEB-F3DB-E6FB-2BB57798564B}"/>
              </a:ext>
            </a:extLst>
          </p:cNvPr>
          <p:cNvSpPr>
            <a:spLocks noGrp="1"/>
          </p:cNvSpPr>
          <p:nvPr>
            <p:ph type="body" sz="quarter" idx="16"/>
          </p:nvPr>
        </p:nvSpPr>
        <p:spPr>
          <a:xfrm>
            <a:off x="4594469" y="449864"/>
            <a:ext cx="6961476" cy="803654"/>
          </a:xfrm>
        </p:spPr>
        <p:txBody>
          <a:bodyPr/>
          <a:lstStyle/>
          <a:p>
            <a:r>
              <a:rPr lang="en-GB" dirty="0">
                <a:solidFill>
                  <a:srgbClr val="1F8E47"/>
                </a:solidFill>
              </a:rPr>
              <a:t>How Climate Change Affects Mental Health Globally</a:t>
            </a:r>
          </a:p>
          <a:p>
            <a:endParaRPr lang="en-US" dirty="0"/>
          </a:p>
        </p:txBody>
      </p:sp>
      <p:pic>
        <p:nvPicPr>
          <p:cNvPr id="3" name="Picture 2">
            <a:extLst>
              <a:ext uri="{FF2B5EF4-FFF2-40B4-BE49-F238E27FC236}">
                <a16:creationId xmlns:a16="http://schemas.microsoft.com/office/drawing/2014/main" id="{5C0746F5-38D3-993A-7949-23C19113A9B5}"/>
              </a:ext>
            </a:extLst>
          </p:cNvPr>
          <p:cNvPicPr>
            <a:picLocks noChangeAspect="1"/>
          </p:cNvPicPr>
          <p:nvPr/>
        </p:nvPicPr>
        <p:blipFill>
          <a:blip r:embed="rId3"/>
          <a:stretch>
            <a:fillRect/>
          </a:stretch>
        </p:blipFill>
        <p:spPr>
          <a:xfrm>
            <a:off x="274104" y="1930906"/>
            <a:ext cx="5574245" cy="2832780"/>
          </a:xfrm>
          <a:prstGeom prst="rect">
            <a:avLst/>
          </a:prstGeom>
        </p:spPr>
      </p:pic>
    </p:spTree>
    <p:extLst>
      <p:ext uri="{BB962C8B-B14F-4D97-AF65-F5344CB8AC3E}">
        <p14:creationId xmlns:p14="http://schemas.microsoft.com/office/powerpoint/2010/main" val="3627363239"/>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5299</TotalTime>
  <Words>4799</Words>
  <Application>Microsoft Office PowerPoint</Application>
  <PresentationFormat>Widescreen</PresentationFormat>
  <Paragraphs>345</Paragraphs>
  <Slides>68</Slides>
  <Notes>3</Notes>
  <HiddenSlides>0</HiddenSlides>
  <MMClips>9</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68</vt:i4>
      </vt:variant>
    </vt:vector>
  </HeadingPairs>
  <TitlesOfParts>
    <vt:vector size="74" baseType="lpstr">
      <vt:lpstr>Arial</vt:lpstr>
      <vt:lpstr>Calibri</vt:lpstr>
      <vt:lpstr>halyard-text</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aine hamill</cp:lastModifiedBy>
  <cp:revision>253</cp:revision>
  <dcterms:created xsi:type="dcterms:W3CDTF">2020-10-14T13:32:04Z</dcterms:created>
  <dcterms:modified xsi:type="dcterms:W3CDTF">2026-06-25T21:09:35Z</dcterms:modified>
</cp:coreProperties>
</file>