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37"/>
  </p:notesMasterIdLst>
  <p:sldIdLst>
    <p:sldId id="4299" r:id="rId5"/>
    <p:sldId id="4303" r:id="rId6"/>
    <p:sldId id="4370" r:id="rId7"/>
    <p:sldId id="4305" r:id="rId8"/>
    <p:sldId id="4368" r:id="rId9"/>
    <p:sldId id="4369" r:id="rId10"/>
    <p:sldId id="4486" r:id="rId11"/>
    <p:sldId id="4487" r:id="rId12"/>
    <p:sldId id="4488" r:id="rId13"/>
    <p:sldId id="4489" r:id="rId14"/>
    <p:sldId id="4490" r:id="rId15"/>
    <p:sldId id="4372" r:id="rId16"/>
    <p:sldId id="4423" r:id="rId17"/>
    <p:sldId id="4491" r:id="rId18"/>
    <p:sldId id="4374" r:id="rId19"/>
    <p:sldId id="4424" r:id="rId20"/>
    <p:sldId id="4493" r:id="rId21"/>
    <p:sldId id="4431" r:id="rId22"/>
    <p:sldId id="4415" r:id="rId23"/>
    <p:sldId id="4494" r:id="rId24"/>
    <p:sldId id="4420" r:id="rId25"/>
    <p:sldId id="4421" r:id="rId26"/>
    <p:sldId id="4416" r:id="rId27"/>
    <p:sldId id="4337" r:id="rId28"/>
    <p:sldId id="4336" r:id="rId29"/>
    <p:sldId id="4407" r:id="rId30"/>
    <p:sldId id="4406" r:id="rId31"/>
    <p:sldId id="4454" r:id="rId32"/>
    <p:sldId id="4455" r:id="rId33"/>
    <p:sldId id="4456" r:id="rId34"/>
    <p:sldId id="4495" r:id="rId35"/>
    <p:sldId id="4314"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D906D1-FCBE-4046-8530-B335A0D475C6}" v="47" dt="2026-01-07T12:00:30.1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445"/>
    <p:restoredTop sz="95082"/>
  </p:normalViewPr>
  <p:slideViewPr>
    <p:cSldViewPr snapToGrid="0" snapToObjects="1">
      <p:cViewPr varScale="1">
        <p:scale>
          <a:sx n="103" d="100"/>
          <a:sy n="103" d="100"/>
        </p:scale>
        <p:origin x="114" y="2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3" d="100"/>
        <a:sy n="73" d="100"/>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vod ID20" userId="er45vy2DM4qOGcvCOoj2/OALgUoaS+bob5yuUbvTnJU=" providerId="None" clId="Web-{7DD906D1-FCBE-4046-8530-B335A0D475C6}"/>
    <pc:docChg chg="modSld">
      <pc:chgData name="Zavod ID20" userId="er45vy2DM4qOGcvCOoj2/OALgUoaS+bob5yuUbvTnJU=" providerId="None" clId="Web-{7DD906D1-FCBE-4046-8530-B335A0D475C6}" dt="2026-01-07T12:00:29.155" v="43" actId="20577"/>
      <pc:docMkLst>
        <pc:docMk/>
      </pc:docMkLst>
      <pc:sldChg chg="modSp">
        <pc:chgData name="Zavod ID20" userId="er45vy2DM4qOGcvCOoj2/OALgUoaS+bob5yuUbvTnJU=" providerId="None" clId="Web-{7DD906D1-FCBE-4046-8530-B335A0D475C6}" dt="2026-01-07T11:59:43.343" v="23" actId="20577"/>
        <pc:sldMkLst>
          <pc:docMk/>
          <pc:sldMk cId="2225212527" sldId="4303"/>
        </pc:sldMkLst>
        <pc:spChg chg="mod">
          <ac:chgData name="Zavod ID20" userId="er45vy2DM4qOGcvCOoj2/OALgUoaS+bob5yuUbvTnJU=" providerId="None" clId="Web-{7DD906D1-FCBE-4046-8530-B335A0D475C6}" dt="2026-01-07T11:59:43.343" v="23" actId="20577"/>
          <ac:spMkLst>
            <pc:docMk/>
            <pc:sldMk cId="2225212527" sldId="4303"/>
            <ac:spMk id="13" creationId="{8200CF51-BD65-558A-3660-B4F2C25FF695}"/>
          </ac:spMkLst>
        </pc:spChg>
      </pc:sldChg>
      <pc:sldChg chg="modSp">
        <pc:chgData name="Zavod ID20" userId="er45vy2DM4qOGcvCOoj2/OALgUoaS+bob5yuUbvTnJU=" providerId="None" clId="Web-{7DD906D1-FCBE-4046-8530-B335A0D475C6}" dt="2026-01-07T11:59:32.374" v="8" actId="20577"/>
        <pc:sldMkLst>
          <pc:docMk/>
          <pc:sldMk cId="3030319898" sldId="4431"/>
        </pc:sldMkLst>
        <pc:spChg chg="mod">
          <ac:chgData name="Zavod ID20" userId="er45vy2DM4qOGcvCOoj2/OALgUoaS+bob5yuUbvTnJU=" providerId="None" clId="Web-{7DD906D1-FCBE-4046-8530-B335A0D475C6}" dt="2026-01-07T11:59:32.374" v="8" actId="20577"/>
          <ac:spMkLst>
            <pc:docMk/>
            <pc:sldMk cId="3030319898" sldId="4431"/>
            <ac:spMk id="8" creationId="{93692B7C-9410-D740-73A9-71CD1F1B7992}"/>
          </ac:spMkLst>
        </pc:spChg>
      </pc:sldChg>
      <pc:sldChg chg="modSp">
        <pc:chgData name="Zavod ID20" userId="er45vy2DM4qOGcvCOoj2/OALgUoaS+bob5yuUbvTnJU=" providerId="None" clId="Web-{7DD906D1-FCBE-4046-8530-B335A0D475C6}" dt="2026-01-07T12:00:29.155" v="43" actId="20577"/>
        <pc:sldMkLst>
          <pc:docMk/>
          <pc:sldMk cId="2894342189" sldId="4489"/>
        </pc:sldMkLst>
        <pc:spChg chg="mod">
          <ac:chgData name="Zavod ID20" userId="er45vy2DM4qOGcvCOoj2/OALgUoaS+bob5yuUbvTnJU=" providerId="None" clId="Web-{7DD906D1-FCBE-4046-8530-B335A0D475C6}" dt="2026-01-07T12:00:29.155" v="43" actId="20577"/>
          <ac:spMkLst>
            <pc:docMk/>
            <pc:sldMk cId="2894342189" sldId="4489"/>
            <ac:spMk id="8" creationId="{574D34B6-0C8D-E77F-97CC-1BAA698FC863}"/>
          </ac:spMkLst>
        </pc:spChg>
      </pc:sldChg>
    </pc:docChg>
  </pc:docChgLst>
  <pc:docChgLst>
    <pc:chgData name="Con" userId="5f959ae4-f9f7-4ff4-86da-e643a6328b34" providerId="ADAL" clId="{4115ABA8-9A6F-43B7-BF41-8C0E4A7251F7}"/>
    <pc:docChg chg="custSel modSld">
      <pc:chgData name="Con" userId="5f959ae4-f9f7-4ff4-86da-e643a6328b34" providerId="ADAL" clId="{4115ABA8-9A6F-43B7-BF41-8C0E4A7251F7}" dt="2025-12-14T16:19:45.742" v="0" actId="478"/>
      <pc:docMkLst>
        <pc:docMk/>
      </pc:docMkLst>
      <pc:sldChg chg="delSp mod">
        <pc:chgData name="Con" userId="5f959ae4-f9f7-4ff4-86da-e643a6328b34" providerId="ADAL" clId="{4115ABA8-9A6F-43B7-BF41-8C0E4A7251F7}" dt="2025-12-14T16:19:45.742" v="0" actId="478"/>
        <pc:sldMkLst>
          <pc:docMk/>
          <pc:sldMk cId="2225212527" sldId="43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2905575" y="2272105"/>
            <a:ext cx="3336183" cy="36024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39761" y="2405243"/>
            <a:ext cx="4748066" cy="3336181"/>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D6A4EAA4-8455-6BCC-2CF4-864D4D63E800}"/>
              </a:ext>
            </a:extLst>
          </p:cNvPr>
          <p:cNvSpPr>
            <a:spLocks noGrp="1"/>
          </p:cNvSpPr>
          <p:nvPr>
            <p:ph type="pic" sz="quarter" idx="19"/>
          </p:nvPr>
        </p:nvSpPr>
        <p:spPr>
          <a:xfrm>
            <a:off x="5555673" y="337875"/>
            <a:ext cx="6636327" cy="460919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430882"/>
            <a:ext cx="4414577" cy="679345"/>
          </a:xfrm>
          <a:prstGeom prst="rect">
            <a:avLst/>
          </a:prstGeom>
        </p:spPr>
        <p:txBody>
          <a:bodyPr>
            <a:noAutofit/>
          </a:bodyPr>
          <a:lstStyle>
            <a:lvl1pPr marL="0" indent="0" algn="r">
              <a:buNone/>
              <a:defRPr sz="2800" b="0" i="0">
                <a:solidFill>
                  <a:schemeClr val="bg1"/>
                </a:solidFill>
                <a:latin typeface="+mn-lt"/>
              </a:defRPr>
            </a:lvl1pPr>
          </a:lstStyle>
          <a:p>
            <a:pPr lvl="0"/>
            <a:r>
              <a:rPr lang="en-US" err="1"/>
              <a:t>www.website.eu</a:t>
            </a:r>
            <a:endParaRPr lang="en-US"/>
          </a:p>
        </p:txBody>
      </p:sp>
      <p:sp>
        <p:nvSpPr>
          <p:cNvPr id="2" name="Freeform 1">
            <a:extLst>
              <a:ext uri="{FF2B5EF4-FFF2-40B4-BE49-F238E27FC236}">
                <a16:creationId xmlns:a16="http://schemas.microsoft.com/office/drawing/2014/main" id="{B35F9359-F872-09C6-1985-6971F387D1F3}"/>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8">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a:latin typeface="Calibri" panose="020F0502020204030204" pitchFamily="34" charset="0"/>
            </a:endParaRPr>
          </a:p>
        </p:txBody>
      </p:sp>
      <p:pic>
        <p:nvPicPr>
          <p:cNvPr id="9" name="Picture 8">
            <a:extLst>
              <a:ext uri="{FF2B5EF4-FFF2-40B4-BE49-F238E27FC236}">
                <a16:creationId xmlns:a16="http://schemas.microsoft.com/office/drawing/2014/main" id="{81267D49-CF81-1CAB-9378-84795E28C7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403" y="312631"/>
            <a:ext cx="2646852" cy="1945277"/>
          </a:xfrm>
          <a:prstGeom prst="rect">
            <a:avLst/>
          </a:prstGeom>
        </p:spPr>
      </p:pic>
      <p:pic>
        <p:nvPicPr>
          <p:cNvPr id="4" name="Picture 3">
            <a:extLst>
              <a:ext uri="{FF2B5EF4-FFF2-40B4-BE49-F238E27FC236}">
                <a16:creationId xmlns:a16="http://schemas.microsoft.com/office/drawing/2014/main" id="{599604F4-97D9-E71D-6636-CEECBB94502F}"/>
              </a:ext>
            </a:extLst>
          </p:cNvPr>
          <p:cNvPicPr>
            <a:picLocks noChangeAspect="1"/>
          </p:cNvPicPr>
          <p:nvPr/>
        </p:nvPicPr>
        <p:blipFill>
          <a:blip r:embed="rId3"/>
          <a:stretch>
            <a:fillRect/>
          </a:stretch>
        </p:blipFill>
        <p:spPr>
          <a:xfrm>
            <a:off x="774156" y="6141597"/>
            <a:ext cx="1552020" cy="345591"/>
          </a:xfrm>
          <a:prstGeom prst="rect">
            <a:avLst/>
          </a:prstGeom>
        </p:spPr>
      </p:pic>
      <p:sp>
        <p:nvSpPr>
          <p:cNvPr id="6" name="Rectangle 5">
            <a:extLst>
              <a:ext uri="{FF2B5EF4-FFF2-40B4-BE49-F238E27FC236}">
                <a16:creationId xmlns:a16="http://schemas.microsoft.com/office/drawing/2014/main" id="{67915082-D0D6-6A71-3413-22E70864D5ED}"/>
              </a:ext>
            </a:extLst>
          </p:cNvPr>
          <p:cNvSpPr/>
          <p:nvPr userDrawn="1"/>
        </p:nvSpPr>
        <p:spPr>
          <a:xfrm>
            <a:off x="2334272" y="6172045"/>
            <a:ext cx="2925905" cy="28469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422086504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spTree>
    <p:extLst>
      <p:ext uri="{BB962C8B-B14F-4D97-AF65-F5344CB8AC3E}">
        <p14:creationId xmlns:p14="http://schemas.microsoft.com/office/powerpoint/2010/main" val="254669415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a:p>
        </p:txBody>
      </p:sp>
      <p:cxnSp>
        <p:nvCxnSpPr>
          <p:cNvPr id="6" name="Straight Connector 5">
            <a:extLst>
              <a:ext uri="{FF2B5EF4-FFF2-40B4-BE49-F238E27FC236}">
                <a16:creationId xmlns:a16="http://schemas.microsoft.com/office/drawing/2014/main" id="{CDF15AA0-BAB5-D100-8C2E-7AFCA8758823}"/>
              </a:ext>
            </a:extLst>
          </p:cNvPr>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ct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ct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spTree>
    <p:extLst>
      <p:ext uri="{BB962C8B-B14F-4D97-AF65-F5344CB8AC3E}">
        <p14:creationId xmlns:p14="http://schemas.microsoft.com/office/powerpoint/2010/main" val="4920945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84C24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ct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ct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spTree>
    <p:extLst>
      <p:ext uri="{BB962C8B-B14F-4D97-AF65-F5344CB8AC3E}">
        <p14:creationId xmlns:p14="http://schemas.microsoft.com/office/powerpoint/2010/main" val="4191051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1F8E4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ct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ct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48060243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398A2"/>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ct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ct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Picture Placeholder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C221F-8346-2EF7-5657-B06D86059A19}"/>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7701728">
            <a:off x="8378696" y="-8979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1" y="2045704"/>
            <a:ext cx="4615448"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2" y="761603"/>
            <a:ext cx="4615448"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Tree>
    <p:extLst>
      <p:ext uri="{BB962C8B-B14F-4D97-AF65-F5344CB8AC3E}">
        <p14:creationId xmlns:p14="http://schemas.microsoft.com/office/powerpoint/2010/main" val="57531829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AE22F-38B6-8AF9-3EDE-BABDE3BC5702}"/>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081996">
            <a:off x="8614224" y="-773240"/>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Tree>
    <p:extLst>
      <p:ext uri="{BB962C8B-B14F-4D97-AF65-F5344CB8AC3E}">
        <p14:creationId xmlns:p14="http://schemas.microsoft.com/office/powerpoint/2010/main" val="28665151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C3C2A-8171-398A-CEBD-FFB29BAB5F41}"/>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5400000">
            <a:off x="8434115" y="-7455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a:t>Heading</a:t>
            </a:r>
          </a:p>
        </p:txBody>
      </p:sp>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3">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5398A2"/>
          </a:solidFill>
          <a:ln w="12700" cap="flat">
            <a:noFill/>
            <a:prstDash val="solid"/>
            <a:miter lim="800000"/>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ct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LEARN MORE</a:t>
            </a:r>
            <a:endParaRPr lang="en-US"/>
          </a:p>
        </p:txBody>
      </p:sp>
    </p:spTree>
    <p:extLst>
      <p:ext uri="{BB962C8B-B14F-4D97-AF65-F5344CB8AC3E}">
        <p14:creationId xmlns:p14="http://schemas.microsoft.com/office/powerpoint/2010/main" val="29057390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0532DF0D-D7FD-72B7-24C4-8E8E48CFAFB4}"/>
              </a:ext>
            </a:extLst>
          </p:cNvPr>
          <p:cNvSpPr/>
          <p:nvPr userDrawn="1"/>
        </p:nvSpPr>
        <p:spPr>
          <a:xfrm>
            <a:off x="787883"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a:t>Thank You</a:t>
            </a:r>
          </a:p>
        </p:txBody>
      </p:sp>
      <p:sp>
        <p:nvSpPr>
          <p:cNvPr id="18" name="Freeform 17">
            <a:extLst>
              <a:ext uri="{FF2B5EF4-FFF2-40B4-BE49-F238E27FC236}">
                <a16:creationId xmlns:a16="http://schemas.microsoft.com/office/drawing/2014/main" id="{12FAB2F2-1FC0-5327-17DE-B8FE08A80275}"/>
              </a:ext>
            </a:extLst>
          </p:cNvPr>
          <p:cNvSpPr/>
          <p:nvPr userDrawn="1"/>
        </p:nvSpPr>
        <p:spPr>
          <a:xfrm>
            <a:off x="-36951"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err="1"/>
              <a:t>www.website.eu</a:t>
            </a:r>
            <a:endParaRPr lang="en-US"/>
          </a:p>
        </p:txBody>
      </p:sp>
      <p:pic>
        <p:nvPicPr>
          <p:cNvPr id="16" name="Picture 15">
            <a:extLst>
              <a:ext uri="{FF2B5EF4-FFF2-40B4-BE49-F238E27FC236}">
                <a16:creationId xmlns:a16="http://schemas.microsoft.com/office/drawing/2014/main" id="{0786199D-2882-02E5-01F8-C0992EF47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899" y="696090"/>
            <a:ext cx="2957461" cy="2173556"/>
          </a:xfrm>
          <a:prstGeom prst="rect">
            <a:avLst/>
          </a:prstGeom>
        </p:spPr>
      </p:pic>
      <p:pic>
        <p:nvPicPr>
          <p:cNvPr id="3" name="Picture 2">
            <a:extLst>
              <a:ext uri="{FF2B5EF4-FFF2-40B4-BE49-F238E27FC236}">
                <a16:creationId xmlns:a16="http://schemas.microsoft.com/office/drawing/2014/main" id="{B4352957-04AF-9112-26F6-7DF4F6888811}"/>
              </a:ext>
            </a:extLst>
          </p:cNvPr>
          <p:cNvPicPr>
            <a:picLocks noChangeAspect="1"/>
          </p:cNvPicPr>
          <p:nvPr/>
        </p:nvPicPr>
        <p:blipFill>
          <a:blip r:embed="rId3"/>
          <a:stretch>
            <a:fillRect/>
          </a:stretch>
        </p:blipFill>
        <p:spPr>
          <a:xfrm>
            <a:off x="787883" y="5993225"/>
            <a:ext cx="1552020" cy="345591"/>
          </a:xfrm>
          <a:prstGeom prst="rect">
            <a:avLst/>
          </a:prstGeom>
        </p:spPr>
      </p:pic>
      <p:sp>
        <p:nvSpPr>
          <p:cNvPr id="4" name="Rectangle 3">
            <a:extLst>
              <a:ext uri="{FF2B5EF4-FFF2-40B4-BE49-F238E27FC236}">
                <a16:creationId xmlns:a16="http://schemas.microsoft.com/office/drawing/2014/main" id="{67915082-D0D6-6A71-3413-22E70864D5ED}"/>
              </a:ext>
            </a:extLst>
          </p:cNvPr>
          <p:cNvSpPr/>
          <p:nvPr userDrawn="1"/>
        </p:nvSpPr>
        <p:spPr>
          <a:xfrm>
            <a:off x="2339903" y="6061176"/>
            <a:ext cx="2925905" cy="28469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09706829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398A2"/>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alpha val="84940"/>
            </a:srgbClr>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Picture Placeholder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7" name="Picture Placeholder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ct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cxnSp>
        <p:nvCxnSpPr>
          <p:cNvPr id="39" name="Straight Connector 38">
            <a:extLst>
              <a:ext uri="{FF2B5EF4-FFF2-40B4-BE49-F238E27FC236}">
                <a16:creationId xmlns:a16="http://schemas.microsoft.com/office/drawing/2014/main" id="{FAF53D26-4788-05E3-771F-7286AB1A66F6}"/>
              </a:ext>
            </a:extLst>
          </p:cNvPr>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ct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ct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ct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50" name="Straight Connector 49">
            <a:extLst>
              <a:ext uri="{FF2B5EF4-FFF2-40B4-BE49-F238E27FC236}">
                <a16:creationId xmlns:a16="http://schemas.microsoft.com/office/drawing/2014/main" id="{6595F542-8BE0-4F9C-9FF3-07CCA82EBC15}"/>
              </a:ext>
            </a:extLst>
          </p:cNvPr>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ct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ct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ct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58" name="Straight Connector 57">
            <a:extLst>
              <a:ext uri="{FF2B5EF4-FFF2-40B4-BE49-F238E27FC236}">
                <a16:creationId xmlns:a16="http://schemas.microsoft.com/office/drawing/2014/main" id="{91163A42-ECA4-0258-F06A-D6E0A1432389}"/>
              </a:ext>
            </a:extLst>
          </p:cNvPr>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ct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ct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03</a:t>
            </a:r>
            <a:endParaRPr lang="en-US"/>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ct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67" name="Straight Connector 66">
            <a:extLst>
              <a:ext uri="{FF2B5EF4-FFF2-40B4-BE49-F238E27FC236}">
                <a16:creationId xmlns:a16="http://schemas.microsoft.com/office/drawing/2014/main" id="{0BD88B23-4623-D1A4-5EFF-6897E0CFC091}"/>
              </a:ext>
            </a:extLst>
          </p:cNvPr>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ct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ct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ct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spTree>
    <p:extLst>
      <p:ext uri="{BB962C8B-B14F-4D97-AF65-F5344CB8AC3E}">
        <p14:creationId xmlns:p14="http://schemas.microsoft.com/office/powerpoint/2010/main" val="193081380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4C245"/>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5398A2"/>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1F8E4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84C245">
              <a:alpha val="79000"/>
            </a:srgbClr>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ct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cxnSp>
        <p:nvCxnSpPr>
          <p:cNvPr id="35" name="Straight Connector 34">
            <a:extLst>
              <a:ext uri="{FF2B5EF4-FFF2-40B4-BE49-F238E27FC236}">
                <a16:creationId xmlns:a16="http://schemas.microsoft.com/office/drawing/2014/main" id="{8CAF1654-D560-5382-7FBA-534F4502B1C1}"/>
              </a:ext>
            </a:extLst>
          </p:cNvPr>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ct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ct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ct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39" name="Straight Connector 38">
            <a:extLst>
              <a:ext uri="{FF2B5EF4-FFF2-40B4-BE49-F238E27FC236}">
                <a16:creationId xmlns:a16="http://schemas.microsoft.com/office/drawing/2014/main" id="{A770E3D6-B028-A856-6CD1-164FBF8A2DAC}"/>
              </a:ext>
            </a:extLst>
          </p:cNvPr>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ct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ct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ct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43" name="Straight Connector 42">
            <a:extLst>
              <a:ext uri="{FF2B5EF4-FFF2-40B4-BE49-F238E27FC236}">
                <a16:creationId xmlns:a16="http://schemas.microsoft.com/office/drawing/2014/main" id="{9489381F-FC11-3911-049D-FBD5DC2721B9}"/>
              </a:ext>
            </a:extLst>
          </p:cNvPr>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ct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ct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ct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47" name="Straight Connector 46">
            <a:extLst>
              <a:ext uri="{FF2B5EF4-FFF2-40B4-BE49-F238E27FC236}">
                <a16:creationId xmlns:a16="http://schemas.microsoft.com/office/drawing/2014/main" id="{A70D8766-71C9-014B-7C80-5E8E8502DF41}"/>
              </a:ext>
            </a:extLst>
          </p:cNvPr>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ct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ct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ct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sp>
        <p:nvSpPr>
          <p:cNvPr id="52" name="Picture Placeholder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54" name="Picture Placeholder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240952079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1117601" y="3429000"/>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2075310" y="3429000"/>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1117601" y="4130704"/>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2075310" y="4130704"/>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1117601" y="4832408"/>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2075310" y="4832408"/>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1117601" y="5534111"/>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2075310" y="5534111"/>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247650274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393462"/>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
        <p:nvSpPr>
          <p:cNvPr id="10" name="Picture Placeholder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64932371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64700" y="-56819"/>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35936" y="-56820"/>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Tree>
    <p:extLst>
      <p:ext uri="{BB962C8B-B14F-4D97-AF65-F5344CB8AC3E}">
        <p14:creationId xmlns:p14="http://schemas.microsoft.com/office/powerpoint/2010/main" val="82694917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84C245"/>
          </a:solidFill>
          <a:ln w="15768" cap="flat">
            <a:noFill/>
            <a:prstDash val="solid"/>
            <a:miter/>
          </a:ln>
        </p:spPr>
        <p:txBody>
          <a:bodyPr wrap="square" rtlCol="0" anchor="ctr">
            <a:noAutofit/>
          </a:bodyPr>
          <a:lstStyle/>
          <a:p>
            <a:endParaRPr lang="en-US"/>
          </a:p>
        </p:txBody>
      </p:sp>
      <p:sp>
        <p:nvSpPr>
          <p:cNvPr id="6" name="Picture Placeholder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Tree>
    <p:extLst>
      <p:ext uri="{BB962C8B-B14F-4D97-AF65-F5344CB8AC3E}">
        <p14:creationId xmlns:p14="http://schemas.microsoft.com/office/powerpoint/2010/main" val="98210072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1F8E47"/>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22041214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5398A2"/>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95105532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16ABBD-EE0D-F76D-7AA4-AC96C297C838}"/>
              </a:ext>
            </a:extLst>
          </p:cNvPr>
          <p:cNvCxnSpPr/>
          <p:nvPr userDrawn="1"/>
        </p:nvCxnSpPr>
        <p:spPr>
          <a:xfrm>
            <a:off x="11768660" y="6524729"/>
            <a:ext cx="423340" cy="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703B9D-CF86-F983-AA3B-BBE6BB186C75}"/>
              </a:ext>
            </a:extLst>
          </p:cNvPr>
          <p:cNvPicPr>
            <a:picLocks noChangeAspect="1"/>
          </p:cNvPicPr>
          <p:nvPr userDrawn="1"/>
        </p:nvPicPr>
        <p:blipFill>
          <a:blip r:embed="rId20">
            <a:extLst>
              <a:ext uri="{28A0092B-C50C-407E-A947-70E740481C1C}">
                <a14:useLocalDpi xmlns:a14="http://schemas.microsoft.com/office/drawing/2010/main" val="0"/>
              </a:ext>
            </a:extLst>
          </a:blip>
          <a:srcRect l="5658" t="83100" r="4952" b="3474"/>
          <a:stretch>
            <a:fillRect/>
          </a:stretch>
        </p:blipFill>
        <p:spPr>
          <a:xfrm rot="16200000">
            <a:off x="11194976" y="5551031"/>
            <a:ext cx="1512233" cy="166935"/>
          </a:xfrm>
          <a:prstGeom prst="rect">
            <a:avLst/>
          </a:prstGeom>
        </p:spPr>
      </p:pic>
      <p:sp>
        <p:nvSpPr>
          <p:cNvPr id="2" name="Slide Number Placeholder 5">
            <a:extLst>
              <a:ext uri="{FF2B5EF4-FFF2-40B4-BE49-F238E27FC236}">
                <a16:creationId xmlns:a16="http://schemas.microsoft.com/office/drawing/2014/main" id="{D1E581E4-C58E-A67C-EACB-204DCABD0780}"/>
              </a:ext>
            </a:extLst>
          </p:cNvPr>
          <p:cNvSpPr txBox="1"/>
          <p:nvPr userDrawn="1"/>
        </p:nvSpPr>
        <p:spPr>
          <a:xfrm>
            <a:off x="11800757" y="6525547"/>
            <a:ext cx="300669"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rgbClr val="404040"/>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B2079F2-58AF-ED44-82D7-E04B2F6FD686}" type="slidenum">
              <a:rPr lang="en-US" smtClean="0">
                <a:solidFill>
                  <a:srgbClr val="404040"/>
                </a:solidFill>
              </a:rPr>
              <a:pPr algn="r"/>
              <a:t>‹#›</a:t>
            </a:fld>
            <a:endParaRPr lang="en-US">
              <a:solidFill>
                <a:srgbClr val="404040"/>
              </a:solidFill>
            </a:endParaRP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29" r:id="rId1"/>
    <p:sldLayoutId id="2147483881" r:id="rId2"/>
    <p:sldLayoutId id="2147483888" r:id="rId3"/>
    <p:sldLayoutId id="2147483842" r:id="rId4"/>
    <p:sldLayoutId id="2147483840" r:id="rId5"/>
    <p:sldLayoutId id="2147483880" r:id="rId6"/>
    <p:sldLayoutId id="2147483889" r:id="rId7"/>
    <p:sldLayoutId id="2147483861" r:id="rId8"/>
    <p:sldLayoutId id="2147483897" r:id="rId9"/>
    <p:sldLayoutId id="2147483884" r:id="rId10"/>
    <p:sldLayoutId id="2147483841" r:id="rId11"/>
    <p:sldLayoutId id="2147483879" r:id="rId12"/>
    <p:sldLayoutId id="2147483878" r:id="rId13"/>
    <p:sldLayoutId id="2147483891" r:id="rId14"/>
    <p:sldLayoutId id="2147483894" r:id="rId15"/>
    <p:sldLayoutId id="2147483893" r:id="rId16"/>
    <p:sldLayoutId id="2147483895" r:id="rId17"/>
    <p:sldLayoutId id="2147483853" r:id="rId1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hyperlink" Target="https://www.youtube.com/watch?v=OhmHByZ0Xd8" TargetMode="External"/><Relationship Id="rId5" Type="http://schemas.openxmlformats.org/officeDocument/2006/relationships/hyperlink" Target="https://www.forceofnature.xyz/podcast-season-3" TargetMode="External"/><Relationship Id="rId4" Type="http://schemas.openxmlformats.org/officeDocument/2006/relationships/hyperlink" Target="https://thenewpress.com/books/practical-radical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 Id="rId5" Type="http://schemas.openxmlformats.org/officeDocument/2006/relationships/hyperlink" Target="https://balkanriverdefence.org/the-undamaged/" TargetMode="External"/><Relationship Id="rId4" Type="http://schemas.openxmlformats.org/officeDocument/2006/relationships/hyperlink" Target="https://balkanriverdefence.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ball of yarn with a world map on it&#10;&#10;AI-generated content may be incorrect.">
            <a:extLst>
              <a:ext uri="{FF2B5EF4-FFF2-40B4-BE49-F238E27FC236}">
                <a16:creationId xmlns:a16="http://schemas.microsoft.com/office/drawing/2014/main" id="{213A0743-2192-AFFD-2349-ECEF774F3929}"/>
              </a:ext>
            </a:extLst>
          </p:cNvPr>
          <p:cNvPicPr>
            <a:picLocks noGrp="1" noChangeAspect="1"/>
          </p:cNvPicPr>
          <p:nvPr>
            <p:ph type="pic" sz="quarter" idx="19"/>
          </p:nvPr>
        </p:nvPicPr>
        <p:blipFill>
          <a:blip r:embed="rId2"/>
          <a:srcRect l="2004" r="2004"/>
          <a:stretch>
            <a:fillRect/>
          </a:stretch>
        </p:blipFill>
        <p:spPr/>
      </p:pic>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4294967295"/>
          </p:nvPr>
        </p:nvSpPr>
        <p:spPr>
          <a:xfrm>
            <a:off x="6932640" y="5477479"/>
            <a:ext cx="4862945" cy="679345"/>
          </a:xfrm>
          <a:prstGeom prst="rect">
            <a:avLst/>
          </a:prstGeom>
        </p:spPr>
        <p:txBody>
          <a:bodyPr>
            <a:noAutofit/>
          </a:bodyPr>
          <a:lstStyle/>
          <a:p>
            <a:pPr marL="0" indent="0" algn="r" rtl="0">
              <a:buNone/>
            </a:pPr>
            <a:r>
              <a:rPr lang="sl" sz="3600" b="1" i="0" u="none" strike="noStrike" kern="1200">
                <a:solidFill>
                  <a:srgbClr val="5398A2"/>
                </a:solidFill>
                <a:latin typeface="Calibri"/>
                <a:ea typeface="Calibri"/>
                <a:cs typeface="Times New Roman"/>
              </a:rPr>
              <a:t>www.planet-pulse.eu</a:t>
            </a:r>
            <a:endParaRPr lang="en-IE" sz="3600">
              <a:solidFill>
                <a:srgbClr val="5398A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3D5FF687-F8E4-68BB-6B59-512672391B7F}"/>
              </a:ext>
            </a:extLst>
          </p:cNvPr>
          <p:cNvSpPr/>
          <p:nvPr/>
        </p:nvSpPr>
        <p:spPr>
          <a:xfrm>
            <a:off x="8728364" y="1224940"/>
            <a:ext cx="3463636" cy="3730070"/>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Rectangle 11">
            <a:extLst>
              <a:ext uri="{FF2B5EF4-FFF2-40B4-BE49-F238E27FC236}">
                <a16:creationId xmlns:a16="http://schemas.microsoft.com/office/drawing/2014/main" id="{006D543B-908E-6CBC-E635-5AAF93F49CCA}"/>
              </a:ext>
            </a:extLst>
          </p:cNvPr>
          <p:cNvSpPr/>
          <p:nvPr/>
        </p:nvSpPr>
        <p:spPr>
          <a:xfrm>
            <a:off x="1271375" y="2982420"/>
            <a:ext cx="960203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sp>
        <p:nvSpPr>
          <p:cNvPr id="4" name="TextBox 3">
            <a:extLst>
              <a:ext uri="{FF2B5EF4-FFF2-40B4-BE49-F238E27FC236}">
                <a16:creationId xmlns:a16="http://schemas.microsoft.com/office/drawing/2014/main" id="{19BAE77B-25AB-8830-C905-5C81EE82F875}"/>
              </a:ext>
            </a:extLst>
          </p:cNvPr>
          <p:cNvSpPr txBox="1"/>
          <p:nvPr/>
        </p:nvSpPr>
        <p:spPr>
          <a:xfrm>
            <a:off x="605582" y="4218039"/>
            <a:ext cx="4266221" cy="1110817"/>
          </a:xfrm>
          <a:prstGeom prst="rect">
            <a:avLst/>
          </a:prstGeom>
          <a:noFill/>
        </p:spPr>
        <p:txBody>
          <a:bodyPr wrap="square">
            <a:noAutofit/>
          </a:bodyPr>
          <a:lstStyle/>
          <a:p>
            <a:pPr rtl="0">
              <a:lnSpc>
                <a:spcPts val="2620"/>
              </a:lnSpc>
            </a:pPr>
            <a:r>
              <a:rPr lang="sl" sz="3000" b="0" i="0" u="none" strike="noStrike" dirty="0">
                <a:solidFill>
                  <a:srgbClr val="FFFFFF"/>
                </a:solidFill>
                <a:latin typeface="Calibri"/>
                <a:ea typeface="Arial"/>
                <a:cs typeface="Calibri"/>
              </a:rPr>
              <a:t>Ustvarjajmo skupaj!</a:t>
            </a:r>
          </a:p>
          <a:p>
            <a:pPr>
              <a:lnSpc>
                <a:spcPts val="2620"/>
              </a:lnSpc>
            </a:pPr>
            <a:endPar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A53ABC6D-685A-63C1-D663-BED069121FB4}"/>
              </a:ext>
            </a:extLst>
          </p:cNvPr>
          <p:cNvSpPr txBox="1"/>
          <p:nvPr/>
        </p:nvSpPr>
        <p:spPr>
          <a:xfrm>
            <a:off x="1490870" y="3001256"/>
            <a:ext cx="8363098" cy="2308324"/>
          </a:xfrm>
          <a:prstGeom prst="rect">
            <a:avLst/>
          </a:prstGeom>
          <a:noFill/>
        </p:spPr>
        <p:txBody>
          <a:bodyPr wrap="none" rtlCol="0">
            <a:noAutofit/>
          </a:bodyPr>
          <a:lstStyle/>
          <a:p>
            <a:pPr rtl="0"/>
            <a:r>
              <a:rPr lang="sl" sz="4800" b="1" i="0" u="none" strike="noStrike" spc="324" dirty="0">
                <a:solidFill>
                  <a:srgbClr val="5398A2"/>
                </a:solidFill>
                <a:latin typeface="Calibri"/>
                <a:cs typeface="Calibri"/>
              </a:rPr>
              <a:t>Modul 6 – Skupinsko delovanje</a:t>
            </a:r>
          </a:p>
          <a:p>
            <a:endParaRPr lang="en-US" sz="4800" b="1" spc="324" dirty="0">
              <a:solidFill>
                <a:srgbClr val="5398A2"/>
              </a:solidFill>
              <a:latin typeface="Calibri" panose="020F0502020204030204" pitchFamily="34" charset="0"/>
              <a:cs typeface="Calibri" panose="020F0502020204030204" pitchFamily="34" charset="0"/>
            </a:endParaRPr>
          </a:p>
          <a:p>
            <a:endParaRPr lang="en-US" sz="4800" b="1" spc="324" dirty="0">
              <a:solidFill>
                <a:srgbClr val="5398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416433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5F449-0D79-048B-6ED9-6D53D34C80EF}"/>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7B35C3A-CA3D-BE68-3806-0F6E73B66D69}"/>
              </a:ext>
            </a:extLst>
          </p:cNvPr>
          <p:cNvPicPr>
            <a:picLocks noChangeAspect="1"/>
          </p:cNvPicPr>
          <p:nvPr/>
        </p:nvPicPr>
        <p:blipFill>
          <a:blip r:embed="rId2"/>
          <a:srcRect l="-16994" t="48092" r="16994" b="20511"/>
          <a:stretch>
            <a:fillRect/>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E6891237-64E4-62B4-856B-6835AF8B0AB8}"/>
              </a:ext>
            </a:extLst>
          </p:cNvPr>
          <p:cNvSpPr/>
          <p:nvPr/>
        </p:nvSpPr>
        <p:spPr>
          <a:xfrm rot="10800000">
            <a:off x="-7" y="-10"/>
            <a:ext cx="12176285" cy="586116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7D648DF1-4776-9CAD-74A3-81A377258DE3}"/>
              </a:ext>
            </a:extLst>
          </p:cNvPr>
          <p:cNvSpPr/>
          <p:nvPr/>
        </p:nvSpPr>
        <p:spPr>
          <a:xfrm rot="10800000">
            <a:off x="-2" y="-2"/>
            <a:ext cx="5038165" cy="4663441"/>
          </a:xfrm>
          <a:prstGeom prst="rect">
            <a:avLst/>
          </a:prstGeom>
          <a:blipFill>
            <a:blip r:embed="rId3">
              <a:alphaModFix amt="73000"/>
            </a:blip>
            <a:stretch>
              <a:fillRect l="18129" t="9487" r="-13942" b="-1315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Text Placeholder 3">
            <a:extLst>
              <a:ext uri="{FF2B5EF4-FFF2-40B4-BE49-F238E27FC236}">
                <a16:creationId xmlns:a16="http://schemas.microsoft.com/office/drawing/2014/main" id="{B1113807-816A-1EE2-A035-4D1470A983BF}"/>
              </a:ext>
            </a:extLst>
          </p:cNvPr>
          <p:cNvSpPr txBox="1"/>
          <p:nvPr/>
        </p:nvSpPr>
        <p:spPr>
          <a:xfrm>
            <a:off x="639984" y="467036"/>
            <a:ext cx="3002622" cy="495940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sl" sz="2800" b="0" i="0" u="none" strike="noStrike" dirty="0">
                <a:solidFill>
                  <a:srgbClr val="FFFFFF"/>
                </a:solidFill>
                <a:latin typeface="Calibri"/>
                <a:ea typeface="Calibri"/>
                <a:cs typeface="Calibri"/>
              </a:rPr>
              <a:t>Ker vemo, da se gibanja pogosto odzivajo na obstoječo ali bližajočo se krizo, lahko vidimo nove besede, ki nam lahko pomagajo razumeti kolektivizem kot odziv. </a:t>
            </a: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 Placeholder 3">
            <a:extLst>
              <a:ext uri="{FF2B5EF4-FFF2-40B4-BE49-F238E27FC236}">
                <a16:creationId xmlns:a16="http://schemas.microsoft.com/office/drawing/2014/main" id="{574D34B6-0C8D-E77F-97CC-1BAA698FC863}"/>
              </a:ext>
            </a:extLst>
          </p:cNvPr>
          <p:cNvSpPr txBox="1"/>
          <p:nvPr/>
        </p:nvSpPr>
        <p:spPr>
          <a:xfrm>
            <a:off x="4324681" y="467035"/>
            <a:ext cx="7668262" cy="554762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300"/>
              </a:lnSpc>
              <a:spcBef>
                <a:spcPct val="0"/>
              </a:spcBef>
              <a:buNone/>
            </a:pPr>
            <a:r>
              <a:rPr lang="sl" sz="2300" b="0" i="0" u="none" strike="noStrike" dirty="0">
                <a:solidFill>
                  <a:srgbClr val="FFFFFF"/>
                </a:solidFill>
                <a:latin typeface="Calibri"/>
                <a:ea typeface="Calibri"/>
                <a:cs typeface="Calibri"/>
              </a:rPr>
              <a:t>Termin kapitalizem na področju katastrofe</a:t>
            </a:r>
            <a:r>
              <a:rPr lang="sl" sz="2300" b="0" i="0" u="none" strike="noStrike" baseline="30000" dirty="0">
                <a:solidFill>
                  <a:srgbClr val="FFFFFF"/>
                </a:solidFill>
                <a:latin typeface="Calibri"/>
                <a:ea typeface="Calibri"/>
                <a:cs typeface="Calibri"/>
              </a:rPr>
              <a:t>1</a:t>
            </a:r>
            <a:r>
              <a:rPr lang="sl" sz="2300" b="0" i="0" u="none" strike="noStrike" dirty="0">
                <a:solidFill>
                  <a:srgbClr val="FFFFFF"/>
                </a:solidFill>
                <a:latin typeface="Calibri"/>
                <a:ea typeface="Calibri"/>
                <a:cs typeface="Calibri"/>
              </a:rPr>
              <a:t> opisuje, koliko zasebnih podjetij obstaja, da bi imel</a:t>
            </a:r>
            <a:r>
              <a:rPr lang="sl" sz="2300" dirty="0">
                <a:solidFill>
                  <a:srgbClr val="FFFFFF"/>
                </a:solidFill>
                <a:latin typeface="Calibri"/>
                <a:ea typeface="Calibri"/>
                <a:cs typeface="Calibri"/>
              </a:rPr>
              <a:t>a</a:t>
            </a:r>
            <a:r>
              <a:rPr lang="sl" sz="2300" b="0" i="0" u="none" strike="noStrike" dirty="0">
                <a:solidFill>
                  <a:srgbClr val="FFFFFF"/>
                </a:solidFill>
                <a:latin typeface="Calibri"/>
                <a:ea typeface="Calibri"/>
                <a:cs typeface="Calibri"/>
              </a:rPr>
              <a:t> koristi od kriz, kot so podnebne spremembe – pomislite na povečane stroške ustekleničene vode in greenwashing, ki omogočata nadaljevanje fosilnih goriv. Nasprotno pa termin kolektivizem na področju katastrof</a:t>
            </a:r>
            <a:r>
              <a:rPr lang="sl" sz="2300" b="0" i="0" u="none" strike="noStrike" baseline="30000" dirty="0">
                <a:solidFill>
                  <a:srgbClr val="FFFFFF"/>
                </a:solidFill>
                <a:latin typeface="Calibri"/>
                <a:ea typeface="Calibri"/>
                <a:cs typeface="Calibri"/>
              </a:rPr>
              <a:t>2</a:t>
            </a:r>
            <a:r>
              <a:rPr lang="sl" sz="2300" b="0" i="0" u="none" strike="noStrike" dirty="0">
                <a:solidFill>
                  <a:srgbClr val="FFFFFF"/>
                </a:solidFill>
                <a:latin typeface="Calibri"/>
                <a:ea typeface="Calibri"/>
                <a:cs typeface="Calibri"/>
              </a:rPr>
              <a:t> opisuje, kako lahko »prelom v vsakdanjem življenju« vodi do »solidarnosti z drugimi«. Desetletja raziskav so pokazala, da so ljudje najbolj skrbni po katastrofi in čeprav so katastrofe grozne in nezaželene, lahko nenormalni časi spodbudijo nove oblike kolektivnega delovanja in javnega življenja.</a:t>
            </a:r>
          </a:p>
          <a:p>
            <a:pPr marL="0" indent="0">
              <a:lnSpc>
                <a:spcPts val="2300"/>
              </a:lnSpc>
              <a:spcBef>
                <a:spcPct val="0"/>
              </a:spcBef>
              <a:buNone/>
            </a:pPr>
            <a:r>
              <a:rPr lang="sl" sz="2300" b="0" i="0" u="none" strike="noStrike" dirty="0">
                <a:solidFill>
                  <a:srgbClr val="FFFFFF"/>
                </a:solidFill>
                <a:latin typeface="Calibri"/>
                <a:ea typeface="Calibri"/>
                <a:cs typeface="Calibri"/>
              </a:rPr>
              <a:t>Z drugimi besedami, kolektivizem je protistrup za družbeno-ekološko degradacijo, ki se dogaja okoli nas – in zgodbe o kolektivnem delovanju ponujajo nasprotno pripoved kot tiste, ki v krizah izpostavljajo žrtve. Oboje je lahko resnično in obstaja med nami. Več zgodb o kolektivnem delovanju kot slišimo, bolj se lahko spomnimo naše</a:t>
            </a:r>
            <a:r>
              <a:rPr lang="sl" sz="2300" dirty="0">
                <a:solidFill>
                  <a:srgbClr val="FFFFFF"/>
                </a:solidFill>
                <a:latin typeface="Calibri"/>
                <a:ea typeface="Calibri"/>
                <a:cs typeface="Calibri"/>
              </a:rPr>
              <a:t> naravne</a:t>
            </a:r>
            <a:r>
              <a:rPr lang="sl" sz="2300" b="0" i="0" u="none" strike="noStrike" dirty="0">
                <a:solidFill>
                  <a:srgbClr val="FFFFFF"/>
                </a:solidFill>
                <a:latin typeface="Calibri"/>
                <a:ea typeface="Calibri"/>
                <a:cs typeface="Calibri"/>
              </a:rPr>
              <a:t> moči</a:t>
            </a:r>
            <a:r>
              <a:rPr lang="sl" sz="2300" dirty="0">
                <a:solidFill>
                  <a:srgbClr val="FFFFFF"/>
                </a:solidFill>
                <a:latin typeface="Calibri"/>
                <a:ea typeface="Calibri"/>
                <a:cs typeface="Calibri"/>
              </a:rPr>
              <a:t> za</a:t>
            </a:r>
            <a:r>
              <a:rPr lang="sl" sz="2300" b="0" i="0" u="none" strike="noStrike" dirty="0">
                <a:solidFill>
                  <a:srgbClr val="FFFFFF"/>
                </a:solidFill>
                <a:latin typeface="Calibri"/>
                <a:ea typeface="Calibri"/>
                <a:cs typeface="Calibri"/>
              </a:rPr>
              <a:t> </a:t>
            </a:r>
            <a:r>
              <a:rPr lang="sl" sz="2300" dirty="0">
                <a:solidFill>
                  <a:srgbClr val="FFFFFF"/>
                </a:solidFill>
                <a:latin typeface="Calibri"/>
                <a:ea typeface="Calibri"/>
                <a:cs typeface="Calibri"/>
              </a:rPr>
              <a:t>dosego preobrazbe</a:t>
            </a:r>
            <a:r>
              <a:rPr lang="sl" sz="2300" b="0" i="0" u="none" strike="noStrike" dirty="0">
                <a:solidFill>
                  <a:srgbClr val="FFFFFF"/>
                </a:solidFill>
                <a:latin typeface="Calibri"/>
                <a:ea typeface="Calibri"/>
                <a:cs typeface="Calibri"/>
              </a:rPr>
              <a:t>. </a:t>
            </a:r>
          </a:p>
        </p:txBody>
      </p:sp>
      <p:cxnSp>
        <p:nvCxnSpPr>
          <p:cNvPr id="9" name="Straight Connector 8">
            <a:extLst>
              <a:ext uri="{FF2B5EF4-FFF2-40B4-BE49-F238E27FC236}">
                <a16:creationId xmlns:a16="http://schemas.microsoft.com/office/drawing/2014/main" id="{030DD699-1D4D-0C64-3FB7-E0609EBFEFE8}"/>
              </a:ext>
            </a:extLst>
          </p:cNvPr>
          <p:cNvCxnSpPr/>
          <p:nvPr/>
        </p:nvCxnSpPr>
        <p:spPr>
          <a:xfrm flipH="1">
            <a:off x="3916395" y="310426"/>
            <a:ext cx="0" cy="5116013"/>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B665EA7-08EB-5DCE-75F2-BC5BDFEEEF3B}"/>
              </a:ext>
            </a:extLst>
          </p:cNvPr>
          <p:cNvSpPr txBox="1"/>
          <p:nvPr/>
        </p:nvSpPr>
        <p:spPr>
          <a:xfrm>
            <a:off x="4456492" y="5993576"/>
            <a:ext cx="7337964" cy="553998"/>
          </a:xfrm>
          <a:prstGeom prst="rect">
            <a:avLst/>
          </a:prstGeom>
          <a:noFill/>
        </p:spPr>
        <p:txBody>
          <a:bodyPr wrap="square">
            <a:noAutofit/>
          </a:bodyPr>
          <a:lstStyle/>
          <a:p>
            <a:pPr rtl="0">
              <a:lnSpc>
                <a:spcPts val="1800"/>
              </a:lnSpc>
              <a:tabLst>
                <a:tab pos="174625" algn="l"/>
              </a:tabLst>
            </a:pPr>
            <a:r>
              <a:rPr lang="sl" sz="1500" b="0" i="0" u="none" strike="noStrike" baseline="30000">
                <a:solidFill>
                  <a:srgbClr val="404040"/>
                </a:solidFill>
                <a:latin typeface="Calibri"/>
                <a:ea typeface="Calibri"/>
                <a:cs typeface="Calibri"/>
              </a:rPr>
              <a:t>1</a:t>
            </a:r>
            <a:r>
              <a:rPr lang="sl" sz="1500" b="0" i="0" u="none" strike="noStrike">
                <a:solidFill>
                  <a:srgbClr val="404040"/>
                </a:solidFill>
                <a:latin typeface="Calibri"/>
                <a:ea typeface="Calibri"/>
                <a:cs typeface="Calibri"/>
              </a:rPr>
              <a:t> 	Izraz, ki ga je skovala Naomi Klein v svoji knjigi »Shock Doctrine« iz leta 2007.</a:t>
            </a:r>
          </a:p>
          <a:p>
            <a:pPr rtl="0">
              <a:lnSpc>
                <a:spcPts val="1800"/>
              </a:lnSpc>
              <a:tabLst>
                <a:tab pos="174625" algn="l"/>
              </a:tabLst>
            </a:pPr>
            <a:r>
              <a:rPr lang="sl" sz="1500" b="0" i="0" u="none" strike="noStrike" baseline="30000">
                <a:solidFill>
                  <a:srgbClr val="404040"/>
                </a:solidFill>
                <a:latin typeface="Calibri"/>
                <a:ea typeface="Calibri"/>
                <a:cs typeface="Calibri"/>
              </a:rPr>
              <a:t>2</a:t>
            </a:r>
            <a:r>
              <a:rPr lang="sl" sz="1500" b="0" i="0" u="none" strike="noStrike">
                <a:solidFill>
                  <a:srgbClr val="404040"/>
                </a:solidFill>
                <a:latin typeface="Calibri"/>
                <a:ea typeface="Calibri"/>
                <a:cs typeface="Calibri"/>
              </a:rPr>
              <a:t> 	Izraz, ki ga je skovala Rebecca Solnit v svoji knjigi »Paradise Built in Hell« iz leta 2010. </a:t>
            </a:r>
            <a:endParaRPr lang="en-US" sz="1500">
              <a:solidFill>
                <a:srgbClr val="404040"/>
              </a:solidFill>
            </a:endParaRPr>
          </a:p>
        </p:txBody>
      </p:sp>
    </p:spTree>
    <p:extLst>
      <p:ext uri="{BB962C8B-B14F-4D97-AF65-F5344CB8AC3E}">
        <p14:creationId xmlns:p14="http://schemas.microsoft.com/office/powerpoint/2010/main" val="289434218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1ED6C-CC3D-21C0-A848-18F0F620B50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1DE208F7-7A56-B240-B843-589F0565B0A9}"/>
              </a:ext>
            </a:extLst>
          </p:cNvPr>
          <p:cNvPicPr>
            <a:picLocks noChangeAspect="1"/>
          </p:cNvPicPr>
          <p:nvPr/>
        </p:nvPicPr>
        <p:blipFill>
          <a:blip r:embed="rId2"/>
          <a:srcRect l="-16994" t="48092" r="16994" b="20511"/>
          <a:stretch>
            <a:fillRect/>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01E48280-F582-A15D-3AE7-B89ACF0B8909}"/>
              </a:ext>
            </a:extLst>
          </p:cNvPr>
          <p:cNvSpPr/>
          <p:nvPr/>
        </p:nvSpPr>
        <p:spPr>
          <a:xfrm rot="10800000">
            <a:off x="15718" y="0"/>
            <a:ext cx="12176285" cy="625648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3145E8EB-F333-FE78-C96B-5CF288E70CC1}"/>
              </a:ext>
            </a:extLst>
          </p:cNvPr>
          <p:cNvSpPr/>
          <p:nvPr/>
        </p:nvSpPr>
        <p:spPr>
          <a:xfrm rot="5400000">
            <a:off x="-136126" y="2196531"/>
            <a:ext cx="4142657" cy="3834538"/>
          </a:xfrm>
          <a:prstGeom prst="rect">
            <a:avLst/>
          </a:prstGeom>
          <a:blipFill>
            <a:blip r:embed="rId3">
              <a:alphaModFix amt="73000"/>
            </a:blip>
            <a:stretch>
              <a:fillRect l="18129" t="9487" r="-13942" b="-1315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Text Placeholder 3">
            <a:extLst>
              <a:ext uri="{FF2B5EF4-FFF2-40B4-BE49-F238E27FC236}">
                <a16:creationId xmlns:a16="http://schemas.microsoft.com/office/drawing/2014/main" id="{10FA497E-EC62-7B63-94CA-6E072804E627}"/>
              </a:ext>
            </a:extLst>
          </p:cNvPr>
          <p:cNvSpPr txBox="1"/>
          <p:nvPr/>
        </p:nvSpPr>
        <p:spPr>
          <a:xfrm>
            <a:off x="7799491" y="868418"/>
            <a:ext cx="3002622" cy="60805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sl" sz="2800" b="0" i="0" u="none" strike="noStrike" dirty="0">
                <a:solidFill>
                  <a:srgbClr val="FFFFFF"/>
                </a:solidFill>
                <a:latin typeface="Calibri"/>
                <a:ea typeface="Calibri"/>
                <a:cs typeface="Calibri"/>
              </a:rPr>
              <a:t>Ta modul želi pohvaliti gibanja, ki nam kažejo, kako lahko kolektivno delovanje prinese prihodnost, ki si jo želimo in si jo zaslužimo</a:t>
            </a:r>
          </a:p>
          <a:p>
            <a:pPr marL="0" indent="0">
              <a:lnSpc>
                <a:spcPts val="2500"/>
              </a:lnSpc>
              <a:spcBef>
                <a:spcPct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DE47E98E-06CA-303B-7508-C291B9F9C320}"/>
              </a:ext>
            </a:extLst>
          </p:cNvPr>
          <p:cNvCxnSpPr/>
          <p:nvPr/>
        </p:nvCxnSpPr>
        <p:spPr>
          <a:xfrm flipH="1">
            <a:off x="7349143" y="517771"/>
            <a:ext cx="0" cy="5550728"/>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 name="Text Placeholder 3">
            <a:extLst>
              <a:ext uri="{FF2B5EF4-FFF2-40B4-BE49-F238E27FC236}">
                <a16:creationId xmlns:a16="http://schemas.microsoft.com/office/drawing/2014/main" id="{78B69BF2-3535-7873-146A-EACC4023A007}"/>
              </a:ext>
            </a:extLst>
          </p:cNvPr>
          <p:cNvSpPr txBox="1"/>
          <p:nvPr/>
        </p:nvSpPr>
        <p:spPr>
          <a:xfrm>
            <a:off x="540128" y="868418"/>
            <a:ext cx="6358668" cy="55857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300"/>
              </a:lnSpc>
              <a:spcBef>
                <a:spcPct val="0"/>
              </a:spcBef>
              <a:buNone/>
            </a:pPr>
            <a:r>
              <a:rPr lang="sl" sz="2300" b="0" i="0" u="none" strike="noStrike" dirty="0">
                <a:solidFill>
                  <a:srgbClr val="FFFFFF"/>
                </a:solidFill>
                <a:latin typeface="Calibri"/>
                <a:ea typeface="Calibri"/>
                <a:cs typeface="Calibri"/>
              </a:rPr>
              <a:t>Ker vemo, da se gibanja pogosto odzivajo na obstoječo ali bližajočo se krizo, se pojavljajo nove besede, ki nam lahko pomagajo razumeti kolektivizem kot odziv.  Poudariti je treba, da so cilji, kot so pravičnost, svoboda, enakost in boljši svet, del medgeneracijskih soočenj; vsa organizirana gibanja ne prinesejo želenih sprememb in morda sami ne vidimo in ne uživamo sadov svojega dela. Tisti, ki so prišli pred nami, nas na to spominjajo. S spoštovanjem te resnice nas tudi vabijo, da zaupamo v moč kolektivnega delovanja, danes in vsak dan.</a:t>
            </a:r>
          </a:p>
        </p:txBody>
      </p:sp>
    </p:spTree>
    <p:extLst>
      <p:ext uri="{BB962C8B-B14F-4D97-AF65-F5344CB8AC3E}">
        <p14:creationId xmlns:p14="http://schemas.microsoft.com/office/powerpoint/2010/main" val="121891644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F33F-731B-B194-367A-CA22876ADE6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A5D808C9-930F-04E4-347E-606267D61BE0}"/>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07886C0B-7022-81D4-D550-1C09BFA623B9}"/>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D909B288-3C59-3201-139D-906D3A132C40}"/>
                </a:ext>
              </a:extLst>
            </p:cNvPr>
            <p:cNvSpPr/>
            <p:nvPr/>
          </p:nvSpPr>
          <p:spPr>
            <a:xfrm rot="5400000">
              <a:off x="456517" y="-151553"/>
              <a:ext cx="5894030" cy="6807064"/>
            </a:xfrm>
            <a:prstGeom prst="rect">
              <a:avLst/>
            </a:prstGeom>
            <a:blipFill dpi="0" rotWithShape="1">
              <a:blip r:embed="rId2">
                <a:alphaModFix amt="86000"/>
              </a:blip>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6" name="Text Placeholder 6">
            <a:extLst>
              <a:ext uri="{FF2B5EF4-FFF2-40B4-BE49-F238E27FC236}">
                <a16:creationId xmlns:a16="http://schemas.microsoft.com/office/drawing/2014/main" id="{77D5EC4A-29C0-9375-D9E6-079D9196793D}"/>
              </a:ext>
            </a:extLst>
          </p:cNvPr>
          <p:cNvSpPr txBox="1"/>
          <p:nvPr/>
        </p:nvSpPr>
        <p:spPr>
          <a:xfrm>
            <a:off x="979940" y="1167544"/>
            <a:ext cx="2998500" cy="5471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sl" sz="13000" b="1" i="0" u="none" strike="noStrike">
                <a:solidFill>
                  <a:srgbClr val="5398A2"/>
                </a:solidFill>
                <a:latin typeface="Calibri"/>
              </a:rPr>
              <a:t>02</a:t>
            </a:r>
          </a:p>
        </p:txBody>
      </p:sp>
      <p:cxnSp>
        <p:nvCxnSpPr>
          <p:cNvPr id="20" name="Straight Connector 19">
            <a:extLst>
              <a:ext uri="{FF2B5EF4-FFF2-40B4-BE49-F238E27FC236}">
                <a16:creationId xmlns:a16="http://schemas.microsoft.com/office/drawing/2014/main" id="{CC93F5C7-96FD-6AD3-6608-0450969D00A5}"/>
              </a:ext>
            </a:extLst>
          </p:cNvPr>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8F783EE-9A7C-E308-5E29-C619AB2BE571}"/>
              </a:ext>
            </a:extLst>
          </p:cNvPr>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C42D729-770A-D8CC-3189-9A61E7BC1307}"/>
              </a:ext>
            </a:extLst>
          </p:cNvPr>
          <p:cNvSpPr/>
          <p:nvPr/>
        </p:nvSpPr>
        <p:spPr>
          <a:xfrm>
            <a:off x="8776675" y="2581516"/>
            <a:ext cx="2563425"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sp>
        <p:nvSpPr>
          <p:cNvPr id="28" name="TextBox 27">
            <a:extLst>
              <a:ext uri="{FF2B5EF4-FFF2-40B4-BE49-F238E27FC236}">
                <a16:creationId xmlns:a16="http://schemas.microsoft.com/office/drawing/2014/main" id="{0260699F-8F11-146E-1188-6C65EDEED8D4}"/>
              </a:ext>
            </a:extLst>
          </p:cNvPr>
          <p:cNvSpPr txBox="1"/>
          <p:nvPr/>
        </p:nvSpPr>
        <p:spPr>
          <a:xfrm>
            <a:off x="7494598" y="2577269"/>
            <a:ext cx="3719480" cy="830997"/>
          </a:xfrm>
          <a:prstGeom prst="rect">
            <a:avLst/>
          </a:prstGeom>
          <a:noFill/>
        </p:spPr>
        <p:txBody>
          <a:bodyPr wrap="none" rtlCol="0">
            <a:noAutofit/>
          </a:bodyPr>
          <a:lstStyle/>
          <a:p>
            <a:pPr algn="r" rtl="0"/>
            <a:r>
              <a:rPr lang="sl" sz="4800" b="1" i="0" u="none" strike="noStrike" spc="324">
                <a:solidFill>
                  <a:srgbClr val="5398A2"/>
                </a:solidFill>
                <a:latin typeface="Calibri"/>
                <a:cs typeface="Calibri"/>
              </a:rPr>
              <a:t>Primeri</a:t>
            </a:r>
          </a:p>
        </p:txBody>
      </p:sp>
      <p:pic>
        <p:nvPicPr>
          <p:cNvPr id="29" name="Picture 28">
            <a:extLst>
              <a:ext uri="{FF2B5EF4-FFF2-40B4-BE49-F238E27FC236}">
                <a16:creationId xmlns:a16="http://schemas.microsoft.com/office/drawing/2014/main" id="{290A2022-D81E-4881-3CBE-945DDFFF8861}"/>
              </a:ext>
            </a:extLst>
          </p:cNvPr>
          <p:cNvPicPr>
            <a:picLocks noChangeAspect="1"/>
          </p:cNvPicPr>
          <p:nvPr/>
        </p:nvPicPr>
        <p:blipFill>
          <a:blip r:embed="rId3">
            <a:biLevel thresh="25000"/>
            <a:extLst>
              <a:ext uri="{28A0092B-C50C-407E-A947-70E740481C1C}">
                <a14:useLocalDpi xmlns:a14="http://schemas.microsoft.com/office/drawing/2010/main" val="0"/>
              </a:ext>
            </a:extLst>
          </a:blip>
          <a:srcRect l="5658" t="83100" r="4952" b="3474"/>
          <a:stretch>
            <a:fillRect/>
          </a:stretch>
        </p:blipFill>
        <p:spPr>
          <a:xfrm rot="16200000">
            <a:off x="11194976" y="5551031"/>
            <a:ext cx="1512233" cy="166935"/>
          </a:xfrm>
          <a:prstGeom prst="rect">
            <a:avLst/>
          </a:prstGeom>
        </p:spPr>
      </p:pic>
      <p:sp>
        <p:nvSpPr>
          <p:cNvPr id="5" name="Rectangle 4">
            <a:extLst>
              <a:ext uri="{FF2B5EF4-FFF2-40B4-BE49-F238E27FC236}">
                <a16:creationId xmlns:a16="http://schemas.microsoft.com/office/drawing/2014/main" id="{A29D4FEE-93EA-5406-F254-FBB162C1A367}"/>
              </a:ext>
            </a:extLst>
          </p:cNvPr>
          <p:cNvSpPr/>
          <p:nvPr/>
        </p:nvSpPr>
        <p:spPr>
          <a:xfrm>
            <a:off x="4134678" y="3544012"/>
            <a:ext cx="720542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sp>
        <p:nvSpPr>
          <p:cNvPr id="6" name="TextBox 5">
            <a:extLst>
              <a:ext uri="{FF2B5EF4-FFF2-40B4-BE49-F238E27FC236}">
                <a16:creationId xmlns:a16="http://schemas.microsoft.com/office/drawing/2014/main" id="{1E5FD9AA-DFE6-DCB8-C231-184523AC713E}"/>
              </a:ext>
            </a:extLst>
          </p:cNvPr>
          <p:cNvSpPr txBox="1"/>
          <p:nvPr/>
        </p:nvSpPr>
        <p:spPr>
          <a:xfrm>
            <a:off x="4406711" y="3575135"/>
            <a:ext cx="6807368" cy="830997"/>
          </a:xfrm>
          <a:prstGeom prst="rect">
            <a:avLst/>
          </a:prstGeom>
          <a:noFill/>
        </p:spPr>
        <p:txBody>
          <a:bodyPr wrap="none" rtlCol="0">
            <a:noAutofit/>
          </a:bodyPr>
          <a:lstStyle/>
          <a:p>
            <a:pPr algn="r" rtl="0"/>
            <a:r>
              <a:rPr lang="sl" sz="4800" b="1" i="0" u="none" strike="noStrike" spc="324" dirty="0">
                <a:solidFill>
                  <a:srgbClr val="5398A2"/>
                </a:solidFill>
                <a:latin typeface="Calibri"/>
                <a:cs typeface="Calibri"/>
              </a:rPr>
              <a:t>skupinskega delovanja</a:t>
            </a:r>
          </a:p>
        </p:txBody>
      </p:sp>
    </p:spTree>
    <p:extLst>
      <p:ext uri="{BB962C8B-B14F-4D97-AF65-F5344CB8AC3E}">
        <p14:creationId xmlns:p14="http://schemas.microsoft.com/office/powerpoint/2010/main" val="253642271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9525C-9057-252F-83A5-738F40DDEF87}"/>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8B2261DF-5F7D-8322-B51A-5ED20BED450B}"/>
              </a:ext>
            </a:extLst>
          </p:cNvPr>
          <p:cNvSpPr txBox="1"/>
          <p:nvPr/>
        </p:nvSpPr>
        <p:spPr>
          <a:xfrm>
            <a:off x="668679" y="1994765"/>
            <a:ext cx="3291497" cy="26491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sl" sz="2800" b="0" i="0" u="none" strike="noStrike" dirty="0">
                <a:solidFill>
                  <a:srgbClr val="404040"/>
                </a:solidFill>
                <a:latin typeface="Calibri"/>
                <a:ea typeface="Calibri"/>
                <a:cs typeface="Calibri"/>
              </a:rPr>
              <a:t>Ko nam rečejo, naj se s podnebnimi spremembami spopademo z majhnimi individualnimi dejanji, se lahko kopiči tesnoba. Odgovornost se lahko zdi prevelika. </a:t>
            </a:r>
          </a:p>
        </p:txBody>
      </p:sp>
      <p:cxnSp>
        <p:nvCxnSpPr>
          <p:cNvPr id="3" name="Straight Connector 2">
            <a:extLst>
              <a:ext uri="{FF2B5EF4-FFF2-40B4-BE49-F238E27FC236}">
                <a16:creationId xmlns:a16="http://schemas.microsoft.com/office/drawing/2014/main" id="{48523EBA-B488-3AAF-55AE-4C1907ED9FDB}"/>
              </a:ext>
            </a:extLst>
          </p:cNvPr>
          <p:cNvCxnSpPr/>
          <p:nvPr/>
        </p:nvCxnSpPr>
        <p:spPr>
          <a:xfrm flipH="1">
            <a:off x="4354625" y="1870348"/>
            <a:ext cx="0" cy="420412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descr="Hands holding a small plant&#10;&#10;AI-generated content may be incorrect.">
            <a:extLst>
              <a:ext uri="{FF2B5EF4-FFF2-40B4-BE49-F238E27FC236}">
                <a16:creationId xmlns:a16="http://schemas.microsoft.com/office/drawing/2014/main" id="{F8CE5874-9EB0-3D87-DC01-C40F1A08E222}"/>
              </a:ext>
            </a:extLst>
          </p:cNvPr>
          <p:cNvPicPr>
            <a:picLocks noChangeAspect="1"/>
          </p:cNvPicPr>
          <p:nvPr/>
        </p:nvPicPr>
        <p:blipFill>
          <a:blip r:embed="rId2"/>
          <a:srcRect t="7668" r="26831" b="34499"/>
          <a:stretch>
            <a:fillRect/>
          </a:stretch>
        </p:blipFill>
        <p:spPr>
          <a:xfrm>
            <a:off x="9279604" y="-2"/>
            <a:ext cx="2912396" cy="1548360"/>
          </a:xfrm>
          <a:prstGeom prst="rect">
            <a:avLst/>
          </a:prstGeom>
        </p:spPr>
      </p:pic>
      <p:sp>
        <p:nvSpPr>
          <p:cNvPr id="8" name="Google Shape;133;p1">
            <a:extLst>
              <a:ext uri="{FF2B5EF4-FFF2-40B4-BE49-F238E27FC236}">
                <a16:creationId xmlns:a16="http://schemas.microsoft.com/office/drawing/2014/main" id="{E0A94733-7974-F4AD-691D-1BE2FC328F58}"/>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9" name="Rectangle 8">
            <a:extLst>
              <a:ext uri="{FF2B5EF4-FFF2-40B4-BE49-F238E27FC236}">
                <a16:creationId xmlns:a16="http://schemas.microsoft.com/office/drawing/2014/main" id="{6E365B92-7920-1DC9-C109-250601B9A0B7}"/>
              </a:ext>
            </a:extLst>
          </p:cNvPr>
          <p:cNvSpPr/>
          <p:nvPr/>
        </p:nvSpPr>
        <p:spPr>
          <a:xfrm rot="10800000">
            <a:off x="-15722" y="-1"/>
            <a:ext cx="4827217" cy="1551215"/>
          </a:xfrm>
          <a:prstGeom prst="rect">
            <a:avLst/>
          </a:prstGeom>
          <a:blipFill>
            <a:blip r:embed="rId3">
              <a:alphaModFix amt="73000"/>
            </a:blip>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6" name="Text Placeholder 3">
            <a:extLst>
              <a:ext uri="{FF2B5EF4-FFF2-40B4-BE49-F238E27FC236}">
                <a16:creationId xmlns:a16="http://schemas.microsoft.com/office/drawing/2014/main" id="{F74BAF97-B6C3-9E63-3595-B8F26417BD13}"/>
              </a:ext>
            </a:extLst>
          </p:cNvPr>
          <p:cNvSpPr txBox="1"/>
          <p:nvPr/>
        </p:nvSpPr>
        <p:spPr>
          <a:xfrm>
            <a:off x="4811495" y="1994766"/>
            <a:ext cx="6675956" cy="40797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200"/>
              </a:lnSpc>
              <a:spcBef>
                <a:spcPts val="800"/>
              </a:spcBef>
              <a:buClr>
                <a:srgbClr val="5398A2"/>
              </a:buClr>
              <a:buNone/>
            </a:pPr>
            <a:r>
              <a:rPr lang="sl" sz="2200" b="0" i="0" u="none" strike="noStrike" dirty="0">
                <a:solidFill>
                  <a:srgbClr val="404040"/>
                </a:solidFill>
                <a:latin typeface="Calibri"/>
                <a:ea typeface="Calibri"/>
                <a:cs typeface="Calibri"/>
              </a:rPr>
              <a:t>Dejanja se zdijo premajhna in prepozna. Hkrati pa lahko nedejavnost drugih povzroči občutek, da morate nadomestiti nedejavnost glede podnebnih sprememb. Za posameznika je breme preveliko.</a:t>
            </a:r>
          </a:p>
          <a:p>
            <a:pPr marL="0" indent="0">
              <a:lnSpc>
                <a:spcPts val="2200"/>
              </a:lnSpc>
              <a:spcBef>
                <a:spcPts val="800"/>
              </a:spcBef>
              <a:buClr>
                <a:srgbClr val="5398A2"/>
              </a:buClr>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200"/>
              </a:lnSpc>
              <a:spcBef>
                <a:spcPts val="800"/>
              </a:spcBef>
              <a:buClr>
                <a:srgbClr val="5398A2"/>
              </a:buClr>
              <a:buNone/>
            </a:pPr>
            <a:r>
              <a:rPr lang="sl" sz="2200" b="0" i="0" u="none" strike="noStrike" dirty="0">
                <a:solidFill>
                  <a:srgbClr val="404040"/>
                </a:solidFill>
                <a:latin typeface="Calibri"/>
                <a:ea typeface="Calibri"/>
                <a:cs typeface="Calibri"/>
              </a:rPr>
              <a:t>V tem vodniku se skupinsko delovanje preliva kot reka. Lahko se poglobiš v ideje za skupno spopadanje s podnebno krizo. Ko greš na sprehod z mamo ali preživiš čas s prijatelji, ki se deskajo na snegu, plavaš z ribami pod vodo, se krepijo tvoje povezave z drugimi, kar pa je bistven</a:t>
            </a:r>
            <a:r>
              <a:rPr lang="sl" sz="2200" dirty="0">
                <a:solidFill>
                  <a:srgbClr val="404040"/>
                </a:solidFill>
                <a:latin typeface="Calibri"/>
                <a:ea typeface="Calibri"/>
                <a:cs typeface="Calibri"/>
              </a:rPr>
              <a:t>o </a:t>
            </a:r>
            <a:r>
              <a:rPr lang="sl" sz="2200" b="0" i="0" u="none" strike="noStrike" dirty="0">
                <a:solidFill>
                  <a:srgbClr val="404040"/>
                </a:solidFill>
                <a:latin typeface="Calibri"/>
                <a:ea typeface="Calibri"/>
                <a:cs typeface="Calibri"/>
              </a:rPr>
              <a:t>za kolektivno delovanje.</a:t>
            </a:r>
          </a:p>
        </p:txBody>
      </p:sp>
    </p:spTree>
    <p:extLst>
      <p:ext uri="{BB962C8B-B14F-4D97-AF65-F5344CB8AC3E}">
        <p14:creationId xmlns:p14="http://schemas.microsoft.com/office/powerpoint/2010/main" val="346803451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03457-85DC-A3EB-9B64-9970B4CFCF8D}"/>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2A54EC5D-701F-20C1-CE64-51817B493AC1}"/>
              </a:ext>
            </a:extLst>
          </p:cNvPr>
          <p:cNvSpPr txBox="1"/>
          <p:nvPr/>
        </p:nvSpPr>
        <p:spPr>
          <a:xfrm>
            <a:off x="668679" y="1994765"/>
            <a:ext cx="4487935" cy="26491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sl" sz="2800" b="0" i="0" u="none" strike="noStrike" dirty="0">
                <a:solidFill>
                  <a:srgbClr val="404040"/>
                </a:solidFill>
                <a:latin typeface="Calibri"/>
                <a:ea typeface="Calibri"/>
                <a:cs typeface="Calibri"/>
              </a:rPr>
              <a:t>Številne pripovedovalce zgodb v tem vodniku napaja energija sošolcev, aktivistov in prijateljev, ki so del skupnega cilja: organizirajo konference, kampanje, proteste – celo soustanavljajo nove organizacije. </a:t>
            </a:r>
          </a:p>
        </p:txBody>
      </p:sp>
      <p:cxnSp>
        <p:nvCxnSpPr>
          <p:cNvPr id="3" name="Straight Connector 2">
            <a:extLst>
              <a:ext uri="{FF2B5EF4-FFF2-40B4-BE49-F238E27FC236}">
                <a16:creationId xmlns:a16="http://schemas.microsoft.com/office/drawing/2014/main" id="{32F431A8-D783-D8AF-C69C-C32E247639EB}"/>
              </a:ext>
            </a:extLst>
          </p:cNvPr>
          <p:cNvCxnSpPr/>
          <p:nvPr/>
        </p:nvCxnSpPr>
        <p:spPr>
          <a:xfrm flipH="1">
            <a:off x="5718729" y="1870348"/>
            <a:ext cx="0" cy="420412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descr="Hands holding a small plant&#10;&#10;AI-generated content may be incorrect.">
            <a:extLst>
              <a:ext uri="{FF2B5EF4-FFF2-40B4-BE49-F238E27FC236}">
                <a16:creationId xmlns:a16="http://schemas.microsoft.com/office/drawing/2014/main" id="{D9CD7A2D-E892-9C2E-B8AD-2EB9788E881F}"/>
              </a:ext>
            </a:extLst>
          </p:cNvPr>
          <p:cNvPicPr>
            <a:picLocks noChangeAspect="1"/>
          </p:cNvPicPr>
          <p:nvPr/>
        </p:nvPicPr>
        <p:blipFill>
          <a:blip r:embed="rId2"/>
          <a:srcRect t="7668" r="26831" b="34499"/>
          <a:stretch>
            <a:fillRect/>
          </a:stretch>
        </p:blipFill>
        <p:spPr>
          <a:xfrm>
            <a:off x="9279604" y="-2"/>
            <a:ext cx="2912396" cy="1548360"/>
          </a:xfrm>
          <a:prstGeom prst="rect">
            <a:avLst/>
          </a:prstGeom>
        </p:spPr>
      </p:pic>
      <p:sp>
        <p:nvSpPr>
          <p:cNvPr id="8" name="Google Shape;133;p1">
            <a:extLst>
              <a:ext uri="{FF2B5EF4-FFF2-40B4-BE49-F238E27FC236}">
                <a16:creationId xmlns:a16="http://schemas.microsoft.com/office/drawing/2014/main" id="{0ADD3F18-B713-76E5-B1AB-D16A2589ADED}"/>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9" name="Rectangle 8">
            <a:extLst>
              <a:ext uri="{FF2B5EF4-FFF2-40B4-BE49-F238E27FC236}">
                <a16:creationId xmlns:a16="http://schemas.microsoft.com/office/drawing/2014/main" id="{E4ABEBA0-D032-EE50-9E36-E6F894D38B87}"/>
              </a:ext>
            </a:extLst>
          </p:cNvPr>
          <p:cNvSpPr/>
          <p:nvPr/>
        </p:nvSpPr>
        <p:spPr>
          <a:xfrm rot="10800000">
            <a:off x="-15722" y="-1"/>
            <a:ext cx="4827217" cy="1551215"/>
          </a:xfrm>
          <a:prstGeom prst="rect">
            <a:avLst/>
          </a:prstGeom>
          <a:blipFill>
            <a:blip r:embed="rId3">
              <a:alphaModFix amt="73000"/>
            </a:blip>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6" name="Text Placeholder 3">
            <a:extLst>
              <a:ext uri="{FF2B5EF4-FFF2-40B4-BE49-F238E27FC236}">
                <a16:creationId xmlns:a16="http://schemas.microsoft.com/office/drawing/2014/main" id="{630CB9A5-BBDD-D3E4-C45A-B8D5D0A70280}"/>
              </a:ext>
            </a:extLst>
          </p:cNvPr>
          <p:cNvSpPr txBox="1"/>
          <p:nvPr/>
        </p:nvSpPr>
        <p:spPr>
          <a:xfrm>
            <a:off x="6310859" y="1994766"/>
            <a:ext cx="5176591" cy="40797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200"/>
              </a:lnSpc>
              <a:spcBef>
                <a:spcPts val="800"/>
              </a:spcBef>
              <a:buClr>
                <a:srgbClr val="5398A2"/>
              </a:buClr>
              <a:buNone/>
            </a:pPr>
            <a:r>
              <a:rPr lang="sl" sz="2200" b="0" i="0" u="none" strike="noStrike" dirty="0">
                <a:solidFill>
                  <a:srgbClr val="404040"/>
                </a:solidFill>
                <a:latin typeface="Calibri"/>
                <a:ea typeface="Calibri"/>
                <a:cs typeface="Calibri"/>
              </a:rPr>
              <a:t>Kolektivno delovanje lahko ponudi upanje in navdih ter zagotovi prepotrebno motivacijo. Če pa je naše upanje odvisno od sodelovanja drugih ali drugih velikih rezultatov v zunanjem svetu, lahko upanje zlahka usahne, ko realnost trenutne podnebne krize ostane prisotna. </a:t>
            </a:r>
          </a:p>
          <a:p>
            <a:pPr marL="0" indent="0">
              <a:lnSpc>
                <a:spcPts val="2200"/>
              </a:lnSpc>
              <a:spcBef>
                <a:spcPts val="800"/>
              </a:spcBef>
              <a:buClr>
                <a:srgbClr val="5398A2"/>
              </a:buClr>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200"/>
              </a:lnSpc>
              <a:spcBef>
                <a:spcPts val="800"/>
              </a:spcBef>
              <a:buClr>
                <a:srgbClr val="5398A2"/>
              </a:buClr>
              <a:buNone/>
            </a:pPr>
            <a:r>
              <a:rPr lang="sl" sz="2200" b="0" i="0" u="none" strike="noStrike" dirty="0">
                <a:solidFill>
                  <a:srgbClr val="404040"/>
                </a:solidFill>
                <a:latin typeface="Calibri"/>
                <a:ea typeface="Calibri"/>
                <a:cs typeface="Calibri"/>
              </a:rPr>
              <a:t>Ne pozabite: vsako dejanje, ki obnavlja vaš notranji vir upanja – ne glede na to, kako brezplodno se morda zdi v tistem trenutku – je smiselno.</a:t>
            </a:r>
          </a:p>
          <a:p>
            <a:pPr marL="0" indent="0">
              <a:lnSpc>
                <a:spcPts val="2200"/>
              </a:lnSpc>
              <a:spcBef>
                <a:spcPts val="800"/>
              </a:spcBef>
              <a:buClr>
                <a:srgbClr val="5398A2"/>
              </a:buClr>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041380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4B766-B27B-618D-B978-B68B49588A60}"/>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44BCBA03-391C-5025-798B-C939C78DBB9A}"/>
              </a:ext>
            </a:extLst>
          </p:cNvPr>
          <p:cNvSpPr/>
          <p:nvPr/>
        </p:nvSpPr>
        <p:spPr>
          <a:xfrm rot="10800000">
            <a:off x="23549" y="0"/>
            <a:ext cx="11490621" cy="6857994"/>
          </a:xfrm>
          <a:prstGeom prst="rect">
            <a:avLst/>
          </a:prstGeom>
          <a:gradFill>
            <a:gsLst>
              <a:gs pos="25000">
                <a:srgbClr val="1F8E47"/>
              </a:gs>
              <a:gs pos="75000">
                <a:srgbClr val="1F8E47"/>
              </a:gs>
            </a:gsLst>
            <a:lin ang="66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A3C6A9F0-4EDD-8DEA-91CE-A8D8ACA63621}"/>
              </a:ext>
            </a:extLst>
          </p:cNvPr>
          <p:cNvSpPr/>
          <p:nvPr/>
        </p:nvSpPr>
        <p:spPr>
          <a:xfrm rot="10800000">
            <a:off x="7838" y="0"/>
            <a:ext cx="4827217" cy="5198542"/>
          </a:xfrm>
          <a:prstGeom prst="rect">
            <a:avLst/>
          </a:prstGeom>
          <a:blipFill>
            <a:blip r:embed="rId2">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7" name="Text Placeholder 3">
            <a:extLst>
              <a:ext uri="{FF2B5EF4-FFF2-40B4-BE49-F238E27FC236}">
                <a16:creationId xmlns:a16="http://schemas.microsoft.com/office/drawing/2014/main" id="{23A6F6C7-B63C-6F58-163D-8D36737B8247}"/>
              </a:ext>
            </a:extLst>
          </p:cNvPr>
          <p:cNvSpPr txBox="1"/>
          <p:nvPr/>
        </p:nvSpPr>
        <p:spPr>
          <a:xfrm>
            <a:off x="677830" y="738432"/>
            <a:ext cx="3499766" cy="26491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sl" sz="2800" b="0" i="0" u="none" strike="noStrike" dirty="0">
                <a:solidFill>
                  <a:srgbClr val="FFFFFF"/>
                </a:solidFill>
                <a:latin typeface="Calibri"/>
                <a:ea typeface="Calibri"/>
                <a:cs typeface="Calibri"/>
              </a:rPr>
              <a:t>Kolektivno podnebno delovanje presega tradicionalne proteste in kampanje. Skupaj lahko zgradimo trajnostno življenje, ki si ga želimo zase in za druge. </a:t>
            </a: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Text Placeholder 3">
            <a:extLst>
              <a:ext uri="{FF2B5EF4-FFF2-40B4-BE49-F238E27FC236}">
                <a16:creationId xmlns:a16="http://schemas.microsoft.com/office/drawing/2014/main" id="{A08562E3-FF47-D12B-F898-B814A8187189}"/>
              </a:ext>
            </a:extLst>
          </p:cNvPr>
          <p:cNvSpPr txBox="1"/>
          <p:nvPr/>
        </p:nvSpPr>
        <p:spPr>
          <a:xfrm>
            <a:off x="5489336" y="738433"/>
            <a:ext cx="5357960" cy="40797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200"/>
              </a:lnSpc>
              <a:spcBef>
                <a:spcPts val="800"/>
              </a:spcBef>
              <a:buClr>
                <a:srgbClr val="5398A2"/>
              </a:buClr>
              <a:buNone/>
            </a:pPr>
            <a:r>
              <a:rPr lang="sl" sz="2200" b="0" i="0" u="none" strike="noStrike" dirty="0">
                <a:solidFill>
                  <a:srgbClr val="FFFFFF"/>
                </a:solidFill>
                <a:latin typeface="Calibri"/>
                <a:ea typeface="Calibri"/>
                <a:cs typeface="Calibri"/>
              </a:rPr>
              <a:t>Po vsem svetu mladi obujajo tradicije in izumljajo nove načine življenja: Cirkuška umetnica pluje po svetu, živi na čolnu, ki je hkrati njen oder, in nastopa, da bi navdihnila podnebne ukrepe. </a:t>
            </a:r>
          </a:p>
          <a:p>
            <a:pPr marL="0" indent="0">
              <a:lnSpc>
                <a:spcPts val="2200"/>
              </a:lnSpc>
              <a:spcBef>
                <a:spcPts val="800"/>
              </a:spcBef>
              <a:buClr>
                <a:srgbClr val="5398A2"/>
              </a:buClr>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200"/>
              </a:lnSpc>
              <a:spcBef>
                <a:spcPts val="800"/>
              </a:spcBef>
              <a:buClr>
                <a:srgbClr val="5398A2"/>
              </a:buClr>
              <a:buNone/>
            </a:pPr>
            <a:r>
              <a:rPr lang="sl" sz="2200" b="0" i="0" u="none" strike="noStrike" dirty="0">
                <a:solidFill>
                  <a:srgbClr val="FFFFFF"/>
                </a:solidFill>
                <a:latin typeface="Calibri"/>
                <a:ea typeface="Calibri"/>
                <a:cs typeface="Calibri"/>
              </a:rPr>
              <a:t>Mladi kmetje združujejo trajnostne kmetijske prakse s podnebno vzgojo. Mlada ženska ustanovi eko vas in se tja preseli. Ti pristopi k življenju so lahko nalezljivi in navdihujejo nadaljnji kolektivizem. Vključujejo življenje in delo med generacijami, ki jih vodijo temeljne vrednote.</a:t>
            </a:r>
          </a:p>
          <a:p>
            <a:pPr marL="0" indent="0">
              <a:lnSpc>
                <a:spcPts val="2200"/>
              </a:lnSpc>
              <a:spcBef>
                <a:spcPts val="800"/>
              </a:spcBef>
              <a:buClr>
                <a:srgbClr val="5398A2"/>
              </a:buClr>
              <a:buNone/>
            </a:pPr>
            <a:endParaRPr lang="sv-S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F8F2E42C-116D-E799-6EEC-DC3B0EFA3D15}"/>
              </a:ext>
            </a:extLst>
          </p:cNvPr>
          <p:cNvCxnSpPr/>
          <p:nvPr/>
        </p:nvCxnSpPr>
        <p:spPr>
          <a:xfrm flipH="1">
            <a:off x="4692676" y="538186"/>
            <a:ext cx="0" cy="4888253"/>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169464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95F88-3F5A-627C-B01D-16C804093F08}"/>
            </a:ext>
          </a:extLst>
        </p:cNvPr>
        <p:cNvGrpSpPr/>
        <p:nvPr/>
      </p:nvGrpSpPr>
      <p:grpSpPr>
        <a:xfrm>
          <a:off x="0" y="0"/>
          <a:ext cx="0" cy="0"/>
          <a:chOff x="0" y="0"/>
          <a:chExt cx="0" cy="0"/>
        </a:xfrm>
      </p:grpSpPr>
      <p:pic>
        <p:nvPicPr>
          <p:cNvPr id="5" name="Picture 4" descr="Hands holding a small plant&#10;&#10;AI-generated content may be incorrect.">
            <a:extLst>
              <a:ext uri="{FF2B5EF4-FFF2-40B4-BE49-F238E27FC236}">
                <a16:creationId xmlns:a16="http://schemas.microsoft.com/office/drawing/2014/main" id="{2C5EE722-335F-560E-C0AC-13CBB556A210}"/>
              </a:ext>
            </a:extLst>
          </p:cNvPr>
          <p:cNvPicPr>
            <a:picLocks noChangeAspect="1"/>
          </p:cNvPicPr>
          <p:nvPr/>
        </p:nvPicPr>
        <p:blipFill>
          <a:blip r:embed="rId2"/>
          <a:srcRect t="7668" r="26831" b="34499"/>
          <a:stretch>
            <a:fillRect/>
          </a:stretch>
        </p:blipFill>
        <p:spPr>
          <a:xfrm>
            <a:off x="9279604" y="-2"/>
            <a:ext cx="2912396" cy="1548360"/>
          </a:xfrm>
          <a:prstGeom prst="rect">
            <a:avLst/>
          </a:prstGeom>
        </p:spPr>
      </p:pic>
      <p:sp>
        <p:nvSpPr>
          <p:cNvPr id="7" name="Google Shape;133;p1">
            <a:extLst>
              <a:ext uri="{FF2B5EF4-FFF2-40B4-BE49-F238E27FC236}">
                <a16:creationId xmlns:a16="http://schemas.microsoft.com/office/drawing/2014/main" id="{952B3BAB-F133-2BA0-8D6D-875D4C663736}"/>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8" name="Rectangle 7">
            <a:extLst>
              <a:ext uri="{FF2B5EF4-FFF2-40B4-BE49-F238E27FC236}">
                <a16:creationId xmlns:a16="http://schemas.microsoft.com/office/drawing/2014/main" id="{3D09E26F-AFEC-C8E6-4E94-EC3B59EF61BC}"/>
              </a:ext>
            </a:extLst>
          </p:cNvPr>
          <p:cNvSpPr/>
          <p:nvPr/>
        </p:nvSpPr>
        <p:spPr>
          <a:xfrm rot="10800000">
            <a:off x="-15722" y="-1"/>
            <a:ext cx="4827217" cy="1551215"/>
          </a:xfrm>
          <a:prstGeom prst="rect">
            <a:avLst/>
          </a:prstGeom>
          <a:blipFill>
            <a:blip r:embed="rId3">
              <a:alphaModFix amt="73000"/>
            </a:blip>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5" name="Text Placeholder 3">
            <a:extLst>
              <a:ext uri="{FF2B5EF4-FFF2-40B4-BE49-F238E27FC236}">
                <a16:creationId xmlns:a16="http://schemas.microsoft.com/office/drawing/2014/main" id="{7A374724-D4C1-B804-AAED-2343F47628A5}"/>
              </a:ext>
            </a:extLst>
          </p:cNvPr>
          <p:cNvSpPr txBox="1"/>
          <p:nvPr/>
        </p:nvSpPr>
        <p:spPr>
          <a:xfrm>
            <a:off x="668680" y="1994765"/>
            <a:ext cx="2539216" cy="26491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sl" sz="2800" b="0" i="0" u="none" strike="noStrike" dirty="0">
                <a:solidFill>
                  <a:srgbClr val="404040"/>
                </a:solidFill>
                <a:latin typeface="Calibri"/>
                <a:ea typeface="Calibri"/>
                <a:cs typeface="Calibri"/>
              </a:rPr>
              <a:t>Ko k temu dodate še ustvarjalnost in sočutje, kolektivno delovanje nima meja. </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D5336989-30D0-7E8B-623C-E013BF989923}"/>
              </a:ext>
            </a:extLst>
          </p:cNvPr>
          <p:cNvCxnSpPr/>
          <p:nvPr/>
        </p:nvCxnSpPr>
        <p:spPr>
          <a:xfrm flipH="1">
            <a:off x="3575137" y="1870348"/>
            <a:ext cx="0" cy="4530452"/>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62AB2D15-F2D1-1BDA-6E52-8E555F0CD177}"/>
              </a:ext>
            </a:extLst>
          </p:cNvPr>
          <p:cNvSpPr txBox="1"/>
          <p:nvPr/>
        </p:nvSpPr>
        <p:spPr>
          <a:xfrm>
            <a:off x="4017366" y="1994766"/>
            <a:ext cx="7470085" cy="40797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200"/>
              </a:lnSpc>
              <a:spcBef>
                <a:spcPts val="800"/>
              </a:spcBef>
              <a:buClr>
                <a:srgbClr val="5398A2"/>
              </a:buClr>
              <a:buNone/>
            </a:pPr>
            <a:r>
              <a:rPr lang="sl" sz="2200" b="0" i="0" u="none" strike="noStrike" dirty="0">
                <a:solidFill>
                  <a:srgbClr val="404040"/>
                </a:solidFill>
                <a:latin typeface="Calibri"/>
                <a:ea typeface="Calibri"/>
                <a:cs typeface="Calibri"/>
              </a:rPr>
              <a:t>Mlada aktivistka gane svoje poslušalce s pesmijo iz prihodnosti, njen nastop pa povzroči, da aktiviste v Londonu aretira policija. Ko mlade aretirajo zaradi petja o podnebnih spremembah, naftne družbe pa so nagrajene, ker ignorirajo njihove krike, to kaže na absurdnost odziva naših sistemov na podnebno krizo. Z dialogom in podporo skupnosti mladi soustvarjajo bolj sočuten svet: začenjajo nove dialoge, krepijo premalo zastopane glasove s pripovedovanjem zgodb in umetnostjo; obiskujejo skupnosti, ki jih je prizadelo podnebje, da bi pomagali pri pomoči ob nesrečah in organiziranju.</a:t>
            </a:r>
          </a:p>
          <a:p>
            <a:pPr marL="0" indent="0" rtl="0">
              <a:lnSpc>
                <a:spcPts val="2200"/>
              </a:lnSpc>
              <a:spcBef>
                <a:spcPts val="800"/>
              </a:spcBef>
              <a:buClr>
                <a:srgbClr val="5398A2"/>
              </a:buClr>
              <a:buNone/>
            </a:pPr>
            <a:r>
              <a:rPr lang="sl" sz="2200" b="0" i="0" u="none" strike="noStrike" dirty="0">
                <a:solidFill>
                  <a:srgbClr val="404040"/>
                </a:solidFill>
                <a:latin typeface="Calibri"/>
                <a:ea typeface="Calibri"/>
                <a:cs typeface="Calibri"/>
              </a:rPr>
              <a:t>Kolektivno podnebno ukrepanje je tako koristno, kot je potrebno. Ni </a:t>
            </a:r>
            <a:r>
              <a:rPr lang="sl" sz="2200" dirty="0">
                <a:solidFill>
                  <a:srgbClr val="404040"/>
                </a:solidFill>
                <a:latin typeface="Calibri"/>
                <a:ea typeface="Calibri"/>
                <a:cs typeface="Calibri"/>
              </a:rPr>
              <a:t>ti</a:t>
            </a:r>
            <a:r>
              <a:rPr lang="sl" sz="2200" b="0" i="0" u="none" strike="noStrike" dirty="0">
                <a:solidFill>
                  <a:srgbClr val="404040"/>
                </a:solidFill>
                <a:latin typeface="Calibri"/>
                <a:ea typeface="Calibri"/>
                <a:cs typeface="Calibri"/>
              </a:rPr>
              <a:t> treba vedeti, kaj storiti ali kako to storiti, da se pridruži</a:t>
            </a:r>
            <a:r>
              <a:rPr lang="sl" sz="2200" dirty="0">
                <a:solidFill>
                  <a:srgbClr val="404040"/>
                </a:solidFill>
                <a:latin typeface="Calibri"/>
                <a:ea typeface="Calibri"/>
                <a:cs typeface="Calibri"/>
              </a:rPr>
              <a:t>š</a:t>
            </a:r>
            <a:r>
              <a:rPr lang="sl" sz="2200" b="0" i="0" u="none" strike="noStrike" dirty="0">
                <a:solidFill>
                  <a:srgbClr val="404040"/>
                </a:solidFill>
                <a:latin typeface="Calibri"/>
                <a:ea typeface="Calibri"/>
                <a:cs typeface="Calibri"/>
              </a:rPr>
              <a:t>. Začni tako, da prijatelju poveš, da želiš nekaj storiti glede podnebnih sprememb, in skupaj boste našli svojo pot. </a:t>
            </a:r>
          </a:p>
          <a:p>
            <a:pPr marL="0" indent="0">
              <a:lnSpc>
                <a:spcPts val="2200"/>
              </a:lnSpc>
              <a:spcBef>
                <a:spcPts val="800"/>
              </a:spcBef>
              <a:buClr>
                <a:srgbClr val="5398A2"/>
              </a:buClr>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973399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490D0-6534-62EE-C3AE-6F261D60D2BB}"/>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A0B26EDE-A7C6-FC7C-E55F-068A5BC05B22}"/>
              </a:ext>
            </a:extLst>
          </p:cNvPr>
          <p:cNvSpPr/>
          <p:nvPr/>
        </p:nvSpPr>
        <p:spPr>
          <a:xfrm rot="10800000">
            <a:off x="23549" y="0"/>
            <a:ext cx="11490621" cy="6857994"/>
          </a:xfrm>
          <a:prstGeom prst="rect">
            <a:avLst/>
          </a:prstGeom>
          <a:gradFill>
            <a:gsLst>
              <a:gs pos="25000">
                <a:srgbClr val="1F8E47"/>
              </a:gs>
              <a:gs pos="75000">
                <a:srgbClr val="1F8E47"/>
              </a:gs>
            </a:gsLst>
            <a:lin ang="66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677008CF-A5E1-130E-CCAD-E23BD5FAD4F3}"/>
              </a:ext>
            </a:extLst>
          </p:cNvPr>
          <p:cNvSpPr/>
          <p:nvPr/>
        </p:nvSpPr>
        <p:spPr>
          <a:xfrm rot="10800000">
            <a:off x="7837" y="-1"/>
            <a:ext cx="6392962" cy="6884729"/>
          </a:xfrm>
          <a:prstGeom prst="rect">
            <a:avLst/>
          </a:prstGeom>
          <a:blipFill>
            <a:blip r:embed="rId2">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7" name="Text Placeholder 3">
            <a:extLst>
              <a:ext uri="{FF2B5EF4-FFF2-40B4-BE49-F238E27FC236}">
                <a16:creationId xmlns:a16="http://schemas.microsoft.com/office/drawing/2014/main" id="{0281D422-59B7-97D0-6AD7-4EC1166756F5}"/>
              </a:ext>
            </a:extLst>
          </p:cNvPr>
          <p:cNvSpPr txBox="1"/>
          <p:nvPr/>
        </p:nvSpPr>
        <p:spPr>
          <a:xfrm>
            <a:off x="677830" y="3278395"/>
            <a:ext cx="7057095" cy="26491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6100"/>
              </a:lnSpc>
              <a:spcBef>
                <a:spcPct val="0"/>
              </a:spcBef>
              <a:buNone/>
            </a:pPr>
            <a:r>
              <a:rPr lang="sl" sz="6000" b="0" i="0" u="none" strike="noStrike" dirty="0">
                <a:solidFill>
                  <a:srgbClr val="FFFFFF"/>
                </a:solidFill>
                <a:latin typeface="Calibri"/>
                <a:ea typeface="Calibri"/>
                <a:cs typeface="Calibri"/>
              </a:rPr>
              <a:t>Naslednja dejavnost se lahko izkaže za koristno, ko se boš podal na to pot.</a:t>
            </a:r>
          </a:p>
          <a:p>
            <a:pPr marL="0" indent="0">
              <a:lnSpc>
                <a:spcPts val="6100"/>
              </a:lnSpc>
              <a:spcBef>
                <a:spcPct val="0"/>
              </a:spcBef>
              <a:buNone/>
            </a:pPr>
            <a:endParaRPr lang="en-IE" sz="6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215805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2C362-6EFE-DA01-1757-12E01DD20468}"/>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6793D8BA-3BEA-21D4-27FD-F191D26480D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CE53E4AE-C7DA-C616-1868-087EAC46F57B}"/>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9149B2A0-FC64-7AC8-1A6C-EBC83A79B904}"/>
                </a:ext>
              </a:extLst>
            </p:cNvPr>
            <p:cNvSpPr/>
            <p:nvPr/>
          </p:nvSpPr>
          <p:spPr>
            <a:xfrm rot="5400000">
              <a:off x="456517" y="-151553"/>
              <a:ext cx="5894030" cy="6807064"/>
            </a:xfrm>
            <a:prstGeom prst="rect">
              <a:avLst/>
            </a:prstGeom>
            <a:blipFill dpi="0" rotWithShape="1">
              <a:blip r:embed="rId2">
                <a:alphaModFix amt="86000"/>
              </a:blip>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6" name="Text Placeholder 6">
            <a:extLst>
              <a:ext uri="{FF2B5EF4-FFF2-40B4-BE49-F238E27FC236}">
                <a16:creationId xmlns:a16="http://schemas.microsoft.com/office/drawing/2014/main" id="{6A240432-1FEA-90F3-3834-CBFC58D32D41}"/>
              </a:ext>
            </a:extLst>
          </p:cNvPr>
          <p:cNvSpPr txBox="1"/>
          <p:nvPr/>
        </p:nvSpPr>
        <p:spPr>
          <a:xfrm>
            <a:off x="979940" y="1167544"/>
            <a:ext cx="2998500" cy="5471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sl" sz="13000" b="1" i="0" u="none" strike="noStrike">
                <a:solidFill>
                  <a:srgbClr val="5398A2"/>
                </a:solidFill>
                <a:latin typeface="Calibri"/>
              </a:rPr>
              <a:t>03</a:t>
            </a:r>
          </a:p>
        </p:txBody>
      </p:sp>
      <p:cxnSp>
        <p:nvCxnSpPr>
          <p:cNvPr id="20" name="Straight Connector 19">
            <a:extLst>
              <a:ext uri="{FF2B5EF4-FFF2-40B4-BE49-F238E27FC236}">
                <a16:creationId xmlns:a16="http://schemas.microsoft.com/office/drawing/2014/main" id="{39A2B7F8-CA00-0B07-4CC2-A9215C889104}"/>
              </a:ext>
            </a:extLst>
          </p:cNvPr>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1C16DAA2-90CB-C85D-9B37-1644EC5FBDE6}"/>
              </a:ext>
            </a:extLst>
          </p:cNvPr>
          <p:cNvPicPr>
            <a:picLocks noChangeAspect="1"/>
          </p:cNvPicPr>
          <p:nvPr/>
        </p:nvPicPr>
        <p:blipFill>
          <a:blip r:embed="rId3">
            <a:biLevel thresh="25000"/>
            <a:extLst>
              <a:ext uri="{28A0092B-C50C-407E-A947-70E740481C1C}">
                <a14:useLocalDpi xmlns:a14="http://schemas.microsoft.com/office/drawing/2010/main" val="0"/>
              </a:ext>
            </a:extLst>
          </a:blip>
          <a:srcRect l="5658" t="83100" r="4952" b="3474"/>
          <a:stretch>
            <a:fillRect/>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B5D10BFC-B636-4115-D182-7206E3897D16}"/>
              </a:ext>
            </a:extLst>
          </p:cNvPr>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9A62EAE-2E0C-83DD-CE3C-EBA508F6C11C}"/>
              </a:ext>
            </a:extLst>
          </p:cNvPr>
          <p:cNvSpPr/>
          <p:nvPr/>
        </p:nvSpPr>
        <p:spPr>
          <a:xfrm>
            <a:off x="1671947" y="2581516"/>
            <a:ext cx="10475925"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sp>
        <p:nvSpPr>
          <p:cNvPr id="8" name="TextBox 7">
            <a:extLst>
              <a:ext uri="{FF2B5EF4-FFF2-40B4-BE49-F238E27FC236}">
                <a16:creationId xmlns:a16="http://schemas.microsoft.com/office/drawing/2014/main" id="{93692B7C-9410-D740-73A9-71CD1F1B7992}"/>
              </a:ext>
            </a:extLst>
          </p:cNvPr>
          <p:cNvSpPr txBox="1"/>
          <p:nvPr/>
        </p:nvSpPr>
        <p:spPr>
          <a:xfrm>
            <a:off x="1431235" y="2598002"/>
            <a:ext cx="9088818" cy="1678325"/>
          </a:xfrm>
          <a:prstGeom prst="rect">
            <a:avLst/>
          </a:prstGeom>
          <a:noFill/>
        </p:spPr>
        <p:txBody>
          <a:bodyPr wrap="square" lIns="91440" tIns="45720" rIns="91440" bIns="45720" rtlCol="0" anchor="t">
            <a:noAutofit/>
          </a:bodyPr>
          <a:lstStyle/>
          <a:p>
            <a:r>
              <a:rPr lang="en-US" sz="4800" b="1" spc="324" dirty="0" err="1">
                <a:solidFill>
                  <a:srgbClr val="5398A2"/>
                </a:solidFill>
                <a:latin typeface="Calibri"/>
                <a:cs typeface="Calibri"/>
              </a:rPr>
              <a:t>Dnevniške</a:t>
            </a:r>
            <a:r>
              <a:rPr lang="en-US" sz="4800" b="1" spc="324" dirty="0">
                <a:solidFill>
                  <a:srgbClr val="5398A2"/>
                </a:solidFill>
                <a:latin typeface="Calibri"/>
                <a:cs typeface="Calibri"/>
              </a:rPr>
              <a:t> </a:t>
            </a:r>
            <a:r>
              <a:rPr lang="en-US" sz="4800" b="1" spc="324" dirty="0" err="1">
                <a:solidFill>
                  <a:srgbClr val="5398A2"/>
                </a:solidFill>
                <a:latin typeface="Calibri"/>
                <a:cs typeface="Calibri"/>
              </a:rPr>
              <a:t>aktivnosti</a:t>
            </a:r>
            <a:endParaRPr lang="en-US" dirty="0" err="1"/>
          </a:p>
        </p:txBody>
      </p:sp>
    </p:spTree>
    <p:extLst>
      <p:ext uri="{BB962C8B-B14F-4D97-AF65-F5344CB8AC3E}">
        <p14:creationId xmlns:p14="http://schemas.microsoft.com/office/powerpoint/2010/main" val="303031989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4C7F2-0CCB-EE9F-9E7E-9E591210D8D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4CF8E20E-B46B-BBD4-04F4-69D7F2C5E507}"/>
              </a:ext>
            </a:extLst>
          </p:cNvPr>
          <p:cNvPicPr>
            <a:picLocks noChangeAspect="1"/>
          </p:cNvPicPr>
          <p:nvPr/>
        </p:nvPicPr>
        <p:blipFill>
          <a:blip r:embed="rId2"/>
          <a:srcRect l="-16994" t="48092" r="16994" b="31911"/>
          <a:stretch>
            <a:fillRect/>
          </a:stretch>
        </p:blipFill>
        <p:spPr>
          <a:xfrm>
            <a:off x="6688680" y="2806"/>
            <a:ext cx="5487602" cy="1646112"/>
          </a:xfrm>
          <a:prstGeom prst="rect">
            <a:avLst/>
          </a:prstGeom>
        </p:spPr>
      </p:pic>
      <p:sp>
        <p:nvSpPr>
          <p:cNvPr id="11" name="Google Shape;133;p1">
            <a:extLst>
              <a:ext uri="{FF2B5EF4-FFF2-40B4-BE49-F238E27FC236}">
                <a16:creationId xmlns:a16="http://schemas.microsoft.com/office/drawing/2014/main" id="{6B816F53-ECF4-5092-A8BE-64473CB9EA4D}"/>
              </a:ext>
            </a:extLst>
          </p:cNvPr>
          <p:cNvSpPr/>
          <p:nvPr/>
        </p:nvSpPr>
        <p:spPr>
          <a:xfrm rot="10800000">
            <a:off x="-3" y="-6"/>
            <a:ext cx="12192001" cy="164892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0AEB247C-2507-4932-ECB4-F22C4BCC69B7}"/>
              </a:ext>
            </a:extLst>
          </p:cNvPr>
          <p:cNvSpPr/>
          <p:nvPr/>
        </p:nvSpPr>
        <p:spPr>
          <a:xfrm rot="10800000">
            <a:off x="-2" y="-2"/>
            <a:ext cx="5718528" cy="1648920"/>
          </a:xfrm>
          <a:prstGeom prst="rect">
            <a:avLst/>
          </a:prstGeom>
          <a:blipFill>
            <a:blip r:embed="rId3">
              <a:alphaModFix amt="73000"/>
            </a:blip>
            <a:stretch>
              <a:fillRect l="18129" t="-190558" r="-13942" b="-4222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3">
            <a:extLst>
              <a:ext uri="{FF2B5EF4-FFF2-40B4-BE49-F238E27FC236}">
                <a16:creationId xmlns:a16="http://schemas.microsoft.com/office/drawing/2014/main" id="{E56B6ACC-E7A5-DD15-77F2-1A535C9FE6D7}"/>
              </a:ext>
            </a:extLst>
          </p:cNvPr>
          <p:cNvSpPr txBox="1"/>
          <p:nvPr/>
        </p:nvSpPr>
        <p:spPr>
          <a:xfrm>
            <a:off x="3837482" y="1996972"/>
            <a:ext cx="7450109" cy="3173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indent="-357188" rtl="0">
              <a:lnSpc>
                <a:spcPts val="2200"/>
              </a:lnSpc>
              <a:spcBef>
                <a:spcPct val="0"/>
              </a:spcBef>
              <a:buClr>
                <a:srgbClr val="5398A2"/>
              </a:buClr>
            </a:pPr>
            <a:r>
              <a:rPr lang="sl" sz="2300" b="0" i="0" u="none" strike="noStrike" dirty="0">
                <a:solidFill>
                  <a:srgbClr val="404040"/>
                </a:solidFill>
                <a:latin typeface="Calibri"/>
                <a:ea typeface="Calibri"/>
                <a:cs typeface="Calibri"/>
              </a:rPr>
              <a:t>Naštej nekaj gibanj, ki jih poznaš – bodisi sedanja bodisi zgodovinska. Kakšen je bil njihov cilj? Kakšna je bila njihova metoda? Vključi vse druge podrobnosti, ki jih lahko opišeš.</a:t>
            </a:r>
          </a:p>
          <a:p>
            <a:pPr marL="357188" indent="-357188">
              <a:lnSpc>
                <a:spcPts val="2200"/>
              </a:lnSpc>
              <a:spcBef>
                <a:spcPct val="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57188" indent="-357188" rtl="0">
              <a:lnSpc>
                <a:spcPts val="2200"/>
              </a:lnSpc>
              <a:spcBef>
                <a:spcPct val="0"/>
              </a:spcBef>
              <a:buClr>
                <a:srgbClr val="5398A2"/>
              </a:buClr>
            </a:pPr>
            <a:r>
              <a:rPr lang="sl" sz="2300" b="0" i="0" u="none" strike="noStrike" dirty="0">
                <a:solidFill>
                  <a:srgbClr val="404040"/>
                </a:solidFill>
                <a:latin typeface="Calibri"/>
                <a:ea typeface="Calibri"/>
                <a:cs typeface="Calibri"/>
              </a:rPr>
              <a:t>Vloge posameznikov v gibanjih: Kakšne vloge po vašem mnenju igrajo različni ljudje v teh gibanjih? Kakšno podporo bi po tvojem mnenju lahko uporabili za dosego vseh svojih ciljev?</a:t>
            </a:r>
          </a:p>
          <a:p>
            <a:pPr marL="357188" indent="-357188">
              <a:lnSpc>
                <a:spcPts val="2200"/>
              </a:lnSpc>
              <a:spcBef>
                <a:spcPct val="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57188" indent="-357188" rtl="0">
              <a:lnSpc>
                <a:spcPts val="2200"/>
              </a:lnSpc>
              <a:spcBef>
                <a:spcPct val="0"/>
              </a:spcBef>
              <a:buClr>
                <a:srgbClr val="5398A2"/>
              </a:buClr>
            </a:pPr>
            <a:r>
              <a:rPr lang="sl" sz="2300" b="0" i="0" u="none" strike="noStrike" dirty="0">
                <a:solidFill>
                  <a:srgbClr val="404040"/>
                </a:solidFill>
                <a:latin typeface="Calibri"/>
                <a:ea typeface="Calibri"/>
                <a:cs typeface="Calibri"/>
              </a:rPr>
              <a:t>Učinkovita gradnja gibanj: Kako se ti zdi učinkovito graditi gibanja? Kakšna vrsta ozaveščanja ali pristopa bi </a:t>
            </a:r>
            <a:r>
              <a:rPr lang="sl" sz="2300" dirty="0">
                <a:solidFill>
                  <a:srgbClr val="404040"/>
                </a:solidFill>
                <a:latin typeface="Calibri"/>
                <a:ea typeface="Calibri"/>
                <a:cs typeface="Calibri"/>
              </a:rPr>
              <a:t>te</a:t>
            </a:r>
            <a:r>
              <a:rPr lang="sl" sz="2300" b="0" i="0" u="none" strike="noStrike" dirty="0">
                <a:solidFill>
                  <a:srgbClr val="404040"/>
                </a:solidFill>
                <a:latin typeface="Calibri"/>
                <a:ea typeface="Calibri"/>
                <a:cs typeface="Calibri"/>
              </a:rPr>
              <a:t> navdihnila k ukrepanju?</a:t>
            </a:r>
          </a:p>
        </p:txBody>
      </p:sp>
      <p:sp>
        <p:nvSpPr>
          <p:cNvPr id="10" name="Text Placeholder 3">
            <a:extLst>
              <a:ext uri="{FF2B5EF4-FFF2-40B4-BE49-F238E27FC236}">
                <a16:creationId xmlns:a16="http://schemas.microsoft.com/office/drawing/2014/main" id="{3C22D8CD-8769-BC93-C07C-02CA994594DD}"/>
              </a:ext>
            </a:extLst>
          </p:cNvPr>
          <p:cNvSpPr txBox="1"/>
          <p:nvPr/>
        </p:nvSpPr>
        <p:spPr>
          <a:xfrm>
            <a:off x="653482" y="1996972"/>
            <a:ext cx="2884191" cy="3173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3000"/>
              </a:lnSpc>
              <a:spcBef>
                <a:spcPct val="0"/>
              </a:spcBef>
              <a:buNone/>
            </a:pPr>
            <a:r>
              <a:rPr lang="sl" sz="2800" b="0" i="0" u="none" strike="noStrike" dirty="0">
                <a:solidFill>
                  <a:srgbClr val="404040"/>
                </a:solidFill>
                <a:latin typeface="Calibri"/>
                <a:ea typeface="Calibri"/>
                <a:cs typeface="Calibri"/>
              </a:rPr>
              <a:t>Vzemi si 20 minut za razmislek o naslednjih vprašanjih:</a:t>
            </a:r>
          </a:p>
          <a:p>
            <a:pPr marL="0" indent="0">
              <a:lnSpc>
                <a:spcPts val="3000"/>
              </a:lnSpc>
              <a:spcBef>
                <a:spcPct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7762F5E1-0F32-8465-2A77-20673F437D36}"/>
              </a:ext>
            </a:extLst>
          </p:cNvPr>
          <p:cNvCxnSpPr/>
          <p:nvPr/>
        </p:nvCxnSpPr>
        <p:spPr>
          <a:xfrm flipH="1">
            <a:off x="3657594" y="1860546"/>
            <a:ext cx="0" cy="466017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8E9CD101-8A38-0066-ABA4-122989F8D53A}"/>
              </a:ext>
            </a:extLst>
          </p:cNvPr>
          <p:cNvSpPr txBox="1"/>
          <p:nvPr/>
        </p:nvSpPr>
        <p:spPr>
          <a:xfrm>
            <a:off x="-3" y="578059"/>
            <a:ext cx="763325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r>
              <a:rPr lang="en-US" sz="3600" spc="324">
                <a:solidFill>
                  <a:srgbClr val="5398A2"/>
                </a:solidFill>
              </a:rPr>
              <a:t>Aktivnost: Osebni razmislek</a:t>
            </a:r>
            <a:endParaRPr lang="sl" sz="3600" spc="324">
              <a:solidFill>
                <a:srgbClr val="5398A2"/>
              </a:solidFill>
            </a:endParaRPr>
          </a:p>
        </p:txBody>
      </p:sp>
    </p:spTree>
    <p:extLst>
      <p:ext uri="{BB962C8B-B14F-4D97-AF65-F5344CB8AC3E}">
        <p14:creationId xmlns:p14="http://schemas.microsoft.com/office/powerpoint/2010/main" val="47229620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55;p26">
            <a:extLst>
              <a:ext uri="{FF2B5EF4-FFF2-40B4-BE49-F238E27FC236}">
                <a16:creationId xmlns:a16="http://schemas.microsoft.com/office/drawing/2014/main" id="{B1982AC3-6782-0730-1116-DFAE2FB33B82}"/>
              </a:ext>
            </a:extLst>
          </p:cNvPr>
          <p:cNvSpPr/>
          <p:nvPr/>
        </p:nvSpPr>
        <p:spPr>
          <a:xfrm>
            <a:off x="1" y="1"/>
            <a:ext cx="4106778" cy="6858000"/>
          </a:xfrm>
          <a:prstGeom prst="rect">
            <a:avLst/>
          </a:prstGeom>
          <a:solidFill>
            <a:srgbClr val="1F8E47"/>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 name="Rectangle 1">
            <a:extLst>
              <a:ext uri="{FF2B5EF4-FFF2-40B4-BE49-F238E27FC236}">
                <a16:creationId xmlns:a16="http://schemas.microsoft.com/office/drawing/2014/main" id="{A475ECF3-2AE3-7FB2-A102-E0D46C4B6FBF}"/>
              </a:ext>
            </a:extLst>
          </p:cNvPr>
          <p:cNvSpPr/>
          <p:nvPr/>
        </p:nvSpPr>
        <p:spPr>
          <a:xfrm rot="10800000">
            <a:off x="0" y="0"/>
            <a:ext cx="4827217" cy="5198542"/>
          </a:xfrm>
          <a:prstGeom prst="rect">
            <a:avLst/>
          </a:prstGeom>
          <a:blipFill>
            <a:blip r:embed="rId2">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Rectangle 2">
            <a:extLst>
              <a:ext uri="{FF2B5EF4-FFF2-40B4-BE49-F238E27FC236}">
                <a16:creationId xmlns:a16="http://schemas.microsoft.com/office/drawing/2014/main" id="{82A4B0C5-D4FF-2866-6CDD-9B53126A67A9}"/>
              </a:ext>
            </a:extLst>
          </p:cNvPr>
          <p:cNvSpPr/>
          <p:nvPr/>
        </p:nvSpPr>
        <p:spPr>
          <a:xfrm>
            <a:off x="631534" y="820105"/>
            <a:ext cx="9707775" cy="850446"/>
          </a:xfrm>
          <a:prstGeom prst="rect">
            <a:avLst/>
          </a:prstGeom>
          <a:solidFill>
            <a:schemeClr val="bg1"/>
          </a:solidFill>
          <a:ln>
            <a:noFill/>
          </a:ln>
          <a:effectLst>
            <a:outerShdw blurRad="213389" dist="47724"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sp>
        <p:nvSpPr>
          <p:cNvPr id="21" name="Google Shape;135;p1">
            <a:extLst>
              <a:ext uri="{FF2B5EF4-FFF2-40B4-BE49-F238E27FC236}">
                <a16:creationId xmlns:a16="http://schemas.microsoft.com/office/drawing/2014/main" id="{C181EA17-D873-D41A-1AF9-C99DE9AE1FA4}"/>
              </a:ext>
            </a:extLst>
          </p:cNvPr>
          <p:cNvSpPr txBox="1"/>
          <p:nvPr/>
        </p:nvSpPr>
        <p:spPr>
          <a:xfrm rot="5400000">
            <a:off x="2817995" y="3584401"/>
            <a:ext cx="2602672" cy="811301"/>
          </a:xfrm>
          <a:prstGeom prst="rect">
            <a:avLst/>
          </a:prstGeom>
          <a:solidFill>
            <a:srgbClr val="84C245"/>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ctr" rtl="0">
              <a:lnSpc>
                <a:spcPct val="90000"/>
              </a:lnSpc>
              <a:spcBef>
                <a:spcPts val="1102"/>
              </a:spcBef>
              <a:spcAft>
                <a:spcPct val="0"/>
              </a:spcAft>
              <a:buClr>
                <a:srgbClr val="7FCCBA"/>
              </a:buClr>
              <a:buSzPts val="1800"/>
              <a:buFont typeface="Arial"/>
              <a:buNone/>
              <a:defRPr sz="1800" b="1" i="0" u="none" strike="noStrike" cap="none">
                <a:solidFill>
                  <a:srgbClr val="7FCCBA"/>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12700" indent="0">
              <a:lnSpc>
                <a:spcPct val="111193"/>
              </a:lnSpc>
              <a:spcBef>
                <a:spcPct val="0"/>
              </a:spcBef>
              <a:buClr>
                <a:schemeClr val="lt1"/>
              </a:buClr>
              <a:buSzPts val="3100"/>
            </a:pPr>
            <a:endParaRPr lang="en-US" sz="3200"/>
          </a:p>
        </p:txBody>
      </p:sp>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3719356" y="2893620"/>
            <a:ext cx="811302" cy="547146"/>
          </a:xfrm>
          <a:ln>
            <a:noFill/>
          </a:ln>
        </p:spPr>
        <p:txBody>
          <a:bodyPr>
            <a:noAutofit/>
          </a:bodyPr>
          <a:lstStyle/>
          <a:p>
            <a:pPr rtl="0"/>
            <a:r>
              <a:rPr lang="sl" sz="3200" b="1" i="0" u="none" strike="noStrike">
                <a:solidFill>
                  <a:srgbClr val="FFFFFF"/>
                </a:solidFill>
                <a:latin typeface="Calibri"/>
              </a:rPr>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4673555" y="2925523"/>
            <a:ext cx="7518444" cy="547147"/>
          </a:xfrm>
          <a:ln>
            <a:noFill/>
          </a:ln>
        </p:spPr>
        <p:txBody>
          <a:bodyPr>
            <a:noAutofit/>
          </a:bodyPr>
          <a:lstStyle/>
          <a:p>
            <a:pPr rtl="0">
              <a:tabLst>
                <a:tab pos="5591175" algn="l"/>
              </a:tabLst>
            </a:pPr>
            <a:r>
              <a:rPr lang="sl" sz="2400" b="0" i="0" u="none" strike="noStrike">
                <a:latin typeface="Calibri"/>
              </a:rPr>
              <a:t>Uvod		3</a:t>
            </a:r>
          </a:p>
        </p:txBody>
      </p:sp>
      <p:sp>
        <p:nvSpPr>
          <p:cNvPr id="10" name="Text Placeholder 9">
            <a:extLst>
              <a:ext uri="{FF2B5EF4-FFF2-40B4-BE49-F238E27FC236}">
                <a16:creationId xmlns:a16="http://schemas.microsoft.com/office/drawing/2014/main" id="{A7A12F72-9959-07DD-A16E-8E2EB4ADC470}"/>
              </a:ext>
            </a:extLst>
          </p:cNvPr>
          <p:cNvSpPr>
            <a:spLocks noGrp="1"/>
          </p:cNvSpPr>
          <p:nvPr>
            <p:ph type="body" sz="quarter" idx="29"/>
          </p:nvPr>
        </p:nvSpPr>
        <p:spPr>
          <a:xfrm>
            <a:off x="3689376" y="3416013"/>
            <a:ext cx="811302" cy="547146"/>
          </a:xfrm>
          <a:ln>
            <a:noFill/>
          </a:ln>
        </p:spPr>
        <p:txBody>
          <a:bodyPr>
            <a:noAutofit/>
          </a:bodyPr>
          <a:lstStyle/>
          <a:p>
            <a:pPr rtl="0"/>
            <a:r>
              <a:rPr lang="sl" sz="3200" b="1" i="0" u="none" strike="noStrike">
                <a:solidFill>
                  <a:srgbClr val="FFFFFF"/>
                </a:solidFill>
                <a:latin typeface="Calibri"/>
              </a:rPr>
              <a:t>02</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4643575" y="3447916"/>
            <a:ext cx="7233631" cy="547147"/>
          </a:xfrm>
          <a:ln>
            <a:noFill/>
          </a:ln>
        </p:spPr>
        <p:txBody>
          <a:bodyPr>
            <a:noAutofit/>
          </a:bodyPr>
          <a:lstStyle/>
          <a:p>
            <a:pPr rtl="0">
              <a:tabLst>
                <a:tab pos="5591175" algn="l"/>
              </a:tabLst>
            </a:pPr>
            <a:r>
              <a:rPr lang="sl" sz="2400" b="0" i="0" u="none" strike="noStrike" dirty="0">
                <a:latin typeface="Calibri"/>
              </a:rPr>
              <a:t>Primeri skupinskega delovanja		12</a:t>
            </a:r>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3689376" y="3938406"/>
            <a:ext cx="811302" cy="547146"/>
          </a:xfrm>
          <a:ln>
            <a:noFill/>
          </a:ln>
        </p:spPr>
        <p:txBody>
          <a:bodyPr>
            <a:noAutofit/>
          </a:bodyPr>
          <a:lstStyle/>
          <a:p>
            <a:pPr rtl="0"/>
            <a:r>
              <a:rPr lang="sl" sz="3200" b="1" i="0" u="none" strike="noStrike">
                <a:solidFill>
                  <a:srgbClr val="FFFFFF"/>
                </a:solidFill>
                <a:latin typeface="Calibri"/>
              </a:rPr>
              <a:t>03</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4643575" y="3970309"/>
            <a:ext cx="7383532" cy="547147"/>
          </a:xfrm>
          <a:ln>
            <a:noFill/>
          </a:ln>
        </p:spPr>
        <p:txBody>
          <a:bodyPr lIns="91440" tIns="45720" rIns="91440" bIns="45720" anchor="ctr">
            <a:noAutofit/>
          </a:bodyPr>
          <a:lstStyle/>
          <a:p>
            <a:pPr>
              <a:tabLst>
                <a:tab pos="5591175" algn="l"/>
              </a:tabLst>
            </a:pPr>
            <a:r>
              <a:rPr lang="sl" sz="2400" b="0" i="0" u="none" strike="noStrike" dirty="0">
                <a:latin typeface="Calibri"/>
              </a:rPr>
              <a:t>Dnevniške aktivnosti</a:t>
            </a:r>
            <a:r>
              <a:rPr lang="sl" sz="2400" dirty="0">
                <a:latin typeface="Calibri"/>
              </a:rPr>
              <a:t>                                                        18</a:t>
            </a:r>
            <a:endParaRPr lang="sl" sz="2400" b="0" i="0" u="none" strike="noStrike" dirty="0">
              <a:latin typeface="Calibri"/>
            </a:endParaRPr>
          </a:p>
        </p:txBody>
      </p:sp>
      <p:sp>
        <p:nvSpPr>
          <p:cNvPr id="14" name="Text Placeholder 13">
            <a:extLst>
              <a:ext uri="{FF2B5EF4-FFF2-40B4-BE49-F238E27FC236}">
                <a16:creationId xmlns:a16="http://schemas.microsoft.com/office/drawing/2014/main" id="{C68FDACD-2866-5909-F407-66556167D794}"/>
              </a:ext>
            </a:extLst>
          </p:cNvPr>
          <p:cNvSpPr>
            <a:spLocks noGrp="1"/>
          </p:cNvSpPr>
          <p:nvPr>
            <p:ph type="body" sz="quarter" idx="33"/>
          </p:nvPr>
        </p:nvSpPr>
        <p:spPr>
          <a:xfrm>
            <a:off x="3689376" y="4460799"/>
            <a:ext cx="811302" cy="547146"/>
          </a:xfrm>
          <a:ln>
            <a:noFill/>
          </a:ln>
        </p:spPr>
        <p:txBody>
          <a:bodyPr>
            <a:noAutofit/>
          </a:bodyPr>
          <a:lstStyle/>
          <a:p>
            <a:pPr rtl="0"/>
            <a:r>
              <a:rPr lang="sl" sz="3200" b="1" i="0" u="none" strike="noStrike">
                <a:solidFill>
                  <a:srgbClr val="FFFFFF"/>
                </a:solidFill>
                <a:latin typeface="Calibri"/>
              </a:rPr>
              <a:t>04</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4643575" y="4492702"/>
            <a:ext cx="7233631" cy="547147"/>
          </a:xfrm>
          <a:ln>
            <a:noFill/>
          </a:ln>
        </p:spPr>
        <p:txBody>
          <a:bodyPr>
            <a:noAutofit/>
          </a:bodyPr>
          <a:lstStyle/>
          <a:p>
            <a:pPr rtl="0">
              <a:lnSpc>
                <a:spcPts val="2180"/>
              </a:lnSpc>
              <a:spcBef>
                <a:spcPct val="0"/>
              </a:spcBef>
              <a:tabLst>
                <a:tab pos="5591175" algn="l"/>
              </a:tabLst>
            </a:pPr>
            <a:r>
              <a:rPr lang="sl" sz="2400" b="0" i="0" u="none" strike="noStrike">
                <a:latin typeface="Calibri"/>
              </a:rPr>
              <a:t>Viri za nadaljnje raziskovanje 		21</a:t>
            </a:r>
          </a:p>
        </p:txBody>
      </p:sp>
      <p:sp>
        <p:nvSpPr>
          <p:cNvPr id="29" name="TextBox 28">
            <a:extLst>
              <a:ext uri="{FF2B5EF4-FFF2-40B4-BE49-F238E27FC236}">
                <a16:creationId xmlns:a16="http://schemas.microsoft.com/office/drawing/2014/main" id="{CC11EF1D-1745-9383-1F6B-5FBA4400A2E9}"/>
              </a:ext>
            </a:extLst>
          </p:cNvPr>
          <p:cNvSpPr txBox="1"/>
          <p:nvPr/>
        </p:nvSpPr>
        <p:spPr>
          <a:xfrm>
            <a:off x="680408" y="818663"/>
            <a:ext cx="9707775" cy="830997"/>
          </a:xfrm>
          <a:prstGeom prst="rect">
            <a:avLst/>
          </a:prstGeom>
          <a:noFill/>
        </p:spPr>
        <p:txBody>
          <a:bodyPr wrap="square" rtlCol="0">
            <a:noAutofit/>
          </a:bodyPr>
          <a:lstStyle/>
          <a:p>
            <a:pPr rtl="0"/>
            <a:r>
              <a:rPr lang="sl" sz="4800" b="1" i="0" u="none" strike="noStrike" spc="324" dirty="0">
                <a:solidFill>
                  <a:srgbClr val="5398A2"/>
                </a:solidFill>
                <a:latin typeface="Calibri"/>
                <a:cs typeface="Calibri"/>
              </a:rPr>
              <a:t>Modul 6 – Skupinsko delovanje</a:t>
            </a:r>
          </a:p>
        </p:txBody>
      </p:sp>
    </p:spTree>
    <p:extLst>
      <p:ext uri="{BB962C8B-B14F-4D97-AF65-F5344CB8AC3E}">
        <p14:creationId xmlns:p14="http://schemas.microsoft.com/office/powerpoint/2010/main" val="222521252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1B63B-398A-0A88-0EF3-8E1D5B12F7F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89CA6930-F65A-248E-2398-1E37B3EE1ABB}"/>
              </a:ext>
            </a:extLst>
          </p:cNvPr>
          <p:cNvPicPr>
            <a:picLocks noChangeAspect="1"/>
          </p:cNvPicPr>
          <p:nvPr/>
        </p:nvPicPr>
        <p:blipFill>
          <a:blip r:embed="rId2"/>
          <a:srcRect l="-16994" t="48092" r="16994" b="31911"/>
          <a:stretch>
            <a:fillRect/>
          </a:stretch>
        </p:blipFill>
        <p:spPr>
          <a:xfrm>
            <a:off x="6688680" y="2806"/>
            <a:ext cx="5487602" cy="1646112"/>
          </a:xfrm>
          <a:prstGeom prst="rect">
            <a:avLst/>
          </a:prstGeom>
        </p:spPr>
      </p:pic>
      <p:sp>
        <p:nvSpPr>
          <p:cNvPr id="11" name="Google Shape;133;p1">
            <a:extLst>
              <a:ext uri="{FF2B5EF4-FFF2-40B4-BE49-F238E27FC236}">
                <a16:creationId xmlns:a16="http://schemas.microsoft.com/office/drawing/2014/main" id="{2B51F151-E0D3-282E-7666-FAEE2D8A61C1}"/>
              </a:ext>
            </a:extLst>
          </p:cNvPr>
          <p:cNvSpPr/>
          <p:nvPr/>
        </p:nvSpPr>
        <p:spPr>
          <a:xfrm rot="10800000">
            <a:off x="-3" y="-6"/>
            <a:ext cx="12192001" cy="164892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85C09C6E-5EDE-CC47-CEBC-3DCEBAC56AB5}"/>
              </a:ext>
            </a:extLst>
          </p:cNvPr>
          <p:cNvSpPr/>
          <p:nvPr/>
        </p:nvSpPr>
        <p:spPr>
          <a:xfrm rot="10800000">
            <a:off x="-2" y="-2"/>
            <a:ext cx="5718528" cy="1648920"/>
          </a:xfrm>
          <a:prstGeom prst="rect">
            <a:avLst/>
          </a:prstGeom>
          <a:blipFill>
            <a:blip r:embed="rId3">
              <a:alphaModFix amt="73000"/>
            </a:blip>
            <a:stretch>
              <a:fillRect l="18129" t="-190558" r="-13942" b="-4222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3">
            <a:extLst>
              <a:ext uri="{FF2B5EF4-FFF2-40B4-BE49-F238E27FC236}">
                <a16:creationId xmlns:a16="http://schemas.microsoft.com/office/drawing/2014/main" id="{CE81E0F8-C5DD-1F2E-440C-CC2C3C6D8064}"/>
              </a:ext>
            </a:extLst>
          </p:cNvPr>
          <p:cNvSpPr txBox="1"/>
          <p:nvPr/>
        </p:nvSpPr>
        <p:spPr>
          <a:xfrm>
            <a:off x="3837482" y="1996972"/>
            <a:ext cx="7450109" cy="3173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indent="-357188" rtl="0">
              <a:lnSpc>
                <a:spcPts val="2200"/>
              </a:lnSpc>
              <a:spcBef>
                <a:spcPct val="0"/>
              </a:spcBef>
              <a:buClr>
                <a:srgbClr val="5398A2"/>
              </a:buClr>
            </a:pPr>
            <a:r>
              <a:rPr lang="sl" sz="2300" b="0" i="0" u="none" strike="noStrike" dirty="0">
                <a:solidFill>
                  <a:srgbClr val="404040"/>
                </a:solidFill>
                <a:latin typeface="Calibri"/>
                <a:ea typeface="Calibri"/>
                <a:cs typeface="Calibri"/>
              </a:rPr>
              <a:t>Oblike in orodja za aktivizem: Nekatera orodja in oblike skupinskega aktivizma vključujejo: kulturo in gradnjo koalicij, neposredno organiziranje, izobraževanje</a:t>
            </a:r>
            <a:r>
              <a:rPr lang="sl" sz="2300" dirty="0">
                <a:solidFill>
                  <a:srgbClr val="404040"/>
                </a:solidFill>
                <a:latin typeface="Calibri"/>
                <a:ea typeface="Calibri"/>
                <a:cs typeface="Calibri"/>
              </a:rPr>
              <a:t> od ljudi za ljudi</a:t>
            </a:r>
            <a:r>
              <a:rPr lang="sl" sz="2300" b="0" i="0" u="none" strike="noStrike" dirty="0">
                <a:solidFill>
                  <a:srgbClr val="404040"/>
                </a:solidFill>
                <a:latin typeface="Calibri"/>
                <a:ea typeface="Calibri"/>
                <a:cs typeface="Calibri"/>
              </a:rPr>
              <a:t>, neposredno akcijo, komunikacijske kampanje, volilno organiziranje, kampanje za reševanje spornih vprašanj, kampanje za bojkot in odprodajo naložb. Ali ti je katero od teh znano? Če je tako, katere? Ali lahko naved</a:t>
            </a:r>
            <a:r>
              <a:rPr lang="sl" sz="2300" dirty="0">
                <a:solidFill>
                  <a:srgbClr val="404040"/>
                </a:solidFill>
                <a:latin typeface="Calibri"/>
                <a:ea typeface="Calibri"/>
                <a:cs typeface="Calibri"/>
              </a:rPr>
              <a:t>eš</a:t>
            </a:r>
            <a:r>
              <a:rPr lang="sl" sz="2300" b="0" i="0" u="none" strike="noStrike" dirty="0">
                <a:solidFill>
                  <a:srgbClr val="404040"/>
                </a:solidFill>
                <a:latin typeface="Calibri"/>
                <a:ea typeface="Calibri"/>
                <a:cs typeface="Calibri"/>
              </a:rPr>
              <a:t> nekaj primerov? Razišči tiste, ki jih ne poznaš. Dodaj vse oblike in orodja za aktivizem, ki se jih spomniš in niso omenjena zgoraj.</a:t>
            </a:r>
          </a:p>
          <a:p>
            <a:pPr marL="357188" indent="-357188">
              <a:lnSpc>
                <a:spcPts val="2200"/>
              </a:lnSpc>
              <a:spcBef>
                <a:spcPct val="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57188" indent="-357188" rtl="0">
              <a:lnSpc>
                <a:spcPts val="2200"/>
              </a:lnSpc>
              <a:spcBef>
                <a:spcPct val="0"/>
              </a:spcBef>
              <a:buClr>
                <a:srgbClr val="5398A2"/>
              </a:buClr>
            </a:pPr>
            <a:r>
              <a:rPr lang="sl" sz="2300" b="1" i="0" u="none" strike="noStrike" dirty="0">
                <a:solidFill>
                  <a:srgbClr val="5398A2"/>
                </a:solidFill>
                <a:latin typeface="Calibri"/>
                <a:ea typeface="Calibri"/>
                <a:cs typeface="Calibri"/>
              </a:rPr>
              <a:t>Kdo </a:t>
            </a:r>
            <a:r>
              <a:rPr lang="sl" sz="2300" b="1" dirty="0">
                <a:solidFill>
                  <a:srgbClr val="5398A2"/>
                </a:solidFill>
                <a:latin typeface="Calibri"/>
                <a:ea typeface="Calibri"/>
                <a:cs typeface="Calibri"/>
              </a:rPr>
              <a:t>te</a:t>
            </a:r>
            <a:r>
              <a:rPr lang="sl" sz="2300" b="1" i="0" u="none" strike="noStrike" dirty="0">
                <a:solidFill>
                  <a:srgbClr val="5398A2"/>
                </a:solidFill>
                <a:latin typeface="Calibri"/>
                <a:ea typeface="Calibri"/>
                <a:cs typeface="Calibri"/>
              </a:rPr>
              <a:t> navdihuje? </a:t>
            </a:r>
            <a:r>
              <a:rPr lang="sl" sz="2300" b="0" i="0" u="none" strike="noStrike" dirty="0">
                <a:solidFill>
                  <a:srgbClr val="404040"/>
                </a:solidFill>
                <a:latin typeface="Calibri"/>
                <a:ea typeface="Calibri"/>
                <a:cs typeface="Calibri"/>
              </a:rPr>
              <a:t>Kdo so ljudje, ki te navdihujejo k ukrepanju? Tukaj naštej katerega od svojih podnebnih »junakov«, mentorjev, vodnikov in partnerjev v zločinu. Kako lahko njihov zgled navdihne tvoje lastne prispevke?</a:t>
            </a:r>
          </a:p>
          <a:p>
            <a:pPr marL="357188" indent="-357188">
              <a:lnSpc>
                <a:spcPts val="2200"/>
              </a:lnSpc>
              <a:spcBef>
                <a:spcPct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09DE24E0-8454-45FC-0308-38C27D514565}"/>
              </a:ext>
            </a:extLst>
          </p:cNvPr>
          <p:cNvSpPr txBox="1"/>
          <p:nvPr/>
        </p:nvSpPr>
        <p:spPr>
          <a:xfrm>
            <a:off x="653482" y="1996972"/>
            <a:ext cx="2884191" cy="3173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3000"/>
              </a:lnSpc>
              <a:spcBef>
                <a:spcPct val="0"/>
              </a:spcBef>
              <a:buNone/>
            </a:pPr>
            <a:r>
              <a:rPr lang="sl" sz="2800" b="0" i="0" u="none" strike="noStrike" dirty="0">
                <a:solidFill>
                  <a:srgbClr val="404040"/>
                </a:solidFill>
                <a:latin typeface="Calibri"/>
                <a:ea typeface="Calibri"/>
                <a:cs typeface="Calibri"/>
              </a:rPr>
              <a:t>20 minut razmišljaj o naslednjih vprašanjih:</a:t>
            </a:r>
          </a:p>
          <a:p>
            <a:pPr marL="0" indent="0">
              <a:lnSpc>
                <a:spcPts val="3000"/>
              </a:lnSpc>
              <a:spcBef>
                <a:spcPct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3F0B2997-2CD8-3E53-948D-063AA872EA11}"/>
              </a:ext>
            </a:extLst>
          </p:cNvPr>
          <p:cNvCxnSpPr/>
          <p:nvPr/>
        </p:nvCxnSpPr>
        <p:spPr>
          <a:xfrm flipH="1">
            <a:off x="3657594" y="1860546"/>
            <a:ext cx="0" cy="466017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7A8945A0-C4B6-6528-F9D5-148A8C13B197}"/>
              </a:ext>
            </a:extLst>
          </p:cNvPr>
          <p:cNvSpPr txBox="1"/>
          <p:nvPr/>
        </p:nvSpPr>
        <p:spPr>
          <a:xfrm>
            <a:off x="34939" y="578059"/>
            <a:ext cx="714111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r>
              <a:rPr lang="en-US" sz="3600" spc="324">
                <a:solidFill>
                  <a:srgbClr val="5398A2"/>
                </a:solidFill>
              </a:rPr>
              <a:t>Aktivnost: Osebni razmislek</a:t>
            </a:r>
            <a:endParaRPr lang="sl" sz="3600" spc="324">
              <a:solidFill>
                <a:srgbClr val="5398A2"/>
              </a:solidFill>
            </a:endParaRPr>
          </a:p>
        </p:txBody>
      </p:sp>
    </p:spTree>
    <p:extLst>
      <p:ext uri="{BB962C8B-B14F-4D97-AF65-F5344CB8AC3E}">
        <p14:creationId xmlns:p14="http://schemas.microsoft.com/office/powerpoint/2010/main" val="147371049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66852-6934-65E4-E7E7-EB242054F7F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613D5BA0-3F36-97CD-DE6D-F2568D99611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505395B7-3C6D-0807-2993-CA3EA3A89B0F}"/>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07578286-FC59-EE1C-C1F3-9325BE2A05B0}"/>
                </a:ext>
              </a:extLst>
            </p:cNvPr>
            <p:cNvSpPr/>
            <p:nvPr/>
          </p:nvSpPr>
          <p:spPr>
            <a:xfrm rot="5400000">
              <a:off x="456517" y="-151553"/>
              <a:ext cx="5894030" cy="6807064"/>
            </a:xfrm>
            <a:prstGeom prst="rect">
              <a:avLst/>
            </a:prstGeom>
            <a:blipFill dpi="0" rotWithShape="1">
              <a:blip r:embed="rId2">
                <a:alphaModFix amt="86000"/>
              </a:blip>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6" name="Text Placeholder 6">
            <a:extLst>
              <a:ext uri="{FF2B5EF4-FFF2-40B4-BE49-F238E27FC236}">
                <a16:creationId xmlns:a16="http://schemas.microsoft.com/office/drawing/2014/main" id="{9F1E9228-B481-541E-666F-702BEFDFCA52}"/>
              </a:ext>
            </a:extLst>
          </p:cNvPr>
          <p:cNvSpPr txBox="1"/>
          <p:nvPr/>
        </p:nvSpPr>
        <p:spPr>
          <a:xfrm>
            <a:off x="979940" y="1167544"/>
            <a:ext cx="2998500" cy="5471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sl" sz="13000" b="1" i="0" u="none" strike="noStrike">
                <a:solidFill>
                  <a:srgbClr val="5398A2"/>
                </a:solidFill>
                <a:latin typeface="Calibri"/>
              </a:rPr>
              <a:t>04</a:t>
            </a:r>
          </a:p>
        </p:txBody>
      </p:sp>
      <p:cxnSp>
        <p:nvCxnSpPr>
          <p:cNvPr id="20" name="Straight Connector 19">
            <a:extLst>
              <a:ext uri="{FF2B5EF4-FFF2-40B4-BE49-F238E27FC236}">
                <a16:creationId xmlns:a16="http://schemas.microsoft.com/office/drawing/2014/main" id="{6F00E657-7FCC-9886-C496-7C74AC43266D}"/>
              </a:ext>
            </a:extLst>
          </p:cNvPr>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D460A1A7-D72B-024C-3B08-4371C5835A95}"/>
              </a:ext>
            </a:extLst>
          </p:cNvPr>
          <p:cNvPicPr>
            <a:picLocks noChangeAspect="1"/>
          </p:cNvPicPr>
          <p:nvPr/>
        </p:nvPicPr>
        <p:blipFill>
          <a:blip r:embed="rId3">
            <a:biLevel thresh="25000"/>
            <a:extLst>
              <a:ext uri="{28A0092B-C50C-407E-A947-70E740481C1C}">
                <a14:useLocalDpi xmlns:a14="http://schemas.microsoft.com/office/drawing/2010/main" val="0"/>
              </a:ext>
            </a:extLst>
          </a:blip>
          <a:srcRect l="5658" t="83100" r="4952" b="3474"/>
          <a:stretch>
            <a:fillRect/>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1E91270A-F875-0AFE-F403-F282A208C164}"/>
              </a:ext>
            </a:extLst>
          </p:cNvPr>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7EA2138-BE0B-2DFB-09B8-ABB96B1FC02C}"/>
              </a:ext>
            </a:extLst>
          </p:cNvPr>
          <p:cNvSpPr/>
          <p:nvPr/>
        </p:nvSpPr>
        <p:spPr>
          <a:xfrm>
            <a:off x="8995750" y="2531259"/>
            <a:ext cx="1426428"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sp>
        <p:nvSpPr>
          <p:cNvPr id="8" name="TextBox 7">
            <a:extLst>
              <a:ext uri="{FF2B5EF4-FFF2-40B4-BE49-F238E27FC236}">
                <a16:creationId xmlns:a16="http://schemas.microsoft.com/office/drawing/2014/main" id="{C84D787B-D772-8A73-6266-20B77BE86328}"/>
              </a:ext>
            </a:extLst>
          </p:cNvPr>
          <p:cNvSpPr txBox="1"/>
          <p:nvPr/>
        </p:nvSpPr>
        <p:spPr>
          <a:xfrm>
            <a:off x="8995750" y="2555105"/>
            <a:ext cx="1404989" cy="830997"/>
          </a:xfrm>
          <a:prstGeom prst="rect">
            <a:avLst/>
          </a:prstGeom>
          <a:noFill/>
        </p:spPr>
        <p:txBody>
          <a:bodyPr wrap="square" rtlCol="0">
            <a:noAutofit/>
          </a:bodyPr>
          <a:lstStyle/>
          <a:p>
            <a:pPr algn="r" rtl="0"/>
            <a:r>
              <a:rPr lang="sl" sz="4800" b="1" i="0" u="none" strike="noStrike" spc="324">
                <a:solidFill>
                  <a:srgbClr val="5398A2"/>
                </a:solidFill>
                <a:latin typeface="Calibri"/>
                <a:cs typeface="Calibri"/>
              </a:rPr>
              <a:t>Viri </a:t>
            </a:r>
          </a:p>
        </p:txBody>
      </p:sp>
      <p:sp>
        <p:nvSpPr>
          <p:cNvPr id="5" name="Rectangle 4">
            <a:extLst>
              <a:ext uri="{FF2B5EF4-FFF2-40B4-BE49-F238E27FC236}">
                <a16:creationId xmlns:a16="http://schemas.microsoft.com/office/drawing/2014/main" id="{5B819C52-51DB-8809-E2B4-542F38B5D759}"/>
              </a:ext>
            </a:extLst>
          </p:cNvPr>
          <p:cNvSpPr/>
          <p:nvPr/>
        </p:nvSpPr>
        <p:spPr>
          <a:xfrm>
            <a:off x="6513646" y="3497395"/>
            <a:ext cx="3887093"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sp>
        <p:nvSpPr>
          <p:cNvPr id="6" name="TextBox 5">
            <a:extLst>
              <a:ext uri="{FF2B5EF4-FFF2-40B4-BE49-F238E27FC236}">
                <a16:creationId xmlns:a16="http://schemas.microsoft.com/office/drawing/2014/main" id="{A2EF41F0-937B-E118-A0DC-E5C0887F7659}"/>
              </a:ext>
            </a:extLst>
          </p:cNvPr>
          <p:cNvSpPr txBox="1"/>
          <p:nvPr/>
        </p:nvSpPr>
        <p:spPr>
          <a:xfrm>
            <a:off x="6513647" y="3507119"/>
            <a:ext cx="3887092" cy="830997"/>
          </a:xfrm>
          <a:prstGeom prst="rect">
            <a:avLst/>
          </a:prstGeom>
          <a:noFill/>
        </p:spPr>
        <p:txBody>
          <a:bodyPr wrap="square" rtlCol="0">
            <a:noAutofit/>
          </a:bodyPr>
          <a:lstStyle/>
          <a:p>
            <a:pPr algn="r" rtl="0"/>
            <a:r>
              <a:rPr lang="sl" sz="4800" b="1" i="0" u="none" strike="noStrike" spc="324">
                <a:solidFill>
                  <a:srgbClr val="5398A2"/>
                </a:solidFill>
                <a:latin typeface="Calibri"/>
                <a:cs typeface="Calibri"/>
              </a:rPr>
              <a:t>za nadaljnje</a:t>
            </a:r>
          </a:p>
        </p:txBody>
      </p:sp>
      <p:sp>
        <p:nvSpPr>
          <p:cNvPr id="9" name="Rectangle 8">
            <a:extLst>
              <a:ext uri="{FF2B5EF4-FFF2-40B4-BE49-F238E27FC236}">
                <a16:creationId xmlns:a16="http://schemas.microsoft.com/office/drawing/2014/main" id="{1A070651-A5CF-E9E0-438E-DCA9E2967DEB}"/>
              </a:ext>
            </a:extLst>
          </p:cNvPr>
          <p:cNvSpPr/>
          <p:nvPr/>
        </p:nvSpPr>
        <p:spPr>
          <a:xfrm>
            <a:off x="6395350" y="4482828"/>
            <a:ext cx="398395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sp>
        <p:nvSpPr>
          <p:cNvPr id="10" name="TextBox 9">
            <a:extLst>
              <a:ext uri="{FF2B5EF4-FFF2-40B4-BE49-F238E27FC236}">
                <a16:creationId xmlns:a16="http://schemas.microsoft.com/office/drawing/2014/main" id="{F1C1B834-9E98-808D-7E0D-5B43610E2935}"/>
              </a:ext>
            </a:extLst>
          </p:cNvPr>
          <p:cNvSpPr txBox="1"/>
          <p:nvPr/>
        </p:nvSpPr>
        <p:spPr>
          <a:xfrm>
            <a:off x="6492210" y="4509420"/>
            <a:ext cx="3865654" cy="830997"/>
          </a:xfrm>
          <a:prstGeom prst="rect">
            <a:avLst/>
          </a:prstGeom>
          <a:noFill/>
        </p:spPr>
        <p:txBody>
          <a:bodyPr wrap="square" rtlCol="0">
            <a:noAutofit/>
          </a:bodyPr>
          <a:lstStyle/>
          <a:p>
            <a:pPr algn="r" rtl="0"/>
            <a:r>
              <a:rPr lang="sl" sz="4800" b="1" i="0" u="none" strike="noStrike" spc="324">
                <a:solidFill>
                  <a:srgbClr val="5398A2"/>
                </a:solidFill>
                <a:latin typeface="Calibri"/>
                <a:cs typeface="Calibri"/>
              </a:rPr>
              <a:t>raziskovanje </a:t>
            </a:r>
          </a:p>
        </p:txBody>
      </p:sp>
    </p:spTree>
    <p:extLst>
      <p:ext uri="{BB962C8B-B14F-4D97-AF65-F5344CB8AC3E}">
        <p14:creationId xmlns:p14="http://schemas.microsoft.com/office/powerpoint/2010/main" val="240826062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761E5-E86F-7481-C0A1-66797D4E3746}"/>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D0F25A0-ADBC-5932-33D6-70B32C8E4693}"/>
              </a:ext>
            </a:extLst>
          </p:cNvPr>
          <p:cNvPicPr>
            <a:picLocks noChangeAspect="1"/>
          </p:cNvPicPr>
          <p:nvPr/>
        </p:nvPicPr>
        <p:blipFill>
          <a:blip r:embed="rId2"/>
          <a:srcRect l="-16994" t="48092" r="16994" b="-11364"/>
          <a:stretch>
            <a:fillRect/>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F76CF889-7C37-0E1B-0DB4-0D202BFF584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1940DA29-C5E4-E209-D484-F22D550A7FAF}"/>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E131630D-4EE8-D9A9-1512-380022E3981E}"/>
              </a:ext>
            </a:extLst>
          </p:cNvPr>
          <p:cNvSpPr/>
          <p:nvPr/>
        </p:nvSpPr>
        <p:spPr>
          <a:xfrm>
            <a:off x="534735" y="524933"/>
            <a:ext cx="10421132" cy="578696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 name="Text Placeholder 3">
            <a:extLst>
              <a:ext uri="{FF2B5EF4-FFF2-40B4-BE49-F238E27FC236}">
                <a16:creationId xmlns:a16="http://schemas.microsoft.com/office/drawing/2014/main" id="{FA8898AE-DFB5-AB37-DA78-A0B032A5195D}"/>
              </a:ext>
            </a:extLst>
          </p:cNvPr>
          <p:cNvSpPr txBox="1"/>
          <p:nvPr/>
        </p:nvSpPr>
        <p:spPr>
          <a:xfrm>
            <a:off x="795641" y="870419"/>
            <a:ext cx="9889292" cy="51730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3225" indent="-403225" rtl="0">
              <a:lnSpc>
                <a:spcPts val="2360"/>
              </a:lnSpc>
              <a:spcBef>
                <a:spcPct val="0"/>
              </a:spcBef>
              <a:buClr>
                <a:srgbClr val="5398A2"/>
              </a:buClr>
            </a:pPr>
            <a:r>
              <a:rPr lang="sl" sz="2300" b="0" i="0" u="none" strike="noStrike" dirty="0">
                <a:solidFill>
                  <a:srgbClr val="404040"/>
                </a:solidFill>
                <a:latin typeface="Calibri"/>
                <a:ea typeface="Arial"/>
                <a:cs typeface="Calibri"/>
              </a:rPr>
              <a:t>Preberi (ne glede na to, koliko časa potrebuješ za branje): </a:t>
            </a:r>
            <a:r>
              <a:rPr lang="sl" sz="2300" b="0" i="0" u="none" strike="noStrike" dirty="0">
                <a:solidFill>
                  <a:srgbClr val="404040"/>
                </a:solidFill>
                <a:latin typeface="Calibri"/>
                <a:ea typeface="Arial"/>
                <a:cs typeface="Calibri"/>
                <a:hlinkClick r:id="rId4"/>
              </a:rPr>
              <a:t>Praktični radikalci: 7 strategij za spremembo sveta</a:t>
            </a:r>
            <a:r>
              <a:rPr lang="sl" sz="2300" b="0" i="0" u="none" strike="noStrike" dirty="0">
                <a:solidFill>
                  <a:srgbClr val="404040"/>
                </a:solidFill>
                <a:latin typeface="Calibri"/>
                <a:ea typeface="Arial"/>
                <a:cs typeface="Calibri"/>
              </a:rPr>
              <a:t> je knjiga, ki ponuja navdihujoč vodnik po družbenih spremembah, ki temelji na študijah primerov gibanj na lokalni ravni, ki so zmagala.</a:t>
            </a:r>
          </a:p>
          <a:p>
            <a:pPr marL="403225" indent="-403225">
              <a:lnSpc>
                <a:spcPts val="2360"/>
              </a:lnSpc>
              <a:spcBef>
                <a:spcPct val="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marL="403225" indent="-403225" rtl="0">
              <a:lnSpc>
                <a:spcPts val="2360"/>
              </a:lnSpc>
              <a:spcBef>
                <a:spcPct val="0"/>
              </a:spcBef>
              <a:buClr>
                <a:srgbClr val="5398A2"/>
              </a:buClr>
            </a:pPr>
            <a:r>
              <a:rPr lang="sl" sz="2300" b="0" i="0" u="none" strike="noStrike" dirty="0">
                <a:solidFill>
                  <a:srgbClr val="404040"/>
                </a:solidFill>
                <a:latin typeface="Calibri"/>
                <a:ea typeface="Arial"/>
                <a:cs typeface="Calibri"/>
              </a:rPr>
              <a:t>Poslušaj (30–60 min): </a:t>
            </a:r>
            <a:r>
              <a:rPr lang="sl" sz="2300" b="0" i="0" u="none" strike="noStrike" dirty="0">
                <a:solidFill>
                  <a:srgbClr val="404040"/>
                </a:solidFill>
                <a:latin typeface="Calibri"/>
                <a:ea typeface="Arial"/>
                <a:cs typeface="Calibri"/>
                <a:hlinkClick r:id="rId5"/>
              </a:rPr>
              <a:t>Podcast Force of Nature </a:t>
            </a:r>
            <a:r>
              <a:rPr lang="sl" sz="2300" b="0" i="0" u="none" strike="noStrike" dirty="0">
                <a:solidFill>
                  <a:srgbClr val="404040"/>
                </a:solidFill>
                <a:latin typeface="Calibri"/>
                <a:ea typeface="Arial"/>
                <a:cs typeface="Calibri"/>
              </a:rPr>
              <a:t>– serija podcastov, ki jo vodi Clover Hogan, predstavlja mlade podnebne aktiviste z vsega sveta in prikazuje številne različne načine, kako biti podnebni aktivist.</a:t>
            </a:r>
          </a:p>
          <a:p>
            <a:pPr marL="403225" indent="-403225">
              <a:lnSpc>
                <a:spcPts val="2360"/>
              </a:lnSpc>
              <a:spcBef>
                <a:spcPct val="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marL="403225" indent="-403225" rtl="0">
              <a:lnSpc>
                <a:spcPts val="2360"/>
              </a:lnSpc>
              <a:spcBef>
                <a:spcPct val="0"/>
              </a:spcBef>
              <a:buClr>
                <a:srgbClr val="5398A2"/>
              </a:buClr>
            </a:pPr>
            <a:r>
              <a:rPr lang="sl" sz="2300" b="0" i="0" u="none" strike="noStrike" dirty="0">
                <a:solidFill>
                  <a:srgbClr val="404040"/>
                </a:solidFill>
                <a:latin typeface="Calibri"/>
                <a:ea typeface="Arial"/>
                <a:cs typeface="Calibri"/>
              </a:rPr>
              <a:t>Oglej si (44 min): </a:t>
            </a:r>
            <a:r>
              <a:rPr lang="sl" sz="2300" b="0" i="0" u="none" strike="noStrike" dirty="0">
                <a:solidFill>
                  <a:srgbClr val="404040"/>
                </a:solidFill>
                <a:latin typeface="Calibri"/>
                <a:ea typeface="Arial"/>
                <a:cs typeface="Calibri"/>
                <a:hlinkClick r:id="rId6"/>
              </a:rPr>
              <a:t>Boj za zadnje divje reke v Evropi </a:t>
            </a:r>
            <a:r>
              <a:rPr lang="sl" sz="2300" b="0" i="0" u="none" strike="noStrike" dirty="0">
                <a:solidFill>
                  <a:srgbClr val="404040"/>
                </a:solidFill>
                <a:latin typeface="Calibri"/>
                <a:ea typeface="Arial"/>
                <a:cs typeface="Calibri"/>
              </a:rPr>
              <a:t>- Film, ki dokumentira bitko za največjo nezajezeno reko v Evropi, Vjoso v Albaniji; prizadevanja za rešitev ogroženega balkanskega risa v Makedoniji; in ženske iz Kruščice v Bosni in Hercegovini, ki vodijo večmesečni protest, ki traja 24 ur na dan, 7 dni v tednu, za zaščito edinega vira pitne vode v svoji skupnosti. Film prikazuje, da naši glasovi štejejo in da se lahko pozitivne spremembe na najvišjih političnih ravneh zgodijo kot posledica mobilizacije ljudi na lokalni ravni. </a:t>
            </a: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99054754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4E331-B507-1ECC-01BA-74A996C4902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D2FBEB6-45F3-EC11-4450-823C5083D1E0}"/>
              </a:ext>
            </a:extLst>
          </p:cNvPr>
          <p:cNvPicPr>
            <a:picLocks noChangeAspect="1"/>
          </p:cNvPicPr>
          <p:nvPr/>
        </p:nvPicPr>
        <p:blipFill>
          <a:blip r:embed="rId2"/>
          <a:srcRect l="-16994" t="48092" r="16994" b="-11364"/>
          <a:stretch>
            <a:fillRect/>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49D7F50A-364D-4E93-1A8C-6EFD66341433}"/>
              </a:ext>
            </a:extLst>
          </p:cNvPr>
          <p:cNvSpPr/>
          <p:nvPr/>
        </p:nvSpPr>
        <p:spPr>
          <a:xfrm rot="10800000">
            <a:off x="0" y="0"/>
            <a:ext cx="11418168"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CCEA4087-6C1E-EC2F-57FC-D06758B47757}"/>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40920B5F-349C-110F-C8CC-CEE360D61494}"/>
              </a:ext>
            </a:extLst>
          </p:cNvPr>
          <p:cNvSpPr/>
          <p:nvPr/>
        </p:nvSpPr>
        <p:spPr>
          <a:xfrm>
            <a:off x="488672" y="724437"/>
            <a:ext cx="9900294" cy="5442899"/>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lang="en-IE" sz="1800">
              <a:solidFill>
                <a:schemeClr val="lt1"/>
              </a:solidFill>
              <a:latin typeface="Calibri" panose="020F0502020204030204"/>
              <a:ea typeface="Calibri" panose="020F0502020204030204"/>
              <a:cs typeface="Calibri"/>
              <a:sym typeface="Calibri" panose="020F0502020204030204"/>
            </a:endParaRPr>
          </a:p>
        </p:txBody>
      </p:sp>
      <p:sp>
        <p:nvSpPr>
          <p:cNvPr id="16" name="Google Shape;145;p2">
            <a:extLst>
              <a:ext uri="{FF2B5EF4-FFF2-40B4-BE49-F238E27FC236}">
                <a16:creationId xmlns:a16="http://schemas.microsoft.com/office/drawing/2014/main" id="{B2E6888C-3E47-70E5-6442-C3E2513D616C}"/>
              </a:ext>
            </a:extLst>
          </p:cNvPr>
          <p:cNvSpPr txBox="1"/>
          <p:nvPr/>
        </p:nvSpPr>
        <p:spPr>
          <a:xfrm>
            <a:off x="7837" y="987672"/>
            <a:ext cx="3053415"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dirty="0">
                <a:solidFill>
                  <a:srgbClr val="FFFFFF"/>
                </a:solidFill>
                <a:latin typeface="Calibri"/>
              </a:rPr>
              <a:t>IGRAJ</a:t>
            </a:r>
          </a:p>
        </p:txBody>
      </p:sp>
      <p:sp>
        <p:nvSpPr>
          <p:cNvPr id="3" name="Text Placeholder 3">
            <a:extLst>
              <a:ext uri="{FF2B5EF4-FFF2-40B4-BE49-F238E27FC236}">
                <a16:creationId xmlns:a16="http://schemas.microsoft.com/office/drawing/2014/main" id="{7FD609D7-1017-DE95-702F-ABDF8FE06881}"/>
              </a:ext>
            </a:extLst>
          </p:cNvPr>
          <p:cNvSpPr txBox="1"/>
          <p:nvPr/>
        </p:nvSpPr>
        <p:spPr>
          <a:xfrm>
            <a:off x="781668" y="2051864"/>
            <a:ext cx="9464451" cy="31284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460"/>
              </a:lnSpc>
              <a:spcBef>
                <a:spcPts val="400"/>
              </a:spcBef>
              <a:buClr>
                <a:srgbClr val="5398A2"/>
              </a:buClr>
              <a:buNone/>
            </a:pPr>
            <a:r>
              <a:rPr lang="sl" sz="2300" b="0" i="0" u="none" strike="noStrike" dirty="0">
                <a:solidFill>
                  <a:srgbClr val="404040"/>
                </a:solidFill>
                <a:latin typeface="Calibri"/>
                <a:ea typeface="Arial"/>
                <a:cs typeface="Calibri"/>
              </a:rPr>
              <a:t>Igra »Razpon mnenj« se uporablja za razkrivanje raznolikosti stališč znotraj skupine brez potrebe po obsežni razpravi ali debati. Udeležencem omogoča, da vizualno izrazijo svoja mnenja o spektru strinjanja ali nestrinjanja, zaradi česar je učinkovito orodje za poudarjanje razlik in skupnih točk znotraj kolektiva o kompleksnih vprašanjih.</a:t>
            </a:r>
          </a:p>
          <a:p>
            <a:pPr marL="0" indent="0" rtl="0">
              <a:lnSpc>
                <a:spcPts val="2460"/>
              </a:lnSpc>
              <a:spcBef>
                <a:spcPts val="400"/>
              </a:spcBef>
              <a:buClr>
                <a:srgbClr val="5398A2"/>
              </a:buClr>
              <a:buNone/>
            </a:pPr>
            <a:r>
              <a:rPr lang="sl" sz="2300" b="0" i="0" u="none" strike="noStrike" dirty="0">
                <a:solidFill>
                  <a:srgbClr val="404040"/>
                </a:solidFill>
                <a:latin typeface="Calibri"/>
                <a:ea typeface="Arial"/>
                <a:cs typeface="Calibri"/>
              </a:rPr>
              <a:t>Ta igra lahko služi kot metoda za raziskovanje in prepoznavanje različnih mnenj o tem, kako se spopasti s podnebno krizo. To je še posebej uporabno, ko poskušamo motivirati skupino, da sodeluje pri doseganju skupnega cilja, kljub morebitnim različnim stališčem. Igra pomaga udeležencem razumeti, da kolektivno ukrepanje ne pomeni vedno popolnega soglasja o vsakem vprašanju, temveč ga je mogoče graditi na skupni zavezanosti širšemu cilju podnebnih ukrepov.</a:t>
            </a:r>
          </a:p>
          <a:p>
            <a:pPr marL="0" indent="0">
              <a:lnSpc>
                <a:spcPts val="2460"/>
              </a:lnSpc>
              <a:spcBef>
                <a:spcPts val="400"/>
              </a:spcBef>
              <a:buClr>
                <a:srgbClr val="5398A2"/>
              </a:buClr>
              <a:buNone/>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25648756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33D1-3B00-5177-E933-183B779CB8D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0F5D7E7-8AC0-F052-DBDF-80CDBB785576}"/>
              </a:ext>
            </a:extLst>
          </p:cNvPr>
          <p:cNvPicPr>
            <a:picLocks noChangeAspect="1"/>
          </p:cNvPicPr>
          <p:nvPr/>
        </p:nvPicPr>
        <p:blipFill>
          <a:blip r:embed="rId2"/>
          <a:srcRect l="-16994" t="48092" r="16994" b="-11364"/>
          <a:stretch>
            <a:fillRect/>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5CD9119-19FA-B7CB-2CCA-8C4AE7E7AF9F}"/>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7653201D-6E7A-8398-8A5C-98387EE5074A}"/>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FE0010AA-0535-2856-41BC-B2C51200242F}"/>
              </a:ext>
            </a:extLst>
          </p:cNvPr>
          <p:cNvSpPr/>
          <p:nvPr/>
        </p:nvSpPr>
        <p:spPr>
          <a:xfrm>
            <a:off x="534735" y="1398891"/>
            <a:ext cx="10509894" cy="491301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lang="en-IE" sz="1800">
              <a:solidFill>
                <a:schemeClr val="lt1"/>
              </a:solidFill>
              <a:latin typeface="Calibri" panose="020F0502020204030204"/>
              <a:ea typeface="Calibri" panose="020F0502020204030204"/>
              <a:cs typeface="Calibri"/>
              <a:sym typeface="Calibri" panose="020F0502020204030204"/>
            </a:endParaRPr>
          </a:p>
        </p:txBody>
      </p:sp>
      <p:sp>
        <p:nvSpPr>
          <p:cNvPr id="25" name="Google Shape;145;p2">
            <a:extLst>
              <a:ext uri="{FF2B5EF4-FFF2-40B4-BE49-F238E27FC236}">
                <a16:creationId xmlns:a16="http://schemas.microsoft.com/office/drawing/2014/main" id="{F5BAA4D0-E1B8-40C3-864B-E7045808256A}"/>
              </a:ext>
            </a:extLst>
          </p:cNvPr>
          <p:cNvSpPr txBox="1"/>
          <p:nvPr/>
        </p:nvSpPr>
        <p:spPr>
          <a:xfrm>
            <a:off x="0" y="301765"/>
            <a:ext cx="637082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dirty="0">
                <a:solidFill>
                  <a:srgbClr val="5398A2"/>
                </a:solidFill>
                <a:latin typeface="Calibri"/>
              </a:rPr>
              <a:t>Igra »Razpon mnenj« </a:t>
            </a:r>
          </a:p>
        </p:txBody>
      </p:sp>
      <p:sp>
        <p:nvSpPr>
          <p:cNvPr id="5" name="Text Placeholder 3">
            <a:extLst>
              <a:ext uri="{FF2B5EF4-FFF2-40B4-BE49-F238E27FC236}">
                <a16:creationId xmlns:a16="http://schemas.microsoft.com/office/drawing/2014/main" id="{50AB9FEE-77A6-1D54-A01A-EB83FC048CC1}"/>
              </a:ext>
            </a:extLst>
          </p:cNvPr>
          <p:cNvSpPr txBox="1"/>
          <p:nvPr/>
        </p:nvSpPr>
        <p:spPr>
          <a:xfrm>
            <a:off x="795641" y="1813810"/>
            <a:ext cx="9937316" cy="36452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ts val="2460"/>
              </a:lnSpc>
              <a:spcBef>
                <a:spcPts val="400"/>
              </a:spcBef>
              <a:buClr>
                <a:srgbClr val="5398A2"/>
              </a:buClr>
            </a:pPr>
            <a:r>
              <a:rPr lang="sl" sz="2300" b="0" i="0" u="none" strike="noStrike" dirty="0">
                <a:solidFill>
                  <a:srgbClr val="404040"/>
                </a:solidFill>
                <a:latin typeface="Calibri"/>
                <a:ea typeface="Arial"/>
                <a:cs typeface="Calibri"/>
              </a:rPr>
              <a:t>Razkriva raznolikost misli: Igra udeležencem omogoča, da vidijo raznolikost perspektiv v skupini, kar jasno kaže, da ima lahko vsakdo različne pristope k podnebnim ukrepom, hkrati pa si prizadeva za isti cilj.</a:t>
            </a:r>
          </a:p>
          <a:p>
            <a:pPr rtl="0">
              <a:lnSpc>
                <a:spcPts val="2460"/>
              </a:lnSpc>
              <a:spcBef>
                <a:spcPts val="400"/>
              </a:spcBef>
              <a:buClr>
                <a:srgbClr val="5398A2"/>
              </a:buClr>
            </a:pPr>
            <a:r>
              <a:rPr lang="sl" sz="2300" b="0" i="0" u="none" strike="noStrike" dirty="0">
                <a:solidFill>
                  <a:srgbClr val="404040"/>
                </a:solidFill>
                <a:latin typeface="Calibri"/>
                <a:ea typeface="Arial"/>
                <a:cs typeface="Calibri"/>
              </a:rPr>
              <a:t>Spodbuja vključenost: Z vizualizacijo razlik brez potrebe po ustni razpravi igra zagotavlja, da lahko tišji ali manj glasni udeleženci še vedno izrazijo svoja mnenja, kar spodbuja bolj vključujoče okolje.</a:t>
            </a:r>
          </a:p>
          <a:p>
            <a:pPr rtl="0">
              <a:lnSpc>
                <a:spcPts val="2460"/>
              </a:lnSpc>
              <a:spcBef>
                <a:spcPts val="400"/>
              </a:spcBef>
              <a:buClr>
                <a:srgbClr val="5398A2"/>
              </a:buClr>
            </a:pPr>
            <a:r>
              <a:rPr lang="sl" sz="2300" b="0" i="0" u="none" strike="noStrike" dirty="0">
                <a:solidFill>
                  <a:srgbClr val="404040"/>
                </a:solidFill>
                <a:latin typeface="Calibri"/>
                <a:ea typeface="Arial"/>
                <a:cs typeface="Calibri"/>
              </a:rPr>
              <a:t>Spodbuja razumevanje: Udeleženci lahko razmislijo o razlogih za različna mnenja, spodbujajo empatijo in medsebojno spoštovanje stališč drugih o kolektivnem delovanju.</a:t>
            </a:r>
          </a:p>
          <a:p>
            <a:pPr rtl="0">
              <a:lnSpc>
                <a:spcPts val="2460"/>
              </a:lnSpc>
              <a:spcBef>
                <a:spcPts val="400"/>
              </a:spcBef>
              <a:buClr>
                <a:srgbClr val="5398A2"/>
              </a:buClr>
            </a:pPr>
            <a:r>
              <a:rPr lang="sl" sz="2300" b="0" i="0" u="none" strike="noStrike" dirty="0">
                <a:solidFill>
                  <a:srgbClr val="404040"/>
                </a:solidFill>
                <a:latin typeface="Calibri"/>
                <a:ea typeface="Arial"/>
                <a:cs typeface="Calibri"/>
              </a:rPr>
              <a:t>Olajša dialog brez razprave: Odpira vrata za prihodnjo razpravo, vendar se izogne neposrednemu pritisku zagovarjanja mnenj, zaradi česar je to varen prostor za udeležence, da izrazijo svoja stališča.</a:t>
            </a:r>
          </a:p>
        </p:txBody>
      </p:sp>
    </p:spTree>
    <p:extLst>
      <p:ext uri="{BB962C8B-B14F-4D97-AF65-F5344CB8AC3E}">
        <p14:creationId xmlns:p14="http://schemas.microsoft.com/office/powerpoint/2010/main" val="51606449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CAA39-3F52-5C58-B6E3-13B5C5B672C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7DA0C8A-BC64-FF47-A986-8ADE9061B388}"/>
              </a:ext>
            </a:extLst>
          </p:cNvPr>
          <p:cNvPicPr>
            <a:picLocks noChangeAspect="1"/>
          </p:cNvPicPr>
          <p:nvPr/>
        </p:nvPicPr>
        <p:blipFill>
          <a:blip r:embed="rId2"/>
          <a:srcRect l="-16994" t="48092" r="16994" b="-11364"/>
          <a:stretch>
            <a:fillRect/>
          </a:stretch>
        </p:blipFill>
        <p:spPr>
          <a:xfrm>
            <a:off x="2443397" y="0"/>
            <a:ext cx="8826901" cy="8377369"/>
          </a:xfrm>
          <a:prstGeom prst="rect">
            <a:avLst/>
          </a:prstGeom>
        </p:spPr>
      </p:pic>
      <p:sp>
        <p:nvSpPr>
          <p:cNvPr id="11" name="Google Shape;133;p1">
            <a:extLst>
              <a:ext uri="{FF2B5EF4-FFF2-40B4-BE49-F238E27FC236}">
                <a16:creationId xmlns:a16="http://schemas.microsoft.com/office/drawing/2014/main" id="{29D979D8-8D8C-7C2C-D222-CF4AF9F40FB8}"/>
              </a:ext>
            </a:extLst>
          </p:cNvPr>
          <p:cNvSpPr/>
          <p:nvPr/>
        </p:nvSpPr>
        <p:spPr>
          <a:xfrm rot="10800000">
            <a:off x="7836" y="-885"/>
            <a:ext cx="11262462" cy="6858875"/>
          </a:xfrm>
          <a:prstGeom prst="rect">
            <a:avLst/>
          </a:prstGeom>
          <a:gradFill>
            <a:gsLst>
              <a:gs pos="26000">
                <a:srgbClr val="1F8E47"/>
              </a:gs>
              <a:gs pos="48000">
                <a:srgbClr val="1F8E47"/>
              </a:gs>
              <a:gs pos="79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4050D42E-DE7D-582D-EE19-DAA71CB1A5CF}"/>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A51906CE-107A-A1D4-853A-91131025D4B6}"/>
              </a:ext>
            </a:extLst>
          </p:cNvPr>
          <p:cNvSpPr/>
          <p:nvPr/>
        </p:nvSpPr>
        <p:spPr>
          <a:xfrm>
            <a:off x="758855" y="2293494"/>
            <a:ext cx="7965419" cy="3820469"/>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5" name="Google Shape;145;p2">
            <a:extLst>
              <a:ext uri="{FF2B5EF4-FFF2-40B4-BE49-F238E27FC236}">
                <a16:creationId xmlns:a16="http://schemas.microsoft.com/office/drawing/2014/main" id="{FCD0E5FC-CE0A-8656-68B0-C58D4EA7C6E5}"/>
              </a:ext>
            </a:extLst>
          </p:cNvPr>
          <p:cNvSpPr txBox="1"/>
          <p:nvPr/>
        </p:nvSpPr>
        <p:spPr>
          <a:xfrm>
            <a:off x="1" y="639397"/>
            <a:ext cx="1067299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dirty="0">
                <a:solidFill>
                  <a:srgbClr val="5398A2"/>
                </a:solidFill>
                <a:latin typeface="Calibri"/>
              </a:rPr>
              <a:t>Vodnik po korakih za igro z različnimi mnenji:</a:t>
            </a:r>
          </a:p>
        </p:txBody>
      </p:sp>
      <p:sp>
        <p:nvSpPr>
          <p:cNvPr id="5" name="Text Placeholder 3">
            <a:extLst>
              <a:ext uri="{FF2B5EF4-FFF2-40B4-BE49-F238E27FC236}">
                <a16:creationId xmlns:a16="http://schemas.microsoft.com/office/drawing/2014/main" id="{BCF7876E-9FA2-5229-0C49-785A482A34F4}"/>
              </a:ext>
            </a:extLst>
          </p:cNvPr>
          <p:cNvSpPr txBox="1"/>
          <p:nvPr/>
        </p:nvSpPr>
        <p:spPr>
          <a:xfrm>
            <a:off x="1158169" y="2636890"/>
            <a:ext cx="7206342" cy="32133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Clr>
                <a:srgbClr val="E6C8C7"/>
              </a:buClr>
              <a:buNone/>
            </a:pPr>
            <a:r>
              <a:rPr lang="sl" sz="2400" b="1" i="0" u="none" strike="noStrike" dirty="0">
                <a:solidFill>
                  <a:srgbClr val="5398A2"/>
                </a:solidFill>
                <a:latin typeface="Calibri"/>
                <a:ea typeface="Calibri"/>
                <a:cs typeface="Calibri"/>
              </a:rPr>
              <a:t>Čas: 	</a:t>
            </a:r>
          </a:p>
          <a:p>
            <a:pPr marL="0" indent="0" rtl="0">
              <a:lnSpc>
                <a:spcPts val="2500"/>
              </a:lnSpc>
              <a:spcBef>
                <a:spcPct val="0"/>
              </a:spcBef>
              <a:buClr>
                <a:srgbClr val="E6C8C7"/>
              </a:buClr>
              <a:buNone/>
            </a:pPr>
            <a:r>
              <a:rPr lang="sl" sz="2400" b="0" i="0" u="none" strike="noStrike" dirty="0">
                <a:solidFill>
                  <a:srgbClr val="404040"/>
                </a:solidFill>
                <a:latin typeface="Calibri"/>
                <a:ea typeface="Calibri"/>
                <a:cs typeface="Calibri"/>
              </a:rPr>
              <a:t>20–30 minut</a:t>
            </a:r>
          </a:p>
          <a:p>
            <a:pPr marL="0" indent="0" rtl="0">
              <a:lnSpc>
                <a:spcPts val="2500"/>
              </a:lnSpc>
              <a:spcBef>
                <a:spcPct val="0"/>
              </a:spcBef>
              <a:buClr>
                <a:srgbClr val="E6C8C7"/>
              </a:buClr>
              <a:buNone/>
            </a:pPr>
            <a:br>
              <a:rPr lang="sl" sz="2400" b="0" i="0" u="none" strike="noStrike" dirty="0">
                <a:solidFill>
                  <a:srgbClr val="404040"/>
                </a:solidFill>
                <a:latin typeface="Calibri"/>
                <a:ea typeface="Calibri"/>
                <a:cs typeface="Calibri"/>
              </a:rPr>
            </a:br>
            <a:r>
              <a:rPr lang="sl" sz="2400" b="1" i="0" u="none" strike="noStrike" dirty="0">
                <a:solidFill>
                  <a:srgbClr val="5398A2"/>
                </a:solidFill>
                <a:latin typeface="Calibri"/>
                <a:ea typeface="Calibri"/>
                <a:cs typeface="Calibri"/>
              </a:rPr>
              <a:t>Število udeležencev: </a:t>
            </a:r>
            <a:r>
              <a:rPr lang="sl" sz="2400" b="0" i="0" u="none" strike="noStrike" dirty="0">
                <a:solidFill>
                  <a:srgbClr val="404040"/>
                </a:solidFill>
                <a:latin typeface="Calibri"/>
                <a:ea typeface="Calibri"/>
                <a:cs typeface="Calibri"/>
              </a:rPr>
              <a:t>	</a:t>
            </a:r>
          </a:p>
          <a:p>
            <a:pPr marL="0" indent="0" rtl="0">
              <a:lnSpc>
                <a:spcPts val="2500"/>
              </a:lnSpc>
              <a:spcBef>
                <a:spcPct val="0"/>
              </a:spcBef>
              <a:buClr>
                <a:srgbClr val="E6C8C7"/>
              </a:buClr>
              <a:buNone/>
            </a:pPr>
            <a:r>
              <a:rPr lang="sl" sz="2400" b="0" i="0" u="none" strike="noStrike" dirty="0">
                <a:solidFill>
                  <a:srgbClr val="404040"/>
                </a:solidFill>
                <a:latin typeface="Calibri"/>
                <a:ea typeface="Calibri"/>
                <a:cs typeface="Calibri"/>
              </a:rPr>
              <a:t>10–20 oseb</a:t>
            </a:r>
          </a:p>
          <a:p>
            <a:pPr marL="0" indent="0">
              <a:lnSpc>
                <a:spcPts val="2500"/>
              </a:lnSpc>
              <a:spcBef>
                <a:spcPct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E6C8C7"/>
              </a:buClr>
              <a:buNone/>
            </a:pPr>
            <a:r>
              <a:rPr lang="sl" sz="2400" b="1" i="0" u="none" strike="noStrike" dirty="0">
                <a:solidFill>
                  <a:srgbClr val="5398A2"/>
                </a:solidFill>
                <a:latin typeface="Calibri"/>
                <a:ea typeface="Calibri"/>
                <a:cs typeface="Calibri"/>
              </a:rPr>
              <a:t>Materiali: </a:t>
            </a:r>
          </a:p>
          <a:p>
            <a:pPr marL="0" indent="0" rtl="0">
              <a:lnSpc>
                <a:spcPts val="2500"/>
              </a:lnSpc>
              <a:spcBef>
                <a:spcPct val="0"/>
              </a:spcBef>
              <a:buClr>
                <a:srgbClr val="E6C8C7"/>
              </a:buClr>
              <a:buNone/>
            </a:pPr>
            <a:r>
              <a:rPr lang="sl" sz="2400" b="0" i="0" u="none" strike="noStrike" dirty="0">
                <a:solidFill>
                  <a:srgbClr val="404040"/>
                </a:solidFill>
                <a:latin typeface="Calibri"/>
                <a:ea typeface="Calibri"/>
                <a:cs typeface="Calibri"/>
              </a:rPr>
              <a:t>Trak ali vrv za označevanje črte na tleh (lahko pa uporabiš odprt prostor), tematske kartice z izjavami in pripravljen prostor, kjer se udeleženci lahko postavijo.</a:t>
            </a:r>
          </a:p>
          <a:p>
            <a:pPr marL="0" indent="0">
              <a:lnSpc>
                <a:spcPts val="2500"/>
              </a:lnSpc>
              <a:spcBef>
                <a:spcPct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25063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C0D27-0186-C228-044E-FB7D3842658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7434D49-C17C-F57A-123D-CA03D7C2D250}"/>
              </a:ext>
            </a:extLst>
          </p:cNvPr>
          <p:cNvPicPr>
            <a:picLocks noChangeAspect="1"/>
          </p:cNvPicPr>
          <p:nvPr/>
        </p:nvPicPr>
        <p:blipFill>
          <a:blip r:embed="rId2"/>
          <a:srcRect l="-16994" t="48092" r="16994" b="-11364"/>
          <a:stretch>
            <a:fillRect/>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3EDC2093-629D-1D86-D624-11C5798F60E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72E30EA9-D38A-A96A-6C24-D0E6377F7080}"/>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B6F7F7D6-A78E-B872-D775-22DE84B87FDB}"/>
              </a:ext>
            </a:extLst>
          </p:cNvPr>
          <p:cNvSpPr/>
          <p:nvPr/>
        </p:nvSpPr>
        <p:spPr>
          <a:xfrm>
            <a:off x="533138" y="2578308"/>
            <a:ext cx="10359712" cy="364029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 name="Text Placeholder 3">
            <a:extLst>
              <a:ext uri="{FF2B5EF4-FFF2-40B4-BE49-F238E27FC236}">
                <a16:creationId xmlns:a16="http://schemas.microsoft.com/office/drawing/2014/main" id="{FB5983BA-2900-1C6A-7E53-3C636D0EB29A}"/>
              </a:ext>
            </a:extLst>
          </p:cNvPr>
          <p:cNvSpPr txBox="1"/>
          <p:nvPr/>
        </p:nvSpPr>
        <p:spPr>
          <a:xfrm>
            <a:off x="1761808" y="3158776"/>
            <a:ext cx="8596396" cy="28057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Clr>
                <a:srgbClr val="E6C8C7"/>
              </a:buClr>
              <a:buNone/>
            </a:pPr>
            <a:r>
              <a:rPr lang="sl" sz="3200" b="1" i="0" u="none" strike="noStrike" dirty="0">
                <a:solidFill>
                  <a:srgbClr val="5398A2"/>
                </a:solidFill>
                <a:latin typeface="Calibri"/>
                <a:ea typeface="Calibri"/>
                <a:cs typeface="Calibri"/>
              </a:rPr>
              <a:t>Predstavitev teme kolektivnega delovanja: </a:t>
            </a:r>
          </a:p>
          <a:p>
            <a:pPr marL="0" indent="0">
              <a:lnSpc>
                <a:spcPts val="2500"/>
              </a:lnSpc>
              <a:spcBef>
                <a:spcPct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E6C8C7"/>
              </a:buClr>
              <a:buNone/>
            </a:pPr>
            <a:r>
              <a:rPr lang="sl" sz="2400" b="0" i="0" u="none" strike="noStrike" dirty="0">
                <a:solidFill>
                  <a:srgbClr val="404040"/>
                </a:solidFill>
                <a:latin typeface="Calibri"/>
                <a:ea typeface="Calibri"/>
                <a:cs typeface="Calibri"/>
              </a:rPr>
              <a:t>Začni z razpravo o pomenu kolektivnega delovanja pri reševanju podnebne krize. Poudari, da imajo ljudje lahko različne pristope, ideje in prioritete pri ukrepanju, vendar je pomembno, da to raznolikost priznamo in cenimo kot del procesa sodelovanja.</a:t>
            </a:r>
          </a:p>
          <a:p>
            <a:pPr marL="0" indent="0">
              <a:lnSpc>
                <a:spcPts val="2500"/>
              </a:lnSpc>
              <a:spcBef>
                <a:spcPct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ct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93E8B291-6B14-F156-DBA1-A6BE5C15A9CA}"/>
              </a:ext>
            </a:extLst>
          </p:cNvPr>
          <p:cNvCxnSpPr/>
          <p:nvPr/>
        </p:nvCxnSpPr>
        <p:spPr>
          <a:xfrm flipH="1">
            <a:off x="1432452" y="3703503"/>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704F4E6-A4CD-68D8-C369-CA0227745295}"/>
              </a:ext>
            </a:extLst>
          </p:cNvPr>
          <p:cNvGrpSpPr/>
          <p:nvPr/>
        </p:nvGrpSpPr>
        <p:grpSpPr>
          <a:xfrm>
            <a:off x="470511" y="3397801"/>
            <a:ext cx="1420700" cy="893966"/>
            <a:chOff x="5728181" y="1253145"/>
            <a:chExt cx="1546707" cy="973255"/>
          </a:xfrm>
        </p:grpSpPr>
        <p:sp>
          <p:nvSpPr>
            <p:cNvPr id="18" name="Oval 17">
              <a:extLst>
                <a:ext uri="{FF2B5EF4-FFF2-40B4-BE49-F238E27FC236}">
                  <a16:creationId xmlns:a16="http://schemas.microsoft.com/office/drawing/2014/main" id="{CBA906D9-AD5D-9FDB-43AB-26408865D39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2" name="Text Placeholder 23">
              <a:extLst>
                <a:ext uri="{FF2B5EF4-FFF2-40B4-BE49-F238E27FC236}">
                  <a16:creationId xmlns:a16="http://schemas.microsoft.com/office/drawing/2014/main" id="{B48A6D24-59E2-A7F6-EAA9-BC7A9ED45FC1}"/>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600" b="1" i="0" u="none" strike="noStrike">
                  <a:latin typeface="Calibri"/>
                  <a:cs typeface="Calibri"/>
                </a:rPr>
                <a:t>01</a:t>
              </a:r>
            </a:p>
          </p:txBody>
        </p:sp>
      </p:grpSp>
      <p:sp>
        <p:nvSpPr>
          <p:cNvPr id="3" name="Google Shape;145;p2">
            <a:extLst>
              <a:ext uri="{FF2B5EF4-FFF2-40B4-BE49-F238E27FC236}">
                <a16:creationId xmlns:a16="http://schemas.microsoft.com/office/drawing/2014/main" id="{52D34569-4E54-F8B7-5279-B6460A2C897D}"/>
              </a:ext>
            </a:extLst>
          </p:cNvPr>
          <p:cNvSpPr txBox="1"/>
          <p:nvPr/>
        </p:nvSpPr>
        <p:spPr>
          <a:xfrm>
            <a:off x="0" y="639397"/>
            <a:ext cx="499172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ct val="0"/>
              </a:spcBef>
              <a:spcAft>
                <a:spcPct val="0"/>
              </a:spcAft>
            </a:defPPr>
            <a:lvl1pPr marL="457200" marR="0" lvl="0" indent="-228600" algn="l" rtl="0">
              <a:lnSpc>
                <a:spcPct val="108566"/>
              </a:lnSpc>
              <a:spcBef>
                <a:spcPct val="0"/>
              </a:spcBef>
              <a:spcAft>
                <a:spcPct val="0"/>
              </a:spcAft>
              <a:buClr>
                <a:srgbClr val="595959"/>
              </a:buClr>
              <a:buSzPts val="3175"/>
              <a:buFont typeface="Arial"/>
              <a:buNone/>
              <a:defRPr sz="3175" b="1" i="0" u="none" strike="noStrike" cap="none">
                <a:solidFill>
                  <a:srgbClr val="595959"/>
                </a:solidFill>
                <a:latin typeface="Calibri" panose="020F0502020204030204"/>
                <a:ea typeface="Calibri" panose="020F0502020204030204"/>
                <a:cs typeface="Calibri"/>
                <a:sym typeface="Calibri" panose="020F0502020204030204"/>
              </a:defRPr>
            </a:lvl1pPr>
            <a:lvl2pPr marL="914400" marR="0" lvl="1"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ct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6pPr>
            <a:lvl7pPr marL="3200400" marR="0" lvl="6" indent="-354583"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7pPr>
            <a:lvl8pPr marL="3657600" marR="0" lvl="7"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8pPr>
            <a:lvl9pPr marL="4114800" marR="0" lvl="8" indent="-354584" algn="l" rtl="0">
              <a:lnSpc>
                <a:spcPct val="90000"/>
              </a:lnSpc>
              <a:spcBef>
                <a:spcPts val="551"/>
              </a:spcBef>
              <a:spcAft>
                <a:spcPct val="0"/>
              </a:spcAft>
              <a:buClr>
                <a:schemeClr val="dk1"/>
              </a:buClr>
              <a:buSzPts val="1984"/>
              <a:buFont typeface="Arial"/>
              <a:buChar char="•"/>
              <a:defRPr sz="1984" b="0" i="0" u="none" strike="noStrike" cap="none">
                <a:solidFill>
                  <a:schemeClr val="dk1"/>
                </a:solidFill>
                <a:latin typeface="Calibri" panose="020F0502020204030204"/>
                <a:ea typeface="Calibri" panose="020F0502020204030204"/>
                <a:cs typeface="Calibri"/>
                <a:sym typeface="Calibri" panose="020F0502020204030204"/>
              </a:defRPr>
            </a:lvl9pPr>
          </a:lstStyle>
          <a:p>
            <a:pPr marL="725488" indent="0" rtl="0">
              <a:lnSpc>
                <a:spcPct val="111193"/>
              </a:lnSpc>
              <a:buClr>
                <a:schemeClr val="lt1"/>
              </a:buClr>
              <a:buSzPts val="3100"/>
            </a:pPr>
            <a:r>
              <a:rPr lang="sl" sz="3500" b="1" i="0" u="none" strike="noStrike">
                <a:solidFill>
                  <a:srgbClr val="5398A2"/>
                </a:solidFill>
                <a:latin typeface="Calibri"/>
              </a:rPr>
              <a:t>Postopek po korakih:</a:t>
            </a:r>
          </a:p>
        </p:txBody>
      </p:sp>
    </p:spTree>
    <p:extLst>
      <p:ext uri="{BB962C8B-B14F-4D97-AF65-F5344CB8AC3E}">
        <p14:creationId xmlns:p14="http://schemas.microsoft.com/office/powerpoint/2010/main" val="151798127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EDB0D-2A09-18E3-9DA9-8F50A45012C0}"/>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3B32D309-2889-7E22-3867-91BB65870200}"/>
              </a:ext>
            </a:extLst>
          </p:cNvPr>
          <p:cNvPicPr>
            <a:picLocks noChangeAspect="1"/>
          </p:cNvPicPr>
          <p:nvPr/>
        </p:nvPicPr>
        <p:blipFill>
          <a:blip r:embed="rId2"/>
          <a:srcRect l="-16994" t="48092" r="16994" b="-11364"/>
          <a:stretch>
            <a:fillRect/>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D8A1DC9A-7FC8-5563-DDC4-8358A1E8419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7ED5B684-EC47-304B-C7A2-8E61E5427C2E}"/>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C1099690-60E4-8BC3-B76D-ACABBEE87026}"/>
              </a:ext>
            </a:extLst>
          </p:cNvPr>
          <p:cNvSpPr/>
          <p:nvPr/>
        </p:nvSpPr>
        <p:spPr>
          <a:xfrm>
            <a:off x="534081" y="554636"/>
            <a:ext cx="10359712" cy="581618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 name="Text Placeholder 3">
            <a:extLst>
              <a:ext uri="{FF2B5EF4-FFF2-40B4-BE49-F238E27FC236}">
                <a16:creationId xmlns:a16="http://schemas.microsoft.com/office/drawing/2014/main" id="{F7F9B2FD-0BC6-EE7F-C517-C4BA8D010873}"/>
              </a:ext>
            </a:extLst>
          </p:cNvPr>
          <p:cNvSpPr txBox="1"/>
          <p:nvPr/>
        </p:nvSpPr>
        <p:spPr>
          <a:xfrm>
            <a:off x="1761720" y="859040"/>
            <a:ext cx="8668560" cy="25699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Clr>
                <a:srgbClr val="E6C8C7"/>
              </a:buClr>
              <a:buNone/>
            </a:pPr>
            <a:r>
              <a:rPr lang="sl" sz="3200" b="1" i="0" u="none" strike="noStrike" dirty="0">
                <a:solidFill>
                  <a:srgbClr val="5398A2"/>
                </a:solidFill>
                <a:latin typeface="Calibri"/>
                <a:ea typeface="Calibri"/>
                <a:cs typeface="Calibri"/>
              </a:rPr>
              <a:t>Razloži cilj igre:</a:t>
            </a:r>
          </a:p>
          <a:p>
            <a:pPr marL="0" indent="0">
              <a:lnSpc>
                <a:spcPts val="2500"/>
              </a:lnSpc>
              <a:spcBef>
                <a:spcPct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5398A2"/>
              </a:buClr>
              <a:buNone/>
            </a:pPr>
            <a:r>
              <a:rPr lang="sl" sz="2400" b="0" i="0" u="none" strike="noStrike" dirty="0">
                <a:solidFill>
                  <a:srgbClr val="404040"/>
                </a:solidFill>
                <a:latin typeface="Calibri"/>
                <a:ea typeface="Calibri"/>
                <a:cs typeface="Calibri"/>
              </a:rPr>
              <a:t>Igro »Razpon mnenj« predstavi tako, da razložiš, da je to način izražanja stališč o različnih temah ali izjavah, ne da bi se spuščali v ustno razpravo. Udeleženci se bodo postavili vzdolž spektra glede na to, v kolikšni meri se strinjajo ali ne strinjajo z izjavo, povezano s podnebnimi ukrepi.</a:t>
            </a:r>
          </a:p>
          <a:p>
            <a:pPr marL="0" indent="0">
              <a:lnSpc>
                <a:spcPts val="2500"/>
              </a:lnSpc>
              <a:spcBef>
                <a:spcPct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ct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ct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4E797D76-C74D-C72F-822E-CCC40AB070FF}"/>
              </a:ext>
            </a:extLst>
          </p:cNvPr>
          <p:cNvCxnSpPr/>
          <p:nvPr/>
        </p:nvCxnSpPr>
        <p:spPr>
          <a:xfrm flipH="1">
            <a:off x="1432365" y="1348463"/>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EE06EF1-D805-B54E-E299-C2506D50D237}"/>
              </a:ext>
            </a:extLst>
          </p:cNvPr>
          <p:cNvGrpSpPr/>
          <p:nvPr/>
        </p:nvGrpSpPr>
        <p:grpSpPr>
          <a:xfrm>
            <a:off x="470424" y="1042761"/>
            <a:ext cx="1420700" cy="893966"/>
            <a:chOff x="5728181" y="1253145"/>
            <a:chExt cx="1546707" cy="973255"/>
          </a:xfrm>
        </p:grpSpPr>
        <p:sp>
          <p:nvSpPr>
            <p:cNvPr id="18" name="Oval 17">
              <a:extLst>
                <a:ext uri="{FF2B5EF4-FFF2-40B4-BE49-F238E27FC236}">
                  <a16:creationId xmlns:a16="http://schemas.microsoft.com/office/drawing/2014/main" id="{F5FFA65E-5617-9E69-776F-5653294DFD2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2" name="Text Placeholder 23">
              <a:extLst>
                <a:ext uri="{FF2B5EF4-FFF2-40B4-BE49-F238E27FC236}">
                  <a16:creationId xmlns:a16="http://schemas.microsoft.com/office/drawing/2014/main" id="{ADA9025A-D181-5315-1FA1-26A9F172A45E}"/>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600" b="1" i="0" u="none" strike="noStrike">
                  <a:latin typeface="Calibri"/>
                  <a:cs typeface="Calibri"/>
                </a:rPr>
                <a:t>02</a:t>
              </a:r>
            </a:p>
          </p:txBody>
        </p:sp>
      </p:grpSp>
      <p:sp>
        <p:nvSpPr>
          <p:cNvPr id="3" name="Text Placeholder 3">
            <a:extLst>
              <a:ext uri="{FF2B5EF4-FFF2-40B4-BE49-F238E27FC236}">
                <a16:creationId xmlns:a16="http://schemas.microsoft.com/office/drawing/2014/main" id="{AC765831-0A1C-1AFE-F14C-0E6F8FB79AEC}"/>
              </a:ext>
            </a:extLst>
          </p:cNvPr>
          <p:cNvSpPr txBox="1"/>
          <p:nvPr/>
        </p:nvSpPr>
        <p:spPr>
          <a:xfrm>
            <a:off x="1763789" y="3719360"/>
            <a:ext cx="8668560" cy="25699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Clr>
                <a:srgbClr val="E6C8C7"/>
              </a:buClr>
              <a:buNone/>
            </a:pPr>
            <a:r>
              <a:rPr lang="sl" sz="3200" b="1" i="0" u="none" strike="noStrike" dirty="0">
                <a:solidFill>
                  <a:srgbClr val="5398A2"/>
                </a:solidFill>
                <a:latin typeface="Calibri"/>
                <a:ea typeface="Calibri"/>
                <a:cs typeface="Calibri"/>
              </a:rPr>
              <a:t>Ustvarite fizični spekter:</a:t>
            </a:r>
          </a:p>
          <a:p>
            <a:pPr marL="0" indent="0">
              <a:lnSpc>
                <a:spcPts val="2500"/>
              </a:lnSpc>
              <a:spcBef>
                <a:spcPct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5398A2"/>
              </a:buClr>
              <a:buNone/>
            </a:pPr>
            <a:r>
              <a:rPr lang="sl" sz="2400" b="0" i="0" u="none" strike="noStrike" dirty="0">
                <a:solidFill>
                  <a:srgbClr val="404040"/>
                </a:solidFill>
                <a:latin typeface="Calibri"/>
                <a:ea typeface="Calibri"/>
                <a:cs typeface="Calibri"/>
              </a:rPr>
              <a:t>V sobi ali prostoru, kjer se igra odvija, s trakom, vrvjo ali celo namišljeno črto označi spekter na tleh. </a:t>
            </a:r>
            <a:r>
              <a:rPr lang="sl" sz="2400" b="1" i="0" u="none" strike="noStrike" dirty="0">
                <a:solidFill>
                  <a:srgbClr val="404040"/>
                </a:solidFill>
                <a:latin typeface="Calibri"/>
                <a:ea typeface="Calibri"/>
                <a:cs typeface="Calibri"/>
              </a:rPr>
              <a:t>En konec predstavlja »Popolnoma se strinjam«, nasprotni konec pa »Sploh se ne strinjam«. </a:t>
            </a:r>
            <a:r>
              <a:rPr lang="sl" sz="2400" b="0" i="0" u="none" strike="noStrike" dirty="0">
                <a:solidFill>
                  <a:srgbClr val="404040"/>
                </a:solidFill>
                <a:latin typeface="Calibri"/>
                <a:ea typeface="Calibri"/>
                <a:cs typeface="Calibri"/>
              </a:rPr>
              <a:t>Sredina predstavlja nevtralno ali negotovo stališče.</a:t>
            </a:r>
          </a:p>
          <a:p>
            <a:pPr marL="0" indent="0">
              <a:lnSpc>
                <a:spcPts val="2500"/>
              </a:lnSpc>
              <a:spcBef>
                <a:spcPct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ct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ct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8953D48A-EB85-AE7D-A4FC-498A586A6F29}"/>
              </a:ext>
            </a:extLst>
          </p:cNvPr>
          <p:cNvCxnSpPr/>
          <p:nvPr/>
        </p:nvCxnSpPr>
        <p:spPr>
          <a:xfrm flipH="1">
            <a:off x="1434434" y="4208783"/>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BADC4C0-36C1-881B-852A-ABB1E0DD877B}"/>
              </a:ext>
            </a:extLst>
          </p:cNvPr>
          <p:cNvGrpSpPr/>
          <p:nvPr/>
        </p:nvGrpSpPr>
        <p:grpSpPr>
          <a:xfrm>
            <a:off x="472493" y="3903081"/>
            <a:ext cx="1420700" cy="893966"/>
            <a:chOff x="5728181" y="1253145"/>
            <a:chExt cx="1546707" cy="973255"/>
          </a:xfrm>
        </p:grpSpPr>
        <p:sp>
          <p:nvSpPr>
            <p:cNvPr id="7" name="Oval 6">
              <a:extLst>
                <a:ext uri="{FF2B5EF4-FFF2-40B4-BE49-F238E27FC236}">
                  <a16:creationId xmlns:a16="http://schemas.microsoft.com/office/drawing/2014/main" id="{81AAFBF5-AD21-66DE-26EB-685CB59A73F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Text Placeholder 23">
              <a:extLst>
                <a:ext uri="{FF2B5EF4-FFF2-40B4-BE49-F238E27FC236}">
                  <a16:creationId xmlns:a16="http://schemas.microsoft.com/office/drawing/2014/main" id="{169EBB0F-2557-962B-6446-17B48254585B}"/>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600" b="1" i="0" u="none" strike="noStrike">
                  <a:latin typeface="Calibri"/>
                  <a:cs typeface="Calibri"/>
                </a:rPr>
                <a:t>03</a:t>
              </a:r>
            </a:p>
          </p:txBody>
        </p:sp>
      </p:grpSp>
    </p:spTree>
    <p:extLst>
      <p:ext uri="{BB962C8B-B14F-4D97-AF65-F5344CB8AC3E}">
        <p14:creationId xmlns:p14="http://schemas.microsoft.com/office/powerpoint/2010/main" val="285634294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95917-7811-126F-0360-860BB0E71E1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366CCB1-A23E-1E21-61F8-9344FE9131DA}"/>
              </a:ext>
            </a:extLst>
          </p:cNvPr>
          <p:cNvPicPr>
            <a:picLocks noChangeAspect="1"/>
          </p:cNvPicPr>
          <p:nvPr/>
        </p:nvPicPr>
        <p:blipFill>
          <a:blip r:embed="rId2"/>
          <a:srcRect l="-16994" t="48092" r="16994" b="-11364"/>
          <a:stretch>
            <a:fillRect/>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C9C5FB4B-4741-7158-6DBB-17D7A194A3B9}"/>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C3AD0007-495C-C36F-FDBB-F1F9D57E381F}"/>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9042DECF-0F5A-72B3-7EE6-E2B59D9AC6B1}"/>
              </a:ext>
            </a:extLst>
          </p:cNvPr>
          <p:cNvSpPr/>
          <p:nvPr/>
        </p:nvSpPr>
        <p:spPr>
          <a:xfrm>
            <a:off x="579051" y="289984"/>
            <a:ext cx="10359712" cy="6589659"/>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 name="Text Placeholder 3">
            <a:extLst>
              <a:ext uri="{FF2B5EF4-FFF2-40B4-BE49-F238E27FC236}">
                <a16:creationId xmlns:a16="http://schemas.microsoft.com/office/drawing/2014/main" id="{6680314B-3ACD-6E55-F1C8-FC349ADF39E2}"/>
              </a:ext>
            </a:extLst>
          </p:cNvPr>
          <p:cNvSpPr txBox="1"/>
          <p:nvPr/>
        </p:nvSpPr>
        <p:spPr>
          <a:xfrm>
            <a:off x="1806690" y="617448"/>
            <a:ext cx="8956248" cy="51923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Clr>
                <a:srgbClr val="E6C8C7"/>
              </a:buClr>
              <a:buNone/>
            </a:pPr>
            <a:r>
              <a:rPr lang="sl" sz="3200" b="1" i="0" u="none" strike="noStrike" dirty="0">
                <a:solidFill>
                  <a:srgbClr val="5398A2"/>
                </a:solidFill>
                <a:latin typeface="Calibri"/>
                <a:ea typeface="Calibri"/>
                <a:cs typeface="Calibri"/>
              </a:rPr>
              <a:t>Predstavi vrsto izjav:</a:t>
            </a:r>
          </a:p>
          <a:p>
            <a:pPr marL="0" indent="0">
              <a:lnSpc>
                <a:spcPts val="2500"/>
              </a:lnSpc>
              <a:spcBef>
                <a:spcPct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5398A2"/>
              </a:buClr>
              <a:buNone/>
            </a:pPr>
            <a:r>
              <a:rPr lang="sl" sz="2400" b="0" i="0" u="none" strike="noStrike" dirty="0">
                <a:solidFill>
                  <a:srgbClr val="404040"/>
                </a:solidFill>
                <a:latin typeface="Calibri"/>
                <a:ea typeface="Calibri"/>
                <a:cs typeface="Calibri"/>
              </a:rPr>
              <a:t>Preberi vrsto izjav, povezanih s podnebnimi ukrepi in kolektivnimi pristopi. </a:t>
            </a:r>
          </a:p>
          <a:p>
            <a:pPr marL="0" indent="0">
              <a:lnSpc>
                <a:spcPct val="100000"/>
              </a:lnSpc>
              <a:spcBef>
                <a:spcPct val="0"/>
              </a:spcBef>
              <a:buClr>
                <a:srgbClr val="5398A2"/>
              </a:buClr>
              <a:buNone/>
            </a:pPr>
            <a:endParaRPr lang="en-IE" sz="8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5398A2"/>
              </a:buClr>
              <a:buNone/>
            </a:pPr>
            <a:r>
              <a:rPr lang="sl" sz="2400" b="1" i="0" u="none" strike="noStrike" dirty="0">
                <a:solidFill>
                  <a:srgbClr val="5398A2"/>
                </a:solidFill>
                <a:latin typeface="Calibri"/>
                <a:ea typeface="Calibri"/>
                <a:cs typeface="Calibri"/>
              </a:rPr>
              <a:t>Na primer:</a:t>
            </a:r>
          </a:p>
          <a:p>
            <a:pPr marL="357188" indent="-357188" rtl="0">
              <a:lnSpc>
                <a:spcPts val="2500"/>
              </a:lnSpc>
              <a:spcBef>
                <a:spcPct val="0"/>
              </a:spcBef>
              <a:buClr>
                <a:srgbClr val="5398A2"/>
              </a:buClr>
            </a:pPr>
            <a:r>
              <a:rPr lang="sl" sz="2400" b="1" i="0" u="none" strike="noStrike" dirty="0">
                <a:solidFill>
                  <a:srgbClr val="404040"/>
                </a:solidFill>
                <a:latin typeface="Calibri"/>
                <a:ea typeface="Calibri"/>
                <a:cs typeface="Calibri"/>
              </a:rPr>
              <a:t>»Posamezni ukrepi, kot je zmanjšanje osebnega ogljičnega odtisa, so dovolj za rešitev podnebne krize.«</a:t>
            </a:r>
          </a:p>
          <a:p>
            <a:pPr marL="357188" indent="-357188" rtl="0">
              <a:lnSpc>
                <a:spcPts val="2500"/>
              </a:lnSpc>
              <a:spcBef>
                <a:spcPct val="0"/>
              </a:spcBef>
              <a:buClr>
                <a:srgbClr val="5398A2"/>
              </a:buClr>
            </a:pPr>
            <a:r>
              <a:rPr lang="sl" sz="2400" b="1" i="0" u="none" strike="noStrike" dirty="0">
                <a:solidFill>
                  <a:srgbClr val="404040"/>
                </a:solidFill>
                <a:latin typeface="Calibri"/>
                <a:ea typeface="Calibri"/>
                <a:cs typeface="Calibri"/>
              </a:rPr>
              <a:t>»Vlade bi morale prevzeti vodilno vlogo pri obravnavanju podnebnih sprememb s spremembami politik in predpisi.«</a:t>
            </a:r>
          </a:p>
          <a:p>
            <a:pPr marL="357188" indent="-357188" rtl="0">
              <a:lnSpc>
                <a:spcPts val="2500"/>
              </a:lnSpc>
              <a:spcBef>
                <a:spcPct val="0"/>
              </a:spcBef>
              <a:buClr>
                <a:srgbClr val="5398A2"/>
              </a:buClr>
            </a:pPr>
            <a:r>
              <a:rPr lang="sl" sz="2400" b="1" i="0" u="none" strike="noStrike" dirty="0">
                <a:solidFill>
                  <a:srgbClr val="404040"/>
                </a:solidFill>
                <a:latin typeface="Calibri"/>
                <a:ea typeface="Calibri"/>
                <a:cs typeface="Calibri"/>
              </a:rPr>
              <a:t>»Rešitve, ki temeljijo na skupnosti, so učinkovitejše od globalnih pobud za boj proti podnebnim spremembam.«</a:t>
            </a:r>
          </a:p>
          <a:p>
            <a:pPr marL="357188" indent="-357188" rtl="0">
              <a:lnSpc>
                <a:spcPts val="2500"/>
              </a:lnSpc>
              <a:spcBef>
                <a:spcPct val="0"/>
              </a:spcBef>
              <a:buClr>
                <a:srgbClr val="5398A2"/>
              </a:buClr>
            </a:pPr>
            <a:r>
              <a:rPr lang="sl" sz="2400" b="1" i="0" u="none" strike="noStrike" dirty="0">
                <a:solidFill>
                  <a:srgbClr val="404040"/>
                </a:solidFill>
                <a:latin typeface="Calibri"/>
                <a:ea typeface="Calibri"/>
                <a:cs typeface="Calibri"/>
              </a:rPr>
              <a:t>»Podnebni aktivizem bi moral dati prednost neposrednim ukrepom, kot so protesti in državljanska neposlušnost.«</a:t>
            </a:r>
            <a:br>
              <a:rPr lang="sl" sz="2400" b="0" i="0" u="none" strike="noStrike" dirty="0">
                <a:solidFill>
                  <a:srgbClr val="404040"/>
                </a:solidFill>
                <a:latin typeface="Calibri"/>
                <a:ea typeface="Calibri"/>
                <a:cs typeface="Calibri"/>
              </a:rPr>
            </a:br>
            <a:r>
              <a:rPr lang="sl" sz="2400" b="0" i="0" u="none" strike="noStrike" dirty="0">
                <a:solidFill>
                  <a:srgbClr val="404040"/>
                </a:solidFill>
                <a:latin typeface="Calibri"/>
                <a:ea typeface="Calibri"/>
                <a:cs typeface="Calibri"/>
              </a:rPr>
              <a:t>Člani skupine lahko dodajo svoje izjave, drugi člani pa lahko odgovorijo tudi sami. Če se odločiš za to, morda dovoliš vsem članom skupine, da pregledajo obstoječe izjave in anonimno zapišejo dodatne izjave, ki jih bo na tej stopnji nekdo drug prebral.</a:t>
            </a:r>
          </a:p>
          <a:p>
            <a:pPr marL="0" indent="0">
              <a:lnSpc>
                <a:spcPts val="2500"/>
              </a:lnSpc>
              <a:spcBef>
                <a:spcPct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193F5BBC-AF85-9246-0AF1-28D8DCADAEE6}"/>
              </a:ext>
            </a:extLst>
          </p:cNvPr>
          <p:cNvCxnSpPr/>
          <p:nvPr/>
        </p:nvCxnSpPr>
        <p:spPr>
          <a:xfrm flipH="1">
            <a:off x="1477335" y="1106872"/>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E021F8D-E283-C57F-8E2C-1D576A8ABBF1}"/>
              </a:ext>
            </a:extLst>
          </p:cNvPr>
          <p:cNvGrpSpPr/>
          <p:nvPr/>
        </p:nvGrpSpPr>
        <p:grpSpPr>
          <a:xfrm>
            <a:off x="515394" y="801170"/>
            <a:ext cx="1420700" cy="893966"/>
            <a:chOff x="5728181" y="1253145"/>
            <a:chExt cx="1546707" cy="973255"/>
          </a:xfrm>
        </p:grpSpPr>
        <p:sp>
          <p:nvSpPr>
            <p:cNvPr id="18" name="Oval 17">
              <a:extLst>
                <a:ext uri="{FF2B5EF4-FFF2-40B4-BE49-F238E27FC236}">
                  <a16:creationId xmlns:a16="http://schemas.microsoft.com/office/drawing/2014/main" id="{9F4A648C-F01B-7E17-92C9-99B38E1FF5DD}"/>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2" name="Text Placeholder 23">
              <a:extLst>
                <a:ext uri="{FF2B5EF4-FFF2-40B4-BE49-F238E27FC236}">
                  <a16:creationId xmlns:a16="http://schemas.microsoft.com/office/drawing/2014/main" id="{D41B1A62-D3CC-85A8-55E5-5CC0699111C0}"/>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600" b="1" i="0" u="none" strike="noStrike">
                  <a:latin typeface="Calibri"/>
                  <a:cs typeface="Calibri"/>
                </a:rPr>
                <a:t>04</a:t>
              </a:r>
            </a:p>
          </p:txBody>
        </p:sp>
      </p:grpSp>
    </p:spTree>
    <p:extLst>
      <p:ext uri="{BB962C8B-B14F-4D97-AF65-F5344CB8AC3E}">
        <p14:creationId xmlns:p14="http://schemas.microsoft.com/office/powerpoint/2010/main" val="14338332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D85F3-FDAB-482E-4754-1940DA60D5E1}"/>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F5BB34C-0027-DD97-32F0-57165D10AB41}"/>
              </a:ext>
            </a:extLst>
          </p:cNvPr>
          <p:cNvPicPr>
            <a:picLocks noChangeAspect="1"/>
          </p:cNvPicPr>
          <p:nvPr/>
        </p:nvPicPr>
        <p:blipFill>
          <a:blip r:embed="rId2"/>
          <a:srcRect l="-16994" t="48092" r="16994" b="-11364"/>
          <a:stretch>
            <a:fillRect/>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F873223-83F1-9A12-5E0E-A1F316C8FE7D}"/>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8DB9761D-4CAD-9C91-0342-0A75610655F5}"/>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E455BBBE-CEB5-301E-0F6F-89C93FE1805F}"/>
              </a:ext>
            </a:extLst>
          </p:cNvPr>
          <p:cNvSpPr/>
          <p:nvPr/>
        </p:nvSpPr>
        <p:spPr>
          <a:xfrm>
            <a:off x="519091" y="595285"/>
            <a:ext cx="10359712" cy="594042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 name="Text Placeholder 3">
            <a:extLst>
              <a:ext uri="{FF2B5EF4-FFF2-40B4-BE49-F238E27FC236}">
                <a16:creationId xmlns:a16="http://schemas.microsoft.com/office/drawing/2014/main" id="{49207165-92C2-3D62-0D12-A21EF9CD290C}"/>
              </a:ext>
            </a:extLst>
          </p:cNvPr>
          <p:cNvSpPr txBox="1"/>
          <p:nvPr/>
        </p:nvSpPr>
        <p:spPr>
          <a:xfrm>
            <a:off x="1746730" y="922750"/>
            <a:ext cx="8448012" cy="17417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Clr>
                <a:srgbClr val="E6C8C7"/>
              </a:buClr>
              <a:buNone/>
            </a:pPr>
            <a:r>
              <a:rPr lang="sl" sz="3200" b="1" i="0" u="none" strike="noStrike" dirty="0">
                <a:solidFill>
                  <a:srgbClr val="5398A2"/>
                </a:solidFill>
                <a:latin typeface="Calibri"/>
                <a:ea typeface="Calibri"/>
                <a:cs typeface="Calibri"/>
              </a:rPr>
              <a:t>Po branju vsake izjave:</a:t>
            </a:r>
          </a:p>
          <a:p>
            <a:pPr marL="0" indent="0">
              <a:lnSpc>
                <a:spcPts val="2500"/>
              </a:lnSpc>
              <a:spcBef>
                <a:spcPct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5398A2"/>
              </a:buClr>
              <a:buNone/>
            </a:pPr>
            <a:r>
              <a:rPr lang="sl" sz="2400" b="0" i="0" u="none" strike="noStrike" dirty="0">
                <a:solidFill>
                  <a:srgbClr val="404040"/>
                </a:solidFill>
                <a:latin typeface="Calibri"/>
                <a:ea typeface="Calibri"/>
                <a:cs typeface="Calibri"/>
              </a:rPr>
              <a:t>Po branju vsake izjave prosi udeležence, naj se premaknejo na točko na spektru, ki najbolje predstavlja njihovo mnenje. Dovoli udeležencem, da se postavijo kjer koli vzdolž črte – od »se popolnoma strinjam« do »se sploh ne strinjam«.</a:t>
            </a:r>
          </a:p>
          <a:p>
            <a:pPr marL="0" indent="0">
              <a:lnSpc>
                <a:spcPts val="2500"/>
              </a:lnSpc>
              <a:spcBef>
                <a:spcPct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6279C35F-C435-7478-9860-B0DD95B4D9D5}"/>
              </a:ext>
            </a:extLst>
          </p:cNvPr>
          <p:cNvCxnSpPr/>
          <p:nvPr/>
        </p:nvCxnSpPr>
        <p:spPr>
          <a:xfrm flipH="1">
            <a:off x="1417375" y="141217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660A1493-BF69-07FC-EEDE-B554E4F93BA1}"/>
              </a:ext>
            </a:extLst>
          </p:cNvPr>
          <p:cNvGrpSpPr/>
          <p:nvPr/>
        </p:nvGrpSpPr>
        <p:grpSpPr>
          <a:xfrm>
            <a:off x="455434" y="1106472"/>
            <a:ext cx="1420700" cy="893966"/>
            <a:chOff x="5728181" y="1253145"/>
            <a:chExt cx="1546707" cy="973255"/>
          </a:xfrm>
        </p:grpSpPr>
        <p:sp>
          <p:nvSpPr>
            <p:cNvPr id="18" name="Oval 17">
              <a:extLst>
                <a:ext uri="{FF2B5EF4-FFF2-40B4-BE49-F238E27FC236}">
                  <a16:creationId xmlns:a16="http://schemas.microsoft.com/office/drawing/2014/main" id="{8CD36157-ADF6-EB2A-9CF1-80B895967B88}"/>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2" name="Text Placeholder 23">
              <a:extLst>
                <a:ext uri="{FF2B5EF4-FFF2-40B4-BE49-F238E27FC236}">
                  <a16:creationId xmlns:a16="http://schemas.microsoft.com/office/drawing/2014/main" id="{5FE2EE64-FABA-EA43-EE68-615E6CF1D162}"/>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600" b="1" i="0" u="none" strike="noStrike">
                  <a:latin typeface="Calibri"/>
                  <a:cs typeface="Calibri"/>
                </a:rPr>
                <a:t>05</a:t>
              </a:r>
            </a:p>
          </p:txBody>
        </p:sp>
      </p:grpSp>
      <p:sp>
        <p:nvSpPr>
          <p:cNvPr id="9" name="Text Placeholder 3">
            <a:extLst>
              <a:ext uri="{FF2B5EF4-FFF2-40B4-BE49-F238E27FC236}">
                <a16:creationId xmlns:a16="http://schemas.microsoft.com/office/drawing/2014/main" id="{13E1C59C-37C4-546B-65F2-2D6A09F5D362}"/>
              </a:ext>
            </a:extLst>
          </p:cNvPr>
          <p:cNvSpPr txBox="1"/>
          <p:nvPr/>
        </p:nvSpPr>
        <p:spPr>
          <a:xfrm>
            <a:off x="1725758" y="3388190"/>
            <a:ext cx="8842308" cy="17417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Clr>
                <a:srgbClr val="E6C8C7"/>
              </a:buClr>
              <a:buNone/>
            </a:pPr>
            <a:r>
              <a:rPr lang="sl" sz="3200" b="1" i="0" u="none" strike="noStrike" dirty="0">
                <a:solidFill>
                  <a:srgbClr val="5398A2"/>
                </a:solidFill>
                <a:latin typeface="Calibri"/>
                <a:ea typeface="Calibri"/>
                <a:cs typeface="Calibri"/>
              </a:rPr>
              <a:t>Opazovanje in razmislek:</a:t>
            </a:r>
          </a:p>
          <a:p>
            <a:pPr marL="0" indent="0">
              <a:lnSpc>
                <a:spcPts val="2500"/>
              </a:lnSpc>
              <a:spcBef>
                <a:spcPct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lvl="0" indent="0" rtl="0">
              <a:lnSpc>
                <a:spcPts val="2500"/>
              </a:lnSpc>
              <a:spcBef>
                <a:spcPct val="0"/>
              </a:spcBef>
              <a:buClr>
                <a:srgbClr val="5398A2"/>
              </a:buClr>
              <a:buNone/>
            </a:pPr>
            <a:r>
              <a:rPr lang="sl" sz="2400" b="0" i="0" u="none" strike="noStrike" dirty="0">
                <a:solidFill>
                  <a:srgbClr val="404040"/>
                </a:solidFill>
                <a:latin typeface="Calibri"/>
                <a:ea typeface="Calibri"/>
                <a:cs typeface="Calibri"/>
              </a:rPr>
              <a:t>Ko se vsi postavijo na spektru, prosi udeležence, naj opazujejo porazdelitev skupine. </a:t>
            </a:r>
          </a:p>
          <a:p>
            <a:pPr marL="0" lvl="0" indent="0">
              <a:lnSpc>
                <a:spcPct val="100000"/>
              </a:lnSpc>
              <a:spcBef>
                <a:spcPct val="0"/>
              </a:spcBef>
              <a:buClr>
                <a:srgbClr val="5398A2"/>
              </a:buClr>
              <a:buNone/>
            </a:pPr>
            <a:endParaRPr lang="en-IE" sz="8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rtl="0">
              <a:lnSpc>
                <a:spcPts val="2500"/>
              </a:lnSpc>
              <a:spcBef>
                <a:spcPct val="0"/>
              </a:spcBef>
              <a:buClr>
                <a:srgbClr val="5398A2"/>
              </a:buClr>
              <a:buNone/>
            </a:pPr>
            <a:r>
              <a:rPr lang="sl" sz="2400" b="1" i="0" u="none" strike="noStrike" dirty="0">
                <a:solidFill>
                  <a:srgbClr val="5398A2"/>
                </a:solidFill>
                <a:latin typeface="Calibri"/>
                <a:ea typeface="Calibri"/>
                <a:cs typeface="Calibri"/>
              </a:rPr>
              <a:t>Postavi vprašanja, kot so:</a:t>
            </a:r>
          </a:p>
          <a:p>
            <a:pPr rtl="0">
              <a:lnSpc>
                <a:spcPts val="2500"/>
              </a:lnSpc>
              <a:spcBef>
                <a:spcPct val="0"/>
              </a:spcBef>
              <a:buClr>
                <a:srgbClr val="5398A2"/>
              </a:buClr>
            </a:pPr>
            <a:r>
              <a:rPr lang="sl" sz="2400" b="0" i="0" u="none" strike="noStrike" dirty="0">
                <a:solidFill>
                  <a:srgbClr val="404040"/>
                </a:solidFill>
                <a:latin typeface="Calibri"/>
                <a:ea typeface="Calibri"/>
                <a:cs typeface="Calibri"/>
              </a:rPr>
              <a:t>Kaj opazite pri tem, kje ljudje stojijo?</a:t>
            </a:r>
          </a:p>
          <a:p>
            <a:pPr rtl="0">
              <a:lnSpc>
                <a:spcPts val="2500"/>
              </a:lnSpc>
              <a:spcBef>
                <a:spcPct val="0"/>
              </a:spcBef>
              <a:buClr>
                <a:srgbClr val="5398A2"/>
              </a:buClr>
            </a:pPr>
            <a:r>
              <a:rPr lang="sl" sz="2400" b="0" i="0" u="none" strike="noStrike" dirty="0">
                <a:solidFill>
                  <a:srgbClr val="404040"/>
                </a:solidFill>
                <a:latin typeface="Calibri"/>
                <a:ea typeface="Calibri"/>
                <a:cs typeface="Calibri"/>
              </a:rPr>
              <a:t>Ste bili presenečeni, koliko ljudi je stalo na določenem mestu?</a:t>
            </a:r>
          </a:p>
          <a:p>
            <a:pPr rtl="0">
              <a:lnSpc>
                <a:spcPts val="2500"/>
              </a:lnSpc>
              <a:spcBef>
                <a:spcPct val="0"/>
              </a:spcBef>
              <a:buClr>
                <a:srgbClr val="5398A2"/>
              </a:buClr>
            </a:pPr>
            <a:r>
              <a:rPr lang="sl" sz="2400" b="0" i="0" u="none" strike="noStrike" dirty="0">
                <a:solidFill>
                  <a:srgbClr val="404040"/>
                </a:solidFill>
                <a:latin typeface="Calibri"/>
                <a:ea typeface="Calibri"/>
                <a:cs typeface="Calibri"/>
              </a:rPr>
              <a:t>Zakaj menite, da obstaja raznolikost stališč o tem vprašanju?</a:t>
            </a:r>
          </a:p>
          <a:p>
            <a:pPr marL="0" lvl="0" indent="0">
              <a:lnSpc>
                <a:spcPts val="2500"/>
              </a:lnSpc>
              <a:spcBef>
                <a:spcPct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E7D7F81C-F857-6261-231B-5E2E204408BE}"/>
              </a:ext>
            </a:extLst>
          </p:cNvPr>
          <p:cNvCxnSpPr/>
          <p:nvPr/>
        </p:nvCxnSpPr>
        <p:spPr>
          <a:xfrm flipH="1">
            <a:off x="1396403" y="387761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05FA42E-ABCF-E666-C32D-AA03EDF16BFD}"/>
              </a:ext>
            </a:extLst>
          </p:cNvPr>
          <p:cNvGrpSpPr/>
          <p:nvPr/>
        </p:nvGrpSpPr>
        <p:grpSpPr>
          <a:xfrm>
            <a:off x="434462" y="3571912"/>
            <a:ext cx="1420700" cy="893966"/>
            <a:chOff x="5728181" y="1253145"/>
            <a:chExt cx="1546707" cy="973255"/>
          </a:xfrm>
        </p:grpSpPr>
        <p:sp>
          <p:nvSpPr>
            <p:cNvPr id="13" name="Oval 12">
              <a:extLst>
                <a:ext uri="{FF2B5EF4-FFF2-40B4-BE49-F238E27FC236}">
                  <a16:creationId xmlns:a16="http://schemas.microsoft.com/office/drawing/2014/main" id="{BC94D332-B34C-8FB3-B001-F9C13BB2AAC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4" name="Text Placeholder 23">
              <a:extLst>
                <a:ext uri="{FF2B5EF4-FFF2-40B4-BE49-F238E27FC236}">
                  <a16:creationId xmlns:a16="http://schemas.microsoft.com/office/drawing/2014/main" id="{1AF1E339-121C-E825-85AA-3B3AA81C895E}"/>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600" b="1" i="0" u="none" strike="noStrike">
                  <a:latin typeface="Calibri"/>
                  <a:cs typeface="Calibri"/>
                </a:rPr>
                <a:t>06</a:t>
              </a:r>
            </a:p>
          </p:txBody>
        </p:sp>
      </p:grpSp>
    </p:spTree>
    <p:extLst>
      <p:ext uri="{BB962C8B-B14F-4D97-AF65-F5344CB8AC3E}">
        <p14:creationId xmlns:p14="http://schemas.microsoft.com/office/powerpoint/2010/main" val="27765008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B821B-92CF-5F23-D39F-02CB114DA68E}"/>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BECA5455-666C-309C-C051-186F9A24A0F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939ADF74-C301-14D1-7EB2-EE0B8DDA56B5}"/>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C445DA56-547B-5F64-41D3-456532E25B5A}"/>
                </a:ext>
              </a:extLst>
            </p:cNvPr>
            <p:cNvSpPr/>
            <p:nvPr/>
          </p:nvSpPr>
          <p:spPr>
            <a:xfrm rot="5400000">
              <a:off x="456517" y="-151553"/>
              <a:ext cx="5894030" cy="6807064"/>
            </a:xfrm>
            <a:prstGeom prst="rect">
              <a:avLst/>
            </a:prstGeom>
            <a:blipFill dpi="0" rotWithShape="1">
              <a:blip r:embed="rId2">
                <a:alphaModFix amt="86000"/>
              </a:blip>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6" name="Text Placeholder 6">
            <a:extLst>
              <a:ext uri="{FF2B5EF4-FFF2-40B4-BE49-F238E27FC236}">
                <a16:creationId xmlns:a16="http://schemas.microsoft.com/office/drawing/2014/main" id="{8244F943-8082-1962-7B50-84C9EF47214C}"/>
              </a:ext>
            </a:extLst>
          </p:cNvPr>
          <p:cNvSpPr txBox="1"/>
          <p:nvPr/>
        </p:nvSpPr>
        <p:spPr>
          <a:xfrm>
            <a:off x="979940" y="1167544"/>
            <a:ext cx="2998500" cy="5471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sl" sz="13000" b="1" i="0" u="none" strike="noStrike">
                <a:solidFill>
                  <a:srgbClr val="5398A2"/>
                </a:solidFill>
                <a:latin typeface="Calibri"/>
              </a:rPr>
              <a:t>01</a:t>
            </a:r>
          </a:p>
        </p:txBody>
      </p:sp>
      <p:cxnSp>
        <p:nvCxnSpPr>
          <p:cNvPr id="20" name="Straight Connector 19">
            <a:extLst>
              <a:ext uri="{FF2B5EF4-FFF2-40B4-BE49-F238E27FC236}">
                <a16:creationId xmlns:a16="http://schemas.microsoft.com/office/drawing/2014/main" id="{85F22FDD-0AFA-0EA5-675D-7837D87ADCC1}"/>
              </a:ext>
            </a:extLst>
          </p:cNvPr>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BE328E-4264-AB63-CBD7-2C76B11897FD}"/>
              </a:ext>
            </a:extLst>
          </p:cNvPr>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ACDF842-D050-E57E-3B8B-1936D1DB8DB9}"/>
              </a:ext>
            </a:extLst>
          </p:cNvPr>
          <p:cNvSpPr/>
          <p:nvPr/>
        </p:nvSpPr>
        <p:spPr>
          <a:xfrm>
            <a:off x="6959346" y="2532278"/>
            <a:ext cx="404295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529">
              <a:latin typeface="Montserrat" panose="00000500000000000000" pitchFamily="50" charset="0"/>
            </a:endParaRPr>
          </a:p>
        </p:txBody>
      </p:sp>
      <p:pic>
        <p:nvPicPr>
          <p:cNvPr id="29" name="Picture 28">
            <a:extLst>
              <a:ext uri="{FF2B5EF4-FFF2-40B4-BE49-F238E27FC236}">
                <a16:creationId xmlns:a16="http://schemas.microsoft.com/office/drawing/2014/main" id="{3EB22217-34EA-BD66-5996-D066DAE115B9}"/>
              </a:ext>
            </a:extLst>
          </p:cNvPr>
          <p:cNvPicPr>
            <a:picLocks noChangeAspect="1"/>
          </p:cNvPicPr>
          <p:nvPr/>
        </p:nvPicPr>
        <p:blipFill>
          <a:blip r:embed="rId3">
            <a:biLevel thresh="25000"/>
            <a:extLst>
              <a:ext uri="{28A0092B-C50C-407E-A947-70E740481C1C}">
                <a14:useLocalDpi xmlns:a14="http://schemas.microsoft.com/office/drawing/2010/main" val="0"/>
              </a:ext>
            </a:extLst>
          </a:blip>
          <a:srcRect l="5658" t="83100" r="4952" b="3474"/>
          <a:stretch>
            <a:fillRect/>
          </a:stretch>
        </p:blipFill>
        <p:spPr>
          <a:xfrm rot="16200000">
            <a:off x="11194976" y="5551031"/>
            <a:ext cx="1512233" cy="166935"/>
          </a:xfrm>
          <a:prstGeom prst="rect">
            <a:avLst/>
          </a:prstGeom>
        </p:spPr>
      </p:pic>
      <p:sp>
        <p:nvSpPr>
          <p:cNvPr id="2" name="TextBox 1">
            <a:extLst>
              <a:ext uri="{FF2B5EF4-FFF2-40B4-BE49-F238E27FC236}">
                <a16:creationId xmlns:a16="http://schemas.microsoft.com/office/drawing/2014/main" id="{E6524450-40D8-712C-C250-D42BBD02E38D}"/>
              </a:ext>
            </a:extLst>
          </p:cNvPr>
          <p:cNvSpPr txBox="1"/>
          <p:nvPr/>
        </p:nvSpPr>
        <p:spPr>
          <a:xfrm>
            <a:off x="7011208" y="2548765"/>
            <a:ext cx="3869649" cy="830997"/>
          </a:xfrm>
          <a:prstGeom prst="rect">
            <a:avLst/>
          </a:prstGeom>
          <a:noFill/>
        </p:spPr>
        <p:txBody>
          <a:bodyPr wrap="none" rtlCol="0">
            <a:noAutofit/>
          </a:bodyPr>
          <a:lstStyle/>
          <a:p>
            <a:pPr rtl="0"/>
            <a:r>
              <a:rPr lang="sl" sz="4800" b="1" i="0" u="none" strike="noStrike" spc="324">
                <a:solidFill>
                  <a:srgbClr val="5398A2"/>
                </a:solidFill>
                <a:latin typeface="Calibri"/>
                <a:cs typeface="Calibri"/>
              </a:rPr>
              <a:t>Uvod</a:t>
            </a:r>
          </a:p>
        </p:txBody>
      </p:sp>
    </p:spTree>
    <p:extLst>
      <p:ext uri="{BB962C8B-B14F-4D97-AF65-F5344CB8AC3E}">
        <p14:creationId xmlns:p14="http://schemas.microsoft.com/office/powerpoint/2010/main" val="243898693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F63C0-28A6-BBD6-D0E2-9A24606A991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19F0E5EA-4BF1-72E4-D314-2B9B150B4487}"/>
              </a:ext>
            </a:extLst>
          </p:cNvPr>
          <p:cNvPicPr>
            <a:picLocks noChangeAspect="1"/>
          </p:cNvPicPr>
          <p:nvPr/>
        </p:nvPicPr>
        <p:blipFill>
          <a:blip r:embed="rId2"/>
          <a:srcRect l="-16994" t="48092" r="16994" b="-11364"/>
          <a:stretch>
            <a:fillRect/>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EB20283C-A1D2-B200-8881-A4987A1E0357}"/>
              </a:ext>
            </a:extLst>
          </p:cNvPr>
          <p:cNvSpPr/>
          <p:nvPr/>
        </p:nvSpPr>
        <p:spPr>
          <a:xfrm rot="10800000">
            <a:off x="7836" y="0"/>
            <a:ext cx="11410317" cy="687964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C8EB6AA7-448A-676C-7A9B-5F82188D85DC}"/>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C7C9B786-B4E5-509A-4D16-40DD28DDFCDB}"/>
              </a:ext>
            </a:extLst>
          </p:cNvPr>
          <p:cNvSpPr/>
          <p:nvPr/>
        </p:nvSpPr>
        <p:spPr>
          <a:xfrm>
            <a:off x="633653" y="670932"/>
            <a:ext cx="10359712" cy="572986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 name="Text Placeholder 3">
            <a:extLst>
              <a:ext uri="{FF2B5EF4-FFF2-40B4-BE49-F238E27FC236}">
                <a16:creationId xmlns:a16="http://schemas.microsoft.com/office/drawing/2014/main" id="{6999E915-8DAC-C49C-32E4-66766DE5C7A4}"/>
              </a:ext>
            </a:extLst>
          </p:cNvPr>
          <p:cNvSpPr txBox="1"/>
          <p:nvPr/>
        </p:nvSpPr>
        <p:spPr>
          <a:xfrm>
            <a:off x="1851417" y="1193269"/>
            <a:ext cx="8668560" cy="19696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Clr>
                <a:srgbClr val="E6C8C7"/>
              </a:buClr>
              <a:buNone/>
            </a:pPr>
            <a:r>
              <a:rPr lang="sl" sz="3200" b="1" i="0" u="none" strike="noStrike" dirty="0">
                <a:solidFill>
                  <a:srgbClr val="5398A2"/>
                </a:solidFill>
                <a:latin typeface="Calibri"/>
                <a:ea typeface="Calibri"/>
                <a:cs typeface="Calibri"/>
              </a:rPr>
              <a:t>Razmisli o tem, kako poteka kolektivno ukrepanje:</a:t>
            </a:r>
          </a:p>
          <a:p>
            <a:pPr marL="0" indent="0">
              <a:lnSpc>
                <a:spcPts val="2500"/>
              </a:lnSpc>
              <a:spcBef>
                <a:spcPct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5398A2"/>
              </a:buClr>
              <a:buNone/>
            </a:pPr>
            <a:r>
              <a:rPr lang="sl" sz="2400" b="0" i="0" u="none" strike="noStrike" dirty="0">
                <a:solidFill>
                  <a:srgbClr val="404040"/>
                </a:solidFill>
                <a:latin typeface="Calibri"/>
                <a:ea typeface="Calibri"/>
                <a:cs typeface="Calibri"/>
              </a:rPr>
              <a:t>Razmislek o tem, kako lahko kolektivno ukrepanje še vedno napreduje, tudi če obstajajo različni pogledi na najboljše pristope.</a:t>
            </a:r>
          </a:p>
          <a:p>
            <a:pPr marL="0" indent="0">
              <a:lnSpc>
                <a:spcPts val="2500"/>
              </a:lnSpc>
              <a:spcBef>
                <a:spcPct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3FD47076-F737-08C4-CDFB-CCDE9AA4EC18}"/>
              </a:ext>
            </a:extLst>
          </p:cNvPr>
          <p:cNvCxnSpPr/>
          <p:nvPr/>
        </p:nvCxnSpPr>
        <p:spPr>
          <a:xfrm flipH="1">
            <a:off x="1522062" y="1682692"/>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F90AE9C-7F2B-713C-F720-83D2A2C807D5}"/>
              </a:ext>
            </a:extLst>
          </p:cNvPr>
          <p:cNvGrpSpPr/>
          <p:nvPr/>
        </p:nvGrpSpPr>
        <p:grpSpPr>
          <a:xfrm>
            <a:off x="560121" y="1376990"/>
            <a:ext cx="1420700" cy="893966"/>
            <a:chOff x="5728181" y="1253145"/>
            <a:chExt cx="1546707" cy="973255"/>
          </a:xfrm>
        </p:grpSpPr>
        <p:sp>
          <p:nvSpPr>
            <p:cNvPr id="18" name="Oval 17">
              <a:extLst>
                <a:ext uri="{FF2B5EF4-FFF2-40B4-BE49-F238E27FC236}">
                  <a16:creationId xmlns:a16="http://schemas.microsoft.com/office/drawing/2014/main" id="{38A8E440-9CE6-ED3D-C7E4-005E6CF0CD6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2" name="Text Placeholder 23">
              <a:extLst>
                <a:ext uri="{FF2B5EF4-FFF2-40B4-BE49-F238E27FC236}">
                  <a16:creationId xmlns:a16="http://schemas.microsoft.com/office/drawing/2014/main" id="{54395ED2-73A3-E5AE-2EB1-8CD5399F57C2}"/>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600" b="1" i="0" u="none" strike="noStrike">
                  <a:latin typeface="Calibri"/>
                  <a:cs typeface="Calibri"/>
                </a:rPr>
                <a:t>07</a:t>
              </a:r>
            </a:p>
          </p:txBody>
        </p:sp>
      </p:grpSp>
      <p:sp>
        <p:nvSpPr>
          <p:cNvPr id="3" name="Text Placeholder 3">
            <a:extLst>
              <a:ext uri="{FF2B5EF4-FFF2-40B4-BE49-F238E27FC236}">
                <a16:creationId xmlns:a16="http://schemas.microsoft.com/office/drawing/2014/main" id="{1EA72A88-E8E8-0D46-717D-778353832F6F}"/>
              </a:ext>
            </a:extLst>
          </p:cNvPr>
          <p:cNvSpPr txBox="1"/>
          <p:nvPr/>
        </p:nvSpPr>
        <p:spPr>
          <a:xfrm>
            <a:off x="1880654" y="3446317"/>
            <a:ext cx="8668560" cy="19696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Clr>
                <a:srgbClr val="E6C8C7"/>
              </a:buClr>
              <a:buNone/>
            </a:pPr>
            <a:r>
              <a:rPr lang="sl" sz="3200" b="1" i="0" u="none" strike="noStrike" dirty="0">
                <a:solidFill>
                  <a:srgbClr val="5398A2"/>
                </a:solidFill>
                <a:latin typeface="Calibri"/>
                <a:ea typeface="Calibri"/>
                <a:cs typeface="Calibri"/>
              </a:rPr>
              <a:t>Izbirna razprava:</a:t>
            </a:r>
          </a:p>
          <a:p>
            <a:pPr marL="0" indent="0">
              <a:lnSpc>
                <a:spcPts val="2500"/>
              </a:lnSpc>
              <a:spcBef>
                <a:spcPct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5398A2"/>
              </a:buClr>
              <a:buNone/>
            </a:pPr>
            <a:r>
              <a:rPr lang="sl" sz="2400" b="0" i="0" u="none" strike="noStrike" dirty="0">
                <a:solidFill>
                  <a:srgbClr val="404040"/>
                </a:solidFill>
                <a:latin typeface="Calibri"/>
                <a:ea typeface="Calibri"/>
                <a:cs typeface="Calibri"/>
              </a:rPr>
              <a:t>Glede na dinamiko skupine se lahko odločite za kratko razpravo, v kateri lahko posamezniki delijo, zakaj so izbrali svoje stališče na spektru. Vendar pa je vrednost igre v vizualni predstavitvi mnenj brez potrebe po razpravi, zato je ta korak lahko minimalen.</a:t>
            </a:r>
          </a:p>
          <a:p>
            <a:pPr marL="0" indent="0">
              <a:lnSpc>
                <a:spcPts val="2500"/>
              </a:lnSpc>
              <a:spcBef>
                <a:spcPct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DF6EF7E7-6576-DC93-55D6-479CCC6FA502}"/>
              </a:ext>
            </a:extLst>
          </p:cNvPr>
          <p:cNvCxnSpPr/>
          <p:nvPr/>
        </p:nvCxnSpPr>
        <p:spPr>
          <a:xfrm flipH="1">
            <a:off x="1551299" y="3935740"/>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5CE3D89-BFD4-2B67-24B0-6071C9C4720C}"/>
              </a:ext>
            </a:extLst>
          </p:cNvPr>
          <p:cNvGrpSpPr/>
          <p:nvPr/>
        </p:nvGrpSpPr>
        <p:grpSpPr>
          <a:xfrm>
            <a:off x="589358" y="3630038"/>
            <a:ext cx="1420700" cy="893966"/>
            <a:chOff x="5728181" y="1253145"/>
            <a:chExt cx="1546707" cy="973255"/>
          </a:xfrm>
        </p:grpSpPr>
        <p:sp>
          <p:nvSpPr>
            <p:cNvPr id="7" name="Oval 6">
              <a:extLst>
                <a:ext uri="{FF2B5EF4-FFF2-40B4-BE49-F238E27FC236}">
                  <a16:creationId xmlns:a16="http://schemas.microsoft.com/office/drawing/2014/main" id="{7442DDD0-9D0C-097A-3291-7601E9088B8A}"/>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Text Placeholder 23">
              <a:extLst>
                <a:ext uri="{FF2B5EF4-FFF2-40B4-BE49-F238E27FC236}">
                  <a16:creationId xmlns:a16="http://schemas.microsoft.com/office/drawing/2014/main" id="{5E156137-59D4-EC89-F8DE-50C77DB97170}"/>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600" b="1" i="0" u="none" strike="noStrike">
                  <a:latin typeface="Calibri"/>
                  <a:cs typeface="Calibri"/>
                </a:rPr>
                <a:t>08</a:t>
              </a:r>
            </a:p>
          </p:txBody>
        </p:sp>
      </p:grpSp>
    </p:spTree>
    <p:extLst>
      <p:ext uri="{BB962C8B-B14F-4D97-AF65-F5344CB8AC3E}">
        <p14:creationId xmlns:p14="http://schemas.microsoft.com/office/powerpoint/2010/main" val="170054227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384A8-7871-A2AC-952E-EB8D4DEB8237}"/>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DF1D255-44D1-4526-60E0-F8B0C51360A1}"/>
              </a:ext>
            </a:extLst>
          </p:cNvPr>
          <p:cNvPicPr>
            <a:picLocks noChangeAspect="1"/>
          </p:cNvPicPr>
          <p:nvPr/>
        </p:nvPicPr>
        <p:blipFill>
          <a:blip r:embed="rId2"/>
          <a:srcRect l="-16994" t="48092" r="16994" b="-11364"/>
          <a:stretch>
            <a:fillRect/>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968BD0A1-873A-5764-C7B8-E3DEE93A3BC2}"/>
              </a:ext>
            </a:extLst>
          </p:cNvPr>
          <p:cNvSpPr/>
          <p:nvPr/>
        </p:nvSpPr>
        <p:spPr>
          <a:xfrm rot="10800000">
            <a:off x="7836" y="0"/>
            <a:ext cx="11410317" cy="687964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0A2D3A89-16D1-7686-410C-48ACF5875AEC}"/>
              </a:ext>
            </a:extLst>
          </p:cNvPr>
          <p:cNvSpPr/>
          <p:nvPr/>
        </p:nvSpPr>
        <p:spPr>
          <a:xfrm rot="10800000">
            <a:off x="7838" y="0"/>
            <a:ext cx="4827217" cy="5198542"/>
          </a:xfrm>
          <a:prstGeom prst="rect">
            <a:avLst/>
          </a:prstGeom>
          <a:blipFill>
            <a:blip r:embed="rId3">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Google Shape;133;p1">
            <a:extLst>
              <a:ext uri="{FF2B5EF4-FFF2-40B4-BE49-F238E27FC236}">
                <a16:creationId xmlns:a16="http://schemas.microsoft.com/office/drawing/2014/main" id="{970CDA3B-6656-2C95-9C7C-69C9EAD2BD37}"/>
              </a:ext>
            </a:extLst>
          </p:cNvPr>
          <p:cNvSpPr/>
          <p:nvPr/>
        </p:nvSpPr>
        <p:spPr>
          <a:xfrm>
            <a:off x="633653" y="670932"/>
            <a:ext cx="10359712" cy="572986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 name="Text Placeholder 3">
            <a:extLst>
              <a:ext uri="{FF2B5EF4-FFF2-40B4-BE49-F238E27FC236}">
                <a16:creationId xmlns:a16="http://schemas.microsoft.com/office/drawing/2014/main" id="{9D23BD32-7D97-41EB-A177-460E5CF41DAA}"/>
              </a:ext>
            </a:extLst>
          </p:cNvPr>
          <p:cNvSpPr txBox="1"/>
          <p:nvPr/>
        </p:nvSpPr>
        <p:spPr>
          <a:xfrm>
            <a:off x="1851417" y="1082858"/>
            <a:ext cx="8818521" cy="19696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Clr>
                <a:srgbClr val="E6C8C7"/>
              </a:buClr>
              <a:buNone/>
            </a:pPr>
            <a:r>
              <a:rPr lang="sl" sz="3200" b="1" i="0" u="none" strike="noStrike" dirty="0">
                <a:solidFill>
                  <a:srgbClr val="5398A2"/>
                </a:solidFill>
                <a:latin typeface="Calibri"/>
                <a:ea typeface="Calibri"/>
                <a:cs typeface="Calibri"/>
              </a:rPr>
              <a:t>Ponovi za več izjav:</a:t>
            </a:r>
          </a:p>
          <a:p>
            <a:pPr marL="0" indent="0">
              <a:lnSpc>
                <a:spcPts val="2500"/>
              </a:lnSpc>
              <a:spcBef>
                <a:spcPct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5398A2"/>
              </a:buClr>
              <a:buNone/>
            </a:pPr>
            <a:r>
              <a:rPr lang="sl" sz="2400" b="0" i="0" u="none" strike="noStrike" dirty="0">
                <a:solidFill>
                  <a:srgbClr val="404040"/>
                </a:solidFill>
                <a:latin typeface="Calibri"/>
                <a:ea typeface="Calibri"/>
                <a:cs typeface="Calibri"/>
              </a:rPr>
              <a:t>Nadaljuj s predstavljanjem izjav in s tem, da se udeleženci postavijo vzdolž spektra. Vsakič jih spodbudi k razmisleku o tem, kako lahko različna stališča sobivajo v skupini, ki si prizadeva za isti cilj – kolektivno ukrepanje proti podnebnim spremembam.</a:t>
            </a:r>
          </a:p>
          <a:p>
            <a:pPr marL="0" indent="0">
              <a:lnSpc>
                <a:spcPts val="2500"/>
              </a:lnSpc>
              <a:spcBef>
                <a:spcPct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1F7610F8-7EA7-9137-A178-B2405CB67C84}"/>
              </a:ext>
            </a:extLst>
          </p:cNvPr>
          <p:cNvCxnSpPr/>
          <p:nvPr/>
        </p:nvCxnSpPr>
        <p:spPr>
          <a:xfrm flipH="1">
            <a:off x="1522063" y="1572281"/>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C7C6EB95-CEF7-C423-0FEF-244698D751CD}"/>
              </a:ext>
            </a:extLst>
          </p:cNvPr>
          <p:cNvGrpSpPr/>
          <p:nvPr/>
        </p:nvGrpSpPr>
        <p:grpSpPr>
          <a:xfrm>
            <a:off x="560122" y="1266579"/>
            <a:ext cx="1420700" cy="893966"/>
            <a:chOff x="5728181" y="1253145"/>
            <a:chExt cx="1546707" cy="973255"/>
          </a:xfrm>
        </p:grpSpPr>
        <p:sp>
          <p:nvSpPr>
            <p:cNvPr id="18" name="Oval 17">
              <a:extLst>
                <a:ext uri="{FF2B5EF4-FFF2-40B4-BE49-F238E27FC236}">
                  <a16:creationId xmlns:a16="http://schemas.microsoft.com/office/drawing/2014/main" id="{C49D1A5B-96CA-A426-67DB-E337F44BCCB1}"/>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2" name="Text Placeholder 23">
              <a:extLst>
                <a:ext uri="{FF2B5EF4-FFF2-40B4-BE49-F238E27FC236}">
                  <a16:creationId xmlns:a16="http://schemas.microsoft.com/office/drawing/2014/main" id="{33A957FA-27D7-3375-99A9-6061FC1D7A82}"/>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600" b="1" i="0" u="none" strike="noStrike">
                  <a:latin typeface="Calibri"/>
                  <a:cs typeface="Calibri"/>
                </a:rPr>
                <a:t>09</a:t>
              </a:r>
            </a:p>
          </p:txBody>
        </p:sp>
      </p:grpSp>
      <p:sp>
        <p:nvSpPr>
          <p:cNvPr id="3" name="Text Placeholder 3">
            <a:extLst>
              <a:ext uri="{FF2B5EF4-FFF2-40B4-BE49-F238E27FC236}">
                <a16:creationId xmlns:a16="http://schemas.microsoft.com/office/drawing/2014/main" id="{E83BC1E7-7DCA-9D2F-E202-53252F169D39}"/>
              </a:ext>
            </a:extLst>
          </p:cNvPr>
          <p:cNvSpPr txBox="1"/>
          <p:nvPr/>
        </p:nvSpPr>
        <p:spPr>
          <a:xfrm>
            <a:off x="1851417" y="3596136"/>
            <a:ext cx="8668560" cy="19696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Clr>
                <a:srgbClr val="E6C8C7"/>
              </a:buClr>
              <a:buNone/>
            </a:pPr>
            <a:r>
              <a:rPr lang="sl" sz="3200" b="1" i="0" u="none" strike="noStrike">
                <a:solidFill>
                  <a:srgbClr val="5398A2"/>
                </a:solidFill>
                <a:latin typeface="Calibri"/>
                <a:ea typeface="Calibri"/>
                <a:cs typeface="Calibri"/>
              </a:rPr>
              <a:t>Zaključek:</a:t>
            </a:r>
          </a:p>
          <a:p>
            <a:pPr marL="0" indent="0">
              <a:lnSpc>
                <a:spcPts val="2500"/>
              </a:lnSpc>
              <a:spcBef>
                <a:spcPct val="0"/>
              </a:spcBef>
              <a:buClr>
                <a:srgbClr val="E6C8C7"/>
              </a:buClr>
              <a:buNone/>
            </a:pPr>
            <a:endParaRPr lang="en-IE" sz="2700" b="1">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500"/>
              </a:lnSpc>
              <a:spcBef>
                <a:spcPct val="0"/>
              </a:spcBef>
              <a:buClr>
                <a:srgbClr val="5398A2"/>
              </a:buClr>
              <a:buNone/>
            </a:pPr>
            <a:r>
              <a:rPr lang="sl" sz="2400" b="0" i="0" u="none" strike="noStrike">
                <a:solidFill>
                  <a:srgbClr val="404040"/>
                </a:solidFill>
                <a:latin typeface="Calibri"/>
                <a:ea typeface="Calibri"/>
                <a:cs typeface="Calibri"/>
              </a:rPr>
              <a:t>Po več krogih zaključite s poudarjanjem, da kolektivno delovanje ne zahteva, da imajo vsi enaka stališča. Gre za iskanje skupnih točk in priznavanje, da lahko različna stališča vodijo do bolj inovativnih in celovitih rešitev. Poudarite, da prepoznavanje in spoštovanje različnih mnenj krepi sposobnost skupine za kolektivno delovanje.</a:t>
            </a:r>
          </a:p>
          <a:p>
            <a:pPr marL="0" indent="0">
              <a:lnSpc>
                <a:spcPts val="2500"/>
              </a:lnSpc>
              <a:spcBef>
                <a:spcPct val="0"/>
              </a:spcBef>
              <a:buClr>
                <a:srgbClr val="5398A2"/>
              </a:buClr>
              <a:buNone/>
            </a:pPr>
            <a:endParaRPr lang="en-IE" sz="24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5398A2"/>
              </a:buClr>
              <a:buNone/>
            </a:pPr>
            <a:endParaRPr lang="en-IE" sz="24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5398A2"/>
              </a:buClr>
              <a:buNone/>
            </a:pPr>
            <a:endParaRPr lang="en-IE" sz="24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en-IE" sz="24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ct val="0"/>
              </a:spcBef>
              <a:buClr>
                <a:srgbClr val="E6C8C7"/>
              </a:buClr>
              <a:buNone/>
            </a:pPr>
            <a:endParaRPr lang="sv-SE" sz="240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69D685DB-0B03-6F44-945A-028EAB6B042C}"/>
              </a:ext>
            </a:extLst>
          </p:cNvPr>
          <p:cNvCxnSpPr/>
          <p:nvPr/>
        </p:nvCxnSpPr>
        <p:spPr>
          <a:xfrm flipH="1">
            <a:off x="1522062" y="4085559"/>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A1A8630-06D3-042E-0FD0-4B43789FD281}"/>
              </a:ext>
            </a:extLst>
          </p:cNvPr>
          <p:cNvGrpSpPr/>
          <p:nvPr/>
        </p:nvGrpSpPr>
        <p:grpSpPr>
          <a:xfrm>
            <a:off x="560121" y="3779857"/>
            <a:ext cx="1420700" cy="893966"/>
            <a:chOff x="5728181" y="1253145"/>
            <a:chExt cx="1546707" cy="973255"/>
          </a:xfrm>
        </p:grpSpPr>
        <p:sp>
          <p:nvSpPr>
            <p:cNvPr id="7" name="Oval 6">
              <a:extLst>
                <a:ext uri="{FF2B5EF4-FFF2-40B4-BE49-F238E27FC236}">
                  <a16:creationId xmlns:a16="http://schemas.microsoft.com/office/drawing/2014/main" id="{0F49CD87-56F0-DA49-3648-FA97FEEC88C4}"/>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Text Placeholder 23">
              <a:extLst>
                <a:ext uri="{FF2B5EF4-FFF2-40B4-BE49-F238E27FC236}">
                  <a16:creationId xmlns:a16="http://schemas.microsoft.com/office/drawing/2014/main" id="{808043B9-03F6-DA93-B7A8-51E41E279EEA}"/>
                </a:ext>
              </a:extLst>
            </p:cNvPr>
            <p:cNvSpPr txBox="1"/>
            <p:nvPr/>
          </p:nvSpPr>
          <p:spPr>
            <a:xfrm>
              <a:off x="5728181" y="1369242"/>
              <a:ext cx="1546707" cy="857158"/>
            </a:xfrm>
            <a:prstGeom prst="rect">
              <a:avLst/>
            </a:prstGeom>
            <a:noFill/>
            <a:ln>
              <a:noFill/>
            </a:ln>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sl" sz="3600" b="1" i="0" u="none" strike="noStrike">
                  <a:latin typeface="Calibri"/>
                  <a:cs typeface="Calibri"/>
                </a:rPr>
                <a:t>10</a:t>
              </a:r>
            </a:p>
          </p:txBody>
        </p:sp>
      </p:grpSp>
    </p:spTree>
    <p:extLst>
      <p:ext uri="{BB962C8B-B14F-4D97-AF65-F5344CB8AC3E}">
        <p14:creationId xmlns:p14="http://schemas.microsoft.com/office/powerpoint/2010/main" val="215705030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1EC22-3EBA-A268-8176-427833BC52CC}"/>
              </a:ext>
            </a:extLst>
          </p:cNvPr>
          <p:cNvPicPr>
            <a:picLocks noChangeAspect="1"/>
          </p:cNvPicPr>
          <p:nvPr/>
        </p:nvPicPr>
        <p:blipFill>
          <a:blip r:embed="rId2">
            <a:alphaModFix amt="63000"/>
            <a:extLst>
              <a:ext uri="{28A0092B-C50C-407E-A947-70E740481C1C}">
                <a14:useLocalDpi xmlns:a14="http://schemas.microsoft.com/office/drawing/2010/main" val="0"/>
              </a:ext>
            </a:extLst>
          </a:blip>
          <a:stretch>
            <a:fillRect/>
          </a:stretch>
        </p:blipFill>
        <p:spPr>
          <a:xfrm rot="1081996">
            <a:off x="8046185" y="3549378"/>
            <a:ext cx="4628596" cy="4628596"/>
          </a:xfrm>
          <a:prstGeom prst="rect">
            <a:avLst/>
          </a:prstGeom>
        </p:spPr>
      </p:pic>
      <p:sp>
        <p:nvSpPr>
          <p:cNvPr id="5" name="Text Placeholder 4">
            <a:extLst>
              <a:ext uri="{FF2B5EF4-FFF2-40B4-BE49-F238E27FC236}">
                <a16:creationId xmlns:a16="http://schemas.microsoft.com/office/drawing/2014/main" id="{B3A8CB70-0662-7800-9016-B78A2FC761D0}"/>
              </a:ext>
            </a:extLst>
          </p:cNvPr>
          <p:cNvSpPr>
            <a:spLocks noGrp="1"/>
          </p:cNvSpPr>
          <p:nvPr>
            <p:ph type="body" sz="quarter" idx="19"/>
          </p:nvPr>
        </p:nvSpPr>
        <p:spPr>
          <a:xfrm>
            <a:off x="8559942" y="1519095"/>
            <a:ext cx="3195486" cy="731140"/>
          </a:xfrm>
        </p:spPr>
        <p:txBody>
          <a:bodyPr>
            <a:noAutofit/>
          </a:bodyPr>
          <a:lstStyle/>
          <a:p>
            <a:pPr rtl="0"/>
            <a:r>
              <a:rPr lang="sl" sz="2800" b="0" i="0" u="none" strike="noStrike">
                <a:latin typeface="Calibri"/>
              </a:rPr>
              <a:t>Imate vprašanja?</a:t>
            </a:r>
          </a:p>
        </p:txBody>
      </p:sp>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8577831" y="818690"/>
            <a:ext cx="3195485" cy="837258"/>
          </a:xfrm>
        </p:spPr>
        <p:txBody>
          <a:bodyPr>
            <a:noAutofit/>
          </a:bodyPr>
          <a:lstStyle/>
          <a:p>
            <a:pPr rtl="0"/>
            <a:r>
              <a:rPr lang="sl" sz="5000" b="0" i="0" u="none" strike="noStrike">
                <a:latin typeface="Calibri"/>
              </a:rPr>
              <a:t>Hvala </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a:xfrm>
            <a:off x="550878" y="4614840"/>
            <a:ext cx="6167757" cy="679345"/>
          </a:xfrm>
        </p:spPr>
        <p:txBody>
          <a:bodyPr>
            <a:noAutofit/>
          </a:bodyPr>
          <a:lstStyle/>
          <a:p>
            <a:pPr rtl="0"/>
            <a:r>
              <a:rPr lang="sl" sz="4200" b="1" i="0" u="none" strike="noStrike" kern="1200">
                <a:solidFill>
                  <a:srgbClr val="FFFFFF"/>
                </a:solidFill>
                <a:latin typeface="Calibri"/>
                <a:ea typeface="Calibri"/>
                <a:cs typeface="Times New Roman"/>
              </a:rPr>
              <a:t>www.planet-pulse.eu</a:t>
            </a:r>
            <a:endParaRPr lang="en-US" sz="4200" kern="12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347851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13D45E-45E6-67E7-C775-47FBB4D92694}"/>
              </a:ext>
            </a:extLst>
          </p:cNvPr>
          <p:cNvSpPr/>
          <p:nvPr/>
        </p:nvSpPr>
        <p:spPr>
          <a:xfrm rot="10800000">
            <a:off x="0" y="176463"/>
            <a:ext cx="4827217" cy="5198542"/>
          </a:xfrm>
          <a:prstGeom prst="rect">
            <a:avLst/>
          </a:prstGeom>
          <a:blipFill>
            <a:blip r:embed="rId2">
              <a:alphaModFix amt="73000"/>
            </a:blip>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Text Placeholder 2">
            <a:extLst>
              <a:ext uri="{FF2B5EF4-FFF2-40B4-BE49-F238E27FC236}">
                <a16:creationId xmlns:a16="http://schemas.microsoft.com/office/drawing/2014/main" id="{ED968A22-DC19-217D-08F7-E921F673DBA4}"/>
              </a:ext>
            </a:extLst>
          </p:cNvPr>
          <p:cNvSpPr txBox="1"/>
          <p:nvPr/>
        </p:nvSpPr>
        <p:spPr>
          <a:xfrm>
            <a:off x="527098" y="900953"/>
            <a:ext cx="4972749" cy="5198543"/>
          </a:xfrm>
          <a:prstGeom prst="rect">
            <a:avLst/>
          </a:prstGeom>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lnSpc>
                <a:spcPts val="3320"/>
              </a:lnSpc>
              <a:spcBef>
                <a:spcPct val="0"/>
              </a:spcBef>
            </a:pPr>
            <a:r>
              <a:rPr lang="sl" sz="3000" b="0" i="1" u="none" strike="noStrike">
                <a:latin typeface="Calibri"/>
              </a:rPr>
              <a:t>»V enem življenju se ne zgodi nobena revolucija, zato delamo s polno paro, verjamemo v to, kar počnemo, saj se dobro zavedamo, da ne vidimo sadov svojega dela. Težko se je držati tega. Verjamem, da je moje delo pomembno.« </a:t>
            </a:r>
          </a:p>
          <a:p>
            <a:pPr algn="l">
              <a:lnSpc>
                <a:spcPts val="3320"/>
              </a:lnSpc>
              <a:spcBef>
                <a:spcPct val="0"/>
              </a:spcBef>
            </a:pPr>
            <a:endParaRPr lang="en-US" sz="3200" b="1" i="0"/>
          </a:p>
          <a:p>
            <a:pPr algn="l" rtl="0">
              <a:lnSpc>
                <a:spcPts val="3320"/>
              </a:lnSpc>
              <a:spcBef>
                <a:spcPct val="0"/>
              </a:spcBef>
            </a:pPr>
            <a:r>
              <a:rPr lang="sl" sz="3200" b="1" i="0" u="none" strike="noStrike">
                <a:latin typeface="Calibri"/>
              </a:rPr>
              <a:t>Audre Lorde </a:t>
            </a:r>
          </a:p>
          <a:p>
            <a:pPr algn="l">
              <a:lnSpc>
                <a:spcPts val="3320"/>
              </a:lnSpc>
              <a:spcBef>
                <a:spcPct val="0"/>
              </a:spcBef>
            </a:pPr>
            <a:endParaRPr lang="en-US" sz="3200" b="1" i="0"/>
          </a:p>
          <a:p>
            <a:pPr algn="l">
              <a:lnSpc>
                <a:spcPts val="2920"/>
              </a:lnSpc>
              <a:spcBef>
                <a:spcPct val="0"/>
              </a:spcBef>
            </a:pPr>
            <a:endParaRPr lang="en-US" sz="3200" b="1" i="0"/>
          </a:p>
          <a:p>
            <a:pPr algn="l">
              <a:lnSpc>
                <a:spcPts val="2920"/>
              </a:lnSpc>
              <a:spcBef>
                <a:spcPct val="0"/>
              </a:spcBef>
            </a:pPr>
            <a:endParaRPr lang="en-US" sz="3200" i="0"/>
          </a:p>
        </p:txBody>
      </p:sp>
      <p:sp>
        <p:nvSpPr>
          <p:cNvPr id="18" name="Freeform 17">
            <a:extLst>
              <a:ext uri="{FF2B5EF4-FFF2-40B4-BE49-F238E27FC236}">
                <a16:creationId xmlns:a16="http://schemas.microsoft.com/office/drawing/2014/main" id="{540C3FFF-6B01-85D3-A93C-9ADFF1B6E43D}"/>
              </a:ext>
            </a:extLst>
          </p:cNvPr>
          <p:cNvSpPr/>
          <p:nvPr/>
        </p:nvSpPr>
        <p:spPr>
          <a:xfrm rot="16200000">
            <a:off x="6633644" y="-435406"/>
            <a:ext cx="4556399" cy="6560313"/>
          </a:xfrm>
          <a:custGeom>
            <a:avLst/>
            <a:gdLst>
              <a:gd name="connsiteX0" fmla="*/ 4556399 w 4556399"/>
              <a:gd name="connsiteY0" fmla="*/ 2277673 h 6560313"/>
              <a:gd name="connsiteX1" fmla="*/ 4551645 w 4556399"/>
              <a:gd name="connsiteY1" fmla="*/ 2406060 h 6560313"/>
              <a:gd name="connsiteX2" fmla="*/ 4556399 w 4556399"/>
              <a:gd name="connsiteY2" fmla="*/ 2406060 h 6560313"/>
              <a:gd name="connsiteX3" fmla="*/ 4556399 w 4556399"/>
              <a:gd name="connsiteY3" fmla="*/ 3325107 h 6560313"/>
              <a:gd name="connsiteX4" fmla="*/ 4556399 w 4556399"/>
              <a:gd name="connsiteY4" fmla="*/ 3439773 h 6560313"/>
              <a:gd name="connsiteX5" fmla="*/ 4556399 w 4556399"/>
              <a:gd name="connsiteY5" fmla="*/ 5900027 h 6560313"/>
              <a:gd name="connsiteX6" fmla="*/ 4556399 w 4556399"/>
              <a:gd name="connsiteY6" fmla="*/ 6560313 h 6560313"/>
              <a:gd name="connsiteX7" fmla="*/ 0 w 4556399"/>
              <a:gd name="connsiteY7" fmla="*/ 6560312 h 6560313"/>
              <a:gd name="connsiteX8" fmla="*/ 0 w 4556399"/>
              <a:gd name="connsiteY8" fmla="*/ 5900026 h 6560313"/>
              <a:gd name="connsiteX9" fmla="*/ 0 w 4556399"/>
              <a:gd name="connsiteY9" fmla="*/ 3439772 h 6560313"/>
              <a:gd name="connsiteX10" fmla="*/ 0 w 4556399"/>
              <a:gd name="connsiteY10" fmla="*/ 3325106 h 6560313"/>
              <a:gd name="connsiteX11" fmla="*/ 0 w 4556399"/>
              <a:gd name="connsiteY11" fmla="*/ 2406060 h 6560313"/>
              <a:gd name="connsiteX12" fmla="*/ 4755 w 4556399"/>
              <a:gd name="connsiteY12" fmla="*/ 2406060 h 6560313"/>
              <a:gd name="connsiteX13" fmla="*/ 0 w 4556399"/>
              <a:gd name="connsiteY13" fmla="*/ 2277673 h 6560313"/>
              <a:gd name="connsiteX14" fmla="*/ 2278199 w 4556399"/>
              <a:gd name="connsiteY14" fmla="*/ 0 h 6560313"/>
              <a:gd name="connsiteX15" fmla="*/ 4556399 w 4556399"/>
              <a:gd name="connsiteY15" fmla="*/ 2277673 h 656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56399" h="6560313">
                <a:moveTo>
                  <a:pt x="4556399" y="2277673"/>
                </a:moveTo>
                <a:cubicBezTo>
                  <a:pt x="4556399" y="2320468"/>
                  <a:pt x="4556399" y="2368020"/>
                  <a:pt x="4551645" y="2406060"/>
                </a:cubicBezTo>
                <a:lnTo>
                  <a:pt x="4556399" y="2406060"/>
                </a:lnTo>
                <a:lnTo>
                  <a:pt x="4556399" y="3325107"/>
                </a:lnTo>
                <a:lnTo>
                  <a:pt x="4556399" y="3439773"/>
                </a:lnTo>
                <a:lnTo>
                  <a:pt x="4556399" y="5900027"/>
                </a:lnTo>
                <a:lnTo>
                  <a:pt x="4556399" y="6560313"/>
                </a:lnTo>
                <a:lnTo>
                  <a:pt x="0" y="6560312"/>
                </a:lnTo>
                <a:lnTo>
                  <a:pt x="0" y="5900026"/>
                </a:lnTo>
                <a:lnTo>
                  <a:pt x="0" y="3439772"/>
                </a:lnTo>
                <a:lnTo>
                  <a:pt x="0" y="3325106"/>
                </a:lnTo>
                <a:lnTo>
                  <a:pt x="0" y="2406060"/>
                </a:lnTo>
                <a:lnTo>
                  <a:pt x="4755" y="2406060"/>
                </a:lnTo>
                <a:cubicBezTo>
                  <a:pt x="0" y="2363266"/>
                  <a:pt x="0" y="2320468"/>
                  <a:pt x="0" y="2277673"/>
                </a:cubicBezTo>
                <a:cubicBezTo>
                  <a:pt x="0" y="1017580"/>
                  <a:pt x="1017817" y="0"/>
                  <a:pt x="2278199" y="0"/>
                </a:cubicBezTo>
                <a:cubicBezTo>
                  <a:pt x="3538580" y="0"/>
                  <a:pt x="4556400" y="1022338"/>
                  <a:pt x="4556399" y="2277673"/>
                </a:cubicBezTo>
                <a:close/>
              </a:path>
            </a:pathLst>
          </a:custGeom>
          <a:blipFill dpi="0" rotWithShape="0">
            <a:blip r:embed="rId3"/>
            <a:stretch>
              <a:fillRect t="-57827" b="-578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5489303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7723D-4642-4DE2-6EFC-83E4D6E8B729}"/>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774E76E-8629-5B32-8283-5857D722CB5D}"/>
              </a:ext>
            </a:extLst>
          </p:cNvPr>
          <p:cNvPicPr>
            <a:picLocks noChangeAspect="1"/>
          </p:cNvPicPr>
          <p:nvPr/>
        </p:nvPicPr>
        <p:blipFill>
          <a:blip r:embed="rId2"/>
          <a:srcRect l="-16994" t="48092" r="16994" b="20511"/>
          <a:stretch>
            <a:fillRect/>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748EF222-C5E5-858E-6757-6823BF9AB0F2}"/>
              </a:ext>
            </a:extLst>
          </p:cNvPr>
          <p:cNvSpPr/>
          <p:nvPr/>
        </p:nvSpPr>
        <p:spPr>
          <a:xfrm rot="10800000">
            <a:off x="-6" y="-9"/>
            <a:ext cx="12176285" cy="625648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D72ADF3D-A785-2BF6-7520-3ADF316689B9}"/>
              </a:ext>
            </a:extLst>
          </p:cNvPr>
          <p:cNvSpPr/>
          <p:nvPr/>
        </p:nvSpPr>
        <p:spPr>
          <a:xfrm rot="10800000">
            <a:off x="-2" y="-2"/>
            <a:ext cx="5038165" cy="4663441"/>
          </a:xfrm>
          <a:prstGeom prst="rect">
            <a:avLst/>
          </a:prstGeom>
          <a:blipFill>
            <a:blip r:embed="rId3">
              <a:alphaModFix amt="73000"/>
            </a:blip>
            <a:stretch>
              <a:fillRect l="18129" t="9487" r="-13942" b="-1315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Text Placeholder 3">
            <a:extLst>
              <a:ext uri="{FF2B5EF4-FFF2-40B4-BE49-F238E27FC236}">
                <a16:creationId xmlns:a16="http://schemas.microsoft.com/office/drawing/2014/main" id="{904AB058-B4BD-2CF6-3B36-5C1ACB992716}"/>
              </a:ext>
            </a:extLst>
          </p:cNvPr>
          <p:cNvSpPr txBox="1"/>
          <p:nvPr/>
        </p:nvSpPr>
        <p:spPr>
          <a:xfrm>
            <a:off x="580023" y="868418"/>
            <a:ext cx="3002622" cy="60805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500"/>
              </a:lnSpc>
              <a:spcBef>
                <a:spcPct val="0"/>
              </a:spcBef>
              <a:buNone/>
            </a:pPr>
            <a:r>
              <a:rPr lang="sl" sz="2800" b="0" i="0" u="none" strike="noStrike" dirty="0">
                <a:solidFill>
                  <a:srgbClr val="FFFFFF"/>
                </a:solidFill>
                <a:latin typeface="Calibri"/>
                <a:ea typeface="Calibri"/>
                <a:cs typeface="Calibri"/>
              </a:rPr>
              <a:t>Večina nas je že slišala rek: </a:t>
            </a: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 Placeholder 3">
            <a:extLst>
              <a:ext uri="{FF2B5EF4-FFF2-40B4-BE49-F238E27FC236}">
                <a16:creationId xmlns:a16="http://schemas.microsoft.com/office/drawing/2014/main" id="{ED7C8B7B-3A86-3479-1CB1-F3D417452AAB}"/>
              </a:ext>
            </a:extLst>
          </p:cNvPr>
          <p:cNvSpPr txBox="1"/>
          <p:nvPr/>
        </p:nvSpPr>
        <p:spPr>
          <a:xfrm>
            <a:off x="4302820" y="868418"/>
            <a:ext cx="7525387" cy="55857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700"/>
              </a:lnSpc>
              <a:spcBef>
                <a:spcPct val="0"/>
              </a:spcBef>
              <a:buNone/>
            </a:pPr>
            <a:r>
              <a:rPr lang="sl" sz="2800" b="0" i="0" u="none" strike="noStrike" dirty="0">
                <a:solidFill>
                  <a:srgbClr val="FFFFFF"/>
                </a:solidFill>
                <a:latin typeface="Calibri"/>
                <a:ea typeface="Calibri"/>
                <a:cs typeface="Calibri"/>
              </a:rPr>
              <a:t>» Več rok lažje opravi delo.« Podobno kot je nekoč govoril naš stari sosed: » Dva naredita trikrat več kot eden človek.« </a:t>
            </a:r>
          </a:p>
          <a:p>
            <a:pPr marL="0" indent="0">
              <a:lnSpc>
                <a:spcPts val="2200"/>
              </a:lnSpc>
              <a:spcBef>
                <a:spcPct val="0"/>
              </a:spcBef>
              <a:buNone/>
            </a:pPr>
            <a:endPar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200"/>
              </a:lnSpc>
              <a:spcBef>
                <a:spcPct val="0"/>
              </a:spcBef>
              <a:buNone/>
            </a:pPr>
            <a:r>
              <a:rPr lang="sl" sz="2300" b="0" i="0" u="none" strike="noStrike" dirty="0">
                <a:solidFill>
                  <a:srgbClr val="FFFFFF"/>
                </a:solidFill>
                <a:latin typeface="Calibri"/>
                <a:ea typeface="Calibri"/>
                <a:cs typeface="Calibri"/>
              </a:rPr>
              <a:t>Ta stari sosed je bil kmet in če si kdaj poskusil karkoli narediti sam kot kmet, veš, kako naporno in popolnoma nemogoče je to storiti sam. </a:t>
            </a:r>
          </a:p>
          <a:p>
            <a:pPr marL="0" indent="0">
              <a:lnSpc>
                <a:spcPts val="2200"/>
              </a:lnSpc>
              <a:spcBef>
                <a:spcPct val="0"/>
              </a:spcBef>
              <a:buNone/>
            </a:pPr>
            <a:endPar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rtl="0">
              <a:lnSpc>
                <a:spcPts val="2200"/>
              </a:lnSpc>
              <a:spcBef>
                <a:spcPct val="0"/>
              </a:spcBef>
              <a:buNone/>
            </a:pPr>
            <a:r>
              <a:rPr lang="sl" sz="2300" b="0" i="0" u="none" strike="noStrike" dirty="0">
                <a:solidFill>
                  <a:srgbClr val="FFFFFF"/>
                </a:solidFill>
                <a:latin typeface="Calibri"/>
                <a:ea typeface="Calibri"/>
                <a:cs typeface="Calibri"/>
              </a:rPr>
              <a:t>Kljub silam, ki nas ločujejo, je vsaj toliko – če ne več – sil, ki nas povezujejo. Nihče ni zares sam in posledično se lahko odločimo, da bomo sodelovali za svetlejšo prihodnost. </a:t>
            </a:r>
          </a:p>
          <a:p>
            <a:pPr marL="0" indent="0">
              <a:lnSpc>
                <a:spcPts val="2200"/>
              </a:lnSpc>
              <a:spcBef>
                <a:spcPct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DC617FC4-E84C-B14F-2799-D75B641F4FA5}"/>
              </a:ext>
            </a:extLst>
          </p:cNvPr>
          <p:cNvCxnSpPr/>
          <p:nvPr/>
        </p:nvCxnSpPr>
        <p:spPr>
          <a:xfrm flipH="1">
            <a:off x="3916395" y="310426"/>
            <a:ext cx="0" cy="5550728"/>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62638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DEBE6-FB18-8A0A-A9D1-64835A67176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55F56ED-8C7C-2400-CCB3-538451419CC2}"/>
              </a:ext>
            </a:extLst>
          </p:cNvPr>
          <p:cNvPicPr>
            <a:picLocks noChangeAspect="1"/>
          </p:cNvPicPr>
          <p:nvPr/>
        </p:nvPicPr>
        <p:blipFill>
          <a:blip r:embed="rId2"/>
          <a:srcRect l="-16994" t="48092" r="16994" b="39409"/>
          <a:stretch>
            <a:fillRect/>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1CA23CB1-184B-B93F-CC45-AFBC42A7594C}"/>
              </a:ext>
            </a:extLst>
          </p:cNvPr>
          <p:cNvSpPr/>
          <p:nvPr/>
        </p:nvSpPr>
        <p:spPr>
          <a:xfrm rot="10800000">
            <a:off x="-5" y="-7"/>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10BDF799-7812-A295-9FE9-3212632DF7B8}"/>
              </a:ext>
            </a:extLst>
          </p:cNvPr>
          <p:cNvSpPr/>
          <p:nvPr/>
        </p:nvSpPr>
        <p:spPr>
          <a:xfrm rot="10800000">
            <a:off x="-17762" y="-3120"/>
            <a:ext cx="4377451" cy="1028880"/>
          </a:xfrm>
          <a:prstGeom prst="rect">
            <a:avLst/>
          </a:prstGeom>
          <a:blipFill>
            <a:blip r:embed="rId3">
              <a:alphaModFix amt="73000"/>
            </a:blip>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3">
            <a:extLst>
              <a:ext uri="{FF2B5EF4-FFF2-40B4-BE49-F238E27FC236}">
                <a16:creationId xmlns:a16="http://schemas.microsoft.com/office/drawing/2014/main" id="{6AA0A016-2D2F-A35C-E2C6-134DC5BA0AE3}"/>
              </a:ext>
            </a:extLst>
          </p:cNvPr>
          <p:cNvSpPr txBox="1"/>
          <p:nvPr/>
        </p:nvSpPr>
        <p:spPr>
          <a:xfrm>
            <a:off x="506193" y="1339222"/>
            <a:ext cx="2755417" cy="3128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ct val="0"/>
              </a:spcBef>
              <a:buNone/>
            </a:pPr>
            <a:r>
              <a:rPr lang="sl" sz="2600" b="1" dirty="0">
                <a:solidFill>
                  <a:srgbClr val="5398A2"/>
                </a:solidFill>
                <a:cs typeface="Calibri"/>
              </a:rPr>
              <a:t>Obstaja nešteto primerov, ko so se ljudje združili, da bi omogočili spremembe. </a:t>
            </a:r>
          </a:p>
          <a:p>
            <a:pPr marL="0" indent="0">
              <a:lnSpc>
                <a:spcPts val="2300"/>
              </a:lnSpc>
              <a:spcBef>
                <a:spcPct val="0"/>
              </a:spcBef>
              <a:buNone/>
            </a:pPr>
            <a:endParaRPr lang="sl" sz="2600" b="1" dirty="0">
              <a:solidFill>
                <a:srgbClr val="5398A2"/>
              </a:solidFill>
              <a:cs typeface="Calibri"/>
            </a:endParaRPr>
          </a:p>
          <a:p>
            <a:pPr marL="0" indent="0">
              <a:lnSpc>
                <a:spcPts val="2300"/>
              </a:lnSpc>
              <a:spcBef>
                <a:spcPct val="0"/>
              </a:spcBef>
              <a:buNone/>
            </a:pPr>
            <a:r>
              <a:rPr lang="sl" sz="2600" b="1" dirty="0">
                <a:solidFill>
                  <a:srgbClr val="5398A2"/>
                </a:solidFill>
                <a:cs typeface="Calibri"/>
              </a:rPr>
              <a:t>Med njimi:</a:t>
            </a:r>
            <a:endParaRPr lang="en-US" sz="2600" b="1" dirty="0">
              <a:solidFill>
                <a:srgbClr val="5398A2"/>
              </a:solidFill>
              <a:cs typeface="Calibri"/>
            </a:endParaRPr>
          </a:p>
          <a:p>
            <a:pPr marL="0" indent="0">
              <a:lnSpc>
                <a:spcPts val="2300"/>
              </a:lnSpc>
              <a:spcBef>
                <a:spcPct val="0"/>
              </a:spcBef>
              <a:buNone/>
            </a:pPr>
            <a:r>
              <a:rPr lang="en-US" sz="2600" dirty="0"/>
              <a:t>Sámi in </a:t>
            </a:r>
            <a:r>
              <a:rPr lang="en-US" sz="2600" dirty="0" err="1"/>
              <a:t>reševanje</a:t>
            </a:r>
            <a:r>
              <a:rPr lang="en-US" sz="2600" dirty="0"/>
              <a:t> </a:t>
            </a:r>
            <a:r>
              <a:rPr lang="en-US" sz="2600" dirty="0" err="1"/>
              <a:t>reke</a:t>
            </a:r>
            <a:r>
              <a:rPr lang="en-US" sz="2600" dirty="0"/>
              <a:t> Alta (</a:t>
            </a:r>
            <a:r>
              <a:rPr lang="en-US" sz="2600" dirty="0" err="1"/>
              <a:t>Norveška</a:t>
            </a:r>
            <a:r>
              <a:rPr lang="en-US" sz="2600" dirty="0"/>
              <a:t>)</a:t>
            </a:r>
            <a:endParaRPr lang="sl" sz="2600" b="1" i="0" u="none" strike="noStrike" dirty="0">
              <a:solidFill>
                <a:srgbClr val="5398A2"/>
              </a:solidFill>
              <a:latin typeface="Calibri"/>
              <a:ea typeface="Calibri"/>
              <a:cs typeface="Calibri"/>
            </a:endParaRPr>
          </a:p>
          <a:p>
            <a:pPr marL="0" indent="0">
              <a:lnSpc>
                <a:spcPts val="2300"/>
              </a:lnSpc>
              <a:spcBef>
                <a:spcPct val="0"/>
              </a:spcBef>
              <a:buNone/>
            </a:pPr>
            <a:endParaRPr lang="sv-SE" sz="26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0C0B3667-4085-524D-ABBE-8CDB287F26DC}"/>
              </a:ext>
            </a:extLst>
          </p:cNvPr>
          <p:cNvSpPr txBox="1"/>
          <p:nvPr/>
        </p:nvSpPr>
        <p:spPr>
          <a:xfrm>
            <a:off x="3402766" y="1339222"/>
            <a:ext cx="8094689" cy="3128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rtl="0">
              <a:lnSpc>
                <a:spcPts val="2300"/>
              </a:lnSpc>
              <a:spcBef>
                <a:spcPct val="0"/>
              </a:spcBef>
              <a:buClr>
                <a:srgbClr val="5398A2"/>
              </a:buClr>
              <a:buFont typeface="+mj-lt"/>
              <a:buAutoNum type="arabicPeriod"/>
            </a:pPr>
            <a:r>
              <a:rPr lang="sl" sz="2300" b="0" i="0" u="none" strike="noStrike" dirty="0">
                <a:solidFill>
                  <a:srgbClr val="404040"/>
                </a:solidFill>
                <a:latin typeface="Calibri"/>
                <a:ea typeface="Calibri"/>
                <a:cs typeface="Calibri"/>
              </a:rPr>
              <a:t>V poznih sedemdesetih in zgodnjih osemdesetih letih prejšnjega stoletja sta avtohtona skupnost Sami in norveško okoljsko gibanje združila moči, da bi rešila norveško reko Alta. Čeprav je bil na koncu zgrajen jez, ki so ga želeli preprečiti, so močni protesti privedli do pomembnih sprememb za ljudstvo Sami: leta 1988 je bila dodana ustavna klavzula o samskem jeziku, kulturi in družbi, leta 1989 pa je začel delovati samski parlament. Leta 2023 se je to gibanje ponovno mobiliziralo, da bi branilo pravice rejcev severnih jelenov v Fosenu iz skupnosti Sami. Čeprav vlada ni odstranila vetrnic, ki so sploh povzročile kršitev človekovih pravic, se je norveški premier opravičil za kršitev in se dogovoril o blažilnih ukrepih. Ta primer kaže, da odpor nikoli ni zaman. Čeprav lahko pride do izgube, se vedno lahko ustvari tudi koristi.</a:t>
            </a:r>
          </a:p>
        </p:txBody>
      </p:sp>
    </p:spTree>
    <p:extLst>
      <p:ext uri="{BB962C8B-B14F-4D97-AF65-F5344CB8AC3E}">
        <p14:creationId xmlns:p14="http://schemas.microsoft.com/office/powerpoint/2010/main" val="23174364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A667A-57BE-DC2B-42AF-0BE8207556C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4A917003-16DD-04FE-7A63-0BC51B0F090D}"/>
              </a:ext>
            </a:extLst>
          </p:cNvPr>
          <p:cNvPicPr>
            <a:picLocks noChangeAspect="1"/>
          </p:cNvPicPr>
          <p:nvPr/>
        </p:nvPicPr>
        <p:blipFill>
          <a:blip r:embed="rId2"/>
          <a:srcRect l="-16994" t="48092" r="16994" b="39409"/>
          <a:stretch>
            <a:fillRect/>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D41AC726-FFBD-EB44-878B-208CD5A9CDD7}"/>
              </a:ext>
            </a:extLst>
          </p:cNvPr>
          <p:cNvSpPr/>
          <p:nvPr/>
        </p:nvSpPr>
        <p:spPr>
          <a:xfrm rot="10800000">
            <a:off x="15718" y="0"/>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295B9980-D0F5-C2F2-6D2B-1B5E151A90DC}"/>
              </a:ext>
            </a:extLst>
          </p:cNvPr>
          <p:cNvSpPr/>
          <p:nvPr/>
        </p:nvSpPr>
        <p:spPr>
          <a:xfrm rot="10800000">
            <a:off x="-17762" y="-3120"/>
            <a:ext cx="4377451" cy="1028880"/>
          </a:xfrm>
          <a:prstGeom prst="rect">
            <a:avLst/>
          </a:prstGeom>
          <a:blipFill>
            <a:blip r:embed="rId3">
              <a:alphaModFix amt="73000"/>
            </a:blip>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3">
            <a:extLst>
              <a:ext uri="{FF2B5EF4-FFF2-40B4-BE49-F238E27FC236}">
                <a16:creationId xmlns:a16="http://schemas.microsoft.com/office/drawing/2014/main" id="{CB91A67A-F9DD-D321-F361-C0B2F71FB42E}"/>
              </a:ext>
            </a:extLst>
          </p:cNvPr>
          <p:cNvSpPr txBox="1"/>
          <p:nvPr/>
        </p:nvSpPr>
        <p:spPr>
          <a:xfrm>
            <a:off x="506193" y="1219301"/>
            <a:ext cx="2755417" cy="3128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ts val="2300"/>
              </a:lnSpc>
              <a:spcBef>
                <a:spcPct val="0"/>
              </a:spcBef>
              <a:buNone/>
            </a:pPr>
            <a:r>
              <a:rPr lang="sl" sz="2600" b="1" i="0" u="none" strike="noStrike" dirty="0">
                <a:solidFill>
                  <a:srgbClr val="5398A2"/>
                </a:solidFill>
                <a:latin typeface="Calibri"/>
                <a:ea typeface="Calibri"/>
                <a:cs typeface="Calibri"/>
              </a:rPr>
              <a:t>Obstaja nešteto primerov, ko so se ljudje združili, da bi omogočili spremembe. </a:t>
            </a:r>
          </a:p>
          <a:p>
            <a:pPr marL="0" indent="0" rtl="0">
              <a:lnSpc>
                <a:spcPts val="2300"/>
              </a:lnSpc>
              <a:spcBef>
                <a:spcPct val="0"/>
              </a:spcBef>
              <a:buNone/>
            </a:pPr>
            <a:endParaRPr lang="sl" sz="2600" b="1" dirty="0">
              <a:solidFill>
                <a:srgbClr val="5398A2"/>
              </a:solidFill>
              <a:latin typeface="Calibri"/>
              <a:ea typeface="Calibri"/>
              <a:cs typeface="Calibri"/>
            </a:endParaRPr>
          </a:p>
          <a:p>
            <a:pPr marL="0" indent="0" rtl="0">
              <a:lnSpc>
                <a:spcPts val="2300"/>
              </a:lnSpc>
              <a:spcBef>
                <a:spcPct val="0"/>
              </a:spcBef>
              <a:buNone/>
            </a:pPr>
            <a:r>
              <a:rPr lang="sl" sz="2600" b="1" i="0" u="none" strike="noStrike" dirty="0">
                <a:solidFill>
                  <a:srgbClr val="5398A2"/>
                </a:solidFill>
                <a:latin typeface="Calibri"/>
                <a:ea typeface="Calibri"/>
                <a:cs typeface="Calibri"/>
              </a:rPr>
              <a:t>Med njimi:</a:t>
            </a:r>
            <a:endParaRPr lang="en-US" sz="2600" b="1" i="0" u="none" strike="noStrike" dirty="0">
              <a:solidFill>
                <a:srgbClr val="5398A2"/>
              </a:solidFill>
              <a:latin typeface="Calibri"/>
              <a:ea typeface="Calibri"/>
              <a:cs typeface="Calibri"/>
            </a:endParaRPr>
          </a:p>
          <a:p>
            <a:pPr marL="0" indent="0">
              <a:lnSpc>
                <a:spcPts val="2300"/>
              </a:lnSpc>
              <a:spcBef>
                <a:spcPct val="0"/>
              </a:spcBef>
              <a:buNone/>
            </a:pPr>
            <a:r>
              <a:rPr lang="en-US" sz="2600" dirty="0" err="1"/>
              <a:t>Babice</a:t>
            </a:r>
            <a:r>
              <a:rPr lang="sl-SI" sz="2600" dirty="0"/>
              <a:t> </a:t>
            </a:r>
            <a:r>
              <a:rPr lang="en-US" sz="2600" dirty="0"/>
              <a:t>za </a:t>
            </a:r>
            <a:r>
              <a:rPr lang="en-US" sz="2600" dirty="0" err="1"/>
              <a:t>podnebno</a:t>
            </a:r>
            <a:r>
              <a:rPr lang="en-US" sz="2600" dirty="0"/>
              <a:t> </a:t>
            </a:r>
            <a:r>
              <a:rPr lang="en-US" sz="2600" dirty="0" err="1"/>
              <a:t>pravičnost</a:t>
            </a:r>
            <a:endParaRPr lang="sl" sz="2600" b="1" i="0" u="none" strike="noStrike" dirty="0">
              <a:solidFill>
                <a:srgbClr val="5398A2"/>
              </a:solidFill>
              <a:latin typeface="Calibri"/>
              <a:ea typeface="Calibri"/>
              <a:cs typeface="Calibri"/>
            </a:endParaRPr>
          </a:p>
          <a:p>
            <a:pPr marL="0" indent="0">
              <a:lnSpc>
                <a:spcPts val="2300"/>
              </a:lnSpc>
              <a:spcBef>
                <a:spcPct val="0"/>
              </a:spcBef>
              <a:buNone/>
            </a:pPr>
            <a:endParaRPr lang="sv-SE" sz="26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F043561D-3895-3DBD-2632-844C2E004912}"/>
              </a:ext>
            </a:extLst>
          </p:cNvPr>
          <p:cNvSpPr txBox="1"/>
          <p:nvPr/>
        </p:nvSpPr>
        <p:spPr>
          <a:xfrm>
            <a:off x="3402766" y="1219301"/>
            <a:ext cx="8394493" cy="3128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rtl="0">
              <a:lnSpc>
                <a:spcPts val="2300"/>
              </a:lnSpc>
              <a:spcBef>
                <a:spcPct val="0"/>
              </a:spcBef>
              <a:buClr>
                <a:srgbClr val="5398A2"/>
              </a:buClr>
              <a:buFont typeface="+mj-lt"/>
              <a:buAutoNum type="arabicPeriod" startAt="2"/>
            </a:pPr>
            <a:r>
              <a:rPr lang="sl" sz="2200" b="0" i="0" u="none" strike="noStrike" dirty="0">
                <a:solidFill>
                  <a:srgbClr val="404040"/>
                </a:solidFill>
                <a:latin typeface="Calibri"/>
                <a:ea typeface="Calibri"/>
                <a:cs typeface="Calibri"/>
              </a:rPr>
              <a:t>Sodobna družba je polna babic, podnebnih aktivistk, ki se zavzemajo za spremembe z »vodenjem z ljubeznijo«. Na primer, leta 2023 je skupina več kot 2000 Švicark (katerih povprečna starost je okoli 70 let) tožila švicarsko vlado, češ da je njihovo neukrepanje na področju podnebnih sprememb kršilo njihove človekove pravice. Ko je primer prevzelo evropsko sodišče, se je pred sodiščem zbralo Združenje švicarskih starejših žensk za varstvo podnebja, ki je mahalo s cvetjem, pihalo mehurčke in zvonilo s kravjimi zvonci. Podobno se je leta 2010 ustanovila ameriška skupina Guardians of the Aquifer, ki je nastopila proti cevovodu – ta je bil leta 2021 preklican. Večina članic je starejših žensk. Eden od pristopov, ki so ga ubrale, je sklicevanje novinarskih konferenc, na katerih zakonodajalcem, ki so sprejeli dobre okoljske odločitve, ponudijo jabolčne pite s sirom. Sporočilo je – ko je dejanje pravično, se lahko veselimo spoznanja, da ustvarjamo boljši svet za prihodnost. Čeprav obstajajo</a:t>
            </a:r>
            <a:r>
              <a:rPr lang="sl" sz="2200" dirty="0">
                <a:solidFill>
                  <a:srgbClr val="404040"/>
                </a:solidFill>
                <a:latin typeface="Calibri"/>
                <a:ea typeface="Calibri"/>
                <a:cs typeface="Calibri"/>
              </a:rPr>
              <a:t> sile</a:t>
            </a:r>
            <a:r>
              <a:rPr lang="sl" sz="2200" b="0" i="0" u="none" strike="noStrike" dirty="0">
                <a:solidFill>
                  <a:srgbClr val="404040"/>
                </a:solidFill>
                <a:latin typeface="Calibri"/>
                <a:ea typeface="Calibri"/>
                <a:cs typeface="Calibri"/>
              </a:rPr>
              <a:t>, ki jim je treba nasprotovati, so tudi take, ki jih je treba podpirati. </a:t>
            </a: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678756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2D86F-675D-B636-98A0-414CC2DF45F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614C6D6-F77B-F8E8-A44F-AEA6AE97BE6F}"/>
              </a:ext>
            </a:extLst>
          </p:cNvPr>
          <p:cNvPicPr>
            <a:picLocks noChangeAspect="1"/>
          </p:cNvPicPr>
          <p:nvPr/>
        </p:nvPicPr>
        <p:blipFill>
          <a:blip r:embed="rId2"/>
          <a:srcRect l="-16994" t="48092" r="16994" b="39409"/>
          <a:stretch>
            <a:fillRect/>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91EA53E4-525D-9924-C7CF-6741C094190A}"/>
              </a:ext>
            </a:extLst>
          </p:cNvPr>
          <p:cNvSpPr/>
          <p:nvPr/>
        </p:nvSpPr>
        <p:spPr>
          <a:xfrm rot="10800000">
            <a:off x="-5" y="-7"/>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8EA7F65A-7EB9-FB9B-FC01-D2F1D7E9FF74}"/>
              </a:ext>
            </a:extLst>
          </p:cNvPr>
          <p:cNvSpPr/>
          <p:nvPr/>
        </p:nvSpPr>
        <p:spPr>
          <a:xfrm rot="10800000">
            <a:off x="-17762" y="-3120"/>
            <a:ext cx="4377451" cy="1028880"/>
          </a:xfrm>
          <a:prstGeom prst="rect">
            <a:avLst/>
          </a:prstGeom>
          <a:blipFill>
            <a:blip r:embed="rId3">
              <a:alphaModFix amt="73000"/>
            </a:blip>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3">
            <a:extLst>
              <a:ext uri="{FF2B5EF4-FFF2-40B4-BE49-F238E27FC236}">
                <a16:creationId xmlns:a16="http://schemas.microsoft.com/office/drawing/2014/main" id="{08117309-E156-9554-8585-943B5ECD1EC8}"/>
              </a:ext>
            </a:extLst>
          </p:cNvPr>
          <p:cNvSpPr txBox="1"/>
          <p:nvPr/>
        </p:nvSpPr>
        <p:spPr>
          <a:xfrm>
            <a:off x="521183" y="1339223"/>
            <a:ext cx="2755417" cy="3128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ct val="0"/>
              </a:spcBef>
              <a:buNone/>
            </a:pPr>
            <a:r>
              <a:rPr lang="sl" sz="2600" b="1" dirty="0">
                <a:solidFill>
                  <a:srgbClr val="5398A2"/>
                </a:solidFill>
                <a:cs typeface="Calibri"/>
              </a:rPr>
              <a:t>Obstaja nešteto primerov, ko so se ljudje združili, da bi omogočili spremembe. </a:t>
            </a:r>
          </a:p>
          <a:p>
            <a:pPr marL="0" indent="0">
              <a:lnSpc>
                <a:spcPts val="2300"/>
              </a:lnSpc>
              <a:spcBef>
                <a:spcPct val="0"/>
              </a:spcBef>
              <a:buNone/>
            </a:pPr>
            <a:endParaRPr lang="sl" sz="2600" b="1" dirty="0">
              <a:solidFill>
                <a:srgbClr val="5398A2"/>
              </a:solidFill>
              <a:cs typeface="Calibri"/>
            </a:endParaRPr>
          </a:p>
          <a:p>
            <a:pPr marL="0" indent="0">
              <a:lnSpc>
                <a:spcPts val="2300"/>
              </a:lnSpc>
              <a:spcBef>
                <a:spcPct val="0"/>
              </a:spcBef>
              <a:buNone/>
            </a:pPr>
            <a:r>
              <a:rPr lang="sl" sz="2600" b="1" dirty="0">
                <a:solidFill>
                  <a:srgbClr val="5398A2"/>
                </a:solidFill>
                <a:cs typeface="Calibri"/>
              </a:rPr>
              <a:t>Med njimi:</a:t>
            </a:r>
            <a:endParaRPr lang="en-US" sz="2600" b="1" dirty="0">
              <a:solidFill>
                <a:srgbClr val="5398A2"/>
              </a:solidFill>
              <a:latin typeface="Calibri"/>
              <a:ea typeface="Calibri"/>
              <a:cs typeface="Calibri"/>
            </a:endParaRPr>
          </a:p>
          <a:p>
            <a:pPr marL="0" indent="0">
              <a:lnSpc>
                <a:spcPts val="2300"/>
              </a:lnSpc>
              <a:spcBef>
                <a:spcPct val="0"/>
              </a:spcBef>
              <a:buNone/>
            </a:pPr>
            <a:r>
              <a:rPr lang="en-US" sz="2600" dirty="0" err="1"/>
              <a:t>Mladi</a:t>
            </a:r>
            <a:r>
              <a:rPr lang="en-US" sz="2600" dirty="0"/>
              <a:t> </a:t>
            </a:r>
            <a:r>
              <a:rPr lang="en-US" sz="2600" dirty="0" err="1"/>
              <a:t>Kolumbijci</a:t>
            </a:r>
            <a:r>
              <a:rPr lang="en-US" sz="2600" dirty="0"/>
              <a:t> </a:t>
            </a:r>
            <a:r>
              <a:rPr lang="en-US" sz="2600" dirty="0" err="1"/>
              <a:t>proti</a:t>
            </a:r>
            <a:r>
              <a:rPr lang="en-US" sz="2600" dirty="0"/>
              <a:t> </a:t>
            </a:r>
            <a:r>
              <a:rPr lang="en-US" sz="2600" dirty="0" err="1"/>
              <a:t>krčenju</a:t>
            </a:r>
            <a:r>
              <a:rPr lang="en-US" sz="2600" dirty="0"/>
              <a:t> </a:t>
            </a:r>
            <a:r>
              <a:rPr lang="en-US" sz="2600" dirty="0" err="1"/>
              <a:t>Amazonije</a:t>
            </a:r>
            <a:endParaRPr lang="sl" sz="2600" b="1" i="0" u="none" strike="noStrike" dirty="0">
              <a:solidFill>
                <a:srgbClr val="5398A2"/>
              </a:solidFill>
              <a:latin typeface="Calibri"/>
              <a:ea typeface="Calibri"/>
              <a:cs typeface="Calibri"/>
            </a:endParaRPr>
          </a:p>
          <a:p>
            <a:pPr marL="0" indent="0">
              <a:lnSpc>
                <a:spcPts val="2300"/>
              </a:lnSpc>
              <a:spcBef>
                <a:spcPct val="0"/>
              </a:spcBef>
              <a:buNone/>
            </a:pPr>
            <a:endParaRPr lang="sv-SE" sz="26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D10D7A5B-55B1-40C9-F688-1112D4393218}"/>
              </a:ext>
            </a:extLst>
          </p:cNvPr>
          <p:cNvSpPr txBox="1"/>
          <p:nvPr/>
        </p:nvSpPr>
        <p:spPr>
          <a:xfrm>
            <a:off x="3417756" y="1339223"/>
            <a:ext cx="8094689" cy="3128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rtl="0">
              <a:lnSpc>
                <a:spcPts val="2300"/>
              </a:lnSpc>
              <a:spcBef>
                <a:spcPct val="0"/>
              </a:spcBef>
              <a:buClr>
                <a:srgbClr val="5398A2"/>
              </a:buClr>
              <a:buFont typeface="+mj-lt"/>
              <a:buAutoNum type="arabicPeriod" startAt="3"/>
            </a:pPr>
            <a:r>
              <a:rPr lang="sl" sz="2300" b="0" i="0" u="none" strike="noStrike" dirty="0">
                <a:solidFill>
                  <a:srgbClr val="404040"/>
                </a:solidFill>
                <a:latin typeface="Calibri"/>
                <a:ea typeface="Calibri"/>
                <a:cs typeface="Calibri"/>
              </a:rPr>
              <a:t>Leta 2018 je skupina kolumbijskih mladih uspešno tožila svojo vlado, ker ni ustavila nezakonitega krčenja gozdov v kolumbijski Amazoniji, saj so trdili, da njihovo neukrepanje krši njihove prihodnje pravice do življenja in bivalnega okolja, saj je znano, da krčenje gozdov povzroča podnebne spremembe in druga pomembna vprašanja, ki vplivajo na njihovo pravico do življenja. </a:t>
            </a:r>
          </a:p>
          <a:p>
            <a:pPr marL="457200" lvl="0" indent="-457200">
              <a:lnSpc>
                <a:spcPts val="2300"/>
              </a:lnSpc>
              <a:spcBef>
                <a:spcPct val="0"/>
              </a:spcBef>
              <a:buClr>
                <a:srgbClr val="5398A2"/>
              </a:buClr>
              <a:buFont typeface="+mj-lt"/>
              <a:buAutoNum type="arabicPeriod" startAt="3"/>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47675" lvl="0" indent="0" rtl="0">
              <a:lnSpc>
                <a:spcPts val="2300"/>
              </a:lnSpc>
              <a:spcBef>
                <a:spcPct val="0"/>
              </a:spcBef>
              <a:buClr>
                <a:srgbClr val="5398A2"/>
              </a:buClr>
              <a:buNone/>
            </a:pPr>
            <a:r>
              <a:rPr lang="sl" sz="2300" b="0" i="0" u="none" strike="noStrike" dirty="0">
                <a:solidFill>
                  <a:srgbClr val="404040"/>
                </a:solidFill>
                <a:latin typeface="Calibri"/>
                <a:ea typeface="Calibri"/>
                <a:cs typeface="Calibri"/>
              </a:rPr>
              <a:t>Čeprav je bila odločitev sodišča v njihovo korist, se skupine še naprej skupaj organizirajo za spremembe in prenehanje krčenja gozdov v regiji.</a:t>
            </a:r>
          </a:p>
          <a:p>
            <a:pPr lvl="0">
              <a:lnSpc>
                <a:spcPts val="2300"/>
              </a:lnSpc>
              <a:spcBef>
                <a:spcPct val="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300"/>
              </a:lnSpc>
              <a:spcBef>
                <a:spcPct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878746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D2AB0-AEDD-E8CB-C63A-EAB5DE3C033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10AE2DA0-C828-BA86-9459-B1F39018799F}"/>
              </a:ext>
            </a:extLst>
          </p:cNvPr>
          <p:cNvPicPr>
            <a:picLocks noChangeAspect="1"/>
          </p:cNvPicPr>
          <p:nvPr/>
        </p:nvPicPr>
        <p:blipFill>
          <a:blip r:embed="rId2"/>
          <a:srcRect l="-16994" t="48092" r="16994" b="39409"/>
          <a:stretch>
            <a:fillRect/>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A4B04D7F-248D-6F8B-ECB8-A8BA0C3AC4D2}"/>
              </a:ext>
            </a:extLst>
          </p:cNvPr>
          <p:cNvSpPr/>
          <p:nvPr/>
        </p:nvSpPr>
        <p:spPr>
          <a:xfrm rot="10800000">
            <a:off x="-5" y="-7"/>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alibri" panose="020F0502020204030204"/>
              <a:ea typeface="Calibri" panose="020F0502020204030204"/>
              <a:cs typeface="Calibri"/>
              <a:sym typeface="Calibri" panose="020F0502020204030204"/>
            </a:endParaRPr>
          </a:p>
        </p:txBody>
      </p:sp>
      <p:sp>
        <p:nvSpPr>
          <p:cNvPr id="20" name="Rectangle 19">
            <a:extLst>
              <a:ext uri="{FF2B5EF4-FFF2-40B4-BE49-F238E27FC236}">
                <a16:creationId xmlns:a16="http://schemas.microsoft.com/office/drawing/2014/main" id="{D63A4182-80E9-2DEE-A16A-426F992F950F}"/>
              </a:ext>
            </a:extLst>
          </p:cNvPr>
          <p:cNvSpPr/>
          <p:nvPr/>
        </p:nvSpPr>
        <p:spPr>
          <a:xfrm rot="10800000">
            <a:off x="-17762" y="-3120"/>
            <a:ext cx="4377451" cy="1028880"/>
          </a:xfrm>
          <a:prstGeom prst="rect">
            <a:avLst/>
          </a:prstGeom>
          <a:blipFill>
            <a:blip r:embed="rId3">
              <a:alphaModFix amt="73000"/>
            </a:blip>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 Placeholder 3">
            <a:extLst>
              <a:ext uri="{FF2B5EF4-FFF2-40B4-BE49-F238E27FC236}">
                <a16:creationId xmlns:a16="http://schemas.microsoft.com/office/drawing/2014/main" id="{99FA8BDD-E50D-511A-BB7B-1EF8FFFA0E3F}"/>
              </a:ext>
            </a:extLst>
          </p:cNvPr>
          <p:cNvSpPr txBox="1"/>
          <p:nvPr/>
        </p:nvSpPr>
        <p:spPr>
          <a:xfrm>
            <a:off x="506193" y="1294253"/>
            <a:ext cx="2755417" cy="3128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ct val="0"/>
              </a:spcBef>
              <a:buNone/>
            </a:pPr>
            <a:r>
              <a:rPr lang="sl" sz="2600" b="1" dirty="0">
                <a:solidFill>
                  <a:srgbClr val="5398A2"/>
                </a:solidFill>
                <a:cs typeface="Calibri"/>
              </a:rPr>
              <a:t>Obstaja nešteto primerov, ko so se ljudje združili, da bi omogočili spremembe. </a:t>
            </a:r>
          </a:p>
          <a:p>
            <a:pPr marL="0" indent="0">
              <a:lnSpc>
                <a:spcPts val="2300"/>
              </a:lnSpc>
              <a:spcBef>
                <a:spcPct val="0"/>
              </a:spcBef>
              <a:buNone/>
            </a:pPr>
            <a:endParaRPr lang="sl" sz="2600" b="1" dirty="0">
              <a:solidFill>
                <a:srgbClr val="5398A2"/>
              </a:solidFill>
              <a:cs typeface="Calibri"/>
            </a:endParaRPr>
          </a:p>
          <a:p>
            <a:pPr marL="0" indent="0">
              <a:lnSpc>
                <a:spcPts val="2300"/>
              </a:lnSpc>
              <a:spcBef>
                <a:spcPct val="0"/>
              </a:spcBef>
              <a:buNone/>
            </a:pPr>
            <a:r>
              <a:rPr lang="sl" sz="2600" b="1" dirty="0">
                <a:solidFill>
                  <a:srgbClr val="5398A2"/>
                </a:solidFill>
                <a:cs typeface="Calibri"/>
              </a:rPr>
              <a:t>Med njimi:</a:t>
            </a:r>
            <a:br>
              <a:rPr lang="sl" sz="2600" b="1" dirty="0">
                <a:solidFill>
                  <a:srgbClr val="5398A2"/>
                </a:solidFill>
                <a:cs typeface="Calibri"/>
              </a:rPr>
            </a:br>
            <a:r>
              <a:rPr lang="sl-SI" sz="2600" dirty="0"/>
              <a:t>Balkan </a:t>
            </a:r>
            <a:r>
              <a:rPr lang="sl-SI" sz="2600" dirty="0" err="1"/>
              <a:t>River</a:t>
            </a:r>
            <a:r>
              <a:rPr lang="sl-SI" sz="2600" dirty="0"/>
              <a:t> </a:t>
            </a:r>
            <a:r>
              <a:rPr lang="sl-SI" sz="2600" dirty="0" err="1"/>
              <a:t>Defence</a:t>
            </a:r>
            <a:endParaRPr lang="en-US" sz="2600" b="1" dirty="0">
              <a:solidFill>
                <a:srgbClr val="5398A2"/>
              </a:solidFill>
              <a:cs typeface="Calibri"/>
            </a:endParaRPr>
          </a:p>
        </p:txBody>
      </p:sp>
      <p:sp>
        <p:nvSpPr>
          <p:cNvPr id="3" name="Text Placeholder 3">
            <a:extLst>
              <a:ext uri="{FF2B5EF4-FFF2-40B4-BE49-F238E27FC236}">
                <a16:creationId xmlns:a16="http://schemas.microsoft.com/office/drawing/2014/main" id="{874167D2-FECA-9DE7-B6F8-BA8574159FDF}"/>
              </a:ext>
            </a:extLst>
          </p:cNvPr>
          <p:cNvSpPr txBox="1"/>
          <p:nvPr/>
        </p:nvSpPr>
        <p:spPr>
          <a:xfrm>
            <a:off x="3402766" y="1294253"/>
            <a:ext cx="8094689" cy="3128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rtl="0">
              <a:lnSpc>
                <a:spcPts val="2300"/>
              </a:lnSpc>
              <a:spcBef>
                <a:spcPct val="0"/>
              </a:spcBef>
              <a:buClr>
                <a:srgbClr val="5398A2"/>
              </a:buClr>
              <a:buFont typeface="+mj-lt"/>
              <a:buAutoNum type="arabicPeriod" startAt="4"/>
            </a:pPr>
            <a:r>
              <a:rPr lang="sl" sz="2300" b="0" i="0" u="none" strike="noStrike" dirty="0">
                <a:solidFill>
                  <a:srgbClr val="404040"/>
                </a:solidFill>
                <a:latin typeface="Calibri"/>
                <a:ea typeface="Calibri"/>
                <a:cs typeface="Calibri"/>
              </a:rPr>
              <a:t>Delovanje</a:t>
            </a:r>
            <a:r>
              <a:rPr lang="sl" sz="2300" b="0" i="0" u="none" strike="noStrike" dirty="0">
                <a:solidFill>
                  <a:srgbClr val="404040"/>
                </a:solidFill>
                <a:latin typeface="Calibri"/>
                <a:ea typeface="Calibri"/>
                <a:cs typeface="Calibri"/>
                <a:hlinkClick r:id="rId4"/>
              </a:rPr>
              <a:t> Balkan River Defence </a:t>
            </a:r>
            <a:r>
              <a:rPr lang="sl" sz="2300" b="0" i="0" u="none" strike="noStrike" dirty="0">
                <a:solidFill>
                  <a:srgbClr val="404040"/>
                </a:solidFill>
                <a:latin typeface="Calibri"/>
                <a:ea typeface="Calibri"/>
                <a:cs typeface="Calibri"/>
              </a:rPr>
              <a:t>se je začel9, ko je navdušen zagovornik rečnega življenja na zemljevidu Balkana v storitvi Google Earth narisal površno rdečo črto in zboru znanstvenikov in naravovarstvenikov povedal, da bodo spomladi skupaj s prijatelji s kajaki prečkali vse te reke, da bi Balkanu – in svetu – pokazali, kaj je na kocki, če bodo te reke zajezili. </a:t>
            </a:r>
          </a:p>
          <a:p>
            <a:pPr marL="457200" lvl="0" indent="-457200">
              <a:lnSpc>
                <a:spcPts val="2300"/>
              </a:lnSpc>
              <a:spcBef>
                <a:spcPct val="0"/>
              </a:spcBef>
              <a:buClr>
                <a:srgbClr val="5398A2"/>
              </a:buClr>
              <a:buFont typeface="+mj-lt"/>
              <a:buAutoNum type="arabicPeriod" startAt="4"/>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47675" lvl="0" indent="0">
              <a:lnSpc>
                <a:spcPts val="2300"/>
              </a:lnSpc>
              <a:spcBef>
                <a:spcPct val="0"/>
              </a:spcBef>
              <a:buClr>
                <a:srgbClr val="5398A2"/>
              </a:buClr>
              <a:buNone/>
            </a:pPr>
            <a:r>
              <a:rPr lang="sl" sz="2300" b="0" i="0" u="none" strike="noStrike" dirty="0">
                <a:solidFill>
                  <a:srgbClr val="404040"/>
                </a:solidFill>
                <a:latin typeface="Calibri"/>
                <a:ea typeface="Calibri"/>
                <a:cs typeface="Calibri"/>
              </a:rPr>
              <a:t>Veslali bodo, da bi branili reke. Turneja po rekah Balkan se je rodila kot uporniška obljuba, ki so jo dali tako domačinom kot tudi svetovni skupnosti, ki skrbi za ohranjanje rek. Ohranjanje rek bi moralo predstavljati najprej zabavo in uživanje v rekah, nato pa še njihovo reševanje in ohranjanje. Kajakašem so sledili snemalci in fotografi, ki so ujeli ta trenutek</a:t>
            </a:r>
            <a:r>
              <a:rPr lang="en-US" sz="2300" b="0" i="0" u="none" strike="noStrike" dirty="0">
                <a:solidFill>
                  <a:srgbClr val="404040"/>
                </a:solidFill>
                <a:latin typeface="Calibri"/>
                <a:ea typeface="Calibri"/>
                <a:cs typeface="Calibri"/>
              </a:rPr>
              <a:t> </a:t>
            </a:r>
            <a:r>
              <a:rPr lang="it-IT" sz="2400" dirty="0"/>
              <a:t>(</a:t>
            </a:r>
            <a:r>
              <a:rPr lang="it-IT" sz="2400" dirty="0" err="1">
                <a:hlinkClick r:id="rId5"/>
              </a:rPr>
              <a:t>tukaj</a:t>
            </a:r>
            <a:r>
              <a:rPr lang="it-IT" sz="2400" dirty="0">
                <a:hlinkClick r:id="rId5"/>
              </a:rPr>
              <a:t> si </a:t>
            </a:r>
            <a:r>
              <a:rPr lang="it-IT" sz="2400" dirty="0" err="1">
                <a:hlinkClick r:id="rId5"/>
              </a:rPr>
              <a:t>lahko</a:t>
            </a:r>
            <a:r>
              <a:rPr lang="it-IT" sz="2400" dirty="0">
                <a:hlinkClick r:id="rId5"/>
              </a:rPr>
              <a:t> </a:t>
            </a:r>
            <a:r>
              <a:rPr lang="it-IT" sz="2400" dirty="0" err="1">
                <a:hlinkClick r:id="rId5"/>
              </a:rPr>
              <a:t>ogledaš</a:t>
            </a:r>
            <a:r>
              <a:rPr lang="sl-SI" sz="2400" dirty="0">
                <a:hlinkClick r:id="rId5"/>
              </a:rPr>
              <a:t> </a:t>
            </a:r>
            <a:r>
              <a:rPr lang="it-IT" sz="2400" dirty="0">
                <a:hlinkClick r:id="rId5"/>
              </a:rPr>
              <a:t>film</a:t>
            </a:r>
            <a:r>
              <a:rPr lang="it-IT" sz="2400" dirty="0"/>
              <a:t>)</a:t>
            </a:r>
            <a:r>
              <a:rPr lang="sl" sz="2300" b="0" i="0" u="none" strike="noStrike" dirty="0">
                <a:solidFill>
                  <a:srgbClr val="404040"/>
                </a:solidFill>
                <a:latin typeface="Calibri"/>
                <a:ea typeface="Calibri"/>
                <a:cs typeface="Calibri"/>
              </a:rPr>
              <a:t>. Kajakaštvo pa je ponudilo tudi veliko priložnost za zbiranje podatkov, ki bi pokazali, kako jezovi vplivajo na lokalno divjad.</a:t>
            </a:r>
          </a:p>
          <a:p>
            <a:pPr lvl="0">
              <a:lnSpc>
                <a:spcPts val="2300"/>
              </a:lnSpc>
              <a:spcBef>
                <a:spcPct val="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300"/>
              </a:lnSpc>
              <a:spcBef>
                <a:spcPct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649252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8.0.7"/>
  <p:tag name="AS_OS" val="Unix 5.10.228.219"/>
  <p:tag name="AS_RELEASE_DATE" val="2024.11.14"/>
  <p:tag name="AS_TITLE" val="Aspose.Slides for .NET6"/>
  <p:tag name="AS_VERSION" val="24.11"/>
</p:tagLst>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58db4824-5087-49bc-8ebd-80707495fe3e">
      <Terms xmlns="http://schemas.microsoft.com/office/infopath/2007/PartnerControls"/>
    </lcf76f155ced4ddcb4097134ff3c332f>
    <_ip_UnifiedCompliancePolicyProperties xmlns="http://schemas.microsoft.com/sharepoint/v3" xsi:nil="true"/>
    <TaxCatchAll xmlns="f3f0c5d0-6c08-4d33-a9a7-793a61798ba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A7AA025AAED4240A800A75F607D1D6C" ma:contentTypeVersion="21" ma:contentTypeDescription="Create a new document." ma:contentTypeScope="" ma:versionID="502aaf1fbe5c0ab6d4fc09dc9943474e">
  <xsd:schema xmlns:xsd="http://www.w3.org/2001/XMLSchema" xmlns:xs="http://www.w3.org/2001/XMLSchema" xmlns:p="http://schemas.microsoft.com/office/2006/metadata/properties" xmlns:ns1="http://schemas.microsoft.com/sharepoint/v3" xmlns:ns2="58db4824-5087-49bc-8ebd-80707495fe3e" xmlns:ns3="f3f0c5d0-6c08-4d33-a9a7-793a61798baa" targetNamespace="http://schemas.microsoft.com/office/2006/metadata/properties" ma:root="true" ma:fieldsID="8730ccaf4ed6e9980268f785f3fcbfa6" ns1:_="" ns2:_="" ns3:_="">
    <xsd:import namespace="http://schemas.microsoft.com/sharepoint/v3"/>
    <xsd:import namespace="58db4824-5087-49bc-8ebd-80707495fe3e"/>
    <xsd:import namespace="f3f0c5d0-6c08-4d33-a9a7-793a61798ba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db4824-5087-49bc-8ebd-80707495fe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f2c3030-1aea-4abb-85f1-1d55d91d6446"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f0c5d0-6c08-4d33-a9a7-793a61798ba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abb2fd93-b1a9-4e65-b048-df1ac4dfd023}" ma:internalName="TaxCatchAll" ma:showField="CatchAllData" ma:web="f3f0c5d0-6c08-4d33-a9a7-793a61798b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26E156-9866-4CEE-B0A9-3E8A4988B6A3}">
  <ds:schemaRefs>
    <ds:schemaRef ds:uri="http://schemas.microsoft.com/office/2006/metadata/properties"/>
    <ds:schemaRef ds:uri="http://schemas.microsoft.com/office/infopath/2007/PartnerControls"/>
    <ds:schemaRef ds:uri="http://schemas.microsoft.com/sharepoint/v3"/>
    <ds:schemaRef ds:uri="58db4824-5087-49bc-8ebd-80707495fe3e"/>
    <ds:schemaRef ds:uri="f3f0c5d0-6c08-4d33-a9a7-793a61798baa"/>
  </ds:schemaRefs>
</ds:datastoreItem>
</file>

<file path=customXml/itemProps2.xml><?xml version="1.0" encoding="utf-8"?>
<ds:datastoreItem xmlns:ds="http://schemas.openxmlformats.org/officeDocument/2006/customXml" ds:itemID="{CB910D73-3A1F-48EB-AE91-B8FCF5A52B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8db4824-5087-49bc-8ebd-80707495fe3e"/>
    <ds:schemaRef ds:uri="f3f0c5d0-6c08-4d33-a9a7-793a61798b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BB68E5-754E-4A20-B903-C77190BF69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8171</TotalTime>
  <Words>3111</Words>
  <Application>Microsoft Office PowerPoint</Application>
  <PresentationFormat>Widescreen</PresentationFormat>
  <Paragraphs>186</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Con</cp:lastModifiedBy>
  <cp:revision>401</cp:revision>
  <cp:lastPrinted>2025-06-17T19:28:46Z</cp:lastPrinted>
  <dcterms:created xsi:type="dcterms:W3CDTF">2020-10-14T13:32:04Z</dcterms:created>
  <dcterms:modified xsi:type="dcterms:W3CDTF">2026-01-07T12:00:36Z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0x0101005A7AA025AAED4240A800A75F607D1D6C</vt:lpwstr>
  </property>
  <property fmtid="{D5CDD505-2E9C-101B-9397-08002B2CF9AE}" pid="3" name="MediaServiceImageTags">
    <vt:lpwstr/>
  </property>
</Properties>
</file>