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0"/>
  </p:notesMasterIdLst>
  <p:sldIdLst>
    <p:sldId id="4299" r:id="rId2"/>
    <p:sldId id="4303" r:id="rId3"/>
    <p:sldId id="4370" r:id="rId4"/>
    <p:sldId id="4305" r:id="rId5"/>
    <p:sldId id="4368" r:id="rId6"/>
    <p:sldId id="4369" r:id="rId7"/>
    <p:sldId id="4458" r:id="rId8"/>
    <p:sldId id="4372" r:id="rId9"/>
    <p:sldId id="4333" r:id="rId10"/>
    <p:sldId id="4423" r:id="rId11"/>
    <p:sldId id="4424" r:id="rId12"/>
    <p:sldId id="4374" r:id="rId13"/>
    <p:sldId id="4432" r:id="rId14"/>
    <p:sldId id="4438" r:id="rId15"/>
    <p:sldId id="4329" r:id="rId16"/>
    <p:sldId id="4459" r:id="rId17"/>
    <p:sldId id="4460" r:id="rId18"/>
    <p:sldId id="4439" r:id="rId19"/>
    <p:sldId id="4461" r:id="rId20"/>
    <p:sldId id="4462" r:id="rId21"/>
    <p:sldId id="4376" r:id="rId22"/>
    <p:sldId id="4463" r:id="rId23"/>
    <p:sldId id="4464" r:id="rId24"/>
    <p:sldId id="4465" r:id="rId25"/>
    <p:sldId id="4467" r:id="rId26"/>
    <p:sldId id="4466" r:id="rId27"/>
    <p:sldId id="4440" r:id="rId28"/>
    <p:sldId id="4468" r:id="rId29"/>
    <p:sldId id="4469" r:id="rId30"/>
    <p:sldId id="4441" r:id="rId31"/>
    <p:sldId id="4470" r:id="rId32"/>
    <p:sldId id="4471" r:id="rId33"/>
    <p:sldId id="4472" r:id="rId34"/>
    <p:sldId id="4473" r:id="rId35"/>
    <p:sldId id="4475" r:id="rId36"/>
    <p:sldId id="4476" r:id="rId37"/>
    <p:sldId id="4478" r:id="rId38"/>
    <p:sldId id="4479" r:id="rId39"/>
    <p:sldId id="4480" r:id="rId40"/>
    <p:sldId id="4431" r:id="rId41"/>
    <p:sldId id="4415" r:id="rId42"/>
    <p:sldId id="4481" r:id="rId43"/>
    <p:sldId id="4482" r:id="rId44"/>
    <p:sldId id="4483" r:id="rId45"/>
    <p:sldId id="4420" r:id="rId46"/>
    <p:sldId id="4421" r:id="rId47"/>
    <p:sldId id="4416" r:id="rId48"/>
    <p:sldId id="4337" r:id="rId49"/>
    <p:sldId id="4336" r:id="rId50"/>
    <p:sldId id="4407" r:id="rId51"/>
    <p:sldId id="4406" r:id="rId52"/>
    <p:sldId id="4454" r:id="rId53"/>
    <p:sldId id="4455" r:id="rId54"/>
    <p:sldId id="4456" r:id="rId55"/>
    <p:sldId id="4457" r:id="rId56"/>
    <p:sldId id="4484" r:id="rId57"/>
    <p:sldId id="4485" r:id="rId58"/>
    <p:sldId id="431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5DACB8"/>
    <a:srgbClr val="84C245"/>
    <a:srgbClr val="1F8E47"/>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451"/>
    <p:restoredTop sz="95082"/>
  </p:normalViewPr>
  <p:slideViewPr>
    <p:cSldViewPr snapToGrid="0" snapToObjects="1">
      <p:cViewPr varScale="1">
        <p:scale>
          <a:sx n="103" d="100"/>
          <a:sy n="103" d="100"/>
        </p:scale>
        <p:origin x="114" y="2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3" d="100"/>
        <a:sy n="7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 userId="5f959ae4-f9f7-4ff4-86da-e643a6328b34" providerId="ADAL" clId="{4115ABA8-9A6F-43B7-BF41-8C0E4A7251F7}"/>
    <pc:docChg chg="custSel modSld">
      <pc:chgData name="Con" userId="5f959ae4-f9f7-4ff4-86da-e643a6328b34" providerId="ADAL" clId="{4115ABA8-9A6F-43B7-BF41-8C0E4A7251F7}" dt="2025-12-14T16:19:17.851" v="25" actId="14100"/>
      <pc:docMkLst>
        <pc:docMk/>
      </pc:docMkLst>
      <pc:sldChg chg="delSp modSp mod">
        <pc:chgData name="Con" userId="5f959ae4-f9f7-4ff4-86da-e643a6328b34" providerId="ADAL" clId="{4115ABA8-9A6F-43B7-BF41-8C0E4A7251F7}" dt="2025-12-14T16:17:48.952" v="7" actId="478"/>
        <pc:sldMkLst>
          <pc:docMk/>
          <pc:sldMk cId="2225212527" sldId="4303"/>
        </pc:sldMkLst>
        <pc:spChg chg="mod">
          <ac:chgData name="Con" userId="5f959ae4-f9f7-4ff4-86da-e643a6328b34" providerId="ADAL" clId="{4115ABA8-9A6F-43B7-BF41-8C0E4A7251F7}" dt="2025-12-14T16:17:39.102" v="1" actId="20577"/>
          <ac:spMkLst>
            <pc:docMk/>
            <pc:sldMk cId="2225212527" sldId="4303"/>
            <ac:spMk id="6" creationId="{43D63E27-25D9-4919-8DFB-F33F333C3548}"/>
          </ac:spMkLst>
        </pc:spChg>
        <pc:spChg chg="mod">
          <ac:chgData name="Con" userId="5f959ae4-f9f7-4ff4-86da-e643a6328b34" providerId="ADAL" clId="{4115ABA8-9A6F-43B7-BF41-8C0E4A7251F7}" dt="2025-12-14T16:17:45.320" v="5" actId="20577"/>
          <ac:spMkLst>
            <pc:docMk/>
            <pc:sldMk cId="2225212527" sldId="4303"/>
            <ac:spMk id="8" creationId="{72CDCB67-12E3-D1DB-2119-D854245223D4}"/>
          </ac:spMkLst>
        </pc:spChg>
        <pc:spChg chg="mod">
          <ac:chgData name="Con" userId="5f959ae4-f9f7-4ff4-86da-e643a6328b34" providerId="ADAL" clId="{4115ABA8-9A6F-43B7-BF41-8C0E4A7251F7}" dt="2025-12-14T16:17:40.481" v="2" actId="20577"/>
          <ac:spMkLst>
            <pc:docMk/>
            <pc:sldMk cId="2225212527" sldId="4303"/>
            <ac:spMk id="11" creationId="{0D4384D8-C9BE-3A21-3637-568A04D30488}"/>
          </ac:spMkLst>
        </pc:spChg>
        <pc:spChg chg="mod">
          <ac:chgData name="Con" userId="5f959ae4-f9f7-4ff4-86da-e643a6328b34" providerId="ADAL" clId="{4115ABA8-9A6F-43B7-BF41-8C0E4A7251F7}" dt="2025-12-14T16:17:42.529" v="3" actId="20577"/>
          <ac:spMkLst>
            <pc:docMk/>
            <pc:sldMk cId="2225212527" sldId="4303"/>
            <ac:spMk id="13" creationId="{8200CF51-BD65-558A-3660-B4F2C25FF695}"/>
          </ac:spMkLst>
        </pc:spChg>
        <pc:spChg chg="mod">
          <ac:chgData name="Con" userId="5f959ae4-f9f7-4ff4-86da-e643a6328b34" providerId="ADAL" clId="{4115ABA8-9A6F-43B7-BF41-8C0E4A7251F7}" dt="2025-12-14T16:17:43.761" v="4" actId="20577"/>
          <ac:spMkLst>
            <pc:docMk/>
            <pc:sldMk cId="2225212527" sldId="4303"/>
            <ac:spMk id="15" creationId="{CADCB91F-97FD-BA93-03ED-60272CBB45BD}"/>
          </ac:spMkLst>
        </pc:spChg>
        <pc:spChg chg="mod">
          <ac:chgData name="Con" userId="5f959ae4-f9f7-4ff4-86da-e643a6328b34" providerId="ADAL" clId="{4115ABA8-9A6F-43B7-BF41-8C0E4A7251F7}" dt="2025-12-14T16:17:46.547" v="6" actId="20577"/>
          <ac:spMkLst>
            <pc:docMk/>
            <pc:sldMk cId="2225212527" sldId="4303"/>
            <ac:spMk id="25" creationId="{67C93A3E-7428-EB87-DD2B-7CD6A1F92ABD}"/>
          </ac:spMkLst>
        </pc:spChg>
        <pc:grpChg chg="del">
          <ac:chgData name="Con" userId="5f959ae4-f9f7-4ff4-86da-e643a6328b34" providerId="ADAL" clId="{4115ABA8-9A6F-43B7-BF41-8C0E4A7251F7}" dt="2025-12-14T16:17:48.952" v="7" actId="478"/>
          <ac:grpSpMkLst>
            <pc:docMk/>
            <pc:sldMk cId="2225212527" sldId="4303"/>
            <ac:grpSpMk id="22" creationId="{2D6D5F94-70A2-07A4-872A-30DBD78D4365}"/>
          </ac:grpSpMkLst>
        </pc:grpChg>
      </pc:sldChg>
      <pc:sldChg chg="modSp mod">
        <pc:chgData name="Con" userId="5f959ae4-f9f7-4ff4-86da-e643a6328b34" providerId="ADAL" clId="{4115ABA8-9A6F-43B7-BF41-8C0E4A7251F7}" dt="2025-12-14T16:17:59.386" v="8" actId="14100"/>
        <pc:sldMkLst>
          <pc:docMk/>
          <pc:sldMk cId="875721279" sldId="4376"/>
        </pc:sldMkLst>
        <pc:spChg chg="mod">
          <ac:chgData name="Con" userId="5f959ae4-f9f7-4ff4-86da-e643a6328b34" providerId="ADAL" clId="{4115ABA8-9A6F-43B7-BF41-8C0E4A7251F7}" dt="2025-12-14T16:17:59.386" v="8" actId="14100"/>
          <ac:spMkLst>
            <pc:docMk/>
            <pc:sldMk cId="875721279" sldId="4376"/>
            <ac:spMk id="8" creationId="{213A28F2-9269-52E7-3D4D-711F6F8D9616}"/>
          </ac:spMkLst>
        </pc:spChg>
      </pc:sldChg>
      <pc:sldChg chg="modSp mod">
        <pc:chgData name="Con" userId="5f959ae4-f9f7-4ff4-86da-e643a6328b34" providerId="ADAL" clId="{4115ABA8-9A6F-43B7-BF41-8C0E4A7251F7}" dt="2025-12-14T16:19:17.851" v="25" actId="14100"/>
        <pc:sldMkLst>
          <pc:docMk/>
          <pc:sldMk cId="1517981274" sldId="4407"/>
        </pc:sldMkLst>
        <pc:spChg chg="mod">
          <ac:chgData name="Con" userId="5f959ae4-f9f7-4ff4-86da-e643a6328b34" providerId="ADAL" clId="{4115ABA8-9A6F-43B7-BF41-8C0E4A7251F7}" dt="2025-12-14T16:19:17.851" v="25" actId="14100"/>
          <ac:spMkLst>
            <pc:docMk/>
            <pc:sldMk cId="1517981274" sldId="4407"/>
            <ac:spMk id="3" creationId="{52D34569-4E54-F8B7-5279-B6460A2C897D}"/>
          </ac:spMkLst>
        </pc:spChg>
      </pc:sldChg>
      <pc:sldChg chg="modSp mod">
        <pc:chgData name="Con" userId="5f959ae4-f9f7-4ff4-86da-e643a6328b34" providerId="ADAL" clId="{4115ABA8-9A6F-43B7-BF41-8C0E4A7251F7}" dt="2025-12-14T16:18:46.180" v="19" actId="14100"/>
        <pc:sldMkLst>
          <pc:docMk/>
          <pc:sldMk cId="472296206" sldId="4415"/>
        </pc:sldMkLst>
        <pc:spChg chg="mod">
          <ac:chgData name="Con" userId="5f959ae4-f9f7-4ff4-86da-e643a6328b34" providerId="ADAL" clId="{4115ABA8-9A6F-43B7-BF41-8C0E4A7251F7}" dt="2025-12-14T16:18:46.180" v="19" actId="14100"/>
          <ac:spMkLst>
            <pc:docMk/>
            <pc:sldMk cId="472296206" sldId="4415"/>
            <ac:spMk id="4" creationId="{8E9CD101-8A38-0066-ABA4-122989F8D53A}"/>
          </ac:spMkLst>
        </pc:spChg>
      </pc:sldChg>
      <pc:sldChg chg="modSp mod">
        <pc:chgData name="Con" userId="5f959ae4-f9f7-4ff4-86da-e643a6328b34" providerId="ADAL" clId="{4115ABA8-9A6F-43B7-BF41-8C0E4A7251F7}" dt="2025-12-14T16:19:11.598" v="24" actId="14100"/>
        <pc:sldMkLst>
          <pc:docMk/>
          <pc:sldMk cId="2408260625" sldId="4420"/>
        </pc:sldMkLst>
        <pc:spChg chg="mod">
          <ac:chgData name="Con" userId="5f959ae4-f9f7-4ff4-86da-e643a6328b34" providerId="ADAL" clId="{4115ABA8-9A6F-43B7-BF41-8C0E4A7251F7}" dt="2025-12-14T16:19:11.598" v="24" actId="14100"/>
          <ac:spMkLst>
            <pc:docMk/>
            <pc:sldMk cId="2408260625" sldId="4420"/>
            <ac:spMk id="5" creationId="{5B819C52-51DB-8809-E2B4-542F38B5D759}"/>
          </ac:spMkLst>
        </pc:spChg>
        <pc:spChg chg="mod">
          <ac:chgData name="Con" userId="5f959ae4-f9f7-4ff4-86da-e643a6328b34" providerId="ADAL" clId="{4115ABA8-9A6F-43B7-BF41-8C0E4A7251F7}" dt="2025-12-14T16:19:07.112" v="22" actId="1076"/>
          <ac:spMkLst>
            <pc:docMk/>
            <pc:sldMk cId="2408260625" sldId="4420"/>
            <ac:spMk id="6" creationId="{A2EF41F0-937B-E118-A0DC-E5C0887F7659}"/>
          </ac:spMkLst>
        </pc:spChg>
      </pc:sldChg>
      <pc:sldChg chg="modSp mod">
        <pc:chgData name="Con" userId="5f959ae4-f9f7-4ff4-86da-e643a6328b34" providerId="ADAL" clId="{4115ABA8-9A6F-43B7-BF41-8C0E4A7251F7}" dt="2025-12-14T16:17:31.094" v="0" actId="14100"/>
        <pc:sldMkLst>
          <pc:docMk/>
          <pc:sldMk cId="909878829" sldId="4432"/>
        </pc:sldMkLst>
        <pc:spChg chg="mod">
          <ac:chgData name="Con" userId="5f959ae4-f9f7-4ff4-86da-e643a6328b34" providerId="ADAL" clId="{4115ABA8-9A6F-43B7-BF41-8C0E4A7251F7}" dt="2025-12-14T16:17:31.094" v="0" actId="14100"/>
          <ac:spMkLst>
            <pc:docMk/>
            <pc:sldMk cId="909878829" sldId="4432"/>
            <ac:spMk id="11" creationId="{9BEC4610-6CBD-B234-855A-063E568CBEEF}"/>
          </ac:spMkLst>
        </pc:spChg>
      </pc:sldChg>
      <pc:sldChg chg="modSp mod">
        <pc:chgData name="Con" userId="5f959ae4-f9f7-4ff4-86da-e643a6328b34" providerId="ADAL" clId="{4115ABA8-9A6F-43B7-BF41-8C0E4A7251F7}" dt="2025-12-14T16:18:03.671" v="9" actId="14100"/>
        <pc:sldMkLst>
          <pc:docMk/>
          <pc:sldMk cId="3558763224" sldId="4463"/>
        </pc:sldMkLst>
        <pc:spChg chg="mod">
          <ac:chgData name="Con" userId="5f959ae4-f9f7-4ff4-86da-e643a6328b34" providerId="ADAL" clId="{4115ABA8-9A6F-43B7-BF41-8C0E4A7251F7}" dt="2025-12-14T16:18:03.671" v="9" actId="14100"/>
          <ac:spMkLst>
            <pc:docMk/>
            <pc:sldMk cId="3558763224" sldId="4463"/>
            <ac:spMk id="3" creationId="{299FAE02-8A3C-A159-3AA4-14AF8D5314CA}"/>
          </ac:spMkLst>
        </pc:spChg>
      </pc:sldChg>
      <pc:sldChg chg="modSp mod">
        <pc:chgData name="Con" userId="5f959ae4-f9f7-4ff4-86da-e643a6328b34" providerId="ADAL" clId="{4115ABA8-9A6F-43B7-BF41-8C0E4A7251F7}" dt="2025-12-14T16:18:28.535" v="16" actId="20577"/>
        <pc:sldMkLst>
          <pc:docMk/>
          <pc:sldMk cId="633824474" sldId="4466"/>
        </pc:sldMkLst>
        <pc:spChg chg="mod">
          <ac:chgData name="Con" userId="5f959ae4-f9f7-4ff4-86da-e643a6328b34" providerId="ADAL" clId="{4115ABA8-9A6F-43B7-BF41-8C0E4A7251F7}" dt="2025-12-14T16:18:28.535" v="16" actId="20577"/>
          <ac:spMkLst>
            <pc:docMk/>
            <pc:sldMk cId="633824474" sldId="4466"/>
            <ac:spMk id="2" creationId="{45F32E8C-AE6F-F29D-D4CC-FD7A864EB59F}"/>
          </ac:spMkLst>
        </pc:spChg>
      </pc:sldChg>
      <pc:sldChg chg="modSp mod">
        <pc:chgData name="Con" userId="5f959ae4-f9f7-4ff4-86da-e643a6328b34" providerId="ADAL" clId="{4115ABA8-9A6F-43B7-BF41-8C0E4A7251F7}" dt="2025-12-14T16:18:20.763" v="12" actId="14100"/>
        <pc:sldMkLst>
          <pc:docMk/>
          <pc:sldMk cId="1451502548" sldId="4467"/>
        </pc:sldMkLst>
        <pc:spChg chg="mod">
          <ac:chgData name="Con" userId="5f959ae4-f9f7-4ff4-86da-e643a6328b34" providerId="ADAL" clId="{4115ABA8-9A6F-43B7-BF41-8C0E4A7251F7}" dt="2025-12-14T16:18:20.763" v="12" actId="14100"/>
          <ac:spMkLst>
            <pc:docMk/>
            <pc:sldMk cId="1451502548" sldId="4467"/>
            <ac:spMk id="2" creationId="{0A6C741F-F723-4AFC-9CBB-1E888E0D16BD}"/>
          </ac:spMkLst>
        </pc:spChg>
        <pc:spChg chg="mod">
          <ac:chgData name="Con" userId="5f959ae4-f9f7-4ff4-86da-e643a6328b34" providerId="ADAL" clId="{4115ABA8-9A6F-43B7-BF41-8C0E4A7251F7}" dt="2025-12-14T16:18:12.872" v="10" actId="14100"/>
          <ac:spMkLst>
            <pc:docMk/>
            <pc:sldMk cId="1451502548" sldId="4467"/>
            <ac:spMk id="5" creationId="{5AD61B75-86FB-F5E8-6838-AE763460B336}"/>
          </ac:spMkLst>
        </pc:spChg>
        <pc:spChg chg="mod">
          <ac:chgData name="Con" userId="5f959ae4-f9f7-4ff4-86da-e643a6328b34" providerId="ADAL" clId="{4115ABA8-9A6F-43B7-BF41-8C0E4A7251F7}" dt="2025-12-14T16:18:15.955" v="11" actId="14100"/>
          <ac:spMkLst>
            <pc:docMk/>
            <pc:sldMk cId="1451502548" sldId="4467"/>
            <ac:spMk id="8" creationId="{2507CA9B-8C92-1790-8955-2E1E882F5D6B}"/>
          </ac:spMkLst>
        </pc:spChg>
      </pc:sldChg>
      <pc:sldChg chg="modSp mod">
        <pc:chgData name="Con" userId="5f959ae4-f9f7-4ff4-86da-e643a6328b34" providerId="ADAL" clId="{4115ABA8-9A6F-43B7-BF41-8C0E4A7251F7}" dt="2025-12-14T16:18:36.066" v="17" actId="14100"/>
        <pc:sldMkLst>
          <pc:docMk/>
          <pc:sldMk cId="665097291" sldId="4475"/>
        </pc:sldMkLst>
        <pc:spChg chg="mod">
          <ac:chgData name="Con" userId="5f959ae4-f9f7-4ff4-86da-e643a6328b34" providerId="ADAL" clId="{4115ABA8-9A6F-43B7-BF41-8C0E4A7251F7}" dt="2025-12-14T16:18:36.066" v="17" actId="14100"/>
          <ac:spMkLst>
            <pc:docMk/>
            <pc:sldMk cId="665097291" sldId="4475"/>
            <ac:spMk id="3" creationId="{59E9100F-D992-B457-E61A-2C0BC37AFE34}"/>
          </ac:spMkLst>
        </pc:spChg>
      </pc:sldChg>
      <pc:sldChg chg="modSp mod">
        <pc:chgData name="Con" userId="5f959ae4-f9f7-4ff4-86da-e643a6328b34" providerId="ADAL" clId="{4115ABA8-9A6F-43B7-BF41-8C0E4A7251F7}" dt="2025-12-14T16:18:41.313" v="18" actId="14100"/>
        <pc:sldMkLst>
          <pc:docMk/>
          <pc:sldMk cId="2272332255" sldId="4480"/>
        </pc:sldMkLst>
        <pc:spChg chg="mod">
          <ac:chgData name="Con" userId="5f959ae4-f9f7-4ff4-86da-e643a6328b34" providerId="ADAL" clId="{4115ABA8-9A6F-43B7-BF41-8C0E4A7251F7}" dt="2025-12-14T16:18:41.313" v="18" actId="14100"/>
          <ac:spMkLst>
            <pc:docMk/>
            <pc:sldMk cId="2272332255" sldId="4480"/>
            <ac:spMk id="3" creationId="{0274B019-25DB-272C-0337-65452001DE5E}"/>
          </ac:spMkLst>
        </pc:spChg>
      </pc:sldChg>
      <pc:sldChg chg="modSp mod">
        <pc:chgData name="Con" userId="5f959ae4-f9f7-4ff4-86da-e643a6328b34" providerId="ADAL" clId="{4115ABA8-9A6F-43B7-BF41-8C0E4A7251F7}" dt="2025-12-14T16:18:51.003" v="20" actId="14100"/>
        <pc:sldMkLst>
          <pc:docMk/>
          <pc:sldMk cId="3573549071" sldId="4482"/>
        </pc:sldMkLst>
        <pc:spChg chg="mod">
          <ac:chgData name="Con" userId="5f959ae4-f9f7-4ff4-86da-e643a6328b34" providerId="ADAL" clId="{4115ABA8-9A6F-43B7-BF41-8C0E4A7251F7}" dt="2025-12-14T16:18:51.003" v="20" actId="14100"/>
          <ac:spMkLst>
            <pc:docMk/>
            <pc:sldMk cId="3573549071" sldId="4482"/>
            <ac:spMk id="4" creationId="{ED389361-5FBE-AFDD-0F0F-0D2EF2835E67}"/>
          </ac:spMkLst>
        </pc:spChg>
      </pc:sldChg>
      <pc:sldChg chg="modSp mod">
        <pc:chgData name="Con" userId="5f959ae4-f9f7-4ff4-86da-e643a6328b34" providerId="ADAL" clId="{4115ABA8-9A6F-43B7-BF41-8C0E4A7251F7}" dt="2025-12-14T16:18:54.940" v="21" actId="14100"/>
        <pc:sldMkLst>
          <pc:docMk/>
          <pc:sldMk cId="2651448390" sldId="4483"/>
        </pc:sldMkLst>
        <pc:spChg chg="mod">
          <ac:chgData name="Con" userId="5f959ae4-f9f7-4ff4-86da-e643a6328b34" providerId="ADAL" clId="{4115ABA8-9A6F-43B7-BF41-8C0E4A7251F7}" dt="2025-12-14T16:18:54.940" v="21" actId="14100"/>
          <ac:spMkLst>
            <pc:docMk/>
            <pc:sldMk cId="2651448390" sldId="4483"/>
            <ac:spMk id="4" creationId="{649C413F-906C-FBCD-647E-0C777201FF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67915082-D0D6-6A71-3413-22E70864D5ED}"/>
              </a:ext>
            </a:extLst>
          </p:cNvPr>
          <p:cNvSpPr/>
          <p:nvPr userDrawn="1"/>
        </p:nvSpPr>
        <p:spPr>
          <a:xfrm>
            <a:off x="2326176" y="6172045"/>
            <a:ext cx="2925905" cy="28469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67915082-D0D6-6A71-3413-22E70864D5ED}"/>
              </a:ext>
            </a:extLst>
          </p:cNvPr>
          <p:cNvSpPr/>
          <p:nvPr userDrawn="1"/>
        </p:nvSpPr>
        <p:spPr>
          <a:xfrm>
            <a:off x="2339903" y="6054123"/>
            <a:ext cx="2925905" cy="28469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challenge.no/"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youtube.com/watch?v=YdLVGxF92z0" TargetMode="External"/><Relationship Id="rId5" Type="http://schemas.openxmlformats.org/officeDocument/2006/relationships/hyperlink" Target="https://www.wjmsradio.com/soundoff" TargetMode="External"/><Relationship Id="rId4" Type="http://schemas.openxmlformats.org/officeDocument/2006/relationships/hyperlink" Target="https://www.routledge.com/Power-Empowerment-and-Social-Change/McGee-Pettit/p/book/9781138575318?srsltid=AfmBOoqcKZlaB0X-aw6_f2zaUafHpXv_RypdvvwPNFrkVwG8FZ2zSYzI"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Hands holding a small plant&#10;&#10;AI-generated content may be incorrect.">
            <a:extLst>
              <a:ext uri="{FF2B5EF4-FFF2-40B4-BE49-F238E27FC236}">
                <a16:creationId xmlns:a16="http://schemas.microsoft.com/office/drawing/2014/main" id="{22CCA566-5E36-79BB-2082-088A5B31986B}"/>
              </a:ext>
            </a:extLst>
          </p:cNvPr>
          <p:cNvPicPr>
            <a:picLocks noGrp="1" noChangeAspect="1"/>
          </p:cNvPicPr>
          <p:nvPr>
            <p:ph type="pic" sz="quarter" idx="19"/>
          </p:nvPr>
        </p:nvPicPr>
        <p:blipFill>
          <a:blip r:embed="rId2"/>
          <a:srcRect l="1610" r="1610"/>
          <a:stretch>
            <a:fillRect/>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6" y="2982420"/>
            <a:ext cx="7978210"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85902" y="2982420"/>
            <a:ext cx="7978210"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5 – Opolnomočenje </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Kako lahko izkoristimo svojo agencijo, da omogočimo preobrazbo?</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68679" y="2261521"/>
            <a:ext cx="3291497"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Nekaj idej za 30-dnevne izzive lahko vključujejo katero koli dejavnost iz prejšnjih modulov, na primer:</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4354625" y="1870348"/>
            <a:ext cx="0" cy="3884993"/>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F74BAF97-B6C3-9E63-3595-B8F26417BD13}"/>
              </a:ext>
            </a:extLst>
          </p:cNvPr>
          <p:cNvSpPr txBox="1">
            <a:spLocks/>
          </p:cNvSpPr>
          <p:nvPr/>
        </p:nvSpPr>
        <p:spPr>
          <a:xfrm>
            <a:off x="4811495" y="2261522"/>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Mrmljanje ali petje za pomirjanje živčnega sistema ali katere koli druge pomirjujoče ustvarjalne prakse</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Kompostiranje odpadkov iz hrane</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Vadba sočutne komunikacije s seboj in tistimi okoli vas</a:t>
            </a:r>
          </a:p>
          <a:p>
            <a:pPr lvl="0">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Pregled in razmislek o vseh virih za nadaljnje raziskovanje v prejšnjih in preostalih modulih</a:t>
            </a:r>
          </a:p>
          <a:p>
            <a:pPr lvl="0">
              <a:lnSpc>
                <a:spcPts val="2200"/>
              </a:lnSpc>
              <a:spcBef>
                <a:spcPts val="80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8034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63EDD9DA-E22E-6EE6-52ED-F3770CA9F63F}"/>
              </a:ext>
            </a:extLst>
          </p:cNvPr>
          <p:cNvSpPr txBox="1">
            <a:spLocks/>
          </p:cNvSpPr>
          <p:nvPr/>
        </p:nvSpPr>
        <p:spPr>
          <a:xfrm>
            <a:off x="668680" y="2261521"/>
            <a:ext cx="284548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Alternativno lahko razmislite o bolj praktičnih izzivih, kot so:</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 Placeholder 3">
            <a:extLst>
              <a:ext uri="{FF2B5EF4-FFF2-40B4-BE49-F238E27FC236}">
                <a16:creationId xmlns:a16="http://schemas.microsoft.com/office/drawing/2014/main" id="{FDFF4B28-EE11-0B4B-9073-10BFC05EFE27}"/>
              </a:ext>
            </a:extLst>
          </p:cNvPr>
          <p:cNvSpPr txBox="1">
            <a:spLocks/>
          </p:cNvSpPr>
          <p:nvPr/>
        </p:nvSpPr>
        <p:spPr>
          <a:xfrm>
            <a:off x="4811495" y="2261522"/>
            <a:ext cx="667595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 kupujte plastičnih steklenic</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 kupujte novih oblačil</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Prehranjevanje z vegetarijansko hrano</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Izločite mlečne izdelke iz svoje prehrane</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Naučite se popravljati majhne predmete, ko se pokvarijo, namesto da kupujete nove</a:t>
            </a:r>
          </a:p>
          <a:p>
            <a:pPr>
              <a:lnSpc>
                <a:spcPts val="2200"/>
              </a:lnSpc>
              <a:spcBef>
                <a:spcPts val="80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Popravljanje oblačil</a:t>
            </a:r>
          </a:p>
          <a:p>
            <a:pPr>
              <a:lnSpc>
                <a:spcPts val="2200"/>
              </a:lnSpc>
              <a:spcBef>
                <a:spcPts val="80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200"/>
              </a:lnSpc>
              <a:spcBef>
                <a:spcPts val="80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DD7C4A8-4C5E-CBAE-0D87-E89571F19BFF}"/>
              </a:ext>
            </a:extLst>
          </p:cNvPr>
          <p:cNvCxnSpPr>
            <a:cxnSpLocks/>
          </p:cNvCxnSpPr>
          <p:nvPr/>
        </p:nvCxnSpPr>
        <p:spPr>
          <a:xfrm>
            <a:off x="4354625" y="1870348"/>
            <a:ext cx="0" cy="338297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733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44BCBA03-391C-5025-798B-C939C78DBB9A}"/>
              </a:ext>
            </a:extLst>
          </p:cNvPr>
          <p:cNvSpPr/>
          <p:nvPr/>
        </p:nvSpPr>
        <p:spPr>
          <a:xfrm rot="10800000">
            <a:off x="23549" y="0"/>
            <a:ext cx="11490621" cy="6857994"/>
          </a:xfrm>
          <a:prstGeom prst="rect">
            <a:avLst/>
          </a:prstGeom>
          <a:gradFill>
            <a:gsLst>
              <a:gs pos="25000">
                <a:srgbClr val="1F8E47"/>
              </a:gs>
              <a:gs pos="75000">
                <a:srgbClr val="1F8E47"/>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3">
            <a:extLst>
              <a:ext uri="{FF2B5EF4-FFF2-40B4-BE49-F238E27FC236}">
                <a16:creationId xmlns:a16="http://schemas.microsoft.com/office/drawing/2014/main" id="{23A6F6C7-B63C-6F58-163D-8D36737B8247}"/>
              </a:ext>
            </a:extLst>
          </p:cNvPr>
          <p:cNvSpPr txBox="1">
            <a:spLocks/>
          </p:cNvSpPr>
          <p:nvPr/>
        </p:nvSpPr>
        <p:spPr>
          <a:xfrm>
            <a:off x="677830" y="738432"/>
            <a:ext cx="2724641"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Preden začnete, premislite, kakšna sredstva potrebujete za izvedbo te dejavnosti. </a:t>
            </a:r>
          </a:p>
        </p:txBody>
      </p:sp>
      <p:sp>
        <p:nvSpPr>
          <p:cNvPr id="18" name="Text Placeholder 3">
            <a:extLst>
              <a:ext uri="{FF2B5EF4-FFF2-40B4-BE49-F238E27FC236}">
                <a16:creationId xmlns:a16="http://schemas.microsoft.com/office/drawing/2014/main" id="{A08562E3-FF47-D12B-F898-B814A8187189}"/>
              </a:ext>
            </a:extLst>
          </p:cNvPr>
          <p:cNvSpPr txBox="1">
            <a:spLocks/>
          </p:cNvSpPr>
          <p:nvPr/>
        </p:nvSpPr>
        <p:spPr>
          <a:xfrm>
            <a:off x="4177596" y="738433"/>
            <a:ext cx="6669700"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Ali morate pripraviti načrt obrokov in nakupovalni seznam? Ali morate kupiti steklenico za večkratno uporabo? Ali morate poiskati nadomestke za mlečne izdelke? Ali morate poiskati knjige in videoposnetke, ki vam bodo pomagali pri učenju popravljanja in krpanja?</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Preden se lotite izziva, si rezervirajte eno uro časa, da se pripravite na te premisleke in si zagotovite uspeh. Vsak teden si rezervirajte čas, da razmislite o svojih spoznanjih in lekcijah ter naredite prilagoditve, ko izziv izvajate v praksi. Vprašajte se: kako lahko to naredim čim bolj zabavno in enostavno, da bom lahko nadaljeval z izzivom? S kom lahko o tem govorim?</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800"/>
              </a:spcBef>
              <a:buClr>
                <a:srgbClr val="5398A2"/>
              </a:buClr>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Če imate interes in zmogljivosti, si oglejte formalne 30-dnevne izzive, kot je </a:t>
            </a:r>
            <a:r>
              <a:rPr lang="en-IE" sz="2200" b="1" dirty="0" err="1">
                <a:solidFill>
                  <a:srgbClr val="87A66E"/>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cChallenge</a:t>
            </a:r>
            <a:r>
              <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lang="en-IE" sz="22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F8F2E42C-116D-E799-6EEC-DC3B0EFA3D15}"/>
              </a:ext>
            </a:extLst>
          </p:cNvPr>
          <p:cNvCxnSpPr>
            <a:cxnSpLocks/>
          </p:cNvCxnSpPr>
          <p:nvPr/>
        </p:nvCxnSpPr>
        <p:spPr>
          <a:xfrm>
            <a:off x="3718315" y="455088"/>
            <a:ext cx="0" cy="572870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69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038-19D8-B7B1-27D3-685B9238D07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9749F8D-EFE7-CFC9-A7F8-D5BCE728CD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21587E0-9847-FB6B-63B5-8EAB4D1985E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0CF476-D9E4-8024-5832-A76A7D7EF1C2}"/>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7229D0B-DB0C-10AB-92D5-03D996363E00}"/>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ED32D6E9-7BEF-8D3D-8205-627FAF4715D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CE324FC-0917-092D-472D-2F66D850CCD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5E6FAE-E56B-1CD4-531F-639D203D250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1CC5FC-A7E9-49B8-C83C-A9BF989461C2}"/>
              </a:ext>
            </a:extLst>
          </p:cNvPr>
          <p:cNvSpPr/>
          <p:nvPr/>
        </p:nvSpPr>
        <p:spPr>
          <a:xfrm>
            <a:off x="6993445" y="2547251"/>
            <a:ext cx="408635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BF404203-884B-CA31-4105-1B3231555F9A}"/>
              </a:ext>
            </a:extLst>
          </p:cNvPr>
          <p:cNvSpPr/>
          <p:nvPr/>
        </p:nvSpPr>
        <p:spPr>
          <a:xfrm>
            <a:off x="5071073" y="3525562"/>
            <a:ext cx="5987288"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Rectangle 10">
            <a:extLst>
              <a:ext uri="{FF2B5EF4-FFF2-40B4-BE49-F238E27FC236}">
                <a16:creationId xmlns:a16="http://schemas.microsoft.com/office/drawing/2014/main" id="{9BEC4610-6CBD-B234-855A-063E568CBEEF}"/>
              </a:ext>
            </a:extLst>
          </p:cNvPr>
          <p:cNvSpPr/>
          <p:nvPr/>
        </p:nvSpPr>
        <p:spPr>
          <a:xfrm>
            <a:off x="5430416" y="4485156"/>
            <a:ext cx="5617629"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92C79781-3F97-C1DC-B0CD-7CB3B627B9F1}"/>
              </a:ext>
            </a:extLst>
          </p:cNvPr>
          <p:cNvSpPr txBox="1"/>
          <p:nvPr/>
        </p:nvSpPr>
        <p:spPr>
          <a:xfrm>
            <a:off x="5648739" y="4501643"/>
            <a:ext cx="535644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načini življenja</a:t>
            </a:r>
          </a:p>
        </p:txBody>
      </p:sp>
      <p:sp>
        <p:nvSpPr>
          <p:cNvPr id="14" name="TextBox 13">
            <a:extLst>
              <a:ext uri="{FF2B5EF4-FFF2-40B4-BE49-F238E27FC236}">
                <a16:creationId xmlns:a16="http://schemas.microsoft.com/office/drawing/2014/main" id="{B6F07A20-E57C-3B8E-FF43-50092129CA69}"/>
              </a:ext>
            </a:extLst>
          </p:cNvPr>
          <p:cNvSpPr txBox="1"/>
          <p:nvPr/>
        </p:nvSpPr>
        <p:spPr>
          <a:xfrm>
            <a:off x="6760363" y="2563738"/>
            <a:ext cx="427657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Dejavnosti za</a:t>
            </a:r>
          </a:p>
        </p:txBody>
      </p:sp>
      <p:sp>
        <p:nvSpPr>
          <p:cNvPr id="17" name="TextBox 16">
            <a:extLst>
              <a:ext uri="{FF2B5EF4-FFF2-40B4-BE49-F238E27FC236}">
                <a16:creationId xmlns:a16="http://schemas.microsoft.com/office/drawing/2014/main" id="{E985270A-3E2B-9BCB-EC2A-4E9EA95BC7FA}"/>
              </a:ext>
            </a:extLst>
          </p:cNvPr>
          <p:cNvSpPr txBox="1"/>
          <p:nvPr/>
        </p:nvSpPr>
        <p:spPr>
          <a:xfrm>
            <a:off x="4642803" y="3542049"/>
            <a:ext cx="637269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ustvarjanje moči</a:t>
            </a:r>
          </a:p>
        </p:txBody>
      </p:sp>
    </p:spTree>
    <p:extLst>
      <p:ext uri="{BB962C8B-B14F-4D97-AF65-F5344CB8AC3E}">
        <p14:creationId xmlns:p14="http://schemas.microsoft.com/office/powerpoint/2010/main" val="90987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548640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777240"/>
            <a:ext cx="4479699"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Obstaja toliko različnih načinov za ustvarjanje trajnostnega, vznemirljivega in smiselnega življenja, da jih nikoli ne bi mogli zajeti vseh.</a:t>
            </a:r>
          </a:p>
        </p:txBody>
      </p:sp>
      <p:sp>
        <p:nvSpPr>
          <p:cNvPr id="8" name="Text Placeholder 3">
            <a:extLst>
              <a:ext uri="{FF2B5EF4-FFF2-40B4-BE49-F238E27FC236}">
                <a16:creationId xmlns:a16="http://schemas.microsoft.com/office/drawing/2014/main" id="{16F57749-8810-2190-D3D8-A6C1EEBF1900}"/>
              </a:ext>
            </a:extLst>
          </p:cNvPr>
          <p:cNvSpPr txBox="1">
            <a:spLocks/>
          </p:cNvSpPr>
          <p:nvPr/>
        </p:nvSpPr>
        <p:spPr>
          <a:xfrm>
            <a:off x="6096000" y="738433"/>
            <a:ext cx="475129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Namesto tega smo se odločili, da se osredotočimo na nekaj praktičnih dejavnosti, ki bodo, upajmo, lahko vir navdiha. Spodaj lahko izveste, kako obnoviti stare stavbe, graditi z naravnimi materiali in kaj je treba upoštevati, če želite živeti bolj harmonično v naravi. </a:t>
            </a:r>
          </a:p>
          <a:p>
            <a:pPr marL="0" indent="0">
              <a:lnSpc>
                <a:spcPts val="2200"/>
              </a:lnSpc>
              <a:spcBef>
                <a:spcPts val="800"/>
              </a:spcBef>
              <a:buClr>
                <a:srgbClr val="5398A2"/>
              </a:buClr>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800"/>
              </a:spcBef>
              <a:buClr>
                <a:srgbClr val="5398A2"/>
              </a:buClr>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Večina dejavnosti, opisana v tem modulu, so velika podjetja, ki jih ne priporočamo izvajati samostojno. Namenjene so skupinskim dejavnostim v okviru družine ali širše skupnosti.</a:t>
            </a:r>
          </a:p>
          <a:p>
            <a:pPr marL="0" indent="0">
              <a:lnSpc>
                <a:spcPts val="2200"/>
              </a:lnSpc>
              <a:spcBef>
                <a:spcPts val="80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872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95BCD480-A52E-81AD-BAC7-B496183B350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609599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Obnova starih stavb </a:t>
            </a:r>
          </a:p>
        </p:txBody>
      </p:sp>
      <p:sp>
        <p:nvSpPr>
          <p:cNvPr id="6" name="Text Placeholder 3">
            <a:extLst>
              <a:ext uri="{FF2B5EF4-FFF2-40B4-BE49-F238E27FC236}">
                <a16:creationId xmlns:a16="http://schemas.microsoft.com/office/drawing/2014/main" id="{9868CE98-55C5-610C-FE22-A7C2EF19828C}"/>
              </a:ext>
            </a:extLst>
          </p:cNvPr>
          <p:cNvSpPr txBox="1">
            <a:spLocks/>
          </p:cNvSpPr>
          <p:nvPr/>
        </p:nvSpPr>
        <p:spPr>
          <a:xfrm>
            <a:off x="1089536" y="1921602"/>
            <a:ext cx="9488817"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Kot je dejal</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 Carl Elefante</a:t>
            </a: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900"/>
              </a:lnSpc>
              <a:spcBef>
                <a:spcPts val="0"/>
              </a:spcBef>
              <a:buNone/>
            </a:pPr>
            <a:r>
              <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rPr>
              <a:t>„Najbolj zelena stavba je </a:t>
            </a:r>
          </a:p>
          <a:p>
            <a:pPr marL="0" indent="0">
              <a:lnSpc>
                <a:spcPts val="2900"/>
              </a:lnSpc>
              <a:spcBef>
                <a:spcPts val="0"/>
              </a:spcBef>
              <a:buNone/>
            </a:pPr>
            <a:r>
              <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rPr>
              <a:t>tista, ki že obstaja.“ </a:t>
            </a:r>
          </a:p>
          <a:p>
            <a:pPr marL="0" indent="0">
              <a:lnSpc>
                <a:spcPts val="2500"/>
              </a:lnSpc>
              <a:spcBef>
                <a:spcPts val="0"/>
              </a:spcBef>
              <a:buNone/>
            </a:pPr>
            <a:endParaRPr lang="en-IE" sz="35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Obnova starih stavb ponuja edinstven način za sprejemanje trajnosti in ponovno povezovanje z vašo dediščino.</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Z ohranjanjem stavb, ki so jih zgradili naši predniki, ne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spoštujemo njihovo mojstrstvo, ampak tudi nadaljujemo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tradicijo iznajdljivosti in samozadostnosti.</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157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C183-69E6-8FB5-071A-1432638FFE09}"/>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A680E98C-7059-1E95-1131-DB87EC1F4DA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E5CD3C8F-29ED-FC0D-E6EE-EFAA2AA0C76D}"/>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5358F57-24E3-6AD0-6225-0B2E236C60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8D222A9-6982-7F49-C6C0-1AAE502E50E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B0499C4-BAE8-8568-E0C9-3129F6844282}"/>
              </a:ext>
            </a:extLst>
          </p:cNvPr>
          <p:cNvSpPr txBox="1">
            <a:spLocks/>
          </p:cNvSpPr>
          <p:nvPr/>
        </p:nvSpPr>
        <p:spPr>
          <a:xfrm>
            <a:off x="2" y="568191"/>
            <a:ext cx="609599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Obnova starih stavb </a:t>
            </a:r>
          </a:p>
        </p:txBody>
      </p:sp>
      <p:sp>
        <p:nvSpPr>
          <p:cNvPr id="27" name="Text Placeholder 3">
            <a:extLst>
              <a:ext uri="{FF2B5EF4-FFF2-40B4-BE49-F238E27FC236}">
                <a16:creationId xmlns:a16="http://schemas.microsoft.com/office/drawing/2014/main" id="{7674CAD8-518D-E1C3-626D-9D3410AC7766}"/>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Ti materiali, v kombinaciji z dolgoletno preizkušenimi gradbenimi metodami, zagotavljajo odlično izolacijo, trajnost in majhen vpliv na okolje. Z obnovo namesto gradnjo novih stavb ohranjamo te dragocene vire – zmanjšujemo količino odpadkov in potrebo po novih materialih. Študija iz leta 2016 je pokazala, da nova stavba, ki je za 30 % učinkovitejša od povprečne obstoječe stavbe, potrebuje med 10 in 80 let, da premaga negativne vplive na podnebne spremembe, povezane z njeno gradnjo.</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 Placeholder 3">
            <a:extLst>
              <a:ext uri="{FF2B5EF4-FFF2-40B4-BE49-F238E27FC236}">
                <a16:creationId xmlns:a16="http://schemas.microsoft.com/office/drawing/2014/main" id="{246C920E-3365-CBF3-5130-02E80810479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Starejše stavbe so bile pogosto zgrajene iz naravnih, trajnostnih materialov, kot so kamen, les in glina, zasnovane tako, da so trajne in se prilagajajo okolju.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14B0253-3CA3-9D35-563D-CF46F0D7F53E}"/>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43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66760-500A-4A79-7B55-FC79E54F798D}"/>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22B8C1C6-59A6-7F1F-5D4E-4572639A1E1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0AC6962-9AC5-B33D-C72F-45332F1FD212}"/>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D4A4804-C694-143F-570C-C8905315148D}"/>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6032800E-3984-FD1E-9076-2AE3C7D234D2}"/>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BF0990DC-14C8-BC79-D045-3C2439843325}"/>
              </a:ext>
            </a:extLst>
          </p:cNvPr>
          <p:cNvSpPr txBox="1">
            <a:spLocks/>
          </p:cNvSpPr>
          <p:nvPr/>
        </p:nvSpPr>
        <p:spPr>
          <a:xfrm>
            <a:off x="2" y="568191"/>
            <a:ext cx="609599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Obnova starih stavb </a:t>
            </a:r>
          </a:p>
        </p:txBody>
      </p:sp>
      <p:sp>
        <p:nvSpPr>
          <p:cNvPr id="27" name="Text Placeholder 3">
            <a:extLst>
              <a:ext uri="{FF2B5EF4-FFF2-40B4-BE49-F238E27FC236}">
                <a16:creationId xmlns:a16="http://schemas.microsoft.com/office/drawing/2014/main" id="{61FD7EC6-C5B8-6396-500B-6E962C85A165}"/>
              </a:ext>
            </a:extLst>
          </p:cNvPr>
          <p:cNvSpPr txBox="1">
            <a:spLocks/>
          </p:cNvSpPr>
          <p:nvPr/>
        </p:nvSpPr>
        <p:spPr>
          <a:xfrm>
            <a:off x="4342310" y="1921602"/>
            <a:ext cx="647052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 združuje ljudi, vam daje dragocene veščine, hkrati pa deli moč in modrost starejših generacij, katerih veščine in znanje so še vedno pomembni. Z vključevanjem družine, prijateljev in sosedov lahko ustvarite skupen občutek namena in razvijete globlje spoštovanje do opravil, ki jih imate pred seboj. Obnova starih stavb ni hiter proces, vendar prinaša veliko zadovoljstvo. Vsaka naloga – od ohranjanja zapletenih podrobnosti do ustvarjanja praktičnega in lepega prostora – lahko prinese občutek dosežka. S tem premišljenim pristopom ne ohranjamo le naše preteklosti, ampak gradimo tudi trajnostno prihodnost, zakoreninjeno v tradiciji in okrepljeno z našimi skupnimi veščinami.</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D37921C1-7A95-8FF3-782F-61A360C599DA}"/>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Proces obnove lahko tudi spodbuja skupnost in povezovanje.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4F8DDFA-3A56-BDF5-E6CB-98A06D6271F5}"/>
              </a:ext>
            </a:extLst>
          </p:cNvPr>
          <p:cNvCxnSpPr>
            <a:cxnSpLocks/>
          </p:cNvCxnSpPr>
          <p:nvPr/>
        </p:nvCxnSpPr>
        <p:spPr>
          <a:xfrm>
            <a:off x="4086341" y="1800426"/>
            <a:ext cx="0" cy="420592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627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A20B-825F-A847-32E7-752FE32BDA9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FCA6AF63-38DB-2F8D-0332-C40BA8A8AE7E}"/>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881BBD0-EB76-DB3D-6283-6CAA49E734F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FECC66-0869-D083-C171-E8724C7D8F0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76AD015-9C21-CE00-3F69-9B563E7F5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809A362C-2B93-94E8-1350-B0018F9EF3E3}"/>
              </a:ext>
            </a:extLst>
          </p:cNvPr>
          <p:cNvSpPr txBox="1">
            <a:spLocks/>
          </p:cNvSpPr>
          <p:nvPr/>
        </p:nvSpPr>
        <p:spPr>
          <a:xfrm>
            <a:off x="3" y="568191"/>
            <a:ext cx="67773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Gradnja z naravnimi materiali </a:t>
            </a:r>
          </a:p>
        </p:txBody>
      </p:sp>
      <p:sp>
        <p:nvSpPr>
          <p:cNvPr id="27" name="Text Placeholder 3">
            <a:extLst>
              <a:ext uri="{FF2B5EF4-FFF2-40B4-BE49-F238E27FC236}">
                <a16:creationId xmlns:a16="http://schemas.microsoft.com/office/drawing/2014/main" id="{06C53AF4-F6D0-C937-4E0C-25A2CC8FBE57}"/>
              </a:ext>
            </a:extLst>
          </p:cNvPr>
          <p:cNvSpPr txBox="1">
            <a:spLocks/>
          </p:cNvSpPr>
          <p:nvPr/>
        </p:nvSpPr>
        <p:spPr>
          <a:xfrm>
            <a:off x="4296086" y="1921602"/>
            <a:ext cx="651674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Naravni materiali so že od nekdaj oblikovali naše domove in kulture. Pred industrializacijo in svetovnimi vojnami je bila uporaba materialov, pridobljenih neposredno iz zemlje, nekaj običajnega. Lesene hiše, kamnite stene in slamnate strehe so bile standard po vsej Evropi. Na Škotskem višavju in Islandiji so ljudje gradili hiše iz šote, medtem ko je v južni Španiji apneni omet zagotavljal trajne in lepe zaključne obloge. V severni Afriki se hiše iz blata brezhibno vklapljajo v puščavo, medtem ko v Japonski bambusove in lesene konstrukcije častijo harmonijo med ljudmi in naravo. V Peruju so starodavni ljudje ustvarili mikroklimatske razmere in napredne drenažne sisteme za kmetijstvo, pri čemer so uporabili le kamne, zemljo in naravno pokrajino. </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ABE0E488-4D75-84C7-0282-871F83F66E07}"/>
              </a:ext>
            </a:extLst>
          </p:cNvPr>
          <p:cNvSpPr txBox="1">
            <a:spLocks/>
          </p:cNvSpPr>
          <p:nvPr/>
        </p:nvSpPr>
        <p:spPr>
          <a:xfrm>
            <a:off x="1089537" y="1921602"/>
            <a:ext cx="272780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Danes mnogi ljudje napačno menijo, da je gradnja z naravnimi materiali stvar preteklosti ali sodoben »trend«, vendar je resnica nekje vmes. </a:t>
            </a:r>
          </a:p>
        </p:txBody>
      </p:sp>
      <p:cxnSp>
        <p:nvCxnSpPr>
          <p:cNvPr id="7" name="Straight Connector 6">
            <a:extLst>
              <a:ext uri="{FF2B5EF4-FFF2-40B4-BE49-F238E27FC236}">
                <a16:creationId xmlns:a16="http://schemas.microsoft.com/office/drawing/2014/main" id="{026702D3-BF74-7777-E05B-B21DD10213EB}"/>
              </a:ext>
            </a:extLst>
          </p:cNvPr>
          <p:cNvCxnSpPr>
            <a:cxnSpLocks/>
          </p:cNvCxnSpPr>
          <p:nvPr/>
        </p:nvCxnSpPr>
        <p:spPr>
          <a:xfrm>
            <a:off x="3902220" y="1737070"/>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FF924-D9AB-099D-A44B-5FCFBDA395C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29F49FCB-9D0A-5CAC-FCCE-B4633E91D6C0}"/>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5DDC537-707F-EC4C-0956-7F4BD95AF8D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FFB7A62-612C-2849-82E2-4F9FF5994E4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87F4A2D-DCC3-83E5-75AD-FF0DEF2CC62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E5EBEAE1-E203-1E7C-A4DB-638F1A5FB61D}"/>
              </a:ext>
            </a:extLst>
          </p:cNvPr>
          <p:cNvSpPr txBox="1">
            <a:spLocks/>
          </p:cNvSpPr>
          <p:nvPr/>
        </p:nvSpPr>
        <p:spPr>
          <a:xfrm>
            <a:off x="3" y="568191"/>
            <a:ext cx="67773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Gradnja z naravnimi materiali </a:t>
            </a:r>
          </a:p>
        </p:txBody>
      </p:sp>
      <p:sp>
        <p:nvSpPr>
          <p:cNvPr id="2" name="Text Placeholder 3">
            <a:extLst>
              <a:ext uri="{FF2B5EF4-FFF2-40B4-BE49-F238E27FC236}">
                <a16:creationId xmlns:a16="http://schemas.microsoft.com/office/drawing/2014/main" id="{E8A358DC-96F3-102E-1CA7-B3EF5B002FFF}"/>
              </a:ext>
            </a:extLst>
          </p:cNvPr>
          <p:cNvSpPr txBox="1">
            <a:spLocks/>
          </p:cNvSpPr>
          <p:nvPr/>
        </p:nvSpPr>
        <p:spPr>
          <a:xfrm>
            <a:off x="4296086" y="1921602"/>
            <a:ext cx="610297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Toplina lesene koče v avstrijskih Alpah ali hladno zavetje hiše iz opeke v Novi Mehiki odražata ne le podnebje, temveč tudi lokalno kulturo in vire. Te stavbe dihajo z okolico in ustvarjajo globljo vez med ljudmi in njihovim okoljem.</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Tudi danes mnogi med nami živijo z naravnimi materiali, ne da bi se tega zavedali – lesena tla, glinene opeke in kamnite poti so še vedno sestavni del naših domov. Ti materiali ne zagotavljajo le trajnostne in energetsko učinkovite možnosti, ampak tudi omogočajo posameznikom in skupnostim, da se ponovno povežejo s tradicionalnim znanjem in zmanjšajo odvisnost od komercialnih industrializiranih sistemov.</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874AA30C-F2EA-0B27-5DA7-FBC074A7FBEE}"/>
              </a:ext>
            </a:extLst>
          </p:cNvPr>
          <p:cNvSpPr txBox="1">
            <a:spLocks/>
          </p:cNvSpPr>
          <p:nvPr/>
        </p:nvSpPr>
        <p:spPr>
          <a:xfrm>
            <a:off x="1089537" y="1921602"/>
            <a:ext cx="272780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Gradnja z naravnimi materiali je več kot le gradbena tehnika – je način, da ostajamo povezani z zemljo. </a:t>
            </a:r>
          </a:p>
        </p:txBody>
      </p:sp>
      <p:cxnSp>
        <p:nvCxnSpPr>
          <p:cNvPr id="5" name="Straight Connector 4">
            <a:extLst>
              <a:ext uri="{FF2B5EF4-FFF2-40B4-BE49-F238E27FC236}">
                <a16:creationId xmlns:a16="http://schemas.microsoft.com/office/drawing/2014/main" id="{41C54E7B-42F0-50F8-1B0D-6449171BF166}"/>
              </a:ext>
            </a:extLst>
          </p:cNvPr>
          <p:cNvCxnSpPr>
            <a:cxnSpLocks/>
          </p:cNvCxnSpPr>
          <p:nvPr/>
        </p:nvCxnSpPr>
        <p:spPr>
          <a:xfrm>
            <a:off x="3902220" y="1737070"/>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22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7927850"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2379432" y="3343552"/>
            <a:ext cx="3469804"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714359" y="2219205"/>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668558" y="2251108"/>
            <a:ext cx="7518444" cy="547147"/>
          </a:xfrm>
          <a:ln>
            <a:noFill/>
          </a:ln>
        </p:spPr>
        <p:txBody>
          <a:bodyPr/>
          <a:lstStyle/>
          <a:p>
            <a:pPr>
              <a:tabLst>
                <a:tab pos="5591175" algn="l"/>
              </a:tabLst>
            </a:pPr>
            <a:r>
              <a:rPr lang="en-US" sz="2400"/>
              <a:t>Uvod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684379" y="2741598"/>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638578" y="2773501"/>
            <a:ext cx="7233631" cy="547147"/>
          </a:xfrm>
          <a:ln>
            <a:noFill/>
          </a:ln>
        </p:spPr>
        <p:txBody>
          <a:bodyPr/>
          <a:lstStyle/>
          <a:p>
            <a:pPr>
              <a:tabLst>
                <a:tab pos="5591175" algn="l"/>
              </a:tabLst>
            </a:pPr>
            <a:r>
              <a:rPr lang="en-US" sz="2400" dirty="0"/>
              <a:t>Izziv: 30 dni vadbe </a:t>
            </a:r>
            <a:r>
              <a:rPr lang="en-US" sz="2400"/>
              <a:t>sprememb        	8</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684379" y="326399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638578" y="3295894"/>
            <a:ext cx="7383532" cy="547147"/>
          </a:xfrm>
          <a:ln>
            <a:noFill/>
          </a:ln>
        </p:spPr>
        <p:txBody>
          <a:bodyPr/>
          <a:lstStyle/>
          <a:p>
            <a:pPr>
              <a:tabLst>
                <a:tab pos="5591175" algn="l"/>
              </a:tabLst>
            </a:pPr>
            <a:r>
              <a:rPr lang="en-US" sz="2400" dirty="0"/>
              <a:t>Dejavnosti za ustvarjanje načinov življenja, ki dajejo </a:t>
            </a:r>
            <a:r>
              <a:rPr lang="en-US" sz="2400"/>
              <a:t>moč    	13</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684379" y="3786384"/>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638578" y="3818287"/>
            <a:ext cx="7233631" cy="547147"/>
          </a:xfrm>
          <a:ln>
            <a:noFill/>
          </a:ln>
        </p:spPr>
        <p:txBody>
          <a:bodyPr/>
          <a:lstStyle/>
          <a:p>
            <a:pPr>
              <a:lnSpc>
                <a:spcPts val="2180"/>
              </a:lnSpc>
              <a:spcBef>
                <a:spcPts val="0"/>
              </a:spcBef>
              <a:tabLst>
                <a:tab pos="5591175" algn="l"/>
              </a:tabLst>
            </a:pPr>
            <a:r>
              <a:rPr lang="en-US" sz="2400" dirty="0"/>
              <a:t>Osnovne vaje za težke življenjske </a:t>
            </a:r>
            <a:r>
              <a:rPr lang="en-US" sz="2400"/>
              <a:t>situacije    	25</a:t>
            </a:r>
            <a:endParaRPr lang="en-US" sz="2400" dirty="0"/>
          </a:p>
        </p:txBody>
      </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684379" y="4308777"/>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638578" y="4340680"/>
            <a:ext cx="7233631"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Dnevnik </a:t>
            </a:r>
            <a:r>
              <a:rPr lang="en-US" sz="2400"/>
              <a:t>dejavnosti         	40</a:t>
            </a:r>
            <a:endParaRPr lang="en-US" sz="2400" dirty="0"/>
          </a:p>
        </p:txBody>
      </p:sp>
      <p:sp>
        <p:nvSpPr>
          <p:cNvPr id="19" name="Text Placeholder 13">
            <a:extLst>
              <a:ext uri="{FF2B5EF4-FFF2-40B4-BE49-F238E27FC236}">
                <a16:creationId xmlns:a16="http://schemas.microsoft.com/office/drawing/2014/main" id="{6A60B674-BD91-0461-4122-B4669F87270A}"/>
              </a:ext>
            </a:extLst>
          </p:cNvPr>
          <p:cNvSpPr txBox="1">
            <a:spLocks/>
          </p:cNvSpPr>
          <p:nvPr/>
        </p:nvSpPr>
        <p:spPr>
          <a:xfrm>
            <a:off x="3684379" y="483117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25" name="Text Placeholder 14">
            <a:extLst>
              <a:ext uri="{FF2B5EF4-FFF2-40B4-BE49-F238E27FC236}">
                <a16:creationId xmlns:a16="http://schemas.microsoft.com/office/drawing/2014/main" id="{67C93A3E-7428-EB87-DD2B-7CD6A1F92ABD}"/>
              </a:ext>
            </a:extLst>
          </p:cNvPr>
          <p:cNvSpPr txBox="1">
            <a:spLocks/>
          </p:cNvSpPr>
          <p:nvPr/>
        </p:nvSpPr>
        <p:spPr>
          <a:xfrm>
            <a:off x="4638578" y="4863073"/>
            <a:ext cx="7233631"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80"/>
              </a:lnSpc>
              <a:spcBef>
                <a:spcPts val="0"/>
              </a:spcBef>
              <a:tabLst>
                <a:tab pos="5591175" algn="l"/>
              </a:tabLst>
            </a:pPr>
            <a:r>
              <a:rPr lang="en-US" sz="2400" dirty="0"/>
              <a:t>Viri za nadaljnje </a:t>
            </a:r>
            <a:r>
              <a:rPr lang="en-US" sz="2400"/>
              <a:t>raziskovanje         	45</a:t>
            </a:r>
            <a:endParaRPr lang="en-US" sz="2400" dirty="0"/>
          </a:p>
        </p:txBody>
      </p:sp>
      <p:sp>
        <p:nvSpPr>
          <p:cNvPr id="28" name="TextBox 27">
            <a:extLst>
              <a:ext uri="{FF2B5EF4-FFF2-40B4-BE49-F238E27FC236}">
                <a16:creationId xmlns:a16="http://schemas.microsoft.com/office/drawing/2014/main" id="{2F1E8373-A369-4750-BBD5-DDA01A2722E9}"/>
              </a:ext>
            </a:extLst>
          </p:cNvPr>
          <p:cNvSpPr txBox="1"/>
          <p:nvPr/>
        </p:nvSpPr>
        <p:spPr>
          <a:xfrm>
            <a:off x="680409" y="547816"/>
            <a:ext cx="8275332"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5 – Opolnomočenje </a:t>
            </a:r>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47B39-760F-B13E-62A1-08D57FED0E1C}"/>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CBC75E71-A745-22F9-BAAC-8CAF25B455C9}"/>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85B6F005-64DD-0397-1FB0-5BAB1F14B90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690AB49-09D4-FC4E-602E-A445293DFAD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2E728B81-4111-760E-C914-108D098DA1C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1D29C9F0-BB28-70C9-1B6E-B90193BF51C3}"/>
              </a:ext>
            </a:extLst>
          </p:cNvPr>
          <p:cNvSpPr txBox="1">
            <a:spLocks/>
          </p:cNvSpPr>
          <p:nvPr/>
        </p:nvSpPr>
        <p:spPr>
          <a:xfrm>
            <a:off x="3" y="568191"/>
            <a:ext cx="67773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Gradnja z naravnimi materiali </a:t>
            </a:r>
          </a:p>
        </p:txBody>
      </p:sp>
      <p:sp>
        <p:nvSpPr>
          <p:cNvPr id="2" name="Text Placeholder 3">
            <a:extLst>
              <a:ext uri="{FF2B5EF4-FFF2-40B4-BE49-F238E27FC236}">
                <a16:creationId xmlns:a16="http://schemas.microsoft.com/office/drawing/2014/main" id="{84F3AFBF-D77D-CA40-3CA6-A67B03890116}"/>
              </a:ext>
            </a:extLst>
          </p:cNvPr>
          <p:cNvSpPr txBox="1">
            <a:spLocks/>
          </p:cNvSpPr>
          <p:nvPr/>
        </p:nvSpPr>
        <p:spPr>
          <a:xfrm>
            <a:off x="4935738" y="1921602"/>
            <a:ext cx="546332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 nam omogoča, da živimo bolj trajnostno, ustvarjamo domove, ki so v harmoniji z zemljo, in prenašamo znanje o odgovorni rabi naravnih virov. </a:t>
            </a:r>
          </a:p>
          <a:p>
            <a:pPr marL="0" indent="0">
              <a:lnSpc>
                <a:spcPts val="2200"/>
              </a:lnSpc>
              <a:spcBef>
                <a:spcPts val="1200"/>
              </a:spcBef>
              <a:buClr>
                <a:srgbClr val="5398A2"/>
              </a:buClr>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 svetu, ki se sooča s podnebnimi izzivi, vrnitev k tem večnim praksam ponuja upanje in moč prihodnjim generacijam – kjer naši domovi niso le zatočišča, ampak aktivni udeleženci v pokrajini, zakorenjeni v zgodovini in trajnosti.</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A1DE9B36-71E4-6B3C-6354-F3CD4C6E4E15}"/>
              </a:ext>
            </a:extLst>
          </p:cNvPr>
          <p:cNvSpPr txBox="1">
            <a:spLocks/>
          </p:cNvSpPr>
          <p:nvPr/>
        </p:nvSpPr>
        <p:spPr>
          <a:xfrm>
            <a:off x="1089536" y="1921602"/>
            <a:ext cx="2998368"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Gradnja z naravo ni le trend, ampak pot k samozadostnosti in skrbi za okolje. </a:t>
            </a:r>
          </a:p>
        </p:txBody>
      </p:sp>
      <p:cxnSp>
        <p:nvCxnSpPr>
          <p:cNvPr id="5" name="Straight Connector 4">
            <a:extLst>
              <a:ext uri="{FF2B5EF4-FFF2-40B4-BE49-F238E27FC236}">
                <a16:creationId xmlns:a16="http://schemas.microsoft.com/office/drawing/2014/main" id="{E16A1833-82B7-C8C0-D987-F5197E0669E2}"/>
              </a:ext>
            </a:extLst>
          </p:cNvPr>
          <p:cNvCxnSpPr>
            <a:cxnSpLocks/>
          </p:cNvCxnSpPr>
          <p:nvPr/>
        </p:nvCxnSpPr>
        <p:spPr>
          <a:xfrm>
            <a:off x="4511820" y="1754999"/>
            <a:ext cx="0" cy="4266598"/>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234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8" y="0"/>
            <a:ext cx="1139460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213A28F2-9269-52E7-3D4D-711F6F8D9616}"/>
              </a:ext>
            </a:extLst>
          </p:cNvPr>
          <p:cNvSpPr txBox="1">
            <a:spLocks/>
          </p:cNvSpPr>
          <p:nvPr/>
        </p:nvSpPr>
        <p:spPr>
          <a:xfrm>
            <a:off x="1" y="568191"/>
            <a:ext cx="80243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Zgradite majhno hiško v naravi </a:t>
            </a:r>
          </a:p>
        </p:txBody>
      </p:sp>
      <p:sp>
        <p:nvSpPr>
          <p:cNvPr id="9" name="Text Placeholder 3">
            <a:extLst>
              <a:ext uri="{FF2B5EF4-FFF2-40B4-BE49-F238E27FC236}">
                <a16:creationId xmlns:a16="http://schemas.microsoft.com/office/drawing/2014/main" id="{FC70BFA4-87EC-1083-B8ED-5B271A55D00D}"/>
              </a:ext>
            </a:extLst>
          </p:cNvPr>
          <p:cNvSpPr txBox="1">
            <a:spLocks/>
          </p:cNvSpPr>
          <p:nvPr/>
        </p:nvSpPr>
        <p:spPr>
          <a:xfrm>
            <a:off x="5820376" y="1921602"/>
            <a:ext cx="4578684"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Če v vaši regiji ali v tem trenutku svojega življenja ne morete zgraditi prave majhne hiše, to obravnavajte kot orodje za zbiranje informacij in namesto tega razmislite o gradnji ali zasnovi majhne strukture, kot je hišica na drevesu ali jurta, ki jo lahko obiščete in se v bližnji prihodnosti ponovno povežete z naravo.</a:t>
            </a:r>
          </a:p>
          <a:p>
            <a:pPr marL="0" indent="0">
              <a:lnSpc>
                <a:spcPts val="2200"/>
              </a:lnSpc>
              <a:spcBef>
                <a:spcPts val="1200"/>
              </a:spcBef>
              <a:buClr>
                <a:srgbClr val="5398A2"/>
              </a:buClr>
              <a:buNone/>
            </a:pPr>
            <a:endPar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E06D797B-DD30-F04E-0DB3-180FACACC18D}"/>
              </a:ext>
            </a:extLst>
          </p:cNvPr>
          <p:cNvSpPr txBox="1">
            <a:spLocks/>
          </p:cNvSpPr>
          <p:nvPr/>
        </p:nvSpPr>
        <p:spPr>
          <a:xfrm>
            <a:off x="773840" y="1921602"/>
            <a:ext cx="4069050"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Gradnja majhne hišice v naravi ni le ustvarjanje majhnega prostora za življenje – gre tudi za sprejemanje neodvisnosti in samozadostnosti, za resnično občutek moči. </a:t>
            </a:r>
          </a:p>
        </p:txBody>
      </p:sp>
      <p:cxnSp>
        <p:nvCxnSpPr>
          <p:cNvPr id="12" name="Straight Connector 11">
            <a:extLst>
              <a:ext uri="{FF2B5EF4-FFF2-40B4-BE49-F238E27FC236}">
                <a16:creationId xmlns:a16="http://schemas.microsoft.com/office/drawing/2014/main" id="{B1BC25D7-B30D-72BA-CF09-9C1699BC9F0B}"/>
              </a:ext>
            </a:extLst>
          </p:cNvPr>
          <p:cNvCxnSpPr>
            <a:cxnSpLocks/>
          </p:cNvCxnSpPr>
          <p:nvPr/>
        </p:nvCxnSpPr>
        <p:spPr>
          <a:xfrm>
            <a:off x="5193137" y="1654930"/>
            <a:ext cx="0" cy="4266598"/>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1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7A7E4-A9BE-B745-5915-8E4AAFE4D2D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9AF1CE0-C889-BCA2-52CF-B173BB1AA14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44ABE6B5-E055-5831-3B45-3690243F90B1}"/>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EB71F71-BBC8-4751-BEB5-F7DF68B4967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AF35DF2-C832-21A8-3690-F45B0590028C}"/>
              </a:ext>
            </a:extLst>
          </p:cNvPr>
          <p:cNvSpPr/>
          <p:nvPr/>
        </p:nvSpPr>
        <p:spPr>
          <a:xfrm>
            <a:off x="502861" y="2735295"/>
            <a:ext cx="10359712" cy="355451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9EDF4135-CB47-DDFB-053F-C0C12162B871}"/>
              </a:ext>
            </a:extLst>
          </p:cNvPr>
          <p:cNvSpPr txBox="1">
            <a:spLocks/>
          </p:cNvSpPr>
          <p:nvPr/>
        </p:nvSpPr>
        <p:spPr>
          <a:xfrm>
            <a:off x="1735108" y="32897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Previdno izberite lokacijo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Ne glede na to, ali že imate zemljišče ali ga nameravate kupiti, izberite lokacijo, kjer se bo vaš poseg skladal z naravo in imel minimalen vpliv na okolje. Tako boste zagotovili, da bo vaš dom spoštoval in ohranjal naravno okolje. Poiščite naravne vire, kot so sončna svetloba, voda in veter, ki vam bodo omogočili zmanjšati odvisnost od zunanjih virov energije.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08EA8691-7A16-2736-C408-E10E04501794}"/>
              </a:ext>
            </a:extLst>
          </p:cNvPr>
          <p:cNvCxnSpPr>
            <a:cxnSpLocks/>
          </p:cNvCxnSpPr>
          <p:nvPr/>
        </p:nvCxnSpPr>
        <p:spPr>
          <a:xfrm flipH="1">
            <a:off x="1401145" y="378431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89CA090-16DC-4956-AB8C-A71E754D0CA9}"/>
              </a:ext>
            </a:extLst>
          </p:cNvPr>
          <p:cNvGrpSpPr/>
          <p:nvPr/>
        </p:nvGrpSpPr>
        <p:grpSpPr>
          <a:xfrm>
            <a:off x="439204" y="3478610"/>
            <a:ext cx="1420700" cy="893966"/>
            <a:chOff x="5728181" y="1253145"/>
            <a:chExt cx="1546707" cy="973255"/>
          </a:xfrm>
        </p:grpSpPr>
        <p:sp>
          <p:nvSpPr>
            <p:cNvPr id="18" name="Oval 17">
              <a:extLst>
                <a:ext uri="{FF2B5EF4-FFF2-40B4-BE49-F238E27FC236}">
                  <a16:creationId xmlns:a16="http://schemas.microsoft.com/office/drawing/2014/main" id="{3CA51106-CB86-5E26-F24C-EADE600163B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1C372341-95D5-D0DC-E024-A174DAE0FC5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299FAE02-8A3C-A159-3AA4-14AF8D5314CA}"/>
              </a:ext>
            </a:extLst>
          </p:cNvPr>
          <p:cNvSpPr txBox="1">
            <a:spLocks/>
          </p:cNvSpPr>
          <p:nvPr/>
        </p:nvSpPr>
        <p:spPr>
          <a:xfrm>
            <a:off x="1" y="568191"/>
            <a:ext cx="805231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Zgradite majhno hišo v naravi </a:t>
            </a:r>
          </a:p>
        </p:txBody>
      </p:sp>
      <p:sp>
        <p:nvSpPr>
          <p:cNvPr id="5" name="Text Placeholder 3">
            <a:extLst>
              <a:ext uri="{FF2B5EF4-FFF2-40B4-BE49-F238E27FC236}">
                <a16:creationId xmlns:a16="http://schemas.microsoft.com/office/drawing/2014/main" id="{AA53C5EA-A3BC-C941-8212-1B9F19169499}"/>
              </a:ext>
            </a:extLst>
          </p:cNvPr>
          <p:cNvSpPr txBox="1">
            <a:spLocks/>
          </p:cNvSpPr>
          <p:nvPr/>
        </p:nvSpPr>
        <p:spPr>
          <a:xfrm>
            <a:off x="773847" y="1516086"/>
            <a:ext cx="7724701" cy="1017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Tukaj je nekaj stvari, ki jih morate upoštevati, ko načrtujete gradnjo svoje majhne hiše:</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8763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2FFC-376C-C21E-E423-CC671F9197B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EB18795-1024-6CCC-4EF6-D3969793399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6CE51F48-455E-6FCF-00CF-D8DE8042C42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0DFC03F-9EE8-3584-C1AA-AAAFAF4AEE77}"/>
              </a:ext>
            </a:extLst>
          </p:cNvPr>
          <p:cNvSpPr/>
          <p:nvPr/>
        </p:nvSpPr>
        <p:spPr>
          <a:xfrm rot="5400000">
            <a:off x="205861" y="1811975"/>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3BC024C-AC19-EF34-683E-42954B423B93}"/>
              </a:ext>
            </a:extLst>
          </p:cNvPr>
          <p:cNvSpPr/>
          <p:nvPr/>
        </p:nvSpPr>
        <p:spPr>
          <a:xfrm>
            <a:off x="502861" y="555812"/>
            <a:ext cx="10359712" cy="573399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525F8C0D-D196-C146-9158-CD73193A53ED}"/>
              </a:ext>
            </a:extLst>
          </p:cNvPr>
          <p:cNvSpPr txBox="1">
            <a:spLocks/>
          </p:cNvSpPr>
          <p:nvPr/>
        </p:nvSpPr>
        <p:spPr>
          <a:xfrm>
            <a:off x="1699249" y="1039435"/>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Uporabite lokalne in trajnostne materiale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Uporabite materiale, kot so obnovljen les, kamen in glina iz okolice. Ti naravni materiali ne le zmanjšujejo vpliv na okolje, ampak lahko ustvarijo dom, ki ostane topel pozimi in hladen poleti, kar zmanjša potrebo po zunanjem ogrevanju ali klimatizaciji.</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7DCB3966-33CB-D8FB-475D-3C9E6C71B9C4}"/>
              </a:ext>
            </a:extLst>
          </p:cNvPr>
          <p:cNvCxnSpPr>
            <a:cxnSpLocks/>
          </p:cNvCxnSpPr>
          <p:nvPr/>
        </p:nvCxnSpPr>
        <p:spPr>
          <a:xfrm flipH="1">
            <a:off x="1365286" y="155188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0047CD8-5798-60D6-A7A7-7ED7B068767A}"/>
              </a:ext>
            </a:extLst>
          </p:cNvPr>
          <p:cNvGrpSpPr/>
          <p:nvPr/>
        </p:nvGrpSpPr>
        <p:grpSpPr>
          <a:xfrm>
            <a:off x="403345" y="1246180"/>
            <a:ext cx="1420700" cy="893966"/>
            <a:chOff x="5728181" y="1253145"/>
            <a:chExt cx="1546707" cy="973255"/>
          </a:xfrm>
        </p:grpSpPr>
        <p:sp>
          <p:nvSpPr>
            <p:cNvPr id="18" name="Oval 17">
              <a:extLst>
                <a:ext uri="{FF2B5EF4-FFF2-40B4-BE49-F238E27FC236}">
                  <a16:creationId xmlns:a16="http://schemas.microsoft.com/office/drawing/2014/main" id="{BFC15301-777F-07E4-D080-EC4CAD57C6C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0A2B6FDF-FA49-AEA0-773E-6EACE541C97D}"/>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6" name="Text Placeholder 3">
            <a:extLst>
              <a:ext uri="{FF2B5EF4-FFF2-40B4-BE49-F238E27FC236}">
                <a16:creationId xmlns:a16="http://schemas.microsoft.com/office/drawing/2014/main" id="{D7D2E815-5126-58C5-EDC5-FDB5C97C1B75}"/>
              </a:ext>
            </a:extLst>
          </p:cNvPr>
          <p:cNvSpPr txBox="1">
            <a:spLocks/>
          </p:cNvSpPr>
          <p:nvPr/>
        </p:nvSpPr>
        <p:spPr>
          <a:xfrm>
            <a:off x="1776971" y="3936775"/>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Izkoristite rešitve za energijo izven omrežja</a:t>
            </a:r>
          </a:p>
          <a:p>
            <a:pPr marL="0" indent="0">
              <a:lnSpc>
                <a:spcPts val="2500"/>
              </a:lnSpc>
              <a:spcBef>
                <a:spcPts val="0"/>
              </a:spcBef>
              <a:buClr>
                <a:srgbClr val="E6C8C7"/>
              </a:buClr>
              <a:buNone/>
            </a:pPr>
            <a:endPar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 uporabo sončnih kolektorjev, vetrnih turbin ali lesa za ogrevanje se osvobodite zunanjih omrežij. Ta samozadostnost je močan način, da prevzamete nadzor nad porabo energije in zmanjšate svoj ogljični odtis.</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3A386F4F-742E-D624-7309-50AC97A66F5E}"/>
              </a:ext>
            </a:extLst>
          </p:cNvPr>
          <p:cNvCxnSpPr>
            <a:cxnSpLocks/>
          </p:cNvCxnSpPr>
          <p:nvPr/>
        </p:nvCxnSpPr>
        <p:spPr>
          <a:xfrm flipH="1">
            <a:off x="1443008" y="444922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23708DA-C323-55DD-36F7-35076803C95B}"/>
              </a:ext>
            </a:extLst>
          </p:cNvPr>
          <p:cNvGrpSpPr/>
          <p:nvPr/>
        </p:nvGrpSpPr>
        <p:grpSpPr>
          <a:xfrm>
            <a:off x="481067" y="4143520"/>
            <a:ext cx="1420700" cy="893966"/>
            <a:chOff x="5728181" y="1253145"/>
            <a:chExt cx="1546707" cy="973255"/>
          </a:xfrm>
        </p:grpSpPr>
        <p:sp>
          <p:nvSpPr>
            <p:cNvPr id="9" name="Oval 8">
              <a:extLst>
                <a:ext uri="{FF2B5EF4-FFF2-40B4-BE49-F238E27FC236}">
                  <a16:creationId xmlns:a16="http://schemas.microsoft.com/office/drawing/2014/main" id="{F740BA09-EC57-D8C9-C20B-C2FE5A58EAB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FB74A18-3A52-F4FE-48DE-F05818C1C047}"/>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3440177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3061-55D2-4028-69E9-B07F86223F7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8C70CBF2-0F5A-B52F-E078-3E32B96B9BC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7AA41ACD-AC91-372F-497B-236F2991082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48D7265-A45A-7F29-9D69-5EF4DB78F574}"/>
              </a:ext>
            </a:extLst>
          </p:cNvPr>
          <p:cNvSpPr/>
          <p:nvPr/>
        </p:nvSpPr>
        <p:spPr>
          <a:xfrm rot="5400000">
            <a:off x="258323" y="395508"/>
            <a:ext cx="6191223" cy="666747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C08B3F2-BB49-C68A-0DB5-268D44386C7F}"/>
              </a:ext>
            </a:extLst>
          </p:cNvPr>
          <p:cNvSpPr/>
          <p:nvPr/>
        </p:nvSpPr>
        <p:spPr>
          <a:xfrm>
            <a:off x="574579" y="2707342"/>
            <a:ext cx="10359712" cy="287318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10BB4435-BA22-3DF1-2550-5E0A5113BD09}"/>
              </a:ext>
            </a:extLst>
          </p:cNvPr>
          <p:cNvSpPr txBox="1">
            <a:spLocks/>
          </p:cNvSpPr>
          <p:nvPr/>
        </p:nvSpPr>
        <p:spPr>
          <a:xfrm>
            <a:off x="1770967" y="3190964"/>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Oblikovano za učinkovitost </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Dobro zasnovana majhna hiša izkoristi vsak centimeter prostora, kar zmanjša potrebo po odvečnih materialih ali energiji. Vključite pametno shranjevanje, učinkovito izolacijo in večnamenske prostore, da bo vaš dom udoben in funkcionalen.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AB52EFEB-2AD5-2E89-5B7A-94E4E244F533}"/>
              </a:ext>
            </a:extLst>
          </p:cNvPr>
          <p:cNvCxnSpPr>
            <a:cxnSpLocks/>
          </p:cNvCxnSpPr>
          <p:nvPr/>
        </p:nvCxnSpPr>
        <p:spPr>
          <a:xfrm flipH="1">
            <a:off x="1437004" y="370341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3A817CD-998D-2EAB-5AA9-E0556996E546}"/>
              </a:ext>
            </a:extLst>
          </p:cNvPr>
          <p:cNvGrpSpPr/>
          <p:nvPr/>
        </p:nvGrpSpPr>
        <p:grpSpPr>
          <a:xfrm>
            <a:off x="475063" y="3397709"/>
            <a:ext cx="1420700" cy="893966"/>
            <a:chOff x="5728181" y="1253145"/>
            <a:chExt cx="1546707" cy="973255"/>
          </a:xfrm>
        </p:grpSpPr>
        <p:sp>
          <p:nvSpPr>
            <p:cNvPr id="18" name="Oval 17">
              <a:extLst>
                <a:ext uri="{FF2B5EF4-FFF2-40B4-BE49-F238E27FC236}">
                  <a16:creationId xmlns:a16="http://schemas.microsoft.com/office/drawing/2014/main" id="{16C0A954-503A-3749-3E9F-67F31EF19EFC}"/>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2A2683B6-DD91-8943-DDC8-BA3E8E562029}"/>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612154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D5E89-BB36-B781-9D5E-58F20D0F3397}"/>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1E6E6427-5B6E-DB3E-B3D3-A379268C6B22}"/>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F67891BC-3AC7-5001-DEAF-4E3BEE1BAD17}"/>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B57E14CC-5DB6-8EF4-04B1-B2CA97AE68F6}"/>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EE1808F2-6EF4-4D4E-3AFA-3B51077CAE35}"/>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D3BAD169-2C6C-4182-C960-486CC9EDB8E2}"/>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93A11BF4-199B-D469-D1F2-5D493270DB62}"/>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5071CFDD-F6D6-C533-FE77-63DA6AFCADC2}"/>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FCA41B-4CE3-86F4-D1F7-F64CC8A9E8EA}"/>
              </a:ext>
            </a:extLst>
          </p:cNvPr>
          <p:cNvSpPr/>
          <p:nvPr/>
        </p:nvSpPr>
        <p:spPr>
          <a:xfrm>
            <a:off x="5203255" y="2533182"/>
            <a:ext cx="637269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
            <a:extLst>
              <a:ext uri="{FF2B5EF4-FFF2-40B4-BE49-F238E27FC236}">
                <a16:creationId xmlns:a16="http://schemas.microsoft.com/office/drawing/2014/main" id="{0A6C741F-F723-4AFC-9CBB-1E888E0D16BD}"/>
              </a:ext>
            </a:extLst>
          </p:cNvPr>
          <p:cNvSpPr/>
          <p:nvPr/>
        </p:nvSpPr>
        <p:spPr>
          <a:xfrm>
            <a:off x="4889241" y="3511493"/>
            <a:ext cx="6665269"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1" name="Rectangle 10">
            <a:extLst>
              <a:ext uri="{FF2B5EF4-FFF2-40B4-BE49-F238E27FC236}">
                <a16:creationId xmlns:a16="http://schemas.microsoft.com/office/drawing/2014/main" id="{E1C7571D-512E-5992-1BF5-AC732867C474}"/>
              </a:ext>
            </a:extLst>
          </p:cNvPr>
          <p:cNvSpPr/>
          <p:nvPr/>
        </p:nvSpPr>
        <p:spPr>
          <a:xfrm>
            <a:off x="6475751" y="4471087"/>
            <a:ext cx="506844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5AD61B75-86FB-F5E8-6838-AE763460B336}"/>
              </a:ext>
            </a:extLst>
          </p:cNvPr>
          <p:cNvSpPr txBox="1"/>
          <p:nvPr/>
        </p:nvSpPr>
        <p:spPr>
          <a:xfrm>
            <a:off x="3648269" y="4505503"/>
            <a:ext cx="78709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postane izziv</a:t>
            </a:r>
          </a:p>
        </p:txBody>
      </p:sp>
      <p:sp>
        <p:nvSpPr>
          <p:cNvPr id="6" name="TextBox 5">
            <a:extLst>
              <a:ext uri="{FF2B5EF4-FFF2-40B4-BE49-F238E27FC236}">
                <a16:creationId xmlns:a16="http://schemas.microsoft.com/office/drawing/2014/main" id="{EEB6D4DB-002F-4E4D-621A-1A4AEEBF5434}"/>
              </a:ext>
            </a:extLst>
          </p:cNvPr>
          <p:cNvSpPr txBox="1"/>
          <p:nvPr/>
        </p:nvSpPr>
        <p:spPr>
          <a:xfrm>
            <a:off x="5301232" y="2549669"/>
            <a:ext cx="623185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Osnovne vaje</a:t>
            </a:r>
          </a:p>
        </p:txBody>
      </p:sp>
      <p:sp>
        <p:nvSpPr>
          <p:cNvPr id="8" name="TextBox 7">
            <a:extLst>
              <a:ext uri="{FF2B5EF4-FFF2-40B4-BE49-F238E27FC236}">
                <a16:creationId xmlns:a16="http://schemas.microsoft.com/office/drawing/2014/main" id="{2507CA9B-8C92-1790-8955-2E1E882F5D6B}"/>
              </a:ext>
            </a:extLst>
          </p:cNvPr>
          <p:cNvSpPr txBox="1"/>
          <p:nvPr/>
        </p:nvSpPr>
        <p:spPr>
          <a:xfrm>
            <a:off x="3978440" y="3527980"/>
            <a:ext cx="7533207"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za čase, ko je življenje</a:t>
            </a:r>
          </a:p>
        </p:txBody>
      </p:sp>
    </p:spTree>
    <p:extLst>
      <p:ext uri="{BB962C8B-B14F-4D97-AF65-F5344CB8AC3E}">
        <p14:creationId xmlns:p14="http://schemas.microsoft.com/office/powerpoint/2010/main" val="1451502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5919230"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562864"/>
            <a:ext cx="4492025"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Življenje v netrajnostnih sistemih je za večino nas izziv – fizični, duševni, čustveni, duhovni, finančni, ustvarjalni in medosebni.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dirty="0">
                <a:solidFill>
                  <a:schemeClr val="bg1"/>
                </a:solidFill>
                <a:latin typeface="Calibri" panose="020F0502020204030204" pitchFamily="34" charset="0"/>
                <a:ea typeface="Calibri" panose="020F0502020204030204" pitchFamily="34" charset="0"/>
                <a:cs typeface="Calibri" panose="020F0502020204030204" pitchFamily="34" charset="0"/>
              </a:rPr>
              <a:t>Izstop iz netrajnostnih sistemov je lahko še bolj zahteven. Ustvarjanje trajnostnih načinov življenja lahko pomaga pri gradnji povsem novih sistemov in struktur, vendar lahko izzivi, povezani s takšnim pionirskim delom, zahtevajo svoj davek.  </a:t>
            </a: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352001" y="1763781"/>
            <a:ext cx="6096007" cy="5055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Tehnike </a:t>
            </a: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ozemljitve    	30</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„Ozemljitev</a:t>
            </a: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     	32</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Dihanje     	34</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Progresivna mišična relaksacija    36</a:t>
            </a:r>
          </a:p>
          <a:p>
            <a:pPr marL="0" indent="0">
              <a:lnSpc>
                <a:spcPts val="6460"/>
              </a:lnSpc>
              <a:spcBef>
                <a:spcPts val="0"/>
              </a:spcBef>
              <a:buClr>
                <a:srgbClr val="E6C8C7"/>
              </a:buClr>
              <a:buNone/>
              <a:tabLst>
                <a:tab pos="4572000" algn="l"/>
              </a:tabLst>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Senzorično </a:t>
            </a: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ozemljitev    	38</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4572000"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5473249" y="2952613"/>
            <a:ext cx="5897595" cy="767372"/>
            <a:chOff x="5408400" y="3484375"/>
            <a:chExt cx="5897595"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5473249" y="2129716"/>
            <a:ext cx="5937195" cy="767372"/>
            <a:chOff x="5408400" y="3484375"/>
            <a:chExt cx="5937195"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54396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5473249" y="3775510"/>
            <a:ext cx="5897595" cy="767372"/>
            <a:chOff x="5408400" y="3484375"/>
            <a:chExt cx="5897595"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5473249" y="4598407"/>
            <a:ext cx="5897595" cy="767372"/>
            <a:chOff x="5408400" y="3484375"/>
            <a:chExt cx="5897595"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5473249" y="5421304"/>
            <a:ext cx="5897595" cy="767372"/>
            <a:chOff x="5408400" y="3484375"/>
            <a:chExt cx="5897595"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54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
        <p:nvSpPr>
          <p:cNvPr id="12" name="TextBox 11">
            <a:extLst>
              <a:ext uri="{FF2B5EF4-FFF2-40B4-BE49-F238E27FC236}">
                <a16:creationId xmlns:a16="http://schemas.microsoft.com/office/drawing/2014/main" id="{80C484EE-7BBB-D1B5-6014-11B4552976E0}"/>
              </a:ext>
            </a:extLst>
          </p:cNvPr>
          <p:cNvSpPr txBox="1"/>
          <p:nvPr/>
        </p:nvSpPr>
        <p:spPr>
          <a:xfrm>
            <a:off x="6352001" y="562865"/>
            <a:ext cx="5392694" cy="1139286"/>
          </a:xfrm>
          <a:prstGeom prst="rect">
            <a:avLst/>
          </a:prstGeom>
          <a:noFill/>
        </p:spPr>
        <p:txBody>
          <a:bodyPr wrap="square">
            <a:spAutoFit/>
          </a:bodyPr>
          <a:lstStyle/>
          <a:p>
            <a:pPr marL="0" indent="0">
              <a:lnSpc>
                <a:spcPts val="27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Spodaj bomo predstavili </a:t>
            </a:r>
            <a:r>
              <a:rPr lang="en-IE" sz="2800" b="1" dirty="0">
                <a:solidFill>
                  <a:srgbClr val="404040"/>
                </a:solidFill>
                <a:latin typeface="Calibri" panose="020F0502020204030204" pitchFamily="34" charset="0"/>
                <a:ea typeface="Calibri" panose="020F0502020204030204" pitchFamily="34" charset="0"/>
                <a:cs typeface="Calibri" panose="020F0502020204030204" pitchFamily="34" charset="0"/>
              </a:rPr>
              <a:t>nekaj orodij, ki smo jih uporabili, da smo se počutili močnejši in se utrdili tam, kjer smo. </a:t>
            </a:r>
          </a:p>
        </p:txBody>
      </p:sp>
    </p:spTree>
    <p:extLst>
      <p:ext uri="{BB962C8B-B14F-4D97-AF65-F5344CB8AC3E}">
        <p14:creationId xmlns:p14="http://schemas.microsoft.com/office/powerpoint/2010/main" val="633824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7768-3D91-30A1-AF98-982E0D718E6C}"/>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1D8C4720-ED26-FFC3-1A2C-E75CBC38AB84}"/>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2D854280-761A-6A68-377C-A86BCCCC0FFD}"/>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258247A-9649-7A66-64A1-E2BDFE3801CF}"/>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83CB24AD-D4FE-E679-8624-52F8BAED12A2}"/>
              </a:ext>
            </a:extLst>
          </p:cNvPr>
          <p:cNvSpPr txBox="1">
            <a:spLocks/>
          </p:cNvSpPr>
          <p:nvPr/>
        </p:nvSpPr>
        <p:spPr>
          <a:xfrm>
            <a:off x="735566" y="2030783"/>
            <a:ext cx="9556272" cy="43040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Naš svet se hitro spreminja. Neprestano opravljamo več opravil hkrati, nenehno nas bombardirajo s tonami novih informacij, ki zahtevajo našo pozornost in skrb. Ko poskušamo slediti neskončnemu toku, se zlahka počutimo preobremenjeni, raztreseni in zaskrbljeni. V tej nenehni naglici je iskanje trenutkov za počitek in osredotočenost pomembnejše kot kdaj koli prej, saj nam omogoča, da se na pomenljiv način ponovno povežemo s seboj in svetom ... ampak za to nimam časa ... zamujam na sestanek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Ko se bliža jesen, se moje življenje nekoliko upočasni, tako kot narava okoli mene. Ugotovim, da se v mislih odpravljam v udobje dnevne sobe v družinski hiši, ko se prižge velika tradicionalna peč na drva. Vedno mi daje občutek varnosti – prostor, kjer lahko upočasnim in neham skrbeti za stvari, za katere ob </a:t>
            </a:r>
            <a:r>
              <a:rPr lang="en-IE" sz="2300" i="1" dirty="0" err="1">
                <a:solidFill>
                  <a:schemeClr val="bg1"/>
                </a:solidFill>
                <a:latin typeface="Calibri" panose="020F0502020204030204" pitchFamily="34" charset="0"/>
                <a:ea typeface="Calibri" panose="020F0502020204030204" pitchFamily="34" charset="0"/>
                <a:cs typeface="Calibri" panose="020F0502020204030204" pitchFamily="34" charset="0"/>
              </a:rPr>
              <a:t>razmisleku </a:t>
            </a: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ugotovim</a:t>
            </a:r>
            <a:r>
              <a:rPr lang="en-IE" sz="2300" i="1" dirty="0" err="1">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da niso tako pomembne, kot sem mislila, in prostor, kjer lahko upočasnim. </a:t>
            </a:r>
          </a:p>
          <a:p>
            <a:pPr marL="0" indent="0">
              <a:lnSpc>
                <a:spcPts val="2200"/>
              </a:lnSpc>
              <a:spcBef>
                <a:spcPts val="400"/>
              </a:spcBef>
              <a:buClr>
                <a:srgbClr val="5398A2"/>
              </a:buClr>
              <a:buNone/>
            </a:pPr>
            <a:endParaRPr lang="sv-SE" sz="23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6FC7A68-D20B-FA0A-ABA5-AD9E667DC26C}"/>
              </a:ext>
            </a:extLst>
          </p:cNvPr>
          <p:cNvSpPr txBox="1">
            <a:spLocks/>
          </p:cNvSpPr>
          <p:nvPr/>
        </p:nvSpPr>
        <p:spPr>
          <a:xfrm>
            <a:off x="708133" y="798655"/>
            <a:ext cx="9730556"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Esej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Lucije: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Kako mi peko kruha pomaga umiriti misli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2061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31BEE-3895-FDBE-71C0-870C623078CB}"/>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0D66040A-2C21-AC22-5F3A-E4BB30D9569D}"/>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69937758-EDE8-B51C-ED4F-2852288204FF}"/>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B588F27C-92B7-5B93-66EF-70D0706B89B0}"/>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7EEAC1F-66F2-D8DF-9131-8FEC2774D088}"/>
              </a:ext>
            </a:extLst>
          </p:cNvPr>
          <p:cNvSpPr txBox="1">
            <a:spLocks/>
          </p:cNvSpPr>
          <p:nvPr/>
        </p:nvSpPr>
        <p:spPr>
          <a:xfrm>
            <a:off x="692413" y="2059801"/>
            <a:ext cx="9658412" cy="3956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Slišim staro uro s hipnotičnim tiktakanjem, ko se utež ziblje z leve na desno in šteje sekunde, vendar sekunde niso pomembne; prostor je brezčasen. Medtem ko sedim na klopi, naslonjena na tople glinene ploščice, slišim in čutim vibracije in ropotanje starega orodja, ki ga mama uporablja za vlaganje lesa v peč, da bi zakurila ogenj, da bo lahko kasneje spekla kruh.</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Kasneje zvečer, ko sedim in jem ta kruh ter čutim toploto, ki se širi iz peči, se počutim izpolnjen in sproščen... Ste kdaj opazili, kako lahko delo z rokami pomaga umiriti um? Čeprav se pečenje kruha zdi preprosta naloga, menim, da je večplastna in starodavna. Če je odpornost sposobnost uspešnega prilagajanja na težke življenjske izkušnje, potem lahko peko kruha štejemo za eno najčistejših oblik gradnje odpornosti na vseh ravneh, tako duševni kot telesni.</a:t>
            </a:r>
          </a:p>
        </p:txBody>
      </p:sp>
      <p:sp>
        <p:nvSpPr>
          <p:cNvPr id="5" name="Text Placeholder 3">
            <a:extLst>
              <a:ext uri="{FF2B5EF4-FFF2-40B4-BE49-F238E27FC236}">
                <a16:creationId xmlns:a16="http://schemas.microsoft.com/office/drawing/2014/main" id="{24A5ADE9-BA3C-C1A9-F1A3-74FD0925E875}"/>
              </a:ext>
            </a:extLst>
          </p:cNvPr>
          <p:cNvSpPr txBox="1">
            <a:spLocks/>
          </p:cNvSpPr>
          <p:nvPr/>
        </p:nvSpPr>
        <p:spPr>
          <a:xfrm>
            <a:off x="692413" y="827673"/>
            <a:ext cx="965841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Esej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Lucije: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Kako mi delo z rokami pri peki kruha pomaga umiriti um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895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3723A-8572-FAAB-B46E-6CAABE43CC6B}"/>
            </a:ext>
          </a:extLst>
        </p:cNvPr>
        <p:cNvGrpSpPr/>
        <p:nvPr/>
      </p:nvGrpSpPr>
      <p:grpSpPr>
        <a:xfrm>
          <a:off x="0" y="0"/>
          <a:ext cx="0" cy="0"/>
          <a:chOff x="0" y="0"/>
          <a:chExt cx="0" cy="0"/>
        </a:xfrm>
      </p:grpSpPr>
      <p:pic>
        <p:nvPicPr>
          <p:cNvPr id="4" name="Picture 3" descr="Looking up a tree with many trees&#10;&#10;AI-generated content may be incorrect.">
            <a:extLst>
              <a:ext uri="{FF2B5EF4-FFF2-40B4-BE49-F238E27FC236}">
                <a16:creationId xmlns:a16="http://schemas.microsoft.com/office/drawing/2014/main" id="{2E38566E-5CE5-1839-7BC2-359BA3EB12F1}"/>
              </a:ext>
            </a:extLst>
          </p:cNvPr>
          <p:cNvPicPr>
            <a:picLocks noChangeAspect="1"/>
          </p:cNvPicPr>
          <p:nvPr/>
        </p:nvPicPr>
        <p:blipFill rotWithShape="1">
          <a:blip r:embed="rId2"/>
          <a:srcRect t="27791" b="27791"/>
          <a:stretch/>
        </p:blipFill>
        <p:spPr>
          <a:xfrm>
            <a:off x="4492259" y="9991"/>
            <a:ext cx="7007328" cy="4661941"/>
          </a:xfrm>
          <a:prstGeom prst="rect">
            <a:avLst/>
          </a:prstGeom>
        </p:spPr>
      </p:pic>
      <p:sp>
        <p:nvSpPr>
          <p:cNvPr id="11" name="Google Shape;133;p1">
            <a:extLst>
              <a:ext uri="{FF2B5EF4-FFF2-40B4-BE49-F238E27FC236}">
                <a16:creationId xmlns:a16="http://schemas.microsoft.com/office/drawing/2014/main" id="{F1B57378-5F87-D10E-2C82-C763B02093CF}"/>
              </a:ext>
            </a:extLst>
          </p:cNvPr>
          <p:cNvSpPr/>
          <p:nvPr/>
        </p:nvSpPr>
        <p:spPr>
          <a:xfrm rot="10800000">
            <a:off x="23557" y="9991"/>
            <a:ext cx="11460310" cy="684800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F535E917-F4A8-11EA-AD70-50713247F804}"/>
              </a:ext>
            </a:extLst>
          </p:cNvPr>
          <p:cNvSpPr/>
          <p:nvPr/>
        </p:nvSpPr>
        <p:spPr>
          <a:xfrm rot="5400000">
            <a:off x="185662" y="1845121"/>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B814B3B-89D1-3DAB-FC73-3A57C652E9B8}"/>
              </a:ext>
            </a:extLst>
          </p:cNvPr>
          <p:cNvSpPr txBox="1">
            <a:spLocks/>
          </p:cNvSpPr>
          <p:nvPr/>
        </p:nvSpPr>
        <p:spPr>
          <a:xfrm>
            <a:off x="749329" y="1851951"/>
            <a:ext cx="1004358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Dokazano je, da delo z rokami izboljša duševno zdravje in počutje. Peka pomaga pri lajšanju fizičnega stresa, ki se nabira zaradi zahtev vsakdanjega življenja. Prav tako pomaga razjasniti misli, saj se lahko popolnoma osredotočite na izvedbo ene same naloge – v tem primeru preoblikovanje vode, moke in soli v okusen in hranljiv kruh.</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400"/>
              </a:spcBef>
              <a:buClr>
                <a:srgbClr val="5398A2"/>
              </a:buClr>
              <a:buNone/>
            </a:pPr>
            <a:r>
              <a:rPr lang="en-IE" sz="2300" i="1" dirty="0">
                <a:solidFill>
                  <a:schemeClr val="bg1"/>
                </a:solidFill>
                <a:latin typeface="Calibri" panose="020F0502020204030204" pitchFamily="34" charset="0"/>
                <a:ea typeface="Calibri" panose="020F0502020204030204" pitchFamily="34" charset="0"/>
                <a:cs typeface="Calibri" panose="020F0502020204030204" pitchFamily="34" charset="0"/>
              </a:rPr>
              <a:t>Poleg tega priprava hrane od začetka daje občutek varnosti in zaščite – zlasti v smislu varnosti hrane, saj se te veščine v prihodnosti lahko izkažejo za bistvene. Zame je znanje, kaj točno je v moji hrani, in nadzor nad tem, kar vnašam v svoje telo, vir moči. Ko se ukvarjamo s tem starodavnim, praktičnim procesom, gojimo potrpežljivost, moč in prilagodljivost – lastnosti, ki nas utrjujejo proti izzivom sodobnega življenja. S peko lahko ponovno odkrijemo, kako se odpornost gradi z majhnimi, premišljenimi dejanji, ki hranijo tako telo kot um. Če želite kruh speči sami, začnite z receptom, ki uporablja instant kvas, da skrajšate čas priprave in se seznanite s postopkom, preden preidete na bolj zahtevne metode.</a:t>
            </a:r>
          </a:p>
          <a:p>
            <a:pPr marL="0" indent="0">
              <a:lnSpc>
                <a:spcPts val="2200"/>
              </a:lnSpc>
              <a:spcBef>
                <a:spcPts val="400"/>
              </a:spcBef>
              <a:buClr>
                <a:srgbClr val="5398A2"/>
              </a:buClr>
              <a:buNone/>
            </a:pPr>
            <a:endParaRPr lang="sv-SE" sz="23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28674AA-5460-9E4E-0CEB-0DEA69D9E2A8}"/>
              </a:ext>
            </a:extLst>
          </p:cNvPr>
          <p:cNvSpPr txBox="1">
            <a:spLocks/>
          </p:cNvSpPr>
          <p:nvPr/>
        </p:nvSpPr>
        <p:spPr>
          <a:xfrm>
            <a:off x="749329" y="619823"/>
            <a:ext cx="965841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Esej </a:t>
            </a:r>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Lucije: </a:t>
            </a:r>
          </a:p>
          <a:p>
            <a:pPr marL="0" indent="0">
              <a:lnSpc>
                <a:spcPts val="2500"/>
              </a:lnSpc>
              <a:spcBef>
                <a:spcPts val="0"/>
              </a:spcBef>
              <a:buNone/>
            </a:pPr>
            <a:r>
              <a:rPr lang="en-IE" b="1" i="1" dirty="0">
                <a:solidFill>
                  <a:schemeClr val="bg1"/>
                </a:solidFill>
                <a:latin typeface="Calibri" panose="020F0502020204030204" pitchFamily="34" charset="0"/>
                <a:ea typeface="Calibri" panose="020F0502020204030204" pitchFamily="34" charset="0"/>
                <a:cs typeface="Calibri" panose="020F0502020204030204" pitchFamily="34" charset="0"/>
              </a:rPr>
              <a:t>Kako mi peko kruha pomaga umiriti um  </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8844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Uvod</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1458-E982-9D9B-9A20-7A320F4A7F8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48C56B5-4247-E8BB-6C9A-FFC913D11E5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DD75363-6E6A-ACE7-66B9-0698434F9D25}"/>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F6A53D4-BD38-897B-D10D-DDD249B3183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B9ED123-23C2-1267-883B-E1691CA2BC78}"/>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7715722-5D18-B7B4-5B67-5AF08210F363}"/>
              </a:ext>
            </a:extLst>
          </p:cNvPr>
          <p:cNvSpPr txBox="1">
            <a:spLocks/>
          </p:cNvSpPr>
          <p:nvPr/>
        </p:nvSpPr>
        <p:spPr>
          <a:xfrm>
            <a:off x="3" y="568191"/>
            <a:ext cx="596608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Tehnike za ozemljitev</a:t>
            </a:r>
          </a:p>
        </p:txBody>
      </p:sp>
      <p:sp>
        <p:nvSpPr>
          <p:cNvPr id="27" name="Text Placeholder 3">
            <a:extLst>
              <a:ext uri="{FF2B5EF4-FFF2-40B4-BE49-F238E27FC236}">
                <a16:creationId xmlns:a16="http://schemas.microsoft.com/office/drawing/2014/main" id="{D5BBEA29-104E-62E5-438C-58FE87C8E51F}"/>
              </a:ext>
            </a:extLst>
          </p:cNvPr>
          <p:cNvSpPr txBox="1">
            <a:spLocks/>
          </p:cNvSpPr>
          <p:nvPr/>
        </p:nvSpPr>
        <p:spPr>
          <a:xfrm>
            <a:off x="5220937" y="1921602"/>
            <a:ext cx="55918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Ko se mi zdi, da mi življenje uhaja izpod nadzora, mi tehnike ozemljitve pomagajo spomniti se, da lahko vedno ustvarim stabilnost v sebi. To je kot da bi pritisnila na pavzo in si vzela trenutek za ponastavitev, da lahko nadaljujem z jasnejšo glavo in mirnejšim srcem.</a:t>
            </a:r>
          </a:p>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Tukaj je nekaj tehnik za ozemljitev, ki lahko pomagajo, ko se stvari zdijo prevelike. Osredotočajo se na ponovno povezovanje s telesom, dihanjem in okolico, kar olajša ohranjanje mirnosti in prisotnosti v trenutku.</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EB38084-971E-ACB1-ED21-0D4FF1539AA5}"/>
              </a:ext>
            </a:extLst>
          </p:cNvPr>
          <p:cNvSpPr txBox="1">
            <a:spLocks/>
          </p:cNvSpPr>
          <p:nvPr/>
        </p:nvSpPr>
        <p:spPr>
          <a:xfrm>
            <a:off x="1089536" y="1921602"/>
            <a:ext cx="329979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V svetu, ki se zdi kaotičen in hitro spreminjajoč, nam ozemljitev lahko pomaga upočasniti in se osredotočiti na to, kar je v trenutku resnično: naše telo, naš dih in zemlja pod našimi nogami.</a:t>
            </a:r>
          </a:p>
        </p:txBody>
      </p:sp>
      <p:cxnSp>
        <p:nvCxnSpPr>
          <p:cNvPr id="7" name="Straight Connector 6">
            <a:extLst>
              <a:ext uri="{FF2B5EF4-FFF2-40B4-BE49-F238E27FC236}">
                <a16:creationId xmlns:a16="http://schemas.microsoft.com/office/drawing/2014/main" id="{673120D1-4910-0712-2B3C-37ACFD5F4592}"/>
              </a:ext>
            </a:extLst>
          </p:cNvPr>
          <p:cNvCxnSpPr>
            <a:cxnSpLocks/>
          </p:cNvCxnSpPr>
          <p:nvPr/>
        </p:nvCxnSpPr>
        <p:spPr>
          <a:xfrm>
            <a:off x="4835055" y="1800426"/>
            <a:ext cx="0" cy="4375522"/>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2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9013-F13C-531F-9ECC-A6A5AFDF06A3}"/>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FC10B063-6785-F462-36A1-9531811B9BD7}"/>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9263A8AD-9BE5-D4ED-436C-4E1F5772324C}"/>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1F7C85B-EC8D-26EF-1277-D577E1D0120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8D5F241-75B7-68A7-1351-DCF546F7D288}"/>
              </a:ext>
            </a:extLst>
          </p:cNvPr>
          <p:cNvSpPr/>
          <p:nvPr/>
        </p:nvSpPr>
        <p:spPr>
          <a:xfrm>
            <a:off x="2149084" y="1541300"/>
            <a:ext cx="9364763" cy="483754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4469B620-0B51-F316-DA2E-02346EC5862A}"/>
              </a:ext>
            </a:extLst>
          </p:cNvPr>
          <p:cNvSpPr txBox="1">
            <a:spLocks/>
          </p:cNvSpPr>
          <p:nvPr/>
        </p:nvSpPr>
        <p:spPr>
          <a:xfrm>
            <a:off x="2654661" y="2010636"/>
            <a:ext cx="8589364"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Naj postane navada: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Čim pogosteje se osredotočate na zemljo, tem lažje vam bo to uspevalo. Poskusite, da osredotočanje na zemljo postane del vaše dnevne rutine.</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Pojdite na prosto: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Narava je odlično ozadje za ozemljitev. Sprehod v parku ali čas v vašem vrtu lahko okrepi pomirjujoče učinke teh tehnik.</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Najdite, kar deluje za vas: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Različne tehnike delujejo za različne ljudi, zato poskusite nekaj in ugotovite, katere vam pomagajo, da se počutite najbolj umirjeni in osredotočeni.</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Začnite z majhnimi koraki: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že nekaj minut na dan lahko naredi veliko razliko.</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Vključite ga v svojo rutino: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Ozemljitev ni nujno ločena dejavnost – lahko jo vadite med pripravo čaja, hojo v službo ali kadarkoli drugje med dnevom.</a:t>
            </a:r>
          </a:p>
          <a:p>
            <a:pPr lvl="0">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145;p2">
            <a:extLst>
              <a:ext uri="{FF2B5EF4-FFF2-40B4-BE49-F238E27FC236}">
                <a16:creationId xmlns:a16="http://schemas.microsoft.com/office/drawing/2014/main" id="{49FED3AD-894D-2A29-16F6-258959AD239A}"/>
              </a:ext>
            </a:extLst>
          </p:cNvPr>
          <p:cNvSpPr txBox="1">
            <a:spLocks/>
          </p:cNvSpPr>
          <p:nvPr/>
        </p:nvSpPr>
        <p:spPr>
          <a:xfrm>
            <a:off x="23557" y="1045776"/>
            <a:ext cx="8589364"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Splošni nasveti za vaje ozemljitve:</a:t>
            </a:r>
          </a:p>
        </p:txBody>
      </p:sp>
    </p:spTree>
    <p:extLst>
      <p:ext uri="{BB962C8B-B14F-4D97-AF65-F5344CB8AC3E}">
        <p14:creationId xmlns:p14="http://schemas.microsoft.com/office/powerpoint/2010/main" val="1598307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54DDC-745D-893C-8930-FDEDC1B9B484}"/>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A627D51F-7C67-5193-B8B7-3CDDA8361911}"/>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58D83909-E6BA-A549-4610-040F154ECA37}"/>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1FFECE3-87E9-54B7-0E36-D33940ECBED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A200DCA-5133-B14E-FB35-F0520FD18F70}"/>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7FD020E9-E65D-71E1-647D-9809BAA4FCD1}"/>
              </a:ext>
            </a:extLst>
          </p:cNvPr>
          <p:cNvSpPr txBox="1">
            <a:spLocks/>
          </p:cNvSpPr>
          <p:nvPr/>
        </p:nvSpPr>
        <p:spPr>
          <a:xfrm>
            <a:off x="2" y="568191"/>
            <a:ext cx="882920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„Ozemljitev“ (hoja bosih nog v naravi)</a:t>
            </a:r>
          </a:p>
        </p:txBody>
      </p:sp>
      <p:sp>
        <p:nvSpPr>
          <p:cNvPr id="27" name="Text Placeholder 3">
            <a:extLst>
              <a:ext uri="{FF2B5EF4-FFF2-40B4-BE49-F238E27FC236}">
                <a16:creationId xmlns:a16="http://schemas.microsoft.com/office/drawing/2014/main" id="{1C78F22C-F541-51A4-9342-9315455D6F4F}"/>
              </a:ext>
            </a:extLst>
          </p:cNvPr>
          <p:cNvSpPr txBox="1">
            <a:spLocks/>
          </p:cNvSpPr>
          <p:nvPr/>
        </p:nvSpPr>
        <p:spPr>
          <a:xfrm>
            <a:off x="834411" y="3006699"/>
            <a:ext cx="459031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 je eden najpreprostejših načinov, da se ponovno povežete z zemljo in umirite svoj um. Hoja bosih nog osvobodi naše stopala iz omejitev čevljev, jim da prostor za dihanje in mišicam čas za počitek in obnovo. To je način, da se dobesedno utrdite na zemlji, fizično in čustveno, ko se zdi, da se vse vrti izven nadzora.</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2A536DA0-C3C6-3A4E-2FE3-BB3B721663AF}"/>
              </a:ext>
            </a:extLst>
          </p:cNvPr>
          <p:cNvSpPr txBox="1">
            <a:spLocks/>
          </p:cNvSpPr>
          <p:nvPr/>
        </p:nvSpPr>
        <p:spPr>
          <a:xfrm>
            <a:off x="799184" y="1781784"/>
            <a:ext cx="462663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Ozemljitev vključuje hojo bosih nog po naravnih površinah, kot so trava, pesek ali zemlja. </a:t>
            </a:r>
          </a:p>
        </p:txBody>
      </p:sp>
      <p:cxnSp>
        <p:nvCxnSpPr>
          <p:cNvPr id="3" name="Straight Connector 2">
            <a:extLst>
              <a:ext uri="{FF2B5EF4-FFF2-40B4-BE49-F238E27FC236}">
                <a16:creationId xmlns:a16="http://schemas.microsoft.com/office/drawing/2014/main" id="{E817599F-8F87-142F-368B-D87D4C5B00E2}"/>
              </a:ext>
            </a:extLst>
          </p:cNvPr>
          <p:cNvCxnSpPr>
            <a:cxnSpLocks/>
          </p:cNvCxnSpPr>
          <p:nvPr/>
        </p:nvCxnSpPr>
        <p:spPr>
          <a:xfrm>
            <a:off x="5659514" y="1655812"/>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43ECCA3-678A-1900-AC23-C3B392071318}"/>
              </a:ext>
            </a:extLst>
          </p:cNvPr>
          <p:cNvSpPr txBox="1">
            <a:spLocks/>
          </p:cNvSpPr>
          <p:nvPr/>
        </p:nvSpPr>
        <p:spPr>
          <a:xfrm>
            <a:off x="5901033" y="2718507"/>
            <a:ext cx="4925725"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Poiščite varen prostor na prostem, kot je vrt, park ali plaža. </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Snemite čevlje in stojte ali hodite počasi, pri tem pa bodite pozorni na občutek tal pod nogami.</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Globoko dihajte in se sprostite v trenutku.</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5–10 minut hodite ali stojte in se prepustite občutku stabilnosti in miru. </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2987D6FC-EB74-CB98-6B61-5CFAC162A679}"/>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Kako to narediti:</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6904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2BAB3-ADC9-2EA0-800A-0525A6CF3488}"/>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A7C7AE79-8DF0-4AF4-AAAF-2D33475C49BE}"/>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FCCA2650-C73B-8438-3598-4C22C562D06A}"/>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7BB66CC-AF5D-CCCB-04F7-8CC7D4DA4509}"/>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01C66A8-BDF5-0C8F-C9AC-F7BCFD2A0106}"/>
              </a:ext>
            </a:extLst>
          </p:cNvPr>
          <p:cNvSpPr/>
          <p:nvPr/>
        </p:nvSpPr>
        <p:spPr>
          <a:xfrm>
            <a:off x="2453478" y="1630213"/>
            <a:ext cx="9238849" cy="4837544"/>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6D744C8B-D2DA-F94D-038C-7CBE0947B558}"/>
              </a:ext>
            </a:extLst>
          </p:cNvPr>
          <p:cNvSpPr txBox="1">
            <a:spLocks/>
          </p:cNvSpPr>
          <p:nvPr/>
        </p:nvSpPr>
        <p:spPr>
          <a:xfrm>
            <a:off x="2854123" y="2107799"/>
            <a:ext cx="819962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Izberite pravo mesto: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poiščite mesto s čisto, mehko podlago, kot je trava ali pesek, da se boste pri hoji bosih nog počutili udobno.</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Najboljši čas za hojo: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Poskusite se dotakniti zemlje zgodaj zjutraj ali pozno popoldne, ko je tišje in je tla hladnejša.</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Bodite previdni: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Preden hodite bos, preverite, ali na tleh ni ostrih predmetov ali neravnin.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Mešajte: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izmenjujte stoje in počasno hojo, da se na različne načine povežete z okolico.</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Upoštevajte vreme: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Mokra trava ali tla lahko izboljšajo senzorično izkušnjo, vendar se izogibajte izjemno hladnim ali vročim površinam, da bo izkušnja udobna in varna.</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221A1E5F-8FB9-EE2A-599E-E34B7F140581}"/>
              </a:ext>
            </a:extLst>
          </p:cNvPr>
          <p:cNvSpPr txBox="1">
            <a:spLocks/>
          </p:cNvSpPr>
          <p:nvPr/>
        </p:nvSpPr>
        <p:spPr>
          <a:xfrm>
            <a:off x="23557" y="1045776"/>
            <a:ext cx="5840031"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Nasveti in triki za ozemljitev:</a:t>
            </a:r>
          </a:p>
        </p:txBody>
      </p:sp>
    </p:spTree>
    <p:extLst>
      <p:ext uri="{BB962C8B-B14F-4D97-AF65-F5344CB8AC3E}">
        <p14:creationId xmlns:p14="http://schemas.microsoft.com/office/powerpoint/2010/main" val="479862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A078B-BF6A-94B0-71C8-70FEE3AF16E2}"/>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E115E4DA-8277-8DC7-B1F1-0000BD87A9E3}"/>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90DEFD0-B244-05D6-2F6D-FECF17D4C3D1}"/>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26C7035-C718-356E-EEC4-1130241D8FF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719EABF-8C48-E34F-0C18-7B9559254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98F18366-E94E-2413-1AAE-2810DF37B0A5}"/>
              </a:ext>
            </a:extLst>
          </p:cNvPr>
          <p:cNvSpPr txBox="1">
            <a:spLocks/>
          </p:cNvSpPr>
          <p:nvPr/>
        </p:nvSpPr>
        <p:spPr>
          <a:xfrm>
            <a:off x="3" y="568191"/>
            <a:ext cx="746510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Dihanje (metoda 4-7-8)</a:t>
            </a:r>
          </a:p>
        </p:txBody>
      </p:sp>
      <p:sp>
        <p:nvSpPr>
          <p:cNvPr id="27" name="Text Placeholder 3">
            <a:extLst>
              <a:ext uri="{FF2B5EF4-FFF2-40B4-BE49-F238E27FC236}">
                <a16:creationId xmlns:a16="http://schemas.microsoft.com/office/drawing/2014/main" id="{0F0E43B9-1EC7-4B28-13ED-8955261D6BB7}"/>
              </a:ext>
            </a:extLst>
          </p:cNvPr>
          <p:cNvSpPr txBox="1">
            <a:spLocks/>
          </p:cNvSpPr>
          <p:nvPr/>
        </p:nvSpPr>
        <p:spPr>
          <a:xfrm>
            <a:off x="1089536" y="3994642"/>
            <a:ext cx="4371507"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Dihanje je vedno z vami, zato je zanesljiv način, da se osredotočite in izkoristite življenjsko energijo, ki je v vseh nas. Osredotočenje na počasno, enakomerno dihanje vam lahko pomaga ponastaviti se in se počutiti bolj pod nadzorom.</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E4C0D623-4B6A-C50E-3555-2E6A9F8948A2}"/>
              </a:ext>
            </a:extLst>
          </p:cNvPr>
          <p:cNvSpPr txBox="1">
            <a:spLocks/>
          </p:cNvSpPr>
          <p:nvPr/>
        </p:nvSpPr>
        <p:spPr>
          <a:xfrm>
            <a:off x="1089536" y="1921602"/>
            <a:ext cx="437150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Dihanje je hiter način, da se umirite, metoda 4-7-8 pa pomaga upočasniti srčni utrip in sprostiti telo. več nadzora.</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7331BFE4-89B1-FCA4-FF67-D85A787FB26A}"/>
              </a:ext>
            </a:extLst>
          </p:cNvPr>
          <p:cNvCxnSpPr>
            <a:cxnSpLocks/>
          </p:cNvCxnSpPr>
          <p:nvPr/>
        </p:nvCxnSpPr>
        <p:spPr>
          <a:xfrm>
            <a:off x="5599553"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7488AB1-93BA-242C-8640-EAE2B4AE9C4F}"/>
              </a:ext>
            </a:extLst>
          </p:cNvPr>
          <p:cNvSpPr txBox="1">
            <a:spLocks/>
          </p:cNvSpPr>
          <p:nvPr/>
        </p:nvSpPr>
        <p:spPr>
          <a:xfrm>
            <a:off x="5901034" y="2718507"/>
            <a:ext cx="425599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Udobno sedite ali stojte.</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4 sekunde dihajte skozi nos.</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Zadržite dih 7 sekund.</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Počasi izdihnite skozi usta 8 sekund.</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Ponovite 5-krat, dokler se ne boste počutili bolj sproščeni.</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59DC2C56-7821-4647-1EBE-B97F72119B76}"/>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Kako to narediti:</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2102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0E2D-8112-24D4-80C1-2764920D987A}"/>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DE59313E-365E-9094-BDE2-7AF47FDE0DF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89FFE40-2149-07DB-7343-0E6BE02943C5}"/>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E04BEB3D-4C1A-3BD1-8372-40C8F2CB2B9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E082129-E30D-0C48-3FD8-26F58E645C2F}"/>
              </a:ext>
            </a:extLst>
          </p:cNvPr>
          <p:cNvSpPr/>
          <p:nvPr/>
        </p:nvSpPr>
        <p:spPr>
          <a:xfrm>
            <a:off x="2234938" y="1659457"/>
            <a:ext cx="9427410" cy="46487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58CD54E4-6004-C2F3-CDF3-0E38785FA906}"/>
              </a:ext>
            </a:extLst>
          </p:cNvPr>
          <p:cNvSpPr txBox="1">
            <a:spLocks/>
          </p:cNvSpPr>
          <p:nvPr/>
        </p:nvSpPr>
        <p:spPr>
          <a:xfrm>
            <a:off x="2635584" y="2137043"/>
            <a:ext cx="8109680"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Začnite z majhnimi koraki: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Če imate malo časa, se osredotočite na ključna področja, kot so ramena, čeljust in roke, kjer se nabira napetost.</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Uporabite nežno glasbo: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 ozadju predvajajte pomirjujočo glasbo, da okrepite občutek sprostitve.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Ne hitite: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Vzemite si čas, zlasti pri napenjanju in sproščanju posameznih mišic. Čim počasneje, tem bolje.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Naredite pred spanjem: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progresivna mišična sproščanja vam lahko pomagajo, da se sprostite pred spanjem, zato jih poskusite zvečer ali jih vključite v svojo rutino pred spanjem.</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Vizualizirajte sprostitev: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Predstavljajte si, kako napetost zapušča vaše telo, ko sprostite vsako mišično skupino.</a:t>
            </a: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59E9100F-D992-B457-E61A-2C0BC37AFE34}"/>
              </a:ext>
            </a:extLst>
          </p:cNvPr>
          <p:cNvSpPr txBox="1">
            <a:spLocks/>
          </p:cNvSpPr>
          <p:nvPr/>
        </p:nvSpPr>
        <p:spPr>
          <a:xfrm>
            <a:off x="23556" y="1045776"/>
            <a:ext cx="11014557"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Nasveti in triki za progresivno mišično sproščanje:</a:t>
            </a:r>
          </a:p>
        </p:txBody>
      </p:sp>
    </p:spTree>
    <p:extLst>
      <p:ext uri="{BB962C8B-B14F-4D97-AF65-F5344CB8AC3E}">
        <p14:creationId xmlns:p14="http://schemas.microsoft.com/office/powerpoint/2010/main" val="665097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1E2C-A6F0-BA13-976D-5B0CE0F48E0E}"/>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217E8FDA-8F1C-E047-5B87-590766BFCD28}"/>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79CF85F5-28FC-5832-55FD-F7E5F6FFF334}"/>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253813-B043-A785-0E18-B3D0A3CFAFA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4625E5F-7E47-17D9-E3AA-EA612C326E57}"/>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DBCBA5F2-C055-296E-8FC1-17B3CCA36D38}"/>
              </a:ext>
            </a:extLst>
          </p:cNvPr>
          <p:cNvSpPr txBox="1">
            <a:spLocks/>
          </p:cNvSpPr>
          <p:nvPr/>
        </p:nvSpPr>
        <p:spPr>
          <a:xfrm>
            <a:off x="3" y="568191"/>
            <a:ext cx="746510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Progresivna mišična relaksacija</a:t>
            </a:r>
          </a:p>
        </p:txBody>
      </p:sp>
      <p:sp>
        <p:nvSpPr>
          <p:cNvPr id="27" name="Text Placeholder 3">
            <a:extLst>
              <a:ext uri="{FF2B5EF4-FFF2-40B4-BE49-F238E27FC236}">
                <a16:creationId xmlns:a16="http://schemas.microsoft.com/office/drawing/2014/main" id="{A3DF808A-8175-934D-434E-4F7CDE2919F9}"/>
              </a:ext>
            </a:extLst>
          </p:cNvPr>
          <p:cNvSpPr txBox="1">
            <a:spLocks/>
          </p:cNvSpPr>
          <p:nvPr/>
        </p:nvSpPr>
        <p:spPr>
          <a:xfrm>
            <a:off x="1048691" y="3980229"/>
            <a:ext cx="4036334" cy="2218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Stres se pogosto nabira v telesu, ne da bi se tega zavedali. Ta tehnika pomaga povečati zavest o tej napetosti in vam daje moč, da jo sprostite, hkrati pa se osvobodite njenega vpliva nad nami.</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71288C4F-CEA0-7E63-F19F-1B8BD7B0D8CF}"/>
              </a:ext>
            </a:extLst>
          </p:cNvPr>
          <p:cNvSpPr txBox="1">
            <a:spLocks/>
          </p:cNvSpPr>
          <p:nvPr/>
        </p:nvSpPr>
        <p:spPr>
          <a:xfrm>
            <a:off x="1038028" y="1858056"/>
            <a:ext cx="448679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Ta tehnika vključuje napenjanje in nato sprostitev različnih mišičnih skupin, da se sprosti napetost in ponovno vzpostavi povezava s telesom.</a:t>
            </a:r>
          </a:p>
        </p:txBody>
      </p:sp>
      <p:cxnSp>
        <p:nvCxnSpPr>
          <p:cNvPr id="3" name="Straight Connector 2">
            <a:extLst>
              <a:ext uri="{FF2B5EF4-FFF2-40B4-BE49-F238E27FC236}">
                <a16:creationId xmlns:a16="http://schemas.microsoft.com/office/drawing/2014/main" id="{1680D874-1961-A4F8-44AF-7416413C8DBD}"/>
              </a:ext>
            </a:extLst>
          </p:cNvPr>
          <p:cNvCxnSpPr>
            <a:cxnSpLocks/>
          </p:cNvCxnSpPr>
          <p:nvPr/>
        </p:nvCxnSpPr>
        <p:spPr>
          <a:xfrm>
            <a:off x="5599553"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126BC65-554D-4216-30B1-629C2E199B2C}"/>
              </a:ext>
            </a:extLst>
          </p:cNvPr>
          <p:cNvSpPr txBox="1">
            <a:spLocks/>
          </p:cNvSpPr>
          <p:nvPr/>
        </p:nvSpPr>
        <p:spPr>
          <a:xfrm>
            <a:off x="5901034" y="2718507"/>
            <a:ext cx="4255992"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Sedite ali ležite na udobnem mestu.</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Začnite s prsti na nogah: napnite jih za 5 sekund, nato sprostite.</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Nadaljujte po nogah, trebuhu, rokah in obrazu – napenjajte in sprostite vsako mišično skupino za nekaj sekund.</a:t>
            </a:r>
          </a:p>
          <a:p>
            <a:pPr lvl="0">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Med sproščanjem globoko dihajte in sprostite vso napetost.</a:t>
            </a:r>
          </a:p>
          <a:p>
            <a:pPr lvl="0">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9034438-B157-DCE0-AB36-F09D629B2769}"/>
              </a:ext>
            </a:extLst>
          </p:cNvPr>
          <p:cNvSpPr txBox="1">
            <a:spLocks/>
          </p:cNvSpPr>
          <p:nvPr/>
        </p:nvSpPr>
        <p:spPr>
          <a:xfrm>
            <a:off x="5901034" y="1985147"/>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Kako to narediti:</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78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E0BA-F014-F121-1392-AC06F7821A7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B9396C5D-DF11-1759-EE65-5428685F8BEF}"/>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179008DB-43CF-4480-6FF9-6AFD1F43CDB6}"/>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884825F-FC21-C24C-626B-13A4D16CCE1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59F961D-F1F4-C3A9-3FBA-4CF8671FC789}"/>
              </a:ext>
            </a:extLst>
          </p:cNvPr>
          <p:cNvSpPr/>
          <p:nvPr/>
        </p:nvSpPr>
        <p:spPr>
          <a:xfrm>
            <a:off x="2249928" y="1659457"/>
            <a:ext cx="9263919" cy="4648732"/>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9E0828B2-A5F0-03A5-888E-B9BDF951CB1F}"/>
              </a:ext>
            </a:extLst>
          </p:cNvPr>
          <p:cNvSpPr txBox="1">
            <a:spLocks/>
          </p:cNvSpPr>
          <p:nvPr/>
        </p:nvSpPr>
        <p:spPr>
          <a:xfrm>
            <a:off x="2635584" y="2137043"/>
            <a:ext cx="8109680"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Poiščite miren kotiček: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če je mogoče, vadite v mirni sobi ali prostoru, kjer vas ne bo nihče motil.</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Uporabite štoparico: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Če šele začenjate, nastavite štoparico, da vam pomaga pri časovnem usklajevanju dihanja.</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Prilagodite čas: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Če se vam zdi, da je zadrževanje diha 7 sekund predolgo, skrajšajte čas in ga postopoma podaljšujte.</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Kombinirajte z ozemljitvijo: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Poskusite dihanje 4-7-8 med vadbo ozemljitve, da podvojite pomirjujoč učinek.</a:t>
            </a:r>
          </a:p>
          <a:p>
            <a:pPr lvl="0">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Uporabite kadarkoli: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 tehnika je diskretna, zato jo lahko uporabite tudi v stresnih trenutkih, bodisi na delovnem mestu bodisi v javnosti.</a:t>
            </a:r>
          </a:p>
          <a:p>
            <a:pPr lvl="0">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56765AB5-1836-5A7F-C1CA-BC0203DCF45D}"/>
              </a:ext>
            </a:extLst>
          </p:cNvPr>
          <p:cNvSpPr txBox="1">
            <a:spLocks/>
          </p:cNvSpPr>
          <p:nvPr/>
        </p:nvSpPr>
        <p:spPr>
          <a:xfrm>
            <a:off x="23557" y="1045776"/>
            <a:ext cx="9345295"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Nasveti in triki za uporabo dihalnih tehnik:</a:t>
            </a:r>
          </a:p>
        </p:txBody>
      </p:sp>
    </p:spTree>
    <p:extLst>
      <p:ext uri="{BB962C8B-B14F-4D97-AF65-F5344CB8AC3E}">
        <p14:creationId xmlns:p14="http://schemas.microsoft.com/office/powerpoint/2010/main" val="661761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3C29-87DD-D20E-74B3-E514456FAD4A}"/>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FFFBFA01-E145-76E7-A489-E4C3C3BEF493}"/>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833FC14C-8B73-9776-9C71-F2C1734C81F4}"/>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5D132CF-3707-B05F-BFED-E4FDEC2ED09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0366849A-38B3-AA40-56F5-CDD00A828C76}"/>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E6DBC96-FD83-A2F6-8791-AD26DCFEE9FE}"/>
              </a:ext>
            </a:extLst>
          </p:cNvPr>
          <p:cNvSpPr txBox="1">
            <a:spLocks/>
          </p:cNvSpPr>
          <p:nvPr/>
        </p:nvSpPr>
        <p:spPr>
          <a:xfrm>
            <a:off x="3" y="568191"/>
            <a:ext cx="968364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Senzorično utrjevanje (metoda 5-4-3-2-1)</a:t>
            </a:r>
          </a:p>
        </p:txBody>
      </p:sp>
      <p:sp>
        <p:nvSpPr>
          <p:cNvPr id="27" name="Text Placeholder 3">
            <a:extLst>
              <a:ext uri="{FF2B5EF4-FFF2-40B4-BE49-F238E27FC236}">
                <a16:creationId xmlns:a16="http://schemas.microsoft.com/office/drawing/2014/main" id="{660AE578-2F32-91BD-0DBD-F01B9421C5C2}"/>
              </a:ext>
            </a:extLst>
          </p:cNvPr>
          <p:cNvSpPr txBox="1">
            <a:spLocks/>
          </p:cNvSpPr>
          <p:nvPr/>
        </p:nvSpPr>
        <p:spPr>
          <a:xfrm>
            <a:off x="1048691" y="3312826"/>
            <a:ext cx="3786364" cy="28863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To je hiter način, da se umirite, ko se vaš um počuti razburjen. Ko se vaše misli podijo, se s pomočjo osredotočanja na čute vrnete v sedanjost. To je preprost opomnik, da lahko obvladate vse, kar se vam postavi pred vas.</a:t>
            </a:r>
          </a:p>
          <a:p>
            <a:pPr marL="0" indent="0">
              <a:lnSpc>
                <a:spcPts val="2200"/>
              </a:lnSpc>
              <a:spcBef>
                <a:spcPts val="120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188AEAE-DC0F-E94D-017D-7ABADBDDD3FF}"/>
              </a:ext>
            </a:extLst>
          </p:cNvPr>
          <p:cNvSpPr txBox="1">
            <a:spLocks/>
          </p:cNvSpPr>
          <p:nvPr/>
        </p:nvSpPr>
        <p:spPr>
          <a:xfrm>
            <a:off x="1038028" y="1858056"/>
            <a:ext cx="379702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Ta metoda vam pomaga uporabiti čute, da ostanejo osredotočeni na sedanjost</a:t>
            </a:r>
          </a:p>
        </p:txBody>
      </p:sp>
      <p:cxnSp>
        <p:nvCxnSpPr>
          <p:cNvPr id="3" name="Straight Connector 2">
            <a:extLst>
              <a:ext uri="{FF2B5EF4-FFF2-40B4-BE49-F238E27FC236}">
                <a16:creationId xmlns:a16="http://schemas.microsoft.com/office/drawing/2014/main" id="{A44203DC-BFA7-A1AA-1477-1CFF361B94D6}"/>
              </a:ext>
            </a:extLst>
          </p:cNvPr>
          <p:cNvCxnSpPr>
            <a:cxnSpLocks/>
          </p:cNvCxnSpPr>
          <p:nvPr/>
        </p:nvCxnSpPr>
        <p:spPr>
          <a:xfrm>
            <a:off x="5164839" y="1635535"/>
            <a:ext cx="0" cy="456361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2919E54-2F22-5939-2EA3-83037519CA45}"/>
              </a:ext>
            </a:extLst>
          </p:cNvPr>
          <p:cNvSpPr txBox="1">
            <a:spLocks/>
          </p:cNvSpPr>
          <p:nvPr/>
        </p:nvSpPr>
        <p:spPr>
          <a:xfrm>
            <a:off x="5745167" y="2745626"/>
            <a:ext cx="4763731"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5: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Pogledajte okoli sebe in naštete 5 stvari, ki jih vidite.</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4: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Dotaknite se 4 stvari in opazujte njihovo teksturo.</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3: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Poslušajte 3 različne zvoke.</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2: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Opazite 2 stvari, ki jih lahko vonjate.</a:t>
            </a:r>
          </a:p>
          <a:p>
            <a:pPr marL="357188" indent="-357188">
              <a:lnSpc>
                <a:spcPts val="2200"/>
              </a:lnSpc>
              <a:spcBef>
                <a:spcPts val="1200"/>
              </a:spcBef>
              <a:buClr>
                <a:srgbClr val="5398A2"/>
              </a:buClr>
              <a:buNone/>
              <a:tabLst>
                <a:tab pos="342900" algn="l"/>
              </a:tabLst>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1: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Osredotočite se na 1 stvar, ki jo lahko okusite, ali pa preprosto opazujte svoj jezik v ustih. </a:t>
            </a:r>
          </a:p>
          <a:p>
            <a:pPr marL="357188" lvl="0" indent="-357188">
              <a:lnSpc>
                <a:spcPts val="2200"/>
              </a:lnSpc>
              <a:spcBef>
                <a:spcPts val="1200"/>
              </a:spcBef>
              <a:buClr>
                <a:srgbClr val="5398A2"/>
              </a:buClr>
              <a:buNone/>
              <a:tabLst>
                <a:tab pos="342900" algn="l"/>
              </a:tabLst>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1200"/>
              </a:spcBef>
              <a:buClr>
                <a:srgbClr val="5398A2"/>
              </a:buClr>
              <a:buNone/>
              <a:tabLst>
                <a:tab pos="342900" algn="l"/>
              </a:tabLst>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357188" indent="-357188">
              <a:lnSpc>
                <a:spcPts val="2200"/>
              </a:lnSpc>
              <a:spcBef>
                <a:spcPts val="1200"/>
              </a:spcBef>
              <a:buClr>
                <a:srgbClr val="5398A2"/>
              </a:buClr>
              <a:buNone/>
              <a:tabLst>
                <a:tab pos="342900" algn="l"/>
              </a:tabLst>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4DCA450-033A-B829-A867-6B9975E6E5E8}"/>
              </a:ext>
            </a:extLst>
          </p:cNvPr>
          <p:cNvSpPr txBox="1">
            <a:spLocks/>
          </p:cNvSpPr>
          <p:nvPr/>
        </p:nvSpPr>
        <p:spPr>
          <a:xfrm>
            <a:off x="5745168" y="2012266"/>
            <a:ext cx="2563987"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Kako to narediti:</a:t>
            </a:r>
          </a:p>
          <a:p>
            <a:pPr marL="0" indent="0">
              <a:lnSpc>
                <a:spcPts val="2500"/>
              </a:lnSpc>
              <a:spcBef>
                <a:spcPts val="0"/>
              </a:spcBef>
              <a:buNone/>
            </a:pPr>
            <a:endParaRPr lang="en-I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868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D66BE-AD38-C4AB-C457-F7D1F43612B0}"/>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DB8887D-950C-26E2-1532-9DA4B55387CD}"/>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8F3A920D-127F-322F-5CFF-4E58611854BC}"/>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DA8DC23-89FB-02D4-83BE-CFAD1052D55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65738-631F-410C-7B21-0BBF412B42C2}"/>
              </a:ext>
            </a:extLst>
          </p:cNvPr>
          <p:cNvSpPr/>
          <p:nvPr/>
        </p:nvSpPr>
        <p:spPr>
          <a:xfrm>
            <a:off x="2219217" y="1134801"/>
            <a:ext cx="9299222" cy="5355939"/>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7" name="Text Placeholder 3">
            <a:extLst>
              <a:ext uri="{FF2B5EF4-FFF2-40B4-BE49-F238E27FC236}">
                <a16:creationId xmlns:a16="http://schemas.microsoft.com/office/drawing/2014/main" id="{3E672198-A74A-078B-AD7D-FCA65FDA2055}"/>
              </a:ext>
            </a:extLst>
          </p:cNvPr>
          <p:cNvSpPr txBox="1">
            <a:spLocks/>
          </p:cNvSpPr>
          <p:nvPr/>
        </p:nvSpPr>
        <p:spPr>
          <a:xfrm>
            <a:off x="2619863" y="1612388"/>
            <a:ext cx="7978184" cy="40098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Raznolikost čutov: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Ko ste zunaj, poskusite bolj osredotočiti na zvoke in vonjave. V zaprtih prostorih se lahko bolj osredotočite na teksture in poglede.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Uporabite dnevnik: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 vadbi si zapišite, kaj ste opazili, saj vam bo to pomagalo, da boste ostali pozorni skozi ves dan.</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Poskusite na različnih lokacijah: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Vadite senzorično osredotočenost na različnih mestih, na primer v parkih, kavarnah ali doma, da opazite, kako okolica vpliva na vaše doživetje.</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Vključite svoj najljubši čut</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osredotočite se na čut, ki vas najbolj sprosti, na primer poslušanje pomirjujočih zvokov ali uživanje v prijetnem vonju po vaši izbiri.</a:t>
            </a:r>
          </a:p>
          <a:p>
            <a:pPr>
              <a:lnSpc>
                <a:spcPts val="2200"/>
              </a:lnSpc>
              <a:spcBef>
                <a:spcPts val="1200"/>
              </a:spcBef>
              <a:buClr>
                <a:srgbClr val="5398A2"/>
              </a:buClr>
            </a:pP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Vadite v gnečah</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Ta metoda deluje dobro v hrupnih, gnečnih območjih, kjer se lahko počutite preobremenjeni. Osredotočite se le na sprostitev svojih čutov.</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Google Shape;145;p2">
            <a:extLst>
              <a:ext uri="{FF2B5EF4-FFF2-40B4-BE49-F238E27FC236}">
                <a16:creationId xmlns:a16="http://schemas.microsoft.com/office/drawing/2014/main" id="{0274B019-25DB-272C-0337-65452001DE5E}"/>
              </a:ext>
            </a:extLst>
          </p:cNvPr>
          <p:cNvSpPr txBox="1">
            <a:spLocks/>
          </p:cNvSpPr>
          <p:nvPr/>
        </p:nvSpPr>
        <p:spPr>
          <a:xfrm>
            <a:off x="7837" y="521121"/>
            <a:ext cx="9210808"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Nasveti in triki za senzorično utrjevanje:</a:t>
            </a:r>
          </a:p>
        </p:txBody>
      </p:sp>
    </p:spTree>
    <p:extLst>
      <p:ext uri="{BB962C8B-B14F-4D97-AF65-F5344CB8AC3E}">
        <p14:creationId xmlns:p14="http://schemas.microsoft.com/office/powerpoint/2010/main" val="227233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900953"/>
            <a:ext cx="4972749" cy="519854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 „Moč ni surova sila in denar; moč je v tvojem duhu. Moč je v tvoji duši. Je tisto, kar so ti dali tvoji predniki, tvoji starejši. Moč je v zemlji; je v tvojem odnosu do zemlje.“</a:t>
            </a:r>
          </a:p>
          <a:p>
            <a:pPr algn="l">
              <a:lnSpc>
                <a:spcPts val="3320"/>
              </a:lnSpc>
              <a:spcBef>
                <a:spcPts val="0"/>
              </a:spcBef>
            </a:pPr>
            <a:br>
              <a:rPr lang="en-US" sz="3600" dirty="0"/>
            </a:br>
            <a:endParaRPr lang="en-US" sz="3600" dirty="0"/>
          </a:p>
          <a:p>
            <a:pPr algn="l">
              <a:lnSpc>
                <a:spcPts val="3320"/>
              </a:lnSpc>
              <a:spcBef>
                <a:spcPts val="0"/>
              </a:spcBef>
            </a:pPr>
            <a:r>
              <a:rPr lang="en-US" sz="3200" b="1" i="0" dirty="0"/>
              <a:t>Winona LaDuke</a:t>
            </a:r>
          </a:p>
          <a:p>
            <a:pPr algn="l">
              <a:lnSpc>
                <a:spcPts val="3320"/>
              </a:lnSpc>
              <a:spcBef>
                <a:spcPts val="0"/>
              </a:spcBef>
            </a:pPr>
            <a:endParaRPr lang="en-US" sz="3200" b="1" i="0" dirty="0"/>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Dejavnosti revije </a:t>
            </a:r>
          </a:p>
        </p:txBody>
      </p:sp>
    </p:spTree>
    <p:extLst>
      <p:ext uri="{BB962C8B-B14F-4D97-AF65-F5344CB8AC3E}">
        <p14:creationId xmlns:p14="http://schemas.microsoft.com/office/powerpoint/2010/main" val="303031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4586995" y="2101903"/>
            <a:ext cx="644576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Ko se zavemo svojih vrednot, nas lahko vodijo pri vseh naših odločitvah (tako velikih kot majhnih). Na ta način nam naše vrednote pomagajo uskladiti se z našimi globokimi željami in ustvariti življenje, ki presega zahteve družbe ali družine, kapitalizma ali drugih kulturnih sil, ki nas vlečejo navzdol. </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Z drugimi besedami, naše vrednote nam ponujajo vir notranje moči in samozavesti, ko se spopadamo z zahtevami okolja. Vedno so nam na voljo, v težkih in v lahkih časih. Vabimo vas, da si vzamete nekaj minut časa in začnete opredeljevati svoje vrednote ter skupaj z nami oblikujete svoj notranji vodnik. </a:t>
            </a: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Naše vrednote opisujejo, kaj je za nas pomembno, kaj želimo v življenju postaviti v ospredje in kaj nas motivira k dejanjem. </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4062334" y="1875536"/>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636348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Dnevniška aktivnost št. 1:</a:t>
            </a:r>
          </a:p>
        </p:txBody>
      </p:sp>
    </p:spTree>
    <p:extLst>
      <p:ext uri="{BB962C8B-B14F-4D97-AF65-F5344CB8AC3E}">
        <p14:creationId xmlns:p14="http://schemas.microsoft.com/office/powerpoint/2010/main" val="472296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2B87-9E22-6403-EC2C-AF12C6B78C9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1751ED7-1612-892E-307B-8B2D2292BCA6}"/>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5FEC19A0-7314-70A5-9035-07A7A8E829E0}"/>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60DE377-9F9B-B431-D8CF-917A18B112ED}"/>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CA530A92-1A6F-8041-80CA-C61F146C1A8F}"/>
              </a:ext>
            </a:extLst>
          </p:cNvPr>
          <p:cNvSpPr txBox="1">
            <a:spLocks/>
          </p:cNvSpPr>
          <p:nvPr/>
        </p:nvSpPr>
        <p:spPr>
          <a:xfrm>
            <a:off x="-3" y="578059"/>
            <a:ext cx="716530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Označite svoje vrednote (5 minut)</a:t>
            </a:r>
          </a:p>
        </p:txBody>
      </p:sp>
      <p:pic>
        <p:nvPicPr>
          <p:cNvPr id="3" name="Picture 2">
            <a:extLst>
              <a:ext uri="{FF2B5EF4-FFF2-40B4-BE49-F238E27FC236}">
                <a16:creationId xmlns:a16="http://schemas.microsoft.com/office/drawing/2014/main" id="{4D0C25AE-9CD7-8179-45E6-590346753669}"/>
              </a:ext>
            </a:extLst>
          </p:cNvPr>
          <p:cNvPicPr>
            <a:picLocks noChangeAspect="1"/>
          </p:cNvPicPr>
          <p:nvPr/>
        </p:nvPicPr>
        <p:blipFill rotWithShape="1">
          <a:blip r:embed="rId4"/>
          <a:srcRect l="-1235" t="9683" r="18522" b="16399"/>
          <a:stretch/>
        </p:blipFill>
        <p:spPr>
          <a:xfrm>
            <a:off x="3985597" y="1158482"/>
            <a:ext cx="8190685" cy="5696712"/>
          </a:xfrm>
          <a:prstGeom prst="rect">
            <a:avLst/>
          </a:prstGeom>
        </p:spPr>
      </p:pic>
      <p:sp>
        <p:nvSpPr>
          <p:cNvPr id="7" name="Text Placeholder 3">
            <a:extLst>
              <a:ext uri="{FF2B5EF4-FFF2-40B4-BE49-F238E27FC236}">
                <a16:creationId xmlns:a16="http://schemas.microsoft.com/office/drawing/2014/main" id="{4C98590F-E3AA-CA13-06E8-66BCE08D075A}"/>
              </a:ext>
            </a:extLst>
          </p:cNvPr>
          <p:cNvSpPr txBox="1">
            <a:spLocks/>
          </p:cNvSpPr>
          <p:nvPr/>
        </p:nvSpPr>
        <p:spPr>
          <a:xfrm>
            <a:off x="531931" y="3047083"/>
            <a:ext cx="480456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Podčrtajte besede, ki opisujejo nekaj, kar je za vas pomembno. To so vaše vrednote.</a:t>
            </a:r>
          </a:p>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Označite besede, ki opisujejo, kaj je trenutno vaša prednostna naloga v življenju. To so vrednote, ki vam povedo, kje ste.</a:t>
            </a:r>
          </a:p>
          <a:p>
            <a:pPr marL="457200" lvl="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Označite besede, ki opisujejo, kam želite napredovati. To so tiste, ki vas motivirajo k osebni rasti.</a:t>
            </a: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AB38D105-B536-32A1-6A0D-C43B5B67176A}"/>
              </a:ext>
            </a:extLst>
          </p:cNvPr>
          <p:cNvSpPr txBox="1">
            <a:spLocks/>
          </p:cNvSpPr>
          <p:nvPr/>
        </p:nvSpPr>
        <p:spPr>
          <a:xfrm>
            <a:off x="531931" y="1931127"/>
            <a:ext cx="3813588" cy="948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b="1" dirty="0">
                <a:solidFill>
                  <a:srgbClr val="5398A2"/>
                </a:solidFill>
                <a:latin typeface="Calibri" panose="020F0502020204030204" pitchFamily="34" charset="0"/>
                <a:ea typeface="Calibri" panose="020F0502020204030204" pitchFamily="34" charset="0"/>
                <a:cs typeface="Calibri" panose="020F0502020204030204" pitchFamily="34" charset="0"/>
              </a:rPr>
              <a:t>Začnemo s preprosto vajo kartiranja: </a:t>
            </a: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1CC4D59D-BCC0-3CA3-5D55-60D1493F2559}"/>
              </a:ext>
            </a:extLst>
          </p:cNvPr>
          <p:cNvSpPr/>
          <p:nvPr/>
        </p:nvSpPr>
        <p:spPr>
          <a:xfrm>
            <a:off x="5718526" y="1825097"/>
            <a:ext cx="6457756" cy="41559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1.png">
            <a:extLst>
              <a:ext uri="{FF2B5EF4-FFF2-40B4-BE49-F238E27FC236}">
                <a16:creationId xmlns:a16="http://schemas.microsoft.com/office/drawing/2014/main" id="{8BE075EE-6571-9C8C-7EB3-3EEA983F4CB3}"/>
              </a:ext>
            </a:extLst>
          </p:cNvPr>
          <p:cNvPicPr/>
          <p:nvPr/>
        </p:nvPicPr>
        <p:blipFill>
          <a:blip r:embed="rId5"/>
          <a:srcRect/>
          <a:stretch>
            <a:fillRect/>
          </a:stretch>
        </p:blipFill>
        <p:spPr>
          <a:xfrm>
            <a:off x="5763496" y="2599539"/>
            <a:ext cx="6350482" cy="2744252"/>
          </a:xfrm>
          <a:prstGeom prst="rect">
            <a:avLst/>
          </a:prstGeom>
          <a:ln/>
        </p:spPr>
      </p:pic>
    </p:spTree>
    <p:extLst>
      <p:ext uri="{BB962C8B-B14F-4D97-AF65-F5344CB8AC3E}">
        <p14:creationId xmlns:p14="http://schemas.microsoft.com/office/powerpoint/2010/main" val="2460275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A3D6D-1D3E-FF5C-0C21-0A42A7A6377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5EB96D2-088F-EFC1-5CFD-37B0F5DF78CA}"/>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E1079213-00A6-2F7F-1B37-459CF2E2EF16}"/>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3C92DCC-D92A-FD70-DAA0-667BE0062EFB}"/>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ED389361-5FBE-AFDD-0F0F-0D2EF2835E67}"/>
              </a:ext>
            </a:extLst>
          </p:cNvPr>
          <p:cNvSpPr txBox="1">
            <a:spLocks/>
          </p:cNvSpPr>
          <p:nvPr/>
        </p:nvSpPr>
        <p:spPr>
          <a:xfrm>
            <a:off x="-3" y="578059"/>
            <a:ext cx="849086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Raziskovanje vaših vrednot (10 min)</a:t>
            </a:r>
          </a:p>
        </p:txBody>
      </p:sp>
      <p:sp>
        <p:nvSpPr>
          <p:cNvPr id="2" name="Text Placeholder 3">
            <a:extLst>
              <a:ext uri="{FF2B5EF4-FFF2-40B4-BE49-F238E27FC236}">
                <a16:creationId xmlns:a16="http://schemas.microsoft.com/office/drawing/2014/main" id="{FD4376BE-0C9C-8014-DB12-8715A6909064}"/>
              </a:ext>
            </a:extLst>
          </p:cNvPr>
          <p:cNvSpPr txBox="1">
            <a:spLocks/>
          </p:cNvSpPr>
          <p:nvPr/>
        </p:nvSpPr>
        <p:spPr>
          <a:xfrm>
            <a:off x="5426439" y="2101903"/>
            <a:ext cx="5606321"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Izberite vrednoto, ki vam v tem trenutku najbolj odgovarja. Kakšen bi bil svet, če bi bila ta vrednota cilj vseh človeških sistemov in struktur? (2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Izberite eno vrednoto, ki je trenutno najpomembnejša v vašem življenju. Kako vam je ta vrednota pomagala/ne pomagala? (3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Izberite vrednoto, h kateri želite stremeti. Kako bi izgledalo vaše življenje, če bi to postala vaša glavna prioriteta? (5 min)</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E0953D2F-FBCC-E43B-6F00-019A53A2FEA6}"/>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Nadaljujte z raziskovanjem svojih vrednot. Nastavite časovnik na navedeno število minut za vsako vprašanje in prosto odgovorite na spodnja vprašanja.</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EEA801BB-7BC6-7F14-A3F0-5C4BE365D411}"/>
              </a:ext>
            </a:extLst>
          </p:cNvPr>
          <p:cNvCxnSpPr>
            <a:cxnSpLocks/>
          </p:cNvCxnSpPr>
          <p:nvPr/>
        </p:nvCxnSpPr>
        <p:spPr>
          <a:xfrm>
            <a:off x="4766872" y="1815575"/>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549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F1D70-8ED7-5601-5594-968F59E930C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464D718-4D47-0468-3D86-04728557B083}"/>
              </a:ext>
            </a:extLst>
          </p:cNvPr>
          <p:cNvPicPr>
            <a:picLocks noChangeAspect="1"/>
          </p:cNvPicPr>
          <p:nvPr/>
        </p:nvPicPr>
        <p:blipFill rotWithShape="1">
          <a:blip r:embed="rId2"/>
          <a:srcRect l="-16994" t="48092" r="16994" b="31911"/>
          <a:stretch/>
        </p:blipFill>
        <p:spPr>
          <a:xfrm>
            <a:off x="6688680" y="2806"/>
            <a:ext cx="5487602" cy="1646112"/>
          </a:xfrm>
          <a:prstGeom prst="rect">
            <a:avLst/>
          </a:prstGeom>
        </p:spPr>
      </p:pic>
      <p:sp>
        <p:nvSpPr>
          <p:cNvPr id="11" name="Google Shape;133;p1">
            <a:extLst>
              <a:ext uri="{FF2B5EF4-FFF2-40B4-BE49-F238E27FC236}">
                <a16:creationId xmlns:a16="http://schemas.microsoft.com/office/drawing/2014/main" id="{4A63A863-900E-D097-DB47-936D31A4322C}"/>
              </a:ext>
            </a:extLst>
          </p:cNvPr>
          <p:cNvSpPr/>
          <p:nvPr/>
        </p:nvSpPr>
        <p:spPr>
          <a:xfrm rot="10800000">
            <a:off x="-3" y="-6"/>
            <a:ext cx="12192001" cy="164892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317CA87C-A085-95D4-F9C0-177164315E8D}"/>
              </a:ext>
            </a:extLst>
          </p:cNvPr>
          <p:cNvSpPr/>
          <p:nvPr/>
        </p:nvSpPr>
        <p:spPr>
          <a:xfrm rot="10800000">
            <a:off x="-2" y="-2"/>
            <a:ext cx="5718528" cy="1648920"/>
          </a:xfrm>
          <a:prstGeom prst="rect">
            <a:avLst/>
          </a:prstGeom>
          <a:blipFill>
            <a:blip r:embed="rId3">
              <a:alphaModFix amt="73000"/>
            </a:blip>
            <a:srcRect/>
            <a:stretch>
              <a:fillRect l="18129" t="-190558" r="-13942" b="-4222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5;p2">
            <a:extLst>
              <a:ext uri="{FF2B5EF4-FFF2-40B4-BE49-F238E27FC236}">
                <a16:creationId xmlns:a16="http://schemas.microsoft.com/office/drawing/2014/main" id="{649C413F-906C-FBCD-647E-0C777201FF5F}"/>
              </a:ext>
            </a:extLst>
          </p:cNvPr>
          <p:cNvSpPr txBox="1">
            <a:spLocks/>
          </p:cNvSpPr>
          <p:nvPr/>
        </p:nvSpPr>
        <p:spPr>
          <a:xfrm>
            <a:off x="-3" y="578059"/>
            <a:ext cx="93399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Usklajevanje z vašimi vrednotami (10 min)</a:t>
            </a:r>
          </a:p>
        </p:txBody>
      </p:sp>
      <p:sp>
        <p:nvSpPr>
          <p:cNvPr id="2" name="Text Placeholder 3">
            <a:extLst>
              <a:ext uri="{FF2B5EF4-FFF2-40B4-BE49-F238E27FC236}">
                <a16:creationId xmlns:a16="http://schemas.microsoft.com/office/drawing/2014/main" id="{EA17DB70-3A9C-EB53-272F-F1329A615FA4}"/>
              </a:ext>
            </a:extLst>
          </p:cNvPr>
          <p:cNvSpPr txBox="1">
            <a:spLocks/>
          </p:cNvSpPr>
          <p:nvPr/>
        </p:nvSpPr>
        <p:spPr>
          <a:xfrm>
            <a:off x="5426439" y="2101903"/>
            <a:ext cx="5718527"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 desni strani navedite tri vrednote: eno, ki je za vas pomembna, eno, ki je trenutno za vas prednostna in vam pomaga, ter eno, h kateri želite stremeti.</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 levi strani navedite tri ukrepe, ki jih navdihuje vsaka vrednota.</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Označite ukrep(e), ki ga/jih želite izvesti.</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Označite z kvadratkom ukrep(e), ki jim boste dali prednost.</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indent="-457200">
              <a:lnSpc>
                <a:spcPts val="2200"/>
              </a:lnSpc>
              <a:spcBef>
                <a:spcPts val="0"/>
              </a:spcBef>
              <a:buClr>
                <a:srgbClr val="5398A2"/>
              </a:buClr>
              <a:buFont typeface="+mj-lt"/>
              <a:buAutoNum type="arabicPeriod"/>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Napišite opis, kdaj, kako in s kom boste ukrepali v skladu s svojimi prednostnimi vrednotami.</a:t>
            </a:r>
          </a:p>
          <a:p>
            <a:pPr marL="457200" indent="-457200">
              <a:lnSpc>
                <a:spcPts val="2200"/>
              </a:lnSpc>
              <a:spcBef>
                <a:spcPts val="0"/>
              </a:spcBef>
              <a:buClr>
                <a:srgbClr val="5398A2"/>
              </a:buClr>
              <a:buFont typeface="+mj-lt"/>
              <a:buAutoNum type="arabicPeriod"/>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nSpc>
                <a:spcPts val="2200"/>
              </a:lnSpc>
              <a:spcBef>
                <a:spcPts val="0"/>
              </a:spcBef>
              <a:buClr>
                <a:srgbClr val="5398A2"/>
              </a:buClr>
              <a:buFont typeface="+mj-lt"/>
              <a:buAutoNum type="arabicPeriod"/>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A8788EE6-506F-97B9-8D17-295FA5D5D90E}"/>
              </a:ext>
            </a:extLst>
          </p:cNvPr>
          <p:cNvSpPr txBox="1">
            <a:spLocks/>
          </p:cNvSpPr>
          <p:nvPr/>
        </p:nvSpPr>
        <p:spPr>
          <a:xfrm>
            <a:off x="653482" y="2101903"/>
            <a:ext cx="340885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Preidimo v prostor dejanj!</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4A045081-E840-A12B-FC0E-756634A83EA7}"/>
              </a:ext>
            </a:extLst>
          </p:cNvPr>
          <p:cNvCxnSpPr>
            <a:cxnSpLocks/>
          </p:cNvCxnSpPr>
          <p:nvPr/>
        </p:nvCxnSpPr>
        <p:spPr>
          <a:xfrm>
            <a:off x="4766872" y="1815575"/>
            <a:ext cx="0" cy="4464366"/>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448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Viri </a:t>
            </a:r>
          </a:p>
        </p:txBody>
      </p:sp>
      <p:sp>
        <p:nvSpPr>
          <p:cNvPr id="5" name="Rectangle 4">
            <a:extLst>
              <a:ext uri="{FF2B5EF4-FFF2-40B4-BE49-F238E27FC236}">
                <a16:creationId xmlns:a16="http://schemas.microsoft.com/office/drawing/2014/main" id="{5B819C52-51DB-8809-E2B4-542F38B5D759}"/>
              </a:ext>
            </a:extLst>
          </p:cNvPr>
          <p:cNvSpPr/>
          <p:nvPr/>
        </p:nvSpPr>
        <p:spPr>
          <a:xfrm>
            <a:off x="6096000" y="3547652"/>
            <a:ext cx="4297997"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347748"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za nadaljnje</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raziskovanje </a:t>
            </a:r>
          </a:p>
        </p:txBody>
      </p:sp>
    </p:spTree>
    <p:extLst>
      <p:ext uri="{BB962C8B-B14F-4D97-AF65-F5344CB8AC3E}">
        <p14:creationId xmlns:p14="http://schemas.microsoft.com/office/powerpoint/2010/main" val="2408260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95641" y="870419"/>
            <a:ext cx="9889292"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Preberite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knjigo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„Power, Empowerment, and Social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Change“ (Moč, opolnomočenje in družbene spremembe) ali izvlečke iz nje; knjiga raziskuje, kako moč deluje v svetu in kako jo je mogoče preoblikovati s pomočjo opolnomočenih posameznikov in skupnosti.</a:t>
            </a:r>
          </a:p>
          <a:p>
            <a:pPr>
              <a:lnSpc>
                <a:spcPts val="2460"/>
              </a:lnSpc>
              <a:spcBef>
                <a:spcPts val="800"/>
              </a:spcBef>
            </a:pP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Poslušajte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podcast SoundOff</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 ki obravnava opolnomočenje mladih in predstavlja mlade podjetnike, neprofitne organizacije, lokalne umetnike in druge. </a:t>
            </a:r>
          </a:p>
          <a:p>
            <a:pPr>
              <a:lnSpc>
                <a:spcPts val="2460"/>
              </a:lnSpc>
              <a:spcBef>
                <a:spcPts val="800"/>
              </a:spcBef>
            </a:pPr>
            <a:r>
              <a:rPr lang="en-IE" sz="2300" b="1" u="none" strike="noStrike"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Oglejte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si Ted Talk o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trikotniku opolnomočenja, </a:t>
            </a:r>
            <a:r>
              <a:rPr lang="en-IE" sz="2300" u="none" strike="noStrike"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ki mlade vabi, da postanejo nosilci sprememb.</a:t>
            </a:r>
          </a:p>
          <a:p>
            <a:pPr>
              <a:lnSpc>
                <a:spcPts val="2460"/>
              </a:lnSpc>
              <a:spcBef>
                <a:spcPts val="800"/>
              </a:spcBef>
            </a:pPr>
            <a:r>
              <a:rPr lang="en-IE" sz="2300" b="1" kern="100" dirty="0">
                <a:solidFill>
                  <a:srgbClr val="5398A2"/>
                </a:solidFill>
                <a:effectLst/>
                <a:latin typeface="Calibri" panose="020F0502020204030204" pitchFamily="34" charset="0"/>
                <a:ea typeface="Cambria" panose="02040503050406030204" pitchFamily="18" charset="0"/>
                <a:cs typeface="Calibri" panose="020F0502020204030204" pitchFamily="34" charset="0"/>
              </a:rPr>
              <a:t>Igrajte: </a:t>
            </a:r>
            <a:r>
              <a:rPr lang="en-IE" sz="2300"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Tehnika </a:t>
            </a:r>
            <a:r>
              <a:rPr lang="en-IE" sz="2300" b="1"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„5 zakaj“ </a:t>
            </a:r>
            <a:r>
              <a:rPr lang="en-IE" sz="2300" kern="100" dirty="0">
                <a:solidFill>
                  <a:srgbClr val="404040"/>
                </a:solidFill>
                <a:effectLst/>
                <a:latin typeface="Calibri" panose="020F0502020204030204" pitchFamily="34" charset="0"/>
                <a:ea typeface="Cambria" panose="02040503050406030204" pitchFamily="18" charset="0"/>
                <a:cs typeface="Calibri" panose="020F0502020204030204" pitchFamily="34" charset="0"/>
              </a:rPr>
              <a:t>je preprosto, a močno orodje za reševanje problemov, ki udeležencem pomaga odkriti temeljni vzrok problema s petkratnim zaporednim vprašanjem „Zakaj?“. Z večkratnim spraševanjem o vzroku problema lahko udeleženci presežejo površinske razlage in odkrijejo globlje, pogosto manj očitne razloge za izzive, s katerimi se soočajo.</a:t>
            </a:r>
            <a:r>
              <a:rPr lang="en-IE" sz="2300" dirty="0">
                <a:solidFill>
                  <a:srgbClr val="404040"/>
                </a:solidFill>
                <a:effectLst/>
                <a:latin typeface="Calibri" panose="020F0502020204030204" pitchFamily="34" charset="0"/>
                <a:cs typeface="Calibri" panose="020F0502020204030204" pitchFamily="34" charset="0"/>
              </a:rPr>
              <a:t> </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IGRA</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333302"/>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Igra</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»5 zakaj«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je lahko neprecenljiva metoda, ki udeležencem pomaga identificirati temeljne vzroke za izzive, povezane s podnebnimi spremembami, in ovire za ukrepanje. Ta vaja posameznikom ali skupinam omogoča, da analizirajo, zakaj obstajajo določene ovire – osebne, družbene ali sistemske – in kako lahko učinkovito ukrepajo za njihovo odpravo. Igra poudarja pomembnost razumevanja temeljnih vzrokov za neukrepanje ali zaskrbljenost v zvezi s podnebnimi spremembami, namesto da se zgolj obravnavajo simptomi. </a:t>
            </a:r>
          </a:p>
        </p:txBody>
      </p:sp>
    </p:spTree>
    <p:extLst>
      <p:ext uri="{BB962C8B-B14F-4D97-AF65-F5344CB8AC3E}">
        <p14:creationId xmlns:p14="http://schemas.microsoft.com/office/powerpoint/2010/main" val="2256487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0" y="301765"/>
            <a:ext cx="397239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Igra „5 zakaj“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813810"/>
            <a:ext cx="9937316" cy="36452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Ugotavlja temeljne vzroke: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Namesto da se osredotočajo na površinske probleme, se udeleženci naučijo poglobiti in najti prave vzroke za svoje ovire, kar jim omogoča, da se osredotočijo na izvedljive rešitve.</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Spodbuja kritično mišljenje: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 tem, da udeležence izziva, da gredo dlje od prvega očitnega odgovora, igra spodbuja globlje kritično mišljenje in spretnosti reševanja problemov.</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Spodbuja osebno ukrepanje: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Igra udeležencem pomaga spoznati, da jim jasnejše razumevanje izzivov daje moč, da sprejmejo pomembne korake v smeri ukrepanja.</a:t>
            </a:r>
          </a:p>
          <a:p>
            <a:pPr>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Gradi skupnost: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deljenje ovir in rešitev z drugimi spodbuja občutek skupnega namena in kolektivne moči, kar je ključnega pomena pri reševanju podnebne krize.</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6" y="2263404"/>
            <a:ext cx="573892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1" y="639397"/>
            <a:ext cx="882690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Podrobna navodila za igro 5 zakaj:</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5145583"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Čas: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20–30 minut</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Število udeležencev: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Posamezniki ali skupine (3–5 oseb)</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Materiali: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Bela tabla, papir ali digitalna orodja za zapisovanje odgovorov</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6" y="-9"/>
            <a:ext cx="12176285" cy="6256489"/>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505298"/>
            <a:ext cx="300262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Ko sem kot mlada odrasla oseba dosegla osebno dno, sem se vrnila domov, da bi se zbrala in poiskala pomoč. Bila sem obremenjena s strahom in sramom in nisem vedela, kam naj grem naprej. </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02820" y="505298"/>
            <a:ext cx="752538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Začel sem delati v kavarni, kjer sem spoznal prijetnega moškega, ki mi je podaril knjigo Avtobiografija jogija z enim od zgornjih citatov: »Ne moreš slišati, kako se premika zemlja; velike sile povzročajo zelo malo hrupa.« Ta citat je izbral zame, da bi mi pomagal ostati na tleh, medtem ko sem se spopadala s temi izzivi. Citati mi je pomagal vzpostaviti povezavo z velikimi silami v svetu in črpati iz njihove moči, ko sem se sama počutila izčrpana. Zemlja sama je vir vse naše moči. Je moč, večja od mene, h kateri se lahko vedno znova vračam.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Danes razumem »velike sile« tudi kot načela in vrednote, kot so skrb, iskrenost, poslušanje, radodarnost in druge. Lahko se odločim, da jih vsak dan utelešam, in s tem čutim moč, da omogočim spremembe. Nobena od teh vrednot ni izražena na zelo glasen način. So tihe, majhne konstante, ki pomagajo meni in tistim okoli mene, da gremo naprej. Spominjajo me na moj namen – ljubiti tiste, ki sem rojena, da jih ljubim, tako ljudi kot tudi nečloveške bitje.</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3916395" y="310426"/>
            <a:ext cx="0" cy="5550728"/>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578308"/>
            <a:ext cx="10359712" cy="364029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1807" y="2963906"/>
            <a:ext cx="8999801"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Uvod v koncept </a:t>
            </a:r>
          </a:p>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pooblastitve in ukrepanja</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Začnite z razpravo o</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opolnomočenju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v kontekstu podnebnih ukrepov. Poudarite, da se mnogi ljudje počutijo preobremenjeni zaradi obsega podnebne krize, vendar opolnomočenje pogosto izhaja iz razdelitve velikih izzivov na manjše, izvedljive korake. Pojasnite, da bo tehnika</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5 zakaj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pomagala udeležencem odkriti globlje razloge za ovire, ki jim preprečujejo ukrepanje, in jim tako zagotovila jasnost o tem, kje lahko začnejo.</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2452" y="370350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70511" y="3397801"/>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691398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Postopek korak za korakom:</a:t>
            </a:r>
          </a:p>
        </p:txBody>
      </p:sp>
    </p:spTree>
    <p:extLst>
      <p:ext uri="{BB962C8B-B14F-4D97-AF65-F5344CB8AC3E}">
        <p14:creationId xmlns:p14="http://schemas.microsoft.com/office/powerpoint/2010/main" val="1517981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554636"/>
            <a:ext cx="10359712" cy="581618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85904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Opredelite izziv ali oviro: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Udeležence prosite, naj opredelijo konkretni izziv, s katerim se soočajo pri sprejemanju pomembnih ukrepov za boj proti podnebnim spremembam. To je lahko osebni izziv (npr. »Ne vem, kje naj začnem«), ovira, povezana s skupnostjo (npr. »Ljudje okoli mene se zdi, da jim je vseeno«), ali širši sistemski problem (npr. »Ni dovolj politične volje«).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13484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042761"/>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
        <p:nvSpPr>
          <p:cNvPr id="3" name="Text Placeholder 3">
            <a:extLst>
              <a:ext uri="{FF2B5EF4-FFF2-40B4-BE49-F238E27FC236}">
                <a16:creationId xmlns:a16="http://schemas.microsoft.com/office/drawing/2014/main" id="{AC765831-0A1C-1AFE-F14C-0E6F8FB79AEC}"/>
              </a:ext>
            </a:extLst>
          </p:cNvPr>
          <p:cNvSpPr txBox="1">
            <a:spLocks/>
          </p:cNvSpPr>
          <p:nvPr/>
        </p:nvSpPr>
        <p:spPr>
          <a:xfrm>
            <a:off x="1763789" y="3719360"/>
            <a:ext cx="8668560" cy="25699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Zastavite prvo vprašanje »Zakaj?«: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Udeleženci naj se vprašajo, zakaj ta izziv ali ovira obstaja. Če je na primer ovira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»Ne čutim se sposobnega, da bi kaj spremenil«,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bi lahko bilo prvo vprašanje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»Zakaj se ne čutim sposobnega?«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(Odgovor: »Ker ne vem, kakšne ukrepe lahko sprejmem, da bi imeli učinek.«)</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953D48A-EB85-AE7D-A4FC-498A586A6F29}"/>
              </a:ext>
            </a:extLst>
          </p:cNvPr>
          <p:cNvCxnSpPr>
            <a:cxnSpLocks/>
          </p:cNvCxnSpPr>
          <p:nvPr/>
        </p:nvCxnSpPr>
        <p:spPr>
          <a:xfrm flipH="1">
            <a:off x="1434434" y="420878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BADC4C0-36C1-881B-852A-ABB1E0DD877B}"/>
              </a:ext>
            </a:extLst>
          </p:cNvPr>
          <p:cNvGrpSpPr/>
          <p:nvPr/>
        </p:nvGrpSpPr>
        <p:grpSpPr>
          <a:xfrm>
            <a:off x="472493" y="3903081"/>
            <a:ext cx="1420700" cy="893966"/>
            <a:chOff x="5728181" y="1253145"/>
            <a:chExt cx="1546707" cy="973255"/>
          </a:xfrm>
        </p:grpSpPr>
        <p:sp>
          <p:nvSpPr>
            <p:cNvPr id="7" name="Oval 6">
              <a:extLst>
                <a:ext uri="{FF2B5EF4-FFF2-40B4-BE49-F238E27FC236}">
                  <a16:creationId xmlns:a16="http://schemas.microsoft.com/office/drawing/2014/main" id="{81AAFBF5-AD21-66DE-26EB-685CB59A73F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169EBB0F-2557-962B-6446-17B48254585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856342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Zabeleževanje in izmenjava pogledov:</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Vsak udeleženec naj si vzame nekaj minut časa, da napiše ali nariše svoje dojemanje sveta v povezavi s podnebnimi spremembami in skupnostjo.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Vprašanja lahko vključujejo:</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Kaj vidite, ko pomislite na podnebno krizo?</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Kakšna čustva vas prevevajo, ko razmišljate o odzivu vaše skupnosti na podnebne spremembe?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Kako vidite svojo vlogo pri reševanju krize?</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143383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19091" y="595285"/>
            <a:ext cx="10359712" cy="5940425"/>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46730" y="922750"/>
            <a:ext cx="8448012"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Nadaljujte z vprašanjem »Zakaj?« (petkrat):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Po prvem odgovoru nadaljujte z vprašanjem »Zakaj?« na podlagi prejšnjega odgovora.</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Na primer:</a:t>
            </a:r>
          </a:p>
          <a:p>
            <a:pPr>
              <a:lnSpc>
                <a:spcPts val="2500"/>
              </a:lnSpc>
              <a:spcBef>
                <a:spcPts val="0"/>
              </a:spcBef>
              <a:buClr>
                <a:srgbClr val="5398A2"/>
              </a:buClr>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Zakaj ne vem, kako naj ukrepam?</a:t>
            </a:r>
          </a:p>
          <a:p>
            <a:pPr marL="0" indent="0">
              <a:lnSpc>
                <a:spcPts val="2500"/>
              </a:lnSpc>
              <a:spcBef>
                <a:spcPts val="0"/>
              </a:spcBef>
              <a:buClr>
                <a:srgbClr val="5398A2"/>
              </a:buClr>
              <a:buNone/>
              <a:tabLst>
                <a:tab pos="342900"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»Ker nimam dovolj informacij o </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učinkovitih ukrepov za boj proti podnebnim spremembam.“</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Zakaj nimam dovolj informacij?</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„Ker nisem aktivno iskal virov.“</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	Zakaj nisem iskal virov?</a:t>
            </a:r>
          </a:p>
          <a:p>
            <a:pPr marL="0" indent="0">
              <a:lnSpc>
                <a:spcPts val="2500"/>
              </a:lnSpc>
              <a:spcBef>
                <a:spcPts val="0"/>
              </a:spcBef>
              <a:buClr>
                <a:srgbClr val="5398A2"/>
              </a:buClr>
              <a:buNone/>
              <a:tabLst>
                <a:tab pos="342900"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"Ker me preveva količina informacij </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ki so na voljo."</a:t>
            </a:r>
          </a:p>
          <a:p>
            <a:pPr>
              <a:lnSpc>
                <a:spcPts val="2500"/>
              </a:lnSpc>
              <a:spcBef>
                <a:spcPts val="0"/>
              </a:spcBef>
              <a:buClr>
                <a:srgbClr val="5398A2"/>
              </a:buClr>
              <a:tabLst>
                <a:tab pos="342900" algn="l"/>
              </a:tabLst>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Zakaj se počutim preobremenjen?</a:t>
            </a:r>
          </a:p>
          <a:p>
            <a:pPr marL="0" indent="0">
              <a:lnSpc>
                <a:spcPts val="2500"/>
              </a:lnSpc>
              <a:spcBef>
                <a:spcPts val="0"/>
              </a:spcBef>
              <a:buClr>
                <a:srgbClr val="5398A2"/>
              </a:buClr>
              <a:buNone/>
              <a:tabLst>
                <a:tab pos="342900" algn="l"/>
              </a:tabLst>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"Ker ne vem, kje naj začnem in komu naj zaupam."</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17375" y="141217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55434" y="1106472"/>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277650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534081" y="2274880"/>
            <a:ext cx="10359712" cy="312302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761720" y="2602344"/>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Glavni vzrok:</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Skozi ta proces se udeleženci premaknejo od površinskega problema („Ne čutim se močnega“) k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osnovnemu vzroku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(„Ne vem, kje naj začnem ali komu naj zaupam“), kar jim pomaga razjasniti globlji izziv.</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432365" y="309176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470424" y="2786066"/>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1700542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78E-4103-48A8-DD49-9884C892FC9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781512E-CEC0-C9A9-4E2B-2980E31B667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6473F09-5AD5-C6D6-3202-0873204450E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091556C-58E0-CEF6-D280-4F1CB426B43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AEB5199-9CAC-E5C3-FFA5-64C6B3F49740}"/>
              </a:ext>
            </a:extLst>
          </p:cNvPr>
          <p:cNvSpPr/>
          <p:nvPr/>
        </p:nvSpPr>
        <p:spPr>
          <a:xfrm>
            <a:off x="639012" y="638341"/>
            <a:ext cx="10359712" cy="459055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EF19375-C467-269A-63E7-37AA64A0A82D}"/>
              </a:ext>
            </a:extLst>
          </p:cNvPr>
          <p:cNvSpPr txBox="1">
            <a:spLocks/>
          </p:cNvSpPr>
          <p:nvPr/>
        </p:nvSpPr>
        <p:spPr>
          <a:xfrm>
            <a:off x="1866650" y="965806"/>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Razmislek in iskanje rešitev:</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Po zaključku petih krogov razmišljanja »Zakaj?« udeležence prosite, naj razmislijo, kakšne ukrepe lahko sprejmejo na podlagi ugotovljenega osnovnega vzroka. V zgornjem primeru, ko je osnovni vzrok jasen (preobremenjenost z informacijami), bi lahko bil naslednji korak:</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Rešitev: </a:t>
            </a: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Začnite z eno zaupanja vredno organizacijo ali virom, ki se ukvarja s podnebnimi spremembami, da zberete zanesljive informacije in majhne, izvedljive ukrepe.</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D3B3A4A-FF99-E686-90E1-6AA0668CC626}"/>
              </a:ext>
            </a:extLst>
          </p:cNvPr>
          <p:cNvCxnSpPr>
            <a:cxnSpLocks/>
          </p:cNvCxnSpPr>
          <p:nvPr/>
        </p:nvCxnSpPr>
        <p:spPr>
          <a:xfrm flipH="1">
            <a:off x="1537296" y="145522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D867F4-A4F8-12E1-0E6C-BC58E8E31100}"/>
              </a:ext>
            </a:extLst>
          </p:cNvPr>
          <p:cNvGrpSpPr/>
          <p:nvPr/>
        </p:nvGrpSpPr>
        <p:grpSpPr>
          <a:xfrm>
            <a:off x="575355" y="1149527"/>
            <a:ext cx="1420700" cy="893966"/>
            <a:chOff x="5728181" y="1253145"/>
            <a:chExt cx="1546707" cy="973255"/>
          </a:xfrm>
        </p:grpSpPr>
        <p:sp>
          <p:nvSpPr>
            <p:cNvPr id="18" name="Oval 17">
              <a:extLst>
                <a:ext uri="{FF2B5EF4-FFF2-40B4-BE49-F238E27FC236}">
                  <a16:creationId xmlns:a16="http://schemas.microsoft.com/office/drawing/2014/main" id="{65F8DE15-C80E-8716-DDC3-D377D4F91A7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ED9247D-0107-B5A2-920D-0280985C10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Tree>
    <p:extLst>
      <p:ext uri="{BB962C8B-B14F-4D97-AF65-F5344CB8AC3E}">
        <p14:creationId xmlns:p14="http://schemas.microsoft.com/office/powerpoint/2010/main" val="41636735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3681A-CF20-9D8C-8686-04926BB2024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06C45957-C221-CB3A-BF09-5494B38A444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EE8F3A3-1995-33AB-3427-82372A94D88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8DCEFE-E7F5-40E5-7F2D-4F6E358E5A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E099A72-DBCD-2A16-FABA-DA419A001738}"/>
              </a:ext>
            </a:extLst>
          </p:cNvPr>
          <p:cNvSpPr/>
          <p:nvPr/>
        </p:nvSpPr>
        <p:spPr>
          <a:xfrm>
            <a:off x="639012" y="638341"/>
            <a:ext cx="10359712" cy="577628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DDF5051-ACA4-98A4-8FBF-914B9559383A}"/>
              </a:ext>
            </a:extLst>
          </p:cNvPr>
          <p:cNvSpPr txBox="1">
            <a:spLocks/>
          </p:cNvSpPr>
          <p:nvPr/>
        </p:nvSpPr>
        <p:spPr>
          <a:xfrm>
            <a:off x="1836248" y="1186940"/>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Majhni koraki:</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Udeležence spodbujajte, naj se osredotočijo na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majhne, dosegljive korake</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ki jih lahko takoj naredijo, in poudarite, da tudi majhna dejanja lahko prispevajo k večjim spremembam.</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CFC31AE-BBB2-E6F0-A143-45853F2152B1}"/>
              </a:ext>
            </a:extLst>
          </p:cNvPr>
          <p:cNvCxnSpPr>
            <a:cxnSpLocks/>
          </p:cNvCxnSpPr>
          <p:nvPr/>
        </p:nvCxnSpPr>
        <p:spPr>
          <a:xfrm flipH="1">
            <a:off x="1506894" y="1676363"/>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016F31B-2D43-9D78-8885-6CBE87718F26}"/>
              </a:ext>
            </a:extLst>
          </p:cNvPr>
          <p:cNvGrpSpPr/>
          <p:nvPr/>
        </p:nvGrpSpPr>
        <p:grpSpPr>
          <a:xfrm>
            <a:off x="544953" y="1370661"/>
            <a:ext cx="1420700" cy="893966"/>
            <a:chOff x="5728181" y="1253145"/>
            <a:chExt cx="1546707" cy="973255"/>
          </a:xfrm>
        </p:grpSpPr>
        <p:sp>
          <p:nvSpPr>
            <p:cNvPr id="18" name="Oval 17">
              <a:extLst>
                <a:ext uri="{FF2B5EF4-FFF2-40B4-BE49-F238E27FC236}">
                  <a16:creationId xmlns:a16="http://schemas.microsoft.com/office/drawing/2014/main" id="{EBB03720-F6E1-BAE6-6314-805E0F49535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16771916-CC17-C762-BCEF-A6D1936FBA9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
        <p:nvSpPr>
          <p:cNvPr id="3" name="Text Placeholder 3">
            <a:extLst>
              <a:ext uri="{FF2B5EF4-FFF2-40B4-BE49-F238E27FC236}">
                <a16:creationId xmlns:a16="http://schemas.microsoft.com/office/drawing/2014/main" id="{886686CB-6E10-33F5-4BD7-841EC4E97EA2}"/>
              </a:ext>
            </a:extLst>
          </p:cNvPr>
          <p:cNvSpPr txBox="1">
            <a:spLocks/>
          </p:cNvSpPr>
          <p:nvPr/>
        </p:nvSpPr>
        <p:spPr>
          <a:xfrm>
            <a:off x="1836248" y="3421925"/>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Skupinsko deljenje in kolektivno opolnomočenje: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Če udeleženci delajo v skupinah, jih spodbudite, da med seboj delijo svoje ugotovitve. Ko bodo slišali osnovne vzroke in rešitve drugih, bodo morda našli skupne točke, ki spodbujajo občutek skupnosti in medsebojne podpore. Ta proces krepi njihov občutek opolnomočenja, saj jim pokaže, da pri soočanju s temi izzivi niso sami.</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F3AABE9E-EDC5-27E2-0D62-53EE5A7FE6E9}"/>
              </a:ext>
            </a:extLst>
          </p:cNvPr>
          <p:cNvCxnSpPr>
            <a:cxnSpLocks/>
          </p:cNvCxnSpPr>
          <p:nvPr/>
        </p:nvCxnSpPr>
        <p:spPr>
          <a:xfrm flipH="1">
            <a:off x="1506894" y="391134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6D3417B-0421-5D4D-E711-207771B252A6}"/>
              </a:ext>
            </a:extLst>
          </p:cNvPr>
          <p:cNvGrpSpPr/>
          <p:nvPr/>
        </p:nvGrpSpPr>
        <p:grpSpPr>
          <a:xfrm>
            <a:off x="544953" y="3605646"/>
            <a:ext cx="1420700" cy="893966"/>
            <a:chOff x="5728181" y="1253145"/>
            <a:chExt cx="1546707" cy="973255"/>
          </a:xfrm>
        </p:grpSpPr>
        <p:sp>
          <p:nvSpPr>
            <p:cNvPr id="7" name="Oval 6">
              <a:extLst>
                <a:ext uri="{FF2B5EF4-FFF2-40B4-BE49-F238E27FC236}">
                  <a16:creationId xmlns:a16="http://schemas.microsoft.com/office/drawing/2014/main" id="{32187D91-FEBE-5BDF-5C1E-E08C942DE48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0BF0DFD7-F762-79BD-B617-A5307C6F129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09</a:t>
              </a:r>
            </a:p>
          </p:txBody>
        </p:sp>
      </p:grpSp>
    </p:spTree>
    <p:extLst>
      <p:ext uri="{BB962C8B-B14F-4D97-AF65-F5344CB8AC3E}">
        <p14:creationId xmlns:p14="http://schemas.microsoft.com/office/powerpoint/2010/main" val="1429975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46B5F-D8E1-0073-0725-9552E7EC8B6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697E64-BC71-AE35-75D3-14EC380806D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0EE2CB0-AEEC-F7C0-1B21-E8CBC152637A}"/>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09A5121-E330-513D-0B9D-49942BA6EC2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F56419F-F3B3-9AEA-479D-859B484DD283}"/>
              </a:ext>
            </a:extLst>
          </p:cNvPr>
          <p:cNvSpPr/>
          <p:nvPr/>
        </p:nvSpPr>
        <p:spPr>
          <a:xfrm>
            <a:off x="594042" y="2841895"/>
            <a:ext cx="10359712" cy="33940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798BE27A-6224-BBB8-6CEA-96F3D09CB055}"/>
              </a:ext>
            </a:extLst>
          </p:cNvPr>
          <p:cNvSpPr txBox="1">
            <a:spLocks/>
          </p:cNvSpPr>
          <p:nvPr/>
        </p:nvSpPr>
        <p:spPr>
          <a:xfrm>
            <a:off x="1791278" y="3390494"/>
            <a:ext cx="8997915" cy="2077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Zaključna refleksija:</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Zaključite sejo z razmišljanjem o tem, kako lahko odkritje temeljnih vzrokov za ovire pri ukrepanju posameznikom pomaga sprejeti pomembne korake. Poudarite, da je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razumevanje globljega »zakaj?«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za izzivi ključno za ustvarjanje trajnostnih rešitev, tako na individualni kot na kolektivni ravni.</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9EDFD47-B814-52C6-6FD6-28AEBD1E08F4}"/>
              </a:ext>
            </a:extLst>
          </p:cNvPr>
          <p:cNvCxnSpPr>
            <a:cxnSpLocks/>
          </p:cNvCxnSpPr>
          <p:nvPr/>
        </p:nvCxnSpPr>
        <p:spPr>
          <a:xfrm flipH="1">
            <a:off x="1461924" y="3879917"/>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A76C863-4AA1-2010-27C5-5003773475D2}"/>
              </a:ext>
            </a:extLst>
          </p:cNvPr>
          <p:cNvGrpSpPr/>
          <p:nvPr/>
        </p:nvGrpSpPr>
        <p:grpSpPr>
          <a:xfrm>
            <a:off x="499983" y="3574215"/>
            <a:ext cx="1420700" cy="893966"/>
            <a:chOff x="5728181" y="1253145"/>
            <a:chExt cx="1546707" cy="973255"/>
          </a:xfrm>
        </p:grpSpPr>
        <p:sp>
          <p:nvSpPr>
            <p:cNvPr id="18" name="Oval 17">
              <a:extLst>
                <a:ext uri="{FF2B5EF4-FFF2-40B4-BE49-F238E27FC236}">
                  <a16:creationId xmlns:a16="http://schemas.microsoft.com/office/drawing/2014/main" id="{C451715F-E432-BE14-6E7B-1D566BD77E8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09A92C0A-EC7F-F2BC-72C1-5FB0E5B9A15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10</a:t>
              </a:r>
            </a:p>
          </p:txBody>
        </p:sp>
      </p:grpSp>
    </p:spTree>
    <p:extLst>
      <p:ext uri="{BB962C8B-B14F-4D97-AF65-F5344CB8AC3E}">
        <p14:creationId xmlns:p14="http://schemas.microsoft.com/office/powerpoint/2010/main" val="2192682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normAutofit fontScale="92500" lnSpcReduction="20000"/>
          </a:bodyPr>
          <a:lstStyle/>
          <a:p>
            <a:r>
              <a:rPr lang="en-US" dirty="0"/>
              <a:t>Imate kakšna vprašanja?</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Hvala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Sčasoma sem prišel do prepričanja, da je največja moč, ki jo vsi nosimo v sebi, sposobnost vplivati na spremembe...</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4359689" y="1534095"/>
            <a:ext cx="703983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Najprej pri sebi, tako da se obdamo z znanjem, orodji, skupnostmi, praksami odpornosti in </a:t>
            </a:r>
            <a:r>
              <a:rPr lang="en-IE" sz="2300" dirty="0" err="1">
                <a:solidFill>
                  <a:srgbClr val="404040"/>
                </a:solidFill>
                <a:latin typeface="Calibri" panose="020F0502020204030204" pitchFamily="34" charset="0"/>
                <a:ea typeface="Calibri" panose="020F0502020204030204" pitchFamily="34" charset="0"/>
                <a:cs typeface="Calibri" panose="020F0502020204030204" pitchFamily="34" charset="0"/>
              </a:rPr>
              <a:t>trdno podlago</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da se lahko z ustvarjalnostjo in odločnostjo spopademo z izzivi. Tisti moški v kavarni mi je pomagal vzbuditi občutek pravega odnosa: do sebe, do drugih in do sveta na splošno.</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Mnoge dejavnosti v tem modulu se osredotočajo na konkretne prakse za krepitev moči, ki nas vabijo, da razvijamo nove spretnosti in nove načine bivanja, medtem ko se spopadamo s svetom in njegovimi izzivi. Svoje življenje lahko prevzamemo na različne načine. Ne glede na to, ali dejansko obnovite staro stavbo ali se naučite graditi z naravnimi orodji, kot je glina, lahko poiščete fizične načine za ukrepanje v svojem mikrookolju in razvijete spretnosti, za katere morda niti ne veste, da jih imate.</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3E9CB-A456-DDBE-7F35-284B4F745D0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EAC8C91-E498-4141-B21A-D5BD9BB41E62}"/>
              </a:ext>
            </a:extLst>
          </p:cNvPr>
          <p:cNvSpPr/>
          <p:nvPr/>
        </p:nvSpPr>
        <p:spPr>
          <a:xfrm rot="10800000">
            <a:off x="7836" y="-1"/>
            <a:ext cx="7014755" cy="7554353"/>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8CDFA610-AF4B-935A-54D9-1CB9C4044209}"/>
              </a:ext>
            </a:extLst>
          </p:cNvPr>
          <p:cNvSpPr/>
          <p:nvPr/>
        </p:nvSpPr>
        <p:spPr>
          <a:xfrm rot="5400000">
            <a:off x="5028011" y="-28082"/>
            <a:ext cx="6018411" cy="6803495"/>
          </a:xfrm>
          <a:prstGeom prst="wedgeRectCallout">
            <a:avLst>
              <a:gd name="adj1" fmla="val 2470"/>
              <a:gd name="adj2" fmla="val 60974"/>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40392049-F13F-76C1-7C09-67E492FF8FB8}"/>
              </a:ext>
            </a:extLst>
          </p:cNvPr>
          <p:cNvSpPr txBox="1">
            <a:spLocks/>
          </p:cNvSpPr>
          <p:nvPr/>
        </p:nvSpPr>
        <p:spPr>
          <a:xfrm>
            <a:off x="5151479" y="733726"/>
            <a:ext cx="5822816"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„Ljudem ste govorili, da je to enajsta ura, zdaj pa morate iti nazaj in jim povedati, da je to ura. </a:t>
            </a: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In obstajajo stvari, ki jih je treba upoštevati...</a:t>
            </a:r>
          </a:p>
          <a:p>
            <a:pPr marL="44450" indent="-30163">
              <a:lnSpc>
                <a:spcPts val="258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Kje živiš? Kaj počneš?</a:t>
            </a:r>
            <a:b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Kakšni so tvoji odnosi?                       </a:t>
            </a: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 Ali ste v pravem odnosu?</a:t>
            </a:r>
            <a:b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Kje je vaša voda?</a:t>
            </a:r>
          </a:p>
          <a:p>
            <a:pPr marL="44450" indent="-30163">
              <a:lnSpc>
                <a:spcPts val="258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4450" indent="-30163">
              <a:lnSpc>
                <a:spcPts val="258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Spoznajte svoj vrt.  Čas je, da izrečete svojo resnico. Ustvarite svojo skupnost.  Bodite dobri drug do drugega.  In ne iščite svojega voditelja zunaj sebe. Mi smo tisti, na katere smo čakali.</a:t>
            </a:r>
          </a:p>
          <a:p>
            <a:pPr marL="44450" indent="-30163">
              <a:lnSpc>
                <a:spcPts val="2580"/>
              </a:lnSpc>
              <a:spcBef>
                <a:spcPts val="0"/>
              </a:spcBef>
              <a:buNone/>
            </a:pP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8039E27F-47C3-48B6-8F45-1B4270ACA0D8}"/>
              </a:ext>
            </a:extLst>
          </p:cNvPr>
          <p:cNvSpPr txBox="1">
            <a:spLocks/>
          </p:cNvSpPr>
          <p:nvPr/>
        </p:nvSpPr>
        <p:spPr>
          <a:xfrm>
            <a:off x="571808" y="948879"/>
            <a:ext cx="359899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Za konec bi vam rad predstavil odlomek iz </a:t>
            </a:r>
            <a:r>
              <a:rPr lang="en-IE" sz="2600" b="1" dirty="0">
                <a:solidFill>
                  <a:schemeClr val="bg1"/>
                </a:solidFill>
                <a:latin typeface="Calibri" panose="020F0502020204030204" pitchFamily="34" charset="0"/>
                <a:ea typeface="Calibri" panose="020F0502020204030204" pitchFamily="34" charset="0"/>
                <a:cs typeface="Calibri" panose="020F0502020204030204" pitchFamily="34" charset="0"/>
              </a:rPr>
              <a:t>Hopi Elders' </a:t>
            </a: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Prophecy (Prerokba starešin Hopi), ki mi je osebno najljubši in je poziv k združevanju, katerega bistvo je opolnomočenje:</a:t>
            </a:r>
          </a:p>
          <a:p>
            <a:pPr marL="0" indent="0">
              <a:lnSpc>
                <a:spcPts val="2300"/>
              </a:lnSpc>
              <a:spcBef>
                <a:spcPts val="0"/>
              </a:spcBef>
              <a:buNone/>
            </a:pPr>
            <a:endParaRPr lang="sv-S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181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5515897" y="2581516"/>
            <a:ext cx="582420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5389864" y="2577269"/>
            <a:ext cx="5840125"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Izziv: 30 dni</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5" name="Rectangle 4">
            <a:extLst>
              <a:ext uri="{FF2B5EF4-FFF2-40B4-BE49-F238E27FC236}">
                <a16:creationId xmlns:a16="http://schemas.microsoft.com/office/drawing/2014/main" id="{A29D4FEE-93EA-5406-F254-FBB162C1A367}"/>
              </a:ext>
            </a:extLst>
          </p:cNvPr>
          <p:cNvSpPr/>
          <p:nvPr/>
        </p:nvSpPr>
        <p:spPr>
          <a:xfrm>
            <a:off x="4984375" y="3605643"/>
            <a:ext cx="635572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1E5FD9AA-DFE6-DCB8-C231-184523AC713E}"/>
              </a:ext>
            </a:extLst>
          </p:cNvPr>
          <p:cNvSpPr txBox="1"/>
          <p:nvPr/>
        </p:nvSpPr>
        <p:spPr>
          <a:xfrm>
            <a:off x="5098374" y="3625092"/>
            <a:ext cx="6131615" cy="1569660"/>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vadbe sprememb</a:t>
            </a:r>
          </a:p>
          <a:p>
            <a:pPr algn="r"/>
            <a:endParaRPr lang="en-US" sz="4800" b="1" spc="324" dirty="0">
              <a:solidFill>
                <a:srgbClr val="5398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09" y="1849144"/>
            <a:ext cx="297454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V središču 30-dnevnega izziva je prepričanje, da lahko majhne spremembe prinesejo velike razlike.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5002305" y="1849144"/>
            <a:ext cx="6503085"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Zgodovina kaže, da družbene spremembe temeljijo na majhnih, pozitivnih spremembah, ki se izvajajo in ohranjajo skozi čas, kar lahko sproži velike spremembe.</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30 dni poskusite z eno samo spremembo, povezano s trajnostjo. Čeprav ni nujno, lahko to storite v skupini, da se med seboj spodbujate in izmenjujete svoje ugotovitve in izzive.</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4414198" y="1849144"/>
            <a:ext cx="0" cy="351175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12" name="Picture 11" descr="Hands holding a small plant&#10;&#10;AI-generated content may be incorrect.">
            <a:extLst>
              <a:ext uri="{FF2B5EF4-FFF2-40B4-BE49-F238E27FC236}">
                <a16:creationId xmlns:a16="http://schemas.microsoft.com/office/drawing/2014/main" id="{60590D08-24B2-843A-7E12-AA460DB9BC6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13" name="Google Shape;133;p1">
            <a:extLst>
              <a:ext uri="{FF2B5EF4-FFF2-40B4-BE49-F238E27FC236}">
                <a16:creationId xmlns:a16="http://schemas.microsoft.com/office/drawing/2014/main" id="{9C41E468-406A-1580-AA69-550D22A0507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8049C13A-ECD3-AA41-B18E-799EDD72023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043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7260</TotalTime>
  <Words>5578</Words>
  <Application>Microsoft Office PowerPoint</Application>
  <PresentationFormat>Widescreen</PresentationFormat>
  <Paragraphs>362</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docId:CE888636A5ACA7AB8C993F95163BC2D6</cp:keywords>
  <cp:lastModifiedBy>Con</cp:lastModifiedBy>
  <cp:revision>385</cp:revision>
  <cp:lastPrinted>2025-06-17T19:28:46Z</cp:lastPrinted>
  <dcterms:created xsi:type="dcterms:W3CDTF">2020-10-14T13:32:04Z</dcterms:created>
  <dcterms:modified xsi:type="dcterms:W3CDTF">2025-12-14T16:19:18Z</dcterms:modified>
</cp:coreProperties>
</file>