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65"/>
  </p:notesMasterIdLst>
  <p:sldIdLst>
    <p:sldId id="4299" r:id="rId5"/>
    <p:sldId id="4303" r:id="rId6"/>
    <p:sldId id="4370" r:id="rId7"/>
    <p:sldId id="4305" r:id="rId8"/>
    <p:sldId id="4368" r:id="rId9"/>
    <p:sldId id="4369" r:id="rId10"/>
    <p:sldId id="4371" r:id="rId11"/>
    <p:sldId id="4372" r:id="rId12"/>
    <p:sldId id="4373" r:id="rId13"/>
    <p:sldId id="4333" r:id="rId14"/>
    <p:sldId id="4423" r:id="rId15"/>
    <p:sldId id="4424" r:id="rId16"/>
    <p:sldId id="4425" r:id="rId17"/>
    <p:sldId id="4426" r:id="rId18"/>
    <p:sldId id="4427" r:id="rId19"/>
    <p:sldId id="4428" r:id="rId20"/>
    <p:sldId id="4429" r:id="rId21"/>
    <p:sldId id="4432" r:id="rId22"/>
    <p:sldId id="4374" r:id="rId23"/>
    <p:sldId id="4375" r:id="rId24"/>
    <p:sldId id="4433" r:id="rId25"/>
    <p:sldId id="4434" r:id="rId26"/>
    <p:sldId id="4436" r:id="rId27"/>
    <p:sldId id="4411" r:id="rId28"/>
    <p:sldId id="4438" r:id="rId29"/>
    <p:sldId id="4329" r:id="rId30"/>
    <p:sldId id="4439" r:id="rId31"/>
    <p:sldId id="4440" r:id="rId32"/>
    <p:sldId id="4441" r:id="rId33"/>
    <p:sldId id="4442" r:id="rId34"/>
    <p:sldId id="4412" r:id="rId35"/>
    <p:sldId id="4443" r:id="rId36"/>
    <p:sldId id="4378" r:id="rId37"/>
    <p:sldId id="4376" r:id="rId38"/>
    <p:sldId id="4444" r:id="rId39"/>
    <p:sldId id="4382" r:id="rId40"/>
    <p:sldId id="4379" r:id="rId41"/>
    <p:sldId id="4445" r:id="rId42"/>
    <p:sldId id="4446" r:id="rId43"/>
    <p:sldId id="4447" r:id="rId44"/>
    <p:sldId id="4448" r:id="rId45"/>
    <p:sldId id="4449" r:id="rId46"/>
    <p:sldId id="4450" r:id="rId47"/>
    <p:sldId id="4431" r:id="rId48"/>
    <p:sldId id="4415" r:id="rId49"/>
    <p:sldId id="4451" r:id="rId50"/>
    <p:sldId id="4452" r:id="rId51"/>
    <p:sldId id="4453" r:id="rId52"/>
    <p:sldId id="4420" r:id="rId53"/>
    <p:sldId id="4421" r:id="rId54"/>
    <p:sldId id="4416" r:id="rId55"/>
    <p:sldId id="4337" r:id="rId56"/>
    <p:sldId id="4336" r:id="rId57"/>
    <p:sldId id="4407" r:id="rId58"/>
    <p:sldId id="4406" r:id="rId59"/>
    <p:sldId id="4454" r:id="rId60"/>
    <p:sldId id="4455" r:id="rId61"/>
    <p:sldId id="4456" r:id="rId62"/>
    <p:sldId id="4457" r:id="rId63"/>
    <p:sldId id="4314" r:id="rId64"/>
  </p:sldIdLst>
  <p:sldSz cx="12192000" cy="6858000"/>
  <p:notesSz cx="6858000" cy="9144000"/>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250"/>
    <p:restoredTop sz="95082"/>
  </p:normalViewPr>
  <p:slideViewPr>
    <p:cSldViewPr snapToGrid="0" snapToObjects="1">
      <p:cViewPr varScale="1">
        <p:scale>
          <a:sx n="103" d="100"/>
          <a:sy n="103" d="100"/>
        </p:scale>
        <p:origin x="114" y="2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41" d="100"/>
        <a:sy n="141"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gs" Target="tags/tag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 userId="5f959ae4-f9f7-4ff4-86da-e643a6328b34" providerId="ADAL" clId="{4115ABA8-9A6F-43B7-BF41-8C0E4A7251F7}"/>
    <pc:docChg chg="custSel modSld">
      <pc:chgData name="Con" userId="5f959ae4-f9f7-4ff4-86da-e643a6328b34" providerId="ADAL" clId="{4115ABA8-9A6F-43B7-BF41-8C0E4A7251F7}" dt="2025-12-14T16:17:00.399" v="0" actId="478"/>
      <pc:docMkLst>
        <pc:docMk/>
      </pc:docMkLst>
      <pc:sldChg chg="delSp mod">
        <pc:chgData name="Con" userId="5f959ae4-f9f7-4ff4-86da-e643a6328b34" providerId="ADAL" clId="{4115ABA8-9A6F-43B7-BF41-8C0E4A7251F7}" dt="2025-12-14T16:17:00.399" v="0" actId="478"/>
        <pc:sldMkLst>
          <pc:docMk/>
          <pc:sldMk cId="2225212527" sldId="4303"/>
        </pc:sldMkLst>
        <pc:grpChg chg="del">
          <ac:chgData name="Con" userId="5f959ae4-f9f7-4ff4-86da-e643a6328b34" providerId="ADAL" clId="{4115ABA8-9A6F-43B7-BF41-8C0E4A7251F7}" dt="2025-12-14T16:17:00.399" v="0" actId="478"/>
          <ac:grpSpMkLst>
            <pc:docMk/>
            <pc:sldMk cId="2225212527" sldId="4303"/>
            <ac:grpSpMk id="22" creationId="{2D6D5F94-70A2-07A4-872A-30DBD78D4365}"/>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2905575" y="2272105"/>
            <a:ext cx="3336183" cy="36024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39761" y="2405243"/>
            <a:ext cx="4748066" cy="3336181"/>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555673" y="337875"/>
            <a:ext cx="6636327" cy="460919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430882"/>
            <a:ext cx="4414577" cy="679345"/>
          </a:xfrm>
          <a:prstGeom prst="rect">
            <a:avLst/>
          </a:prstGeom>
        </p:spPr>
        <p:txBody>
          <a:bodyPr>
            <a:noAutofit/>
          </a:bodyPr>
          <a:lstStyle>
            <a:lvl1pPr marL="0" indent="0" algn="r">
              <a:buNone/>
              <a:defRPr sz="2800" b="0" i="0">
                <a:solidFill>
                  <a:schemeClr val="bg1"/>
                </a:solidFill>
                <a:latin typeface="+mn-lt"/>
              </a:defRPr>
            </a:lvl1pPr>
          </a:lstStyle>
          <a:p>
            <a:pPr lvl="0"/>
            <a:r>
              <a:rPr lang="en-US" err="1"/>
              <a:t>www.website.eu</a:t>
            </a:r>
            <a:endParaRPr lang="en-US"/>
          </a:p>
        </p:txBody>
      </p:sp>
      <p:sp>
        <p:nvSpPr>
          <p:cNvPr id="2" name="Freeform 1">
            <a:extLst>
              <a:ext uri="{FF2B5EF4-FFF2-40B4-BE49-F238E27FC236}">
                <a16:creationId xmlns:a16="http://schemas.microsoft.com/office/drawing/2014/main" id="{B35F9359-F872-09C6-1985-6971F387D1F3}"/>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8">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a:latin typeface="Calibri" panose="020F0502020204030204" pitchFamily="34" charset="0"/>
            </a:endParaRPr>
          </a:p>
        </p:txBody>
      </p:sp>
      <p:pic>
        <p:nvPicPr>
          <p:cNvPr id="9" name="Picture 8">
            <a:extLst>
              <a:ext uri="{FF2B5EF4-FFF2-40B4-BE49-F238E27FC236}">
                <a16:creationId xmlns:a16="http://schemas.microsoft.com/office/drawing/2014/main" id="{81267D49-CF81-1CAB-9378-84795E28C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403" y="312631"/>
            <a:ext cx="2646852" cy="1945277"/>
          </a:xfrm>
          <a:prstGeom prst="rect">
            <a:avLst/>
          </a:prstGeom>
        </p:spPr>
      </p:pic>
      <p:pic>
        <p:nvPicPr>
          <p:cNvPr id="4" name="Picture 3">
            <a:extLst>
              <a:ext uri="{FF2B5EF4-FFF2-40B4-BE49-F238E27FC236}">
                <a16:creationId xmlns:a16="http://schemas.microsoft.com/office/drawing/2014/main" id="{599604F4-97D9-E71D-6636-CEECBB94502F}"/>
              </a:ext>
            </a:extLst>
          </p:cNvPr>
          <p:cNvPicPr>
            <a:picLocks noChangeAspect="1"/>
          </p:cNvPicPr>
          <p:nvPr/>
        </p:nvPicPr>
        <p:blipFill>
          <a:blip r:embed="rId3"/>
          <a:stretch>
            <a:fillRect/>
          </a:stretch>
        </p:blipFill>
        <p:spPr>
          <a:xfrm>
            <a:off x="774156" y="6141597"/>
            <a:ext cx="1552020" cy="345591"/>
          </a:xfrm>
          <a:prstGeom prst="rect">
            <a:avLst/>
          </a:prstGeom>
        </p:spPr>
      </p:pic>
      <p:sp>
        <p:nvSpPr>
          <p:cNvPr id="6" name="Rectangle 5">
            <a:extLst>
              <a:ext uri="{FF2B5EF4-FFF2-40B4-BE49-F238E27FC236}">
                <a16:creationId xmlns:a16="http://schemas.microsoft.com/office/drawing/2014/main" id="{67915082-D0D6-6A71-3413-22E70864D5ED}"/>
              </a:ext>
            </a:extLst>
          </p:cNvPr>
          <p:cNvSpPr/>
          <p:nvPr userDrawn="1"/>
        </p:nvSpPr>
        <p:spPr>
          <a:xfrm>
            <a:off x="2334272" y="6172045"/>
            <a:ext cx="2925905" cy="28469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422086504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spTree>
    <p:extLst>
      <p:ext uri="{BB962C8B-B14F-4D97-AF65-F5344CB8AC3E}">
        <p14:creationId xmlns:p14="http://schemas.microsoft.com/office/powerpoint/2010/main" val="254669415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a:p>
        </p:txBody>
      </p:sp>
      <p:cxnSp>
        <p:nvCxnSpPr>
          <p:cNvPr id="6" name="Straight Connector 5">
            <a:extLst>
              <a:ext uri="{FF2B5EF4-FFF2-40B4-BE49-F238E27FC236}">
                <a16:creationId xmlns:a16="http://schemas.microsoft.com/office/drawing/2014/main" id="{CDF15AA0-BAB5-D100-8C2E-7AFCA8758823}"/>
              </a:ext>
            </a:extLst>
          </p:cNvPr>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ct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ct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spTree>
    <p:extLst>
      <p:ext uri="{BB962C8B-B14F-4D97-AF65-F5344CB8AC3E}">
        <p14:creationId xmlns:p14="http://schemas.microsoft.com/office/powerpoint/2010/main" val="4920945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84C2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ct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ct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spTree>
    <p:extLst>
      <p:ext uri="{BB962C8B-B14F-4D97-AF65-F5344CB8AC3E}">
        <p14:creationId xmlns:p14="http://schemas.microsoft.com/office/powerpoint/2010/main" val="4191051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1F8E4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ct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ct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48060243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ct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ct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C221F-8346-2EF7-5657-B06D86059A19}"/>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7701728">
            <a:off x="8378696" y="-8979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1" y="2045704"/>
            <a:ext cx="4615448"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2" y="761603"/>
            <a:ext cx="4615448"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Tree>
    <p:extLst>
      <p:ext uri="{BB962C8B-B14F-4D97-AF65-F5344CB8AC3E}">
        <p14:creationId xmlns:p14="http://schemas.microsoft.com/office/powerpoint/2010/main" val="57531829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AE22F-38B6-8AF9-3EDE-BABDE3BC5702}"/>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081996">
            <a:off x="8614224" y="-773240"/>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Tree>
    <p:extLst>
      <p:ext uri="{BB962C8B-B14F-4D97-AF65-F5344CB8AC3E}">
        <p14:creationId xmlns:p14="http://schemas.microsoft.com/office/powerpoint/2010/main" val="28665151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C3C2A-8171-398A-CEBD-FFB29BAB5F41}"/>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5400000">
            <a:off x="8434115" y="-7455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3">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5398A2"/>
          </a:solidFill>
          <a:ln w="12700" cap="flat">
            <a:noFill/>
            <a:prstDash val="solid"/>
            <a:miter lim="800000"/>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ct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LEARN MORE</a:t>
            </a:r>
            <a:endParaRPr lang="en-US"/>
          </a:p>
        </p:txBody>
      </p:sp>
    </p:spTree>
    <p:extLst>
      <p:ext uri="{BB962C8B-B14F-4D97-AF65-F5344CB8AC3E}">
        <p14:creationId xmlns:p14="http://schemas.microsoft.com/office/powerpoint/2010/main" val="29057390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0532DF0D-D7FD-72B7-24C4-8E8E48CFAFB4}"/>
              </a:ext>
            </a:extLst>
          </p:cNvPr>
          <p:cNvSpPr/>
          <p:nvPr userDrawn="1"/>
        </p:nvSpPr>
        <p:spPr>
          <a:xfrm>
            <a:off x="787883"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a:t>Thank You</a:t>
            </a:r>
          </a:p>
        </p:txBody>
      </p:sp>
      <p:sp>
        <p:nvSpPr>
          <p:cNvPr id="18" name="Freeform 17">
            <a:extLst>
              <a:ext uri="{FF2B5EF4-FFF2-40B4-BE49-F238E27FC236}">
                <a16:creationId xmlns:a16="http://schemas.microsoft.com/office/drawing/2014/main" id="{12FAB2F2-1FC0-5327-17DE-B8FE08A80275}"/>
              </a:ext>
            </a:extLst>
          </p:cNvPr>
          <p:cNvSpPr/>
          <p:nvPr userDrawn="1"/>
        </p:nvSpPr>
        <p:spPr>
          <a:xfrm>
            <a:off x="-36951"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err="1"/>
              <a:t>www.website.eu</a:t>
            </a:r>
            <a:endParaRPr lang="en-US"/>
          </a:p>
        </p:txBody>
      </p:sp>
      <p:pic>
        <p:nvPicPr>
          <p:cNvPr id="16" name="Picture 15">
            <a:extLst>
              <a:ext uri="{FF2B5EF4-FFF2-40B4-BE49-F238E27FC236}">
                <a16:creationId xmlns:a16="http://schemas.microsoft.com/office/drawing/2014/main" id="{0786199D-2882-02E5-01F8-C0992EF47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899" y="696090"/>
            <a:ext cx="2957461" cy="2173556"/>
          </a:xfrm>
          <a:prstGeom prst="rect">
            <a:avLst/>
          </a:prstGeom>
        </p:spPr>
      </p:pic>
      <p:pic>
        <p:nvPicPr>
          <p:cNvPr id="3" name="Picture 2">
            <a:extLst>
              <a:ext uri="{FF2B5EF4-FFF2-40B4-BE49-F238E27FC236}">
                <a16:creationId xmlns:a16="http://schemas.microsoft.com/office/drawing/2014/main" id="{B4352957-04AF-9112-26F6-7DF4F6888811}"/>
              </a:ext>
            </a:extLst>
          </p:cNvPr>
          <p:cNvPicPr>
            <a:picLocks noChangeAspect="1"/>
          </p:cNvPicPr>
          <p:nvPr/>
        </p:nvPicPr>
        <p:blipFill>
          <a:blip r:embed="rId3"/>
          <a:stretch>
            <a:fillRect/>
          </a:stretch>
        </p:blipFill>
        <p:spPr>
          <a:xfrm>
            <a:off x="787883" y="5993225"/>
            <a:ext cx="1552020" cy="345591"/>
          </a:xfrm>
          <a:prstGeom prst="rect">
            <a:avLst/>
          </a:prstGeom>
        </p:spPr>
      </p:pic>
      <p:sp>
        <p:nvSpPr>
          <p:cNvPr id="4" name="Rectangle 3">
            <a:extLst>
              <a:ext uri="{FF2B5EF4-FFF2-40B4-BE49-F238E27FC236}">
                <a16:creationId xmlns:a16="http://schemas.microsoft.com/office/drawing/2014/main" id="{67915082-D0D6-6A71-3413-22E70864D5ED}"/>
              </a:ext>
            </a:extLst>
          </p:cNvPr>
          <p:cNvSpPr/>
          <p:nvPr userDrawn="1"/>
        </p:nvSpPr>
        <p:spPr>
          <a:xfrm>
            <a:off x="2377211" y="6019563"/>
            <a:ext cx="2925905" cy="28469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09706829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7" name="Picture Placeholder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ct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cxnSp>
        <p:nvCxnSpPr>
          <p:cNvPr id="39" name="Straight Connector 38">
            <a:extLst>
              <a:ext uri="{FF2B5EF4-FFF2-40B4-BE49-F238E27FC236}">
                <a16:creationId xmlns:a16="http://schemas.microsoft.com/office/drawing/2014/main" id="{FAF53D26-4788-05E3-771F-7286AB1A66F6}"/>
              </a:ext>
            </a:extLst>
          </p:cNvPr>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ct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ct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ct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50" name="Straight Connector 49">
            <a:extLst>
              <a:ext uri="{FF2B5EF4-FFF2-40B4-BE49-F238E27FC236}">
                <a16:creationId xmlns:a16="http://schemas.microsoft.com/office/drawing/2014/main" id="{6595F542-8BE0-4F9C-9FF3-07CCA82EBC15}"/>
              </a:ext>
            </a:extLst>
          </p:cNvPr>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ct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ct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ct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58" name="Straight Connector 57">
            <a:extLst>
              <a:ext uri="{FF2B5EF4-FFF2-40B4-BE49-F238E27FC236}">
                <a16:creationId xmlns:a16="http://schemas.microsoft.com/office/drawing/2014/main" id="{91163A42-ECA4-0258-F06A-D6E0A1432389}"/>
              </a:ext>
            </a:extLst>
          </p:cNvPr>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ct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ct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03</a:t>
            </a:r>
            <a:endParaRPr lang="en-US"/>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ct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67" name="Straight Connector 66">
            <a:extLst>
              <a:ext uri="{FF2B5EF4-FFF2-40B4-BE49-F238E27FC236}">
                <a16:creationId xmlns:a16="http://schemas.microsoft.com/office/drawing/2014/main" id="{0BD88B23-4623-D1A4-5EFF-6897E0CFC091}"/>
              </a:ext>
            </a:extLst>
          </p:cNvPr>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ct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ct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ct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spTree>
    <p:extLst>
      <p:ext uri="{BB962C8B-B14F-4D97-AF65-F5344CB8AC3E}">
        <p14:creationId xmlns:p14="http://schemas.microsoft.com/office/powerpoint/2010/main" val="193081380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4C245"/>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1F8E4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84C245">
              <a:alpha val="79000"/>
            </a:srgbClr>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ct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cxnSp>
        <p:nvCxnSpPr>
          <p:cNvPr id="35" name="Straight Connector 34">
            <a:extLst>
              <a:ext uri="{FF2B5EF4-FFF2-40B4-BE49-F238E27FC236}">
                <a16:creationId xmlns:a16="http://schemas.microsoft.com/office/drawing/2014/main" id="{8CAF1654-D560-5382-7FBA-534F4502B1C1}"/>
              </a:ext>
            </a:extLst>
          </p:cNvPr>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ct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ct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ct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39" name="Straight Connector 38">
            <a:extLst>
              <a:ext uri="{FF2B5EF4-FFF2-40B4-BE49-F238E27FC236}">
                <a16:creationId xmlns:a16="http://schemas.microsoft.com/office/drawing/2014/main" id="{A770E3D6-B028-A856-6CD1-164FBF8A2DAC}"/>
              </a:ext>
            </a:extLst>
          </p:cNvPr>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ct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ct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ct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43" name="Straight Connector 42">
            <a:extLst>
              <a:ext uri="{FF2B5EF4-FFF2-40B4-BE49-F238E27FC236}">
                <a16:creationId xmlns:a16="http://schemas.microsoft.com/office/drawing/2014/main" id="{9489381F-FC11-3911-049D-FBD5DC2721B9}"/>
              </a:ext>
            </a:extLst>
          </p:cNvPr>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ct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ct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ct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47" name="Straight Connector 46">
            <a:extLst>
              <a:ext uri="{FF2B5EF4-FFF2-40B4-BE49-F238E27FC236}">
                <a16:creationId xmlns:a16="http://schemas.microsoft.com/office/drawing/2014/main" id="{A70D8766-71C9-014B-7C80-5E8E8502DF41}"/>
              </a:ext>
            </a:extLst>
          </p:cNvPr>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ct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ct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ct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sp>
        <p:nvSpPr>
          <p:cNvPr id="52" name="Picture Placeholder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240952079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1117601" y="3429000"/>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2075310" y="3429000"/>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1117601" y="4130704"/>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2075310" y="4130704"/>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1117601" y="4832408"/>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2075310" y="4832408"/>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1117601" y="5534111"/>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2075310" y="5534111"/>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247650274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393462"/>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64932371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64700" y="-56819"/>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35936" y="-56820"/>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Tree>
    <p:extLst>
      <p:ext uri="{BB962C8B-B14F-4D97-AF65-F5344CB8AC3E}">
        <p14:creationId xmlns:p14="http://schemas.microsoft.com/office/powerpoint/2010/main" val="82694917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84C245"/>
          </a:solidFill>
          <a:ln w="15768" cap="flat">
            <a:noFill/>
            <a:prstDash val="solid"/>
            <a:miter/>
          </a:ln>
        </p:spPr>
        <p:txBody>
          <a:bodyPr wrap="square" rtlCol="0" anchor="ctr">
            <a:noAutofit/>
          </a:bodyPr>
          <a:lstStyle/>
          <a:p>
            <a:endParaRPr lang="en-US"/>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Tree>
    <p:extLst>
      <p:ext uri="{BB962C8B-B14F-4D97-AF65-F5344CB8AC3E}">
        <p14:creationId xmlns:p14="http://schemas.microsoft.com/office/powerpoint/2010/main" val="98210072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1F8E47"/>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22041214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5398A2"/>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95105532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16ABBD-EE0D-F76D-7AA4-AC96C297C838}"/>
              </a:ext>
            </a:extLst>
          </p:cNvPr>
          <p:cNvCxnSpPr/>
          <p:nvPr userDrawn="1"/>
        </p:nvCxnSpPr>
        <p:spPr>
          <a:xfrm>
            <a:off x="11768660" y="6524729"/>
            <a:ext cx="423340" cy="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03B9D-CF86-F983-AA3B-BBE6BB186C75}"/>
              </a:ext>
            </a:extLst>
          </p:cNvPr>
          <p:cNvPicPr>
            <a:picLocks noChangeAspect="1"/>
          </p:cNvPicPr>
          <p:nvPr userDrawn="1"/>
        </p:nvPicPr>
        <p:blipFill>
          <a:blip r:embed="rId20">
            <a:extLst>
              <a:ext uri="{28A0092B-C50C-407E-A947-70E740481C1C}">
                <a14:useLocalDpi xmlns:a14="http://schemas.microsoft.com/office/drawing/2010/main" val="0"/>
              </a:ext>
            </a:extLst>
          </a:blip>
          <a:srcRect l="5658" t="83100" r="4952" b="3474"/>
          <a:stretch>
            <a:fillRect/>
          </a:stretch>
        </p:blipFill>
        <p:spPr>
          <a:xfrm rot="16200000">
            <a:off x="11194976" y="5551031"/>
            <a:ext cx="1512233" cy="166935"/>
          </a:xfrm>
          <a:prstGeom prst="rect">
            <a:avLst/>
          </a:prstGeom>
        </p:spPr>
      </p:pic>
      <p:sp>
        <p:nvSpPr>
          <p:cNvPr id="2" name="Slide Number Placeholder 5">
            <a:extLst>
              <a:ext uri="{FF2B5EF4-FFF2-40B4-BE49-F238E27FC236}">
                <a16:creationId xmlns:a16="http://schemas.microsoft.com/office/drawing/2014/main" id="{D1E581E4-C58E-A67C-EACB-204DCABD0780}"/>
              </a:ext>
            </a:extLst>
          </p:cNvPr>
          <p:cNvSpPr txBox="1"/>
          <p:nvPr userDrawn="1"/>
        </p:nvSpPr>
        <p:spPr>
          <a:xfrm>
            <a:off x="11800757" y="6525547"/>
            <a:ext cx="300669"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rgbClr val="404040"/>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B2079F2-58AF-ED44-82D7-E04B2F6FD686}" type="slidenum">
              <a:rPr lang="en-US" smtClean="0">
                <a:solidFill>
                  <a:srgbClr val="404040"/>
                </a:solidFill>
              </a:rPr>
              <a:pPr algn="r"/>
              <a:t>‹#›</a:t>
            </a:fld>
            <a:endParaRPr lang="en-US">
              <a:solidFill>
                <a:srgbClr val="404040"/>
              </a:solidFill>
            </a:endParaRP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81" r:id="rId2"/>
    <p:sldLayoutId id="2147483888" r:id="rId3"/>
    <p:sldLayoutId id="2147483842" r:id="rId4"/>
    <p:sldLayoutId id="2147483840" r:id="rId5"/>
    <p:sldLayoutId id="2147483880" r:id="rId6"/>
    <p:sldLayoutId id="2147483889" r:id="rId7"/>
    <p:sldLayoutId id="2147483861" r:id="rId8"/>
    <p:sldLayoutId id="2147483897" r:id="rId9"/>
    <p:sldLayoutId id="2147483884" r:id="rId10"/>
    <p:sldLayoutId id="2147483841" r:id="rId11"/>
    <p:sldLayoutId id="2147483879" r:id="rId12"/>
    <p:sldLayoutId id="2147483878" r:id="rId13"/>
    <p:sldLayoutId id="2147483891" r:id="rId14"/>
    <p:sldLayoutId id="2147483894" r:id="rId15"/>
    <p:sldLayoutId id="2147483893" r:id="rId16"/>
    <p:sldLayoutId id="2147483895" r:id="rId17"/>
    <p:sldLayoutId id="2147483853" r:id="rId1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stockholmresilience.org/research/planetary-boundaries.html" TargetMode="Externa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hyperlink" Target="https://www.ted.com/talks/valarie_kaur_3_lessons_of_revolutionary_love_in_a_time_of_rage?subtitle=en" TargetMode="External"/><Relationship Id="rId5" Type="http://schemas.openxmlformats.org/officeDocument/2006/relationships/hyperlink" Target="https://yourparentingmojo.com/captivate-podcast/mutualaid/" TargetMode="External"/><Relationship Id="rId4" Type="http://schemas.openxmlformats.org/officeDocument/2006/relationships/hyperlink" Target="https://emka.si/products/navidezna-normalnost"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group of people putting their hands together&#10;&#10;AI-generated content may be incorrect.">
            <a:extLst>
              <a:ext uri="{FF2B5EF4-FFF2-40B4-BE49-F238E27FC236}">
                <a16:creationId xmlns:a16="http://schemas.microsoft.com/office/drawing/2014/main" id="{356CC3A4-4CEB-9378-B38C-EB10B72D4D90}"/>
              </a:ext>
            </a:extLst>
          </p:cNvPr>
          <p:cNvPicPr>
            <a:picLocks noGrp="1" noChangeAspect="1"/>
          </p:cNvPicPr>
          <p:nvPr>
            <p:ph type="pic" sz="quarter" idx="19"/>
          </p:nvPr>
        </p:nvPicPr>
        <p:blipFill>
          <a:blip r:embed="rId2"/>
          <a:srcRect l="2007" r="2007"/>
          <a:stretch>
            <a:fillRect/>
          </a:stretch>
        </p:blipFill>
        <p:spPr/>
      </p:pic>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4294967295"/>
          </p:nvPr>
        </p:nvSpPr>
        <p:spPr>
          <a:xfrm>
            <a:off x="6932640" y="5477479"/>
            <a:ext cx="4862945" cy="679345"/>
          </a:xfrm>
          <a:prstGeom prst="rect">
            <a:avLst/>
          </a:prstGeom>
        </p:spPr>
        <p:txBody>
          <a:bodyPr>
            <a:noAutofit/>
          </a:bodyPr>
          <a:lstStyle/>
          <a:p>
            <a:pPr marL="0" indent="0" algn="r" rtl="0">
              <a:buNone/>
            </a:pPr>
            <a:r>
              <a:rPr lang="sl" sz="3600" b="1" i="0" u="none" strike="noStrike" kern="1200">
                <a:solidFill>
                  <a:srgbClr val="5398A2"/>
                </a:solidFill>
                <a:latin typeface="Calibri"/>
                <a:ea typeface="Calibri"/>
                <a:cs typeface="Times New Roman"/>
              </a:rPr>
              <a:t>www.planet-pulse.eu</a:t>
            </a:r>
            <a:endParaRPr lang="en-IE" sz="3600">
              <a:solidFill>
                <a:srgbClr val="5398A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D5FF687-F8E4-68BB-6B59-512672391B7F}"/>
              </a:ext>
            </a:extLst>
          </p:cNvPr>
          <p:cNvSpPr/>
          <p:nvPr/>
        </p:nvSpPr>
        <p:spPr>
          <a:xfrm>
            <a:off x="8728364" y="1224940"/>
            <a:ext cx="3463636" cy="3730070"/>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Rectangle 11">
            <a:extLst>
              <a:ext uri="{FF2B5EF4-FFF2-40B4-BE49-F238E27FC236}">
                <a16:creationId xmlns:a16="http://schemas.microsoft.com/office/drawing/2014/main" id="{006D543B-908E-6CBC-E635-5AAF93F49CCA}"/>
              </a:ext>
            </a:extLst>
          </p:cNvPr>
          <p:cNvSpPr/>
          <p:nvPr/>
        </p:nvSpPr>
        <p:spPr>
          <a:xfrm>
            <a:off x="1271376" y="2982420"/>
            <a:ext cx="707809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13" name="TextBox 12">
            <a:extLst>
              <a:ext uri="{FF2B5EF4-FFF2-40B4-BE49-F238E27FC236}">
                <a16:creationId xmlns:a16="http://schemas.microsoft.com/office/drawing/2014/main" id="{64A5EA1B-C58B-1942-F904-14C5020B87BF}"/>
              </a:ext>
            </a:extLst>
          </p:cNvPr>
          <p:cNvSpPr txBox="1"/>
          <p:nvPr/>
        </p:nvSpPr>
        <p:spPr>
          <a:xfrm>
            <a:off x="1397296" y="2982420"/>
            <a:ext cx="7078091" cy="1569660"/>
          </a:xfrm>
          <a:prstGeom prst="rect">
            <a:avLst/>
          </a:prstGeom>
          <a:noFill/>
        </p:spPr>
        <p:txBody>
          <a:bodyPr wrap="none" rtlCol="0">
            <a:noAutofit/>
          </a:bodyPr>
          <a:lstStyle/>
          <a:p>
            <a:pPr rtl="0"/>
            <a:r>
              <a:rPr lang="sl" sz="4800" b="1" i="0" u="none" strike="noStrike" spc="324">
                <a:solidFill>
                  <a:srgbClr val="5398A2"/>
                </a:solidFill>
                <a:latin typeface="Calibri"/>
                <a:cs typeface="Calibri"/>
              </a:rPr>
              <a:t>Modul 4 - Skupnost </a:t>
            </a:r>
          </a:p>
          <a:p>
            <a:endParaRPr lang="en-US" sz="4800" b="1" spc="324">
              <a:solidFill>
                <a:srgbClr val="5398A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9BAE77B-25AB-8830-C905-5C81EE82F875}"/>
              </a:ext>
            </a:extLst>
          </p:cNvPr>
          <p:cNvSpPr txBox="1"/>
          <p:nvPr/>
        </p:nvSpPr>
        <p:spPr>
          <a:xfrm>
            <a:off x="605582" y="4218039"/>
            <a:ext cx="4827218" cy="1444242"/>
          </a:xfrm>
          <a:prstGeom prst="rect">
            <a:avLst/>
          </a:prstGeom>
          <a:noFill/>
        </p:spPr>
        <p:txBody>
          <a:bodyPr wrap="square">
            <a:noAutofit/>
          </a:bodyPr>
          <a:lstStyle/>
          <a:p>
            <a:pPr rtl="0">
              <a:lnSpc>
                <a:spcPts val="2620"/>
              </a:lnSpc>
            </a:pPr>
            <a:r>
              <a:rPr lang="sl" sz="3000" b="0" i="0" u="none" strike="noStrike">
                <a:solidFill>
                  <a:srgbClr val="FFFFFF"/>
                </a:solidFill>
                <a:latin typeface="Calibri"/>
                <a:ea typeface="Arial"/>
                <a:cs typeface="Calibri"/>
              </a:rPr>
              <a:t>Kako lahko na sočuten način zgradimo odporne skupnosti?</a:t>
            </a:r>
          </a:p>
          <a:p>
            <a:pPr>
              <a:lnSpc>
                <a:spcPts val="2620"/>
              </a:lnSpc>
            </a:pPr>
            <a:endParaRPr lang="en-IE" sz="300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25416433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58936-01F8-230E-6487-86B90E2F5E61}"/>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9F5892B3-4313-BD39-D464-2CD0B30D70AA}"/>
              </a:ext>
            </a:extLst>
          </p:cNvPr>
          <p:cNvSpPr txBox="1"/>
          <p:nvPr/>
        </p:nvSpPr>
        <p:spPr>
          <a:xfrm>
            <a:off x="686610" y="1849144"/>
            <a:ext cx="2602280" cy="26491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2800" b="1" i="0" u="none" strike="noStrike" dirty="0">
                <a:solidFill>
                  <a:srgbClr val="404040"/>
                </a:solidFill>
                <a:latin typeface="Calibri"/>
                <a:ea typeface="Calibri"/>
                <a:cs typeface="Calibri"/>
              </a:rPr>
              <a:t>Sprejemanje je prva faza angažiranosti glede podnebnih sprememb. </a:t>
            </a:r>
          </a:p>
        </p:txBody>
      </p:sp>
      <p:sp>
        <p:nvSpPr>
          <p:cNvPr id="2" name="Text Placeholder 3">
            <a:extLst>
              <a:ext uri="{FF2B5EF4-FFF2-40B4-BE49-F238E27FC236}">
                <a16:creationId xmlns:a16="http://schemas.microsoft.com/office/drawing/2014/main" id="{5CC54491-7BD7-C05D-B738-646D11018E6F}"/>
              </a:ext>
            </a:extLst>
          </p:cNvPr>
          <p:cNvSpPr txBox="1"/>
          <p:nvPr/>
        </p:nvSpPr>
        <p:spPr>
          <a:xfrm>
            <a:off x="4033437" y="1849144"/>
            <a:ext cx="7471954" cy="456914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200"/>
              </a:lnSpc>
              <a:spcBef>
                <a:spcPct val="0"/>
              </a:spcBef>
              <a:buNone/>
            </a:pPr>
            <a:r>
              <a:rPr lang="sl" sz="2200" b="0" i="0" u="none" strike="noStrike" dirty="0">
                <a:solidFill>
                  <a:srgbClr val="404040"/>
                </a:solidFill>
                <a:latin typeface="Calibri"/>
                <a:ea typeface="Calibri"/>
                <a:cs typeface="Calibri"/>
              </a:rPr>
              <a:t>Splošna nagnjenost k izogibanju pogovorom o podnebni krizi je kolektivno zasnovana strategija, s katero se izognemo sprejemanju izgub in odgovornosti za podnebne spremembe. Samo znanje ne bo premaknilo tistih na položajih moči, ki zanikajo ali ignorirajo resničnost podnebnih sprememb, razen če so pripravljeni sprejeti izgubo netrajnostnih privilegijev.  Za mnoge, ki morda niso na položajih moči, je soočenje z resničnostjo podnebnih izrednih razmer lahko neverjetno strašljivo. Tako resnična izguba kot strah pred izgubo sta boleči. Upiranje resnici je lahko učinkovita strategija za izogibanje – ali, bolj verjetno, odlaganje – bolečine in žalosti (strategijo izogibanja pa podpirajo sporočila in dezinformacije industrije fosilnih goriv). Kari Marie Norgaard opisuje proces družbeno organiziranega zanikanja v svoji knjigi »Življenje v zanikanju: podnebne spremembe, čustva in vsakdanje življenje«. </a:t>
            </a:r>
          </a:p>
        </p:txBody>
      </p:sp>
      <p:cxnSp>
        <p:nvCxnSpPr>
          <p:cNvPr id="3" name="Straight Connector 2">
            <a:extLst>
              <a:ext uri="{FF2B5EF4-FFF2-40B4-BE49-F238E27FC236}">
                <a16:creationId xmlns:a16="http://schemas.microsoft.com/office/drawing/2014/main" id="{9B7ED029-02AB-4CCA-27C1-7B486496DD53}"/>
              </a:ext>
            </a:extLst>
          </p:cNvPr>
          <p:cNvCxnSpPr/>
          <p:nvPr/>
        </p:nvCxnSpPr>
        <p:spPr>
          <a:xfrm flipH="1">
            <a:off x="3661163"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12" name="Picture 11" descr="Hands holding a small plant&#10;&#10;AI-generated content may be incorrect.">
            <a:extLst>
              <a:ext uri="{FF2B5EF4-FFF2-40B4-BE49-F238E27FC236}">
                <a16:creationId xmlns:a16="http://schemas.microsoft.com/office/drawing/2014/main" id="{60590D08-24B2-843A-7E12-AA460DB9BC67}"/>
              </a:ext>
            </a:extLst>
          </p:cNvPr>
          <p:cNvPicPr>
            <a:picLocks noChangeAspect="1"/>
          </p:cNvPicPr>
          <p:nvPr/>
        </p:nvPicPr>
        <p:blipFill>
          <a:blip r:embed="rId2"/>
          <a:srcRect t="7668" r="26831" b="34499"/>
          <a:stretch>
            <a:fillRect/>
          </a:stretch>
        </p:blipFill>
        <p:spPr>
          <a:xfrm>
            <a:off x="9279604" y="-2"/>
            <a:ext cx="2912396" cy="1548360"/>
          </a:xfrm>
          <a:prstGeom prst="rect">
            <a:avLst/>
          </a:prstGeom>
        </p:spPr>
      </p:pic>
      <p:sp>
        <p:nvSpPr>
          <p:cNvPr id="13" name="Google Shape;133;p1">
            <a:extLst>
              <a:ext uri="{FF2B5EF4-FFF2-40B4-BE49-F238E27FC236}">
                <a16:creationId xmlns:a16="http://schemas.microsoft.com/office/drawing/2014/main" id="{9C41E468-406A-1580-AA69-550D22A05076}"/>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14" name="Rectangle 13">
            <a:extLst>
              <a:ext uri="{FF2B5EF4-FFF2-40B4-BE49-F238E27FC236}">
                <a16:creationId xmlns:a16="http://schemas.microsoft.com/office/drawing/2014/main" id="{8049C13A-ECD3-AA41-B18E-799EDD72023F}"/>
              </a:ext>
            </a:extLst>
          </p:cNvPr>
          <p:cNvSpPr/>
          <p:nvPr/>
        </p:nvSpPr>
        <p:spPr>
          <a:xfrm rot="10800000">
            <a:off x="-15722" y="-1"/>
            <a:ext cx="4827217" cy="1551215"/>
          </a:xfrm>
          <a:prstGeom prst="rect">
            <a:avLst/>
          </a:prstGeom>
          <a:blipFill>
            <a:blip r:embed="rId3">
              <a:alphaModFix amt="73000"/>
            </a:blip>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5" name="Google Shape;145;p2">
            <a:extLst>
              <a:ext uri="{FF2B5EF4-FFF2-40B4-BE49-F238E27FC236}">
                <a16:creationId xmlns:a16="http://schemas.microsoft.com/office/drawing/2014/main" id="{64A9B40F-AFE0-B5E2-8C42-FDBC91DC77AD}"/>
              </a:ext>
            </a:extLst>
          </p:cNvPr>
          <p:cNvSpPr txBox="1"/>
          <p:nvPr/>
        </p:nvSpPr>
        <p:spPr>
          <a:xfrm>
            <a:off x="-28968" y="428944"/>
            <a:ext cx="436750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a:solidFill>
                  <a:srgbClr val="5398A2"/>
                </a:solidFill>
                <a:latin typeface="Calibri"/>
              </a:rPr>
              <a:t>01. Sprejemanje </a:t>
            </a:r>
          </a:p>
        </p:txBody>
      </p:sp>
    </p:spTree>
    <p:extLst>
      <p:ext uri="{BB962C8B-B14F-4D97-AF65-F5344CB8AC3E}">
        <p14:creationId xmlns:p14="http://schemas.microsoft.com/office/powerpoint/2010/main" val="26887043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9525C-9057-252F-83A5-738F40DDEF87}"/>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8B2261DF-5F7D-8322-B51A-5ED20BED450B}"/>
              </a:ext>
            </a:extLst>
          </p:cNvPr>
          <p:cNvSpPr txBox="1"/>
          <p:nvPr/>
        </p:nvSpPr>
        <p:spPr>
          <a:xfrm>
            <a:off x="686610" y="1849144"/>
            <a:ext cx="2602280" cy="26491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2800" b="1" i="0" u="none" strike="noStrike" dirty="0">
                <a:solidFill>
                  <a:srgbClr val="404040"/>
                </a:solidFill>
                <a:latin typeface="Calibri"/>
                <a:ea typeface="Calibri"/>
                <a:cs typeface="Calibri"/>
              </a:rPr>
              <a:t>Jeza je pomembno čustvo pri obrambi sebe in planeta. </a:t>
            </a:r>
          </a:p>
        </p:txBody>
      </p:sp>
      <p:sp>
        <p:nvSpPr>
          <p:cNvPr id="2" name="Text Placeholder 3">
            <a:extLst>
              <a:ext uri="{FF2B5EF4-FFF2-40B4-BE49-F238E27FC236}">
                <a16:creationId xmlns:a16="http://schemas.microsoft.com/office/drawing/2014/main" id="{000C2A62-A744-49B4-B48B-AD9642ACF47C}"/>
              </a:ext>
            </a:extLst>
          </p:cNvPr>
          <p:cNvSpPr txBox="1"/>
          <p:nvPr/>
        </p:nvSpPr>
        <p:spPr>
          <a:xfrm>
            <a:off x="3716602" y="1849145"/>
            <a:ext cx="7788779" cy="40797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200"/>
              </a:lnSpc>
              <a:spcBef>
                <a:spcPct val="0"/>
              </a:spcBef>
              <a:buNone/>
            </a:pPr>
            <a:r>
              <a:rPr lang="sl" sz="2200" b="0" i="0" u="none" strike="noStrike" dirty="0">
                <a:solidFill>
                  <a:srgbClr val="404040"/>
                </a:solidFill>
                <a:latin typeface="Calibri"/>
                <a:ea typeface="Calibri"/>
                <a:cs typeface="Calibri"/>
              </a:rPr>
              <a:t>Medtem ko to berete, je Zemlja morda že prebila sedem od </a:t>
            </a:r>
            <a:r>
              <a:rPr lang="sl" sz="2200" b="0" i="0" u="none" strike="noStrike" dirty="0">
                <a:solidFill>
                  <a:srgbClr val="404040"/>
                </a:solidFill>
                <a:latin typeface="Calibri"/>
                <a:ea typeface="Calibri"/>
                <a:cs typeface="Calibri"/>
                <a:hlinkClick r:id="rId2"/>
              </a:rPr>
              <a:t>devetih planetarnih meja</a:t>
            </a:r>
            <a:r>
              <a:rPr lang="sl" sz="2200" b="0" i="0" u="none" strike="noStrike" dirty="0">
                <a:solidFill>
                  <a:srgbClr val="404040"/>
                </a:solidFill>
                <a:latin typeface="Calibri"/>
                <a:ea typeface="Calibri"/>
                <a:cs typeface="Calibri"/>
              </a:rPr>
              <a:t>. Nenehna zahteva po gospodarski rasti ignorira fizične in ekološke omejitve ter s tem ogroža zdravje ljudi in planeta, zaradi česar je obramba meja nujna. </a:t>
            </a:r>
          </a:p>
          <a:p>
            <a:pPr marL="0" indent="0">
              <a:lnSpc>
                <a:spcPts val="2200"/>
              </a:lnSpc>
              <a:spcBef>
                <a:spcPct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200"/>
              </a:lnSpc>
              <a:spcBef>
                <a:spcPct val="0"/>
              </a:spcBef>
              <a:buNone/>
            </a:pPr>
            <a:r>
              <a:rPr lang="sl" sz="2200" b="0" i="0" u="none" strike="noStrike" dirty="0">
                <a:solidFill>
                  <a:srgbClr val="404040"/>
                </a:solidFill>
                <a:latin typeface="Calibri"/>
                <a:ea typeface="Calibri"/>
                <a:cs typeface="Calibri"/>
              </a:rPr>
              <a:t>Ste se kdaj jezili, ko se odločitve sprejemajo brez upoštevanja, na koga ali kaj bo to negativno vplivalo?</a:t>
            </a:r>
          </a:p>
          <a:p>
            <a:pPr marL="0" indent="0" rtl="0">
              <a:lnSpc>
                <a:spcPts val="2200"/>
              </a:lnSpc>
              <a:spcBef>
                <a:spcPct val="0"/>
              </a:spcBef>
              <a:buNone/>
            </a:pPr>
            <a:r>
              <a:rPr lang="sl" sz="2200" b="0" i="0" u="none" strike="noStrike" dirty="0">
                <a:solidFill>
                  <a:srgbClr val="404040"/>
                </a:solidFill>
                <a:latin typeface="Calibri"/>
                <a:ea typeface="Calibri"/>
                <a:cs typeface="Calibri"/>
              </a:rPr>
              <a:t>Planetarne meje so okvir za opredelitev varnih meja človeškega pritiska na devet kritičnih procesov, ki skupaj ohranjajo stabilno in odporno Zemljo. Onkraj teh meja se okolje morda ne bo več moglo samoregulirati.</a:t>
            </a:r>
          </a:p>
          <a:p>
            <a:pPr marL="0" indent="0">
              <a:lnSpc>
                <a:spcPts val="2200"/>
              </a:lnSpc>
              <a:spcBef>
                <a:spcPct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48523EBA-B488-3AAF-55AE-4C1907ED9FDB}"/>
              </a:ext>
            </a:extLst>
          </p:cNvPr>
          <p:cNvCxnSpPr/>
          <p:nvPr/>
        </p:nvCxnSpPr>
        <p:spPr>
          <a:xfrm flipH="1">
            <a:off x="3189214"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descr="Hands holding a small plant&#10;&#10;AI-generated content may be incorrect.">
            <a:extLst>
              <a:ext uri="{FF2B5EF4-FFF2-40B4-BE49-F238E27FC236}">
                <a16:creationId xmlns:a16="http://schemas.microsoft.com/office/drawing/2014/main" id="{F8CE5874-9EB0-3D87-DC01-C40F1A08E222}"/>
              </a:ext>
            </a:extLst>
          </p:cNvPr>
          <p:cNvPicPr>
            <a:picLocks noChangeAspect="1"/>
          </p:cNvPicPr>
          <p:nvPr/>
        </p:nvPicPr>
        <p:blipFill>
          <a:blip r:embed="rId3"/>
          <a:srcRect t="7668" r="26831" b="34499"/>
          <a:stretch>
            <a:fillRect/>
          </a:stretch>
        </p:blipFill>
        <p:spPr>
          <a:xfrm>
            <a:off x="9279604" y="-2"/>
            <a:ext cx="2912396" cy="1548360"/>
          </a:xfrm>
          <a:prstGeom prst="rect">
            <a:avLst/>
          </a:prstGeom>
        </p:spPr>
      </p:pic>
      <p:sp>
        <p:nvSpPr>
          <p:cNvPr id="8" name="Google Shape;133;p1">
            <a:extLst>
              <a:ext uri="{FF2B5EF4-FFF2-40B4-BE49-F238E27FC236}">
                <a16:creationId xmlns:a16="http://schemas.microsoft.com/office/drawing/2014/main" id="{E0A94733-7974-F4AD-691D-1BE2FC328F58}"/>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9" name="Rectangle 8">
            <a:extLst>
              <a:ext uri="{FF2B5EF4-FFF2-40B4-BE49-F238E27FC236}">
                <a16:creationId xmlns:a16="http://schemas.microsoft.com/office/drawing/2014/main" id="{6E365B92-7920-1DC9-C109-250601B9A0B7}"/>
              </a:ext>
            </a:extLst>
          </p:cNvPr>
          <p:cNvSpPr/>
          <p:nvPr/>
        </p:nvSpPr>
        <p:spPr>
          <a:xfrm rot="10800000">
            <a:off x="-15722" y="-1"/>
            <a:ext cx="4827217" cy="1551215"/>
          </a:xfrm>
          <a:prstGeom prst="rect">
            <a:avLst/>
          </a:prstGeom>
          <a:blipFill>
            <a:blip r:embed="rId4">
              <a:alphaModFix amt="73000"/>
            </a:blip>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 name="Google Shape;145;p2">
            <a:extLst>
              <a:ext uri="{FF2B5EF4-FFF2-40B4-BE49-F238E27FC236}">
                <a16:creationId xmlns:a16="http://schemas.microsoft.com/office/drawing/2014/main" id="{7E1D25BE-2B8A-0C60-3E70-9E536472A1A0}"/>
              </a:ext>
            </a:extLst>
          </p:cNvPr>
          <p:cNvSpPr txBox="1"/>
          <p:nvPr/>
        </p:nvSpPr>
        <p:spPr>
          <a:xfrm>
            <a:off x="-28968" y="428944"/>
            <a:ext cx="281713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a:solidFill>
                  <a:srgbClr val="5398A2"/>
                </a:solidFill>
                <a:latin typeface="Calibri"/>
              </a:rPr>
              <a:t>02. Jeza </a:t>
            </a:r>
          </a:p>
        </p:txBody>
      </p:sp>
    </p:spTree>
    <p:extLst>
      <p:ext uri="{BB962C8B-B14F-4D97-AF65-F5344CB8AC3E}">
        <p14:creationId xmlns:p14="http://schemas.microsoft.com/office/powerpoint/2010/main" val="346803451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95F88-3F5A-627C-B01D-16C804093F08}"/>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DE15433B-9906-F9F7-ECF1-F53D63A0BE4C}"/>
              </a:ext>
            </a:extLst>
          </p:cNvPr>
          <p:cNvSpPr txBox="1"/>
          <p:nvPr/>
        </p:nvSpPr>
        <p:spPr>
          <a:xfrm>
            <a:off x="686609" y="1849144"/>
            <a:ext cx="3782146" cy="26491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2800" b="0" i="0" u="none" strike="noStrike" dirty="0">
                <a:solidFill>
                  <a:srgbClr val="404040"/>
                </a:solidFill>
                <a:latin typeface="Calibri"/>
                <a:ea typeface="Calibri"/>
                <a:cs typeface="Calibri"/>
              </a:rPr>
              <a:t>Gojenje zdrave jeze nam lahko pomaga reči "ne", (ponovno) vzpostaviti osebne meje in braniti planetarne meje, ki lahko prispevajo k dobremu počutju vseh živih bitij: </a:t>
            </a:r>
          </a:p>
          <a:p>
            <a:pPr marL="0" indent="0">
              <a:lnSpc>
                <a:spcPts val="2500"/>
              </a:lnSpc>
              <a:spcBef>
                <a:spcPct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CA112F26-7F13-4A85-3A85-E00F4A4D827E}"/>
              </a:ext>
            </a:extLst>
          </p:cNvPr>
          <p:cNvSpPr txBox="1"/>
          <p:nvPr/>
        </p:nvSpPr>
        <p:spPr>
          <a:xfrm>
            <a:off x="5338917" y="1849144"/>
            <a:ext cx="6166473" cy="53929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ts val="2200"/>
              </a:lnSpc>
              <a:spcBef>
                <a:spcPct val="0"/>
              </a:spcBef>
              <a:buClr>
                <a:srgbClr val="5398A2"/>
              </a:buClr>
            </a:pPr>
            <a:r>
              <a:rPr lang="sl" sz="2200" b="0" i="0" u="none" strike="noStrike" dirty="0">
                <a:solidFill>
                  <a:srgbClr val="404040"/>
                </a:solidFill>
                <a:latin typeface="Calibri"/>
                <a:ea typeface="Calibri"/>
                <a:cs typeface="Calibri"/>
              </a:rPr>
              <a:t>Ne, nočem leteti v Španijo na nakupovalni vikend. Ker vem, da tam ljudje umirajo zaradi poplav, ki jih povzroča segrevanje, se mi to ne zdi prav.</a:t>
            </a:r>
          </a:p>
          <a:p>
            <a:pPr>
              <a:lnSpc>
                <a:spcPts val="2200"/>
              </a:lnSpc>
              <a:spcBef>
                <a:spcPct val="0"/>
              </a:spcBef>
              <a:buClr>
                <a:srgbClr val="5398A2"/>
              </a:buClr>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rtl="0">
              <a:lnSpc>
                <a:spcPts val="2200"/>
              </a:lnSpc>
              <a:spcBef>
                <a:spcPct val="0"/>
              </a:spcBef>
              <a:buClr>
                <a:srgbClr val="5398A2"/>
              </a:buClr>
            </a:pPr>
            <a:r>
              <a:rPr lang="sl" sz="2200" b="0" i="0" u="none" strike="noStrike" dirty="0">
                <a:solidFill>
                  <a:srgbClr val="404040"/>
                </a:solidFill>
                <a:latin typeface="Calibri"/>
                <a:ea typeface="Calibri"/>
                <a:cs typeface="Calibri"/>
              </a:rPr>
              <a:t>Ne, nočem, da naša univerza poseka starodavni gozd za širitev svojega kampusa. Starodavni gozdovi zagotavljajo ključno zaščito podnebnih sistemov in habitata za živali, da ne omenjamo čiste hrane in zraka. Tega ne podpiram.</a:t>
            </a:r>
          </a:p>
          <a:p>
            <a:pPr>
              <a:lnSpc>
                <a:spcPts val="2200"/>
              </a:lnSpc>
              <a:spcBef>
                <a:spcPct val="0"/>
              </a:spcBef>
              <a:buClr>
                <a:srgbClr val="5398A2"/>
              </a:buClr>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rtl="0">
              <a:lnSpc>
                <a:spcPts val="2200"/>
              </a:lnSpc>
              <a:spcBef>
                <a:spcPct val="0"/>
              </a:spcBef>
              <a:buClr>
                <a:srgbClr val="5398A2"/>
              </a:buClr>
            </a:pPr>
            <a:r>
              <a:rPr lang="sl" sz="2200" b="0" i="0" u="none" strike="noStrike" dirty="0">
                <a:solidFill>
                  <a:srgbClr val="404040"/>
                </a:solidFill>
                <a:latin typeface="Calibri"/>
                <a:ea typeface="Calibri"/>
                <a:cs typeface="Calibri"/>
              </a:rPr>
              <a:t>Ne, ne želim novega rudarskega obrata v naši skupnosti. Onesnaževanje ekosistemov, naših virov hrane in vode se mi ne zdi prav.</a:t>
            </a:r>
          </a:p>
          <a:p>
            <a:pPr>
              <a:lnSpc>
                <a:spcPts val="2200"/>
              </a:lnSpc>
              <a:spcBef>
                <a:spcPct val="0"/>
              </a:spcBef>
              <a:buClr>
                <a:srgbClr val="5398A2"/>
              </a:buClr>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4BC9E0CC-0278-D971-AC20-BFCD8E34C1B4}"/>
              </a:ext>
            </a:extLst>
          </p:cNvPr>
          <p:cNvCxnSpPr/>
          <p:nvPr/>
        </p:nvCxnSpPr>
        <p:spPr>
          <a:xfrm flipH="1">
            <a:off x="4829807" y="1740546"/>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5" name="Picture 4" descr="Hands holding a small plant&#10;&#10;AI-generated content may be incorrect.">
            <a:extLst>
              <a:ext uri="{FF2B5EF4-FFF2-40B4-BE49-F238E27FC236}">
                <a16:creationId xmlns:a16="http://schemas.microsoft.com/office/drawing/2014/main" id="{2C5EE722-335F-560E-C0AC-13CBB556A210}"/>
              </a:ext>
            </a:extLst>
          </p:cNvPr>
          <p:cNvPicPr>
            <a:picLocks noChangeAspect="1"/>
          </p:cNvPicPr>
          <p:nvPr/>
        </p:nvPicPr>
        <p:blipFill>
          <a:blip r:embed="rId2"/>
          <a:srcRect t="7668" r="26831" b="34499"/>
          <a:stretch>
            <a:fillRect/>
          </a:stretch>
        </p:blipFill>
        <p:spPr>
          <a:xfrm>
            <a:off x="9279604" y="-2"/>
            <a:ext cx="2912396" cy="1548360"/>
          </a:xfrm>
          <a:prstGeom prst="rect">
            <a:avLst/>
          </a:prstGeom>
        </p:spPr>
      </p:pic>
      <p:sp>
        <p:nvSpPr>
          <p:cNvPr id="7" name="Google Shape;133;p1">
            <a:extLst>
              <a:ext uri="{FF2B5EF4-FFF2-40B4-BE49-F238E27FC236}">
                <a16:creationId xmlns:a16="http://schemas.microsoft.com/office/drawing/2014/main" id="{952B3BAB-F133-2BA0-8D6D-875D4C663736}"/>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8" name="Rectangle 7">
            <a:extLst>
              <a:ext uri="{FF2B5EF4-FFF2-40B4-BE49-F238E27FC236}">
                <a16:creationId xmlns:a16="http://schemas.microsoft.com/office/drawing/2014/main" id="{3D09E26F-AFEC-C8E6-4E94-EC3B59EF61BC}"/>
              </a:ext>
            </a:extLst>
          </p:cNvPr>
          <p:cNvSpPr/>
          <p:nvPr/>
        </p:nvSpPr>
        <p:spPr>
          <a:xfrm rot="10800000">
            <a:off x="-15722" y="-1"/>
            <a:ext cx="4827217" cy="1551215"/>
          </a:xfrm>
          <a:prstGeom prst="rect">
            <a:avLst/>
          </a:prstGeom>
          <a:blipFill>
            <a:blip r:embed="rId3">
              <a:alphaModFix amt="73000"/>
            </a:blip>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Google Shape;145;p2">
            <a:extLst>
              <a:ext uri="{FF2B5EF4-FFF2-40B4-BE49-F238E27FC236}">
                <a16:creationId xmlns:a16="http://schemas.microsoft.com/office/drawing/2014/main" id="{E3BCB17B-98A6-922C-2E37-44FA9F53E3FE}"/>
              </a:ext>
            </a:extLst>
          </p:cNvPr>
          <p:cNvSpPr txBox="1"/>
          <p:nvPr/>
        </p:nvSpPr>
        <p:spPr>
          <a:xfrm>
            <a:off x="-28968" y="428944"/>
            <a:ext cx="281713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a:solidFill>
                  <a:srgbClr val="5398A2"/>
                </a:solidFill>
                <a:latin typeface="Calibri"/>
              </a:rPr>
              <a:t>02 </a:t>
            </a:r>
          </a:p>
        </p:txBody>
      </p:sp>
    </p:spTree>
    <p:extLst>
      <p:ext uri="{BB962C8B-B14F-4D97-AF65-F5344CB8AC3E}">
        <p14:creationId xmlns:p14="http://schemas.microsoft.com/office/powerpoint/2010/main" val="94973399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DE790-6F42-C386-9C81-219A9EE334F6}"/>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FE65CD1A-8783-44ED-827E-274BFDECD31F}"/>
              </a:ext>
            </a:extLst>
          </p:cNvPr>
          <p:cNvSpPr txBox="1"/>
          <p:nvPr/>
        </p:nvSpPr>
        <p:spPr>
          <a:xfrm>
            <a:off x="686610" y="1849144"/>
            <a:ext cx="2602280" cy="26491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2800" b="1" i="0" u="none" strike="noStrike" dirty="0">
                <a:solidFill>
                  <a:srgbClr val="404040"/>
                </a:solidFill>
                <a:latin typeface="Calibri"/>
                <a:ea typeface="Calibri"/>
                <a:cs typeface="Calibri"/>
              </a:rPr>
              <a:t>Intervencija je bistvena za podnebne ukrepe.</a:t>
            </a:r>
          </a:p>
        </p:txBody>
      </p:sp>
      <p:sp>
        <p:nvSpPr>
          <p:cNvPr id="2" name="Text Placeholder 3">
            <a:extLst>
              <a:ext uri="{FF2B5EF4-FFF2-40B4-BE49-F238E27FC236}">
                <a16:creationId xmlns:a16="http://schemas.microsoft.com/office/drawing/2014/main" id="{5947D75F-170D-A510-5176-8526005C94DB}"/>
              </a:ext>
            </a:extLst>
          </p:cNvPr>
          <p:cNvSpPr txBox="1"/>
          <p:nvPr/>
        </p:nvSpPr>
        <p:spPr>
          <a:xfrm>
            <a:off x="3716603" y="1849145"/>
            <a:ext cx="6356546" cy="40797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200"/>
              </a:lnSpc>
              <a:spcBef>
                <a:spcPct val="0"/>
              </a:spcBef>
              <a:buNone/>
            </a:pPr>
            <a:r>
              <a:rPr lang="sl" sz="2200" b="0" i="0" u="none" strike="noStrike" dirty="0">
                <a:solidFill>
                  <a:srgbClr val="404040"/>
                </a:solidFill>
                <a:latin typeface="Calibri"/>
                <a:ea typeface="Calibri"/>
                <a:cs typeface="Calibri"/>
              </a:rPr>
              <a:t>Prelaganje krivde za podnebne ukrepe na posameznika kot potrošnika je nepravično, zlasti do mladih, predvsem zato, ker so nas do sem pripeljala podjetja, ki se ukvarjajo s fosilnimi gorivi, in sistemi, odvisni od fosilnih goriv. </a:t>
            </a:r>
          </a:p>
          <a:p>
            <a:pPr marL="0" indent="0">
              <a:lnSpc>
                <a:spcPts val="2200"/>
              </a:lnSpc>
              <a:spcBef>
                <a:spcPct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200"/>
              </a:lnSpc>
              <a:spcBef>
                <a:spcPct val="0"/>
              </a:spcBef>
              <a:buNone/>
            </a:pPr>
            <a:r>
              <a:rPr lang="sl" sz="2200" b="0" i="0" u="none" strike="noStrike" dirty="0">
                <a:solidFill>
                  <a:srgbClr val="404040"/>
                </a:solidFill>
                <a:latin typeface="Calibri"/>
                <a:ea typeface="Calibri"/>
                <a:cs typeface="Calibri"/>
              </a:rPr>
              <a:t>Sočuten pristop spodbuja pogovore o izzivih, ki so nastali zaradi netrajnostnih sistemov, in razprave o tem, kaj lahko storimo, da te sisteme skupaj spremenimo. Skozi skupnost lahko izboljšamo kapacitete za nadaljevanje dela in delitev odgovornosti, da nas naloga ne obremeni preveč. </a:t>
            </a:r>
          </a:p>
        </p:txBody>
      </p:sp>
      <p:cxnSp>
        <p:nvCxnSpPr>
          <p:cNvPr id="3" name="Straight Connector 2">
            <a:extLst>
              <a:ext uri="{FF2B5EF4-FFF2-40B4-BE49-F238E27FC236}">
                <a16:creationId xmlns:a16="http://schemas.microsoft.com/office/drawing/2014/main" id="{C030A86E-9D4A-2480-7E29-7C6BAD41E806}"/>
              </a:ext>
            </a:extLst>
          </p:cNvPr>
          <p:cNvCxnSpPr/>
          <p:nvPr/>
        </p:nvCxnSpPr>
        <p:spPr>
          <a:xfrm flipH="1">
            <a:off x="3469433" y="1849144"/>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5" name="Picture 4" descr="Hands holding a small plant&#10;&#10;AI-generated content may be incorrect.">
            <a:extLst>
              <a:ext uri="{FF2B5EF4-FFF2-40B4-BE49-F238E27FC236}">
                <a16:creationId xmlns:a16="http://schemas.microsoft.com/office/drawing/2014/main" id="{78707A36-305F-5553-9CEA-BC3362DB623F}"/>
              </a:ext>
            </a:extLst>
          </p:cNvPr>
          <p:cNvPicPr>
            <a:picLocks noChangeAspect="1"/>
          </p:cNvPicPr>
          <p:nvPr/>
        </p:nvPicPr>
        <p:blipFill>
          <a:blip r:embed="rId2"/>
          <a:srcRect t="7668" r="26831" b="34499"/>
          <a:stretch>
            <a:fillRect/>
          </a:stretch>
        </p:blipFill>
        <p:spPr>
          <a:xfrm>
            <a:off x="9279604" y="-2"/>
            <a:ext cx="2912396" cy="1548360"/>
          </a:xfrm>
          <a:prstGeom prst="rect">
            <a:avLst/>
          </a:prstGeom>
        </p:spPr>
      </p:pic>
      <p:sp>
        <p:nvSpPr>
          <p:cNvPr id="7" name="Google Shape;133;p1">
            <a:extLst>
              <a:ext uri="{FF2B5EF4-FFF2-40B4-BE49-F238E27FC236}">
                <a16:creationId xmlns:a16="http://schemas.microsoft.com/office/drawing/2014/main" id="{0A687662-8844-3B3F-030C-4AC64B7B321C}"/>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8" name="Rectangle 7">
            <a:extLst>
              <a:ext uri="{FF2B5EF4-FFF2-40B4-BE49-F238E27FC236}">
                <a16:creationId xmlns:a16="http://schemas.microsoft.com/office/drawing/2014/main" id="{4676EA12-8E71-EBB5-0098-622DB3D23FC2}"/>
              </a:ext>
            </a:extLst>
          </p:cNvPr>
          <p:cNvSpPr/>
          <p:nvPr/>
        </p:nvSpPr>
        <p:spPr>
          <a:xfrm rot="10800000">
            <a:off x="-15722" y="-1"/>
            <a:ext cx="4827217" cy="1551215"/>
          </a:xfrm>
          <a:prstGeom prst="rect">
            <a:avLst/>
          </a:prstGeom>
          <a:blipFill>
            <a:blip r:embed="rId3">
              <a:alphaModFix amt="73000"/>
            </a:blip>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Google Shape;145;p2">
            <a:extLst>
              <a:ext uri="{FF2B5EF4-FFF2-40B4-BE49-F238E27FC236}">
                <a16:creationId xmlns:a16="http://schemas.microsoft.com/office/drawing/2014/main" id="{51B01518-D7F8-2A47-1348-1B647C23C096}"/>
              </a:ext>
            </a:extLst>
          </p:cNvPr>
          <p:cNvSpPr txBox="1"/>
          <p:nvPr/>
        </p:nvSpPr>
        <p:spPr>
          <a:xfrm>
            <a:off x="-28968" y="428944"/>
            <a:ext cx="387139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dirty="0">
                <a:solidFill>
                  <a:srgbClr val="5398A2"/>
                </a:solidFill>
                <a:latin typeface="Calibri"/>
              </a:rPr>
              <a:t>03. Intervencija  </a:t>
            </a:r>
          </a:p>
        </p:txBody>
      </p:sp>
    </p:spTree>
    <p:extLst>
      <p:ext uri="{BB962C8B-B14F-4D97-AF65-F5344CB8AC3E}">
        <p14:creationId xmlns:p14="http://schemas.microsoft.com/office/powerpoint/2010/main" val="136012660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6694F-31A3-CE69-C457-85499DA27D99}"/>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B8A98FDB-B84E-1E34-8E98-6ED884D5009B}"/>
              </a:ext>
            </a:extLst>
          </p:cNvPr>
          <p:cNvSpPr txBox="1"/>
          <p:nvPr/>
        </p:nvSpPr>
        <p:spPr>
          <a:xfrm>
            <a:off x="741510" y="2262097"/>
            <a:ext cx="8120387" cy="36425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700"/>
              </a:lnSpc>
              <a:spcBef>
                <a:spcPct val="0"/>
              </a:spcBef>
              <a:buNone/>
            </a:pPr>
            <a:r>
              <a:rPr lang="sl" sz="2800" b="0" i="0" u="none" strike="noStrike" dirty="0">
                <a:solidFill>
                  <a:srgbClr val="404040"/>
                </a:solidFill>
                <a:latin typeface="Calibri"/>
                <a:ea typeface="Calibri"/>
                <a:cs typeface="Calibri"/>
              </a:rPr>
              <a:t>Nenazadnje, avtentičnost postavlja pod vprašaj idejo napredka (nenehno se </a:t>
            </a:r>
            <a:r>
              <a:rPr lang="sl" dirty="0">
                <a:solidFill>
                  <a:srgbClr val="404040"/>
                </a:solidFill>
                <a:latin typeface="Calibri"/>
                <a:ea typeface="Calibri"/>
                <a:cs typeface="Calibri"/>
              </a:rPr>
              <a:t>izboljšuj</a:t>
            </a:r>
            <a:r>
              <a:rPr lang="sl" sz="2800" b="0" i="0" u="none" strike="noStrike" dirty="0">
                <a:solidFill>
                  <a:srgbClr val="404040"/>
                </a:solidFill>
                <a:latin typeface="Calibri"/>
                <a:ea typeface="Calibri"/>
                <a:cs typeface="Calibri"/>
              </a:rPr>
              <a:t>: izgledaj bolje, delaj bolje, bodi boljši, imej bolje, kupuj bolje!), ki spodbuja potrošništvo. </a:t>
            </a:r>
          </a:p>
          <a:p>
            <a:pPr marL="0" indent="0">
              <a:lnSpc>
                <a:spcPts val="2700"/>
              </a:lnSpc>
              <a:spcBef>
                <a:spcPct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700"/>
              </a:lnSpc>
              <a:spcBef>
                <a:spcPct val="0"/>
              </a:spcBef>
              <a:buNone/>
            </a:pPr>
            <a:r>
              <a:rPr lang="sl" sz="2800" b="0" i="0" u="none" strike="noStrike" dirty="0">
                <a:solidFill>
                  <a:srgbClr val="404040"/>
                </a:solidFill>
                <a:latin typeface="Calibri"/>
                <a:ea typeface="Calibri"/>
                <a:cs typeface="Calibri"/>
              </a:rPr>
              <a:t>Gabor Maté piše, da »pristnosti ni mogoče zasledovati, ampak jo je mogoče le utelesiti«. Pristnost od nas zahteva, da upočasnimo in prisluhnemo sebi, izrazimo, kdo smo, ne pa to, kar mislimo, da drugi pričakujejo od nas. </a:t>
            </a:r>
          </a:p>
          <a:p>
            <a:pPr marL="0" indent="0">
              <a:lnSpc>
                <a:spcPts val="2700"/>
              </a:lnSpc>
              <a:spcBef>
                <a:spcPct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ct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Hands holding a small plant&#10;&#10;AI-generated content may be incorrect.">
            <a:extLst>
              <a:ext uri="{FF2B5EF4-FFF2-40B4-BE49-F238E27FC236}">
                <a16:creationId xmlns:a16="http://schemas.microsoft.com/office/drawing/2014/main" id="{F4EC9D42-422F-E3C8-46FD-7C5F17106BCA}"/>
              </a:ext>
            </a:extLst>
          </p:cNvPr>
          <p:cNvPicPr>
            <a:picLocks noChangeAspect="1"/>
          </p:cNvPicPr>
          <p:nvPr/>
        </p:nvPicPr>
        <p:blipFill>
          <a:blip r:embed="rId2"/>
          <a:srcRect t="7668" r="26831" b="34499"/>
          <a:stretch>
            <a:fillRect/>
          </a:stretch>
        </p:blipFill>
        <p:spPr>
          <a:xfrm>
            <a:off x="9279604" y="-2"/>
            <a:ext cx="2912396" cy="1548360"/>
          </a:xfrm>
          <a:prstGeom prst="rect">
            <a:avLst/>
          </a:prstGeom>
        </p:spPr>
      </p:pic>
      <p:sp>
        <p:nvSpPr>
          <p:cNvPr id="6" name="Google Shape;133;p1">
            <a:extLst>
              <a:ext uri="{FF2B5EF4-FFF2-40B4-BE49-F238E27FC236}">
                <a16:creationId xmlns:a16="http://schemas.microsoft.com/office/drawing/2014/main" id="{B78E2813-8306-3582-7AED-729E2D2671F1}"/>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7" name="Rectangle 6">
            <a:extLst>
              <a:ext uri="{FF2B5EF4-FFF2-40B4-BE49-F238E27FC236}">
                <a16:creationId xmlns:a16="http://schemas.microsoft.com/office/drawing/2014/main" id="{453BBCEE-8BF8-603B-9FBE-1719999C6618}"/>
              </a:ext>
            </a:extLst>
          </p:cNvPr>
          <p:cNvSpPr/>
          <p:nvPr/>
        </p:nvSpPr>
        <p:spPr>
          <a:xfrm rot="10800000">
            <a:off x="-15722" y="-1"/>
            <a:ext cx="4827217" cy="1551215"/>
          </a:xfrm>
          <a:prstGeom prst="rect">
            <a:avLst/>
          </a:prstGeom>
          <a:blipFill>
            <a:blip r:embed="rId3">
              <a:alphaModFix amt="73000"/>
            </a:blip>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Google Shape;145;p2">
            <a:extLst>
              <a:ext uri="{FF2B5EF4-FFF2-40B4-BE49-F238E27FC236}">
                <a16:creationId xmlns:a16="http://schemas.microsoft.com/office/drawing/2014/main" id="{726414EA-77AE-6A55-6FA6-B03C97861543}"/>
              </a:ext>
            </a:extLst>
          </p:cNvPr>
          <p:cNvSpPr txBox="1"/>
          <p:nvPr/>
        </p:nvSpPr>
        <p:spPr>
          <a:xfrm>
            <a:off x="-28968" y="428944"/>
            <a:ext cx="407055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dirty="0">
                <a:solidFill>
                  <a:srgbClr val="5398A2"/>
                </a:solidFill>
                <a:latin typeface="Calibri"/>
              </a:rPr>
              <a:t>04. Avtentičnost </a:t>
            </a:r>
          </a:p>
        </p:txBody>
      </p:sp>
    </p:spTree>
    <p:extLst>
      <p:ext uri="{BB962C8B-B14F-4D97-AF65-F5344CB8AC3E}">
        <p14:creationId xmlns:p14="http://schemas.microsoft.com/office/powerpoint/2010/main" val="394407065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8F550-0AD2-5EBE-487C-0B83AD1AA778}"/>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CFFF592B-4D93-874D-08AC-25B6A124089A}"/>
              </a:ext>
            </a:extLst>
          </p:cNvPr>
          <p:cNvSpPr txBox="1"/>
          <p:nvPr/>
        </p:nvSpPr>
        <p:spPr>
          <a:xfrm>
            <a:off x="686610" y="1878640"/>
            <a:ext cx="2535655" cy="26491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2800" b="1" i="0" u="none" strike="noStrike" dirty="0">
                <a:solidFill>
                  <a:srgbClr val="404040"/>
                </a:solidFill>
                <a:latin typeface="Calibri"/>
                <a:ea typeface="Calibri"/>
                <a:cs typeface="Calibri"/>
              </a:rPr>
              <a:t>Nasveti in triki za spodbujanje sočutne komunikacije s seboj in drugimi:</a:t>
            </a:r>
          </a:p>
          <a:p>
            <a:pPr marL="0" indent="0">
              <a:lnSpc>
                <a:spcPts val="2500"/>
              </a:lnSpc>
              <a:spcBef>
                <a:spcPct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186DA51C-E48B-90FB-6FDB-1F910EF433F3}"/>
              </a:ext>
            </a:extLst>
          </p:cNvPr>
          <p:cNvSpPr txBox="1"/>
          <p:nvPr/>
        </p:nvSpPr>
        <p:spPr>
          <a:xfrm>
            <a:off x="3657611" y="1878640"/>
            <a:ext cx="7654398" cy="43373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rtl="0">
              <a:lnSpc>
                <a:spcPts val="2200"/>
              </a:lnSpc>
              <a:spcBef>
                <a:spcPct val="0"/>
              </a:spcBef>
              <a:buClr>
                <a:srgbClr val="5398A2"/>
              </a:buClr>
            </a:pPr>
            <a:r>
              <a:rPr lang="sl" sz="2200" b="0" i="0" u="none" strike="noStrike" dirty="0">
                <a:solidFill>
                  <a:srgbClr val="404040"/>
                </a:solidFill>
                <a:latin typeface="Calibri"/>
                <a:ea typeface="Calibri"/>
                <a:cs typeface="Calibri"/>
              </a:rPr>
              <a:t>Sočutni pogovori zahtevajo avtentičnost. Le takrat, ko govorimo na način, da smo zvesti samemu sebi, lahko ustvarimo prostor, ki sprejema resnico. Dobro pravilo je, da govorimo v izjavah, kjer izpostavljamo svoj jaz, npr. „jaz čutim ... „,</a:t>
            </a:r>
            <a:r>
              <a:rPr lang="sl" sz="2200" dirty="0">
                <a:solidFill>
                  <a:srgbClr val="404040"/>
                </a:solidFill>
                <a:cs typeface="Calibri"/>
              </a:rPr>
              <a:t> „prestrašen sem, ko ...", „bil sem poln upanja, ko ...“. </a:t>
            </a:r>
          </a:p>
          <a:p>
            <a:pPr marL="363538" indent="-363538">
              <a:lnSpc>
                <a:spcPts val="2200"/>
              </a:lnSpc>
              <a:spcBef>
                <a:spcPct val="0"/>
              </a:spcBef>
              <a:buClr>
                <a:srgbClr val="5398A2"/>
              </a:buClr>
            </a:pPr>
            <a:r>
              <a:rPr lang="sl" sz="2200" dirty="0">
                <a:solidFill>
                  <a:srgbClr val="404040"/>
                </a:solidFill>
                <a:cs typeface="Calibri"/>
              </a:rPr>
              <a:t>V pogovoru s seboj in drugimi si dovoli biti radoveden in išči razumevanje. Namesto da obsojaš, se vprašaj: "Kako je do tega prišlo?" Ne pozabi dati prednost vprašanjem "kako" pred vprašanji "zakaj", saj so vprašanja "zakaj" običajno bolj vsiljiva in lahko povzročijo </a:t>
            </a:r>
            <a:r>
              <a:rPr lang="sl" sz="2200" b="0" i="0" u="none" strike="noStrike" dirty="0">
                <a:solidFill>
                  <a:srgbClr val="404040"/>
                </a:solidFill>
                <a:latin typeface="Calibri"/>
                <a:ea typeface="Calibri"/>
                <a:cs typeface="Calibri"/>
              </a:rPr>
              <a:t>prostor za ranljivost in boleča čustva, kot so krivda, sram in žalost. </a:t>
            </a:r>
          </a:p>
          <a:p>
            <a:pPr marL="363538" indent="-363538" rtl="0">
              <a:lnSpc>
                <a:spcPts val="2200"/>
              </a:lnSpc>
              <a:spcBef>
                <a:spcPct val="0"/>
              </a:spcBef>
              <a:buClr>
                <a:srgbClr val="5398A2"/>
              </a:buClr>
            </a:pPr>
            <a:r>
              <a:rPr lang="sl" sz="2200" b="0" i="0" u="none" strike="noStrike" dirty="0">
                <a:solidFill>
                  <a:srgbClr val="404040"/>
                </a:solidFill>
                <a:latin typeface="Calibri"/>
                <a:ea typeface="Calibri"/>
                <a:cs typeface="Calibri"/>
              </a:rPr>
              <a:t>Obsojanje sebe in drugih ni zavestno dejanje. Zato tega ne moremo tega kar tako prenehati početi. Namesto da se sramuješ, ker obsoj</a:t>
            </a:r>
            <a:r>
              <a:rPr lang="sl" sz="2200" dirty="0">
                <a:solidFill>
                  <a:srgbClr val="404040"/>
                </a:solidFill>
                <a:latin typeface="Calibri"/>
                <a:ea typeface="Calibri"/>
                <a:cs typeface="Calibri"/>
              </a:rPr>
              <a:t>aš</a:t>
            </a:r>
            <a:r>
              <a:rPr lang="sl" sz="2200" b="0" i="0" u="none" strike="noStrike" dirty="0">
                <a:solidFill>
                  <a:srgbClr val="404040"/>
                </a:solidFill>
                <a:latin typeface="Calibri"/>
                <a:ea typeface="Calibri"/>
                <a:cs typeface="Calibri"/>
              </a:rPr>
              <a:t> druge, bodi sočuten do sebe in bodi radoveden, zakaj se počutiš obsojajoče.</a:t>
            </a:r>
          </a:p>
          <a:p>
            <a:pPr marL="0" indent="0">
              <a:lnSpc>
                <a:spcPts val="2200"/>
              </a:lnSpc>
              <a:spcBef>
                <a:spcPct val="0"/>
              </a:spcBef>
              <a:buClr>
                <a:srgbClr val="5398A2"/>
              </a:buClr>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4A0E4B20-0AD1-3B04-0191-1C6974D2E46F}"/>
              </a:ext>
            </a:extLst>
          </p:cNvPr>
          <p:cNvCxnSpPr/>
          <p:nvPr/>
        </p:nvCxnSpPr>
        <p:spPr>
          <a:xfrm flipH="1">
            <a:off x="3410441" y="1849144"/>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5" name="Picture 4" descr="Hands holding a small plant&#10;&#10;AI-generated content may be incorrect.">
            <a:extLst>
              <a:ext uri="{FF2B5EF4-FFF2-40B4-BE49-F238E27FC236}">
                <a16:creationId xmlns:a16="http://schemas.microsoft.com/office/drawing/2014/main" id="{143941BC-65AD-6A6B-D2DD-CED7769F066B}"/>
              </a:ext>
            </a:extLst>
          </p:cNvPr>
          <p:cNvPicPr>
            <a:picLocks noChangeAspect="1"/>
          </p:cNvPicPr>
          <p:nvPr/>
        </p:nvPicPr>
        <p:blipFill>
          <a:blip r:embed="rId2"/>
          <a:srcRect t="7668" r="26831" b="34499"/>
          <a:stretch>
            <a:fillRect/>
          </a:stretch>
        </p:blipFill>
        <p:spPr>
          <a:xfrm>
            <a:off x="9279604" y="-2"/>
            <a:ext cx="2912396" cy="1548360"/>
          </a:xfrm>
          <a:prstGeom prst="rect">
            <a:avLst/>
          </a:prstGeom>
        </p:spPr>
      </p:pic>
      <p:sp>
        <p:nvSpPr>
          <p:cNvPr id="6" name="Google Shape;133;p1">
            <a:extLst>
              <a:ext uri="{FF2B5EF4-FFF2-40B4-BE49-F238E27FC236}">
                <a16:creationId xmlns:a16="http://schemas.microsoft.com/office/drawing/2014/main" id="{2BD9A408-1043-2BAE-BEA1-3CD81D181D72}"/>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7" name="Rectangle 6">
            <a:extLst>
              <a:ext uri="{FF2B5EF4-FFF2-40B4-BE49-F238E27FC236}">
                <a16:creationId xmlns:a16="http://schemas.microsoft.com/office/drawing/2014/main" id="{25D7BFD7-7F27-5FAB-D9C2-CA23724884F3}"/>
              </a:ext>
            </a:extLst>
          </p:cNvPr>
          <p:cNvSpPr/>
          <p:nvPr/>
        </p:nvSpPr>
        <p:spPr>
          <a:xfrm rot="10800000">
            <a:off x="-15722" y="-1"/>
            <a:ext cx="4827217" cy="1551215"/>
          </a:xfrm>
          <a:prstGeom prst="rect">
            <a:avLst/>
          </a:prstGeom>
          <a:blipFill>
            <a:blip r:embed="rId3">
              <a:alphaModFix amt="73000"/>
            </a:blip>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Google Shape;145;p2">
            <a:extLst>
              <a:ext uri="{FF2B5EF4-FFF2-40B4-BE49-F238E27FC236}">
                <a16:creationId xmlns:a16="http://schemas.microsoft.com/office/drawing/2014/main" id="{4AC15ECF-01BF-FF5D-37C2-EFDAA35A00F1}"/>
              </a:ext>
            </a:extLst>
          </p:cNvPr>
          <p:cNvSpPr txBox="1"/>
          <p:nvPr/>
        </p:nvSpPr>
        <p:spPr>
          <a:xfrm>
            <a:off x="-28968" y="428944"/>
            <a:ext cx="407055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a:solidFill>
                  <a:srgbClr val="5398A2"/>
                </a:solidFill>
                <a:latin typeface="Calibri"/>
              </a:rPr>
              <a:t>04. Avtentičnost </a:t>
            </a:r>
          </a:p>
        </p:txBody>
      </p:sp>
    </p:spTree>
    <p:extLst>
      <p:ext uri="{BB962C8B-B14F-4D97-AF65-F5344CB8AC3E}">
        <p14:creationId xmlns:p14="http://schemas.microsoft.com/office/powerpoint/2010/main" val="198889870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A6128-3512-F33C-A172-AB3398FE32E6}"/>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82EB5398-C340-20D5-DE2C-4DC2936758F2}"/>
              </a:ext>
            </a:extLst>
          </p:cNvPr>
          <p:cNvSpPr txBox="1"/>
          <p:nvPr/>
        </p:nvSpPr>
        <p:spPr>
          <a:xfrm>
            <a:off x="3598619" y="1849145"/>
            <a:ext cx="7654398" cy="40797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rtl="0">
              <a:lnSpc>
                <a:spcPts val="2200"/>
              </a:lnSpc>
              <a:spcBef>
                <a:spcPct val="0"/>
              </a:spcBef>
              <a:buClr>
                <a:srgbClr val="5398A2"/>
              </a:buClr>
            </a:pPr>
            <a:r>
              <a:rPr lang="sl" sz="2200" b="0" i="0" u="none" strike="noStrike" dirty="0">
                <a:solidFill>
                  <a:srgbClr val="404040"/>
                </a:solidFill>
                <a:latin typeface="Calibri"/>
                <a:ea typeface="Calibri"/>
                <a:cs typeface="Calibri"/>
              </a:rPr>
              <a:t>Ko se osvobodimo obsojanja, lahko presežemo "dobro" in "slabo" ter vidimo potencial v vsakem, ki ga srečamo, in svoje pogovore spremenimo v transformacijska srečanja.   </a:t>
            </a:r>
          </a:p>
          <a:p>
            <a:pPr marL="363538" indent="-363538" rtl="0">
              <a:lnSpc>
                <a:spcPts val="2200"/>
              </a:lnSpc>
              <a:spcBef>
                <a:spcPct val="0"/>
              </a:spcBef>
              <a:buClr>
                <a:srgbClr val="5398A2"/>
              </a:buClr>
            </a:pPr>
            <a:r>
              <a:rPr lang="sl" sz="2200" b="0" i="0" u="none" strike="noStrike" dirty="0">
                <a:solidFill>
                  <a:srgbClr val="404040"/>
                </a:solidFill>
                <a:latin typeface="Calibri"/>
                <a:ea typeface="Calibri"/>
                <a:cs typeface="Calibri"/>
              </a:rPr>
              <a:t>V nobenem pogovoru ne sprejemaj fizičnega ali verbalnega nasilja. Ne priporočamo, da to počneš s kom, ki ti škoduje ali ogroža tvojo varnost. Če </a:t>
            </a:r>
            <a:r>
              <a:rPr lang="sl" sz="2200" dirty="0">
                <a:solidFill>
                  <a:srgbClr val="404040"/>
                </a:solidFill>
                <a:latin typeface="Calibri"/>
                <a:ea typeface="Calibri"/>
                <a:cs typeface="Calibri"/>
              </a:rPr>
              <a:t>te </a:t>
            </a:r>
            <a:r>
              <a:rPr lang="sl" sz="2200" b="0" i="0" u="none" strike="noStrike" dirty="0">
                <a:solidFill>
                  <a:srgbClr val="404040"/>
                </a:solidFill>
                <a:latin typeface="Calibri"/>
                <a:ea typeface="Calibri"/>
                <a:cs typeface="Calibri"/>
              </a:rPr>
              <a:t>oseba, s katero se pogovarjaš, krivi, ponižuje ali sramoti (ali te seveda spravlja v nevarnost), končaj pogovor. Ni ti treba imeti zadnje besede ali nasedati vabi. Če besede ne zadostujejo, se fizično oddalji od sogovornika. Ne pozabi, da zgolj nelagodje ni nujno znak, da je situacija nevarna. </a:t>
            </a:r>
            <a:r>
              <a:rPr lang="sl-SI" sz="2200" dirty="0">
                <a:solidFill>
                  <a:srgbClr val="404040"/>
                </a:solidFill>
                <a:latin typeface="Calibri"/>
                <a:ea typeface="Calibri"/>
                <a:cs typeface="Calibri"/>
              </a:rPr>
              <a:t>Morda ti </a:t>
            </a:r>
            <a:r>
              <a:rPr lang="sl" sz="2200" b="0" i="0" u="none" strike="noStrike" dirty="0">
                <a:solidFill>
                  <a:srgbClr val="404040"/>
                </a:solidFill>
                <a:latin typeface="Calibri"/>
                <a:ea typeface="Calibri"/>
                <a:cs typeface="Calibri"/>
              </a:rPr>
              <a:t>sogovornik govori resnico, zaradi katere se lahko počutiš neprijetno. V vsakem primeru prepoznaj in upoštevaj svoje notranje signale, ki ti sporočajo, da je čas, da prekineš pogovor in odideš, da se lahko ponovno umiriš. </a:t>
            </a:r>
          </a:p>
          <a:p>
            <a:pPr marL="0" indent="0">
              <a:lnSpc>
                <a:spcPts val="2200"/>
              </a:lnSpc>
              <a:spcBef>
                <a:spcPct val="0"/>
              </a:spcBef>
              <a:buClr>
                <a:srgbClr val="5398A2"/>
              </a:buClr>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F0A1AACE-08A6-2B88-1354-2713D9F9F072}"/>
              </a:ext>
            </a:extLst>
          </p:cNvPr>
          <p:cNvSpPr txBox="1"/>
          <p:nvPr/>
        </p:nvSpPr>
        <p:spPr>
          <a:xfrm>
            <a:off x="686610" y="1849144"/>
            <a:ext cx="2535655" cy="26491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2800" b="1" i="0" u="none" strike="noStrike" dirty="0">
                <a:solidFill>
                  <a:srgbClr val="404040"/>
                </a:solidFill>
                <a:latin typeface="Calibri"/>
                <a:ea typeface="Calibri"/>
                <a:cs typeface="Calibri"/>
              </a:rPr>
              <a:t>Nasveti in triki za spodbujanje sočutne komunikacije s seboj in drugimi:</a:t>
            </a:r>
          </a:p>
          <a:p>
            <a:pPr marL="0" indent="0">
              <a:lnSpc>
                <a:spcPts val="2500"/>
              </a:lnSpc>
              <a:spcBef>
                <a:spcPct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ACE6E22D-7CDC-44BA-193E-6296F81E3E71}"/>
              </a:ext>
            </a:extLst>
          </p:cNvPr>
          <p:cNvCxnSpPr/>
          <p:nvPr/>
        </p:nvCxnSpPr>
        <p:spPr>
          <a:xfrm flipH="1">
            <a:off x="3410441" y="1849144"/>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descr="Hands holding a small plant&#10;&#10;AI-generated content may be incorrect.">
            <a:extLst>
              <a:ext uri="{FF2B5EF4-FFF2-40B4-BE49-F238E27FC236}">
                <a16:creationId xmlns:a16="http://schemas.microsoft.com/office/drawing/2014/main" id="{B046BB13-D8E8-24EE-7266-D23800ADF8F7}"/>
              </a:ext>
            </a:extLst>
          </p:cNvPr>
          <p:cNvPicPr>
            <a:picLocks noChangeAspect="1"/>
          </p:cNvPicPr>
          <p:nvPr/>
        </p:nvPicPr>
        <p:blipFill>
          <a:blip r:embed="rId2"/>
          <a:srcRect t="7668" r="26831" b="34499"/>
          <a:stretch>
            <a:fillRect/>
          </a:stretch>
        </p:blipFill>
        <p:spPr>
          <a:xfrm>
            <a:off x="9279604" y="-2"/>
            <a:ext cx="2912396" cy="1548360"/>
          </a:xfrm>
          <a:prstGeom prst="rect">
            <a:avLst/>
          </a:prstGeom>
        </p:spPr>
      </p:pic>
      <p:sp>
        <p:nvSpPr>
          <p:cNvPr id="8" name="Google Shape;133;p1">
            <a:extLst>
              <a:ext uri="{FF2B5EF4-FFF2-40B4-BE49-F238E27FC236}">
                <a16:creationId xmlns:a16="http://schemas.microsoft.com/office/drawing/2014/main" id="{0D23CEC5-4E1C-D939-99B7-5CA80FC8B7A5}"/>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9" name="Rectangle 8">
            <a:extLst>
              <a:ext uri="{FF2B5EF4-FFF2-40B4-BE49-F238E27FC236}">
                <a16:creationId xmlns:a16="http://schemas.microsoft.com/office/drawing/2014/main" id="{9F0F058B-4026-1CCA-7346-8C4CB897E8DF}"/>
              </a:ext>
            </a:extLst>
          </p:cNvPr>
          <p:cNvSpPr/>
          <p:nvPr/>
        </p:nvSpPr>
        <p:spPr>
          <a:xfrm rot="10800000">
            <a:off x="-15722" y="-1"/>
            <a:ext cx="4827217" cy="1551215"/>
          </a:xfrm>
          <a:prstGeom prst="rect">
            <a:avLst/>
          </a:prstGeom>
          <a:blipFill>
            <a:blip r:embed="rId3">
              <a:alphaModFix amt="73000"/>
            </a:blip>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 name="Google Shape;145;p2">
            <a:extLst>
              <a:ext uri="{FF2B5EF4-FFF2-40B4-BE49-F238E27FC236}">
                <a16:creationId xmlns:a16="http://schemas.microsoft.com/office/drawing/2014/main" id="{5A3F225A-2F3A-30B2-690F-B29E64C94E53}"/>
              </a:ext>
            </a:extLst>
          </p:cNvPr>
          <p:cNvSpPr txBox="1"/>
          <p:nvPr/>
        </p:nvSpPr>
        <p:spPr>
          <a:xfrm>
            <a:off x="-28968" y="428944"/>
            <a:ext cx="407055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a:solidFill>
                  <a:srgbClr val="5398A2"/>
                </a:solidFill>
                <a:latin typeface="Calibri"/>
              </a:rPr>
              <a:t>04. Avtentičnost </a:t>
            </a:r>
          </a:p>
        </p:txBody>
      </p:sp>
    </p:spTree>
    <p:extLst>
      <p:ext uri="{BB962C8B-B14F-4D97-AF65-F5344CB8AC3E}">
        <p14:creationId xmlns:p14="http://schemas.microsoft.com/office/powerpoint/2010/main" val="288361428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FF193-E7BC-C4CE-6F62-DD23BB647493}"/>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F4833989-943D-FE0A-6EA1-042692F8B240}"/>
              </a:ext>
            </a:extLst>
          </p:cNvPr>
          <p:cNvSpPr txBox="1"/>
          <p:nvPr/>
        </p:nvSpPr>
        <p:spPr>
          <a:xfrm>
            <a:off x="3598619" y="1849145"/>
            <a:ext cx="7654398" cy="40797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rtl="0">
              <a:lnSpc>
                <a:spcPts val="2200"/>
              </a:lnSpc>
              <a:spcBef>
                <a:spcPct val="0"/>
              </a:spcBef>
              <a:buClr>
                <a:srgbClr val="5398A2"/>
              </a:buClr>
            </a:pPr>
            <a:r>
              <a:rPr lang="sl" sz="2200" b="0" i="0" u="none" strike="noStrike" dirty="0">
                <a:solidFill>
                  <a:srgbClr val="404040"/>
                </a:solidFill>
                <a:latin typeface="Calibri"/>
                <a:ea typeface="Calibri"/>
                <a:cs typeface="Calibri"/>
              </a:rPr>
              <a:t>Vzemi si čas za počitek in obnovitev. Sočuten pogovor zahteva empatijo (v zvezi s čustvi drugih). Naša sposobnost empatije se zmanjša, ko smo čustveno izčrpani.</a:t>
            </a:r>
          </a:p>
          <a:p>
            <a:pPr marL="363538" indent="-363538">
              <a:lnSpc>
                <a:spcPts val="2200"/>
              </a:lnSpc>
              <a:spcBef>
                <a:spcPct val="0"/>
              </a:spcBef>
              <a:buClr>
                <a:srgbClr val="5398A2"/>
              </a:buClr>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96648C9D-8D24-DFF1-0C2C-033F9AAF5ABF}"/>
              </a:ext>
            </a:extLst>
          </p:cNvPr>
          <p:cNvSpPr txBox="1"/>
          <p:nvPr/>
        </p:nvSpPr>
        <p:spPr>
          <a:xfrm>
            <a:off x="686610" y="1849144"/>
            <a:ext cx="2535655" cy="26491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2800" b="1" i="0" u="none" strike="noStrike" dirty="0">
                <a:solidFill>
                  <a:srgbClr val="404040"/>
                </a:solidFill>
                <a:latin typeface="Calibri"/>
                <a:ea typeface="Calibri"/>
                <a:cs typeface="Calibri"/>
              </a:rPr>
              <a:t>Nasveti in triki za spodbujanje sočutne komunikacije s seboj in drugimi:</a:t>
            </a:r>
          </a:p>
          <a:p>
            <a:pPr marL="0" indent="0">
              <a:lnSpc>
                <a:spcPts val="2500"/>
              </a:lnSpc>
              <a:spcBef>
                <a:spcPct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A3A402C-D24E-F291-2AA2-7F032B2EF95E}"/>
              </a:ext>
            </a:extLst>
          </p:cNvPr>
          <p:cNvCxnSpPr/>
          <p:nvPr/>
        </p:nvCxnSpPr>
        <p:spPr>
          <a:xfrm flipH="1">
            <a:off x="3410441" y="1849144"/>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3" name="Picture 2" descr="Hands holding a small plant&#10;&#10;AI-generated content may be incorrect.">
            <a:extLst>
              <a:ext uri="{FF2B5EF4-FFF2-40B4-BE49-F238E27FC236}">
                <a16:creationId xmlns:a16="http://schemas.microsoft.com/office/drawing/2014/main" id="{8BD8C0F0-32A0-0850-5FC9-812F4EA5B587}"/>
              </a:ext>
            </a:extLst>
          </p:cNvPr>
          <p:cNvPicPr>
            <a:picLocks noChangeAspect="1"/>
          </p:cNvPicPr>
          <p:nvPr/>
        </p:nvPicPr>
        <p:blipFill>
          <a:blip r:embed="rId2"/>
          <a:srcRect t="7668" r="26831" b="34499"/>
          <a:stretch>
            <a:fillRect/>
          </a:stretch>
        </p:blipFill>
        <p:spPr>
          <a:xfrm>
            <a:off x="9279604" y="-2"/>
            <a:ext cx="2912396" cy="1548360"/>
          </a:xfrm>
          <a:prstGeom prst="rect">
            <a:avLst/>
          </a:prstGeom>
        </p:spPr>
      </p:pic>
      <p:sp>
        <p:nvSpPr>
          <p:cNvPr id="7" name="Google Shape;133;p1">
            <a:extLst>
              <a:ext uri="{FF2B5EF4-FFF2-40B4-BE49-F238E27FC236}">
                <a16:creationId xmlns:a16="http://schemas.microsoft.com/office/drawing/2014/main" id="{4C1FDBF3-1CA8-51A8-5156-83C3B32370DF}"/>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8" name="Rectangle 7">
            <a:extLst>
              <a:ext uri="{FF2B5EF4-FFF2-40B4-BE49-F238E27FC236}">
                <a16:creationId xmlns:a16="http://schemas.microsoft.com/office/drawing/2014/main" id="{5B16CB16-9A2F-6C48-5DB5-AC0B1EE92FB7}"/>
              </a:ext>
            </a:extLst>
          </p:cNvPr>
          <p:cNvSpPr/>
          <p:nvPr/>
        </p:nvSpPr>
        <p:spPr>
          <a:xfrm rot="10800000">
            <a:off x="-15722" y="-1"/>
            <a:ext cx="4827217" cy="1551215"/>
          </a:xfrm>
          <a:prstGeom prst="rect">
            <a:avLst/>
          </a:prstGeom>
          <a:blipFill>
            <a:blip r:embed="rId3">
              <a:alphaModFix amt="73000"/>
            </a:blip>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Google Shape;145;p2">
            <a:extLst>
              <a:ext uri="{FF2B5EF4-FFF2-40B4-BE49-F238E27FC236}">
                <a16:creationId xmlns:a16="http://schemas.microsoft.com/office/drawing/2014/main" id="{F1C03305-7465-DEDF-BAB6-5F411A2F75E8}"/>
              </a:ext>
            </a:extLst>
          </p:cNvPr>
          <p:cNvSpPr txBox="1"/>
          <p:nvPr/>
        </p:nvSpPr>
        <p:spPr>
          <a:xfrm>
            <a:off x="-28968" y="428944"/>
            <a:ext cx="407055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a:solidFill>
                  <a:srgbClr val="5398A2"/>
                </a:solidFill>
                <a:latin typeface="Calibri"/>
              </a:rPr>
              <a:t>04. Avtentičnost </a:t>
            </a:r>
          </a:p>
        </p:txBody>
      </p:sp>
    </p:spTree>
    <p:extLst>
      <p:ext uri="{BB962C8B-B14F-4D97-AF65-F5344CB8AC3E}">
        <p14:creationId xmlns:p14="http://schemas.microsoft.com/office/powerpoint/2010/main" val="207813006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BB038-19D8-B7B1-27D3-685B9238D07A}"/>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E9749F8D-EFE7-CFC9-A7F8-D5BCE728CDCC}"/>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421587E0-9847-FB6B-63B5-8EAB4D1985E5}"/>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4B0CF476-D9E4-8024-5832-A76A7D7EF1C2}"/>
                </a:ext>
              </a:extLst>
            </p:cNvPr>
            <p:cNvSpPr/>
            <p:nvPr/>
          </p:nvSpPr>
          <p:spPr>
            <a:xfrm rot="5400000">
              <a:off x="456517" y="-151553"/>
              <a:ext cx="5894030" cy="6807064"/>
            </a:xfrm>
            <a:prstGeom prst="rect">
              <a:avLst/>
            </a:prstGeom>
            <a:blipFill dpi="0" rotWithShape="1">
              <a:blip r:embed="rId2">
                <a:alphaModFix amt="86000"/>
              </a:blip>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6" name="Text Placeholder 6">
            <a:extLst>
              <a:ext uri="{FF2B5EF4-FFF2-40B4-BE49-F238E27FC236}">
                <a16:creationId xmlns:a16="http://schemas.microsoft.com/office/drawing/2014/main" id="{97229D0B-DB0C-10AB-92D5-03D996363E00}"/>
              </a:ext>
            </a:extLst>
          </p:cNvPr>
          <p:cNvSpPr txBox="1"/>
          <p:nvPr/>
        </p:nvSpPr>
        <p:spPr>
          <a:xfrm>
            <a:off x="979940" y="1167544"/>
            <a:ext cx="2998500" cy="5471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sl" sz="13000" b="1" i="0" u="none" strike="noStrike">
                <a:solidFill>
                  <a:srgbClr val="5398A2"/>
                </a:solidFill>
                <a:latin typeface="Calibri"/>
              </a:rPr>
              <a:t>03</a:t>
            </a:r>
          </a:p>
        </p:txBody>
      </p:sp>
      <p:cxnSp>
        <p:nvCxnSpPr>
          <p:cNvPr id="20" name="Straight Connector 19">
            <a:extLst>
              <a:ext uri="{FF2B5EF4-FFF2-40B4-BE49-F238E27FC236}">
                <a16:creationId xmlns:a16="http://schemas.microsoft.com/office/drawing/2014/main" id="{ED32D6E9-7BEF-8D3D-8205-627FAF4715D3}"/>
              </a:ext>
            </a:extLst>
          </p:cNvPr>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2CE324FC-0917-092D-472D-2F66D850CCD6}"/>
              </a:ext>
            </a:extLst>
          </p:cNvPr>
          <p:cNvPicPr>
            <a:picLocks noChangeAspect="1"/>
          </p:cNvPicPr>
          <p:nvPr/>
        </p:nvPicPr>
        <p:blipFill>
          <a:blip r:embed="rId3">
            <a:biLevel thresh="25000"/>
            <a:extLst>
              <a:ext uri="{28A0092B-C50C-407E-A947-70E740481C1C}">
                <a14:useLocalDpi xmlns:a14="http://schemas.microsoft.com/office/drawing/2010/main" val="0"/>
              </a:ext>
            </a:extLst>
          </a:blip>
          <a:srcRect l="5658" t="83100" r="4952" b="3474"/>
          <a:stretch>
            <a:fillRect/>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2E5E6FAE-E56B-1CD4-531F-639D203D2504}"/>
              </a:ext>
            </a:extLst>
          </p:cNvPr>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31CC5FC-A7E9-49B8-C83C-A9BF989461C2}"/>
              </a:ext>
            </a:extLst>
          </p:cNvPr>
          <p:cNvSpPr/>
          <p:nvPr/>
        </p:nvSpPr>
        <p:spPr>
          <a:xfrm>
            <a:off x="6138862" y="2581516"/>
            <a:ext cx="427657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8" name="TextBox 7">
            <a:extLst>
              <a:ext uri="{FF2B5EF4-FFF2-40B4-BE49-F238E27FC236}">
                <a16:creationId xmlns:a16="http://schemas.microsoft.com/office/drawing/2014/main" id="{208F2E7C-AE44-7328-D7F2-CCD246190C06}"/>
              </a:ext>
            </a:extLst>
          </p:cNvPr>
          <p:cNvSpPr txBox="1"/>
          <p:nvPr/>
        </p:nvSpPr>
        <p:spPr>
          <a:xfrm>
            <a:off x="5612861" y="2598003"/>
            <a:ext cx="4660451" cy="830997"/>
          </a:xfrm>
          <a:prstGeom prst="rect">
            <a:avLst/>
          </a:prstGeom>
          <a:noFill/>
        </p:spPr>
        <p:txBody>
          <a:bodyPr wrap="square" rtlCol="0">
            <a:noAutofit/>
          </a:bodyPr>
          <a:lstStyle/>
          <a:p>
            <a:pPr algn="r" rtl="0"/>
            <a:r>
              <a:rPr lang="sl" sz="4800" b="1" spc="324" dirty="0">
                <a:solidFill>
                  <a:srgbClr val="5398A2"/>
                </a:solidFill>
                <a:latin typeface="Calibri"/>
                <a:cs typeface="Calibri"/>
              </a:rPr>
              <a:t>Zgodbarjenje</a:t>
            </a:r>
            <a:endParaRPr lang="sl" sz="4800" b="1" i="0" u="none" strike="noStrike" spc="324" dirty="0">
              <a:solidFill>
                <a:srgbClr val="5398A2"/>
              </a:solidFill>
              <a:latin typeface="Calibri"/>
              <a:cs typeface="Calibri"/>
            </a:endParaRPr>
          </a:p>
        </p:txBody>
      </p:sp>
      <p:sp>
        <p:nvSpPr>
          <p:cNvPr id="2" name="Rectangle 1">
            <a:extLst>
              <a:ext uri="{FF2B5EF4-FFF2-40B4-BE49-F238E27FC236}">
                <a16:creationId xmlns:a16="http://schemas.microsoft.com/office/drawing/2014/main" id="{BF404203-884B-CA31-4105-1B3231555F9A}"/>
              </a:ext>
            </a:extLst>
          </p:cNvPr>
          <p:cNvSpPr/>
          <p:nvPr/>
        </p:nvSpPr>
        <p:spPr>
          <a:xfrm>
            <a:off x="6138862" y="3559827"/>
            <a:ext cx="4255135"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3" name="TextBox 2">
            <a:extLst>
              <a:ext uri="{FF2B5EF4-FFF2-40B4-BE49-F238E27FC236}">
                <a16:creationId xmlns:a16="http://schemas.microsoft.com/office/drawing/2014/main" id="{83FDB480-D103-C297-A2EE-B1F481947684}"/>
              </a:ext>
            </a:extLst>
          </p:cNvPr>
          <p:cNvSpPr txBox="1"/>
          <p:nvPr/>
        </p:nvSpPr>
        <p:spPr>
          <a:xfrm>
            <a:off x="5996739" y="3585713"/>
            <a:ext cx="4276573" cy="830997"/>
          </a:xfrm>
          <a:prstGeom prst="rect">
            <a:avLst/>
          </a:prstGeom>
          <a:noFill/>
        </p:spPr>
        <p:txBody>
          <a:bodyPr wrap="square" rtlCol="0">
            <a:noAutofit/>
          </a:bodyPr>
          <a:lstStyle/>
          <a:p>
            <a:pPr algn="r" rtl="0"/>
            <a:r>
              <a:rPr lang="sl" sz="4800" b="1" i="0" u="none" strike="noStrike" spc="324" dirty="0">
                <a:solidFill>
                  <a:srgbClr val="5398A2"/>
                </a:solidFill>
                <a:latin typeface="Calibri"/>
                <a:cs typeface="Calibri"/>
              </a:rPr>
              <a:t>in poslušanje </a:t>
            </a:r>
          </a:p>
        </p:txBody>
      </p:sp>
    </p:spTree>
    <p:extLst>
      <p:ext uri="{BB962C8B-B14F-4D97-AF65-F5344CB8AC3E}">
        <p14:creationId xmlns:p14="http://schemas.microsoft.com/office/powerpoint/2010/main" val="90987882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4B766-B27B-618D-B978-B68B49588A60}"/>
            </a:ext>
          </a:extLst>
        </p:cNvPr>
        <p:cNvGrpSpPr/>
        <p:nvPr/>
      </p:nvGrpSpPr>
      <p:grpSpPr>
        <a:xfrm>
          <a:off x="0" y="0"/>
          <a:ext cx="0" cy="0"/>
          <a:chOff x="0" y="0"/>
          <a:chExt cx="0" cy="0"/>
        </a:xfrm>
      </p:grpSpPr>
      <p:pic>
        <p:nvPicPr>
          <p:cNvPr id="15" name="Picture 14" descr="A person writing in a journal&#10;&#10;AI-generated content may be incorrect.">
            <a:extLst>
              <a:ext uri="{FF2B5EF4-FFF2-40B4-BE49-F238E27FC236}">
                <a16:creationId xmlns:a16="http://schemas.microsoft.com/office/drawing/2014/main" id="{5C61BDC1-DA13-7B6D-AF6B-59BC5985F6EC}"/>
              </a:ext>
            </a:extLst>
          </p:cNvPr>
          <p:cNvPicPr>
            <a:picLocks noChangeAspect="1"/>
          </p:cNvPicPr>
          <p:nvPr/>
        </p:nvPicPr>
        <p:blipFill>
          <a:blip r:embed="rId2"/>
          <a:srcRect l="3870" t="22121" r="30498" b="5259"/>
          <a:stretch>
            <a:fillRect/>
          </a:stretch>
        </p:blipFill>
        <p:spPr>
          <a:xfrm>
            <a:off x="3597640" y="-17451"/>
            <a:ext cx="7916536" cy="5215994"/>
          </a:xfrm>
          <a:prstGeom prst="rect">
            <a:avLst/>
          </a:prstGeom>
        </p:spPr>
      </p:pic>
      <p:sp>
        <p:nvSpPr>
          <p:cNvPr id="11" name="Google Shape;133;p1">
            <a:extLst>
              <a:ext uri="{FF2B5EF4-FFF2-40B4-BE49-F238E27FC236}">
                <a16:creationId xmlns:a16="http://schemas.microsoft.com/office/drawing/2014/main" id="{44BCBA03-391C-5025-798B-C939C78DBB9A}"/>
              </a:ext>
            </a:extLst>
          </p:cNvPr>
          <p:cNvSpPr/>
          <p:nvPr/>
        </p:nvSpPr>
        <p:spPr>
          <a:xfrm rot="10800000">
            <a:off x="23554" y="0"/>
            <a:ext cx="11490621" cy="6857994"/>
          </a:xfrm>
          <a:prstGeom prst="rect">
            <a:avLst/>
          </a:prstGeom>
          <a:gradFill>
            <a:gsLst>
              <a:gs pos="25000">
                <a:srgbClr val="1F8E47"/>
              </a:gs>
              <a:gs pos="55000">
                <a:srgbClr val="1F8E47"/>
              </a:gs>
              <a:gs pos="94000">
                <a:srgbClr val="5398A2">
                  <a:alpha val="54966"/>
                </a:srgbClr>
              </a:gs>
            </a:gsLst>
            <a:lin ang="66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A3C6A9F0-4EDD-8DEA-91CE-A8D8ACA63621}"/>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Google Shape;145;p2">
            <a:extLst>
              <a:ext uri="{FF2B5EF4-FFF2-40B4-BE49-F238E27FC236}">
                <a16:creationId xmlns:a16="http://schemas.microsoft.com/office/drawing/2014/main" id="{B5B6A896-3B28-33A9-4712-5BCCD5AB1578}"/>
              </a:ext>
            </a:extLst>
          </p:cNvPr>
          <p:cNvSpPr txBox="1"/>
          <p:nvPr/>
        </p:nvSpPr>
        <p:spPr>
          <a:xfrm>
            <a:off x="-15722" y="439713"/>
            <a:ext cx="772912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a:solidFill>
                  <a:srgbClr val="5398A2"/>
                </a:solidFill>
                <a:latin typeface="Calibri"/>
              </a:rPr>
              <a:t>Pripovedovanje zgodb in poslušanje</a:t>
            </a:r>
          </a:p>
        </p:txBody>
      </p:sp>
      <p:sp>
        <p:nvSpPr>
          <p:cNvPr id="5" name="Text Placeholder 3">
            <a:extLst>
              <a:ext uri="{FF2B5EF4-FFF2-40B4-BE49-F238E27FC236}">
                <a16:creationId xmlns:a16="http://schemas.microsoft.com/office/drawing/2014/main" id="{36A29EC6-24FD-365C-D56F-185C33D0C1B0}"/>
              </a:ext>
            </a:extLst>
          </p:cNvPr>
          <p:cNvSpPr txBox="1"/>
          <p:nvPr/>
        </p:nvSpPr>
        <p:spPr>
          <a:xfrm>
            <a:off x="677824" y="1828799"/>
            <a:ext cx="7035582" cy="48785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2800" b="0" i="0" u="none" strike="noStrike" dirty="0">
                <a:solidFill>
                  <a:srgbClr val="FFFFFF"/>
                </a:solidFill>
                <a:latin typeface="Calibri"/>
                <a:ea typeface="Calibri"/>
                <a:cs typeface="Calibri"/>
              </a:rPr>
              <a:t>Pripovedovanje zgodb je vsakodnevna praksa, ki se je vsi lotevamo.  Pripovedujemo si zgodbe o tem, kdo mislimo, da smo, in interpretiramo, kaj se dogaja v svetu, ter ustvarjamo zgodbe o sebi in drugih v odnosu.</a:t>
            </a:r>
          </a:p>
          <a:p>
            <a:pPr marL="0" indent="0">
              <a:lnSpc>
                <a:spcPts val="2500"/>
              </a:lnSpc>
              <a:spcBef>
                <a:spcPct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None/>
            </a:pPr>
            <a:r>
              <a:rPr lang="sl" sz="2800" b="0" i="0" u="none" strike="noStrike" dirty="0">
                <a:solidFill>
                  <a:srgbClr val="FFFFFF"/>
                </a:solidFill>
                <a:latin typeface="Calibri"/>
                <a:ea typeface="Calibri"/>
                <a:cs typeface="Calibri"/>
              </a:rPr>
              <a:t>Gojenje pripovedovanja zgodb kot prakse ni le pripovedovanje zgodb, temveč interpretiranje zgodb, ki jih pripovedujemo, ozaveščanje o svojih predpostavkah, prepričanjih in vrednotah, da lahko preizprašamo svoj pogled na svet in kako se povezujemo s seboj in drugimi bitji na tem planetu.</a:t>
            </a:r>
          </a:p>
          <a:p>
            <a:pPr marL="0" indent="0">
              <a:lnSpc>
                <a:spcPts val="2500"/>
              </a:lnSpc>
              <a:spcBef>
                <a:spcPct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169464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55;p26">
            <a:extLst>
              <a:ext uri="{FF2B5EF4-FFF2-40B4-BE49-F238E27FC236}">
                <a16:creationId xmlns:a16="http://schemas.microsoft.com/office/drawing/2014/main" id="{B1982AC3-6782-0730-1116-DFAE2FB33B82}"/>
              </a:ext>
            </a:extLst>
          </p:cNvPr>
          <p:cNvSpPr/>
          <p:nvPr/>
        </p:nvSpPr>
        <p:spPr>
          <a:xfrm>
            <a:off x="1" y="1"/>
            <a:ext cx="4106778" cy="6858000"/>
          </a:xfrm>
          <a:prstGeom prst="rect">
            <a:avLst/>
          </a:prstGeom>
          <a:solidFill>
            <a:srgbClr val="1F8E47"/>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 name="Rectangle 1">
            <a:extLst>
              <a:ext uri="{FF2B5EF4-FFF2-40B4-BE49-F238E27FC236}">
                <a16:creationId xmlns:a16="http://schemas.microsoft.com/office/drawing/2014/main" id="{A475ECF3-2AE3-7FB2-A102-E0D46C4B6FBF}"/>
              </a:ext>
            </a:extLst>
          </p:cNvPr>
          <p:cNvSpPr/>
          <p:nvPr/>
        </p:nvSpPr>
        <p:spPr>
          <a:xfrm rot="10800000">
            <a:off x="0" y="0"/>
            <a:ext cx="4827217" cy="5198542"/>
          </a:xfrm>
          <a:prstGeom prst="rect">
            <a:avLst/>
          </a:prstGeom>
          <a:blipFill>
            <a:blip r:embed="rId2">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Rectangle 2">
            <a:extLst>
              <a:ext uri="{FF2B5EF4-FFF2-40B4-BE49-F238E27FC236}">
                <a16:creationId xmlns:a16="http://schemas.microsoft.com/office/drawing/2014/main" id="{82A4B0C5-D4FF-2866-6CDD-9B53126A67A9}"/>
              </a:ext>
            </a:extLst>
          </p:cNvPr>
          <p:cNvSpPr/>
          <p:nvPr/>
        </p:nvSpPr>
        <p:spPr>
          <a:xfrm>
            <a:off x="631535" y="549258"/>
            <a:ext cx="7016486" cy="850446"/>
          </a:xfrm>
          <a:prstGeom prst="rect">
            <a:avLst/>
          </a:prstGeom>
          <a:solidFill>
            <a:schemeClr val="bg1"/>
          </a:solidFill>
          <a:ln>
            <a:noFill/>
          </a:ln>
          <a:effectLst>
            <a:outerShdw blurRad="213389" dist="47724"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21" name="Google Shape;135;p1">
            <a:extLst>
              <a:ext uri="{FF2B5EF4-FFF2-40B4-BE49-F238E27FC236}">
                <a16:creationId xmlns:a16="http://schemas.microsoft.com/office/drawing/2014/main" id="{C181EA17-D873-D41A-1AF9-C99DE9AE1FA4}"/>
              </a:ext>
            </a:extLst>
          </p:cNvPr>
          <p:cNvSpPr txBox="1"/>
          <p:nvPr/>
        </p:nvSpPr>
        <p:spPr>
          <a:xfrm rot="5400000">
            <a:off x="1969685" y="3362809"/>
            <a:ext cx="4079438" cy="811301"/>
          </a:xfrm>
          <a:prstGeom prst="rect">
            <a:avLst/>
          </a:prstGeom>
          <a:solidFill>
            <a:srgbClr val="84C245"/>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ctr" rtl="0">
              <a:lnSpc>
                <a:spcPct val="90000"/>
              </a:lnSpc>
              <a:spcBef>
                <a:spcPts val="1102"/>
              </a:spcBef>
              <a:spcAft>
                <a:spcPct val="0"/>
              </a:spcAft>
              <a:buClr>
                <a:srgbClr val="7FCCBA"/>
              </a:buClr>
              <a:buSzPts val="1800"/>
              <a:buFont typeface="Arial"/>
              <a:buNone/>
              <a:defRPr sz="1800" b="1" i="0" u="none" strike="noStrike" cap="none">
                <a:solidFill>
                  <a:srgbClr val="7FCCBA"/>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12700" indent="0">
              <a:lnSpc>
                <a:spcPct val="111193"/>
              </a:lnSpc>
              <a:spcBef>
                <a:spcPct val="0"/>
              </a:spcBef>
              <a:buClr>
                <a:schemeClr val="lt1"/>
              </a:buClr>
              <a:buSzPts val="3100"/>
            </a:pPr>
            <a:endParaRPr lang="en-US" sz="3200"/>
          </a:p>
        </p:txBody>
      </p:sp>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3609429" y="1978615"/>
            <a:ext cx="811302" cy="547146"/>
          </a:xfrm>
          <a:ln>
            <a:noFill/>
          </a:ln>
        </p:spPr>
        <p:txBody>
          <a:bodyPr>
            <a:noAutofit/>
          </a:bodyPr>
          <a:lstStyle/>
          <a:p>
            <a:pPr rtl="0"/>
            <a:r>
              <a:rPr lang="sl" sz="3200" b="1" i="0" u="none" strike="noStrike">
                <a:solidFill>
                  <a:srgbClr val="FFFFFF"/>
                </a:solidFill>
                <a:latin typeface="Calibri"/>
              </a:rPr>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4563628" y="2010518"/>
            <a:ext cx="6559003" cy="547147"/>
          </a:xfrm>
          <a:ln>
            <a:noFill/>
          </a:ln>
        </p:spPr>
        <p:txBody>
          <a:bodyPr>
            <a:noAutofit/>
          </a:bodyPr>
          <a:lstStyle/>
          <a:p>
            <a:pPr rtl="0">
              <a:tabLst>
                <a:tab pos="5591175" algn="l"/>
              </a:tabLst>
            </a:pPr>
            <a:r>
              <a:rPr lang="sl" sz="2400" b="0" i="0" u="none" strike="noStrike">
                <a:latin typeface="Calibri"/>
              </a:rPr>
              <a:t>Uvod	3</a:t>
            </a:r>
          </a:p>
        </p:txBody>
      </p:sp>
      <p:sp>
        <p:nvSpPr>
          <p:cNvPr id="10" name="Text Placeholder 9">
            <a:extLst>
              <a:ext uri="{FF2B5EF4-FFF2-40B4-BE49-F238E27FC236}">
                <a16:creationId xmlns:a16="http://schemas.microsoft.com/office/drawing/2014/main" id="{A7A12F72-9959-07DD-A16E-8E2EB4ADC470}"/>
              </a:ext>
            </a:extLst>
          </p:cNvPr>
          <p:cNvSpPr>
            <a:spLocks noGrp="1"/>
          </p:cNvSpPr>
          <p:nvPr>
            <p:ph type="body" sz="quarter" idx="29"/>
          </p:nvPr>
        </p:nvSpPr>
        <p:spPr>
          <a:xfrm>
            <a:off x="3579449" y="2501008"/>
            <a:ext cx="811302" cy="547146"/>
          </a:xfrm>
          <a:ln>
            <a:noFill/>
          </a:ln>
        </p:spPr>
        <p:txBody>
          <a:bodyPr>
            <a:noAutofit/>
          </a:bodyPr>
          <a:lstStyle/>
          <a:p>
            <a:pPr rtl="0"/>
            <a:r>
              <a:rPr lang="sl" sz="3200" b="1" i="0" u="none" strike="noStrike">
                <a:solidFill>
                  <a:srgbClr val="FFFFFF"/>
                </a:solidFill>
                <a:latin typeface="Calibri"/>
              </a:rPr>
              <a:t>02</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4533648" y="2532911"/>
            <a:ext cx="6559003" cy="547147"/>
          </a:xfrm>
          <a:ln>
            <a:noFill/>
          </a:ln>
        </p:spPr>
        <p:txBody>
          <a:bodyPr>
            <a:noAutofit/>
          </a:bodyPr>
          <a:lstStyle/>
          <a:p>
            <a:pPr rtl="0">
              <a:tabLst>
                <a:tab pos="5591175" algn="l"/>
              </a:tabLst>
            </a:pPr>
            <a:r>
              <a:rPr lang="sl" sz="2400" b="0" i="0" u="none" strike="noStrike">
                <a:latin typeface="Calibri"/>
              </a:rPr>
              <a:t>Ustvarjalne prakse 	8</a:t>
            </a:r>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3579449" y="3023401"/>
            <a:ext cx="811302" cy="547146"/>
          </a:xfrm>
          <a:ln>
            <a:noFill/>
          </a:ln>
        </p:spPr>
        <p:txBody>
          <a:bodyPr>
            <a:noAutofit/>
          </a:bodyPr>
          <a:lstStyle/>
          <a:p>
            <a:pPr rtl="0"/>
            <a:r>
              <a:rPr lang="sl" sz="3200" b="1" i="0" u="none" strike="noStrike">
                <a:solidFill>
                  <a:srgbClr val="FFFFFF"/>
                </a:solidFill>
                <a:latin typeface="Calibri"/>
              </a:rPr>
              <a:t>03</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4533648" y="3055304"/>
            <a:ext cx="6559003" cy="547147"/>
          </a:xfrm>
          <a:ln>
            <a:noFill/>
          </a:ln>
        </p:spPr>
        <p:txBody>
          <a:bodyPr>
            <a:noAutofit/>
          </a:bodyPr>
          <a:lstStyle/>
          <a:p>
            <a:pPr rtl="0">
              <a:tabLst>
                <a:tab pos="5591175" algn="l"/>
              </a:tabLst>
            </a:pPr>
            <a:r>
              <a:rPr lang="sl" sz="2400" b="0" i="0" u="none" strike="noStrike">
                <a:latin typeface="Calibri"/>
              </a:rPr>
              <a:t>Pripovedovanje zgodb in poslušanje	18</a:t>
            </a:r>
          </a:p>
        </p:txBody>
      </p:sp>
      <p:sp>
        <p:nvSpPr>
          <p:cNvPr id="14" name="Text Placeholder 13">
            <a:extLst>
              <a:ext uri="{FF2B5EF4-FFF2-40B4-BE49-F238E27FC236}">
                <a16:creationId xmlns:a16="http://schemas.microsoft.com/office/drawing/2014/main" id="{C68FDACD-2866-5909-F407-66556167D794}"/>
              </a:ext>
            </a:extLst>
          </p:cNvPr>
          <p:cNvSpPr>
            <a:spLocks noGrp="1"/>
          </p:cNvSpPr>
          <p:nvPr>
            <p:ph type="body" sz="quarter" idx="33"/>
          </p:nvPr>
        </p:nvSpPr>
        <p:spPr>
          <a:xfrm>
            <a:off x="3579449" y="3545794"/>
            <a:ext cx="811302" cy="547146"/>
          </a:xfrm>
          <a:ln>
            <a:noFill/>
          </a:ln>
        </p:spPr>
        <p:txBody>
          <a:bodyPr>
            <a:noAutofit/>
          </a:bodyPr>
          <a:lstStyle/>
          <a:p>
            <a:pPr rtl="0"/>
            <a:r>
              <a:rPr lang="sl" sz="3200" b="1" i="0" u="none" strike="noStrike">
                <a:solidFill>
                  <a:srgbClr val="FFFFFF"/>
                </a:solidFill>
                <a:latin typeface="Calibri"/>
              </a:rPr>
              <a:t>04</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4533648" y="3577697"/>
            <a:ext cx="6559003" cy="547147"/>
          </a:xfrm>
          <a:ln>
            <a:noFill/>
          </a:ln>
        </p:spPr>
        <p:txBody>
          <a:bodyPr>
            <a:noAutofit/>
          </a:bodyPr>
          <a:lstStyle/>
          <a:p>
            <a:pPr rtl="0">
              <a:lnSpc>
                <a:spcPts val="2180"/>
              </a:lnSpc>
              <a:spcBef>
                <a:spcPct val="0"/>
              </a:spcBef>
              <a:tabLst>
                <a:tab pos="5591175" algn="l"/>
              </a:tabLst>
            </a:pPr>
            <a:r>
              <a:rPr lang="sl" sz="2400" b="0" i="0" u="none" strike="noStrike">
                <a:latin typeface="Calibri"/>
              </a:rPr>
              <a:t>Potrjevanje celovitosti	32</a:t>
            </a:r>
          </a:p>
        </p:txBody>
      </p:sp>
      <p:sp>
        <p:nvSpPr>
          <p:cNvPr id="5" name="Text Placeholder 11">
            <a:extLst>
              <a:ext uri="{FF2B5EF4-FFF2-40B4-BE49-F238E27FC236}">
                <a16:creationId xmlns:a16="http://schemas.microsoft.com/office/drawing/2014/main" id="{B236C1A5-5899-0145-0161-0E1B8F9F1DF1}"/>
              </a:ext>
            </a:extLst>
          </p:cNvPr>
          <p:cNvSpPr txBox="1"/>
          <p:nvPr/>
        </p:nvSpPr>
        <p:spPr>
          <a:xfrm>
            <a:off x="3579449" y="4068187"/>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200" b="1" i="0" u="none" strike="noStrike">
                <a:solidFill>
                  <a:srgbClr val="FFFFFF"/>
                </a:solidFill>
                <a:latin typeface="Calibri"/>
              </a:rPr>
              <a:t>05</a:t>
            </a:r>
          </a:p>
        </p:txBody>
      </p:sp>
      <p:sp>
        <p:nvSpPr>
          <p:cNvPr id="8" name="Text Placeholder 12">
            <a:extLst>
              <a:ext uri="{FF2B5EF4-FFF2-40B4-BE49-F238E27FC236}">
                <a16:creationId xmlns:a16="http://schemas.microsoft.com/office/drawing/2014/main" id="{72CDCB67-12E3-D1DB-2119-D854245223D4}"/>
              </a:ext>
            </a:extLst>
          </p:cNvPr>
          <p:cNvSpPr txBox="1"/>
          <p:nvPr/>
        </p:nvSpPr>
        <p:spPr>
          <a:xfrm>
            <a:off x="4533648" y="4100090"/>
            <a:ext cx="6559003"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tabLst>
                <a:tab pos="5591175" algn="l"/>
              </a:tabLst>
            </a:pPr>
            <a:r>
              <a:rPr lang="sl" sz="2400" b="0" i="0" u="none" strike="noStrike">
                <a:latin typeface="Calibri"/>
              </a:rPr>
              <a:t>Deležniki in skupnost	35</a:t>
            </a:r>
          </a:p>
        </p:txBody>
      </p:sp>
      <p:sp>
        <p:nvSpPr>
          <p:cNvPr id="38" name="TextBox 37">
            <a:extLst>
              <a:ext uri="{FF2B5EF4-FFF2-40B4-BE49-F238E27FC236}">
                <a16:creationId xmlns:a16="http://schemas.microsoft.com/office/drawing/2014/main" id="{0EE736CC-90F5-F162-014E-6287479AE759}"/>
              </a:ext>
            </a:extLst>
          </p:cNvPr>
          <p:cNvSpPr txBox="1"/>
          <p:nvPr/>
        </p:nvSpPr>
        <p:spPr>
          <a:xfrm>
            <a:off x="680409" y="547816"/>
            <a:ext cx="8275332" cy="830997"/>
          </a:xfrm>
          <a:prstGeom prst="rect">
            <a:avLst/>
          </a:prstGeom>
          <a:noFill/>
        </p:spPr>
        <p:txBody>
          <a:bodyPr wrap="square" rtlCol="0">
            <a:noAutofit/>
          </a:bodyPr>
          <a:lstStyle/>
          <a:p>
            <a:pPr rtl="0"/>
            <a:r>
              <a:rPr lang="sl" sz="4800" b="1" i="0" u="none" strike="noStrike" spc="324">
                <a:solidFill>
                  <a:srgbClr val="5398A2"/>
                </a:solidFill>
                <a:latin typeface="Calibri"/>
                <a:cs typeface="Calibri"/>
              </a:rPr>
              <a:t>Modul 4 - Skupnost </a:t>
            </a:r>
          </a:p>
        </p:txBody>
      </p:sp>
      <p:sp>
        <p:nvSpPr>
          <p:cNvPr id="19" name="Text Placeholder 13">
            <a:extLst>
              <a:ext uri="{FF2B5EF4-FFF2-40B4-BE49-F238E27FC236}">
                <a16:creationId xmlns:a16="http://schemas.microsoft.com/office/drawing/2014/main" id="{6A60B674-BD91-0461-4122-B4669F87270A}"/>
              </a:ext>
            </a:extLst>
          </p:cNvPr>
          <p:cNvSpPr txBox="1"/>
          <p:nvPr/>
        </p:nvSpPr>
        <p:spPr>
          <a:xfrm>
            <a:off x="3579449" y="4590580"/>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200" b="1" i="0" u="none" strike="noStrike">
                <a:solidFill>
                  <a:srgbClr val="FFFFFF"/>
                </a:solidFill>
                <a:latin typeface="Calibri"/>
              </a:rPr>
              <a:t>06</a:t>
            </a:r>
          </a:p>
        </p:txBody>
      </p:sp>
      <p:sp>
        <p:nvSpPr>
          <p:cNvPr id="25" name="Text Placeholder 14">
            <a:extLst>
              <a:ext uri="{FF2B5EF4-FFF2-40B4-BE49-F238E27FC236}">
                <a16:creationId xmlns:a16="http://schemas.microsoft.com/office/drawing/2014/main" id="{67C93A3E-7428-EB87-DD2B-7CD6A1F92ABD}"/>
              </a:ext>
            </a:extLst>
          </p:cNvPr>
          <p:cNvSpPr txBox="1"/>
          <p:nvPr/>
        </p:nvSpPr>
        <p:spPr>
          <a:xfrm>
            <a:off x="4533648" y="4622483"/>
            <a:ext cx="6559003"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tabLst>
                <a:tab pos="5591175" algn="l"/>
              </a:tabLst>
            </a:pPr>
            <a:r>
              <a:rPr lang="sl" sz="2400" dirty="0">
                <a:latin typeface="Calibri"/>
              </a:rPr>
              <a:t>Dnevniške dejavnosti</a:t>
            </a:r>
            <a:r>
              <a:rPr lang="sl" sz="2400" b="0" i="0" u="none" strike="noStrike" dirty="0">
                <a:latin typeface="Calibri"/>
              </a:rPr>
              <a:t> 	44</a:t>
            </a:r>
          </a:p>
        </p:txBody>
      </p:sp>
      <p:sp>
        <p:nvSpPr>
          <p:cNvPr id="26" name="Text Placeholder 11">
            <a:extLst>
              <a:ext uri="{FF2B5EF4-FFF2-40B4-BE49-F238E27FC236}">
                <a16:creationId xmlns:a16="http://schemas.microsoft.com/office/drawing/2014/main" id="{1A589351-83AD-37B0-0006-805C14022431}"/>
              </a:ext>
            </a:extLst>
          </p:cNvPr>
          <p:cNvSpPr txBox="1"/>
          <p:nvPr/>
        </p:nvSpPr>
        <p:spPr>
          <a:xfrm>
            <a:off x="3579449" y="5112973"/>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200" b="1" i="0" u="none" strike="noStrike">
                <a:solidFill>
                  <a:srgbClr val="FFFFFF"/>
                </a:solidFill>
                <a:latin typeface="Calibri"/>
              </a:rPr>
              <a:t>07</a:t>
            </a:r>
          </a:p>
        </p:txBody>
      </p:sp>
      <p:sp>
        <p:nvSpPr>
          <p:cNvPr id="27" name="Text Placeholder 12">
            <a:extLst>
              <a:ext uri="{FF2B5EF4-FFF2-40B4-BE49-F238E27FC236}">
                <a16:creationId xmlns:a16="http://schemas.microsoft.com/office/drawing/2014/main" id="{C4990184-90A1-9496-DC7A-2364ECB9A662}"/>
              </a:ext>
            </a:extLst>
          </p:cNvPr>
          <p:cNvSpPr txBox="1"/>
          <p:nvPr/>
        </p:nvSpPr>
        <p:spPr>
          <a:xfrm>
            <a:off x="4533648" y="5144876"/>
            <a:ext cx="6559003"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ts val="2180"/>
              </a:lnSpc>
              <a:spcBef>
                <a:spcPct val="0"/>
              </a:spcBef>
              <a:tabLst>
                <a:tab pos="5591175" algn="l"/>
              </a:tabLst>
            </a:pPr>
            <a:r>
              <a:rPr lang="sl" sz="2400" b="0" i="0" u="none" strike="noStrike">
                <a:latin typeface="Calibri"/>
              </a:rPr>
              <a:t>Viri za nadaljnje raziskovanje 	49</a:t>
            </a:r>
          </a:p>
        </p:txBody>
      </p:sp>
    </p:spTree>
    <p:extLst>
      <p:ext uri="{BB962C8B-B14F-4D97-AF65-F5344CB8AC3E}">
        <p14:creationId xmlns:p14="http://schemas.microsoft.com/office/powerpoint/2010/main" val="222521252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056FF-B77B-E15A-A56A-53C04FE7C1D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B0AE870-1182-EC49-AA0F-85615DC540B1}"/>
              </a:ext>
            </a:extLst>
          </p:cNvPr>
          <p:cNvSpPr/>
          <p:nvPr/>
        </p:nvSpPr>
        <p:spPr>
          <a:xfrm rot="10800000">
            <a:off x="7837" y="0"/>
            <a:ext cx="5642311" cy="6076336"/>
          </a:xfrm>
          <a:prstGeom prst="rect">
            <a:avLst/>
          </a:prstGeom>
          <a:blipFill dpi="0" rotWithShape="1">
            <a:blip r:embed="rId2"/>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Rectangular Callout 7">
            <a:extLst>
              <a:ext uri="{FF2B5EF4-FFF2-40B4-BE49-F238E27FC236}">
                <a16:creationId xmlns:a16="http://schemas.microsoft.com/office/drawing/2014/main" id="{4231F926-1EB0-442A-9E80-015ABC5B5B10}"/>
              </a:ext>
            </a:extLst>
          </p:cNvPr>
          <p:cNvSpPr/>
          <p:nvPr/>
        </p:nvSpPr>
        <p:spPr>
          <a:xfrm>
            <a:off x="840659" y="781663"/>
            <a:ext cx="9896167" cy="4675239"/>
          </a:xfrm>
          <a:prstGeom prst="wedgeRectCallout">
            <a:avLst>
              <a:gd name="adj1" fmla="val -494"/>
              <a:gd name="adj2" fmla="val 65976"/>
            </a:avLst>
          </a:prstGeom>
          <a:solidFill>
            <a:schemeClr val="bg1"/>
          </a:solidFill>
          <a:ln w="28575">
            <a:solidFill>
              <a:srgbClr val="84C24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2D21209A-3111-D622-B8AC-5EB30BF51949}"/>
              </a:ext>
            </a:extLst>
          </p:cNvPr>
          <p:cNvSpPr txBox="1"/>
          <p:nvPr/>
        </p:nvSpPr>
        <p:spPr>
          <a:xfrm>
            <a:off x="1341124" y="1449091"/>
            <a:ext cx="8895235" cy="43765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400"/>
              </a:lnSpc>
              <a:spcBef>
                <a:spcPct val="0"/>
              </a:spcBef>
              <a:buNone/>
            </a:pPr>
            <a:r>
              <a:rPr lang="sl" sz="2400" b="0" i="1" u="none" strike="noStrike" dirty="0">
                <a:solidFill>
                  <a:srgbClr val="404040"/>
                </a:solidFill>
                <a:latin typeface="Calibri"/>
                <a:ea typeface="Calibri"/>
                <a:cs typeface="Calibri"/>
              </a:rPr>
              <a:t>»Pravilni odnosi« je izraz, ki temelji na celostnem pojmu »vsi moji odnosi«. Gre za razumevanje, ki temelji na spoštljivi vzajemnosti. Utelešenje »pravih odnosov« je proces, ki vključuje poglobljeno poslušanje zgodb drugih, da bi bili priča, razumeli in se učili. </a:t>
            </a:r>
          </a:p>
          <a:p>
            <a:pPr marL="0" indent="0">
              <a:lnSpc>
                <a:spcPts val="2400"/>
              </a:lnSpc>
              <a:spcBef>
                <a:spcPct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400"/>
              </a:lnSpc>
              <a:spcBef>
                <a:spcPct val="0"/>
              </a:spcBef>
              <a:buNone/>
            </a:pPr>
            <a:r>
              <a:rPr lang="sl" sz="2400" b="0" i="1" u="none" strike="noStrike" dirty="0">
                <a:solidFill>
                  <a:srgbClr val="404040"/>
                </a:solidFill>
                <a:latin typeface="Calibri"/>
                <a:ea typeface="Calibri"/>
                <a:cs typeface="Calibri"/>
              </a:rPr>
              <a:t>Znanstvenica Syilx Okanagan Jeannette Armstrong spodbuja neavtohtone prebivalce, naj kritično preučijo svojo lastno zgodovino: »Predstavljajte si ... da nam razlagate razmišljanje svojih ljudi o nas, namesto da nam razlagate naše razmišljanje, naša življenja, naše zgodbe.«</a:t>
            </a:r>
          </a:p>
          <a:p>
            <a:pPr marL="0" indent="0">
              <a:lnSpc>
                <a:spcPts val="2200"/>
              </a:lnSpc>
              <a:spcBef>
                <a:spcPct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200"/>
              </a:lnSpc>
              <a:spcBef>
                <a:spcPct val="0"/>
              </a:spcBef>
              <a:buNone/>
            </a:pPr>
            <a:r>
              <a:rPr lang="sl" sz="2400" b="1" i="1" u="none" strike="noStrike" dirty="0">
                <a:solidFill>
                  <a:srgbClr val="404040"/>
                </a:solidFill>
                <a:latin typeface="Calibri"/>
                <a:ea typeface="Arial"/>
                <a:cs typeface="Calibri"/>
              </a:rPr>
              <a:t>Mini zgodba Marte</a:t>
            </a:r>
            <a:r>
              <a:rPr lang="sl" sz="2400" b="1" i="0" u="none" strike="noStrike" dirty="0">
                <a:solidFill>
                  <a:srgbClr val="404040"/>
                </a:solidFill>
                <a:latin typeface="Calibri"/>
                <a:cs typeface="Calibri"/>
              </a:rPr>
              <a:t> </a:t>
            </a:r>
            <a:endPar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ct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52390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9200A-6CD5-F624-4FF2-68851D1730B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E39CA83-6564-2CF0-4ED8-6EC3554C74E9}"/>
              </a:ext>
            </a:extLst>
          </p:cNvPr>
          <p:cNvSpPr/>
          <p:nvPr/>
        </p:nvSpPr>
        <p:spPr>
          <a:xfrm rot="10800000">
            <a:off x="7837" y="0"/>
            <a:ext cx="5642311" cy="6076336"/>
          </a:xfrm>
          <a:prstGeom prst="rect">
            <a:avLst/>
          </a:prstGeom>
          <a:blipFill dpi="0" rotWithShape="1">
            <a:blip r:embed="rId2"/>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Rectangular Callout 7">
            <a:extLst>
              <a:ext uri="{FF2B5EF4-FFF2-40B4-BE49-F238E27FC236}">
                <a16:creationId xmlns:a16="http://schemas.microsoft.com/office/drawing/2014/main" id="{25648391-CFBE-5AF5-9490-012D386786EC}"/>
              </a:ext>
            </a:extLst>
          </p:cNvPr>
          <p:cNvSpPr/>
          <p:nvPr/>
        </p:nvSpPr>
        <p:spPr>
          <a:xfrm>
            <a:off x="844886" y="569627"/>
            <a:ext cx="10074407" cy="5174266"/>
          </a:xfrm>
          <a:prstGeom prst="wedgeRectCallout">
            <a:avLst>
              <a:gd name="adj1" fmla="val 42365"/>
              <a:gd name="adj2" fmla="val 62676"/>
            </a:avLst>
          </a:prstGeom>
          <a:solidFill>
            <a:schemeClr val="bg1"/>
          </a:solidFill>
          <a:ln w="28575">
            <a:solidFill>
              <a:srgbClr val="84C24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C2E1F60D-FABD-F59A-236F-A213D88FC041}"/>
              </a:ext>
            </a:extLst>
          </p:cNvPr>
          <p:cNvSpPr txBox="1"/>
          <p:nvPr/>
        </p:nvSpPr>
        <p:spPr>
          <a:xfrm>
            <a:off x="1136973" y="1114107"/>
            <a:ext cx="9490231" cy="43765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400"/>
              </a:lnSpc>
              <a:spcBef>
                <a:spcPct val="0"/>
              </a:spcBef>
              <a:buNone/>
            </a:pPr>
            <a:r>
              <a:rPr lang="sl" sz="2400" b="0" i="1" u="none" strike="noStrike" dirty="0">
                <a:solidFill>
                  <a:srgbClr val="404040"/>
                </a:solidFill>
                <a:latin typeface="Calibri"/>
                <a:ea typeface="Calibri"/>
                <a:cs typeface="Calibri"/>
              </a:rPr>
              <a:t>Ko sem bila študentka novinarstva, sem pisala zgodbo o uničenju lokalnih skupnosti in avtohtonih vasi zaradi gradnje Belo Monte na reki Xingu v Amazonskem gozdu. Bila sem z majhno skupino novinarjev in aktivistov za človekove pravice, ki smo intervjuvali starešino iz plemena Arara. </a:t>
            </a:r>
          </a:p>
          <a:p>
            <a:pPr marL="0" indent="0">
              <a:lnSpc>
                <a:spcPts val="2400"/>
              </a:lnSpc>
              <a:spcBef>
                <a:spcPct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400"/>
              </a:lnSpc>
              <a:spcBef>
                <a:spcPct val="0"/>
              </a:spcBef>
              <a:buNone/>
            </a:pPr>
            <a:r>
              <a:rPr lang="sl" sz="2400" b="0" i="1" u="none" strike="noStrike" dirty="0">
                <a:solidFill>
                  <a:srgbClr val="404040"/>
                </a:solidFill>
                <a:latin typeface="Calibri"/>
                <a:ea typeface="Calibri"/>
                <a:cs typeface="Calibri"/>
              </a:rPr>
              <a:t>Zdravnik nam je pripovedoval o gozdnih in rečnih duhovih ter o tem, kako je nanje vplival jez. Spominjam se, da sem bila nestrpna, da sploh nisem poslušala, le komaj sem želela postaviti naslednje vprašanje. Če ne bi bilo posnetka, ki sem ga v prihodnjih letih poslušala večkrat, bi se zaradi lastne nevednosti zelo malo naučila. Na koncu me je ta epizoda naučila tako pomembnosti poslušanja kot tudi lastnega razmišljanja o starešini Arara in pomembnosti njegove vere v duhove. </a:t>
            </a:r>
            <a:endParaRPr lang="sv-SE" sz="22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343299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24106-D430-06C6-265A-625DAC9D7B9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B1CF09F-7DB0-379E-D5CF-C9DF68D9B5B3}"/>
              </a:ext>
            </a:extLst>
          </p:cNvPr>
          <p:cNvSpPr/>
          <p:nvPr/>
        </p:nvSpPr>
        <p:spPr>
          <a:xfrm rot="10800000">
            <a:off x="7837" y="0"/>
            <a:ext cx="5642311" cy="6076336"/>
          </a:xfrm>
          <a:prstGeom prst="rect">
            <a:avLst/>
          </a:prstGeom>
          <a:blipFill dpi="0" rotWithShape="1">
            <a:blip r:embed="rId2"/>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Rectangular Callout 7">
            <a:extLst>
              <a:ext uri="{FF2B5EF4-FFF2-40B4-BE49-F238E27FC236}">
                <a16:creationId xmlns:a16="http://schemas.microsoft.com/office/drawing/2014/main" id="{FCE623E0-D905-D040-7821-479829FBA3EB}"/>
              </a:ext>
            </a:extLst>
          </p:cNvPr>
          <p:cNvSpPr/>
          <p:nvPr/>
        </p:nvSpPr>
        <p:spPr>
          <a:xfrm>
            <a:off x="891376" y="2070818"/>
            <a:ext cx="9517544" cy="3325642"/>
          </a:xfrm>
          <a:prstGeom prst="wedgeRectCallout">
            <a:avLst>
              <a:gd name="adj1" fmla="val -41287"/>
              <a:gd name="adj2" fmla="val 73639"/>
            </a:avLst>
          </a:prstGeom>
          <a:solidFill>
            <a:schemeClr val="bg1"/>
          </a:solidFill>
          <a:ln w="28575">
            <a:solidFill>
              <a:srgbClr val="84C24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375A49C1-FDC3-C266-8224-A2D5C7B63085}"/>
              </a:ext>
            </a:extLst>
          </p:cNvPr>
          <p:cNvSpPr txBox="1"/>
          <p:nvPr/>
        </p:nvSpPr>
        <p:spPr>
          <a:xfrm>
            <a:off x="1391840" y="2738245"/>
            <a:ext cx="8895235" cy="43765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400"/>
              </a:lnSpc>
              <a:spcBef>
                <a:spcPct val="0"/>
              </a:spcBef>
              <a:buNone/>
            </a:pPr>
            <a:r>
              <a:rPr lang="sl" sz="2400" b="0" i="1" u="none" strike="noStrike" dirty="0">
                <a:solidFill>
                  <a:srgbClr val="404040"/>
                </a:solidFill>
                <a:latin typeface="Calibri"/>
                <a:ea typeface="Calibri"/>
                <a:cs typeface="Calibri"/>
              </a:rPr>
              <a:t>Pripovedova qnje zgodb je skromna praksa, pri kateri naučeno pozabimo in se znova nekaj naučimo. </a:t>
            </a:r>
          </a:p>
          <a:p>
            <a:pPr marL="0" indent="0" rtl="0">
              <a:lnSpc>
                <a:spcPts val="2400"/>
              </a:lnSpc>
              <a:spcBef>
                <a:spcPct val="0"/>
              </a:spcBef>
              <a:buNone/>
            </a:pPr>
            <a:r>
              <a:rPr lang="sl" sz="2400" b="0" i="1" u="none" strike="noStrike" dirty="0">
                <a:solidFill>
                  <a:srgbClr val="404040"/>
                </a:solidFill>
                <a:latin typeface="Calibri"/>
                <a:ea typeface="Calibri"/>
                <a:cs typeface="Calibri"/>
              </a:rPr>
              <a:t>Z radovednostjo in odprtostjo, postavljanjem vprašanj in resničnim poslušanjem se lahko učimo od vseh okoli nas: od zdravilca Arara v Amazoniji in od naše tete, ki živi v sosednji hiši. </a:t>
            </a:r>
          </a:p>
          <a:p>
            <a:pPr marL="0" indent="0">
              <a:lnSpc>
                <a:spcPts val="2400"/>
              </a:lnSpc>
              <a:spcBef>
                <a:spcPct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400"/>
              </a:lnSpc>
              <a:spcBef>
                <a:spcPct val="0"/>
              </a:spcBef>
              <a:buNone/>
            </a:pPr>
            <a:r>
              <a:rPr lang="sl" sz="2400" b="1" i="1" u="none" strike="noStrike" dirty="0">
                <a:solidFill>
                  <a:srgbClr val="404040"/>
                </a:solidFill>
                <a:latin typeface="Calibri"/>
                <a:ea typeface="Arial"/>
                <a:cs typeface="Calibri"/>
              </a:rPr>
              <a:t>Mini zgodba Marte</a:t>
            </a:r>
            <a:r>
              <a:rPr lang="sl" sz="2400" b="1" i="0" u="none" strike="noStrike" dirty="0">
                <a:solidFill>
                  <a:srgbClr val="404040"/>
                </a:solidFill>
                <a:latin typeface="Calibri"/>
                <a:cs typeface="Calibri"/>
              </a:rPr>
              <a:t> </a:t>
            </a:r>
            <a:endPar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400"/>
              </a:lnSpc>
              <a:spcBef>
                <a:spcPct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400"/>
              </a:lnSpc>
              <a:spcBef>
                <a:spcPct val="0"/>
              </a:spcBef>
              <a:buNone/>
            </a:pPr>
            <a:endParaRPr lang="sv-SE" sz="22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605859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2FCA4-4BDE-6633-8AEC-63FA9C849C4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D8202A4-E5E9-BAAE-768D-A076578524A0}"/>
              </a:ext>
            </a:extLst>
          </p:cNvPr>
          <p:cNvSpPr/>
          <p:nvPr/>
        </p:nvSpPr>
        <p:spPr>
          <a:xfrm rot="10800000">
            <a:off x="7837" y="0"/>
            <a:ext cx="5642311" cy="6076336"/>
          </a:xfrm>
          <a:prstGeom prst="rect">
            <a:avLst/>
          </a:prstGeom>
          <a:blipFill dpi="0" rotWithShape="1">
            <a:blip r:embed="rId2"/>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Rectangular Callout 7">
            <a:extLst>
              <a:ext uri="{FF2B5EF4-FFF2-40B4-BE49-F238E27FC236}">
                <a16:creationId xmlns:a16="http://schemas.microsoft.com/office/drawing/2014/main" id="{8EDA10E1-3B68-FE92-0980-72FEC0FFEDAA}"/>
              </a:ext>
            </a:extLst>
          </p:cNvPr>
          <p:cNvSpPr/>
          <p:nvPr/>
        </p:nvSpPr>
        <p:spPr>
          <a:xfrm rot="16200000">
            <a:off x="2707752" y="-899558"/>
            <a:ext cx="5043950" cy="8907839"/>
          </a:xfrm>
          <a:prstGeom prst="wedgeRectCallout">
            <a:avLst>
              <a:gd name="adj1" fmla="val -42695"/>
              <a:gd name="adj2" fmla="val 58993"/>
            </a:avLst>
          </a:prstGeom>
          <a:solidFill>
            <a:schemeClr val="bg1"/>
          </a:solidFill>
          <a:ln w="28575">
            <a:solidFill>
              <a:srgbClr val="84C24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DD8F7876-8F29-B4DE-15A4-6BAACEDD2519}"/>
              </a:ext>
            </a:extLst>
          </p:cNvPr>
          <p:cNvSpPr txBox="1"/>
          <p:nvPr/>
        </p:nvSpPr>
        <p:spPr>
          <a:xfrm>
            <a:off x="1139070" y="1449092"/>
            <a:ext cx="8181313" cy="43765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400"/>
              </a:lnSpc>
              <a:spcBef>
                <a:spcPct val="0"/>
              </a:spcBef>
              <a:buNone/>
            </a:pPr>
            <a:r>
              <a:rPr lang="sl" sz="2400" b="0" i="1" u="none" strike="noStrike" dirty="0">
                <a:solidFill>
                  <a:srgbClr val="404040"/>
                </a:solidFill>
                <a:latin typeface="Calibri"/>
                <a:ea typeface="Calibri"/>
                <a:cs typeface="Calibri"/>
              </a:rPr>
              <a:t>Moja teta je empatična ženska, ki svojo ljubezen izkazuje s peko. Večino dneva porabi za kuhanje in čiščenje in redko, če sploh kdaj, se pogovarjava o politiki ali celo o dogodkih, ki se dogajajo zunaj mojega domačega kraja. Ne govorimo o podnebnih spremembah ali trajnostnem razvoju, ampak ko sem bila najstnica, morda pred 20 leti, je mojo pozornost pritegnil venček iz suhega cvetja, ki je že odkar pomnim, visel v dnevni sobi moje tete. Vprašala sem jo, zakaj ga je obesila na steno. </a:t>
            </a:r>
          </a:p>
          <a:p>
            <a:pPr marL="0" indent="0">
              <a:lnSpc>
                <a:spcPts val="2400"/>
              </a:lnSpc>
              <a:spcBef>
                <a:spcPct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400"/>
              </a:lnSpc>
              <a:spcBef>
                <a:spcPct val="0"/>
              </a:spcBef>
              <a:buNone/>
            </a:pPr>
            <a:r>
              <a:rPr lang="sl" sz="2400" b="0" i="1" u="none" strike="noStrike" dirty="0">
                <a:solidFill>
                  <a:srgbClr val="404040"/>
                </a:solidFill>
                <a:latin typeface="Calibri"/>
                <a:ea typeface="Calibri"/>
                <a:cs typeface="Calibri"/>
              </a:rPr>
              <a:t>Takoj se je odzvala in rekla, da je to protestni venec, ki ga je sama naredila, simbol proti nakupu novih stvari. Kdo bi si mislil? Ljudje so polni presenečenj in če ne vprašaš, nikoli ne veš, kakšne vrste tihih protestov se morda dogajajo tik pred teboj. </a:t>
            </a:r>
            <a:endParaRPr lang="sv-SE" sz="22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740609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978DA-81F9-7A0A-96BB-ADCC90959CC5}"/>
            </a:ext>
          </a:extLst>
        </p:cNvPr>
        <p:cNvGrpSpPr/>
        <p:nvPr/>
      </p:nvGrpSpPr>
      <p:grpSpPr>
        <a:xfrm>
          <a:off x="0" y="0"/>
          <a:ext cx="0" cy="0"/>
          <a:chOff x="0" y="0"/>
          <a:chExt cx="0" cy="0"/>
        </a:xfrm>
      </p:grpSpPr>
      <p:pic>
        <p:nvPicPr>
          <p:cNvPr id="10" name="Picture 9" descr="A person writing in a journal&#10;&#10;AI-generated content may be incorrect.">
            <a:extLst>
              <a:ext uri="{FF2B5EF4-FFF2-40B4-BE49-F238E27FC236}">
                <a16:creationId xmlns:a16="http://schemas.microsoft.com/office/drawing/2014/main" id="{82DB5077-AADC-32A9-16A2-BC53C51B201A}"/>
              </a:ext>
            </a:extLst>
          </p:cNvPr>
          <p:cNvPicPr>
            <a:picLocks noChangeAspect="1"/>
          </p:cNvPicPr>
          <p:nvPr/>
        </p:nvPicPr>
        <p:blipFill>
          <a:blip r:embed="rId2"/>
          <a:srcRect l="3870" t="22121" r="30498" b="5259"/>
          <a:stretch>
            <a:fillRect/>
          </a:stretch>
        </p:blipFill>
        <p:spPr>
          <a:xfrm>
            <a:off x="3597640" y="-17451"/>
            <a:ext cx="7916536" cy="5215994"/>
          </a:xfrm>
          <a:prstGeom prst="rect">
            <a:avLst/>
          </a:prstGeom>
        </p:spPr>
      </p:pic>
      <p:sp>
        <p:nvSpPr>
          <p:cNvPr id="11" name="Google Shape;133;p1">
            <a:extLst>
              <a:ext uri="{FF2B5EF4-FFF2-40B4-BE49-F238E27FC236}">
                <a16:creationId xmlns:a16="http://schemas.microsoft.com/office/drawing/2014/main" id="{B622C78B-832F-D804-6247-4332C7D24EA4}"/>
              </a:ext>
            </a:extLst>
          </p:cNvPr>
          <p:cNvSpPr/>
          <p:nvPr/>
        </p:nvSpPr>
        <p:spPr>
          <a:xfrm rot="10800000">
            <a:off x="23555" y="0"/>
            <a:ext cx="11489115"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6E0A7975-0731-A922-82AC-8ACC1C25529F}"/>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 name="Text Placeholder 3">
            <a:extLst>
              <a:ext uri="{FF2B5EF4-FFF2-40B4-BE49-F238E27FC236}">
                <a16:creationId xmlns:a16="http://schemas.microsoft.com/office/drawing/2014/main" id="{CBAE0031-24C2-3837-A5D2-6723768E5A78}"/>
              </a:ext>
            </a:extLst>
          </p:cNvPr>
          <p:cNvSpPr txBox="1"/>
          <p:nvPr/>
        </p:nvSpPr>
        <p:spPr>
          <a:xfrm>
            <a:off x="679329" y="686958"/>
            <a:ext cx="2798389" cy="45290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2800" b="0" i="0" u="none" strike="noStrike" dirty="0">
                <a:solidFill>
                  <a:srgbClr val="FFFFFF"/>
                </a:solidFill>
                <a:latin typeface="Calibri"/>
                <a:ea typeface="Calibri"/>
                <a:cs typeface="Calibri"/>
              </a:rPr>
              <a:t>Vadba pripovedovanja zgodb je tako preprosta kot postavljanje vprašanja družinskemu članu </a:t>
            </a:r>
          </a:p>
          <a:p>
            <a:pPr marL="0" indent="0" rtl="0">
              <a:lnSpc>
                <a:spcPts val="2500"/>
              </a:lnSpc>
              <a:spcBef>
                <a:spcPct val="0"/>
              </a:spcBef>
              <a:buNone/>
            </a:pPr>
            <a:r>
              <a:rPr lang="sl" sz="2800" b="0" i="0" u="none" strike="noStrike" dirty="0">
                <a:solidFill>
                  <a:srgbClr val="FFFFFF"/>
                </a:solidFill>
                <a:latin typeface="Calibri"/>
                <a:ea typeface="Calibri"/>
                <a:cs typeface="Calibri"/>
              </a:rPr>
              <a:t>vprašanje družinskemu članu. Radovednost in odprta vprašanja so izhodišče. </a:t>
            </a:r>
          </a:p>
        </p:txBody>
      </p:sp>
      <p:sp>
        <p:nvSpPr>
          <p:cNvPr id="6" name="Text Placeholder 3">
            <a:extLst>
              <a:ext uri="{FF2B5EF4-FFF2-40B4-BE49-F238E27FC236}">
                <a16:creationId xmlns:a16="http://schemas.microsoft.com/office/drawing/2014/main" id="{A69CC92C-1B5C-D81C-F5E0-F53375018390}"/>
              </a:ext>
            </a:extLst>
          </p:cNvPr>
          <p:cNvSpPr txBox="1"/>
          <p:nvPr/>
        </p:nvSpPr>
        <p:spPr>
          <a:xfrm>
            <a:off x="3749293" y="686958"/>
            <a:ext cx="7215307" cy="53929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200"/>
              </a:lnSpc>
              <a:spcBef>
                <a:spcPct val="0"/>
              </a:spcBef>
              <a:buNone/>
            </a:pPr>
            <a:r>
              <a:rPr lang="sl" sz="2200" b="0" i="0" u="none" strike="noStrike" dirty="0">
                <a:solidFill>
                  <a:srgbClr val="FFFFFF"/>
                </a:solidFill>
                <a:latin typeface="Calibri"/>
                <a:ea typeface="Calibri"/>
                <a:cs typeface="Calibri"/>
              </a:rPr>
              <a:t>Od tam naprej lahko raziščeš umetnost globokega poslušanja in poglobiš svoje odnose s seboj, drugimi in preostalo naravo. Pripovedovanje zgodb je način za gradnjo skupnosti skozi razumevanje.  S poslušanjem zgodb drugih se naučiš pripovedovati svoje zgodbe. Začneš opažati, da že ves čas pripoveduješ zgodbe v svojem vsakdanjem življenju. Z namenom lahko v te vsakdanje zgodbe vneseš podnebne spremembe. Preprost poziv, na primer, da te nekdo vpraša: "Kako je bil tvoj dan?", te lahko spodbudi, da mu poveš o neki spremembi, ki si jo opazil v okolju, ali da deliš čustvo, povezano s podnebnimi spremembami, ki si ga doživel tisti dan</a:t>
            </a:r>
          </a:p>
          <a:p>
            <a:pPr marL="0" indent="0">
              <a:lnSpc>
                <a:spcPts val="2200"/>
              </a:lnSpc>
              <a:spcBef>
                <a:spcPct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200"/>
              </a:lnSpc>
              <a:spcBef>
                <a:spcPct val="0"/>
              </a:spcBef>
              <a:buNone/>
            </a:pPr>
            <a:r>
              <a:rPr lang="sl" sz="2200" b="0" i="0" u="none" strike="noStrike" dirty="0">
                <a:solidFill>
                  <a:srgbClr val="FFFFFF"/>
                </a:solidFill>
                <a:latin typeface="Calibri"/>
                <a:ea typeface="Calibri"/>
                <a:cs typeface="Calibri"/>
              </a:rPr>
              <a:t>Pripovedovanje zgodb lahko vadiš tudi s pisanjem. V tem priročniku ste videli veliko primerov podnebnih zgodb, kot so mini zgodbe, ki se pojavljajo v besedilu, pa tudi pričevanja iz resničnega življenja na koncu vsakega modula. Obstaja veliko načinov za pisanje zgodbe. Graf podnebne tesnobe v prvem modulu je eno od orodij za pripovedovanje zgodb, s katerim si se že srečal. Osebna podnebna zgodba je še en format za posredovanje vaše zgodbe.</a:t>
            </a:r>
          </a:p>
          <a:p>
            <a:pPr marL="0" indent="0">
              <a:lnSpc>
                <a:spcPts val="2200"/>
              </a:lnSpc>
              <a:spcBef>
                <a:spcPct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09070742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2680-FBCC-9326-6350-FAFE9D3CEE23}"/>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B6E8C272-F38A-E042-B266-5D7D7D79B76F}"/>
              </a:ext>
            </a:extLst>
          </p:cNvPr>
          <p:cNvSpPr/>
          <p:nvPr/>
        </p:nvSpPr>
        <p:spPr>
          <a:xfrm rot="10800000">
            <a:off x="-6" y="-8"/>
            <a:ext cx="6674709" cy="6858008"/>
          </a:xfrm>
          <a:prstGeom prst="rect">
            <a:avLst/>
          </a:prstGeom>
          <a:gradFill>
            <a:gsLst>
              <a:gs pos="33000">
                <a:srgbClr val="1F8E47"/>
              </a:gs>
              <a:gs pos="74000">
                <a:srgbClr val="1F8E47"/>
              </a:gs>
              <a:gs pos="94000">
                <a:srgbClr val="5398A2"/>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6923761E-8168-A41A-114A-41AA891AFE0C}"/>
              </a:ext>
            </a:extLst>
          </p:cNvPr>
          <p:cNvSpPr/>
          <p:nvPr/>
        </p:nvSpPr>
        <p:spPr>
          <a:xfrm rot="10800000">
            <a:off x="40205" y="3429000"/>
            <a:ext cx="4846588" cy="3390458"/>
          </a:xfrm>
          <a:prstGeom prst="rect">
            <a:avLst/>
          </a:prstGeom>
          <a:blipFill>
            <a:blip r:embed="rId2">
              <a:alphaModFix amt="73000"/>
            </a:blip>
            <a:stretch>
              <a:fillRect l="14893" t="-57338" r="-14493" b="1474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Text Placeholder 3">
            <a:extLst>
              <a:ext uri="{FF2B5EF4-FFF2-40B4-BE49-F238E27FC236}">
                <a16:creationId xmlns:a16="http://schemas.microsoft.com/office/drawing/2014/main" id="{C71DCFE0-0E42-DEFD-C8C5-B25AC4BC9F85}"/>
              </a:ext>
            </a:extLst>
          </p:cNvPr>
          <p:cNvSpPr txBox="1"/>
          <p:nvPr/>
        </p:nvSpPr>
        <p:spPr>
          <a:xfrm>
            <a:off x="447305" y="777240"/>
            <a:ext cx="5348646" cy="60422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600"/>
              </a:lnSpc>
              <a:spcBef>
                <a:spcPct val="0"/>
              </a:spcBef>
              <a:buNone/>
            </a:pPr>
            <a:r>
              <a:rPr lang="sl" sz="3000" b="0" i="0" u="none" strike="noStrike" dirty="0">
                <a:solidFill>
                  <a:srgbClr val="FFFFFF"/>
                </a:solidFill>
                <a:latin typeface="Calibri"/>
                <a:ea typeface="Calibri"/>
                <a:cs typeface="Calibri"/>
              </a:rPr>
              <a:t>Osebna zgodba je zgodba o tebi, napisana v prvi osebi. Osebna zgodba je priložnost, da s svetom deliš svoje ideje, znanje, občutke in izkušnje. Takšne zgodbe pomagajo ljudem, da se povežejo in spodbujajo empatijo in razumevanje. </a:t>
            </a:r>
          </a:p>
          <a:p>
            <a:pPr marL="0" indent="0">
              <a:lnSpc>
                <a:spcPts val="2600"/>
              </a:lnSpc>
              <a:spcBef>
                <a:spcPct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600"/>
              </a:lnSpc>
              <a:spcBef>
                <a:spcPct val="0"/>
              </a:spcBef>
              <a:buNone/>
            </a:pPr>
            <a:r>
              <a:rPr lang="sl" sz="3000" b="0" i="0" u="none" strike="noStrike" dirty="0">
                <a:solidFill>
                  <a:srgbClr val="FFFFFF"/>
                </a:solidFill>
                <a:latin typeface="Calibri"/>
                <a:ea typeface="Calibri"/>
                <a:cs typeface="Calibri"/>
              </a:rPr>
              <a:t>V svojo zgodbo lahko vključiš veliko elementov, kot so:</a:t>
            </a:r>
          </a:p>
          <a:p>
            <a:pPr marL="0" indent="0">
              <a:lnSpc>
                <a:spcPts val="2600"/>
              </a:lnSpc>
              <a:spcBef>
                <a:spcPct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600"/>
              </a:lnSpc>
              <a:spcBef>
                <a:spcPct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45F32E8C-AE6F-F29D-D4CC-FD7A864EB59F}"/>
              </a:ext>
            </a:extLst>
          </p:cNvPr>
          <p:cNvSpPr txBox="1"/>
          <p:nvPr/>
        </p:nvSpPr>
        <p:spPr>
          <a:xfrm>
            <a:off x="7230901" y="1763780"/>
            <a:ext cx="3726909" cy="505567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rtl="0">
              <a:lnSpc>
                <a:spcPts val="6460"/>
              </a:lnSpc>
              <a:spcBef>
                <a:spcPct val="0"/>
              </a:spcBef>
              <a:buClr>
                <a:srgbClr val="E6C8C7"/>
              </a:buClr>
              <a:buNone/>
              <a:tabLst>
                <a:tab pos="2524125" algn="l"/>
                <a:tab pos="4259263" algn="l"/>
              </a:tabLst>
            </a:pPr>
            <a:r>
              <a:rPr lang="sl" sz="2800" b="0" i="0" u="none" strike="noStrike">
                <a:solidFill>
                  <a:srgbClr val="404040"/>
                </a:solidFill>
                <a:latin typeface="Calibri"/>
                <a:ea typeface="Calibri"/>
                <a:cs typeface="Calibri"/>
              </a:rPr>
              <a:t>Spomini	26 </a:t>
            </a:r>
          </a:p>
          <a:p>
            <a:pPr marL="0" lvl="0" indent="0" rtl="0">
              <a:lnSpc>
                <a:spcPts val="6460"/>
              </a:lnSpc>
              <a:spcBef>
                <a:spcPct val="0"/>
              </a:spcBef>
              <a:buClr>
                <a:srgbClr val="E6C8C7"/>
              </a:buClr>
              <a:buNone/>
              <a:tabLst>
                <a:tab pos="2524125" algn="l"/>
                <a:tab pos="4259263" algn="l"/>
              </a:tabLst>
            </a:pPr>
            <a:r>
              <a:rPr lang="sl" sz="2800" b="0" i="0" u="none" strike="noStrike">
                <a:solidFill>
                  <a:srgbClr val="404040"/>
                </a:solidFill>
                <a:latin typeface="Calibri"/>
                <a:ea typeface="Calibri"/>
                <a:cs typeface="Calibri"/>
              </a:rPr>
              <a:t>Občutki 	27</a:t>
            </a:r>
          </a:p>
          <a:p>
            <a:pPr marL="0" lvl="0" indent="0" rtl="0">
              <a:lnSpc>
                <a:spcPts val="6460"/>
              </a:lnSpc>
              <a:spcBef>
                <a:spcPct val="0"/>
              </a:spcBef>
              <a:buClr>
                <a:srgbClr val="E6C8C7"/>
              </a:buClr>
              <a:buNone/>
              <a:tabLst>
                <a:tab pos="2524125" algn="l"/>
                <a:tab pos="4259263" algn="l"/>
              </a:tabLst>
            </a:pPr>
            <a:r>
              <a:rPr lang="sl" sz="2800" b="0" i="0" u="none" strike="noStrike">
                <a:solidFill>
                  <a:srgbClr val="404040"/>
                </a:solidFill>
                <a:latin typeface="Calibri"/>
                <a:ea typeface="Calibri"/>
                <a:cs typeface="Calibri"/>
              </a:rPr>
              <a:t>Čustva	28</a:t>
            </a:r>
          </a:p>
          <a:p>
            <a:pPr marL="0" lvl="0" indent="0" rtl="0">
              <a:lnSpc>
                <a:spcPts val="6460"/>
              </a:lnSpc>
              <a:spcBef>
                <a:spcPct val="0"/>
              </a:spcBef>
              <a:buClr>
                <a:srgbClr val="E6C8C7"/>
              </a:buClr>
              <a:buNone/>
              <a:tabLst>
                <a:tab pos="2524125" algn="l"/>
                <a:tab pos="4259263" algn="l"/>
              </a:tabLst>
            </a:pPr>
            <a:r>
              <a:rPr lang="sl" sz="2800" b="0" i="0" u="none" strike="noStrike">
                <a:solidFill>
                  <a:srgbClr val="404040"/>
                </a:solidFill>
                <a:latin typeface="Calibri"/>
                <a:ea typeface="Calibri"/>
                <a:cs typeface="Calibri"/>
              </a:rPr>
              <a:t>Vrednote	29</a:t>
            </a:r>
          </a:p>
          <a:p>
            <a:pPr marL="0" lvl="0" indent="0" rtl="0">
              <a:lnSpc>
                <a:spcPts val="6460"/>
              </a:lnSpc>
              <a:spcBef>
                <a:spcPct val="0"/>
              </a:spcBef>
              <a:buClr>
                <a:srgbClr val="E6C8C7"/>
              </a:buClr>
              <a:buNone/>
              <a:tabLst>
                <a:tab pos="2524125" algn="l"/>
                <a:tab pos="4259263" algn="l"/>
              </a:tabLst>
            </a:pPr>
            <a:r>
              <a:rPr lang="sl" sz="2800" b="0" i="0" u="none" strike="noStrike">
                <a:solidFill>
                  <a:srgbClr val="404040"/>
                </a:solidFill>
                <a:latin typeface="Calibri"/>
                <a:ea typeface="Calibri"/>
                <a:cs typeface="Calibri"/>
              </a:rPr>
              <a:t>Razmišljanja	30</a:t>
            </a:r>
            <a:endParaRPr lang="sv-SE">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6460"/>
              </a:lnSpc>
              <a:spcBef>
                <a:spcPct val="0"/>
              </a:spcBef>
              <a:buClr>
                <a:srgbClr val="E6C8C7"/>
              </a:buClr>
              <a:buNone/>
              <a:tabLst>
                <a:tab pos="2524125" algn="l"/>
                <a:tab pos="4259263" algn="l"/>
              </a:tabLst>
            </a:pPr>
            <a:endParaRPr lang="sv-SE">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808063BD-DEFD-10CC-FCAD-0E427896ED46}"/>
              </a:ext>
            </a:extLst>
          </p:cNvPr>
          <p:cNvGrpSpPr/>
          <p:nvPr/>
        </p:nvGrpSpPr>
        <p:grpSpPr>
          <a:xfrm>
            <a:off x="6352149" y="2952612"/>
            <a:ext cx="4097595" cy="767372"/>
            <a:chOff x="5408400" y="3484375"/>
            <a:chExt cx="4097595" cy="767372"/>
          </a:xfrm>
        </p:grpSpPr>
        <p:cxnSp>
          <p:nvCxnSpPr>
            <p:cNvPr id="21" name="Straight Connector 20">
              <a:extLst>
                <a:ext uri="{FF2B5EF4-FFF2-40B4-BE49-F238E27FC236}">
                  <a16:creationId xmlns:a16="http://schemas.microsoft.com/office/drawing/2014/main" id="{1224F50A-B769-A466-2182-C51A64BA72B5}"/>
                </a:ext>
              </a:extLst>
            </p:cNvPr>
            <p:cNvCxnSpPr/>
            <p:nvPr/>
          </p:nvCxnSpPr>
          <p:spPr>
            <a:xfrm flipH="1">
              <a:off x="5905995" y="3913830"/>
              <a:ext cx="36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DC6DCC5-1EC9-5BCE-3BA8-4E4930CD7FB0}"/>
                </a:ext>
              </a:extLst>
            </p:cNvPr>
            <p:cNvGrpSpPr/>
            <p:nvPr/>
          </p:nvGrpSpPr>
          <p:grpSpPr>
            <a:xfrm>
              <a:off x="5408400" y="3484375"/>
              <a:ext cx="735518" cy="767372"/>
              <a:chOff x="6014779" y="1253145"/>
              <a:chExt cx="932855" cy="973255"/>
            </a:xfrm>
          </p:grpSpPr>
          <p:sp>
            <p:nvSpPr>
              <p:cNvPr id="23" name="Oval 22">
                <a:extLst>
                  <a:ext uri="{FF2B5EF4-FFF2-40B4-BE49-F238E27FC236}">
                    <a16:creationId xmlns:a16="http://schemas.microsoft.com/office/drawing/2014/main" id="{1BFE7BD1-4617-C095-7763-8F9D0460DB75}"/>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4" name="Text Placeholder 23">
                <a:extLst>
                  <a:ext uri="{FF2B5EF4-FFF2-40B4-BE49-F238E27FC236}">
                    <a16:creationId xmlns:a16="http://schemas.microsoft.com/office/drawing/2014/main" id="{2686A6F0-832E-DF34-5A86-48C118232235}"/>
                  </a:ext>
                </a:extLst>
              </p:cNvPr>
              <p:cNvSpPr txBox="1"/>
              <p:nvPr/>
            </p:nvSpPr>
            <p:spPr>
              <a:xfrm>
                <a:off x="6014779" y="1369242"/>
                <a:ext cx="932855"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200" b="1" i="0" u="none" strike="noStrike">
                    <a:latin typeface="Calibri"/>
                    <a:cs typeface="Calibri"/>
                  </a:rPr>
                  <a:t>02</a:t>
                </a:r>
              </a:p>
            </p:txBody>
          </p:sp>
        </p:grpSp>
      </p:grpSp>
      <p:grpSp>
        <p:nvGrpSpPr>
          <p:cNvPr id="26" name="Group 25">
            <a:extLst>
              <a:ext uri="{FF2B5EF4-FFF2-40B4-BE49-F238E27FC236}">
                <a16:creationId xmlns:a16="http://schemas.microsoft.com/office/drawing/2014/main" id="{458E2B74-8EA6-C836-E823-E63561D135E1}"/>
              </a:ext>
            </a:extLst>
          </p:cNvPr>
          <p:cNvGrpSpPr/>
          <p:nvPr/>
        </p:nvGrpSpPr>
        <p:grpSpPr>
          <a:xfrm>
            <a:off x="6352149" y="2129715"/>
            <a:ext cx="4097595" cy="767372"/>
            <a:chOff x="5408400" y="3484375"/>
            <a:chExt cx="4097595" cy="767372"/>
          </a:xfrm>
        </p:grpSpPr>
        <p:cxnSp>
          <p:nvCxnSpPr>
            <p:cNvPr id="27" name="Straight Connector 26">
              <a:extLst>
                <a:ext uri="{FF2B5EF4-FFF2-40B4-BE49-F238E27FC236}">
                  <a16:creationId xmlns:a16="http://schemas.microsoft.com/office/drawing/2014/main" id="{ACDDDA32-D05C-DD4F-6FBF-96965A3096BA}"/>
                </a:ext>
              </a:extLst>
            </p:cNvPr>
            <p:cNvCxnSpPr/>
            <p:nvPr/>
          </p:nvCxnSpPr>
          <p:spPr>
            <a:xfrm flipH="1">
              <a:off x="5905995" y="3913830"/>
              <a:ext cx="36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2D7C4B1F-2778-79AB-9A35-C6752B1CA263}"/>
                </a:ext>
              </a:extLst>
            </p:cNvPr>
            <p:cNvGrpSpPr/>
            <p:nvPr/>
          </p:nvGrpSpPr>
          <p:grpSpPr>
            <a:xfrm>
              <a:off x="5408400" y="3484375"/>
              <a:ext cx="735518" cy="767372"/>
              <a:chOff x="6014779" y="1253145"/>
              <a:chExt cx="932855" cy="973255"/>
            </a:xfrm>
          </p:grpSpPr>
          <p:sp>
            <p:nvSpPr>
              <p:cNvPr id="29" name="Oval 28">
                <a:extLst>
                  <a:ext uri="{FF2B5EF4-FFF2-40B4-BE49-F238E27FC236}">
                    <a16:creationId xmlns:a16="http://schemas.microsoft.com/office/drawing/2014/main" id="{624658C5-A354-4219-C0A2-DDA6F4261FA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0" name="Text Placeholder 23">
                <a:extLst>
                  <a:ext uri="{FF2B5EF4-FFF2-40B4-BE49-F238E27FC236}">
                    <a16:creationId xmlns:a16="http://schemas.microsoft.com/office/drawing/2014/main" id="{B1177AB4-F0B8-182D-D7D8-77AE4558DA2F}"/>
                  </a:ext>
                </a:extLst>
              </p:cNvPr>
              <p:cNvSpPr txBox="1"/>
              <p:nvPr/>
            </p:nvSpPr>
            <p:spPr>
              <a:xfrm>
                <a:off x="6014779" y="1369242"/>
                <a:ext cx="932855"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200" b="1" i="0" u="none" strike="noStrike">
                    <a:latin typeface="Calibri"/>
                    <a:cs typeface="Calibri"/>
                  </a:rPr>
                  <a:t>01</a:t>
                </a:r>
              </a:p>
            </p:txBody>
          </p:sp>
        </p:grpSp>
      </p:grpSp>
      <p:grpSp>
        <p:nvGrpSpPr>
          <p:cNvPr id="31" name="Group 30">
            <a:extLst>
              <a:ext uri="{FF2B5EF4-FFF2-40B4-BE49-F238E27FC236}">
                <a16:creationId xmlns:a16="http://schemas.microsoft.com/office/drawing/2014/main" id="{234905F3-FBAC-2371-5562-22457EA02641}"/>
              </a:ext>
            </a:extLst>
          </p:cNvPr>
          <p:cNvGrpSpPr/>
          <p:nvPr/>
        </p:nvGrpSpPr>
        <p:grpSpPr>
          <a:xfrm>
            <a:off x="6352149" y="3775509"/>
            <a:ext cx="4097595" cy="767372"/>
            <a:chOff x="5408400" y="3484375"/>
            <a:chExt cx="4097595" cy="767372"/>
          </a:xfrm>
        </p:grpSpPr>
        <p:cxnSp>
          <p:nvCxnSpPr>
            <p:cNvPr id="32" name="Straight Connector 31">
              <a:extLst>
                <a:ext uri="{FF2B5EF4-FFF2-40B4-BE49-F238E27FC236}">
                  <a16:creationId xmlns:a16="http://schemas.microsoft.com/office/drawing/2014/main" id="{7A5B6568-2024-A45E-28B1-C3CB297E8126}"/>
                </a:ext>
              </a:extLst>
            </p:cNvPr>
            <p:cNvCxnSpPr/>
            <p:nvPr/>
          </p:nvCxnSpPr>
          <p:spPr>
            <a:xfrm flipH="1">
              <a:off x="5905995" y="3913830"/>
              <a:ext cx="36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0581C6F-8E2D-26C4-5B50-91E9CD88EF79}"/>
                </a:ext>
              </a:extLst>
            </p:cNvPr>
            <p:cNvGrpSpPr/>
            <p:nvPr/>
          </p:nvGrpSpPr>
          <p:grpSpPr>
            <a:xfrm>
              <a:off x="5408400" y="3484375"/>
              <a:ext cx="735518" cy="767372"/>
              <a:chOff x="6014779" y="1253145"/>
              <a:chExt cx="932855" cy="973255"/>
            </a:xfrm>
          </p:grpSpPr>
          <p:sp>
            <p:nvSpPr>
              <p:cNvPr id="34" name="Oval 33">
                <a:extLst>
                  <a:ext uri="{FF2B5EF4-FFF2-40B4-BE49-F238E27FC236}">
                    <a16:creationId xmlns:a16="http://schemas.microsoft.com/office/drawing/2014/main" id="{B8AAA320-8313-6E59-11FC-53B7515B7416}"/>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5" name="Text Placeholder 23">
                <a:extLst>
                  <a:ext uri="{FF2B5EF4-FFF2-40B4-BE49-F238E27FC236}">
                    <a16:creationId xmlns:a16="http://schemas.microsoft.com/office/drawing/2014/main" id="{6003991D-3879-5929-06F0-527F716EBBF6}"/>
                  </a:ext>
                </a:extLst>
              </p:cNvPr>
              <p:cNvSpPr txBox="1"/>
              <p:nvPr/>
            </p:nvSpPr>
            <p:spPr>
              <a:xfrm>
                <a:off x="6014779" y="1369242"/>
                <a:ext cx="932855"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200" b="1" i="0" u="none" strike="noStrike">
                    <a:latin typeface="Calibri"/>
                    <a:cs typeface="Calibri"/>
                  </a:rPr>
                  <a:t>03</a:t>
                </a:r>
              </a:p>
            </p:txBody>
          </p:sp>
        </p:grpSp>
      </p:grpSp>
      <p:grpSp>
        <p:nvGrpSpPr>
          <p:cNvPr id="36" name="Group 35">
            <a:extLst>
              <a:ext uri="{FF2B5EF4-FFF2-40B4-BE49-F238E27FC236}">
                <a16:creationId xmlns:a16="http://schemas.microsoft.com/office/drawing/2014/main" id="{90ACEA16-DAD2-B1D9-F9BA-A70DF96A9336}"/>
              </a:ext>
            </a:extLst>
          </p:cNvPr>
          <p:cNvGrpSpPr/>
          <p:nvPr/>
        </p:nvGrpSpPr>
        <p:grpSpPr>
          <a:xfrm>
            <a:off x="6352149" y="4598406"/>
            <a:ext cx="4097595" cy="767372"/>
            <a:chOff x="5408400" y="3484375"/>
            <a:chExt cx="4097595" cy="767372"/>
          </a:xfrm>
        </p:grpSpPr>
        <p:cxnSp>
          <p:nvCxnSpPr>
            <p:cNvPr id="37" name="Straight Connector 36">
              <a:extLst>
                <a:ext uri="{FF2B5EF4-FFF2-40B4-BE49-F238E27FC236}">
                  <a16:creationId xmlns:a16="http://schemas.microsoft.com/office/drawing/2014/main" id="{BDB35DB8-9B66-17A7-C433-AB874AD34623}"/>
                </a:ext>
              </a:extLst>
            </p:cNvPr>
            <p:cNvCxnSpPr/>
            <p:nvPr/>
          </p:nvCxnSpPr>
          <p:spPr>
            <a:xfrm flipH="1">
              <a:off x="5905995" y="3913830"/>
              <a:ext cx="36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40A9783-DDC7-336A-58E2-F776DE59EC68}"/>
                </a:ext>
              </a:extLst>
            </p:cNvPr>
            <p:cNvGrpSpPr/>
            <p:nvPr/>
          </p:nvGrpSpPr>
          <p:grpSpPr>
            <a:xfrm>
              <a:off x="5408400" y="3484375"/>
              <a:ext cx="735518" cy="767372"/>
              <a:chOff x="6014779" y="1253145"/>
              <a:chExt cx="932855" cy="973255"/>
            </a:xfrm>
          </p:grpSpPr>
          <p:sp>
            <p:nvSpPr>
              <p:cNvPr id="39" name="Oval 38">
                <a:extLst>
                  <a:ext uri="{FF2B5EF4-FFF2-40B4-BE49-F238E27FC236}">
                    <a16:creationId xmlns:a16="http://schemas.microsoft.com/office/drawing/2014/main" id="{53239EA6-2A95-6EBA-A89F-99D67487E850}"/>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0" name="Text Placeholder 23">
                <a:extLst>
                  <a:ext uri="{FF2B5EF4-FFF2-40B4-BE49-F238E27FC236}">
                    <a16:creationId xmlns:a16="http://schemas.microsoft.com/office/drawing/2014/main" id="{226D2900-5CAA-DA09-3D4C-688DBEC88DC5}"/>
                  </a:ext>
                </a:extLst>
              </p:cNvPr>
              <p:cNvSpPr txBox="1"/>
              <p:nvPr/>
            </p:nvSpPr>
            <p:spPr>
              <a:xfrm>
                <a:off x="6014779" y="1369242"/>
                <a:ext cx="932855"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200" b="1" i="0" u="none" strike="noStrike">
                    <a:latin typeface="Calibri"/>
                    <a:cs typeface="Calibri"/>
                  </a:rPr>
                  <a:t>04</a:t>
                </a:r>
              </a:p>
            </p:txBody>
          </p:sp>
        </p:grpSp>
      </p:grpSp>
      <p:grpSp>
        <p:nvGrpSpPr>
          <p:cNvPr id="4" name="Group 3">
            <a:extLst>
              <a:ext uri="{FF2B5EF4-FFF2-40B4-BE49-F238E27FC236}">
                <a16:creationId xmlns:a16="http://schemas.microsoft.com/office/drawing/2014/main" id="{D05B15D9-D967-26A9-1138-7B73304BDE9D}"/>
              </a:ext>
            </a:extLst>
          </p:cNvPr>
          <p:cNvGrpSpPr/>
          <p:nvPr/>
        </p:nvGrpSpPr>
        <p:grpSpPr>
          <a:xfrm>
            <a:off x="6352149" y="5421303"/>
            <a:ext cx="4097595" cy="767372"/>
            <a:chOff x="5408400" y="3484375"/>
            <a:chExt cx="4097595" cy="767372"/>
          </a:xfrm>
        </p:grpSpPr>
        <p:cxnSp>
          <p:nvCxnSpPr>
            <p:cNvPr id="5" name="Straight Connector 4">
              <a:extLst>
                <a:ext uri="{FF2B5EF4-FFF2-40B4-BE49-F238E27FC236}">
                  <a16:creationId xmlns:a16="http://schemas.microsoft.com/office/drawing/2014/main" id="{130A8E15-4646-5EC4-34D8-0CCA77BC508D}"/>
                </a:ext>
              </a:extLst>
            </p:cNvPr>
            <p:cNvCxnSpPr/>
            <p:nvPr/>
          </p:nvCxnSpPr>
          <p:spPr>
            <a:xfrm flipH="1">
              <a:off x="5905995" y="3913830"/>
              <a:ext cx="36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F68BE24-DCB0-C6A1-217C-39195AA73D97}"/>
                </a:ext>
              </a:extLst>
            </p:cNvPr>
            <p:cNvGrpSpPr/>
            <p:nvPr/>
          </p:nvGrpSpPr>
          <p:grpSpPr>
            <a:xfrm>
              <a:off x="5408400" y="3484375"/>
              <a:ext cx="735518" cy="767372"/>
              <a:chOff x="6014779" y="1253145"/>
              <a:chExt cx="932855" cy="973255"/>
            </a:xfrm>
          </p:grpSpPr>
          <p:sp>
            <p:nvSpPr>
              <p:cNvPr id="7" name="Oval 6">
                <a:extLst>
                  <a:ext uri="{FF2B5EF4-FFF2-40B4-BE49-F238E27FC236}">
                    <a16:creationId xmlns:a16="http://schemas.microsoft.com/office/drawing/2014/main" id="{0822B3E7-1846-9956-9768-1969C50B3105}"/>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23">
                <a:extLst>
                  <a:ext uri="{FF2B5EF4-FFF2-40B4-BE49-F238E27FC236}">
                    <a16:creationId xmlns:a16="http://schemas.microsoft.com/office/drawing/2014/main" id="{A4186CD3-DA8F-CF44-6DFA-0039A7BDE777}"/>
                  </a:ext>
                </a:extLst>
              </p:cNvPr>
              <p:cNvSpPr txBox="1"/>
              <p:nvPr/>
            </p:nvSpPr>
            <p:spPr>
              <a:xfrm>
                <a:off x="6014779" y="1369242"/>
                <a:ext cx="932855"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200" b="1" i="0" u="none" strike="noStrike">
                    <a:latin typeface="Calibri"/>
                    <a:cs typeface="Calibri"/>
                  </a:rPr>
                  <a:t>05</a:t>
                </a:r>
              </a:p>
            </p:txBody>
          </p:sp>
        </p:grpSp>
      </p:grpSp>
    </p:spTree>
    <p:extLst>
      <p:ext uri="{BB962C8B-B14F-4D97-AF65-F5344CB8AC3E}">
        <p14:creationId xmlns:p14="http://schemas.microsoft.com/office/powerpoint/2010/main" val="344872478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7A680-7270-6732-0C13-BC3024129D6A}"/>
            </a:ext>
          </a:extLst>
        </p:cNvPr>
        <p:cNvGrpSpPr/>
        <p:nvPr/>
      </p:nvGrpSpPr>
      <p:grpSpPr>
        <a:xfrm>
          <a:off x="0" y="0"/>
          <a:ext cx="0" cy="0"/>
          <a:chOff x="0" y="0"/>
          <a:chExt cx="0" cy="0"/>
        </a:xfrm>
      </p:grpSpPr>
      <p:pic>
        <p:nvPicPr>
          <p:cNvPr id="9" name="Picture 8" descr="Hands holding a small plant&#10;&#10;AI-generated content may be incorrect.">
            <a:extLst>
              <a:ext uri="{FF2B5EF4-FFF2-40B4-BE49-F238E27FC236}">
                <a16:creationId xmlns:a16="http://schemas.microsoft.com/office/drawing/2014/main" id="{95BCD480-A52E-81AD-BAC7-B496183B3509}"/>
              </a:ext>
            </a:extLst>
          </p:cNvPr>
          <p:cNvPicPr>
            <a:picLocks noChangeAspect="1"/>
          </p:cNvPicPr>
          <p:nvPr/>
        </p:nvPicPr>
        <p:blipFill>
          <a:blip r:embed="rId2"/>
          <a:srcRect l="1784" t="17613" r="34277" b="-732"/>
          <a:stretch>
            <a:fillRect/>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0FBAECCA-748B-591D-9231-8C3594EB527F}"/>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A992354F-C026-0D3E-A5FD-162754502F40}"/>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80D2ACB1-718A-E2A6-1314-3749081ABE1B}"/>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5" name="Google Shape;145;p2">
            <a:extLst>
              <a:ext uri="{FF2B5EF4-FFF2-40B4-BE49-F238E27FC236}">
                <a16:creationId xmlns:a16="http://schemas.microsoft.com/office/drawing/2014/main" id="{A49CC94B-717F-5FDF-A5AB-308CCC8E4704}"/>
              </a:ext>
            </a:extLst>
          </p:cNvPr>
          <p:cNvSpPr txBox="1"/>
          <p:nvPr/>
        </p:nvSpPr>
        <p:spPr>
          <a:xfrm>
            <a:off x="2" y="568191"/>
            <a:ext cx="373254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a:solidFill>
                  <a:srgbClr val="5398A2"/>
                </a:solidFill>
                <a:latin typeface="Calibri"/>
              </a:rPr>
              <a:t>01. Spomini</a:t>
            </a:r>
          </a:p>
        </p:txBody>
      </p:sp>
      <p:sp>
        <p:nvSpPr>
          <p:cNvPr id="27" name="Text Placeholder 3">
            <a:extLst>
              <a:ext uri="{FF2B5EF4-FFF2-40B4-BE49-F238E27FC236}">
                <a16:creationId xmlns:a16="http://schemas.microsoft.com/office/drawing/2014/main" id="{3F974401-8F81-A2C9-7E86-B95FF57AF677}"/>
              </a:ext>
            </a:extLst>
          </p:cNvPr>
          <p:cNvSpPr txBox="1"/>
          <p:nvPr/>
        </p:nvSpPr>
        <p:spPr>
          <a:xfrm>
            <a:off x="4850775" y="1921602"/>
            <a:ext cx="5962056" cy="35441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200"/>
              </a:lnSpc>
              <a:spcBef>
                <a:spcPts val="1200"/>
              </a:spcBef>
              <a:buClr>
                <a:srgbClr val="5398A2"/>
              </a:buClr>
              <a:buNone/>
            </a:pPr>
            <a:r>
              <a:rPr lang="sl" sz="2300" b="1" i="0" u="none" strike="noStrike" dirty="0">
                <a:solidFill>
                  <a:srgbClr val="404040"/>
                </a:solidFill>
                <a:latin typeface="Calibri"/>
                <a:ea typeface="Calibri"/>
                <a:cs typeface="Calibri"/>
              </a:rPr>
              <a:t>Osrednja vprašanja so lahko:</a:t>
            </a:r>
          </a:p>
          <a:p>
            <a:pPr marL="0" indent="0">
              <a:lnSpc>
                <a:spcPts val="2200"/>
              </a:lnSpc>
              <a:spcBef>
                <a:spcPts val="1200"/>
              </a:spcBef>
              <a:buClr>
                <a:srgbClr val="5398A2"/>
              </a:buClr>
              <a:buNone/>
            </a:pPr>
            <a:endParaRPr lang="en-IE" sz="2300"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rtl="0">
              <a:lnSpc>
                <a:spcPts val="2200"/>
              </a:lnSpc>
              <a:spcBef>
                <a:spcPts val="1200"/>
              </a:spcBef>
              <a:buClr>
                <a:srgbClr val="5398A2"/>
              </a:buClr>
            </a:pPr>
            <a:r>
              <a:rPr lang="sl" sz="2300" b="0" i="0" u="none" strike="noStrike" dirty="0">
                <a:solidFill>
                  <a:srgbClr val="404040"/>
                </a:solidFill>
                <a:latin typeface="Calibri"/>
                <a:ea typeface="Calibri"/>
                <a:cs typeface="Calibri"/>
              </a:rPr>
              <a:t>Kako se počutiš zaradi podnebnih sprememb?</a:t>
            </a:r>
          </a:p>
          <a:p>
            <a:pPr rtl="0">
              <a:lnSpc>
                <a:spcPts val="2200"/>
              </a:lnSpc>
              <a:spcBef>
                <a:spcPts val="1200"/>
              </a:spcBef>
              <a:buClr>
                <a:srgbClr val="5398A2"/>
              </a:buClr>
            </a:pPr>
            <a:r>
              <a:rPr lang="sl" sz="2300" b="0" i="0" u="none" strike="noStrike" dirty="0">
                <a:solidFill>
                  <a:srgbClr val="404040"/>
                </a:solidFill>
                <a:latin typeface="Calibri"/>
                <a:ea typeface="Calibri"/>
                <a:cs typeface="Calibri"/>
              </a:rPr>
              <a:t>Se spomniš, kdaj si prvič doživel vplive podnebnih sprememb?</a:t>
            </a:r>
          </a:p>
          <a:p>
            <a:pPr rtl="0">
              <a:lnSpc>
                <a:spcPts val="2200"/>
              </a:lnSpc>
              <a:spcBef>
                <a:spcPts val="1200"/>
              </a:spcBef>
              <a:buClr>
                <a:srgbClr val="5398A2"/>
              </a:buClr>
            </a:pPr>
            <a:r>
              <a:rPr lang="sl" sz="2300" b="0" i="0" u="none" strike="noStrike" dirty="0">
                <a:solidFill>
                  <a:srgbClr val="404040"/>
                </a:solidFill>
                <a:latin typeface="Calibri"/>
                <a:ea typeface="Calibri"/>
                <a:cs typeface="Calibri"/>
              </a:rPr>
              <a:t>Se spomniš dejanja, ki si ga naredil, da bi pomagal sebi, nekomu drugemu ali svoji skupnosti pri soočanju s podnebnimi spremembami ali podnebno tesnobo?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9868CE98-55C5-610C-FE22-A7C2EF19828C}"/>
              </a:ext>
            </a:extLst>
          </p:cNvPr>
          <p:cNvSpPr txBox="1"/>
          <p:nvPr/>
        </p:nvSpPr>
        <p:spPr>
          <a:xfrm>
            <a:off x="1089536" y="1921602"/>
            <a:ext cx="3001569" cy="45290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2800" b="0" i="0" u="none" strike="noStrike" dirty="0">
                <a:solidFill>
                  <a:srgbClr val="404040"/>
                </a:solidFill>
                <a:latin typeface="Calibri"/>
                <a:ea typeface="Calibri"/>
                <a:cs typeface="Calibri"/>
              </a:rPr>
              <a:t>Spomin naj bo pomemben za tebe in povezan s temo tvoje zgodbe</a:t>
            </a:r>
          </a:p>
        </p:txBody>
      </p:sp>
      <p:cxnSp>
        <p:nvCxnSpPr>
          <p:cNvPr id="7" name="Straight Connector 6">
            <a:extLst>
              <a:ext uri="{FF2B5EF4-FFF2-40B4-BE49-F238E27FC236}">
                <a16:creationId xmlns:a16="http://schemas.microsoft.com/office/drawing/2014/main" id="{507E19EC-BA5C-D38D-A83F-3AB3B932FC9C}"/>
              </a:ext>
            </a:extLst>
          </p:cNvPr>
          <p:cNvCxnSpPr/>
          <p:nvPr/>
        </p:nvCxnSpPr>
        <p:spPr>
          <a:xfrm flipH="1">
            <a:off x="4585165" y="1800426"/>
            <a:ext cx="0" cy="3665359"/>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15782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BA20B-825F-A847-32E7-752FE32BDA96}"/>
            </a:ext>
          </a:extLst>
        </p:cNvPr>
        <p:cNvGrpSpPr/>
        <p:nvPr/>
      </p:nvGrpSpPr>
      <p:grpSpPr>
        <a:xfrm>
          <a:off x="0" y="0"/>
          <a:ext cx="0" cy="0"/>
          <a:chOff x="0" y="0"/>
          <a:chExt cx="0" cy="0"/>
        </a:xfrm>
      </p:grpSpPr>
      <p:pic>
        <p:nvPicPr>
          <p:cNvPr id="4" name="Picture 3" descr="Hands holding a small plant&#10;&#10;AI-generated content may be incorrect.">
            <a:extLst>
              <a:ext uri="{FF2B5EF4-FFF2-40B4-BE49-F238E27FC236}">
                <a16:creationId xmlns:a16="http://schemas.microsoft.com/office/drawing/2014/main" id="{FCA6AF63-38DB-2F8D-0332-C40BA8A8AE7E}"/>
              </a:ext>
            </a:extLst>
          </p:cNvPr>
          <p:cNvPicPr>
            <a:picLocks noChangeAspect="1"/>
          </p:cNvPicPr>
          <p:nvPr/>
        </p:nvPicPr>
        <p:blipFill>
          <a:blip r:embed="rId2"/>
          <a:srcRect l="1784" t="17613" r="34277" b="-732"/>
          <a:stretch>
            <a:fillRect/>
          </a:stretch>
        </p:blipFill>
        <p:spPr>
          <a:xfrm>
            <a:off x="6355505" y="-2"/>
            <a:ext cx="5131899" cy="4487402"/>
          </a:xfrm>
          <a:prstGeom prst="rect">
            <a:avLst/>
          </a:prstGeom>
        </p:spPr>
      </p:pic>
      <p:sp>
        <p:nvSpPr>
          <p:cNvPr id="11" name="Google Shape;133;p1">
            <a:extLst>
              <a:ext uri="{FF2B5EF4-FFF2-40B4-BE49-F238E27FC236}">
                <a16:creationId xmlns:a16="http://schemas.microsoft.com/office/drawing/2014/main" id="{F881BBD0-EB76-DB3D-6283-6CAA49E734FA}"/>
              </a:ext>
            </a:extLst>
          </p:cNvPr>
          <p:cNvSpPr/>
          <p:nvPr/>
        </p:nvSpPr>
        <p:spPr>
          <a:xfrm rot="10800000">
            <a:off x="23556"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91FECC66-0869-D083-C171-E8724C7D8F0B}"/>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D76AD015-9C21-CE00-3F69-9B563E7F5404}"/>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5" name="Google Shape;145;p2">
            <a:extLst>
              <a:ext uri="{FF2B5EF4-FFF2-40B4-BE49-F238E27FC236}">
                <a16:creationId xmlns:a16="http://schemas.microsoft.com/office/drawing/2014/main" id="{809A362C-2B93-94E8-1350-B0018F9EF3E3}"/>
              </a:ext>
            </a:extLst>
          </p:cNvPr>
          <p:cNvSpPr txBox="1"/>
          <p:nvPr/>
        </p:nvSpPr>
        <p:spPr>
          <a:xfrm>
            <a:off x="3" y="568191"/>
            <a:ext cx="370256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a:solidFill>
                  <a:srgbClr val="5398A2"/>
                </a:solidFill>
                <a:latin typeface="Calibri"/>
              </a:rPr>
              <a:t>02. Občutki</a:t>
            </a:r>
          </a:p>
        </p:txBody>
      </p:sp>
      <p:sp>
        <p:nvSpPr>
          <p:cNvPr id="27" name="Text Placeholder 3">
            <a:extLst>
              <a:ext uri="{FF2B5EF4-FFF2-40B4-BE49-F238E27FC236}">
                <a16:creationId xmlns:a16="http://schemas.microsoft.com/office/drawing/2014/main" id="{06C53AF4-F6D0-C937-4E0C-25A2CC8FBE57}"/>
              </a:ext>
            </a:extLst>
          </p:cNvPr>
          <p:cNvSpPr txBox="1"/>
          <p:nvPr/>
        </p:nvSpPr>
        <p:spPr>
          <a:xfrm>
            <a:off x="4850775" y="1921602"/>
            <a:ext cx="5962056" cy="35441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ts val="2200"/>
              </a:lnSpc>
              <a:spcBef>
                <a:spcPts val="1200"/>
              </a:spcBef>
              <a:buClr>
                <a:srgbClr val="5398A2"/>
              </a:buClr>
            </a:pPr>
            <a:r>
              <a:rPr lang="sl" sz="2300" b="0" i="0" u="none" strike="noStrike" dirty="0">
                <a:solidFill>
                  <a:srgbClr val="404040"/>
                </a:solidFill>
                <a:latin typeface="Calibri"/>
                <a:ea typeface="Calibri"/>
                <a:cs typeface="Calibri"/>
              </a:rPr>
              <a:t>Pri opisovanju svojega spomina se poglobi v podrobnosti. Kaj si videl, vohal, slišal? Ko podrobneje opišeš svojo izkušnjo, lahko poslušalcem daš občutek, kot da so tam z vami. </a:t>
            </a:r>
          </a:p>
          <a:p>
            <a:pPr rtl="0">
              <a:lnSpc>
                <a:spcPts val="2200"/>
              </a:lnSpc>
              <a:spcBef>
                <a:spcPts val="1200"/>
              </a:spcBef>
              <a:buClr>
                <a:srgbClr val="5398A2"/>
              </a:buClr>
            </a:pPr>
            <a:r>
              <a:rPr lang="sl" sz="2300" b="0" i="0" u="none" strike="noStrike" dirty="0">
                <a:solidFill>
                  <a:srgbClr val="404040"/>
                </a:solidFill>
                <a:latin typeface="Calibri"/>
                <a:ea typeface="Calibri"/>
                <a:cs typeface="Calibri"/>
              </a:rPr>
              <a:t>Lažje si je predstavljati pokrajino, ko ti povedo, kje na svetu je, kako diši po soli in morskih algah ter kakšne so oblike in velikosti skal na plaži. Če si natančen, pomagaš poslušalcu, da se vživi v zgodbo.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ABE0E488-4D75-84C7-0282-871F83F66E07}"/>
              </a:ext>
            </a:extLst>
          </p:cNvPr>
          <p:cNvSpPr txBox="1"/>
          <p:nvPr/>
        </p:nvSpPr>
        <p:spPr>
          <a:xfrm>
            <a:off x="1089536" y="1921602"/>
            <a:ext cx="3001569" cy="45290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2800" b="0" i="0" u="none" strike="noStrike" dirty="0">
                <a:solidFill>
                  <a:srgbClr val="404040"/>
                </a:solidFill>
                <a:latin typeface="Calibri"/>
                <a:ea typeface="Calibri"/>
                <a:cs typeface="Calibri"/>
              </a:rPr>
              <a:t>Opiši občutke, ki so spremljali te izkušnje: </a:t>
            </a:r>
          </a:p>
        </p:txBody>
      </p:sp>
      <p:cxnSp>
        <p:nvCxnSpPr>
          <p:cNvPr id="7" name="Straight Connector 6">
            <a:extLst>
              <a:ext uri="{FF2B5EF4-FFF2-40B4-BE49-F238E27FC236}">
                <a16:creationId xmlns:a16="http://schemas.microsoft.com/office/drawing/2014/main" id="{026702D3-BF74-7777-E05B-B21DD10213EB}"/>
              </a:ext>
            </a:extLst>
          </p:cNvPr>
          <p:cNvCxnSpPr/>
          <p:nvPr/>
        </p:nvCxnSpPr>
        <p:spPr>
          <a:xfrm flipH="1">
            <a:off x="4585165" y="1800426"/>
            <a:ext cx="0" cy="3665359"/>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495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E7768-3D91-30A1-AF98-982E0D718E6C}"/>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46F5EF4F-2F00-A536-1967-E960D9AC079A}"/>
              </a:ext>
            </a:extLst>
          </p:cNvPr>
          <p:cNvPicPr>
            <a:picLocks noChangeAspect="1"/>
          </p:cNvPicPr>
          <p:nvPr/>
        </p:nvPicPr>
        <p:blipFill>
          <a:blip r:embed="rId2"/>
          <a:srcRect l="1784" t="17613" r="34277" b="-732"/>
          <a:stretch>
            <a:fillRect/>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2D854280-761A-6A68-377C-A86BCCCC0FFD}"/>
              </a:ext>
            </a:extLst>
          </p:cNvPr>
          <p:cNvSpPr/>
          <p:nvPr/>
        </p:nvSpPr>
        <p:spPr>
          <a:xfrm rot="10800000">
            <a:off x="23557" y="0"/>
            <a:ext cx="11460310"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B258247A-9649-7A66-64A1-E2BDFE3801CF}"/>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5F686E7A-5D69-B077-8014-B94F5D1DA631}"/>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5" name="Google Shape;145;p2">
            <a:extLst>
              <a:ext uri="{FF2B5EF4-FFF2-40B4-BE49-F238E27FC236}">
                <a16:creationId xmlns:a16="http://schemas.microsoft.com/office/drawing/2014/main" id="{A02FB10D-0AC6-DF15-C40B-23B66600721E}"/>
              </a:ext>
            </a:extLst>
          </p:cNvPr>
          <p:cNvSpPr txBox="1"/>
          <p:nvPr/>
        </p:nvSpPr>
        <p:spPr>
          <a:xfrm>
            <a:off x="3" y="568191"/>
            <a:ext cx="352268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a:solidFill>
                  <a:srgbClr val="5398A2"/>
                </a:solidFill>
                <a:latin typeface="Calibri"/>
              </a:rPr>
              <a:t>03. Čustva </a:t>
            </a:r>
          </a:p>
        </p:txBody>
      </p:sp>
      <p:sp>
        <p:nvSpPr>
          <p:cNvPr id="27" name="Text Placeholder 3">
            <a:extLst>
              <a:ext uri="{FF2B5EF4-FFF2-40B4-BE49-F238E27FC236}">
                <a16:creationId xmlns:a16="http://schemas.microsoft.com/office/drawing/2014/main" id="{83CB24AD-D4FE-E679-8624-52F8BAED12A2}"/>
              </a:ext>
            </a:extLst>
          </p:cNvPr>
          <p:cNvSpPr txBox="1"/>
          <p:nvPr/>
        </p:nvSpPr>
        <p:spPr>
          <a:xfrm>
            <a:off x="4850775" y="1921602"/>
            <a:ext cx="5962056" cy="35441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ts val="2200"/>
              </a:lnSpc>
              <a:spcBef>
                <a:spcPts val="1200"/>
              </a:spcBef>
              <a:buClr>
                <a:srgbClr val="5398A2"/>
              </a:buClr>
            </a:pPr>
            <a:r>
              <a:rPr lang="sl" sz="2300" b="0" i="0" u="none" strike="noStrike" dirty="0">
                <a:solidFill>
                  <a:srgbClr val="404040"/>
                </a:solidFill>
                <a:latin typeface="Calibri"/>
                <a:ea typeface="Calibri"/>
                <a:cs typeface="Calibri"/>
              </a:rPr>
              <a:t>To omogoča povezavo in </a:t>
            </a:r>
            <a:r>
              <a:rPr lang="sl" sz="2300" i="0" u="none" strike="noStrike" dirty="0">
                <a:solidFill>
                  <a:srgbClr val="404040"/>
                </a:solidFill>
                <a:latin typeface="Calibri"/>
                <a:ea typeface="Calibri"/>
                <a:cs typeface="Calibri"/>
              </a:rPr>
              <a:t>poslušalcu pomaga razumeti, kako se počutiš. Dogodke si pogosto zapomnimo zaradi tega, kako smo se takrat počutili. </a:t>
            </a:r>
          </a:p>
          <a:p>
            <a:pPr rtl="0">
              <a:lnSpc>
                <a:spcPts val="2200"/>
              </a:lnSpc>
              <a:spcBef>
                <a:spcPts val="1200"/>
              </a:spcBef>
              <a:buClr>
                <a:srgbClr val="5398A2"/>
              </a:buClr>
            </a:pPr>
            <a:r>
              <a:rPr lang="sl" sz="2300" i="0" u="none" strike="noStrike" dirty="0">
                <a:solidFill>
                  <a:srgbClr val="404040"/>
                </a:solidFill>
                <a:latin typeface="Calibri"/>
                <a:ea typeface="Calibri"/>
                <a:cs typeface="Calibri"/>
              </a:rPr>
              <a:t>Drzni si raziskati zahtevna čustva, kot so jeza, strah in tesnoba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16FC7A68-D20B-FA0A-ABA5-AD9E667DC26C}"/>
              </a:ext>
            </a:extLst>
          </p:cNvPr>
          <p:cNvSpPr txBox="1"/>
          <p:nvPr/>
        </p:nvSpPr>
        <p:spPr>
          <a:xfrm>
            <a:off x="1089536" y="1921602"/>
            <a:ext cx="3001569" cy="45290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2800" b="0" i="0" u="none" strike="noStrike" dirty="0">
                <a:solidFill>
                  <a:srgbClr val="404040"/>
                </a:solidFill>
                <a:latin typeface="Calibri"/>
                <a:ea typeface="Calibri"/>
                <a:cs typeface="Calibri"/>
              </a:rPr>
              <a:t>Deli čustvene odzive na dogodke in teme: </a:t>
            </a:r>
          </a:p>
        </p:txBody>
      </p:sp>
      <p:cxnSp>
        <p:nvCxnSpPr>
          <p:cNvPr id="7" name="Straight Connector 6">
            <a:extLst>
              <a:ext uri="{FF2B5EF4-FFF2-40B4-BE49-F238E27FC236}">
                <a16:creationId xmlns:a16="http://schemas.microsoft.com/office/drawing/2014/main" id="{A589562C-2A75-C6C4-B225-5D70A3ED3ACA}"/>
              </a:ext>
            </a:extLst>
          </p:cNvPr>
          <p:cNvCxnSpPr/>
          <p:nvPr/>
        </p:nvCxnSpPr>
        <p:spPr>
          <a:xfrm flipH="1">
            <a:off x="4585165" y="1800426"/>
            <a:ext cx="0" cy="3665359"/>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06113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51458-E982-9D9B-9A20-7A320F4A7F86}"/>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C48C56B5-4247-E8BB-6C9A-FFC913D11E59}"/>
              </a:ext>
            </a:extLst>
          </p:cNvPr>
          <p:cNvPicPr>
            <a:picLocks noChangeAspect="1"/>
          </p:cNvPicPr>
          <p:nvPr/>
        </p:nvPicPr>
        <p:blipFill>
          <a:blip r:embed="rId2"/>
          <a:srcRect l="1784" t="17613" r="34277" b="-732"/>
          <a:stretch>
            <a:fillRect/>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CDD75363-6E6A-ACE7-66B9-0698434F9D25}"/>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5F6A53D4-BD38-897B-D10D-DDD249B31836}"/>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1B9ED123-23C2-1267-883B-E1691CA2BC78}"/>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5" name="Google Shape;145;p2">
            <a:extLst>
              <a:ext uri="{FF2B5EF4-FFF2-40B4-BE49-F238E27FC236}">
                <a16:creationId xmlns:a16="http://schemas.microsoft.com/office/drawing/2014/main" id="{47715722-5D18-B7B4-5B67-5AF08210F363}"/>
              </a:ext>
            </a:extLst>
          </p:cNvPr>
          <p:cNvSpPr txBox="1"/>
          <p:nvPr/>
        </p:nvSpPr>
        <p:spPr>
          <a:xfrm>
            <a:off x="3" y="568191"/>
            <a:ext cx="387160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a:solidFill>
                  <a:srgbClr val="5398A2"/>
                </a:solidFill>
                <a:latin typeface="Calibri"/>
              </a:rPr>
              <a:t>04. Vrednote</a:t>
            </a:r>
          </a:p>
        </p:txBody>
      </p:sp>
      <p:sp>
        <p:nvSpPr>
          <p:cNvPr id="27" name="Text Placeholder 3">
            <a:extLst>
              <a:ext uri="{FF2B5EF4-FFF2-40B4-BE49-F238E27FC236}">
                <a16:creationId xmlns:a16="http://schemas.microsoft.com/office/drawing/2014/main" id="{D5BBEA29-104E-62E5-438C-58FE87C8E51F}"/>
              </a:ext>
            </a:extLst>
          </p:cNvPr>
          <p:cNvSpPr txBox="1"/>
          <p:nvPr/>
        </p:nvSpPr>
        <p:spPr>
          <a:xfrm>
            <a:off x="4850775" y="1921602"/>
            <a:ext cx="5962056" cy="35441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ts val="2200"/>
              </a:lnSpc>
              <a:spcBef>
                <a:spcPts val="1200"/>
              </a:spcBef>
              <a:buClr>
                <a:srgbClr val="5398A2"/>
              </a:buClr>
            </a:pPr>
            <a:r>
              <a:rPr lang="sl" sz="2300" b="0" i="0" u="none" strike="noStrike" dirty="0">
                <a:solidFill>
                  <a:srgbClr val="404040"/>
                </a:solidFill>
                <a:latin typeface="Calibri"/>
                <a:ea typeface="Calibri"/>
                <a:cs typeface="Calibri"/>
              </a:rPr>
              <a:t>Sestavi močno izjavo o vrednotah, na primer za kaj živiš/delaš in zakaj. Ali vrtnariš, da bi ustvarjal lepoto, za prehransko varnost in pravičnost ali za premagovanje rasizma in razseljevanja?</a:t>
            </a:r>
          </a:p>
          <a:p>
            <a:pPr rtl="0">
              <a:lnSpc>
                <a:spcPts val="2200"/>
              </a:lnSpc>
              <a:spcBef>
                <a:spcPts val="1200"/>
              </a:spcBef>
              <a:buClr>
                <a:srgbClr val="5398A2"/>
              </a:buClr>
            </a:pPr>
            <a:r>
              <a:rPr lang="sl" sz="2300" b="0" i="0" u="none" strike="noStrike" dirty="0">
                <a:solidFill>
                  <a:srgbClr val="404040"/>
                </a:solidFill>
                <a:latin typeface="Calibri"/>
                <a:ea typeface="Calibri"/>
                <a:cs typeface="Calibri"/>
              </a:rPr>
              <a:t>Vzemi si čas za (ponovno) odkrivanje in preslikavo svojih vrednot, na primer tako, da v naslednjem modulu uporabiš dnevnik z dejavnostjo »Preslikaj svoje vrednote«.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1EB38084-971E-ACB1-ED21-0D4FF1539AA5}"/>
              </a:ext>
            </a:extLst>
          </p:cNvPr>
          <p:cNvSpPr txBox="1"/>
          <p:nvPr/>
        </p:nvSpPr>
        <p:spPr>
          <a:xfrm>
            <a:off x="1089536" y="1921602"/>
            <a:ext cx="3001569" cy="32944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2800" b="0" i="0" u="none" strike="noStrike" dirty="0">
                <a:solidFill>
                  <a:srgbClr val="404040"/>
                </a:solidFill>
                <a:latin typeface="Calibri"/>
                <a:ea typeface="Calibri"/>
                <a:cs typeface="Calibri"/>
              </a:rPr>
              <a:t>Kaj te zanima? </a:t>
            </a:r>
          </a:p>
        </p:txBody>
      </p:sp>
      <p:cxnSp>
        <p:nvCxnSpPr>
          <p:cNvPr id="7" name="Straight Connector 6">
            <a:extLst>
              <a:ext uri="{FF2B5EF4-FFF2-40B4-BE49-F238E27FC236}">
                <a16:creationId xmlns:a16="http://schemas.microsoft.com/office/drawing/2014/main" id="{673120D1-4910-0712-2B3C-37ACFD5F4592}"/>
              </a:ext>
            </a:extLst>
          </p:cNvPr>
          <p:cNvCxnSpPr/>
          <p:nvPr/>
        </p:nvCxnSpPr>
        <p:spPr>
          <a:xfrm flipH="1">
            <a:off x="4585165" y="1800426"/>
            <a:ext cx="0" cy="3665359"/>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82345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B821B-92CF-5F23-D39F-02CB114DA68E}"/>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BECA5455-666C-309C-C051-186F9A24A0F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939ADF74-C301-14D1-7EB2-EE0B8DDA56B5}"/>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C445DA56-547B-5F64-41D3-456532E25B5A}"/>
                </a:ext>
              </a:extLst>
            </p:cNvPr>
            <p:cNvSpPr/>
            <p:nvPr/>
          </p:nvSpPr>
          <p:spPr>
            <a:xfrm rot="5400000">
              <a:off x="456517" y="-151553"/>
              <a:ext cx="5894030" cy="6807064"/>
            </a:xfrm>
            <a:prstGeom prst="rect">
              <a:avLst/>
            </a:prstGeom>
            <a:blipFill dpi="0" rotWithShape="1">
              <a:blip r:embed="rId2">
                <a:alphaModFix amt="86000"/>
              </a:blip>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6" name="Text Placeholder 6">
            <a:extLst>
              <a:ext uri="{FF2B5EF4-FFF2-40B4-BE49-F238E27FC236}">
                <a16:creationId xmlns:a16="http://schemas.microsoft.com/office/drawing/2014/main" id="{8244F943-8082-1962-7B50-84C9EF47214C}"/>
              </a:ext>
            </a:extLst>
          </p:cNvPr>
          <p:cNvSpPr txBox="1"/>
          <p:nvPr/>
        </p:nvSpPr>
        <p:spPr>
          <a:xfrm>
            <a:off x="979940" y="1167544"/>
            <a:ext cx="2998500" cy="5471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sl" sz="13000" b="1" i="0" u="none" strike="noStrike">
                <a:solidFill>
                  <a:srgbClr val="5398A2"/>
                </a:solidFill>
                <a:latin typeface="Calibri"/>
              </a:rPr>
              <a:t>01</a:t>
            </a:r>
          </a:p>
        </p:txBody>
      </p:sp>
      <p:cxnSp>
        <p:nvCxnSpPr>
          <p:cNvPr id="20" name="Straight Connector 19">
            <a:extLst>
              <a:ext uri="{FF2B5EF4-FFF2-40B4-BE49-F238E27FC236}">
                <a16:creationId xmlns:a16="http://schemas.microsoft.com/office/drawing/2014/main" id="{85F22FDD-0AFA-0EA5-675D-7837D87ADCC1}"/>
              </a:ext>
            </a:extLst>
          </p:cNvPr>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BE328E-4264-AB63-CBD7-2C76B11897FD}"/>
              </a:ext>
            </a:extLst>
          </p:cNvPr>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ACDF842-D050-E57E-3B8B-1936D1DB8DB9}"/>
              </a:ext>
            </a:extLst>
          </p:cNvPr>
          <p:cNvSpPr/>
          <p:nvPr/>
        </p:nvSpPr>
        <p:spPr>
          <a:xfrm>
            <a:off x="6959346" y="2532278"/>
            <a:ext cx="404295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pic>
        <p:nvPicPr>
          <p:cNvPr id="29" name="Picture 28">
            <a:extLst>
              <a:ext uri="{FF2B5EF4-FFF2-40B4-BE49-F238E27FC236}">
                <a16:creationId xmlns:a16="http://schemas.microsoft.com/office/drawing/2014/main" id="{3EB22217-34EA-BD66-5996-D066DAE115B9}"/>
              </a:ext>
            </a:extLst>
          </p:cNvPr>
          <p:cNvPicPr>
            <a:picLocks noChangeAspect="1"/>
          </p:cNvPicPr>
          <p:nvPr/>
        </p:nvPicPr>
        <p:blipFill>
          <a:blip r:embed="rId3">
            <a:biLevel thresh="25000"/>
            <a:extLst>
              <a:ext uri="{28A0092B-C50C-407E-A947-70E740481C1C}">
                <a14:useLocalDpi xmlns:a14="http://schemas.microsoft.com/office/drawing/2010/main" val="0"/>
              </a:ext>
            </a:extLst>
          </a:blip>
          <a:srcRect l="5658" t="83100" r="4952" b="3474"/>
          <a:stretch>
            <a:fillRect/>
          </a:stretch>
        </p:blipFill>
        <p:spPr>
          <a:xfrm rot="16200000">
            <a:off x="11194976" y="5551031"/>
            <a:ext cx="1512233" cy="166935"/>
          </a:xfrm>
          <a:prstGeom prst="rect">
            <a:avLst/>
          </a:prstGeom>
        </p:spPr>
      </p:pic>
      <p:sp>
        <p:nvSpPr>
          <p:cNvPr id="2" name="TextBox 1">
            <a:extLst>
              <a:ext uri="{FF2B5EF4-FFF2-40B4-BE49-F238E27FC236}">
                <a16:creationId xmlns:a16="http://schemas.microsoft.com/office/drawing/2014/main" id="{E6524450-40D8-712C-C250-D42BBD02E38D}"/>
              </a:ext>
            </a:extLst>
          </p:cNvPr>
          <p:cNvSpPr txBox="1"/>
          <p:nvPr/>
        </p:nvSpPr>
        <p:spPr>
          <a:xfrm>
            <a:off x="7011208" y="2548765"/>
            <a:ext cx="3869649" cy="830997"/>
          </a:xfrm>
          <a:prstGeom prst="rect">
            <a:avLst/>
          </a:prstGeom>
          <a:noFill/>
        </p:spPr>
        <p:txBody>
          <a:bodyPr wrap="none" rtlCol="0">
            <a:noAutofit/>
          </a:bodyPr>
          <a:lstStyle/>
          <a:p>
            <a:pPr rtl="0"/>
            <a:r>
              <a:rPr lang="sl" sz="4800" b="1" i="0" u="none" strike="noStrike" spc="324">
                <a:solidFill>
                  <a:srgbClr val="5398A2"/>
                </a:solidFill>
                <a:latin typeface="Calibri"/>
                <a:cs typeface="Calibri"/>
              </a:rPr>
              <a:t>Uvod</a:t>
            </a:r>
          </a:p>
        </p:txBody>
      </p:sp>
    </p:spTree>
    <p:extLst>
      <p:ext uri="{BB962C8B-B14F-4D97-AF65-F5344CB8AC3E}">
        <p14:creationId xmlns:p14="http://schemas.microsoft.com/office/powerpoint/2010/main" val="243898693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BB7F8-FAA5-9442-79F1-8216AE377DDE}"/>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0738EB33-EF23-14B0-E519-5FDE9642C9A9}"/>
              </a:ext>
            </a:extLst>
          </p:cNvPr>
          <p:cNvPicPr>
            <a:picLocks noChangeAspect="1"/>
          </p:cNvPicPr>
          <p:nvPr/>
        </p:nvPicPr>
        <p:blipFill>
          <a:blip r:embed="rId2"/>
          <a:srcRect l="1784" t="17613" r="34277" b="-732"/>
          <a:stretch>
            <a:fillRect/>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B2CE58E9-310A-8F02-AB13-C623BA114F64}"/>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189A9D42-92F1-4387-4733-2DC5E45F5568}"/>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C2F51171-65DB-3F44-0D5B-D38B2A22CF53}"/>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5" name="Google Shape;145;p2">
            <a:extLst>
              <a:ext uri="{FF2B5EF4-FFF2-40B4-BE49-F238E27FC236}">
                <a16:creationId xmlns:a16="http://schemas.microsoft.com/office/drawing/2014/main" id="{4AB9B82E-1314-4D96-DB69-10715EB994FA}"/>
              </a:ext>
            </a:extLst>
          </p:cNvPr>
          <p:cNvSpPr txBox="1"/>
          <p:nvPr/>
        </p:nvSpPr>
        <p:spPr>
          <a:xfrm>
            <a:off x="3" y="568191"/>
            <a:ext cx="391243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a:solidFill>
                  <a:srgbClr val="5398A2"/>
                </a:solidFill>
                <a:latin typeface="Calibri"/>
              </a:rPr>
              <a:t>05. Razmišljanja</a:t>
            </a:r>
          </a:p>
        </p:txBody>
      </p:sp>
      <p:sp>
        <p:nvSpPr>
          <p:cNvPr id="27" name="Text Placeholder 3">
            <a:extLst>
              <a:ext uri="{FF2B5EF4-FFF2-40B4-BE49-F238E27FC236}">
                <a16:creationId xmlns:a16="http://schemas.microsoft.com/office/drawing/2014/main" id="{A78D27C3-76B1-766E-94EA-C93B99988409}"/>
              </a:ext>
            </a:extLst>
          </p:cNvPr>
          <p:cNvSpPr txBox="1"/>
          <p:nvPr/>
        </p:nvSpPr>
        <p:spPr>
          <a:xfrm>
            <a:off x="4850775" y="1921602"/>
            <a:ext cx="5962056" cy="35441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ts val="2200"/>
              </a:lnSpc>
              <a:spcBef>
                <a:spcPts val="1200"/>
              </a:spcBef>
              <a:buClr>
                <a:srgbClr val="5398A2"/>
              </a:buClr>
            </a:pPr>
            <a:r>
              <a:rPr lang="sl" sz="2300" b="0" i="0" u="none" strike="noStrike" dirty="0">
                <a:solidFill>
                  <a:srgbClr val="404040"/>
                </a:solidFill>
                <a:latin typeface="Calibri"/>
                <a:ea typeface="Calibri"/>
                <a:cs typeface="Calibri"/>
              </a:rPr>
              <a:t>Iskanje spominov, raziskovanje čustev in odkrivanje svojega »zakaj« so globoko osebni procesi.</a:t>
            </a:r>
          </a:p>
          <a:p>
            <a:pPr rtl="0">
              <a:lnSpc>
                <a:spcPts val="2200"/>
              </a:lnSpc>
              <a:spcBef>
                <a:spcPts val="1200"/>
              </a:spcBef>
              <a:buClr>
                <a:srgbClr val="5398A2"/>
              </a:buClr>
            </a:pPr>
            <a:r>
              <a:rPr lang="sl" sz="2300" b="0" i="0" u="none" strike="noStrike" dirty="0">
                <a:solidFill>
                  <a:srgbClr val="404040"/>
                </a:solidFill>
                <a:latin typeface="Calibri"/>
                <a:ea typeface="Calibri"/>
                <a:cs typeface="Calibri"/>
              </a:rPr>
              <a:t>Ko razvijaš svojo zgodbo, si vzemi čas in prostor za samorefleksijo.</a:t>
            </a: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1DC713AA-D508-F748-5A21-F3090A0A7D76}"/>
              </a:ext>
            </a:extLst>
          </p:cNvPr>
          <p:cNvSpPr txBox="1"/>
          <p:nvPr/>
        </p:nvSpPr>
        <p:spPr>
          <a:xfrm>
            <a:off x="1089536" y="1921602"/>
            <a:ext cx="3001569" cy="32944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2800" b="0" i="0" u="none" strike="noStrike" dirty="0">
                <a:solidFill>
                  <a:srgbClr val="404040"/>
                </a:solidFill>
                <a:latin typeface="Calibri"/>
                <a:ea typeface="Calibri"/>
                <a:cs typeface="Calibri"/>
              </a:rPr>
              <a:t>Vključi svoje razmisleke in vsa spoznanja, ki se pojavijo v tvoji zgodbi: </a:t>
            </a:r>
          </a:p>
        </p:txBody>
      </p:sp>
      <p:cxnSp>
        <p:nvCxnSpPr>
          <p:cNvPr id="7" name="Straight Connector 6">
            <a:extLst>
              <a:ext uri="{FF2B5EF4-FFF2-40B4-BE49-F238E27FC236}">
                <a16:creationId xmlns:a16="http://schemas.microsoft.com/office/drawing/2014/main" id="{12815656-38C3-057E-02FB-F3B7D01F3986}"/>
              </a:ext>
            </a:extLst>
          </p:cNvPr>
          <p:cNvCxnSpPr/>
          <p:nvPr/>
        </p:nvCxnSpPr>
        <p:spPr>
          <a:xfrm flipH="1">
            <a:off x="4585165" y="1800426"/>
            <a:ext cx="0" cy="3665359"/>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60941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23A74-2046-CB1E-C966-8BD6A2D2515B}"/>
            </a:ext>
          </a:extLst>
        </p:cNvPr>
        <p:cNvGrpSpPr/>
        <p:nvPr/>
      </p:nvGrpSpPr>
      <p:grpSpPr>
        <a:xfrm>
          <a:off x="0" y="0"/>
          <a:ext cx="0" cy="0"/>
          <a:chOff x="0" y="0"/>
          <a:chExt cx="0" cy="0"/>
        </a:xfrm>
      </p:grpSpPr>
      <p:pic>
        <p:nvPicPr>
          <p:cNvPr id="5" name="Picture 4" descr="Hands holding a small plant&#10;&#10;AI-generated content may be incorrect.">
            <a:extLst>
              <a:ext uri="{FF2B5EF4-FFF2-40B4-BE49-F238E27FC236}">
                <a16:creationId xmlns:a16="http://schemas.microsoft.com/office/drawing/2014/main" id="{ABC95D4A-3120-B77B-184A-C7F6A8392381}"/>
              </a:ext>
            </a:extLst>
          </p:cNvPr>
          <p:cNvPicPr>
            <a:picLocks noChangeAspect="1"/>
          </p:cNvPicPr>
          <p:nvPr/>
        </p:nvPicPr>
        <p:blipFill>
          <a:blip r:embed="rId2"/>
          <a:srcRect l="1784" t="17613" r="34277" b="-732"/>
          <a:stretch>
            <a:fillRect/>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45F5313D-8461-E8E3-2D29-DE6154BB2339}"/>
              </a:ext>
            </a:extLst>
          </p:cNvPr>
          <p:cNvSpPr/>
          <p:nvPr/>
        </p:nvSpPr>
        <p:spPr>
          <a:xfrm rot="10800000">
            <a:off x="23556"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91E40E6C-656E-BEA7-8113-365A65189112}"/>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36389A5B-C126-3D8B-3E6C-6EFCE06AEC4D}"/>
              </a:ext>
            </a:extLst>
          </p:cNvPr>
          <p:cNvSpPr/>
          <p:nvPr/>
        </p:nvSpPr>
        <p:spPr>
          <a:xfrm>
            <a:off x="590775" y="2734658"/>
            <a:ext cx="10471966" cy="3403289"/>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5" name="Google Shape;145;p2">
            <a:extLst>
              <a:ext uri="{FF2B5EF4-FFF2-40B4-BE49-F238E27FC236}">
                <a16:creationId xmlns:a16="http://schemas.microsoft.com/office/drawing/2014/main" id="{52402F5D-61EF-FA0F-FCE0-8756D648EC2B}"/>
              </a:ext>
            </a:extLst>
          </p:cNvPr>
          <p:cNvSpPr txBox="1"/>
          <p:nvPr/>
        </p:nvSpPr>
        <p:spPr>
          <a:xfrm>
            <a:off x="3" y="568191"/>
            <a:ext cx="747084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a:solidFill>
                  <a:srgbClr val="5398A2"/>
                </a:solidFill>
                <a:latin typeface="Calibri"/>
              </a:rPr>
              <a:t>Nasveti in triki za vadbo čuječnosti</a:t>
            </a:r>
          </a:p>
        </p:txBody>
      </p:sp>
      <p:sp>
        <p:nvSpPr>
          <p:cNvPr id="27" name="Text Placeholder 3">
            <a:extLst>
              <a:ext uri="{FF2B5EF4-FFF2-40B4-BE49-F238E27FC236}">
                <a16:creationId xmlns:a16="http://schemas.microsoft.com/office/drawing/2014/main" id="{60946E47-7CBE-894B-FDA0-1CC34243F5DE}"/>
              </a:ext>
            </a:extLst>
          </p:cNvPr>
          <p:cNvSpPr txBox="1"/>
          <p:nvPr/>
        </p:nvSpPr>
        <p:spPr>
          <a:xfrm>
            <a:off x="865841" y="3090560"/>
            <a:ext cx="9946993" cy="35441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lvl="0" indent="-401638" rtl="0">
              <a:lnSpc>
                <a:spcPts val="2200"/>
              </a:lnSpc>
              <a:spcBef>
                <a:spcPts val="1200"/>
              </a:spcBef>
              <a:buClr>
                <a:srgbClr val="5398A2"/>
              </a:buClr>
            </a:pPr>
            <a:r>
              <a:rPr lang="sl" sz="2300" b="0" i="0" u="none" strike="noStrike" dirty="0">
                <a:solidFill>
                  <a:srgbClr val="404040"/>
                </a:solidFill>
                <a:latin typeface="Calibri"/>
                <a:ea typeface="Calibri"/>
                <a:cs typeface="Calibri"/>
              </a:rPr>
              <a:t>Bodi radoveden in postavljaj vprašanja odprtega uma.</a:t>
            </a:r>
          </a:p>
          <a:p>
            <a:pPr marL="401638" lvl="0" indent="-401638" rtl="0">
              <a:lnSpc>
                <a:spcPts val="2200"/>
              </a:lnSpc>
              <a:spcBef>
                <a:spcPts val="1200"/>
              </a:spcBef>
              <a:buClr>
                <a:srgbClr val="5398A2"/>
              </a:buClr>
            </a:pPr>
            <a:r>
              <a:rPr lang="sl" sz="2300" b="0" i="0" u="none" strike="noStrike" dirty="0">
                <a:solidFill>
                  <a:srgbClr val="404040"/>
                </a:solidFill>
                <a:latin typeface="Calibri"/>
                <a:ea typeface="Calibri"/>
                <a:cs typeface="Calibri"/>
              </a:rPr>
              <a:t>Podvomi v svoje predpostavke, vrednote in prepričanja.</a:t>
            </a:r>
          </a:p>
          <a:p>
            <a:pPr marL="401638" lvl="0" indent="-401638" rtl="0">
              <a:lnSpc>
                <a:spcPts val="2200"/>
              </a:lnSpc>
              <a:spcBef>
                <a:spcPts val="1200"/>
              </a:spcBef>
              <a:buClr>
                <a:srgbClr val="5398A2"/>
              </a:buClr>
            </a:pPr>
            <a:r>
              <a:rPr lang="sl" sz="2300" b="0" i="0" u="none" strike="noStrike" dirty="0">
                <a:solidFill>
                  <a:srgbClr val="404040"/>
                </a:solidFill>
                <a:latin typeface="Calibri"/>
                <a:ea typeface="Calibri"/>
                <a:cs typeface="Calibri"/>
              </a:rPr>
              <a:t>Poslušaj tako, da svojo pozornost preusmer</a:t>
            </a:r>
            <a:r>
              <a:rPr lang="sl" sz="2300" dirty="0">
                <a:solidFill>
                  <a:srgbClr val="404040"/>
                </a:solidFill>
                <a:latin typeface="Calibri"/>
                <a:ea typeface="Calibri"/>
                <a:cs typeface="Calibri"/>
              </a:rPr>
              <a:t>iš </a:t>
            </a:r>
            <a:r>
              <a:rPr lang="sl" sz="2300" b="0" i="0" u="none" strike="noStrike" dirty="0">
                <a:solidFill>
                  <a:srgbClr val="404040"/>
                </a:solidFill>
                <a:latin typeface="Calibri"/>
                <a:ea typeface="Calibri"/>
                <a:cs typeface="Calibri"/>
              </a:rPr>
              <a:t>z lastne interpretacije povedanega na osebo, ki govori, in ji posvetiš vso svojo nerazdeljeno pozornost.</a:t>
            </a:r>
          </a:p>
          <a:p>
            <a:pPr marL="401638" lvl="0" indent="-401638" rtl="0">
              <a:lnSpc>
                <a:spcPts val="2200"/>
              </a:lnSpc>
              <a:spcBef>
                <a:spcPts val="1200"/>
              </a:spcBef>
              <a:buClr>
                <a:srgbClr val="5398A2"/>
              </a:buClr>
            </a:pPr>
            <a:r>
              <a:rPr lang="sl" sz="2300" b="0" i="0" u="none" strike="noStrike" dirty="0">
                <a:solidFill>
                  <a:srgbClr val="404040"/>
                </a:solidFill>
                <a:latin typeface="Calibri"/>
                <a:ea typeface="Calibri"/>
                <a:cs typeface="Calibri"/>
              </a:rPr>
              <a:t>Razširi svoj pogled na svet tako, da vključiš zvoke oceana, kopnega in divjih živali. Ptice so čudoviti pripovedovalci zgodb.</a:t>
            </a:r>
          </a:p>
          <a:p>
            <a:pPr marL="401638" lvl="0"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indent="-401638">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F907D19B-19FB-9507-A0F4-8EA65F1EB658}"/>
              </a:ext>
            </a:extLst>
          </p:cNvPr>
          <p:cNvSpPr txBox="1"/>
          <p:nvPr/>
        </p:nvSpPr>
        <p:spPr>
          <a:xfrm>
            <a:off x="7838" y="1323564"/>
            <a:ext cx="891242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a:solidFill>
                  <a:srgbClr val="5398A2"/>
                </a:solidFill>
                <a:latin typeface="Calibri"/>
              </a:rPr>
              <a:t>s poslušanjem in pripovedovanjem zgodb:</a:t>
            </a:r>
          </a:p>
        </p:txBody>
      </p:sp>
    </p:spTree>
    <p:extLst>
      <p:ext uri="{BB962C8B-B14F-4D97-AF65-F5344CB8AC3E}">
        <p14:creationId xmlns:p14="http://schemas.microsoft.com/office/powerpoint/2010/main" val="311137942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A65B1-D6EC-EB4B-61E6-6ADA4F789DC0}"/>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99A9EE18-A006-4905-EB5D-C787CE1D4670}"/>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9F575E34-DD5E-B785-DB4A-BC8BE0C24A5D}"/>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290A528-CECA-ABAC-77E4-BAD6C1F55908}"/>
                </a:ext>
              </a:extLst>
            </p:cNvPr>
            <p:cNvSpPr/>
            <p:nvPr/>
          </p:nvSpPr>
          <p:spPr>
            <a:xfrm rot="5400000">
              <a:off x="456517" y="-151553"/>
              <a:ext cx="5894030" cy="6807064"/>
            </a:xfrm>
            <a:prstGeom prst="rect">
              <a:avLst/>
            </a:prstGeom>
            <a:blipFill dpi="0" rotWithShape="1">
              <a:blip r:embed="rId2">
                <a:alphaModFix amt="86000"/>
              </a:blip>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6" name="Text Placeholder 6">
            <a:extLst>
              <a:ext uri="{FF2B5EF4-FFF2-40B4-BE49-F238E27FC236}">
                <a16:creationId xmlns:a16="http://schemas.microsoft.com/office/drawing/2014/main" id="{C5876FE8-EC42-F89D-0407-63F38F89489C}"/>
              </a:ext>
            </a:extLst>
          </p:cNvPr>
          <p:cNvSpPr txBox="1"/>
          <p:nvPr/>
        </p:nvSpPr>
        <p:spPr>
          <a:xfrm>
            <a:off x="979940" y="1167544"/>
            <a:ext cx="2998500" cy="5471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sl" sz="13000" b="1" i="0" u="none" strike="noStrike">
                <a:solidFill>
                  <a:srgbClr val="5398A2"/>
                </a:solidFill>
                <a:latin typeface="Calibri"/>
              </a:rPr>
              <a:t>04</a:t>
            </a:r>
          </a:p>
        </p:txBody>
      </p:sp>
      <p:cxnSp>
        <p:nvCxnSpPr>
          <p:cNvPr id="20" name="Straight Connector 19">
            <a:extLst>
              <a:ext uri="{FF2B5EF4-FFF2-40B4-BE49-F238E27FC236}">
                <a16:creationId xmlns:a16="http://schemas.microsoft.com/office/drawing/2014/main" id="{13F5FE8F-FEFB-3106-6FEA-ADAFFE0016B3}"/>
              </a:ext>
            </a:extLst>
          </p:cNvPr>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C521DF87-3505-CF4C-3610-EC07A8728CC4}"/>
              </a:ext>
            </a:extLst>
          </p:cNvPr>
          <p:cNvPicPr>
            <a:picLocks noChangeAspect="1"/>
          </p:cNvPicPr>
          <p:nvPr/>
        </p:nvPicPr>
        <p:blipFill>
          <a:blip r:embed="rId3">
            <a:biLevel thresh="25000"/>
            <a:extLst>
              <a:ext uri="{28A0092B-C50C-407E-A947-70E740481C1C}">
                <a14:useLocalDpi xmlns:a14="http://schemas.microsoft.com/office/drawing/2010/main" val="0"/>
              </a:ext>
            </a:extLst>
          </a:blip>
          <a:srcRect l="5658" t="83100" r="4952" b="3474"/>
          <a:stretch>
            <a:fillRect/>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2EC7310D-3D27-0284-912D-AA34F085088B}"/>
              </a:ext>
            </a:extLst>
          </p:cNvPr>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2A27D90-A322-0332-C790-2A74067AA890}"/>
              </a:ext>
            </a:extLst>
          </p:cNvPr>
          <p:cNvSpPr/>
          <p:nvPr/>
        </p:nvSpPr>
        <p:spPr>
          <a:xfrm>
            <a:off x="7105650" y="2581516"/>
            <a:ext cx="3309786"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8" name="TextBox 7">
            <a:extLst>
              <a:ext uri="{FF2B5EF4-FFF2-40B4-BE49-F238E27FC236}">
                <a16:creationId xmlns:a16="http://schemas.microsoft.com/office/drawing/2014/main" id="{BE33A182-BD94-B073-451A-452A4D01708D}"/>
              </a:ext>
            </a:extLst>
          </p:cNvPr>
          <p:cNvSpPr txBox="1"/>
          <p:nvPr/>
        </p:nvSpPr>
        <p:spPr>
          <a:xfrm>
            <a:off x="6985416" y="2605362"/>
            <a:ext cx="3309785" cy="830997"/>
          </a:xfrm>
          <a:prstGeom prst="rect">
            <a:avLst/>
          </a:prstGeom>
          <a:noFill/>
        </p:spPr>
        <p:txBody>
          <a:bodyPr wrap="square" rtlCol="0">
            <a:noAutofit/>
          </a:bodyPr>
          <a:lstStyle/>
          <a:p>
            <a:pPr algn="r" rtl="0"/>
            <a:r>
              <a:rPr lang="sl" sz="4800" b="1" i="0" u="none" strike="noStrike" spc="324">
                <a:solidFill>
                  <a:srgbClr val="5398A2"/>
                </a:solidFill>
                <a:latin typeface="Calibri"/>
                <a:cs typeface="Calibri"/>
              </a:rPr>
              <a:t>Potrditev</a:t>
            </a:r>
          </a:p>
        </p:txBody>
      </p:sp>
      <p:sp>
        <p:nvSpPr>
          <p:cNvPr id="3" name="Rectangle 2">
            <a:extLst>
              <a:ext uri="{FF2B5EF4-FFF2-40B4-BE49-F238E27FC236}">
                <a16:creationId xmlns:a16="http://schemas.microsoft.com/office/drawing/2014/main" id="{ABB99DF7-3FBE-5B31-458A-18A7B7C8986E}"/>
              </a:ext>
            </a:extLst>
          </p:cNvPr>
          <p:cNvSpPr/>
          <p:nvPr/>
        </p:nvSpPr>
        <p:spPr>
          <a:xfrm>
            <a:off x="6685614" y="3555011"/>
            <a:ext cx="372982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5" name="TextBox 4">
            <a:extLst>
              <a:ext uri="{FF2B5EF4-FFF2-40B4-BE49-F238E27FC236}">
                <a16:creationId xmlns:a16="http://schemas.microsoft.com/office/drawing/2014/main" id="{BBDE8BF7-0DF8-CF3C-80FF-8D4DB7199B3E}"/>
              </a:ext>
            </a:extLst>
          </p:cNvPr>
          <p:cNvSpPr txBox="1"/>
          <p:nvPr/>
        </p:nvSpPr>
        <p:spPr>
          <a:xfrm>
            <a:off x="6685614" y="3578857"/>
            <a:ext cx="3609588" cy="830997"/>
          </a:xfrm>
          <a:prstGeom prst="rect">
            <a:avLst/>
          </a:prstGeom>
          <a:noFill/>
        </p:spPr>
        <p:txBody>
          <a:bodyPr wrap="square" rtlCol="0">
            <a:noAutofit/>
          </a:bodyPr>
          <a:lstStyle/>
          <a:p>
            <a:pPr algn="r" rtl="0"/>
            <a:r>
              <a:rPr lang="sl" sz="4800" b="1" i="0" u="none" strike="noStrike" spc="324">
                <a:solidFill>
                  <a:srgbClr val="5398A2"/>
                </a:solidFill>
                <a:latin typeface="Calibri"/>
                <a:cs typeface="Calibri"/>
              </a:rPr>
              <a:t>celovitosti </a:t>
            </a:r>
          </a:p>
        </p:txBody>
      </p:sp>
    </p:spTree>
    <p:extLst>
      <p:ext uri="{BB962C8B-B14F-4D97-AF65-F5344CB8AC3E}">
        <p14:creationId xmlns:p14="http://schemas.microsoft.com/office/powerpoint/2010/main" val="266885803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D6871-3C25-B38A-C674-09A5A1A056FA}"/>
            </a:ext>
          </a:extLst>
        </p:cNvPr>
        <p:cNvGrpSpPr/>
        <p:nvPr/>
      </p:nvGrpSpPr>
      <p:grpSpPr>
        <a:xfrm>
          <a:off x="0" y="0"/>
          <a:ext cx="0" cy="0"/>
          <a:chOff x="0" y="0"/>
          <a:chExt cx="0" cy="0"/>
        </a:xfrm>
      </p:grpSpPr>
      <p:pic>
        <p:nvPicPr>
          <p:cNvPr id="9" name="Picture 8" descr="Looking up a tree with many trees&#10;&#10;AI-generated content may be incorrect.">
            <a:extLst>
              <a:ext uri="{FF2B5EF4-FFF2-40B4-BE49-F238E27FC236}">
                <a16:creationId xmlns:a16="http://schemas.microsoft.com/office/drawing/2014/main" id="{0115AD13-3704-43F5-7665-B7713DDB0C04}"/>
              </a:ext>
            </a:extLst>
          </p:cNvPr>
          <p:cNvPicPr>
            <a:picLocks noChangeAspect="1"/>
          </p:cNvPicPr>
          <p:nvPr/>
        </p:nvPicPr>
        <p:blipFill>
          <a:blip r:embed="rId2"/>
          <a:srcRect t="38760" b="38760"/>
          <a:stretch>
            <a:fillRect/>
          </a:stretch>
        </p:blipFill>
        <p:spPr>
          <a:xfrm>
            <a:off x="7613317" y="-2"/>
            <a:ext cx="4578683" cy="1541632"/>
          </a:xfrm>
          <a:prstGeom prst="rect">
            <a:avLst/>
          </a:prstGeom>
        </p:spPr>
      </p:pic>
      <p:sp>
        <p:nvSpPr>
          <p:cNvPr id="11" name="Google Shape;133;p1">
            <a:extLst>
              <a:ext uri="{FF2B5EF4-FFF2-40B4-BE49-F238E27FC236}">
                <a16:creationId xmlns:a16="http://schemas.microsoft.com/office/drawing/2014/main" id="{83F450F5-B376-3CAC-C28A-3454D1354D9A}"/>
              </a:ext>
            </a:extLst>
          </p:cNvPr>
          <p:cNvSpPr/>
          <p:nvPr/>
        </p:nvSpPr>
        <p:spPr>
          <a:xfrm rot="10800000">
            <a:off x="0" y="1"/>
            <a:ext cx="11521114" cy="1551214"/>
          </a:xfrm>
          <a:prstGeom prst="rect">
            <a:avLst/>
          </a:prstGeom>
          <a:gradFill>
            <a:gsLst>
              <a:gs pos="33000">
                <a:srgbClr val="1F8E47"/>
              </a:gs>
              <a:gs pos="74000">
                <a:srgbClr val="1F8E47"/>
              </a:gs>
              <a:gs pos="90000">
                <a:srgbClr val="5398A2">
                  <a:alpha val="0"/>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7E6B75CF-3408-F705-CBFE-70A687764040}"/>
              </a:ext>
            </a:extLst>
          </p:cNvPr>
          <p:cNvSpPr/>
          <p:nvPr/>
        </p:nvSpPr>
        <p:spPr>
          <a:xfrm rot="10800000">
            <a:off x="-15722" y="-1"/>
            <a:ext cx="4827217" cy="1551215"/>
          </a:xfrm>
          <a:prstGeom prst="rect">
            <a:avLst/>
          </a:prstGeom>
          <a:blipFill>
            <a:blip r:embed="rId3">
              <a:alphaModFix amt="73000"/>
            </a:blip>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9" name="Text Placeholder 3">
            <a:extLst>
              <a:ext uri="{FF2B5EF4-FFF2-40B4-BE49-F238E27FC236}">
                <a16:creationId xmlns:a16="http://schemas.microsoft.com/office/drawing/2014/main" id="{19C4FBB5-8994-379B-B1D8-96DA58F844BB}"/>
              </a:ext>
            </a:extLst>
          </p:cNvPr>
          <p:cNvSpPr txBox="1"/>
          <p:nvPr/>
        </p:nvSpPr>
        <p:spPr>
          <a:xfrm>
            <a:off x="686610" y="1990929"/>
            <a:ext cx="3105902" cy="45290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2800" b="0" i="0" u="none" strike="noStrike" dirty="0">
                <a:solidFill>
                  <a:srgbClr val="404040"/>
                </a:solidFill>
                <a:latin typeface="Calibri"/>
                <a:ea typeface="Calibri"/>
                <a:cs typeface="Calibri"/>
              </a:rPr>
              <a:t>Modernost je okrepila predstavo, da smo ločeni, razstavljivi na različne, ločene delujoče dele. Rajši glejmo na vse kot celoto in ne samo vsoto posameznih delov. </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D8E95FE0-6666-94A8-2BA5-48BB1EE3716A}"/>
              </a:ext>
            </a:extLst>
          </p:cNvPr>
          <p:cNvSpPr txBox="1"/>
          <p:nvPr/>
        </p:nvSpPr>
        <p:spPr>
          <a:xfrm>
            <a:off x="3912434" y="1990929"/>
            <a:ext cx="7839847" cy="39040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200"/>
              </a:lnSpc>
              <a:spcBef>
                <a:spcPct val="0"/>
              </a:spcBef>
              <a:buNone/>
            </a:pPr>
            <a:r>
              <a:rPr lang="sl" sz="2200" b="0" i="0" u="none" strike="noStrike" dirty="0">
                <a:solidFill>
                  <a:srgbClr val="404040"/>
                </a:solidFill>
                <a:latin typeface="Calibri"/>
                <a:ea typeface="Calibri"/>
                <a:cs typeface="Calibri"/>
              </a:rPr>
              <a:t>Videti sebe kot del te celote je del širšega procesa zdravljenja, ki od nas zahteva, da negujemo odnos s seboj (vključno s telesom) in odnos z drugimi. Nekaj minut razmišljamo o tem, kako se vrniti v svoje telo in kako ga uskladiti s svojim djuhom</a:t>
            </a:r>
          </a:p>
          <a:p>
            <a:pPr marL="0" indent="0">
              <a:lnSpc>
                <a:spcPts val="2200"/>
              </a:lnSpc>
              <a:spcBef>
                <a:spcPct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rtl="0">
              <a:lnSpc>
                <a:spcPts val="2200"/>
              </a:lnSpc>
              <a:spcBef>
                <a:spcPct val="0"/>
              </a:spcBef>
              <a:buClr>
                <a:srgbClr val="5398A2"/>
              </a:buClr>
            </a:pPr>
            <a:r>
              <a:rPr lang="sl" sz="2200" b="0" i="0" u="none" strike="noStrike" dirty="0">
                <a:solidFill>
                  <a:srgbClr val="404040"/>
                </a:solidFill>
                <a:latin typeface="Calibri"/>
                <a:ea typeface="Calibri"/>
                <a:cs typeface="Calibri"/>
              </a:rPr>
              <a:t>Kako moram vsakodnevno skrbeti za svoje telo?</a:t>
            </a:r>
          </a:p>
          <a:p>
            <a:pPr rtl="0">
              <a:lnSpc>
                <a:spcPts val="2200"/>
              </a:lnSpc>
              <a:spcBef>
                <a:spcPct val="0"/>
              </a:spcBef>
              <a:buClr>
                <a:srgbClr val="5398A2"/>
              </a:buClr>
            </a:pPr>
            <a:r>
              <a:rPr lang="sl" sz="2200" b="0" i="0" u="none" strike="noStrike" dirty="0">
                <a:solidFill>
                  <a:srgbClr val="404040"/>
                </a:solidFill>
                <a:latin typeface="Calibri"/>
                <a:ea typeface="Calibri"/>
                <a:cs typeface="Calibri"/>
              </a:rPr>
              <a:t>Kaj daje mojemu telesu zdrav, celosten in prizemljen občutek?</a:t>
            </a:r>
          </a:p>
          <a:p>
            <a:pPr rtl="0">
              <a:lnSpc>
                <a:spcPts val="2200"/>
              </a:lnSpc>
              <a:spcBef>
                <a:spcPct val="0"/>
              </a:spcBef>
              <a:buClr>
                <a:srgbClr val="5398A2"/>
              </a:buClr>
            </a:pPr>
            <a:r>
              <a:rPr lang="sl" sz="2200" b="0" i="0" u="none" strike="noStrike" dirty="0">
                <a:solidFill>
                  <a:srgbClr val="404040"/>
                </a:solidFill>
                <a:latin typeface="Calibri"/>
                <a:ea typeface="Calibri"/>
                <a:cs typeface="Calibri"/>
              </a:rPr>
              <a:t>Ali govorim resnico na obziren način? Sem iskren do sebe?</a:t>
            </a:r>
          </a:p>
          <a:p>
            <a:pPr rtl="0">
              <a:lnSpc>
                <a:spcPts val="2200"/>
              </a:lnSpc>
              <a:spcBef>
                <a:spcPct val="0"/>
              </a:spcBef>
              <a:buClr>
                <a:srgbClr val="5398A2"/>
              </a:buClr>
            </a:pPr>
            <a:r>
              <a:rPr lang="sl" sz="2200" b="0" i="0" u="none" strike="noStrike" dirty="0">
                <a:solidFill>
                  <a:srgbClr val="404040"/>
                </a:solidFill>
                <a:latin typeface="Calibri"/>
                <a:ea typeface="Calibri"/>
                <a:cs typeface="Calibri"/>
              </a:rPr>
              <a:t>Ali si dovolim, da me vidijo in slišijo?</a:t>
            </a:r>
          </a:p>
          <a:p>
            <a:pPr rtl="0">
              <a:lnSpc>
                <a:spcPts val="2200"/>
              </a:lnSpc>
              <a:spcBef>
                <a:spcPct val="0"/>
              </a:spcBef>
              <a:buClr>
                <a:srgbClr val="5398A2"/>
              </a:buClr>
            </a:pPr>
            <a:r>
              <a:rPr lang="sl" sz="2200" b="0" i="0" u="none" strike="noStrike" dirty="0">
                <a:solidFill>
                  <a:srgbClr val="404040"/>
                </a:solidFill>
                <a:latin typeface="Calibri"/>
                <a:ea typeface="Calibri"/>
                <a:cs typeface="Calibri"/>
              </a:rPr>
              <a:t>Kako pogosto je strah odločilni dejavnik pri tem, kako se pojavim v skupnosti?</a:t>
            </a:r>
          </a:p>
          <a:p>
            <a:pPr rtl="0">
              <a:lnSpc>
                <a:spcPts val="2200"/>
              </a:lnSpc>
              <a:spcBef>
                <a:spcPct val="0"/>
              </a:spcBef>
              <a:buClr>
                <a:srgbClr val="5398A2"/>
              </a:buClr>
            </a:pPr>
            <a:r>
              <a:rPr lang="sl" sz="2200" b="0" i="0" u="none" strike="noStrike" dirty="0">
                <a:solidFill>
                  <a:srgbClr val="404040"/>
                </a:solidFill>
                <a:latin typeface="Calibri"/>
                <a:ea typeface="Calibri"/>
                <a:cs typeface="Calibri"/>
              </a:rPr>
              <a:t>Ali si vzamem dovolj časa, da sam sebe vidim in slišim?</a:t>
            </a:r>
          </a:p>
          <a:p>
            <a:pPr marL="0" indent="0">
              <a:lnSpc>
                <a:spcPts val="2200"/>
              </a:lnSpc>
              <a:spcBef>
                <a:spcPct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3006A248-8CF0-5B0B-FCBE-A9A59E634F9E}"/>
              </a:ext>
            </a:extLst>
          </p:cNvPr>
          <p:cNvCxnSpPr/>
          <p:nvPr/>
        </p:nvCxnSpPr>
        <p:spPr>
          <a:xfrm flipH="1">
            <a:off x="3716043" y="1938128"/>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85579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7AD18-077E-815A-8EF3-EE5162ACBB34}"/>
            </a:ext>
          </a:extLst>
        </p:cNvPr>
        <p:cNvGrpSpPr/>
        <p:nvPr/>
      </p:nvGrpSpPr>
      <p:grpSpPr>
        <a:xfrm>
          <a:off x="0" y="0"/>
          <a:ext cx="0" cy="0"/>
          <a:chOff x="0" y="0"/>
          <a:chExt cx="0" cy="0"/>
        </a:xfrm>
      </p:grpSpPr>
      <p:pic>
        <p:nvPicPr>
          <p:cNvPr id="3" name="Picture 2" descr="Looking up a tree with many trees&#10;&#10;AI-generated content may be incorrect.">
            <a:extLst>
              <a:ext uri="{FF2B5EF4-FFF2-40B4-BE49-F238E27FC236}">
                <a16:creationId xmlns:a16="http://schemas.microsoft.com/office/drawing/2014/main" id="{F12157FD-BED9-AF9B-DC30-3F6D7763D718}"/>
              </a:ext>
            </a:extLst>
          </p:cNvPr>
          <p:cNvPicPr>
            <a:picLocks noChangeAspect="1"/>
          </p:cNvPicPr>
          <p:nvPr/>
        </p:nvPicPr>
        <p:blipFill>
          <a:blip r:embed="rId2"/>
          <a:srcRect t="22451" b="22451"/>
          <a:stretch>
            <a:fillRect/>
          </a:stretch>
        </p:blipFill>
        <p:spPr>
          <a:xfrm>
            <a:off x="6839477" y="9583"/>
            <a:ext cx="4578683" cy="3778646"/>
          </a:xfrm>
          <a:prstGeom prst="rect">
            <a:avLst/>
          </a:prstGeom>
        </p:spPr>
      </p:pic>
      <p:sp>
        <p:nvSpPr>
          <p:cNvPr id="11" name="Google Shape;133;p1">
            <a:extLst>
              <a:ext uri="{FF2B5EF4-FFF2-40B4-BE49-F238E27FC236}">
                <a16:creationId xmlns:a16="http://schemas.microsoft.com/office/drawing/2014/main" id="{9D9DA775-1686-0E0E-7B75-DCFF2CE37C41}"/>
              </a:ext>
            </a:extLst>
          </p:cNvPr>
          <p:cNvSpPr/>
          <p:nvPr/>
        </p:nvSpPr>
        <p:spPr>
          <a:xfrm rot="10800000">
            <a:off x="23558" y="0"/>
            <a:ext cx="11394601"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AAA1A7B6-8A36-5870-5ADF-E884D191CED0}"/>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7" name="Text Placeholder 3">
            <a:extLst>
              <a:ext uri="{FF2B5EF4-FFF2-40B4-BE49-F238E27FC236}">
                <a16:creationId xmlns:a16="http://schemas.microsoft.com/office/drawing/2014/main" id="{B7EE209D-9567-E64D-A529-4DE76DA2C9AC}"/>
              </a:ext>
            </a:extLst>
          </p:cNvPr>
          <p:cNvSpPr txBox="1"/>
          <p:nvPr/>
        </p:nvSpPr>
        <p:spPr>
          <a:xfrm>
            <a:off x="773840" y="839289"/>
            <a:ext cx="9299800" cy="5780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3200" b="1" i="0" u="none" strike="noStrike" dirty="0">
                <a:solidFill>
                  <a:srgbClr val="FFFFFF"/>
                </a:solidFill>
                <a:latin typeface="Calibri"/>
                <a:ea typeface="Calibri"/>
                <a:cs typeface="Calibri"/>
              </a:rPr>
              <a:t>Ponavljaj si: </a:t>
            </a: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5270342D-FFFA-6492-F1D2-A04D12600B1E}"/>
              </a:ext>
            </a:extLst>
          </p:cNvPr>
          <p:cNvSpPr txBox="1"/>
          <p:nvPr/>
        </p:nvSpPr>
        <p:spPr>
          <a:xfrm>
            <a:off x="773839" y="1640007"/>
            <a:ext cx="4145759" cy="46732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ct val="0"/>
              </a:spcBef>
              <a:buNone/>
            </a:pPr>
            <a:r>
              <a:rPr lang="sl" sz="2500" b="0" i="1" u="none" strike="noStrike" dirty="0">
                <a:solidFill>
                  <a:srgbClr val="FFFFFF"/>
                </a:solidFill>
                <a:latin typeface="Calibri"/>
                <a:ea typeface="Calibri"/>
                <a:cs typeface="Calibri"/>
              </a:rPr>
              <a:t>»Tukaj sem. Sem celosten. Vsak dan se trudim biti bolj to, kar sem. Spoštujem sebe.« Dodaš lahko</a:t>
            </a:r>
            <a:r>
              <a:rPr lang="sl" sz="2500" i="1" dirty="0">
                <a:solidFill>
                  <a:srgbClr val="FFFFFF"/>
                </a:solidFill>
                <a:latin typeface="Calibri"/>
                <a:ea typeface="Calibri"/>
                <a:cs typeface="Calibri"/>
              </a:rPr>
              <a:t> trditve</a:t>
            </a:r>
            <a:r>
              <a:rPr lang="sl" sz="2500" b="0" i="1" u="none" strike="noStrike" dirty="0">
                <a:solidFill>
                  <a:srgbClr val="FFFFFF"/>
                </a:solidFill>
                <a:latin typeface="Calibri"/>
                <a:ea typeface="Calibri"/>
                <a:cs typeface="Calibri"/>
              </a:rPr>
              <a:t>, kot so: »Jem zdravo hrano. Hodim po plaži. Telovadim.</a:t>
            </a:r>
            <a:r>
              <a:rPr lang="sl" sz="2500" i="1" dirty="0">
                <a:solidFill>
                  <a:srgbClr val="FFFFFF"/>
                </a:solidFill>
                <a:cs typeface="Calibri"/>
              </a:rPr>
              <a:t>«</a:t>
            </a:r>
          </a:p>
          <a:p>
            <a:pPr marL="0" indent="0">
              <a:lnSpc>
                <a:spcPts val="2500"/>
              </a:lnSpc>
              <a:spcBef>
                <a:spcPct val="0"/>
              </a:spcBef>
              <a:buNone/>
            </a:pPr>
            <a:endParaRPr lang="en-IE" sz="25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None/>
            </a:pPr>
            <a:r>
              <a:rPr lang="sl" sz="2500" b="0" i="1" u="none" strike="noStrike" dirty="0">
                <a:solidFill>
                  <a:srgbClr val="FFFFFF"/>
                </a:solidFill>
                <a:latin typeface="Calibri"/>
                <a:ea typeface="Calibri"/>
                <a:cs typeface="Calibri"/>
              </a:rPr>
              <a:t>Umivam si zobe. Kompostiram. </a:t>
            </a:r>
          </a:p>
          <a:p>
            <a:pPr marL="0" indent="0" rtl="0">
              <a:lnSpc>
                <a:spcPts val="2500"/>
              </a:lnSpc>
              <a:spcBef>
                <a:spcPct val="0"/>
              </a:spcBef>
              <a:buNone/>
            </a:pPr>
            <a:r>
              <a:rPr lang="sl" sz="2500" b="0" i="1" u="none" strike="noStrike" dirty="0">
                <a:solidFill>
                  <a:srgbClr val="FFFFFF"/>
                </a:solidFill>
                <a:latin typeface="Calibri"/>
                <a:ea typeface="Calibri"/>
                <a:cs typeface="Calibri"/>
              </a:rPr>
              <a:t>Pridelujem hrano in jo delim z drugimi. Upočasnim, če vidim žival, ki prečka cesto. </a:t>
            </a:r>
          </a:p>
          <a:p>
            <a:pPr marL="0" indent="0" rtl="0">
              <a:lnSpc>
                <a:spcPts val="2500"/>
              </a:lnSpc>
              <a:spcBef>
                <a:spcPct val="0"/>
              </a:spcBef>
              <a:buNone/>
            </a:pPr>
            <a:r>
              <a:rPr lang="sl" sz="2500" b="0" i="1" u="none" strike="noStrike" dirty="0">
                <a:solidFill>
                  <a:srgbClr val="FFFFFF"/>
                </a:solidFill>
                <a:latin typeface="Calibri"/>
                <a:ea typeface="Calibri"/>
                <a:cs typeface="Calibri"/>
              </a:rPr>
              <a:t>Če vidim nekoga v stiski,</a:t>
            </a:r>
          </a:p>
          <a:p>
            <a:pPr marL="0" indent="0" rtl="0">
              <a:lnSpc>
                <a:spcPts val="2500"/>
              </a:lnSpc>
              <a:spcBef>
                <a:spcPct val="0"/>
              </a:spcBef>
              <a:buNone/>
            </a:pPr>
            <a:r>
              <a:rPr lang="sl" sz="2500" b="0" i="1" u="none" strike="noStrike" dirty="0">
                <a:solidFill>
                  <a:srgbClr val="FFFFFF"/>
                </a:solidFill>
                <a:latin typeface="Calibri"/>
                <a:ea typeface="Calibri"/>
                <a:cs typeface="Calibri"/>
              </a:rPr>
              <a:t>ponudim pomoč.« </a:t>
            </a:r>
            <a:endParaRPr lang="en-IE" sz="2500" b="1"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73AF27E7-4FD2-9EB0-622D-0D06A5E85465}"/>
              </a:ext>
            </a:extLst>
          </p:cNvPr>
          <p:cNvSpPr txBox="1"/>
          <p:nvPr/>
        </p:nvSpPr>
        <p:spPr>
          <a:xfrm>
            <a:off x="5939109" y="1640007"/>
            <a:ext cx="4973730" cy="53929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200"/>
              </a:lnSpc>
              <a:spcBef>
                <a:spcPct val="0"/>
              </a:spcBef>
              <a:buNone/>
            </a:pPr>
            <a:r>
              <a:rPr lang="sl" sz="2200" b="0" i="0" u="none" strike="noStrike" dirty="0">
                <a:solidFill>
                  <a:srgbClr val="FFFFFF"/>
                </a:solidFill>
                <a:latin typeface="Calibri"/>
                <a:ea typeface="Calibri"/>
                <a:cs typeface="Calibri"/>
              </a:rPr>
              <a:t>Omeni vse, kar ti pomaga, da se ozemljiš v svojem telesu in se uskladiš z morebitnimi težnjami, da bi kar najbolje poskrbel zase in za svoje telo ter za skupnost okoli sebe.</a:t>
            </a:r>
          </a:p>
          <a:p>
            <a:pPr marL="0" indent="0">
              <a:lnSpc>
                <a:spcPts val="2200"/>
              </a:lnSpc>
              <a:spcBef>
                <a:spcPct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200"/>
              </a:lnSpc>
              <a:spcBef>
                <a:spcPct val="0"/>
              </a:spcBef>
              <a:buNone/>
            </a:pPr>
            <a:r>
              <a:rPr lang="sl" sz="2200" b="0" i="0" u="none" strike="noStrike" dirty="0">
                <a:solidFill>
                  <a:srgbClr val="FFFFFF"/>
                </a:solidFill>
                <a:latin typeface="Calibri"/>
                <a:ea typeface="Calibri"/>
                <a:cs typeface="Calibri"/>
              </a:rPr>
              <a:t>Druge ustvarjalne prakse v tem priročniku ti lahko pomagajo, da se osredotočiš nazaj na svoje telo in širši svet. </a:t>
            </a:r>
            <a:r>
              <a:rPr lang="sl" sz="2200" dirty="0">
                <a:solidFill>
                  <a:srgbClr val="FFFFFF"/>
                </a:solidFill>
                <a:latin typeface="Calibri"/>
                <a:ea typeface="Calibri"/>
                <a:cs typeface="Calibri"/>
              </a:rPr>
              <a:t>Bodi pozoren na to, ko boš</a:t>
            </a:r>
            <a:r>
              <a:rPr lang="sl" sz="2200" b="0" i="0" u="none" strike="noStrike" dirty="0">
                <a:solidFill>
                  <a:srgbClr val="FFFFFF"/>
                </a:solidFill>
                <a:latin typeface="Calibri"/>
                <a:ea typeface="Calibri"/>
                <a:cs typeface="Calibri"/>
              </a:rPr>
              <a:t> prebiral priročnik.</a:t>
            </a:r>
          </a:p>
          <a:p>
            <a:pPr marL="0" indent="0">
              <a:lnSpc>
                <a:spcPts val="2200"/>
              </a:lnSpc>
              <a:spcBef>
                <a:spcPct val="0"/>
              </a:spcBef>
              <a:buNone/>
            </a:pPr>
            <a:endParaRPr lang="sv-S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95421976-C222-8C77-167D-6DC25CA32C65}"/>
              </a:ext>
            </a:extLst>
          </p:cNvPr>
          <p:cNvCxnSpPr/>
          <p:nvPr/>
        </p:nvCxnSpPr>
        <p:spPr>
          <a:xfrm flipH="1">
            <a:off x="5424922" y="674557"/>
            <a:ext cx="0" cy="5547327"/>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72127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E1075-E683-5DAE-EE9C-FCBFFBE65A69}"/>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DAFEE265-5193-9961-571C-1F5AB7C471D7}"/>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5200A253-E51D-CA78-A5F3-8FC54E1A7C28}"/>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1875E06-E345-9331-4889-CDA99C88D855}"/>
                </a:ext>
              </a:extLst>
            </p:cNvPr>
            <p:cNvSpPr/>
            <p:nvPr/>
          </p:nvSpPr>
          <p:spPr>
            <a:xfrm rot="5400000">
              <a:off x="456517" y="-151553"/>
              <a:ext cx="5894030" cy="6807064"/>
            </a:xfrm>
            <a:prstGeom prst="rect">
              <a:avLst/>
            </a:prstGeom>
            <a:blipFill dpi="0" rotWithShape="1">
              <a:blip r:embed="rId2">
                <a:alphaModFix amt="86000"/>
              </a:blip>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6" name="Text Placeholder 6">
            <a:extLst>
              <a:ext uri="{FF2B5EF4-FFF2-40B4-BE49-F238E27FC236}">
                <a16:creationId xmlns:a16="http://schemas.microsoft.com/office/drawing/2014/main" id="{DC09C70C-E2F8-1863-26B7-6F84309131E5}"/>
              </a:ext>
            </a:extLst>
          </p:cNvPr>
          <p:cNvSpPr txBox="1"/>
          <p:nvPr/>
        </p:nvSpPr>
        <p:spPr>
          <a:xfrm>
            <a:off x="979940" y="1167544"/>
            <a:ext cx="2998500" cy="5471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sl" sz="13000" b="1" i="0" u="none" strike="noStrike">
                <a:solidFill>
                  <a:srgbClr val="5398A2"/>
                </a:solidFill>
                <a:latin typeface="Calibri"/>
              </a:rPr>
              <a:t>05</a:t>
            </a:r>
          </a:p>
        </p:txBody>
      </p:sp>
      <p:cxnSp>
        <p:nvCxnSpPr>
          <p:cNvPr id="20" name="Straight Connector 19">
            <a:extLst>
              <a:ext uri="{FF2B5EF4-FFF2-40B4-BE49-F238E27FC236}">
                <a16:creationId xmlns:a16="http://schemas.microsoft.com/office/drawing/2014/main" id="{400DBE1E-345E-16E5-B2AF-0D07DEB69217}"/>
              </a:ext>
            </a:extLst>
          </p:cNvPr>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20EAFC7B-A7C2-EED3-F29C-FDB06AC8F281}"/>
              </a:ext>
            </a:extLst>
          </p:cNvPr>
          <p:cNvPicPr>
            <a:picLocks noChangeAspect="1"/>
          </p:cNvPicPr>
          <p:nvPr/>
        </p:nvPicPr>
        <p:blipFill>
          <a:blip r:embed="rId3">
            <a:biLevel thresh="25000"/>
            <a:extLst>
              <a:ext uri="{28A0092B-C50C-407E-A947-70E740481C1C}">
                <a14:useLocalDpi xmlns:a14="http://schemas.microsoft.com/office/drawing/2010/main" val="0"/>
              </a:ext>
            </a:extLst>
          </a:blip>
          <a:srcRect l="5658" t="83100" r="4952" b="3474"/>
          <a:stretch>
            <a:fillRect/>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BF6286EA-A972-A72D-EA35-AD6C7C855178}"/>
              </a:ext>
            </a:extLst>
          </p:cNvPr>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4550AF6-08D5-86B3-E81B-88C1E8C27FB2}"/>
              </a:ext>
            </a:extLst>
          </p:cNvPr>
          <p:cNvSpPr/>
          <p:nvPr/>
        </p:nvSpPr>
        <p:spPr>
          <a:xfrm>
            <a:off x="6400800" y="2566526"/>
            <a:ext cx="4014636"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8" name="TextBox 7">
            <a:extLst>
              <a:ext uri="{FF2B5EF4-FFF2-40B4-BE49-F238E27FC236}">
                <a16:creationId xmlns:a16="http://schemas.microsoft.com/office/drawing/2014/main" id="{D65D7146-71AF-1313-3E2A-D4FACB4D5925}"/>
              </a:ext>
            </a:extLst>
          </p:cNvPr>
          <p:cNvSpPr txBox="1"/>
          <p:nvPr/>
        </p:nvSpPr>
        <p:spPr>
          <a:xfrm>
            <a:off x="6096000" y="2590372"/>
            <a:ext cx="4199201" cy="830997"/>
          </a:xfrm>
          <a:prstGeom prst="rect">
            <a:avLst/>
          </a:prstGeom>
          <a:noFill/>
        </p:spPr>
        <p:txBody>
          <a:bodyPr wrap="square" rtlCol="0">
            <a:noAutofit/>
          </a:bodyPr>
          <a:lstStyle/>
          <a:p>
            <a:pPr algn="r" rtl="0"/>
            <a:r>
              <a:rPr lang="sl" sz="4800" b="1" i="0" u="none" strike="noStrike" spc="324">
                <a:solidFill>
                  <a:srgbClr val="5398A2"/>
                </a:solidFill>
                <a:latin typeface="Calibri"/>
                <a:cs typeface="Calibri"/>
              </a:rPr>
              <a:t>Deležniki</a:t>
            </a:r>
          </a:p>
        </p:txBody>
      </p:sp>
      <p:sp>
        <p:nvSpPr>
          <p:cNvPr id="3" name="Rectangle 2">
            <a:extLst>
              <a:ext uri="{FF2B5EF4-FFF2-40B4-BE49-F238E27FC236}">
                <a16:creationId xmlns:a16="http://schemas.microsoft.com/office/drawing/2014/main" id="{DBA29BE4-7828-134A-0542-100FC8313EA4}"/>
              </a:ext>
            </a:extLst>
          </p:cNvPr>
          <p:cNvSpPr/>
          <p:nvPr/>
        </p:nvSpPr>
        <p:spPr>
          <a:xfrm>
            <a:off x="5846164" y="3540021"/>
            <a:ext cx="456927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5" name="TextBox 4">
            <a:extLst>
              <a:ext uri="{FF2B5EF4-FFF2-40B4-BE49-F238E27FC236}">
                <a16:creationId xmlns:a16="http://schemas.microsoft.com/office/drawing/2014/main" id="{18A3D2B2-78CF-0BE4-F60C-9D41A4F9CBEA}"/>
              </a:ext>
            </a:extLst>
          </p:cNvPr>
          <p:cNvSpPr txBox="1"/>
          <p:nvPr/>
        </p:nvSpPr>
        <p:spPr>
          <a:xfrm>
            <a:off x="5846162" y="3578857"/>
            <a:ext cx="4449040" cy="830997"/>
          </a:xfrm>
          <a:prstGeom prst="rect">
            <a:avLst/>
          </a:prstGeom>
          <a:noFill/>
        </p:spPr>
        <p:txBody>
          <a:bodyPr wrap="square" rtlCol="0">
            <a:noAutofit/>
          </a:bodyPr>
          <a:lstStyle/>
          <a:p>
            <a:pPr algn="r" rtl="0"/>
            <a:r>
              <a:rPr lang="sl" sz="4800" b="1" i="0" u="none" strike="noStrike" spc="324">
                <a:solidFill>
                  <a:srgbClr val="5398A2"/>
                </a:solidFill>
                <a:latin typeface="Calibri"/>
                <a:cs typeface="Calibri"/>
              </a:rPr>
              <a:t>in skupnost</a:t>
            </a:r>
          </a:p>
        </p:txBody>
      </p:sp>
      <p:sp>
        <p:nvSpPr>
          <p:cNvPr id="2" name="Text Placeholder 3">
            <a:extLst>
              <a:ext uri="{FF2B5EF4-FFF2-40B4-BE49-F238E27FC236}">
                <a16:creationId xmlns:a16="http://schemas.microsoft.com/office/drawing/2014/main" id="{79ED29F7-BB11-9EC5-CDF9-D4054D412086}"/>
              </a:ext>
            </a:extLst>
          </p:cNvPr>
          <p:cNvSpPr txBox="1"/>
          <p:nvPr/>
        </p:nvSpPr>
        <p:spPr>
          <a:xfrm>
            <a:off x="6300178" y="4855117"/>
            <a:ext cx="4097539" cy="16351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0">
              <a:lnSpc>
                <a:spcPts val="2600"/>
              </a:lnSpc>
              <a:spcBef>
                <a:spcPct val="0"/>
              </a:spcBef>
              <a:buNone/>
            </a:pPr>
            <a:r>
              <a:rPr lang="sl" sz="3000" b="0" i="0" u="none" strike="noStrike" dirty="0">
                <a:solidFill>
                  <a:srgbClr val="FFFFFF"/>
                </a:solidFill>
                <a:latin typeface="Calibri"/>
                <a:ea typeface="Calibri"/>
                <a:cs typeface="Calibri"/>
              </a:rPr>
              <a:t>Dejavnost za vzpostavljanje povezav za kolektivno delovanje </a:t>
            </a:r>
          </a:p>
        </p:txBody>
      </p:sp>
    </p:spTree>
    <p:extLst>
      <p:ext uri="{BB962C8B-B14F-4D97-AF65-F5344CB8AC3E}">
        <p14:creationId xmlns:p14="http://schemas.microsoft.com/office/powerpoint/2010/main" val="185462977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9898C-37F4-55B1-4EB0-2E54E12ECE3C}"/>
            </a:ext>
          </a:extLst>
        </p:cNvPr>
        <p:cNvGrpSpPr/>
        <p:nvPr/>
      </p:nvGrpSpPr>
      <p:grpSpPr>
        <a:xfrm>
          <a:off x="0" y="0"/>
          <a:ext cx="0" cy="0"/>
          <a:chOff x="0" y="0"/>
          <a:chExt cx="0" cy="0"/>
        </a:xfrm>
      </p:grpSpPr>
      <p:pic>
        <p:nvPicPr>
          <p:cNvPr id="6" name="Picture Placeholder 13">
            <a:extLst>
              <a:ext uri="{FF2B5EF4-FFF2-40B4-BE49-F238E27FC236}">
                <a16:creationId xmlns:a16="http://schemas.microsoft.com/office/drawing/2014/main" id="{8E11086F-D39C-A9D8-67BB-860A9705EE4B}"/>
              </a:ext>
            </a:extLst>
          </p:cNvPr>
          <p:cNvPicPr>
            <a:picLocks noChangeAspect="1"/>
          </p:cNvPicPr>
          <p:nvPr/>
        </p:nvPicPr>
        <p:blipFill>
          <a:blip r:embed="rId2"/>
          <a:srcRect l="-4364" t="48300" r="4364" b="32854"/>
          <a:stretch>
            <a:fillRect/>
          </a:stretch>
        </p:blipFill>
        <p:spPr>
          <a:xfrm>
            <a:off x="6704398" y="-2"/>
            <a:ext cx="5487602" cy="1551216"/>
          </a:xfrm>
          <a:prstGeom prst="rect">
            <a:avLst/>
          </a:prstGeom>
        </p:spPr>
      </p:pic>
      <p:sp>
        <p:nvSpPr>
          <p:cNvPr id="11" name="Google Shape;133;p1">
            <a:extLst>
              <a:ext uri="{FF2B5EF4-FFF2-40B4-BE49-F238E27FC236}">
                <a16:creationId xmlns:a16="http://schemas.microsoft.com/office/drawing/2014/main" id="{888C410C-F299-BD6C-C274-B2332CBF0A9B}"/>
              </a:ext>
            </a:extLst>
          </p:cNvPr>
          <p:cNvSpPr/>
          <p:nvPr/>
        </p:nvSpPr>
        <p:spPr>
          <a:xfrm rot="10800000">
            <a:off x="-15724" y="0"/>
            <a:ext cx="11521114" cy="1551214"/>
          </a:xfrm>
          <a:prstGeom prst="rect">
            <a:avLst/>
          </a:prstGeom>
          <a:gradFill>
            <a:gsLst>
              <a:gs pos="33000">
                <a:srgbClr val="1F8E47"/>
              </a:gs>
              <a:gs pos="74000">
                <a:srgbClr val="1F8E47"/>
              </a:gs>
              <a:gs pos="90000">
                <a:srgbClr val="5398A2">
                  <a:alpha val="0"/>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97BDBA97-9548-4067-B5A6-E4C003136440}"/>
              </a:ext>
            </a:extLst>
          </p:cNvPr>
          <p:cNvSpPr/>
          <p:nvPr/>
        </p:nvSpPr>
        <p:spPr>
          <a:xfrm rot="10800000">
            <a:off x="-15722" y="-1"/>
            <a:ext cx="4827217" cy="1551215"/>
          </a:xfrm>
          <a:prstGeom prst="rect">
            <a:avLst/>
          </a:prstGeom>
          <a:blipFill>
            <a:blip r:embed="rId3">
              <a:alphaModFix amt="73000"/>
            </a:blip>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9" name="Text Placeholder 3">
            <a:extLst>
              <a:ext uri="{FF2B5EF4-FFF2-40B4-BE49-F238E27FC236}">
                <a16:creationId xmlns:a16="http://schemas.microsoft.com/office/drawing/2014/main" id="{832018D4-333B-EC48-9819-1C33D74CFA27}"/>
              </a:ext>
            </a:extLst>
          </p:cNvPr>
          <p:cNvSpPr txBox="1"/>
          <p:nvPr/>
        </p:nvSpPr>
        <p:spPr>
          <a:xfrm>
            <a:off x="686610" y="1990929"/>
            <a:ext cx="4124882" cy="45290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2800" b="0" i="0" u="none" strike="noStrike" dirty="0">
                <a:solidFill>
                  <a:srgbClr val="404040"/>
                </a:solidFill>
                <a:latin typeface="Calibri"/>
                <a:ea typeface="Calibri"/>
                <a:cs typeface="Calibri"/>
              </a:rPr>
              <a:t>Beleženje deležnikov in skupnosti nam lahko pomaga razumeti mrežo ljudi, skupin in virov v naših skupnostih, ki lahko prispevajo k reševanju podnebne krize. </a:t>
            </a:r>
            <a:endParaRPr lang="en-IE"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0EAEEA7C-78BD-7EB8-EEB5-2047E5A04F4A}"/>
              </a:ext>
            </a:extLst>
          </p:cNvPr>
          <p:cNvSpPr txBox="1"/>
          <p:nvPr/>
        </p:nvSpPr>
        <p:spPr>
          <a:xfrm>
            <a:off x="5617029" y="1934944"/>
            <a:ext cx="6008912" cy="307480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200"/>
              </a:lnSpc>
              <a:spcBef>
                <a:spcPct val="0"/>
              </a:spcBef>
              <a:buNone/>
            </a:pPr>
            <a:r>
              <a:rPr lang="sl" sz="2200" b="0" i="0" u="none" strike="noStrike" dirty="0">
                <a:solidFill>
                  <a:srgbClr val="404040"/>
                </a:solidFill>
                <a:latin typeface="Calibri"/>
                <a:ea typeface="Calibri"/>
                <a:cs typeface="Calibri"/>
              </a:rPr>
              <a:t>To orodje ni le praktično, temveč je tudi močan način za osvetlitev moči in raznolikosti znotraj naše skupnosti, saj nam omogoča, da najdemo partnerje, zaveznike in skupne cilje, ki bi sicer lahko ostali neopaženi. </a:t>
            </a:r>
          </a:p>
          <a:p>
            <a:pPr marL="0" indent="0">
              <a:lnSpc>
                <a:spcPts val="2200"/>
              </a:lnSpc>
              <a:spcBef>
                <a:spcPct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200"/>
              </a:lnSpc>
              <a:spcBef>
                <a:spcPct val="0"/>
              </a:spcBef>
              <a:buNone/>
            </a:pPr>
            <a:r>
              <a:rPr lang="sl" sz="2200" b="0" i="0" u="none" strike="noStrike" dirty="0">
                <a:solidFill>
                  <a:srgbClr val="404040"/>
                </a:solidFill>
                <a:latin typeface="Calibri"/>
                <a:ea typeface="Calibri"/>
                <a:cs typeface="Calibri"/>
              </a:rPr>
              <a:t>Z vizualizacijo teh povezav dobimo jasnejšo sliko o tem, kdo je vključen, na koga to vpliva in kdo nas lahko podpre ali sodeluje z nami, ko si prizadevamo za odporno in trajnostno prihodnost.</a:t>
            </a:r>
          </a:p>
          <a:p>
            <a:pPr marL="0" indent="0">
              <a:lnSpc>
                <a:spcPts val="2200"/>
              </a:lnSpc>
              <a:spcBef>
                <a:spcPct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03310F6D-90F6-82EF-ABD2-44DB2968B17C}"/>
              </a:ext>
            </a:extLst>
          </p:cNvPr>
          <p:cNvCxnSpPr/>
          <p:nvPr/>
        </p:nvCxnSpPr>
        <p:spPr>
          <a:xfrm flipH="1">
            <a:off x="5150012"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89164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25761-8944-0722-77A3-067020636CA8}"/>
            </a:ext>
          </a:extLst>
        </p:cNvPr>
        <p:cNvGrpSpPr/>
        <p:nvPr/>
      </p:nvGrpSpPr>
      <p:grpSpPr>
        <a:xfrm>
          <a:off x="0" y="0"/>
          <a:ext cx="0" cy="0"/>
          <a:chOff x="0" y="0"/>
          <a:chExt cx="0" cy="0"/>
        </a:xfrm>
      </p:grpSpPr>
      <p:pic>
        <p:nvPicPr>
          <p:cNvPr id="9" name="Picture 8" descr="Looking up a tree with many trees&#10;&#10;AI-generated content may be incorrect.">
            <a:extLst>
              <a:ext uri="{FF2B5EF4-FFF2-40B4-BE49-F238E27FC236}">
                <a16:creationId xmlns:a16="http://schemas.microsoft.com/office/drawing/2014/main" id="{3F97CDD4-21FE-232A-D6C3-31F7DAD3D01A}"/>
              </a:ext>
            </a:extLst>
          </p:cNvPr>
          <p:cNvPicPr>
            <a:picLocks noChangeAspect="1"/>
          </p:cNvPicPr>
          <p:nvPr/>
        </p:nvPicPr>
        <p:blipFill>
          <a:blip r:embed="rId2"/>
          <a:srcRect t="27791" b="27791"/>
          <a:stretch>
            <a:fillRect/>
          </a:stretch>
        </p:blipFill>
        <p:spPr>
          <a:xfrm>
            <a:off x="4242217" y="-1"/>
            <a:ext cx="7007328" cy="4661941"/>
          </a:xfrm>
          <a:prstGeom prst="rect">
            <a:avLst/>
          </a:prstGeom>
        </p:spPr>
      </p:pic>
      <p:sp>
        <p:nvSpPr>
          <p:cNvPr id="11" name="Google Shape;133;p1">
            <a:extLst>
              <a:ext uri="{FF2B5EF4-FFF2-40B4-BE49-F238E27FC236}">
                <a16:creationId xmlns:a16="http://schemas.microsoft.com/office/drawing/2014/main" id="{F507F73F-2C84-EB56-427F-762F4F49BC6D}"/>
              </a:ext>
            </a:extLst>
          </p:cNvPr>
          <p:cNvSpPr/>
          <p:nvPr/>
        </p:nvSpPr>
        <p:spPr>
          <a:xfrm rot="10800000">
            <a:off x="-20685" y="6"/>
            <a:ext cx="11270230" cy="6857994"/>
          </a:xfrm>
          <a:prstGeom prst="rect">
            <a:avLst/>
          </a:prstGeom>
          <a:gradFill>
            <a:gsLst>
              <a:gs pos="51000">
                <a:srgbClr val="1F8E47"/>
              </a:gs>
              <a:gs pos="25000">
                <a:srgbClr val="1F8E47"/>
              </a:gs>
              <a:gs pos="67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59D004E7-CA84-0EDB-8086-6D2E9C9569F3}"/>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Google Shape;145;p2">
            <a:extLst>
              <a:ext uri="{FF2B5EF4-FFF2-40B4-BE49-F238E27FC236}">
                <a16:creationId xmlns:a16="http://schemas.microsoft.com/office/drawing/2014/main" id="{C4608926-D920-C6FE-1D90-440BC0957FEC}"/>
              </a:ext>
            </a:extLst>
          </p:cNvPr>
          <p:cNvSpPr txBox="1"/>
          <p:nvPr/>
        </p:nvSpPr>
        <p:spPr>
          <a:xfrm>
            <a:off x="-15722" y="439713"/>
            <a:ext cx="884843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dirty="0">
                <a:solidFill>
                  <a:srgbClr val="5398A2"/>
                </a:solidFill>
                <a:latin typeface="Calibri"/>
              </a:rPr>
              <a:t>Zakaj je </a:t>
            </a:r>
            <a:r>
              <a:rPr lang="sl" sz="3500" dirty="0">
                <a:solidFill>
                  <a:srgbClr val="5398A2"/>
                </a:solidFill>
              </a:rPr>
              <a:t>beleženje </a:t>
            </a:r>
            <a:r>
              <a:rPr lang="sl" sz="3500" b="1" i="0" u="none" strike="noStrike" dirty="0">
                <a:solidFill>
                  <a:srgbClr val="5398A2"/>
                </a:solidFill>
                <a:latin typeface="Calibri"/>
              </a:rPr>
              <a:t>deležnikov pomembno?</a:t>
            </a:r>
          </a:p>
        </p:txBody>
      </p:sp>
      <p:sp>
        <p:nvSpPr>
          <p:cNvPr id="5" name="Text Placeholder 3">
            <a:extLst>
              <a:ext uri="{FF2B5EF4-FFF2-40B4-BE49-F238E27FC236}">
                <a16:creationId xmlns:a16="http://schemas.microsoft.com/office/drawing/2014/main" id="{1646D990-CF72-6CC4-4679-01ACA5E92882}"/>
              </a:ext>
            </a:extLst>
          </p:cNvPr>
          <p:cNvSpPr txBox="1"/>
          <p:nvPr/>
        </p:nvSpPr>
        <p:spPr>
          <a:xfrm>
            <a:off x="686610" y="1990929"/>
            <a:ext cx="4124882" cy="45290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2800" b="0" i="0" u="none" strike="noStrike" dirty="0">
                <a:solidFill>
                  <a:srgbClr val="FFFFFF"/>
                </a:solidFill>
                <a:latin typeface="Calibri"/>
                <a:ea typeface="Calibri"/>
                <a:cs typeface="Calibri"/>
              </a:rPr>
              <a:t>Vsako skupnost sestavljajo posamezniki, organizacije in druge lastnosti (npr. slapovi, kopališča, prazna zemljišča itd.), pri čemer ima vsaka edinstveno vlogo pri oblikovanju svoje identitete in odpornosti. </a:t>
            </a:r>
            <a:endParaRPr lang="en-IE"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 Placeholder 3">
            <a:extLst>
              <a:ext uri="{FF2B5EF4-FFF2-40B4-BE49-F238E27FC236}">
                <a16:creationId xmlns:a16="http://schemas.microsoft.com/office/drawing/2014/main" id="{EB8BC415-E035-B9E2-684D-99A6FA7EFC7B}"/>
              </a:ext>
            </a:extLst>
          </p:cNvPr>
          <p:cNvSpPr txBox="1"/>
          <p:nvPr/>
        </p:nvSpPr>
        <p:spPr>
          <a:xfrm>
            <a:off x="5617029" y="1990929"/>
            <a:ext cx="4951036" cy="42149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200"/>
              </a:lnSpc>
              <a:spcBef>
                <a:spcPct val="0"/>
              </a:spcBef>
              <a:buNone/>
            </a:pPr>
            <a:r>
              <a:rPr lang="sl" sz="2200" b="0" i="0" u="none" strike="noStrike" dirty="0">
                <a:solidFill>
                  <a:srgbClr val="FFFFFF"/>
                </a:solidFill>
                <a:latin typeface="Calibri"/>
                <a:ea typeface="Calibri"/>
                <a:cs typeface="Calibri"/>
              </a:rPr>
              <a:t>Kartiranje deležnikov nam omogoča, da na našo skupnost gledamo celostno in se vidimo kot del širšega ekosistema. Glede na podnebno krizo je ta perspektiva še posebej dragocena. </a:t>
            </a:r>
          </a:p>
          <a:p>
            <a:pPr marL="0" indent="0">
              <a:lnSpc>
                <a:spcPts val="2200"/>
              </a:lnSpc>
              <a:spcBef>
                <a:spcPct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200"/>
              </a:lnSpc>
              <a:spcBef>
                <a:spcPct val="0"/>
              </a:spcBef>
              <a:buNone/>
            </a:pPr>
            <a:r>
              <a:rPr lang="sl" sz="2200" b="0" i="0" u="none" strike="noStrike" dirty="0">
                <a:solidFill>
                  <a:srgbClr val="FFFFFF"/>
                </a:solidFill>
                <a:latin typeface="Calibri"/>
                <a:ea typeface="Calibri"/>
                <a:cs typeface="Calibri"/>
              </a:rPr>
              <a:t>Izzivi, s katerimi se soočamo, so kompleksni in medsebojno povezani, pogosto preveliki, da bi se z njimi lahko spopadla ena sama oseba ali skupina. Z identifikacijo in mapiranjem deležnikov izkoriščamo mrežo odnosov in virov, ki lahko nudijo podporo, okrepijo naša prizadevanja in v naše pobude vnesejo raznolike perspektive.</a:t>
            </a:r>
          </a:p>
          <a:p>
            <a:pPr marL="0" indent="0">
              <a:lnSpc>
                <a:spcPts val="2200"/>
              </a:lnSpc>
              <a:spcBef>
                <a:spcPct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64036157-AE6C-C459-8E7F-85DA23EF7905}"/>
              </a:ext>
            </a:extLst>
          </p:cNvPr>
          <p:cNvCxnSpPr/>
          <p:nvPr/>
        </p:nvCxnSpPr>
        <p:spPr>
          <a:xfrm flipH="1">
            <a:off x="5150012" y="1836410"/>
            <a:ext cx="0" cy="4581877"/>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16153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AA39-3F52-5C58-B6E3-13B5C5B672C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7DA0C8A-BC64-FF47-A986-8ADE9061B388}"/>
              </a:ext>
            </a:extLst>
          </p:cNvPr>
          <p:cNvPicPr>
            <a:picLocks noChangeAspect="1"/>
          </p:cNvPicPr>
          <p:nvPr/>
        </p:nvPicPr>
        <p:blipFill>
          <a:blip r:embed="rId2"/>
          <a:srcRect l="-16994" t="48092" r="16994" b="-11364"/>
          <a:stretch>
            <a:fillRect/>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9D979D8-8D8C-7C2C-D222-CF4AF9F40FB8}"/>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4050D42E-DE7D-582D-EE19-DAA71CB1A5CF}"/>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A51906CE-107A-A1D4-853A-91131025D4B6}"/>
              </a:ext>
            </a:extLst>
          </p:cNvPr>
          <p:cNvSpPr/>
          <p:nvPr/>
        </p:nvSpPr>
        <p:spPr>
          <a:xfrm>
            <a:off x="467002" y="2226464"/>
            <a:ext cx="10359712" cy="385056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5" name="Google Shape;145;p2">
            <a:extLst>
              <a:ext uri="{FF2B5EF4-FFF2-40B4-BE49-F238E27FC236}">
                <a16:creationId xmlns:a16="http://schemas.microsoft.com/office/drawing/2014/main" id="{FCD0E5FC-CE0A-8656-68B0-C58D4EA7C6E5}"/>
              </a:ext>
            </a:extLst>
          </p:cNvPr>
          <p:cNvSpPr txBox="1"/>
          <p:nvPr/>
        </p:nvSpPr>
        <p:spPr>
          <a:xfrm>
            <a:off x="1" y="639397"/>
            <a:ext cx="948877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dirty="0">
                <a:solidFill>
                  <a:srgbClr val="5398A2"/>
                </a:solidFill>
                <a:latin typeface="Calibri"/>
              </a:rPr>
              <a:t>Koraki za beleženje deležnikov in skupnosti</a:t>
            </a:r>
          </a:p>
        </p:txBody>
      </p:sp>
      <p:sp>
        <p:nvSpPr>
          <p:cNvPr id="2" name="Text Placeholder 3">
            <a:extLst>
              <a:ext uri="{FF2B5EF4-FFF2-40B4-BE49-F238E27FC236}">
                <a16:creationId xmlns:a16="http://schemas.microsoft.com/office/drawing/2014/main" id="{3809709D-9C85-C327-D987-635F938C09CA}"/>
              </a:ext>
            </a:extLst>
          </p:cNvPr>
          <p:cNvSpPr txBox="1"/>
          <p:nvPr/>
        </p:nvSpPr>
        <p:spPr>
          <a:xfrm>
            <a:off x="1699249" y="2654490"/>
            <a:ext cx="8636609" cy="30070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Clr>
                <a:srgbClr val="E6C8C7"/>
              </a:buClr>
              <a:buNone/>
            </a:pPr>
            <a:r>
              <a:rPr lang="sl" sz="3200" b="1" i="0" u="none" strike="noStrike" dirty="0">
                <a:solidFill>
                  <a:srgbClr val="5398A2"/>
                </a:solidFill>
                <a:latin typeface="Calibri"/>
                <a:ea typeface="Calibri"/>
                <a:cs typeface="Calibri"/>
              </a:rPr>
              <a:t>Prepoznaj deležnike: </a:t>
            </a:r>
          </a:p>
          <a:p>
            <a:pPr marL="0" indent="0">
              <a:lnSpc>
                <a:spcPts val="2500"/>
              </a:lnSpc>
              <a:spcBef>
                <a:spcPct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E6C8C7"/>
              </a:buClr>
              <a:buNone/>
            </a:pPr>
            <a:br>
              <a:rPr lang="sl" sz="2400" b="0" i="0" u="none" strike="noStrike" dirty="0">
                <a:solidFill>
                  <a:srgbClr val="404040"/>
                </a:solidFill>
                <a:latin typeface="Calibri"/>
                <a:ea typeface="Calibri"/>
                <a:cs typeface="Calibri"/>
              </a:rPr>
            </a:br>
            <a:r>
              <a:rPr lang="sl" sz="2400" b="0" i="0" u="none" strike="noStrike" dirty="0">
                <a:solidFill>
                  <a:srgbClr val="404040"/>
                </a:solidFill>
                <a:latin typeface="Calibri"/>
                <a:ea typeface="Calibri"/>
                <a:cs typeface="Calibri"/>
              </a:rPr>
              <a:t>Začni s seznamom različnih posameznikov, skupin in virov, ki so del tvoje skupnosti. Sem lahko spadajo lokalne organizacije, podjetja, vladni organi, izobraževalne ustanove, skupine za zagovorništvo okolja in celo atributi, kot so parki in reke. Upoštevajte tudi posameznike, ki igrajo ključne vloge, kot so vodje skupnosti, aktivisti, znanstveniki, umetniki in pedagogi.</a:t>
            </a:r>
          </a:p>
          <a:p>
            <a:pPr marL="0" indent="0">
              <a:lnSpc>
                <a:spcPts val="2500"/>
              </a:lnSpc>
              <a:spcBef>
                <a:spcPct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845DBA5C-2367-BD59-3A28-7F55499810FD}"/>
              </a:ext>
            </a:extLst>
          </p:cNvPr>
          <p:cNvCxnSpPr/>
          <p:nvPr/>
        </p:nvCxnSpPr>
        <p:spPr>
          <a:xfrm flipH="1">
            <a:off x="1365286" y="3274512"/>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42CC8FE-3FD3-BEFF-F0C2-F3E91685ABAD}"/>
              </a:ext>
            </a:extLst>
          </p:cNvPr>
          <p:cNvGrpSpPr/>
          <p:nvPr/>
        </p:nvGrpSpPr>
        <p:grpSpPr>
          <a:xfrm>
            <a:off x="403345" y="2968810"/>
            <a:ext cx="1420700" cy="893966"/>
            <a:chOff x="5728181" y="1253145"/>
            <a:chExt cx="1546707" cy="973255"/>
          </a:xfrm>
        </p:grpSpPr>
        <p:sp>
          <p:nvSpPr>
            <p:cNvPr id="18" name="Oval 17">
              <a:extLst>
                <a:ext uri="{FF2B5EF4-FFF2-40B4-BE49-F238E27FC236}">
                  <a16:creationId xmlns:a16="http://schemas.microsoft.com/office/drawing/2014/main" id="{F725C433-7595-3CFD-4C69-1450BE23CED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2" name="Text Placeholder 23">
              <a:extLst>
                <a:ext uri="{FF2B5EF4-FFF2-40B4-BE49-F238E27FC236}">
                  <a16:creationId xmlns:a16="http://schemas.microsoft.com/office/drawing/2014/main" id="{CCCC3CFF-22E8-95F3-B90F-9727BE0C34DA}"/>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600" b="1" i="0" u="none" strike="noStrike">
                  <a:latin typeface="Calibri"/>
                  <a:cs typeface="Calibri"/>
                </a:rPr>
                <a:t>01</a:t>
              </a:r>
            </a:p>
          </p:txBody>
        </p:sp>
      </p:grpSp>
    </p:spTree>
    <p:extLst>
      <p:ext uri="{BB962C8B-B14F-4D97-AF65-F5344CB8AC3E}">
        <p14:creationId xmlns:p14="http://schemas.microsoft.com/office/powerpoint/2010/main" val="121941913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BF857-76C2-FFBB-CA30-11D0E6F34A4F}"/>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D80EAAC-D590-E002-F9DB-8D323F366C2D}"/>
              </a:ext>
            </a:extLst>
          </p:cNvPr>
          <p:cNvPicPr>
            <a:picLocks noChangeAspect="1"/>
          </p:cNvPicPr>
          <p:nvPr/>
        </p:nvPicPr>
        <p:blipFill>
          <a:blip r:embed="rId2"/>
          <a:srcRect l="-16994" t="48092" r="16994" b="-11364"/>
          <a:stretch>
            <a:fillRect/>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90310471-B0D2-4111-E4DE-FC0CDB14A06E}"/>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0CABE1CD-16D8-0BC9-3A14-6B80E41D508A}"/>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A3993D65-6E3C-A862-4040-D0AC06041CD7}"/>
              </a:ext>
            </a:extLst>
          </p:cNvPr>
          <p:cNvSpPr/>
          <p:nvPr/>
        </p:nvSpPr>
        <p:spPr>
          <a:xfrm>
            <a:off x="511972" y="697467"/>
            <a:ext cx="10359712" cy="5583412"/>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 name="Text Placeholder 3">
            <a:extLst>
              <a:ext uri="{FF2B5EF4-FFF2-40B4-BE49-F238E27FC236}">
                <a16:creationId xmlns:a16="http://schemas.microsoft.com/office/drawing/2014/main" id="{EE272C19-759B-93AD-074E-919F30DD730C}"/>
              </a:ext>
            </a:extLst>
          </p:cNvPr>
          <p:cNvSpPr txBox="1"/>
          <p:nvPr/>
        </p:nvSpPr>
        <p:spPr>
          <a:xfrm>
            <a:off x="1744219" y="1125493"/>
            <a:ext cx="8636609" cy="30070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Clr>
                <a:srgbClr val="E6C8C7"/>
              </a:buClr>
              <a:buNone/>
            </a:pPr>
            <a:r>
              <a:rPr lang="sl" sz="3200" b="1" i="0" u="none" strike="noStrike" dirty="0">
                <a:solidFill>
                  <a:srgbClr val="5398A2"/>
                </a:solidFill>
                <a:latin typeface="Calibri"/>
                <a:ea typeface="Calibri"/>
                <a:cs typeface="Calibri"/>
              </a:rPr>
              <a:t>Oceni odnose in vpliv: </a:t>
            </a:r>
          </a:p>
          <a:p>
            <a:pPr marL="0" indent="0">
              <a:lnSpc>
                <a:spcPts val="2500"/>
              </a:lnSpc>
              <a:spcBef>
                <a:spcPct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E6C8C7"/>
              </a:buClr>
              <a:buNone/>
            </a:pPr>
            <a:br>
              <a:rPr lang="sl" sz="2400" b="0" i="0" u="none" strike="noStrike" dirty="0">
                <a:solidFill>
                  <a:srgbClr val="404040"/>
                </a:solidFill>
                <a:latin typeface="Calibri"/>
                <a:ea typeface="Calibri"/>
                <a:cs typeface="Calibri"/>
              </a:rPr>
            </a:br>
            <a:r>
              <a:rPr lang="sl" sz="2400" b="0" i="0" u="none" strike="noStrike" dirty="0">
                <a:solidFill>
                  <a:srgbClr val="404040"/>
                </a:solidFill>
                <a:latin typeface="Calibri"/>
                <a:ea typeface="Calibri"/>
                <a:cs typeface="Calibri"/>
              </a:rPr>
              <a:t>Ko prepoznaš deležnike, razmisli o vlogi, ki jo vsak od njih igra v skupnosti. Ali so to neposredni vplivneži, partnerji ali podporniki? Ali obstajajo skupine, ki imajo večji vpliv na vprašanja, povezana s podnebjem, ali ki bi lahko zagotovile vire, informacije ali ukrepe? </a:t>
            </a:r>
          </a:p>
          <a:p>
            <a:pPr marL="0" indent="0">
              <a:lnSpc>
                <a:spcPts val="2500"/>
              </a:lnSpc>
              <a:spcBef>
                <a:spcPct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E6C8C7"/>
              </a:buClr>
              <a:buNone/>
            </a:pPr>
            <a:r>
              <a:rPr lang="sl" sz="2400" b="0" i="0" u="none" strike="noStrike" dirty="0">
                <a:solidFill>
                  <a:srgbClr val="404040"/>
                </a:solidFill>
                <a:latin typeface="Calibri"/>
                <a:ea typeface="Calibri"/>
                <a:cs typeface="Calibri"/>
              </a:rPr>
              <a:t>Ocenjevanje vpliva vsakega deležnika pomaga pri določanju prednostnih nalog pri sodelovanju in prepoznavanju potencialnih področij sodelovanja. Pomaga lahko tudi pri prepoznavanju nasprotnikov, vendar bodite premišljeni pri tem, kako jih prepoznaš. Lahko jih barvno označiš kot sredstvo za razlikovanje od bolj očitnih partnerjev, s čimer priznaš, da so tam, vendar ne nujno za gradnjo skupnosti.</a:t>
            </a:r>
          </a:p>
          <a:p>
            <a:pPr marL="0" indent="0">
              <a:lnSpc>
                <a:spcPts val="2500"/>
              </a:lnSpc>
              <a:spcBef>
                <a:spcPct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00686FC-5319-99AF-A046-F6EE1E5C144C}"/>
              </a:ext>
            </a:extLst>
          </p:cNvPr>
          <p:cNvCxnSpPr/>
          <p:nvPr/>
        </p:nvCxnSpPr>
        <p:spPr>
          <a:xfrm flipH="1">
            <a:off x="1410256" y="173052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7D4A2DA-3126-BC66-E6DA-3ADCBF4AA14B}"/>
              </a:ext>
            </a:extLst>
          </p:cNvPr>
          <p:cNvGrpSpPr/>
          <p:nvPr/>
        </p:nvGrpSpPr>
        <p:grpSpPr>
          <a:xfrm>
            <a:off x="448315" y="1424822"/>
            <a:ext cx="1420700" cy="893966"/>
            <a:chOff x="5728181" y="1253145"/>
            <a:chExt cx="1546707" cy="973255"/>
          </a:xfrm>
        </p:grpSpPr>
        <p:sp>
          <p:nvSpPr>
            <p:cNvPr id="18" name="Oval 17">
              <a:extLst>
                <a:ext uri="{FF2B5EF4-FFF2-40B4-BE49-F238E27FC236}">
                  <a16:creationId xmlns:a16="http://schemas.microsoft.com/office/drawing/2014/main" id="{04413A52-284B-75F8-7AFF-82787E36BA96}"/>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2" name="Text Placeholder 23">
              <a:extLst>
                <a:ext uri="{FF2B5EF4-FFF2-40B4-BE49-F238E27FC236}">
                  <a16:creationId xmlns:a16="http://schemas.microsoft.com/office/drawing/2014/main" id="{A876EE11-C981-943E-7F1D-0F7635F15E3B}"/>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600" b="1" i="0" u="none" strike="noStrike">
                  <a:latin typeface="Calibri"/>
                  <a:cs typeface="Calibri"/>
                </a:rPr>
                <a:t>02</a:t>
              </a:r>
            </a:p>
          </p:txBody>
        </p:sp>
      </p:grpSp>
    </p:spTree>
    <p:extLst>
      <p:ext uri="{BB962C8B-B14F-4D97-AF65-F5344CB8AC3E}">
        <p14:creationId xmlns:p14="http://schemas.microsoft.com/office/powerpoint/2010/main" val="345111555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13D45E-45E6-67E7-C775-47FBB4D92694}"/>
              </a:ext>
            </a:extLst>
          </p:cNvPr>
          <p:cNvSpPr/>
          <p:nvPr/>
        </p:nvSpPr>
        <p:spPr>
          <a:xfrm rot="10800000">
            <a:off x="0" y="176463"/>
            <a:ext cx="4827217" cy="5198542"/>
          </a:xfrm>
          <a:prstGeom prst="rect">
            <a:avLst/>
          </a:prstGeom>
          <a:blipFill>
            <a:blip r:embed="rId2">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Text Placeholder 2">
            <a:extLst>
              <a:ext uri="{FF2B5EF4-FFF2-40B4-BE49-F238E27FC236}">
                <a16:creationId xmlns:a16="http://schemas.microsoft.com/office/drawing/2014/main" id="{ED968A22-DC19-217D-08F7-E921F673DBA4}"/>
              </a:ext>
            </a:extLst>
          </p:cNvPr>
          <p:cNvSpPr txBox="1"/>
          <p:nvPr/>
        </p:nvSpPr>
        <p:spPr>
          <a:xfrm>
            <a:off x="527098" y="900953"/>
            <a:ext cx="4972749" cy="5198543"/>
          </a:xfrm>
          <a:prstGeom prst="rect">
            <a:avLst/>
          </a:prstGeom>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lnSpc>
                <a:spcPts val="3320"/>
              </a:lnSpc>
              <a:spcBef>
                <a:spcPct val="0"/>
              </a:spcBef>
            </a:pPr>
            <a:r>
              <a:rPr lang="sl" sz="3000" b="0" i="1" u="none" strike="noStrike" dirty="0">
                <a:latin typeface="Calibri"/>
              </a:rPr>
              <a:t>"Ko se odločimo, da se bomo spraševali o ljudeh, ki jih ne poznamo, ko si predstavljamo njihova življenja in poslušamo njihove zgodbe, </a:t>
            </a:r>
          </a:p>
          <a:p>
            <a:pPr algn="l" rtl="0">
              <a:lnSpc>
                <a:spcPts val="3320"/>
              </a:lnSpc>
              <a:spcBef>
                <a:spcPct val="0"/>
              </a:spcBef>
            </a:pPr>
            <a:r>
              <a:rPr lang="sl" sz="3000" b="0" i="1" u="none" strike="noStrike" dirty="0">
                <a:latin typeface="Calibri"/>
              </a:rPr>
              <a:t>začnemo širiti krog ljudi, ki jih vidimo kot del sebe. </a:t>
            </a:r>
          </a:p>
          <a:p>
            <a:pPr algn="l" rtl="0">
              <a:lnSpc>
                <a:spcPts val="3320"/>
              </a:lnSpc>
              <a:spcBef>
                <a:spcPct val="0"/>
              </a:spcBef>
            </a:pPr>
            <a:r>
              <a:rPr lang="sl" sz="3000" b="0" i="1" u="none" strike="noStrike" dirty="0">
                <a:latin typeface="Calibri"/>
              </a:rPr>
              <a:t>Pripravljamo se na </a:t>
            </a:r>
          </a:p>
          <a:p>
            <a:pPr algn="l" rtl="0">
              <a:lnSpc>
                <a:spcPts val="3320"/>
              </a:lnSpc>
              <a:spcBef>
                <a:spcPct val="0"/>
              </a:spcBef>
            </a:pPr>
            <a:r>
              <a:rPr lang="sl" sz="3000" b="0" i="1" u="none" strike="noStrike" dirty="0">
                <a:latin typeface="Calibri"/>
              </a:rPr>
              <a:t>ljubezen, ki presega tisto, kar </a:t>
            </a:r>
          </a:p>
          <a:p>
            <a:pPr algn="l" rtl="0">
              <a:lnSpc>
                <a:spcPts val="3320"/>
              </a:lnSpc>
              <a:spcBef>
                <a:spcPct val="0"/>
              </a:spcBef>
            </a:pPr>
            <a:r>
              <a:rPr lang="sl" sz="3000" b="0" i="1" u="none" strike="noStrike" dirty="0">
                <a:latin typeface="Calibri"/>
              </a:rPr>
              <a:t>zahteva evolucija." </a:t>
            </a:r>
            <a:br>
              <a:rPr lang="sl" sz="3600" b="0" i="1" u="none" strike="noStrike" dirty="0">
                <a:latin typeface="Calibri"/>
              </a:rPr>
            </a:br>
            <a:endParaRPr lang="en-US" sz="3600" dirty="0"/>
          </a:p>
          <a:p>
            <a:pPr algn="l" rtl="0">
              <a:lnSpc>
                <a:spcPts val="3320"/>
              </a:lnSpc>
              <a:spcBef>
                <a:spcPct val="0"/>
              </a:spcBef>
            </a:pPr>
            <a:r>
              <a:rPr lang="sl" sz="3200" b="1" i="0" u="none" strike="noStrike" dirty="0">
                <a:latin typeface="Calibri"/>
              </a:rPr>
              <a:t>Valarie Kaur</a:t>
            </a:r>
          </a:p>
          <a:p>
            <a:pPr algn="l">
              <a:lnSpc>
                <a:spcPts val="2920"/>
              </a:lnSpc>
              <a:spcBef>
                <a:spcPct val="0"/>
              </a:spcBef>
            </a:pPr>
            <a:endParaRPr lang="en-US" sz="3200" b="1" i="0" dirty="0"/>
          </a:p>
          <a:p>
            <a:pPr algn="l">
              <a:lnSpc>
                <a:spcPts val="2920"/>
              </a:lnSpc>
              <a:spcBef>
                <a:spcPct val="0"/>
              </a:spcBef>
            </a:pPr>
            <a:endParaRPr lang="en-US" sz="3200" i="0" dirty="0"/>
          </a:p>
        </p:txBody>
      </p:sp>
      <p:sp>
        <p:nvSpPr>
          <p:cNvPr id="18" name="Freeform 17">
            <a:extLst>
              <a:ext uri="{FF2B5EF4-FFF2-40B4-BE49-F238E27FC236}">
                <a16:creationId xmlns:a16="http://schemas.microsoft.com/office/drawing/2014/main" id="{540C3FFF-6B01-85D3-A93C-9ADFF1B6E43D}"/>
              </a:ext>
            </a:extLst>
          </p:cNvPr>
          <p:cNvSpPr/>
          <p:nvPr/>
        </p:nvSpPr>
        <p:spPr>
          <a:xfrm rot="16200000">
            <a:off x="6633644" y="-435406"/>
            <a:ext cx="4556399" cy="6560313"/>
          </a:xfrm>
          <a:custGeom>
            <a:avLst/>
            <a:gdLst>
              <a:gd name="connsiteX0" fmla="*/ 4556399 w 4556399"/>
              <a:gd name="connsiteY0" fmla="*/ 2277673 h 6560313"/>
              <a:gd name="connsiteX1" fmla="*/ 4551645 w 4556399"/>
              <a:gd name="connsiteY1" fmla="*/ 2406060 h 6560313"/>
              <a:gd name="connsiteX2" fmla="*/ 4556399 w 4556399"/>
              <a:gd name="connsiteY2" fmla="*/ 2406060 h 6560313"/>
              <a:gd name="connsiteX3" fmla="*/ 4556399 w 4556399"/>
              <a:gd name="connsiteY3" fmla="*/ 3325107 h 6560313"/>
              <a:gd name="connsiteX4" fmla="*/ 4556399 w 4556399"/>
              <a:gd name="connsiteY4" fmla="*/ 3439773 h 6560313"/>
              <a:gd name="connsiteX5" fmla="*/ 4556399 w 4556399"/>
              <a:gd name="connsiteY5" fmla="*/ 5900027 h 6560313"/>
              <a:gd name="connsiteX6" fmla="*/ 4556399 w 4556399"/>
              <a:gd name="connsiteY6" fmla="*/ 6560313 h 6560313"/>
              <a:gd name="connsiteX7" fmla="*/ 0 w 4556399"/>
              <a:gd name="connsiteY7" fmla="*/ 6560312 h 6560313"/>
              <a:gd name="connsiteX8" fmla="*/ 0 w 4556399"/>
              <a:gd name="connsiteY8" fmla="*/ 5900026 h 6560313"/>
              <a:gd name="connsiteX9" fmla="*/ 0 w 4556399"/>
              <a:gd name="connsiteY9" fmla="*/ 3439772 h 6560313"/>
              <a:gd name="connsiteX10" fmla="*/ 0 w 4556399"/>
              <a:gd name="connsiteY10" fmla="*/ 3325106 h 6560313"/>
              <a:gd name="connsiteX11" fmla="*/ 0 w 4556399"/>
              <a:gd name="connsiteY11" fmla="*/ 2406060 h 6560313"/>
              <a:gd name="connsiteX12" fmla="*/ 4755 w 4556399"/>
              <a:gd name="connsiteY12" fmla="*/ 2406060 h 6560313"/>
              <a:gd name="connsiteX13" fmla="*/ 0 w 4556399"/>
              <a:gd name="connsiteY13" fmla="*/ 2277673 h 6560313"/>
              <a:gd name="connsiteX14" fmla="*/ 2278199 w 4556399"/>
              <a:gd name="connsiteY14" fmla="*/ 0 h 6560313"/>
              <a:gd name="connsiteX15" fmla="*/ 4556399 w 4556399"/>
              <a:gd name="connsiteY15" fmla="*/ 2277673 h 65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6399" h="6560313">
                <a:moveTo>
                  <a:pt x="4556399" y="2277673"/>
                </a:moveTo>
                <a:cubicBezTo>
                  <a:pt x="4556399" y="2320468"/>
                  <a:pt x="4556399" y="2368020"/>
                  <a:pt x="4551645" y="2406060"/>
                </a:cubicBezTo>
                <a:lnTo>
                  <a:pt x="4556399" y="2406060"/>
                </a:lnTo>
                <a:lnTo>
                  <a:pt x="4556399" y="3325107"/>
                </a:lnTo>
                <a:lnTo>
                  <a:pt x="4556399" y="3439773"/>
                </a:lnTo>
                <a:lnTo>
                  <a:pt x="4556399" y="5900027"/>
                </a:lnTo>
                <a:lnTo>
                  <a:pt x="4556399" y="6560313"/>
                </a:lnTo>
                <a:lnTo>
                  <a:pt x="0" y="6560312"/>
                </a:lnTo>
                <a:lnTo>
                  <a:pt x="0" y="5900026"/>
                </a:lnTo>
                <a:lnTo>
                  <a:pt x="0" y="3439772"/>
                </a:lnTo>
                <a:lnTo>
                  <a:pt x="0" y="3325106"/>
                </a:lnTo>
                <a:lnTo>
                  <a:pt x="0" y="2406060"/>
                </a:lnTo>
                <a:lnTo>
                  <a:pt x="4755" y="2406060"/>
                </a:lnTo>
                <a:cubicBezTo>
                  <a:pt x="0" y="2363266"/>
                  <a:pt x="0" y="2320468"/>
                  <a:pt x="0" y="2277673"/>
                </a:cubicBezTo>
                <a:cubicBezTo>
                  <a:pt x="0" y="1017580"/>
                  <a:pt x="1017817" y="0"/>
                  <a:pt x="2278199" y="0"/>
                </a:cubicBezTo>
                <a:cubicBezTo>
                  <a:pt x="3538580" y="0"/>
                  <a:pt x="4556400" y="1022338"/>
                  <a:pt x="4556399" y="2277673"/>
                </a:cubicBezTo>
                <a:close/>
              </a:path>
            </a:pathLst>
          </a:custGeom>
          <a:blipFill dpi="0" rotWithShape="0">
            <a:blip r:embed="rId3"/>
            <a:stretch>
              <a:fillRect t="-57827" b="-578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5489303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FEC9B-3CB0-6DBE-8CE3-98CDF8DC9407}"/>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E96B6C4-36B3-8721-A250-2A6D961D6651}"/>
              </a:ext>
            </a:extLst>
          </p:cNvPr>
          <p:cNvPicPr>
            <a:picLocks noChangeAspect="1"/>
          </p:cNvPicPr>
          <p:nvPr/>
        </p:nvPicPr>
        <p:blipFill>
          <a:blip r:embed="rId2"/>
          <a:srcRect l="-16994" t="48092" r="16994" b="-11364"/>
          <a:stretch>
            <a:fillRect/>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5DEEB3A7-0FA3-1231-CD11-5F174575B1E4}"/>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694E824A-1B09-7BEB-9613-CAC938DA2FD2}"/>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F1E6EAA1-9D70-5DF4-81A7-96CB739203F7}"/>
              </a:ext>
            </a:extLst>
          </p:cNvPr>
          <p:cNvSpPr/>
          <p:nvPr/>
        </p:nvSpPr>
        <p:spPr>
          <a:xfrm>
            <a:off x="511972" y="697467"/>
            <a:ext cx="10359712" cy="5583412"/>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 name="Text Placeholder 3">
            <a:extLst>
              <a:ext uri="{FF2B5EF4-FFF2-40B4-BE49-F238E27FC236}">
                <a16:creationId xmlns:a16="http://schemas.microsoft.com/office/drawing/2014/main" id="{65B77AE7-8E09-197C-A29B-7D8395C770DA}"/>
              </a:ext>
            </a:extLst>
          </p:cNvPr>
          <p:cNvSpPr txBox="1"/>
          <p:nvPr/>
        </p:nvSpPr>
        <p:spPr>
          <a:xfrm>
            <a:off x="1744219" y="1125493"/>
            <a:ext cx="8636609" cy="30070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Clr>
                <a:srgbClr val="E6C8C7"/>
              </a:buClr>
              <a:buNone/>
            </a:pPr>
            <a:r>
              <a:rPr lang="sl" sz="3200" b="1" i="0" u="none" strike="noStrike" dirty="0">
                <a:solidFill>
                  <a:srgbClr val="5398A2"/>
                </a:solidFill>
                <a:latin typeface="Calibri"/>
                <a:ea typeface="Calibri"/>
                <a:cs typeface="Calibri"/>
              </a:rPr>
              <a:t>Prikaži povezave in interakcije na zemljevidu: </a:t>
            </a:r>
          </a:p>
          <a:p>
            <a:pPr marL="0" indent="0">
              <a:lnSpc>
                <a:spcPts val="2500"/>
              </a:lnSpc>
              <a:spcBef>
                <a:spcPct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E6C8C7"/>
              </a:buClr>
              <a:buNone/>
            </a:pPr>
            <a:br>
              <a:rPr lang="sl" sz="2400" b="0" i="0" u="none" strike="noStrike" dirty="0">
                <a:solidFill>
                  <a:srgbClr val="404040"/>
                </a:solidFill>
                <a:latin typeface="Calibri"/>
                <a:ea typeface="Calibri"/>
                <a:cs typeface="Calibri"/>
              </a:rPr>
            </a:br>
            <a:r>
              <a:rPr lang="sl" sz="2400" b="0" i="0" u="none" strike="noStrike" dirty="0">
                <a:solidFill>
                  <a:srgbClr val="404040"/>
                </a:solidFill>
                <a:latin typeface="Calibri"/>
                <a:ea typeface="Calibri"/>
                <a:cs typeface="Calibri"/>
              </a:rPr>
              <a:t>Uporabi vizualno obliko, kot je diagram ali diagram poteka, da prikažeš povezave med deležniki. Nariši črte, ki predstavljajo odnose, skupne vrednote ali potencial sodelovanja. </a:t>
            </a:r>
          </a:p>
          <a:p>
            <a:pPr marL="0" indent="0">
              <a:lnSpc>
                <a:spcPts val="2500"/>
              </a:lnSpc>
              <a:spcBef>
                <a:spcPct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E6C8C7"/>
              </a:buClr>
              <a:buNone/>
            </a:pPr>
            <a:r>
              <a:rPr lang="sl" sz="2400" b="0" i="0" u="none" strike="noStrike" dirty="0">
                <a:solidFill>
                  <a:srgbClr val="404040"/>
                </a:solidFill>
                <a:latin typeface="Calibri"/>
                <a:ea typeface="Calibri"/>
                <a:cs typeface="Calibri"/>
              </a:rPr>
              <a:t>Tak zemljevid bo pomagal ponazoriti poti, po katerih se v skupnosti pretakajo informacije, viri in podpora, ter poudaril priložnosti za skupno ukrepanje.</a:t>
            </a:r>
          </a:p>
          <a:p>
            <a:pPr marL="0" indent="0">
              <a:lnSpc>
                <a:spcPts val="2500"/>
              </a:lnSpc>
              <a:spcBef>
                <a:spcPct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541FAF08-B2FE-9C3C-460A-A64BA40FBE45}"/>
              </a:ext>
            </a:extLst>
          </p:cNvPr>
          <p:cNvCxnSpPr/>
          <p:nvPr/>
        </p:nvCxnSpPr>
        <p:spPr>
          <a:xfrm flipH="1">
            <a:off x="1410256" y="173052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3959148B-CF9B-9563-EAAD-8AD35A37B382}"/>
              </a:ext>
            </a:extLst>
          </p:cNvPr>
          <p:cNvGrpSpPr/>
          <p:nvPr/>
        </p:nvGrpSpPr>
        <p:grpSpPr>
          <a:xfrm>
            <a:off x="448315" y="1424822"/>
            <a:ext cx="1420700" cy="893966"/>
            <a:chOff x="5728181" y="1253145"/>
            <a:chExt cx="1546707" cy="973255"/>
          </a:xfrm>
        </p:grpSpPr>
        <p:sp>
          <p:nvSpPr>
            <p:cNvPr id="18" name="Oval 17">
              <a:extLst>
                <a:ext uri="{FF2B5EF4-FFF2-40B4-BE49-F238E27FC236}">
                  <a16:creationId xmlns:a16="http://schemas.microsoft.com/office/drawing/2014/main" id="{A7EC2627-50B1-B066-62A5-054D247C4478}"/>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2" name="Text Placeholder 23">
              <a:extLst>
                <a:ext uri="{FF2B5EF4-FFF2-40B4-BE49-F238E27FC236}">
                  <a16:creationId xmlns:a16="http://schemas.microsoft.com/office/drawing/2014/main" id="{DA7F42F8-D8E7-58F7-20D8-D0383EAFC503}"/>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600" b="1" i="0" u="none" strike="noStrike">
                  <a:latin typeface="Calibri"/>
                  <a:cs typeface="Calibri"/>
                </a:rPr>
                <a:t>03</a:t>
              </a:r>
            </a:p>
          </p:txBody>
        </p:sp>
      </p:grpSp>
    </p:spTree>
    <p:extLst>
      <p:ext uri="{BB962C8B-B14F-4D97-AF65-F5344CB8AC3E}">
        <p14:creationId xmlns:p14="http://schemas.microsoft.com/office/powerpoint/2010/main" val="235861817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0D74C-F793-F593-C4DD-C06A766676A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66A4FF91-730A-A819-D47C-D8F4C4E15A83}"/>
              </a:ext>
            </a:extLst>
          </p:cNvPr>
          <p:cNvPicPr>
            <a:picLocks noChangeAspect="1"/>
          </p:cNvPicPr>
          <p:nvPr/>
        </p:nvPicPr>
        <p:blipFill>
          <a:blip r:embed="rId2"/>
          <a:srcRect l="-16994" t="48092" r="16994" b="-11364"/>
          <a:stretch>
            <a:fillRect/>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C5DBDA00-3B07-C8AE-B1C6-3181CAE674A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B3D97393-40C0-E7AB-74A5-2355BD392170}"/>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7E4C24D8-5ED1-F9D8-2790-344BAF0530C3}"/>
              </a:ext>
            </a:extLst>
          </p:cNvPr>
          <p:cNvSpPr/>
          <p:nvPr/>
        </p:nvSpPr>
        <p:spPr>
          <a:xfrm>
            <a:off x="511972" y="697467"/>
            <a:ext cx="10359712" cy="5583412"/>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 name="Text Placeholder 3">
            <a:extLst>
              <a:ext uri="{FF2B5EF4-FFF2-40B4-BE49-F238E27FC236}">
                <a16:creationId xmlns:a16="http://schemas.microsoft.com/office/drawing/2014/main" id="{20D82AA9-03D7-A56B-DC71-640A5C2F455A}"/>
              </a:ext>
            </a:extLst>
          </p:cNvPr>
          <p:cNvSpPr txBox="1"/>
          <p:nvPr/>
        </p:nvSpPr>
        <p:spPr>
          <a:xfrm>
            <a:off x="1744219" y="1125493"/>
            <a:ext cx="8636609" cy="30070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Clr>
                <a:srgbClr val="E6C8C7"/>
              </a:buClr>
              <a:buNone/>
            </a:pPr>
            <a:r>
              <a:rPr lang="sl" sz="3200" b="1" i="0" u="none" strike="noStrike" dirty="0">
                <a:solidFill>
                  <a:srgbClr val="5398A2"/>
                </a:solidFill>
                <a:latin typeface="Calibri"/>
                <a:ea typeface="Calibri"/>
                <a:cs typeface="Calibri"/>
              </a:rPr>
              <a:t>Prepoznajte vrzeli in priložnosti: </a:t>
            </a:r>
          </a:p>
          <a:p>
            <a:pPr marL="0" indent="0">
              <a:lnSpc>
                <a:spcPts val="2500"/>
              </a:lnSpc>
              <a:spcBef>
                <a:spcPct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E6C8C7"/>
              </a:buClr>
              <a:buNone/>
            </a:pPr>
            <a:br>
              <a:rPr lang="sl" sz="2400" b="0" i="0" u="none" strike="noStrike" dirty="0">
                <a:solidFill>
                  <a:srgbClr val="404040"/>
                </a:solidFill>
                <a:latin typeface="Calibri"/>
                <a:ea typeface="Calibri"/>
                <a:cs typeface="Calibri"/>
              </a:rPr>
            </a:br>
            <a:r>
              <a:rPr lang="sl" sz="2400" b="0" i="0" u="none" strike="noStrike" dirty="0">
                <a:solidFill>
                  <a:srgbClr val="404040"/>
                </a:solidFill>
                <a:latin typeface="Calibri"/>
                <a:ea typeface="Calibri"/>
                <a:cs typeface="Calibri"/>
              </a:rPr>
              <a:t>Beleženje lahko razkrije področja, kjer manjkajo povezave ali so nerazvite. Morda obstajajo skupine, ki bi imele koristi od sodelovanja, ali deležniki, ki bi lahko podprli podnebna prizadevanja, vendar še niso bili vključeni. </a:t>
            </a:r>
          </a:p>
          <a:p>
            <a:pPr marL="0" indent="0">
              <a:lnSpc>
                <a:spcPts val="2500"/>
              </a:lnSpc>
              <a:spcBef>
                <a:spcPct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E6C8C7"/>
              </a:buClr>
              <a:buNone/>
            </a:pPr>
            <a:r>
              <a:rPr lang="sl" sz="2400" b="0" i="0" u="none" strike="noStrike" dirty="0">
                <a:solidFill>
                  <a:srgbClr val="404040"/>
                </a:solidFill>
                <a:latin typeface="Calibri"/>
                <a:ea typeface="Calibri"/>
                <a:cs typeface="Calibri"/>
              </a:rPr>
              <a:t>Ta vpogled uporabite za prepoznavanje priložnosti za ozaveščanje, spodbujanje novih odnosov in krepitev mreže.</a:t>
            </a:r>
          </a:p>
        </p:txBody>
      </p:sp>
      <p:cxnSp>
        <p:nvCxnSpPr>
          <p:cNvPr id="4" name="Straight Connector 3">
            <a:extLst>
              <a:ext uri="{FF2B5EF4-FFF2-40B4-BE49-F238E27FC236}">
                <a16:creationId xmlns:a16="http://schemas.microsoft.com/office/drawing/2014/main" id="{FE5C6FAE-9388-31A4-3D4B-D27C596CAB1E}"/>
              </a:ext>
            </a:extLst>
          </p:cNvPr>
          <p:cNvCxnSpPr/>
          <p:nvPr/>
        </p:nvCxnSpPr>
        <p:spPr>
          <a:xfrm flipH="1">
            <a:off x="1410256" y="173052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FC3FE5E-1739-68CC-394A-6F02743B4DD3}"/>
              </a:ext>
            </a:extLst>
          </p:cNvPr>
          <p:cNvGrpSpPr/>
          <p:nvPr/>
        </p:nvGrpSpPr>
        <p:grpSpPr>
          <a:xfrm>
            <a:off x="448315" y="1424822"/>
            <a:ext cx="1420700" cy="893966"/>
            <a:chOff x="5728181" y="1253145"/>
            <a:chExt cx="1546707" cy="973255"/>
          </a:xfrm>
        </p:grpSpPr>
        <p:sp>
          <p:nvSpPr>
            <p:cNvPr id="18" name="Oval 17">
              <a:extLst>
                <a:ext uri="{FF2B5EF4-FFF2-40B4-BE49-F238E27FC236}">
                  <a16:creationId xmlns:a16="http://schemas.microsoft.com/office/drawing/2014/main" id="{08591527-D9DF-6DF8-9FDF-71D2367A098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2" name="Text Placeholder 23">
              <a:extLst>
                <a:ext uri="{FF2B5EF4-FFF2-40B4-BE49-F238E27FC236}">
                  <a16:creationId xmlns:a16="http://schemas.microsoft.com/office/drawing/2014/main" id="{3653800D-1295-FD3C-F9A1-4689C3813B9B}"/>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600" b="1" i="0" u="none" strike="noStrike">
                  <a:latin typeface="Calibri"/>
                  <a:cs typeface="Calibri"/>
                </a:rPr>
                <a:t>04</a:t>
              </a:r>
            </a:p>
          </p:txBody>
        </p:sp>
      </p:grpSp>
    </p:spTree>
    <p:extLst>
      <p:ext uri="{BB962C8B-B14F-4D97-AF65-F5344CB8AC3E}">
        <p14:creationId xmlns:p14="http://schemas.microsoft.com/office/powerpoint/2010/main" val="369342752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63762-19BF-63F8-F3ED-34CF91824630}"/>
            </a:ext>
          </a:extLst>
        </p:cNvPr>
        <p:cNvGrpSpPr/>
        <p:nvPr/>
      </p:nvGrpSpPr>
      <p:grpSpPr>
        <a:xfrm>
          <a:off x="0" y="0"/>
          <a:ext cx="0" cy="0"/>
          <a:chOff x="0" y="0"/>
          <a:chExt cx="0" cy="0"/>
        </a:xfrm>
      </p:grpSpPr>
      <p:pic>
        <p:nvPicPr>
          <p:cNvPr id="9" name="Picture 8" descr="Looking up a tree with many trees&#10;&#10;AI-generated content may be incorrect.">
            <a:extLst>
              <a:ext uri="{FF2B5EF4-FFF2-40B4-BE49-F238E27FC236}">
                <a16:creationId xmlns:a16="http://schemas.microsoft.com/office/drawing/2014/main" id="{9DCD06BA-6C6A-DD8B-D023-1E9D7EE6CA20}"/>
              </a:ext>
            </a:extLst>
          </p:cNvPr>
          <p:cNvPicPr>
            <a:picLocks noChangeAspect="1"/>
          </p:cNvPicPr>
          <p:nvPr/>
        </p:nvPicPr>
        <p:blipFill>
          <a:blip r:embed="rId2"/>
          <a:srcRect t="27791" b="27791"/>
          <a:stretch>
            <a:fillRect/>
          </a:stretch>
        </p:blipFill>
        <p:spPr>
          <a:xfrm>
            <a:off x="4242217" y="-1"/>
            <a:ext cx="7007328" cy="4661941"/>
          </a:xfrm>
          <a:prstGeom prst="rect">
            <a:avLst/>
          </a:prstGeom>
        </p:spPr>
      </p:pic>
      <p:sp>
        <p:nvSpPr>
          <p:cNvPr id="11" name="Google Shape;133;p1">
            <a:extLst>
              <a:ext uri="{FF2B5EF4-FFF2-40B4-BE49-F238E27FC236}">
                <a16:creationId xmlns:a16="http://schemas.microsoft.com/office/drawing/2014/main" id="{81E32482-EE1E-D5CD-6C8E-59723D547A20}"/>
              </a:ext>
            </a:extLst>
          </p:cNvPr>
          <p:cNvSpPr/>
          <p:nvPr/>
        </p:nvSpPr>
        <p:spPr>
          <a:xfrm rot="10800000">
            <a:off x="-20685" y="6"/>
            <a:ext cx="11270230" cy="6857994"/>
          </a:xfrm>
          <a:prstGeom prst="rect">
            <a:avLst/>
          </a:prstGeom>
          <a:gradFill>
            <a:gsLst>
              <a:gs pos="51000">
                <a:srgbClr val="1F8E47"/>
              </a:gs>
              <a:gs pos="25000">
                <a:srgbClr val="1F8E47"/>
              </a:gs>
              <a:gs pos="67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D503AF08-EDBE-EAFC-676D-B9B618C6EE18}"/>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Google Shape;145;p2">
            <a:extLst>
              <a:ext uri="{FF2B5EF4-FFF2-40B4-BE49-F238E27FC236}">
                <a16:creationId xmlns:a16="http://schemas.microsoft.com/office/drawing/2014/main" id="{7A34D461-53A5-4974-91C5-2ECE6924C9D7}"/>
              </a:ext>
            </a:extLst>
          </p:cNvPr>
          <p:cNvSpPr txBox="1"/>
          <p:nvPr/>
        </p:nvSpPr>
        <p:spPr>
          <a:xfrm>
            <a:off x="-15722" y="439713"/>
            <a:ext cx="787056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dirty="0">
                <a:solidFill>
                  <a:srgbClr val="5398A2"/>
                </a:solidFill>
                <a:latin typeface="Calibri"/>
              </a:rPr>
              <a:t>Oživljanje beleženja deležnikov</a:t>
            </a:r>
          </a:p>
        </p:txBody>
      </p:sp>
      <p:sp>
        <p:nvSpPr>
          <p:cNvPr id="5" name="Text Placeholder 3">
            <a:extLst>
              <a:ext uri="{FF2B5EF4-FFF2-40B4-BE49-F238E27FC236}">
                <a16:creationId xmlns:a16="http://schemas.microsoft.com/office/drawing/2014/main" id="{1DEF6726-9157-D419-D224-F77B13B88A30}"/>
              </a:ext>
            </a:extLst>
          </p:cNvPr>
          <p:cNvSpPr txBox="1"/>
          <p:nvPr/>
        </p:nvSpPr>
        <p:spPr>
          <a:xfrm>
            <a:off x="656631" y="1705724"/>
            <a:ext cx="2912483" cy="45290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2800" b="0" i="0" u="none" strike="noStrike" dirty="0">
                <a:solidFill>
                  <a:srgbClr val="FFFFFF"/>
                </a:solidFill>
                <a:latin typeface="Calibri"/>
                <a:ea typeface="Calibri"/>
                <a:cs typeface="Calibri"/>
              </a:rPr>
              <a:t>Beleženje deležnikov in skupnosti ni le ustvarjanje diagrama; gre za prakso vključevanja skupnosti in empatije. </a:t>
            </a:r>
            <a:endParaRPr lang="en-IE"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 Placeholder 3">
            <a:extLst>
              <a:ext uri="{FF2B5EF4-FFF2-40B4-BE49-F238E27FC236}">
                <a16:creationId xmlns:a16="http://schemas.microsoft.com/office/drawing/2014/main" id="{BBB652E4-C086-F886-B9C0-BB3B3A5A8EE8}"/>
              </a:ext>
            </a:extLst>
          </p:cNvPr>
          <p:cNvSpPr txBox="1"/>
          <p:nvPr/>
        </p:nvSpPr>
        <p:spPr>
          <a:xfrm>
            <a:off x="4289084" y="1705724"/>
            <a:ext cx="6593767" cy="42149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200"/>
              </a:lnSpc>
              <a:spcBef>
                <a:spcPct val="0"/>
              </a:spcBef>
              <a:buNone/>
            </a:pPr>
            <a:r>
              <a:rPr lang="sl" sz="2200" b="0" i="0" u="none" strike="noStrike" dirty="0">
                <a:solidFill>
                  <a:srgbClr val="FFFFFF"/>
                </a:solidFill>
                <a:latin typeface="Calibri"/>
                <a:ea typeface="Calibri"/>
                <a:cs typeface="Calibri"/>
              </a:rPr>
              <a:t>Ta dejavnost nas spodbuja, da upoštevamo vrednote, potrebe in cilje vsakega deležnika ter da k partnerstvom pristopimo z iskreno radovednostjo in spoštovanjem. Ko razumemo skupni namen, ki nas združuje, postavimo temelje za smiselne odnose, ki temeljijo na zaupanju.</a:t>
            </a:r>
          </a:p>
          <a:p>
            <a:pPr marL="0" indent="0">
              <a:lnSpc>
                <a:spcPts val="2200"/>
              </a:lnSpc>
              <a:spcBef>
                <a:spcPct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ct val="0"/>
              </a:spcBef>
              <a:buNone/>
            </a:pPr>
            <a:r>
              <a:rPr lang="sl" sz="2200" b="0" i="0" u="none" strike="noStrike" dirty="0">
                <a:solidFill>
                  <a:srgbClr val="FFFFFF"/>
                </a:solidFill>
                <a:latin typeface="Calibri"/>
                <a:ea typeface="Calibri"/>
                <a:cs typeface="Calibri"/>
              </a:rPr>
              <a:t>V okviru tega vodnika vas vabimo, da h kartiranju deležnikov pristopi</a:t>
            </a:r>
            <a:r>
              <a:rPr lang="sl" sz="2200" dirty="0">
                <a:solidFill>
                  <a:srgbClr val="FFFFFF"/>
                </a:solidFill>
                <a:latin typeface="Calibri"/>
                <a:ea typeface="Calibri"/>
                <a:cs typeface="Calibri"/>
              </a:rPr>
              <a:t>š</a:t>
            </a:r>
            <a:r>
              <a:rPr lang="sl" sz="2200" b="0" i="0" u="none" strike="noStrike" dirty="0">
                <a:solidFill>
                  <a:srgbClr val="FFFFFF"/>
                </a:solidFill>
                <a:latin typeface="Calibri"/>
                <a:ea typeface="Calibri"/>
                <a:cs typeface="Calibri"/>
              </a:rPr>
              <a:t> z odprtim umom in v duhu sodelovanja. Stopi v stik s </a:t>
            </a:r>
            <a:r>
              <a:rPr lang="sl" sz="2200" dirty="0">
                <a:solidFill>
                  <a:srgbClr val="FFFFFF"/>
                </a:solidFill>
                <a:latin typeface="Calibri"/>
                <a:ea typeface="Calibri"/>
                <a:cs typeface="Calibri"/>
              </a:rPr>
              <a:t>posamezniki in skupinami, s katerimi se </a:t>
            </a:r>
            <a:r>
              <a:rPr lang="sl" sz="2200" dirty="0">
                <a:solidFill>
                  <a:srgbClr val="FFFFFF"/>
                </a:solidFill>
                <a:cs typeface="Calibri"/>
              </a:rPr>
              <a:t>prej še nisi povezal, postavljaj vprašanja in razišči, kako lahko podpreš vizije drug drugega za prihodnost. Z gradnjo pristnih </a:t>
            </a:r>
            <a:r>
              <a:rPr lang="sl" sz="2200" dirty="0">
                <a:solidFill>
                  <a:srgbClr val="FFFFFF"/>
                </a:solidFill>
                <a:latin typeface="Calibri"/>
                <a:ea typeface="Calibri"/>
                <a:cs typeface="Calibri"/>
              </a:rPr>
              <a:t>stikov lahko ustvariš skupno mrežo in </a:t>
            </a:r>
            <a:r>
              <a:rPr lang="sl" sz="2200" b="0" i="0" u="none" strike="noStrike" dirty="0">
                <a:solidFill>
                  <a:srgbClr val="FFFFFF"/>
                </a:solidFill>
                <a:latin typeface="Calibri"/>
                <a:ea typeface="Calibri"/>
                <a:cs typeface="Calibri"/>
              </a:rPr>
              <a:t>krepiš skupno kolektivno odpornost in spodbujaš pozitivno delovanje. </a:t>
            </a:r>
          </a:p>
        </p:txBody>
      </p:sp>
      <p:cxnSp>
        <p:nvCxnSpPr>
          <p:cNvPr id="8" name="Straight Connector 7">
            <a:extLst>
              <a:ext uri="{FF2B5EF4-FFF2-40B4-BE49-F238E27FC236}">
                <a16:creationId xmlns:a16="http://schemas.microsoft.com/office/drawing/2014/main" id="{A3D4EE22-B1FE-C6AB-25A4-4DA47ED3E95A}"/>
              </a:ext>
            </a:extLst>
          </p:cNvPr>
          <p:cNvCxnSpPr/>
          <p:nvPr/>
        </p:nvCxnSpPr>
        <p:spPr>
          <a:xfrm flipH="1">
            <a:off x="3905829" y="1551205"/>
            <a:ext cx="0" cy="4581877"/>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170641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9091C-FC79-C183-E4DB-D681FC8DB3A4}"/>
            </a:ext>
          </a:extLst>
        </p:cNvPr>
        <p:cNvGrpSpPr/>
        <p:nvPr/>
      </p:nvGrpSpPr>
      <p:grpSpPr>
        <a:xfrm>
          <a:off x="0" y="0"/>
          <a:ext cx="0" cy="0"/>
          <a:chOff x="0" y="0"/>
          <a:chExt cx="0" cy="0"/>
        </a:xfrm>
      </p:grpSpPr>
      <p:pic>
        <p:nvPicPr>
          <p:cNvPr id="9" name="Picture 8" descr="Looking up a tree with many trees&#10;&#10;AI-generated content may be incorrect.">
            <a:extLst>
              <a:ext uri="{FF2B5EF4-FFF2-40B4-BE49-F238E27FC236}">
                <a16:creationId xmlns:a16="http://schemas.microsoft.com/office/drawing/2014/main" id="{03845F15-4991-52CB-B828-EC05EA8330EC}"/>
              </a:ext>
            </a:extLst>
          </p:cNvPr>
          <p:cNvPicPr>
            <a:picLocks noChangeAspect="1"/>
          </p:cNvPicPr>
          <p:nvPr/>
        </p:nvPicPr>
        <p:blipFill>
          <a:blip r:embed="rId2"/>
          <a:srcRect t="27791" b="27791"/>
          <a:stretch>
            <a:fillRect/>
          </a:stretch>
        </p:blipFill>
        <p:spPr>
          <a:xfrm>
            <a:off x="4242217" y="-1"/>
            <a:ext cx="7007328" cy="4661941"/>
          </a:xfrm>
          <a:prstGeom prst="rect">
            <a:avLst/>
          </a:prstGeom>
        </p:spPr>
      </p:pic>
      <p:sp>
        <p:nvSpPr>
          <p:cNvPr id="11" name="Google Shape;133;p1">
            <a:extLst>
              <a:ext uri="{FF2B5EF4-FFF2-40B4-BE49-F238E27FC236}">
                <a16:creationId xmlns:a16="http://schemas.microsoft.com/office/drawing/2014/main" id="{33BF06AA-1F9F-6806-DEDC-6A683EC2E3A0}"/>
              </a:ext>
            </a:extLst>
          </p:cNvPr>
          <p:cNvSpPr/>
          <p:nvPr/>
        </p:nvSpPr>
        <p:spPr>
          <a:xfrm rot="10800000">
            <a:off x="-20685" y="6"/>
            <a:ext cx="11270230" cy="6857994"/>
          </a:xfrm>
          <a:prstGeom prst="rect">
            <a:avLst/>
          </a:prstGeom>
          <a:gradFill>
            <a:gsLst>
              <a:gs pos="51000">
                <a:srgbClr val="1F8E47"/>
              </a:gs>
              <a:gs pos="25000">
                <a:srgbClr val="1F8E47"/>
              </a:gs>
              <a:gs pos="67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865F73AC-2B93-7174-01DF-16624EEDD90F}"/>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Google Shape;145;p2">
            <a:extLst>
              <a:ext uri="{FF2B5EF4-FFF2-40B4-BE49-F238E27FC236}">
                <a16:creationId xmlns:a16="http://schemas.microsoft.com/office/drawing/2014/main" id="{92E06ABB-6F6C-0020-B170-7777BA3915CF}"/>
              </a:ext>
            </a:extLst>
          </p:cNvPr>
          <p:cNvSpPr txBox="1"/>
          <p:nvPr/>
        </p:nvSpPr>
        <p:spPr>
          <a:xfrm>
            <a:off x="-15722" y="439713"/>
            <a:ext cx="737265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dirty="0">
                <a:solidFill>
                  <a:srgbClr val="5398A2"/>
                </a:solidFill>
                <a:latin typeface="Calibri"/>
              </a:rPr>
              <a:t>Moč beleženja za spremembe</a:t>
            </a:r>
          </a:p>
        </p:txBody>
      </p:sp>
      <p:sp>
        <p:nvSpPr>
          <p:cNvPr id="5" name="Text Placeholder 3">
            <a:extLst>
              <a:ext uri="{FF2B5EF4-FFF2-40B4-BE49-F238E27FC236}">
                <a16:creationId xmlns:a16="http://schemas.microsoft.com/office/drawing/2014/main" id="{B52AFF4F-E66E-1633-F0D0-C34A92296F93}"/>
              </a:ext>
            </a:extLst>
          </p:cNvPr>
          <p:cNvSpPr txBox="1"/>
          <p:nvPr/>
        </p:nvSpPr>
        <p:spPr>
          <a:xfrm>
            <a:off x="656631" y="1705724"/>
            <a:ext cx="2912483" cy="45290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2800" b="0" i="0" u="none" strike="noStrike" dirty="0">
                <a:solidFill>
                  <a:srgbClr val="FFFFFF"/>
                </a:solidFill>
                <a:latin typeface="Calibri"/>
                <a:ea typeface="Calibri"/>
                <a:cs typeface="Calibri"/>
              </a:rPr>
              <a:t>V svojem bistvu gre pri beleženju deležnikov in skupnosti za spodbujanje občutka pripadnosti in namena znotraj skupnosti. </a:t>
            </a:r>
            <a:endParaRPr lang="en-IE"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 Placeholder 3">
            <a:extLst>
              <a:ext uri="{FF2B5EF4-FFF2-40B4-BE49-F238E27FC236}">
                <a16:creationId xmlns:a16="http://schemas.microsoft.com/office/drawing/2014/main" id="{12522D49-3D43-8473-3603-6D7158D26966}"/>
              </a:ext>
            </a:extLst>
          </p:cNvPr>
          <p:cNvSpPr txBox="1"/>
          <p:nvPr/>
        </p:nvSpPr>
        <p:spPr>
          <a:xfrm>
            <a:off x="4289084" y="1705724"/>
            <a:ext cx="6593767" cy="42149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200"/>
              </a:lnSpc>
              <a:spcBef>
                <a:spcPct val="0"/>
              </a:spcBef>
              <a:buNone/>
            </a:pPr>
            <a:r>
              <a:rPr lang="sl" sz="2200" b="0" i="0" u="none" strike="noStrike" dirty="0">
                <a:solidFill>
                  <a:srgbClr val="FFFFFF"/>
                </a:solidFill>
                <a:latin typeface="Calibri"/>
                <a:ea typeface="Calibri"/>
                <a:cs typeface="Calibri"/>
              </a:rPr>
              <a:t>Spominja nas, da smo del večje celote in delamo skupaj za skupni cilj. Vsaka povezava, vzpostavljena skozi ta proces, pomaga spremeniti izolacijo v kolektivno moč in nas približa svetu, kjer so skupnosti opolnomočene, povezane in pripravljene na skupno soočanje z okoljskimi izzivi. Z dobro preučeno mrežo vključenih deležnikov lahko okrepimo svoj vpliv, navdihnemo nove rešitve in ustvarimo skupnost, ki ne le traja, ampak tudi uspeva.</a:t>
            </a:r>
          </a:p>
          <a:p>
            <a:pPr marL="0" indent="0">
              <a:lnSpc>
                <a:spcPts val="2200"/>
              </a:lnSpc>
              <a:spcBef>
                <a:spcPct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5869652A-E1E4-69A4-B4A7-22A18DFA0613}"/>
              </a:ext>
            </a:extLst>
          </p:cNvPr>
          <p:cNvCxnSpPr/>
          <p:nvPr/>
        </p:nvCxnSpPr>
        <p:spPr>
          <a:xfrm flipH="1">
            <a:off x="3905829" y="1551205"/>
            <a:ext cx="0" cy="3110735"/>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146844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2C362-6EFE-DA01-1757-12E01DD20468}"/>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793D8BA-3BEA-21D4-27FD-F191D26480D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CE53E4AE-C7DA-C616-1868-087EAC46F57B}"/>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9149B2A0-FC64-7AC8-1A6C-EBC83A79B904}"/>
                </a:ext>
              </a:extLst>
            </p:cNvPr>
            <p:cNvSpPr/>
            <p:nvPr/>
          </p:nvSpPr>
          <p:spPr>
            <a:xfrm rot="5400000">
              <a:off x="456517" y="-151553"/>
              <a:ext cx="5894030" cy="6807064"/>
            </a:xfrm>
            <a:prstGeom prst="rect">
              <a:avLst/>
            </a:prstGeom>
            <a:blipFill dpi="0" rotWithShape="1">
              <a:blip r:embed="rId2">
                <a:alphaModFix amt="86000"/>
              </a:blip>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6" name="Text Placeholder 6">
            <a:extLst>
              <a:ext uri="{FF2B5EF4-FFF2-40B4-BE49-F238E27FC236}">
                <a16:creationId xmlns:a16="http://schemas.microsoft.com/office/drawing/2014/main" id="{6A240432-1FEA-90F3-3834-CBFC58D32D41}"/>
              </a:ext>
            </a:extLst>
          </p:cNvPr>
          <p:cNvSpPr txBox="1"/>
          <p:nvPr/>
        </p:nvSpPr>
        <p:spPr>
          <a:xfrm>
            <a:off x="979940" y="1167544"/>
            <a:ext cx="2998500" cy="5471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sl" sz="13000" b="1" i="0" u="none" strike="noStrike">
                <a:solidFill>
                  <a:srgbClr val="5398A2"/>
                </a:solidFill>
                <a:latin typeface="Calibri"/>
              </a:rPr>
              <a:t>06</a:t>
            </a:r>
          </a:p>
        </p:txBody>
      </p:sp>
      <p:cxnSp>
        <p:nvCxnSpPr>
          <p:cNvPr id="20" name="Straight Connector 19">
            <a:extLst>
              <a:ext uri="{FF2B5EF4-FFF2-40B4-BE49-F238E27FC236}">
                <a16:creationId xmlns:a16="http://schemas.microsoft.com/office/drawing/2014/main" id="{39A2B7F8-CA00-0B07-4CC2-A9215C889104}"/>
              </a:ext>
            </a:extLst>
          </p:cNvPr>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1C16DAA2-90CB-C85D-9B37-1644EC5FBDE6}"/>
              </a:ext>
            </a:extLst>
          </p:cNvPr>
          <p:cNvPicPr>
            <a:picLocks noChangeAspect="1"/>
          </p:cNvPicPr>
          <p:nvPr/>
        </p:nvPicPr>
        <p:blipFill>
          <a:blip r:embed="rId3">
            <a:biLevel thresh="25000"/>
            <a:extLst>
              <a:ext uri="{28A0092B-C50C-407E-A947-70E740481C1C}">
                <a14:useLocalDpi xmlns:a14="http://schemas.microsoft.com/office/drawing/2010/main" val="0"/>
              </a:ext>
            </a:extLst>
          </a:blip>
          <a:srcRect l="5658" t="83100" r="4952" b="3474"/>
          <a:stretch>
            <a:fillRect/>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B5D10BFC-B636-4115-D182-7206E3897D16}"/>
              </a:ext>
            </a:extLst>
          </p:cNvPr>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9A62EAE-2E0C-83DD-CE3C-EBA508F6C11C}"/>
              </a:ext>
            </a:extLst>
          </p:cNvPr>
          <p:cNvSpPr/>
          <p:nvPr/>
        </p:nvSpPr>
        <p:spPr>
          <a:xfrm>
            <a:off x="5005814" y="2581516"/>
            <a:ext cx="660901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8" name="TextBox 7">
            <a:extLst>
              <a:ext uri="{FF2B5EF4-FFF2-40B4-BE49-F238E27FC236}">
                <a16:creationId xmlns:a16="http://schemas.microsoft.com/office/drawing/2014/main" id="{93692B7C-9410-D740-73A9-71CD1F1B7992}"/>
              </a:ext>
            </a:extLst>
          </p:cNvPr>
          <p:cNvSpPr txBox="1"/>
          <p:nvPr/>
        </p:nvSpPr>
        <p:spPr>
          <a:xfrm>
            <a:off x="5110429" y="2598003"/>
            <a:ext cx="6757196" cy="1512234"/>
          </a:xfrm>
          <a:prstGeom prst="rect">
            <a:avLst/>
          </a:prstGeom>
          <a:noFill/>
        </p:spPr>
        <p:txBody>
          <a:bodyPr wrap="square" rtlCol="0">
            <a:noAutofit/>
          </a:bodyPr>
          <a:lstStyle/>
          <a:p>
            <a:pPr rtl="0"/>
            <a:r>
              <a:rPr lang="sl" sz="4800" b="1" i="0" u="none" strike="noStrike" spc="324" dirty="0">
                <a:solidFill>
                  <a:srgbClr val="5398A2"/>
                </a:solidFill>
                <a:latin typeface="Calibri"/>
                <a:cs typeface="Calibri"/>
              </a:rPr>
              <a:t>Dnevniške dejavnosti</a:t>
            </a:r>
          </a:p>
        </p:txBody>
      </p:sp>
    </p:spTree>
    <p:extLst>
      <p:ext uri="{BB962C8B-B14F-4D97-AF65-F5344CB8AC3E}">
        <p14:creationId xmlns:p14="http://schemas.microsoft.com/office/powerpoint/2010/main" val="303031989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4C7F2-0CCB-EE9F-9E7E-9E591210D8D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4CF8E20E-B46B-BBD4-04F4-69D7F2C5E507}"/>
              </a:ext>
            </a:extLst>
          </p:cNvPr>
          <p:cNvPicPr>
            <a:picLocks noChangeAspect="1"/>
          </p:cNvPicPr>
          <p:nvPr/>
        </p:nvPicPr>
        <p:blipFill>
          <a:blip r:embed="rId2"/>
          <a:srcRect l="-16994" t="48092" r="16994" b="20511"/>
          <a:stretch>
            <a:fillRect/>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6B816F53-ECF4-5092-A8BE-64473CB9EA4D}"/>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0AEB247C-2507-4932-ECB4-F22C4BCC69B7}"/>
              </a:ext>
            </a:extLst>
          </p:cNvPr>
          <p:cNvSpPr/>
          <p:nvPr/>
        </p:nvSpPr>
        <p:spPr>
          <a:xfrm rot="10800000">
            <a:off x="-2" y="-2"/>
            <a:ext cx="5718528" cy="2584530"/>
          </a:xfrm>
          <a:prstGeom prst="rect">
            <a:avLst/>
          </a:prstGeom>
          <a:blipFill>
            <a:blip r:embed="rId3">
              <a:alphaModFix amt="73000"/>
            </a:blip>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E56B6ACC-E7A5-DD15-77F2-1A535C9FE6D7}"/>
              </a:ext>
            </a:extLst>
          </p:cNvPr>
          <p:cNvSpPr txBox="1"/>
          <p:nvPr/>
        </p:nvSpPr>
        <p:spPr>
          <a:xfrm>
            <a:off x="6325850" y="3031293"/>
            <a:ext cx="4811842" cy="3173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200"/>
              </a:lnSpc>
              <a:spcBef>
                <a:spcPct val="0"/>
              </a:spcBef>
              <a:buClr>
                <a:srgbClr val="5398A2"/>
              </a:buClr>
              <a:buNone/>
            </a:pPr>
            <a:r>
              <a:rPr lang="sl" sz="2300" b="0" i="0" u="none" strike="noStrike" dirty="0">
                <a:solidFill>
                  <a:srgbClr val="404040"/>
                </a:solidFill>
                <a:latin typeface="Calibri"/>
                <a:ea typeface="Calibri"/>
                <a:cs typeface="Calibri"/>
              </a:rPr>
              <a:t>Če to počneš sam, odpri aplikacijo za beležke ali vzemi pisalo in papir ter 5–10 minut razmišljaj o svojem idealu prijateljstva, nato pa o svojem idealu skupnosti.</a:t>
            </a:r>
          </a:p>
          <a:p>
            <a:pPr marL="0" indent="0">
              <a:lnSpc>
                <a:spcPts val="2200"/>
              </a:lnSpc>
              <a:spcBef>
                <a:spcPct val="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3C22D8CD-8769-BC93-C07C-02CA994594DD}"/>
              </a:ext>
            </a:extLst>
          </p:cNvPr>
          <p:cNvSpPr txBox="1"/>
          <p:nvPr/>
        </p:nvSpPr>
        <p:spPr>
          <a:xfrm>
            <a:off x="758413" y="3031293"/>
            <a:ext cx="4398198" cy="3173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3000"/>
              </a:lnSpc>
              <a:spcBef>
                <a:spcPct val="0"/>
              </a:spcBef>
              <a:buNone/>
            </a:pPr>
            <a:r>
              <a:rPr lang="sl" sz="2800" b="0" i="0" u="none" strike="noStrike" dirty="0">
                <a:solidFill>
                  <a:srgbClr val="404040"/>
                </a:solidFill>
                <a:latin typeface="Calibri"/>
                <a:ea typeface="Calibri"/>
                <a:cs typeface="Calibri"/>
              </a:rPr>
              <a:t>Če je mogoče, poišči prijatelja, s katerim boš opravil to vajo vizualizacije. Ni nujno, vendar lahko služi kot prijetna izkušnja povezovanja, ko si prizadevaš prepoznati lastne ideale prijateljstva in skupnosti. </a:t>
            </a:r>
          </a:p>
          <a:p>
            <a:pPr marL="0" indent="0">
              <a:lnSpc>
                <a:spcPts val="3000"/>
              </a:lnSpc>
              <a:spcBef>
                <a:spcPct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7762F5E1-0F32-8465-2A77-20673F437D36}"/>
              </a:ext>
            </a:extLst>
          </p:cNvPr>
          <p:cNvCxnSpPr/>
          <p:nvPr/>
        </p:nvCxnSpPr>
        <p:spPr>
          <a:xfrm flipH="1">
            <a:off x="5647662" y="2804926"/>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8E9CD101-8A38-0066-ABA4-122989F8D53A}"/>
              </a:ext>
            </a:extLst>
          </p:cNvPr>
          <p:cNvSpPr txBox="1"/>
          <p:nvPr/>
        </p:nvSpPr>
        <p:spPr>
          <a:xfrm>
            <a:off x="-3" y="578059"/>
            <a:ext cx="609600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dirty="0">
                <a:solidFill>
                  <a:srgbClr val="5398A2"/>
                </a:solidFill>
                <a:latin typeface="Calibri"/>
              </a:rPr>
              <a:t>Dnevniške dejavnosti št. 1:</a:t>
            </a:r>
          </a:p>
        </p:txBody>
      </p:sp>
      <p:sp>
        <p:nvSpPr>
          <p:cNvPr id="2" name="Google Shape;145;p2">
            <a:extLst>
              <a:ext uri="{FF2B5EF4-FFF2-40B4-BE49-F238E27FC236}">
                <a16:creationId xmlns:a16="http://schemas.microsoft.com/office/drawing/2014/main" id="{3E280ACA-9987-63DB-43A9-A66CD4319460}"/>
              </a:ext>
            </a:extLst>
          </p:cNvPr>
          <p:cNvSpPr txBox="1"/>
          <p:nvPr/>
        </p:nvSpPr>
        <p:spPr>
          <a:xfrm>
            <a:off x="-5865" y="1311182"/>
            <a:ext cx="819655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dirty="0">
                <a:solidFill>
                  <a:srgbClr val="5398A2"/>
                </a:solidFill>
                <a:latin typeface="Calibri"/>
              </a:rPr>
              <a:t>Vizualizacija s partnerjem</a:t>
            </a:r>
          </a:p>
        </p:txBody>
      </p:sp>
    </p:spTree>
    <p:extLst>
      <p:ext uri="{BB962C8B-B14F-4D97-AF65-F5344CB8AC3E}">
        <p14:creationId xmlns:p14="http://schemas.microsoft.com/office/powerpoint/2010/main" val="47229620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B7F60-C1AC-CF47-D0A9-B133F9317966}"/>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CB08F48-FEA1-EB83-1AF0-67823E95CACF}"/>
              </a:ext>
            </a:extLst>
          </p:cNvPr>
          <p:cNvPicPr>
            <a:picLocks noChangeAspect="1"/>
          </p:cNvPicPr>
          <p:nvPr/>
        </p:nvPicPr>
        <p:blipFill>
          <a:blip r:embed="rId2"/>
          <a:srcRect l="-16994" t="48092" r="16994" b="20511"/>
          <a:stretch>
            <a:fillRect/>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BE642F92-1858-2175-CDFE-8A87B3C55AD7}"/>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69E79FF4-14BA-1CAC-01D6-E4C67B8C22E1}"/>
              </a:ext>
            </a:extLst>
          </p:cNvPr>
          <p:cNvSpPr/>
          <p:nvPr/>
        </p:nvSpPr>
        <p:spPr>
          <a:xfrm rot="10800000">
            <a:off x="-2" y="-2"/>
            <a:ext cx="5718528" cy="2584530"/>
          </a:xfrm>
          <a:prstGeom prst="rect">
            <a:avLst/>
          </a:prstGeom>
          <a:blipFill>
            <a:blip r:embed="rId3">
              <a:alphaModFix amt="73000"/>
            </a:blip>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887C5D2F-2103-0AC6-A813-20959D4E7C01}"/>
              </a:ext>
            </a:extLst>
          </p:cNvPr>
          <p:cNvSpPr txBox="1"/>
          <p:nvPr/>
        </p:nvSpPr>
        <p:spPr>
          <a:xfrm>
            <a:off x="3837482" y="3031293"/>
            <a:ext cx="7300210" cy="3173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rtl="0">
              <a:lnSpc>
                <a:spcPts val="2200"/>
              </a:lnSpc>
              <a:spcBef>
                <a:spcPct val="0"/>
              </a:spcBef>
              <a:buClr>
                <a:srgbClr val="5398A2"/>
              </a:buClr>
            </a:pPr>
            <a:r>
              <a:rPr lang="sl" sz="2300" b="0" i="0" u="none" strike="noStrike" dirty="0">
                <a:solidFill>
                  <a:srgbClr val="404040"/>
                </a:solidFill>
                <a:latin typeface="Calibri"/>
                <a:ea typeface="Calibri"/>
                <a:cs typeface="Calibri"/>
              </a:rPr>
              <a:t>Katere lastnosti in osebnostne lastnosti imajo tvoji idealni prijatelji? (Te lastnosti lahko opisujejo prave prijatelje ali preprosto idealne prijatelje, ki bi jih rad srečal.)</a:t>
            </a:r>
          </a:p>
          <a:p>
            <a:pPr lvl="0" rtl="0">
              <a:lnSpc>
                <a:spcPts val="2200"/>
              </a:lnSpc>
              <a:spcBef>
                <a:spcPct val="0"/>
              </a:spcBef>
              <a:buClr>
                <a:srgbClr val="5398A2"/>
              </a:buClr>
            </a:pPr>
            <a:r>
              <a:rPr lang="sl" sz="2300" b="0" i="0" u="none" strike="noStrike" dirty="0">
                <a:solidFill>
                  <a:srgbClr val="404040"/>
                </a:solidFill>
                <a:latin typeface="Calibri"/>
                <a:ea typeface="Calibri"/>
                <a:cs typeface="Calibri"/>
              </a:rPr>
              <a:t>Katere vrednote opredeljujejo tvoje prijateljstvo in tvoje prijatelje?</a:t>
            </a:r>
          </a:p>
          <a:p>
            <a:pPr lvl="0" rtl="0">
              <a:lnSpc>
                <a:spcPts val="2200"/>
              </a:lnSpc>
              <a:spcBef>
                <a:spcPct val="0"/>
              </a:spcBef>
              <a:buClr>
                <a:srgbClr val="5398A2"/>
              </a:buClr>
            </a:pPr>
            <a:r>
              <a:rPr lang="sl" sz="2300" b="0" i="0" u="none" strike="noStrike" dirty="0">
                <a:solidFill>
                  <a:srgbClr val="404040"/>
                </a:solidFill>
                <a:latin typeface="Calibri"/>
                <a:ea typeface="Calibri"/>
                <a:cs typeface="Calibri"/>
              </a:rPr>
              <a:t>Kaj počnete skupaj?</a:t>
            </a:r>
          </a:p>
          <a:p>
            <a:pPr lvl="0" rtl="0">
              <a:lnSpc>
                <a:spcPts val="2200"/>
              </a:lnSpc>
              <a:spcBef>
                <a:spcPct val="0"/>
              </a:spcBef>
              <a:buClr>
                <a:srgbClr val="5398A2"/>
              </a:buClr>
            </a:pPr>
            <a:r>
              <a:rPr lang="sl" sz="2300" b="0" i="0" u="none" strike="noStrike" dirty="0">
                <a:solidFill>
                  <a:srgbClr val="404040"/>
                </a:solidFill>
                <a:latin typeface="Calibri"/>
                <a:ea typeface="Calibri"/>
                <a:cs typeface="Calibri"/>
              </a:rPr>
              <a:t>Ne glede na to, ali živiš blizu svojega prijatelja ali ne, kako komunicirata drug z drugim?</a:t>
            </a:r>
          </a:p>
          <a:p>
            <a:pPr lvl="0" rtl="0">
              <a:lnSpc>
                <a:spcPts val="2200"/>
              </a:lnSpc>
              <a:spcBef>
                <a:spcPct val="0"/>
              </a:spcBef>
              <a:buClr>
                <a:srgbClr val="5398A2"/>
              </a:buClr>
            </a:pPr>
            <a:r>
              <a:rPr lang="sl" sz="2300" b="0" i="0" u="none" strike="noStrike" dirty="0">
                <a:solidFill>
                  <a:srgbClr val="404040"/>
                </a:solidFill>
                <a:latin typeface="Calibri"/>
                <a:ea typeface="Calibri"/>
                <a:cs typeface="Calibri"/>
              </a:rPr>
              <a:t>Kako dokazuješ prijateljstvo svojemu prijatelju?</a:t>
            </a:r>
          </a:p>
          <a:p>
            <a:pPr lvl="0" rtl="0">
              <a:lnSpc>
                <a:spcPts val="2200"/>
              </a:lnSpc>
              <a:spcBef>
                <a:spcPct val="0"/>
              </a:spcBef>
              <a:buClr>
                <a:srgbClr val="5398A2"/>
              </a:buClr>
            </a:pPr>
            <a:r>
              <a:rPr lang="sl" sz="2300" b="0" i="0" u="none" strike="noStrike" dirty="0">
                <a:solidFill>
                  <a:srgbClr val="404040"/>
                </a:solidFill>
                <a:latin typeface="Calibri"/>
                <a:ea typeface="Calibri"/>
                <a:cs typeface="Calibri"/>
              </a:rPr>
              <a:t>Na katere načine izraža</a:t>
            </a:r>
            <a:r>
              <a:rPr lang="sl" sz="2300" dirty="0">
                <a:solidFill>
                  <a:srgbClr val="404040"/>
                </a:solidFill>
                <a:latin typeface="Calibri"/>
                <a:ea typeface="Calibri"/>
                <a:cs typeface="Calibri"/>
              </a:rPr>
              <a:t>š </a:t>
            </a:r>
            <a:r>
              <a:rPr lang="sl" sz="2300" b="0" i="0" u="none" strike="noStrike" dirty="0">
                <a:solidFill>
                  <a:srgbClr val="404040"/>
                </a:solidFill>
                <a:latin typeface="Calibri"/>
                <a:ea typeface="Calibri"/>
                <a:cs typeface="Calibri"/>
              </a:rPr>
              <a:t>hvaležnost drug drugemu?</a:t>
            </a:r>
          </a:p>
          <a:p>
            <a:pPr lvl="0" rtl="0">
              <a:lnSpc>
                <a:spcPts val="2200"/>
              </a:lnSpc>
              <a:spcBef>
                <a:spcPct val="0"/>
              </a:spcBef>
              <a:buClr>
                <a:srgbClr val="5398A2"/>
              </a:buClr>
            </a:pPr>
            <a:r>
              <a:rPr lang="sl" sz="2300" b="0" i="0" u="none" strike="noStrike" dirty="0">
                <a:solidFill>
                  <a:srgbClr val="404040"/>
                </a:solidFill>
                <a:latin typeface="Calibri"/>
                <a:ea typeface="Calibri"/>
                <a:cs typeface="Calibri"/>
              </a:rPr>
              <a:t>Katere so tvoje 3 najljubše stvari pri tem prijatelju?</a:t>
            </a:r>
          </a:p>
          <a:p>
            <a:pPr lvl="0">
              <a:lnSpc>
                <a:spcPts val="2200"/>
              </a:lnSpc>
              <a:spcBef>
                <a:spcPct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18D0DBD4-9A12-CA2F-8DDB-7674961667A2}"/>
              </a:ext>
            </a:extLst>
          </p:cNvPr>
          <p:cNvSpPr txBox="1"/>
          <p:nvPr/>
        </p:nvSpPr>
        <p:spPr>
          <a:xfrm>
            <a:off x="758414" y="3031293"/>
            <a:ext cx="2029756" cy="3173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3000"/>
              </a:lnSpc>
              <a:spcBef>
                <a:spcPct val="0"/>
              </a:spcBef>
              <a:buNone/>
            </a:pPr>
            <a:r>
              <a:rPr lang="sl" sz="2800" b="1" i="0" u="none" strike="noStrike" dirty="0">
                <a:solidFill>
                  <a:srgbClr val="5398A2"/>
                </a:solidFill>
                <a:latin typeface="Calibri"/>
                <a:ea typeface="Calibri"/>
                <a:cs typeface="Calibri"/>
              </a:rPr>
              <a:t>Ideal prijateljstva</a:t>
            </a:r>
          </a:p>
          <a:p>
            <a:pPr marL="0" indent="0">
              <a:lnSpc>
                <a:spcPts val="3000"/>
              </a:lnSpc>
              <a:spcBef>
                <a:spcPct val="0"/>
              </a:spcBef>
              <a:buNone/>
            </a:pPr>
            <a:endParaRPr lang="sv-SE"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3AA6BC88-7C40-21B3-9D4C-C450A138D2A3}"/>
              </a:ext>
            </a:extLst>
          </p:cNvPr>
          <p:cNvCxnSpPr/>
          <p:nvPr/>
        </p:nvCxnSpPr>
        <p:spPr>
          <a:xfrm flipH="1">
            <a:off x="3249235" y="2879877"/>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3D11940F-D1EB-DC69-8F03-43B93A05828E}"/>
              </a:ext>
            </a:extLst>
          </p:cNvPr>
          <p:cNvSpPr txBox="1"/>
          <p:nvPr/>
        </p:nvSpPr>
        <p:spPr>
          <a:xfrm>
            <a:off x="-3" y="578059"/>
            <a:ext cx="609600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dirty="0">
                <a:solidFill>
                  <a:srgbClr val="5398A2"/>
                </a:solidFill>
                <a:latin typeface="Calibri"/>
              </a:rPr>
              <a:t>Dnevniške dejavnosti št. 1:</a:t>
            </a:r>
          </a:p>
        </p:txBody>
      </p:sp>
      <p:sp>
        <p:nvSpPr>
          <p:cNvPr id="2" name="Google Shape;145;p2">
            <a:extLst>
              <a:ext uri="{FF2B5EF4-FFF2-40B4-BE49-F238E27FC236}">
                <a16:creationId xmlns:a16="http://schemas.microsoft.com/office/drawing/2014/main" id="{1FF0EFCF-3C5F-3C2B-45AE-D421DF565687}"/>
              </a:ext>
            </a:extLst>
          </p:cNvPr>
          <p:cNvSpPr txBox="1"/>
          <p:nvPr/>
        </p:nvSpPr>
        <p:spPr>
          <a:xfrm>
            <a:off x="-5865" y="1311182"/>
            <a:ext cx="691633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dirty="0">
                <a:solidFill>
                  <a:srgbClr val="5398A2"/>
                </a:solidFill>
                <a:latin typeface="Calibri"/>
              </a:rPr>
              <a:t>Vizualizacija s partnerjem</a:t>
            </a:r>
          </a:p>
        </p:txBody>
      </p:sp>
      <p:sp>
        <p:nvSpPr>
          <p:cNvPr id="5" name="TextBox 4">
            <a:extLst>
              <a:ext uri="{FF2B5EF4-FFF2-40B4-BE49-F238E27FC236}">
                <a16:creationId xmlns:a16="http://schemas.microsoft.com/office/drawing/2014/main" id="{C07ACECC-3CA6-719F-4EEB-C64F66F9920E}"/>
              </a:ext>
            </a:extLst>
          </p:cNvPr>
          <p:cNvSpPr txBox="1"/>
          <p:nvPr/>
        </p:nvSpPr>
        <p:spPr>
          <a:xfrm>
            <a:off x="7436774" y="1304625"/>
            <a:ext cx="3991414" cy="759182"/>
          </a:xfrm>
          <a:prstGeom prst="rect">
            <a:avLst/>
          </a:prstGeom>
          <a:noFill/>
        </p:spPr>
        <p:txBody>
          <a:bodyPr wrap="square">
            <a:noAutofit/>
          </a:bodyPr>
          <a:lstStyle/>
          <a:p>
            <a:pPr rtl="0">
              <a:lnSpc>
                <a:spcPts val="2580"/>
              </a:lnSpc>
            </a:pPr>
            <a:r>
              <a:rPr lang="sl" sz="2400" dirty="0">
                <a:solidFill>
                  <a:srgbClr val="FFFFFF"/>
                </a:solidFill>
                <a:latin typeface="Calibri"/>
                <a:ea typeface="Arial"/>
                <a:cs typeface="Calibri"/>
              </a:rPr>
              <a:t>Pred začetkom </a:t>
            </a:r>
            <a:r>
              <a:rPr lang="sl" sz="2400" b="0" i="0" u="none" strike="noStrike" dirty="0">
                <a:solidFill>
                  <a:srgbClr val="FFFFFF"/>
                </a:solidFill>
                <a:latin typeface="Calibri"/>
                <a:ea typeface="Arial"/>
                <a:cs typeface="Calibri"/>
              </a:rPr>
              <a:t>zapisovanja svojih idealov razmisli o naslednjem:</a:t>
            </a:r>
            <a:endParaRPr lang="en-IE" sz="2400"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127112732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082A0-39CE-01D0-2292-4210095714F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D6E02A50-B799-C84A-AD4F-2C24B1643446}"/>
              </a:ext>
            </a:extLst>
          </p:cNvPr>
          <p:cNvPicPr>
            <a:picLocks noChangeAspect="1"/>
          </p:cNvPicPr>
          <p:nvPr/>
        </p:nvPicPr>
        <p:blipFill>
          <a:blip r:embed="rId2"/>
          <a:srcRect l="-16994" t="48092" r="16994" b="20511"/>
          <a:stretch>
            <a:fillRect/>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21C5E9A0-EC06-1DFA-A7F4-8E519020788C}"/>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F865B129-25E7-CC25-8C80-E2D92B2F9762}"/>
              </a:ext>
            </a:extLst>
          </p:cNvPr>
          <p:cNvSpPr/>
          <p:nvPr/>
        </p:nvSpPr>
        <p:spPr>
          <a:xfrm rot="10800000">
            <a:off x="-2" y="-2"/>
            <a:ext cx="5718528" cy="2584530"/>
          </a:xfrm>
          <a:prstGeom prst="rect">
            <a:avLst/>
          </a:prstGeom>
          <a:blipFill>
            <a:blip r:embed="rId3">
              <a:alphaModFix amt="73000"/>
            </a:blip>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A3E6EC29-1292-E6DC-5301-ABF9CBFA7C8A}"/>
              </a:ext>
            </a:extLst>
          </p:cNvPr>
          <p:cNvSpPr txBox="1"/>
          <p:nvPr/>
        </p:nvSpPr>
        <p:spPr>
          <a:xfrm>
            <a:off x="3837481" y="3031293"/>
            <a:ext cx="7590705" cy="3173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ts val="2200"/>
              </a:lnSpc>
              <a:spcBef>
                <a:spcPct val="0"/>
              </a:spcBef>
              <a:buClr>
                <a:srgbClr val="5398A2"/>
              </a:buClr>
            </a:pPr>
            <a:r>
              <a:rPr lang="sl" sz="2300" b="0" i="0" u="none" strike="noStrike" dirty="0">
                <a:solidFill>
                  <a:srgbClr val="404040"/>
                </a:solidFill>
                <a:latin typeface="Calibri"/>
                <a:ea typeface="Calibri"/>
                <a:cs typeface="Calibri"/>
              </a:rPr>
              <a:t>Opiši svojo idealno skupnost.</a:t>
            </a:r>
          </a:p>
          <a:p>
            <a:pPr rtl="0">
              <a:lnSpc>
                <a:spcPts val="2200"/>
              </a:lnSpc>
              <a:spcBef>
                <a:spcPct val="0"/>
              </a:spcBef>
              <a:buClr>
                <a:srgbClr val="5398A2"/>
              </a:buClr>
            </a:pPr>
            <a:r>
              <a:rPr lang="sl" sz="2300" b="0" i="0" u="none" strike="noStrike" dirty="0">
                <a:solidFill>
                  <a:srgbClr val="404040"/>
                </a:solidFill>
                <a:latin typeface="Calibri"/>
                <a:ea typeface="Calibri"/>
                <a:cs typeface="Calibri"/>
              </a:rPr>
              <a:t>Kaj vas vse povezuje?</a:t>
            </a:r>
          </a:p>
          <a:p>
            <a:pPr rtl="0">
              <a:lnSpc>
                <a:spcPts val="2200"/>
              </a:lnSpc>
              <a:spcBef>
                <a:spcPct val="0"/>
              </a:spcBef>
              <a:buClr>
                <a:srgbClr val="5398A2"/>
              </a:buClr>
            </a:pPr>
            <a:r>
              <a:rPr lang="sl" sz="2300" b="0" i="0" u="none" strike="noStrike" dirty="0">
                <a:solidFill>
                  <a:srgbClr val="404040"/>
                </a:solidFill>
                <a:latin typeface="Calibri"/>
                <a:ea typeface="Calibri"/>
                <a:cs typeface="Calibri"/>
              </a:rPr>
              <a:t>Kako skrbite drug za drugega?</a:t>
            </a:r>
          </a:p>
          <a:p>
            <a:pPr rtl="0">
              <a:lnSpc>
                <a:spcPts val="2200"/>
              </a:lnSpc>
              <a:spcBef>
                <a:spcPct val="0"/>
              </a:spcBef>
              <a:buClr>
                <a:srgbClr val="5398A2"/>
              </a:buClr>
            </a:pPr>
            <a:r>
              <a:rPr lang="sl" sz="2300" b="0" i="0" u="none" strike="noStrike" dirty="0">
                <a:solidFill>
                  <a:srgbClr val="404040"/>
                </a:solidFill>
                <a:latin typeface="Calibri"/>
                <a:ea typeface="Calibri"/>
                <a:cs typeface="Calibri"/>
              </a:rPr>
              <a:t>Kaj se učite drug od drugega?</a:t>
            </a:r>
          </a:p>
          <a:p>
            <a:pPr rtl="0">
              <a:lnSpc>
                <a:spcPts val="2200"/>
              </a:lnSpc>
              <a:spcBef>
                <a:spcPct val="0"/>
              </a:spcBef>
              <a:buClr>
                <a:srgbClr val="5398A2"/>
              </a:buClr>
            </a:pPr>
            <a:r>
              <a:rPr lang="sl" sz="2300" b="0" i="0" u="none" strike="noStrike" dirty="0">
                <a:solidFill>
                  <a:srgbClr val="404040"/>
                </a:solidFill>
                <a:latin typeface="Calibri"/>
                <a:ea typeface="Calibri"/>
                <a:cs typeface="Calibri"/>
              </a:rPr>
              <a:t>Kako se združujete?</a:t>
            </a:r>
          </a:p>
          <a:p>
            <a:pPr rtl="0">
              <a:lnSpc>
                <a:spcPts val="2200"/>
              </a:lnSpc>
              <a:spcBef>
                <a:spcPct val="0"/>
              </a:spcBef>
              <a:buClr>
                <a:srgbClr val="5398A2"/>
              </a:buClr>
            </a:pPr>
            <a:r>
              <a:rPr lang="sl" sz="2300" b="0" i="0" u="none" strike="noStrike" dirty="0">
                <a:solidFill>
                  <a:srgbClr val="404040"/>
                </a:solidFill>
                <a:latin typeface="Calibri"/>
                <a:ea typeface="Calibri"/>
                <a:cs typeface="Calibri"/>
              </a:rPr>
              <a:t>Kako sodelujete v skupnosti?</a:t>
            </a:r>
          </a:p>
          <a:p>
            <a:pPr rtl="0">
              <a:lnSpc>
                <a:spcPts val="2200"/>
              </a:lnSpc>
              <a:spcBef>
                <a:spcPct val="0"/>
              </a:spcBef>
              <a:buClr>
                <a:srgbClr val="5398A2"/>
              </a:buClr>
            </a:pPr>
            <a:r>
              <a:rPr lang="sl" sz="2300" b="0" i="0" u="none" strike="noStrike" dirty="0">
                <a:solidFill>
                  <a:srgbClr val="404040"/>
                </a:solidFill>
                <a:latin typeface="Calibri"/>
                <a:ea typeface="Calibri"/>
                <a:cs typeface="Calibri"/>
              </a:rPr>
              <a:t>Kaj počnete skupaj?</a:t>
            </a:r>
          </a:p>
          <a:p>
            <a:pPr rtl="0">
              <a:lnSpc>
                <a:spcPts val="2200"/>
              </a:lnSpc>
              <a:spcBef>
                <a:spcPct val="0"/>
              </a:spcBef>
              <a:buClr>
                <a:srgbClr val="5398A2"/>
              </a:buClr>
            </a:pPr>
            <a:r>
              <a:rPr lang="sl" sz="2300" b="0" i="0" u="none" strike="noStrike" dirty="0">
                <a:solidFill>
                  <a:srgbClr val="404040"/>
                </a:solidFill>
                <a:latin typeface="Calibri"/>
                <a:ea typeface="Calibri"/>
                <a:cs typeface="Calibri"/>
              </a:rPr>
              <a:t>Kaj tvoja skupnost ponuja svetu na splošno?</a:t>
            </a:r>
          </a:p>
          <a:p>
            <a:pPr>
              <a:lnSpc>
                <a:spcPts val="2200"/>
              </a:lnSpc>
              <a:spcBef>
                <a:spcPct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200"/>
              </a:lnSpc>
              <a:spcBef>
                <a:spcPct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FAD8E349-70F4-AE8A-C749-88DBF9B0F72E}"/>
              </a:ext>
            </a:extLst>
          </p:cNvPr>
          <p:cNvSpPr txBox="1"/>
          <p:nvPr/>
        </p:nvSpPr>
        <p:spPr>
          <a:xfrm>
            <a:off x="758414" y="3031293"/>
            <a:ext cx="2029756" cy="3173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3000"/>
              </a:lnSpc>
              <a:spcBef>
                <a:spcPct val="0"/>
              </a:spcBef>
              <a:buNone/>
            </a:pPr>
            <a:r>
              <a:rPr lang="sl" sz="2800" b="1" i="0" u="none" strike="noStrike">
                <a:solidFill>
                  <a:srgbClr val="5398A2"/>
                </a:solidFill>
                <a:latin typeface="Calibri"/>
                <a:ea typeface="Calibri"/>
                <a:cs typeface="Calibri"/>
              </a:rPr>
              <a:t>Skupnost</a:t>
            </a:r>
          </a:p>
          <a:p>
            <a:pPr marL="0" indent="0">
              <a:lnSpc>
                <a:spcPts val="3000"/>
              </a:lnSpc>
              <a:spcBef>
                <a:spcPct val="0"/>
              </a:spcBef>
              <a:buNone/>
            </a:pPr>
            <a:endParaRPr lang="sv-SE" b="1">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76E91DCB-5048-31A3-2C39-B5C6CAAE0C8D}"/>
              </a:ext>
            </a:extLst>
          </p:cNvPr>
          <p:cNvCxnSpPr/>
          <p:nvPr/>
        </p:nvCxnSpPr>
        <p:spPr>
          <a:xfrm flipH="1">
            <a:off x="3249235" y="2879877"/>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853A691B-5BC7-19A5-1FC4-049F2341E53F}"/>
              </a:ext>
            </a:extLst>
          </p:cNvPr>
          <p:cNvSpPr txBox="1"/>
          <p:nvPr/>
        </p:nvSpPr>
        <p:spPr>
          <a:xfrm>
            <a:off x="-3" y="578059"/>
            <a:ext cx="790859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dirty="0">
                <a:solidFill>
                  <a:srgbClr val="5398A2"/>
                </a:solidFill>
                <a:latin typeface="Calibri"/>
              </a:rPr>
              <a:t>Dnevniške dejavnosti št. 1:</a:t>
            </a:r>
          </a:p>
        </p:txBody>
      </p:sp>
      <p:sp>
        <p:nvSpPr>
          <p:cNvPr id="2" name="Google Shape;145;p2">
            <a:extLst>
              <a:ext uri="{FF2B5EF4-FFF2-40B4-BE49-F238E27FC236}">
                <a16:creationId xmlns:a16="http://schemas.microsoft.com/office/drawing/2014/main" id="{50C52F22-20D0-342A-8065-5B8B505DD030}"/>
              </a:ext>
            </a:extLst>
          </p:cNvPr>
          <p:cNvSpPr txBox="1"/>
          <p:nvPr/>
        </p:nvSpPr>
        <p:spPr>
          <a:xfrm>
            <a:off x="-5865" y="1311182"/>
            <a:ext cx="691633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dirty="0">
                <a:solidFill>
                  <a:srgbClr val="5398A2"/>
                </a:solidFill>
                <a:latin typeface="Calibri"/>
              </a:rPr>
              <a:t>Vizualizacija s partnerjem</a:t>
            </a:r>
          </a:p>
        </p:txBody>
      </p:sp>
      <p:sp>
        <p:nvSpPr>
          <p:cNvPr id="5" name="TextBox 4">
            <a:extLst>
              <a:ext uri="{FF2B5EF4-FFF2-40B4-BE49-F238E27FC236}">
                <a16:creationId xmlns:a16="http://schemas.microsoft.com/office/drawing/2014/main" id="{A7EC1DC8-3D52-D4FA-FE37-A239D71F8F76}"/>
              </a:ext>
            </a:extLst>
          </p:cNvPr>
          <p:cNvSpPr txBox="1"/>
          <p:nvPr/>
        </p:nvSpPr>
        <p:spPr>
          <a:xfrm>
            <a:off x="7436774" y="1304625"/>
            <a:ext cx="3991414" cy="759182"/>
          </a:xfrm>
          <a:prstGeom prst="rect">
            <a:avLst/>
          </a:prstGeom>
          <a:noFill/>
        </p:spPr>
        <p:txBody>
          <a:bodyPr wrap="square">
            <a:noAutofit/>
          </a:bodyPr>
          <a:lstStyle/>
          <a:p>
            <a:pPr>
              <a:lnSpc>
                <a:spcPts val="2580"/>
              </a:lnSpc>
            </a:pPr>
            <a:r>
              <a:rPr lang="sl" sz="2400" dirty="0">
                <a:solidFill>
                  <a:srgbClr val="FFFFFF"/>
                </a:solidFill>
                <a:ea typeface="Arial"/>
                <a:cs typeface="Calibri"/>
              </a:rPr>
              <a:t>Pred začetkom zapisovanja svojih idealov razmisli o naslednjem:</a:t>
            </a:r>
            <a:endParaRPr lang="en-IE" sz="2400" dirty="0">
              <a:solidFill>
                <a:schemeClr val="bg1"/>
              </a:solidFill>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395613311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80E1D-FE72-AE2D-CAA4-9087B09310B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D201AEA-F2EB-7385-4619-EE18CC4D5C76}"/>
              </a:ext>
            </a:extLst>
          </p:cNvPr>
          <p:cNvPicPr>
            <a:picLocks noChangeAspect="1"/>
          </p:cNvPicPr>
          <p:nvPr/>
        </p:nvPicPr>
        <p:blipFill>
          <a:blip r:embed="rId2"/>
          <a:srcRect l="-16994" t="48092" r="16994" b="29908"/>
          <a:stretch>
            <a:fillRect/>
          </a:stretch>
        </p:blipFill>
        <p:spPr>
          <a:xfrm>
            <a:off x="6688680" y="2806"/>
            <a:ext cx="5487602" cy="1811004"/>
          </a:xfrm>
          <a:prstGeom prst="rect">
            <a:avLst/>
          </a:prstGeom>
        </p:spPr>
      </p:pic>
      <p:sp>
        <p:nvSpPr>
          <p:cNvPr id="11" name="Google Shape;133;p1">
            <a:extLst>
              <a:ext uri="{FF2B5EF4-FFF2-40B4-BE49-F238E27FC236}">
                <a16:creationId xmlns:a16="http://schemas.microsoft.com/office/drawing/2014/main" id="{8356FFAB-EC79-C1A7-0C99-190862059023}"/>
              </a:ext>
            </a:extLst>
          </p:cNvPr>
          <p:cNvSpPr/>
          <p:nvPr/>
        </p:nvSpPr>
        <p:spPr>
          <a:xfrm rot="10800000">
            <a:off x="-3" y="-6"/>
            <a:ext cx="12192001" cy="181381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A53F1CC7-D69A-EB5F-8B39-6E5D296844DE}"/>
              </a:ext>
            </a:extLst>
          </p:cNvPr>
          <p:cNvSpPr/>
          <p:nvPr/>
        </p:nvSpPr>
        <p:spPr>
          <a:xfrm rot="10800000">
            <a:off x="-2" y="-2"/>
            <a:ext cx="5718528" cy="1813812"/>
          </a:xfrm>
          <a:prstGeom prst="rect">
            <a:avLst/>
          </a:prstGeom>
          <a:blipFill>
            <a:blip r:embed="rId3">
              <a:alphaModFix amt="73000"/>
            </a:blip>
            <a:stretch>
              <a:fillRect l="18129" t="-164144" r="-13942" b="-3838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F4E564EA-409E-F8EA-0A5F-D0F714ECC6C6}"/>
              </a:ext>
            </a:extLst>
          </p:cNvPr>
          <p:cNvSpPr txBox="1"/>
          <p:nvPr/>
        </p:nvSpPr>
        <p:spPr>
          <a:xfrm>
            <a:off x="5109151" y="2218544"/>
            <a:ext cx="6430781" cy="42561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ts val="2200"/>
              </a:lnSpc>
              <a:spcBef>
                <a:spcPct val="0"/>
              </a:spcBef>
              <a:buClr>
                <a:srgbClr val="5398A2"/>
              </a:buClr>
              <a:tabLst>
                <a:tab pos="431800" algn="l"/>
              </a:tabLst>
            </a:pPr>
            <a:r>
              <a:rPr lang="sl" sz="2300" b="0" i="0" u="none" strike="noStrike" dirty="0">
                <a:solidFill>
                  <a:srgbClr val="404040"/>
                </a:solidFill>
                <a:latin typeface="Calibri"/>
                <a:ea typeface="Calibri"/>
                <a:cs typeface="Calibri"/>
              </a:rPr>
              <a:t>Katere ukrepe lahko storim, da postanem del ali ustvarim skupnost, kot sem jo opisal? </a:t>
            </a:r>
          </a:p>
          <a:p>
            <a:pPr rtl="0">
              <a:lnSpc>
                <a:spcPts val="2200"/>
              </a:lnSpc>
              <a:spcBef>
                <a:spcPct val="0"/>
              </a:spcBef>
              <a:buClr>
                <a:srgbClr val="5398A2"/>
              </a:buClr>
              <a:tabLst>
                <a:tab pos="431800" algn="l"/>
              </a:tabLst>
            </a:pPr>
            <a:r>
              <a:rPr lang="sl" sz="2300" b="0" i="0" u="none" strike="noStrike" dirty="0">
                <a:solidFill>
                  <a:srgbClr val="404040"/>
                </a:solidFill>
                <a:latin typeface="Calibri"/>
                <a:ea typeface="Calibri"/>
                <a:cs typeface="Calibri"/>
              </a:rPr>
              <a:t>Kako lahko postanem takšen prijatelj, kot si ga želim imeti? </a:t>
            </a:r>
          </a:p>
          <a:p>
            <a:pPr rtl="0">
              <a:lnSpc>
                <a:spcPts val="2200"/>
              </a:lnSpc>
              <a:spcBef>
                <a:spcPct val="0"/>
              </a:spcBef>
              <a:buClr>
                <a:srgbClr val="5398A2"/>
              </a:buClr>
              <a:tabLst>
                <a:tab pos="431800" algn="l"/>
              </a:tabLst>
            </a:pPr>
            <a:r>
              <a:rPr lang="sl" sz="2300" b="0" i="0" u="none" strike="noStrike" dirty="0">
                <a:solidFill>
                  <a:srgbClr val="404040"/>
                </a:solidFill>
                <a:latin typeface="Calibri"/>
                <a:ea typeface="Calibri"/>
                <a:cs typeface="Calibri"/>
              </a:rPr>
              <a:t>Katere opomnike moram ustvariti zase, da se bom spopadel z izzivi v odnosih? </a:t>
            </a:r>
            <a:br>
              <a:rPr lang="sl" sz="2300" b="0" i="0" u="none" strike="noStrike" dirty="0">
                <a:solidFill>
                  <a:srgbClr val="404040"/>
                </a:solidFill>
                <a:latin typeface="Calibri"/>
                <a:ea typeface="Calibri"/>
                <a:cs typeface="Calibri"/>
              </a:rPr>
            </a:br>
            <a:br>
              <a:rPr lang="sl" sz="2300" b="0" i="0" u="none" strike="noStrike" dirty="0">
                <a:solidFill>
                  <a:srgbClr val="404040"/>
                </a:solidFill>
                <a:latin typeface="Calibri"/>
                <a:ea typeface="Calibri"/>
                <a:cs typeface="Calibri"/>
              </a:rPr>
            </a:br>
            <a:r>
              <a:rPr lang="sl" sz="2300" b="0" i="0" u="none" strike="noStrike" dirty="0">
                <a:solidFill>
                  <a:srgbClr val="404040"/>
                </a:solidFill>
                <a:latin typeface="Calibri"/>
                <a:ea typeface="Calibri"/>
                <a:cs typeface="Calibri"/>
              </a:rPr>
              <a:t>Takšni izzivi lahko vključujejo: - osamljenost - tesnobno oddaljenost - videnje razlik namesto podobnosti - predvidevanje najslabšega od ljudi (kar se razlikuje od vsiljevanja odnosov, ki nam dejansko škodujejo) </a:t>
            </a:r>
          </a:p>
          <a:p>
            <a:pPr rtl="0">
              <a:lnSpc>
                <a:spcPts val="2200"/>
              </a:lnSpc>
              <a:spcBef>
                <a:spcPct val="0"/>
              </a:spcBef>
              <a:buClr>
                <a:srgbClr val="5398A2"/>
              </a:buClr>
              <a:tabLst>
                <a:tab pos="431800" algn="l"/>
              </a:tabLst>
            </a:pPr>
            <a:r>
              <a:rPr lang="sl" sz="2300" b="0" i="0" u="none" strike="noStrike" dirty="0">
                <a:solidFill>
                  <a:srgbClr val="404040"/>
                </a:solidFill>
                <a:latin typeface="Calibri"/>
                <a:ea typeface="Calibri"/>
                <a:cs typeface="Calibri"/>
              </a:rPr>
              <a:t>Kako lahko postanem sam sebi prijatelj in dober član skupnosti? Kako sem lahko v pravih odnosih in kako jih lahko izboljšam?</a:t>
            </a:r>
          </a:p>
          <a:p>
            <a:pPr>
              <a:lnSpc>
                <a:spcPts val="2200"/>
              </a:lnSpc>
              <a:spcBef>
                <a:spcPct val="0"/>
              </a:spcBef>
              <a:buClr>
                <a:srgbClr val="5398A2"/>
              </a:buClr>
              <a:tabLst>
                <a:tab pos="431800" algn="l"/>
              </a:tabLst>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6AB4B18E-4C9B-C740-4D8E-574CBF8D3BF9}"/>
              </a:ext>
            </a:extLst>
          </p:cNvPr>
          <p:cNvSpPr txBox="1"/>
          <p:nvPr/>
        </p:nvSpPr>
        <p:spPr>
          <a:xfrm>
            <a:off x="725937" y="2218544"/>
            <a:ext cx="3516278" cy="3173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3000"/>
              </a:lnSpc>
              <a:spcBef>
                <a:spcPct val="0"/>
              </a:spcBef>
              <a:buNone/>
            </a:pPr>
            <a:r>
              <a:rPr lang="sl" sz="2800" b="0" i="0" u="none" strike="noStrike" dirty="0">
                <a:solidFill>
                  <a:srgbClr val="404040"/>
                </a:solidFill>
                <a:latin typeface="Calibri"/>
                <a:ea typeface="Calibri"/>
                <a:cs typeface="Calibri"/>
              </a:rPr>
              <a:t>Na podlagi zgornje vaje si vzemi 20 minut (5 minut za vsako vprašanje) za razmislek o naslednjih vprašanjih, povezanih s koraki, ki jih lahko </a:t>
            </a:r>
            <a:r>
              <a:rPr lang="sl" dirty="0">
                <a:solidFill>
                  <a:srgbClr val="404040"/>
                </a:solidFill>
                <a:latin typeface="Calibri"/>
                <a:ea typeface="Calibri"/>
                <a:cs typeface="Calibri"/>
              </a:rPr>
              <a:t>sprejmeš</a:t>
            </a:r>
            <a:r>
              <a:rPr lang="sl" sz="2800" b="0" i="0" u="none" strike="noStrike" dirty="0">
                <a:solidFill>
                  <a:srgbClr val="404040"/>
                </a:solidFill>
                <a:latin typeface="Calibri"/>
                <a:ea typeface="Calibri"/>
                <a:cs typeface="Calibri"/>
              </a:rPr>
              <a:t> za spodbujanje ideala tvoje skupnosti. </a:t>
            </a:r>
          </a:p>
          <a:p>
            <a:pPr marL="0" indent="0">
              <a:lnSpc>
                <a:spcPts val="3000"/>
              </a:lnSpc>
              <a:spcBef>
                <a:spcPct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80A2F6D9-8D51-A1EF-4881-DB1E0195C306}"/>
              </a:ext>
            </a:extLst>
          </p:cNvPr>
          <p:cNvCxnSpPr/>
          <p:nvPr/>
        </p:nvCxnSpPr>
        <p:spPr>
          <a:xfrm flipH="1">
            <a:off x="4676928" y="2218544"/>
            <a:ext cx="0" cy="425617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25A4CE7A-DE24-CADB-4905-64D984700429}"/>
              </a:ext>
            </a:extLst>
          </p:cNvPr>
          <p:cNvSpPr txBox="1"/>
          <p:nvPr/>
        </p:nvSpPr>
        <p:spPr>
          <a:xfrm>
            <a:off x="-3" y="578059"/>
            <a:ext cx="1068097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a:solidFill>
                  <a:srgbClr val="5398A2"/>
                </a:solidFill>
                <a:latin typeface="Calibri"/>
              </a:rPr>
              <a:t>Dejavnost v dnevniku št. 2: Nadaljnja samorefleksija </a:t>
            </a:r>
          </a:p>
        </p:txBody>
      </p:sp>
    </p:spTree>
    <p:extLst>
      <p:ext uri="{BB962C8B-B14F-4D97-AF65-F5344CB8AC3E}">
        <p14:creationId xmlns:p14="http://schemas.microsoft.com/office/powerpoint/2010/main" val="83389471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6852-6934-65E4-E7E7-EB242054F7F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13D5BA0-3F36-97CD-DE6D-F2568D99611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505395B7-3C6D-0807-2993-CA3EA3A89B0F}"/>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07578286-FC59-EE1C-C1F3-9325BE2A05B0}"/>
                </a:ext>
              </a:extLst>
            </p:cNvPr>
            <p:cNvSpPr/>
            <p:nvPr/>
          </p:nvSpPr>
          <p:spPr>
            <a:xfrm rot="5400000">
              <a:off x="456517" y="-151553"/>
              <a:ext cx="5894030" cy="6807064"/>
            </a:xfrm>
            <a:prstGeom prst="rect">
              <a:avLst/>
            </a:prstGeom>
            <a:blipFill dpi="0" rotWithShape="1">
              <a:blip r:embed="rId2">
                <a:alphaModFix amt="86000"/>
              </a:blip>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6" name="Text Placeholder 6">
            <a:extLst>
              <a:ext uri="{FF2B5EF4-FFF2-40B4-BE49-F238E27FC236}">
                <a16:creationId xmlns:a16="http://schemas.microsoft.com/office/drawing/2014/main" id="{9F1E9228-B481-541E-666F-702BEFDFCA52}"/>
              </a:ext>
            </a:extLst>
          </p:cNvPr>
          <p:cNvSpPr txBox="1"/>
          <p:nvPr/>
        </p:nvSpPr>
        <p:spPr>
          <a:xfrm>
            <a:off x="979940" y="1167544"/>
            <a:ext cx="2998500" cy="5471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sl" sz="13000" b="1" i="0" u="none" strike="noStrike">
                <a:solidFill>
                  <a:srgbClr val="5398A2"/>
                </a:solidFill>
                <a:latin typeface="Calibri"/>
              </a:rPr>
              <a:t>07</a:t>
            </a:r>
          </a:p>
        </p:txBody>
      </p:sp>
      <p:cxnSp>
        <p:nvCxnSpPr>
          <p:cNvPr id="20" name="Straight Connector 19">
            <a:extLst>
              <a:ext uri="{FF2B5EF4-FFF2-40B4-BE49-F238E27FC236}">
                <a16:creationId xmlns:a16="http://schemas.microsoft.com/office/drawing/2014/main" id="{6F00E657-7FCC-9886-C496-7C74AC43266D}"/>
              </a:ext>
            </a:extLst>
          </p:cNvPr>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D460A1A7-D72B-024C-3B08-4371C5835A95}"/>
              </a:ext>
            </a:extLst>
          </p:cNvPr>
          <p:cNvPicPr>
            <a:picLocks noChangeAspect="1"/>
          </p:cNvPicPr>
          <p:nvPr/>
        </p:nvPicPr>
        <p:blipFill>
          <a:blip r:embed="rId3">
            <a:biLevel thresh="25000"/>
            <a:extLst>
              <a:ext uri="{28A0092B-C50C-407E-A947-70E740481C1C}">
                <a14:useLocalDpi xmlns:a14="http://schemas.microsoft.com/office/drawing/2010/main" val="0"/>
              </a:ext>
            </a:extLst>
          </a:blip>
          <a:srcRect l="5658" t="83100" r="4952" b="3474"/>
          <a:stretch>
            <a:fillRect/>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1E91270A-F875-0AFE-F403-F282A208C164}"/>
              </a:ext>
            </a:extLst>
          </p:cNvPr>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7EA2138-BE0B-2DFB-09B8-ABB96B1FC02C}"/>
              </a:ext>
            </a:extLst>
          </p:cNvPr>
          <p:cNvSpPr/>
          <p:nvPr/>
        </p:nvSpPr>
        <p:spPr>
          <a:xfrm>
            <a:off x="7167304" y="2581516"/>
            <a:ext cx="324813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8" name="TextBox 7">
            <a:extLst>
              <a:ext uri="{FF2B5EF4-FFF2-40B4-BE49-F238E27FC236}">
                <a16:creationId xmlns:a16="http://schemas.microsoft.com/office/drawing/2014/main" id="{C84D787B-D772-8A73-6266-20B77BE86328}"/>
              </a:ext>
            </a:extLst>
          </p:cNvPr>
          <p:cNvSpPr txBox="1"/>
          <p:nvPr/>
        </p:nvSpPr>
        <p:spPr>
          <a:xfrm>
            <a:off x="7145867" y="2605362"/>
            <a:ext cx="3248130" cy="830997"/>
          </a:xfrm>
          <a:prstGeom prst="rect">
            <a:avLst/>
          </a:prstGeom>
          <a:noFill/>
        </p:spPr>
        <p:txBody>
          <a:bodyPr wrap="square" rtlCol="0">
            <a:noAutofit/>
          </a:bodyPr>
          <a:lstStyle/>
          <a:p>
            <a:pPr algn="r" rtl="0"/>
            <a:r>
              <a:rPr lang="sl" sz="4800" b="1" i="0" u="none" strike="noStrike" spc="324">
                <a:solidFill>
                  <a:srgbClr val="5398A2"/>
                </a:solidFill>
                <a:latin typeface="Calibri"/>
                <a:cs typeface="Calibri"/>
              </a:rPr>
              <a:t>Viri za nadaljnje raziskovanje </a:t>
            </a:r>
          </a:p>
        </p:txBody>
      </p:sp>
      <p:sp>
        <p:nvSpPr>
          <p:cNvPr id="5" name="Rectangle 4">
            <a:extLst>
              <a:ext uri="{FF2B5EF4-FFF2-40B4-BE49-F238E27FC236}">
                <a16:creationId xmlns:a16="http://schemas.microsoft.com/office/drawing/2014/main" id="{5B819C52-51DB-8809-E2B4-542F38B5D759}"/>
              </a:ext>
            </a:extLst>
          </p:cNvPr>
          <p:cNvSpPr/>
          <p:nvPr/>
        </p:nvSpPr>
        <p:spPr>
          <a:xfrm>
            <a:off x="6231467" y="3547652"/>
            <a:ext cx="4162530"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6" name="TextBox 5">
            <a:extLst>
              <a:ext uri="{FF2B5EF4-FFF2-40B4-BE49-F238E27FC236}">
                <a16:creationId xmlns:a16="http://schemas.microsoft.com/office/drawing/2014/main" id="{A2EF41F0-937B-E118-A0DC-E5C0887F7659}"/>
              </a:ext>
            </a:extLst>
          </p:cNvPr>
          <p:cNvSpPr txBox="1"/>
          <p:nvPr/>
        </p:nvSpPr>
        <p:spPr>
          <a:xfrm>
            <a:off x="6506905" y="3590947"/>
            <a:ext cx="3887092" cy="830997"/>
          </a:xfrm>
          <a:prstGeom prst="rect">
            <a:avLst/>
          </a:prstGeom>
          <a:noFill/>
        </p:spPr>
        <p:txBody>
          <a:bodyPr wrap="square" rtlCol="0">
            <a:noAutofit/>
          </a:bodyPr>
          <a:lstStyle/>
          <a:p>
            <a:pPr algn="r" rtl="0"/>
            <a:r>
              <a:rPr lang="sl" sz="4800" b="1" i="0" u="none" strike="noStrike" spc="324">
                <a:solidFill>
                  <a:srgbClr val="5398A2"/>
                </a:solidFill>
                <a:latin typeface="Calibri"/>
                <a:cs typeface="Calibri"/>
              </a:rPr>
              <a:t>za nadaljnje</a:t>
            </a:r>
          </a:p>
        </p:txBody>
      </p:sp>
      <p:sp>
        <p:nvSpPr>
          <p:cNvPr id="9" name="Rectangle 8">
            <a:extLst>
              <a:ext uri="{FF2B5EF4-FFF2-40B4-BE49-F238E27FC236}">
                <a16:creationId xmlns:a16="http://schemas.microsoft.com/office/drawing/2014/main" id="{1A070651-A5CF-E9E0-438E-DCA9E2967DEB}"/>
              </a:ext>
            </a:extLst>
          </p:cNvPr>
          <p:cNvSpPr/>
          <p:nvPr/>
        </p:nvSpPr>
        <p:spPr>
          <a:xfrm>
            <a:off x="6637867" y="4533085"/>
            <a:ext cx="373469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10" name="TextBox 9">
            <a:extLst>
              <a:ext uri="{FF2B5EF4-FFF2-40B4-BE49-F238E27FC236}">
                <a16:creationId xmlns:a16="http://schemas.microsoft.com/office/drawing/2014/main" id="{F1C1B834-9E98-808D-7E0D-5B43610E2935}"/>
              </a:ext>
            </a:extLst>
          </p:cNvPr>
          <p:cNvSpPr txBox="1"/>
          <p:nvPr/>
        </p:nvSpPr>
        <p:spPr>
          <a:xfrm>
            <a:off x="6231467" y="4556931"/>
            <a:ext cx="4119654" cy="830997"/>
          </a:xfrm>
          <a:prstGeom prst="rect">
            <a:avLst/>
          </a:prstGeom>
          <a:noFill/>
        </p:spPr>
        <p:txBody>
          <a:bodyPr wrap="square" rtlCol="0">
            <a:noAutofit/>
          </a:bodyPr>
          <a:lstStyle/>
          <a:p>
            <a:pPr algn="r" rtl="0"/>
            <a:r>
              <a:rPr lang="sl" sz="4800" b="1" i="0" u="none" strike="noStrike" spc="324">
                <a:solidFill>
                  <a:srgbClr val="5398A2"/>
                </a:solidFill>
                <a:latin typeface="Calibri"/>
                <a:cs typeface="Calibri"/>
              </a:rPr>
              <a:t>raziskovanje </a:t>
            </a:r>
          </a:p>
        </p:txBody>
      </p:sp>
    </p:spTree>
    <p:extLst>
      <p:ext uri="{BB962C8B-B14F-4D97-AF65-F5344CB8AC3E}">
        <p14:creationId xmlns:p14="http://schemas.microsoft.com/office/powerpoint/2010/main" val="240826062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7723D-4642-4DE2-6EFC-83E4D6E8B729}"/>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774E76E-8629-5B32-8283-5857D722CB5D}"/>
              </a:ext>
            </a:extLst>
          </p:cNvPr>
          <p:cNvPicPr>
            <a:picLocks noChangeAspect="1"/>
          </p:cNvPicPr>
          <p:nvPr/>
        </p:nvPicPr>
        <p:blipFill>
          <a:blip r:embed="rId2"/>
          <a:srcRect l="-16994" t="48092" r="16994" b="20511"/>
          <a:stretch>
            <a:fillRect/>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748EF222-C5E5-858E-6757-6823BF9AB0F2}"/>
              </a:ext>
            </a:extLst>
          </p:cNvPr>
          <p:cNvSpPr/>
          <p:nvPr/>
        </p:nvSpPr>
        <p:spPr>
          <a:xfrm rot="10800000">
            <a:off x="-5" y="-8"/>
            <a:ext cx="12176285" cy="589085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D72ADF3D-A785-2BF6-7520-3ADF316689B9}"/>
              </a:ext>
            </a:extLst>
          </p:cNvPr>
          <p:cNvSpPr/>
          <p:nvPr/>
        </p:nvSpPr>
        <p:spPr>
          <a:xfrm rot="10800000">
            <a:off x="-2" y="-2"/>
            <a:ext cx="5038165" cy="4663441"/>
          </a:xfrm>
          <a:prstGeom prst="rect">
            <a:avLst/>
          </a:prstGeom>
          <a:blipFill>
            <a:blip r:embed="rId3">
              <a:alphaModFix amt="73000"/>
            </a:blip>
            <a:stretch>
              <a:fillRect l="18129" t="9487" r="-13942" b="-1315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Text Placeholder 3">
            <a:extLst>
              <a:ext uri="{FF2B5EF4-FFF2-40B4-BE49-F238E27FC236}">
                <a16:creationId xmlns:a16="http://schemas.microsoft.com/office/drawing/2014/main" id="{904AB058-B4BD-2CF6-3B36-5C1ACB992716}"/>
              </a:ext>
            </a:extLst>
          </p:cNvPr>
          <p:cNvSpPr txBox="1"/>
          <p:nvPr/>
        </p:nvSpPr>
        <p:spPr>
          <a:xfrm>
            <a:off x="580023" y="670754"/>
            <a:ext cx="3237072" cy="60805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2800" b="0" i="0" u="none" strike="noStrike" dirty="0">
                <a:solidFill>
                  <a:srgbClr val="FFFFFF"/>
                </a:solidFill>
                <a:latin typeface="Calibri"/>
                <a:ea typeface="Calibri"/>
                <a:cs typeface="Calibri"/>
              </a:rPr>
              <a:t>V naravi mnogi od nas občutijo mir in enotnost, kot da bi pripadali nečemu večjemu od nas. Vendar pa v trenutku, ko se vrnemo v svoje »običajno« življenje, ta občutek miru in povezanosti pogosto izgine. </a:t>
            </a:r>
          </a:p>
        </p:txBody>
      </p:sp>
      <p:sp>
        <p:nvSpPr>
          <p:cNvPr id="8" name="Text Placeholder 3">
            <a:extLst>
              <a:ext uri="{FF2B5EF4-FFF2-40B4-BE49-F238E27FC236}">
                <a16:creationId xmlns:a16="http://schemas.microsoft.com/office/drawing/2014/main" id="{ED7C8B7B-3A86-3479-1CB1-F3D417452AAB}"/>
              </a:ext>
            </a:extLst>
          </p:cNvPr>
          <p:cNvSpPr txBox="1"/>
          <p:nvPr/>
        </p:nvSpPr>
        <p:spPr>
          <a:xfrm>
            <a:off x="4390760" y="670754"/>
            <a:ext cx="7437447" cy="55857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200"/>
              </a:lnSpc>
              <a:spcBef>
                <a:spcPct val="0"/>
              </a:spcBef>
              <a:buNone/>
            </a:pPr>
            <a:r>
              <a:rPr lang="sl" sz="2300" b="0" i="0" u="none" strike="noStrike" dirty="0">
                <a:solidFill>
                  <a:srgbClr val="FFFFFF"/>
                </a:solidFill>
                <a:latin typeface="Calibri"/>
                <a:ea typeface="Calibri"/>
                <a:cs typeface="Calibri"/>
              </a:rPr>
              <a:t>Kmalu se mnogi od nas počutijo odklopljene od sebe, svojih sanj in želja ter od ljudi okoli nas. </a:t>
            </a:r>
          </a:p>
          <a:p>
            <a:pPr marL="0" indent="0" rtl="0">
              <a:lnSpc>
                <a:spcPts val="2200"/>
              </a:lnSpc>
              <a:spcBef>
                <a:spcPct val="0"/>
              </a:spcBef>
              <a:buNone/>
            </a:pPr>
            <a:r>
              <a:rPr lang="sl" sz="2300" b="0" i="0" u="none" strike="noStrike" dirty="0">
                <a:solidFill>
                  <a:srgbClr val="FFFFFF"/>
                </a:solidFill>
                <a:latin typeface="Calibri"/>
                <a:ea typeface="Calibri"/>
                <a:cs typeface="Calibri"/>
              </a:rPr>
              <a:t>Kot študent sem intervjuval mlado podnebno aktivistko iz Extinction Rebellion. Veliko časa je preživela v naravi – ne le v naravi, ampak v naravi, tako da je bila narava, tako da se je povezala z divjino. Spomnim se, da je rekla, da so ljudje in veverice zelo različne živali. </a:t>
            </a:r>
          </a:p>
          <a:p>
            <a:pPr marL="0" indent="0">
              <a:lnSpc>
                <a:spcPts val="2200"/>
              </a:lnSpc>
              <a:spcBef>
                <a:spcPct val="0"/>
              </a:spcBef>
              <a:buNone/>
            </a:pPr>
            <a:endPar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200"/>
              </a:lnSpc>
              <a:spcBef>
                <a:spcPct val="0"/>
              </a:spcBef>
              <a:buNone/>
            </a:pPr>
            <a:r>
              <a:rPr lang="sl" sz="2300" b="0" i="0" u="none" strike="noStrike" dirty="0">
                <a:solidFill>
                  <a:srgbClr val="FFFFFF"/>
                </a:solidFill>
                <a:latin typeface="Calibri"/>
                <a:ea typeface="Calibri"/>
                <a:cs typeface="Calibri"/>
              </a:rPr>
              <a:t>Mislim, da je mislila, da je človeška družba zapletena v primerjavi z življenjem veveric. Sodelovanje z ljudmi na iskren, odprt in pristen način od nas zahteva, da tvegamo udobje – in včasih varnost – v službi pravičnosti in drugih ciljev. Širjenje naše človeške skupnosti pogosto zahteva, da smo ranljivi in pogumni v okoljih nesoglasij in polarizacije. Ostati majhen, tiho in neopažen se lahko zdi najvarnejša možnost, saj nas vabi možnost, da se izognemo nelagodju ranljivosti, konflikta ali zavrnitve.</a:t>
            </a:r>
          </a:p>
          <a:p>
            <a:pPr marL="0" indent="0">
              <a:lnSpc>
                <a:spcPts val="2200"/>
              </a:lnSpc>
              <a:spcBef>
                <a:spcPct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DC617FC4-E84C-B14F-2799-D75B641F4FA5}"/>
              </a:ext>
            </a:extLst>
          </p:cNvPr>
          <p:cNvCxnSpPr/>
          <p:nvPr/>
        </p:nvCxnSpPr>
        <p:spPr>
          <a:xfrm flipH="1">
            <a:off x="4066296" y="449085"/>
            <a:ext cx="0" cy="5260999"/>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62638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761E5-E86F-7481-C0A1-66797D4E3746}"/>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D0F25A0-ADBC-5932-33D6-70B32C8E4693}"/>
              </a:ext>
            </a:extLst>
          </p:cNvPr>
          <p:cNvPicPr>
            <a:picLocks noChangeAspect="1"/>
          </p:cNvPicPr>
          <p:nvPr/>
        </p:nvPicPr>
        <p:blipFill>
          <a:blip r:embed="rId2"/>
          <a:srcRect l="-16994" t="48092" r="16994" b="-11364"/>
          <a:stretch>
            <a:fillRect/>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F76CF889-7C37-0E1B-0DB4-0D202BFF584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1940DA29-C5E4-E209-D484-F22D550A7FAF}"/>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E131630D-4EE8-D9A9-1512-380022E3981E}"/>
              </a:ext>
            </a:extLst>
          </p:cNvPr>
          <p:cNvSpPr/>
          <p:nvPr/>
        </p:nvSpPr>
        <p:spPr>
          <a:xfrm>
            <a:off x="534735" y="524933"/>
            <a:ext cx="10421132" cy="578696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 name="Text Placeholder 3">
            <a:extLst>
              <a:ext uri="{FF2B5EF4-FFF2-40B4-BE49-F238E27FC236}">
                <a16:creationId xmlns:a16="http://schemas.microsoft.com/office/drawing/2014/main" id="{FA8898AE-DFB5-AB37-DA78-A0B032A5195D}"/>
              </a:ext>
            </a:extLst>
          </p:cNvPr>
          <p:cNvSpPr txBox="1"/>
          <p:nvPr/>
        </p:nvSpPr>
        <p:spPr>
          <a:xfrm>
            <a:off x="773847" y="870419"/>
            <a:ext cx="9911086" cy="51730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ts val="2460"/>
              </a:lnSpc>
              <a:spcBef>
                <a:spcPts val="400"/>
              </a:spcBef>
              <a:buClr>
                <a:srgbClr val="5398A2"/>
              </a:buClr>
            </a:pPr>
            <a:r>
              <a:rPr lang="sl" sz="2300" b="0" i="0" u="none" strike="noStrike" dirty="0">
                <a:solidFill>
                  <a:srgbClr val="404040"/>
                </a:solidFill>
                <a:latin typeface="Calibri"/>
                <a:ea typeface="Arial"/>
                <a:cs typeface="Calibri"/>
              </a:rPr>
              <a:t>Preberi: </a:t>
            </a:r>
            <a:r>
              <a:rPr lang="sl" sz="2300" b="0" i="0" u="none" strike="noStrike" dirty="0">
                <a:solidFill>
                  <a:srgbClr val="404040"/>
                </a:solidFill>
                <a:latin typeface="Calibri"/>
                <a:ea typeface="Arial"/>
                <a:cs typeface="Calibri"/>
                <a:hlinkClick r:id="rId4"/>
              </a:rPr>
              <a:t>Navidezna normalnost </a:t>
            </a:r>
            <a:r>
              <a:rPr lang="sl" sz="2300" b="0" i="0" u="none" strike="noStrike" dirty="0">
                <a:solidFill>
                  <a:srgbClr val="404040"/>
                </a:solidFill>
                <a:latin typeface="Calibri"/>
                <a:ea typeface="Arial"/>
                <a:cs typeface="Calibri"/>
              </a:rPr>
              <a:t>- knjiga Gabórja Mateja, ki kritično obravnava nepovezano kulturo naše družbe in predstavlja konkretne načine za ponovno povezovanje in osmislitev celote. </a:t>
            </a: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r>
              <a:rPr lang="sl" sz="2300" b="0" i="0" u="none" strike="noStrike" dirty="0">
                <a:solidFill>
                  <a:srgbClr val="404040"/>
                </a:solidFill>
                <a:latin typeface="Calibri"/>
                <a:ea typeface="Arial"/>
                <a:cs typeface="Calibri"/>
              </a:rPr>
              <a:t>Poslušaj (59 min</a:t>
            </a:r>
            <a:r>
              <a:rPr lang="en-US" sz="2300" dirty="0">
                <a:solidFill>
                  <a:srgbClr val="404040"/>
                </a:solidFill>
                <a:ea typeface="Arial"/>
                <a:cs typeface="Calibri"/>
              </a:rPr>
              <a:t>, v </a:t>
            </a:r>
            <a:r>
              <a:rPr lang="en-US" sz="2300" dirty="0" err="1">
                <a:solidFill>
                  <a:srgbClr val="404040"/>
                </a:solidFill>
                <a:ea typeface="Arial"/>
                <a:cs typeface="Calibri"/>
              </a:rPr>
              <a:t>angleščini</a:t>
            </a:r>
            <a:r>
              <a:rPr lang="sl" sz="2300" b="0" i="0" u="none" strike="noStrike" dirty="0">
                <a:solidFill>
                  <a:srgbClr val="404040"/>
                </a:solidFill>
                <a:latin typeface="Calibri"/>
                <a:ea typeface="Arial"/>
                <a:cs typeface="Calibri"/>
              </a:rPr>
              <a:t>): </a:t>
            </a:r>
            <a:r>
              <a:rPr lang="en-US" sz="2300" b="0" i="0" u="none" strike="noStrike" dirty="0">
                <a:solidFill>
                  <a:srgbClr val="404040"/>
                </a:solidFill>
                <a:latin typeface="Calibri"/>
                <a:ea typeface="Arial"/>
                <a:cs typeface="Calibri"/>
                <a:hlinkClick r:id="rId5"/>
              </a:rPr>
              <a:t>Healing and Helping with Mutual Aid with Dean Spade</a:t>
            </a:r>
            <a:r>
              <a:rPr lang="sl-SI" sz="2300" b="0" i="0" u="none" strike="noStrike" dirty="0">
                <a:solidFill>
                  <a:srgbClr val="404040"/>
                </a:solidFill>
                <a:latin typeface="Calibri"/>
                <a:ea typeface="Arial"/>
                <a:cs typeface="Calibri"/>
              </a:rPr>
              <a:t>. </a:t>
            </a:r>
            <a:r>
              <a:rPr lang="sl" sz="2300" b="0" i="0" u="none" strike="noStrike" dirty="0">
                <a:solidFill>
                  <a:srgbClr val="404040"/>
                </a:solidFill>
                <a:latin typeface="Calibri"/>
                <a:ea typeface="Arial"/>
                <a:cs typeface="Calibri"/>
              </a:rPr>
              <a:t>Ta epizoda podkasta raziskuje: koncept medsebojne pomoči in kako je lahko ta učinkovitejša od prostovoljstva; kako se v skupnosti zdravimo od negativnih učinkov nevzdržnih družbenih sistemov; in načine, kako najti in se vključiti v projekte medsebojne pomoči.</a:t>
            </a: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rtl="0">
              <a:lnSpc>
                <a:spcPts val="2460"/>
              </a:lnSpc>
              <a:spcBef>
                <a:spcPts val="400"/>
              </a:spcBef>
              <a:buClr>
                <a:srgbClr val="5398A2"/>
              </a:buClr>
            </a:pPr>
            <a:r>
              <a:rPr lang="sl" sz="2300" b="0" i="0" u="none" strike="noStrike" dirty="0">
                <a:solidFill>
                  <a:srgbClr val="404040"/>
                </a:solidFill>
                <a:latin typeface="Calibri"/>
                <a:ea typeface="Arial"/>
                <a:cs typeface="Calibri"/>
              </a:rPr>
              <a:t>Oglej si (22 min</a:t>
            </a:r>
            <a:r>
              <a:rPr lang="en-US" sz="2300" b="0" i="0" u="none" strike="noStrike" dirty="0">
                <a:solidFill>
                  <a:srgbClr val="404040"/>
                </a:solidFill>
                <a:latin typeface="Calibri"/>
                <a:ea typeface="Arial"/>
                <a:cs typeface="Calibri"/>
              </a:rPr>
              <a:t>, v </a:t>
            </a:r>
            <a:r>
              <a:rPr lang="en-US" sz="2300" b="0" i="0" u="none" strike="noStrike" dirty="0" err="1">
                <a:solidFill>
                  <a:srgbClr val="404040"/>
                </a:solidFill>
                <a:latin typeface="Calibri"/>
                <a:ea typeface="Arial"/>
                <a:cs typeface="Calibri"/>
              </a:rPr>
              <a:t>angleščini</a:t>
            </a:r>
            <a:r>
              <a:rPr lang="sl" sz="2300" b="0" i="0" u="none" strike="noStrike" dirty="0">
                <a:solidFill>
                  <a:srgbClr val="404040"/>
                </a:solidFill>
                <a:latin typeface="Calibri"/>
                <a:ea typeface="Arial"/>
                <a:cs typeface="Calibri"/>
              </a:rPr>
              <a:t>): </a:t>
            </a:r>
            <a:r>
              <a:rPr lang="sl" sz="2300" b="0" i="0" u="none" strike="noStrike" dirty="0">
                <a:solidFill>
                  <a:srgbClr val="404040"/>
                </a:solidFill>
                <a:latin typeface="Calibri"/>
                <a:ea typeface="Arial"/>
                <a:cs typeface="Calibri"/>
                <a:hlinkClick r:id="rId6"/>
              </a:rPr>
              <a:t>3 lessons of revolutionary love in a time of rage </a:t>
            </a:r>
            <a:r>
              <a:rPr lang="sl" sz="2300" b="0" i="0" u="none" strike="noStrike" dirty="0">
                <a:solidFill>
                  <a:srgbClr val="404040"/>
                </a:solidFill>
                <a:latin typeface="Calibri"/>
                <a:ea typeface="Arial"/>
                <a:cs typeface="Calibri"/>
              </a:rPr>
              <a:t>- TED govor aktivistke za socialno pravičnost, odvetnice in filmske ustvarjalke Valarie Kaur. Valarie nas poziva, naj ljubimo sebe, druge in svoje nasprotnike, ter nas spodbuja, da prisluhnemo zgodbam tistih, ki jih najmanj razumemo, kot protistrupu za naraščajoči nacionalizem, polarizacijo in sovraštvo.</a:t>
            </a: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99054754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4E331-B507-1ECC-01BA-74A996C4902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D2FBEB6-45F3-EC11-4450-823C5083D1E0}"/>
              </a:ext>
            </a:extLst>
          </p:cNvPr>
          <p:cNvPicPr>
            <a:picLocks noChangeAspect="1"/>
          </p:cNvPicPr>
          <p:nvPr/>
        </p:nvPicPr>
        <p:blipFill>
          <a:blip r:embed="rId2"/>
          <a:srcRect l="-16994" t="48092" r="16994" b="-11364"/>
          <a:stretch>
            <a:fillRect/>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49D7F50A-364D-4E93-1A8C-6EFD66341433}"/>
              </a:ext>
            </a:extLst>
          </p:cNvPr>
          <p:cNvSpPr/>
          <p:nvPr/>
        </p:nvSpPr>
        <p:spPr>
          <a:xfrm rot="10800000">
            <a:off x="23559" y="0"/>
            <a:ext cx="11394609"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CCEA4087-6C1E-EC2F-57FC-D06758B47757}"/>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40920B5F-349C-110F-C8CC-CEE360D61494}"/>
              </a:ext>
            </a:extLst>
          </p:cNvPr>
          <p:cNvSpPr/>
          <p:nvPr/>
        </p:nvSpPr>
        <p:spPr>
          <a:xfrm>
            <a:off x="480835" y="1005875"/>
            <a:ext cx="9900294" cy="479326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lang="en-IE" sz="1800">
              <a:solidFill>
                <a:schemeClr val="lt1"/>
              </a:solidFill>
              <a:latin typeface="Calibri" panose="020F0502020204030204"/>
              <a:ea typeface="Calibri" panose="020F0502020204030204"/>
              <a:cs typeface="Calibri"/>
              <a:sym typeface="Calibri" panose="020F0502020204030204"/>
            </a:endParaRPr>
          </a:p>
        </p:txBody>
      </p:sp>
      <p:sp>
        <p:nvSpPr>
          <p:cNvPr id="16" name="Google Shape;145;p2">
            <a:extLst>
              <a:ext uri="{FF2B5EF4-FFF2-40B4-BE49-F238E27FC236}">
                <a16:creationId xmlns:a16="http://schemas.microsoft.com/office/drawing/2014/main" id="{B2E6888C-3E47-70E5-6442-C3E2513D616C}"/>
              </a:ext>
            </a:extLst>
          </p:cNvPr>
          <p:cNvSpPr txBox="1"/>
          <p:nvPr/>
        </p:nvSpPr>
        <p:spPr>
          <a:xfrm>
            <a:off x="0" y="1269110"/>
            <a:ext cx="2937753"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dirty="0">
                <a:solidFill>
                  <a:srgbClr val="FFFFFF"/>
                </a:solidFill>
                <a:latin typeface="Calibri"/>
              </a:rPr>
              <a:t>IGRAJ</a:t>
            </a:r>
          </a:p>
        </p:txBody>
      </p:sp>
      <p:sp>
        <p:nvSpPr>
          <p:cNvPr id="3" name="Text Placeholder 3">
            <a:extLst>
              <a:ext uri="{FF2B5EF4-FFF2-40B4-BE49-F238E27FC236}">
                <a16:creationId xmlns:a16="http://schemas.microsoft.com/office/drawing/2014/main" id="{7FD609D7-1017-DE95-702F-ABDF8FE06881}"/>
              </a:ext>
            </a:extLst>
          </p:cNvPr>
          <p:cNvSpPr txBox="1"/>
          <p:nvPr/>
        </p:nvSpPr>
        <p:spPr>
          <a:xfrm>
            <a:off x="773831" y="2333302"/>
            <a:ext cx="9464451" cy="31284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460"/>
              </a:lnSpc>
              <a:spcBef>
                <a:spcPts val="400"/>
              </a:spcBef>
              <a:buClr>
                <a:srgbClr val="5398A2"/>
              </a:buClr>
              <a:buNone/>
            </a:pPr>
            <a:r>
              <a:rPr lang="sl" sz="2300" b="0" i="0" u="none" strike="noStrike" dirty="0">
                <a:solidFill>
                  <a:srgbClr val="404040"/>
                </a:solidFill>
                <a:latin typeface="Calibri"/>
                <a:ea typeface="Arial"/>
                <a:cs typeface="Calibri"/>
              </a:rPr>
              <a:t>Igra »Dobrodošli v mojem svetu« lahko igra močno vlogo pri obravnavanju občutkov odklopljenosti in spodbujanju razumevanja med udeleženci. Podnebna tesnoba pogosto vodi v občutke osamljenosti, kjer se posamezniki počutijo odklopljene ne le od sebe, ampak tudi od drugih in svojih skupnosti.</a:t>
            </a:r>
          </a:p>
          <a:p>
            <a:pPr marL="0" indent="0">
              <a:lnSpc>
                <a:spcPts val="2460"/>
              </a:lnSpc>
              <a:spcBef>
                <a:spcPts val="400"/>
              </a:spcBef>
              <a:buClr>
                <a:srgbClr val="5398A2"/>
              </a:buClr>
              <a:buNone/>
            </a:pPr>
            <a:endPar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endParaRPr>
          </a:p>
          <a:p>
            <a:pPr marL="0" indent="0" rtl="0">
              <a:lnSpc>
                <a:spcPts val="2460"/>
              </a:lnSpc>
              <a:spcBef>
                <a:spcPts val="400"/>
              </a:spcBef>
              <a:buClr>
                <a:srgbClr val="5398A2"/>
              </a:buClr>
              <a:buNone/>
            </a:pPr>
            <a:r>
              <a:rPr lang="sl" sz="2300" b="0" i="0" u="none" strike="noStrike" dirty="0">
                <a:solidFill>
                  <a:srgbClr val="404040"/>
                </a:solidFill>
                <a:latin typeface="Calibri"/>
                <a:ea typeface="Arial"/>
                <a:cs typeface="Calibri"/>
              </a:rPr>
              <a:t>Z razumevanjem, da vsakdo podnebno krizo doživlja in se nanjo odziva na različne načine, lahko udeleženci začnejo graditi mostove empatije in povezanosti, ki so ključnega pomena za ustvarjanje močnih in odpornih skupnosti. </a:t>
            </a:r>
          </a:p>
        </p:txBody>
      </p:sp>
    </p:spTree>
    <p:extLst>
      <p:ext uri="{BB962C8B-B14F-4D97-AF65-F5344CB8AC3E}">
        <p14:creationId xmlns:p14="http://schemas.microsoft.com/office/powerpoint/2010/main" val="225648756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33D1-3B00-5177-E933-183B779CB8D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0F5D7E7-8AC0-F052-DBDF-80CDBB785576}"/>
              </a:ext>
            </a:extLst>
          </p:cNvPr>
          <p:cNvPicPr>
            <a:picLocks noChangeAspect="1"/>
          </p:cNvPicPr>
          <p:nvPr/>
        </p:nvPicPr>
        <p:blipFill>
          <a:blip r:embed="rId2"/>
          <a:srcRect l="-16994" t="48092" r="16994" b="-11364"/>
          <a:stretch>
            <a:fillRect/>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5CD9119-19FA-B7CB-2CCA-8C4AE7E7AF9F}"/>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7653201D-6E7A-8398-8A5C-98387EE5074A}"/>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FE0010AA-0535-2856-41BC-B2C51200242F}"/>
              </a:ext>
            </a:extLst>
          </p:cNvPr>
          <p:cNvSpPr/>
          <p:nvPr/>
        </p:nvSpPr>
        <p:spPr>
          <a:xfrm>
            <a:off x="534735" y="1398891"/>
            <a:ext cx="10509894" cy="491301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lang="en-IE" sz="1800">
              <a:solidFill>
                <a:schemeClr val="lt1"/>
              </a:solidFill>
              <a:latin typeface="Calibri" panose="020F0502020204030204"/>
              <a:ea typeface="Calibri" panose="020F0502020204030204"/>
              <a:cs typeface="Calibri"/>
              <a:sym typeface="Calibri" panose="020F0502020204030204"/>
            </a:endParaRPr>
          </a:p>
        </p:txBody>
      </p:sp>
      <p:sp>
        <p:nvSpPr>
          <p:cNvPr id="25" name="Google Shape;145;p2">
            <a:extLst>
              <a:ext uri="{FF2B5EF4-FFF2-40B4-BE49-F238E27FC236}">
                <a16:creationId xmlns:a16="http://schemas.microsoft.com/office/drawing/2014/main" id="{F5BAA4D0-E1B8-40C3-864B-E7045808256A}"/>
              </a:ext>
            </a:extLst>
          </p:cNvPr>
          <p:cNvSpPr txBox="1"/>
          <p:nvPr/>
        </p:nvSpPr>
        <p:spPr>
          <a:xfrm>
            <a:off x="0" y="301765"/>
            <a:ext cx="735694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dirty="0">
                <a:solidFill>
                  <a:srgbClr val="5398A2"/>
                </a:solidFill>
                <a:latin typeface="Calibri"/>
              </a:rPr>
              <a:t>Igra »Dobrodošli v mojem svetu« </a:t>
            </a:r>
          </a:p>
        </p:txBody>
      </p:sp>
      <p:sp>
        <p:nvSpPr>
          <p:cNvPr id="5" name="Text Placeholder 3">
            <a:extLst>
              <a:ext uri="{FF2B5EF4-FFF2-40B4-BE49-F238E27FC236}">
                <a16:creationId xmlns:a16="http://schemas.microsoft.com/office/drawing/2014/main" id="{50AB9FEE-77A6-1D54-A01A-EB83FC048CC1}"/>
              </a:ext>
            </a:extLst>
          </p:cNvPr>
          <p:cNvSpPr txBox="1"/>
          <p:nvPr/>
        </p:nvSpPr>
        <p:spPr>
          <a:xfrm>
            <a:off x="795641" y="1965964"/>
            <a:ext cx="9911086" cy="34931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rtl="0">
              <a:lnSpc>
                <a:spcPts val="2460"/>
              </a:lnSpc>
              <a:spcBef>
                <a:spcPts val="400"/>
              </a:spcBef>
              <a:buClr>
                <a:srgbClr val="5398A2"/>
              </a:buClr>
            </a:pPr>
            <a:r>
              <a:rPr lang="sl" sz="2300" b="0" i="0" u="none" strike="noStrike" dirty="0">
                <a:solidFill>
                  <a:srgbClr val="404040"/>
                </a:solidFill>
                <a:latin typeface="Calibri"/>
                <a:ea typeface="Arial"/>
                <a:cs typeface="Calibri"/>
              </a:rPr>
              <a:t>Gradi empatijo in razumevanje: Igra spodbuja poglobljeno poslušanje in deljenje, kar udeležencem omogoča, da svet vidijo skozi oči drugih. To je bistveno za gradnjo močnih in povezanih skupnosti.</a:t>
            </a:r>
          </a:p>
          <a:p>
            <a:pPr lvl="0">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lvl="0" rtl="0">
              <a:lnSpc>
                <a:spcPts val="2460"/>
              </a:lnSpc>
              <a:spcBef>
                <a:spcPts val="400"/>
              </a:spcBef>
              <a:buClr>
                <a:srgbClr val="5398A2"/>
              </a:buClr>
            </a:pPr>
            <a:r>
              <a:rPr lang="sl" sz="2300" b="0" i="0" u="none" strike="noStrike" dirty="0">
                <a:solidFill>
                  <a:srgbClr val="404040"/>
                </a:solidFill>
                <a:latin typeface="Calibri"/>
                <a:ea typeface="Arial"/>
                <a:cs typeface="Calibri"/>
              </a:rPr>
              <a:t>Spodbuja ranljivost: Z deljenjem osebnih zaznav udeleženci vadijo odprtost in pristnost, kar je ključnega pomena za gradnjo zaupanja in smiselnih odnosov.</a:t>
            </a:r>
          </a:p>
          <a:p>
            <a:pPr lvl="0">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lvl="0" rtl="0">
              <a:lnSpc>
                <a:spcPts val="2460"/>
              </a:lnSpc>
              <a:spcBef>
                <a:spcPts val="400"/>
              </a:spcBef>
              <a:buClr>
                <a:srgbClr val="5398A2"/>
              </a:buClr>
            </a:pPr>
            <a:r>
              <a:rPr lang="sl" sz="2300" b="0" i="0" u="none" strike="noStrike" dirty="0">
                <a:solidFill>
                  <a:srgbClr val="404040"/>
                </a:solidFill>
                <a:latin typeface="Calibri"/>
                <a:ea typeface="Arial"/>
                <a:cs typeface="Calibri"/>
              </a:rPr>
              <a:t>Ustvarja skupni namen: Skozi proces deljenja in spodbujanja razumevanja se lahko udeleženci premaknejo iz individualne izolacije v občutek kolektivnega namena, saj spoznajo, da v svojih težavah ali upanju niso sami.</a:t>
            </a:r>
          </a:p>
          <a:p>
            <a:pPr lvl="0">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51606449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AA39-3F52-5C58-B6E3-13B5C5B672C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7DA0C8A-BC64-FF47-A986-8ADE9061B388}"/>
              </a:ext>
            </a:extLst>
          </p:cNvPr>
          <p:cNvPicPr>
            <a:picLocks noChangeAspect="1"/>
          </p:cNvPicPr>
          <p:nvPr/>
        </p:nvPicPr>
        <p:blipFill>
          <a:blip r:embed="rId2"/>
          <a:srcRect l="-16994" t="48092" r="16994" b="-11364"/>
          <a:stretch>
            <a:fillRect/>
          </a:stretch>
        </p:blipFill>
        <p:spPr>
          <a:xfrm>
            <a:off x="2443397" y="0"/>
            <a:ext cx="8826901" cy="8377369"/>
          </a:xfrm>
          <a:prstGeom prst="rect">
            <a:avLst/>
          </a:prstGeom>
        </p:spPr>
      </p:pic>
      <p:sp>
        <p:nvSpPr>
          <p:cNvPr id="11" name="Google Shape;133;p1">
            <a:extLst>
              <a:ext uri="{FF2B5EF4-FFF2-40B4-BE49-F238E27FC236}">
                <a16:creationId xmlns:a16="http://schemas.microsoft.com/office/drawing/2014/main" id="{29D979D8-8D8C-7C2C-D222-CF4AF9F40FB8}"/>
              </a:ext>
            </a:extLst>
          </p:cNvPr>
          <p:cNvSpPr/>
          <p:nvPr/>
        </p:nvSpPr>
        <p:spPr>
          <a:xfrm rot="10800000">
            <a:off x="7836" y="-885"/>
            <a:ext cx="11262462" cy="6858875"/>
          </a:xfrm>
          <a:prstGeom prst="rect">
            <a:avLst/>
          </a:prstGeom>
          <a:gradFill>
            <a:gsLst>
              <a:gs pos="26000">
                <a:srgbClr val="1F8E47"/>
              </a:gs>
              <a:gs pos="48000">
                <a:srgbClr val="1F8E47"/>
              </a:gs>
              <a:gs pos="79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4050D42E-DE7D-582D-EE19-DAA71CB1A5CF}"/>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A51906CE-107A-A1D4-853A-91131025D4B6}"/>
              </a:ext>
            </a:extLst>
          </p:cNvPr>
          <p:cNvSpPr/>
          <p:nvPr/>
        </p:nvSpPr>
        <p:spPr>
          <a:xfrm>
            <a:off x="758856" y="2263404"/>
            <a:ext cx="5738924" cy="385056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5" name="Google Shape;145;p2">
            <a:extLst>
              <a:ext uri="{FF2B5EF4-FFF2-40B4-BE49-F238E27FC236}">
                <a16:creationId xmlns:a16="http://schemas.microsoft.com/office/drawing/2014/main" id="{FCD0E5FC-CE0A-8656-68B0-C58D4EA7C6E5}"/>
              </a:ext>
            </a:extLst>
          </p:cNvPr>
          <p:cNvSpPr txBox="1"/>
          <p:nvPr/>
        </p:nvSpPr>
        <p:spPr>
          <a:xfrm>
            <a:off x="0" y="639397"/>
            <a:ext cx="956372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a:solidFill>
                  <a:srgbClr val="5398A2"/>
                </a:solidFill>
                <a:latin typeface="Calibri"/>
              </a:rPr>
              <a:t>Vodnik za igro »Dobrodošli v mojem svetu«:</a:t>
            </a:r>
          </a:p>
        </p:txBody>
      </p:sp>
      <p:sp>
        <p:nvSpPr>
          <p:cNvPr id="5" name="Text Placeholder 3">
            <a:extLst>
              <a:ext uri="{FF2B5EF4-FFF2-40B4-BE49-F238E27FC236}">
                <a16:creationId xmlns:a16="http://schemas.microsoft.com/office/drawing/2014/main" id="{BCF7876E-9FA2-5229-0C49-785A482A34F4}"/>
              </a:ext>
            </a:extLst>
          </p:cNvPr>
          <p:cNvSpPr txBox="1"/>
          <p:nvPr/>
        </p:nvSpPr>
        <p:spPr>
          <a:xfrm>
            <a:off x="1158169" y="2636890"/>
            <a:ext cx="5145583" cy="32133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Clr>
                <a:srgbClr val="E6C8C7"/>
              </a:buClr>
              <a:buNone/>
            </a:pPr>
            <a:r>
              <a:rPr lang="sl" sz="2400" b="1" i="0" u="none" strike="noStrike" dirty="0">
                <a:solidFill>
                  <a:srgbClr val="5398A2"/>
                </a:solidFill>
                <a:latin typeface="Calibri"/>
                <a:ea typeface="Calibri"/>
                <a:cs typeface="Calibri"/>
              </a:rPr>
              <a:t>Čas: 	</a:t>
            </a:r>
          </a:p>
          <a:p>
            <a:pPr marL="0" indent="0" rtl="0">
              <a:lnSpc>
                <a:spcPts val="2500"/>
              </a:lnSpc>
              <a:spcBef>
                <a:spcPct val="0"/>
              </a:spcBef>
              <a:buClr>
                <a:srgbClr val="E6C8C7"/>
              </a:buClr>
              <a:buNone/>
            </a:pPr>
            <a:r>
              <a:rPr lang="sl" sz="2400" b="0" i="0" u="none" strike="noStrike" dirty="0">
                <a:solidFill>
                  <a:srgbClr val="404040"/>
                </a:solidFill>
                <a:latin typeface="Calibri"/>
                <a:ea typeface="Calibri"/>
                <a:cs typeface="Calibri"/>
              </a:rPr>
              <a:t>30–45 minut</a:t>
            </a:r>
          </a:p>
          <a:p>
            <a:pPr marL="0" indent="0" rtl="0">
              <a:lnSpc>
                <a:spcPts val="2500"/>
              </a:lnSpc>
              <a:spcBef>
                <a:spcPct val="0"/>
              </a:spcBef>
              <a:buClr>
                <a:srgbClr val="E6C8C7"/>
              </a:buClr>
              <a:buNone/>
            </a:pPr>
            <a:br>
              <a:rPr lang="sl" sz="2400" b="0" i="0" u="none" strike="noStrike" dirty="0">
                <a:solidFill>
                  <a:srgbClr val="404040"/>
                </a:solidFill>
                <a:latin typeface="Calibri"/>
                <a:ea typeface="Calibri"/>
                <a:cs typeface="Calibri"/>
              </a:rPr>
            </a:br>
            <a:r>
              <a:rPr lang="sl" sz="2400" b="1" i="0" u="none" strike="noStrike" dirty="0">
                <a:solidFill>
                  <a:srgbClr val="5398A2"/>
                </a:solidFill>
                <a:latin typeface="Calibri"/>
                <a:ea typeface="Calibri"/>
                <a:cs typeface="Calibri"/>
              </a:rPr>
              <a:t>Število udeležencev: </a:t>
            </a:r>
            <a:r>
              <a:rPr lang="sl" sz="2400" b="0" i="0" u="none" strike="noStrike" dirty="0">
                <a:solidFill>
                  <a:srgbClr val="404040"/>
                </a:solidFill>
                <a:latin typeface="Calibri"/>
                <a:ea typeface="Calibri"/>
                <a:cs typeface="Calibri"/>
              </a:rPr>
              <a:t>	</a:t>
            </a:r>
          </a:p>
          <a:p>
            <a:pPr marL="0" indent="0" rtl="0">
              <a:lnSpc>
                <a:spcPts val="2500"/>
              </a:lnSpc>
              <a:spcBef>
                <a:spcPct val="0"/>
              </a:spcBef>
              <a:buClr>
                <a:srgbClr val="E6C8C7"/>
              </a:buClr>
              <a:buNone/>
            </a:pPr>
            <a:r>
              <a:rPr lang="sl" sz="2400" b="0" i="0" u="none" strike="noStrike" dirty="0">
                <a:solidFill>
                  <a:srgbClr val="404040"/>
                </a:solidFill>
                <a:latin typeface="Calibri"/>
                <a:ea typeface="Calibri"/>
                <a:cs typeface="Calibri"/>
              </a:rPr>
              <a:t>Majhne skupine (3–6 oseb)</a:t>
            </a:r>
          </a:p>
          <a:p>
            <a:pPr marL="0" indent="0">
              <a:lnSpc>
                <a:spcPts val="2500"/>
              </a:lnSpc>
              <a:spcBef>
                <a:spcPct val="0"/>
              </a:spcBef>
              <a:buClr>
                <a:srgbClr val="E6C8C7"/>
              </a:buClr>
              <a:buNone/>
            </a:pPr>
            <a:endPar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E6C8C7"/>
              </a:buClr>
              <a:buNone/>
            </a:pPr>
            <a:r>
              <a:rPr lang="sl" sz="2400" b="1" i="0" u="none" strike="noStrike" dirty="0">
                <a:solidFill>
                  <a:srgbClr val="5398A2"/>
                </a:solidFill>
                <a:latin typeface="Calibri"/>
                <a:ea typeface="Calibri"/>
                <a:cs typeface="Calibri"/>
              </a:rPr>
              <a:t>Gradiva: </a:t>
            </a:r>
          </a:p>
          <a:p>
            <a:pPr marL="0" indent="0" rtl="0">
              <a:lnSpc>
                <a:spcPts val="2500"/>
              </a:lnSpc>
              <a:spcBef>
                <a:spcPct val="0"/>
              </a:spcBef>
              <a:buClr>
                <a:srgbClr val="E6C8C7"/>
              </a:buClr>
              <a:buNone/>
            </a:pPr>
            <a:r>
              <a:rPr lang="sl" sz="2400" b="0" i="0" u="none" strike="noStrike" dirty="0">
                <a:solidFill>
                  <a:srgbClr val="404040"/>
                </a:solidFill>
                <a:latin typeface="Calibri"/>
                <a:ea typeface="Calibri"/>
                <a:cs typeface="Calibri"/>
              </a:rPr>
              <a:t>Papir, pisala ali digitalna orodja (če se izvaja na spletu), prostor za razpravo</a:t>
            </a:r>
          </a:p>
          <a:p>
            <a:pPr marL="0" indent="0">
              <a:lnSpc>
                <a:spcPts val="2500"/>
              </a:lnSpc>
              <a:spcBef>
                <a:spcPct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25063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C0D27-0186-C228-044E-FB7D3842658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7434D49-C17C-F57A-123D-CA03D7C2D250}"/>
              </a:ext>
            </a:extLst>
          </p:cNvPr>
          <p:cNvPicPr>
            <a:picLocks noChangeAspect="1"/>
          </p:cNvPicPr>
          <p:nvPr/>
        </p:nvPicPr>
        <p:blipFill>
          <a:blip r:embed="rId2"/>
          <a:srcRect l="-16994" t="48092" r="16994" b="-11364"/>
          <a:stretch>
            <a:fillRect/>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3EDC2093-629D-1D86-D624-11C5798F60E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72E30EA9-D38A-A96A-6C24-D0E6377F7080}"/>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B6F7F7D6-A78E-B872-D775-22DE84B87FDB}"/>
              </a:ext>
            </a:extLst>
          </p:cNvPr>
          <p:cNvSpPr/>
          <p:nvPr/>
        </p:nvSpPr>
        <p:spPr>
          <a:xfrm>
            <a:off x="533138" y="2901589"/>
            <a:ext cx="10359712" cy="3317014"/>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 name="Text Placeholder 3">
            <a:extLst>
              <a:ext uri="{FF2B5EF4-FFF2-40B4-BE49-F238E27FC236}">
                <a16:creationId xmlns:a16="http://schemas.microsoft.com/office/drawing/2014/main" id="{FB5983BA-2900-1C6A-7E53-3C636D0EB29A}"/>
              </a:ext>
            </a:extLst>
          </p:cNvPr>
          <p:cNvSpPr txBox="1"/>
          <p:nvPr/>
        </p:nvSpPr>
        <p:spPr>
          <a:xfrm>
            <a:off x="1760777" y="3428212"/>
            <a:ext cx="8668560" cy="28057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Clr>
                <a:srgbClr val="E6C8C7"/>
              </a:buClr>
              <a:buNone/>
            </a:pPr>
            <a:r>
              <a:rPr lang="sl" sz="3200" b="1" i="0" u="none" strike="noStrike" dirty="0">
                <a:solidFill>
                  <a:srgbClr val="5398A2"/>
                </a:solidFill>
                <a:latin typeface="Calibri"/>
                <a:ea typeface="Calibri"/>
                <a:cs typeface="Calibri"/>
              </a:rPr>
              <a:t>Uvod v koncept osebnih realnosti</a:t>
            </a:r>
          </a:p>
          <a:p>
            <a:pPr marL="0" indent="0">
              <a:lnSpc>
                <a:spcPts val="2500"/>
              </a:lnSpc>
              <a:spcBef>
                <a:spcPct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E6C8C7"/>
              </a:buClr>
              <a:buNone/>
            </a:pPr>
            <a:r>
              <a:rPr lang="sl" sz="2400" b="0" i="0" u="none" strike="noStrike" dirty="0">
                <a:solidFill>
                  <a:srgbClr val="404040"/>
                </a:solidFill>
                <a:latin typeface="Calibri"/>
                <a:ea typeface="Calibri"/>
                <a:cs typeface="Calibri"/>
              </a:rPr>
              <a:t>Začnite z razlago, da vsak človek doživlja svet na edinstven način, ki temelji na lastnem ozadju, izkušnjah in perspektivah. Poudarite, da dva človeka nimata enakih predstav, ta vaja bo tako pomagala raziskati lastne perspektive, hkrati pa razumeti stališča drugih.</a:t>
            </a:r>
          </a:p>
          <a:p>
            <a:pPr marL="0" indent="0">
              <a:lnSpc>
                <a:spcPts val="2500"/>
              </a:lnSpc>
              <a:spcBef>
                <a:spcPct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ct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ct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93E8B291-6B14-F156-DBA1-A6BE5C15A9CA}"/>
              </a:ext>
            </a:extLst>
          </p:cNvPr>
          <p:cNvCxnSpPr/>
          <p:nvPr/>
        </p:nvCxnSpPr>
        <p:spPr>
          <a:xfrm flipH="1">
            <a:off x="1431422" y="3883769"/>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704F4E6-A4CD-68D8-C369-CA0227745295}"/>
              </a:ext>
            </a:extLst>
          </p:cNvPr>
          <p:cNvGrpSpPr/>
          <p:nvPr/>
        </p:nvGrpSpPr>
        <p:grpSpPr>
          <a:xfrm>
            <a:off x="469481" y="3578067"/>
            <a:ext cx="1420700" cy="893966"/>
            <a:chOff x="5728181" y="1253145"/>
            <a:chExt cx="1546707" cy="973255"/>
          </a:xfrm>
        </p:grpSpPr>
        <p:sp>
          <p:nvSpPr>
            <p:cNvPr id="18" name="Oval 17">
              <a:extLst>
                <a:ext uri="{FF2B5EF4-FFF2-40B4-BE49-F238E27FC236}">
                  <a16:creationId xmlns:a16="http://schemas.microsoft.com/office/drawing/2014/main" id="{CBA906D9-AD5D-9FDB-43AB-26408865D39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2" name="Text Placeholder 23">
              <a:extLst>
                <a:ext uri="{FF2B5EF4-FFF2-40B4-BE49-F238E27FC236}">
                  <a16:creationId xmlns:a16="http://schemas.microsoft.com/office/drawing/2014/main" id="{B48A6D24-59E2-A7F6-EAA9-BC7A9ED45FC1}"/>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600" b="1" i="0" u="none" strike="noStrike">
                  <a:latin typeface="Calibri"/>
                  <a:cs typeface="Calibri"/>
                </a:rPr>
                <a:t>01</a:t>
              </a:r>
            </a:p>
          </p:txBody>
        </p:sp>
      </p:grpSp>
      <p:sp>
        <p:nvSpPr>
          <p:cNvPr id="3" name="Google Shape;145;p2">
            <a:extLst>
              <a:ext uri="{FF2B5EF4-FFF2-40B4-BE49-F238E27FC236}">
                <a16:creationId xmlns:a16="http://schemas.microsoft.com/office/drawing/2014/main" id="{52D34569-4E54-F8B7-5279-B6460A2C897D}"/>
              </a:ext>
            </a:extLst>
          </p:cNvPr>
          <p:cNvSpPr txBox="1"/>
          <p:nvPr/>
        </p:nvSpPr>
        <p:spPr>
          <a:xfrm>
            <a:off x="0" y="639397"/>
            <a:ext cx="718028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dirty="0">
                <a:solidFill>
                  <a:srgbClr val="5398A2"/>
                </a:solidFill>
                <a:latin typeface="Calibri"/>
              </a:rPr>
              <a:t>Vodnik po korakih za vzgojitelje:</a:t>
            </a:r>
          </a:p>
        </p:txBody>
      </p:sp>
    </p:spTree>
    <p:extLst>
      <p:ext uri="{BB962C8B-B14F-4D97-AF65-F5344CB8AC3E}">
        <p14:creationId xmlns:p14="http://schemas.microsoft.com/office/powerpoint/2010/main" val="151798127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EDB0D-2A09-18E3-9DA9-8F50A45012C0}"/>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3B32D309-2889-7E22-3867-91BB65870200}"/>
              </a:ext>
            </a:extLst>
          </p:cNvPr>
          <p:cNvPicPr>
            <a:picLocks noChangeAspect="1"/>
          </p:cNvPicPr>
          <p:nvPr/>
        </p:nvPicPr>
        <p:blipFill>
          <a:blip r:embed="rId2"/>
          <a:srcRect l="-16994" t="48092" r="16994" b="-11364"/>
          <a:stretch>
            <a:fillRect/>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D8A1DC9A-7FC8-5563-DDC4-8358A1E8419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7ED5B684-EC47-304B-C7A2-8E61E5427C2E}"/>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C1099690-60E4-8BC3-B76D-ACABBEE87026}"/>
              </a:ext>
            </a:extLst>
          </p:cNvPr>
          <p:cNvSpPr/>
          <p:nvPr/>
        </p:nvSpPr>
        <p:spPr>
          <a:xfrm>
            <a:off x="534081" y="1359783"/>
            <a:ext cx="10359712" cy="481298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 name="Text Placeholder 3">
            <a:extLst>
              <a:ext uri="{FF2B5EF4-FFF2-40B4-BE49-F238E27FC236}">
                <a16:creationId xmlns:a16="http://schemas.microsoft.com/office/drawing/2014/main" id="{F7F9B2FD-0BC6-EE7F-C517-C4BA8D010873}"/>
              </a:ext>
            </a:extLst>
          </p:cNvPr>
          <p:cNvSpPr txBox="1"/>
          <p:nvPr/>
        </p:nvSpPr>
        <p:spPr>
          <a:xfrm>
            <a:off x="1761720" y="1687247"/>
            <a:ext cx="8668560" cy="51923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Clr>
                <a:srgbClr val="E6C8C7"/>
              </a:buClr>
              <a:buNone/>
            </a:pPr>
            <a:r>
              <a:rPr lang="sl" sz="3200" b="1" i="0" u="none" strike="noStrike" dirty="0">
                <a:solidFill>
                  <a:srgbClr val="5398A2"/>
                </a:solidFill>
                <a:latin typeface="Calibri"/>
                <a:ea typeface="Calibri"/>
                <a:cs typeface="Calibri"/>
              </a:rPr>
              <a:t>Pripravi prizor:</a:t>
            </a:r>
          </a:p>
          <a:p>
            <a:pPr marL="0" indent="0">
              <a:lnSpc>
                <a:spcPts val="2500"/>
              </a:lnSpc>
              <a:spcBef>
                <a:spcPct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5398A2"/>
              </a:buClr>
              <a:buNone/>
            </a:pPr>
            <a:r>
              <a:rPr lang="sl" sz="2400" b="0" i="0" u="none" strike="noStrike" dirty="0">
                <a:solidFill>
                  <a:srgbClr val="404040"/>
                </a:solidFill>
                <a:latin typeface="Calibri"/>
                <a:ea typeface="Calibri"/>
                <a:cs typeface="Calibri"/>
              </a:rPr>
              <a:t>Prosi udeležence, naj zaprejo oči in si predstavljajo, kako dojemajo svet v kontekstu podnebnih sprememb in skupnosti. </a:t>
            </a:r>
          </a:p>
          <a:p>
            <a:pPr marL="0" indent="0">
              <a:lnSpc>
                <a:spcPts val="2500"/>
              </a:lnSpc>
              <a:spcBef>
                <a:spcPct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5398A2"/>
              </a:buClr>
              <a:buNone/>
            </a:pPr>
            <a:r>
              <a:rPr lang="sl" sz="2400" b="0" i="0" u="none" strike="noStrike" dirty="0">
                <a:solidFill>
                  <a:srgbClr val="404040"/>
                </a:solidFill>
                <a:latin typeface="Calibri"/>
                <a:ea typeface="Calibri"/>
                <a:cs typeface="Calibri"/>
              </a:rPr>
              <a:t>Spodbujaj jih, naj razmislijo o tem, kako se osebno počutijo, ko se soočajo s podnebnimi vprašanji, kako vidijo svet okoli sebe in kako te izkušnje oblikujejo njihovo razumevanje krize:</a:t>
            </a:r>
          </a:p>
          <a:p>
            <a:pPr rtl="0">
              <a:lnSpc>
                <a:spcPts val="2500"/>
              </a:lnSpc>
              <a:spcBef>
                <a:spcPct val="0"/>
              </a:spcBef>
              <a:buClr>
                <a:srgbClr val="5398A2"/>
              </a:buClr>
            </a:pPr>
            <a:r>
              <a:rPr lang="sl" sz="2400" b="0" i="0" u="none" strike="noStrike" dirty="0">
                <a:solidFill>
                  <a:srgbClr val="404040"/>
                </a:solidFill>
                <a:latin typeface="Calibri"/>
                <a:ea typeface="Calibri"/>
                <a:cs typeface="Calibri"/>
              </a:rPr>
              <a:t>Kaj menite o podnebnih spremembah?</a:t>
            </a:r>
          </a:p>
          <a:p>
            <a:pPr rtl="0">
              <a:lnSpc>
                <a:spcPts val="2500"/>
              </a:lnSpc>
              <a:spcBef>
                <a:spcPct val="0"/>
              </a:spcBef>
              <a:buClr>
                <a:srgbClr val="5398A2"/>
              </a:buClr>
            </a:pPr>
            <a:r>
              <a:rPr lang="sl" sz="2400" b="0" i="0" u="none" strike="noStrike" dirty="0">
                <a:solidFill>
                  <a:srgbClr val="404040"/>
                </a:solidFill>
                <a:latin typeface="Calibri"/>
                <a:ea typeface="Calibri"/>
                <a:cs typeface="Calibri"/>
              </a:rPr>
              <a:t>Ko berete novice, kakšen je svet za vas?</a:t>
            </a:r>
          </a:p>
          <a:p>
            <a:pPr rtl="0">
              <a:lnSpc>
                <a:spcPts val="2500"/>
              </a:lnSpc>
              <a:spcBef>
                <a:spcPct val="0"/>
              </a:spcBef>
              <a:buClr>
                <a:srgbClr val="5398A2"/>
              </a:buClr>
            </a:pPr>
            <a:r>
              <a:rPr lang="sl" sz="2400" b="0" i="0" u="none" strike="noStrike" dirty="0">
                <a:solidFill>
                  <a:srgbClr val="404040"/>
                </a:solidFill>
                <a:latin typeface="Calibri"/>
                <a:ea typeface="Calibri"/>
                <a:cs typeface="Calibri"/>
              </a:rPr>
              <a:t>Kako vaš pogled na svet oblikuje vaše razumevanje podnebne krize?</a:t>
            </a:r>
          </a:p>
          <a:p>
            <a:pPr>
              <a:lnSpc>
                <a:spcPts val="2500"/>
              </a:lnSpc>
              <a:spcBef>
                <a:spcPct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ct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4E797D76-C74D-C72F-822E-CCC40AB070FF}"/>
              </a:ext>
            </a:extLst>
          </p:cNvPr>
          <p:cNvCxnSpPr/>
          <p:nvPr/>
        </p:nvCxnSpPr>
        <p:spPr>
          <a:xfrm flipH="1">
            <a:off x="1432365" y="2176671"/>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EE06EF1-D805-B54E-E299-C2506D50D237}"/>
              </a:ext>
            </a:extLst>
          </p:cNvPr>
          <p:cNvGrpSpPr/>
          <p:nvPr/>
        </p:nvGrpSpPr>
        <p:grpSpPr>
          <a:xfrm>
            <a:off x="470424" y="1870969"/>
            <a:ext cx="1420700" cy="893966"/>
            <a:chOff x="5728181" y="1253145"/>
            <a:chExt cx="1546707" cy="973255"/>
          </a:xfrm>
        </p:grpSpPr>
        <p:sp>
          <p:nvSpPr>
            <p:cNvPr id="18" name="Oval 17">
              <a:extLst>
                <a:ext uri="{FF2B5EF4-FFF2-40B4-BE49-F238E27FC236}">
                  <a16:creationId xmlns:a16="http://schemas.microsoft.com/office/drawing/2014/main" id="{F5FFA65E-5617-9E69-776F-5653294DFD2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2" name="Text Placeholder 23">
              <a:extLst>
                <a:ext uri="{FF2B5EF4-FFF2-40B4-BE49-F238E27FC236}">
                  <a16:creationId xmlns:a16="http://schemas.microsoft.com/office/drawing/2014/main" id="{ADA9025A-D181-5315-1FA1-26A9F172A45E}"/>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600" b="1" i="0" u="none" strike="noStrike">
                  <a:latin typeface="Calibri"/>
                  <a:cs typeface="Calibri"/>
                </a:rPr>
                <a:t>02</a:t>
              </a:r>
            </a:p>
          </p:txBody>
        </p:sp>
      </p:grpSp>
    </p:spTree>
    <p:extLst>
      <p:ext uri="{BB962C8B-B14F-4D97-AF65-F5344CB8AC3E}">
        <p14:creationId xmlns:p14="http://schemas.microsoft.com/office/powerpoint/2010/main" val="285634294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95917-7811-126F-0360-860BB0E71E1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366CCB1-A23E-1E21-61F8-9344FE9131DA}"/>
              </a:ext>
            </a:extLst>
          </p:cNvPr>
          <p:cNvPicPr>
            <a:picLocks noChangeAspect="1"/>
          </p:cNvPicPr>
          <p:nvPr/>
        </p:nvPicPr>
        <p:blipFill>
          <a:blip r:embed="rId2"/>
          <a:srcRect l="-16994" t="48092" r="16994" b="-11364"/>
          <a:stretch>
            <a:fillRect/>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C9C5FB4B-4741-7158-6DBB-17D7A194A3B9}"/>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C3AD0007-495C-C36F-FDBB-F1F9D57E381F}"/>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9042DECF-0F5A-72B3-7EE6-E2B59D9AC6B1}"/>
              </a:ext>
            </a:extLst>
          </p:cNvPr>
          <p:cNvSpPr/>
          <p:nvPr/>
        </p:nvSpPr>
        <p:spPr>
          <a:xfrm>
            <a:off x="534081" y="1359783"/>
            <a:ext cx="10359712" cy="481298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 name="Text Placeholder 3">
            <a:extLst>
              <a:ext uri="{FF2B5EF4-FFF2-40B4-BE49-F238E27FC236}">
                <a16:creationId xmlns:a16="http://schemas.microsoft.com/office/drawing/2014/main" id="{6680314B-3ACD-6E55-F1C8-FC349ADF39E2}"/>
              </a:ext>
            </a:extLst>
          </p:cNvPr>
          <p:cNvSpPr txBox="1"/>
          <p:nvPr/>
        </p:nvSpPr>
        <p:spPr>
          <a:xfrm>
            <a:off x="1761720" y="1687247"/>
            <a:ext cx="8668560" cy="51923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Clr>
                <a:srgbClr val="E6C8C7"/>
              </a:buClr>
              <a:buNone/>
            </a:pPr>
            <a:r>
              <a:rPr lang="sl" sz="3200" b="1" i="0" u="none" strike="noStrike" dirty="0">
                <a:solidFill>
                  <a:srgbClr val="5398A2"/>
                </a:solidFill>
                <a:latin typeface="Calibri"/>
                <a:ea typeface="Calibri"/>
                <a:cs typeface="Calibri"/>
              </a:rPr>
              <a:t>Zapisovanje in deljenje perspektiv:</a:t>
            </a:r>
          </a:p>
          <a:p>
            <a:pPr marL="0" indent="0">
              <a:lnSpc>
                <a:spcPts val="2500"/>
              </a:lnSpc>
              <a:spcBef>
                <a:spcPct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rtl="0">
              <a:lnSpc>
                <a:spcPts val="2500"/>
              </a:lnSpc>
              <a:spcBef>
                <a:spcPct val="0"/>
              </a:spcBef>
              <a:buClr>
                <a:srgbClr val="5398A2"/>
              </a:buClr>
              <a:buNone/>
            </a:pPr>
            <a:r>
              <a:rPr lang="sl" sz="2400" b="0" i="0" u="none" strike="noStrike" dirty="0">
                <a:solidFill>
                  <a:srgbClr val="404040"/>
                </a:solidFill>
                <a:latin typeface="Calibri"/>
                <a:ea typeface="Calibri"/>
                <a:cs typeface="Calibri"/>
              </a:rPr>
              <a:t>Vsak udeleženec naj si vzame nekaj minut, da zapiše ali nariše svoje dojemanje sveta v povezavi s podnebnimi spremembami in skupnostjo. </a:t>
            </a:r>
          </a:p>
          <a:p>
            <a:pPr marL="0" lvl="0" indent="0">
              <a:lnSpc>
                <a:spcPts val="2500"/>
              </a:lnSpc>
              <a:spcBef>
                <a:spcPct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rtl="0">
              <a:lnSpc>
                <a:spcPts val="2500"/>
              </a:lnSpc>
              <a:spcBef>
                <a:spcPct val="0"/>
              </a:spcBef>
              <a:buClr>
                <a:srgbClr val="5398A2"/>
              </a:buClr>
              <a:buNone/>
            </a:pPr>
            <a:r>
              <a:rPr lang="sl" sz="2400" b="1" i="0" u="none" strike="noStrike" dirty="0">
                <a:solidFill>
                  <a:srgbClr val="5398A2"/>
                </a:solidFill>
                <a:latin typeface="Calibri"/>
                <a:ea typeface="Calibri"/>
                <a:cs typeface="Calibri"/>
              </a:rPr>
              <a:t>Spodbude lahko vključujejo:</a:t>
            </a:r>
          </a:p>
          <a:p>
            <a:pPr rtl="0">
              <a:lnSpc>
                <a:spcPts val="2500"/>
              </a:lnSpc>
              <a:spcBef>
                <a:spcPct val="0"/>
              </a:spcBef>
              <a:buClr>
                <a:srgbClr val="5398A2"/>
              </a:buClr>
            </a:pPr>
            <a:r>
              <a:rPr lang="sl" sz="2400" b="0" i="0" u="none" strike="noStrike" dirty="0">
                <a:solidFill>
                  <a:srgbClr val="404040"/>
                </a:solidFill>
                <a:latin typeface="Calibri"/>
                <a:ea typeface="Calibri"/>
                <a:cs typeface="Calibri"/>
              </a:rPr>
              <a:t>Kaj vidiš, ko razmišljaš o podnebni krizi?</a:t>
            </a:r>
          </a:p>
          <a:p>
            <a:pPr rtl="0">
              <a:lnSpc>
                <a:spcPts val="2500"/>
              </a:lnSpc>
              <a:spcBef>
                <a:spcPct val="0"/>
              </a:spcBef>
              <a:buClr>
                <a:srgbClr val="5398A2"/>
              </a:buClr>
            </a:pPr>
            <a:r>
              <a:rPr lang="sl" sz="2400" b="0" i="0" u="none" strike="noStrike" dirty="0">
                <a:solidFill>
                  <a:srgbClr val="404040"/>
                </a:solidFill>
                <a:latin typeface="Calibri"/>
                <a:ea typeface="Calibri"/>
                <a:cs typeface="Calibri"/>
              </a:rPr>
              <a:t>Kakšna čustva čutiš, ko razmišljaš o odzivu svoje skupnosti na podnebne spremembe?</a:t>
            </a:r>
          </a:p>
          <a:p>
            <a:pPr rtl="0">
              <a:lnSpc>
                <a:spcPts val="2500"/>
              </a:lnSpc>
              <a:spcBef>
                <a:spcPct val="0"/>
              </a:spcBef>
              <a:buClr>
                <a:srgbClr val="5398A2"/>
              </a:buClr>
            </a:pPr>
            <a:r>
              <a:rPr lang="sl" sz="2400" b="0" i="0" u="none" strike="noStrike" dirty="0">
                <a:solidFill>
                  <a:srgbClr val="404040"/>
                </a:solidFill>
                <a:latin typeface="Calibri"/>
                <a:ea typeface="Calibri"/>
                <a:cs typeface="Calibri"/>
              </a:rPr>
              <a:t>Kako vidiš svojo vlogo pri reševanju krize?</a:t>
            </a: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193F5BBC-AF85-9246-0AF1-28D8DCADAEE6}"/>
              </a:ext>
            </a:extLst>
          </p:cNvPr>
          <p:cNvCxnSpPr/>
          <p:nvPr/>
        </p:nvCxnSpPr>
        <p:spPr>
          <a:xfrm flipH="1">
            <a:off x="1432365" y="2176671"/>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E021F8D-E283-C57F-8E2C-1D576A8ABBF1}"/>
              </a:ext>
            </a:extLst>
          </p:cNvPr>
          <p:cNvGrpSpPr/>
          <p:nvPr/>
        </p:nvGrpSpPr>
        <p:grpSpPr>
          <a:xfrm>
            <a:off x="470424" y="1870969"/>
            <a:ext cx="1420700" cy="893966"/>
            <a:chOff x="5728181" y="1253145"/>
            <a:chExt cx="1546707" cy="973255"/>
          </a:xfrm>
        </p:grpSpPr>
        <p:sp>
          <p:nvSpPr>
            <p:cNvPr id="18" name="Oval 17">
              <a:extLst>
                <a:ext uri="{FF2B5EF4-FFF2-40B4-BE49-F238E27FC236}">
                  <a16:creationId xmlns:a16="http://schemas.microsoft.com/office/drawing/2014/main" id="{9F4A648C-F01B-7E17-92C9-99B38E1FF5D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2" name="Text Placeholder 23">
              <a:extLst>
                <a:ext uri="{FF2B5EF4-FFF2-40B4-BE49-F238E27FC236}">
                  <a16:creationId xmlns:a16="http://schemas.microsoft.com/office/drawing/2014/main" id="{D41B1A62-D3CC-85A8-55E5-5CC0699111C0}"/>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600" b="1" i="0" u="none" strike="noStrike">
                  <a:latin typeface="Calibri"/>
                  <a:cs typeface="Calibri"/>
                </a:rPr>
                <a:t>03</a:t>
              </a:r>
            </a:p>
          </p:txBody>
        </p:sp>
      </p:grpSp>
    </p:spTree>
    <p:extLst>
      <p:ext uri="{BB962C8B-B14F-4D97-AF65-F5344CB8AC3E}">
        <p14:creationId xmlns:p14="http://schemas.microsoft.com/office/powerpoint/2010/main" val="14338332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D85F3-FDAB-482E-4754-1940DA60D5E1}"/>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F5BB34C-0027-DD97-32F0-57165D10AB41}"/>
              </a:ext>
            </a:extLst>
          </p:cNvPr>
          <p:cNvPicPr>
            <a:picLocks noChangeAspect="1"/>
          </p:cNvPicPr>
          <p:nvPr/>
        </p:nvPicPr>
        <p:blipFill>
          <a:blip r:embed="rId2"/>
          <a:srcRect l="-16994" t="48092" r="16994" b="-11364"/>
          <a:stretch>
            <a:fillRect/>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F873223-83F1-9A12-5E0E-A1F316C8FE7D}"/>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8DB9761D-4CAD-9C91-0342-0A75610655F5}"/>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E455BBBE-CEB5-301E-0F6F-89C93FE1805F}"/>
              </a:ext>
            </a:extLst>
          </p:cNvPr>
          <p:cNvSpPr/>
          <p:nvPr/>
        </p:nvSpPr>
        <p:spPr>
          <a:xfrm>
            <a:off x="534081" y="1134931"/>
            <a:ext cx="10359712" cy="5198544"/>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 name="Text Placeholder 3">
            <a:extLst>
              <a:ext uri="{FF2B5EF4-FFF2-40B4-BE49-F238E27FC236}">
                <a16:creationId xmlns:a16="http://schemas.microsoft.com/office/drawing/2014/main" id="{49207165-92C2-3D62-0D12-A21EF9CD290C}"/>
              </a:ext>
            </a:extLst>
          </p:cNvPr>
          <p:cNvSpPr txBox="1"/>
          <p:nvPr/>
        </p:nvSpPr>
        <p:spPr>
          <a:xfrm>
            <a:off x="1761720" y="1462395"/>
            <a:ext cx="8668560" cy="17417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Clr>
                <a:srgbClr val="E6C8C7"/>
              </a:buClr>
              <a:buNone/>
            </a:pPr>
            <a:r>
              <a:rPr lang="sl" sz="3200" b="1" i="0" u="none" strike="noStrike" dirty="0">
                <a:solidFill>
                  <a:srgbClr val="5398A2"/>
                </a:solidFill>
                <a:latin typeface="Calibri"/>
                <a:ea typeface="Calibri"/>
                <a:cs typeface="Calibri"/>
              </a:rPr>
              <a:t>Spodbujaj udeležence:</a:t>
            </a:r>
          </a:p>
          <a:p>
            <a:pPr marL="0" indent="0">
              <a:lnSpc>
                <a:spcPts val="2500"/>
              </a:lnSpc>
              <a:spcBef>
                <a:spcPct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5398A2"/>
              </a:buClr>
              <a:buNone/>
            </a:pPr>
            <a:r>
              <a:rPr lang="sl" sz="2400" b="0" i="0" u="none" strike="noStrike" dirty="0">
                <a:solidFill>
                  <a:srgbClr val="404040"/>
                </a:solidFill>
                <a:latin typeface="Calibri"/>
                <a:ea typeface="Calibri"/>
                <a:cs typeface="Calibri"/>
              </a:rPr>
              <a:t>Spodbujaj udeležence, naj se osredotočijo na lastne izkušnje in perspektive, ne da bi jih skrbelo, ali se bodo drugi strinjali ali ne.</a:t>
            </a:r>
          </a:p>
          <a:p>
            <a:pPr marL="0" indent="0">
              <a:lnSpc>
                <a:spcPts val="2500"/>
              </a:lnSpc>
              <a:spcBef>
                <a:spcPct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ct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ct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ct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6279C35F-C435-7478-9860-B0DD95B4D9D5}"/>
              </a:ext>
            </a:extLst>
          </p:cNvPr>
          <p:cNvCxnSpPr/>
          <p:nvPr/>
        </p:nvCxnSpPr>
        <p:spPr>
          <a:xfrm flipH="1">
            <a:off x="1432365" y="1951819"/>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660A1493-BF69-07FC-EEDE-B554E4F93BA1}"/>
              </a:ext>
            </a:extLst>
          </p:cNvPr>
          <p:cNvGrpSpPr/>
          <p:nvPr/>
        </p:nvGrpSpPr>
        <p:grpSpPr>
          <a:xfrm>
            <a:off x="470424" y="1646117"/>
            <a:ext cx="1420700" cy="893966"/>
            <a:chOff x="5728181" y="1253145"/>
            <a:chExt cx="1546707" cy="973255"/>
          </a:xfrm>
        </p:grpSpPr>
        <p:sp>
          <p:nvSpPr>
            <p:cNvPr id="18" name="Oval 17">
              <a:extLst>
                <a:ext uri="{FF2B5EF4-FFF2-40B4-BE49-F238E27FC236}">
                  <a16:creationId xmlns:a16="http://schemas.microsoft.com/office/drawing/2014/main" id="{8CD36157-ADF6-EB2A-9CF1-80B895967B88}"/>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2" name="Text Placeholder 23">
              <a:extLst>
                <a:ext uri="{FF2B5EF4-FFF2-40B4-BE49-F238E27FC236}">
                  <a16:creationId xmlns:a16="http://schemas.microsoft.com/office/drawing/2014/main" id="{5FE2EE64-FABA-EA43-EE68-615E6CF1D162}"/>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600" b="1" i="0" u="none" strike="noStrike">
                  <a:latin typeface="Calibri"/>
                  <a:cs typeface="Calibri"/>
                </a:rPr>
                <a:t>04</a:t>
              </a:r>
            </a:p>
          </p:txBody>
        </p:sp>
      </p:grpSp>
      <p:sp>
        <p:nvSpPr>
          <p:cNvPr id="3" name="Text Placeholder 3">
            <a:extLst>
              <a:ext uri="{FF2B5EF4-FFF2-40B4-BE49-F238E27FC236}">
                <a16:creationId xmlns:a16="http://schemas.microsoft.com/office/drawing/2014/main" id="{A4990105-2206-B66B-45CC-3EA3D0DB3A78}"/>
              </a:ext>
            </a:extLst>
          </p:cNvPr>
          <p:cNvSpPr txBox="1"/>
          <p:nvPr/>
        </p:nvSpPr>
        <p:spPr>
          <a:xfrm>
            <a:off x="1774686" y="3789764"/>
            <a:ext cx="8668560" cy="17417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Clr>
                <a:srgbClr val="E6C8C7"/>
              </a:buClr>
              <a:buNone/>
            </a:pPr>
            <a:r>
              <a:rPr lang="sl" sz="3200" b="1" i="0" u="none" strike="noStrike" dirty="0">
                <a:solidFill>
                  <a:srgbClr val="5398A2"/>
                </a:solidFill>
                <a:latin typeface="Calibri"/>
                <a:ea typeface="Calibri"/>
                <a:cs typeface="Calibri"/>
              </a:rPr>
              <a:t>Deljenje misli v skupini:</a:t>
            </a:r>
          </a:p>
          <a:p>
            <a:pPr marL="0" indent="0">
              <a:lnSpc>
                <a:spcPts val="2500"/>
              </a:lnSpc>
              <a:spcBef>
                <a:spcPct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5398A2"/>
              </a:buClr>
              <a:buNone/>
            </a:pPr>
            <a:r>
              <a:rPr lang="sl" sz="2400" b="0" i="0" u="none" strike="noStrike" dirty="0">
                <a:solidFill>
                  <a:srgbClr val="404040"/>
                </a:solidFill>
                <a:latin typeface="Calibri"/>
                <a:ea typeface="Calibri"/>
                <a:cs typeface="Calibri"/>
              </a:rPr>
              <a:t>Ko udeleženci zabeležijo svoje misli, jih prosi, naj s skupino delijo svoj osebni »svet«. Vsako osebo povabi, naj opiše, kaj je napisala ali narisala, in pojasni, kako vidi podnebno krizo, svojo vlogo v njej in kako v tem kontekstu doživlja skupnost (ali njeno pomanjkanje).</a:t>
            </a:r>
          </a:p>
          <a:p>
            <a:pPr marL="0" indent="0">
              <a:lnSpc>
                <a:spcPts val="2500"/>
              </a:lnSpc>
              <a:spcBef>
                <a:spcPct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ct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ct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ct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7B7E3AE0-6DAD-9963-EA0F-381EB10BD028}"/>
              </a:ext>
            </a:extLst>
          </p:cNvPr>
          <p:cNvCxnSpPr/>
          <p:nvPr/>
        </p:nvCxnSpPr>
        <p:spPr>
          <a:xfrm flipH="1">
            <a:off x="1445331" y="4279188"/>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502F0D2-C30A-2938-108E-398095D2C7E0}"/>
              </a:ext>
            </a:extLst>
          </p:cNvPr>
          <p:cNvGrpSpPr/>
          <p:nvPr/>
        </p:nvGrpSpPr>
        <p:grpSpPr>
          <a:xfrm>
            <a:off x="483390" y="3973486"/>
            <a:ext cx="1420700" cy="893966"/>
            <a:chOff x="5728181" y="1253145"/>
            <a:chExt cx="1546707" cy="973255"/>
          </a:xfrm>
        </p:grpSpPr>
        <p:sp>
          <p:nvSpPr>
            <p:cNvPr id="7" name="Oval 6">
              <a:extLst>
                <a:ext uri="{FF2B5EF4-FFF2-40B4-BE49-F238E27FC236}">
                  <a16:creationId xmlns:a16="http://schemas.microsoft.com/office/drawing/2014/main" id="{CCA3FF82-80CE-F226-CC2B-212CF348F221}"/>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Text Placeholder 23">
              <a:extLst>
                <a:ext uri="{FF2B5EF4-FFF2-40B4-BE49-F238E27FC236}">
                  <a16:creationId xmlns:a16="http://schemas.microsoft.com/office/drawing/2014/main" id="{6CB97CE0-D1A2-6D67-0A2D-41A3CEEBCABA}"/>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600" b="1" i="0" u="none" strike="noStrike">
                  <a:latin typeface="Calibri"/>
                  <a:cs typeface="Calibri"/>
                </a:rPr>
                <a:t>05</a:t>
              </a:r>
            </a:p>
          </p:txBody>
        </p:sp>
      </p:grpSp>
    </p:spTree>
    <p:extLst>
      <p:ext uri="{BB962C8B-B14F-4D97-AF65-F5344CB8AC3E}">
        <p14:creationId xmlns:p14="http://schemas.microsoft.com/office/powerpoint/2010/main" val="27765008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F63C0-28A6-BBD6-D0E2-9A24606A991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9F0E5EA-4BF1-72E4-D314-2B9B150B4487}"/>
              </a:ext>
            </a:extLst>
          </p:cNvPr>
          <p:cNvPicPr>
            <a:picLocks noChangeAspect="1"/>
          </p:cNvPicPr>
          <p:nvPr/>
        </p:nvPicPr>
        <p:blipFill>
          <a:blip r:embed="rId2"/>
          <a:srcRect l="-16994" t="48092" r="16994" b="-11364"/>
          <a:stretch>
            <a:fillRect/>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EB20283C-A1D2-B200-8881-A4987A1E0357}"/>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C8EB6AA7-448A-676C-7A9B-5F82188D85DC}"/>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C7C9B786-B4E5-509A-4D16-40DD28DDFCDB}"/>
              </a:ext>
            </a:extLst>
          </p:cNvPr>
          <p:cNvSpPr/>
          <p:nvPr/>
        </p:nvSpPr>
        <p:spPr>
          <a:xfrm>
            <a:off x="534081" y="1164911"/>
            <a:ext cx="10359712" cy="519854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 name="Text Placeholder 3">
            <a:extLst>
              <a:ext uri="{FF2B5EF4-FFF2-40B4-BE49-F238E27FC236}">
                <a16:creationId xmlns:a16="http://schemas.microsoft.com/office/drawing/2014/main" id="{6999E915-8DAC-C49C-32E4-66766DE5C7A4}"/>
              </a:ext>
            </a:extLst>
          </p:cNvPr>
          <p:cNvSpPr txBox="1"/>
          <p:nvPr/>
        </p:nvSpPr>
        <p:spPr>
          <a:xfrm>
            <a:off x="1761720" y="1492375"/>
            <a:ext cx="8668560" cy="51923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Clr>
                <a:srgbClr val="E6C8C7"/>
              </a:buClr>
              <a:buNone/>
            </a:pPr>
            <a:r>
              <a:rPr lang="sl" sz="3200" b="1" i="0" u="none" strike="noStrike" dirty="0">
                <a:solidFill>
                  <a:srgbClr val="5398A2"/>
                </a:solidFill>
                <a:latin typeface="Calibri"/>
                <a:ea typeface="Calibri"/>
                <a:cs typeface="Calibri"/>
              </a:rPr>
              <a:t>Refleksija in empatija:</a:t>
            </a:r>
          </a:p>
          <a:p>
            <a:pPr marL="0" indent="0">
              <a:lnSpc>
                <a:spcPts val="2500"/>
              </a:lnSpc>
              <a:spcBef>
                <a:spcPct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5398A2"/>
              </a:buClr>
              <a:buNone/>
            </a:pPr>
            <a:r>
              <a:rPr lang="sl" sz="2400" b="0" i="0" u="none" strike="noStrike" dirty="0">
                <a:solidFill>
                  <a:srgbClr val="404040"/>
                </a:solidFill>
                <a:latin typeface="Calibri"/>
                <a:ea typeface="Calibri"/>
                <a:cs typeface="Calibri"/>
              </a:rPr>
              <a:t>Ko vsaka oseba deli svoje misli, spodbudi člane skupine, da razmislijo o podobnostih in razlikah med svojimi perspektivami. </a:t>
            </a:r>
          </a:p>
          <a:p>
            <a:pPr marL="0" indent="0">
              <a:lnSpc>
                <a:spcPts val="2500"/>
              </a:lnSpc>
              <a:spcBef>
                <a:spcPct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5398A2"/>
              </a:buClr>
              <a:buNone/>
            </a:pPr>
            <a:r>
              <a:rPr lang="sl" sz="2400" b="1" i="0" u="none" strike="noStrike" dirty="0">
                <a:solidFill>
                  <a:srgbClr val="404040"/>
                </a:solidFill>
                <a:latin typeface="Calibri"/>
                <a:ea typeface="Calibri"/>
                <a:cs typeface="Calibri"/>
              </a:rPr>
              <a:t>Postavljaj vprašanja, kot so:</a:t>
            </a:r>
          </a:p>
          <a:p>
            <a:pPr rtl="0">
              <a:lnSpc>
                <a:spcPts val="2500"/>
              </a:lnSpc>
              <a:spcBef>
                <a:spcPct val="0"/>
              </a:spcBef>
              <a:buClr>
                <a:srgbClr val="5398A2"/>
              </a:buClr>
            </a:pPr>
            <a:r>
              <a:rPr lang="sl" sz="2400" b="0" i="0" u="none" strike="noStrike" dirty="0">
                <a:solidFill>
                  <a:srgbClr val="404040"/>
                </a:solidFill>
                <a:latin typeface="Calibri"/>
                <a:ea typeface="Calibri"/>
                <a:cs typeface="Calibri"/>
              </a:rPr>
              <a:t>Kakšen je bil občutek, ko ste delili svoj svet z drugimi?</a:t>
            </a:r>
          </a:p>
          <a:p>
            <a:pPr rtl="0">
              <a:lnSpc>
                <a:spcPts val="2500"/>
              </a:lnSpc>
              <a:spcBef>
                <a:spcPct val="0"/>
              </a:spcBef>
              <a:buClr>
                <a:srgbClr val="5398A2"/>
              </a:buClr>
            </a:pPr>
            <a:r>
              <a:rPr lang="sl" sz="2400" b="0" i="0" u="none" strike="noStrike" dirty="0">
                <a:solidFill>
                  <a:srgbClr val="404040"/>
                </a:solidFill>
                <a:latin typeface="Calibri"/>
                <a:ea typeface="Calibri"/>
                <a:cs typeface="Calibri"/>
              </a:rPr>
              <a:t>Kaj vas je presenetilo pri perspektivi nekoga drugega?</a:t>
            </a:r>
          </a:p>
          <a:p>
            <a:pPr rtl="0">
              <a:lnSpc>
                <a:spcPts val="2500"/>
              </a:lnSpc>
              <a:spcBef>
                <a:spcPct val="0"/>
              </a:spcBef>
              <a:buClr>
                <a:srgbClr val="5398A2"/>
              </a:buClr>
            </a:pPr>
            <a:r>
              <a:rPr lang="sl" sz="2400" b="0" i="0" u="none" strike="noStrike" dirty="0">
                <a:solidFill>
                  <a:srgbClr val="404040"/>
                </a:solidFill>
                <a:latin typeface="Calibri"/>
                <a:ea typeface="Calibri"/>
                <a:cs typeface="Calibri"/>
              </a:rPr>
              <a:t>Kako ti razumevanje realnosti drugih pomaga, da se počutiš bolj povezane ali opolnomočene?</a:t>
            </a:r>
          </a:p>
          <a:p>
            <a:pPr>
              <a:lnSpc>
                <a:spcPts val="2500"/>
              </a:lnSpc>
              <a:spcBef>
                <a:spcPct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5398A2"/>
              </a:buClr>
              <a:buNone/>
            </a:pPr>
            <a:r>
              <a:rPr lang="sl" sz="2400" b="0" i="0" u="none" strike="noStrike" dirty="0">
                <a:solidFill>
                  <a:srgbClr val="404040"/>
                </a:solidFill>
                <a:latin typeface="Calibri"/>
                <a:ea typeface="Calibri"/>
                <a:cs typeface="Calibri"/>
              </a:rPr>
              <a:t>Ta faza igre je ključnega pomena za krepitev empatije in prepoznavanje, da čeprav posamezniki podnebno krizo doživljajo različno, obstajajo skupne niti, ki jih lahko združujejo. </a:t>
            </a:r>
          </a:p>
          <a:p>
            <a:pPr marL="0" lvl="0" indent="0">
              <a:lnSpc>
                <a:spcPts val="2500"/>
              </a:lnSpc>
              <a:spcBef>
                <a:spcPct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ct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ct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3FD47076-F737-08C4-CDFB-CCDE9AA4EC18}"/>
              </a:ext>
            </a:extLst>
          </p:cNvPr>
          <p:cNvCxnSpPr/>
          <p:nvPr/>
        </p:nvCxnSpPr>
        <p:spPr>
          <a:xfrm flipH="1">
            <a:off x="1432365" y="1981799"/>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F90AE9C-7F2B-713C-F720-83D2A2C807D5}"/>
              </a:ext>
            </a:extLst>
          </p:cNvPr>
          <p:cNvGrpSpPr/>
          <p:nvPr/>
        </p:nvGrpSpPr>
        <p:grpSpPr>
          <a:xfrm>
            <a:off x="470424" y="1676097"/>
            <a:ext cx="1420700" cy="893966"/>
            <a:chOff x="5728181" y="1253145"/>
            <a:chExt cx="1546707" cy="973255"/>
          </a:xfrm>
        </p:grpSpPr>
        <p:sp>
          <p:nvSpPr>
            <p:cNvPr id="18" name="Oval 17">
              <a:extLst>
                <a:ext uri="{FF2B5EF4-FFF2-40B4-BE49-F238E27FC236}">
                  <a16:creationId xmlns:a16="http://schemas.microsoft.com/office/drawing/2014/main" id="{38A8E440-9CE6-ED3D-C7E4-005E6CF0CD6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2" name="Text Placeholder 23">
              <a:extLst>
                <a:ext uri="{FF2B5EF4-FFF2-40B4-BE49-F238E27FC236}">
                  <a16:creationId xmlns:a16="http://schemas.microsoft.com/office/drawing/2014/main" id="{54395ED2-73A3-E5AE-2EB1-8CD5399F57C2}"/>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600" b="1" i="0" u="none" strike="noStrike">
                  <a:latin typeface="Calibri"/>
                  <a:cs typeface="Calibri"/>
                </a:rPr>
                <a:t>06</a:t>
              </a:r>
            </a:p>
          </p:txBody>
        </p:sp>
      </p:grpSp>
    </p:spTree>
    <p:extLst>
      <p:ext uri="{BB962C8B-B14F-4D97-AF65-F5344CB8AC3E}">
        <p14:creationId xmlns:p14="http://schemas.microsoft.com/office/powerpoint/2010/main" val="170054227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6778E-4103-48A8-DD49-9884C892FC9D}"/>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781512E-CEC0-C9A9-4E2B-2980E31B667B}"/>
              </a:ext>
            </a:extLst>
          </p:cNvPr>
          <p:cNvPicPr>
            <a:picLocks noChangeAspect="1"/>
          </p:cNvPicPr>
          <p:nvPr/>
        </p:nvPicPr>
        <p:blipFill>
          <a:blip r:embed="rId2"/>
          <a:srcRect l="-16994" t="48092" r="16994" b="-11364"/>
          <a:stretch>
            <a:fillRect/>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6473F09-5AD5-C6D6-3202-0873204450E3}"/>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A091556C-58E0-CEF6-D280-4F1CB426B434}"/>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DAEB5199-9CAC-E5C3-FFA5-64C6B3F49740}"/>
              </a:ext>
            </a:extLst>
          </p:cNvPr>
          <p:cNvSpPr/>
          <p:nvPr/>
        </p:nvSpPr>
        <p:spPr>
          <a:xfrm>
            <a:off x="639012" y="638341"/>
            <a:ext cx="10359712" cy="5776282"/>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 name="Text Placeholder 3">
            <a:extLst>
              <a:ext uri="{FF2B5EF4-FFF2-40B4-BE49-F238E27FC236}">
                <a16:creationId xmlns:a16="http://schemas.microsoft.com/office/drawing/2014/main" id="{4EF19375-C467-269A-63E7-37AA64A0A82D}"/>
              </a:ext>
            </a:extLst>
          </p:cNvPr>
          <p:cNvSpPr txBox="1"/>
          <p:nvPr/>
        </p:nvSpPr>
        <p:spPr>
          <a:xfrm>
            <a:off x="1866650" y="965806"/>
            <a:ext cx="8997915" cy="28247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Clr>
                <a:srgbClr val="E6C8C7"/>
              </a:buClr>
              <a:buNone/>
            </a:pPr>
            <a:r>
              <a:rPr lang="sl" sz="3200" b="1" i="0" u="none" strike="noStrike" dirty="0">
                <a:solidFill>
                  <a:srgbClr val="5398A2"/>
                </a:solidFill>
                <a:latin typeface="Calibri"/>
                <a:ea typeface="Calibri"/>
                <a:cs typeface="Calibri"/>
              </a:rPr>
              <a:t>Ustvarjanje skupne realnosti:</a:t>
            </a:r>
          </a:p>
          <a:p>
            <a:pPr marL="0" indent="0">
              <a:lnSpc>
                <a:spcPts val="2500"/>
              </a:lnSpc>
              <a:spcBef>
                <a:spcPct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5398A2"/>
              </a:buClr>
              <a:buNone/>
            </a:pPr>
            <a:r>
              <a:rPr lang="sl" sz="2400" b="0" i="0" u="none" strike="noStrike" dirty="0">
                <a:solidFill>
                  <a:srgbClr val="404040"/>
                </a:solidFill>
                <a:latin typeface="Calibri"/>
                <a:ea typeface="Calibri"/>
                <a:cs typeface="Calibri"/>
              </a:rPr>
              <a:t>Po razpravi o posameznih perspektivah vodi skupino v pogovoru o tem, kako se lahko ta različna stališča združijo v skupno resničnost. Prosi udeležence, naj opredelijo skupne skrbi, vrednote in upanja ter kako lahko sodelujejo pri ustvarjanju skupnosti, ki se medsebojno podpira pri reševanju podnebne krize.</a:t>
            </a: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ct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ct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DD3B3A4A-FF99-E686-90E1-6AA0668CC626}"/>
              </a:ext>
            </a:extLst>
          </p:cNvPr>
          <p:cNvCxnSpPr/>
          <p:nvPr/>
        </p:nvCxnSpPr>
        <p:spPr>
          <a:xfrm flipH="1">
            <a:off x="1537296" y="1455229"/>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ED867F4-A4F8-12E1-0E6C-BC58E8E31100}"/>
              </a:ext>
            </a:extLst>
          </p:cNvPr>
          <p:cNvGrpSpPr/>
          <p:nvPr/>
        </p:nvGrpSpPr>
        <p:grpSpPr>
          <a:xfrm>
            <a:off x="575355" y="1149527"/>
            <a:ext cx="1420700" cy="893966"/>
            <a:chOff x="5728181" y="1253145"/>
            <a:chExt cx="1546707" cy="973255"/>
          </a:xfrm>
        </p:grpSpPr>
        <p:sp>
          <p:nvSpPr>
            <p:cNvPr id="18" name="Oval 17">
              <a:extLst>
                <a:ext uri="{FF2B5EF4-FFF2-40B4-BE49-F238E27FC236}">
                  <a16:creationId xmlns:a16="http://schemas.microsoft.com/office/drawing/2014/main" id="{65F8DE15-C80E-8716-DDC3-D377D4F91A7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2" name="Text Placeholder 23">
              <a:extLst>
                <a:ext uri="{FF2B5EF4-FFF2-40B4-BE49-F238E27FC236}">
                  <a16:creationId xmlns:a16="http://schemas.microsoft.com/office/drawing/2014/main" id="{5ED9247D-0107-B5A2-920D-0280985C10D4}"/>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600" b="1" i="0" u="none" strike="noStrike">
                  <a:latin typeface="Calibri"/>
                  <a:cs typeface="Calibri"/>
                </a:rPr>
                <a:t>07</a:t>
              </a:r>
            </a:p>
          </p:txBody>
        </p:sp>
      </p:grpSp>
      <p:sp>
        <p:nvSpPr>
          <p:cNvPr id="3" name="Text Placeholder 3">
            <a:extLst>
              <a:ext uri="{FF2B5EF4-FFF2-40B4-BE49-F238E27FC236}">
                <a16:creationId xmlns:a16="http://schemas.microsoft.com/office/drawing/2014/main" id="{1E6D3324-5750-C815-8900-0CEACDF8C639}"/>
              </a:ext>
            </a:extLst>
          </p:cNvPr>
          <p:cNvSpPr txBox="1"/>
          <p:nvPr/>
        </p:nvSpPr>
        <p:spPr>
          <a:xfrm>
            <a:off x="1890418" y="3786147"/>
            <a:ext cx="8997915" cy="28247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Clr>
                <a:srgbClr val="E6C8C7"/>
              </a:buClr>
              <a:buNone/>
            </a:pPr>
            <a:r>
              <a:rPr lang="sl" sz="3200" b="1" i="0" u="none" strike="noStrike" dirty="0">
                <a:solidFill>
                  <a:srgbClr val="5398A2"/>
                </a:solidFill>
                <a:latin typeface="Calibri"/>
                <a:ea typeface="Calibri"/>
                <a:cs typeface="Calibri"/>
              </a:rPr>
              <a:t>Zaključek:</a:t>
            </a:r>
          </a:p>
          <a:p>
            <a:pPr marL="0" indent="0">
              <a:lnSpc>
                <a:spcPts val="2500"/>
              </a:lnSpc>
              <a:spcBef>
                <a:spcPct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5398A2"/>
              </a:buClr>
              <a:buNone/>
            </a:pPr>
            <a:r>
              <a:rPr lang="sl" sz="2400" b="0" i="0" u="none" strike="noStrike" dirty="0">
                <a:solidFill>
                  <a:srgbClr val="404040"/>
                </a:solidFill>
                <a:latin typeface="Calibri"/>
                <a:ea typeface="Calibri"/>
                <a:cs typeface="Calibri"/>
              </a:rPr>
              <a:t>Zaključi s krepitvijo ideje, da je resničnost vsakega posameznika edinstvena, vendar lahko združevanje za deljenje teh perspektiv ustvari močnejšo in odpornejšo skupnost. Spodbujaj udeležence, naj bodo še naprej odprti, ranljivi in empatični, medtem ko si prizadevajo za vzpostavljanje povezav tako znotraj te skupine kot v širših skupnostih</a:t>
            </a:r>
            <a:r>
              <a:rPr lang="sl" sz="2400" dirty="0">
                <a:solidFill>
                  <a:srgbClr val="404040"/>
                </a:solidFill>
                <a:latin typeface="Calibri"/>
                <a:ea typeface="Calibri"/>
                <a:cs typeface="Calibri"/>
              </a:rPr>
              <a:t>.</a:t>
            </a: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85A9CE5E-0ADE-10B1-FDC1-ECD52B44F7FB}"/>
              </a:ext>
            </a:extLst>
          </p:cNvPr>
          <p:cNvCxnSpPr/>
          <p:nvPr/>
        </p:nvCxnSpPr>
        <p:spPr>
          <a:xfrm flipH="1">
            <a:off x="1561064" y="4275570"/>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020C8903-D6BC-7EFA-1A26-3A7D66117BFC}"/>
              </a:ext>
            </a:extLst>
          </p:cNvPr>
          <p:cNvGrpSpPr/>
          <p:nvPr/>
        </p:nvGrpSpPr>
        <p:grpSpPr>
          <a:xfrm>
            <a:off x="599123" y="3969868"/>
            <a:ext cx="1420700" cy="893966"/>
            <a:chOff x="5728181" y="1253145"/>
            <a:chExt cx="1546707" cy="973255"/>
          </a:xfrm>
        </p:grpSpPr>
        <p:sp>
          <p:nvSpPr>
            <p:cNvPr id="7" name="Oval 6">
              <a:extLst>
                <a:ext uri="{FF2B5EF4-FFF2-40B4-BE49-F238E27FC236}">
                  <a16:creationId xmlns:a16="http://schemas.microsoft.com/office/drawing/2014/main" id="{24D90F3F-A0AB-F1C9-983C-18D32A212802}"/>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Text Placeholder 23">
              <a:extLst>
                <a:ext uri="{FF2B5EF4-FFF2-40B4-BE49-F238E27FC236}">
                  <a16:creationId xmlns:a16="http://schemas.microsoft.com/office/drawing/2014/main" id="{DAD1CBC1-9E35-E806-0C3C-5BCA5A2035D4}"/>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600" b="1" i="0" u="none" strike="noStrike">
                  <a:latin typeface="Calibri"/>
                  <a:cs typeface="Calibri"/>
                </a:rPr>
                <a:t>08</a:t>
              </a:r>
            </a:p>
          </p:txBody>
        </p:sp>
      </p:grpSp>
    </p:spTree>
    <p:extLst>
      <p:ext uri="{BB962C8B-B14F-4D97-AF65-F5344CB8AC3E}">
        <p14:creationId xmlns:p14="http://schemas.microsoft.com/office/powerpoint/2010/main" val="416367354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DEBE6-FB18-8A0A-A9D1-64835A67176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55F56ED-8C7C-2400-CCB3-538451419CC2}"/>
              </a:ext>
            </a:extLst>
          </p:cNvPr>
          <p:cNvPicPr>
            <a:picLocks noChangeAspect="1"/>
          </p:cNvPicPr>
          <p:nvPr/>
        </p:nvPicPr>
        <p:blipFill>
          <a:blip r:embed="rId2"/>
          <a:srcRect l="-16994" t="48092" r="16994" b="39409"/>
          <a:stretch>
            <a:fillRect/>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1CA23CB1-184B-B93F-CC45-AFBC42A7594C}"/>
              </a:ext>
            </a:extLst>
          </p:cNvPr>
          <p:cNvSpPr/>
          <p:nvPr/>
        </p:nvSpPr>
        <p:spPr>
          <a:xfrm rot="10800000">
            <a:off x="-5" y="-7"/>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10BDF799-7812-A295-9FE9-3212632DF7B8}"/>
              </a:ext>
            </a:extLst>
          </p:cNvPr>
          <p:cNvSpPr/>
          <p:nvPr/>
        </p:nvSpPr>
        <p:spPr>
          <a:xfrm rot="10800000">
            <a:off x="-17762" y="-3120"/>
            <a:ext cx="4377451" cy="1028880"/>
          </a:xfrm>
          <a:prstGeom prst="rect">
            <a:avLst/>
          </a:prstGeom>
          <a:blipFill>
            <a:blip r:embed="rId3">
              <a:alphaModFix amt="73000"/>
            </a:blip>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6AA0A016-2D2F-A35C-E2C6-134DC5BA0AE3}"/>
              </a:ext>
            </a:extLst>
          </p:cNvPr>
          <p:cNvSpPr txBox="1"/>
          <p:nvPr/>
        </p:nvSpPr>
        <p:spPr>
          <a:xfrm>
            <a:off x="521183" y="1534095"/>
            <a:ext cx="2755417" cy="3128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300"/>
              </a:lnSpc>
              <a:spcBef>
                <a:spcPct val="0"/>
              </a:spcBef>
              <a:buNone/>
            </a:pPr>
            <a:r>
              <a:rPr lang="sl" sz="2600" b="1" i="0" u="none" strike="noStrike" dirty="0">
                <a:solidFill>
                  <a:srgbClr val="5398A2"/>
                </a:solidFill>
                <a:latin typeface="Calibri"/>
                <a:ea typeface="Calibri"/>
                <a:cs typeface="Calibri"/>
              </a:rPr>
              <a:t>Živimo v svetu, kjer se resnost in odgovornost za podnebne spremembe kolektivno zanikata z molkom in zamegljevanjem</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0C0B3667-4085-524D-ABBE-8CDB287F26DC}"/>
              </a:ext>
            </a:extLst>
          </p:cNvPr>
          <p:cNvSpPr txBox="1"/>
          <p:nvPr/>
        </p:nvSpPr>
        <p:spPr>
          <a:xfrm>
            <a:off x="4359689" y="1534095"/>
            <a:ext cx="7039832" cy="43316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300"/>
              </a:lnSpc>
              <a:spcBef>
                <a:spcPct val="0"/>
              </a:spcBef>
              <a:buNone/>
            </a:pPr>
            <a:r>
              <a:rPr lang="sl" sz="2300" b="0" i="0" u="none" strike="noStrike" dirty="0">
                <a:solidFill>
                  <a:srgbClr val="404040"/>
                </a:solidFill>
                <a:latin typeface="Calibri"/>
                <a:ea typeface="Calibri"/>
                <a:cs typeface="Calibri"/>
              </a:rPr>
              <a:t>„Družbeno organizirano zanikanje“ je koncept iz družboslovja. Ta koncept opisuje situacijo, ko ljudje vedo za podnebne spremembe, vendar je to znanje ločeno od političnega, družbenega in zasebnega življenja. </a:t>
            </a:r>
          </a:p>
          <a:p>
            <a:pPr marL="0" indent="0">
              <a:lnSpc>
                <a:spcPts val="2300"/>
              </a:lnSpc>
              <a:spcBef>
                <a:spcPct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300"/>
              </a:lnSpc>
              <a:spcBef>
                <a:spcPct val="0"/>
              </a:spcBef>
              <a:buNone/>
            </a:pPr>
            <a:r>
              <a:rPr lang="sl" sz="2300" b="0" i="0" u="none" strike="noStrike" dirty="0">
                <a:solidFill>
                  <a:srgbClr val="404040"/>
                </a:solidFill>
                <a:latin typeface="Calibri"/>
                <a:ea typeface="Calibri"/>
                <a:cs typeface="Calibri"/>
              </a:rPr>
              <a:t>To se odvija na različne načine: za večerjo vas mama prosi, da govorite o nečem "bolj pozitivnem", ko omenjate podnebne spremembe. V javnosti resnične zgodbe o izgubah in škodi zaradi podnebnih sprememb na Filipinih, v Španiji, Kaliforniji (ter v Pakistanu, Maroku, na Kitajskem itd.) ne pridejo v naslovnice. Ta oblika zanikanja ljudem olajša izogibanje temi podnebnih sprememb in lahko delno pojasni pomanjkanje kolektivnega podnebnega ukrepanja.</a:t>
            </a:r>
          </a:p>
          <a:p>
            <a:pPr marL="0" indent="0">
              <a:lnSpc>
                <a:spcPts val="2300"/>
              </a:lnSpc>
              <a:spcBef>
                <a:spcPct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743649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1EC22-3EBA-A268-8176-427833BC52CC}"/>
              </a:ext>
            </a:extLst>
          </p:cNvPr>
          <p:cNvPicPr>
            <a:picLocks noChangeAspect="1"/>
          </p:cNvPicPr>
          <p:nvPr/>
        </p:nvPicPr>
        <p:blipFill>
          <a:blip r:embed="rId2">
            <a:alphaModFix amt="63000"/>
            <a:extLst>
              <a:ext uri="{28A0092B-C50C-407E-A947-70E740481C1C}">
                <a14:useLocalDpi xmlns:a14="http://schemas.microsoft.com/office/drawing/2010/main" val="0"/>
              </a:ext>
            </a:extLst>
          </a:blip>
          <a:stretch>
            <a:fillRect/>
          </a:stretch>
        </p:blipFill>
        <p:spPr>
          <a:xfrm rot="1081996">
            <a:off x="8046185" y="3549378"/>
            <a:ext cx="4628596" cy="4628596"/>
          </a:xfrm>
          <a:prstGeom prst="rect">
            <a:avLst/>
          </a:prstGeom>
        </p:spPr>
      </p:pic>
      <p:sp>
        <p:nvSpPr>
          <p:cNvPr id="5" name="Text Placeholder 4">
            <a:extLst>
              <a:ext uri="{FF2B5EF4-FFF2-40B4-BE49-F238E27FC236}">
                <a16:creationId xmlns:a16="http://schemas.microsoft.com/office/drawing/2014/main" id="{B3A8CB70-0662-7800-9016-B78A2FC761D0}"/>
              </a:ext>
            </a:extLst>
          </p:cNvPr>
          <p:cNvSpPr>
            <a:spLocks noGrp="1"/>
          </p:cNvSpPr>
          <p:nvPr>
            <p:ph type="body" sz="quarter" idx="19"/>
          </p:nvPr>
        </p:nvSpPr>
        <p:spPr>
          <a:xfrm>
            <a:off x="8559942" y="1519095"/>
            <a:ext cx="3195486" cy="731140"/>
          </a:xfrm>
        </p:spPr>
        <p:txBody>
          <a:bodyPr>
            <a:noAutofit/>
          </a:bodyPr>
          <a:lstStyle/>
          <a:p>
            <a:pPr rtl="0"/>
            <a:r>
              <a:rPr lang="sl" sz="2800" b="0" i="0" u="none" strike="noStrike">
                <a:latin typeface="Calibri"/>
              </a:rPr>
              <a:t>Imate vprašanja?</a:t>
            </a:r>
          </a:p>
        </p:txBody>
      </p:sp>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8577831" y="818690"/>
            <a:ext cx="3195485" cy="837258"/>
          </a:xfrm>
        </p:spPr>
        <p:txBody>
          <a:bodyPr>
            <a:noAutofit/>
          </a:bodyPr>
          <a:lstStyle/>
          <a:p>
            <a:pPr rtl="0"/>
            <a:r>
              <a:rPr lang="sl" sz="5000" b="0" i="0" u="none" strike="noStrike">
                <a:latin typeface="Calibri"/>
              </a:rPr>
              <a:t>Hvala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a:xfrm>
            <a:off x="550878" y="4614840"/>
            <a:ext cx="6167757" cy="679345"/>
          </a:xfrm>
        </p:spPr>
        <p:txBody>
          <a:bodyPr>
            <a:noAutofit/>
          </a:bodyPr>
          <a:lstStyle/>
          <a:p>
            <a:pPr rtl="0"/>
            <a:r>
              <a:rPr lang="sl" sz="4200" b="1" i="0" u="none" strike="noStrike" kern="1200">
                <a:solidFill>
                  <a:srgbClr val="FFFFFF"/>
                </a:solidFill>
                <a:latin typeface="Calibri"/>
                <a:ea typeface="Calibri"/>
                <a:cs typeface="Times New Roman"/>
              </a:rPr>
              <a:t>www.planet-pulse.eu</a:t>
            </a:r>
            <a:endParaRPr lang="en-US" sz="4200" kern="12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347851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003AF-211E-5D98-A9F8-3A2FE26A3F1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77124A5-3240-1AE1-ACC7-C485129BD506}"/>
              </a:ext>
            </a:extLst>
          </p:cNvPr>
          <p:cNvPicPr>
            <a:picLocks noChangeAspect="1"/>
          </p:cNvPicPr>
          <p:nvPr/>
        </p:nvPicPr>
        <p:blipFill>
          <a:blip r:embed="rId2"/>
          <a:srcRect l="-16994" t="48091" r="16994" b="17900"/>
          <a:stretch>
            <a:fillRect/>
          </a:stretch>
        </p:blipFill>
        <p:spPr>
          <a:xfrm>
            <a:off x="5666203" y="2706037"/>
            <a:ext cx="6525797" cy="3329003"/>
          </a:xfrm>
          <a:prstGeom prst="rect">
            <a:avLst/>
          </a:prstGeom>
        </p:spPr>
      </p:pic>
      <p:sp>
        <p:nvSpPr>
          <p:cNvPr id="11" name="Google Shape;133;p1">
            <a:extLst>
              <a:ext uri="{FF2B5EF4-FFF2-40B4-BE49-F238E27FC236}">
                <a16:creationId xmlns:a16="http://schemas.microsoft.com/office/drawing/2014/main" id="{F7FDE0B5-D4BD-8BF3-99E8-003816D736DE}"/>
              </a:ext>
            </a:extLst>
          </p:cNvPr>
          <p:cNvSpPr/>
          <p:nvPr/>
        </p:nvSpPr>
        <p:spPr>
          <a:xfrm rot="10800000">
            <a:off x="17752" y="2706037"/>
            <a:ext cx="12174247" cy="3662316"/>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257A2A2B-9C9F-EE2A-68DA-D2A672777B55}"/>
              </a:ext>
            </a:extLst>
          </p:cNvPr>
          <p:cNvSpPr/>
          <p:nvPr/>
        </p:nvSpPr>
        <p:spPr>
          <a:xfrm rot="10800000">
            <a:off x="-1" y="2706037"/>
            <a:ext cx="5741599" cy="3662317"/>
          </a:xfrm>
          <a:prstGeom prst="rect">
            <a:avLst/>
          </a:prstGeom>
          <a:blipFill>
            <a:blip r:embed="rId3">
              <a:alphaModFix amt="73000"/>
            </a:blip>
            <a:stretch>
              <a:fillRect l="18162" t="-30830" r="-13527" b="-1890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EE79714C-6C77-97F4-178D-9FF2EC632356}"/>
              </a:ext>
            </a:extLst>
          </p:cNvPr>
          <p:cNvSpPr txBox="1"/>
          <p:nvPr/>
        </p:nvSpPr>
        <p:spPr>
          <a:xfrm>
            <a:off x="651523" y="3256478"/>
            <a:ext cx="2770104" cy="36623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3000"/>
              </a:lnSpc>
              <a:spcBef>
                <a:spcPct val="0"/>
              </a:spcBef>
              <a:buNone/>
            </a:pPr>
            <a:r>
              <a:rPr lang="sl" sz="3200" b="0" i="0" u="none" strike="noStrike">
                <a:solidFill>
                  <a:srgbClr val="FFFFFF"/>
                </a:solidFill>
                <a:latin typeface="Calibri"/>
                <a:ea typeface="Calibri"/>
                <a:cs typeface="Calibri"/>
              </a:rPr>
              <a:t>Ta modul je zasnovan tako, da vam pomaga: </a:t>
            </a:r>
          </a:p>
        </p:txBody>
      </p:sp>
      <p:sp>
        <p:nvSpPr>
          <p:cNvPr id="2" name="Text Placeholder 3">
            <a:extLst>
              <a:ext uri="{FF2B5EF4-FFF2-40B4-BE49-F238E27FC236}">
                <a16:creationId xmlns:a16="http://schemas.microsoft.com/office/drawing/2014/main" id="{0F716B6E-0A29-0E47-680C-1F2A9F09C54D}"/>
              </a:ext>
            </a:extLst>
          </p:cNvPr>
          <p:cNvSpPr txBox="1"/>
          <p:nvPr/>
        </p:nvSpPr>
        <p:spPr>
          <a:xfrm>
            <a:off x="684061" y="678426"/>
            <a:ext cx="10808150" cy="3128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300"/>
              </a:lnSpc>
              <a:spcBef>
                <a:spcPct val="0"/>
              </a:spcBef>
              <a:buNone/>
            </a:pPr>
            <a:r>
              <a:rPr lang="sl" sz="2300" b="0" i="0" u="none" strike="noStrike" dirty="0">
                <a:solidFill>
                  <a:srgbClr val="404040"/>
                </a:solidFill>
                <a:latin typeface="Calibri"/>
                <a:ea typeface="Calibri"/>
                <a:cs typeface="Calibri"/>
              </a:rPr>
              <a:t>Mnogi med nami in naši predniki smo tvegali nasilje, ker smo spregovorili (in včasih zgolj zaradi obstoja), zato je strah pred povzročanjem valov globok. Kljub temu, ker nikoli ne izkoristimo priložnosti za ustvarjanje boljšega sveta, je največje tveganje, s katerim se večina od nas sooča, če molčimo, izguba možnih alternativ. Tvegamo, da bomo svoje najbolj norostne sanje zaklenili v kotičke svojih misli. Zamudimo si priložnost, da si pridobimo nove prijatelje, ki morda sanjajo iste sanje.</a:t>
            </a:r>
          </a:p>
          <a:p>
            <a:pPr marL="0" indent="0">
              <a:lnSpc>
                <a:spcPts val="2300"/>
              </a:lnSpc>
              <a:spcBef>
                <a:spcPct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B37CD1F8-0E11-FCD7-E320-6C6B3AD00EFF}"/>
              </a:ext>
            </a:extLst>
          </p:cNvPr>
          <p:cNvSpPr txBox="1"/>
          <p:nvPr/>
        </p:nvSpPr>
        <p:spPr>
          <a:xfrm>
            <a:off x="3834580" y="3256478"/>
            <a:ext cx="7197213" cy="36623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ts val="2600"/>
              </a:lnSpc>
              <a:spcBef>
                <a:spcPct val="0"/>
              </a:spcBef>
            </a:pPr>
            <a:r>
              <a:rPr lang="sl" sz="2600" b="0" i="0" u="none" strike="noStrike" dirty="0">
                <a:solidFill>
                  <a:srgbClr val="FFFFFF"/>
                </a:solidFill>
                <a:latin typeface="Calibri"/>
                <a:ea typeface="Calibri"/>
                <a:cs typeface="Calibri"/>
              </a:rPr>
              <a:t>gradite skupnosti, po katerih hrepenite</a:t>
            </a:r>
          </a:p>
          <a:p>
            <a:pPr rtl="0">
              <a:lnSpc>
                <a:spcPts val="2600"/>
              </a:lnSpc>
              <a:spcBef>
                <a:spcPct val="0"/>
              </a:spcBef>
            </a:pPr>
            <a:r>
              <a:rPr lang="sl" sz="2600" b="0" i="0" u="none" strike="noStrike" dirty="0">
                <a:solidFill>
                  <a:srgbClr val="FFFFFF"/>
                </a:solidFill>
                <a:latin typeface="Calibri"/>
                <a:ea typeface="Calibri"/>
                <a:cs typeface="Calibri"/>
              </a:rPr>
              <a:t>bodite radovedni </a:t>
            </a:r>
            <a:r>
              <a:rPr lang="sl" sz="2600" dirty="0">
                <a:solidFill>
                  <a:srgbClr val="FFFFFF"/>
                </a:solidFill>
                <a:latin typeface="Calibri"/>
                <a:ea typeface="Calibri"/>
                <a:cs typeface="Calibri"/>
              </a:rPr>
              <a:t>za življenja drugih</a:t>
            </a:r>
            <a:endParaRPr lang="sl" sz="2600" b="0" i="0" u="none" strike="noStrike" dirty="0">
              <a:solidFill>
                <a:srgbClr val="FFFFFF"/>
              </a:solidFill>
              <a:latin typeface="Calibri"/>
              <a:ea typeface="Calibri"/>
              <a:cs typeface="Calibri"/>
            </a:endParaRPr>
          </a:p>
          <a:p>
            <a:pPr rtl="0">
              <a:lnSpc>
                <a:spcPts val="2600"/>
              </a:lnSpc>
              <a:spcBef>
                <a:spcPct val="0"/>
              </a:spcBef>
            </a:pPr>
            <a:r>
              <a:rPr lang="sl" sz="2600" b="0" i="0" u="none" strike="noStrike" dirty="0">
                <a:solidFill>
                  <a:srgbClr val="FFFFFF"/>
                </a:solidFill>
                <a:latin typeface="Calibri"/>
                <a:ea typeface="Calibri"/>
                <a:cs typeface="Calibri"/>
              </a:rPr>
              <a:t>delimo zgodbe, ki se najprej in predvsem slišijo od nas samih in bodo, s spoštovanjem našega pravega jaza, zagotovo odmevale tudi pri drugih</a:t>
            </a:r>
          </a:p>
          <a:p>
            <a:pPr>
              <a:lnSpc>
                <a:spcPts val="2600"/>
              </a:lnSpc>
              <a:spcBef>
                <a:spcPct val="0"/>
              </a:spcBef>
            </a:pPr>
            <a:endParaRPr lang="sv-SE" sz="26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101779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F33F-731B-B194-367A-CA22876ADE6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A5D808C9-930F-04E4-347E-606267D61BE0}"/>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07886C0B-7022-81D4-D550-1C09BFA623B9}"/>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D909B288-3C59-3201-139D-906D3A132C40}"/>
                </a:ext>
              </a:extLst>
            </p:cNvPr>
            <p:cNvSpPr/>
            <p:nvPr/>
          </p:nvSpPr>
          <p:spPr>
            <a:xfrm rot="5400000">
              <a:off x="456517" y="-151553"/>
              <a:ext cx="5894030" cy="6807064"/>
            </a:xfrm>
            <a:prstGeom prst="rect">
              <a:avLst/>
            </a:prstGeom>
            <a:blipFill dpi="0" rotWithShape="1">
              <a:blip r:embed="rId2">
                <a:alphaModFix amt="86000"/>
              </a:blip>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6" name="Text Placeholder 6">
            <a:extLst>
              <a:ext uri="{FF2B5EF4-FFF2-40B4-BE49-F238E27FC236}">
                <a16:creationId xmlns:a16="http://schemas.microsoft.com/office/drawing/2014/main" id="{77D5EC4A-29C0-9375-D9E6-079D9196793D}"/>
              </a:ext>
            </a:extLst>
          </p:cNvPr>
          <p:cNvSpPr txBox="1"/>
          <p:nvPr/>
        </p:nvSpPr>
        <p:spPr>
          <a:xfrm>
            <a:off x="979940" y="1167544"/>
            <a:ext cx="2998500" cy="5471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sl" sz="13000" b="1" i="0" u="none" strike="noStrike">
                <a:solidFill>
                  <a:srgbClr val="5398A2"/>
                </a:solidFill>
                <a:latin typeface="Calibri"/>
              </a:rPr>
              <a:t>02</a:t>
            </a:r>
          </a:p>
        </p:txBody>
      </p:sp>
      <p:cxnSp>
        <p:nvCxnSpPr>
          <p:cNvPr id="20" name="Straight Connector 19">
            <a:extLst>
              <a:ext uri="{FF2B5EF4-FFF2-40B4-BE49-F238E27FC236}">
                <a16:creationId xmlns:a16="http://schemas.microsoft.com/office/drawing/2014/main" id="{CC93F5C7-96FD-6AD3-6608-0450969D00A5}"/>
              </a:ext>
            </a:extLst>
          </p:cNvPr>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8F783EE-9A7C-E308-5E29-C619AB2BE571}"/>
              </a:ext>
            </a:extLst>
          </p:cNvPr>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C42D729-770A-D8CC-3189-9A61E7BC1307}"/>
              </a:ext>
            </a:extLst>
          </p:cNvPr>
          <p:cNvSpPr/>
          <p:nvPr/>
        </p:nvSpPr>
        <p:spPr>
          <a:xfrm>
            <a:off x="5515897" y="2581516"/>
            <a:ext cx="582420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28" name="TextBox 27">
            <a:extLst>
              <a:ext uri="{FF2B5EF4-FFF2-40B4-BE49-F238E27FC236}">
                <a16:creationId xmlns:a16="http://schemas.microsoft.com/office/drawing/2014/main" id="{0260699F-8F11-146E-1188-6C65EDEED8D4}"/>
              </a:ext>
            </a:extLst>
          </p:cNvPr>
          <p:cNvSpPr txBox="1"/>
          <p:nvPr/>
        </p:nvSpPr>
        <p:spPr>
          <a:xfrm>
            <a:off x="5722488" y="2600965"/>
            <a:ext cx="5450018" cy="830997"/>
          </a:xfrm>
          <a:prstGeom prst="rect">
            <a:avLst/>
          </a:prstGeom>
          <a:noFill/>
        </p:spPr>
        <p:txBody>
          <a:bodyPr wrap="none" rtlCol="0">
            <a:noAutofit/>
          </a:bodyPr>
          <a:lstStyle/>
          <a:p>
            <a:pPr algn="r" rtl="0"/>
            <a:r>
              <a:rPr lang="sl" sz="4800" b="1" i="0" u="none" strike="noStrike" spc="324" dirty="0">
                <a:solidFill>
                  <a:srgbClr val="5398A2"/>
                </a:solidFill>
                <a:latin typeface="Calibri"/>
                <a:cs typeface="Calibri"/>
              </a:rPr>
              <a:t>Ustvarjalne prakse</a:t>
            </a:r>
          </a:p>
        </p:txBody>
      </p:sp>
      <p:pic>
        <p:nvPicPr>
          <p:cNvPr id="29" name="Picture 28">
            <a:extLst>
              <a:ext uri="{FF2B5EF4-FFF2-40B4-BE49-F238E27FC236}">
                <a16:creationId xmlns:a16="http://schemas.microsoft.com/office/drawing/2014/main" id="{290A2022-D81E-4881-3CBE-945DDFFF8861}"/>
              </a:ext>
            </a:extLst>
          </p:cNvPr>
          <p:cNvPicPr>
            <a:picLocks noChangeAspect="1"/>
          </p:cNvPicPr>
          <p:nvPr/>
        </p:nvPicPr>
        <p:blipFill>
          <a:blip r:embed="rId3">
            <a:biLevel thresh="25000"/>
            <a:extLst>
              <a:ext uri="{28A0092B-C50C-407E-A947-70E740481C1C}">
                <a14:useLocalDpi xmlns:a14="http://schemas.microsoft.com/office/drawing/2010/main" val="0"/>
              </a:ext>
            </a:extLst>
          </a:blip>
          <a:srcRect l="5658" t="83100" r="4952" b="3474"/>
          <a:stretch>
            <a:fillRect/>
          </a:stretch>
        </p:blipFill>
        <p:spPr>
          <a:xfrm rot="16200000">
            <a:off x="11194976" y="5551031"/>
            <a:ext cx="1512233" cy="166935"/>
          </a:xfrm>
          <a:prstGeom prst="rect">
            <a:avLst/>
          </a:prstGeom>
        </p:spPr>
      </p:pic>
      <p:sp>
        <p:nvSpPr>
          <p:cNvPr id="4" name="Text Placeholder 3">
            <a:extLst>
              <a:ext uri="{FF2B5EF4-FFF2-40B4-BE49-F238E27FC236}">
                <a16:creationId xmlns:a16="http://schemas.microsoft.com/office/drawing/2014/main" id="{051AFEBE-ADD6-3E43-487F-BD5558B2CA0B}"/>
              </a:ext>
            </a:extLst>
          </p:cNvPr>
          <p:cNvSpPr txBox="1"/>
          <p:nvPr/>
        </p:nvSpPr>
        <p:spPr>
          <a:xfrm>
            <a:off x="6096000" y="3733652"/>
            <a:ext cx="5230737" cy="60422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0">
              <a:lnSpc>
                <a:spcPts val="2600"/>
              </a:lnSpc>
              <a:spcBef>
                <a:spcPct val="0"/>
              </a:spcBef>
              <a:buNone/>
            </a:pPr>
            <a:r>
              <a:rPr lang="sl" sz="3000" b="0" i="0" u="none" strike="noStrike" dirty="0">
                <a:solidFill>
                  <a:srgbClr val="FFFFFF"/>
                </a:solidFill>
                <a:latin typeface="Calibri"/>
                <a:ea typeface="Calibri"/>
                <a:cs typeface="Calibri"/>
              </a:rPr>
              <a:t>Izvedite več o nekaterih praksah gradnje skupnosti, ki jih lahko redno izvajate za postopen napredek.</a:t>
            </a:r>
          </a:p>
          <a:p>
            <a:pPr marL="0" indent="0" algn="r">
              <a:lnSpc>
                <a:spcPts val="2600"/>
              </a:lnSpc>
              <a:spcBef>
                <a:spcPct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642271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2680-FBCC-9326-6350-FAFE9D3CEE23}"/>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B6E8C272-F38A-E042-B266-5D7D7D79B76F}"/>
              </a:ext>
            </a:extLst>
          </p:cNvPr>
          <p:cNvSpPr/>
          <p:nvPr/>
        </p:nvSpPr>
        <p:spPr>
          <a:xfrm rot="10800000">
            <a:off x="-5" y="-8"/>
            <a:ext cx="5595126" cy="6858008"/>
          </a:xfrm>
          <a:prstGeom prst="rect">
            <a:avLst/>
          </a:prstGeom>
          <a:gradFill>
            <a:gsLst>
              <a:gs pos="33000">
                <a:srgbClr val="1F8E47"/>
              </a:gs>
              <a:gs pos="74000">
                <a:srgbClr val="1F8E47"/>
              </a:gs>
              <a:gs pos="94000">
                <a:srgbClr val="5398A2"/>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6923761E-8168-A41A-114A-41AA891AFE0C}"/>
              </a:ext>
            </a:extLst>
          </p:cNvPr>
          <p:cNvSpPr/>
          <p:nvPr/>
        </p:nvSpPr>
        <p:spPr>
          <a:xfrm rot="10800000">
            <a:off x="-2" y="-2"/>
            <a:ext cx="5038165" cy="4951172"/>
          </a:xfrm>
          <a:prstGeom prst="rect">
            <a:avLst/>
          </a:prstGeom>
          <a:blipFill>
            <a:blip r:embed="rId2">
              <a:alphaModFix amt="73000"/>
            </a:blip>
            <a:stretch>
              <a:fillRect l="18129" t="14746" r="-13942" b="-1239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Text Placeholder 3">
            <a:extLst>
              <a:ext uri="{FF2B5EF4-FFF2-40B4-BE49-F238E27FC236}">
                <a16:creationId xmlns:a16="http://schemas.microsoft.com/office/drawing/2014/main" id="{C71DCFE0-0E42-DEFD-C8C5-B25AC4BC9F85}"/>
              </a:ext>
            </a:extLst>
          </p:cNvPr>
          <p:cNvSpPr txBox="1"/>
          <p:nvPr/>
        </p:nvSpPr>
        <p:spPr>
          <a:xfrm>
            <a:off x="485846" y="2479423"/>
            <a:ext cx="4321600" cy="60422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600"/>
              </a:lnSpc>
              <a:spcBef>
                <a:spcPct val="0"/>
              </a:spcBef>
              <a:buNone/>
            </a:pPr>
            <a:r>
              <a:rPr lang="sl" sz="3000" b="0" i="0" u="none" strike="noStrike" dirty="0">
                <a:solidFill>
                  <a:srgbClr val="FFFFFF"/>
                </a:solidFill>
                <a:latin typeface="Calibri"/>
                <a:ea typeface="Calibri"/>
                <a:cs typeface="Calibri"/>
              </a:rPr>
              <a:t>Pogovori so pomemben del gradnje skupnosti in pomembno je, kako se pogovarjamo s seboj in z drugimi. Kako lahko torej zgradimo skupnost s sočutnimi pogovori in zakaj so potrebni v kontekstu podnebnih sprememb?</a:t>
            </a:r>
          </a:p>
          <a:p>
            <a:pPr marL="0" indent="0">
              <a:lnSpc>
                <a:spcPts val="2600"/>
              </a:lnSpc>
              <a:spcBef>
                <a:spcPct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45F32E8C-AE6F-F29D-D4CC-FD7A864EB59F}"/>
              </a:ext>
            </a:extLst>
          </p:cNvPr>
          <p:cNvSpPr txBox="1"/>
          <p:nvPr/>
        </p:nvSpPr>
        <p:spPr>
          <a:xfrm>
            <a:off x="6054595" y="541279"/>
            <a:ext cx="5192501" cy="56392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080"/>
              </a:lnSpc>
              <a:spcBef>
                <a:spcPct val="0"/>
              </a:spcBef>
              <a:buClr>
                <a:srgbClr val="E6C8C7"/>
              </a:buClr>
              <a:buNone/>
              <a:tabLst>
                <a:tab pos="4259263" algn="l"/>
              </a:tabLst>
            </a:pPr>
            <a:r>
              <a:rPr lang="sl" sz="2800" b="1" i="0" u="none" strike="noStrike" dirty="0">
                <a:solidFill>
                  <a:srgbClr val="404040"/>
                </a:solidFill>
                <a:latin typeface="Calibri"/>
                <a:ea typeface="Calibri"/>
                <a:cs typeface="Calibri"/>
              </a:rPr>
              <a:t>Sočutje temelji na:</a:t>
            </a:r>
          </a:p>
          <a:p>
            <a:pPr marL="0" indent="0">
              <a:lnSpc>
                <a:spcPts val="2080"/>
              </a:lnSpc>
              <a:spcBef>
                <a:spcPct val="0"/>
              </a:spcBef>
              <a:buClr>
                <a:srgbClr val="E6C8C7"/>
              </a:buClr>
              <a:buNone/>
              <a:tabLst>
                <a:tab pos="42592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080"/>
              </a:lnSpc>
              <a:spcBef>
                <a:spcPct val="0"/>
              </a:spcBef>
              <a:buClr>
                <a:srgbClr val="E6C8C7"/>
              </a:buClr>
              <a:buNone/>
              <a:tabLst>
                <a:tab pos="4259263" algn="l"/>
              </a:tabLst>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rtl="0">
              <a:lnSpc>
                <a:spcPts val="2280"/>
              </a:lnSpc>
              <a:spcBef>
                <a:spcPct val="0"/>
              </a:spcBef>
              <a:buClr>
                <a:srgbClr val="E6C8C7"/>
              </a:buClr>
              <a:buNone/>
              <a:tabLst>
                <a:tab pos="4259263" algn="l"/>
              </a:tabLst>
            </a:pPr>
            <a:r>
              <a:rPr lang="sl" sz="2400" b="0" i="0" u="none" strike="noStrike" dirty="0">
                <a:solidFill>
                  <a:srgbClr val="404040"/>
                </a:solidFill>
                <a:latin typeface="Calibri"/>
                <a:ea typeface="Calibri"/>
                <a:cs typeface="Calibri"/>
              </a:rPr>
              <a:t>sprejemanju (priznavanju resničnosti, kakršna je tukaj in zdaj, hkrati pa smo odprti za spremembe);</a:t>
            </a:r>
          </a:p>
          <a:p>
            <a:pPr marL="0" lvl="0" indent="0">
              <a:lnSpc>
                <a:spcPts val="2280"/>
              </a:lnSpc>
              <a:spcBef>
                <a:spcPct val="0"/>
              </a:spcBef>
              <a:buClr>
                <a:srgbClr val="E6C8C7"/>
              </a:buClr>
              <a:buNone/>
              <a:tabLst>
                <a:tab pos="4259263" algn="l"/>
              </a:tabLst>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rtl="0">
              <a:lnSpc>
                <a:spcPts val="2280"/>
              </a:lnSpc>
              <a:spcBef>
                <a:spcPct val="0"/>
              </a:spcBef>
              <a:buClr>
                <a:srgbClr val="E6C8C7"/>
              </a:buClr>
              <a:buNone/>
              <a:tabLst>
                <a:tab pos="4259263" algn="l"/>
              </a:tabLst>
            </a:pPr>
            <a:r>
              <a:rPr lang="sl" sz="2400" b="0" i="0" u="none" strike="noStrike" dirty="0">
                <a:solidFill>
                  <a:srgbClr val="404040"/>
                </a:solidFill>
                <a:latin typeface="Calibri"/>
                <a:ea typeface="Calibri"/>
                <a:cs typeface="Calibri"/>
              </a:rPr>
              <a:t>zdravi jezi (izražanju neagresivne jeze za zaščito osebnih meja); </a:t>
            </a:r>
          </a:p>
          <a:p>
            <a:pPr marL="0" lvl="0" indent="0">
              <a:lnSpc>
                <a:spcPts val="2280"/>
              </a:lnSpc>
              <a:spcBef>
                <a:spcPct val="0"/>
              </a:spcBef>
              <a:buClr>
                <a:srgbClr val="E6C8C7"/>
              </a:buClr>
              <a:buNone/>
              <a:tabLst>
                <a:tab pos="4259263" algn="l"/>
              </a:tabLst>
            </a:pPr>
            <a:endParaRPr lang="sl-SI"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280"/>
              </a:lnSpc>
              <a:spcBef>
                <a:spcPct val="0"/>
              </a:spcBef>
              <a:buClr>
                <a:srgbClr val="E6C8C7"/>
              </a:buClr>
              <a:buNone/>
              <a:tabLst>
                <a:tab pos="4259263" algn="l"/>
              </a:tabLst>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rtl="0">
              <a:lnSpc>
                <a:spcPts val="2280"/>
              </a:lnSpc>
              <a:spcBef>
                <a:spcPct val="0"/>
              </a:spcBef>
              <a:buClr>
                <a:srgbClr val="E6C8C7"/>
              </a:buClr>
              <a:buNone/>
              <a:tabLst>
                <a:tab pos="4259263" algn="l"/>
              </a:tabLst>
            </a:pPr>
            <a:r>
              <a:rPr lang="sl" sz="2400" b="0" i="0" u="none" strike="noStrike" dirty="0">
                <a:solidFill>
                  <a:srgbClr val="404040"/>
                </a:solidFill>
                <a:latin typeface="Calibri"/>
                <a:ea typeface="Calibri"/>
                <a:cs typeface="Calibri"/>
              </a:rPr>
              <a:t>sposobnosti in priložnosti za prevzemanje odgovornosti);</a:t>
            </a:r>
          </a:p>
          <a:p>
            <a:pPr marL="0" lvl="0" indent="0">
              <a:lnSpc>
                <a:spcPts val="2280"/>
              </a:lnSpc>
              <a:spcBef>
                <a:spcPct val="0"/>
              </a:spcBef>
              <a:buClr>
                <a:srgbClr val="E6C8C7"/>
              </a:buClr>
              <a:buNone/>
              <a:tabLst>
                <a:tab pos="4259263" algn="l"/>
              </a:tabLst>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rtl="0">
              <a:lnSpc>
                <a:spcPts val="2280"/>
              </a:lnSpc>
              <a:spcBef>
                <a:spcPct val="0"/>
              </a:spcBef>
              <a:buClr>
                <a:srgbClr val="E6C8C7"/>
              </a:buClr>
              <a:buNone/>
              <a:tabLst>
                <a:tab pos="4259263" algn="l"/>
              </a:tabLst>
            </a:pPr>
            <a:endParaRPr lang="sl" sz="2400" b="0" i="0" u="none" strike="noStrike" dirty="0">
              <a:solidFill>
                <a:srgbClr val="404040"/>
              </a:solidFill>
              <a:latin typeface="Calibri"/>
              <a:ea typeface="Calibri"/>
              <a:cs typeface="Calibri"/>
            </a:endParaRPr>
          </a:p>
          <a:p>
            <a:pPr marL="0" lvl="0" indent="0" rtl="0">
              <a:lnSpc>
                <a:spcPts val="2280"/>
              </a:lnSpc>
              <a:spcBef>
                <a:spcPct val="0"/>
              </a:spcBef>
              <a:buClr>
                <a:srgbClr val="E6C8C7"/>
              </a:buClr>
              <a:buNone/>
              <a:tabLst>
                <a:tab pos="4259263" algn="l"/>
              </a:tabLst>
            </a:pPr>
            <a:r>
              <a:rPr lang="sl" sz="2400" b="0" i="0" u="none" strike="noStrike" dirty="0">
                <a:solidFill>
                  <a:srgbClr val="404040"/>
                </a:solidFill>
                <a:latin typeface="Calibri"/>
                <a:ea typeface="Calibri"/>
                <a:cs typeface="Calibri"/>
              </a:rPr>
              <a:t>in avtentičnosti (izražanju resničnih želja in potreb).</a:t>
            </a:r>
          </a:p>
          <a:p>
            <a:pPr marL="0" lvl="0" indent="0">
              <a:lnSpc>
                <a:spcPts val="2280"/>
              </a:lnSpc>
              <a:spcBef>
                <a:spcPct val="0"/>
              </a:spcBef>
              <a:buClr>
                <a:srgbClr val="E6C8C7"/>
              </a:buClr>
              <a:buNone/>
              <a:tabLst>
                <a:tab pos="4259263" algn="l"/>
              </a:tabLst>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080"/>
              </a:lnSpc>
              <a:spcBef>
                <a:spcPct val="0"/>
              </a:spcBef>
              <a:buClr>
                <a:srgbClr val="E6C8C7"/>
              </a:buClr>
              <a:buNone/>
              <a:tabLst>
                <a:tab pos="4259263" algn="l"/>
              </a:tabLst>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6" name="Group 25">
            <a:extLst>
              <a:ext uri="{FF2B5EF4-FFF2-40B4-BE49-F238E27FC236}">
                <a16:creationId xmlns:a16="http://schemas.microsoft.com/office/drawing/2014/main" id="{458E2B74-8EA6-C836-E823-E63561D135E1}"/>
              </a:ext>
            </a:extLst>
          </p:cNvPr>
          <p:cNvGrpSpPr/>
          <p:nvPr/>
        </p:nvGrpSpPr>
        <p:grpSpPr>
          <a:xfrm>
            <a:off x="5178620" y="1108964"/>
            <a:ext cx="6218737" cy="767372"/>
            <a:chOff x="5408400" y="3484375"/>
            <a:chExt cx="6218737" cy="767372"/>
          </a:xfrm>
        </p:grpSpPr>
        <p:cxnSp>
          <p:nvCxnSpPr>
            <p:cNvPr id="27" name="Straight Connector 26">
              <a:extLst>
                <a:ext uri="{FF2B5EF4-FFF2-40B4-BE49-F238E27FC236}">
                  <a16:creationId xmlns:a16="http://schemas.microsoft.com/office/drawing/2014/main" id="{ACDDDA32-D05C-DD4F-6FBF-96965A3096BA}"/>
                </a:ext>
              </a:extLst>
            </p:cNvPr>
            <p:cNvCxnSpPr/>
            <p:nvPr/>
          </p:nvCxnSpPr>
          <p:spPr>
            <a:xfrm flipH="1">
              <a:off x="5905995" y="3751599"/>
              <a:ext cx="572114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2D7C4B1F-2778-79AB-9A35-C6752B1CA263}"/>
                </a:ext>
              </a:extLst>
            </p:cNvPr>
            <p:cNvGrpSpPr/>
            <p:nvPr/>
          </p:nvGrpSpPr>
          <p:grpSpPr>
            <a:xfrm>
              <a:off x="5408400" y="3484375"/>
              <a:ext cx="735518" cy="767372"/>
              <a:chOff x="6014779" y="1253145"/>
              <a:chExt cx="932855" cy="973255"/>
            </a:xfrm>
          </p:grpSpPr>
          <p:sp>
            <p:nvSpPr>
              <p:cNvPr id="29" name="Oval 28">
                <a:extLst>
                  <a:ext uri="{FF2B5EF4-FFF2-40B4-BE49-F238E27FC236}">
                    <a16:creationId xmlns:a16="http://schemas.microsoft.com/office/drawing/2014/main" id="{624658C5-A354-4219-C0A2-DDA6F4261FA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0" name="Text Placeholder 23">
                <a:extLst>
                  <a:ext uri="{FF2B5EF4-FFF2-40B4-BE49-F238E27FC236}">
                    <a16:creationId xmlns:a16="http://schemas.microsoft.com/office/drawing/2014/main" id="{B1177AB4-F0B8-182D-D7D8-77AE4558DA2F}"/>
                  </a:ext>
                </a:extLst>
              </p:cNvPr>
              <p:cNvSpPr txBox="1"/>
              <p:nvPr/>
            </p:nvSpPr>
            <p:spPr>
              <a:xfrm>
                <a:off x="6014779" y="1369242"/>
                <a:ext cx="932855"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200" b="1" i="0" u="none" strike="noStrike">
                    <a:latin typeface="Calibri"/>
                    <a:cs typeface="Calibri"/>
                  </a:rPr>
                  <a:t>01</a:t>
                </a:r>
              </a:p>
            </p:txBody>
          </p:sp>
        </p:grpSp>
      </p:grpSp>
      <p:sp>
        <p:nvSpPr>
          <p:cNvPr id="10" name="Google Shape;145;p2">
            <a:extLst>
              <a:ext uri="{FF2B5EF4-FFF2-40B4-BE49-F238E27FC236}">
                <a16:creationId xmlns:a16="http://schemas.microsoft.com/office/drawing/2014/main" id="{BF945801-4232-7023-1E61-DB48E5DC4F04}"/>
              </a:ext>
            </a:extLst>
          </p:cNvPr>
          <p:cNvSpPr txBox="1"/>
          <p:nvPr/>
        </p:nvSpPr>
        <p:spPr>
          <a:xfrm>
            <a:off x="-15722" y="439713"/>
            <a:ext cx="382080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a:solidFill>
                  <a:srgbClr val="5398A2"/>
                </a:solidFill>
                <a:latin typeface="Calibri"/>
              </a:rPr>
              <a:t>Sočutni</a:t>
            </a:r>
          </a:p>
        </p:txBody>
      </p:sp>
      <p:sp>
        <p:nvSpPr>
          <p:cNvPr id="12" name="Google Shape;145;p2">
            <a:extLst>
              <a:ext uri="{FF2B5EF4-FFF2-40B4-BE49-F238E27FC236}">
                <a16:creationId xmlns:a16="http://schemas.microsoft.com/office/drawing/2014/main" id="{4604794B-75E4-4C1A-BAAC-52E7B9F86FE2}"/>
              </a:ext>
            </a:extLst>
          </p:cNvPr>
          <p:cNvSpPr txBox="1"/>
          <p:nvPr/>
        </p:nvSpPr>
        <p:spPr>
          <a:xfrm>
            <a:off x="-15722" y="1215319"/>
            <a:ext cx="353935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a:solidFill>
                  <a:srgbClr val="5398A2"/>
                </a:solidFill>
                <a:latin typeface="Calibri"/>
              </a:rPr>
              <a:t>pogovori </a:t>
            </a:r>
          </a:p>
        </p:txBody>
      </p:sp>
      <p:grpSp>
        <p:nvGrpSpPr>
          <p:cNvPr id="17" name="Group 16">
            <a:extLst>
              <a:ext uri="{FF2B5EF4-FFF2-40B4-BE49-F238E27FC236}">
                <a16:creationId xmlns:a16="http://schemas.microsoft.com/office/drawing/2014/main" id="{C35C1F00-0FE1-0B1F-8D34-172B174596A5}"/>
              </a:ext>
            </a:extLst>
          </p:cNvPr>
          <p:cNvGrpSpPr/>
          <p:nvPr/>
        </p:nvGrpSpPr>
        <p:grpSpPr>
          <a:xfrm>
            <a:off x="5178620" y="2197133"/>
            <a:ext cx="6218737" cy="767372"/>
            <a:chOff x="5408400" y="3484375"/>
            <a:chExt cx="6218737" cy="767372"/>
          </a:xfrm>
        </p:grpSpPr>
        <p:cxnSp>
          <p:nvCxnSpPr>
            <p:cNvPr id="19" name="Straight Connector 18">
              <a:extLst>
                <a:ext uri="{FF2B5EF4-FFF2-40B4-BE49-F238E27FC236}">
                  <a16:creationId xmlns:a16="http://schemas.microsoft.com/office/drawing/2014/main" id="{C0624B77-5304-9E4B-7D3A-C967A76ACDDE}"/>
                </a:ext>
              </a:extLst>
            </p:cNvPr>
            <p:cNvCxnSpPr/>
            <p:nvPr/>
          </p:nvCxnSpPr>
          <p:spPr>
            <a:xfrm flipH="1">
              <a:off x="5905995" y="3751599"/>
              <a:ext cx="572114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063663FB-A69E-2474-DD5E-BC944D1A6DDF}"/>
                </a:ext>
              </a:extLst>
            </p:cNvPr>
            <p:cNvGrpSpPr/>
            <p:nvPr/>
          </p:nvGrpSpPr>
          <p:grpSpPr>
            <a:xfrm>
              <a:off x="5408400" y="3484375"/>
              <a:ext cx="735518" cy="767372"/>
              <a:chOff x="6014779" y="1253145"/>
              <a:chExt cx="932855" cy="973255"/>
            </a:xfrm>
          </p:grpSpPr>
          <p:sp>
            <p:nvSpPr>
              <p:cNvPr id="41" name="Oval 40">
                <a:extLst>
                  <a:ext uri="{FF2B5EF4-FFF2-40B4-BE49-F238E27FC236}">
                    <a16:creationId xmlns:a16="http://schemas.microsoft.com/office/drawing/2014/main" id="{CD9778E7-C4B5-30B6-792B-C68A7D574E04}"/>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2" name="Text Placeholder 23">
                <a:extLst>
                  <a:ext uri="{FF2B5EF4-FFF2-40B4-BE49-F238E27FC236}">
                    <a16:creationId xmlns:a16="http://schemas.microsoft.com/office/drawing/2014/main" id="{2A2767CE-5467-D4C0-7504-456CFA06083A}"/>
                  </a:ext>
                </a:extLst>
              </p:cNvPr>
              <p:cNvSpPr txBox="1"/>
              <p:nvPr/>
            </p:nvSpPr>
            <p:spPr>
              <a:xfrm>
                <a:off x="6014779" y="1369242"/>
                <a:ext cx="932855"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200" b="1" i="0" u="none" strike="noStrike">
                    <a:latin typeface="Calibri"/>
                    <a:cs typeface="Calibri"/>
                  </a:rPr>
                  <a:t>02</a:t>
                </a:r>
              </a:p>
            </p:txBody>
          </p:sp>
        </p:grpSp>
      </p:grpSp>
      <p:grpSp>
        <p:nvGrpSpPr>
          <p:cNvPr id="43" name="Group 42">
            <a:extLst>
              <a:ext uri="{FF2B5EF4-FFF2-40B4-BE49-F238E27FC236}">
                <a16:creationId xmlns:a16="http://schemas.microsoft.com/office/drawing/2014/main" id="{9109E5FA-DCC5-8E9F-072F-0777128DA6A2}"/>
              </a:ext>
            </a:extLst>
          </p:cNvPr>
          <p:cNvGrpSpPr/>
          <p:nvPr/>
        </p:nvGrpSpPr>
        <p:grpSpPr>
          <a:xfrm>
            <a:off x="5178620" y="3514220"/>
            <a:ext cx="6218737" cy="675835"/>
            <a:chOff x="5408400" y="3480909"/>
            <a:chExt cx="6218737" cy="675835"/>
          </a:xfrm>
        </p:grpSpPr>
        <p:cxnSp>
          <p:nvCxnSpPr>
            <p:cNvPr id="44" name="Straight Connector 43">
              <a:extLst>
                <a:ext uri="{FF2B5EF4-FFF2-40B4-BE49-F238E27FC236}">
                  <a16:creationId xmlns:a16="http://schemas.microsoft.com/office/drawing/2014/main" id="{7E2BE6AA-510E-6B4C-8945-D578D69A4649}"/>
                </a:ext>
              </a:extLst>
            </p:cNvPr>
            <p:cNvCxnSpPr/>
            <p:nvPr/>
          </p:nvCxnSpPr>
          <p:spPr>
            <a:xfrm flipH="1">
              <a:off x="5905995" y="3656594"/>
              <a:ext cx="572114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3AE8757A-3785-A400-D4B1-CA7B99513E1C}"/>
                </a:ext>
              </a:extLst>
            </p:cNvPr>
            <p:cNvGrpSpPr/>
            <p:nvPr/>
          </p:nvGrpSpPr>
          <p:grpSpPr>
            <a:xfrm>
              <a:off x="5408400" y="3480909"/>
              <a:ext cx="735518" cy="675835"/>
              <a:chOff x="6014779" y="1248748"/>
              <a:chExt cx="932855" cy="857158"/>
            </a:xfrm>
          </p:grpSpPr>
          <p:sp>
            <p:nvSpPr>
              <p:cNvPr id="46" name="Oval 45">
                <a:extLst>
                  <a:ext uri="{FF2B5EF4-FFF2-40B4-BE49-F238E27FC236}">
                    <a16:creationId xmlns:a16="http://schemas.microsoft.com/office/drawing/2014/main" id="{26CA6600-DE51-DC94-EEE3-B0F896D833B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7" name="Text Placeholder 23">
                <a:extLst>
                  <a:ext uri="{FF2B5EF4-FFF2-40B4-BE49-F238E27FC236}">
                    <a16:creationId xmlns:a16="http://schemas.microsoft.com/office/drawing/2014/main" id="{80416581-6F34-D0AB-41FC-5E436819D116}"/>
                  </a:ext>
                </a:extLst>
              </p:cNvPr>
              <p:cNvSpPr txBox="1"/>
              <p:nvPr/>
            </p:nvSpPr>
            <p:spPr>
              <a:xfrm>
                <a:off x="6014779" y="1248748"/>
                <a:ext cx="932855"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200" b="1" i="0" u="none" strike="noStrike" dirty="0">
                    <a:latin typeface="Calibri"/>
                    <a:cs typeface="Calibri"/>
                  </a:rPr>
                  <a:t>03</a:t>
                </a:r>
              </a:p>
            </p:txBody>
          </p:sp>
        </p:grpSp>
      </p:grpSp>
      <p:grpSp>
        <p:nvGrpSpPr>
          <p:cNvPr id="48" name="Group 47">
            <a:extLst>
              <a:ext uri="{FF2B5EF4-FFF2-40B4-BE49-F238E27FC236}">
                <a16:creationId xmlns:a16="http://schemas.microsoft.com/office/drawing/2014/main" id="{4E5CDF25-AE24-2FBB-6541-74550070CC0E}"/>
              </a:ext>
            </a:extLst>
          </p:cNvPr>
          <p:cNvGrpSpPr/>
          <p:nvPr/>
        </p:nvGrpSpPr>
        <p:grpSpPr>
          <a:xfrm>
            <a:off x="5178620" y="4632948"/>
            <a:ext cx="6218737" cy="711701"/>
            <a:chOff x="5408400" y="3668840"/>
            <a:chExt cx="6218737" cy="711701"/>
          </a:xfrm>
        </p:grpSpPr>
        <p:cxnSp>
          <p:nvCxnSpPr>
            <p:cNvPr id="49" name="Straight Connector 48">
              <a:extLst>
                <a:ext uri="{FF2B5EF4-FFF2-40B4-BE49-F238E27FC236}">
                  <a16:creationId xmlns:a16="http://schemas.microsoft.com/office/drawing/2014/main" id="{E3545BF5-3B0E-A6E6-6530-2CBEA304CECF}"/>
                </a:ext>
              </a:extLst>
            </p:cNvPr>
            <p:cNvCxnSpPr/>
            <p:nvPr/>
          </p:nvCxnSpPr>
          <p:spPr>
            <a:xfrm flipH="1">
              <a:off x="5905995" y="3880394"/>
              <a:ext cx="572114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393F7853-6E77-C2BA-9281-D76D815C6EB3}"/>
                </a:ext>
              </a:extLst>
            </p:cNvPr>
            <p:cNvGrpSpPr/>
            <p:nvPr/>
          </p:nvGrpSpPr>
          <p:grpSpPr>
            <a:xfrm>
              <a:off x="5408400" y="3668840"/>
              <a:ext cx="735518" cy="711701"/>
              <a:chOff x="6014779" y="1487102"/>
              <a:chExt cx="932855" cy="902648"/>
            </a:xfrm>
          </p:grpSpPr>
          <p:sp>
            <p:nvSpPr>
              <p:cNvPr id="51" name="Oval 50">
                <a:extLst>
                  <a:ext uri="{FF2B5EF4-FFF2-40B4-BE49-F238E27FC236}">
                    <a16:creationId xmlns:a16="http://schemas.microsoft.com/office/drawing/2014/main" id="{379F5207-5A6D-6331-79E2-DB5269C1C81B}"/>
                  </a:ext>
                </a:extLst>
              </p:cNvPr>
              <p:cNvSpPr/>
              <p:nvPr/>
            </p:nvSpPr>
            <p:spPr>
              <a:xfrm>
                <a:off x="6080248" y="1487102"/>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2" name="Text Placeholder 23">
                <a:extLst>
                  <a:ext uri="{FF2B5EF4-FFF2-40B4-BE49-F238E27FC236}">
                    <a16:creationId xmlns:a16="http://schemas.microsoft.com/office/drawing/2014/main" id="{8B35683B-BCD8-5557-0A46-9429354E9C2A}"/>
                  </a:ext>
                </a:extLst>
              </p:cNvPr>
              <p:cNvSpPr txBox="1"/>
              <p:nvPr/>
            </p:nvSpPr>
            <p:spPr>
              <a:xfrm>
                <a:off x="6014779" y="1532592"/>
                <a:ext cx="932855"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200" b="1" i="0" u="none" strike="noStrike" dirty="0">
                    <a:latin typeface="Calibri"/>
                    <a:cs typeface="Calibri"/>
                  </a:rPr>
                  <a:t>04</a:t>
                </a:r>
              </a:p>
            </p:txBody>
          </p:sp>
        </p:grpSp>
      </p:grpSp>
    </p:spTree>
    <p:extLst>
      <p:ext uri="{BB962C8B-B14F-4D97-AF65-F5344CB8AC3E}">
        <p14:creationId xmlns:p14="http://schemas.microsoft.com/office/powerpoint/2010/main" val="191235887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8.0.7"/>
  <p:tag name="AS_OS" val="Unix 5.10.228.219"/>
  <p:tag name="AS_RELEASE_DATE" val="2024.11.14"/>
  <p:tag name="AS_TITLE" val="Aspose.Slides for .NET6"/>
  <p:tag name="AS_VERSION" val="24.11"/>
</p:tagLst>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58db4824-5087-49bc-8ebd-80707495fe3e">
      <Terms xmlns="http://schemas.microsoft.com/office/infopath/2007/PartnerControls"/>
    </lcf76f155ced4ddcb4097134ff3c332f>
    <_ip_UnifiedCompliancePolicyProperties xmlns="http://schemas.microsoft.com/sharepoint/v3" xsi:nil="true"/>
    <TaxCatchAll xmlns="f3f0c5d0-6c08-4d33-a9a7-793a61798ba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7AA025AAED4240A800A75F607D1D6C" ma:contentTypeVersion="21" ma:contentTypeDescription="Create a new document." ma:contentTypeScope="" ma:versionID="502aaf1fbe5c0ab6d4fc09dc9943474e">
  <xsd:schema xmlns:xsd="http://www.w3.org/2001/XMLSchema" xmlns:xs="http://www.w3.org/2001/XMLSchema" xmlns:p="http://schemas.microsoft.com/office/2006/metadata/properties" xmlns:ns1="http://schemas.microsoft.com/sharepoint/v3" xmlns:ns2="58db4824-5087-49bc-8ebd-80707495fe3e" xmlns:ns3="f3f0c5d0-6c08-4d33-a9a7-793a61798baa" targetNamespace="http://schemas.microsoft.com/office/2006/metadata/properties" ma:root="true" ma:fieldsID="8730ccaf4ed6e9980268f785f3fcbfa6" ns1:_="" ns2:_="" ns3:_="">
    <xsd:import namespace="http://schemas.microsoft.com/sharepoint/v3"/>
    <xsd:import namespace="58db4824-5087-49bc-8ebd-80707495fe3e"/>
    <xsd:import namespace="f3f0c5d0-6c08-4d33-a9a7-793a61798ba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db4824-5087-49bc-8ebd-80707495fe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f2c3030-1aea-4abb-85f1-1d55d91d6446"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f0c5d0-6c08-4d33-a9a7-793a61798ba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abb2fd93-b1a9-4e65-b048-df1ac4dfd023}" ma:internalName="TaxCatchAll" ma:showField="CatchAllData" ma:web="f3f0c5d0-6c08-4d33-a9a7-793a61798b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00267C-6D69-445F-8A31-02C9055E7345}">
  <ds:schemaRefs>
    <ds:schemaRef ds:uri="http://schemas.microsoft.com/sharepoint/v3/contenttype/forms"/>
  </ds:schemaRefs>
</ds:datastoreItem>
</file>

<file path=customXml/itemProps2.xml><?xml version="1.0" encoding="utf-8"?>
<ds:datastoreItem xmlns:ds="http://schemas.openxmlformats.org/officeDocument/2006/customXml" ds:itemID="{110EEA35-11C0-4C5A-9119-66846951D057}">
  <ds:schemaRefs>
    <ds:schemaRef ds:uri="http://purl.org/dc/dcmitype/"/>
    <ds:schemaRef ds:uri="http://purl.org/dc/elements/1.1/"/>
    <ds:schemaRef ds:uri="http://schemas.openxmlformats.org/package/2006/metadata/core-properties"/>
    <ds:schemaRef ds:uri="f3f0c5d0-6c08-4d33-a9a7-793a61798baa"/>
    <ds:schemaRef ds:uri="http://purl.org/dc/terms/"/>
    <ds:schemaRef ds:uri="http://schemas.microsoft.com/office/2006/documentManagement/types"/>
    <ds:schemaRef ds:uri="http://schemas.microsoft.com/office/infopath/2007/PartnerControls"/>
    <ds:schemaRef ds:uri="http://schemas.microsoft.com/sharepoint/v3"/>
    <ds:schemaRef ds:uri="58db4824-5087-49bc-8ebd-80707495fe3e"/>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79B3C4BE-55B2-488C-9CA6-1809CD0474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8db4824-5087-49bc-8ebd-80707495fe3e"/>
    <ds:schemaRef ds:uri="f3f0c5d0-6c08-4d33-a9a7-793a61798b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7408</TotalTime>
  <Words>5312</Words>
  <Application>Microsoft Office PowerPoint</Application>
  <PresentationFormat>Widescreen</PresentationFormat>
  <Paragraphs>369</Paragraphs>
  <Slides>60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Con</cp:lastModifiedBy>
  <cp:revision>351</cp:revision>
  <cp:lastPrinted>2025-06-17T19:28:46Z</cp:lastPrinted>
  <dcterms:created xsi:type="dcterms:W3CDTF">2020-10-14T13:32:04Z</dcterms:created>
  <dcterms:modified xsi:type="dcterms:W3CDTF">2025-12-14T16:17:01Z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0x0101005A7AA025AAED4240A800A75F607D1D6C</vt:lpwstr>
  </property>
  <property fmtid="{D5CDD505-2E9C-101B-9397-08002B2CF9AE}" pid="3" name="MediaServiceImageTags">
    <vt:lpwstr/>
  </property>
</Properties>
</file>