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5"/>
  </p:notesMasterIdLst>
  <p:sldIdLst>
    <p:sldId id="4299" r:id="rId5"/>
    <p:sldId id="4303" r:id="rId6"/>
    <p:sldId id="4370" r:id="rId7"/>
    <p:sldId id="4305" r:id="rId8"/>
    <p:sldId id="4368" r:id="rId9"/>
    <p:sldId id="4369" r:id="rId10"/>
    <p:sldId id="4371" r:id="rId11"/>
    <p:sldId id="4372" r:id="rId12"/>
    <p:sldId id="4373" r:id="rId13"/>
    <p:sldId id="4333" r:id="rId14"/>
    <p:sldId id="4374" r:id="rId15"/>
    <p:sldId id="4375" r:id="rId16"/>
    <p:sldId id="4411" r:id="rId17"/>
    <p:sldId id="4329" r:id="rId18"/>
    <p:sldId id="4412" r:id="rId19"/>
    <p:sldId id="4376" r:id="rId20"/>
    <p:sldId id="4378" r:id="rId21"/>
    <p:sldId id="4379" r:id="rId22"/>
    <p:sldId id="4380" r:id="rId23"/>
    <p:sldId id="4382" r:id="rId24"/>
    <p:sldId id="4383" r:id="rId25"/>
    <p:sldId id="4384" r:id="rId26"/>
    <p:sldId id="4413" r:id="rId27"/>
    <p:sldId id="4414" r:id="rId28"/>
    <p:sldId id="4398" r:id="rId29"/>
    <p:sldId id="4417" r:id="rId30"/>
    <p:sldId id="4415" r:id="rId31"/>
    <p:sldId id="4418" r:id="rId32"/>
    <p:sldId id="4419" r:id="rId33"/>
    <p:sldId id="4420" r:id="rId34"/>
    <p:sldId id="4421" r:id="rId35"/>
    <p:sldId id="4416" r:id="rId36"/>
    <p:sldId id="4405" r:id="rId37"/>
    <p:sldId id="4337" r:id="rId38"/>
    <p:sldId id="4336" r:id="rId39"/>
    <p:sldId id="4407" r:id="rId40"/>
    <p:sldId id="4406" r:id="rId41"/>
    <p:sldId id="4408" r:id="rId42"/>
    <p:sldId id="4422" r:id="rId43"/>
    <p:sldId id="431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5398A2"/>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94"/>
    <p:restoredTop sz="95082"/>
  </p:normalViewPr>
  <p:slideViewPr>
    <p:cSldViewPr snapToGrid="0" snapToObjects="1">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 userId="5f959ae4-f9f7-4ff4-86da-e643a6328b34" providerId="ADAL" clId="{4115ABA8-9A6F-43B7-BF41-8C0E4A7251F7}"/>
    <pc:docChg chg="custSel modSld">
      <pc:chgData name="Con" userId="5f959ae4-f9f7-4ff4-86da-e643a6328b34" providerId="ADAL" clId="{4115ABA8-9A6F-43B7-BF41-8C0E4A7251F7}" dt="2025-12-14T16:16:44.982" v="0" actId="478"/>
      <pc:docMkLst>
        <pc:docMk/>
      </pc:docMkLst>
      <pc:sldChg chg="delSp mod">
        <pc:chgData name="Con" userId="5f959ae4-f9f7-4ff4-86da-e643a6328b34" providerId="ADAL" clId="{4115ABA8-9A6F-43B7-BF41-8C0E4A7251F7}" dt="2025-12-14T16:16:44.982" v="0" actId="478"/>
        <pc:sldMkLst>
          <pc:docMk/>
          <pc:sldMk cId="2225212527" sldId="4303"/>
        </pc:sldMkLst>
        <pc:grpChg chg="del">
          <ac:chgData name="Con" userId="5f959ae4-f9f7-4ff4-86da-e643a6328b34" providerId="ADAL" clId="{4115ABA8-9A6F-43B7-BF41-8C0E4A7251F7}" dt="2025-12-14T16:16:44.982" v="0" actId="478"/>
          <ac:grpSpMkLst>
            <pc:docMk/>
            <pc:sldMk cId="2225212527" sldId="4303"/>
            <ac:grpSpMk id="22" creationId="{2D6D5F94-70A2-07A4-872A-30DBD78D436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67915082-D0D6-6A71-3413-22E70864D5ED}"/>
              </a:ext>
            </a:extLst>
          </p:cNvPr>
          <p:cNvSpPr/>
          <p:nvPr userDrawn="1"/>
        </p:nvSpPr>
        <p:spPr>
          <a:xfrm>
            <a:off x="2326176" y="6260676"/>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67915082-D0D6-6A71-3413-22E70864D5ED}"/>
              </a:ext>
            </a:extLst>
          </p:cNvPr>
          <p:cNvSpPr/>
          <p:nvPr userDrawn="1"/>
        </p:nvSpPr>
        <p:spPr>
          <a:xfrm>
            <a:off x="2377211" y="6019563"/>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hyperlink" Target="https://www.rareseeds.com/store/plants-seeds/herbs" TargetMode="External"/><Relationship Id="rId4" Type="http://schemas.openxmlformats.org/officeDocument/2006/relationships/hyperlink" Target="https://www.bingenheimersaatgut.de/en/?srsltid=AfmBOopDsk4A6sPnRxIRiynIor6LyiW8IcKAFrKZc08r5sVKR6NinNE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imdb.com/title/tt13623580/" TargetMode="External"/><Relationship Id="rId5" Type="http://schemas.openxmlformats.org/officeDocument/2006/relationships/hyperlink" Target="https://www.youtube.com/watch?v=tXN_EfIokAY" TargetMode="External"/><Relationship Id="rId4" Type="http://schemas.openxmlformats.org/officeDocument/2006/relationships/hyperlink" Target="https://www.washingtonpost.com/opinions/2023/03/15/rebecca-solnit-climate-change-wealth-abunda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tray with small plants&#10;&#10;AI-generated content may be incorrect.">
            <a:extLst>
              <a:ext uri="{FF2B5EF4-FFF2-40B4-BE49-F238E27FC236}">
                <a16:creationId xmlns:a16="http://schemas.microsoft.com/office/drawing/2014/main" id="{32958E44-277E-0F9C-1632-AB1DD1E8C214}"/>
              </a:ext>
            </a:extLst>
          </p:cNvPr>
          <p:cNvPicPr>
            <a:picLocks noGrp="1" noChangeAspect="1"/>
          </p:cNvPicPr>
          <p:nvPr>
            <p:ph type="pic" sz="quarter" idx="19"/>
          </p:nvPr>
        </p:nvPicPr>
        <p:blipFill>
          <a:blip r:embed="rId2"/>
          <a:srcRect t="15275" b="15275"/>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534278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5283369" cy="1569660"/>
          </a:xfrm>
          <a:prstGeom prst="rect">
            <a:avLst/>
          </a:prstGeom>
          <a:noFill/>
        </p:spPr>
        <p:txBody>
          <a:bodyPr wrap="none" rtlCol="0">
            <a:spAutoFit/>
          </a:bodyPr>
          <a:lstStyle/>
          <a:p>
            <a:r>
              <a:rPr lang="en-US" sz="4800" b="1" spc="324">
                <a:solidFill>
                  <a:srgbClr val="5398A2"/>
                </a:solidFill>
                <a:latin typeface="Calibri" panose="020F0502020204030204" pitchFamily="34" charset="0"/>
                <a:cs typeface="Calibri" panose="020F0502020204030204" pitchFamily="34" charset="0"/>
              </a:rPr>
              <a:t>Modul </a:t>
            </a:r>
            <a:r>
              <a:rPr lang="en-US" sz="4800" b="1" spc="324" dirty="0">
                <a:solidFill>
                  <a:srgbClr val="5398A2"/>
                </a:solidFill>
                <a:latin typeface="Calibri" panose="020F0502020204030204" pitchFamily="34" charset="0"/>
                <a:cs typeface="Calibri" panose="020F0502020204030204" pitchFamily="34" charset="0"/>
              </a:rPr>
              <a:t>3 </a:t>
            </a:r>
            <a:r>
              <a:rPr lang="en-US" sz="4800" b="1" spc="324">
                <a:solidFill>
                  <a:srgbClr val="5398A2"/>
                </a:solidFill>
                <a:latin typeface="Calibri" panose="020F0502020204030204" pitchFamily="34" charset="0"/>
                <a:cs typeface="Calibri" panose="020F0502020204030204" pitchFamily="34" charset="0"/>
              </a:rPr>
              <a:t>- Upanje</a:t>
            </a:r>
            <a:endParaRPr lang="en-US" sz="4800" b="1" spc="324" dirty="0">
              <a:solidFill>
                <a:srgbClr val="5398A2"/>
              </a:solidFill>
              <a:latin typeface="Calibri" panose="020F0502020204030204" pitchFamily="34" charset="0"/>
              <a:cs typeface="Calibri" panose="020F0502020204030204" pitchFamily="34" charset="0"/>
            </a:endParaRP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77739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Kako </a:t>
            </a:r>
            <a:r>
              <a:rPr lang="sl-SI"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napolniti našo „zalogo upanja“?</a:t>
            </a: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4" name="Picture 3" descr="A person holding a tray with small plants&#10;&#10;AI-generated content may be incorrect.">
            <a:extLst>
              <a:ext uri="{FF2B5EF4-FFF2-40B4-BE49-F238E27FC236}">
                <a16:creationId xmlns:a16="http://schemas.microsoft.com/office/drawing/2014/main" id="{9658A232-AB37-E5E1-CEBD-FE1AEB0C3891}"/>
              </a:ext>
            </a:extLst>
          </p:cNvPr>
          <p:cNvPicPr>
            <a:picLocks noChangeAspect="1"/>
          </p:cNvPicPr>
          <p:nvPr/>
        </p:nvPicPr>
        <p:blipFill rotWithShape="1">
          <a:blip r:embed="rId2"/>
          <a:srcRect l="-34928" t="21631" r="-933" b="39157"/>
          <a:stretch/>
        </p:blipFill>
        <p:spPr>
          <a:xfrm>
            <a:off x="6854387" y="-10771"/>
            <a:ext cx="5374489" cy="1551217"/>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4" y="0"/>
            <a:ext cx="12207723"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2" y="439713"/>
            <a:ext cx="893112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t-BR" sz="3500">
                <a:solidFill>
                  <a:srgbClr val="5398A2"/>
                </a:solidFill>
              </a:rPr>
              <a:t>Učenje o tradicionalnem gojenju rastlin</a:t>
            </a:r>
            <a:endParaRPr lang="en-US" sz="3500" dirty="0">
              <a:solidFill>
                <a:srgbClr val="5398A2"/>
              </a:solidFill>
            </a:endParaRP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33674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svetu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hitro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industrializirana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pridelava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hrane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popolnoma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spremenila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pridelujemo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uživamo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hrano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krepi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gibanje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oživitev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tradicionalnih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metod</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gojenja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811495" y="1849144"/>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starodavne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stoletja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zagotavljale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preživetje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civilizacij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ponujajo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ne le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dediščino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temveč</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sodobnih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izzivov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negotovost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oskrbe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biotske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raznovrstnosti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Tradicionalne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tehnike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pridelave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razlikujejo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kulturami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temeljijo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načelih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trajnosti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sožitju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spoštovanju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zemlje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avtohtonih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permakulturnih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Ameriki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terasastega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kmetovanja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jugovzhodni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Aziji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pristopi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generacije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prilagajali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lokalnim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razmeram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87073"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8" name="Picture 7" descr="A person holding a tray with small plants&#10;&#10;AI-generated content may be incorrect.">
            <a:extLst>
              <a:ext uri="{FF2B5EF4-FFF2-40B4-BE49-F238E27FC236}">
                <a16:creationId xmlns:a16="http://schemas.microsoft.com/office/drawing/2014/main" id="{20431BE5-1952-4831-2DB9-3B4328D6B5F4}"/>
              </a:ext>
            </a:extLst>
          </p:cNvPr>
          <p:cNvPicPr>
            <a:picLocks noChangeAspect="1"/>
          </p:cNvPicPr>
          <p:nvPr/>
        </p:nvPicPr>
        <p:blipFill rotWithShape="1">
          <a:blip r:embed="rId2"/>
          <a:srcRect l="15788" t="21749" r="16920" b="10959"/>
          <a:stretch/>
        </p:blipFill>
        <p:spPr>
          <a:xfrm>
            <a:off x="6095999" y="-17450"/>
            <a:ext cx="5374489" cy="5374489"/>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6" y="0"/>
            <a:ext cx="1144693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85348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t-BR" sz="3500">
                <a:solidFill>
                  <a:srgbClr val="5398A2"/>
                </a:solidFill>
              </a:rPr>
              <a:t>Učenje o tradicionalnem gojenju rastlin</a:t>
            </a:r>
            <a:endParaRPr lang="en-US" sz="3500" dirty="0">
              <a:solidFill>
                <a:srgbClr val="5398A2"/>
              </a:solidFill>
            </a:endParaRP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89281" y="1465002"/>
            <a:ext cx="254427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Obujanje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tradicionalnih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načinov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gojenja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le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nostalgičen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povratek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preteklost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ampak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ustvarja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upanje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Text Placeholder 3">
            <a:extLst>
              <a:ext uri="{FF2B5EF4-FFF2-40B4-BE49-F238E27FC236}">
                <a16:creationId xmlns:a16="http://schemas.microsoft.com/office/drawing/2014/main" id="{119391BF-46E2-A6A3-2E15-75C3C1420D28}"/>
              </a:ext>
            </a:extLst>
          </p:cNvPr>
          <p:cNvSpPr txBox="1">
            <a:spLocks/>
          </p:cNvSpPr>
          <p:nvPr/>
        </p:nvSpPr>
        <p:spPr>
          <a:xfrm>
            <a:off x="3249271" y="1465002"/>
            <a:ext cx="8048649"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uveljavitvijo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trajnostnih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preizkušenih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metod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ustvarimo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prihodnost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kjer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bodo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bolj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odporne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globalne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prehranski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sistemi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pravičnejši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močnejši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zemlja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obdelana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ki jo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obnavlja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ne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izčrpava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Ali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veš</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so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Nizozemci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največjih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izvoznikov</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prav</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zaradi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njihove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strokovnosti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vertikalnem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gojenju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Tudi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gojiš</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navpično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primer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kumare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bučke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fižol</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melone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druge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ki bi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sicer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zavzele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veliko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prostora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tleh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Za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začetek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ne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potrebuješ</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velikega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kosa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zemlje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Dovolj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že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majhna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gredica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nekaj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loncev</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balkonu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Osredotoči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sajenje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avtohtonih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dediščinskih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sort, ki so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prilagojena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tvojemu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okolju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Shranjevanje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lastnih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semen,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kombinirano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sajenje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kompostiranje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ključni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vidiki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tradicionalnega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gojenja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Nadaljuj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branjem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izveš</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več</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teh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praksah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5" name="Picture 4" descr="A plant growing in a pot&#10;&#10;AI-generated content may be incorrect.">
            <a:extLst>
              <a:ext uri="{FF2B5EF4-FFF2-40B4-BE49-F238E27FC236}">
                <a16:creationId xmlns:a16="http://schemas.microsoft.com/office/drawing/2014/main" id="{F18D650D-92C0-8936-D4CD-663FEBC52B4E}"/>
              </a:ext>
            </a:extLst>
          </p:cNvPr>
          <p:cNvPicPr>
            <a:picLocks noChangeAspect="1"/>
          </p:cNvPicPr>
          <p:nvPr/>
        </p:nvPicPr>
        <p:blipFill rotWithShape="1">
          <a:blip r:embed="rId2"/>
          <a:srcRect l="-3415" t="40509" r="3415" b="41651"/>
          <a:stretch/>
        </p:blipFill>
        <p:spPr>
          <a:xfrm>
            <a:off x="6828368" y="0"/>
            <a:ext cx="5363631" cy="1512375"/>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3" y="0"/>
            <a:ext cx="1220772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Zbiranje, sajenje in gojenje semen</a:t>
            </a:r>
            <a:endParaRPr lang="en-US" sz="3500" dirty="0">
              <a:solidFill>
                <a:srgbClr val="5398A2"/>
              </a:solidFill>
            </a:endParaRP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09" y="2001698"/>
            <a:ext cx="371774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Majhna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sadika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kodrolistnega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ohrovta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zacveti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čudovito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rumeno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eksplozijo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cvetov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obožujejo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op</a:t>
            </a:r>
            <a:r>
              <a:rPr lang="it-IT" dirty="0" err="1">
                <a:solidFill>
                  <a:srgbClr val="404040"/>
                </a:solidFill>
              </a:rPr>
              <a:t>raševalci</a:t>
            </a:r>
            <a:r>
              <a:rPr lang="it-IT" dirty="0"/>
              <a:t>.</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5425449" y="2001699"/>
            <a:ext cx="6079942"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a:solidFill>
                  <a:srgbClr val="404040"/>
                </a:solidFill>
                <a:latin typeface="Calibri" panose="020F0502020204030204" pitchFamily="34" charset="0"/>
                <a:ea typeface="Calibri" panose="020F0502020204030204" pitchFamily="34" charset="0"/>
                <a:cs typeface="Calibri" panose="020F0502020204030204" pitchFamily="34" charset="0"/>
              </a:rPr>
              <a:t>Ena rastlina lahko proizvede na stotine semen. Majhna črna semena zlahka vzgojiš v lončkih, prav tako pa jih je jeseni zelo preprosto zbrati. Ko zbiraš svoja semena, povečuješ lastno samooskrbo, omogočaš rastlinam, da se prilagajajo tvojemu okolju, in iz prve roke doživiš, kako radodarna je narava.</a:t>
            </a:r>
          </a:p>
          <a:p>
            <a:pPr marL="0" indent="0">
              <a:lnSpc>
                <a:spcPts val="2200"/>
              </a:lnSpc>
              <a:spcBef>
                <a:spcPts val="0"/>
              </a:spcBef>
              <a:buNone/>
            </a:pPr>
            <a:endParaRPr lang="en-IE" sz="220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a:solidFill>
                  <a:srgbClr val="404040"/>
                </a:solidFill>
                <a:latin typeface="Calibri" panose="020F0502020204030204" pitchFamily="34" charset="0"/>
                <a:ea typeface="Calibri" panose="020F0502020204030204" pitchFamily="34" charset="0"/>
                <a:cs typeface="Calibri" panose="020F0502020204030204" pitchFamily="34" charset="0"/>
              </a:rPr>
              <a:t> Če si ujet v miselnost pomanjkanja – občutek, da ti vedno primanjkuje časa, denarja ali energije – lahko zbiranje semen ponudi pozitiven preobrat v mišljenju. Ohrovt, rukola, paradižnik in feferoni so preproste rastline, ki jih lahko vzgojiš iz semena, in tudi pridelaš nova.</a:t>
            </a: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4811495"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8" name="Picture 7" descr="A plant growing in a pot&#10;&#10;AI-generated content may be incorrect.">
            <a:extLst>
              <a:ext uri="{FF2B5EF4-FFF2-40B4-BE49-F238E27FC236}">
                <a16:creationId xmlns:a16="http://schemas.microsoft.com/office/drawing/2014/main" id="{C91BB9A2-C61C-3012-03C3-EA8520468AB9}"/>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89281" y="1465002"/>
            <a:ext cx="302927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Veliko semen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mogoče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kupiti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trgovinah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vendar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pogosto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težko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nemogoče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najti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semena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avtohtonih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cvetlic</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tvojega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okolja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4384283" y="1465002"/>
            <a:ext cx="58417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Zbiranje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semen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iz</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avtohtonih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čudovit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podpreti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lokalne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ekosisteme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se 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njih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učiti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Spreminjanje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monokulture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trata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raznoliko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cvetlično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polje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služi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močan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opomnik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le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mogoča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lepa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nalezljiva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Ob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določenih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jesenskih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dneh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ko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veter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pravi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zrak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travnikom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avtohtonimi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rastlinami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napolni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lebdečimi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semeni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snežni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metež</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Takrat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občutek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čaroben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zrak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napolni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Google Shape;145;p2">
            <a:extLst>
              <a:ext uri="{FF2B5EF4-FFF2-40B4-BE49-F238E27FC236}">
                <a16:creationId xmlns:a16="http://schemas.microsoft.com/office/drawing/2014/main" id="{C55AA5DF-D9FB-79B1-0308-EA1C38DEEDE7}"/>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Collecting, planting and growing seeds</a:t>
            </a:r>
          </a:p>
        </p:txBody>
      </p:sp>
      <p:sp>
        <p:nvSpPr>
          <p:cNvPr id="7" name="Google Shape;145;p2">
            <a:extLst>
              <a:ext uri="{FF2B5EF4-FFF2-40B4-BE49-F238E27FC236}">
                <a16:creationId xmlns:a16="http://schemas.microsoft.com/office/drawing/2014/main" id="{FC4E6A55-E2D7-6FC6-7E75-DA1336C480C9}"/>
              </a:ext>
            </a:extLst>
          </p:cNvPr>
          <p:cNvSpPr txBox="1">
            <a:spLocks/>
          </p:cNvSpPr>
          <p:nvPr/>
        </p:nvSpPr>
        <p:spPr>
          <a:xfrm>
            <a:off x="136678" y="448579"/>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Zbiranje, sajenje in gojenje semen</a:t>
            </a:r>
            <a:endParaRPr lang="en-US" sz="3500" dirty="0">
              <a:solidFill>
                <a:srgbClr val="5398A2"/>
              </a:solidFill>
            </a:endParaRPr>
          </a:p>
        </p:txBody>
      </p:sp>
    </p:spTree>
    <p:extLst>
      <p:ext uri="{BB962C8B-B14F-4D97-AF65-F5344CB8AC3E}">
        <p14:creationId xmlns:p14="http://schemas.microsoft.com/office/powerpoint/2010/main" val="309070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ABB09356-8134-46CF-8E52-BC4A14C3C0C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err="1">
                <a:solidFill>
                  <a:srgbClr val="5398A2"/>
                </a:solidFill>
              </a:rPr>
              <a:t>Nasveti</a:t>
            </a:r>
            <a:r>
              <a:rPr lang="en-US" sz="3500" dirty="0">
                <a:solidFill>
                  <a:srgbClr val="5398A2"/>
                </a:solidFill>
              </a:rPr>
              <a:t> za </a:t>
            </a:r>
            <a:r>
              <a:rPr lang="en-US" sz="3500" dirty="0" err="1">
                <a:solidFill>
                  <a:srgbClr val="5398A2"/>
                </a:solidFill>
              </a:rPr>
              <a:t>zbiranje</a:t>
            </a:r>
            <a:r>
              <a:rPr lang="en-US" sz="3500" dirty="0">
                <a:solidFill>
                  <a:srgbClr val="5398A2"/>
                </a:solidFill>
              </a:rPr>
              <a:t> semen</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škoduj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Bodi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previd</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zbiranju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semen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živil</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kupljenih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supermarketih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prinesejo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seboj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škodljive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snovi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bolezni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Opazuj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Lokalne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spoznaj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opazuješ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okolici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semena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Razišči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najdeš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zanimivo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preveri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njen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izvor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knjigah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aplikacijah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spletu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ugotoviš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avtohtono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invazivno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vrsto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Prosi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za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pomoč</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ima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družini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znanje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lokalnih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povprašaj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nasvet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pomoč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6F90378B-2EFE-4043-CBD6-681D60DFBA9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dirty="0">
                <a:solidFill>
                  <a:srgbClr val="5398A2"/>
                </a:solidFill>
              </a:rPr>
              <a:t>Nasveti za zbiranje semen</a:t>
            </a:r>
            <a:endParaRPr lang="en-US" sz="3500" dirty="0">
              <a:solidFill>
                <a:srgbClr val="5398A2"/>
              </a:solidFill>
            </a:endParaRP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just">
              <a:lnSpc>
                <a:spcPct val="115000"/>
              </a:lnSpc>
              <a:buNone/>
            </a:pPr>
            <a:r>
              <a:rPr lang="en-US" sz="2400" b="1" dirty="0" err="1">
                <a:effectLst/>
                <a:latin typeface="+mj-lt"/>
                <a:ea typeface="Times New Roman" panose="02020603050405020304" pitchFamily="18" charset="0"/>
              </a:rPr>
              <a:t>Če</a:t>
            </a:r>
            <a:r>
              <a:rPr lang="en-US" sz="2400" b="1" dirty="0">
                <a:effectLst/>
                <a:latin typeface="+mj-lt"/>
                <a:ea typeface="Times New Roman" panose="02020603050405020304" pitchFamily="18" charset="0"/>
              </a:rPr>
              <a:t> </a:t>
            </a:r>
            <a:r>
              <a:rPr lang="en-US" sz="2400" b="1" dirty="0" err="1">
                <a:effectLst/>
                <a:latin typeface="+mj-lt"/>
                <a:ea typeface="Times New Roman" panose="02020603050405020304" pitchFamily="18" charset="0"/>
              </a:rPr>
              <a:t>kupuješ</a:t>
            </a:r>
            <a:r>
              <a:rPr lang="en-US" sz="2400" b="1" dirty="0">
                <a:effectLst/>
                <a:latin typeface="+mj-lt"/>
                <a:ea typeface="Times New Roman" panose="02020603050405020304" pitchFamily="18" charset="0"/>
              </a:rPr>
              <a:t> </a:t>
            </a:r>
            <a:r>
              <a:rPr lang="en-US" sz="2400" b="1" dirty="0" err="1">
                <a:effectLst/>
                <a:latin typeface="+mj-lt"/>
                <a:ea typeface="Times New Roman" panose="02020603050405020304" pitchFamily="18" charset="0"/>
              </a:rPr>
              <a:t>semena</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p</a:t>
            </a:r>
            <a:r>
              <a:rPr lang="en-US" sz="2400" dirty="0" err="1">
                <a:effectLst/>
                <a:latin typeface="+mj-lt"/>
                <a:ea typeface="Times New Roman" panose="02020603050405020304" pitchFamily="18" charset="0"/>
              </a:rPr>
              <a:t>oišči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majhna</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lokaln</a:t>
            </a:r>
            <a:r>
              <a:rPr lang="sl-SI" sz="2400" dirty="0">
                <a:effectLst/>
                <a:latin typeface="+mj-lt"/>
                <a:ea typeface="Times New Roman" panose="02020603050405020304" pitchFamily="18" charset="0"/>
              </a:rPr>
              <a:t>e pridelovalce ali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podjetja</a:t>
            </a:r>
            <a:r>
              <a:rPr lang="en-US" sz="2400" dirty="0">
                <a:effectLst/>
                <a:latin typeface="+mj-lt"/>
                <a:ea typeface="Times New Roman" panose="02020603050405020304" pitchFamily="18" charset="0"/>
              </a:rPr>
              <a:t>, ki ne </a:t>
            </a:r>
            <a:r>
              <a:rPr lang="en-US" sz="2400" dirty="0" err="1">
                <a:effectLst/>
                <a:latin typeface="+mj-lt"/>
                <a:ea typeface="Times New Roman" panose="02020603050405020304" pitchFamily="18" charset="0"/>
              </a:rPr>
              <a:t>obdelujejo</a:t>
            </a:r>
            <a:r>
              <a:rPr lang="en-US" sz="2400" dirty="0">
                <a:effectLst/>
                <a:latin typeface="+mj-lt"/>
                <a:ea typeface="Times New Roman" panose="02020603050405020304" pitchFamily="18" charset="0"/>
              </a:rPr>
              <a:t> semen s </a:t>
            </a:r>
            <a:r>
              <a:rPr lang="en-US" sz="2400" dirty="0" err="1">
                <a:effectLst/>
                <a:latin typeface="+mj-lt"/>
                <a:ea typeface="Times New Roman" panose="02020603050405020304" pitchFamily="18" charset="0"/>
              </a:rPr>
              <a:t>fungicidi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ali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herbicidi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Iskanje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izrazov</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kot</a:t>
            </a:r>
            <a:r>
              <a:rPr lang="en-US" sz="2400" dirty="0">
                <a:effectLst/>
                <a:latin typeface="+mj-lt"/>
                <a:ea typeface="Times New Roman" panose="02020603050405020304" pitchFamily="18" charset="0"/>
              </a:rPr>
              <a:t> so </a:t>
            </a:r>
            <a:r>
              <a:rPr lang="en-US" sz="2400" i="1" dirty="0" err="1">
                <a:effectLst/>
                <a:latin typeface="+mj-lt"/>
                <a:ea typeface="Times New Roman" panose="02020603050405020304" pitchFamily="18" charset="0"/>
              </a:rPr>
              <a:t>dedne</a:t>
            </a:r>
            <a:r>
              <a:rPr lang="en-US" sz="2400" i="1" dirty="0">
                <a:effectLst/>
                <a:latin typeface="+mj-lt"/>
                <a:ea typeface="Times New Roman" panose="02020603050405020304" pitchFamily="18" charset="0"/>
              </a:rPr>
              <a:t> </a:t>
            </a:r>
            <a:r>
              <a:rPr lang="en-US" sz="2400" i="1" dirty="0" err="1">
                <a:effectLst/>
                <a:latin typeface="+mj-lt"/>
                <a:ea typeface="Times New Roman" panose="02020603050405020304" pitchFamily="18" charset="0"/>
              </a:rPr>
              <a:t>sorte</a:t>
            </a:r>
            <a:r>
              <a:rPr lang="en-US" sz="2400" dirty="0">
                <a:effectLst/>
                <a:latin typeface="+mj-lt"/>
                <a:ea typeface="Times New Roman" panose="02020603050405020304" pitchFamily="18" charset="0"/>
              </a:rPr>
              <a:t> (heirloom) in </a:t>
            </a:r>
            <a:r>
              <a:rPr lang="en-US" sz="2400" i="1" dirty="0" err="1">
                <a:effectLst/>
                <a:latin typeface="+mj-lt"/>
                <a:ea typeface="Times New Roman" panose="02020603050405020304" pitchFamily="18" charset="0"/>
              </a:rPr>
              <a:t>odprtoprašne</a:t>
            </a:r>
            <a:r>
              <a:rPr lang="en-US" sz="2400" i="1" dirty="0">
                <a:effectLst/>
                <a:latin typeface="+mj-lt"/>
                <a:ea typeface="Times New Roman" panose="02020603050405020304" pitchFamily="18" charset="0"/>
              </a:rPr>
              <a:t> </a:t>
            </a:r>
            <a:r>
              <a:rPr lang="en-US" sz="2400" i="1" dirty="0" err="1">
                <a:effectLst/>
                <a:latin typeface="+mj-lt"/>
                <a:ea typeface="Times New Roman" panose="02020603050405020304" pitchFamily="18" charset="0"/>
              </a:rPr>
              <a:t>rastline</a:t>
            </a:r>
            <a:r>
              <a:rPr lang="en-US" sz="2400" dirty="0">
                <a:effectLst/>
                <a:latin typeface="+mj-lt"/>
                <a:ea typeface="Times New Roman" panose="02020603050405020304" pitchFamily="18" charset="0"/>
              </a:rPr>
              <a:t> (open-source pollinated) </a:t>
            </a:r>
            <a:r>
              <a:rPr lang="en-US" sz="2400" dirty="0" err="1">
                <a:effectLst/>
                <a:latin typeface="+mj-lt"/>
                <a:ea typeface="Times New Roman" panose="02020603050405020304" pitchFamily="18" charset="0"/>
              </a:rPr>
              <a:t>skupaj</a:t>
            </a:r>
            <a:r>
              <a:rPr lang="en-US" sz="2400" dirty="0">
                <a:effectLst/>
                <a:latin typeface="+mj-lt"/>
                <a:ea typeface="Times New Roman" panose="02020603050405020304" pitchFamily="18" charset="0"/>
              </a:rPr>
              <a:t> z </a:t>
            </a:r>
            <a:r>
              <a:rPr lang="en-US" sz="2400" dirty="0" err="1">
                <a:effectLst/>
                <a:latin typeface="+mj-lt"/>
                <a:ea typeface="Times New Roman" panose="02020603050405020304" pitchFamily="18" charset="0"/>
              </a:rPr>
              <a:t>imenom</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tvoje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regije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lahko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pomaga</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pri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iskanju</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kakovostnih</a:t>
            </a:r>
            <a:r>
              <a:rPr lang="en-US" sz="2400" dirty="0">
                <a:effectLst/>
                <a:latin typeface="+mj-lt"/>
                <a:ea typeface="Times New Roman" panose="02020603050405020304" pitchFamily="18" charset="0"/>
              </a:rPr>
              <a:t> semen. </a:t>
            </a:r>
            <a:r>
              <a:rPr lang="en-US" sz="2400" b="1" dirty="0" err="1">
                <a:effectLst/>
                <a:latin typeface="+mj-lt"/>
                <a:ea typeface="Times New Roman" panose="02020603050405020304" pitchFamily="18" charset="0"/>
              </a:rPr>
              <a:t>Primeri</a:t>
            </a:r>
            <a:r>
              <a:rPr lang="en-US" sz="2400" b="1" dirty="0">
                <a:effectLst/>
                <a:latin typeface="+mj-lt"/>
                <a:ea typeface="Times New Roman" panose="02020603050405020304" pitchFamily="18" charset="0"/>
              </a:rPr>
              <a:t> </a:t>
            </a:r>
            <a:r>
              <a:rPr lang="sl-SI" sz="2400" b="1" dirty="0">
                <a:effectLst/>
                <a:latin typeface="+mj-lt"/>
                <a:ea typeface="Times New Roman" panose="02020603050405020304" pitchFamily="18" charset="0"/>
              </a:rPr>
              <a:t>večjih kvalitetnih</a:t>
            </a:r>
            <a:r>
              <a:rPr lang="en-US" sz="2400" b="1" dirty="0">
                <a:effectLst/>
                <a:latin typeface="+mj-lt"/>
                <a:ea typeface="Times New Roman" panose="02020603050405020304" pitchFamily="18" charset="0"/>
              </a:rPr>
              <a:t> </a:t>
            </a:r>
            <a:r>
              <a:rPr lang="en-US" sz="2400" b="1" dirty="0" err="1">
                <a:effectLst/>
                <a:latin typeface="+mj-lt"/>
                <a:ea typeface="Times New Roman" panose="02020603050405020304" pitchFamily="18" charset="0"/>
              </a:rPr>
              <a:t>ponudnikov</a:t>
            </a:r>
            <a:r>
              <a:rPr lang="en-US" sz="2400" b="1" dirty="0">
                <a:effectLst/>
                <a:latin typeface="+mj-lt"/>
                <a:ea typeface="Times New Roman" panose="02020603050405020304" pitchFamily="18" charset="0"/>
              </a:rPr>
              <a:t> semen:</a:t>
            </a:r>
            <a:endParaRPr lang="en-US" sz="2800" dirty="0">
              <a:effectLst/>
              <a:latin typeface="+mj-lt"/>
              <a:ea typeface="Times New Roman" panose="02020603050405020304" pitchFamily="18" charset="0"/>
            </a:endParaRPr>
          </a:p>
          <a:p>
            <a:pPr marL="0" marR="0">
              <a:lnSpc>
                <a:spcPct val="115000"/>
              </a:lnSpc>
              <a:buNone/>
            </a:pPr>
            <a:r>
              <a:rPr lang="en-US" sz="2400" b="1" dirty="0">
                <a:effectLst/>
                <a:latin typeface="+mj-lt"/>
                <a:ea typeface="Times New Roman" panose="02020603050405020304" pitchFamily="18" charset="0"/>
              </a:rPr>
              <a:t>V </a:t>
            </a:r>
            <a:r>
              <a:rPr lang="en-US" sz="2400" b="1" dirty="0" err="1">
                <a:effectLst/>
                <a:latin typeface="+mj-lt"/>
                <a:ea typeface="Times New Roman" panose="02020603050405020304" pitchFamily="18" charset="0"/>
              </a:rPr>
              <a:t>Evropi</a:t>
            </a:r>
            <a:r>
              <a:rPr lang="en-US" sz="2400" dirty="0">
                <a:effectLst/>
                <a:latin typeface="+mj-lt"/>
                <a:ea typeface="Times New Roman" panose="02020603050405020304" pitchFamily="18" charset="0"/>
              </a:rPr>
              <a:t>: </a:t>
            </a:r>
            <a:r>
              <a:rPr lang="en-US" sz="2400" u="sng" dirty="0">
                <a:solidFill>
                  <a:srgbClr val="0000FF"/>
                </a:solidFill>
                <a:effectLst/>
                <a:latin typeface="+mj-lt"/>
                <a:ea typeface="Times New Roman" panose="02020603050405020304" pitchFamily="18" charset="0"/>
                <a:hlinkClick r:id="rId4"/>
              </a:rPr>
              <a:t>Bingenheimer </a:t>
            </a:r>
            <a:r>
              <a:rPr lang="en-US" sz="2400" u="sng" dirty="0" err="1">
                <a:solidFill>
                  <a:srgbClr val="0000FF"/>
                </a:solidFill>
                <a:effectLst/>
                <a:latin typeface="+mj-lt"/>
                <a:ea typeface="Times New Roman" panose="02020603050405020304" pitchFamily="18" charset="0"/>
                <a:hlinkClick r:id="rId4"/>
              </a:rPr>
              <a:t>Saatgut</a:t>
            </a:r>
            <a:br>
              <a:rPr lang="en-US" sz="2400" dirty="0">
                <a:effectLst/>
                <a:latin typeface="+mj-lt"/>
                <a:ea typeface="Times New Roman" panose="02020603050405020304" pitchFamily="18" charset="0"/>
              </a:rPr>
            </a:br>
            <a:r>
              <a:rPr lang="en-US" sz="2400" b="1" dirty="0">
                <a:effectLst/>
                <a:latin typeface="+mj-lt"/>
                <a:ea typeface="Times New Roman" panose="02020603050405020304" pitchFamily="18" charset="0"/>
              </a:rPr>
              <a:t>V ZDA</a:t>
            </a:r>
            <a:r>
              <a:rPr lang="en-US" sz="2400" dirty="0">
                <a:effectLst/>
                <a:latin typeface="+mj-lt"/>
                <a:ea typeface="Times New Roman" panose="02020603050405020304" pitchFamily="18" charset="0"/>
              </a:rPr>
              <a:t>: </a:t>
            </a:r>
            <a:r>
              <a:rPr lang="en-US" sz="2400" u="sng" dirty="0">
                <a:solidFill>
                  <a:srgbClr val="0000FF"/>
                </a:solidFill>
                <a:effectLst/>
                <a:latin typeface="+mj-lt"/>
                <a:ea typeface="Times New Roman" panose="02020603050405020304" pitchFamily="18" charset="0"/>
                <a:hlinkClick r:id="rId5"/>
              </a:rPr>
              <a:t>Rare Seeds</a:t>
            </a:r>
            <a:endParaRPr lang="en-US" sz="2800" dirty="0">
              <a:effectLst/>
              <a:latin typeface="+mj-lt"/>
              <a:ea typeface="Times New Roman" panose="02020603050405020304" pitchFamily="18" charset="0"/>
            </a:endParaRPr>
          </a:p>
          <a:p>
            <a:pPr marL="755650" indent="-347663">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37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a:solidFill>
                  <a:schemeClr val="bg1"/>
                </a:solidFill>
                <a:latin typeface="Calibri" panose="020F0502020204030204" pitchFamily="34" charset="0"/>
                <a:ea typeface="Calibri" panose="020F0502020204030204" pitchFamily="34" charset="0"/>
                <a:cs typeface="Calibri" panose="020F0502020204030204" pitchFamily="34" charset="0"/>
              </a:rPr>
              <a:t>Odraščanje v "Hrastovem pristanišču" – mini zgodba Marte</a:t>
            </a:r>
            <a:endPar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8111081" cy="5208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Prihajam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iz</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kraja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imenovanega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Eigersund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kar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pomeni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hrastovo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pristanišče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Pred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nekaj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leti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posadila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štiri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drobne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hraste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ki mi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jih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podaril</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starejši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sorodnik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jih</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posadim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babičinem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vrtu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naši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družinski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kmetiji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Dva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hrasta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sta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uvenela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dva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še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vedno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rasteta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postajata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vse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večja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medtem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bereš</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zgodbo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Blizu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njiju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stoji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stari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hrast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pod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katerim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pred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nekaj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dnevi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našla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želode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Dva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prinesla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hišo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opomnik</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čudežnost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tretjega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posadila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vrtu</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Že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prej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zamislila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popolno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mesto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zanj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 ko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prišla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presenečena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odkrila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tam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že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raste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droben</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hrast</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Moral se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zasejati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sam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spomladi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vzkliti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Kakšno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veselje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začutila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Tretji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želod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sem</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posadila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poleg</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njega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Dejanje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veselja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brez</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pričakovanj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Kdaj</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vzklil</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mi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ni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pomembno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Vem, da je tam.</a:t>
            </a:r>
          </a:p>
          <a:p>
            <a:pPr marL="0" indent="0">
              <a:lnSpc>
                <a:spcPts val="2200"/>
              </a:lnSpc>
              <a:spcBef>
                <a:spcPts val="0"/>
              </a:spcBef>
              <a:buNone/>
            </a:pP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Zame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upanje</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to –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vedeti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obstaja</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potencial</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zaupati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vzklil</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ko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bo</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pravi</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čas</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7572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8" name="Picture 7" descr="A group of apples on a tree&#10;&#10;AI-generated content may be incorrect.">
            <a:extLst>
              <a:ext uri="{FF2B5EF4-FFF2-40B4-BE49-F238E27FC236}">
                <a16:creationId xmlns:a16="http://schemas.microsoft.com/office/drawing/2014/main" id="{3B5651CB-F3E5-C966-5666-67A06A4C183F}"/>
              </a:ext>
            </a:extLst>
          </p:cNvPr>
          <p:cNvPicPr>
            <a:picLocks noChangeAspect="1"/>
          </p:cNvPicPr>
          <p:nvPr/>
        </p:nvPicPr>
        <p:blipFill rotWithShape="1">
          <a:blip r:embed="rId2"/>
          <a:srcRect l="-9938" t="52053" r="12673" b="25946"/>
          <a:stretch/>
        </p:blipFill>
        <p:spPr>
          <a:xfrm>
            <a:off x="7620000" y="0"/>
            <a:ext cx="4572000" cy="1551215"/>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11779"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Kombinirano sajenje</a:t>
            </a:r>
            <a:endParaRPr lang="en-US" sz="3500" dirty="0">
              <a:solidFill>
                <a:srgbClr val="5398A2"/>
              </a:solidFill>
            </a:endParaRP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Kombinirano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sajenje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vrtnarska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tehnika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kateri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določene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rastejo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skupaj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medsebojno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551269"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Nekatere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zagotavljajo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senco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odganjajo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škodljivce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spet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tretje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bogatijo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hranili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koristijo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njihovim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sosedom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Gre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posnemanja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ravnovesja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sodelovanja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ekosistemom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namesto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bi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delovali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njemu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soočanje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tesnobo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sajenje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zemljo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premišljenim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izbiranjem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rastlinskih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kombinacij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ne le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pospešuješ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temveč</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prostoru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majhen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cvetoč</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ekosistem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Sam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akt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načrtovanega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sajenja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zavestjo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medsebojno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podpirajo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prinaša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zadovoljstvo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4" name="Picture 3" descr="A group of apples on a tree&#10;&#10;AI-generated content may be incorrect.">
            <a:extLst>
              <a:ext uri="{FF2B5EF4-FFF2-40B4-BE49-F238E27FC236}">
                <a16:creationId xmlns:a16="http://schemas.microsoft.com/office/drawing/2014/main" id="{326C0E19-C96E-E9E9-2FB5-79AF5CDD5EBD}"/>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680829" y="2426052"/>
            <a:ext cx="7912970"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sajenje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me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spominja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najbolje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delujejo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človeške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kadar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vsak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prispeva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svoje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moči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Tako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določene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ščitijo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druge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vrtnarska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metoda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spomni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negotovih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časih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nismo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sami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Podpiramo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med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seboj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uspevamo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harmoniji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dobro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zasnovan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vrt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err="1">
                <a:solidFill>
                  <a:srgbClr val="5398A2"/>
                </a:solidFill>
              </a:rPr>
              <a:t>Kombinirano</a:t>
            </a:r>
            <a:r>
              <a:rPr lang="en-US" sz="3500" dirty="0">
                <a:solidFill>
                  <a:srgbClr val="5398A2"/>
                </a:solidFill>
              </a:rPr>
              <a:t> </a:t>
            </a:r>
            <a:r>
              <a:rPr lang="en-US" sz="3500" dirty="0" err="1">
                <a:solidFill>
                  <a:srgbClr val="5398A2"/>
                </a:solidFill>
              </a:rPr>
              <a:t>sajenje</a:t>
            </a:r>
            <a:endParaRPr lang="en-US" sz="3500" dirty="0">
              <a:solidFill>
                <a:srgbClr val="5398A2"/>
              </a:solidFill>
            </a:endParaRPr>
          </a:p>
        </p:txBody>
      </p:sp>
    </p:spTree>
    <p:extLst>
      <p:ext uri="{BB962C8B-B14F-4D97-AF65-F5344CB8AC3E}">
        <p14:creationId xmlns:p14="http://schemas.microsoft.com/office/powerpoint/2010/main" val="200816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3" name="Picture 2" descr="A group of apples on a tree&#10;&#10;AI-generated content may be incorrect.">
            <a:extLst>
              <a:ext uri="{FF2B5EF4-FFF2-40B4-BE49-F238E27FC236}">
                <a16:creationId xmlns:a16="http://schemas.microsoft.com/office/drawing/2014/main" id="{19D9DE7A-DA60-6CF4-E4E3-6C5CD1219872}"/>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1"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4" y="1452265"/>
            <a:ext cx="9529155"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81076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Nasveti za kombinirano sajenje:</a:t>
            </a:r>
            <a:endParaRPr lang="en-US" sz="3500" dirty="0">
              <a:solidFill>
                <a:srgbClr val="5398A2"/>
              </a:solidFill>
            </a:endParaRP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8644488" cy="4642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Raziskuj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kombinacije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Nekatere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podpirajo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ognjič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paradižniku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odganja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škodljivce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Preveri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katere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kombinacije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uspevajo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Pametno</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izkoristi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prostor</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Višje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nudijo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senco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nižjim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občutljive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sonce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Skrb</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za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prst</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Fižol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primer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bogatita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zemljo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dušikom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koristi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Menjava</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rastlin</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Sezonsko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izmenjuj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rastlinske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kombinacije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ohraniš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zdravje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preprečiš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širjenje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škodljivcev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Opazuj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vrt</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Spremljaj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medsebojno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vplivajo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spoznati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prilagoditi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vrtnarske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tvojemu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655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515966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01342" y="3209160"/>
            <a:ext cx="3420455"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sl-SI" sz="2400" dirty="0"/>
              <a:t>Uvod</a:t>
            </a:r>
            <a:r>
              <a:rPr lang="en-US" sz="2400" dirty="0"/>
              <a:t>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sl-SI" sz="2400" dirty="0"/>
              <a:t>Navdihujoče prakse v naravi</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sl-SI" sz="2400" dirty="0"/>
              <a:t>Dnevniške aktivnosti</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sl-SI" sz="2400" dirty="0"/>
              <a:t>Viri za nadaljnje raziskovanje</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sl-SI" sz="2400" dirty="0"/>
              <a:t>Korak za korakom: vodič za pedagoge</a:t>
            </a:r>
            <a:endParaRPr lang="en-US" sz="2400" dirty="0"/>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5598471" cy="830997"/>
          </a:xfrm>
          <a:prstGeom prst="rect">
            <a:avLst/>
          </a:prstGeom>
          <a:noFill/>
        </p:spPr>
        <p:txBody>
          <a:bodyPr wrap="square" rtlCol="0">
            <a:spAutoFit/>
          </a:bodyPr>
          <a:lstStyle/>
          <a:p>
            <a:r>
              <a:rPr lang="en-US" sz="4800" b="1" spc="324">
                <a:solidFill>
                  <a:srgbClr val="5398A2"/>
                </a:solidFill>
                <a:latin typeface="Calibri" panose="020F0502020204030204" pitchFamily="34" charset="0"/>
                <a:cs typeface="Calibri" panose="020F0502020204030204" pitchFamily="34" charset="0"/>
              </a:rPr>
              <a:t>Modul 3 -Upanje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36F82A4D-D9D1-6CA4-B0DE-AE1229D5FF2D}"/>
              </a:ext>
            </a:extLst>
          </p:cNvPr>
          <p:cNvPicPr>
            <a:picLocks noChangeAspect="1"/>
          </p:cNvPicPr>
          <p:nvPr/>
        </p:nvPicPr>
        <p:blipFill rotWithShape="1">
          <a:blip r:embed="rId2"/>
          <a:srcRect l="676" t="32659" r="12096" b="19974"/>
          <a:stretch/>
        </p:blipFill>
        <p:spPr>
          <a:xfrm>
            <a:off x="7759864" y="-3"/>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1" y="439713"/>
            <a:ext cx="40342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Kompostiranje</a:t>
            </a:r>
            <a:endParaRPr lang="en-US" sz="3500" dirty="0">
              <a:solidFill>
                <a:srgbClr val="5398A2"/>
              </a:solidFill>
            </a:endParaRP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Kompostiranje</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proces</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recikliranja</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organskih</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materialov</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kuhinjski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ostanki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vrtni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odpadki</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hranljivo</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b="1" dirty="0" err="1">
                <a:solidFill>
                  <a:srgbClr val="404040"/>
                </a:solidFill>
                <a:latin typeface="Calibri" panose="020F0502020204030204" pitchFamily="34" charset="0"/>
                <a:ea typeface="Calibri" panose="020F0502020204030204" pitchFamily="34" charset="0"/>
                <a:cs typeface="Calibri" panose="020F0502020204030204" pitchFamily="34" charset="0"/>
              </a:rPr>
              <a:t>prst</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ne le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zmanjšuje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količino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odpadkov</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temveč</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izboljšuje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zdravje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tal</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podpira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življenjski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cikel</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času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pustijo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brez</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odtujene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ponuja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priložnost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prispevamo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obnavljanju</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Zemlje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kompostiranjem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postanemo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del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naravnega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procesa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razgradnje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smrt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propadanje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preoblikujeta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novo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cikel</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podoben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procesom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žalovanja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soočamo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se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predelamo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spremenimo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priložnosti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pomeni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videti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potencial</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tam,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kjer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le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odpadek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enem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graditi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globljo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ter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obnavljanje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E7FA8F32-567D-4C7A-B657-B7D703A69D87}"/>
              </a:ext>
            </a:extLst>
          </p:cNvPr>
          <p:cNvPicPr>
            <a:picLocks noChangeAspect="1"/>
          </p:cNvPicPr>
          <p:nvPr/>
        </p:nvPicPr>
        <p:blipFill rotWithShape="1">
          <a:blip r:embed="rId2"/>
          <a:srcRect l="3436" t="25959" r="27647" b="12817"/>
          <a:stretch/>
        </p:blipFill>
        <p:spPr>
          <a:xfrm>
            <a:off x="4835055" y="-1"/>
            <a:ext cx="6430203" cy="3681663"/>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0" y="6"/>
            <a:ext cx="11241708"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757502" y="2528861"/>
            <a:ext cx="807367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Kompostiranje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dejanje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odvržemo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zelenjavne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olupke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kompostnik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spomnimo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nič</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zares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izgubljeno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konec</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le del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naravnega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cikla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prenove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Pomirjujoče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vedeti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tudi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ko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nekaj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razgradi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še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vedno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prispeva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 novi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Kompostiranje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tiha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potrpežljiva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prav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gradnja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odpornosti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Spominja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vedno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začnemo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znova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4F70C9D8-D870-5D1B-DC92-41F934F16F90}"/>
              </a:ext>
            </a:extLst>
          </p:cNvPr>
          <p:cNvSpPr txBox="1">
            <a:spLocks/>
          </p:cNvSpPr>
          <p:nvPr/>
        </p:nvSpPr>
        <p:spPr>
          <a:xfrm>
            <a:off x="-15721" y="439713"/>
            <a:ext cx="40342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Kompostiranje </a:t>
            </a:r>
            <a:endParaRPr lang="en-US" sz="3500" dirty="0">
              <a:solidFill>
                <a:srgbClr val="5398A2"/>
              </a:solidFill>
            </a:endParaRP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4" name="Picture 3" descr="A person cutting vegetables in a trash can&#10;&#10;AI-generated content may be incorrect.">
            <a:extLst>
              <a:ext uri="{FF2B5EF4-FFF2-40B4-BE49-F238E27FC236}">
                <a16:creationId xmlns:a16="http://schemas.microsoft.com/office/drawing/2014/main" id="{8A042B8B-1EB3-C113-4AED-439AC84F4C61}"/>
              </a:ext>
            </a:extLst>
          </p:cNvPr>
          <p:cNvPicPr>
            <a:picLocks noChangeAspect="1"/>
          </p:cNvPicPr>
          <p:nvPr/>
        </p:nvPicPr>
        <p:blipFill rotWithShape="1">
          <a:blip r:embed="rId2"/>
          <a:srcRect l="3551" t="25797" r="40976" b="7298"/>
          <a:stretch/>
        </p:blipFill>
        <p:spPr>
          <a:xfrm>
            <a:off x="4835055" y="-1"/>
            <a:ext cx="6430203" cy="4998413"/>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1643886" y="6"/>
            <a:ext cx="1290914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747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773831" y="1808167"/>
            <a:ext cx="9170269" cy="4481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Ravnovesje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zelenih</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in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rjavih</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materialov</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zdrav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potrebuješ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razmerje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zelenih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npr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ostanki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sadja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zelenjave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rjavih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suho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listje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papir</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Zeleni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dodajajo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dušik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rjavi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ogljik</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Prezračevanje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Redno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obračaj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prezračiš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pospešiš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proces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razgradnje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Izogibaj</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se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določenim</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materialom</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kompostiraj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mesa,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mlečnih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izdelkov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privabijo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škodljivce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upočasnijo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razgradnjo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Slojenje</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plastjo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rjavih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materialov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nato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dodaj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zelene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izmenično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nadaljuj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ohraniš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enakomerno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razgradnjo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401638" indent="-401638">
              <a:lnSpc>
                <a:spcPts val="2200"/>
              </a:lnSpc>
              <a:spcBef>
                <a:spcPts val="1200"/>
              </a:spcBef>
              <a:buClr>
                <a:srgbClr val="5398A2"/>
              </a:buClr>
            </a:pP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Uporabi</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b="1" dirty="0" err="1">
                <a:solidFill>
                  <a:srgbClr val="5398A2"/>
                </a:solidFill>
                <a:latin typeface="Calibri" panose="020F0502020204030204" pitchFamily="34" charset="0"/>
                <a:ea typeface="Calibri" panose="020F0502020204030204" pitchFamily="34" charset="0"/>
                <a:cs typeface="Calibri" panose="020F0502020204030204" pitchFamily="34" charset="0"/>
              </a:rPr>
              <a:t>kompost</a:t>
            </a: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kompost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pripravljen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vmešaj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vrtno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njeno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hranilno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vrednost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Tako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rastline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rasle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močnejše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zdrave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zameno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bosta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negovana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630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Nasveti za kompostiranje:</a:t>
            </a:r>
            <a:endParaRPr lang="en-US" sz="3500" dirty="0">
              <a:solidFill>
                <a:srgbClr val="5398A2"/>
              </a:solidFill>
            </a:endParaRP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EB04-7701-0BC9-5153-594A630FCBD9}"/>
            </a:ext>
          </a:extLst>
        </p:cNvPr>
        <p:cNvGrpSpPr/>
        <p:nvPr/>
      </p:nvGrpSpPr>
      <p:grpSpPr>
        <a:xfrm>
          <a:off x="0" y="0"/>
          <a:ext cx="0" cy="0"/>
          <a:chOff x="0" y="0"/>
          <a:chExt cx="0" cy="0"/>
        </a:xfrm>
      </p:grpSpPr>
      <p:pic>
        <p:nvPicPr>
          <p:cNvPr id="6" name="Picture 5" descr="A jar of peach jam&#10;&#10;AI-generated content may be incorrect.">
            <a:extLst>
              <a:ext uri="{FF2B5EF4-FFF2-40B4-BE49-F238E27FC236}">
                <a16:creationId xmlns:a16="http://schemas.microsoft.com/office/drawing/2014/main" id="{F80CCAF2-E1C0-AEE2-3048-5765FDC16433}"/>
              </a:ext>
            </a:extLst>
          </p:cNvPr>
          <p:cNvPicPr>
            <a:picLocks noChangeAspect="1"/>
          </p:cNvPicPr>
          <p:nvPr/>
        </p:nvPicPr>
        <p:blipFill rotWithShape="1">
          <a:blip r:embed="rId2"/>
          <a:srcRect t="18405" b="18405"/>
          <a:stretch/>
        </p:blipFill>
        <p:spPr>
          <a:xfrm>
            <a:off x="8509747" y="3"/>
            <a:ext cx="3682253" cy="1551212"/>
          </a:xfrm>
          <a:prstGeom prst="rect">
            <a:avLst/>
          </a:prstGeom>
        </p:spPr>
      </p:pic>
      <p:sp>
        <p:nvSpPr>
          <p:cNvPr id="11" name="Google Shape;133;p1">
            <a:extLst>
              <a:ext uri="{FF2B5EF4-FFF2-40B4-BE49-F238E27FC236}">
                <a16:creationId xmlns:a16="http://schemas.microsoft.com/office/drawing/2014/main" id="{1CC8EAAD-F06F-B5B5-A6C8-18B069B92DE3}"/>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28E00-E543-5443-FF57-5D44761C5BC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1048CA3D-C750-7E8A-7CE0-8A4486475C70}"/>
              </a:ext>
            </a:extLst>
          </p:cNvPr>
          <p:cNvSpPr txBox="1">
            <a:spLocks/>
          </p:cNvSpPr>
          <p:nvPr/>
        </p:nvSpPr>
        <p:spPr>
          <a:xfrm>
            <a:off x="-15722" y="439713"/>
            <a:ext cx="71074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dirty="0">
                <a:solidFill>
                  <a:srgbClr val="5398A2"/>
                </a:solidFill>
              </a:rPr>
              <a:t>Konzervacija hrane</a:t>
            </a:r>
            <a:endParaRPr lang="en-US" sz="3500" dirty="0">
              <a:solidFill>
                <a:srgbClr val="5398A2"/>
              </a:solidFill>
            </a:endParaRPr>
          </a:p>
        </p:txBody>
      </p:sp>
      <p:sp>
        <p:nvSpPr>
          <p:cNvPr id="29" name="Text Placeholder 3">
            <a:extLst>
              <a:ext uri="{FF2B5EF4-FFF2-40B4-BE49-F238E27FC236}">
                <a16:creationId xmlns:a16="http://schemas.microsoft.com/office/drawing/2014/main" id="{1046070D-9A0F-C134-2FD6-2189472708AF}"/>
              </a:ext>
            </a:extLst>
          </p:cNvPr>
          <p:cNvSpPr txBox="1">
            <a:spLocks/>
          </p:cNvSpPr>
          <p:nvPr/>
        </p:nvSpPr>
        <p:spPr>
          <a:xfrm>
            <a:off x="686610" y="1990929"/>
            <a:ext cx="317269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sl-SI" dirty="0">
                <a:solidFill>
                  <a:srgbClr val="404040"/>
                </a:solidFill>
                <a:latin typeface="Calibri" panose="020F0502020204030204" pitchFamily="34" charset="0"/>
                <a:ea typeface="Calibri" panose="020F0502020204030204" pitchFamily="34" charset="0"/>
                <a:cs typeface="Calibri" panose="020F0502020204030204" pitchFamily="34" charset="0"/>
              </a:rPr>
              <a:t>Konzervacija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hrane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stoletna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praznuje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obilje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narave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krepi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našo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sezonskimi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cikli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BA534CFE-DAA9-9BF3-95A5-7AF88D735DC5}"/>
              </a:ext>
            </a:extLst>
          </p:cNvPr>
          <p:cNvSpPr txBox="1">
            <a:spLocks/>
          </p:cNvSpPr>
          <p:nvPr/>
        </p:nvSpPr>
        <p:spPr>
          <a:xfrm>
            <a:off x="4518216" y="1990929"/>
            <a:ext cx="710772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tehnik</a:t>
            </a:r>
            <a:r>
              <a:rPr lang="sl-SI" sz="2200" dirty="0">
                <a:solidFill>
                  <a:srgbClr val="404040"/>
                </a:solidFill>
                <a:latin typeface="Calibri" panose="020F0502020204030204" pitchFamily="34" charset="0"/>
                <a:ea typeface="Calibri" panose="020F0502020204030204" pitchFamily="34" charset="0"/>
                <a:cs typeface="Calibri" panose="020F0502020204030204" pitchFamily="34" charset="0"/>
              </a:rPr>
              <a:t>ami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konzerviranje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sušenje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fermentacija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vlaganje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podaljšamo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živahne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okuse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hranilne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vrednosti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sezone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uživamo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skozi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leto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ustvarjalen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Ohranitev</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ne le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zmanjšuje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odpadke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ampak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nam</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omogoča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neposredno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povežemo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pridelki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pridelamo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izberemo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vzbuja</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globoko</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hvaležnost</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vsak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sestavni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del.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Predstavljaj</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uživaš</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sončnih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paradižnikih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hrustljavih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kislih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kumaricah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posušenih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zeliščih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hladnejših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mesecih</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opomnik</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poletne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toplote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velikodušnosti</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zemlje</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cxnSp>
        <p:nvCxnSpPr>
          <p:cNvPr id="3" name="Straight Connector 2">
            <a:extLst>
              <a:ext uri="{FF2B5EF4-FFF2-40B4-BE49-F238E27FC236}">
                <a16:creationId xmlns:a16="http://schemas.microsoft.com/office/drawing/2014/main" id="{F2A50059-C9C3-7A3A-204E-48CE06F9486B}"/>
              </a:ext>
            </a:extLst>
          </p:cNvPr>
          <p:cNvCxnSpPr>
            <a:cxnSpLocks/>
          </p:cNvCxnSpPr>
          <p:nvPr/>
        </p:nvCxnSpPr>
        <p:spPr>
          <a:xfrm>
            <a:off x="4020459"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32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86B6-0C95-615E-BC4B-0F16514D5C7B}"/>
            </a:ext>
          </a:extLst>
        </p:cNvPr>
        <p:cNvGrpSpPr/>
        <p:nvPr/>
      </p:nvGrpSpPr>
      <p:grpSpPr>
        <a:xfrm>
          <a:off x="0" y="0"/>
          <a:ext cx="0" cy="0"/>
          <a:chOff x="0" y="0"/>
          <a:chExt cx="0" cy="0"/>
        </a:xfrm>
      </p:grpSpPr>
      <p:pic>
        <p:nvPicPr>
          <p:cNvPr id="4" name="Picture 3" descr="A jar of peach jam&#10;&#10;AI-generated content may be incorrect.">
            <a:extLst>
              <a:ext uri="{FF2B5EF4-FFF2-40B4-BE49-F238E27FC236}">
                <a16:creationId xmlns:a16="http://schemas.microsoft.com/office/drawing/2014/main" id="{A04C4CDB-B905-5FEE-582F-09AF52138767}"/>
              </a:ext>
            </a:extLst>
          </p:cNvPr>
          <p:cNvPicPr>
            <a:picLocks noChangeAspect="1"/>
          </p:cNvPicPr>
          <p:nvPr/>
        </p:nvPicPr>
        <p:blipFill rotWithShape="1">
          <a:blip r:embed="rId2"/>
          <a:srcRect t="1564" b="1564"/>
          <a:stretch/>
        </p:blipFill>
        <p:spPr>
          <a:xfrm>
            <a:off x="5229645" y="-2"/>
            <a:ext cx="6017571" cy="3886202"/>
          </a:xfrm>
          <a:prstGeom prst="rect">
            <a:avLst/>
          </a:prstGeom>
        </p:spPr>
      </p:pic>
      <p:sp>
        <p:nvSpPr>
          <p:cNvPr id="11" name="Google Shape;133;p1">
            <a:extLst>
              <a:ext uri="{FF2B5EF4-FFF2-40B4-BE49-F238E27FC236}">
                <a16:creationId xmlns:a16="http://schemas.microsoft.com/office/drawing/2014/main" id="{C26B7B8B-31A1-98D3-CCCA-EE93566A6AEF}"/>
              </a:ext>
            </a:extLst>
          </p:cNvPr>
          <p:cNvSpPr/>
          <p:nvPr/>
        </p:nvSpPr>
        <p:spPr>
          <a:xfrm rot="10800000">
            <a:off x="23549" y="6"/>
            <a:ext cx="11223666"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D5D85CE-F301-1063-A12D-4F2F5BBFEE6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202470DD-9918-42D8-0184-2225A5403A4C}"/>
              </a:ext>
            </a:extLst>
          </p:cNvPr>
          <p:cNvSpPr txBox="1">
            <a:spLocks/>
          </p:cNvSpPr>
          <p:nvPr/>
        </p:nvSpPr>
        <p:spPr>
          <a:xfrm>
            <a:off x="758943" y="1806017"/>
            <a:ext cx="888761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Poleg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ohranitev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hrane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ponuja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občutek</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samozadostnosti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saj</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omogoča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napolnimo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naše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shrambe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hranljivimi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doma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pripravljenimi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živili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brez</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umetnih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konzervansov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Vsaka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posoda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postane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simbol</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skrbi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spoštovanja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do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hrane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ki jo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uživamo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temi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praksami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hkrati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vzgajamo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tudi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odporen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trajnosten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življenjski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slog, ki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usklajen</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ritmi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Predelava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hrane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shranjevanje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le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veščina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polna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veselja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pomenljiva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praksa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negovanje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hvaležnosti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podp</a:t>
            </a:r>
            <a:r>
              <a:rPr lang="sl-SI" dirty="0">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ranje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našega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dobrega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počutja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ter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ohranjanje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prihodnost</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kjer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živeli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harmoniji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naravo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enostavnimi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izpolnjujočimi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dejanji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učimo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ceniti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kar</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Zemlja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ponuja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deliti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obilje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ljudmi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okoli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nas</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A6AC574A-5647-71B7-CF20-76178673C23D}"/>
              </a:ext>
            </a:extLst>
          </p:cNvPr>
          <p:cNvSpPr txBox="1">
            <a:spLocks/>
          </p:cNvSpPr>
          <p:nvPr/>
        </p:nvSpPr>
        <p:spPr>
          <a:xfrm>
            <a:off x="-15722" y="439713"/>
            <a:ext cx="698548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l-SI" sz="3500" dirty="0">
                <a:solidFill>
                  <a:srgbClr val="5398A2"/>
                </a:solidFill>
              </a:rPr>
              <a:t>Konzerviranje hrane</a:t>
            </a:r>
            <a:endParaRPr lang="en-US" sz="3500" dirty="0">
              <a:solidFill>
                <a:srgbClr val="5398A2"/>
              </a:solidFill>
            </a:endParaRPr>
          </a:p>
        </p:txBody>
      </p:sp>
    </p:spTree>
    <p:extLst>
      <p:ext uri="{BB962C8B-B14F-4D97-AF65-F5344CB8AC3E}">
        <p14:creationId xmlns:p14="http://schemas.microsoft.com/office/powerpoint/2010/main" val="106027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05814" y="2581515"/>
            <a:ext cx="5409622" cy="1694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10429" y="2598003"/>
            <a:ext cx="5409624" cy="1569660"/>
          </a:xfrm>
          <a:prstGeom prst="rect">
            <a:avLst/>
          </a:prstGeom>
          <a:noFill/>
        </p:spPr>
        <p:txBody>
          <a:bodyPr wrap="square" rtlCol="0">
            <a:spAutoFit/>
          </a:bodyPr>
          <a:lstStyle/>
          <a:p>
            <a:r>
              <a:rPr lang="sl-SI" sz="4800" b="1" spc="324" dirty="0">
                <a:solidFill>
                  <a:srgbClr val="5398A2"/>
                </a:solidFill>
                <a:latin typeface="Calibri" panose="020F0502020204030204" pitchFamily="34" charset="0"/>
                <a:cs typeface="Calibri" panose="020F0502020204030204" pitchFamily="34" charset="0"/>
              </a:rPr>
              <a:t>Dnevniške aktivnosti</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299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7334-D237-E71E-BBD8-13E21335BCEE}"/>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7445AB72-F4F3-0332-913D-0C2C9990C1DE}"/>
              </a:ext>
            </a:extLst>
          </p:cNvPr>
          <p:cNvPicPr>
            <a:picLocks noChangeAspect="1"/>
          </p:cNvPicPr>
          <p:nvPr/>
        </p:nvPicPr>
        <p:blipFill rotWithShape="1">
          <a:blip r:embed="rId2"/>
          <a:srcRect t="42049" b="-5321"/>
          <a:stretch/>
        </p:blipFill>
        <p:spPr>
          <a:xfrm>
            <a:off x="4679576" y="-9590"/>
            <a:ext cx="6583351" cy="6248077"/>
          </a:xfrm>
          <a:prstGeom prst="rect">
            <a:avLst/>
          </a:prstGeom>
        </p:spPr>
      </p:pic>
      <p:sp>
        <p:nvSpPr>
          <p:cNvPr id="11" name="Google Shape;133;p1">
            <a:extLst>
              <a:ext uri="{FF2B5EF4-FFF2-40B4-BE49-F238E27FC236}">
                <a16:creationId xmlns:a16="http://schemas.microsoft.com/office/drawing/2014/main" id="{D1C4E1AF-54D1-66BE-979F-C870AC5B0607}"/>
              </a:ext>
            </a:extLst>
          </p:cNvPr>
          <p:cNvSpPr/>
          <p:nvPr/>
        </p:nvSpPr>
        <p:spPr>
          <a:xfrm rot="10800000">
            <a:off x="23547" y="6"/>
            <a:ext cx="11239379" cy="6857994"/>
          </a:xfrm>
          <a:prstGeom prst="rect">
            <a:avLst/>
          </a:prstGeom>
          <a:gradFill>
            <a:gsLst>
              <a:gs pos="30000">
                <a:srgbClr val="1F8E47"/>
              </a:gs>
              <a:gs pos="10000">
                <a:srgbClr val="1F8E47"/>
              </a:gs>
              <a:gs pos="70000">
                <a:srgbClr val="1F8E47"/>
              </a:gs>
              <a:gs pos="97000">
                <a:srgbClr val="5398A2">
                  <a:alpha val="18702"/>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186E463-0D3C-D23D-A972-3627C64443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214558-D638-7A53-EDD2-83B9B5D1AC1F}"/>
              </a:ext>
            </a:extLst>
          </p:cNvPr>
          <p:cNvSpPr txBox="1">
            <a:spLocks/>
          </p:cNvSpPr>
          <p:nvPr/>
        </p:nvSpPr>
        <p:spPr>
          <a:xfrm>
            <a:off x="745497" y="2027586"/>
            <a:ext cx="760512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80"/>
              </a:lnSpc>
              <a:spcBef>
                <a:spcPts val="0"/>
              </a:spcBef>
              <a:buNone/>
            </a:pP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Postati</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poln</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je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globok</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osebni</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proces</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400" dirty="0">
                <a:solidFill>
                  <a:schemeClr val="bg1"/>
                </a:solidFill>
                <a:latin typeface="Calibri" panose="020F0502020204030204" pitchFamily="34" charset="0"/>
                <a:ea typeface="Calibri" panose="020F0502020204030204" pitchFamily="34" charset="0"/>
                <a:cs typeface="Calibri" panose="020F0502020204030204" pitchFamily="34" charset="0"/>
              </a:rPr>
              <a:t>Z v</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ključevanje</a:t>
            </a:r>
            <a:r>
              <a:rPr lang="sl-SI" sz="3400" dirty="0">
                <a:solidFill>
                  <a:schemeClr val="bg1"/>
                </a:solidFill>
                <a:latin typeface="Calibri" panose="020F0502020204030204" pitchFamily="34" charset="0"/>
                <a:ea typeface="Calibri" panose="020F0502020204030204" pitchFamily="34" charset="0"/>
                <a:cs typeface="Calibri" panose="020F0502020204030204" pitchFamily="34" charset="0"/>
              </a:rPr>
              <a:t>m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dnevniške</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dejavnosti</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kot</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vajo</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krepitev</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upanja</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400" dirty="0">
                <a:solidFill>
                  <a:schemeClr val="bg1"/>
                </a:solidFill>
                <a:latin typeface="Calibri" panose="020F0502020204030204" pitchFamily="34" charset="0"/>
                <a:ea typeface="Calibri" panose="020F0502020204030204" pitchFamily="34" charset="0"/>
                <a:cs typeface="Calibri" panose="020F0502020204030204" pitchFamily="34" charset="0"/>
              </a:rPr>
              <a:t>se lahko osredotočiš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osebno</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rast</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ter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obdela</a:t>
            </a:r>
            <a:r>
              <a:rPr lang="sl-SI" sz="3400" dirty="0">
                <a:solidFill>
                  <a:schemeClr val="bg1"/>
                </a:solidFill>
                <a:latin typeface="Calibri" panose="020F0502020204030204" pitchFamily="34" charset="0"/>
                <a:ea typeface="Calibri" panose="020F0502020204030204" pitchFamily="34" charset="0"/>
                <a:cs typeface="Calibri" panose="020F0502020204030204" pitchFamily="34" charset="0"/>
              </a:rPr>
              <a:t>š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svoja</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čustva</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sanje</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ob</a:t>
            </a: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400" dirty="0" err="1">
                <a:solidFill>
                  <a:schemeClr val="bg1"/>
                </a:solidFill>
                <a:latin typeface="Calibri" panose="020F0502020204030204" pitchFamily="34" charset="0"/>
                <a:ea typeface="Calibri" panose="020F0502020204030204" pitchFamily="34" charset="0"/>
                <a:cs typeface="Calibri" panose="020F0502020204030204" pitchFamily="34" charset="0"/>
              </a:rPr>
              <a:t>poti</a:t>
            </a:r>
            <a:r>
              <a:rPr lang="sl-SI" sz="3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sv-SE" sz="3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E5AAC22-BF13-354B-8994-1B32302D521A}"/>
              </a:ext>
            </a:extLst>
          </p:cNvPr>
          <p:cNvSpPr txBox="1">
            <a:spLocks/>
          </p:cNvSpPr>
          <p:nvPr/>
        </p:nvSpPr>
        <p:spPr>
          <a:xfrm>
            <a:off x="-15721" y="439713"/>
            <a:ext cx="760512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r>
              <a:rPr lang="en-US" sz="3600" spc="324">
                <a:solidFill>
                  <a:srgbClr val="5398A2"/>
                </a:solidFill>
                <a:latin typeface="Calibri" panose="020F0502020204030204" pitchFamily="34" charset="0"/>
                <a:cs typeface="Calibri" panose="020F0502020204030204" pitchFamily="34" charset="0"/>
              </a:rPr>
              <a:t>Aktivnosti: Osebni razmislek </a:t>
            </a:r>
            <a:endParaRPr lang="en-US" sz="3600"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92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Kateri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tvoji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najljubši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kraji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ljudje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svetu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Kaj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najbolj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všeč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prvič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odkril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nami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Kako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pokažeš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mar?</a:t>
            </a:r>
          </a:p>
          <a:p>
            <a:pPr marL="0" indent="0">
              <a:lnSpc>
                <a:spcPts val="2200"/>
              </a:lnSpc>
              <a:spcBef>
                <a:spcPts val="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Napiši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ljubezensko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pismo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nekomu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nečemu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nekem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ga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miselni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vzorec</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Zahvali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zanj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porabi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15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Nariši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miselni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vzorec</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odgovarja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spodnja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vprašanja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besedami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risbami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Za to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dejavnost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vzemi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5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1133856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#1: Napiši ljubezensko pismo (20 min)</a:t>
            </a:r>
            <a:endParaRPr lang="en-US" sz="3500" dirty="0">
              <a:solidFill>
                <a:srgbClr val="5398A2"/>
              </a:solidFill>
            </a:endParaRPr>
          </a:p>
        </p:txBody>
      </p:sp>
    </p:spTree>
    <p:extLst>
      <p:ext uri="{BB962C8B-B14F-4D97-AF65-F5344CB8AC3E}">
        <p14:creationId xmlns:p14="http://schemas.microsoft.com/office/powerpoint/2010/main" val="47229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BD8D-6064-339D-AB7E-3D8C8F447C0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333BF5B-7B0A-00E8-82E6-C0103D4F229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CFA99865-6C27-9CED-64D1-9BD57382429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677AD0-860F-70C9-53BB-C7E221F4C2ED}"/>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15A38107-3C54-8E26-E57C-31FE1DA9988F}"/>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uporabiš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besede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izvajal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prejšnjo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ta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razlikuje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vključila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krajev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ljudi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vključil</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varnem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kraju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7C8BD001-4A46-6F67-3C88-F155C880AE73}"/>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sliko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sveta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katerem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sanjaš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Kdo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tam?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Kaj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mogoče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svetu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B92B8895-005C-8E8E-C35D-2FEA09D50E8C}"/>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29502AE-D735-53AD-89FE-4EB4DB307307}"/>
              </a:ext>
            </a:extLst>
          </p:cNvPr>
          <p:cNvSpPr txBox="1">
            <a:spLocks/>
          </p:cNvSpPr>
          <p:nvPr/>
        </p:nvSpPr>
        <p:spPr>
          <a:xfrm>
            <a:off x="-3" y="578059"/>
            <a:ext cx="89611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Osebni razmislek #2: Svet sanj (15 minut)</a:t>
            </a:r>
            <a:endParaRPr lang="en-US" sz="3500" dirty="0">
              <a:solidFill>
                <a:srgbClr val="5398A2"/>
              </a:solidFill>
            </a:endParaRPr>
          </a:p>
        </p:txBody>
      </p:sp>
    </p:spTree>
    <p:extLst>
      <p:ext uri="{BB962C8B-B14F-4D97-AF65-F5344CB8AC3E}">
        <p14:creationId xmlns:p14="http://schemas.microsoft.com/office/powerpoint/2010/main" val="192405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E999-5BD8-052F-4256-626BF82854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88F73AD-A501-590F-0B20-B104BCA67DFC}"/>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039CAF71-C305-21BC-E961-79104B0EA6E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CA09F73-AF45-EE50-6772-ACFC221717C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AAFAF7B-B2E2-1EB9-BB53-E90B1BE328F0}"/>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Kakšne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negovati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Naredi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seznam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treh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treh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razviti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(10 min)</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D84A162-B544-8073-2857-60AB6DE88971}"/>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Kako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tvojem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telesu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Kje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ga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čutiš</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Opisuj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(5 min)</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B1AB627-425A-2671-8658-64C4B948255A}"/>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ACB997C7-9D69-E7B5-E1E9-2516135A70EC}"/>
              </a:ext>
            </a:extLst>
          </p:cNvPr>
          <p:cNvSpPr txBox="1">
            <a:spLocks/>
          </p:cNvSpPr>
          <p:nvPr/>
        </p:nvSpPr>
        <p:spPr>
          <a:xfrm>
            <a:off x="-3" y="578059"/>
            <a:ext cx="121920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sv-SE" sz="3500">
                <a:solidFill>
                  <a:srgbClr val="5398A2"/>
                </a:solidFill>
              </a:rPr>
              <a:t>Osebni razmislek #3: Upanje kot občutek in praksa (15 min)</a:t>
            </a:r>
            <a:endParaRPr lang="en-US" sz="3500" dirty="0">
              <a:solidFill>
                <a:srgbClr val="5398A2"/>
              </a:solidFill>
            </a:endParaRPr>
          </a:p>
        </p:txBody>
      </p:sp>
    </p:spTree>
    <p:extLst>
      <p:ext uri="{BB962C8B-B14F-4D97-AF65-F5344CB8AC3E}">
        <p14:creationId xmlns:p14="http://schemas.microsoft.com/office/powerpoint/2010/main" val="195953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1699696" cy="830997"/>
          </a:xfrm>
          <a:prstGeom prst="rect">
            <a:avLst/>
          </a:prstGeom>
          <a:noFill/>
        </p:spPr>
        <p:txBody>
          <a:bodyPr wrap="none" rtlCol="0">
            <a:spAutoFit/>
          </a:bodyPr>
          <a:lstStyle/>
          <a:p>
            <a:r>
              <a:rPr lang="sl-SI" sz="4800" b="1" spc="324" dirty="0">
                <a:solidFill>
                  <a:srgbClr val="5398A2"/>
                </a:solidFill>
                <a:latin typeface="Calibri" panose="020F0502020204030204" pitchFamily="34" charset="0"/>
                <a:cs typeface="Calibri" panose="020F0502020204030204" pitchFamily="34" charset="0"/>
              </a:rPr>
              <a:t>Uvod</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930029" cy="2600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002130" y="2577269"/>
            <a:ext cx="3930029" cy="2308324"/>
          </a:xfrm>
          <a:prstGeom prst="rect">
            <a:avLst/>
          </a:prstGeom>
          <a:noFill/>
        </p:spPr>
        <p:txBody>
          <a:bodyPr wrap="square" rtlCol="0">
            <a:spAutoFit/>
          </a:bodyPr>
          <a:lstStyle/>
          <a:p>
            <a:pPr algn="r"/>
            <a:r>
              <a:rPr lang="en-US" sz="4800" b="1" spc="324">
                <a:solidFill>
                  <a:srgbClr val="5398A2"/>
                </a:solidFill>
                <a:latin typeface="Calibri" panose="020F0502020204030204" pitchFamily="34" charset="0"/>
                <a:cs typeface="Calibri" panose="020F0502020204030204" pitchFamily="34" charset="0"/>
              </a:rPr>
              <a:t>Viri za nadaljnje raziskovanje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26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15000"/>
              </a:lnSpc>
              <a:buSzPts val="1000"/>
              <a:buFont typeface="Symbol" panose="05050102010706020507" pitchFamily="18" charset="2"/>
              <a:buChar char=""/>
              <a:tabLst>
                <a:tab pos="457200" algn="l"/>
              </a:tabLst>
            </a:pPr>
            <a:r>
              <a:rPr lang="en-US" sz="2400" dirty="0" err="1">
                <a:effectLst/>
                <a:latin typeface="+mj-lt"/>
                <a:ea typeface="Times New Roman" panose="02020603050405020304" pitchFamily="18" charset="0"/>
              </a:rPr>
              <a:t>Preberi</a:t>
            </a:r>
            <a:r>
              <a:rPr lang="en-US" sz="2400" dirty="0">
                <a:effectLst/>
                <a:latin typeface="+mj-lt"/>
                <a:ea typeface="Times New Roman" panose="02020603050405020304" pitchFamily="18" charset="0"/>
              </a:rPr>
              <a:t> </a:t>
            </a:r>
            <a:r>
              <a:rPr lang="en-US" sz="2400" i="1" dirty="0">
                <a:effectLst/>
                <a:latin typeface="+mj-lt"/>
                <a:ea typeface="Times New Roman" panose="02020603050405020304" pitchFamily="18" charset="0"/>
              </a:rPr>
              <a:t>(5 min</a:t>
            </a:r>
            <a:r>
              <a:rPr lang="sl-SI" sz="2400" i="1" dirty="0">
                <a:effectLst/>
                <a:latin typeface="+mj-lt"/>
                <a:ea typeface="Times New Roman" panose="02020603050405020304" pitchFamily="18" charset="0"/>
              </a:rPr>
              <a:t>, v angleščini)</a:t>
            </a:r>
            <a:r>
              <a:rPr lang="en-US" sz="2400" i="1" dirty="0">
                <a:effectLst/>
                <a:latin typeface="+mj-lt"/>
                <a:ea typeface="Times New Roman" panose="02020603050405020304" pitchFamily="18" charset="0"/>
              </a:rPr>
              <a:t>:</a:t>
            </a:r>
            <a:r>
              <a:rPr lang="en-US" sz="2400" dirty="0">
                <a:effectLst/>
                <a:latin typeface="+mj-lt"/>
                <a:ea typeface="Times New Roman" panose="02020603050405020304" pitchFamily="18" charset="0"/>
              </a:rPr>
              <a:t> </a:t>
            </a:r>
            <a:r>
              <a:rPr lang="it-IT" sz="2400" u="sng" dirty="0" err="1">
                <a:solidFill>
                  <a:srgbClr val="1155CC"/>
                </a:solidFill>
                <a:effectLst/>
                <a:latin typeface="+mj-lt"/>
                <a:ea typeface="Times New Roman" panose="02020603050405020304" pitchFamily="18" charset="0"/>
                <a:hlinkClick r:id="rId4"/>
              </a:rPr>
              <a:t>What</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if</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climate</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change</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meant</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not</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doom</a:t>
            </a:r>
            <a:r>
              <a:rPr lang="it-IT" sz="2400" u="sng" dirty="0">
                <a:solidFill>
                  <a:srgbClr val="1155CC"/>
                </a:solidFill>
                <a:effectLst/>
                <a:latin typeface="+mj-lt"/>
                <a:ea typeface="Times New Roman" panose="02020603050405020304" pitchFamily="18" charset="0"/>
                <a:hlinkClick r:id="rId4"/>
              </a:rPr>
              <a:t> — </a:t>
            </a:r>
            <a:r>
              <a:rPr lang="it-IT" sz="2400" u="sng" dirty="0" err="1">
                <a:solidFill>
                  <a:srgbClr val="1155CC"/>
                </a:solidFill>
                <a:effectLst/>
                <a:latin typeface="+mj-lt"/>
                <a:ea typeface="Times New Roman" panose="02020603050405020304" pitchFamily="18" charset="0"/>
                <a:hlinkClick r:id="rId4"/>
              </a:rPr>
              <a:t>but</a:t>
            </a:r>
            <a:r>
              <a:rPr lang="it-IT" sz="2400" u="sng" dirty="0">
                <a:solidFill>
                  <a:srgbClr val="1155CC"/>
                </a:solidFill>
                <a:effectLst/>
                <a:latin typeface="+mj-lt"/>
                <a:ea typeface="Times New Roman" panose="02020603050405020304" pitchFamily="18" charset="0"/>
                <a:hlinkClick r:id="rId4"/>
              </a:rPr>
              <a:t> </a:t>
            </a:r>
            <a:r>
              <a:rPr lang="it-IT" sz="2400" u="sng" dirty="0" err="1">
                <a:solidFill>
                  <a:srgbClr val="1155CC"/>
                </a:solidFill>
                <a:effectLst/>
                <a:latin typeface="+mj-lt"/>
                <a:ea typeface="Times New Roman" panose="02020603050405020304" pitchFamily="18" charset="0"/>
                <a:hlinkClick r:id="rId4"/>
              </a:rPr>
              <a:t>abundance</a:t>
            </a:r>
            <a:r>
              <a:rPr lang="it-IT" sz="2400" u="sng" dirty="0">
                <a:solidFill>
                  <a:srgbClr val="1155CC"/>
                </a:solidFill>
                <a:effectLst/>
                <a:latin typeface="+mj-lt"/>
                <a:ea typeface="Times New Roman" panose="02020603050405020304" pitchFamily="18" charset="0"/>
                <a:hlinkClick r:id="rId4"/>
              </a:rPr>
              <a:t>?</a:t>
            </a:r>
            <a:r>
              <a:rPr lang="it-IT" sz="2400" dirty="0">
                <a:effectLst/>
                <a:latin typeface="+mj-lt"/>
                <a:ea typeface="Times New Roman" panose="02020603050405020304" pitchFamily="18" charset="0"/>
              </a:rPr>
              <a:t> </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mnenjski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članek</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pisateljice</a:t>
            </a:r>
            <a:r>
              <a:rPr lang="en-US" sz="2400" dirty="0">
                <a:effectLst/>
                <a:latin typeface="+mj-lt"/>
                <a:ea typeface="Times New Roman" panose="02020603050405020304" pitchFamily="18" charset="0"/>
              </a:rPr>
              <a:t> in </a:t>
            </a:r>
            <a:r>
              <a:rPr lang="en-US" sz="2400" dirty="0" err="1">
                <a:effectLst/>
                <a:latin typeface="+mj-lt"/>
                <a:ea typeface="Times New Roman" panose="02020603050405020304" pitchFamily="18" charset="0"/>
              </a:rPr>
              <a:t>zgodovinarke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Rebecce</a:t>
            </a:r>
            <a:r>
              <a:rPr lang="en-US" sz="2400" dirty="0">
                <a:effectLst/>
                <a:latin typeface="+mj-lt"/>
                <a:ea typeface="Times New Roman" panose="02020603050405020304" pitchFamily="18" charset="0"/>
              </a:rPr>
              <a:t> Solnit.</a:t>
            </a:r>
          </a:p>
          <a:p>
            <a:pPr marL="342900" marR="0" lvl="0" indent="-342900">
              <a:lnSpc>
                <a:spcPct val="115000"/>
              </a:lnSpc>
              <a:buSzPts val="1000"/>
              <a:buFont typeface="Symbol" panose="05050102010706020507" pitchFamily="18" charset="2"/>
              <a:buChar char=""/>
              <a:tabLst>
                <a:tab pos="457200" algn="l"/>
              </a:tabLst>
            </a:pPr>
            <a:r>
              <a:rPr lang="en-US" sz="2400" dirty="0" err="1">
                <a:effectLst/>
                <a:latin typeface="+mj-lt"/>
                <a:ea typeface="Times New Roman" panose="02020603050405020304" pitchFamily="18" charset="0"/>
              </a:rPr>
              <a:t>Poslušaj</a:t>
            </a:r>
            <a:r>
              <a:rPr lang="en-US" sz="2400" dirty="0">
                <a:effectLst/>
                <a:latin typeface="+mj-lt"/>
                <a:ea typeface="Times New Roman" panose="02020603050405020304" pitchFamily="18" charset="0"/>
              </a:rPr>
              <a:t> </a:t>
            </a:r>
            <a:r>
              <a:rPr lang="en-US" sz="2400" i="1" dirty="0">
                <a:effectLst/>
                <a:latin typeface="+mj-lt"/>
                <a:ea typeface="Times New Roman" panose="02020603050405020304" pitchFamily="18" charset="0"/>
              </a:rPr>
              <a:t>(5 min)</a:t>
            </a:r>
            <a:r>
              <a:rPr lang="en-US" sz="2400" dirty="0">
                <a:effectLst/>
                <a:latin typeface="+mj-lt"/>
                <a:ea typeface="Times New Roman" panose="02020603050405020304" pitchFamily="18" charset="0"/>
              </a:rPr>
              <a:t>: </a:t>
            </a:r>
            <a:r>
              <a:rPr lang="it-IT" sz="2400" u="sng" dirty="0">
                <a:solidFill>
                  <a:srgbClr val="1155CC"/>
                </a:solidFill>
                <a:effectLst/>
                <a:latin typeface="+mj-lt"/>
                <a:ea typeface="Times New Roman" panose="02020603050405020304" pitchFamily="18" charset="0"/>
                <a:hlinkClick r:id="rId5"/>
              </a:rPr>
              <a:t>Lean </a:t>
            </a:r>
            <a:r>
              <a:rPr lang="it-IT" sz="2400" u="sng" dirty="0" err="1">
                <a:solidFill>
                  <a:srgbClr val="1155CC"/>
                </a:solidFill>
                <a:effectLst/>
                <a:latin typeface="+mj-lt"/>
                <a:ea typeface="Times New Roman" panose="02020603050405020304" pitchFamily="18" charset="0"/>
                <a:hlinkClick r:id="rId5"/>
              </a:rPr>
              <a:t>dás</a:t>
            </a:r>
            <a:r>
              <a:rPr lang="it-IT" sz="2400" u="sng" dirty="0">
                <a:solidFill>
                  <a:srgbClr val="1155CC"/>
                </a:solidFill>
                <a:effectLst/>
                <a:latin typeface="+mj-lt"/>
                <a:ea typeface="Times New Roman" panose="02020603050405020304" pitchFamily="18" charset="0"/>
                <a:hlinkClick r:id="rId5"/>
              </a:rPr>
              <a:t> (I </a:t>
            </a:r>
            <a:r>
              <a:rPr lang="it-IT" sz="2400" u="sng" dirty="0" err="1">
                <a:solidFill>
                  <a:srgbClr val="1155CC"/>
                </a:solidFill>
                <a:effectLst/>
                <a:latin typeface="+mj-lt"/>
                <a:ea typeface="Times New Roman" panose="02020603050405020304" pitchFamily="18" charset="0"/>
                <a:hlinkClick r:id="rId5"/>
              </a:rPr>
              <a:t>am</a:t>
            </a:r>
            <a:r>
              <a:rPr lang="it-IT" sz="2400" u="sng" dirty="0">
                <a:solidFill>
                  <a:srgbClr val="1155CC"/>
                </a:solidFill>
                <a:effectLst/>
                <a:latin typeface="+mj-lt"/>
                <a:ea typeface="Times New Roman" panose="02020603050405020304" pitchFamily="18" charset="0"/>
                <a:hlinkClick r:id="rId5"/>
              </a:rPr>
              <a:t> </a:t>
            </a:r>
            <a:r>
              <a:rPr lang="it-IT" sz="2400" u="sng" dirty="0" err="1">
                <a:solidFill>
                  <a:srgbClr val="1155CC"/>
                </a:solidFill>
                <a:effectLst/>
                <a:latin typeface="+mj-lt"/>
                <a:ea typeface="Times New Roman" panose="02020603050405020304" pitchFamily="18" charset="0"/>
                <a:hlinkClick r:id="rId5"/>
              </a:rPr>
              <a:t>always</a:t>
            </a:r>
            <a:r>
              <a:rPr lang="it-IT" sz="2400" u="sng" dirty="0">
                <a:solidFill>
                  <a:srgbClr val="1155CC"/>
                </a:solidFill>
                <a:effectLst/>
                <a:latin typeface="+mj-lt"/>
                <a:ea typeface="Times New Roman" panose="02020603050405020304" pitchFamily="18" charset="0"/>
                <a:hlinkClick r:id="rId5"/>
              </a:rPr>
              <a:t> </a:t>
            </a:r>
            <a:r>
              <a:rPr lang="it-IT" sz="2400" u="sng" dirty="0" err="1">
                <a:solidFill>
                  <a:srgbClr val="1155CC"/>
                </a:solidFill>
                <a:effectLst/>
                <a:latin typeface="+mj-lt"/>
                <a:ea typeface="Times New Roman" panose="02020603050405020304" pitchFamily="18" charset="0"/>
                <a:hlinkClick r:id="rId5"/>
              </a:rPr>
              <a:t>here</a:t>
            </a:r>
            <a:r>
              <a:rPr lang="it-IT" sz="2400" u="sng" dirty="0">
                <a:solidFill>
                  <a:srgbClr val="1155CC"/>
                </a:solidFill>
                <a:effectLst/>
                <a:latin typeface="+mj-lt"/>
                <a:ea typeface="Times New Roman" panose="02020603050405020304" pitchFamily="18" charset="0"/>
                <a:hlinkClick r:id="rId5"/>
              </a:rPr>
              <a:t>)</a:t>
            </a:r>
            <a:r>
              <a:rPr lang="it-IT" sz="2400" dirty="0">
                <a:effectLst/>
                <a:latin typeface="+mj-lt"/>
                <a:ea typeface="Times New Roman" panose="02020603050405020304" pitchFamily="18" charset="0"/>
              </a:rPr>
              <a:t> </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glasben</a:t>
            </a:r>
            <a:r>
              <a:rPr lang="sl-SI" sz="2400" dirty="0">
                <a:effectLst/>
                <a:latin typeface="+mj-lt"/>
                <a:ea typeface="Times New Roman" panose="02020603050405020304" pitchFamily="18" charset="0"/>
              </a:rPr>
              <a:t>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sodelovanj</a:t>
            </a:r>
            <a:r>
              <a:rPr lang="sl-SI" sz="2400" dirty="0">
                <a:effectLst/>
                <a:latin typeface="+mj-lt"/>
                <a:ea typeface="Times New Roman" panose="02020603050405020304" pitchFamily="18" charset="0"/>
              </a:rPr>
              <a:t>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umetnic</a:t>
            </a:r>
            <a:r>
              <a:rPr lang="en-US" sz="2400" dirty="0">
                <a:effectLst/>
                <a:latin typeface="+mj-lt"/>
                <a:ea typeface="Times New Roman" panose="02020603050405020304" pitchFamily="18" charset="0"/>
              </a:rPr>
              <a:t> in </a:t>
            </a:r>
            <a:r>
              <a:rPr lang="en-US" sz="2400" dirty="0" err="1">
                <a:effectLst/>
                <a:latin typeface="+mj-lt"/>
                <a:ea typeface="Times New Roman" panose="02020603050405020304" pitchFamily="18" charset="0"/>
              </a:rPr>
              <a:t>aktivistk</a:t>
            </a:r>
            <a:r>
              <a:rPr lang="en-US" sz="2400" dirty="0">
                <a:effectLst/>
                <a:latin typeface="+mj-lt"/>
                <a:ea typeface="Times New Roman" panose="02020603050405020304" pitchFamily="18" charset="0"/>
              </a:rPr>
              <a:t> Mari Boine in Elle Marie Hætta Isaksen. O </a:t>
            </a:r>
            <a:r>
              <a:rPr lang="en-US" sz="2400" dirty="0" err="1">
                <a:effectLst/>
                <a:latin typeface="+mj-lt"/>
                <a:ea typeface="Times New Roman" panose="02020603050405020304" pitchFamily="18" charset="0"/>
              </a:rPr>
              <a:t>pesmi</a:t>
            </a:r>
            <a:r>
              <a:rPr lang="en-US" sz="2400" dirty="0">
                <a:effectLst/>
                <a:latin typeface="+mj-lt"/>
                <a:ea typeface="Times New Roman" panose="02020603050405020304" pitchFamily="18" charset="0"/>
              </a:rPr>
              <a:t> Mari </a:t>
            </a:r>
            <a:r>
              <a:rPr lang="en-US" sz="2400" dirty="0" err="1">
                <a:effectLst/>
                <a:latin typeface="+mj-lt"/>
                <a:ea typeface="Times New Roman" panose="02020603050405020304" pitchFamily="18" charset="0"/>
              </a:rPr>
              <a:t>pravi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Ohraniti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upanje</a:t>
            </a:r>
            <a:r>
              <a:rPr lang="en-US" sz="2400" dirty="0">
                <a:effectLst/>
                <a:latin typeface="+mj-lt"/>
                <a:ea typeface="Times New Roman" panose="02020603050405020304" pitchFamily="18" charset="0"/>
              </a:rPr>
              <a:t> v </a:t>
            </a:r>
            <a:r>
              <a:rPr lang="en-US" sz="2400" dirty="0" err="1">
                <a:effectLst/>
                <a:latin typeface="+mj-lt"/>
                <a:ea typeface="Times New Roman" panose="02020603050405020304" pitchFamily="18" charset="0"/>
              </a:rPr>
              <a:t>teh</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temnih</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časih</a:t>
            </a:r>
            <a:r>
              <a:rPr lang="en-US" sz="2400" dirty="0">
                <a:effectLst/>
                <a:latin typeface="+mj-lt"/>
                <a:ea typeface="Times New Roman" panose="02020603050405020304" pitchFamily="18" charset="0"/>
              </a:rPr>
              <a:t> je </a:t>
            </a:r>
            <a:r>
              <a:rPr lang="en-US" sz="2400" dirty="0" err="1">
                <a:effectLst/>
                <a:latin typeface="+mj-lt"/>
                <a:ea typeface="Times New Roman" panose="02020603050405020304" pitchFamily="18" charset="0"/>
              </a:rPr>
              <a:t>lahko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težko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vendar</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če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opustimo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upanje</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izgubimo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voljo</a:t>
            </a:r>
            <a:r>
              <a:rPr lang="en-US" sz="2400" dirty="0">
                <a:effectLst/>
                <a:latin typeface="+mj-lt"/>
                <a:ea typeface="Times New Roman" panose="02020603050405020304" pitchFamily="18" charset="0"/>
              </a:rPr>
              <a:t> do </a:t>
            </a:r>
            <a:r>
              <a:rPr lang="en-US" sz="2400" dirty="0" err="1">
                <a:effectLst/>
                <a:latin typeface="+mj-lt"/>
                <a:ea typeface="Times New Roman" panose="02020603050405020304" pitchFamily="18" charset="0"/>
              </a:rPr>
              <a:t>ukrepanja</a:t>
            </a:r>
            <a:r>
              <a:rPr lang="sl-SI" sz="2400" dirty="0">
                <a:effectLst/>
                <a:latin typeface="+mj-lt"/>
                <a:ea typeface="Times New Roman" panose="02020603050405020304" pitchFamily="18" charset="0"/>
              </a:rPr>
              <a:t> in </a:t>
            </a:r>
            <a:r>
              <a:rPr lang="en-US" sz="2400" dirty="0" err="1">
                <a:effectLst/>
                <a:latin typeface="+mj-lt"/>
                <a:ea typeface="Times New Roman" panose="02020603050405020304" pitchFamily="18" charset="0"/>
              </a:rPr>
              <a:t>postanemo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nemočni</a:t>
            </a:r>
            <a:r>
              <a:rPr lang="en-US" sz="2400" dirty="0">
                <a:effectLst/>
                <a:latin typeface="+mj-lt"/>
                <a:ea typeface="Times New Roman" panose="02020603050405020304" pitchFamily="18" charset="0"/>
              </a:rPr>
              <a:t>.” Pravi, da </a:t>
            </a:r>
            <a:r>
              <a:rPr lang="en-US" sz="2400" dirty="0" err="1">
                <a:effectLst/>
                <a:latin typeface="+mj-lt"/>
                <a:ea typeface="Times New Roman" panose="02020603050405020304" pitchFamily="18" charset="0"/>
              </a:rPr>
              <a:t>skladba</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žari</a:t>
            </a:r>
            <a:r>
              <a:rPr lang="en-US" sz="2400" dirty="0">
                <a:effectLst/>
                <a:latin typeface="+mj-lt"/>
                <a:ea typeface="Times New Roman" panose="02020603050405020304" pitchFamily="18" charset="0"/>
              </a:rPr>
              <a:t> z </a:t>
            </a:r>
            <a:r>
              <a:rPr lang="en-US" sz="2400" dirty="0" err="1">
                <a:effectLst/>
                <a:latin typeface="+mj-lt"/>
                <a:ea typeface="Times New Roman" panose="02020603050405020304" pitchFamily="18" charset="0"/>
              </a:rPr>
              <a:t>upanjem</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saj</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joikamo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prikličemo</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u</a:t>
            </a:r>
            <a:r>
              <a:rPr lang="en-US" sz="2400" dirty="0" err="1">
                <a:effectLst/>
                <a:latin typeface="+mj-lt"/>
                <a:ea typeface="Times New Roman" panose="02020603050405020304" pitchFamily="18" charset="0"/>
              </a:rPr>
              <a:t>niverzalno</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m</a:t>
            </a:r>
            <a:r>
              <a:rPr lang="en-US" sz="2400" dirty="0" err="1">
                <a:effectLst/>
                <a:latin typeface="+mj-lt"/>
                <a:ea typeface="Times New Roman" panose="02020603050405020304" pitchFamily="18" charset="0"/>
              </a:rPr>
              <a:t>ater</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b</a:t>
            </a:r>
            <a:r>
              <a:rPr lang="en-US" sz="2400" dirty="0" err="1">
                <a:effectLst/>
                <a:latin typeface="+mj-lt"/>
                <a:ea typeface="Times New Roman" panose="02020603050405020304" pitchFamily="18" charset="0"/>
              </a:rPr>
              <a:t>ožanski</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v</a:t>
            </a:r>
            <a:r>
              <a:rPr lang="en-US" sz="2400" dirty="0" err="1">
                <a:effectLst/>
                <a:latin typeface="+mj-lt"/>
                <a:ea typeface="Times New Roman" panose="02020603050405020304" pitchFamily="18" charset="0"/>
              </a:rPr>
              <a:t>ir</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d</a:t>
            </a:r>
            <a:r>
              <a:rPr lang="en-US" sz="2400" dirty="0" err="1">
                <a:effectLst/>
                <a:latin typeface="+mj-lt"/>
                <a:ea typeface="Times New Roman" panose="02020603050405020304" pitchFamily="18" charset="0"/>
              </a:rPr>
              <a:t>arovalca</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ž</a:t>
            </a:r>
            <a:r>
              <a:rPr lang="en-US" sz="2400" dirty="0" err="1">
                <a:effectLst/>
                <a:latin typeface="+mj-lt"/>
                <a:ea typeface="Times New Roman" panose="02020603050405020304" pitchFamily="18" charset="0"/>
              </a:rPr>
              <a:t>ivljenja</a:t>
            </a:r>
            <a:r>
              <a:rPr lang="en-US" sz="2400" dirty="0">
                <a:effectLst/>
                <a:latin typeface="+mj-lt"/>
                <a:ea typeface="Times New Roman" panose="02020603050405020304" pitchFamily="18" charset="0"/>
              </a:rPr>
              <a:t> in </a:t>
            </a:r>
            <a:r>
              <a:rPr lang="sl-SI" sz="2400" dirty="0">
                <a:effectLst/>
                <a:latin typeface="+mj-lt"/>
                <a:ea typeface="Times New Roman" panose="02020603050405020304" pitchFamily="18" charset="0"/>
              </a:rPr>
              <a:t>k</a:t>
            </a:r>
            <a:r>
              <a:rPr lang="en-US" sz="2400" dirty="0" err="1">
                <a:effectLst/>
                <a:latin typeface="+mj-lt"/>
                <a:ea typeface="Times New Roman" panose="02020603050405020304" pitchFamily="18" charset="0"/>
              </a:rPr>
              <a:t>reativno</a:t>
            </a:r>
            <a:r>
              <a:rPr lang="en-US" sz="2400" dirty="0">
                <a:effectLst/>
                <a:latin typeface="+mj-lt"/>
                <a:ea typeface="Times New Roman" panose="02020603050405020304" pitchFamily="18" charset="0"/>
              </a:rPr>
              <a:t> </a:t>
            </a:r>
            <a:r>
              <a:rPr lang="sl-SI" sz="2400" dirty="0">
                <a:effectLst/>
                <a:latin typeface="+mj-lt"/>
                <a:ea typeface="Times New Roman" panose="02020603050405020304" pitchFamily="18" charset="0"/>
              </a:rPr>
              <a:t>s</a:t>
            </a:r>
            <a:r>
              <a:rPr lang="en-US" sz="2400" dirty="0" err="1">
                <a:effectLst/>
                <a:latin typeface="+mj-lt"/>
                <a:ea typeface="Times New Roman" panose="02020603050405020304" pitchFamily="18" charset="0"/>
              </a:rPr>
              <a:t>ilo</a:t>
            </a:r>
            <a:r>
              <a:rPr lang="en-US" sz="2400" dirty="0">
                <a:effectLst/>
                <a:latin typeface="+mj-lt"/>
                <a:ea typeface="Times New Roman" panose="02020603050405020304" pitchFamily="18" charset="0"/>
              </a:rPr>
              <a:t>.”</a:t>
            </a:r>
          </a:p>
          <a:p>
            <a:pPr marL="342900" marR="0" lvl="0" indent="-342900">
              <a:lnSpc>
                <a:spcPct val="115000"/>
              </a:lnSpc>
              <a:buSzPts val="1000"/>
              <a:buFont typeface="Symbol" panose="05050102010706020507" pitchFamily="18" charset="2"/>
              <a:buChar char=""/>
              <a:tabLst>
                <a:tab pos="457200" algn="l"/>
              </a:tabLst>
            </a:pPr>
            <a:r>
              <a:rPr lang="en-US" sz="2400" dirty="0" err="1">
                <a:effectLst/>
                <a:latin typeface="+mj-lt"/>
                <a:ea typeface="Times New Roman" panose="02020603050405020304" pitchFamily="18" charset="0"/>
              </a:rPr>
              <a:t>Poglej</a:t>
            </a:r>
            <a:r>
              <a:rPr lang="en-US" sz="2400" dirty="0">
                <a:effectLst/>
                <a:latin typeface="+mj-lt"/>
                <a:ea typeface="Times New Roman" panose="02020603050405020304" pitchFamily="18" charset="0"/>
              </a:rPr>
              <a:t> </a:t>
            </a:r>
            <a:r>
              <a:rPr lang="en-US" sz="2400" i="1" dirty="0">
                <a:effectLst/>
                <a:latin typeface="+mj-lt"/>
                <a:ea typeface="Times New Roman" panose="02020603050405020304" pitchFamily="18" charset="0"/>
              </a:rPr>
              <a:t>(30 min</a:t>
            </a:r>
            <a:r>
              <a:rPr lang="sl-SI" sz="2400" i="1" dirty="0">
                <a:effectLst/>
                <a:latin typeface="+mj-lt"/>
                <a:ea typeface="Times New Roman" panose="02020603050405020304" pitchFamily="18" charset="0"/>
              </a:rPr>
              <a:t>, v angleščini</a:t>
            </a:r>
            <a:r>
              <a:rPr lang="en-US" sz="2400" i="1" dirty="0">
                <a:effectLst/>
                <a:latin typeface="+mj-lt"/>
                <a:ea typeface="Times New Roman" panose="02020603050405020304" pitchFamily="18" charset="0"/>
              </a:rPr>
              <a:t>)</a:t>
            </a:r>
            <a:r>
              <a:rPr lang="en-US" sz="2400" dirty="0">
                <a:effectLst/>
                <a:latin typeface="+mj-lt"/>
                <a:ea typeface="Times New Roman" panose="02020603050405020304" pitchFamily="18" charset="0"/>
              </a:rPr>
              <a:t>: </a:t>
            </a:r>
            <a:r>
              <a:rPr lang="it-IT" sz="2400" u="sng" dirty="0" err="1">
                <a:solidFill>
                  <a:srgbClr val="1155CC"/>
                </a:solidFill>
                <a:effectLst/>
                <a:latin typeface="+mj-lt"/>
                <a:ea typeface="Times New Roman" panose="02020603050405020304" pitchFamily="18" charset="0"/>
                <a:hlinkClick r:id="rId6"/>
              </a:rPr>
              <a:t>Reservation</a:t>
            </a:r>
            <a:r>
              <a:rPr lang="it-IT" sz="2400" u="sng" dirty="0">
                <a:solidFill>
                  <a:srgbClr val="1155CC"/>
                </a:solidFill>
                <a:effectLst/>
                <a:latin typeface="+mj-lt"/>
                <a:ea typeface="Times New Roman" panose="02020603050405020304" pitchFamily="18" charset="0"/>
                <a:hlinkClick r:id="rId6"/>
              </a:rPr>
              <a:t> Dogs</a:t>
            </a:r>
            <a:r>
              <a:rPr lang="it-IT" sz="2400" dirty="0">
                <a:effectLst/>
                <a:latin typeface="+mj-lt"/>
                <a:ea typeface="Times New Roman" panose="02020603050405020304" pitchFamily="18" charset="0"/>
              </a:rPr>
              <a:t> </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komedija</a:t>
            </a:r>
            <a:r>
              <a:rPr lang="en-US" sz="2400" dirty="0">
                <a:effectLst/>
                <a:latin typeface="+mj-lt"/>
                <a:ea typeface="Times New Roman" panose="02020603050405020304" pitchFamily="18" charset="0"/>
              </a:rPr>
              <a:t>-drama </a:t>
            </a:r>
            <a:r>
              <a:rPr lang="en-US" sz="2400" dirty="0" err="1">
                <a:effectLst/>
                <a:latin typeface="+mj-lt"/>
                <a:ea typeface="Times New Roman" panose="02020603050405020304" pitchFamily="18" charset="0"/>
              </a:rPr>
              <a:t>televizijska</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serija</a:t>
            </a:r>
            <a:r>
              <a:rPr lang="en-US" sz="2400" dirty="0">
                <a:effectLst/>
                <a:latin typeface="+mj-lt"/>
                <a:ea typeface="Times New Roman" panose="02020603050405020304" pitchFamily="18" charset="0"/>
              </a:rPr>
              <a:t>, ki </a:t>
            </a:r>
            <a:r>
              <a:rPr lang="en-US" sz="2400" dirty="0" err="1">
                <a:effectLst/>
                <a:latin typeface="+mj-lt"/>
                <a:ea typeface="Times New Roman" panose="02020603050405020304" pitchFamily="18" charset="0"/>
              </a:rPr>
              <a:t>sta</a:t>
            </a:r>
            <a:r>
              <a:rPr lang="en-US" sz="2400" dirty="0">
                <a:effectLst/>
                <a:latin typeface="+mj-lt"/>
                <a:ea typeface="Times New Roman" panose="02020603050405020304" pitchFamily="18" charset="0"/>
              </a:rPr>
              <a:t> jo </a:t>
            </a:r>
            <a:r>
              <a:rPr lang="en-US" sz="2400" dirty="0" err="1">
                <a:effectLst/>
                <a:latin typeface="+mj-lt"/>
                <a:ea typeface="Times New Roman" panose="02020603050405020304" pitchFamily="18" charset="0"/>
              </a:rPr>
              <a:t>ustvarila</a:t>
            </a:r>
            <a:r>
              <a:rPr lang="en-US" sz="2400" dirty="0">
                <a:effectLst/>
                <a:latin typeface="+mj-lt"/>
                <a:ea typeface="Times New Roman" panose="02020603050405020304" pitchFamily="18" charset="0"/>
              </a:rPr>
              <a:t> Sterlin Harjo in Taika Waititi. </a:t>
            </a:r>
            <a:r>
              <a:rPr lang="en-US" sz="2400" dirty="0" err="1">
                <a:effectLst/>
                <a:latin typeface="+mj-lt"/>
                <a:ea typeface="Times New Roman" panose="02020603050405020304" pitchFamily="18" charset="0"/>
              </a:rPr>
              <a:t>Sledi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življenju</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štirih</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staroselskih</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najstnikov</a:t>
            </a:r>
            <a:r>
              <a:rPr lang="en-US" sz="2400" dirty="0">
                <a:effectLst/>
                <a:latin typeface="+mj-lt"/>
                <a:ea typeface="Times New Roman" panose="02020603050405020304" pitchFamily="18" charset="0"/>
              </a:rPr>
              <a:t> v </a:t>
            </a:r>
            <a:r>
              <a:rPr lang="en-US" sz="2400" dirty="0" err="1">
                <a:effectLst/>
                <a:latin typeface="+mj-lt"/>
                <a:ea typeface="Times New Roman" panose="02020603050405020304" pitchFamily="18" charset="0"/>
              </a:rPr>
              <a:t>ruralni</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Oklahomi</a:t>
            </a:r>
            <a:r>
              <a:rPr lang="sl-SI" sz="2400" dirty="0">
                <a:effectLst/>
                <a:latin typeface="+mj-lt"/>
                <a:ea typeface="Times New Roman" panose="02020603050405020304" pitchFamily="18" charset="0"/>
              </a:rPr>
              <a:t> (ZDA)</a:t>
            </a:r>
            <a:r>
              <a:rPr lang="en-US" sz="2400" dirty="0">
                <a:effectLst/>
                <a:latin typeface="+mj-lt"/>
                <a:ea typeface="Times New Roman" panose="02020603050405020304" pitchFamily="18" charset="0"/>
              </a:rPr>
              <a:t>, ki se </a:t>
            </a:r>
            <a:r>
              <a:rPr lang="en-US" sz="2400" dirty="0" err="1">
                <a:effectLst/>
                <a:latin typeface="+mj-lt"/>
                <a:ea typeface="Times New Roman" panose="02020603050405020304" pitchFamily="18" charset="0"/>
              </a:rPr>
              <a:t>spopadajo</a:t>
            </a:r>
            <a:r>
              <a:rPr lang="en-US" sz="2400" dirty="0">
                <a:effectLst/>
                <a:latin typeface="+mj-lt"/>
                <a:ea typeface="Times New Roman" panose="02020603050405020304" pitchFamily="18" charset="0"/>
              </a:rPr>
              <a:t> z </a:t>
            </a:r>
            <a:r>
              <a:rPr lang="en-US" sz="2400" dirty="0" err="1">
                <a:effectLst/>
                <a:latin typeface="+mj-lt"/>
                <a:ea typeface="Times New Roman" panose="02020603050405020304" pitchFamily="18" charset="0"/>
              </a:rPr>
              <a:t>izgubo</a:t>
            </a:r>
            <a:r>
              <a:rPr lang="en-US" sz="2400" dirty="0">
                <a:effectLst/>
                <a:latin typeface="+mj-lt"/>
                <a:ea typeface="Times New Roman" panose="02020603050405020304" pitchFamily="18" charset="0"/>
              </a:rPr>
              <a:t> in </a:t>
            </a:r>
            <a:r>
              <a:rPr lang="en-US" sz="2400" dirty="0" err="1">
                <a:effectLst/>
                <a:latin typeface="+mj-lt"/>
                <a:ea typeface="Times New Roman" panose="02020603050405020304" pitchFamily="18" charset="0"/>
              </a:rPr>
              <a:t>žalostjo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hkrati</a:t>
            </a:r>
            <a:r>
              <a:rPr lang="en-US" sz="2400" dirty="0">
                <a:effectLst/>
                <a:latin typeface="+mj-lt"/>
                <a:ea typeface="Times New Roman" panose="02020603050405020304" pitchFamily="18" charset="0"/>
              </a:rPr>
              <a:t> pa </a:t>
            </a:r>
            <a:r>
              <a:rPr lang="en-US" sz="2400" dirty="0" err="1">
                <a:effectLst/>
                <a:latin typeface="+mj-lt"/>
                <a:ea typeface="Times New Roman" panose="02020603050405020304" pitchFamily="18" charset="0"/>
              </a:rPr>
              <a:t>sledijo</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svojim</a:t>
            </a:r>
            <a:r>
              <a:rPr lang="en-US" sz="2400" dirty="0">
                <a:effectLst/>
                <a:latin typeface="+mj-lt"/>
                <a:ea typeface="Times New Roman" panose="02020603050405020304" pitchFamily="18" charset="0"/>
              </a:rPr>
              <a:t> </a:t>
            </a:r>
            <a:r>
              <a:rPr lang="en-US" sz="2400" dirty="0" err="1">
                <a:effectLst/>
                <a:latin typeface="+mj-lt"/>
                <a:ea typeface="Times New Roman" panose="02020603050405020304" pitchFamily="18" charset="0"/>
              </a:rPr>
              <a:t>sanjam</a:t>
            </a:r>
            <a:r>
              <a:rPr lang="en-US" sz="2400" dirty="0">
                <a:effectLst/>
                <a:latin typeface="+mj-lt"/>
                <a:ea typeface="Times New Roman" panose="02020603050405020304" pitchFamily="18" charset="0"/>
              </a:rPr>
              <a:t>.</a:t>
            </a:r>
          </a:p>
        </p:txBody>
      </p:sp>
    </p:spTree>
    <p:extLst>
      <p:ext uri="{BB962C8B-B14F-4D97-AF65-F5344CB8AC3E}">
        <p14:creationId xmlns:p14="http://schemas.microsoft.com/office/powerpoint/2010/main" val="2990547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chemeClr val="bg1"/>
                </a:solidFill>
              </a:rPr>
              <a:t>Igra</a:t>
            </a:r>
            <a:endParaRPr lang="en-US" sz="3500" dirty="0">
              <a:solidFill>
                <a:schemeClr val="bg1"/>
              </a:solidFill>
            </a:endParaRP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541494"/>
            <a:ext cx="9042522" cy="4712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Igra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"Turn It Around"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je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lahko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preobrazbeno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orodje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ki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spremeni</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perspektivo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udeležencev</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in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jim</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pomaga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razumeti</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moč</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upanja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kot</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aktivne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sile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namesto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pasivne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Ta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modul</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poudarja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da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lahko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upanje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kljub</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izjemnim</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izzivom</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podnebne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krize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spodbuja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ukrepanje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in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spremembe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namesto</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da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nas</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paralizira</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v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strahu</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ali</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obupu</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a:t>
            </a:r>
          </a:p>
        </p:txBody>
      </p:sp>
    </p:spTree>
    <p:extLst>
      <p:ext uri="{BB962C8B-B14F-4D97-AF65-F5344CB8AC3E}">
        <p14:creationId xmlns:p14="http://schemas.microsoft.com/office/powerpoint/2010/main" val="225648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5635340" y="2581515"/>
            <a:ext cx="4592199" cy="2733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8A796A84-2C2B-A9A7-E0FF-716B1F0B9FE0}"/>
              </a:ext>
            </a:extLst>
          </p:cNvPr>
          <p:cNvSpPr txBox="1"/>
          <p:nvPr/>
        </p:nvSpPr>
        <p:spPr>
          <a:xfrm>
            <a:off x="5314375" y="3006739"/>
            <a:ext cx="4839864" cy="2308324"/>
          </a:xfrm>
          <a:prstGeom prst="rect">
            <a:avLst/>
          </a:prstGeom>
          <a:noFill/>
        </p:spPr>
        <p:txBody>
          <a:bodyPr wrap="square" rtlCol="0">
            <a:spAutoFit/>
          </a:bodyPr>
          <a:lstStyle/>
          <a:p>
            <a:pPr algn="r"/>
            <a:r>
              <a:rPr lang="pl-PL" sz="4800" b="1" spc="324" dirty="0">
                <a:solidFill>
                  <a:srgbClr val="5398A2"/>
                </a:solidFill>
                <a:latin typeface="Calibri" panose="020F0502020204030204" pitchFamily="34" charset="0"/>
                <a:cs typeface="Calibri" panose="020F0502020204030204" pitchFamily="34" charset="0"/>
              </a:rPr>
              <a:t>Korak za korakom: vodič za pedagoge</a:t>
            </a: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098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pl-PL" sz="3200" dirty="0">
                <a:solidFill>
                  <a:srgbClr val="5398A2"/>
                </a:solidFill>
              </a:rPr>
              <a:t>Korak za korakom: vodič za pedagoge</a:t>
            </a:r>
            <a:endParaRPr lang="en-US" sz="3200" dirty="0">
              <a:solidFill>
                <a:srgbClr val="5398A2"/>
              </a:solidFill>
            </a:endParaRP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5" y="1897636"/>
            <a:ext cx="4740154"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Cilj</a:t>
            </a: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br>
              <a:rPr lang="sl-SI" sz="3600" b="1" dirty="0">
                <a:solidFill>
                  <a:srgbClr val="5398A2"/>
                </a:solidFill>
                <a:latin typeface="Calibri" panose="020F0502020204030204" pitchFamily="34" charset="0"/>
                <a:ea typeface="Calibri" panose="020F0502020204030204" pitchFamily="34" charset="0"/>
                <a:cs typeface="Calibri" panose="020F0502020204030204" pitchFamily="34" charset="0"/>
              </a:rPr>
            </a:b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Cilj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razviti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aktivnega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kljub</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spremembam</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Ta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vrsta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temelji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prepričanju</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da so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rešitve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možne</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ko se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posamezniki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zavežejo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ukrepali</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skupaj</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Čas: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45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Število</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udeležencev</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pl-PL" sz="2400" dirty="0">
                <a:solidFill>
                  <a:srgbClr val="404040"/>
                </a:solidFill>
                <a:latin typeface="Calibri" panose="020F0502020204030204" pitchFamily="34" charset="0"/>
                <a:ea typeface="Calibri" panose="020F0502020204030204" pitchFamily="34" charset="0"/>
                <a:cs typeface="Calibri" panose="020F0502020204030204" pitchFamily="34" charset="0"/>
              </a:rPr>
              <a:t>Majhne skupine (6 - 10) ali razred</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286512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Koraki:</a:t>
            </a:r>
            <a:endParaRPr lang="en-US" sz="3500" dirty="0">
              <a:solidFill>
                <a:srgbClr val="5398A2"/>
              </a:solidFill>
            </a:endParaRP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77114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pl-PL" sz="3200" b="1" dirty="0">
                <a:solidFill>
                  <a:srgbClr val="5398A2"/>
                </a:solidFill>
                <a:latin typeface="Calibri" panose="020F0502020204030204" pitchFamily="34" charset="0"/>
                <a:ea typeface="Calibri" panose="020F0502020204030204" pitchFamily="34" charset="0"/>
                <a:cs typeface="Calibri" panose="020F0502020204030204" pitchFamily="34" charset="0"/>
              </a:rPr>
              <a:t>Uvod v koncept upanja pri ukrepanju za podnebje:</a:t>
            </a: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Začnite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razpravo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bodisi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bodisi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ovira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odvisno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tega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situacijo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Razložite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pasivnim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("Upam, da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izboljšalo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aktivnim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Poiščem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načine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skrbeti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svet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Razmišljaj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nekaj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ne pa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prazno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željo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66098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355285"/>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45441" y="746887"/>
            <a:ext cx="8668560" cy="56578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US"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Postavitev</a:t>
            </a:r>
            <a:r>
              <a:rPr lang="en-US"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igre</a:t>
            </a:r>
            <a:r>
              <a:rPr lang="en-US"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"Turn It Around":</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predstavite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resničen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scenarij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podnebnimi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katerega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mogoče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gledati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različnih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500"/>
              </a:lnSpc>
              <a:spcBef>
                <a:spcPts val="0"/>
              </a:spcBef>
              <a:buClr>
                <a:srgbClr val="E6C8C7"/>
              </a:buClr>
              <a:buNone/>
            </a:pPr>
            <a:endParaRPr lang="en-IE" sz="2400" b="1" dirty="0">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latin typeface="Calibri" panose="020F0502020204030204" pitchFamily="34" charset="0"/>
                <a:ea typeface="Calibri" panose="020F0502020204030204" pitchFamily="34" charset="0"/>
                <a:cs typeface="Calibri" panose="020F0502020204030204" pitchFamily="34" charset="0"/>
              </a:rPr>
              <a:t>Na primer:</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Pesimistična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Naraščajoče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temperature,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krčenje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biotske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raznovrstnosti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počasen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tempo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vladnih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občutka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nemoči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obupa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polna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vse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bolj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združujejo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razvijejo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inovativne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projekti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obnovljive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vire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energije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zaščita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gozdov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ponovna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zasaditev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ter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mladinsko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vodena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globalna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gibanja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pozitivne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Izvedba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igre</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razdelite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Ena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analizirala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situacijo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pesimističnega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stališča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poudarjanje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druga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osredotočena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poudarjanje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rešitev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Po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nekaj</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minutah</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razprave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zamenjajte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ki se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pesimistično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izpostavila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medtem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usmerjena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obravnavala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Skupinska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32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refleksija</a:t>
            </a: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vaji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združite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razmislite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perspektive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vplivala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njihov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čustveni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odziv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Razpravljajte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psiholoških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socialnih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koristih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ohranjanja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aktivnega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občutka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še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posebej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spopadanju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zapletenimi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vprašanji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kriza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404040"/>
                </a:solidFill>
                <a:latin typeface="Calibri" panose="020F0502020204030204" pitchFamily="34" charset="0"/>
                <a:ea typeface="Calibri" panose="020F0502020204030204" pitchFamily="34" charset="0"/>
                <a:cs typeface="Calibri" panose="020F0502020204030204" pitchFamily="34" charset="0"/>
              </a:rPr>
              <a:t>povprašajte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Kaj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čutili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osredotočali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obup</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Kako se je to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spremenilo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preklopili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Spodbujajte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naj</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prepoznajo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jih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sprejmejo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podporo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izzivih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9810-5307-C4FB-B3F1-4F9D4FD7F3C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E8050AC-35AB-057D-B458-C0AD0BF69D5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3BFA157-D721-F137-F484-8855F8CFCC2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917F2EB-325C-CA74-2EE4-65F01F6145B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21C31D3-5A77-2468-C57D-30DE3B46D6EC}"/>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02064C3-69D4-EC8F-56E0-515736504704}"/>
              </a:ext>
            </a:extLst>
          </p:cNvPr>
          <p:cNvSpPr txBox="1">
            <a:spLocks/>
          </p:cNvSpPr>
          <p:nvPr/>
        </p:nvSpPr>
        <p:spPr>
          <a:xfrm>
            <a:off x="0" y="301765"/>
            <a:ext cx="1050989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a:solidFill>
                  <a:srgbClr val="5398A2"/>
                </a:solidFill>
              </a:rPr>
              <a:t>Zakaj je ta igra učinkovita v modulu Upanje:</a:t>
            </a:r>
            <a:endParaRPr lang="en-US" sz="3500" dirty="0">
              <a:solidFill>
                <a:srgbClr val="5398A2"/>
              </a:solidFill>
            </a:endParaRPr>
          </a:p>
        </p:txBody>
      </p:sp>
      <p:sp>
        <p:nvSpPr>
          <p:cNvPr id="13" name="Text Placeholder 3">
            <a:extLst>
              <a:ext uri="{FF2B5EF4-FFF2-40B4-BE49-F238E27FC236}">
                <a16:creationId xmlns:a16="http://schemas.microsoft.com/office/drawing/2014/main" id="{FDB6A685-44A2-EF34-EEDD-9C0F7F9D88B9}"/>
              </a:ext>
            </a:extLst>
          </p:cNvPr>
          <p:cNvSpPr txBox="1">
            <a:spLocks/>
          </p:cNvSpPr>
          <p:nvPr/>
        </p:nvSpPr>
        <p:spPr>
          <a:xfrm>
            <a:off x="948504" y="1897636"/>
            <a:ext cx="979569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spcBef>
                <a:spcPts val="0"/>
              </a:spcBef>
              <a:buClr>
                <a:srgbClr val="5398A2"/>
              </a:buClr>
            </a:pP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Spodbuja</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ukrepanje</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naučijo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imajo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vpliv</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odzivajo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krizo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kar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močan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motivator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namesto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bi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počutili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poražene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Spremeni</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mišljenje</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Igra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pokaže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zlahka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preobremenjeni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zaradi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obsega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podnebne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krize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hkrati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ponuja</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možnost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spremenimo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pe</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r</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sprektivo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vidimo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možnosti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rešitve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Spodbuja</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kolektivno</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b="1" dirty="0" err="1">
                <a:solidFill>
                  <a:srgbClr val="5398A2"/>
                </a:solidFill>
                <a:latin typeface="Calibri" panose="020F0502020204030204" pitchFamily="34" charset="0"/>
                <a:ea typeface="Calibri" panose="020F0502020204030204" pitchFamily="34" charset="0"/>
                <a:cs typeface="Calibri" panose="020F0502020204030204" pitchFamily="34" charset="0"/>
              </a:rPr>
              <a:t>razumevanje</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vključevanjem</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skupinske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razprave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udeleženci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naučijo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da je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kolektivno</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ukrepanje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učinkovitejše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pri</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ustvarjanju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smiselnih</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a:t>
            </a:r>
            <a:r>
              <a:rPr lang="en-IE" sz="240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74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4827219" cy="440417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sz="3600" dirty="0"/>
              <a:t>"</a:t>
            </a:r>
            <a:r>
              <a:rPr lang="en-US" sz="3600" dirty="0" err="1"/>
              <a:t>Zame</a:t>
            </a:r>
            <a:r>
              <a:rPr lang="en-US" sz="3600" dirty="0"/>
              <a:t> </a:t>
            </a:r>
            <a:r>
              <a:rPr lang="en-US" sz="3600" dirty="0" err="1"/>
              <a:t>upanje</a:t>
            </a:r>
            <a:r>
              <a:rPr lang="en-US" sz="3600" dirty="0"/>
              <a:t> </a:t>
            </a:r>
            <a:r>
              <a:rPr lang="en-US" sz="3600" dirty="0" err="1"/>
              <a:t>ni</a:t>
            </a:r>
            <a:r>
              <a:rPr lang="en-US" sz="3600" dirty="0"/>
              <a:t> </a:t>
            </a:r>
            <a:r>
              <a:rPr lang="en-US" sz="3600" dirty="0" err="1"/>
              <a:t>metafora</a:t>
            </a:r>
            <a:r>
              <a:rPr lang="en-US" sz="3600" dirty="0"/>
              <a:t>;</a:t>
            </a:r>
          </a:p>
          <a:p>
            <a:pPr algn="l">
              <a:lnSpc>
                <a:spcPts val="3320"/>
              </a:lnSpc>
              <a:spcBef>
                <a:spcPts val="0"/>
              </a:spcBef>
            </a:pPr>
            <a:r>
              <a:rPr lang="en-US" sz="3600" dirty="0"/>
              <a:t>je </a:t>
            </a:r>
            <a:r>
              <a:rPr lang="en-US" sz="3600" dirty="0" err="1"/>
              <a:t>živa</a:t>
            </a:r>
            <a:r>
              <a:rPr lang="en-US" sz="3600" dirty="0"/>
              <a:t> </a:t>
            </a:r>
            <a:r>
              <a:rPr lang="en-US" sz="3600" dirty="0" err="1"/>
              <a:t>praksa</a:t>
            </a:r>
            <a:r>
              <a:rPr lang="en-US" sz="3600" dirty="0"/>
              <a:t>. Ni </a:t>
            </a:r>
            <a:r>
              <a:rPr lang="en-US" sz="3600" dirty="0" err="1"/>
              <a:t>nekaj</a:t>
            </a:r>
            <a:r>
              <a:rPr lang="en-US" sz="3600" dirty="0"/>
              <a:t>, </a:t>
            </a:r>
            <a:r>
              <a:rPr lang="en-US" sz="3600" dirty="0" err="1"/>
              <a:t>kar</a:t>
            </a:r>
            <a:r>
              <a:rPr lang="en-US" sz="3600" dirty="0"/>
              <a:t> </a:t>
            </a:r>
            <a:r>
              <a:rPr lang="en-US" sz="3600" dirty="0" err="1"/>
              <a:t>posedujem</a:t>
            </a:r>
            <a:r>
              <a:rPr lang="en-US" sz="3600" dirty="0"/>
              <a:t>.</a:t>
            </a:r>
          </a:p>
          <a:p>
            <a:pPr algn="l">
              <a:lnSpc>
                <a:spcPts val="3320"/>
              </a:lnSpc>
              <a:spcBef>
                <a:spcPts val="0"/>
              </a:spcBef>
            </a:pPr>
            <a:r>
              <a:rPr lang="en-US" sz="3600" dirty="0" err="1"/>
              <a:t>Vsak</a:t>
            </a:r>
            <a:r>
              <a:rPr lang="en-US" sz="3600" dirty="0"/>
              <a:t> dan ga </a:t>
            </a:r>
            <a:r>
              <a:rPr lang="en-US" sz="3600" dirty="0" err="1"/>
              <a:t>moram</a:t>
            </a:r>
            <a:r>
              <a:rPr lang="en-US" sz="3600" dirty="0"/>
              <a:t> </a:t>
            </a:r>
            <a:r>
              <a:rPr lang="en-US" sz="3600" dirty="0" err="1"/>
              <a:t>znova</a:t>
            </a:r>
            <a:r>
              <a:rPr lang="en-US" sz="3600" dirty="0"/>
              <a:t> </a:t>
            </a:r>
            <a:r>
              <a:rPr lang="en-US" sz="3600" dirty="0" err="1"/>
              <a:t>ustvariti</a:t>
            </a:r>
            <a:r>
              <a:rPr lang="en-US" sz="3600" dirty="0"/>
              <a:t>.</a:t>
            </a:r>
          </a:p>
          <a:p>
            <a:pPr algn="l">
              <a:lnSpc>
                <a:spcPts val="3320"/>
              </a:lnSpc>
              <a:spcBef>
                <a:spcPts val="0"/>
              </a:spcBef>
            </a:pPr>
            <a:r>
              <a:rPr lang="en-US" sz="3600" dirty="0" err="1"/>
              <a:t>Nimam</a:t>
            </a:r>
            <a:r>
              <a:rPr lang="en-US" sz="3600" dirty="0"/>
              <a:t> </a:t>
            </a:r>
            <a:r>
              <a:rPr lang="en-US" sz="3600" dirty="0" err="1"/>
              <a:t>upanja</a:t>
            </a:r>
            <a:r>
              <a:rPr lang="en-US" sz="3600" dirty="0"/>
              <a:t>, </a:t>
            </a:r>
            <a:r>
              <a:rPr lang="en-US" sz="3600" dirty="0" err="1"/>
              <a:t>ampak</a:t>
            </a:r>
            <a:r>
              <a:rPr lang="en-US" sz="3600" dirty="0"/>
              <a:t> </a:t>
            </a:r>
            <a:r>
              <a:rPr lang="en-US" sz="3600" dirty="0" err="1"/>
              <a:t>upam</a:t>
            </a:r>
            <a:r>
              <a:rPr lang="en-US" sz="3600" dirty="0"/>
              <a:t>."</a:t>
            </a:r>
          </a:p>
          <a:p>
            <a:pPr algn="l">
              <a:lnSpc>
                <a:spcPts val="3320"/>
              </a:lnSpc>
              <a:spcBef>
                <a:spcPts val="0"/>
              </a:spcBef>
            </a:pPr>
            <a:r>
              <a:rPr lang="en-US" sz="3600" dirty="0"/>
              <a:t>- Mariame Kaba</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a:t>Pričevanja</a:t>
            </a:r>
            <a:endParaRPr lang="en-US" dirty="0"/>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5" y="738919"/>
            <a:ext cx="3649054"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Pogosto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počutim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brezupno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Znanstveno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podprto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je, da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bodo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ustvarile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neznosne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pogoje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človeštvo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velikem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delu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Zemljine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površine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če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ne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bomo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pravočasno</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in v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zadostnem</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obsegu</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omejili</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izpustov</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toplogrednih</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plinov</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772040" y="367994"/>
            <a:ext cx="7096704"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čeprav</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mnogi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po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svetu</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neumorno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trudijo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omejiti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globalni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izpusti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še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naprej</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rastejo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Naftna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podjetja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še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vedno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črpajo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nove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imenovane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zelene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pobude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pa se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pojavljajo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obliki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tovarn</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baterij</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nadomeščajo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stare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gozdove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obliki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vetrnih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turbin</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zavzemajo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ozemlja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avtohtonih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v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obliki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rudarskih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operacij</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onesnažujejo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neokrnjena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jezera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Včasih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me je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neukrepanje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glede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sprememb</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jezilo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Zdaj</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me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vse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večja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izguba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narave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skupnosti</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varnih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podnebnih</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razmer</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navdaja</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žalostjo</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strahom</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rPr>
              <a:t>Dolga leta sem temu sistemskemu neukrepanju odgovarjala z izjemno osebno predanostjo podnebnim ukrepom. Moje upanje je poganjalo prepričanje, da lahko nekaj spremenimo, skupaj z nalezljivim navdušenjem kolegov in aktivistov. A leta dela na področju podnebnih sprememb so me izčrpala. Nimam več energije za aktivizem, zato me navdušenje drugih pogosto navda s sramom zaradi lastne neaktivnosti.</a:t>
            </a: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464503" y="3605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Kaj so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viri</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upanja</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Družboslovci</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ki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preučujejo</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podnebne</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spremembe</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pravijo</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da je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zaupanje</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temelj</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600" b="1" dirty="0" err="1">
                <a:solidFill>
                  <a:srgbClr val="5398A2"/>
                </a:solidFill>
                <a:latin typeface="Calibri" panose="020F0502020204030204" pitchFamily="34" charset="0"/>
                <a:ea typeface="Calibri" panose="020F0502020204030204" pitchFamily="34" charset="0"/>
                <a:cs typeface="Calibri" panose="020F0502020204030204" pitchFamily="34" charset="0"/>
              </a:rPr>
              <a:t>upanja</a:t>
            </a: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566160" y="1229295"/>
            <a:ext cx="8341360" cy="5317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torej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izgubimo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družbene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sisteme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politične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voditelje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bodo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ukrepali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sposobnost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delovanja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zaradi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izčrpanosti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pomanjkanja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rezultatov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počutimo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brezupno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takih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trenutkih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moramo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morda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iskati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globlje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zaupati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več</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le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Kaj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prispevamo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obilju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življenja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 le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pridelujemo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hrano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biotsko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raznovrstnost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ampak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gradimo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ter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polnimo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svoja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srca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Opazovati</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stvari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rastejo</a:t>
            </a:r>
            <a:r>
              <a:rPr lang="sl-SI"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pomaga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možganom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oblikovati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vizijo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prihodnost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je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polna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blaginje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to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krepi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občutek</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Tako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postane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orodje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za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odpornost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razcvet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modulu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bomo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raziskovali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regenerativne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lahko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povrnejo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tako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energijo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tradicionalne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negujejo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same,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kot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tudi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naravno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okolje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2" y="3256478"/>
            <a:ext cx="8538197"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Ena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mojih</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najljubših</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pesmi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govori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o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aktivnem</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upanju</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na</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ki ga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povsem</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loči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od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prihodnosti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W.S. Merwin v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svoji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knjigi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Dež</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v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drevesih</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sl-SI"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The</a:t>
            </a: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Rain</a:t>
            </a: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rPr>
              <a:t> in </a:t>
            </a:r>
            <a:r>
              <a:rPr lang="sl-SI"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the</a:t>
            </a: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sl-SI"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Trees</a:t>
            </a:r>
            <a:r>
              <a:rPr lang="sl-SI"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piše</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000"/>
              </a:lnSpc>
              <a:spcBef>
                <a:spcPts val="0"/>
              </a:spcBef>
              <a:buNone/>
            </a:pP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"Na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zadnji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dan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sveta</a:t>
            </a: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bi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želel</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posaditi</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drevo</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so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prakse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zahtevajo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našo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popolno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prisotnost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tukaj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zdaj</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obenem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zaupanje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bo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prihodnost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prišla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ne glede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Pozornost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opraševalcev</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ki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obiskujejo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cvetove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polju</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procesa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katerem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se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cvetovi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spreminjajo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v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semena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plodove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počasne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rasti</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hrasta</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nenehne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spremembe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odražajo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povezavo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med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čuječnostjo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upanjem</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32346" y="2581516"/>
            <a:ext cx="1080775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529">
                <a:latin typeface="Montserrat" panose="00000500000000000000" pitchFamily="50" charset="0"/>
              </a:rPr>
              <a:t>Prakse upanja povezanega z naravo</a:t>
            </a: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2634333" y="2600965"/>
            <a:ext cx="8464433" cy="1569660"/>
          </a:xfrm>
          <a:prstGeom prst="rect">
            <a:avLst/>
          </a:prstGeom>
          <a:noFill/>
        </p:spPr>
        <p:txBody>
          <a:bodyPr wrap="none" rtlCol="0">
            <a:spAutoFit/>
          </a:bodyPr>
          <a:lstStyle/>
          <a:p>
            <a:pPr algn="r"/>
            <a:r>
              <a:rPr lang="sl-SI" sz="4800" b="1" spc="324" dirty="0">
                <a:solidFill>
                  <a:srgbClr val="5398A2"/>
                </a:solidFill>
                <a:latin typeface="Calibri" panose="020F0502020204030204" pitchFamily="34" charset="0"/>
                <a:cs typeface="Calibri" panose="020F0502020204030204" pitchFamily="34" charset="0"/>
              </a:rPr>
              <a:t>Navdihujoče prakse v naravi</a:t>
            </a:r>
            <a:endParaRPr lang="en-US" sz="4800" b="1" spc="324" dirty="0">
              <a:solidFill>
                <a:srgbClr val="5398A2"/>
              </a:solidFill>
              <a:latin typeface="Calibri" panose="020F0502020204030204" pitchFamily="34" charset="0"/>
              <a:cs typeface="Calibri" panose="020F0502020204030204" pitchFamily="34" charset="0"/>
            </a:endParaRP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77240"/>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Naj</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bo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vsakodnevna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praksa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tako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da v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svojem</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življenju</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gojiš</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življenje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Eden od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načinov</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za to je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vrtnarjenje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spodaj</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lahko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spoznaš</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nekatere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tradicionalne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pa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tudi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inovativne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prakse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gojenja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rastlin</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obstaja</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veliko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načinov</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kako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skrbeti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za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življenje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poišči</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tiste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ki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te</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navdajo</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 z </a:t>
            </a:r>
            <a:r>
              <a:rPr lang="en-IE" sz="3000" dirty="0" err="1">
                <a:solidFill>
                  <a:schemeClr val="bg1"/>
                </a:solidFill>
                <a:latin typeface="Calibri" panose="020F0502020204030204" pitchFamily="34" charset="0"/>
                <a:ea typeface="Calibri" panose="020F0502020204030204" pitchFamily="34" charset="0"/>
                <a:cs typeface="Calibri" panose="020F0502020204030204" pitchFamily="34" charset="0"/>
              </a:rPr>
              <a:t>upanjem</a:t>
            </a: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008323" y="1870290"/>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pt-BR" sz="2400" dirty="0">
                <a:solidFill>
                  <a:srgbClr val="404040"/>
                </a:solidFill>
                <a:latin typeface="Calibri" panose="020F0502020204030204" pitchFamily="34" charset="0"/>
                <a:ea typeface="Calibri" panose="020F0502020204030204" pitchFamily="34" charset="0"/>
                <a:cs typeface="Calibri" panose="020F0502020204030204" pitchFamily="34" charset="0"/>
              </a:rPr>
              <a:t>Učenje o tradicionalnem gojenju rastlin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10</a:t>
            </a:r>
          </a:p>
          <a:p>
            <a:pPr marL="0" indent="0">
              <a:lnSpc>
                <a:spcPct val="100000"/>
              </a:lnSpc>
              <a:spcBef>
                <a:spcPts val="0"/>
              </a:spcBef>
              <a:buClr>
                <a:srgbClr val="E6C8C7"/>
              </a:buClr>
              <a:buNone/>
              <a:tabLst>
                <a:tab pos="4259263" algn="l"/>
              </a:tabLst>
            </a:pPr>
            <a:endParaRPr lang="sv-SE" sz="1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80"/>
              </a:lnSpc>
              <a:spcBef>
                <a:spcPts val="0"/>
              </a:spcBef>
              <a:buClr>
                <a:srgbClr val="E6C8C7"/>
              </a:buClr>
              <a:buNone/>
              <a:tabLst>
                <a:tab pos="4259263" algn="l"/>
              </a:tabLst>
            </a:pPr>
            <a:endPar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8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Zbiranje, sajenje in gojenje semen	13</a:t>
            </a:r>
          </a:p>
          <a:p>
            <a:pPr marL="0" indent="0">
              <a:lnSpc>
                <a:spcPct val="200000"/>
              </a:lnSpc>
              <a:spcBef>
                <a:spcPts val="0"/>
              </a:spcBef>
              <a:buClr>
                <a:srgbClr val="E6C8C7"/>
              </a:buClr>
              <a:buNone/>
              <a:tabLst>
                <a:tab pos="4259263" algn="l"/>
              </a:tabLst>
            </a:pP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Kombinirano sajenje</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16</a:t>
            </a:r>
          </a:p>
          <a:p>
            <a:pPr marL="0" indent="0">
              <a:lnSpc>
                <a:spcPct val="200000"/>
              </a:lnSpc>
              <a:spcBef>
                <a:spcPts val="0"/>
              </a:spcBef>
              <a:buClr>
                <a:srgbClr val="E6C8C7"/>
              </a:buClr>
              <a:buNone/>
              <a:tabLst>
                <a:tab pos="4259263" algn="l"/>
              </a:tabLst>
            </a:pP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Kompostiranje</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20</a:t>
            </a:r>
          </a:p>
          <a:p>
            <a:pPr marL="0" indent="0">
              <a:lnSpc>
                <a:spcPct val="200000"/>
              </a:lnSpc>
              <a:spcBef>
                <a:spcPts val="0"/>
              </a:spcBef>
              <a:buClr>
                <a:srgbClr val="E6C8C7"/>
              </a:buClr>
              <a:buNone/>
              <a:tabLst>
                <a:tab pos="4259263" algn="l"/>
              </a:tabLst>
            </a:pP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Konzerviranje hrane</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l-SI" sz="2400" dirty="0">
                <a:solidFill>
                  <a:srgbClr val="404040"/>
                </a:solidFill>
                <a:latin typeface="Calibri" panose="020F0502020204030204" pitchFamily="34" charset="0"/>
                <a:ea typeface="Calibri" panose="020F0502020204030204" pitchFamily="34" charset="0"/>
                <a:cs typeface="Calibri" panose="020F0502020204030204" pitchFamily="34" charset="0"/>
              </a:rPr>
              <a:t>22</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240760" y="2796149"/>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91652"/>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240760" y="2034319"/>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252788" y="3554574"/>
            <a:ext cx="5748679" cy="724115"/>
            <a:chOff x="5420428" y="3462139"/>
            <a:chExt cx="5748679" cy="724115"/>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818604"/>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20428" y="3462139"/>
              <a:ext cx="735518" cy="724115"/>
              <a:chOff x="6030034" y="1224942"/>
              <a:chExt cx="932855" cy="918392"/>
            </a:xfrm>
          </p:grpSpPr>
          <p:sp>
            <p:nvSpPr>
              <p:cNvPr id="34" name="Oval 33">
                <a:extLst>
                  <a:ext uri="{FF2B5EF4-FFF2-40B4-BE49-F238E27FC236}">
                    <a16:creationId xmlns:a16="http://schemas.microsoft.com/office/drawing/2014/main" id="{B8AAA320-8313-6E59-11FC-53B7515B7416}"/>
                  </a:ext>
                </a:extLst>
              </p:cNvPr>
              <p:cNvSpPr/>
              <p:nvPr/>
            </p:nvSpPr>
            <p:spPr>
              <a:xfrm>
                <a:off x="6081411" y="1224942"/>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30034" y="1286176"/>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227362" y="4329349"/>
            <a:ext cx="5774105" cy="765341"/>
            <a:chOff x="5395002" y="3569512"/>
            <a:chExt cx="5774105" cy="765341"/>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395002" y="3569512"/>
              <a:ext cx="735518" cy="765341"/>
              <a:chOff x="5997786" y="1361124"/>
              <a:chExt cx="932855" cy="970679"/>
            </a:xfrm>
          </p:grpSpPr>
          <p:sp>
            <p:nvSpPr>
              <p:cNvPr id="39" name="Oval 38">
                <a:extLst>
                  <a:ext uri="{FF2B5EF4-FFF2-40B4-BE49-F238E27FC236}">
                    <a16:creationId xmlns:a16="http://schemas.microsoft.com/office/drawing/2014/main" id="{53239EA6-2A95-6EBA-A89F-99D67487E850}"/>
                  </a:ext>
                </a:extLst>
              </p:cNvPr>
              <p:cNvSpPr/>
              <p:nvPr/>
            </p:nvSpPr>
            <p:spPr>
              <a:xfrm>
                <a:off x="6063836" y="1361124"/>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5997786" y="1474645"/>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230973" y="5094691"/>
            <a:ext cx="5782522" cy="771432"/>
            <a:chOff x="5386585" y="3577007"/>
            <a:chExt cx="5782522" cy="77143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890387"/>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386585" y="3577007"/>
              <a:ext cx="735518" cy="771432"/>
              <a:chOff x="5987111" y="1370629"/>
              <a:chExt cx="932855" cy="978404"/>
            </a:xfrm>
          </p:grpSpPr>
          <p:sp>
            <p:nvSpPr>
              <p:cNvPr id="7" name="Oval 6">
                <a:extLst>
                  <a:ext uri="{FF2B5EF4-FFF2-40B4-BE49-F238E27FC236}">
                    <a16:creationId xmlns:a16="http://schemas.microsoft.com/office/drawing/2014/main" id="{0822B3E7-1846-9956-9768-1969C50B3105}"/>
                  </a:ext>
                </a:extLst>
              </p:cNvPr>
              <p:cNvSpPr/>
              <p:nvPr/>
            </p:nvSpPr>
            <p:spPr>
              <a:xfrm>
                <a:off x="6042996" y="1370629"/>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5987111" y="1491875"/>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db4824-5087-49bc-8ebd-80707495fe3e">
      <Terms xmlns="http://schemas.microsoft.com/office/infopath/2007/PartnerControls"/>
    </lcf76f155ced4ddcb4097134ff3c332f>
    <_ip_UnifiedCompliancePolicyProperties xmlns="http://schemas.microsoft.com/sharepoint/v3" xsi:nil="true"/>
    <TaxCatchAll xmlns="f3f0c5d0-6c08-4d33-a9a7-793a61798b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7AA025AAED4240A800A75F607D1D6C" ma:contentTypeVersion="21" ma:contentTypeDescription="Create a new document." ma:contentTypeScope="" ma:versionID="502aaf1fbe5c0ab6d4fc09dc9943474e">
  <xsd:schema xmlns:xsd="http://www.w3.org/2001/XMLSchema" xmlns:xs="http://www.w3.org/2001/XMLSchema" xmlns:p="http://schemas.microsoft.com/office/2006/metadata/properties" xmlns:ns1="http://schemas.microsoft.com/sharepoint/v3" xmlns:ns2="58db4824-5087-49bc-8ebd-80707495fe3e" xmlns:ns3="f3f0c5d0-6c08-4d33-a9a7-793a61798baa" targetNamespace="http://schemas.microsoft.com/office/2006/metadata/properties" ma:root="true" ma:fieldsID="8730ccaf4ed6e9980268f785f3fcbfa6" ns1:_="" ns2:_="" ns3:_="">
    <xsd:import namespace="http://schemas.microsoft.com/sharepoint/v3"/>
    <xsd:import namespace="58db4824-5087-49bc-8ebd-80707495fe3e"/>
    <xsd:import namespace="f3f0c5d0-6c08-4d33-a9a7-793a61798b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db4824-5087-49bc-8ebd-80707495fe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f2c3030-1aea-4abb-85f1-1d55d91d644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f0c5d0-6c08-4d33-a9a7-793a61798b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bb2fd93-b1a9-4e65-b048-df1ac4dfd023}" ma:internalName="TaxCatchAll" ma:showField="CatchAllData" ma:web="f3f0c5d0-6c08-4d33-a9a7-793a61798b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B8E04C-8A0D-4F83-8A61-9EB8C36C3F48}">
  <ds:schemaRefs>
    <ds:schemaRef ds:uri="http://schemas.microsoft.com/office/2006/metadata/properties"/>
    <ds:schemaRef ds:uri="http://schemas.microsoft.com/office/infopath/2007/PartnerControls"/>
    <ds:schemaRef ds:uri="http://schemas.microsoft.com/sharepoint/v3"/>
    <ds:schemaRef ds:uri="58db4824-5087-49bc-8ebd-80707495fe3e"/>
    <ds:schemaRef ds:uri="f3f0c5d0-6c08-4d33-a9a7-793a61798baa"/>
  </ds:schemaRefs>
</ds:datastoreItem>
</file>

<file path=customXml/itemProps2.xml><?xml version="1.0" encoding="utf-8"?>
<ds:datastoreItem xmlns:ds="http://schemas.openxmlformats.org/officeDocument/2006/customXml" ds:itemID="{A1900557-04CE-4FE5-8A35-EFC6BEEDC0C2}">
  <ds:schemaRefs>
    <ds:schemaRef ds:uri="http://schemas.microsoft.com/sharepoint/v3/contenttype/forms"/>
  </ds:schemaRefs>
</ds:datastoreItem>
</file>

<file path=customXml/itemProps3.xml><?xml version="1.0" encoding="utf-8"?>
<ds:datastoreItem xmlns:ds="http://schemas.openxmlformats.org/officeDocument/2006/customXml" ds:itemID="{4F0B1CC7-1091-4CD6-A1DC-A2162581CF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db4824-5087-49bc-8ebd-80707495fe3e"/>
    <ds:schemaRef ds:uri="f3f0c5d0-6c08-4d33-a9a7-793a61798b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5808</TotalTime>
  <Words>3521</Words>
  <Application>Microsoft Office PowerPoint</Application>
  <PresentationFormat>Widescreen</PresentationFormat>
  <Paragraphs>217</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Montserrat</vt:lpstr>
      <vt:lpstr>Montserrat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Con</cp:lastModifiedBy>
  <cp:revision>320</cp:revision>
  <cp:lastPrinted>2025-06-17T19:28:46Z</cp:lastPrinted>
  <dcterms:created xsi:type="dcterms:W3CDTF">2020-10-14T13:32:04Z</dcterms:created>
  <dcterms:modified xsi:type="dcterms:W3CDTF">2025-12-14T16:16:47Z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0x0101005A7AA025AAED4240A800A75F607D1D6C</vt:lpwstr>
  </property>
  <property fmtid="{D5CDD505-2E9C-101B-9397-08002B2CF9AE}" pid="3" name="MediaServiceImageTags">
    <vt:lpwstr/>
  </property>
</Properties>
</file>