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1"/>
  </p:notesMasterIdLst>
  <p:sldIdLst>
    <p:sldId id="4299" r:id="rId5"/>
    <p:sldId id="4303" r:id="rId6"/>
    <p:sldId id="4370" r:id="rId7"/>
    <p:sldId id="4305" r:id="rId8"/>
    <p:sldId id="4368" r:id="rId9"/>
    <p:sldId id="4369" r:id="rId10"/>
    <p:sldId id="4371" r:id="rId11"/>
    <p:sldId id="4372" r:id="rId12"/>
    <p:sldId id="4373" r:id="rId13"/>
    <p:sldId id="4333" r:id="rId14"/>
    <p:sldId id="4374" r:id="rId15"/>
    <p:sldId id="4329" r:id="rId16"/>
    <p:sldId id="4375" r:id="rId17"/>
    <p:sldId id="4376" r:id="rId18"/>
    <p:sldId id="4377" r:id="rId19"/>
    <p:sldId id="4378" r:id="rId20"/>
    <p:sldId id="4379" r:id="rId21"/>
    <p:sldId id="4380" r:id="rId22"/>
    <p:sldId id="4381" r:id="rId23"/>
    <p:sldId id="4382" r:id="rId24"/>
    <p:sldId id="4383" r:id="rId25"/>
    <p:sldId id="4384" r:id="rId26"/>
    <p:sldId id="4385" r:id="rId27"/>
    <p:sldId id="4386" r:id="rId28"/>
    <p:sldId id="4331" r:id="rId29"/>
    <p:sldId id="4387" r:id="rId30"/>
    <p:sldId id="4388" r:id="rId31"/>
    <p:sldId id="4389" r:id="rId32"/>
    <p:sldId id="4390" r:id="rId33"/>
    <p:sldId id="4391" r:id="rId34"/>
    <p:sldId id="4392" r:id="rId35"/>
    <p:sldId id="4393" r:id="rId36"/>
    <p:sldId id="4394" r:id="rId37"/>
    <p:sldId id="4395" r:id="rId38"/>
    <p:sldId id="4396" r:id="rId39"/>
    <p:sldId id="4397" r:id="rId40"/>
    <p:sldId id="4398" r:id="rId41"/>
    <p:sldId id="4342" r:id="rId42"/>
    <p:sldId id="4334" r:id="rId43"/>
    <p:sldId id="4399" r:id="rId44"/>
    <p:sldId id="4400" r:id="rId45"/>
    <p:sldId id="4401" r:id="rId46"/>
    <p:sldId id="4332" r:id="rId47"/>
    <p:sldId id="4402" r:id="rId48"/>
    <p:sldId id="4403" r:id="rId49"/>
    <p:sldId id="4335" r:id="rId50"/>
    <p:sldId id="4404" r:id="rId51"/>
    <p:sldId id="4405" r:id="rId52"/>
    <p:sldId id="4337" r:id="rId53"/>
    <p:sldId id="4336" r:id="rId54"/>
    <p:sldId id="4407" r:id="rId55"/>
    <p:sldId id="4406" r:id="rId56"/>
    <p:sldId id="4408" r:id="rId57"/>
    <p:sldId id="4409" r:id="rId58"/>
    <p:sldId id="4410" r:id="rId59"/>
    <p:sldId id="431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5398A2"/>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73B16D-D969-4273-B411-2355C9A2FAB5}" v="72" dt="2026-01-07T11:54:00.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5020" autoAdjust="0"/>
  </p:normalViewPr>
  <p:slideViewPr>
    <p:cSldViewPr snapToGrid="0" snapToObjects="1">
      <p:cViewPr varScale="1">
        <p:scale>
          <a:sx n="105" d="100"/>
          <a:sy n="105" d="100"/>
        </p:scale>
        <p:origin x="522" y="108"/>
      </p:cViewPr>
      <p:guideLst/>
    </p:cSldViewPr>
  </p:slideViewPr>
  <p:outlineViewPr>
    <p:cViewPr>
      <p:scale>
        <a:sx n="33" d="100"/>
        <a:sy n="33" d="100"/>
      </p:scale>
      <p:origin x="0" y="-8803"/>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userId="5f959ae4-f9f7-4ff4-86da-e643a6328b34" providerId="ADAL" clId="{4115ABA8-9A6F-43B7-BF41-8C0E4A7251F7}"/>
    <pc:docChg chg="custSel modSld">
      <pc:chgData name="Con" userId="5f959ae4-f9f7-4ff4-86da-e643a6328b34" providerId="ADAL" clId="{4115ABA8-9A6F-43B7-BF41-8C0E4A7251F7}" dt="2025-12-14T16:16:27.770" v="0" actId="478"/>
      <pc:docMkLst>
        <pc:docMk/>
      </pc:docMkLst>
      <pc:sldChg chg="delSp mod">
        <pc:chgData name="Con" userId="5f959ae4-f9f7-4ff4-86da-e643a6328b34" providerId="ADAL" clId="{4115ABA8-9A6F-43B7-BF41-8C0E4A7251F7}" dt="2025-12-14T16:16:27.770" v="0" actId="478"/>
        <pc:sldMkLst>
          <pc:docMk/>
          <pc:sldMk cId="2225212527" sldId="4303"/>
        </pc:sldMkLst>
      </pc:sldChg>
    </pc:docChg>
  </pc:docChgLst>
  <pc:docChgLst>
    <pc:chgData name="Zavod ID20" userId="er45vy2DM4qOGcvCOoj2/OALgUoaS+bob5yuUbvTnJU=" providerId="None" clId="Web-{0673B16D-D969-4273-B411-2355C9A2FAB5}"/>
    <pc:docChg chg="modSld">
      <pc:chgData name="Zavod ID20" userId="er45vy2DM4qOGcvCOoj2/OALgUoaS+bob5yuUbvTnJU=" providerId="None" clId="Web-{0673B16D-D969-4273-B411-2355C9A2FAB5}" dt="2026-01-07T11:53:59.133" v="60" actId="20577"/>
      <pc:docMkLst>
        <pc:docMk/>
      </pc:docMkLst>
      <pc:sldChg chg="addSp modSp">
        <pc:chgData name="Zavod ID20" userId="er45vy2DM4qOGcvCOoj2/OALgUoaS+bob5yuUbvTnJU=" providerId="None" clId="Web-{0673B16D-D969-4273-B411-2355C9A2FAB5}" dt="2026-01-07T11:53:25.367" v="55" actId="20577"/>
        <pc:sldMkLst>
          <pc:docMk/>
          <pc:sldMk cId="2288448366" sldId="4386"/>
        </pc:sldMkLst>
        <pc:spChg chg="add mod">
          <ac:chgData name="Zavod ID20" userId="er45vy2DM4qOGcvCOoj2/OALgUoaS+bob5yuUbvTnJU=" providerId="None" clId="Web-{0673B16D-D969-4273-B411-2355C9A2FAB5}" dt="2026-01-07T11:53:25.367" v="55" actId="20577"/>
          <ac:spMkLst>
            <pc:docMk/>
            <pc:sldMk cId="2288448366" sldId="4386"/>
            <ac:spMk id="2" creationId="{640DA5FC-32AD-DD32-020F-5F865F0A1A7E}"/>
          </ac:spMkLst>
        </pc:spChg>
        <pc:spChg chg="mod">
          <ac:chgData name="Zavod ID20" userId="er45vy2DM4qOGcvCOoj2/OALgUoaS+bob5yuUbvTnJU=" providerId="None" clId="Web-{0673B16D-D969-4273-B411-2355C9A2FAB5}" dt="2026-01-07T11:53:00.633" v="42" actId="20577"/>
          <ac:spMkLst>
            <pc:docMk/>
            <pc:sldMk cId="2288448366" sldId="4386"/>
            <ac:spMk id="9" creationId="{71038374-4BC5-7962-22E7-BE222AC112E0}"/>
          </ac:spMkLst>
        </pc:spChg>
        <pc:spChg chg="mod">
          <ac:chgData name="Zavod ID20" userId="er45vy2DM4qOGcvCOoj2/OALgUoaS+bob5yuUbvTnJU=" providerId="None" clId="Web-{0673B16D-D969-4273-B411-2355C9A2FAB5}" dt="2026-01-07T11:52:57.977" v="39" actId="14100"/>
          <ac:spMkLst>
            <pc:docMk/>
            <pc:sldMk cId="2288448366" sldId="4386"/>
            <ac:spMk id="86" creationId="{9A1D11F1-53AD-98B1-73DA-BAD3B297EAAD}"/>
          </ac:spMkLst>
        </pc:spChg>
        <pc:spChg chg="mod">
          <ac:chgData name="Zavod ID20" userId="er45vy2DM4qOGcvCOoj2/OALgUoaS+bob5yuUbvTnJU=" providerId="None" clId="Web-{0673B16D-D969-4273-B411-2355C9A2FAB5}" dt="2026-01-07T11:51:58.852" v="17" actId="1076"/>
          <ac:spMkLst>
            <pc:docMk/>
            <pc:sldMk cId="2288448366" sldId="4386"/>
            <ac:spMk id="116" creationId="{AE035269-A81B-D683-7114-C2E8A55A9196}"/>
          </ac:spMkLst>
        </pc:spChg>
        <pc:spChg chg="mod">
          <ac:chgData name="Zavod ID20" userId="er45vy2DM4qOGcvCOoj2/OALgUoaS+bob5yuUbvTnJU=" providerId="None" clId="Web-{0673B16D-D969-4273-B411-2355C9A2FAB5}" dt="2026-01-07T11:52:09.196" v="25" actId="1076"/>
          <ac:spMkLst>
            <pc:docMk/>
            <pc:sldMk cId="2288448366" sldId="4386"/>
            <ac:spMk id="121" creationId="{9241FAC6-8AC2-9225-5E6C-E399C70D016C}"/>
          </ac:spMkLst>
        </pc:spChg>
        <pc:grpChg chg="mod">
          <ac:chgData name="Zavod ID20" userId="er45vy2DM4qOGcvCOoj2/OALgUoaS+bob5yuUbvTnJU=" providerId="None" clId="Web-{0673B16D-D969-4273-B411-2355C9A2FAB5}" dt="2026-01-07T11:50:11.461" v="0" actId="1076"/>
          <ac:grpSpMkLst>
            <pc:docMk/>
            <pc:sldMk cId="2288448366" sldId="4386"/>
            <ac:grpSpMk id="112" creationId="{9ABDFB82-ADFF-D646-4875-59965619C600}"/>
          </ac:grpSpMkLst>
        </pc:grpChg>
        <pc:grpChg chg="mod">
          <ac:chgData name="Zavod ID20" userId="er45vy2DM4qOGcvCOoj2/OALgUoaS+bob5yuUbvTnJU=" providerId="None" clId="Web-{0673B16D-D969-4273-B411-2355C9A2FAB5}" dt="2026-01-07T11:52:23.571" v="29" actId="1076"/>
          <ac:grpSpMkLst>
            <pc:docMk/>
            <pc:sldMk cId="2288448366" sldId="4386"/>
            <ac:grpSpMk id="117" creationId="{42AB7A49-9BCB-AD2B-886A-9F89692BC2F0}"/>
          </ac:grpSpMkLst>
        </pc:grpChg>
        <pc:cxnChg chg="mod">
          <ac:chgData name="Zavod ID20" userId="er45vy2DM4qOGcvCOoj2/OALgUoaS+bob5yuUbvTnJU=" providerId="None" clId="Web-{0673B16D-D969-4273-B411-2355C9A2FAB5}" dt="2026-01-07T11:51:58.852" v="18" actId="1076"/>
          <ac:cxnSpMkLst>
            <pc:docMk/>
            <pc:sldMk cId="2288448366" sldId="4386"/>
            <ac:cxnSpMk id="113" creationId="{E126776C-7D61-0AF6-A79D-4A81D931FC76}"/>
          </ac:cxnSpMkLst>
        </pc:cxnChg>
        <pc:cxnChg chg="mod">
          <ac:chgData name="Zavod ID20" userId="er45vy2DM4qOGcvCOoj2/OALgUoaS+bob5yuUbvTnJU=" providerId="None" clId="Web-{0673B16D-D969-4273-B411-2355C9A2FAB5}" dt="2026-01-07T11:52:17.930" v="28" actId="1076"/>
          <ac:cxnSpMkLst>
            <pc:docMk/>
            <pc:sldMk cId="2288448366" sldId="4386"/>
            <ac:cxnSpMk id="118" creationId="{AF95D534-7949-E4DD-E0B6-E6EAC169658A}"/>
          </ac:cxnSpMkLst>
        </pc:cxnChg>
      </pc:sldChg>
      <pc:sldChg chg="addSp delSp modSp">
        <pc:chgData name="Zavod ID20" userId="er45vy2DM4qOGcvCOoj2/OALgUoaS+bob5yuUbvTnJU=" providerId="None" clId="Web-{0673B16D-D969-4273-B411-2355C9A2FAB5}" dt="2026-01-07T11:53:59.133" v="60" actId="20577"/>
        <pc:sldMkLst>
          <pc:docMk/>
          <pc:sldMk cId="982619145" sldId="4391"/>
        </pc:sldMkLst>
        <pc:spChg chg="add mod">
          <ac:chgData name="Zavod ID20" userId="er45vy2DM4qOGcvCOoj2/OALgUoaS+bob5yuUbvTnJU=" providerId="None" clId="Web-{0673B16D-D969-4273-B411-2355C9A2FAB5}" dt="2026-01-07T11:53:59.133" v="60" actId="20577"/>
          <ac:spMkLst>
            <pc:docMk/>
            <pc:sldMk cId="982619145" sldId="4391"/>
            <ac:spMk id="3" creationId="{8AFBB481-F80A-DA8C-D218-4051100F6784}"/>
          </ac:spMkLst>
        </pc:spChg>
        <pc:spChg chg="del">
          <ac:chgData name="Zavod ID20" userId="er45vy2DM4qOGcvCOoj2/OALgUoaS+bob5yuUbvTnJU=" providerId="None" clId="Web-{0673B16D-D969-4273-B411-2355C9A2FAB5}" dt="2026-01-07T11:53:54.508" v="56"/>
          <ac:spMkLst>
            <pc:docMk/>
            <pc:sldMk cId="982619145" sldId="4391"/>
            <ac:spMk id="17" creationId="{B919FE84-265F-31FF-10C5-E58F66843E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19970146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81A7B869-F3E9-19AA-D00C-756A5D303E6A}"/>
              </a:ext>
            </a:extLst>
          </p:cNvPr>
          <p:cNvSpPr/>
          <p:nvPr userDrawn="1"/>
        </p:nvSpPr>
        <p:spPr>
          <a:xfrm>
            <a:off x="2326176" y="6220097"/>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5352BE81-92C5-AC9C-1D18-558A88164DAD}"/>
              </a:ext>
            </a:extLst>
          </p:cNvPr>
          <p:cNvSpPr/>
          <p:nvPr userDrawn="1"/>
        </p:nvSpPr>
        <p:spPr>
          <a:xfrm>
            <a:off x="2262863" y="599322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youtube.com/watch?v=zbjr3kwIJkg"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www.facebook.com/reel/1343369839649099" TargetMode="External"/><Relationship Id="rId2" Type="http://schemas.openxmlformats.org/officeDocument/2006/relationships/hyperlink" Target="https://www.youtube.com/watch?v=bxIYOugoE-w"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hyperlink" Target="https://www.instagram.com/reel/C5az4E5BKnq/?utm_source=ig_web_copy_link" TargetMode="External"/><Relationship Id="rId2" Type="http://schemas.openxmlformats.org/officeDocument/2006/relationships/hyperlink" Target="https://www.facebook.com/103990172128093/videos/327155193708149"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s://www.instagram.com/reel/Cy_hsY8KOSD/?utm_source=ig_web_copy_link" TargetMode="External"/><Relationship Id="rId4" Type="http://schemas.openxmlformats.org/officeDocument/2006/relationships/hyperlink" Target="https://www.facebook.com/reel/532376609323949"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hyperlink" Target="https://open.spotify.com/episode/6LvV7mSRHDQVwbZOdvMhW6" TargetMode="External"/><Relationship Id="rId4" Type="http://schemas.openxmlformats.org/officeDocument/2006/relationships/hyperlink" Target="https://www.robinwallkimmerer.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Close-up of a person's foot walking on the ground&#10;&#10;AI-generated content may be incorrect.">
            <a:extLst>
              <a:ext uri="{FF2B5EF4-FFF2-40B4-BE49-F238E27FC236}">
                <a16:creationId xmlns:a16="http://schemas.microsoft.com/office/drawing/2014/main" id="{FBBDF3B2-8F01-9A1F-6099-42F0E30BBA49}"/>
              </a:ext>
            </a:extLst>
          </p:cNvPr>
          <p:cNvPicPr>
            <a:picLocks noGrp="1" noChangeAspect="1"/>
          </p:cNvPicPr>
          <p:nvPr>
            <p:ph type="pic" sz="quarter" idx="19"/>
          </p:nvPr>
        </p:nvPicPr>
        <p:blipFill rotWithShape="1">
          <a:blip r:embed="rId2"/>
          <a:srcRect l="1722" t="-172" r="5252" b="172"/>
          <a:stretch/>
        </p:blipFill>
        <p:spPr>
          <a:xfrm>
            <a:off x="5555673" y="337875"/>
            <a:ext cx="6636327" cy="4609194"/>
          </a:xfrm>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5095" y="2967180"/>
            <a:ext cx="658540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681016" y="2967180"/>
            <a:ext cx="3297634" cy="830997"/>
          </a:xfrm>
          <a:prstGeom prst="rect">
            <a:avLst/>
          </a:prstGeom>
          <a:noFill/>
        </p:spPr>
        <p:txBody>
          <a:bodyPr wrap="none" rtlCol="0">
            <a:spAutoFit/>
          </a:bodyPr>
          <a:lstStyle/>
          <a:p>
            <a:r>
              <a:rPr lang="sl-SI" sz="4800" b="1" spc="324" dirty="0">
                <a:solidFill>
                  <a:srgbClr val="5398A2"/>
                </a:solidFill>
                <a:latin typeface="Calibri" panose="020F0502020204030204" pitchFamily="34" charset="0"/>
                <a:cs typeface="Calibri" panose="020F0502020204030204" pitchFamily="34" charset="0"/>
              </a:rPr>
              <a:t>O</a:t>
            </a:r>
            <a:r>
              <a:rPr lang="en-US" sz="4800" b="1" spc="324" dirty="0" err="1">
                <a:solidFill>
                  <a:srgbClr val="5398A2"/>
                </a:solidFill>
                <a:latin typeface="Calibri" panose="020F0502020204030204" pitchFamily="34" charset="0"/>
                <a:cs typeface="Calibri" panose="020F0502020204030204" pitchFamily="34" charset="0"/>
              </a:rPr>
              <a:t>dpornost</a:t>
            </a:r>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Kako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lahko</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gradimo</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odpornost</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s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povezovanjem</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s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seboj</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kreativnostjo</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 in </a:t>
            </a:r>
            <a:r>
              <a:rPr lang="en-IE" sz="3000" dirty="0" err="1">
                <a:solidFill>
                  <a:schemeClr val="bg1"/>
                </a:solidFill>
                <a:latin typeface="Calibri" panose="020F0502020204030204" pitchFamily="34" charset="0"/>
                <a:ea typeface="Arial" panose="020B0604020202020204" pitchFamily="34" charset="0"/>
                <a:cs typeface="Calibri" panose="020F0502020204030204" pitchFamily="34" charset="0"/>
              </a:rPr>
              <a:t>naravo</a:t>
            </a:r>
            <a:r>
              <a:rPr lang="en-IE" sz="3000" dirty="0">
                <a:solidFill>
                  <a:schemeClr val="bg1"/>
                </a:solidFill>
                <a:latin typeface="Calibri" panose="020F0502020204030204" pitchFamily="34" charset="0"/>
                <a:ea typeface="Arial" panose="020B0604020202020204" pitchFamily="34" charset="0"/>
                <a:cs typeface="Calibri" panose="020F0502020204030204" pitchFamily="34" charset="0"/>
              </a:rPr>
              <a:t>?</a:t>
            </a: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5" name="Picture 4" descr="A person swimming in a lake&#10;&#10;AI-generated content may be incorrect.">
            <a:extLst>
              <a:ext uri="{FF2B5EF4-FFF2-40B4-BE49-F238E27FC236}">
                <a16:creationId xmlns:a16="http://schemas.microsoft.com/office/drawing/2014/main" id="{0034CAD4-A4A6-3B28-72AA-9837AD3C0DFE}"/>
              </a:ext>
            </a:extLst>
          </p:cNvPr>
          <p:cNvPicPr>
            <a:picLocks noChangeAspect="1"/>
          </p:cNvPicPr>
          <p:nvPr/>
        </p:nvPicPr>
        <p:blipFill rotWithShape="1">
          <a:blip r:embed="rId2"/>
          <a:srcRect t="12880" b="34808"/>
          <a:stretch/>
        </p:blipFill>
        <p:spPr>
          <a:xfrm>
            <a:off x="6906985" y="10769"/>
            <a:ext cx="5269295" cy="155121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2" y="0"/>
            <a:ext cx="12192001"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sl-SI" sz="1800" noProof="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noProof="0" dirty="0"/>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2" y="439713"/>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noProof="0" dirty="0">
                <a:solidFill>
                  <a:srgbClr val="5398A2"/>
                </a:solidFill>
              </a:rPr>
              <a:t>Plavanje v hladni vodi</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15121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b="1" noProof="0" dirty="0">
                <a:solidFill>
                  <a:srgbClr val="404040"/>
                </a:solidFill>
                <a:latin typeface="Calibri" panose="020F0502020204030204" pitchFamily="34" charset="0"/>
                <a:ea typeface="Calibri" panose="020F0502020204030204" pitchFamily="34" charset="0"/>
                <a:cs typeface="Calibri" panose="020F0502020204030204" pitchFamily="34" charset="0"/>
              </a:rPr>
              <a:t>Plavanje v hladni vodi je osvežujoča praksa, ki vključuje potopitev v naravne vodne površine, kot so jezera, reke ali morje, ko je voda hladna. Čeprav se sprva morda zdi zastrašujoče, začetni telesni šok hitro preide v občutek mirnosti in jasnosti.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2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Plavanje v hladni vodi postaja vedno bolj priljubljeno, ne le zaradi svojih koristi za fizično zdravje, ampak tudi zaradi pozitivnega učinka na duševno dobrobit.</a:t>
            </a:r>
          </a:p>
          <a:p>
            <a:pPr marL="0" indent="0">
              <a:lnSpc>
                <a:spcPts val="2200"/>
              </a:lnSpc>
              <a:spcBef>
                <a:spcPts val="0"/>
              </a:spcBef>
              <a:buNone/>
            </a:pPr>
            <a:endParaRPr lang="sl-SI" sz="2200" noProof="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sl-SI" sz="2200" noProof="0" dirty="0">
                <a:solidFill>
                  <a:srgbClr val="404040"/>
                </a:solidFill>
                <a:latin typeface="Calibri" panose="020F0502020204030204" pitchFamily="34" charset="0"/>
                <a:ea typeface="Calibri" panose="020F0502020204030204" pitchFamily="34" charset="0"/>
                <a:cs typeface="Calibri" panose="020F0502020204030204" pitchFamily="34" charset="0"/>
              </a:rPr>
              <a:t>Ko se potopiš v hladno vodo, telo reagira z izločanjem endorfinov, kar naravno izboljša vaše razpoloženje in raven energije. Hladna voda izboljšuje tudi prekrvavitev in krepi imunski sistem. Kar pa ima še posebej močan vpliv na obvladovanje stresa in tesnobe, saj vas sooči s trenutno situacijo. Hladna voda vas prisili, da se osredotočite na dihanje in telo, kar pomaga pomiriti vaš um in spustiti tesnobne misli, čeprav le za trenutek.</a:t>
            </a: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4" name="Picture 3" descr="A person swimming in a lake&#10;&#10;AI-generated content may be incorrect.">
            <a:extLst>
              <a:ext uri="{FF2B5EF4-FFF2-40B4-BE49-F238E27FC236}">
                <a16:creationId xmlns:a16="http://schemas.microsoft.com/office/drawing/2014/main" id="{E242943F-E26E-1D01-723F-9643AC53475F}"/>
              </a:ext>
            </a:extLst>
          </p:cNvPr>
          <p:cNvPicPr>
            <a:picLocks noChangeAspect="1"/>
          </p:cNvPicPr>
          <p:nvPr/>
        </p:nvPicPr>
        <p:blipFill rotWithShape="1">
          <a:blip r:embed="rId2"/>
          <a:srcRect l="39507" t="27869" r="11638"/>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8" y="0"/>
            <a:ext cx="113946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3899031A-83A8-D2AD-7150-ADD06502D8CF}"/>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noProof="0" dirty="0">
                <a:solidFill>
                  <a:schemeClr val="bg1"/>
                </a:solidFill>
                <a:latin typeface="Calibri" panose="020F0502020204030204" pitchFamily="34" charset="0"/>
                <a:ea typeface="Calibri" panose="020F0502020204030204" pitchFamily="34" charset="0"/>
                <a:cs typeface="Calibri" panose="020F0502020204030204" pitchFamily="34" charset="0"/>
              </a:rPr>
              <a:t>Če je plavanje v hladni vodi zate nova dejavnost, je pomembno, da se nanjo navajaš počasi. Če je le mogoče, to stori s prijateljem ali v skupini zaradi varnosti in začni s kratkimi potopi. Sčasoma lahko ta praksa postane stalni vir moči in mirnosti, ki te uči, kako sprejeti izzive in najti trenutke miru v neudobnih situacijah.</a:t>
            </a:r>
          </a:p>
        </p:txBody>
      </p:sp>
      <p:sp>
        <p:nvSpPr>
          <p:cNvPr id="2" name="Google Shape;145;p2">
            <a:extLst>
              <a:ext uri="{FF2B5EF4-FFF2-40B4-BE49-F238E27FC236}">
                <a16:creationId xmlns:a16="http://schemas.microsoft.com/office/drawing/2014/main" id="{C5B01355-1CFD-0B09-F99E-57BBB9EB4140}"/>
              </a:ext>
            </a:extLst>
          </p:cNvPr>
          <p:cNvSpPr txBox="1">
            <a:spLocks/>
          </p:cNvSpPr>
          <p:nvPr/>
        </p:nvSpPr>
        <p:spPr>
          <a:xfrm>
            <a:off x="-29362" y="987672"/>
            <a:ext cx="5959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Plavanje v hladni vodi</a:t>
            </a: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2" name="Picture 1" descr="A person swimming in a lake&#10;&#10;AI-generated content may be incorrect.">
            <a:extLst>
              <a:ext uri="{FF2B5EF4-FFF2-40B4-BE49-F238E27FC236}">
                <a16:creationId xmlns:a16="http://schemas.microsoft.com/office/drawing/2014/main" id="{D245F8E9-A7AC-AD7D-8363-5BEDE0A0BBD8}"/>
              </a:ext>
            </a:extLst>
          </p:cNvPr>
          <p:cNvPicPr>
            <a:picLocks noChangeAspect="1"/>
          </p:cNvPicPr>
          <p:nvPr/>
        </p:nvPicPr>
        <p:blipFill rotWithShape="1">
          <a:blip r:embed="rId2"/>
          <a:srcRect l="39507" t="27869" r="11638"/>
          <a:stretch/>
        </p:blipFill>
        <p:spPr>
          <a:xfrm>
            <a:off x="6890657" y="-17450"/>
            <a:ext cx="4543227" cy="3774931"/>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8" y="0"/>
            <a:ext cx="1141032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837655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Nasveti za plavanje v hladni vodi:</a:t>
            </a:r>
            <a:endParaRPr lang="en-US" sz="3500" dirty="0">
              <a:solidFill>
                <a:srgbClr val="5398A2"/>
              </a:solidFill>
            </a:endParaRP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Začni</a:t>
            </a: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počasi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plavanje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predstavlja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nov</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kratkimi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potopi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postopoma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povečuj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Plavaj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prijateljem</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Zaradi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plavaj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prijateljem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posebej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površinah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zberi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varna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mesta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dobro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kopališča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tokov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podvodnih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nevarnosti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Pred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aktivnostjo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ogrej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raztezanja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gibanje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pred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plavanjem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pripravi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šok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Osredotoči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na</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dihanje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enakomerno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dihanje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telesu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olajša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prilagoditev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Po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aktivnosti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toplo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obleci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Prinesi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topla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večplastna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oblačila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prihodu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hitro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ogreje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telesna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temperatura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padla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585157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3F04950-6020-9772-5857-9E0F35BC0055}"/>
              </a:ext>
            </a:extLst>
          </p:cNvPr>
          <p:cNvPicPr>
            <a:picLocks noChangeAspect="1"/>
          </p:cNvPicPr>
          <p:nvPr/>
        </p:nvPicPr>
        <p:blipFill rotWithShape="1">
          <a:blip r:embed="rId2"/>
          <a:srcRect t="22451" b="54930"/>
          <a:stretch/>
        </p:blipFill>
        <p:spPr>
          <a:xfrm>
            <a:off x="7597598" y="10768"/>
            <a:ext cx="4578683" cy="1551216"/>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2" y="0"/>
            <a:ext cx="1219200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496327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Opazovanje narave</a:t>
            </a:r>
            <a:endParaRPr lang="en-US" sz="3500" dirty="0">
              <a:solidFill>
                <a:srgbClr val="5398A2"/>
              </a:solidFill>
            </a:endParaRP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10" y="1849144"/>
            <a:ext cx="284036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Opazovanje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narave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nežna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pomirjujoča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 pripravi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se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upočasniš</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 ob opazovanju narave.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4131135" y="1849144"/>
            <a:ext cx="737425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 glede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ptice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oblake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valove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preprosto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sediš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tišini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občutiš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okolico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vaja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zmožnost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mise</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l</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prisotnosti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trenutku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Zanjo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ne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potrebuješ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nobene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posebne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opreme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—le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pripravljenost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vzameš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počitek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osredotočanjem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naravo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stopimo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hitrega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tempa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vsakdanjega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Dejstvo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opazujemo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ptice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letijo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drevesi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pa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oblak</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e, ki 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premikajo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čez</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nebo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ponudi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miru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tišine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To je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priložnost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opazimo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majhne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podrobnosti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šelestenja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listov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valovanja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vode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pripeljejo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sedanji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trenutek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omilijo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skrbi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preteklosti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prihodnosti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3892713"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31" y="2759528"/>
            <a:ext cx="7847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Dokazano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preživljanje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časa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znižuje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stresa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izboljšuje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razpoloženje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Ne glede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počne</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parku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sprehodu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po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vrtu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leži</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š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reki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opazovanje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preprost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počutiš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povezan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prizemljen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2DA6C986-3AFA-460B-BF91-E2EE00226B4C}"/>
              </a:ext>
            </a:extLst>
          </p:cNvPr>
          <p:cNvSpPr txBox="1">
            <a:spLocks/>
          </p:cNvSpPr>
          <p:nvPr/>
        </p:nvSpPr>
        <p:spPr>
          <a:xfrm>
            <a:off x="-29362" y="987672"/>
            <a:ext cx="50259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Opazovanje narave</a:t>
            </a:r>
            <a:endParaRPr lang="en-US" sz="3500" dirty="0">
              <a:solidFill>
                <a:srgbClr val="5398A2"/>
              </a:solidFill>
            </a:endParaRPr>
          </a:p>
        </p:txBody>
      </p:sp>
    </p:spTree>
    <p:extLst>
      <p:ext uri="{BB962C8B-B14F-4D97-AF65-F5344CB8AC3E}">
        <p14:creationId xmlns:p14="http://schemas.microsoft.com/office/powerpoint/2010/main" val="875721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D5141-0E78-EE9D-5B14-47605E17C692}"/>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D30EBAF0-FC8E-E81D-8AEC-D81E3A6778D6}"/>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85E909B7-8B6C-0C48-E109-46751C64E3F8}"/>
              </a:ext>
            </a:extLst>
          </p:cNvPr>
          <p:cNvSpPr/>
          <p:nvPr/>
        </p:nvSpPr>
        <p:spPr>
          <a:xfrm rot="10800000">
            <a:off x="23556" y="0"/>
            <a:ext cx="11394603"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818450C-1D9E-9B29-117B-B2BA55C1766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77A916A-44D8-B6C8-E9AC-A8809A99B531}"/>
              </a:ext>
            </a:extLst>
          </p:cNvPr>
          <p:cNvSpPr/>
          <p:nvPr/>
        </p:nvSpPr>
        <p:spPr>
          <a:xfrm>
            <a:off x="498765" y="1452265"/>
            <a:ext cx="10509894" cy="525333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CCF41429-EB8D-09D9-35CC-5658988BF4E6}"/>
              </a:ext>
            </a:extLst>
          </p:cNvPr>
          <p:cNvSpPr txBox="1">
            <a:spLocks/>
          </p:cNvSpPr>
          <p:nvPr/>
        </p:nvSpPr>
        <p:spPr>
          <a:xfrm>
            <a:off x="2"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Nasveti za opazovanje narave:</a:t>
            </a:r>
            <a:endParaRPr lang="en-US" sz="3500" dirty="0">
              <a:solidFill>
                <a:srgbClr val="5398A2"/>
              </a:solidFill>
            </a:endParaRPr>
          </a:p>
        </p:txBody>
      </p:sp>
      <p:sp>
        <p:nvSpPr>
          <p:cNvPr id="27" name="Text Placeholder 3">
            <a:extLst>
              <a:ext uri="{FF2B5EF4-FFF2-40B4-BE49-F238E27FC236}">
                <a16:creationId xmlns:a16="http://schemas.microsoft.com/office/drawing/2014/main" id="{C25F7CEE-BA4E-2828-D5B9-664D835B2DEA}"/>
              </a:ext>
            </a:extLst>
          </p:cNvPr>
          <p:cNvSpPr txBox="1">
            <a:spLocks/>
          </p:cNvSpPr>
          <p:nvPr/>
        </p:nvSpPr>
        <p:spPr>
          <a:xfrm>
            <a:off x="773831" y="1808167"/>
            <a:ext cx="9946993" cy="4833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Najdi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miren</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kotiček</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tiho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lokacijo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brez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motečih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dejavnikov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park,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Bodi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potrpežljiv</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potrebuje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dovoli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sprostiš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svet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razvija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brez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hitenja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Aktiviraj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vse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čute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le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tisto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poslušaj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ptic</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vetra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teksture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Razmisli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o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tem</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da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seboj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vzameš</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daljnogled</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ali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dnevnik</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Daljnogled</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omogoči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približaš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divjim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živalim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dnevnik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slediš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razmišlja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Spreminjaj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čas</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opazovanja</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Poskusi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opazovati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delih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dneva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primer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zgodaj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zjutraj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zvečer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spreminja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leto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sezonske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Odklopi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od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tehnologije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Pusti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telefon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strani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preživetim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celoti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prisoten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7293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6" name="Picture 5" descr="Close-up of a person's foot walking on the ground&#10;&#10;AI-generated content may be incorrect.">
            <a:extLst>
              <a:ext uri="{FF2B5EF4-FFF2-40B4-BE49-F238E27FC236}">
                <a16:creationId xmlns:a16="http://schemas.microsoft.com/office/drawing/2014/main" id="{CC0FA635-F6E4-5553-9178-037E851D5DF1}"/>
              </a:ext>
            </a:extLst>
          </p:cNvPr>
          <p:cNvPicPr>
            <a:picLocks noChangeAspect="1"/>
          </p:cNvPicPr>
          <p:nvPr/>
        </p:nvPicPr>
        <p:blipFill rotWithShape="1">
          <a:blip r:embed="rId2"/>
          <a:srcRect t="20817" b="20817"/>
          <a:stretch/>
        </p:blipFill>
        <p:spPr>
          <a:xfrm flipH="1">
            <a:off x="8049988" y="0"/>
            <a:ext cx="4142011" cy="1561984"/>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2" y="439713"/>
            <a:ext cx="71839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dirty="0">
                <a:solidFill>
                  <a:srgbClr val="5398A2"/>
                </a:solidFill>
              </a:rPr>
              <a:t>Gozdna kopel </a:t>
            </a:r>
            <a:r>
              <a:rPr lang="en-US" sz="3500" dirty="0">
                <a:solidFill>
                  <a:srgbClr val="5398A2"/>
                </a:solidFill>
              </a:rPr>
              <a:t>(</a:t>
            </a:r>
            <a:r>
              <a:rPr lang="sl-SI" sz="3500" dirty="0" err="1">
                <a:solidFill>
                  <a:srgbClr val="5398A2"/>
                </a:solidFill>
              </a:rPr>
              <a:t>šinrin</a:t>
            </a:r>
            <a:r>
              <a:rPr lang="sl-SI" sz="3500" dirty="0">
                <a:solidFill>
                  <a:srgbClr val="5398A2"/>
                </a:solidFill>
              </a:rPr>
              <a:t>-joku)</a:t>
            </a:r>
            <a:endParaRPr lang="en-US" sz="3500" dirty="0">
              <a:solidFill>
                <a:srgbClr val="5398A2"/>
              </a:solidFill>
            </a:endParaRP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Gozdna kopel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dirty="0" err="1">
                <a:solidFill>
                  <a:srgbClr val="404040"/>
                </a:solidFill>
                <a:latin typeface="Calibri" panose="020F0502020204030204" pitchFamily="34" charset="0"/>
                <a:ea typeface="Calibri" panose="020F0502020204030204" pitchFamily="34" charset="0"/>
                <a:cs typeface="Calibri" panose="020F0502020204030204" pitchFamily="34" charset="0"/>
              </a:rPr>
              <a:t>šinrin</a:t>
            </a: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-joku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japonska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gozdu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popolnoma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potopiš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slike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zvoke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vonje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naravnega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okolja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V nasprotju od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pohodništva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hoje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določenim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ciljem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gre pri gozdni kopeli predvsem o tem, da si priseben in se prepustiš gozdu.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Gre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upočasnitev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dihanje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uporabo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vseh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čutov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vase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sprejmeš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svojo okolico.</a:t>
            </a: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Hoja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vabi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opaziš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najma</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n</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jše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podrobnosti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sončna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svetloba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prodira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drevesa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zemeljski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vonj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talne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površine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oddaljenega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potoka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vrsta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senzorične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potopitve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dokazano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učinkovita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zmanjševanju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stresnih</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hormonov</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zniževanju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krvnega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tlaka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izboljšanju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splošnega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razpoloženja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Gozdovi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ponujajo edinstven način, da se počutimo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mirn</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o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uravnotežen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200" dirty="0">
                <a:solidFill>
                  <a:srgbClr val="404040"/>
                </a:solidFill>
                <a:latin typeface="Calibri" panose="020F0502020204030204" pitchFamily="34" charset="0"/>
                <a:ea typeface="Calibri" panose="020F0502020204030204" pitchFamily="34" charset="0"/>
                <a:cs typeface="Calibri" panose="020F0502020204030204" pitchFamily="34" charset="0"/>
              </a:rPr>
              <a:t>nam omogočajo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odmor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hrupa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hitenja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vsakdanjega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6" name="Picture 5" descr="Close-up of a person's feet walking on the ground&#10;&#10;AI-generated content may be incorrect.">
            <a:extLst>
              <a:ext uri="{FF2B5EF4-FFF2-40B4-BE49-F238E27FC236}">
                <a16:creationId xmlns:a16="http://schemas.microsoft.com/office/drawing/2014/main" id="{BE35663F-FB36-3468-094A-165249CDA68F}"/>
              </a:ext>
            </a:extLst>
          </p:cNvPr>
          <p:cNvPicPr>
            <a:picLocks noChangeAspect="1"/>
          </p:cNvPicPr>
          <p:nvPr/>
        </p:nvPicPr>
        <p:blipFill rotWithShape="1">
          <a:blip r:embed="rId2"/>
          <a:srcRect t="845" b="845"/>
          <a:stretch/>
        </p:blipFill>
        <p:spPr>
          <a:xfrm flipH="1">
            <a:off x="4637314" y="0"/>
            <a:ext cx="6612230" cy="4151844"/>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1"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773831" y="2759528"/>
            <a:ext cx="815789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Za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gozdno kopel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poišči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miren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gozdnat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prostor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se odpovej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vse</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m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moteč</a:t>
            </a:r>
            <a:r>
              <a:rPr lang="sl-SI" dirty="0" err="1">
                <a:solidFill>
                  <a:schemeClr val="bg1"/>
                </a:solidFill>
                <a:latin typeface="Calibri" panose="020F0502020204030204" pitchFamily="34" charset="0"/>
                <a:ea typeface="Calibri" panose="020F0502020204030204" pitchFamily="34" charset="0"/>
                <a:cs typeface="Calibri" panose="020F0502020204030204" pitchFamily="34" charset="0"/>
              </a:rPr>
              <a:t>im</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dejavnik</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om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telefon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Hodi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počasi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pozorno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Bodi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pozoren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vidiš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slišiš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vonjaš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Morda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sedel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deblo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dotaknil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drevesnega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lubja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preprosto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zaprl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oči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poslušal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zvoke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gozda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Bodi brez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cilja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prepusti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trenutku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pusti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gozd</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napolni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energijo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duhovno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telesno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12FDFBE3-F979-C02B-2C6B-39ECE983F91B}"/>
              </a:ext>
            </a:extLst>
          </p:cNvPr>
          <p:cNvSpPr txBox="1">
            <a:spLocks/>
          </p:cNvSpPr>
          <p:nvPr/>
        </p:nvSpPr>
        <p:spPr>
          <a:xfrm>
            <a:off x="-29362" y="987672"/>
            <a:ext cx="72302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sl-SI" sz="3500" dirty="0">
                <a:solidFill>
                  <a:srgbClr val="5398A2"/>
                </a:solidFill>
              </a:rPr>
              <a:t>Gozdna kopel </a:t>
            </a:r>
            <a:r>
              <a:rPr lang="en-US" sz="3500" dirty="0">
                <a:solidFill>
                  <a:srgbClr val="5398A2"/>
                </a:solidFill>
              </a:rPr>
              <a:t>(</a:t>
            </a:r>
            <a:r>
              <a:rPr lang="sl-SI" sz="3500" dirty="0" err="1">
                <a:solidFill>
                  <a:srgbClr val="5398A2"/>
                </a:solidFill>
              </a:rPr>
              <a:t>šinrin</a:t>
            </a:r>
            <a:r>
              <a:rPr lang="sl-SI" sz="3500" dirty="0">
                <a:solidFill>
                  <a:srgbClr val="5398A2"/>
                </a:solidFill>
              </a:rPr>
              <a:t>-joku)</a:t>
            </a:r>
            <a:endParaRPr lang="en-US" sz="3500" dirty="0">
              <a:solidFill>
                <a:srgbClr val="5398A2"/>
              </a:solidFill>
            </a:endParaRPr>
          </a:p>
        </p:txBody>
      </p:sp>
    </p:spTree>
    <p:extLst>
      <p:ext uri="{BB962C8B-B14F-4D97-AF65-F5344CB8AC3E}">
        <p14:creationId xmlns:p14="http://schemas.microsoft.com/office/powerpoint/2010/main" val="2008161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1769EBD7-6003-C160-475F-A4E58EB74032}"/>
              </a:ext>
            </a:extLst>
          </p:cNvPr>
          <p:cNvPicPr>
            <a:picLocks noChangeAspect="1"/>
          </p:cNvPicPr>
          <p:nvPr/>
        </p:nvPicPr>
        <p:blipFill rotWithShape="1">
          <a:blip r:embed="rId2"/>
          <a:srcRect t="845" b="845"/>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5" y="1452265"/>
            <a:ext cx="862890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dirty="0">
                <a:solidFill>
                  <a:srgbClr val="5398A2"/>
                </a:solidFill>
              </a:rPr>
              <a:t>Nasveti za gozdno kopel</a:t>
            </a:r>
            <a:endParaRPr lang="en-US" sz="3500" dirty="0">
              <a:solidFill>
                <a:srgbClr val="5398A2"/>
              </a:solidFill>
            </a:endParaRP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753741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Izberi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pravo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lokacijo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Poišči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gozdnato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območje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minimalnimi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človeškimi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Bodi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starodavnem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umetno nasajenem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Starodavni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gozdovi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danes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težje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dostopni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dovolj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obeh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razlike</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biotski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raznovrstnosti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Pojdi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sam</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ali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majhn</a:t>
            </a: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skupin</a:t>
            </a: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Čeprav je lepo iti s prijateljem, majhna skupina ohranja umirjenost izkušnje. </a:t>
            </a:r>
            <a:endPar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Hodi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počasi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hiti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Dovoli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gozd razkriva v svojem tempu.</a:t>
            </a: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5512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C627D-3F30-8DA2-7F2E-2541BD348CE0}"/>
            </a:ext>
          </a:extLst>
        </p:cNvPr>
        <p:cNvGrpSpPr/>
        <p:nvPr/>
      </p:nvGrpSpPr>
      <p:grpSpPr>
        <a:xfrm>
          <a:off x="0" y="0"/>
          <a:ext cx="0" cy="0"/>
          <a:chOff x="0" y="0"/>
          <a:chExt cx="0" cy="0"/>
        </a:xfrm>
      </p:grpSpPr>
      <p:pic>
        <p:nvPicPr>
          <p:cNvPr id="2" name="Picture 1" descr="Close-up of a person's feet walking on the ground&#10;&#10;AI-generated content may be incorrect.">
            <a:extLst>
              <a:ext uri="{FF2B5EF4-FFF2-40B4-BE49-F238E27FC236}">
                <a16:creationId xmlns:a16="http://schemas.microsoft.com/office/drawing/2014/main" id="{AA4E2D69-DC3D-5EF1-3579-11EB03580EFF}"/>
              </a:ext>
            </a:extLst>
          </p:cNvPr>
          <p:cNvPicPr>
            <a:picLocks noChangeAspect="1"/>
          </p:cNvPicPr>
          <p:nvPr/>
        </p:nvPicPr>
        <p:blipFill rotWithShape="1">
          <a:blip r:embed="rId2"/>
          <a:srcRect t="845" b="845"/>
          <a:stretch/>
        </p:blipFill>
        <p:spPr>
          <a:xfrm flipH="1">
            <a:off x="4871641" y="0"/>
            <a:ext cx="6612230" cy="4151844"/>
          </a:xfrm>
          <a:prstGeom prst="rect">
            <a:avLst/>
          </a:prstGeom>
        </p:spPr>
      </p:pic>
      <p:sp>
        <p:nvSpPr>
          <p:cNvPr id="4" name="Google Shape;133;p1">
            <a:extLst>
              <a:ext uri="{FF2B5EF4-FFF2-40B4-BE49-F238E27FC236}">
                <a16:creationId xmlns:a16="http://schemas.microsoft.com/office/drawing/2014/main" id="{3F41DC28-2A2C-F414-B8E7-277C46B420A1}"/>
              </a:ext>
            </a:extLst>
          </p:cNvPr>
          <p:cNvSpPr/>
          <p:nvPr/>
        </p:nvSpPr>
        <p:spPr>
          <a:xfrm rot="10800000">
            <a:off x="23552" y="0"/>
            <a:ext cx="11460318"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91706F0-C686-F981-1708-1CD23D97D49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8B59AB6-4827-657A-B62D-7A109F838EBE}"/>
              </a:ext>
            </a:extLst>
          </p:cNvPr>
          <p:cNvSpPr/>
          <p:nvPr/>
        </p:nvSpPr>
        <p:spPr>
          <a:xfrm>
            <a:off x="498765" y="1452265"/>
            <a:ext cx="8677892"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DB24E0-08ED-9A70-AF3C-33303878CB14}"/>
              </a:ext>
            </a:extLst>
          </p:cNvPr>
          <p:cNvSpPr txBox="1">
            <a:spLocks/>
          </p:cNvSpPr>
          <p:nvPr/>
        </p:nvSpPr>
        <p:spPr>
          <a:xfrm>
            <a:off x="773831" y="1808167"/>
            <a:ext cx="81415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Aktiviraj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svoje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čute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Opazuj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slike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Poslušaj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zrak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diši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svetloba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prodira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drevesa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preizkusiš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hitro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senzorično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meditacijo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Pet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Štiri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slišiš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Tri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vonjaš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Ena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jo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okusiš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Sedi in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opazuj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Poišči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tiho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sedel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Nasloni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preprosto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poslušaj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Ostani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nekaj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časa</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Vzemi si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30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resnično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izkusiš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pomirjujoče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učinke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Dalj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ostaneš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koristi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odneseš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3" name="Google Shape;145;p2">
            <a:extLst>
              <a:ext uri="{FF2B5EF4-FFF2-40B4-BE49-F238E27FC236}">
                <a16:creationId xmlns:a16="http://schemas.microsoft.com/office/drawing/2014/main" id="{2D57C19F-3ABA-10EB-03E5-99104AD16750}"/>
              </a:ext>
            </a:extLst>
          </p:cNvPr>
          <p:cNvSpPr txBox="1">
            <a:spLocks/>
          </p:cNvSpPr>
          <p:nvPr/>
        </p:nvSpPr>
        <p:spPr>
          <a:xfrm>
            <a:off x="2" y="568191"/>
            <a:ext cx="682534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dirty="0">
                <a:solidFill>
                  <a:srgbClr val="5398A2"/>
                </a:solidFill>
              </a:rPr>
              <a:t>Nasveti za gozdno kopel</a:t>
            </a:r>
            <a:endParaRPr lang="en-US" sz="3500" dirty="0">
              <a:solidFill>
                <a:srgbClr val="5398A2"/>
              </a:solidFill>
            </a:endParaRPr>
          </a:p>
        </p:txBody>
      </p:sp>
    </p:spTree>
    <p:extLst>
      <p:ext uri="{BB962C8B-B14F-4D97-AF65-F5344CB8AC3E}">
        <p14:creationId xmlns:p14="http://schemas.microsoft.com/office/powerpoint/2010/main" val="152338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4" y="549258"/>
            <a:ext cx="6566493"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031684" y="3478818"/>
            <a:ext cx="3959772"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a:t>Uvod</a:t>
            </a:r>
            <a:r>
              <a:rPr lang="en-US" sz="2400" dirty="0"/>
              <a:t>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err="1"/>
              <a:t>Dejavnosti</a:t>
            </a:r>
            <a:r>
              <a:rPr lang="en-US" sz="2400" dirty="0"/>
              <a:t> v </a:t>
            </a:r>
            <a:r>
              <a:rPr lang="en-US" sz="2400" dirty="0" err="1"/>
              <a:t>naravi</a:t>
            </a:r>
            <a:r>
              <a:rPr lang="en-US" sz="2400" dirty="0"/>
              <a:t> za </a:t>
            </a:r>
            <a:r>
              <a:rPr lang="en-US" sz="2400" dirty="0" err="1"/>
              <a:t>krepitev</a:t>
            </a:r>
            <a:r>
              <a:rPr lang="en-US" sz="2400" dirty="0"/>
              <a:t> </a:t>
            </a:r>
            <a:r>
              <a:rPr lang="en-US" sz="2400" dirty="0" err="1"/>
              <a:t>odpornosti</a:t>
            </a:r>
            <a:r>
              <a:rPr lang="en-US" sz="2400" dirty="0"/>
              <a:t>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dirty="0" err="1"/>
              <a:t>Pomirjujoče</a:t>
            </a:r>
            <a:r>
              <a:rPr lang="en-US" sz="2400" dirty="0"/>
              <a:t> </a:t>
            </a:r>
            <a:r>
              <a:rPr lang="en-US" sz="2400" dirty="0" err="1"/>
              <a:t>ustvarjalne</a:t>
            </a:r>
            <a:r>
              <a:rPr lang="en-US" sz="2400" dirty="0"/>
              <a:t> </a:t>
            </a:r>
            <a:r>
              <a:rPr lang="en-US" sz="2400" dirty="0" err="1"/>
              <a:t>prakse</a:t>
            </a:r>
            <a:r>
              <a:rPr lang="en-US" sz="2400" dirty="0"/>
              <a:t>	23</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err="1"/>
              <a:t>Umetniške</a:t>
            </a:r>
            <a:r>
              <a:rPr lang="en-US" sz="2400" dirty="0"/>
              <a:t> </a:t>
            </a:r>
            <a:r>
              <a:rPr lang="en-US" sz="2400" dirty="0" err="1"/>
              <a:t>dejavnosti</a:t>
            </a:r>
            <a:r>
              <a:rPr lang="en-US" sz="2400" dirty="0"/>
              <a:t> za </a:t>
            </a:r>
            <a:r>
              <a:rPr lang="en-US" sz="2400" dirty="0" err="1"/>
              <a:t>izražanje</a:t>
            </a:r>
            <a:r>
              <a:rPr lang="en-US" sz="2400" dirty="0"/>
              <a:t> </a:t>
            </a:r>
            <a:r>
              <a:rPr lang="en-US" sz="2400" dirty="0" err="1"/>
              <a:t>čustev</a:t>
            </a:r>
            <a:r>
              <a:rPr lang="en-US" sz="2400" dirty="0"/>
              <a:t> in </a:t>
            </a:r>
            <a:r>
              <a:rPr lang="en-US" sz="2400" dirty="0" err="1"/>
              <a:t>povezovanje</a:t>
            </a:r>
            <a:r>
              <a:rPr lang="en-US" sz="2400" dirty="0"/>
              <a:t> z </a:t>
            </a:r>
            <a:r>
              <a:rPr lang="en-US" sz="2400" dirty="0" err="1"/>
              <a:t>naravo</a:t>
            </a:r>
            <a:r>
              <a:rPr lang="en-US" sz="2400" dirty="0"/>
              <a:t>	32</a:t>
            </a:r>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err="1"/>
              <a:t>Dnevniške</a:t>
            </a:r>
            <a:r>
              <a:rPr lang="en-US" sz="2400" dirty="0"/>
              <a:t> </a:t>
            </a:r>
            <a:r>
              <a:rPr lang="en-US" sz="2400" dirty="0" err="1"/>
              <a:t>vaje</a:t>
            </a:r>
            <a:r>
              <a:rPr lang="en-US" sz="2400" dirty="0"/>
              <a:t>	37</a:t>
            </a:r>
          </a:p>
        </p:txBody>
      </p:sp>
      <p:sp>
        <p:nvSpPr>
          <p:cNvPr id="9" name="Text Placeholder 13">
            <a:extLst>
              <a:ext uri="{FF2B5EF4-FFF2-40B4-BE49-F238E27FC236}">
                <a16:creationId xmlns:a16="http://schemas.microsoft.com/office/drawing/2014/main" id="{52C1383F-6660-D671-3D95-ED6E0AEBA3C8}"/>
              </a:ext>
            </a:extLst>
          </p:cNvPr>
          <p:cNvSpPr txBox="1">
            <a:spLocks/>
          </p:cNvSpPr>
          <p:nvPr/>
        </p:nvSpPr>
        <p:spPr>
          <a:xfrm>
            <a:off x="3586272" y="509721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16" name="Text Placeholder 14">
            <a:extLst>
              <a:ext uri="{FF2B5EF4-FFF2-40B4-BE49-F238E27FC236}">
                <a16:creationId xmlns:a16="http://schemas.microsoft.com/office/drawing/2014/main" id="{E0C5BF72-C468-AC1D-15D8-AACF152DB5F3}"/>
              </a:ext>
            </a:extLst>
          </p:cNvPr>
          <p:cNvSpPr txBox="1">
            <a:spLocks/>
          </p:cNvSpPr>
          <p:nvPr/>
        </p:nvSpPr>
        <p:spPr>
          <a:xfrm>
            <a:off x="4543981" y="509721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Viri za </a:t>
            </a:r>
            <a:r>
              <a:rPr lang="en-US" sz="2400" dirty="0" err="1"/>
              <a:t>nadaljnje</a:t>
            </a:r>
            <a:r>
              <a:rPr lang="en-US" sz="2400" dirty="0"/>
              <a:t> </a:t>
            </a:r>
            <a:r>
              <a:rPr lang="en-US" sz="2400" dirty="0" err="1"/>
              <a:t>raziskovanje</a:t>
            </a:r>
            <a:r>
              <a:rPr lang="en-US" sz="2400" dirty="0"/>
              <a:t>	45</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6313203"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2 - </a:t>
            </a:r>
            <a:r>
              <a:rPr lang="sl-SI" sz="4800" b="1" spc="324" dirty="0">
                <a:solidFill>
                  <a:srgbClr val="5398A2"/>
                </a:solidFill>
                <a:latin typeface="Calibri" panose="020F0502020204030204" pitchFamily="34" charset="0"/>
                <a:cs typeface="Calibri" panose="020F0502020204030204" pitchFamily="34" charset="0"/>
              </a:rPr>
              <a:t>O</a:t>
            </a:r>
            <a:r>
              <a:rPr lang="en-US" sz="4800" b="1" spc="324" dirty="0" err="1">
                <a:solidFill>
                  <a:srgbClr val="5398A2"/>
                </a:solidFill>
                <a:latin typeface="Calibri" panose="020F0502020204030204" pitchFamily="34" charset="0"/>
                <a:cs typeface="Calibri" panose="020F0502020204030204" pitchFamily="34" charset="0"/>
              </a:rPr>
              <a:t>dpornost</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2F7B721F-A281-19B4-83EE-7AA5F01DA102}"/>
              </a:ext>
            </a:extLst>
          </p:cNvPr>
          <p:cNvPicPr>
            <a:picLocks noChangeAspect="1"/>
          </p:cNvPicPr>
          <p:nvPr/>
        </p:nvPicPr>
        <p:blipFill rotWithShape="1">
          <a:blip r:embed="rId2"/>
          <a:srcRect t="50000" b="26668"/>
          <a:stretch/>
        </p:blipFill>
        <p:spPr>
          <a:xfrm>
            <a:off x="7759865" y="0"/>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1" y="439713"/>
            <a:ext cx="773913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Prepoznavanje rastlin in gob</a:t>
            </a:r>
            <a:endParaRPr lang="en-US" sz="3500" dirty="0">
              <a:solidFill>
                <a:srgbClr val="5398A2"/>
              </a:solidFill>
            </a:endParaRP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S tem, ko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t>
            </a:r>
            <a:r>
              <a:rPr lang="sl-SI" b="1" dirty="0" err="1">
                <a:solidFill>
                  <a:srgbClr val="404040"/>
                </a:solidFill>
                <a:latin typeface="Calibri" panose="020F0502020204030204" pitchFamily="34" charset="0"/>
                <a:ea typeface="Calibri" panose="020F0502020204030204" pitchFamily="34" charset="0"/>
                <a:cs typeface="Calibri" panose="020F0502020204030204" pitchFamily="34" charset="0"/>
              </a:rPr>
              <a:t>aš</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in gob</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v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tvojem</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lokalnem</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okolju</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 boš pozitivno poglobil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svojo</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povezavo</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Ne glede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prepoznaš</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drevesa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rože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gobe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prepoznavanje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in gob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radovednost</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opaziti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zapletene</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podrobnosti</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sveta</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b="1" dirty="0" err="1">
                <a:solidFill>
                  <a:srgbClr val="404040"/>
                </a:solidFill>
                <a:latin typeface="Calibri" panose="020F0502020204030204" pitchFamily="34" charset="0"/>
                <a:ea typeface="Calibri" panose="020F0502020204030204" pitchFamily="34" charset="0"/>
                <a:cs typeface="Calibri" panose="020F0502020204030204" pitchFamily="34" charset="0"/>
              </a:rPr>
              <a:t>okoli</a:t>
            </a:r>
            <a:r>
              <a:rPr lang="sl-SI" b="1" dirty="0">
                <a:solidFill>
                  <a:srgbClr val="404040"/>
                </a:solidFill>
                <a:latin typeface="Calibri" panose="020F0502020204030204" pitchFamily="34" charset="0"/>
                <a:ea typeface="Calibri" panose="020F0502020204030204" pitchFamily="34" charset="0"/>
                <a:cs typeface="Calibri" panose="020F0502020204030204" pitchFamily="34" charset="0"/>
              </a:rPr>
              <a:t> sebe.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Gre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za to,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vzameš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resnično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opaziš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razumeš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vlogo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jo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igrajo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ekosistemu</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zahteva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osredotočenost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odvrniti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um od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stresa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tesnobe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hodiš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park,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gozd</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celo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po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soseski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boš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začel</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opažati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širok</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spekter</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ki ga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pogosto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spregledamo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Nekaj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zadovoljivega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prizemljujočega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je v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poznaš</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imena</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značilnosti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in gob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okoli</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4" name="Picture 3" descr="A mushroom growing in the moss&#10;&#10;AI-generated content may be incorrect.">
            <a:extLst>
              <a:ext uri="{FF2B5EF4-FFF2-40B4-BE49-F238E27FC236}">
                <a16:creationId xmlns:a16="http://schemas.microsoft.com/office/drawing/2014/main" id="{7A1A6DD6-A42D-12E5-A3D6-27F13242CB8C}"/>
              </a:ext>
            </a:extLst>
          </p:cNvPr>
          <p:cNvPicPr>
            <a:picLocks noChangeAspect="1"/>
          </p:cNvPicPr>
          <p:nvPr/>
        </p:nvPicPr>
        <p:blipFill rotWithShape="1">
          <a:blip r:embed="rId2"/>
          <a:srcRect l="83" t="44525" r="-83" b="9279"/>
          <a:stretch/>
        </p:blipFill>
        <p:spPr>
          <a:xfrm>
            <a:off x="5257800" y="0"/>
            <a:ext cx="5991744" cy="4151844"/>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1" y="6"/>
            <a:ext cx="11225993"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551100" y="1952578"/>
            <a:ext cx="8990655"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S poznavanjem gob se nam poveča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navdušenj</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e nad poznavanjem narave, saj so izjemno raznolike. Potrebna pa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previdnost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nekatere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gobe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niso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užitne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začetnike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dobro,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začnejo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običajnimi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rastlinami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drevesi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čemer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uporabljajo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strokovne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priročnike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aplikacije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prepoznavanje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strokovne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mentorje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pomagajo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učenju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želiš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izvedeti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več</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gobah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redkih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vrstah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preveri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pridružiš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lokalni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skupini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iskanje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prepoznavanje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kar</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zabaven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varen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raziskovanje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ko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naučiš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svojem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okolju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boš</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povezal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naravo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Vsako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odkritje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občutek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dosežka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utrdi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tvojo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povezanost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poleg</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osmisli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čas</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preživet</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prostem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Google Shape;145;p2">
            <a:extLst>
              <a:ext uri="{FF2B5EF4-FFF2-40B4-BE49-F238E27FC236}">
                <a16:creationId xmlns:a16="http://schemas.microsoft.com/office/drawing/2014/main" id="{CE0578F7-7631-BF44-AE15-E10B3EBF4232}"/>
              </a:ext>
            </a:extLst>
          </p:cNvPr>
          <p:cNvSpPr txBox="1">
            <a:spLocks/>
          </p:cNvSpPr>
          <p:nvPr/>
        </p:nvSpPr>
        <p:spPr>
          <a:xfrm>
            <a:off x="-29362" y="987672"/>
            <a:ext cx="78507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Prepoznavanje rastlin in gob</a:t>
            </a:r>
            <a:endParaRPr lang="en-US" sz="3500" dirty="0">
              <a:solidFill>
                <a:srgbClr val="5398A2"/>
              </a:solidFill>
            </a:endParaRP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5" name="Picture 4" descr="A mushroom growing in the moss&#10;&#10;AI-generated content may be incorrect.">
            <a:extLst>
              <a:ext uri="{FF2B5EF4-FFF2-40B4-BE49-F238E27FC236}">
                <a16:creationId xmlns:a16="http://schemas.microsoft.com/office/drawing/2014/main" id="{390F5FA0-0BA6-9850-8B75-EEE6899A0A6B}"/>
              </a:ext>
            </a:extLst>
          </p:cNvPr>
          <p:cNvPicPr>
            <a:picLocks noChangeAspect="1"/>
          </p:cNvPicPr>
          <p:nvPr/>
        </p:nvPicPr>
        <p:blipFill rotWithShape="1">
          <a:blip r:embed="rId2"/>
          <a:srcRect l="83" t="44525" r="-83" b="9279"/>
          <a:stretch/>
        </p:blipFill>
        <p:spPr>
          <a:xfrm>
            <a:off x="5257800" y="0"/>
            <a:ext cx="5991744" cy="4151844"/>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23549" y="6"/>
            <a:ext cx="1122599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445336"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Začni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z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običajnimi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vrstami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dreves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lotiš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kompleksnih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Uporabi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tehnologijo</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ali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priročnike</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Prenesi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aplikacije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vzemi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priročnik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učenju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Fotografiraj</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Posnemi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jasne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slike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gob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zornih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pregledaš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kasneje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posebej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prepoznavanju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negotov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Bodi </a:t>
            </a:r>
            <a:r>
              <a:rPr lang="sl-SI"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previden</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pozabi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nekatere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gobe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niso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užitne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Dotikaj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tistih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katere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Pridruži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skupini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ali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delavnici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Udeležba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lokalnih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skupinah</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iščejo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jo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zabaven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ostalimi. </a:t>
            </a:r>
            <a:endPar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Vodi</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dnevnik</a:t>
            </a: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Dokumentiraj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odkritja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dnevniku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okrepiš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razmisliš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izkušnjah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10270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Nasveti za prepoznavanje rastlin in gob:</a:t>
            </a:r>
            <a:endParaRPr lang="en-US" sz="3500" dirty="0">
              <a:solidFill>
                <a:srgbClr val="5398A2"/>
              </a:solidFill>
            </a:endParaRP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61528-F6BC-8A1E-D49B-DD102AD907C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DD69491-2060-2432-D2ED-1B7CF9CC3CA3}"/>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551EB0A-E0E5-8D19-5AD2-E2ACC5B93600}"/>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6F763377-59FB-15BA-D4FA-A86DB35C686C}"/>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B8AF7C4-D490-D5E3-A008-550DFE1B982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B6E4BFFA-11D8-964D-B4B7-0AF051C76D2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CC7B5B4-B464-55E7-AD2B-5E9C1D3CCE4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BEB82E98-438A-D85A-59A6-9EC7F435D4BE}"/>
              </a:ext>
            </a:extLst>
          </p:cNvPr>
          <p:cNvSpPr/>
          <p:nvPr/>
        </p:nvSpPr>
        <p:spPr>
          <a:xfrm>
            <a:off x="2044287" y="2581515"/>
            <a:ext cx="9295814" cy="11447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1919973F-991B-3503-BB80-09AFEDAA9C7A}"/>
              </a:ext>
            </a:extLst>
          </p:cNvPr>
          <p:cNvSpPr txBox="1"/>
          <p:nvPr/>
        </p:nvSpPr>
        <p:spPr>
          <a:xfrm>
            <a:off x="1690093" y="2712796"/>
            <a:ext cx="9295814" cy="830997"/>
          </a:xfrm>
          <a:prstGeom prst="rect">
            <a:avLst/>
          </a:prstGeom>
          <a:noFill/>
        </p:spPr>
        <p:txBody>
          <a:bodyPr wrap="none" rtlCol="0">
            <a:spAutoFit/>
          </a:bodyPr>
          <a:lstStyle/>
          <a:p>
            <a:pPr algn="r"/>
            <a:r>
              <a:rPr lang="en-US" sz="4800" b="1" spc="324">
                <a:solidFill>
                  <a:srgbClr val="5398A2"/>
                </a:solidFill>
                <a:latin typeface="Calibri" panose="020F0502020204030204" pitchFamily="34" charset="0"/>
                <a:cs typeface="Calibri" panose="020F0502020204030204" pitchFamily="34" charset="0"/>
              </a:rPr>
              <a:t>Pomirjujoče ustvarjalne prakse</a:t>
            </a: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9488A53D-AA69-3099-E340-EF273AC768C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23286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A0579-F316-6297-6A89-F04F043E89D7}"/>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BA5E403-BC54-66BD-B0B6-ED4EA428EAF6}"/>
              </a:ext>
            </a:extLst>
          </p:cNvPr>
          <p:cNvSpPr/>
          <p:nvPr/>
        </p:nvSpPr>
        <p:spPr>
          <a:xfrm>
            <a:off x="-10" y="-13"/>
            <a:ext cx="5365664" cy="6858012"/>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3104096-0D68-0FB9-0A53-720D27E5988E}"/>
              </a:ext>
            </a:extLst>
          </p:cNvPr>
          <p:cNvSpPr/>
          <p:nvPr/>
        </p:nvSpPr>
        <p:spPr>
          <a:xfrm rot="10800000">
            <a:off x="-17762" y="-3120"/>
            <a:ext cx="4398032" cy="2805314"/>
          </a:xfrm>
          <a:prstGeom prst="rect">
            <a:avLst/>
          </a:prstGeom>
          <a:blipFill>
            <a:blip r:embed="rId2">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71038374-4BC5-7962-22E7-BE222AC112E0}"/>
              </a:ext>
            </a:extLst>
          </p:cNvPr>
          <p:cNvSpPr txBox="1">
            <a:spLocks/>
          </p:cNvSpPr>
          <p:nvPr/>
        </p:nvSpPr>
        <p:spPr>
          <a:xfrm>
            <a:off x="293914" y="578555"/>
            <a:ext cx="4610747" cy="366231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sl-SI" sz="3200" b="1" dirty="0">
                <a:solidFill>
                  <a:schemeClr val="bg1"/>
                </a:solidFill>
                <a:latin typeface="Calibri" panose="020F0502020204030204" pitchFamily="34" charset="0"/>
                <a:ea typeface="Calibri" panose="020F0502020204030204" pitchFamily="34" charset="0"/>
                <a:cs typeface="Calibri" panose="020F0502020204030204" pitchFamily="34" charset="0"/>
              </a:rPr>
              <a:t>Tukaj</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nekaj</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preprostih</a:t>
            </a:r>
            <a:r>
              <a:rPr lang="sl-SI" sz="3200" b="1" dirty="0">
                <a:solidFill>
                  <a:schemeClr val="bg1"/>
                </a:solidFill>
                <a:latin typeface="Calibri" panose="020F0502020204030204" pitchFamily="34" charset="0"/>
                <a:ea typeface="Calibri" panose="020F0502020204030204" pitchFamily="34" charset="0"/>
                <a:cs typeface="Calibri" panose="020F0502020204030204" pitchFamily="34" charset="0"/>
              </a:rPr>
              <a:t> praks</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jih</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redno</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izvajaš</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b="1" dirty="0">
                <a:solidFill>
                  <a:schemeClr val="bg1"/>
                </a:solidFill>
                <a:latin typeface="Calibri" panose="020F0502020204030204" pitchFamily="34" charset="0"/>
                <a:ea typeface="Calibri" panose="020F0502020204030204" pitchFamily="34" charset="0"/>
                <a:cs typeface="Calibri" panose="020F0502020204030204" pitchFamily="34" charset="0"/>
              </a:rPr>
              <a:t>in tako postopoma napreduješ.</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b="1" dirty="0">
                <a:solidFill>
                  <a:schemeClr val="bg1"/>
                </a:solidFill>
                <a:latin typeface="Calibri" panose="020F0502020204030204" pitchFamily="34" charset="0"/>
                <a:ea typeface="Calibri" panose="020F0502020204030204" pitchFamily="34" charset="0"/>
                <a:cs typeface="Calibri" panose="020F0502020204030204" pitchFamily="34" charset="0"/>
              </a:rPr>
              <a:t>Potrebujemo namreč, </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ki </a:t>
            </a:r>
            <a:r>
              <a:rPr lang="en-IE"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prizemljijo</a:t>
            </a:r>
            <a:r>
              <a:rPr lang="sl-SI" sz="32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endParaRPr lang="sl-SI"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sl-SI" sz="3200" dirty="0">
                <a:solidFill>
                  <a:schemeClr val="bg1"/>
                </a:solidFill>
                <a:latin typeface="Calibri"/>
                <a:ea typeface="Calibri"/>
                <a:cs typeface="Calibri"/>
              </a:rPr>
              <a:t>P</a:t>
            </a:r>
            <a:r>
              <a:rPr lang="en-IE" sz="3200" err="1">
                <a:solidFill>
                  <a:schemeClr val="bg1"/>
                </a:solidFill>
                <a:latin typeface="Calibri"/>
                <a:ea typeface="Calibri"/>
                <a:cs typeface="Calibri"/>
              </a:rPr>
              <a:t>rakse</a:t>
            </a:r>
            <a:r>
              <a:rPr lang="sl-SI" sz="3200" dirty="0">
                <a:solidFill>
                  <a:schemeClr val="bg1"/>
                </a:solidFill>
                <a:latin typeface="Calibri"/>
                <a:ea typeface="Calibri"/>
                <a:cs typeface="Calibri"/>
              </a:rPr>
              <a:t>, ki jih omenjamo, so tako </a:t>
            </a:r>
            <a:r>
              <a:rPr lang="en-IE" sz="3200" err="1">
                <a:solidFill>
                  <a:schemeClr val="bg1"/>
                </a:solidFill>
                <a:latin typeface="Calibri"/>
                <a:ea typeface="Calibri"/>
                <a:cs typeface="Calibri"/>
              </a:rPr>
              <a:t>umetniške</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ustvarjalne</a:t>
            </a:r>
            <a:r>
              <a:rPr lang="en-IE" sz="3200" dirty="0">
                <a:solidFill>
                  <a:schemeClr val="bg1"/>
                </a:solidFill>
                <a:latin typeface="Calibri"/>
                <a:ea typeface="Calibri"/>
                <a:cs typeface="Calibri"/>
              </a:rPr>
              <a:t> in </a:t>
            </a:r>
            <a:r>
              <a:rPr lang="sl-SI" sz="3200" dirty="0">
                <a:solidFill>
                  <a:schemeClr val="bg1"/>
                </a:solidFill>
                <a:latin typeface="Calibri"/>
                <a:ea typeface="Calibri"/>
                <a:cs typeface="Calibri"/>
              </a:rPr>
              <a:t>somatske ter omogočajo, </a:t>
            </a:r>
            <a:r>
              <a:rPr lang="en-IE" sz="3200" dirty="0">
                <a:solidFill>
                  <a:schemeClr val="bg1"/>
                </a:solidFill>
                <a:latin typeface="Calibri"/>
                <a:ea typeface="Calibri"/>
                <a:cs typeface="Calibri"/>
              </a:rPr>
              <a:t>da se </a:t>
            </a:r>
            <a:r>
              <a:rPr lang="en-IE" sz="3200" err="1">
                <a:solidFill>
                  <a:schemeClr val="bg1"/>
                </a:solidFill>
                <a:latin typeface="Calibri"/>
                <a:ea typeface="Calibri"/>
                <a:cs typeface="Calibri"/>
              </a:rPr>
              <a:t>povežeš</a:t>
            </a:r>
            <a:r>
              <a:rPr lang="en-IE" sz="3200" dirty="0">
                <a:solidFill>
                  <a:schemeClr val="bg1"/>
                </a:solidFill>
                <a:latin typeface="Calibri"/>
                <a:ea typeface="Calibri"/>
                <a:cs typeface="Calibri"/>
              </a:rPr>
              <a:t> z </a:t>
            </a:r>
            <a:r>
              <a:rPr lang="en-IE" sz="3200" err="1">
                <a:solidFill>
                  <a:schemeClr val="bg1"/>
                </a:solidFill>
                <a:latin typeface="Calibri"/>
                <a:ea typeface="Calibri"/>
                <a:cs typeface="Calibri"/>
              </a:rPr>
              <a:t>materialnim</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svetom</a:t>
            </a:r>
            <a:r>
              <a:rPr lang="en-IE" sz="3200" dirty="0">
                <a:solidFill>
                  <a:schemeClr val="bg1"/>
                </a:solidFill>
                <a:latin typeface="Calibri"/>
                <a:ea typeface="Calibri"/>
                <a:cs typeface="Calibri"/>
              </a:rPr>
              <a:t> in s </a:t>
            </a:r>
            <a:r>
              <a:rPr lang="sl-SI" sz="3200" dirty="0">
                <a:solidFill>
                  <a:schemeClr val="bg1"/>
                </a:solidFill>
                <a:latin typeface="Calibri"/>
                <a:ea typeface="Calibri"/>
                <a:cs typeface="Calibri"/>
              </a:rPr>
              <a:t>samim </a:t>
            </a:r>
            <a:r>
              <a:rPr lang="en-IE" sz="3200" err="1">
                <a:solidFill>
                  <a:schemeClr val="bg1"/>
                </a:solidFill>
                <a:latin typeface="Calibri"/>
                <a:ea typeface="Calibri"/>
                <a:cs typeface="Calibri"/>
              </a:rPr>
              <a:t>sabo</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obenem</a:t>
            </a:r>
            <a:r>
              <a:rPr lang="en-IE" sz="3200" dirty="0">
                <a:solidFill>
                  <a:schemeClr val="bg1"/>
                </a:solidFill>
                <a:latin typeface="Calibri"/>
                <a:ea typeface="Calibri"/>
                <a:cs typeface="Calibri"/>
              </a:rPr>
              <a:t> pa </a:t>
            </a:r>
            <a:r>
              <a:rPr lang="en-IE" sz="3200" err="1">
                <a:solidFill>
                  <a:schemeClr val="bg1"/>
                </a:solidFill>
                <a:latin typeface="Calibri"/>
                <a:ea typeface="Calibri"/>
                <a:cs typeface="Calibri"/>
              </a:rPr>
              <a:t>gradiš</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občutek</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osebne</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odpornosti</a:t>
            </a:r>
            <a:r>
              <a:rPr lang="en-IE" sz="3200" dirty="0">
                <a:solidFill>
                  <a:schemeClr val="bg1"/>
                </a:solidFill>
                <a:latin typeface="Calibri"/>
                <a:ea typeface="Calibri"/>
                <a:cs typeface="Calibri"/>
              </a:rPr>
              <a:t> in </a:t>
            </a:r>
            <a:r>
              <a:rPr lang="en-IE" sz="3200" err="1">
                <a:solidFill>
                  <a:schemeClr val="bg1"/>
                </a:solidFill>
                <a:latin typeface="Calibri"/>
                <a:ea typeface="Calibri"/>
                <a:cs typeface="Calibri"/>
              </a:rPr>
              <a:t>lastne</a:t>
            </a:r>
            <a:r>
              <a:rPr lang="en-IE" sz="3200" dirty="0">
                <a:solidFill>
                  <a:schemeClr val="bg1"/>
                </a:solidFill>
                <a:latin typeface="Calibri"/>
                <a:ea typeface="Calibri"/>
                <a:cs typeface="Calibri"/>
              </a:rPr>
              <a:t> </a:t>
            </a:r>
            <a:r>
              <a:rPr lang="en-IE" sz="3200" err="1">
                <a:solidFill>
                  <a:schemeClr val="bg1"/>
                </a:solidFill>
                <a:latin typeface="Calibri"/>
                <a:ea typeface="Calibri"/>
                <a:cs typeface="Calibri"/>
              </a:rPr>
              <a:t>moči</a:t>
            </a:r>
            <a:r>
              <a:rPr lang="sl-SI" sz="3200" dirty="0">
                <a:solidFill>
                  <a:schemeClr val="bg1"/>
                </a:solidFill>
                <a:latin typeface="Calibri"/>
                <a:ea typeface="Calibri"/>
                <a:cs typeface="Calibri"/>
              </a:rPr>
              <a:t> s tem, ko skrbiš zase in za svojo okolico. </a:t>
            </a:r>
            <a:endParaRPr lang="sv-SE" sz="2300">
              <a:solidFill>
                <a:schemeClr val="bg1"/>
              </a:solidFill>
              <a:latin typeface="Calibri"/>
              <a:ea typeface="Calibri"/>
              <a:cs typeface="Calibri"/>
            </a:endParaRPr>
          </a:p>
        </p:txBody>
      </p:sp>
      <p:sp>
        <p:nvSpPr>
          <p:cNvPr id="86" name="Text Placeholder 3">
            <a:extLst>
              <a:ext uri="{FF2B5EF4-FFF2-40B4-BE49-F238E27FC236}">
                <a16:creationId xmlns:a16="http://schemas.microsoft.com/office/drawing/2014/main" id="{9A1D11F1-53AD-98B1-73DA-BAD3B297EAAD}"/>
              </a:ext>
            </a:extLst>
          </p:cNvPr>
          <p:cNvSpPr txBox="1">
            <a:spLocks/>
          </p:cNvSpPr>
          <p:nvPr/>
        </p:nvSpPr>
        <p:spPr>
          <a:xfrm>
            <a:off x="5890045" y="568997"/>
            <a:ext cx="5711860" cy="455594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200000"/>
              </a:lnSpc>
              <a:spcBef>
                <a:spcPts val="200"/>
              </a:spcBef>
              <a:buClr>
                <a:srgbClr val="E6C8C7"/>
              </a:buClr>
              <a:buNone/>
              <a:tabLst>
                <a:tab pos="4841875" algn="l"/>
              </a:tabLst>
            </a:pPr>
            <a:r>
              <a:rPr lang="en-IE" sz="2400" err="1">
                <a:solidFill>
                  <a:srgbClr val="002060"/>
                </a:solidFill>
                <a:latin typeface="Calibri"/>
                <a:ea typeface="Calibri"/>
                <a:cs typeface="Calibri"/>
              </a:rPr>
              <a:t>Globoko</a:t>
            </a:r>
            <a:r>
              <a:rPr lang="en-IE" sz="2400" dirty="0">
                <a:solidFill>
                  <a:srgbClr val="002060"/>
                </a:solidFill>
                <a:latin typeface="Calibri"/>
                <a:ea typeface="Calibri"/>
                <a:cs typeface="Calibri"/>
              </a:rPr>
              <a:t> </a:t>
            </a:r>
            <a:r>
              <a:rPr lang="en-IE" sz="2400" err="1">
                <a:solidFill>
                  <a:srgbClr val="002060"/>
                </a:solidFill>
                <a:latin typeface="Calibri"/>
                <a:ea typeface="Calibri"/>
                <a:cs typeface="Calibri"/>
              </a:rPr>
              <a:t>mrmranje</a:t>
            </a:r>
            <a:r>
              <a:rPr lang="en-IE" sz="2400" dirty="0">
                <a:solidFill>
                  <a:srgbClr val="002060"/>
                </a:solidFill>
                <a:latin typeface="Calibri"/>
                <a:ea typeface="Calibri"/>
                <a:cs typeface="Calibri"/>
              </a:rPr>
              <a:t> </a:t>
            </a:r>
            <a:r>
              <a:rPr lang="en-IE" sz="2400" err="1">
                <a:solidFill>
                  <a:srgbClr val="002060"/>
                </a:solidFill>
                <a:latin typeface="Calibri"/>
                <a:ea typeface="Calibri"/>
                <a:cs typeface="Calibri"/>
              </a:rPr>
              <a:t>ali</a:t>
            </a:r>
            <a:r>
              <a:rPr lang="en-IE" sz="2400" dirty="0">
                <a:solidFill>
                  <a:srgbClr val="002060"/>
                </a:solidFill>
                <a:latin typeface="Calibri"/>
                <a:ea typeface="Calibri"/>
                <a:cs typeface="Calibri"/>
              </a:rPr>
              <a:t> </a:t>
            </a:r>
            <a:r>
              <a:rPr lang="en-IE" sz="2400" err="1">
                <a:solidFill>
                  <a:srgbClr val="002060"/>
                </a:solidFill>
                <a:latin typeface="Calibri"/>
                <a:ea typeface="Calibri"/>
                <a:cs typeface="Calibri"/>
              </a:rPr>
              <a:t>petje</a:t>
            </a:r>
            <a:r>
              <a:rPr lang="en-IE" sz="2400" dirty="0">
                <a:solidFill>
                  <a:srgbClr val="002060"/>
                </a:solidFill>
                <a:latin typeface="Calibri"/>
                <a:ea typeface="Calibri"/>
                <a:cs typeface="Calibri"/>
              </a:rPr>
              <a:t>	25</a:t>
            </a:r>
          </a:p>
          <a:p>
            <a:pPr marL="0" lvl="0" indent="0">
              <a:lnSpc>
                <a:spcPct val="200000"/>
              </a:lnSpc>
              <a:spcBef>
                <a:spcPts val="200"/>
              </a:spcBef>
              <a:buClr>
                <a:srgbClr val="E6C8C7"/>
              </a:buClr>
              <a:buNone/>
              <a:tabLst>
                <a:tab pos="4841875" algn="l"/>
              </a:tabLst>
            </a:pPr>
            <a:r>
              <a:rPr lang="sl-SI" sz="2400" dirty="0">
                <a:solidFill>
                  <a:srgbClr val="002060"/>
                </a:solidFill>
              </a:rPr>
              <a:t>Gibanje telesa </a:t>
            </a:r>
            <a:r>
              <a:rPr lang="en-IE" sz="2400" dirty="0">
                <a:solidFill>
                  <a:srgbClr val="002060"/>
                </a:solidFill>
                <a:latin typeface="Calibri"/>
                <a:ea typeface="Calibri"/>
                <a:cs typeface="Calibri"/>
              </a:rPr>
              <a:t>	26</a:t>
            </a:r>
          </a:p>
          <a:p>
            <a:pPr marL="0" lvl="0" indent="0">
              <a:lnSpc>
                <a:spcPct val="200000"/>
              </a:lnSpc>
              <a:spcBef>
                <a:spcPts val="200"/>
              </a:spcBef>
              <a:buClr>
                <a:srgbClr val="E6C8C7"/>
              </a:buClr>
              <a:buNone/>
              <a:tabLst>
                <a:tab pos="4841875" algn="l"/>
              </a:tabLst>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Poslušanje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glasbe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27</a:t>
            </a:r>
          </a:p>
          <a:p>
            <a:pPr marL="0" lvl="0" indent="0">
              <a:lnSpc>
                <a:spcPct val="200000"/>
              </a:lnSpc>
              <a:spcBef>
                <a:spcPts val="200"/>
              </a:spcBef>
              <a:buClr>
                <a:srgbClr val="E6C8C7"/>
              </a:buClr>
              <a:buNone/>
              <a:tabLst>
                <a:tab pos="4841875" algn="l"/>
              </a:tabLst>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glasbe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zvoka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28</a:t>
            </a:r>
          </a:p>
          <a:p>
            <a:pPr marL="0" lvl="0" indent="0">
              <a:lnSpc>
                <a:spcPct val="200000"/>
              </a:lnSpc>
              <a:spcBef>
                <a:spcPts val="200"/>
              </a:spcBef>
              <a:buClr>
                <a:srgbClr val="E6C8C7"/>
              </a:buClr>
              <a:buNone/>
              <a:tabLst>
                <a:tab pos="4841875" algn="l"/>
              </a:tabLst>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Slikanje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29</a:t>
            </a:r>
          </a:p>
          <a:p>
            <a:pPr marL="0" indent="0">
              <a:lnSpc>
                <a:spcPct val="200000"/>
              </a:lnSpc>
              <a:spcBef>
                <a:spcPts val="200"/>
              </a:spcBef>
              <a:buClr>
                <a:srgbClr val="E6C8C7"/>
              </a:buClr>
              <a:buNone/>
              <a:tabLst>
                <a:tab pos="4841875" algn="l"/>
              </a:tabLst>
            </a:pPr>
            <a:r>
              <a:rPr lang="sl-SI" sz="2400" dirty="0">
                <a:solidFill>
                  <a:srgbClr val="002060"/>
                </a:solidFill>
              </a:rPr>
              <a:t>Lončarstvo </a:t>
            </a:r>
            <a:r>
              <a:rPr lang="en-IE" sz="2400" dirty="0">
                <a:solidFill>
                  <a:srgbClr val="002060"/>
                </a:solidFill>
                <a:latin typeface="Calibri"/>
                <a:ea typeface="Calibri"/>
                <a:cs typeface="Calibri"/>
              </a:rPr>
              <a:t>	30</a:t>
            </a:r>
            <a:endParaRPr lang="sv-SE" sz="2400" dirty="0">
              <a:solidFill>
                <a:srgbClr val="002060"/>
              </a:solidFill>
              <a:latin typeface="Calibri"/>
              <a:ea typeface="Calibri"/>
              <a:cs typeface="Calibri"/>
            </a:endParaRPr>
          </a:p>
          <a:p>
            <a:pPr marL="0" indent="0">
              <a:lnSpc>
                <a:spcPct val="200000"/>
              </a:lnSpc>
              <a:spcBef>
                <a:spcPts val="200"/>
              </a:spcBef>
              <a:buClr>
                <a:srgbClr val="E6C8C7"/>
              </a:buClr>
              <a:buNone/>
              <a:tabLst>
                <a:tab pos="4841875"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7" name="Group 86">
            <a:extLst>
              <a:ext uri="{FF2B5EF4-FFF2-40B4-BE49-F238E27FC236}">
                <a16:creationId xmlns:a16="http://schemas.microsoft.com/office/drawing/2014/main" id="{0B7579EB-C3E0-BF20-0C47-7F68FFAC1C1C}"/>
              </a:ext>
            </a:extLst>
          </p:cNvPr>
          <p:cNvGrpSpPr/>
          <p:nvPr/>
        </p:nvGrpSpPr>
        <p:grpSpPr>
          <a:xfrm>
            <a:off x="5011293" y="1596167"/>
            <a:ext cx="6257595" cy="767372"/>
            <a:chOff x="5408400" y="3484375"/>
            <a:chExt cx="6257595" cy="767372"/>
          </a:xfrm>
        </p:grpSpPr>
        <p:cxnSp>
          <p:nvCxnSpPr>
            <p:cNvPr id="88" name="Straight Connector 87">
              <a:extLst>
                <a:ext uri="{FF2B5EF4-FFF2-40B4-BE49-F238E27FC236}">
                  <a16:creationId xmlns:a16="http://schemas.microsoft.com/office/drawing/2014/main" id="{47C4E527-45BA-1D6B-5BDD-B2B578E2415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0EE2A3CB-2E9F-107E-A9DA-B222BD32370B}"/>
                </a:ext>
              </a:extLst>
            </p:cNvPr>
            <p:cNvGrpSpPr/>
            <p:nvPr/>
          </p:nvGrpSpPr>
          <p:grpSpPr>
            <a:xfrm>
              <a:off x="5408400" y="3484375"/>
              <a:ext cx="735518" cy="767372"/>
              <a:chOff x="6014779" y="1253145"/>
              <a:chExt cx="932855" cy="973255"/>
            </a:xfrm>
          </p:grpSpPr>
          <p:sp>
            <p:nvSpPr>
              <p:cNvPr id="90" name="Oval 89">
                <a:extLst>
                  <a:ext uri="{FF2B5EF4-FFF2-40B4-BE49-F238E27FC236}">
                    <a16:creationId xmlns:a16="http://schemas.microsoft.com/office/drawing/2014/main" id="{B959E659-B79E-C0A0-2B84-02CAEFFDC7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Placeholder 23">
                <a:extLst>
                  <a:ext uri="{FF2B5EF4-FFF2-40B4-BE49-F238E27FC236}">
                    <a16:creationId xmlns:a16="http://schemas.microsoft.com/office/drawing/2014/main" id="{C1DF6FA2-F540-E4AF-DB7E-BD81B4478C3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92" name="Group 91">
            <a:extLst>
              <a:ext uri="{FF2B5EF4-FFF2-40B4-BE49-F238E27FC236}">
                <a16:creationId xmlns:a16="http://schemas.microsoft.com/office/drawing/2014/main" id="{595A6A27-D250-CBD2-3B0B-B4E8FCAA57F0}"/>
              </a:ext>
            </a:extLst>
          </p:cNvPr>
          <p:cNvGrpSpPr/>
          <p:nvPr/>
        </p:nvGrpSpPr>
        <p:grpSpPr>
          <a:xfrm>
            <a:off x="5011293" y="834337"/>
            <a:ext cx="6257595" cy="767372"/>
            <a:chOff x="5408400" y="3484375"/>
            <a:chExt cx="6257595" cy="767372"/>
          </a:xfrm>
        </p:grpSpPr>
        <p:cxnSp>
          <p:nvCxnSpPr>
            <p:cNvPr id="93" name="Straight Connector 92">
              <a:extLst>
                <a:ext uri="{FF2B5EF4-FFF2-40B4-BE49-F238E27FC236}">
                  <a16:creationId xmlns:a16="http://schemas.microsoft.com/office/drawing/2014/main" id="{42BE9EB9-782B-9214-8B69-2DFE7D5BC33E}"/>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D5282680-9C65-1D7F-34EB-283068940137}"/>
                </a:ext>
              </a:extLst>
            </p:cNvPr>
            <p:cNvGrpSpPr/>
            <p:nvPr/>
          </p:nvGrpSpPr>
          <p:grpSpPr>
            <a:xfrm>
              <a:off x="5408400" y="3484375"/>
              <a:ext cx="735518" cy="767372"/>
              <a:chOff x="6014779" y="1253145"/>
              <a:chExt cx="932855" cy="973255"/>
            </a:xfrm>
          </p:grpSpPr>
          <p:sp>
            <p:nvSpPr>
              <p:cNvPr id="95" name="Oval 94">
                <a:extLst>
                  <a:ext uri="{FF2B5EF4-FFF2-40B4-BE49-F238E27FC236}">
                    <a16:creationId xmlns:a16="http://schemas.microsoft.com/office/drawing/2014/main" id="{D4A32FC8-797C-6C4D-D72E-E39CE588C57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 Placeholder 23">
                <a:extLst>
                  <a:ext uri="{FF2B5EF4-FFF2-40B4-BE49-F238E27FC236}">
                    <a16:creationId xmlns:a16="http://schemas.microsoft.com/office/drawing/2014/main" id="{559ACCF9-FF38-BADD-5E9F-04072520D6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97" name="Group 96">
            <a:extLst>
              <a:ext uri="{FF2B5EF4-FFF2-40B4-BE49-F238E27FC236}">
                <a16:creationId xmlns:a16="http://schemas.microsoft.com/office/drawing/2014/main" id="{BEF5A033-FBC1-540B-0DA4-32992443F9DB}"/>
              </a:ext>
            </a:extLst>
          </p:cNvPr>
          <p:cNvGrpSpPr/>
          <p:nvPr/>
        </p:nvGrpSpPr>
        <p:grpSpPr>
          <a:xfrm>
            <a:off x="5011293" y="2357997"/>
            <a:ext cx="6257595" cy="767372"/>
            <a:chOff x="5408400" y="3484375"/>
            <a:chExt cx="6257595" cy="767372"/>
          </a:xfrm>
        </p:grpSpPr>
        <p:cxnSp>
          <p:nvCxnSpPr>
            <p:cNvPr id="98" name="Straight Connector 97">
              <a:extLst>
                <a:ext uri="{FF2B5EF4-FFF2-40B4-BE49-F238E27FC236}">
                  <a16:creationId xmlns:a16="http://schemas.microsoft.com/office/drawing/2014/main" id="{769720A0-0DD3-0E26-F41A-58835B29B197}"/>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01D1E573-F204-91FC-1EAD-54B70AED5290}"/>
                </a:ext>
              </a:extLst>
            </p:cNvPr>
            <p:cNvGrpSpPr/>
            <p:nvPr/>
          </p:nvGrpSpPr>
          <p:grpSpPr>
            <a:xfrm>
              <a:off x="5408400" y="3484375"/>
              <a:ext cx="735518" cy="767372"/>
              <a:chOff x="6014779" y="1253145"/>
              <a:chExt cx="932855" cy="973255"/>
            </a:xfrm>
          </p:grpSpPr>
          <p:sp>
            <p:nvSpPr>
              <p:cNvPr id="100" name="Oval 99">
                <a:extLst>
                  <a:ext uri="{FF2B5EF4-FFF2-40B4-BE49-F238E27FC236}">
                    <a16:creationId xmlns:a16="http://schemas.microsoft.com/office/drawing/2014/main" id="{1F38C0D1-DE37-B26E-5738-835C3D25F0B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ext Placeholder 23">
                <a:extLst>
                  <a:ext uri="{FF2B5EF4-FFF2-40B4-BE49-F238E27FC236}">
                    <a16:creationId xmlns:a16="http://schemas.microsoft.com/office/drawing/2014/main" id="{57FE547D-AEC7-64DB-C0C4-EFC743D92E10}"/>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102" name="Group 101">
            <a:extLst>
              <a:ext uri="{FF2B5EF4-FFF2-40B4-BE49-F238E27FC236}">
                <a16:creationId xmlns:a16="http://schemas.microsoft.com/office/drawing/2014/main" id="{DA07D60F-AC89-26FA-4530-6449B8AF1349}"/>
              </a:ext>
            </a:extLst>
          </p:cNvPr>
          <p:cNvGrpSpPr/>
          <p:nvPr/>
        </p:nvGrpSpPr>
        <p:grpSpPr>
          <a:xfrm>
            <a:off x="5011293" y="3119828"/>
            <a:ext cx="6257595" cy="767372"/>
            <a:chOff x="5408400" y="3484375"/>
            <a:chExt cx="6257595" cy="767372"/>
          </a:xfrm>
        </p:grpSpPr>
        <p:cxnSp>
          <p:nvCxnSpPr>
            <p:cNvPr id="103" name="Straight Connector 102">
              <a:extLst>
                <a:ext uri="{FF2B5EF4-FFF2-40B4-BE49-F238E27FC236}">
                  <a16:creationId xmlns:a16="http://schemas.microsoft.com/office/drawing/2014/main" id="{7B4EAB00-5A30-6871-6991-EDCD97CE0D90}"/>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4" name="Group 103">
              <a:extLst>
                <a:ext uri="{FF2B5EF4-FFF2-40B4-BE49-F238E27FC236}">
                  <a16:creationId xmlns:a16="http://schemas.microsoft.com/office/drawing/2014/main" id="{0F31F90E-7EC4-802C-A791-73DCED0A4E6F}"/>
                </a:ext>
              </a:extLst>
            </p:cNvPr>
            <p:cNvGrpSpPr/>
            <p:nvPr/>
          </p:nvGrpSpPr>
          <p:grpSpPr>
            <a:xfrm>
              <a:off x="5408400" y="3484375"/>
              <a:ext cx="735518" cy="767372"/>
              <a:chOff x="6014779" y="1253145"/>
              <a:chExt cx="932855" cy="973255"/>
            </a:xfrm>
          </p:grpSpPr>
          <p:sp>
            <p:nvSpPr>
              <p:cNvPr id="105" name="Oval 104">
                <a:extLst>
                  <a:ext uri="{FF2B5EF4-FFF2-40B4-BE49-F238E27FC236}">
                    <a16:creationId xmlns:a16="http://schemas.microsoft.com/office/drawing/2014/main" id="{6020D534-D8B8-30BE-DA17-321C776D308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23">
                <a:extLst>
                  <a:ext uri="{FF2B5EF4-FFF2-40B4-BE49-F238E27FC236}">
                    <a16:creationId xmlns:a16="http://schemas.microsoft.com/office/drawing/2014/main" id="{027B802C-FA49-E773-4222-FF239BF0FA2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107" name="Group 106">
            <a:extLst>
              <a:ext uri="{FF2B5EF4-FFF2-40B4-BE49-F238E27FC236}">
                <a16:creationId xmlns:a16="http://schemas.microsoft.com/office/drawing/2014/main" id="{75D0C2F2-F689-B1A9-3515-56F9F246E8F4}"/>
              </a:ext>
            </a:extLst>
          </p:cNvPr>
          <p:cNvGrpSpPr/>
          <p:nvPr/>
        </p:nvGrpSpPr>
        <p:grpSpPr>
          <a:xfrm>
            <a:off x="5011293" y="3881657"/>
            <a:ext cx="6257595" cy="767372"/>
            <a:chOff x="5408400" y="3484375"/>
            <a:chExt cx="6257595" cy="767372"/>
          </a:xfrm>
        </p:grpSpPr>
        <p:cxnSp>
          <p:nvCxnSpPr>
            <p:cNvPr id="108" name="Straight Connector 107">
              <a:extLst>
                <a:ext uri="{FF2B5EF4-FFF2-40B4-BE49-F238E27FC236}">
                  <a16:creationId xmlns:a16="http://schemas.microsoft.com/office/drawing/2014/main" id="{D75402B8-2572-A389-F830-24C0CD1F49A8}"/>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09" name="Group 108">
              <a:extLst>
                <a:ext uri="{FF2B5EF4-FFF2-40B4-BE49-F238E27FC236}">
                  <a16:creationId xmlns:a16="http://schemas.microsoft.com/office/drawing/2014/main" id="{988F4BCF-5E2B-ACA7-D166-8E1A4AC600C3}"/>
                </a:ext>
              </a:extLst>
            </p:cNvPr>
            <p:cNvGrpSpPr/>
            <p:nvPr/>
          </p:nvGrpSpPr>
          <p:grpSpPr>
            <a:xfrm>
              <a:off x="5408400" y="3484375"/>
              <a:ext cx="735518" cy="767372"/>
              <a:chOff x="6014779" y="1253145"/>
              <a:chExt cx="932855" cy="973255"/>
            </a:xfrm>
          </p:grpSpPr>
          <p:sp>
            <p:nvSpPr>
              <p:cNvPr id="110" name="Oval 109">
                <a:extLst>
                  <a:ext uri="{FF2B5EF4-FFF2-40B4-BE49-F238E27FC236}">
                    <a16:creationId xmlns:a16="http://schemas.microsoft.com/office/drawing/2014/main" id="{4AD25DC6-D5FC-6F1C-F2DE-3E7E686162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 Placeholder 23">
                <a:extLst>
                  <a:ext uri="{FF2B5EF4-FFF2-40B4-BE49-F238E27FC236}">
                    <a16:creationId xmlns:a16="http://schemas.microsoft.com/office/drawing/2014/main" id="{8C9D566C-A508-E575-5329-BC3FE425BF68}"/>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grpSp>
        <p:nvGrpSpPr>
          <p:cNvPr id="112" name="Group 111">
            <a:extLst>
              <a:ext uri="{FF2B5EF4-FFF2-40B4-BE49-F238E27FC236}">
                <a16:creationId xmlns:a16="http://schemas.microsoft.com/office/drawing/2014/main" id="{9ABDFB82-ADFF-D646-4875-59965619C600}"/>
              </a:ext>
            </a:extLst>
          </p:cNvPr>
          <p:cNvGrpSpPr/>
          <p:nvPr/>
        </p:nvGrpSpPr>
        <p:grpSpPr>
          <a:xfrm>
            <a:off x="5011293" y="4748262"/>
            <a:ext cx="6257595" cy="767372"/>
            <a:chOff x="5408400" y="3484375"/>
            <a:chExt cx="6257595" cy="767372"/>
          </a:xfrm>
        </p:grpSpPr>
        <p:cxnSp>
          <p:nvCxnSpPr>
            <p:cNvPr id="113" name="Straight Connector 112">
              <a:extLst>
                <a:ext uri="{FF2B5EF4-FFF2-40B4-BE49-F238E27FC236}">
                  <a16:creationId xmlns:a16="http://schemas.microsoft.com/office/drawing/2014/main" id="{E126776C-7D61-0AF6-A79D-4A81D931FC76}"/>
                </a:ext>
              </a:extLst>
            </p:cNvPr>
            <p:cNvCxnSpPr>
              <a:cxnSpLocks/>
            </p:cNvCxnSpPr>
            <p:nvPr/>
          </p:nvCxnSpPr>
          <p:spPr>
            <a:xfrm flipH="1">
              <a:off x="5905995" y="3913830"/>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6B1CCC0B-3068-A9D5-B270-28DCFFDE68DC}"/>
                </a:ext>
              </a:extLst>
            </p:cNvPr>
            <p:cNvGrpSpPr/>
            <p:nvPr/>
          </p:nvGrpSpPr>
          <p:grpSpPr>
            <a:xfrm>
              <a:off x="5408400" y="3484375"/>
              <a:ext cx="735518" cy="767372"/>
              <a:chOff x="6014779" y="1253145"/>
              <a:chExt cx="932855" cy="973255"/>
            </a:xfrm>
          </p:grpSpPr>
          <p:sp>
            <p:nvSpPr>
              <p:cNvPr id="115" name="Oval 114">
                <a:extLst>
                  <a:ext uri="{FF2B5EF4-FFF2-40B4-BE49-F238E27FC236}">
                    <a16:creationId xmlns:a16="http://schemas.microsoft.com/office/drawing/2014/main" id="{B707130A-1F5C-C1A8-73A6-C1613C194E9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 Placeholder 23">
                <a:extLst>
                  <a:ext uri="{FF2B5EF4-FFF2-40B4-BE49-F238E27FC236}">
                    <a16:creationId xmlns:a16="http://schemas.microsoft.com/office/drawing/2014/main" id="{AE035269-A81B-D683-7114-C2E8A55A919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06</a:t>
                </a:r>
              </a:p>
            </p:txBody>
          </p:sp>
        </p:grpSp>
      </p:grpSp>
      <p:grpSp>
        <p:nvGrpSpPr>
          <p:cNvPr id="117" name="Group 116">
            <a:extLst>
              <a:ext uri="{FF2B5EF4-FFF2-40B4-BE49-F238E27FC236}">
                <a16:creationId xmlns:a16="http://schemas.microsoft.com/office/drawing/2014/main" id="{42AB7A49-9BCB-AD2B-886A-9F89692BC2F0}"/>
              </a:ext>
            </a:extLst>
          </p:cNvPr>
          <p:cNvGrpSpPr/>
          <p:nvPr/>
        </p:nvGrpSpPr>
        <p:grpSpPr>
          <a:xfrm>
            <a:off x="5011293" y="5519618"/>
            <a:ext cx="6257595" cy="767372"/>
            <a:chOff x="5408400" y="3484375"/>
            <a:chExt cx="6257595" cy="767372"/>
          </a:xfrm>
        </p:grpSpPr>
        <p:cxnSp>
          <p:nvCxnSpPr>
            <p:cNvPr id="118" name="Straight Connector 117">
              <a:extLst>
                <a:ext uri="{FF2B5EF4-FFF2-40B4-BE49-F238E27FC236}">
                  <a16:creationId xmlns:a16="http://schemas.microsoft.com/office/drawing/2014/main" id="{AF95D534-7949-E4DD-E0B6-E6EAC169658A}"/>
                </a:ext>
              </a:extLst>
            </p:cNvPr>
            <p:cNvCxnSpPr>
              <a:cxnSpLocks/>
            </p:cNvCxnSpPr>
            <p:nvPr/>
          </p:nvCxnSpPr>
          <p:spPr>
            <a:xfrm flipH="1">
              <a:off x="5905995" y="4037655"/>
              <a:ext cx="576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473EEFF5-8271-C9AF-FBFA-0AE72C38164E}"/>
                </a:ext>
              </a:extLst>
            </p:cNvPr>
            <p:cNvGrpSpPr/>
            <p:nvPr/>
          </p:nvGrpSpPr>
          <p:grpSpPr>
            <a:xfrm>
              <a:off x="5408400" y="3484375"/>
              <a:ext cx="735518" cy="767372"/>
              <a:chOff x="6014779" y="1253145"/>
              <a:chExt cx="932855" cy="973255"/>
            </a:xfrm>
          </p:grpSpPr>
          <p:sp>
            <p:nvSpPr>
              <p:cNvPr id="120" name="Oval 119">
                <a:extLst>
                  <a:ext uri="{FF2B5EF4-FFF2-40B4-BE49-F238E27FC236}">
                    <a16:creationId xmlns:a16="http://schemas.microsoft.com/office/drawing/2014/main" id="{B6DE17C0-C4C4-306F-BC9F-3098261CB3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 Placeholder 23">
                <a:extLst>
                  <a:ext uri="{FF2B5EF4-FFF2-40B4-BE49-F238E27FC236}">
                    <a16:creationId xmlns:a16="http://schemas.microsoft.com/office/drawing/2014/main" id="{9241FAC6-8AC2-9225-5E6C-E399C70D016C}"/>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07</a:t>
                </a:r>
              </a:p>
            </p:txBody>
          </p:sp>
        </p:grpSp>
      </p:grpSp>
      <p:sp>
        <p:nvSpPr>
          <p:cNvPr id="2" name="TextBox 1">
            <a:extLst>
              <a:ext uri="{FF2B5EF4-FFF2-40B4-BE49-F238E27FC236}">
                <a16:creationId xmlns:a16="http://schemas.microsoft.com/office/drawing/2014/main" id="{640DA5FC-32AD-DD32-020F-5F865F0A1A7E}"/>
              </a:ext>
            </a:extLst>
          </p:cNvPr>
          <p:cNvSpPr txBox="1"/>
          <p:nvPr/>
        </p:nvSpPr>
        <p:spPr>
          <a:xfrm>
            <a:off x="5886450" y="5181600"/>
            <a:ext cx="6096000"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2060"/>
                </a:solidFill>
                <a:latin typeface="Calibri"/>
                <a:ea typeface="Calibri"/>
                <a:cs typeface="Calibri"/>
              </a:rPr>
              <a:t>​</a:t>
            </a:r>
            <a:br>
              <a:rPr lang="en-US" sz="2400" dirty="0">
                <a:solidFill>
                  <a:srgbClr val="002060"/>
                </a:solidFill>
                <a:latin typeface="Calibri"/>
                <a:ea typeface="Calibri"/>
                <a:cs typeface="Calibri"/>
              </a:rPr>
            </a:br>
            <a:r>
              <a:rPr lang="en-US" sz="2400" dirty="0">
                <a:solidFill>
                  <a:srgbClr val="002060"/>
                </a:solidFill>
                <a:latin typeface="Calibri"/>
                <a:ea typeface="Calibri"/>
                <a:cs typeface="Calibri"/>
              </a:rPr>
              <a:t>Kintsugi, </a:t>
            </a:r>
            <a:r>
              <a:rPr lang="en-US" sz="2400" dirty="0" err="1">
                <a:solidFill>
                  <a:srgbClr val="002060"/>
                </a:solidFill>
                <a:latin typeface="Calibri"/>
                <a:ea typeface="Calibri"/>
                <a:cs typeface="Calibri"/>
              </a:rPr>
              <a:t>mozaik</a:t>
            </a:r>
            <a:r>
              <a:rPr lang="en-US" sz="2400" dirty="0">
                <a:solidFill>
                  <a:srgbClr val="002060"/>
                </a:solidFill>
                <a:latin typeface="Calibri"/>
                <a:ea typeface="Calibri"/>
                <a:cs typeface="Calibri"/>
              </a:rPr>
              <a:t> </a:t>
            </a:r>
            <a:r>
              <a:rPr lang="en-US" sz="2400" dirty="0" err="1">
                <a:solidFill>
                  <a:srgbClr val="002060"/>
                </a:solidFill>
                <a:latin typeface="Calibri"/>
                <a:ea typeface="Calibri"/>
                <a:cs typeface="Calibri"/>
              </a:rPr>
              <a:t>ali</a:t>
            </a:r>
            <a:r>
              <a:rPr lang="en-US" sz="2400" dirty="0">
                <a:solidFill>
                  <a:srgbClr val="002060"/>
                </a:solidFill>
                <a:latin typeface="Calibri"/>
                <a:ea typeface="Calibri"/>
                <a:cs typeface="Calibri"/>
              </a:rPr>
              <a:t> </a:t>
            </a:r>
            <a:r>
              <a:rPr lang="en-US" sz="2400" dirty="0" err="1">
                <a:solidFill>
                  <a:srgbClr val="002060"/>
                </a:solidFill>
                <a:latin typeface="Calibri"/>
                <a:ea typeface="Calibri"/>
                <a:cs typeface="Calibri"/>
              </a:rPr>
              <a:t>šivanje</a:t>
            </a:r>
            <a:r>
              <a:rPr lang="en-US" sz="2400" dirty="0">
                <a:solidFill>
                  <a:srgbClr val="002060"/>
                </a:solidFill>
                <a:latin typeface="Calibri"/>
                <a:ea typeface="Calibri"/>
                <a:cs typeface="Calibri"/>
              </a:rPr>
              <a:t>                       31​</a:t>
            </a:r>
            <a:endParaRPr lang="en-US" sz="2400" dirty="0">
              <a:solidFill>
                <a:srgbClr val="002060"/>
              </a:solidFill>
              <a:ea typeface="Calibri"/>
              <a:cs typeface="Calibri"/>
            </a:endParaRPr>
          </a:p>
          <a:p>
            <a:pPr algn="ctr"/>
            <a:endParaRPr lang="en-US"/>
          </a:p>
        </p:txBody>
      </p:sp>
    </p:spTree>
    <p:extLst>
      <p:ext uri="{BB962C8B-B14F-4D97-AF65-F5344CB8AC3E}">
        <p14:creationId xmlns:p14="http://schemas.microsoft.com/office/powerpoint/2010/main" val="2288448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4" y="1933936"/>
            <a:ext cx="59346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želiš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strukturiran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pristop</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mrmranju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preizkusiš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Bhramari pranayama,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čebelje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dihanje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mrmranje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stoletja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del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verskih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duhovnih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razmisleku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odkriješ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mrmranje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petje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vsakdanjim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odnosi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jaz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uporabljam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pesem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me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spominja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mojo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babico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poglobiš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koncepte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vokalna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joga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nadaljnje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raziskovanje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1" y="1933936"/>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preproste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pomirjajo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živčni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usmeriti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vibracije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glasilk</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omogoča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sprostitev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zmanjšanje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stresa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2"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3" y="341438"/>
            <a:ext cx="643346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Globoko mrmranje ali petje</a:t>
            </a:r>
            <a:endParaRPr lang="en-US" sz="3500" dirty="0">
              <a:solidFill>
                <a:srgbClr val="5398A2"/>
              </a:solidFill>
            </a:endParaRPr>
          </a:p>
        </p:txBody>
      </p:sp>
    </p:spTree>
    <p:extLst>
      <p:ext uri="{BB962C8B-B14F-4D97-AF65-F5344CB8AC3E}">
        <p14:creationId xmlns:p14="http://schemas.microsoft.com/office/powerpoint/2010/main" val="3316166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0005-0D24-2C4E-B5DB-78DAEC96DFF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88495A6-3482-E9BD-D0C0-6DBE2949B517}"/>
              </a:ext>
            </a:extLst>
          </p:cNvPr>
          <p:cNvSpPr txBox="1">
            <a:spLocks/>
          </p:cNvSpPr>
          <p:nvPr/>
        </p:nvSpPr>
        <p:spPr>
          <a:xfrm>
            <a:off x="5038163" y="1933936"/>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Veliko ljudi, ki se ne štejejo za plesalce, se preveč osredotočajo na estetiko "dobrega" ali "slabega" plesa, da jim preprosto gibanje telesa ob ritmu deluje nepredstavljivo. Tukaj je nekaj načinov, kako ustvariti okolje za raziskovanje tega: izklopi luči in za 30, 60 ali 90 minut pusti telesu, da se premika ob različnih vrstah glasbe.</a:t>
            </a:r>
          </a:p>
          <a:p>
            <a:pPr marL="0" indent="0">
              <a:lnSpc>
                <a:spcPts val="2200"/>
              </a:lnSpc>
              <a:spcBef>
                <a:spcPts val="0"/>
              </a:spcBef>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 Če želiš najti skupnost, s katero raziskuješ, preveri ples 5 Rhythms. Drug naraven način, ki pomaga ozdraviti travme ali premagati težke fizične okoliščine je tudi tresenje, ki je prav tako lahko del plesa oz gibanja telesa.</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EAF0BFA-EA6B-284F-2915-F154CB040158}"/>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Ne glede na to, ali se šteješ za plesalca (jaz se v tipičnem smislu ne), ni nič tako podobnega svobodi, ki jo prinese poslušanje telesa, ko raziskuje gibanje ob glasbi.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A844C59-B491-539D-D101-CA3A152A0259}"/>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E9BAD9B7-4EB2-CEB6-364E-6911A2F4A2E3}"/>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4AC69B78-AF35-6946-893D-B248B9CF8EFC}"/>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8BF2E2EE-50D8-454A-E029-CEF6D5A52AAD}"/>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C98300AF-B4D5-8F6C-DE66-CFF0043A6D95}"/>
              </a:ext>
            </a:extLst>
          </p:cNvPr>
          <p:cNvSpPr txBox="1">
            <a:spLocks/>
          </p:cNvSpPr>
          <p:nvPr/>
        </p:nvSpPr>
        <p:spPr>
          <a:xfrm>
            <a:off x="-3" y="341439"/>
            <a:ext cx="9862460" cy="47136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t-BR" sz="3500">
                <a:solidFill>
                  <a:srgbClr val="5398A2"/>
                </a:solidFill>
              </a:rPr>
              <a:t>Gibanje telesa (tako imenovano “plesanje”) </a:t>
            </a:r>
            <a:endParaRPr lang="en-US" sz="3500" dirty="0">
              <a:solidFill>
                <a:srgbClr val="5398A2"/>
              </a:solidFill>
            </a:endParaRPr>
          </a:p>
        </p:txBody>
      </p:sp>
    </p:spTree>
    <p:extLst>
      <p:ext uri="{BB962C8B-B14F-4D97-AF65-F5344CB8AC3E}">
        <p14:creationId xmlns:p14="http://schemas.microsoft.com/office/powerpoint/2010/main" val="1647284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55B78-F257-32A4-1821-7962D1D49F6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C319A67-0EE8-C65B-9938-E47B335A7875}"/>
              </a:ext>
            </a:extLst>
          </p:cNvPr>
          <p:cNvSpPr txBox="1">
            <a:spLocks/>
          </p:cNvSpPr>
          <p:nvPr/>
        </p:nvSpPr>
        <p:spPr>
          <a:xfrm>
            <a:off x="5038164" y="1933936"/>
            <a:ext cx="583303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Kaj, če bi našel nekaj instrumentalne glasbe in jo poslušal, kot da bi bila val, ki te preplavi?</a:t>
            </a:r>
          </a:p>
          <a:p>
            <a:pPr marL="0" indent="0">
              <a:lnSpc>
                <a:spcPts val="2200"/>
              </a:lnSpc>
              <a:spcBef>
                <a:spcPts val="0"/>
              </a:spcBef>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 Glasba ti lahko pomaga tudi pri predelavi čustev – če se počutiš žalostno, je lahko koristno najti žalostno glasbo. Če se počutiš srečno, ti lahko glasba pomaga okrepiti to čustvo.</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262C7A2-CEB7-B53C-9FD3-AABB1FFA742F}"/>
              </a:ext>
            </a:extLst>
          </p:cNvPr>
          <p:cNvSpPr txBox="1">
            <a:spLocks/>
          </p:cNvSpPr>
          <p:nvPr/>
        </p:nvSpPr>
        <p:spPr>
          <a:xfrm>
            <a:off x="728351" y="1933936"/>
            <a:ext cx="375898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Si kdaj razmišljal o glasbi kot obliki potovanja? Kako bi bilo, če bi izbral nekaj, kar te zanima? Nekaj, kar resnično želiš poslušati?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2E15FD1-70BD-E4D1-EDB9-2E238FB7DCB7}"/>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5DBE1A84-4A80-6DC2-F2D2-C90CE984BE67}"/>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3A883BF-C79E-5942-2884-150FA4C6F365}"/>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2F2781D8-17B2-1C2E-C5B3-43BEEF1E2A00}"/>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89CC7B58-2D6F-95F5-0CB6-DB4F02DF13D5}"/>
              </a:ext>
            </a:extLst>
          </p:cNvPr>
          <p:cNvSpPr txBox="1">
            <a:spLocks/>
          </p:cNvSpPr>
          <p:nvPr/>
        </p:nvSpPr>
        <p:spPr>
          <a:xfrm>
            <a:off x="-3" y="341438"/>
            <a:ext cx="503816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Poslušanje glasbe</a:t>
            </a:r>
            <a:endParaRPr lang="en-US" sz="3500" dirty="0">
              <a:solidFill>
                <a:srgbClr val="5398A2"/>
              </a:solidFill>
            </a:endParaRPr>
          </a:p>
        </p:txBody>
      </p:sp>
    </p:spTree>
    <p:extLst>
      <p:ext uri="{BB962C8B-B14F-4D97-AF65-F5344CB8AC3E}">
        <p14:creationId xmlns:p14="http://schemas.microsoft.com/office/powerpoint/2010/main" val="139417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533E4-3B4C-BDBE-CFAD-5C2B4828CCA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A021F6-D05A-7536-07B9-9E67EED9348A}"/>
              </a:ext>
            </a:extLst>
          </p:cNvPr>
          <p:cNvSpPr txBox="1">
            <a:spLocks/>
          </p:cNvSpPr>
          <p:nvPr/>
        </p:nvSpPr>
        <p:spPr>
          <a:xfrm>
            <a:off x="5038164" y="1933936"/>
            <a:ext cx="5291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Ne glede na to, ali se odločiš, da boš preživel čas z učenjem inštrumenta ali pa se odločiš, da boš ustvarjal "glasbo" organsko s katerimkoli objektom, ki ti je na voljo, praksa ustvarjanja glasbe lahko odpre nove svetove. </a:t>
            </a:r>
          </a:p>
          <a:p>
            <a:pPr marL="0" indent="0">
              <a:lnSpc>
                <a:spcPts val="2200"/>
              </a:lnSpc>
              <a:spcBef>
                <a:spcPts val="0"/>
              </a:spcBef>
              <a:buNone/>
            </a:pPr>
            <a:endParaRPr lang="en-IE" sz="230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V preteklosti ljudje niti niso poznali glasbe, razumeli pa so zvok, ki je bil temeljni del človeka že od samega začetka.  Ustvarjanje glasbe lahko pokaže naše notranje ustvarjalne moči za ustvarjanje in deljenje novih svetov, svetov, ki lahko preživijo skozi generacije.</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292356C-C596-DBAA-9027-2152A5A2AC36}"/>
              </a:ext>
            </a:extLst>
          </p:cNvPr>
          <p:cNvSpPr txBox="1">
            <a:spLocks/>
          </p:cNvSpPr>
          <p:nvPr/>
        </p:nvSpPr>
        <p:spPr>
          <a:xfrm>
            <a:off x="728351" y="1933936"/>
            <a:ext cx="33356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Ne potrebuješ biti glasbenik, da ustvariš glasbo. </a:t>
            </a:r>
            <a:endParaRPr lang="sv-S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FAB1551E-F5E4-A6B0-8458-A21112F97F9C}"/>
              </a:ext>
            </a:extLst>
          </p:cNvPr>
          <p:cNvCxnSpPr>
            <a:cxnSpLocks/>
          </p:cNvCxnSpPr>
          <p:nvPr/>
        </p:nvCxnSpPr>
        <p:spPr>
          <a:xfrm>
            <a:off x="4716254" y="1824986"/>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498B7F8D-CE1E-77CB-C368-0A890650E3D9}"/>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E634DC11-38FB-9301-0E6C-12945E784A88}"/>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474B5960-B52A-5F81-D8BF-252DBB08033B}"/>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FBECD780-4D4A-4A1A-DA7B-F63A0810DB5E}"/>
              </a:ext>
            </a:extLst>
          </p:cNvPr>
          <p:cNvSpPr txBox="1">
            <a:spLocks/>
          </p:cNvSpPr>
          <p:nvPr/>
        </p:nvSpPr>
        <p:spPr>
          <a:xfrm>
            <a:off x="-2" y="341438"/>
            <a:ext cx="667296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Ustvarjanje glasbe ali zvoka</a:t>
            </a:r>
            <a:endParaRPr lang="en-US" sz="3500" dirty="0">
              <a:solidFill>
                <a:srgbClr val="5398A2"/>
              </a:solidFill>
            </a:endParaRPr>
          </a:p>
        </p:txBody>
      </p:sp>
    </p:spTree>
    <p:extLst>
      <p:ext uri="{BB962C8B-B14F-4D97-AF65-F5344CB8AC3E}">
        <p14:creationId xmlns:p14="http://schemas.microsoft.com/office/powerpoint/2010/main" val="26058943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6DF1B-A214-78BA-544F-61F42C04D87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CA002-DFA4-1EB1-FC67-9F8062B8B5D9}"/>
              </a:ext>
            </a:extLst>
          </p:cNvPr>
          <p:cNvSpPr txBox="1">
            <a:spLocks/>
          </p:cNvSpPr>
          <p:nvPr/>
        </p:nvSpPr>
        <p:spPr>
          <a:xfrm>
            <a:off x="4351870" y="1933936"/>
            <a:ext cx="723052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a:solidFill>
                  <a:srgbClr val="404040"/>
                </a:solidFill>
                <a:latin typeface="Calibri" panose="020F0502020204030204" pitchFamily="34" charset="0"/>
                <a:ea typeface="Calibri" panose="020F0502020204030204" pitchFamily="34" charset="0"/>
                <a:cs typeface="Calibri" panose="020F0502020204030204" pitchFamily="34" charset="0"/>
              </a:rPr>
              <a:t>Slikanje je oblika igre in lahko vključuje študije materialov, ki jih preživimo mešajoč barve, da ustvarimo različne odtenke, pa tudi mešanje različnih naravnih materialov za izdelavo barv. Lahko vključuje tudi učenje tehnik, kot je obdelava lastnega platna ali slikanje na različne najdene materiale, da vidiš, kaj ti je zabavno in prijetno. Vlažna barva na (predvidevamo) suhih površinah te lahko popelje do celovite senzorične izkušnje, ki te osredotoči na prostor in čas, to pa ti omogoči, da se povežeš s svojo ustvarjalno energijo in sprostiš intelektualno, analitično, kritično energijo, ki pogosto izhaja, ko raziskuješ nov ustvarjalni medij. Kritiku rečemo: osredotoči se na igro, osredotoči se na radovednost, osredotoči se na raziskovanje in pusti, da te slika pouči. Nisi tu, da bi nekomu ugajal.</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0FBE921E-6D2E-0949-B8FB-7DD951C3CA27}"/>
              </a:ext>
            </a:extLst>
          </p:cNvPr>
          <p:cNvSpPr txBox="1">
            <a:spLocks/>
          </p:cNvSpPr>
          <p:nvPr/>
        </p:nvSpPr>
        <p:spPr>
          <a:xfrm>
            <a:off x="728352" y="1933936"/>
            <a:ext cx="304778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pl-PL" dirty="0">
                <a:solidFill>
                  <a:srgbClr val="404040"/>
                </a:solidFill>
                <a:latin typeface="Calibri" panose="020F0502020204030204" pitchFamily="34" charset="0"/>
                <a:ea typeface="Calibri" panose="020F0502020204030204" pitchFamily="34" charset="0"/>
                <a:cs typeface="Calibri" panose="020F0502020204030204" pitchFamily="34" charset="0"/>
              </a:rPr>
              <a:t>Slikanje je duhovni akt, ne glede na to, kako tehnično "dobra" je slika.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1EE51C6-3E57-39D4-4AA3-8C511747E7DE}"/>
              </a:ext>
            </a:extLst>
          </p:cNvPr>
          <p:cNvCxnSpPr>
            <a:cxnSpLocks/>
          </p:cNvCxnSpPr>
          <p:nvPr/>
        </p:nvCxnSpPr>
        <p:spPr>
          <a:xfrm>
            <a:off x="3988121"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C93AE925-0D2D-949C-8CCF-055E32C7F66A}"/>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BDEB3D02-1A09-5199-76F5-08188DC978D6}"/>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3A5BCD1C-6986-9E6B-782B-DC5460CB49B4}"/>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38BD357E-5870-1053-BB48-BDC2F4C87D7C}"/>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Slikanje</a:t>
            </a:r>
            <a:endParaRPr lang="en-US" sz="3500" dirty="0">
              <a:solidFill>
                <a:srgbClr val="5398A2"/>
              </a:solidFill>
            </a:endParaRPr>
          </a:p>
        </p:txBody>
      </p:sp>
    </p:spTree>
    <p:extLst>
      <p:ext uri="{BB962C8B-B14F-4D97-AF65-F5344CB8AC3E}">
        <p14:creationId xmlns:p14="http://schemas.microsoft.com/office/powerpoint/2010/main" val="367949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2245601" cy="830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1699696" cy="830997"/>
          </a:xfrm>
          <a:prstGeom prst="rect">
            <a:avLst/>
          </a:prstGeom>
          <a:noFill/>
        </p:spPr>
        <p:txBody>
          <a:bodyPr wrap="none" rtlCol="0">
            <a:spAutoFit/>
          </a:bodyPr>
          <a:lstStyle/>
          <a:p>
            <a:r>
              <a:rPr lang="en-US" sz="4800" b="1" spc="324">
                <a:solidFill>
                  <a:srgbClr val="5398A2"/>
                </a:solidFill>
                <a:latin typeface="Calibri" panose="020F0502020204030204" pitchFamily="34" charset="0"/>
                <a:cs typeface="Calibri" panose="020F0502020204030204" pitchFamily="34" charset="0"/>
              </a:rPr>
              <a:t>Uvod</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5F0B-E12F-1E7C-3938-EE4541C10F8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D577B21-A9D4-005B-8506-24DDED9479E1}"/>
              </a:ext>
            </a:extLst>
          </p:cNvPr>
          <p:cNvSpPr txBox="1">
            <a:spLocks/>
          </p:cNvSpPr>
          <p:nvPr/>
        </p:nvSpPr>
        <p:spPr>
          <a:xfrm>
            <a:off x="5317066" y="1933936"/>
            <a:ext cx="62653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Lončarstvo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včasih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nedostopno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zaradi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potrebnih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potrebščin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lončarsko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vreteno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izven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dosega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poiščeš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katerimi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razviješ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ročnega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oblikovanja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Na internetu so številni videi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orodja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metode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raziskovanje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rPr>
              <a:t>primer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7329212-B03E-E7D8-9016-B15E9869387B}"/>
              </a:ext>
            </a:extLst>
          </p:cNvPr>
          <p:cNvSpPr txBox="1">
            <a:spLocks/>
          </p:cNvSpPr>
          <p:nvPr/>
        </p:nvSpPr>
        <p:spPr>
          <a:xfrm>
            <a:off x="728351" y="1933936"/>
            <a:ext cx="362351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Ker je glina osnovni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materialom</a:t>
            </a: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lončarstvo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umetniška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zemljo</a:t>
            </a: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 – neposredno jo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držiš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dlaneh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CEA08DB-471C-654D-2F5B-91A0A2B43CFC}"/>
              </a:ext>
            </a:extLst>
          </p:cNvPr>
          <p:cNvCxnSpPr>
            <a:cxnSpLocks/>
          </p:cNvCxnSpPr>
          <p:nvPr/>
        </p:nvCxnSpPr>
        <p:spPr>
          <a:xfrm>
            <a:off x="4902522" y="1757253"/>
            <a:ext cx="0" cy="4220214"/>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2D8155B3-FD03-797C-AD52-A76513448B1D}"/>
              </a:ext>
            </a:extLst>
          </p:cNvPr>
          <p:cNvPicPr>
            <a:picLocks noChangeAspect="1"/>
          </p:cNvPicPr>
          <p:nvPr/>
        </p:nvPicPr>
        <p:blipFill rotWithShape="1">
          <a:blip r:embed="rId3"/>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FB3C7B8A-86A2-3540-BCBE-C7327D123B21}"/>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A84DE04A-8EBF-97F6-DDD7-687040750E07}"/>
              </a:ext>
            </a:extLst>
          </p:cNvPr>
          <p:cNvSpPr/>
          <p:nvPr/>
        </p:nvSpPr>
        <p:spPr>
          <a:xfrm rot="10800000">
            <a:off x="-2" y="-2"/>
            <a:ext cx="5038165" cy="1351861"/>
          </a:xfrm>
          <a:prstGeom prst="rect">
            <a:avLst/>
          </a:prstGeom>
          <a:blipFill>
            <a:blip r:embed="rId4">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8AFBB481-F80A-DA8C-D218-4051100F6784}"/>
              </a:ext>
            </a:extLst>
          </p:cNvPr>
          <p:cNvSpPr txBox="1">
            <a:spLocks/>
          </p:cNvSpPr>
          <p:nvPr/>
        </p:nvSpPr>
        <p:spPr>
          <a:xfrm>
            <a:off x="-2" y="341438"/>
            <a:ext cx="33866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170" indent="0">
              <a:lnSpc>
                <a:spcPct val="111193"/>
              </a:lnSpc>
            </a:pPr>
            <a:r>
              <a:rPr lang="en-US" sz="3500" dirty="0" err="1">
                <a:solidFill>
                  <a:srgbClr val="5398A2"/>
                </a:solidFill>
              </a:rPr>
              <a:t>Lončarstvo</a:t>
            </a:r>
          </a:p>
        </p:txBody>
      </p:sp>
    </p:spTree>
    <p:extLst>
      <p:ext uri="{BB962C8B-B14F-4D97-AF65-F5344CB8AC3E}">
        <p14:creationId xmlns:p14="http://schemas.microsoft.com/office/powerpoint/2010/main" val="9826191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753F3-D6FC-8965-A7FF-0AC45AD4DBF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86F7624-C733-D8F4-653A-16D7856127E2}"/>
              </a:ext>
            </a:extLst>
          </p:cNvPr>
          <p:cNvSpPr txBox="1">
            <a:spLocks/>
          </p:cNvSpPr>
          <p:nvPr/>
        </p:nvSpPr>
        <p:spPr>
          <a:xfrm>
            <a:off x="4775205" y="1933936"/>
            <a:ext cx="634999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Vsaka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koncept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popravila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poetska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analogija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navidezno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zlomljenih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Kintsugi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tradicionalna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japonska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popravljanja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zlomljenih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posod</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njihovo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zatesnjevanje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zlatom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medtem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mozaik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izkorišča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zlomljene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kose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lepih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del – od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ploščic</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muralov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Šivanja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posebej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razlagati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vendar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ima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učenja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osnovnih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šiviljskih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veščin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izdelavo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lastnih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tekstilnih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projektov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obleke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quilting,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praktične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domače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stvari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učenja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umetnosti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vezenja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popravila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raztrganih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neprilegajočih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novo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priložnost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5EAF15F-AF2E-1008-E05E-413827627D10}"/>
              </a:ext>
            </a:extLst>
          </p:cNvPr>
          <p:cNvSpPr txBox="1">
            <a:spLocks/>
          </p:cNvSpPr>
          <p:nvPr/>
        </p:nvSpPr>
        <p:spPr>
          <a:xfrm>
            <a:off x="728352" y="1933936"/>
            <a:ext cx="3488048"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tvoji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obstajajo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dirty="0">
                <a:solidFill>
                  <a:srgbClr val="404040"/>
                </a:solidFill>
                <a:latin typeface="Calibri" panose="020F0502020204030204" pitchFamily="34" charset="0"/>
                <a:ea typeface="Calibri" panose="020F0502020204030204" pitchFamily="34" charset="0"/>
                <a:cs typeface="Calibri" panose="020F0502020204030204" pitchFamily="34" charset="0"/>
              </a:rPr>
              <a:t>možnosti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učenje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kintsugi,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izdelavo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mozaikov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šivanje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jim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pridružiš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priučiš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novih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znanj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C81E2C9F-6FD5-BB41-0D89-00211758FFED}"/>
              </a:ext>
            </a:extLst>
          </p:cNvPr>
          <p:cNvCxnSpPr>
            <a:cxnSpLocks/>
          </p:cNvCxnSpPr>
          <p:nvPr/>
        </p:nvCxnSpPr>
        <p:spPr>
          <a:xfrm>
            <a:off x="4326788" y="1757253"/>
            <a:ext cx="0" cy="475930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7246E98C-6FDD-BB0D-A1D7-69C9E49D4E5C}"/>
              </a:ext>
            </a:extLst>
          </p:cNvPr>
          <p:cNvPicPr>
            <a:picLocks noChangeAspect="1"/>
          </p:cNvPicPr>
          <p:nvPr/>
        </p:nvPicPr>
        <p:blipFill rotWithShape="1">
          <a:blip r:embed="rId2"/>
          <a:srcRect l="-16994" t="48092" r="16994" b="35486"/>
          <a:stretch/>
        </p:blipFill>
        <p:spPr>
          <a:xfrm>
            <a:off x="6688680" y="2806"/>
            <a:ext cx="5487602" cy="1351862"/>
          </a:xfrm>
          <a:prstGeom prst="rect">
            <a:avLst/>
          </a:prstGeom>
        </p:spPr>
      </p:pic>
      <p:sp>
        <p:nvSpPr>
          <p:cNvPr id="15" name="Google Shape;133;p1">
            <a:extLst>
              <a:ext uri="{FF2B5EF4-FFF2-40B4-BE49-F238E27FC236}">
                <a16:creationId xmlns:a16="http://schemas.microsoft.com/office/drawing/2014/main" id="{89A5EFA6-3768-A48F-3400-C18E448510E4}"/>
              </a:ext>
            </a:extLst>
          </p:cNvPr>
          <p:cNvSpPr/>
          <p:nvPr/>
        </p:nvSpPr>
        <p:spPr>
          <a:xfrm rot="10800000">
            <a:off x="-3" y="-5"/>
            <a:ext cx="12192001" cy="135467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D5EE7FCB-A2A5-3EFC-FDBB-0BF4805A6CCB}"/>
              </a:ext>
            </a:extLst>
          </p:cNvPr>
          <p:cNvSpPr/>
          <p:nvPr/>
        </p:nvSpPr>
        <p:spPr>
          <a:xfrm rot="10800000">
            <a:off x="-2" y="-2"/>
            <a:ext cx="5038165" cy="1351861"/>
          </a:xfrm>
          <a:prstGeom prst="rect">
            <a:avLst/>
          </a:prstGeom>
          <a:blipFill>
            <a:blip r:embed="rId3">
              <a:alphaModFix amt="73000"/>
            </a:blip>
            <a:srcRect/>
            <a:stretch>
              <a:fillRect l="18129" t="-212240" r="-13942" b="-4537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BB69ABFD-F01B-0FCF-2660-8F5E0F7ABEDD}"/>
              </a:ext>
            </a:extLst>
          </p:cNvPr>
          <p:cNvSpPr txBox="1">
            <a:spLocks/>
          </p:cNvSpPr>
          <p:nvPr/>
        </p:nvSpPr>
        <p:spPr>
          <a:xfrm>
            <a:off x="-1" y="341438"/>
            <a:ext cx="873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Kintsugi, mozaik ali šivanje</a:t>
            </a:r>
            <a:endParaRPr lang="en-US" sz="3500" dirty="0">
              <a:solidFill>
                <a:srgbClr val="5398A2"/>
              </a:solidFill>
            </a:endParaRPr>
          </a:p>
        </p:txBody>
      </p:sp>
    </p:spTree>
    <p:extLst>
      <p:ext uri="{BB962C8B-B14F-4D97-AF65-F5344CB8AC3E}">
        <p14:creationId xmlns:p14="http://schemas.microsoft.com/office/powerpoint/2010/main" val="704314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9D98-54A6-98B2-779F-DA0F3DC912A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C4189B45-71A1-1214-60FF-A05AD496051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31A9301-E004-0F20-AFFF-F02B2936B0C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A7FE8B-D140-8059-8781-2D5DB60492A5}"/>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5D643928-A0E7-11B6-E112-050B4A580E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5AAD68D4-26CD-6ED0-27C6-D50AB27873D6}"/>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4A2104-AF77-B78C-5BDA-63FCA852074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12F361D-7A1E-318A-468C-29D66DB34FFC}"/>
              </a:ext>
            </a:extLst>
          </p:cNvPr>
          <p:cNvSpPr/>
          <p:nvPr/>
        </p:nvSpPr>
        <p:spPr>
          <a:xfrm>
            <a:off x="3978440" y="2581515"/>
            <a:ext cx="7530993" cy="2839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364EBD85-4F7E-D84B-A55D-F3522876AC84}"/>
              </a:ext>
            </a:extLst>
          </p:cNvPr>
          <p:cNvSpPr txBox="1"/>
          <p:nvPr/>
        </p:nvSpPr>
        <p:spPr>
          <a:xfrm>
            <a:off x="1610272" y="2847136"/>
            <a:ext cx="9799187" cy="2308324"/>
          </a:xfrm>
          <a:prstGeom prst="rect">
            <a:avLst/>
          </a:prstGeom>
          <a:noFill/>
        </p:spPr>
        <p:txBody>
          <a:bodyPr wrap="square" rtlCol="0">
            <a:spAutoFit/>
          </a:bodyPr>
          <a:lstStyle/>
          <a:p>
            <a:pPr algn="r"/>
            <a:r>
              <a:rPr lang="en-US" sz="4800" b="1" spc="324" dirty="0" err="1">
                <a:solidFill>
                  <a:srgbClr val="5398A2"/>
                </a:solidFill>
                <a:latin typeface="Calibri" panose="020F0502020204030204" pitchFamily="34" charset="0"/>
                <a:cs typeface="Calibri" panose="020F0502020204030204" pitchFamily="34" charset="0"/>
              </a:rPr>
              <a:t>Umetniške</a:t>
            </a:r>
            <a:r>
              <a:rPr lang="en-US" sz="4800" b="1" spc="324" dirty="0">
                <a:solidFill>
                  <a:srgbClr val="5398A2"/>
                </a:solidFill>
                <a:latin typeface="Calibri" panose="020F0502020204030204" pitchFamily="34" charset="0"/>
                <a:cs typeface="Calibri" panose="020F0502020204030204" pitchFamily="34" charset="0"/>
              </a:rPr>
              <a:t> </a:t>
            </a:r>
            <a:r>
              <a:rPr lang="en-US" sz="4800" b="1" spc="324" dirty="0" err="1">
                <a:solidFill>
                  <a:srgbClr val="5398A2"/>
                </a:solidFill>
                <a:latin typeface="Calibri" panose="020F0502020204030204" pitchFamily="34" charset="0"/>
                <a:cs typeface="Calibri" panose="020F0502020204030204" pitchFamily="34" charset="0"/>
              </a:rPr>
              <a:t>dejavnosti</a:t>
            </a:r>
            <a:r>
              <a:rPr lang="en-US" sz="4800" b="1" spc="324" dirty="0">
                <a:solidFill>
                  <a:srgbClr val="5398A2"/>
                </a:solidFill>
                <a:latin typeface="Calibri" panose="020F0502020204030204" pitchFamily="34" charset="0"/>
                <a:cs typeface="Calibri" panose="020F0502020204030204" pitchFamily="34" charset="0"/>
              </a:rPr>
              <a:t> za </a:t>
            </a:r>
            <a:r>
              <a:rPr lang="en-US" sz="4800" b="1" spc="324" dirty="0" err="1">
                <a:solidFill>
                  <a:srgbClr val="5398A2"/>
                </a:solidFill>
                <a:latin typeface="Calibri" panose="020F0502020204030204" pitchFamily="34" charset="0"/>
                <a:cs typeface="Calibri" panose="020F0502020204030204" pitchFamily="34" charset="0"/>
              </a:rPr>
              <a:t>izražanje</a:t>
            </a:r>
            <a:r>
              <a:rPr lang="en-US" sz="4800" b="1" spc="324" dirty="0">
                <a:solidFill>
                  <a:srgbClr val="5398A2"/>
                </a:solidFill>
                <a:latin typeface="Calibri" panose="020F0502020204030204" pitchFamily="34" charset="0"/>
                <a:cs typeface="Calibri" panose="020F0502020204030204" pitchFamily="34" charset="0"/>
              </a:rPr>
              <a:t> </a:t>
            </a:r>
            <a:r>
              <a:rPr lang="en-US" sz="4800" b="1" spc="324" dirty="0" err="1">
                <a:solidFill>
                  <a:srgbClr val="5398A2"/>
                </a:solidFill>
                <a:latin typeface="Calibri" panose="020F0502020204030204" pitchFamily="34" charset="0"/>
                <a:cs typeface="Calibri" panose="020F0502020204030204" pitchFamily="34" charset="0"/>
              </a:rPr>
              <a:t>čustev</a:t>
            </a:r>
            <a:r>
              <a:rPr lang="en-US" sz="4800" b="1" spc="324" dirty="0">
                <a:solidFill>
                  <a:srgbClr val="5398A2"/>
                </a:solidFill>
                <a:latin typeface="Calibri" panose="020F0502020204030204" pitchFamily="34" charset="0"/>
                <a:cs typeface="Calibri" panose="020F0502020204030204" pitchFamily="34" charset="0"/>
              </a:rPr>
              <a:t> in </a:t>
            </a:r>
            <a:r>
              <a:rPr lang="en-US" sz="4800" b="1" spc="324" dirty="0" err="1">
                <a:solidFill>
                  <a:srgbClr val="5398A2"/>
                </a:solidFill>
                <a:latin typeface="Calibri" panose="020F0502020204030204" pitchFamily="34" charset="0"/>
                <a:cs typeface="Calibri" panose="020F0502020204030204" pitchFamily="34" charset="0"/>
              </a:rPr>
              <a:t>povezovanje</a:t>
            </a:r>
            <a:r>
              <a:rPr lang="en-US" sz="4800" b="1" spc="324" dirty="0">
                <a:solidFill>
                  <a:srgbClr val="5398A2"/>
                </a:solidFill>
                <a:latin typeface="Calibri" panose="020F0502020204030204" pitchFamily="34" charset="0"/>
                <a:cs typeface="Calibri" panose="020F0502020204030204" pitchFamily="34" charset="0"/>
              </a:rPr>
              <a:t> z </a:t>
            </a:r>
            <a:r>
              <a:rPr lang="en-US" sz="4800" b="1" spc="324" dirty="0" err="1">
                <a:solidFill>
                  <a:srgbClr val="5398A2"/>
                </a:solidFill>
                <a:latin typeface="Calibri" panose="020F0502020204030204" pitchFamily="34" charset="0"/>
                <a:cs typeface="Calibri" panose="020F0502020204030204" pitchFamily="34" charset="0"/>
              </a:rPr>
              <a:t>naravo</a:t>
            </a: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4C6BDA18-19E2-E3F0-5D50-756709DCC4AA}"/>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325501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6FA2C-1BF1-1189-7A79-017206146A9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263B585E-DB92-7A09-7EF1-2CA422BCECD3}"/>
              </a:ext>
            </a:extLst>
          </p:cNvPr>
          <p:cNvSpPr/>
          <p:nvPr/>
        </p:nvSpPr>
        <p:spPr>
          <a:xfrm>
            <a:off x="-11" y="-12"/>
            <a:ext cx="12192011" cy="2157164"/>
          </a:xfrm>
          <a:prstGeom prst="rect">
            <a:avLst/>
          </a:prstGeom>
          <a:gradFill>
            <a:gsLst>
              <a:gs pos="33000">
                <a:srgbClr val="1F8E47"/>
              </a:gs>
              <a:gs pos="93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0D50488-D354-7881-F048-7C7AB41E29B7}"/>
              </a:ext>
            </a:extLst>
          </p:cNvPr>
          <p:cNvSpPr/>
          <p:nvPr/>
        </p:nvSpPr>
        <p:spPr>
          <a:xfrm rot="10800000" flipH="1">
            <a:off x="7907856" y="-1264038"/>
            <a:ext cx="4284144" cy="3429000"/>
          </a:xfrm>
          <a:prstGeom prst="rect">
            <a:avLst/>
          </a:prstGeom>
          <a:blipFill>
            <a:blip r:embed="rId2">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D52B98B-64B2-2C5D-5125-E7DEBA3488BA}"/>
              </a:ext>
            </a:extLst>
          </p:cNvPr>
          <p:cNvSpPr txBox="1">
            <a:spLocks/>
          </p:cNvSpPr>
          <p:nvPr/>
        </p:nvSpPr>
        <p:spPr>
          <a:xfrm>
            <a:off x="577774" y="578555"/>
            <a:ext cx="10834056"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4300" b="1" dirty="0" err="1">
                <a:solidFill>
                  <a:schemeClr val="bg1"/>
                </a:solidFill>
                <a:latin typeface="Calibri" panose="020F0502020204030204" pitchFamily="34" charset="0"/>
                <a:ea typeface="Calibri" panose="020F0502020204030204" pitchFamily="34" charset="0"/>
                <a:cs typeface="Calibri" panose="020F0502020204030204" pitchFamily="34" charset="0"/>
              </a:rPr>
              <a:t>Nasprotje</a:t>
            </a: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4300" b="1" dirty="0" err="1">
                <a:solidFill>
                  <a:schemeClr val="bg1"/>
                </a:solidFill>
                <a:latin typeface="Calibri" panose="020F0502020204030204" pitchFamily="34" charset="0"/>
                <a:ea typeface="Calibri" panose="020F0502020204030204" pitchFamily="34" charset="0"/>
                <a:cs typeface="Calibri" panose="020F0502020204030204" pitchFamily="34" charset="0"/>
              </a:rPr>
              <a:t>depresije</a:t>
            </a: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4300" b="1" dirty="0" err="1">
                <a:solidFill>
                  <a:schemeClr val="bg1"/>
                </a:solidFill>
                <a:latin typeface="Calibri" panose="020F0502020204030204" pitchFamily="34" charset="0"/>
                <a:ea typeface="Calibri" panose="020F0502020204030204" pitchFamily="34" charset="0"/>
                <a:cs typeface="Calibri" panose="020F0502020204030204" pitchFamily="34" charset="0"/>
              </a:rPr>
              <a:t>izražanje</a:t>
            </a:r>
            <a:r>
              <a:rPr lang="en-IE" sz="43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IE" sz="3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je </a:t>
            </a:r>
            <a:r>
              <a:rPr lang="en-IE"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zapisala</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psihologinja</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 Edith Eger</a:t>
            </a:r>
            <a:endParaRPr lang="sv-SE" sz="3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638260D3-EC86-8F3B-49B4-0C1FC91768CF}"/>
              </a:ext>
            </a:extLst>
          </p:cNvPr>
          <p:cNvSpPr txBox="1">
            <a:spLocks/>
          </p:cNvSpPr>
          <p:nvPr/>
        </p:nvSpPr>
        <p:spPr>
          <a:xfrm>
            <a:off x="678221" y="2735719"/>
            <a:ext cx="5097426" cy="49773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Spodaj</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najd</a:t>
            </a:r>
            <a:r>
              <a:rPr lang="sl-SI"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eš</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ideje</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kako</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združiti</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umetniško</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izražanje</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z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naravnimi</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materiali</a:t>
            </a:r>
            <a:r>
              <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dejavnosti</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izvaja</a:t>
            </a:r>
            <a:r>
              <a:rPr lang="sl-SI" sz="27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enkratno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izkušnjo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vključi</a:t>
            </a:r>
            <a:r>
              <a:rPr lang="sl-SI" sz="27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ustvarjalno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vedno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potrebuje</a:t>
            </a:r>
            <a:r>
              <a:rPr lang="sl-SI"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šd</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pomirjujoč</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zabaven</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izražanja</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svojih</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čustev</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razdelek</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raziskuje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zgoraj</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omenjene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koncepte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usmerja</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prepletanju</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ustvarjalne</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sposobnosti</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našega</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odnosa</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7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sz="27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A900955-1BB2-A557-CE78-5C2168EA65FC}"/>
              </a:ext>
            </a:extLst>
          </p:cNvPr>
          <p:cNvCxnSpPr>
            <a:cxnSpLocks/>
          </p:cNvCxnSpPr>
          <p:nvPr/>
        </p:nvCxnSpPr>
        <p:spPr>
          <a:xfrm>
            <a:off x="6513944" y="2286000"/>
            <a:ext cx="0" cy="425164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4" name="Text Placeholder 3">
            <a:extLst>
              <a:ext uri="{FF2B5EF4-FFF2-40B4-BE49-F238E27FC236}">
                <a16:creationId xmlns:a16="http://schemas.microsoft.com/office/drawing/2014/main" id="{53D1DE9D-DF0E-30B0-24E1-55D987FB5D40}"/>
              </a:ext>
            </a:extLst>
          </p:cNvPr>
          <p:cNvSpPr txBox="1">
            <a:spLocks/>
          </p:cNvSpPr>
          <p:nvPr/>
        </p:nvSpPr>
        <p:spPr>
          <a:xfrm>
            <a:off x="7004045" y="2735719"/>
            <a:ext cx="4825729" cy="32310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200"/>
              </a:spcBef>
              <a:buClr>
                <a:srgbClr val="E6C8C7"/>
              </a:buClr>
              <a:buNone/>
              <a:tabLst>
                <a:tab pos="3911600" algn="l"/>
                <a:tab pos="4841875" algn="l"/>
              </a:tabLst>
            </a:pPr>
            <a:r>
              <a:rPr lang="it-IT" b="1" dirty="0"/>
              <a:t>Mini </a:t>
            </a:r>
            <a:r>
              <a:rPr lang="it-IT" b="1" dirty="0" err="1"/>
              <a:t>naravno</a:t>
            </a:r>
            <a:r>
              <a:rPr lang="it-IT" b="1" dirty="0"/>
              <a:t> </a:t>
            </a:r>
            <a:r>
              <a:rPr lang="it-IT" b="1" dirty="0" err="1"/>
              <a:t>nihalo</a:t>
            </a:r>
            <a:endParaRPr lang="en-US" dirty="0"/>
          </a:p>
          <a:p>
            <a:pPr marL="0" indent="0">
              <a:lnSpc>
                <a:spcPct val="200000"/>
              </a:lnSpc>
              <a:spcBef>
                <a:spcPts val="200"/>
              </a:spcBef>
              <a:buClr>
                <a:srgbClr val="E6C8C7"/>
              </a:buClr>
              <a:buNone/>
              <a:tabLst>
                <a:tab pos="3911600" algn="l"/>
                <a:tab pos="4841875" algn="l"/>
              </a:tabLst>
            </a:pPr>
            <a:r>
              <a:rPr lang="it-IT" b="1" dirty="0" err="1"/>
              <a:t>Odtisi</a:t>
            </a:r>
            <a:r>
              <a:rPr lang="it-IT" b="1" dirty="0"/>
              <a:t> </a:t>
            </a:r>
            <a:r>
              <a:rPr lang="it-IT" b="1" dirty="0" err="1"/>
              <a:t>rastlin</a:t>
            </a:r>
            <a:endParaRPr lang="en-US" dirty="0"/>
          </a:p>
          <a:p>
            <a:pPr marL="0" indent="0">
              <a:lnSpc>
                <a:spcPct val="200000"/>
              </a:lnSpc>
              <a:spcBef>
                <a:spcPts val="200"/>
              </a:spcBef>
              <a:buClr>
                <a:srgbClr val="E6C8C7"/>
              </a:buClr>
              <a:buNone/>
              <a:tabLst>
                <a:tab pos="3911600" algn="l"/>
                <a:tab pos="4841875" algn="l"/>
              </a:tabLst>
            </a:pPr>
            <a:r>
              <a:rPr lang="it-IT" b="1" dirty="0" err="1"/>
              <a:t>Sušenje</a:t>
            </a:r>
            <a:r>
              <a:rPr lang="it-IT" b="1" dirty="0"/>
              <a:t> in </a:t>
            </a:r>
            <a:r>
              <a:rPr lang="it-IT" b="1" dirty="0" err="1"/>
              <a:t>aranžiranje</a:t>
            </a:r>
            <a:r>
              <a:rPr lang="it-IT" b="1" dirty="0"/>
              <a:t> </a:t>
            </a:r>
            <a:r>
              <a:rPr lang="it-IT" b="1" dirty="0" err="1"/>
              <a:t>cvetja</a:t>
            </a:r>
            <a:endParaRPr lang="en-US" dirty="0"/>
          </a:p>
          <a:p>
            <a:pPr marL="0" indent="0">
              <a:lnSpc>
                <a:spcPct val="200000"/>
              </a:lnSpc>
              <a:spcBef>
                <a:spcPts val="200"/>
              </a:spcBef>
              <a:buClr>
                <a:srgbClr val="E6C8C7"/>
              </a:buClr>
              <a:buNone/>
              <a:tabLst>
                <a:tab pos="3911600" algn="l"/>
                <a:tab pos="4841875"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ct val="200000"/>
              </a:lnSpc>
              <a:spcBef>
                <a:spcPts val="200"/>
              </a:spcBef>
              <a:buClr>
                <a:srgbClr val="E6C8C7"/>
              </a:buClr>
              <a:buNone/>
              <a:tabLst>
                <a:tab pos="3911600" algn="l"/>
                <a:tab pos="4841875"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7081F000-2646-28B7-3057-C04E80F7A0FF}"/>
              </a:ext>
            </a:extLst>
          </p:cNvPr>
          <p:cNvGrpSpPr/>
          <p:nvPr/>
        </p:nvGrpSpPr>
        <p:grpSpPr>
          <a:xfrm>
            <a:off x="6177830" y="4020943"/>
            <a:ext cx="5177595" cy="767372"/>
            <a:chOff x="5408400" y="3484375"/>
            <a:chExt cx="5177595" cy="767372"/>
          </a:xfrm>
        </p:grpSpPr>
        <p:cxnSp>
          <p:nvCxnSpPr>
            <p:cNvPr id="26" name="Straight Connector 25">
              <a:extLst>
                <a:ext uri="{FF2B5EF4-FFF2-40B4-BE49-F238E27FC236}">
                  <a16:creationId xmlns:a16="http://schemas.microsoft.com/office/drawing/2014/main" id="{1A2F6A75-6509-3FC9-C1C0-B2E5EF4EF116}"/>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D2A5D658-D781-8B63-CB33-447D62C7899B}"/>
                </a:ext>
              </a:extLst>
            </p:cNvPr>
            <p:cNvGrpSpPr/>
            <p:nvPr/>
          </p:nvGrpSpPr>
          <p:grpSpPr>
            <a:xfrm>
              <a:off x="5408400" y="3484375"/>
              <a:ext cx="735518" cy="767372"/>
              <a:chOff x="6014779" y="1253145"/>
              <a:chExt cx="932855" cy="973255"/>
            </a:xfrm>
          </p:grpSpPr>
          <p:sp>
            <p:nvSpPr>
              <p:cNvPr id="28" name="Oval 27">
                <a:extLst>
                  <a:ext uri="{FF2B5EF4-FFF2-40B4-BE49-F238E27FC236}">
                    <a16:creationId xmlns:a16="http://schemas.microsoft.com/office/drawing/2014/main" id="{0D88F0EC-DA64-9E22-8048-13D27D0933D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095C4EF8-3824-E3F5-F0A7-5DE276217B9D}"/>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30" name="Group 29">
            <a:extLst>
              <a:ext uri="{FF2B5EF4-FFF2-40B4-BE49-F238E27FC236}">
                <a16:creationId xmlns:a16="http://schemas.microsoft.com/office/drawing/2014/main" id="{9036C048-F8C5-9A34-9E2D-42C250DDA2A5}"/>
              </a:ext>
            </a:extLst>
          </p:cNvPr>
          <p:cNvGrpSpPr/>
          <p:nvPr/>
        </p:nvGrpSpPr>
        <p:grpSpPr>
          <a:xfrm>
            <a:off x="6125293" y="3029634"/>
            <a:ext cx="5177595" cy="767372"/>
            <a:chOff x="5408400" y="3484375"/>
            <a:chExt cx="5177595" cy="767372"/>
          </a:xfrm>
        </p:grpSpPr>
        <p:cxnSp>
          <p:nvCxnSpPr>
            <p:cNvPr id="31" name="Straight Connector 30">
              <a:extLst>
                <a:ext uri="{FF2B5EF4-FFF2-40B4-BE49-F238E27FC236}">
                  <a16:creationId xmlns:a16="http://schemas.microsoft.com/office/drawing/2014/main" id="{5AD08733-FC75-5217-5765-EAB00BD30803}"/>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E64759B4-4061-4533-D751-B298EBF64D17}"/>
                </a:ext>
              </a:extLst>
            </p:cNvPr>
            <p:cNvGrpSpPr/>
            <p:nvPr/>
          </p:nvGrpSpPr>
          <p:grpSpPr>
            <a:xfrm>
              <a:off x="5408400" y="3484375"/>
              <a:ext cx="735518" cy="767372"/>
              <a:chOff x="6014779" y="1253145"/>
              <a:chExt cx="932855" cy="973255"/>
            </a:xfrm>
          </p:grpSpPr>
          <p:sp>
            <p:nvSpPr>
              <p:cNvPr id="33" name="Oval 32">
                <a:extLst>
                  <a:ext uri="{FF2B5EF4-FFF2-40B4-BE49-F238E27FC236}">
                    <a16:creationId xmlns:a16="http://schemas.microsoft.com/office/drawing/2014/main" id="{32FE730B-AC14-FA14-2E29-7CD20A2707E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a:extLst>
                  <a:ext uri="{FF2B5EF4-FFF2-40B4-BE49-F238E27FC236}">
                    <a16:creationId xmlns:a16="http://schemas.microsoft.com/office/drawing/2014/main" id="{76CEB0D3-E843-2E06-DF90-C2D657B3DE0E}"/>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5" name="Group 34">
            <a:extLst>
              <a:ext uri="{FF2B5EF4-FFF2-40B4-BE49-F238E27FC236}">
                <a16:creationId xmlns:a16="http://schemas.microsoft.com/office/drawing/2014/main" id="{2CB71826-D4E1-2C83-FECD-185C8DCAFA72}"/>
              </a:ext>
            </a:extLst>
          </p:cNvPr>
          <p:cNvGrpSpPr/>
          <p:nvPr/>
        </p:nvGrpSpPr>
        <p:grpSpPr>
          <a:xfrm>
            <a:off x="6125293" y="4944290"/>
            <a:ext cx="5177595" cy="767372"/>
            <a:chOff x="5408400" y="3484375"/>
            <a:chExt cx="5177595" cy="767372"/>
          </a:xfrm>
        </p:grpSpPr>
        <p:cxnSp>
          <p:nvCxnSpPr>
            <p:cNvPr id="36" name="Straight Connector 35">
              <a:extLst>
                <a:ext uri="{FF2B5EF4-FFF2-40B4-BE49-F238E27FC236}">
                  <a16:creationId xmlns:a16="http://schemas.microsoft.com/office/drawing/2014/main" id="{226CE0D6-7661-DB07-2939-8D3B87AAF1EC}"/>
                </a:ext>
              </a:extLst>
            </p:cNvPr>
            <p:cNvCxnSpPr>
              <a:cxnSpLocks/>
            </p:cNvCxnSpPr>
            <p:nvPr/>
          </p:nvCxnSpPr>
          <p:spPr>
            <a:xfrm flipH="1">
              <a:off x="5905995" y="3913830"/>
              <a:ext cx="468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A2B14C09-13BD-0923-FC97-43BEF3C08C99}"/>
                </a:ext>
              </a:extLst>
            </p:cNvPr>
            <p:cNvGrpSpPr/>
            <p:nvPr/>
          </p:nvGrpSpPr>
          <p:grpSpPr>
            <a:xfrm>
              <a:off x="5408400" y="3484375"/>
              <a:ext cx="735518" cy="767372"/>
              <a:chOff x="6014779" y="1253145"/>
              <a:chExt cx="932855" cy="973255"/>
            </a:xfrm>
          </p:grpSpPr>
          <p:sp>
            <p:nvSpPr>
              <p:cNvPr id="38" name="Oval 37">
                <a:extLst>
                  <a:ext uri="{FF2B5EF4-FFF2-40B4-BE49-F238E27FC236}">
                    <a16:creationId xmlns:a16="http://schemas.microsoft.com/office/drawing/2014/main" id="{19A87EBD-C7A3-310A-681E-77BF384C9A6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23">
                <a:extLst>
                  <a:ext uri="{FF2B5EF4-FFF2-40B4-BE49-F238E27FC236}">
                    <a16:creationId xmlns:a16="http://schemas.microsoft.com/office/drawing/2014/main" id="{ADA8B45B-1DD6-1E49-1F23-1293D2B896F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spTree>
    <p:extLst>
      <p:ext uri="{BB962C8B-B14F-4D97-AF65-F5344CB8AC3E}">
        <p14:creationId xmlns:p14="http://schemas.microsoft.com/office/powerpoint/2010/main" val="952648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F068D-8443-6C54-63B9-6EEDC1F97F99}"/>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493AA8AD-C7AF-27F2-CC13-F3D64D4D9F5B}"/>
              </a:ext>
            </a:extLst>
          </p:cNvPr>
          <p:cNvSpPr/>
          <p:nvPr/>
        </p:nvSpPr>
        <p:spPr>
          <a:xfrm rot="10800000">
            <a:off x="-3" y="-6"/>
            <a:ext cx="5672670"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62E2CCB-AA63-8C10-F43F-6AC91766944D}"/>
              </a:ext>
            </a:extLst>
          </p:cNvPr>
          <p:cNvSpPr txBox="1">
            <a:spLocks/>
          </p:cNvSpPr>
          <p:nvPr/>
        </p:nvSpPr>
        <p:spPr>
          <a:xfrm>
            <a:off x="0" y="643468"/>
            <a:ext cx="53170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Mini naravno nihalo</a:t>
            </a:r>
            <a:endParaRPr lang="en-US" sz="3500" dirty="0">
              <a:solidFill>
                <a:srgbClr val="5398A2"/>
              </a:solidFill>
            </a:endParaRPr>
          </a:p>
        </p:txBody>
      </p:sp>
      <p:sp>
        <p:nvSpPr>
          <p:cNvPr id="9" name="Text Placeholder 3">
            <a:extLst>
              <a:ext uri="{FF2B5EF4-FFF2-40B4-BE49-F238E27FC236}">
                <a16:creationId xmlns:a16="http://schemas.microsoft.com/office/drawing/2014/main" id="{70EEA721-2FF3-64B3-3C01-055C80C0185F}"/>
              </a:ext>
            </a:extLst>
          </p:cNvPr>
          <p:cNvSpPr txBox="1">
            <a:spLocks/>
          </p:cNvSpPr>
          <p:nvPr/>
        </p:nvSpPr>
        <p:spPr>
          <a:xfrm>
            <a:off x="5807933" y="643468"/>
            <a:ext cx="6111924" cy="43204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15000"/>
              </a:lnSpc>
              <a:buNone/>
            </a:pPr>
            <a:r>
              <a:rPr lang="it-IT" sz="2400" dirty="0" err="1">
                <a:latin typeface="Arial" panose="020B0604020202020204" pitchFamily="34" charset="0"/>
                <a:ea typeface="Times New Roman" panose="02020603050405020304" pitchFamily="18" charset="0"/>
              </a:rPr>
              <a:t>Poišči</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primerno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klado</a:t>
            </a:r>
            <a:r>
              <a:rPr lang="it-IT" sz="2400" dirty="0">
                <a:latin typeface="Arial" panose="020B0604020202020204" pitchFamily="34" charset="0"/>
                <a:ea typeface="Times New Roman" panose="02020603050405020304" pitchFamily="18" charset="0"/>
              </a:rPr>
              <a:t> lesa, </a:t>
            </a:r>
            <a:r>
              <a:rPr lang="it-IT" sz="2400" dirty="0" err="1">
                <a:latin typeface="Arial" panose="020B0604020202020204" pitchFamily="34" charset="0"/>
                <a:ea typeface="Times New Roman" panose="02020603050405020304" pitchFamily="18" charset="0"/>
              </a:rPr>
              <a:t>ki</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jo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lahko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uporabi</a:t>
            </a:r>
            <a:r>
              <a:rPr lang="sl-SI" sz="2400" dirty="0">
                <a:latin typeface="Arial" panose="020B0604020202020204" pitchFamily="34" charset="0"/>
                <a:ea typeface="Times New Roman" panose="02020603050405020304" pitchFamily="18" charset="0"/>
              </a:rPr>
              <a:t>š</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kot</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osnovo</a:t>
            </a:r>
            <a:r>
              <a:rPr lang="it-IT" sz="2400" dirty="0">
                <a:latin typeface="Arial" panose="020B0604020202020204" pitchFamily="34" charset="0"/>
                <a:ea typeface="Times New Roman" panose="02020603050405020304" pitchFamily="18" charset="0"/>
              </a:rPr>
              <a:t> za </a:t>
            </a:r>
            <a:r>
              <a:rPr lang="it-IT" sz="2400" dirty="0" err="1">
                <a:latin typeface="Arial" panose="020B0604020202020204" pitchFamily="34" charset="0"/>
                <a:ea typeface="Times New Roman" panose="02020603050405020304" pitchFamily="18" charset="0"/>
              </a:rPr>
              <a:t>nihalo</a:t>
            </a:r>
            <a:r>
              <a:rPr lang="it-IT" sz="2400" dirty="0">
                <a:latin typeface="Arial" panose="020B0604020202020204" pitchFamily="34" charset="0"/>
                <a:ea typeface="Times New Roman" panose="02020603050405020304" pitchFamily="18" charset="0"/>
              </a:rPr>
              <a:t>. V </a:t>
            </a:r>
            <a:r>
              <a:rPr lang="it-IT" sz="2400" dirty="0" err="1">
                <a:latin typeface="Arial" panose="020B0604020202020204" pitchFamily="34" charset="0"/>
                <a:ea typeface="Times New Roman" panose="02020603050405020304" pitchFamily="18" charset="0"/>
              </a:rPr>
              <a:t>spodnji</a:t>
            </a:r>
            <a:r>
              <a:rPr lang="it-IT" sz="2400" dirty="0">
                <a:latin typeface="Arial" panose="020B0604020202020204" pitchFamily="34" charset="0"/>
                <a:ea typeface="Times New Roman" panose="02020603050405020304" pitchFamily="18" charset="0"/>
              </a:rPr>
              <a:t> del </a:t>
            </a:r>
            <a:r>
              <a:rPr lang="it-IT" sz="2400" dirty="0" err="1">
                <a:latin typeface="Arial" panose="020B0604020202020204" pitchFamily="34" charset="0"/>
                <a:ea typeface="Times New Roman" panose="02020603050405020304" pitchFamily="18" charset="0"/>
              </a:rPr>
              <a:t>veje</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izvrtaj</a:t>
            </a:r>
            <a:r>
              <a:rPr lang="sl-SI"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luknjo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Če</a:t>
            </a:r>
            <a:r>
              <a:rPr lang="it-IT" sz="2400" dirty="0">
                <a:latin typeface="Arial" panose="020B0604020202020204" pitchFamily="34" charset="0"/>
                <a:ea typeface="Times New Roman" panose="02020603050405020304" pitchFamily="18" charset="0"/>
              </a:rPr>
              <a:t> ima</a:t>
            </a:r>
            <a:r>
              <a:rPr lang="sl-SI" sz="2400" dirty="0">
                <a:latin typeface="Arial" panose="020B0604020202020204" pitchFamily="34" charset="0"/>
                <a:ea typeface="Times New Roman" panose="02020603050405020304" pitchFamily="18" charset="0"/>
              </a:rPr>
              <a:t>š </a:t>
            </a:r>
            <a:r>
              <a:rPr lang="it-IT" sz="2400" dirty="0" err="1">
                <a:latin typeface="Arial" panose="020B0604020202020204" pitchFamily="34" charset="0"/>
                <a:ea typeface="Times New Roman" panose="02020603050405020304" pitchFamily="18" charset="0"/>
              </a:rPr>
              <a:t>ustrezno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opremo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izvrtaj</a:t>
            </a:r>
            <a:r>
              <a:rPr lang="sl-SI"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luknjo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tudi</a:t>
            </a:r>
            <a:r>
              <a:rPr lang="it-IT" sz="2400" dirty="0">
                <a:latin typeface="Arial" panose="020B0604020202020204" pitchFamily="34" charset="0"/>
                <a:ea typeface="Times New Roman" panose="02020603050405020304" pitchFamily="18" charset="0"/>
              </a:rPr>
              <a:t> v </a:t>
            </a:r>
            <a:r>
              <a:rPr lang="it-IT" sz="2400" dirty="0" err="1">
                <a:latin typeface="Arial" panose="020B0604020202020204" pitchFamily="34" charset="0"/>
                <a:ea typeface="Times New Roman" panose="02020603050405020304" pitchFamily="18" charset="0"/>
              </a:rPr>
              <a:t>kamen</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alternativno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ga</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lahko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pritrdi</a:t>
            </a:r>
            <a:r>
              <a:rPr lang="sl-SI" sz="2400" dirty="0">
                <a:latin typeface="Arial" panose="020B0604020202020204" pitchFamily="34" charset="0"/>
                <a:ea typeface="Times New Roman" panose="02020603050405020304" pitchFamily="18" charset="0"/>
              </a:rPr>
              <a:t>š </a:t>
            </a:r>
            <a:r>
              <a:rPr lang="it-IT" sz="2400" dirty="0">
                <a:latin typeface="Arial" panose="020B0604020202020204" pitchFamily="34" charset="0"/>
                <a:ea typeface="Times New Roman" panose="02020603050405020304" pitchFamily="18" charset="0"/>
              </a:rPr>
              <a:t>s </a:t>
            </a:r>
            <a:r>
              <a:rPr lang="it-IT" sz="2400" dirty="0" err="1">
                <a:latin typeface="Arial" panose="020B0604020202020204" pitchFamily="34" charset="0"/>
                <a:ea typeface="Times New Roman" panose="02020603050405020304" pitchFamily="18" charset="0"/>
              </a:rPr>
              <a:t>vrvico</a:t>
            </a:r>
            <a:r>
              <a:rPr lang="it-IT" sz="2400" dirty="0">
                <a:latin typeface="Arial" panose="020B0604020202020204" pitchFamily="34" charset="0"/>
                <a:ea typeface="Times New Roman" panose="02020603050405020304" pitchFamily="18" charset="0"/>
              </a:rPr>
              <a:t>). V </a:t>
            </a:r>
            <a:r>
              <a:rPr lang="it-IT" sz="2400" dirty="0" err="1">
                <a:latin typeface="Arial" panose="020B0604020202020204" pitchFamily="34" charset="0"/>
                <a:ea typeface="Times New Roman" panose="02020603050405020304" pitchFamily="18" charset="0"/>
              </a:rPr>
              <a:t>spodnji</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polovici</a:t>
            </a:r>
            <a:r>
              <a:rPr lang="it-IT" sz="2400" dirty="0">
                <a:latin typeface="Arial" panose="020B0604020202020204" pitchFamily="34" charset="0"/>
                <a:ea typeface="Times New Roman" panose="02020603050405020304" pitchFamily="18" charset="0"/>
              </a:rPr>
              <a:t> lesene </a:t>
            </a:r>
            <a:r>
              <a:rPr lang="it-IT" sz="2400" dirty="0" err="1">
                <a:latin typeface="Arial" panose="020B0604020202020204" pitchFamily="34" charset="0"/>
                <a:ea typeface="Times New Roman" panose="02020603050405020304" pitchFamily="18" charset="0"/>
              </a:rPr>
              <a:t>plošče</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izdolb</a:t>
            </a:r>
            <a:r>
              <a:rPr lang="sl-SI" sz="2400" dirty="0">
                <a:latin typeface="Arial" panose="020B0604020202020204" pitchFamily="34" charset="0"/>
                <a:ea typeface="Times New Roman" panose="02020603050405020304" pitchFamily="18" charset="0"/>
              </a:rPr>
              <a:t>i</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prostor</a:t>
            </a:r>
            <a:r>
              <a:rPr lang="it-IT" sz="2400" dirty="0">
                <a:latin typeface="Arial" panose="020B0604020202020204" pitchFamily="34" charset="0"/>
                <a:ea typeface="Times New Roman" panose="02020603050405020304" pitchFamily="18" charset="0"/>
              </a:rPr>
              <a:t> za </a:t>
            </a:r>
            <a:r>
              <a:rPr lang="it-IT" sz="2400" dirty="0" err="1">
                <a:latin typeface="Arial" panose="020B0604020202020204" pitchFamily="34" charset="0"/>
                <a:ea typeface="Times New Roman" panose="02020603050405020304" pitchFamily="18" charset="0"/>
              </a:rPr>
              <a:t>kamen</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Vejico</a:t>
            </a:r>
            <a:r>
              <a:rPr lang="it-IT" sz="2400" dirty="0">
                <a:latin typeface="Arial" panose="020B0604020202020204" pitchFamily="34" charset="0"/>
                <a:ea typeface="Times New Roman" panose="02020603050405020304" pitchFamily="18" charset="0"/>
              </a:rPr>
              <a:t> in </a:t>
            </a:r>
            <a:r>
              <a:rPr lang="it-IT" sz="2400" dirty="0" err="1">
                <a:latin typeface="Arial" panose="020B0604020202020204" pitchFamily="34" charset="0"/>
                <a:ea typeface="Times New Roman" panose="02020603050405020304" pitchFamily="18" charset="0"/>
              </a:rPr>
              <a:t>kamen</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poveži</a:t>
            </a:r>
            <a:r>
              <a:rPr lang="it-IT" sz="2400" dirty="0">
                <a:latin typeface="Arial" panose="020B0604020202020204" pitchFamily="34" charset="0"/>
                <a:ea typeface="Times New Roman" panose="02020603050405020304" pitchFamily="18" charset="0"/>
              </a:rPr>
              <a:t> s </a:t>
            </a:r>
            <a:r>
              <a:rPr lang="it-IT" sz="2400" dirty="0" err="1">
                <a:latin typeface="Arial" panose="020B0604020202020204" pitchFamily="34" charset="0"/>
                <a:ea typeface="Times New Roman" panose="02020603050405020304" pitchFamily="18" charset="0"/>
              </a:rPr>
              <a:t>kovinsko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palico</a:t>
            </a:r>
            <a:r>
              <a:rPr lang="it-IT" sz="2400" dirty="0">
                <a:latin typeface="Arial" panose="020B0604020202020204" pitchFamily="34" charset="0"/>
                <a:ea typeface="Times New Roman" panose="02020603050405020304" pitchFamily="18" charset="0"/>
              </a:rPr>
              <a:t>. Na </a:t>
            </a:r>
            <a:r>
              <a:rPr lang="it-IT" sz="2400" dirty="0" err="1">
                <a:latin typeface="Arial" panose="020B0604020202020204" pitchFamily="34" charset="0"/>
                <a:ea typeface="Times New Roman" panose="02020603050405020304" pitchFamily="18" charset="0"/>
              </a:rPr>
              <a:t>vrhu</a:t>
            </a:r>
            <a:r>
              <a:rPr lang="it-IT" sz="2400" dirty="0">
                <a:latin typeface="Arial" panose="020B0604020202020204" pitchFamily="34" charset="0"/>
                <a:ea typeface="Times New Roman" panose="02020603050405020304" pitchFamily="18" charset="0"/>
              </a:rPr>
              <a:t> lesene </a:t>
            </a:r>
            <a:r>
              <a:rPr lang="it-IT" sz="2400" dirty="0" err="1">
                <a:latin typeface="Arial" panose="020B0604020202020204" pitchFamily="34" charset="0"/>
                <a:ea typeface="Times New Roman" panose="02020603050405020304" pitchFamily="18" charset="0"/>
              </a:rPr>
              <a:t>plošče</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naredi</a:t>
            </a:r>
            <a:r>
              <a:rPr lang="sl-SI"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zarezo</a:t>
            </a:r>
            <a:r>
              <a:rPr lang="it-IT" sz="2400" dirty="0">
                <a:latin typeface="Arial" panose="020B0604020202020204" pitchFamily="34" charset="0"/>
                <a:ea typeface="Times New Roman" panose="02020603050405020304" pitchFamily="18" charset="0"/>
              </a:rPr>
              <a:t> in </a:t>
            </a:r>
            <a:r>
              <a:rPr lang="it-IT" sz="2400" dirty="0" err="1">
                <a:latin typeface="Arial" panose="020B0604020202020204" pitchFamily="34" charset="0"/>
                <a:ea typeface="Times New Roman" panose="02020603050405020304" pitchFamily="18" charset="0"/>
              </a:rPr>
              <a:t>nanjo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vstavi</a:t>
            </a:r>
            <a:r>
              <a:rPr lang="sl-SI"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palico</a:t>
            </a:r>
            <a:r>
              <a:rPr lang="it-IT" sz="2400" dirty="0">
                <a:latin typeface="Arial" panose="020B0604020202020204" pitchFamily="34"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0" marR="0">
              <a:lnSpc>
                <a:spcPct val="115000"/>
              </a:lnSpc>
              <a:buNone/>
            </a:pP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Kako</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izvrtati</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luknjo</a:t>
            </a:r>
            <a:r>
              <a:rPr lang="it-IT" sz="2400" dirty="0">
                <a:latin typeface="Arial" panose="020B0604020202020204" pitchFamily="34" charset="0"/>
                <a:ea typeface="Times New Roman" panose="02020603050405020304" pitchFamily="18" charset="0"/>
              </a:rPr>
              <a:t> v </a:t>
            </a:r>
            <a:r>
              <a:rPr lang="it-IT" sz="2400" dirty="0" err="1">
                <a:latin typeface="Arial" panose="020B0604020202020204" pitchFamily="34" charset="0"/>
                <a:ea typeface="Times New Roman" panose="02020603050405020304" pitchFamily="18" charset="0"/>
              </a:rPr>
              <a:t>kamen</a:t>
            </a:r>
            <a:r>
              <a:rPr lang="it-IT" sz="2400" dirty="0">
                <a:latin typeface="Arial" panose="020B0604020202020204" pitchFamily="34" charset="0"/>
                <a:ea typeface="Times New Roman" panose="02020603050405020304" pitchFamily="18" charset="0"/>
              </a:rPr>
              <a:t>: </a:t>
            </a:r>
            <a:r>
              <a:rPr lang="it-IT" sz="2400" u="sng" dirty="0">
                <a:solidFill>
                  <a:srgbClr val="0563C1"/>
                </a:solidFill>
                <a:latin typeface="Arial" panose="020B060402020202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YouTube video</a:t>
            </a:r>
            <a:br>
              <a:rPr lang="it-IT" sz="2400" dirty="0">
                <a:latin typeface="Arial" panose="020B0604020202020204" pitchFamily="34" charset="0"/>
                <a:ea typeface="Times New Roman" panose="02020603050405020304" pitchFamily="18" charset="0"/>
              </a:rPr>
            </a:br>
            <a:r>
              <a:rPr lang="it-IT" sz="2400" dirty="0">
                <a:latin typeface="Arial" panose="020B0604020202020204" pitchFamily="34" charset="0"/>
                <a:ea typeface="Times New Roman" panose="02020603050405020304" pitchFamily="18" charset="0"/>
              </a:rPr>
              <a:t>○ Primer </a:t>
            </a:r>
            <a:r>
              <a:rPr lang="it-IT" sz="2400" dirty="0" err="1">
                <a:latin typeface="Arial" panose="020B0604020202020204" pitchFamily="34" charset="0"/>
                <a:ea typeface="Times New Roman" panose="02020603050405020304" pitchFamily="18" charset="0"/>
              </a:rPr>
              <a:t>naravne</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gugalnice</a:t>
            </a:r>
            <a:r>
              <a:rPr lang="it-IT" sz="2400" dirty="0">
                <a:latin typeface="Arial" panose="020B0604020202020204" pitchFamily="34" charset="0"/>
                <a:ea typeface="Times New Roman" panose="02020603050405020304" pitchFamily="18" charset="0"/>
              </a:rPr>
              <a:t>: </a:t>
            </a:r>
            <a:r>
              <a:rPr lang="it-IT" sz="2400" u="sng" dirty="0">
                <a:solidFill>
                  <a:srgbClr val="0563C1"/>
                </a:solidFill>
                <a:latin typeface="Arial" panose="020B060402020202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Facebook video</a:t>
            </a:r>
            <a:endParaRPr lang="en-US" sz="2400" dirty="0">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3A3636CA-82E8-DF61-4C11-A202B629D3E3}"/>
              </a:ext>
            </a:extLst>
          </p:cNvPr>
          <p:cNvSpPr/>
          <p:nvPr/>
        </p:nvSpPr>
        <p:spPr>
          <a:xfrm rot="10800000">
            <a:off x="-11" y="3429000"/>
            <a:ext cx="4284144" cy="3429000"/>
          </a:xfrm>
          <a:prstGeom prst="rect">
            <a:avLst/>
          </a:prstGeom>
          <a:blipFill>
            <a:blip r:embed="rId4">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E6C65B11-ECD3-6D9B-ABA6-5BF08BA77E4B}"/>
              </a:ext>
            </a:extLst>
          </p:cNvPr>
          <p:cNvSpPr txBox="1">
            <a:spLocks/>
          </p:cNvSpPr>
          <p:nvPr/>
        </p:nvSpPr>
        <p:spPr>
          <a:xfrm>
            <a:off x="609607" y="1901347"/>
            <a:ext cx="458871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Nihanje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opominja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iskanje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ravnovesja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včasih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zahteva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nihanje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naprej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nazaj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Za izdelavo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svoj</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naravn</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ega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nihal</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poišči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majhno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trdno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vejo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kamen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kraja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ti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nek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pomemben</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32202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731B-079B-8035-EA1E-EAD41798CF45}"/>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D6A5D9CC-18B2-7BF7-9A8C-C3E41B7E7C90}"/>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0A8790C-71B9-1018-D126-5A295FB7D27D}"/>
              </a:ext>
            </a:extLst>
          </p:cNvPr>
          <p:cNvSpPr txBox="1">
            <a:spLocks/>
          </p:cNvSpPr>
          <p:nvPr/>
        </p:nvSpPr>
        <p:spPr>
          <a:xfrm>
            <a:off x="0" y="643468"/>
            <a:ext cx="408093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Odtisi rastlin</a:t>
            </a:r>
            <a:endParaRPr lang="en-US" sz="3500" dirty="0">
              <a:solidFill>
                <a:srgbClr val="5398A2"/>
              </a:solidFill>
            </a:endParaRPr>
          </a:p>
        </p:txBody>
      </p:sp>
      <p:sp>
        <p:nvSpPr>
          <p:cNvPr id="9" name="Text Placeholder 3">
            <a:extLst>
              <a:ext uri="{FF2B5EF4-FFF2-40B4-BE49-F238E27FC236}">
                <a16:creationId xmlns:a16="http://schemas.microsoft.com/office/drawing/2014/main" id="{F46E7E42-5B93-88F0-BB7C-47C763092428}"/>
              </a:ext>
            </a:extLst>
          </p:cNvPr>
          <p:cNvSpPr txBox="1">
            <a:spLocks/>
          </p:cNvSpPr>
          <p:nvPr/>
        </p:nvSpPr>
        <p:spPr>
          <a:xfrm>
            <a:off x="5520278" y="643469"/>
            <a:ext cx="5926647" cy="48346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barvo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izraža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tvoje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pogledu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ta del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Barvo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nanesi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izbrani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del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pokrij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papirjem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tkanino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pritisni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papir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tkanino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odstrani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razkrije</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odtis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rastline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buNone/>
            </a:pPr>
            <a:r>
              <a:rPr lang="it-IT" sz="2400" dirty="0">
                <a:latin typeface="Arial" panose="020B0604020202020204" pitchFamily="34" charset="0"/>
                <a:ea typeface="Times New Roman" panose="02020603050405020304" pitchFamily="18" charset="0"/>
              </a:rPr>
              <a:t>Primer </a:t>
            </a:r>
            <a:r>
              <a:rPr lang="it-IT" sz="2400" dirty="0" err="1">
                <a:latin typeface="Arial" panose="020B0604020202020204" pitchFamily="34" charset="0"/>
                <a:ea typeface="Times New Roman" panose="02020603050405020304" pitchFamily="18" charset="0"/>
              </a:rPr>
              <a:t>odtisa</a:t>
            </a:r>
            <a:r>
              <a:rPr lang="it-IT" sz="2400" dirty="0">
                <a:latin typeface="Arial" panose="020B0604020202020204" pitchFamily="34" charset="0"/>
                <a:ea typeface="Times New Roman" panose="02020603050405020304" pitchFamily="18" charset="0"/>
              </a:rPr>
              <a:t> lista: </a:t>
            </a:r>
            <a:r>
              <a:rPr lang="it-IT" sz="2400" u="sng" dirty="0">
                <a:solidFill>
                  <a:srgbClr val="0563C1"/>
                </a:solidFill>
                <a:latin typeface="Arial" panose="020B060402020202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Facebook video</a:t>
            </a:r>
            <a:br>
              <a:rPr lang="it-IT" sz="2400" dirty="0">
                <a:latin typeface="Arial" panose="020B0604020202020204" pitchFamily="34" charset="0"/>
                <a:ea typeface="Times New Roman" panose="02020603050405020304" pitchFamily="18" charset="0"/>
              </a:rPr>
            </a:br>
            <a:r>
              <a:rPr lang="it-IT" sz="2400" dirty="0">
                <a:latin typeface="Arial" panose="020B0604020202020204" pitchFamily="34" charset="0"/>
                <a:ea typeface="Times New Roman" panose="02020603050405020304" pitchFamily="18" charset="0"/>
              </a:rPr>
              <a:t>○ Primer </a:t>
            </a:r>
            <a:r>
              <a:rPr lang="it-IT" sz="2400" dirty="0" err="1">
                <a:latin typeface="Arial" panose="020B0604020202020204" pitchFamily="34" charset="0"/>
                <a:ea typeface="Times New Roman" panose="02020603050405020304" pitchFamily="18" charset="0"/>
              </a:rPr>
              <a:t>odtisa</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sadeža</a:t>
            </a:r>
            <a:r>
              <a:rPr lang="it-IT" sz="2400" dirty="0">
                <a:latin typeface="Arial" panose="020B0604020202020204" pitchFamily="34" charset="0"/>
                <a:ea typeface="Times New Roman" panose="02020603050405020304" pitchFamily="18" charset="0"/>
              </a:rPr>
              <a:t>: </a:t>
            </a:r>
            <a:r>
              <a:rPr lang="it-IT" sz="2400" u="sng" dirty="0">
                <a:solidFill>
                  <a:srgbClr val="0563C1"/>
                </a:solidFill>
                <a:latin typeface="Arial" panose="020B0604020202020204" pitchFamily="34" charset="0"/>
                <a:ea typeface="Times New Roman" panose="02020603050405020304" pitchFamily="18" charset="0"/>
                <a:hlinkClick r:id="rId3">
                  <a:extLst>
                    <a:ext uri="{A12FA001-AC4F-418D-AE19-62706E023703}">
                      <ahyp:hlinkClr xmlns:ahyp="http://schemas.microsoft.com/office/drawing/2018/hyperlinkcolor" val="tx"/>
                    </a:ext>
                  </a:extLst>
                </a:hlinkClick>
              </a:rPr>
              <a:t>Instagram video</a:t>
            </a:r>
            <a:br>
              <a:rPr lang="it-IT" sz="2400" dirty="0">
                <a:latin typeface="Arial" panose="020B0604020202020204" pitchFamily="34" charset="0"/>
                <a:ea typeface="Times New Roman" panose="02020603050405020304" pitchFamily="18" charset="0"/>
              </a:rPr>
            </a:br>
            <a:r>
              <a:rPr lang="it-IT" sz="2400" dirty="0">
                <a:latin typeface="Arial" panose="020B0604020202020204" pitchFamily="34" charset="0"/>
                <a:ea typeface="Times New Roman" panose="02020603050405020304" pitchFamily="18" charset="0"/>
              </a:rPr>
              <a:t>○ Primer </a:t>
            </a:r>
            <a:r>
              <a:rPr lang="it-IT" sz="2400" dirty="0" err="1">
                <a:latin typeface="Arial" panose="020B0604020202020204" pitchFamily="34" charset="0"/>
                <a:ea typeface="Times New Roman" panose="02020603050405020304" pitchFamily="18" charset="0"/>
              </a:rPr>
              <a:t>odtisa</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lubja</a:t>
            </a:r>
            <a:r>
              <a:rPr lang="it-IT" sz="2400" dirty="0">
                <a:latin typeface="Arial" panose="020B0604020202020204" pitchFamily="34" charset="0"/>
                <a:ea typeface="Times New Roman" panose="02020603050405020304" pitchFamily="18" charset="0"/>
              </a:rPr>
              <a:t>: </a:t>
            </a:r>
            <a:r>
              <a:rPr lang="it-IT" sz="2400" u="sng" dirty="0">
                <a:solidFill>
                  <a:srgbClr val="0563C1"/>
                </a:solidFill>
                <a:latin typeface="Arial" panose="020B0604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Facebook video</a:t>
            </a:r>
            <a:br>
              <a:rPr lang="it-IT" sz="2400" dirty="0">
                <a:latin typeface="Arial" panose="020B0604020202020204" pitchFamily="34" charset="0"/>
                <a:ea typeface="Times New Roman" panose="02020603050405020304" pitchFamily="18" charset="0"/>
              </a:rPr>
            </a:br>
            <a:r>
              <a:rPr lang="it-IT" sz="2400" dirty="0">
                <a:latin typeface="Arial" panose="020B0604020202020204" pitchFamily="34" charset="0"/>
                <a:ea typeface="Times New Roman" panose="02020603050405020304" pitchFamily="18" charset="0"/>
              </a:rPr>
              <a:t>○ Primer </a:t>
            </a:r>
            <a:r>
              <a:rPr lang="it-IT" sz="2400" dirty="0" err="1">
                <a:latin typeface="Arial" panose="020B0604020202020204" pitchFamily="34" charset="0"/>
                <a:ea typeface="Times New Roman" panose="02020603050405020304" pitchFamily="18" charset="0"/>
              </a:rPr>
              <a:t>odtisa</a:t>
            </a:r>
            <a:r>
              <a:rPr lang="it-IT" sz="2400" dirty="0">
                <a:latin typeface="Arial" panose="020B0604020202020204" pitchFamily="34" charset="0"/>
                <a:ea typeface="Times New Roman" panose="02020603050405020304" pitchFamily="18" charset="0"/>
              </a:rPr>
              <a:t> </a:t>
            </a:r>
            <a:r>
              <a:rPr lang="it-IT" sz="2400" dirty="0" err="1">
                <a:latin typeface="Arial" panose="020B0604020202020204" pitchFamily="34" charset="0"/>
                <a:ea typeface="Times New Roman" panose="02020603050405020304" pitchFamily="18" charset="0"/>
              </a:rPr>
              <a:t>slame</a:t>
            </a:r>
            <a:r>
              <a:rPr lang="it-IT" sz="2400" dirty="0">
                <a:latin typeface="Arial" panose="020B0604020202020204" pitchFamily="34" charset="0"/>
                <a:ea typeface="Times New Roman" panose="02020603050405020304" pitchFamily="18" charset="0"/>
              </a:rPr>
              <a:t>: </a:t>
            </a:r>
            <a:r>
              <a:rPr lang="it-IT" sz="2400" u="sng" dirty="0">
                <a:solidFill>
                  <a:srgbClr val="0563C1"/>
                </a:solidFill>
                <a:latin typeface="Arial" panose="020B0604020202020204" pitchFamily="34" charset="0"/>
                <a:ea typeface="Times New Roman" panose="02020603050405020304" pitchFamily="18" charset="0"/>
                <a:hlinkClick r:id="rId5">
                  <a:extLst>
                    <a:ext uri="{A12FA001-AC4F-418D-AE19-62706E023703}">
                      <ahyp:hlinkClr xmlns:ahyp="http://schemas.microsoft.com/office/drawing/2018/hyperlinkcolor" val="tx"/>
                    </a:ext>
                  </a:extLst>
                </a:hlinkClick>
              </a:rPr>
              <a:t>Instagram video</a:t>
            </a:r>
            <a:endParaRPr lang="en-US" sz="2400" dirty="0">
              <a:latin typeface="Times New Roman" panose="02020603050405020304" pitchFamily="18" charset="0"/>
              <a:ea typeface="Times New Roman" panose="02020603050405020304" pitchFamily="18" charset="0"/>
            </a:endParaRPr>
          </a:p>
          <a:p>
            <a:pPr marL="0" marR="0">
              <a:lnSpc>
                <a:spcPct val="115000"/>
              </a:lnSpc>
              <a:buNone/>
            </a:pPr>
            <a:r>
              <a:rPr lang="it-IT" sz="2400" dirty="0">
                <a:latin typeface="Arial" panose="020B0604020202020204" pitchFamily="34" charset="0"/>
                <a:ea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C1E3966E-2630-D624-E4B5-AD54FC67BA54}"/>
              </a:ext>
            </a:extLst>
          </p:cNvPr>
          <p:cNvSpPr/>
          <p:nvPr/>
        </p:nvSpPr>
        <p:spPr>
          <a:xfrm rot="10800000">
            <a:off x="-11" y="3429000"/>
            <a:ext cx="4284144" cy="3429000"/>
          </a:xfrm>
          <a:prstGeom prst="rect">
            <a:avLst/>
          </a:prstGeom>
          <a:blipFill>
            <a:blip r:embed="rId6">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DC246882-E822-CF6E-8A31-2ADED7D01106}"/>
              </a:ext>
            </a:extLst>
          </p:cNvPr>
          <p:cNvSpPr txBox="1">
            <a:spLocks/>
          </p:cNvSpPr>
          <p:nvPr/>
        </p:nvSpPr>
        <p:spPr>
          <a:xfrm>
            <a:off x="609608" y="1901347"/>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nn-NO" dirty="0">
                <a:solidFill>
                  <a:schemeClr val="bg1"/>
                </a:solidFill>
                <a:latin typeface="Calibri" panose="020F0502020204030204" pitchFamily="34" charset="0"/>
                <a:ea typeface="Calibri" panose="020F0502020204030204" pitchFamily="34" charset="0"/>
                <a:cs typeface="Calibri" panose="020F0502020204030204" pitchFamily="34" charset="0"/>
              </a:rPr>
              <a:t>Poišči del rastline, katere odtis želite zajeti – lahko je list, cvet, sadež ali lubje odmrlega drevesa</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31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2B69F-FACB-BCBE-1FD7-CECDF85FCF4C}"/>
            </a:ext>
          </a:extLst>
        </p:cNvPr>
        <p:cNvGrpSpPr/>
        <p:nvPr/>
      </p:nvGrpSpPr>
      <p:grpSpPr>
        <a:xfrm>
          <a:off x="0" y="0"/>
          <a:ext cx="0" cy="0"/>
          <a:chOff x="0" y="0"/>
          <a:chExt cx="0" cy="0"/>
        </a:xfrm>
      </p:grpSpPr>
      <p:sp>
        <p:nvSpPr>
          <p:cNvPr id="2" name="Google Shape;133;p1">
            <a:extLst>
              <a:ext uri="{FF2B5EF4-FFF2-40B4-BE49-F238E27FC236}">
                <a16:creationId xmlns:a16="http://schemas.microsoft.com/office/drawing/2014/main" id="{B3B8C623-C721-7949-3591-1FF1B028FF9A}"/>
              </a:ext>
            </a:extLst>
          </p:cNvPr>
          <p:cNvSpPr/>
          <p:nvPr/>
        </p:nvSpPr>
        <p:spPr>
          <a:xfrm rot="10800000">
            <a:off x="-3" y="-7"/>
            <a:ext cx="5046136" cy="6858005"/>
          </a:xfrm>
          <a:prstGeom prst="rect">
            <a:avLst/>
          </a:prstGeom>
          <a:gradFill>
            <a:gsLst>
              <a:gs pos="33000">
                <a:srgbClr val="1F8E47"/>
              </a:gs>
              <a:gs pos="74000">
                <a:srgbClr val="1F8E47"/>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 name="Google Shape;145;p2">
            <a:extLst>
              <a:ext uri="{FF2B5EF4-FFF2-40B4-BE49-F238E27FC236}">
                <a16:creationId xmlns:a16="http://schemas.microsoft.com/office/drawing/2014/main" id="{15D10AF0-77D4-4EF9-08BC-2DF8ACD86A87}"/>
              </a:ext>
            </a:extLst>
          </p:cNvPr>
          <p:cNvSpPr txBox="1">
            <a:spLocks/>
          </p:cNvSpPr>
          <p:nvPr/>
        </p:nvSpPr>
        <p:spPr>
          <a:xfrm>
            <a:off x="0" y="643468"/>
            <a:ext cx="5046133" cy="1120018"/>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Sušenje in aranžiranje cvetja</a:t>
            </a:r>
            <a:endParaRPr lang="en-US" sz="3500" dirty="0">
              <a:solidFill>
                <a:srgbClr val="5398A2"/>
              </a:solidFill>
            </a:endParaRPr>
          </a:p>
        </p:txBody>
      </p:sp>
      <p:sp>
        <p:nvSpPr>
          <p:cNvPr id="9" name="Text Placeholder 3">
            <a:extLst>
              <a:ext uri="{FF2B5EF4-FFF2-40B4-BE49-F238E27FC236}">
                <a16:creationId xmlns:a16="http://schemas.microsoft.com/office/drawing/2014/main" id="{A424EBE3-E851-9655-833A-98E684A84F3A}"/>
              </a:ext>
            </a:extLst>
          </p:cNvPr>
          <p:cNvSpPr txBox="1">
            <a:spLocks/>
          </p:cNvSpPr>
          <p:nvPr/>
        </p:nvSpPr>
        <p:spPr>
          <a:xfrm>
            <a:off x="5418678" y="2670349"/>
            <a:ext cx="5926647" cy="33608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Nekatero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barvo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sušenju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morda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moral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eksperimentirati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različnimi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vrstami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najde</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tiste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ohranile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lep</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videz</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Med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cvetovi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posušeni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običajno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izgledajo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čudovito</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naprimer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sivka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žajbelj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slamnik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okrasni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rman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vrtnice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suhi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aranžira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šopek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venček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E6C375-F66D-78C9-1452-4A988E2BE943}"/>
              </a:ext>
            </a:extLst>
          </p:cNvPr>
          <p:cNvSpPr/>
          <p:nvPr/>
        </p:nvSpPr>
        <p:spPr>
          <a:xfrm rot="10800000">
            <a:off x="-11" y="3429000"/>
            <a:ext cx="4284144" cy="3429000"/>
          </a:xfrm>
          <a:prstGeom prst="rect">
            <a:avLst/>
          </a:prstGeom>
          <a:blipFill>
            <a:blip r:embed="rId2">
              <a:alphaModFix amt="73000"/>
            </a:blip>
            <a:srcRect/>
            <a:stretch>
              <a:fillRect l="35083" t="-77453" r="-32983" b="5495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5BD11706-EB12-E994-F071-579E2D8F10AF}"/>
              </a:ext>
            </a:extLst>
          </p:cNvPr>
          <p:cNvSpPr txBox="1">
            <a:spLocks/>
          </p:cNvSpPr>
          <p:nvPr/>
        </p:nvSpPr>
        <p:spPr>
          <a:xfrm>
            <a:off x="618079" y="2670349"/>
            <a:ext cx="3894660"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9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Izberi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cvetje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všeč</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Odstrani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odvečne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liste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cvetje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obesi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šopku</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glavo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navzdol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 2–4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tedne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temnem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suhem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in dobro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prezračenem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prostoru</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8932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57676" y="2581515"/>
            <a:ext cx="5357760" cy="230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30919" y="3094889"/>
            <a:ext cx="5409624" cy="2308324"/>
          </a:xfrm>
          <a:prstGeom prst="rect">
            <a:avLst/>
          </a:prstGeom>
          <a:noFill/>
        </p:spPr>
        <p:txBody>
          <a:bodyPr wrap="square" rtlCol="0">
            <a:spAutoFit/>
          </a:bodyPr>
          <a:lstStyle/>
          <a:p>
            <a:r>
              <a:rPr lang="en-US" sz="4800" b="1" spc="324">
                <a:solidFill>
                  <a:srgbClr val="5398A2"/>
                </a:solidFill>
                <a:latin typeface="Calibri" panose="020F0502020204030204" pitchFamily="34" charset="0"/>
                <a:cs typeface="Calibri" panose="020F0502020204030204" pitchFamily="34" charset="0"/>
              </a:rPr>
              <a:t>Aktivnosti: Osebni razmislek</a:t>
            </a: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9935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b="1" dirty="0" err="1">
                <a:solidFill>
                  <a:srgbClr val="404040"/>
                </a:solidFill>
                <a:latin typeface="Calibri" panose="020F0502020204030204" pitchFamily="34" charset="0"/>
                <a:ea typeface="Calibri" panose="020F0502020204030204" pitchFamily="34" charset="0"/>
                <a:cs typeface="Calibri" panose="020F0502020204030204" pitchFamily="34" charset="0"/>
              </a:rPr>
              <a:t>Navodila</a:t>
            </a: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stavke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razdelku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 (1 min)</a:t>
            </a:r>
          </a:p>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B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zapolni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prazne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elementi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(2 min)</a:t>
            </a:r>
          </a:p>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C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zapolni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prazne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elementi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(3 min)</a:t>
            </a:r>
          </a:p>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Preberi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razdelke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 B in C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naglas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medtem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snemaš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telefonom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napravo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poslušaj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dihanje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izvajaš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prijateljem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bereta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drug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drugemu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namesto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snemanja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lastnega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glasu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dnevniška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majhna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meditacijska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vaja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kateri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dihanje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povezujemo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svoja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navdihnjena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zenovskimi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praksami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1064623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#1: Voda – Zemlja – Nebo – Rast</a:t>
            </a:r>
            <a:endParaRPr lang="en-US" sz="3500" dirty="0">
              <a:solidFill>
                <a:srgbClr val="5398A2"/>
              </a:solidFill>
            </a:endParaRPr>
          </a:p>
        </p:txBody>
      </p:sp>
    </p:spTree>
    <p:extLst>
      <p:ext uri="{BB962C8B-B14F-4D97-AF65-F5344CB8AC3E}">
        <p14:creationId xmlns:p14="http://schemas.microsoft.com/office/powerpoint/2010/main" val="1343188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jezero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mirno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goro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prizemljeno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sonce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toplo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slamo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mehko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16" name="Google Shape;145;p2">
            <a:extLst>
              <a:ext uri="{FF2B5EF4-FFF2-40B4-BE49-F238E27FC236}">
                <a16:creationId xmlns:a16="http://schemas.microsoft.com/office/drawing/2014/main" id="{EDD6F2BF-A15D-D852-6E42-E96562E7A498}"/>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A:</a:t>
            </a:r>
          </a:p>
        </p:txBody>
      </p:sp>
    </p:spTree>
    <p:extLst>
      <p:ext uri="{BB962C8B-B14F-4D97-AF65-F5344CB8AC3E}">
        <p14:creationId xmlns:p14="http://schemas.microsoft.com/office/powerpoint/2010/main" val="285542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5104589" cy="4404173"/>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200" i="0" dirty="0"/>
              <a:t>V </a:t>
            </a:r>
            <a:r>
              <a:rPr lang="en-US" sz="3200" i="0" dirty="0" err="1"/>
              <a:t>zadnjem</a:t>
            </a:r>
            <a:r>
              <a:rPr lang="en-US" sz="3200" i="0" dirty="0"/>
              <a:t> </a:t>
            </a:r>
            <a:r>
              <a:rPr lang="en-US" sz="3200" i="0" dirty="0" err="1"/>
              <a:t>času</a:t>
            </a:r>
            <a:r>
              <a:rPr lang="en-US" sz="3200" i="0" dirty="0"/>
              <a:t> </a:t>
            </a:r>
            <a:r>
              <a:rPr lang="en-US" sz="3200" i="0" dirty="0" err="1"/>
              <a:t>sem</a:t>
            </a:r>
            <a:r>
              <a:rPr lang="en-US" sz="3200" i="0" dirty="0"/>
              <a:t> </a:t>
            </a:r>
            <a:r>
              <a:rPr lang="en-US" sz="3200" i="0" dirty="0" err="1"/>
              <a:t>razmišljal</a:t>
            </a:r>
            <a:r>
              <a:rPr lang="en-US" sz="3200" i="0" dirty="0"/>
              <a:t> o </a:t>
            </a:r>
            <a:r>
              <a:rPr lang="en-US" sz="3200" i="0" dirty="0" err="1"/>
              <a:t>frazi</a:t>
            </a:r>
            <a:r>
              <a:rPr lang="en-US" sz="3200" i="0" dirty="0"/>
              <a:t> </a:t>
            </a:r>
            <a:r>
              <a:rPr lang="en-US" sz="3200" i="0" dirty="0" err="1"/>
              <a:t>iz</a:t>
            </a:r>
            <a:r>
              <a:rPr lang="en-US" sz="3200" i="0" dirty="0"/>
              <a:t> </a:t>
            </a:r>
            <a:r>
              <a:rPr lang="en-US" sz="3200" i="0" dirty="0" err="1"/>
              <a:t>starega</a:t>
            </a:r>
            <a:r>
              <a:rPr lang="en-US" sz="3200" i="0" dirty="0"/>
              <a:t> </a:t>
            </a:r>
            <a:r>
              <a:rPr lang="en-US" sz="3200" i="0" dirty="0" err="1"/>
              <a:t>filma</a:t>
            </a:r>
            <a:r>
              <a:rPr lang="en-US" sz="3200" i="0" dirty="0"/>
              <a:t> </a:t>
            </a:r>
            <a:r>
              <a:rPr lang="sl-SI" sz="3200" i="0" dirty="0"/>
              <a:t>Dr. </a:t>
            </a:r>
            <a:r>
              <a:rPr lang="sl-SI" sz="3200" i="0" dirty="0" err="1"/>
              <a:t>Strangelove</a:t>
            </a:r>
            <a:r>
              <a:rPr lang="sl-SI" sz="3200" i="0" dirty="0"/>
              <a:t> </a:t>
            </a:r>
            <a:r>
              <a:rPr lang="en-US" sz="3200" i="0" dirty="0"/>
              <a:t>o </a:t>
            </a:r>
            <a:r>
              <a:rPr lang="en-US" sz="3200" i="0" dirty="0" err="1"/>
              <a:t>strahu</a:t>
            </a:r>
            <a:r>
              <a:rPr lang="en-US" sz="3200" i="0" dirty="0"/>
              <a:t> pred </a:t>
            </a:r>
            <a:r>
              <a:rPr lang="en-US" sz="3200" i="0" dirty="0" err="1"/>
              <a:t>apokalipso</a:t>
            </a:r>
            <a:r>
              <a:rPr lang="en-US" sz="3200" i="0" dirty="0"/>
              <a:t>: "Kako </a:t>
            </a:r>
            <a:r>
              <a:rPr lang="en-US" sz="3200" i="0" dirty="0" err="1"/>
              <a:t>sem</a:t>
            </a:r>
            <a:r>
              <a:rPr lang="en-US" sz="3200" i="0" dirty="0"/>
              <a:t> se </a:t>
            </a:r>
            <a:r>
              <a:rPr lang="en-US" sz="3200" i="0" dirty="0" err="1"/>
              <a:t>naučil</a:t>
            </a:r>
            <a:r>
              <a:rPr lang="sl-SI" sz="3200" i="0" dirty="0"/>
              <a:t>, da me ne skrbi in imam </a:t>
            </a:r>
            <a:r>
              <a:rPr lang="en-US" sz="3200" i="0" dirty="0"/>
              <a:t>rad </a:t>
            </a:r>
            <a:r>
              <a:rPr lang="en-US" sz="3200" i="0" dirty="0" err="1"/>
              <a:t>bombo</a:t>
            </a:r>
            <a:r>
              <a:rPr lang="en-US" sz="3200" i="0" dirty="0"/>
              <a:t>". S </a:t>
            </a:r>
            <a:r>
              <a:rPr lang="en-US" sz="3200" i="0" dirty="0" err="1"/>
              <a:t>pomočjo</a:t>
            </a:r>
            <a:r>
              <a:rPr lang="en-US" sz="3200" i="0" dirty="0"/>
              <a:t> satire se </a:t>
            </a:r>
            <a:r>
              <a:rPr lang="en-US" sz="3200" i="0" dirty="0" err="1"/>
              <a:t>naslov</a:t>
            </a:r>
            <a:r>
              <a:rPr lang="en-US" sz="3200" i="0" dirty="0"/>
              <a:t> </a:t>
            </a:r>
            <a:r>
              <a:rPr lang="en-US" sz="3200" i="0" dirty="0" err="1"/>
              <a:t>izvrstno</a:t>
            </a:r>
            <a:r>
              <a:rPr lang="en-US" sz="3200" i="0" dirty="0"/>
              <a:t> </a:t>
            </a:r>
            <a:r>
              <a:rPr lang="en-US" sz="3200" i="0" dirty="0" err="1"/>
              <a:t>poigra</a:t>
            </a:r>
            <a:r>
              <a:rPr lang="en-US" sz="3200" i="0" dirty="0"/>
              <a:t> z </a:t>
            </a:r>
            <a:r>
              <a:rPr lang="en-US" sz="3200" i="0" dirty="0" err="1"/>
              <a:t>idejo</a:t>
            </a:r>
            <a:r>
              <a:rPr lang="en-US" sz="3200" i="0" dirty="0"/>
              <a:t> o </a:t>
            </a:r>
            <a:r>
              <a:rPr lang="en-US" sz="3200" i="0" dirty="0" err="1"/>
              <a:t>razvijanju</a:t>
            </a:r>
            <a:r>
              <a:rPr lang="en-US" sz="3200" i="0" dirty="0"/>
              <a:t> </a:t>
            </a:r>
            <a:r>
              <a:rPr lang="en-US" sz="3200" i="0" dirty="0" err="1"/>
              <a:t>odpornosti</a:t>
            </a:r>
            <a:r>
              <a:rPr lang="en-US" sz="3200" i="0" dirty="0"/>
              <a:t>.</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5C8-9BDB-A7D2-827E-CD407973686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015C04A-96D3-E68F-21AF-5C32504B319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B50E6E5-E727-697F-B6CB-BFA4904D3842}"/>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71388B2-3985-FE2F-C8F2-012309EBD9F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4BED7C8-EDDE-A43F-0BE1-368CD171660F}"/>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AE80D096-A2F7-62C9-2078-42AC39A361D7}"/>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_______.</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pesek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_______.</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oblak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_______.</a:t>
            </a:r>
          </a:p>
          <a:p>
            <a:pPr marL="457200" indent="-457200">
              <a:lnSpc>
                <a:spcPct val="1500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drevo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izdihnem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_______.</a:t>
            </a:r>
          </a:p>
        </p:txBody>
      </p:sp>
      <p:sp>
        <p:nvSpPr>
          <p:cNvPr id="16" name="Google Shape;145;p2">
            <a:extLst>
              <a:ext uri="{FF2B5EF4-FFF2-40B4-BE49-F238E27FC236}">
                <a16:creationId xmlns:a16="http://schemas.microsoft.com/office/drawing/2014/main" id="{C7332718-CA9D-4671-D2F3-6FB48E93FC22}"/>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B:</a:t>
            </a:r>
          </a:p>
        </p:txBody>
      </p:sp>
    </p:spTree>
    <p:extLst>
      <p:ext uri="{BB962C8B-B14F-4D97-AF65-F5344CB8AC3E}">
        <p14:creationId xmlns:p14="http://schemas.microsoft.com/office/powerpoint/2010/main" val="3800842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49B3-8F2D-C72D-C47E-7FE8C3DBC33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DC017EB-8CBB-F15C-7FAD-E504B1B82CDB}"/>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644210E-0857-3A7E-60FE-BA7BDBBD1651}"/>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95BFD5-50AE-98D5-1F8E-D428B0E1A22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C3FDBC4-8A88-1C49-661C-C5D7450CCF63}"/>
              </a:ext>
            </a:extLst>
          </p:cNvPr>
          <p:cNvSpPr/>
          <p:nvPr/>
        </p:nvSpPr>
        <p:spPr>
          <a:xfrm>
            <a:off x="480835" y="1005875"/>
            <a:ext cx="10261226" cy="4182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3F7D666-2B73-F70D-47CD-5BD4FD18F0EB}"/>
              </a:ext>
            </a:extLst>
          </p:cNvPr>
          <p:cNvSpPr txBox="1">
            <a:spLocks/>
          </p:cNvSpPr>
          <p:nvPr/>
        </p:nvSpPr>
        <p:spPr>
          <a:xfrm>
            <a:off x="773831" y="2374240"/>
            <a:ext cx="958296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0"/>
              </a:spcBef>
              <a:buClr>
                <a:srgbClr val="5398A2"/>
              </a:buClr>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Vdihnem in vidim sebe kot _______, izdihnem in se počutim _______.</a:t>
            </a:r>
          </a:p>
          <a:p>
            <a:pPr marL="457200" indent="-457200">
              <a:lnSpc>
                <a:spcPct val="150000"/>
              </a:lnSpc>
              <a:spcBef>
                <a:spcPts val="0"/>
              </a:spcBef>
              <a:buClr>
                <a:srgbClr val="5398A2"/>
              </a:buClr>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Vdihnem in vidim sebe kot _______, izdihnem in se počutim _______.</a:t>
            </a:r>
          </a:p>
          <a:p>
            <a:pPr marL="457200" indent="-457200">
              <a:lnSpc>
                <a:spcPct val="150000"/>
              </a:lnSpc>
              <a:spcBef>
                <a:spcPts val="0"/>
              </a:spcBef>
              <a:buClr>
                <a:srgbClr val="5398A2"/>
              </a:buClr>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Vdihnem in vidim sebe kot _______, izdihnem in se počutim _______.</a:t>
            </a:r>
          </a:p>
          <a:p>
            <a:pPr marL="457200" indent="-457200">
              <a:lnSpc>
                <a:spcPct val="150000"/>
              </a:lnSpc>
              <a:spcBef>
                <a:spcPts val="0"/>
              </a:spcBef>
              <a:buClr>
                <a:srgbClr val="5398A2"/>
              </a:buClr>
            </a:pPr>
            <a:r>
              <a:rPr lang="en-IE" sz="2400">
                <a:solidFill>
                  <a:srgbClr val="404040"/>
                </a:solidFill>
                <a:latin typeface="Calibri" panose="020F0502020204030204" pitchFamily="34" charset="0"/>
                <a:ea typeface="Calibri" panose="020F0502020204030204" pitchFamily="34" charset="0"/>
                <a:cs typeface="Calibri" panose="020F0502020204030204" pitchFamily="34" charset="0"/>
              </a:rPr>
              <a:t>Vdihnem in vidim sebe kot _______, izdihnem in se počutim _______.</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145;p2">
            <a:extLst>
              <a:ext uri="{FF2B5EF4-FFF2-40B4-BE49-F238E27FC236}">
                <a16:creationId xmlns:a16="http://schemas.microsoft.com/office/drawing/2014/main" id="{EFA990EE-69CA-B693-F4D5-A437FFF32E7E}"/>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C:</a:t>
            </a:r>
          </a:p>
        </p:txBody>
      </p:sp>
    </p:spTree>
    <p:extLst>
      <p:ext uri="{BB962C8B-B14F-4D97-AF65-F5344CB8AC3E}">
        <p14:creationId xmlns:p14="http://schemas.microsoft.com/office/powerpoint/2010/main" val="28758594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34FAE-5608-87E9-D276-D8C36C4109C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1C1962C-3F50-E23B-6D1C-18F39D91CAB3}"/>
              </a:ext>
            </a:extLst>
          </p:cNvPr>
          <p:cNvSpPr txBox="1">
            <a:spLocks/>
          </p:cNvSpPr>
          <p:nvPr/>
        </p:nvSpPr>
        <p:spPr>
          <a:xfrm>
            <a:off x="4919630" y="2855088"/>
            <a:ext cx="663248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Za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prizemljitev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nekajkrat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ponovi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"Sem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imam rad/a,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Nato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ponovno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globoko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vdihni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Zamišljaj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prizor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izbiri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podrobno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opiši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vonjaš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tipaš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čutiš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slišiš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okušaš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preživljaš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Kako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Kaj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daje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10" name="Text Placeholder 3">
            <a:extLst>
              <a:ext uri="{FF2B5EF4-FFF2-40B4-BE49-F238E27FC236}">
                <a16:creationId xmlns:a16="http://schemas.microsoft.com/office/drawing/2014/main" id="{8DEE6F51-2469-ED9E-B4AD-9427E00FF215}"/>
              </a:ext>
            </a:extLst>
          </p:cNvPr>
          <p:cNvSpPr txBox="1">
            <a:spLocks/>
          </p:cNvSpPr>
          <p:nvPr/>
        </p:nvSpPr>
        <p:spPr>
          <a:xfrm>
            <a:off x="639882" y="2820995"/>
            <a:ext cx="37080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Ko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varne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odpiramo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novim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možnostim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Poišči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počutiš</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udobno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nemoteno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glasen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pomembno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le, da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ustreza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59ADAAAE-9748-E15D-53CF-34FEC3868DB0}"/>
              </a:ext>
            </a:extLst>
          </p:cNvPr>
          <p:cNvCxnSpPr>
            <a:cxnSpLocks/>
          </p:cNvCxnSpPr>
          <p:nvPr/>
        </p:nvCxnSpPr>
        <p:spPr>
          <a:xfrm>
            <a:off x="4466492" y="2630438"/>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Placeholder 13">
            <a:extLst>
              <a:ext uri="{FF2B5EF4-FFF2-40B4-BE49-F238E27FC236}">
                <a16:creationId xmlns:a16="http://schemas.microsoft.com/office/drawing/2014/main" id="{96422574-F6ED-AC7D-02C5-481C09FB5C61}"/>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6" name="Google Shape;133;p1">
            <a:extLst>
              <a:ext uri="{FF2B5EF4-FFF2-40B4-BE49-F238E27FC236}">
                <a16:creationId xmlns:a16="http://schemas.microsoft.com/office/drawing/2014/main" id="{4CAC98A6-6BEC-839F-877F-DEF4A5C37D53}"/>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6F5DCF2E-96C3-E54C-C359-23C4F0B0E7B6}"/>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F473391-C6AD-1DFA-C2A3-D1EB9D4B201D}"/>
              </a:ext>
            </a:extLst>
          </p:cNvPr>
          <p:cNvSpPr txBox="1">
            <a:spLocks/>
          </p:cNvSpPr>
          <p:nvPr/>
        </p:nvSpPr>
        <p:spPr>
          <a:xfrm>
            <a:off x="-3" y="578059"/>
            <a:ext cx="109728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#2: Vizualizacija varnega prostora</a:t>
            </a:r>
            <a:endParaRPr lang="en-US" sz="3500" dirty="0">
              <a:solidFill>
                <a:srgbClr val="5398A2"/>
              </a:solidFill>
            </a:endParaRPr>
          </a:p>
        </p:txBody>
      </p:sp>
    </p:spTree>
    <p:extLst>
      <p:ext uri="{BB962C8B-B14F-4D97-AF65-F5344CB8AC3E}">
        <p14:creationId xmlns:p14="http://schemas.microsoft.com/office/powerpoint/2010/main" val="3369504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5503321" y="2561027"/>
            <a:ext cx="573460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želiš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ustvariš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fizično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predstavitev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obliki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pesmi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risbe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majhnega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predmeta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povežeš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ljubim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predmetom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 glede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imaš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fizično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predstavitev</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ta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obstaja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ga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nikoli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moreš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izgubiti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rasteš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razvijaš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morda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spreminjal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 to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povsem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redu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Tvoj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raste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tabo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24545" y="2561027"/>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Zapiši vse, kar se ti pojavi v mislih. To je tvoj varen prostor. Ko se soočaš z izzivi in potrebuješ oddih, se lahko vedno vrneš v ta prostor v svojih mislih. Predstavljaj si, da se ti tam lahko pridružijo tudi tvoji ljubljeni.</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5077831" y="2561027"/>
            <a:ext cx="0" cy="392444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A24B0886-A3EB-3EAD-FBC8-E785CB42261D}"/>
              </a:ext>
            </a:extLst>
          </p:cNvPr>
          <p:cNvSpPr txBox="1">
            <a:spLocks/>
          </p:cNvSpPr>
          <p:nvPr/>
        </p:nvSpPr>
        <p:spPr>
          <a:xfrm>
            <a:off x="-3" y="578059"/>
            <a:ext cx="1061357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#2: Vizualizacija varnega prostora</a:t>
            </a:r>
            <a:endParaRPr lang="en-US" sz="3500" dirty="0">
              <a:solidFill>
                <a:srgbClr val="5398A2"/>
              </a:solidFill>
            </a:endParaRPr>
          </a:p>
        </p:txBody>
      </p:sp>
    </p:spTree>
    <p:extLst>
      <p:ext uri="{BB962C8B-B14F-4D97-AF65-F5344CB8AC3E}">
        <p14:creationId xmlns:p14="http://schemas.microsoft.com/office/powerpoint/2010/main" val="42882434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DC1F-71EB-D326-7BD5-97826698F3A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305FD4-6488-887B-CD89-7691DFE8AD8C}"/>
              </a:ext>
            </a:extLst>
          </p:cNvPr>
          <p:cNvPicPr>
            <a:picLocks noChangeAspect="1"/>
          </p:cNvPicPr>
          <p:nvPr/>
        </p:nvPicPr>
        <p:blipFill rotWithShape="1">
          <a:blip r:embed="rId2"/>
          <a:srcRect l="-16994" t="48092" r="16994" b="20511"/>
          <a:stretch/>
        </p:blipFill>
        <p:spPr>
          <a:xfrm>
            <a:off x="7332134" y="2806"/>
            <a:ext cx="4844148" cy="2281482"/>
          </a:xfrm>
          <a:prstGeom prst="rect">
            <a:avLst/>
          </a:prstGeom>
        </p:spPr>
      </p:pic>
      <p:sp>
        <p:nvSpPr>
          <p:cNvPr id="11" name="Google Shape;133;p1">
            <a:extLst>
              <a:ext uri="{FF2B5EF4-FFF2-40B4-BE49-F238E27FC236}">
                <a16:creationId xmlns:a16="http://schemas.microsoft.com/office/drawing/2014/main" id="{E95C42EC-CED6-0AFA-1478-976503035A7A}"/>
              </a:ext>
            </a:extLst>
          </p:cNvPr>
          <p:cNvSpPr/>
          <p:nvPr/>
        </p:nvSpPr>
        <p:spPr>
          <a:xfrm rot="10800000">
            <a:off x="-4" y="-8"/>
            <a:ext cx="12176285" cy="227703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30DBC-632A-DE9B-7BA2-B949BB5BDBE5}"/>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501753E0-D51D-EE64-CF0D-A92883719682}"/>
              </a:ext>
            </a:extLst>
          </p:cNvPr>
          <p:cNvSpPr txBox="1">
            <a:spLocks/>
          </p:cNvSpPr>
          <p:nvPr/>
        </p:nvSpPr>
        <p:spPr>
          <a:xfrm>
            <a:off x="5568693" y="3088070"/>
            <a:ext cx="5734609" cy="29857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Sanje, ki </a:t>
            </a:r>
            <a:r>
              <a:rPr lang="en-IE" sz="4000" b="1" i="1" dirty="0" err="1">
                <a:solidFill>
                  <a:srgbClr val="1F8E47"/>
                </a:solidFill>
                <a:latin typeface="Calibri" panose="020F0502020204030204" pitchFamily="34" charset="0"/>
                <a:ea typeface="Calibri" panose="020F0502020204030204" pitchFamily="34" charset="0"/>
                <a:cs typeface="Calibri" panose="020F0502020204030204" pitchFamily="34" charset="0"/>
              </a:rPr>
              <a:t>jih</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imam</a:t>
            </a:r>
            <a:r>
              <a:rPr lang="sl-SI"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200"/>
              </a:lnSpc>
              <a:spcBef>
                <a:spcPts val="0"/>
              </a:spcBef>
              <a:buNone/>
            </a:pPr>
            <a:r>
              <a:rPr lang="en-IE" sz="4000" b="1" i="1" dirty="0" err="1">
                <a:solidFill>
                  <a:srgbClr val="1F8E47"/>
                </a:solidFill>
                <a:latin typeface="Calibri" panose="020F0502020204030204" pitchFamily="34" charset="0"/>
                <a:ea typeface="Calibri" panose="020F0502020204030204" pitchFamily="34" charset="0"/>
                <a:cs typeface="Calibri" panose="020F0502020204030204" pitchFamily="34" charset="0"/>
              </a:rPr>
              <a:t>Spremembe</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se </a:t>
            </a:r>
            <a:r>
              <a:rPr lang="en-IE" sz="4000" b="1" i="1" dirty="0" err="1">
                <a:solidFill>
                  <a:srgbClr val="1F8E47"/>
                </a:solidFill>
                <a:latin typeface="Calibri" panose="020F0502020204030204" pitchFamily="34" charset="0"/>
                <a:ea typeface="Calibri" panose="020F0502020204030204" pitchFamily="34" charset="0"/>
                <a:cs typeface="Calibri" panose="020F0502020204030204" pitchFamily="34" charset="0"/>
              </a:rPr>
              <a:t>dogajajo</a:t>
            </a:r>
            <a:r>
              <a:rPr lang="sl-SI"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Kaj</a:t>
            </a:r>
            <a:r>
              <a:rPr lang="sl-SI"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4000" b="1" i="1" dirty="0" err="1">
                <a:solidFill>
                  <a:srgbClr val="1F8E47"/>
                </a:solidFill>
                <a:latin typeface="Calibri" panose="020F0502020204030204" pitchFamily="34" charset="0"/>
                <a:ea typeface="Calibri" panose="020F0502020204030204" pitchFamily="34" charset="0"/>
                <a:cs typeface="Calibri" panose="020F0502020204030204" pitchFamily="34" charset="0"/>
              </a:rPr>
              <a:t>če</a:t>
            </a:r>
            <a:r>
              <a:rPr lang="sl-SI"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200"/>
              </a:lnSpc>
              <a:spcBef>
                <a:spcPts val="0"/>
              </a:spcBef>
              <a:buNone/>
            </a:pP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Mi </a:t>
            </a:r>
            <a:r>
              <a:rPr lang="en-IE" sz="4000" b="1" i="1" dirty="0" err="1">
                <a:solidFill>
                  <a:srgbClr val="1F8E47"/>
                </a:solidFill>
                <a:latin typeface="Calibri" panose="020F0502020204030204" pitchFamily="34" charset="0"/>
                <a:ea typeface="Calibri" panose="020F0502020204030204" pitchFamily="34" charset="0"/>
                <a:cs typeface="Calibri" panose="020F0502020204030204" pitchFamily="34" charset="0"/>
              </a:rPr>
              <a:t>lahko</a:t>
            </a:r>
            <a:r>
              <a:rPr lang="sl-SI"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 </a:t>
            </a:r>
            <a:r>
              <a:rPr lang="en-IE" sz="4000" b="1" i="1" dirty="0">
                <a:solidFill>
                  <a:srgbClr val="1F8E47"/>
                </a:solidFill>
                <a:latin typeface="Calibri" panose="020F0502020204030204" pitchFamily="34" charset="0"/>
                <a:ea typeface="Calibri" panose="020F0502020204030204" pitchFamily="34" charset="0"/>
                <a:cs typeface="Calibri" panose="020F0502020204030204" pitchFamily="34" charset="0"/>
              </a:rPr>
              <a:t>…</a:t>
            </a:r>
          </a:p>
        </p:txBody>
      </p:sp>
      <p:sp>
        <p:nvSpPr>
          <p:cNvPr id="10" name="Text Placeholder 3">
            <a:extLst>
              <a:ext uri="{FF2B5EF4-FFF2-40B4-BE49-F238E27FC236}">
                <a16:creationId xmlns:a16="http://schemas.microsoft.com/office/drawing/2014/main" id="{0504A241-2A12-EF92-86A0-BF0EC314977C}"/>
              </a:ext>
            </a:extLst>
          </p:cNvPr>
          <p:cNvSpPr txBox="1">
            <a:spLocks/>
          </p:cNvSpPr>
          <p:nvPr/>
        </p:nvSpPr>
        <p:spPr>
          <a:xfrm>
            <a:off x="789917" y="3088070"/>
            <a:ext cx="396598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Tu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nekaj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preprostih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iztočnic</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pomagale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sprostiti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domišljijo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Udobno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namesti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svojem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varnem</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prostoru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za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vsaki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iztočnici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nameni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5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pisanja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691E0799-5C05-FA83-BF80-054D02433FBA}"/>
              </a:ext>
            </a:extLst>
          </p:cNvPr>
          <p:cNvCxnSpPr>
            <a:cxnSpLocks/>
          </p:cNvCxnSpPr>
          <p:nvPr/>
        </p:nvCxnSpPr>
        <p:spPr>
          <a:xfrm>
            <a:off x="5143203" y="3088070"/>
            <a:ext cx="0" cy="328097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2" name="Google Shape;145;p2">
            <a:extLst>
              <a:ext uri="{FF2B5EF4-FFF2-40B4-BE49-F238E27FC236}">
                <a16:creationId xmlns:a16="http://schemas.microsoft.com/office/drawing/2014/main" id="{76975F66-FD1E-459B-6720-619ACB42D9AA}"/>
              </a:ext>
            </a:extLst>
          </p:cNvPr>
          <p:cNvSpPr txBox="1">
            <a:spLocks/>
          </p:cNvSpPr>
          <p:nvPr/>
        </p:nvSpPr>
        <p:spPr>
          <a:xfrm>
            <a:off x="-3" y="578059"/>
            <a:ext cx="1077686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Osebni razmislek #3: Odklepanje domišljije (20 min)</a:t>
            </a:r>
            <a:endParaRPr lang="en-US" sz="3500" dirty="0">
              <a:solidFill>
                <a:srgbClr val="5398A2"/>
              </a:solidFill>
            </a:endParaRPr>
          </a:p>
        </p:txBody>
      </p:sp>
    </p:spTree>
    <p:extLst>
      <p:ext uri="{BB962C8B-B14F-4D97-AF65-F5344CB8AC3E}">
        <p14:creationId xmlns:p14="http://schemas.microsoft.com/office/powerpoint/2010/main" val="1654793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1E8B0-FC53-45A8-1321-D156B829383D}"/>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0C8A6E5-84F8-4A32-E9E6-7328BD264B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62F1291E-0C23-9B5E-2C0B-B7DB1CE90D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DC010C4-1EEE-DAD6-BE5A-895CED5135DC}"/>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F7F7B113-CA76-99B9-514C-4E15357D90D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FF1355B1-656D-897A-05B3-1B76E5FE6A79}"/>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6EBAE431-3492-CFCF-ACCE-545AAD8C4C43}"/>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C025314-4167-3B83-4DA4-EC93E0BD50B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85AB23-5EDE-D453-4F70-C9939140C460}"/>
              </a:ext>
            </a:extLst>
          </p:cNvPr>
          <p:cNvSpPr/>
          <p:nvPr/>
        </p:nvSpPr>
        <p:spPr>
          <a:xfrm>
            <a:off x="7167305" y="2581516"/>
            <a:ext cx="4557720" cy="276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E42088C-D284-A24B-E4E9-27A33F8714A1}"/>
              </a:ext>
            </a:extLst>
          </p:cNvPr>
          <p:cNvSpPr txBox="1"/>
          <p:nvPr/>
        </p:nvSpPr>
        <p:spPr>
          <a:xfrm>
            <a:off x="7145866" y="3036751"/>
            <a:ext cx="4150887" cy="2308324"/>
          </a:xfrm>
          <a:prstGeom prst="rect">
            <a:avLst/>
          </a:prstGeom>
          <a:noFill/>
        </p:spPr>
        <p:txBody>
          <a:bodyPr wrap="square" rtlCol="0">
            <a:spAutoFit/>
          </a:bodyPr>
          <a:lstStyle/>
          <a:p>
            <a:pPr algn="r"/>
            <a:r>
              <a:rPr lang="en-US" sz="4800" b="1" spc="324">
                <a:solidFill>
                  <a:srgbClr val="5398A2"/>
                </a:solidFill>
                <a:latin typeface="Calibri" panose="020F0502020204030204" pitchFamily="34" charset="0"/>
                <a:cs typeface="Calibri" panose="020F0502020204030204" pitchFamily="34" charset="0"/>
              </a:rPr>
              <a:t>Viri za nadaljnje raziskovanje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08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800"/>
              </a:spcBef>
              <a:buClr>
                <a:srgbClr val="5398A2"/>
              </a:buClr>
            </a:pP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rPr>
              <a:t>Branje (</a:t>
            </a:r>
            <a:r>
              <a:rPr lang="en-IE" sz="2300" b="1" dirty="0" err="1">
                <a:solidFill>
                  <a:srgbClr val="5398A2"/>
                </a:solidFill>
                <a:latin typeface="Calibri" panose="020F0502020204030204" pitchFamily="34" charset="0"/>
                <a:ea typeface="Arial" panose="020B0604020202020204" pitchFamily="34" charset="0"/>
                <a:cs typeface="Calibri" panose="020F0502020204030204" pitchFamily="34" charset="0"/>
              </a:rPr>
              <a:t>več</a:t>
            </a: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rPr>
              <a:t> </a:t>
            </a:r>
            <a:r>
              <a:rPr lang="en-IE" sz="2300" b="1" dirty="0" err="1">
                <a:solidFill>
                  <a:srgbClr val="5398A2"/>
                </a:solidFill>
                <a:latin typeface="Calibri" panose="020F0502020204030204" pitchFamily="34" charset="0"/>
                <a:ea typeface="Arial" panose="020B0604020202020204" pitchFamily="34" charset="0"/>
                <a:cs typeface="Calibri" panose="020F0502020204030204" pitchFamily="34" charset="0"/>
              </a:rPr>
              <a:t>ur</a:t>
            </a: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rPr>
              <a:t>):</a:t>
            </a:r>
          </a:p>
          <a:p>
            <a:pPr>
              <a:lnSpc>
                <a:spcPts val="2380"/>
              </a:lnSpc>
              <a:spcBef>
                <a:spcPts val="800"/>
              </a:spcBef>
              <a:buClr>
                <a:srgbClr val="5398A2"/>
              </a:buClr>
            </a:pP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"Braiding Sweetgrass: Indigenous Wisdom, Scientific Knowledge, and the Teachings of Plants" –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zbirka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esejev</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v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angleščini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avtorice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hlinkClick r:id="rId4"/>
              </a:rPr>
              <a:t>Robin Wall Kimmerer. </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Robin je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mati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znanstvenica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priznana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profesorica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vpisana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članica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plemena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Citizen Potawatomi Nation. 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knjigi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pravi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endParaRPr lang="sl-SI"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380"/>
              </a:lnSpc>
              <a:spcBef>
                <a:spcPts val="800"/>
              </a:spcBef>
              <a:buClr>
                <a:srgbClr val="5398A2"/>
              </a:buClr>
              <a:buNone/>
            </a:pP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Lahko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bi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vam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podala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kos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sladke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pletene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trave,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tako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debele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sijoče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kot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kiti</a:t>
            </a:r>
            <a:r>
              <a:rPr lang="sl-SI" sz="2300" dirty="0">
                <a:solidFill>
                  <a:srgbClr val="404040"/>
                </a:solidFill>
                <a:latin typeface="Calibri" panose="020F0502020204030204" pitchFamily="34" charset="0"/>
                <a:ea typeface="Arial" panose="020B0604020202020204" pitchFamily="34" charset="0"/>
                <a:cs typeface="Calibri" panose="020F0502020204030204" pitchFamily="34" charset="0"/>
              </a:rPr>
              <a:t>ca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ki je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visel</a:t>
            </a:r>
            <a:r>
              <a:rPr lang="sl-SI" sz="2300" dirty="0">
                <a:solidFill>
                  <a:srgbClr val="404040"/>
                </a:solidFill>
                <a:latin typeface="Calibri" panose="020F0502020204030204" pitchFamily="34" charset="0"/>
                <a:ea typeface="Arial" panose="020B0604020202020204" pitchFamily="34" charset="0"/>
                <a:cs typeface="Calibri" panose="020F0502020204030204" pitchFamily="34" charset="0"/>
              </a:rPr>
              <a:t>a </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po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hrbtu</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moje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babice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 ta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moja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da bi jo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dala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niti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vaša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da bi jo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vzeli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Wiingaashk</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pripada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sama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sebi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Zato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namesto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tega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ponujam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preplet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zgodb</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namenjenih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zdravljenju</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našega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odnosa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do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sveta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a:lnSpc>
                <a:spcPts val="2380"/>
              </a:lnSpc>
              <a:spcBef>
                <a:spcPts val="800"/>
              </a:spcBef>
              <a:buClr>
                <a:srgbClr val="5398A2"/>
              </a:buClr>
            </a:pPr>
            <a:r>
              <a:rPr lang="en-IE" sz="2300" b="1" dirty="0" err="1">
                <a:solidFill>
                  <a:srgbClr val="5398A2"/>
                </a:solidFill>
                <a:latin typeface="Calibri" panose="020F0502020204030204" pitchFamily="34" charset="0"/>
                <a:ea typeface="Arial" panose="020B0604020202020204" pitchFamily="34" charset="0"/>
                <a:cs typeface="Calibri" panose="020F0502020204030204" pitchFamily="34" charset="0"/>
              </a:rPr>
              <a:t>Poslušanje</a:t>
            </a: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rPr>
              <a:t> (49 min):</a:t>
            </a:r>
          </a:p>
          <a:p>
            <a:pPr marL="0" indent="0">
              <a:lnSpc>
                <a:spcPts val="2380"/>
              </a:lnSpc>
              <a:spcBef>
                <a:spcPts val="800"/>
              </a:spcBef>
              <a:buClr>
                <a:srgbClr val="5398A2"/>
              </a:buClr>
              <a:buNone/>
            </a:pP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hlinkClick r:id="rId5"/>
              </a:rPr>
              <a:t>How to treat trauma, anxiety, and chronic illness without medication </a:t>
            </a:r>
            <a:r>
              <a:rPr lang="en-IE" sz="2300" b="1" dirty="0">
                <a:solidFill>
                  <a:srgbClr val="5398A2"/>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epizoda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podkasta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v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kateri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novinarka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Julia Holtz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pravi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indent="0">
              <a:lnSpc>
                <a:spcPts val="2380"/>
              </a:lnSpc>
              <a:spcBef>
                <a:spcPts val="800"/>
              </a:spcBef>
              <a:buClr>
                <a:srgbClr val="5398A2"/>
              </a:buClr>
              <a:buNone/>
            </a:pP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Narava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je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ena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redkih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stvari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ki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lahko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pritegne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našo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pozornost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ne da bi jo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tem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izčrpavala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p:txBody>
      </p:sp>
    </p:spTree>
    <p:extLst>
      <p:ext uri="{BB962C8B-B14F-4D97-AF65-F5344CB8AC3E}">
        <p14:creationId xmlns:p14="http://schemas.microsoft.com/office/powerpoint/2010/main" val="37015799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DD461-08CA-6AE6-99FA-7D491BD26FB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3FBA970-2742-B4E1-C5A3-4DCCC8F2A252}"/>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653708-CADC-F176-6DFB-7E502C4632F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DA97BDF-7D51-2065-A38E-8D8BADA24BE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DA61D26-4735-04DE-C866-899E0D785ADB}"/>
              </a:ext>
            </a:extLst>
          </p:cNvPr>
          <p:cNvSpPr/>
          <p:nvPr/>
        </p:nvSpPr>
        <p:spPr>
          <a:xfrm>
            <a:off x="293914" y="524932"/>
            <a:ext cx="10842171" cy="614402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3E7FCB05-78F3-6137-AB47-87B30564F15C}"/>
              </a:ext>
            </a:extLst>
          </p:cNvPr>
          <p:cNvSpPr txBox="1">
            <a:spLocks/>
          </p:cNvSpPr>
          <p:nvPr/>
        </p:nvSpPr>
        <p:spPr>
          <a:xfrm>
            <a:off x="534735" y="831903"/>
            <a:ext cx="1037033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80"/>
              </a:lnSpc>
              <a:spcBef>
                <a:spcPts val="500"/>
              </a:spcBef>
              <a:buClr>
                <a:srgbClr val="5398A2"/>
              </a:buClr>
              <a:buNone/>
            </a:pP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Ta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igra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ponuja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dinamičen</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način</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kako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udeležence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vključiti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v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koncept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krepitve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čustveni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praktični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intelektualni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ravni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Pomaga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celovitem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razumevanju</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omogoča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razmislek</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o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osebnih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vplivih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podnebnih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sprememb</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ter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praktičnih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korakih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za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krepitev</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lvl="0" indent="0">
              <a:lnSpc>
                <a:spcPts val="2380"/>
              </a:lnSpc>
              <a:spcBef>
                <a:spcPts val="500"/>
              </a:spcBef>
              <a:buClr>
                <a:srgbClr val="5398A2"/>
              </a:buClr>
              <a:buNone/>
            </a:pP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Čustvena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vpletenost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Srce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lvl="0" indent="0">
              <a:lnSpc>
                <a:spcPts val="2380"/>
              </a:lnSpc>
              <a:spcBef>
                <a:spcPts val="500"/>
              </a:spcBef>
              <a:buClr>
                <a:srgbClr val="5398A2"/>
              </a:buClr>
              <a:buNone/>
            </a:pP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Podnebna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le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logičen</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odziv</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podnebna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tveganja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temveč</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tudi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pomembno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čustveno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prizadevanje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še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posebej</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za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tiste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ki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občutijo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podnebno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tesnobo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Čustveno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vključevanje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lahko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okrepi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občutek</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namena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motivacije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lvl="0" indent="0">
              <a:lnSpc>
                <a:spcPts val="2380"/>
              </a:lnSpc>
              <a:spcBef>
                <a:spcPts val="500"/>
              </a:spcBef>
              <a:buClr>
                <a:srgbClr val="5398A2"/>
              </a:buClr>
              <a:buNone/>
            </a:pP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Praktično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delovanje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(Roka):</a:t>
            </a:r>
          </a:p>
          <a:p>
            <a:pPr marL="0" lvl="0" indent="0">
              <a:lnSpc>
                <a:spcPts val="2380"/>
              </a:lnSpc>
              <a:spcBef>
                <a:spcPts val="500"/>
              </a:spcBef>
              <a:buClr>
                <a:srgbClr val="5398A2"/>
              </a:buClr>
              <a:buNone/>
            </a:pP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Igra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poudarja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da je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dejanska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praksa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Udeleženci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odidejo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s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konkretnimi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idejami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za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izboljšanje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svoje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osebne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ali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skupnostne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kar</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okrepi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prepričanje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da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lahko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resnično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prispevajo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spremembam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lvl="0" indent="0">
              <a:lnSpc>
                <a:spcPts val="2380"/>
              </a:lnSpc>
              <a:spcBef>
                <a:spcPts val="500"/>
              </a:spcBef>
              <a:buClr>
                <a:srgbClr val="5398A2"/>
              </a:buClr>
              <a:buNone/>
            </a:pP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Kritično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razumevanje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Glava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a:p>
            <a:pPr marL="0" lvl="0" indent="0">
              <a:lnSpc>
                <a:spcPts val="2380"/>
              </a:lnSpc>
              <a:spcBef>
                <a:spcPts val="500"/>
              </a:spcBef>
              <a:buClr>
                <a:srgbClr val="5398A2"/>
              </a:buClr>
              <a:buNone/>
            </a:pP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Z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raziskovanjem</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intelektualne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plati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udeleženci</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pridobijo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jasnejše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razumevanje</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znanstvenih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sistemskih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procesov</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ki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podpirajo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podnebno</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odpornost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Tako se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izboljša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njihova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sposobnost</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zagovarjanja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nujnih</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sprememb</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in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dolgoročnega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 </a:t>
            </a:r>
            <a:r>
              <a:rPr lang="en-IE" sz="2300" dirty="0" err="1">
                <a:solidFill>
                  <a:srgbClr val="404040"/>
                </a:solidFill>
                <a:latin typeface="Calibri" panose="020F0502020204030204" pitchFamily="34" charset="0"/>
                <a:ea typeface="Arial" panose="020B0604020202020204" pitchFamily="34" charset="0"/>
                <a:cs typeface="Calibri" panose="020F0502020204030204" pitchFamily="34" charset="0"/>
              </a:rPr>
              <a:t>načrtovanja</a:t>
            </a:r>
            <a:r>
              <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rPr>
              <a:t>.</a:t>
            </a:r>
          </a:p>
        </p:txBody>
      </p:sp>
      <p:sp>
        <p:nvSpPr>
          <p:cNvPr id="3" name="Google Shape;145;p2">
            <a:extLst>
              <a:ext uri="{FF2B5EF4-FFF2-40B4-BE49-F238E27FC236}">
                <a16:creationId xmlns:a16="http://schemas.microsoft.com/office/drawing/2014/main" id="{F2C11C2B-B9CA-E639-5C6F-A2C566028721}"/>
              </a:ext>
            </a:extLst>
          </p:cNvPr>
          <p:cNvSpPr txBox="1">
            <a:spLocks/>
          </p:cNvSpPr>
          <p:nvPr/>
        </p:nvSpPr>
        <p:spPr>
          <a:xfrm>
            <a:off x="7835" y="18904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chemeClr val="bg1"/>
                </a:solidFill>
              </a:rPr>
              <a:t>Igra</a:t>
            </a:r>
            <a:endParaRPr lang="en-US" sz="3500" dirty="0">
              <a:solidFill>
                <a:schemeClr val="bg1"/>
              </a:solidFill>
            </a:endParaRPr>
          </a:p>
        </p:txBody>
      </p:sp>
    </p:spTree>
    <p:extLst>
      <p:ext uri="{BB962C8B-B14F-4D97-AF65-F5344CB8AC3E}">
        <p14:creationId xmlns:p14="http://schemas.microsoft.com/office/powerpoint/2010/main" val="2224129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6231467" y="2581516"/>
            <a:ext cx="5562858" cy="1838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8A796A84-2C2B-A9A7-E0FF-716B1F0B9FE0}"/>
              </a:ext>
            </a:extLst>
          </p:cNvPr>
          <p:cNvSpPr txBox="1"/>
          <p:nvPr/>
        </p:nvSpPr>
        <p:spPr>
          <a:xfrm>
            <a:off x="4541156" y="2592844"/>
            <a:ext cx="7253169" cy="1569660"/>
          </a:xfrm>
          <a:prstGeom prst="rect">
            <a:avLst/>
          </a:prstGeom>
          <a:noFill/>
        </p:spPr>
        <p:txBody>
          <a:bodyPr wrap="square" rtlCol="0">
            <a:spAutoFit/>
          </a:bodyPr>
          <a:lstStyle/>
          <a:p>
            <a:pPr algn="r"/>
            <a:r>
              <a:rPr lang="pl-PL" sz="4800" b="1" spc="324">
                <a:solidFill>
                  <a:srgbClr val="5398A2"/>
                </a:solidFill>
                <a:latin typeface="Calibri" panose="020F0502020204030204" pitchFamily="34" charset="0"/>
                <a:cs typeface="Calibri" panose="020F0502020204030204" pitchFamily="34" charset="0"/>
              </a:rPr>
              <a:t>Korak za korakom: Vodnik za učitelje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0982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3"/>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4">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9248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pl-PL" sz="3500">
                <a:solidFill>
                  <a:srgbClr val="5398A2"/>
                </a:solidFill>
              </a:rPr>
              <a:t>Korak za korakom: Vodnik za učitelje</a:t>
            </a:r>
            <a:endParaRPr lang="en-US" sz="3500" dirty="0">
              <a:solidFill>
                <a:srgbClr val="5398A2"/>
              </a:solidFill>
            </a:endParaRP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4" y="1897636"/>
            <a:ext cx="5361993"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it-IT" b="1" dirty="0" err="1"/>
              <a:t>Cilj</a:t>
            </a:r>
            <a:r>
              <a:rPr lang="it-IT" b="1" dirty="0"/>
              <a:t> </a:t>
            </a: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omogočiti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raziskovanje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vključenost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praktično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delovanje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intelektualno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razumevanje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Cilj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prepoznavanju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motivacij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strategij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ravni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Čas: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45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minut</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Število</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udeležencev</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Majhne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skupine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(5</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10)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celoten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razred</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Materiali</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Bela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tabla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listi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stojalu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flomastri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lepljivi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listki</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4" y="738919"/>
            <a:ext cx="4267936"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Pogovarjal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sem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se z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mladim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dekletom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živi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gorski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skupnosti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izpostavljena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ekstremnim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vremenskim</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pojavom</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 kot posledica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ih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a:t>
            </a:r>
            <a:endParaRPr lang="sl-SI"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Pripovedovala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dolgo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nazaj</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skozi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okno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svojega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doma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opazovala</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hiše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njenih</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sosedov</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odnesel</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z</a:t>
            </a:r>
            <a:r>
              <a:rPr lang="sl-SI" dirty="0" err="1">
                <a:solidFill>
                  <a:schemeClr val="bg1"/>
                </a:solidFill>
                <a:latin typeface="Calibri" panose="020F0502020204030204" pitchFamily="34" charset="0"/>
                <a:ea typeface="Calibri" panose="020F0502020204030204" pitchFamily="34" charset="0"/>
                <a:cs typeface="Calibri" panose="020F0502020204030204" pitchFamily="34" charset="0"/>
              </a:rPr>
              <a:t>emeljski</a:t>
            </a:r>
            <a:r>
              <a:rPr lang="sl-SI"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plaz</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Pravi, da se ji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zdi</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 je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narava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postala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ura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ki tik-taka in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eksplodira</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vsak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chemeClr val="bg1"/>
                </a:solidFill>
                <a:latin typeface="Calibri" panose="020F0502020204030204" pitchFamily="34" charset="0"/>
                <a:ea typeface="Calibri" panose="020F0502020204030204" pitchFamily="34" charset="0"/>
                <a:cs typeface="Calibri" panose="020F0502020204030204" pitchFamily="34" charset="0"/>
              </a:rPr>
              <a:t>trenutek</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5220929" y="738919"/>
            <a:ext cx="6681019"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Čeprav</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nikakor</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ne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priporočamo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bi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kdo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dobesedno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imel</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rad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bombe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apokalipso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zgornji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primer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spodbuja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naučimo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preseči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stanje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nenehne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alarmiranosti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medtem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čakamo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bombo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vplivi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podnebnih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sprememb</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bomo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živeli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vse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svoje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življenje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zato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jih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moramo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sprejeti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hkrati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prizadevati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premagamo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izzive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pojavijo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času</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ko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krize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ena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drugo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vrstijo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domine</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se hitro zgodi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naš</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živčni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sistem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postane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neuravnovešen</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 da se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počutimo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izčrpani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hipoaktivacija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zmanjšana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aktivn</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os</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živčnega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sistema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pa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vstopimo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prekomerno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aktivno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stanje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stalnega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alarma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hiperaktivacija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pretirana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aktivnost</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živčnega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sistema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Obe </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duševno-čustveni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stanji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otežujeta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bi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stres</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odgovorili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sočasno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dostop</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a </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do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razuma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čustev</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omogoča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motivacijo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dejanje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Odpornostni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okvir</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na naslednji strani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prikazuje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razmerje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921703" y="2843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2438400" cy="832832"/>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a:solidFill>
                  <a:srgbClr val="5398A2"/>
                </a:solidFill>
              </a:rPr>
              <a:t>Koraki:</a:t>
            </a:r>
            <a:endParaRPr lang="en-US" sz="3500" dirty="0">
              <a:solidFill>
                <a:srgbClr val="5398A2"/>
              </a:solidFill>
            </a:endParaRP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77114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pl-PL" sz="3200" b="1" dirty="0">
                <a:solidFill>
                  <a:srgbClr val="5398A2"/>
                </a:solidFill>
                <a:latin typeface="Calibri" panose="020F0502020204030204" pitchFamily="34" charset="0"/>
                <a:ea typeface="Calibri" panose="020F0502020204030204" pitchFamily="34" charset="0"/>
                <a:cs typeface="Calibri" panose="020F0502020204030204" pitchFamily="34" charset="0"/>
              </a:rPr>
              <a:t>Uvod v koncept podnebne odpornosti</a:t>
            </a: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kratko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razlago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pojma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to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posameznikov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prenesejo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prilagodijo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opomorejo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učinkov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Poudari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zgolj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odzivanje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neposredne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grožnje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ampak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dolgoročno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uspevanje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spreminjajočem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okolju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311365"/>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005663"/>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45167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897241" y="746887"/>
            <a:ext cx="9878673"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Razlaga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strukture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igre</a:t>
            </a: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Razred</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razdeli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tri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glavna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refleksijska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območja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srce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roka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glava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 ter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pojasni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predstavlja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vsako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območje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b="1" dirty="0" err="1">
                <a:solidFill>
                  <a:srgbClr val="5398A2"/>
                </a:solidFill>
                <a:latin typeface="Calibri" panose="020F0502020204030204" pitchFamily="34" charset="0"/>
                <a:ea typeface="Calibri" panose="020F0502020204030204" pitchFamily="34" charset="0"/>
                <a:cs typeface="Calibri" panose="020F0502020204030204" pitchFamily="34" charset="0"/>
              </a:rPr>
              <a:t>Srce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vpletenost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Kakšne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osebne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čutijo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Kako se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razmišljanju</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zakaj</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pomembna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njihovo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dobrobit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Roka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Praktično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delovanje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Katere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konkretne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korake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naredijo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krepitev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osebne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To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vključuje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osebne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navade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ustvarjalne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preživljanje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časa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naravi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pobude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vzpostavitev</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programa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kompostiranja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b="1" dirty="0" err="1">
                <a:solidFill>
                  <a:srgbClr val="5398A2"/>
                </a:solidFill>
                <a:latin typeface="Calibri" panose="020F0502020204030204" pitchFamily="34" charset="0"/>
                <a:ea typeface="Calibri" panose="020F0502020204030204" pitchFamily="34" charset="0"/>
                <a:cs typeface="Calibri" panose="020F0502020204030204" pitchFamily="34" charset="0"/>
              </a:rPr>
              <a:t>Glava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Logično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razumevanje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Kako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znanstveno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sistemsko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utemeljimo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Kako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razumemo</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tveganja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rešitve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podnebnih</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strukturiran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Refleksija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srca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čustvena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povezanost</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povabi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razmisleku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njihovi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Možni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vprašalni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Kako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dojem</a:t>
            </a:r>
            <a:r>
              <a:rPr lang="sl-SI"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aš</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to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ti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pomembno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Zakaj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(ne)?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Kakšna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občuti</a:t>
            </a:r>
            <a:r>
              <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razmišljanju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prihodnosti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Kako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vam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prinese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občutek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misli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zapišejo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lepljive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listke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prilepijo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pod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srce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tablo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list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stojalu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korak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artikulirati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pomen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514115" y="713020"/>
            <a:ext cx="9427056"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Refleksija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roke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Praktično</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delovanje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Preidi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roko,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konkretne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strategije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Možna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vprašanja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Katere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konkretne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korake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naredi</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že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izvajal</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nekatere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prejšnje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aktivnosti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ima</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š</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lastne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deli.)</a:t>
            </a:r>
          </a:p>
          <a:p>
            <a:pPr marL="0" indent="0">
              <a:lnSpc>
                <a:spcPts val="2500"/>
              </a:lnSpc>
              <a:spcBef>
                <a:spcPts val="0"/>
              </a:spcBef>
              <a:buClr>
                <a:srgbClr val="E6C8C7"/>
              </a:buClr>
              <a:buNone/>
            </a:pPr>
            <a:endPar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Kako se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tvoja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pripravi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Kako bi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tem</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pomagal</a:t>
            </a:r>
            <a:r>
              <a:rPr lang="sl-SI" sz="32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Katere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smo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že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sprejeli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bi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še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naredili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večjo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skupnostni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ravni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napišejo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predloge</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tabli</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32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prilepijo</a:t>
            </a:r>
            <a:r>
              <a:rPr lang="en-IE" sz="3200" dirty="0">
                <a:solidFill>
                  <a:srgbClr val="404040"/>
                </a:solidFill>
                <a:latin typeface="Calibri" panose="020F0502020204030204" pitchFamily="34" charset="0"/>
                <a:ea typeface="Calibri" panose="020F0502020204030204" pitchFamily="34" charset="0"/>
                <a:cs typeface="Calibri" panose="020F0502020204030204" pitchFamily="34" charset="0"/>
              </a:rPr>
              <a:t> pod roko</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764B4-7E2F-FC2F-CCFF-374F778E556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47D53D1-141D-6825-F6C8-B2FB7A1A191D}"/>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854D987-2364-5C1B-0CDC-92981003547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30B8621-2927-F28A-65CC-95A26E35A2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7316EC-184B-265B-CA8B-F5E1D9C5800F}"/>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B45740D-CBFF-3D06-8E33-BE4395B1A05B}"/>
              </a:ext>
            </a:extLst>
          </p:cNvPr>
          <p:cNvSpPr txBox="1">
            <a:spLocks/>
          </p:cNvSpPr>
          <p:nvPr/>
        </p:nvSpPr>
        <p:spPr>
          <a:xfrm>
            <a:off x="1416086" y="713020"/>
            <a:ext cx="9461428"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Refleksija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glave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logično</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razumevanje</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Nato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preidi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glavi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kjer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znanstveno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intelektualno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razumevanje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err="1">
                <a:latin typeface="Calibri" panose="020F0502020204030204" pitchFamily="34" charset="0"/>
                <a:ea typeface="Calibri" panose="020F0502020204030204" pitchFamily="34" charset="0"/>
                <a:cs typeface="Calibri" panose="020F0502020204030204" pitchFamily="34" charset="0"/>
              </a:rPr>
              <a:t>Možna</a:t>
            </a:r>
            <a:r>
              <a:rPr lang="en-IE" sz="2400" b="1" dirty="0">
                <a:latin typeface="Calibri" panose="020F0502020204030204" pitchFamily="34" charset="0"/>
                <a:ea typeface="Calibri" panose="020F0502020204030204" pitchFamily="34" charset="0"/>
                <a:cs typeface="Calibri" panose="020F0502020204030204" pitchFamily="34" charset="0"/>
              </a:rPr>
              <a:t> </a:t>
            </a:r>
            <a:r>
              <a:rPr lang="en-IE" sz="2400" b="1" dirty="0" err="1">
                <a:latin typeface="Calibri" panose="020F0502020204030204" pitchFamily="34" charset="0"/>
                <a:ea typeface="Calibri" panose="020F0502020204030204" pitchFamily="34" charset="0"/>
                <a:cs typeface="Calibri" panose="020F0502020204030204" pitchFamily="34" charset="0"/>
              </a:rPr>
              <a:t>vprašanja</a:t>
            </a:r>
            <a:r>
              <a:rPr lang="en-IE" sz="2400" b="1" dirty="0">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Zakaj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pomembna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nima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neposredne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ukrepanjem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slikanje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prispeva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podnebnemu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aktivizmu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Kakšna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vrednost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blaginje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spodbujanju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podnebnega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delovanja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Katere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dodatne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strategije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uporabimo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krepitev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širši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ravni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npr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sistemski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ukrepi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politika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izobraževanje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napišejo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svoje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odgovore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tabli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prilepijo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pod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glavo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BDD3620-F443-C60A-A116-B421727CE4B4}"/>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ABC5021-051C-27C1-DF7C-5ED73302C8ED}"/>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DFA94CFC-0EDA-A87B-8AD5-685C9865868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EE98AE1E-B247-E4F4-C462-BB2CB0D7B3E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3394619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6EE9F-C963-A370-6048-23D2450A4CF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93DAC5A-3F39-5099-1976-793ACFFD07DF}"/>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268F123-CBA8-0FD5-7860-4C3BF0322CE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326F062-D9DF-9DB4-3BF1-8F1FD698D75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B7AB98-48A6-4022-D67D-1FCAD2D6A3C3}"/>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F0A709F-4C9A-DDE4-5E9D-46D5AF9EA1D5}"/>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Skupinska</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razprava</a:t>
            </a: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Ko so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vsi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prispevki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objavljeni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razpravo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poveže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tri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vidike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srce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roko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glavo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raziščejo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med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čustvenim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vložkom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praktičnimi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rešitvami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racionalnim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načrtovanjem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Vprašajte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jih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medsebojno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vplivajo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in se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dopolnjujejo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3200" b="1" dirty="0" err="1">
                <a:solidFill>
                  <a:srgbClr val="5398A2"/>
                </a:solidFill>
                <a:latin typeface="Calibri" panose="020F0502020204030204" pitchFamily="34" charset="0"/>
                <a:ea typeface="Calibri" panose="020F0502020204030204" pitchFamily="34" charset="0"/>
                <a:cs typeface="Calibri" panose="020F0502020204030204" pitchFamily="34" charset="0"/>
              </a:rPr>
              <a:t>Zaključek</a:t>
            </a: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Zaključite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aktivnost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poudarkom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pomembnosti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združevanja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teh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treh</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perspektiv</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pri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spopadanju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podnebnimi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spremembami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Spodbudi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udeležence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naj</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uporabijo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spoznanja</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iz</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refleksije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resničnem</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življenju</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bodisi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osebne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odločitve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vključevanje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skupnost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zagovarjanje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politik</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večjo</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odpornost</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70CE625-80B1-94E0-6F1B-6313D0E64AF9}"/>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E50B1DB-518F-4E7D-D918-8B8C5680731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90C88FA7-DD4F-8DFA-B6DD-914C7A38669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B36821B-34E9-3104-088D-09C85535BBF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cxnSp>
        <p:nvCxnSpPr>
          <p:cNvPr id="3" name="Straight Connector 2">
            <a:extLst>
              <a:ext uri="{FF2B5EF4-FFF2-40B4-BE49-F238E27FC236}">
                <a16:creationId xmlns:a16="http://schemas.microsoft.com/office/drawing/2014/main" id="{B94C4785-2287-EFDC-FC97-F71D9FDF48D4}"/>
              </a:ext>
            </a:extLst>
          </p:cNvPr>
          <p:cNvCxnSpPr>
            <a:cxnSpLocks/>
          </p:cNvCxnSpPr>
          <p:nvPr/>
        </p:nvCxnSpPr>
        <p:spPr>
          <a:xfrm flipH="1">
            <a:off x="1382219" y="4073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85C4581-4530-C5E8-21B2-37190CDB88BC}"/>
              </a:ext>
            </a:extLst>
          </p:cNvPr>
          <p:cNvGrpSpPr/>
          <p:nvPr/>
        </p:nvGrpSpPr>
        <p:grpSpPr>
          <a:xfrm>
            <a:off x="420278" y="3767486"/>
            <a:ext cx="1420700" cy="893966"/>
            <a:chOff x="5728181" y="1253145"/>
            <a:chExt cx="1546707" cy="973255"/>
          </a:xfrm>
        </p:grpSpPr>
        <p:sp>
          <p:nvSpPr>
            <p:cNvPr id="6" name="Oval 5">
              <a:extLst>
                <a:ext uri="{FF2B5EF4-FFF2-40B4-BE49-F238E27FC236}">
                  <a16:creationId xmlns:a16="http://schemas.microsoft.com/office/drawing/2014/main" id="{E3F026A7-5FDC-7DB0-63F9-EBF0159961A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DB0FC7D9-FB52-9E94-6EC2-358EC887737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25218763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b="1"/>
              <a:t>Pričevanja</a:t>
            </a:r>
            <a:endParaRPr lang="en-US"/>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339778"/>
            <a:ext cx="7153246" cy="50813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Podnebne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spremembe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prinašajo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vrsto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novih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izzivov</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hkrati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pa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še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povečujejo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obstoječe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težave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Odpornost</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je pravzaprav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sposobnost</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da se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soočimo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z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izzivi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učimo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težkih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izkušenj</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in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prilagodimo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novim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situacijam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Gre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za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iskanje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načinov</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kako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se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spoprijeti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in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uspevati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tudi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ko so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stvari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težke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Če </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de</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lamo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naši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odpornosti</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lahko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podnebnih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izzivov</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ustvarimo </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novo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energijo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300"/>
              </a:lnSpc>
              <a:spcBef>
                <a:spcPts val="0"/>
              </a:spcBef>
              <a:buNone/>
            </a:pPr>
            <a:endPar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Ko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govorimo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odpornosti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dejansko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govorimo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tem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kako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lahko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uporabimo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vrsto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orodij</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ki so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voljo</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 za </a:t>
            </a:r>
            <a:r>
              <a:rPr lang="sl-SI"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prizemljitev</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 rast in odziv na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svet</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okoli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nas</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način</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ki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gradi</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jo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moč</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in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fleksibilnost</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Ta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orodja</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vključujejo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našo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domišljijo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kreativnost</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in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povezavo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z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okoljem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vsako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izmed</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njih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nam</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lahko</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pomaga</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pri</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obvladovanju</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podnebne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tesnobe</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sl-SI" sz="2600" dirty="0">
                <a:solidFill>
                  <a:srgbClr val="5398A2"/>
                </a:solidFill>
                <a:latin typeface="Calibri" panose="020F0502020204030204" pitchFamily="34" charset="0"/>
                <a:ea typeface="Calibri" panose="020F0502020204030204" pitchFamily="34" charset="0"/>
                <a:cs typeface="Calibri" panose="020F0502020204030204" pitchFamily="34" charset="0"/>
              </a:rPr>
              <a:t>ter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drugih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življenjskih</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600" dirty="0" err="1">
                <a:solidFill>
                  <a:srgbClr val="5398A2"/>
                </a:solidFill>
                <a:latin typeface="Calibri" panose="020F0502020204030204" pitchFamily="34" charset="0"/>
                <a:ea typeface="Calibri" panose="020F0502020204030204" pitchFamily="34" charset="0"/>
                <a:cs typeface="Calibri" panose="020F0502020204030204" pitchFamily="34" charset="0"/>
              </a:rPr>
              <a:t>izzivov</a:t>
            </a:r>
            <a:r>
              <a:rPr lang="en-IE" sz="2600" dirty="0">
                <a:solidFill>
                  <a:srgbClr val="5398A2"/>
                </a:solidFill>
                <a:latin typeface="Calibri" panose="020F0502020204030204" pitchFamily="34" charset="0"/>
                <a:ea typeface="Calibri" panose="020F0502020204030204" pitchFamily="34" charset="0"/>
                <a:cs typeface="Calibri" panose="020F0502020204030204" pitchFamily="34" charset="0"/>
              </a:rPr>
              <a:t>.</a:t>
            </a:r>
          </a:p>
        </p:txBody>
      </p:sp>
      <p:grpSp>
        <p:nvGrpSpPr>
          <p:cNvPr id="13" name="Group 12">
            <a:extLst>
              <a:ext uri="{FF2B5EF4-FFF2-40B4-BE49-F238E27FC236}">
                <a16:creationId xmlns:a16="http://schemas.microsoft.com/office/drawing/2014/main" id="{E979E017-91EF-270F-002F-118735AF3DF1}"/>
              </a:ext>
            </a:extLst>
          </p:cNvPr>
          <p:cNvGrpSpPr/>
          <p:nvPr/>
        </p:nvGrpSpPr>
        <p:grpSpPr>
          <a:xfrm>
            <a:off x="6416358" y="1374981"/>
            <a:ext cx="5759924" cy="5480212"/>
            <a:chOff x="5316659" y="1540021"/>
            <a:chExt cx="5051457" cy="4806149"/>
          </a:xfrm>
        </p:grpSpPr>
        <p:pic>
          <p:nvPicPr>
            <p:cNvPr id="2" name="Picture 1">
              <a:extLst>
                <a:ext uri="{FF2B5EF4-FFF2-40B4-BE49-F238E27FC236}">
                  <a16:creationId xmlns:a16="http://schemas.microsoft.com/office/drawing/2014/main" id="{A29BA496-08C6-0BC6-C594-00569A20C26C}"/>
                </a:ext>
              </a:extLst>
            </p:cNvPr>
            <p:cNvPicPr>
              <a:picLocks noChangeAspect="1"/>
            </p:cNvPicPr>
            <p:nvPr/>
          </p:nvPicPr>
          <p:blipFill rotWithShape="1">
            <a:blip r:embed="rId4"/>
            <a:srcRect l="-1235" t="9683" r="40771" b="16399"/>
            <a:stretch/>
          </p:blipFill>
          <p:spPr>
            <a:xfrm>
              <a:off x="5316659" y="1540021"/>
              <a:ext cx="5051457" cy="4806149"/>
            </a:xfrm>
            <a:prstGeom prst="rect">
              <a:avLst/>
            </a:prstGeom>
          </p:spPr>
        </p:pic>
        <p:pic>
          <p:nvPicPr>
            <p:cNvPr id="8" name="image1.png">
              <a:extLst>
                <a:ext uri="{FF2B5EF4-FFF2-40B4-BE49-F238E27FC236}">
                  <a16:creationId xmlns:a16="http://schemas.microsoft.com/office/drawing/2014/main" id="{617ACCAE-328C-E801-5710-469C032FB820}"/>
                </a:ext>
              </a:extLst>
            </p:cNvPr>
            <p:cNvPicPr/>
            <p:nvPr/>
          </p:nvPicPr>
          <p:blipFill>
            <a:blip r:embed="rId5"/>
            <a:srcRect/>
            <a:stretch>
              <a:fillRect/>
            </a:stretch>
          </p:blipFill>
          <p:spPr>
            <a:xfrm>
              <a:off x="6827967" y="2077221"/>
              <a:ext cx="3540149" cy="3540149"/>
            </a:xfrm>
            <a:prstGeom prst="rect">
              <a:avLst/>
            </a:prstGeom>
            <a:ln/>
          </p:spPr>
        </p:pic>
      </p:gr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6688680" y="2806"/>
            <a:ext cx="5487602" cy="2799389"/>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9" y="-12"/>
            <a:ext cx="12176290" cy="280220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7762" y="-3120"/>
            <a:ext cx="4398032" cy="2805314"/>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91921" y="678426"/>
            <a:ext cx="7965382" cy="3662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preizkušanjem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različnih</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dejavnosti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biti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čuječi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prisotni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gradimo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globljo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povezavo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sabo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okoljem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tako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pomirjujoča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kot</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osvežujoča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opazovanje</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oblakov</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nam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pomaga</a:t>
            </a:r>
            <a:r>
              <a:rPr lang="sl-SI" sz="2300" dirty="0">
                <a:solidFill>
                  <a:schemeClr val="bg1"/>
                </a:solidFill>
                <a:latin typeface="Calibri" panose="020F0502020204030204" pitchFamily="34" charset="0"/>
                <a:ea typeface="Calibri" panose="020F0502020204030204" pitchFamily="34" charset="0"/>
                <a:cs typeface="Calibri" panose="020F0502020204030204" pitchFamily="34" charset="0"/>
              </a:rPr>
              <a:t>, da se pomirimo,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medtem</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hladen</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skok</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vodo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pomaga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telo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zbudimo</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stanja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chemeClr val="bg1"/>
                </a:solidFill>
                <a:latin typeface="Calibri" panose="020F0502020204030204" pitchFamily="34" charset="0"/>
                <a:ea typeface="Calibri" panose="020F0502020204030204" pitchFamily="34" charset="0"/>
                <a:cs typeface="Calibri" panose="020F0502020204030204" pitchFamily="34" charset="0"/>
              </a:rPr>
              <a:t>izklopa</a:t>
            </a: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17B0FBBD-9D59-6F03-2A65-B143221B59F9}"/>
              </a:ext>
            </a:extLst>
          </p:cNvPr>
          <p:cNvSpPr txBox="1">
            <a:spLocks/>
          </p:cNvSpPr>
          <p:nvPr/>
        </p:nvSpPr>
        <p:spPr>
          <a:xfrm>
            <a:off x="684060" y="3232849"/>
            <a:ext cx="11071059"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Preproste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kreativne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odpira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vrata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veselja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lepote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duhovnosti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tradicije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opisane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spodaj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uravnavati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živčni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skozi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umetnost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izražanje</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Popolnoma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normalno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počutimo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nekoliko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živčni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ali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mogoče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smešni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začnemo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izvajati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prakse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vendar</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pa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nam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postale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vse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bolj</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blizu</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Biti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odporen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n</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e pomeni le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močan</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temveč</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uč</a:t>
            </a:r>
            <a:r>
              <a:rPr lang="sl-SI"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iš</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prilagaja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š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realnost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tudi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za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duhovno moč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zagotavlja</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živčni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sistem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dobi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pozornost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zasluži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Na naslednjih straneh so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dejavnosti</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 ki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osredotočajo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predvsem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vrnejo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okno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tolerance,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ponujajo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načine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ponovno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povezati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seboj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naravo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sl-SI" sz="2300" dirty="0">
                <a:solidFill>
                  <a:srgbClr val="404040"/>
                </a:solidFill>
                <a:latin typeface="Calibri" panose="020F0502020204030204" pitchFamily="34" charset="0"/>
                <a:ea typeface="Calibri" panose="020F0502020204030204" pitchFamily="34" charset="0"/>
                <a:cs typeface="Calibri" panose="020F0502020204030204" pitchFamily="34" charset="0"/>
              </a:rPr>
              <a:t>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prirojenimi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kreativnimi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sposobnostmi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gremo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naprej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4625788" y="2581515"/>
            <a:ext cx="6714313" cy="1694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29">
                <a:latin typeface="Montserrat" panose="00000500000000000000" pitchFamily="50" charset="0"/>
              </a:rPr>
              <a:t>Dejavnosti v naravi za krepitev odpornosti</a:t>
            </a: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4732192" y="2612801"/>
            <a:ext cx="7142059" cy="1569660"/>
          </a:xfrm>
          <a:prstGeom prst="rect">
            <a:avLst/>
          </a:prstGeom>
          <a:noFill/>
        </p:spPr>
        <p:txBody>
          <a:bodyPr wrap="square" rtlCol="0">
            <a:spAutoFit/>
          </a:bodyPr>
          <a:lstStyle/>
          <a:p>
            <a:r>
              <a:rPr lang="en-US" sz="4800" b="1" spc="324">
                <a:solidFill>
                  <a:srgbClr val="5398A2"/>
                </a:solidFill>
                <a:latin typeface="Calibri" panose="020F0502020204030204" pitchFamily="34" charset="0"/>
                <a:cs typeface="Calibri" panose="020F0502020204030204" pitchFamily="34" charset="0"/>
              </a:rPr>
              <a:t>Dejavnosti v naravi za krepitev odpornosti</a:t>
            </a: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4961098"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38919"/>
            <a:ext cx="4038430"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Preživljanje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časa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sl-SI" sz="3000" dirty="0">
                <a:solidFill>
                  <a:schemeClr val="bg1"/>
                </a:solidFill>
                <a:latin typeface="Calibri" panose="020F0502020204030204" pitchFamily="34" charset="0"/>
                <a:ea typeface="Calibri" panose="020F0502020204030204" pitchFamily="34" charset="0"/>
                <a:cs typeface="Calibri" panose="020F0502020204030204" pitchFamily="34" charset="0"/>
              </a:rPr>
              <a:t>predstavljajo odličen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način</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da se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počutimo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bolj</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prizemljeni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manj</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preobremenjeni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Ne glede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to,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gre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za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kopanje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hladni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vodi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tiho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opazovanje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divjih</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živali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ali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učenje</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o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rastlinah</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gobah</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v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vašem</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okolju</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narava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nam</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ponuja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obilico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prostora</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in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priložnosti</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da se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upočasnimo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in se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ponovno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povežemo</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s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seboj</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ter</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z </a:t>
            </a:r>
            <a:r>
              <a:rPr lang="en-IE" sz="3000" dirty="0" err="1">
                <a:solidFill>
                  <a:schemeClr val="bg1"/>
                </a:solidFill>
                <a:latin typeface="Calibri" panose="020F0502020204030204" pitchFamily="34" charset="0"/>
                <a:ea typeface="Calibri" panose="020F0502020204030204" pitchFamily="34" charset="0"/>
                <a:cs typeface="Calibri" panose="020F0502020204030204" pitchFamily="34" charset="0"/>
              </a:rPr>
              <a:t>okoljem</a:t>
            </a: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8" name="Text Placeholder 3">
            <a:extLst>
              <a:ext uri="{FF2B5EF4-FFF2-40B4-BE49-F238E27FC236}">
                <a16:creationId xmlns:a16="http://schemas.microsoft.com/office/drawing/2014/main" id="{855DB641-590A-14BD-90F5-9376D4E75DE8}"/>
              </a:ext>
            </a:extLst>
          </p:cNvPr>
          <p:cNvSpPr txBox="1">
            <a:spLocks/>
          </p:cNvSpPr>
          <p:nvPr/>
        </p:nvSpPr>
        <p:spPr>
          <a:xfrm>
            <a:off x="5293203" y="738919"/>
            <a:ext cx="6451491"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dejavnosti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niso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namenjene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sprostitvi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težko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je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predstavljati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bi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skočil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vodo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da bi se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sprostil</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lahko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pomagajo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razpoloženje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pomiriti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um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celo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izboljšati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našo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samozavest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soočajo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z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izzivi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in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nam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pokažejo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kaj</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smo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dejansko</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sposobni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doseči</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287152" y="2861651"/>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buClr>
                <a:srgbClr val="E6C8C7"/>
              </a:buClr>
              <a:buNone/>
              <a:tabLst>
                <a:tab pos="4259263" algn="l"/>
              </a:tabLst>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Plavanje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v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hladni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vodi</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10</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Opazovanje narave	13</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Kopanje v gozdu (Shinrin-yoku)	16</a:t>
            </a:r>
          </a:p>
          <a:p>
            <a:pPr marL="0" indent="0">
              <a:lnSpc>
                <a:spcPct val="20000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Prepoznavanje rastlin in gob	20</a:t>
            </a: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08400" y="3917395"/>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08400" y="3155565"/>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08400" y="4679225"/>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08400" y="5441056"/>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7AA025AAED4240A800A75F607D1D6C" ma:contentTypeVersion="21" ma:contentTypeDescription="Create a new document." ma:contentTypeScope="" ma:versionID="502aaf1fbe5c0ab6d4fc09dc9943474e">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8730ccaf4ed6e9980268f785f3fcbfa6"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55F495-1CBE-4CEB-A197-B69489A531F2}">
  <ds:schemaRefs>
    <ds:schemaRef ds:uri="http://schemas.microsoft.com/sharepoint/v3/contenttype/forms"/>
  </ds:schemaRefs>
</ds:datastoreItem>
</file>

<file path=customXml/itemProps2.xml><?xml version="1.0" encoding="utf-8"?>
<ds:datastoreItem xmlns:ds="http://schemas.openxmlformats.org/officeDocument/2006/customXml" ds:itemID="{E4530C25-A0FD-4AC2-B43D-BEDC3DE63316}">
  <ds:schemaRefs>
    <ds:schemaRef ds:uri="http://schemas.microsoft.com/office/2006/metadata/properties"/>
    <ds:schemaRef ds:uri="http://schemas.microsoft.com/office/infopath/2007/PartnerControls"/>
    <ds:schemaRef ds:uri="http://schemas.microsoft.com/sharepoint/v3"/>
    <ds:schemaRef ds:uri="58db4824-5087-49bc-8ebd-80707495fe3e"/>
    <ds:schemaRef ds:uri="f3f0c5d0-6c08-4d33-a9a7-793a61798baa"/>
  </ds:schemaRefs>
</ds:datastoreItem>
</file>

<file path=customXml/itemProps3.xml><?xml version="1.0" encoding="utf-8"?>
<ds:datastoreItem xmlns:ds="http://schemas.openxmlformats.org/officeDocument/2006/customXml" ds:itemID="{6C93E5A9-7CA3-4AF7-8F64-15A125649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6288</TotalTime>
  <Words>5531</Words>
  <Application>Microsoft Office PowerPoint</Application>
  <PresentationFormat>Widescreen</PresentationFormat>
  <Paragraphs>314</Paragraphs>
  <Slides>56</Slides>
  <Notes>1</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339</cp:revision>
  <cp:lastPrinted>2025-06-17T19:28:46Z</cp:lastPrinted>
  <dcterms:created xsi:type="dcterms:W3CDTF">2020-10-14T13:32:04Z</dcterms:created>
  <dcterms:modified xsi:type="dcterms:W3CDTF">2026-01-07T11:54:04Z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