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6"/>
  </p:notesMasterIdLst>
  <p:sldIdLst>
    <p:sldId id="4299" r:id="rId5"/>
    <p:sldId id="4305" r:id="rId6"/>
    <p:sldId id="4303" r:id="rId7"/>
    <p:sldId id="4324" r:id="rId8"/>
    <p:sldId id="4329" r:id="rId9"/>
    <p:sldId id="4333" r:id="rId10"/>
    <p:sldId id="4331" r:id="rId11"/>
    <p:sldId id="4332" r:id="rId12"/>
    <p:sldId id="4334" r:id="rId13"/>
    <p:sldId id="4335" r:id="rId14"/>
    <p:sldId id="4337" r:id="rId15"/>
    <p:sldId id="4338" r:id="rId16"/>
    <p:sldId id="4339" r:id="rId17"/>
    <p:sldId id="4340" r:id="rId18"/>
    <p:sldId id="4341" r:id="rId19"/>
    <p:sldId id="4342" r:id="rId20"/>
    <p:sldId id="4343" r:id="rId21"/>
    <p:sldId id="4344" r:id="rId22"/>
    <p:sldId id="4345" r:id="rId23"/>
    <p:sldId id="4346" r:id="rId24"/>
    <p:sldId id="4347" r:id="rId25"/>
    <p:sldId id="4348" r:id="rId26"/>
    <p:sldId id="4349" r:id="rId27"/>
    <p:sldId id="4350" r:id="rId28"/>
    <p:sldId id="4352" r:id="rId29"/>
    <p:sldId id="4351" r:id="rId30"/>
    <p:sldId id="4353" r:id="rId31"/>
    <p:sldId id="4354" r:id="rId32"/>
    <p:sldId id="4355" r:id="rId33"/>
    <p:sldId id="4356" r:id="rId34"/>
    <p:sldId id="4357" r:id="rId35"/>
    <p:sldId id="4358" r:id="rId36"/>
    <p:sldId id="4359" r:id="rId37"/>
    <p:sldId id="4360" r:id="rId38"/>
    <p:sldId id="4361" r:id="rId39"/>
    <p:sldId id="4362" r:id="rId40"/>
    <p:sldId id="4363" r:id="rId41"/>
    <p:sldId id="4364" r:id="rId42"/>
    <p:sldId id="4365" r:id="rId43"/>
    <p:sldId id="4367" r:id="rId44"/>
    <p:sldId id="43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1F8E47"/>
    <a:srgbClr val="404040"/>
    <a:srgbClr val="84C245"/>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E0EF73-D0CB-4676-82CE-44E4EBBB248B}" v="26" dt="2026-01-07T11:48:05.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1"/>
    <p:restoredTop sz="95082"/>
  </p:normalViewPr>
  <p:slideViewPr>
    <p:cSldViewPr snapToGrid="0" snapToObjects="1">
      <p:cViewPr varScale="1">
        <p:scale>
          <a:sx n="111" d="100"/>
          <a:sy n="111" d="100"/>
        </p:scale>
        <p:origin x="59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vod ID20" userId="er45vy2DM4qOGcvCOoj2/OALgUoaS+bob5yuUbvTnJU=" providerId="None" clId="Web-{C7E0EF73-D0CB-4676-82CE-44E4EBBB248B}"/>
    <pc:docChg chg="modSld">
      <pc:chgData name="Zavod ID20" userId="er45vy2DM4qOGcvCOoj2/OALgUoaS+bob5yuUbvTnJU=" providerId="None" clId="Web-{C7E0EF73-D0CB-4676-82CE-44E4EBBB248B}" dt="2026-01-07T11:48:05.073" v="22" actId="14100"/>
      <pc:docMkLst>
        <pc:docMk/>
      </pc:docMkLst>
      <pc:sldChg chg="modSp">
        <pc:chgData name="Zavod ID20" userId="er45vy2DM4qOGcvCOoj2/OALgUoaS+bob5yuUbvTnJU=" providerId="None" clId="Web-{C7E0EF73-D0CB-4676-82CE-44E4EBBB248B}" dt="2026-01-07T11:47:16.917" v="19" actId="1076"/>
        <pc:sldMkLst>
          <pc:docMk/>
          <pc:sldMk cId="2225212527" sldId="4303"/>
        </pc:sldMkLst>
        <pc:spChg chg="mod">
          <ac:chgData name="Zavod ID20" userId="er45vy2DM4qOGcvCOoj2/OALgUoaS+bob5yuUbvTnJU=" providerId="None" clId="Web-{C7E0EF73-D0CB-4676-82CE-44E4EBBB248B}" dt="2026-01-07T11:47:16.917" v="19" actId="1076"/>
          <ac:spMkLst>
            <pc:docMk/>
            <pc:sldMk cId="2225212527" sldId="4303"/>
            <ac:spMk id="11" creationId="{0D4384D8-C9BE-3A21-3637-568A04D30488}"/>
          </ac:spMkLst>
        </pc:spChg>
      </pc:sldChg>
      <pc:sldChg chg="modSp">
        <pc:chgData name="Zavod ID20" userId="er45vy2DM4qOGcvCOoj2/OALgUoaS+bob5yuUbvTnJU=" providerId="None" clId="Web-{C7E0EF73-D0CB-4676-82CE-44E4EBBB248B}" dt="2026-01-07T11:47:43.573" v="21" actId="1076"/>
        <pc:sldMkLst>
          <pc:docMk/>
          <pc:sldMk cId="516064493" sldId="4337"/>
        </pc:sldMkLst>
        <pc:spChg chg="mod">
          <ac:chgData name="Zavod ID20" userId="er45vy2DM4qOGcvCOoj2/OALgUoaS+bob5yuUbvTnJU=" providerId="None" clId="Web-{C7E0EF73-D0CB-4676-82CE-44E4EBBB248B}" dt="2026-01-07T11:47:13.838" v="18" actId="1076"/>
          <ac:spMkLst>
            <pc:docMk/>
            <pc:sldMk cId="516064493" sldId="4337"/>
            <ac:spMk id="7" creationId="{9BA97323-4511-C52E-4BF5-6CF6C43A39AA}"/>
          </ac:spMkLst>
        </pc:spChg>
        <pc:spChg chg="mod">
          <ac:chgData name="Zavod ID20" userId="er45vy2DM4qOGcvCOoj2/OALgUoaS+bob5yuUbvTnJU=" providerId="None" clId="Web-{C7E0EF73-D0CB-4676-82CE-44E4EBBB248B}" dt="2026-01-07T11:46:58.417" v="13" actId="1076"/>
          <ac:spMkLst>
            <pc:docMk/>
            <pc:sldMk cId="516064493" sldId="4337"/>
            <ac:spMk id="8" creationId="{C2D949EA-7FEE-C42C-8612-3BF3E5793883}"/>
          </ac:spMkLst>
        </pc:spChg>
        <pc:grpChg chg="mod">
          <ac:chgData name="Zavod ID20" userId="er45vy2DM4qOGcvCOoj2/OALgUoaS+bob5yuUbvTnJU=" providerId="None" clId="Web-{C7E0EF73-D0CB-4676-82CE-44E4EBBB248B}" dt="2026-01-07T11:47:43.573" v="21" actId="1076"/>
          <ac:grpSpMkLst>
            <pc:docMk/>
            <pc:sldMk cId="516064493" sldId="4337"/>
            <ac:grpSpMk id="6" creationId="{83756B14-0146-B13E-C1B7-41D57DC555E2}"/>
          </ac:grpSpMkLst>
        </pc:grpChg>
        <pc:cxnChg chg="mod">
          <ac:chgData name="Zavod ID20" userId="er45vy2DM4qOGcvCOoj2/OALgUoaS+bob5yuUbvTnJU=" providerId="None" clId="Web-{C7E0EF73-D0CB-4676-82CE-44E4EBBB248B}" dt="2026-01-07T11:47:43.557" v="20" actId="1076"/>
          <ac:cxnSpMkLst>
            <pc:docMk/>
            <pc:sldMk cId="516064493" sldId="4337"/>
            <ac:cxnSpMk id="5" creationId="{3E4A1A0E-12A6-2D29-4C17-25694C65A047}"/>
          </ac:cxnSpMkLst>
        </pc:cxnChg>
      </pc:sldChg>
      <pc:sldChg chg="modSp">
        <pc:chgData name="Zavod ID20" userId="er45vy2DM4qOGcvCOoj2/OALgUoaS+bob5yuUbvTnJU=" providerId="None" clId="Web-{C7E0EF73-D0CB-4676-82CE-44E4EBBB248B}" dt="2026-01-07T11:48:05.073" v="22" actId="14100"/>
        <pc:sldMkLst>
          <pc:docMk/>
          <pc:sldMk cId="2487309961" sldId="4348"/>
        </pc:sldMkLst>
        <pc:spChg chg="mod">
          <ac:chgData name="Zavod ID20" userId="er45vy2DM4qOGcvCOoj2/OALgUoaS+bob5yuUbvTnJU=" providerId="None" clId="Web-{C7E0EF73-D0CB-4676-82CE-44E4EBBB248B}" dt="2026-01-07T11:48:05.073" v="22" actId="14100"/>
          <ac:spMkLst>
            <pc:docMk/>
            <pc:sldMk cId="2487309961" sldId="4348"/>
            <ac:spMk id="9" creationId="{01028DEE-112A-329E-7C7F-9B3EAD31A1E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ECEEA0C8-0ED6-AFC5-6469-D126268070F7}"/>
              </a:ext>
            </a:extLst>
          </p:cNvPr>
          <p:cNvSpPr/>
          <p:nvPr userDrawn="1"/>
        </p:nvSpPr>
        <p:spPr>
          <a:xfrm>
            <a:off x="2334272" y="6138967"/>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A096511F-1C0B-8ED5-0F0E-771395D9C1FE}"/>
              </a:ext>
            </a:extLst>
          </p:cNvPr>
          <p:cNvSpPr/>
          <p:nvPr userDrawn="1"/>
        </p:nvSpPr>
        <p:spPr>
          <a:xfrm>
            <a:off x="2339903" y="6019563"/>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hyperlink" Target="https://climate-creativity.com/blog/eco-anxiety-articl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hyperlink" Target="https://www.dw.com/en/how-to-cope-with-climate-anxiety/audio-6082937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hyperlink" Target="https://www.ted.com/talks/katharina_van_bronswijk_how_your_climate_emotions_can_save_the_world?subtitle=e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sl-SI" sz="3600" kern="1200" noProof="0">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a:t>
            </a:r>
            <a:r>
              <a:rPr lang="sl-SI" sz="3600" b="1" kern="1200" noProof="0">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sl-SI" sz="3600" kern="1200" noProof="0">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.eu</a:t>
            </a:r>
            <a:endParaRPr lang="sl-SI" sz="3600" noProof="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8">
            <a:extLst>
              <a:ext uri="{FF2B5EF4-FFF2-40B4-BE49-F238E27FC236}">
                <a16:creationId xmlns:a16="http://schemas.microsoft.com/office/drawing/2014/main" id="{887B69E1-DEAC-43A6-F46E-AAF5C314CAD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307" r="2307"/>
          <a:stretch/>
        </p:blipFill>
        <p:spPr/>
      </p:pic>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spAutoFit/>
          </a:bodyPr>
          <a:lstStyle/>
          <a:p>
            <a:pPr>
              <a:lnSpc>
                <a:spcPts val="2620"/>
              </a:lnSpc>
            </a:pPr>
            <a:r>
              <a:rPr lang="sl-SI" sz="30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Kako lahko prepoznamo podnebno tesnobo in jo uporabimo kot orodje za spremembe?</a:t>
            </a:r>
          </a:p>
        </p:txBody>
      </p:sp>
      <p:sp>
        <p:nvSpPr>
          <p:cNvPr id="2" name="Rectangle 1">
            <a:extLst>
              <a:ext uri="{FF2B5EF4-FFF2-40B4-BE49-F238E27FC236}">
                <a16:creationId xmlns:a16="http://schemas.microsoft.com/office/drawing/2014/main" id="{757D5C0E-5155-8844-55C0-661069E2D8C9}"/>
              </a:ext>
            </a:extLst>
          </p:cNvPr>
          <p:cNvSpPr/>
          <p:nvPr/>
        </p:nvSpPr>
        <p:spPr>
          <a:xfrm>
            <a:off x="555094" y="2967180"/>
            <a:ext cx="819564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529" noProof="0">
              <a:latin typeface="Montserrat" panose="00000500000000000000" pitchFamily="50" charset="0"/>
            </a:endParaRPr>
          </a:p>
        </p:txBody>
      </p:sp>
      <p:sp>
        <p:nvSpPr>
          <p:cNvPr id="5" name="TextBox 4">
            <a:extLst>
              <a:ext uri="{FF2B5EF4-FFF2-40B4-BE49-F238E27FC236}">
                <a16:creationId xmlns:a16="http://schemas.microsoft.com/office/drawing/2014/main" id="{2E9BBF0E-2D6D-F3FC-F633-331C305BF335}"/>
              </a:ext>
            </a:extLst>
          </p:cNvPr>
          <p:cNvSpPr txBox="1"/>
          <p:nvPr/>
        </p:nvSpPr>
        <p:spPr>
          <a:xfrm>
            <a:off x="681016" y="2967180"/>
            <a:ext cx="6738961" cy="830997"/>
          </a:xfrm>
          <a:prstGeom prst="rect">
            <a:avLst/>
          </a:prstGeom>
          <a:noFill/>
        </p:spPr>
        <p:txBody>
          <a:bodyPr wrap="none" rtlCol="0">
            <a:spAutoFit/>
          </a:bodyPr>
          <a:lstStyle/>
          <a:p>
            <a:r>
              <a:rPr lang="sl-SI" sz="4800" b="1" spc="324" noProof="0" dirty="0">
                <a:solidFill>
                  <a:srgbClr val="5398A2"/>
                </a:solidFill>
                <a:latin typeface="Calibri" panose="020F0502020204030204" pitchFamily="34" charset="0"/>
                <a:cs typeface="Calibri" panose="020F0502020204030204" pitchFamily="34" charset="0"/>
              </a:rPr>
              <a:t>Podnebna </a:t>
            </a:r>
            <a:r>
              <a:rPr lang="sl-SI" sz="4800" b="1" spc="324" noProof="0" dirty="0" err="1">
                <a:solidFill>
                  <a:srgbClr val="5398A2"/>
                </a:solidFill>
                <a:latin typeface="Calibri" panose="020F0502020204030204" pitchFamily="34" charset="0"/>
                <a:cs typeface="Calibri" panose="020F0502020204030204" pitchFamily="34" charset="0"/>
              </a:rPr>
              <a:t>anksioznost</a:t>
            </a:r>
            <a:endParaRPr lang="sl-SI" sz="4800" b="1" spc="324" noProof="0"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58BEB-7F7F-5BB6-24A5-470EBBA771A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9946165-DAB8-DA40-9231-6EAC12582A2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B736AF9-B7CD-7969-75A9-3B79BF856E52}"/>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34448E5-D405-72E3-E6AC-DE0CC3352B69}"/>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1" name="Google Shape;133;p1">
            <a:extLst>
              <a:ext uri="{FF2B5EF4-FFF2-40B4-BE49-F238E27FC236}">
                <a16:creationId xmlns:a16="http://schemas.microsoft.com/office/drawing/2014/main" id="{A55F25E9-632F-D075-4C6B-162CAC282A33}"/>
              </a:ext>
            </a:extLst>
          </p:cNvPr>
          <p:cNvSpPr/>
          <p:nvPr/>
        </p:nvSpPr>
        <p:spPr>
          <a:xfrm>
            <a:off x="534735" y="2461341"/>
            <a:ext cx="1050989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EF611D82-68D0-C9A4-46D9-290FA3016EA3}"/>
              </a:ext>
            </a:extLst>
          </p:cNvPr>
          <p:cNvSpPr txBox="1">
            <a:spLocks/>
          </p:cNvSpPr>
          <p:nvPr/>
        </p:nvSpPr>
        <p:spPr>
          <a:xfrm>
            <a:off x="-1" y="301765"/>
            <a:ext cx="10509894" cy="1579683"/>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dirty="0">
                <a:solidFill>
                  <a:srgbClr val="5398A2"/>
                </a:solidFill>
              </a:rPr>
              <a:t>Med prebiranjem tega modula in vodnika na splošno boš morda občutil širok spekter čustev, kot so</a:t>
            </a:r>
            <a:r>
              <a:rPr lang="sl-SI" sz="3500" dirty="0">
                <a:solidFill>
                  <a:srgbClr val="5398A2"/>
                </a:solidFill>
              </a:rPr>
              <a:t>:</a:t>
            </a:r>
            <a:endParaRPr lang="sl-SI" sz="3500" noProof="0" dirty="0">
              <a:solidFill>
                <a:srgbClr val="5398A2"/>
              </a:solidFill>
            </a:endParaRPr>
          </a:p>
        </p:txBody>
      </p:sp>
      <p:sp>
        <p:nvSpPr>
          <p:cNvPr id="2" name="Text Placeholder 3">
            <a:extLst>
              <a:ext uri="{FF2B5EF4-FFF2-40B4-BE49-F238E27FC236}">
                <a16:creationId xmlns:a16="http://schemas.microsoft.com/office/drawing/2014/main" id="{9A6ACF9C-B1F4-9BF4-5B63-817B0DA80CF4}"/>
              </a:ext>
            </a:extLst>
          </p:cNvPr>
          <p:cNvSpPr txBox="1">
            <a:spLocks/>
          </p:cNvSpPr>
          <p:nvPr/>
        </p:nvSpPr>
        <p:spPr>
          <a:xfrm>
            <a:off x="2676935" y="3064482"/>
            <a:ext cx="8021845"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sl-SI"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Bes – ker si se morda znašel v položaju, da si prisiljen iskati rešitve za težavo, ki je nisi povzročil sam, da so ti nekateri člani družbe skušali preprečiti, da bi spoznal in izkoristil svojo moč za sprememb, ter ob soočanju z različnimi oblikami nepravičnosti.</a:t>
            </a:r>
            <a:endParaRPr lang="en-US"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sl-SI"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sl-SI"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Žalost – zaradi izgube, pričakovane izgube, opazovanja trpljenja in čustvenega procesiranja, ki se odvija v tvojem telesu.</a:t>
            </a:r>
          </a:p>
        </p:txBody>
      </p:sp>
      <p:cxnSp>
        <p:nvCxnSpPr>
          <p:cNvPr id="3" name="Straight Connector 2">
            <a:extLst>
              <a:ext uri="{FF2B5EF4-FFF2-40B4-BE49-F238E27FC236}">
                <a16:creationId xmlns:a16="http://schemas.microsoft.com/office/drawing/2014/main" id="{BD023871-954C-1254-C9E1-41B7EAB74AF8}"/>
              </a:ext>
            </a:extLst>
          </p:cNvPr>
          <p:cNvCxnSpPr>
            <a:cxnSpLocks/>
          </p:cNvCxnSpPr>
          <p:nvPr/>
        </p:nvCxnSpPr>
        <p:spPr>
          <a:xfrm>
            <a:off x="881475" y="2461341"/>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BFC20C4-B941-12D2-8142-3CC8A3C504E9}"/>
              </a:ext>
            </a:extLst>
          </p:cNvPr>
          <p:cNvCxnSpPr>
            <a:cxnSpLocks/>
          </p:cNvCxnSpPr>
          <p:nvPr/>
        </p:nvCxnSpPr>
        <p:spPr>
          <a:xfrm flipH="1">
            <a:off x="853024" y="2964450"/>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3AE9C84-41B6-E496-470D-95ECA6E3C116}"/>
              </a:ext>
            </a:extLst>
          </p:cNvPr>
          <p:cNvSpPr txBox="1"/>
          <p:nvPr/>
        </p:nvSpPr>
        <p:spPr>
          <a:xfrm>
            <a:off x="795641" y="1860364"/>
            <a:ext cx="6104964" cy="492443"/>
          </a:xfrm>
          <a:prstGeom prst="rect">
            <a:avLst/>
          </a:prstGeom>
          <a:noFill/>
        </p:spPr>
        <p:txBody>
          <a:bodyPr wrap="square">
            <a:spAutoFit/>
          </a:bodyPr>
          <a:lstStyle/>
          <a:p>
            <a:r>
              <a:rPr lang="sl-SI" sz="2600" noProof="0" dirty="0">
                <a:solidFill>
                  <a:schemeClr val="bg1"/>
                </a:solidFill>
              </a:rPr>
              <a:t>(vendar ne omejeno na)</a:t>
            </a:r>
          </a:p>
        </p:txBody>
      </p:sp>
      <p:grpSp>
        <p:nvGrpSpPr>
          <p:cNvPr id="17" name="Group 16">
            <a:extLst>
              <a:ext uri="{FF2B5EF4-FFF2-40B4-BE49-F238E27FC236}">
                <a16:creationId xmlns:a16="http://schemas.microsoft.com/office/drawing/2014/main" id="{A8192301-A800-2ABC-5AAB-D27CDC686E52}"/>
              </a:ext>
            </a:extLst>
          </p:cNvPr>
          <p:cNvGrpSpPr/>
          <p:nvPr/>
        </p:nvGrpSpPr>
        <p:grpSpPr>
          <a:xfrm>
            <a:off x="970070" y="2617859"/>
            <a:ext cx="1420700" cy="893966"/>
            <a:chOff x="5728181" y="1253145"/>
            <a:chExt cx="1546707" cy="973255"/>
          </a:xfrm>
        </p:grpSpPr>
        <p:sp>
          <p:nvSpPr>
            <p:cNvPr id="18" name="Oval 17">
              <a:extLst>
                <a:ext uri="{FF2B5EF4-FFF2-40B4-BE49-F238E27FC236}">
                  <a16:creationId xmlns:a16="http://schemas.microsoft.com/office/drawing/2014/main" id="{177246BE-09D5-28D4-B03D-C22C0B608D8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2" name="Text Placeholder 23">
              <a:extLst>
                <a:ext uri="{FF2B5EF4-FFF2-40B4-BE49-F238E27FC236}">
                  <a16:creationId xmlns:a16="http://schemas.microsoft.com/office/drawing/2014/main" id="{F45061E3-B0F8-C8BA-28FA-61A7EAEB86F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01</a:t>
              </a:r>
            </a:p>
          </p:txBody>
        </p:sp>
      </p:grpSp>
      <p:cxnSp>
        <p:nvCxnSpPr>
          <p:cNvPr id="32" name="Straight Connector 31">
            <a:extLst>
              <a:ext uri="{FF2B5EF4-FFF2-40B4-BE49-F238E27FC236}">
                <a16:creationId xmlns:a16="http://schemas.microsoft.com/office/drawing/2014/main" id="{14619D8C-FF5A-00AA-34CD-C2F3AFC0969E}"/>
              </a:ext>
            </a:extLst>
          </p:cNvPr>
          <p:cNvCxnSpPr>
            <a:cxnSpLocks/>
          </p:cNvCxnSpPr>
          <p:nvPr/>
        </p:nvCxnSpPr>
        <p:spPr>
          <a:xfrm flipH="1">
            <a:off x="876453" y="4892139"/>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A3FA31D8-CD46-CFAB-3002-E8787A0D65EB}"/>
              </a:ext>
            </a:extLst>
          </p:cNvPr>
          <p:cNvGrpSpPr/>
          <p:nvPr/>
        </p:nvGrpSpPr>
        <p:grpSpPr>
          <a:xfrm>
            <a:off x="993499" y="4545548"/>
            <a:ext cx="1420700" cy="893966"/>
            <a:chOff x="5728181" y="1253145"/>
            <a:chExt cx="1546707" cy="973255"/>
          </a:xfrm>
        </p:grpSpPr>
        <p:sp>
          <p:nvSpPr>
            <p:cNvPr id="34" name="Oval 33">
              <a:extLst>
                <a:ext uri="{FF2B5EF4-FFF2-40B4-BE49-F238E27FC236}">
                  <a16:creationId xmlns:a16="http://schemas.microsoft.com/office/drawing/2014/main" id="{858282FB-63B4-DB2D-6B5B-75DB3AE347F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35" name="Text Placeholder 23">
              <a:extLst>
                <a:ext uri="{FF2B5EF4-FFF2-40B4-BE49-F238E27FC236}">
                  <a16:creationId xmlns:a16="http://schemas.microsoft.com/office/drawing/2014/main" id="{FF5977D1-FE20-8DBD-16AA-A7956E5E0F0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370157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20767"/>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2461341"/>
            <a:ext cx="10509894" cy="409489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1" y="301765"/>
            <a:ext cx="10273553" cy="1657152"/>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Med prebiranjem tega modula in vodnika na splošno boš morda občutil širok spekter čustev, kot so</a:t>
            </a:r>
          </a:p>
        </p:txBody>
      </p:sp>
      <p:sp>
        <p:nvSpPr>
          <p:cNvPr id="2" name="Text Placeholder 3">
            <a:extLst>
              <a:ext uri="{FF2B5EF4-FFF2-40B4-BE49-F238E27FC236}">
                <a16:creationId xmlns:a16="http://schemas.microsoft.com/office/drawing/2014/main" id="{6F7187D5-9937-E51D-E886-BA6B09C4B361}"/>
              </a:ext>
            </a:extLst>
          </p:cNvPr>
          <p:cNvSpPr txBox="1">
            <a:spLocks/>
          </p:cNvSpPr>
          <p:nvPr/>
        </p:nvSpPr>
        <p:spPr>
          <a:xfrm>
            <a:off x="2676935" y="2985617"/>
            <a:ext cx="8197679"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sl-SI"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Krivda ali sram – zaradi občutka, da ne počneš dovolj, da ne živiš v skladu s svojimi vrednotami, ali zaradi občutka krivde preživelega (to so normalni občutki, ki jih doživljajo tudi številni avtorji tega besedila).</a:t>
            </a:r>
            <a:endParaRPr lang="en-US"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sl-SI"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sl-SI"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Frustracija – ker vaša družina, prijatelji ali skupnost niso tako vključeni v podnebno akcijo, kot si sam, ali ker imaš občutek, da tvoje delovanje ni dovolj.</a:t>
            </a:r>
          </a:p>
          <a:p>
            <a:pPr marL="0" lvl="0" indent="0">
              <a:lnSpc>
                <a:spcPts val="2500"/>
              </a:lnSpc>
              <a:spcBef>
                <a:spcPts val="0"/>
              </a:spcBef>
              <a:buClr>
                <a:srgbClr val="E6C8C7"/>
              </a:buClr>
              <a:buNone/>
            </a:pPr>
            <a:endParaRPr lang="en-US" sz="24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sl-SI"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Olajšanje – ker se počutiš slišanega, razumljenega in cenjenega (vsaj upamo).</a:t>
            </a:r>
          </a:p>
        </p:txBody>
      </p:sp>
      <p:cxnSp>
        <p:nvCxnSpPr>
          <p:cNvPr id="3" name="Straight Connector 2">
            <a:extLst>
              <a:ext uri="{FF2B5EF4-FFF2-40B4-BE49-F238E27FC236}">
                <a16:creationId xmlns:a16="http://schemas.microsoft.com/office/drawing/2014/main" id="{8B352E1B-7FE0-9EE4-9611-43D1D1D96045}"/>
              </a:ext>
            </a:extLst>
          </p:cNvPr>
          <p:cNvCxnSpPr>
            <a:cxnSpLocks/>
          </p:cNvCxnSpPr>
          <p:nvPr/>
        </p:nvCxnSpPr>
        <p:spPr>
          <a:xfrm>
            <a:off x="881475" y="2461341"/>
            <a:ext cx="0" cy="4094894"/>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356DA90-FE04-D141-E3E5-BAA26D05E2C3}"/>
              </a:ext>
            </a:extLst>
          </p:cNvPr>
          <p:cNvCxnSpPr>
            <a:cxnSpLocks/>
          </p:cNvCxnSpPr>
          <p:nvPr/>
        </p:nvCxnSpPr>
        <p:spPr>
          <a:xfrm flipH="1">
            <a:off x="853024" y="2964450"/>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4FAF5E-B0AB-EAAA-29BB-BBA4718CE233}"/>
              </a:ext>
            </a:extLst>
          </p:cNvPr>
          <p:cNvSpPr txBox="1"/>
          <p:nvPr/>
        </p:nvSpPr>
        <p:spPr>
          <a:xfrm>
            <a:off x="795641" y="1860364"/>
            <a:ext cx="6104964" cy="492443"/>
          </a:xfrm>
          <a:prstGeom prst="rect">
            <a:avLst/>
          </a:prstGeom>
          <a:noFill/>
        </p:spPr>
        <p:txBody>
          <a:bodyPr wrap="square">
            <a:spAutoFit/>
          </a:bodyPr>
          <a:lstStyle/>
          <a:p>
            <a:r>
              <a:rPr lang="sl-SI" sz="2600" noProof="0">
                <a:solidFill>
                  <a:schemeClr val="bg1"/>
                </a:solidFill>
              </a:rPr>
              <a:t>(vendar ne omejeno na):</a:t>
            </a:r>
          </a:p>
        </p:txBody>
      </p:sp>
      <p:grpSp>
        <p:nvGrpSpPr>
          <p:cNvPr id="17" name="Group 16">
            <a:extLst>
              <a:ext uri="{FF2B5EF4-FFF2-40B4-BE49-F238E27FC236}">
                <a16:creationId xmlns:a16="http://schemas.microsoft.com/office/drawing/2014/main" id="{B3619BD7-7873-B7C6-FE3E-B6926DBCA9D7}"/>
              </a:ext>
            </a:extLst>
          </p:cNvPr>
          <p:cNvGrpSpPr/>
          <p:nvPr/>
        </p:nvGrpSpPr>
        <p:grpSpPr>
          <a:xfrm>
            <a:off x="970070" y="2617859"/>
            <a:ext cx="1420700" cy="893966"/>
            <a:chOff x="5728181" y="1253145"/>
            <a:chExt cx="1546707" cy="973255"/>
          </a:xfrm>
        </p:grpSpPr>
        <p:sp>
          <p:nvSpPr>
            <p:cNvPr id="18" name="Oval 17">
              <a:extLst>
                <a:ext uri="{FF2B5EF4-FFF2-40B4-BE49-F238E27FC236}">
                  <a16:creationId xmlns:a16="http://schemas.microsoft.com/office/drawing/2014/main" id="{72844A19-DA18-9B1B-4282-D7BAB552190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2" name="Text Placeholder 23">
              <a:extLst>
                <a:ext uri="{FF2B5EF4-FFF2-40B4-BE49-F238E27FC236}">
                  <a16:creationId xmlns:a16="http://schemas.microsoft.com/office/drawing/2014/main" id="{9E7134CA-76AC-F376-6DA2-E01EB2D2E7CC}"/>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03</a:t>
              </a:r>
            </a:p>
          </p:txBody>
        </p:sp>
      </p:grpSp>
      <p:cxnSp>
        <p:nvCxnSpPr>
          <p:cNvPr id="32" name="Straight Connector 31">
            <a:extLst>
              <a:ext uri="{FF2B5EF4-FFF2-40B4-BE49-F238E27FC236}">
                <a16:creationId xmlns:a16="http://schemas.microsoft.com/office/drawing/2014/main" id="{350EF312-A28D-A72D-625F-C98233CEAC7E}"/>
              </a:ext>
            </a:extLst>
          </p:cNvPr>
          <p:cNvCxnSpPr>
            <a:cxnSpLocks/>
          </p:cNvCxnSpPr>
          <p:nvPr/>
        </p:nvCxnSpPr>
        <p:spPr>
          <a:xfrm flipH="1">
            <a:off x="853024" y="4379247"/>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7D73B71-CA69-4234-CE36-B36092EBDAA6}"/>
              </a:ext>
            </a:extLst>
          </p:cNvPr>
          <p:cNvGrpSpPr/>
          <p:nvPr/>
        </p:nvGrpSpPr>
        <p:grpSpPr>
          <a:xfrm>
            <a:off x="992786" y="4005506"/>
            <a:ext cx="1420700" cy="893966"/>
            <a:chOff x="5728181" y="1253145"/>
            <a:chExt cx="1546707" cy="973255"/>
          </a:xfrm>
        </p:grpSpPr>
        <p:sp>
          <p:nvSpPr>
            <p:cNvPr id="34" name="Oval 33">
              <a:extLst>
                <a:ext uri="{FF2B5EF4-FFF2-40B4-BE49-F238E27FC236}">
                  <a16:creationId xmlns:a16="http://schemas.microsoft.com/office/drawing/2014/main" id="{DAFA232D-9BFB-CD08-1708-732ECD7C103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35" name="Text Placeholder 23">
              <a:extLst>
                <a:ext uri="{FF2B5EF4-FFF2-40B4-BE49-F238E27FC236}">
                  <a16:creationId xmlns:a16="http://schemas.microsoft.com/office/drawing/2014/main" id="{7ED04879-3163-0B0C-59E7-21EA4672F82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dirty="0">
                  <a:latin typeface="Calibri" panose="020F0502020204030204" pitchFamily="34" charset="0"/>
                  <a:cs typeface="Calibri" panose="020F0502020204030204" pitchFamily="34" charset="0"/>
                </a:rPr>
                <a:t>04</a:t>
              </a:r>
            </a:p>
          </p:txBody>
        </p:sp>
      </p:grpSp>
      <p:cxnSp>
        <p:nvCxnSpPr>
          <p:cNvPr id="5" name="Straight Connector 4">
            <a:extLst>
              <a:ext uri="{FF2B5EF4-FFF2-40B4-BE49-F238E27FC236}">
                <a16:creationId xmlns:a16="http://schemas.microsoft.com/office/drawing/2014/main" id="{3E4A1A0E-12A6-2D29-4C17-25694C65A047}"/>
              </a:ext>
            </a:extLst>
          </p:cNvPr>
          <p:cNvCxnSpPr>
            <a:cxnSpLocks/>
          </p:cNvCxnSpPr>
          <p:nvPr/>
        </p:nvCxnSpPr>
        <p:spPr>
          <a:xfrm flipH="1">
            <a:off x="853024" y="5738225"/>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756B14-0146-B13E-C1B7-41D57DC555E2}"/>
              </a:ext>
            </a:extLst>
          </p:cNvPr>
          <p:cNvGrpSpPr/>
          <p:nvPr/>
        </p:nvGrpSpPr>
        <p:grpSpPr>
          <a:xfrm>
            <a:off x="970070" y="5391634"/>
            <a:ext cx="1420700" cy="893965"/>
            <a:chOff x="5728181" y="1253146"/>
            <a:chExt cx="1546707" cy="973254"/>
          </a:xfrm>
        </p:grpSpPr>
        <p:sp>
          <p:nvSpPr>
            <p:cNvPr id="7" name="Oval 6">
              <a:extLst>
                <a:ext uri="{FF2B5EF4-FFF2-40B4-BE49-F238E27FC236}">
                  <a16:creationId xmlns:a16="http://schemas.microsoft.com/office/drawing/2014/main" id="{9BA97323-4511-C52E-4BF5-6CF6C43A39AA}"/>
                </a:ext>
              </a:extLst>
            </p:cNvPr>
            <p:cNvSpPr/>
            <p:nvPr/>
          </p:nvSpPr>
          <p:spPr>
            <a:xfrm>
              <a:off x="6081411" y="1253146"/>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8" name="Text Placeholder 23">
              <a:extLst>
                <a:ext uri="{FF2B5EF4-FFF2-40B4-BE49-F238E27FC236}">
                  <a16:creationId xmlns:a16="http://schemas.microsoft.com/office/drawing/2014/main" id="{C2D949EA-7FEE-C42C-8612-3BF3E579388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516064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CF98-4343-9632-9AB9-67DABC2B39E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4328A5A-CE60-4DB2-298B-0F319C23316B}"/>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3B98633E-4AD4-0793-A822-7BC73BA78FB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3270A4-5FDE-3F56-340B-680679E3D8AA}"/>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6D426B1B-A582-0275-A8DC-B07CB3E435B7}"/>
              </a:ext>
            </a:extLst>
          </p:cNvPr>
          <p:cNvSpPr txBox="1">
            <a:spLocks/>
          </p:cNvSpPr>
          <p:nvPr/>
        </p:nvSpPr>
        <p:spPr>
          <a:xfrm>
            <a:off x="783664" y="3205354"/>
            <a:ext cx="8509000" cy="3168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Ne glede na to, ali so ti občutki tako intenzivni, da postanejo ovira pri vsakdanjem življenju. V tem vodniku boš našel zdrave načine za soočanje s temi občutki, namesto da jih potiskaš v ozadje, ignoriraš ali se jim izogibaš, saj jih pogosto označujemo kot "negativne". </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en-US"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S tem, ko se tesnobi, žalosti in strahu postaviš po robu in sprejmeš te dele sebe, se uskladiš z realnostjo takšno, kot je danes, ter postaviš trdne temelje za ukrepanje. Kolektivna dejanja lahko prispevajo k oblikovanju prihodnosti, kakršno si želimo in skupnosti, katerih del želimo biti. </a:t>
            </a:r>
          </a:p>
        </p:txBody>
      </p:sp>
      <p:sp>
        <p:nvSpPr>
          <p:cNvPr id="4" name="Google Shape;145;p2">
            <a:extLst>
              <a:ext uri="{FF2B5EF4-FFF2-40B4-BE49-F238E27FC236}">
                <a16:creationId xmlns:a16="http://schemas.microsoft.com/office/drawing/2014/main" id="{D97E5024-F532-3634-05DE-E26CA158CCA1}"/>
              </a:ext>
            </a:extLst>
          </p:cNvPr>
          <p:cNvSpPr txBox="1">
            <a:spLocks/>
          </p:cNvSpPr>
          <p:nvPr/>
        </p:nvSpPr>
        <p:spPr>
          <a:xfrm>
            <a:off x="-3" y="548248"/>
            <a:ext cx="9292667" cy="1195492"/>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dirty="0">
                <a:solidFill>
                  <a:srgbClr val="5398A2"/>
                </a:solidFill>
              </a:rPr>
              <a:t>Naslednji moduli lahko služijo kot protiutež za tesnobo, žalost in strah </a:t>
            </a:r>
          </a:p>
        </p:txBody>
      </p:sp>
    </p:spTree>
    <p:extLst>
      <p:ext uri="{BB962C8B-B14F-4D97-AF65-F5344CB8AC3E}">
        <p14:creationId xmlns:p14="http://schemas.microsoft.com/office/powerpoint/2010/main" val="1898192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F894-70E3-8887-36A7-18F7BA172050}"/>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88D7E58B-B837-B401-EF18-E3F6F3A69B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ECC60ADB-A9F9-4A99-8106-7502BF8BA7D6}"/>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l-SI" noProof="0"/>
            </a:p>
          </p:txBody>
        </p:sp>
        <p:sp>
          <p:nvSpPr>
            <p:cNvPr id="15" name="Rectangle 14">
              <a:extLst>
                <a:ext uri="{FF2B5EF4-FFF2-40B4-BE49-F238E27FC236}">
                  <a16:creationId xmlns:a16="http://schemas.microsoft.com/office/drawing/2014/main" id="{F8239C4A-AEA5-D126-99CD-37FC0B1B4EE8}"/>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grpSp>
      <p:sp>
        <p:nvSpPr>
          <p:cNvPr id="16" name="Text Placeholder 6">
            <a:extLst>
              <a:ext uri="{FF2B5EF4-FFF2-40B4-BE49-F238E27FC236}">
                <a16:creationId xmlns:a16="http://schemas.microsoft.com/office/drawing/2014/main" id="{AB8F3FFE-0802-7B2E-1D4B-CB980BE7DEC6}"/>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3000" b="1" noProof="0">
                <a:solidFill>
                  <a:srgbClr val="5398A2"/>
                </a:solidFill>
              </a:rPr>
              <a:t>02</a:t>
            </a:r>
          </a:p>
        </p:txBody>
      </p:sp>
      <p:cxnSp>
        <p:nvCxnSpPr>
          <p:cNvPr id="20" name="Straight Connector 19">
            <a:extLst>
              <a:ext uri="{FF2B5EF4-FFF2-40B4-BE49-F238E27FC236}">
                <a16:creationId xmlns:a16="http://schemas.microsoft.com/office/drawing/2014/main" id="{81495BAF-513B-CEF3-A8A2-FABE34F1EF1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313D-9B6A-1A94-7395-E5C9C385F8FC}"/>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CD0D5FE-282D-E030-CACA-2239E01053A1}"/>
              </a:ext>
            </a:extLst>
          </p:cNvPr>
          <p:cNvSpPr/>
          <p:nvPr/>
        </p:nvSpPr>
        <p:spPr>
          <a:xfrm>
            <a:off x="5005814" y="2581516"/>
            <a:ext cx="646038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529" noProof="0">
              <a:latin typeface="Montserrat" panose="00000500000000000000" pitchFamily="50" charset="0"/>
            </a:endParaRPr>
          </a:p>
        </p:txBody>
      </p:sp>
      <p:sp>
        <p:nvSpPr>
          <p:cNvPr id="28" name="TextBox 27">
            <a:extLst>
              <a:ext uri="{FF2B5EF4-FFF2-40B4-BE49-F238E27FC236}">
                <a16:creationId xmlns:a16="http://schemas.microsoft.com/office/drawing/2014/main" id="{03C74D9B-75B7-8769-4EDB-1F7802D4B4E3}"/>
              </a:ext>
            </a:extLst>
          </p:cNvPr>
          <p:cNvSpPr txBox="1"/>
          <p:nvPr/>
        </p:nvSpPr>
        <p:spPr>
          <a:xfrm>
            <a:off x="4625788" y="2598003"/>
            <a:ext cx="6976931" cy="830997"/>
          </a:xfrm>
          <a:prstGeom prst="rect">
            <a:avLst/>
          </a:prstGeom>
          <a:noFill/>
        </p:spPr>
        <p:txBody>
          <a:bodyPr wrap="square" rtlCol="0">
            <a:spAutoFit/>
          </a:bodyPr>
          <a:lstStyle/>
          <a:p>
            <a:r>
              <a:rPr lang="pl-PL" sz="4800" b="1" spc="324" noProof="0" dirty="0">
                <a:solidFill>
                  <a:srgbClr val="5398A2"/>
                </a:solidFill>
                <a:latin typeface="Calibri" panose="020F0502020204030204" pitchFamily="34" charset="0"/>
                <a:cs typeface="Calibri" panose="020F0502020204030204" pitchFamily="34" charset="0"/>
              </a:rPr>
              <a:t>SStrategije za soočanje</a:t>
            </a:r>
            <a:endParaRPr lang="sl-SI" sz="4800" b="1" spc="324" noProof="0"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11CF036D-7A3A-90F8-7DDA-F249CE0B0CD4}"/>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Rectangle 1">
            <a:extLst>
              <a:ext uri="{FF2B5EF4-FFF2-40B4-BE49-F238E27FC236}">
                <a16:creationId xmlns:a16="http://schemas.microsoft.com/office/drawing/2014/main" id="{5AC8CAC0-4204-5EEA-1D2F-480675135E78}"/>
              </a:ext>
            </a:extLst>
          </p:cNvPr>
          <p:cNvSpPr/>
          <p:nvPr/>
        </p:nvSpPr>
        <p:spPr>
          <a:xfrm>
            <a:off x="4984376" y="3683981"/>
            <a:ext cx="5711977"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800" b="1" dirty="0">
                <a:solidFill>
                  <a:srgbClr val="5398A2"/>
                </a:solidFill>
              </a:rPr>
              <a:t>s podnebno tesnobo</a:t>
            </a:r>
            <a:r>
              <a:rPr lang="sl-SI" b="1" dirty="0"/>
              <a:t> </a:t>
            </a:r>
            <a:r>
              <a:rPr lang="sl-SI" sz="529" noProof="0" dirty="0">
                <a:latin typeface="Montserrat" panose="00000500000000000000" pitchFamily="50" charset="0"/>
              </a:rPr>
              <a:t>s podnebno tesnobo</a:t>
            </a:r>
          </a:p>
        </p:txBody>
      </p:sp>
    </p:spTree>
    <p:extLst>
      <p:ext uri="{BB962C8B-B14F-4D97-AF65-F5344CB8AC3E}">
        <p14:creationId xmlns:p14="http://schemas.microsoft.com/office/powerpoint/2010/main" val="3590329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A2EB4-9A43-7FC1-1085-BE2CFDB1A59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808F779-7109-627C-1C07-94A1B4724C25}"/>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11" name="Google Shape;133;p1">
            <a:extLst>
              <a:ext uri="{FF2B5EF4-FFF2-40B4-BE49-F238E27FC236}">
                <a16:creationId xmlns:a16="http://schemas.microsoft.com/office/drawing/2014/main" id="{D63B6F51-D5C7-18C4-32BA-2B0AED3CFA51}"/>
              </a:ext>
            </a:extLst>
          </p:cNvPr>
          <p:cNvSpPr/>
          <p:nvPr/>
        </p:nvSpPr>
        <p:spPr>
          <a:xfrm rot="5400000">
            <a:off x="-1169380" y="1169378"/>
            <a:ext cx="6858003" cy="4519248"/>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4F1AE33-2F90-566E-99F4-3DEB4C6174F4}"/>
              </a:ext>
            </a:extLst>
          </p:cNvPr>
          <p:cNvSpPr>
            <a:spLocks noChangeAspect="1"/>
          </p:cNvSpPr>
          <p:nvPr/>
        </p:nvSpPr>
        <p:spPr>
          <a:xfrm rot="10800000">
            <a:off x="44420" y="3676235"/>
            <a:ext cx="4474826" cy="3204000"/>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6" name="Text Placeholder 3">
            <a:extLst>
              <a:ext uri="{FF2B5EF4-FFF2-40B4-BE49-F238E27FC236}">
                <a16:creationId xmlns:a16="http://schemas.microsoft.com/office/drawing/2014/main" id="{3219DAB7-3599-8FE7-BC8C-258213A5F700}"/>
              </a:ext>
            </a:extLst>
          </p:cNvPr>
          <p:cNvSpPr txBox="1">
            <a:spLocks/>
          </p:cNvSpPr>
          <p:nvPr/>
        </p:nvSpPr>
        <p:spPr>
          <a:xfrm>
            <a:off x="5632545" y="725131"/>
            <a:ext cx="6261083" cy="5867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Clr>
                <a:srgbClr val="E6C8C7"/>
              </a:buClr>
              <a:buNone/>
            </a:pPr>
            <a:r>
              <a:rPr lang="sl-SI"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Strategije, usmerjene na čustva, kot so razvijanje čustvene ozaveščenosti, sprejemanje in potrjevanje občutkov ter vadba sprostitvenih in </a:t>
            </a:r>
            <a:r>
              <a:rPr lang="sl-SI" sz="2300" b="1" noProof="0" dirty="0" err="1">
                <a:solidFill>
                  <a:srgbClr val="1F8E47"/>
                </a:solidFill>
                <a:latin typeface="Calibri" panose="020F0502020204030204" pitchFamily="34" charset="0"/>
                <a:ea typeface="Calibri" panose="020F0502020204030204" pitchFamily="34" charset="0"/>
                <a:cs typeface="Calibri" panose="020F0502020204030204" pitchFamily="34" charset="0"/>
              </a:rPr>
              <a:t>čuječnostnih</a:t>
            </a:r>
            <a:r>
              <a:rPr lang="sl-SI"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 tehnik.</a:t>
            </a:r>
            <a:endParaRPr lang="en-US"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Clr>
                <a:srgbClr val="E6C8C7"/>
              </a:buClr>
              <a:buNone/>
            </a:pPr>
            <a:endParaRPr lang="sl-SI"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Clr>
                <a:srgbClr val="E6C8C7"/>
              </a:buClr>
              <a:buNone/>
            </a:pPr>
            <a:r>
              <a:rPr lang="sl-SI"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Strategije, osredotočene na socialno in skupnostno podporo, kot so gradnja podpornih mrež s sovrstniki, sodelovanje v skupnostih, ki se ukvarjajo s podnebnimi spremembami, ter iskanje podpore pri strokovnjakih za duševno zdravje.</a:t>
            </a:r>
            <a:endParaRPr lang="en-US"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Clr>
                <a:srgbClr val="E6C8C7"/>
              </a:buClr>
              <a:buNone/>
            </a:pPr>
            <a:endParaRPr lang="sl-SI"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Clr>
                <a:srgbClr val="E6C8C7"/>
              </a:buClr>
              <a:buNone/>
            </a:pPr>
            <a:r>
              <a:rPr lang="sl-SI"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Strategije usmerjene na dejanja, kot so vključevanje v podnebni aktivizem, sodelovanje v ukrepih za omilitev podnebnih sprememb na individualni in skupnostni ravni ter razvijanje občutka lastne moči in vpliva.</a:t>
            </a:r>
            <a:endParaRPr lang="en-US"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Clr>
                <a:srgbClr val="E6C8C7"/>
              </a:buClr>
              <a:buNone/>
            </a:pPr>
            <a:endParaRPr lang="sl-SI"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Clr>
                <a:srgbClr val="E6C8C7"/>
              </a:buClr>
              <a:buNone/>
            </a:pPr>
            <a:r>
              <a:rPr lang="sl-SI" sz="23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V tem vodniku bomo raziskali, kako te strategije izgledajo v praksi, skozi konkretne dejavnosti in pristope.</a:t>
            </a:r>
          </a:p>
        </p:txBody>
      </p:sp>
      <p:cxnSp>
        <p:nvCxnSpPr>
          <p:cNvPr id="18" name="Straight Connector 17">
            <a:extLst>
              <a:ext uri="{FF2B5EF4-FFF2-40B4-BE49-F238E27FC236}">
                <a16:creationId xmlns:a16="http://schemas.microsoft.com/office/drawing/2014/main" id="{6A44DC0B-B4AC-8343-F28E-5DE4A6D09270}"/>
              </a:ext>
            </a:extLst>
          </p:cNvPr>
          <p:cNvCxnSpPr>
            <a:cxnSpLocks/>
          </p:cNvCxnSpPr>
          <p:nvPr/>
        </p:nvCxnSpPr>
        <p:spPr>
          <a:xfrm flipH="1">
            <a:off x="4513954" y="512976"/>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F52D53E-5D97-D2C3-FB2E-089DEA8C0B0A}"/>
              </a:ext>
            </a:extLst>
          </p:cNvPr>
          <p:cNvGrpSpPr/>
          <p:nvPr/>
        </p:nvGrpSpPr>
        <p:grpSpPr>
          <a:xfrm>
            <a:off x="4431895" y="159014"/>
            <a:ext cx="1420700" cy="893966"/>
            <a:chOff x="5728181" y="1253145"/>
            <a:chExt cx="1546707" cy="973255"/>
          </a:xfrm>
        </p:grpSpPr>
        <p:sp>
          <p:nvSpPr>
            <p:cNvPr id="22" name="Oval 21">
              <a:extLst>
                <a:ext uri="{FF2B5EF4-FFF2-40B4-BE49-F238E27FC236}">
                  <a16:creationId xmlns:a16="http://schemas.microsoft.com/office/drawing/2014/main" id="{80E8356D-B36C-2F1B-1AC1-04710F91932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3" name="Text Placeholder 23">
              <a:extLst>
                <a:ext uri="{FF2B5EF4-FFF2-40B4-BE49-F238E27FC236}">
                  <a16:creationId xmlns:a16="http://schemas.microsoft.com/office/drawing/2014/main" id="{75047A60-8A69-A012-82F8-0A39134CF00F}"/>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01</a:t>
              </a:r>
            </a:p>
          </p:txBody>
        </p:sp>
      </p:grpSp>
      <p:sp>
        <p:nvSpPr>
          <p:cNvPr id="29" name="Text Placeholder 3">
            <a:extLst>
              <a:ext uri="{FF2B5EF4-FFF2-40B4-BE49-F238E27FC236}">
                <a16:creationId xmlns:a16="http://schemas.microsoft.com/office/drawing/2014/main" id="{98ABB17E-FF15-2145-4FD0-60775AE02CC0}"/>
              </a:ext>
            </a:extLst>
          </p:cNvPr>
          <p:cNvSpPr txBox="1">
            <a:spLocks/>
          </p:cNvSpPr>
          <p:nvPr/>
        </p:nvSpPr>
        <p:spPr>
          <a:xfrm>
            <a:off x="536048" y="3172029"/>
            <a:ext cx="3236701"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sl-SI" noProof="0" dirty="0">
                <a:solidFill>
                  <a:schemeClr val="bg1"/>
                </a:solidFill>
                <a:latin typeface="Calibri" panose="020F0502020204030204" pitchFamily="34" charset="0"/>
                <a:ea typeface="Calibri" panose="020F0502020204030204" pitchFamily="34" charset="0"/>
                <a:cs typeface="Calibri" panose="020F0502020204030204" pitchFamily="34" charset="0"/>
              </a:rPr>
              <a:t>Glavne strategije za soočanje s podnebno tesnobo lahko razdelimo v tri široke kategorije:</a:t>
            </a:r>
          </a:p>
        </p:txBody>
      </p:sp>
      <p:cxnSp>
        <p:nvCxnSpPr>
          <p:cNvPr id="5" name="Straight Connector 4">
            <a:extLst>
              <a:ext uri="{FF2B5EF4-FFF2-40B4-BE49-F238E27FC236}">
                <a16:creationId xmlns:a16="http://schemas.microsoft.com/office/drawing/2014/main" id="{9AA92EAA-0747-2C91-FBC7-BE2349D4EDFF}"/>
              </a:ext>
            </a:extLst>
          </p:cNvPr>
          <p:cNvCxnSpPr>
            <a:cxnSpLocks/>
          </p:cNvCxnSpPr>
          <p:nvPr/>
        </p:nvCxnSpPr>
        <p:spPr>
          <a:xfrm flipH="1">
            <a:off x="4513954" y="5624238"/>
            <a:ext cx="7297616"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2BFCDDA-4D20-CE4F-FC61-63AA7C22ECFA}"/>
              </a:ext>
            </a:extLst>
          </p:cNvPr>
          <p:cNvCxnSpPr>
            <a:cxnSpLocks/>
          </p:cNvCxnSpPr>
          <p:nvPr/>
        </p:nvCxnSpPr>
        <p:spPr>
          <a:xfrm flipH="1">
            <a:off x="4508266" y="2076563"/>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5A2ADFB-F627-50AB-3DD7-AF8DF3820522}"/>
              </a:ext>
            </a:extLst>
          </p:cNvPr>
          <p:cNvGrpSpPr/>
          <p:nvPr/>
        </p:nvGrpSpPr>
        <p:grpSpPr>
          <a:xfrm>
            <a:off x="4426207" y="1722601"/>
            <a:ext cx="1420700" cy="893966"/>
            <a:chOff x="5728181" y="1253145"/>
            <a:chExt cx="1546707" cy="973255"/>
          </a:xfrm>
        </p:grpSpPr>
        <p:sp>
          <p:nvSpPr>
            <p:cNvPr id="9" name="Oval 8">
              <a:extLst>
                <a:ext uri="{FF2B5EF4-FFF2-40B4-BE49-F238E27FC236}">
                  <a16:creationId xmlns:a16="http://schemas.microsoft.com/office/drawing/2014/main" id="{FBD63353-5FE7-09E1-8CC4-09AD4E794C5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0" name="Text Placeholder 23">
              <a:extLst>
                <a:ext uri="{FF2B5EF4-FFF2-40B4-BE49-F238E27FC236}">
                  <a16:creationId xmlns:a16="http://schemas.microsoft.com/office/drawing/2014/main" id="{6D821FB3-1282-5930-4E52-20BCF70EA3E8}"/>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02</a:t>
              </a:r>
            </a:p>
          </p:txBody>
        </p:sp>
      </p:grpSp>
      <p:cxnSp>
        <p:nvCxnSpPr>
          <p:cNvPr id="12" name="Straight Connector 11">
            <a:extLst>
              <a:ext uri="{FF2B5EF4-FFF2-40B4-BE49-F238E27FC236}">
                <a16:creationId xmlns:a16="http://schemas.microsoft.com/office/drawing/2014/main" id="{36C00EDD-875E-EB04-5F2A-EB5542185B23}"/>
              </a:ext>
            </a:extLst>
          </p:cNvPr>
          <p:cNvCxnSpPr>
            <a:cxnSpLocks/>
          </p:cNvCxnSpPr>
          <p:nvPr/>
        </p:nvCxnSpPr>
        <p:spPr>
          <a:xfrm flipH="1">
            <a:off x="4508266" y="3902202"/>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7F3D113-4444-6112-F5B7-D4DDB9B2F3F8}"/>
              </a:ext>
            </a:extLst>
          </p:cNvPr>
          <p:cNvGrpSpPr/>
          <p:nvPr/>
        </p:nvGrpSpPr>
        <p:grpSpPr>
          <a:xfrm>
            <a:off x="4426207" y="3548240"/>
            <a:ext cx="1420700" cy="893966"/>
            <a:chOff x="5728181" y="1253145"/>
            <a:chExt cx="1546707" cy="973255"/>
          </a:xfrm>
        </p:grpSpPr>
        <p:sp>
          <p:nvSpPr>
            <p:cNvPr id="14" name="Oval 13">
              <a:extLst>
                <a:ext uri="{FF2B5EF4-FFF2-40B4-BE49-F238E27FC236}">
                  <a16:creationId xmlns:a16="http://schemas.microsoft.com/office/drawing/2014/main" id="{D69A37B9-A247-B7EB-846E-87F42D9615E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5" name="Text Placeholder 23">
              <a:extLst>
                <a:ext uri="{FF2B5EF4-FFF2-40B4-BE49-F238E27FC236}">
                  <a16:creationId xmlns:a16="http://schemas.microsoft.com/office/drawing/2014/main" id="{568C6FCE-D3AC-873F-B538-FD480FDD5775}"/>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4199994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0962-D54A-89CB-D4A5-472B8D618F52}"/>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AAB6037-9F99-5FBA-86EB-D5A04FC8367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12A2E63-C28F-F05C-D4D0-98B0302FEA83}"/>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l-SI" noProof="0"/>
            </a:p>
          </p:txBody>
        </p:sp>
        <p:sp>
          <p:nvSpPr>
            <p:cNvPr id="15" name="Rectangle 14">
              <a:extLst>
                <a:ext uri="{FF2B5EF4-FFF2-40B4-BE49-F238E27FC236}">
                  <a16:creationId xmlns:a16="http://schemas.microsoft.com/office/drawing/2014/main" id="{4205EAF6-79E2-02FA-AB45-4821AABCEB9B}"/>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grpSp>
      <p:sp>
        <p:nvSpPr>
          <p:cNvPr id="16" name="Text Placeholder 6">
            <a:extLst>
              <a:ext uri="{FF2B5EF4-FFF2-40B4-BE49-F238E27FC236}">
                <a16:creationId xmlns:a16="http://schemas.microsoft.com/office/drawing/2014/main" id="{2F13B07E-A859-3463-539A-6CCEECE674F4}"/>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3000" b="1" noProof="0">
                <a:solidFill>
                  <a:srgbClr val="5398A2"/>
                </a:solidFill>
              </a:rPr>
              <a:t>03</a:t>
            </a:r>
          </a:p>
        </p:txBody>
      </p:sp>
      <p:cxnSp>
        <p:nvCxnSpPr>
          <p:cNvPr id="20" name="Straight Connector 19">
            <a:extLst>
              <a:ext uri="{FF2B5EF4-FFF2-40B4-BE49-F238E27FC236}">
                <a16:creationId xmlns:a16="http://schemas.microsoft.com/office/drawing/2014/main" id="{5801A23A-51C6-89B3-B23E-62B2619A8CDC}"/>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F2C8BC-610A-7E79-4F7B-593353F32240}"/>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51BFA30-CD4C-1422-2C1F-E3405F8AFB32}"/>
              </a:ext>
            </a:extLst>
          </p:cNvPr>
          <p:cNvSpPr/>
          <p:nvPr/>
        </p:nvSpPr>
        <p:spPr>
          <a:xfrm>
            <a:off x="5005814" y="2581515"/>
            <a:ext cx="5409624" cy="2033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529" noProof="0">
              <a:latin typeface="Montserrat" panose="00000500000000000000" pitchFamily="50" charset="0"/>
            </a:endParaRPr>
          </a:p>
        </p:txBody>
      </p:sp>
      <p:sp>
        <p:nvSpPr>
          <p:cNvPr id="28" name="TextBox 27">
            <a:extLst>
              <a:ext uri="{FF2B5EF4-FFF2-40B4-BE49-F238E27FC236}">
                <a16:creationId xmlns:a16="http://schemas.microsoft.com/office/drawing/2014/main" id="{0BC5C7C8-3438-3355-4C16-B356F207DA3A}"/>
              </a:ext>
            </a:extLst>
          </p:cNvPr>
          <p:cNvSpPr txBox="1"/>
          <p:nvPr/>
        </p:nvSpPr>
        <p:spPr>
          <a:xfrm>
            <a:off x="5454616" y="2940361"/>
            <a:ext cx="5409624" cy="1569660"/>
          </a:xfrm>
          <a:prstGeom prst="rect">
            <a:avLst/>
          </a:prstGeom>
          <a:noFill/>
        </p:spPr>
        <p:txBody>
          <a:bodyPr wrap="square" rtlCol="0">
            <a:spAutoFit/>
          </a:bodyPr>
          <a:lstStyle/>
          <a:p>
            <a:r>
              <a:rPr lang="sl-SI" sz="4800" b="1" spc="324" noProof="0" dirty="0">
                <a:solidFill>
                  <a:srgbClr val="5398A2"/>
                </a:solidFill>
                <a:latin typeface="Calibri" panose="020F0502020204030204" pitchFamily="34" charset="0"/>
                <a:cs typeface="Calibri" panose="020F0502020204030204" pitchFamily="34" charset="0"/>
              </a:rPr>
              <a:t>Dnevniške aktivnosti</a:t>
            </a:r>
          </a:p>
        </p:txBody>
      </p:sp>
      <p:pic>
        <p:nvPicPr>
          <p:cNvPr id="29" name="Picture 28">
            <a:extLst>
              <a:ext uri="{FF2B5EF4-FFF2-40B4-BE49-F238E27FC236}">
                <a16:creationId xmlns:a16="http://schemas.microsoft.com/office/drawing/2014/main" id="{EEC19E3B-D63A-70E0-BEE8-58C790F76AC8}"/>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2045980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028A-61D9-47F9-87F1-F579FAE6268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2D443C-EA97-5FEF-FB3C-7A328BC38324}"/>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753086CA-7801-FC0A-AD81-3D448C782DD0}"/>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82E2F8E-1452-158D-A2B4-D66CFD190EE3}"/>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00BA4834-3AAF-678C-2162-A3F1E5559E9D}"/>
              </a:ext>
            </a:extLst>
          </p:cNvPr>
          <p:cNvSpPr txBox="1">
            <a:spLocks/>
          </p:cNvSpPr>
          <p:nvPr/>
        </p:nvSpPr>
        <p:spPr>
          <a:xfrm>
            <a:off x="7596554" y="3235569"/>
            <a:ext cx="3709109" cy="13161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sl-SI" sz="2300" i="1" noProof="0" dirty="0">
                <a:solidFill>
                  <a:srgbClr val="404040"/>
                </a:solidFill>
                <a:latin typeface="Calibri" panose="020F0502020204030204" pitchFamily="34" charset="0"/>
                <a:ea typeface="Calibri" panose="020F0502020204030204" pitchFamily="34" charset="0"/>
                <a:cs typeface="Calibri" panose="020F0502020204030204" pitchFamily="34" charset="0"/>
              </a:rPr>
              <a:t>V tej vaji boš narisal graf, ki prikazuje stopnjo tvoje podnebne tesnobe skozi različna življenjska obdobja.</a:t>
            </a:r>
          </a:p>
        </p:txBody>
      </p:sp>
      <p:sp>
        <p:nvSpPr>
          <p:cNvPr id="10" name="Text Placeholder 3">
            <a:extLst>
              <a:ext uri="{FF2B5EF4-FFF2-40B4-BE49-F238E27FC236}">
                <a16:creationId xmlns:a16="http://schemas.microsoft.com/office/drawing/2014/main" id="{ADF75377-6672-CA77-D7D9-81F0BA2A69B9}"/>
              </a:ext>
            </a:extLst>
          </p:cNvPr>
          <p:cNvSpPr txBox="1">
            <a:spLocks/>
          </p:cNvSpPr>
          <p:nvPr/>
        </p:nvSpPr>
        <p:spPr>
          <a:xfrm>
            <a:off x="792279" y="3235569"/>
            <a:ext cx="606571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sl-SI" dirty="0">
                <a:solidFill>
                  <a:srgbClr val="404040"/>
                </a:solidFill>
                <a:latin typeface="Calibri" panose="020F0502020204030204" pitchFamily="34" charset="0"/>
                <a:ea typeface="Calibri" panose="020F0502020204030204" pitchFamily="34" charset="0"/>
                <a:cs typeface="Calibri" panose="020F0502020204030204" pitchFamily="34" charset="0"/>
              </a:rPr>
              <a:t>Z beleženjem</a:t>
            </a: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 svoje podnebne tesnobe jo izpostavljaš in jo uporabljaš kot orodje, ki premaga strah in ga vodi k smiselnemu delovanju. Osrednje vprašanje te aktivnosti je: "Kako se je tvoja podnebna tesnoba razvijala skozi čas?" </a:t>
            </a:r>
          </a:p>
        </p:txBody>
      </p:sp>
      <p:cxnSp>
        <p:nvCxnSpPr>
          <p:cNvPr id="12" name="Straight Connector 11">
            <a:extLst>
              <a:ext uri="{FF2B5EF4-FFF2-40B4-BE49-F238E27FC236}">
                <a16:creationId xmlns:a16="http://schemas.microsoft.com/office/drawing/2014/main" id="{2D0B1808-B7CD-1BCD-752E-F05880E485C1}"/>
              </a:ext>
            </a:extLst>
          </p:cNvPr>
          <p:cNvCxnSpPr>
            <a:cxnSpLocks/>
          </p:cNvCxnSpPr>
          <p:nvPr/>
        </p:nvCxnSpPr>
        <p:spPr>
          <a:xfrm>
            <a:off x="6994056" y="2864985"/>
            <a:ext cx="0" cy="341495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9743A1AD-F891-0BBE-90A6-2E6315668E34}"/>
              </a:ext>
            </a:extLst>
          </p:cNvPr>
          <p:cNvSpPr txBox="1">
            <a:spLocks/>
          </p:cNvSpPr>
          <p:nvPr/>
        </p:nvSpPr>
        <p:spPr>
          <a:xfrm>
            <a:off x="-3" y="578059"/>
            <a:ext cx="5316282" cy="1698976"/>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l-PL" sz="3500" noProof="0" dirty="0">
                <a:solidFill>
                  <a:srgbClr val="5398A2"/>
                </a:solidFill>
              </a:rPr>
              <a:t>Osebni razmislek #1: </a:t>
            </a:r>
            <a:r>
              <a:rPr lang="pl-PL" sz="3500" dirty="0">
                <a:solidFill>
                  <a:srgbClr val="5398A2"/>
                </a:solidFill>
              </a:rPr>
              <a:t>Beleženje</a:t>
            </a:r>
            <a:r>
              <a:rPr lang="pl-PL" sz="3500" noProof="0" dirty="0">
                <a:solidFill>
                  <a:srgbClr val="5398A2"/>
                </a:solidFill>
              </a:rPr>
              <a:t> podnebne tesnobe</a:t>
            </a:r>
            <a:endParaRPr lang="sl-SI" sz="3500" noProof="0" dirty="0">
              <a:solidFill>
                <a:srgbClr val="5398A2"/>
              </a:solidFill>
            </a:endParaRPr>
          </a:p>
        </p:txBody>
      </p:sp>
    </p:spTree>
    <p:extLst>
      <p:ext uri="{BB962C8B-B14F-4D97-AF65-F5344CB8AC3E}">
        <p14:creationId xmlns:p14="http://schemas.microsoft.com/office/powerpoint/2010/main" val="134318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5DAD7-5CB6-9741-FB12-7226488A017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BD41DC9-B711-F59E-EA3C-407FB3C32DF0}"/>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5BCA2B5-9D29-6866-FF21-3CA977A38435}"/>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0AAA3BB-A264-46DD-DA7E-1D98E6C50301}"/>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634D90DC-9DF3-AE8C-1DD9-4BF6C5F26606}"/>
              </a:ext>
            </a:extLst>
          </p:cNvPr>
          <p:cNvSpPr txBox="1">
            <a:spLocks/>
          </p:cNvSpPr>
          <p:nvPr/>
        </p:nvSpPr>
        <p:spPr>
          <a:xfrm>
            <a:off x="1573102" y="2051761"/>
            <a:ext cx="1014204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1.	Določi vrednosti na lestvici od 0 do 10 za vsako leto svojega življenja, da kvantificiraš raven podnebne tesnobe, ki si jo doživljal.</a:t>
            </a:r>
          </a:p>
          <a:p>
            <a:pPr marL="0" lv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Lestvica vrednosti:</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300"/>
              </a:lnSpc>
              <a:spcBef>
                <a:spcPts val="0"/>
              </a:spcBef>
              <a:buNone/>
            </a:pPr>
            <a:endPar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o	0 = nisi občutil nobene podnebne tesnobe</a:t>
            </a:r>
          </a:p>
          <a:p>
            <a:pPr marL="0" lv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o	5 = bil si zmerno zaskrbljen</a:t>
            </a:r>
          </a:p>
          <a:p>
            <a:pPr marL="0" lv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o	10 = tvoja tesnoba je bila zelo visoka</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300"/>
              </a:lnSpc>
              <a:spcBef>
                <a:spcPts val="0"/>
              </a:spcBef>
              <a:buNone/>
            </a:pPr>
            <a:endPar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Ta lestvica je zgolj približek tvojih občutkov glede na spomine. Ni potrebe po primerjanju z drugimi ali skrbi, da bi zapisal "napačno" vrednost. Podnebno tesnobo razumemo zelo široko in vključujemo tudi druga zahtevna čustva, povezana s podnebjem, naravo, trajnostjo in družbo.</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300"/>
              </a:lnSpc>
              <a:spcBef>
                <a:spcPts val="0"/>
              </a:spcBef>
              <a:buNone/>
            </a:pPr>
            <a:endPar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2.	Ko določiš vrednosti (0–10), poveži točke z linijo, da ustvariš graf svoje podnebne tesnobe skozi leta.		</a:t>
            </a:r>
          </a:p>
        </p:txBody>
      </p:sp>
      <p:sp>
        <p:nvSpPr>
          <p:cNvPr id="4" name="Google Shape;145;p2">
            <a:extLst>
              <a:ext uri="{FF2B5EF4-FFF2-40B4-BE49-F238E27FC236}">
                <a16:creationId xmlns:a16="http://schemas.microsoft.com/office/drawing/2014/main" id="{F19B2F89-540B-8AF3-A310-25A2CA23B6C1}"/>
              </a:ext>
            </a:extLst>
          </p:cNvPr>
          <p:cNvSpPr txBox="1">
            <a:spLocks/>
          </p:cNvSpPr>
          <p:nvPr/>
        </p:nvSpPr>
        <p:spPr>
          <a:xfrm>
            <a:off x="-17761" y="385856"/>
            <a:ext cx="10437668" cy="830486"/>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l-PL" sz="3500" noProof="0" dirty="0">
                <a:solidFill>
                  <a:srgbClr val="5398A2"/>
                </a:solidFill>
              </a:rPr>
              <a:t>Osebni razmislek #1: </a:t>
            </a:r>
            <a:r>
              <a:rPr lang="pl-PL" sz="3500" dirty="0">
                <a:solidFill>
                  <a:srgbClr val="5398A2"/>
                </a:solidFill>
              </a:rPr>
              <a:t>Beleženje</a:t>
            </a:r>
            <a:r>
              <a:rPr lang="pl-PL" sz="3500" noProof="0" dirty="0">
                <a:solidFill>
                  <a:srgbClr val="5398A2"/>
                </a:solidFill>
              </a:rPr>
              <a:t> podnebne tesnobe</a:t>
            </a:r>
            <a:endParaRPr lang="sl-SI" sz="3500" noProof="0" dirty="0">
              <a:solidFill>
                <a:srgbClr val="5398A2"/>
              </a:solidFill>
            </a:endParaRPr>
          </a:p>
        </p:txBody>
      </p:sp>
      <p:cxnSp>
        <p:nvCxnSpPr>
          <p:cNvPr id="3" name="Straight Connector 2">
            <a:extLst>
              <a:ext uri="{FF2B5EF4-FFF2-40B4-BE49-F238E27FC236}">
                <a16:creationId xmlns:a16="http://schemas.microsoft.com/office/drawing/2014/main" id="{BF2616BA-2A79-0772-04E8-2963C6F3BF5F}"/>
              </a:ext>
            </a:extLst>
          </p:cNvPr>
          <p:cNvCxnSpPr>
            <a:cxnSpLocks/>
          </p:cNvCxnSpPr>
          <p:nvPr/>
        </p:nvCxnSpPr>
        <p:spPr>
          <a:xfrm flipH="1">
            <a:off x="234459" y="1951858"/>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FEDFCB8-FAC7-3AE0-36E7-A8E4B8D97A2A}"/>
              </a:ext>
            </a:extLst>
          </p:cNvPr>
          <p:cNvGrpSpPr/>
          <p:nvPr/>
        </p:nvGrpSpPr>
        <p:grpSpPr>
          <a:xfrm>
            <a:off x="152400" y="1597896"/>
            <a:ext cx="1420700" cy="893966"/>
            <a:chOff x="5728181" y="1253145"/>
            <a:chExt cx="1546707" cy="973255"/>
          </a:xfrm>
        </p:grpSpPr>
        <p:sp>
          <p:nvSpPr>
            <p:cNvPr id="6" name="Oval 5">
              <a:extLst>
                <a:ext uri="{FF2B5EF4-FFF2-40B4-BE49-F238E27FC236}">
                  <a16:creationId xmlns:a16="http://schemas.microsoft.com/office/drawing/2014/main" id="{48C99075-687B-DEED-2CAD-9B2E23F60A2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7" name="Text Placeholder 23">
              <a:extLst>
                <a:ext uri="{FF2B5EF4-FFF2-40B4-BE49-F238E27FC236}">
                  <a16:creationId xmlns:a16="http://schemas.microsoft.com/office/drawing/2014/main" id="{638F5DF2-554A-4207-B225-4D1A4AF0A846}"/>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01</a:t>
              </a:r>
            </a:p>
          </p:txBody>
        </p:sp>
      </p:grpSp>
      <p:cxnSp>
        <p:nvCxnSpPr>
          <p:cNvPr id="13" name="Straight Connector 12">
            <a:extLst>
              <a:ext uri="{FF2B5EF4-FFF2-40B4-BE49-F238E27FC236}">
                <a16:creationId xmlns:a16="http://schemas.microsoft.com/office/drawing/2014/main" id="{7A5D6C59-726A-71A1-7140-32138AD65521}"/>
              </a:ext>
            </a:extLst>
          </p:cNvPr>
          <p:cNvCxnSpPr>
            <a:cxnSpLocks/>
          </p:cNvCxnSpPr>
          <p:nvPr/>
        </p:nvCxnSpPr>
        <p:spPr>
          <a:xfrm flipH="1">
            <a:off x="210810" y="5711434"/>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B26FBE6-95AF-4F91-2E4D-0DBF9F4B6E88}"/>
              </a:ext>
            </a:extLst>
          </p:cNvPr>
          <p:cNvGrpSpPr/>
          <p:nvPr/>
        </p:nvGrpSpPr>
        <p:grpSpPr>
          <a:xfrm>
            <a:off x="128751" y="5357472"/>
            <a:ext cx="1420700" cy="893966"/>
            <a:chOff x="5728181" y="1253145"/>
            <a:chExt cx="1546707" cy="973255"/>
          </a:xfrm>
        </p:grpSpPr>
        <p:sp>
          <p:nvSpPr>
            <p:cNvPr id="15" name="Oval 14">
              <a:extLst>
                <a:ext uri="{FF2B5EF4-FFF2-40B4-BE49-F238E27FC236}">
                  <a16:creationId xmlns:a16="http://schemas.microsoft.com/office/drawing/2014/main" id="{3024913F-5D6B-5B87-C9F5-E6C4BFF50C23}"/>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6" name="Text Placeholder 23">
              <a:extLst>
                <a:ext uri="{FF2B5EF4-FFF2-40B4-BE49-F238E27FC236}">
                  <a16:creationId xmlns:a16="http://schemas.microsoft.com/office/drawing/2014/main" id="{09A51304-B11F-86B0-9DEF-F120B4BDB6AF}"/>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204560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9B191-09F3-0C04-3AED-958A81F642B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3BB954F-1426-01B3-DEDC-CB8F96659AEE}"/>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AD5C0627-6942-F950-16E8-BE7A3E9D798B}"/>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C5AFF3E-1F23-031C-6C9D-D93302862FE9}"/>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4E3D139E-52AA-ED41-4C25-C6C5B6D77557}"/>
              </a:ext>
            </a:extLst>
          </p:cNvPr>
          <p:cNvSpPr txBox="1">
            <a:spLocks/>
          </p:cNvSpPr>
          <p:nvPr/>
        </p:nvSpPr>
        <p:spPr>
          <a:xfrm>
            <a:off x="1643440" y="2333115"/>
            <a:ext cx="924143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Izpostavi določene točke na grafu, ki jih želiš podrobneje raziskati. Za izbrana leta pojasni svojo raven podnebne tesnobe, tako da poimenuješ vsaj eno čustvo.</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300"/>
              </a:lnSpc>
              <a:spcBef>
                <a:spcPts val="0"/>
              </a:spcBef>
              <a:buAutoNum type="arabicPeriod" startAt="3"/>
            </a:pPr>
            <a:endParaRPr lang="en-US"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endPar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o	Če je bila tvoja raven tesnobe visoka, poimenuj zahtevnejša čustva, kot so žalost, frustracija, jeza, obup, brezup, strah ali skrb. Opiši svoje duševno stanje in dejavnike, ki so vplivali na tvojo tesnobo.</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endPar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o	Če je bila tvoja raven tesnobe nizka, poimenuj občutke, kot so mir, veselje, pripadnost ali povezanost. Opiši strategije, ki so ti pomagale zmanjšati tesnobo.</a:t>
            </a:r>
          </a:p>
        </p:txBody>
      </p:sp>
      <p:sp>
        <p:nvSpPr>
          <p:cNvPr id="4" name="Google Shape;145;p2">
            <a:extLst>
              <a:ext uri="{FF2B5EF4-FFF2-40B4-BE49-F238E27FC236}">
                <a16:creationId xmlns:a16="http://schemas.microsoft.com/office/drawing/2014/main" id="{BAB3BE6A-30C1-AE43-4173-FD7F4301D7B1}"/>
              </a:ext>
            </a:extLst>
          </p:cNvPr>
          <p:cNvSpPr txBox="1">
            <a:spLocks/>
          </p:cNvSpPr>
          <p:nvPr/>
        </p:nvSpPr>
        <p:spPr>
          <a:xfrm>
            <a:off x="-17762" y="385856"/>
            <a:ext cx="10373873" cy="953391"/>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l-PL" sz="3500" noProof="0" dirty="0">
                <a:solidFill>
                  <a:srgbClr val="5398A2"/>
                </a:solidFill>
              </a:rPr>
              <a:t>Osebni razmislek #1: Beleženje podnebne tesnobe</a:t>
            </a:r>
            <a:endParaRPr lang="sl-SI" sz="3500" noProof="0" dirty="0">
              <a:solidFill>
                <a:srgbClr val="5398A2"/>
              </a:solidFill>
            </a:endParaRPr>
          </a:p>
        </p:txBody>
      </p:sp>
      <p:cxnSp>
        <p:nvCxnSpPr>
          <p:cNvPr id="3" name="Straight Connector 2">
            <a:extLst>
              <a:ext uri="{FF2B5EF4-FFF2-40B4-BE49-F238E27FC236}">
                <a16:creationId xmlns:a16="http://schemas.microsoft.com/office/drawing/2014/main" id="{D102A807-D26B-27DE-3620-1BD0B0CCED11}"/>
              </a:ext>
            </a:extLst>
          </p:cNvPr>
          <p:cNvCxnSpPr>
            <a:cxnSpLocks/>
          </p:cNvCxnSpPr>
          <p:nvPr/>
        </p:nvCxnSpPr>
        <p:spPr>
          <a:xfrm flipH="1">
            <a:off x="304797" y="2233212"/>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94D67CA-32B6-8C3D-E71C-08E9194F66E0}"/>
              </a:ext>
            </a:extLst>
          </p:cNvPr>
          <p:cNvGrpSpPr/>
          <p:nvPr/>
        </p:nvGrpSpPr>
        <p:grpSpPr>
          <a:xfrm>
            <a:off x="222738" y="1879250"/>
            <a:ext cx="1420700" cy="893966"/>
            <a:chOff x="5728181" y="1253145"/>
            <a:chExt cx="1546707" cy="973255"/>
          </a:xfrm>
        </p:grpSpPr>
        <p:sp>
          <p:nvSpPr>
            <p:cNvPr id="6" name="Oval 5">
              <a:extLst>
                <a:ext uri="{FF2B5EF4-FFF2-40B4-BE49-F238E27FC236}">
                  <a16:creationId xmlns:a16="http://schemas.microsoft.com/office/drawing/2014/main" id="{A0638413-2EC9-B3F2-1F48-155478BC489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7" name="Text Placeholder 23">
              <a:extLst>
                <a:ext uri="{FF2B5EF4-FFF2-40B4-BE49-F238E27FC236}">
                  <a16:creationId xmlns:a16="http://schemas.microsoft.com/office/drawing/2014/main" id="{23BF30EC-BA58-4DB5-95F8-564AD2AD53B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469960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8F20-AB7A-BFD1-8F1C-9F7A63FB4EB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E237C28-743B-D61C-5503-054BCA228B9A}"/>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B94382DF-B2D1-BFD9-4378-16215484A172}"/>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00E6766-91DF-BE00-0CA4-3858DD020DF1}"/>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C18A4C7F-C564-8894-4EB7-6D2318494DC3}"/>
              </a:ext>
            </a:extLst>
          </p:cNvPr>
          <p:cNvSpPr txBox="1">
            <a:spLocks/>
          </p:cNvSpPr>
          <p:nvPr/>
        </p:nvSpPr>
        <p:spPr>
          <a:xfrm>
            <a:off x="1316864" y="2594856"/>
            <a:ext cx="388395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Razumevanje, kako je podnebna tesnoba skozi čas vplivala nate, ti lahko ponudi globlji vpogled in upajmo - tudi sočutje do sebe, ko se premikaš skozi ta svet in ta vodnik. Uporabnost vodnika pa lahko sega še dlje, ko se naučiš odpirati drugim in deliti, kaj si se naučil o sebi.</a:t>
            </a:r>
          </a:p>
        </p:txBody>
      </p:sp>
      <p:sp>
        <p:nvSpPr>
          <p:cNvPr id="4" name="Google Shape;145;p2">
            <a:extLst>
              <a:ext uri="{FF2B5EF4-FFF2-40B4-BE49-F238E27FC236}">
                <a16:creationId xmlns:a16="http://schemas.microsoft.com/office/drawing/2014/main" id="{14EB78E6-4988-C579-C744-C4B67A5748C4}"/>
              </a:ext>
            </a:extLst>
          </p:cNvPr>
          <p:cNvSpPr txBox="1">
            <a:spLocks/>
          </p:cNvSpPr>
          <p:nvPr/>
        </p:nvSpPr>
        <p:spPr>
          <a:xfrm>
            <a:off x="-17761" y="385856"/>
            <a:ext cx="10586524" cy="953391"/>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l-PL" sz="3500" noProof="0" dirty="0">
                <a:solidFill>
                  <a:srgbClr val="5398A2"/>
                </a:solidFill>
              </a:rPr>
              <a:t>Osebni razmislek #1: Beleženje podnebne tesnobe</a:t>
            </a:r>
            <a:endParaRPr lang="sl-SI" sz="3500" noProof="0" dirty="0">
              <a:solidFill>
                <a:srgbClr val="5398A2"/>
              </a:solidFill>
            </a:endParaRPr>
          </a:p>
        </p:txBody>
      </p:sp>
      <p:cxnSp>
        <p:nvCxnSpPr>
          <p:cNvPr id="3" name="Straight Connector 2">
            <a:extLst>
              <a:ext uri="{FF2B5EF4-FFF2-40B4-BE49-F238E27FC236}">
                <a16:creationId xmlns:a16="http://schemas.microsoft.com/office/drawing/2014/main" id="{F7C7E9D0-5282-047A-F474-976E7948AFA1}"/>
              </a:ext>
            </a:extLst>
          </p:cNvPr>
          <p:cNvCxnSpPr>
            <a:cxnSpLocks/>
          </p:cNvCxnSpPr>
          <p:nvPr/>
        </p:nvCxnSpPr>
        <p:spPr>
          <a:xfrm flipH="1">
            <a:off x="304797" y="2233212"/>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6AC3DBA-DC34-57BB-4827-F6829646BE93}"/>
              </a:ext>
            </a:extLst>
          </p:cNvPr>
          <p:cNvGrpSpPr/>
          <p:nvPr/>
        </p:nvGrpSpPr>
        <p:grpSpPr>
          <a:xfrm>
            <a:off x="222738" y="1879250"/>
            <a:ext cx="1420700" cy="893966"/>
            <a:chOff x="5728181" y="1253145"/>
            <a:chExt cx="1546707" cy="973255"/>
          </a:xfrm>
        </p:grpSpPr>
        <p:sp>
          <p:nvSpPr>
            <p:cNvPr id="6" name="Oval 5">
              <a:extLst>
                <a:ext uri="{FF2B5EF4-FFF2-40B4-BE49-F238E27FC236}">
                  <a16:creationId xmlns:a16="http://schemas.microsoft.com/office/drawing/2014/main" id="{9500F9EF-E4D3-42A9-3F83-4E65C67360F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7" name="Text Placeholder 23">
              <a:extLst>
                <a:ext uri="{FF2B5EF4-FFF2-40B4-BE49-F238E27FC236}">
                  <a16:creationId xmlns:a16="http://schemas.microsoft.com/office/drawing/2014/main" id="{44EFCA22-6C39-9207-7E75-1AFE851C22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03</a:t>
              </a:r>
            </a:p>
          </p:txBody>
        </p:sp>
      </p:grpSp>
      <p:pic>
        <p:nvPicPr>
          <p:cNvPr id="2" name="Picture 1">
            <a:extLst>
              <a:ext uri="{FF2B5EF4-FFF2-40B4-BE49-F238E27FC236}">
                <a16:creationId xmlns:a16="http://schemas.microsoft.com/office/drawing/2014/main" id="{46B70367-D730-C4EC-2786-DE5C3F9BD443}"/>
              </a:ext>
            </a:extLst>
          </p:cNvPr>
          <p:cNvPicPr>
            <a:picLocks noChangeAspect="1"/>
          </p:cNvPicPr>
          <p:nvPr/>
        </p:nvPicPr>
        <p:blipFill rotWithShape="1">
          <a:blip r:embed="rId4"/>
          <a:srcRect l="-1235" t="9683" r="17893" b="16399"/>
          <a:stretch/>
        </p:blipFill>
        <p:spPr>
          <a:xfrm>
            <a:off x="5316659" y="1540021"/>
            <a:ext cx="6962757" cy="4806149"/>
          </a:xfrm>
          <a:prstGeom prst="rect">
            <a:avLst/>
          </a:prstGeom>
        </p:spPr>
      </p:pic>
      <p:sp>
        <p:nvSpPr>
          <p:cNvPr id="10" name="Google Shape;145;p2">
            <a:extLst>
              <a:ext uri="{FF2B5EF4-FFF2-40B4-BE49-F238E27FC236}">
                <a16:creationId xmlns:a16="http://schemas.microsoft.com/office/drawing/2014/main" id="{785654AA-3043-397E-50EF-B24AFA5AD9AC}"/>
              </a:ext>
            </a:extLst>
          </p:cNvPr>
          <p:cNvSpPr txBox="1">
            <a:spLocks/>
          </p:cNvSpPr>
          <p:nvPr/>
        </p:nvSpPr>
        <p:spPr>
          <a:xfrm>
            <a:off x="6827968" y="2077221"/>
            <a:ext cx="5451447" cy="3535239"/>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endParaRPr lang="sl-SI" sz="3500" noProof="0">
              <a:solidFill>
                <a:srgbClr val="5398A2"/>
              </a:solidFill>
            </a:endParaRPr>
          </a:p>
        </p:txBody>
      </p:sp>
      <p:pic>
        <p:nvPicPr>
          <p:cNvPr id="12" name="image1.png">
            <a:extLst>
              <a:ext uri="{FF2B5EF4-FFF2-40B4-BE49-F238E27FC236}">
                <a16:creationId xmlns:a16="http://schemas.microsoft.com/office/drawing/2014/main" id="{85B743A0-14B6-21DD-3CA9-D2B077CA4CE1}"/>
              </a:ext>
            </a:extLst>
          </p:cNvPr>
          <p:cNvPicPr/>
          <p:nvPr/>
        </p:nvPicPr>
        <p:blipFill>
          <a:blip r:embed="rId5"/>
          <a:srcRect/>
          <a:stretch>
            <a:fillRect/>
          </a:stretch>
        </p:blipFill>
        <p:spPr>
          <a:xfrm>
            <a:off x="6976574" y="2614424"/>
            <a:ext cx="5173798" cy="2492674"/>
          </a:xfrm>
          <a:prstGeom prst="rect">
            <a:avLst/>
          </a:prstGeom>
          <a:ln/>
        </p:spPr>
      </p:pic>
    </p:spTree>
    <p:extLst>
      <p:ext uri="{BB962C8B-B14F-4D97-AF65-F5344CB8AC3E}">
        <p14:creationId xmlns:p14="http://schemas.microsoft.com/office/powerpoint/2010/main" val="3025721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625843" y="566551"/>
            <a:ext cx="5005845" cy="1800801"/>
          </a:xfrm>
          <a:prstGeom prst="rect">
            <a:avLst/>
          </a:prstGeom>
        </p:spPr>
        <p:txBody>
          <a:bodyPr anchor="ctr">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20"/>
              </a:lnSpc>
              <a:spcBef>
                <a:spcPts val="0"/>
              </a:spcBef>
            </a:pPr>
            <a:r>
              <a:rPr lang="sl-SI" sz="3800" i="0" noProof="0" dirty="0"/>
              <a:t>Mnogi med nami vemo, da podnebne spremembe povzročajo vse pogostejše in intenzivnejše vročinske valove, suše in poplave. </a:t>
            </a:r>
          </a:p>
        </p:txBody>
      </p:sp>
      <p:sp>
        <p:nvSpPr>
          <p:cNvPr id="13" name="Text Placeholder 2">
            <a:extLst>
              <a:ext uri="{FF2B5EF4-FFF2-40B4-BE49-F238E27FC236}">
                <a16:creationId xmlns:a16="http://schemas.microsoft.com/office/drawing/2014/main" id="{C81C0DAF-F3F4-7A20-5601-5B4B0B9C6463}"/>
              </a:ext>
            </a:extLst>
          </p:cNvPr>
          <p:cNvSpPr txBox="1">
            <a:spLocks/>
          </p:cNvSpPr>
          <p:nvPr/>
        </p:nvSpPr>
        <p:spPr>
          <a:xfrm>
            <a:off x="625843" y="2549770"/>
            <a:ext cx="5005845" cy="4417975"/>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420"/>
              </a:lnSpc>
              <a:spcBef>
                <a:spcPts val="0"/>
              </a:spcBef>
            </a:pPr>
            <a:r>
              <a:rPr lang="sl-SI" sz="2400" i="0" noProof="0" dirty="0"/>
              <a:t>Ti dogodki neposredno vplivajo na milijarde ljudi po vsem svetu, vendar strokovnjaki opozarjajo, da lahko podnebne spremembe škodujejo tudi našemu duševnemu zdravju. Duševno zdravje se nanaša na stanje čustvenega blagostanja, ki vključuje sposobnost obvladovanja vsakodnevnega stresa, oblikovanja zdravih odnosov in preprečevanja visoke ravni tesnobe.</a:t>
            </a:r>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3823" b="-38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l-SI" noProof="0"/>
          </a:p>
        </p:txBody>
      </p:sp>
    </p:spTree>
    <p:extLst>
      <p:ext uri="{BB962C8B-B14F-4D97-AF65-F5344CB8AC3E}">
        <p14:creationId xmlns:p14="http://schemas.microsoft.com/office/powerpoint/2010/main" val="415489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8A7A-7377-8D7C-7AD2-8EA2A18C9D2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01895A7B-0639-25BA-B738-05F4B30099B3}"/>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7692CCD5-396E-A34B-48E1-91B640B4996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4DE18E2-C0A8-10FA-462C-4DD6B75657FA}"/>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0" name="Text Placeholder 3">
            <a:extLst>
              <a:ext uri="{FF2B5EF4-FFF2-40B4-BE49-F238E27FC236}">
                <a16:creationId xmlns:a16="http://schemas.microsoft.com/office/drawing/2014/main" id="{F2286B46-2AAA-4EC7-0749-9A0D547E0143}"/>
              </a:ext>
            </a:extLst>
          </p:cNvPr>
          <p:cNvSpPr txBox="1">
            <a:spLocks/>
          </p:cNvSpPr>
          <p:nvPr/>
        </p:nvSpPr>
        <p:spPr>
          <a:xfrm>
            <a:off x="792279" y="3235569"/>
            <a:ext cx="10532213"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Preglej spodnje skupine vprašanj in izberi tri, na katera boš odgovoril.</a:t>
            </a:r>
            <a:endParaRPr lang="en-US"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000"/>
              </a:lnSpc>
              <a:spcBef>
                <a:spcPts val="0"/>
              </a:spcBef>
              <a:buNone/>
            </a:pPr>
            <a:endParaRPr lang="en-US"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000"/>
              </a:lnSpc>
              <a:spcBef>
                <a:spcPts val="0"/>
              </a:spcBef>
              <a:buNone/>
            </a:pP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Priporočamo, da vsakemu odgovoru nameniš vsaj </a:t>
            </a:r>
            <a:r>
              <a:rPr lang="sl-SI" b="1" noProof="0" dirty="0">
                <a:solidFill>
                  <a:srgbClr val="404040"/>
                </a:solidFill>
                <a:latin typeface="Calibri" panose="020F0502020204030204" pitchFamily="34" charset="0"/>
                <a:ea typeface="Calibri" panose="020F0502020204030204" pitchFamily="34" charset="0"/>
                <a:cs typeface="Calibri" panose="020F0502020204030204" pitchFamily="34" charset="0"/>
              </a:rPr>
              <a:t>5 minut </a:t>
            </a: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(skupaj </a:t>
            </a:r>
            <a:r>
              <a:rPr lang="sl-SI" b="1" noProof="0" dirty="0">
                <a:solidFill>
                  <a:srgbClr val="404040"/>
                </a:solidFill>
                <a:latin typeface="Calibri" panose="020F0502020204030204" pitchFamily="34" charset="0"/>
                <a:ea typeface="Calibri" panose="020F0502020204030204" pitchFamily="34" charset="0"/>
                <a:cs typeface="Calibri" panose="020F0502020204030204" pitchFamily="34" charset="0"/>
              </a:rPr>
              <a:t>15 minut</a:t>
            </a: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 Če imaš na voljo več časa in rad pišeš, pa se lahko poglobiš v vsako vprašanje še dodatno. </a:t>
            </a:r>
          </a:p>
        </p:txBody>
      </p:sp>
      <p:sp>
        <p:nvSpPr>
          <p:cNvPr id="2" name="Google Shape;145;p2">
            <a:extLst>
              <a:ext uri="{FF2B5EF4-FFF2-40B4-BE49-F238E27FC236}">
                <a16:creationId xmlns:a16="http://schemas.microsoft.com/office/drawing/2014/main" id="{F33EB78D-F4C3-54F9-6610-65D89EBF37AD}"/>
              </a:ext>
            </a:extLst>
          </p:cNvPr>
          <p:cNvSpPr txBox="1">
            <a:spLocks/>
          </p:cNvSpPr>
          <p:nvPr/>
        </p:nvSpPr>
        <p:spPr>
          <a:xfrm>
            <a:off x="-17761" y="385856"/>
            <a:ext cx="11535685" cy="868786"/>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Osebni razmislek #2: Kakšno obliko ima tvoja tesnoba?</a:t>
            </a:r>
          </a:p>
        </p:txBody>
      </p:sp>
    </p:spTree>
    <p:extLst>
      <p:ext uri="{BB962C8B-B14F-4D97-AF65-F5344CB8AC3E}">
        <p14:creationId xmlns:p14="http://schemas.microsoft.com/office/powerpoint/2010/main" val="2424170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C617C-A651-CEDD-4E72-9E4DB3051105}"/>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116562C-F553-5B28-1C5D-5CDF8DE38D06}"/>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D519EDF3-1DB3-E980-1D65-AF653461778D}"/>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BEAE505-CD1F-4935-093F-FB654E20A216}"/>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4AA95F34-A308-2779-1968-03A5F3DC7B2A}"/>
              </a:ext>
            </a:extLst>
          </p:cNvPr>
          <p:cNvSpPr txBox="1">
            <a:spLocks/>
          </p:cNvSpPr>
          <p:nvPr/>
        </p:nvSpPr>
        <p:spPr>
          <a:xfrm>
            <a:off x="3112477" y="1932110"/>
            <a:ext cx="840544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spcBef>
                <a:spcPts val="400"/>
              </a:spcBef>
              <a:buClr>
                <a:srgbClr val="5398A2"/>
              </a:buClr>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Kateri so tvoji prvi spomini na tesnobo? Kako se je takrat tesnoba kazala v tvojem telesu in umu? Kako je izgledala? Kakšen zvok je imela? Kakšen občutek in okus? Katerim barvam bi jo pripisal?</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endPar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Kje v telesu občutiš tesnobo? Če bi lahko govorila, kaj bi ti povedala? (Preden odgovoriš, položi roko na del telesa, kjer čutiš tesnobo.)</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endPar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Kako tvoje znanje o podnebnih spremembah vpliva na tvojo tesnobo? Kdaj si se prvič srečal s to temo? Čim bolj podrobno zapiši svoj</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spomin na to, kako si izvedel za podnebne spremembe.</a:t>
            </a:r>
          </a:p>
        </p:txBody>
      </p:sp>
      <p:sp>
        <p:nvSpPr>
          <p:cNvPr id="8" name="TextBox 7">
            <a:extLst>
              <a:ext uri="{FF2B5EF4-FFF2-40B4-BE49-F238E27FC236}">
                <a16:creationId xmlns:a16="http://schemas.microsoft.com/office/drawing/2014/main" id="{774E29D3-0872-E834-ACD0-DA009784925E}"/>
              </a:ext>
            </a:extLst>
          </p:cNvPr>
          <p:cNvSpPr txBox="1"/>
          <p:nvPr/>
        </p:nvSpPr>
        <p:spPr>
          <a:xfrm>
            <a:off x="826477" y="1847623"/>
            <a:ext cx="2286000" cy="896336"/>
          </a:xfrm>
          <a:prstGeom prst="rect">
            <a:avLst/>
          </a:prstGeom>
          <a:noFill/>
        </p:spPr>
        <p:txBody>
          <a:bodyPr wrap="square">
            <a:spAutoFit/>
          </a:bodyPr>
          <a:lstStyle/>
          <a:p>
            <a:pPr>
              <a:lnSpc>
                <a:spcPts val="3140"/>
              </a:lnSpc>
            </a:pPr>
            <a:r>
              <a:rPr lang="sl-SI" sz="3200" noProof="0">
                <a:solidFill>
                  <a:srgbClr val="1F8E4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Vodilna vprašanja:</a:t>
            </a:r>
            <a:endParaRPr lang="sl-SI" sz="3200" noProof="0">
              <a:solidFill>
                <a:srgbClr val="1F8E47"/>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E1E4BBBE-3644-4500-3FE3-7B7B2D8B07AE}"/>
              </a:ext>
            </a:extLst>
          </p:cNvPr>
          <p:cNvSpPr txBox="1">
            <a:spLocks/>
          </p:cNvSpPr>
          <p:nvPr/>
        </p:nvSpPr>
        <p:spPr>
          <a:xfrm>
            <a:off x="-17761" y="385856"/>
            <a:ext cx="11535685" cy="868786"/>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Osebni razmislek #2: Kakšno obliko ima tvoja tesnoba?</a:t>
            </a:r>
          </a:p>
        </p:txBody>
      </p:sp>
    </p:spTree>
    <p:extLst>
      <p:ext uri="{BB962C8B-B14F-4D97-AF65-F5344CB8AC3E}">
        <p14:creationId xmlns:p14="http://schemas.microsoft.com/office/powerpoint/2010/main" val="4089485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29E0E-1AA0-B606-2019-2E724F5222A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BA76CDD-00B7-8CA2-3DA4-215B21A6D355}"/>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53B3FC76-1437-97F9-66BD-12B84029792E}"/>
              </a:ext>
            </a:extLst>
          </p:cNvPr>
          <p:cNvSpPr/>
          <p:nvPr/>
        </p:nvSpPr>
        <p:spPr>
          <a:xfrm rot="10800000">
            <a:off x="-15719" y="22902"/>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21CA5F7-85F8-2F4C-50EC-69F4C32DCF26}"/>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01028DEE-112A-329E-7C7F-9B3EAD31A1EF}"/>
              </a:ext>
            </a:extLst>
          </p:cNvPr>
          <p:cNvSpPr txBox="1">
            <a:spLocks/>
          </p:cNvSpPr>
          <p:nvPr/>
        </p:nvSpPr>
        <p:spPr>
          <a:xfrm>
            <a:off x="3069346" y="1879939"/>
            <a:ext cx="8721747" cy="3216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spcBef>
                <a:spcPts val="400"/>
              </a:spcBef>
              <a:buClr>
                <a:srgbClr val="5398A2"/>
              </a:buClr>
            </a:pPr>
            <a:r>
              <a:rPr lang="sl-SI" sz="2300" noProof="0">
                <a:solidFill>
                  <a:srgbClr val="404040"/>
                </a:solidFill>
                <a:latin typeface="Calibri" panose="020F0502020204030204" pitchFamily="34" charset="0"/>
                <a:ea typeface="Calibri" panose="020F0502020204030204" pitchFamily="34" charset="0"/>
                <a:cs typeface="Calibri" panose="020F0502020204030204" pitchFamily="34" charset="0"/>
              </a:rPr>
              <a:t>Poleg podnebnih sprememb, kateri drugi družbeni ali ekološki dejavniki prispevajo k tvoji tesnobi? Se ta nanaša bolj na sedanjost ali na prihodnost, če se stvari ne bodo spremenile?</a:t>
            </a:r>
            <a:endParaRPr lang="en-US" sz="2300" noProof="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endParaRPr lang="sl-SI" sz="2300" noProof="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r>
              <a:rPr lang="sl-SI" sz="2300" noProof="0">
                <a:solidFill>
                  <a:srgbClr val="404040"/>
                </a:solidFill>
                <a:latin typeface="Calibri" panose="020F0502020204030204" pitchFamily="34" charset="0"/>
                <a:ea typeface="Calibri" panose="020F0502020204030204" pitchFamily="34" charset="0"/>
                <a:cs typeface="Calibri" panose="020F0502020204030204" pitchFamily="34" charset="0"/>
              </a:rPr>
              <a:t>Ali svoja tesnobna občutja zadržuješ zase ali jih deliš z drugimi? Če jih deliš, s kom jih deliš in kako o njih govorite?</a:t>
            </a:r>
            <a:endParaRPr lang="en-US" sz="2300" noProof="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endParaRPr lang="sl-SI" sz="2300" noProof="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r>
              <a:rPr lang="sl-SI" sz="2300" noProof="0">
                <a:solidFill>
                  <a:srgbClr val="404040"/>
                </a:solidFill>
                <a:latin typeface="Calibri" panose="020F0502020204030204" pitchFamily="34" charset="0"/>
                <a:ea typeface="Calibri" panose="020F0502020204030204" pitchFamily="34" charset="0"/>
                <a:cs typeface="Calibri" panose="020F0502020204030204" pitchFamily="34" charset="0"/>
              </a:rPr>
              <a:t>Ali tesnoba vpliva na način, kako deluješ v svetu? Če da, kako in zakaj?</a:t>
            </a:r>
            <a:endParaRPr lang="en-US" sz="2300" noProof="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endParaRPr lang="sl-SI" sz="2300" noProof="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r>
              <a:rPr lang="sl-SI" sz="2300" noProof="0">
                <a:solidFill>
                  <a:srgbClr val="404040"/>
                </a:solidFill>
                <a:latin typeface="Calibri" panose="020F0502020204030204" pitchFamily="34" charset="0"/>
                <a:ea typeface="Calibri" panose="020F0502020204030204" pitchFamily="34" charset="0"/>
                <a:cs typeface="Calibri" panose="020F0502020204030204" pitchFamily="34" charset="0"/>
              </a:rPr>
              <a:t>Kako bi bilo videti tvoje življenje, če te tesnobe ne bi bilo?</a:t>
            </a:r>
            <a:endParaRPr lang="en-US" sz="2300" noProof="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pPr>
            <a:endParaRPr lang="sl-SI" sz="2300" noProof="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400"/>
              </a:spcBef>
              <a:buClr>
                <a:srgbClr val="5398A2"/>
              </a:buClr>
            </a:pPr>
            <a:r>
              <a:rPr lang="sl-SI" sz="2300" noProof="0">
                <a:solidFill>
                  <a:srgbClr val="404040"/>
                </a:solidFill>
                <a:latin typeface="Calibri" panose="020F0502020204030204" pitchFamily="34" charset="0"/>
                <a:ea typeface="Calibri" panose="020F0502020204030204" pitchFamily="34" charset="0"/>
                <a:cs typeface="Calibri" panose="020F0502020204030204" pitchFamily="34" charset="0"/>
              </a:rPr>
              <a:t>Kako se odzivaš na tesnobo pri drugih ljudeh? Jih poslušaš in daš prostor, da izrazijo svoja občutja? Se temu izogibaš? Si nekje vmes? Ali je tvoj odziv odvisen od osebe?</a:t>
            </a:r>
          </a:p>
        </p:txBody>
      </p:sp>
      <p:sp>
        <p:nvSpPr>
          <p:cNvPr id="4" name="Google Shape;145;p2">
            <a:extLst>
              <a:ext uri="{FF2B5EF4-FFF2-40B4-BE49-F238E27FC236}">
                <a16:creationId xmlns:a16="http://schemas.microsoft.com/office/drawing/2014/main" id="{4E7D948B-7A72-9750-5150-E7BE7472E0B5}"/>
              </a:ext>
            </a:extLst>
          </p:cNvPr>
          <p:cNvSpPr txBox="1">
            <a:spLocks/>
          </p:cNvSpPr>
          <p:nvPr/>
        </p:nvSpPr>
        <p:spPr>
          <a:xfrm>
            <a:off x="-17761" y="385856"/>
            <a:ext cx="11535685" cy="868786"/>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Osebni razmislek #2: Kakšno obliko ima tvoja tesnoba?</a:t>
            </a:r>
          </a:p>
        </p:txBody>
      </p:sp>
      <p:sp>
        <p:nvSpPr>
          <p:cNvPr id="8" name="TextBox 7">
            <a:extLst>
              <a:ext uri="{FF2B5EF4-FFF2-40B4-BE49-F238E27FC236}">
                <a16:creationId xmlns:a16="http://schemas.microsoft.com/office/drawing/2014/main" id="{A4BC71DC-95A5-83C4-3E6D-666F09B9C4B4}"/>
              </a:ext>
            </a:extLst>
          </p:cNvPr>
          <p:cNvSpPr txBox="1"/>
          <p:nvPr/>
        </p:nvSpPr>
        <p:spPr>
          <a:xfrm>
            <a:off x="826477" y="1847623"/>
            <a:ext cx="2286000" cy="896336"/>
          </a:xfrm>
          <a:prstGeom prst="rect">
            <a:avLst/>
          </a:prstGeom>
          <a:noFill/>
        </p:spPr>
        <p:txBody>
          <a:bodyPr wrap="square">
            <a:spAutoFit/>
          </a:bodyPr>
          <a:lstStyle/>
          <a:p>
            <a:pPr>
              <a:lnSpc>
                <a:spcPts val="3140"/>
              </a:lnSpc>
            </a:pPr>
            <a:r>
              <a:rPr lang="sl-SI" sz="3200" noProof="0">
                <a:solidFill>
                  <a:srgbClr val="1F8E4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Vodilna vprašanja</a:t>
            </a:r>
            <a:endParaRPr lang="sl-SI" sz="3200" noProof="0">
              <a:solidFill>
                <a:srgbClr val="1F8E47"/>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7309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1FAB0-A73A-6024-9C83-100D21BEF0C2}"/>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A7502673-A0BA-29B4-D826-5550BEDF7254}"/>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7A6F658B-981C-8709-D75E-1CE48EF9C993}"/>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835795C5-B758-A47A-ED16-88F262C68CC5}"/>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0" name="Text Placeholder 3">
            <a:extLst>
              <a:ext uri="{FF2B5EF4-FFF2-40B4-BE49-F238E27FC236}">
                <a16:creationId xmlns:a16="http://schemas.microsoft.com/office/drawing/2014/main" id="{AB865733-6878-DB1C-8C7F-569E94F991EB}"/>
              </a:ext>
            </a:extLst>
          </p:cNvPr>
          <p:cNvSpPr txBox="1">
            <a:spLocks/>
          </p:cNvSpPr>
          <p:nvPr/>
        </p:nvSpPr>
        <p:spPr>
          <a:xfrm>
            <a:off x="5632546" y="725132"/>
            <a:ext cx="5375423"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Ta vaja ti lahko pomaga bolje razumeti, kako tesnoba vpliva na tvoje življenje in vedenje danes. </a:t>
            </a:r>
            <a:endParaRPr lang="en-US"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en-US"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Nekatera vprašanja se ti bodo morda zdela vredna ponovnega premisleka skozi čas, ko boš doživljal nove ali stare tesnobe na drugačne načine. K temu dnevniku se lahko vedno znova vračaš, da se soočiš s tesnobo in jo ozavestiš.</a:t>
            </a:r>
          </a:p>
        </p:txBody>
      </p:sp>
      <p:sp>
        <p:nvSpPr>
          <p:cNvPr id="4" name="Google Shape;145;p2">
            <a:extLst>
              <a:ext uri="{FF2B5EF4-FFF2-40B4-BE49-F238E27FC236}">
                <a16:creationId xmlns:a16="http://schemas.microsoft.com/office/drawing/2014/main" id="{35CA38D0-931F-0415-54B6-3D958B756F87}"/>
              </a:ext>
            </a:extLst>
          </p:cNvPr>
          <p:cNvSpPr txBox="1">
            <a:spLocks/>
          </p:cNvSpPr>
          <p:nvPr/>
        </p:nvSpPr>
        <p:spPr>
          <a:xfrm>
            <a:off x="-4" y="725132"/>
            <a:ext cx="4474827" cy="1996803"/>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dirty="0">
                <a:solidFill>
                  <a:srgbClr val="5398A2"/>
                </a:solidFill>
              </a:rPr>
              <a:t>Osebni razmislek #2: Kakšno obliko ima tvoja tesnoba?</a:t>
            </a:r>
          </a:p>
        </p:txBody>
      </p:sp>
    </p:spTree>
    <p:extLst>
      <p:ext uri="{BB962C8B-B14F-4D97-AF65-F5344CB8AC3E}">
        <p14:creationId xmlns:p14="http://schemas.microsoft.com/office/powerpoint/2010/main" val="2095141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D866A-4004-4FE9-B52A-F648AF00AE0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90A9C46-07FD-B111-4C3F-27B3C355AAA9}"/>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138005F-C0E5-171D-E54C-97125796401F}"/>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EBA4E3F-FB7A-E94B-178D-124947F1ECD8}"/>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0" name="Text Placeholder 3">
            <a:extLst>
              <a:ext uri="{FF2B5EF4-FFF2-40B4-BE49-F238E27FC236}">
                <a16:creationId xmlns:a16="http://schemas.microsoft.com/office/drawing/2014/main" id="{6494532D-9F03-B8C4-7BD4-7C9606DFEAB1}"/>
              </a:ext>
            </a:extLst>
          </p:cNvPr>
          <p:cNvSpPr txBox="1">
            <a:spLocks/>
          </p:cNvSpPr>
          <p:nvPr/>
        </p:nvSpPr>
        <p:spPr>
          <a:xfrm>
            <a:off x="506674" y="3106342"/>
            <a:ext cx="863307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900"/>
              </a:lnSpc>
              <a:spcBef>
                <a:spcPts val="0"/>
              </a:spcBef>
              <a:buNone/>
            </a:pPr>
            <a:r>
              <a:rPr lang="sl-SI" sz="4000" b="1" noProof="0" dirty="0">
                <a:solidFill>
                  <a:schemeClr val="bg1"/>
                </a:solidFill>
                <a:latin typeface="Calibri" panose="020F0502020204030204" pitchFamily="34" charset="0"/>
                <a:ea typeface="Calibri" panose="020F0502020204030204" pitchFamily="34" charset="0"/>
                <a:cs typeface="Calibri" panose="020F0502020204030204" pitchFamily="34" charset="0"/>
              </a:rPr>
              <a:t>Navdih:</a:t>
            </a:r>
          </a:p>
          <a:p>
            <a:pPr marL="0" indent="0">
              <a:lnSpc>
                <a:spcPts val="3900"/>
              </a:lnSpc>
              <a:spcBef>
                <a:spcPts val="0"/>
              </a:spcBef>
              <a:buNone/>
            </a:pPr>
            <a:endParaRPr lang="sl-SI" sz="40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BB69EDBA-6A09-3F34-52BF-48D475396237}"/>
              </a:ext>
            </a:extLst>
          </p:cNvPr>
          <p:cNvSpPr txBox="1">
            <a:spLocks/>
          </p:cNvSpPr>
          <p:nvPr/>
        </p:nvSpPr>
        <p:spPr>
          <a:xfrm>
            <a:off x="-3" y="578059"/>
            <a:ext cx="10079668" cy="846704"/>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dirty="0">
                <a:solidFill>
                  <a:srgbClr val="5398A2"/>
                </a:solidFill>
              </a:rPr>
              <a:t>Osebni razmislek #3: Naredi popis svojih strahov</a:t>
            </a:r>
          </a:p>
        </p:txBody>
      </p:sp>
      <p:sp>
        <p:nvSpPr>
          <p:cNvPr id="5" name="Google Shape;133;p1">
            <a:extLst>
              <a:ext uri="{FF2B5EF4-FFF2-40B4-BE49-F238E27FC236}">
                <a16:creationId xmlns:a16="http://schemas.microsoft.com/office/drawing/2014/main" id="{EBC3DC18-F2C0-D576-3E79-C6A22E88A1F7}"/>
              </a:ext>
            </a:extLst>
          </p:cNvPr>
          <p:cNvSpPr/>
          <p:nvPr/>
        </p:nvSpPr>
        <p:spPr>
          <a:xfrm rot="10800000">
            <a:off x="506673" y="3973449"/>
            <a:ext cx="10425485" cy="1917398"/>
          </a:xfrm>
          <a:prstGeom prst="rect">
            <a:avLst/>
          </a:prstGeom>
          <a:solidFill>
            <a:schemeClr val="bg1"/>
          </a:solidFill>
          <a:ln w="34925">
            <a:solidFill>
              <a:srgbClr val="84C245"/>
            </a:solidFill>
            <a:prstDash val="sysDot"/>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6" name="Text Placeholder 3">
            <a:extLst>
              <a:ext uri="{FF2B5EF4-FFF2-40B4-BE49-F238E27FC236}">
                <a16:creationId xmlns:a16="http://schemas.microsoft.com/office/drawing/2014/main" id="{B7B20EB3-16C6-239C-1D76-59C0F73074BE}"/>
              </a:ext>
            </a:extLst>
          </p:cNvPr>
          <p:cNvSpPr txBox="1">
            <a:spLocks/>
          </p:cNvSpPr>
          <p:nvPr/>
        </p:nvSpPr>
        <p:spPr>
          <a:xfrm>
            <a:off x="506674" y="4047941"/>
            <a:ext cx="1080140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900"/>
              </a:lnSpc>
              <a:spcBef>
                <a:spcPts val="0"/>
              </a:spcBef>
              <a:buNone/>
            </a:pPr>
            <a:endParaRPr lang="sl-SI" sz="40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900"/>
              </a:lnSpc>
              <a:spcBef>
                <a:spcPts val="0"/>
              </a:spcBef>
              <a:buNone/>
            </a:pPr>
            <a:r>
              <a:rPr lang="sl-SI" sz="40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pl-PL" sz="4000" i="1" noProof="0" dirty="0">
                <a:solidFill>
                  <a:srgbClr val="404040"/>
                </a:solidFill>
                <a:latin typeface="Calibri" panose="020F0502020204030204" pitchFamily="34" charset="0"/>
                <a:ea typeface="Calibri" panose="020F0502020204030204" pitchFamily="34" charset="0"/>
                <a:cs typeface="Calibri" panose="020F0502020204030204" pitchFamily="34" charset="0"/>
              </a:rPr>
              <a:t>"Če me je nečesa strah, potem to moram storiti." </a:t>
            </a:r>
          </a:p>
          <a:p>
            <a:pPr marL="0" indent="0">
              <a:lnSpc>
                <a:spcPts val="3900"/>
              </a:lnSpc>
              <a:spcBef>
                <a:spcPts val="0"/>
              </a:spcBef>
              <a:buNone/>
            </a:pPr>
            <a:r>
              <a:rPr lang="pl-PL" sz="4000" i="1" noProof="0" dirty="0">
                <a:solidFill>
                  <a:srgbClr val="404040"/>
                </a:solidFill>
                <a:latin typeface="Calibri" panose="020F0502020204030204" pitchFamily="34" charset="0"/>
                <a:ea typeface="Calibri" panose="020F0502020204030204" pitchFamily="34" charset="0"/>
                <a:cs typeface="Calibri" panose="020F0502020204030204" pitchFamily="34" charset="0"/>
              </a:rPr>
              <a:t>– Erica Wong</a:t>
            </a:r>
          </a:p>
          <a:p>
            <a:pPr marL="0" indent="0">
              <a:lnSpc>
                <a:spcPts val="3900"/>
              </a:lnSpc>
              <a:spcBef>
                <a:spcPts val="0"/>
              </a:spcBef>
              <a:buNone/>
            </a:pPr>
            <a:endParaRPr lang="sl-SI" sz="4000" b="1"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900"/>
              </a:lnSpc>
              <a:spcBef>
                <a:spcPts val="0"/>
              </a:spcBef>
              <a:buNone/>
            </a:pPr>
            <a:endParaRPr lang="sl-SI" sz="40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8753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41AF1-7A7E-4525-1269-893E9DD6739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5264B7B-CAEB-2B2F-6EC8-BF3FA0CD4131}"/>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2159C9DA-581B-DEBC-E9FA-1506AD46AF1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8758103-2325-4940-8F82-BA3370C67E0A}"/>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3EF1EC8C-36F7-CF76-AFC4-7924336A99D2}"/>
              </a:ext>
            </a:extLst>
          </p:cNvPr>
          <p:cNvSpPr txBox="1">
            <a:spLocks/>
          </p:cNvSpPr>
          <p:nvPr/>
        </p:nvSpPr>
        <p:spPr>
          <a:xfrm>
            <a:off x="4806462" y="2410331"/>
            <a:ext cx="655906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Drugič pa nas lahko prestraši tudi nogavica pod posteljo (kaj je ta stvar?!). </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pPr>
            <a:endParaRPr lang="en-US"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Vsi v sebi nosimo veliko nezavednih strahov, ki lahko prevzamejo nadzor nad nami in nam preprečijo, da bi živeli življenje, kot si ga resnično želimo. Ta vaja za popis strahov ti lahko pomaga razviti drugačen odnos do strahu – da ga prepoznaš, nasloviš in se z njim soočiš.</a:t>
            </a:r>
          </a:p>
        </p:txBody>
      </p:sp>
      <p:sp>
        <p:nvSpPr>
          <p:cNvPr id="4" name="Google Shape;145;p2">
            <a:extLst>
              <a:ext uri="{FF2B5EF4-FFF2-40B4-BE49-F238E27FC236}">
                <a16:creationId xmlns:a16="http://schemas.microsoft.com/office/drawing/2014/main" id="{76378156-1F14-986D-A178-55F0BA6C99C6}"/>
              </a:ext>
            </a:extLst>
          </p:cNvPr>
          <p:cNvSpPr txBox="1">
            <a:spLocks/>
          </p:cNvSpPr>
          <p:nvPr/>
        </p:nvSpPr>
        <p:spPr>
          <a:xfrm>
            <a:off x="-17762" y="385856"/>
            <a:ext cx="1050146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Osebni razmislek #3: Naredi popis svojih strahov</a:t>
            </a:r>
          </a:p>
        </p:txBody>
      </p:sp>
      <p:sp>
        <p:nvSpPr>
          <p:cNvPr id="8" name="TextBox 7">
            <a:extLst>
              <a:ext uri="{FF2B5EF4-FFF2-40B4-BE49-F238E27FC236}">
                <a16:creationId xmlns:a16="http://schemas.microsoft.com/office/drawing/2014/main" id="{149720B8-98F2-623A-9996-24FC09E6E6D5}"/>
              </a:ext>
            </a:extLst>
          </p:cNvPr>
          <p:cNvSpPr txBox="1"/>
          <p:nvPr/>
        </p:nvSpPr>
        <p:spPr>
          <a:xfrm>
            <a:off x="826476" y="2410331"/>
            <a:ext cx="3253155" cy="2486515"/>
          </a:xfrm>
          <a:prstGeom prst="rect">
            <a:avLst/>
          </a:prstGeom>
          <a:noFill/>
        </p:spPr>
        <p:txBody>
          <a:bodyPr wrap="square">
            <a:spAutoFit/>
          </a:bodyPr>
          <a:lstStyle/>
          <a:p>
            <a:pPr>
              <a:lnSpc>
                <a:spcPts val="3140"/>
              </a:lnSpc>
            </a:pPr>
            <a:r>
              <a:rPr lang="sl-SI" sz="3200" noProof="0" dirty="0">
                <a:solidFill>
                  <a:srgbClr val="1F8E4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Strah je tako naraven kot voda. Včasih je strah upravičen čustveni odziv na nevarno situacijo. </a:t>
            </a:r>
            <a:endParaRPr lang="sl-SI" sz="3200" noProof="0" dirty="0">
              <a:solidFill>
                <a:srgbClr val="1F8E47"/>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E59B8C9-362F-FDB2-9CB2-9B31124353ED}"/>
              </a:ext>
            </a:extLst>
          </p:cNvPr>
          <p:cNvCxnSpPr>
            <a:cxnSpLocks/>
          </p:cNvCxnSpPr>
          <p:nvPr/>
        </p:nvCxnSpPr>
        <p:spPr>
          <a:xfrm>
            <a:off x="4355069" y="2020923"/>
            <a:ext cx="0" cy="3869923"/>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084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3A132-AA0D-5AA1-05F3-1C6137D05E1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F666483-AB4C-510F-814D-DFBBC50D07B7}"/>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58001328-12A0-7B3A-DDAF-515FB53ABCB0}"/>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BCD59CB-D044-77AC-7918-85A236F80893}"/>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D801C266-6EF7-161C-952C-5378339A009E}"/>
              </a:ext>
            </a:extLst>
          </p:cNvPr>
          <p:cNvSpPr txBox="1">
            <a:spLocks/>
          </p:cNvSpPr>
          <p:nvPr/>
        </p:nvSpPr>
        <p:spPr>
          <a:xfrm>
            <a:off x="5081954" y="1923071"/>
            <a:ext cx="643596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300"/>
              </a:lnSpc>
              <a:spcBef>
                <a:spcPts val="400"/>
              </a:spcBef>
              <a:buClr>
                <a:srgbClr val="5398A2"/>
              </a:buClr>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1.	Nastavi časovnik na 10 minut in si poišči zaseben, tih prostor za razmislek.</a:t>
            </a:r>
          </a:p>
          <a:p>
            <a:pPr lvl="0">
              <a:lnSpc>
                <a:spcPts val="2300"/>
              </a:lnSpc>
              <a:spcBef>
                <a:spcPts val="400"/>
              </a:spcBef>
              <a:buClr>
                <a:srgbClr val="5398A2"/>
              </a:buClr>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2.	Vprašaj se: Kateri ljudje, kraji, težave ali stvari me strašijo? Zapiši jih in nadaljuj ves čas trajanja časovnika. Na seznam vključi vse, kar pride na misel – nič ni preveč sramotno ali nepomembno.</a:t>
            </a:r>
          </a:p>
          <a:p>
            <a:pPr lvl="0">
              <a:lnSpc>
                <a:spcPts val="2300"/>
              </a:lnSpc>
              <a:spcBef>
                <a:spcPts val="400"/>
              </a:spcBef>
              <a:buClr>
                <a:srgbClr val="5398A2"/>
              </a:buClr>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3.	Ko se čas izteče, nastavi časovnik na dodatne 3 minute. V tem času razmisli in piši o tem, kaj te pri nekaterih teh strahovih najbolj vznemirja. Začni stavek z: "Strah me je, da..." za nekaj prvih strahov, ki si jih zapisal. Se bojiš osamljenosti? </a:t>
            </a:r>
            <a:r>
              <a:rPr lang="sl-SI" sz="23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Zavrnjenosti</a:t>
            </a: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Lakote in mraza? Da bi ti kdo storil nekaj hudega?</a:t>
            </a:r>
          </a:p>
        </p:txBody>
      </p:sp>
      <p:sp>
        <p:nvSpPr>
          <p:cNvPr id="4" name="Google Shape;145;p2">
            <a:extLst>
              <a:ext uri="{FF2B5EF4-FFF2-40B4-BE49-F238E27FC236}">
                <a16:creationId xmlns:a16="http://schemas.microsoft.com/office/drawing/2014/main" id="{DA8ACBF6-0F42-7AB6-2EDC-53F5B6B36293}"/>
              </a:ext>
            </a:extLst>
          </p:cNvPr>
          <p:cNvSpPr txBox="1">
            <a:spLocks/>
          </p:cNvSpPr>
          <p:nvPr/>
        </p:nvSpPr>
        <p:spPr>
          <a:xfrm>
            <a:off x="-17762" y="385856"/>
            <a:ext cx="1026754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Osebni razmislek #3: Naredi popis svojih strahov</a:t>
            </a:r>
          </a:p>
        </p:txBody>
      </p:sp>
      <p:sp>
        <p:nvSpPr>
          <p:cNvPr id="8" name="TextBox 7">
            <a:extLst>
              <a:ext uri="{FF2B5EF4-FFF2-40B4-BE49-F238E27FC236}">
                <a16:creationId xmlns:a16="http://schemas.microsoft.com/office/drawing/2014/main" id="{39695826-4AAC-0B4C-081B-0CDF7FEFACA4}"/>
              </a:ext>
            </a:extLst>
          </p:cNvPr>
          <p:cNvSpPr txBox="1"/>
          <p:nvPr/>
        </p:nvSpPr>
        <p:spPr>
          <a:xfrm>
            <a:off x="826476" y="1847623"/>
            <a:ext cx="3533214" cy="2486578"/>
          </a:xfrm>
          <a:prstGeom prst="rect">
            <a:avLst/>
          </a:prstGeom>
          <a:noFill/>
        </p:spPr>
        <p:txBody>
          <a:bodyPr wrap="square">
            <a:spAutoFit/>
          </a:bodyPr>
          <a:lstStyle/>
          <a:p>
            <a:pPr>
              <a:lnSpc>
                <a:spcPts val="3140"/>
              </a:lnSpc>
            </a:pPr>
            <a:r>
              <a:rPr lang="sl-SI" sz="3200" noProof="0" dirty="0">
                <a:solidFill>
                  <a:srgbClr val="1F8E4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Vse, kar potrebuješ, sta pripravljenost, da zapišeš svoje strahove, pisalo ter papir (ali aplikacija za zapiske).</a:t>
            </a:r>
          </a:p>
        </p:txBody>
      </p:sp>
      <p:cxnSp>
        <p:nvCxnSpPr>
          <p:cNvPr id="2" name="Straight Connector 1">
            <a:extLst>
              <a:ext uri="{FF2B5EF4-FFF2-40B4-BE49-F238E27FC236}">
                <a16:creationId xmlns:a16="http://schemas.microsoft.com/office/drawing/2014/main" id="{2E0F9485-5B97-C30A-D040-E586A683C0FE}"/>
              </a:ext>
            </a:extLst>
          </p:cNvPr>
          <p:cNvCxnSpPr>
            <a:cxnSpLocks/>
          </p:cNvCxnSpPr>
          <p:nvPr/>
        </p:nvCxnSpPr>
        <p:spPr>
          <a:xfrm>
            <a:off x="4740636" y="184762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899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037AE-0F4C-D755-931E-07436A6C20F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95E2B9C-C45B-9A0B-6BE6-66E73C87FC8D}"/>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3842D03-98E4-61A0-8968-DDB9D1C1898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5A6D009-D309-A741-D5E9-77187A35C94E}"/>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E992A9CF-AE90-2E50-5881-E91CC3D37C4B}"/>
              </a:ext>
            </a:extLst>
          </p:cNvPr>
          <p:cNvSpPr txBox="1">
            <a:spLocks/>
          </p:cNvSpPr>
          <p:nvPr/>
        </p:nvSpPr>
        <p:spPr>
          <a:xfrm>
            <a:off x="4114804" y="2192983"/>
            <a:ext cx="7145210"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Kot otroci smo se morda bali teme, kot odrasli pa se bojimo izpadov elektrike ali poškodb. Veliko nas je premagalo strah pred temo tako, da smo se z njo postopoma seznanili – sčasoma smo ugotovili, da lahko kljub ugasnjeni luči zaspimo, in da pošasti ne pridejo po nas. </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pPr>
            <a:endParaRPr lang="en-US"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Če smo imeli takšno izkušnjo, je strah pred temo izgubil svojo moč nad nami.</a:t>
            </a:r>
          </a:p>
          <a:p>
            <a:pPr marL="0" indent="0">
              <a:lnSpc>
                <a:spcPts val="2300"/>
              </a:lnSpc>
              <a:spcBef>
                <a:spcPts val="400"/>
              </a:spcBef>
              <a:buClr>
                <a:srgbClr val="5398A2"/>
              </a:buClr>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Tudi kot odrasli se lahko premikamo skozi svoje strahove – tako, da jih bolje razumemo in se zavestno odločimo, da se z njimi soočimo.</a:t>
            </a:r>
          </a:p>
        </p:txBody>
      </p:sp>
      <p:sp>
        <p:nvSpPr>
          <p:cNvPr id="4" name="Google Shape;145;p2">
            <a:extLst>
              <a:ext uri="{FF2B5EF4-FFF2-40B4-BE49-F238E27FC236}">
                <a16:creationId xmlns:a16="http://schemas.microsoft.com/office/drawing/2014/main" id="{3FC54F6A-70EE-A6FE-01D9-5AD964D90DC4}"/>
              </a:ext>
            </a:extLst>
          </p:cNvPr>
          <p:cNvSpPr txBox="1">
            <a:spLocks/>
          </p:cNvSpPr>
          <p:nvPr/>
        </p:nvSpPr>
        <p:spPr>
          <a:xfrm>
            <a:off x="-17762" y="385856"/>
            <a:ext cx="1011869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Osebni razmislek #3: Naredi popis svojih strahov</a:t>
            </a:r>
          </a:p>
        </p:txBody>
      </p:sp>
      <p:sp>
        <p:nvSpPr>
          <p:cNvPr id="8" name="TextBox 7">
            <a:extLst>
              <a:ext uri="{FF2B5EF4-FFF2-40B4-BE49-F238E27FC236}">
                <a16:creationId xmlns:a16="http://schemas.microsoft.com/office/drawing/2014/main" id="{71E83B95-69F7-FDAC-D53E-ECE2DA3C5B93}"/>
              </a:ext>
            </a:extLst>
          </p:cNvPr>
          <p:cNvSpPr txBox="1"/>
          <p:nvPr/>
        </p:nvSpPr>
        <p:spPr>
          <a:xfrm>
            <a:off x="720968" y="2117535"/>
            <a:ext cx="2866293" cy="1293880"/>
          </a:xfrm>
          <a:prstGeom prst="rect">
            <a:avLst/>
          </a:prstGeom>
          <a:noFill/>
        </p:spPr>
        <p:txBody>
          <a:bodyPr wrap="square">
            <a:spAutoFit/>
          </a:bodyPr>
          <a:lstStyle/>
          <a:p>
            <a:pPr>
              <a:lnSpc>
                <a:spcPts val="3140"/>
              </a:lnSpc>
            </a:pPr>
            <a:r>
              <a:rPr lang="it-IT" sz="3200" noProof="0">
                <a:solidFill>
                  <a:srgbClr val="1F8E47"/>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Naši strahovi se sčasoma spreminjajo. </a:t>
            </a:r>
            <a:endParaRPr lang="sl-SI" sz="3200" noProof="0">
              <a:solidFill>
                <a:srgbClr val="1F8E47"/>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2D5FA911-F63A-7B7A-7C78-AC746949734C}"/>
              </a:ext>
            </a:extLst>
          </p:cNvPr>
          <p:cNvCxnSpPr>
            <a:cxnSpLocks/>
          </p:cNvCxnSpPr>
          <p:nvPr/>
        </p:nvCxnSpPr>
        <p:spPr>
          <a:xfrm>
            <a:off x="3843820" y="184762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165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FE84A-8648-F4C0-9742-E44DD8F3E143}"/>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89DB6643-1079-B8B0-B3E7-337770E8616D}"/>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3479B337-BEBA-EEF0-6016-ECD3E7EFB79A}"/>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l-SI" noProof="0"/>
            </a:p>
          </p:txBody>
        </p:sp>
        <p:sp>
          <p:nvSpPr>
            <p:cNvPr id="15" name="Rectangle 14">
              <a:extLst>
                <a:ext uri="{FF2B5EF4-FFF2-40B4-BE49-F238E27FC236}">
                  <a16:creationId xmlns:a16="http://schemas.microsoft.com/office/drawing/2014/main" id="{C39D48FE-F6FA-9A9A-1A4E-60D42946EB26}"/>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grpSp>
      <p:sp>
        <p:nvSpPr>
          <p:cNvPr id="16" name="Text Placeholder 6">
            <a:extLst>
              <a:ext uri="{FF2B5EF4-FFF2-40B4-BE49-F238E27FC236}">
                <a16:creationId xmlns:a16="http://schemas.microsoft.com/office/drawing/2014/main" id="{646432A0-764C-CAB2-4B07-DDC5A65F249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3000" b="1" noProof="0">
                <a:solidFill>
                  <a:srgbClr val="5398A2"/>
                </a:solidFill>
              </a:rPr>
              <a:t>04</a:t>
            </a:r>
          </a:p>
        </p:txBody>
      </p:sp>
      <p:cxnSp>
        <p:nvCxnSpPr>
          <p:cNvPr id="20" name="Straight Connector 19">
            <a:extLst>
              <a:ext uri="{FF2B5EF4-FFF2-40B4-BE49-F238E27FC236}">
                <a16:creationId xmlns:a16="http://schemas.microsoft.com/office/drawing/2014/main" id="{463EE04C-9F32-8B90-3908-DE1414A9E16E}"/>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04EA5D-B6DF-3FA7-D493-10612216D83E}"/>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807C3BD-3FCF-6293-411B-82CBB7AC09E0}"/>
              </a:ext>
            </a:extLst>
          </p:cNvPr>
          <p:cNvSpPr/>
          <p:nvPr/>
        </p:nvSpPr>
        <p:spPr>
          <a:xfrm>
            <a:off x="5005814" y="2581515"/>
            <a:ext cx="6861811" cy="1694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529" noProof="0">
              <a:latin typeface="Montserrat" panose="00000500000000000000" pitchFamily="50" charset="0"/>
            </a:endParaRPr>
          </a:p>
        </p:txBody>
      </p:sp>
      <p:sp>
        <p:nvSpPr>
          <p:cNvPr id="28" name="TextBox 27">
            <a:extLst>
              <a:ext uri="{FF2B5EF4-FFF2-40B4-BE49-F238E27FC236}">
                <a16:creationId xmlns:a16="http://schemas.microsoft.com/office/drawing/2014/main" id="{8EBD8E0E-0F57-0DAE-1B71-CBED78B3764D}"/>
              </a:ext>
            </a:extLst>
          </p:cNvPr>
          <p:cNvSpPr txBox="1"/>
          <p:nvPr/>
        </p:nvSpPr>
        <p:spPr>
          <a:xfrm>
            <a:off x="5057676" y="2570057"/>
            <a:ext cx="6809947" cy="1569660"/>
          </a:xfrm>
          <a:prstGeom prst="rect">
            <a:avLst/>
          </a:prstGeom>
          <a:noFill/>
        </p:spPr>
        <p:txBody>
          <a:bodyPr wrap="square" rtlCol="0">
            <a:spAutoFit/>
          </a:bodyPr>
          <a:lstStyle/>
          <a:p>
            <a:r>
              <a:rPr lang="sl-SI" sz="4800" b="1" spc="324" noProof="0">
                <a:solidFill>
                  <a:srgbClr val="5398A2"/>
                </a:solidFill>
                <a:latin typeface="Calibri" panose="020F0502020204030204" pitchFamily="34" charset="0"/>
                <a:cs typeface="Calibri" panose="020F0502020204030204" pitchFamily="34" charset="0"/>
              </a:rPr>
              <a:t>Viri za nadaljnje raziskovanje</a:t>
            </a:r>
          </a:p>
        </p:txBody>
      </p:sp>
      <p:pic>
        <p:nvPicPr>
          <p:cNvPr id="29" name="Picture 28">
            <a:extLst>
              <a:ext uri="{FF2B5EF4-FFF2-40B4-BE49-F238E27FC236}">
                <a16:creationId xmlns:a16="http://schemas.microsoft.com/office/drawing/2014/main" id="{009B7ED9-0097-46A7-E401-35A9EAA6848F}"/>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2558621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129F7-AC5C-7064-D879-A05B327AE620}"/>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1582627D-4C44-05BA-A703-1C2006FC3F8D}"/>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0EF9483B-094B-6689-605D-48D60265D081}"/>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B19ED759-0DAE-418D-CB3C-89322A2BA406}"/>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0" name="Text Placeholder 3">
            <a:extLst>
              <a:ext uri="{FF2B5EF4-FFF2-40B4-BE49-F238E27FC236}">
                <a16:creationId xmlns:a16="http://schemas.microsoft.com/office/drawing/2014/main" id="{6AF916A0-F553-BAF7-ABA5-060336FE249C}"/>
              </a:ext>
            </a:extLst>
          </p:cNvPr>
          <p:cNvSpPr txBox="1">
            <a:spLocks/>
          </p:cNvSpPr>
          <p:nvPr/>
        </p:nvSpPr>
        <p:spPr>
          <a:xfrm>
            <a:off x="7307582" y="2955856"/>
            <a:ext cx="4247451" cy="3625318"/>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nb-NO" sz="3600" b="1" noProof="0" dirty="0">
                <a:solidFill>
                  <a:srgbClr val="5398A2"/>
                </a:solidFill>
                <a:latin typeface="Calibri" panose="020F0502020204030204" pitchFamily="34" charset="0"/>
                <a:ea typeface="Calibri" panose="020F0502020204030204" pitchFamily="34" charset="0"/>
                <a:cs typeface="Calibri" panose="020F0502020204030204" pitchFamily="34" charset="0"/>
              </a:rPr>
              <a:t>Branje (vsebine v angleščini) (5 min):</a:t>
            </a:r>
            <a:endParaRPr lang="sl-SI" sz="25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en-US" u="sng" dirty="0">
              <a:hlinkClick r:id="rId4"/>
            </a:endParaRPr>
          </a:p>
          <a:p>
            <a:pPr marL="0" indent="0">
              <a:lnSpc>
                <a:spcPts val="2700"/>
              </a:lnSpc>
              <a:spcBef>
                <a:spcPts val="0"/>
              </a:spcBef>
              <a:buClr>
                <a:srgbClr val="E6C8C7"/>
              </a:buClr>
              <a:buNone/>
            </a:pPr>
            <a:r>
              <a:rPr lang="sl-SI" u="sng" dirty="0" err="1">
                <a:hlinkClick r:id="rId4"/>
              </a:rPr>
              <a:t>Decolonizing</a:t>
            </a:r>
            <a:r>
              <a:rPr lang="sl-SI" u="sng" dirty="0">
                <a:hlinkClick r:id="rId4"/>
              </a:rPr>
              <a:t> </a:t>
            </a:r>
            <a:r>
              <a:rPr lang="sl-SI" u="sng" dirty="0" err="1">
                <a:hlinkClick r:id="rId4"/>
              </a:rPr>
              <a:t>ideas</a:t>
            </a:r>
            <a:r>
              <a:rPr lang="sl-SI" u="sng" dirty="0">
                <a:hlinkClick r:id="rId4"/>
              </a:rPr>
              <a:t> </a:t>
            </a:r>
            <a:r>
              <a:rPr lang="sl-SI" u="sng" dirty="0" err="1">
                <a:hlinkClick r:id="rId4"/>
              </a:rPr>
              <a:t>about</a:t>
            </a:r>
            <a:r>
              <a:rPr lang="sl-SI" u="sng" dirty="0">
                <a:hlinkClick r:id="rId4"/>
              </a:rPr>
              <a:t> </a:t>
            </a:r>
            <a:r>
              <a:rPr lang="sl-SI" u="sng" dirty="0" err="1">
                <a:hlinkClick r:id="rId4"/>
              </a:rPr>
              <a:t>climate</a:t>
            </a:r>
            <a:r>
              <a:rPr lang="sl-SI" u="sng" dirty="0">
                <a:hlinkClick r:id="rId4"/>
              </a:rPr>
              <a:t> </a:t>
            </a:r>
            <a:r>
              <a:rPr lang="sl-SI" u="sng" dirty="0" err="1">
                <a:hlinkClick r:id="rId4"/>
              </a:rPr>
              <a:t>anxiety</a:t>
            </a:r>
            <a:r>
              <a:rPr lang="it-IT" u="sng" dirty="0"/>
              <a:t> </a:t>
            </a:r>
            <a:r>
              <a:rPr lang="sl-SI" dirty="0"/>
              <a:t>– filozof in psiholog Francisco </a:t>
            </a:r>
            <a:r>
              <a:rPr lang="sl-SI" dirty="0" err="1"/>
              <a:t>Cáceres</a:t>
            </a:r>
            <a:endPar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9B118841-8719-0998-62B0-BFB49A440552}"/>
              </a:ext>
            </a:extLst>
          </p:cNvPr>
          <p:cNvSpPr txBox="1">
            <a:spLocks/>
          </p:cNvSpPr>
          <p:nvPr/>
        </p:nvSpPr>
        <p:spPr>
          <a:xfrm>
            <a:off x="-4" y="725132"/>
            <a:ext cx="4474827" cy="1137546"/>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Viri za nadaljnje raziskovanje</a:t>
            </a:r>
          </a:p>
        </p:txBody>
      </p:sp>
      <p:pic>
        <p:nvPicPr>
          <p:cNvPr id="8" name="Picture 7">
            <a:extLst>
              <a:ext uri="{FF2B5EF4-FFF2-40B4-BE49-F238E27FC236}">
                <a16:creationId xmlns:a16="http://schemas.microsoft.com/office/drawing/2014/main" id="{B74F74AE-9006-DEF1-661A-33A8E5CDBFD3}"/>
              </a:ext>
            </a:extLst>
          </p:cNvPr>
          <p:cNvPicPr>
            <a:picLocks noChangeAspect="1"/>
          </p:cNvPicPr>
          <p:nvPr/>
        </p:nvPicPr>
        <p:blipFill rotWithShape="1">
          <a:blip r:embed="rId5"/>
          <a:srcRect l="-1235" t="9683" r="17893" b="16399"/>
          <a:stretch/>
        </p:blipFill>
        <p:spPr>
          <a:xfrm flipH="1">
            <a:off x="-5" y="2161740"/>
            <a:ext cx="6962757" cy="4806149"/>
          </a:xfrm>
          <a:prstGeom prst="rect">
            <a:avLst/>
          </a:prstGeom>
        </p:spPr>
      </p:pic>
      <p:pic>
        <p:nvPicPr>
          <p:cNvPr id="14" name="Picture 13" descr="A screenshot of a social media post&#10;&#10;AI-generated content may be incorrect.">
            <a:extLst>
              <a:ext uri="{FF2B5EF4-FFF2-40B4-BE49-F238E27FC236}">
                <a16:creationId xmlns:a16="http://schemas.microsoft.com/office/drawing/2014/main" id="{13A8AA91-1566-6C9D-89AF-E6FEB756FDE9}"/>
              </a:ext>
            </a:extLst>
          </p:cNvPr>
          <p:cNvPicPr>
            <a:picLocks noChangeAspect="1"/>
          </p:cNvPicPr>
          <p:nvPr/>
        </p:nvPicPr>
        <p:blipFill rotWithShape="1">
          <a:blip r:embed="rId6"/>
          <a:srcRect l="1561" r="1561"/>
          <a:stretch/>
        </p:blipFill>
        <p:spPr>
          <a:xfrm>
            <a:off x="-35696" y="2766578"/>
            <a:ext cx="5576330" cy="3451235"/>
          </a:xfrm>
          <a:prstGeom prst="rect">
            <a:avLst/>
          </a:prstGeom>
        </p:spPr>
      </p:pic>
      <p:grpSp>
        <p:nvGrpSpPr>
          <p:cNvPr id="15" name="Group 14">
            <a:extLst>
              <a:ext uri="{FF2B5EF4-FFF2-40B4-BE49-F238E27FC236}">
                <a16:creationId xmlns:a16="http://schemas.microsoft.com/office/drawing/2014/main" id="{C4E4CA8C-375E-1C8D-960D-6A9703275242}"/>
              </a:ext>
            </a:extLst>
          </p:cNvPr>
          <p:cNvGrpSpPr/>
          <p:nvPr/>
        </p:nvGrpSpPr>
        <p:grpSpPr>
          <a:xfrm rot="20828584">
            <a:off x="4822065" y="4094380"/>
            <a:ext cx="1673572" cy="1673572"/>
            <a:chOff x="4776224" y="3867118"/>
            <a:chExt cx="1870364" cy="1870364"/>
          </a:xfrm>
        </p:grpSpPr>
        <p:sp>
          <p:nvSpPr>
            <p:cNvPr id="16" name="Oval 15">
              <a:extLst>
                <a:ext uri="{FF2B5EF4-FFF2-40B4-BE49-F238E27FC236}">
                  <a16:creationId xmlns:a16="http://schemas.microsoft.com/office/drawing/2014/main" id="{DC024BE5-F92B-777A-BE7A-F8B31DDBDE5F}"/>
                </a:ext>
              </a:extLst>
            </p:cNvPr>
            <p:cNvSpPr/>
            <p:nvPr/>
          </p:nvSpPr>
          <p:spPr>
            <a:xfrm>
              <a:off x="4776224" y="3867118"/>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7" name="Text Placeholder 3">
              <a:extLst>
                <a:ext uri="{FF2B5EF4-FFF2-40B4-BE49-F238E27FC236}">
                  <a16:creationId xmlns:a16="http://schemas.microsoft.com/office/drawing/2014/main" id="{2DDF7841-BE32-03C4-46BA-65FF8539A8D0}"/>
                </a:ext>
              </a:extLst>
            </p:cNvPr>
            <p:cNvSpPr txBox="1">
              <a:spLocks/>
            </p:cNvSpPr>
            <p:nvPr/>
          </p:nvSpPr>
          <p:spPr>
            <a:xfrm>
              <a:off x="4969074" y="4340862"/>
              <a:ext cx="1470043" cy="127211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900"/>
                </a:lnSpc>
                <a:spcBef>
                  <a:spcPts val="0"/>
                </a:spcBef>
                <a:buClr>
                  <a:srgbClr val="E6C8C7"/>
                </a:buClr>
                <a:buNone/>
              </a:pPr>
              <a:r>
                <a:rPr lang="sl-SI" sz="3200" noProof="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Oglej si</a:t>
              </a:r>
              <a:endParaRPr lang="sl-SI" sz="3200" noProof="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18" name="Straight Connector 17">
            <a:extLst>
              <a:ext uri="{FF2B5EF4-FFF2-40B4-BE49-F238E27FC236}">
                <a16:creationId xmlns:a16="http://schemas.microsoft.com/office/drawing/2014/main" id="{0D5A6982-59C6-4978-9901-126AC1FD9454}"/>
              </a:ext>
            </a:extLst>
          </p:cNvPr>
          <p:cNvCxnSpPr>
            <a:cxnSpLocks/>
          </p:cNvCxnSpPr>
          <p:nvPr/>
        </p:nvCxnSpPr>
        <p:spPr>
          <a:xfrm>
            <a:off x="6660857" y="3705440"/>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666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517808" y="3748035"/>
            <a:ext cx="2987524"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sl-SI" sz="3200" noProof="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5920" y="2819858"/>
            <a:ext cx="811302" cy="547146"/>
          </a:xfrm>
        </p:spPr>
        <p:txBody>
          <a:bodyPr/>
          <a:lstStyle/>
          <a:p>
            <a:r>
              <a:rPr lang="sl-SI" b="1" noProof="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9" y="2819858"/>
            <a:ext cx="6559003" cy="547147"/>
          </a:xfrm>
        </p:spPr>
        <p:txBody>
          <a:bodyPr/>
          <a:lstStyle/>
          <a:p>
            <a:pPr>
              <a:tabLst>
                <a:tab pos="5591175" algn="l"/>
              </a:tabLst>
            </a:pPr>
            <a:r>
              <a:rPr lang="sl-SI" sz="2400" noProof="0" dirty="0" err="1"/>
              <a:t>Anksioznost</a:t>
            </a:r>
            <a:r>
              <a:rPr lang="sl-SI" sz="2400" noProof="0" dirty="0"/>
              <a:t>	</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05920" y="3521562"/>
            <a:ext cx="811302" cy="547146"/>
          </a:xfrm>
        </p:spPr>
        <p:txBody>
          <a:bodyPr/>
          <a:lstStyle/>
          <a:p>
            <a:r>
              <a:rPr lang="sl-SI" b="1" noProof="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63629" y="3517459"/>
            <a:ext cx="6559003" cy="547147"/>
          </a:xfrm>
        </p:spPr>
        <p:txBody>
          <a:bodyPr lIns="91440" tIns="45720" rIns="91440" bIns="45720" anchor="ctr">
            <a:noAutofit/>
          </a:bodyPr>
          <a:lstStyle/>
          <a:p>
            <a:pPr>
              <a:tabLst>
                <a:tab pos="5591175" algn="l"/>
              </a:tabLst>
            </a:pPr>
            <a:r>
              <a:rPr lang="pl-PL" sz="2400" noProof="0" dirty="0" err="1"/>
              <a:t>Strategije</a:t>
            </a:r>
            <a:r>
              <a:rPr lang="pl-PL" sz="2400" noProof="0" dirty="0"/>
              <a:t> </a:t>
            </a:r>
            <a:r>
              <a:rPr lang="pl-PL" sz="2400" noProof="0" dirty="0" err="1"/>
              <a:t>spoprijemanja</a:t>
            </a:r>
            <a:r>
              <a:rPr lang="pl-PL" sz="2400" noProof="0" dirty="0"/>
              <a:t> s </a:t>
            </a:r>
            <a:r>
              <a:rPr lang="pl-PL" sz="2400" noProof="0" dirty="0" err="1"/>
              <a:t>podnebno</a:t>
            </a:r>
            <a:r>
              <a:rPr lang="pl-PL" sz="2400" noProof="0" dirty="0"/>
              <a:t> </a:t>
            </a:r>
            <a:r>
              <a:rPr lang="pl-PL" sz="2400" dirty="0" err="1"/>
              <a:t>tesnobnostjo</a:t>
            </a:r>
            <a:endParaRPr lang="sl-SI" sz="2400" dirty="0" err="1">
              <a:ea typeface="Calibri"/>
              <a:cs typeface="Calibri"/>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05920" y="4223266"/>
            <a:ext cx="811302" cy="547146"/>
          </a:xfrm>
        </p:spPr>
        <p:txBody>
          <a:bodyPr/>
          <a:lstStyle/>
          <a:p>
            <a:r>
              <a:rPr lang="sl-SI" b="1" noProof="0"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71444" y="4238678"/>
            <a:ext cx="6559003" cy="547147"/>
          </a:xfrm>
        </p:spPr>
        <p:txBody>
          <a:bodyPr/>
          <a:lstStyle/>
          <a:p>
            <a:pPr>
              <a:tabLst>
                <a:tab pos="5591175" algn="l"/>
              </a:tabLst>
            </a:pPr>
            <a:r>
              <a:rPr lang="sl-SI" sz="2400" noProof="0" dirty="0"/>
              <a:t>Dnevniške vaje</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05920" y="4924969"/>
            <a:ext cx="811302" cy="547146"/>
          </a:xfrm>
        </p:spPr>
        <p:txBody>
          <a:bodyPr/>
          <a:lstStyle/>
          <a:p>
            <a:r>
              <a:rPr lang="sl-SI" b="1" noProof="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71444" y="4924969"/>
            <a:ext cx="6559003" cy="547147"/>
          </a:xfrm>
        </p:spPr>
        <p:txBody>
          <a:bodyPr/>
          <a:lstStyle/>
          <a:p>
            <a:pPr>
              <a:tabLst>
                <a:tab pos="5591175" algn="l"/>
              </a:tabLst>
            </a:pPr>
            <a:r>
              <a:rPr lang="sl-SI" sz="2400" noProof="0" dirty="0"/>
              <a:t>Viri za nadaljnje raziskovanje</a:t>
            </a:r>
          </a:p>
        </p:txBody>
      </p:sp>
      <p:grpSp>
        <p:nvGrpSpPr>
          <p:cNvPr id="22" name="Group 21">
            <a:extLst>
              <a:ext uri="{FF2B5EF4-FFF2-40B4-BE49-F238E27FC236}">
                <a16:creationId xmlns:a16="http://schemas.microsoft.com/office/drawing/2014/main" id="{2D6D5F94-70A2-07A4-872A-30DBD78D4365}"/>
              </a:ext>
            </a:extLst>
          </p:cNvPr>
          <p:cNvGrpSpPr/>
          <p:nvPr/>
        </p:nvGrpSpPr>
        <p:grpSpPr>
          <a:xfrm>
            <a:off x="6096000" y="5952649"/>
            <a:ext cx="4781517" cy="400110"/>
            <a:chOff x="441152" y="6867141"/>
            <a:chExt cx="4781517" cy="400110"/>
          </a:xfrm>
        </p:grpSpPr>
        <p:pic>
          <p:nvPicPr>
            <p:cNvPr id="23" name="Picture 22">
              <a:extLst>
                <a:ext uri="{FF2B5EF4-FFF2-40B4-BE49-F238E27FC236}">
                  <a16:creationId xmlns:a16="http://schemas.microsoft.com/office/drawing/2014/main" id="{E459365E-A9A6-88D0-8A47-A5DD79ED8251}"/>
                </a:ext>
              </a:extLst>
            </p:cNvPr>
            <p:cNvPicPr>
              <a:picLocks noChangeAspect="1"/>
            </p:cNvPicPr>
            <p:nvPr/>
          </p:nvPicPr>
          <p:blipFill>
            <a:blip r:embed="rId3"/>
            <a:stretch>
              <a:fillRect/>
            </a:stretch>
          </p:blipFill>
          <p:spPr>
            <a:xfrm>
              <a:off x="441152" y="6898511"/>
              <a:ext cx="1552020" cy="345591"/>
            </a:xfrm>
            <a:prstGeom prst="rect">
              <a:avLst/>
            </a:prstGeom>
          </p:spPr>
        </p:pic>
        <p:sp>
          <p:nvSpPr>
            <p:cNvPr id="24" name="TextBox 23">
              <a:extLst>
                <a:ext uri="{FF2B5EF4-FFF2-40B4-BE49-F238E27FC236}">
                  <a16:creationId xmlns:a16="http://schemas.microsoft.com/office/drawing/2014/main" id="{6CD857E1-B0FB-DF39-7D1B-84D667EC2990}"/>
                </a:ext>
              </a:extLst>
            </p:cNvPr>
            <p:cNvSpPr txBox="1"/>
            <p:nvPr/>
          </p:nvSpPr>
          <p:spPr>
            <a:xfrm>
              <a:off x="1993172" y="6867141"/>
              <a:ext cx="3229497" cy="400110"/>
            </a:xfrm>
            <a:prstGeom prst="rect">
              <a:avLst/>
            </a:prstGeom>
            <a:noFill/>
          </p:spPr>
          <p:txBody>
            <a:bodyPr wrap="square">
              <a:spAutoFit/>
            </a:bodyPr>
            <a:lstStyle/>
            <a:p>
              <a:pPr algn="just"/>
              <a:r>
                <a:rPr lang="sl-SI" sz="500" b="0" i="0" u="none" strike="noStrike" noProof="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sl-SI" sz="500" noProof="0">
                <a:latin typeface="Calibri" panose="020F0502020204030204" pitchFamily="34" charset="0"/>
                <a:cs typeface="Calibri" panose="020F0502020204030204" pitchFamily="34" charset="0"/>
              </a:endParaRPr>
            </a:p>
          </p:txBody>
        </p:sp>
      </p:grpSp>
      <p:sp>
        <p:nvSpPr>
          <p:cNvPr id="5" name="Rectangle 4">
            <a:extLst>
              <a:ext uri="{FF2B5EF4-FFF2-40B4-BE49-F238E27FC236}">
                <a16:creationId xmlns:a16="http://schemas.microsoft.com/office/drawing/2014/main" id="{2F4AFC82-1ABF-7A1A-2FD5-B9D2BA000424}"/>
              </a:ext>
            </a:extLst>
          </p:cNvPr>
          <p:cNvSpPr/>
          <p:nvPr/>
        </p:nvSpPr>
        <p:spPr>
          <a:xfrm>
            <a:off x="631534" y="549258"/>
            <a:ext cx="8244517"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529" noProof="0">
              <a:latin typeface="Montserrat" panose="00000500000000000000" pitchFamily="50" charset="0"/>
            </a:endParaRPr>
          </a:p>
        </p:txBody>
      </p:sp>
      <p:sp>
        <p:nvSpPr>
          <p:cNvPr id="8" name="TextBox 7">
            <a:extLst>
              <a:ext uri="{FF2B5EF4-FFF2-40B4-BE49-F238E27FC236}">
                <a16:creationId xmlns:a16="http://schemas.microsoft.com/office/drawing/2014/main" id="{724DE636-0147-64C7-AF29-55A5AFE5C130}"/>
              </a:ext>
            </a:extLst>
          </p:cNvPr>
          <p:cNvSpPr txBox="1"/>
          <p:nvPr/>
        </p:nvSpPr>
        <p:spPr>
          <a:xfrm>
            <a:off x="680409" y="547816"/>
            <a:ext cx="9871549" cy="830997"/>
          </a:xfrm>
          <a:prstGeom prst="rect">
            <a:avLst/>
          </a:prstGeom>
          <a:noFill/>
        </p:spPr>
        <p:txBody>
          <a:bodyPr wrap="none" rtlCol="0">
            <a:spAutoFit/>
          </a:bodyPr>
          <a:lstStyle/>
          <a:p>
            <a:r>
              <a:rPr lang="sl-SI" sz="4800" b="1" spc="324" noProof="0">
                <a:solidFill>
                  <a:srgbClr val="5398A2"/>
                </a:solidFill>
                <a:latin typeface="Calibri" panose="020F0502020204030204" pitchFamily="34" charset="0"/>
                <a:cs typeface="Calibri" panose="020F0502020204030204" pitchFamily="34" charset="0"/>
              </a:rPr>
              <a:t>Modul 1 – Podnebna anksioznost</a:t>
            </a:r>
          </a:p>
        </p:txBody>
      </p:sp>
    </p:spTree>
    <p:extLst>
      <p:ext uri="{BB962C8B-B14F-4D97-AF65-F5344CB8AC3E}">
        <p14:creationId xmlns:p14="http://schemas.microsoft.com/office/powerpoint/2010/main" val="2225212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F807C-42AD-B671-FD8D-1109B71395AA}"/>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8726FBC6-923A-72FB-05DA-BC5832BE1482}"/>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F9BA1E38-0F7B-E48D-77C5-ADCD46C45F44}"/>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41514494-C6BD-9694-FD36-44F4DF2A9E0F}"/>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0" name="Text Placeholder 3">
            <a:extLst>
              <a:ext uri="{FF2B5EF4-FFF2-40B4-BE49-F238E27FC236}">
                <a16:creationId xmlns:a16="http://schemas.microsoft.com/office/drawing/2014/main" id="{E6B44FDC-E0A5-C797-B2AF-D406EF727BE6}"/>
              </a:ext>
            </a:extLst>
          </p:cNvPr>
          <p:cNvSpPr txBox="1">
            <a:spLocks/>
          </p:cNvSpPr>
          <p:nvPr/>
        </p:nvSpPr>
        <p:spPr>
          <a:xfrm>
            <a:off x="7213327" y="1979822"/>
            <a:ext cx="4247451"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sl-SI" sz="3600" b="1" noProof="0" dirty="0">
                <a:solidFill>
                  <a:srgbClr val="5398A2"/>
                </a:solidFill>
                <a:latin typeface="Calibri" panose="020F0502020204030204" pitchFamily="34" charset="0"/>
                <a:ea typeface="Calibri" panose="020F0502020204030204" pitchFamily="34" charset="0"/>
                <a:cs typeface="Calibri" panose="020F0502020204030204" pitchFamily="34" charset="0"/>
              </a:rPr>
              <a:t>Poslušanje (50 min):</a:t>
            </a:r>
            <a:endParaRPr lang="sl-SI" sz="25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lvl="0"/>
            <a:r>
              <a:rPr lang="sl-SI" u="sng" dirty="0">
                <a:hlinkClick r:id="rId4"/>
              </a:rPr>
              <a:t>How to </a:t>
            </a:r>
            <a:r>
              <a:rPr lang="sl-SI" u="sng" dirty="0" err="1">
                <a:hlinkClick r:id="rId4"/>
              </a:rPr>
              <a:t>cope</a:t>
            </a:r>
            <a:r>
              <a:rPr lang="sl-SI" u="sng" dirty="0">
                <a:hlinkClick r:id="rId4"/>
              </a:rPr>
              <a:t> </a:t>
            </a:r>
            <a:r>
              <a:rPr lang="sl-SI" u="sng" dirty="0" err="1">
                <a:hlinkClick r:id="rId4"/>
              </a:rPr>
              <a:t>with</a:t>
            </a:r>
            <a:r>
              <a:rPr lang="sl-SI" u="sng" dirty="0">
                <a:hlinkClick r:id="rId4"/>
              </a:rPr>
              <a:t> </a:t>
            </a:r>
            <a:r>
              <a:rPr lang="sl-SI" u="sng" dirty="0" err="1">
                <a:hlinkClick r:id="rId4"/>
              </a:rPr>
              <a:t>climate</a:t>
            </a:r>
            <a:r>
              <a:rPr lang="sl-SI" u="sng" dirty="0">
                <a:hlinkClick r:id="rId4"/>
              </a:rPr>
              <a:t> </a:t>
            </a:r>
            <a:r>
              <a:rPr lang="sl-SI" u="sng" dirty="0" err="1">
                <a:hlinkClick r:id="rId4"/>
              </a:rPr>
              <a:t>anxiety</a:t>
            </a:r>
            <a:r>
              <a:rPr lang="sl-SI" dirty="0"/>
              <a:t> (Kako obvladovati podnebno tesnobo) – </a:t>
            </a:r>
            <a:r>
              <a:rPr lang="sl-SI" dirty="0" err="1"/>
              <a:t>podcast</a:t>
            </a:r>
            <a:r>
              <a:rPr lang="sl-SI" dirty="0"/>
              <a:t> epizoda s psihologi dr. Patrickom Kennedy-Williamsom in </a:t>
            </a:r>
            <a:r>
              <a:rPr lang="sl-SI" dirty="0" err="1"/>
              <a:t>Megan</a:t>
            </a:r>
            <a:r>
              <a:rPr lang="sl-SI" dirty="0"/>
              <a:t> Kennedy-</a:t>
            </a:r>
            <a:r>
              <a:rPr lang="sl-SI" dirty="0" err="1"/>
              <a:t>Woodard</a:t>
            </a:r>
            <a:r>
              <a:rPr lang="sl-SI" dirty="0"/>
              <a:t> ter podnebnim aktivistom Borisom </a:t>
            </a:r>
            <a:r>
              <a:rPr lang="sl-SI" dirty="0" err="1"/>
              <a:t>Forklom</a:t>
            </a:r>
            <a:r>
              <a:rPr lang="sl-SI" dirty="0"/>
              <a:t>, ki se sooča z ekološko tesnobo.</a:t>
            </a:r>
            <a:endParaRPr lang="en-US" dirty="0"/>
          </a:p>
          <a:p>
            <a:pPr marL="0" indent="0">
              <a:lnSpc>
                <a:spcPts val="2700"/>
              </a:lnSpc>
              <a:spcBef>
                <a:spcPts val="0"/>
              </a:spcBef>
              <a:buClr>
                <a:srgbClr val="E6C8C7"/>
              </a:buClr>
              <a:buNone/>
            </a:pPr>
            <a:endPar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801850B5-2C3C-C5C1-E985-5C76A32F086A}"/>
              </a:ext>
            </a:extLst>
          </p:cNvPr>
          <p:cNvSpPr txBox="1">
            <a:spLocks/>
          </p:cNvSpPr>
          <p:nvPr/>
        </p:nvSpPr>
        <p:spPr>
          <a:xfrm>
            <a:off x="-4" y="725132"/>
            <a:ext cx="4474827" cy="1137546"/>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Viri za nadaljnje raziskovanje</a:t>
            </a:r>
          </a:p>
        </p:txBody>
      </p:sp>
      <p:pic>
        <p:nvPicPr>
          <p:cNvPr id="8" name="Picture 7">
            <a:extLst>
              <a:ext uri="{FF2B5EF4-FFF2-40B4-BE49-F238E27FC236}">
                <a16:creationId xmlns:a16="http://schemas.microsoft.com/office/drawing/2014/main" id="{804E71BA-F3A6-0032-B128-463AB44BF31E}"/>
              </a:ext>
            </a:extLst>
          </p:cNvPr>
          <p:cNvPicPr>
            <a:picLocks noChangeAspect="1"/>
          </p:cNvPicPr>
          <p:nvPr/>
        </p:nvPicPr>
        <p:blipFill rotWithShape="1">
          <a:blip r:embed="rId5"/>
          <a:srcRect l="-1235" t="9683" r="17893" b="16399"/>
          <a:stretch/>
        </p:blipFill>
        <p:spPr>
          <a:xfrm flipH="1">
            <a:off x="-5" y="2161740"/>
            <a:ext cx="6962757" cy="4806149"/>
          </a:xfrm>
          <a:prstGeom prst="rect">
            <a:avLst/>
          </a:prstGeom>
        </p:spPr>
      </p:pic>
      <p:pic>
        <p:nvPicPr>
          <p:cNvPr id="11" name="Picture 10" descr="A cartoon of a person with binoculars&#10;&#10;AI-generated content may be incorrect.">
            <a:extLst>
              <a:ext uri="{FF2B5EF4-FFF2-40B4-BE49-F238E27FC236}">
                <a16:creationId xmlns:a16="http://schemas.microsoft.com/office/drawing/2014/main" id="{91A991FA-E2FD-1405-2A2B-062E307EFFF6}"/>
              </a:ext>
            </a:extLst>
          </p:cNvPr>
          <p:cNvPicPr>
            <a:picLocks noChangeAspect="1"/>
          </p:cNvPicPr>
          <p:nvPr/>
        </p:nvPicPr>
        <p:blipFill rotWithShape="1">
          <a:blip r:embed="rId6"/>
          <a:srcRect l="472" r="472"/>
          <a:stretch/>
        </p:blipFill>
        <p:spPr>
          <a:xfrm>
            <a:off x="-35696" y="2766579"/>
            <a:ext cx="5576330" cy="3463799"/>
          </a:xfrm>
          <a:prstGeom prst="rect">
            <a:avLst/>
          </a:prstGeom>
        </p:spPr>
      </p:pic>
      <p:grpSp>
        <p:nvGrpSpPr>
          <p:cNvPr id="12" name="Group 11">
            <a:extLst>
              <a:ext uri="{FF2B5EF4-FFF2-40B4-BE49-F238E27FC236}">
                <a16:creationId xmlns:a16="http://schemas.microsoft.com/office/drawing/2014/main" id="{2F2CB66F-F5B2-2CAC-4C91-CA6CDA8FA7BB}"/>
              </a:ext>
            </a:extLst>
          </p:cNvPr>
          <p:cNvGrpSpPr/>
          <p:nvPr/>
        </p:nvGrpSpPr>
        <p:grpSpPr>
          <a:xfrm rot="20828584">
            <a:off x="4888906" y="4032082"/>
            <a:ext cx="1673572" cy="1673572"/>
            <a:chOff x="4864544" y="3815862"/>
            <a:chExt cx="1870364" cy="1870364"/>
          </a:xfrm>
        </p:grpSpPr>
        <p:sp>
          <p:nvSpPr>
            <p:cNvPr id="13" name="Oval 12">
              <a:extLst>
                <a:ext uri="{FF2B5EF4-FFF2-40B4-BE49-F238E27FC236}">
                  <a16:creationId xmlns:a16="http://schemas.microsoft.com/office/drawing/2014/main" id="{BD189FC0-7B40-CECE-35FB-5BFEC6AAA693}"/>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8" name="Text Placeholder 3">
              <a:extLst>
                <a:ext uri="{FF2B5EF4-FFF2-40B4-BE49-F238E27FC236}">
                  <a16:creationId xmlns:a16="http://schemas.microsoft.com/office/drawing/2014/main" id="{4F1D9626-7F69-327F-65ED-9476EE644F1A}"/>
                </a:ext>
              </a:extLst>
            </p:cNvPr>
            <p:cNvSpPr txBox="1">
              <a:spLocks/>
            </p:cNvSpPr>
            <p:nvPr/>
          </p:nvSpPr>
          <p:spPr>
            <a:xfrm>
              <a:off x="5027209" y="4354128"/>
              <a:ext cx="1487730" cy="127211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900"/>
                </a:lnSpc>
                <a:spcBef>
                  <a:spcPts val="0"/>
                </a:spcBef>
                <a:buClr>
                  <a:srgbClr val="E6C8C7"/>
                </a:buClr>
                <a:buNone/>
              </a:pPr>
              <a:r>
                <a:rPr lang="sl-SI" sz="3200" noProof="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Oglej si</a:t>
              </a:r>
              <a:endParaRPr lang="sl-SI" sz="3200" noProof="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19" name="Straight Connector 18">
            <a:extLst>
              <a:ext uri="{FF2B5EF4-FFF2-40B4-BE49-F238E27FC236}">
                <a16:creationId xmlns:a16="http://schemas.microsoft.com/office/drawing/2014/main" id="{0611EB85-A2E5-7104-63B2-AB0CFB2A3E0D}"/>
              </a:ext>
            </a:extLst>
          </p:cNvPr>
          <p:cNvCxnSpPr>
            <a:cxnSpLocks/>
          </p:cNvCxnSpPr>
          <p:nvPr/>
        </p:nvCxnSpPr>
        <p:spPr>
          <a:xfrm>
            <a:off x="6660857" y="2450798"/>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997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F2BB-201D-F96E-924B-5151181CA965}"/>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0443B6E6-540C-0340-3FDD-1FCE0779782D}"/>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6D32AE52-B49C-8C64-974B-C02D8B44FA9A}"/>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B1EDF56A-9797-2EFC-C943-82D6DAEF7533}"/>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0" name="Text Placeholder 3">
            <a:extLst>
              <a:ext uri="{FF2B5EF4-FFF2-40B4-BE49-F238E27FC236}">
                <a16:creationId xmlns:a16="http://schemas.microsoft.com/office/drawing/2014/main" id="{91C858C3-8636-4F3D-FC0E-2EABEAA88D37}"/>
              </a:ext>
            </a:extLst>
          </p:cNvPr>
          <p:cNvSpPr txBox="1">
            <a:spLocks/>
          </p:cNvSpPr>
          <p:nvPr/>
        </p:nvSpPr>
        <p:spPr>
          <a:xfrm>
            <a:off x="7307582" y="1821520"/>
            <a:ext cx="4247451"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sl-SI" sz="3600" b="1" noProof="0" dirty="0">
                <a:solidFill>
                  <a:srgbClr val="5398A2"/>
                </a:solidFill>
                <a:latin typeface="Calibri" panose="020F0502020204030204" pitchFamily="34" charset="0"/>
                <a:ea typeface="Calibri" panose="020F0502020204030204" pitchFamily="34" charset="0"/>
                <a:cs typeface="Calibri" panose="020F0502020204030204" pitchFamily="34" charset="0"/>
              </a:rPr>
              <a:t>Gledanje (10 min):</a:t>
            </a:r>
            <a:endParaRPr lang="sl-SI" sz="25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lvl="0"/>
            <a:r>
              <a:rPr lang="sl-SI" u="sng" dirty="0">
                <a:hlinkClick r:id="rId4"/>
              </a:rPr>
              <a:t>How </a:t>
            </a:r>
            <a:r>
              <a:rPr lang="sl-SI" u="sng" dirty="0" err="1">
                <a:hlinkClick r:id="rId4"/>
              </a:rPr>
              <a:t>your</a:t>
            </a:r>
            <a:r>
              <a:rPr lang="sl-SI" u="sng" dirty="0">
                <a:hlinkClick r:id="rId4"/>
              </a:rPr>
              <a:t> </a:t>
            </a:r>
            <a:r>
              <a:rPr lang="sl-SI" u="sng" dirty="0" err="1">
                <a:hlinkClick r:id="rId4"/>
              </a:rPr>
              <a:t>climate</a:t>
            </a:r>
            <a:r>
              <a:rPr lang="sl-SI" u="sng" dirty="0">
                <a:hlinkClick r:id="rId4"/>
              </a:rPr>
              <a:t> </a:t>
            </a:r>
            <a:r>
              <a:rPr lang="sl-SI" u="sng" dirty="0" err="1">
                <a:hlinkClick r:id="rId4"/>
              </a:rPr>
              <a:t>emotions</a:t>
            </a:r>
            <a:r>
              <a:rPr lang="sl-SI" u="sng" dirty="0">
                <a:hlinkClick r:id="rId4"/>
              </a:rPr>
              <a:t> </a:t>
            </a:r>
            <a:r>
              <a:rPr lang="sl-SI" u="sng" dirty="0" err="1">
                <a:hlinkClick r:id="rId4"/>
              </a:rPr>
              <a:t>can</a:t>
            </a:r>
            <a:r>
              <a:rPr lang="sl-SI" u="sng" dirty="0">
                <a:hlinkClick r:id="rId4"/>
              </a:rPr>
              <a:t> </a:t>
            </a:r>
            <a:r>
              <a:rPr lang="sl-SI" u="sng" dirty="0" err="1">
                <a:hlinkClick r:id="rId4"/>
              </a:rPr>
              <a:t>save</a:t>
            </a:r>
            <a:r>
              <a:rPr lang="sl-SI" u="sng" dirty="0">
                <a:hlinkClick r:id="rId4"/>
              </a:rPr>
              <a:t> </a:t>
            </a:r>
            <a:r>
              <a:rPr lang="sl-SI" u="sng" dirty="0" err="1">
                <a:hlinkClick r:id="rId4"/>
              </a:rPr>
              <a:t>the</a:t>
            </a:r>
            <a:r>
              <a:rPr lang="sl-SI" u="sng" dirty="0">
                <a:hlinkClick r:id="rId4"/>
              </a:rPr>
              <a:t> </a:t>
            </a:r>
            <a:r>
              <a:rPr lang="sl-SI" u="sng" dirty="0" err="1">
                <a:hlinkClick r:id="rId4"/>
              </a:rPr>
              <a:t>world</a:t>
            </a:r>
            <a:r>
              <a:rPr lang="it-IT" dirty="0"/>
              <a:t> </a:t>
            </a:r>
            <a:r>
              <a:rPr lang="sl-SI" i="1" dirty="0"/>
              <a:t>(Kako lahko vaša podnebna čustva rešijo svet</a:t>
            </a:r>
            <a:r>
              <a:rPr lang="sl-SI" dirty="0"/>
              <a:t>)– TED Talk psihologinje Katharine van </a:t>
            </a:r>
            <a:r>
              <a:rPr lang="sl-SI" dirty="0" err="1"/>
              <a:t>Bronswijk</a:t>
            </a:r>
            <a:r>
              <a:rPr lang="sl-SI" dirty="0"/>
              <a:t>, ki pojasnjuje, zakaj je koristno občutiti podnebno tesnobo in druga čustva, povezana s podnebjem.</a:t>
            </a:r>
            <a:endParaRPr lang="en-US" dirty="0"/>
          </a:p>
          <a:p>
            <a:pPr marL="0" indent="0">
              <a:lnSpc>
                <a:spcPts val="2700"/>
              </a:lnSpc>
              <a:spcBef>
                <a:spcPts val="0"/>
              </a:spcBef>
              <a:buClr>
                <a:srgbClr val="E6C8C7"/>
              </a:buClr>
              <a:buNone/>
            </a:pPr>
            <a:endPar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C162D962-9EE2-7C56-F8A2-2A802F26F908}"/>
              </a:ext>
            </a:extLst>
          </p:cNvPr>
          <p:cNvSpPr txBox="1">
            <a:spLocks/>
          </p:cNvSpPr>
          <p:nvPr/>
        </p:nvSpPr>
        <p:spPr>
          <a:xfrm>
            <a:off x="-4" y="725132"/>
            <a:ext cx="4474827" cy="1023502"/>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Viri za nadaljnje raziskovanje</a:t>
            </a:r>
          </a:p>
        </p:txBody>
      </p:sp>
      <p:pic>
        <p:nvPicPr>
          <p:cNvPr id="8" name="Picture 7">
            <a:extLst>
              <a:ext uri="{FF2B5EF4-FFF2-40B4-BE49-F238E27FC236}">
                <a16:creationId xmlns:a16="http://schemas.microsoft.com/office/drawing/2014/main" id="{DEF4D1BE-2710-559C-4144-254DC8A03CEA}"/>
              </a:ext>
            </a:extLst>
          </p:cNvPr>
          <p:cNvPicPr>
            <a:picLocks noChangeAspect="1"/>
          </p:cNvPicPr>
          <p:nvPr/>
        </p:nvPicPr>
        <p:blipFill rotWithShape="1">
          <a:blip r:embed="rId5"/>
          <a:srcRect l="-1235" t="9683" r="17893" b="16399"/>
          <a:stretch/>
        </p:blipFill>
        <p:spPr>
          <a:xfrm flipH="1">
            <a:off x="-5" y="2161740"/>
            <a:ext cx="6962757" cy="4806149"/>
          </a:xfrm>
          <a:prstGeom prst="rect">
            <a:avLst/>
          </a:prstGeom>
        </p:spPr>
      </p:pic>
      <p:cxnSp>
        <p:nvCxnSpPr>
          <p:cNvPr id="19" name="Straight Connector 18">
            <a:extLst>
              <a:ext uri="{FF2B5EF4-FFF2-40B4-BE49-F238E27FC236}">
                <a16:creationId xmlns:a16="http://schemas.microsoft.com/office/drawing/2014/main" id="{F4DE4AB2-3E36-00CC-8F1A-808E140C5D34}"/>
              </a:ext>
            </a:extLst>
          </p:cNvPr>
          <p:cNvCxnSpPr>
            <a:cxnSpLocks/>
          </p:cNvCxnSpPr>
          <p:nvPr/>
        </p:nvCxnSpPr>
        <p:spPr>
          <a:xfrm>
            <a:off x="6660857" y="2323208"/>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8" descr="A person standing in front of a crowd of people&#10;&#10;AI-generated content may be incorrect.">
            <a:extLst>
              <a:ext uri="{FF2B5EF4-FFF2-40B4-BE49-F238E27FC236}">
                <a16:creationId xmlns:a16="http://schemas.microsoft.com/office/drawing/2014/main" id="{B0C917A3-12F5-3141-7E1E-3AC2FA078E64}"/>
              </a:ext>
            </a:extLst>
          </p:cNvPr>
          <p:cNvPicPr>
            <a:picLocks noChangeAspect="1"/>
          </p:cNvPicPr>
          <p:nvPr/>
        </p:nvPicPr>
        <p:blipFill rotWithShape="1">
          <a:blip r:embed="rId6"/>
          <a:srcRect l="5306" r="5306"/>
          <a:stretch/>
        </p:blipFill>
        <p:spPr>
          <a:xfrm>
            <a:off x="-6" y="2664177"/>
            <a:ext cx="5531150" cy="3780721"/>
          </a:xfrm>
          <a:prstGeom prst="rect">
            <a:avLst/>
          </a:prstGeom>
        </p:spPr>
      </p:pic>
      <p:grpSp>
        <p:nvGrpSpPr>
          <p:cNvPr id="14" name="Group 13">
            <a:extLst>
              <a:ext uri="{FF2B5EF4-FFF2-40B4-BE49-F238E27FC236}">
                <a16:creationId xmlns:a16="http://schemas.microsoft.com/office/drawing/2014/main" id="{B9E9A654-9FBC-9BE7-0DAF-BF81940F8E77}"/>
              </a:ext>
            </a:extLst>
          </p:cNvPr>
          <p:cNvGrpSpPr/>
          <p:nvPr/>
        </p:nvGrpSpPr>
        <p:grpSpPr>
          <a:xfrm rot="20828584">
            <a:off x="4888906" y="4032082"/>
            <a:ext cx="1673572" cy="1673572"/>
            <a:chOff x="4864544" y="3815862"/>
            <a:chExt cx="1870364" cy="1870364"/>
          </a:xfrm>
        </p:grpSpPr>
        <p:sp>
          <p:nvSpPr>
            <p:cNvPr id="15" name="Oval 14">
              <a:extLst>
                <a:ext uri="{FF2B5EF4-FFF2-40B4-BE49-F238E27FC236}">
                  <a16:creationId xmlns:a16="http://schemas.microsoft.com/office/drawing/2014/main" id="{CC7CBA09-9C4F-6CC6-307E-5C9567BE0547}"/>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6" name="Text Placeholder 3">
              <a:extLst>
                <a:ext uri="{FF2B5EF4-FFF2-40B4-BE49-F238E27FC236}">
                  <a16:creationId xmlns:a16="http://schemas.microsoft.com/office/drawing/2014/main" id="{1D436E00-B91B-BAE5-6AB2-75DA96C69193}"/>
                </a:ext>
              </a:extLst>
            </p:cNvPr>
            <p:cNvSpPr txBox="1">
              <a:spLocks/>
            </p:cNvSpPr>
            <p:nvPr/>
          </p:nvSpPr>
          <p:spPr>
            <a:xfrm>
              <a:off x="5119781" y="4301728"/>
              <a:ext cx="1431416" cy="127211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900"/>
                </a:lnSpc>
                <a:spcBef>
                  <a:spcPts val="0"/>
                </a:spcBef>
                <a:buClr>
                  <a:srgbClr val="E6C8C7"/>
                </a:buClr>
                <a:buNone/>
              </a:pPr>
              <a:r>
                <a:rPr lang="sl-SI" sz="3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Oglej si</a:t>
              </a:r>
              <a:endParaRPr lang="sl-SI" sz="3200" noProof="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28099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1B224-9BEF-1BF3-FA61-E273F82DD19F}"/>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66B207C6-94AF-97FE-4C84-50F5AFA62200}"/>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12A4AA1B-8B4E-8732-15BF-0F4D6228C096}"/>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AF8AADFB-73D1-654E-03AC-C84465E6B60E}"/>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0" name="Text Placeholder 3">
            <a:extLst>
              <a:ext uri="{FF2B5EF4-FFF2-40B4-BE49-F238E27FC236}">
                <a16:creationId xmlns:a16="http://schemas.microsoft.com/office/drawing/2014/main" id="{F66EAD08-795E-A907-67D0-9386F132785E}"/>
              </a:ext>
            </a:extLst>
          </p:cNvPr>
          <p:cNvSpPr txBox="1">
            <a:spLocks/>
          </p:cNvSpPr>
          <p:nvPr/>
        </p:nvSpPr>
        <p:spPr>
          <a:xfrm>
            <a:off x="5707382" y="725132"/>
            <a:ext cx="5845710"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sl-SI" sz="3600" noProof="0" dirty="0">
                <a:solidFill>
                  <a:srgbClr val="5398A2"/>
                </a:solidFill>
                <a:latin typeface="Calibri" panose="020F0502020204030204" pitchFamily="34" charset="0"/>
                <a:ea typeface="Calibri" panose="020F0502020204030204" pitchFamily="34" charset="0"/>
                <a:cs typeface="Calibri" panose="020F0502020204030204" pitchFamily="34" charset="0"/>
              </a:rPr>
              <a:t>Igra</a:t>
            </a:r>
          </a:p>
          <a:p>
            <a:pPr marL="0" indent="0">
              <a:lnSpc>
                <a:spcPts val="2700"/>
              </a:lnSpc>
              <a:spcBef>
                <a:spcPts val="0"/>
              </a:spcBef>
              <a:buClr>
                <a:srgbClr val="E6C8C7"/>
              </a:buClr>
              <a:buNone/>
            </a:pPr>
            <a:endParaRPr lang="sl-SI" sz="2500"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sl-SI" sz="2500" b="1" noProof="0" dirty="0">
                <a:solidFill>
                  <a:srgbClr val="404040"/>
                </a:solidFill>
                <a:latin typeface="Calibri" panose="020F0502020204030204" pitchFamily="34" charset="0"/>
                <a:ea typeface="Calibri" panose="020F0502020204030204" pitchFamily="34" charset="0"/>
                <a:cs typeface="Calibri" panose="020F0502020204030204" pitchFamily="34" charset="0"/>
              </a:rPr>
              <a:t>KEBA</a:t>
            </a: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je igra, ki spodbuja sodelovanje in ustvarjalnost kot </a:t>
            </a:r>
            <a:r>
              <a:rPr lang="sl-SI" sz="25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nači</a:t>
            </a:r>
            <a:r>
              <a:rPr lang="sl-SI" sz="2500" dirty="0">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za obdelavo kompleksnih tem, kot so podnebne spremembe, in s tem povezanih čustvenih odzivov. Igra pomaga razčleniti razpravo na obvladljive kategorije, ki omogočajo udeležencem raziskovanje teme z različnih zornih kotov. </a:t>
            </a:r>
            <a:endParaRPr lang="en-US"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en-US"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Izobraževalcem, ki obravnavajo podnebno tesnobo, KEBA ponuja varen, voden pristop za pomoč učencem pri organiziranju misli, deljenju izkušenj in iskanju skupnih rešitev.</a:t>
            </a:r>
            <a:b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EEF1F4CF-3A2E-925F-28A1-A62D2092D456}"/>
              </a:ext>
            </a:extLst>
          </p:cNvPr>
          <p:cNvSpPr txBox="1">
            <a:spLocks/>
          </p:cNvSpPr>
          <p:nvPr/>
        </p:nvSpPr>
        <p:spPr>
          <a:xfrm>
            <a:off x="-4" y="725132"/>
            <a:ext cx="4474827" cy="1103668"/>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Viri za nadaljnje raziskovanje</a:t>
            </a:r>
          </a:p>
        </p:txBody>
      </p:sp>
      <p:cxnSp>
        <p:nvCxnSpPr>
          <p:cNvPr id="19" name="Straight Connector 18">
            <a:extLst>
              <a:ext uri="{FF2B5EF4-FFF2-40B4-BE49-F238E27FC236}">
                <a16:creationId xmlns:a16="http://schemas.microsoft.com/office/drawing/2014/main" id="{5B434C96-BFD8-06D1-8A08-83BFE3288635}"/>
              </a:ext>
            </a:extLst>
          </p:cNvPr>
          <p:cNvCxnSpPr>
            <a:cxnSpLocks/>
          </p:cNvCxnSpPr>
          <p:nvPr/>
        </p:nvCxnSpPr>
        <p:spPr>
          <a:xfrm>
            <a:off x="5060657" y="1300634"/>
            <a:ext cx="6685866"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439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5AAC6-D77E-B960-04EA-409537F561D4}"/>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33E0823E-9445-6C6F-4206-9E7A50482C29}"/>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96B9DC25-D21C-25E0-F507-DE4C1F09007A}"/>
              </a:ext>
            </a:extLst>
          </p:cNvPr>
          <p:cNvSpPr/>
          <p:nvPr/>
        </p:nvSpPr>
        <p:spPr>
          <a:xfrm rot="5400000">
            <a:off x="-1472613" y="1472611"/>
            <a:ext cx="6858003" cy="3912784"/>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E49A04D1-C335-4A96-4871-757C7A5D9886}"/>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0" name="Text Placeholder 3">
            <a:extLst>
              <a:ext uri="{FF2B5EF4-FFF2-40B4-BE49-F238E27FC236}">
                <a16:creationId xmlns:a16="http://schemas.microsoft.com/office/drawing/2014/main" id="{9B272FC3-0895-72E7-9FE0-B9D186B00551}"/>
              </a:ext>
            </a:extLst>
          </p:cNvPr>
          <p:cNvSpPr txBox="1">
            <a:spLocks/>
          </p:cNvSpPr>
          <p:nvPr/>
        </p:nvSpPr>
        <p:spPr>
          <a:xfrm>
            <a:off x="3957204" y="170124"/>
            <a:ext cx="7789320" cy="400624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sl-SI" sz="3600" b="1" noProof="0" dirty="0">
                <a:solidFill>
                  <a:srgbClr val="5398A2"/>
                </a:solidFill>
                <a:latin typeface="Calibri" panose="020F0502020204030204" pitchFamily="34" charset="0"/>
                <a:ea typeface="Calibri" panose="020F0502020204030204" pitchFamily="34" charset="0"/>
                <a:cs typeface="Calibri" panose="020F0502020204030204" pitchFamily="34" charset="0"/>
              </a:rPr>
              <a:t>Igra</a:t>
            </a:r>
          </a:p>
          <a:p>
            <a:pPr marL="0" indent="0">
              <a:lnSpc>
                <a:spcPts val="2700"/>
              </a:lnSpc>
              <a:spcBef>
                <a:spcPts val="0"/>
              </a:spcBef>
              <a:buClr>
                <a:srgbClr val="E6C8C7"/>
              </a:buClr>
              <a:buNone/>
            </a:pPr>
            <a:endParaRPr lang="sl-SI" sz="2500" b="1" noProof="0"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V igri se udeleženci ideje razdelijo v štiri skupine:</a:t>
            </a:r>
          </a:p>
          <a:p>
            <a:pPr marL="0" indent="0">
              <a:lnSpc>
                <a:spcPts val="2700"/>
              </a:lnSpc>
              <a:spcBef>
                <a:spcPts val="0"/>
              </a:spcBef>
              <a:buClr>
                <a:srgbClr val="E6C8C7"/>
              </a:buClr>
              <a:buNone/>
            </a:pPr>
            <a:endParaRPr lang="en-US"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Komponente (</a:t>
            </a:r>
            <a:r>
              <a:rPr lang="sl-SI" sz="25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Komponenten</a:t>
            </a: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 dejavniki, ki vplivajo na temo (npr. naraščajoče temperature, ekstremni vremenski pojavi, medijska poročanja o podnebnih spremembah).</a:t>
            </a:r>
          </a:p>
          <a:p>
            <a:pPr marL="0" indent="0">
              <a:lnSpc>
                <a:spcPts val="2700"/>
              </a:lnSpc>
              <a:spcBef>
                <a:spcPts val="0"/>
              </a:spcBef>
              <a:buClr>
                <a:srgbClr val="E6C8C7"/>
              </a:buClr>
              <a:buNone/>
            </a:pPr>
            <a:endParaRPr lang="en-US"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Značilnosti (</a:t>
            </a:r>
            <a:r>
              <a:rPr lang="sl-SI" sz="25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Eigenschaften</a:t>
            </a: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 kako se tema kaže (npr. strah, nemoč) in kakšen vpliv ima na duševno zdravje (npr. izčrpanost, preobremenjenost, pomanjkanje motivacije).</a:t>
            </a:r>
          </a:p>
          <a:p>
            <a:pPr marL="0" indent="0">
              <a:lnSpc>
                <a:spcPts val="2700"/>
              </a:lnSpc>
              <a:spcBef>
                <a:spcPts val="0"/>
              </a:spcBef>
              <a:buClr>
                <a:srgbClr val="E6C8C7"/>
              </a:buClr>
              <a:buNone/>
            </a:pPr>
            <a:endParaRPr lang="en-US"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Udeleženci (</a:t>
            </a:r>
            <a:r>
              <a:rPr lang="sl-SI" sz="25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Beteiligte</a:t>
            </a: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 ljudje ali skupine, ki so vključeni v problematiko (npr. mladi, politiki, </a:t>
            </a:r>
            <a:r>
              <a:rPr lang="sl-SI" sz="25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okoljski</a:t>
            </a: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aktivisti).</a:t>
            </a:r>
          </a:p>
          <a:p>
            <a:pPr marL="0" indent="0">
              <a:lnSpc>
                <a:spcPts val="2700"/>
              </a:lnSpc>
              <a:spcBef>
                <a:spcPts val="0"/>
              </a:spcBef>
              <a:buClr>
                <a:srgbClr val="E6C8C7"/>
              </a:buClr>
              <a:buNone/>
            </a:pPr>
            <a:endParaRPr lang="en-US"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Izzivi (</a:t>
            </a:r>
            <a:r>
              <a:rPr lang="sl-SI" sz="25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Aufgaben</a:t>
            </a: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 ovire, povezane s temo (npr. soočanje z </a:t>
            </a:r>
            <a:r>
              <a:rPr lang="sl-SI" sz="25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eko</a:t>
            </a:r>
            <a:r>
              <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-tesnobo, pomanjkanje politične volje, lobiji fosilnih goriv, javna apatija).</a:t>
            </a:r>
          </a:p>
          <a:p>
            <a:pPr marL="0" indent="0">
              <a:lnSpc>
                <a:spcPts val="2700"/>
              </a:lnSpc>
              <a:spcBef>
                <a:spcPts val="0"/>
              </a:spcBef>
              <a:buClr>
                <a:srgbClr val="E6C8C7"/>
              </a:buClr>
              <a:buNone/>
            </a:pPr>
            <a:endPar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l-SI" sz="25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A0DAEA23-B19D-D3F4-B324-1C2868A7011D}"/>
              </a:ext>
            </a:extLst>
          </p:cNvPr>
          <p:cNvSpPr txBox="1">
            <a:spLocks/>
          </p:cNvSpPr>
          <p:nvPr/>
        </p:nvSpPr>
        <p:spPr>
          <a:xfrm>
            <a:off x="-4" y="725131"/>
            <a:ext cx="3703713" cy="1699091"/>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Viri za nadaljnje raziskovanje</a:t>
            </a:r>
          </a:p>
        </p:txBody>
      </p:sp>
      <p:cxnSp>
        <p:nvCxnSpPr>
          <p:cNvPr id="19" name="Straight Connector 18">
            <a:extLst>
              <a:ext uri="{FF2B5EF4-FFF2-40B4-BE49-F238E27FC236}">
                <a16:creationId xmlns:a16="http://schemas.microsoft.com/office/drawing/2014/main" id="{2F59DC1D-3139-7656-3B58-0B02E599BFCE}"/>
              </a:ext>
            </a:extLst>
          </p:cNvPr>
          <p:cNvCxnSpPr>
            <a:cxnSpLocks/>
          </p:cNvCxnSpPr>
          <p:nvPr/>
        </p:nvCxnSpPr>
        <p:spPr>
          <a:xfrm>
            <a:off x="3957204" y="725131"/>
            <a:ext cx="6685866"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793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849FA-E923-5440-3D82-E0857367787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3F9763C-6B65-FABA-E4F6-98690793AB31}"/>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348836A-EBEC-C607-18E8-F49A209F11DC}"/>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764F4EC-9ECF-70E8-9358-C3C7A8F21844}"/>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9F9907AD-8367-811E-59C9-201CF96B10E6}"/>
              </a:ext>
            </a:extLst>
          </p:cNvPr>
          <p:cNvSpPr txBox="1">
            <a:spLocks/>
          </p:cNvSpPr>
          <p:nvPr/>
        </p:nvSpPr>
        <p:spPr>
          <a:xfrm>
            <a:off x="773725" y="2140230"/>
            <a:ext cx="1032215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tabLst>
                <a:tab pos="3548063" algn="l"/>
              </a:tabLst>
            </a:pPr>
            <a:r>
              <a:rPr lang="sl-SI"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Cilj: </a:t>
            </a: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Omogočiti interaktivno razpravo o podnebni tesnobi </a:t>
            </a:r>
            <a:r>
              <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ter pomagati udeležencem, da preoblikujejo svoja </a:t>
            </a:r>
            <a:r>
              <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čustva v organizirane misli in konkretne korake.</a:t>
            </a:r>
            <a:endPar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tabLst>
                <a:tab pos="3548063" algn="l"/>
              </a:tabLst>
            </a:pPr>
            <a:b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sl-SI" sz="2400" b="1" dirty="0">
                <a:solidFill>
                  <a:srgbClr val="1F8E47"/>
                </a:solidFill>
                <a:latin typeface="Calibri" panose="020F0502020204030204" pitchFamily="34" charset="0"/>
                <a:ea typeface="Calibri" panose="020F0502020204030204" pitchFamily="34" charset="0"/>
                <a:cs typeface="Calibri" panose="020F0502020204030204" pitchFamily="34" charset="0"/>
              </a:rPr>
              <a:t>Čas: </a:t>
            </a: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30-60 minut</a:t>
            </a:r>
          </a:p>
          <a:p>
            <a:pPr marL="0" indent="0">
              <a:lnSpc>
                <a:spcPts val="2300"/>
              </a:lnSpc>
              <a:spcBef>
                <a:spcPts val="400"/>
              </a:spcBef>
              <a:buClr>
                <a:srgbClr val="5398A2"/>
              </a:buClr>
              <a:buNone/>
              <a:tabLst>
                <a:tab pos="3548063" algn="l"/>
              </a:tabLst>
            </a:pPr>
            <a:b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sl-SI"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Število udeležencev:</a:t>
            </a: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5-20</a:t>
            </a:r>
          </a:p>
          <a:p>
            <a:pPr marL="0" indent="0">
              <a:lnSpc>
                <a:spcPts val="2300"/>
              </a:lnSpc>
              <a:spcBef>
                <a:spcPts val="400"/>
              </a:spcBef>
              <a:buClr>
                <a:srgbClr val="5398A2"/>
              </a:buClr>
              <a:buNone/>
              <a:tabLst>
                <a:tab pos="3548063" algn="l"/>
              </a:tabLst>
            </a:pPr>
            <a:b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sl-SI" sz="2400" b="1" noProof="0" dirty="0">
                <a:solidFill>
                  <a:srgbClr val="1F8E47"/>
                </a:solidFill>
                <a:latin typeface="Calibri" panose="020F0502020204030204" pitchFamily="34" charset="0"/>
                <a:ea typeface="Calibri" panose="020F0502020204030204" pitchFamily="34" charset="0"/>
                <a:cs typeface="Calibri" panose="020F0502020204030204" pitchFamily="34" charset="0"/>
              </a:rPr>
              <a:t>Materiali: </a:t>
            </a: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fi-F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Velika tabla ali papir, flomastri, lepljivi listki</a:t>
            </a:r>
            <a:endPar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0BFF9AFA-2BAC-2E6D-7232-A3E121D48D09}"/>
              </a:ext>
            </a:extLst>
          </p:cNvPr>
          <p:cNvSpPr txBox="1">
            <a:spLocks/>
          </p:cNvSpPr>
          <p:nvPr/>
        </p:nvSpPr>
        <p:spPr>
          <a:xfrm>
            <a:off x="-17761" y="385856"/>
            <a:ext cx="76732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l-PL" sz="3500" noProof="0" dirty="0">
                <a:solidFill>
                  <a:srgbClr val="5398A2"/>
                </a:solidFill>
              </a:rPr>
              <a:t>Vodnik po korakih za pedagoge</a:t>
            </a:r>
            <a:endParaRPr lang="sl-SI" sz="3500" noProof="0" dirty="0">
              <a:solidFill>
                <a:srgbClr val="5398A2"/>
              </a:solidFill>
            </a:endParaRPr>
          </a:p>
        </p:txBody>
      </p:sp>
      <p:cxnSp>
        <p:nvCxnSpPr>
          <p:cNvPr id="2" name="Straight Connector 1">
            <a:extLst>
              <a:ext uri="{FF2B5EF4-FFF2-40B4-BE49-F238E27FC236}">
                <a16:creationId xmlns:a16="http://schemas.microsoft.com/office/drawing/2014/main" id="{228545B8-F1D7-50C6-4B77-942F494B7277}"/>
              </a:ext>
            </a:extLst>
          </p:cNvPr>
          <p:cNvCxnSpPr>
            <a:cxnSpLocks/>
          </p:cNvCxnSpPr>
          <p:nvPr/>
        </p:nvCxnSpPr>
        <p:spPr>
          <a:xfrm>
            <a:off x="4159049" y="193045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933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7CB94-F8DD-0B70-E079-83FAD1FB3FF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F50CD04-9007-3B32-3FAC-AE326A1DB26B}"/>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7138C4A-7ECD-9C57-D45B-B8679AAD415D}"/>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4858297-8946-C183-43A3-E4212E73CB3B}"/>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4" name="Google Shape;145;p2">
            <a:extLst>
              <a:ext uri="{FF2B5EF4-FFF2-40B4-BE49-F238E27FC236}">
                <a16:creationId xmlns:a16="http://schemas.microsoft.com/office/drawing/2014/main" id="{6164943E-DBB0-7C24-86D4-38117A5C84FE}"/>
              </a:ext>
            </a:extLst>
          </p:cNvPr>
          <p:cNvSpPr txBox="1">
            <a:spLocks/>
          </p:cNvSpPr>
          <p:nvPr/>
        </p:nvSpPr>
        <p:spPr>
          <a:xfrm>
            <a:off x="-17761" y="385856"/>
            <a:ext cx="48711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1.</a:t>
            </a:r>
            <a:r>
              <a:rPr lang="en-US" sz="3500" noProof="0">
                <a:solidFill>
                  <a:srgbClr val="5398A2"/>
                </a:solidFill>
              </a:rPr>
              <a:t> </a:t>
            </a:r>
            <a:r>
              <a:rPr lang="sl-SI" sz="3500" noProof="0">
                <a:solidFill>
                  <a:srgbClr val="5398A2"/>
                </a:solidFill>
              </a:rPr>
              <a:t>Priprava</a:t>
            </a:r>
          </a:p>
        </p:txBody>
      </p:sp>
      <p:sp>
        <p:nvSpPr>
          <p:cNvPr id="3" name="Text Placeholder 3">
            <a:extLst>
              <a:ext uri="{FF2B5EF4-FFF2-40B4-BE49-F238E27FC236}">
                <a16:creationId xmlns:a16="http://schemas.microsoft.com/office/drawing/2014/main" id="{070C1D23-47A6-293B-516B-9D0409A4495C}"/>
              </a:ext>
            </a:extLst>
          </p:cNvPr>
          <p:cNvSpPr txBox="1">
            <a:spLocks/>
          </p:cNvSpPr>
          <p:nvPr/>
        </p:nvSpPr>
        <p:spPr>
          <a:xfrm>
            <a:off x="739133" y="2145323"/>
            <a:ext cx="7877329" cy="3143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tabLst>
                <a:tab pos="3548063" algn="l"/>
              </a:tabLst>
            </a:pPr>
            <a:endPar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Izberi specifičen vidik podnebne tesnobe, ki ga želiš raziskati.</a:t>
            </a:r>
          </a:p>
          <a:p>
            <a:pPr marL="0" indent="0">
              <a:lnSpc>
                <a:spcPts val="2300"/>
              </a:lnSpc>
              <a:spcBef>
                <a:spcPts val="400"/>
              </a:spcBef>
              <a:buClr>
                <a:srgbClr val="5398A2"/>
              </a:buClr>
              <a:buNone/>
              <a:tabLst>
                <a:tab pos="3548063" algn="l"/>
              </a:tabLst>
            </a:pPr>
            <a:endPar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Na tablo ali papir nariši tabelo 2x2 in vsako četrtino označi z eno od kategorij: Komponente, Značilnosti, Udeleženci, Izzivi.</a:t>
            </a:r>
          </a:p>
        </p:txBody>
      </p:sp>
    </p:spTree>
    <p:extLst>
      <p:ext uri="{BB962C8B-B14F-4D97-AF65-F5344CB8AC3E}">
        <p14:creationId xmlns:p14="http://schemas.microsoft.com/office/powerpoint/2010/main" val="2836337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5CAE8-18C7-0B11-04F4-61947230828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E0AD22C-6473-1C7E-C31B-4E99C42A064E}"/>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B751DD7-495B-C249-090B-8CE13158CEC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E2641B7-9640-EE14-1F26-C1B5520314C0}"/>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4" name="Google Shape;145;p2">
            <a:extLst>
              <a:ext uri="{FF2B5EF4-FFF2-40B4-BE49-F238E27FC236}">
                <a16:creationId xmlns:a16="http://schemas.microsoft.com/office/drawing/2014/main" id="{17FB43D1-CC2A-DC73-4FF8-17FE86DB3BAA}"/>
              </a:ext>
            </a:extLst>
          </p:cNvPr>
          <p:cNvSpPr txBox="1">
            <a:spLocks/>
          </p:cNvSpPr>
          <p:nvPr/>
        </p:nvSpPr>
        <p:spPr>
          <a:xfrm>
            <a:off x="-17761" y="385856"/>
            <a:ext cx="863422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2.	Uvod za udeležence</a:t>
            </a:r>
          </a:p>
        </p:txBody>
      </p:sp>
      <p:sp>
        <p:nvSpPr>
          <p:cNvPr id="3" name="Text Placeholder 3">
            <a:extLst>
              <a:ext uri="{FF2B5EF4-FFF2-40B4-BE49-F238E27FC236}">
                <a16:creationId xmlns:a16="http://schemas.microsoft.com/office/drawing/2014/main" id="{7483291E-ED87-A12A-C7EE-4ECD3BC72B65}"/>
              </a:ext>
            </a:extLst>
          </p:cNvPr>
          <p:cNvSpPr txBox="1">
            <a:spLocks/>
          </p:cNvSpPr>
          <p:nvPr/>
        </p:nvSpPr>
        <p:spPr>
          <a:xfrm>
            <a:off x="598456" y="1734138"/>
            <a:ext cx="10462267" cy="3143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ts val="2300"/>
              </a:lnSpc>
              <a:spcBef>
                <a:spcPts val="400"/>
              </a:spcBef>
              <a:buClr>
                <a:srgbClr val="5398A2"/>
              </a:buClr>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Pojasni, da bodo s pomočjo igre raziskovali svoja znanja in občutke glede podnebne tesnobe.</a:t>
            </a:r>
            <a:endPar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endPar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Definiraj vsako kategorijo (kot opisano že prej)</a:t>
            </a:r>
          </a:p>
        </p:txBody>
      </p:sp>
    </p:spTree>
    <p:extLst>
      <p:ext uri="{BB962C8B-B14F-4D97-AF65-F5344CB8AC3E}">
        <p14:creationId xmlns:p14="http://schemas.microsoft.com/office/powerpoint/2010/main" val="178843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A36AD-43A1-38E2-BF12-0B50021AC4D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E710BEA-BDB8-A36B-C589-3A038CE459AC}"/>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62A478E-C7BC-1346-00A0-A0F3A9D91C02}"/>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1C923BB-7E84-F3DC-4E03-0A0024F2F81A}"/>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4" name="Google Shape;145;p2">
            <a:extLst>
              <a:ext uri="{FF2B5EF4-FFF2-40B4-BE49-F238E27FC236}">
                <a16:creationId xmlns:a16="http://schemas.microsoft.com/office/drawing/2014/main" id="{C4FD0EA4-F054-C426-4D34-9D6E38FAE70F}"/>
              </a:ext>
            </a:extLst>
          </p:cNvPr>
          <p:cNvSpPr txBox="1">
            <a:spLocks/>
          </p:cNvSpPr>
          <p:nvPr/>
        </p:nvSpPr>
        <p:spPr>
          <a:xfrm>
            <a:off x="-17760" y="385856"/>
            <a:ext cx="117115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3.	Razdelitev v skupine in dodelitev vlog</a:t>
            </a:r>
          </a:p>
        </p:txBody>
      </p:sp>
      <p:sp>
        <p:nvSpPr>
          <p:cNvPr id="3" name="Text Placeholder 3">
            <a:extLst>
              <a:ext uri="{FF2B5EF4-FFF2-40B4-BE49-F238E27FC236}">
                <a16:creationId xmlns:a16="http://schemas.microsoft.com/office/drawing/2014/main" id="{EACE8632-CF9C-037B-A391-FB45F5DAA79E}"/>
              </a:ext>
            </a:extLst>
          </p:cNvPr>
          <p:cNvSpPr txBox="1">
            <a:spLocks/>
          </p:cNvSpPr>
          <p:nvPr/>
        </p:nvSpPr>
        <p:spPr>
          <a:xfrm>
            <a:off x="606871" y="2156167"/>
            <a:ext cx="7218283" cy="4033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ts val="2300"/>
              </a:lnSpc>
              <a:spcBef>
                <a:spcPts val="400"/>
              </a:spcBef>
              <a:buClr>
                <a:srgbClr val="5398A2"/>
              </a:buClr>
              <a:tabLst>
                <a:tab pos="3548063" algn="l"/>
              </a:tabLst>
            </a:pPr>
            <a:r>
              <a:rPr lang="sl-SI" sz="2400" b="1" noProof="0" dirty="0">
                <a:solidFill>
                  <a:srgbClr val="404040"/>
                </a:solidFill>
                <a:latin typeface="Calibri" panose="020F0502020204030204" pitchFamily="34" charset="0"/>
                <a:ea typeface="Calibri" panose="020F0502020204030204" pitchFamily="34" charset="0"/>
                <a:cs typeface="Calibri" panose="020F0502020204030204" pitchFamily="34" charset="0"/>
              </a:rPr>
              <a:t>Če je v skupini 8 ali več udeležencev, </a:t>
            </a: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jih razdeli v 4 skupine – vsaka raziskuje eno kategorijo</a:t>
            </a:r>
            <a:r>
              <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lvl="1" indent="0">
              <a:lnSpc>
                <a:spcPts val="2300"/>
              </a:lnSpc>
              <a:spcBef>
                <a:spcPts val="400"/>
              </a:spcBef>
              <a:buClr>
                <a:srgbClr val="5398A2"/>
              </a:buClr>
              <a:buNone/>
              <a:tabLst>
                <a:tab pos="3548063" algn="l"/>
              </a:tabLst>
            </a:pPr>
            <a:endParaRPr lang="sl-SI" sz="2400" b="1"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r>
              <a:rPr lang="sl-SI" sz="2400" b="1" noProof="0" dirty="0">
                <a:solidFill>
                  <a:srgbClr val="404040"/>
                </a:solidFill>
                <a:latin typeface="Calibri" panose="020F0502020204030204" pitchFamily="34" charset="0"/>
                <a:ea typeface="Calibri" panose="020F0502020204030204" pitchFamily="34" charset="0"/>
                <a:cs typeface="Calibri" panose="020F0502020204030204" pitchFamily="34" charset="0"/>
              </a:rPr>
              <a:t>Če je udeležencev manj kot 8, </a:t>
            </a: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naj vsi delajo skupaj na vseh kategorijah.</a:t>
            </a:r>
            <a:endPar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endParaRPr lang="sl-SI" sz="2400" b="1"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r>
              <a:rPr lang="sl-SI" sz="2400" b="1" noProof="0" dirty="0">
                <a:solidFill>
                  <a:srgbClr val="404040"/>
                </a:solidFill>
                <a:latin typeface="Calibri" panose="020F0502020204030204" pitchFamily="34" charset="0"/>
                <a:ea typeface="Calibri" panose="020F0502020204030204" pitchFamily="34" charset="0"/>
                <a:cs typeface="Calibri" panose="020F0502020204030204" pitchFamily="34" charset="0"/>
              </a:rPr>
              <a:t>Vsaka skupina ali posameznik prejme lepljive listke in flomastre.</a:t>
            </a:r>
          </a:p>
        </p:txBody>
      </p:sp>
    </p:spTree>
    <p:extLst>
      <p:ext uri="{BB962C8B-B14F-4D97-AF65-F5344CB8AC3E}">
        <p14:creationId xmlns:p14="http://schemas.microsoft.com/office/powerpoint/2010/main" val="2640407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46E84-D70F-EED5-1525-D3D5C6C2B4B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6D57952-7E4D-5ADC-7972-CEC331B1A615}"/>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2B32BC0-E315-AE41-5308-36EB6A72A740}"/>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0FE0C8E-A1ED-E4F7-BE36-5F493BF005C4}"/>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4" name="Google Shape;145;p2">
            <a:extLst>
              <a:ext uri="{FF2B5EF4-FFF2-40B4-BE49-F238E27FC236}">
                <a16:creationId xmlns:a16="http://schemas.microsoft.com/office/drawing/2014/main" id="{E1C21DBB-65C3-CD24-4A88-BF95DB51D2EB}"/>
              </a:ext>
            </a:extLst>
          </p:cNvPr>
          <p:cNvSpPr txBox="1">
            <a:spLocks/>
          </p:cNvSpPr>
          <p:nvPr/>
        </p:nvSpPr>
        <p:spPr>
          <a:xfrm>
            <a:off x="-17760" y="385856"/>
            <a:ext cx="919692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4.	Zbiranje informacij (5 min)</a:t>
            </a:r>
          </a:p>
        </p:txBody>
      </p:sp>
      <p:sp>
        <p:nvSpPr>
          <p:cNvPr id="3" name="Text Placeholder 3">
            <a:extLst>
              <a:ext uri="{FF2B5EF4-FFF2-40B4-BE49-F238E27FC236}">
                <a16:creationId xmlns:a16="http://schemas.microsoft.com/office/drawing/2014/main" id="{4CE8053E-1CF8-12EA-4417-B7E4B1E0204E}"/>
              </a:ext>
            </a:extLst>
          </p:cNvPr>
          <p:cNvSpPr txBox="1">
            <a:spLocks/>
          </p:cNvSpPr>
          <p:nvPr/>
        </p:nvSpPr>
        <p:spPr>
          <a:xfrm>
            <a:off x="571703" y="1923071"/>
            <a:ext cx="5524298" cy="4249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300"/>
              </a:lnSpc>
              <a:spcBef>
                <a:spcPts val="400"/>
              </a:spcBef>
              <a:buClr>
                <a:srgbClr val="5398A2"/>
              </a:buClr>
              <a:buNone/>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Če je več skupin, naj intervjuvajo druge udeležence in zberejo mnenja o tem, kako doživljajo podnebno tesnobo glede na svojo kategorijo.</a:t>
            </a:r>
          </a:p>
        </p:txBody>
      </p:sp>
    </p:spTree>
    <p:extLst>
      <p:ext uri="{BB962C8B-B14F-4D97-AF65-F5344CB8AC3E}">
        <p14:creationId xmlns:p14="http://schemas.microsoft.com/office/powerpoint/2010/main" val="805392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D4414-02AD-E645-8E08-5CC611A53A9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8DD663-2460-001F-09E9-56989A14E844}"/>
              </a:ext>
            </a:extLst>
          </p:cNvPr>
          <p:cNvPicPr>
            <a:picLocks noChangeAspect="1"/>
          </p:cNvPicPr>
          <p:nvPr/>
        </p:nvPicPr>
        <p:blipFill rotWithShape="1">
          <a:blip r:embed="rId2"/>
          <a:srcRect l="-16994" t="48092" r="16994" b="33233"/>
          <a:stretch/>
        </p:blipFill>
        <p:spPr>
          <a:xfrm>
            <a:off x="5321255" y="2806"/>
            <a:ext cx="6855027" cy="1920265"/>
          </a:xfrm>
          <a:prstGeom prst="rect">
            <a:avLst/>
          </a:prstGeom>
        </p:spPr>
      </p:pic>
      <p:sp>
        <p:nvSpPr>
          <p:cNvPr id="11" name="Google Shape;133;p1">
            <a:extLst>
              <a:ext uri="{FF2B5EF4-FFF2-40B4-BE49-F238E27FC236}">
                <a16:creationId xmlns:a16="http://schemas.microsoft.com/office/drawing/2014/main" id="{C91149EB-5BDF-844B-52F0-2F32BC1BB72C}"/>
              </a:ext>
            </a:extLst>
          </p:cNvPr>
          <p:cNvSpPr/>
          <p:nvPr/>
        </p:nvSpPr>
        <p:spPr>
          <a:xfrm rot="10800000">
            <a:off x="-7" y="-8"/>
            <a:ext cx="12192006" cy="1923078"/>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8D5ED-2FB0-2326-F817-C8B1C5417219}"/>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4" name="Google Shape;145;p2">
            <a:extLst>
              <a:ext uri="{FF2B5EF4-FFF2-40B4-BE49-F238E27FC236}">
                <a16:creationId xmlns:a16="http://schemas.microsoft.com/office/drawing/2014/main" id="{E29CC8AB-1F32-BF4D-B1DF-6B50EED3D85E}"/>
              </a:ext>
            </a:extLst>
          </p:cNvPr>
          <p:cNvSpPr txBox="1">
            <a:spLocks/>
          </p:cNvSpPr>
          <p:nvPr/>
        </p:nvSpPr>
        <p:spPr>
          <a:xfrm>
            <a:off x="-17759" y="291154"/>
            <a:ext cx="4888698" cy="138761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dirty="0">
                <a:solidFill>
                  <a:srgbClr val="5398A2"/>
                </a:solidFill>
              </a:rPr>
              <a:t>5.	Analiza informacij (3 min)</a:t>
            </a:r>
          </a:p>
        </p:txBody>
      </p:sp>
      <p:sp>
        <p:nvSpPr>
          <p:cNvPr id="3" name="Text Placeholder 3">
            <a:extLst>
              <a:ext uri="{FF2B5EF4-FFF2-40B4-BE49-F238E27FC236}">
                <a16:creationId xmlns:a16="http://schemas.microsoft.com/office/drawing/2014/main" id="{B4482467-11D2-A539-9894-4D4D70993CBA}"/>
              </a:ext>
            </a:extLst>
          </p:cNvPr>
          <p:cNvSpPr txBox="1">
            <a:spLocks/>
          </p:cNvSpPr>
          <p:nvPr/>
        </p:nvSpPr>
        <p:spPr>
          <a:xfrm>
            <a:off x="571699" y="2156521"/>
            <a:ext cx="3787992" cy="4249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300"/>
              </a:lnSpc>
              <a:spcBef>
                <a:spcPts val="400"/>
              </a:spcBef>
              <a:buClr>
                <a:srgbClr val="5398A2"/>
              </a:buClr>
              <a:buNone/>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Skupine analizirajo zbrane podatke, jih zapišejo na listke in jih nalepijo v ustrezno četrtino mreže.</a:t>
            </a:r>
          </a:p>
        </p:txBody>
      </p:sp>
      <p:sp>
        <p:nvSpPr>
          <p:cNvPr id="6" name="Text Placeholder 3">
            <a:extLst>
              <a:ext uri="{FF2B5EF4-FFF2-40B4-BE49-F238E27FC236}">
                <a16:creationId xmlns:a16="http://schemas.microsoft.com/office/drawing/2014/main" id="{5A0757E5-21CE-508D-03AC-2EBAD1FE3FAB}"/>
              </a:ext>
            </a:extLst>
          </p:cNvPr>
          <p:cNvSpPr txBox="1">
            <a:spLocks/>
          </p:cNvSpPr>
          <p:nvPr/>
        </p:nvSpPr>
        <p:spPr>
          <a:xfrm>
            <a:off x="5832504" y="2156521"/>
            <a:ext cx="5893399" cy="4249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ts val="2300"/>
              </a:lnSpc>
              <a:spcBef>
                <a:spcPts val="400"/>
              </a:spcBef>
              <a:buClr>
                <a:srgbClr val="5398A2"/>
              </a:buClr>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Če so bile različne skupine, vsaka predstavi svoja opažanja. Če je bila ena skupina, naj štirje prostovoljci predstavijo po eno kategorijo.</a:t>
            </a:r>
            <a:endPar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endPar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Spodbudi diskusijo z vprašanji: </a:t>
            </a:r>
            <a:endPar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endPar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Kaj vas je presenetilo?</a:t>
            </a:r>
            <a:endPar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endPar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So se pojavile kakšne skupne teme?</a:t>
            </a:r>
            <a:endPar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endPar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Kako ti dejavniki skupaj oblikujejo izkušnjo podnebne tesnobe?</a:t>
            </a:r>
          </a:p>
        </p:txBody>
      </p:sp>
      <p:cxnSp>
        <p:nvCxnSpPr>
          <p:cNvPr id="8" name="Straight Connector 7">
            <a:extLst>
              <a:ext uri="{FF2B5EF4-FFF2-40B4-BE49-F238E27FC236}">
                <a16:creationId xmlns:a16="http://schemas.microsoft.com/office/drawing/2014/main" id="{AA5D0E9E-D26E-3080-FE5C-B372CA61F539}"/>
              </a:ext>
            </a:extLst>
          </p:cNvPr>
          <p:cNvCxnSpPr>
            <a:cxnSpLocks/>
          </p:cNvCxnSpPr>
          <p:nvPr/>
        </p:nvCxnSpPr>
        <p:spPr>
          <a:xfrm>
            <a:off x="5584697" y="2156521"/>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
        <p:nvSpPr>
          <p:cNvPr id="2" name="Google Shape;145;p2">
            <a:extLst>
              <a:ext uri="{FF2B5EF4-FFF2-40B4-BE49-F238E27FC236}">
                <a16:creationId xmlns:a16="http://schemas.microsoft.com/office/drawing/2014/main" id="{74588AF4-2519-3F49-661F-E8C9A526AF9D}"/>
              </a:ext>
            </a:extLst>
          </p:cNvPr>
          <p:cNvSpPr txBox="1">
            <a:spLocks/>
          </p:cNvSpPr>
          <p:nvPr/>
        </p:nvSpPr>
        <p:spPr>
          <a:xfrm>
            <a:off x="5584697" y="267723"/>
            <a:ext cx="4888698" cy="138761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dirty="0">
                <a:solidFill>
                  <a:srgbClr val="5398A2"/>
                </a:solidFill>
              </a:rPr>
              <a:t>5.	Skupinska razprava</a:t>
            </a:r>
          </a:p>
        </p:txBody>
      </p:sp>
    </p:spTree>
    <p:extLst>
      <p:ext uri="{BB962C8B-B14F-4D97-AF65-F5344CB8AC3E}">
        <p14:creationId xmlns:p14="http://schemas.microsoft.com/office/powerpoint/2010/main" val="3236519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D701DB9-7900-CB29-4068-C6F026C69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F8144340-19CC-3F36-0D7F-382CAA54CFEC}"/>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l-SI" noProof="0"/>
            </a:p>
          </p:txBody>
        </p:sp>
        <p:sp>
          <p:nvSpPr>
            <p:cNvPr id="15" name="Rectangle 14">
              <a:extLst>
                <a:ext uri="{FF2B5EF4-FFF2-40B4-BE49-F238E27FC236}">
                  <a16:creationId xmlns:a16="http://schemas.microsoft.com/office/drawing/2014/main" id="{CDB35FE9-1DED-4A94-38A4-9B71F761E708}"/>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grpSp>
      <p:sp>
        <p:nvSpPr>
          <p:cNvPr id="16" name="Text Placeholder 6">
            <a:extLst>
              <a:ext uri="{FF2B5EF4-FFF2-40B4-BE49-F238E27FC236}">
                <a16:creationId xmlns:a16="http://schemas.microsoft.com/office/drawing/2014/main" id="{7C750371-C5B0-92F6-AEB3-F8BF3160550A}"/>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3000" b="1" noProof="0">
                <a:solidFill>
                  <a:srgbClr val="5398A2"/>
                </a:solidFill>
              </a:rPr>
              <a:t>01</a:t>
            </a:r>
          </a:p>
        </p:txBody>
      </p:sp>
      <p:cxnSp>
        <p:nvCxnSpPr>
          <p:cNvPr id="20" name="Straight Connector 19">
            <a:extLst>
              <a:ext uri="{FF2B5EF4-FFF2-40B4-BE49-F238E27FC236}">
                <a16:creationId xmlns:a16="http://schemas.microsoft.com/office/drawing/2014/main" id="{758E116F-F540-E695-D169-2B48377211E8}"/>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0EFE04-BFF5-9532-73DE-3085BBADEE3E}"/>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EB513A8-E52C-B3DC-2E5F-20643DDFB069}"/>
              </a:ext>
            </a:extLst>
          </p:cNvPr>
          <p:cNvSpPr/>
          <p:nvPr/>
        </p:nvSpPr>
        <p:spPr>
          <a:xfrm>
            <a:off x="6959345" y="2532278"/>
            <a:ext cx="376859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529" noProof="0">
              <a:latin typeface="Montserrat" panose="00000500000000000000" pitchFamily="50" charset="0"/>
            </a:endParaRPr>
          </a:p>
        </p:txBody>
      </p:sp>
      <p:sp>
        <p:nvSpPr>
          <p:cNvPr id="28" name="TextBox 27">
            <a:extLst>
              <a:ext uri="{FF2B5EF4-FFF2-40B4-BE49-F238E27FC236}">
                <a16:creationId xmlns:a16="http://schemas.microsoft.com/office/drawing/2014/main" id="{ED323F53-761F-E930-7379-3C786D8B7CD1}"/>
              </a:ext>
            </a:extLst>
          </p:cNvPr>
          <p:cNvSpPr txBox="1"/>
          <p:nvPr/>
        </p:nvSpPr>
        <p:spPr>
          <a:xfrm>
            <a:off x="7011208" y="2574339"/>
            <a:ext cx="3712363" cy="830997"/>
          </a:xfrm>
          <a:prstGeom prst="rect">
            <a:avLst/>
          </a:prstGeom>
          <a:noFill/>
        </p:spPr>
        <p:txBody>
          <a:bodyPr wrap="none" rtlCol="0">
            <a:spAutoFit/>
          </a:bodyPr>
          <a:lstStyle/>
          <a:p>
            <a:r>
              <a:rPr lang="sl-SI" sz="4800" b="1" spc="324" noProof="0" dirty="0" err="1">
                <a:solidFill>
                  <a:srgbClr val="5398A2"/>
                </a:solidFill>
                <a:latin typeface="Calibri" panose="020F0502020204030204" pitchFamily="34" charset="0"/>
                <a:cs typeface="Calibri" panose="020F0502020204030204" pitchFamily="34" charset="0"/>
              </a:rPr>
              <a:t>Anksioznost</a:t>
            </a:r>
            <a:endParaRPr lang="sl-SI" sz="4800" b="1" spc="324" noProof="0"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9E1C3763-2AA9-58F8-A21A-D15FAE3C586A}"/>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263177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D8A24-573F-CA26-04BA-89DFB4BB470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55E2E5F-55F8-879E-102A-317FA2E3BDFC}"/>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90990690-0B0B-760A-F37F-C015A7AD9389}"/>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AF2F164-5829-34DD-02A1-E21551452D0B}"/>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4" name="Google Shape;145;p2">
            <a:extLst>
              <a:ext uri="{FF2B5EF4-FFF2-40B4-BE49-F238E27FC236}">
                <a16:creationId xmlns:a16="http://schemas.microsoft.com/office/drawing/2014/main" id="{50570104-6DC8-20A2-EEE1-95CEDA385F39}"/>
              </a:ext>
            </a:extLst>
          </p:cNvPr>
          <p:cNvSpPr txBox="1">
            <a:spLocks/>
          </p:cNvSpPr>
          <p:nvPr/>
        </p:nvSpPr>
        <p:spPr>
          <a:xfrm>
            <a:off x="-17759" y="385856"/>
            <a:ext cx="692851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7.	Zaključek in refleksija</a:t>
            </a:r>
          </a:p>
        </p:txBody>
      </p:sp>
      <p:sp>
        <p:nvSpPr>
          <p:cNvPr id="3" name="Text Placeholder 3">
            <a:extLst>
              <a:ext uri="{FF2B5EF4-FFF2-40B4-BE49-F238E27FC236}">
                <a16:creationId xmlns:a16="http://schemas.microsoft.com/office/drawing/2014/main" id="{3A314126-637C-D4FB-3E86-155E12A09DD3}"/>
              </a:ext>
            </a:extLst>
          </p:cNvPr>
          <p:cNvSpPr txBox="1">
            <a:spLocks/>
          </p:cNvSpPr>
          <p:nvPr/>
        </p:nvSpPr>
        <p:spPr>
          <a:xfrm>
            <a:off x="554118" y="2063748"/>
            <a:ext cx="8009590" cy="4090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300"/>
              </a:lnSpc>
              <a:spcBef>
                <a:spcPts val="400"/>
              </a:spcBef>
              <a:buClr>
                <a:srgbClr val="5398A2"/>
              </a:buClr>
              <a:buNone/>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Udeležence vprašaj, kako jim je ta organiziran pristop pomagal razumeti podnebno tesnobo.</a:t>
            </a:r>
          </a:p>
          <a:p>
            <a:pPr marL="0" lvl="1" indent="0">
              <a:lnSpc>
                <a:spcPts val="2300"/>
              </a:lnSpc>
              <a:spcBef>
                <a:spcPts val="400"/>
              </a:spcBef>
              <a:buClr>
                <a:srgbClr val="5398A2"/>
              </a:buClr>
              <a:buNone/>
              <a:tabLst>
                <a:tab pos="3548063" algn="l"/>
              </a:tabLst>
            </a:pPr>
            <a:endParaRPr lang="en-US"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So spremenili svoje stališče? So se potrdile njihove predhodne misli?</a:t>
            </a:r>
          </a:p>
          <a:p>
            <a:pPr marL="0" lvl="1" indent="0">
              <a:lnSpc>
                <a:spcPts val="2300"/>
              </a:lnSpc>
              <a:spcBef>
                <a:spcPts val="400"/>
              </a:spcBef>
              <a:buClr>
                <a:srgbClr val="5398A2"/>
              </a:buClr>
              <a:buNone/>
              <a:tabLst>
                <a:tab pos="3548063" algn="l"/>
              </a:tabLst>
            </a:pPr>
            <a:endParaRPr lang="en-US"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Naj razmislijo o konkretnih korakih, ki jih lahko sami ali skupaj naredijo za soočanje s temi izzivi.</a:t>
            </a:r>
          </a:p>
        </p:txBody>
      </p:sp>
    </p:spTree>
    <p:extLst>
      <p:ext uri="{BB962C8B-B14F-4D97-AF65-F5344CB8AC3E}">
        <p14:creationId xmlns:p14="http://schemas.microsoft.com/office/powerpoint/2010/main" val="4260688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sl-SI" noProof="0"/>
              <a:t>Vprašanja?</a:t>
            </a:r>
            <a:endParaRPr lang="sl-SI" noProof="0" dirty="0"/>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sl-SI" noProof="0" dirty="0"/>
              <a:t>Hvala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sl-SI" sz="4200" kern="1200" noProof="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sl-SI" sz="4200" b="1" kern="1200" noProof="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sl-SI" sz="4200" kern="1200" noProof="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p>
        </p:txBody>
      </p:sp>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B46D407-B6A3-41F6-D477-6803F188FCCE}"/>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4189226" cy="730267"/>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01. anksioznost</a:t>
            </a:r>
          </a:p>
        </p:txBody>
      </p:sp>
      <p:sp>
        <p:nvSpPr>
          <p:cNvPr id="26" name="Text Placeholder 3">
            <a:extLst>
              <a:ext uri="{FF2B5EF4-FFF2-40B4-BE49-F238E27FC236}">
                <a16:creationId xmlns:a16="http://schemas.microsoft.com/office/drawing/2014/main" id="{FE32440B-09BC-89AF-9379-B7D58FBCCB43}"/>
              </a:ext>
            </a:extLst>
          </p:cNvPr>
          <p:cNvSpPr txBox="1">
            <a:spLocks/>
          </p:cNvSpPr>
          <p:nvPr/>
        </p:nvSpPr>
        <p:spPr>
          <a:xfrm>
            <a:off x="746281" y="1808167"/>
            <a:ext cx="388282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sl-SI" b="1" noProof="0" dirty="0">
                <a:solidFill>
                  <a:srgbClr val="404040"/>
                </a:solidFill>
                <a:latin typeface="Calibri" panose="020F0502020204030204" pitchFamily="34" charset="0"/>
                <a:ea typeface="Calibri" panose="020F0502020204030204" pitchFamily="34" charset="0"/>
                <a:cs typeface="Calibri" panose="020F0502020204030204" pitchFamily="34" charset="0"/>
              </a:rPr>
              <a:t>Tesnoba je čustvo, za katero so značilni občutki napetosti, zaskrbljene misli in telesne spremembe, kot je povišan krvni tlak. </a:t>
            </a:r>
            <a:endPar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5310259" y="1808167"/>
            <a:ext cx="55273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fi-FI" sz="2300" b="1" noProof="0" dirty="0">
                <a:solidFill>
                  <a:srgbClr val="404040"/>
                </a:solidFill>
                <a:latin typeface="Calibri" panose="020F0502020204030204" pitchFamily="34" charset="0"/>
                <a:ea typeface="Calibri" panose="020F0502020204030204" pitchFamily="34" charset="0"/>
                <a:cs typeface="Calibri" panose="020F0502020204030204" pitchFamily="34" charset="0"/>
              </a:rPr>
              <a:t>Podnebna tesnoba se lahko kaže kot </a:t>
            </a:r>
          </a:p>
          <a:p>
            <a:pPr marL="0" indent="0">
              <a:lnSpc>
                <a:spcPts val="22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a:t>
            </a:r>
            <a:endParaRPr lang="en-US"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DACB8"/>
              </a:buClr>
            </a:pP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strah in obup</a:t>
            </a:r>
          </a:p>
          <a:p>
            <a:pPr>
              <a:lnSpc>
                <a:spcPts val="2200"/>
              </a:lnSpc>
              <a:spcBef>
                <a:spcPts val="0"/>
              </a:spcBef>
              <a:buClr>
                <a:srgbClr val="5DACB8"/>
              </a:buClr>
            </a:pP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občutek nemoči, </a:t>
            </a:r>
          </a:p>
          <a:p>
            <a:pPr>
              <a:lnSpc>
                <a:spcPts val="2200"/>
              </a:lnSpc>
              <a:spcBef>
                <a:spcPts val="0"/>
              </a:spcBef>
              <a:buClr>
                <a:srgbClr val="5DACB8"/>
              </a:buClr>
            </a:pP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fatalizem in </a:t>
            </a:r>
            <a:r>
              <a:rPr lang="sl-SI"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solastalgija</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a:lnSpc>
                <a:spcPts val="2200"/>
              </a:lnSpc>
              <a:spcBef>
                <a:spcPts val="0"/>
              </a:spcBef>
              <a:buClr>
                <a:srgbClr val="5DACB8"/>
              </a:buClr>
            </a:pPr>
            <a:endPar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17500" indent="-301625">
              <a:lnSpc>
                <a:spcPts val="2200"/>
              </a:lnSpc>
              <a:spcBef>
                <a:spcPts val="0"/>
              </a:spcBef>
              <a:buClr>
                <a:srgbClr val="5DACB8"/>
              </a:buClr>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nov izraz: </a:t>
            </a:r>
            <a:r>
              <a:rPr lang="sl-SI" sz="23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solastalgija</a:t>
            </a: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opisuje občutek nostalgije in bolečine zaradi nepopravljivih sprememb na krajih, ki jih imamo radi in so nam domači). Ljudje tako postanejo tesnobni ob misli, kaj bi se lahko zgodilo z njihovimi domovi in vsem, kar jim je ljubo. To vpliva na njihov način razmišljanja, občutenja in ravnanja.</a:t>
            </a:r>
          </a:p>
        </p:txBody>
      </p:sp>
      <p:cxnSp>
        <p:nvCxnSpPr>
          <p:cNvPr id="28" name="Straight Connector 27">
            <a:extLst>
              <a:ext uri="{FF2B5EF4-FFF2-40B4-BE49-F238E27FC236}">
                <a16:creationId xmlns:a16="http://schemas.microsoft.com/office/drawing/2014/main" id="{1D7B6E7C-5BC2-33FF-3D87-CA8CB0F3E86F}"/>
              </a:ext>
            </a:extLst>
          </p:cNvPr>
          <p:cNvCxnSpPr>
            <a:cxnSpLocks/>
          </p:cNvCxnSpPr>
          <p:nvPr/>
        </p:nvCxnSpPr>
        <p:spPr>
          <a:xfrm>
            <a:off x="4839770" y="171036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57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7020D18-25AC-1106-A2CC-423E844DC23E}"/>
              </a:ext>
            </a:extLst>
          </p:cNvPr>
          <p:cNvPicPr>
            <a:picLocks noChangeAspect="1"/>
          </p:cNvPicPr>
          <p:nvPr/>
        </p:nvPicPr>
        <p:blipFill rotWithShape="1">
          <a:blip r:embed="rId2"/>
          <a:srcRect l="-16994" t="48092" r="16994" b="30055"/>
          <a:stretch/>
        </p:blipFill>
        <p:spPr>
          <a:xfrm>
            <a:off x="6688679" y="451638"/>
            <a:ext cx="5487602" cy="1798866"/>
          </a:xfrm>
          <a:prstGeom prst="rect">
            <a:avLst/>
          </a:prstGeom>
        </p:spPr>
      </p:pic>
      <p:sp>
        <p:nvSpPr>
          <p:cNvPr id="11" name="Google Shape;133;p1">
            <a:extLst>
              <a:ext uri="{FF2B5EF4-FFF2-40B4-BE49-F238E27FC236}">
                <a16:creationId xmlns:a16="http://schemas.microsoft.com/office/drawing/2014/main" id="{19944D97-C47D-780C-7B88-AF565D9B6444}"/>
              </a:ext>
            </a:extLst>
          </p:cNvPr>
          <p:cNvSpPr/>
          <p:nvPr/>
        </p:nvSpPr>
        <p:spPr>
          <a:xfrm rot="10800000">
            <a:off x="-2" y="448831"/>
            <a:ext cx="12192002" cy="1801671"/>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2F24A-CC52-77DC-361A-98797CF0DC2F}"/>
              </a:ext>
            </a:extLst>
          </p:cNvPr>
          <p:cNvSpPr/>
          <p:nvPr/>
        </p:nvSpPr>
        <p:spPr>
          <a:xfrm rot="10800000">
            <a:off x="-1" y="448832"/>
            <a:ext cx="4827217" cy="1798867"/>
          </a:xfrm>
          <a:prstGeom prst="rect">
            <a:avLst/>
          </a:prstGeom>
          <a:blipFill>
            <a:blip r:embed="rId3">
              <a:alphaModFix amt="73000"/>
            </a:blip>
            <a:srcRect/>
            <a:stretch>
              <a:fillRect l="14551" t="-134650" r="-14551" b="-341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5" name="Google Shape;145;p2">
            <a:extLst>
              <a:ext uri="{FF2B5EF4-FFF2-40B4-BE49-F238E27FC236}">
                <a16:creationId xmlns:a16="http://schemas.microsoft.com/office/drawing/2014/main" id="{E49BEB36-C7CB-90B2-E948-13C48E14232A}"/>
              </a:ext>
            </a:extLst>
          </p:cNvPr>
          <p:cNvSpPr txBox="1">
            <a:spLocks/>
          </p:cNvSpPr>
          <p:nvPr/>
        </p:nvSpPr>
        <p:spPr>
          <a:xfrm>
            <a:off x="0" y="620338"/>
            <a:ext cx="3997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01. anksioznost</a:t>
            </a:r>
          </a:p>
        </p:txBody>
      </p:sp>
      <p:sp>
        <p:nvSpPr>
          <p:cNvPr id="16" name="Text Placeholder 3">
            <a:extLst>
              <a:ext uri="{FF2B5EF4-FFF2-40B4-BE49-F238E27FC236}">
                <a16:creationId xmlns:a16="http://schemas.microsoft.com/office/drawing/2014/main" id="{F25EAEBB-9930-19D1-A332-3C112517405D}"/>
              </a:ext>
            </a:extLst>
          </p:cNvPr>
          <p:cNvSpPr txBox="1">
            <a:spLocks/>
          </p:cNvSpPr>
          <p:nvPr/>
        </p:nvSpPr>
        <p:spPr>
          <a:xfrm>
            <a:off x="7407070" y="3164539"/>
            <a:ext cx="3773481"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za mlade, ki odraščajo z zavedanjem, kaj se dogaja, a nimajo jasnih odgovorov na to, kako bodo posledice vplivale nanje in kaj lahko glede tega storijo</a:t>
            </a:r>
            <a:endPar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tiste, ki živijo v regijah, ki so najbolj ranljive za podnebne spremembe.</a:t>
            </a:r>
          </a:p>
        </p:txBody>
      </p:sp>
      <p:cxnSp>
        <p:nvCxnSpPr>
          <p:cNvPr id="17" name="Straight Connector 16">
            <a:extLst>
              <a:ext uri="{FF2B5EF4-FFF2-40B4-BE49-F238E27FC236}">
                <a16:creationId xmlns:a16="http://schemas.microsoft.com/office/drawing/2014/main" id="{1F574851-2770-0B7F-9EEF-8F185B400EDA}"/>
              </a:ext>
            </a:extLst>
          </p:cNvPr>
          <p:cNvCxnSpPr>
            <a:cxnSpLocks/>
          </p:cNvCxnSpPr>
          <p:nvPr/>
        </p:nvCxnSpPr>
        <p:spPr>
          <a:xfrm>
            <a:off x="6455535" y="2304924"/>
            <a:ext cx="0" cy="4529075"/>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12AF23-185A-1425-6B2F-A6DAC20CD993}"/>
              </a:ext>
            </a:extLst>
          </p:cNvPr>
          <p:cNvCxnSpPr>
            <a:cxnSpLocks/>
          </p:cNvCxnSpPr>
          <p:nvPr/>
        </p:nvCxnSpPr>
        <p:spPr>
          <a:xfrm flipH="1">
            <a:off x="6466062" y="2889593"/>
            <a:ext cx="457845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BAFC7AB-1A97-304E-A5C6-5B0FD999ACF7}"/>
              </a:ext>
            </a:extLst>
          </p:cNvPr>
          <p:cNvGrpSpPr/>
          <p:nvPr/>
        </p:nvGrpSpPr>
        <p:grpSpPr>
          <a:xfrm>
            <a:off x="6271017" y="2553215"/>
            <a:ext cx="1420700" cy="893966"/>
            <a:chOff x="5728181" y="1253145"/>
            <a:chExt cx="1546707" cy="973255"/>
          </a:xfrm>
        </p:grpSpPr>
        <p:sp>
          <p:nvSpPr>
            <p:cNvPr id="22" name="Oval 21">
              <a:extLst>
                <a:ext uri="{FF2B5EF4-FFF2-40B4-BE49-F238E27FC236}">
                  <a16:creationId xmlns:a16="http://schemas.microsoft.com/office/drawing/2014/main" id="{01573DB4-4A42-E99A-BF17-3C53BF7A803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3" name="Text Placeholder 23">
              <a:extLst>
                <a:ext uri="{FF2B5EF4-FFF2-40B4-BE49-F238E27FC236}">
                  <a16:creationId xmlns:a16="http://schemas.microsoft.com/office/drawing/2014/main" id="{82E75F11-FF96-9CD5-F3E6-63A476AEA878}"/>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01</a:t>
              </a:r>
            </a:p>
          </p:txBody>
        </p:sp>
      </p:grpSp>
      <p:cxnSp>
        <p:nvCxnSpPr>
          <p:cNvPr id="24" name="Straight Connector 23">
            <a:extLst>
              <a:ext uri="{FF2B5EF4-FFF2-40B4-BE49-F238E27FC236}">
                <a16:creationId xmlns:a16="http://schemas.microsoft.com/office/drawing/2014/main" id="{2D438E80-E465-E60F-41F7-A2AF6B23DC3F}"/>
              </a:ext>
            </a:extLst>
          </p:cNvPr>
          <p:cNvCxnSpPr>
            <a:cxnSpLocks/>
          </p:cNvCxnSpPr>
          <p:nvPr/>
        </p:nvCxnSpPr>
        <p:spPr>
          <a:xfrm flipH="1">
            <a:off x="6455535" y="5222850"/>
            <a:ext cx="457845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E8D035A-0312-D1B3-B3ED-C673D3D2ECCA}"/>
              </a:ext>
            </a:extLst>
          </p:cNvPr>
          <p:cNvGrpSpPr/>
          <p:nvPr/>
        </p:nvGrpSpPr>
        <p:grpSpPr>
          <a:xfrm>
            <a:off x="6260490" y="4886472"/>
            <a:ext cx="1420700" cy="893966"/>
            <a:chOff x="5728181" y="1253145"/>
            <a:chExt cx="1546707" cy="973255"/>
          </a:xfrm>
        </p:grpSpPr>
        <p:sp>
          <p:nvSpPr>
            <p:cNvPr id="27" name="Oval 26">
              <a:extLst>
                <a:ext uri="{FF2B5EF4-FFF2-40B4-BE49-F238E27FC236}">
                  <a16:creationId xmlns:a16="http://schemas.microsoft.com/office/drawing/2014/main" id="{1E6AC22A-5836-9AE1-04F1-EDD1940BE97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8" name="Text Placeholder 23">
              <a:extLst>
                <a:ext uri="{FF2B5EF4-FFF2-40B4-BE49-F238E27FC236}">
                  <a16:creationId xmlns:a16="http://schemas.microsoft.com/office/drawing/2014/main" id="{4E008AAD-BE99-8060-EF7C-D73922781CAF}"/>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02</a:t>
              </a:r>
            </a:p>
          </p:txBody>
        </p:sp>
      </p:grpSp>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800302" y="2518616"/>
            <a:ext cx="5295698"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Ne glede na to, ali izvira iz spremljanja novic o podnebnih tveganjih in nesrečah, občutenja neposrednih posledic v realnem času, opažanja prvih znakov podnebnega kaosa pred lastnim pragom ali doživljanja žalosti in morda krivde zaradi prispevka naših skupnosti k globalnemu segrevanju, je podnebna tesnoba postala vsakodnevna realnost za mnoge, še posebej:</a:t>
            </a:r>
          </a:p>
        </p:txBody>
      </p:sp>
    </p:spTree>
    <p:extLst>
      <p:ext uri="{BB962C8B-B14F-4D97-AF65-F5344CB8AC3E}">
        <p14:creationId xmlns:p14="http://schemas.microsoft.com/office/powerpoint/2010/main" val="268870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5D4C9-83B4-3343-70B7-17B41C1306A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A7C6DB9-50B0-C80E-3338-877B3C2A615E}"/>
              </a:ext>
            </a:extLst>
          </p:cNvPr>
          <p:cNvSpPr txBox="1">
            <a:spLocks/>
          </p:cNvSpPr>
          <p:nvPr/>
        </p:nvSpPr>
        <p:spPr>
          <a:xfrm>
            <a:off x="5038165" y="2882202"/>
            <a:ext cx="620357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Čeprav jo označujemo kot težavo duševnega zdravja, ni zgolj to. Lahko jo razumemo tudi kot opozorilni mehanizem, ki nas spodbuja k iskanju konkretnih rešitev. Mnogi, ki doživljajo podnebno tesnobo, aktivno iščejo načine za pravičen prehod v boljšo prihodnost, da bi ublažili najhujše učinke podnebnih sprememb – bodisi z bolj trajnostnim načinom življenja, sodelovanjem v </a:t>
            </a:r>
            <a:r>
              <a:rPr lang="sl-SI" sz="23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okoljskem</a:t>
            </a: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aktivizmu ali s podporo konkretnim </a:t>
            </a:r>
            <a:r>
              <a:rPr lang="sl-SI" sz="23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okoljskim</a:t>
            </a: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pobudam.</a:t>
            </a:r>
          </a:p>
        </p:txBody>
      </p:sp>
      <p:sp>
        <p:nvSpPr>
          <p:cNvPr id="10" name="Text Placeholder 3">
            <a:extLst>
              <a:ext uri="{FF2B5EF4-FFF2-40B4-BE49-F238E27FC236}">
                <a16:creationId xmlns:a16="http://schemas.microsoft.com/office/drawing/2014/main" id="{5CF3550F-D27F-B7C2-691D-CA240E713092}"/>
              </a:ext>
            </a:extLst>
          </p:cNvPr>
          <p:cNvSpPr txBox="1">
            <a:spLocks/>
          </p:cNvSpPr>
          <p:nvPr/>
        </p:nvSpPr>
        <p:spPr>
          <a:xfrm>
            <a:off x="728353" y="2882202"/>
            <a:ext cx="362774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Zato bi morali podnebno tesnobo (znano tudi kot "</a:t>
            </a:r>
            <a:r>
              <a:rPr lang="sl-SI"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eko</a:t>
            </a: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-tesnobo") razumeti kot upravičen čustveni odziv na trenutno </a:t>
            </a:r>
            <a:r>
              <a:rPr lang="sl-SI"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okoljsko</a:t>
            </a: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 krizo</a:t>
            </a:r>
          </a:p>
        </p:txBody>
      </p:sp>
      <p:cxnSp>
        <p:nvCxnSpPr>
          <p:cNvPr id="12" name="Straight Connector 11">
            <a:extLst>
              <a:ext uri="{FF2B5EF4-FFF2-40B4-BE49-F238E27FC236}">
                <a16:creationId xmlns:a16="http://schemas.microsoft.com/office/drawing/2014/main" id="{88C70782-B340-7181-1AEF-3B140A5E4B16}"/>
              </a:ext>
            </a:extLst>
          </p:cNvPr>
          <p:cNvCxnSpPr>
            <a:cxnSpLocks/>
          </p:cNvCxnSpPr>
          <p:nvPr/>
        </p:nvCxnSpPr>
        <p:spPr>
          <a:xfrm>
            <a:off x="4648524" y="2773252"/>
            <a:ext cx="0" cy="3653133"/>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F9EC8F17-C4BC-67C3-0262-7986F9D9E2C6}"/>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5" name="Google Shape;133;p1">
            <a:extLst>
              <a:ext uri="{FF2B5EF4-FFF2-40B4-BE49-F238E27FC236}">
                <a16:creationId xmlns:a16="http://schemas.microsoft.com/office/drawing/2014/main" id="{9A537F87-438F-D7DB-9C5F-6DA9628AEE89}"/>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1B760501-2556-EC29-8463-CEF4AE120706}"/>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7" name="Google Shape;145;p2">
            <a:extLst>
              <a:ext uri="{FF2B5EF4-FFF2-40B4-BE49-F238E27FC236}">
                <a16:creationId xmlns:a16="http://schemas.microsoft.com/office/drawing/2014/main" id="{2E7DD082-8E72-30A1-557E-7299C2376785}"/>
              </a:ext>
            </a:extLst>
          </p:cNvPr>
          <p:cNvSpPr txBox="1">
            <a:spLocks/>
          </p:cNvSpPr>
          <p:nvPr/>
        </p:nvSpPr>
        <p:spPr>
          <a:xfrm>
            <a:off x="15718" y="325513"/>
            <a:ext cx="12176284" cy="966748"/>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Ker ima podnebna kriza resne posledice za življenje na našem planet</a:t>
            </a:r>
            <a:r>
              <a:rPr lang="en-US" sz="3500" noProof="0">
                <a:solidFill>
                  <a:srgbClr val="5398A2"/>
                </a:solidFill>
              </a:rPr>
              <a:t>, je postala eden ključnih izzivov našega časa</a:t>
            </a:r>
            <a:endParaRPr lang="sl-SI" sz="3500" noProof="0">
              <a:solidFill>
                <a:srgbClr val="5398A2"/>
              </a:solidFill>
            </a:endParaRPr>
          </a:p>
        </p:txBody>
      </p:sp>
    </p:spTree>
    <p:extLst>
      <p:ext uri="{BB962C8B-B14F-4D97-AF65-F5344CB8AC3E}">
        <p14:creationId xmlns:p14="http://schemas.microsoft.com/office/powerpoint/2010/main" val="331616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351-34B1-7DAB-E425-345C83C1890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DDBB252B-DF28-AE9D-1D0F-500B3AF47371}"/>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DE07E671-3E29-DFAB-D223-558E5AE75584}"/>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23FA7-5470-5D1E-EFDB-5B581D20E257}"/>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9" name="Text Placeholder 3">
            <a:extLst>
              <a:ext uri="{FF2B5EF4-FFF2-40B4-BE49-F238E27FC236}">
                <a16:creationId xmlns:a16="http://schemas.microsoft.com/office/drawing/2014/main" id="{B0E1D285-1A5A-3D45-C495-31B5C8D9D0F8}"/>
              </a:ext>
            </a:extLst>
          </p:cNvPr>
          <p:cNvSpPr txBox="1">
            <a:spLocks/>
          </p:cNvSpPr>
          <p:nvPr/>
        </p:nvSpPr>
        <p:spPr>
          <a:xfrm>
            <a:off x="4582142" y="2864985"/>
            <a:ext cx="672352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Gospodarske krize, avtoritarne grožnje, pandemije, oboroženi konflikti in nasilje s strelnim orožjem so krize, ki jih vidimo, občutimo in zaznavamo neposredno – pogosto še preden prepoznamo drastične </a:t>
            </a:r>
            <a:r>
              <a:rPr lang="sl-SI" sz="23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okoljske</a:t>
            </a: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spremembe, ki </a:t>
            </a:r>
            <a:r>
              <a:rPr lang="sl-SI" sz="2300"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jso</a:t>
            </a: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povezane s podnebnimi spremembami.  Če se prepoznaš v tem opisu, je ta vodnik še vedno namenjen</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 tebi</a:t>
            </a: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Naj ti služi kot načrt za oblikovanje odpornosti, upanja, skupnosti in občutka moči, da se podaš naprej in ustvari</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š</a:t>
            </a: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 prihodnost, kakršno si želi</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š </a:t>
            </a:r>
            <a:r>
              <a:rPr lang="sl-SI" sz="23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in zaslužiš v tem kompleksnem svetu.</a:t>
            </a:r>
          </a:p>
        </p:txBody>
      </p:sp>
      <p:sp>
        <p:nvSpPr>
          <p:cNvPr id="10" name="Text Placeholder 3">
            <a:extLst>
              <a:ext uri="{FF2B5EF4-FFF2-40B4-BE49-F238E27FC236}">
                <a16:creationId xmlns:a16="http://schemas.microsoft.com/office/drawing/2014/main" id="{F75C0E03-5446-8661-168B-7017D25ECD28}"/>
              </a:ext>
            </a:extLst>
          </p:cNvPr>
          <p:cNvSpPr txBox="1">
            <a:spLocks/>
          </p:cNvSpPr>
          <p:nvPr/>
        </p:nvSpPr>
        <p:spPr>
          <a:xfrm>
            <a:off x="792279" y="2864985"/>
            <a:ext cx="341216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Izzivi, ki se lahko razlikujejo glede na regijo in izzivi, ki včasih zasenčijo </a:t>
            </a:r>
            <a:r>
              <a:rPr lang="sl-SI" noProof="0" dirty="0" err="1">
                <a:solidFill>
                  <a:srgbClr val="404040"/>
                </a:solidFill>
                <a:latin typeface="Calibri" panose="020F0502020204030204" pitchFamily="34" charset="0"/>
                <a:ea typeface="Calibri" panose="020F0502020204030204" pitchFamily="34" charset="0"/>
                <a:cs typeface="Calibri" panose="020F0502020204030204" pitchFamily="34" charset="0"/>
              </a:rPr>
              <a:t>eko</a:t>
            </a:r>
            <a:r>
              <a:rPr lang="sl-SI" noProof="0" dirty="0">
                <a:solidFill>
                  <a:srgbClr val="404040"/>
                </a:solidFill>
                <a:latin typeface="Calibri" panose="020F0502020204030204" pitchFamily="34" charset="0"/>
                <a:ea typeface="Calibri" panose="020F0502020204030204" pitchFamily="34" charset="0"/>
                <a:cs typeface="Calibri" panose="020F0502020204030204" pitchFamily="34" charset="0"/>
              </a:rPr>
              <a:t>-tesnobo, ki jo morda doživljamo</a:t>
            </a:r>
          </a:p>
        </p:txBody>
      </p:sp>
      <p:cxnSp>
        <p:nvCxnSpPr>
          <p:cNvPr id="12" name="Straight Connector 11">
            <a:extLst>
              <a:ext uri="{FF2B5EF4-FFF2-40B4-BE49-F238E27FC236}">
                <a16:creationId xmlns:a16="http://schemas.microsoft.com/office/drawing/2014/main" id="{E80E7FE5-4EFD-D15D-0E71-1A1A24388CC6}"/>
              </a:ext>
            </a:extLst>
          </p:cNvPr>
          <p:cNvCxnSpPr>
            <a:cxnSpLocks/>
          </p:cNvCxnSpPr>
          <p:nvPr/>
        </p:nvCxnSpPr>
        <p:spPr>
          <a:xfrm>
            <a:off x="4391533" y="2864985"/>
            <a:ext cx="0" cy="341495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7114FFBB-6F42-FD3A-A278-F675CD6F9266}"/>
              </a:ext>
            </a:extLst>
          </p:cNvPr>
          <p:cNvSpPr txBox="1">
            <a:spLocks/>
          </p:cNvSpPr>
          <p:nvPr/>
        </p:nvSpPr>
        <p:spPr>
          <a:xfrm>
            <a:off x="-3" y="242166"/>
            <a:ext cx="9611836" cy="2034869"/>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a:solidFill>
                  <a:srgbClr val="5398A2"/>
                </a:solidFill>
              </a:rPr>
              <a:t>Pomembno je tudi omeniti, da podnebne spremembe ne potekajo v izolaciji, temveč so povezane z drugimi ključnimi izzivi našega časa </a:t>
            </a:r>
          </a:p>
        </p:txBody>
      </p:sp>
    </p:spTree>
    <p:extLst>
      <p:ext uri="{BB962C8B-B14F-4D97-AF65-F5344CB8AC3E}">
        <p14:creationId xmlns:p14="http://schemas.microsoft.com/office/powerpoint/2010/main" val="4288243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332B-C3B3-65F7-4E2E-0418CA7ACF9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037287A-196E-51FE-8BC9-9BBA993B12A7}"/>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CE39D22C-6C55-6F84-F003-A65E3FF953A3}"/>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76690CD-38CE-AEC8-4E7E-27F7385055D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21" name="Google Shape;133;p1">
            <a:extLst>
              <a:ext uri="{FF2B5EF4-FFF2-40B4-BE49-F238E27FC236}">
                <a16:creationId xmlns:a16="http://schemas.microsoft.com/office/drawing/2014/main" id="{34B55794-28CA-965F-68D6-A736FED04C75}"/>
              </a:ext>
            </a:extLst>
          </p:cNvPr>
          <p:cNvSpPr/>
          <p:nvPr/>
        </p:nvSpPr>
        <p:spPr>
          <a:xfrm>
            <a:off x="480835" y="2147010"/>
            <a:ext cx="7587397" cy="3913131"/>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sl-SI" sz="1800" noProof="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9C9440B-2C1E-E182-3F17-5F0735BF56EF}"/>
              </a:ext>
            </a:extLst>
          </p:cNvPr>
          <p:cNvSpPr txBox="1">
            <a:spLocks/>
          </p:cNvSpPr>
          <p:nvPr/>
        </p:nvSpPr>
        <p:spPr>
          <a:xfrm>
            <a:off x="15724" y="279778"/>
            <a:ext cx="8256406" cy="1573601"/>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noProof="0" dirty="0">
                <a:solidFill>
                  <a:srgbClr val="5398A2"/>
                </a:solidFill>
              </a:rPr>
              <a:t>Kjerkoli se nahajaš na svoji poti s tesnobo, upamo, da ti bo ta modul pomagal pri:</a:t>
            </a:r>
          </a:p>
        </p:txBody>
      </p:sp>
      <p:sp>
        <p:nvSpPr>
          <p:cNvPr id="2" name="Text Placeholder 3">
            <a:extLst>
              <a:ext uri="{FF2B5EF4-FFF2-40B4-BE49-F238E27FC236}">
                <a16:creationId xmlns:a16="http://schemas.microsoft.com/office/drawing/2014/main" id="{C04B5FBB-BDFA-4B0E-331F-D80CAA3CECF3}"/>
              </a:ext>
            </a:extLst>
          </p:cNvPr>
          <p:cNvSpPr txBox="1">
            <a:spLocks/>
          </p:cNvSpPr>
          <p:nvPr/>
        </p:nvSpPr>
        <p:spPr>
          <a:xfrm>
            <a:off x="1853341" y="3094226"/>
            <a:ext cx="5210848"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soočenju s tvojo edinstveno obliko tesnobe, ki ti jo bo pomagal predelati in</a:t>
            </a:r>
            <a:endPar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US"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US"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sl-SI" sz="2400" noProof="0" dirty="0">
                <a:solidFill>
                  <a:srgbClr val="404040"/>
                </a:solidFill>
                <a:latin typeface="Calibri" panose="020F0502020204030204" pitchFamily="34" charset="0"/>
                <a:ea typeface="Calibri" panose="020F0502020204030204" pitchFamily="34" charset="0"/>
                <a:cs typeface="Calibri" panose="020F0502020204030204" pitchFamily="34" charset="0"/>
              </a:rPr>
              <a:t>uporabiti tesnobo kot gonilo za osebne in kolektivne spremembe</a:t>
            </a:r>
          </a:p>
        </p:txBody>
      </p:sp>
      <p:cxnSp>
        <p:nvCxnSpPr>
          <p:cNvPr id="3" name="Straight Connector 2">
            <a:extLst>
              <a:ext uri="{FF2B5EF4-FFF2-40B4-BE49-F238E27FC236}">
                <a16:creationId xmlns:a16="http://schemas.microsoft.com/office/drawing/2014/main" id="{B6CF4F46-D6BD-8991-7E6A-4A0F8B800698}"/>
              </a:ext>
            </a:extLst>
          </p:cNvPr>
          <p:cNvCxnSpPr>
            <a:cxnSpLocks/>
          </p:cNvCxnSpPr>
          <p:nvPr/>
        </p:nvCxnSpPr>
        <p:spPr>
          <a:xfrm>
            <a:off x="901805" y="2234611"/>
            <a:ext cx="0" cy="382553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FDC206D-B55B-6EA8-7901-D53D417532A2}"/>
              </a:ext>
            </a:extLst>
          </p:cNvPr>
          <p:cNvCxnSpPr>
            <a:cxnSpLocks/>
          </p:cNvCxnSpPr>
          <p:nvPr/>
        </p:nvCxnSpPr>
        <p:spPr>
          <a:xfrm flipH="1">
            <a:off x="912332" y="2819280"/>
            <a:ext cx="681524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BA67C86-2C33-4A56-1F2F-BE7A696AFF3C}"/>
              </a:ext>
            </a:extLst>
          </p:cNvPr>
          <p:cNvGrpSpPr/>
          <p:nvPr/>
        </p:nvGrpSpPr>
        <p:grpSpPr>
          <a:xfrm>
            <a:off x="717287" y="2482902"/>
            <a:ext cx="1420700" cy="893966"/>
            <a:chOff x="5728181" y="1253145"/>
            <a:chExt cx="1546707" cy="973255"/>
          </a:xfrm>
        </p:grpSpPr>
        <p:sp>
          <p:nvSpPr>
            <p:cNvPr id="6" name="Oval 5">
              <a:extLst>
                <a:ext uri="{FF2B5EF4-FFF2-40B4-BE49-F238E27FC236}">
                  <a16:creationId xmlns:a16="http://schemas.microsoft.com/office/drawing/2014/main" id="{405E6C17-0F70-79A7-9360-493CFCA1AC0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7" name="Text Placeholder 23">
              <a:extLst>
                <a:ext uri="{FF2B5EF4-FFF2-40B4-BE49-F238E27FC236}">
                  <a16:creationId xmlns:a16="http://schemas.microsoft.com/office/drawing/2014/main" id="{CEC8D002-A7B9-0755-E33E-7AE0774C3C9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01</a:t>
              </a:r>
            </a:p>
          </p:txBody>
        </p:sp>
      </p:grpSp>
      <p:cxnSp>
        <p:nvCxnSpPr>
          <p:cNvPr id="8" name="Straight Connector 7">
            <a:extLst>
              <a:ext uri="{FF2B5EF4-FFF2-40B4-BE49-F238E27FC236}">
                <a16:creationId xmlns:a16="http://schemas.microsoft.com/office/drawing/2014/main" id="{6DA9520D-D29A-DC5B-B656-B60A231768A4}"/>
              </a:ext>
            </a:extLst>
          </p:cNvPr>
          <p:cNvCxnSpPr>
            <a:cxnSpLocks/>
          </p:cNvCxnSpPr>
          <p:nvPr/>
        </p:nvCxnSpPr>
        <p:spPr>
          <a:xfrm flipH="1">
            <a:off x="891517" y="4569019"/>
            <a:ext cx="699742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C2DCB5D-3A50-52AB-E69E-A50A7B593253}"/>
              </a:ext>
            </a:extLst>
          </p:cNvPr>
          <p:cNvGrpSpPr/>
          <p:nvPr/>
        </p:nvGrpSpPr>
        <p:grpSpPr>
          <a:xfrm>
            <a:off x="696472" y="4232641"/>
            <a:ext cx="1420700" cy="893966"/>
            <a:chOff x="5728181" y="1253145"/>
            <a:chExt cx="1546707" cy="973255"/>
          </a:xfrm>
        </p:grpSpPr>
        <p:sp>
          <p:nvSpPr>
            <p:cNvPr id="10" name="Oval 9">
              <a:extLst>
                <a:ext uri="{FF2B5EF4-FFF2-40B4-BE49-F238E27FC236}">
                  <a16:creationId xmlns:a16="http://schemas.microsoft.com/office/drawing/2014/main" id="{0B9D4083-11D3-78F7-A3DC-D37D75EBDAF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noProof="0"/>
            </a:p>
          </p:txBody>
        </p:sp>
        <p:sp>
          <p:nvSpPr>
            <p:cNvPr id="12" name="Text Placeholder 23">
              <a:extLst>
                <a:ext uri="{FF2B5EF4-FFF2-40B4-BE49-F238E27FC236}">
                  <a16:creationId xmlns:a16="http://schemas.microsoft.com/office/drawing/2014/main" id="{2E1130E5-A9C7-C496-1B4F-494ED2BC3A7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noProof="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285542509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7AA025AAED4240A800A75F607D1D6C" ma:contentTypeVersion="21" ma:contentTypeDescription="Create a new document." ma:contentTypeScope="" ma:versionID="502aaf1fbe5c0ab6d4fc09dc9943474e">
  <xsd:schema xmlns:xsd="http://www.w3.org/2001/XMLSchema" xmlns:xs="http://www.w3.org/2001/XMLSchema" xmlns:p="http://schemas.microsoft.com/office/2006/metadata/properties" xmlns:ns1="http://schemas.microsoft.com/sharepoint/v3" xmlns:ns2="58db4824-5087-49bc-8ebd-80707495fe3e" xmlns:ns3="f3f0c5d0-6c08-4d33-a9a7-793a61798baa" targetNamespace="http://schemas.microsoft.com/office/2006/metadata/properties" ma:root="true" ma:fieldsID="8730ccaf4ed6e9980268f785f3fcbfa6" ns1:_="" ns2:_="" ns3:_="">
    <xsd:import namespace="http://schemas.microsoft.com/sharepoint/v3"/>
    <xsd:import namespace="58db4824-5087-49bc-8ebd-80707495fe3e"/>
    <xsd:import namespace="f3f0c5d0-6c08-4d33-a9a7-793a61798b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db4824-5087-49bc-8ebd-80707495fe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f2c3030-1aea-4abb-85f1-1d55d91d644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f0c5d0-6c08-4d33-a9a7-793a61798ba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bb2fd93-b1a9-4e65-b048-df1ac4dfd023}" ma:internalName="TaxCatchAll" ma:showField="CatchAllData" ma:web="f3f0c5d0-6c08-4d33-a9a7-793a61798b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8db4824-5087-49bc-8ebd-80707495fe3e">
      <Terms xmlns="http://schemas.microsoft.com/office/infopath/2007/PartnerControls"/>
    </lcf76f155ced4ddcb4097134ff3c332f>
    <_ip_UnifiedCompliancePolicyProperties xmlns="http://schemas.microsoft.com/sharepoint/v3" xsi:nil="true"/>
    <TaxCatchAll xmlns="f3f0c5d0-6c08-4d33-a9a7-793a61798baa" xsi:nil="true"/>
  </documentManagement>
</p:properties>
</file>

<file path=customXml/itemProps1.xml><?xml version="1.0" encoding="utf-8"?>
<ds:datastoreItem xmlns:ds="http://schemas.openxmlformats.org/officeDocument/2006/customXml" ds:itemID="{D3D559C7-B6C9-43D5-8808-51DA2D0DB6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db4824-5087-49bc-8ebd-80707495fe3e"/>
    <ds:schemaRef ds:uri="f3f0c5d0-6c08-4d33-a9a7-793a61798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D7D243-E039-4103-9342-5B051864B4C2}">
  <ds:schemaRefs>
    <ds:schemaRef ds:uri="http://schemas.microsoft.com/sharepoint/v3/contenttype/forms"/>
  </ds:schemaRefs>
</ds:datastoreItem>
</file>

<file path=customXml/itemProps3.xml><?xml version="1.0" encoding="utf-8"?>
<ds:datastoreItem xmlns:ds="http://schemas.openxmlformats.org/officeDocument/2006/customXml" ds:itemID="{6C8C21AE-194F-417B-9B89-896E6F8BEF49}">
  <ds:schemaRefs>
    <ds:schemaRef ds:uri="http://www.w3.org/XML/1998/namespace"/>
    <ds:schemaRef ds:uri="70df358a-452a-4234-ad86-baeab9ec788a"/>
    <ds:schemaRef ds:uri="http://purl.org/dc/terms/"/>
    <ds:schemaRef ds:uri="http://purl.org/dc/dcmitype/"/>
    <ds:schemaRef ds:uri="http://purl.org/dc/elements/1.1/"/>
    <ds:schemaRef ds:uri="http://schemas.microsoft.com/office/infopath/2007/PartnerControls"/>
    <ds:schemaRef ds:uri="http://schemas.microsoft.com/office/2006/documentManagement/types"/>
    <ds:schemaRef ds:uri="18d43fd9-5dad-4ccf-af6c-a5cbde4b885b"/>
    <ds:schemaRef ds:uri="http://schemas.openxmlformats.org/package/2006/metadata/core-properties"/>
    <ds:schemaRef ds:uri="http://schemas.microsoft.com/office/2006/metadata/properties"/>
    <ds:schemaRef ds:uri="http://schemas.microsoft.com/sharepoint/v3"/>
    <ds:schemaRef ds:uri="58db4824-5087-49bc-8ebd-80707495fe3e"/>
    <ds:schemaRef ds:uri="f3f0c5d0-6c08-4d33-a9a7-793a61798baa"/>
  </ds:schemaRefs>
</ds:datastoreItem>
</file>

<file path=docProps/app.xml><?xml version="1.0" encoding="utf-8"?>
<Properties xmlns="http://schemas.openxmlformats.org/officeDocument/2006/extended-properties" xmlns:vt="http://schemas.openxmlformats.org/officeDocument/2006/docPropsVTypes">
  <TotalTime>5366</TotalTime>
  <Words>3029</Words>
  <Application>Microsoft Office PowerPoint</Application>
  <PresentationFormat>Widescreen</PresentationFormat>
  <Paragraphs>235</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Con</cp:lastModifiedBy>
  <cp:revision>264</cp:revision>
  <cp:lastPrinted>2025-06-17T19:28:46Z</cp:lastPrinted>
  <dcterms:created xsi:type="dcterms:W3CDTF">2020-10-14T13:32:04Z</dcterms:created>
  <dcterms:modified xsi:type="dcterms:W3CDTF">2026-01-07T11:48:11Z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0x0101005A7AA025AAED4240A800A75F607D1D6C</vt:lpwstr>
  </property>
  <property fmtid="{D5CDD505-2E9C-101B-9397-08002B2CF9AE}" pid="3" name="MediaServiceImageTags">
    <vt:lpwstr/>
  </property>
</Properties>
</file>