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0"/>
  </p:notesMasterIdLst>
  <p:sldIdLst>
    <p:sldId id="4299" r:id="rId2"/>
    <p:sldId id="4303" r:id="rId3"/>
    <p:sldId id="4370" r:id="rId4"/>
    <p:sldId id="4305" r:id="rId5"/>
    <p:sldId id="4368" r:id="rId6"/>
    <p:sldId id="4369" r:id="rId7"/>
    <p:sldId id="4458" r:id="rId8"/>
    <p:sldId id="4372" r:id="rId9"/>
    <p:sldId id="4333" r:id="rId10"/>
    <p:sldId id="4423" r:id="rId11"/>
    <p:sldId id="4424" r:id="rId12"/>
    <p:sldId id="4374" r:id="rId13"/>
    <p:sldId id="4432" r:id="rId14"/>
    <p:sldId id="4438" r:id="rId15"/>
    <p:sldId id="4329" r:id="rId16"/>
    <p:sldId id="4459" r:id="rId17"/>
    <p:sldId id="4460" r:id="rId18"/>
    <p:sldId id="4439" r:id="rId19"/>
    <p:sldId id="4461" r:id="rId20"/>
    <p:sldId id="4462" r:id="rId21"/>
    <p:sldId id="4376" r:id="rId22"/>
    <p:sldId id="4463" r:id="rId23"/>
    <p:sldId id="4464" r:id="rId24"/>
    <p:sldId id="4465" r:id="rId25"/>
    <p:sldId id="4467" r:id="rId26"/>
    <p:sldId id="4466" r:id="rId27"/>
    <p:sldId id="4440" r:id="rId28"/>
    <p:sldId id="4468" r:id="rId29"/>
    <p:sldId id="4469" r:id="rId30"/>
    <p:sldId id="4441" r:id="rId31"/>
    <p:sldId id="4470" r:id="rId32"/>
    <p:sldId id="4471" r:id="rId33"/>
    <p:sldId id="4472" r:id="rId34"/>
    <p:sldId id="4473" r:id="rId35"/>
    <p:sldId id="4475" r:id="rId36"/>
    <p:sldId id="4476" r:id="rId37"/>
    <p:sldId id="4478" r:id="rId38"/>
    <p:sldId id="4479" r:id="rId39"/>
    <p:sldId id="4480" r:id="rId40"/>
    <p:sldId id="4431" r:id="rId41"/>
    <p:sldId id="4415" r:id="rId42"/>
    <p:sldId id="4481" r:id="rId43"/>
    <p:sldId id="4482" r:id="rId44"/>
    <p:sldId id="4483" r:id="rId45"/>
    <p:sldId id="4420" r:id="rId46"/>
    <p:sldId id="4421" r:id="rId47"/>
    <p:sldId id="4416" r:id="rId48"/>
    <p:sldId id="4337" r:id="rId49"/>
    <p:sldId id="4336" r:id="rId50"/>
    <p:sldId id="4407" r:id="rId51"/>
    <p:sldId id="4406" r:id="rId52"/>
    <p:sldId id="4454" r:id="rId53"/>
    <p:sldId id="4455" r:id="rId54"/>
    <p:sldId id="4456" r:id="rId55"/>
    <p:sldId id="4457" r:id="rId56"/>
    <p:sldId id="4484" r:id="rId57"/>
    <p:sldId id="4485" r:id="rId58"/>
    <p:sldId id="4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38ABC-622A-4EBF-B32C-41E1D35C6E5C}" v="6" dt="2025-09-22T22:01:18.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51"/>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Klikk for å redigere hovedtekststiler</a:t>
            </a:r>
          </a:p>
          <a:p>
            <a:pPr lvl="1"/>
            <a:r>
              <a:rPr lang="en-GB"/>
              <a:t>Andre nivå</a:t>
            </a:r>
          </a:p>
          <a:p>
            <a:pPr lvl="2"/>
            <a:r>
              <a:rPr lang="en-GB"/>
              <a:t>Tredje nivå</a:t>
            </a:r>
          </a:p>
          <a:p>
            <a:pPr lvl="3"/>
            <a:r>
              <a:rPr lang="en-GB"/>
              <a:t>Fjerde nivå</a:t>
            </a:r>
          </a:p>
          <a:p>
            <a:pPr lvl="4"/>
            <a:r>
              <a:rPr lang="en-GB"/>
              <a:t>Femte nivå</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4DBD8DC3-331E-3639-1943-0A53A5ED9B81}"/>
              </a:ext>
            </a:extLst>
          </p:cNvPr>
          <p:cNvSpPr/>
          <p:nvPr userDrawn="1"/>
        </p:nvSpPr>
        <p:spPr>
          <a:xfrm>
            <a:off x="2326176" y="617204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1741F82D-A35D-B6C6-95ED-8BC05A3F0192}"/>
              </a:ext>
            </a:extLst>
          </p:cNvPr>
          <p:cNvSpPr/>
          <p:nvPr userDrawn="1"/>
        </p:nvSpPr>
        <p:spPr>
          <a:xfrm>
            <a:off x="2377211" y="6054123"/>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challenge.no/"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YdLVGxF92z0" TargetMode="External"/><Relationship Id="rId5" Type="http://schemas.openxmlformats.org/officeDocument/2006/relationships/hyperlink" Target="https://www.wjmsradio.com/soundoff" TargetMode="External"/><Relationship Id="rId4" Type="http://schemas.openxmlformats.org/officeDocument/2006/relationships/hyperlink" Target="https://www.routledge.com/Power-Empowerment-and-Social-Change/McGee-Pettit/p/book/9781138575318?srsltid=AfmBOoqcKZlaB0X-aw6_f2zaUafHpXv_RypdvvwPNFrkVwG8FZ2zSYz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Hands holding a small plant&#10;&#10;AI-generated content may be incorrect.">
            <a:extLst>
              <a:ext uri="{FF2B5EF4-FFF2-40B4-BE49-F238E27FC236}">
                <a16:creationId xmlns:a16="http://schemas.microsoft.com/office/drawing/2014/main" id="{22CCA566-5E36-79BB-2082-088A5B31986B}"/>
              </a:ext>
            </a:extLst>
          </p:cNvPr>
          <p:cNvPicPr>
            <a:picLocks noGrp="1" noChangeAspect="1"/>
          </p:cNvPicPr>
          <p:nvPr>
            <p:ph type="pic" sz="quarter" idx="19"/>
          </p:nvPr>
        </p:nvPicPr>
        <p:blipFill>
          <a:blip r:embed="rId2"/>
          <a:srcRect l="1610" r="1610"/>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97821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85902" y="2982420"/>
            <a:ext cx="7978210"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5 – Empowerment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Hvordan kan vi utnytte vår handlekraft for å muliggjøre transformasjon?</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2261521"/>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Noen ideer til 30-dagers utfordringer kan omfatte aktiviteter fra tidligere moduler, for eksempel:</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388499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Nynne eller synge for å berolige nervesystemet eller andre beroligende kreative øvelser</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Kompostering av matavfall</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Øv deg på medfølende kommunikasjon med deg selv og de rundt deg</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Gå gjennom og reflekter over alle ressursene for videre utforskning i de tidligere og gjenværende modulene</a:t>
            </a: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3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3EDD9DA-E22E-6EE6-52ED-F3770CA9F63F}"/>
              </a:ext>
            </a:extLst>
          </p:cNvPr>
          <p:cNvSpPr txBox="1">
            <a:spLocks/>
          </p:cNvSpPr>
          <p:nvPr/>
        </p:nvSpPr>
        <p:spPr>
          <a:xfrm>
            <a:off x="668680" y="2261521"/>
            <a:ext cx="284548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Alternativt kan du vurdere mer praktiske utfordringer som:</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FDFF4B28-EE11-0B4B-9073-10BFC05EFE27}"/>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Ikke kjøpe plastflasker</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Ikke kjøpe nye klær</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Spise vegetarisk</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Kutte ut meieriprodukter fra kostholdet</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Lære å reparere små gjenstander når de går i stykker, i stedet for å kjøpe nye</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Lappe klærne dine</a:t>
            </a:r>
          </a:p>
          <a:p>
            <a:pPr>
              <a:lnSpc>
                <a:spcPts val="2200"/>
              </a:lnSpc>
              <a:spcBef>
                <a:spcPts val="80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DD7C4A8-4C5E-CBAE-0D87-E89571F19BFF}"/>
              </a:ext>
            </a:extLst>
          </p:cNvPr>
          <p:cNvCxnSpPr>
            <a:cxnSpLocks/>
          </p:cNvCxnSpPr>
          <p:nvPr/>
        </p:nvCxnSpPr>
        <p:spPr>
          <a:xfrm>
            <a:off x="4354625" y="1870348"/>
            <a:ext cx="0" cy="338297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2724641"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Før du begynner, bør du vurdere hvilke ressurser du trenger for å gjennomføre denne aktiviteten. </a:t>
            </a: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4177596" y="738433"/>
            <a:ext cx="6669700"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Trenger du å lage en måltidsplan og handlelister? Trenger du å kjøpe en gjenbrukbar flaske? Trenger du å finne noen alternativer til meieriprodukter? Trenger du å finne ut hvilke bøker og videoer som kan hjelpe deg å lære om reparasjon og utbedring?</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Før du begynner utfordringen, sett av en time til å planlegge og forberede deg på disse tingene, slik at du legger til rette for å lykkes. Sett av tid hver uke til å reflektere over det du har lært og gjort, og gjør justeringer etter hvert som du praktiserer denne utfordringen i virkeligheten. Spør deg selv: Hvordan kan jeg gjøre dette så morsomt og enkelt som mulig for meg, slik at jeg kan fortsette med utfordringen? Hvem kan jeg snakke med om dette?</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Hvis du har interesse og kapasitet, kan du se på formelle 30-dagers utfordringsinitiativer som </a:t>
            </a:r>
            <a:r>
              <a:rPr lang="en-IE" sz="2200" b="1" dirty="0" err="1">
                <a:solidFill>
                  <a:srgbClr val="87A66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cChallenge</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3718315" y="455088"/>
            <a:ext cx="0" cy="57287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5203452" y="2547251"/>
            <a:ext cx="5876347"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BF404203-884B-CA31-4105-1B3231555F9A}"/>
              </a:ext>
            </a:extLst>
          </p:cNvPr>
          <p:cNvSpPr/>
          <p:nvPr/>
        </p:nvSpPr>
        <p:spPr>
          <a:xfrm>
            <a:off x="5071073" y="3525562"/>
            <a:ext cx="598728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9BEC4610-6CBD-B234-855A-063E568CBEEF}"/>
              </a:ext>
            </a:extLst>
          </p:cNvPr>
          <p:cNvSpPr/>
          <p:nvPr/>
        </p:nvSpPr>
        <p:spPr>
          <a:xfrm>
            <a:off x="6760363" y="4485156"/>
            <a:ext cx="428768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92C79781-3F97-C1DC-B0CD-7CB3B627B9F1}"/>
              </a:ext>
            </a:extLst>
          </p:cNvPr>
          <p:cNvSpPr txBox="1"/>
          <p:nvPr/>
        </p:nvSpPr>
        <p:spPr>
          <a:xfrm>
            <a:off x="5648739" y="4501643"/>
            <a:ext cx="535644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levemåter</a:t>
            </a:r>
          </a:p>
        </p:txBody>
      </p:sp>
      <p:sp>
        <p:nvSpPr>
          <p:cNvPr id="14" name="TextBox 13">
            <a:extLst>
              <a:ext uri="{FF2B5EF4-FFF2-40B4-BE49-F238E27FC236}">
                <a16:creationId xmlns:a16="http://schemas.microsoft.com/office/drawing/2014/main" id="{B6F07A20-E57C-3B8E-FF43-50092129CA69}"/>
              </a:ext>
            </a:extLst>
          </p:cNvPr>
          <p:cNvSpPr txBox="1"/>
          <p:nvPr/>
        </p:nvSpPr>
        <p:spPr>
          <a:xfrm>
            <a:off x="5082183" y="2616443"/>
            <a:ext cx="596586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Aktiviteter for å</a:t>
            </a:r>
          </a:p>
        </p:txBody>
      </p:sp>
      <p:sp>
        <p:nvSpPr>
          <p:cNvPr id="17" name="TextBox 16">
            <a:extLst>
              <a:ext uri="{FF2B5EF4-FFF2-40B4-BE49-F238E27FC236}">
                <a16:creationId xmlns:a16="http://schemas.microsoft.com/office/drawing/2014/main" id="{E985270A-3E2B-9BCB-EC2A-4E9EA95BC7FA}"/>
              </a:ext>
            </a:extLst>
          </p:cNvPr>
          <p:cNvSpPr txBox="1"/>
          <p:nvPr/>
        </p:nvSpPr>
        <p:spPr>
          <a:xfrm>
            <a:off x="4642803" y="3542049"/>
            <a:ext cx="6372694" cy="830997"/>
          </a:xfrm>
          <a:prstGeom prst="rect">
            <a:avLst/>
          </a:prstGeom>
          <a:noFill/>
        </p:spPr>
        <p:txBody>
          <a:bodyPr wrap="square" rtlCol="0">
            <a:spAutoFit/>
          </a:bodyPr>
          <a:lstStyle/>
          <a:p>
            <a:pPr algn="r"/>
            <a:r>
              <a:rPr lang="en-US" sz="4800" b="1" spc="324">
                <a:solidFill>
                  <a:srgbClr val="5398A2"/>
                </a:solidFill>
                <a:latin typeface="Calibri" panose="020F0502020204030204" pitchFamily="34" charset="0"/>
                <a:cs typeface="Calibri" panose="020F0502020204030204" pitchFamily="34" charset="0"/>
              </a:rPr>
              <a:t>skape styrke</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987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48640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4479699"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Det finnes så mange forskjellige måter å skape et bærekraftig, spennende og meningsfylt liv på, og vi kan umulig dekke alle.</a:t>
            </a:r>
          </a:p>
        </p:txBody>
      </p:sp>
      <p:sp>
        <p:nvSpPr>
          <p:cNvPr id="8" name="Text Placeholder 3">
            <a:extLst>
              <a:ext uri="{FF2B5EF4-FFF2-40B4-BE49-F238E27FC236}">
                <a16:creationId xmlns:a16="http://schemas.microsoft.com/office/drawing/2014/main" id="{16F57749-8810-2190-D3D8-A6C1EEBF1900}"/>
              </a:ext>
            </a:extLst>
          </p:cNvPr>
          <p:cNvSpPr txBox="1">
            <a:spLocks/>
          </p:cNvSpPr>
          <p:nvPr/>
        </p:nvSpPr>
        <p:spPr>
          <a:xfrm>
            <a:off x="6096000" y="738433"/>
            <a:ext cx="475129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 stedet har vi valgt å fokusere på noen praktiske aktiviteter som forhåpentligvis kan være til litt inspirasjon. Nedenfor kan du lære om hvordan du kan restaurere gamle bygninger, bygge med naturlige materialer og hva du bør tenke på hvis du ønsker å leve mer harmonisk i naturen.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De fleste aktivitetene som beskrives i dette modulen er store prosjekter, som vi ikke anbefaler å gjennomføre alene. Disse er ment å være kollektive aktiviteter i familien eller et større fellesskap.</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72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1"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Restaurering av gamle bygninger </a:t>
            </a: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9488817"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Som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Carl Elefante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sa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«Den grønneste bygningen er </a:t>
            </a: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den som allerede eksisterer.» </a:t>
            </a:r>
          </a:p>
          <a:p>
            <a:pPr marL="0" indent="0">
              <a:lnSpc>
                <a:spcPts val="2500"/>
              </a:lnSpc>
              <a:spcBef>
                <a:spcPts val="0"/>
              </a:spcBef>
              <a:buNone/>
            </a:pPr>
            <a:endPar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Restaurering av gamle bygninger er en unik måte å fremme bærekraft på, samtidig som man gjenoppretter forbindelsen til sin arv.</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Ved å bevare bygninger som er oppført av våre forfedre,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bare deres håndverk, men viderefører også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tradisjoner for oppfinnsomhet og selvforsyning.</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C183-69E6-8FB5-071A-1432638FFE09}"/>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A680E98C-7059-1E95-1131-DB87EC1F4DA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E5CD3C8F-29ED-FC0D-E6EE-EFAA2AA0C76D}"/>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358F57-24E3-6AD0-6225-0B2E236C60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8D222A9-6982-7F49-C6C0-1AAE502E50E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B0499C4-BAE8-8568-E0C9-3129F6844282}"/>
              </a:ext>
            </a:extLst>
          </p:cNvPr>
          <p:cNvSpPr txBox="1">
            <a:spLocks/>
          </p:cNvSpPr>
          <p:nvPr/>
        </p:nvSpPr>
        <p:spPr>
          <a:xfrm>
            <a:off x="1" y="568191"/>
            <a:ext cx="693264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Restaurering av gamle bygninger </a:t>
            </a:r>
          </a:p>
        </p:txBody>
      </p:sp>
      <p:sp>
        <p:nvSpPr>
          <p:cNvPr id="27" name="Text Placeholder 3">
            <a:extLst>
              <a:ext uri="{FF2B5EF4-FFF2-40B4-BE49-F238E27FC236}">
                <a16:creationId xmlns:a16="http://schemas.microsoft.com/office/drawing/2014/main" id="{7674CAD8-518D-E1C3-626D-9D3410AC7766}"/>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Disse materialene, kombinert med velprøvde byggemetoder, gir utmerket isolasjon, holdbarhet og lav miljøpåvirkning. Ved å restaurere i stedet for å bygge nytt, bevarer vi disse verdifulle ressursene – og reduserer avfall og behovet for nye materialer. En studie fra 2016 konkluderte med at det tar mellom 10 og 80 år for en ny bygning som er 30 % mer effektiv enn en eksisterende bygning med gjennomsnittlig ytelse, å oppveie de negative klimapåvirkningene knyttet til byggingen.</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 Placeholder 3">
            <a:extLst>
              <a:ext uri="{FF2B5EF4-FFF2-40B4-BE49-F238E27FC236}">
                <a16:creationId xmlns:a16="http://schemas.microsoft.com/office/drawing/2014/main" id="{246C920E-3365-CBF3-5130-02E80810479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Eldre bygninger ble ofte bygget med naturlige, bærekraftige materialer som stein, tre og leire, designet for å vare og tilpasse seg miljøet.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14B0253-3CA3-9D35-563D-CF46F0D7F53E}"/>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3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6760-500A-4A79-7B55-FC79E54F798D}"/>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22B8C1C6-59A6-7F1F-5D4E-4572639A1E1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0AC6962-9AC5-B33D-C72F-45332F1FD212}"/>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D4A4804-C694-143F-570C-C8905315148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032800E-3984-FD1E-9076-2AE3C7D234D2}"/>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BF0990DC-14C8-BC79-D045-3C2439843325}"/>
              </a:ext>
            </a:extLst>
          </p:cNvPr>
          <p:cNvSpPr txBox="1">
            <a:spLocks/>
          </p:cNvSpPr>
          <p:nvPr/>
        </p:nvSpPr>
        <p:spPr>
          <a:xfrm>
            <a:off x="2" y="568191"/>
            <a:ext cx="71565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Restaurering av gamle bygninger </a:t>
            </a:r>
          </a:p>
        </p:txBody>
      </p:sp>
      <p:sp>
        <p:nvSpPr>
          <p:cNvPr id="27" name="Text Placeholder 3">
            <a:extLst>
              <a:ext uri="{FF2B5EF4-FFF2-40B4-BE49-F238E27FC236}">
                <a16:creationId xmlns:a16="http://schemas.microsoft.com/office/drawing/2014/main" id="{61FD7EC6-C5B8-6396-500B-6E962C85A165}"/>
              </a:ext>
            </a:extLst>
          </p:cNvPr>
          <p:cNvSpPr txBox="1">
            <a:spLocks/>
          </p:cNvSpPr>
          <p:nvPr/>
        </p:nvSpPr>
        <p:spPr>
          <a:xfrm>
            <a:off x="4342310" y="1921602"/>
            <a:ext cx="64705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 bringer mennesker sammen, gir deg verdifulle ferdigheter, men også deler kraften og visdommen fra eldre generasjoner, hvis ferdigheter og kunnskap fortsatt er relevante. Ved å involvere familie, venner og naboer kan du skape en felles følelse av mening og utvikle en dypere forståelse for oppgavene som skal utføres. Restaurering av gamle bygninger er ikke en rask prosess, men den gir store belønninger. Hver oppgave – fra å bevare intrikate detaljer til å gjøre rommet praktisk og vakkert – kan gi en følelse av mestring. Gjennom denne bevisste tilnærmingen bevarer vi ikke bare fortiden vår, men bygger også en bærekraftig fremtid, forankret i tradisjon og styrket av våre kollektive ferdigheter.</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D37921C1-7A95-8FF3-782F-61A360C599DA}"/>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Restaureringsprosessen kan også fremme fellesskap og tilknytning.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4F8DDFA-3A56-BDF5-E6CB-98A06D6271F5}"/>
              </a:ext>
            </a:extLst>
          </p:cNvPr>
          <p:cNvCxnSpPr>
            <a:cxnSpLocks/>
          </p:cNvCxnSpPr>
          <p:nvPr/>
        </p:nvCxnSpPr>
        <p:spPr>
          <a:xfrm>
            <a:off x="4086341" y="1800426"/>
            <a:ext cx="0" cy="420592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62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3" y="568191"/>
            <a:ext cx="74551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Bygging med naturlige materialer </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4296086" y="1921602"/>
            <a:ext cx="651674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Naturmaterialer har alltid preget våre hjem og kulturer. Før industrialiseringen og verdenskrigene var det vanlig å bruke materialer som kom direkte fra naturen. Trehus, steinvegger og stråtak var standard over hele Europa. I det skotske høylandet og på Island bygde folk torvhus, mens kalkpuss ga holdbare og vakre overflater i Sør-Spania. I Nord-Afrika smelter hus av leireklosser sømløst sammen med ørkenen, mens bambus- og trekonstruksjoner i Japan hedrer harmonien mellom mennesker og natur. I Peru skapte gamle folk mikroklima og avanserte dreneringssystemer for jordbruk ved å bruke bare steiner, jord og det naturlige landskapet. </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1089537"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Mange mennesker i dag tror feilaktig at bygging med naturlige materialer enten er en ting fra fortiden eller en moderne «trend», men sannheten ligger et sted i mellom.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3902220"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F924-D9AB-099D-A44B-5FCFBDA395C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29F49FCB-9D0A-5CAC-FCCE-B4633E91D6C0}"/>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5DDC537-707F-EC4C-0956-7F4BD95AF8D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FFB7A62-612C-2849-82E2-4F9FF5994E4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87F4A2D-DCC3-83E5-75AD-FF0DEF2CC62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5EBEAE1-E203-1E7C-A4DB-638F1A5FB61D}"/>
              </a:ext>
            </a:extLst>
          </p:cNvPr>
          <p:cNvSpPr txBox="1">
            <a:spLocks/>
          </p:cNvSpPr>
          <p:nvPr/>
        </p:nvSpPr>
        <p:spPr>
          <a:xfrm>
            <a:off x="3" y="568191"/>
            <a:ext cx="782838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Bygging med naturlige materialer </a:t>
            </a:r>
          </a:p>
        </p:txBody>
      </p:sp>
      <p:sp>
        <p:nvSpPr>
          <p:cNvPr id="2" name="Text Placeholder 3">
            <a:extLst>
              <a:ext uri="{FF2B5EF4-FFF2-40B4-BE49-F238E27FC236}">
                <a16:creationId xmlns:a16="http://schemas.microsoft.com/office/drawing/2014/main" id="{E8A358DC-96F3-102E-1CA7-B3EF5B002FFF}"/>
              </a:ext>
            </a:extLst>
          </p:cNvPr>
          <p:cNvSpPr txBox="1">
            <a:spLocks/>
          </p:cNvSpPr>
          <p:nvPr/>
        </p:nvSpPr>
        <p:spPr>
          <a:xfrm>
            <a:off x="3987104" y="1921602"/>
            <a:ext cx="641195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Varmen i en trehytte i de østerrikske Alpene eller det kjølige lyet i et adobehus i New Mexico gjenspeiler ikke bare klimaet, men også den lokale kulturen og ressursene. Disse bygningene puster sammen med landskapet og skaper et dypere bånd mellom mennesker og deres omgivelser.</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Selv i dag lever mange av oss med naturlige materialer uten å være klar over det – tregulv, leiretegl og steinbelagte stier er fortsatt en integrert del av våre hjem. Disse materialene er ikke bare et bærekraftig og energieffektivt alternativ, men gir også enkeltpersoner og samfunn muligheten til å gjenopprette kontakten med tradisjonell kunnskap, og reduserer avhengigheten av kommersielle, industrialiserte systemer.</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AA30C-F2EA-0B27-5DA7-FBC074A7FBEE}"/>
              </a:ext>
            </a:extLst>
          </p:cNvPr>
          <p:cNvSpPr txBox="1">
            <a:spLocks/>
          </p:cNvSpPr>
          <p:nvPr/>
        </p:nvSpPr>
        <p:spPr>
          <a:xfrm>
            <a:off x="1089537"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Å bygge med naturlige materialer er mer enn bare en byggeteknikk – det er en måte å holde kontakten med jorden på. </a:t>
            </a:r>
          </a:p>
        </p:txBody>
      </p:sp>
      <p:cxnSp>
        <p:nvCxnSpPr>
          <p:cNvPr id="5" name="Straight Connector 4">
            <a:extLst>
              <a:ext uri="{FF2B5EF4-FFF2-40B4-BE49-F238E27FC236}">
                <a16:creationId xmlns:a16="http://schemas.microsoft.com/office/drawing/2014/main" id="{41C54E7B-42F0-50F8-1B0D-6449171BF166}"/>
              </a:ext>
            </a:extLst>
          </p:cNvPr>
          <p:cNvCxnSpPr>
            <a:cxnSpLocks/>
          </p:cNvCxnSpPr>
          <p:nvPr/>
        </p:nvCxnSpPr>
        <p:spPr>
          <a:xfrm>
            <a:off x="3902220"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2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927850"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79432" y="3343552"/>
            <a:ext cx="346980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4359" y="221920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68558" y="2251108"/>
            <a:ext cx="7518444" cy="547147"/>
          </a:xfrm>
          <a:ln>
            <a:noFill/>
          </a:ln>
        </p:spPr>
        <p:txBody>
          <a:bodyPr/>
          <a:lstStyle/>
          <a:p>
            <a:pPr>
              <a:tabLst>
                <a:tab pos="5591175" algn="l"/>
              </a:tabLst>
            </a:pPr>
            <a:r>
              <a:rPr lang="en-US" sz="2400"/>
              <a:t>Innledning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4379" y="274159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38578" y="2773501"/>
            <a:ext cx="7233631" cy="547147"/>
          </a:xfrm>
          <a:ln>
            <a:noFill/>
          </a:ln>
        </p:spPr>
        <p:txBody>
          <a:bodyPr/>
          <a:lstStyle/>
          <a:p>
            <a:pPr>
              <a:tabLst>
                <a:tab pos="5591175" algn="l"/>
              </a:tabLst>
            </a:pPr>
            <a:r>
              <a:rPr lang="en-US" sz="2400" dirty="0"/>
              <a:t>Utfordring: 30 dager med å øve på </a:t>
            </a:r>
            <a:r>
              <a:rPr lang="en-US" sz="2400"/>
              <a:t>forandring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4379" y="326399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38578" y="3295894"/>
            <a:ext cx="7383532" cy="547147"/>
          </a:xfrm>
          <a:ln>
            <a:noFill/>
          </a:ln>
        </p:spPr>
        <p:txBody>
          <a:bodyPr/>
          <a:lstStyle/>
          <a:p>
            <a:pPr>
              <a:tabLst>
                <a:tab pos="5591175" algn="l"/>
              </a:tabLst>
            </a:pPr>
            <a:r>
              <a:rPr lang="en-US" sz="2400" dirty="0"/>
              <a:t>Aktiviteter for å skape styrkende måter å leve </a:t>
            </a:r>
            <a:r>
              <a:rPr lang="en-US" sz="2400"/>
              <a:t>på    	13</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4379" y="378638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38578" y="3818287"/>
            <a:ext cx="7233631" cy="547147"/>
          </a:xfrm>
          <a:ln>
            <a:noFill/>
          </a:ln>
        </p:spPr>
        <p:txBody>
          <a:bodyPr/>
          <a:lstStyle/>
          <a:p>
            <a:pPr>
              <a:lnSpc>
                <a:spcPts val="2180"/>
              </a:lnSpc>
              <a:spcBef>
                <a:spcPts val="0"/>
              </a:spcBef>
              <a:tabLst>
                <a:tab pos="5591175" algn="l"/>
              </a:tabLst>
            </a:pPr>
            <a:r>
              <a:rPr lang="en-US" sz="2400" dirty="0"/>
              <a:t>Grunnleggende øvelser for når livet blir utfordrende    25</a:t>
            </a:r>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684379" y="430877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638578" y="4340680"/>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a:t>Journalaktiviteter         		40</a:t>
            </a:r>
            <a:endParaRPr lang="en-US" sz="2400" dirty="0"/>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684379" y="483117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638578" y="4863073"/>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Ressurser for videre </a:t>
            </a:r>
            <a:r>
              <a:rPr lang="en-US" sz="2400"/>
              <a:t>utforskning         		45</a:t>
            </a:r>
            <a:endParaRPr lang="en-US" sz="2400" dirty="0"/>
          </a:p>
        </p:txBody>
      </p:sp>
      <p:sp>
        <p:nvSpPr>
          <p:cNvPr id="28" name="TextBox 27">
            <a:extLst>
              <a:ext uri="{FF2B5EF4-FFF2-40B4-BE49-F238E27FC236}">
                <a16:creationId xmlns:a16="http://schemas.microsoft.com/office/drawing/2014/main" id="{2F1E8373-A369-4750-BBD5-DDA01A2722E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5 – Empowerment </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7B39-760F-B13E-62A1-08D57FED0E1C}"/>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CBC75E71-A745-22F9-BAAC-8CAF25B455C9}"/>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85B6F005-64DD-0397-1FB0-5BAB1F14B90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90AB49-09D4-FC4E-602E-A445293DFAD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2E728B81-4111-760E-C914-108D098DA1C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1D29C9F0-BB28-70C9-1B6E-B90193BF51C3}"/>
              </a:ext>
            </a:extLst>
          </p:cNvPr>
          <p:cNvSpPr txBox="1">
            <a:spLocks/>
          </p:cNvSpPr>
          <p:nvPr/>
        </p:nvSpPr>
        <p:spPr>
          <a:xfrm>
            <a:off x="3" y="568191"/>
            <a:ext cx="762310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Bygging med naturlige materialer </a:t>
            </a:r>
          </a:p>
        </p:txBody>
      </p:sp>
      <p:sp>
        <p:nvSpPr>
          <p:cNvPr id="2" name="Text Placeholder 3">
            <a:extLst>
              <a:ext uri="{FF2B5EF4-FFF2-40B4-BE49-F238E27FC236}">
                <a16:creationId xmlns:a16="http://schemas.microsoft.com/office/drawing/2014/main" id="{84F3AFBF-D77D-CA40-3CA6-A67B03890116}"/>
              </a:ext>
            </a:extLst>
          </p:cNvPr>
          <p:cNvSpPr txBox="1">
            <a:spLocks/>
          </p:cNvSpPr>
          <p:nvPr/>
        </p:nvSpPr>
        <p:spPr>
          <a:xfrm>
            <a:off x="4935738" y="1921602"/>
            <a:ext cx="54633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 gir oss muligheten til å leve mer bærekraftig, å skape hjem som er i harmoni med naturen, og å videreføre kunnskapen om hvordan vi kan bruke naturens ressurser på en ansvarlig måte. </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 en verden som står overfor klimautfordringer, gir tilbakevending til disse tidløse praksisene håp og styrke for fremtidige generasjoner – der våre hjem ikke bare er ly, men aktive deltakere i landskapet, forankret i historie og bærekraft.</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A1DE9B36-71E4-6B3C-6354-F3CD4C6E4E15}"/>
              </a:ext>
            </a:extLst>
          </p:cNvPr>
          <p:cNvSpPr txBox="1">
            <a:spLocks/>
          </p:cNvSpPr>
          <p:nvPr/>
        </p:nvSpPr>
        <p:spPr>
          <a:xfrm>
            <a:off x="1089536" y="1921602"/>
            <a:ext cx="299836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Å bygge med naturen er ikke bare en trend, det er en vei til selvforsyning og miljøforvaltning. </a:t>
            </a:r>
          </a:p>
        </p:txBody>
      </p:sp>
      <p:cxnSp>
        <p:nvCxnSpPr>
          <p:cNvPr id="5" name="Straight Connector 4">
            <a:extLst>
              <a:ext uri="{FF2B5EF4-FFF2-40B4-BE49-F238E27FC236}">
                <a16:creationId xmlns:a16="http://schemas.microsoft.com/office/drawing/2014/main" id="{E16A1833-82B7-C8C0-D987-F5197E0669E2}"/>
              </a:ext>
            </a:extLst>
          </p:cNvPr>
          <p:cNvCxnSpPr>
            <a:cxnSpLocks/>
          </p:cNvCxnSpPr>
          <p:nvPr/>
        </p:nvCxnSpPr>
        <p:spPr>
          <a:xfrm>
            <a:off x="4511820" y="1754999"/>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3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213A28F2-9269-52E7-3D4D-711F6F8D9616}"/>
              </a:ext>
            </a:extLst>
          </p:cNvPr>
          <p:cNvSpPr txBox="1">
            <a:spLocks/>
          </p:cNvSpPr>
          <p:nvPr/>
        </p:nvSpPr>
        <p:spPr>
          <a:xfrm>
            <a:off x="1" y="568191"/>
            <a:ext cx="609599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Bygg et lite hus i naturen </a:t>
            </a:r>
          </a:p>
        </p:txBody>
      </p:sp>
      <p:sp>
        <p:nvSpPr>
          <p:cNvPr id="9" name="Text Placeholder 3">
            <a:extLst>
              <a:ext uri="{FF2B5EF4-FFF2-40B4-BE49-F238E27FC236}">
                <a16:creationId xmlns:a16="http://schemas.microsoft.com/office/drawing/2014/main" id="{FC70BFA4-87EC-1083-B8ED-5B271A55D00D}"/>
              </a:ext>
            </a:extLst>
          </p:cNvPr>
          <p:cNvSpPr txBox="1">
            <a:spLocks/>
          </p:cNvSpPr>
          <p:nvPr/>
        </p:nvSpPr>
        <p:spPr>
          <a:xfrm>
            <a:off x="5820376" y="1921602"/>
            <a:ext cx="457868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Hvis du ikke har mulighet til å bygge et ekte lite hus i din region eller på dette tidspunktet i livet, kan du betrakte dette som et verktøy for å samle informasjon og i stedet vurdere å bygge eller utforme en liten struktur, for eksempel et trehus eller en yurt, som du kan besøke og gjenopprette kontakten med naturen i nær fremtid.</a:t>
            </a:r>
          </a:p>
          <a:p>
            <a:pPr marL="0" indent="0">
              <a:lnSpc>
                <a:spcPts val="2200"/>
              </a:lnSpc>
              <a:spcBef>
                <a:spcPts val="1200"/>
              </a:spcBef>
              <a:buClr>
                <a:srgbClr val="5398A2"/>
              </a:buClr>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E06D797B-DD30-F04E-0DB3-180FACACC18D}"/>
              </a:ext>
            </a:extLst>
          </p:cNvPr>
          <p:cNvSpPr txBox="1">
            <a:spLocks/>
          </p:cNvSpPr>
          <p:nvPr/>
        </p:nvSpPr>
        <p:spPr>
          <a:xfrm>
            <a:off x="773840" y="1921602"/>
            <a:ext cx="406905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Å bygge et lite hus i naturen handler ikke bare om å skape et lite sted å bo – det handler også om å omfavne uavhengighet og selvforsyning, en ekte følelse av mestring. </a:t>
            </a:r>
          </a:p>
        </p:txBody>
      </p:sp>
      <p:cxnSp>
        <p:nvCxnSpPr>
          <p:cNvPr id="12" name="Straight Connector 11">
            <a:extLst>
              <a:ext uri="{FF2B5EF4-FFF2-40B4-BE49-F238E27FC236}">
                <a16:creationId xmlns:a16="http://schemas.microsoft.com/office/drawing/2014/main" id="{B1BC25D7-B30D-72BA-CF09-9C1699BC9F0B}"/>
              </a:ext>
            </a:extLst>
          </p:cNvPr>
          <p:cNvCxnSpPr>
            <a:cxnSpLocks/>
          </p:cNvCxnSpPr>
          <p:nvPr/>
        </p:nvCxnSpPr>
        <p:spPr>
          <a:xfrm>
            <a:off x="5193137" y="1654930"/>
            <a:ext cx="0" cy="426659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A7E4-A9BE-B745-5915-8E4AAFE4D2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9AF1CE0-C889-BCA2-52CF-B173BB1AA14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44ABE6B5-E055-5831-3B45-3690243F90B1}"/>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EB71F71-BBC8-4751-BEB5-F7DF68B4967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AF35DF2-C832-21A8-3690-F45B0590028C}"/>
              </a:ext>
            </a:extLst>
          </p:cNvPr>
          <p:cNvSpPr/>
          <p:nvPr/>
        </p:nvSpPr>
        <p:spPr>
          <a:xfrm>
            <a:off x="502861" y="2735295"/>
            <a:ext cx="10359712" cy="35545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EDF4135-CB47-DDFB-053F-C0C12162B871}"/>
              </a:ext>
            </a:extLst>
          </p:cNvPr>
          <p:cNvSpPr txBox="1">
            <a:spLocks/>
          </p:cNvSpPr>
          <p:nvPr/>
        </p:nvSpPr>
        <p:spPr>
          <a:xfrm>
            <a:off x="1735108" y="32897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Velg en beliggenhet med omhu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Enten du allerede eier tomten eller planlegger å kjøpe, bør du velge et sted hvor prosjektet ditt kan smelte sammen med naturen og ha minimal miljøpåvirkning. Dette sikrer at hjemmet ditt respekterer og bevarer det naturlige miljøet. Se etter naturressurser som sollys, vann og vind, som gjør at du kan redusere avhengigheten av eksterne energikilder.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08EA8691-7A16-2736-C408-E10E04501794}"/>
              </a:ext>
            </a:extLst>
          </p:cNvPr>
          <p:cNvCxnSpPr>
            <a:cxnSpLocks/>
          </p:cNvCxnSpPr>
          <p:nvPr/>
        </p:nvCxnSpPr>
        <p:spPr>
          <a:xfrm flipH="1">
            <a:off x="1401145" y="37843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89CA090-16DC-4956-AB8C-A71E754D0CA9}"/>
              </a:ext>
            </a:extLst>
          </p:cNvPr>
          <p:cNvGrpSpPr/>
          <p:nvPr/>
        </p:nvGrpSpPr>
        <p:grpSpPr>
          <a:xfrm>
            <a:off x="439204" y="3478610"/>
            <a:ext cx="1420700" cy="893966"/>
            <a:chOff x="5728181" y="1253145"/>
            <a:chExt cx="1546707" cy="973255"/>
          </a:xfrm>
        </p:grpSpPr>
        <p:sp>
          <p:nvSpPr>
            <p:cNvPr id="18" name="Oval 17">
              <a:extLst>
                <a:ext uri="{FF2B5EF4-FFF2-40B4-BE49-F238E27FC236}">
                  <a16:creationId xmlns:a16="http://schemas.microsoft.com/office/drawing/2014/main" id="{3CA51106-CB86-5E26-F24C-EADE600163B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C372341-95D5-D0DC-E024-A174DAE0FC5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299FAE02-8A3C-A159-3AA4-14AF8D5314CA}"/>
              </a:ext>
            </a:extLst>
          </p:cNvPr>
          <p:cNvSpPr txBox="1">
            <a:spLocks/>
          </p:cNvSpPr>
          <p:nvPr/>
        </p:nvSpPr>
        <p:spPr>
          <a:xfrm>
            <a:off x="1" y="568191"/>
            <a:ext cx="609599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Bygg et lite hus i naturen </a:t>
            </a:r>
          </a:p>
        </p:txBody>
      </p:sp>
      <p:sp>
        <p:nvSpPr>
          <p:cNvPr id="5" name="Text Placeholder 3">
            <a:extLst>
              <a:ext uri="{FF2B5EF4-FFF2-40B4-BE49-F238E27FC236}">
                <a16:creationId xmlns:a16="http://schemas.microsoft.com/office/drawing/2014/main" id="{AA53C5EA-A3BC-C941-8212-1B9F19169499}"/>
              </a:ext>
            </a:extLst>
          </p:cNvPr>
          <p:cNvSpPr txBox="1">
            <a:spLocks/>
          </p:cNvSpPr>
          <p:nvPr/>
        </p:nvSpPr>
        <p:spPr>
          <a:xfrm>
            <a:off x="773847" y="1516086"/>
            <a:ext cx="7724701" cy="1017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Her er noen ting du bør tenke på når du planlegger å bygge ditt eget lille hus:</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876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2FFC-376C-C21E-E423-CC671F9197B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EB18795-1024-6CCC-4EF6-D3969793399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CE51F48-455E-6FCF-00CF-D8DE8042C42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DFC03F-9EE8-3584-C1AA-AAAFAF4AEE77}"/>
              </a:ext>
            </a:extLst>
          </p:cNvPr>
          <p:cNvSpPr/>
          <p:nvPr/>
        </p:nvSpPr>
        <p:spPr>
          <a:xfrm rot="5400000">
            <a:off x="205861" y="1811975"/>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3BC024C-AC19-EF34-683E-42954B423B93}"/>
              </a:ext>
            </a:extLst>
          </p:cNvPr>
          <p:cNvSpPr/>
          <p:nvPr/>
        </p:nvSpPr>
        <p:spPr>
          <a:xfrm>
            <a:off x="502861" y="555812"/>
            <a:ext cx="10359712" cy="573399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525F8C0D-D196-C146-9158-CD73193A53ED}"/>
              </a:ext>
            </a:extLst>
          </p:cNvPr>
          <p:cNvSpPr txBox="1">
            <a:spLocks/>
          </p:cNvSpPr>
          <p:nvPr/>
        </p:nvSpPr>
        <p:spPr>
          <a:xfrm>
            <a:off x="1699249" y="103943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Bruk lokale og bærekraftige materialer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Bruk materialer som gjenvunnet tre, stein og leire fra området rundt deg. Disse naturlige materialene minimerer ikke bare miljøpåvirkningen, men kan også skape et hjem som holder seg varmt om vinteren og kjølig om sommeren, noe som reduserer behovet for ekstern oppvarming eller aircondition.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7DCB3966-33CB-D8FB-475D-3C9E6C71B9C4}"/>
              </a:ext>
            </a:extLst>
          </p:cNvPr>
          <p:cNvCxnSpPr>
            <a:cxnSpLocks/>
          </p:cNvCxnSpPr>
          <p:nvPr/>
        </p:nvCxnSpPr>
        <p:spPr>
          <a:xfrm flipH="1">
            <a:off x="1365286" y="155188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047CD8-5798-60D6-A7A7-7ED7B068767A}"/>
              </a:ext>
            </a:extLst>
          </p:cNvPr>
          <p:cNvGrpSpPr/>
          <p:nvPr/>
        </p:nvGrpSpPr>
        <p:grpSpPr>
          <a:xfrm>
            <a:off x="403345" y="1246180"/>
            <a:ext cx="1420700" cy="893966"/>
            <a:chOff x="5728181" y="1253145"/>
            <a:chExt cx="1546707" cy="973255"/>
          </a:xfrm>
        </p:grpSpPr>
        <p:sp>
          <p:nvSpPr>
            <p:cNvPr id="18" name="Oval 17">
              <a:extLst>
                <a:ext uri="{FF2B5EF4-FFF2-40B4-BE49-F238E27FC236}">
                  <a16:creationId xmlns:a16="http://schemas.microsoft.com/office/drawing/2014/main" id="{BFC15301-777F-07E4-D080-EC4CAD57C6C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A2B6FDF-FA49-AEA0-773E-6EACE541C97D}"/>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6" name="Text Placeholder 3">
            <a:extLst>
              <a:ext uri="{FF2B5EF4-FFF2-40B4-BE49-F238E27FC236}">
                <a16:creationId xmlns:a16="http://schemas.microsoft.com/office/drawing/2014/main" id="{D7D2E815-5126-58C5-EDC5-FDB5C97C1B75}"/>
              </a:ext>
            </a:extLst>
          </p:cNvPr>
          <p:cNvSpPr txBox="1">
            <a:spLocks/>
          </p:cNvSpPr>
          <p:nvPr/>
        </p:nvSpPr>
        <p:spPr>
          <a:xfrm>
            <a:off x="1776971" y="393677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Maksimer energiløsninger utenfor nettet</a:t>
            </a: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Ved å bruke solcellepaneler, vindturbiner eller tre til oppvarming blir du uavhengig av eksterne strømnett. Denne selvforsyningen er en effektiv måte å kontrollere energiforbruket ditt og redusere karbonavtrykket ditt på.</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3A386F4F-742E-D624-7309-50AC97A66F5E}"/>
              </a:ext>
            </a:extLst>
          </p:cNvPr>
          <p:cNvCxnSpPr>
            <a:cxnSpLocks/>
          </p:cNvCxnSpPr>
          <p:nvPr/>
        </p:nvCxnSpPr>
        <p:spPr>
          <a:xfrm flipH="1">
            <a:off x="1443008" y="444922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23708DA-C323-55DD-36F7-35076803C95B}"/>
              </a:ext>
            </a:extLst>
          </p:cNvPr>
          <p:cNvGrpSpPr/>
          <p:nvPr/>
        </p:nvGrpSpPr>
        <p:grpSpPr>
          <a:xfrm>
            <a:off x="481067" y="4143520"/>
            <a:ext cx="1420700" cy="893966"/>
            <a:chOff x="5728181" y="1253145"/>
            <a:chExt cx="1546707" cy="973255"/>
          </a:xfrm>
        </p:grpSpPr>
        <p:sp>
          <p:nvSpPr>
            <p:cNvPr id="9" name="Oval 8">
              <a:extLst>
                <a:ext uri="{FF2B5EF4-FFF2-40B4-BE49-F238E27FC236}">
                  <a16:creationId xmlns:a16="http://schemas.microsoft.com/office/drawing/2014/main" id="{F740BA09-EC57-D8C9-C20B-C2FE5A58EAB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FB74A18-3A52-F4FE-48DE-F05818C1C047}"/>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44017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3061-55D2-4028-69E9-B07F86223F7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C70CBF2-0F5A-B52F-E078-3E32B96B9BC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7AA41ACD-AC91-372F-497B-236F2991082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48D7265-A45A-7F29-9D69-5EF4DB78F574}"/>
              </a:ext>
            </a:extLst>
          </p:cNvPr>
          <p:cNvSpPr/>
          <p:nvPr/>
        </p:nvSpPr>
        <p:spPr>
          <a:xfrm rot="5400000">
            <a:off x="258323" y="395508"/>
            <a:ext cx="6191223" cy="666747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C08B3F2-BB49-C68A-0DB5-268D44386C7F}"/>
              </a:ext>
            </a:extLst>
          </p:cNvPr>
          <p:cNvSpPr/>
          <p:nvPr/>
        </p:nvSpPr>
        <p:spPr>
          <a:xfrm>
            <a:off x="574579" y="2707342"/>
            <a:ext cx="10359712" cy="287318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10BB4435-BA22-3DF1-2550-5E0A5113BD09}"/>
              </a:ext>
            </a:extLst>
          </p:cNvPr>
          <p:cNvSpPr txBox="1">
            <a:spLocks/>
          </p:cNvSpPr>
          <p:nvPr/>
        </p:nvSpPr>
        <p:spPr>
          <a:xfrm>
            <a:off x="1770967" y="3190964"/>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Design for effektivitet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 godt designet lite hjem utnytter hver centimeter, og reduserer behovet for overflødige materialer eller energi. Bruk smart oppbevaring, effektiv isolasjon og multifunksjonelle rom for å holde hjemmet ditt koselig og funksjonelt.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AB52EFEB-2AD5-2E89-5B7A-94E4E244F533}"/>
              </a:ext>
            </a:extLst>
          </p:cNvPr>
          <p:cNvCxnSpPr>
            <a:cxnSpLocks/>
          </p:cNvCxnSpPr>
          <p:nvPr/>
        </p:nvCxnSpPr>
        <p:spPr>
          <a:xfrm flipH="1">
            <a:off x="1437004" y="370341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3A817CD-998D-2EAB-5AA9-E0556996E546}"/>
              </a:ext>
            </a:extLst>
          </p:cNvPr>
          <p:cNvGrpSpPr/>
          <p:nvPr/>
        </p:nvGrpSpPr>
        <p:grpSpPr>
          <a:xfrm>
            <a:off x="475063" y="3397709"/>
            <a:ext cx="1420700" cy="893966"/>
            <a:chOff x="5728181" y="1253145"/>
            <a:chExt cx="1546707" cy="973255"/>
          </a:xfrm>
        </p:grpSpPr>
        <p:sp>
          <p:nvSpPr>
            <p:cNvPr id="18" name="Oval 17">
              <a:extLst>
                <a:ext uri="{FF2B5EF4-FFF2-40B4-BE49-F238E27FC236}">
                  <a16:creationId xmlns:a16="http://schemas.microsoft.com/office/drawing/2014/main" id="{16C0A954-503A-3749-3E9F-67F31EF19EF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2A2683B6-DD91-8943-DDC8-BA3E8E56202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61215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5E89-BB36-B781-9D5E-58F20D0F339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1E6E6427-5B6E-DB3E-B3D3-A379268C6B22}"/>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67891BC-3AC7-5001-DEAF-4E3BEE1BAD17}"/>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B57E14CC-5DB6-8EF4-04B1-B2CA97AE68F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EE1808F2-6EF4-4D4E-3AFA-3B51077CAE3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D3BAD169-2C6C-4182-C960-486CC9EDB8E2}"/>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3A11BF4-199B-D469-D1F2-5D493270DB62}"/>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5071CFDD-F6D6-C533-FE77-63DA6AFCADC2}"/>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FCA41B-4CE3-86F4-D1F7-F64CC8A9E8EA}"/>
              </a:ext>
            </a:extLst>
          </p:cNvPr>
          <p:cNvSpPr/>
          <p:nvPr/>
        </p:nvSpPr>
        <p:spPr>
          <a:xfrm>
            <a:off x="4433890" y="2533182"/>
            <a:ext cx="714205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0A6C741F-F723-4AFC-9CBB-1E888E0D16BD}"/>
              </a:ext>
            </a:extLst>
          </p:cNvPr>
          <p:cNvSpPr/>
          <p:nvPr/>
        </p:nvSpPr>
        <p:spPr>
          <a:xfrm>
            <a:off x="7465102" y="3511493"/>
            <a:ext cx="408940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E1C7571D-512E-5992-1BF5-AC732867C474}"/>
              </a:ext>
            </a:extLst>
          </p:cNvPr>
          <p:cNvSpPr/>
          <p:nvPr/>
        </p:nvSpPr>
        <p:spPr>
          <a:xfrm>
            <a:off x="6475751" y="4471087"/>
            <a:ext cx="506844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5AD61B75-86FB-F5E8-6838-AE763460B336}"/>
              </a:ext>
            </a:extLst>
          </p:cNvPr>
          <p:cNvSpPr txBox="1"/>
          <p:nvPr/>
        </p:nvSpPr>
        <p:spPr>
          <a:xfrm>
            <a:off x="5951095" y="4505503"/>
            <a:ext cx="5568166"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blir utfordrende</a:t>
            </a:r>
          </a:p>
        </p:txBody>
      </p:sp>
      <p:sp>
        <p:nvSpPr>
          <p:cNvPr id="6" name="TextBox 5">
            <a:extLst>
              <a:ext uri="{FF2B5EF4-FFF2-40B4-BE49-F238E27FC236}">
                <a16:creationId xmlns:a16="http://schemas.microsoft.com/office/drawing/2014/main" id="{EEB6D4DB-002F-4E4D-621A-1A4AEEBF5434}"/>
              </a:ext>
            </a:extLst>
          </p:cNvPr>
          <p:cNvSpPr txBox="1"/>
          <p:nvPr/>
        </p:nvSpPr>
        <p:spPr>
          <a:xfrm>
            <a:off x="3978440" y="2584873"/>
            <a:ext cx="7554645"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Grunnleggende øvelser</a:t>
            </a:r>
          </a:p>
        </p:txBody>
      </p:sp>
      <p:sp>
        <p:nvSpPr>
          <p:cNvPr id="8" name="TextBox 7">
            <a:extLst>
              <a:ext uri="{FF2B5EF4-FFF2-40B4-BE49-F238E27FC236}">
                <a16:creationId xmlns:a16="http://schemas.microsoft.com/office/drawing/2014/main" id="{2507CA9B-8C92-1790-8955-2E1E882F5D6B}"/>
              </a:ext>
            </a:extLst>
          </p:cNvPr>
          <p:cNvSpPr txBox="1"/>
          <p:nvPr/>
        </p:nvSpPr>
        <p:spPr>
          <a:xfrm>
            <a:off x="6715593" y="3527980"/>
            <a:ext cx="47960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når livet</a:t>
            </a:r>
          </a:p>
        </p:txBody>
      </p:sp>
    </p:spTree>
    <p:extLst>
      <p:ext uri="{BB962C8B-B14F-4D97-AF65-F5344CB8AC3E}">
        <p14:creationId xmlns:p14="http://schemas.microsoft.com/office/powerpoint/2010/main" val="145150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919230"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562864"/>
            <a:ext cx="4492025"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Å leve i uholdbare systemer er utfordrende for de fleste av oss – utfordrende fysisk, mentalt, følelsesmessig, åndelig, økonomisk, kreativt og mellommenneskelig.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Å bryte ut av uholdbare systemer kan være enda mer utfordrende. Å skape bærekraftige måter å leve på kan bidra til å bygge helt nye systemer og strukturer, men utfordringene knyttet til denne typen banebrytende arbeid kan ta på.  </a:t>
            </a: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352001" y="1763781"/>
            <a:ext cx="6096007"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460"/>
              </a:lnSpc>
              <a:spcBef>
                <a:spcPts val="0"/>
              </a:spcBef>
              <a:buClr>
                <a:srgbClr val="E6C8C7"/>
              </a:buClr>
              <a:buNone/>
              <a:tabLst>
                <a:tab pos="4572000"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Jordingsteknikker    	30</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«Jording</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     	32</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Pusting     	34</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Progressiv </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muskelavslapning    	36</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Sensorisk </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jordforbindelse    	38</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473249" y="2952613"/>
            <a:ext cx="5897595" cy="767372"/>
            <a:chOff x="5408400" y="3484375"/>
            <a:chExt cx="58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473249" y="2129716"/>
            <a:ext cx="5937195" cy="767372"/>
            <a:chOff x="5408400" y="3484375"/>
            <a:chExt cx="59371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4396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473249" y="3775510"/>
            <a:ext cx="5897595" cy="767372"/>
            <a:chOff x="5408400" y="3484375"/>
            <a:chExt cx="58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473249" y="4598407"/>
            <a:ext cx="5897595" cy="767372"/>
            <a:chOff x="5408400" y="3484375"/>
            <a:chExt cx="58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473249" y="5421304"/>
            <a:ext cx="5897595" cy="767372"/>
            <a:chOff x="5408400" y="3484375"/>
            <a:chExt cx="58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
        <p:nvSpPr>
          <p:cNvPr id="12" name="TextBox 11">
            <a:extLst>
              <a:ext uri="{FF2B5EF4-FFF2-40B4-BE49-F238E27FC236}">
                <a16:creationId xmlns:a16="http://schemas.microsoft.com/office/drawing/2014/main" id="{80C484EE-7BBB-D1B5-6014-11B4552976E0}"/>
              </a:ext>
            </a:extLst>
          </p:cNvPr>
          <p:cNvSpPr txBox="1"/>
          <p:nvPr/>
        </p:nvSpPr>
        <p:spPr>
          <a:xfrm>
            <a:off x="6352001" y="562865"/>
            <a:ext cx="5392694" cy="1139286"/>
          </a:xfrm>
          <a:prstGeom prst="rect">
            <a:avLst/>
          </a:prstGeom>
          <a:noFill/>
        </p:spPr>
        <p:txBody>
          <a:bodyPr wrap="square">
            <a:spAutoFit/>
          </a:bodyPr>
          <a:lstStyle/>
          <a:p>
            <a:pPr marL="0" indent="0">
              <a:lnSpc>
                <a:spcPts val="27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Nedenfor deler vi </a:t>
            </a:r>
            <a:r>
              <a:rPr lang="en-IE" sz="2800" b="1" dirty="0">
                <a:solidFill>
                  <a:srgbClr val="404040"/>
                </a:solidFill>
                <a:latin typeface="Calibri" panose="020F0502020204030204" pitchFamily="34" charset="0"/>
                <a:ea typeface="Calibri" panose="020F0502020204030204" pitchFamily="34" charset="0"/>
                <a:cs typeface="Calibri" panose="020F0502020204030204" pitchFamily="34" charset="0"/>
              </a:rPr>
              <a:t>noen verktøy vi har brukt for å føle oss styrket og få fotfeste der vi er. </a:t>
            </a:r>
          </a:p>
        </p:txBody>
      </p:sp>
    </p:spTree>
    <p:extLst>
      <p:ext uri="{BB962C8B-B14F-4D97-AF65-F5344CB8AC3E}">
        <p14:creationId xmlns:p14="http://schemas.microsoft.com/office/powerpoint/2010/main" val="633824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1D8C4720-ED26-FFC3-1A2C-E75CBC38AB84}"/>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735566" y="2030783"/>
            <a:ext cx="9556272" cy="4304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Verden vår endrer seg raskt. Vi multitasker hele tiden og blir konstant bombardert med tonnevis av ny informasjon, som alle krever vår oppmerksomhet og interesse. Det er lett å føle seg overveldet, distrahert og engstelig når vi prøver å holde tritt med den endeløse strømmen. I denne konstante hasten blir det viktigere enn noensinne å finne øyeblikk til å stoppe opp og fokusere, slik at vi kan gjenopprette en meningsfull forbindelse med oss selv og verden... men jeg har ikke tid til dette... jeg er sent ute til et møte...</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Når høsten nærmer seg, roer livet seg litt ned, akkurat som naturen rundt meg. Jeg finner meg selv vandrende i tankene, og tenker på kosen i stuen hjemme hos familien min når den store, tradisjonelle vedovnen er tent. Det gir meg alltid en følelse av trygghet – et rom hvor jeg kan senke tempoet og slutte å stresse med ting som, når </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jeg </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tenker etter</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ikke er så viktige som jeg trodde, og et rom hvor jeg kan senke tempoet. </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708133" y="798655"/>
            <a:ext cx="9730556"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Et essay av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Hvordan det å bake brød med hendene mine hjelper meg å roe ned tankene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6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31BEE-3895-FDBE-71C0-870C623078C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0D66040A-2C21-AC22-5F3A-E4BB30D9569D}"/>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69937758-EDE8-B51C-ED4F-2852288204F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588F27C-92B7-5B93-66EF-70D0706B89B0}"/>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7EEAC1F-66F2-D8DF-9131-8FEC2774D088}"/>
              </a:ext>
            </a:extLst>
          </p:cNvPr>
          <p:cNvSpPr txBox="1">
            <a:spLocks/>
          </p:cNvSpPr>
          <p:nvPr/>
        </p:nvSpPr>
        <p:spPr>
          <a:xfrm>
            <a:off x="692413" y="2059801"/>
            <a:ext cx="9658412" cy="395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Jeg kan høre den gamle klokken med sitt hypnotiserende tikking, mens vekten svinger fra venstre til høyre og teller sekundene, men sekundene spiller egentlig ingen rolle; rommet er tidløst. Mens jeg sitter på benken og lener ryggen mot de varme leireflisene, hører og føler jeg vibrasjonen og raslingen fra et gammelt verktøy som moren min bruker til å legge ved i ovnen for å lage ild, slik at hun senere kan bake brød i den.</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Senere på kvelden, mens jeg sitter og spiser dette brødet og kjenner varmen spre seg fra ovnen, føler jeg meg tilfreds og avslappet... Har du noen gang lagt merke til hvordan det å jobbe med hendene kan bidra til å roe sinnet? Selv om det å bake brød virker som en enkel oppgave, tror jeg det er en mangesidig og eldgammel oppgave. Hvis resiliens er evnen til å tilpasse seg vanskelige livserfaringer, kan baking av brød betraktes som en av de reneste formene for å bygge resiliens på alle nivåer, både mentalt og fysisk.</a:t>
            </a:r>
          </a:p>
        </p:txBody>
      </p:sp>
      <p:sp>
        <p:nvSpPr>
          <p:cNvPr id="5" name="Text Placeholder 3">
            <a:extLst>
              <a:ext uri="{FF2B5EF4-FFF2-40B4-BE49-F238E27FC236}">
                <a16:creationId xmlns:a16="http://schemas.microsoft.com/office/drawing/2014/main" id="{24A5ADE9-BA3C-C1A9-F1A3-74FD0925E875}"/>
              </a:ext>
            </a:extLst>
          </p:cNvPr>
          <p:cNvSpPr txBox="1">
            <a:spLocks/>
          </p:cNvSpPr>
          <p:nvPr/>
        </p:nvSpPr>
        <p:spPr>
          <a:xfrm>
            <a:off x="692413" y="82767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Et essay av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Hvordan det å bruke hendene mine til å bake brød hjelper meg å roe sinnet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895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723A-8572-FAAB-B46E-6CAABE43CC6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2E38566E-5CE5-1839-7BC2-359BA3EB12F1}"/>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F1B57378-5F87-D10E-2C82-C763B02093C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F535E917-F4A8-11EA-AD70-50713247F804}"/>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B814B3B-89D1-3DAB-FC73-3A57C652E9B8}"/>
              </a:ext>
            </a:extLst>
          </p:cNvPr>
          <p:cNvSpPr txBox="1">
            <a:spLocks/>
          </p:cNvSpPr>
          <p:nvPr/>
        </p:nvSpPr>
        <p:spPr>
          <a:xfrm>
            <a:off x="749329" y="1851951"/>
            <a:ext cx="1004358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Det er bevist at manuelt arbeid forbedrer mental helse og velvære. Baking hjelper til med å lindre fysisk stress som bygger seg opp fra kravene i hverdagen. Det rydder også opp i hodet ved at du kan fokusere fullt og helt på å utføre en enkelt oppgave – i dette tilfellet å forvandle vann, mel og salt til et deilig, næringsrikt brød.</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I tillegg gir det en følelse av trygghet og sikkerhet å tilberede mat fra bunnen av – spesielt når det gjelder matsikkerhet, da disse ferdighetene kan vise seg å være avgjørende i fremtiden. For meg føles det styrkende å vite nøyaktig hva maten min inneholder og å ha kontroll over hva jeg putter i kroppen min. Når vi engasjerer oss i denne eldgamle, praktiske prosessen, dyrker vi tålmodighet, styrke og tilpasningsevne – egenskaper som styrker oss mot utfordringene i det moderne livet. Gjennom baking kan vi gjenoppdage hvordan motstandskraft bygges opp gjennom små, bevisste handlinger som gir næring til både kropp og sinn. Hvis du vil bake brød selv, kan du starte med en oppskrift som bruker instantgjær for å redusere tiden det tar, og bli kjent med prosessen før du går videre til mer kompliserte metoder.</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28674AA-5460-9E4E-0CEB-0DEA69D9E2A8}"/>
              </a:ext>
            </a:extLst>
          </p:cNvPr>
          <p:cNvSpPr txBox="1">
            <a:spLocks/>
          </p:cNvSpPr>
          <p:nvPr/>
        </p:nvSpPr>
        <p:spPr>
          <a:xfrm>
            <a:off x="749329" y="61982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Et essay av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Hvordan det å bruke hendene mine til å bake brød hjelper meg å roe sinnet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844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Innledning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59660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Jordingsteknikker</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5220937" y="1921602"/>
            <a:ext cx="55918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livet føles ute av kontroll, har grunningsøvelser minnet meg på at jeg alltid kan skape stabilitet i meg selv. Det er som å trykke på pause og gi meg selv et øyeblikk til å nullstille, slik at jeg kan gå videre med et klarere hode og et roligere hjerte.</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Her er noen grunnleggende teknikker som kan hjelpe når ting føles overveldende. De fokuserer på å gjenopprette kontakten med kroppen, pusten og omgivelsene, noe som gjør det lettere å holde seg rolig og være til stede i øyeblikket.</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299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 en verden som føles kaotisk og fartsfylt, kan grunnleggende teknikker hjelpe oss å senke tempoet og fokusere på det som er virkelig i øyeblikket: kroppene våre, pusten vår og jorden under føttene våre.</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835055" y="1800426"/>
            <a:ext cx="0" cy="437552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9013-F13C-531F-9ECC-A6A5AFDF06A3}"/>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C10B063-6785-F462-36A1-9531811B9BD7}"/>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9263A8AD-9BE5-D4ED-436C-4E1F5772324C}"/>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1F7C85B-EC8D-26EF-1277-D577E1D0120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8D5F241-75B7-68A7-1351-DCF546F7D288}"/>
              </a:ext>
            </a:extLst>
          </p:cNvPr>
          <p:cNvSpPr/>
          <p:nvPr/>
        </p:nvSpPr>
        <p:spPr>
          <a:xfrm>
            <a:off x="2149084" y="1541300"/>
            <a:ext cx="9364763" cy="4837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4469B620-0B51-F316-DA2E-02346EC5862A}"/>
              </a:ext>
            </a:extLst>
          </p:cNvPr>
          <p:cNvSpPr txBox="1">
            <a:spLocks/>
          </p:cNvSpPr>
          <p:nvPr/>
        </p:nvSpPr>
        <p:spPr>
          <a:xfrm>
            <a:off x="2654661" y="2010636"/>
            <a:ext cx="858936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Gjør det til en vane: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Jo oftere du jordet deg, jo lettere blir det. Prøv å gjøre jordingen til en del av din daglige rutine.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Gå utendørs: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Naturen er en flott bakgrunn for å finne ro. En tur i parken eller tid i hagen din kan forsterke den beroligende effekten av disse teknikkene.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Finn det som fungerer for deg: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Ulike teknikker fungerer for ulike mennesker, så prøv noen få og se hvilke som hjelper deg å føle deg mest rolig og sentrert.</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Begynn i det små: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Selv bare noen få minutter om dagen kan gjøre en stor forskjell.</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Pass det inn i rutinen din: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Å finne roen trenger ikke å være en egen aktivitet – du kan øve på det mens du lager te, går til jobben eller når som helst i løpet av dagen.</a:t>
            </a:r>
          </a:p>
          <a:p>
            <a:pPr lvl="0">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45;p2">
            <a:extLst>
              <a:ext uri="{FF2B5EF4-FFF2-40B4-BE49-F238E27FC236}">
                <a16:creationId xmlns:a16="http://schemas.microsoft.com/office/drawing/2014/main" id="{49FED3AD-894D-2A29-16F6-258959AD239A}"/>
              </a:ext>
            </a:extLst>
          </p:cNvPr>
          <p:cNvSpPr txBox="1">
            <a:spLocks/>
          </p:cNvSpPr>
          <p:nvPr/>
        </p:nvSpPr>
        <p:spPr>
          <a:xfrm>
            <a:off x="23557" y="1045776"/>
            <a:ext cx="8589364"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Generelle tips for grounding-øvelser:</a:t>
            </a:r>
          </a:p>
        </p:txBody>
      </p:sp>
    </p:spTree>
    <p:extLst>
      <p:ext uri="{BB962C8B-B14F-4D97-AF65-F5344CB8AC3E}">
        <p14:creationId xmlns:p14="http://schemas.microsoft.com/office/powerpoint/2010/main" val="1598307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4DDC-745D-893C-8930-FDEDC1B9B484}"/>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627D51F-7C67-5193-B8B7-3CDDA836191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58D83909-E6BA-A549-4610-040F154ECA37}"/>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1FFECE3-87E9-54B7-0E36-D33940ECBED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A200DCA-5133-B14E-FB35-F0520FD18F70}"/>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7FD020E9-E65D-71E1-647D-9809BAA4FCD1}"/>
              </a:ext>
            </a:extLst>
          </p:cNvPr>
          <p:cNvSpPr txBox="1">
            <a:spLocks/>
          </p:cNvSpPr>
          <p:nvPr/>
        </p:nvSpPr>
        <p:spPr>
          <a:xfrm>
            <a:off x="2" y="568191"/>
            <a:ext cx="88292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«Jording» (å gå barbeint i naturen)</a:t>
            </a:r>
          </a:p>
        </p:txBody>
      </p:sp>
      <p:sp>
        <p:nvSpPr>
          <p:cNvPr id="27" name="Text Placeholder 3">
            <a:extLst>
              <a:ext uri="{FF2B5EF4-FFF2-40B4-BE49-F238E27FC236}">
                <a16:creationId xmlns:a16="http://schemas.microsoft.com/office/drawing/2014/main" id="{1C78F22C-F541-51A4-9342-9315455D6F4F}"/>
              </a:ext>
            </a:extLst>
          </p:cNvPr>
          <p:cNvSpPr txBox="1">
            <a:spLocks/>
          </p:cNvSpPr>
          <p:nvPr/>
        </p:nvSpPr>
        <p:spPr>
          <a:xfrm>
            <a:off x="834411" y="3006699"/>
            <a:ext cx="459031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 er en av de enkleste måtene å gjenopprette kontakten med jorden og roe sinnet på. Å gå barbeint frigjør føttene våre fra skoenes begrensninger, gir føttene våre rom til å puste og gir musklene våre tid til å hvile og gjenoppbygges. Det er en måte å bokstavelig talt forankre seg på jorden, fysisk og følelsesmessig, når alt føles som om det spinner ut av kontroll.</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2A536DA0-C3C6-3A4E-2FE3-BB3B721663AF}"/>
              </a:ext>
            </a:extLst>
          </p:cNvPr>
          <p:cNvSpPr txBox="1">
            <a:spLocks/>
          </p:cNvSpPr>
          <p:nvPr/>
        </p:nvSpPr>
        <p:spPr>
          <a:xfrm>
            <a:off x="799184" y="1781784"/>
            <a:ext cx="462663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Jording innebærer å gå barbeint på naturlige overflater som gress, sand eller jord. </a:t>
            </a:r>
          </a:p>
        </p:txBody>
      </p:sp>
      <p:cxnSp>
        <p:nvCxnSpPr>
          <p:cNvPr id="3" name="Straight Connector 2">
            <a:extLst>
              <a:ext uri="{FF2B5EF4-FFF2-40B4-BE49-F238E27FC236}">
                <a16:creationId xmlns:a16="http://schemas.microsoft.com/office/drawing/2014/main" id="{E817599F-8F87-142F-368B-D87D4C5B00E2}"/>
              </a:ext>
            </a:extLst>
          </p:cNvPr>
          <p:cNvCxnSpPr>
            <a:cxnSpLocks/>
          </p:cNvCxnSpPr>
          <p:nvPr/>
        </p:nvCxnSpPr>
        <p:spPr>
          <a:xfrm>
            <a:off x="5659514" y="1655812"/>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43ECCA3-678A-1900-AC23-C3B392071318}"/>
              </a:ext>
            </a:extLst>
          </p:cNvPr>
          <p:cNvSpPr txBox="1">
            <a:spLocks/>
          </p:cNvSpPr>
          <p:nvPr/>
        </p:nvSpPr>
        <p:spPr>
          <a:xfrm>
            <a:off x="5901033" y="2718507"/>
            <a:ext cx="492572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Finn et trygt uteområde som en hage, park eller strand. </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 av deg skoene og stå eller gå sakte, og legg merke til hvordan bakken føles under føttene dine.</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Pust dypt og la deg selv slappe av i øyeblikket.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Bruk 5–10 minutter på å gå eller stå, og la deg selv føle deg stabil og rolig. </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987D6FC-EB74-CB98-6B61-5CFAC162A679}"/>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Slik gjør du det: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904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BAB3-ADC9-2EA0-800A-0525A6CF3488}"/>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7C7AE79-8DF0-4AF4-AAAF-2D33475C49BE}"/>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FCCA2650-C73B-8438-3598-4C22C562D06A}"/>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B66CC-AF5D-CCCB-04F7-8CC7D4DA450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01C66A8-BDF5-0C8F-C9AC-F7BCFD2A0106}"/>
              </a:ext>
            </a:extLst>
          </p:cNvPr>
          <p:cNvSpPr/>
          <p:nvPr/>
        </p:nvSpPr>
        <p:spPr>
          <a:xfrm>
            <a:off x="2453478" y="1630213"/>
            <a:ext cx="9238849" cy="4837544"/>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6D744C8B-D2DA-F94D-038C-7CBE0947B558}"/>
              </a:ext>
            </a:extLst>
          </p:cNvPr>
          <p:cNvSpPr txBox="1">
            <a:spLocks/>
          </p:cNvSpPr>
          <p:nvPr/>
        </p:nvSpPr>
        <p:spPr>
          <a:xfrm>
            <a:off x="2854123" y="2107799"/>
            <a:ext cx="81996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Velg riktig sted: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Finn et sted med ren, myk grunn som gress eller sand, slik at du føler deg komfortabel med å gå barbeint.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Beste tidspunkt: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Prøv å gå barbeint tidlig om morgenen eller sent på ettermiddagen, når det er roligere og bakken føles kjøligere.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Vær forsiktig: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Sjekk om det er skarpe gjenstander eller ujevn bakke før du går barbeint.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Variasjon: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Veksle mellom å stå stille og gå sakte for å oppleve omgivelsene på forskjellige måter.</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Vær oppmerksom på været: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Vått gress eller jord kan forsterke sanseopplevelsen, men unngå ekstremt kalde eller varme overflater for å holde det behagelig og trygt.</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221A1E5F-8FB9-EE2A-599E-E34B7F140581}"/>
              </a:ext>
            </a:extLst>
          </p:cNvPr>
          <p:cNvSpPr txBox="1">
            <a:spLocks/>
          </p:cNvSpPr>
          <p:nvPr/>
        </p:nvSpPr>
        <p:spPr>
          <a:xfrm>
            <a:off x="23557" y="1045776"/>
            <a:ext cx="7241419"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og triks for jordforbindelse:</a:t>
            </a:r>
          </a:p>
        </p:txBody>
      </p:sp>
    </p:spTree>
    <p:extLst>
      <p:ext uri="{BB962C8B-B14F-4D97-AF65-F5344CB8AC3E}">
        <p14:creationId xmlns:p14="http://schemas.microsoft.com/office/powerpoint/2010/main" val="479862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078B-BF6A-94B0-71C8-70FEE3AF16E2}"/>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E115E4DA-8277-8DC7-B1F1-0000BD87A9E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90DEFD0-B244-05D6-2F6D-FECF17D4C3D1}"/>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26C7035-C718-356E-EEC4-1130241D8FF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719EABF-8C48-E34F-0C18-7B9559254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98F18366-E94E-2413-1AAE-2810DF37B0A5}"/>
              </a:ext>
            </a:extLst>
          </p:cNvPr>
          <p:cNvSpPr txBox="1">
            <a:spLocks/>
          </p:cNvSpPr>
          <p:nvPr/>
        </p:nvSpPr>
        <p:spPr>
          <a:xfrm>
            <a:off x="3" y="568191"/>
            <a:ext cx="74651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Pusting (4-7-8-metoden)</a:t>
            </a:r>
          </a:p>
        </p:txBody>
      </p:sp>
      <p:sp>
        <p:nvSpPr>
          <p:cNvPr id="27" name="Text Placeholder 3">
            <a:extLst>
              <a:ext uri="{FF2B5EF4-FFF2-40B4-BE49-F238E27FC236}">
                <a16:creationId xmlns:a16="http://schemas.microsoft.com/office/drawing/2014/main" id="{0F0E43B9-1EC7-4B28-13ED-8955261D6BB7}"/>
              </a:ext>
            </a:extLst>
          </p:cNvPr>
          <p:cNvSpPr txBox="1">
            <a:spLocks/>
          </p:cNvSpPr>
          <p:nvPr/>
        </p:nvSpPr>
        <p:spPr>
          <a:xfrm>
            <a:off x="1089536" y="3994642"/>
            <a:ext cx="437150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Pusten din er alltid med deg, så den er en pålitelig måte å finne roen og få tilgang til livskraften som finnes i oss alle. Å fokusere på langsom, jevn pusting kan hjelpe deg med å nullstille og føle deg mer i kontroll.</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E4C0D623-4B6A-C50E-3555-2E6A9F8948A2}"/>
              </a:ext>
            </a:extLst>
          </p:cNvPr>
          <p:cNvSpPr txBox="1">
            <a:spLocks/>
          </p:cNvSpPr>
          <p:nvPr/>
        </p:nvSpPr>
        <p:spPr>
          <a:xfrm>
            <a:off x="1089536" y="1921602"/>
            <a:ext cx="437150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Pusting er en rask måte å roe deg ned på, og 4-7-8-metoden hjelper deg med å senke hjertefrekvensen og slappe av kroppen. mer kontroll.</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7331BFE4-89B1-FCA4-FF67-D85A787FB26A}"/>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7488AB1-93BA-242C-8640-EAE2B4AE9C4F}"/>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Sitt eller stå komfortabelt.</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Pust inn gjennom nesen i 4 sekunder.</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Hold pusten i 7 sekunder.</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Pust sakte ut gjennom munnen i 8 sekunder.</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Gjenta 5 ganger til du føler deg mer avslappet.</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9DC2C56-7821-4647-1EBE-B97F72119B76}"/>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Slik gjør du det: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10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0E2D-8112-24D4-80C1-2764920D987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DE59313E-365E-9094-BDE2-7AF47FDE0DF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89FFE40-2149-07DB-7343-0E6BE02943C5}"/>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BEB3D-4C1A-3BD1-8372-40C8F2CB2B9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E082129-E30D-0C48-3FD8-26F58E645C2F}"/>
              </a:ext>
            </a:extLst>
          </p:cNvPr>
          <p:cNvSpPr/>
          <p:nvPr/>
        </p:nvSpPr>
        <p:spPr>
          <a:xfrm>
            <a:off x="2234938" y="1659457"/>
            <a:ext cx="9427410"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58CD54E4-6004-C2F3-CDF3-0E38785FA906}"/>
              </a:ext>
            </a:extLst>
          </p:cNvPr>
          <p:cNvSpPr txBox="1">
            <a:spLocks/>
          </p:cNvSpPr>
          <p:nvPr/>
        </p:nvSpPr>
        <p:spPr>
          <a:xfrm>
            <a:off x="2635584" y="2137043"/>
            <a:ext cx="8109680"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Start i det små: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Hvis du har lite tid, fokuser på viktige områder som skuldre, kjeve og hender, hvor det ofte oppstår spenninger.</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Bruk myk musikk: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Spill beroligende musikk i bakgrunnen for å forbedre avslapningsopplevelsen.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Ikke hastverk: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 deg god tid, spesielt når du spenner og slapper av hver muskel. Jo saktere, jo bedre.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Gjør det før du legger deg: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Progressiv muskelavslapning kan hjelpe deg med å slappe av før du legger deg, så prøv det om kvelden eller integrer det i rutinen din før du legger deg.</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Visualiser avslapning: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Forestill deg at spenningen forlater kroppen din når du slapper av hver muskelgruppe.</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9E9100F-D992-B457-E61A-2C0BC37AFE34}"/>
              </a:ext>
            </a:extLst>
          </p:cNvPr>
          <p:cNvSpPr txBox="1">
            <a:spLocks/>
          </p:cNvSpPr>
          <p:nvPr/>
        </p:nvSpPr>
        <p:spPr>
          <a:xfrm>
            <a:off x="23557" y="1045776"/>
            <a:ext cx="9720050"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og triks for progressiv muskelavslapning:</a:t>
            </a:r>
          </a:p>
        </p:txBody>
      </p:sp>
    </p:spTree>
    <p:extLst>
      <p:ext uri="{BB962C8B-B14F-4D97-AF65-F5344CB8AC3E}">
        <p14:creationId xmlns:p14="http://schemas.microsoft.com/office/powerpoint/2010/main" val="665097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1E2C-A6F0-BA13-976D-5B0CE0F48E0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217E8FDA-8F1C-E047-5B87-590766BFCD2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79CF85F5-28FC-5832-55FD-F7E5F6FFF33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253813-B043-A785-0E18-B3D0A3CFAFA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4625E5F-7E47-17D9-E3AA-EA612C326E57}"/>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DBCBA5F2-C055-296E-8FC1-17B3CCA36D38}"/>
              </a:ext>
            </a:extLst>
          </p:cNvPr>
          <p:cNvSpPr txBox="1">
            <a:spLocks/>
          </p:cNvSpPr>
          <p:nvPr/>
        </p:nvSpPr>
        <p:spPr>
          <a:xfrm>
            <a:off x="3" y="568191"/>
            <a:ext cx="74651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Progressiv muskelavslapning</a:t>
            </a:r>
          </a:p>
        </p:txBody>
      </p:sp>
      <p:sp>
        <p:nvSpPr>
          <p:cNvPr id="27" name="Text Placeholder 3">
            <a:extLst>
              <a:ext uri="{FF2B5EF4-FFF2-40B4-BE49-F238E27FC236}">
                <a16:creationId xmlns:a16="http://schemas.microsoft.com/office/drawing/2014/main" id="{A3DF808A-8175-934D-434E-4F7CDE2919F9}"/>
              </a:ext>
            </a:extLst>
          </p:cNvPr>
          <p:cNvSpPr txBox="1">
            <a:spLocks/>
          </p:cNvSpPr>
          <p:nvPr/>
        </p:nvSpPr>
        <p:spPr>
          <a:xfrm>
            <a:off x="1048691" y="3980229"/>
            <a:ext cx="4036334" cy="2218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Stress bygger seg ofte opp i kroppen uten at vi er klar over det. Denne teknikken hjelper deg å bli mer bevisst på spenningen og gir deg kraften til å slippe den, samtidig som du frigjør deg fra spenningens makt over deg.</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71288C4F-CEA0-7E63-F19F-1B8BD7B0D8CF}"/>
              </a:ext>
            </a:extLst>
          </p:cNvPr>
          <p:cNvSpPr txBox="1">
            <a:spLocks/>
          </p:cNvSpPr>
          <p:nvPr/>
        </p:nvSpPr>
        <p:spPr>
          <a:xfrm>
            <a:off x="1038028" y="1858056"/>
            <a:ext cx="4486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Denne teknikken innebærer å spenne og deretter slappe av forskjellige muskelgrupper for å frigjøre spenningen og gjenopprette kontakten med kroppen din.</a:t>
            </a:r>
          </a:p>
        </p:txBody>
      </p:sp>
      <p:cxnSp>
        <p:nvCxnSpPr>
          <p:cNvPr id="3" name="Straight Connector 2">
            <a:extLst>
              <a:ext uri="{FF2B5EF4-FFF2-40B4-BE49-F238E27FC236}">
                <a16:creationId xmlns:a16="http://schemas.microsoft.com/office/drawing/2014/main" id="{1680D874-1961-A4F8-44AF-7416413C8DBD}"/>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126BC65-554D-4216-30B1-629C2E199B2C}"/>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Sett deg eller legg deg ned på et behagelig sted.</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tærne: spenn dem i 5 sekunder, og slapp deretter av.</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Gå videre oppover gjennom bena, magen, armene og ansiktet – spenn og slapp av hver muskelgruppe i noen sekunder.</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du slapper av, pust dypt og slipp all stivhet.</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034438-B157-DCE0-AB36-F09D629B2769}"/>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Slik gjør du det: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78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E0BA-F014-F121-1392-AC06F7821A7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B9396C5D-DF11-1759-EE65-5428685F8BEF}"/>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179008DB-43CF-4480-6FF9-6AFD1F43CDB6}"/>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884825F-FC21-C24C-626B-13A4D16CCE1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59F961D-F1F4-C3A9-3FBA-4CF8671FC789}"/>
              </a:ext>
            </a:extLst>
          </p:cNvPr>
          <p:cNvSpPr/>
          <p:nvPr/>
        </p:nvSpPr>
        <p:spPr>
          <a:xfrm>
            <a:off x="2249928" y="1659457"/>
            <a:ext cx="9263919"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9E0828B2-A5F0-03A5-888E-B9BDF951CB1F}"/>
              </a:ext>
            </a:extLst>
          </p:cNvPr>
          <p:cNvSpPr txBox="1">
            <a:spLocks/>
          </p:cNvSpPr>
          <p:nvPr/>
        </p:nvSpPr>
        <p:spPr>
          <a:xfrm>
            <a:off x="2635584" y="2137043"/>
            <a:ext cx="8109680"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Finn et rolig sted: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Om mulig, øv i et rolig rom eller et sted hvor du ikke blir forstyrret.</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Bruk en tidtaker: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Hvis du nettopp har begynt, sett en tidtaker for å styre tidspunktet for pustene dine.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Juster timingen: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Hvis det føles for langt å holde pusten i 7 sekunder, kan du forkorte tiden og gradvis øke den.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Kombiner med jordforbindelse: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Prøv 4-7-8-pusting mens du praktiserer jordforbindelse for å doble den beroligende effekten.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Bruk når som helst: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Denne teknikken er diskret, så du kan også bruke den i stressende situasjoner, enten på jobben eller ute blant folk.</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6765AB5-1836-5A7F-C1CA-BC0203DCF45D}"/>
              </a:ext>
            </a:extLst>
          </p:cNvPr>
          <p:cNvSpPr txBox="1">
            <a:spLocks/>
          </p:cNvSpPr>
          <p:nvPr/>
        </p:nvSpPr>
        <p:spPr>
          <a:xfrm>
            <a:off x="23557" y="1045776"/>
            <a:ext cx="9345295"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og triks for bruk av pusteteknikker:</a:t>
            </a:r>
          </a:p>
        </p:txBody>
      </p:sp>
    </p:spTree>
    <p:extLst>
      <p:ext uri="{BB962C8B-B14F-4D97-AF65-F5344CB8AC3E}">
        <p14:creationId xmlns:p14="http://schemas.microsoft.com/office/powerpoint/2010/main" val="66176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3C29-87DD-D20E-74B3-E514456FAD4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FFBFA01-E145-76E7-A489-E4C3C3BEF49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33FC14C-8B73-9776-9C71-F2C1734C81F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5D132CF-3707-B05F-BFED-E4FDEC2ED09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0366849A-38B3-AA40-56F5-CDD00A828C76}"/>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E6DBC96-FD83-A2F6-8791-AD26DCFEE9FE}"/>
              </a:ext>
            </a:extLst>
          </p:cNvPr>
          <p:cNvSpPr txBox="1">
            <a:spLocks/>
          </p:cNvSpPr>
          <p:nvPr/>
        </p:nvSpPr>
        <p:spPr>
          <a:xfrm>
            <a:off x="3" y="568191"/>
            <a:ext cx="968364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Sensorisk forankring (5-4-3-2-1-metoden)</a:t>
            </a:r>
          </a:p>
        </p:txBody>
      </p:sp>
      <p:sp>
        <p:nvSpPr>
          <p:cNvPr id="27" name="Text Placeholder 3">
            <a:extLst>
              <a:ext uri="{FF2B5EF4-FFF2-40B4-BE49-F238E27FC236}">
                <a16:creationId xmlns:a16="http://schemas.microsoft.com/office/drawing/2014/main" id="{660AE578-2F32-91BD-0DBD-F01B9421C5C2}"/>
              </a:ext>
            </a:extLst>
          </p:cNvPr>
          <p:cNvSpPr txBox="1">
            <a:spLocks/>
          </p:cNvSpPr>
          <p:nvPr/>
        </p:nvSpPr>
        <p:spPr>
          <a:xfrm>
            <a:off x="1048691" y="3312826"/>
            <a:ext cx="3786364" cy="2886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Dette er en rask måte å roe deg ned på når tankene dine flyr i alle retninger. Når tankene dine løper løpsk, kan du fokusere på sansene dine for å bringe deg tilbake til det som skjer akkurat nå. Det er en enkel påminnelse om at du kan takle det som står foran deg.</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188AEAE-DC0F-E94D-017D-7ABADBDDD3FF}"/>
              </a:ext>
            </a:extLst>
          </p:cNvPr>
          <p:cNvSpPr txBox="1">
            <a:spLocks/>
          </p:cNvSpPr>
          <p:nvPr/>
        </p:nvSpPr>
        <p:spPr>
          <a:xfrm>
            <a:off x="1038028" y="1858056"/>
            <a:ext cx="379702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Denne metoden hjelper deg å bruke sansene dine til å holde deg forankret i nåtiden</a:t>
            </a:r>
          </a:p>
        </p:txBody>
      </p:sp>
      <p:cxnSp>
        <p:nvCxnSpPr>
          <p:cNvPr id="3" name="Straight Connector 2">
            <a:extLst>
              <a:ext uri="{FF2B5EF4-FFF2-40B4-BE49-F238E27FC236}">
                <a16:creationId xmlns:a16="http://schemas.microsoft.com/office/drawing/2014/main" id="{A44203DC-BFA7-A1AA-1477-1CFF361B94D6}"/>
              </a:ext>
            </a:extLst>
          </p:cNvPr>
          <p:cNvCxnSpPr>
            <a:cxnSpLocks/>
          </p:cNvCxnSpPr>
          <p:nvPr/>
        </p:nvCxnSpPr>
        <p:spPr>
          <a:xfrm>
            <a:off x="5164839"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2919E54-2F22-5939-2EA3-83037519CA45}"/>
              </a:ext>
            </a:extLst>
          </p:cNvPr>
          <p:cNvSpPr txBox="1">
            <a:spLocks/>
          </p:cNvSpPr>
          <p:nvPr/>
        </p:nvSpPr>
        <p:spPr>
          <a:xfrm>
            <a:off x="5745167" y="2745626"/>
            <a:ext cx="476373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5: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deg rundt og nevn 5 ting du kan se.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4: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Berør 4 ting og legg merke til teksturen deres.</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3: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Lytt etter 3 forskjellige lyder.</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2: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Legg merke til 2 ting du kan lukte.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1: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Fokuser på 1 ting du kan smake, eller bare legg merke til tungen din i munnen </a:t>
            </a:r>
          </a:p>
          <a:p>
            <a:pPr marL="357188" lvl="0"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4DCA450-033A-B829-A867-6B9975E6E5E8}"/>
              </a:ext>
            </a:extLst>
          </p:cNvPr>
          <p:cNvSpPr txBox="1">
            <a:spLocks/>
          </p:cNvSpPr>
          <p:nvPr/>
        </p:nvSpPr>
        <p:spPr>
          <a:xfrm>
            <a:off x="5745168" y="2012266"/>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Slik gjør du det: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868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66BE-AD38-C4AB-C457-F7D1F43612B0}"/>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DB8887D-950C-26E2-1532-9DA4B55387CD}"/>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F3A920D-127F-322F-5CFF-4E58611854BC}"/>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DA8DC23-89FB-02D4-83BE-CFAD1052D5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65738-631F-410C-7B21-0BBF412B42C2}"/>
              </a:ext>
            </a:extLst>
          </p:cNvPr>
          <p:cNvSpPr/>
          <p:nvPr/>
        </p:nvSpPr>
        <p:spPr>
          <a:xfrm>
            <a:off x="2219217" y="1134801"/>
            <a:ext cx="9299222" cy="535593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3E672198-A74A-078B-AD7D-FCA65FDA2055}"/>
              </a:ext>
            </a:extLst>
          </p:cNvPr>
          <p:cNvSpPr txBox="1">
            <a:spLocks/>
          </p:cNvSpPr>
          <p:nvPr/>
        </p:nvSpPr>
        <p:spPr>
          <a:xfrm>
            <a:off x="2619863" y="1612388"/>
            <a:ext cx="7978184"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Variasjon i sansene: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du er ute, prøv å fokusere mer på lyder og lukter. Innendørs kan du fokusere mer på teksturer og synsinntrykk.</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Bruk en dagbok: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Etter å ha øvd, skriv ned hva du la merke til. Dette kan hjelpe deg å huske å være oppmerksom gjennom dagen.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Prøv forskjellige steder: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Øv deg på sensorisk forankring på forskjellige steder, for eksempel i parker, kafeer eller hjemme, for å legge merke til hvordan omgivelsene endrer opplevelsen din.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Bruk din favorittsans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Fokuser på den sansen som får deg til å slappe mest av, for eksempel å lytte til beroligende lyder eller nyte en behagelig duft du liker.</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Øv deg i overfylte rom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Denne metoden fungerer godt i støyende, overfylte områder hvor du kan føle deg overveldet. Bare fokuser på å slappe av i sansene dine.</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0274B019-25DB-272C-0337-65452001DE5E}"/>
              </a:ext>
            </a:extLst>
          </p:cNvPr>
          <p:cNvSpPr txBox="1">
            <a:spLocks/>
          </p:cNvSpPr>
          <p:nvPr/>
        </p:nvSpPr>
        <p:spPr>
          <a:xfrm>
            <a:off x="7837" y="521121"/>
            <a:ext cx="7771328"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og triks for sensorisk forankring:</a:t>
            </a:r>
          </a:p>
        </p:txBody>
      </p:sp>
    </p:spTree>
    <p:extLst>
      <p:ext uri="{BB962C8B-B14F-4D97-AF65-F5344CB8AC3E}">
        <p14:creationId xmlns:p14="http://schemas.microsoft.com/office/powerpoint/2010/main" val="227233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 «Makt er ikke rå styrke og penger; makt ligger i din ånd. Makt ligger i din sjel. Det er det dine forfedre, dine eldre, ga deg. Makt ligger i jorden; den ligger i ditt forhold til jorden.»</a:t>
            </a:r>
          </a:p>
          <a:p>
            <a:pPr algn="l">
              <a:lnSpc>
                <a:spcPts val="3320"/>
              </a:lnSpc>
              <a:spcBef>
                <a:spcPts val="0"/>
              </a:spcBef>
            </a:pPr>
            <a:br>
              <a:rPr lang="en-US" sz="3600" dirty="0"/>
            </a:br>
            <a:endParaRPr lang="en-US" sz="3600" dirty="0"/>
          </a:p>
          <a:p>
            <a:pPr algn="l">
              <a:lnSpc>
                <a:spcPts val="3320"/>
              </a:lnSpc>
              <a:spcBef>
                <a:spcPts val="0"/>
              </a:spcBef>
            </a:pPr>
            <a:r>
              <a:rPr lang="en-US" sz="3200" b="1" i="0" dirty="0"/>
              <a:t>Winona LaDuke</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Journalaktiviteter </a:t>
            </a:r>
          </a:p>
        </p:txBody>
      </p:sp>
    </p:spTree>
    <p:extLst>
      <p:ext uri="{BB962C8B-B14F-4D97-AF65-F5344CB8AC3E}">
        <p14:creationId xmlns:p14="http://schemas.microsoft.com/office/powerpoint/2010/main" val="303031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86995" y="2101903"/>
            <a:ext cx="644576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vi blir bevisste på våre verdier, kan de veilede oss i alle våre beslutninger (både store og små). På denne måten kan våre verdier hjelpe oss å samkjøre oss med det vi virkelig ønsker, og skape et liv som går utover kravene fra samfunnets eller familiens forventninger, kapitalismen eller andre kulturelle krefter som trekker oss ned.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Med andre ord gir verdiene våre oss en kilde til indre styrke og trygghet når vi navigerer i omgivelsene våre midt i disse kravene. De er alltid der for oss å ty til, både i utfordrende tider og i rolige tider. Vi inviterer deg til å ta deg noen minutter til å begynne å identifisere verdiene dine og tegne din indre veiviser sammen med oss. </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Våre verdier beskriver hva som er viktig for oss, hva vi ønsker å prioritere i livet og hva som motiverer oss til å handle.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062334" y="1875536"/>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591561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1:</a:t>
            </a:r>
          </a:p>
        </p:txBody>
      </p:sp>
    </p:spTree>
    <p:extLst>
      <p:ext uri="{BB962C8B-B14F-4D97-AF65-F5344CB8AC3E}">
        <p14:creationId xmlns:p14="http://schemas.microsoft.com/office/powerpoint/2010/main" val="47229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2B87-9E22-6403-EC2C-AF12C6B78C9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751ED7-1612-892E-307B-8B2D2292BCA6}"/>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5FEC19A0-7314-70A5-9035-07A7A8E829E0}"/>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60DE377-9F9B-B431-D8CF-917A18B112E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CA530A92-1A6F-8041-80CA-C61F146C1A8F}"/>
              </a:ext>
            </a:extLst>
          </p:cNvPr>
          <p:cNvSpPr txBox="1">
            <a:spLocks/>
          </p:cNvSpPr>
          <p:nvPr/>
        </p:nvSpPr>
        <p:spPr>
          <a:xfrm>
            <a:off x="-3" y="578059"/>
            <a:ext cx="71653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Kartlegg dine verdier (5 minutter)</a:t>
            </a:r>
          </a:p>
        </p:txBody>
      </p:sp>
      <p:pic>
        <p:nvPicPr>
          <p:cNvPr id="3" name="Picture 2">
            <a:extLst>
              <a:ext uri="{FF2B5EF4-FFF2-40B4-BE49-F238E27FC236}">
                <a16:creationId xmlns:a16="http://schemas.microsoft.com/office/drawing/2014/main" id="{4D0C25AE-9CD7-8179-45E6-590346753669}"/>
              </a:ext>
            </a:extLst>
          </p:cNvPr>
          <p:cNvPicPr>
            <a:picLocks noChangeAspect="1"/>
          </p:cNvPicPr>
          <p:nvPr/>
        </p:nvPicPr>
        <p:blipFill rotWithShape="1">
          <a:blip r:embed="rId4"/>
          <a:srcRect l="-1235" t="9683" r="18522" b="16399"/>
          <a:stretch/>
        </p:blipFill>
        <p:spPr>
          <a:xfrm>
            <a:off x="3985597" y="1158482"/>
            <a:ext cx="8190685" cy="5696712"/>
          </a:xfrm>
          <a:prstGeom prst="rect">
            <a:avLst/>
          </a:prstGeom>
        </p:spPr>
      </p:pic>
      <p:sp>
        <p:nvSpPr>
          <p:cNvPr id="7" name="Text Placeholder 3">
            <a:extLst>
              <a:ext uri="{FF2B5EF4-FFF2-40B4-BE49-F238E27FC236}">
                <a16:creationId xmlns:a16="http://schemas.microsoft.com/office/drawing/2014/main" id="{4C98590F-E3AA-CA13-06E8-66BCE08D075A}"/>
              </a:ext>
            </a:extLst>
          </p:cNvPr>
          <p:cNvSpPr txBox="1">
            <a:spLocks/>
          </p:cNvSpPr>
          <p:nvPr/>
        </p:nvSpPr>
        <p:spPr>
          <a:xfrm>
            <a:off x="531931" y="3047083"/>
            <a:ext cx="480456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Understrekk ordene som beskriver noe som er viktig for deg. Dette er dine verdier.</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Sirkle inn ordene som beskriver hva du prioriterer i livet ditt akkurat nå. Dette er verdiene som forteller deg hvor du befinner deg.</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Sett en firkant rundt ordene som beskriver hva du ønsker å bevege deg mot. Dette er det som motiverer din personlige vekst.</a:t>
            </a: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AB38D105-B536-32A1-6A0D-C43B5B67176A}"/>
              </a:ext>
            </a:extLst>
          </p:cNvPr>
          <p:cNvSpPr txBox="1">
            <a:spLocks/>
          </p:cNvSpPr>
          <p:nvPr/>
        </p:nvSpPr>
        <p:spPr>
          <a:xfrm>
            <a:off x="531931" y="1931127"/>
            <a:ext cx="3813588" cy="948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b="1" dirty="0">
                <a:solidFill>
                  <a:srgbClr val="5398A2"/>
                </a:solidFill>
                <a:latin typeface="Calibri" panose="020F0502020204030204" pitchFamily="34" charset="0"/>
                <a:ea typeface="Calibri" panose="020F0502020204030204" pitchFamily="34" charset="0"/>
                <a:cs typeface="Calibri" panose="020F0502020204030204" pitchFamily="34" charset="0"/>
              </a:rPr>
              <a:t>Vi starter med en enkel kartleggingsøvelse: </a:t>
            </a: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CC4D59D-BCC0-3CA3-5D55-60D1493F2559}"/>
              </a:ext>
            </a:extLst>
          </p:cNvPr>
          <p:cNvSpPr/>
          <p:nvPr/>
        </p:nvSpPr>
        <p:spPr>
          <a:xfrm>
            <a:off x="5718526" y="1825097"/>
            <a:ext cx="6457756" cy="41559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1.png">
            <a:extLst>
              <a:ext uri="{FF2B5EF4-FFF2-40B4-BE49-F238E27FC236}">
                <a16:creationId xmlns:a16="http://schemas.microsoft.com/office/drawing/2014/main" id="{8BE075EE-6571-9C8C-7EB3-3EEA983F4CB3}"/>
              </a:ext>
            </a:extLst>
          </p:cNvPr>
          <p:cNvPicPr/>
          <p:nvPr/>
        </p:nvPicPr>
        <p:blipFill>
          <a:blip r:embed="rId5"/>
          <a:srcRect/>
          <a:stretch>
            <a:fillRect/>
          </a:stretch>
        </p:blipFill>
        <p:spPr>
          <a:xfrm>
            <a:off x="5763496" y="2599539"/>
            <a:ext cx="6350482" cy="2744252"/>
          </a:xfrm>
          <a:prstGeom prst="rect">
            <a:avLst/>
          </a:prstGeom>
          <a:ln/>
        </p:spPr>
      </p:pic>
    </p:spTree>
    <p:extLst>
      <p:ext uri="{BB962C8B-B14F-4D97-AF65-F5344CB8AC3E}">
        <p14:creationId xmlns:p14="http://schemas.microsoft.com/office/powerpoint/2010/main" val="246027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3D6D-1D3E-FF5C-0C21-0A42A7A6377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EB96D2-088F-EFC1-5CFD-37B0F5DF78CA}"/>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E1079213-00A6-2F7F-1B37-459CF2E2EF16}"/>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3C92DCC-D92A-FD70-DAA0-667BE0062EFB}"/>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D389361-5FBE-AFDD-0F0F-0D2EF2835E67}"/>
              </a:ext>
            </a:extLst>
          </p:cNvPr>
          <p:cNvSpPr txBox="1">
            <a:spLocks/>
          </p:cNvSpPr>
          <p:nvPr/>
        </p:nvSpPr>
        <p:spPr>
          <a:xfrm>
            <a:off x="-3" y="578059"/>
            <a:ext cx="694044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Utforsk dine verdier (10 min)</a:t>
            </a:r>
          </a:p>
        </p:txBody>
      </p:sp>
      <p:sp>
        <p:nvSpPr>
          <p:cNvPr id="2" name="Text Placeholder 3">
            <a:extLst>
              <a:ext uri="{FF2B5EF4-FFF2-40B4-BE49-F238E27FC236}">
                <a16:creationId xmlns:a16="http://schemas.microsoft.com/office/drawing/2014/main" id="{FD4376BE-0C9C-8014-DB12-8715A6909064}"/>
              </a:ext>
            </a:extLst>
          </p:cNvPr>
          <p:cNvSpPr txBox="1">
            <a:spLocks/>
          </p:cNvSpPr>
          <p:nvPr/>
        </p:nvSpPr>
        <p:spPr>
          <a:xfrm>
            <a:off x="5426439" y="2101903"/>
            <a:ext cx="560632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Velg den verdien som appellerer mest til deg i dette øyeblikket. Hvordan ville verden vært hvis denne verdien var målet for alle menneskelige systemer og strukturer? (2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Velg en verdi som du prioriterer i livet ditt akkurat nå. Hvordan har denne verdien vært nyttig/unyttig for deg? (3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Velg en verdi du ønsker å bevege deg mot. Hvordan ville livet ditt sett ut hvis du gjorde dette til din hovedprioritet? (5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0953D2F-FBCC-E43B-6F00-019A53A2FEA6}"/>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Fortsett med å utforske verdiene dine. Sett en tidtaker for det angitte antall minutter for hvert spørsmål, og skriv fritt i svar på spørsmålene nedenfor.</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EA801BB-7BC6-7F14-A3F0-5C4BE365D411}"/>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49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1D70-8ED7-5601-5594-968F59E930C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464D718-4D47-0468-3D86-04728557B083}"/>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4A63A863-900E-D097-DB47-936D31A4322C}"/>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7CA87C-A085-95D4-F9C0-177164315E8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649C413F-906C-FBCD-647E-0C777201FF5F}"/>
              </a:ext>
            </a:extLst>
          </p:cNvPr>
          <p:cNvSpPr txBox="1">
            <a:spLocks/>
          </p:cNvSpPr>
          <p:nvPr/>
        </p:nvSpPr>
        <p:spPr>
          <a:xfrm>
            <a:off x="-2" y="578059"/>
            <a:ext cx="742013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Tilpasse seg dine verdier (10 min)</a:t>
            </a:r>
          </a:p>
        </p:txBody>
      </p:sp>
      <p:sp>
        <p:nvSpPr>
          <p:cNvPr id="2" name="Text Placeholder 3">
            <a:extLst>
              <a:ext uri="{FF2B5EF4-FFF2-40B4-BE49-F238E27FC236}">
                <a16:creationId xmlns:a16="http://schemas.microsoft.com/office/drawing/2014/main" id="{EA17DB70-3A9C-EB53-272F-F1329A615FA4}"/>
              </a:ext>
            </a:extLst>
          </p:cNvPr>
          <p:cNvSpPr txBox="1">
            <a:spLocks/>
          </p:cNvSpPr>
          <p:nvPr/>
        </p:nvSpPr>
        <p:spPr>
          <a:xfrm>
            <a:off x="5426439" y="2101903"/>
            <a:ext cx="571852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Skriv opp tre verdier til høyre: en som er viktig for deg, en som du prioriterer for øyeblikket og som er nyttig for deg, og en du ønsker å jobbe mot.</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På venstre side skriver du opp tre handlinger som er inspirert av hver verdi.</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Sirkle inn handlingene du ønsker å gjøre.</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Sett en firkant rundt handlingene du vil prioritere.</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Skriv en beskrivelse av når, hvordan og med hvem du vil handle i henhold til dine prioriterte verdier.</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8788EE6-506F-97B9-8D17-295FA5D5D90E}"/>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La oss gå over til handling!</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A045081-E840-A12B-FC0E-756634A83EA7}"/>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48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Ressurser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videre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utforskning </a:t>
            </a:r>
          </a:p>
        </p:txBody>
      </p:sp>
    </p:spTree>
    <p:extLst>
      <p:ext uri="{BB962C8B-B14F-4D97-AF65-F5344CB8AC3E}">
        <p14:creationId xmlns:p14="http://schemas.microsoft.com/office/powerpoint/2010/main" val="240826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Les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boken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«Power, Empowerment, and Social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Change» – eller utdrag fra den. Boken utforsker hvordan makt fungerer i verden og hvordan den kan forandres gjennom myndiggjorte personer og samfunn.</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Lytt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til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SoundOff-podcasten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som diskuterer ungdomsempowerment, og som presenterer unge gründere, ideelle organisasjoner, lokale kunstnere og mer. </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Se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denne Ted Talk om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Empowerment Triangle,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som inviterer ungdom til å bli endringsagenter.</a:t>
            </a:r>
          </a:p>
          <a:p>
            <a:pPr>
              <a:lnSpc>
                <a:spcPts val="2460"/>
              </a:lnSpc>
              <a:spcBef>
                <a:spcPts val="800"/>
              </a:spcBef>
            </a:pPr>
            <a:r>
              <a:rPr lang="en-IE" sz="2300" b="1"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Spill: </a:t>
            </a:r>
            <a:r>
              <a:rPr lang="en-IE" sz="2300" b="1"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«5 </a:t>
            </a:r>
            <a:r>
              <a:rPr lang="en-IE" sz="2300"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Whys»-teknikken er et enkelt, men kraftig verktøy for problemløsing som hjelper deltakerne med å avdekke årsaken til et problem ved å spørre «Hvorfor?» fem ganger på rad. Ved å gjentatte ganger stille spørsmål ved årsaken til et problem, kan deltakerne gå utover overfladiske forklaringer og oppdage dypere, ofte mindre åpenbare årsaker bak utfordringene de står overfor.</a:t>
            </a:r>
            <a:r>
              <a:rPr lang="en-IE" sz="2300" dirty="0">
                <a:solidFill>
                  <a:srgbClr val="404040"/>
                </a:solidFill>
                <a:effectLst/>
                <a:latin typeface="Calibri" panose="020F0502020204030204" pitchFamily="34" charset="0"/>
                <a:cs typeface="Calibri" panose="020F0502020204030204" pitchFamily="34" charset="0"/>
              </a:rPr>
              <a:t>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SPILL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«5 hvorfor»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kan være en uvurderlig metode for å hjelpe deltakerne med å identifisere de underliggende årsakene til klimrelaterte utfordringer og hindringer for handling. Denne øvelsen gjør det mulig for enkeltpersoner eller grupper å analysere hvorfor visse hindringer eksisterer – enten de er personlige, samfunnsmessige eller systemiske – og hvordan de kan ta effektive skritt mot løsninger. Spillet understreker viktigheten av å forstå den grunnleggende årsaken til klimainaktivitet eller angst, i stedet for bare å ta tak i symptomene. </a:t>
            </a:r>
          </a:p>
        </p:txBody>
      </p:sp>
    </p:spTree>
    <p:extLst>
      <p:ext uri="{BB962C8B-B14F-4D97-AF65-F5344CB8AC3E}">
        <p14:creationId xmlns:p14="http://schemas.microsoft.com/office/powerpoint/2010/main" val="225648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50198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«5 hvorfor»-spillet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813810"/>
            <a:ext cx="9937316"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Identifiserer grunnleggende årsaker: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 stedet for å fokusere på overfladiske problemer, lærer deltakerne å grave dypere og finne de virkelige årsakene til hindringene sine, slik at de kan fokusere på gjennomførbare løsninger.</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Oppmuntrer til kritisk tenkning: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Ved å utfordre deltakerne til å gå utover det første åpenbare svaret, fremmer spillet dypere kritisk tenkning og problemløsningsferdigheter.</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Styrker personlig handling: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 hjelper deltakerne å se at ved å forstå utfordringene sine tydeligere, blir de i stand til å ta meningsfulle skritt mot handling.</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Bygger fellesskap: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Å dele sine hindringer og løsninger med andre fremmer en følelse av felles mål og kollektiv styrke, noe som er avgjørende for å takle klimakrisen.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88269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Trinnvis veiledning for 5 hvorfor-spillet:</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Tid: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minutter</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Antall deltakere: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Enkeltpersoner eller grupper (3–5 personer)</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Tavle, papir eller digitale verktøy for å skrive ned svarene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50529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Etter å ha nådd et personlig lavpunkt som ung voksen, vendte jeg hjem for å samle meg og søke hjelp. Jeg var tynget av frykt og skam og visste ikke hvor jeg skulle ta veien videre.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50529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Jeg begynte å jobbe på en kaffebar hvor jeg møtte en hyggelig mann som ga meg boken Autobiography of a Yogi med et av sitatene ovenfor: «Du kan ikke høre jorden bevege seg; store krefter lager svært lite støy.» Han hadde valgt det sitatet til meg for å hjelpe meg med å holde meg på jorden mens jeg navigerte gjennom disse utfordringene. Sitater hjalp meg med å knytte en forbindelse til de store kreftene i verden, og tappe inn i deres styrke når min egen føltes uttømt. Jorden selv er kilden til all vår kraft. Det er en kraft større enn meg selv, som jeg kan vende tilbake til gang på gang.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 dag forstår jeg også «store krefter» som prinsipper og verdier som omsorg, ærlighet, lytting, generøsitet og mer. Jeg kan velge å legemliggjøre disse hver dag, og ved å gjøre det føler jeg meg styrket til å muliggjøre endring. Ingen av disse verdiene er spesielt høyrøstede i sitt uttrykk. De er de stille, små konstantene som hjelper meg og de rundt meg å holde ut. De minner meg om mitt formål – å elske dem jeg er født til å elske, både mennesker og ikke-mennesker.</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7" y="2963906"/>
            <a:ext cx="8999801"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Introduksjon til konseptet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empowerment og handling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å diskutere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empowerment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sammenheng med klimatiltak. Fremhev at selv om mange føler seg overveldet av omfanget av klimakrisen, kommer empowerment ofte av å dele opp store utfordringer i mindre, gjennomførbare trinn. Forklar at</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5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Whys-teknikken vil hjelpe deltakerne med å avdekke de dypere årsakene bak hindringene for handling, og dermed gi klarhet om hvor de kan begynne.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4991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Trinnvis prosess:</a:t>
            </a:r>
          </a:p>
        </p:txBody>
      </p:sp>
    </p:spTree>
    <p:extLst>
      <p:ext uri="{BB962C8B-B14F-4D97-AF65-F5344CB8AC3E}">
        <p14:creationId xmlns:p14="http://schemas.microsoft.com/office/powerpoint/2010/main" val="1517981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85904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Identifiser en utfordring eller hindring: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 deltakerne identifisere en spesifikk utfordring de står overfor når de skal iverksette meningsfulle klimatiltak. Dette kan være en personlig utfordring (f.eks. «Jeg vet ikke hvor jeg skal begynne»), en samfunnsrelatert hindring (f.eks. «Folk rundt meg bryr seg ikke») eller et bredere systemisk problem (f.eks. «Det er ikke nok politisk vilje»).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63789" y="371936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Still det første «hvorfor?»-spørsmålet: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 deltakerne spørre seg selv hvorfor denne utfordringen eller hindringen eksisterer. Hvis hindringen for eksempel er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«Jeg føler meg ikke i stand til å gjøre en forskjell»,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kan det første spørsmålet være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«Hvorfor føler jeg meg ikke i stand til det?»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(Svar: «Fordi jeg ikke vet hvilke tiltak jeg kan iverksette som vil ha en effekt.»)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Registrere og dele perspektiver: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 hver deltaker bruke noen minutter på å skrive eller tegne sin oppfatning av verden i forhold til klimaendringer og samfunn.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Spørsmålene kan omfatte: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Hva ser du når du tenker på klimakrisen?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Hvilke følelser får du når du tenker på samfunnets respons på klimaendringene?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Hvordan ser du på din rolle i å takle krisen?</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448012"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Fortsett å spørre «Hvorfor?» (fem ganger):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det første svaret, fortsett å spørre «Hvorfor?» basert på det forrige svaret.</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 eksempel:</a:t>
            </a:r>
          </a:p>
          <a:p>
            <a:pPr>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Hvorfor vet jeg ikke hvilke tiltak jeg skal iverksette?</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«Fordi jeg ikke har nok informasjon om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effektive klimatiltak.»</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Hvorfor har jeg ikke nok informasjon?</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«Fordi jeg ikke har aktivt søkt etter ressurser.»</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Hvorfor har jeg ikke lett etter ressurser?</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«Fordi jeg føler meg overveldet av mengden informasjon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som finnes der ute.»</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Hvorfor føler jeg meg overveldet?</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"Fordi jeg ikke vet hvor jeg skal begynne eller hvem jeg kan stole på."</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2274880"/>
            <a:ext cx="10359712" cy="312302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761720" y="2602344"/>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Grunnleggende årsak:</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Gjennom denne prosessen går deltakerne fra det overfladiske problemet («Jeg føler meg ikke myndig») til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grunnårsaken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(«Jeg vet ikke hvor jeg skal begynne eller hvem jeg kan stole på»), noe som hjelper deltakerne å få klarhet i den dypere utfordringen.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309176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2786066"/>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459055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Refleksjon og identifisering av løsninger: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å ha fullført de fem rundene med «Hvorfor?»-refleksjon, ber du deltakerne vurdere hvilke konkrete tiltak de kan iverksette basert på den grunnleggende årsaken de har identifisert. I eksemplet ovenfor, nå som den grunnleggende årsaken er klar (følelsen av å være overveldet av informasjon), kan neste trinn være: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Løsning: </a:t>
            </a: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én pålitelig klimaorganisasjon eller ressurs for å samle pålitelig informasjon og små, håndterbare tiltak.</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Tree>
    <p:extLst>
      <p:ext uri="{BB962C8B-B14F-4D97-AF65-F5344CB8AC3E}">
        <p14:creationId xmlns:p14="http://schemas.microsoft.com/office/powerpoint/2010/main" val="4163673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681A-CF20-9D8C-8686-04926BB2024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6C45957-C221-CB3A-BF09-5494B38A444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EE8F3A3-1995-33AB-3427-82372A94D88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8DCEFE-E7F5-40E5-7F2D-4F6E358E5A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E099A72-DBCD-2A16-FABA-DA419A001738}"/>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DDF5051-ACA4-98A4-8FBF-914B9559383A}"/>
              </a:ext>
            </a:extLst>
          </p:cNvPr>
          <p:cNvSpPr txBox="1">
            <a:spLocks/>
          </p:cNvSpPr>
          <p:nvPr/>
        </p:nvSpPr>
        <p:spPr>
          <a:xfrm>
            <a:off x="1836248" y="1186940"/>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Små skritt: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Oppmuntre deltakerne til å fokusere på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små, oppnåelige skritt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som de kan ta umiddelbart, og understreke at selv små handlinger kan bidra til større endringer.</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CFC31AE-BBB2-E6F0-A143-45853F2152B1}"/>
              </a:ext>
            </a:extLst>
          </p:cNvPr>
          <p:cNvCxnSpPr>
            <a:cxnSpLocks/>
          </p:cNvCxnSpPr>
          <p:nvPr/>
        </p:nvCxnSpPr>
        <p:spPr>
          <a:xfrm flipH="1">
            <a:off x="1506894" y="16763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016F31B-2D43-9D78-8885-6CBE87718F26}"/>
              </a:ext>
            </a:extLst>
          </p:cNvPr>
          <p:cNvGrpSpPr/>
          <p:nvPr/>
        </p:nvGrpSpPr>
        <p:grpSpPr>
          <a:xfrm>
            <a:off x="544953" y="1370661"/>
            <a:ext cx="1420700" cy="893966"/>
            <a:chOff x="5728181" y="1253145"/>
            <a:chExt cx="1546707" cy="973255"/>
          </a:xfrm>
        </p:grpSpPr>
        <p:sp>
          <p:nvSpPr>
            <p:cNvPr id="18" name="Oval 17">
              <a:extLst>
                <a:ext uri="{FF2B5EF4-FFF2-40B4-BE49-F238E27FC236}">
                  <a16:creationId xmlns:a16="http://schemas.microsoft.com/office/drawing/2014/main" id="{EBB03720-F6E1-BAE6-6314-805E0F49535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6771916-CC17-C762-BCEF-A6D1936FBA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
        <p:nvSpPr>
          <p:cNvPr id="3" name="Text Placeholder 3">
            <a:extLst>
              <a:ext uri="{FF2B5EF4-FFF2-40B4-BE49-F238E27FC236}">
                <a16:creationId xmlns:a16="http://schemas.microsoft.com/office/drawing/2014/main" id="{886686CB-6E10-33F5-4BD7-841EC4E97EA2}"/>
              </a:ext>
            </a:extLst>
          </p:cNvPr>
          <p:cNvSpPr txBox="1">
            <a:spLocks/>
          </p:cNvSpPr>
          <p:nvPr/>
        </p:nvSpPr>
        <p:spPr>
          <a:xfrm>
            <a:off x="1836248" y="3421925"/>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Gruppedeling og kollektiv empowerment: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Hvis deltakerne jobber i grupper, be dem dele sine funn med hverandre. Ved å høre andres grunnleggende årsaker og løsninger, kan de finne fellesnevnere som fremmer en følelse av fellesskap og gjensidig støtte. Denne prosessen styrker deres følelse av empowerment ved å vise at de ikke er alene om å møte disse utfordringene.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F3AABE9E-EDC5-27E2-0D62-53EE5A7FE6E9}"/>
              </a:ext>
            </a:extLst>
          </p:cNvPr>
          <p:cNvCxnSpPr>
            <a:cxnSpLocks/>
          </p:cNvCxnSpPr>
          <p:nvPr/>
        </p:nvCxnSpPr>
        <p:spPr>
          <a:xfrm flipH="1">
            <a:off x="1506894" y="391134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6D3417B-0421-5D4D-E711-207771B252A6}"/>
              </a:ext>
            </a:extLst>
          </p:cNvPr>
          <p:cNvGrpSpPr/>
          <p:nvPr/>
        </p:nvGrpSpPr>
        <p:grpSpPr>
          <a:xfrm>
            <a:off x="544953" y="3605646"/>
            <a:ext cx="1420700" cy="893966"/>
            <a:chOff x="5728181" y="1253145"/>
            <a:chExt cx="1546707" cy="973255"/>
          </a:xfrm>
        </p:grpSpPr>
        <p:sp>
          <p:nvSpPr>
            <p:cNvPr id="7" name="Oval 6">
              <a:extLst>
                <a:ext uri="{FF2B5EF4-FFF2-40B4-BE49-F238E27FC236}">
                  <a16:creationId xmlns:a16="http://schemas.microsoft.com/office/drawing/2014/main" id="{32187D91-FEBE-5BDF-5C1E-E08C942DE4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0BF0DFD7-F762-79BD-B617-A5307C6F129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Tree>
    <p:extLst>
      <p:ext uri="{BB962C8B-B14F-4D97-AF65-F5344CB8AC3E}">
        <p14:creationId xmlns:p14="http://schemas.microsoft.com/office/powerpoint/2010/main" val="1429975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6B5F-D8E1-0073-0725-9552E7EC8B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697E64-BC71-AE35-75D3-14EC380806D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0EE2CB0-AEEC-F7C0-1B21-E8CBC152637A}"/>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09A5121-E330-513D-0B9D-49942BA6EC2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F56419F-F3B3-9AEA-479D-859B484DD283}"/>
              </a:ext>
            </a:extLst>
          </p:cNvPr>
          <p:cNvSpPr/>
          <p:nvPr/>
        </p:nvSpPr>
        <p:spPr>
          <a:xfrm>
            <a:off x="594042" y="2841895"/>
            <a:ext cx="10359712" cy="33940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798BE27A-6224-BBB8-6CEA-96F3D09CB055}"/>
              </a:ext>
            </a:extLst>
          </p:cNvPr>
          <p:cNvSpPr txBox="1">
            <a:spLocks/>
          </p:cNvSpPr>
          <p:nvPr/>
        </p:nvSpPr>
        <p:spPr>
          <a:xfrm>
            <a:off x="1791278" y="3390494"/>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Avsluttende refleksjon: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Avslutt økten med en refleksjon over hvordan det å avdekke de grunnleggende årsakene til hindringer for handling kan gi enkeltpersoner muligheten til å ta meningsfulle skritt. Understreke ideen om at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det å forstå det dypere «hvorfor?»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bak utfordringene er nøkkelen til å skape bærekraftige løsninger, både individuelt og kollektivt.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9EDFD47-B814-52C6-6FD6-28AEBD1E08F4}"/>
              </a:ext>
            </a:extLst>
          </p:cNvPr>
          <p:cNvCxnSpPr>
            <a:cxnSpLocks/>
          </p:cNvCxnSpPr>
          <p:nvPr/>
        </p:nvCxnSpPr>
        <p:spPr>
          <a:xfrm flipH="1">
            <a:off x="1461924" y="387991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76C863-4AA1-2010-27C5-5003773475D2}"/>
              </a:ext>
            </a:extLst>
          </p:cNvPr>
          <p:cNvGrpSpPr/>
          <p:nvPr/>
        </p:nvGrpSpPr>
        <p:grpSpPr>
          <a:xfrm>
            <a:off x="499983" y="3574215"/>
            <a:ext cx="1420700" cy="893966"/>
            <a:chOff x="5728181" y="1253145"/>
            <a:chExt cx="1546707" cy="973255"/>
          </a:xfrm>
        </p:grpSpPr>
        <p:sp>
          <p:nvSpPr>
            <p:cNvPr id="18" name="Oval 17">
              <a:extLst>
                <a:ext uri="{FF2B5EF4-FFF2-40B4-BE49-F238E27FC236}">
                  <a16:creationId xmlns:a16="http://schemas.microsoft.com/office/drawing/2014/main" id="{C451715F-E432-BE14-6E7B-1D566BD77E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9A92C0A-EC7F-F2BC-72C1-5FB0E5B9A15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92682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Har du spørsmål?</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Takk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Over tid kom jeg til å tro at den største styrken vi alle har, er evnen til å påvirke endring….</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4359689" y="1534095"/>
            <a:ext cx="703983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Vi kan begynne med oss selv, omgi oss med kunnskap, verktøy, fellesskap, resilienspraksis og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jordnærhet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for å gå fremover og møte utfordringer med kreativitet og målbevissthet. Mannen på kaffebaren hjalp meg med å vekke en følelse av riktig forhold: til meg selv, til andre og til verden for øvrig.</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Mange av aktivitetene i dette modulen fokuserer på konkrete metoder for empowerment, og inviterer oss til å utvikle nye ferdigheter og nye måter å være på når vi navigerer i verden og dens utfordringer. Vi kan ta kontroll over våre egne liv på mange forskjellige måter. Uansett om du faktisk restaurerer en gammel bygning eller lærer å bygge med naturlige verktøy som leire, kan du finne fysiske måter å handle på i ditt eget mikromiljø og utvikle ferdigheter du kanskje ikke engang visste at du hadde.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E9CB-A456-DDBE-7F35-284B4F745D0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AC8C91-E498-4141-B21A-D5BD9BB41E62}"/>
              </a:ext>
            </a:extLst>
          </p:cNvPr>
          <p:cNvSpPr/>
          <p:nvPr/>
        </p:nvSpPr>
        <p:spPr>
          <a:xfrm rot="10800000">
            <a:off x="7836" y="-1"/>
            <a:ext cx="7014755" cy="7554353"/>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CDFA610-AF4B-935A-54D9-1CB9C4044209}"/>
              </a:ext>
            </a:extLst>
          </p:cNvPr>
          <p:cNvSpPr/>
          <p:nvPr/>
        </p:nvSpPr>
        <p:spPr>
          <a:xfrm rot="5400000">
            <a:off x="5028011" y="-28082"/>
            <a:ext cx="6018411" cy="6803495"/>
          </a:xfrm>
          <a:prstGeom prst="wedgeRectCallout">
            <a:avLst>
              <a:gd name="adj1" fmla="val 2470"/>
              <a:gd name="adj2" fmla="val 60974"/>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0392049-F13F-76C1-7C09-67E492FF8FB8}"/>
              </a:ext>
            </a:extLst>
          </p:cNvPr>
          <p:cNvSpPr txBox="1">
            <a:spLocks/>
          </p:cNvSpPr>
          <p:nvPr/>
        </p:nvSpPr>
        <p:spPr>
          <a:xfrm>
            <a:off x="5151479" y="733726"/>
            <a:ext cx="5822816"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«Du har fortalt folk at dette er den ellevte time, nå må du gå tilbake og fortelle folk at dette er den time.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Og det er ting som må tas i betraktning...</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Hvor bor du? Hva gjør du?</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Hvordan er dine relasjoner?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Er du i riktig forhold?</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Hvor er vannet ditt?</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Kjenn din hage. Det er på tide å si din sannhet. Skap ditt fellesskap. Vær snille mot hverandre. Og ikke se utenfor deg selv etter din leder. Vi er de vi har ventet på.</a:t>
            </a:r>
          </a:p>
          <a:p>
            <a:pPr marL="44450" indent="-30163">
              <a:lnSpc>
                <a:spcPts val="258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8039E27F-47C3-48B6-8F45-1B4270ACA0D8}"/>
              </a:ext>
            </a:extLst>
          </p:cNvPr>
          <p:cNvSpPr txBox="1">
            <a:spLocks/>
          </p:cNvSpPr>
          <p:nvPr/>
        </p:nvSpPr>
        <p:spPr>
          <a:xfrm>
            <a:off x="571808" y="948879"/>
            <a:ext cx="359899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Jeg vil avslutte med dette utdraget fra </a:t>
            </a:r>
            <a:r>
              <a:rPr lang="en-IE" sz="2600" b="1" dirty="0">
                <a:solidFill>
                  <a:schemeClr val="bg1"/>
                </a:solidFill>
                <a:latin typeface="Calibri" panose="020F0502020204030204" pitchFamily="34" charset="0"/>
                <a:ea typeface="Calibri" panose="020F0502020204030204" pitchFamily="34" charset="0"/>
                <a:cs typeface="Calibri" panose="020F0502020204030204" pitchFamily="34" charset="0"/>
              </a:rPr>
              <a:t>Hopi-eldstenes </a:t>
            </a: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profeti, som har vært en personlig favoritt, et kamprop med empowerment i kjernen:</a:t>
            </a:r>
          </a:p>
          <a:p>
            <a:pPr marL="0" indent="0">
              <a:lnSpc>
                <a:spcPts val="2300"/>
              </a:lnSpc>
              <a:spcBef>
                <a:spcPts val="0"/>
              </a:spcBef>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81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4406712" y="2547185"/>
            <a:ext cx="693339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242174" y="2632250"/>
            <a:ext cx="584012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Utfordring: 30 dager</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3547081" y="3605643"/>
            <a:ext cx="779302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5098374" y="3625092"/>
            <a:ext cx="613161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med å øve på forandring</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297454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 sentrum for en 30-dagers utfordring står troen på at små endringer kan gjøre store forskjeller.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5002305" y="1849144"/>
            <a:ext cx="650308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Historien viser at sosial endring bygger på små, positive endringer som gjøres og opprettholdes over tid, og som kan føre til store omveltninger.</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 30 dager skal du eksperimentere med bare én bærekraftsrelatert endring. Selv om det ikke er nødvendig, kan du vurdere å gjøre dette sammen med en gruppe for å oppmuntre hverandre underveis og dele innsikt og utfordringer.</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14198" y="1849144"/>
            <a:ext cx="0" cy="351175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043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7261</TotalTime>
  <Words>5942</Words>
  <Application>Microsoft Office PowerPoint</Application>
  <PresentationFormat>Widescreen</PresentationFormat>
  <Paragraphs>362</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docId:B526E322C2FA74C1B4A058CEFFF2B46C</cp:keywords>
  <cp:lastModifiedBy>Con</cp:lastModifiedBy>
  <cp:revision>385</cp:revision>
  <cp:lastPrinted>2025-06-17T19:28:46Z</cp:lastPrinted>
  <dcterms:created xsi:type="dcterms:W3CDTF">2020-10-14T13:32:04Z</dcterms:created>
  <dcterms:modified xsi:type="dcterms:W3CDTF">2025-12-13T18:41:04Z</dcterms:modified>
</cp:coreProperties>
</file>