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2"/>
  </p:notesMasterIdLst>
  <p:sldIdLst>
    <p:sldId id="4299" r:id="rId2"/>
    <p:sldId id="4303" r:id="rId3"/>
    <p:sldId id="4370" r:id="rId4"/>
    <p:sldId id="4305" r:id="rId5"/>
    <p:sldId id="4368" r:id="rId6"/>
    <p:sldId id="4369" r:id="rId7"/>
    <p:sldId id="4371" r:id="rId8"/>
    <p:sldId id="4372" r:id="rId9"/>
    <p:sldId id="4373" r:id="rId10"/>
    <p:sldId id="4333" r:id="rId11"/>
    <p:sldId id="4423" r:id="rId12"/>
    <p:sldId id="4424" r:id="rId13"/>
    <p:sldId id="4425" r:id="rId14"/>
    <p:sldId id="4426" r:id="rId15"/>
    <p:sldId id="4427" r:id="rId16"/>
    <p:sldId id="4428" r:id="rId17"/>
    <p:sldId id="4429" r:id="rId18"/>
    <p:sldId id="4432" r:id="rId19"/>
    <p:sldId id="4374" r:id="rId20"/>
    <p:sldId id="4375" r:id="rId21"/>
    <p:sldId id="4433" r:id="rId22"/>
    <p:sldId id="4434" r:id="rId23"/>
    <p:sldId id="4436" r:id="rId24"/>
    <p:sldId id="4411" r:id="rId25"/>
    <p:sldId id="4438" r:id="rId26"/>
    <p:sldId id="4329" r:id="rId27"/>
    <p:sldId id="4439" r:id="rId28"/>
    <p:sldId id="4440" r:id="rId29"/>
    <p:sldId id="4441" r:id="rId30"/>
    <p:sldId id="4442" r:id="rId31"/>
    <p:sldId id="4412" r:id="rId32"/>
    <p:sldId id="4443" r:id="rId33"/>
    <p:sldId id="4378" r:id="rId34"/>
    <p:sldId id="4376" r:id="rId35"/>
    <p:sldId id="4444" r:id="rId36"/>
    <p:sldId id="4382" r:id="rId37"/>
    <p:sldId id="4379" r:id="rId38"/>
    <p:sldId id="4445" r:id="rId39"/>
    <p:sldId id="4446" r:id="rId40"/>
    <p:sldId id="4447" r:id="rId41"/>
    <p:sldId id="4448" r:id="rId42"/>
    <p:sldId id="4449" r:id="rId43"/>
    <p:sldId id="4450" r:id="rId44"/>
    <p:sldId id="4431" r:id="rId45"/>
    <p:sldId id="4415" r:id="rId46"/>
    <p:sldId id="4451" r:id="rId47"/>
    <p:sldId id="4452" r:id="rId48"/>
    <p:sldId id="4453" r:id="rId49"/>
    <p:sldId id="4420" r:id="rId50"/>
    <p:sldId id="4421" r:id="rId51"/>
    <p:sldId id="4416" r:id="rId52"/>
    <p:sldId id="4337" r:id="rId53"/>
    <p:sldId id="4336" r:id="rId54"/>
    <p:sldId id="4407" r:id="rId55"/>
    <p:sldId id="4406" r:id="rId56"/>
    <p:sldId id="4454" r:id="rId57"/>
    <p:sldId id="4455" r:id="rId58"/>
    <p:sldId id="4456" r:id="rId59"/>
    <p:sldId id="4457" r:id="rId60"/>
    <p:sldId id="431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98A2"/>
    <a:srgbClr val="404040"/>
    <a:srgbClr val="84C245"/>
    <a:srgbClr val="1F8E47"/>
    <a:srgbClr val="5DACB8"/>
    <a:srgbClr val="0C4659"/>
    <a:srgbClr val="4174BA"/>
    <a:srgbClr val="A555A1"/>
    <a:srgbClr val="3FB5A1"/>
    <a:srgbClr val="EE4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250"/>
    <p:restoredTop sz="95082"/>
  </p:normalViewPr>
  <p:slideViewPr>
    <p:cSldViewPr snapToGrid="0" snapToObjects="1">
      <p:cViewPr varScale="1">
        <p:scale>
          <a:sx n="103" d="100"/>
          <a:sy n="103" d="100"/>
        </p:scale>
        <p:origin x="9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41" d="100"/>
        <a:sy n="14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Klikk for å redigere hovedtekststiler</a:t>
            </a:r>
          </a:p>
          <a:p>
            <a:pPr lvl="1"/>
            <a:r>
              <a:rPr lang="en-GB"/>
              <a:t>Andre nivå</a:t>
            </a:r>
          </a:p>
          <a:p>
            <a:pPr lvl="2"/>
            <a:r>
              <a:rPr lang="en-GB"/>
              <a:t>Tredje nivå</a:t>
            </a:r>
          </a:p>
          <a:p>
            <a:pPr lvl="3"/>
            <a:r>
              <a:rPr lang="en-GB"/>
              <a:t>Fjerde nivå</a:t>
            </a:r>
          </a:p>
          <a:p>
            <a:pPr lvl="4"/>
            <a:r>
              <a:rPr lang="en-GB"/>
              <a:t>Femte nivå</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2D904015-C106-045F-C10F-F9452F1E3511}"/>
              </a:ext>
            </a:extLst>
          </p:cNvPr>
          <p:cNvSpPr/>
          <p:nvPr userDrawn="1"/>
        </p:nvSpPr>
        <p:spPr>
          <a:xfrm rot="16200000">
            <a:off x="2905575" y="2272105"/>
            <a:ext cx="3336183" cy="3602461"/>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A242E2CF-E84C-8E81-C8EA-4D5CC70E5736}"/>
              </a:ext>
            </a:extLst>
          </p:cNvPr>
          <p:cNvSpPr/>
          <p:nvPr userDrawn="1"/>
        </p:nvSpPr>
        <p:spPr>
          <a:xfrm>
            <a:off x="-39761" y="2405243"/>
            <a:ext cx="4748066" cy="3336181"/>
          </a:xfrm>
          <a:prstGeom prst="rect">
            <a:avLst/>
          </a:prstGeom>
          <a:solidFill>
            <a:srgbClr val="1F8E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23">
            <a:extLst>
              <a:ext uri="{FF2B5EF4-FFF2-40B4-BE49-F238E27FC236}">
                <a16:creationId xmlns:a16="http://schemas.microsoft.com/office/drawing/2014/main" id="{D6A4EAA4-8455-6BCC-2CF4-864D4D63E800}"/>
              </a:ext>
            </a:extLst>
          </p:cNvPr>
          <p:cNvSpPr>
            <a:spLocks noGrp="1"/>
          </p:cNvSpPr>
          <p:nvPr>
            <p:ph type="pic" sz="quarter" idx="19"/>
          </p:nvPr>
        </p:nvSpPr>
        <p:spPr>
          <a:xfrm>
            <a:off x="5555673" y="337875"/>
            <a:ext cx="6636327" cy="4609194"/>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430882"/>
            <a:ext cx="4414577" cy="679345"/>
          </a:xfrm>
          <a:prstGeom prst="rect">
            <a:avLst/>
          </a:prstGeom>
        </p:spPr>
        <p:txBody>
          <a:bodyPr>
            <a:noAutofit/>
          </a:bodyPr>
          <a:lstStyle>
            <a:lvl1pPr marL="0" indent="0" algn="r">
              <a:buNone/>
              <a:defRPr sz="2800" b="0" i="0">
                <a:solidFill>
                  <a:schemeClr val="bg1"/>
                </a:solidFill>
                <a:latin typeface="+mn-lt"/>
              </a:defRPr>
            </a:lvl1pPr>
          </a:lstStyle>
          <a:p>
            <a:pPr lvl="0"/>
            <a:r>
              <a:rPr lang="en-US" dirty="0" err="1"/>
              <a:t>www.website.eu</a:t>
            </a:r>
            <a:endParaRPr lang="en-US" dirty="0"/>
          </a:p>
        </p:txBody>
      </p:sp>
      <p:sp>
        <p:nvSpPr>
          <p:cNvPr id="2" name="Freeform 1">
            <a:extLst>
              <a:ext uri="{FF2B5EF4-FFF2-40B4-BE49-F238E27FC236}">
                <a16:creationId xmlns:a16="http://schemas.microsoft.com/office/drawing/2014/main" id="{B35F9359-F872-09C6-1985-6971F387D1F3}"/>
              </a:ext>
            </a:extLst>
          </p:cNvPr>
          <p:cNvSpPr/>
          <p:nvPr userDrawn="1"/>
        </p:nvSpPr>
        <p:spPr>
          <a:xfrm rot="16200000">
            <a:off x="1479788" y="8325974"/>
            <a:ext cx="665954" cy="3705933"/>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5398A2"/>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9" name="Picture 8">
            <a:extLst>
              <a:ext uri="{FF2B5EF4-FFF2-40B4-BE49-F238E27FC236}">
                <a16:creationId xmlns:a16="http://schemas.microsoft.com/office/drawing/2014/main" id="{81267D49-CF81-1CAB-9378-84795E28C7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7403" y="312631"/>
            <a:ext cx="2646852" cy="1945277"/>
          </a:xfrm>
          <a:prstGeom prst="rect">
            <a:avLst/>
          </a:prstGeom>
        </p:spPr>
      </p:pic>
      <p:pic>
        <p:nvPicPr>
          <p:cNvPr id="4" name="Picture 3">
            <a:extLst>
              <a:ext uri="{FF2B5EF4-FFF2-40B4-BE49-F238E27FC236}">
                <a16:creationId xmlns:a16="http://schemas.microsoft.com/office/drawing/2014/main" id="{599604F4-97D9-E71D-6636-CEECBB94502F}"/>
              </a:ext>
            </a:extLst>
          </p:cNvPr>
          <p:cNvPicPr>
            <a:picLocks noChangeAspect="1"/>
          </p:cNvPicPr>
          <p:nvPr/>
        </p:nvPicPr>
        <p:blipFill>
          <a:blip r:embed="rId3"/>
          <a:stretch>
            <a:fillRect/>
          </a:stretch>
        </p:blipFill>
        <p:spPr>
          <a:xfrm>
            <a:off x="774156" y="6141597"/>
            <a:ext cx="1552020" cy="345591"/>
          </a:xfrm>
          <a:prstGeom prst="rect">
            <a:avLst/>
          </a:prstGeom>
        </p:spPr>
      </p:pic>
      <p:sp>
        <p:nvSpPr>
          <p:cNvPr id="6" name="Rectangle 5">
            <a:extLst>
              <a:ext uri="{FF2B5EF4-FFF2-40B4-BE49-F238E27FC236}">
                <a16:creationId xmlns:a16="http://schemas.microsoft.com/office/drawing/2014/main" id="{A7E41D63-EEBA-0D6C-C2D5-A89E17AF9F09}"/>
              </a:ext>
            </a:extLst>
          </p:cNvPr>
          <p:cNvSpPr/>
          <p:nvPr userDrawn="1"/>
        </p:nvSpPr>
        <p:spPr>
          <a:xfrm>
            <a:off x="2278324" y="6141597"/>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1061468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1061468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r"/>
            <a:endParaRPr lang="en-US"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Picture Placeholder 100">
            <a:extLst>
              <a:ext uri="{FF2B5EF4-FFF2-40B4-BE49-F238E27FC236}">
                <a16:creationId xmlns:a16="http://schemas.microsoft.com/office/drawing/2014/main" id="{BD22B5C7-C6F0-5F54-FD85-23FAA23A6BFF}"/>
              </a:ext>
            </a:extLst>
          </p:cNvPr>
          <p:cNvSpPr>
            <a:spLocks noGrp="1"/>
          </p:cNvSpPr>
          <p:nvPr>
            <p:ph type="pic" sz="quarter" idx="10"/>
          </p:nvPr>
        </p:nvSpPr>
        <p:spPr>
          <a:xfrm>
            <a:off x="391600" y="0"/>
            <a:ext cx="3423163" cy="1945748"/>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Text Placeholder 17">
            <a:extLst>
              <a:ext uri="{FF2B5EF4-FFF2-40B4-BE49-F238E27FC236}">
                <a16:creationId xmlns:a16="http://schemas.microsoft.com/office/drawing/2014/main" id="{040AD1CE-E860-5218-B80A-B69AF77B55A1}"/>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84C24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3" name="Text Placeholder 17">
            <a:extLst>
              <a:ext uri="{FF2B5EF4-FFF2-40B4-BE49-F238E27FC236}">
                <a16:creationId xmlns:a16="http://schemas.microsoft.com/office/drawing/2014/main" id="{1A631662-8519-989C-B3B4-0791084D2B49}"/>
              </a:ext>
            </a:extLst>
          </p:cNvPr>
          <p:cNvSpPr>
            <a:spLocks noGrp="1"/>
          </p:cNvSpPr>
          <p:nvPr>
            <p:ph type="body" sz="quarter" idx="20" hasCustomPrompt="1"/>
          </p:nvPr>
        </p:nvSpPr>
        <p:spPr>
          <a:xfrm>
            <a:off x="4594468" y="2045704"/>
            <a:ext cx="6961476"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6" name="Text Placeholder 23">
            <a:extLst>
              <a:ext uri="{FF2B5EF4-FFF2-40B4-BE49-F238E27FC236}">
                <a16:creationId xmlns:a16="http://schemas.microsoft.com/office/drawing/2014/main" id="{3ABD5442-0672-6B8D-6135-3A7BAA41A486}"/>
              </a:ext>
            </a:extLst>
          </p:cNvPr>
          <p:cNvSpPr>
            <a:spLocks noGrp="1"/>
          </p:cNvSpPr>
          <p:nvPr>
            <p:ph type="body" sz="quarter" idx="16" hasCustomPrompt="1"/>
          </p:nvPr>
        </p:nvSpPr>
        <p:spPr>
          <a:xfrm>
            <a:off x="4594469" y="761603"/>
            <a:ext cx="6961476"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1F8E4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5400000">
            <a:off x="8185276" y="-436800"/>
            <a:ext cx="3179510"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5398A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4"/>
            <a:ext cx="1532272" cy="1049221"/>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85564"/>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Text Placeholder 17">
            <a:extLst>
              <a:ext uri="{FF2B5EF4-FFF2-40B4-BE49-F238E27FC236}">
                <a16:creationId xmlns:a16="http://schemas.microsoft.com/office/drawing/2014/main" id="{74EA9D64-55B8-3855-6053-7B79677C5E2E}"/>
              </a:ext>
            </a:extLst>
          </p:cNvPr>
          <p:cNvSpPr>
            <a:spLocks noGrp="1"/>
          </p:cNvSpPr>
          <p:nvPr>
            <p:ph type="body" sz="quarter" idx="21" hasCustomPrompt="1"/>
          </p:nvPr>
        </p:nvSpPr>
        <p:spPr>
          <a:xfrm>
            <a:off x="787770" y="5062321"/>
            <a:ext cx="10755843" cy="1235941"/>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Picture Placeholder 16">
            <a:extLst>
              <a:ext uri="{FF2B5EF4-FFF2-40B4-BE49-F238E27FC236}">
                <a16:creationId xmlns:a16="http://schemas.microsoft.com/office/drawing/2014/main" id="{A5A95592-5CA0-8FDF-0E49-2AD638F90ECC}"/>
              </a:ext>
            </a:extLst>
          </p:cNvPr>
          <p:cNvSpPr>
            <a:spLocks noGrp="1"/>
          </p:cNvSpPr>
          <p:nvPr>
            <p:ph type="pic" sz="quarter" idx="22"/>
          </p:nvPr>
        </p:nvSpPr>
        <p:spPr>
          <a:xfrm>
            <a:off x="0" y="148452"/>
            <a:ext cx="8097183" cy="4466563"/>
          </a:xfrm>
          <a:custGeom>
            <a:avLst/>
            <a:gdLst>
              <a:gd name="connsiteX0" fmla="*/ 0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7183" h="4466563">
                <a:moveTo>
                  <a:pt x="0"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C221F-8346-2EF7-5657-B06D86059A19}"/>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7701727">
            <a:off x="8378696" y="-8979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1" y="2045704"/>
            <a:ext cx="4615448"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2" y="761603"/>
            <a:ext cx="4615448"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575318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AAE22F-38B6-8AF9-3EDE-BABDE3BC5702}"/>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1081996">
            <a:off x="8614224" y="-773240"/>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0C3C2A-8171-398A-CEBD-FFB29BAB5F41}"/>
              </a:ext>
            </a:extLst>
          </p:cNvPr>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rot="5400000">
            <a:off x="8434115" y="-745531"/>
            <a:ext cx="4628596" cy="4628596"/>
          </a:xfrm>
          <a:prstGeom prst="rect">
            <a:avLst/>
          </a:prstGeom>
        </p:spPr>
      </p:pic>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98380" y="2045704"/>
            <a:ext cx="5428247" cy="3849918"/>
          </a:xfrm>
          <a:prstGeom prst="rect">
            <a:avLst/>
          </a:prstGeom>
        </p:spPr>
        <p:txBody>
          <a:bodyPr/>
          <a:lstStyle>
            <a:lvl1pPr algn="l">
              <a:buNone/>
              <a:defRPr sz="2400" b="0" i="0" spc="0">
                <a:solidFill>
                  <a:srgbClr val="40404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98381" y="761603"/>
            <a:ext cx="5428247" cy="803654"/>
          </a:xfrm>
          <a:prstGeom prst="rect">
            <a:avLst/>
          </a:prstGeom>
        </p:spPr>
        <p:txBody>
          <a:bodyPr>
            <a:noAutofit/>
          </a:bodyPr>
          <a:lstStyle>
            <a:lvl1pPr marL="0" indent="0" algn="l">
              <a:buNone/>
              <a:defRPr sz="3600" b="1" i="0">
                <a:solidFill>
                  <a:srgbClr val="404040"/>
                </a:solidFill>
                <a:latin typeface="+mn-lt"/>
              </a:defRPr>
            </a:lvl1pPr>
          </a:lstStyle>
          <a:p>
            <a:pPr lvl="0"/>
            <a:r>
              <a:rPr lang="en-US" dirty="0"/>
              <a:t>Heading</a:t>
            </a:r>
          </a:p>
        </p:txBody>
      </p:sp>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3" cstate="print">
            <a:extLst>
              <a:ext uri="{28A0092B-C50C-407E-A947-70E740481C1C}">
                <a14:useLocalDpi xmlns:a14="http://schemas.microsoft.com/office/drawing/2010/main"/>
              </a:ext>
            </a:extLst>
          </a:blip>
          <a:srcRect b="8549"/>
          <a:stretch>
            <a:fillRect/>
          </a:stretch>
        </p:blipFill>
        <p:spPr>
          <a:xfrm>
            <a:off x="6712427" y="1152263"/>
            <a:ext cx="4681192" cy="5705737"/>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7014500" y="1628440"/>
            <a:ext cx="4037037" cy="520813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13" name="Rectangle 12">
            <a:extLst>
              <a:ext uri="{FF2B5EF4-FFF2-40B4-BE49-F238E27FC236}">
                <a16:creationId xmlns:a16="http://schemas.microsoft.com/office/drawing/2014/main" id="{E2DB7294-B9CD-879A-B0F9-5677C4FAFA56}"/>
              </a:ext>
            </a:extLst>
          </p:cNvPr>
          <p:cNvSpPr/>
          <p:nvPr userDrawn="1"/>
        </p:nvSpPr>
        <p:spPr bwMode="auto">
          <a:xfrm>
            <a:off x="7776252" y="5580127"/>
            <a:ext cx="2513532" cy="532029"/>
          </a:xfrm>
          <a:prstGeom prst="rect">
            <a:avLst/>
          </a:prstGeom>
          <a:solidFill>
            <a:srgbClr val="5398A2"/>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14" name="Text Placeholder 32">
            <a:extLst>
              <a:ext uri="{FF2B5EF4-FFF2-40B4-BE49-F238E27FC236}">
                <a16:creationId xmlns:a16="http://schemas.microsoft.com/office/drawing/2014/main" id="{6AED7295-C155-5022-FAF2-2B5D7C639585}"/>
              </a:ext>
            </a:extLst>
          </p:cNvPr>
          <p:cNvSpPr>
            <a:spLocks noGrp="1"/>
          </p:cNvSpPr>
          <p:nvPr>
            <p:ph type="body" sz="quarter" idx="19" hasCustomPrompt="1"/>
          </p:nvPr>
        </p:nvSpPr>
        <p:spPr>
          <a:xfrm>
            <a:off x="6578929" y="5627224"/>
            <a:ext cx="4744987" cy="437834"/>
          </a:xfrm>
          <a:prstGeom prst="rect">
            <a:avLst/>
          </a:prstGeom>
        </p:spPr>
        <p:txBody>
          <a:bodyPr anchor="t">
            <a:noAutofit/>
          </a:bodyPr>
          <a:lstStyle>
            <a:lvl1pPr marL="0" indent="0" algn="ctr">
              <a:lnSpc>
                <a:spcPct val="100000"/>
              </a:lnSpc>
              <a:spcBef>
                <a:spcPts val="0"/>
              </a:spcBef>
              <a:buNone/>
              <a:defRPr sz="20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1">
            <a:extLst>
              <a:ext uri="{FF2B5EF4-FFF2-40B4-BE49-F238E27FC236}">
                <a16:creationId xmlns:a16="http://schemas.microsoft.com/office/drawing/2014/main" id="{0532DF0D-D7FD-72B7-24C4-8E8E48CFAFB4}"/>
              </a:ext>
            </a:extLst>
          </p:cNvPr>
          <p:cNvSpPr/>
          <p:nvPr userDrawn="1"/>
        </p:nvSpPr>
        <p:spPr>
          <a:xfrm>
            <a:off x="787883"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542553" y="2258450"/>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542553" y="1448874"/>
            <a:ext cx="3195485" cy="837258"/>
          </a:xfrm>
          <a:prstGeom prst="rect">
            <a:avLst/>
          </a:prstGeom>
        </p:spPr>
        <p:txBody>
          <a:bodyPr anchor="ctr">
            <a:normAutofit/>
          </a:bodyPr>
          <a:lstStyle>
            <a:lvl1pPr marL="0" indent="0" algn="r">
              <a:buNone/>
              <a:defRPr sz="5000" baseline="0">
                <a:solidFill>
                  <a:schemeClr val="bg1"/>
                </a:solidFill>
                <a:latin typeface="+mn-lt"/>
              </a:defRPr>
            </a:lvl1pPr>
          </a:lstStyle>
          <a:p>
            <a:pPr lvl="0"/>
            <a:r>
              <a:rPr lang="en-US" dirty="0"/>
              <a:t>Thank You</a:t>
            </a:r>
          </a:p>
        </p:txBody>
      </p:sp>
      <p:sp>
        <p:nvSpPr>
          <p:cNvPr id="18" name="Freeform 17">
            <a:extLst>
              <a:ext uri="{FF2B5EF4-FFF2-40B4-BE49-F238E27FC236}">
                <a16:creationId xmlns:a16="http://schemas.microsoft.com/office/drawing/2014/main" id="{12FAB2F2-1FC0-5327-17DE-B8FE08A80275}"/>
              </a:ext>
            </a:extLst>
          </p:cNvPr>
          <p:cNvSpPr/>
          <p:nvPr userDrawn="1"/>
        </p:nvSpPr>
        <p:spPr>
          <a:xfrm>
            <a:off x="-36951" y="4542735"/>
            <a:ext cx="5875867" cy="778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5398A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www.website.eu</a:t>
            </a:r>
            <a:endParaRPr lang="en-US" dirty="0"/>
          </a:p>
        </p:txBody>
      </p:sp>
      <p:pic>
        <p:nvPicPr>
          <p:cNvPr id="16" name="Picture 15">
            <a:extLst>
              <a:ext uri="{FF2B5EF4-FFF2-40B4-BE49-F238E27FC236}">
                <a16:creationId xmlns:a16="http://schemas.microsoft.com/office/drawing/2014/main" id="{0786199D-2882-02E5-01F8-C0992EF470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6899" y="696090"/>
            <a:ext cx="2957461" cy="2173556"/>
          </a:xfrm>
          <a:prstGeom prst="rect">
            <a:avLst/>
          </a:prstGeom>
        </p:spPr>
      </p:pic>
      <p:pic>
        <p:nvPicPr>
          <p:cNvPr id="3" name="Picture 2">
            <a:extLst>
              <a:ext uri="{FF2B5EF4-FFF2-40B4-BE49-F238E27FC236}">
                <a16:creationId xmlns:a16="http://schemas.microsoft.com/office/drawing/2014/main" id="{B4352957-04AF-9112-26F6-7DF4F6888811}"/>
              </a:ext>
            </a:extLst>
          </p:cNvPr>
          <p:cNvPicPr>
            <a:picLocks noChangeAspect="1"/>
          </p:cNvPicPr>
          <p:nvPr/>
        </p:nvPicPr>
        <p:blipFill>
          <a:blip r:embed="rId3"/>
          <a:stretch>
            <a:fillRect/>
          </a:stretch>
        </p:blipFill>
        <p:spPr>
          <a:xfrm>
            <a:off x="787883" y="5993225"/>
            <a:ext cx="1552020" cy="345591"/>
          </a:xfrm>
          <a:prstGeom prst="rect">
            <a:avLst/>
          </a:prstGeom>
        </p:spPr>
      </p:pic>
      <p:sp>
        <p:nvSpPr>
          <p:cNvPr id="4" name="Rectangle 3">
            <a:extLst>
              <a:ext uri="{FF2B5EF4-FFF2-40B4-BE49-F238E27FC236}">
                <a16:creationId xmlns:a16="http://schemas.microsoft.com/office/drawing/2014/main" id="{F746B696-54B4-90AF-E102-4C9691E2D5F7}"/>
              </a:ext>
            </a:extLst>
          </p:cNvPr>
          <p:cNvSpPr/>
          <p:nvPr userDrawn="1"/>
        </p:nvSpPr>
        <p:spPr>
          <a:xfrm>
            <a:off x="2339903" y="5993225"/>
            <a:ext cx="2925905" cy="284693"/>
          </a:xfrm>
          <a:prstGeom prst="rect">
            <a:avLst/>
          </a:prstGeom>
        </p:spPr>
        <p:txBody>
          <a:bodyPr wrap="square">
            <a:spAutoFit/>
          </a:bodyPr>
          <a:lstStyle/>
          <a:p>
            <a:pPr marL="0" marR="0" indent="0" algn="just" defTabSz="457200" rtl="0" eaLnBrk="1" fontAlgn="auto" latinLnBrk="0" hangingPunct="0">
              <a:lnSpc>
                <a:spcPts val="460"/>
              </a:lnSpc>
              <a:spcBef>
                <a:spcPts val="0"/>
              </a:spcBef>
              <a:spcAft>
                <a:spcPts val="0"/>
              </a:spcAft>
              <a:buClrTx/>
              <a:buSzTx/>
              <a:buFontTx/>
              <a:buNone/>
              <a:tabLst/>
              <a:defRPr/>
            </a:pPr>
            <a:r>
              <a:rPr lang="en-US" sz="450" kern="1200">
                <a:solidFill>
                  <a:srgbClr val="3A3953"/>
                </a:solidFill>
                <a:effectLst/>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450" kern="1200" dirty="0">
              <a:solidFill>
                <a:srgbClr val="3A3953"/>
              </a:solidFill>
              <a:effectLst/>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Part 1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F8F0344-E868-ECCD-307B-8D8A87AD63D5}"/>
              </a:ext>
            </a:extLst>
          </p:cNvPr>
          <p:cNvSpPr/>
          <p:nvPr userDrawn="1"/>
        </p:nvSpPr>
        <p:spPr>
          <a:xfrm>
            <a:off x="2269245" y="2551368"/>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FD8CD7C7-42CA-23DD-4AD9-B064E2FDEDC1}"/>
              </a:ext>
            </a:extLst>
          </p:cNvPr>
          <p:cNvSpPr/>
          <p:nvPr userDrawn="1"/>
        </p:nvSpPr>
        <p:spPr>
          <a:xfrm rot="10800000">
            <a:off x="4732121" y="0"/>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alpha val="8494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258C5E71-1BDE-B873-EA18-076ABA0EC1EA}"/>
              </a:ext>
            </a:extLst>
          </p:cNvPr>
          <p:cNvSpPr/>
          <p:nvPr userDrawn="1"/>
        </p:nvSpPr>
        <p:spPr>
          <a:xfrm>
            <a:off x="7180659" y="2461430"/>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84C245">
              <a:alpha val="75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3" name="Freeform 12">
            <a:extLst>
              <a:ext uri="{FF2B5EF4-FFF2-40B4-BE49-F238E27FC236}">
                <a16:creationId xmlns:a16="http://schemas.microsoft.com/office/drawing/2014/main" id="{97E11A68-2A9A-9ACF-5266-113E7DD6EB26}"/>
              </a:ext>
            </a:extLst>
          </p:cNvPr>
          <p:cNvSpPr/>
          <p:nvPr userDrawn="1"/>
        </p:nvSpPr>
        <p:spPr>
          <a:xfrm rot="10800000">
            <a:off x="9629195" y="0"/>
            <a:ext cx="2205305" cy="3416770"/>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5" name="Picture Placeholder 34">
            <a:extLst>
              <a:ext uri="{FF2B5EF4-FFF2-40B4-BE49-F238E27FC236}">
                <a16:creationId xmlns:a16="http://schemas.microsoft.com/office/drawing/2014/main" id="{210244EC-F349-0D2A-8EC7-942C68084457}"/>
              </a:ext>
            </a:extLst>
          </p:cNvPr>
          <p:cNvSpPr>
            <a:spLocks noGrp="1"/>
          </p:cNvSpPr>
          <p:nvPr>
            <p:ph type="pic" sz="quarter" idx="11"/>
          </p:nvPr>
        </p:nvSpPr>
        <p:spPr>
          <a:xfrm>
            <a:off x="4722871" y="2442768"/>
            <a:ext cx="2204215" cy="3127986"/>
          </a:xfrm>
          <a:custGeom>
            <a:avLst/>
            <a:gdLst>
              <a:gd name="connsiteX0" fmla="*/ 0 w 2204215"/>
              <a:gd name="connsiteY0" fmla="*/ 0 h 3127986"/>
              <a:gd name="connsiteX1" fmla="*/ 2204215 w 2204215"/>
              <a:gd name="connsiteY1" fmla="*/ 0 h 3127986"/>
              <a:gd name="connsiteX2" fmla="*/ 2204215 w 2204215"/>
              <a:gd name="connsiteY2" fmla="*/ 1964026 h 3127986"/>
              <a:gd name="connsiteX3" fmla="*/ 2201914 w 2204215"/>
              <a:gd name="connsiteY3" fmla="*/ 1964026 h 3127986"/>
              <a:gd name="connsiteX4" fmla="*/ 2204215 w 2204215"/>
              <a:gd name="connsiteY4" fmla="*/ 2026136 h 3127986"/>
              <a:gd name="connsiteX5" fmla="*/ 1102108 w 2204215"/>
              <a:gd name="connsiteY5" fmla="*/ 3127986 h 3127986"/>
              <a:gd name="connsiteX6" fmla="*/ 0 w 2204215"/>
              <a:gd name="connsiteY6" fmla="*/ 2026136 h 3127986"/>
              <a:gd name="connsiteX7" fmla="*/ 2302 w 2204215"/>
              <a:gd name="connsiteY7" fmla="*/ 1964026 h 3127986"/>
              <a:gd name="connsiteX8" fmla="*/ 0 w 2204215"/>
              <a:gd name="connsiteY8" fmla="*/ 1964026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27986">
                <a:moveTo>
                  <a:pt x="0" y="0"/>
                </a:moveTo>
                <a:lnTo>
                  <a:pt x="2204215" y="0"/>
                </a:lnTo>
                <a:lnTo>
                  <a:pt x="2204215" y="1964026"/>
                </a:lnTo>
                <a:lnTo>
                  <a:pt x="2201914" y="1964026"/>
                </a:lnTo>
                <a:cubicBezTo>
                  <a:pt x="2204215" y="1984730"/>
                  <a:pt x="2204215" y="2005432"/>
                  <a:pt x="2204215" y="2026136"/>
                </a:cubicBezTo>
                <a:cubicBezTo>
                  <a:pt x="2204215" y="2635719"/>
                  <a:pt x="1709533" y="3127986"/>
                  <a:pt x="1102108" y="3127986"/>
                </a:cubicBezTo>
                <a:cubicBezTo>
                  <a:pt x="492383" y="3127986"/>
                  <a:pt x="0" y="2633417"/>
                  <a:pt x="0" y="2026136"/>
                </a:cubicBezTo>
                <a:cubicBezTo>
                  <a:pt x="0" y="2003132"/>
                  <a:pt x="2302" y="1982428"/>
                  <a:pt x="2302" y="1964026"/>
                </a:cubicBezTo>
                <a:lnTo>
                  <a:pt x="0" y="19640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6" name="Picture Placeholder 86">
            <a:extLst>
              <a:ext uri="{FF2B5EF4-FFF2-40B4-BE49-F238E27FC236}">
                <a16:creationId xmlns:a16="http://schemas.microsoft.com/office/drawing/2014/main" id="{45AACAFC-171C-59E3-4602-1EE41C729BB6}"/>
              </a:ext>
            </a:extLst>
          </p:cNvPr>
          <p:cNvSpPr>
            <a:spLocks noGrp="1"/>
          </p:cNvSpPr>
          <p:nvPr>
            <p:ph type="pic" sz="quarter" idx="12"/>
          </p:nvPr>
        </p:nvSpPr>
        <p:spPr>
          <a:xfrm>
            <a:off x="7180659" y="5430"/>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7" name="Picture Placeholder 36">
            <a:extLst>
              <a:ext uri="{FF2B5EF4-FFF2-40B4-BE49-F238E27FC236}">
                <a16:creationId xmlns:a16="http://schemas.microsoft.com/office/drawing/2014/main" id="{355E5E31-0A04-2AFB-02EB-15C6FAA3DE57}"/>
              </a:ext>
            </a:extLst>
          </p:cNvPr>
          <p:cNvSpPr>
            <a:spLocks noGrp="1"/>
          </p:cNvSpPr>
          <p:nvPr>
            <p:ph type="pic" sz="quarter" idx="13"/>
          </p:nvPr>
        </p:nvSpPr>
        <p:spPr>
          <a:xfrm>
            <a:off x="9629195" y="2746545"/>
            <a:ext cx="2204215" cy="3195585"/>
          </a:xfrm>
          <a:custGeom>
            <a:avLst/>
            <a:gdLst>
              <a:gd name="connsiteX0" fmla="*/ 0 w 2204215"/>
              <a:gd name="connsiteY0" fmla="*/ 0 h 3195585"/>
              <a:gd name="connsiteX1" fmla="*/ 2204215 w 2204215"/>
              <a:gd name="connsiteY1" fmla="*/ 0 h 3195585"/>
              <a:gd name="connsiteX2" fmla="*/ 2204215 w 2204215"/>
              <a:gd name="connsiteY2" fmla="*/ 2031625 h 3195585"/>
              <a:gd name="connsiteX3" fmla="*/ 2201913 w 2204215"/>
              <a:gd name="connsiteY3" fmla="*/ 2031625 h 3195585"/>
              <a:gd name="connsiteX4" fmla="*/ 2204215 w 2204215"/>
              <a:gd name="connsiteY4" fmla="*/ 2093735 h 3195585"/>
              <a:gd name="connsiteX5" fmla="*/ 1102108 w 2204215"/>
              <a:gd name="connsiteY5" fmla="*/ 3195585 h 3195585"/>
              <a:gd name="connsiteX6" fmla="*/ 0 w 2204215"/>
              <a:gd name="connsiteY6" fmla="*/ 2093735 h 3195585"/>
              <a:gd name="connsiteX7" fmla="*/ 2302 w 2204215"/>
              <a:gd name="connsiteY7" fmla="*/ 2031625 h 3195585"/>
              <a:gd name="connsiteX8" fmla="*/ 0 w 2204215"/>
              <a:gd name="connsiteY8" fmla="*/ 2031625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215" h="3195585">
                <a:moveTo>
                  <a:pt x="0" y="0"/>
                </a:moveTo>
                <a:lnTo>
                  <a:pt x="2204215" y="0"/>
                </a:lnTo>
                <a:lnTo>
                  <a:pt x="2204215" y="2031625"/>
                </a:lnTo>
                <a:lnTo>
                  <a:pt x="2201913" y="2031625"/>
                </a:lnTo>
                <a:cubicBezTo>
                  <a:pt x="2204215" y="2052329"/>
                  <a:pt x="2204215" y="2073031"/>
                  <a:pt x="2204215" y="2093735"/>
                </a:cubicBezTo>
                <a:cubicBezTo>
                  <a:pt x="2204215" y="2703318"/>
                  <a:pt x="1709533" y="3195585"/>
                  <a:pt x="1102108" y="3195585"/>
                </a:cubicBezTo>
                <a:cubicBezTo>
                  <a:pt x="492383" y="3195585"/>
                  <a:pt x="0" y="2701016"/>
                  <a:pt x="0" y="2093735"/>
                </a:cubicBezTo>
                <a:cubicBezTo>
                  <a:pt x="0" y="2070731"/>
                  <a:pt x="2302" y="2050027"/>
                  <a:pt x="2302" y="2031625"/>
                </a:cubicBezTo>
                <a:lnTo>
                  <a:pt x="0" y="203162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8" name="Picture Placeholder 100">
            <a:extLst>
              <a:ext uri="{FF2B5EF4-FFF2-40B4-BE49-F238E27FC236}">
                <a16:creationId xmlns:a16="http://schemas.microsoft.com/office/drawing/2014/main" id="{EB2873D7-F640-6209-9830-FEDEBD79D522}"/>
              </a:ext>
            </a:extLst>
          </p:cNvPr>
          <p:cNvSpPr>
            <a:spLocks noGrp="1"/>
          </p:cNvSpPr>
          <p:nvPr>
            <p:ph type="pic" sz="quarter" idx="10"/>
          </p:nvPr>
        </p:nvSpPr>
        <p:spPr>
          <a:xfrm>
            <a:off x="2269245" y="16945"/>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8" name="Text Placeholder 32">
            <a:extLst>
              <a:ext uri="{FF2B5EF4-FFF2-40B4-BE49-F238E27FC236}">
                <a16:creationId xmlns:a16="http://schemas.microsoft.com/office/drawing/2014/main" id="{6389C801-2A80-182C-E589-CC07BDBC1FB0}"/>
              </a:ext>
            </a:extLst>
          </p:cNvPr>
          <p:cNvSpPr>
            <a:spLocks noGrp="1"/>
          </p:cNvSpPr>
          <p:nvPr>
            <p:ph type="body" sz="quarter" idx="42" hasCustomPrompt="1"/>
          </p:nvPr>
        </p:nvSpPr>
        <p:spPr>
          <a:xfrm rot="16200000">
            <a:off x="-2087668" y="2729342"/>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9" name="Straight Connector 38">
            <a:extLst>
              <a:ext uri="{FF2B5EF4-FFF2-40B4-BE49-F238E27FC236}">
                <a16:creationId xmlns:a16="http://schemas.microsoft.com/office/drawing/2014/main" id="{FAF53D26-4788-05E3-771F-7286AB1A66F6}"/>
              </a:ext>
            </a:extLst>
          </p:cNvPr>
          <p:cNvCxnSpPr>
            <a:cxnSpLocks/>
          </p:cNvCxnSpPr>
          <p:nvPr userDrawn="1"/>
        </p:nvCxnSpPr>
        <p:spPr>
          <a:xfrm>
            <a:off x="2331308" y="445400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 Placeholder 32">
            <a:extLst>
              <a:ext uri="{FF2B5EF4-FFF2-40B4-BE49-F238E27FC236}">
                <a16:creationId xmlns:a16="http://schemas.microsoft.com/office/drawing/2014/main" id="{051AB610-0058-822C-BD59-9D2627BE2026}"/>
              </a:ext>
            </a:extLst>
          </p:cNvPr>
          <p:cNvSpPr>
            <a:spLocks noGrp="1"/>
          </p:cNvSpPr>
          <p:nvPr>
            <p:ph type="body" sz="quarter" idx="18" hasCustomPrompt="1"/>
          </p:nvPr>
        </p:nvSpPr>
        <p:spPr>
          <a:xfrm>
            <a:off x="2344748" y="450522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8" name="Text Placeholder 32">
            <a:extLst>
              <a:ext uri="{FF2B5EF4-FFF2-40B4-BE49-F238E27FC236}">
                <a16:creationId xmlns:a16="http://schemas.microsoft.com/office/drawing/2014/main" id="{5C736B8B-53E4-66F7-1990-53422BBEADD9}"/>
              </a:ext>
            </a:extLst>
          </p:cNvPr>
          <p:cNvSpPr>
            <a:spLocks noGrp="1"/>
          </p:cNvSpPr>
          <p:nvPr>
            <p:ph type="body" sz="quarter" idx="19" hasCustomPrompt="1"/>
          </p:nvPr>
        </p:nvSpPr>
        <p:spPr>
          <a:xfrm>
            <a:off x="2351099" y="398109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49" name="Text Placeholder 32">
            <a:extLst>
              <a:ext uri="{FF2B5EF4-FFF2-40B4-BE49-F238E27FC236}">
                <a16:creationId xmlns:a16="http://schemas.microsoft.com/office/drawing/2014/main" id="{4655396E-9FDD-AAC5-1A44-FCFBD08C7CD7}"/>
              </a:ext>
            </a:extLst>
          </p:cNvPr>
          <p:cNvSpPr>
            <a:spLocks noGrp="1"/>
          </p:cNvSpPr>
          <p:nvPr>
            <p:ph type="body" sz="quarter" idx="20" hasCustomPrompt="1"/>
          </p:nvPr>
        </p:nvSpPr>
        <p:spPr>
          <a:xfrm>
            <a:off x="3227039" y="419031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0" name="Straight Connector 49">
            <a:extLst>
              <a:ext uri="{FF2B5EF4-FFF2-40B4-BE49-F238E27FC236}">
                <a16:creationId xmlns:a16="http://schemas.microsoft.com/office/drawing/2014/main" id="{6595F542-8BE0-4F9C-9FF3-07CCA82EBC15}"/>
              </a:ext>
            </a:extLst>
          </p:cNvPr>
          <p:cNvCxnSpPr>
            <a:cxnSpLocks/>
          </p:cNvCxnSpPr>
          <p:nvPr userDrawn="1"/>
        </p:nvCxnSpPr>
        <p:spPr>
          <a:xfrm>
            <a:off x="4823039" y="878237"/>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1" name="Text Placeholder 32">
            <a:extLst>
              <a:ext uri="{FF2B5EF4-FFF2-40B4-BE49-F238E27FC236}">
                <a16:creationId xmlns:a16="http://schemas.microsoft.com/office/drawing/2014/main" id="{1BDC03DB-7332-E6FA-B8BB-277188C462EC}"/>
              </a:ext>
            </a:extLst>
          </p:cNvPr>
          <p:cNvSpPr>
            <a:spLocks noGrp="1"/>
          </p:cNvSpPr>
          <p:nvPr>
            <p:ph type="body" sz="quarter" idx="43" hasCustomPrompt="1"/>
          </p:nvPr>
        </p:nvSpPr>
        <p:spPr>
          <a:xfrm>
            <a:off x="4836479" y="929452"/>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52" name="Text Placeholder 32">
            <a:extLst>
              <a:ext uri="{FF2B5EF4-FFF2-40B4-BE49-F238E27FC236}">
                <a16:creationId xmlns:a16="http://schemas.microsoft.com/office/drawing/2014/main" id="{D1E9F0E9-3E45-67C8-9859-8E853F3C82F2}"/>
              </a:ext>
            </a:extLst>
          </p:cNvPr>
          <p:cNvSpPr>
            <a:spLocks noGrp="1"/>
          </p:cNvSpPr>
          <p:nvPr>
            <p:ph type="body" sz="quarter" idx="44" hasCustomPrompt="1"/>
          </p:nvPr>
        </p:nvSpPr>
        <p:spPr>
          <a:xfrm>
            <a:off x="4842830" y="40532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53" name="Text Placeholder 32">
            <a:extLst>
              <a:ext uri="{FF2B5EF4-FFF2-40B4-BE49-F238E27FC236}">
                <a16:creationId xmlns:a16="http://schemas.microsoft.com/office/drawing/2014/main" id="{9EAE5637-9288-E47B-5F86-63ADA117F661}"/>
              </a:ext>
            </a:extLst>
          </p:cNvPr>
          <p:cNvSpPr>
            <a:spLocks noGrp="1"/>
          </p:cNvSpPr>
          <p:nvPr>
            <p:ph type="body" sz="quarter" idx="45" hasCustomPrompt="1"/>
          </p:nvPr>
        </p:nvSpPr>
        <p:spPr>
          <a:xfrm>
            <a:off x="5718770" y="614540"/>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8" name="Straight Connector 57">
            <a:extLst>
              <a:ext uri="{FF2B5EF4-FFF2-40B4-BE49-F238E27FC236}">
                <a16:creationId xmlns:a16="http://schemas.microsoft.com/office/drawing/2014/main" id="{91163A42-ECA4-0258-F06A-D6E0A1432389}"/>
              </a:ext>
            </a:extLst>
          </p:cNvPr>
          <p:cNvCxnSpPr>
            <a:cxnSpLocks/>
          </p:cNvCxnSpPr>
          <p:nvPr userDrawn="1"/>
        </p:nvCxnSpPr>
        <p:spPr>
          <a:xfrm>
            <a:off x="7271140" y="4402794"/>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ext Placeholder 32">
            <a:extLst>
              <a:ext uri="{FF2B5EF4-FFF2-40B4-BE49-F238E27FC236}">
                <a16:creationId xmlns:a16="http://schemas.microsoft.com/office/drawing/2014/main" id="{F39F4436-B7B3-3BDC-157E-483222EFFF94}"/>
              </a:ext>
            </a:extLst>
          </p:cNvPr>
          <p:cNvSpPr>
            <a:spLocks noGrp="1"/>
          </p:cNvSpPr>
          <p:nvPr>
            <p:ph type="body" sz="quarter" idx="46" hasCustomPrompt="1"/>
          </p:nvPr>
        </p:nvSpPr>
        <p:spPr>
          <a:xfrm>
            <a:off x="7284580" y="4454009"/>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188B88B0-45BA-789C-D55C-92226513FAFF}"/>
              </a:ext>
            </a:extLst>
          </p:cNvPr>
          <p:cNvSpPr>
            <a:spLocks noGrp="1"/>
          </p:cNvSpPr>
          <p:nvPr>
            <p:ph type="body" sz="quarter" idx="47" hasCustomPrompt="1"/>
          </p:nvPr>
        </p:nvSpPr>
        <p:spPr>
          <a:xfrm>
            <a:off x="7290931" y="3929882"/>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61" name="Text Placeholder 32">
            <a:extLst>
              <a:ext uri="{FF2B5EF4-FFF2-40B4-BE49-F238E27FC236}">
                <a16:creationId xmlns:a16="http://schemas.microsoft.com/office/drawing/2014/main" id="{1EA52453-8796-7114-4C6E-00011B681CDA}"/>
              </a:ext>
            </a:extLst>
          </p:cNvPr>
          <p:cNvSpPr>
            <a:spLocks noGrp="1"/>
          </p:cNvSpPr>
          <p:nvPr>
            <p:ph type="body" sz="quarter" idx="48" hasCustomPrompt="1"/>
          </p:nvPr>
        </p:nvSpPr>
        <p:spPr>
          <a:xfrm>
            <a:off x="8166871" y="4139097"/>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67" name="Straight Connector 66">
            <a:extLst>
              <a:ext uri="{FF2B5EF4-FFF2-40B4-BE49-F238E27FC236}">
                <a16:creationId xmlns:a16="http://schemas.microsoft.com/office/drawing/2014/main" id="{0BD88B23-4623-D1A4-5EFF-6897E0CFC091}"/>
              </a:ext>
            </a:extLst>
          </p:cNvPr>
          <p:cNvCxnSpPr>
            <a:cxnSpLocks/>
          </p:cNvCxnSpPr>
          <p:nvPr userDrawn="1"/>
        </p:nvCxnSpPr>
        <p:spPr>
          <a:xfrm>
            <a:off x="9711285" y="841310"/>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Text Placeholder 32">
            <a:extLst>
              <a:ext uri="{FF2B5EF4-FFF2-40B4-BE49-F238E27FC236}">
                <a16:creationId xmlns:a16="http://schemas.microsoft.com/office/drawing/2014/main" id="{75C0BE62-FB8F-7A8A-366C-EE5956EE4A69}"/>
              </a:ext>
            </a:extLst>
          </p:cNvPr>
          <p:cNvSpPr>
            <a:spLocks noGrp="1"/>
          </p:cNvSpPr>
          <p:nvPr>
            <p:ph type="body" sz="quarter" idx="49" hasCustomPrompt="1"/>
          </p:nvPr>
        </p:nvSpPr>
        <p:spPr>
          <a:xfrm>
            <a:off x="9724725" y="892525"/>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9" name="Text Placeholder 32">
            <a:extLst>
              <a:ext uri="{FF2B5EF4-FFF2-40B4-BE49-F238E27FC236}">
                <a16:creationId xmlns:a16="http://schemas.microsoft.com/office/drawing/2014/main" id="{D76E6F3B-CA82-1375-6750-0A09826D1960}"/>
              </a:ext>
            </a:extLst>
          </p:cNvPr>
          <p:cNvSpPr>
            <a:spLocks noGrp="1"/>
          </p:cNvSpPr>
          <p:nvPr>
            <p:ph type="body" sz="quarter" idx="50" hasCustomPrompt="1"/>
          </p:nvPr>
        </p:nvSpPr>
        <p:spPr>
          <a:xfrm>
            <a:off x="9731076" y="368398"/>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70" name="Text Placeholder 32">
            <a:extLst>
              <a:ext uri="{FF2B5EF4-FFF2-40B4-BE49-F238E27FC236}">
                <a16:creationId xmlns:a16="http://schemas.microsoft.com/office/drawing/2014/main" id="{B61D2373-9C10-541E-BDA3-403107CF2315}"/>
              </a:ext>
            </a:extLst>
          </p:cNvPr>
          <p:cNvSpPr>
            <a:spLocks noGrp="1"/>
          </p:cNvSpPr>
          <p:nvPr>
            <p:ph type="body" sz="quarter" idx="51" hasCustomPrompt="1"/>
          </p:nvPr>
        </p:nvSpPr>
        <p:spPr>
          <a:xfrm>
            <a:off x="10607016" y="577613"/>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1930813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Part 2">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798DF14-8798-4EAD-82C9-65D466F7926D}"/>
              </a:ext>
            </a:extLst>
          </p:cNvPr>
          <p:cNvSpPr/>
          <p:nvPr userDrawn="1"/>
        </p:nvSpPr>
        <p:spPr>
          <a:xfrm rot="10800000">
            <a:off x="676909" y="405325"/>
            <a:ext cx="2200054" cy="3855329"/>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4C245"/>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4" name="Freeform 3">
            <a:extLst>
              <a:ext uri="{FF2B5EF4-FFF2-40B4-BE49-F238E27FC236}">
                <a16:creationId xmlns:a16="http://schemas.microsoft.com/office/drawing/2014/main" id="{B4AB1622-319C-636B-4A3C-2877C5B6EDA4}"/>
              </a:ext>
            </a:extLst>
          </p:cNvPr>
          <p:cNvSpPr/>
          <p:nvPr userDrawn="1"/>
        </p:nvSpPr>
        <p:spPr>
          <a:xfrm rot="10800000">
            <a:off x="3130534" y="4038806"/>
            <a:ext cx="2205305" cy="2819194"/>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5398A2"/>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5" name="Freeform 4">
            <a:extLst>
              <a:ext uri="{FF2B5EF4-FFF2-40B4-BE49-F238E27FC236}">
                <a16:creationId xmlns:a16="http://schemas.microsoft.com/office/drawing/2014/main" id="{2B83611F-8510-786D-DD6F-770FA0EE6972}"/>
              </a:ext>
            </a:extLst>
          </p:cNvPr>
          <p:cNvSpPr/>
          <p:nvPr userDrawn="1"/>
        </p:nvSpPr>
        <p:spPr>
          <a:xfrm rot="10800000">
            <a:off x="5562616" y="183475"/>
            <a:ext cx="2204214" cy="3855331"/>
          </a:xfrm>
          <a:custGeom>
            <a:avLst/>
            <a:gdLst>
              <a:gd name="connsiteX0" fmla="*/ 0 w 1511252"/>
              <a:gd name="connsiteY0" fmla="*/ 1887839 h 2643290"/>
              <a:gd name="connsiteX1" fmla="*/ 755626 w 1511252"/>
              <a:gd name="connsiteY1" fmla="*/ 2643290 h 2643290"/>
              <a:gd name="connsiteX2" fmla="*/ 1511252 w 1511252"/>
              <a:gd name="connsiteY2" fmla="*/ 1887839 h 2643290"/>
              <a:gd name="connsiteX3" fmla="*/ 1509675 w 1511252"/>
              <a:gd name="connsiteY3" fmla="*/ 1845256 h 2643290"/>
              <a:gd name="connsiteX4" fmla="*/ 1511252 w 1511252"/>
              <a:gd name="connsiteY4" fmla="*/ 1845256 h 2643290"/>
              <a:gd name="connsiteX5" fmla="*/ 1511252 w 1511252"/>
              <a:gd name="connsiteY5" fmla="*/ 0 h 2643290"/>
              <a:gd name="connsiteX6" fmla="*/ 0 w 1511252"/>
              <a:gd name="connsiteY6" fmla="*/ 0 h 2643290"/>
              <a:gd name="connsiteX7" fmla="*/ 0 w 1511252"/>
              <a:gd name="connsiteY7" fmla="*/ 1845256 h 2643290"/>
              <a:gd name="connsiteX8" fmla="*/ 1578 w 1511252"/>
              <a:gd name="connsiteY8" fmla="*/ 1845256 h 2643290"/>
              <a:gd name="connsiteX9" fmla="*/ 0 w 1511252"/>
              <a:gd name="connsiteY9" fmla="*/ 1887839 h 26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9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1F8E4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30DF1229-7E9D-6790-1163-5674CDF7B429}"/>
              </a:ext>
            </a:extLst>
          </p:cNvPr>
          <p:cNvSpPr/>
          <p:nvPr userDrawn="1"/>
        </p:nvSpPr>
        <p:spPr>
          <a:xfrm rot="10800000">
            <a:off x="8034688" y="3952509"/>
            <a:ext cx="2205305" cy="2882175"/>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rgbClr val="84C245">
              <a:alpha val="79000"/>
            </a:srgbClr>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Picture Placeholder 86">
            <a:extLst>
              <a:ext uri="{FF2B5EF4-FFF2-40B4-BE49-F238E27FC236}">
                <a16:creationId xmlns:a16="http://schemas.microsoft.com/office/drawing/2014/main" id="{81B4FA46-87A2-4A7E-132F-2EFD083DF54B}"/>
              </a:ext>
            </a:extLst>
          </p:cNvPr>
          <p:cNvSpPr>
            <a:spLocks noGrp="1"/>
          </p:cNvSpPr>
          <p:nvPr>
            <p:ph type="pic" sz="quarter" idx="12"/>
          </p:nvPr>
        </p:nvSpPr>
        <p:spPr>
          <a:xfrm>
            <a:off x="5562616" y="3101832"/>
            <a:ext cx="2204214" cy="3732852"/>
          </a:xfrm>
          <a:custGeom>
            <a:avLst/>
            <a:gdLst>
              <a:gd name="connsiteX0" fmla="*/ 0 w 1511252"/>
              <a:gd name="connsiteY0" fmla="*/ 0 h 3157438"/>
              <a:gd name="connsiteX1" fmla="*/ 1511252 w 1511252"/>
              <a:gd name="connsiteY1" fmla="*/ 0 h 3157438"/>
              <a:gd name="connsiteX2" fmla="*/ 1511252 w 1511252"/>
              <a:gd name="connsiteY2" fmla="*/ 3157438 h 3157438"/>
              <a:gd name="connsiteX3" fmla="*/ 0 w 1511252"/>
              <a:gd name="connsiteY3" fmla="*/ 3157438 h 3157438"/>
            </a:gdLst>
            <a:ahLst/>
            <a:cxnLst>
              <a:cxn ang="0">
                <a:pos x="connsiteX0" y="connsiteY0"/>
              </a:cxn>
              <a:cxn ang="0">
                <a:pos x="connsiteX1" y="connsiteY1"/>
              </a:cxn>
              <a:cxn ang="0">
                <a:pos x="connsiteX2" y="connsiteY2"/>
              </a:cxn>
              <a:cxn ang="0">
                <a:pos x="connsiteX3" y="connsiteY3"/>
              </a:cxn>
            </a:cxnLst>
            <a:rect l="l" t="t" r="r" b="b"/>
            <a:pathLst>
              <a:path w="1511252" h="3157438">
                <a:moveTo>
                  <a:pt x="0" y="0"/>
                </a:moveTo>
                <a:lnTo>
                  <a:pt x="1511252" y="0"/>
                </a:lnTo>
                <a:lnTo>
                  <a:pt x="1511252" y="3157438"/>
                </a:lnTo>
                <a:lnTo>
                  <a:pt x="0" y="315743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0" name="Picture Placeholder 100">
            <a:extLst>
              <a:ext uri="{FF2B5EF4-FFF2-40B4-BE49-F238E27FC236}">
                <a16:creationId xmlns:a16="http://schemas.microsoft.com/office/drawing/2014/main" id="{BA580DA0-5B9F-7F19-03CF-FD408A6C58DE}"/>
              </a:ext>
            </a:extLst>
          </p:cNvPr>
          <p:cNvSpPr>
            <a:spLocks noGrp="1"/>
          </p:cNvSpPr>
          <p:nvPr>
            <p:ph type="pic" sz="quarter" idx="10"/>
          </p:nvPr>
        </p:nvSpPr>
        <p:spPr>
          <a:xfrm>
            <a:off x="676908" y="3002671"/>
            <a:ext cx="2200054" cy="3855329"/>
          </a:xfrm>
          <a:custGeom>
            <a:avLst/>
            <a:gdLst>
              <a:gd name="connsiteX0" fmla="*/ 0 w 1511252"/>
              <a:gd name="connsiteY0" fmla="*/ 0 h 3351974"/>
              <a:gd name="connsiteX1" fmla="*/ 1511252 w 1511252"/>
              <a:gd name="connsiteY1" fmla="*/ 0 h 3351974"/>
              <a:gd name="connsiteX2" fmla="*/ 1511252 w 1511252"/>
              <a:gd name="connsiteY2" fmla="*/ 3351974 h 3351974"/>
              <a:gd name="connsiteX3" fmla="*/ 0 w 1511252"/>
              <a:gd name="connsiteY3" fmla="*/ 3351974 h 3351974"/>
            </a:gdLst>
            <a:ahLst/>
            <a:cxnLst>
              <a:cxn ang="0">
                <a:pos x="connsiteX0" y="connsiteY0"/>
              </a:cxn>
              <a:cxn ang="0">
                <a:pos x="connsiteX1" y="connsiteY1"/>
              </a:cxn>
              <a:cxn ang="0">
                <a:pos x="connsiteX2" y="connsiteY2"/>
              </a:cxn>
              <a:cxn ang="0">
                <a:pos x="connsiteX3" y="connsiteY3"/>
              </a:cxn>
            </a:cxnLst>
            <a:rect l="l" t="t" r="r" b="b"/>
            <a:pathLst>
              <a:path w="1511252" h="3351974">
                <a:moveTo>
                  <a:pt x="0" y="0"/>
                </a:moveTo>
                <a:lnTo>
                  <a:pt x="1511252" y="0"/>
                </a:lnTo>
                <a:lnTo>
                  <a:pt x="1511252" y="3351974"/>
                </a:lnTo>
                <a:lnTo>
                  <a:pt x="0" y="3351974"/>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34" name="Text Placeholder 32">
            <a:extLst>
              <a:ext uri="{FF2B5EF4-FFF2-40B4-BE49-F238E27FC236}">
                <a16:creationId xmlns:a16="http://schemas.microsoft.com/office/drawing/2014/main" id="{9057F582-2414-A5E9-7FEC-91D48D0B999C}"/>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0404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cxnSp>
        <p:nvCxnSpPr>
          <p:cNvPr id="35" name="Straight Connector 34">
            <a:extLst>
              <a:ext uri="{FF2B5EF4-FFF2-40B4-BE49-F238E27FC236}">
                <a16:creationId xmlns:a16="http://schemas.microsoft.com/office/drawing/2014/main" id="{8CAF1654-D560-5382-7FBA-534F4502B1C1}"/>
              </a:ext>
            </a:extLst>
          </p:cNvPr>
          <p:cNvCxnSpPr>
            <a:cxnSpLocks/>
          </p:cNvCxnSpPr>
          <p:nvPr userDrawn="1"/>
        </p:nvCxnSpPr>
        <p:spPr>
          <a:xfrm>
            <a:off x="744820" y="1704342"/>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Text Placeholder 32">
            <a:extLst>
              <a:ext uri="{FF2B5EF4-FFF2-40B4-BE49-F238E27FC236}">
                <a16:creationId xmlns:a16="http://schemas.microsoft.com/office/drawing/2014/main" id="{58E48B56-3E92-D518-4049-7617E255E319}"/>
              </a:ext>
            </a:extLst>
          </p:cNvPr>
          <p:cNvSpPr>
            <a:spLocks noGrp="1"/>
          </p:cNvSpPr>
          <p:nvPr>
            <p:ph type="body" sz="quarter" idx="18" hasCustomPrompt="1"/>
          </p:nvPr>
        </p:nvSpPr>
        <p:spPr>
          <a:xfrm>
            <a:off x="758260" y="1755557"/>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7" name="Text Placeholder 32">
            <a:extLst>
              <a:ext uri="{FF2B5EF4-FFF2-40B4-BE49-F238E27FC236}">
                <a16:creationId xmlns:a16="http://schemas.microsoft.com/office/drawing/2014/main" id="{753D3C8F-3CFC-FEE7-2E96-E00936182225}"/>
              </a:ext>
            </a:extLst>
          </p:cNvPr>
          <p:cNvSpPr>
            <a:spLocks noGrp="1"/>
          </p:cNvSpPr>
          <p:nvPr>
            <p:ph type="body" sz="quarter" idx="19" hasCustomPrompt="1"/>
          </p:nvPr>
        </p:nvSpPr>
        <p:spPr>
          <a:xfrm>
            <a:off x="764611" y="1231430"/>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38" name="Text Placeholder 32">
            <a:extLst>
              <a:ext uri="{FF2B5EF4-FFF2-40B4-BE49-F238E27FC236}">
                <a16:creationId xmlns:a16="http://schemas.microsoft.com/office/drawing/2014/main" id="{2E07AE96-A12E-B6B6-F460-3F6E6D8F9813}"/>
              </a:ext>
            </a:extLst>
          </p:cNvPr>
          <p:cNvSpPr>
            <a:spLocks noGrp="1"/>
          </p:cNvSpPr>
          <p:nvPr>
            <p:ph type="body" sz="quarter" idx="20" hasCustomPrompt="1"/>
          </p:nvPr>
        </p:nvSpPr>
        <p:spPr>
          <a:xfrm>
            <a:off x="1640551" y="1440645"/>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39" name="Straight Connector 38">
            <a:extLst>
              <a:ext uri="{FF2B5EF4-FFF2-40B4-BE49-F238E27FC236}">
                <a16:creationId xmlns:a16="http://schemas.microsoft.com/office/drawing/2014/main" id="{A770E3D6-B028-A856-6CD1-164FBF8A2DAC}"/>
              </a:ext>
            </a:extLst>
          </p:cNvPr>
          <p:cNvCxnSpPr>
            <a:cxnSpLocks/>
          </p:cNvCxnSpPr>
          <p:nvPr userDrawn="1"/>
        </p:nvCxnSpPr>
        <p:spPr>
          <a:xfrm>
            <a:off x="3221452" y="4917043"/>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 Placeholder 32">
            <a:extLst>
              <a:ext uri="{FF2B5EF4-FFF2-40B4-BE49-F238E27FC236}">
                <a16:creationId xmlns:a16="http://schemas.microsoft.com/office/drawing/2014/main" id="{98999F88-E386-1D8A-C195-AF0FE5A3E97D}"/>
              </a:ext>
            </a:extLst>
          </p:cNvPr>
          <p:cNvSpPr>
            <a:spLocks noGrp="1"/>
          </p:cNvSpPr>
          <p:nvPr>
            <p:ph type="body" sz="quarter" idx="43" hasCustomPrompt="1"/>
          </p:nvPr>
        </p:nvSpPr>
        <p:spPr>
          <a:xfrm>
            <a:off x="3234892" y="4968258"/>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1" name="Text Placeholder 32">
            <a:extLst>
              <a:ext uri="{FF2B5EF4-FFF2-40B4-BE49-F238E27FC236}">
                <a16:creationId xmlns:a16="http://schemas.microsoft.com/office/drawing/2014/main" id="{DF320F54-E019-D197-E66D-6D936EB2F81F}"/>
              </a:ext>
            </a:extLst>
          </p:cNvPr>
          <p:cNvSpPr>
            <a:spLocks noGrp="1"/>
          </p:cNvSpPr>
          <p:nvPr>
            <p:ph type="body" sz="quarter" idx="44" hasCustomPrompt="1"/>
          </p:nvPr>
        </p:nvSpPr>
        <p:spPr>
          <a:xfrm>
            <a:off x="3241243" y="4444131"/>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42" name="Text Placeholder 32">
            <a:extLst>
              <a:ext uri="{FF2B5EF4-FFF2-40B4-BE49-F238E27FC236}">
                <a16:creationId xmlns:a16="http://schemas.microsoft.com/office/drawing/2014/main" id="{5C243B4D-E4D3-B144-C49D-328ECC14A8BE}"/>
              </a:ext>
            </a:extLst>
          </p:cNvPr>
          <p:cNvSpPr>
            <a:spLocks noGrp="1"/>
          </p:cNvSpPr>
          <p:nvPr>
            <p:ph type="body" sz="quarter" idx="45" hasCustomPrompt="1"/>
          </p:nvPr>
        </p:nvSpPr>
        <p:spPr>
          <a:xfrm>
            <a:off x="4117183" y="4653346"/>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3" name="Straight Connector 42">
            <a:extLst>
              <a:ext uri="{FF2B5EF4-FFF2-40B4-BE49-F238E27FC236}">
                <a16:creationId xmlns:a16="http://schemas.microsoft.com/office/drawing/2014/main" id="{9489381F-FC11-3911-049D-FBD5DC2721B9}"/>
              </a:ext>
            </a:extLst>
          </p:cNvPr>
          <p:cNvCxnSpPr>
            <a:cxnSpLocks/>
          </p:cNvCxnSpPr>
          <p:nvPr userDrawn="1"/>
        </p:nvCxnSpPr>
        <p:spPr>
          <a:xfrm>
            <a:off x="5617957" y="1724311"/>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32">
            <a:extLst>
              <a:ext uri="{FF2B5EF4-FFF2-40B4-BE49-F238E27FC236}">
                <a16:creationId xmlns:a16="http://schemas.microsoft.com/office/drawing/2014/main" id="{28C53705-5CC7-6310-483E-731F5E577075}"/>
              </a:ext>
            </a:extLst>
          </p:cNvPr>
          <p:cNvSpPr>
            <a:spLocks noGrp="1"/>
          </p:cNvSpPr>
          <p:nvPr>
            <p:ph type="body" sz="quarter" idx="46" hasCustomPrompt="1"/>
          </p:nvPr>
        </p:nvSpPr>
        <p:spPr>
          <a:xfrm>
            <a:off x="5631397" y="1775526"/>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5" name="Text Placeholder 32">
            <a:extLst>
              <a:ext uri="{FF2B5EF4-FFF2-40B4-BE49-F238E27FC236}">
                <a16:creationId xmlns:a16="http://schemas.microsoft.com/office/drawing/2014/main" id="{198C973D-3F91-37C7-264C-BDA10294B538}"/>
              </a:ext>
            </a:extLst>
          </p:cNvPr>
          <p:cNvSpPr>
            <a:spLocks noGrp="1"/>
          </p:cNvSpPr>
          <p:nvPr>
            <p:ph type="body" sz="quarter" idx="47" hasCustomPrompt="1"/>
          </p:nvPr>
        </p:nvSpPr>
        <p:spPr>
          <a:xfrm>
            <a:off x="5637748" y="1251399"/>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46" name="Text Placeholder 32">
            <a:extLst>
              <a:ext uri="{FF2B5EF4-FFF2-40B4-BE49-F238E27FC236}">
                <a16:creationId xmlns:a16="http://schemas.microsoft.com/office/drawing/2014/main" id="{9E5CA4D0-8BAF-7D02-E283-F8461C533ADB}"/>
              </a:ext>
            </a:extLst>
          </p:cNvPr>
          <p:cNvSpPr>
            <a:spLocks noGrp="1"/>
          </p:cNvSpPr>
          <p:nvPr>
            <p:ph type="body" sz="quarter" idx="48" hasCustomPrompt="1"/>
          </p:nvPr>
        </p:nvSpPr>
        <p:spPr>
          <a:xfrm>
            <a:off x="6513688" y="1460614"/>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7" name="Straight Connector 46">
            <a:extLst>
              <a:ext uri="{FF2B5EF4-FFF2-40B4-BE49-F238E27FC236}">
                <a16:creationId xmlns:a16="http://schemas.microsoft.com/office/drawing/2014/main" id="{A70D8766-71C9-014B-7C80-5E8E8502DF41}"/>
              </a:ext>
            </a:extLst>
          </p:cNvPr>
          <p:cNvCxnSpPr>
            <a:cxnSpLocks/>
          </p:cNvCxnSpPr>
          <p:nvPr userDrawn="1"/>
        </p:nvCxnSpPr>
        <p:spPr>
          <a:xfrm>
            <a:off x="8116779" y="4793819"/>
            <a:ext cx="20512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 Placeholder 32">
            <a:extLst>
              <a:ext uri="{FF2B5EF4-FFF2-40B4-BE49-F238E27FC236}">
                <a16:creationId xmlns:a16="http://schemas.microsoft.com/office/drawing/2014/main" id="{0A9AF39E-0B25-826F-5AB1-F25C9A3C3952}"/>
              </a:ext>
            </a:extLst>
          </p:cNvPr>
          <p:cNvSpPr>
            <a:spLocks noGrp="1"/>
          </p:cNvSpPr>
          <p:nvPr>
            <p:ph type="body" sz="quarter" idx="49" hasCustomPrompt="1"/>
          </p:nvPr>
        </p:nvSpPr>
        <p:spPr>
          <a:xfrm>
            <a:off x="8130219" y="4845034"/>
            <a:ext cx="1996592" cy="1346275"/>
          </a:xfrm>
          <a:prstGeom prst="rect">
            <a:avLst/>
          </a:prstGeom>
        </p:spPr>
        <p:txBody>
          <a:bodyPr anchor="t">
            <a:noAutofit/>
          </a:bodyPr>
          <a:lstStyle>
            <a:lvl1pPr marL="0" indent="0" algn="l">
              <a:lnSpc>
                <a:spcPts val="1920"/>
              </a:lnSpc>
              <a:spcBef>
                <a:spcPts val="0"/>
              </a:spcBef>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9" name="Text Placeholder 32">
            <a:extLst>
              <a:ext uri="{FF2B5EF4-FFF2-40B4-BE49-F238E27FC236}">
                <a16:creationId xmlns:a16="http://schemas.microsoft.com/office/drawing/2014/main" id="{4E3C2B43-C743-99AA-A20D-FC79E6DF5C99}"/>
              </a:ext>
            </a:extLst>
          </p:cNvPr>
          <p:cNvSpPr>
            <a:spLocks noGrp="1"/>
          </p:cNvSpPr>
          <p:nvPr>
            <p:ph type="body" sz="quarter" idx="50" hasCustomPrompt="1"/>
          </p:nvPr>
        </p:nvSpPr>
        <p:spPr>
          <a:xfrm>
            <a:off x="8136570" y="4320907"/>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50" name="Text Placeholder 32">
            <a:extLst>
              <a:ext uri="{FF2B5EF4-FFF2-40B4-BE49-F238E27FC236}">
                <a16:creationId xmlns:a16="http://schemas.microsoft.com/office/drawing/2014/main" id="{5F8EDE65-8233-63E4-06CE-416D853C8A42}"/>
              </a:ext>
            </a:extLst>
          </p:cNvPr>
          <p:cNvSpPr>
            <a:spLocks noGrp="1"/>
          </p:cNvSpPr>
          <p:nvPr>
            <p:ph type="body" sz="quarter" idx="51" hasCustomPrompt="1"/>
          </p:nvPr>
        </p:nvSpPr>
        <p:spPr>
          <a:xfrm>
            <a:off x="9012510" y="4530122"/>
            <a:ext cx="1106063" cy="243728"/>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2" name="Picture Placeholder 51">
            <a:extLst>
              <a:ext uri="{FF2B5EF4-FFF2-40B4-BE49-F238E27FC236}">
                <a16:creationId xmlns:a16="http://schemas.microsoft.com/office/drawing/2014/main" id="{10FA84DF-166C-0D0F-8576-C0CCFE83B26F}"/>
              </a:ext>
            </a:extLst>
          </p:cNvPr>
          <p:cNvSpPr>
            <a:spLocks noGrp="1"/>
          </p:cNvSpPr>
          <p:nvPr>
            <p:ph type="pic" sz="quarter" idx="52"/>
          </p:nvPr>
        </p:nvSpPr>
        <p:spPr>
          <a:xfrm>
            <a:off x="3130533" y="939180"/>
            <a:ext cx="2204215" cy="3127986"/>
          </a:xfrm>
          <a:custGeom>
            <a:avLst/>
            <a:gdLst>
              <a:gd name="connsiteX0" fmla="*/ 1102107 w 2204215"/>
              <a:gd name="connsiteY0" fmla="*/ 0 h 3127986"/>
              <a:gd name="connsiteX1" fmla="*/ 2204215 w 2204215"/>
              <a:gd name="connsiteY1" fmla="*/ 1101850 h 3127986"/>
              <a:gd name="connsiteX2" fmla="*/ 2201913 w 2204215"/>
              <a:gd name="connsiteY2" fmla="*/ 1163960 h 3127986"/>
              <a:gd name="connsiteX3" fmla="*/ 2204215 w 2204215"/>
              <a:gd name="connsiteY3" fmla="*/ 1163960 h 3127986"/>
              <a:gd name="connsiteX4" fmla="*/ 2204215 w 2204215"/>
              <a:gd name="connsiteY4" fmla="*/ 3127986 h 3127986"/>
              <a:gd name="connsiteX5" fmla="*/ 0 w 2204215"/>
              <a:gd name="connsiteY5" fmla="*/ 3127986 h 3127986"/>
              <a:gd name="connsiteX6" fmla="*/ 0 w 2204215"/>
              <a:gd name="connsiteY6" fmla="*/ 1163960 h 3127986"/>
              <a:gd name="connsiteX7" fmla="*/ 2301 w 2204215"/>
              <a:gd name="connsiteY7" fmla="*/ 1163960 h 3127986"/>
              <a:gd name="connsiteX8" fmla="*/ 0 w 2204215"/>
              <a:gd name="connsiteY8" fmla="*/ 1101850 h 3127986"/>
              <a:gd name="connsiteX9" fmla="*/ 1102107 w 2204215"/>
              <a:gd name="connsiteY9" fmla="*/ 0 h 312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27986">
                <a:moveTo>
                  <a:pt x="1102107" y="0"/>
                </a:moveTo>
                <a:cubicBezTo>
                  <a:pt x="1711832" y="0"/>
                  <a:pt x="2204215" y="494569"/>
                  <a:pt x="2204215" y="1101850"/>
                </a:cubicBezTo>
                <a:cubicBezTo>
                  <a:pt x="2204215" y="1124854"/>
                  <a:pt x="2201913" y="1145558"/>
                  <a:pt x="2201913" y="1163960"/>
                </a:cubicBezTo>
                <a:lnTo>
                  <a:pt x="2204215" y="1163960"/>
                </a:lnTo>
                <a:lnTo>
                  <a:pt x="2204215" y="3127986"/>
                </a:lnTo>
                <a:lnTo>
                  <a:pt x="0" y="3127986"/>
                </a:lnTo>
                <a:lnTo>
                  <a:pt x="0" y="1163960"/>
                </a:lnTo>
                <a:lnTo>
                  <a:pt x="2301"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54" name="Picture Placeholder 53">
            <a:extLst>
              <a:ext uri="{FF2B5EF4-FFF2-40B4-BE49-F238E27FC236}">
                <a16:creationId xmlns:a16="http://schemas.microsoft.com/office/drawing/2014/main" id="{09CBF7E8-CB9F-C860-BCA2-B257F00261CE}"/>
              </a:ext>
            </a:extLst>
          </p:cNvPr>
          <p:cNvSpPr>
            <a:spLocks noGrp="1"/>
          </p:cNvSpPr>
          <p:nvPr>
            <p:ph type="pic" sz="quarter" idx="53"/>
          </p:nvPr>
        </p:nvSpPr>
        <p:spPr>
          <a:xfrm>
            <a:off x="8034688" y="756924"/>
            <a:ext cx="2204215" cy="3195585"/>
          </a:xfrm>
          <a:custGeom>
            <a:avLst/>
            <a:gdLst>
              <a:gd name="connsiteX0" fmla="*/ 1102107 w 2204215"/>
              <a:gd name="connsiteY0" fmla="*/ 0 h 3195585"/>
              <a:gd name="connsiteX1" fmla="*/ 2204215 w 2204215"/>
              <a:gd name="connsiteY1" fmla="*/ 1101850 h 3195585"/>
              <a:gd name="connsiteX2" fmla="*/ 2201913 w 2204215"/>
              <a:gd name="connsiteY2" fmla="*/ 1163960 h 3195585"/>
              <a:gd name="connsiteX3" fmla="*/ 2204215 w 2204215"/>
              <a:gd name="connsiteY3" fmla="*/ 1163960 h 3195585"/>
              <a:gd name="connsiteX4" fmla="*/ 2204215 w 2204215"/>
              <a:gd name="connsiteY4" fmla="*/ 3195585 h 3195585"/>
              <a:gd name="connsiteX5" fmla="*/ 0 w 2204215"/>
              <a:gd name="connsiteY5" fmla="*/ 3195585 h 3195585"/>
              <a:gd name="connsiteX6" fmla="*/ 0 w 2204215"/>
              <a:gd name="connsiteY6" fmla="*/ 1163960 h 3195585"/>
              <a:gd name="connsiteX7" fmla="*/ 2302 w 2204215"/>
              <a:gd name="connsiteY7" fmla="*/ 1163960 h 3195585"/>
              <a:gd name="connsiteX8" fmla="*/ 0 w 2204215"/>
              <a:gd name="connsiteY8" fmla="*/ 1101850 h 3195585"/>
              <a:gd name="connsiteX9" fmla="*/ 1102107 w 2204215"/>
              <a:gd name="connsiteY9" fmla="*/ 0 h 31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4215" h="3195585">
                <a:moveTo>
                  <a:pt x="1102107" y="0"/>
                </a:moveTo>
                <a:cubicBezTo>
                  <a:pt x="1711832" y="0"/>
                  <a:pt x="2204215" y="494569"/>
                  <a:pt x="2204215" y="1101850"/>
                </a:cubicBezTo>
                <a:cubicBezTo>
                  <a:pt x="2204215" y="1124854"/>
                  <a:pt x="2201913" y="1145558"/>
                  <a:pt x="2201913" y="1163960"/>
                </a:cubicBezTo>
                <a:lnTo>
                  <a:pt x="2204215" y="1163960"/>
                </a:lnTo>
                <a:lnTo>
                  <a:pt x="2204215" y="3195585"/>
                </a:lnTo>
                <a:lnTo>
                  <a:pt x="0" y="3195585"/>
                </a:lnTo>
                <a:lnTo>
                  <a:pt x="0" y="1163960"/>
                </a:lnTo>
                <a:lnTo>
                  <a:pt x="2302" y="1163960"/>
                </a:lnTo>
                <a:cubicBezTo>
                  <a:pt x="0" y="1143256"/>
                  <a:pt x="0" y="1122554"/>
                  <a:pt x="0" y="1101850"/>
                </a:cubicBezTo>
                <a:cubicBezTo>
                  <a:pt x="0" y="492267"/>
                  <a:pt x="494682" y="0"/>
                  <a:pt x="1102107" y="0"/>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1117601" y="3429000"/>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2075310" y="3429000"/>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1117601" y="4130704"/>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2075310" y="4130704"/>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1117601" y="4832408"/>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2075310" y="4832408"/>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1117601" y="5534111"/>
            <a:ext cx="811302" cy="547146"/>
          </a:xfrm>
          <a:prstGeom prst="rect">
            <a:avLst/>
          </a:prstGeom>
          <a:noFill/>
        </p:spPr>
        <p:txBody>
          <a:bodyPr anchor="ctr">
            <a:noAutofit/>
          </a:bodyPr>
          <a:lstStyle>
            <a:lvl1pPr marL="0" indent="0" algn="ctr">
              <a:buNone/>
              <a:defRPr sz="3200" b="0" baseline="0">
                <a:solidFill>
                  <a:srgbClr val="5398A2"/>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2075310" y="5534111"/>
            <a:ext cx="8447547" cy="547147"/>
          </a:xfrm>
          <a:prstGeom prst="rect">
            <a:avLst/>
          </a:prstGeom>
        </p:spPr>
        <p:txBody>
          <a:bodyPr anchor="ctr">
            <a:noAutofit/>
          </a:bodyPr>
          <a:lstStyle>
            <a:lvl1pPr marL="0" indent="0" algn="l">
              <a:buNone/>
              <a:defRPr sz="2200" baseline="0">
                <a:solidFill>
                  <a:srgbClr val="40404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393462"/>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1F8E4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64700" y="-56819"/>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35936" y="-56820"/>
            <a:ext cx="5932925" cy="6404796"/>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84C245"/>
          </a:solidFill>
          <a:ln w="15768" cap="flat">
            <a:noFill/>
            <a:prstDash val="solid"/>
            <a:miter/>
          </a:ln>
        </p:spPr>
        <p:txBody>
          <a:bodyPr wrap="square" rtlCol="0" anchor="ctr">
            <a:noAutofit/>
          </a:bodyPr>
          <a:lstStyle/>
          <a:p>
            <a:endParaRPr lang="en-US" dirty="0"/>
          </a:p>
        </p:txBody>
      </p:sp>
      <p:sp>
        <p:nvSpPr>
          <p:cNvPr id="6" name="Picture Placeholder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98210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01">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1F8E47"/>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02">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F63C5A-2AC5-CC84-1DE7-21A54C292442}"/>
              </a:ext>
            </a:extLst>
          </p:cNvPr>
          <p:cNvGrpSpPr/>
          <p:nvPr userDrawn="1"/>
        </p:nvGrpSpPr>
        <p:grpSpPr>
          <a:xfrm>
            <a:off x="0" y="586049"/>
            <a:ext cx="4886325" cy="3436886"/>
            <a:chOff x="0" y="571761"/>
            <a:chExt cx="7188900" cy="5056445"/>
          </a:xfrm>
          <a:solidFill>
            <a:srgbClr val="5398A2"/>
          </a:solidFill>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30078" y="369383"/>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Freeform 1">
              <a:extLst>
                <a:ext uri="{FF2B5EF4-FFF2-40B4-BE49-F238E27FC236}">
                  <a16:creationId xmlns:a16="http://schemas.microsoft.com/office/drawing/2014/main" id="{B098FC1D-EFC8-8836-CAE0-0C12FA0CC4BF}"/>
                </a:ext>
              </a:extLst>
            </p:cNvPr>
            <p:cNvSpPr/>
            <p:nvPr userDrawn="1"/>
          </p:nvSpPr>
          <p:spPr>
            <a:xfrm rot="16200000">
              <a:off x="202378" y="369384"/>
              <a:ext cx="5056444" cy="5461200"/>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8" name="Freeform 7">
            <a:extLst>
              <a:ext uri="{FF2B5EF4-FFF2-40B4-BE49-F238E27FC236}">
                <a16:creationId xmlns:a16="http://schemas.microsoft.com/office/drawing/2014/main" id="{C9191872-FD39-9640-9FBD-E895199BE50F}"/>
              </a:ext>
            </a:extLst>
          </p:cNvPr>
          <p:cNvSpPr/>
          <p:nvPr userDrawn="1"/>
        </p:nvSpPr>
        <p:spPr>
          <a:xfrm>
            <a:off x="0" y="2225346"/>
            <a:ext cx="180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chemeClr val="bg1"/>
          </a:solidFill>
          <a:ln w="24491" cap="flat">
            <a:solidFill>
              <a:schemeClr val="bg1"/>
            </a:solidFill>
            <a:prstDash val="solid"/>
            <a:miter/>
          </a:ln>
        </p:spPr>
        <p:txBody>
          <a:bodyPr rtlCol="0" anchor="ctr"/>
          <a:lstStyle/>
          <a:p>
            <a:endParaRPr lang="en-US"/>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624393" y="1284446"/>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Picture Placeholder 5">
            <a:extLst>
              <a:ext uri="{FF2B5EF4-FFF2-40B4-BE49-F238E27FC236}">
                <a16:creationId xmlns:a16="http://schemas.microsoft.com/office/drawing/2014/main" id="{C7080B12-7505-4464-AC27-EA78F1E34FD8}"/>
              </a:ext>
            </a:extLst>
          </p:cNvPr>
          <p:cNvSpPr>
            <a:spLocks noGrp="1"/>
          </p:cNvSpPr>
          <p:nvPr>
            <p:ph type="pic" sz="quarter" idx="19"/>
          </p:nvPr>
        </p:nvSpPr>
        <p:spPr>
          <a:xfrm>
            <a:off x="4396968" y="800841"/>
            <a:ext cx="7795032" cy="5413961"/>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951055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216ABBD-EE0D-F76D-7AA4-AC96C297C838}"/>
              </a:ext>
            </a:extLst>
          </p:cNvPr>
          <p:cNvCxnSpPr>
            <a:cxnSpLocks/>
          </p:cNvCxnSpPr>
          <p:nvPr userDrawn="1"/>
        </p:nvCxnSpPr>
        <p:spPr>
          <a:xfrm>
            <a:off x="11768660" y="6524729"/>
            <a:ext cx="423340" cy="0"/>
          </a:xfrm>
          <a:prstGeom prst="line">
            <a:avLst/>
          </a:prstGeom>
          <a:ln w="12700">
            <a:solidFill>
              <a:srgbClr val="5398A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03B9D-CF86-F983-AA3B-BBE6BB186C75}"/>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Slide Number Placeholder 5">
            <a:extLst>
              <a:ext uri="{FF2B5EF4-FFF2-40B4-BE49-F238E27FC236}">
                <a16:creationId xmlns:a16="http://schemas.microsoft.com/office/drawing/2014/main" id="{D1E581E4-C58E-A67C-EACB-204DCABD0780}"/>
              </a:ext>
            </a:extLst>
          </p:cNvPr>
          <p:cNvSpPr txBox="1">
            <a:spLocks/>
          </p:cNvSpPr>
          <p:nvPr userDrawn="1"/>
        </p:nvSpPr>
        <p:spPr>
          <a:xfrm>
            <a:off x="11800757" y="6525547"/>
            <a:ext cx="300669" cy="266594"/>
          </a:xfrm>
          <a:prstGeom prst="rect">
            <a:avLst/>
          </a:prstGeom>
        </p:spPr>
        <p:txBody>
          <a:bodyPr vert="horz" lIns="91440" tIns="45720" rIns="91440" bIns="45720" rtlCol="0" anchor="ctr"/>
          <a:lstStyle>
            <a:defPPr>
              <a:defRPr lang="en-US"/>
            </a:defPPr>
            <a:lvl1pPr marL="0" algn="r" defTabSz="457200" rtl="0" eaLnBrk="1" latinLnBrk="0" hangingPunct="1">
              <a:defRPr sz="700" b="0" i="0" kern="1200">
                <a:solidFill>
                  <a:srgbClr val="404040"/>
                </a:solidFill>
                <a:latin typeface="Calibri" panose="020F050202020403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CB2079F2-58AF-ED44-82D7-E04B2F6FD686}" type="slidenum">
              <a:rPr lang="en-US" smtClean="0">
                <a:solidFill>
                  <a:srgbClr val="404040"/>
                </a:solidFill>
              </a:rPr>
              <a:t>‹#›</a:t>
            </a:fld>
            <a:endParaRPr lang="en-US" dirty="0">
              <a:solidFill>
                <a:srgbClr val="404040"/>
              </a:solidFill>
            </a:endParaRP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81" r:id="rId2"/>
    <p:sldLayoutId id="2147483888" r:id="rId3"/>
    <p:sldLayoutId id="2147483842" r:id="rId4"/>
    <p:sldLayoutId id="2147483840" r:id="rId5"/>
    <p:sldLayoutId id="2147483880" r:id="rId6"/>
    <p:sldLayoutId id="2147483889" r:id="rId7"/>
    <p:sldLayoutId id="2147483861" r:id="rId8"/>
    <p:sldLayoutId id="2147483897" r:id="rId9"/>
    <p:sldLayoutId id="2147483884" r:id="rId10"/>
    <p:sldLayoutId id="2147483841" r:id="rId11"/>
    <p:sldLayoutId id="2147483879" r:id="rId12"/>
    <p:sldLayoutId id="2147483878" r:id="rId13"/>
    <p:sldLayoutId id="2147483891" r:id="rId14"/>
    <p:sldLayoutId id="2147483894" r:id="rId15"/>
    <p:sldLayoutId id="2147483893" r:id="rId16"/>
    <p:sldLayoutId id="2147483895" r:id="rId17"/>
    <p:sldLayoutId id="214748385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stockholmresilience.org/research/planetary-boundaries.html" TargetMode="Externa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 Id="rId6" Type="http://schemas.openxmlformats.org/officeDocument/2006/relationships/hyperlink" Target="https://www.ted.com/talks/valarie_kaur_3_lessons_of_revolutionary_love_in_a_time_of_rage?subtitle=en" TargetMode="External"/><Relationship Id="rId5" Type="http://schemas.openxmlformats.org/officeDocument/2006/relationships/hyperlink" Target="https://yourparentingmojo.com/captivate-podcast/mutualaid/" TargetMode="External"/><Relationship Id="rId4" Type="http://schemas.openxmlformats.org/officeDocument/2006/relationships/hyperlink" Target="https://drgabormate.com/book/the-myth-of-norma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putting their hands together&#10;&#10;AI-generated content may be incorrect.">
            <a:extLst>
              <a:ext uri="{FF2B5EF4-FFF2-40B4-BE49-F238E27FC236}">
                <a16:creationId xmlns:a16="http://schemas.microsoft.com/office/drawing/2014/main" id="{356CC3A4-4CEB-9378-B38C-EB10B72D4D90}"/>
              </a:ext>
            </a:extLst>
          </p:cNvPr>
          <p:cNvPicPr>
            <a:picLocks noGrp="1" noChangeAspect="1"/>
          </p:cNvPicPr>
          <p:nvPr>
            <p:ph type="pic" sz="quarter" idx="19"/>
          </p:nvPr>
        </p:nvPicPr>
        <p:blipFill rotWithShape="1">
          <a:blip r:embed="rId2"/>
          <a:srcRect l="2007" r="2007"/>
          <a:stretch/>
        </p:blipFill>
        <p:spPr/>
      </p:pic>
      <p:sp>
        <p:nvSpPr>
          <p:cNvPr id="3" name="Text Placeholder 2">
            <a:extLst>
              <a:ext uri="{FF2B5EF4-FFF2-40B4-BE49-F238E27FC236}">
                <a16:creationId xmlns:a16="http://schemas.microsoft.com/office/drawing/2014/main" id="{EFCB9B2A-CF41-A6DB-7204-A51510D2D895}"/>
              </a:ext>
            </a:extLst>
          </p:cNvPr>
          <p:cNvSpPr>
            <a:spLocks noGrp="1"/>
          </p:cNvSpPr>
          <p:nvPr>
            <p:ph type="body" sz="quarter" idx="4294967295"/>
          </p:nvPr>
        </p:nvSpPr>
        <p:spPr>
          <a:xfrm>
            <a:off x="6932640" y="5477479"/>
            <a:ext cx="4862945" cy="679345"/>
          </a:xfrm>
          <a:prstGeom prst="rect">
            <a:avLst/>
          </a:prstGeom>
        </p:spPr>
        <p:txBody>
          <a:bodyPr/>
          <a:lstStyle/>
          <a:p>
            <a:pPr marL="0" indent="0" algn="r">
              <a:buNone/>
            </a:pPr>
            <a:r>
              <a:rPr lang="en-US" sz="3600" kern="1200" dirty="0" err="1">
                <a:solidFill>
                  <a:srgbClr val="5398A2"/>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IE" sz="3600" dirty="0">
              <a:solidFill>
                <a:srgbClr val="5398A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D5FF687-F8E4-68BB-6B59-512672391B7F}"/>
              </a:ext>
            </a:extLst>
          </p:cNvPr>
          <p:cNvSpPr/>
          <p:nvPr/>
        </p:nvSpPr>
        <p:spPr>
          <a:xfrm>
            <a:off x="8728364" y="1224940"/>
            <a:ext cx="3463636" cy="3730070"/>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06D543B-908E-6CBC-E635-5AAF93F49CCA}"/>
              </a:ext>
            </a:extLst>
          </p:cNvPr>
          <p:cNvSpPr/>
          <p:nvPr/>
        </p:nvSpPr>
        <p:spPr>
          <a:xfrm>
            <a:off x="1271376" y="2982420"/>
            <a:ext cx="70780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64A5EA1B-C58B-1942-F904-14C5020B87BF}"/>
              </a:ext>
            </a:extLst>
          </p:cNvPr>
          <p:cNvSpPr txBox="1"/>
          <p:nvPr/>
        </p:nvSpPr>
        <p:spPr>
          <a:xfrm>
            <a:off x="1397296" y="2982420"/>
            <a:ext cx="7078091" cy="1569660"/>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4 – Fellesskap </a:t>
            </a:r>
          </a:p>
          <a:p>
            <a:endParaRPr lang="en-US" sz="4800" b="1" spc="324" dirty="0">
              <a:solidFill>
                <a:srgbClr val="5398A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9BAE77B-25AB-8830-C905-5C81EE82F875}"/>
              </a:ext>
            </a:extLst>
          </p:cNvPr>
          <p:cNvSpPr txBox="1"/>
          <p:nvPr/>
        </p:nvSpPr>
        <p:spPr>
          <a:xfrm>
            <a:off x="605582" y="4218039"/>
            <a:ext cx="4827218" cy="1444242"/>
          </a:xfrm>
          <a:prstGeom prst="rect">
            <a:avLst/>
          </a:prstGeom>
          <a:noFill/>
        </p:spPr>
        <p:txBody>
          <a:bodyPr wrap="square">
            <a:spAutoFit/>
          </a:bodyPr>
          <a:lstStyle/>
          <a:p>
            <a:pPr>
              <a:lnSpc>
                <a:spcPts val="2620"/>
              </a:lnSpc>
            </a:pPr>
            <a:r>
              <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rPr>
              <a:t>Hvordan kan vi bygge motstandsdyktige samfunn på en medfølende måte?</a:t>
            </a:r>
          </a:p>
          <a:p>
            <a:pPr>
              <a:lnSpc>
                <a:spcPts val="2620"/>
              </a:lnSpc>
            </a:pPr>
            <a:endParaRPr lang="en-IE" sz="30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254164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58936-01F8-230E-6487-86B90E2F5E61}"/>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9F5892B3-4313-BD39-D464-2CD0B30D70AA}"/>
              </a:ext>
            </a:extLst>
          </p:cNvPr>
          <p:cNvSpPr txBox="1">
            <a:spLocks/>
          </p:cNvSpPr>
          <p:nvPr/>
        </p:nvSpPr>
        <p:spPr>
          <a:xfrm>
            <a:off x="686610" y="1849144"/>
            <a:ext cx="260228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Aksept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er det første trinnet i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klimainvolvering. </a:t>
            </a:r>
          </a:p>
        </p:txBody>
      </p:sp>
      <p:sp>
        <p:nvSpPr>
          <p:cNvPr id="2" name="Text Placeholder 3">
            <a:extLst>
              <a:ext uri="{FF2B5EF4-FFF2-40B4-BE49-F238E27FC236}">
                <a16:creationId xmlns:a16="http://schemas.microsoft.com/office/drawing/2014/main" id="{5CC54491-7BD7-C05D-B738-646D11018E6F}"/>
              </a:ext>
            </a:extLst>
          </p:cNvPr>
          <p:cNvSpPr txBox="1">
            <a:spLocks/>
          </p:cNvSpPr>
          <p:nvPr/>
        </p:nvSpPr>
        <p:spPr>
          <a:xfrm>
            <a:off x="4033437" y="1849144"/>
            <a:ext cx="7471954"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Den utbredte tendensen til å unngå samtaler om klimakrisen er en kollektivt konstruert strategi for å unngå å akseptere tapene og ansvaret for klimaendringene</a:t>
            </a:r>
            <a:r>
              <a:rPr lang="en-IE" sz="22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2</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 Kunnskap alene vil ikke bevege de som sitter i maktposisjoner og benekter eller ignorerer realiteten av klimaendringene, med mindre de er klare til å akseptere tapet av uholdbare privilegier.  For mange som ikke sitter i maktposisjoner, kan det være utrolig skremmende å møte realiteten av klimakrisen. Både reelle tap og fryktede tap er smertefulle. Å motstå sannheten kan være en effektiv strategi for å unngå – eller, mer sannsynlig, utsette – smerte og tristhet (og unngåelsesstrategien støttes av budskap og feilinformasjon fra fossilbrenselindustrien). Kari Marie Norgaard beskriver prosessen med sosialt organisert fornektelse i sin bok «Living in Denial: Climate Change, Emotions, and Everyday Life». </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9B7ED029-02AB-4CCA-27C1-7B486496DD53}"/>
              </a:ext>
            </a:extLst>
          </p:cNvPr>
          <p:cNvCxnSpPr>
            <a:cxnSpLocks/>
          </p:cNvCxnSpPr>
          <p:nvPr/>
        </p:nvCxnSpPr>
        <p:spPr>
          <a:xfrm>
            <a:off x="3661163"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3B7C095-79D5-E5E1-D567-783D0699F0C6}"/>
              </a:ext>
            </a:extLst>
          </p:cNvPr>
          <p:cNvSpPr txBox="1"/>
          <p:nvPr/>
        </p:nvSpPr>
        <p:spPr>
          <a:xfrm>
            <a:off x="4033437" y="6102623"/>
            <a:ext cx="7293323" cy="434863"/>
          </a:xfrm>
          <a:prstGeom prst="rect">
            <a:avLst/>
          </a:prstGeom>
          <a:noFill/>
        </p:spPr>
        <p:txBody>
          <a:bodyPr wrap="square">
            <a:spAutoFit/>
          </a:bodyPr>
          <a:lstStyle/>
          <a:p>
            <a:pPr>
              <a:lnSpc>
                <a:spcPts val="13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2 </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Kari Marie Norgaard beskriver prosessen med sosialt organisert fornektelse i sin bok </a:t>
            </a:r>
          </a:p>
          <a:p>
            <a:pPr>
              <a:lnSpc>
                <a:spcPts val="1300"/>
              </a:lnSpc>
              <a:tabLst>
                <a:tab pos="174625" algn="l"/>
              </a:tabLst>
            </a:pP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«Living in Denial: Climate Change, Emotions, and Everyday Life». </a:t>
            </a:r>
            <a:endParaRPr lang="en-US" sz="1500" dirty="0">
              <a:solidFill>
                <a:srgbClr val="404040"/>
              </a:solidFill>
            </a:endParaRPr>
          </a:p>
        </p:txBody>
      </p:sp>
      <p:pic>
        <p:nvPicPr>
          <p:cNvPr id="12" name="Picture 11" descr="Hands holding a small plant&#10;&#10;AI-generated content may be incorrect.">
            <a:extLst>
              <a:ext uri="{FF2B5EF4-FFF2-40B4-BE49-F238E27FC236}">
                <a16:creationId xmlns:a16="http://schemas.microsoft.com/office/drawing/2014/main" id="{60590D08-24B2-843A-7E12-AA460DB9BC6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13" name="Google Shape;133;p1">
            <a:extLst>
              <a:ext uri="{FF2B5EF4-FFF2-40B4-BE49-F238E27FC236}">
                <a16:creationId xmlns:a16="http://schemas.microsoft.com/office/drawing/2014/main" id="{9C41E468-406A-1580-AA69-550D22A0507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14" name="Rectangle 13">
            <a:extLst>
              <a:ext uri="{FF2B5EF4-FFF2-40B4-BE49-F238E27FC236}">
                <a16:creationId xmlns:a16="http://schemas.microsoft.com/office/drawing/2014/main" id="{8049C13A-ECD3-AA41-B18E-799EDD72023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45;p2">
            <a:extLst>
              <a:ext uri="{FF2B5EF4-FFF2-40B4-BE49-F238E27FC236}">
                <a16:creationId xmlns:a16="http://schemas.microsoft.com/office/drawing/2014/main" id="{64A9B40F-AFE0-B5E2-8C42-FDBC91DC77AD}"/>
              </a:ext>
            </a:extLst>
          </p:cNvPr>
          <p:cNvSpPr txBox="1">
            <a:spLocks/>
          </p:cNvSpPr>
          <p:nvPr/>
        </p:nvSpPr>
        <p:spPr>
          <a:xfrm>
            <a:off x="-28968" y="428944"/>
            <a:ext cx="38964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Aksept </a:t>
            </a:r>
          </a:p>
        </p:txBody>
      </p:sp>
    </p:spTree>
    <p:extLst>
      <p:ext uri="{BB962C8B-B14F-4D97-AF65-F5344CB8AC3E}">
        <p14:creationId xmlns:p14="http://schemas.microsoft.com/office/powerpoint/2010/main" val="268870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9525C-9057-252F-83A5-738F40DDEF87}"/>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8B2261DF-5F7D-8322-B51A-5ED20BED450B}"/>
              </a:ext>
            </a:extLst>
          </p:cNvPr>
          <p:cNvSpPr txBox="1">
            <a:spLocks/>
          </p:cNvSpPr>
          <p:nvPr/>
        </p:nvSpPr>
        <p:spPr>
          <a:xfrm>
            <a:off x="686610" y="1849144"/>
            <a:ext cx="260228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Sinne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er en viktig følelse når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vi skal forsvare oss selv og planeten. </a:t>
            </a:r>
          </a:p>
        </p:txBody>
      </p:sp>
      <p:sp>
        <p:nvSpPr>
          <p:cNvPr id="2" name="Text Placeholder 3">
            <a:extLst>
              <a:ext uri="{FF2B5EF4-FFF2-40B4-BE49-F238E27FC236}">
                <a16:creationId xmlns:a16="http://schemas.microsoft.com/office/drawing/2014/main" id="{000C2A62-A744-49B4-B48B-AD9642ACF47C}"/>
              </a:ext>
            </a:extLst>
          </p:cNvPr>
          <p:cNvSpPr txBox="1">
            <a:spLocks/>
          </p:cNvSpPr>
          <p:nvPr/>
        </p:nvSpPr>
        <p:spPr>
          <a:xfrm>
            <a:off x="3716602" y="1849145"/>
            <a:ext cx="7788779"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Mens du leser dette, har jorden kanskje allerede overskredet syv av ni </a:t>
            </a:r>
            <a:r>
              <a:rPr lang="en-IE" sz="2200" b="1"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planetariske grenser</a:t>
            </a:r>
            <a:r>
              <a:rPr lang="en-IE" sz="2200" b="1" baseline="30000" dirty="0">
                <a:solidFill>
                  <a:srgbClr val="404040"/>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3</a:t>
            </a: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 . Den konstante etterspørselen etter økonomisk vekst ignorerer fysiske og økologiske begrensninger og truer dermed helsen til både mennesker og planeten, noe som gjør grenseforsvar til en presserende sak.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Har du noen gang følt deg sint når beslutninger blir tatt uten hensyn til hvem og hva som vil bli negativt påvirket?</a:t>
            </a: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De planetariske grensene er et rammeverk for å definere de sikre grensene for menneskelig påvirkning på de ni kritiske prosessene som sammen opprettholder en stabil og motstandsdyktig jord. Utover disse grensene vil miljøet kanskje ikke lenger være i stand til å regulere seg selv.</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8523EBA-B488-3AAF-55AE-4C1907ED9FDB}"/>
              </a:ext>
            </a:extLst>
          </p:cNvPr>
          <p:cNvCxnSpPr>
            <a:cxnSpLocks/>
          </p:cNvCxnSpPr>
          <p:nvPr/>
        </p:nvCxnSpPr>
        <p:spPr>
          <a:xfrm>
            <a:off x="3189214"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6EB96AC-0BD9-D803-0480-B45B744B441F}"/>
              </a:ext>
            </a:extLst>
          </p:cNvPr>
          <p:cNvSpPr txBox="1"/>
          <p:nvPr/>
        </p:nvSpPr>
        <p:spPr>
          <a:xfrm>
            <a:off x="3716602" y="5628065"/>
            <a:ext cx="7293323" cy="601575"/>
          </a:xfrm>
          <a:prstGeom prst="rect">
            <a:avLst/>
          </a:prstGeom>
          <a:noFill/>
        </p:spPr>
        <p:txBody>
          <a:bodyPr wrap="square">
            <a:spAutoFit/>
          </a:bodyPr>
          <a:lstStyle/>
          <a:p>
            <a:pPr marL="233363" indent="-233363">
              <a:lnSpc>
                <a:spcPts val="13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3 </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Planetens grenser er et rammeverk for å definere de sikre grensene for menneskelig påvirkning på de ni kritiske prosessene som sammen opprettholder en stabil og motstandsdyktig jord. Utover disse grensene vil miljøet kanskje ikke lenger være i stand til å regulere seg selv. </a:t>
            </a:r>
            <a:endParaRPr lang="en-US" sz="1500" dirty="0">
              <a:solidFill>
                <a:srgbClr val="404040"/>
              </a:solidFill>
            </a:endParaRPr>
          </a:p>
        </p:txBody>
      </p:sp>
      <p:pic>
        <p:nvPicPr>
          <p:cNvPr id="7" name="Picture 6" descr="Hands holding a small plant&#10;&#10;AI-generated content may be incorrect.">
            <a:extLst>
              <a:ext uri="{FF2B5EF4-FFF2-40B4-BE49-F238E27FC236}">
                <a16:creationId xmlns:a16="http://schemas.microsoft.com/office/drawing/2014/main" id="{F8CE5874-9EB0-3D87-DC01-C40F1A08E222}"/>
              </a:ext>
            </a:extLst>
          </p:cNvPr>
          <p:cNvPicPr>
            <a:picLocks noChangeAspect="1"/>
          </p:cNvPicPr>
          <p:nvPr/>
        </p:nvPicPr>
        <p:blipFill rotWithShape="1">
          <a:blip r:embed="rId3"/>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E0A94733-7974-F4AD-691D-1BE2FC328F58}"/>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E365B92-7920-1DC9-C109-250601B9A0B7}"/>
              </a:ext>
            </a:extLst>
          </p:cNvPr>
          <p:cNvSpPr/>
          <p:nvPr/>
        </p:nvSpPr>
        <p:spPr>
          <a:xfrm rot="10800000">
            <a:off x="-15722" y="-1"/>
            <a:ext cx="4827217" cy="1551215"/>
          </a:xfrm>
          <a:prstGeom prst="rect">
            <a:avLst/>
          </a:prstGeom>
          <a:blipFill>
            <a:blip r:embed="rId4">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5;p2">
            <a:extLst>
              <a:ext uri="{FF2B5EF4-FFF2-40B4-BE49-F238E27FC236}">
                <a16:creationId xmlns:a16="http://schemas.microsoft.com/office/drawing/2014/main" id="{7E1D25BE-2B8A-0C60-3E70-9E536472A1A0}"/>
              </a:ext>
            </a:extLst>
          </p:cNvPr>
          <p:cNvSpPr txBox="1">
            <a:spLocks/>
          </p:cNvSpPr>
          <p:nvPr/>
        </p:nvSpPr>
        <p:spPr>
          <a:xfrm>
            <a:off x="-28968" y="428944"/>
            <a:ext cx="28171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Sinne </a:t>
            </a:r>
          </a:p>
        </p:txBody>
      </p:sp>
    </p:spTree>
    <p:extLst>
      <p:ext uri="{BB962C8B-B14F-4D97-AF65-F5344CB8AC3E}">
        <p14:creationId xmlns:p14="http://schemas.microsoft.com/office/powerpoint/2010/main" val="3468034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95F88-3F5A-627C-B01D-16C804093F08}"/>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DE15433B-9906-F9F7-ECF1-F53D63A0BE4C}"/>
              </a:ext>
            </a:extLst>
          </p:cNvPr>
          <p:cNvSpPr txBox="1">
            <a:spLocks/>
          </p:cNvSpPr>
          <p:nvPr/>
        </p:nvSpPr>
        <p:spPr>
          <a:xfrm>
            <a:off x="686609" y="1849144"/>
            <a:ext cx="3782146"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Å fremme sunn sinne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kan hjelpe oss å si «nei», (gjen)etablere personlige grenser og forsvare planetens grenser som kan bidra til velferden til alle levende vesener: </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CA112F26-7F13-4A85-3A85-E00F4A4D827E}"/>
              </a:ext>
            </a:extLst>
          </p:cNvPr>
          <p:cNvSpPr txBox="1">
            <a:spLocks/>
          </p:cNvSpPr>
          <p:nvPr/>
        </p:nvSpPr>
        <p:spPr>
          <a:xfrm>
            <a:off x="5338917" y="1849144"/>
            <a:ext cx="6166473"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Nei, jeg vil ikke fly til Spania for en shoppinghelg. Når jeg vet at folk der dør av flom forårsaket av oppvarmingen, føles det ikke riktig for meg.</a:t>
            </a:r>
          </a:p>
          <a:p>
            <a:pPr>
              <a:lnSpc>
                <a:spcPts val="2200"/>
              </a:lnSpc>
              <a:spcBef>
                <a:spcPts val="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Nei, jeg vil ikke at universitetet vårt skal hogge ned en gammel skog for å utvide campus. Gamle skoger gir viktig beskyttelse for klimasystemer og habitat for dyr, for ikke å nevne ren mat og luft. Jeg støtter ikke dette.</a:t>
            </a:r>
          </a:p>
          <a:p>
            <a:pPr>
              <a:lnSpc>
                <a:spcPts val="2200"/>
              </a:lnSpc>
              <a:spcBef>
                <a:spcPts val="0"/>
              </a:spcBef>
              <a:buClr>
                <a:srgbClr val="5398A2"/>
              </a:buClr>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Nei, jeg vil ikke ha en ny gruvedrift i vårt samfunn. Å forurense økosystemer, våre matkilder og vann føles ikke riktig for meg.</a:t>
            </a:r>
          </a:p>
          <a:p>
            <a:pPr>
              <a:lnSpc>
                <a:spcPts val="2200"/>
              </a:lnSpc>
              <a:spcBef>
                <a:spcPts val="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BC9E0CC-0278-D971-AC20-BFCD8E34C1B4}"/>
              </a:ext>
            </a:extLst>
          </p:cNvPr>
          <p:cNvCxnSpPr>
            <a:cxnSpLocks/>
          </p:cNvCxnSpPr>
          <p:nvPr/>
        </p:nvCxnSpPr>
        <p:spPr>
          <a:xfrm>
            <a:off x="4829807" y="1740546"/>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2C5EE722-335F-560E-C0AC-13CBB556A210}"/>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952B3BAB-F133-2BA0-8D6D-875D4C663736}"/>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3D09E26F-AFEC-C8E6-4E94-EC3B59EF61BC}"/>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45;p2">
            <a:extLst>
              <a:ext uri="{FF2B5EF4-FFF2-40B4-BE49-F238E27FC236}">
                <a16:creationId xmlns:a16="http://schemas.microsoft.com/office/drawing/2014/main" id="{E3BCB17B-98A6-922C-2E37-44FA9F53E3FE}"/>
              </a:ext>
            </a:extLst>
          </p:cNvPr>
          <p:cNvSpPr txBox="1">
            <a:spLocks/>
          </p:cNvSpPr>
          <p:nvPr/>
        </p:nvSpPr>
        <p:spPr>
          <a:xfrm>
            <a:off x="-28968" y="428944"/>
            <a:ext cx="281713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Sinne </a:t>
            </a:r>
          </a:p>
        </p:txBody>
      </p:sp>
    </p:spTree>
    <p:extLst>
      <p:ext uri="{BB962C8B-B14F-4D97-AF65-F5344CB8AC3E}">
        <p14:creationId xmlns:p14="http://schemas.microsoft.com/office/powerpoint/2010/main" val="949733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DE790-6F42-C386-9C81-219A9EE334F6}"/>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FE65CD1A-8783-44ED-827E-274BFDECD31F}"/>
              </a:ext>
            </a:extLst>
          </p:cNvPr>
          <p:cNvSpPr txBox="1">
            <a:spLocks/>
          </p:cNvSpPr>
          <p:nvPr/>
        </p:nvSpPr>
        <p:spPr>
          <a:xfrm>
            <a:off x="686610" y="1849144"/>
            <a:ext cx="260228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Handlingsfrihet er avgjørende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for klimatiltak. </a:t>
            </a:r>
          </a:p>
        </p:txBody>
      </p:sp>
      <p:sp>
        <p:nvSpPr>
          <p:cNvPr id="2" name="Text Placeholder 3">
            <a:extLst>
              <a:ext uri="{FF2B5EF4-FFF2-40B4-BE49-F238E27FC236}">
                <a16:creationId xmlns:a16="http://schemas.microsoft.com/office/drawing/2014/main" id="{5947D75F-170D-A510-5176-8526005C94DB}"/>
              </a:ext>
            </a:extLst>
          </p:cNvPr>
          <p:cNvSpPr txBox="1">
            <a:spLocks/>
          </p:cNvSpPr>
          <p:nvPr/>
        </p:nvSpPr>
        <p:spPr>
          <a:xfrm>
            <a:off x="3716603" y="1849145"/>
            <a:ext cx="6356546"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Å fremstille klimatiltak som et individuelt forbrukeransvar er urettferdig, spesielt for unge mennesker, og særlig fordi det er fossile brenselselskaper og fossile brenselsavhengige systemer som har brakt oss hit.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En medfølende tilnærming inviterer til samtaler om utfordringene ved å være fanget i uholdbare systemer, og diskusjoner om hva vi kan gjøre for å endre disse systemene sammen. Gjennom fellesskap kan vi bygge kapasitet til å fortsette og dele ansvaret, slik at oppgaven ikke blir for tung å bære.</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C030A86E-9D4A-2480-7E29-7C6BAD41E806}"/>
              </a:ext>
            </a:extLst>
          </p:cNvPr>
          <p:cNvCxnSpPr>
            <a:cxnSpLocks/>
          </p:cNvCxnSpPr>
          <p:nvPr/>
        </p:nvCxnSpPr>
        <p:spPr>
          <a:xfrm>
            <a:off x="3469433"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78707A36-305F-5553-9CEA-BC3362DB623F}"/>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0A687662-8844-3B3F-030C-4AC64B7B321C}"/>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4676EA12-8E71-EBB5-0098-622DB3D23FC2}"/>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45;p2">
            <a:extLst>
              <a:ext uri="{FF2B5EF4-FFF2-40B4-BE49-F238E27FC236}">
                <a16:creationId xmlns:a16="http://schemas.microsoft.com/office/drawing/2014/main" id="{51B01518-D7F8-2A47-1348-1B647C23C096}"/>
              </a:ext>
            </a:extLst>
          </p:cNvPr>
          <p:cNvSpPr txBox="1">
            <a:spLocks/>
          </p:cNvSpPr>
          <p:nvPr/>
        </p:nvSpPr>
        <p:spPr>
          <a:xfrm>
            <a:off x="-28969" y="428944"/>
            <a:ext cx="461029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Handlefrihet  </a:t>
            </a:r>
          </a:p>
        </p:txBody>
      </p:sp>
    </p:spTree>
    <p:extLst>
      <p:ext uri="{BB962C8B-B14F-4D97-AF65-F5344CB8AC3E}">
        <p14:creationId xmlns:p14="http://schemas.microsoft.com/office/powerpoint/2010/main" val="1360126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6694F-31A3-CE69-C457-85499DA27D99}"/>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B8A98FDB-B84E-1E34-8E98-6ED884D5009B}"/>
              </a:ext>
            </a:extLst>
          </p:cNvPr>
          <p:cNvSpPr txBox="1">
            <a:spLocks/>
          </p:cNvSpPr>
          <p:nvPr/>
        </p:nvSpPr>
        <p:spPr>
          <a:xfrm>
            <a:off x="741511" y="2262098"/>
            <a:ext cx="6628590"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7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Til slutt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stiller autentisitet spørsmål ved ideen om fremgang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(du må hele tiden forbedre deg: se bedre ut, gjøre det bedre, være bedre, ha det bedre, kjøpe bedre!) som driver forbrukerismen. </a:t>
            </a:r>
          </a:p>
          <a:p>
            <a:pPr marL="0" indent="0">
              <a:lnSpc>
                <a:spcPts val="27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Gabor Maté skriver at «autentisitet kan ikke forfølges, bare legemliggjøres». Autentisitet krever at vi senker tempoet og lytter til oss selv, uttrykker hvem vi er, ikke hvem vi tror andre forventer at vi skal være. </a:t>
            </a:r>
          </a:p>
          <a:p>
            <a:pPr marL="0" indent="0">
              <a:lnSpc>
                <a:spcPts val="27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7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Hands holding a small plant&#10;&#10;AI-generated content may be incorrect.">
            <a:extLst>
              <a:ext uri="{FF2B5EF4-FFF2-40B4-BE49-F238E27FC236}">
                <a16:creationId xmlns:a16="http://schemas.microsoft.com/office/drawing/2014/main" id="{F4EC9D42-422F-E3C8-46FD-7C5F17106BCA}"/>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6" name="Google Shape;133;p1">
            <a:extLst>
              <a:ext uri="{FF2B5EF4-FFF2-40B4-BE49-F238E27FC236}">
                <a16:creationId xmlns:a16="http://schemas.microsoft.com/office/drawing/2014/main" id="{B78E2813-8306-3582-7AED-729E2D2671F1}"/>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453BBCEE-8BF8-603B-9FBE-1719999C6618}"/>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726414EA-77AE-6A55-6FA6-B03C97861543}"/>
              </a:ext>
            </a:extLst>
          </p:cNvPr>
          <p:cNvSpPr txBox="1">
            <a:spLocks/>
          </p:cNvSpPr>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Autentisitet </a:t>
            </a:r>
          </a:p>
        </p:txBody>
      </p:sp>
    </p:spTree>
    <p:extLst>
      <p:ext uri="{BB962C8B-B14F-4D97-AF65-F5344CB8AC3E}">
        <p14:creationId xmlns:p14="http://schemas.microsoft.com/office/powerpoint/2010/main" val="3944070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F550-0AD2-5EBE-487C-0B83AD1AA778}"/>
            </a:ext>
          </a:extLst>
        </p:cNvPr>
        <p:cNvGrpSpPr/>
        <p:nvPr/>
      </p:nvGrpSpPr>
      <p:grpSpPr>
        <a:xfrm>
          <a:off x="0" y="0"/>
          <a:ext cx="0" cy="0"/>
          <a:chOff x="0" y="0"/>
          <a:chExt cx="0" cy="0"/>
        </a:xfrm>
      </p:grpSpPr>
      <p:sp>
        <p:nvSpPr>
          <p:cNvPr id="29" name="Text Placeholder 3">
            <a:extLst>
              <a:ext uri="{FF2B5EF4-FFF2-40B4-BE49-F238E27FC236}">
                <a16:creationId xmlns:a16="http://schemas.microsoft.com/office/drawing/2014/main" id="{CFFF592B-4D93-874D-08AC-25B6A124089A}"/>
              </a:ext>
            </a:extLst>
          </p:cNvPr>
          <p:cNvSpPr txBox="1">
            <a:spLocks/>
          </p:cNvSpPr>
          <p:nvPr/>
        </p:nvSpPr>
        <p:spPr>
          <a:xfrm>
            <a:off x="686610" y="1878640"/>
            <a:ext cx="253565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Tips og triks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for å fremme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medfølende kommunikasjon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med deg selv og andre:</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186DA51C-E48B-90FB-6FDB-1F910EF433F3}"/>
              </a:ext>
            </a:extLst>
          </p:cNvPr>
          <p:cNvSpPr txBox="1">
            <a:spLocks/>
          </p:cNvSpPr>
          <p:nvPr/>
        </p:nvSpPr>
        <p:spPr>
          <a:xfrm>
            <a:off x="3657611" y="1878641"/>
            <a:ext cx="7654398"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Medfølende samtaler krever autentisitet. Bare når vi snakker på en måte som er tro mot oss selv, kan vi skape rom for å slippe sannheten inn. En god tommelfingerregel er å snakke i «jeg»-uttalelser, «jeg føler...»: for eksempel «Jeg føler meg redd når...», «Jeg følte meg håpefull når _ og skuffet når _».</a:t>
            </a:r>
          </a:p>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 samtaler med deg selv og andre, tillat deg selv å være nysgjerrig og søke forståelse. I stedet for å dømme, spør «hvordan ble det slik?» Husk å foretrekke «hvordan»-spørsmål fremfor «hvorfor»-spørsmål, fordi hvorfor-spørsmål har en tendens til å være mer påtrengende og kan få folk til å gå i forsvar. En ikke-dømmende dialog åpner opp for sårbarhet og smertefulle følelser som skyld, skam og sorg. </a:t>
            </a:r>
          </a:p>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Å dømme oss selv og andre er ikke en bevisst handling. Derfor er det ikke noe vi bare kan slutte med. I stedet for å skamme deg for å dømme andre, vend deg mot selvmedfølelse og vær nysgjerrig på hvorfor du føler deg dømmende.</a:t>
            </a:r>
          </a:p>
          <a:p>
            <a:pPr marL="0" indent="0">
              <a:lnSpc>
                <a:spcPts val="2200"/>
              </a:lnSpc>
              <a:spcBef>
                <a:spcPts val="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4A0E4B20-0AD1-3B04-0191-1C6974D2E46F}"/>
              </a:ext>
            </a:extLst>
          </p:cNvPr>
          <p:cNvCxnSpPr>
            <a:cxnSpLocks/>
          </p:cNvCxnSpPr>
          <p:nvPr/>
        </p:nvCxnSpPr>
        <p:spPr>
          <a:xfrm>
            <a:off x="3410441"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5" name="Picture 4" descr="Hands holding a small plant&#10;&#10;AI-generated content may be incorrect.">
            <a:extLst>
              <a:ext uri="{FF2B5EF4-FFF2-40B4-BE49-F238E27FC236}">
                <a16:creationId xmlns:a16="http://schemas.microsoft.com/office/drawing/2014/main" id="{143941BC-65AD-6A6B-D2DD-CED7769F066B}"/>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6" name="Google Shape;133;p1">
            <a:extLst>
              <a:ext uri="{FF2B5EF4-FFF2-40B4-BE49-F238E27FC236}">
                <a16:creationId xmlns:a16="http://schemas.microsoft.com/office/drawing/2014/main" id="{2BD9A408-1043-2BAE-BEA1-3CD81D181D72}"/>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25D7BFD7-7F27-5FAB-D9C2-CA23724884F3}"/>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Google Shape;145;p2">
            <a:extLst>
              <a:ext uri="{FF2B5EF4-FFF2-40B4-BE49-F238E27FC236}">
                <a16:creationId xmlns:a16="http://schemas.microsoft.com/office/drawing/2014/main" id="{4AC15ECF-01BF-FF5D-37C2-EFDAA35A00F1}"/>
              </a:ext>
            </a:extLst>
          </p:cNvPr>
          <p:cNvSpPr txBox="1">
            <a:spLocks/>
          </p:cNvSpPr>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Autentisitet </a:t>
            </a:r>
          </a:p>
        </p:txBody>
      </p:sp>
    </p:spTree>
    <p:extLst>
      <p:ext uri="{BB962C8B-B14F-4D97-AF65-F5344CB8AC3E}">
        <p14:creationId xmlns:p14="http://schemas.microsoft.com/office/powerpoint/2010/main" val="198889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A6128-3512-F33C-A172-AB3398FE32E6}"/>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82EB5398-C340-20D5-DE2C-4DC2936758F2}"/>
              </a:ext>
            </a:extLst>
          </p:cNvPr>
          <p:cNvSpPr txBox="1">
            <a:spLocks/>
          </p:cNvSpPr>
          <p:nvPr/>
        </p:nvSpPr>
        <p:spPr>
          <a:xfrm>
            <a:off x="3598619" y="1849145"/>
            <a:ext cx="7654398"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Når vi frigjør oss fra fordømmelse, kan vi gå utover «godt» og «dårlig» og se potensialet i alle vi møter, og gjøre samtalene våre til transformerende møter.   </a:t>
            </a:r>
          </a:p>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Ikke aksepter fysisk eller verbal mishandling i noen samtale. Vi anbefaler ikke å praktisere dette med noen som skader deg eller setter din sikkerhet i fare. Hvis personen du snakker med klandrer, nedvurderer eller ydmyker deg (eller selvfølgelig gjør deg utrygg), avslutt samtalen. Du trenger ikke å få det siste ordet eller bite på. Hvis ord ikke er nok, kan du fysisk forlate samtalepartneren din. Husk at bare ubehag ikke nødvendigvis er et tegn på at en situasjon er utrygg. Kanskje deler samtalepartneren din vanskelige sannheter med deg som kan gjøre deg ukomfortabel. Uansett bør du kjenne på og lytte til dine indre signaler som forteller deg at det er på tide å pause samtalen og gå, slik at du kan samle deg. </a:t>
            </a:r>
          </a:p>
          <a:p>
            <a:pPr marL="0" indent="0">
              <a:lnSpc>
                <a:spcPts val="2200"/>
              </a:lnSpc>
              <a:spcBef>
                <a:spcPts val="0"/>
              </a:spcBef>
              <a:buClr>
                <a:srgbClr val="5398A2"/>
              </a:buClr>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F0A1AACE-08A6-2B88-1354-2713D9F9F072}"/>
              </a:ext>
            </a:extLst>
          </p:cNvPr>
          <p:cNvSpPr txBox="1">
            <a:spLocks/>
          </p:cNvSpPr>
          <p:nvPr/>
        </p:nvSpPr>
        <p:spPr>
          <a:xfrm>
            <a:off x="686610" y="1849144"/>
            <a:ext cx="253565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Tips og triks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for å fremme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medfølende kommunikasjon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med deg selv og andre:</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ACE6E22D-7CDC-44BA-193E-6296F81E3E71}"/>
              </a:ext>
            </a:extLst>
          </p:cNvPr>
          <p:cNvCxnSpPr>
            <a:cxnSpLocks/>
          </p:cNvCxnSpPr>
          <p:nvPr/>
        </p:nvCxnSpPr>
        <p:spPr>
          <a:xfrm>
            <a:off x="3410441"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descr="Hands holding a small plant&#10;&#10;AI-generated content may be incorrect.">
            <a:extLst>
              <a:ext uri="{FF2B5EF4-FFF2-40B4-BE49-F238E27FC236}">
                <a16:creationId xmlns:a16="http://schemas.microsoft.com/office/drawing/2014/main" id="{B046BB13-D8E8-24EE-7266-D23800ADF8F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8" name="Google Shape;133;p1">
            <a:extLst>
              <a:ext uri="{FF2B5EF4-FFF2-40B4-BE49-F238E27FC236}">
                <a16:creationId xmlns:a16="http://schemas.microsoft.com/office/drawing/2014/main" id="{0D23CEC5-4E1C-D939-99B7-5CA80FC8B7A5}"/>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9F0F058B-4026-1CCA-7346-8C4CB897E8DF}"/>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145;p2">
            <a:extLst>
              <a:ext uri="{FF2B5EF4-FFF2-40B4-BE49-F238E27FC236}">
                <a16:creationId xmlns:a16="http://schemas.microsoft.com/office/drawing/2014/main" id="{5A3F225A-2F3A-30B2-690F-B29E64C94E53}"/>
              </a:ext>
            </a:extLst>
          </p:cNvPr>
          <p:cNvSpPr txBox="1">
            <a:spLocks/>
          </p:cNvSpPr>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Autentisitet </a:t>
            </a:r>
          </a:p>
        </p:txBody>
      </p:sp>
    </p:spTree>
    <p:extLst>
      <p:ext uri="{BB962C8B-B14F-4D97-AF65-F5344CB8AC3E}">
        <p14:creationId xmlns:p14="http://schemas.microsoft.com/office/powerpoint/2010/main" val="288361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FF193-E7BC-C4CE-6F62-DD23BB647493}"/>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F4833989-943D-FE0A-6EA1-042692F8B240}"/>
              </a:ext>
            </a:extLst>
          </p:cNvPr>
          <p:cNvSpPr txBox="1">
            <a:spLocks/>
          </p:cNvSpPr>
          <p:nvPr/>
        </p:nvSpPr>
        <p:spPr>
          <a:xfrm>
            <a:off x="3598619" y="1849145"/>
            <a:ext cx="7654398" cy="407970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Ta deg tid til å hvile og lade batteriene. Medfølende samtaler krever empati (evnen til å forstå andres følelser). Vår evne til empati svekkes når vi er følelsesmessig utmattede.</a:t>
            </a:r>
          </a:p>
          <a:p>
            <a:pPr marL="363538" indent="-363538">
              <a:lnSpc>
                <a:spcPts val="2200"/>
              </a:lnSpc>
              <a:spcBef>
                <a:spcPts val="0"/>
              </a:spcBef>
              <a:buClr>
                <a:srgbClr val="5398A2"/>
              </a:buClr>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96648C9D-8D24-DFF1-0C2C-033F9AAF5ABF}"/>
              </a:ext>
            </a:extLst>
          </p:cNvPr>
          <p:cNvSpPr txBox="1">
            <a:spLocks/>
          </p:cNvSpPr>
          <p:nvPr/>
        </p:nvSpPr>
        <p:spPr>
          <a:xfrm>
            <a:off x="686610" y="1849144"/>
            <a:ext cx="2535655" cy="2649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Tips og triks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for å fremme </a:t>
            </a: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medfølende kommunikasjon </a:t>
            </a: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med deg selv og andre:</a:t>
            </a:r>
          </a:p>
          <a:p>
            <a:pPr marL="0" indent="0">
              <a:lnSpc>
                <a:spcPts val="2500"/>
              </a:lnSpc>
              <a:spcBef>
                <a:spcPts val="0"/>
              </a:spcBef>
              <a:buNone/>
            </a:pP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6A3A402C-D24E-F291-2AA2-7F032B2EF95E}"/>
              </a:ext>
            </a:extLst>
          </p:cNvPr>
          <p:cNvCxnSpPr>
            <a:cxnSpLocks/>
          </p:cNvCxnSpPr>
          <p:nvPr/>
        </p:nvCxnSpPr>
        <p:spPr>
          <a:xfrm>
            <a:off x="3410441" y="1849144"/>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pic>
        <p:nvPicPr>
          <p:cNvPr id="3" name="Picture 2" descr="Hands holding a small plant&#10;&#10;AI-generated content may be incorrect.">
            <a:extLst>
              <a:ext uri="{FF2B5EF4-FFF2-40B4-BE49-F238E27FC236}">
                <a16:creationId xmlns:a16="http://schemas.microsoft.com/office/drawing/2014/main" id="{8BD8C0F0-32A0-0850-5FC9-812F4EA5B587}"/>
              </a:ext>
            </a:extLst>
          </p:cNvPr>
          <p:cNvPicPr>
            <a:picLocks noChangeAspect="1"/>
          </p:cNvPicPr>
          <p:nvPr/>
        </p:nvPicPr>
        <p:blipFill rotWithShape="1">
          <a:blip r:embed="rId2"/>
          <a:srcRect t="7668" r="26831" b="34499"/>
          <a:stretch/>
        </p:blipFill>
        <p:spPr>
          <a:xfrm>
            <a:off x="9279604" y="-2"/>
            <a:ext cx="2912396" cy="1548360"/>
          </a:xfrm>
          <a:prstGeom prst="rect">
            <a:avLst/>
          </a:prstGeom>
        </p:spPr>
      </p:pic>
      <p:sp>
        <p:nvSpPr>
          <p:cNvPr id="7" name="Google Shape;133;p1">
            <a:extLst>
              <a:ext uri="{FF2B5EF4-FFF2-40B4-BE49-F238E27FC236}">
                <a16:creationId xmlns:a16="http://schemas.microsoft.com/office/drawing/2014/main" id="{4C1FDBF3-1CA8-51A8-5156-83C3B32370DF}"/>
              </a:ext>
            </a:extLst>
          </p:cNvPr>
          <p:cNvSpPr/>
          <p:nvPr/>
        </p:nvSpPr>
        <p:spPr>
          <a:xfrm rot="10800000">
            <a:off x="1" y="-1"/>
            <a:ext cx="12191998" cy="1551214"/>
          </a:xfrm>
          <a:prstGeom prst="rect">
            <a:avLst/>
          </a:prstGeom>
          <a:gradFill>
            <a:gsLst>
              <a:gs pos="33000">
                <a:srgbClr val="1F8E47"/>
              </a:gs>
              <a:gs pos="76000">
                <a:srgbClr val="1F8E47"/>
              </a:gs>
              <a:gs pos="96000">
                <a:srgbClr val="5398A2">
                  <a:alpha val="2400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 name="Rectangle 7">
            <a:extLst>
              <a:ext uri="{FF2B5EF4-FFF2-40B4-BE49-F238E27FC236}">
                <a16:creationId xmlns:a16="http://schemas.microsoft.com/office/drawing/2014/main" id="{5B16CB16-9A2F-6C48-5DB5-AC0B1EE92FB7}"/>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45;p2">
            <a:extLst>
              <a:ext uri="{FF2B5EF4-FFF2-40B4-BE49-F238E27FC236}">
                <a16:creationId xmlns:a16="http://schemas.microsoft.com/office/drawing/2014/main" id="{F1C03305-7465-DEDF-BAB6-5F411A2F75E8}"/>
              </a:ext>
            </a:extLst>
          </p:cNvPr>
          <p:cNvSpPr txBox="1">
            <a:spLocks/>
          </p:cNvSpPr>
          <p:nvPr/>
        </p:nvSpPr>
        <p:spPr>
          <a:xfrm>
            <a:off x="-28968" y="428944"/>
            <a:ext cx="407055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Autentisitet </a:t>
            </a:r>
          </a:p>
        </p:txBody>
      </p:sp>
    </p:spTree>
    <p:extLst>
      <p:ext uri="{BB962C8B-B14F-4D97-AF65-F5344CB8AC3E}">
        <p14:creationId xmlns:p14="http://schemas.microsoft.com/office/powerpoint/2010/main" val="2078130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BB038-19D8-B7B1-27D3-685B9238D07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E9749F8D-EFE7-CFC9-A7F8-D5BCE728CDCC}"/>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421587E0-9847-FB6B-63B5-8EAB4D1985E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4B0CF476-D9E4-8024-5832-A76A7D7EF1C2}"/>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7229D0B-DB0C-10AB-92D5-03D996363E00}"/>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03</a:t>
            </a:r>
          </a:p>
        </p:txBody>
      </p:sp>
      <p:cxnSp>
        <p:nvCxnSpPr>
          <p:cNvPr id="20" name="Straight Connector 19">
            <a:extLst>
              <a:ext uri="{FF2B5EF4-FFF2-40B4-BE49-F238E27FC236}">
                <a16:creationId xmlns:a16="http://schemas.microsoft.com/office/drawing/2014/main" id="{ED32D6E9-7BEF-8D3D-8205-627FAF4715D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CE324FC-0917-092D-472D-2F66D850CCD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5E6FAE-E56B-1CD4-531F-639D203D250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B31CC5FC-A7E9-49B8-C83C-A9BF989461C2}"/>
              </a:ext>
            </a:extLst>
          </p:cNvPr>
          <p:cNvSpPr/>
          <p:nvPr/>
        </p:nvSpPr>
        <p:spPr>
          <a:xfrm>
            <a:off x="6548284" y="2581516"/>
            <a:ext cx="386715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208F2E7C-AE44-7328-D7F2-CCD246190C06}"/>
              </a:ext>
            </a:extLst>
          </p:cNvPr>
          <p:cNvSpPr txBox="1"/>
          <p:nvPr/>
        </p:nvSpPr>
        <p:spPr>
          <a:xfrm>
            <a:off x="6095999" y="2598003"/>
            <a:ext cx="427657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Fortelling</a:t>
            </a:r>
          </a:p>
        </p:txBody>
      </p:sp>
      <p:sp>
        <p:nvSpPr>
          <p:cNvPr id="2" name="Rectangle 1">
            <a:extLst>
              <a:ext uri="{FF2B5EF4-FFF2-40B4-BE49-F238E27FC236}">
                <a16:creationId xmlns:a16="http://schemas.microsoft.com/office/drawing/2014/main" id="{BF404203-884B-CA31-4105-1B3231555F9A}"/>
              </a:ext>
            </a:extLst>
          </p:cNvPr>
          <p:cNvSpPr/>
          <p:nvPr/>
        </p:nvSpPr>
        <p:spPr>
          <a:xfrm>
            <a:off x="6740012" y="3559827"/>
            <a:ext cx="3653985"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83FDB480-D103-C297-A2EE-B1F481947684}"/>
              </a:ext>
            </a:extLst>
          </p:cNvPr>
          <p:cNvSpPr txBox="1"/>
          <p:nvPr/>
        </p:nvSpPr>
        <p:spPr>
          <a:xfrm>
            <a:off x="6074561" y="3576314"/>
            <a:ext cx="4276573"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og lytting </a:t>
            </a:r>
          </a:p>
        </p:txBody>
      </p:sp>
    </p:spTree>
    <p:extLst>
      <p:ext uri="{BB962C8B-B14F-4D97-AF65-F5344CB8AC3E}">
        <p14:creationId xmlns:p14="http://schemas.microsoft.com/office/powerpoint/2010/main" val="909878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4B766-B27B-618D-B978-B68B49588A60}"/>
            </a:ext>
          </a:extLst>
        </p:cNvPr>
        <p:cNvGrpSpPr/>
        <p:nvPr/>
      </p:nvGrpSpPr>
      <p:grpSpPr>
        <a:xfrm>
          <a:off x="0" y="0"/>
          <a:ext cx="0" cy="0"/>
          <a:chOff x="0" y="0"/>
          <a:chExt cx="0" cy="0"/>
        </a:xfrm>
      </p:grpSpPr>
      <p:pic>
        <p:nvPicPr>
          <p:cNvPr id="15" name="Picture 14" descr="A person writing in a journal&#10;&#10;AI-generated content may be incorrect.">
            <a:extLst>
              <a:ext uri="{FF2B5EF4-FFF2-40B4-BE49-F238E27FC236}">
                <a16:creationId xmlns:a16="http://schemas.microsoft.com/office/drawing/2014/main" id="{5C61BDC1-DA13-7B6D-AF6B-59BC5985F6EC}"/>
              </a:ext>
            </a:extLst>
          </p:cNvPr>
          <p:cNvPicPr>
            <a:picLocks noChangeAspect="1"/>
          </p:cNvPicPr>
          <p:nvPr/>
        </p:nvPicPr>
        <p:blipFill rotWithShape="1">
          <a:blip r:embed="rId2"/>
          <a:srcRect l="3870" t="22121" r="30498" b="5259"/>
          <a:stretch/>
        </p:blipFill>
        <p:spPr>
          <a:xfrm>
            <a:off x="3597640" y="-17451"/>
            <a:ext cx="7916536" cy="5215994"/>
          </a:xfrm>
          <a:prstGeom prst="rect">
            <a:avLst/>
          </a:prstGeom>
        </p:spPr>
      </p:pic>
      <p:sp>
        <p:nvSpPr>
          <p:cNvPr id="11" name="Google Shape;133;p1">
            <a:extLst>
              <a:ext uri="{FF2B5EF4-FFF2-40B4-BE49-F238E27FC236}">
                <a16:creationId xmlns:a16="http://schemas.microsoft.com/office/drawing/2014/main" id="{44BCBA03-391C-5025-798B-C939C78DBB9A}"/>
              </a:ext>
            </a:extLst>
          </p:cNvPr>
          <p:cNvSpPr/>
          <p:nvPr/>
        </p:nvSpPr>
        <p:spPr>
          <a:xfrm rot="10800000">
            <a:off x="23554" y="0"/>
            <a:ext cx="11490621" cy="6857994"/>
          </a:xfrm>
          <a:prstGeom prst="rect">
            <a:avLst/>
          </a:prstGeom>
          <a:gradFill>
            <a:gsLst>
              <a:gs pos="25000">
                <a:srgbClr val="1F8E47"/>
              </a:gs>
              <a:gs pos="55000">
                <a:srgbClr val="1F8E47"/>
              </a:gs>
              <a:gs pos="94000">
                <a:srgbClr val="5398A2">
                  <a:alpha val="54966"/>
                </a:srgbClr>
              </a:gs>
            </a:gsLst>
            <a:lin ang="6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3C6A9F0-4EDD-8DEA-91CE-A8D8ACA63621}"/>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B5B6A896-3B28-33A9-4712-5BCCD5AB1578}"/>
              </a:ext>
            </a:extLst>
          </p:cNvPr>
          <p:cNvSpPr txBox="1">
            <a:spLocks/>
          </p:cNvSpPr>
          <p:nvPr/>
        </p:nvSpPr>
        <p:spPr>
          <a:xfrm>
            <a:off x="-15722" y="439713"/>
            <a:ext cx="537448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Fortelling og lytting</a:t>
            </a:r>
          </a:p>
        </p:txBody>
      </p:sp>
      <p:sp>
        <p:nvSpPr>
          <p:cNvPr id="5" name="Text Placeholder 3">
            <a:extLst>
              <a:ext uri="{FF2B5EF4-FFF2-40B4-BE49-F238E27FC236}">
                <a16:creationId xmlns:a16="http://schemas.microsoft.com/office/drawing/2014/main" id="{36A29EC6-24FD-365C-D56F-185C33D0C1B0}"/>
              </a:ext>
            </a:extLst>
          </p:cNvPr>
          <p:cNvSpPr txBox="1">
            <a:spLocks/>
          </p:cNvSpPr>
          <p:nvPr/>
        </p:nvSpPr>
        <p:spPr>
          <a:xfrm>
            <a:off x="677824" y="1828799"/>
            <a:ext cx="7035582" cy="48785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Historiefortelling er en daglig praksis som vi alle driver med. Vi forteller oss selv historier om hvem vi tror vi er, og vi tolker det som skjer i verden og skaper historier om oss selv og andre i forhold til dette.</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Å dyrke historiefortelling som en praksis handler ikke bare om å fortelle historier, men om å tolke historiene vi forteller, bli bevisste på våre antakelser, tro og verdier, slik at vi kan stille spørsmål ved vårt verdensbilde og hvordan vi forholder oss til oss selv og andre vesener på denne planeten.</a:t>
            </a: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endParaRPr lang="en-I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1694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55;p26">
            <a:extLst>
              <a:ext uri="{FF2B5EF4-FFF2-40B4-BE49-F238E27FC236}">
                <a16:creationId xmlns:a16="http://schemas.microsoft.com/office/drawing/2014/main" id="{B1982AC3-6782-0730-1116-DFAE2FB33B82}"/>
              </a:ext>
            </a:extLst>
          </p:cNvPr>
          <p:cNvSpPr/>
          <p:nvPr/>
        </p:nvSpPr>
        <p:spPr>
          <a:xfrm>
            <a:off x="1" y="1"/>
            <a:ext cx="4106778" cy="6858000"/>
          </a:xfrm>
          <a:prstGeom prst="rect">
            <a:avLst/>
          </a:prstGeom>
          <a:solidFill>
            <a:srgbClr val="1F8E4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Rectangle 1">
            <a:extLst>
              <a:ext uri="{FF2B5EF4-FFF2-40B4-BE49-F238E27FC236}">
                <a16:creationId xmlns:a16="http://schemas.microsoft.com/office/drawing/2014/main" id="{A475ECF3-2AE3-7FB2-A102-E0D46C4B6FBF}"/>
              </a:ext>
            </a:extLst>
          </p:cNvPr>
          <p:cNvSpPr/>
          <p:nvPr/>
        </p:nvSpPr>
        <p:spPr>
          <a:xfrm rot="10800000">
            <a:off x="0" y="0"/>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2A4B0C5-D4FF-2866-6CDD-9B53126A67A9}"/>
              </a:ext>
            </a:extLst>
          </p:cNvPr>
          <p:cNvSpPr/>
          <p:nvPr/>
        </p:nvSpPr>
        <p:spPr>
          <a:xfrm>
            <a:off x="631535" y="549258"/>
            <a:ext cx="7016486" cy="850446"/>
          </a:xfrm>
          <a:prstGeom prst="rect">
            <a:avLst/>
          </a:prstGeom>
          <a:solidFill>
            <a:schemeClr val="bg1"/>
          </a:solidFill>
          <a:ln>
            <a:noFill/>
          </a:ln>
          <a:effectLst>
            <a:outerShdw blurRad="213389" dist="47724"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1" name="Google Shape;135;p1">
            <a:extLst>
              <a:ext uri="{FF2B5EF4-FFF2-40B4-BE49-F238E27FC236}">
                <a16:creationId xmlns:a16="http://schemas.microsoft.com/office/drawing/2014/main" id="{C181EA17-D873-D41A-1AF9-C99DE9AE1FA4}"/>
              </a:ext>
            </a:extLst>
          </p:cNvPr>
          <p:cNvSpPr txBox="1">
            <a:spLocks/>
          </p:cNvSpPr>
          <p:nvPr/>
        </p:nvSpPr>
        <p:spPr>
          <a:xfrm rot="5400000">
            <a:off x="1969685" y="3362809"/>
            <a:ext cx="4079438" cy="811301"/>
          </a:xfrm>
          <a:prstGeom prst="rect">
            <a:avLst/>
          </a:prstGeom>
          <a:solidFill>
            <a:srgbClr val="84C24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ctr" rtl="0">
              <a:lnSpc>
                <a:spcPct val="90000"/>
              </a:lnSpc>
              <a:spcBef>
                <a:spcPts val="1102"/>
              </a:spcBef>
              <a:spcAft>
                <a:spcPts val="0"/>
              </a:spcAft>
              <a:buClr>
                <a:srgbClr val="7FCCBA"/>
              </a:buClr>
              <a:buSzPts val="1800"/>
              <a:buFont typeface="Arial"/>
              <a:buNone/>
              <a:defRPr sz="1800" b="1" i="0" u="none" strike="noStrike" cap="none">
                <a:solidFill>
                  <a:srgbClr val="7FCCBA"/>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3265"/>
              <a:buFont typeface="Arial"/>
              <a:buNone/>
              <a:defRPr sz="3265"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12700" indent="0">
              <a:lnSpc>
                <a:spcPct val="111193"/>
              </a:lnSpc>
              <a:spcBef>
                <a:spcPts val="0"/>
              </a:spcBef>
              <a:buClr>
                <a:schemeClr val="lt1"/>
              </a:buClr>
              <a:buSzPts val="3100"/>
            </a:pPr>
            <a:endParaRPr lang="en-US" sz="3200" dirty="0"/>
          </a:p>
        </p:txBody>
      </p:sp>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3609429" y="1978615"/>
            <a:ext cx="811302" cy="547146"/>
          </a:xfrm>
          <a:ln>
            <a:noFill/>
          </a:ln>
        </p:spPr>
        <p:txBody>
          <a:bodyPr/>
          <a:lstStyle/>
          <a:p>
            <a:r>
              <a:rPr lang="en-US" b="1" dirty="0">
                <a:solidFill>
                  <a:schemeClr val="bg1"/>
                </a:solidFill>
              </a:rPr>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4563628" y="2010518"/>
            <a:ext cx="6559003" cy="547147"/>
          </a:xfrm>
          <a:ln>
            <a:noFill/>
          </a:ln>
        </p:spPr>
        <p:txBody>
          <a:bodyPr/>
          <a:lstStyle/>
          <a:p>
            <a:pPr>
              <a:tabLst>
                <a:tab pos="5591175" algn="l"/>
              </a:tabLst>
            </a:pPr>
            <a:r>
              <a:rPr lang="en-US" sz="2400"/>
              <a:t>Innledning    	3</a:t>
            </a:r>
            <a:endParaRPr lang="en-US" sz="2400" dirty="0"/>
          </a:p>
        </p:txBody>
      </p:sp>
      <p:sp>
        <p:nvSpPr>
          <p:cNvPr id="10" name="Text Placeholder 9">
            <a:extLst>
              <a:ext uri="{FF2B5EF4-FFF2-40B4-BE49-F238E27FC236}">
                <a16:creationId xmlns:a16="http://schemas.microsoft.com/office/drawing/2014/main" id="{A7A12F72-9959-07DD-A16E-8E2EB4ADC470}"/>
              </a:ext>
            </a:extLst>
          </p:cNvPr>
          <p:cNvSpPr>
            <a:spLocks noGrp="1"/>
          </p:cNvSpPr>
          <p:nvPr>
            <p:ph type="body" sz="quarter" idx="29"/>
          </p:nvPr>
        </p:nvSpPr>
        <p:spPr>
          <a:xfrm>
            <a:off x="3579449" y="2501008"/>
            <a:ext cx="811302" cy="547146"/>
          </a:xfrm>
          <a:ln>
            <a:noFill/>
          </a:ln>
        </p:spPr>
        <p:txBody>
          <a:bodyPr/>
          <a:lstStyle/>
          <a:p>
            <a:r>
              <a:rPr lang="en-US" b="1" dirty="0">
                <a:solidFill>
                  <a:schemeClr val="bg1"/>
                </a:solidFill>
              </a:rPr>
              <a:t>02</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4533648" y="2532911"/>
            <a:ext cx="6559003" cy="547147"/>
          </a:xfrm>
          <a:ln>
            <a:noFill/>
          </a:ln>
        </p:spPr>
        <p:txBody>
          <a:bodyPr/>
          <a:lstStyle/>
          <a:p>
            <a:pPr>
              <a:tabLst>
                <a:tab pos="5591175" algn="l"/>
              </a:tabLst>
            </a:pPr>
            <a:r>
              <a:rPr lang="en-US" sz="2400" dirty="0"/>
              <a:t>Kreative </a:t>
            </a:r>
            <a:r>
              <a:rPr lang="en-US" sz="2400"/>
              <a:t>praksiser     	8</a:t>
            </a:r>
            <a:endParaRPr lang="en-US" sz="2400" dirty="0"/>
          </a:p>
        </p:txBody>
      </p:sp>
      <p:sp>
        <p:nvSpPr>
          <p:cNvPr id="12" name="Text Placeholder 11">
            <a:extLst>
              <a:ext uri="{FF2B5EF4-FFF2-40B4-BE49-F238E27FC236}">
                <a16:creationId xmlns:a16="http://schemas.microsoft.com/office/drawing/2014/main" id="{83090131-0E8A-A3B3-4801-78F232BBFD98}"/>
              </a:ext>
            </a:extLst>
          </p:cNvPr>
          <p:cNvSpPr>
            <a:spLocks noGrp="1"/>
          </p:cNvSpPr>
          <p:nvPr>
            <p:ph type="body" sz="quarter" idx="31"/>
          </p:nvPr>
        </p:nvSpPr>
        <p:spPr>
          <a:xfrm>
            <a:off x="3579449" y="3023401"/>
            <a:ext cx="811302" cy="547146"/>
          </a:xfrm>
          <a:ln>
            <a:noFill/>
          </a:ln>
        </p:spPr>
        <p:txBody>
          <a:bodyPr/>
          <a:lstStyle/>
          <a:p>
            <a:r>
              <a:rPr lang="en-US" b="1" dirty="0">
                <a:solidFill>
                  <a:schemeClr val="bg1"/>
                </a:solidFill>
              </a:rPr>
              <a:t>03</a:t>
            </a:r>
          </a:p>
        </p:txBody>
      </p:sp>
      <p:sp>
        <p:nvSpPr>
          <p:cNvPr id="13" name="Text Placeholder 12">
            <a:extLst>
              <a:ext uri="{FF2B5EF4-FFF2-40B4-BE49-F238E27FC236}">
                <a16:creationId xmlns:a16="http://schemas.microsoft.com/office/drawing/2014/main" id="{8200CF51-BD65-558A-3660-B4F2C25FF695}"/>
              </a:ext>
            </a:extLst>
          </p:cNvPr>
          <p:cNvSpPr>
            <a:spLocks noGrp="1"/>
          </p:cNvSpPr>
          <p:nvPr>
            <p:ph type="body" sz="quarter" idx="32"/>
          </p:nvPr>
        </p:nvSpPr>
        <p:spPr>
          <a:xfrm>
            <a:off x="4533648" y="3055304"/>
            <a:ext cx="6559003" cy="547147"/>
          </a:xfrm>
          <a:ln>
            <a:noFill/>
          </a:ln>
        </p:spPr>
        <p:txBody>
          <a:bodyPr/>
          <a:lstStyle/>
          <a:p>
            <a:pPr>
              <a:tabLst>
                <a:tab pos="5591175" algn="l"/>
              </a:tabLst>
            </a:pPr>
            <a:r>
              <a:rPr lang="en-US" sz="2400" dirty="0"/>
              <a:t>Fortelling og </a:t>
            </a:r>
            <a:r>
              <a:rPr lang="en-US" sz="2400"/>
              <a:t>lytting    	18</a:t>
            </a:r>
            <a:endParaRPr lang="en-US" sz="2400" dirty="0"/>
          </a:p>
        </p:txBody>
      </p:sp>
      <p:sp>
        <p:nvSpPr>
          <p:cNvPr id="14" name="Text Placeholder 13">
            <a:extLst>
              <a:ext uri="{FF2B5EF4-FFF2-40B4-BE49-F238E27FC236}">
                <a16:creationId xmlns:a16="http://schemas.microsoft.com/office/drawing/2014/main" id="{C68FDACD-2866-5909-F407-66556167D794}"/>
              </a:ext>
            </a:extLst>
          </p:cNvPr>
          <p:cNvSpPr>
            <a:spLocks noGrp="1"/>
          </p:cNvSpPr>
          <p:nvPr>
            <p:ph type="body" sz="quarter" idx="33"/>
          </p:nvPr>
        </p:nvSpPr>
        <p:spPr>
          <a:xfrm>
            <a:off x="3579449" y="3545794"/>
            <a:ext cx="811302" cy="547146"/>
          </a:xfrm>
          <a:ln>
            <a:noFill/>
          </a:ln>
        </p:spPr>
        <p:txBody>
          <a:bodyPr/>
          <a:lstStyle/>
          <a:p>
            <a:r>
              <a:rPr lang="en-US" b="1" dirty="0">
                <a:solidFill>
                  <a:schemeClr val="bg1"/>
                </a:solidFill>
              </a:rPr>
              <a:t>04</a:t>
            </a:r>
          </a:p>
        </p:txBody>
      </p:sp>
      <p:sp>
        <p:nvSpPr>
          <p:cNvPr id="15" name="Text Placeholder 14">
            <a:extLst>
              <a:ext uri="{FF2B5EF4-FFF2-40B4-BE49-F238E27FC236}">
                <a16:creationId xmlns:a16="http://schemas.microsoft.com/office/drawing/2014/main" id="{CADCB91F-97FD-BA93-03ED-60272CBB45BD}"/>
              </a:ext>
            </a:extLst>
          </p:cNvPr>
          <p:cNvSpPr>
            <a:spLocks noGrp="1"/>
          </p:cNvSpPr>
          <p:nvPr>
            <p:ph type="body" sz="quarter" idx="34"/>
          </p:nvPr>
        </p:nvSpPr>
        <p:spPr>
          <a:xfrm>
            <a:off x="4533648" y="3577697"/>
            <a:ext cx="6559003" cy="547147"/>
          </a:xfrm>
          <a:ln>
            <a:noFill/>
          </a:ln>
        </p:spPr>
        <p:txBody>
          <a:bodyPr/>
          <a:lstStyle/>
          <a:p>
            <a:pPr>
              <a:lnSpc>
                <a:spcPts val="2180"/>
              </a:lnSpc>
              <a:spcBef>
                <a:spcPts val="0"/>
              </a:spcBef>
              <a:tabLst>
                <a:tab pos="5591175" algn="l"/>
              </a:tabLst>
            </a:pPr>
            <a:r>
              <a:rPr lang="en-US" sz="2400" dirty="0"/>
              <a:t>Bekreftelse av </a:t>
            </a:r>
            <a:r>
              <a:rPr lang="en-US" sz="2400"/>
              <a:t>helhet    	32</a:t>
            </a:r>
            <a:endParaRPr lang="en-US" sz="2400" dirty="0"/>
          </a:p>
        </p:txBody>
      </p:sp>
      <p:sp>
        <p:nvSpPr>
          <p:cNvPr id="5" name="Text Placeholder 11">
            <a:extLst>
              <a:ext uri="{FF2B5EF4-FFF2-40B4-BE49-F238E27FC236}">
                <a16:creationId xmlns:a16="http://schemas.microsoft.com/office/drawing/2014/main" id="{B236C1A5-5899-0145-0161-0E1B8F9F1DF1}"/>
              </a:ext>
            </a:extLst>
          </p:cNvPr>
          <p:cNvSpPr txBox="1">
            <a:spLocks/>
          </p:cNvSpPr>
          <p:nvPr/>
        </p:nvSpPr>
        <p:spPr>
          <a:xfrm>
            <a:off x="3579449" y="4068187"/>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05</a:t>
            </a:r>
          </a:p>
        </p:txBody>
      </p:sp>
      <p:sp>
        <p:nvSpPr>
          <p:cNvPr id="8" name="Text Placeholder 12">
            <a:extLst>
              <a:ext uri="{FF2B5EF4-FFF2-40B4-BE49-F238E27FC236}">
                <a16:creationId xmlns:a16="http://schemas.microsoft.com/office/drawing/2014/main" id="{72CDCB67-12E3-D1DB-2119-D854245223D4}"/>
              </a:ext>
            </a:extLst>
          </p:cNvPr>
          <p:cNvSpPr txBox="1">
            <a:spLocks/>
          </p:cNvSpPr>
          <p:nvPr/>
        </p:nvSpPr>
        <p:spPr>
          <a:xfrm>
            <a:off x="4533648" y="4100090"/>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dirty="0"/>
              <a:t>Interessenter og </a:t>
            </a:r>
            <a:r>
              <a:rPr lang="en-US" sz="2400" err="1"/>
              <a:t>fellesskap </a:t>
            </a:r>
            <a:r>
              <a:rPr lang="en-US" sz="2400"/>
              <a:t>   	35</a:t>
            </a:r>
            <a:endParaRPr lang="en-US" sz="2400" dirty="0"/>
          </a:p>
        </p:txBody>
      </p:sp>
      <p:sp>
        <p:nvSpPr>
          <p:cNvPr id="38" name="TextBox 37">
            <a:extLst>
              <a:ext uri="{FF2B5EF4-FFF2-40B4-BE49-F238E27FC236}">
                <a16:creationId xmlns:a16="http://schemas.microsoft.com/office/drawing/2014/main" id="{0EE736CC-90F5-F162-014E-6287479AE759}"/>
              </a:ext>
            </a:extLst>
          </p:cNvPr>
          <p:cNvSpPr txBox="1"/>
          <p:nvPr/>
        </p:nvSpPr>
        <p:spPr>
          <a:xfrm>
            <a:off x="680409" y="547816"/>
            <a:ext cx="8275332"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Modul 4 – Fellesskap </a:t>
            </a:r>
          </a:p>
        </p:txBody>
      </p:sp>
      <p:sp>
        <p:nvSpPr>
          <p:cNvPr id="19" name="Text Placeholder 13">
            <a:extLst>
              <a:ext uri="{FF2B5EF4-FFF2-40B4-BE49-F238E27FC236}">
                <a16:creationId xmlns:a16="http://schemas.microsoft.com/office/drawing/2014/main" id="{6A60B674-BD91-0461-4122-B4669F87270A}"/>
              </a:ext>
            </a:extLst>
          </p:cNvPr>
          <p:cNvSpPr txBox="1">
            <a:spLocks/>
          </p:cNvSpPr>
          <p:nvPr/>
        </p:nvSpPr>
        <p:spPr>
          <a:xfrm>
            <a:off x="3579449" y="4590580"/>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06</a:t>
            </a:r>
          </a:p>
        </p:txBody>
      </p:sp>
      <p:sp>
        <p:nvSpPr>
          <p:cNvPr id="25" name="Text Placeholder 14">
            <a:extLst>
              <a:ext uri="{FF2B5EF4-FFF2-40B4-BE49-F238E27FC236}">
                <a16:creationId xmlns:a16="http://schemas.microsoft.com/office/drawing/2014/main" id="{67C93A3E-7428-EB87-DD2B-7CD6A1F92ABD}"/>
              </a:ext>
            </a:extLst>
          </p:cNvPr>
          <p:cNvSpPr txBox="1">
            <a:spLocks/>
          </p:cNvSpPr>
          <p:nvPr/>
        </p:nvSpPr>
        <p:spPr>
          <a:xfrm>
            <a:off x="4533648" y="4622483"/>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5591175" algn="l"/>
              </a:tabLst>
            </a:pPr>
            <a:r>
              <a:rPr lang="en-US" sz="2400"/>
              <a:t>Journalaktiviteter     	44</a:t>
            </a:r>
            <a:endParaRPr lang="en-US" sz="2400" dirty="0"/>
          </a:p>
        </p:txBody>
      </p:sp>
      <p:sp>
        <p:nvSpPr>
          <p:cNvPr id="26" name="Text Placeholder 11">
            <a:extLst>
              <a:ext uri="{FF2B5EF4-FFF2-40B4-BE49-F238E27FC236}">
                <a16:creationId xmlns:a16="http://schemas.microsoft.com/office/drawing/2014/main" id="{1A589351-83AD-37B0-0006-805C14022431}"/>
              </a:ext>
            </a:extLst>
          </p:cNvPr>
          <p:cNvSpPr txBox="1">
            <a:spLocks/>
          </p:cNvSpPr>
          <p:nvPr/>
        </p:nvSpPr>
        <p:spPr>
          <a:xfrm>
            <a:off x="3579449" y="5112973"/>
            <a:ext cx="811302" cy="547146"/>
          </a:xfrm>
          <a:prstGeom prst="rect">
            <a:avLst/>
          </a:prstGeom>
          <a:noFill/>
          <a:ln>
            <a:noFill/>
          </a:ln>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0" kern="1200" baseline="0">
                <a:solidFill>
                  <a:srgbClr val="5398A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chemeClr val="bg1"/>
                </a:solidFill>
              </a:rPr>
              <a:t>07</a:t>
            </a:r>
          </a:p>
        </p:txBody>
      </p:sp>
      <p:sp>
        <p:nvSpPr>
          <p:cNvPr id="27" name="Text Placeholder 12">
            <a:extLst>
              <a:ext uri="{FF2B5EF4-FFF2-40B4-BE49-F238E27FC236}">
                <a16:creationId xmlns:a16="http://schemas.microsoft.com/office/drawing/2014/main" id="{C4990184-90A1-9496-DC7A-2364ECB9A662}"/>
              </a:ext>
            </a:extLst>
          </p:cNvPr>
          <p:cNvSpPr txBox="1">
            <a:spLocks/>
          </p:cNvSpPr>
          <p:nvPr/>
        </p:nvSpPr>
        <p:spPr>
          <a:xfrm>
            <a:off x="4533648" y="5144876"/>
            <a:ext cx="6559003" cy="547147"/>
          </a:xfrm>
          <a:prstGeom prst="rect">
            <a:avLst/>
          </a:prstGeom>
          <a:ln>
            <a:noFill/>
          </a:ln>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baseline="0">
                <a:solidFill>
                  <a:srgbClr val="404040"/>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80"/>
              </a:lnSpc>
              <a:spcBef>
                <a:spcPts val="0"/>
              </a:spcBef>
              <a:tabLst>
                <a:tab pos="5591175" algn="l"/>
              </a:tabLst>
            </a:pPr>
            <a:r>
              <a:rPr lang="en-US" sz="2400" dirty="0"/>
              <a:t>Ressurser for videre </a:t>
            </a:r>
            <a:r>
              <a:rPr lang="en-US" sz="2400"/>
              <a:t>utforskning     	49</a:t>
            </a:r>
            <a:endParaRPr lang="en-US" sz="2400" dirty="0"/>
          </a:p>
        </p:txBody>
      </p:sp>
    </p:spTree>
    <p:extLst>
      <p:ext uri="{BB962C8B-B14F-4D97-AF65-F5344CB8AC3E}">
        <p14:creationId xmlns:p14="http://schemas.microsoft.com/office/powerpoint/2010/main" val="2225212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056FF-B77B-E15A-A56A-53C04FE7C1D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B0AE870-1182-EC49-AA0F-85615DC540B1}"/>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4231F926-1EB0-442A-9E80-015ABC5B5B10}"/>
              </a:ext>
            </a:extLst>
          </p:cNvPr>
          <p:cNvSpPr/>
          <p:nvPr/>
        </p:nvSpPr>
        <p:spPr>
          <a:xfrm>
            <a:off x="840659" y="781663"/>
            <a:ext cx="9896167" cy="4675239"/>
          </a:xfrm>
          <a:prstGeom prst="wedgeRectCallout">
            <a:avLst>
              <a:gd name="adj1" fmla="val -494"/>
              <a:gd name="adj2" fmla="val 65976"/>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2D21209A-3111-D622-B8AC-5EB30BF51949}"/>
              </a:ext>
            </a:extLst>
          </p:cNvPr>
          <p:cNvSpPr txBox="1">
            <a:spLocks/>
          </p:cNvSpPr>
          <p:nvPr/>
        </p:nvSpPr>
        <p:spPr>
          <a:xfrm>
            <a:off x="1341124" y="1449091"/>
            <a:ext cx="8895235"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«Rettferdig relasjoner» er et begrep som har sine røtter i det holistiske begrepet «alle mine relasjoner». Det er en forståelse som er basert på respektfull gjensidighet. Å legemliggjøre «rettferdig relasjoner» er en prosess som innebærer å lytte dypt til andres historier for å være vitne, forstå og lære.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Syilx Okanagan-forskeren Jeannette Armstrong oppfordrer ikke-urfolk til å kritisk undersøke sin egen historie: «Tenk deg ... å tolke for oss ditt eget folks holdning til oss, i stedet for å tolke for oss, vår holdning, våre liv, våre historier.»</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GB" sz="2400" b="1" i="1" dirty="0">
                <a:solidFill>
                  <a:srgbClr val="404040"/>
                </a:solidFill>
                <a:effectLst/>
                <a:latin typeface="Calibri" panose="020F0502020204030204" pitchFamily="34" charset="0"/>
                <a:ea typeface="Arial" panose="020B0604020202020204" pitchFamily="34" charset="0"/>
                <a:cs typeface="Calibri" panose="020F0502020204030204" pitchFamily="34" charset="0"/>
              </a:rPr>
              <a:t>Minihistorie av Marte</a:t>
            </a:r>
            <a:r>
              <a:rPr lang="en-IE" sz="2400" b="1" dirty="0">
                <a:solidFill>
                  <a:srgbClr val="404040"/>
                </a:solidFill>
                <a:effectLst/>
                <a:latin typeface="Calibri" panose="020F0502020204030204" pitchFamily="34" charset="0"/>
                <a:cs typeface="Calibri" panose="020F0502020204030204" pitchFamily="34" charset="0"/>
              </a:rPr>
              <a:t> </a:t>
            </a: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052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9200A-6CD5-F624-4FF2-68851D1730B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E39CA83-6564-2CF0-4ED8-6EC3554C74E9}"/>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25648391-CFBE-5AF5-9490-012D386786EC}"/>
              </a:ext>
            </a:extLst>
          </p:cNvPr>
          <p:cNvSpPr/>
          <p:nvPr/>
        </p:nvSpPr>
        <p:spPr>
          <a:xfrm>
            <a:off x="844886" y="569627"/>
            <a:ext cx="10074407" cy="5174266"/>
          </a:xfrm>
          <a:prstGeom prst="wedgeRectCallout">
            <a:avLst>
              <a:gd name="adj1" fmla="val 42365"/>
              <a:gd name="adj2" fmla="val 62676"/>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C2E1F60D-FABD-F59A-236F-A213D88FC041}"/>
              </a:ext>
            </a:extLst>
          </p:cNvPr>
          <p:cNvSpPr txBox="1">
            <a:spLocks/>
          </p:cNvSpPr>
          <p:nvPr/>
        </p:nvSpPr>
        <p:spPr>
          <a:xfrm>
            <a:off x="1136973" y="1114107"/>
            <a:ext cx="9490231"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Da jeg var journaliststudent, skrev jeg en artikkel om ødeleggelsen av lokale samfunn og urfolkslandsbyer som følge av byggingen av Belo Monte-dammen på Xingu-elven i Amazonas-skogen. Jeg var sammen med en liten gruppe journalister og menneskerettighetsaktivister som intervjuet en eldre mann fra Arara-stammen.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Medisinmannen fortalte oss om skogens og elvenes ånder og hvordan de ble påvirket av demningen. Jeg husker at jeg var utålmodig, ikke hørte etter i det hele tatt, bare ivrig etter å stille neste spørsmål. Hadde det ikke vært for opptaket, som jeg hørte på mange ganger i årene som fulgte, ville jeg ha lært svært lite på grunn av min egen uvitenhet. Til slutt lærte denne episoden meg både viktigheten av å lytte og fikk meg til å stille spørsmål ved min egen holdning til den eldre mannen fra Arara-stammen og viktigheten av hans tro på ånder. </a:t>
            </a: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3432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24106-D430-06C6-265A-625DAC9D7B9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B1CF09F-7DB0-379E-D5CF-C9DF68D9B5B3}"/>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FCE623E0-D905-D040-7821-479829FBA3EB}"/>
              </a:ext>
            </a:extLst>
          </p:cNvPr>
          <p:cNvSpPr/>
          <p:nvPr/>
        </p:nvSpPr>
        <p:spPr>
          <a:xfrm>
            <a:off x="891376" y="2070818"/>
            <a:ext cx="9517544" cy="3325642"/>
          </a:xfrm>
          <a:prstGeom prst="wedgeRectCallout">
            <a:avLst>
              <a:gd name="adj1" fmla="val -41287"/>
              <a:gd name="adj2" fmla="val 73639"/>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375A49C1-FDC3-C266-8224-A2D5C7B63085}"/>
              </a:ext>
            </a:extLst>
          </p:cNvPr>
          <p:cNvSpPr txBox="1">
            <a:spLocks/>
          </p:cNvSpPr>
          <p:nvPr/>
        </p:nvSpPr>
        <p:spPr>
          <a:xfrm>
            <a:off x="1391840" y="2738245"/>
            <a:ext cx="8895235"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Historiefortelling er en ydmyk praksis som handler om å avlære og lære. </a:t>
            </a: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Ved å være nysgjerrig og åpen, stille spørsmål og virkelig lytte, </a:t>
            </a: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kan vi lære av alle rundt oss: fra en Arara-medisinmann i Amazonas og fra vår tante som bor ved siden av.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GB" sz="2400" b="1" i="1" dirty="0">
                <a:solidFill>
                  <a:srgbClr val="404040"/>
                </a:solidFill>
                <a:effectLst/>
                <a:latin typeface="Calibri" panose="020F0502020204030204" pitchFamily="34" charset="0"/>
                <a:ea typeface="Arial" panose="020B0604020202020204" pitchFamily="34" charset="0"/>
                <a:cs typeface="Calibri" panose="020F0502020204030204" pitchFamily="34" charset="0"/>
              </a:rPr>
              <a:t>Minifortelling av Marte</a:t>
            </a:r>
            <a:r>
              <a:rPr lang="en-IE" sz="2400" b="1" dirty="0">
                <a:solidFill>
                  <a:srgbClr val="404040"/>
                </a:solidFill>
                <a:effectLst/>
                <a:latin typeface="Calibri" panose="020F0502020204030204" pitchFamily="34" charset="0"/>
                <a:cs typeface="Calibri" panose="020F0502020204030204" pitchFamily="34" charset="0"/>
              </a:rPr>
              <a:t> </a:t>
            </a:r>
            <a:endPar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6058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2FCA4-4BDE-6633-8AEC-63FA9C849C4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D8202A4-E5E9-BAAE-768D-A076578524A0}"/>
              </a:ext>
            </a:extLst>
          </p:cNvPr>
          <p:cNvSpPr/>
          <p:nvPr/>
        </p:nvSpPr>
        <p:spPr>
          <a:xfrm rot="10800000">
            <a:off x="7837" y="0"/>
            <a:ext cx="5642311" cy="6076336"/>
          </a:xfrm>
          <a:prstGeom prst="rect">
            <a:avLst/>
          </a:prstGeom>
          <a:blipFill dpi="0" rotWithShape="1">
            <a:blip r:embed="rId2"/>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a:extLst>
              <a:ext uri="{FF2B5EF4-FFF2-40B4-BE49-F238E27FC236}">
                <a16:creationId xmlns:a16="http://schemas.microsoft.com/office/drawing/2014/main" id="{8EDA10E1-3B68-FE92-0980-72FEC0FFEDAA}"/>
              </a:ext>
            </a:extLst>
          </p:cNvPr>
          <p:cNvSpPr/>
          <p:nvPr/>
        </p:nvSpPr>
        <p:spPr>
          <a:xfrm rot="16200000">
            <a:off x="2707752" y="-899558"/>
            <a:ext cx="5043950" cy="8907839"/>
          </a:xfrm>
          <a:prstGeom prst="wedgeRectCallout">
            <a:avLst>
              <a:gd name="adj1" fmla="val -42695"/>
              <a:gd name="adj2" fmla="val 58993"/>
            </a:avLst>
          </a:prstGeom>
          <a:solidFill>
            <a:schemeClr val="bg1"/>
          </a:solidFill>
          <a:ln w="28575">
            <a:solidFill>
              <a:srgbClr val="84C24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DD8F7876-8F29-B4DE-15A4-6BAACEDD2519}"/>
              </a:ext>
            </a:extLst>
          </p:cNvPr>
          <p:cNvSpPr txBox="1">
            <a:spLocks/>
          </p:cNvSpPr>
          <p:nvPr/>
        </p:nvSpPr>
        <p:spPr>
          <a:xfrm>
            <a:off x="1139070" y="1449092"/>
            <a:ext cx="8181313" cy="4376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Min tante er en empatisk kvinne som viser sin kjærlighet gjennom baking. Hun bruker mesteparten av dagen på å lage mat og gjøre rent, og vi snakker sjelden, om noen gang, om politikk eller hendelser utenfor hjembyen min. Vi snakker ikke om klimaendringer eller bærekraft, men da jeg var tenåring, for kanskje 20 år siden, ble oppmerksomheten min trukket mot en krans av tørkede blomster som hadde hengt i min tantes stue så lenge jeg kunne huske. Jeg spurte henne hvorfor hun hadde hengt den på veggen. </a:t>
            </a:r>
          </a:p>
          <a:p>
            <a:pPr marL="0" indent="0">
              <a:lnSpc>
                <a:spcPts val="2400"/>
              </a:lnSpc>
              <a:spcBef>
                <a:spcPts val="0"/>
              </a:spcBef>
              <a:buNone/>
            </a:pPr>
            <a:endPar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400"/>
              </a:lnSpc>
              <a:spcBef>
                <a:spcPts val="0"/>
              </a:spcBef>
              <a:buNone/>
            </a:pPr>
            <a:r>
              <a:rPr lang="en-IE" sz="2400" i="1" dirty="0">
                <a:solidFill>
                  <a:srgbClr val="404040"/>
                </a:solidFill>
                <a:latin typeface="Calibri" panose="020F0502020204030204" pitchFamily="34" charset="0"/>
                <a:ea typeface="Calibri" panose="020F0502020204030204" pitchFamily="34" charset="0"/>
                <a:cs typeface="Calibri" panose="020F0502020204030204" pitchFamily="34" charset="0"/>
              </a:rPr>
              <a:t>Hun svarte umiddelbart at det var en protestkrans hun hadde laget selv, et symbol mot å kjøpe nye ting. Hvem kunne ha visst det? Mennesker er fulle av overraskelser, og hvis du ikke spør, vet du aldri hva slags stille protester som foregår rett foran nesen på deg. </a:t>
            </a:r>
            <a:endParaRPr lang="sv-SE" sz="2200" i="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7406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78DA-81F9-7A0A-96BB-ADCC90959CC5}"/>
            </a:ext>
          </a:extLst>
        </p:cNvPr>
        <p:cNvGrpSpPr/>
        <p:nvPr/>
      </p:nvGrpSpPr>
      <p:grpSpPr>
        <a:xfrm>
          <a:off x="0" y="0"/>
          <a:ext cx="0" cy="0"/>
          <a:chOff x="0" y="0"/>
          <a:chExt cx="0" cy="0"/>
        </a:xfrm>
      </p:grpSpPr>
      <p:pic>
        <p:nvPicPr>
          <p:cNvPr id="10" name="Picture 9" descr="A person writing in a journal&#10;&#10;AI-generated content may be incorrect.">
            <a:extLst>
              <a:ext uri="{FF2B5EF4-FFF2-40B4-BE49-F238E27FC236}">
                <a16:creationId xmlns:a16="http://schemas.microsoft.com/office/drawing/2014/main" id="{82DB5077-AADC-32A9-16A2-BC53C51B201A}"/>
              </a:ext>
            </a:extLst>
          </p:cNvPr>
          <p:cNvPicPr>
            <a:picLocks noChangeAspect="1"/>
          </p:cNvPicPr>
          <p:nvPr/>
        </p:nvPicPr>
        <p:blipFill rotWithShape="1">
          <a:blip r:embed="rId2"/>
          <a:srcRect l="3870" t="22121" r="30498" b="5259"/>
          <a:stretch/>
        </p:blipFill>
        <p:spPr>
          <a:xfrm>
            <a:off x="3597640" y="-17451"/>
            <a:ext cx="7916536" cy="5215994"/>
          </a:xfrm>
          <a:prstGeom prst="rect">
            <a:avLst/>
          </a:prstGeom>
        </p:spPr>
      </p:pic>
      <p:sp>
        <p:nvSpPr>
          <p:cNvPr id="11" name="Google Shape;133;p1">
            <a:extLst>
              <a:ext uri="{FF2B5EF4-FFF2-40B4-BE49-F238E27FC236}">
                <a16:creationId xmlns:a16="http://schemas.microsoft.com/office/drawing/2014/main" id="{B622C78B-832F-D804-6247-4332C7D24EA4}"/>
              </a:ext>
            </a:extLst>
          </p:cNvPr>
          <p:cNvSpPr/>
          <p:nvPr/>
        </p:nvSpPr>
        <p:spPr>
          <a:xfrm rot="10800000">
            <a:off x="23555" y="0"/>
            <a:ext cx="11489115"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E0A7975-0731-A922-82AC-8ACC1C25529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CBAE0031-24C2-3837-A5D2-6723768E5A78}"/>
              </a:ext>
            </a:extLst>
          </p:cNvPr>
          <p:cNvSpPr txBox="1">
            <a:spLocks/>
          </p:cNvSpPr>
          <p:nvPr/>
        </p:nvSpPr>
        <p:spPr>
          <a:xfrm>
            <a:off x="679329" y="686958"/>
            <a:ext cx="279838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Å øve seg på historiefortelling er like enkelt som å stille </a:t>
            </a:r>
          </a:p>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et spørsmål til et familiemedlem. Nysgjerrighet og åpne spørsmål er utgangspunktet. </a:t>
            </a:r>
          </a:p>
        </p:txBody>
      </p:sp>
      <p:sp>
        <p:nvSpPr>
          <p:cNvPr id="6" name="Text Placeholder 3">
            <a:extLst>
              <a:ext uri="{FF2B5EF4-FFF2-40B4-BE49-F238E27FC236}">
                <a16:creationId xmlns:a16="http://schemas.microsoft.com/office/drawing/2014/main" id="{A69CC92C-1B5C-D81C-F5E0-F53375018390}"/>
              </a:ext>
            </a:extLst>
          </p:cNvPr>
          <p:cNvSpPr txBox="1">
            <a:spLocks/>
          </p:cNvSpPr>
          <p:nvPr/>
        </p:nvSpPr>
        <p:spPr>
          <a:xfrm>
            <a:off x="3749293" y="686958"/>
            <a:ext cx="721530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Derfra kan du utforske kunsten å lytte dypt og utdype forholdet til deg selv, andre og resten av naturen. Historiefortelling er en måte å bygge fellesskap gjennom forståelse.  Ved å lytte til andres historier lærer du å fortelle dine egne historier. Du begynner å legge merke til at du allerede forteller historier hele tiden i hverdagen. Med vilje kan du bringe klimaendringene inn i disse hverdagslige historiene. En enkel spørsmål, som når noen spør deg «Hvordan var dagen din?», kan føre til at du forteller dem om en endring du har lagt merke til i miljøet, eller deler en følelse knyttet til klimaendringene som du opplevde den dagen.</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Du kan også øve deg på historiefortelling gjennom skriving. I denne veiledningen har du sett mange eksempler på klimahistorier, som minihistoriene i teksten, samt virkelige vitnesbyrd på slutten av hvert modul. Det er mange måter å skrive en historie på. Klimangstgrafen i det første modulen er et verktøy for historiefortelling du allerede har blitt kjent med. Den personlige klimahistorien er et annet format for å formidle historien din.</a:t>
            </a: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90707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6" y="-8"/>
            <a:ext cx="6674709"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40205" y="3429000"/>
            <a:ext cx="4846588" cy="3390458"/>
          </a:xfrm>
          <a:prstGeom prst="rect">
            <a:avLst/>
          </a:prstGeom>
          <a:blipFill>
            <a:blip r:embed="rId2">
              <a:alphaModFix amt="73000"/>
            </a:blip>
            <a:srcRect/>
            <a:stretch>
              <a:fillRect l="14893" t="-57338" r="-14493" b="1474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47305" y="777240"/>
            <a:ext cx="5348646"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En personlig historie er en historie om deg, skrevet i første person. Den personlige historien er en mulighet til å dele dine ideer, kunnskaper, følelser og erfaringer med verden. Slike historier hjelper mennesker å knytte bånd og kan fremme empati og forståelse. </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Det er mange elementer du kan inkludere i historien din, for eksempel:</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7230901" y="1763780"/>
            <a:ext cx="3726909" cy="50556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ts val="6460"/>
              </a:lnSpc>
              <a:spcBef>
                <a:spcPts val="0"/>
              </a:spcBef>
              <a:buClr>
                <a:srgbClr val="E6C8C7"/>
              </a:buClr>
              <a:buNone/>
              <a:tabLst>
                <a:tab pos="2524125" algn="l"/>
                <a:tab pos="4259263"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Minner    	26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6460"/>
              </a:lnSpc>
              <a:spcBef>
                <a:spcPts val="0"/>
              </a:spcBef>
              <a:buClr>
                <a:srgbClr val="E6C8C7"/>
              </a:buClr>
              <a:buNone/>
              <a:tabLst>
                <a:tab pos="2524125" algn="l"/>
                <a:tab pos="4259263"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Følelser     	27</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6460"/>
              </a:lnSpc>
              <a:spcBef>
                <a:spcPts val="0"/>
              </a:spcBef>
              <a:buClr>
                <a:srgbClr val="E6C8C7"/>
              </a:buClr>
              <a:buNone/>
              <a:tabLst>
                <a:tab pos="2524125" algn="l"/>
                <a:tab pos="4259263"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Følelser    	28</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6460"/>
              </a:lnSpc>
              <a:spcBef>
                <a:spcPts val="0"/>
              </a:spcBef>
              <a:buClr>
                <a:srgbClr val="E6C8C7"/>
              </a:buClr>
              <a:buNone/>
              <a:tabLst>
                <a:tab pos="2524125" algn="l"/>
                <a:tab pos="4259263"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Verdier    	29</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6460"/>
              </a:lnSpc>
              <a:spcBef>
                <a:spcPts val="0"/>
              </a:spcBef>
              <a:buClr>
                <a:srgbClr val="E6C8C7"/>
              </a:buClr>
              <a:buNone/>
              <a:tabLst>
                <a:tab pos="2524125" algn="l"/>
                <a:tab pos="4259263" algn="l"/>
              </a:tabLst>
            </a:pPr>
            <a:r>
              <a:rPr lang="en-IE">
                <a:solidFill>
                  <a:srgbClr val="404040"/>
                </a:solidFill>
                <a:latin typeface="Calibri" panose="020F0502020204030204" pitchFamily="34" charset="0"/>
                <a:ea typeface="Calibri" panose="020F0502020204030204" pitchFamily="34" charset="0"/>
                <a:cs typeface="Calibri" panose="020F0502020204030204" pitchFamily="34" charset="0"/>
              </a:rPr>
              <a:t>Refleksjoner    	30</a:t>
            </a: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6460"/>
              </a:lnSpc>
              <a:spcBef>
                <a:spcPts val="0"/>
              </a:spcBef>
              <a:buClr>
                <a:srgbClr val="E6C8C7"/>
              </a:buClr>
              <a:buNone/>
              <a:tabLst>
                <a:tab pos="2524125" algn="l"/>
                <a:tab pos="4259263" algn="l"/>
              </a:tabLst>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808063BD-DEFD-10CC-FCAD-0E427896ED46}"/>
              </a:ext>
            </a:extLst>
          </p:cNvPr>
          <p:cNvGrpSpPr/>
          <p:nvPr/>
        </p:nvGrpSpPr>
        <p:grpSpPr>
          <a:xfrm>
            <a:off x="6352149" y="2952612"/>
            <a:ext cx="4097595" cy="767372"/>
            <a:chOff x="5408400" y="3484375"/>
            <a:chExt cx="4097595" cy="767372"/>
          </a:xfrm>
        </p:grpSpPr>
        <p:cxnSp>
          <p:nvCxnSpPr>
            <p:cNvPr id="21" name="Straight Connector 20">
              <a:extLst>
                <a:ext uri="{FF2B5EF4-FFF2-40B4-BE49-F238E27FC236}">
                  <a16:creationId xmlns:a16="http://schemas.microsoft.com/office/drawing/2014/main" id="{1224F50A-B769-A466-2182-C51A64BA72B5}"/>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DC6DCC5-1EC9-5BCE-3BA8-4E4930CD7FB0}"/>
                </a:ext>
              </a:extLst>
            </p:cNvPr>
            <p:cNvGrpSpPr/>
            <p:nvPr/>
          </p:nvGrpSpPr>
          <p:grpSpPr>
            <a:xfrm>
              <a:off x="5408400" y="3484375"/>
              <a:ext cx="735518" cy="767372"/>
              <a:chOff x="6014779" y="1253145"/>
              <a:chExt cx="932855" cy="973255"/>
            </a:xfrm>
          </p:grpSpPr>
          <p:sp>
            <p:nvSpPr>
              <p:cNvPr id="23" name="Oval 22">
                <a:extLst>
                  <a:ext uri="{FF2B5EF4-FFF2-40B4-BE49-F238E27FC236}">
                    <a16:creationId xmlns:a16="http://schemas.microsoft.com/office/drawing/2014/main" id="{1BFE7BD1-4617-C095-7763-8F9D0460DB7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a:extLst>
                  <a:ext uri="{FF2B5EF4-FFF2-40B4-BE49-F238E27FC236}">
                    <a16:creationId xmlns:a16="http://schemas.microsoft.com/office/drawing/2014/main" id="{2686A6F0-832E-DF34-5A86-48C11823223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26" name="Group 25">
            <a:extLst>
              <a:ext uri="{FF2B5EF4-FFF2-40B4-BE49-F238E27FC236}">
                <a16:creationId xmlns:a16="http://schemas.microsoft.com/office/drawing/2014/main" id="{458E2B74-8EA6-C836-E823-E63561D135E1}"/>
              </a:ext>
            </a:extLst>
          </p:cNvPr>
          <p:cNvGrpSpPr/>
          <p:nvPr/>
        </p:nvGrpSpPr>
        <p:grpSpPr>
          <a:xfrm>
            <a:off x="6352149" y="2129715"/>
            <a:ext cx="4097595" cy="767372"/>
            <a:chOff x="5408400" y="3484375"/>
            <a:chExt cx="4097595"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grpSp>
        <p:nvGrpSpPr>
          <p:cNvPr id="31" name="Group 30">
            <a:extLst>
              <a:ext uri="{FF2B5EF4-FFF2-40B4-BE49-F238E27FC236}">
                <a16:creationId xmlns:a16="http://schemas.microsoft.com/office/drawing/2014/main" id="{234905F3-FBAC-2371-5562-22457EA02641}"/>
              </a:ext>
            </a:extLst>
          </p:cNvPr>
          <p:cNvGrpSpPr/>
          <p:nvPr/>
        </p:nvGrpSpPr>
        <p:grpSpPr>
          <a:xfrm>
            <a:off x="6352149" y="3775509"/>
            <a:ext cx="4097595" cy="767372"/>
            <a:chOff x="5408400" y="3484375"/>
            <a:chExt cx="4097595" cy="767372"/>
          </a:xfrm>
        </p:grpSpPr>
        <p:cxnSp>
          <p:nvCxnSpPr>
            <p:cNvPr id="32" name="Straight Connector 31">
              <a:extLst>
                <a:ext uri="{FF2B5EF4-FFF2-40B4-BE49-F238E27FC236}">
                  <a16:creationId xmlns:a16="http://schemas.microsoft.com/office/drawing/2014/main" id="{7A5B6568-2024-A45E-28B1-C3CB297E8126}"/>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80581C6F-8E2D-26C4-5B50-91E9CD88EF79}"/>
                </a:ext>
              </a:extLst>
            </p:cNvPr>
            <p:cNvGrpSpPr/>
            <p:nvPr/>
          </p:nvGrpSpPr>
          <p:grpSpPr>
            <a:xfrm>
              <a:off x="5408400" y="3484375"/>
              <a:ext cx="735518" cy="767372"/>
              <a:chOff x="6014779" y="1253145"/>
              <a:chExt cx="932855" cy="973255"/>
            </a:xfrm>
          </p:grpSpPr>
          <p:sp>
            <p:nvSpPr>
              <p:cNvPr id="34" name="Oval 33">
                <a:extLst>
                  <a:ext uri="{FF2B5EF4-FFF2-40B4-BE49-F238E27FC236}">
                    <a16:creationId xmlns:a16="http://schemas.microsoft.com/office/drawing/2014/main" id="{B8AAA320-8313-6E59-11FC-53B7515B741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a:extLst>
                  <a:ext uri="{FF2B5EF4-FFF2-40B4-BE49-F238E27FC236}">
                    <a16:creationId xmlns:a16="http://schemas.microsoft.com/office/drawing/2014/main" id="{6003991D-3879-5929-06F0-527F716EBBF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36" name="Group 35">
            <a:extLst>
              <a:ext uri="{FF2B5EF4-FFF2-40B4-BE49-F238E27FC236}">
                <a16:creationId xmlns:a16="http://schemas.microsoft.com/office/drawing/2014/main" id="{90ACEA16-DAD2-B1D9-F9BA-A70DF96A9336}"/>
              </a:ext>
            </a:extLst>
          </p:cNvPr>
          <p:cNvGrpSpPr/>
          <p:nvPr/>
        </p:nvGrpSpPr>
        <p:grpSpPr>
          <a:xfrm>
            <a:off x="6352149" y="4598406"/>
            <a:ext cx="4097595" cy="767372"/>
            <a:chOff x="5408400" y="3484375"/>
            <a:chExt cx="4097595" cy="767372"/>
          </a:xfrm>
        </p:grpSpPr>
        <p:cxnSp>
          <p:nvCxnSpPr>
            <p:cNvPr id="37" name="Straight Connector 36">
              <a:extLst>
                <a:ext uri="{FF2B5EF4-FFF2-40B4-BE49-F238E27FC236}">
                  <a16:creationId xmlns:a16="http://schemas.microsoft.com/office/drawing/2014/main" id="{BDB35DB8-9B66-17A7-C433-AB874AD34623}"/>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140A9783-DDC7-336A-58E2-F776DE59EC68}"/>
                </a:ext>
              </a:extLst>
            </p:cNvPr>
            <p:cNvGrpSpPr/>
            <p:nvPr/>
          </p:nvGrpSpPr>
          <p:grpSpPr>
            <a:xfrm>
              <a:off x="5408400" y="3484375"/>
              <a:ext cx="735518" cy="767372"/>
              <a:chOff x="6014779" y="1253145"/>
              <a:chExt cx="932855" cy="973255"/>
            </a:xfrm>
          </p:grpSpPr>
          <p:sp>
            <p:nvSpPr>
              <p:cNvPr id="39" name="Oval 38">
                <a:extLst>
                  <a:ext uri="{FF2B5EF4-FFF2-40B4-BE49-F238E27FC236}">
                    <a16:creationId xmlns:a16="http://schemas.microsoft.com/office/drawing/2014/main" id="{53239EA6-2A95-6EBA-A89F-99D67487E850}"/>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a:extLst>
                  <a:ext uri="{FF2B5EF4-FFF2-40B4-BE49-F238E27FC236}">
                    <a16:creationId xmlns:a16="http://schemas.microsoft.com/office/drawing/2014/main" id="{226D2900-5CAA-DA09-3D4C-688DBEC88DC5}"/>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04</a:t>
                </a:r>
              </a:p>
            </p:txBody>
          </p:sp>
        </p:grpSp>
      </p:grpSp>
      <p:grpSp>
        <p:nvGrpSpPr>
          <p:cNvPr id="4" name="Group 3">
            <a:extLst>
              <a:ext uri="{FF2B5EF4-FFF2-40B4-BE49-F238E27FC236}">
                <a16:creationId xmlns:a16="http://schemas.microsoft.com/office/drawing/2014/main" id="{D05B15D9-D967-26A9-1138-7B73304BDE9D}"/>
              </a:ext>
            </a:extLst>
          </p:cNvPr>
          <p:cNvGrpSpPr/>
          <p:nvPr/>
        </p:nvGrpSpPr>
        <p:grpSpPr>
          <a:xfrm>
            <a:off x="6352149" y="5421303"/>
            <a:ext cx="4097595" cy="767372"/>
            <a:chOff x="5408400" y="3484375"/>
            <a:chExt cx="4097595" cy="767372"/>
          </a:xfrm>
        </p:grpSpPr>
        <p:cxnSp>
          <p:nvCxnSpPr>
            <p:cNvPr id="5" name="Straight Connector 4">
              <a:extLst>
                <a:ext uri="{FF2B5EF4-FFF2-40B4-BE49-F238E27FC236}">
                  <a16:creationId xmlns:a16="http://schemas.microsoft.com/office/drawing/2014/main" id="{130A8E15-4646-5EC4-34D8-0CCA77BC508D}"/>
                </a:ext>
              </a:extLst>
            </p:cNvPr>
            <p:cNvCxnSpPr>
              <a:cxnSpLocks/>
            </p:cNvCxnSpPr>
            <p:nvPr/>
          </p:nvCxnSpPr>
          <p:spPr>
            <a:xfrm flipH="1">
              <a:off x="5905995" y="3913830"/>
              <a:ext cx="3600000"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F68BE24-DCB0-C6A1-217C-39195AA73D97}"/>
                </a:ext>
              </a:extLst>
            </p:cNvPr>
            <p:cNvGrpSpPr/>
            <p:nvPr/>
          </p:nvGrpSpPr>
          <p:grpSpPr>
            <a:xfrm>
              <a:off x="5408400" y="3484375"/>
              <a:ext cx="735518" cy="767372"/>
              <a:chOff x="6014779" y="1253145"/>
              <a:chExt cx="932855" cy="973255"/>
            </a:xfrm>
          </p:grpSpPr>
          <p:sp>
            <p:nvSpPr>
              <p:cNvPr id="7" name="Oval 6">
                <a:extLst>
                  <a:ext uri="{FF2B5EF4-FFF2-40B4-BE49-F238E27FC236}">
                    <a16:creationId xmlns:a16="http://schemas.microsoft.com/office/drawing/2014/main" id="{0822B3E7-1846-9956-9768-1969C50B3105}"/>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3">
                <a:extLst>
                  <a:ext uri="{FF2B5EF4-FFF2-40B4-BE49-F238E27FC236}">
                    <a16:creationId xmlns:a16="http://schemas.microsoft.com/office/drawing/2014/main" id="{A4186CD3-DA8F-CF44-6DFA-0039A7BDE777}"/>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05</a:t>
                </a:r>
              </a:p>
            </p:txBody>
          </p:sp>
        </p:grpSp>
      </p:grpSp>
    </p:spTree>
    <p:extLst>
      <p:ext uri="{BB962C8B-B14F-4D97-AF65-F5344CB8AC3E}">
        <p14:creationId xmlns:p14="http://schemas.microsoft.com/office/powerpoint/2010/main" val="34487247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A680-7270-6732-0C13-BC3024129D6A}"/>
            </a:ext>
          </a:extLst>
        </p:cNvPr>
        <p:cNvGrpSpPr/>
        <p:nvPr/>
      </p:nvGrpSpPr>
      <p:grpSpPr>
        <a:xfrm>
          <a:off x="0" y="0"/>
          <a:ext cx="0" cy="0"/>
          <a:chOff x="0" y="0"/>
          <a:chExt cx="0" cy="0"/>
        </a:xfrm>
      </p:grpSpPr>
      <p:pic>
        <p:nvPicPr>
          <p:cNvPr id="9" name="Picture 8" descr="Hands holding a small plant&#10;&#10;AI-generated content may be incorrect.">
            <a:extLst>
              <a:ext uri="{FF2B5EF4-FFF2-40B4-BE49-F238E27FC236}">
                <a16:creationId xmlns:a16="http://schemas.microsoft.com/office/drawing/2014/main" id="{95BCD480-A52E-81AD-BAC7-B496183B350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0FBAECCA-748B-591D-9231-8C3594EB527F}"/>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992354F-C026-0D3E-A5FD-162754502F4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80D2ACB1-718A-E2A6-1314-3749081ABE1B}"/>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49CC94B-717F-5FDF-A5AB-308CCC8E4704}"/>
              </a:ext>
            </a:extLst>
          </p:cNvPr>
          <p:cNvSpPr txBox="1">
            <a:spLocks/>
          </p:cNvSpPr>
          <p:nvPr/>
        </p:nvSpPr>
        <p:spPr>
          <a:xfrm>
            <a:off x="2" y="568191"/>
            <a:ext cx="373254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01.  Minner</a:t>
            </a:r>
          </a:p>
        </p:txBody>
      </p:sp>
      <p:sp>
        <p:nvSpPr>
          <p:cNvPr id="27" name="Text Placeholder 3">
            <a:extLst>
              <a:ext uri="{FF2B5EF4-FFF2-40B4-BE49-F238E27FC236}">
                <a16:creationId xmlns:a16="http://schemas.microsoft.com/office/drawing/2014/main" id="{3F974401-8F81-A2C9-7E86-B95FF57AF677}"/>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1200"/>
              </a:spcBef>
              <a:buClr>
                <a:srgbClr val="5398A2"/>
              </a:buClr>
              <a:buNone/>
            </a:pPr>
            <a:r>
              <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rPr>
              <a:t>Veiledende spørsmål kan være:</a:t>
            </a:r>
          </a:p>
          <a:p>
            <a:pPr marL="0" indent="0">
              <a:lnSpc>
                <a:spcPts val="2200"/>
              </a:lnSpc>
              <a:spcBef>
                <a:spcPts val="1200"/>
              </a:spcBef>
              <a:buClr>
                <a:srgbClr val="5398A2"/>
              </a:buClr>
              <a:buNone/>
            </a:pPr>
            <a:endParaRPr lang="en-IE" sz="2300"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Hvordan får klimaendringene deg til å føle deg?</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Kan du huske første gang du opplevde virkningene av klimaendringene?</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Kan du huske en handling du gjorde for å hjelpe deg selv, noen andre eller samfunnet ditt med å takle klimaendringene eller klimangsten?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9868CE98-55C5-610C-FE22-A7C2EF19828C}"/>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Minnet bør være viktig for deg og relatert til temaet for historien din.</a:t>
            </a:r>
          </a:p>
        </p:txBody>
      </p:sp>
      <p:cxnSp>
        <p:nvCxnSpPr>
          <p:cNvPr id="7" name="Straight Connector 6">
            <a:extLst>
              <a:ext uri="{FF2B5EF4-FFF2-40B4-BE49-F238E27FC236}">
                <a16:creationId xmlns:a16="http://schemas.microsoft.com/office/drawing/2014/main" id="{507E19EC-BA5C-D38D-A83F-3AB3B932FC9C}"/>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5157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BA20B-825F-A847-32E7-752FE32BDA96}"/>
            </a:ext>
          </a:extLst>
        </p:cNvPr>
        <p:cNvGrpSpPr/>
        <p:nvPr/>
      </p:nvGrpSpPr>
      <p:grpSpPr>
        <a:xfrm>
          <a:off x="0" y="0"/>
          <a:ext cx="0" cy="0"/>
          <a:chOff x="0" y="0"/>
          <a:chExt cx="0" cy="0"/>
        </a:xfrm>
      </p:grpSpPr>
      <p:pic>
        <p:nvPicPr>
          <p:cNvPr id="4" name="Picture 3" descr="Hands holding a small plant&#10;&#10;AI-generated content may be incorrect.">
            <a:extLst>
              <a:ext uri="{FF2B5EF4-FFF2-40B4-BE49-F238E27FC236}">
                <a16:creationId xmlns:a16="http://schemas.microsoft.com/office/drawing/2014/main" id="{FCA6AF63-38DB-2F8D-0332-C40BA8A8AE7E}"/>
              </a:ext>
            </a:extLst>
          </p:cNvPr>
          <p:cNvPicPr>
            <a:picLocks noChangeAspect="1"/>
          </p:cNvPicPr>
          <p:nvPr/>
        </p:nvPicPr>
        <p:blipFill rotWithShape="1">
          <a:blip r:embed="rId2"/>
          <a:srcRect l="1784" t="17613" r="34277" b="-732"/>
          <a:stretch/>
        </p:blipFill>
        <p:spPr>
          <a:xfrm>
            <a:off x="6355505" y="-2"/>
            <a:ext cx="5131899" cy="4487402"/>
          </a:xfrm>
          <a:prstGeom prst="rect">
            <a:avLst/>
          </a:prstGeom>
        </p:spPr>
      </p:pic>
      <p:sp>
        <p:nvSpPr>
          <p:cNvPr id="11" name="Google Shape;133;p1">
            <a:extLst>
              <a:ext uri="{FF2B5EF4-FFF2-40B4-BE49-F238E27FC236}">
                <a16:creationId xmlns:a16="http://schemas.microsoft.com/office/drawing/2014/main" id="{F881BBD0-EB76-DB3D-6283-6CAA49E734FA}"/>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FECC66-0869-D083-C171-E8724C7D8F0B}"/>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76AD015-9C21-CE00-3F69-9B563E7F5404}"/>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809A362C-2B93-94E8-1350-B0018F9EF3E3}"/>
              </a:ext>
            </a:extLst>
          </p:cNvPr>
          <p:cNvSpPr txBox="1">
            <a:spLocks/>
          </p:cNvSpPr>
          <p:nvPr/>
        </p:nvSpPr>
        <p:spPr>
          <a:xfrm>
            <a:off x="2" y="568191"/>
            <a:ext cx="4655973"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02.  Opplevelser</a:t>
            </a:r>
          </a:p>
        </p:txBody>
      </p:sp>
      <p:sp>
        <p:nvSpPr>
          <p:cNvPr id="27" name="Text Placeholder 3">
            <a:extLst>
              <a:ext uri="{FF2B5EF4-FFF2-40B4-BE49-F238E27FC236}">
                <a16:creationId xmlns:a16="http://schemas.microsoft.com/office/drawing/2014/main" id="{06C53AF4-F6D0-C937-4E0C-25A2CC8FBE57}"/>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Gå i detalj når du beskriver minnet ditt. Hva så, luktet og hørte du? Når du utdyper opplevelsen din, kan du få lytterne til å føle at de er der sammen med deg. </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Det er lettere å forestille seg et landskap når du får vite hvor det ligger i verden, hvordan det lukter salt og tang, og hvilke former og størrelser steinene på stranden har. Ved å være spesifikk hjelper du lytteren å leve seg inn i historien.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ABE0E488-4D75-84C7-0282-871F83F66E07}"/>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Beskriv følelsene som fulgte med disse opplevelsene: </a:t>
            </a:r>
          </a:p>
        </p:txBody>
      </p:sp>
      <p:cxnSp>
        <p:nvCxnSpPr>
          <p:cNvPr id="7" name="Straight Connector 6">
            <a:extLst>
              <a:ext uri="{FF2B5EF4-FFF2-40B4-BE49-F238E27FC236}">
                <a16:creationId xmlns:a16="http://schemas.microsoft.com/office/drawing/2014/main" id="{026702D3-BF74-7777-E05B-B21DD10213EB}"/>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E7768-3D91-30A1-AF98-982E0D718E6C}"/>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46F5EF4F-2F00-A536-1967-E960D9AC079A}"/>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2D854280-761A-6A68-377C-A86BCCCC0FFD}"/>
              </a:ext>
            </a:extLst>
          </p:cNvPr>
          <p:cNvSpPr/>
          <p:nvPr/>
        </p:nvSpPr>
        <p:spPr>
          <a:xfrm rot="10800000">
            <a:off x="23557" y="0"/>
            <a:ext cx="11460310"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258247A-9649-7A66-64A1-E2BDFE3801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5F686E7A-5D69-B077-8014-B94F5D1DA631}"/>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A02FB10D-0AC6-DF15-C40B-23B66600721E}"/>
              </a:ext>
            </a:extLst>
          </p:cNvPr>
          <p:cNvSpPr txBox="1">
            <a:spLocks/>
          </p:cNvSpPr>
          <p:nvPr/>
        </p:nvSpPr>
        <p:spPr>
          <a:xfrm>
            <a:off x="3" y="568191"/>
            <a:ext cx="352268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03.  Følelser </a:t>
            </a:r>
          </a:p>
        </p:txBody>
      </p:sp>
      <p:sp>
        <p:nvSpPr>
          <p:cNvPr id="27" name="Text Placeholder 3">
            <a:extLst>
              <a:ext uri="{FF2B5EF4-FFF2-40B4-BE49-F238E27FC236}">
                <a16:creationId xmlns:a16="http://schemas.microsoft.com/office/drawing/2014/main" id="{83CB24AD-D4FE-E679-8624-52F8BAED12A2}"/>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Dette skaper kontakt og hjelper lytteren å forstå hvordan du føler deg. Vi husker ofte hendelser på grunn av hvordan de fikk oss til å føle oss. </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Våg å utforske utfordrende følelser som sinne, frykt og angst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6FC7A68-D20B-FA0A-ABA5-AD9E667DC26C}"/>
              </a:ext>
            </a:extLst>
          </p:cNvPr>
          <p:cNvSpPr txBox="1">
            <a:spLocks/>
          </p:cNvSpPr>
          <p:nvPr/>
        </p:nvSpPr>
        <p:spPr>
          <a:xfrm>
            <a:off x="1089536" y="1921602"/>
            <a:ext cx="3001569"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Del følelsesmessige reaksjoner på hendelser og temaer: </a:t>
            </a:r>
          </a:p>
        </p:txBody>
      </p:sp>
      <p:cxnSp>
        <p:nvCxnSpPr>
          <p:cNvPr id="7" name="Straight Connector 6">
            <a:extLst>
              <a:ext uri="{FF2B5EF4-FFF2-40B4-BE49-F238E27FC236}">
                <a16:creationId xmlns:a16="http://schemas.microsoft.com/office/drawing/2014/main" id="{A589562C-2A75-C6C4-B225-5D70A3ED3ACA}"/>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061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1458-E982-9D9B-9A20-7A320F4A7F86}"/>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C48C56B5-4247-E8BB-6C9A-FFC913D11E5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CDD75363-6E6A-ACE7-66B9-0698434F9D25}"/>
              </a:ext>
            </a:extLst>
          </p:cNvPr>
          <p:cNvSpPr/>
          <p:nvPr/>
        </p:nvSpPr>
        <p:spPr>
          <a:xfrm rot="10800000">
            <a:off x="23557" y="9991"/>
            <a:ext cx="11479162" cy="684800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F6A53D4-BD38-897B-D10D-DDD249B31836}"/>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1B9ED123-23C2-1267-883B-E1691CA2BC78}"/>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47715722-5D18-B7B4-5B67-5AF08210F363}"/>
              </a:ext>
            </a:extLst>
          </p:cNvPr>
          <p:cNvSpPr txBox="1">
            <a:spLocks/>
          </p:cNvSpPr>
          <p:nvPr/>
        </p:nvSpPr>
        <p:spPr>
          <a:xfrm>
            <a:off x="3" y="568191"/>
            <a:ext cx="320789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04. Verdier</a:t>
            </a:r>
          </a:p>
        </p:txBody>
      </p:sp>
      <p:sp>
        <p:nvSpPr>
          <p:cNvPr id="27" name="Text Placeholder 3">
            <a:extLst>
              <a:ext uri="{FF2B5EF4-FFF2-40B4-BE49-F238E27FC236}">
                <a16:creationId xmlns:a16="http://schemas.microsoft.com/office/drawing/2014/main" id="{D5BBEA29-104E-62E5-438C-58FE87C8E51F}"/>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Legg til en kraftfull verdierklæring, for eksempel hva du lever/arbeider for og hvorfor. Driver du med hagearbeid for å skape skjønnhet, for matsikkerhet og rettferdighet, eller for å bekjempe rasisme og fordrivelse?</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Ta deg tid til å (gjen)oppdage og kartlegge verdiene dine, for eksempel ved å hoppe videre til journalaktiviteten «Kartlegg verdiene dine» i neste modul. </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EB38084-971E-ACB1-ED21-0D4FF1539AA5}"/>
              </a:ext>
            </a:extLst>
          </p:cNvPr>
          <p:cNvSpPr txBox="1">
            <a:spLocks/>
          </p:cNvSpPr>
          <p:nvPr/>
        </p:nvSpPr>
        <p:spPr>
          <a:xfrm>
            <a:off x="1089536" y="1921602"/>
            <a:ext cx="300156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Hva bryr du deg om? </a:t>
            </a:r>
          </a:p>
        </p:txBody>
      </p:sp>
      <p:cxnSp>
        <p:nvCxnSpPr>
          <p:cNvPr id="7" name="Straight Connector 6">
            <a:extLst>
              <a:ext uri="{FF2B5EF4-FFF2-40B4-BE49-F238E27FC236}">
                <a16:creationId xmlns:a16="http://schemas.microsoft.com/office/drawing/2014/main" id="{673120D1-4910-0712-2B3C-37ACFD5F4592}"/>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7823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B821B-92CF-5F23-D39F-02CB114DA68E}"/>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BECA5455-666C-309C-C051-186F9A24A0F6}"/>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39ADF74-C301-14D1-7EB2-EE0B8DDA56B5}"/>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C445DA56-547B-5F64-41D3-456532E25B5A}"/>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8244F943-8082-1962-7B50-84C9EF47214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01</a:t>
            </a:r>
          </a:p>
        </p:txBody>
      </p:sp>
      <p:cxnSp>
        <p:nvCxnSpPr>
          <p:cNvPr id="20" name="Straight Connector 19">
            <a:extLst>
              <a:ext uri="{FF2B5EF4-FFF2-40B4-BE49-F238E27FC236}">
                <a16:creationId xmlns:a16="http://schemas.microsoft.com/office/drawing/2014/main" id="{85F22FDD-0AFA-0EA5-675D-7837D87ADCC1}"/>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BE328E-4264-AB63-CBD7-2C76B11897FD}"/>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4ACDF842-D050-E57E-3B8B-1936D1DB8DB9}"/>
              </a:ext>
            </a:extLst>
          </p:cNvPr>
          <p:cNvSpPr/>
          <p:nvPr/>
        </p:nvSpPr>
        <p:spPr>
          <a:xfrm>
            <a:off x="6959346" y="2532278"/>
            <a:ext cx="404295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pic>
        <p:nvPicPr>
          <p:cNvPr id="29" name="Picture 28">
            <a:extLst>
              <a:ext uri="{FF2B5EF4-FFF2-40B4-BE49-F238E27FC236}">
                <a16:creationId xmlns:a16="http://schemas.microsoft.com/office/drawing/2014/main" id="{3EB22217-34EA-BD66-5996-D066DAE115B9}"/>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2" name="TextBox 1">
            <a:extLst>
              <a:ext uri="{FF2B5EF4-FFF2-40B4-BE49-F238E27FC236}">
                <a16:creationId xmlns:a16="http://schemas.microsoft.com/office/drawing/2014/main" id="{E6524450-40D8-712C-C250-D42BBD02E38D}"/>
              </a:ext>
            </a:extLst>
          </p:cNvPr>
          <p:cNvSpPr txBox="1"/>
          <p:nvPr/>
        </p:nvSpPr>
        <p:spPr>
          <a:xfrm>
            <a:off x="7011208" y="2548765"/>
            <a:ext cx="3869649" cy="830997"/>
          </a:xfrm>
          <a:prstGeom prst="rect">
            <a:avLst/>
          </a:prstGeom>
          <a:noFill/>
        </p:spPr>
        <p:txBody>
          <a:bodyPr wrap="none" rtlCol="0">
            <a:spAutoFit/>
          </a:bodyPr>
          <a:lstStyle/>
          <a:p>
            <a:r>
              <a:rPr lang="en-US" sz="4800" b="1" spc="324" dirty="0">
                <a:solidFill>
                  <a:srgbClr val="5398A2"/>
                </a:solidFill>
                <a:latin typeface="Calibri" panose="020F0502020204030204" pitchFamily="34" charset="0"/>
                <a:cs typeface="Calibri" panose="020F0502020204030204" pitchFamily="34" charset="0"/>
              </a:rPr>
              <a:t>Innledning</a:t>
            </a:r>
          </a:p>
        </p:txBody>
      </p:sp>
    </p:spTree>
    <p:extLst>
      <p:ext uri="{BB962C8B-B14F-4D97-AF65-F5344CB8AC3E}">
        <p14:creationId xmlns:p14="http://schemas.microsoft.com/office/powerpoint/2010/main" val="24389869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BB7F8-FAA5-9442-79F1-8216AE377DDE}"/>
            </a:ext>
          </a:extLst>
        </p:cNvPr>
        <p:cNvGrpSpPr/>
        <p:nvPr/>
      </p:nvGrpSpPr>
      <p:grpSpPr>
        <a:xfrm>
          <a:off x="0" y="0"/>
          <a:ext cx="0" cy="0"/>
          <a:chOff x="0" y="0"/>
          <a:chExt cx="0" cy="0"/>
        </a:xfrm>
      </p:grpSpPr>
      <p:pic>
        <p:nvPicPr>
          <p:cNvPr id="2" name="Picture 1" descr="Hands holding a small plant&#10;&#10;AI-generated content may be incorrect.">
            <a:extLst>
              <a:ext uri="{FF2B5EF4-FFF2-40B4-BE49-F238E27FC236}">
                <a16:creationId xmlns:a16="http://schemas.microsoft.com/office/drawing/2014/main" id="{0738EB33-EF23-14B0-E519-5FDE9642C9A9}"/>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B2CE58E9-310A-8F02-AB13-C623BA114F64}"/>
              </a:ext>
            </a:extLst>
          </p:cNvPr>
          <p:cNvSpPr/>
          <p:nvPr/>
        </p:nvSpPr>
        <p:spPr>
          <a:xfrm rot="10800000">
            <a:off x="23557"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89A9D42-92F1-4387-4733-2DC5E45F556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2F51171-65DB-3F44-0D5B-D38B2A22CF53}"/>
              </a:ext>
            </a:extLst>
          </p:cNvPr>
          <p:cNvSpPr/>
          <p:nvPr/>
        </p:nvSpPr>
        <p:spPr>
          <a:xfrm>
            <a:off x="498765" y="1452265"/>
            <a:ext cx="10509894" cy="499841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4AB9B82E-1314-4D96-DB69-10715EB994FA}"/>
              </a:ext>
            </a:extLst>
          </p:cNvPr>
          <p:cNvSpPr txBox="1">
            <a:spLocks/>
          </p:cNvSpPr>
          <p:nvPr/>
        </p:nvSpPr>
        <p:spPr>
          <a:xfrm>
            <a:off x="3" y="568191"/>
            <a:ext cx="391243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05. Refleksjoner</a:t>
            </a:r>
          </a:p>
        </p:txBody>
      </p:sp>
      <p:sp>
        <p:nvSpPr>
          <p:cNvPr id="27" name="Text Placeholder 3">
            <a:extLst>
              <a:ext uri="{FF2B5EF4-FFF2-40B4-BE49-F238E27FC236}">
                <a16:creationId xmlns:a16="http://schemas.microsoft.com/office/drawing/2014/main" id="{A78D27C3-76B1-766E-94EA-C93B99988409}"/>
              </a:ext>
            </a:extLst>
          </p:cNvPr>
          <p:cNvSpPr txBox="1">
            <a:spLocks/>
          </p:cNvSpPr>
          <p:nvPr/>
        </p:nvSpPr>
        <p:spPr>
          <a:xfrm>
            <a:off x="4850775" y="1921602"/>
            <a:ext cx="5962056"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Å finne minner, utforske følelser og oppdage hvorfor er dypt personlige prosesser.</a:t>
            </a:r>
          </a:p>
          <a:p>
            <a:pPr>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Gi deg selv tid og rom for selvrefleksjon når du utvikler historien din.</a:t>
            </a:r>
          </a:p>
          <a:p>
            <a:pPr>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 Placeholder 3">
            <a:extLst>
              <a:ext uri="{FF2B5EF4-FFF2-40B4-BE49-F238E27FC236}">
                <a16:creationId xmlns:a16="http://schemas.microsoft.com/office/drawing/2014/main" id="{1DC713AA-D508-F748-5A21-F3090A0A7D76}"/>
              </a:ext>
            </a:extLst>
          </p:cNvPr>
          <p:cNvSpPr txBox="1">
            <a:spLocks/>
          </p:cNvSpPr>
          <p:nvPr/>
        </p:nvSpPr>
        <p:spPr>
          <a:xfrm>
            <a:off x="1089536" y="1921602"/>
            <a:ext cx="3001569" cy="3294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Inkluder refleksjonene dine og eventuelle innsikter som dukker opp i historien din: </a:t>
            </a:r>
          </a:p>
        </p:txBody>
      </p:sp>
      <p:cxnSp>
        <p:nvCxnSpPr>
          <p:cNvPr id="7" name="Straight Connector 6">
            <a:extLst>
              <a:ext uri="{FF2B5EF4-FFF2-40B4-BE49-F238E27FC236}">
                <a16:creationId xmlns:a16="http://schemas.microsoft.com/office/drawing/2014/main" id="{12815656-38C3-057E-02FB-F3B7D01F3986}"/>
              </a:ext>
            </a:extLst>
          </p:cNvPr>
          <p:cNvCxnSpPr>
            <a:cxnSpLocks/>
          </p:cNvCxnSpPr>
          <p:nvPr/>
        </p:nvCxnSpPr>
        <p:spPr>
          <a:xfrm>
            <a:off x="4585165" y="1800426"/>
            <a:ext cx="0" cy="3665359"/>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609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3A74-2046-CB1E-C966-8BD6A2D2515B}"/>
            </a:ext>
          </a:extLst>
        </p:cNvPr>
        <p:cNvGrpSpPr/>
        <p:nvPr/>
      </p:nvGrpSpPr>
      <p:grpSpPr>
        <a:xfrm>
          <a:off x="0" y="0"/>
          <a:ext cx="0" cy="0"/>
          <a:chOff x="0" y="0"/>
          <a:chExt cx="0" cy="0"/>
        </a:xfrm>
      </p:grpSpPr>
      <p:pic>
        <p:nvPicPr>
          <p:cNvPr id="5" name="Picture 4" descr="Hands holding a small plant&#10;&#10;AI-generated content may be incorrect.">
            <a:extLst>
              <a:ext uri="{FF2B5EF4-FFF2-40B4-BE49-F238E27FC236}">
                <a16:creationId xmlns:a16="http://schemas.microsoft.com/office/drawing/2014/main" id="{ABC95D4A-3120-B77B-184A-C7F6A8392381}"/>
              </a:ext>
            </a:extLst>
          </p:cNvPr>
          <p:cNvPicPr>
            <a:picLocks noChangeAspect="1"/>
          </p:cNvPicPr>
          <p:nvPr/>
        </p:nvPicPr>
        <p:blipFill rotWithShape="1">
          <a:blip r:embed="rId2"/>
          <a:srcRect l="1784" t="17613" r="34277" b="-732"/>
          <a:stretch/>
        </p:blipFill>
        <p:spPr>
          <a:xfrm>
            <a:off x="6351968" y="9991"/>
            <a:ext cx="5131899" cy="4487402"/>
          </a:xfrm>
          <a:prstGeom prst="rect">
            <a:avLst/>
          </a:prstGeom>
        </p:spPr>
      </p:pic>
      <p:sp>
        <p:nvSpPr>
          <p:cNvPr id="11" name="Google Shape;133;p1">
            <a:extLst>
              <a:ext uri="{FF2B5EF4-FFF2-40B4-BE49-F238E27FC236}">
                <a16:creationId xmlns:a16="http://schemas.microsoft.com/office/drawing/2014/main" id="{45F5313D-8461-E8E3-2D29-DE6154BB2339}"/>
              </a:ext>
            </a:extLst>
          </p:cNvPr>
          <p:cNvSpPr/>
          <p:nvPr/>
        </p:nvSpPr>
        <p:spPr>
          <a:xfrm rot="10800000">
            <a:off x="23556" y="0"/>
            <a:ext cx="11479162"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1E40E6C-656E-BEA7-8113-365A6518911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36389A5B-C126-3D8B-3E6C-6EFCE06AEC4D}"/>
              </a:ext>
            </a:extLst>
          </p:cNvPr>
          <p:cNvSpPr/>
          <p:nvPr/>
        </p:nvSpPr>
        <p:spPr>
          <a:xfrm>
            <a:off x="590775" y="2734658"/>
            <a:ext cx="10471966" cy="3403289"/>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52402F5D-61EF-FA0F-FCE0-8756D648EC2B}"/>
              </a:ext>
            </a:extLst>
          </p:cNvPr>
          <p:cNvSpPr txBox="1">
            <a:spLocks/>
          </p:cNvSpPr>
          <p:nvPr/>
        </p:nvSpPr>
        <p:spPr>
          <a:xfrm>
            <a:off x="3" y="568191"/>
            <a:ext cx="803472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Tips og triks for </a:t>
            </a:r>
            <a:r>
              <a:rPr lang="en-US" sz="3500" dirty="0" err="1">
                <a:solidFill>
                  <a:srgbClr val="5398A2"/>
                </a:solidFill>
              </a:rPr>
              <a:t>å øve på </a:t>
            </a:r>
            <a:r>
              <a:rPr lang="en-US" sz="3500" dirty="0">
                <a:solidFill>
                  <a:srgbClr val="5398A2"/>
                </a:solidFill>
              </a:rPr>
              <a:t>mindfulness</a:t>
            </a:r>
          </a:p>
        </p:txBody>
      </p:sp>
      <p:sp>
        <p:nvSpPr>
          <p:cNvPr id="27" name="Text Placeholder 3">
            <a:extLst>
              <a:ext uri="{FF2B5EF4-FFF2-40B4-BE49-F238E27FC236}">
                <a16:creationId xmlns:a16="http://schemas.microsoft.com/office/drawing/2014/main" id="{60946E47-7CBE-894B-FDA0-1CC34243F5DE}"/>
              </a:ext>
            </a:extLst>
          </p:cNvPr>
          <p:cNvSpPr txBox="1">
            <a:spLocks/>
          </p:cNvSpPr>
          <p:nvPr/>
        </p:nvSpPr>
        <p:spPr>
          <a:xfrm>
            <a:off x="865841" y="3090560"/>
            <a:ext cx="9946993" cy="3544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Vær nysgjerrig og still spørsmål med et åpent sinn.</a:t>
            </a:r>
          </a:p>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Still spørsmål ved dine antakelser, verdier og overbevisninger.</a:t>
            </a:r>
          </a:p>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Lytt dypt ved å flytte fokuset fra din egen tolkning av det som blir sagt til personen som snakker, og gi dem din fulle og udelte oppmerksomhet.</a:t>
            </a:r>
          </a:p>
          <a:p>
            <a:pPr marL="401638" lvl="0" indent="-401638">
              <a:lnSpc>
                <a:spcPts val="2200"/>
              </a:lnSpc>
              <a:spcBef>
                <a:spcPts val="120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Utvid verdensbildet ditt ved å lytte til lydene fra havet, landet og dyrelivet. Fugler er fantastiske historiefortellere.</a:t>
            </a:r>
          </a:p>
          <a:p>
            <a:pPr marL="401638" lvl="0" indent="-401638">
              <a:lnSpc>
                <a:spcPts val="2200"/>
              </a:lnSpc>
              <a:spcBef>
                <a:spcPts val="120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401638" indent="-401638">
              <a:lnSpc>
                <a:spcPts val="2200"/>
              </a:lnSpc>
              <a:spcBef>
                <a:spcPts val="120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Google Shape;145;p2">
            <a:extLst>
              <a:ext uri="{FF2B5EF4-FFF2-40B4-BE49-F238E27FC236}">
                <a16:creationId xmlns:a16="http://schemas.microsoft.com/office/drawing/2014/main" id="{F907D19B-19FB-9507-A0F4-8EA65F1EB658}"/>
              </a:ext>
            </a:extLst>
          </p:cNvPr>
          <p:cNvSpPr txBox="1">
            <a:spLocks/>
          </p:cNvSpPr>
          <p:nvPr/>
        </p:nvSpPr>
        <p:spPr>
          <a:xfrm>
            <a:off x="7837" y="1323564"/>
            <a:ext cx="872561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gjennom å lytte og fortelle historier:</a:t>
            </a:r>
          </a:p>
        </p:txBody>
      </p:sp>
    </p:spTree>
    <p:extLst>
      <p:ext uri="{BB962C8B-B14F-4D97-AF65-F5344CB8AC3E}">
        <p14:creationId xmlns:p14="http://schemas.microsoft.com/office/powerpoint/2010/main" val="3111379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A65B1-D6EC-EB4B-61E6-6ADA4F789DC0}"/>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99A9EE18-A006-4905-EB5D-C787CE1D467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9F575E34-DD5E-B785-DB4A-BC8BE0C24A5D}"/>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A290A528-CECA-ABAC-77E4-BAD6C1F55908}"/>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C5876FE8-EC42-F89D-0407-63F38F89489C}"/>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04</a:t>
            </a:r>
          </a:p>
        </p:txBody>
      </p:sp>
      <p:cxnSp>
        <p:nvCxnSpPr>
          <p:cNvPr id="20" name="Straight Connector 19">
            <a:extLst>
              <a:ext uri="{FF2B5EF4-FFF2-40B4-BE49-F238E27FC236}">
                <a16:creationId xmlns:a16="http://schemas.microsoft.com/office/drawing/2014/main" id="{13F5FE8F-FEFB-3106-6FEA-ADAFFE0016B3}"/>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C521DF87-3505-CF4C-3610-EC07A8728CC4}"/>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2EC7310D-3D27-0284-912D-AA34F085088B}"/>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2A27D90-A322-0332-C790-2A74067AA890}"/>
              </a:ext>
            </a:extLst>
          </p:cNvPr>
          <p:cNvSpPr/>
          <p:nvPr/>
        </p:nvSpPr>
        <p:spPr>
          <a:xfrm>
            <a:off x="7105650" y="2581516"/>
            <a:ext cx="330978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BE33A182-BD94-B073-451A-452A4D01708D}"/>
              </a:ext>
            </a:extLst>
          </p:cNvPr>
          <p:cNvSpPr txBox="1"/>
          <p:nvPr/>
        </p:nvSpPr>
        <p:spPr>
          <a:xfrm>
            <a:off x="6985416" y="2605362"/>
            <a:ext cx="3309785"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Bekreftende</a:t>
            </a:r>
          </a:p>
        </p:txBody>
      </p:sp>
      <p:sp>
        <p:nvSpPr>
          <p:cNvPr id="3" name="Rectangle 2">
            <a:extLst>
              <a:ext uri="{FF2B5EF4-FFF2-40B4-BE49-F238E27FC236}">
                <a16:creationId xmlns:a16="http://schemas.microsoft.com/office/drawing/2014/main" id="{ABB99DF7-3FBE-5B31-458A-18A7B7C8986E}"/>
              </a:ext>
            </a:extLst>
          </p:cNvPr>
          <p:cNvSpPr/>
          <p:nvPr/>
        </p:nvSpPr>
        <p:spPr>
          <a:xfrm>
            <a:off x="6685614" y="3555011"/>
            <a:ext cx="37298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BBDE8BF7-0DF8-CF3C-80FF-8D4DB7199B3E}"/>
              </a:ext>
            </a:extLst>
          </p:cNvPr>
          <p:cNvSpPr txBox="1"/>
          <p:nvPr/>
        </p:nvSpPr>
        <p:spPr>
          <a:xfrm>
            <a:off x="6685614" y="3578857"/>
            <a:ext cx="3609588"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Helhet </a:t>
            </a:r>
          </a:p>
        </p:txBody>
      </p:sp>
    </p:spTree>
    <p:extLst>
      <p:ext uri="{BB962C8B-B14F-4D97-AF65-F5344CB8AC3E}">
        <p14:creationId xmlns:p14="http://schemas.microsoft.com/office/powerpoint/2010/main" val="2668858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6871-3C25-B38A-C674-09A5A1A056FA}"/>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0115AD13-3704-43F5-7665-B7713DDB0C04}"/>
              </a:ext>
            </a:extLst>
          </p:cNvPr>
          <p:cNvPicPr>
            <a:picLocks noChangeAspect="1"/>
          </p:cNvPicPr>
          <p:nvPr/>
        </p:nvPicPr>
        <p:blipFill rotWithShape="1">
          <a:blip r:embed="rId2"/>
          <a:srcRect t="38760" b="38760"/>
          <a:stretch/>
        </p:blipFill>
        <p:spPr>
          <a:xfrm>
            <a:off x="7613317" y="-2"/>
            <a:ext cx="4578683" cy="1541632"/>
          </a:xfrm>
          <a:prstGeom prst="rect">
            <a:avLst/>
          </a:prstGeom>
        </p:spPr>
      </p:pic>
      <p:sp>
        <p:nvSpPr>
          <p:cNvPr id="11" name="Google Shape;133;p1">
            <a:extLst>
              <a:ext uri="{FF2B5EF4-FFF2-40B4-BE49-F238E27FC236}">
                <a16:creationId xmlns:a16="http://schemas.microsoft.com/office/drawing/2014/main" id="{83F450F5-B376-3CAC-C28A-3454D1354D9A}"/>
              </a:ext>
            </a:extLst>
          </p:cNvPr>
          <p:cNvSpPr/>
          <p:nvPr/>
        </p:nvSpPr>
        <p:spPr>
          <a:xfrm rot="10800000">
            <a:off x="0" y="1"/>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6B75CF-3408-F705-CBFE-70A6877640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
            <a:extLst>
              <a:ext uri="{FF2B5EF4-FFF2-40B4-BE49-F238E27FC236}">
                <a16:creationId xmlns:a16="http://schemas.microsoft.com/office/drawing/2014/main" id="{19C4FBB5-8994-379B-B1D8-96DA58F844BB}"/>
              </a:ext>
            </a:extLst>
          </p:cNvPr>
          <p:cNvSpPr txBox="1">
            <a:spLocks/>
          </p:cNvSpPr>
          <p:nvPr/>
        </p:nvSpPr>
        <p:spPr>
          <a:xfrm>
            <a:off x="686610" y="1990929"/>
            <a:ext cx="310590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Moderniteten har forsterket forestillingen om at vi er adskilte, oppdelbare i forskjellige, distinkte funksjonsdeler. Vi kan heller se på alt som en helhet og mer enn summen </a:t>
            </a:r>
          </a:p>
          <a:p>
            <a:pPr marL="0" indent="0">
              <a:lnSpc>
                <a:spcPts val="2500"/>
              </a:lnSpc>
              <a:spcBef>
                <a:spcPts val="0"/>
              </a:spcBef>
              <a:buNone/>
            </a:pPr>
            <a:r>
              <a:rPr lang="en-IE" sz="2800" dirty="0">
                <a:solidFill>
                  <a:srgbClr val="404040"/>
                </a:solidFill>
                <a:latin typeface="Calibri" panose="020F0502020204030204" pitchFamily="34" charset="0"/>
                <a:ea typeface="Calibri" panose="020F0502020204030204" pitchFamily="34" charset="0"/>
                <a:cs typeface="Calibri" panose="020F0502020204030204" pitchFamily="34" charset="0"/>
              </a:rPr>
              <a:t>delene. </a:t>
            </a:r>
            <a:endParaRPr lang="en-I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D8E95FE0-6666-94A8-2BA5-48BB1EE3716A}"/>
              </a:ext>
            </a:extLst>
          </p:cNvPr>
          <p:cNvSpPr txBox="1">
            <a:spLocks/>
          </p:cNvSpPr>
          <p:nvPr/>
        </p:nvSpPr>
        <p:spPr>
          <a:xfrm>
            <a:off x="3912434" y="1990929"/>
            <a:ext cx="7839847"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Å se på oss selv som en del av denne helheten er en del av en større helbredelsesprosess, som krever at vi pleier forholdet til oss selv (inkludert kroppen vår), samt pleier forholdet til andre. Bruk noen minutter på å reflektere over hvordan du kan komme tilbake i kroppen din og hvordan du kan bringe kroppen din i samklang med sjelen din</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Hvordan kan jeg ta vare på kroppen min i hverdagen?</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Hva får kroppen min til å føles sunn, hel og jordet?</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Forteller jeg sannheten på en hensynsfull måte? Er jeg ærlig med meg selv?</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Tillater jeg meg selv å bli sett og hørt?</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Hvor ofte er frykt den avgjørende faktoren for hvordan jeg opptrer i fellesskapet?</a:t>
            </a:r>
          </a:p>
          <a:p>
            <a:pPr>
              <a:lnSpc>
                <a:spcPts val="2200"/>
              </a:lnSpc>
              <a:spcBef>
                <a:spcPts val="0"/>
              </a:spcBef>
              <a:buClr>
                <a:srgbClr val="5398A2"/>
              </a:buClr>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Gir jeg meg selv nok tid til å bli sett og hørt av meg selv? Hvordan kan jeg ta meg tid til å bekrefte meg selv?</a:t>
            </a:r>
          </a:p>
          <a:p>
            <a:pPr marL="0" indent="0">
              <a:lnSpc>
                <a:spcPts val="2200"/>
              </a:lnSpc>
              <a:spcBef>
                <a:spcPts val="0"/>
              </a:spcBef>
              <a:buNone/>
            </a:pPr>
            <a:endParaRPr lang="sv-S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3006A248-8CF0-5B0B-FCBE-A9A59E634F9E}"/>
              </a:ext>
            </a:extLst>
          </p:cNvPr>
          <p:cNvCxnSpPr>
            <a:cxnSpLocks/>
          </p:cNvCxnSpPr>
          <p:nvPr/>
        </p:nvCxnSpPr>
        <p:spPr>
          <a:xfrm>
            <a:off x="3716043" y="1938128"/>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55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7AD18-077E-815A-8EF3-EE5162ACBB34}"/>
            </a:ext>
          </a:extLst>
        </p:cNvPr>
        <p:cNvGrpSpPr/>
        <p:nvPr/>
      </p:nvGrpSpPr>
      <p:grpSpPr>
        <a:xfrm>
          <a:off x="0" y="0"/>
          <a:ext cx="0" cy="0"/>
          <a:chOff x="0" y="0"/>
          <a:chExt cx="0" cy="0"/>
        </a:xfrm>
      </p:grpSpPr>
      <p:pic>
        <p:nvPicPr>
          <p:cNvPr id="3" name="Picture 2" descr="Looking up a tree with many trees&#10;&#10;AI-generated content may be incorrect.">
            <a:extLst>
              <a:ext uri="{FF2B5EF4-FFF2-40B4-BE49-F238E27FC236}">
                <a16:creationId xmlns:a16="http://schemas.microsoft.com/office/drawing/2014/main" id="{F12157FD-BED9-AF9B-DC30-3F6D7763D718}"/>
              </a:ext>
            </a:extLst>
          </p:cNvPr>
          <p:cNvPicPr>
            <a:picLocks noChangeAspect="1"/>
          </p:cNvPicPr>
          <p:nvPr/>
        </p:nvPicPr>
        <p:blipFill rotWithShape="1">
          <a:blip r:embed="rId2"/>
          <a:srcRect t="22451" b="22451"/>
          <a:stretch/>
        </p:blipFill>
        <p:spPr>
          <a:xfrm>
            <a:off x="6839477" y="9583"/>
            <a:ext cx="4578683" cy="3778646"/>
          </a:xfrm>
          <a:prstGeom prst="rect">
            <a:avLst/>
          </a:prstGeom>
        </p:spPr>
      </p:pic>
      <p:sp>
        <p:nvSpPr>
          <p:cNvPr id="11" name="Google Shape;133;p1">
            <a:extLst>
              <a:ext uri="{FF2B5EF4-FFF2-40B4-BE49-F238E27FC236}">
                <a16:creationId xmlns:a16="http://schemas.microsoft.com/office/drawing/2014/main" id="{9D9DA775-1686-0E0E-7B75-DCFF2CE37C41}"/>
              </a:ext>
            </a:extLst>
          </p:cNvPr>
          <p:cNvSpPr/>
          <p:nvPr/>
        </p:nvSpPr>
        <p:spPr>
          <a:xfrm rot="10800000">
            <a:off x="23558" y="0"/>
            <a:ext cx="11394601"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AA1A7B6-8A36-5870-5ADF-E884D191CED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3">
            <a:extLst>
              <a:ext uri="{FF2B5EF4-FFF2-40B4-BE49-F238E27FC236}">
                <a16:creationId xmlns:a16="http://schemas.microsoft.com/office/drawing/2014/main" id="{B7EE209D-9567-E64D-A529-4DE76DA2C9AC}"/>
              </a:ext>
            </a:extLst>
          </p:cNvPr>
          <p:cNvSpPr txBox="1">
            <a:spLocks/>
          </p:cNvSpPr>
          <p:nvPr/>
        </p:nvSpPr>
        <p:spPr>
          <a:xfrm>
            <a:off x="773840" y="839289"/>
            <a:ext cx="9299800" cy="5780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3200" b="1" dirty="0">
                <a:solidFill>
                  <a:schemeClr val="bg1"/>
                </a:solidFill>
                <a:latin typeface="Calibri" panose="020F0502020204030204" pitchFamily="34" charset="0"/>
                <a:ea typeface="Calibri" panose="020F0502020204030204" pitchFamily="34" charset="0"/>
                <a:cs typeface="Calibri" panose="020F0502020204030204" pitchFamily="34" charset="0"/>
              </a:rPr>
              <a:t>Gjenta for deg selv: </a:t>
            </a:r>
            <a:endParaRPr lang="sv-SE"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5270342D-FFFA-6492-F1D2-A04D12600B1E}"/>
              </a:ext>
            </a:extLst>
          </p:cNvPr>
          <p:cNvSpPr txBox="1">
            <a:spLocks/>
          </p:cNvSpPr>
          <p:nvPr/>
        </p:nvSpPr>
        <p:spPr>
          <a:xfrm>
            <a:off x="773839" y="1640007"/>
            <a:ext cx="4145759" cy="27820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«Jeg er her. Jeg er hel. Jeg jobber med å bli mer meg selv hver dag. Jeg respekterer meg selv.» Du kan legge til bekreftelser som «Jeg spiser sunn mat. Jeg går turer langs stranden. Jeg trener. </a:t>
            </a:r>
          </a:p>
          <a:p>
            <a:pPr marL="0" indent="0">
              <a:lnSpc>
                <a:spcPts val="2500"/>
              </a:lnSpc>
              <a:spcBef>
                <a:spcPts val="0"/>
              </a:spcBef>
              <a:buNone/>
            </a:pPr>
            <a:endPar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Jeg pusser tennene. Jeg komposterer. </a:t>
            </a: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Jeg dyrker mat og deler med andre. Jeg senker farten hvis jeg ser et dyr krysse veien. </a:t>
            </a: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Hvis jeg ser noen i nød,</a:t>
            </a:r>
          </a:p>
          <a:p>
            <a:pPr marL="0" indent="0">
              <a:lnSpc>
                <a:spcPts val="2500"/>
              </a:lnSpc>
              <a:spcBef>
                <a:spcPts val="0"/>
              </a:spcBef>
              <a:buNone/>
            </a:pPr>
            <a:r>
              <a:rPr lang="en-IE" sz="2500" i="1" dirty="0">
                <a:solidFill>
                  <a:schemeClr val="bg1"/>
                </a:solidFill>
                <a:latin typeface="Calibri" panose="020F0502020204030204" pitchFamily="34" charset="0"/>
                <a:ea typeface="Calibri" panose="020F0502020204030204" pitchFamily="34" charset="0"/>
                <a:cs typeface="Calibri" panose="020F0502020204030204" pitchFamily="34" charset="0"/>
              </a:rPr>
              <a:t>tilbyr jeg hjelp.» </a:t>
            </a:r>
            <a:endParaRPr lang="en-IE" sz="2500" b="1"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 Placeholder 3">
            <a:extLst>
              <a:ext uri="{FF2B5EF4-FFF2-40B4-BE49-F238E27FC236}">
                <a16:creationId xmlns:a16="http://schemas.microsoft.com/office/drawing/2014/main" id="{73AF27E7-4FD2-9EB0-622D-0D06A5E85465}"/>
              </a:ext>
            </a:extLst>
          </p:cNvPr>
          <p:cNvSpPr txBox="1">
            <a:spLocks/>
          </p:cNvSpPr>
          <p:nvPr/>
        </p:nvSpPr>
        <p:spPr>
          <a:xfrm>
            <a:off x="5939109" y="1640007"/>
            <a:ext cx="4973730"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Nevn alt som hjelper deg å forankre deg i kroppen din og samkjøre deg med eventuelle ambisjoner du måtte ha om å ta best mulig vare på deg selv og kroppen din, samt samfunnet rundt deg.</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Andre kreative øvelser i denne veiledningen kan hjelpe deg </a:t>
            </a:r>
            <a:r>
              <a:rPr lang="en-IE" sz="2200" dirty="0" err="1">
                <a:solidFill>
                  <a:schemeClr val="bg1"/>
                </a:solidFill>
                <a:latin typeface="Calibri" panose="020F0502020204030204" pitchFamily="34" charset="0"/>
                <a:ea typeface="Calibri" panose="020F0502020204030204" pitchFamily="34" charset="0"/>
                <a:cs typeface="Calibri" panose="020F0502020204030204" pitchFamily="34" charset="0"/>
              </a:rPr>
              <a:t>med å finne </a:t>
            </a: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tilbake til kroppen din og verden rundt deg. Legg merke til dette mens du går gjennom veiledningen.</a:t>
            </a:r>
          </a:p>
          <a:p>
            <a:pPr marL="0" indent="0">
              <a:lnSpc>
                <a:spcPts val="2200"/>
              </a:lnSpc>
              <a:spcBef>
                <a:spcPts val="0"/>
              </a:spcBef>
              <a:buNone/>
            </a:pPr>
            <a:endParaRPr lang="sv-S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95421976-C222-8C77-167D-6DC25CA32C65}"/>
              </a:ext>
            </a:extLst>
          </p:cNvPr>
          <p:cNvCxnSpPr>
            <a:cxnSpLocks/>
          </p:cNvCxnSpPr>
          <p:nvPr/>
        </p:nvCxnSpPr>
        <p:spPr>
          <a:xfrm>
            <a:off x="5424922" y="674557"/>
            <a:ext cx="0" cy="554732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5721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E1075-E683-5DAE-EE9C-FCBFFBE65A69}"/>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DAFEE265-5193-9961-571C-1F5AB7C471D7}"/>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200A253-E51D-CA78-A5F3-8FC54E1A7C28}"/>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A1875E06-E345-9331-4889-CDA99C88D855}"/>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DC09C70C-E2F8-1863-26B7-6F84309131E5}"/>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05</a:t>
            </a:r>
          </a:p>
        </p:txBody>
      </p:sp>
      <p:cxnSp>
        <p:nvCxnSpPr>
          <p:cNvPr id="20" name="Straight Connector 19">
            <a:extLst>
              <a:ext uri="{FF2B5EF4-FFF2-40B4-BE49-F238E27FC236}">
                <a16:creationId xmlns:a16="http://schemas.microsoft.com/office/drawing/2014/main" id="{400DBE1E-345E-16E5-B2AF-0D07DEB69217}"/>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0EAFC7B-A7C2-EED3-F29C-FDB06AC8F28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F6286EA-A972-A72D-EA35-AD6C7C855178}"/>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4550AF6-08D5-86B3-E81B-88C1E8C27FB2}"/>
              </a:ext>
            </a:extLst>
          </p:cNvPr>
          <p:cNvSpPr/>
          <p:nvPr/>
        </p:nvSpPr>
        <p:spPr>
          <a:xfrm>
            <a:off x="6400800" y="2566526"/>
            <a:ext cx="4014636"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D65D7146-71AF-1313-3E2A-D4FACB4D5925}"/>
              </a:ext>
            </a:extLst>
          </p:cNvPr>
          <p:cNvSpPr txBox="1"/>
          <p:nvPr/>
        </p:nvSpPr>
        <p:spPr>
          <a:xfrm>
            <a:off x="6096000" y="2590372"/>
            <a:ext cx="4199201"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Interessenter</a:t>
            </a:r>
          </a:p>
        </p:txBody>
      </p:sp>
      <p:sp>
        <p:nvSpPr>
          <p:cNvPr id="3" name="Rectangle 2">
            <a:extLst>
              <a:ext uri="{FF2B5EF4-FFF2-40B4-BE49-F238E27FC236}">
                <a16:creationId xmlns:a16="http://schemas.microsoft.com/office/drawing/2014/main" id="{DBA29BE4-7828-134A-0542-100FC8313EA4}"/>
              </a:ext>
            </a:extLst>
          </p:cNvPr>
          <p:cNvSpPr/>
          <p:nvPr/>
        </p:nvSpPr>
        <p:spPr>
          <a:xfrm>
            <a:off x="5846164" y="3540021"/>
            <a:ext cx="456927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5" name="TextBox 4">
            <a:extLst>
              <a:ext uri="{FF2B5EF4-FFF2-40B4-BE49-F238E27FC236}">
                <a16:creationId xmlns:a16="http://schemas.microsoft.com/office/drawing/2014/main" id="{18A3D2B2-78CF-0BE4-F60C-9D41A4F9CBEA}"/>
              </a:ext>
            </a:extLst>
          </p:cNvPr>
          <p:cNvSpPr txBox="1"/>
          <p:nvPr/>
        </p:nvSpPr>
        <p:spPr>
          <a:xfrm>
            <a:off x="5846162" y="3578857"/>
            <a:ext cx="444904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og fellesskap</a:t>
            </a:r>
          </a:p>
        </p:txBody>
      </p:sp>
      <p:sp>
        <p:nvSpPr>
          <p:cNvPr id="2" name="Text Placeholder 3">
            <a:extLst>
              <a:ext uri="{FF2B5EF4-FFF2-40B4-BE49-F238E27FC236}">
                <a16:creationId xmlns:a16="http://schemas.microsoft.com/office/drawing/2014/main" id="{79ED29F7-BB11-9EC5-CDF9-D4054D412086}"/>
              </a:ext>
            </a:extLst>
          </p:cNvPr>
          <p:cNvSpPr txBox="1">
            <a:spLocks/>
          </p:cNvSpPr>
          <p:nvPr/>
        </p:nvSpPr>
        <p:spPr>
          <a:xfrm>
            <a:off x="6300178" y="4855117"/>
            <a:ext cx="4097539" cy="16351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En aktivitet for å bygge relasjoner for kollektiv handling </a:t>
            </a:r>
          </a:p>
        </p:txBody>
      </p:sp>
    </p:spTree>
    <p:extLst>
      <p:ext uri="{BB962C8B-B14F-4D97-AF65-F5344CB8AC3E}">
        <p14:creationId xmlns:p14="http://schemas.microsoft.com/office/powerpoint/2010/main" val="1854629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9898C-37F4-55B1-4EB0-2E54E12ECE3C}"/>
            </a:ext>
          </a:extLst>
        </p:cNvPr>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8E11086F-D39C-A9D8-67BB-860A9705EE4B}"/>
              </a:ext>
            </a:extLst>
          </p:cNvPr>
          <p:cNvPicPr>
            <a:picLocks noChangeAspect="1"/>
          </p:cNvPicPr>
          <p:nvPr/>
        </p:nvPicPr>
        <p:blipFill rotWithShape="1">
          <a:blip r:embed="rId2"/>
          <a:srcRect l="-4364" t="48300" r="4364" b="32854"/>
          <a:stretch/>
        </p:blipFill>
        <p:spPr>
          <a:xfrm>
            <a:off x="6704398" y="-2"/>
            <a:ext cx="5487602" cy="1551216"/>
          </a:xfrm>
          <a:prstGeom prst="rect">
            <a:avLst/>
          </a:prstGeom>
        </p:spPr>
      </p:pic>
      <p:sp>
        <p:nvSpPr>
          <p:cNvPr id="11" name="Google Shape;133;p1">
            <a:extLst>
              <a:ext uri="{FF2B5EF4-FFF2-40B4-BE49-F238E27FC236}">
                <a16:creationId xmlns:a16="http://schemas.microsoft.com/office/drawing/2014/main" id="{888C410C-F299-BD6C-C274-B2332CBF0A9B}"/>
              </a:ext>
            </a:extLst>
          </p:cNvPr>
          <p:cNvSpPr/>
          <p:nvPr/>
        </p:nvSpPr>
        <p:spPr>
          <a:xfrm rot="10800000">
            <a:off x="-15724" y="0"/>
            <a:ext cx="11521114" cy="1551214"/>
          </a:xfrm>
          <a:prstGeom prst="rect">
            <a:avLst/>
          </a:prstGeom>
          <a:gradFill>
            <a:gsLst>
              <a:gs pos="33000">
                <a:srgbClr val="1F8E47"/>
              </a:gs>
              <a:gs pos="74000">
                <a:srgbClr val="1F8E47"/>
              </a:gs>
              <a:gs pos="90000">
                <a:srgbClr val="5398A2">
                  <a:alpha val="0"/>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97BDBA97-9548-4067-B5A6-E4C003136440}"/>
              </a:ext>
            </a:extLst>
          </p:cNvPr>
          <p:cNvSpPr/>
          <p:nvPr/>
        </p:nvSpPr>
        <p:spPr>
          <a:xfrm rot="10800000">
            <a:off x="-15722" y="-1"/>
            <a:ext cx="4827217" cy="1551215"/>
          </a:xfrm>
          <a:prstGeom prst="rect">
            <a:avLst/>
          </a:prstGeom>
          <a:blipFill>
            <a:blip r:embed="rId3">
              <a:alphaModFix amt="73000"/>
            </a:blip>
            <a:srcRect/>
            <a:stretch>
              <a:fillRect l="14551" t="-156147" r="-14551" b="-555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
            <a:extLst>
              <a:ext uri="{FF2B5EF4-FFF2-40B4-BE49-F238E27FC236}">
                <a16:creationId xmlns:a16="http://schemas.microsoft.com/office/drawing/2014/main" id="{832018D4-333B-EC48-9819-1C33D74CFA27}"/>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Kartlegging av interessenter og lokalsamfunn kan hjelpe oss å forstå nettverket av mennesker, grupper og ressurser i lokalsamfunnene våre som kan bidra til å løse klimakrisen. </a:t>
            </a:r>
            <a:endParaRPr lang="en-IE" b="1"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0EAEEA7C-78BD-7EB8-EEB5-2047E5A04F4A}"/>
              </a:ext>
            </a:extLst>
          </p:cNvPr>
          <p:cNvSpPr txBox="1">
            <a:spLocks/>
          </p:cNvSpPr>
          <p:nvPr/>
        </p:nvSpPr>
        <p:spPr>
          <a:xfrm>
            <a:off x="5617029" y="1990929"/>
            <a:ext cx="6008912" cy="53929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Dette verktøyet er ikke bare praktisk, det er også en effektiv måte å belyse styrken og mangfoldet i samfunnet vårt på, slik at vi kan finne partnere, allierte og felles mål som ellers kanskje ville forblitt usynlige. </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rPr>
              <a:t>Ved å visualisere disse forbindelsene får vi et klarere bilde av hvem som er involvert, hvem som påvirkes og hvem som kan støtte eller samarbeide med oss i arbeidet mot en robust og bærekraftig fremtid.</a:t>
            </a:r>
          </a:p>
          <a:p>
            <a:pPr marL="0" indent="0">
              <a:lnSpc>
                <a:spcPts val="2200"/>
              </a:lnSpc>
              <a:spcBef>
                <a:spcPts val="0"/>
              </a:spcBef>
              <a:buNone/>
            </a:pPr>
            <a:endParaRPr lang="en-IE" sz="22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3" name="Straight Connector 2">
            <a:extLst>
              <a:ext uri="{FF2B5EF4-FFF2-40B4-BE49-F238E27FC236}">
                <a16:creationId xmlns:a16="http://schemas.microsoft.com/office/drawing/2014/main" id="{03310F6D-90F6-82EF-ABD2-44DB2968B17C}"/>
              </a:ext>
            </a:extLst>
          </p:cNvPr>
          <p:cNvCxnSpPr>
            <a:cxnSpLocks/>
          </p:cNvCxnSpPr>
          <p:nvPr/>
        </p:nvCxnSpPr>
        <p:spPr>
          <a:xfrm>
            <a:off x="5150012" y="1836410"/>
            <a:ext cx="0" cy="4581877"/>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891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25761-8944-0722-77A3-067020636CA8}"/>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3F97CDD4-21FE-232A-D6C3-31F7DAD3D01A}"/>
              </a:ext>
            </a:extLst>
          </p:cNvPr>
          <p:cNvPicPr>
            <a:picLocks noChangeAspect="1"/>
          </p:cNvPicPr>
          <p:nvPr/>
        </p:nvPicPr>
        <p:blipFill rotWithShape="1">
          <a:blip r:embed="rId2"/>
          <a:srcRect t="27791" b="27791"/>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F507F73F-2C84-EB56-427F-762F4F49BC6D}"/>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59D004E7-CA84-0EDB-8086-6D2E9C9569F3}"/>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C4608926-D920-C6FE-1D90-440BC0957FEC}"/>
              </a:ext>
            </a:extLst>
          </p:cNvPr>
          <p:cNvSpPr txBox="1">
            <a:spLocks/>
          </p:cNvSpPr>
          <p:nvPr/>
        </p:nvSpPr>
        <p:spPr>
          <a:xfrm>
            <a:off x="-15722" y="439713"/>
            <a:ext cx="958892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Hvorfor det er viktig å kartlegge interessenter</a:t>
            </a:r>
          </a:p>
        </p:txBody>
      </p:sp>
      <p:sp>
        <p:nvSpPr>
          <p:cNvPr id="5" name="Text Placeholder 3">
            <a:extLst>
              <a:ext uri="{FF2B5EF4-FFF2-40B4-BE49-F238E27FC236}">
                <a16:creationId xmlns:a16="http://schemas.microsoft.com/office/drawing/2014/main" id="{1646D990-CF72-6CC4-4679-01ACA5E92882}"/>
              </a:ext>
            </a:extLst>
          </p:cNvPr>
          <p:cNvSpPr txBox="1">
            <a:spLocks/>
          </p:cNvSpPr>
          <p:nvPr/>
        </p:nvSpPr>
        <p:spPr>
          <a:xfrm>
            <a:off x="686610" y="1990929"/>
            <a:ext cx="4124882"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Hvert samfunn består av individer, organisasjoner og andre elementer (f.eks. fosser, badeplasser, tomter osv.), som hver spiller en unik rolle i å forme samfunnets identitet og motstandskraft.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EB8BC415-E035-B9E2-684D-99A6FA7EFC7B}"/>
              </a:ext>
            </a:extLst>
          </p:cNvPr>
          <p:cNvSpPr txBox="1">
            <a:spLocks/>
          </p:cNvSpPr>
          <p:nvPr/>
        </p:nvSpPr>
        <p:spPr>
          <a:xfrm>
            <a:off x="5617029" y="1990929"/>
            <a:ext cx="4951036" cy="4214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Kartlegging av interessenter gjør det mulig for oss å se samfunnet vårt i sin helhet og se oss selv som en del av et større økosystem. I møte med klimakrisen er dette perspektivet spesielt verdifullt. </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Utfordringene vi står overfor er komplekse og sammenvevd, og ofte for store til at én person eller gruppe kan takle dem alene. Ved å identifisere og kartlegge interessenter får vi tilgang til et nettverk av relasjoner og ressurser som kan gi støtte, forsterke våre innsats og bringe ulike perspektiver inn i våre initiativer.</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64036157-AE6C-C459-8E7F-85DA23EF7905}"/>
              </a:ext>
            </a:extLst>
          </p:cNvPr>
          <p:cNvCxnSpPr>
            <a:cxnSpLocks/>
          </p:cNvCxnSpPr>
          <p:nvPr/>
        </p:nvCxnSpPr>
        <p:spPr>
          <a:xfrm>
            <a:off x="5150012" y="1836410"/>
            <a:ext cx="0" cy="458187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8161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467002" y="2226464"/>
            <a:ext cx="10359712"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529366" y="597370"/>
            <a:ext cx="12876245"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Fremgangsmåte for kartlegging av interessenter og lokalsamfunn</a:t>
            </a:r>
          </a:p>
        </p:txBody>
      </p:sp>
      <p:sp>
        <p:nvSpPr>
          <p:cNvPr id="2" name="Text Placeholder 3">
            <a:extLst>
              <a:ext uri="{FF2B5EF4-FFF2-40B4-BE49-F238E27FC236}">
                <a16:creationId xmlns:a16="http://schemas.microsoft.com/office/drawing/2014/main" id="{3809709D-9C85-C327-D987-635F938C09CA}"/>
              </a:ext>
            </a:extLst>
          </p:cNvPr>
          <p:cNvSpPr txBox="1">
            <a:spLocks/>
          </p:cNvSpPr>
          <p:nvPr/>
        </p:nvSpPr>
        <p:spPr>
          <a:xfrm>
            <a:off x="1699249" y="2654490"/>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Identifiser interessenter: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Begynn med å lage en liste over de ulike personene, gruppene og ressursene som er en del av samfunnet ditt. Dette kan omfatte lokale organisasjoner, bedrifter, offentlige organer, utdanningsinstitusjoner, miljøvernorganisasjoner og til og med elementer som parker og elver. Ta også hensyn til personer som spiller en nøkkelrolle, for eksempel samfunnsledere, aktivister, forskere, kunstnere og lærere.</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845DBA5C-2367-BD59-3A28-7F55499810FD}"/>
              </a:ext>
            </a:extLst>
          </p:cNvPr>
          <p:cNvCxnSpPr>
            <a:cxnSpLocks/>
          </p:cNvCxnSpPr>
          <p:nvPr/>
        </p:nvCxnSpPr>
        <p:spPr>
          <a:xfrm flipH="1">
            <a:off x="1365286" y="3274512"/>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42CC8FE-3FD3-BEFF-F0C2-F3E91685ABAD}"/>
              </a:ext>
            </a:extLst>
          </p:cNvPr>
          <p:cNvGrpSpPr/>
          <p:nvPr/>
        </p:nvGrpSpPr>
        <p:grpSpPr>
          <a:xfrm>
            <a:off x="403345" y="2968810"/>
            <a:ext cx="1420700" cy="893966"/>
            <a:chOff x="5728181" y="1253145"/>
            <a:chExt cx="1546707" cy="973255"/>
          </a:xfrm>
        </p:grpSpPr>
        <p:sp>
          <p:nvSpPr>
            <p:cNvPr id="18" name="Oval 17">
              <a:extLst>
                <a:ext uri="{FF2B5EF4-FFF2-40B4-BE49-F238E27FC236}">
                  <a16:creationId xmlns:a16="http://schemas.microsoft.com/office/drawing/2014/main" id="{F725C433-7595-3CFD-4C69-1450BE23CED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CCCC3CFF-22E8-95F3-B90F-9727BE0C34D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Tree>
    <p:extLst>
      <p:ext uri="{BB962C8B-B14F-4D97-AF65-F5344CB8AC3E}">
        <p14:creationId xmlns:p14="http://schemas.microsoft.com/office/powerpoint/2010/main" val="1219419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BF857-76C2-FFBB-CA30-11D0E6F34A4F}"/>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D80EAAC-D590-E002-F9DB-8D323F366C2D}"/>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90310471-B0D2-4111-E4DE-FC0CDB14A06E}"/>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CABE1CD-16D8-0BC9-3A14-6B80E41D508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3993D65-6E3C-A862-4040-D0AC06041CD7}"/>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EE272C19-759B-93AD-074E-919F30DD730C}"/>
              </a:ext>
            </a:extLst>
          </p:cNvPr>
          <p:cNvSpPr txBox="1">
            <a:spLocks/>
          </p:cNvSpPr>
          <p:nvPr/>
        </p:nvSpPr>
        <p:spPr>
          <a:xfrm>
            <a:off x="1744219" y="11254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Vurder relasjoner og innflytelse: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Når du har identifisert interessentene, bør du tenke på hvilken rolle hver enkelt spiller i samfunnet. Er de direkte påvirkere, partnere eller støttespillere? Er det grupper som har større innflytelse på klimaspørsmål eller som kan bidra med ressurser, informasjon eller handling?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Å vurdere hver interessents innflytelse hjelper deg med å prioritere engasjementsarbeidet og identifisere potensielle samarbeidsområder. Det kan også være nyttig å identifisere motstandere, men vær bevisst på hvordan du identifiserer dem. Du kan vurdere å fargekode dem for å skille dem fra mer åpenbare partnere, og erkjenne at de er der, men ikke nødvendigvis for å bygge fellesskap med.</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00686FC-5319-99AF-A046-F6EE1E5C144C}"/>
              </a:ext>
            </a:extLst>
          </p:cNvPr>
          <p:cNvCxnSpPr>
            <a:cxnSpLocks/>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D4A2DA-3126-BC66-E6DA-3ADCBF4AA14B}"/>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04413A52-284B-75F8-7AFF-82787E36BA96}"/>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876EE11-C981-943E-7F1D-0F7635F15E3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3451115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13D45E-45E6-67E7-C775-47FBB4D92694}"/>
              </a:ext>
            </a:extLst>
          </p:cNvPr>
          <p:cNvSpPr/>
          <p:nvPr/>
        </p:nvSpPr>
        <p:spPr>
          <a:xfrm rot="10800000">
            <a:off x="0" y="176463"/>
            <a:ext cx="4827217" cy="5198542"/>
          </a:xfrm>
          <a:prstGeom prst="rect">
            <a:avLst/>
          </a:prstGeom>
          <a:blipFill>
            <a:blip r:embed="rId2">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a:extLst>
              <a:ext uri="{FF2B5EF4-FFF2-40B4-BE49-F238E27FC236}">
                <a16:creationId xmlns:a16="http://schemas.microsoft.com/office/drawing/2014/main" id="{ED968A22-DC19-217D-08F7-E921F673DBA4}"/>
              </a:ext>
            </a:extLst>
          </p:cNvPr>
          <p:cNvSpPr txBox="1">
            <a:spLocks/>
          </p:cNvSpPr>
          <p:nvPr/>
        </p:nvSpPr>
        <p:spPr>
          <a:xfrm>
            <a:off x="527098" y="900953"/>
            <a:ext cx="4972749" cy="5198543"/>
          </a:xfrm>
          <a:prstGeom prst="rect">
            <a:avLst/>
          </a:prstGeom>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000" i="1"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3320"/>
              </a:lnSpc>
              <a:spcBef>
                <a:spcPts val="0"/>
              </a:spcBef>
            </a:pPr>
            <a:r>
              <a:rPr lang="en-US" dirty="0"/>
              <a:t>"Når vi velger å undre oss over mennesker vi ikke kjenner, når vi forestiller oss livene deres og lytter til historiene deres, </a:t>
            </a:r>
          </a:p>
          <a:p>
            <a:pPr algn="l">
              <a:lnSpc>
                <a:spcPts val="3320"/>
              </a:lnSpc>
              <a:spcBef>
                <a:spcPts val="0"/>
              </a:spcBef>
            </a:pPr>
            <a:r>
              <a:rPr lang="en-US" dirty="0"/>
              <a:t>begynner vi å utvide kretsen av dem vi ser på som en del av oss selv. </a:t>
            </a:r>
          </a:p>
          <a:p>
            <a:pPr algn="l">
              <a:lnSpc>
                <a:spcPts val="3320"/>
              </a:lnSpc>
              <a:spcBef>
                <a:spcPts val="0"/>
              </a:spcBef>
            </a:pPr>
            <a:r>
              <a:rPr lang="en-US" dirty="0"/>
              <a:t>Vi forbereder oss på å </a:t>
            </a:r>
          </a:p>
          <a:p>
            <a:pPr algn="l">
              <a:lnSpc>
                <a:spcPts val="3320"/>
              </a:lnSpc>
              <a:spcBef>
                <a:spcPts val="0"/>
              </a:spcBef>
            </a:pPr>
            <a:r>
              <a:rPr lang="en-US" dirty="0"/>
              <a:t>elske utover det </a:t>
            </a:r>
          </a:p>
          <a:p>
            <a:pPr algn="l">
              <a:lnSpc>
                <a:spcPts val="3320"/>
              </a:lnSpc>
              <a:spcBef>
                <a:spcPts val="0"/>
              </a:spcBef>
            </a:pPr>
            <a:r>
              <a:rPr lang="en-US" dirty="0"/>
              <a:t>evolusjonen krever.» </a:t>
            </a:r>
            <a:br>
              <a:rPr lang="en-US" sz="3600" dirty="0"/>
            </a:br>
            <a:endParaRPr lang="en-US" sz="3600" dirty="0"/>
          </a:p>
          <a:p>
            <a:pPr algn="l">
              <a:lnSpc>
                <a:spcPts val="3320"/>
              </a:lnSpc>
              <a:spcBef>
                <a:spcPts val="0"/>
              </a:spcBef>
            </a:pPr>
            <a:r>
              <a:rPr lang="en-US" sz="3200" b="1" i="0" dirty="0"/>
              <a:t>Valarie Kaur</a:t>
            </a:r>
          </a:p>
          <a:p>
            <a:pPr algn="l">
              <a:lnSpc>
                <a:spcPts val="2920"/>
              </a:lnSpc>
              <a:spcBef>
                <a:spcPts val="0"/>
              </a:spcBef>
            </a:pPr>
            <a:endParaRPr lang="en-US" sz="3200" b="1" i="0" dirty="0"/>
          </a:p>
          <a:p>
            <a:pPr algn="l">
              <a:lnSpc>
                <a:spcPts val="2920"/>
              </a:lnSpc>
              <a:spcBef>
                <a:spcPts val="0"/>
              </a:spcBef>
            </a:pPr>
            <a:endParaRPr lang="en-US" sz="3200" i="0" dirty="0"/>
          </a:p>
        </p:txBody>
      </p:sp>
      <p:sp>
        <p:nvSpPr>
          <p:cNvPr id="18" name="Freeform 17">
            <a:extLst>
              <a:ext uri="{FF2B5EF4-FFF2-40B4-BE49-F238E27FC236}">
                <a16:creationId xmlns:a16="http://schemas.microsoft.com/office/drawing/2014/main" id="{540C3FFF-6B01-85D3-A93C-9ADFF1B6E43D}"/>
              </a:ext>
            </a:extLst>
          </p:cNvPr>
          <p:cNvSpPr/>
          <p:nvPr/>
        </p:nvSpPr>
        <p:spPr>
          <a:xfrm rot="16200000">
            <a:off x="6633644" y="-435406"/>
            <a:ext cx="4556399" cy="6560313"/>
          </a:xfrm>
          <a:custGeom>
            <a:avLst/>
            <a:gdLst>
              <a:gd name="connsiteX0" fmla="*/ 4556399 w 4556399"/>
              <a:gd name="connsiteY0" fmla="*/ 2277673 h 6560313"/>
              <a:gd name="connsiteX1" fmla="*/ 4551645 w 4556399"/>
              <a:gd name="connsiteY1" fmla="*/ 2406060 h 6560313"/>
              <a:gd name="connsiteX2" fmla="*/ 4556399 w 4556399"/>
              <a:gd name="connsiteY2" fmla="*/ 2406060 h 6560313"/>
              <a:gd name="connsiteX3" fmla="*/ 4556399 w 4556399"/>
              <a:gd name="connsiteY3" fmla="*/ 3325107 h 6560313"/>
              <a:gd name="connsiteX4" fmla="*/ 4556399 w 4556399"/>
              <a:gd name="connsiteY4" fmla="*/ 3439773 h 6560313"/>
              <a:gd name="connsiteX5" fmla="*/ 4556399 w 4556399"/>
              <a:gd name="connsiteY5" fmla="*/ 5900027 h 6560313"/>
              <a:gd name="connsiteX6" fmla="*/ 4556399 w 4556399"/>
              <a:gd name="connsiteY6" fmla="*/ 6560313 h 6560313"/>
              <a:gd name="connsiteX7" fmla="*/ 0 w 4556399"/>
              <a:gd name="connsiteY7" fmla="*/ 6560312 h 6560313"/>
              <a:gd name="connsiteX8" fmla="*/ 0 w 4556399"/>
              <a:gd name="connsiteY8" fmla="*/ 5900026 h 6560313"/>
              <a:gd name="connsiteX9" fmla="*/ 0 w 4556399"/>
              <a:gd name="connsiteY9" fmla="*/ 3439772 h 6560313"/>
              <a:gd name="connsiteX10" fmla="*/ 0 w 4556399"/>
              <a:gd name="connsiteY10" fmla="*/ 3325106 h 6560313"/>
              <a:gd name="connsiteX11" fmla="*/ 0 w 4556399"/>
              <a:gd name="connsiteY11" fmla="*/ 2406060 h 6560313"/>
              <a:gd name="connsiteX12" fmla="*/ 4755 w 4556399"/>
              <a:gd name="connsiteY12" fmla="*/ 2406060 h 6560313"/>
              <a:gd name="connsiteX13" fmla="*/ 0 w 4556399"/>
              <a:gd name="connsiteY13" fmla="*/ 2277673 h 6560313"/>
              <a:gd name="connsiteX14" fmla="*/ 2278199 w 4556399"/>
              <a:gd name="connsiteY14" fmla="*/ 0 h 6560313"/>
              <a:gd name="connsiteX15" fmla="*/ 4556399 w 4556399"/>
              <a:gd name="connsiteY15" fmla="*/ 2277673 h 656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56399" h="6560313">
                <a:moveTo>
                  <a:pt x="4556399" y="2277673"/>
                </a:moveTo>
                <a:cubicBezTo>
                  <a:pt x="4556399" y="2320468"/>
                  <a:pt x="4556399" y="2368020"/>
                  <a:pt x="4551645" y="2406060"/>
                </a:cubicBezTo>
                <a:lnTo>
                  <a:pt x="4556399" y="2406060"/>
                </a:lnTo>
                <a:lnTo>
                  <a:pt x="4556399" y="3325107"/>
                </a:lnTo>
                <a:lnTo>
                  <a:pt x="4556399" y="3439773"/>
                </a:lnTo>
                <a:lnTo>
                  <a:pt x="4556399" y="5900027"/>
                </a:lnTo>
                <a:lnTo>
                  <a:pt x="4556399" y="6560313"/>
                </a:lnTo>
                <a:lnTo>
                  <a:pt x="0" y="6560312"/>
                </a:lnTo>
                <a:lnTo>
                  <a:pt x="0" y="5900026"/>
                </a:lnTo>
                <a:lnTo>
                  <a:pt x="0" y="3439772"/>
                </a:lnTo>
                <a:lnTo>
                  <a:pt x="0" y="3325106"/>
                </a:lnTo>
                <a:lnTo>
                  <a:pt x="0" y="2406060"/>
                </a:lnTo>
                <a:lnTo>
                  <a:pt x="4755" y="2406060"/>
                </a:lnTo>
                <a:cubicBezTo>
                  <a:pt x="0" y="2363266"/>
                  <a:pt x="0" y="2320468"/>
                  <a:pt x="0" y="2277673"/>
                </a:cubicBezTo>
                <a:cubicBezTo>
                  <a:pt x="0" y="1017580"/>
                  <a:pt x="1017817" y="0"/>
                  <a:pt x="2278199" y="0"/>
                </a:cubicBezTo>
                <a:cubicBezTo>
                  <a:pt x="3538580" y="0"/>
                  <a:pt x="4556400" y="1022338"/>
                  <a:pt x="4556399" y="2277673"/>
                </a:cubicBezTo>
                <a:close/>
              </a:path>
            </a:pathLst>
          </a:custGeom>
          <a:blipFill dpi="0" rotWithShape="0">
            <a:blip r:embed="rId3"/>
            <a:srcRect/>
            <a:stretch>
              <a:fillRect t="-57827" b="-578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1548930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FEC9B-3CB0-6DBE-8CE3-98CDF8DC9407}"/>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E96B6C4-36B3-8721-A250-2A6D961D665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5DEEB3A7-0FA3-1231-CD11-5F174575B1E4}"/>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4E824A-1B09-7BEB-9613-CAC938DA2FD2}"/>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1E6EAA1-9D70-5DF4-81A7-96CB739203F7}"/>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5B77AE7-8E09-197C-A29B-7D8395C770DA}"/>
              </a:ext>
            </a:extLst>
          </p:cNvPr>
          <p:cNvSpPr txBox="1">
            <a:spLocks/>
          </p:cNvSpPr>
          <p:nvPr/>
        </p:nvSpPr>
        <p:spPr>
          <a:xfrm>
            <a:off x="1744219" y="11254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Kartlegg forbindelser og samspill: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Bruk et visuelt format, for eksempel et diagram eller et flytskjema, for å vise forbindelsene mellom interessentene. Tegn linjer for å representere relasjoner, felles verdier eller samarbeidspotensial.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Dette kartet vil bidra til å illustrere veiene som informasjon, ressurser og støtte flyter gjennom i samfunnet, og fremheve muligheter for felles handling.</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541FAF08-B2FE-9C3C-460A-A64BA40FBE45}"/>
              </a:ext>
            </a:extLst>
          </p:cNvPr>
          <p:cNvCxnSpPr>
            <a:cxnSpLocks/>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3959148B-CF9B-9563-EAAD-8AD35A37B382}"/>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A7EC2627-50B1-B066-62A5-054D247C447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A7F42F8-D8E7-58F7-20D8-D0383EAFC503}"/>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2358618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D74C-F793-F593-C4DD-C06A766676A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66A4FF91-730A-A819-D47C-D8F4C4E15A8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5DBDA00-3B07-C8AE-B1C6-3181CAE674A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B3D97393-40C0-E7AB-74A5-2355BD39217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7E4C24D8-5ED1-F9D8-2790-344BAF0530C3}"/>
              </a:ext>
            </a:extLst>
          </p:cNvPr>
          <p:cNvSpPr/>
          <p:nvPr/>
        </p:nvSpPr>
        <p:spPr>
          <a:xfrm>
            <a:off x="511972" y="697467"/>
            <a:ext cx="10359712" cy="558341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20D82AA9-03D7-A56B-DC71-640A5C2F455A}"/>
              </a:ext>
            </a:extLst>
          </p:cNvPr>
          <p:cNvSpPr txBox="1">
            <a:spLocks/>
          </p:cNvSpPr>
          <p:nvPr/>
        </p:nvSpPr>
        <p:spPr>
          <a:xfrm>
            <a:off x="1744219" y="1125493"/>
            <a:ext cx="8636609" cy="3007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Identifiser mangler og muligheter: </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Kartlegging kan avdekke områder hvor forbindelser mangler eller er underutviklet. Kanskje finnes det grupper som ville ha nytte av samarbeid, eller interessenter som kunne støtte klimatiltak, men som ennå ikke er engasjert. </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Bruk denne innsikten til å identifisere muligheter for å nå ut, fremme nye relasjoner og styrke nettverket.</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FE5C6FAE-9388-31A4-3D4B-D27C596CAB1E}"/>
              </a:ext>
            </a:extLst>
          </p:cNvPr>
          <p:cNvCxnSpPr>
            <a:cxnSpLocks/>
          </p:cNvCxnSpPr>
          <p:nvPr/>
        </p:nvCxnSpPr>
        <p:spPr>
          <a:xfrm flipH="1">
            <a:off x="1410256" y="1730524"/>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FC3FE5E-1739-68CC-394A-6F02743B4DD3}"/>
              </a:ext>
            </a:extLst>
          </p:cNvPr>
          <p:cNvGrpSpPr/>
          <p:nvPr/>
        </p:nvGrpSpPr>
        <p:grpSpPr>
          <a:xfrm>
            <a:off x="448315" y="1424822"/>
            <a:ext cx="1420700" cy="893966"/>
            <a:chOff x="5728181" y="1253145"/>
            <a:chExt cx="1546707" cy="973255"/>
          </a:xfrm>
        </p:grpSpPr>
        <p:sp>
          <p:nvSpPr>
            <p:cNvPr id="18" name="Oval 17">
              <a:extLst>
                <a:ext uri="{FF2B5EF4-FFF2-40B4-BE49-F238E27FC236}">
                  <a16:creationId xmlns:a16="http://schemas.microsoft.com/office/drawing/2014/main" id="{08591527-D9DF-6DF8-9FDF-71D2367A098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3653800D-1295-FD3C-F9A1-4689C3813B9B}"/>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Tree>
    <p:extLst>
      <p:ext uri="{BB962C8B-B14F-4D97-AF65-F5344CB8AC3E}">
        <p14:creationId xmlns:p14="http://schemas.microsoft.com/office/powerpoint/2010/main" val="3693427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63762-19BF-63F8-F3ED-34CF91824630}"/>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9DCD06BA-6C6A-DD8B-D023-1E9D7EE6CA20}"/>
              </a:ext>
            </a:extLst>
          </p:cNvPr>
          <p:cNvPicPr>
            <a:picLocks noChangeAspect="1"/>
          </p:cNvPicPr>
          <p:nvPr/>
        </p:nvPicPr>
        <p:blipFill rotWithShape="1">
          <a:blip r:embed="rId2"/>
          <a:srcRect t="27791" b="27791"/>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81E32482-EE1E-D5CD-6C8E-59723D547A20}"/>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503AF08-EDBE-EAFC-676D-B9B618C6EE18}"/>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7A34D461-53A5-4974-91C5-2ECE6924C9D7}"/>
              </a:ext>
            </a:extLst>
          </p:cNvPr>
          <p:cNvSpPr txBox="1">
            <a:spLocks/>
          </p:cNvSpPr>
          <p:nvPr/>
        </p:nvSpPr>
        <p:spPr>
          <a:xfrm>
            <a:off x="-15723" y="439713"/>
            <a:ext cx="886113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Å bringe kartlegging av interessenter til liv</a:t>
            </a:r>
          </a:p>
        </p:txBody>
      </p:sp>
      <p:sp>
        <p:nvSpPr>
          <p:cNvPr id="5" name="Text Placeholder 3">
            <a:extLst>
              <a:ext uri="{FF2B5EF4-FFF2-40B4-BE49-F238E27FC236}">
                <a16:creationId xmlns:a16="http://schemas.microsoft.com/office/drawing/2014/main" id="{1DEF6726-9157-D419-D224-F77B13B88A30}"/>
              </a:ext>
            </a:extLst>
          </p:cNvPr>
          <p:cNvSpPr txBox="1">
            <a:spLocks/>
          </p:cNvSpPr>
          <p:nvPr/>
        </p:nvSpPr>
        <p:spPr>
          <a:xfrm>
            <a:off x="656631" y="1705724"/>
            <a:ext cx="291248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Kartlegging av interessenter og samfunn handler ikke bare om å lage et diagram; det er en praksis for samfunnsengasjement og empati.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BBB652E4-C086-F886-B9C0-BB3B3A5A8EE8}"/>
              </a:ext>
            </a:extLst>
          </p:cNvPr>
          <p:cNvSpPr txBox="1">
            <a:spLocks/>
          </p:cNvSpPr>
          <p:nvPr/>
        </p:nvSpPr>
        <p:spPr>
          <a:xfrm>
            <a:off x="4289084" y="1705724"/>
            <a:ext cx="6593767" cy="4214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Denne aktiviteten oppmuntrer oss til å vurdere verdiene, behovene og målene til hver enkelt interessent og til å nærme oss partnerskap med genuin nysgjerrighet og respekt. Når vi forstår det felles målet som forener oss, legger vi grunnlaget for meningsfulle, tillitsbaserte relasjoner.</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Som en del av denne veiledningen inviterer vi deg til å nærme deg kartlegging av interessenter med et åpent sinn og en samarbeidsvillig holdning. Ta kontakt med personer og grupper du kanskje ikke har hatt kontakt med før, still spørsmål og utforsk hvordan dere kan støtte hverandres visjoner for fremtiden. Ved å bygge autentiske forbindelser kan vi skape et nettverk av felles mål som styrker vår kollektive motstandskraft og driver frem positive handlinger. </a:t>
            </a:r>
          </a:p>
        </p:txBody>
      </p:sp>
      <p:cxnSp>
        <p:nvCxnSpPr>
          <p:cNvPr id="8" name="Straight Connector 7">
            <a:extLst>
              <a:ext uri="{FF2B5EF4-FFF2-40B4-BE49-F238E27FC236}">
                <a16:creationId xmlns:a16="http://schemas.microsoft.com/office/drawing/2014/main" id="{A3D4EE22-B1FE-C6AB-25A4-4DA47ED3E95A}"/>
              </a:ext>
            </a:extLst>
          </p:cNvPr>
          <p:cNvCxnSpPr>
            <a:cxnSpLocks/>
          </p:cNvCxnSpPr>
          <p:nvPr/>
        </p:nvCxnSpPr>
        <p:spPr>
          <a:xfrm>
            <a:off x="3905829" y="1551205"/>
            <a:ext cx="0" cy="458187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706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9091C-FC79-C183-E4DB-D681FC8DB3A4}"/>
            </a:ext>
          </a:extLst>
        </p:cNvPr>
        <p:cNvGrpSpPr/>
        <p:nvPr/>
      </p:nvGrpSpPr>
      <p:grpSpPr>
        <a:xfrm>
          <a:off x="0" y="0"/>
          <a:ext cx="0" cy="0"/>
          <a:chOff x="0" y="0"/>
          <a:chExt cx="0" cy="0"/>
        </a:xfrm>
      </p:grpSpPr>
      <p:pic>
        <p:nvPicPr>
          <p:cNvPr id="9" name="Picture 8" descr="Looking up a tree with many trees&#10;&#10;AI-generated content may be incorrect.">
            <a:extLst>
              <a:ext uri="{FF2B5EF4-FFF2-40B4-BE49-F238E27FC236}">
                <a16:creationId xmlns:a16="http://schemas.microsoft.com/office/drawing/2014/main" id="{03845F15-4991-52CB-B828-EC05EA8330EC}"/>
              </a:ext>
            </a:extLst>
          </p:cNvPr>
          <p:cNvPicPr>
            <a:picLocks noChangeAspect="1"/>
          </p:cNvPicPr>
          <p:nvPr/>
        </p:nvPicPr>
        <p:blipFill rotWithShape="1">
          <a:blip r:embed="rId2"/>
          <a:srcRect t="27791" b="27791"/>
          <a:stretch/>
        </p:blipFill>
        <p:spPr>
          <a:xfrm>
            <a:off x="4242217" y="-1"/>
            <a:ext cx="7007328" cy="4661941"/>
          </a:xfrm>
          <a:prstGeom prst="rect">
            <a:avLst/>
          </a:prstGeom>
        </p:spPr>
      </p:pic>
      <p:sp>
        <p:nvSpPr>
          <p:cNvPr id="11" name="Google Shape;133;p1">
            <a:extLst>
              <a:ext uri="{FF2B5EF4-FFF2-40B4-BE49-F238E27FC236}">
                <a16:creationId xmlns:a16="http://schemas.microsoft.com/office/drawing/2014/main" id="{33BF06AA-1F9F-6806-DEDC-6A683EC2E3A0}"/>
              </a:ext>
            </a:extLst>
          </p:cNvPr>
          <p:cNvSpPr/>
          <p:nvPr/>
        </p:nvSpPr>
        <p:spPr>
          <a:xfrm rot="10800000">
            <a:off x="-20685" y="6"/>
            <a:ext cx="11270230" cy="6857994"/>
          </a:xfrm>
          <a:prstGeom prst="rect">
            <a:avLst/>
          </a:prstGeom>
          <a:gradFill>
            <a:gsLst>
              <a:gs pos="51000">
                <a:srgbClr val="1F8E47"/>
              </a:gs>
              <a:gs pos="25000">
                <a:srgbClr val="1F8E47"/>
              </a:gs>
              <a:gs pos="67000">
                <a:srgbClr val="1F8E47"/>
              </a:gs>
              <a:gs pos="97000">
                <a:srgbClr val="5398A2">
                  <a:alpha val="54966"/>
                </a:srgbClr>
              </a:gs>
            </a:gsLst>
            <a:lin ang="7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65F73AC-2B93-7174-01DF-16624EEDD90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45;p2">
            <a:extLst>
              <a:ext uri="{FF2B5EF4-FFF2-40B4-BE49-F238E27FC236}">
                <a16:creationId xmlns:a16="http://schemas.microsoft.com/office/drawing/2014/main" id="{92E06ABB-6F6C-0020-B170-7777BA3915CF}"/>
              </a:ext>
            </a:extLst>
          </p:cNvPr>
          <p:cNvSpPr txBox="1">
            <a:spLocks/>
          </p:cNvSpPr>
          <p:nvPr/>
        </p:nvSpPr>
        <p:spPr>
          <a:xfrm>
            <a:off x="-15722" y="439713"/>
            <a:ext cx="7372658"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Kraften i kartlegging for endring</a:t>
            </a:r>
          </a:p>
        </p:txBody>
      </p:sp>
      <p:sp>
        <p:nvSpPr>
          <p:cNvPr id="5" name="Text Placeholder 3">
            <a:extLst>
              <a:ext uri="{FF2B5EF4-FFF2-40B4-BE49-F238E27FC236}">
                <a16:creationId xmlns:a16="http://schemas.microsoft.com/office/drawing/2014/main" id="{B52AFF4F-E66E-1633-F0D0-C34A92296F93}"/>
              </a:ext>
            </a:extLst>
          </p:cNvPr>
          <p:cNvSpPr txBox="1">
            <a:spLocks/>
          </p:cNvSpPr>
          <p:nvPr/>
        </p:nvSpPr>
        <p:spPr>
          <a:xfrm>
            <a:off x="656631" y="1705724"/>
            <a:ext cx="2912483" cy="45290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sz="2800" dirty="0">
                <a:solidFill>
                  <a:schemeClr val="bg1"/>
                </a:solidFill>
                <a:latin typeface="Calibri" panose="020F0502020204030204" pitchFamily="34" charset="0"/>
                <a:ea typeface="Calibri" panose="020F0502020204030204" pitchFamily="34" charset="0"/>
                <a:cs typeface="Calibri" panose="020F0502020204030204" pitchFamily="34" charset="0"/>
              </a:rPr>
              <a:t>I bunn og grunn handler kartlegging av interessenter og lokalsamfunn om å fremme en følelse av tilhørighet og mening i lokalsamfunnet. </a:t>
            </a:r>
            <a:endParaRPr lang="en-IE"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Text Placeholder 3">
            <a:extLst>
              <a:ext uri="{FF2B5EF4-FFF2-40B4-BE49-F238E27FC236}">
                <a16:creationId xmlns:a16="http://schemas.microsoft.com/office/drawing/2014/main" id="{12522D49-3D43-8473-3603-6D7158D26966}"/>
              </a:ext>
            </a:extLst>
          </p:cNvPr>
          <p:cNvSpPr txBox="1">
            <a:spLocks/>
          </p:cNvSpPr>
          <p:nvPr/>
        </p:nvSpPr>
        <p:spPr>
          <a:xfrm>
            <a:off x="4289084" y="1705724"/>
            <a:ext cx="6593767" cy="4214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rPr>
              <a:t>Det minner oss om at vi er en del av et større hele, som samarbeider mot et felles mål. Hver forbindelse som opprettes gjennom denne prosessen bidrar til å forvandle isolasjon til kollektiv styrke, og bringer oss nærmere en verden hvor lokalsamfunn er styrket, forbundet og forberedt på å møte miljøutfordringer sammen. Med et godt kartlagt nettverk av engasjerte interessenter kan vi forsterke vår innflytelse, inspirere til nye løsninger og skape et lokalsamfunn som ikke bare overlever, men også blomstrer.</a:t>
            </a:r>
          </a:p>
          <a:p>
            <a:pPr marL="0" indent="0">
              <a:lnSpc>
                <a:spcPts val="2200"/>
              </a:lnSpc>
              <a:spcBef>
                <a:spcPts val="0"/>
              </a:spcBef>
              <a:buNone/>
            </a:pPr>
            <a:endParaRPr lang="en-IE"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5869652A-E1E4-69A4-B4A7-22A18DFA0613}"/>
              </a:ext>
            </a:extLst>
          </p:cNvPr>
          <p:cNvCxnSpPr>
            <a:cxnSpLocks/>
          </p:cNvCxnSpPr>
          <p:nvPr/>
        </p:nvCxnSpPr>
        <p:spPr>
          <a:xfrm>
            <a:off x="3905829" y="1551205"/>
            <a:ext cx="0" cy="3110735"/>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468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2C362-6EFE-DA01-1757-12E01DD20468}"/>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793D8BA-3BEA-21D4-27FD-F191D26480D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CE53E4AE-C7DA-C616-1868-087EAC46F57B}"/>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9149B2A0-FC64-7AC8-1A6C-EBC83A79B904}"/>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6A240432-1FEA-90F3-3834-CBFC58D32D41}"/>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06</a:t>
            </a:r>
          </a:p>
        </p:txBody>
      </p:sp>
      <p:cxnSp>
        <p:nvCxnSpPr>
          <p:cNvPr id="20" name="Straight Connector 19">
            <a:extLst>
              <a:ext uri="{FF2B5EF4-FFF2-40B4-BE49-F238E27FC236}">
                <a16:creationId xmlns:a16="http://schemas.microsoft.com/office/drawing/2014/main" id="{39A2B7F8-CA00-0B07-4CC2-A9215C889104}"/>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1C16DAA2-90CB-C85D-9B37-1644EC5FBDE6}"/>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B5D10BFC-B636-4115-D182-7206E3897D16}"/>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9A62EAE-2E0C-83DD-CE3C-EBA508F6C11C}"/>
              </a:ext>
            </a:extLst>
          </p:cNvPr>
          <p:cNvSpPr/>
          <p:nvPr/>
        </p:nvSpPr>
        <p:spPr>
          <a:xfrm>
            <a:off x="5005814" y="2581516"/>
            <a:ext cx="540962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93692B7C-9410-D740-73A9-71CD1F1B7992}"/>
              </a:ext>
            </a:extLst>
          </p:cNvPr>
          <p:cNvSpPr txBox="1"/>
          <p:nvPr/>
        </p:nvSpPr>
        <p:spPr>
          <a:xfrm>
            <a:off x="5110429" y="2598003"/>
            <a:ext cx="5409624" cy="830997"/>
          </a:xfrm>
          <a:prstGeom prst="rect">
            <a:avLst/>
          </a:prstGeom>
          <a:noFill/>
        </p:spPr>
        <p:txBody>
          <a:bodyPr wrap="square" rtlCol="0">
            <a:spAutoFit/>
          </a:bodyPr>
          <a:lstStyle/>
          <a:p>
            <a:r>
              <a:rPr lang="en-US" sz="4800" b="1" spc="324" dirty="0">
                <a:solidFill>
                  <a:srgbClr val="5398A2"/>
                </a:solidFill>
                <a:latin typeface="Calibri" panose="020F0502020204030204" pitchFamily="34" charset="0"/>
                <a:cs typeface="Calibri" panose="020F0502020204030204" pitchFamily="34" charset="0"/>
              </a:rPr>
              <a:t>Journalaktiviteter </a:t>
            </a:r>
          </a:p>
        </p:txBody>
      </p:sp>
    </p:spTree>
    <p:extLst>
      <p:ext uri="{BB962C8B-B14F-4D97-AF65-F5344CB8AC3E}">
        <p14:creationId xmlns:p14="http://schemas.microsoft.com/office/powerpoint/2010/main" val="3030319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C7F2-0CCB-EE9F-9E7E-9E591210D8D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4CF8E20E-B46B-BBD4-04F4-69D7F2C5E507}"/>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6B816F53-ECF4-5092-A8BE-64473CB9EA4D}"/>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0AEB247C-2507-4932-ECB4-F22C4BCC69B7}"/>
              </a:ext>
            </a:extLst>
          </p:cNvPr>
          <p:cNvSpPr/>
          <p:nvPr/>
        </p:nvSpPr>
        <p:spPr>
          <a:xfrm rot="10800000">
            <a:off x="-2" y="-2"/>
            <a:ext cx="5718528" cy="2584530"/>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56B6ACC-E7A5-DD15-77F2-1A535C9FE6D7}"/>
              </a:ext>
            </a:extLst>
          </p:cNvPr>
          <p:cNvSpPr txBox="1">
            <a:spLocks/>
          </p:cNvSpPr>
          <p:nvPr/>
        </p:nvSpPr>
        <p:spPr>
          <a:xfrm>
            <a:off x="6325850" y="3031293"/>
            <a:ext cx="4811842"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Clr>
                <a:srgbClr val="5398A2"/>
              </a:buClr>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Hvis du gjør dette alene, åpne notatappen din eller ta frem penn og papir og bruk 5–10 minutter på å tenke gjennom ditt ideal for vennskap, etterfulgt av ditt ideal for fellesskap.</a:t>
            </a:r>
          </a:p>
          <a:p>
            <a:pPr marL="0" indent="0">
              <a:lnSpc>
                <a:spcPts val="2200"/>
              </a:lnSpc>
              <a:spcBef>
                <a:spcPts val="0"/>
              </a:spcBef>
              <a:buClr>
                <a:srgbClr val="5398A2"/>
              </a:buClr>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3C22D8CD-8769-BC93-C07C-02CA994594DD}"/>
              </a:ext>
            </a:extLst>
          </p:cNvPr>
          <p:cNvSpPr txBox="1">
            <a:spLocks/>
          </p:cNvSpPr>
          <p:nvPr/>
        </p:nvSpPr>
        <p:spPr>
          <a:xfrm>
            <a:off x="758413" y="3031293"/>
            <a:ext cx="4398198"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Hvis du kan, finn en venn å gjøre denne visualiseringsøvelsen sammen med. Det er ikke nødvendig, men det kan være en fin måte å styrke båndet mellom dere på mens dere jobber med å identifisere deres egne idealer for vennskap og fellesskap. </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762F5E1-0F32-8465-2A77-20673F437D36}"/>
              </a:ext>
            </a:extLst>
          </p:cNvPr>
          <p:cNvCxnSpPr>
            <a:cxnSpLocks/>
          </p:cNvCxnSpPr>
          <p:nvPr/>
        </p:nvCxnSpPr>
        <p:spPr>
          <a:xfrm>
            <a:off x="5647662" y="2804926"/>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E9CD101-8A38-0066-ABA4-122989F8D53A}"/>
              </a:ext>
            </a:extLst>
          </p:cNvPr>
          <p:cNvSpPr txBox="1">
            <a:spLocks/>
          </p:cNvSpPr>
          <p:nvPr/>
        </p:nvSpPr>
        <p:spPr>
          <a:xfrm>
            <a:off x="-3" y="578059"/>
            <a:ext cx="524380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Journalaktivitet nr. 1:</a:t>
            </a:r>
          </a:p>
        </p:txBody>
      </p:sp>
      <p:sp>
        <p:nvSpPr>
          <p:cNvPr id="2" name="Google Shape;145;p2">
            <a:extLst>
              <a:ext uri="{FF2B5EF4-FFF2-40B4-BE49-F238E27FC236}">
                <a16:creationId xmlns:a16="http://schemas.microsoft.com/office/drawing/2014/main" id="{3E280ACA-9987-63DB-43A9-A66CD4319460}"/>
              </a:ext>
            </a:extLst>
          </p:cNvPr>
          <p:cNvSpPr txBox="1">
            <a:spLocks/>
          </p:cNvSpPr>
          <p:nvPr/>
        </p:nvSpPr>
        <p:spPr>
          <a:xfrm>
            <a:off x="-5865" y="1311182"/>
            <a:ext cx="69163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Tankepartner «visualisering» </a:t>
            </a:r>
          </a:p>
        </p:txBody>
      </p:sp>
    </p:spTree>
    <p:extLst>
      <p:ext uri="{BB962C8B-B14F-4D97-AF65-F5344CB8AC3E}">
        <p14:creationId xmlns:p14="http://schemas.microsoft.com/office/powerpoint/2010/main" val="472296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B7F60-C1AC-CF47-D0A9-B133F931796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CB08F48-FEA1-EB83-1AF0-67823E95CACF}"/>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BE642F92-1858-2175-CDFE-8A87B3C55AD7}"/>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E79FF4-14BA-1CAC-01D6-E4C67B8C22E1}"/>
              </a:ext>
            </a:extLst>
          </p:cNvPr>
          <p:cNvSpPr/>
          <p:nvPr/>
        </p:nvSpPr>
        <p:spPr>
          <a:xfrm rot="10800000">
            <a:off x="-2" y="-2"/>
            <a:ext cx="5718528" cy="2584530"/>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887C5D2F-2103-0AC6-A813-20959D4E7C01}"/>
              </a:ext>
            </a:extLst>
          </p:cNvPr>
          <p:cNvSpPr txBox="1">
            <a:spLocks/>
          </p:cNvSpPr>
          <p:nvPr/>
        </p:nvSpPr>
        <p:spPr>
          <a:xfrm>
            <a:off x="3837482" y="3031293"/>
            <a:ext cx="7300210"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Hvilke egenskaper og personlighetstrekk har dine ideelle venner? (Disse egenskapene kan beskrive virkelige venner eller bare ideelle venner du ønsker å få.)</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Hvilke verdier definerer vennskapet ditt og vennene dine?</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Hva gjør dere sammen?</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Uansett om du bor i nærheten av vennen din eller ikke, hvordan kommuniserer dere med hverandre?</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Hvordan viser du at du er der for denne vennen?</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Hvordan uttrykker dere takknemlighet for hverandre?</a:t>
            </a:r>
          </a:p>
          <a:p>
            <a:pPr lvl="0">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Hva er de tre tingene du liker best ved denne vennen?</a:t>
            </a:r>
          </a:p>
          <a:p>
            <a:pPr lvl="0">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18D0DBD4-9A12-CA2F-8DDB-7674961667A2}"/>
              </a:ext>
            </a:extLst>
          </p:cNvPr>
          <p:cNvSpPr txBox="1">
            <a:spLocks/>
          </p:cNvSpPr>
          <p:nvPr/>
        </p:nvSpPr>
        <p:spPr>
          <a:xfrm>
            <a:off x="758414" y="3031293"/>
            <a:ext cx="202975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Ideelt vennskap</a:t>
            </a:r>
          </a:p>
          <a:p>
            <a:pPr marL="0" indent="0">
              <a:lnSpc>
                <a:spcPts val="3000"/>
              </a:lnSpc>
              <a:spcBef>
                <a:spcPts val="0"/>
              </a:spcBef>
              <a:buNone/>
            </a:pP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3AA6BC88-7C40-21B3-9D4C-C450A138D2A3}"/>
              </a:ext>
            </a:extLst>
          </p:cNvPr>
          <p:cNvCxnSpPr>
            <a:cxnSpLocks/>
          </p:cNvCxnSpPr>
          <p:nvPr/>
        </p:nvCxnSpPr>
        <p:spPr>
          <a:xfrm>
            <a:off x="3249235" y="2879877"/>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3D11940F-D1EB-DC69-8F03-43B93A05828E}"/>
              </a:ext>
            </a:extLst>
          </p:cNvPr>
          <p:cNvSpPr txBox="1">
            <a:spLocks/>
          </p:cNvSpPr>
          <p:nvPr/>
        </p:nvSpPr>
        <p:spPr>
          <a:xfrm>
            <a:off x="-3" y="578059"/>
            <a:ext cx="534644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Journalaktivitet nr. 1:</a:t>
            </a:r>
          </a:p>
        </p:txBody>
      </p:sp>
      <p:sp>
        <p:nvSpPr>
          <p:cNvPr id="2" name="Google Shape;145;p2">
            <a:extLst>
              <a:ext uri="{FF2B5EF4-FFF2-40B4-BE49-F238E27FC236}">
                <a16:creationId xmlns:a16="http://schemas.microsoft.com/office/drawing/2014/main" id="{1FF0EFCF-3C5F-3C2B-45AE-D421DF565687}"/>
              </a:ext>
            </a:extLst>
          </p:cNvPr>
          <p:cNvSpPr txBox="1">
            <a:spLocks/>
          </p:cNvSpPr>
          <p:nvPr/>
        </p:nvSpPr>
        <p:spPr>
          <a:xfrm>
            <a:off x="-5865" y="1311182"/>
            <a:ext cx="69163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Tankepartner «visjonering» </a:t>
            </a:r>
          </a:p>
        </p:txBody>
      </p:sp>
      <p:sp>
        <p:nvSpPr>
          <p:cNvPr id="5" name="TextBox 4">
            <a:extLst>
              <a:ext uri="{FF2B5EF4-FFF2-40B4-BE49-F238E27FC236}">
                <a16:creationId xmlns:a16="http://schemas.microsoft.com/office/drawing/2014/main" id="{C07ACECC-3CA6-719F-4EEB-C64F66F9920E}"/>
              </a:ext>
            </a:extLst>
          </p:cNvPr>
          <p:cNvSpPr txBox="1"/>
          <p:nvPr/>
        </p:nvSpPr>
        <p:spPr>
          <a:xfrm>
            <a:off x="7436774" y="1304625"/>
            <a:ext cx="3991414" cy="759182"/>
          </a:xfrm>
          <a:prstGeom prst="rect">
            <a:avLst/>
          </a:prstGeom>
          <a:noFill/>
        </p:spPr>
        <p:txBody>
          <a:bodyPr wrap="square">
            <a:spAutoFit/>
          </a:bodyPr>
          <a:lstStyle/>
          <a:p>
            <a:pPr>
              <a:lnSpc>
                <a:spcPts val="2580"/>
              </a:lnSpc>
            </a:pPr>
            <a:r>
              <a:rPr lang="en-GB" sz="24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For å begynne å skrive ned dine idealer, tenk over følgende:</a:t>
            </a:r>
            <a:endParaRPr lang="en-IE" sz="24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12711273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082A0-39CE-01D0-2292-4210095714F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D6E02A50-B799-C84A-AD4F-2C24B1643446}"/>
              </a:ext>
            </a:extLst>
          </p:cNvPr>
          <p:cNvPicPr>
            <a:picLocks noChangeAspect="1"/>
          </p:cNvPicPr>
          <p:nvPr/>
        </p:nvPicPr>
        <p:blipFill rotWithShape="1">
          <a:blip r:embed="rId2"/>
          <a:srcRect l="-16994" t="48092" r="16994" b="20511"/>
          <a:stretch/>
        </p:blipFill>
        <p:spPr>
          <a:xfrm>
            <a:off x="6688680" y="2806"/>
            <a:ext cx="5487602" cy="2584534"/>
          </a:xfrm>
          <a:prstGeom prst="rect">
            <a:avLst/>
          </a:prstGeom>
        </p:spPr>
      </p:pic>
      <p:sp>
        <p:nvSpPr>
          <p:cNvPr id="11" name="Google Shape;133;p1">
            <a:extLst>
              <a:ext uri="{FF2B5EF4-FFF2-40B4-BE49-F238E27FC236}">
                <a16:creationId xmlns:a16="http://schemas.microsoft.com/office/drawing/2014/main" id="{21C5E9A0-EC06-1DFA-A7F4-8E519020788C}"/>
              </a:ext>
            </a:extLst>
          </p:cNvPr>
          <p:cNvSpPr/>
          <p:nvPr/>
        </p:nvSpPr>
        <p:spPr>
          <a:xfrm rot="10800000">
            <a:off x="-2" y="-5"/>
            <a:ext cx="12192001" cy="2584533"/>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F865B129-25E7-CC25-8C80-E2D92B2F9762}"/>
              </a:ext>
            </a:extLst>
          </p:cNvPr>
          <p:cNvSpPr/>
          <p:nvPr/>
        </p:nvSpPr>
        <p:spPr>
          <a:xfrm rot="10800000">
            <a:off x="-2" y="-2"/>
            <a:ext cx="5718528" cy="2584530"/>
          </a:xfrm>
          <a:prstGeom prst="rect">
            <a:avLst/>
          </a:prstGeom>
          <a:blipFill>
            <a:blip r:embed="rId3">
              <a:alphaModFix amt="73000"/>
            </a:blip>
            <a:srcRect/>
            <a:stretch>
              <a:fillRect l="18129" t="-85375" r="-13942" b="-269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A3E6EC29-1292-E6DC-5301-ABF9CBFA7C8A}"/>
              </a:ext>
            </a:extLst>
          </p:cNvPr>
          <p:cNvSpPr txBox="1">
            <a:spLocks/>
          </p:cNvSpPr>
          <p:nvPr/>
        </p:nvSpPr>
        <p:spPr>
          <a:xfrm>
            <a:off x="3837481" y="3031293"/>
            <a:ext cx="7590705"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Beskriv ditt ideelle samfunn.</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Hva binder dere sammen?</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Hvordan tar dere vare på hverandre?</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Hva lærer dere av hverandre?</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Hvordan møtes dere?</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Hvordan deltar dere i fellesskapet?</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Hva gjør dere sammen?</a:t>
            </a:r>
          </a:p>
          <a:p>
            <a:pPr>
              <a:lnSpc>
                <a:spcPts val="2200"/>
              </a:lnSpc>
              <a:spcBef>
                <a:spcPts val="0"/>
              </a:spcBef>
              <a:buClr>
                <a:srgbClr val="5398A2"/>
              </a:buClr>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Hva gir samfunnet deres til verden for øvrig?</a:t>
            </a:r>
          </a:p>
          <a:p>
            <a:pPr>
              <a:lnSpc>
                <a:spcPts val="2200"/>
              </a:lnSpc>
              <a:spcBef>
                <a:spcPts val="0"/>
              </a:spcBef>
              <a:buClr>
                <a:srgbClr val="5398A2"/>
              </a:buClr>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200"/>
              </a:lnSpc>
              <a:spcBef>
                <a:spcPts val="0"/>
              </a:spcBef>
              <a:buClr>
                <a:srgbClr val="5398A2"/>
              </a:buClr>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FAD8E349-70F4-AE8A-C749-88DBF9B0F72E}"/>
              </a:ext>
            </a:extLst>
          </p:cNvPr>
          <p:cNvSpPr txBox="1">
            <a:spLocks/>
          </p:cNvSpPr>
          <p:nvPr/>
        </p:nvSpPr>
        <p:spPr>
          <a:xfrm>
            <a:off x="758414" y="3031293"/>
            <a:ext cx="2029756"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b="1" dirty="0">
                <a:solidFill>
                  <a:srgbClr val="5398A2"/>
                </a:solidFill>
                <a:latin typeface="Calibri" panose="020F0502020204030204" pitchFamily="34" charset="0"/>
                <a:ea typeface="Calibri" panose="020F0502020204030204" pitchFamily="34" charset="0"/>
                <a:cs typeface="Calibri" panose="020F0502020204030204" pitchFamily="34" charset="0"/>
              </a:rPr>
              <a:t>Samfunn</a:t>
            </a:r>
          </a:p>
          <a:p>
            <a:pPr marL="0" indent="0">
              <a:lnSpc>
                <a:spcPts val="3000"/>
              </a:lnSpc>
              <a:spcBef>
                <a:spcPts val="0"/>
              </a:spcBef>
              <a:buNone/>
            </a:pPr>
            <a:endParaRPr lang="sv-SE"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76E91DCB-5048-31A3-2C39-B5C6CAAE0C8D}"/>
              </a:ext>
            </a:extLst>
          </p:cNvPr>
          <p:cNvCxnSpPr>
            <a:cxnSpLocks/>
          </p:cNvCxnSpPr>
          <p:nvPr/>
        </p:nvCxnSpPr>
        <p:spPr>
          <a:xfrm>
            <a:off x="3249235" y="2879877"/>
            <a:ext cx="0" cy="362672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853A691B-5BC7-19A5-1FC4-049F2341E53F}"/>
              </a:ext>
            </a:extLst>
          </p:cNvPr>
          <p:cNvSpPr txBox="1">
            <a:spLocks/>
          </p:cNvSpPr>
          <p:nvPr/>
        </p:nvSpPr>
        <p:spPr>
          <a:xfrm>
            <a:off x="-3" y="578059"/>
            <a:ext cx="5290460"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Journalaktivitet nr. 1:</a:t>
            </a:r>
          </a:p>
        </p:txBody>
      </p:sp>
      <p:sp>
        <p:nvSpPr>
          <p:cNvPr id="2" name="Google Shape;145;p2">
            <a:extLst>
              <a:ext uri="{FF2B5EF4-FFF2-40B4-BE49-F238E27FC236}">
                <a16:creationId xmlns:a16="http://schemas.microsoft.com/office/drawing/2014/main" id="{50C52F22-20D0-342A-8065-5B8B505DD030}"/>
              </a:ext>
            </a:extLst>
          </p:cNvPr>
          <p:cNvSpPr txBox="1">
            <a:spLocks/>
          </p:cNvSpPr>
          <p:nvPr/>
        </p:nvSpPr>
        <p:spPr>
          <a:xfrm>
            <a:off x="-5865" y="1311182"/>
            <a:ext cx="6916331"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Tankepartner «visjonering» </a:t>
            </a:r>
          </a:p>
        </p:txBody>
      </p:sp>
      <p:sp>
        <p:nvSpPr>
          <p:cNvPr id="5" name="TextBox 4">
            <a:extLst>
              <a:ext uri="{FF2B5EF4-FFF2-40B4-BE49-F238E27FC236}">
                <a16:creationId xmlns:a16="http://schemas.microsoft.com/office/drawing/2014/main" id="{A7EC1DC8-3D52-D4FA-FE37-A239D71F8F76}"/>
              </a:ext>
            </a:extLst>
          </p:cNvPr>
          <p:cNvSpPr txBox="1"/>
          <p:nvPr/>
        </p:nvSpPr>
        <p:spPr>
          <a:xfrm>
            <a:off x="7436774" y="1304625"/>
            <a:ext cx="3991414" cy="759182"/>
          </a:xfrm>
          <a:prstGeom prst="rect">
            <a:avLst/>
          </a:prstGeom>
          <a:noFill/>
        </p:spPr>
        <p:txBody>
          <a:bodyPr wrap="square">
            <a:spAutoFit/>
          </a:bodyPr>
          <a:lstStyle/>
          <a:p>
            <a:pPr>
              <a:lnSpc>
                <a:spcPts val="2580"/>
              </a:lnSpc>
            </a:pPr>
            <a:r>
              <a:rPr lang="en-GB" sz="2400" dirty="0">
                <a:solidFill>
                  <a:schemeClr val="bg1"/>
                </a:solidFill>
                <a:effectLst/>
                <a:latin typeface="Calibri" panose="020F0502020204030204" pitchFamily="34" charset="0"/>
                <a:ea typeface="Arial" panose="020B0604020202020204" pitchFamily="34" charset="0"/>
                <a:cs typeface="Calibri" panose="020F0502020204030204" pitchFamily="34" charset="0"/>
              </a:rPr>
              <a:t>For å begynne å skrive ned dine idealer, tenk over følgende:</a:t>
            </a:r>
            <a:endParaRPr lang="en-IE" sz="2400" dirty="0">
              <a:solidFill>
                <a:schemeClr val="bg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3956133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80E1D-FE72-AE2D-CAA4-9087B09310B4}"/>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201AEA-F2EB-7385-4619-EE18CC4D5C76}"/>
              </a:ext>
            </a:extLst>
          </p:cNvPr>
          <p:cNvPicPr>
            <a:picLocks noChangeAspect="1"/>
          </p:cNvPicPr>
          <p:nvPr/>
        </p:nvPicPr>
        <p:blipFill rotWithShape="1">
          <a:blip r:embed="rId2"/>
          <a:srcRect l="-16994" t="48092" r="16994" b="29908"/>
          <a:stretch/>
        </p:blipFill>
        <p:spPr>
          <a:xfrm>
            <a:off x="6688680" y="2806"/>
            <a:ext cx="5487602" cy="1811004"/>
          </a:xfrm>
          <a:prstGeom prst="rect">
            <a:avLst/>
          </a:prstGeom>
        </p:spPr>
      </p:pic>
      <p:sp>
        <p:nvSpPr>
          <p:cNvPr id="11" name="Google Shape;133;p1">
            <a:extLst>
              <a:ext uri="{FF2B5EF4-FFF2-40B4-BE49-F238E27FC236}">
                <a16:creationId xmlns:a16="http://schemas.microsoft.com/office/drawing/2014/main" id="{8356FFAB-EC79-C1A7-0C99-190862059023}"/>
              </a:ext>
            </a:extLst>
          </p:cNvPr>
          <p:cNvSpPr/>
          <p:nvPr/>
        </p:nvSpPr>
        <p:spPr>
          <a:xfrm rot="10800000">
            <a:off x="-3" y="-6"/>
            <a:ext cx="12192001" cy="181381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53F1CC7-D69A-EB5F-8B39-6E5D296844DE}"/>
              </a:ext>
            </a:extLst>
          </p:cNvPr>
          <p:cNvSpPr/>
          <p:nvPr/>
        </p:nvSpPr>
        <p:spPr>
          <a:xfrm rot="10800000">
            <a:off x="-2" y="-2"/>
            <a:ext cx="5718528" cy="1813812"/>
          </a:xfrm>
          <a:prstGeom prst="rect">
            <a:avLst/>
          </a:prstGeom>
          <a:blipFill>
            <a:blip r:embed="rId3">
              <a:alphaModFix amt="73000"/>
            </a:blip>
            <a:srcRect/>
            <a:stretch>
              <a:fillRect l="18129" t="-164144" r="-13942" b="-3838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F4E564EA-409E-F8EA-0A5F-D0F714ECC6C6}"/>
              </a:ext>
            </a:extLst>
          </p:cNvPr>
          <p:cNvSpPr txBox="1">
            <a:spLocks/>
          </p:cNvSpPr>
          <p:nvPr/>
        </p:nvSpPr>
        <p:spPr>
          <a:xfrm>
            <a:off x="5109151" y="2218544"/>
            <a:ext cx="6430781" cy="42561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spcBef>
                <a:spcPts val="0"/>
              </a:spcBef>
              <a:buClr>
                <a:srgbClr val="5398A2"/>
              </a:buClr>
              <a:tabLst>
                <a:tab pos="431800" algn="l"/>
              </a:tabLst>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Hva kan jeg gjøre for å bli en del av eller opprette et fellesskap som det jeg har beskrevet ovenfor? </a:t>
            </a:r>
          </a:p>
          <a:p>
            <a:pPr>
              <a:lnSpc>
                <a:spcPts val="2200"/>
              </a:lnSpc>
              <a:spcBef>
                <a:spcPts val="0"/>
              </a:spcBef>
              <a:buClr>
                <a:srgbClr val="5398A2"/>
              </a:buClr>
              <a:tabLst>
                <a:tab pos="431800" algn="l"/>
              </a:tabLst>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Hvordan kan jeg være den typen venn jeg ønsker å ha? </a:t>
            </a:r>
          </a:p>
          <a:p>
            <a:pPr>
              <a:lnSpc>
                <a:spcPts val="2200"/>
              </a:lnSpc>
              <a:spcBef>
                <a:spcPts val="0"/>
              </a:spcBef>
              <a:buClr>
                <a:srgbClr val="5398A2"/>
              </a:buClr>
              <a:tabLst>
                <a:tab pos="431800" algn="l"/>
              </a:tabLst>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Hvilke påminnelser må jeg lage for meg selv for å takle relasjonelle utfordringer? Slike utfordringer kan omfatte:</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ensomhet</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angstfylt avstand</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å se forskjeller fremfor likheter</a:t>
            </a:r>
            <a:b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300" b="1" dirty="0">
                <a:solidFill>
                  <a:srgbClr val="5398A2"/>
                </a:solidFill>
                <a:latin typeface="Calibri" panose="020F0502020204030204" pitchFamily="34" charset="0"/>
                <a:ea typeface="Calibri" panose="020F0502020204030204" pitchFamily="34" charset="0"/>
                <a:cs typeface="Calibri" panose="020F0502020204030204" pitchFamily="34" charset="0"/>
              </a:rPr>
              <a:t>- </a:t>
            </a: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å anta det verste om mennesker (noe som er forskjellig  </a:t>
            </a:r>
          </a:p>
          <a:p>
            <a:pPr marL="0" indent="0">
              <a:lnSpc>
                <a:spcPts val="2200"/>
              </a:lnSpc>
              <a:spcBef>
                <a:spcPts val="0"/>
              </a:spcBef>
              <a:buClr>
                <a:srgbClr val="5398A2"/>
              </a:buClr>
              <a:buNone/>
              <a:tabLst>
                <a:tab pos="431800" algn="l"/>
              </a:tabLst>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	enn å tvinge frem relasjoner som faktisk skader oss) </a:t>
            </a:r>
          </a:p>
          <a:p>
            <a:pPr>
              <a:lnSpc>
                <a:spcPts val="2200"/>
              </a:lnSpc>
              <a:spcBef>
                <a:spcPts val="0"/>
              </a:spcBef>
              <a:buClr>
                <a:srgbClr val="5398A2"/>
              </a:buClr>
              <a:tabLst>
                <a:tab pos="431800" algn="l"/>
              </a:tabLst>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Hvordan kan jeg være en venn og et godt medlem av fellesskapet for meg selv? Hvordan kan jeg være i riktig relasjon, og hvor kan jeg jobbe med å reparere?</a:t>
            </a:r>
          </a:p>
          <a:p>
            <a:pPr>
              <a:lnSpc>
                <a:spcPts val="2200"/>
              </a:lnSpc>
              <a:spcBef>
                <a:spcPts val="0"/>
              </a:spcBef>
              <a:buClr>
                <a:srgbClr val="5398A2"/>
              </a:buClr>
              <a:tabLst>
                <a:tab pos="431800" algn="l"/>
              </a:tabLst>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 Placeholder 3">
            <a:extLst>
              <a:ext uri="{FF2B5EF4-FFF2-40B4-BE49-F238E27FC236}">
                <a16:creationId xmlns:a16="http://schemas.microsoft.com/office/drawing/2014/main" id="{6AB4B18E-4C9B-C740-4D8E-574CBF8D3BF9}"/>
              </a:ext>
            </a:extLst>
          </p:cNvPr>
          <p:cNvSpPr txBox="1">
            <a:spLocks/>
          </p:cNvSpPr>
          <p:nvPr/>
        </p:nvSpPr>
        <p:spPr>
          <a:xfrm>
            <a:off x="725937" y="2218544"/>
            <a:ext cx="3516278" cy="317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Bygg videre på øvelsen ovenfor, og bruk 20 minutter (5 minutter på hvert spørsmål) til å reflektere over følgende spørsmål knyttet til tiltak du kan gjøre for å fremme ditt </a:t>
            </a:r>
          </a:p>
          <a:p>
            <a:pPr marL="0" indent="0">
              <a:lnSpc>
                <a:spcPts val="3000"/>
              </a:lnSpc>
              <a:spcBef>
                <a:spcPts val="0"/>
              </a:spcBef>
              <a:buNone/>
            </a:pPr>
            <a:r>
              <a:rPr lang="en-IE" dirty="0">
                <a:solidFill>
                  <a:srgbClr val="404040"/>
                </a:solidFill>
                <a:latin typeface="Calibri" panose="020F0502020204030204" pitchFamily="34" charset="0"/>
                <a:ea typeface="Calibri" panose="020F0502020204030204" pitchFamily="34" charset="0"/>
                <a:cs typeface="Calibri" panose="020F0502020204030204" pitchFamily="34" charset="0"/>
              </a:rPr>
              <a:t>samfunnsidealet ditt.</a:t>
            </a:r>
          </a:p>
          <a:p>
            <a:pPr marL="0" indent="0">
              <a:lnSpc>
                <a:spcPts val="3000"/>
              </a:lnSpc>
              <a:spcBef>
                <a:spcPts val="0"/>
              </a:spcBef>
              <a:buNone/>
            </a:pPr>
            <a:endParaRPr lang="sv-SE"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80A2F6D9-8D51-A1EF-4881-DB1E0195C306}"/>
              </a:ext>
            </a:extLst>
          </p:cNvPr>
          <p:cNvCxnSpPr>
            <a:cxnSpLocks/>
          </p:cNvCxnSpPr>
          <p:nvPr/>
        </p:nvCxnSpPr>
        <p:spPr>
          <a:xfrm>
            <a:off x="4676928" y="2218544"/>
            <a:ext cx="0" cy="4256171"/>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sp>
        <p:nvSpPr>
          <p:cNvPr id="4" name="Google Shape;145;p2">
            <a:extLst>
              <a:ext uri="{FF2B5EF4-FFF2-40B4-BE49-F238E27FC236}">
                <a16:creationId xmlns:a16="http://schemas.microsoft.com/office/drawing/2014/main" id="{25A4CE7A-DE24-CADB-4905-64D984700429}"/>
              </a:ext>
            </a:extLst>
          </p:cNvPr>
          <p:cNvSpPr txBox="1">
            <a:spLocks/>
          </p:cNvSpPr>
          <p:nvPr/>
        </p:nvSpPr>
        <p:spPr>
          <a:xfrm>
            <a:off x="-3" y="578059"/>
            <a:ext cx="9518757"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Dagbokoppgave nr. 2: Videre selvrefleksjon </a:t>
            </a:r>
          </a:p>
        </p:txBody>
      </p:sp>
    </p:spTree>
    <p:extLst>
      <p:ext uri="{BB962C8B-B14F-4D97-AF65-F5344CB8AC3E}">
        <p14:creationId xmlns:p14="http://schemas.microsoft.com/office/powerpoint/2010/main" val="833894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66852-6934-65E4-E7E7-EB242054F7F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613D5BA0-3F36-97CD-DE6D-F2568D996118}"/>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505395B7-3C6D-0807-2993-CA3EA3A89B0F}"/>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07578286-FC59-EE1C-C1F3-9325BE2A05B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9F1E9228-B481-541E-666F-702BEFDFCA52}"/>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07</a:t>
            </a:r>
          </a:p>
        </p:txBody>
      </p:sp>
      <p:cxnSp>
        <p:nvCxnSpPr>
          <p:cNvPr id="20" name="Straight Connector 19">
            <a:extLst>
              <a:ext uri="{FF2B5EF4-FFF2-40B4-BE49-F238E27FC236}">
                <a16:creationId xmlns:a16="http://schemas.microsoft.com/office/drawing/2014/main" id="{6F00E657-7FCC-9886-C496-7C74AC43266D}"/>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460A1A7-D72B-024C-3B08-4371C5835A95}"/>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cxnSp>
        <p:nvCxnSpPr>
          <p:cNvPr id="4" name="Straight Connector 3">
            <a:extLst>
              <a:ext uri="{FF2B5EF4-FFF2-40B4-BE49-F238E27FC236}">
                <a16:creationId xmlns:a16="http://schemas.microsoft.com/office/drawing/2014/main" id="{1E91270A-F875-0AFE-F403-F282A208C164}"/>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7EA2138-BE0B-2DFB-09B8-ABB96B1FC02C}"/>
              </a:ext>
            </a:extLst>
          </p:cNvPr>
          <p:cNvSpPr/>
          <p:nvPr/>
        </p:nvSpPr>
        <p:spPr>
          <a:xfrm>
            <a:off x="7167304" y="2581516"/>
            <a:ext cx="3248131"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8" name="TextBox 7">
            <a:extLst>
              <a:ext uri="{FF2B5EF4-FFF2-40B4-BE49-F238E27FC236}">
                <a16:creationId xmlns:a16="http://schemas.microsoft.com/office/drawing/2014/main" id="{C84D787B-D772-8A73-6266-20B77BE86328}"/>
              </a:ext>
            </a:extLst>
          </p:cNvPr>
          <p:cNvSpPr txBox="1"/>
          <p:nvPr/>
        </p:nvSpPr>
        <p:spPr>
          <a:xfrm>
            <a:off x="7145867" y="2605362"/>
            <a:ext cx="3248130"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Ressurser </a:t>
            </a:r>
          </a:p>
        </p:txBody>
      </p:sp>
      <p:sp>
        <p:nvSpPr>
          <p:cNvPr id="5" name="Rectangle 4">
            <a:extLst>
              <a:ext uri="{FF2B5EF4-FFF2-40B4-BE49-F238E27FC236}">
                <a16:creationId xmlns:a16="http://schemas.microsoft.com/office/drawing/2014/main" id="{5B819C52-51DB-8809-E2B4-542F38B5D759}"/>
              </a:ext>
            </a:extLst>
          </p:cNvPr>
          <p:cNvSpPr/>
          <p:nvPr/>
        </p:nvSpPr>
        <p:spPr>
          <a:xfrm>
            <a:off x="6925733" y="3547652"/>
            <a:ext cx="346826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A2EF41F0-937B-E118-A0DC-E5C0887F7659}"/>
              </a:ext>
            </a:extLst>
          </p:cNvPr>
          <p:cNvSpPr txBox="1"/>
          <p:nvPr/>
        </p:nvSpPr>
        <p:spPr>
          <a:xfrm>
            <a:off x="6485467" y="3571498"/>
            <a:ext cx="3887092"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for videre</a:t>
            </a:r>
          </a:p>
        </p:txBody>
      </p:sp>
      <p:sp>
        <p:nvSpPr>
          <p:cNvPr id="9" name="Rectangle 8">
            <a:extLst>
              <a:ext uri="{FF2B5EF4-FFF2-40B4-BE49-F238E27FC236}">
                <a16:creationId xmlns:a16="http://schemas.microsoft.com/office/drawing/2014/main" id="{1A070651-A5CF-E9E0-438E-DCA9E2967DEB}"/>
              </a:ext>
            </a:extLst>
          </p:cNvPr>
          <p:cNvSpPr/>
          <p:nvPr/>
        </p:nvSpPr>
        <p:spPr>
          <a:xfrm>
            <a:off x="6637867" y="4533085"/>
            <a:ext cx="3734692"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0" name="TextBox 9">
            <a:extLst>
              <a:ext uri="{FF2B5EF4-FFF2-40B4-BE49-F238E27FC236}">
                <a16:creationId xmlns:a16="http://schemas.microsoft.com/office/drawing/2014/main" id="{F1C1B834-9E98-808D-7E0D-5B43610E2935}"/>
              </a:ext>
            </a:extLst>
          </p:cNvPr>
          <p:cNvSpPr txBox="1"/>
          <p:nvPr/>
        </p:nvSpPr>
        <p:spPr>
          <a:xfrm>
            <a:off x="6231467" y="4556931"/>
            <a:ext cx="4119654" cy="830997"/>
          </a:xfrm>
          <a:prstGeom prst="rect">
            <a:avLst/>
          </a:prstGeom>
          <a:noFill/>
        </p:spPr>
        <p:txBody>
          <a:bodyPr wrap="squar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utforskning </a:t>
            </a:r>
          </a:p>
        </p:txBody>
      </p:sp>
    </p:spTree>
    <p:extLst>
      <p:ext uri="{BB962C8B-B14F-4D97-AF65-F5344CB8AC3E}">
        <p14:creationId xmlns:p14="http://schemas.microsoft.com/office/powerpoint/2010/main" val="2408260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7723D-4642-4DE2-6EFC-83E4D6E8B729}"/>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A774E76E-8629-5B32-8283-5857D722CB5D}"/>
              </a:ext>
            </a:extLst>
          </p:cNvPr>
          <p:cNvPicPr>
            <a:picLocks noChangeAspect="1"/>
          </p:cNvPicPr>
          <p:nvPr/>
        </p:nvPicPr>
        <p:blipFill rotWithShape="1">
          <a:blip r:embed="rId2"/>
          <a:srcRect l="-16994" t="48092" r="16994" b="20511"/>
          <a:stretch/>
        </p:blipFill>
        <p:spPr>
          <a:xfrm>
            <a:off x="4302820" y="2805"/>
            <a:ext cx="7873462" cy="3708219"/>
          </a:xfrm>
          <a:prstGeom prst="rect">
            <a:avLst/>
          </a:prstGeom>
        </p:spPr>
      </p:pic>
      <p:sp>
        <p:nvSpPr>
          <p:cNvPr id="11" name="Google Shape;133;p1">
            <a:extLst>
              <a:ext uri="{FF2B5EF4-FFF2-40B4-BE49-F238E27FC236}">
                <a16:creationId xmlns:a16="http://schemas.microsoft.com/office/drawing/2014/main" id="{748EF222-C5E5-858E-6757-6823BF9AB0F2}"/>
              </a:ext>
            </a:extLst>
          </p:cNvPr>
          <p:cNvSpPr/>
          <p:nvPr/>
        </p:nvSpPr>
        <p:spPr>
          <a:xfrm rot="10800000">
            <a:off x="-5" y="-8"/>
            <a:ext cx="12176285" cy="589085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D72ADF3D-A785-2BF6-7520-3ADF316689B9}"/>
              </a:ext>
            </a:extLst>
          </p:cNvPr>
          <p:cNvSpPr/>
          <p:nvPr/>
        </p:nvSpPr>
        <p:spPr>
          <a:xfrm rot="10800000">
            <a:off x="-2" y="-2"/>
            <a:ext cx="5038165" cy="4663441"/>
          </a:xfrm>
          <a:prstGeom prst="rect">
            <a:avLst/>
          </a:prstGeom>
          <a:blipFill>
            <a:blip r:embed="rId3">
              <a:alphaModFix amt="73000"/>
            </a:blip>
            <a:srcRect/>
            <a:stretch>
              <a:fillRect l="18129" t="9487" r="-13942" b="-1315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904AB058-B4BD-2CF6-3B36-5C1ACB992716}"/>
              </a:ext>
            </a:extLst>
          </p:cNvPr>
          <p:cNvSpPr txBox="1">
            <a:spLocks/>
          </p:cNvSpPr>
          <p:nvPr/>
        </p:nvSpPr>
        <p:spPr>
          <a:xfrm>
            <a:off x="580023" y="670754"/>
            <a:ext cx="3237072" cy="60805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None/>
            </a:pPr>
            <a:r>
              <a:rPr lang="en-IE" dirty="0">
                <a:solidFill>
                  <a:schemeClr val="bg1"/>
                </a:solidFill>
                <a:latin typeface="Calibri" panose="020F0502020204030204" pitchFamily="34" charset="0"/>
                <a:ea typeface="Calibri" panose="020F0502020204030204" pitchFamily="34" charset="0"/>
                <a:cs typeface="Calibri" panose="020F0502020204030204" pitchFamily="34" charset="0"/>
              </a:rPr>
              <a:t>I naturen opplever mange av oss en følelse av ro og enhet, som om vi tilhører noe større enn oss selv. Men i det øyeblikket vi vender tilbake til vårt «vanlige» liv, forsvinner ofte denne følelsen av ro og tilknytning. </a:t>
            </a:r>
          </a:p>
        </p:txBody>
      </p:sp>
      <p:sp>
        <p:nvSpPr>
          <p:cNvPr id="8" name="Text Placeholder 3">
            <a:extLst>
              <a:ext uri="{FF2B5EF4-FFF2-40B4-BE49-F238E27FC236}">
                <a16:creationId xmlns:a16="http://schemas.microsoft.com/office/drawing/2014/main" id="{ED7C8B7B-3A86-3479-1CB1-F3D417452AAB}"/>
              </a:ext>
            </a:extLst>
          </p:cNvPr>
          <p:cNvSpPr txBox="1">
            <a:spLocks/>
          </p:cNvSpPr>
          <p:nvPr/>
        </p:nvSpPr>
        <p:spPr>
          <a:xfrm>
            <a:off x="4390760" y="670754"/>
            <a:ext cx="7437447" cy="55857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Snart føler mange av oss oss fremmedgjort fra oss selv, våre drømmer og ønsker, og de rundt oss. </a:t>
            </a: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Som student intervjuet jeg en ung klimaaktivist fra Extinction Rebellion. Hun tilbrakte mye tid i naturen – ikke bare ved å være i naturen, men ved å være naturen ved å knytte seg til det ville. Jeg husker at hun sa at mennesker og ekorn er veldig forskjellige dyr. </a:t>
            </a:r>
          </a:p>
          <a:p>
            <a:pPr marL="0" indent="0">
              <a:lnSpc>
                <a:spcPts val="2200"/>
              </a:lnSpc>
              <a:spcBef>
                <a:spcPts val="0"/>
              </a:spcBef>
              <a:buNone/>
            </a:pPr>
            <a:endPar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200"/>
              </a:lnSpc>
              <a:spcBef>
                <a:spcPts val="0"/>
              </a:spcBef>
              <a:buNone/>
            </a:pPr>
            <a:r>
              <a:rPr lang="en-IE" sz="2300" dirty="0">
                <a:solidFill>
                  <a:schemeClr val="bg1"/>
                </a:solidFill>
                <a:latin typeface="Calibri" panose="020F0502020204030204" pitchFamily="34" charset="0"/>
                <a:ea typeface="Calibri" panose="020F0502020204030204" pitchFamily="34" charset="0"/>
                <a:cs typeface="Calibri" panose="020F0502020204030204" pitchFamily="34" charset="0"/>
              </a:rPr>
              <a:t>Jeg tror hun mente at menneskesamfunnet er komplisert sammenlignet med ekornets liv. Å engasjere seg med mennesker på en ærlig, åpen og autentisk måte krever at vi risikerer komfort – og noen ganger sikkerhet – i rettferdighetens og andre måls tjeneste. Å utvide vårt menneskelige fellesskap krever ofte at vi er sårbare og modige i situasjoner med uenighet og polarisering. Å være liten, stille og ubemerket kan virke som det tryggeste alternativet, lokket av utsiktene til å unngå ubehaget ved sårbarhet, konflikt eller avvisning.</a:t>
            </a:r>
          </a:p>
          <a:p>
            <a:pPr marL="0" indent="0">
              <a:lnSpc>
                <a:spcPts val="22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DC617FC4-E84C-B14F-2799-D75B641F4FA5}"/>
              </a:ext>
            </a:extLst>
          </p:cNvPr>
          <p:cNvCxnSpPr>
            <a:cxnSpLocks/>
          </p:cNvCxnSpPr>
          <p:nvPr/>
        </p:nvCxnSpPr>
        <p:spPr>
          <a:xfrm>
            <a:off x="4066296" y="449085"/>
            <a:ext cx="0" cy="5260999"/>
          </a:xfrm>
          <a:prstGeom prst="line">
            <a:avLst/>
          </a:prstGeom>
          <a:ln w="1905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626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761E5-E86F-7481-C0A1-66797D4E3746}"/>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D0F25A0-ADBC-5932-33D6-70B32C8E4693}"/>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F76CF889-7C37-0E1B-0DB4-0D202BFF584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940DA29-C5E4-E209-D484-F22D550A7FA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131630D-4EE8-D9A9-1512-380022E3981E}"/>
              </a:ext>
            </a:extLst>
          </p:cNvPr>
          <p:cNvSpPr/>
          <p:nvPr/>
        </p:nvSpPr>
        <p:spPr>
          <a:xfrm>
            <a:off x="534735" y="524933"/>
            <a:ext cx="10421132" cy="5786968"/>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A8898AE-DFB5-AB37-DA78-A0B032A5195D}"/>
              </a:ext>
            </a:extLst>
          </p:cNvPr>
          <p:cNvSpPr txBox="1">
            <a:spLocks/>
          </p:cNvSpPr>
          <p:nvPr/>
        </p:nvSpPr>
        <p:spPr>
          <a:xfrm>
            <a:off x="773847" y="870419"/>
            <a:ext cx="9911086" cy="517302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60"/>
              </a:lnSpc>
              <a:spcBef>
                <a:spcPts val="40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Les (dager):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Myten om det normale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en bok av </a:t>
            </a:r>
            <a:r>
              <a:rPr lang="en-GB" sz="2300" u="none" strike="noStrike" dirty="0" err="1">
                <a:solidFill>
                  <a:srgbClr val="404040"/>
                </a:solidFill>
                <a:effectLst/>
                <a:latin typeface="Calibri" panose="020F0502020204030204" pitchFamily="34" charset="0"/>
                <a:ea typeface="Arial" panose="020B0604020202020204" pitchFamily="34" charset="0"/>
                <a:cs typeface="Calibri" panose="020F0502020204030204" pitchFamily="34" charset="0"/>
              </a:rPr>
              <a:t>Gabór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Mate, som tar et kritisk blikk på den frakoblede kulturen i samfunnet vårt, og presenterer konkrete måter å koble seg til igjen og bli hel igjen.</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Lytt (59 min):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Healing and Helping with Mutual Aid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med arrangør, forfatter og lærer Dean Spade. Denne podkastepisoden utforsker: konseptet gjensidig hjelp og hvordan det kan være mer effektivt enn frivillig arbeid; hvordan vi i fellesskap kan helbrede oss fra de skadelige effektene av uholdbare samfunnssystemer; og måter å finne og engasjere seg i gjensidige hjelpeprosjekter.</a:t>
            </a: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r>
              <a:rPr lang="en-GB"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Se (22 min):</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 3 leksjoner i revolusjonær kjærlighet i en tid preget av raseri </a:t>
            </a:r>
            <a:r>
              <a:rPr lang="en-GB"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 En TED Talk av sosialrettighetsaktivist, advokat og filmskaper Valarie Kaur. Valarie ber oss om å elske oss selv, andre og våre motstandere, og oppfordrer oss til å lytte til historiene til dem vi forstår minst, som et motgift mot økende nasjonalisme, polarisering og hat.</a:t>
            </a: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2990547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4E331-B507-1ECC-01BA-74A996C4902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7D2FBEB6-45F3-EC11-4450-823C5083D1E0}"/>
              </a:ext>
            </a:extLst>
          </p:cNvPr>
          <p:cNvPicPr>
            <a:picLocks noChangeAspect="1"/>
          </p:cNvPicPr>
          <p:nvPr/>
        </p:nvPicPr>
        <p:blipFill rotWithShape="1">
          <a:blip r:embed="rId2"/>
          <a:srcRect l="-16994" t="48092" r="16994" b="-11364"/>
          <a:stretch/>
        </p:blipFill>
        <p:spPr>
          <a:xfrm>
            <a:off x="5930567" y="-9589"/>
            <a:ext cx="5487602" cy="5208132"/>
          </a:xfrm>
          <a:prstGeom prst="rect">
            <a:avLst/>
          </a:prstGeom>
        </p:spPr>
      </p:pic>
      <p:sp>
        <p:nvSpPr>
          <p:cNvPr id="11" name="Google Shape;133;p1">
            <a:extLst>
              <a:ext uri="{FF2B5EF4-FFF2-40B4-BE49-F238E27FC236}">
                <a16:creationId xmlns:a16="http://schemas.microsoft.com/office/drawing/2014/main" id="{49D7F50A-364D-4E93-1A8C-6EFD66341433}"/>
              </a:ext>
            </a:extLst>
          </p:cNvPr>
          <p:cNvSpPr/>
          <p:nvPr/>
        </p:nvSpPr>
        <p:spPr>
          <a:xfrm rot="10800000">
            <a:off x="23559" y="0"/>
            <a:ext cx="11394609" cy="6857994"/>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CEA4087-6C1E-EC2F-57FC-D06758B47757}"/>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40920B5F-349C-110F-C8CC-CEE360D61494}"/>
              </a:ext>
            </a:extLst>
          </p:cNvPr>
          <p:cNvSpPr/>
          <p:nvPr/>
        </p:nvSpPr>
        <p:spPr>
          <a:xfrm>
            <a:off x="480835" y="1005875"/>
            <a:ext cx="9900294" cy="479326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16" name="Google Shape;145;p2">
            <a:extLst>
              <a:ext uri="{FF2B5EF4-FFF2-40B4-BE49-F238E27FC236}">
                <a16:creationId xmlns:a16="http://schemas.microsoft.com/office/drawing/2014/main" id="{B2E6888C-3E47-70E5-6442-C3E2513D616C}"/>
              </a:ext>
            </a:extLst>
          </p:cNvPr>
          <p:cNvSpPr txBox="1">
            <a:spLocks/>
          </p:cNvSpPr>
          <p:nvPr/>
        </p:nvSpPr>
        <p:spPr>
          <a:xfrm>
            <a:off x="0" y="1269110"/>
            <a:ext cx="1879603" cy="671785"/>
          </a:xfrm>
          <a:prstGeom prst="rect">
            <a:avLst/>
          </a:prstGeom>
          <a:solidFill>
            <a:srgbClr val="5398A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chemeClr val="bg1"/>
                </a:solidFill>
              </a:rPr>
              <a:t>SPILL</a:t>
            </a:r>
          </a:p>
        </p:txBody>
      </p:sp>
      <p:sp>
        <p:nvSpPr>
          <p:cNvPr id="3" name="Text Placeholder 3">
            <a:extLst>
              <a:ext uri="{FF2B5EF4-FFF2-40B4-BE49-F238E27FC236}">
                <a16:creationId xmlns:a16="http://schemas.microsoft.com/office/drawing/2014/main" id="{7FD609D7-1017-DE95-702F-ABDF8FE06881}"/>
              </a:ext>
            </a:extLst>
          </p:cNvPr>
          <p:cNvSpPr txBox="1">
            <a:spLocks/>
          </p:cNvSpPr>
          <p:nvPr/>
        </p:nvSpPr>
        <p:spPr>
          <a:xfrm>
            <a:off x="773831" y="2333302"/>
            <a:ext cx="9464451" cy="31284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Spillet</a:t>
            </a:r>
            <a:r>
              <a:rPr lang="en-IE" sz="2300" b="1"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«Velkommen til min verden»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kan spille en viktig rolle i å håndtere følelser av fremmedgjøring og fremme forståelse blant deltakerne. Klimaangst fører ofte til følelser av isolasjon, hvor enkeltpersoner føler seg fremmedgjort ikke bare fra seg selv, men også fra andre og sine lokalsamfunn.</a:t>
            </a:r>
          </a:p>
          <a:p>
            <a:pPr marL="0" indent="0">
              <a:lnSpc>
                <a:spcPts val="2460"/>
              </a:lnSpc>
              <a:spcBef>
                <a:spcPts val="400"/>
              </a:spcBef>
              <a:buClr>
                <a:srgbClr val="5398A2"/>
              </a:buClr>
              <a:buNone/>
            </a:pPr>
            <a:endParaRPr lang="en-IE" sz="2300" dirty="0">
              <a:solidFill>
                <a:srgbClr val="404040"/>
              </a:solidFill>
              <a:latin typeface="Calibri" panose="020F0502020204030204" pitchFamily="34" charset="0"/>
              <a:ea typeface="Arial" panose="020B0604020202020204" pitchFamily="34" charset="0"/>
              <a:cs typeface="Calibri" panose="020F0502020204030204" pitchFamily="34" charset="0"/>
            </a:endParaRPr>
          </a:p>
          <a:p>
            <a:pPr marL="0" indent="0">
              <a:lnSpc>
                <a:spcPts val="2460"/>
              </a:lnSpc>
              <a:spcBef>
                <a:spcPts val="400"/>
              </a:spcBef>
              <a:buClr>
                <a:srgbClr val="5398A2"/>
              </a:buClr>
              <a:buNone/>
            </a:pP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 Ved å forstå at alle opplever og reagerer på klimakrisen på forskjellige måter, kan deltakerne begynne å bygge broer av empati og tilknytning, noe som er avgjørende for å skape sterke, motstandsdyktige samfunn. </a:t>
            </a:r>
          </a:p>
        </p:txBody>
      </p:sp>
    </p:spTree>
    <p:extLst>
      <p:ext uri="{BB962C8B-B14F-4D97-AF65-F5344CB8AC3E}">
        <p14:creationId xmlns:p14="http://schemas.microsoft.com/office/powerpoint/2010/main" val="2256487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33D1-3B00-5177-E933-183B779CB8D2}"/>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C0F5D7E7-8AC0-F052-DBDF-80CDBB785576}"/>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5CD9119-19FA-B7CB-2CCA-8C4AE7E7AF9F}"/>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653201D-6E7A-8398-8A5C-98387EE5074A}"/>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FE0010AA-0535-2856-41BC-B2C51200242F}"/>
              </a:ext>
            </a:extLst>
          </p:cNvPr>
          <p:cNvSpPr/>
          <p:nvPr/>
        </p:nvSpPr>
        <p:spPr>
          <a:xfrm>
            <a:off x="534735" y="1398891"/>
            <a:ext cx="10509894" cy="491301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IE"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5BAA4D0-E1B8-40C3-864B-E7045808256A}"/>
              </a:ext>
            </a:extLst>
          </p:cNvPr>
          <p:cNvSpPr txBox="1">
            <a:spLocks/>
          </p:cNvSpPr>
          <p:nvPr/>
        </p:nvSpPr>
        <p:spPr>
          <a:xfrm>
            <a:off x="-1" y="301765"/>
            <a:ext cx="822026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Spillet «Velkommen til min verden» </a:t>
            </a:r>
          </a:p>
        </p:txBody>
      </p:sp>
      <p:sp>
        <p:nvSpPr>
          <p:cNvPr id="5" name="Text Placeholder 3">
            <a:extLst>
              <a:ext uri="{FF2B5EF4-FFF2-40B4-BE49-F238E27FC236}">
                <a16:creationId xmlns:a16="http://schemas.microsoft.com/office/drawing/2014/main" id="{50AB9FEE-77A6-1D54-A01A-EB83FC048CC1}"/>
              </a:ext>
            </a:extLst>
          </p:cNvPr>
          <p:cNvSpPr txBox="1">
            <a:spLocks/>
          </p:cNvSpPr>
          <p:nvPr/>
        </p:nvSpPr>
        <p:spPr>
          <a:xfrm>
            <a:off x="795641" y="1965964"/>
            <a:ext cx="9911086" cy="3493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Bygger empati og forståelse: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Spillet fremmer dyp lytting og deling, slik at deltakerne kan se verden gjennom andres øyne. Dette er avgjørende for å bygge sterke, sammenhengende fellesskap.</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Oppmuntrer til sårbarhet: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Ved å dele personlige oppfatninger øver deltakerne seg på å være åpne og autentiske, noe som er nøkkelen til å bygge tillit og meningsfulle relasjoner.</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lvl="0">
              <a:lnSpc>
                <a:spcPts val="2460"/>
              </a:lnSpc>
              <a:spcBef>
                <a:spcPts val="400"/>
              </a:spcBef>
              <a:buClr>
                <a:srgbClr val="5398A2"/>
              </a:buClr>
            </a:pPr>
            <a:r>
              <a:rPr lang="en-IE" sz="2300" b="1" u="none" strike="noStrike" dirty="0">
                <a:solidFill>
                  <a:srgbClr val="5398A2"/>
                </a:solidFill>
                <a:effectLst/>
                <a:latin typeface="Calibri" panose="020F0502020204030204" pitchFamily="34" charset="0"/>
                <a:ea typeface="Arial" panose="020B0604020202020204" pitchFamily="34" charset="0"/>
                <a:cs typeface="Calibri" panose="020F0502020204030204" pitchFamily="34" charset="0"/>
              </a:rPr>
              <a:t>Skaper felles mål: </a:t>
            </a:r>
            <a:r>
              <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rPr>
              <a:t>Gjennom prosessen med å dele og fremme forståelse kan deltakerne gå fra individuell isolasjon til en følelse av felles mål, og innse at de ikke er alene om sine kamper eller håp.</a:t>
            </a:r>
          </a:p>
          <a:p>
            <a:pPr lvl="0">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a:p>
            <a:pPr>
              <a:lnSpc>
                <a:spcPts val="2460"/>
              </a:lnSpc>
              <a:spcBef>
                <a:spcPts val="400"/>
              </a:spcBef>
              <a:buClr>
                <a:srgbClr val="5398A2"/>
              </a:buClr>
            </a:pPr>
            <a:endParaRPr lang="en-IE" sz="2300" u="none" strike="noStrike" dirty="0">
              <a:solidFill>
                <a:srgbClr val="404040"/>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5160644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AA39-3F52-5C58-B6E3-13B5C5B672C3}"/>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E7DA0C8A-BC64-FF47-A986-8ADE9061B388}"/>
              </a:ext>
            </a:extLst>
          </p:cNvPr>
          <p:cNvPicPr>
            <a:picLocks noChangeAspect="1"/>
          </p:cNvPicPr>
          <p:nvPr/>
        </p:nvPicPr>
        <p:blipFill rotWithShape="1">
          <a:blip r:embed="rId2"/>
          <a:srcRect l="-16994" t="48092" r="16994" b="-11364"/>
          <a:stretch/>
        </p:blipFill>
        <p:spPr>
          <a:xfrm>
            <a:off x="2443397" y="0"/>
            <a:ext cx="8826901" cy="8377369"/>
          </a:xfrm>
          <a:prstGeom prst="rect">
            <a:avLst/>
          </a:prstGeom>
        </p:spPr>
      </p:pic>
      <p:sp>
        <p:nvSpPr>
          <p:cNvPr id="11" name="Google Shape;133;p1">
            <a:extLst>
              <a:ext uri="{FF2B5EF4-FFF2-40B4-BE49-F238E27FC236}">
                <a16:creationId xmlns:a16="http://schemas.microsoft.com/office/drawing/2014/main" id="{29D979D8-8D8C-7C2C-D222-CF4AF9F40FB8}"/>
              </a:ext>
            </a:extLst>
          </p:cNvPr>
          <p:cNvSpPr/>
          <p:nvPr/>
        </p:nvSpPr>
        <p:spPr>
          <a:xfrm rot="10800000">
            <a:off x="7836" y="-885"/>
            <a:ext cx="11262462" cy="6858875"/>
          </a:xfrm>
          <a:prstGeom prst="rect">
            <a:avLst/>
          </a:prstGeom>
          <a:gradFill>
            <a:gsLst>
              <a:gs pos="26000">
                <a:srgbClr val="1F8E47"/>
              </a:gs>
              <a:gs pos="48000">
                <a:srgbClr val="1F8E47"/>
              </a:gs>
              <a:gs pos="79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4050D42E-DE7D-582D-EE19-DAA71CB1A5C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A51906CE-107A-A1D4-853A-91131025D4B6}"/>
              </a:ext>
            </a:extLst>
          </p:cNvPr>
          <p:cNvSpPr/>
          <p:nvPr/>
        </p:nvSpPr>
        <p:spPr>
          <a:xfrm>
            <a:off x="758856" y="2263404"/>
            <a:ext cx="5738924" cy="3850560"/>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5" name="Google Shape;145;p2">
            <a:extLst>
              <a:ext uri="{FF2B5EF4-FFF2-40B4-BE49-F238E27FC236}">
                <a16:creationId xmlns:a16="http://schemas.microsoft.com/office/drawing/2014/main" id="{FCD0E5FC-CE0A-8656-68B0-C58D4EA7C6E5}"/>
              </a:ext>
            </a:extLst>
          </p:cNvPr>
          <p:cNvSpPr txBox="1">
            <a:spLocks/>
          </p:cNvSpPr>
          <p:nvPr/>
        </p:nvSpPr>
        <p:spPr>
          <a:xfrm>
            <a:off x="0" y="639397"/>
            <a:ext cx="10702212"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Veiledning til spillet «Velkommen til min verden»:</a:t>
            </a:r>
          </a:p>
        </p:txBody>
      </p:sp>
      <p:sp>
        <p:nvSpPr>
          <p:cNvPr id="5" name="Text Placeholder 3">
            <a:extLst>
              <a:ext uri="{FF2B5EF4-FFF2-40B4-BE49-F238E27FC236}">
                <a16:creationId xmlns:a16="http://schemas.microsoft.com/office/drawing/2014/main" id="{BCF7876E-9FA2-5229-0C49-785A482A34F4}"/>
              </a:ext>
            </a:extLst>
          </p:cNvPr>
          <p:cNvSpPr txBox="1">
            <a:spLocks/>
          </p:cNvSpPr>
          <p:nvPr/>
        </p:nvSpPr>
        <p:spPr>
          <a:xfrm>
            <a:off x="1158169" y="2636890"/>
            <a:ext cx="5145583" cy="3213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Tid: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30–45 minutter</a:t>
            </a:r>
          </a:p>
          <a:p>
            <a:pPr marL="0" indent="0">
              <a:lnSpc>
                <a:spcPts val="2500"/>
              </a:lnSpc>
              <a:spcBef>
                <a:spcPts val="0"/>
              </a:spcBef>
              <a:buClr>
                <a:srgbClr val="E6C8C7"/>
              </a:buClr>
              <a:buNone/>
            </a:pPr>
            <a:b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b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Antall deltakere: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Små grupper (3–6 personer)</a:t>
            </a:r>
          </a:p>
          <a:p>
            <a:pPr marL="0" indent="0">
              <a:lnSpc>
                <a:spcPts val="2500"/>
              </a:lnSpc>
              <a:spcBef>
                <a:spcPts val="0"/>
              </a:spcBef>
              <a:buClr>
                <a:srgbClr val="E6C8C7"/>
              </a:buClr>
              <a:buNone/>
            </a:pPr>
            <a:endPar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Materialer: </a:t>
            </a: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Papir, penner eller digitale verktøy (hvis gjennomført online), plass til diskusjon</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250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C0D27-0186-C228-044E-FB7D3842658C}"/>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97434D49-C17C-F57A-123D-CA03D7C2D25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3EDC2093-629D-1D86-D624-11C5798F60E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2E30EA9-D38A-A96A-6C24-D0E6377F7080}"/>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B6F7F7D6-A78E-B872-D775-22DE84B87FDB}"/>
              </a:ext>
            </a:extLst>
          </p:cNvPr>
          <p:cNvSpPr/>
          <p:nvPr/>
        </p:nvSpPr>
        <p:spPr>
          <a:xfrm>
            <a:off x="533138" y="2901589"/>
            <a:ext cx="10359712" cy="331701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B5983BA-2900-1C6A-7E53-3C636D0EB29A}"/>
              </a:ext>
            </a:extLst>
          </p:cNvPr>
          <p:cNvSpPr txBox="1">
            <a:spLocks/>
          </p:cNvSpPr>
          <p:nvPr/>
        </p:nvSpPr>
        <p:spPr>
          <a:xfrm>
            <a:off x="1760777" y="3428212"/>
            <a:ext cx="8668560" cy="28057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Introduksjon til begrepet personlige realiteter</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Begynn med å forklare at hver person opplever verden på en unik måte, basert på sin egen bakgrunn, erfaringer og perspektiver. Understreke at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ingen mennesker har samme virkelighet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og at denne øvelsen vil hjelpe dem å utforske sine egne perspektiver samtidig som de forstår andres synspunkter.</a:t>
            </a: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93E8B291-6B14-F156-DBA1-A6BE5C15A9CA}"/>
              </a:ext>
            </a:extLst>
          </p:cNvPr>
          <p:cNvCxnSpPr>
            <a:cxnSpLocks/>
          </p:cNvCxnSpPr>
          <p:nvPr/>
        </p:nvCxnSpPr>
        <p:spPr>
          <a:xfrm flipH="1">
            <a:off x="1431422" y="388376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8704F4E6-A4CD-68D8-C369-CA0227745295}"/>
              </a:ext>
            </a:extLst>
          </p:cNvPr>
          <p:cNvGrpSpPr/>
          <p:nvPr/>
        </p:nvGrpSpPr>
        <p:grpSpPr>
          <a:xfrm>
            <a:off x="469481" y="3578067"/>
            <a:ext cx="1420700" cy="893966"/>
            <a:chOff x="5728181" y="1253145"/>
            <a:chExt cx="1546707" cy="973255"/>
          </a:xfrm>
        </p:grpSpPr>
        <p:sp>
          <p:nvSpPr>
            <p:cNvPr id="18" name="Oval 17">
              <a:extLst>
                <a:ext uri="{FF2B5EF4-FFF2-40B4-BE49-F238E27FC236}">
                  <a16:creationId xmlns:a16="http://schemas.microsoft.com/office/drawing/2014/main" id="{CBA906D9-AD5D-9FDB-43AB-26408865D39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B48A6D24-59E2-A7F6-EAA9-BC7A9ED45FC1}"/>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01</a:t>
              </a:r>
            </a:p>
          </p:txBody>
        </p:sp>
      </p:grpSp>
      <p:sp>
        <p:nvSpPr>
          <p:cNvPr id="3" name="Google Shape;145;p2">
            <a:extLst>
              <a:ext uri="{FF2B5EF4-FFF2-40B4-BE49-F238E27FC236}">
                <a16:creationId xmlns:a16="http://schemas.microsoft.com/office/drawing/2014/main" id="{52D34569-4E54-F8B7-5279-B6460A2C897D}"/>
              </a:ext>
            </a:extLst>
          </p:cNvPr>
          <p:cNvSpPr txBox="1">
            <a:spLocks/>
          </p:cNvSpPr>
          <p:nvPr/>
        </p:nvSpPr>
        <p:spPr>
          <a:xfrm>
            <a:off x="0" y="639397"/>
            <a:ext cx="7180289"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Trinnvis veiledning for lærere:</a:t>
            </a:r>
          </a:p>
        </p:txBody>
      </p:sp>
    </p:spTree>
    <p:extLst>
      <p:ext uri="{BB962C8B-B14F-4D97-AF65-F5344CB8AC3E}">
        <p14:creationId xmlns:p14="http://schemas.microsoft.com/office/powerpoint/2010/main" val="15179812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EDB0D-2A09-18E3-9DA9-8F50A45012C0}"/>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3B32D309-2889-7E22-3867-91BB65870200}"/>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D8A1DC9A-7FC8-5563-DDC4-8358A1E84195}"/>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7ED5B684-EC47-304B-C7A2-8E61E5427C2E}"/>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1099690-60E4-8BC3-B76D-ACABBEE87026}"/>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F7F9B2FD-0BC6-EE7F-C517-C4BA8D010873}"/>
              </a:ext>
            </a:extLst>
          </p:cNvPr>
          <p:cNvSpPr txBox="1">
            <a:spLocks/>
          </p:cNvSpPr>
          <p:nvPr/>
        </p:nvSpPr>
        <p:spPr>
          <a:xfrm>
            <a:off x="1761720" y="1687247"/>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Sett scenen:</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 deltakerne lukke øynene og forestille seg hvordan de oppfatter verden i sammenheng med klimaendringer og samfunnet. </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Oppfordre dem til å tenke på hvordan de personlig føler seg når de står overfor klimaspørsmål, hvordan de ser verden rundt seg, og hvordan disse erfaringene former deres forståelse av krisen: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Hva synes du om klimaendringene?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Når du leser nyhetene, hvordan ser verden ut for deg?</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Hvordan påvirker måten du ser verden på, din forståelse av klimakrisen?</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4E797D76-C74D-C72F-822E-CCC40AB070FF}"/>
              </a:ext>
            </a:extLst>
          </p:cNvPr>
          <p:cNvCxnSpPr>
            <a:cxnSpLocks/>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EE06EF1-D805-B54E-E299-C2506D50D237}"/>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F5FFA65E-5617-9E69-776F-5653294DFD2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ADA9025A-D181-5315-1FA1-26A9F172A45E}"/>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02</a:t>
              </a:r>
            </a:p>
          </p:txBody>
        </p:sp>
      </p:grpSp>
    </p:spTree>
    <p:extLst>
      <p:ext uri="{BB962C8B-B14F-4D97-AF65-F5344CB8AC3E}">
        <p14:creationId xmlns:p14="http://schemas.microsoft.com/office/powerpoint/2010/main" val="28563429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95917-7811-126F-0360-860BB0E71E1A}"/>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366CCB1-A23E-1E21-61F8-9344FE9131DA}"/>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C9C5FB4B-4741-7158-6DBB-17D7A194A3B9}"/>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3AD0007-495C-C36F-FDBB-F1F9D57E381F}"/>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9042DECF-0F5A-72B3-7EE6-E2B59D9AC6B1}"/>
              </a:ext>
            </a:extLst>
          </p:cNvPr>
          <p:cNvSpPr/>
          <p:nvPr/>
        </p:nvSpPr>
        <p:spPr>
          <a:xfrm>
            <a:off x="534081" y="1359783"/>
            <a:ext cx="10359712" cy="4812987"/>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680314B-3ACD-6E55-F1C8-FC349ADF39E2}"/>
              </a:ext>
            </a:extLst>
          </p:cNvPr>
          <p:cNvSpPr txBox="1">
            <a:spLocks/>
          </p:cNvSpPr>
          <p:nvPr/>
        </p:nvSpPr>
        <p:spPr>
          <a:xfrm>
            <a:off x="1761720" y="1687247"/>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Registrering og deling av perspektiver:</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Be hver deltaker bruke noen minutter på å skrive eller tegne sin oppfatning av verden i forhold til klimaendringer og samfunn. </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Spørsmålene kan omfatte: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Hva ser du når du tenker på klimakrisen?</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Hvilke følelser får du når du tenker på samfunnets respons på klimaendringene?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Hvordan ser du på din rolle i å takle krisen?</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193F5BBC-AF85-9246-0AF1-28D8DCADAEE6}"/>
              </a:ext>
            </a:extLst>
          </p:cNvPr>
          <p:cNvCxnSpPr>
            <a:cxnSpLocks/>
          </p:cNvCxnSpPr>
          <p:nvPr/>
        </p:nvCxnSpPr>
        <p:spPr>
          <a:xfrm flipH="1">
            <a:off x="1432365" y="2176671"/>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021F8D-E283-C57F-8E2C-1D576A8ABBF1}"/>
              </a:ext>
            </a:extLst>
          </p:cNvPr>
          <p:cNvGrpSpPr/>
          <p:nvPr/>
        </p:nvGrpSpPr>
        <p:grpSpPr>
          <a:xfrm>
            <a:off x="470424" y="1870969"/>
            <a:ext cx="1420700" cy="893966"/>
            <a:chOff x="5728181" y="1253145"/>
            <a:chExt cx="1546707" cy="973255"/>
          </a:xfrm>
        </p:grpSpPr>
        <p:sp>
          <p:nvSpPr>
            <p:cNvPr id="18" name="Oval 17">
              <a:extLst>
                <a:ext uri="{FF2B5EF4-FFF2-40B4-BE49-F238E27FC236}">
                  <a16:creationId xmlns:a16="http://schemas.microsoft.com/office/drawing/2014/main" id="{9F4A648C-F01B-7E17-92C9-99B38E1FF5DD}"/>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D41B1A62-D3CC-85A8-55E5-5CC0699111C0}"/>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03</a:t>
              </a:r>
            </a:p>
          </p:txBody>
        </p:sp>
      </p:grpSp>
    </p:spTree>
    <p:extLst>
      <p:ext uri="{BB962C8B-B14F-4D97-AF65-F5344CB8AC3E}">
        <p14:creationId xmlns:p14="http://schemas.microsoft.com/office/powerpoint/2010/main" val="143383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D85F3-FDAB-482E-4754-1940DA60D5E1}"/>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2F5BB34C-0027-DD97-32F0-57165D10AB41}"/>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2F873223-83F1-9A12-5E0E-A1F316C8FE7D}"/>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8DB9761D-4CAD-9C91-0342-0A75610655F5}"/>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E455BBBE-CEB5-301E-0F6F-89C93FE1805F}"/>
              </a:ext>
            </a:extLst>
          </p:cNvPr>
          <p:cNvSpPr/>
          <p:nvPr/>
        </p:nvSpPr>
        <p:spPr>
          <a:xfrm>
            <a:off x="534081" y="1134931"/>
            <a:ext cx="10359712" cy="5198544"/>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9207165-92C2-3D62-0D12-A21EF9CD290C}"/>
              </a:ext>
            </a:extLst>
          </p:cNvPr>
          <p:cNvSpPr txBox="1">
            <a:spLocks/>
          </p:cNvSpPr>
          <p:nvPr/>
        </p:nvSpPr>
        <p:spPr>
          <a:xfrm>
            <a:off x="1761720" y="1462395"/>
            <a:ext cx="8668560"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Oppmuntre deltakerne:</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Oppmuntre deltakerne til å fokusere på sine egne erfaringer og perspektiver uten å bekymre seg for om andre er enige eller uenige.</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6279C35F-C435-7478-9860-B0DD95B4D9D5}"/>
              </a:ext>
            </a:extLst>
          </p:cNvPr>
          <p:cNvCxnSpPr>
            <a:cxnSpLocks/>
          </p:cNvCxnSpPr>
          <p:nvPr/>
        </p:nvCxnSpPr>
        <p:spPr>
          <a:xfrm flipH="1">
            <a:off x="1432365" y="195181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60A1493-BF69-07FC-EEDE-B554E4F93BA1}"/>
              </a:ext>
            </a:extLst>
          </p:cNvPr>
          <p:cNvGrpSpPr/>
          <p:nvPr/>
        </p:nvGrpSpPr>
        <p:grpSpPr>
          <a:xfrm>
            <a:off x="470424" y="1646117"/>
            <a:ext cx="1420700" cy="893966"/>
            <a:chOff x="5728181" y="1253145"/>
            <a:chExt cx="1546707" cy="973255"/>
          </a:xfrm>
        </p:grpSpPr>
        <p:sp>
          <p:nvSpPr>
            <p:cNvPr id="18" name="Oval 17">
              <a:extLst>
                <a:ext uri="{FF2B5EF4-FFF2-40B4-BE49-F238E27FC236}">
                  <a16:creationId xmlns:a16="http://schemas.microsoft.com/office/drawing/2014/main" id="{8CD36157-ADF6-EB2A-9CF1-80B895967B88}"/>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FE2EE64-FABA-EA43-EE68-615E6CF1D16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04</a:t>
              </a:r>
            </a:p>
          </p:txBody>
        </p:sp>
      </p:grpSp>
      <p:sp>
        <p:nvSpPr>
          <p:cNvPr id="3" name="Text Placeholder 3">
            <a:extLst>
              <a:ext uri="{FF2B5EF4-FFF2-40B4-BE49-F238E27FC236}">
                <a16:creationId xmlns:a16="http://schemas.microsoft.com/office/drawing/2014/main" id="{A4990105-2206-B66B-45CC-3EA3D0DB3A78}"/>
              </a:ext>
            </a:extLst>
          </p:cNvPr>
          <p:cNvSpPr txBox="1">
            <a:spLocks/>
          </p:cNvSpPr>
          <p:nvPr/>
        </p:nvSpPr>
        <p:spPr>
          <a:xfrm>
            <a:off x="1774686" y="3789764"/>
            <a:ext cx="8668560" cy="17417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Gruppedeling:</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Når deltakerne har skrevet ned tankene sine, ber du dem dele sin personlige «verden» med gruppen. Hver person blir invitert til å beskrive det de har skrevet eller tegnet, og forklare hvordan de ser på klimakrisen, sin rolle i den og hvordan de opplever fellesskap (eller mangel på det) i denne sammenhengen.</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B7E3AE0-6DAD-9963-EA0F-381EB10BD028}"/>
              </a:ext>
            </a:extLst>
          </p:cNvPr>
          <p:cNvCxnSpPr>
            <a:cxnSpLocks/>
          </p:cNvCxnSpPr>
          <p:nvPr/>
        </p:nvCxnSpPr>
        <p:spPr>
          <a:xfrm flipH="1">
            <a:off x="1445331" y="4279188"/>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1502F0D2-C30A-2938-108E-398095D2C7E0}"/>
              </a:ext>
            </a:extLst>
          </p:cNvPr>
          <p:cNvGrpSpPr/>
          <p:nvPr/>
        </p:nvGrpSpPr>
        <p:grpSpPr>
          <a:xfrm>
            <a:off x="483390" y="3973486"/>
            <a:ext cx="1420700" cy="893966"/>
            <a:chOff x="5728181" y="1253145"/>
            <a:chExt cx="1546707" cy="973255"/>
          </a:xfrm>
        </p:grpSpPr>
        <p:sp>
          <p:nvSpPr>
            <p:cNvPr id="7" name="Oval 6">
              <a:extLst>
                <a:ext uri="{FF2B5EF4-FFF2-40B4-BE49-F238E27FC236}">
                  <a16:creationId xmlns:a16="http://schemas.microsoft.com/office/drawing/2014/main" id="{CCA3FF82-80CE-F226-CC2B-212CF348F221}"/>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6CB97CE0-D1A2-6D67-0A2D-41A3CEEBCABA}"/>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05</a:t>
              </a:r>
            </a:p>
          </p:txBody>
        </p:sp>
      </p:grpSp>
    </p:spTree>
    <p:extLst>
      <p:ext uri="{BB962C8B-B14F-4D97-AF65-F5344CB8AC3E}">
        <p14:creationId xmlns:p14="http://schemas.microsoft.com/office/powerpoint/2010/main" val="277650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F63C0-28A6-BBD6-D0E2-9A24606A9918}"/>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19F0E5EA-4BF1-72E4-D314-2B9B150B4487}"/>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EB20283C-A1D2-B200-8881-A4987A1E0357}"/>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C8EB6AA7-448A-676C-7A9B-5F82188D85DC}"/>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C7C9B786-B4E5-509A-4D16-40DD28DDFCDB}"/>
              </a:ext>
            </a:extLst>
          </p:cNvPr>
          <p:cNvSpPr/>
          <p:nvPr/>
        </p:nvSpPr>
        <p:spPr>
          <a:xfrm>
            <a:off x="534081" y="1164911"/>
            <a:ext cx="10359712" cy="5198543"/>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6999E915-8DAC-C49C-32E4-66766DE5C7A4}"/>
              </a:ext>
            </a:extLst>
          </p:cNvPr>
          <p:cNvSpPr txBox="1">
            <a:spLocks/>
          </p:cNvSpPr>
          <p:nvPr/>
        </p:nvSpPr>
        <p:spPr>
          <a:xfrm>
            <a:off x="1761720" y="1492375"/>
            <a:ext cx="8668560" cy="51923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Refleksjon og empati:</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Etter at alle har delt sine tanker, oppfordrer du gruppemedlemmene til å reflektere over likheter og forskjeller mellom deres perspektiver. </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Still spørsmål som:</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Hvordan føltes det å dele din verden med andre?</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Hva overrasket deg ved andres perspektiver?</a:t>
            </a:r>
          </a:p>
          <a:p>
            <a:pPr>
              <a:lnSpc>
                <a:spcPts val="2500"/>
              </a:lnSpc>
              <a:spcBef>
                <a:spcPts val="0"/>
              </a:spcBef>
              <a:buClr>
                <a:srgbClr val="5398A2"/>
              </a:buClr>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Hvordan hjelper forståelsen av andres virkelighet deg til å føle deg mer tilknyttet eller styrket?</a:t>
            </a: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Denne fasen av spillet er avgjørende for å bygge empati og erkjenne at selv om enkeltpersoner kan oppleve klimakrisen forskjellig, er det fellesnevnere som kan forene dem. </a:t>
            </a:r>
          </a:p>
          <a:p>
            <a:pPr marL="0" lv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3FD47076-F737-08C4-CDFB-CCDE9AA4EC18}"/>
              </a:ext>
            </a:extLst>
          </p:cNvPr>
          <p:cNvCxnSpPr>
            <a:cxnSpLocks/>
          </p:cNvCxnSpPr>
          <p:nvPr/>
        </p:nvCxnSpPr>
        <p:spPr>
          <a:xfrm flipH="1">
            <a:off x="1432365" y="198179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F90AE9C-7F2B-713C-F720-83D2A2C807D5}"/>
              </a:ext>
            </a:extLst>
          </p:cNvPr>
          <p:cNvGrpSpPr/>
          <p:nvPr/>
        </p:nvGrpSpPr>
        <p:grpSpPr>
          <a:xfrm>
            <a:off x="470424" y="1676097"/>
            <a:ext cx="1420700" cy="893966"/>
            <a:chOff x="5728181" y="1253145"/>
            <a:chExt cx="1546707" cy="973255"/>
          </a:xfrm>
        </p:grpSpPr>
        <p:sp>
          <p:nvSpPr>
            <p:cNvPr id="18" name="Oval 17">
              <a:extLst>
                <a:ext uri="{FF2B5EF4-FFF2-40B4-BE49-F238E27FC236}">
                  <a16:creationId xmlns:a16="http://schemas.microsoft.com/office/drawing/2014/main" id="{38A8E440-9CE6-ED3D-C7E4-005E6CF0CD6E}"/>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4395ED2-73A3-E5AE-2EB1-8CD5399F57C2}"/>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06</a:t>
              </a:r>
            </a:p>
          </p:txBody>
        </p:sp>
      </p:grpSp>
    </p:spTree>
    <p:extLst>
      <p:ext uri="{BB962C8B-B14F-4D97-AF65-F5344CB8AC3E}">
        <p14:creationId xmlns:p14="http://schemas.microsoft.com/office/powerpoint/2010/main" val="17005422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778E-4103-48A8-DD49-9884C892FC9D}"/>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5781512E-CEC0-C9A9-4E2B-2980E31B667B}"/>
              </a:ext>
            </a:extLst>
          </p:cNvPr>
          <p:cNvPicPr>
            <a:picLocks noChangeAspect="1"/>
          </p:cNvPicPr>
          <p:nvPr/>
        </p:nvPicPr>
        <p:blipFill rotWithShape="1">
          <a:blip r:embed="rId2"/>
          <a:srcRect l="-16994" t="48092" r="16994" b="-11364"/>
          <a:stretch/>
        </p:blipFill>
        <p:spPr>
          <a:xfrm>
            <a:off x="5908757" y="20767"/>
            <a:ext cx="5487602" cy="5208132"/>
          </a:xfrm>
          <a:prstGeom prst="rect">
            <a:avLst/>
          </a:prstGeom>
        </p:spPr>
      </p:pic>
      <p:sp>
        <p:nvSpPr>
          <p:cNvPr id="11" name="Google Shape;133;p1">
            <a:extLst>
              <a:ext uri="{FF2B5EF4-FFF2-40B4-BE49-F238E27FC236}">
                <a16:creationId xmlns:a16="http://schemas.microsoft.com/office/drawing/2014/main" id="{06473F09-5AD5-C6D6-3202-0873204450E3}"/>
              </a:ext>
            </a:extLst>
          </p:cNvPr>
          <p:cNvSpPr/>
          <p:nvPr/>
        </p:nvSpPr>
        <p:spPr>
          <a:xfrm rot="10800000">
            <a:off x="7836" y="-883"/>
            <a:ext cx="11410317" cy="6858875"/>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A091556C-58E0-CEF6-D280-4F1CB426B434}"/>
              </a:ext>
            </a:extLst>
          </p:cNvPr>
          <p:cNvSpPr/>
          <p:nvPr/>
        </p:nvSpPr>
        <p:spPr>
          <a:xfrm rot="10800000">
            <a:off x="7838" y="0"/>
            <a:ext cx="4827217" cy="5198542"/>
          </a:xfrm>
          <a:prstGeom prst="rect">
            <a:avLst/>
          </a:prstGeom>
          <a:blipFill>
            <a:blip r:embed="rId3">
              <a:alphaModFix amt="73000"/>
            </a:blip>
            <a:srcRect/>
            <a:stretch>
              <a:fillRect l="15691" t="30672" r="-23223" b="-3067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133;p1">
            <a:extLst>
              <a:ext uri="{FF2B5EF4-FFF2-40B4-BE49-F238E27FC236}">
                <a16:creationId xmlns:a16="http://schemas.microsoft.com/office/drawing/2014/main" id="{DAEB5199-9CAC-E5C3-FFA5-64C6B3F49740}"/>
              </a:ext>
            </a:extLst>
          </p:cNvPr>
          <p:cNvSpPr/>
          <p:nvPr/>
        </p:nvSpPr>
        <p:spPr>
          <a:xfrm>
            <a:off x="639012" y="638341"/>
            <a:ext cx="10359712" cy="5776282"/>
          </a:xfrm>
          <a:prstGeom prst="rect">
            <a:avLst/>
          </a:prstGeom>
          <a:solidFill>
            <a:schemeClr val="bg1"/>
          </a:solidFill>
          <a:ln>
            <a:solidFill>
              <a:srgbClr val="5398A2"/>
            </a:solid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 name="Text Placeholder 3">
            <a:extLst>
              <a:ext uri="{FF2B5EF4-FFF2-40B4-BE49-F238E27FC236}">
                <a16:creationId xmlns:a16="http://schemas.microsoft.com/office/drawing/2014/main" id="{4EF19375-C467-269A-63E7-37AA64A0A82D}"/>
              </a:ext>
            </a:extLst>
          </p:cNvPr>
          <p:cNvSpPr txBox="1">
            <a:spLocks/>
          </p:cNvSpPr>
          <p:nvPr/>
        </p:nvSpPr>
        <p:spPr>
          <a:xfrm>
            <a:off x="1866650" y="965806"/>
            <a:ext cx="8997915" cy="2824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Skape en felles virkelighet:</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Etter å ha diskutert individuelle perspektiver, led gruppen i en samtale om hvordan disse ulike synspunktene kan samles for å danne en </a:t>
            </a:r>
            <a:r>
              <a:rPr lang="en-IE" sz="2400" b="1" dirty="0">
                <a:solidFill>
                  <a:srgbClr val="404040"/>
                </a:solidFill>
                <a:latin typeface="Calibri" panose="020F0502020204030204" pitchFamily="34" charset="0"/>
                <a:ea typeface="Calibri" panose="020F0502020204030204" pitchFamily="34" charset="0"/>
                <a:cs typeface="Calibri" panose="020F0502020204030204" pitchFamily="34" charset="0"/>
              </a:rPr>
              <a:t>felles virkelighet</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Be deltakerne identifisere felles bekymringer, verdier og håp, og hvordan de kan samarbeide for å skape et fellesskap som støtter hverandre i å takle klimakrisen.</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DD3B3A4A-FF99-E686-90E1-6AA0668CC626}"/>
              </a:ext>
            </a:extLst>
          </p:cNvPr>
          <p:cNvCxnSpPr>
            <a:cxnSpLocks/>
          </p:cNvCxnSpPr>
          <p:nvPr/>
        </p:nvCxnSpPr>
        <p:spPr>
          <a:xfrm flipH="1">
            <a:off x="1537296" y="1455229"/>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ED867F4-A4F8-12E1-0E6C-BC58E8E31100}"/>
              </a:ext>
            </a:extLst>
          </p:cNvPr>
          <p:cNvGrpSpPr/>
          <p:nvPr/>
        </p:nvGrpSpPr>
        <p:grpSpPr>
          <a:xfrm>
            <a:off x="575355" y="1149527"/>
            <a:ext cx="1420700" cy="893966"/>
            <a:chOff x="5728181" y="1253145"/>
            <a:chExt cx="1546707" cy="973255"/>
          </a:xfrm>
        </p:grpSpPr>
        <p:sp>
          <p:nvSpPr>
            <p:cNvPr id="18" name="Oval 17">
              <a:extLst>
                <a:ext uri="{FF2B5EF4-FFF2-40B4-BE49-F238E27FC236}">
                  <a16:creationId xmlns:a16="http://schemas.microsoft.com/office/drawing/2014/main" id="{65F8DE15-C80E-8716-DDC3-D377D4F91A7F}"/>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3">
              <a:extLst>
                <a:ext uri="{FF2B5EF4-FFF2-40B4-BE49-F238E27FC236}">
                  <a16:creationId xmlns:a16="http://schemas.microsoft.com/office/drawing/2014/main" id="{5ED9247D-0107-B5A2-920D-0280985C10D4}"/>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07</a:t>
              </a:r>
            </a:p>
          </p:txBody>
        </p:sp>
      </p:grpSp>
      <p:sp>
        <p:nvSpPr>
          <p:cNvPr id="3" name="Text Placeholder 3">
            <a:extLst>
              <a:ext uri="{FF2B5EF4-FFF2-40B4-BE49-F238E27FC236}">
                <a16:creationId xmlns:a16="http://schemas.microsoft.com/office/drawing/2014/main" id="{1E6D3324-5750-C815-8900-0CEACDF8C639}"/>
              </a:ext>
            </a:extLst>
          </p:cNvPr>
          <p:cNvSpPr txBox="1">
            <a:spLocks/>
          </p:cNvSpPr>
          <p:nvPr/>
        </p:nvSpPr>
        <p:spPr>
          <a:xfrm>
            <a:off x="1890418" y="3786147"/>
            <a:ext cx="8997915" cy="28247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00"/>
              </a:lnSpc>
              <a:spcBef>
                <a:spcPts val="0"/>
              </a:spcBef>
              <a:buClr>
                <a:srgbClr val="E6C8C7"/>
              </a:buClr>
              <a:buNone/>
            </a:pPr>
            <a:r>
              <a:rPr lang="en-IE" sz="3200" b="1" dirty="0">
                <a:solidFill>
                  <a:srgbClr val="5398A2"/>
                </a:solidFill>
                <a:latin typeface="Calibri" panose="020F0502020204030204" pitchFamily="34" charset="0"/>
                <a:ea typeface="Calibri" panose="020F0502020204030204" pitchFamily="34" charset="0"/>
                <a:cs typeface="Calibri" panose="020F0502020204030204" pitchFamily="34" charset="0"/>
              </a:rPr>
              <a:t>Avslutning:</a:t>
            </a:r>
          </a:p>
          <a:p>
            <a:pPr marL="0" indent="0">
              <a:lnSpc>
                <a:spcPts val="2500"/>
              </a:lnSpc>
              <a:spcBef>
                <a:spcPts val="0"/>
              </a:spcBef>
              <a:buClr>
                <a:srgbClr val="E6C8C7"/>
              </a:buClr>
              <a:buNone/>
            </a:pPr>
            <a:endParaRPr lang="en-IE" sz="2700" b="1" dirty="0">
              <a:solidFill>
                <a:srgbClr val="5398A2"/>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Avslutt med å understreke at selv om hver persons virkelighet er unik, kan det å komme sammen for å dele disse perspektivene skape et sterkere og mer motstandsdyktig fellesskap. Oppmuntre deltakerne til å fortsette å være åpne, sårbare og empatiske når de arbeider for å bygge relasjoner både innenfor denne gruppen og i sine bredere fellesskap.</a:t>
            </a: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5398A2"/>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lvl="0">
              <a:lnSpc>
                <a:spcPts val="2500"/>
              </a:lnSpc>
              <a:spcBef>
                <a:spcPts val="0"/>
              </a:spcBef>
              <a:buClr>
                <a:srgbClr val="5398A2"/>
              </a:buClr>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500"/>
              </a:lnSpc>
              <a:spcBef>
                <a:spcPts val="0"/>
              </a:spcBef>
              <a:buClr>
                <a:srgbClr val="E6C8C7"/>
              </a:buClr>
              <a:buNone/>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85A9CE5E-0ADE-10B1-FDC1-ECD52B44F7FB}"/>
              </a:ext>
            </a:extLst>
          </p:cNvPr>
          <p:cNvCxnSpPr>
            <a:cxnSpLocks/>
          </p:cNvCxnSpPr>
          <p:nvPr/>
        </p:nvCxnSpPr>
        <p:spPr>
          <a:xfrm flipH="1">
            <a:off x="1561064" y="4275570"/>
            <a:ext cx="9461428"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020C8903-D6BC-7EFA-1A26-3A7D66117BFC}"/>
              </a:ext>
            </a:extLst>
          </p:cNvPr>
          <p:cNvGrpSpPr/>
          <p:nvPr/>
        </p:nvGrpSpPr>
        <p:grpSpPr>
          <a:xfrm>
            <a:off x="599123" y="3969868"/>
            <a:ext cx="1420700" cy="893966"/>
            <a:chOff x="5728181" y="1253145"/>
            <a:chExt cx="1546707" cy="973255"/>
          </a:xfrm>
        </p:grpSpPr>
        <p:sp>
          <p:nvSpPr>
            <p:cNvPr id="7" name="Oval 6">
              <a:extLst>
                <a:ext uri="{FF2B5EF4-FFF2-40B4-BE49-F238E27FC236}">
                  <a16:creationId xmlns:a16="http://schemas.microsoft.com/office/drawing/2014/main" id="{24D90F3F-A0AB-F1C9-983C-18D32A212802}"/>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3">
              <a:extLst>
                <a:ext uri="{FF2B5EF4-FFF2-40B4-BE49-F238E27FC236}">
                  <a16:creationId xmlns:a16="http://schemas.microsoft.com/office/drawing/2014/main" id="{DAD1CBC1-9E35-E806-0C3C-5BCA5A2035D4}"/>
                </a:ext>
              </a:extLst>
            </p:cNvPr>
            <p:cNvSpPr txBox="1">
              <a:spLocks/>
            </p:cNvSpPr>
            <p:nvPr/>
          </p:nvSpPr>
          <p:spPr>
            <a:xfrm>
              <a:off x="5728181" y="1369242"/>
              <a:ext cx="1546707"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Calibri" panose="020F0502020204030204" pitchFamily="34" charset="0"/>
                  <a:cs typeface="Calibri" panose="020F0502020204030204" pitchFamily="34" charset="0"/>
                </a:rPr>
                <a:t>08</a:t>
              </a:r>
            </a:p>
          </p:txBody>
        </p:sp>
      </p:grpSp>
    </p:spTree>
    <p:extLst>
      <p:ext uri="{BB962C8B-B14F-4D97-AF65-F5344CB8AC3E}">
        <p14:creationId xmlns:p14="http://schemas.microsoft.com/office/powerpoint/2010/main" val="4163673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DEBE6-FB18-8A0A-A9D1-64835A67176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B55F56ED-8C7C-2400-CCB3-538451419CC2}"/>
              </a:ext>
            </a:extLst>
          </p:cNvPr>
          <p:cNvPicPr>
            <a:picLocks noChangeAspect="1"/>
          </p:cNvPicPr>
          <p:nvPr/>
        </p:nvPicPr>
        <p:blipFill rotWithShape="1">
          <a:blip r:embed="rId2"/>
          <a:srcRect l="-16994" t="48092" r="16994" b="39409"/>
          <a:stretch/>
        </p:blipFill>
        <p:spPr>
          <a:xfrm>
            <a:off x="6688680" y="2807"/>
            <a:ext cx="5487602" cy="1028880"/>
          </a:xfrm>
          <a:prstGeom prst="rect">
            <a:avLst/>
          </a:prstGeom>
        </p:spPr>
      </p:pic>
      <p:sp>
        <p:nvSpPr>
          <p:cNvPr id="11" name="Google Shape;133;p1">
            <a:extLst>
              <a:ext uri="{FF2B5EF4-FFF2-40B4-BE49-F238E27FC236}">
                <a16:creationId xmlns:a16="http://schemas.microsoft.com/office/drawing/2014/main" id="{1CA23CB1-184B-B93F-CC45-AFBC42A7594C}"/>
              </a:ext>
            </a:extLst>
          </p:cNvPr>
          <p:cNvSpPr/>
          <p:nvPr/>
        </p:nvSpPr>
        <p:spPr>
          <a:xfrm rot="10800000">
            <a:off x="-5" y="-7"/>
            <a:ext cx="12192001" cy="1031692"/>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10BDF799-7812-A295-9FE9-3212632DF7B8}"/>
              </a:ext>
            </a:extLst>
          </p:cNvPr>
          <p:cNvSpPr/>
          <p:nvPr/>
        </p:nvSpPr>
        <p:spPr>
          <a:xfrm rot="10800000">
            <a:off x="-17762" y="-3120"/>
            <a:ext cx="4377451" cy="1028880"/>
          </a:xfrm>
          <a:prstGeom prst="rect">
            <a:avLst/>
          </a:prstGeom>
          <a:blipFill>
            <a:blip r:embed="rId3">
              <a:alphaModFix amt="73000"/>
            </a:blip>
            <a:srcRect/>
            <a:stretch>
              <a:fillRect l="17777" t="-256718" r="-13590" b="-5153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6AA0A016-2D2F-A35C-E2C6-134DC5BA0AE3}"/>
              </a:ext>
            </a:extLst>
          </p:cNvPr>
          <p:cNvSpPr txBox="1">
            <a:spLocks/>
          </p:cNvSpPr>
          <p:nvPr/>
        </p:nvSpPr>
        <p:spPr>
          <a:xfrm>
            <a:off x="521183" y="1534095"/>
            <a:ext cx="2755417"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600" b="1" dirty="0">
                <a:solidFill>
                  <a:srgbClr val="5398A2"/>
                </a:solidFill>
                <a:latin typeface="Calibri" panose="020F0502020204030204" pitchFamily="34" charset="0"/>
                <a:ea typeface="Calibri" panose="020F0502020204030204" pitchFamily="34" charset="0"/>
                <a:cs typeface="Calibri" panose="020F0502020204030204" pitchFamily="34" charset="0"/>
              </a:rPr>
              <a:t>Vi lever i en verden hvor alvoret og ansvaret for klimaendringene kollektivt benektes gjennom taushet og forvirring.</a:t>
            </a: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3">
            <a:extLst>
              <a:ext uri="{FF2B5EF4-FFF2-40B4-BE49-F238E27FC236}">
                <a16:creationId xmlns:a16="http://schemas.microsoft.com/office/drawing/2014/main" id="{0C0B3667-4085-524D-ABBE-8CDB287F26DC}"/>
              </a:ext>
            </a:extLst>
          </p:cNvPr>
          <p:cNvSpPr txBox="1">
            <a:spLocks/>
          </p:cNvSpPr>
          <p:nvPr/>
        </p:nvSpPr>
        <p:spPr>
          <a:xfrm>
            <a:off x="4359689" y="1534095"/>
            <a:ext cx="7039832"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«Sosialt organisert benektelse» er et begrep fra samfunnsvitenskapen. Dette begrepet beskriver en situasjon hvor folk er klar over klimaendringene, men hvor denne kunnskapen er koblet fra det politiske, sosiale og private livet. </a:t>
            </a:r>
          </a:p>
          <a:p>
            <a:pPr marL="0" indent="0">
              <a:lnSpc>
                <a:spcPts val="2300"/>
              </a:lnSpc>
              <a:spcBef>
                <a:spcPts val="0"/>
              </a:spcBef>
              <a:buNone/>
            </a:pPr>
            <a:endPar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Dette kommer til uttrykk på forskjellige måter: Ved middagsbordet ber moren din deg om å snakke om noe «mer positivt» når du tar opp klimaendringene. I det offentlige rom får ikke virkelige historier om tap og skader som følge av klimaendringene på Filippinene, i Spania og California (og Pakistan, Marokko, Kina osv.) noen overskrifter. Denne formen for fornektelse gjør det lettere for folk å unngå temaet klimaendringer og kan delvis forklare mangelen på kollektiv klimatiltak.</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4364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D1EC22-3EBA-A268-8176-427833BC52CC}"/>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rot="1081996">
            <a:off x="8046185" y="3549378"/>
            <a:ext cx="4628596" cy="4628596"/>
          </a:xfrm>
          <a:prstGeom prst="rect">
            <a:avLst/>
          </a:prstGeom>
        </p:spPr>
      </p:pic>
      <p:sp>
        <p:nvSpPr>
          <p:cNvPr id="5" name="Text Placeholder 4">
            <a:extLst>
              <a:ext uri="{FF2B5EF4-FFF2-40B4-BE49-F238E27FC236}">
                <a16:creationId xmlns:a16="http://schemas.microsoft.com/office/drawing/2014/main" id="{B3A8CB70-0662-7800-9016-B78A2FC761D0}"/>
              </a:ext>
            </a:extLst>
          </p:cNvPr>
          <p:cNvSpPr>
            <a:spLocks noGrp="1"/>
          </p:cNvSpPr>
          <p:nvPr>
            <p:ph type="body" sz="quarter" idx="19"/>
          </p:nvPr>
        </p:nvSpPr>
        <p:spPr>
          <a:xfrm>
            <a:off x="8559942" y="1519095"/>
            <a:ext cx="3195486" cy="731140"/>
          </a:xfrm>
        </p:spPr>
        <p:txBody>
          <a:bodyPr/>
          <a:lstStyle/>
          <a:p>
            <a:r>
              <a:rPr lang="en-US" dirty="0"/>
              <a:t>Har du spørsmål?</a:t>
            </a:r>
          </a:p>
        </p:txBody>
      </p:sp>
      <p:sp>
        <p:nvSpPr>
          <p:cNvPr id="6" name="Text Placeholder 5">
            <a:extLst>
              <a:ext uri="{FF2B5EF4-FFF2-40B4-BE49-F238E27FC236}">
                <a16:creationId xmlns:a16="http://schemas.microsoft.com/office/drawing/2014/main" id="{C5BAE401-DA00-8AF1-77E7-AA07B9867939}"/>
              </a:ext>
            </a:extLst>
          </p:cNvPr>
          <p:cNvSpPr>
            <a:spLocks noGrp="1"/>
          </p:cNvSpPr>
          <p:nvPr>
            <p:ph type="body" sz="quarter" idx="20"/>
          </p:nvPr>
        </p:nvSpPr>
        <p:spPr>
          <a:xfrm>
            <a:off x="8577831" y="818690"/>
            <a:ext cx="3195485" cy="837258"/>
          </a:xfrm>
        </p:spPr>
        <p:txBody>
          <a:bodyPr/>
          <a:lstStyle/>
          <a:p>
            <a:r>
              <a:rPr lang="en-US" dirty="0"/>
              <a:t>Takk </a:t>
            </a:r>
          </a:p>
        </p:txBody>
      </p:sp>
      <p:sp>
        <p:nvSpPr>
          <p:cNvPr id="4" name="Text Placeholder 3">
            <a:extLst>
              <a:ext uri="{FF2B5EF4-FFF2-40B4-BE49-F238E27FC236}">
                <a16:creationId xmlns:a16="http://schemas.microsoft.com/office/drawing/2014/main" id="{72E32BD9-E6FB-ACD0-68F0-84C4B07DE332}"/>
              </a:ext>
            </a:extLst>
          </p:cNvPr>
          <p:cNvSpPr>
            <a:spLocks noGrp="1"/>
          </p:cNvSpPr>
          <p:nvPr>
            <p:ph type="body" sz="quarter" idx="17"/>
          </p:nvPr>
        </p:nvSpPr>
        <p:spPr>
          <a:xfrm>
            <a:off x="550878" y="4614840"/>
            <a:ext cx="6167757" cy="679345"/>
          </a:xfrm>
        </p:spPr>
        <p:txBody>
          <a:bodyPr/>
          <a:lstStyle/>
          <a:p>
            <a:r>
              <a:rPr lang="en-US" sz="4200" kern="1200" dirty="0" err="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www.planet-pulse.eu</a:t>
            </a:r>
            <a:endParaRPr lang="en-US" sz="4200" kern="1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3478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003AF-211E-5D98-A9F8-3A2FE26A3F1E}"/>
            </a:ext>
          </a:extLst>
        </p:cNvPr>
        <p:cNvGrpSpPr/>
        <p:nvPr/>
      </p:nvGrpSpPr>
      <p:grpSpPr>
        <a:xfrm>
          <a:off x="0" y="0"/>
          <a:ext cx="0" cy="0"/>
          <a:chOff x="0" y="0"/>
          <a:chExt cx="0" cy="0"/>
        </a:xfrm>
      </p:grpSpPr>
      <p:pic>
        <p:nvPicPr>
          <p:cNvPr id="19" name="Picture Placeholder 13">
            <a:extLst>
              <a:ext uri="{FF2B5EF4-FFF2-40B4-BE49-F238E27FC236}">
                <a16:creationId xmlns:a16="http://schemas.microsoft.com/office/drawing/2014/main" id="{F77124A5-3240-1AE1-ACC7-C485129BD506}"/>
              </a:ext>
            </a:extLst>
          </p:cNvPr>
          <p:cNvPicPr>
            <a:picLocks noChangeAspect="1"/>
          </p:cNvPicPr>
          <p:nvPr/>
        </p:nvPicPr>
        <p:blipFill rotWithShape="1">
          <a:blip r:embed="rId2"/>
          <a:srcRect l="-16994" t="48091" r="16994" b="17900"/>
          <a:stretch/>
        </p:blipFill>
        <p:spPr>
          <a:xfrm>
            <a:off x="5666203" y="2706037"/>
            <a:ext cx="6525797" cy="3329003"/>
          </a:xfrm>
          <a:prstGeom prst="rect">
            <a:avLst/>
          </a:prstGeom>
        </p:spPr>
      </p:pic>
      <p:sp>
        <p:nvSpPr>
          <p:cNvPr id="11" name="Google Shape;133;p1">
            <a:extLst>
              <a:ext uri="{FF2B5EF4-FFF2-40B4-BE49-F238E27FC236}">
                <a16:creationId xmlns:a16="http://schemas.microsoft.com/office/drawing/2014/main" id="{F7FDE0B5-D4BD-8BF3-99E8-003816D736DE}"/>
              </a:ext>
            </a:extLst>
          </p:cNvPr>
          <p:cNvSpPr/>
          <p:nvPr/>
        </p:nvSpPr>
        <p:spPr>
          <a:xfrm rot="10800000">
            <a:off x="17752" y="2706037"/>
            <a:ext cx="12174247" cy="3662316"/>
          </a:xfrm>
          <a:prstGeom prst="rect">
            <a:avLst/>
          </a:prstGeom>
          <a:gradFill>
            <a:gsLst>
              <a:gs pos="33000">
                <a:srgbClr val="1F8E47"/>
              </a:gs>
              <a:gs pos="74000">
                <a:srgbClr val="1F8E47"/>
              </a:gs>
              <a:gs pos="94000">
                <a:srgbClr val="5398A2">
                  <a:alpha val="54966"/>
                </a:srgbClr>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257A2A2B-9C9F-EE2A-68DA-D2A672777B55}"/>
              </a:ext>
            </a:extLst>
          </p:cNvPr>
          <p:cNvSpPr/>
          <p:nvPr/>
        </p:nvSpPr>
        <p:spPr>
          <a:xfrm rot="10800000">
            <a:off x="-1" y="2706037"/>
            <a:ext cx="5741599" cy="3662317"/>
          </a:xfrm>
          <a:prstGeom prst="rect">
            <a:avLst/>
          </a:prstGeom>
          <a:blipFill>
            <a:blip r:embed="rId3">
              <a:alphaModFix amt="73000"/>
            </a:blip>
            <a:srcRect/>
            <a:stretch>
              <a:fillRect l="18162" t="-30830" r="-13527" b="-1890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E79714C-6C77-97F4-178D-9FF2EC632356}"/>
              </a:ext>
            </a:extLst>
          </p:cNvPr>
          <p:cNvSpPr txBox="1">
            <a:spLocks/>
          </p:cNvSpPr>
          <p:nvPr/>
        </p:nvSpPr>
        <p:spPr>
          <a:xfrm>
            <a:off x="651523" y="3256478"/>
            <a:ext cx="2770104" cy="366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000"/>
              </a:lnSpc>
              <a:spcBef>
                <a:spcPts val="0"/>
              </a:spcBef>
              <a:buNone/>
            </a:pPr>
            <a:r>
              <a:rPr lang="en-IE" sz="3200" dirty="0">
                <a:solidFill>
                  <a:schemeClr val="bg1"/>
                </a:solidFill>
                <a:latin typeface="Calibri" panose="020F0502020204030204" pitchFamily="34" charset="0"/>
                <a:ea typeface="Calibri" panose="020F0502020204030204" pitchFamily="34" charset="0"/>
                <a:cs typeface="Calibri" panose="020F0502020204030204" pitchFamily="34" charset="0"/>
              </a:rPr>
              <a:t>Denne modulen er utviklet for å hjelpe deg med følgende: </a:t>
            </a:r>
          </a:p>
        </p:txBody>
      </p:sp>
      <p:sp>
        <p:nvSpPr>
          <p:cNvPr id="2" name="Text Placeholder 3">
            <a:extLst>
              <a:ext uri="{FF2B5EF4-FFF2-40B4-BE49-F238E27FC236}">
                <a16:creationId xmlns:a16="http://schemas.microsoft.com/office/drawing/2014/main" id="{0F716B6E-0A29-0E47-680C-1F2A9F09C54D}"/>
              </a:ext>
            </a:extLst>
          </p:cNvPr>
          <p:cNvSpPr txBox="1">
            <a:spLocks/>
          </p:cNvSpPr>
          <p:nvPr/>
        </p:nvSpPr>
        <p:spPr>
          <a:xfrm>
            <a:off x="684061" y="678426"/>
            <a:ext cx="10808150" cy="3128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300"/>
              </a:lnSpc>
              <a:spcBef>
                <a:spcPts val="0"/>
              </a:spcBef>
              <a:buNone/>
            </a:pPr>
            <a:r>
              <a:rPr lang="en-IE" sz="2300" dirty="0">
                <a:solidFill>
                  <a:srgbClr val="404040"/>
                </a:solidFill>
                <a:latin typeface="Calibri" panose="020F0502020204030204" pitchFamily="34" charset="0"/>
                <a:ea typeface="Calibri" panose="020F0502020204030204" pitchFamily="34" charset="0"/>
                <a:cs typeface="Calibri" panose="020F0502020204030204" pitchFamily="34" charset="0"/>
              </a:rPr>
              <a:t>Mange av oss og våre forfedre har risikert vold for å si fra (og noen ganger bare for å eksistere), så frykten for å lage bølger sitter dypt. Likevel, ved å aldri gripe sjansen til å skape en bedre verden, er den største risikoen de fleste av oss står overfor ved å holde oss stille, tapet av mulige alternativer. Vi risikerer å låse våre villeste drømmer inne i hjernens kroker. Vi går glipp av å få nye venner som kanskje drømmer de samme drømmene.</a:t>
            </a:r>
          </a:p>
          <a:p>
            <a:pPr marL="0" indent="0">
              <a:lnSpc>
                <a:spcPts val="2300"/>
              </a:lnSpc>
              <a:spcBef>
                <a:spcPts val="0"/>
              </a:spcBef>
              <a:buNone/>
            </a:pPr>
            <a:endParaRPr lang="sv-SE" sz="23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B37CD1F8-0E11-FCD7-E320-6C6B3AD00EFF}"/>
              </a:ext>
            </a:extLst>
          </p:cNvPr>
          <p:cNvSpPr txBox="1">
            <a:spLocks/>
          </p:cNvSpPr>
          <p:nvPr/>
        </p:nvSpPr>
        <p:spPr>
          <a:xfrm>
            <a:off x="3834580" y="3256478"/>
            <a:ext cx="7197213" cy="36623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600"/>
              </a:lnSpc>
              <a:spcBef>
                <a:spcPts val="0"/>
              </a:spcBef>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bygge de fellesskapene du lengter etter</a:t>
            </a:r>
          </a:p>
          <a:p>
            <a:pPr>
              <a:lnSpc>
                <a:spcPts val="2600"/>
              </a:lnSpc>
              <a:spcBef>
                <a:spcPts val="0"/>
              </a:spcBef>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bli nysgjerrig på andre og de delene av oss selv som vi kanskje «annerledes»</a:t>
            </a:r>
          </a:p>
          <a:p>
            <a:pPr>
              <a:lnSpc>
                <a:spcPts val="2600"/>
              </a:lnSpc>
              <a:spcBef>
                <a:spcPts val="0"/>
              </a:spcBef>
            </a:pPr>
            <a:r>
              <a:rPr lang="en-IE" sz="2600" dirty="0">
                <a:solidFill>
                  <a:schemeClr val="bg1"/>
                </a:solidFill>
                <a:latin typeface="Calibri" panose="020F0502020204030204" pitchFamily="34" charset="0"/>
                <a:ea typeface="Calibri" panose="020F0502020204030204" pitchFamily="34" charset="0"/>
                <a:cs typeface="Calibri" panose="020F0502020204030204" pitchFamily="34" charset="0"/>
              </a:rPr>
              <a:t>del historier som først og fremst resonerer med oss selv, og som, ved å hedre vårt sanne jeg, også vil resonnere med andre</a:t>
            </a:r>
          </a:p>
          <a:p>
            <a:pPr>
              <a:lnSpc>
                <a:spcPts val="2600"/>
              </a:lnSpc>
              <a:spcBef>
                <a:spcPts val="0"/>
              </a:spcBef>
            </a:pPr>
            <a:endParaRPr lang="sv-SE" sz="26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017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EF33F-731B-B194-367A-CA22876ADE6C}"/>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A5D808C9-930F-04E4-347E-606267D61BE0}"/>
              </a:ext>
            </a:extLst>
          </p:cNvPr>
          <p:cNvGrpSpPr/>
          <p:nvPr/>
        </p:nvGrpSpPr>
        <p:grpSpPr>
          <a:xfrm rot="10800000">
            <a:off x="4406712" y="304963"/>
            <a:ext cx="7793023" cy="6185473"/>
            <a:chOff x="0" y="304964"/>
            <a:chExt cx="7427496" cy="5895347"/>
          </a:xfrm>
        </p:grpSpPr>
        <p:sp>
          <p:nvSpPr>
            <p:cNvPr id="12" name="Freeform 11">
              <a:extLst>
                <a:ext uri="{FF2B5EF4-FFF2-40B4-BE49-F238E27FC236}">
                  <a16:creationId xmlns:a16="http://schemas.microsoft.com/office/drawing/2014/main" id="{07886C0B-7022-81D4-D550-1C09BFA623B9}"/>
                </a:ext>
              </a:extLst>
            </p:cNvPr>
            <p:cNvSpPr/>
            <p:nvPr/>
          </p:nvSpPr>
          <p:spPr>
            <a:xfrm rot="16200000">
              <a:off x="766141" y="-461044"/>
              <a:ext cx="5895217" cy="7427493"/>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5398A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Rectangle 14">
              <a:extLst>
                <a:ext uri="{FF2B5EF4-FFF2-40B4-BE49-F238E27FC236}">
                  <a16:creationId xmlns:a16="http://schemas.microsoft.com/office/drawing/2014/main" id="{D909B288-3C59-3201-139D-906D3A132C40}"/>
                </a:ext>
              </a:extLst>
            </p:cNvPr>
            <p:cNvSpPr/>
            <p:nvPr/>
          </p:nvSpPr>
          <p:spPr>
            <a:xfrm rot="5400000">
              <a:off x="456517" y="-151553"/>
              <a:ext cx="5894030" cy="6807064"/>
            </a:xfrm>
            <a:prstGeom prst="rect">
              <a:avLst/>
            </a:prstGeom>
            <a:blipFill dpi="0" rotWithShape="1">
              <a:blip r:embed="rId2">
                <a:alphaModFix amt="86000"/>
              </a:blip>
              <a:srcRect/>
              <a:stretch>
                <a:fillRect l="-9243" t="34049" r="-6075" b="-3404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6">
            <a:extLst>
              <a:ext uri="{FF2B5EF4-FFF2-40B4-BE49-F238E27FC236}">
                <a16:creationId xmlns:a16="http://schemas.microsoft.com/office/drawing/2014/main" id="{77D5EC4A-29C0-9375-D9E6-079D9196793D}"/>
              </a:ext>
            </a:extLst>
          </p:cNvPr>
          <p:cNvSpPr txBox="1">
            <a:spLocks/>
          </p:cNvSpPr>
          <p:nvPr/>
        </p:nvSpPr>
        <p:spPr>
          <a:xfrm>
            <a:off x="979940" y="1167544"/>
            <a:ext cx="2998500" cy="5471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000" b="1" dirty="0">
                <a:solidFill>
                  <a:srgbClr val="5398A2"/>
                </a:solidFill>
              </a:rPr>
              <a:t>02</a:t>
            </a:r>
          </a:p>
        </p:txBody>
      </p:sp>
      <p:cxnSp>
        <p:nvCxnSpPr>
          <p:cNvPr id="20" name="Straight Connector 19">
            <a:extLst>
              <a:ext uri="{FF2B5EF4-FFF2-40B4-BE49-F238E27FC236}">
                <a16:creationId xmlns:a16="http://schemas.microsoft.com/office/drawing/2014/main" id="{CC93F5C7-96FD-6AD3-6608-0450969D00A5}"/>
              </a:ext>
            </a:extLst>
          </p:cNvPr>
          <p:cNvCxnSpPr>
            <a:cxnSpLocks/>
          </p:cNvCxnSpPr>
          <p:nvPr/>
        </p:nvCxnSpPr>
        <p:spPr>
          <a:xfrm flipH="1">
            <a:off x="979940" y="2577269"/>
            <a:ext cx="4004436" cy="0"/>
          </a:xfrm>
          <a:prstGeom prst="line">
            <a:avLst/>
          </a:prstGeom>
          <a:ln w="28575">
            <a:solidFill>
              <a:srgbClr val="5398A2"/>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8F783EE-9A7C-E308-5E29-C619AB2BE571}"/>
              </a:ext>
            </a:extLst>
          </p:cNvPr>
          <p:cNvCxnSpPr>
            <a:cxnSpLocks/>
          </p:cNvCxnSpPr>
          <p:nvPr/>
        </p:nvCxnSpPr>
        <p:spPr>
          <a:xfrm flipH="1">
            <a:off x="4625788" y="2581667"/>
            <a:ext cx="4150887" cy="0"/>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CC42D729-770A-D8CC-3189-9A61E7BC1307}"/>
              </a:ext>
            </a:extLst>
          </p:cNvPr>
          <p:cNvSpPr/>
          <p:nvPr/>
        </p:nvSpPr>
        <p:spPr>
          <a:xfrm>
            <a:off x="5515897" y="2581516"/>
            <a:ext cx="5824204" cy="850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0260699F-8F11-146E-1188-6C65EDEED8D4}"/>
              </a:ext>
            </a:extLst>
          </p:cNvPr>
          <p:cNvSpPr txBox="1"/>
          <p:nvPr/>
        </p:nvSpPr>
        <p:spPr>
          <a:xfrm>
            <a:off x="5722488" y="2600965"/>
            <a:ext cx="5450018" cy="830997"/>
          </a:xfrm>
          <a:prstGeom prst="rect">
            <a:avLst/>
          </a:prstGeom>
          <a:noFill/>
        </p:spPr>
        <p:txBody>
          <a:bodyPr wrap="none" rtlCol="0">
            <a:spAutoFit/>
          </a:bodyPr>
          <a:lstStyle/>
          <a:p>
            <a:pPr algn="r"/>
            <a:r>
              <a:rPr lang="en-US" sz="4800" b="1" spc="324" dirty="0">
                <a:solidFill>
                  <a:srgbClr val="5398A2"/>
                </a:solidFill>
                <a:latin typeface="Calibri" panose="020F0502020204030204" pitchFamily="34" charset="0"/>
                <a:cs typeface="Calibri" panose="020F0502020204030204" pitchFamily="34" charset="0"/>
              </a:rPr>
              <a:t>Kreative metoder</a:t>
            </a:r>
          </a:p>
        </p:txBody>
      </p:sp>
      <p:pic>
        <p:nvPicPr>
          <p:cNvPr id="29" name="Picture 28">
            <a:extLst>
              <a:ext uri="{FF2B5EF4-FFF2-40B4-BE49-F238E27FC236}">
                <a16:creationId xmlns:a16="http://schemas.microsoft.com/office/drawing/2014/main" id="{290A2022-D81E-4881-3CBE-945DDFFF8861}"/>
              </a:ext>
            </a:extLst>
          </p:cNvPr>
          <p:cNvPicPr>
            <a:picLocks noChangeAspect="1"/>
          </p:cNvPicPr>
          <p:nvPr/>
        </p:nvPicPr>
        <p:blipFill rotWithShape="1">
          <a:blip r:embed="rId3">
            <a:biLevel thresh="25000"/>
            <a:extLst>
              <a:ext uri="{28A0092B-C50C-407E-A947-70E740481C1C}">
                <a14:useLocalDpi xmlns:a14="http://schemas.microsoft.com/office/drawing/2010/main" val="0"/>
              </a:ext>
            </a:extLst>
          </a:blip>
          <a:srcRect l="5658" t="83100" r="4952" b="3474"/>
          <a:stretch/>
        </p:blipFill>
        <p:spPr>
          <a:xfrm rot="16200000">
            <a:off x="11194976" y="5551031"/>
            <a:ext cx="1512233" cy="166935"/>
          </a:xfrm>
          <a:prstGeom prst="rect">
            <a:avLst/>
          </a:prstGeom>
        </p:spPr>
      </p:pic>
      <p:sp>
        <p:nvSpPr>
          <p:cNvPr id="4" name="Text Placeholder 3">
            <a:extLst>
              <a:ext uri="{FF2B5EF4-FFF2-40B4-BE49-F238E27FC236}">
                <a16:creationId xmlns:a16="http://schemas.microsoft.com/office/drawing/2014/main" id="{051AFEBE-ADD6-3E43-487F-BD5558B2CA0B}"/>
              </a:ext>
            </a:extLst>
          </p:cNvPr>
          <p:cNvSpPr txBox="1">
            <a:spLocks/>
          </p:cNvSpPr>
          <p:nvPr/>
        </p:nvSpPr>
        <p:spPr>
          <a:xfrm>
            <a:off x="6096000" y="3733652"/>
            <a:ext cx="5230737"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Lær mer om noen metoder for å bygge fellesskap som du kan bruke regelmessig for å oppnå gradvis fremgang.</a:t>
            </a:r>
          </a:p>
          <a:p>
            <a:pPr marL="0" indent="0" algn="r">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6422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72680-FBCC-9326-6350-FAFE9D3CEE23}"/>
            </a:ext>
          </a:extLst>
        </p:cNvPr>
        <p:cNvGrpSpPr/>
        <p:nvPr/>
      </p:nvGrpSpPr>
      <p:grpSpPr>
        <a:xfrm>
          <a:off x="0" y="0"/>
          <a:ext cx="0" cy="0"/>
          <a:chOff x="0" y="0"/>
          <a:chExt cx="0" cy="0"/>
        </a:xfrm>
      </p:grpSpPr>
      <p:sp>
        <p:nvSpPr>
          <p:cNvPr id="11" name="Google Shape;133;p1">
            <a:extLst>
              <a:ext uri="{FF2B5EF4-FFF2-40B4-BE49-F238E27FC236}">
                <a16:creationId xmlns:a16="http://schemas.microsoft.com/office/drawing/2014/main" id="{B6E8C272-F38A-E042-B266-5D7D7D79B76F}"/>
              </a:ext>
            </a:extLst>
          </p:cNvPr>
          <p:cNvSpPr/>
          <p:nvPr/>
        </p:nvSpPr>
        <p:spPr>
          <a:xfrm rot="10800000">
            <a:off x="-5" y="-8"/>
            <a:ext cx="5595126" cy="6858008"/>
          </a:xfrm>
          <a:prstGeom prst="rect">
            <a:avLst/>
          </a:prstGeom>
          <a:gradFill>
            <a:gsLst>
              <a:gs pos="33000">
                <a:srgbClr val="1F8E47"/>
              </a:gs>
              <a:gs pos="74000">
                <a:srgbClr val="1F8E47"/>
              </a:gs>
              <a:gs pos="94000">
                <a:srgbClr val="5398A2"/>
              </a:gs>
            </a:gsLst>
            <a:lin ang="7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20" name="Rectangle 19">
            <a:extLst>
              <a:ext uri="{FF2B5EF4-FFF2-40B4-BE49-F238E27FC236}">
                <a16:creationId xmlns:a16="http://schemas.microsoft.com/office/drawing/2014/main" id="{6923761E-8168-A41A-114A-41AA891AFE0C}"/>
              </a:ext>
            </a:extLst>
          </p:cNvPr>
          <p:cNvSpPr/>
          <p:nvPr/>
        </p:nvSpPr>
        <p:spPr>
          <a:xfrm rot="10800000">
            <a:off x="-2" y="-2"/>
            <a:ext cx="5038165" cy="4951172"/>
          </a:xfrm>
          <a:prstGeom prst="rect">
            <a:avLst/>
          </a:prstGeom>
          <a:blipFill>
            <a:blip r:embed="rId2">
              <a:alphaModFix amt="73000"/>
            </a:blip>
            <a:srcRect/>
            <a:stretch>
              <a:fillRect l="18129" t="14746" r="-13942" b="-1239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1DCFE0-0E42-DEFD-C8C5-B25AC4BC9F85}"/>
              </a:ext>
            </a:extLst>
          </p:cNvPr>
          <p:cNvSpPr txBox="1">
            <a:spLocks/>
          </p:cNvSpPr>
          <p:nvPr/>
        </p:nvSpPr>
        <p:spPr>
          <a:xfrm>
            <a:off x="485846" y="2479423"/>
            <a:ext cx="4321600" cy="60422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spcBef>
                <a:spcPts val="0"/>
              </a:spcBef>
              <a:buNone/>
            </a:pPr>
            <a:r>
              <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rPr>
              <a:t>Samtaler er en viktig del av å bygge fellesskap, og måten vi snakker med oss selv og andre på er viktig. Så hvordan kan vi bygge fellesskap gjennom medfølende samtaler, og hvorfor er det nødvendig i sammenheng med klimaendringer?</a:t>
            </a:r>
          </a:p>
          <a:p>
            <a:pPr marL="0" indent="0">
              <a:lnSpc>
                <a:spcPts val="2600"/>
              </a:lnSpc>
              <a:spcBef>
                <a:spcPts val="0"/>
              </a:spcBef>
              <a:buNone/>
            </a:pPr>
            <a:endParaRPr lang="en-IE" sz="3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45F32E8C-AE6F-F29D-D4CC-FD7A864EB59F}"/>
              </a:ext>
            </a:extLst>
          </p:cNvPr>
          <p:cNvSpPr txBox="1">
            <a:spLocks/>
          </p:cNvSpPr>
          <p:nvPr/>
        </p:nvSpPr>
        <p:spPr>
          <a:xfrm>
            <a:off x="6080970" y="706353"/>
            <a:ext cx="5192501" cy="56392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080"/>
              </a:lnSpc>
              <a:spcBef>
                <a:spcPts val="0"/>
              </a:spcBef>
              <a:buClr>
                <a:srgbClr val="E6C8C7"/>
              </a:buClr>
              <a:buNone/>
              <a:tabLst>
                <a:tab pos="4259263" algn="l"/>
              </a:tabLst>
            </a:pPr>
            <a:r>
              <a:rPr lang="en-IE" b="1" dirty="0">
                <a:solidFill>
                  <a:srgbClr val="404040"/>
                </a:solidFill>
                <a:latin typeface="Calibri" panose="020F0502020204030204" pitchFamily="34" charset="0"/>
                <a:ea typeface="Calibri" panose="020F0502020204030204" pitchFamily="34" charset="0"/>
                <a:cs typeface="Calibri" panose="020F0502020204030204" pitchFamily="34" charset="0"/>
              </a:rPr>
              <a:t>Medfølelse bygger på:</a:t>
            </a:r>
          </a:p>
          <a:p>
            <a:pPr marL="0" indent="0">
              <a:lnSpc>
                <a:spcPts val="20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indent="0">
              <a:lnSpc>
                <a:spcPts val="20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Aksept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(å anerkjenne virkeligheten slik den er her og nå, samtidig som man er åpen for at ting kan endre seg)</a:t>
            </a:r>
            <a:r>
              <a:rPr lang="en-IE" sz="24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1</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 ;</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Sunn </a:t>
            </a: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sinne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(å uttrykke ikke-aggressiv sinne for å beskytte personlige grenser); </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Handlefrihet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(evnen og muligheten til å ta ansvar); og </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lvl="0" indent="0">
              <a:lnSpc>
                <a:spcPts val="2280"/>
              </a:lnSpc>
              <a:spcBef>
                <a:spcPts val="0"/>
              </a:spcBef>
              <a:buClr>
                <a:srgbClr val="E6C8C7"/>
              </a:buClr>
              <a:buNone/>
              <a:tabLst>
                <a:tab pos="4259263" algn="l"/>
              </a:tabLst>
            </a:pPr>
            <a:r>
              <a:rPr lang="en-IE" sz="2400" b="1" dirty="0">
                <a:solidFill>
                  <a:srgbClr val="5398A2"/>
                </a:solidFill>
                <a:latin typeface="Calibri" panose="020F0502020204030204" pitchFamily="34" charset="0"/>
                <a:ea typeface="Calibri" panose="020F0502020204030204" pitchFamily="34" charset="0"/>
                <a:cs typeface="Calibri" panose="020F0502020204030204" pitchFamily="34" charset="0"/>
              </a:rPr>
              <a:t>Autentisitet </a:t>
            </a:r>
            <a:r>
              <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rPr>
              <a:t>(å uttrykke dine sanne ønsker og behov).</a:t>
            </a:r>
          </a:p>
          <a:p>
            <a:pPr marL="0" lvl="0" indent="0">
              <a:lnSpc>
                <a:spcPts val="2280"/>
              </a:lnSpc>
              <a:spcBef>
                <a:spcPts val="0"/>
              </a:spcBef>
              <a:buClr>
                <a:srgbClr val="E6C8C7"/>
              </a:buClr>
              <a:buNone/>
              <a:tabLst>
                <a:tab pos="4259263" algn="l"/>
              </a:tabLst>
            </a:pPr>
            <a:endParaRPr lang="en-I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a:p>
            <a:pPr marL="0" indent="0">
              <a:lnSpc>
                <a:spcPts val="2080"/>
              </a:lnSpc>
              <a:spcBef>
                <a:spcPts val="0"/>
              </a:spcBef>
              <a:buClr>
                <a:srgbClr val="E6C8C7"/>
              </a:buClr>
              <a:buNone/>
              <a:tabLst>
                <a:tab pos="4259263" algn="l"/>
              </a:tabLst>
            </a:pPr>
            <a:endParaRPr lang="sv-SE" sz="2400" dirty="0">
              <a:solidFill>
                <a:srgbClr val="40404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6" name="Group 25">
            <a:extLst>
              <a:ext uri="{FF2B5EF4-FFF2-40B4-BE49-F238E27FC236}">
                <a16:creationId xmlns:a16="http://schemas.microsoft.com/office/drawing/2014/main" id="{458E2B74-8EA6-C836-E823-E63561D135E1}"/>
              </a:ext>
            </a:extLst>
          </p:cNvPr>
          <p:cNvGrpSpPr/>
          <p:nvPr/>
        </p:nvGrpSpPr>
        <p:grpSpPr>
          <a:xfrm>
            <a:off x="5178620" y="1108964"/>
            <a:ext cx="6218737" cy="767372"/>
            <a:chOff x="5408400" y="3484375"/>
            <a:chExt cx="6218737" cy="767372"/>
          </a:xfrm>
        </p:grpSpPr>
        <p:cxnSp>
          <p:nvCxnSpPr>
            <p:cNvPr id="27" name="Straight Connector 26">
              <a:extLst>
                <a:ext uri="{FF2B5EF4-FFF2-40B4-BE49-F238E27FC236}">
                  <a16:creationId xmlns:a16="http://schemas.microsoft.com/office/drawing/2014/main" id="{ACDDDA32-D05C-DD4F-6FBF-96965A3096BA}"/>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2D7C4B1F-2778-79AB-9A35-C6752B1CA263}"/>
                </a:ext>
              </a:extLst>
            </p:cNvPr>
            <p:cNvGrpSpPr/>
            <p:nvPr/>
          </p:nvGrpSpPr>
          <p:grpSpPr>
            <a:xfrm>
              <a:off x="5408400" y="3484375"/>
              <a:ext cx="735518" cy="767372"/>
              <a:chOff x="6014779" y="1253145"/>
              <a:chExt cx="932855" cy="973255"/>
            </a:xfrm>
          </p:grpSpPr>
          <p:sp>
            <p:nvSpPr>
              <p:cNvPr id="29" name="Oval 28">
                <a:extLst>
                  <a:ext uri="{FF2B5EF4-FFF2-40B4-BE49-F238E27FC236}">
                    <a16:creationId xmlns:a16="http://schemas.microsoft.com/office/drawing/2014/main" id="{624658C5-A354-4219-C0A2-DDA6F4261FA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B1177AB4-F0B8-182D-D7D8-77AE4558DA2F}"/>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01</a:t>
                </a:r>
              </a:p>
            </p:txBody>
          </p:sp>
        </p:grpSp>
      </p:grpSp>
      <p:sp>
        <p:nvSpPr>
          <p:cNvPr id="10" name="Google Shape;145;p2">
            <a:extLst>
              <a:ext uri="{FF2B5EF4-FFF2-40B4-BE49-F238E27FC236}">
                <a16:creationId xmlns:a16="http://schemas.microsoft.com/office/drawing/2014/main" id="{BF945801-4232-7023-1E61-DB48E5DC4F04}"/>
              </a:ext>
            </a:extLst>
          </p:cNvPr>
          <p:cNvSpPr txBox="1">
            <a:spLocks/>
          </p:cNvSpPr>
          <p:nvPr/>
        </p:nvSpPr>
        <p:spPr>
          <a:xfrm>
            <a:off x="-15722" y="439713"/>
            <a:ext cx="3820806"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Medfølende</a:t>
            </a:r>
          </a:p>
        </p:txBody>
      </p:sp>
      <p:sp>
        <p:nvSpPr>
          <p:cNvPr id="12" name="Google Shape;145;p2">
            <a:extLst>
              <a:ext uri="{FF2B5EF4-FFF2-40B4-BE49-F238E27FC236}">
                <a16:creationId xmlns:a16="http://schemas.microsoft.com/office/drawing/2014/main" id="{4604794B-75E4-4C1A-BAAC-52E7B9F86FE2}"/>
              </a:ext>
            </a:extLst>
          </p:cNvPr>
          <p:cNvSpPr txBox="1">
            <a:spLocks/>
          </p:cNvSpPr>
          <p:nvPr/>
        </p:nvSpPr>
        <p:spPr>
          <a:xfrm>
            <a:off x="-15722" y="1215319"/>
            <a:ext cx="3539354" cy="671785"/>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108566"/>
              </a:lnSpc>
              <a:spcBef>
                <a:spcPts val="0"/>
              </a:spcBef>
              <a:spcAft>
                <a:spcPts val="0"/>
              </a:spcAft>
              <a:buClr>
                <a:srgbClr val="595959"/>
              </a:buClr>
              <a:buSzPts val="3175"/>
              <a:buFont typeface="Arial"/>
              <a:buNone/>
              <a:defRPr sz="3175" b="1"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51"/>
              </a:spcBef>
              <a:spcAft>
                <a:spcPts val="0"/>
              </a:spcAft>
              <a:buClr>
                <a:srgbClr val="011E3B"/>
              </a:buClr>
              <a:buSzPts val="2962"/>
              <a:buFont typeface="Arial"/>
              <a:buNone/>
              <a:defRPr sz="2962" b="0" i="0" u="none" strike="noStrike" cap="none">
                <a:solidFill>
                  <a:srgbClr val="011E3B"/>
                </a:solidFill>
                <a:latin typeface="Montserrat"/>
                <a:ea typeface="Montserrat"/>
                <a:cs typeface="Montserrat"/>
                <a:sym typeface="Montserrat"/>
              </a:defRPr>
            </a:lvl5pPr>
            <a:lvl6pPr marL="2743200" marR="0" lvl="5"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6pPr>
            <a:lvl7pPr marL="3200400" marR="0" lvl="6" indent="-354583"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7pPr>
            <a:lvl8pPr marL="3657600" marR="0" lvl="7"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8pPr>
            <a:lvl9pPr marL="4114800" marR="0" lvl="8" indent="-354584" algn="l" rtl="0">
              <a:lnSpc>
                <a:spcPct val="90000"/>
              </a:lnSpc>
              <a:spcBef>
                <a:spcPts val="551"/>
              </a:spcBef>
              <a:spcAft>
                <a:spcPts val="0"/>
              </a:spcAft>
              <a:buClr>
                <a:schemeClr val="dk1"/>
              </a:buClr>
              <a:buSzPts val="1984"/>
              <a:buFont typeface="Arial"/>
              <a:buChar char="•"/>
              <a:defRPr sz="1984" b="0" i="0" u="none" strike="noStrike" cap="none">
                <a:solidFill>
                  <a:schemeClr val="dk1"/>
                </a:solidFill>
                <a:latin typeface="Calibri"/>
                <a:ea typeface="Calibri"/>
                <a:cs typeface="Calibri"/>
                <a:sym typeface="Calibri"/>
              </a:defRPr>
            </a:lvl9pPr>
          </a:lstStyle>
          <a:p>
            <a:pPr marL="725488" indent="0">
              <a:lnSpc>
                <a:spcPct val="111193"/>
              </a:lnSpc>
              <a:buClr>
                <a:schemeClr val="lt1"/>
              </a:buClr>
              <a:buSzPts val="3100"/>
            </a:pPr>
            <a:r>
              <a:rPr lang="en-US" sz="3500" dirty="0">
                <a:solidFill>
                  <a:srgbClr val="5398A2"/>
                </a:solidFill>
              </a:rPr>
              <a:t>samtaler </a:t>
            </a:r>
          </a:p>
        </p:txBody>
      </p:sp>
      <p:sp>
        <p:nvSpPr>
          <p:cNvPr id="14" name="TextBox 13">
            <a:extLst>
              <a:ext uri="{FF2B5EF4-FFF2-40B4-BE49-F238E27FC236}">
                <a16:creationId xmlns:a16="http://schemas.microsoft.com/office/drawing/2014/main" id="{D65DFEDD-2192-552A-CD1E-9B6C20B67643}"/>
              </a:ext>
            </a:extLst>
          </p:cNvPr>
          <p:cNvSpPr txBox="1"/>
          <p:nvPr/>
        </p:nvSpPr>
        <p:spPr>
          <a:xfrm>
            <a:off x="5992056" y="5723138"/>
            <a:ext cx="5370327" cy="345094"/>
          </a:xfrm>
          <a:prstGeom prst="rect">
            <a:avLst/>
          </a:prstGeom>
          <a:noFill/>
        </p:spPr>
        <p:txBody>
          <a:bodyPr wrap="square">
            <a:spAutoFit/>
          </a:bodyPr>
          <a:lstStyle/>
          <a:p>
            <a:pPr>
              <a:lnSpc>
                <a:spcPts val="2100"/>
              </a:lnSpc>
              <a:tabLst>
                <a:tab pos="174625" algn="l"/>
              </a:tabLst>
            </a:pPr>
            <a:r>
              <a:rPr lang="en-IE" sz="1500" baseline="30000" dirty="0">
                <a:solidFill>
                  <a:srgbClr val="404040"/>
                </a:solidFill>
                <a:latin typeface="Calibri" panose="020F0502020204030204" pitchFamily="34" charset="0"/>
                <a:ea typeface="Calibri" panose="020F0502020204030204" pitchFamily="34" charset="0"/>
                <a:cs typeface="Calibri" panose="020F0502020204030204" pitchFamily="34" charset="0"/>
              </a:rPr>
              <a:t>1</a:t>
            </a:r>
            <a:r>
              <a:rPr lang="en-IE" sz="1500" dirty="0">
                <a:solidFill>
                  <a:srgbClr val="404040"/>
                </a:solidFill>
                <a:latin typeface="Calibri" panose="020F0502020204030204" pitchFamily="34" charset="0"/>
                <a:ea typeface="Calibri" panose="020F0502020204030204" pitchFamily="34" charset="0"/>
                <a:cs typeface="Calibri" panose="020F0502020204030204" pitchFamily="34" charset="0"/>
              </a:rPr>
              <a:t> 	Disse fire A-ene er oppført i «The Myth of Normal» av Gabor Maté.</a:t>
            </a:r>
            <a:endParaRPr lang="en-US" sz="1500" dirty="0">
              <a:solidFill>
                <a:srgbClr val="404040"/>
              </a:solidFill>
            </a:endParaRPr>
          </a:p>
        </p:txBody>
      </p:sp>
      <p:grpSp>
        <p:nvGrpSpPr>
          <p:cNvPr id="17" name="Group 16">
            <a:extLst>
              <a:ext uri="{FF2B5EF4-FFF2-40B4-BE49-F238E27FC236}">
                <a16:creationId xmlns:a16="http://schemas.microsoft.com/office/drawing/2014/main" id="{C35C1F00-0FE1-0B1F-8D34-172B174596A5}"/>
              </a:ext>
            </a:extLst>
          </p:cNvPr>
          <p:cNvGrpSpPr/>
          <p:nvPr/>
        </p:nvGrpSpPr>
        <p:grpSpPr>
          <a:xfrm>
            <a:off x="5178620" y="2353966"/>
            <a:ext cx="6218737" cy="767372"/>
            <a:chOff x="5408400" y="3484375"/>
            <a:chExt cx="6218737" cy="767372"/>
          </a:xfrm>
        </p:grpSpPr>
        <p:cxnSp>
          <p:nvCxnSpPr>
            <p:cNvPr id="19" name="Straight Connector 18">
              <a:extLst>
                <a:ext uri="{FF2B5EF4-FFF2-40B4-BE49-F238E27FC236}">
                  <a16:creationId xmlns:a16="http://schemas.microsoft.com/office/drawing/2014/main" id="{C0624B77-5304-9E4B-7D3A-C967A76ACDDE}"/>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63663FB-A69E-2474-DD5E-BC944D1A6DDF}"/>
                </a:ext>
              </a:extLst>
            </p:cNvPr>
            <p:cNvGrpSpPr/>
            <p:nvPr/>
          </p:nvGrpSpPr>
          <p:grpSpPr>
            <a:xfrm>
              <a:off x="5408400" y="3484375"/>
              <a:ext cx="735518" cy="767372"/>
              <a:chOff x="6014779" y="1253145"/>
              <a:chExt cx="932855" cy="973255"/>
            </a:xfrm>
          </p:grpSpPr>
          <p:sp>
            <p:nvSpPr>
              <p:cNvPr id="41" name="Oval 40">
                <a:extLst>
                  <a:ext uri="{FF2B5EF4-FFF2-40B4-BE49-F238E27FC236}">
                    <a16:creationId xmlns:a16="http://schemas.microsoft.com/office/drawing/2014/main" id="{CD9778E7-C4B5-30B6-792B-C68A7D574E04}"/>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3">
                <a:extLst>
                  <a:ext uri="{FF2B5EF4-FFF2-40B4-BE49-F238E27FC236}">
                    <a16:creationId xmlns:a16="http://schemas.microsoft.com/office/drawing/2014/main" id="{2A2767CE-5467-D4C0-7504-456CFA06083A}"/>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02</a:t>
                </a:r>
              </a:p>
            </p:txBody>
          </p:sp>
        </p:grpSp>
      </p:grpSp>
      <p:grpSp>
        <p:nvGrpSpPr>
          <p:cNvPr id="43" name="Group 42">
            <a:extLst>
              <a:ext uri="{FF2B5EF4-FFF2-40B4-BE49-F238E27FC236}">
                <a16:creationId xmlns:a16="http://schemas.microsoft.com/office/drawing/2014/main" id="{9109E5FA-DCC5-8E9F-072F-0777128DA6A2}"/>
              </a:ext>
            </a:extLst>
          </p:cNvPr>
          <p:cNvGrpSpPr/>
          <p:nvPr/>
        </p:nvGrpSpPr>
        <p:grpSpPr>
          <a:xfrm>
            <a:off x="5178620" y="3517686"/>
            <a:ext cx="6218737" cy="767372"/>
            <a:chOff x="5408400" y="3484375"/>
            <a:chExt cx="6218737" cy="767372"/>
          </a:xfrm>
        </p:grpSpPr>
        <p:cxnSp>
          <p:nvCxnSpPr>
            <p:cNvPr id="44" name="Straight Connector 43">
              <a:extLst>
                <a:ext uri="{FF2B5EF4-FFF2-40B4-BE49-F238E27FC236}">
                  <a16:creationId xmlns:a16="http://schemas.microsoft.com/office/drawing/2014/main" id="{7E2BE6AA-510E-6B4C-8945-D578D69A4649}"/>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3AE8757A-3785-A400-D4B1-CA7B99513E1C}"/>
                </a:ext>
              </a:extLst>
            </p:cNvPr>
            <p:cNvGrpSpPr/>
            <p:nvPr/>
          </p:nvGrpSpPr>
          <p:grpSpPr>
            <a:xfrm>
              <a:off x="5408400" y="3484375"/>
              <a:ext cx="735518" cy="767372"/>
              <a:chOff x="6014779" y="1253145"/>
              <a:chExt cx="932855" cy="973255"/>
            </a:xfrm>
          </p:grpSpPr>
          <p:sp>
            <p:nvSpPr>
              <p:cNvPr id="46" name="Oval 45">
                <a:extLst>
                  <a:ext uri="{FF2B5EF4-FFF2-40B4-BE49-F238E27FC236}">
                    <a16:creationId xmlns:a16="http://schemas.microsoft.com/office/drawing/2014/main" id="{26CA6600-DE51-DC94-EEE3-B0F896D833B7}"/>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 Placeholder 23">
                <a:extLst>
                  <a:ext uri="{FF2B5EF4-FFF2-40B4-BE49-F238E27FC236}">
                    <a16:creationId xmlns:a16="http://schemas.microsoft.com/office/drawing/2014/main" id="{80416581-6F34-D0AB-41FC-5E436819D116}"/>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03</a:t>
                </a:r>
              </a:p>
            </p:txBody>
          </p:sp>
        </p:grpSp>
      </p:grpSp>
      <p:grpSp>
        <p:nvGrpSpPr>
          <p:cNvPr id="48" name="Group 47">
            <a:extLst>
              <a:ext uri="{FF2B5EF4-FFF2-40B4-BE49-F238E27FC236}">
                <a16:creationId xmlns:a16="http://schemas.microsoft.com/office/drawing/2014/main" id="{4E5CDF25-AE24-2FBB-6541-74550070CC0E}"/>
              </a:ext>
            </a:extLst>
          </p:cNvPr>
          <p:cNvGrpSpPr/>
          <p:nvPr/>
        </p:nvGrpSpPr>
        <p:grpSpPr>
          <a:xfrm>
            <a:off x="5178620" y="4448483"/>
            <a:ext cx="6218737" cy="767372"/>
            <a:chOff x="5408400" y="3484375"/>
            <a:chExt cx="6218737" cy="767372"/>
          </a:xfrm>
        </p:grpSpPr>
        <p:cxnSp>
          <p:nvCxnSpPr>
            <p:cNvPr id="49" name="Straight Connector 48">
              <a:extLst>
                <a:ext uri="{FF2B5EF4-FFF2-40B4-BE49-F238E27FC236}">
                  <a16:creationId xmlns:a16="http://schemas.microsoft.com/office/drawing/2014/main" id="{E3545BF5-3B0E-A6E6-6530-2CBEA304CECF}"/>
                </a:ext>
              </a:extLst>
            </p:cNvPr>
            <p:cNvCxnSpPr>
              <a:cxnSpLocks/>
            </p:cNvCxnSpPr>
            <p:nvPr/>
          </p:nvCxnSpPr>
          <p:spPr>
            <a:xfrm flipH="1">
              <a:off x="5905995" y="3751599"/>
              <a:ext cx="5721142" cy="0"/>
            </a:xfrm>
            <a:prstGeom prst="line">
              <a:avLst/>
            </a:prstGeom>
            <a:ln w="28575">
              <a:solidFill>
                <a:srgbClr val="84C245"/>
              </a:solidFill>
              <a:prstDash val="sysDash"/>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393F7853-6E77-C2BA-9281-D76D815C6EB3}"/>
                </a:ext>
              </a:extLst>
            </p:cNvPr>
            <p:cNvGrpSpPr/>
            <p:nvPr/>
          </p:nvGrpSpPr>
          <p:grpSpPr>
            <a:xfrm>
              <a:off x="5408400" y="3484375"/>
              <a:ext cx="735518" cy="767372"/>
              <a:chOff x="6014779" y="1253145"/>
              <a:chExt cx="932855" cy="973255"/>
            </a:xfrm>
          </p:grpSpPr>
          <p:sp>
            <p:nvSpPr>
              <p:cNvPr id="51" name="Oval 50">
                <a:extLst>
                  <a:ext uri="{FF2B5EF4-FFF2-40B4-BE49-F238E27FC236}">
                    <a16:creationId xmlns:a16="http://schemas.microsoft.com/office/drawing/2014/main" id="{379F5207-5A6D-6331-79E2-DB5269C1C81B}"/>
                  </a:ext>
                </a:extLst>
              </p:cNvPr>
              <p:cNvSpPr/>
              <p:nvPr/>
            </p:nvSpPr>
            <p:spPr>
              <a:xfrm>
                <a:off x="6081411" y="1253145"/>
                <a:ext cx="800753" cy="800753"/>
              </a:xfrm>
              <a:prstGeom prst="ellipse">
                <a:avLst/>
              </a:prstGeom>
              <a:solidFill>
                <a:srgbClr val="5398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23">
                <a:extLst>
                  <a:ext uri="{FF2B5EF4-FFF2-40B4-BE49-F238E27FC236}">
                    <a16:creationId xmlns:a16="http://schemas.microsoft.com/office/drawing/2014/main" id="{8B35683B-BCD8-5557-0A46-9429354E9C2A}"/>
                  </a:ext>
                </a:extLst>
              </p:cNvPr>
              <p:cNvSpPr txBox="1">
                <a:spLocks/>
              </p:cNvSpPr>
              <p:nvPr/>
            </p:nvSpPr>
            <p:spPr>
              <a:xfrm>
                <a:off x="6014779" y="1369242"/>
                <a:ext cx="932855" cy="857158"/>
              </a:xfrm>
              <a:prstGeom prst="rect">
                <a:avLst/>
              </a:prstGeom>
              <a:noFill/>
              <a:ln>
                <a:noFill/>
              </a:ln>
            </p:spPr>
            <p:txBody>
              <a:bodyPr anchor="t">
                <a:normAutofit/>
              </a:bodyPr>
              <a:lstStyle>
                <a:lvl1pPr marL="0" indent="0" algn="ctr" defTabSz="914400" rtl="0" eaLnBrk="1" latinLnBrk="0" hangingPunct="1">
                  <a:lnSpc>
                    <a:spcPct val="90000"/>
                  </a:lnSpc>
                  <a:spcBef>
                    <a:spcPts val="1000"/>
                  </a:spcBef>
                  <a:buFont typeface="Arial" panose="020B0604020202020204" pitchFamily="34" charset="0"/>
                  <a:buNone/>
                  <a:defRPr sz="3600" b="1"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Calibri" panose="020F0502020204030204" pitchFamily="34" charset="0"/>
                    <a:cs typeface="Calibri" panose="020F0502020204030204" pitchFamily="34" charset="0"/>
                  </a:rPr>
                  <a:t>0</a:t>
                </a:r>
              </a:p>
            </p:txBody>
          </p:sp>
        </p:grpSp>
      </p:grpSp>
    </p:spTree>
    <p:extLst>
      <p:ext uri="{BB962C8B-B14F-4D97-AF65-F5344CB8AC3E}">
        <p14:creationId xmlns:p14="http://schemas.microsoft.com/office/powerpoint/2010/main" val="1912358878"/>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7003</TotalTime>
  <Words>5791</Words>
  <Application>Microsoft Office PowerPoint</Application>
  <PresentationFormat>Widescreen</PresentationFormat>
  <Paragraphs>385</Paragraphs>
  <Slides>60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docId:B7C5B8C1BAE23C8407B4D81ED735FB4B</cp:keywords>
  <cp:lastModifiedBy>Con</cp:lastModifiedBy>
  <cp:revision>350</cp:revision>
  <cp:lastPrinted>2025-06-17T19:28:46Z</cp:lastPrinted>
  <dcterms:created xsi:type="dcterms:W3CDTF">2020-10-14T13:32:04Z</dcterms:created>
  <dcterms:modified xsi:type="dcterms:W3CDTF">2025-12-13T18:37:17Z</dcterms:modified>
</cp:coreProperties>
</file>