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8"/>
  </p:notesMasterIdLst>
  <p:sldIdLst>
    <p:sldId id="4299" r:id="rId2"/>
    <p:sldId id="4303" r:id="rId3"/>
    <p:sldId id="4370" r:id="rId4"/>
    <p:sldId id="4305" r:id="rId5"/>
    <p:sldId id="4368" r:id="rId6"/>
    <p:sldId id="4369" r:id="rId7"/>
    <p:sldId id="4371" r:id="rId8"/>
    <p:sldId id="4372" r:id="rId9"/>
    <p:sldId id="4373" r:id="rId10"/>
    <p:sldId id="4333" r:id="rId11"/>
    <p:sldId id="4374" r:id="rId12"/>
    <p:sldId id="4329" r:id="rId13"/>
    <p:sldId id="4375" r:id="rId14"/>
    <p:sldId id="4376" r:id="rId15"/>
    <p:sldId id="4377" r:id="rId16"/>
    <p:sldId id="4378" r:id="rId17"/>
    <p:sldId id="4379" r:id="rId18"/>
    <p:sldId id="4380" r:id="rId19"/>
    <p:sldId id="4381" r:id="rId20"/>
    <p:sldId id="4382" r:id="rId21"/>
    <p:sldId id="4383" r:id="rId22"/>
    <p:sldId id="4384" r:id="rId23"/>
    <p:sldId id="4385" r:id="rId24"/>
    <p:sldId id="4386" r:id="rId25"/>
    <p:sldId id="4331" r:id="rId26"/>
    <p:sldId id="4387" r:id="rId27"/>
    <p:sldId id="4388" r:id="rId28"/>
    <p:sldId id="4389" r:id="rId29"/>
    <p:sldId id="4390" r:id="rId30"/>
    <p:sldId id="4391" r:id="rId31"/>
    <p:sldId id="4392" r:id="rId32"/>
    <p:sldId id="4393" r:id="rId33"/>
    <p:sldId id="4394" r:id="rId34"/>
    <p:sldId id="4395" r:id="rId35"/>
    <p:sldId id="4396" r:id="rId36"/>
    <p:sldId id="4397" r:id="rId37"/>
    <p:sldId id="4398" r:id="rId38"/>
    <p:sldId id="4342" r:id="rId39"/>
    <p:sldId id="4334" r:id="rId40"/>
    <p:sldId id="4399" r:id="rId41"/>
    <p:sldId id="4400" r:id="rId42"/>
    <p:sldId id="4401" r:id="rId43"/>
    <p:sldId id="4332" r:id="rId44"/>
    <p:sldId id="4402" r:id="rId45"/>
    <p:sldId id="4403" r:id="rId46"/>
    <p:sldId id="4335" r:id="rId47"/>
    <p:sldId id="4404" r:id="rId48"/>
    <p:sldId id="4405" r:id="rId49"/>
    <p:sldId id="4337" r:id="rId50"/>
    <p:sldId id="4336" r:id="rId51"/>
    <p:sldId id="4407" r:id="rId52"/>
    <p:sldId id="4406" r:id="rId53"/>
    <p:sldId id="4408" r:id="rId54"/>
    <p:sldId id="4409" r:id="rId55"/>
    <p:sldId id="4410" r:id="rId56"/>
    <p:sldId id="431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8A2"/>
    <a:srgbClr val="404040"/>
    <a:srgbClr val="1F8E47"/>
    <a:srgbClr val="84C245"/>
    <a:srgbClr val="5DACB8"/>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80185-6DD0-4676-9210-8D6D3CDBCCBA}" v="6" dt="2025-12-13T18:27:06.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01"/>
    <p:restoredTop sz="95082"/>
  </p:normalViewPr>
  <p:slideViewPr>
    <p:cSldViewPr snapToGrid="0" snapToObjects="1">
      <p:cViewPr varScale="1">
        <p:scale>
          <a:sx n="103" d="100"/>
          <a:sy n="103" d="100"/>
        </p:scale>
        <p:origin x="9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Klikk for å redigere hovedtekststiler</a:t>
            </a:r>
          </a:p>
          <a:p>
            <a:pPr lvl="1"/>
            <a:r>
              <a:rPr lang="en-GB"/>
              <a:t>Andre nivå</a:t>
            </a:r>
          </a:p>
          <a:p>
            <a:pPr lvl="2"/>
            <a:r>
              <a:rPr lang="en-GB"/>
              <a:t>Tredje nivå</a:t>
            </a:r>
          </a:p>
          <a:p>
            <a:pPr lvl="3"/>
            <a:r>
              <a:rPr lang="en-GB"/>
              <a:t>Fjerde nivå</a:t>
            </a:r>
          </a:p>
          <a:p>
            <a:pPr lvl="4"/>
            <a:r>
              <a:rPr lang="en-GB"/>
              <a:t>Femte nivå</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4" name="Picture 3">
            <a:extLst>
              <a:ext uri="{FF2B5EF4-FFF2-40B4-BE49-F238E27FC236}">
                <a16:creationId xmlns:a16="http://schemas.microsoft.com/office/drawing/2014/main" id="{599604F4-97D9-E71D-6636-CEECBB9450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156" y="6141597"/>
            <a:ext cx="1552020" cy="345591"/>
          </a:xfrm>
          <a:prstGeom prst="rect">
            <a:avLst/>
          </a:prstGeom>
        </p:spPr>
      </p:pic>
      <p:sp>
        <p:nvSpPr>
          <p:cNvPr id="6" name="Rectangle 5">
            <a:extLst>
              <a:ext uri="{FF2B5EF4-FFF2-40B4-BE49-F238E27FC236}">
                <a16:creationId xmlns:a16="http://schemas.microsoft.com/office/drawing/2014/main" id="{9CCE2027-FECD-B5BC-5A0F-A598AF3200F9}"/>
              </a:ext>
            </a:extLst>
          </p:cNvPr>
          <p:cNvSpPr/>
          <p:nvPr userDrawn="1"/>
        </p:nvSpPr>
        <p:spPr>
          <a:xfrm>
            <a:off x="2326176" y="6141597"/>
            <a:ext cx="2925905" cy="284693"/>
          </a:xfrm>
          <a:prstGeom prst="rect">
            <a:avLst/>
          </a:prstGeom>
        </p:spPr>
        <p:txBody>
          <a:bodyPr wrap="square">
            <a:spAutoFit/>
          </a:bodyPr>
          <a:lstStyle/>
          <a:p>
            <a:pPr marL="0" marR="0" indent="0" algn="just" defTabSz="457200" rtl="0" eaLnBrk="1" fontAlgn="auto" latinLnBrk="0" hangingPunct="0">
              <a:lnSpc>
                <a:spcPts val="460"/>
              </a:lnSpc>
              <a:spcBef>
                <a:spcPts val="0"/>
              </a:spcBef>
              <a:spcAft>
                <a:spcPts val="0"/>
              </a:spcAft>
              <a:buClrTx/>
              <a:buSzTx/>
              <a:buFontTx/>
              <a:buNone/>
              <a:tabLst/>
              <a:defRPr/>
            </a:pPr>
            <a:r>
              <a:rPr lang="en-US" sz="450" kern="1200">
                <a:solidFill>
                  <a:srgbClr val="3A3953"/>
                </a:solidFill>
                <a:effectLst/>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450" kern="1200" dirty="0">
              <a:solidFill>
                <a:srgbClr val="3A3953"/>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pic>
        <p:nvPicPr>
          <p:cNvPr id="3" name="Picture 2">
            <a:extLst>
              <a:ext uri="{FF2B5EF4-FFF2-40B4-BE49-F238E27FC236}">
                <a16:creationId xmlns:a16="http://schemas.microsoft.com/office/drawing/2014/main" id="{B4352957-04AF-9112-26F6-7DF4F68888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883" y="5993225"/>
            <a:ext cx="1552020" cy="345591"/>
          </a:xfrm>
          <a:prstGeom prst="rect">
            <a:avLst/>
          </a:prstGeom>
        </p:spPr>
      </p:pic>
      <p:sp>
        <p:nvSpPr>
          <p:cNvPr id="4" name="Rectangle 3">
            <a:extLst>
              <a:ext uri="{FF2B5EF4-FFF2-40B4-BE49-F238E27FC236}">
                <a16:creationId xmlns:a16="http://schemas.microsoft.com/office/drawing/2014/main" id="{013D8E2D-78F4-7EAF-849B-CEA4CA102420}"/>
              </a:ext>
            </a:extLst>
          </p:cNvPr>
          <p:cNvSpPr/>
          <p:nvPr userDrawn="1"/>
        </p:nvSpPr>
        <p:spPr>
          <a:xfrm>
            <a:off x="2262863" y="5976776"/>
            <a:ext cx="2925905" cy="284693"/>
          </a:xfrm>
          <a:prstGeom prst="rect">
            <a:avLst/>
          </a:prstGeom>
        </p:spPr>
        <p:txBody>
          <a:bodyPr wrap="square">
            <a:spAutoFit/>
          </a:bodyPr>
          <a:lstStyle/>
          <a:p>
            <a:pPr marL="0" marR="0" indent="0" algn="just" defTabSz="457200" rtl="0" eaLnBrk="1" fontAlgn="auto" latinLnBrk="0" hangingPunct="0">
              <a:lnSpc>
                <a:spcPts val="460"/>
              </a:lnSpc>
              <a:spcBef>
                <a:spcPts val="0"/>
              </a:spcBef>
              <a:spcAft>
                <a:spcPts val="0"/>
              </a:spcAft>
              <a:buClrTx/>
              <a:buSzTx/>
              <a:buFontTx/>
              <a:buNone/>
              <a:tabLst/>
              <a:defRPr/>
            </a:pPr>
            <a:r>
              <a:rPr lang="en-US" sz="450" kern="1200">
                <a:solidFill>
                  <a:srgbClr val="3A3953"/>
                </a:solidFill>
                <a:effectLst/>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450" kern="1200" dirty="0">
              <a:solidFill>
                <a:srgbClr val="3A3953"/>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17601" y="3429000"/>
            <a:ext cx="811302" cy="547146"/>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2075310" y="3429000"/>
            <a:ext cx="8447547" cy="547147"/>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17601" y="4130704"/>
            <a:ext cx="811302" cy="547146"/>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2075310" y="4130704"/>
            <a:ext cx="8447547" cy="547147"/>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17601" y="4832408"/>
            <a:ext cx="811302" cy="547146"/>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2075310" y="4832408"/>
            <a:ext cx="8447547" cy="547147"/>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17601" y="5534111"/>
            <a:ext cx="811302" cy="547146"/>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2075310" y="5534111"/>
            <a:ext cx="8447547" cy="547147"/>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393462"/>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64700" y="-56819"/>
            <a:ext cx="5932925" cy="6404796"/>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35936" y="-56820"/>
            <a:ext cx="5932925" cy="6404796"/>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524729"/>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Slide Number Placeholder 5">
            <a:extLst>
              <a:ext uri="{FF2B5EF4-FFF2-40B4-BE49-F238E27FC236}">
                <a16:creationId xmlns:a16="http://schemas.microsoft.com/office/drawing/2014/main" id="{D1E581E4-C58E-A67C-EACB-204DCABD0780}"/>
              </a:ext>
            </a:extLst>
          </p:cNvPr>
          <p:cNvSpPr txBox="1">
            <a:spLocks/>
          </p:cNvSpPr>
          <p:nvPr userDrawn="1"/>
        </p:nvSpPr>
        <p:spPr>
          <a:xfrm>
            <a:off x="11800757" y="6525547"/>
            <a:ext cx="300669"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040"/>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rgbClr val="404040"/>
                </a:solidFill>
              </a:rPr>
              <a:t>‹#›</a:t>
            </a:fld>
            <a:endParaRPr lang="en-US" dirty="0">
              <a:solidFill>
                <a:srgbClr val="404040"/>
              </a:solidFill>
            </a:endParaRP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79" r:id="rId12"/>
    <p:sldLayoutId id="2147483878" r:id="rId13"/>
    <p:sldLayoutId id="2147483891" r:id="rId14"/>
    <p:sldLayoutId id="2147483894" r:id="rId15"/>
    <p:sldLayoutId id="2147483893" r:id="rId16"/>
    <p:sldLayoutId id="2147483895"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youtu.be/zbjr3kwIJkg?si=JPOExC_Z0Q2hrl60"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stagram.com/reel/C5az4E5BKnq/?utm_source=ig_web_copy_link" TargetMode="External"/><Relationship Id="rId2" Type="http://schemas.openxmlformats.org/officeDocument/2006/relationships/hyperlink" Target="https://www.facebook.com/103990172128093/videos/327155193708149" TargetMode="Externa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s://www.instagram.com/reel/Cy_hsY8KOSD/?utm_source=ig_web_copy_link" TargetMode="External"/><Relationship Id="rId4" Type="http://schemas.openxmlformats.org/officeDocument/2006/relationships/hyperlink" Target="https://www.facebook.com/reel/532376609323949"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hyperlink" Target="https://www.imdb.com/title/tt12888462/" TargetMode="External"/><Relationship Id="rId5" Type="http://schemas.openxmlformats.org/officeDocument/2006/relationships/hyperlink" Target="https://open.spotify.com/episode/6LvV7mSRHDQVwbZOdvMhW6" TargetMode="External"/><Relationship Id="rId4" Type="http://schemas.openxmlformats.org/officeDocument/2006/relationships/hyperlink" Target="https://www.robinwallkimmerer.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Close-up of a person's foot walking on the ground&#10;&#10;AI-generated content may be incorrect.">
            <a:extLst>
              <a:ext uri="{FF2B5EF4-FFF2-40B4-BE49-F238E27FC236}">
                <a16:creationId xmlns:a16="http://schemas.microsoft.com/office/drawing/2014/main" id="{FBBDF3B2-8F01-9A1F-6099-42F0E30BBA49}"/>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172"/>
          <a:stretch/>
        </p:blipFill>
        <p:spPr>
          <a:xfrm>
            <a:off x="5555673" y="337875"/>
            <a:ext cx="6636327" cy="4609194"/>
          </a:xfrm>
        </p:spPr>
      </p:pic>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77479"/>
            <a:ext cx="4862945" cy="679345"/>
          </a:xfrm>
          <a:prstGeom prst="rect">
            <a:avLst/>
          </a:prstGeom>
        </p:spPr>
        <p:txBody>
          <a:bodyPr/>
          <a:lstStyle/>
          <a:p>
            <a:pPr marL="0" indent="0" algn="r">
              <a:buNone/>
            </a:pPr>
            <a:r>
              <a:rPr lang="en-US" sz="3600" kern="1200" dirty="0" err="1">
                <a:solidFill>
                  <a:srgbClr val="5398A2"/>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3600" dirty="0">
              <a:solidFill>
                <a:srgbClr val="5398A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555095" y="2967180"/>
            <a:ext cx="6585400"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3" name="TextBox 12">
            <a:extLst>
              <a:ext uri="{FF2B5EF4-FFF2-40B4-BE49-F238E27FC236}">
                <a16:creationId xmlns:a16="http://schemas.microsoft.com/office/drawing/2014/main" id="{64A5EA1B-C58B-1942-F904-14C5020B87BF}"/>
              </a:ext>
            </a:extLst>
          </p:cNvPr>
          <p:cNvSpPr txBox="1"/>
          <p:nvPr/>
        </p:nvSpPr>
        <p:spPr>
          <a:xfrm>
            <a:off x="681016" y="2967180"/>
            <a:ext cx="6517618" cy="1569660"/>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Modul 2 – Motstandskraft</a:t>
            </a:r>
          </a:p>
          <a:p>
            <a:endParaRPr lang="en-US" sz="4800" b="1" spc="324" dirty="0">
              <a:solidFill>
                <a:srgbClr val="5398A2"/>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9BAE77B-25AB-8830-C905-5C81EE82F875}"/>
              </a:ext>
            </a:extLst>
          </p:cNvPr>
          <p:cNvSpPr txBox="1"/>
          <p:nvPr/>
        </p:nvSpPr>
        <p:spPr>
          <a:xfrm>
            <a:off x="605582" y="4218039"/>
            <a:ext cx="4827218" cy="1444242"/>
          </a:xfrm>
          <a:prstGeom prst="rect">
            <a:avLst/>
          </a:prstGeom>
          <a:noFill/>
        </p:spPr>
        <p:txBody>
          <a:bodyPr wrap="square">
            <a:spAutoFit/>
          </a:bodyPr>
          <a:lstStyle/>
          <a:p>
            <a:pPr>
              <a:lnSpc>
                <a:spcPts val="2620"/>
              </a:lnSpc>
            </a:pPr>
            <a:r>
              <a:rPr lang="en-IE" sz="3000" dirty="0">
                <a:solidFill>
                  <a:schemeClr val="bg1"/>
                </a:solidFill>
                <a:effectLst/>
                <a:latin typeface="Calibri" panose="020F0502020204030204" pitchFamily="34" charset="0"/>
                <a:ea typeface="Arial" panose="020B0604020202020204" pitchFamily="34" charset="0"/>
                <a:cs typeface="Calibri" panose="020F0502020204030204" pitchFamily="34" charset="0"/>
              </a:rPr>
              <a:t>Hvordan kan vi bygge motstandskraft ved å koble oss til oss selv, kreativiteten og naturen?</a:t>
            </a:r>
          </a:p>
          <a:p>
            <a:pPr>
              <a:lnSpc>
                <a:spcPts val="2620"/>
              </a:lnSpc>
            </a:pPr>
            <a:endParaRPr lang="en-IE" sz="3000"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25416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58936-01F8-230E-6487-86B90E2F5E61}"/>
            </a:ext>
          </a:extLst>
        </p:cNvPr>
        <p:cNvGrpSpPr/>
        <p:nvPr/>
      </p:nvGrpSpPr>
      <p:grpSpPr>
        <a:xfrm>
          <a:off x="0" y="0"/>
          <a:ext cx="0" cy="0"/>
          <a:chOff x="0" y="0"/>
          <a:chExt cx="0" cy="0"/>
        </a:xfrm>
      </p:grpSpPr>
      <p:pic>
        <p:nvPicPr>
          <p:cNvPr id="5" name="Picture 4" descr="A person swimming in a lake&#10;&#10;AI-generated content may be incorrect.">
            <a:extLst>
              <a:ext uri="{FF2B5EF4-FFF2-40B4-BE49-F238E27FC236}">
                <a16:creationId xmlns:a16="http://schemas.microsoft.com/office/drawing/2014/main" id="{0034CAD4-A4A6-3B28-72AA-9837AD3C0D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06985" y="10769"/>
            <a:ext cx="5269295" cy="1551216"/>
          </a:xfrm>
          <a:prstGeom prst="rect">
            <a:avLst/>
          </a:prstGeom>
        </p:spPr>
      </p:pic>
      <p:sp>
        <p:nvSpPr>
          <p:cNvPr id="11" name="Google Shape;133;p1">
            <a:extLst>
              <a:ext uri="{FF2B5EF4-FFF2-40B4-BE49-F238E27FC236}">
                <a16:creationId xmlns:a16="http://schemas.microsoft.com/office/drawing/2014/main" id="{19944D97-C47D-780C-7B88-AF565D9B6444}"/>
              </a:ext>
            </a:extLst>
          </p:cNvPr>
          <p:cNvSpPr/>
          <p:nvPr/>
        </p:nvSpPr>
        <p:spPr>
          <a:xfrm rot="10800000">
            <a:off x="-15722" y="0"/>
            <a:ext cx="12192001" cy="155121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E042F24A-CC52-77DC-361A-98797CF0DC2F}"/>
              </a:ext>
            </a:extLst>
          </p:cNvPr>
          <p:cNvSpPr/>
          <p:nvPr/>
        </p:nvSpPr>
        <p:spPr>
          <a:xfrm rot="10800000">
            <a:off x="-15722" y="-1"/>
            <a:ext cx="4827217" cy="1551215"/>
          </a:xfrm>
          <a:prstGeom prst="rect">
            <a:avLst/>
          </a:prstGeom>
          <a:blipFill>
            <a:blip r:embed="rId3" cstate="email">
              <a:alphaModFix amt="73000"/>
              <a:extLst>
                <a:ext uri="{28A0092B-C50C-407E-A947-70E740481C1C}">
                  <a14:useLocalDpi xmlns:a14="http://schemas.microsoft.com/office/drawing/2010/main"/>
                </a:ext>
              </a:extLst>
            </a:blip>
            <a:srcRect/>
            <a:stretch>
              <a:fillRect l="1455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45;p2">
            <a:extLst>
              <a:ext uri="{FF2B5EF4-FFF2-40B4-BE49-F238E27FC236}">
                <a16:creationId xmlns:a16="http://schemas.microsoft.com/office/drawing/2014/main" id="{E49BEB36-C7CB-90B2-E948-13C48E14232A}"/>
              </a:ext>
            </a:extLst>
          </p:cNvPr>
          <p:cNvSpPr txBox="1">
            <a:spLocks/>
          </p:cNvSpPr>
          <p:nvPr/>
        </p:nvSpPr>
        <p:spPr>
          <a:xfrm>
            <a:off x="-15722" y="439713"/>
            <a:ext cx="595992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01.  Svømming i kaldt vann</a:t>
            </a:r>
          </a:p>
        </p:txBody>
      </p:sp>
      <p:sp>
        <p:nvSpPr>
          <p:cNvPr id="29" name="Text Placeholder 3">
            <a:extLst>
              <a:ext uri="{FF2B5EF4-FFF2-40B4-BE49-F238E27FC236}">
                <a16:creationId xmlns:a16="http://schemas.microsoft.com/office/drawing/2014/main" id="{9F5892B3-4313-BD39-D464-2CD0B30D70AA}"/>
              </a:ext>
            </a:extLst>
          </p:cNvPr>
          <p:cNvSpPr txBox="1">
            <a:spLocks/>
          </p:cNvSpPr>
          <p:nvPr/>
        </p:nvSpPr>
        <p:spPr>
          <a:xfrm>
            <a:off x="686609" y="1849144"/>
            <a:ext cx="3151213" cy="4529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Svømming i kaldt vann er en oppkvikkende aktivitet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som innebærer å dyppe seg ned i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naturlige vannforekomster, innsjøer, elver eller havet, når vannet er kaldt. </a:t>
            </a:r>
          </a:p>
        </p:txBody>
      </p:sp>
      <p:sp>
        <p:nvSpPr>
          <p:cNvPr id="2" name="Text Placeholder 3">
            <a:extLst>
              <a:ext uri="{FF2B5EF4-FFF2-40B4-BE49-F238E27FC236}">
                <a16:creationId xmlns:a16="http://schemas.microsoft.com/office/drawing/2014/main" id="{5CC54491-7BD7-C05D-B738-646D11018E6F}"/>
              </a:ext>
            </a:extLst>
          </p:cNvPr>
          <p:cNvSpPr txBox="1">
            <a:spLocks/>
          </p:cNvSpPr>
          <p:nvPr/>
        </p:nvSpPr>
        <p:spPr>
          <a:xfrm>
            <a:off x="4131135" y="1849144"/>
            <a:ext cx="7374256"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Selv om det kan høres skremmende ut i begynnelsen, vil den første sjokket raskt gi vei for en følelse av ro og klarhet. Svømming i kaldt vann har blitt stadig mer populært, ikke bare på grunn av de fysiske helsemessige fordelene, men også fordi det bidrar til å øke den mentale velvære.  Når du dypper deg ned i kaldt vann, reagerer kroppen din ved å frigjøre endorfiner, som naturlig forbedrer humøret og energinivået ditt. </a:t>
            </a:r>
          </a:p>
          <a:p>
            <a:pPr marL="0" indent="0">
              <a:lnSpc>
                <a:spcPts val="2200"/>
              </a:lnSpc>
              <a:spcBef>
                <a:spcPts val="0"/>
              </a:spcBef>
              <a:buNone/>
            </a:pPr>
            <a:endPar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Det kalde vannet bidrar også til å forbedre sirkulasjonen og styrke immunforsvaret. Men det som gjør det spesielt effektivt for å håndtere stress og angst, er hvordan det trekker deg inn i øyeblikket. Kulden tvinger deg til å fokusere på pusten og kroppen din, noe som hjelper deg med å roe sinnet og gi slipp på angstfylte tanker, selv om det bare er for et øyeblikk.</a:t>
            </a:r>
          </a:p>
          <a:p>
            <a:pPr marL="0" indent="0">
              <a:lnSpc>
                <a:spcPts val="2200"/>
              </a:lnSpc>
              <a:spcBef>
                <a:spcPts val="0"/>
              </a:spcBef>
              <a:buNone/>
            </a:pPr>
            <a:endPar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endParaRPr lang="sv-S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9B7ED029-02AB-4CCA-27C1-7B486496DD53}"/>
              </a:ext>
            </a:extLst>
          </p:cNvPr>
          <p:cNvCxnSpPr>
            <a:cxnSpLocks/>
          </p:cNvCxnSpPr>
          <p:nvPr/>
        </p:nvCxnSpPr>
        <p:spPr>
          <a:xfrm>
            <a:off x="3892713" y="1710360"/>
            <a:ext cx="0" cy="4581877"/>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7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B766-B27B-618D-B978-B68B49588A60}"/>
            </a:ext>
          </a:extLst>
        </p:cNvPr>
        <p:cNvGrpSpPr/>
        <p:nvPr/>
      </p:nvGrpSpPr>
      <p:grpSpPr>
        <a:xfrm>
          <a:off x="0" y="0"/>
          <a:ext cx="0" cy="0"/>
          <a:chOff x="0" y="0"/>
          <a:chExt cx="0" cy="0"/>
        </a:xfrm>
      </p:grpSpPr>
      <p:pic>
        <p:nvPicPr>
          <p:cNvPr id="4" name="Picture 3" descr="A person swimming in a lake&#10;&#10;AI-generated content may be incorrect.">
            <a:extLst>
              <a:ext uri="{FF2B5EF4-FFF2-40B4-BE49-F238E27FC236}">
                <a16:creationId xmlns:a16="http://schemas.microsoft.com/office/drawing/2014/main" id="{E242943F-E26E-1D01-723F-9643AC5347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90657" y="-17450"/>
            <a:ext cx="4543227" cy="3774931"/>
          </a:xfrm>
          <a:prstGeom prst="rect">
            <a:avLst/>
          </a:prstGeom>
        </p:spPr>
      </p:pic>
      <p:sp>
        <p:nvSpPr>
          <p:cNvPr id="11" name="Google Shape;133;p1">
            <a:extLst>
              <a:ext uri="{FF2B5EF4-FFF2-40B4-BE49-F238E27FC236}">
                <a16:creationId xmlns:a16="http://schemas.microsoft.com/office/drawing/2014/main" id="{44BCBA03-391C-5025-798B-C939C78DBB9A}"/>
              </a:ext>
            </a:extLst>
          </p:cNvPr>
          <p:cNvSpPr/>
          <p:nvPr/>
        </p:nvSpPr>
        <p:spPr>
          <a:xfrm rot="10800000">
            <a:off x="23558" y="0"/>
            <a:ext cx="11394610"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A3C6A9F0-4EDD-8DEA-91CE-A8D8ACA63621}"/>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3899031A-83A8-D2AD-7150-ADD06502D8CF}"/>
              </a:ext>
            </a:extLst>
          </p:cNvPr>
          <p:cNvSpPr txBox="1">
            <a:spLocks/>
          </p:cNvSpPr>
          <p:nvPr/>
        </p:nvSpPr>
        <p:spPr>
          <a:xfrm>
            <a:off x="773831" y="2759528"/>
            <a:ext cx="7847655" cy="3245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Hvis du er nybegynner innen kaldtvannssvømming,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er det viktig å ta det rolig i starten</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Begynn med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korte dukkert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og ta alltid med deg en venn eller en gruppe for sikkerhets skyld. </a:t>
            </a:r>
          </a:p>
          <a:p>
            <a:pPr marL="0" indent="0">
              <a:lnSpc>
                <a:spcPts val="25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Over tid kan denne øvelsen bli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en stabil kilde til styrke og ro</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og lære deg å omfavne utfordringer og finne øyeblikk av fred i ubehag.</a:t>
            </a:r>
          </a:p>
          <a:p>
            <a:pPr marL="0" indent="0">
              <a:lnSpc>
                <a:spcPts val="2500"/>
              </a:lnSpc>
              <a:spcBef>
                <a:spcPts val="0"/>
              </a:spcBef>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45;p2">
            <a:extLst>
              <a:ext uri="{FF2B5EF4-FFF2-40B4-BE49-F238E27FC236}">
                <a16:creationId xmlns:a16="http://schemas.microsoft.com/office/drawing/2014/main" id="{C5B01355-1CFD-0B09-F99E-57BBB9EB4140}"/>
              </a:ext>
            </a:extLst>
          </p:cNvPr>
          <p:cNvSpPr txBox="1">
            <a:spLocks/>
          </p:cNvSpPr>
          <p:nvPr/>
        </p:nvSpPr>
        <p:spPr>
          <a:xfrm>
            <a:off x="-29362" y="987672"/>
            <a:ext cx="595992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01.  Svømming i kaldt vann</a:t>
            </a:r>
          </a:p>
        </p:txBody>
      </p:sp>
    </p:spTree>
    <p:extLst>
      <p:ext uri="{BB962C8B-B14F-4D97-AF65-F5344CB8AC3E}">
        <p14:creationId xmlns:p14="http://schemas.microsoft.com/office/powerpoint/2010/main" val="228169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7A680-7270-6732-0C13-BC3024129D6A}"/>
            </a:ext>
          </a:extLst>
        </p:cNvPr>
        <p:cNvGrpSpPr/>
        <p:nvPr/>
      </p:nvGrpSpPr>
      <p:grpSpPr>
        <a:xfrm>
          <a:off x="0" y="0"/>
          <a:ext cx="0" cy="0"/>
          <a:chOff x="0" y="0"/>
          <a:chExt cx="0" cy="0"/>
        </a:xfrm>
      </p:grpSpPr>
      <p:pic>
        <p:nvPicPr>
          <p:cNvPr id="2" name="Picture 1" descr="A person swimming in a lake&#10;&#10;AI-generated content may be incorrect.">
            <a:extLst>
              <a:ext uri="{FF2B5EF4-FFF2-40B4-BE49-F238E27FC236}">
                <a16:creationId xmlns:a16="http://schemas.microsoft.com/office/drawing/2014/main" id="{D245F8E9-A7AC-AD7D-8363-5BEDE0A0BB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90657" y="-17450"/>
            <a:ext cx="4543227" cy="3774931"/>
          </a:xfrm>
          <a:prstGeom prst="rect">
            <a:avLst/>
          </a:prstGeom>
        </p:spPr>
      </p:pic>
      <p:sp>
        <p:nvSpPr>
          <p:cNvPr id="11" name="Google Shape;133;p1">
            <a:extLst>
              <a:ext uri="{FF2B5EF4-FFF2-40B4-BE49-F238E27FC236}">
                <a16:creationId xmlns:a16="http://schemas.microsoft.com/office/drawing/2014/main" id="{0FBAECCA-748B-591D-9231-8C3594EB527F}"/>
              </a:ext>
            </a:extLst>
          </p:cNvPr>
          <p:cNvSpPr/>
          <p:nvPr/>
        </p:nvSpPr>
        <p:spPr>
          <a:xfrm rot="10800000">
            <a:off x="23558" y="0"/>
            <a:ext cx="11410325"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A992354F-C026-0D3E-A5FD-162754502F40}"/>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80D2ACB1-718A-E2A6-1314-3749081ABE1B}"/>
              </a:ext>
            </a:extLst>
          </p:cNvPr>
          <p:cNvSpPr/>
          <p:nvPr/>
        </p:nvSpPr>
        <p:spPr>
          <a:xfrm>
            <a:off x="498765" y="1452265"/>
            <a:ext cx="10509894" cy="499841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A49CC94B-717F-5FDF-A5AB-308CCC8E4704}"/>
              </a:ext>
            </a:extLst>
          </p:cNvPr>
          <p:cNvSpPr txBox="1">
            <a:spLocks/>
          </p:cNvSpPr>
          <p:nvPr/>
        </p:nvSpPr>
        <p:spPr>
          <a:xfrm>
            <a:off x="2" y="568191"/>
            <a:ext cx="837655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Tips og triks for svømming i kaldt vann:</a:t>
            </a:r>
          </a:p>
        </p:txBody>
      </p:sp>
      <p:sp>
        <p:nvSpPr>
          <p:cNvPr id="27" name="Text Placeholder 3">
            <a:extLst>
              <a:ext uri="{FF2B5EF4-FFF2-40B4-BE49-F238E27FC236}">
                <a16:creationId xmlns:a16="http://schemas.microsoft.com/office/drawing/2014/main" id="{3F974401-8F81-A2C9-7E86-B95FF57AF677}"/>
              </a:ext>
            </a:extLst>
          </p:cNvPr>
          <p:cNvSpPr txBox="1">
            <a:spLocks/>
          </p:cNvSpPr>
          <p:nvPr/>
        </p:nvSpPr>
        <p:spPr>
          <a:xfrm>
            <a:off x="773831" y="1808167"/>
            <a:ext cx="994699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Start sakte: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Hvis du er nybegynner innen svømming i kaldt vann, begynn med korte dukkert og øk gradvis tiden du tilbringer i vannet.</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Svøm med en venn: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Svøm alltid med en venn eller en gruppe for sikkerhets skyld, spesielt i naturlige vannområder.</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Velg trygge steder</a:t>
            </a: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Velg kjente badeplasser uten sterke strømmer eller farer under vann.</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Varm opp først: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Lett strekking eller bevegelse før du svømmer hjelper kroppen din å forberede seg på kuldesjokket.</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Fokuser på pusten: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Konsentrer deg om dype, jevne åndedrag for å hjelpe kroppen din til å tilpasse seg det kalde vannet.</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Kle deg i lag etterpå</a:t>
            </a: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Ta med varme klær i flere lag for å varme kroppen raskt når du kommer ut av vannet, da kroppstemperaturen vil fortsette å synke.</a:t>
            </a:r>
          </a:p>
          <a:p>
            <a:pPr marL="401638" lvl="0" indent="-401638">
              <a:lnSpc>
                <a:spcPts val="2200"/>
              </a:lnSpc>
              <a:spcBef>
                <a:spcPts val="1200"/>
              </a:spcBef>
              <a:buClr>
                <a:srgbClr val="5398A2"/>
              </a:buClr>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401638" indent="-401638">
              <a:lnSpc>
                <a:spcPts val="2200"/>
              </a:lnSpc>
              <a:spcBef>
                <a:spcPts val="1200"/>
              </a:spcBef>
              <a:buClr>
                <a:srgbClr val="5398A2"/>
              </a:buClr>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515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056FF-B77B-E15A-A56A-53C04FE7C1D1}"/>
            </a:ext>
          </a:extLst>
        </p:cNvPr>
        <p:cNvGrpSpPr/>
        <p:nvPr/>
      </p:nvGrpSpPr>
      <p:grpSpPr>
        <a:xfrm>
          <a:off x="0" y="0"/>
          <a:ext cx="0" cy="0"/>
          <a:chOff x="0" y="0"/>
          <a:chExt cx="0" cy="0"/>
        </a:xfrm>
      </p:grpSpPr>
      <p:pic>
        <p:nvPicPr>
          <p:cNvPr id="4" name="Picture 3" descr="Looking up a tree with many trees&#10;&#10;AI-generated content may be incorrect.">
            <a:extLst>
              <a:ext uri="{FF2B5EF4-FFF2-40B4-BE49-F238E27FC236}">
                <a16:creationId xmlns:a16="http://schemas.microsoft.com/office/drawing/2014/main" id="{13F04950-6020-9772-5857-9E0F35BC00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97598" y="10768"/>
            <a:ext cx="4578683" cy="1551216"/>
          </a:xfrm>
          <a:prstGeom prst="rect">
            <a:avLst/>
          </a:prstGeom>
        </p:spPr>
      </p:pic>
      <p:sp>
        <p:nvSpPr>
          <p:cNvPr id="11" name="Google Shape;133;p1">
            <a:extLst>
              <a:ext uri="{FF2B5EF4-FFF2-40B4-BE49-F238E27FC236}">
                <a16:creationId xmlns:a16="http://schemas.microsoft.com/office/drawing/2014/main" id="{62A42646-41D7-8957-EB08-8330D3E43CCA}"/>
              </a:ext>
            </a:extLst>
          </p:cNvPr>
          <p:cNvSpPr/>
          <p:nvPr/>
        </p:nvSpPr>
        <p:spPr>
          <a:xfrm rot="10800000">
            <a:off x="-15722" y="0"/>
            <a:ext cx="12192002" cy="155121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9591CA89-D26F-94A9-57E4-E113D5F881B1}"/>
              </a:ext>
            </a:extLst>
          </p:cNvPr>
          <p:cNvSpPr/>
          <p:nvPr/>
        </p:nvSpPr>
        <p:spPr>
          <a:xfrm rot="10800000">
            <a:off x="-15722" y="-1"/>
            <a:ext cx="4827217" cy="1551215"/>
          </a:xfrm>
          <a:prstGeom prst="rect">
            <a:avLst/>
          </a:prstGeom>
          <a:blipFill>
            <a:blip r:embed="rId3" cstate="email">
              <a:alphaModFix amt="73000"/>
              <a:extLst>
                <a:ext uri="{28A0092B-C50C-407E-A947-70E740481C1C}">
                  <a14:useLocalDpi xmlns:a14="http://schemas.microsoft.com/office/drawing/2010/main"/>
                </a:ext>
              </a:extLst>
            </a:blip>
            <a:srcRect/>
            <a:stretch>
              <a:fillRect l="1455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45;p2">
            <a:extLst>
              <a:ext uri="{FF2B5EF4-FFF2-40B4-BE49-F238E27FC236}">
                <a16:creationId xmlns:a16="http://schemas.microsoft.com/office/drawing/2014/main" id="{CD38FF18-2A9B-D69B-8C4A-68F90621B9FF}"/>
              </a:ext>
            </a:extLst>
          </p:cNvPr>
          <p:cNvSpPr txBox="1">
            <a:spLocks/>
          </p:cNvSpPr>
          <p:nvPr/>
        </p:nvSpPr>
        <p:spPr>
          <a:xfrm>
            <a:off x="-15722" y="439713"/>
            <a:ext cx="496327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02.  Naturbetraktning</a:t>
            </a:r>
          </a:p>
        </p:txBody>
      </p:sp>
      <p:sp>
        <p:nvSpPr>
          <p:cNvPr id="29" name="Text Placeholder 3">
            <a:extLst>
              <a:ext uri="{FF2B5EF4-FFF2-40B4-BE49-F238E27FC236}">
                <a16:creationId xmlns:a16="http://schemas.microsoft.com/office/drawing/2014/main" id="{EE687565-C00D-5AE4-B34D-2744CB051C47}"/>
              </a:ext>
            </a:extLst>
          </p:cNvPr>
          <p:cNvSpPr txBox="1">
            <a:spLocks/>
          </p:cNvSpPr>
          <p:nvPr/>
        </p:nvSpPr>
        <p:spPr>
          <a:xfrm>
            <a:off x="686610" y="1849144"/>
            <a:ext cx="2840362" cy="4529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Naturbetraktning er en rolig og beroligende aktivitet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som inviterer oss til å senke tempoet og observere naturen. </a:t>
            </a:r>
          </a:p>
          <a:p>
            <a:pPr marL="0" indent="0">
              <a:lnSpc>
                <a:spcPts val="2500"/>
              </a:lnSpc>
              <a:spcBef>
                <a:spcPts val="0"/>
              </a:spcBef>
              <a:buNone/>
            </a:pPr>
            <a:endParaRPr lang="en-I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4A6EDB06-9C40-2335-5DB9-17D9A3747FE8}"/>
              </a:ext>
            </a:extLst>
          </p:cNvPr>
          <p:cNvSpPr txBox="1">
            <a:spLocks/>
          </p:cNvSpPr>
          <p:nvPr/>
        </p:nvSpPr>
        <p:spPr>
          <a:xfrm>
            <a:off x="4131135" y="1849144"/>
            <a:ext cx="7374256"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Enten du observerer fugler, skyer, bølger eller bare sitter stille og tar inn omgivelsene, handler denne aktiviteten om å være til stede. Det krever ikke noe spesielt utstyr – bare oppmerksomhet og vilje til å ta en pause.</a:t>
            </a:r>
          </a:p>
          <a:p>
            <a:pPr marL="0" indent="0">
              <a:lnSpc>
                <a:spcPts val="2200"/>
              </a:lnSpc>
              <a:spcBef>
                <a:spcPts val="0"/>
              </a:spcBef>
              <a:buNone/>
            </a:pPr>
            <a:endPar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Ved å stille inn på naturen kan du trekke deg ut av hverdagens stress og mas. Å observere fugler som flyr mellom trærne eller måten skyene beveger seg over himmelen på, kan gi en følelse av fred og ro. Det er en mulighet til å legge merke til de små detaljene, som lyden av raslende blader eller krusninger i vannet, som alle trekker oppmerksomheten mot øyeblikket og overskygger bekymringer om fortiden eller fremtiden.</a:t>
            </a:r>
          </a:p>
          <a:p>
            <a:pPr marL="0" indent="0">
              <a:lnSpc>
                <a:spcPts val="2200"/>
              </a:lnSpc>
              <a:spcBef>
                <a:spcPts val="0"/>
              </a:spcBef>
              <a:buNone/>
            </a:pPr>
            <a:endParaRPr lang="sv-S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E1076B2-7F3A-70CA-F923-49722BE889CE}"/>
              </a:ext>
            </a:extLst>
          </p:cNvPr>
          <p:cNvCxnSpPr>
            <a:cxnSpLocks/>
          </p:cNvCxnSpPr>
          <p:nvPr/>
        </p:nvCxnSpPr>
        <p:spPr>
          <a:xfrm>
            <a:off x="3892713" y="1710360"/>
            <a:ext cx="0" cy="4581877"/>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2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AD18-077E-815A-8EF3-EE5162ACBB34}"/>
            </a:ext>
          </a:extLst>
        </p:cNvPr>
        <p:cNvGrpSpPr/>
        <p:nvPr/>
      </p:nvGrpSpPr>
      <p:grpSpPr>
        <a:xfrm>
          <a:off x="0" y="0"/>
          <a:ext cx="0" cy="0"/>
          <a:chOff x="0" y="0"/>
          <a:chExt cx="0" cy="0"/>
        </a:xfrm>
      </p:grpSpPr>
      <p:pic>
        <p:nvPicPr>
          <p:cNvPr id="3" name="Picture 2" descr="Looking up a tree with many trees&#10;&#10;AI-generated content may be incorrect.">
            <a:extLst>
              <a:ext uri="{FF2B5EF4-FFF2-40B4-BE49-F238E27FC236}">
                <a16:creationId xmlns:a16="http://schemas.microsoft.com/office/drawing/2014/main" id="{F12157FD-BED9-AF9B-DC30-3F6D7763D7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39477" y="9583"/>
            <a:ext cx="4578683" cy="3778646"/>
          </a:xfrm>
          <a:prstGeom prst="rect">
            <a:avLst/>
          </a:prstGeom>
        </p:spPr>
      </p:pic>
      <p:sp>
        <p:nvSpPr>
          <p:cNvPr id="11" name="Google Shape;133;p1">
            <a:extLst>
              <a:ext uri="{FF2B5EF4-FFF2-40B4-BE49-F238E27FC236}">
                <a16:creationId xmlns:a16="http://schemas.microsoft.com/office/drawing/2014/main" id="{9D9DA775-1686-0E0E-7B75-DCFF2CE37C41}"/>
              </a:ext>
            </a:extLst>
          </p:cNvPr>
          <p:cNvSpPr/>
          <p:nvPr/>
        </p:nvSpPr>
        <p:spPr>
          <a:xfrm rot="10800000">
            <a:off x="23559" y="0"/>
            <a:ext cx="11394600"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AAA1A7B6-8A36-5870-5ADF-E884D191CED0}"/>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B7EE209D-9567-E64D-A529-4DE76DA2C9AC}"/>
              </a:ext>
            </a:extLst>
          </p:cNvPr>
          <p:cNvSpPr txBox="1">
            <a:spLocks/>
          </p:cNvSpPr>
          <p:nvPr/>
        </p:nvSpPr>
        <p:spPr>
          <a:xfrm>
            <a:off x="773831" y="2759528"/>
            <a:ext cx="7847655" cy="3245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Det er bevist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at</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å tilbringe tid i naturen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reduserer stressnivået og forbedrer humøret.</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5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Enten du gjør dette på en parkbenk, på en tur gjennom en hage eller ved en elv, er naturobservasjon en enkel måte å føle seg mer tilknyttet og forankret på.</a:t>
            </a:r>
          </a:p>
          <a:p>
            <a:pPr marL="0" indent="0">
              <a:lnSpc>
                <a:spcPts val="2500"/>
              </a:lnSpc>
              <a:spcBef>
                <a:spcPts val="0"/>
              </a:spcBef>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45;p2">
            <a:extLst>
              <a:ext uri="{FF2B5EF4-FFF2-40B4-BE49-F238E27FC236}">
                <a16:creationId xmlns:a16="http://schemas.microsoft.com/office/drawing/2014/main" id="{2DA6C986-3AFA-460B-BF91-E2EE00226B4C}"/>
              </a:ext>
            </a:extLst>
          </p:cNvPr>
          <p:cNvSpPr txBox="1">
            <a:spLocks/>
          </p:cNvSpPr>
          <p:nvPr/>
        </p:nvSpPr>
        <p:spPr>
          <a:xfrm>
            <a:off x="-29362" y="987672"/>
            <a:ext cx="502590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02.  Naturbetraktning</a:t>
            </a:r>
          </a:p>
        </p:txBody>
      </p:sp>
    </p:spTree>
    <p:extLst>
      <p:ext uri="{BB962C8B-B14F-4D97-AF65-F5344CB8AC3E}">
        <p14:creationId xmlns:p14="http://schemas.microsoft.com/office/powerpoint/2010/main" val="87572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D5141-0E78-EE9D-5B14-47605E17C692}"/>
            </a:ext>
          </a:extLst>
        </p:cNvPr>
        <p:cNvGrpSpPr/>
        <p:nvPr/>
      </p:nvGrpSpPr>
      <p:grpSpPr>
        <a:xfrm>
          <a:off x="0" y="0"/>
          <a:ext cx="0" cy="0"/>
          <a:chOff x="0" y="0"/>
          <a:chExt cx="0" cy="0"/>
        </a:xfrm>
      </p:grpSpPr>
      <p:pic>
        <p:nvPicPr>
          <p:cNvPr id="3" name="Picture 2" descr="Looking up a tree with many trees&#10;&#10;AI-generated content may be incorrect.">
            <a:extLst>
              <a:ext uri="{FF2B5EF4-FFF2-40B4-BE49-F238E27FC236}">
                <a16:creationId xmlns:a16="http://schemas.microsoft.com/office/drawing/2014/main" id="{D30EBAF0-FC8E-E81D-8AEC-D81E3A6778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39477" y="9583"/>
            <a:ext cx="4578683" cy="3778646"/>
          </a:xfrm>
          <a:prstGeom prst="rect">
            <a:avLst/>
          </a:prstGeom>
        </p:spPr>
      </p:pic>
      <p:sp>
        <p:nvSpPr>
          <p:cNvPr id="11" name="Google Shape;133;p1">
            <a:extLst>
              <a:ext uri="{FF2B5EF4-FFF2-40B4-BE49-F238E27FC236}">
                <a16:creationId xmlns:a16="http://schemas.microsoft.com/office/drawing/2014/main" id="{85E909B7-8B6C-0C48-E109-46751C64E3F8}"/>
              </a:ext>
            </a:extLst>
          </p:cNvPr>
          <p:cNvSpPr/>
          <p:nvPr/>
        </p:nvSpPr>
        <p:spPr>
          <a:xfrm rot="10800000">
            <a:off x="23556" y="0"/>
            <a:ext cx="11394603"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E818450C-1D9E-9B29-117B-B2BA55C17662}"/>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077A916A-44D8-B6C8-E9AC-A8809A99B531}"/>
              </a:ext>
            </a:extLst>
          </p:cNvPr>
          <p:cNvSpPr/>
          <p:nvPr/>
        </p:nvSpPr>
        <p:spPr>
          <a:xfrm>
            <a:off x="498765" y="1452265"/>
            <a:ext cx="10509894" cy="499841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CCF41429-EB8D-09D9-35CC-5658988BF4E6}"/>
              </a:ext>
            </a:extLst>
          </p:cNvPr>
          <p:cNvSpPr txBox="1">
            <a:spLocks/>
          </p:cNvSpPr>
          <p:nvPr/>
        </p:nvSpPr>
        <p:spPr>
          <a:xfrm>
            <a:off x="2" y="568191"/>
            <a:ext cx="735694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Tips og triks for naturobservasjon:</a:t>
            </a:r>
          </a:p>
        </p:txBody>
      </p:sp>
      <p:sp>
        <p:nvSpPr>
          <p:cNvPr id="27" name="Text Placeholder 3">
            <a:extLst>
              <a:ext uri="{FF2B5EF4-FFF2-40B4-BE49-F238E27FC236}">
                <a16:creationId xmlns:a16="http://schemas.microsoft.com/office/drawing/2014/main" id="{C25F7CEE-BA4E-2828-D5B9-664D835B2DEA}"/>
              </a:ext>
            </a:extLst>
          </p:cNvPr>
          <p:cNvSpPr txBox="1">
            <a:spLocks/>
          </p:cNvSpPr>
          <p:nvPr/>
        </p:nvSpPr>
        <p:spPr>
          <a:xfrm>
            <a:off x="747360" y="1645893"/>
            <a:ext cx="994699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Finn et fredelig sted: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Velg et rolig sted hvor du ikke blir forstyrret, for eksempel en park, en hage eller et sted nær vann.</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Vær tålmodig: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Naturen tar sin tid, så slapp av og se verden utfolde seg uten å stresse.</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Bruk alle sansene: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Ikke bare fokuser på det du ser – lytt til lydene fra fugler, vind eller vann. Legg merke til teksturer og lukter rundt deg.</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Vurder å ta med kikkert eller en dagbok: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Kikkert kan bringe deg nærmere dyrelivet, og dagbokskriving kan hjelpe deg med å følge med på og reflektere over det du observerer.</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Varier tidspunktet: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Prøv å observere på forskjellige tidspunkter av dagen, for eksempel tidlig om morgenen eller om kvelden, for å se hvordan naturen endrer seg. Øv på dette i løpet av et år og observer sesongvariasjonene.</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Koble deg fra teknologien: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Legg fra deg telefonen for å være fullt til stede mens du er i naturen.</a:t>
            </a:r>
          </a:p>
          <a:p>
            <a:pPr marL="401638" lvl="0" indent="-401638">
              <a:lnSpc>
                <a:spcPts val="2200"/>
              </a:lnSpc>
              <a:spcBef>
                <a:spcPts val="120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293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D6871-3C25-B38A-C674-09A5A1A056FA}"/>
            </a:ext>
          </a:extLst>
        </p:cNvPr>
        <p:cNvGrpSpPr/>
        <p:nvPr/>
      </p:nvGrpSpPr>
      <p:grpSpPr>
        <a:xfrm>
          <a:off x="0" y="0"/>
          <a:ext cx="0" cy="0"/>
          <a:chOff x="0" y="0"/>
          <a:chExt cx="0" cy="0"/>
        </a:xfrm>
      </p:grpSpPr>
      <p:pic>
        <p:nvPicPr>
          <p:cNvPr id="6" name="Picture 5" descr="Close-up of a person's foot walking on the ground&#10;&#10;AI-generated content may be incorrect.">
            <a:extLst>
              <a:ext uri="{FF2B5EF4-FFF2-40B4-BE49-F238E27FC236}">
                <a16:creationId xmlns:a16="http://schemas.microsoft.com/office/drawing/2014/main" id="{CC0FA635-F6E4-5553-9178-037E851D5D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8049988" y="0"/>
            <a:ext cx="4142011" cy="1561984"/>
          </a:xfrm>
          <a:prstGeom prst="rect">
            <a:avLst/>
          </a:prstGeom>
        </p:spPr>
      </p:pic>
      <p:sp>
        <p:nvSpPr>
          <p:cNvPr id="11" name="Google Shape;133;p1">
            <a:extLst>
              <a:ext uri="{FF2B5EF4-FFF2-40B4-BE49-F238E27FC236}">
                <a16:creationId xmlns:a16="http://schemas.microsoft.com/office/drawing/2014/main" id="{83F450F5-B376-3CAC-C28A-3454D1354D9A}"/>
              </a:ext>
            </a:extLst>
          </p:cNvPr>
          <p:cNvSpPr/>
          <p:nvPr/>
        </p:nvSpPr>
        <p:spPr>
          <a:xfrm rot="10800000">
            <a:off x="-15724" y="0"/>
            <a:ext cx="11521114" cy="1551214"/>
          </a:xfrm>
          <a:prstGeom prst="rect">
            <a:avLst/>
          </a:prstGeom>
          <a:gradFill>
            <a:gsLst>
              <a:gs pos="33000">
                <a:srgbClr val="1F8E47"/>
              </a:gs>
              <a:gs pos="74000">
                <a:srgbClr val="1F8E47"/>
              </a:gs>
              <a:gs pos="90000">
                <a:srgbClr val="5398A2">
                  <a:alpha val="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E6B75CF-3408-F705-CBFE-70A687764040}"/>
              </a:ext>
            </a:extLst>
          </p:cNvPr>
          <p:cNvSpPr/>
          <p:nvPr/>
        </p:nvSpPr>
        <p:spPr>
          <a:xfrm rot="10800000">
            <a:off x="-15722" y="-1"/>
            <a:ext cx="4827217" cy="1551215"/>
          </a:xfrm>
          <a:prstGeom prst="rect">
            <a:avLst/>
          </a:prstGeom>
          <a:blipFill>
            <a:blip r:embed="rId3" cstate="email">
              <a:alphaModFix amt="73000"/>
              <a:extLst>
                <a:ext uri="{28A0092B-C50C-407E-A947-70E740481C1C}">
                  <a14:useLocalDpi xmlns:a14="http://schemas.microsoft.com/office/drawing/2010/main"/>
                </a:ext>
              </a:extLst>
            </a:blip>
            <a:srcRect/>
            <a:stretch>
              <a:fillRect l="1455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45;p2">
            <a:extLst>
              <a:ext uri="{FF2B5EF4-FFF2-40B4-BE49-F238E27FC236}">
                <a16:creationId xmlns:a16="http://schemas.microsoft.com/office/drawing/2014/main" id="{C1CF3CB8-259C-8403-8522-C361E0D43C65}"/>
              </a:ext>
            </a:extLst>
          </p:cNvPr>
          <p:cNvSpPr txBox="1">
            <a:spLocks/>
          </p:cNvSpPr>
          <p:nvPr/>
        </p:nvSpPr>
        <p:spPr>
          <a:xfrm>
            <a:off x="-15722" y="439713"/>
            <a:ext cx="718396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03. Skogbad (</a:t>
            </a:r>
            <a:r>
              <a:rPr lang="en-US" sz="3500" dirty="0" err="1">
                <a:solidFill>
                  <a:srgbClr val="5398A2"/>
                </a:solidFill>
              </a:rPr>
              <a:t>Shinrin-yoku</a:t>
            </a:r>
            <a:r>
              <a:rPr lang="en-US" sz="3500" dirty="0">
                <a:solidFill>
                  <a:srgbClr val="5398A2"/>
                </a:solidFill>
              </a:rPr>
              <a:t>)</a:t>
            </a:r>
          </a:p>
        </p:txBody>
      </p:sp>
      <p:sp>
        <p:nvSpPr>
          <p:cNvPr id="29" name="Text Placeholder 3">
            <a:extLst>
              <a:ext uri="{FF2B5EF4-FFF2-40B4-BE49-F238E27FC236}">
                <a16:creationId xmlns:a16="http://schemas.microsoft.com/office/drawing/2014/main" id="{19C4FBB5-8994-379B-B1D8-96DA58F844BB}"/>
              </a:ext>
            </a:extLst>
          </p:cNvPr>
          <p:cNvSpPr txBox="1">
            <a:spLocks/>
          </p:cNvSpPr>
          <p:nvPr/>
        </p:nvSpPr>
        <p:spPr>
          <a:xfrm>
            <a:off x="686609" y="1990929"/>
            <a:ext cx="3495629" cy="4529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Skogbad, eller </a:t>
            </a:r>
            <a:r>
              <a:rPr lang="en-IE" dirty="0" err="1">
                <a:solidFill>
                  <a:srgbClr val="404040"/>
                </a:solidFill>
                <a:latin typeface="Calibri" panose="020F0502020204030204" pitchFamily="34" charset="0"/>
                <a:ea typeface="Calibri" panose="020F0502020204030204" pitchFamily="34" charset="0"/>
                <a:cs typeface="Calibri" panose="020F0502020204030204" pitchFamily="34" charset="0"/>
              </a:rPr>
              <a:t>Shinrin-yoku</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er en japansk praksis som oppmuntrer deg til å tilbringe tid i skogen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og fordype deg fullt ut i synet, lydene og luktene i det naturlige miljøet. </a:t>
            </a:r>
          </a:p>
        </p:txBody>
      </p:sp>
      <p:sp>
        <p:nvSpPr>
          <p:cNvPr id="2" name="Text Placeholder 3">
            <a:extLst>
              <a:ext uri="{FF2B5EF4-FFF2-40B4-BE49-F238E27FC236}">
                <a16:creationId xmlns:a16="http://schemas.microsoft.com/office/drawing/2014/main" id="{D8E95FE0-6666-94A8-2BA5-48BB1EE3716A}"/>
              </a:ext>
            </a:extLst>
          </p:cNvPr>
          <p:cNvSpPr txBox="1">
            <a:spLocks/>
          </p:cNvSpPr>
          <p:nvPr/>
        </p:nvSpPr>
        <p:spPr>
          <a:xfrm>
            <a:off x="4811495" y="1990929"/>
            <a:ext cx="6693896"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I motsetning til fotturer eller spaserturer med et bestemt mål for øyet, handler skogbad om å være til stede og la skogen lede opplevelsen din. Det handler om å senke tempoet, puste dypt og bruke alle sansene dine til å ta inn det som er rundt deg.</a:t>
            </a:r>
          </a:p>
          <a:p>
            <a:pPr marL="0" indent="0">
              <a:lnSpc>
                <a:spcPts val="2200"/>
              </a:lnSpc>
              <a:spcBef>
                <a:spcPts val="0"/>
              </a:spcBef>
              <a:buNone/>
            </a:pPr>
            <a:endPar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Å gå gjennom en skog inviterer deg til å legge merke til de minste detaljene – som måten sollyset skinner gjennom trærne, den jordnære duften av skogbunnen eller lyden av en fjern bekk. Det er bevist at denne typen sensorisk fordypning reduserer stresshormoner, senker blodtrykket og forbedrer det generelle humøret. Skoger har en unik måte å hjelpe oss med å føle oss rolige og balanserte på, og gir oss en pause fra støyen og travelheten i hverdagen.</a:t>
            </a:r>
          </a:p>
          <a:p>
            <a:pPr marL="0" indent="0">
              <a:lnSpc>
                <a:spcPts val="2200"/>
              </a:lnSpc>
              <a:spcBef>
                <a:spcPts val="0"/>
              </a:spcBef>
              <a:buNone/>
            </a:pPr>
            <a:endParaRPr lang="sv-S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3006A248-8CF0-5B0B-FCBE-A9A59E634F9E}"/>
              </a:ext>
            </a:extLst>
          </p:cNvPr>
          <p:cNvCxnSpPr>
            <a:cxnSpLocks/>
          </p:cNvCxnSpPr>
          <p:nvPr/>
        </p:nvCxnSpPr>
        <p:spPr>
          <a:xfrm>
            <a:off x="4480541" y="1836410"/>
            <a:ext cx="0" cy="4581877"/>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85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25761-8944-0722-77A3-067020636CA8}"/>
            </a:ext>
          </a:extLst>
        </p:cNvPr>
        <p:cNvGrpSpPr/>
        <p:nvPr/>
      </p:nvGrpSpPr>
      <p:grpSpPr>
        <a:xfrm>
          <a:off x="0" y="0"/>
          <a:ext cx="0" cy="0"/>
          <a:chOff x="0" y="0"/>
          <a:chExt cx="0" cy="0"/>
        </a:xfrm>
      </p:grpSpPr>
      <p:pic>
        <p:nvPicPr>
          <p:cNvPr id="6" name="Picture 5" descr="Close-up of a person's feet walking on the ground&#10;&#10;AI-generated content may be incorrect.">
            <a:extLst>
              <a:ext uri="{FF2B5EF4-FFF2-40B4-BE49-F238E27FC236}">
                <a16:creationId xmlns:a16="http://schemas.microsoft.com/office/drawing/2014/main" id="{BE35663F-FB36-3468-094A-165249CDA6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4637314" y="0"/>
            <a:ext cx="6612230" cy="4151844"/>
          </a:xfrm>
          <a:prstGeom prst="rect">
            <a:avLst/>
          </a:prstGeom>
        </p:spPr>
      </p:pic>
      <p:sp>
        <p:nvSpPr>
          <p:cNvPr id="11" name="Google Shape;133;p1">
            <a:extLst>
              <a:ext uri="{FF2B5EF4-FFF2-40B4-BE49-F238E27FC236}">
                <a16:creationId xmlns:a16="http://schemas.microsoft.com/office/drawing/2014/main" id="{F507F73F-2C84-EB56-427F-762F4F49BC6D}"/>
              </a:ext>
            </a:extLst>
          </p:cNvPr>
          <p:cNvSpPr/>
          <p:nvPr/>
        </p:nvSpPr>
        <p:spPr>
          <a:xfrm rot="10800000">
            <a:off x="23552" y="0"/>
            <a:ext cx="11225991" cy="6857994"/>
          </a:xfrm>
          <a:prstGeom prst="rect">
            <a:avLst/>
          </a:prstGeom>
          <a:gradFill>
            <a:gsLst>
              <a:gs pos="51000">
                <a:srgbClr val="1F8E47"/>
              </a:gs>
              <a:gs pos="25000">
                <a:srgbClr val="1F8E47"/>
              </a:gs>
              <a:gs pos="67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59D004E7-CA84-0EDB-8086-6D2E9C9569F3}"/>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F938B711-5B3E-FB72-5785-B9B222E2E9D9}"/>
              </a:ext>
            </a:extLst>
          </p:cNvPr>
          <p:cNvSpPr txBox="1">
            <a:spLocks/>
          </p:cNvSpPr>
          <p:nvPr/>
        </p:nvSpPr>
        <p:spPr>
          <a:xfrm>
            <a:off x="773831" y="2759528"/>
            <a:ext cx="8157898" cy="3245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For å prøve skogbad, finn et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rolig skogsområde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og legg igjen distraksjoner, som telefonen din. Gå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sakte og oppmerksomt,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og vær oppmerksom på det du ser, hører og lukter. </a:t>
            </a:r>
          </a:p>
          <a:p>
            <a:pPr marL="0" indent="0">
              <a:lnSpc>
                <a:spcPts val="25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Du kan sette deg på en trestamme, ta på barken på et tre eller bare lukke øynene og lytte til lydene i skogen. Det er ikke noe mål – bare vær i øyeblikket og la skogen gi deg ny energi, både mentalt og fysisk.</a:t>
            </a:r>
          </a:p>
          <a:p>
            <a:pPr marL="0" indent="0">
              <a:lnSpc>
                <a:spcPts val="2500"/>
              </a:lnSpc>
              <a:spcBef>
                <a:spcPts val="0"/>
              </a:spcBef>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45;p2">
            <a:extLst>
              <a:ext uri="{FF2B5EF4-FFF2-40B4-BE49-F238E27FC236}">
                <a16:creationId xmlns:a16="http://schemas.microsoft.com/office/drawing/2014/main" id="{12FDFBE3-F979-C02B-2C6B-39ECE983F91B}"/>
              </a:ext>
            </a:extLst>
          </p:cNvPr>
          <p:cNvSpPr txBox="1">
            <a:spLocks/>
          </p:cNvSpPr>
          <p:nvPr/>
        </p:nvSpPr>
        <p:spPr>
          <a:xfrm>
            <a:off x="-29362" y="987672"/>
            <a:ext cx="7230262"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03. Skogbad (</a:t>
            </a:r>
            <a:r>
              <a:rPr lang="en-US" sz="3500" dirty="0" err="1">
                <a:solidFill>
                  <a:srgbClr val="5398A2"/>
                </a:solidFill>
              </a:rPr>
              <a:t>Shinrin-yoku</a:t>
            </a:r>
            <a:r>
              <a:rPr lang="en-US" sz="3500" dirty="0">
                <a:solidFill>
                  <a:srgbClr val="5398A2"/>
                </a:solidFill>
              </a:rPr>
              <a:t>)</a:t>
            </a:r>
          </a:p>
        </p:txBody>
      </p:sp>
    </p:spTree>
    <p:extLst>
      <p:ext uri="{BB962C8B-B14F-4D97-AF65-F5344CB8AC3E}">
        <p14:creationId xmlns:p14="http://schemas.microsoft.com/office/powerpoint/2010/main" val="200816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120C-A329-4B1A-A01E-60719DC7272C}"/>
            </a:ext>
          </a:extLst>
        </p:cNvPr>
        <p:cNvGrpSpPr/>
        <p:nvPr/>
      </p:nvGrpSpPr>
      <p:grpSpPr>
        <a:xfrm>
          <a:off x="0" y="0"/>
          <a:ext cx="0" cy="0"/>
          <a:chOff x="0" y="0"/>
          <a:chExt cx="0" cy="0"/>
        </a:xfrm>
      </p:grpSpPr>
      <p:pic>
        <p:nvPicPr>
          <p:cNvPr id="2" name="Picture 1" descr="Close-up of a person's feet walking on the ground&#10;&#10;AI-generated content may be incorrect.">
            <a:extLst>
              <a:ext uri="{FF2B5EF4-FFF2-40B4-BE49-F238E27FC236}">
                <a16:creationId xmlns:a16="http://schemas.microsoft.com/office/drawing/2014/main" id="{1769EBD7-6003-C160-475F-A4E58EB740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4871641" y="0"/>
            <a:ext cx="6612230" cy="4151844"/>
          </a:xfrm>
          <a:prstGeom prst="rect">
            <a:avLst/>
          </a:prstGeom>
        </p:spPr>
      </p:pic>
      <p:sp>
        <p:nvSpPr>
          <p:cNvPr id="4" name="Google Shape;133;p1">
            <a:extLst>
              <a:ext uri="{FF2B5EF4-FFF2-40B4-BE49-F238E27FC236}">
                <a16:creationId xmlns:a16="http://schemas.microsoft.com/office/drawing/2014/main" id="{2DE08D0B-71DC-9A73-9CC8-0A494DE70894}"/>
              </a:ext>
            </a:extLst>
          </p:cNvPr>
          <p:cNvSpPr/>
          <p:nvPr/>
        </p:nvSpPr>
        <p:spPr>
          <a:xfrm rot="10800000">
            <a:off x="23552" y="0"/>
            <a:ext cx="11460318" cy="6857994"/>
          </a:xfrm>
          <a:prstGeom prst="rect">
            <a:avLst/>
          </a:prstGeom>
          <a:gradFill>
            <a:gsLst>
              <a:gs pos="51000">
                <a:srgbClr val="1F8E47"/>
              </a:gs>
              <a:gs pos="25000">
                <a:srgbClr val="1F8E47"/>
              </a:gs>
              <a:gs pos="67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000B98CB-F1D3-FD01-8BC7-5A871EBAA7D8}"/>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E7B6DE35-0834-23A2-4367-6E4880E43032}"/>
              </a:ext>
            </a:extLst>
          </p:cNvPr>
          <p:cNvSpPr/>
          <p:nvPr/>
        </p:nvSpPr>
        <p:spPr>
          <a:xfrm>
            <a:off x="498765" y="1452265"/>
            <a:ext cx="8628906" cy="499841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0F99BF59-4B32-47ED-D670-5C99F3230BEA}"/>
              </a:ext>
            </a:extLst>
          </p:cNvPr>
          <p:cNvSpPr txBox="1">
            <a:spLocks/>
          </p:cNvSpPr>
          <p:nvPr/>
        </p:nvSpPr>
        <p:spPr>
          <a:xfrm>
            <a:off x="2" y="568191"/>
            <a:ext cx="6825341"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Tips og triks for skogbad:</a:t>
            </a:r>
          </a:p>
        </p:txBody>
      </p:sp>
      <p:sp>
        <p:nvSpPr>
          <p:cNvPr id="27" name="Text Placeholder 3">
            <a:extLst>
              <a:ext uri="{FF2B5EF4-FFF2-40B4-BE49-F238E27FC236}">
                <a16:creationId xmlns:a16="http://schemas.microsoft.com/office/drawing/2014/main" id="{913F4CA1-8018-FFEC-5F10-465225C2D124}"/>
              </a:ext>
            </a:extLst>
          </p:cNvPr>
          <p:cNvSpPr txBox="1">
            <a:spLocks/>
          </p:cNvSpPr>
          <p:nvPr/>
        </p:nvSpPr>
        <p:spPr>
          <a:xfrm>
            <a:off x="773832" y="1808167"/>
            <a:ext cx="7537411"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Velg riktig sted: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Se etter et skogkledd område med minimalt med menneskeskapte lyder. Jo mer naturlig miljøet er, desto bedre. Vær oppmerksom på om du befinner deg i en gammel skog eller en plantet skog. Gamle skoger er vanskeligere å finne i dag, men du vil helt sikkert merke forskjellen i biologisk mangfold hvis du tilbringer nok tid i begge for å legge merke til forskjellene.</a:t>
            </a:r>
          </a:p>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Gå alene eller med en liten gruppe: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Det er greit å gå med en venn, men å holde gruppen liten bidrar til å opprettholde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roen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i opplevelsen.</a:t>
            </a:r>
          </a:p>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Gå sakte: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Ta deg god tid når du går. Det er ingen grunn til å skynde seg – la skogen utfolde seg i sitt eget tempo.</a:t>
            </a:r>
          </a:p>
        </p:txBody>
      </p:sp>
    </p:spTree>
    <p:extLst>
      <p:ext uri="{BB962C8B-B14F-4D97-AF65-F5344CB8AC3E}">
        <p14:creationId xmlns:p14="http://schemas.microsoft.com/office/powerpoint/2010/main" val="3565512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627D-3F30-8DA2-7F2E-2541BD348CE0}"/>
            </a:ext>
          </a:extLst>
        </p:cNvPr>
        <p:cNvGrpSpPr/>
        <p:nvPr/>
      </p:nvGrpSpPr>
      <p:grpSpPr>
        <a:xfrm>
          <a:off x="0" y="0"/>
          <a:ext cx="0" cy="0"/>
          <a:chOff x="0" y="0"/>
          <a:chExt cx="0" cy="0"/>
        </a:xfrm>
      </p:grpSpPr>
      <p:pic>
        <p:nvPicPr>
          <p:cNvPr id="2" name="Picture 1" descr="Close-up of a person's feet walking on the ground&#10;&#10;AI-generated content may be incorrect.">
            <a:extLst>
              <a:ext uri="{FF2B5EF4-FFF2-40B4-BE49-F238E27FC236}">
                <a16:creationId xmlns:a16="http://schemas.microsoft.com/office/drawing/2014/main" id="{AA4E2D69-DC3D-5EF1-3579-11EB03580E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4871641" y="0"/>
            <a:ext cx="6612230" cy="4151844"/>
          </a:xfrm>
          <a:prstGeom prst="rect">
            <a:avLst/>
          </a:prstGeom>
        </p:spPr>
      </p:pic>
      <p:sp>
        <p:nvSpPr>
          <p:cNvPr id="4" name="Google Shape;133;p1">
            <a:extLst>
              <a:ext uri="{FF2B5EF4-FFF2-40B4-BE49-F238E27FC236}">
                <a16:creationId xmlns:a16="http://schemas.microsoft.com/office/drawing/2014/main" id="{3F41DC28-2A2C-F414-B8E7-277C46B420A1}"/>
              </a:ext>
            </a:extLst>
          </p:cNvPr>
          <p:cNvSpPr/>
          <p:nvPr/>
        </p:nvSpPr>
        <p:spPr>
          <a:xfrm rot="10800000">
            <a:off x="23552" y="0"/>
            <a:ext cx="11460318" cy="6857994"/>
          </a:xfrm>
          <a:prstGeom prst="rect">
            <a:avLst/>
          </a:prstGeom>
          <a:gradFill>
            <a:gsLst>
              <a:gs pos="51000">
                <a:srgbClr val="1F8E47"/>
              </a:gs>
              <a:gs pos="25000">
                <a:srgbClr val="1F8E47"/>
              </a:gs>
              <a:gs pos="67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91706F0-C686-F981-1708-1CD23D97D490}"/>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18B59AB6-4827-657A-B62D-7A109F838EBE}"/>
              </a:ext>
            </a:extLst>
          </p:cNvPr>
          <p:cNvSpPr/>
          <p:nvPr/>
        </p:nvSpPr>
        <p:spPr>
          <a:xfrm>
            <a:off x="498765" y="1452265"/>
            <a:ext cx="8677892" cy="499841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Text Placeholder 3">
            <a:extLst>
              <a:ext uri="{FF2B5EF4-FFF2-40B4-BE49-F238E27FC236}">
                <a16:creationId xmlns:a16="http://schemas.microsoft.com/office/drawing/2014/main" id="{6DDB24E0-08ED-9A70-AF3C-33303878CB14}"/>
              </a:ext>
            </a:extLst>
          </p:cNvPr>
          <p:cNvSpPr txBox="1">
            <a:spLocks/>
          </p:cNvSpPr>
          <p:nvPr/>
        </p:nvSpPr>
        <p:spPr>
          <a:xfrm>
            <a:off x="773831" y="1808167"/>
            <a:ext cx="8141569"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Engasjer sansene dine: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Legg merke til synsinntrykkene, lydene og luktene i skogen. Vær oppmerksom på hvordan luften føles eller lysmønstrene som skinner gjennom trærne. Hvis det hjelper, kan du øve på en rask sansemeditasjon ved å spørre deg selv: Hva er fem ting du ser? Hva er fire ting du hører? Hva er tre ting du føler? Hva er to ting du lukter? Hva er én ting du smaker?</a:t>
            </a:r>
          </a:p>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Sitt og observer: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Finn et sted hvor du kan sitte stille en stund. Len deg mot et tre, lukk øynene og bare lytt til lydene rundt deg.</a:t>
            </a:r>
          </a:p>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Bli en stund: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Gi deg selv minst 30 minutter til en time for å virkelig oppleve skogens beroligende effekt. Jo lenger du blir, jo flere fordeler får du.</a:t>
            </a:r>
          </a:p>
        </p:txBody>
      </p:sp>
      <p:sp>
        <p:nvSpPr>
          <p:cNvPr id="3" name="Google Shape;145;p2">
            <a:extLst>
              <a:ext uri="{FF2B5EF4-FFF2-40B4-BE49-F238E27FC236}">
                <a16:creationId xmlns:a16="http://schemas.microsoft.com/office/drawing/2014/main" id="{2D57C19F-3ABA-10EB-03E5-99104AD16750}"/>
              </a:ext>
            </a:extLst>
          </p:cNvPr>
          <p:cNvSpPr txBox="1">
            <a:spLocks/>
          </p:cNvSpPr>
          <p:nvPr/>
        </p:nvSpPr>
        <p:spPr>
          <a:xfrm>
            <a:off x="2" y="568191"/>
            <a:ext cx="6825341"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Tips og triks for skogbad:</a:t>
            </a:r>
          </a:p>
        </p:txBody>
      </p:sp>
    </p:spTree>
    <p:extLst>
      <p:ext uri="{BB962C8B-B14F-4D97-AF65-F5344CB8AC3E}">
        <p14:creationId xmlns:p14="http://schemas.microsoft.com/office/powerpoint/2010/main" val="152338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55;p26">
            <a:extLst>
              <a:ext uri="{FF2B5EF4-FFF2-40B4-BE49-F238E27FC236}">
                <a16:creationId xmlns:a16="http://schemas.microsoft.com/office/drawing/2014/main" id="{B1982AC3-6782-0730-1116-DFAE2FB33B82}"/>
              </a:ext>
            </a:extLst>
          </p:cNvPr>
          <p:cNvSpPr/>
          <p:nvPr/>
        </p:nvSpPr>
        <p:spPr>
          <a:xfrm>
            <a:off x="1" y="1"/>
            <a:ext cx="4106778" cy="6858000"/>
          </a:xfrm>
          <a:prstGeom prst="rect">
            <a:avLst/>
          </a:prstGeom>
          <a:solidFill>
            <a:srgbClr val="1F8E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A475ECF3-2AE3-7FB2-A102-E0D46C4B6FBF}"/>
              </a:ext>
            </a:extLst>
          </p:cNvPr>
          <p:cNvSpPr/>
          <p:nvPr/>
        </p:nvSpPr>
        <p:spPr>
          <a:xfrm rot="10800000">
            <a:off x="0" y="0"/>
            <a:ext cx="4827217" cy="5198542"/>
          </a:xfrm>
          <a:prstGeom prst="rect">
            <a:avLst/>
          </a:prstGeom>
          <a:blipFill>
            <a:blip r:embed="rId2"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A4B0C5-D4FF-2866-6CDD-9B53126A67A9}"/>
              </a:ext>
            </a:extLst>
          </p:cNvPr>
          <p:cNvSpPr/>
          <p:nvPr/>
        </p:nvSpPr>
        <p:spPr>
          <a:xfrm>
            <a:off x="631534" y="549258"/>
            <a:ext cx="6566493" cy="850446"/>
          </a:xfrm>
          <a:prstGeom prst="rect">
            <a:avLst/>
          </a:prstGeom>
          <a:solidFill>
            <a:schemeClr val="bg1"/>
          </a:solidFill>
          <a:ln>
            <a:noFill/>
          </a:ln>
          <a:effectLst>
            <a:outerShdw blurRad="213389" dist="47724"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1" name="Google Shape;135;p1">
            <a:extLst>
              <a:ext uri="{FF2B5EF4-FFF2-40B4-BE49-F238E27FC236}">
                <a16:creationId xmlns:a16="http://schemas.microsoft.com/office/drawing/2014/main" id="{C181EA17-D873-D41A-1AF9-C99DE9AE1FA4}"/>
              </a:ext>
            </a:extLst>
          </p:cNvPr>
          <p:cNvSpPr txBox="1">
            <a:spLocks/>
          </p:cNvSpPr>
          <p:nvPr/>
        </p:nvSpPr>
        <p:spPr>
          <a:xfrm rot="5400000">
            <a:off x="2031684" y="3478818"/>
            <a:ext cx="3959772" cy="811301"/>
          </a:xfrm>
          <a:prstGeom prst="rect">
            <a:avLst/>
          </a:prstGeom>
          <a:solidFill>
            <a:srgbClr val="84C245"/>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102"/>
              </a:spcBef>
              <a:spcAft>
                <a:spcPts val="0"/>
              </a:spcAft>
              <a:buClr>
                <a:srgbClr val="7FCCBA"/>
              </a:buClr>
              <a:buSzPts val="1800"/>
              <a:buFont typeface="Arial"/>
              <a:buNone/>
              <a:defRPr sz="1800" b="1" i="0" u="none" strike="noStrike" cap="none">
                <a:solidFill>
                  <a:srgbClr val="7FCCBA"/>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12700" indent="0">
              <a:lnSpc>
                <a:spcPct val="111193"/>
              </a:lnSpc>
              <a:spcBef>
                <a:spcPts val="0"/>
              </a:spcBef>
              <a:buClr>
                <a:schemeClr val="lt1"/>
              </a:buClr>
              <a:buSzPts val="3100"/>
            </a:pPr>
            <a:endParaRPr lang="en-US" sz="3200" dirty="0"/>
          </a:p>
        </p:txBody>
      </p:sp>
      <p:sp>
        <p:nvSpPr>
          <p:cNvPr id="7" name="Text Placeholder 6">
            <a:extLst>
              <a:ext uri="{FF2B5EF4-FFF2-40B4-BE49-F238E27FC236}">
                <a16:creationId xmlns:a16="http://schemas.microsoft.com/office/drawing/2014/main" id="{35332716-96CE-5898-5483-AC9370A46FAC}"/>
              </a:ext>
            </a:extLst>
          </p:cNvPr>
          <p:cNvSpPr>
            <a:spLocks noGrp="1"/>
          </p:cNvSpPr>
          <p:nvPr>
            <p:ph type="body" sz="quarter" idx="15"/>
          </p:nvPr>
        </p:nvSpPr>
        <p:spPr>
          <a:xfrm>
            <a:off x="3605920" y="2064517"/>
            <a:ext cx="811302" cy="547146"/>
          </a:xfrm>
          <a:ln>
            <a:noFill/>
          </a:ln>
        </p:spPr>
        <p:txBody>
          <a:bodyPr/>
          <a:lstStyle/>
          <a:p>
            <a:r>
              <a:rPr lang="en-US" b="1" dirty="0">
                <a:solidFill>
                  <a:schemeClr val="bg1"/>
                </a:solidFill>
              </a:rPr>
              <a:t>01</a:t>
            </a:r>
          </a:p>
        </p:txBody>
      </p:sp>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4563629" y="2064517"/>
            <a:ext cx="6559003" cy="547147"/>
          </a:xfrm>
          <a:ln>
            <a:noFill/>
          </a:ln>
        </p:spPr>
        <p:txBody>
          <a:bodyPr/>
          <a:lstStyle/>
          <a:p>
            <a:pPr>
              <a:tabLst>
                <a:tab pos="5591175" algn="l"/>
              </a:tabLst>
            </a:pPr>
            <a:r>
              <a:rPr lang="en-US" sz="2400"/>
              <a:t>Innledning    	3</a:t>
            </a:r>
            <a:endParaRPr lang="en-US" sz="2400" dirty="0"/>
          </a:p>
        </p:txBody>
      </p:sp>
      <p:sp>
        <p:nvSpPr>
          <p:cNvPr id="10" name="Text Placeholder 9">
            <a:extLst>
              <a:ext uri="{FF2B5EF4-FFF2-40B4-BE49-F238E27FC236}">
                <a16:creationId xmlns:a16="http://schemas.microsoft.com/office/drawing/2014/main" id="{A7A12F72-9959-07DD-A16E-8E2EB4ADC470}"/>
              </a:ext>
            </a:extLst>
          </p:cNvPr>
          <p:cNvSpPr>
            <a:spLocks noGrp="1"/>
          </p:cNvSpPr>
          <p:nvPr>
            <p:ph type="body" sz="quarter" idx="29"/>
          </p:nvPr>
        </p:nvSpPr>
        <p:spPr>
          <a:xfrm>
            <a:off x="3605920" y="2656493"/>
            <a:ext cx="811302" cy="547146"/>
          </a:xfrm>
          <a:ln>
            <a:noFill/>
          </a:ln>
        </p:spPr>
        <p:txBody>
          <a:bodyPr/>
          <a:lstStyle/>
          <a:p>
            <a:r>
              <a:rPr lang="en-US" b="1" dirty="0">
                <a:solidFill>
                  <a:schemeClr val="bg1"/>
                </a:solidFill>
              </a:rPr>
              <a:t>02</a:t>
            </a:r>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4563629" y="2656493"/>
            <a:ext cx="6559003" cy="547147"/>
          </a:xfrm>
          <a:ln>
            <a:noFill/>
          </a:ln>
        </p:spPr>
        <p:txBody>
          <a:bodyPr/>
          <a:lstStyle/>
          <a:p>
            <a:pPr>
              <a:tabLst>
                <a:tab pos="5591175" algn="l"/>
              </a:tabLst>
            </a:pPr>
            <a:r>
              <a:rPr lang="en-US" sz="2400" dirty="0"/>
              <a:t>Natur Aktiviteter for å øke </a:t>
            </a:r>
            <a:r>
              <a:rPr lang="en-US" sz="2400"/>
              <a:t>motstandskraften  8</a:t>
            </a:r>
            <a:endParaRPr lang="en-US" sz="2400" dirty="0"/>
          </a:p>
        </p:txBody>
      </p:sp>
      <p:sp>
        <p:nvSpPr>
          <p:cNvPr id="12" name="Text Placeholder 11">
            <a:extLst>
              <a:ext uri="{FF2B5EF4-FFF2-40B4-BE49-F238E27FC236}">
                <a16:creationId xmlns:a16="http://schemas.microsoft.com/office/drawing/2014/main" id="{83090131-0E8A-A3B3-4801-78F232BBFD98}"/>
              </a:ext>
            </a:extLst>
          </p:cNvPr>
          <p:cNvSpPr>
            <a:spLocks noGrp="1"/>
          </p:cNvSpPr>
          <p:nvPr>
            <p:ph type="body" sz="quarter" idx="31"/>
          </p:nvPr>
        </p:nvSpPr>
        <p:spPr>
          <a:xfrm>
            <a:off x="3605920" y="3260661"/>
            <a:ext cx="811302" cy="547146"/>
          </a:xfrm>
          <a:ln>
            <a:noFill/>
          </a:ln>
        </p:spPr>
        <p:txBody>
          <a:bodyPr/>
          <a:lstStyle/>
          <a:p>
            <a:r>
              <a:rPr lang="en-US" b="1" dirty="0">
                <a:solidFill>
                  <a:schemeClr val="bg1"/>
                </a:solidFill>
              </a:rPr>
              <a:t>03</a:t>
            </a:r>
          </a:p>
        </p:txBody>
      </p:sp>
      <p:sp>
        <p:nvSpPr>
          <p:cNvPr id="13" name="Text Placeholder 12">
            <a:extLst>
              <a:ext uri="{FF2B5EF4-FFF2-40B4-BE49-F238E27FC236}">
                <a16:creationId xmlns:a16="http://schemas.microsoft.com/office/drawing/2014/main" id="{8200CF51-BD65-558A-3660-B4F2C25FF695}"/>
              </a:ext>
            </a:extLst>
          </p:cNvPr>
          <p:cNvSpPr>
            <a:spLocks noGrp="1"/>
          </p:cNvSpPr>
          <p:nvPr>
            <p:ph type="body" sz="quarter" idx="32"/>
          </p:nvPr>
        </p:nvSpPr>
        <p:spPr>
          <a:xfrm>
            <a:off x="4563629" y="3260661"/>
            <a:ext cx="6559003" cy="547147"/>
          </a:xfrm>
          <a:ln>
            <a:noFill/>
          </a:ln>
        </p:spPr>
        <p:txBody>
          <a:bodyPr/>
          <a:lstStyle/>
          <a:p>
            <a:pPr>
              <a:tabLst>
                <a:tab pos="5591175" algn="l"/>
              </a:tabLst>
            </a:pPr>
            <a:r>
              <a:rPr lang="en-US" sz="2400" dirty="0"/>
              <a:t>Beroligende kreative </a:t>
            </a:r>
            <a:r>
              <a:rPr lang="en-US" sz="2400"/>
              <a:t>aktiviteter    	23</a:t>
            </a:r>
            <a:endParaRPr lang="en-US" sz="2400" dirty="0"/>
          </a:p>
        </p:txBody>
      </p:sp>
      <p:sp>
        <p:nvSpPr>
          <p:cNvPr id="14" name="Text Placeholder 13">
            <a:extLst>
              <a:ext uri="{FF2B5EF4-FFF2-40B4-BE49-F238E27FC236}">
                <a16:creationId xmlns:a16="http://schemas.microsoft.com/office/drawing/2014/main" id="{C68FDACD-2866-5909-F407-66556167D794}"/>
              </a:ext>
            </a:extLst>
          </p:cNvPr>
          <p:cNvSpPr>
            <a:spLocks noGrp="1"/>
          </p:cNvSpPr>
          <p:nvPr>
            <p:ph type="body" sz="quarter" idx="33"/>
          </p:nvPr>
        </p:nvSpPr>
        <p:spPr>
          <a:xfrm>
            <a:off x="3605920" y="3889212"/>
            <a:ext cx="811302" cy="547146"/>
          </a:xfrm>
          <a:ln>
            <a:noFill/>
          </a:ln>
        </p:spPr>
        <p:txBody>
          <a:bodyPr/>
          <a:lstStyle/>
          <a:p>
            <a:r>
              <a:rPr lang="en-US" b="1" dirty="0">
                <a:solidFill>
                  <a:schemeClr val="bg1"/>
                </a:solidFill>
              </a:rPr>
              <a:t>04</a:t>
            </a:r>
          </a:p>
        </p:txBody>
      </p:sp>
      <p:sp>
        <p:nvSpPr>
          <p:cNvPr id="15" name="Text Placeholder 14">
            <a:extLst>
              <a:ext uri="{FF2B5EF4-FFF2-40B4-BE49-F238E27FC236}">
                <a16:creationId xmlns:a16="http://schemas.microsoft.com/office/drawing/2014/main" id="{CADCB91F-97FD-BA93-03ED-60272CBB45BD}"/>
              </a:ext>
            </a:extLst>
          </p:cNvPr>
          <p:cNvSpPr>
            <a:spLocks noGrp="1"/>
          </p:cNvSpPr>
          <p:nvPr>
            <p:ph type="body" sz="quarter" idx="34"/>
          </p:nvPr>
        </p:nvSpPr>
        <p:spPr>
          <a:xfrm>
            <a:off x="4563629" y="3889212"/>
            <a:ext cx="6559003" cy="547147"/>
          </a:xfrm>
          <a:ln>
            <a:noFill/>
          </a:ln>
        </p:spPr>
        <p:txBody>
          <a:bodyPr/>
          <a:lstStyle/>
          <a:p>
            <a:pPr>
              <a:lnSpc>
                <a:spcPts val="2180"/>
              </a:lnSpc>
              <a:spcBef>
                <a:spcPts val="0"/>
              </a:spcBef>
              <a:tabLst>
                <a:tab pos="5591175" algn="l"/>
              </a:tabLst>
            </a:pPr>
            <a:r>
              <a:rPr lang="en-US" sz="2400" dirty="0"/>
              <a:t>Kunstaktiviteter for å uttrykke følelser </a:t>
            </a:r>
          </a:p>
          <a:p>
            <a:pPr>
              <a:lnSpc>
                <a:spcPts val="2180"/>
              </a:lnSpc>
              <a:spcBef>
                <a:spcPts val="0"/>
              </a:spcBef>
              <a:tabLst>
                <a:tab pos="5591175" algn="l"/>
              </a:tabLst>
            </a:pPr>
            <a:r>
              <a:rPr lang="en-US" sz="2400" dirty="0"/>
              <a:t>og knytte bånd til </a:t>
            </a:r>
            <a:r>
              <a:rPr lang="en-US" sz="2400"/>
              <a:t>naturen    	32</a:t>
            </a:r>
            <a:endParaRPr lang="en-US" sz="2400" dirty="0"/>
          </a:p>
        </p:txBody>
      </p:sp>
      <p:sp>
        <p:nvSpPr>
          <p:cNvPr id="5" name="Text Placeholder 11">
            <a:extLst>
              <a:ext uri="{FF2B5EF4-FFF2-40B4-BE49-F238E27FC236}">
                <a16:creationId xmlns:a16="http://schemas.microsoft.com/office/drawing/2014/main" id="{B236C1A5-5899-0145-0161-0E1B8F9F1DF1}"/>
              </a:ext>
            </a:extLst>
          </p:cNvPr>
          <p:cNvSpPr txBox="1">
            <a:spLocks/>
          </p:cNvSpPr>
          <p:nvPr/>
        </p:nvSpPr>
        <p:spPr>
          <a:xfrm>
            <a:off x="3586272" y="4505235"/>
            <a:ext cx="811302" cy="547146"/>
          </a:xfrm>
          <a:prstGeom prst="rect">
            <a:avLst/>
          </a:prstGeom>
          <a:noFill/>
          <a:ln>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05</a:t>
            </a:r>
          </a:p>
        </p:txBody>
      </p:sp>
      <p:sp>
        <p:nvSpPr>
          <p:cNvPr id="8" name="Text Placeholder 12">
            <a:extLst>
              <a:ext uri="{FF2B5EF4-FFF2-40B4-BE49-F238E27FC236}">
                <a16:creationId xmlns:a16="http://schemas.microsoft.com/office/drawing/2014/main" id="{72CDCB67-12E3-D1DB-2119-D854245223D4}"/>
              </a:ext>
            </a:extLst>
          </p:cNvPr>
          <p:cNvSpPr txBox="1">
            <a:spLocks/>
          </p:cNvSpPr>
          <p:nvPr/>
        </p:nvSpPr>
        <p:spPr>
          <a:xfrm>
            <a:off x="4543981" y="4505235"/>
            <a:ext cx="6559003" cy="547147"/>
          </a:xfrm>
          <a:prstGeom prst="rect">
            <a:avLst/>
          </a:prstGeom>
          <a:ln>
            <a:no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5591175" algn="l"/>
              </a:tabLst>
            </a:pPr>
            <a:r>
              <a:rPr lang="en-US" sz="2400"/>
              <a:t>Journalaktiviteter     	37</a:t>
            </a:r>
            <a:endParaRPr lang="en-US" sz="2400" dirty="0"/>
          </a:p>
        </p:txBody>
      </p:sp>
      <p:sp>
        <p:nvSpPr>
          <p:cNvPr id="9" name="Text Placeholder 13">
            <a:extLst>
              <a:ext uri="{FF2B5EF4-FFF2-40B4-BE49-F238E27FC236}">
                <a16:creationId xmlns:a16="http://schemas.microsoft.com/office/drawing/2014/main" id="{52C1383F-6660-D671-3D95-ED6E0AEBA3C8}"/>
              </a:ext>
            </a:extLst>
          </p:cNvPr>
          <p:cNvSpPr txBox="1">
            <a:spLocks/>
          </p:cNvSpPr>
          <p:nvPr/>
        </p:nvSpPr>
        <p:spPr>
          <a:xfrm>
            <a:off x="3586272" y="5097210"/>
            <a:ext cx="811302" cy="547146"/>
          </a:xfrm>
          <a:prstGeom prst="rect">
            <a:avLst/>
          </a:prstGeom>
          <a:noFill/>
          <a:ln>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06</a:t>
            </a:r>
          </a:p>
        </p:txBody>
      </p:sp>
      <p:sp>
        <p:nvSpPr>
          <p:cNvPr id="16" name="Text Placeholder 14">
            <a:extLst>
              <a:ext uri="{FF2B5EF4-FFF2-40B4-BE49-F238E27FC236}">
                <a16:creationId xmlns:a16="http://schemas.microsoft.com/office/drawing/2014/main" id="{E0C5BF72-C468-AC1D-15D8-AACF152DB5F3}"/>
              </a:ext>
            </a:extLst>
          </p:cNvPr>
          <p:cNvSpPr txBox="1">
            <a:spLocks/>
          </p:cNvSpPr>
          <p:nvPr/>
        </p:nvSpPr>
        <p:spPr>
          <a:xfrm>
            <a:off x="4543981" y="5097210"/>
            <a:ext cx="6559003" cy="547147"/>
          </a:xfrm>
          <a:prstGeom prst="rect">
            <a:avLst/>
          </a:prstGeom>
          <a:ln>
            <a:no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5591175" algn="l"/>
              </a:tabLst>
            </a:pPr>
            <a:r>
              <a:rPr lang="en-US" sz="2400" dirty="0"/>
              <a:t>Ressurser for videre </a:t>
            </a:r>
            <a:r>
              <a:rPr lang="en-US" sz="2400"/>
              <a:t>utforskning     	45</a:t>
            </a:r>
            <a:endParaRPr lang="en-US" sz="2400" dirty="0"/>
          </a:p>
        </p:txBody>
      </p:sp>
      <p:sp>
        <p:nvSpPr>
          <p:cNvPr id="38" name="TextBox 37">
            <a:extLst>
              <a:ext uri="{FF2B5EF4-FFF2-40B4-BE49-F238E27FC236}">
                <a16:creationId xmlns:a16="http://schemas.microsoft.com/office/drawing/2014/main" id="{0EE736CC-90F5-F162-014E-6287479AE759}"/>
              </a:ext>
            </a:extLst>
          </p:cNvPr>
          <p:cNvSpPr txBox="1"/>
          <p:nvPr/>
        </p:nvSpPr>
        <p:spPr>
          <a:xfrm>
            <a:off x="680409" y="547816"/>
            <a:ext cx="6517618"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Modul 2 – Motstandskraft</a:t>
            </a:r>
          </a:p>
        </p:txBody>
      </p:sp>
    </p:spTree>
    <p:extLst>
      <p:ext uri="{BB962C8B-B14F-4D97-AF65-F5344CB8AC3E}">
        <p14:creationId xmlns:p14="http://schemas.microsoft.com/office/powerpoint/2010/main" val="222521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9898C-37F4-55B1-4EB0-2E54E12ECE3C}"/>
            </a:ext>
          </a:extLst>
        </p:cNvPr>
        <p:cNvGrpSpPr/>
        <p:nvPr/>
      </p:nvGrpSpPr>
      <p:grpSpPr>
        <a:xfrm>
          <a:off x="0" y="0"/>
          <a:ext cx="0" cy="0"/>
          <a:chOff x="0" y="0"/>
          <a:chExt cx="0" cy="0"/>
        </a:xfrm>
      </p:grpSpPr>
      <p:pic>
        <p:nvPicPr>
          <p:cNvPr id="4" name="Picture 3" descr="A mushroom growing in the moss&#10;&#10;AI-generated content may be incorrect.">
            <a:extLst>
              <a:ext uri="{FF2B5EF4-FFF2-40B4-BE49-F238E27FC236}">
                <a16:creationId xmlns:a16="http://schemas.microsoft.com/office/drawing/2014/main" id="{2F7B721F-A281-19B4-83EE-7AA5F01DA1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59865" y="0"/>
            <a:ext cx="4432135" cy="1551215"/>
          </a:xfrm>
          <a:prstGeom prst="rect">
            <a:avLst/>
          </a:prstGeom>
        </p:spPr>
      </p:pic>
      <p:sp>
        <p:nvSpPr>
          <p:cNvPr id="11" name="Google Shape;133;p1">
            <a:extLst>
              <a:ext uri="{FF2B5EF4-FFF2-40B4-BE49-F238E27FC236}">
                <a16:creationId xmlns:a16="http://schemas.microsoft.com/office/drawing/2014/main" id="{888C410C-F299-BD6C-C274-B2332CBF0A9B}"/>
              </a:ext>
            </a:extLst>
          </p:cNvPr>
          <p:cNvSpPr/>
          <p:nvPr/>
        </p:nvSpPr>
        <p:spPr>
          <a:xfrm rot="10800000">
            <a:off x="-15724" y="0"/>
            <a:ext cx="11521114" cy="1551214"/>
          </a:xfrm>
          <a:prstGeom prst="rect">
            <a:avLst/>
          </a:prstGeom>
          <a:gradFill>
            <a:gsLst>
              <a:gs pos="33000">
                <a:srgbClr val="1F8E47"/>
              </a:gs>
              <a:gs pos="74000">
                <a:srgbClr val="1F8E47"/>
              </a:gs>
              <a:gs pos="90000">
                <a:srgbClr val="5398A2">
                  <a:alpha val="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97BDBA97-9548-4067-B5A6-E4C003136440}"/>
              </a:ext>
            </a:extLst>
          </p:cNvPr>
          <p:cNvSpPr/>
          <p:nvPr/>
        </p:nvSpPr>
        <p:spPr>
          <a:xfrm rot="10800000">
            <a:off x="-15722" y="-1"/>
            <a:ext cx="4827217" cy="1551215"/>
          </a:xfrm>
          <a:prstGeom prst="rect">
            <a:avLst/>
          </a:prstGeom>
          <a:blipFill>
            <a:blip r:embed="rId3" cstate="email">
              <a:alphaModFix amt="73000"/>
              <a:extLst>
                <a:ext uri="{28A0092B-C50C-407E-A947-70E740481C1C}">
                  <a14:useLocalDpi xmlns:a14="http://schemas.microsoft.com/office/drawing/2010/main"/>
                </a:ext>
              </a:extLst>
            </a:blip>
            <a:srcRect/>
            <a:stretch>
              <a:fillRect l="1455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45;p2">
            <a:extLst>
              <a:ext uri="{FF2B5EF4-FFF2-40B4-BE49-F238E27FC236}">
                <a16:creationId xmlns:a16="http://schemas.microsoft.com/office/drawing/2014/main" id="{52281B90-8887-870A-1E72-0965303E1DD2}"/>
              </a:ext>
            </a:extLst>
          </p:cNvPr>
          <p:cNvSpPr txBox="1">
            <a:spLocks/>
          </p:cNvSpPr>
          <p:nvPr/>
        </p:nvSpPr>
        <p:spPr>
          <a:xfrm>
            <a:off x="-15721" y="439713"/>
            <a:ext cx="7739136"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04. Identifisering av planter og sopp</a:t>
            </a:r>
          </a:p>
        </p:txBody>
      </p:sp>
      <p:sp>
        <p:nvSpPr>
          <p:cNvPr id="29" name="Text Placeholder 3">
            <a:extLst>
              <a:ext uri="{FF2B5EF4-FFF2-40B4-BE49-F238E27FC236}">
                <a16:creationId xmlns:a16="http://schemas.microsoft.com/office/drawing/2014/main" id="{832018D4-333B-EC48-9819-1C33D74CFA27}"/>
              </a:ext>
            </a:extLst>
          </p:cNvPr>
          <p:cNvSpPr txBox="1">
            <a:spLocks/>
          </p:cNvSpPr>
          <p:nvPr/>
        </p:nvSpPr>
        <p:spPr>
          <a:xfrm>
            <a:off x="686610" y="1990929"/>
            <a:ext cx="4124882" cy="4529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Å lære å identifisere planter og sopp i ditt lokale miljø er en givende måte å dype din forbindelse med naturen på</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Enten det er å gjenkjenne trær, blomster eller forskjellige sopparter, stimulerer identifisering av planter og sopp nysgjerrigheten og hjelper deg å legge merke til de intrikate detaljene i verden rundt deg. </a:t>
            </a:r>
          </a:p>
          <a:p>
            <a:pPr marL="0" indent="0">
              <a:lnSpc>
                <a:spcPts val="2500"/>
              </a:lnSpc>
              <a:spcBef>
                <a:spcPts val="0"/>
              </a:spcBef>
              <a:buNone/>
            </a:pPr>
            <a:endParaRPr lang="en-I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EAEEA7C-78BD-7EB8-EEB5-2047E5A04F4A}"/>
              </a:ext>
            </a:extLst>
          </p:cNvPr>
          <p:cNvSpPr txBox="1">
            <a:spLocks/>
          </p:cNvSpPr>
          <p:nvPr/>
        </p:nvSpPr>
        <p:spPr>
          <a:xfrm>
            <a:off x="5617029" y="1990929"/>
            <a:ext cx="6008912"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Det handler om å ta seg tid til å virkelig se hva som vokser i omgivelsene dine og forstå hvilken rolle disse plantene spiller i økosystemet.</a:t>
            </a:r>
          </a:p>
          <a:p>
            <a:pPr marL="0" indent="0">
              <a:lnSpc>
                <a:spcPts val="2200"/>
              </a:lnSpc>
              <a:spcBef>
                <a:spcPts val="0"/>
              </a:spcBef>
              <a:buNone/>
            </a:pPr>
            <a:endPar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Denne aktiviteten krever fokus og oppmerksomhet, noe som kan hjelpe deg med å trekke tankene bort fra stress og angst. Når du går gjennom en park, skog eller til og med </a:t>
            </a:r>
            <a:r>
              <a:rPr lang="en-IE" sz="2200" dirty="0" err="1">
                <a:solidFill>
                  <a:srgbClr val="404040"/>
                </a:solidFill>
                <a:latin typeface="Calibri" panose="020F0502020204030204" pitchFamily="34" charset="0"/>
                <a:ea typeface="Calibri" panose="020F0502020204030204" pitchFamily="34" charset="0"/>
                <a:cs typeface="Calibri" panose="020F0502020204030204" pitchFamily="34" charset="0"/>
              </a:rPr>
              <a:t>nabolaget</a:t>
            </a: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 ditt, vil du begynne å legge merke til det store mangfoldet av liv som ofte går ubemerket hen. Det er noe dypt tilfredsstillende og grunnleggende ved å kjenne navnene og egenskapene til plantene og soppene rundt deg. Sopp gir en ekstra dimensjon av spenning til planteidentifisering på grunn av deres utrolige mangfold, men de krever forsiktighet – mange sopper er ikke trygge å ta på eller spise. </a:t>
            </a:r>
          </a:p>
        </p:txBody>
      </p:sp>
      <p:cxnSp>
        <p:nvCxnSpPr>
          <p:cNvPr id="3" name="Straight Connector 2">
            <a:extLst>
              <a:ext uri="{FF2B5EF4-FFF2-40B4-BE49-F238E27FC236}">
                <a16:creationId xmlns:a16="http://schemas.microsoft.com/office/drawing/2014/main" id="{03310F6D-90F6-82EF-ABD2-44DB2968B17C}"/>
              </a:ext>
            </a:extLst>
          </p:cNvPr>
          <p:cNvCxnSpPr>
            <a:cxnSpLocks/>
          </p:cNvCxnSpPr>
          <p:nvPr/>
        </p:nvCxnSpPr>
        <p:spPr>
          <a:xfrm>
            <a:off x="5150012" y="1836410"/>
            <a:ext cx="0" cy="4581877"/>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891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5E407-1C27-BF14-2D92-05781D6044EA}"/>
            </a:ext>
          </a:extLst>
        </p:cNvPr>
        <p:cNvGrpSpPr/>
        <p:nvPr/>
      </p:nvGrpSpPr>
      <p:grpSpPr>
        <a:xfrm>
          <a:off x="0" y="0"/>
          <a:ext cx="0" cy="0"/>
          <a:chOff x="0" y="0"/>
          <a:chExt cx="0" cy="0"/>
        </a:xfrm>
      </p:grpSpPr>
      <p:pic>
        <p:nvPicPr>
          <p:cNvPr id="4" name="Picture 3" descr="A mushroom growing in the moss&#10;&#10;AI-generated content may be incorrect.">
            <a:extLst>
              <a:ext uri="{FF2B5EF4-FFF2-40B4-BE49-F238E27FC236}">
                <a16:creationId xmlns:a16="http://schemas.microsoft.com/office/drawing/2014/main" id="{7A1A6DD6-A42D-12E5-A3D6-27F13242C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3"/>
          <a:stretch/>
        </p:blipFill>
        <p:spPr>
          <a:xfrm>
            <a:off x="5257800" y="0"/>
            <a:ext cx="5991744" cy="4151844"/>
          </a:xfrm>
          <a:prstGeom prst="rect">
            <a:avLst/>
          </a:prstGeom>
        </p:spPr>
      </p:pic>
      <p:sp>
        <p:nvSpPr>
          <p:cNvPr id="11" name="Google Shape;133;p1">
            <a:extLst>
              <a:ext uri="{FF2B5EF4-FFF2-40B4-BE49-F238E27FC236}">
                <a16:creationId xmlns:a16="http://schemas.microsoft.com/office/drawing/2014/main" id="{3E279D3E-DEEC-8965-48C9-3526E4579146}"/>
              </a:ext>
            </a:extLst>
          </p:cNvPr>
          <p:cNvSpPr/>
          <p:nvPr/>
        </p:nvSpPr>
        <p:spPr>
          <a:xfrm rot="10800000">
            <a:off x="23551" y="6"/>
            <a:ext cx="11225993" cy="6857994"/>
          </a:xfrm>
          <a:prstGeom prst="rect">
            <a:avLst/>
          </a:prstGeom>
          <a:gradFill>
            <a:gsLst>
              <a:gs pos="47000">
                <a:srgbClr val="1F8E47"/>
              </a:gs>
              <a:gs pos="25000">
                <a:srgbClr val="1F8E47"/>
              </a:gs>
              <a:gs pos="69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1919DC4B-E906-6B4A-E520-2E378238604D}"/>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14375616-2C37-7AE8-FBFC-1B76426199C7}"/>
              </a:ext>
            </a:extLst>
          </p:cNvPr>
          <p:cNvSpPr txBox="1">
            <a:spLocks/>
          </p:cNvSpPr>
          <p:nvPr/>
        </p:nvSpPr>
        <p:spPr>
          <a:xfrm>
            <a:off x="757502" y="2528861"/>
            <a:ext cx="8990655" cy="3245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For nybegynnere er det lurt å starte med vanlige planter og trær, og bruke pålitelige guider når det er mulig, samt identifikasjonsapper eller guidebøker for å hjelpe deg med å identifisere dem. Hvis du er interessert i å lære mer om sopp eller sjeldne plantearter, kan det være en trygg og morsom måte å utforske på å bli med i en lokal gruppe for sanking eller planteidentifisering. Jo mer du lærer om plantene i området ditt, jo mer knyttet vil du føle deg til naturen. Hver oppdagelse gir en følelse av mestring og styrker forholdet ditt til naturen. Denne forbindelsen kan gjøre tiden din utendørs mer meningsfull. </a:t>
            </a:r>
          </a:p>
          <a:p>
            <a:pPr marL="0" indent="0">
              <a:lnSpc>
                <a:spcPts val="2500"/>
              </a:lnSpc>
              <a:spcBef>
                <a:spcPts val="0"/>
              </a:spcBef>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45;p2">
            <a:extLst>
              <a:ext uri="{FF2B5EF4-FFF2-40B4-BE49-F238E27FC236}">
                <a16:creationId xmlns:a16="http://schemas.microsoft.com/office/drawing/2014/main" id="{CE0578F7-7631-BF44-AE15-E10B3EBF4232}"/>
              </a:ext>
            </a:extLst>
          </p:cNvPr>
          <p:cNvSpPr txBox="1">
            <a:spLocks/>
          </p:cNvSpPr>
          <p:nvPr/>
        </p:nvSpPr>
        <p:spPr>
          <a:xfrm>
            <a:off x="-29362" y="987672"/>
            <a:ext cx="7850748"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04. Identifisering av planter og sopp</a:t>
            </a:r>
          </a:p>
        </p:txBody>
      </p:sp>
    </p:spTree>
    <p:extLst>
      <p:ext uri="{BB962C8B-B14F-4D97-AF65-F5344CB8AC3E}">
        <p14:creationId xmlns:p14="http://schemas.microsoft.com/office/powerpoint/2010/main" val="311605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96EB5-EC52-F815-19C8-CDD7CEC1C5BC}"/>
            </a:ext>
          </a:extLst>
        </p:cNvPr>
        <p:cNvGrpSpPr/>
        <p:nvPr/>
      </p:nvGrpSpPr>
      <p:grpSpPr>
        <a:xfrm>
          <a:off x="0" y="0"/>
          <a:ext cx="0" cy="0"/>
          <a:chOff x="0" y="0"/>
          <a:chExt cx="0" cy="0"/>
        </a:xfrm>
      </p:grpSpPr>
      <p:pic>
        <p:nvPicPr>
          <p:cNvPr id="5" name="Picture 4" descr="A mushroom growing in the moss&#10;&#10;AI-generated content may be incorrect.">
            <a:extLst>
              <a:ext uri="{FF2B5EF4-FFF2-40B4-BE49-F238E27FC236}">
                <a16:creationId xmlns:a16="http://schemas.microsoft.com/office/drawing/2014/main" id="{390F5FA0-0BA6-9850-8B75-EEE6899A0A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3"/>
          <a:stretch/>
        </p:blipFill>
        <p:spPr>
          <a:xfrm>
            <a:off x="5257800" y="0"/>
            <a:ext cx="5991744" cy="4151844"/>
          </a:xfrm>
          <a:prstGeom prst="rect">
            <a:avLst/>
          </a:prstGeom>
        </p:spPr>
      </p:pic>
      <p:sp>
        <p:nvSpPr>
          <p:cNvPr id="6" name="Google Shape;133;p1">
            <a:extLst>
              <a:ext uri="{FF2B5EF4-FFF2-40B4-BE49-F238E27FC236}">
                <a16:creationId xmlns:a16="http://schemas.microsoft.com/office/drawing/2014/main" id="{FEB5A425-D23B-F8B5-E1F4-F092C1188710}"/>
              </a:ext>
            </a:extLst>
          </p:cNvPr>
          <p:cNvSpPr/>
          <p:nvPr/>
        </p:nvSpPr>
        <p:spPr>
          <a:xfrm rot="10800000">
            <a:off x="23549" y="6"/>
            <a:ext cx="11225994" cy="6857994"/>
          </a:xfrm>
          <a:prstGeom prst="rect">
            <a:avLst/>
          </a:prstGeom>
          <a:gradFill>
            <a:gsLst>
              <a:gs pos="47000">
                <a:srgbClr val="1F8E47"/>
              </a:gs>
              <a:gs pos="25000">
                <a:srgbClr val="1F8E47"/>
              </a:gs>
              <a:gs pos="69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B5BBE382-03B9-D9BC-38F9-4820063B0453}"/>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665D7F2A-CFEF-4B24-B48E-840FF5003ED4}"/>
              </a:ext>
            </a:extLst>
          </p:cNvPr>
          <p:cNvSpPr/>
          <p:nvPr/>
        </p:nvSpPr>
        <p:spPr>
          <a:xfrm>
            <a:off x="498765" y="1452265"/>
            <a:ext cx="9445336" cy="499841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Text Placeholder 3">
            <a:extLst>
              <a:ext uri="{FF2B5EF4-FFF2-40B4-BE49-F238E27FC236}">
                <a16:creationId xmlns:a16="http://schemas.microsoft.com/office/drawing/2014/main" id="{8C139B40-01B7-C5DB-8A6F-AE3F66BCD6CE}"/>
              </a:ext>
            </a:extLst>
          </p:cNvPr>
          <p:cNvSpPr txBox="1">
            <a:spLocks/>
          </p:cNvSpPr>
          <p:nvPr/>
        </p:nvSpPr>
        <p:spPr>
          <a:xfrm>
            <a:off x="773831" y="1808167"/>
            <a:ext cx="9170269"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Begynn med vanlige arter: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Fokuser på å identifisere kjente planter og trær før du går videre til mer komplekse arter som sopp.</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Bruk teknologi eller feltguider: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Last ned en app for planteidentifisering eller ta med deg en feltguide som hjelp til å lære underveis.</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Ta bilder: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Ta klare bilder av planter og sopp fra forskjellige vinkler for å studere dem senere, spesielt hvis du er usikker på identifiseringen.</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Vær forsiktig med sopp: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Husk at noen sopper kan være giftige. Berør eller spis bare det du vet er trygt.</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Bli med i en gruppe eller et verksted: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Å delta i lokale grupper for sanking eller planteidentifisering kan være en morsom måte å lære sammen med andre på.</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Før dagbok: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Dokumenter oppdagelsene dine i en naturdagbok for å forsterke læringen og reflektere over erfaringene dine.</a:t>
            </a:r>
          </a:p>
          <a:p>
            <a:pPr marL="401638" lvl="0" indent="-401638">
              <a:lnSpc>
                <a:spcPts val="2200"/>
              </a:lnSpc>
              <a:spcBef>
                <a:spcPts val="1200"/>
              </a:spcBef>
              <a:buClr>
                <a:srgbClr val="5398A2"/>
              </a:buClr>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145;p2">
            <a:extLst>
              <a:ext uri="{FF2B5EF4-FFF2-40B4-BE49-F238E27FC236}">
                <a16:creationId xmlns:a16="http://schemas.microsoft.com/office/drawing/2014/main" id="{B1B3CEBE-5393-7628-0FFD-4AFBDB75EF34}"/>
              </a:ext>
            </a:extLst>
          </p:cNvPr>
          <p:cNvSpPr txBox="1">
            <a:spLocks/>
          </p:cNvSpPr>
          <p:nvPr/>
        </p:nvSpPr>
        <p:spPr>
          <a:xfrm>
            <a:off x="2" y="568191"/>
            <a:ext cx="1027066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Tips og triks for identifisering av planter og sopp: </a:t>
            </a:r>
          </a:p>
        </p:txBody>
      </p:sp>
    </p:spTree>
    <p:extLst>
      <p:ext uri="{BB962C8B-B14F-4D97-AF65-F5344CB8AC3E}">
        <p14:creationId xmlns:p14="http://schemas.microsoft.com/office/powerpoint/2010/main" val="229436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61528-F6BC-8A1E-D49B-DD102AD907C7}"/>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3DD69491-2060-2432-D2ED-1B7CF9CC3CA3}"/>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5551EB0A-E0E5-8D19-5AD2-E2ACC5B93600}"/>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6F763377-59FB-15BA-D4FA-A86DB35C686C}"/>
                </a:ext>
              </a:extLst>
            </p:cNvPr>
            <p:cNvSpPr/>
            <p:nvPr/>
          </p:nvSpPr>
          <p:spPr>
            <a:xfrm rot="5400000">
              <a:off x="456517" y="-151553"/>
              <a:ext cx="5894030" cy="6807064"/>
            </a:xfrm>
            <a:prstGeom prst="rect">
              <a:avLst/>
            </a:prstGeom>
            <a:blipFill dpi="0" rotWithShape="1">
              <a:blip r:embed="rId2" cstate="email">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CB8AF7C4-D490-D5E3-A008-550DFE1B9821}"/>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03</a:t>
            </a:r>
          </a:p>
        </p:txBody>
      </p:sp>
      <p:cxnSp>
        <p:nvCxnSpPr>
          <p:cNvPr id="20" name="Straight Connector 19">
            <a:extLst>
              <a:ext uri="{FF2B5EF4-FFF2-40B4-BE49-F238E27FC236}">
                <a16:creationId xmlns:a16="http://schemas.microsoft.com/office/drawing/2014/main" id="{B6E4BFFA-11D8-964D-B4B7-0AF051C76D21}"/>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C7B5B4-B464-55E7-AD2B-5E9C1D3CCE48}"/>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EB82E98-438A-D85A-59A6-9EC7F435D4BE}"/>
              </a:ext>
            </a:extLst>
          </p:cNvPr>
          <p:cNvSpPr/>
          <p:nvPr/>
        </p:nvSpPr>
        <p:spPr>
          <a:xfrm>
            <a:off x="6764694" y="2581516"/>
            <a:ext cx="4575407"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1919973F-991B-3503-BB80-09AFEDAA9C7A}"/>
              </a:ext>
            </a:extLst>
          </p:cNvPr>
          <p:cNvSpPr txBox="1"/>
          <p:nvPr/>
        </p:nvSpPr>
        <p:spPr>
          <a:xfrm>
            <a:off x="8021763" y="2581516"/>
            <a:ext cx="2785314"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Beroligende</a:t>
            </a:r>
          </a:p>
        </p:txBody>
      </p:sp>
      <p:pic>
        <p:nvPicPr>
          <p:cNvPr id="29" name="Picture 28">
            <a:extLst>
              <a:ext uri="{FF2B5EF4-FFF2-40B4-BE49-F238E27FC236}">
                <a16:creationId xmlns:a16="http://schemas.microsoft.com/office/drawing/2014/main" id="{9488A53D-AA69-3099-E340-EF273AC768C1}"/>
              </a:ext>
            </a:extLst>
          </p:cNvPr>
          <p:cNvPicPr>
            <a:picLocks noChangeAspect="1"/>
          </p:cNvPicPr>
          <p:nvPr/>
        </p:nvPicPr>
        <p:blipFill rotWithShape="1">
          <a:blip r:embed="rId3" cstate="email">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Rectangle 1">
            <a:extLst>
              <a:ext uri="{FF2B5EF4-FFF2-40B4-BE49-F238E27FC236}">
                <a16:creationId xmlns:a16="http://schemas.microsoft.com/office/drawing/2014/main" id="{74DFDB73-63C1-AA0C-DC64-472D1D7F99C1}"/>
              </a:ext>
            </a:extLst>
          </p:cNvPr>
          <p:cNvSpPr/>
          <p:nvPr/>
        </p:nvSpPr>
        <p:spPr>
          <a:xfrm>
            <a:off x="5421086" y="3542099"/>
            <a:ext cx="5903406"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3" name="TextBox 2">
            <a:extLst>
              <a:ext uri="{FF2B5EF4-FFF2-40B4-BE49-F238E27FC236}">
                <a16:creationId xmlns:a16="http://schemas.microsoft.com/office/drawing/2014/main" id="{E722FD9D-097E-FDCC-CA36-2CADD603A660}"/>
              </a:ext>
            </a:extLst>
          </p:cNvPr>
          <p:cNvSpPr txBox="1"/>
          <p:nvPr/>
        </p:nvSpPr>
        <p:spPr>
          <a:xfrm>
            <a:off x="5583478" y="3541963"/>
            <a:ext cx="5631029"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Kreative praksiser </a:t>
            </a:r>
          </a:p>
        </p:txBody>
      </p:sp>
    </p:spTree>
    <p:extLst>
      <p:ext uri="{BB962C8B-B14F-4D97-AF65-F5344CB8AC3E}">
        <p14:creationId xmlns:p14="http://schemas.microsoft.com/office/powerpoint/2010/main" val="223286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A0579-F316-6297-6A89-F04F043E89D7}"/>
            </a:ext>
          </a:extLst>
        </p:cNvPr>
        <p:cNvGrpSpPr/>
        <p:nvPr/>
      </p:nvGrpSpPr>
      <p:grpSpPr>
        <a:xfrm>
          <a:off x="0" y="0"/>
          <a:ext cx="0" cy="0"/>
          <a:chOff x="0" y="0"/>
          <a:chExt cx="0" cy="0"/>
        </a:xfrm>
      </p:grpSpPr>
      <p:sp>
        <p:nvSpPr>
          <p:cNvPr id="11" name="Google Shape;133;p1">
            <a:extLst>
              <a:ext uri="{FF2B5EF4-FFF2-40B4-BE49-F238E27FC236}">
                <a16:creationId xmlns:a16="http://schemas.microsoft.com/office/drawing/2014/main" id="{BBA5E403-BC54-66BD-B0B6-ED4EA428EAF6}"/>
              </a:ext>
            </a:extLst>
          </p:cNvPr>
          <p:cNvSpPr/>
          <p:nvPr/>
        </p:nvSpPr>
        <p:spPr>
          <a:xfrm>
            <a:off x="-10" y="-13"/>
            <a:ext cx="5365664" cy="6858012"/>
          </a:xfrm>
          <a:prstGeom prst="rect">
            <a:avLst/>
          </a:prstGeom>
          <a:gradFill>
            <a:gsLst>
              <a:gs pos="33000">
                <a:srgbClr val="1F8E47"/>
              </a:gs>
              <a:gs pos="93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33104096-0D68-0FB9-0A53-720D27E5988E}"/>
              </a:ext>
            </a:extLst>
          </p:cNvPr>
          <p:cNvSpPr/>
          <p:nvPr/>
        </p:nvSpPr>
        <p:spPr>
          <a:xfrm rot="10800000">
            <a:off x="-17762" y="-3120"/>
            <a:ext cx="4398032" cy="2805314"/>
          </a:xfrm>
          <a:prstGeom prst="rect">
            <a:avLst/>
          </a:prstGeom>
          <a:blipFill>
            <a:blip r:embed="rId2" cstate="email">
              <a:alphaModFix amt="73000"/>
              <a:extLst>
                <a:ext uri="{28A0092B-C50C-407E-A947-70E740481C1C}">
                  <a14:useLocalDpi xmlns:a14="http://schemas.microsoft.com/office/drawing/2010/main"/>
                </a:ext>
              </a:extLst>
            </a:blip>
            <a:srcRect/>
            <a:stretch>
              <a:fillRect l="1816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71038374-4BC5-7962-22E7-BE222AC112E0}"/>
              </a:ext>
            </a:extLst>
          </p:cNvPr>
          <p:cNvSpPr txBox="1">
            <a:spLocks/>
          </p:cNvSpPr>
          <p:nvPr/>
        </p:nvSpPr>
        <p:spPr>
          <a:xfrm>
            <a:off x="577775" y="578555"/>
            <a:ext cx="3706100" cy="3662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0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Her er noen enkle øvelser du kan gjøre regelmessig for å oppnå gradvis fremgang. Vi trenger alle øvelser som hjelper oss å finne fotfeste</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300"/>
              </a:lnSpc>
              <a:spcBef>
                <a:spcPts val="0"/>
              </a:spcBef>
              <a:buNone/>
            </a:pPr>
            <a:endPar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r>
              <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rPr>
              <a:t>Følgende øvelser er kunstneriske, kreative og somatiske, og lar deg koble deg til den materielle verden og deg selv i den, samtidig som du bygger opp en følelse av personlig motstandskraft og handlekraft mens du dyrker en praksis for å ta vare på deg selv og omgivelsene dine. </a:t>
            </a:r>
          </a:p>
          <a:p>
            <a:pPr marL="0" indent="0">
              <a:lnSpc>
                <a:spcPts val="23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86" name="Text Placeholder 3">
            <a:extLst>
              <a:ext uri="{FF2B5EF4-FFF2-40B4-BE49-F238E27FC236}">
                <a16:creationId xmlns:a16="http://schemas.microsoft.com/office/drawing/2014/main" id="{9A1D11F1-53AD-98B1-73DA-BAD3B297EAAD}"/>
              </a:ext>
            </a:extLst>
          </p:cNvPr>
          <p:cNvSpPr txBox="1">
            <a:spLocks/>
          </p:cNvSpPr>
          <p:nvPr/>
        </p:nvSpPr>
        <p:spPr>
          <a:xfrm>
            <a:off x="5890045" y="540422"/>
            <a:ext cx="5711860" cy="5632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Nynne eller </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synge    	25</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Bevege kroppen (også kalt «danse</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    	26</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Lytte til </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musikk    	27</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Lage </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musikk    	28</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Male    	29</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Keramikk    	30</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Kintsugi eller mosaikkbygging eller </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sying    	31</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200"/>
              </a:spcBef>
              <a:buClr>
                <a:srgbClr val="E6C8C7"/>
              </a:buClr>
              <a:buNone/>
              <a:tabLst>
                <a:tab pos="4838700" algn="l"/>
              </a:tabLst>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87" name="Group 86">
            <a:extLst>
              <a:ext uri="{FF2B5EF4-FFF2-40B4-BE49-F238E27FC236}">
                <a16:creationId xmlns:a16="http://schemas.microsoft.com/office/drawing/2014/main" id="{0B7579EB-C3E0-BF20-0C47-7F68FFAC1C1C}"/>
              </a:ext>
            </a:extLst>
          </p:cNvPr>
          <p:cNvGrpSpPr/>
          <p:nvPr/>
        </p:nvGrpSpPr>
        <p:grpSpPr>
          <a:xfrm>
            <a:off x="5011293" y="1596167"/>
            <a:ext cx="6257595" cy="767372"/>
            <a:chOff x="5408400" y="3484375"/>
            <a:chExt cx="6257595" cy="767372"/>
          </a:xfrm>
        </p:grpSpPr>
        <p:cxnSp>
          <p:nvCxnSpPr>
            <p:cNvPr id="88" name="Straight Connector 87">
              <a:extLst>
                <a:ext uri="{FF2B5EF4-FFF2-40B4-BE49-F238E27FC236}">
                  <a16:creationId xmlns:a16="http://schemas.microsoft.com/office/drawing/2014/main" id="{47C4E527-45BA-1D6B-5BDD-B2B578E2415E}"/>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0EE2A3CB-2E9F-107E-A9DA-B222BD32370B}"/>
                </a:ext>
              </a:extLst>
            </p:cNvPr>
            <p:cNvGrpSpPr/>
            <p:nvPr/>
          </p:nvGrpSpPr>
          <p:grpSpPr>
            <a:xfrm>
              <a:off x="5408400" y="3484375"/>
              <a:ext cx="735518" cy="767372"/>
              <a:chOff x="6014779" y="1253145"/>
              <a:chExt cx="932855" cy="973255"/>
            </a:xfrm>
          </p:grpSpPr>
          <p:sp>
            <p:nvSpPr>
              <p:cNvPr id="90" name="Oval 89">
                <a:extLst>
                  <a:ext uri="{FF2B5EF4-FFF2-40B4-BE49-F238E27FC236}">
                    <a16:creationId xmlns:a16="http://schemas.microsoft.com/office/drawing/2014/main" id="{B959E659-B79E-C0A0-2B84-02CAEFFDC75D}"/>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23">
                <a:extLst>
                  <a:ext uri="{FF2B5EF4-FFF2-40B4-BE49-F238E27FC236}">
                    <a16:creationId xmlns:a16="http://schemas.microsoft.com/office/drawing/2014/main" id="{C1DF6FA2-F540-E4AF-DB7E-BD81B4478C38}"/>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02</a:t>
                </a:r>
              </a:p>
            </p:txBody>
          </p:sp>
        </p:grpSp>
      </p:grpSp>
      <p:grpSp>
        <p:nvGrpSpPr>
          <p:cNvPr id="92" name="Group 91">
            <a:extLst>
              <a:ext uri="{FF2B5EF4-FFF2-40B4-BE49-F238E27FC236}">
                <a16:creationId xmlns:a16="http://schemas.microsoft.com/office/drawing/2014/main" id="{595A6A27-D250-CBD2-3B0B-B4E8FCAA57F0}"/>
              </a:ext>
            </a:extLst>
          </p:cNvPr>
          <p:cNvGrpSpPr/>
          <p:nvPr/>
        </p:nvGrpSpPr>
        <p:grpSpPr>
          <a:xfrm>
            <a:off x="5011293" y="834337"/>
            <a:ext cx="6257595" cy="767372"/>
            <a:chOff x="5408400" y="3484375"/>
            <a:chExt cx="6257595" cy="767372"/>
          </a:xfrm>
        </p:grpSpPr>
        <p:cxnSp>
          <p:nvCxnSpPr>
            <p:cNvPr id="93" name="Straight Connector 92">
              <a:extLst>
                <a:ext uri="{FF2B5EF4-FFF2-40B4-BE49-F238E27FC236}">
                  <a16:creationId xmlns:a16="http://schemas.microsoft.com/office/drawing/2014/main" id="{42BE9EB9-782B-9214-8B69-2DFE7D5BC33E}"/>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D5282680-9C65-1D7F-34EB-283068940137}"/>
                </a:ext>
              </a:extLst>
            </p:cNvPr>
            <p:cNvGrpSpPr/>
            <p:nvPr/>
          </p:nvGrpSpPr>
          <p:grpSpPr>
            <a:xfrm>
              <a:off x="5408400" y="3484375"/>
              <a:ext cx="735518" cy="767372"/>
              <a:chOff x="6014779" y="1253145"/>
              <a:chExt cx="932855" cy="973255"/>
            </a:xfrm>
          </p:grpSpPr>
          <p:sp>
            <p:nvSpPr>
              <p:cNvPr id="95" name="Oval 94">
                <a:extLst>
                  <a:ext uri="{FF2B5EF4-FFF2-40B4-BE49-F238E27FC236}">
                    <a16:creationId xmlns:a16="http://schemas.microsoft.com/office/drawing/2014/main" id="{D4A32FC8-797C-6C4D-D72E-E39CE588C57D}"/>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23">
                <a:extLst>
                  <a:ext uri="{FF2B5EF4-FFF2-40B4-BE49-F238E27FC236}">
                    <a16:creationId xmlns:a16="http://schemas.microsoft.com/office/drawing/2014/main" id="{559ACCF9-FF38-BADD-5E9F-04072520D63A}"/>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01</a:t>
                </a:r>
              </a:p>
            </p:txBody>
          </p:sp>
        </p:grpSp>
      </p:grpSp>
      <p:grpSp>
        <p:nvGrpSpPr>
          <p:cNvPr id="97" name="Group 96">
            <a:extLst>
              <a:ext uri="{FF2B5EF4-FFF2-40B4-BE49-F238E27FC236}">
                <a16:creationId xmlns:a16="http://schemas.microsoft.com/office/drawing/2014/main" id="{BEF5A033-FBC1-540B-0DA4-32992443F9DB}"/>
              </a:ext>
            </a:extLst>
          </p:cNvPr>
          <p:cNvGrpSpPr/>
          <p:nvPr/>
        </p:nvGrpSpPr>
        <p:grpSpPr>
          <a:xfrm>
            <a:off x="5011293" y="2357997"/>
            <a:ext cx="6257595" cy="767372"/>
            <a:chOff x="5408400" y="3484375"/>
            <a:chExt cx="6257595" cy="767372"/>
          </a:xfrm>
        </p:grpSpPr>
        <p:cxnSp>
          <p:nvCxnSpPr>
            <p:cNvPr id="98" name="Straight Connector 97">
              <a:extLst>
                <a:ext uri="{FF2B5EF4-FFF2-40B4-BE49-F238E27FC236}">
                  <a16:creationId xmlns:a16="http://schemas.microsoft.com/office/drawing/2014/main" id="{769720A0-0DD3-0E26-F41A-58835B29B197}"/>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01D1E573-F204-91FC-1EAD-54B70AED5290}"/>
                </a:ext>
              </a:extLst>
            </p:cNvPr>
            <p:cNvGrpSpPr/>
            <p:nvPr/>
          </p:nvGrpSpPr>
          <p:grpSpPr>
            <a:xfrm>
              <a:off x="5408400" y="3484375"/>
              <a:ext cx="735518" cy="767372"/>
              <a:chOff x="6014779" y="1253145"/>
              <a:chExt cx="932855" cy="973255"/>
            </a:xfrm>
          </p:grpSpPr>
          <p:sp>
            <p:nvSpPr>
              <p:cNvPr id="100" name="Oval 99">
                <a:extLst>
                  <a:ext uri="{FF2B5EF4-FFF2-40B4-BE49-F238E27FC236}">
                    <a16:creationId xmlns:a16="http://schemas.microsoft.com/office/drawing/2014/main" id="{1F38C0D1-DE37-B26E-5738-835C3D25F0B2}"/>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 Placeholder 23">
                <a:extLst>
                  <a:ext uri="{FF2B5EF4-FFF2-40B4-BE49-F238E27FC236}">
                    <a16:creationId xmlns:a16="http://schemas.microsoft.com/office/drawing/2014/main" id="{57FE547D-AEC7-64DB-C0C4-EFC743D92E10}"/>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03</a:t>
                </a:r>
              </a:p>
            </p:txBody>
          </p:sp>
        </p:grpSp>
      </p:grpSp>
      <p:grpSp>
        <p:nvGrpSpPr>
          <p:cNvPr id="102" name="Group 101">
            <a:extLst>
              <a:ext uri="{FF2B5EF4-FFF2-40B4-BE49-F238E27FC236}">
                <a16:creationId xmlns:a16="http://schemas.microsoft.com/office/drawing/2014/main" id="{DA07D60F-AC89-26FA-4530-6449B8AF1349}"/>
              </a:ext>
            </a:extLst>
          </p:cNvPr>
          <p:cNvGrpSpPr/>
          <p:nvPr/>
        </p:nvGrpSpPr>
        <p:grpSpPr>
          <a:xfrm>
            <a:off x="5011293" y="3119828"/>
            <a:ext cx="6257595" cy="767372"/>
            <a:chOff x="5408400" y="3484375"/>
            <a:chExt cx="6257595" cy="767372"/>
          </a:xfrm>
        </p:grpSpPr>
        <p:cxnSp>
          <p:nvCxnSpPr>
            <p:cNvPr id="103" name="Straight Connector 102">
              <a:extLst>
                <a:ext uri="{FF2B5EF4-FFF2-40B4-BE49-F238E27FC236}">
                  <a16:creationId xmlns:a16="http://schemas.microsoft.com/office/drawing/2014/main" id="{7B4EAB00-5A30-6871-6991-EDCD97CE0D90}"/>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0F31F90E-7EC4-802C-A791-73DCED0A4E6F}"/>
                </a:ext>
              </a:extLst>
            </p:cNvPr>
            <p:cNvGrpSpPr/>
            <p:nvPr/>
          </p:nvGrpSpPr>
          <p:grpSpPr>
            <a:xfrm>
              <a:off x="5408400" y="3484375"/>
              <a:ext cx="735518" cy="767372"/>
              <a:chOff x="6014779" y="1253145"/>
              <a:chExt cx="932855" cy="973255"/>
            </a:xfrm>
          </p:grpSpPr>
          <p:sp>
            <p:nvSpPr>
              <p:cNvPr id="105" name="Oval 104">
                <a:extLst>
                  <a:ext uri="{FF2B5EF4-FFF2-40B4-BE49-F238E27FC236}">
                    <a16:creationId xmlns:a16="http://schemas.microsoft.com/office/drawing/2014/main" id="{6020D534-D8B8-30BE-DA17-321C776D3081}"/>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23">
                <a:extLst>
                  <a:ext uri="{FF2B5EF4-FFF2-40B4-BE49-F238E27FC236}">
                    <a16:creationId xmlns:a16="http://schemas.microsoft.com/office/drawing/2014/main" id="{027B802C-FA49-E773-4222-FF239BF0FA2D}"/>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04</a:t>
                </a:r>
              </a:p>
            </p:txBody>
          </p:sp>
        </p:grpSp>
      </p:grpSp>
      <p:grpSp>
        <p:nvGrpSpPr>
          <p:cNvPr id="107" name="Group 106">
            <a:extLst>
              <a:ext uri="{FF2B5EF4-FFF2-40B4-BE49-F238E27FC236}">
                <a16:creationId xmlns:a16="http://schemas.microsoft.com/office/drawing/2014/main" id="{75D0C2F2-F689-B1A9-3515-56F9F246E8F4}"/>
              </a:ext>
            </a:extLst>
          </p:cNvPr>
          <p:cNvGrpSpPr/>
          <p:nvPr/>
        </p:nvGrpSpPr>
        <p:grpSpPr>
          <a:xfrm>
            <a:off x="5011293" y="3881657"/>
            <a:ext cx="6257595" cy="767372"/>
            <a:chOff x="5408400" y="3484375"/>
            <a:chExt cx="6257595" cy="767372"/>
          </a:xfrm>
        </p:grpSpPr>
        <p:cxnSp>
          <p:nvCxnSpPr>
            <p:cNvPr id="108" name="Straight Connector 107">
              <a:extLst>
                <a:ext uri="{FF2B5EF4-FFF2-40B4-BE49-F238E27FC236}">
                  <a16:creationId xmlns:a16="http://schemas.microsoft.com/office/drawing/2014/main" id="{D75402B8-2572-A389-F830-24C0CD1F49A8}"/>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988F4BCF-5E2B-ACA7-D166-8E1A4AC600C3}"/>
                </a:ext>
              </a:extLst>
            </p:cNvPr>
            <p:cNvGrpSpPr/>
            <p:nvPr/>
          </p:nvGrpSpPr>
          <p:grpSpPr>
            <a:xfrm>
              <a:off x="5408400" y="3484375"/>
              <a:ext cx="735518" cy="767372"/>
              <a:chOff x="6014779" y="1253145"/>
              <a:chExt cx="932855" cy="973255"/>
            </a:xfrm>
          </p:grpSpPr>
          <p:sp>
            <p:nvSpPr>
              <p:cNvPr id="110" name="Oval 109">
                <a:extLst>
                  <a:ext uri="{FF2B5EF4-FFF2-40B4-BE49-F238E27FC236}">
                    <a16:creationId xmlns:a16="http://schemas.microsoft.com/office/drawing/2014/main" id="{4AD25DC6-D5FC-6F1C-F2DE-3E7E68616278}"/>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Placeholder 23">
                <a:extLst>
                  <a:ext uri="{FF2B5EF4-FFF2-40B4-BE49-F238E27FC236}">
                    <a16:creationId xmlns:a16="http://schemas.microsoft.com/office/drawing/2014/main" id="{8C9D566C-A508-E575-5329-BC3FE425BF68}"/>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05</a:t>
                </a:r>
              </a:p>
            </p:txBody>
          </p:sp>
        </p:grpSp>
      </p:grpSp>
      <p:grpSp>
        <p:nvGrpSpPr>
          <p:cNvPr id="112" name="Group 111">
            <a:extLst>
              <a:ext uri="{FF2B5EF4-FFF2-40B4-BE49-F238E27FC236}">
                <a16:creationId xmlns:a16="http://schemas.microsoft.com/office/drawing/2014/main" id="{9ABDFB82-ADFF-D646-4875-59965619C600}"/>
              </a:ext>
            </a:extLst>
          </p:cNvPr>
          <p:cNvGrpSpPr/>
          <p:nvPr/>
        </p:nvGrpSpPr>
        <p:grpSpPr>
          <a:xfrm>
            <a:off x="5011293" y="4643487"/>
            <a:ext cx="6257595" cy="767372"/>
            <a:chOff x="5408400" y="3484375"/>
            <a:chExt cx="6257595" cy="767372"/>
          </a:xfrm>
        </p:grpSpPr>
        <p:cxnSp>
          <p:nvCxnSpPr>
            <p:cNvPr id="113" name="Straight Connector 112">
              <a:extLst>
                <a:ext uri="{FF2B5EF4-FFF2-40B4-BE49-F238E27FC236}">
                  <a16:creationId xmlns:a16="http://schemas.microsoft.com/office/drawing/2014/main" id="{E126776C-7D61-0AF6-A79D-4A81D931FC76}"/>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B1CCC0B-3068-A9D5-B270-28DCFFDE68DC}"/>
                </a:ext>
              </a:extLst>
            </p:cNvPr>
            <p:cNvGrpSpPr/>
            <p:nvPr/>
          </p:nvGrpSpPr>
          <p:grpSpPr>
            <a:xfrm>
              <a:off x="5408400" y="3484375"/>
              <a:ext cx="735518" cy="767372"/>
              <a:chOff x="6014779" y="1253145"/>
              <a:chExt cx="932855" cy="973255"/>
            </a:xfrm>
          </p:grpSpPr>
          <p:sp>
            <p:nvSpPr>
              <p:cNvPr id="115" name="Oval 114">
                <a:extLst>
                  <a:ext uri="{FF2B5EF4-FFF2-40B4-BE49-F238E27FC236}">
                    <a16:creationId xmlns:a16="http://schemas.microsoft.com/office/drawing/2014/main" id="{B707130A-1F5C-C1A8-73A6-C1613C194E9A}"/>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Placeholder 23">
                <a:extLst>
                  <a:ext uri="{FF2B5EF4-FFF2-40B4-BE49-F238E27FC236}">
                    <a16:creationId xmlns:a16="http://schemas.microsoft.com/office/drawing/2014/main" id="{AE035269-A81B-D683-7114-C2E8A55A9196}"/>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06</a:t>
                </a:r>
              </a:p>
            </p:txBody>
          </p:sp>
        </p:grpSp>
      </p:grpSp>
      <p:grpSp>
        <p:nvGrpSpPr>
          <p:cNvPr id="117" name="Group 116">
            <a:extLst>
              <a:ext uri="{FF2B5EF4-FFF2-40B4-BE49-F238E27FC236}">
                <a16:creationId xmlns:a16="http://schemas.microsoft.com/office/drawing/2014/main" id="{42AB7A49-9BCB-AD2B-886A-9F89692BC2F0}"/>
              </a:ext>
            </a:extLst>
          </p:cNvPr>
          <p:cNvGrpSpPr/>
          <p:nvPr/>
        </p:nvGrpSpPr>
        <p:grpSpPr>
          <a:xfrm>
            <a:off x="5011293" y="5405318"/>
            <a:ext cx="6257595" cy="767372"/>
            <a:chOff x="5408400" y="3484375"/>
            <a:chExt cx="6257595" cy="767372"/>
          </a:xfrm>
        </p:grpSpPr>
        <p:cxnSp>
          <p:nvCxnSpPr>
            <p:cNvPr id="118" name="Straight Connector 117">
              <a:extLst>
                <a:ext uri="{FF2B5EF4-FFF2-40B4-BE49-F238E27FC236}">
                  <a16:creationId xmlns:a16="http://schemas.microsoft.com/office/drawing/2014/main" id="{AF95D534-7949-E4DD-E0B6-E6EAC169658A}"/>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473EEFF5-8271-C9AF-FBFA-0AE72C38164E}"/>
                </a:ext>
              </a:extLst>
            </p:cNvPr>
            <p:cNvGrpSpPr/>
            <p:nvPr/>
          </p:nvGrpSpPr>
          <p:grpSpPr>
            <a:xfrm>
              <a:off x="5408400" y="3484375"/>
              <a:ext cx="735518" cy="767372"/>
              <a:chOff x="6014779" y="1253145"/>
              <a:chExt cx="932855" cy="973255"/>
            </a:xfrm>
          </p:grpSpPr>
          <p:sp>
            <p:nvSpPr>
              <p:cNvPr id="120" name="Oval 119">
                <a:extLst>
                  <a:ext uri="{FF2B5EF4-FFF2-40B4-BE49-F238E27FC236}">
                    <a16:creationId xmlns:a16="http://schemas.microsoft.com/office/drawing/2014/main" id="{B6DE17C0-C4C4-306F-BC9F-3098261CB38E}"/>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 Placeholder 23">
                <a:extLst>
                  <a:ext uri="{FF2B5EF4-FFF2-40B4-BE49-F238E27FC236}">
                    <a16:creationId xmlns:a16="http://schemas.microsoft.com/office/drawing/2014/main" id="{9241FAC6-8AC2-9225-5E6C-E399C70D016C}"/>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07</a:t>
                </a:r>
              </a:p>
            </p:txBody>
          </p:sp>
        </p:grpSp>
      </p:grpSp>
    </p:spTree>
    <p:extLst>
      <p:ext uri="{BB962C8B-B14F-4D97-AF65-F5344CB8AC3E}">
        <p14:creationId xmlns:p14="http://schemas.microsoft.com/office/powerpoint/2010/main" val="228844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5D4C9-83B4-3343-70B7-17B41C1306A6}"/>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9A7C6DB9-50B0-C80E-3338-877B3C2A615E}"/>
              </a:ext>
            </a:extLst>
          </p:cNvPr>
          <p:cNvSpPr txBox="1">
            <a:spLocks/>
          </p:cNvSpPr>
          <p:nvPr/>
        </p:nvSpPr>
        <p:spPr>
          <a:xfrm>
            <a:off x="5038164" y="1933936"/>
            <a:ext cx="5934636"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Hvis du ønsker en strukturert og gjennomtenkt tilnærming til nynning, kan du prøve Bhramari pranayama, også kjent som bie-pusting.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Nynning har imidlertid vært en del av religiøse og åndelige praksiser i årevis, og når du tenker over det, kan du kanskje finne en nynne- eller sangpraksis som ligger nærmere ditt daglige liv og dine relasjoner (jeg bruker en salme som minner meg om bestemoren min). Du kan også se på konsepter som vokal yoga for videre utforskning.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5CF3550F-D27F-B7C2-691D-CA240E713092}"/>
              </a:ext>
            </a:extLst>
          </p:cNvPr>
          <p:cNvSpPr txBox="1">
            <a:spLocks/>
          </p:cNvSpPr>
          <p:nvPr/>
        </p:nvSpPr>
        <p:spPr>
          <a:xfrm>
            <a:off x="728351" y="1933936"/>
            <a:ext cx="362774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Disse enkle øvelsene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beroliger nervesystemet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og kan hjelpe deg med å stille inn på stemmebåndets vibrasjoner, slik at du kan slappe av og stresse ned.</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88C70782-B340-7181-1AEF-3B140A5E4B16}"/>
              </a:ext>
            </a:extLst>
          </p:cNvPr>
          <p:cNvCxnSpPr>
            <a:cxnSpLocks/>
          </p:cNvCxnSpPr>
          <p:nvPr/>
        </p:nvCxnSpPr>
        <p:spPr>
          <a:xfrm>
            <a:off x="4648522" y="1824986"/>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F9EC8F17-C4BC-67C3-0262-7986F9D9E2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9A537F87-438F-D7DB-9C5F-6DA9628AEE89}"/>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1B760501-2556-EC29-8463-CEF4AE120706}"/>
              </a:ext>
            </a:extLst>
          </p:cNvPr>
          <p:cNvSpPr/>
          <p:nvPr/>
        </p:nvSpPr>
        <p:spPr>
          <a:xfrm rot="10800000">
            <a:off x="-2" y="-2"/>
            <a:ext cx="5038165" cy="1351861"/>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2E7DD082-8E72-30A1-557E-7299C2376785}"/>
              </a:ext>
            </a:extLst>
          </p:cNvPr>
          <p:cNvSpPr txBox="1">
            <a:spLocks/>
          </p:cNvSpPr>
          <p:nvPr/>
        </p:nvSpPr>
        <p:spPr>
          <a:xfrm>
            <a:off x="-3" y="341438"/>
            <a:ext cx="570653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01.  Nynning eller sang</a:t>
            </a:r>
          </a:p>
        </p:txBody>
      </p:sp>
    </p:spTree>
    <p:extLst>
      <p:ext uri="{BB962C8B-B14F-4D97-AF65-F5344CB8AC3E}">
        <p14:creationId xmlns:p14="http://schemas.microsoft.com/office/powerpoint/2010/main" val="331616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0005-0D24-2C4E-B5DB-78DAEC96DFF3}"/>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288495A6-3482-E9BD-D0C0-6DBE2949B517}"/>
              </a:ext>
            </a:extLst>
          </p:cNvPr>
          <p:cNvSpPr txBox="1">
            <a:spLocks/>
          </p:cNvSpPr>
          <p:nvPr/>
        </p:nvSpPr>
        <p:spPr>
          <a:xfrm>
            <a:off x="5038163" y="1933936"/>
            <a:ext cx="620357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Mange som ikke danser, tenker så mye på hva som er «god» eller «dårlig» dans at det å bare bevege kroppen til rytmen virker ufattelig. Her er noen måter du kan skape et miljø for å utforske dette på: Skru ned lyset helt i 30, 60 eller 90 minutter og la kroppen bevege seg til forskjellig musikk.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For de som er interessert i å finne et fellesskap å utforske sammen med, kan du søke opp 5 Rhythms dance. Å riste er naturens måte å hjelpe til med å helbrede traumer eller komme seg gjennom utfordrende fysiske omstendigheter. Dans kan også forstås på denne måten.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AEAF0BFA-EA6B-284F-2915-F154CB040158}"/>
              </a:ext>
            </a:extLst>
          </p:cNvPr>
          <p:cNvSpPr txBox="1">
            <a:spLocks/>
          </p:cNvSpPr>
          <p:nvPr/>
        </p:nvSpPr>
        <p:spPr>
          <a:xfrm>
            <a:off x="728351" y="1933936"/>
            <a:ext cx="3758980"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Uansett om du anser deg selv som en danser (jeg gjør ikke det i tradisjonell forstand),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er det ingenting som kan måle seg med friheten du opplever når du lytter til kroppen din mens den utforsker bevegelser til musikk. </a:t>
            </a:r>
            <a:endParaRPr lang="sv-S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A844C59-B491-539D-D101-CA3A152A0259}"/>
              </a:ext>
            </a:extLst>
          </p:cNvPr>
          <p:cNvCxnSpPr>
            <a:cxnSpLocks/>
          </p:cNvCxnSpPr>
          <p:nvPr/>
        </p:nvCxnSpPr>
        <p:spPr>
          <a:xfrm>
            <a:off x="4716254" y="1824986"/>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E9BAD9B7-4EB2-CEB6-364E-6911A2F4A2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4AC69B78-AF35-6946-893D-B248B9CF8EFC}"/>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8BF2E2EE-50D8-454A-E029-CEF6D5A52AAD}"/>
              </a:ext>
            </a:extLst>
          </p:cNvPr>
          <p:cNvSpPr/>
          <p:nvPr/>
        </p:nvSpPr>
        <p:spPr>
          <a:xfrm rot="10800000">
            <a:off x="-2" y="-2"/>
            <a:ext cx="5038165" cy="1351861"/>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C98300AF-B4D5-8F6C-DE66-CFF0043A6D95}"/>
              </a:ext>
            </a:extLst>
          </p:cNvPr>
          <p:cNvSpPr txBox="1">
            <a:spLocks/>
          </p:cNvSpPr>
          <p:nvPr/>
        </p:nvSpPr>
        <p:spPr>
          <a:xfrm>
            <a:off x="15718" y="341438"/>
            <a:ext cx="9277572"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02.  Bevege kroppen (også kalt «danse»)</a:t>
            </a:r>
          </a:p>
        </p:txBody>
      </p:sp>
    </p:spTree>
    <p:extLst>
      <p:ext uri="{BB962C8B-B14F-4D97-AF65-F5344CB8AC3E}">
        <p14:creationId xmlns:p14="http://schemas.microsoft.com/office/powerpoint/2010/main" val="164728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5B78-F257-32A4-1821-7962D1D49F6F}"/>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FC319A67-0EE8-C65B-9938-E47B335A7875}"/>
              </a:ext>
            </a:extLst>
          </p:cNvPr>
          <p:cNvSpPr txBox="1">
            <a:spLocks/>
          </p:cNvSpPr>
          <p:nvPr/>
        </p:nvSpPr>
        <p:spPr>
          <a:xfrm>
            <a:off x="5038164" y="1933936"/>
            <a:ext cx="5833036"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Noe du virkelig har lyst til å høre på?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Hva om du fant noen instrumentale sanger og lyttet til musikken som om den var en bølge som skyllet over deg? Musikk kan også hjelpe deg med å bearbeide følelser – hvis du for eksempel føler deg trist, kan det være nyttig å finne trist musikk.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Hvis du føler deg glad, kan musikk bidra til å forsterke denne følelsen.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A262C7A2-CEB7-B53C-9FD3-AABB1FFA742F}"/>
              </a:ext>
            </a:extLst>
          </p:cNvPr>
          <p:cNvSpPr txBox="1">
            <a:spLocks/>
          </p:cNvSpPr>
          <p:nvPr/>
        </p:nvSpPr>
        <p:spPr>
          <a:xfrm>
            <a:off x="728351" y="1933936"/>
            <a:ext cx="3758980"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Har du noen gang tenkt på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musikk som en form for reise? </a:t>
            </a:r>
          </a:p>
          <a:p>
            <a:pPr marL="0" indent="0">
              <a:lnSpc>
                <a:spcPts val="3000"/>
              </a:lnSpc>
              <a:spcBef>
                <a:spcPts val="0"/>
              </a:spcBef>
              <a:buNone/>
            </a:pPr>
            <a:endParaRPr lang="en-IE"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Hvordan ville det være å velge noe du er nysgjerrig på? </a:t>
            </a:r>
            <a:endParaRPr lang="sv-S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2E15FD1-70BD-E4D1-EDB9-2E238FB7DCB7}"/>
              </a:ext>
            </a:extLst>
          </p:cNvPr>
          <p:cNvCxnSpPr>
            <a:cxnSpLocks/>
          </p:cNvCxnSpPr>
          <p:nvPr/>
        </p:nvCxnSpPr>
        <p:spPr>
          <a:xfrm>
            <a:off x="4716254" y="1824986"/>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5DBE1A84-4A80-6DC2-F2D2-C90CE984BE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B3A883BF-C79E-5942-2884-150FA4C6F365}"/>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2F2781D8-17B2-1C2E-C5B3-43BEEF1E2A00}"/>
              </a:ext>
            </a:extLst>
          </p:cNvPr>
          <p:cNvSpPr/>
          <p:nvPr/>
        </p:nvSpPr>
        <p:spPr>
          <a:xfrm rot="10800000">
            <a:off x="-2" y="-2"/>
            <a:ext cx="5038165" cy="1351861"/>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89CC7B58-2D6F-95F5-0CB6-DB4F02DF13D5}"/>
              </a:ext>
            </a:extLst>
          </p:cNvPr>
          <p:cNvSpPr txBox="1">
            <a:spLocks/>
          </p:cNvSpPr>
          <p:nvPr/>
        </p:nvSpPr>
        <p:spPr>
          <a:xfrm>
            <a:off x="-3" y="341438"/>
            <a:ext cx="503816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03. Lytte til musikk</a:t>
            </a:r>
          </a:p>
        </p:txBody>
      </p:sp>
    </p:spTree>
    <p:extLst>
      <p:ext uri="{BB962C8B-B14F-4D97-AF65-F5344CB8AC3E}">
        <p14:creationId xmlns:p14="http://schemas.microsoft.com/office/powerpoint/2010/main" val="13941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33E4-3B4C-BDBE-CFAD-5C2B4828CCAE}"/>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C8A021F6-D05A-7536-07B9-9E67EED9348A}"/>
              </a:ext>
            </a:extLst>
          </p:cNvPr>
          <p:cNvSpPr txBox="1">
            <a:spLocks/>
          </p:cNvSpPr>
          <p:nvPr/>
        </p:nvSpPr>
        <p:spPr>
          <a:xfrm>
            <a:off x="5038164" y="1933936"/>
            <a:ext cx="5291165"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Enten du velger å bruke tid på å lære å spille et instrument eller å lage «musikk» på en organisk måte ved å produsere lyder med de gjenstandene du har tilgjengelig, kan det å lage musikk åpne opp nye verdener.</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Å lage musikk kan demonstrere vår medfødte kreative evne til å skape og dele nye verdener, verdener som kan overleve gjennom generasjoner.</a:t>
            </a:r>
          </a:p>
          <a:p>
            <a:pPr mar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9292356C-C596-DBAA-9027-2152A5A2AC36}"/>
              </a:ext>
            </a:extLst>
          </p:cNvPr>
          <p:cNvSpPr txBox="1">
            <a:spLocks/>
          </p:cNvSpPr>
          <p:nvPr/>
        </p:nvSpPr>
        <p:spPr>
          <a:xfrm>
            <a:off x="728351" y="1933936"/>
            <a:ext cx="333564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Du trenger ikke å være musiker for å lage musikk. </a:t>
            </a:r>
            <a:endParaRPr lang="sv-S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AB1551E-F5E4-A6B0-8458-A21112F97F9C}"/>
              </a:ext>
            </a:extLst>
          </p:cNvPr>
          <p:cNvCxnSpPr>
            <a:cxnSpLocks/>
          </p:cNvCxnSpPr>
          <p:nvPr/>
        </p:nvCxnSpPr>
        <p:spPr>
          <a:xfrm>
            <a:off x="4716254" y="1824986"/>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498B7F8D-CE1E-77CB-C368-0A890650E3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E634DC11-38FB-9301-0E6C-12945E784A88}"/>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474B5960-B52A-5F81-D8BF-252DBB08033B}"/>
              </a:ext>
            </a:extLst>
          </p:cNvPr>
          <p:cNvSpPr/>
          <p:nvPr/>
        </p:nvSpPr>
        <p:spPr>
          <a:xfrm rot="10800000">
            <a:off x="-2" y="-2"/>
            <a:ext cx="5038165" cy="1351861"/>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FBECD780-4D4A-4A1A-DA7B-F63A0810DB5E}"/>
              </a:ext>
            </a:extLst>
          </p:cNvPr>
          <p:cNvSpPr txBox="1">
            <a:spLocks/>
          </p:cNvSpPr>
          <p:nvPr/>
        </p:nvSpPr>
        <p:spPr>
          <a:xfrm>
            <a:off x="-2" y="341438"/>
            <a:ext cx="4487334"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04.  Å lage musikk</a:t>
            </a:r>
          </a:p>
        </p:txBody>
      </p:sp>
    </p:spTree>
    <p:extLst>
      <p:ext uri="{BB962C8B-B14F-4D97-AF65-F5344CB8AC3E}">
        <p14:creationId xmlns:p14="http://schemas.microsoft.com/office/powerpoint/2010/main" val="260589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6DF1B-A214-78BA-544F-61F42C04D87E}"/>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82ACA002-DFA4-1EB1-FC67-9F8062B8B5D9}"/>
              </a:ext>
            </a:extLst>
          </p:cNvPr>
          <p:cNvSpPr txBox="1">
            <a:spLocks/>
          </p:cNvSpPr>
          <p:nvPr/>
        </p:nvSpPr>
        <p:spPr>
          <a:xfrm>
            <a:off x="4351870" y="1933936"/>
            <a:ext cx="7230526"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Maling er en form for lek og kan omfatte materialstudier hvor man blander maling for å fremstille ulike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farger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langs fargespekteret, samt blander ulike naturmaterialer for å fremstille maling. Det kan også innebære å lære teknikker som å behandle ditt eget lerret eller male på ulike funnet materialer for å se hva som føles morsomt og bra for deg.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Den våte malingen på (antagelig) tørre overflater kan hjelpe deg mot en fullstendig sensorisk opplevelse som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sentrerer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deg i tid og sted, slik at du kan tappe inn i din kreative energi og frigjøre den intellektuelle, analytiske, kritiske energien som så ofte oppstår når du utforsker et nytt kreativt medium. Til kritikeren sier vi: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sentrer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lek,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sentrer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nysgjerrighet,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sentrer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utforskning og la malingen lære deg. Du er ikke her for å imponere noen.</a:t>
            </a:r>
          </a:p>
          <a:p>
            <a:pPr mar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0FBE921E-6D2E-0949-B8FB-7DD951C3CA27}"/>
              </a:ext>
            </a:extLst>
          </p:cNvPr>
          <p:cNvSpPr txBox="1">
            <a:spLocks/>
          </p:cNvSpPr>
          <p:nvPr/>
        </p:nvSpPr>
        <p:spPr>
          <a:xfrm>
            <a:off x="728352" y="1933936"/>
            <a:ext cx="3047782"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Maling er en åndelig handling,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uavhengig av hvor teknisk «god» et maleri måtte være. </a:t>
            </a:r>
            <a:endParaRPr lang="sv-S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1EE51C6-3E57-39D4-4AA3-8C511747E7DE}"/>
              </a:ext>
            </a:extLst>
          </p:cNvPr>
          <p:cNvCxnSpPr>
            <a:cxnSpLocks/>
          </p:cNvCxnSpPr>
          <p:nvPr/>
        </p:nvCxnSpPr>
        <p:spPr>
          <a:xfrm>
            <a:off x="3988121" y="1757253"/>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C93AE925-0D2D-949C-8CCF-055E32C7F6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BDEB3D02-1A09-5199-76F5-08188DC978D6}"/>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3A5BCD1C-6986-9E6B-782B-DC5460CB49B4}"/>
              </a:ext>
            </a:extLst>
          </p:cNvPr>
          <p:cNvSpPr/>
          <p:nvPr/>
        </p:nvSpPr>
        <p:spPr>
          <a:xfrm rot="10800000">
            <a:off x="-2" y="-2"/>
            <a:ext cx="5038165" cy="1351861"/>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38BD357E-5870-1053-BB48-BDC2F4C87D7C}"/>
              </a:ext>
            </a:extLst>
          </p:cNvPr>
          <p:cNvSpPr txBox="1">
            <a:spLocks/>
          </p:cNvSpPr>
          <p:nvPr/>
        </p:nvSpPr>
        <p:spPr>
          <a:xfrm>
            <a:off x="-2" y="341438"/>
            <a:ext cx="338666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05.  Maleri  </a:t>
            </a:r>
          </a:p>
        </p:txBody>
      </p:sp>
    </p:spTree>
    <p:extLst>
      <p:ext uri="{BB962C8B-B14F-4D97-AF65-F5344CB8AC3E}">
        <p14:creationId xmlns:p14="http://schemas.microsoft.com/office/powerpoint/2010/main" val="367949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B821B-92CF-5F23-D39F-02CB114DA68E}"/>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BECA5455-666C-309C-C051-186F9A24A0F6}"/>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939ADF74-C301-14D1-7EB2-EE0B8DDA56B5}"/>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C445DA56-547B-5F64-41D3-456532E25B5A}"/>
                </a:ext>
              </a:extLst>
            </p:cNvPr>
            <p:cNvSpPr/>
            <p:nvPr/>
          </p:nvSpPr>
          <p:spPr>
            <a:xfrm rot="5400000">
              <a:off x="456517" y="-151553"/>
              <a:ext cx="5894030" cy="6807064"/>
            </a:xfrm>
            <a:prstGeom prst="rect">
              <a:avLst/>
            </a:prstGeom>
            <a:blipFill dpi="0" rotWithShape="1">
              <a:blip r:embed="rId2" cstate="email">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8244F943-8082-1962-7B50-84C9EF47214C}"/>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01</a:t>
            </a:r>
          </a:p>
        </p:txBody>
      </p:sp>
      <p:cxnSp>
        <p:nvCxnSpPr>
          <p:cNvPr id="20" name="Straight Connector 19">
            <a:extLst>
              <a:ext uri="{FF2B5EF4-FFF2-40B4-BE49-F238E27FC236}">
                <a16:creationId xmlns:a16="http://schemas.microsoft.com/office/drawing/2014/main" id="{85F22FDD-0AFA-0EA5-675D-7837D87ADCC1}"/>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E328E-4264-AB63-CBD7-2C76B11897FD}"/>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ACDF842-D050-E57E-3B8B-1936D1DB8DB9}"/>
              </a:ext>
            </a:extLst>
          </p:cNvPr>
          <p:cNvSpPr/>
          <p:nvPr/>
        </p:nvSpPr>
        <p:spPr>
          <a:xfrm>
            <a:off x="6959346" y="2532278"/>
            <a:ext cx="4042951"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pic>
        <p:nvPicPr>
          <p:cNvPr id="29" name="Picture 28">
            <a:extLst>
              <a:ext uri="{FF2B5EF4-FFF2-40B4-BE49-F238E27FC236}">
                <a16:creationId xmlns:a16="http://schemas.microsoft.com/office/drawing/2014/main" id="{3EB22217-34EA-BD66-5996-D066DAE115B9}"/>
              </a:ext>
            </a:extLst>
          </p:cNvPr>
          <p:cNvPicPr>
            <a:picLocks noChangeAspect="1"/>
          </p:cNvPicPr>
          <p:nvPr/>
        </p:nvPicPr>
        <p:blipFill rotWithShape="1">
          <a:blip r:embed="rId3" cstate="email">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TextBox 1">
            <a:extLst>
              <a:ext uri="{FF2B5EF4-FFF2-40B4-BE49-F238E27FC236}">
                <a16:creationId xmlns:a16="http://schemas.microsoft.com/office/drawing/2014/main" id="{E6524450-40D8-712C-C250-D42BBD02E38D}"/>
              </a:ext>
            </a:extLst>
          </p:cNvPr>
          <p:cNvSpPr txBox="1"/>
          <p:nvPr/>
        </p:nvSpPr>
        <p:spPr>
          <a:xfrm>
            <a:off x="7011208" y="2548765"/>
            <a:ext cx="3869649"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Innledning</a:t>
            </a:r>
          </a:p>
        </p:txBody>
      </p:sp>
    </p:spTree>
    <p:extLst>
      <p:ext uri="{BB962C8B-B14F-4D97-AF65-F5344CB8AC3E}">
        <p14:creationId xmlns:p14="http://schemas.microsoft.com/office/powerpoint/2010/main" val="2438986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B5F0B-E12F-1E7C-3938-EE4541C10F8B}"/>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2D577B21-A9D4-005B-8506-24DDED9479E1}"/>
              </a:ext>
            </a:extLst>
          </p:cNvPr>
          <p:cNvSpPr txBox="1">
            <a:spLocks/>
          </p:cNvSpPr>
          <p:nvPr/>
        </p:nvSpPr>
        <p:spPr>
          <a:xfrm>
            <a:off x="5317066" y="1933936"/>
            <a:ext cx="6265329"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Keramikk kan noen ganger føles utilgjengelig på grunn av de instrumentene som ofte kreves. Hvis du ikke har tilgang til en dreieskive, oppfordrer vi deg til å finne materialer som du kan bruke til å utvikle håndbyggingsteknikker.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På internett finnes det en rekke videoer som kan hjelpe deg med å finne verktøy og metoder for å utforske dette. </a:t>
            </a:r>
          </a:p>
          <a:p>
            <a:pPr marL="0" indent="0">
              <a:lnSpc>
                <a:spcPts val="2200"/>
              </a:lnSpc>
              <a:spcBef>
                <a:spcPts val="0"/>
              </a:spcBef>
              <a:buNone/>
            </a:pPr>
            <a:endPar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marL="0" indent="0">
              <a:lnSpc>
                <a:spcPts val="2200"/>
              </a:lnSpc>
              <a:spcBef>
                <a:spcPts val="0"/>
              </a:spcBef>
              <a:buNone/>
            </a:pPr>
            <a:r>
              <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 er ett eksempel.</a:t>
            </a:r>
            <a:endPar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97329212-B03E-E7D8-9016-B15E9869387B}"/>
              </a:ext>
            </a:extLst>
          </p:cNvPr>
          <p:cNvSpPr txBox="1">
            <a:spLocks/>
          </p:cNvSpPr>
          <p:nvPr/>
        </p:nvSpPr>
        <p:spPr>
          <a:xfrm>
            <a:off x="728351" y="1933936"/>
            <a:ext cx="362351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Med leire som primært medium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er keramikk en form for kunstnerisk uttrykk som </a:t>
            </a:r>
            <a:r>
              <a:rPr lang="en-IE" b="1" dirty="0" err="1">
                <a:solidFill>
                  <a:srgbClr val="404040"/>
                </a:solidFill>
                <a:latin typeface="Calibri" panose="020F0502020204030204" pitchFamily="34" charset="0"/>
                <a:ea typeface="Calibri" panose="020F0502020204030204" pitchFamily="34" charset="0"/>
                <a:cs typeface="Calibri" panose="020F0502020204030204" pitchFamily="34" charset="0"/>
              </a:rPr>
              <a:t>fokuserer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på jorden</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og lar deg leke med jorden i håndflatene dine. </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8CEA08DB-471C-654D-2F5B-91A0A2B43CFC}"/>
              </a:ext>
            </a:extLst>
          </p:cNvPr>
          <p:cNvCxnSpPr>
            <a:cxnSpLocks/>
          </p:cNvCxnSpPr>
          <p:nvPr/>
        </p:nvCxnSpPr>
        <p:spPr>
          <a:xfrm>
            <a:off x="4902522" y="1757253"/>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2D8155B3-FD03-797C-AD52-A76513448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FB3C7B8A-86A2-3540-BCBE-C7327D123B21}"/>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A84DE04A-8EBF-97F6-DDD7-687040750E07}"/>
              </a:ext>
            </a:extLst>
          </p:cNvPr>
          <p:cNvSpPr/>
          <p:nvPr/>
        </p:nvSpPr>
        <p:spPr>
          <a:xfrm rot="10800000">
            <a:off x="-2" y="-2"/>
            <a:ext cx="5038165" cy="1351861"/>
          </a:xfrm>
          <a:prstGeom prst="rect">
            <a:avLst/>
          </a:prstGeom>
          <a:blipFill>
            <a:blip r:embed="rId4"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B919FE84-265F-31FF-10C5-E58F66843EB6}"/>
              </a:ext>
            </a:extLst>
          </p:cNvPr>
          <p:cNvSpPr txBox="1">
            <a:spLocks/>
          </p:cNvSpPr>
          <p:nvPr/>
        </p:nvSpPr>
        <p:spPr>
          <a:xfrm>
            <a:off x="-2" y="341438"/>
            <a:ext cx="4351866"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06.  Keramikk  </a:t>
            </a:r>
          </a:p>
        </p:txBody>
      </p:sp>
    </p:spTree>
    <p:extLst>
      <p:ext uri="{BB962C8B-B14F-4D97-AF65-F5344CB8AC3E}">
        <p14:creationId xmlns:p14="http://schemas.microsoft.com/office/powerpoint/2010/main" val="982619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53F3-D6FC-8965-A7FF-0AC45AD4DBF0}"/>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F86F7624-C733-D8F4-653A-16D7856127E2}"/>
              </a:ext>
            </a:extLst>
          </p:cNvPr>
          <p:cNvSpPr txBox="1">
            <a:spLocks/>
          </p:cNvSpPr>
          <p:nvPr/>
        </p:nvSpPr>
        <p:spPr>
          <a:xfrm>
            <a:off x="4775205" y="1933936"/>
            <a:ext cx="6349996"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Hver av disse kreative praksisene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har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reparasjon som sentralt begrep, en poetisk analogi til den tilsynelatende ødelagte tiden vi lever i. Mens kintsugi er en tradisjonell japansk praksis hvor man reparerer ødelagte kar og forsegler dem med gull, bruker mosaikkbygging ødelagte biter til å bygge større, vakre verk – fra fliser til veggmalerier.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Sying trenger ingen forklaring, men kan ta mange former, fra å lære grunnleggende syferdigheter for å lage dine egne tekstilprosjekter (klær, dyner, praktiske husholdningsartikler) til å lære broderikunst og å reparere ødelagte eller dårlig sittende klær for å gi dem nytt liv.</a:t>
            </a:r>
          </a:p>
          <a:p>
            <a:pPr mar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A5EAF15F-AF2E-1008-E05E-413827627D10}"/>
              </a:ext>
            </a:extLst>
          </p:cNvPr>
          <p:cNvSpPr txBox="1">
            <a:spLocks/>
          </p:cNvSpPr>
          <p:nvPr/>
        </p:nvSpPr>
        <p:spPr>
          <a:xfrm>
            <a:off x="728352" y="1933936"/>
            <a:ext cx="3488048"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Hvis du har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ressurser i lokalsamfunnet ditt til å bygge kintsugi, mosaikk eller sy</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oppfordrer vi deg til å gjøre det og lære metodene. </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C81E2C9F-6FD5-BB41-0D89-00211758FFED}"/>
              </a:ext>
            </a:extLst>
          </p:cNvPr>
          <p:cNvCxnSpPr>
            <a:cxnSpLocks/>
          </p:cNvCxnSpPr>
          <p:nvPr/>
        </p:nvCxnSpPr>
        <p:spPr>
          <a:xfrm>
            <a:off x="4326788" y="1757253"/>
            <a:ext cx="0" cy="4759309"/>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7246E98C-6FDD-BB0D-A1D7-69C9E49D4E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89A5EFA6-3768-A48F-3400-C18E448510E4}"/>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D5EE7FCB-A2A5-3EFC-FDBB-0BF4805A6CCB}"/>
              </a:ext>
            </a:extLst>
          </p:cNvPr>
          <p:cNvSpPr/>
          <p:nvPr/>
        </p:nvSpPr>
        <p:spPr>
          <a:xfrm rot="10800000">
            <a:off x="-2" y="-2"/>
            <a:ext cx="5038165" cy="1351861"/>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BB69ABFD-F01B-0FCF-2660-8F5E0F7ABEDD}"/>
              </a:ext>
            </a:extLst>
          </p:cNvPr>
          <p:cNvSpPr txBox="1">
            <a:spLocks/>
          </p:cNvSpPr>
          <p:nvPr/>
        </p:nvSpPr>
        <p:spPr>
          <a:xfrm>
            <a:off x="-1" y="341438"/>
            <a:ext cx="8737602"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07.  Kintsugi, mosaikk eller søm  </a:t>
            </a:r>
          </a:p>
        </p:txBody>
      </p:sp>
    </p:spTree>
    <p:extLst>
      <p:ext uri="{BB962C8B-B14F-4D97-AF65-F5344CB8AC3E}">
        <p14:creationId xmlns:p14="http://schemas.microsoft.com/office/powerpoint/2010/main" val="70431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F9D98-54A6-98B2-779F-DA0F3DC912A7}"/>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C4189B45-71A1-1214-60FF-A05AD4960512}"/>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431A9301-E004-0F20-AFFF-F02B2936B0C3}"/>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4BA7FE8B-D140-8059-8781-2D5DB60492A5}"/>
                </a:ext>
              </a:extLst>
            </p:cNvPr>
            <p:cNvSpPr/>
            <p:nvPr/>
          </p:nvSpPr>
          <p:spPr>
            <a:xfrm rot="5400000">
              <a:off x="456517" y="-151553"/>
              <a:ext cx="5894030" cy="6807064"/>
            </a:xfrm>
            <a:prstGeom prst="rect">
              <a:avLst/>
            </a:prstGeom>
            <a:blipFill dpi="0" rotWithShape="1">
              <a:blip r:embed="rId2" cstate="email">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5D643928-A0E7-11B6-E112-050B4A580E0A}"/>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04</a:t>
            </a:r>
          </a:p>
        </p:txBody>
      </p:sp>
      <p:cxnSp>
        <p:nvCxnSpPr>
          <p:cNvPr id="20" name="Straight Connector 19">
            <a:extLst>
              <a:ext uri="{FF2B5EF4-FFF2-40B4-BE49-F238E27FC236}">
                <a16:creationId xmlns:a16="http://schemas.microsoft.com/office/drawing/2014/main" id="{5AAD68D4-26CD-6ED0-27C6-D50AB27873D6}"/>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4A2104-AF77-B78C-5BDA-63FCA852074D}"/>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12F361D-7A1E-318A-468C-29D66DB34FFC}"/>
              </a:ext>
            </a:extLst>
          </p:cNvPr>
          <p:cNvSpPr/>
          <p:nvPr/>
        </p:nvSpPr>
        <p:spPr>
          <a:xfrm>
            <a:off x="6582717" y="2581516"/>
            <a:ext cx="4926716"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64EBD85-4F7E-D84B-A55D-F3522876AC84}"/>
              </a:ext>
            </a:extLst>
          </p:cNvPr>
          <p:cNvSpPr txBox="1"/>
          <p:nvPr/>
        </p:nvSpPr>
        <p:spPr>
          <a:xfrm>
            <a:off x="6582717" y="2581380"/>
            <a:ext cx="4801122"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Kunstaktiviteter for å</a:t>
            </a:r>
          </a:p>
        </p:txBody>
      </p:sp>
      <p:pic>
        <p:nvPicPr>
          <p:cNvPr id="29" name="Picture 28">
            <a:extLst>
              <a:ext uri="{FF2B5EF4-FFF2-40B4-BE49-F238E27FC236}">
                <a16:creationId xmlns:a16="http://schemas.microsoft.com/office/drawing/2014/main" id="{4C6BDA18-19E2-E3F0-5D50-756709DCC4AA}"/>
              </a:ext>
            </a:extLst>
          </p:cNvPr>
          <p:cNvPicPr>
            <a:picLocks noChangeAspect="1"/>
          </p:cNvPicPr>
          <p:nvPr/>
        </p:nvPicPr>
        <p:blipFill rotWithShape="1">
          <a:blip r:embed="rId3" cstate="email">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Rectangle 1">
            <a:extLst>
              <a:ext uri="{FF2B5EF4-FFF2-40B4-BE49-F238E27FC236}">
                <a16:creationId xmlns:a16="http://schemas.microsoft.com/office/drawing/2014/main" id="{950DA1DA-83EA-8E40-A1DF-B1332DEE10B3}"/>
              </a:ext>
            </a:extLst>
          </p:cNvPr>
          <p:cNvSpPr/>
          <p:nvPr/>
        </p:nvSpPr>
        <p:spPr>
          <a:xfrm>
            <a:off x="5403933" y="3542099"/>
            <a:ext cx="6089891"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3" name="TextBox 2">
            <a:extLst>
              <a:ext uri="{FF2B5EF4-FFF2-40B4-BE49-F238E27FC236}">
                <a16:creationId xmlns:a16="http://schemas.microsoft.com/office/drawing/2014/main" id="{C7940C26-C7C8-F350-4B88-CAEA7493361F}"/>
              </a:ext>
            </a:extLst>
          </p:cNvPr>
          <p:cNvSpPr txBox="1"/>
          <p:nvPr/>
        </p:nvSpPr>
        <p:spPr>
          <a:xfrm>
            <a:off x="5403933" y="3541963"/>
            <a:ext cx="5979906"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uttrykke følelser og</a:t>
            </a:r>
          </a:p>
        </p:txBody>
      </p:sp>
      <p:sp>
        <p:nvSpPr>
          <p:cNvPr id="5" name="Rectangle 4">
            <a:extLst>
              <a:ext uri="{FF2B5EF4-FFF2-40B4-BE49-F238E27FC236}">
                <a16:creationId xmlns:a16="http://schemas.microsoft.com/office/drawing/2014/main" id="{BD578DA8-99B3-2BB0-CF09-64C387F3A94A}"/>
              </a:ext>
            </a:extLst>
          </p:cNvPr>
          <p:cNvSpPr/>
          <p:nvPr/>
        </p:nvSpPr>
        <p:spPr>
          <a:xfrm>
            <a:off x="2202024" y="4503063"/>
            <a:ext cx="9276184"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47FB1502-562C-10A8-7CC0-E2384C83F8F0}"/>
              </a:ext>
            </a:extLst>
          </p:cNvPr>
          <p:cNvSpPr txBox="1"/>
          <p:nvPr/>
        </p:nvSpPr>
        <p:spPr>
          <a:xfrm>
            <a:off x="5239947" y="4546109"/>
            <a:ext cx="6126550"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komme i kontakt med naturen</a:t>
            </a:r>
          </a:p>
        </p:txBody>
      </p:sp>
    </p:spTree>
    <p:extLst>
      <p:ext uri="{BB962C8B-B14F-4D97-AF65-F5344CB8AC3E}">
        <p14:creationId xmlns:p14="http://schemas.microsoft.com/office/powerpoint/2010/main" val="3255013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6FA2C-1BF1-1189-7A79-017206146A90}"/>
            </a:ext>
          </a:extLst>
        </p:cNvPr>
        <p:cNvGrpSpPr/>
        <p:nvPr/>
      </p:nvGrpSpPr>
      <p:grpSpPr>
        <a:xfrm>
          <a:off x="0" y="0"/>
          <a:ext cx="0" cy="0"/>
          <a:chOff x="0" y="0"/>
          <a:chExt cx="0" cy="0"/>
        </a:xfrm>
      </p:grpSpPr>
      <p:sp>
        <p:nvSpPr>
          <p:cNvPr id="11" name="Google Shape;133;p1">
            <a:extLst>
              <a:ext uri="{FF2B5EF4-FFF2-40B4-BE49-F238E27FC236}">
                <a16:creationId xmlns:a16="http://schemas.microsoft.com/office/drawing/2014/main" id="{263B585E-DB92-7A09-7EF1-2CA422BCECD3}"/>
              </a:ext>
            </a:extLst>
          </p:cNvPr>
          <p:cNvSpPr/>
          <p:nvPr/>
        </p:nvSpPr>
        <p:spPr>
          <a:xfrm>
            <a:off x="-11" y="-12"/>
            <a:ext cx="12192011" cy="2157164"/>
          </a:xfrm>
          <a:prstGeom prst="rect">
            <a:avLst/>
          </a:prstGeom>
          <a:gradFill>
            <a:gsLst>
              <a:gs pos="33000">
                <a:srgbClr val="1F8E47"/>
              </a:gs>
              <a:gs pos="93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30D50488-D354-7881-F048-7C7AB41E29B7}"/>
              </a:ext>
            </a:extLst>
          </p:cNvPr>
          <p:cNvSpPr/>
          <p:nvPr/>
        </p:nvSpPr>
        <p:spPr>
          <a:xfrm rot="10800000" flipH="1">
            <a:off x="7907856" y="-1264038"/>
            <a:ext cx="4284144" cy="3429000"/>
          </a:xfrm>
          <a:prstGeom prst="rect">
            <a:avLst/>
          </a:prstGeom>
          <a:blipFill>
            <a:blip r:embed="rId2" cstate="email">
              <a:alphaModFix amt="73000"/>
              <a:extLst>
                <a:ext uri="{28A0092B-C50C-407E-A947-70E740481C1C}">
                  <a14:useLocalDpi xmlns:a14="http://schemas.microsoft.com/office/drawing/2010/main"/>
                </a:ext>
              </a:extLst>
            </a:blip>
            <a:srcRect/>
            <a:stretch>
              <a:fillRect l="35083" b="549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CD52B98B-64B2-2C5D-5125-E7DEBA3488BA}"/>
              </a:ext>
            </a:extLst>
          </p:cNvPr>
          <p:cNvSpPr txBox="1">
            <a:spLocks/>
          </p:cNvSpPr>
          <p:nvPr/>
        </p:nvSpPr>
        <p:spPr>
          <a:xfrm>
            <a:off x="577774" y="578555"/>
            <a:ext cx="10834056" cy="3662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00"/>
              </a:lnSpc>
              <a:spcBef>
                <a:spcPts val="0"/>
              </a:spcBef>
              <a:buNone/>
            </a:pPr>
            <a:r>
              <a:rPr lang="en-IE" sz="4300" b="1" dirty="0">
                <a:solidFill>
                  <a:schemeClr val="bg1"/>
                </a:solidFill>
                <a:latin typeface="Calibri" panose="020F0502020204030204" pitchFamily="34" charset="0"/>
                <a:ea typeface="Calibri" panose="020F0502020204030204" pitchFamily="34" charset="0"/>
                <a:cs typeface="Calibri" panose="020F0502020204030204" pitchFamily="34" charset="0"/>
              </a:rPr>
              <a:t>«Det motsatte av depresjon er uttrykk», </a:t>
            </a:r>
          </a:p>
          <a:p>
            <a:pPr marL="0" indent="0">
              <a:lnSpc>
                <a:spcPts val="2700"/>
              </a:lnSpc>
              <a:spcBef>
                <a:spcPts val="0"/>
              </a:spcBef>
              <a:buNone/>
            </a:pPr>
            <a:endParaRPr lang="en-IE" sz="3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00"/>
              </a:lnSpc>
              <a:spcBef>
                <a:spcPts val="0"/>
              </a:spcBef>
              <a:buNone/>
            </a:pPr>
            <a:r>
              <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rPr>
              <a:t>skrev psykolog Edith Eger</a:t>
            </a:r>
            <a:r>
              <a:rPr lang="en-IE" sz="38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sv-SE" sz="3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638260D3-EC86-8F3B-49B4-0C1FC91768CF}"/>
              </a:ext>
            </a:extLst>
          </p:cNvPr>
          <p:cNvSpPr txBox="1">
            <a:spLocks/>
          </p:cNvSpPr>
          <p:nvPr/>
        </p:nvSpPr>
        <p:spPr>
          <a:xfrm>
            <a:off x="580632" y="2523797"/>
            <a:ext cx="5097426" cy="4977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00"/>
              </a:lnSpc>
              <a:spcBef>
                <a:spcPts val="0"/>
              </a:spcBef>
              <a:buNone/>
            </a:pPr>
            <a:r>
              <a:rPr lang="en-IE" sz="2700" b="1" dirty="0">
                <a:solidFill>
                  <a:srgbClr val="5398A2"/>
                </a:solidFill>
                <a:latin typeface="Calibri" panose="020F0502020204030204" pitchFamily="34" charset="0"/>
                <a:ea typeface="Calibri" panose="020F0502020204030204" pitchFamily="34" charset="0"/>
                <a:cs typeface="Calibri" panose="020F0502020204030204" pitchFamily="34" charset="0"/>
              </a:rPr>
              <a:t>Her finner du ideer til hvordan du kan kombinere kunstnerisk uttrykk med naturlige materialer.</a:t>
            </a:r>
          </a:p>
          <a:p>
            <a:pPr marL="0" indent="0">
              <a:lnSpc>
                <a:spcPts val="23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Disse aktivitetene kan gjøres som en engangsaktivitet eller flettes inn i din kreative praksis, når du trenger en beroligende og morsom måte å uttrykke dine følelser på. Denne delen utforsker konseptene nevnt ovenfor ved å bevisst lede oss til å smelte sammen vår kreative kapasitet med vårt forhold til naturen.</a:t>
            </a:r>
          </a:p>
          <a:p>
            <a:pPr marL="0" indent="0">
              <a:lnSpc>
                <a:spcPts val="23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A900955-1BB2-A557-CE78-5C2168EA65FC}"/>
              </a:ext>
            </a:extLst>
          </p:cNvPr>
          <p:cNvCxnSpPr>
            <a:cxnSpLocks/>
          </p:cNvCxnSpPr>
          <p:nvPr/>
        </p:nvCxnSpPr>
        <p:spPr>
          <a:xfrm>
            <a:off x="6513944" y="2286000"/>
            <a:ext cx="0" cy="4251648"/>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53D1DE9D-DF0E-30B0-24E1-55D987FB5D40}"/>
              </a:ext>
            </a:extLst>
          </p:cNvPr>
          <p:cNvSpPr txBox="1">
            <a:spLocks/>
          </p:cNvSpPr>
          <p:nvPr/>
        </p:nvSpPr>
        <p:spPr>
          <a:xfrm>
            <a:off x="7004045" y="2735719"/>
            <a:ext cx="4825729" cy="32310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200"/>
              </a:spcBef>
              <a:buClr>
                <a:srgbClr val="E6C8C7"/>
              </a:buClr>
              <a:buNone/>
              <a:tabLst>
                <a:tab pos="3911600" algn="l"/>
                <a:tab pos="4841875" algn="l"/>
              </a:tabLst>
            </a:pP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Mini-naturgynge     	 </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200"/>
              </a:spcBef>
              <a:buClr>
                <a:srgbClr val="E6C8C7"/>
              </a:buClr>
              <a:buNone/>
              <a:tabLst>
                <a:tab pos="3911600" algn="l"/>
                <a:tab pos="4841875" algn="l"/>
              </a:tabLst>
            </a:pP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Planteavtrykk     	</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200"/>
              </a:spcBef>
              <a:buClr>
                <a:srgbClr val="E6C8C7"/>
              </a:buClr>
              <a:buNone/>
              <a:tabLst>
                <a:tab pos="3911600" algn="l"/>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Tørking og arrangering av </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blomster    </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200"/>
              </a:spcBef>
              <a:buClr>
                <a:srgbClr val="E6C8C7"/>
              </a:buClr>
              <a:buNone/>
              <a:tabLst>
                <a:tab pos="3911600" algn="l"/>
                <a:tab pos="4841875" algn="l"/>
              </a:tabLst>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7081F000-2646-28B7-3057-C04E80F7A0FF}"/>
              </a:ext>
            </a:extLst>
          </p:cNvPr>
          <p:cNvGrpSpPr/>
          <p:nvPr/>
        </p:nvGrpSpPr>
        <p:grpSpPr>
          <a:xfrm>
            <a:off x="6125293" y="3791464"/>
            <a:ext cx="5177595" cy="767372"/>
            <a:chOff x="5408400" y="3484375"/>
            <a:chExt cx="5177595" cy="767372"/>
          </a:xfrm>
        </p:grpSpPr>
        <p:cxnSp>
          <p:nvCxnSpPr>
            <p:cNvPr id="26" name="Straight Connector 25">
              <a:extLst>
                <a:ext uri="{FF2B5EF4-FFF2-40B4-BE49-F238E27FC236}">
                  <a16:creationId xmlns:a16="http://schemas.microsoft.com/office/drawing/2014/main" id="{1A2F6A75-6509-3FC9-C1C0-B2E5EF4EF116}"/>
                </a:ext>
              </a:extLst>
            </p:cNvPr>
            <p:cNvCxnSpPr>
              <a:cxnSpLocks/>
            </p:cNvCxnSpPr>
            <p:nvPr/>
          </p:nvCxnSpPr>
          <p:spPr>
            <a:xfrm flipH="1">
              <a:off x="5905995" y="3913830"/>
              <a:ext cx="468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2A5D658-D781-8B63-CB33-447D62C7899B}"/>
                </a:ext>
              </a:extLst>
            </p:cNvPr>
            <p:cNvGrpSpPr/>
            <p:nvPr/>
          </p:nvGrpSpPr>
          <p:grpSpPr>
            <a:xfrm>
              <a:off x="5408400" y="3484375"/>
              <a:ext cx="735518" cy="767372"/>
              <a:chOff x="6014779" y="1253145"/>
              <a:chExt cx="932855" cy="973255"/>
            </a:xfrm>
          </p:grpSpPr>
          <p:sp>
            <p:nvSpPr>
              <p:cNvPr id="28" name="Oval 27">
                <a:extLst>
                  <a:ext uri="{FF2B5EF4-FFF2-40B4-BE49-F238E27FC236}">
                    <a16:creationId xmlns:a16="http://schemas.microsoft.com/office/drawing/2014/main" id="{0D88F0EC-DA64-9E22-8048-13D27D0933DE}"/>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3">
                <a:extLst>
                  <a:ext uri="{FF2B5EF4-FFF2-40B4-BE49-F238E27FC236}">
                    <a16:creationId xmlns:a16="http://schemas.microsoft.com/office/drawing/2014/main" id="{095C4EF8-3824-E3F5-F0A7-5DE276217B9D}"/>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02</a:t>
                </a:r>
              </a:p>
            </p:txBody>
          </p:sp>
        </p:grpSp>
      </p:grpSp>
      <p:grpSp>
        <p:nvGrpSpPr>
          <p:cNvPr id="30" name="Group 29">
            <a:extLst>
              <a:ext uri="{FF2B5EF4-FFF2-40B4-BE49-F238E27FC236}">
                <a16:creationId xmlns:a16="http://schemas.microsoft.com/office/drawing/2014/main" id="{9036C048-F8C5-9A34-9E2D-42C250DDA2A5}"/>
              </a:ext>
            </a:extLst>
          </p:cNvPr>
          <p:cNvGrpSpPr/>
          <p:nvPr/>
        </p:nvGrpSpPr>
        <p:grpSpPr>
          <a:xfrm>
            <a:off x="6125293" y="3029634"/>
            <a:ext cx="5177595" cy="767372"/>
            <a:chOff x="5408400" y="3484375"/>
            <a:chExt cx="5177595" cy="767372"/>
          </a:xfrm>
        </p:grpSpPr>
        <p:cxnSp>
          <p:nvCxnSpPr>
            <p:cNvPr id="31" name="Straight Connector 30">
              <a:extLst>
                <a:ext uri="{FF2B5EF4-FFF2-40B4-BE49-F238E27FC236}">
                  <a16:creationId xmlns:a16="http://schemas.microsoft.com/office/drawing/2014/main" id="{5AD08733-FC75-5217-5765-EAB00BD30803}"/>
                </a:ext>
              </a:extLst>
            </p:cNvPr>
            <p:cNvCxnSpPr>
              <a:cxnSpLocks/>
            </p:cNvCxnSpPr>
            <p:nvPr/>
          </p:nvCxnSpPr>
          <p:spPr>
            <a:xfrm flipH="1">
              <a:off x="5905995" y="3913830"/>
              <a:ext cx="468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64759B4-4061-4533-D751-B298EBF64D17}"/>
                </a:ext>
              </a:extLst>
            </p:cNvPr>
            <p:cNvGrpSpPr/>
            <p:nvPr/>
          </p:nvGrpSpPr>
          <p:grpSpPr>
            <a:xfrm>
              <a:off x="5408400" y="3484375"/>
              <a:ext cx="735518" cy="767372"/>
              <a:chOff x="6014779" y="1253145"/>
              <a:chExt cx="932855" cy="973255"/>
            </a:xfrm>
          </p:grpSpPr>
          <p:sp>
            <p:nvSpPr>
              <p:cNvPr id="33" name="Oval 32">
                <a:extLst>
                  <a:ext uri="{FF2B5EF4-FFF2-40B4-BE49-F238E27FC236}">
                    <a16:creationId xmlns:a16="http://schemas.microsoft.com/office/drawing/2014/main" id="{32FE730B-AC14-FA14-2E29-7CD20A2707E7}"/>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3">
                <a:extLst>
                  <a:ext uri="{FF2B5EF4-FFF2-40B4-BE49-F238E27FC236}">
                    <a16:creationId xmlns:a16="http://schemas.microsoft.com/office/drawing/2014/main" id="{76CEB0D3-E843-2E06-DF90-C2D657B3DE0E}"/>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01</a:t>
                </a:r>
              </a:p>
            </p:txBody>
          </p:sp>
        </p:grpSp>
      </p:grpSp>
      <p:grpSp>
        <p:nvGrpSpPr>
          <p:cNvPr id="35" name="Group 34">
            <a:extLst>
              <a:ext uri="{FF2B5EF4-FFF2-40B4-BE49-F238E27FC236}">
                <a16:creationId xmlns:a16="http://schemas.microsoft.com/office/drawing/2014/main" id="{2CB71826-D4E1-2C83-FECD-185C8DCAFA72}"/>
              </a:ext>
            </a:extLst>
          </p:cNvPr>
          <p:cNvGrpSpPr/>
          <p:nvPr/>
        </p:nvGrpSpPr>
        <p:grpSpPr>
          <a:xfrm>
            <a:off x="6125293" y="4553294"/>
            <a:ext cx="5177595" cy="767372"/>
            <a:chOff x="5408400" y="3484375"/>
            <a:chExt cx="5177595" cy="767372"/>
          </a:xfrm>
        </p:grpSpPr>
        <p:cxnSp>
          <p:nvCxnSpPr>
            <p:cNvPr id="36" name="Straight Connector 35">
              <a:extLst>
                <a:ext uri="{FF2B5EF4-FFF2-40B4-BE49-F238E27FC236}">
                  <a16:creationId xmlns:a16="http://schemas.microsoft.com/office/drawing/2014/main" id="{226CE0D6-7661-DB07-2939-8D3B87AAF1EC}"/>
                </a:ext>
              </a:extLst>
            </p:cNvPr>
            <p:cNvCxnSpPr>
              <a:cxnSpLocks/>
            </p:cNvCxnSpPr>
            <p:nvPr/>
          </p:nvCxnSpPr>
          <p:spPr>
            <a:xfrm flipH="1">
              <a:off x="5905995" y="3913830"/>
              <a:ext cx="468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2B14C09-13BD-0923-FC97-43BEF3C08C99}"/>
                </a:ext>
              </a:extLst>
            </p:cNvPr>
            <p:cNvGrpSpPr/>
            <p:nvPr/>
          </p:nvGrpSpPr>
          <p:grpSpPr>
            <a:xfrm>
              <a:off x="5408400" y="3484375"/>
              <a:ext cx="735518" cy="767372"/>
              <a:chOff x="6014779" y="1253145"/>
              <a:chExt cx="932855" cy="973255"/>
            </a:xfrm>
          </p:grpSpPr>
          <p:sp>
            <p:nvSpPr>
              <p:cNvPr id="38" name="Oval 37">
                <a:extLst>
                  <a:ext uri="{FF2B5EF4-FFF2-40B4-BE49-F238E27FC236}">
                    <a16:creationId xmlns:a16="http://schemas.microsoft.com/office/drawing/2014/main" id="{19A87EBD-C7A3-310A-681E-77BF384C9A62}"/>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3">
                <a:extLst>
                  <a:ext uri="{FF2B5EF4-FFF2-40B4-BE49-F238E27FC236}">
                    <a16:creationId xmlns:a16="http://schemas.microsoft.com/office/drawing/2014/main" id="{ADA8B45B-1DD6-1E49-1F23-1293D2B896F5}"/>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a:t>
                </a:r>
              </a:p>
            </p:txBody>
          </p:sp>
        </p:grpSp>
      </p:grpSp>
    </p:spTree>
    <p:extLst>
      <p:ext uri="{BB962C8B-B14F-4D97-AF65-F5344CB8AC3E}">
        <p14:creationId xmlns:p14="http://schemas.microsoft.com/office/powerpoint/2010/main" val="95264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F068D-8443-6C54-63B9-6EEDC1F97F99}"/>
            </a:ext>
          </a:extLst>
        </p:cNvPr>
        <p:cNvGrpSpPr/>
        <p:nvPr/>
      </p:nvGrpSpPr>
      <p:grpSpPr>
        <a:xfrm>
          <a:off x="0" y="0"/>
          <a:ext cx="0" cy="0"/>
          <a:chOff x="0" y="0"/>
          <a:chExt cx="0" cy="0"/>
        </a:xfrm>
      </p:grpSpPr>
      <p:sp>
        <p:nvSpPr>
          <p:cNvPr id="2" name="Google Shape;133;p1">
            <a:extLst>
              <a:ext uri="{FF2B5EF4-FFF2-40B4-BE49-F238E27FC236}">
                <a16:creationId xmlns:a16="http://schemas.microsoft.com/office/drawing/2014/main" id="{493AA8AD-C7AF-27F2-CC13-F3D64D4D9F5B}"/>
              </a:ext>
            </a:extLst>
          </p:cNvPr>
          <p:cNvSpPr/>
          <p:nvPr/>
        </p:nvSpPr>
        <p:spPr>
          <a:xfrm rot="10800000">
            <a:off x="-3" y="-6"/>
            <a:ext cx="5672670" cy="6858005"/>
          </a:xfrm>
          <a:prstGeom prst="rect">
            <a:avLst/>
          </a:prstGeom>
          <a:gradFill>
            <a:gsLst>
              <a:gs pos="33000">
                <a:srgbClr val="1F8E47"/>
              </a:gs>
              <a:gs pos="74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 name="Google Shape;145;p2">
            <a:extLst>
              <a:ext uri="{FF2B5EF4-FFF2-40B4-BE49-F238E27FC236}">
                <a16:creationId xmlns:a16="http://schemas.microsoft.com/office/drawing/2014/main" id="{162E2CCB-AA63-8C10-F43F-6AC91766944D}"/>
              </a:ext>
            </a:extLst>
          </p:cNvPr>
          <p:cNvSpPr txBox="1">
            <a:spLocks/>
          </p:cNvSpPr>
          <p:nvPr/>
        </p:nvSpPr>
        <p:spPr>
          <a:xfrm>
            <a:off x="0" y="643468"/>
            <a:ext cx="5317068"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01. Mini-naturgynge: </a:t>
            </a:r>
          </a:p>
        </p:txBody>
      </p:sp>
      <p:sp>
        <p:nvSpPr>
          <p:cNvPr id="9" name="Text Placeholder 3">
            <a:extLst>
              <a:ext uri="{FF2B5EF4-FFF2-40B4-BE49-F238E27FC236}">
                <a16:creationId xmlns:a16="http://schemas.microsoft.com/office/drawing/2014/main" id="{70EEA721-2FF3-64B3-3C01-055C80C0185F}"/>
              </a:ext>
            </a:extLst>
          </p:cNvPr>
          <p:cNvSpPr txBox="1">
            <a:spLocks/>
          </p:cNvSpPr>
          <p:nvPr/>
        </p:nvSpPr>
        <p:spPr>
          <a:xfrm>
            <a:off x="6094793" y="643468"/>
            <a:ext cx="5487602" cy="4834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Finn et rektangulært stykke tre som du kan bruke som fundament for svingen. Bor et hull i bunnen av grenen. Hvis du har riktig utstyr, borer du et hull i steinen (alternativt kan du feste steinen med en fiskelinje eller hampetau). Skjær ut et rom for steinen i den nedre halvdelen av treet. Fest grenen og steinen til en metallstang. Lag et snitt øverst på trebiten og plasser stangen på toppen. </a:t>
            </a:r>
          </a:p>
          <a:p>
            <a:pPr marL="0" lv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DACB8"/>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Slik borer du et hull i en stein:</a:t>
            </a:r>
          </a:p>
          <a:p>
            <a:pPr>
              <a:lnSpc>
                <a:spcPts val="2200"/>
              </a:lnSpc>
              <a:spcBef>
                <a:spcPts val="0"/>
              </a:spcBef>
              <a:buClr>
                <a:srgbClr val="5DACB8"/>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https://www.youtube.com/watch?v=bxIYOugoE-w</a:t>
            </a:r>
          </a:p>
          <a:p>
            <a:pPr>
              <a:lnSpc>
                <a:spcPts val="2200"/>
              </a:lnSpc>
              <a:spcBef>
                <a:spcPts val="0"/>
              </a:spcBef>
              <a:buClr>
                <a:srgbClr val="5DACB8"/>
              </a:buClr>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DACB8"/>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Eksempel på en naturlig sving:</a:t>
            </a:r>
          </a:p>
          <a:p>
            <a:pPr>
              <a:lnSpc>
                <a:spcPts val="2200"/>
              </a:lnSpc>
              <a:spcBef>
                <a:spcPts val="0"/>
              </a:spcBef>
              <a:buClr>
                <a:srgbClr val="5DACB8"/>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https://www.facebook.com/reel/1343369839649099 </a:t>
            </a:r>
          </a:p>
          <a:p>
            <a:pPr marL="0" lv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A3636CA-82E8-DF61-4C11-A202B629D3E3}"/>
              </a:ext>
            </a:extLst>
          </p:cNvPr>
          <p:cNvSpPr/>
          <p:nvPr/>
        </p:nvSpPr>
        <p:spPr>
          <a:xfrm rot="10800000">
            <a:off x="-11" y="3429000"/>
            <a:ext cx="4284144" cy="3429000"/>
          </a:xfrm>
          <a:prstGeom prst="rect">
            <a:avLst/>
          </a:prstGeom>
          <a:blipFill>
            <a:blip r:embed="rId2" cstate="email">
              <a:alphaModFix amt="73000"/>
              <a:extLst>
                <a:ext uri="{28A0092B-C50C-407E-A947-70E740481C1C}">
                  <a14:useLocalDpi xmlns:a14="http://schemas.microsoft.com/office/drawing/2010/main"/>
                </a:ext>
              </a:extLst>
            </a:blip>
            <a:srcRect/>
            <a:stretch>
              <a:fillRect l="35083" b="549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E6C65B11-ECD3-6D9B-ABA6-5BF08BA77E4B}"/>
              </a:ext>
            </a:extLst>
          </p:cNvPr>
          <p:cNvSpPr txBox="1">
            <a:spLocks/>
          </p:cNvSpPr>
          <p:nvPr/>
        </p:nvSpPr>
        <p:spPr>
          <a:xfrm>
            <a:off x="609607" y="1901347"/>
            <a:ext cx="4588715"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Svinger minner oss om at det å finne balanse kan kreve litt frem og tilbake. </a:t>
            </a:r>
          </a:p>
          <a:p>
            <a:pPr marL="0" indent="0">
              <a:lnSpc>
                <a:spcPts val="29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For å lage din egen naturgynge,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finn en liten, solid gren og en stein fra et sted eller miljø som er viktig for deg på en eller annen måte</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3220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4731B-079B-8035-EA1E-EAD41798CF45}"/>
            </a:ext>
          </a:extLst>
        </p:cNvPr>
        <p:cNvGrpSpPr/>
        <p:nvPr/>
      </p:nvGrpSpPr>
      <p:grpSpPr>
        <a:xfrm>
          <a:off x="0" y="0"/>
          <a:ext cx="0" cy="0"/>
          <a:chOff x="0" y="0"/>
          <a:chExt cx="0" cy="0"/>
        </a:xfrm>
      </p:grpSpPr>
      <p:sp>
        <p:nvSpPr>
          <p:cNvPr id="2" name="Google Shape;133;p1">
            <a:extLst>
              <a:ext uri="{FF2B5EF4-FFF2-40B4-BE49-F238E27FC236}">
                <a16:creationId xmlns:a16="http://schemas.microsoft.com/office/drawing/2014/main" id="{D6A5D9CC-18B2-7BF7-9A8C-C3E41B7E7C90}"/>
              </a:ext>
            </a:extLst>
          </p:cNvPr>
          <p:cNvSpPr/>
          <p:nvPr/>
        </p:nvSpPr>
        <p:spPr>
          <a:xfrm rot="10800000">
            <a:off x="-3" y="-7"/>
            <a:ext cx="5046136" cy="6858005"/>
          </a:xfrm>
          <a:prstGeom prst="rect">
            <a:avLst/>
          </a:prstGeom>
          <a:gradFill>
            <a:gsLst>
              <a:gs pos="33000">
                <a:srgbClr val="1F8E47"/>
              </a:gs>
              <a:gs pos="74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 name="Google Shape;145;p2">
            <a:extLst>
              <a:ext uri="{FF2B5EF4-FFF2-40B4-BE49-F238E27FC236}">
                <a16:creationId xmlns:a16="http://schemas.microsoft.com/office/drawing/2014/main" id="{10A8790C-71B9-1018-D126-5A295FB7D27D}"/>
              </a:ext>
            </a:extLst>
          </p:cNvPr>
          <p:cNvSpPr txBox="1">
            <a:spLocks/>
          </p:cNvSpPr>
          <p:nvPr/>
        </p:nvSpPr>
        <p:spPr>
          <a:xfrm>
            <a:off x="0" y="643468"/>
            <a:ext cx="4739951"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02.  Planteavtrykk: </a:t>
            </a:r>
          </a:p>
        </p:txBody>
      </p:sp>
      <p:sp>
        <p:nvSpPr>
          <p:cNvPr id="9" name="Text Placeholder 3">
            <a:extLst>
              <a:ext uri="{FF2B5EF4-FFF2-40B4-BE49-F238E27FC236}">
                <a16:creationId xmlns:a16="http://schemas.microsoft.com/office/drawing/2014/main" id="{F46E7E42-5B93-88F0-BB7C-47C763092428}"/>
              </a:ext>
            </a:extLst>
          </p:cNvPr>
          <p:cNvSpPr txBox="1">
            <a:spLocks/>
          </p:cNvSpPr>
          <p:nvPr/>
        </p:nvSpPr>
        <p:spPr>
          <a:xfrm>
            <a:off x="5520278" y="643469"/>
            <a:ext cx="5926647" cy="4834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Velg en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farge</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 som uttrykker hvordan avtrykket inspirerer deg. Påfør malingen på avtrykket, dekk det med papir eller stoff, og trykk på papiret/stoffet før du fjerner det for å avsløre planteavtrykket.</a:t>
            </a:r>
          </a:p>
          <a:p>
            <a:pPr marL="0" indent="0">
              <a:lnSpc>
                <a:spcPts val="2200"/>
              </a:lnSpc>
              <a:spcBef>
                <a:spcPts val="0"/>
              </a:spcBef>
              <a:buClr>
                <a:srgbClr val="5398A2"/>
              </a:buClr>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Eksempel på bladavtrykk:</a:t>
            </a:r>
          </a:p>
          <a:p>
            <a:pPr>
              <a:lnSpc>
                <a:spcPts val="2200"/>
              </a:lnSpc>
              <a:spcBef>
                <a:spcPts val="0"/>
              </a:spcBef>
              <a:buClr>
                <a:srgbClr val="5398A2"/>
              </a:buClr>
            </a:pPr>
            <a:r>
              <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https://www.facebook.com/103990172128093/videos/327155193708149</a:t>
            </a:r>
            <a:endPar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Clr>
                <a:srgbClr val="5398A2"/>
              </a:buClr>
            </a:pPr>
            <a:endParaRPr lang="en-IE" sz="800" dirty="0">
              <a:solidFill>
                <a:srgbClr val="1F8E47"/>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Eksempel på fruktavtrykk:</a:t>
            </a:r>
          </a:p>
          <a:p>
            <a:pPr>
              <a:lnSpc>
                <a:spcPts val="2200"/>
              </a:lnSpc>
              <a:spcBef>
                <a:spcPts val="0"/>
              </a:spcBef>
              <a:buClr>
                <a:srgbClr val="5398A2"/>
              </a:buClr>
            </a:pPr>
            <a:r>
              <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https://www.instagram.com/reel/C5az4E5BKnq/?utm_source=ig_web_copy_link</a:t>
            </a:r>
            <a:endPar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Clr>
                <a:srgbClr val="5398A2"/>
              </a:buClr>
            </a:pPr>
            <a:endParaRPr lang="en-IE" sz="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Eksempel på stammeavtrykk:</a:t>
            </a:r>
          </a:p>
          <a:p>
            <a:pPr>
              <a:lnSpc>
                <a:spcPts val="2200"/>
              </a:lnSpc>
              <a:spcBef>
                <a:spcPts val="0"/>
              </a:spcBef>
              <a:buClr>
                <a:srgbClr val="5398A2"/>
              </a:buClr>
            </a:pPr>
            <a:r>
              <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https://www.facebook.com/reel/532376609323949</a:t>
            </a:r>
            <a:endPar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Clr>
                <a:srgbClr val="5398A2"/>
              </a:buClr>
            </a:pPr>
            <a:endParaRPr lang="en-IE" sz="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Eksempel på halmtrykk:</a:t>
            </a:r>
          </a:p>
          <a:p>
            <a:pPr>
              <a:lnSpc>
                <a:spcPts val="2200"/>
              </a:lnSpc>
              <a:spcBef>
                <a:spcPts val="0"/>
              </a:spcBef>
              <a:buClr>
                <a:srgbClr val="5398A2"/>
              </a:buClr>
            </a:pPr>
            <a:r>
              <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https://www.instagram.com/reel/Cy_hsY8KOSD/?utm_source=ig_web_copy_link</a:t>
            </a:r>
            <a:endPar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a:lnSpc>
                <a:spcPts val="2200"/>
              </a:lnSpc>
              <a:spcBef>
                <a:spcPts val="0"/>
              </a:spcBef>
              <a:buClr>
                <a:srgbClr val="5398A2"/>
              </a:buClr>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C1E3966E-2630-D624-E4B5-AD54FC67BA54}"/>
              </a:ext>
            </a:extLst>
          </p:cNvPr>
          <p:cNvSpPr/>
          <p:nvPr/>
        </p:nvSpPr>
        <p:spPr>
          <a:xfrm rot="10800000">
            <a:off x="-11" y="3429000"/>
            <a:ext cx="4284144" cy="3429000"/>
          </a:xfrm>
          <a:prstGeom prst="rect">
            <a:avLst/>
          </a:prstGeom>
          <a:blipFill>
            <a:blip r:embed="rId6" cstate="email">
              <a:alphaModFix amt="73000"/>
              <a:extLst>
                <a:ext uri="{28A0092B-C50C-407E-A947-70E740481C1C}">
                  <a14:useLocalDpi xmlns:a14="http://schemas.microsoft.com/office/drawing/2010/main"/>
                </a:ext>
              </a:extLst>
            </a:blip>
            <a:srcRect/>
            <a:stretch>
              <a:fillRect l="35083" b="549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DC246882-E822-CF6E-8A31-2ADED7D01106}"/>
              </a:ext>
            </a:extLst>
          </p:cNvPr>
          <p:cNvSpPr txBox="1">
            <a:spLocks/>
          </p:cNvSpPr>
          <p:nvPr/>
        </p:nvSpPr>
        <p:spPr>
          <a:xfrm>
            <a:off x="609608" y="1901347"/>
            <a:ext cx="3894660"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Finn en del av en plante med et avtrykk du ønsker å fange. </a:t>
            </a:r>
          </a:p>
          <a:p>
            <a:pPr marL="0" indent="0">
              <a:lnSpc>
                <a:spcPts val="29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Avtrykket kan være et blad, en blomst, en frukt eller stammen på et dødt tre. </a:t>
            </a: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313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2B69F-FACB-BCBE-1FD7-CECDF85FCF4C}"/>
            </a:ext>
          </a:extLst>
        </p:cNvPr>
        <p:cNvGrpSpPr/>
        <p:nvPr/>
      </p:nvGrpSpPr>
      <p:grpSpPr>
        <a:xfrm>
          <a:off x="0" y="0"/>
          <a:ext cx="0" cy="0"/>
          <a:chOff x="0" y="0"/>
          <a:chExt cx="0" cy="0"/>
        </a:xfrm>
      </p:grpSpPr>
      <p:sp>
        <p:nvSpPr>
          <p:cNvPr id="2" name="Google Shape;133;p1">
            <a:extLst>
              <a:ext uri="{FF2B5EF4-FFF2-40B4-BE49-F238E27FC236}">
                <a16:creationId xmlns:a16="http://schemas.microsoft.com/office/drawing/2014/main" id="{B3B8C623-C721-7949-3591-1FF1B028FF9A}"/>
              </a:ext>
            </a:extLst>
          </p:cNvPr>
          <p:cNvSpPr/>
          <p:nvPr/>
        </p:nvSpPr>
        <p:spPr>
          <a:xfrm rot="10800000">
            <a:off x="-3" y="-7"/>
            <a:ext cx="5046136" cy="6858005"/>
          </a:xfrm>
          <a:prstGeom prst="rect">
            <a:avLst/>
          </a:prstGeom>
          <a:gradFill>
            <a:gsLst>
              <a:gs pos="33000">
                <a:srgbClr val="1F8E47"/>
              </a:gs>
              <a:gs pos="74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 name="Google Shape;145;p2">
            <a:extLst>
              <a:ext uri="{FF2B5EF4-FFF2-40B4-BE49-F238E27FC236}">
                <a16:creationId xmlns:a16="http://schemas.microsoft.com/office/drawing/2014/main" id="{15D10AF0-77D4-4EF9-08BC-2DF8ACD86A87}"/>
              </a:ext>
            </a:extLst>
          </p:cNvPr>
          <p:cNvSpPr txBox="1">
            <a:spLocks/>
          </p:cNvSpPr>
          <p:nvPr/>
        </p:nvSpPr>
        <p:spPr>
          <a:xfrm>
            <a:off x="0" y="643468"/>
            <a:ext cx="3691467"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03. Tørking og</a:t>
            </a:r>
          </a:p>
        </p:txBody>
      </p:sp>
      <p:sp>
        <p:nvSpPr>
          <p:cNvPr id="9" name="Text Placeholder 3">
            <a:extLst>
              <a:ext uri="{FF2B5EF4-FFF2-40B4-BE49-F238E27FC236}">
                <a16:creationId xmlns:a16="http://schemas.microsoft.com/office/drawing/2014/main" id="{A424EBE3-E851-9655-833A-98E684A84F3A}"/>
              </a:ext>
            </a:extLst>
          </p:cNvPr>
          <p:cNvSpPr txBox="1">
            <a:spLocks/>
          </p:cNvSpPr>
          <p:nvPr/>
        </p:nvSpPr>
        <p:spPr>
          <a:xfrm>
            <a:off x="5418678" y="2670349"/>
            <a:ext cx="5926647" cy="3360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Noen blomster mister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fargen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når de tørkes, og andre mister formen, så du må kanskje prøve deg frem med forskjellige blomsterarter før du finner de som egner seg godt til tørkede blomsteroppsatser. </a:t>
            </a:r>
          </a:p>
          <a:p>
            <a:pPr marL="0" indent="0">
              <a:lnSpc>
                <a:spcPts val="2200"/>
              </a:lnSpc>
              <a:spcBef>
                <a:spcPts val="0"/>
              </a:spcBef>
              <a:buClr>
                <a:srgbClr val="5398A2"/>
              </a:buClr>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Blomster som ser vakre ut når de er tørket, er for eksempel lavendel, salvie, stråblomster og roser. Når blomstene er tørket, kan du arrangere dem i en bukett, en krans eller en annen kreativ form.</a:t>
            </a:r>
            <a:b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b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EE6C375-F66D-78C9-1452-4A988E2BE943}"/>
              </a:ext>
            </a:extLst>
          </p:cNvPr>
          <p:cNvSpPr/>
          <p:nvPr/>
        </p:nvSpPr>
        <p:spPr>
          <a:xfrm rot="10800000">
            <a:off x="-11" y="3429000"/>
            <a:ext cx="4284144" cy="3429000"/>
          </a:xfrm>
          <a:prstGeom prst="rect">
            <a:avLst/>
          </a:prstGeom>
          <a:blipFill>
            <a:blip r:embed="rId2" cstate="email">
              <a:alphaModFix amt="73000"/>
              <a:extLst>
                <a:ext uri="{28A0092B-C50C-407E-A947-70E740481C1C}">
                  <a14:useLocalDpi xmlns:a14="http://schemas.microsoft.com/office/drawing/2010/main"/>
                </a:ext>
              </a:extLst>
            </a:blip>
            <a:srcRect/>
            <a:stretch>
              <a:fillRect l="35083" b="549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5BD11706-EB12-E994-F071-579E2D8F10AF}"/>
              </a:ext>
            </a:extLst>
          </p:cNvPr>
          <p:cNvSpPr txBox="1">
            <a:spLocks/>
          </p:cNvSpPr>
          <p:nvPr/>
        </p:nvSpPr>
        <p:spPr>
          <a:xfrm>
            <a:off x="618079" y="2670349"/>
            <a:ext cx="3894660"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Plukk noen blomster du liker. Fjern unødvendige blader, og heng blomstene opp ned i en bukett i 2–4 uker på et mørkt, tørt og godt ventilert sted. </a:t>
            </a: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Google Shape;145;p2">
            <a:extLst>
              <a:ext uri="{FF2B5EF4-FFF2-40B4-BE49-F238E27FC236}">
                <a16:creationId xmlns:a16="http://schemas.microsoft.com/office/drawing/2014/main" id="{F8A95168-B166-56A6-0893-78D852E32999}"/>
              </a:ext>
            </a:extLst>
          </p:cNvPr>
          <p:cNvSpPr txBox="1">
            <a:spLocks/>
          </p:cNvSpPr>
          <p:nvPr/>
        </p:nvSpPr>
        <p:spPr>
          <a:xfrm>
            <a:off x="-12" y="1395915"/>
            <a:ext cx="4814608"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Arrangere blomster: </a:t>
            </a:r>
          </a:p>
        </p:txBody>
      </p:sp>
    </p:spTree>
    <p:extLst>
      <p:ext uri="{BB962C8B-B14F-4D97-AF65-F5344CB8AC3E}">
        <p14:creationId xmlns:p14="http://schemas.microsoft.com/office/powerpoint/2010/main" val="1438932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F42B7-2D6D-905F-187E-73C964D4F6E3}"/>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3643D2DC-A44C-84DE-27AC-67BBE18BC457}"/>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0C9C5349-9C3F-D429-48CA-E93FD0E7CE6F}"/>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FA0C822C-0F8C-D0C8-2484-723E8B9F3157}"/>
                </a:ext>
              </a:extLst>
            </p:cNvPr>
            <p:cNvSpPr/>
            <p:nvPr/>
          </p:nvSpPr>
          <p:spPr>
            <a:xfrm rot="5400000">
              <a:off x="456517" y="-151553"/>
              <a:ext cx="5894030" cy="6807064"/>
            </a:xfrm>
            <a:prstGeom prst="rect">
              <a:avLst/>
            </a:prstGeom>
            <a:blipFill dpi="0" rotWithShape="1">
              <a:blip r:embed="rId2" cstate="email">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04E41AD8-210C-7123-A46D-B046258BE3ED}"/>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05</a:t>
            </a:r>
          </a:p>
        </p:txBody>
      </p:sp>
      <p:cxnSp>
        <p:nvCxnSpPr>
          <p:cNvPr id="20" name="Straight Connector 19">
            <a:extLst>
              <a:ext uri="{FF2B5EF4-FFF2-40B4-BE49-F238E27FC236}">
                <a16:creationId xmlns:a16="http://schemas.microsoft.com/office/drawing/2014/main" id="{37B1BFE6-8375-6E20-CB67-62868E4DFD53}"/>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EDD80831-6E42-0B8B-8947-A386BAFBC381}"/>
              </a:ext>
            </a:extLst>
          </p:cNvPr>
          <p:cNvPicPr>
            <a:picLocks noChangeAspect="1"/>
          </p:cNvPicPr>
          <p:nvPr/>
        </p:nvPicPr>
        <p:blipFill rotWithShape="1">
          <a:blip r:embed="rId3" cstate="email">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cxnSp>
        <p:nvCxnSpPr>
          <p:cNvPr id="4" name="Straight Connector 3">
            <a:extLst>
              <a:ext uri="{FF2B5EF4-FFF2-40B4-BE49-F238E27FC236}">
                <a16:creationId xmlns:a16="http://schemas.microsoft.com/office/drawing/2014/main" id="{A706B98C-1084-F624-7874-DCF39E9B2343}"/>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E65D7BB-A8BF-E2E6-53BE-1F90C5008E51}"/>
              </a:ext>
            </a:extLst>
          </p:cNvPr>
          <p:cNvSpPr/>
          <p:nvPr/>
        </p:nvSpPr>
        <p:spPr>
          <a:xfrm>
            <a:off x="5005814" y="2581516"/>
            <a:ext cx="540962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E6A9CB22-AF25-2EB6-FE27-A82176EA307B}"/>
              </a:ext>
            </a:extLst>
          </p:cNvPr>
          <p:cNvSpPr txBox="1"/>
          <p:nvPr/>
        </p:nvSpPr>
        <p:spPr>
          <a:xfrm>
            <a:off x="5110429" y="2598003"/>
            <a:ext cx="5409624" cy="830997"/>
          </a:xfrm>
          <a:prstGeom prst="rect">
            <a:avLst/>
          </a:prstGeom>
          <a:noFill/>
        </p:spPr>
        <p:txBody>
          <a:bodyPr wrap="square" rtlCol="0">
            <a:spAutoFit/>
          </a:bodyPr>
          <a:lstStyle/>
          <a:p>
            <a:r>
              <a:rPr lang="en-US" sz="4800" b="1" spc="324" dirty="0">
                <a:solidFill>
                  <a:srgbClr val="5398A2"/>
                </a:solidFill>
                <a:latin typeface="Calibri" panose="020F0502020204030204" pitchFamily="34" charset="0"/>
                <a:cs typeface="Calibri" panose="020F0502020204030204" pitchFamily="34" charset="0"/>
              </a:rPr>
              <a:t>Journalaktiviteter </a:t>
            </a:r>
          </a:p>
        </p:txBody>
      </p:sp>
    </p:spTree>
    <p:extLst>
      <p:ext uri="{BB962C8B-B14F-4D97-AF65-F5344CB8AC3E}">
        <p14:creationId xmlns:p14="http://schemas.microsoft.com/office/powerpoint/2010/main" val="3462993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3028A-61D9-47F9-87F1-F579FAE62688}"/>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B52D443C-EA97-5FEF-FB3C-7A328BC383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6688680" y="2806"/>
            <a:ext cx="5487602" cy="2584534"/>
          </a:xfrm>
          <a:prstGeom prst="rect">
            <a:avLst/>
          </a:prstGeom>
        </p:spPr>
      </p:pic>
      <p:sp>
        <p:nvSpPr>
          <p:cNvPr id="11" name="Google Shape;133;p1">
            <a:extLst>
              <a:ext uri="{FF2B5EF4-FFF2-40B4-BE49-F238E27FC236}">
                <a16:creationId xmlns:a16="http://schemas.microsoft.com/office/drawing/2014/main" id="{753086CA-7801-FC0A-AD81-3D448C782DD0}"/>
              </a:ext>
            </a:extLst>
          </p:cNvPr>
          <p:cNvSpPr/>
          <p:nvPr/>
        </p:nvSpPr>
        <p:spPr>
          <a:xfrm rot="10800000">
            <a:off x="-2" y="-5"/>
            <a:ext cx="12192001" cy="2584533"/>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B82E2F8E-1452-158D-A2B4-D66CFD190EE3}"/>
              </a:ext>
            </a:extLst>
          </p:cNvPr>
          <p:cNvSpPr/>
          <p:nvPr/>
        </p:nvSpPr>
        <p:spPr>
          <a:xfrm rot="10800000">
            <a:off x="-1" y="-1"/>
            <a:ext cx="5038165" cy="2277035"/>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00BA4834-3AAF-678C-2162-A3F1E5559E9D}"/>
              </a:ext>
            </a:extLst>
          </p:cNvPr>
          <p:cNvSpPr txBox="1">
            <a:spLocks/>
          </p:cNvSpPr>
          <p:nvPr/>
        </p:nvSpPr>
        <p:spPr>
          <a:xfrm>
            <a:off x="4555078" y="3031293"/>
            <a:ext cx="7230522" cy="3173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Clr>
                <a:srgbClr val="5398A2"/>
              </a:buClr>
              <a:buNone/>
            </a:pPr>
            <a:r>
              <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rPr>
              <a:t>Instruksjoner:</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Les setningene i del A (1 min)</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Les del B og fyll ut de tomme feltene med naturelementer (2 min)</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Les del C og fyll empati-feltene med naturelementer og følelser (3 min)</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 Les seksjon A, B og C høyt mens du tar opp stemmen din med telefonen eller en annen enhet. Lukk øynene, lytt til stemmen din og vær oppmerksom på pusten din. Hvis du gjør denne øvelsen sammen med en venn, kan dere lese for hverandre i stedet for å ta opp stemmen deres.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ADF75377-6672-CA77-D7D9-81F0BA2A69B9}"/>
              </a:ext>
            </a:extLst>
          </p:cNvPr>
          <p:cNvSpPr txBox="1">
            <a:spLocks/>
          </p:cNvSpPr>
          <p:nvPr/>
        </p:nvSpPr>
        <p:spPr>
          <a:xfrm>
            <a:off x="758414" y="3031293"/>
            <a:ext cx="3102537" cy="3173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Denne dagbokaktiviteten er en liten meditasjonsøvelse hvor vi kobler naturen og følelsene våre gjennom pusting, inspirert av zen-praksis. </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D0B1808-B7CD-1BCD-752E-F05880E485C1}"/>
              </a:ext>
            </a:extLst>
          </p:cNvPr>
          <p:cNvCxnSpPr>
            <a:cxnSpLocks/>
          </p:cNvCxnSpPr>
          <p:nvPr/>
        </p:nvCxnSpPr>
        <p:spPr>
          <a:xfrm>
            <a:off x="4178626" y="2789936"/>
            <a:ext cx="0" cy="3626721"/>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4" name="Google Shape;145;p2">
            <a:extLst>
              <a:ext uri="{FF2B5EF4-FFF2-40B4-BE49-F238E27FC236}">
                <a16:creationId xmlns:a16="http://schemas.microsoft.com/office/drawing/2014/main" id="{9743A1AD-F891-0BBE-90A6-2E6315668E34}"/>
              </a:ext>
            </a:extLst>
          </p:cNvPr>
          <p:cNvSpPr txBox="1">
            <a:spLocks/>
          </p:cNvSpPr>
          <p:nvPr/>
        </p:nvSpPr>
        <p:spPr>
          <a:xfrm>
            <a:off x="-3" y="578059"/>
            <a:ext cx="5337113"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Dagboksaktivitet nr. 1:</a:t>
            </a:r>
          </a:p>
        </p:txBody>
      </p:sp>
      <p:sp>
        <p:nvSpPr>
          <p:cNvPr id="2" name="Google Shape;145;p2">
            <a:extLst>
              <a:ext uri="{FF2B5EF4-FFF2-40B4-BE49-F238E27FC236}">
                <a16:creationId xmlns:a16="http://schemas.microsoft.com/office/drawing/2014/main" id="{C9614DFB-AB0D-94C5-F595-EADAAA2DC302}"/>
              </a:ext>
            </a:extLst>
          </p:cNvPr>
          <p:cNvSpPr txBox="1">
            <a:spLocks/>
          </p:cNvSpPr>
          <p:nvPr/>
        </p:nvSpPr>
        <p:spPr>
          <a:xfrm>
            <a:off x="-5865" y="1311182"/>
            <a:ext cx="6488726"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Vann – Jord – Himmel – Vekst </a:t>
            </a:r>
          </a:p>
        </p:txBody>
      </p:sp>
    </p:spTree>
    <p:extLst>
      <p:ext uri="{BB962C8B-B14F-4D97-AF65-F5344CB8AC3E}">
        <p14:creationId xmlns:p14="http://schemas.microsoft.com/office/powerpoint/2010/main" val="1343188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F332B-C3B3-65F7-4E2E-0418CA7ACF93}"/>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F037287A-196E-51FE-8BC9-9BBA993B12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30567" y="-9589"/>
            <a:ext cx="5487602" cy="5208132"/>
          </a:xfrm>
          <a:prstGeom prst="rect">
            <a:avLst/>
          </a:prstGeom>
        </p:spPr>
      </p:pic>
      <p:sp>
        <p:nvSpPr>
          <p:cNvPr id="11" name="Google Shape;133;p1">
            <a:extLst>
              <a:ext uri="{FF2B5EF4-FFF2-40B4-BE49-F238E27FC236}">
                <a16:creationId xmlns:a16="http://schemas.microsoft.com/office/drawing/2014/main" id="{CE39D22C-6C55-6F84-F003-A65E3FF953A3}"/>
              </a:ext>
            </a:extLst>
          </p:cNvPr>
          <p:cNvSpPr/>
          <p:nvPr/>
        </p:nvSpPr>
        <p:spPr>
          <a:xfrm rot="10800000">
            <a:off x="23561" y="0"/>
            <a:ext cx="11394599"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176690CD-38CE-AEC8-4E7E-27F7385055DF}"/>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34B55794-28CA-965F-68D6-A736FED04C75}"/>
              </a:ext>
            </a:extLst>
          </p:cNvPr>
          <p:cNvSpPr/>
          <p:nvPr/>
        </p:nvSpPr>
        <p:spPr>
          <a:xfrm>
            <a:off x="480835" y="1005875"/>
            <a:ext cx="10261226" cy="418254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E"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C04B5FBB-BDFA-4B0E-331F-D80CAA3CECF3}"/>
              </a:ext>
            </a:extLst>
          </p:cNvPr>
          <p:cNvSpPr txBox="1">
            <a:spLocks/>
          </p:cNvSpPr>
          <p:nvPr/>
        </p:nvSpPr>
        <p:spPr>
          <a:xfrm>
            <a:off x="591329" y="881342"/>
            <a:ext cx="9582964"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en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innsjø</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jeg puster ut og føler meg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rolig</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et fjell, jeg puster ut og føler meg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jordet</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en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sol</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jeg puster ut og føler meg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varm</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et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strå</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jeg puster ut og føler meg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myk</a:t>
            </a:r>
          </a:p>
        </p:txBody>
      </p:sp>
      <p:sp>
        <p:nvSpPr>
          <p:cNvPr id="16" name="Google Shape;145;p2">
            <a:extLst>
              <a:ext uri="{FF2B5EF4-FFF2-40B4-BE49-F238E27FC236}">
                <a16:creationId xmlns:a16="http://schemas.microsoft.com/office/drawing/2014/main" id="{EDD6F2BF-A15D-D852-6E42-E96562E7A498}"/>
              </a:ext>
            </a:extLst>
          </p:cNvPr>
          <p:cNvSpPr txBox="1">
            <a:spLocks/>
          </p:cNvSpPr>
          <p:nvPr/>
        </p:nvSpPr>
        <p:spPr>
          <a:xfrm>
            <a:off x="23561" y="209557"/>
            <a:ext cx="1879603" cy="671785"/>
          </a:xfrm>
          <a:prstGeom prst="rect">
            <a:avLst/>
          </a:prstGeom>
          <a:solidFill>
            <a:srgbClr val="5398A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chemeClr val="bg1"/>
                </a:solidFill>
              </a:rPr>
              <a:t>A:</a:t>
            </a:r>
          </a:p>
        </p:txBody>
      </p:sp>
    </p:spTree>
    <p:extLst>
      <p:ext uri="{BB962C8B-B14F-4D97-AF65-F5344CB8AC3E}">
        <p14:creationId xmlns:p14="http://schemas.microsoft.com/office/powerpoint/2010/main" val="285542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13D45E-45E6-67E7-C775-47FBB4D92694}"/>
              </a:ext>
            </a:extLst>
          </p:cNvPr>
          <p:cNvSpPr/>
          <p:nvPr/>
        </p:nvSpPr>
        <p:spPr>
          <a:xfrm rot="10800000">
            <a:off x="0" y="176463"/>
            <a:ext cx="4827217" cy="5198542"/>
          </a:xfrm>
          <a:prstGeom prst="rect">
            <a:avLst/>
          </a:prstGeom>
          <a:blipFill>
            <a:blip r:embed="rId2"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ED968A22-DC19-217D-08F7-E921F673DBA4}"/>
              </a:ext>
            </a:extLst>
          </p:cNvPr>
          <p:cNvSpPr txBox="1">
            <a:spLocks/>
          </p:cNvSpPr>
          <p:nvPr/>
        </p:nvSpPr>
        <p:spPr>
          <a:xfrm>
            <a:off x="527098" y="1482994"/>
            <a:ext cx="5104589" cy="4404173"/>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20"/>
              </a:lnSpc>
              <a:spcBef>
                <a:spcPts val="0"/>
              </a:spcBef>
            </a:pPr>
            <a:r>
              <a:rPr lang="en-US" sz="3200" i="0" dirty="0"/>
              <a:t>I det siste har jeg tenkt mye på en setning fra en gammel film om frykten for apokalypsen: </a:t>
            </a:r>
            <a:r>
              <a:rPr lang="en-US" sz="3200" b="1" i="0" dirty="0"/>
              <a:t>«Hvordan jeg lærte å slutte å bekymre meg og elske bomben</a:t>
            </a:r>
            <a:r>
              <a:rPr lang="en-US" sz="3200" i="0" dirty="0"/>
              <a:t>». </a:t>
            </a:r>
          </a:p>
          <a:p>
            <a:pPr algn="l">
              <a:lnSpc>
                <a:spcPts val="2920"/>
              </a:lnSpc>
              <a:spcBef>
                <a:spcPts val="0"/>
              </a:spcBef>
            </a:pPr>
            <a:endParaRPr lang="en-US" sz="3200" i="0" dirty="0"/>
          </a:p>
          <a:p>
            <a:pPr algn="l">
              <a:lnSpc>
                <a:spcPts val="2920"/>
              </a:lnSpc>
              <a:spcBef>
                <a:spcPts val="0"/>
              </a:spcBef>
            </a:pPr>
            <a:r>
              <a:rPr lang="en-US" sz="3200" i="0" dirty="0"/>
              <a:t>Med satire leker tittelen med begrepet å utvikle motstandskraft. </a:t>
            </a:r>
          </a:p>
        </p:txBody>
      </p:sp>
      <p:sp>
        <p:nvSpPr>
          <p:cNvPr id="18" name="Freeform 17">
            <a:extLst>
              <a:ext uri="{FF2B5EF4-FFF2-40B4-BE49-F238E27FC236}">
                <a16:creationId xmlns:a16="http://schemas.microsoft.com/office/drawing/2014/main" id="{540C3FFF-6B01-85D3-A93C-9ADFF1B6E43D}"/>
              </a:ext>
            </a:extLst>
          </p:cNvPr>
          <p:cNvSpPr/>
          <p:nvPr/>
        </p:nvSpPr>
        <p:spPr>
          <a:xfrm rot="16200000">
            <a:off x="6633644" y="-435406"/>
            <a:ext cx="4556399" cy="6560313"/>
          </a:xfrm>
          <a:custGeom>
            <a:avLst/>
            <a:gdLst>
              <a:gd name="connsiteX0" fmla="*/ 4556399 w 4556399"/>
              <a:gd name="connsiteY0" fmla="*/ 2277673 h 6560313"/>
              <a:gd name="connsiteX1" fmla="*/ 4551645 w 4556399"/>
              <a:gd name="connsiteY1" fmla="*/ 2406060 h 6560313"/>
              <a:gd name="connsiteX2" fmla="*/ 4556399 w 4556399"/>
              <a:gd name="connsiteY2" fmla="*/ 2406060 h 6560313"/>
              <a:gd name="connsiteX3" fmla="*/ 4556399 w 4556399"/>
              <a:gd name="connsiteY3" fmla="*/ 3325107 h 6560313"/>
              <a:gd name="connsiteX4" fmla="*/ 4556399 w 4556399"/>
              <a:gd name="connsiteY4" fmla="*/ 3439773 h 6560313"/>
              <a:gd name="connsiteX5" fmla="*/ 4556399 w 4556399"/>
              <a:gd name="connsiteY5" fmla="*/ 5900027 h 6560313"/>
              <a:gd name="connsiteX6" fmla="*/ 4556399 w 4556399"/>
              <a:gd name="connsiteY6" fmla="*/ 6560313 h 6560313"/>
              <a:gd name="connsiteX7" fmla="*/ 0 w 4556399"/>
              <a:gd name="connsiteY7" fmla="*/ 6560312 h 6560313"/>
              <a:gd name="connsiteX8" fmla="*/ 0 w 4556399"/>
              <a:gd name="connsiteY8" fmla="*/ 5900026 h 6560313"/>
              <a:gd name="connsiteX9" fmla="*/ 0 w 4556399"/>
              <a:gd name="connsiteY9" fmla="*/ 3439772 h 6560313"/>
              <a:gd name="connsiteX10" fmla="*/ 0 w 4556399"/>
              <a:gd name="connsiteY10" fmla="*/ 3325106 h 6560313"/>
              <a:gd name="connsiteX11" fmla="*/ 0 w 4556399"/>
              <a:gd name="connsiteY11" fmla="*/ 2406060 h 6560313"/>
              <a:gd name="connsiteX12" fmla="*/ 4755 w 4556399"/>
              <a:gd name="connsiteY12" fmla="*/ 2406060 h 6560313"/>
              <a:gd name="connsiteX13" fmla="*/ 0 w 4556399"/>
              <a:gd name="connsiteY13" fmla="*/ 2277673 h 6560313"/>
              <a:gd name="connsiteX14" fmla="*/ 2278199 w 4556399"/>
              <a:gd name="connsiteY14" fmla="*/ 0 h 6560313"/>
              <a:gd name="connsiteX15" fmla="*/ 4556399 w 4556399"/>
              <a:gd name="connsiteY15" fmla="*/ 2277673 h 656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399" h="6560313">
                <a:moveTo>
                  <a:pt x="4556399" y="2277673"/>
                </a:moveTo>
                <a:cubicBezTo>
                  <a:pt x="4556399" y="2320468"/>
                  <a:pt x="4556399" y="2368020"/>
                  <a:pt x="4551645" y="2406060"/>
                </a:cubicBezTo>
                <a:lnTo>
                  <a:pt x="4556399" y="2406060"/>
                </a:lnTo>
                <a:lnTo>
                  <a:pt x="4556399" y="3325107"/>
                </a:lnTo>
                <a:lnTo>
                  <a:pt x="4556399" y="3439773"/>
                </a:lnTo>
                <a:lnTo>
                  <a:pt x="4556399" y="5900027"/>
                </a:lnTo>
                <a:lnTo>
                  <a:pt x="4556399" y="6560313"/>
                </a:lnTo>
                <a:lnTo>
                  <a:pt x="0" y="6560312"/>
                </a:lnTo>
                <a:lnTo>
                  <a:pt x="0" y="5900026"/>
                </a:lnTo>
                <a:lnTo>
                  <a:pt x="0" y="3439772"/>
                </a:lnTo>
                <a:lnTo>
                  <a:pt x="0" y="3325106"/>
                </a:lnTo>
                <a:lnTo>
                  <a:pt x="0" y="2406060"/>
                </a:lnTo>
                <a:lnTo>
                  <a:pt x="4755" y="2406060"/>
                </a:lnTo>
                <a:cubicBezTo>
                  <a:pt x="0" y="2363266"/>
                  <a:pt x="0" y="2320468"/>
                  <a:pt x="0" y="2277673"/>
                </a:cubicBezTo>
                <a:cubicBezTo>
                  <a:pt x="0" y="1017580"/>
                  <a:pt x="1017817" y="0"/>
                  <a:pt x="2278199" y="0"/>
                </a:cubicBezTo>
                <a:cubicBezTo>
                  <a:pt x="3538580" y="0"/>
                  <a:pt x="4556400" y="1022338"/>
                  <a:pt x="4556399" y="2277673"/>
                </a:cubicBezTo>
                <a:close/>
              </a:path>
            </a:pathLst>
          </a:cu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54893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55C8-9BDB-A7D2-827E-CD407973686F}"/>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E015C04A-96D3-E68F-21AF-5C32504B31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30567" y="-9589"/>
            <a:ext cx="5487602" cy="5208132"/>
          </a:xfrm>
          <a:prstGeom prst="rect">
            <a:avLst/>
          </a:prstGeom>
        </p:spPr>
      </p:pic>
      <p:sp>
        <p:nvSpPr>
          <p:cNvPr id="11" name="Google Shape;133;p1">
            <a:extLst>
              <a:ext uri="{FF2B5EF4-FFF2-40B4-BE49-F238E27FC236}">
                <a16:creationId xmlns:a16="http://schemas.microsoft.com/office/drawing/2014/main" id="{0B50E6E5-E727-697F-B6CB-BFA4904D3842}"/>
              </a:ext>
            </a:extLst>
          </p:cNvPr>
          <p:cNvSpPr/>
          <p:nvPr/>
        </p:nvSpPr>
        <p:spPr>
          <a:xfrm rot="10800000">
            <a:off x="23561" y="0"/>
            <a:ext cx="11394599"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271388B2-3985-FE2F-C8F2-012309EBD9F0}"/>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94BED7C8-EDDE-A43F-0BE1-368CD171660F}"/>
              </a:ext>
            </a:extLst>
          </p:cNvPr>
          <p:cNvSpPr/>
          <p:nvPr/>
        </p:nvSpPr>
        <p:spPr>
          <a:xfrm>
            <a:off x="480835" y="1005875"/>
            <a:ext cx="10261226" cy="418254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E"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AE80D096-A2F7-62C9-2078-42AC39A361D7}"/>
              </a:ext>
            </a:extLst>
          </p:cNvPr>
          <p:cNvSpPr txBox="1">
            <a:spLocks/>
          </p:cNvSpPr>
          <p:nvPr/>
        </p:nvSpPr>
        <p:spPr>
          <a:xfrm>
            <a:off x="819966" y="1863792"/>
            <a:ext cx="9582964"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en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elv</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jeg puster ut og føler</a:t>
            </a:r>
            <a:r>
              <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rPr>
              <a:t> ______________________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sand,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ut og føler</a:t>
            </a:r>
            <a:r>
              <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rPr>
              <a:t> _________________________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en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sky</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jeg puster ut og føler</a:t>
            </a:r>
            <a:r>
              <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rPr>
              <a:t> _____________________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et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tre</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jeg puster ut og føler</a:t>
            </a:r>
            <a:r>
              <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rPr>
              <a:t> ________________________</a:t>
            </a:r>
          </a:p>
          <a:p>
            <a:pPr marL="457200" indent="-457200">
              <a:lnSpc>
                <a:spcPct val="150000"/>
              </a:lnSpc>
              <a:spcBef>
                <a:spcPts val="0"/>
              </a:spcBef>
              <a:buClr>
                <a:srgbClr val="5398A2"/>
              </a:buClr>
            </a:pPr>
            <a:endPar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Google Shape;145;p2">
            <a:extLst>
              <a:ext uri="{FF2B5EF4-FFF2-40B4-BE49-F238E27FC236}">
                <a16:creationId xmlns:a16="http://schemas.microsoft.com/office/drawing/2014/main" id="{C7332718-CA9D-4671-D2F3-6FB48E93FC22}"/>
              </a:ext>
            </a:extLst>
          </p:cNvPr>
          <p:cNvSpPr txBox="1">
            <a:spLocks/>
          </p:cNvSpPr>
          <p:nvPr/>
        </p:nvSpPr>
        <p:spPr>
          <a:xfrm>
            <a:off x="0" y="1269110"/>
            <a:ext cx="1879603" cy="671785"/>
          </a:xfrm>
          <a:prstGeom prst="rect">
            <a:avLst/>
          </a:prstGeom>
          <a:solidFill>
            <a:srgbClr val="5398A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chemeClr val="bg1"/>
                </a:solidFill>
              </a:rPr>
              <a:t>B:</a:t>
            </a:r>
          </a:p>
        </p:txBody>
      </p:sp>
    </p:spTree>
    <p:extLst>
      <p:ext uri="{BB962C8B-B14F-4D97-AF65-F5344CB8AC3E}">
        <p14:creationId xmlns:p14="http://schemas.microsoft.com/office/powerpoint/2010/main" val="3800842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C49B3-8F2D-C72D-C47E-7FE8C3DBC333}"/>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BDC017EB-8CBB-F15C-7FAD-E504B1B82C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30567" y="-9589"/>
            <a:ext cx="5487602" cy="5208132"/>
          </a:xfrm>
          <a:prstGeom prst="rect">
            <a:avLst/>
          </a:prstGeom>
        </p:spPr>
      </p:pic>
      <p:sp>
        <p:nvSpPr>
          <p:cNvPr id="11" name="Google Shape;133;p1">
            <a:extLst>
              <a:ext uri="{FF2B5EF4-FFF2-40B4-BE49-F238E27FC236}">
                <a16:creationId xmlns:a16="http://schemas.microsoft.com/office/drawing/2014/main" id="{0644210E-0857-3A7E-60FE-BA7BDBBD1651}"/>
              </a:ext>
            </a:extLst>
          </p:cNvPr>
          <p:cNvSpPr/>
          <p:nvPr/>
        </p:nvSpPr>
        <p:spPr>
          <a:xfrm rot="10800000">
            <a:off x="23561" y="0"/>
            <a:ext cx="11394599"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A95BFD5-50AE-98D5-1F8E-D428B0E1A227}"/>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BC3FDBC4-8A88-1C49-661C-C5D7450CCF63}"/>
              </a:ext>
            </a:extLst>
          </p:cNvPr>
          <p:cNvSpPr/>
          <p:nvPr/>
        </p:nvSpPr>
        <p:spPr>
          <a:xfrm>
            <a:off x="480835" y="1005875"/>
            <a:ext cx="10261226" cy="418254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E"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93F7D666-2B73-F70D-47CD-5BD4FD18F0EB}"/>
              </a:ext>
            </a:extLst>
          </p:cNvPr>
          <p:cNvSpPr txBox="1">
            <a:spLocks/>
          </p:cNvSpPr>
          <p:nvPr/>
        </p:nvSpPr>
        <p:spPr>
          <a:xfrm>
            <a:off x="773831" y="936069"/>
            <a:ext cx="9582964"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en _______, jeg puster ut og føler meg 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_______, jeg puster ut og føler 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en _______, jeg puster ut og føler 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Jeg puster inn og ser meg selv som en _______, jeg puster ut og føler _______</a:t>
            </a:r>
          </a:p>
          <a:p>
            <a:pPr marL="457200" indent="-457200">
              <a:lnSpc>
                <a:spcPct val="150000"/>
              </a:lnSpc>
              <a:spcBef>
                <a:spcPts val="0"/>
              </a:spcBef>
              <a:buClr>
                <a:srgbClr val="5398A2"/>
              </a:buClr>
            </a:pPr>
            <a:endPar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spcBef>
                <a:spcPts val="0"/>
              </a:spcBef>
              <a:buClr>
                <a:srgbClr val="5398A2"/>
              </a:buClr>
            </a:pPr>
            <a:endPar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Google Shape;145;p2">
            <a:extLst>
              <a:ext uri="{FF2B5EF4-FFF2-40B4-BE49-F238E27FC236}">
                <a16:creationId xmlns:a16="http://schemas.microsoft.com/office/drawing/2014/main" id="{EFA990EE-69CA-B693-F4D5-A437FFF32E7E}"/>
              </a:ext>
            </a:extLst>
          </p:cNvPr>
          <p:cNvSpPr txBox="1">
            <a:spLocks/>
          </p:cNvSpPr>
          <p:nvPr/>
        </p:nvSpPr>
        <p:spPr>
          <a:xfrm>
            <a:off x="23561" y="130010"/>
            <a:ext cx="1879603" cy="671785"/>
          </a:xfrm>
          <a:prstGeom prst="rect">
            <a:avLst/>
          </a:prstGeom>
          <a:solidFill>
            <a:srgbClr val="5398A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chemeClr val="bg1"/>
                </a:solidFill>
              </a:rPr>
              <a:t>C:</a:t>
            </a:r>
          </a:p>
        </p:txBody>
      </p:sp>
    </p:spTree>
    <p:extLst>
      <p:ext uri="{BB962C8B-B14F-4D97-AF65-F5344CB8AC3E}">
        <p14:creationId xmlns:p14="http://schemas.microsoft.com/office/powerpoint/2010/main" val="2875859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34FAE-5608-87E9-D276-D8C36C4109C7}"/>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E1C1962C-3F50-E23B-6D1C-18F39D91CAB3}"/>
              </a:ext>
            </a:extLst>
          </p:cNvPr>
          <p:cNvSpPr txBox="1">
            <a:spLocks/>
          </p:cNvSpPr>
          <p:nvPr/>
        </p:nvSpPr>
        <p:spPr>
          <a:xfrm>
            <a:off x="4919630" y="2855088"/>
            <a:ext cx="6632486" cy="3173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For å få jordforbindelse, ta et dypt åndedrag og gjenta dette for deg selv noen ganger. </a:t>
            </a:r>
            <a:r>
              <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rPr>
              <a:t>«Jeg er trygg. Alt jeg elsker er trygt.»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Ta et nytt dypt åndedrag. Forestill deg at du befinner deg</a:t>
            </a:r>
          </a:p>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 i en setting du selv velger. </a:t>
            </a:r>
          </a:p>
          <a:p>
            <a:pPr marL="0" indent="0">
              <a:lnSpc>
                <a:spcPts val="2200"/>
              </a:lnSpc>
              <a:spcBef>
                <a:spcPts val="0"/>
              </a:spcBef>
              <a:buClr>
                <a:srgbClr val="5398A2"/>
              </a:buClr>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rPr>
              <a:t>Beskriv den så detaljert som mulig.</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Hvor er du? Hva ser du? Hva lukter du? Hva berører eller føler du? Hva hører du? Hva smaker du?</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Hvem og hva er sammen med deg?</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Hvordan tilbringer du tiden din?</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Hvordan føler du deg innvendig?</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Hva får deg til å føle deg trygg her?</a:t>
            </a:r>
          </a:p>
          <a:p>
            <a:pPr>
              <a:lnSpc>
                <a:spcPts val="2200"/>
              </a:lnSpc>
              <a:spcBef>
                <a:spcPts val="0"/>
              </a:spcBef>
              <a:buClr>
                <a:srgbClr val="5398A2"/>
              </a:buClr>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8DEE6F51-2469-ED9E-B4AD-9427E00FF215}"/>
              </a:ext>
            </a:extLst>
          </p:cNvPr>
          <p:cNvSpPr txBox="1">
            <a:spLocks/>
          </p:cNvSpPr>
          <p:nvPr/>
        </p:nvSpPr>
        <p:spPr>
          <a:xfrm>
            <a:off x="639882" y="2820995"/>
            <a:ext cx="3708078" cy="3173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Når vi føler oss trygge, åpner vi oss for nye muligheter. Finn et sted hvor du føler deg komfortabel og uforstyrret. Det kan være stille eller ikke, så lenge du føler deg komfortabel. </a:t>
            </a:r>
          </a:p>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9ADAAAE-9748-E15D-53CF-34FEC3868DB0}"/>
              </a:ext>
            </a:extLst>
          </p:cNvPr>
          <p:cNvCxnSpPr>
            <a:cxnSpLocks/>
          </p:cNvCxnSpPr>
          <p:nvPr/>
        </p:nvCxnSpPr>
        <p:spPr>
          <a:xfrm>
            <a:off x="4466492" y="2630438"/>
            <a:ext cx="0" cy="3626721"/>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Placeholder 13">
            <a:extLst>
              <a:ext uri="{FF2B5EF4-FFF2-40B4-BE49-F238E27FC236}">
                <a16:creationId xmlns:a16="http://schemas.microsoft.com/office/drawing/2014/main" id="{96422574-F6ED-AC7D-02C5-481C09FB5C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7332134" y="2806"/>
            <a:ext cx="4844148" cy="2281482"/>
          </a:xfrm>
          <a:prstGeom prst="rect">
            <a:avLst/>
          </a:prstGeom>
        </p:spPr>
      </p:pic>
      <p:sp>
        <p:nvSpPr>
          <p:cNvPr id="6" name="Google Shape;133;p1">
            <a:extLst>
              <a:ext uri="{FF2B5EF4-FFF2-40B4-BE49-F238E27FC236}">
                <a16:creationId xmlns:a16="http://schemas.microsoft.com/office/drawing/2014/main" id="{4CAC98A6-6BEC-839F-877F-DEF4A5C37D53}"/>
              </a:ext>
            </a:extLst>
          </p:cNvPr>
          <p:cNvSpPr/>
          <p:nvPr/>
        </p:nvSpPr>
        <p:spPr>
          <a:xfrm rot="10800000">
            <a:off x="-4" y="-8"/>
            <a:ext cx="12176285" cy="227703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Rectangle 6">
            <a:extLst>
              <a:ext uri="{FF2B5EF4-FFF2-40B4-BE49-F238E27FC236}">
                <a16:creationId xmlns:a16="http://schemas.microsoft.com/office/drawing/2014/main" id="{6F5DCF2E-96C3-E54C-C359-23C4F0B0E7B6}"/>
              </a:ext>
            </a:extLst>
          </p:cNvPr>
          <p:cNvSpPr/>
          <p:nvPr/>
        </p:nvSpPr>
        <p:spPr>
          <a:xfrm rot="10800000">
            <a:off x="-1" y="-1"/>
            <a:ext cx="5038165" cy="2277035"/>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45;p2">
            <a:extLst>
              <a:ext uri="{FF2B5EF4-FFF2-40B4-BE49-F238E27FC236}">
                <a16:creationId xmlns:a16="http://schemas.microsoft.com/office/drawing/2014/main" id="{4F473391-C6AD-1DFA-C2A3-D1EB9D4B201D}"/>
              </a:ext>
            </a:extLst>
          </p:cNvPr>
          <p:cNvSpPr txBox="1">
            <a:spLocks/>
          </p:cNvSpPr>
          <p:nvPr/>
        </p:nvSpPr>
        <p:spPr>
          <a:xfrm>
            <a:off x="-3" y="578059"/>
            <a:ext cx="6018248"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Journalaktivitet nr. 2:</a:t>
            </a:r>
          </a:p>
        </p:txBody>
      </p:sp>
      <p:sp>
        <p:nvSpPr>
          <p:cNvPr id="13" name="Google Shape;145;p2">
            <a:extLst>
              <a:ext uri="{FF2B5EF4-FFF2-40B4-BE49-F238E27FC236}">
                <a16:creationId xmlns:a16="http://schemas.microsoft.com/office/drawing/2014/main" id="{7FE9A3AC-2F03-6144-FE4C-168055987301}"/>
              </a:ext>
            </a:extLst>
          </p:cNvPr>
          <p:cNvSpPr txBox="1">
            <a:spLocks/>
          </p:cNvSpPr>
          <p:nvPr/>
        </p:nvSpPr>
        <p:spPr>
          <a:xfrm>
            <a:off x="-5866" y="1311182"/>
            <a:ext cx="7414371"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Visualiseringer av trygge steder </a:t>
            </a:r>
          </a:p>
        </p:txBody>
      </p:sp>
    </p:spTree>
    <p:extLst>
      <p:ext uri="{BB962C8B-B14F-4D97-AF65-F5344CB8AC3E}">
        <p14:creationId xmlns:p14="http://schemas.microsoft.com/office/powerpoint/2010/main" val="336950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E2351-34B1-7DAB-E425-345C83C18904}"/>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DDBB252B-DF28-AE9D-1D0F-500B3AF473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7332134" y="2806"/>
            <a:ext cx="4844148" cy="2281482"/>
          </a:xfrm>
          <a:prstGeom prst="rect">
            <a:avLst/>
          </a:prstGeom>
        </p:spPr>
      </p:pic>
      <p:sp>
        <p:nvSpPr>
          <p:cNvPr id="11" name="Google Shape;133;p1">
            <a:extLst>
              <a:ext uri="{FF2B5EF4-FFF2-40B4-BE49-F238E27FC236}">
                <a16:creationId xmlns:a16="http://schemas.microsoft.com/office/drawing/2014/main" id="{DE07E671-3E29-DFAB-D223-558E5AE75584}"/>
              </a:ext>
            </a:extLst>
          </p:cNvPr>
          <p:cNvSpPr/>
          <p:nvPr/>
        </p:nvSpPr>
        <p:spPr>
          <a:xfrm rot="10800000">
            <a:off x="-4" y="-8"/>
            <a:ext cx="12176285" cy="227703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2E23FA7-5470-5D1E-EFDB-5B581D20E257}"/>
              </a:ext>
            </a:extLst>
          </p:cNvPr>
          <p:cNvSpPr/>
          <p:nvPr/>
        </p:nvSpPr>
        <p:spPr>
          <a:xfrm rot="10800000">
            <a:off x="-1" y="-1"/>
            <a:ext cx="5038165" cy="2277035"/>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B0E1D285-1A5A-3D45-C495-31B5C8D9D0F8}"/>
              </a:ext>
            </a:extLst>
          </p:cNvPr>
          <p:cNvSpPr txBox="1">
            <a:spLocks/>
          </p:cNvSpPr>
          <p:nvPr/>
        </p:nvSpPr>
        <p:spPr>
          <a:xfrm>
            <a:off x="5503321" y="2561027"/>
            <a:ext cx="5734609"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Hvis du føler for det, kan du lage en fysisk representasjon av dette rommet/stedet, enten det er i form av et dikt, en tegning eller en liten gjenstand. Du kan knytte assosiasjonen din til en kjær gjenstand. Uansett om du velger å ha en fysisk representasjon knyttet til ditt trygge sted eller ikke, må du vite at uansett om du beholder eller mister den fysiske representasjonen, kan du alltid få tilgang til dette trygge stedet inne i deg selv. Når du fortsetter å vokse i livet, vil du kanskje oppdage at visualiseringen av ditt trygge sted vil utvikle seg. Det er helt greit! Ditt trygge sted vil vokse sammen med deg. Det er ditt å ta i bruk.</a:t>
            </a:r>
          </a:p>
          <a:p>
            <a:pPr mar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F75C0E03-5446-8661-168B-7017D25ECD28}"/>
              </a:ext>
            </a:extLst>
          </p:cNvPr>
          <p:cNvSpPr txBox="1">
            <a:spLocks/>
          </p:cNvSpPr>
          <p:nvPr/>
        </p:nvSpPr>
        <p:spPr>
          <a:xfrm>
            <a:off x="724545" y="2561027"/>
            <a:ext cx="3965987"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Skriv ned det som kommer opp. Dette er ditt trygge sted. Når ting er utfordrende og du trenger en pause, kan du når som helst vende tilbake til dette stedet i tankene dine. Du kan forestille deg at dine kjære møter deg der. </a:t>
            </a:r>
          </a:p>
          <a:p>
            <a:pPr marL="0" indent="0">
              <a:lnSpc>
                <a:spcPts val="3000"/>
              </a:lnSpc>
              <a:spcBef>
                <a:spcPts val="0"/>
              </a:spcBef>
              <a:buNone/>
            </a:pP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E80E7FE5-4EFD-D15D-0E71-1A1A24388CC6}"/>
              </a:ext>
            </a:extLst>
          </p:cNvPr>
          <p:cNvCxnSpPr>
            <a:cxnSpLocks/>
          </p:cNvCxnSpPr>
          <p:nvPr/>
        </p:nvCxnSpPr>
        <p:spPr>
          <a:xfrm>
            <a:off x="5077831" y="2561027"/>
            <a:ext cx="0" cy="392444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2" name="Google Shape;145;p2">
            <a:extLst>
              <a:ext uri="{FF2B5EF4-FFF2-40B4-BE49-F238E27FC236}">
                <a16:creationId xmlns:a16="http://schemas.microsoft.com/office/drawing/2014/main" id="{A24B0886-A3EB-3EAD-FBC8-E785CB42261D}"/>
              </a:ext>
            </a:extLst>
          </p:cNvPr>
          <p:cNvSpPr txBox="1">
            <a:spLocks/>
          </p:cNvSpPr>
          <p:nvPr/>
        </p:nvSpPr>
        <p:spPr>
          <a:xfrm>
            <a:off x="-3" y="578059"/>
            <a:ext cx="5701007"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Dagbokaktivitet nr. 2:</a:t>
            </a:r>
          </a:p>
        </p:txBody>
      </p:sp>
      <p:sp>
        <p:nvSpPr>
          <p:cNvPr id="3" name="Google Shape;145;p2">
            <a:extLst>
              <a:ext uri="{FF2B5EF4-FFF2-40B4-BE49-F238E27FC236}">
                <a16:creationId xmlns:a16="http://schemas.microsoft.com/office/drawing/2014/main" id="{BEFB30A4-492F-80CB-DEDD-9EC95E14FAC0}"/>
              </a:ext>
            </a:extLst>
          </p:cNvPr>
          <p:cNvSpPr txBox="1">
            <a:spLocks/>
          </p:cNvSpPr>
          <p:nvPr/>
        </p:nvSpPr>
        <p:spPr>
          <a:xfrm>
            <a:off x="-5865" y="1311182"/>
            <a:ext cx="7337998"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Visualiseringer av trygge steder </a:t>
            </a:r>
          </a:p>
        </p:txBody>
      </p:sp>
    </p:spTree>
    <p:extLst>
      <p:ext uri="{BB962C8B-B14F-4D97-AF65-F5344CB8AC3E}">
        <p14:creationId xmlns:p14="http://schemas.microsoft.com/office/powerpoint/2010/main" val="4288243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7DC1F-71EB-D326-7BD5-97826698F3A3}"/>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2F305FD4-6488-887B-CD89-7691DFE8AD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7332134" y="2806"/>
            <a:ext cx="4844148" cy="2281482"/>
          </a:xfrm>
          <a:prstGeom prst="rect">
            <a:avLst/>
          </a:prstGeom>
        </p:spPr>
      </p:pic>
      <p:sp>
        <p:nvSpPr>
          <p:cNvPr id="11" name="Google Shape;133;p1">
            <a:extLst>
              <a:ext uri="{FF2B5EF4-FFF2-40B4-BE49-F238E27FC236}">
                <a16:creationId xmlns:a16="http://schemas.microsoft.com/office/drawing/2014/main" id="{E95C42EC-CED6-0AFA-1478-976503035A7A}"/>
              </a:ext>
            </a:extLst>
          </p:cNvPr>
          <p:cNvSpPr/>
          <p:nvPr/>
        </p:nvSpPr>
        <p:spPr>
          <a:xfrm rot="10800000">
            <a:off x="-4" y="-8"/>
            <a:ext cx="12176285" cy="227703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BDA30DBC-632A-DE9B-7BA2-B949BB5BDBE5}"/>
              </a:ext>
            </a:extLst>
          </p:cNvPr>
          <p:cNvSpPr/>
          <p:nvPr/>
        </p:nvSpPr>
        <p:spPr>
          <a:xfrm rot="10800000">
            <a:off x="-1" y="-1"/>
            <a:ext cx="5038165" cy="2277035"/>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501753E0-D51D-EE64-CF0D-A92883719682}"/>
              </a:ext>
            </a:extLst>
          </p:cNvPr>
          <p:cNvSpPr txBox="1">
            <a:spLocks/>
          </p:cNvSpPr>
          <p:nvPr/>
        </p:nvSpPr>
        <p:spPr>
          <a:xfrm>
            <a:off x="5568693" y="3088070"/>
            <a:ext cx="5734609" cy="2985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200"/>
              </a:lnSpc>
              <a:spcBef>
                <a:spcPts val="0"/>
              </a:spcBef>
              <a:buNone/>
            </a:pP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Jeg drømmer...</a:t>
            </a:r>
          </a:p>
          <a:p>
            <a:pPr marL="0" indent="0">
              <a:lnSpc>
                <a:spcPts val="3200"/>
              </a:lnSpc>
              <a:spcBef>
                <a:spcPts val="0"/>
              </a:spcBef>
              <a:buNone/>
            </a:pP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3200"/>
              </a:lnSpc>
              <a:spcBef>
                <a:spcPts val="0"/>
              </a:spcBef>
              <a:buNone/>
            </a:pP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Endringer skjer...</a:t>
            </a:r>
          </a:p>
          <a:p>
            <a:pPr marL="0" indent="0">
              <a:lnSpc>
                <a:spcPts val="3200"/>
              </a:lnSpc>
              <a:spcBef>
                <a:spcPts val="0"/>
              </a:spcBef>
              <a:buNone/>
            </a:pP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Hva om...</a:t>
            </a:r>
            <a:b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br>
            <a:b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b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Vi kan...</a:t>
            </a:r>
            <a:b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br>
            <a:endParaRPr lang="sv-SE" sz="4000" b="1" i="1" dirty="0">
              <a:solidFill>
                <a:srgbClr val="1F8E47"/>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0504A241-2A12-EF92-86A0-BF0EC314977C}"/>
              </a:ext>
            </a:extLst>
          </p:cNvPr>
          <p:cNvSpPr txBox="1">
            <a:spLocks/>
          </p:cNvSpPr>
          <p:nvPr/>
        </p:nvSpPr>
        <p:spPr>
          <a:xfrm>
            <a:off x="789917" y="3088070"/>
            <a:ext cx="3965987"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Her er noen enkle spørsmål du kan avslutte med for å frigjøre fantasien din ytterligere. Finn et trygt sted og bruk 5 minutter på å svare på hvert spørsmål. </a:t>
            </a:r>
          </a:p>
          <a:p>
            <a:pPr marL="0" indent="0">
              <a:lnSpc>
                <a:spcPts val="3000"/>
              </a:lnSpc>
              <a:spcBef>
                <a:spcPts val="0"/>
              </a:spcBef>
              <a:buNone/>
            </a:pP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691E0799-5C05-FA83-BF80-054D02433FBA}"/>
              </a:ext>
            </a:extLst>
          </p:cNvPr>
          <p:cNvCxnSpPr>
            <a:cxnSpLocks/>
          </p:cNvCxnSpPr>
          <p:nvPr/>
        </p:nvCxnSpPr>
        <p:spPr>
          <a:xfrm>
            <a:off x="5143203" y="3088070"/>
            <a:ext cx="0" cy="3280973"/>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2" name="Google Shape;145;p2">
            <a:extLst>
              <a:ext uri="{FF2B5EF4-FFF2-40B4-BE49-F238E27FC236}">
                <a16:creationId xmlns:a16="http://schemas.microsoft.com/office/drawing/2014/main" id="{76975F66-FD1E-459B-6720-619ACB42D9AA}"/>
              </a:ext>
            </a:extLst>
          </p:cNvPr>
          <p:cNvSpPr txBox="1">
            <a:spLocks/>
          </p:cNvSpPr>
          <p:nvPr/>
        </p:nvSpPr>
        <p:spPr>
          <a:xfrm>
            <a:off x="-3" y="578059"/>
            <a:ext cx="5812974"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Journalaktivitet nr. 3:</a:t>
            </a:r>
          </a:p>
        </p:txBody>
      </p:sp>
      <p:sp>
        <p:nvSpPr>
          <p:cNvPr id="3" name="Google Shape;145;p2">
            <a:extLst>
              <a:ext uri="{FF2B5EF4-FFF2-40B4-BE49-F238E27FC236}">
                <a16:creationId xmlns:a16="http://schemas.microsoft.com/office/drawing/2014/main" id="{21D3FD43-54E5-3035-522B-6CA3A2BF13B8}"/>
              </a:ext>
            </a:extLst>
          </p:cNvPr>
          <p:cNvSpPr txBox="1">
            <a:spLocks/>
          </p:cNvSpPr>
          <p:nvPr/>
        </p:nvSpPr>
        <p:spPr>
          <a:xfrm>
            <a:off x="-5865" y="1311182"/>
            <a:ext cx="7159704"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Slipp fantasien løs (20 min) </a:t>
            </a:r>
          </a:p>
        </p:txBody>
      </p:sp>
    </p:spTree>
    <p:extLst>
      <p:ext uri="{BB962C8B-B14F-4D97-AF65-F5344CB8AC3E}">
        <p14:creationId xmlns:p14="http://schemas.microsoft.com/office/powerpoint/2010/main" val="1654793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1E8B0-FC53-45A8-1321-D156B829383D}"/>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90C8A6E5-84F8-4A32-E9E6-7328BD264BF6}"/>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62F1291E-0C23-9B5E-2C0B-B7DB1CE90D6F}"/>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9DC010C4-1EEE-DAD6-BE5A-895CED5135DC}"/>
                </a:ext>
              </a:extLst>
            </p:cNvPr>
            <p:cNvSpPr/>
            <p:nvPr/>
          </p:nvSpPr>
          <p:spPr>
            <a:xfrm rot="5400000">
              <a:off x="456517" y="-151553"/>
              <a:ext cx="5894030" cy="6807064"/>
            </a:xfrm>
            <a:prstGeom prst="rect">
              <a:avLst/>
            </a:prstGeom>
            <a:blipFill dpi="0" rotWithShape="1">
              <a:blip r:embed="rId2" cstate="email">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F7F7B113-CA76-99B9-514C-4E15357D90DC}"/>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06</a:t>
            </a:r>
          </a:p>
        </p:txBody>
      </p:sp>
      <p:cxnSp>
        <p:nvCxnSpPr>
          <p:cNvPr id="20" name="Straight Connector 19">
            <a:extLst>
              <a:ext uri="{FF2B5EF4-FFF2-40B4-BE49-F238E27FC236}">
                <a16:creationId xmlns:a16="http://schemas.microsoft.com/office/drawing/2014/main" id="{FF1355B1-656D-897A-05B3-1B76E5FE6A79}"/>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6EBAE431-3492-CFCF-ACCE-545AAD8C4C43}"/>
              </a:ext>
            </a:extLst>
          </p:cNvPr>
          <p:cNvPicPr>
            <a:picLocks noChangeAspect="1"/>
          </p:cNvPicPr>
          <p:nvPr/>
        </p:nvPicPr>
        <p:blipFill rotWithShape="1">
          <a:blip r:embed="rId3" cstate="email">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cxnSp>
        <p:nvCxnSpPr>
          <p:cNvPr id="4" name="Straight Connector 3">
            <a:extLst>
              <a:ext uri="{FF2B5EF4-FFF2-40B4-BE49-F238E27FC236}">
                <a16:creationId xmlns:a16="http://schemas.microsoft.com/office/drawing/2014/main" id="{BC025314-4167-3B83-4DA4-EC93E0BD50B5}"/>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985AB23-5EDE-D453-4F70-C9939140C460}"/>
              </a:ext>
            </a:extLst>
          </p:cNvPr>
          <p:cNvSpPr/>
          <p:nvPr/>
        </p:nvSpPr>
        <p:spPr>
          <a:xfrm>
            <a:off x="7167304" y="2581516"/>
            <a:ext cx="3248131"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DE42088C-D284-A24B-E4E9-27A33F8714A1}"/>
              </a:ext>
            </a:extLst>
          </p:cNvPr>
          <p:cNvSpPr txBox="1"/>
          <p:nvPr/>
        </p:nvSpPr>
        <p:spPr>
          <a:xfrm>
            <a:off x="7145867" y="2605362"/>
            <a:ext cx="3248130"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Ressurser </a:t>
            </a:r>
          </a:p>
        </p:txBody>
      </p:sp>
      <p:sp>
        <p:nvSpPr>
          <p:cNvPr id="5" name="Rectangle 4">
            <a:extLst>
              <a:ext uri="{FF2B5EF4-FFF2-40B4-BE49-F238E27FC236}">
                <a16:creationId xmlns:a16="http://schemas.microsoft.com/office/drawing/2014/main" id="{A2399B65-3A2A-4400-1313-848A6226BACC}"/>
              </a:ext>
            </a:extLst>
          </p:cNvPr>
          <p:cNvSpPr/>
          <p:nvPr/>
        </p:nvSpPr>
        <p:spPr>
          <a:xfrm>
            <a:off x="6925733" y="3547652"/>
            <a:ext cx="3468264"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DFB86BDD-024F-4342-7CA3-FE755F5A3DAF}"/>
              </a:ext>
            </a:extLst>
          </p:cNvPr>
          <p:cNvSpPr txBox="1"/>
          <p:nvPr/>
        </p:nvSpPr>
        <p:spPr>
          <a:xfrm>
            <a:off x="6485467" y="3571498"/>
            <a:ext cx="3887092"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for videre</a:t>
            </a:r>
          </a:p>
        </p:txBody>
      </p:sp>
      <p:sp>
        <p:nvSpPr>
          <p:cNvPr id="9" name="Rectangle 8">
            <a:extLst>
              <a:ext uri="{FF2B5EF4-FFF2-40B4-BE49-F238E27FC236}">
                <a16:creationId xmlns:a16="http://schemas.microsoft.com/office/drawing/2014/main" id="{20B56C69-B593-441F-3C52-D1E386AA9994}"/>
              </a:ext>
            </a:extLst>
          </p:cNvPr>
          <p:cNvSpPr/>
          <p:nvPr/>
        </p:nvSpPr>
        <p:spPr>
          <a:xfrm>
            <a:off x="6637867" y="4533085"/>
            <a:ext cx="373469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0" name="TextBox 9">
            <a:extLst>
              <a:ext uri="{FF2B5EF4-FFF2-40B4-BE49-F238E27FC236}">
                <a16:creationId xmlns:a16="http://schemas.microsoft.com/office/drawing/2014/main" id="{302C955E-7367-F5D2-9B90-54025783A36E}"/>
              </a:ext>
            </a:extLst>
          </p:cNvPr>
          <p:cNvSpPr txBox="1"/>
          <p:nvPr/>
        </p:nvSpPr>
        <p:spPr>
          <a:xfrm>
            <a:off x="6231467" y="4556931"/>
            <a:ext cx="4119654"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utforskning </a:t>
            </a:r>
          </a:p>
        </p:txBody>
      </p:sp>
    </p:spTree>
    <p:extLst>
      <p:ext uri="{BB962C8B-B14F-4D97-AF65-F5344CB8AC3E}">
        <p14:creationId xmlns:p14="http://schemas.microsoft.com/office/powerpoint/2010/main" val="266083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58BEB-7F7F-5BB6-24A5-470EBBA771A7}"/>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69946165-DAB8-DA40-9231-6EAC12582A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2B736AF9-B7CD-7969-75A9-3B79BF856E52}"/>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134448E5-D405-72E3-E6AC-DE0CC3352B69}"/>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A55F25E9-632F-D075-4C6B-162CAC282A33}"/>
              </a:ext>
            </a:extLst>
          </p:cNvPr>
          <p:cNvSpPr/>
          <p:nvPr/>
        </p:nvSpPr>
        <p:spPr>
          <a:xfrm>
            <a:off x="534735" y="524933"/>
            <a:ext cx="10421132" cy="5786968"/>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9A6ACF9C-B1F4-9BF4-5B63-817B0DA80CF4}"/>
              </a:ext>
            </a:extLst>
          </p:cNvPr>
          <p:cNvSpPr txBox="1">
            <a:spLocks/>
          </p:cNvSpPr>
          <p:nvPr/>
        </p:nvSpPr>
        <p:spPr>
          <a:xfrm>
            <a:off x="773847" y="870419"/>
            <a:ext cx="9911086" cy="51730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80"/>
              </a:lnSpc>
              <a:spcBef>
                <a:spcPts val="800"/>
              </a:spcBef>
              <a:buClr>
                <a:srgbClr val="5398A2"/>
              </a:buClr>
            </a:pPr>
            <a:r>
              <a:rPr lang="en-IE" sz="2300" b="1" u="none" strike="noStrike" dirty="0">
                <a:solidFill>
                  <a:srgbClr val="5398A2"/>
                </a:solidFill>
                <a:effectLst/>
                <a:latin typeface="Calibri" panose="020F0502020204030204" pitchFamily="34" charset="0"/>
                <a:ea typeface="Arial" panose="020B0604020202020204" pitchFamily="34" charset="0"/>
                <a:cs typeface="Calibri" panose="020F0502020204030204" pitchFamily="34" charset="0"/>
              </a:rPr>
              <a:t>Les (flere timer): </a:t>
            </a:r>
            <a:r>
              <a:rPr lang="en-IE" sz="23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Braiding Sweetgrass: Indigenous Wisdom, Scientific Knowledge, and the Teachings of Plants – en samling essays av </a:t>
            </a:r>
            <a:r>
              <a:rPr lang="en-IE" sz="23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Robin Wall Kimmerer</a:t>
            </a:r>
            <a:r>
              <a:rPr lang="en-IE" sz="23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 Robin er mor, forsker, dekorert professor og registrert medlem av Citizen Potawatomi Nation. Hun sier om boken: «Jeg kunne gi deg et stykke søtt flettet gress, like tykt og skinnende som fletten som hang nedover ryggen til bestemoren min. Men det er ikke mitt å gi, og ikke ditt å ta. </a:t>
            </a:r>
            <a:r>
              <a:rPr lang="en-IE" sz="2300" u="none" strike="noStrike" dirty="0" err="1">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Wiingaashk </a:t>
            </a:r>
            <a:r>
              <a:rPr lang="en-IE" sz="23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tilhører seg selv. Så i stedet tilbyr jeg en flette av historier som skal helbrede vårt forhold til verden.»</a:t>
            </a:r>
            <a:endParaRPr lang="en-IE" sz="23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endParaRPr>
          </a:p>
          <a:p>
            <a:pPr>
              <a:lnSpc>
                <a:spcPts val="2380"/>
              </a:lnSpc>
              <a:spcBef>
                <a:spcPts val="800"/>
              </a:spcBef>
              <a:buClr>
                <a:srgbClr val="5398A2"/>
              </a:buClr>
            </a:pPr>
            <a:r>
              <a:rPr lang="en-IE" sz="2300" b="1" u="none" strike="noStrike" dirty="0">
                <a:solidFill>
                  <a:srgbClr val="5398A2"/>
                </a:solidFill>
                <a:effectLst/>
                <a:latin typeface="Calibri" panose="020F0502020204030204" pitchFamily="34" charset="0"/>
                <a:ea typeface="Arial" panose="020B0604020202020204" pitchFamily="34" charset="0"/>
                <a:cs typeface="Calibri" panose="020F0502020204030204" pitchFamily="34" charset="0"/>
              </a:rPr>
              <a:t>Lytt (49 min): </a:t>
            </a:r>
            <a:r>
              <a:rPr lang="en-IE" sz="23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Hvordan behandle traumer, angst og kronisk sykdom uten medisiner </a:t>
            </a:r>
            <a:r>
              <a:rPr lang="en-IE" sz="23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rPr>
              <a:t>– en podkastepisode med journalisten Julia Holtz. I episoden sier Julia: «Naturen er en av de eneste tingene som kan fange oppmerksomheten vår uten å belaste den.»</a:t>
            </a:r>
          </a:p>
          <a:p>
            <a:pPr>
              <a:lnSpc>
                <a:spcPts val="2380"/>
              </a:lnSpc>
              <a:spcBef>
                <a:spcPts val="800"/>
              </a:spcBef>
              <a:buClr>
                <a:srgbClr val="5398A2"/>
              </a:buClr>
            </a:pPr>
            <a:r>
              <a:rPr lang="en-IE" sz="2300" b="1" u="none" strike="noStrike" dirty="0">
                <a:solidFill>
                  <a:srgbClr val="5398A2"/>
                </a:solidFill>
                <a:effectLst/>
                <a:latin typeface="Calibri" panose="020F0502020204030204" pitchFamily="34" charset="0"/>
                <a:ea typeface="Arial" panose="020B0604020202020204" pitchFamily="34" charset="0"/>
                <a:cs typeface="Calibri" panose="020F0502020204030204" pitchFamily="34" charset="0"/>
              </a:rPr>
              <a:t>Se (1 time, 30 minutter): </a:t>
            </a:r>
            <a:r>
              <a:rPr lang="en-IE" sz="23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My Octopus Teacher </a:t>
            </a:r>
            <a:r>
              <a:rPr lang="en-IE" sz="23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rPr>
              <a:t>– en dokumentarfilm om en filmskaper som knytter et uvanlig vennskap med en blekksprut som lever i en sørafrikansk tangskog, og lærer mens dyret deler mysteriene i sin verden.</a:t>
            </a:r>
          </a:p>
        </p:txBody>
      </p:sp>
    </p:spTree>
    <p:extLst>
      <p:ext uri="{BB962C8B-B14F-4D97-AF65-F5344CB8AC3E}">
        <p14:creationId xmlns:p14="http://schemas.microsoft.com/office/powerpoint/2010/main" val="3701579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DD461-08CA-6AE6-99FA-7D491BD26FBC}"/>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A3FBA970-2742-B4E1-C5A3-4DCCC8F2A2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98653708-CADC-F176-6DFB-7E502C4632F9}"/>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6DA97BDF-7D51-2065-A38E-8D8BADA24BEF}"/>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FDA61D26-4735-04DE-C866-899E0D785ADB}"/>
              </a:ext>
            </a:extLst>
          </p:cNvPr>
          <p:cNvSpPr/>
          <p:nvPr/>
        </p:nvSpPr>
        <p:spPr>
          <a:xfrm>
            <a:off x="534735" y="524933"/>
            <a:ext cx="10370332" cy="5786968"/>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3E7FCB05-78F3-6137-AB47-87B30564F15C}"/>
              </a:ext>
            </a:extLst>
          </p:cNvPr>
          <p:cNvSpPr txBox="1">
            <a:spLocks/>
          </p:cNvSpPr>
          <p:nvPr/>
        </p:nvSpPr>
        <p:spPr>
          <a:xfrm>
            <a:off x="773847" y="1047090"/>
            <a:ext cx="9911086" cy="51730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380"/>
              </a:lnSpc>
              <a:spcBef>
                <a:spcPts val="500"/>
              </a:spcBef>
              <a:buClr>
                <a:srgbClr val="5398A2"/>
              </a:buClr>
              <a:buNone/>
            </a:pPr>
            <a:r>
              <a:rPr lang="en-IE" sz="2300" b="1" u="none" strike="noStrike" dirty="0">
                <a:solidFill>
                  <a:srgbClr val="5398A2"/>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Spillet «Hjerte, hånd, hode» </a:t>
            </a:r>
            <a:r>
              <a:rPr lang="en-IE" sz="23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tilbyr en dynamisk måte å hjelpe deltakerne med å engasjere seg i konsepter for å bygge resiliens fra et emosjonelt, praktisk og intellektuelt perspektiv. Dette spillet kan bidra til å fremme en helhetlig forståelse av resiliens ved å la deltakerne reflektere over hvordan klimaendringene påvirker dem personlig og identifisere hvilke praktiske tiltak de kan iverksette for å bygge resiliens.</a:t>
            </a:r>
          </a:p>
          <a:p>
            <a:pPr marL="371475" lvl="0" indent="-371475">
              <a:lnSpc>
                <a:spcPts val="2380"/>
              </a:lnSpc>
              <a:spcBef>
                <a:spcPts val="500"/>
              </a:spcBef>
              <a:buClr>
                <a:srgbClr val="5398A2"/>
              </a:buClr>
            </a:pPr>
            <a:r>
              <a:rPr lang="en-IE" sz="2300" b="1" u="none" strike="noStrike" dirty="0">
                <a:solidFill>
                  <a:srgbClr val="5398A2"/>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Emosjonelt engasjement (hjerte): </a:t>
            </a:r>
            <a:r>
              <a:rPr lang="en-IE" sz="23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Klimaresiliens er ikke bare en logisk respons på klimarisiko, men også en emosjonelt viktig </a:t>
            </a:r>
            <a:r>
              <a:rPr lang="en-IE" sz="2300" u="none" strike="noStrike" dirty="0" err="1">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oppgave</a:t>
            </a:r>
            <a:r>
              <a:rPr lang="en-IE" sz="23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 spesielt for de som opplever klimangst. Emosjonelt engasjement kan fremme en følelse av mening og motivasjon.</a:t>
            </a:r>
          </a:p>
          <a:p>
            <a:pPr marL="371475" lvl="0" indent="-371475">
              <a:lnSpc>
                <a:spcPts val="2380"/>
              </a:lnSpc>
              <a:spcBef>
                <a:spcPts val="500"/>
              </a:spcBef>
              <a:buClr>
                <a:srgbClr val="5398A2"/>
              </a:buClr>
            </a:pPr>
            <a:r>
              <a:rPr lang="en-IE" sz="2300" b="1" u="none" strike="noStrike" dirty="0">
                <a:solidFill>
                  <a:srgbClr val="5398A2"/>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Praktisk handling (hånd): </a:t>
            </a:r>
            <a:r>
              <a:rPr lang="en-IE" sz="23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Spillet understreker at resiliens er noe man kan handle på. Deltakerne går derfra med konkrete ideer for å forbedre sin personlige eller samfunnsmessige resiliens, noe som styrker troen på at de kan gjøre en forskjell.</a:t>
            </a:r>
          </a:p>
          <a:p>
            <a:pPr marL="371475" lvl="0" indent="-371475">
              <a:lnSpc>
                <a:spcPts val="2380"/>
              </a:lnSpc>
              <a:spcBef>
                <a:spcPts val="500"/>
              </a:spcBef>
              <a:buClr>
                <a:srgbClr val="5398A2"/>
              </a:buClr>
            </a:pPr>
            <a:r>
              <a:rPr lang="en-IE" sz="2300" b="1" u="none" strike="noStrike" dirty="0">
                <a:solidFill>
                  <a:srgbClr val="5398A2"/>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Kritisk forståelse (hode): </a:t>
            </a:r>
            <a:r>
              <a:rPr lang="en-IE" sz="23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Ved å utforske den intellektuelle siden får deltakerne en klarere forståelse av de vitenskapelige og systemiske prosessene som ligger til grunn for klimaresiliens. Dette styrker deres evne til å fremme nødvendige endringer og langsiktig planlegging.</a:t>
            </a:r>
          </a:p>
          <a:p>
            <a:pPr lvl="0">
              <a:lnSpc>
                <a:spcPts val="2380"/>
              </a:lnSpc>
              <a:spcBef>
                <a:spcPts val="800"/>
              </a:spcBef>
              <a:buClr>
                <a:srgbClr val="5398A2"/>
              </a:buClr>
            </a:pPr>
            <a:endParaRPr lang="en-IE" sz="23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3" name="Google Shape;145;p2">
            <a:extLst>
              <a:ext uri="{FF2B5EF4-FFF2-40B4-BE49-F238E27FC236}">
                <a16:creationId xmlns:a16="http://schemas.microsoft.com/office/drawing/2014/main" id="{F2C11C2B-B9CA-E639-5C6F-A2C566028721}"/>
              </a:ext>
            </a:extLst>
          </p:cNvPr>
          <p:cNvSpPr txBox="1">
            <a:spLocks/>
          </p:cNvSpPr>
          <p:nvPr/>
        </p:nvSpPr>
        <p:spPr>
          <a:xfrm>
            <a:off x="7835" y="189040"/>
            <a:ext cx="1879603" cy="671785"/>
          </a:xfrm>
          <a:prstGeom prst="rect">
            <a:avLst/>
          </a:prstGeom>
          <a:solidFill>
            <a:srgbClr val="5398A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chemeClr val="bg1"/>
                </a:solidFill>
              </a:rPr>
              <a:t>SPILL</a:t>
            </a:r>
          </a:p>
        </p:txBody>
      </p:sp>
    </p:spTree>
    <p:extLst>
      <p:ext uri="{BB962C8B-B14F-4D97-AF65-F5344CB8AC3E}">
        <p14:creationId xmlns:p14="http://schemas.microsoft.com/office/powerpoint/2010/main" val="2224129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C97BE-146E-EB55-9BE1-841B81AA7A8E}"/>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4FB1F1C0-3119-E3A3-C5DC-6FC626762C36}"/>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3FEDC339-1AA5-6E7A-0487-F38966CF925A}"/>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301CC71B-659A-A162-2DDA-3F15E863467D}"/>
                </a:ext>
              </a:extLst>
            </p:cNvPr>
            <p:cNvSpPr/>
            <p:nvPr/>
          </p:nvSpPr>
          <p:spPr>
            <a:xfrm rot="5400000">
              <a:off x="456517" y="-151553"/>
              <a:ext cx="5894030" cy="6807064"/>
            </a:xfrm>
            <a:prstGeom prst="rect">
              <a:avLst/>
            </a:prstGeom>
            <a:blipFill dpi="0" rotWithShape="1">
              <a:blip r:embed="rId2" cstate="email">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0D2B43F7-FF0F-ED83-8BD7-AD3D991A0506}"/>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07</a:t>
            </a:r>
          </a:p>
        </p:txBody>
      </p:sp>
      <p:cxnSp>
        <p:nvCxnSpPr>
          <p:cNvPr id="20" name="Straight Connector 19">
            <a:extLst>
              <a:ext uri="{FF2B5EF4-FFF2-40B4-BE49-F238E27FC236}">
                <a16:creationId xmlns:a16="http://schemas.microsoft.com/office/drawing/2014/main" id="{BDD1D5EE-67D9-580B-7590-59533DD64933}"/>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53DD790F-A62B-E07F-0C2F-5A90C1396EE9}"/>
              </a:ext>
            </a:extLst>
          </p:cNvPr>
          <p:cNvPicPr>
            <a:picLocks noChangeAspect="1"/>
          </p:cNvPicPr>
          <p:nvPr/>
        </p:nvPicPr>
        <p:blipFill rotWithShape="1">
          <a:blip r:embed="rId3" cstate="email">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cxnSp>
        <p:nvCxnSpPr>
          <p:cNvPr id="4" name="Straight Connector 3">
            <a:extLst>
              <a:ext uri="{FF2B5EF4-FFF2-40B4-BE49-F238E27FC236}">
                <a16:creationId xmlns:a16="http://schemas.microsoft.com/office/drawing/2014/main" id="{48F8C3B9-87C1-529C-9BB8-8C08C57043F5}"/>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263197F-8BE7-67A4-E7FD-9082178779A1}"/>
              </a:ext>
            </a:extLst>
          </p:cNvPr>
          <p:cNvSpPr/>
          <p:nvPr/>
        </p:nvSpPr>
        <p:spPr>
          <a:xfrm>
            <a:off x="6231466" y="2581516"/>
            <a:ext cx="4183969"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5" name="Rectangle 4">
            <a:extLst>
              <a:ext uri="{FF2B5EF4-FFF2-40B4-BE49-F238E27FC236}">
                <a16:creationId xmlns:a16="http://schemas.microsoft.com/office/drawing/2014/main" id="{57FCAB64-B0E3-E813-4870-10ACA353B812}"/>
              </a:ext>
            </a:extLst>
          </p:cNvPr>
          <p:cNvSpPr/>
          <p:nvPr/>
        </p:nvSpPr>
        <p:spPr>
          <a:xfrm>
            <a:off x="7218105" y="3547652"/>
            <a:ext cx="317589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B173521-53D8-F4C6-1F2C-9B7C02D918C6}"/>
              </a:ext>
            </a:extLst>
          </p:cNvPr>
          <p:cNvSpPr txBox="1"/>
          <p:nvPr/>
        </p:nvSpPr>
        <p:spPr>
          <a:xfrm>
            <a:off x="7196667" y="3571498"/>
            <a:ext cx="3175892"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Veiledning for</a:t>
            </a:r>
          </a:p>
        </p:txBody>
      </p:sp>
      <p:sp>
        <p:nvSpPr>
          <p:cNvPr id="9" name="Rectangle 8">
            <a:extLst>
              <a:ext uri="{FF2B5EF4-FFF2-40B4-BE49-F238E27FC236}">
                <a16:creationId xmlns:a16="http://schemas.microsoft.com/office/drawing/2014/main" id="{9B28E836-924F-E739-34FF-8FBBC00E8E67}"/>
              </a:ext>
            </a:extLst>
          </p:cNvPr>
          <p:cNvSpPr/>
          <p:nvPr/>
        </p:nvSpPr>
        <p:spPr>
          <a:xfrm>
            <a:off x="7196667" y="4533085"/>
            <a:ext cx="317589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0" name="TextBox 9">
            <a:extLst>
              <a:ext uri="{FF2B5EF4-FFF2-40B4-BE49-F238E27FC236}">
                <a16:creationId xmlns:a16="http://schemas.microsoft.com/office/drawing/2014/main" id="{9B6108FE-B950-DFE5-D92C-2F066CF4BD45}"/>
              </a:ext>
            </a:extLst>
          </p:cNvPr>
          <p:cNvSpPr txBox="1"/>
          <p:nvPr/>
        </p:nvSpPr>
        <p:spPr>
          <a:xfrm>
            <a:off x="6925733" y="4556931"/>
            <a:ext cx="3425388"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lærere</a:t>
            </a:r>
          </a:p>
        </p:txBody>
      </p:sp>
      <p:sp>
        <p:nvSpPr>
          <p:cNvPr id="11" name="TextBox 10">
            <a:extLst>
              <a:ext uri="{FF2B5EF4-FFF2-40B4-BE49-F238E27FC236}">
                <a16:creationId xmlns:a16="http://schemas.microsoft.com/office/drawing/2014/main" id="{8A796A84-2C2B-A9A7-E0FF-716B1F0B9FE0}"/>
              </a:ext>
            </a:extLst>
          </p:cNvPr>
          <p:cNvSpPr txBox="1"/>
          <p:nvPr/>
        </p:nvSpPr>
        <p:spPr>
          <a:xfrm>
            <a:off x="5554133" y="2605362"/>
            <a:ext cx="4839864"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Trinn for trinn</a:t>
            </a:r>
          </a:p>
        </p:txBody>
      </p:sp>
    </p:spTree>
    <p:extLst>
      <p:ext uri="{BB962C8B-B14F-4D97-AF65-F5344CB8AC3E}">
        <p14:creationId xmlns:p14="http://schemas.microsoft.com/office/powerpoint/2010/main" val="3350982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33D1-3B00-5177-E933-183B779CB8D2}"/>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C0F5D7E7-8AC0-F052-DBDF-80CDBB7855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05CD9119-19FA-B7CB-2CCA-8C4AE7E7AF9F}"/>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653201D-6E7A-8398-8A5C-98387EE5074A}"/>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FE0010AA-0535-2856-41BC-B2C51200242F}"/>
              </a:ext>
            </a:extLst>
          </p:cNvPr>
          <p:cNvSpPr/>
          <p:nvPr/>
        </p:nvSpPr>
        <p:spPr>
          <a:xfrm>
            <a:off x="534735" y="1398891"/>
            <a:ext cx="10509894" cy="4913010"/>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F5BAA4D0-E1B8-40C3-864B-E7045808256A}"/>
              </a:ext>
            </a:extLst>
          </p:cNvPr>
          <p:cNvSpPr txBox="1">
            <a:spLocks/>
          </p:cNvSpPr>
          <p:nvPr/>
        </p:nvSpPr>
        <p:spPr>
          <a:xfrm>
            <a:off x="0" y="301765"/>
            <a:ext cx="7356948"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Trinnvis veiledning for lærere: </a:t>
            </a:r>
          </a:p>
        </p:txBody>
      </p:sp>
      <p:cxnSp>
        <p:nvCxnSpPr>
          <p:cNvPr id="3" name="Straight Connector 2">
            <a:extLst>
              <a:ext uri="{FF2B5EF4-FFF2-40B4-BE49-F238E27FC236}">
                <a16:creationId xmlns:a16="http://schemas.microsoft.com/office/drawing/2014/main" id="{8B352E1B-7FE0-9EE4-9611-43D1D1D96045}"/>
              </a:ext>
            </a:extLst>
          </p:cNvPr>
          <p:cNvCxnSpPr>
            <a:cxnSpLocks/>
          </p:cNvCxnSpPr>
          <p:nvPr/>
        </p:nvCxnSpPr>
        <p:spPr>
          <a:xfrm>
            <a:off x="6503342" y="1930116"/>
            <a:ext cx="0" cy="385056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7B09A5C6-835D-3961-5D9C-6BE186511364}"/>
              </a:ext>
            </a:extLst>
          </p:cNvPr>
          <p:cNvSpPr txBox="1">
            <a:spLocks/>
          </p:cNvSpPr>
          <p:nvPr/>
        </p:nvSpPr>
        <p:spPr>
          <a:xfrm>
            <a:off x="948504" y="1897636"/>
            <a:ext cx="5361993" cy="51730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600" b="1" dirty="0">
                <a:solidFill>
                  <a:srgbClr val="5398A2"/>
                </a:solidFill>
                <a:latin typeface="Calibri" panose="020F0502020204030204" pitchFamily="34" charset="0"/>
                <a:ea typeface="Calibri" panose="020F0502020204030204" pitchFamily="34" charset="0"/>
                <a:cs typeface="Calibri" panose="020F0502020204030204" pitchFamily="34" charset="0"/>
              </a:rPr>
              <a:t>Mål: </a:t>
            </a:r>
          </a:p>
          <a:p>
            <a:pPr marL="0" indent="0">
              <a:lnSpc>
                <a:spcPts val="2500"/>
              </a:lnSpc>
              <a:spcBef>
                <a:spcPts val="0"/>
              </a:spcBef>
              <a:buClr>
                <a:srgbClr val="E6C8C7"/>
              </a:buClr>
              <a:buNone/>
            </a:pPr>
            <a:endParaRPr lang="en-IE" sz="36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Å oppmuntre deltakerne til å utforske klimatilpasning gjennom emosjonelt engasjement, praktiske tiltak og intellektuell forståelse. Dette hjelper deltakerne med å identifisere personlige motivasjoner og strategier for å bygge motstandskraft i møte med klimaendringene, både på personlig og samfunnsmessig nivå.</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 Placeholder 3">
            <a:extLst>
              <a:ext uri="{FF2B5EF4-FFF2-40B4-BE49-F238E27FC236}">
                <a16:creationId xmlns:a16="http://schemas.microsoft.com/office/drawing/2014/main" id="{A2E55C68-4999-F9FE-396F-2C71312E3444}"/>
              </a:ext>
            </a:extLst>
          </p:cNvPr>
          <p:cNvSpPr txBox="1">
            <a:spLocks/>
          </p:cNvSpPr>
          <p:nvPr/>
        </p:nvSpPr>
        <p:spPr>
          <a:xfrm>
            <a:off x="6914776" y="2599271"/>
            <a:ext cx="3899098" cy="3213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Tid: 	</a:t>
            </a: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30–45 minutter</a:t>
            </a:r>
          </a:p>
          <a:p>
            <a:pPr marL="0" indent="0">
              <a:lnSpc>
                <a:spcPts val="2500"/>
              </a:lnSpc>
              <a:spcBef>
                <a:spcPts val="0"/>
              </a:spcBef>
              <a:buClr>
                <a:srgbClr val="E6C8C7"/>
              </a:buClr>
              <a:buNone/>
            </a:pPr>
            <a:b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Antall deltakere: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Små grupper (5–10) </a:t>
            </a: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eller hele klassen</a:t>
            </a:r>
          </a:p>
          <a:p>
            <a:pPr marL="0" indent="0">
              <a:lnSpc>
                <a:spcPts val="2500"/>
              </a:lnSpc>
              <a:spcBef>
                <a:spcPts val="0"/>
              </a:spcBef>
              <a:buClr>
                <a:srgbClr val="E6C8C7"/>
              </a:buClr>
              <a:buNone/>
            </a:pPr>
            <a:b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Materialer: </a:t>
            </a: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Tavle eller flipover, tusjer, klistrelapper</a:t>
            </a: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606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7723D-4642-4DE2-6EFC-83E4D6E8B729}"/>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A774E76E-8629-5B32-8283-5857D722CB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4302820" y="2805"/>
            <a:ext cx="7873462" cy="3708219"/>
          </a:xfrm>
          <a:prstGeom prst="rect">
            <a:avLst/>
          </a:prstGeom>
        </p:spPr>
      </p:pic>
      <p:sp>
        <p:nvSpPr>
          <p:cNvPr id="11" name="Google Shape;133;p1">
            <a:extLst>
              <a:ext uri="{FF2B5EF4-FFF2-40B4-BE49-F238E27FC236}">
                <a16:creationId xmlns:a16="http://schemas.microsoft.com/office/drawing/2014/main" id="{748EF222-C5E5-858E-6757-6823BF9AB0F2}"/>
              </a:ext>
            </a:extLst>
          </p:cNvPr>
          <p:cNvSpPr/>
          <p:nvPr/>
        </p:nvSpPr>
        <p:spPr>
          <a:xfrm rot="10800000">
            <a:off x="-5" y="-8"/>
            <a:ext cx="12176285" cy="589085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D72ADF3D-A785-2BF6-7520-3ADF316689B9}"/>
              </a:ext>
            </a:extLst>
          </p:cNvPr>
          <p:cNvSpPr/>
          <p:nvPr/>
        </p:nvSpPr>
        <p:spPr>
          <a:xfrm rot="10800000">
            <a:off x="-1" y="-1"/>
            <a:ext cx="5038165" cy="2277035"/>
          </a:xfrm>
          <a:prstGeom prst="rect">
            <a:avLst/>
          </a:prstGeom>
          <a:blipFill>
            <a:blip r:embed="rId3"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904AB058-B4BD-2CF6-3B36-5C1ACB992716}"/>
              </a:ext>
            </a:extLst>
          </p:cNvPr>
          <p:cNvSpPr txBox="1">
            <a:spLocks/>
          </p:cNvSpPr>
          <p:nvPr/>
        </p:nvSpPr>
        <p:spPr>
          <a:xfrm>
            <a:off x="653764" y="738919"/>
            <a:ext cx="4109965" cy="6080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Jeg snakket med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en ung kvinne som bor i et fjellsamfunn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som er utsatt for ekstremvær forårsaket av klimaendringer. Nylig sto hun ved vinduet i familiens hjem og så </a:t>
            </a:r>
            <a:r>
              <a:rPr lang="en-IE" b="1" dirty="0" err="1">
                <a:solidFill>
                  <a:schemeClr val="bg1"/>
                </a:solidFill>
                <a:latin typeface="Calibri" panose="020F0502020204030204" pitchFamily="34" charset="0"/>
                <a:ea typeface="Calibri" panose="020F0502020204030204" pitchFamily="34" charset="0"/>
                <a:cs typeface="Calibri" panose="020F0502020204030204" pitchFamily="34" charset="0"/>
              </a:rPr>
              <a:t>naboenes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hus bli revet med av et skred</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Hun sa at hun følte at naturen hadde blitt en tikkende bombe som kunne eksplodere når som helst. </a:t>
            </a:r>
          </a:p>
        </p:txBody>
      </p:sp>
      <p:sp>
        <p:nvSpPr>
          <p:cNvPr id="8" name="Text Placeholder 3">
            <a:extLst>
              <a:ext uri="{FF2B5EF4-FFF2-40B4-BE49-F238E27FC236}">
                <a16:creationId xmlns:a16="http://schemas.microsoft.com/office/drawing/2014/main" id="{ED7C8B7B-3A86-3479-1CB1-F3D417452AAB}"/>
              </a:ext>
            </a:extLst>
          </p:cNvPr>
          <p:cNvSpPr txBox="1">
            <a:spLocks/>
          </p:cNvSpPr>
          <p:nvPr/>
        </p:nvSpPr>
        <p:spPr>
          <a:xfrm>
            <a:off x="5220929" y="738919"/>
            <a:ext cx="6681019" cy="5585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rPr>
              <a:t>Selv om vi ikke anbefaler noen å bokstavelig talt elske klimaendringer, bomber eller apokalypse av noe slag, inviterer utdraget oss til å lære hvordan vi kan komme oss ut av den konstante alarmtilstanden mens vi venter på «bomben». Vi må leve med konsekvensene av klimaendringene hele livet, så vi kan like gjerne omfavne krisen og jobbe for å overvinne de utfordringene vi står overfor. I tider med flere overlappende kriser er det lett for nervesystemet vårt å bli dysregulert – å bli slitt og føle seg utmattet (</a:t>
            </a:r>
            <a:r>
              <a:rPr lang="en-IE" sz="2300" dirty="0" err="1">
                <a:solidFill>
                  <a:schemeClr val="bg1"/>
                </a:solidFill>
                <a:latin typeface="Calibri" panose="020F0502020204030204" pitchFamily="34" charset="0"/>
                <a:ea typeface="Calibri" panose="020F0502020204030204" pitchFamily="34" charset="0"/>
                <a:cs typeface="Calibri" panose="020F0502020204030204" pitchFamily="34" charset="0"/>
              </a:rPr>
              <a:t>hypoarousal</a:t>
            </a:r>
            <a:r>
              <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rPr>
              <a:t>), eller gå inn i en overaktiv tilstand hvor man føler seg konstant alarmert (hyperarousal). Begge disse mentale og emosjonelle tilstandene gjør det vanskeligere å reagere på stress på måter som gir tilgang til både fornuft og følelser samtidig, og som muliggjør motivasjon og handling. Resiliensvinduet nedenfor illustrerer denne sammenhengen </a:t>
            </a:r>
          </a:p>
          <a:p>
            <a:pPr mar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DC617FC4-E84C-B14F-2799-D75B641F4FA5}"/>
              </a:ext>
            </a:extLst>
          </p:cNvPr>
          <p:cNvCxnSpPr>
            <a:cxnSpLocks/>
          </p:cNvCxnSpPr>
          <p:nvPr/>
        </p:nvCxnSpPr>
        <p:spPr>
          <a:xfrm>
            <a:off x="4921703" y="284395"/>
            <a:ext cx="0" cy="5260999"/>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26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CAA39-3F52-5C58-B6E3-13B5C5B672C3}"/>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E7DA0C8A-BC64-FF47-A986-8ADE9061B3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29D979D8-8D8C-7C2C-D222-CF4AF9F40FB8}"/>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4050D42E-DE7D-582D-EE19-DAA71CB1A5CF}"/>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A51906CE-107A-A1D4-853A-91131025D4B6}"/>
              </a:ext>
            </a:extLst>
          </p:cNvPr>
          <p:cNvSpPr/>
          <p:nvPr/>
        </p:nvSpPr>
        <p:spPr>
          <a:xfrm>
            <a:off x="467002" y="2226464"/>
            <a:ext cx="10359712" cy="3850560"/>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FCD0E5FC-CE0A-8656-68B0-C58D4EA7C6E5}"/>
              </a:ext>
            </a:extLst>
          </p:cNvPr>
          <p:cNvSpPr txBox="1">
            <a:spLocks/>
          </p:cNvSpPr>
          <p:nvPr/>
        </p:nvSpPr>
        <p:spPr>
          <a:xfrm>
            <a:off x="0" y="639397"/>
            <a:ext cx="3396343"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TRINN:</a:t>
            </a:r>
          </a:p>
        </p:txBody>
      </p:sp>
      <p:sp>
        <p:nvSpPr>
          <p:cNvPr id="2" name="Text Placeholder 3">
            <a:extLst>
              <a:ext uri="{FF2B5EF4-FFF2-40B4-BE49-F238E27FC236}">
                <a16:creationId xmlns:a16="http://schemas.microsoft.com/office/drawing/2014/main" id="{3809709D-9C85-C327-D987-635F938C09CA}"/>
              </a:ext>
            </a:extLst>
          </p:cNvPr>
          <p:cNvSpPr txBox="1">
            <a:spLocks/>
          </p:cNvSpPr>
          <p:nvPr/>
        </p:nvSpPr>
        <p:spPr>
          <a:xfrm>
            <a:off x="1694640" y="2771143"/>
            <a:ext cx="8636609" cy="3007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200" b="1" dirty="0">
                <a:solidFill>
                  <a:srgbClr val="5398A2"/>
                </a:solidFill>
                <a:latin typeface="Calibri" panose="020F0502020204030204" pitchFamily="34" charset="0"/>
                <a:ea typeface="Calibri" panose="020F0502020204030204" pitchFamily="34" charset="0"/>
                <a:cs typeface="Calibri" panose="020F0502020204030204" pitchFamily="34" charset="0"/>
              </a:rPr>
              <a:t>Introduser begrepet klimaresiliens</a:t>
            </a:r>
          </a:p>
          <a:p>
            <a:pPr marL="0" indent="0">
              <a:lnSpc>
                <a:spcPts val="2500"/>
              </a:lnSpc>
              <a:spcBef>
                <a:spcPts val="0"/>
              </a:spcBef>
              <a:buClr>
                <a:srgbClr val="E6C8C7"/>
              </a:buClr>
              <a:buNone/>
            </a:pPr>
            <a:endParaRPr lang="en-IE" sz="27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b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Begynn med en kort forklaring av klimaresiliens – evnen til å motstå, tilpasse seg og komme seg etter virkningene av klimaendringene. Forklar at resiliens ikke bare handler om å reagere på umiddelbare trusler, men også om å styrke enkeltpersoner og samfunn slik at de kan trives i skiftende miljøer.</a:t>
            </a: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45DBA5C-2367-BD59-3A28-7F55499810FD}"/>
              </a:ext>
            </a:extLst>
          </p:cNvPr>
          <p:cNvCxnSpPr>
            <a:cxnSpLocks/>
          </p:cNvCxnSpPr>
          <p:nvPr/>
        </p:nvCxnSpPr>
        <p:spPr>
          <a:xfrm flipH="1">
            <a:off x="1365286" y="3311365"/>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42CC8FE-3FD3-BEFF-F0C2-F3E91685ABAD}"/>
              </a:ext>
            </a:extLst>
          </p:cNvPr>
          <p:cNvGrpSpPr/>
          <p:nvPr/>
        </p:nvGrpSpPr>
        <p:grpSpPr>
          <a:xfrm>
            <a:off x="403345" y="3005663"/>
            <a:ext cx="1420700" cy="893966"/>
            <a:chOff x="5728181" y="1253145"/>
            <a:chExt cx="1546707" cy="973255"/>
          </a:xfrm>
        </p:grpSpPr>
        <p:sp>
          <p:nvSpPr>
            <p:cNvPr id="18" name="Oval 17">
              <a:extLst>
                <a:ext uri="{FF2B5EF4-FFF2-40B4-BE49-F238E27FC236}">
                  <a16:creationId xmlns:a16="http://schemas.microsoft.com/office/drawing/2014/main" id="{F725C433-7595-3CFD-4C69-1450BE23CEDF}"/>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CCCC3CFF-22E8-95F3-B90F-9727BE0C34DA}"/>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01</a:t>
              </a:r>
            </a:p>
          </p:txBody>
        </p:sp>
      </p:grpSp>
    </p:spTree>
    <p:extLst>
      <p:ext uri="{BB962C8B-B14F-4D97-AF65-F5344CB8AC3E}">
        <p14:creationId xmlns:p14="http://schemas.microsoft.com/office/powerpoint/2010/main" val="277250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C0D27-0186-C228-044E-FB7D3842658C}"/>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97434D49-C17C-F57A-123D-CA03D7C2D2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3EDC2093-629D-1D86-D624-11C5798F60E5}"/>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2E30EA9-D38A-A96A-6C24-D0E6377F7080}"/>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B6F7F7D6-A78E-B872-D775-22DE84B87FDB}"/>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FB5983BA-2900-1C6A-7E53-3C636D0EB29A}"/>
              </a:ext>
            </a:extLst>
          </p:cNvPr>
          <p:cNvSpPr txBox="1">
            <a:spLocks/>
          </p:cNvSpPr>
          <p:nvPr/>
        </p:nvSpPr>
        <p:spPr>
          <a:xfrm>
            <a:off x="1314486" y="746887"/>
            <a:ext cx="9099515" cy="3007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200" b="1" dirty="0">
                <a:solidFill>
                  <a:srgbClr val="5398A2"/>
                </a:solidFill>
                <a:latin typeface="Calibri" panose="020F0502020204030204" pitchFamily="34" charset="0"/>
                <a:ea typeface="Calibri" panose="020F0502020204030204" pitchFamily="34" charset="0"/>
                <a:cs typeface="Calibri" panose="020F0502020204030204" pitchFamily="34" charset="0"/>
              </a:rPr>
              <a:t>Forklar spillets struktur </a:t>
            </a:r>
          </a:p>
          <a:p>
            <a:pPr marL="0" indent="0">
              <a:lnSpc>
                <a:spcPts val="2500"/>
              </a:lnSpc>
              <a:spcBef>
                <a:spcPts val="0"/>
              </a:spcBef>
              <a:buClr>
                <a:srgbClr val="E6C8C7"/>
              </a:buClr>
              <a:buNone/>
            </a:pPr>
            <a:endParaRPr lang="en-IE" sz="27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Del klassen inn i tre hovedrefleksjonssoner – </a:t>
            </a: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hjerte, hånd og hode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og forklar hva hver sone representerer:</a:t>
            </a:r>
          </a:p>
          <a:p>
            <a:pPr>
              <a:lnSpc>
                <a:spcPts val="2500"/>
              </a:lnSpc>
              <a:spcBef>
                <a:spcPts val="0"/>
              </a:spcBef>
              <a:buClr>
                <a:srgbClr val="5398A2"/>
              </a:buClr>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Hjerte: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Emosjonell engasjement. Hvilke personlige forbindelser føler deltakerne til ideen om klimaresiliens? Hvordan får klimaendringene dem til å føle seg, og hvorfor er resiliens viktig for vårt emosjonelle velvære?</a:t>
            </a:r>
          </a:p>
          <a:p>
            <a:pPr>
              <a:lnSpc>
                <a:spcPts val="2500"/>
              </a:lnSpc>
              <a:spcBef>
                <a:spcPts val="0"/>
              </a:spcBef>
              <a:buClr>
                <a:srgbClr val="5398A2"/>
              </a:buClr>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Hånd: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Praktisk handling. Hvilke konkrete tiltak kan de gjøre for å bygge personlig motstandskraft? Dette kan omfatte individuelle tiltak som å utvikle kreative praksiser eller tilbringe tid i naturen, eller initiativer på samfunnsnivå som å starte et lokalt motstandsdyktighetsprosjekt, for eksempel et kompostprogram.</a:t>
            </a:r>
          </a:p>
          <a:p>
            <a:pPr>
              <a:lnSpc>
                <a:spcPts val="2500"/>
              </a:lnSpc>
              <a:spcBef>
                <a:spcPts val="0"/>
              </a:spcBef>
              <a:buClr>
                <a:srgbClr val="5398A2"/>
              </a:buClr>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Hodet: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Logisk forståelse. Hvordan kan motstandskraft rasjonaliseres? Hvilke strategier eller vitenskapelige prinsipper støtter motstandskraftsbygging? Hvordan kan risikoene og løsningene knyttet til klimaendringer forstås på en logisk og systematisk måte?</a:t>
            </a:r>
          </a:p>
          <a:p>
            <a:pPr marL="0" lv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93E8B291-6B14-F156-DBA1-A6BE5C15A9CA}"/>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704F4E6-A4CD-68D8-C369-CA0227745295}"/>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CBA906D9-AD5D-9FDB-43AB-26408865D39E}"/>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B48A6D24-59E2-A7F6-EAA9-BC7A9ED45FC1}"/>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02</a:t>
              </a:r>
            </a:p>
          </p:txBody>
        </p:sp>
      </p:grpSp>
    </p:spTree>
    <p:extLst>
      <p:ext uri="{BB962C8B-B14F-4D97-AF65-F5344CB8AC3E}">
        <p14:creationId xmlns:p14="http://schemas.microsoft.com/office/powerpoint/2010/main" val="1517981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DB0D-2A09-18E3-9DA9-8F50A45012C0}"/>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3B32D309-2889-7E22-3867-91BB658702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D8A1DC9A-7FC8-5563-DDC4-8358A1E84195}"/>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ED5B684-EC47-304B-C7A2-8E61E5427C2E}"/>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C1099690-60E4-8BC3-B76D-ACABBEE87026}"/>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F7F9B2FD-0BC6-EE7F-C517-C4BA8D010873}"/>
              </a:ext>
            </a:extLst>
          </p:cNvPr>
          <p:cNvSpPr txBox="1">
            <a:spLocks/>
          </p:cNvSpPr>
          <p:nvPr/>
        </p:nvSpPr>
        <p:spPr>
          <a:xfrm>
            <a:off x="1745441" y="713020"/>
            <a:ext cx="8668560" cy="5192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200" b="1" dirty="0">
                <a:solidFill>
                  <a:srgbClr val="5398A2"/>
                </a:solidFill>
                <a:latin typeface="Calibri" panose="020F0502020204030204" pitchFamily="34" charset="0"/>
                <a:ea typeface="Calibri" panose="020F0502020204030204" pitchFamily="34" charset="0"/>
                <a:cs typeface="Calibri" panose="020F0502020204030204" pitchFamily="34" charset="0"/>
              </a:rPr>
              <a:t>Hjertets refleksjon (emosjonell tilknytning) </a:t>
            </a:r>
          </a:p>
          <a:p>
            <a:pPr marL="0" indent="0">
              <a:lnSpc>
                <a:spcPts val="2500"/>
              </a:lnSpc>
              <a:spcBef>
                <a:spcPts val="0"/>
              </a:spcBef>
              <a:buClr>
                <a:srgbClr val="E6C8C7"/>
              </a:buClr>
              <a:buNone/>
            </a:pPr>
            <a:endParaRPr lang="en-IE" sz="27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Be deltakerne reflektere over sin emosjonelle tilknytning til klimatilpasning. </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Mulige spørsmål kan være:</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Hvordan forholder du deg til begrepet motstandskraft? Er det noe du allerede føler er viktig for deg? Hvorfor eller hvorfor ikke?</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Hvilke følelser får du når du tenker på klimaendringer og fremtiden?</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Hvordan kan det å bygge motstandskraft gi deg en følelse av styrke eller håp?</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Deltakerne kan skrive ned tankene sine på klistrelapper og plassere dem under hjerteseksjonen på et felles tavle eller flipover. Denne prosessen oppmuntrer dem til å uttrykke sine følelsesmessige interesser i klimatilpasning.</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4E797D76-C74D-C72F-822E-CCC40AB070FF}"/>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EE06EF1-D805-B54E-E299-C2506D50D237}"/>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F5FFA65E-5617-9E69-776F-5653294DFD2B}"/>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ADA9025A-D181-5315-1FA1-26A9F172A45E}"/>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03</a:t>
              </a:r>
            </a:p>
          </p:txBody>
        </p:sp>
      </p:grpSp>
    </p:spTree>
    <p:extLst>
      <p:ext uri="{BB962C8B-B14F-4D97-AF65-F5344CB8AC3E}">
        <p14:creationId xmlns:p14="http://schemas.microsoft.com/office/powerpoint/2010/main" val="2856342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C0BC-C70C-B2A9-9449-6CD0766D779C}"/>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23480F29-DCA1-B938-A01B-6210CA19F4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A5536E96-7284-E909-8C16-607B795DABC4}"/>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37311F32-6E57-3E38-9ACF-179A63B832A8}"/>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40676FEB-C8F6-0CEE-F5EE-73D947D4109D}"/>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B8C5823F-520A-E639-DD3B-99D304E44B96}"/>
              </a:ext>
            </a:extLst>
          </p:cNvPr>
          <p:cNvSpPr txBox="1">
            <a:spLocks/>
          </p:cNvSpPr>
          <p:nvPr/>
        </p:nvSpPr>
        <p:spPr>
          <a:xfrm>
            <a:off x="1416085" y="713020"/>
            <a:ext cx="9201021" cy="5192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200" b="1" dirty="0">
                <a:solidFill>
                  <a:srgbClr val="5398A2"/>
                </a:solidFill>
                <a:latin typeface="Calibri" panose="020F0502020204030204" pitchFamily="34" charset="0"/>
                <a:ea typeface="Calibri" panose="020F0502020204030204" pitchFamily="34" charset="0"/>
                <a:cs typeface="Calibri" panose="020F0502020204030204" pitchFamily="34" charset="0"/>
              </a:rPr>
              <a:t>Håndrefleksjon (praktisk handling)  </a:t>
            </a:r>
          </a:p>
          <a:p>
            <a:pPr marL="0" indent="0">
              <a:lnSpc>
                <a:spcPts val="2500"/>
              </a:lnSpc>
              <a:spcBef>
                <a:spcPts val="0"/>
              </a:spcBef>
              <a:buClr>
                <a:srgbClr val="E6C8C7"/>
              </a:buClr>
              <a:buNone/>
            </a:pPr>
            <a:endParaRPr lang="en-IE" sz="27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Gå over til hånddelen ved å be deltakerne fokusere på praktiske, gjennomførbare strategier. </a:t>
            </a:r>
          </a:p>
          <a:p>
            <a:pPr marL="0" lv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Spørsmålene kan for eksempel være:</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Hvilke konkrete tiltak kan du gjøre for å bygge opp din personlige motstandskraft? (Hvis du allerede har gjennomført noen av de tidligere aktivitetene eller har andre rutiner du følger, kan du dele dem her.</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Hvordan kan samfunnet ditt forberede seg på klimrelaterte utfordringer? Hvordan kan du bidra, eller hvordan ønsker du å bidra?</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Hvilke tiltak er allerede iverksatt, og hva mer kan gjøres for å bli mer motstandsdyktig på personlig og kollektivt nivå?</a:t>
            </a:r>
          </a:p>
          <a:p>
            <a:pPr marL="0" lv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Deltakerne skal brainstorme praktiske tiltak og legge forslagene sine i håndseksjonen.</a:t>
            </a:r>
          </a:p>
          <a:p>
            <a:pPr marL="0" lv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07ECD4A-F934-D030-CB15-E476C9906776}"/>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C643452-80FE-4E01-2445-9DBAC0D84CF5}"/>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615D19F2-32BA-9204-5282-A47C307A5B94}"/>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BC222DE0-DA94-7E2D-D159-0CBFBE3CF8A2}"/>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04</a:t>
              </a:r>
            </a:p>
          </p:txBody>
        </p:sp>
      </p:grpSp>
    </p:spTree>
    <p:extLst>
      <p:ext uri="{BB962C8B-B14F-4D97-AF65-F5344CB8AC3E}">
        <p14:creationId xmlns:p14="http://schemas.microsoft.com/office/powerpoint/2010/main" val="1266662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64B4-7E2F-FC2F-CCFF-374F778E5564}"/>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A47D53D1-141D-6825-F6C8-B2FB7A1A19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9854D987-2364-5C1B-0CDC-929810035471}"/>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F30B8621-2927-F28A-65CC-95A26E35A2DC}"/>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5F7316EC-184B-265B-CA8B-F5E1D9C5800F}"/>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4B45740D-CBFF-3D06-8E33-BE4395B1A05B}"/>
              </a:ext>
            </a:extLst>
          </p:cNvPr>
          <p:cNvSpPr txBox="1">
            <a:spLocks/>
          </p:cNvSpPr>
          <p:nvPr/>
        </p:nvSpPr>
        <p:spPr>
          <a:xfrm>
            <a:off x="1745441" y="713020"/>
            <a:ext cx="8668560" cy="5192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200" b="1" dirty="0">
                <a:solidFill>
                  <a:srgbClr val="5398A2"/>
                </a:solidFill>
                <a:latin typeface="Calibri" panose="020F0502020204030204" pitchFamily="34" charset="0"/>
                <a:ea typeface="Calibri" panose="020F0502020204030204" pitchFamily="34" charset="0"/>
                <a:cs typeface="Calibri" panose="020F0502020204030204" pitchFamily="34" charset="0"/>
              </a:rPr>
              <a:t>Hovedrefleksjon (logisk forståelse) </a:t>
            </a:r>
          </a:p>
          <a:p>
            <a:pPr marL="0" indent="0">
              <a:lnSpc>
                <a:spcPts val="2500"/>
              </a:lnSpc>
              <a:spcBef>
                <a:spcPts val="0"/>
              </a:spcBef>
              <a:buClr>
                <a:srgbClr val="E6C8C7"/>
              </a:buClr>
              <a:buNone/>
            </a:pPr>
            <a:endParaRPr lang="en-IE" sz="27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Gå videre til hodedelen ved å diskutere den intellektuelle, vitenskapelige eller politikkbaserte forståelsen av resiliens. </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Spørsmål kan være:</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Hva kan bidra til å forklare hvorfor personlig resiliens er nødvendig, spesielt hvis det er vanskelig å se hvorfor for eksempel maling kan føre til klimatiltak?</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Hva er verdien av vårt personlige velvære i forhold til å fremme klimatiltak?</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Hvilke andre strategier kan vurderes for å styrke resiliens på andre nivåer enn det personlige?</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Denne fasen lar deltakerne nærme seg begrepet resiliens fra et kritisk ståsted, og gir en klarere forståelse av temaets betydning.</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7BDD3620-F443-C60A-A116-B421727CE4B4}"/>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ABC5021-051C-27C1-DF7C-5ED73302C8ED}"/>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DFA94CFC-0EDA-A87B-8AD5-685C9865868E}"/>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EE98AE1E-B247-E4F4-C462-BB2CB0D7B3E9}"/>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05</a:t>
              </a:r>
            </a:p>
          </p:txBody>
        </p:sp>
      </p:grpSp>
    </p:spTree>
    <p:extLst>
      <p:ext uri="{BB962C8B-B14F-4D97-AF65-F5344CB8AC3E}">
        <p14:creationId xmlns:p14="http://schemas.microsoft.com/office/powerpoint/2010/main" val="339461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EE9F-C963-A370-6048-23D2450A4CF8}"/>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593DAC5A-3F39-5099-1976-793ACFFD07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D268F123-CBA8-0FD5-7860-4C3BF0322CE9}"/>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D326F062-D9DF-9DB4-3BF1-8F1FD698D756}"/>
              </a:ext>
            </a:extLst>
          </p:cNvPr>
          <p:cNvSpPr/>
          <p:nvPr/>
        </p:nvSpPr>
        <p:spPr>
          <a:xfrm rot="10800000">
            <a:off x="7838" y="0"/>
            <a:ext cx="4827217" cy="5198542"/>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F0B7AB98-48A6-4022-D67D-1FCAD2D6A3C3}"/>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2F0A709F-4C9A-DDE4-5E9D-46D5AF9EA1D5}"/>
              </a:ext>
            </a:extLst>
          </p:cNvPr>
          <p:cNvSpPr txBox="1">
            <a:spLocks/>
          </p:cNvSpPr>
          <p:nvPr/>
        </p:nvSpPr>
        <p:spPr>
          <a:xfrm>
            <a:off x="1745441" y="713020"/>
            <a:ext cx="8668560" cy="5192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200" b="1" dirty="0">
                <a:solidFill>
                  <a:srgbClr val="5398A2"/>
                </a:solidFill>
                <a:latin typeface="Calibri" panose="020F0502020204030204" pitchFamily="34" charset="0"/>
                <a:ea typeface="Calibri" panose="020F0502020204030204" pitchFamily="34" charset="0"/>
                <a:cs typeface="Calibri" panose="020F0502020204030204" pitchFamily="34" charset="0"/>
              </a:rPr>
              <a:t>Gruppediskusjon</a:t>
            </a:r>
          </a:p>
          <a:p>
            <a:pPr marL="0" indent="0">
              <a:lnSpc>
                <a:spcPts val="2500"/>
              </a:lnSpc>
              <a:spcBef>
                <a:spcPts val="0"/>
              </a:spcBef>
              <a:buClr>
                <a:srgbClr val="E6C8C7"/>
              </a:buClr>
              <a:buNone/>
            </a:pPr>
            <a:b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Etter at hver gruppe har lagt ut sine refleksjoner, led en diskusjon som knytter sammen perspektivene fra hjertet, hånden og hodet. Veiled deltakerne i å utforske sammenhengen mellom emosjonell investering, praktiske løsninger og rasjonell planlegging. Oppmuntre dem til å vurdere hvordan disse perspektivene påvirker hverandre. </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3200" b="1" dirty="0">
                <a:solidFill>
                  <a:srgbClr val="5398A2"/>
                </a:solidFill>
                <a:latin typeface="Calibri" panose="020F0502020204030204" pitchFamily="34" charset="0"/>
                <a:ea typeface="Calibri" panose="020F0502020204030204" pitchFamily="34" charset="0"/>
                <a:cs typeface="Calibri" panose="020F0502020204030204" pitchFamily="34" charset="0"/>
              </a:rPr>
              <a:t>Konklusjon </a:t>
            </a:r>
          </a:p>
          <a:p>
            <a:pPr marL="0" indent="0">
              <a:lnSpc>
                <a:spcPts val="2500"/>
              </a:lnSpc>
              <a:spcBef>
                <a:spcPts val="0"/>
              </a:spcBef>
              <a:buClr>
                <a:srgbClr val="E6C8C7"/>
              </a:buClr>
              <a:buNone/>
            </a:pPr>
            <a:b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Avslutt aktiviteten med å understreke viktigheten av å integrere disse tre perspektivene når man tar tak i klimatilpasning. Oppfordre deltakerne til å ta med seg det de har lært fra denne flerdimensjonale refleksjonen og bruke det i virkelige situasjoner, enten gjennom personlige valg, samfunnsengasjement eller ved å arbeide for politiske endringer.</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F70CE625-80B1-94E0-6F1B-6313D0E64AF9}"/>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E50B1DB-518F-4E7D-D918-8B8C56807317}"/>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90C88FA7-DD4F-8DFA-B6DD-914C7A38669B}"/>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5B36821B-34E9-3104-088D-09C85535BBF9}"/>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06</a:t>
              </a:r>
            </a:p>
          </p:txBody>
        </p:sp>
      </p:grpSp>
      <p:cxnSp>
        <p:nvCxnSpPr>
          <p:cNvPr id="3" name="Straight Connector 2">
            <a:extLst>
              <a:ext uri="{FF2B5EF4-FFF2-40B4-BE49-F238E27FC236}">
                <a16:creationId xmlns:a16="http://schemas.microsoft.com/office/drawing/2014/main" id="{B94C4785-2287-EFDC-FC97-F71D9FDF48D4}"/>
              </a:ext>
            </a:extLst>
          </p:cNvPr>
          <p:cNvCxnSpPr>
            <a:cxnSpLocks/>
          </p:cNvCxnSpPr>
          <p:nvPr/>
        </p:nvCxnSpPr>
        <p:spPr>
          <a:xfrm flipH="1">
            <a:off x="1382219" y="4073188"/>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85C4581-4530-C5E8-21B2-37190CDB88BC}"/>
              </a:ext>
            </a:extLst>
          </p:cNvPr>
          <p:cNvGrpSpPr/>
          <p:nvPr/>
        </p:nvGrpSpPr>
        <p:grpSpPr>
          <a:xfrm>
            <a:off x="420278" y="3767486"/>
            <a:ext cx="1420700" cy="893966"/>
            <a:chOff x="5728181" y="1253145"/>
            <a:chExt cx="1546707" cy="973255"/>
          </a:xfrm>
        </p:grpSpPr>
        <p:sp>
          <p:nvSpPr>
            <p:cNvPr id="6" name="Oval 5">
              <a:extLst>
                <a:ext uri="{FF2B5EF4-FFF2-40B4-BE49-F238E27FC236}">
                  <a16:creationId xmlns:a16="http://schemas.microsoft.com/office/drawing/2014/main" id="{E3F026A7-5FDC-7DB0-63F9-EBF0159961A1}"/>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DB0FC7D9-FB52-9E94-6EC2-358EC8877370}"/>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07</a:t>
              </a:r>
            </a:p>
          </p:txBody>
        </p:sp>
      </p:grpSp>
    </p:spTree>
    <p:extLst>
      <p:ext uri="{BB962C8B-B14F-4D97-AF65-F5344CB8AC3E}">
        <p14:creationId xmlns:p14="http://schemas.microsoft.com/office/powerpoint/2010/main" val="2521876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8559942" y="1519095"/>
            <a:ext cx="3195486" cy="731140"/>
          </a:xfrm>
        </p:spPr>
        <p:txBody>
          <a:bodyPr/>
          <a:lstStyle/>
          <a:p>
            <a:r>
              <a:rPr lang="en-US" dirty="0"/>
              <a:t>Har du spørsmål?</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8577831" y="818690"/>
            <a:ext cx="3195485" cy="837258"/>
          </a:xfrm>
        </p:spPr>
        <p:txBody>
          <a:bodyPr/>
          <a:lstStyle/>
          <a:p>
            <a:r>
              <a:rPr lang="en-US" dirty="0"/>
              <a:t>Takk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550878" y="4614840"/>
            <a:ext cx="6167757" cy="679345"/>
          </a:xfrm>
        </p:spPr>
        <p:txBody>
          <a:bodyPr/>
          <a:lstStyle/>
          <a:p>
            <a:r>
              <a:rPr lang="en-US" sz="4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US" sz="4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47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DEBE6-FB18-8A0A-A9D1-64835A67176E}"/>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B55F56ED-8C7C-2400-CCB3-538451419C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6688680" y="2807"/>
            <a:ext cx="5487602" cy="1028880"/>
          </a:xfrm>
          <a:prstGeom prst="rect">
            <a:avLst/>
          </a:prstGeom>
        </p:spPr>
      </p:pic>
      <p:sp>
        <p:nvSpPr>
          <p:cNvPr id="11" name="Google Shape;133;p1">
            <a:extLst>
              <a:ext uri="{FF2B5EF4-FFF2-40B4-BE49-F238E27FC236}">
                <a16:creationId xmlns:a16="http://schemas.microsoft.com/office/drawing/2014/main" id="{1CA23CB1-184B-B93F-CC45-AFBC42A7594C}"/>
              </a:ext>
            </a:extLst>
          </p:cNvPr>
          <p:cNvSpPr/>
          <p:nvPr/>
        </p:nvSpPr>
        <p:spPr>
          <a:xfrm rot="10800000">
            <a:off x="-5" y="-7"/>
            <a:ext cx="12192001" cy="103169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10BDF799-7812-A295-9FE9-3212632DF7B8}"/>
              </a:ext>
            </a:extLst>
          </p:cNvPr>
          <p:cNvSpPr/>
          <p:nvPr/>
        </p:nvSpPr>
        <p:spPr>
          <a:xfrm rot="10800000">
            <a:off x="-17762" y="-3120"/>
            <a:ext cx="4377451" cy="1028880"/>
          </a:xfrm>
          <a:prstGeom prst="rect">
            <a:avLst/>
          </a:prstGeom>
          <a:blipFill>
            <a:blip r:embed="rId3" cstate="email">
              <a:alphaModFix amt="73000"/>
              <a:extLst>
                <a:ext uri="{28A0092B-C50C-407E-A947-70E740481C1C}">
                  <a14:useLocalDpi xmlns:a14="http://schemas.microsoft.com/office/drawing/2010/main"/>
                </a:ext>
              </a:extLst>
            </a:blip>
            <a:srcRect/>
            <a:stretch>
              <a:fillRect l="1777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6AA0A016-2D2F-A35C-E2C6-134DC5BA0AE3}"/>
              </a:ext>
            </a:extLst>
          </p:cNvPr>
          <p:cNvSpPr txBox="1">
            <a:spLocks/>
          </p:cNvSpPr>
          <p:nvPr/>
        </p:nvSpPr>
        <p:spPr>
          <a:xfrm>
            <a:off x="521183" y="1534095"/>
            <a:ext cx="6764520" cy="3128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00"/>
              </a:lnSpc>
              <a:spcBef>
                <a:spcPts val="0"/>
              </a:spcBef>
              <a:buNone/>
            </a:pPr>
            <a:r>
              <a:rPr lang="en-IE" sz="2600" b="1" dirty="0">
                <a:solidFill>
                  <a:srgbClr val="5398A2"/>
                </a:solidFill>
                <a:latin typeface="Calibri" panose="020F0502020204030204" pitchFamily="34" charset="0"/>
                <a:ea typeface="Calibri" panose="020F0502020204030204" pitchFamily="34" charset="0"/>
                <a:cs typeface="Calibri" panose="020F0502020204030204" pitchFamily="34" charset="0"/>
              </a:rPr>
              <a:t>Klimaendringene medfører en rekke nye utfordringer, samtidig som de forsterker eksisterende problemer</a:t>
            </a:r>
            <a:r>
              <a:rPr lang="en-IE" sz="2600" dirty="0">
                <a:solidFill>
                  <a:srgbClr val="5398A2"/>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3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Resiliens handler om vår evne til å møte utfordringer, lære av vanskelige erfaringer og tilpasse oss nye situasjoner. Det handler om å finne måter å takle og trives på, selv når ting er vanskelige. Ved å jobbe med vår resiliens kan vi komme ut av klimautfordringene med fornyet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kraft</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 Når vi snakker om resiliens, snakker vi egentlig om hvordan vi kan bruke en rekke verktøy vi har fått for å hjelpe oss med å forankre oss, vokse og reagere på verden rundt oss på en måte som bygger styrke og fleksibilitet. Disse verktøyene inkluderer vår fantasi, kreativitet og tilknytning til verden rundt oss; hver av disse kan hjelpe oss med å håndtere klimangst og andre livets utfordringer. </a:t>
            </a:r>
          </a:p>
          <a:p>
            <a:pPr marL="0" indent="0">
              <a:lnSpc>
                <a:spcPts val="23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E979E017-91EF-270F-002F-118735AF3DF1}"/>
              </a:ext>
            </a:extLst>
          </p:cNvPr>
          <p:cNvGrpSpPr/>
          <p:nvPr/>
        </p:nvGrpSpPr>
        <p:grpSpPr>
          <a:xfrm>
            <a:off x="6416358" y="1374981"/>
            <a:ext cx="5759924" cy="5480212"/>
            <a:chOff x="5316659" y="1540021"/>
            <a:chExt cx="5051457" cy="4806149"/>
          </a:xfrm>
        </p:grpSpPr>
        <p:pic>
          <p:nvPicPr>
            <p:cNvPr id="2" name="Picture 1">
              <a:extLst>
                <a:ext uri="{FF2B5EF4-FFF2-40B4-BE49-F238E27FC236}">
                  <a16:creationId xmlns:a16="http://schemas.microsoft.com/office/drawing/2014/main" id="{A29BA496-08C6-0BC6-C594-00569A20C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085"/>
            <a:stretch/>
          </p:blipFill>
          <p:spPr>
            <a:xfrm>
              <a:off x="5316659" y="1540021"/>
              <a:ext cx="5051457" cy="4806149"/>
            </a:xfrm>
            <a:prstGeom prst="rect">
              <a:avLst/>
            </a:prstGeom>
          </p:spPr>
        </p:pic>
        <p:pic>
          <p:nvPicPr>
            <p:cNvPr id="8" name="image1.png">
              <a:extLst>
                <a:ext uri="{FF2B5EF4-FFF2-40B4-BE49-F238E27FC236}">
                  <a16:creationId xmlns:a16="http://schemas.microsoft.com/office/drawing/2014/main" id="{617ACCAE-328C-E801-5710-469C032FB820}"/>
                </a:ext>
              </a:extLst>
            </p:cNvPr>
            <p:cNvPicPr/>
            <p:nvPr/>
          </p:nvPicPr>
          <p:blipFill>
            <a:blip r:embed="rId5"/>
            <a:srcRect/>
            <a:stretch>
              <a:fillRect/>
            </a:stretch>
          </p:blipFill>
          <p:spPr>
            <a:xfrm>
              <a:off x="6827967" y="2077221"/>
              <a:ext cx="3540149" cy="3540149"/>
            </a:xfrm>
            <a:prstGeom prst="rect">
              <a:avLst/>
            </a:prstGeom>
            <a:ln/>
          </p:spPr>
        </p:pic>
      </p:grpSp>
    </p:spTree>
    <p:extLst>
      <p:ext uri="{BB962C8B-B14F-4D97-AF65-F5344CB8AC3E}">
        <p14:creationId xmlns:p14="http://schemas.microsoft.com/office/powerpoint/2010/main" val="231743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003AF-211E-5D98-A9F8-3A2FE26A3F1E}"/>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F77124A5-3240-1AE1-ACC7-C485129BD5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473"/>
          <a:stretch/>
        </p:blipFill>
        <p:spPr>
          <a:xfrm>
            <a:off x="6688680" y="2806"/>
            <a:ext cx="5487602" cy="2799389"/>
          </a:xfrm>
          <a:prstGeom prst="rect">
            <a:avLst/>
          </a:prstGeom>
        </p:spPr>
      </p:pic>
      <p:sp>
        <p:nvSpPr>
          <p:cNvPr id="11" name="Google Shape;133;p1">
            <a:extLst>
              <a:ext uri="{FF2B5EF4-FFF2-40B4-BE49-F238E27FC236}">
                <a16:creationId xmlns:a16="http://schemas.microsoft.com/office/drawing/2014/main" id="{F7FDE0B5-D4BD-8BF3-99E8-003816D736DE}"/>
              </a:ext>
            </a:extLst>
          </p:cNvPr>
          <p:cNvSpPr/>
          <p:nvPr/>
        </p:nvSpPr>
        <p:spPr>
          <a:xfrm rot="10800000">
            <a:off x="-9" y="-12"/>
            <a:ext cx="12176290" cy="280220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257A2A2B-9C9F-EE2A-68DA-D2A672777B55}"/>
              </a:ext>
            </a:extLst>
          </p:cNvPr>
          <p:cNvSpPr/>
          <p:nvPr/>
        </p:nvSpPr>
        <p:spPr>
          <a:xfrm rot="10800000">
            <a:off x="-17762" y="-3120"/>
            <a:ext cx="4398032" cy="2805314"/>
          </a:xfrm>
          <a:prstGeom prst="rect">
            <a:avLst/>
          </a:prstGeom>
          <a:blipFill>
            <a:blip r:embed="rId3" cstate="email">
              <a:alphaModFix amt="73000"/>
              <a:extLst>
                <a:ext uri="{28A0092B-C50C-407E-A947-70E740481C1C}">
                  <a14:useLocalDpi xmlns:a14="http://schemas.microsoft.com/office/drawing/2010/main"/>
                </a:ext>
              </a:extLst>
            </a:blip>
            <a:srcRect/>
            <a:stretch>
              <a:fillRect l="1816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EE79714C-6C77-97F4-178D-9FF2EC632356}"/>
              </a:ext>
            </a:extLst>
          </p:cNvPr>
          <p:cNvSpPr txBox="1">
            <a:spLocks/>
          </p:cNvSpPr>
          <p:nvPr/>
        </p:nvSpPr>
        <p:spPr>
          <a:xfrm>
            <a:off x="691921" y="678426"/>
            <a:ext cx="7965382" cy="3662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00"/>
              </a:lnSpc>
              <a:spcBef>
                <a:spcPts val="0"/>
              </a:spcBef>
              <a:buNone/>
            </a:pPr>
            <a:r>
              <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rPr>
              <a:t>Ved å prøve ut ulike naturaktiviteter som hjelper oss å være mer oppmerksomme og til stede, kan vi bygge en dypere forbindelse med oss selv og omgivelsene våre. Naturen kan være både beroligende og oppkvikkende: å se på skyene kan hjelpe deg å roe deg ned, mens en svømmetur i kaldt vann kan hjelpe kroppen din å komme ut av nedstengning.</a:t>
            </a:r>
          </a:p>
          <a:p>
            <a:pPr marL="0" indent="0">
              <a:lnSpc>
                <a:spcPts val="23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3">
            <a:extLst>
              <a:ext uri="{FF2B5EF4-FFF2-40B4-BE49-F238E27FC236}">
                <a16:creationId xmlns:a16="http://schemas.microsoft.com/office/drawing/2014/main" id="{17B0FBBD-9D59-6F03-2A65-B143221B59F9}"/>
              </a:ext>
            </a:extLst>
          </p:cNvPr>
          <p:cNvSpPr txBox="1">
            <a:spLocks/>
          </p:cNvSpPr>
          <p:nvPr/>
        </p:nvSpPr>
        <p:spPr>
          <a:xfrm>
            <a:off x="684061" y="3232849"/>
            <a:ext cx="10808150" cy="3128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De enkle kreative øvelsene som er beskrevet nedenfor, kan hjelpe oss med å regulere nervesystemet gjennom kunst og uttrykk, og gi oss tilgang til glede, skjønnhet, spiritualitet og tradisjon. </a:t>
            </a:r>
          </a:p>
          <a:p>
            <a:pPr marL="0" indent="0">
              <a:lnSpc>
                <a:spcPts val="23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Det er helt normalt å føle seg litt nervøs eller dum når du begynner med disse øvelsene og aktivitetene, men etter hvert vil de bli mer og mer behagelige. Husk at motstandskraft ikke bare handler om å være sterk, men også om å utfordre oss selv, lære og tilpasse oss virkeligheten vi står overfor. Det handler også om næring og å sikre at nervesystemet vårt får den oppmerksomheten det fortjener. Følgende aktiviteter fokuserer primært på stigen og gir deg måter å komme tilbake til toleransevinduet ved å gi deg muligheter til å gjenopprette kontakten med deg selv, naturen og dine medfødte kreative evner for å komme videre.</a:t>
            </a:r>
          </a:p>
          <a:p>
            <a:pPr marL="0" indent="0">
              <a:lnSpc>
                <a:spcPts val="23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01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EF33F-731B-B194-367A-CA22876ADE6C}"/>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A5D808C9-930F-04E4-347E-606267D61BE0}"/>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07886C0B-7022-81D4-D550-1C09BFA623B9}"/>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D909B288-3C59-3201-139D-906D3A132C40}"/>
                </a:ext>
              </a:extLst>
            </p:cNvPr>
            <p:cNvSpPr/>
            <p:nvPr/>
          </p:nvSpPr>
          <p:spPr>
            <a:xfrm rot="5400000">
              <a:off x="456517" y="-151553"/>
              <a:ext cx="5894030" cy="6807064"/>
            </a:xfrm>
            <a:prstGeom prst="rect">
              <a:avLst/>
            </a:prstGeom>
            <a:blipFill dpi="0" rotWithShape="1">
              <a:blip r:embed="rId2" cstate="email">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77D5EC4A-29C0-9375-D9E6-079D9196793D}"/>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02</a:t>
            </a:r>
          </a:p>
        </p:txBody>
      </p:sp>
      <p:cxnSp>
        <p:nvCxnSpPr>
          <p:cNvPr id="20" name="Straight Connector 19">
            <a:extLst>
              <a:ext uri="{FF2B5EF4-FFF2-40B4-BE49-F238E27FC236}">
                <a16:creationId xmlns:a16="http://schemas.microsoft.com/office/drawing/2014/main" id="{CC93F5C7-96FD-6AD3-6608-0450969D00A5}"/>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F783EE-9A7C-E308-5E29-C619AB2BE571}"/>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C42D729-770A-D8CC-3189-9A61E7BC1307}"/>
              </a:ext>
            </a:extLst>
          </p:cNvPr>
          <p:cNvSpPr/>
          <p:nvPr/>
        </p:nvSpPr>
        <p:spPr>
          <a:xfrm>
            <a:off x="5825612" y="2581516"/>
            <a:ext cx="5514489"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0260699F-8F11-146E-1188-6C65EDEED8D4}"/>
              </a:ext>
            </a:extLst>
          </p:cNvPr>
          <p:cNvSpPr txBox="1"/>
          <p:nvPr/>
        </p:nvSpPr>
        <p:spPr>
          <a:xfrm>
            <a:off x="6085732" y="2581380"/>
            <a:ext cx="5156796"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Naturaktiviteter</a:t>
            </a:r>
          </a:p>
        </p:txBody>
      </p:sp>
      <p:pic>
        <p:nvPicPr>
          <p:cNvPr id="29" name="Picture 28">
            <a:extLst>
              <a:ext uri="{FF2B5EF4-FFF2-40B4-BE49-F238E27FC236}">
                <a16:creationId xmlns:a16="http://schemas.microsoft.com/office/drawing/2014/main" id="{290A2022-D81E-4881-3CBE-945DDFFF8861}"/>
              </a:ext>
            </a:extLst>
          </p:cNvPr>
          <p:cNvPicPr>
            <a:picLocks noChangeAspect="1"/>
          </p:cNvPicPr>
          <p:nvPr/>
        </p:nvPicPr>
        <p:blipFill rotWithShape="1">
          <a:blip r:embed="rId3" cstate="email">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Rectangle 1">
            <a:extLst>
              <a:ext uri="{FF2B5EF4-FFF2-40B4-BE49-F238E27FC236}">
                <a16:creationId xmlns:a16="http://schemas.microsoft.com/office/drawing/2014/main" id="{D0B701CF-883B-4931-092B-1CB45FEC1C21}"/>
              </a:ext>
            </a:extLst>
          </p:cNvPr>
          <p:cNvSpPr/>
          <p:nvPr/>
        </p:nvSpPr>
        <p:spPr>
          <a:xfrm>
            <a:off x="3060441" y="3542099"/>
            <a:ext cx="8264051"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3" name="TextBox 2">
            <a:extLst>
              <a:ext uri="{FF2B5EF4-FFF2-40B4-BE49-F238E27FC236}">
                <a16:creationId xmlns:a16="http://schemas.microsoft.com/office/drawing/2014/main" id="{388A0FAF-9F30-DA49-2A88-36DEB7EB17DF}"/>
              </a:ext>
            </a:extLst>
          </p:cNvPr>
          <p:cNvSpPr txBox="1"/>
          <p:nvPr/>
        </p:nvSpPr>
        <p:spPr>
          <a:xfrm>
            <a:off x="3314632" y="3496679"/>
            <a:ext cx="5659050"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for å øke motstandskraften</a:t>
            </a:r>
          </a:p>
        </p:txBody>
      </p:sp>
    </p:spTree>
    <p:extLst>
      <p:ext uri="{BB962C8B-B14F-4D97-AF65-F5344CB8AC3E}">
        <p14:creationId xmlns:p14="http://schemas.microsoft.com/office/powerpoint/2010/main" val="253642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72680-FBCC-9326-6350-FAFE9D3CEE23}"/>
            </a:ext>
          </a:extLst>
        </p:cNvPr>
        <p:cNvGrpSpPr/>
        <p:nvPr/>
      </p:nvGrpSpPr>
      <p:grpSpPr>
        <a:xfrm>
          <a:off x="0" y="0"/>
          <a:ext cx="0" cy="0"/>
          <a:chOff x="0" y="0"/>
          <a:chExt cx="0" cy="0"/>
        </a:xfrm>
      </p:grpSpPr>
      <p:sp>
        <p:nvSpPr>
          <p:cNvPr id="11" name="Google Shape;133;p1">
            <a:extLst>
              <a:ext uri="{FF2B5EF4-FFF2-40B4-BE49-F238E27FC236}">
                <a16:creationId xmlns:a16="http://schemas.microsoft.com/office/drawing/2014/main" id="{B6E8C272-F38A-E042-B266-5D7D7D79B76F}"/>
              </a:ext>
            </a:extLst>
          </p:cNvPr>
          <p:cNvSpPr/>
          <p:nvPr/>
        </p:nvSpPr>
        <p:spPr>
          <a:xfrm rot="10800000">
            <a:off x="-5" y="-8"/>
            <a:ext cx="4961098" cy="6858008"/>
          </a:xfrm>
          <a:prstGeom prst="rect">
            <a:avLst/>
          </a:prstGeom>
          <a:gradFill>
            <a:gsLst>
              <a:gs pos="33000">
                <a:srgbClr val="1F8E47"/>
              </a:gs>
              <a:gs pos="74000">
                <a:srgbClr val="1F8E47"/>
              </a:gs>
              <a:gs pos="94000">
                <a:srgbClr val="5398A2"/>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6923761E-8168-A41A-114A-41AA891AFE0C}"/>
              </a:ext>
            </a:extLst>
          </p:cNvPr>
          <p:cNvSpPr/>
          <p:nvPr/>
        </p:nvSpPr>
        <p:spPr>
          <a:xfrm rot="10800000">
            <a:off x="-1" y="-1"/>
            <a:ext cx="5038165" cy="2277035"/>
          </a:xfrm>
          <a:prstGeom prst="rect">
            <a:avLst/>
          </a:prstGeom>
          <a:blipFill>
            <a:blip r:embed="rId2" cstate="email">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C71DCFE0-0E42-DEFD-C8C5-B25AC4BC9F85}"/>
              </a:ext>
            </a:extLst>
          </p:cNvPr>
          <p:cNvSpPr txBox="1">
            <a:spLocks/>
          </p:cNvSpPr>
          <p:nvPr/>
        </p:nvSpPr>
        <p:spPr>
          <a:xfrm>
            <a:off x="447306" y="738919"/>
            <a:ext cx="4038430" cy="6080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0"/>
              </a:spcBef>
              <a:buNone/>
            </a:pPr>
            <a:r>
              <a:rPr lang="en-IE" sz="3000" dirty="0">
                <a:solidFill>
                  <a:schemeClr val="bg1"/>
                </a:solidFill>
                <a:latin typeface="Calibri" panose="020F0502020204030204" pitchFamily="34" charset="0"/>
                <a:ea typeface="Calibri" panose="020F0502020204030204" pitchFamily="34" charset="0"/>
                <a:cs typeface="Calibri" panose="020F0502020204030204" pitchFamily="34" charset="0"/>
              </a:rPr>
              <a:t>Å tilbringe </a:t>
            </a:r>
            <a:r>
              <a:rPr lang="en-IE" sz="3000" b="1" dirty="0">
                <a:solidFill>
                  <a:schemeClr val="bg1"/>
                </a:solidFill>
                <a:latin typeface="Calibri" panose="020F0502020204030204" pitchFamily="34" charset="0"/>
                <a:ea typeface="Calibri" panose="020F0502020204030204" pitchFamily="34" charset="0"/>
                <a:cs typeface="Calibri" panose="020F0502020204030204" pitchFamily="34" charset="0"/>
              </a:rPr>
              <a:t>tid i naturen kan være en effektiv måte å hjelpe oss til å føle oss mer jordnære </a:t>
            </a:r>
            <a:r>
              <a:rPr lang="en-IE" sz="3000" dirty="0">
                <a:solidFill>
                  <a:schemeClr val="bg1"/>
                </a:solidFill>
                <a:latin typeface="Calibri" panose="020F0502020204030204" pitchFamily="34" charset="0"/>
                <a:ea typeface="Calibri" panose="020F0502020204030204" pitchFamily="34" charset="0"/>
                <a:cs typeface="Calibri" panose="020F0502020204030204" pitchFamily="34" charset="0"/>
              </a:rPr>
              <a:t>og mindre overveldet. Enten du hopper i kaldt vann, observerer dyrelivet i stillhet eller lærer om planter og sopp i området ditt, gir naturen oss god plass og mulighet til å senke tempoet og gjenopprette kontakten med oss selv og verden rundt oss. </a:t>
            </a:r>
          </a:p>
        </p:txBody>
      </p:sp>
      <p:sp>
        <p:nvSpPr>
          <p:cNvPr id="8" name="Text Placeholder 3">
            <a:extLst>
              <a:ext uri="{FF2B5EF4-FFF2-40B4-BE49-F238E27FC236}">
                <a16:creationId xmlns:a16="http://schemas.microsoft.com/office/drawing/2014/main" id="{855DB641-590A-14BD-90F5-9376D4E75DE8}"/>
              </a:ext>
            </a:extLst>
          </p:cNvPr>
          <p:cNvSpPr txBox="1">
            <a:spLocks/>
          </p:cNvSpPr>
          <p:nvPr/>
        </p:nvSpPr>
        <p:spPr>
          <a:xfrm>
            <a:off x="5293203" y="738919"/>
            <a:ext cx="6451491"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Disse aktivitetene handler ikke bare om avslapning (det er vanskelig å forestille seg at noen hopper i et kaldt basseng bare for å «slappe av»!).  Disse aktivitetene kan løfte humøret vårt, roe sinnet vårt og til og med bidra til å bygge selvtilliten vår ved å få oss til å overvinne utfordringer og vise oss hva vi virkelig er i stand til.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45F32E8C-AE6F-F29D-D4CC-FD7A864EB59F}"/>
              </a:ext>
            </a:extLst>
          </p:cNvPr>
          <p:cNvSpPr txBox="1">
            <a:spLocks/>
          </p:cNvSpPr>
          <p:nvPr/>
        </p:nvSpPr>
        <p:spPr>
          <a:xfrm>
            <a:off x="6287152" y="2861651"/>
            <a:ext cx="4961099"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Clr>
                <a:srgbClr val="E6C8C7"/>
              </a:buClr>
              <a:buNone/>
              <a:tabLst>
                <a:tab pos="4259263"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Svømming i kaldt </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vann    	10</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0"/>
              </a:spcBef>
              <a:buClr>
                <a:srgbClr val="E6C8C7"/>
              </a:buClr>
              <a:buNone/>
              <a:tabLst>
                <a:tab pos="4259263" algn="l"/>
              </a:tabLst>
            </a:pPr>
            <a:r>
              <a:rPr lang="sv-SE" sz="2400" err="1">
                <a:solidFill>
                  <a:srgbClr val="404040"/>
                </a:solidFill>
                <a:latin typeface="Calibri" panose="020F0502020204030204" pitchFamily="34" charset="0"/>
                <a:ea typeface="Calibri" panose="020F0502020204030204" pitchFamily="34" charset="0"/>
                <a:cs typeface="Calibri" panose="020F0502020204030204" pitchFamily="34" charset="0"/>
              </a:rPr>
              <a:t>Naturskuing </a:t>
            </a:r>
            <a:r>
              <a:rPr lang="sv-SE" sz="2400">
                <a:solidFill>
                  <a:srgbClr val="404040"/>
                </a:solidFill>
                <a:latin typeface="Calibri" panose="020F0502020204030204" pitchFamily="34" charset="0"/>
                <a:ea typeface="Calibri" panose="020F0502020204030204" pitchFamily="34" charset="0"/>
                <a:cs typeface="Calibri" panose="020F0502020204030204" pitchFamily="34" charset="0"/>
              </a:rPr>
              <a:t>   	13</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0"/>
              </a:spcBef>
              <a:buClr>
                <a:srgbClr val="E6C8C7"/>
              </a:buClr>
              <a:buNone/>
              <a:tabLst>
                <a:tab pos="4259263" algn="l"/>
              </a:tabLst>
            </a:pPr>
            <a:r>
              <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rPr>
              <a:t>Skog</a:t>
            </a:r>
            <a:r>
              <a:rPr lang="sv-SE" sz="2400" dirty="0" err="1">
                <a:solidFill>
                  <a:srgbClr val="404040"/>
                </a:solidFill>
                <a:latin typeface="Calibri" panose="020F0502020204030204" pitchFamily="34" charset="0"/>
                <a:ea typeface="Calibri" panose="020F0502020204030204" pitchFamily="34" charset="0"/>
                <a:cs typeface="Calibri" panose="020F0502020204030204" pitchFamily="34" charset="0"/>
              </a:rPr>
              <a:t>bad </a:t>
            </a:r>
            <a:r>
              <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sv-SE" sz="2400" dirty="0" err="1">
                <a:solidFill>
                  <a:srgbClr val="404040"/>
                </a:solidFill>
                <a:latin typeface="Calibri" panose="020F0502020204030204" pitchFamily="34" charset="0"/>
                <a:ea typeface="Calibri" panose="020F0502020204030204" pitchFamily="34" charset="0"/>
                <a:cs typeface="Calibri" panose="020F0502020204030204" pitchFamily="34" charset="0"/>
              </a:rPr>
              <a:t>Shinrin-yoku</a:t>
            </a:r>
            <a:r>
              <a:rPr lang="sv-SE" sz="2400">
                <a:solidFill>
                  <a:srgbClr val="404040"/>
                </a:solidFill>
                <a:latin typeface="Calibri" panose="020F0502020204030204" pitchFamily="34" charset="0"/>
                <a:ea typeface="Calibri" panose="020F0502020204030204" pitchFamily="34" charset="0"/>
                <a:cs typeface="Calibri" panose="020F0502020204030204" pitchFamily="34" charset="0"/>
              </a:rPr>
              <a:t>)    	16</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0"/>
              </a:spcBef>
              <a:buClr>
                <a:srgbClr val="E6C8C7"/>
              </a:buClr>
              <a:buNone/>
              <a:tabLst>
                <a:tab pos="4259263" algn="l"/>
              </a:tabLst>
            </a:pPr>
            <a:r>
              <a:rPr lang="sv-SE" sz="2400" dirty="0" err="1">
                <a:solidFill>
                  <a:srgbClr val="404040"/>
                </a:solidFill>
                <a:latin typeface="Calibri" panose="020F0502020204030204" pitchFamily="34" charset="0"/>
                <a:ea typeface="Calibri" panose="020F0502020204030204" pitchFamily="34" charset="0"/>
                <a:cs typeface="Calibri" panose="020F0502020204030204" pitchFamily="34" charset="0"/>
              </a:rPr>
              <a:t>Identifisering av </a:t>
            </a:r>
            <a:r>
              <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rPr>
              <a:t>planter og </a:t>
            </a:r>
            <a:r>
              <a:rPr lang="sv-SE" sz="2400" dirty="0" err="1">
                <a:solidFill>
                  <a:srgbClr val="404040"/>
                </a:solidFill>
                <a:latin typeface="Calibri" panose="020F0502020204030204" pitchFamily="34" charset="0"/>
                <a:ea typeface="Calibri" panose="020F0502020204030204" pitchFamily="34" charset="0"/>
                <a:cs typeface="Calibri" panose="020F0502020204030204" pitchFamily="34" charset="0"/>
              </a:rPr>
              <a:t>sopp </a:t>
            </a:r>
            <a:r>
              <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rPr>
              <a:t>   20</a:t>
            </a:r>
          </a:p>
          <a:p>
            <a:pPr marL="0" indent="0">
              <a:lnSpc>
                <a:spcPct val="200000"/>
              </a:lnSpc>
              <a:spcBef>
                <a:spcPts val="0"/>
              </a:spcBef>
              <a:buClr>
                <a:srgbClr val="E6C8C7"/>
              </a:buClr>
              <a:buNone/>
              <a:tabLst>
                <a:tab pos="4259263" algn="l"/>
              </a:tabLst>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808063BD-DEFD-10CC-FCAD-0E427896ED46}"/>
              </a:ext>
            </a:extLst>
          </p:cNvPr>
          <p:cNvGrpSpPr/>
          <p:nvPr/>
        </p:nvGrpSpPr>
        <p:grpSpPr>
          <a:xfrm>
            <a:off x="5408400" y="3917395"/>
            <a:ext cx="5760707" cy="767372"/>
            <a:chOff x="5408400" y="3484375"/>
            <a:chExt cx="5760707" cy="767372"/>
          </a:xfrm>
        </p:grpSpPr>
        <p:cxnSp>
          <p:nvCxnSpPr>
            <p:cNvPr id="21" name="Straight Connector 20">
              <a:extLst>
                <a:ext uri="{FF2B5EF4-FFF2-40B4-BE49-F238E27FC236}">
                  <a16:creationId xmlns:a16="http://schemas.microsoft.com/office/drawing/2014/main" id="{1224F50A-B769-A466-2182-C51A64BA72B5}"/>
                </a:ext>
              </a:extLst>
            </p:cNvPr>
            <p:cNvCxnSpPr>
              <a:cxnSpLocks/>
            </p:cNvCxnSpPr>
            <p:nvPr/>
          </p:nvCxnSpPr>
          <p:spPr>
            <a:xfrm flipH="1">
              <a:off x="5905995" y="3913830"/>
              <a:ext cx="5263112"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DC6DCC5-1EC9-5BCE-3BA8-4E4930CD7FB0}"/>
                </a:ext>
              </a:extLst>
            </p:cNvPr>
            <p:cNvGrpSpPr/>
            <p:nvPr/>
          </p:nvGrpSpPr>
          <p:grpSpPr>
            <a:xfrm>
              <a:off x="5408400" y="3484375"/>
              <a:ext cx="735518" cy="767372"/>
              <a:chOff x="6014779" y="1253145"/>
              <a:chExt cx="932855" cy="973255"/>
            </a:xfrm>
          </p:grpSpPr>
          <p:sp>
            <p:nvSpPr>
              <p:cNvPr id="23" name="Oval 22">
                <a:extLst>
                  <a:ext uri="{FF2B5EF4-FFF2-40B4-BE49-F238E27FC236}">
                    <a16:creationId xmlns:a16="http://schemas.microsoft.com/office/drawing/2014/main" id="{1BFE7BD1-4617-C095-7763-8F9D0460DB75}"/>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2686A6F0-832E-DF34-5A86-48C118232235}"/>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02</a:t>
                </a:r>
              </a:p>
            </p:txBody>
          </p:sp>
        </p:grpSp>
      </p:grpSp>
      <p:grpSp>
        <p:nvGrpSpPr>
          <p:cNvPr id="26" name="Group 25">
            <a:extLst>
              <a:ext uri="{FF2B5EF4-FFF2-40B4-BE49-F238E27FC236}">
                <a16:creationId xmlns:a16="http://schemas.microsoft.com/office/drawing/2014/main" id="{458E2B74-8EA6-C836-E823-E63561D135E1}"/>
              </a:ext>
            </a:extLst>
          </p:cNvPr>
          <p:cNvGrpSpPr/>
          <p:nvPr/>
        </p:nvGrpSpPr>
        <p:grpSpPr>
          <a:xfrm>
            <a:off x="5408400" y="3155565"/>
            <a:ext cx="5760707" cy="767372"/>
            <a:chOff x="5408400" y="3484375"/>
            <a:chExt cx="5760707" cy="767372"/>
          </a:xfrm>
        </p:grpSpPr>
        <p:cxnSp>
          <p:nvCxnSpPr>
            <p:cNvPr id="27" name="Straight Connector 26">
              <a:extLst>
                <a:ext uri="{FF2B5EF4-FFF2-40B4-BE49-F238E27FC236}">
                  <a16:creationId xmlns:a16="http://schemas.microsoft.com/office/drawing/2014/main" id="{ACDDDA32-D05C-DD4F-6FBF-96965A3096BA}"/>
                </a:ext>
              </a:extLst>
            </p:cNvPr>
            <p:cNvCxnSpPr>
              <a:cxnSpLocks/>
            </p:cNvCxnSpPr>
            <p:nvPr/>
          </p:nvCxnSpPr>
          <p:spPr>
            <a:xfrm flipH="1">
              <a:off x="5905995" y="3913830"/>
              <a:ext cx="5263112"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D7C4B1F-2778-79AB-9A35-C6752B1CA263}"/>
                </a:ext>
              </a:extLst>
            </p:cNvPr>
            <p:cNvGrpSpPr/>
            <p:nvPr/>
          </p:nvGrpSpPr>
          <p:grpSpPr>
            <a:xfrm>
              <a:off x="5408400" y="3484375"/>
              <a:ext cx="735518" cy="767372"/>
              <a:chOff x="6014779" y="1253145"/>
              <a:chExt cx="932855" cy="973255"/>
            </a:xfrm>
          </p:grpSpPr>
          <p:sp>
            <p:nvSpPr>
              <p:cNvPr id="29" name="Oval 28">
                <a:extLst>
                  <a:ext uri="{FF2B5EF4-FFF2-40B4-BE49-F238E27FC236}">
                    <a16:creationId xmlns:a16="http://schemas.microsoft.com/office/drawing/2014/main" id="{624658C5-A354-4219-C0A2-DDA6F4261FA7}"/>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B1177AB4-F0B8-182D-D7D8-77AE4558DA2F}"/>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01</a:t>
                </a:r>
              </a:p>
            </p:txBody>
          </p:sp>
        </p:grpSp>
      </p:grpSp>
      <p:grpSp>
        <p:nvGrpSpPr>
          <p:cNvPr id="31" name="Group 30">
            <a:extLst>
              <a:ext uri="{FF2B5EF4-FFF2-40B4-BE49-F238E27FC236}">
                <a16:creationId xmlns:a16="http://schemas.microsoft.com/office/drawing/2014/main" id="{234905F3-FBAC-2371-5562-22457EA02641}"/>
              </a:ext>
            </a:extLst>
          </p:cNvPr>
          <p:cNvGrpSpPr/>
          <p:nvPr/>
        </p:nvGrpSpPr>
        <p:grpSpPr>
          <a:xfrm>
            <a:off x="5408400" y="4679225"/>
            <a:ext cx="5760707" cy="767372"/>
            <a:chOff x="5408400" y="3484375"/>
            <a:chExt cx="5760707" cy="767372"/>
          </a:xfrm>
        </p:grpSpPr>
        <p:cxnSp>
          <p:nvCxnSpPr>
            <p:cNvPr id="32" name="Straight Connector 31">
              <a:extLst>
                <a:ext uri="{FF2B5EF4-FFF2-40B4-BE49-F238E27FC236}">
                  <a16:creationId xmlns:a16="http://schemas.microsoft.com/office/drawing/2014/main" id="{7A5B6568-2024-A45E-28B1-C3CB297E8126}"/>
                </a:ext>
              </a:extLst>
            </p:cNvPr>
            <p:cNvCxnSpPr>
              <a:cxnSpLocks/>
            </p:cNvCxnSpPr>
            <p:nvPr/>
          </p:nvCxnSpPr>
          <p:spPr>
            <a:xfrm flipH="1">
              <a:off x="5905995" y="3913830"/>
              <a:ext cx="5263112"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0581C6F-8E2D-26C4-5B50-91E9CD88EF79}"/>
                </a:ext>
              </a:extLst>
            </p:cNvPr>
            <p:cNvGrpSpPr/>
            <p:nvPr/>
          </p:nvGrpSpPr>
          <p:grpSpPr>
            <a:xfrm>
              <a:off x="5408400" y="3484375"/>
              <a:ext cx="735518" cy="767372"/>
              <a:chOff x="6014779" y="1253145"/>
              <a:chExt cx="932855" cy="973255"/>
            </a:xfrm>
          </p:grpSpPr>
          <p:sp>
            <p:nvSpPr>
              <p:cNvPr id="34" name="Oval 33">
                <a:extLst>
                  <a:ext uri="{FF2B5EF4-FFF2-40B4-BE49-F238E27FC236}">
                    <a16:creationId xmlns:a16="http://schemas.microsoft.com/office/drawing/2014/main" id="{B8AAA320-8313-6E59-11FC-53B7515B7416}"/>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6003991D-3879-5929-06F0-527F716EBBF6}"/>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03</a:t>
                </a:r>
              </a:p>
            </p:txBody>
          </p:sp>
        </p:grpSp>
      </p:grpSp>
      <p:grpSp>
        <p:nvGrpSpPr>
          <p:cNvPr id="36" name="Group 35">
            <a:extLst>
              <a:ext uri="{FF2B5EF4-FFF2-40B4-BE49-F238E27FC236}">
                <a16:creationId xmlns:a16="http://schemas.microsoft.com/office/drawing/2014/main" id="{90ACEA16-DAD2-B1D9-F9BA-A70DF96A9336}"/>
              </a:ext>
            </a:extLst>
          </p:cNvPr>
          <p:cNvGrpSpPr/>
          <p:nvPr/>
        </p:nvGrpSpPr>
        <p:grpSpPr>
          <a:xfrm>
            <a:off x="5408400" y="5441056"/>
            <a:ext cx="5760707" cy="767372"/>
            <a:chOff x="5408400" y="3484375"/>
            <a:chExt cx="5760707" cy="767372"/>
          </a:xfrm>
        </p:grpSpPr>
        <p:cxnSp>
          <p:nvCxnSpPr>
            <p:cNvPr id="37" name="Straight Connector 36">
              <a:extLst>
                <a:ext uri="{FF2B5EF4-FFF2-40B4-BE49-F238E27FC236}">
                  <a16:creationId xmlns:a16="http://schemas.microsoft.com/office/drawing/2014/main" id="{BDB35DB8-9B66-17A7-C433-AB874AD34623}"/>
                </a:ext>
              </a:extLst>
            </p:cNvPr>
            <p:cNvCxnSpPr>
              <a:cxnSpLocks/>
            </p:cNvCxnSpPr>
            <p:nvPr/>
          </p:nvCxnSpPr>
          <p:spPr>
            <a:xfrm flipH="1">
              <a:off x="5905995" y="3913830"/>
              <a:ext cx="5263112"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140A9783-DDC7-336A-58E2-F776DE59EC68}"/>
                </a:ext>
              </a:extLst>
            </p:cNvPr>
            <p:cNvGrpSpPr/>
            <p:nvPr/>
          </p:nvGrpSpPr>
          <p:grpSpPr>
            <a:xfrm>
              <a:off x="5408400" y="3484375"/>
              <a:ext cx="735518" cy="767372"/>
              <a:chOff x="6014779" y="1253145"/>
              <a:chExt cx="932855" cy="973255"/>
            </a:xfrm>
          </p:grpSpPr>
          <p:sp>
            <p:nvSpPr>
              <p:cNvPr id="39" name="Oval 38">
                <a:extLst>
                  <a:ext uri="{FF2B5EF4-FFF2-40B4-BE49-F238E27FC236}">
                    <a16:creationId xmlns:a16="http://schemas.microsoft.com/office/drawing/2014/main" id="{53239EA6-2A95-6EBA-A89F-99D67487E850}"/>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23">
                <a:extLst>
                  <a:ext uri="{FF2B5EF4-FFF2-40B4-BE49-F238E27FC236}">
                    <a16:creationId xmlns:a16="http://schemas.microsoft.com/office/drawing/2014/main" id="{226D2900-5CAA-DA09-3D4C-688DBEC88DC5}"/>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04</a:t>
                </a:r>
              </a:p>
            </p:txBody>
          </p:sp>
        </p:grpSp>
      </p:grpSp>
    </p:spTree>
    <p:extLst>
      <p:ext uri="{BB962C8B-B14F-4D97-AF65-F5344CB8AC3E}">
        <p14:creationId xmlns:p14="http://schemas.microsoft.com/office/powerpoint/2010/main" val="191235887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5263</TotalTime>
  <Words>6104</Words>
  <Application>Microsoft Office PowerPoint</Application>
  <PresentationFormat>Widescreen</PresentationFormat>
  <Paragraphs>355</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docId:6F22E35F8E2E52A5B52AA9108C6F948F</cp:keywords>
  <cp:lastModifiedBy>Con</cp:lastModifiedBy>
  <cp:revision>302</cp:revision>
  <cp:lastPrinted>2025-06-17T19:28:46Z</cp:lastPrinted>
  <dcterms:created xsi:type="dcterms:W3CDTF">2020-10-14T13:32:04Z</dcterms:created>
  <dcterms:modified xsi:type="dcterms:W3CDTF">2025-12-13T18:34:15Z</dcterms:modified>
</cp:coreProperties>
</file>