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7"/>
  </p:notesMasterIdLst>
  <p:sldIdLst>
    <p:sldId id="4299" r:id="rId5"/>
    <p:sldId id="4305" r:id="rId6"/>
    <p:sldId id="4303" r:id="rId7"/>
    <p:sldId id="4324" r:id="rId8"/>
    <p:sldId id="4329" r:id="rId9"/>
    <p:sldId id="4333" r:id="rId10"/>
    <p:sldId id="4331" r:id="rId11"/>
    <p:sldId id="4332" r:id="rId12"/>
    <p:sldId id="4334" r:id="rId13"/>
    <p:sldId id="4335" r:id="rId14"/>
    <p:sldId id="4337" r:id="rId15"/>
    <p:sldId id="4336" r:id="rId16"/>
    <p:sldId id="4338" r:id="rId17"/>
    <p:sldId id="4339" r:id="rId18"/>
    <p:sldId id="4340" r:id="rId19"/>
    <p:sldId id="4341" r:id="rId20"/>
    <p:sldId id="4342" r:id="rId21"/>
    <p:sldId id="4343" r:id="rId22"/>
    <p:sldId id="4344" r:id="rId23"/>
    <p:sldId id="4345" r:id="rId24"/>
    <p:sldId id="4346" r:id="rId25"/>
    <p:sldId id="4347" r:id="rId26"/>
    <p:sldId id="4348" r:id="rId27"/>
    <p:sldId id="4349" r:id="rId28"/>
    <p:sldId id="4350" r:id="rId29"/>
    <p:sldId id="4352" r:id="rId30"/>
    <p:sldId id="4351" r:id="rId31"/>
    <p:sldId id="4353" r:id="rId32"/>
    <p:sldId id="4354" r:id="rId33"/>
    <p:sldId id="4355" r:id="rId34"/>
    <p:sldId id="4356" r:id="rId35"/>
    <p:sldId id="4357" r:id="rId36"/>
    <p:sldId id="4358" r:id="rId37"/>
    <p:sldId id="4359" r:id="rId38"/>
    <p:sldId id="4360" r:id="rId39"/>
    <p:sldId id="4361" r:id="rId40"/>
    <p:sldId id="4362" r:id="rId41"/>
    <p:sldId id="4363" r:id="rId42"/>
    <p:sldId id="4364" r:id="rId43"/>
    <p:sldId id="4365" r:id="rId44"/>
    <p:sldId id="4367" r:id="rId45"/>
    <p:sldId id="4314" r:id="rId46"/>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38"/>
    <p:restoredTop sz="95082"/>
  </p:normalViewPr>
  <p:slideViewPr>
    <p:cSldViewPr snapToGrid="0" snapToObjects="1">
      <p:cViewPr varScale="1">
        <p:scale>
          <a:sx n="111" d="100"/>
          <a:sy n="111" d="100"/>
        </p:scale>
        <p:origin x="342"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err="1"/>
              <a:t>www.website.eu</a:t>
            </a:r>
            <a:endParaRPr lang="en-US"/>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8">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4E74436E-26AF-A9C4-8D0C-CD84E8829682}"/>
              </a:ext>
            </a:extLst>
          </p:cNvPr>
          <p:cNvSpPr/>
          <p:nvPr userDrawn="1"/>
        </p:nvSpPr>
        <p:spPr>
          <a:xfrm>
            <a:off x="2326176" y="6202495"/>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254669415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a:p>
        </p:txBody>
      </p:sp>
      <p:cxnSp>
        <p:nvCxnSpPr>
          <p:cNvPr id="6" name="Straight Connector 5">
            <a:extLst>
              <a:ext uri="{FF2B5EF4-FFF2-40B4-BE49-F238E27FC236}">
                <a16:creationId xmlns:a16="http://schemas.microsoft.com/office/drawing/2014/main" id="{CDF15AA0-BAB5-D100-8C2E-7AFCA8758823}"/>
              </a:ext>
            </a:extLst>
          </p:cNvPr>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ct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ct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4920945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ct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ct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4191051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ct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ct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4806024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ct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ct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8">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Tree>
    <p:extLst>
      <p:ext uri="{BB962C8B-B14F-4D97-AF65-F5344CB8AC3E}">
        <p14:creationId xmlns:p14="http://schemas.microsoft.com/office/powerpoint/2010/main" val="57531829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Tree>
    <p:extLst>
      <p:ext uri="{BB962C8B-B14F-4D97-AF65-F5344CB8AC3E}">
        <p14:creationId xmlns:p14="http://schemas.microsoft.com/office/powerpoint/2010/main" val="2866515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ct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Tree>
    <p:extLst>
      <p:ext uri="{BB962C8B-B14F-4D97-AF65-F5344CB8AC3E}">
        <p14:creationId xmlns:p14="http://schemas.microsoft.com/office/powerpoint/2010/main" val="29057390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www.website.eu</a:t>
            </a:r>
            <a:endParaRPr lang="en-US"/>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AAC123D5-39EE-79F5-03FC-22B47F9EF8FE}"/>
              </a:ext>
            </a:extLst>
          </p:cNvPr>
          <p:cNvSpPr/>
          <p:nvPr userDrawn="1"/>
        </p:nvSpPr>
        <p:spPr>
          <a:xfrm>
            <a:off x="2262863" y="6019563"/>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ct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cxnSp>
        <p:nvCxnSpPr>
          <p:cNvPr id="39" name="Straight Connector 38">
            <a:extLst>
              <a:ext uri="{FF2B5EF4-FFF2-40B4-BE49-F238E27FC236}">
                <a16:creationId xmlns:a16="http://schemas.microsoft.com/office/drawing/2014/main" id="{FAF53D26-4788-05E3-771F-7286AB1A66F6}"/>
              </a:ext>
            </a:extLst>
          </p:cNvPr>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0" name="Straight Connector 49">
            <a:extLst>
              <a:ext uri="{FF2B5EF4-FFF2-40B4-BE49-F238E27FC236}">
                <a16:creationId xmlns:a16="http://schemas.microsoft.com/office/drawing/2014/main" id="{6595F542-8BE0-4F9C-9FF3-07CCA82EBC15}"/>
              </a:ext>
            </a:extLst>
          </p:cNvPr>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8" name="Straight Connector 57">
            <a:extLst>
              <a:ext uri="{FF2B5EF4-FFF2-40B4-BE49-F238E27FC236}">
                <a16:creationId xmlns:a16="http://schemas.microsoft.com/office/drawing/2014/main" id="{91163A42-ECA4-0258-F06A-D6E0A1432389}"/>
              </a:ext>
            </a:extLst>
          </p:cNvPr>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67" name="Straight Connector 66">
            <a:extLst>
              <a:ext uri="{FF2B5EF4-FFF2-40B4-BE49-F238E27FC236}">
                <a16:creationId xmlns:a16="http://schemas.microsoft.com/office/drawing/2014/main" id="{0BD88B23-4623-D1A4-5EFF-6897E0CFC091}"/>
              </a:ext>
            </a:extLst>
          </p:cNvPr>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spTree>
    <p:extLst>
      <p:ext uri="{BB962C8B-B14F-4D97-AF65-F5344CB8AC3E}">
        <p14:creationId xmlns:p14="http://schemas.microsoft.com/office/powerpoint/2010/main" val="19308138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ct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cxnSp>
        <p:nvCxnSpPr>
          <p:cNvPr id="35" name="Straight Connector 34">
            <a:extLst>
              <a:ext uri="{FF2B5EF4-FFF2-40B4-BE49-F238E27FC236}">
                <a16:creationId xmlns:a16="http://schemas.microsoft.com/office/drawing/2014/main" id="{8CAF1654-D560-5382-7FBA-534F4502B1C1}"/>
              </a:ext>
            </a:extLst>
          </p:cNvPr>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39" name="Straight Connector 38">
            <a:extLst>
              <a:ext uri="{FF2B5EF4-FFF2-40B4-BE49-F238E27FC236}">
                <a16:creationId xmlns:a16="http://schemas.microsoft.com/office/drawing/2014/main" id="{A770E3D6-B028-A856-6CD1-164FBF8A2DAC}"/>
              </a:ext>
            </a:extLst>
          </p:cNvPr>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3" name="Straight Connector 42">
            <a:extLst>
              <a:ext uri="{FF2B5EF4-FFF2-40B4-BE49-F238E27FC236}">
                <a16:creationId xmlns:a16="http://schemas.microsoft.com/office/drawing/2014/main" id="{9489381F-FC11-3911-049D-FBD5DC2721B9}"/>
              </a:ext>
            </a:extLst>
          </p:cNvPr>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7" name="Straight Connector 46">
            <a:extLst>
              <a:ext uri="{FF2B5EF4-FFF2-40B4-BE49-F238E27FC236}">
                <a16:creationId xmlns:a16="http://schemas.microsoft.com/office/drawing/2014/main" id="{A70D8766-71C9-014B-7C80-5E8E8502DF41}"/>
              </a:ext>
            </a:extLst>
          </p:cNvPr>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24095207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765027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64932371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82694917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9821007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22041214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95105532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a:blip r:embed="rId2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pPr algn="r"/>
              <a:t>‹#›</a:t>
            </a:fld>
            <a:endParaRPr lang="en-US">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hyperlink" Target="https://climate-creativity.com/blog/eco-anxiety-article/" TargetMode="External"/><Relationship Id="rId5" Type="http://schemas.openxmlformats.org/officeDocument/2006/relationships/image" Target="../media/image12.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hyperlink" Target="https://www.dw.com/en/how-to-cope-with-climate-anxiety/audio-60829377" TargetMode="External"/><Relationship Id="rId5" Type="http://schemas.openxmlformats.org/officeDocument/2006/relationships/image" Target="../media/image13.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hyperlink" Target="https://www.ted.com/talks/katharina_van_bronswijk_how_your_climate_emotions_can_save_the_world?subtitle=en" TargetMode="External"/><Relationship Id="rId5" Type="http://schemas.openxmlformats.org/officeDocument/2006/relationships/image" Target="../media/image14.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noAutofit/>
          </a:bodyPr>
          <a:lstStyle/>
          <a:p>
            <a:pPr marL="0" indent="0" algn="r" rtl="0">
              <a:buNone/>
            </a:pPr>
            <a:r>
              <a:rPr lang="no" sz="3600" b="1" i="0" u="none" strike="noStrike" kern="1200">
                <a:solidFill>
                  <a:srgbClr val="5398A2"/>
                </a:solidFill>
                <a:latin typeface="Calibri"/>
                <a:ea typeface="Calibri"/>
                <a:cs typeface="Times New Roman"/>
              </a:rPr>
              <a:t>www.planet-pulse.eu</a:t>
            </a:r>
            <a:endParaRPr lang="en-IE" sz="360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Placeholder 8">
            <a:extLst>
              <a:ext uri="{FF2B5EF4-FFF2-40B4-BE49-F238E27FC236}">
                <a16:creationId xmlns:a16="http://schemas.microsoft.com/office/drawing/2014/main" id="{887B69E1-DEAC-43A6-F46E-AAF5C314CAD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307" r="2307"/>
          <a:stretch>
            <a:fillRect/>
          </a:stretch>
        </p:blipFill>
        <p:spPr/>
      </p:pic>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2737555" y="3011425"/>
            <a:ext cx="346171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2735630" y="3009983"/>
            <a:ext cx="3463637" cy="830997"/>
          </a:xfrm>
          <a:prstGeom prst="rect">
            <a:avLst/>
          </a:prstGeom>
          <a:noFill/>
        </p:spPr>
        <p:txBody>
          <a:bodyPr wrap="none" rtlCol="0">
            <a:noAutofit/>
          </a:bodyPr>
          <a:lstStyle/>
          <a:p>
            <a:pPr rtl="0"/>
            <a:r>
              <a:rPr lang="no" sz="4800" b="1" spc="324">
                <a:solidFill>
                  <a:srgbClr val="5398A2"/>
                </a:solidFill>
                <a:latin typeface="Calibri"/>
                <a:cs typeface="Calibri"/>
              </a:rPr>
              <a:t>K</a:t>
            </a:r>
            <a:r>
              <a:rPr lang="no" sz="4800" b="1" i="0" u="none" strike="noStrike" spc="324">
                <a:solidFill>
                  <a:srgbClr val="5398A2"/>
                </a:solidFill>
                <a:latin typeface="Calibri"/>
                <a:cs typeface="Calibri"/>
              </a:rPr>
              <a:t>limaangst</a:t>
            </a: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110817"/>
          </a:xfrm>
          <a:prstGeom prst="rect">
            <a:avLst/>
          </a:prstGeom>
          <a:noFill/>
        </p:spPr>
        <p:txBody>
          <a:bodyPr wrap="square">
            <a:noAutofit/>
          </a:bodyPr>
          <a:lstStyle/>
          <a:p>
            <a:pPr rtl="0">
              <a:lnSpc>
                <a:spcPts val="2620"/>
              </a:lnSpc>
            </a:pPr>
            <a:endParaRPr lang="no" sz="3000" b="0" i="0" u="none" strike="noStrike">
              <a:solidFill>
                <a:srgbClr val="FFFFFF"/>
              </a:solidFill>
              <a:latin typeface="Calibri"/>
              <a:ea typeface="Arial"/>
              <a:cs typeface="Calibri"/>
            </a:endParaRPr>
          </a:p>
        </p:txBody>
      </p:sp>
    </p:spTree>
    <p:extLst>
      <p:ext uri="{BB962C8B-B14F-4D97-AF65-F5344CB8AC3E}">
        <p14:creationId xmlns:p14="http://schemas.microsoft.com/office/powerpoint/2010/main" val="225416433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58BEB-7F7F-5BB6-24A5-470EBBA771A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69946165-DAB8-DA40-9231-6EAC12582A27}"/>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B736AF9-B7CD-7969-75A9-3B79BF856E52}"/>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134448E5-D405-72E3-E6AC-DE0CC3352B69}"/>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A55F25E9-632F-D075-4C6B-162CAC282A33}"/>
              </a:ext>
            </a:extLst>
          </p:cNvPr>
          <p:cNvSpPr/>
          <p:nvPr/>
        </p:nvSpPr>
        <p:spPr>
          <a:xfrm>
            <a:off x="534735" y="2461341"/>
            <a:ext cx="1050989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EF611D82-68D0-C9A4-46D9-290FA3016EA3}"/>
              </a:ext>
            </a:extLst>
          </p:cNvPr>
          <p:cNvSpPr txBox="1"/>
          <p:nvPr/>
        </p:nvSpPr>
        <p:spPr>
          <a:xfrm>
            <a:off x="-1" y="301765"/>
            <a:ext cx="1141815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2800" b="1" i="0" u="none" strike="noStrike">
                <a:solidFill>
                  <a:srgbClr val="5398A2"/>
                </a:solidFill>
                <a:latin typeface="Calibri"/>
              </a:rPr>
              <a:t>Når du jobber deg gjennom denne modulen og veiledningen på </a:t>
            </a:r>
          </a:p>
        </p:txBody>
      </p:sp>
      <p:sp>
        <p:nvSpPr>
          <p:cNvPr id="2" name="Text Placeholder 3">
            <a:extLst>
              <a:ext uri="{FF2B5EF4-FFF2-40B4-BE49-F238E27FC236}">
                <a16:creationId xmlns:a16="http://schemas.microsoft.com/office/drawing/2014/main" id="{9A6ACF9C-B1F4-9BF4-5B63-817B0DA80CF4}"/>
              </a:ext>
            </a:extLst>
          </p:cNvPr>
          <p:cNvSpPr txBox="1"/>
          <p:nvPr/>
        </p:nvSpPr>
        <p:spPr>
          <a:xfrm>
            <a:off x="2676935" y="3064482"/>
            <a:ext cx="8021845" cy="51730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rtl="0">
              <a:lnSpc>
                <a:spcPts val="2500"/>
              </a:lnSpc>
              <a:spcBef>
                <a:spcPct val="0"/>
              </a:spcBef>
              <a:buClr>
                <a:srgbClr val="E6C8C7"/>
              </a:buClr>
              <a:buNone/>
            </a:pPr>
            <a:r>
              <a:rPr lang="no" sz="2400" b="0" i="0" u="none" strike="noStrike">
                <a:solidFill>
                  <a:srgbClr val="404040"/>
                </a:solidFill>
                <a:latin typeface="Calibri"/>
                <a:ea typeface="Calibri"/>
                <a:cs typeface="Calibri"/>
              </a:rPr>
              <a:t>Rage – over det faktum at du sannsynligvis har fått i oppgave å komme opp med løsninger på et problem du ikke har skapt, at noen medlemmer av samfunnet har forsøkt å hindre deg i å kjenne til og eie din makt til å muliggjøre endring, til å være vitne til flere former for urettferdighet</a:t>
            </a:r>
          </a:p>
          <a:p>
            <a:pPr marL="0" lvl="0" indent="0">
              <a:lnSpc>
                <a:spcPts val="2500"/>
              </a:lnSpc>
              <a:spcBef>
                <a:spcPct val="0"/>
              </a:spcBef>
              <a:buClr>
                <a:srgbClr val="E6C8C7"/>
              </a:buClr>
              <a:buNone/>
            </a:pPr>
            <a:endParaRPr lang="en-IE" sz="2400" b="1">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rtl="0">
              <a:lnSpc>
                <a:spcPts val="2500"/>
              </a:lnSpc>
              <a:spcBef>
                <a:spcPct val="0"/>
              </a:spcBef>
              <a:buClr>
                <a:srgbClr val="E6C8C7"/>
              </a:buClr>
              <a:buNone/>
            </a:pPr>
            <a:r>
              <a:rPr lang="no" sz="2400" b="0" i="0" u="none" strike="noStrike">
                <a:solidFill>
                  <a:srgbClr val="404040"/>
                </a:solidFill>
                <a:latin typeface="Calibri"/>
                <a:ea typeface="Calibri"/>
                <a:cs typeface="Calibri"/>
              </a:rPr>
              <a:t>Tristhet – fra tap, forventet tap, å være vitne til lidelse og den emosjonelle prosesseringen som skjer i kroppen din</a:t>
            </a:r>
          </a:p>
          <a:p>
            <a:pPr marL="0" lvl="0" indent="0">
              <a:lnSpc>
                <a:spcPts val="2500"/>
              </a:lnSpc>
              <a:spcBef>
                <a:spcPct val="0"/>
              </a:spcBef>
              <a:buClr>
                <a:srgbClr val="E6C8C7"/>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ct val="0"/>
              </a:spcBef>
              <a:buClr>
                <a:srgbClr val="E6C8C7"/>
              </a:buClr>
              <a:buNone/>
            </a:pPr>
            <a:endParaRPr lang="sv-SE" sz="24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BD023871-954C-1254-C9E1-41B7EAB74AF8}"/>
              </a:ext>
            </a:extLst>
          </p:cNvPr>
          <p:cNvCxnSpPr/>
          <p:nvPr/>
        </p:nvCxnSpPr>
        <p:spPr>
          <a:xfrm flipH="1">
            <a:off x="881475" y="2461341"/>
            <a:ext cx="0" cy="385056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BFC20C4-B941-12D2-8142-3CC8A3C504E9}"/>
              </a:ext>
            </a:extLst>
          </p:cNvPr>
          <p:cNvCxnSpPr/>
          <p:nvPr/>
        </p:nvCxnSpPr>
        <p:spPr>
          <a:xfrm flipH="1">
            <a:off x="853024" y="2964450"/>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4" name="Google Shape;145;p2">
            <a:extLst>
              <a:ext uri="{FF2B5EF4-FFF2-40B4-BE49-F238E27FC236}">
                <a16:creationId xmlns:a16="http://schemas.microsoft.com/office/drawing/2014/main" id="{27DAFD6C-8C99-E0F8-3938-BBC589F11D73}"/>
              </a:ext>
            </a:extLst>
          </p:cNvPr>
          <p:cNvSpPr txBox="1"/>
          <p:nvPr/>
        </p:nvSpPr>
        <p:spPr>
          <a:xfrm>
            <a:off x="-1" y="1065103"/>
            <a:ext cx="1139635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2800" b="1" i="0" u="none" strike="noStrike">
                <a:solidFill>
                  <a:srgbClr val="5398A2"/>
                </a:solidFill>
                <a:latin typeface="Calibri"/>
              </a:rPr>
              <a:t>I det store og hele kan du føle et bredt spekter av følelser som</a:t>
            </a:r>
          </a:p>
        </p:txBody>
      </p:sp>
      <p:sp>
        <p:nvSpPr>
          <p:cNvPr id="16" name="TextBox 15">
            <a:extLst>
              <a:ext uri="{FF2B5EF4-FFF2-40B4-BE49-F238E27FC236}">
                <a16:creationId xmlns:a16="http://schemas.microsoft.com/office/drawing/2014/main" id="{53AE9C84-41B6-E496-470D-95ECA6E3C116}"/>
              </a:ext>
            </a:extLst>
          </p:cNvPr>
          <p:cNvSpPr txBox="1"/>
          <p:nvPr/>
        </p:nvSpPr>
        <p:spPr>
          <a:xfrm>
            <a:off x="795641" y="1860364"/>
            <a:ext cx="6104964" cy="492443"/>
          </a:xfrm>
          <a:prstGeom prst="rect">
            <a:avLst/>
          </a:prstGeom>
          <a:noFill/>
        </p:spPr>
        <p:txBody>
          <a:bodyPr wrap="square">
            <a:noAutofit/>
          </a:bodyPr>
          <a:lstStyle/>
          <a:p>
            <a:pPr rtl="0"/>
            <a:r>
              <a:rPr lang="no" sz="2600" b="0" i="0" u="none" strike="noStrike">
                <a:solidFill>
                  <a:srgbClr val="FFFFFF"/>
                </a:solidFill>
                <a:latin typeface="Calibri"/>
              </a:rPr>
              <a:t>(men ikke begrenset til):</a:t>
            </a:r>
          </a:p>
        </p:txBody>
      </p:sp>
      <p:grpSp>
        <p:nvGrpSpPr>
          <p:cNvPr id="17" name="Group 16">
            <a:extLst>
              <a:ext uri="{FF2B5EF4-FFF2-40B4-BE49-F238E27FC236}">
                <a16:creationId xmlns:a16="http://schemas.microsoft.com/office/drawing/2014/main" id="{A8192301-A800-2ABC-5AAB-D27CDC686E52}"/>
              </a:ext>
            </a:extLst>
          </p:cNvPr>
          <p:cNvGrpSpPr/>
          <p:nvPr/>
        </p:nvGrpSpPr>
        <p:grpSpPr>
          <a:xfrm>
            <a:off x="970070" y="2617859"/>
            <a:ext cx="1420700" cy="893966"/>
            <a:chOff x="5728181" y="1253145"/>
            <a:chExt cx="1546707" cy="973255"/>
          </a:xfrm>
        </p:grpSpPr>
        <p:sp>
          <p:nvSpPr>
            <p:cNvPr id="18" name="Oval 17">
              <a:extLst>
                <a:ext uri="{FF2B5EF4-FFF2-40B4-BE49-F238E27FC236}">
                  <a16:creationId xmlns:a16="http://schemas.microsoft.com/office/drawing/2014/main" id="{177246BE-09D5-28D4-B03D-C22C0B608D8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F45061E3-B0F8-C8BA-28FA-61A7EAEB86FB}"/>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01</a:t>
              </a:r>
            </a:p>
          </p:txBody>
        </p:sp>
      </p:grpSp>
      <p:cxnSp>
        <p:nvCxnSpPr>
          <p:cNvPr id="32" name="Straight Connector 31">
            <a:extLst>
              <a:ext uri="{FF2B5EF4-FFF2-40B4-BE49-F238E27FC236}">
                <a16:creationId xmlns:a16="http://schemas.microsoft.com/office/drawing/2014/main" id="{14619D8C-FF5A-00AA-34CD-C2F3AFC0969E}"/>
              </a:ext>
            </a:extLst>
          </p:cNvPr>
          <p:cNvCxnSpPr/>
          <p:nvPr/>
        </p:nvCxnSpPr>
        <p:spPr>
          <a:xfrm flipH="1">
            <a:off x="876453" y="4892139"/>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A3FA31D8-CD46-CFAB-3002-E8787A0D65EB}"/>
              </a:ext>
            </a:extLst>
          </p:cNvPr>
          <p:cNvGrpSpPr/>
          <p:nvPr/>
        </p:nvGrpSpPr>
        <p:grpSpPr>
          <a:xfrm>
            <a:off x="993499" y="4545548"/>
            <a:ext cx="1420700" cy="893966"/>
            <a:chOff x="5728181" y="1253145"/>
            <a:chExt cx="1546707" cy="973255"/>
          </a:xfrm>
        </p:grpSpPr>
        <p:sp>
          <p:nvSpPr>
            <p:cNvPr id="34" name="Oval 33">
              <a:extLst>
                <a:ext uri="{FF2B5EF4-FFF2-40B4-BE49-F238E27FC236}">
                  <a16:creationId xmlns:a16="http://schemas.microsoft.com/office/drawing/2014/main" id="{858282FB-63B4-DB2D-6B5B-75DB3AE347FA}"/>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5" name="Text Placeholder 23">
              <a:extLst>
                <a:ext uri="{FF2B5EF4-FFF2-40B4-BE49-F238E27FC236}">
                  <a16:creationId xmlns:a16="http://schemas.microsoft.com/office/drawing/2014/main" id="{FF5977D1-FE20-8DBD-16AA-A7956E5E0F02}"/>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02</a:t>
              </a:r>
            </a:p>
          </p:txBody>
        </p:sp>
      </p:grpSp>
    </p:spTree>
    <p:extLst>
      <p:ext uri="{BB962C8B-B14F-4D97-AF65-F5344CB8AC3E}">
        <p14:creationId xmlns:p14="http://schemas.microsoft.com/office/powerpoint/2010/main" val="370157992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2461341"/>
            <a:ext cx="1050989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F5BAA4D0-E1B8-40C3-864B-E7045808256A}"/>
              </a:ext>
            </a:extLst>
          </p:cNvPr>
          <p:cNvSpPr txBox="1"/>
          <p:nvPr/>
        </p:nvSpPr>
        <p:spPr>
          <a:xfrm>
            <a:off x="-1" y="301765"/>
            <a:ext cx="1027355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2800" b="1" i="0" u="none" strike="noStrike">
                <a:solidFill>
                  <a:srgbClr val="5398A2"/>
                </a:solidFill>
                <a:latin typeface="Calibri"/>
              </a:rPr>
              <a:t>Når du jobber deg gjennom denne modulen og veiledningen på </a:t>
            </a:r>
          </a:p>
        </p:txBody>
      </p:sp>
      <p:sp>
        <p:nvSpPr>
          <p:cNvPr id="2" name="Text Placeholder 3">
            <a:extLst>
              <a:ext uri="{FF2B5EF4-FFF2-40B4-BE49-F238E27FC236}">
                <a16:creationId xmlns:a16="http://schemas.microsoft.com/office/drawing/2014/main" id="{6F7187D5-9937-E51D-E886-BA6B09C4B361}"/>
              </a:ext>
            </a:extLst>
          </p:cNvPr>
          <p:cNvSpPr txBox="1"/>
          <p:nvPr/>
        </p:nvSpPr>
        <p:spPr>
          <a:xfrm>
            <a:off x="2676935" y="3064482"/>
            <a:ext cx="8197679" cy="51730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rtl="0">
              <a:lnSpc>
                <a:spcPts val="2500"/>
              </a:lnSpc>
              <a:spcBef>
                <a:spcPct val="0"/>
              </a:spcBef>
              <a:buClr>
                <a:srgbClr val="E6C8C7"/>
              </a:buClr>
              <a:buNone/>
            </a:pPr>
            <a:r>
              <a:rPr lang="no" sz="2400" b="0" i="0" u="none" strike="noStrike">
                <a:solidFill>
                  <a:srgbClr val="404040"/>
                </a:solidFill>
                <a:latin typeface="Calibri"/>
                <a:ea typeface="Calibri"/>
                <a:cs typeface="Calibri"/>
              </a:rPr>
              <a:t>Skyldfølelse eller skam – fra følelser over å ikke gjøre nok, ikke leve i samsvar med verdiene dine, eller overlevelsesskyld (dette er normale følelser og oppleves også av mange forfattere av denne teksten).</a:t>
            </a:r>
          </a:p>
          <a:p>
            <a:pPr marL="0" lvl="0" indent="0">
              <a:lnSpc>
                <a:spcPts val="2500"/>
              </a:lnSpc>
              <a:spcBef>
                <a:spcPct val="0"/>
              </a:spcBef>
              <a:buClr>
                <a:srgbClr val="E6C8C7"/>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rtl="0">
              <a:lnSpc>
                <a:spcPts val="2500"/>
              </a:lnSpc>
              <a:spcBef>
                <a:spcPct val="0"/>
              </a:spcBef>
              <a:buClr>
                <a:srgbClr val="E6C8C7"/>
              </a:buClr>
              <a:buNone/>
            </a:pPr>
            <a:r>
              <a:rPr lang="no" sz="2400" b="0" i="0" u="none" strike="noStrike">
                <a:solidFill>
                  <a:srgbClr val="404040"/>
                </a:solidFill>
                <a:latin typeface="Calibri"/>
                <a:ea typeface="Calibri"/>
                <a:cs typeface="Calibri"/>
              </a:rPr>
              <a:t>Frustrasjon – fordi familien, vennene eller samfunnet ditt ikke engasjerer seg like dypt som deg i klimahandling, eller føler at det du gjør ikke er nok</a:t>
            </a:r>
          </a:p>
          <a:p>
            <a:pPr marL="0" lvl="0" indent="0">
              <a:lnSpc>
                <a:spcPts val="2500"/>
              </a:lnSpc>
              <a:spcBef>
                <a:spcPct val="0"/>
              </a:spcBef>
              <a:buClr>
                <a:srgbClr val="E6C8C7"/>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rtl="0">
              <a:lnSpc>
                <a:spcPts val="2500"/>
              </a:lnSpc>
              <a:spcBef>
                <a:spcPct val="0"/>
              </a:spcBef>
              <a:buClr>
                <a:srgbClr val="E6C8C7"/>
              </a:buClr>
              <a:buNone/>
            </a:pPr>
            <a:r>
              <a:rPr lang="no" sz="2400" b="0" i="0" u="none" strike="noStrike">
                <a:solidFill>
                  <a:srgbClr val="404040"/>
                </a:solidFill>
                <a:latin typeface="Calibri"/>
                <a:ea typeface="Calibri"/>
                <a:cs typeface="Calibri"/>
              </a:rPr>
              <a:t>Lettelse – fra å bli sett, hørt og ivaretatt (forhåpentligvis)</a:t>
            </a:r>
          </a:p>
          <a:p>
            <a:pPr marL="0" lvl="0" indent="0">
              <a:lnSpc>
                <a:spcPts val="2500"/>
              </a:lnSpc>
              <a:spcBef>
                <a:spcPct val="0"/>
              </a:spcBef>
              <a:buClr>
                <a:srgbClr val="E6C8C7"/>
              </a:buClr>
              <a:buNone/>
            </a:pPr>
            <a:endParaRPr lang="sv-SE" sz="24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B352E1B-7FE0-9EE4-9611-43D1D1D96045}"/>
              </a:ext>
            </a:extLst>
          </p:cNvPr>
          <p:cNvCxnSpPr/>
          <p:nvPr/>
        </p:nvCxnSpPr>
        <p:spPr>
          <a:xfrm flipH="1">
            <a:off x="881475" y="2461341"/>
            <a:ext cx="0" cy="385056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356DA90-FE04-D141-E3E5-BAA26D05E2C3}"/>
              </a:ext>
            </a:extLst>
          </p:cNvPr>
          <p:cNvCxnSpPr/>
          <p:nvPr/>
        </p:nvCxnSpPr>
        <p:spPr>
          <a:xfrm flipH="1">
            <a:off x="853024" y="2964450"/>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4" name="Google Shape;145;p2">
            <a:extLst>
              <a:ext uri="{FF2B5EF4-FFF2-40B4-BE49-F238E27FC236}">
                <a16:creationId xmlns:a16="http://schemas.microsoft.com/office/drawing/2014/main" id="{16768F15-77E8-35C3-3E4F-36D29E25D6DB}"/>
              </a:ext>
            </a:extLst>
          </p:cNvPr>
          <p:cNvSpPr txBox="1"/>
          <p:nvPr/>
        </p:nvSpPr>
        <p:spPr>
          <a:xfrm>
            <a:off x="0" y="1065103"/>
            <a:ext cx="100763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2800" b="1" i="0" u="none" strike="noStrike">
                <a:solidFill>
                  <a:srgbClr val="5398A2"/>
                </a:solidFill>
                <a:latin typeface="Calibri"/>
              </a:rPr>
              <a:t>i det store og hele kan du føle et bredt spekter av følelser som</a:t>
            </a:r>
          </a:p>
        </p:txBody>
      </p:sp>
      <p:sp>
        <p:nvSpPr>
          <p:cNvPr id="16" name="TextBox 15">
            <a:extLst>
              <a:ext uri="{FF2B5EF4-FFF2-40B4-BE49-F238E27FC236}">
                <a16:creationId xmlns:a16="http://schemas.microsoft.com/office/drawing/2014/main" id="{E64FAF5E-B0AB-EAAA-29BB-BBA4718CE233}"/>
              </a:ext>
            </a:extLst>
          </p:cNvPr>
          <p:cNvSpPr txBox="1"/>
          <p:nvPr/>
        </p:nvSpPr>
        <p:spPr>
          <a:xfrm>
            <a:off x="795641" y="1860364"/>
            <a:ext cx="6104964" cy="492443"/>
          </a:xfrm>
          <a:prstGeom prst="rect">
            <a:avLst/>
          </a:prstGeom>
          <a:noFill/>
        </p:spPr>
        <p:txBody>
          <a:bodyPr wrap="square">
            <a:noAutofit/>
          </a:bodyPr>
          <a:lstStyle/>
          <a:p>
            <a:pPr rtl="0"/>
            <a:r>
              <a:rPr lang="no" sz="2600" b="0" i="0" u="none" strike="noStrike">
                <a:solidFill>
                  <a:srgbClr val="FFFFFF"/>
                </a:solidFill>
                <a:latin typeface="Calibri"/>
              </a:rPr>
              <a:t>(men ikke begrenset til):</a:t>
            </a:r>
          </a:p>
        </p:txBody>
      </p:sp>
      <p:grpSp>
        <p:nvGrpSpPr>
          <p:cNvPr id="17" name="Group 16">
            <a:extLst>
              <a:ext uri="{FF2B5EF4-FFF2-40B4-BE49-F238E27FC236}">
                <a16:creationId xmlns:a16="http://schemas.microsoft.com/office/drawing/2014/main" id="{B3619BD7-7873-B7C6-FE3E-B6926DBCA9D7}"/>
              </a:ext>
            </a:extLst>
          </p:cNvPr>
          <p:cNvGrpSpPr/>
          <p:nvPr/>
        </p:nvGrpSpPr>
        <p:grpSpPr>
          <a:xfrm>
            <a:off x="970070" y="2617859"/>
            <a:ext cx="1420700" cy="893966"/>
            <a:chOff x="5728181" y="1253145"/>
            <a:chExt cx="1546707" cy="973255"/>
          </a:xfrm>
        </p:grpSpPr>
        <p:sp>
          <p:nvSpPr>
            <p:cNvPr id="18" name="Oval 17">
              <a:extLst>
                <a:ext uri="{FF2B5EF4-FFF2-40B4-BE49-F238E27FC236}">
                  <a16:creationId xmlns:a16="http://schemas.microsoft.com/office/drawing/2014/main" id="{72844A19-DA18-9B1B-4282-D7BAB552190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9E7134CA-76AC-F376-6DA2-E01EB2D2E7CC}"/>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03</a:t>
              </a:r>
            </a:p>
          </p:txBody>
        </p:sp>
      </p:grpSp>
      <p:cxnSp>
        <p:nvCxnSpPr>
          <p:cNvPr id="32" name="Straight Connector 31">
            <a:extLst>
              <a:ext uri="{FF2B5EF4-FFF2-40B4-BE49-F238E27FC236}">
                <a16:creationId xmlns:a16="http://schemas.microsoft.com/office/drawing/2014/main" id="{350EF312-A28D-A72D-625F-C98233CEAC7E}"/>
              </a:ext>
            </a:extLst>
          </p:cNvPr>
          <p:cNvCxnSpPr/>
          <p:nvPr/>
        </p:nvCxnSpPr>
        <p:spPr>
          <a:xfrm flipH="1">
            <a:off x="859681" y="4254201"/>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D7D73B71-CA69-4234-CE36-B36092EBDAA6}"/>
              </a:ext>
            </a:extLst>
          </p:cNvPr>
          <p:cNvGrpSpPr/>
          <p:nvPr/>
        </p:nvGrpSpPr>
        <p:grpSpPr>
          <a:xfrm>
            <a:off x="976727" y="3907610"/>
            <a:ext cx="1420700" cy="893966"/>
            <a:chOff x="5728181" y="1253145"/>
            <a:chExt cx="1546707" cy="973255"/>
          </a:xfrm>
        </p:grpSpPr>
        <p:sp>
          <p:nvSpPr>
            <p:cNvPr id="34" name="Oval 33">
              <a:extLst>
                <a:ext uri="{FF2B5EF4-FFF2-40B4-BE49-F238E27FC236}">
                  <a16:creationId xmlns:a16="http://schemas.microsoft.com/office/drawing/2014/main" id="{DAFA232D-9BFB-CD08-1708-732ECD7C103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5" name="Text Placeholder 23">
              <a:extLst>
                <a:ext uri="{FF2B5EF4-FFF2-40B4-BE49-F238E27FC236}">
                  <a16:creationId xmlns:a16="http://schemas.microsoft.com/office/drawing/2014/main" id="{7ED04879-3163-0B0C-59E7-21EA4672F82E}"/>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04</a:t>
              </a:r>
            </a:p>
          </p:txBody>
        </p:sp>
      </p:grpSp>
      <p:cxnSp>
        <p:nvCxnSpPr>
          <p:cNvPr id="5" name="Straight Connector 4">
            <a:extLst>
              <a:ext uri="{FF2B5EF4-FFF2-40B4-BE49-F238E27FC236}">
                <a16:creationId xmlns:a16="http://schemas.microsoft.com/office/drawing/2014/main" id="{3E4A1A0E-12A6-2D29-4C17-25694C65A047}"/>
              </a:ext>
            </a:extLst>
          </p:cNvPr>
          <p:cNvCxnSpPr/>
          <p:nvPr/>
        </p:nvCxnSpPr>
        <p:spPr>
          <a:xfrm flipH="1">
            <a:off x="853024" y="5522877"/>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756B14-0146-B13E-C1B7-41D57DC555E2}"/>
              </a:ext>
            </a:extLst>
          </p:cNvPr>
          <p:cNvGrpSpPr/>
          <p:nvPr/>
        </p:nvGrpSpPr>
        <p:grpSpPr>
          <a:xfrm>
            <a:off x="970070" y="5176286"/>
            <a:ext cx="1420700" cy="893966"/>
            <a:chOff x="5728181" y="1253145"/>
            <a:chExt cx="1546707" cy="973255"/>
          </a:xfrm>
        </p:grpSpPr>
        <p:sp>
          <p:nvSpPr>
            <p:cNvPr id="7" name="Oval 6">
              <a:extLst>
                <a:ext uri="{FF2B5EF4-FFF2-40B4-BE49-F238E27FC236}">
                  <a16:creationId xmlns:a16="http://schemas.microsoft.com/office/drawing/2014/main" id="{9BA97323-4511-C52E-4BF5-6CF6C43A39AA}"/>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ext Placeholder 23">
              <a:extLst>
                <a:ext uri="{FF2B5EF4-FFF2-40B4-BE49-F238E27FC236}">
                  <a16:creationId xmlns:a16="http://schemas.microsoft.com/office/drawing/2014/main" id="{C2D949EA-7FEE-C42C-8612-3BF3E5793883}"/>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05</a:t>
              </a:r>
            </a:p>
          </p:txBody>
        </p:sp>
      </p:grpSp>
    </p:spTree>
    <p:extLst>
      <p:ext uri="{BB962C8B-B14F-4D97-AF65-F5344CB8AC3E}">
        <p14:creationId xmlns:p14="http://schemas.microsoft.com/office/powerpoint/2010/main" val="51606449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534735" y="2461341"/>
            <a:ext cx="1050989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FCD0E5FC-CE0A-8656-68B0-C58D4EA7C6E5}"/>
              </a:ext>
            </a:extLst>
          </p:cNvPr>
          <p:cNvSpPr txBox="1"/>
          <p:nvPr/>
        </p:nvSpPr>
        <p:spPr>
          <a:xfrm>
            <a:off x="0" y="301765"/>
            <a:ext cx="898357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2400" b="1" i="0" u="none" strike="noStrike">
                <a:solidFill>
                  <a:srgbClr val="5398A2"/>
                </a:solidFill>
                <a:latin typeface="Calibri"/>
              </a:rPr>
              <a:t>Når du jobber deg gjennom denne modulen og veiledningen på </a:t>
            </a:r>
          </a:p>
        </p:txBody>
      </p:sp>
      <p:sp>
        <p:nvSpPr>
          <p:cNvPr id="2" name="Text Placeholder 3">
            <a:extLst>
              <a:ext uri="{FF2B5EF4-FFF2-40B4-BE49-F238E27FC236}">
                <a16:creationId xmlns:a16="http://schemas.microsoft.com/office/drawing/2014/main" id="{3809709D-9C85-C327-D987-635F938C09CA}"/>
              </a:ext>
            </a:extLst>
          </p:cNvPr>
          <p:cNvSpPr txBox="1"/>
          <p:nvPr/>
        </p:nvSpPr>
        <p:spPr>
          <a:xfrm>
            <a:off x="1473937" y="3093745"/>
            <a:ext cx="8753908" cy="51730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rtl="0">
              <a:lnSpc>
                <a:spcPts val="2500"/>
              </a:lnSpc>
              <a:spcBef>
                <a:spcPct val="0"/>
              </a:spcBef>
              <a:buClr>
                <a:srgbClr val="E6C8C7"/>
              </a:buClr>
              <a:buNone/>
            </a:pPr>
            <a:r>
              <a:rPr lang="no" sz="2400" b="0" i="0" u="none" strike="noStrike">
                <a:solidFill>
                  <a:srgbClr val="404040"/>
                </a:solidFill>
                <a:latin typeface="Calibri"/>
                <a:ea typeface="Calibri"/>
                <a:cs typeface="Calibri"/>
              </a:rPr>
              <a:t>Skyldfølelse eller skam – fra følelser over å ikke gjøre nok, ikke leve i samsvar med verdiene dine, eller overlevelsesskyld (dette er normale følelser og oppleves også av mange forfattere av denne teksten).</a:t>
            </a:r>
          </a:p>
          <a:p>
            <a:pPr marL="0" lvl="0" indent="0">
              <a:lnSpc>
                <a:spcPts val="2500"/>
              </a:lnSpc>
              <a:spcBef>
                <a:spcPct val="0"/>
              </a:spcBef>
              <a:buClr>
                <a:srgbClr val="E6C8C7"/>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rtl="0">
              <a:lnSpc>
                <a:spcPts val="2500"/>
              </a:lnSpc>
              <a:spcBef>
                <a:spcPct val="0"/>
              </a:spcBef>
              <a:buClr>
                <a:srgbClr val="E6C8C7"/>
              </a:buClr>
              <a:buNone/>
            </a:pPr>
            <a:r>
              <a:rPr lang="no" sz="2400" b="0" i="0" u="none" strike="noStrike">
                <a:solidFill>
                  <a:srgbClr val="404040"/>
                </a:solidFill>
                <a:latin typeface="Calibri"/>
                <a:ea typeface="Calibri"/>
                <a:cs typeface="Calibri"/>
              </a:rPr>
              <a:t>Frustrasjon – fordi familien, vennene eller samfunnet ditt ikke engasjerer seg like dypt som deg i klimahandling, eller føler at det du gjør</a:t>
            </a:r>
          </a:p>
          <a:p>
            <a:pPr marL="0" lvl="0" indent="0">
              <a:lnSpc>
                <a:spcPts val="2500"/>
              </a:lnSpc>
              <a:spcBef>
                <a:spcPct val="0"/>
              </a:spcBef>
              <a:buClr>
                <a:srgbClr val="E6C8C7"/>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rtl="0">
              <a:lnSpc>
                <a:spcPts val="2500"/>
              </a:lnSpc>
              <a:spcBef>
                <a:spcPct val="0"/>
              </a:spcBef>
              <a:buClr>
                <a:srgbClr val="E6C8C7"/>
              </a:buClr>
              <a:buNone/>
            </a:pPr>
            <a:r>
              <a:rPr lang="no" sz="2400" b="0" i="0" u="none" strike="noStrike">
                <a:solidFill>
                  <a:srgbClr val="404040"/>
                </a:solidFill>
                <a:latin typeface="Calibri"/>
                <a:ea typeface="Calibri"/>
                <a:cs typeface="Calibri"/>
              </a:rPr>
              <a:t>er ikke nok Lindring - fra å bli sett, hørt og ivaretatt (forhåpentligvis)</a:t>
            </a:r>
          </a:p>
          <a:p>
            <a:pPr marL="0" lvl="0" indent="0">
              <a:lnSpc>
                <a:spcPts val="2500"/>
              </a:lnSpc>
              <a:spcBef>
                <a:spcPct val="0"/>
              </a:spcBef>
              <a:buClr>
                <a:srgbClr val="E6C8C7"/>
              </a:buClr>
              <a:buNone/>
            </a:pPr>
            <a:endParaRPr lang="sv-SE" sz="24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DE922E11-7174-FC03-F544-8684EA3BCD9F}"/>
              </a:ext>
            </a:extLst>
          </p:cNvPr>
          <p:cNvCxnSpPr/>
          <p:nvPr/>
        </p:nvCxnSpPr>
        <p:spPr>
          <a:xfrm flipH="1">
            <a:off x="908762" y="2971656"/>
            <a:ext cx="0" cy="4529075"/>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45DBA5C-2367-BD59-3A28-7F55499810FD}"/>
              </a:ext>
            </a:extLst>
          </p:cNvPr>
          <p:cNvCxnSpPr/>
          <p:nvPr/>
        </p:nvCxnSpPr>
        <p:spPr>
          <a:xfrm flipH="1">
            <a:off x="1236789" y="2913794"/>
            <a:ext cx="980784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4" name="Google Shape;145;p2">
            <a:extLst>
              <a:ext uri="{FF2B5EF4-FFF2-40B4-BE49-F238E27FC236}">
                <a16:creationId xmlns:a16="http://schemas.microsoft.com/office/drawing/2014/main" id="{A2030996-A040-B60C-FDB3-76315BC94821}"/>
              </a:ext>
            </a:extLst>
          </p:cNvPr>
          <p:cNvSpPr txBox="1"/>
          <p:nvPr/>
        </p:nvSpPr>
        <p:spPr>
          <a:xfrm>
            <a:off x="0" y="1065103"/>
            <a:ext cx="723498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2400" b="1" i="0" u="none" strike="noStrike">
                <a:solidFill>
                  <a:srgbClr val="5398A2"/>
                </a:solidFill>
                <a:latin typeface="Calibri"/>
              </a:rPr>
              <a:t>stort, kan du føle et bredt spekter av følelser som</a:t>
            </a:r>
          </a:p>
        </p:txBody>
      </p:sp>
      <p:sp>
        <p:nvSpPr>
          <p:cNvPr id="16" name="TextBox 15">
            <a:extLst>
              <a:ext uri="{FF2B5EF4-FFF2-40B4-BE49-F238E27FC236}">
                <a16:creationId xmlns:a16="http://schemas.microsoft.com/office/drawing/2014/main" id="{ED376B1E-712D-54FE-087F-B9861F86E383}"/>
              </a:ext>
            </a:extLst>
          </p:cNvPr>
          <p:cNvSpPr txBox="1"/>
          <p:nvPr/>
        </p:nvSpPr>
        <p:spPr>
          <a:xfrm>
            <a:off x="795641" y="1860364"/>
            <a:ext cx="6104964" cy="492443"/>
          </a:xfrm>
          <a:prstGeom prst="rect">
            <a:avLst/>
          </a:prstGeom>
          <a:noFill/>
        </p:spPr>
        <p:txBody>
          <a:bodyPr wrap="square">
            <a:noAutofit/>
          </a:bodyPr>
          <a:lstStyle/>
          <a:p>
            <a:pPr rtl="0"/>
            <a:r>
              <a:rPr lang="no" sz="2600" b="0" i="0" u="none" strike="noStrike">
                <a:solidFill>
                  <a:srgbClr val="FFFFFF"/>
                </a:solidFill>
                <a:latin typeface="Calibri"/>
              </a:rPr>
              <a:t>(men ikke begrenset til):</a:t>
            </a:r>
          </a:p>
        </p:txBody>
      </p:sp>
      <p:grpSp>
        <p:nvGrpSpPr>
          <p:cNvPr id="17" name="Group 16">
            <a:extLst>
              <a:ext uri="{FF2B5EF4-FFF2-40B4-BE49-F238E27FC236}">
                <a16:creationId xmlns:a16="http://schemas.microsoft.com/office/drawing/2014/main" id="{A42CC8FE-3FD3-BEFF-F0C2-F3E91685ABAD}"/>
              </a:ext>
            </a:extLst>
          </p:cNvPr>
          <p:cNvGrpSpPr/>
          <p:nvPr/>
        </p:nvGrpSpPr>
        <p:grpSpPr>
          <a:xfrm>
            <a:off x="274848" y="2608092"/>
            <a:ext cx="1420700" cy="893966"/>
            <a:chOff x="5728181" y="1253145"/>
            <a:chExt cx="1546707" cy="973255"/>
          </a:xfrm>
        </p:grpSpPr>
        <p:sp>
          <p:nvSpPr>
            <p:cNvPr id="18" name="Oval 17">
              <a:extLst>
                <a:ext uri="{FF2B5EF4-FFF2-40B4-BE49-F238E27FC236}">
                  <a16:creationId xmlns:a16="http://schemas.microsoft.com/office/drawing/2014/main" id="{F725C433-7595-3CFD-4C69-1450BE23CED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CCCC3CFF-22E8-95F3-B90F-9727BE0C34DA}"/>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01</a:t>
              </a:r>
            </a:p>
          </p:txBody>
        </p:sp>
      </p:grpSp>
      <p:cxnSp>
        <p:nvCxnSpPr>
          <p:cNvPr id="24" name="Straight Connector 23">
            <a:extLst>
              <a:ext uri="{FF2B5EF4-FFF2-40B4-BE49-F238E27FC236}">
                <a16:creationId xmlns:a16="http://schemas.microsoft.com/office/drawing/2014/main" id="{99AC50ED-143F-0BA8-BBD3-EBCFC4047DB0}"/>
              </a:ext>
            </a:extLst>
          </p:cNvPr>
          <p:cNvCxnSpPr/>
          <p:nvPr/>
        </p:nvCxnSpPr>
        <p:spPr>
          <a:xfrm flipH="1">
            <a:off x="1220343" y="4653236"/>
            <a:ext cx="980784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EACA9E0-D5E0-3C28-47A2-043BEFFB63F1}"/>
              </a:ext>
            </a:extLst>
          </p:cNvPr>
          <p:cNvGrpSpPr/>
          <p:nvPr/>
        </p:nvGrpSpPr>
        <p:grpSpPr>
          <a:xfrm>
            <a:off x="258402" y="4347534"/>
            <a:ext cx="1420700" cy="893966"/>
            <a:chOff x="5728181" y="1253145"/>
            <a:chExt cx="1546707" cy="973255"/>
          </a:xfrm>
        </p:grpSpPr>
        <p:sp>
          <p:nvSpPr>
            <p:cNvPr id="28" name="Oval 27">
              <a:extLst>
                <a:ext uri="{FF2B5EF4-FFF2-40B4-BE49-F238E27FC236}">
                  <a16:creationId xmlns:a16="http://schemas.microsoft.com/office/drawing/2014/main" id="{75D30B0D-48D8-E2CC-2ED2-7B16FF94C1C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9" name="Text Placeholder 23">
              <a:extLst>
                <a:ext uri="{FF2B5EF4-FFF2-40B4-BE49-F238E27FC236}">
                  <a16:creationId xmlns:a16="http://schemas.microsoft.com/office/drawing/2014/main" id="{570C0FC3-67C0-95B3-1EF6-AD36746F1C36}"/>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02</a:t>
              </a:r>
            </a:p>
          </p:txBody>
        </p:sp>
      </p:grpSp>
    </p:spTree>
    <p:extLst>
      <p:ext uri="{BB962C8B-B14F-4D97-AF65-F5344CB8AC3E}">
        <p14:creationId xmlns:p14="http://schemas.microsoft.com/office/powerpoint/2010/main" val="2772506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ECF98-4343-9632-9AB9-67DABC2B39E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4328A5A-CE60-4DB2-298B-0F319C23316B}"/>
              </a:ext>
            </a:extLst>
          </p:cNvPr>
          <p:cNvPicPr>
            <a:picLocks noChangeAspect="1"/>
          </p:cNvPicPr>
          <p:nvPr/>
        </p:nvPicPr>
        <p:blipFill>
          <a:blip r:embed="rId2"/>
          <a:srcRect l="-16994" t="48092" r="16994" b="20511"/>
          <a:stretch>
            <a:fillRect/>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3B98633E-4AD4-0793-A822-7BC73BA78FBD}"/>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913270A4-5FDE-3F56-340B-680679E3D8AA}"/>
              </a:ext>
            </a:extLst>
          </p:cNvPr>
          <p:cNvSpPr/>
          <p:nvPr/>
        </p:nvSpPr>
        <p:spPr>
          <a:xfrm rot="10800000">
            <a:off x="-1" y="-1"/>
            <a:ext cx="5038165" cy="2277035"/>
          </a:xfrm>
          <a:prstGeom prst="rect">
            <a:avLst/>
          </a:prstGeom>
          <a:blipFill>
            <a:blip r:embed="rId3">
              <a:alphaModFix amt="73000"/>
            </a:blip>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6D426B1B-A582-0275-A8DC-B07CB3E435B7}"/>
              </a:ext>
            </a:extLst>
          </p:cNvPr>
          <p:cNvSpPr txBox="1"/>
          <p:nvPr/>
        </p:nvSpPr>
        <p:spPr>
          <a:xfrm>
            <a:off x="783664" y="3205354"/>
            <a:ext cx="8509000" cy="31681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no" sz="2300" b="0" i="0" u="none" strike="noStrike">
                <a:solidFill>
                  <a:srgbClr val="404040"/>
                </a:solidFill>
                <a:latin typeface="Calibri"/>
                <a:ea typeface="Calibri"/>
                <a:cs typeface="Calibri"/>
              </a:rPr>
              <a:t>Om det er så sterkt at det kan anses som en invalidiserende følelse. I denne veiledningen finner du sunne alternativer til å stappe i seg eller ignorere eller unngå disse følelsene som vanligvis kategoriseres som «negative». </a:t>
            </a:r>
          </a:p>
          <a:p>
            <a:pPr marL="0" indent="0">
              <a:lnSpc>
                <a:spcPts val="2200"/>
              </a:lnSpc>
              <a:spcBef>
                <a:spcPct val="0"/>
              </a:spcBef>
              <a:buNone/>
            </a:pPr>
            <a:endParaRPr lang="en-IE" sz="23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200"/>
              </a:lnSpc>
              <a:spcBef>
                <a:spcPct val="0"/>
              </a:spcBef>
              <a:buNone/>
            </a:pPr>
            <a:r>
              <a:rPr lang="no" sz="2300" b="0" i="0" u="none" strike="noStrike">
                <a:solidFill>
                  <a:srgbClr val="404040"/>
                </a:solidFill>
                <a:latin typeface="Calibri"/>
                <a:ea typeface="Calibri"/>
                <a:cs typeface="Calibri"/>
              </a:rPr>
              <a:t>Ved å møte angsten, sorgen og frykten direkte og akseptere disse delene av deg selv, får du et godt forhold til virkeligheten slik den er i dag og legger et sterkt grunnlag for å iverksette tiltak som er imot det. Kollektive handlinger kan bygge mot den typen fremtider vi ønsker og den typen fellesskap vi ønsker å være en del av.</a:t>
            </a:r>
          </a:p>
          <a:p>
            <a:pPr marL="0" indent="0">
              <a:lnSpc>
                <a:spcPts val="2200"/>
              </a:lnSpc>
              <a:spcBef>
                <a:spcPct val="0"/>
              </a:spcBef>
              <a:buNone/>
            </a:pPr>
            <a:endParaRPr lang="sv-SE" sz="23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D97E5024-F532-3634-05DE-E26CA158CCA1}"/>
              </a:ext>
            </a:extLst>
          </p:cNvPr>
          <p:cNvSpPr txBox="1"/>
          <p:nvPr/>
        </p:nvSpPr>
        <p:spPr>
          <a:xfrm>
            <a:off x="-3" y="548248"/>
            <a:ext cx="892810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Følgende moduler kan tjene som en frykt</a:t>
            </a:r>
          </a:p>
        </p:txBody>
      </p:sp>
      <p:sp>
        <p:nvSpPr>
          <p:cNvPr id="6" name="Google Shape;145;p2">
            <a:extLst>
              <a:ext uri="{FF2B5EF4-FFF2-40B4-BE49-F238E27FC236}">
                <a16:creationId xmlns:a16="http://schemas.microsoft.com/office/drawing/2014/main" id="{2DDD3D1E-22D2-8E20-99BE-370B4765D9A0}"/>
              </a:ext>
            </a:extLst>
          </p:cNvPr>
          <p:cNvSpPr txBox="1"/>
          <p:nvPr/>
        </p:nvSpPr>
        <p:spPr>
          <a:xfrm>
            <a:off x="-4" y="1272830"/>
            <a:ext cx="715384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motgift mot angst, sorg og frykt</a:t>
            </a:r>
          </a:p>
        </p:txBody>
      </p:sp>
    </p:spTree>
    <p:extLst>
      <p:ext uri="{BB962C8B-B14F-4D97-AF65-F5344CB8AC3E}">
        <p14:creationId xmlns:p14="http://schemas.microsoft.com/office/powerpoint/2010/main" val="189819204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2F894-70E3-8887-36A7-18F7BA172050}"/>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88D7E58B-B837-B401-EF18-E3F6F3A69BCC}"/>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ECC60ADB-A9F9-4A99-8106-7502BF8BA7D6}"/>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F8239C4A-AEA5-D126-99CD-37FC0B1B4EE8}"/>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AB8F3FFE-0802-7B2E-1D4B-CB980BE7DEC6}"/>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no" sz="13000" b="1" i="0" u="none" strike="noStrike">
                <a:solidFill>
                  <a:srgbClr val="5398A2"/>
                </a:solidFill>
                <a:latin typeface="Calibri"/>
              </a:rPr>
              <a:t>02</a:t>
            </a:r>
          </a:p>
        </p:txBody>
      </p:sp>
      <p:cxnSp>
        <p:nvCxnSpPr>
          <p:cNvPr id="20" name="Straight Connector 19">
            <a:extLst>
              <a:ext uri="{FF2B5EF4-FFF2-40B4-BE49-F238E27FC236}">
                <a16:creationId xmlns:a16="http://schemas.microsoft.com/office/drawing/2014/main" id="{81495BAF-513B-CEF3-A8A2-FABE34F1EF11}"/>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B313D-9B6A-1A94-7395-E5C9C385F8FC}"/>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CD0D5FE-282D-E030-CACA-2239E01053A1}"/>
              </a:ext>
            </a:extLst>
          </p:cNvPr>
          <p:cNvSpPr/>
          <p:nvPr/>
        </p:nvSpPr>
        <p:spPr>
          <a:xfrm>
            <a:off x="3801979" y="2581516"/>
            <a:ext cx="823258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28" name="TextBox 27">
            <a:extLst>
              <a:ext uri="{FF2B5EF4-FFF2-40B4-BE49-F238E27FC236}">
                <a16:creationId xmlns:a16="http://schemas.microsoft.com/office/drawing/2014/main" id="{03C74D9B-75B7-8769-4EDB-1F7802D4B4E3}"/>
              </a:ext>
            </a:extLst>
          </p:cNvPr>
          <p:cNvSpPr txBox="1"/>
          <p:nvPr/>
        </p:nvSpPr>
        <p:spPr>
          <a:xfrm>
            <a:off x="5057676" y="2598003"/>
            <a:ext cx="6809949" cy="830997"/>
          </a:xfrm>
          <a:prstGeom prst="rect">
            <a:avLst/>
          </a:prstGeom>
          <a:noFill/>
        </p:spPr>
        <p:txBody>
          <a:bodyPr wrap="none" rtlCol="0">
            <a:noAutofit/>
          </a:bodyPr>
          <a:lstStyle/>
          <a:p>
            <a:pPr rtl="0"/>
            <a:r>
              <a:rPr lang="no" sz="4800" b="1" i="0" u="none" strike="noStrike" spc="324">
                <a:solidFill>
                  <a:srgbClr val="5398A2"/>
                </a:solidFill>
                <a:latin typeface="Calibri"/>
                <a:cs typeface="Calibri"/>
              </a:rPr>
              <a:t>Strategier for å mestre</a:t>
            </a:r>
          </a:p>
        </p:txBody>
      </p:sp>
      <p:pic>
        <p:nvPicPr>
          <p:cNvPr id="29" name="Picture 28">
            <a:extLst>
              <a:ext uri="{FF2B5EF4-FFF2-40B4-BE49-F238E27FC236}">
                <a16:creationId xmlns:a16="http://schemas.microsoft.com/office/drawing/2014/main" id="{11CF036D-7A3A-90F8-7DDA-F249CE0B0CD4}"/>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sp>
        <p:nvSpPr>
          <p:cNvPr id="2" name="Rectangle 1">
            <a:extLst>
              <a:ext uri="{FF2B5EF4-FFF2-40B4-BE49-F238E27FC236}">
                <a16:creationId xmlns:a16="http://schemas.microsoft.com/office/drawing/2014/main" id="{5AC8CAC0-4204-5EEA-1D2F-480675135E78}"/>
              </a:ext>
            </a:extLst>
          </p:cNvPr>
          <p:cNvSpPr/>
          <p:nvPr/>
        </p:nvSpPr>
        <p:spPr>
          <a:xfrm>
            <a:off x="5128015" y="3542099"/>
            <a:ext cx="345451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3" name="TextBox 2">
            <a:extLst>
              <a:ext uri="{FF2B5EF4-FFF2-40B4-BE49-F238E27FC236}">
                <a16:creationId xmlns:a16="http://schemas.microsoft.com/office/drawing/2014/main" id="{C62A6154-7D7B-6EF4-E9E6-B4555908D537}"/>
              </a:ext>
            </a:extLst>
          </p:cNvPr>
          <p:cNvSpPr txBox="1"/>
          <p:nvPr/>
        </p:nvSpPr>
        <p:spPr>
          <a:xfrm>
            <a:off x="5179876" y="3558586"/>
            <a:ext cx="3819745" cy="830997"/>
          </a:xfrm>
          <a:prstGeom prst="rect">
            <a:avLst/>
          </a:prstGeom>
          <a:noFill/>
        </p:spPr>
        <p:txBody>
          <a:bodyPr wrap="none" rtlCol="0">
            <a:noAutofit/>
          </a:bodyPr>
          <a:lstStyle/>
          <a:p>
            <a:pPr rtl="0"/>
            <a:r>
              <a:rPr lang="no" sz="4800" b="1" i="0" u="none" strike="noStrike" spc="324">
                <a:solidFill>
                  <a:srgbClr val="5398A2"/>
                </a:solidFill>
                <a:latin typeface="Calibri"/>
                <a:cs typeface="Calibri"/>
              </a:rPr>
              <a:t>klimaangst </a:t>
            </a:r>
          </a:p>
        </p:txBody>
      </p:sp>
    </p:spTree>
    <p:extLst>
      <p:ext uri="{BB962C8B-B14F-4D97-AF65-F5344CB8AC3E}">
        <p14:creationId xmlns:p14="http://schemas.microsoft.com/office/powerpoint/2010/main" val="35903292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A2EB4-9A43-7FC1-1085-BE2CFDB1A59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6808F779-7109-627C-1C07-94A1B4724C25}"/>
              </a:ext>
            </a:extLst>
          </p:cNvPr>
          <p:cNvPicPr>
            <a:picLocks noChangeAspect="1"/>
          </p:cNvPicPr>
          <p:nvPr/>
        </p:nvPicPr>
        <p:blipFill>
          <a:blip r:embed="rId2"/>
          <a:srcRect l="29162" t="41990" r="5635" b="21274"/>
          <a:stretch>
            <a:fillRect/>
          </a:stretch>
        </p:blipFill>
        <p:spPr>
          <a:xfrm>
            <a:off x="-2" y="-1"/>
            <a:ext cx="3703711" cy="3129939"/>
          </a:xfrm>
          <a:prstGeom prst="rect">
            <a:avLst/>
          </a:prstGeom>
        </p:spPr>
      </p:pic>
      <p:sp>
        <p:nvSpPr>
          <p:cNvPr id="11" name="Google Shape;133;p1">
            <a:extLst>
              <a:ext uri="{FF2B5EF4-FFF2-40B4-BE49-F238E27FC236}">
                <a16:creationId xmlns:a16="http://schemas.microsoft.com/office/drawing/2014/main" id="{D63B6F51-D5C7-18C4-32BA-2B0AED3CFA51}"/>
              </a:ext>
            </a:extLst>
          </p:cNvPr>
          <p:cNvSpPr/>
          <p:nvPr/>
        </p:nvSpPr>
        <p:spPr>
          <a:xfrm rot="5400000">
            <a:off x="-1169380" y="1169378"/>
            <a:ext cx="6858003" cy="4519248"/>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44F1AE33-2F90-566E-99F4-3DEB4C6174F4}"/>
              </a:ext>
            </a:extLst>
          </p:cNvPr>
          <p:cNvSpPr>
            <a:spLocks noChangeAspect="1"/>
          </p:cNvSpPr>
          <p:nvPr/>
        </p:nvSpPr>
        <p:spPr>
          <a:xfrm rot="10800000">
            <a:off x="44420" y="3676235"/>
            <a:ext cx="4474826" cy="3204000"/>
          </a:xfrm>
          <a:prstGeom prst="rect">
            <a:avLst/>
          </a:prstGeom>
          <a:blipFill>
            <a:blip r:embed="rId3">
              <a:alphaModFix amt="73000"/>
            </a:blip>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Google Shape;145;p2">
            <a:extLst>
              <a:ext uri="{FF2B5EF4-FFF2-40B4-BE49-F238E27FC236}">
                <a16:creationId xmlns:a16="http://schemas.microsoft.com/office/drawing/2014/main" id="{F4372009-6152-5B5F-2F1C-79CB08E8102C}"/>
              </a:ext>
            </a:extLst>
          </p:cNvPr>
          <p:cNvSpPr txBox="1"/>
          <p:nvPr/>
        </p:nvSpPr>
        <p:spPr>
          <a:xfrm>
            <a:off x="-29307" y="620338"/>
            <a:ext cx="422581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02</a:t>
            </a:r>
          </a:p>
        </p:txBody>
      </p:sp>
      <p:sp>
        <p:nvSpPr>
          <p:cNvPr id="16" name="Text Placeholder 3">
            <a:extLst>
              <a:ext uri="{FF2B5EF4-FFF2-40B4-BE49-F238E27FC236}">
                <a16:creationId xmlns:a16="http://schemas.microsoft.com/office/drawing/2014/main" id="{3219DAB7-3599-8FE7-BC8C-258213A5F700}"/>
              </a:ext>
            </a:extLst>
          </p:cNvPr>
          <p:cNvSpPr txBox="1"/>
          <p:nvPr/>
        </p:nvSpPr>
        <p:spPr>
          <a:xfrm>
            <a:off x="5632546" y="725132"/>
            <a:ext cx="5938134" cy="36302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300"/>
              </a:lnSpc>
              <a:spcBef>
                <a:spcPct val="0"/>
              </a:spcBef>
              <a:buClr>
                <a:srgbClr val="E6C8C7"/>
              </a:buClr>
              <a:buNone/>
            </a:pPr>
            <a:r>
              <a:rPr lang="no" sz="2300" b="0" i="0" u="none" strike="noStrike">
                <a:solidFill>
                  <a:srgbClr val="404040"/>
                </a:solidFill>
                <a:latin typeface="Calibri"/>
                <a:ea typeface="Calibri"/>
                <a:cs typeface="Calibri"/>
              </a:rPr>
              <a:t>emosjonsorienterte strategier, som å utvikle emosjonell bevissthet, akseptere og</a:t>
            </a:r>
          </a:p>
          <a:p>
            <a:pPr marL="0" indent="0" rtl="0">
              <a:lnSpc>
                <a:spcPts val="2300"/>
              </a:lnSpc>
              <a:spcBef>
                <a:spcPct val="0"/>
              </a:spcBef>
              <a:buClr>
                <a:srgbClr val="E6C8C7"/>
              </a:buClr>
              <a:buNone/>
            </a:pPr>
            <a:r>
              <a:rPr lang="no" sz="2300" b="0" i="0" u="none" strike="noStrike">
                <a:solidFill>
                  <a:srgbClr val="404040"/>
                </a:solidFill>
                <a:latin typeface="Calibri"/>
                <a:ea typeface="Calibri"/>
                <a:cs typeface="Calibri"/>
              </a:rPr>
              <a:t>validere følelser, og praktisere avslapnings- og mindfulness-teknikker.</a:t>
            </a:r>
          </a:p>
          <a:p>
            <a:pPr marL="0" indent="0">
              <a:lnSpc>
                <a:spcPts val="2300"/>
              </a:lnSpc>
              <a:spcBef>
                <a:spcPct val="0"/>
              </a:spcBef>
              <a:buClr>
                <a:srgbClr val="E6C8C7"/>
              </a:buClr>
              <a:buNone/>
            </a:pPr>
            <a:r>
              <a:rPr lang="en-IE" sz="230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rtl="0">
              <a:lnSpc>
                <a:spcPts val="2300"/>
              </a:lnSpc>
              <a:spcBef>
                <a:spcPct val="0"/>
              </a:spcBef>
              <a:buClr>
                <a:srgbClr val="E6C8C7"/>
              </a:buClr>
              <a:buNone/>
            </a:pPr>
            <a:r>
              <a:rPr lang="no" sz="2300" b="1" i="0" u="none" strike="noStrike">
                <a:solidFill>
                  <a:srgbClr val="1F8E47"/>
                </a:solidFill>
                <a:latin typeface="Calibri"/>
                <a:ea typeface="Calibri"/>
                <a:cs typeface="Calibri"/>
              </a:rPr>
              <a:t>Strategier fokusert på sosial og samfunnsstøtte, som å bygge nettverk av likemannsstøtte</a:t>
            </a:r>
          </a:p>
          <a:p>
            <a:pPr marL="0" indent="0" rtl="0">
              <a:lnSpc>
                <a:spcPts val="2300"/>
              </a:lnSpc>
              <a:spcBef>
                <a:spcPct val="0"/>
              </a:spcBef>
              <a:buClr>
                <a:srgbClr val="E6C8C7"/>
              </a:buClr>
              <a:buNone/>
            </a:pPr>
            <a:r>
              <a:rPr lang="no" sz="2300" b="0" i="0" u="none" strike="noStrike">
                <a:solidFill>
                  <a:srgbClr val="404040"/>
                </a:solidFill>
                <a:latin typeface="Calibri"/>
                <a:ea typeface="Calibri"/>
                <a:cs typeface="Calibri"/>
              </a:rPr>
              <a:t>delta i fellesskap som tar for seg klimaendringer, og søke støtte</a:t>
            </a:r>
          </a:p>
          <a:p>
            <a:pPr marL="0" indent="0" rtl="0">
              <a:lnSpc>
                <a:spcPts val="2300"/>
              </a:lnSpc>
              <a:spcBef>
                <a:spcPct val="0"/>
              </a:spcBef>
              <a:buClr>
                <a:srgbClr val="E6C8C7"/>
              </a:buClr>
              <a:buNone/>
            </a:pPr>
            <a:r>
              <a:rPr lang="no" sz="2300" b="0" i="0" u="none" strike="noStrike">
                <a:solidFill>
                  <a:srgbClr val="404040"/>
                </a:solidFill>
                <a:latin typeface="Calibri"/>
                <a:ea typeface="Calibri"/>
                <a:cs typeface="Calibri"/>
              </a:rPr>
              <a:t>fra psykiske helsepersonell.</a:t>
            </a:r>
          </a:p>
          <a:p>
            <a:pPr marL="0" indent="0">
              <a:lnSpc>
                <a:spcPts val="2300"/>
              </a:lnSpc>
              <a:spcBef>
                <a:spcPct val="0"/>
              </a:spcBef>
              <a:buClr>
                <a:srgbClr val="E6C8C7"/>
              </a:buClr>
              <a:buNone/>
            </a:pPr>
            <a:r>
              <a:rPr lang="en-IE" sz="230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rtl="0">
              <a:lnSpc>
                <a:spcPts val="2300"/>
              </a:lnSpc>
              <a:spcBef>
                <a:spcPct val="0"/>
              </a:spcBef>
              <a:buClr>
                <a:srgbClr val="E6C8C7"/>
              </a:buClr>
              <a:buNone/>
            </a:pPr>
            <a:r>
              <a:rPr lang="no" sz="2300" b="0" i="0" u="none" strike="noStrike">
                <a:solidFill>
                  <a:srgbClr val="404040"/>
                </a:solidFill>
                <a:latin typeface="Calibri"/>
                <a:ea typeface="Calibri"/>
                <a:cs typeface="Calibri"/>
              </a:rPr>
              <a:t>Handlingsorienterte strategier, som å engasjere seg i klimaaktivisme, delta i</a:t>
            </a:r>
          </a:p>
          <a:p>
            <a:pPr marL="0" indent="0" rtl="0">
              <a:lnSpc>
                <a:spcPts val="2300"/>
              </a:lnSpc>
              <a:spcBef>
                <a:spcPct val="0"/>
              </a:spcBef>
              <a:buClr>
                <a:srgbClr val="E6C8C7"/>
              </a:buClr>
              <a:buNone/>
            </a:pPr>
            <a:r>
              <a:rPr lang="no" sz="2300" b="0" i="0" u="none" strike="noStrike">
                <a:solidFill>
                  <a:srgbClr val="404040"/>
                </a:solidFill>
                <a:latin typeface="Calibri"/>
                <a:ea typeface="Calibri"/>
                <a:cs typeface="Calibri"/>
              </a:rPr>
              <a:t>individuelle og samfunnsnivå for å redusere klimaendringer, og utvikle en</a:t>
            </a:r>
          </a:p>
          <a:p>
            <a:pPr marL="0" indent="0" rtl="0">
              <a:lnSpc>
                <a:spcPts val="2300"/>
              </a:lnSpc>
              <a:spcBef>
                <a:spcPct val="0"/>
              </a:spcBef>
              <a:buClr>
                <a:srgbClr val="E6C8C7"/>
              </a:buClr>
              <a:buNone/>
            </a:pPr>
            <a:r>
              <a:rPr lang="no" sz="2300" b="0" i="0" u="none" strike="noStrike">
                <a:solidFill>
                  <a:srgbClr val="404040"/>
                </a:solidFill>
                <a:latin typeface="Calibri"/>
                <a:ea typeface="Calibri"/>
                <a:cs typeface="Calibri"/>
              </a:rPr>
              <a:t>følelse av handlekraft og myndiggjøring.</a:t>
            </a:r>
          </a:p>
          <a:p>
            <a:pPr marL="0" indent="0">
              <a:lnSpc>
                <a:spcPts val="2300"/>
              </a:lnSpc>
              <a:spcBef>
                <a:spcPct val="0"/>
              </a:spcBef>
              <a:buClr>
                <a:srgbClr val="E6C8C7"/>
              </a:buClr>
              <a:buNone/>
            </a:pPr>
            <a:endParaRPr lang="en-IE" sz="23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300"/>
              </a:lnSpc>
              <a:spcBef>
                <a:spcPct val="0"/>
              </a:spcBef>
              <a:buClr>
                <a:srgbClr val="E6C8C7"/>
              </a:buClr>
              <a:buNone/>
            </a:pPr>
            <a:r>
              <a:rPr lang="no" sz="2300" b="0" i="1" u="none" strike="noStrike">
                <a:solidFill>
                  <a:srgbClr val="404040"/>
                </a:solidFill>
                <a:latin typeface="Calibri"/>
                <a:ea typeface="Calibri"/>
                <a:cs typeface="Calibri"/>
              </a:rPr>
              <a:t>I denne veiledningen skal vi utforske hvordan disse strategiene ser ut i form av konkrete aktiviteter og praksiser.</a:t>
            </a:r>
          </a:p>
          <a:p>
            <a:pPr marL="0" indent="0">
              <a:lnSpc>
                <a:spcPts val="2300"/>
              </a:lnSpc>
              <a:spcBef>
                <a:spcPct val="0"/>
              </a:spcBef>
              <a:buClr>
                <a:srgbClr val="E6C8C7"/>
              </a:buClr>
              <a:buNone/>
            </a:pPr>
            <a:endParaRPr lang="en-IE" sz="23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ct val="0"/>
              </a:spcBef>
              <a:buClr>
                <a:srgbClr val="E6C8C7"/>
              </a:buClr>
              <a:buNone/>
            </a:pPr>
            <a:endParaRPr lang="sv-SE" sz="23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6A44DC0B-B4AC-8343-F28E-5DE4A6D09270}"/>
              </a:ext>
            </a:extLst>
          </p:cNvPr>
          <p:cNvCxnSpPr/>
          <p:nvPr/>
        </p:nvCxnSpPr>
        <p:spPr>
          <a:xfrm flipH="1">
            <a:off x="4513954" y="512976"/>
            <a:ext cx="754811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F52D53E-5D97-D2C3-FB2E-089DEA8C0B0A}"/>
              </a:ext>
            </a:extLst>
          </p:cNvPr>
          <p:cNvGrpSpPr/>
          <p:nvPr/>
        </p:nvGrpSpPr>
        <p:grpSpPr>
          <a:xfrm>
            <a:off x="4431895" y="159014"/>
            <a:ext cx="1420700" cy="893966"/>
            <a:chOff x="5728181" y="1253145"/>
            <a:chExt cx="1546707" cy="973255"/>
          </a:xfrm>
        </p:grpSpPr>
        <p:sp>
          <p:nvSpPr>
            <p:cNvPr id="22" name="Oval 21">
              <a:extLst>
                <a:ext uri="{FF2B5EF4-FFF2-40B4-BE49-F238E27FC236}">
                  <a16:creationId xmlns:a16="http://schemas.microsoft.com/office/drawing/2014/main" id="{80E8356D-B36C-2F1B-1AC1-04710F91932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Text Placeholder 23">
              <a:extLst>
                <a:ext uri="{FF2B5EF4-FFF2-40B4-BE49-F238E27FC236}">
                  <a16:creationId xmlns:a16="http://schemas.microsoft.com/office/drawing/2014/main" id="{75047A60-8A69-A012-82F8-0A39134CF00F}"/>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01</a:t>
              </a:r>
            </a:p>
          </p:txBody>
        </p:sp>
      </p:grpSp>
      <p:sp>
        <p:nvSpPr>
          <p:cNvPr id="29" name="Text Placeholder 3">
            <a:extLst>
              <a:ext uri="{FF2B5EF4-FFF2-40B4-BE49-F238E27FC236}">
                <a16:creationId xmlns:a16="http://schemas.microsoft.com/office/drawing/2014/main" id="{98ABB17E-FF15-2145-4FD0-60775AE02CC0}"/>
              </a:ext>
            </a:extLst>
          </p:cNvPr>
          <p:cNvSpPr txBox="1"/>
          <p:nvPr/>
        </p:nvSpPr>
        <p:spPr>
          <a:xfrm>
            <a:off x="536048" y="3172029"/>
            <a:ext cx="3236701" cy="45290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no" sz="2800" b="0" i="0" u="none" strike="noStrike">
                <a:solidFill>
                  <a:srgbClr val="FFFFFF"/>
                </a:solidFill>
                <a:latin typeface="Calibri"/>
                <a:ea typeface="Calibri"/>
                <a:cs typeface="Calibri"/>
              </a:rPr>
              <a:t>De viktigste strategiene for å takle klimaangst kan grupperes i tre hovedkategorier</a:t>
            </a:r>
          </a:p>
          <a:p>
            <a:pPr marL="0" indent="0" rtl="0">
              <a:lnSpc>
                <a:spcPts val="2500"/>
              </a:lnSpc>
              <a:spcBef>
                <a:spcPct val="0"/>
              </a:spcBef>
              <a:buNone/>
            </a:pPr>
            <a:r>
              <a:rPr lang="no" sz="2800" b="0" i="0" u="none" strike="noStrike">
                <a:solidFill>
                  <a:srgbClr val="FFFFFF"/>
                </a:solidFill>
                <a:latin typeface="Calibri"/>
                <a:ea typeface="Calibri"/>
                <a:cs typeface="Calibri"/>
              </a:rPr>
              <a:t>kategorier:</a:t>
            </a:r>
          </a:p>
          <a:p>
            <a:pPr marL="0" indent="0">
              <a:lnSpc>
                <a:spcPts val="2500"/>
              </a:lnSpc>
              <a:spcBef>
                <a:spcPct val="0"/>
              </a:spcBef>
              <a:buNone/>
            </a:pPr>
            <a:endParaRPr lang="sv-SE">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370ADBCB-8DED-A2B8-1691-3693CA2FA71F}"/>
              </a:ext>
            </a:extLst>
          </p:cNvPr>
          <p:cNvSpPr txBox="1"/>
          <p:nvPr/>
        </p:nvSpPr>
        <p:spPr>
          <a:xfrm>
            <a:off x="-29307" y="1368943"/>
            <a:ext cx="380205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for å takle</a:t>
            </a:r>
          </a:p>
        </p:txBody>
      </p:sp>
      <p:sp>
        <p:nvSpPr>
          <p:cNvPr id="3" name="Google Shape;145;p2">
            <a:extLst>
              <a:ext uri="{FF2B5EF4-FFF2-40B4-BE49-F238E27FC236}">
                <a16:creationId xmlns:a16="http://schemas.microsoft.com/office/drawing/2014/main" id="{C1592981-775D-6032-1B61-AD9643068AFD}"/>
              </a:ext>
            </a:extLst>
          </p:cNvPr>
          <p:cNvSpPr txBox="1"/>
          <p:nvPr/>
        </p:nvSpPr>
        <p:spPr>
          <a:xfrm>
            <a:off x="-29307" y="2117549"/>
            <a:ext cx="373301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klimaangst </a:t>
            </a:r>
          </a:p>
        </p:txBody>
      </p:sp>
      <p:cxnSp>
        <p:nvCxnSpPr>
          <p:cNvPr id="5" name="Straight Connector 4">
            <a:extLst>
              <a:ext uri="{FF2B5EF4-FFF2-40B4-BE49-F238E27FC236}">
                <a16:creationId xmlns:a16="http://schemas.microsoft.com/office/drawing/2014/main" id="{9AA92EAA-0747-2C91-FBC7-BE2349D4EDFF}"/>
              </a:ext>
            </a:extLst>
          </p:cNvPr>
          <p:cNvCxnSpPr/>
          <p:nvPr/>
        </p:nvCxnSpPr>
        <p:spPr>
          <a:xfrm flipH="1">
            <a:off x="4513954" y="5624238"/>
            <a:ext cx="7297616"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2BFCDDA-4D20-CE4F-FC61-63AA7C22ECFA}"/>
              </a:ext>
            </a:extLst>
          </p:cNvPr>
          <p:cNvCxnSpPr/>
          <p:nvPr/>
        </p:nvCxnSpPr>
        <p:spPr>
          <a:xfrm flipH="1">
            <a:off x="4508266" y="2076563"/>
            <a:ext cx="754811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5A2ADFB-F627-50AB-3DD7-AF8DF3820522}"/>
              </a:ext>
            </a:extLst>
          </p:cNvPr>
          <p:cNvGrpSpPr/>
          <p:nvPr/>
        </p:nvGrpSpPr>
        <p:grpSpPr>
          <a:xfrm>
            <a:off x="4426207" y="1722601"/>
            <a:ext cx="1420700" cy="893966"/>
            <a:chOff x="5728181" y="1253145"/>
            <a:chExt cx="1546707" cy="973255"/>
          </a:xfrm>
        </p:grpSpPr>
        <p:sp>
          <p:nvSpPr>
            <p:cNvPr id="9" name="Oval 8">
              <a:extLst>
                <a:ext uri="{FF2B5EF4-FFF2-40B4-BE49-F238E27FC236}">
                  <a16:creationId xmlns:a16="http://schemas.microsoft.com/office/drawing/2014/main" id="{FBD63353-5FE7-09E1-8CC4-09AD4E794C5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Text Placeholder 23">
              <a:extLst>
                <a:ext uri="{FF2B5EF4-FFF2-40B4-BE49-F238E27FC236}">
                  <a16:creationId xmlns:a16="http://schemas.microsoft.com/office/drawing/2014/main" id="{6D821FB3-1282-5930-4E52-20BCF70EA3E8}"/>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02</a:t>
              </a:r>
            </a:p>
          </p:txBody>
        </p:sp>
      </p:grpSp>
      <p:cxnSp>
        <p:nvCxnSpPr>
          <p:cNvPr id="12" name="Straight Connector 11">
            <a:extLst>
              <a:ext uri="{FF2B5EF4-FFF2-40B4-BE49-F238E27FC236}">
                <a16:creationId xmlns:a16="http://schemas.microsoft.com/office/drawing/2014/main" id="{36C00EDD-875E-EB04-5F2A-EB5542185B23}"/>
              </a:ext>
            </a:extLst>
          </p:cNvPr>
          <p:cNvCxnSpPr/>
          <p:nvPr/>
        </p:nvCxnSpPr>
        <p:spPr>
          <a:xfrm flipH="1">
            <a:off x="4508266" y="3902202"/>
            <a:ext cx="754811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7F3D113-4444-6112-F5B7-D4DDB9B2F3F8}"/>
              </a:ext>
            </a:extLst>
          </p:cNvPr>
          <p:cNvGrpSpPr/>
          <p:nvPr/>
        </p:nvGrpSpPr>
        <p:grpSpPr>
          <a:xfrm>
            <a:off x="4426207" y="3548240"/>
            <a:ext cx="1420700" cy="893966"/>
            <a:chOff x="5728181" y="1253145"/>
            <a:chExt cx="1546707" cy="973255"/>
          </a:xfrm>
        </p:grpSpPr>
        <p:sp>
          <p:nvSpPr>
            <p:cNvPr id="14" name="Oval 13">
              <a:extLst>
                <a:ext uri="{FF2B5EF4-FFF2-40B4-BE49-F238E27FC236}">
                  <a16:creationId xmlns:a16="http://schemas.microsoft.com/office/drawing/2014/main" id="{D69A37B9-A247-B7EB-846E-87F42D9615E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Text Placeholder 23">
              <a:extLst>
                <a:ext uri="{FF2B5EF4-FFF2-40B4-BE49-F238E27FC236}">
                  <a16:creationId xmlns:a16="http://schemas.microsoft.com/office/drawing/2014/main" id="{568C6FCE-D3AC-873F-B538-FD480FDD5775}"/>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03</a:t>
              </a:r>
            </a:p>
          </p:txBody>
        </p:sp>
      </p:grpSp>
    </p:spTree>
    <p:extLst>
      <p:ext uri="{BB962C8B-B14F-4D97-AF65-F5344CB8AC3E}">
        <p14:creationId xmlns:p14="http://schemas.microsoft.com/office/powerpoint/2010/main" val="419999468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F0962-D54A-89CB-D4A5-472B8D618F52}"/>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DAAB6037-9F99-5FBA-86EB-D5A04FC8367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12A2E63-C28F-F05C-D4D0-98B0302FEA83}"/>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4205EAF6-79E2-02FA-AB45-4821AABCEB9B}"/>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2F13B07E-A859-3463-539A-6CCEECE674F4}"/>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no" sz="13000" b="1" i="0" u="none" strike="noStrike">
                <a:solidFill>
                  <a:srgbClr val="5398A2"/>
                </a:solidFill>
                <a:latin typeface="Calibri"/>
              </a:rPr>
              <a:t>03</a:t>
            </a:r>
          </a:p>
        </p:txBody>
      </p:sp>
      <p:cxnSp>
        <p:nvCxnSpPr>
          <p:cNvPr id="20" name="Straight Connector 19">
            <a:extLst>
              <a:ext uri="{FF2B5EF4-FFF2-40B4-BE49-F238E27FC236}">
                <a16:creationId xmlns:a16="http://schemas.microsoft.com/office/drawing/2014/main" id="{5801A23A-51C6-89B3-B23E-62B2619A8CDC}"/>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5F2C8BC-610A-7E79-4F7B-593353F32240}"/>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51BFA30-CD4C-1422-2C1F-E3405F8AFB32}"/>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28" name="TextBox 27">
            <a:extLst>
              <a:ext uri="{FF2B5EF4-FFF2-40B4-BE49-F238E27FC236}">
                <a16:creationId xmlns:a16="http://schemas.microsoft.com/office/drawing/2014/main" id="{0BC5C7C8-3438-3355-4C16-B356F207DA3A}"/>
              </a:ext>
            </a:extLst>
          </p:cNvPr>
          <p:cNvSpPr txBox="1"/>
          <p:nvPr/>
        </p:nvSpPr>
        <p:spPr>
          <a:xfrm>
            <a:off x="5110429" y="2598003"/>
            <a:ext cx="5409624" cy="830997"/>
          </a:xfrm>
          <a:prstGeom prst="rect">
            <a:avLst/>
          </a:prstGeom>
          <a:noFill/>
        </p:spPr>
        <p:txBody>
          <a:bodyPr wrap="square" rtlCol="0">
            <a:noAutofit/>
          </a:bodyPr>
          <a:lstStyle/>
          <a:p>
            <a:pPr rtl="0"/>
            <a:r>
              <a:rPr lang="no" sz="4800" b="1" i="0" u="none" strike="noStrike" spc="324">
                <a:solidFill>
                  <a:srgbClr val="5398A2"/>
                </a:solidFill>
                <a:latin typeface="Calibri"/>
                <a:cs typeface="Calibri"/>
              </a:rPr>
              <a:t>Dagbokaktiviteter </a:t>
            </a:r>
          </a:p>
        </p:txBody>
      </p:sp>
      <p:pic>
        <p:nvPicPr>
          <p:cNvPr id="29" name="Picture 28">
            <a:extLst>
              <a:ext uri="{FF2B5EF4-FFF2-40B4-BE49-F238E27FC236}">
                <a16:creationId xmlns:a16="http://schemas.microsoft.com/office/drawing/2014/main" id="{EEC19E3B-D63A-70E0-BEE8-58C790F76AC8}"/>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spTree>
    <p:extLst>
      <p:ext uri="{BB962C8B-B14F-4D97-AF65-F5344CB8AC3E}">
        <p14:creationId xmlns:p14="http://schemas.microsoft.com/office/powerpoint/2010/main" val="204598020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028A-61D9-47F9-87F1-F579FAE6268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2D443C-EA97-5FEF-FB3C-7A328BC38324}"/>
              </a:ext>
            </a:extLst>
          </p:cNvPr>
          <p:cNvPicPr>
            <a:picLocks noChangeAspect="1"/>
          </p:cNvPicPr>
          <p:nvPr/>
        </p:nvPicPr>
        <p:blipFill>
          <a:blip r:embed="rId2"/>
          <a:srcRect l="-16994" t="48092" r="16994" b="20511"/>
          <a:stretch>
            <a:fillRect/>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753086CA-7801-FC0A-AD81-3D448C782DD0}"/>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B82E2F8E-1452-158D-A2B4-D66CFD190EE3}"/>
              </a:ext>
            </a:extLst>
          </p:cNvPr>
          <p:cNvSpPr/>
          <p:nvPr/>
        </p:nvSpPr>
        <p:spPr>
          <a:xfrm rot="10800000">
            <a:off x="-1" y="-1"/>
            <a:ext cx="5038165" cy="2277035"/>
          </a:xfrm>
          <a:prstGeom prst="rect">
            <a:avLst/>
          </a:prstGeom>
          <a:blipFill>
            <a:blip r:embed="rId3">
              <a:alphaModFix amt="73000"/>
            </a:blip>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00BA4834-3AAF-678C-2162-A3F1E5559E9D}"/>
              </a:ext>
            </a:extLst>
          </p:cNvPr>
          <p:cNvSpPr txBox="1"/>
          <p:nvPr/>
        </p:nvSpPr>
        <p:spPr>
          <a:xfrm>
            <a:off x="7596554" y="3235569"/>
            <a:ext cx="3709109"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no" sz="2300" b="0" i="1" u="none" strike="noStrike">
                <a:solidFill>
                  <a:srgbClr val="404040"/>
                </a:solidFill>
                <a:latin typeface="Calibri"/>
                <a:ea typeface="Calibri"/>
                <a:cs typeface="Calibri"/>
              </a:rPr>
              <a:t>I denne aktiviteten skal du tegne en graf for å kartlegge klimaangsten din gjennom livet. </a:t>
            </a:r>
          </a:p>
          <a:p>
            <a:pPr marL="0" indent="0">
              <a:lnSpc>
                <a:spcPts val="2200"/>
              </a:lnSpc>
              <a:spcBef>
                <a:spcPct val="0"/>
              </a:spcBef>
              <a:buNone/>
            </a:pPr>
            <a:endParaRPr lang="sv-SE" sz="2300" i="1">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ADF75377-6672-CA77-D7D9-81F0BA2A69B9}"/>
              </a:ext>
            </a:extLst>
          </p:cNvPr>
          <p:cNvSpPr txBox="1"/>
          <p:nvPr/>
        </p:nvSpPr>
        <p:spPr>
          <a:xfrm>
            <a:off x="792279" y="3235569"/>
            <a:ext cx="6065719"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3000"/>
              </a:lnSpc>
              <a:spcBef>
                <a:spcPct val="0"/>
              </a:spcBef>
              <a:buNone/>
            </a:pPr>
            <a:r>
              <a:rPr lang="no" sz="2800" b="0" i="0" u="none" strike="noStrike">
                <a:solidFill>
                  <a:srgbClr val="404040"/>
                </a:solidFill>
                <a:latin typeface="Calibri"/>
                <a:ea typeface="Calibri"/>
                <a:cs typeface="Calibri"/>
              </a:rPr>
              <a:t>Ved å kartlegge klimaangsten din gir du den en stemme og et middel til å veilede deg forbi frykten og til meningsfull handling. Det sentrale spørsmålet i denne aktiviteten er: «Hvordan har klimaangsten din utviklet seg over tid?» </a:t>
            </a:r>
            <a:endParaRPr lang="sv-SE">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D0B1808-B7CD-1BCD-752E-F05880E485C1}"/>
              </a:ext>
            </a:extLst>
          </p:cNvPr>
          <p:cNvCxnSpPr/>
          <p:nvPr/>
        </p:nvCxnSpPr>
        <p:spPr>
          <a:xfrm flipH="1">
            <a:off x="6994056" y="2864985"/>
            <a:ext cx="0" cy="341495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9743A1AD-F891-0BBE-90A6-2E6315668E34}"/>
              </a:ext>
            </a:extLst>
          </p:cNvPr>
          <p:cNvSpPr txBox="1"/>
          <p:nvPr/>
        </p:nvSpPr>
        <p:spPr>
          <a:xfrm>
            <a:off x="-3" y="578059"/>
            <a:ext cx="503816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Dagbokaktivitet nr. 1:</a:t>
            </a:r>
          </a:p>
        </p:txBody>
      </p:sp>
      <p:sp>
        <p:nvSpPr>
          <p:cNvPr id="2" name="Google Shape;145;p2">
            <a:extLst>
              <a:ext uri="{FF2B5EF4-FFF2-40B4-BE49-F238E27FC236}">
                <a16:creationId xmlns:a16="http://schemas.microsoft.com/office/drawing/2014/main" id="{C9614DFB-AB0D-94C5-F595-EADAAA2DC302}"/>
              </a:ext>
            </a:extLst>
          </p:cNvPr>
          <p:cNvSpPr txBox="1"/>
          <p:nvPr/>
        </p:nvSpPr>
        <p:spPr>
          <a:xfrm>
            <a:off x="-5865" y="1311182"/>
            <a:ext cx="648872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Kartlegge klimaangsten din </a:t>
            </a:r>
          </a:p>
        </p:txBody>
      </p:sp>
    </p:spTree>
    <p:extLst>
      <p:ext uri="{BB962C8B-B14F-4D97-AF65-F5344CB8AC3E}">
        <p14:creationId xmlns:p14="http://schemas.microsoft.com/office/powerpoint/2010/main" val="13431887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5DAD7-5CB6-9741-FB12-7226488A017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BD41DC9-B711-F59E-EA3C-407FB3C32DF0}"/>
              </a:ext>
            </a:extLst>
          </p:cNvPr>
          <p:cNvPicPr>
            <a:picLocks noChangeAspect="1"/>
          </p:cNvPicPr>
          <p:nvPr/>
        </p:nvPicPr>
        <p:blipFill>
          <a:blip r:embed="rId2"/>
          <a:srcRect l="-16994" t="48092" r="16994" b="33233"/>
          <a:stretch>
            <a:fillRect/>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5BCA2B5-9D29-6866-FF21-3CA977A38435}"/>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90AAA3BB-A264-46DD-DA7E-1D98E6C50301}"/>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634D90DC-9DF3-AE8C-1DD9-4BF6C5F26606}"/>
              </a:ext>
            </a:extLst>
          </p:cNvPr>
          <p:cNvSpPr txBox="1"/>
          <p:nvPr/>
        </p:nvSpPr>
        <p:spPr>
          <a:xfrm>
            <a:off x="1573102" y="2051761"/>
            <a:ext cx="10142046"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rtl="0">
              <a:lnSpc>
                <a:spcPts val="2300"/>
              </a:lnSpc>
              <a:spcBef>
                <a:spcPct val="0"/>
              </a:spcBef>
              <a:buNone/>
            </a:pPr>
            <a:r>
              <a:rPr lang="no" sz="2300" b="0" i="0" u="none" strike="noStrike">
                <a:solidFill>
                  <a:srgbClr val="404040"/>
                </a:solidFill>
                <a:latin typeface="Calibri"/>
                <a:ea typeface="Calibri"/>
                <a:cs typeface="Calibri"/>
              </a:rPr>
              <a:t>For å begynne, velg en verdi fra 0 til 10 for hvert år av livet ditt, og kvantifiser nivået av klimaangst du opplevde.</a:t>
            </a:r>
            <a:br>
              <a:rPr lang="no" sz="2300" b="0" i="0" u="none" strike="noStrike">
                <a:solidFill>
                  <a:srgbClr val="404040"/>
                </a:solidFill>
                <a:latin typeface="Calibri"/>
                <a:ea typeface="Calibri"/>
                <a:cs typeface="Calibri"/>
              </a:rPr>
            </a:br>
            <a:br>
              <a:rPr lang="no" sz="2300" b="0" i="0" u="none" strike="noStrike">
                <a:solidFill>
                  <a:srgbClr val="1F8E47"/>
                </a:solidFill>
                <a:latin typeface="Calibri"/>
                <a:ea typeface="Calibri"/>
                <a:cs typeface="Calibri"/>
              </a:rPr>
            </a:br>
            <a:r>
              <a:rPr lang="no" sz="2300" b="0" i="0" u="sng" strike="noStrike">
                <a:solidFill>
                  <a:srgbClr val="404040"/>
                </a:solidFill>
                <a:latin typeface="Calibri"/>
                <a:ea typeface="Calibri"/>
                <a:cs typeface="Calibri"/>
              </a:rPr>
              <a:t>Verdiskala: </a:t>
            </a:r>
          </a:p>
          <a:p>
            <a:pPr marL="0" lvl="0" indent="0" rtl="0">
              <a:lnSpc>
                <a:spcPts val="2300"/>
              </a:lnSpc>
              <a:spcBef>
                <a:spcPct val="0"/>
              </a:spcBef>
              <a:buNone/>
            </a:pPr>
            <a:r>
              <a:rPr lang="no" sz="2300" b="0" i="0" u="none" strike="noStrike">
                <a:solidFill>
                  <a:srgbClr val="404040"/>
                </a:solidFill>
                <a:latin typeface="Calibri"/>
                <a:ea typeface="Calibri"/>
                <a:cs typeface="Calibri"/>
              </a:rPr>
              <a:t>0 = du opplevde ingen klimaangst </a:t>
            </a:r>
          </a:p>
          <a:p>
            <a:pPr marL="0" lvl="0" indent="0" rtl="0">
              <a:lnSpc>
                <a:spcPts val="2300"/>
              </a:lnSpc>
              <a:spcBef>
                <a:spcPct val="0"/>
              </a:spcBef>
              <a:buNone/>
            </a:pPr>
            <a:r>
              <a:rPr lang="no" sz="2300" b="0" i="0" u="none" strike="noStrike">
                <a:solidFill>
                  <a:srgbClr val="404040"/>
                </a:solidFill>
                <a:latin typeface="Calibri"/>
                <a:ea typeface="Calibri"/>
                <a:cs typeface="Calibri"/>
              </a:rPr>
              <a:t>5 = du var noe engstelig </a:t>
            </a:r>
          </a:p>
          <a:p>
            <a:pPr marL="0" lvl="0" indent="0" rtl="0">
              <a:lnSpc>
                <a:spcPts val="2300"/>
              </a:lnSpc>
              <a:spcBef>
                <a:spcPct val="0"/>
              </a:spcBef>
              <a:buNone/>
            </a:pPr>
            <a:r>
              <a:rPr lang="no" sz="2300" b="0" i="0" u="none" strike="noStrike">
                <a:solidFill>
                  <a:srgbClr val="404040"/>
                </a:solidFill>
                <a:latin typeface="Calibri"/>
                <a:ea typeface="Calibri"/>
                <a:cs typeface="Calibri"/>
              </a:rPr>
              <a:t>10 = du var veldig engstelig </a:t>
            </a:r>
          </a:p>
          <a:p>
            <a:pPr marL="0" lvl="0" indent="0" rtl="0">
              <a:lnSpc>
                <a:spcPts val="2300"/>
              </a:lnSpc>
              <a:spcBef>
                <a:spcPct val="0"/>
              </a:spcBef>
              <a:buNone/>
            </a:pPr>
            <a:r>
              <a:rPr lang="no" sz="2300" b="0" i="0" u="none" strike="noStrike">
                <a:solidFill>
                  <a:srgbClr val="404040"/>
                </a:solidFill>
                <a:latin typeface="Calibri"/>
                <a:ea typeface="Calibri"/>
                <a:cs typeface="Calibri"/>
              </a:rPr>
              <a:t>Denne skalaen er bare en tilnærming til hvordan du følte deg (i henhold til hukommelsen din), og det er ikke nødvendig å sammenligne deg med andre eller være nervøs for å skrive «feil» verdi. Vi definerer klimaangst veldig bredt, og inkluderer utfordrende følelser knyttet til klima, natur, bærekraft og samfunn når vi bruker begrepet.</a:t>
            </a:r>
          </a:p>
          <a:p>
            <a:pPr marL="0" lvl="0" indent="0">
              <a:lnSpc>
                <a:spcPts val="2300"/>
              </a:lnSpc>
              <a:spcBef>
                <a:spcPct val="0"/>
              </a:spcBef>
              <a:buNone/>
            </a:pPr>
            <a:r>
              <a:rPr lang="en-IE" sz="230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lvl="0" indent="0" rtl="0">
              <a:lnSpc>
                <a:spcPts val="2300"/>
              </a:lnSpc>
              <a:spcBef>
                <a:spcPct val="0"/>
              </a:spcBef>
              <a:buNone/>
            </a:pPr>
            <a:r>
              <a:rPr lang="no" sz="2300" b="0" i="0" u="none" strike="noStrike">
                <a:solidFill>
                  <a:srgbClr val="404040"/>
                </a:solidFill>
                <a:latin typeface="Calibri"/>
                <a:ea typeface="Calibri"/>
                <a:cs typeface="Calibri"/>
              </a:rPr>
              <a:t>Når du har valgt verdiene (0-10), tegn en linje mellom punktene dine for å lage grafen. </a:t>
            </a:r>
            <a:endParaRPr lang="sv-SE" sz="23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F19B2F89-540B-8AF3-A310-25A2CA23B6C1}"/>
              </a:ext>
            </a:extLst>
          </p:cNvPr>
          <p:cNvSpPr txBox="1"/>
          <p:nvPr/>
        </p:nvSpPr>
        <p:spPr>
          <a:xfrm>
            <a:off x="-17761" y="385856"/>
            <a:ext cx="1004081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Dagbokaktivitet nr. 1: Kartlegge klimaangsten din </a:t>
            </a:r>
          </a:p>
        </p:txBody>
      </p:sp>
      <p:cxnSp>
        <p:nvCxnSpPr>
          <p:cNvPr id="3" name="Straight Connector 2">
            <a:extLst>
              <a:ext uri="{FF2B5EF4-FFF2-40B4-BE49-F238E27FC236}">
                <a16:creationId xmlns:a16="http://schemas.microsoft.com/office/drawing/2014/main" id="{BF2616BA-2A79-0772-04E8-2963C6F3BF5F}"/>
              </a:ext>
            </a:extLst>
          </p:cNvPr>
          <p:cNvCxnSpPr/>
          <p:nvPr/>
        </p:nvCxnSpPr>
        <p:spPr>
          <a:xfrm flipH="1">
            <a:off x="234459" y="1951858"/>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FEDFCB8-FAC7-3AE0-36E7-A8E4B8D97A2A}"/>
              </a:ext>
            </a:extLst>
          </p:cNvPr>
          <p:cNvGrpSpPr/>
          <p:nvPr/>
        </p:nvGrpSpPr>
        <p:grpSpPr>
          <a:xfrm>
            <a:off x="152400" y="1597896"/>
            <a:ext cx="1420700" cy="893966"/>
            <a:chOff x="5728181" y="1253145"/>
            <a:chExt cx="1546707" cy="973255"/>
          </a:xfrm>
        </p:grpSpPr>
        <p:sp>
          <p:nvSpPr>
            <p:cNvPr id="6" name="Oval 5">
              <a:extLst>
                <a:ext uri="{FF2B5EF4-FFF2-40B4-BE49-F238E27FC236}">
                  <a16:creationId xmlns:a16="http://schemas.microsoft.com/office/drawing/2014/main" id="{48C99075-687B-DEED-2CAD-9B2E23F60A2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Text Placeholder 23">
              <a:extLst>
                <a:ext uri="{FF2B5EF4-FFF2-40B4-BE49-F238E27FC236}">
                  <a16:creationId xmlns:a16="http://schemas.microsoft.com/office/drawing/2014/main" id="{638F5DF2-554A-4207-B225-4D1A4AF0A846}"/>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01</a:t>
              </a:r>
            </a:p>
          </p:txBody>
        </p:sp>
      </p:grpSp>
      <p:cxnSp>
        <p:nvCxnSpPr>
          <p:cNvPr id="13" name="Straight Connector 12">
            <a:extLst>
              <a:ext uri="{FF2B5EF4-FFF2-40B4-BE49-F238E27FC236}">
                <a16:creationId xmlns:a16="http://schemas.microsoft.com/office/drawing/2014/main" id="{7A5D6C59-726A-71A1-7140-32138AD65521}"/>
              </a:ext>
            </a:extLst>
          </p:cNvPr>
          <p:cNvCxnSpPr/>
          <p:nvPr/>
        </p:nvCxnSpPr>
        <p:spPr>
          <a:xfrm flipH="1">
            <a:off x="210810" y="5711434"/>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B26FBE6-95AF-4F91-2E4D-0DBF9F4B6E88}"/>
              </a:ext>
            </a:extLst>
          </p:cNvPr>
          <p:cNvGrpSpPr/>
          <p:nvPr/>
        </p:nvGrpSpPr>
        <p:grpSpPr>
          <a:xfrm>
            <a:off x="128751" y="5357472"/>
            <a:ext cx="1420700" cy="893966"/>
            <a:chOff x="5728181" y="1253145"/>
            <a:chExt cx="1546707" cy="973255"/>
          </a:xfrm>
        </p:grpSpPr>
        <p:sp>
          <p:nvSpPr>
            <p:cNvPr id="15" name="Oval 14">
              <a:extLst>
                <a:ext uri="{FF2B5EF4-FFF2-40B4-BE49-F238E27FC236}">
                  <a16:creationId xmlns:a16="http://schemas.microsoft.com/office/drawing/2014/main" id="{3024913F-5D6B-5B87-C9F5-E6C4BFF50C23}"/>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Text Placeholder 23">
              <a:extLst>
                <a:ext uri="{FF2B5EF4-FFF2-40B4-BE49-F238E27FC236}">
                  <a16:creationId xmlns:a16="http://schemas.microsoft.com/office/drawing/2014/main" id="{09A51304-B11F-86B0-9DEF-F120B4BDB6AF}"/>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02</a:t>
              </a:r>
            </a:p>
          </p:txBody>
        </p:sp>
      </p:grpSp>
    </p:spTree>
    <p:extLst>
      <p:ext uri="{BB962C8B-B14F-4D97-AF65-F5344CB8AC3E}">
        <p14:creationId xmlns:p14="http://schemas.microsoft.com/office/powerpoint/2010/main" val="204560656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9B191-09F3-0C04-3AED-958A81F642B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3BB954F-1426-01B3-DEDC-CB8F96659AEE}"/>
              </a:ext>
            </a:extLst>
          </p:cNvPr>
          <p:cNvPicPr>
            <a:picLocks noChangeAspect="1"/>
          </p:cNvPicPr>
          <p:nvPr/>
        </p:nvPicPr>
        <p:blipFill>
          <a:blip r:embed="rId2"/>
          <a:srcRect l="-16994" t="48092" r="16994" b="33233"/>
          <a:stretch>
            <a:fillRect/>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AD5C0627-6942-F950-16E8-BE7A3E9D798B}"/>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FC5AFF3E-1F23-031C-6C9D-D93302862FE9}"/>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4E3D139E-52AA-ED41-4C25-C6C5B6D77557}"/>
              </a:ext>
            </a:extLst>
          </p:cNvPr>
          <p:cNvSpPr txBox="1"/>
          <p:nvPr/>
        </p:nvSpPr>
        <p:spPr>
          <a:xfrm>
            <a:off x="1643440" y="2333115"/>
            <a:ext cx="9241436"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300"/>
              </a:lnSpc>
              <a:spcBef>
                <a:spcPct val="0"/>
              </a:spcBef>
              <a:buNone/>
            </a:pPr>
            <a:r>
              <a:rPr lang="no" sz="2300" b="0" i="0" u="none" strike="noStrike">
                <a:solidFill>
                  <a:srgbClr val="404040"/>
                </a:solidFill>
                <a:latin typeface="Calibri"/>
                <a:ea typeface="Calibri"/>
                <a:cs typeface="Calibri"/>
              </a:rPr>
              <a:t>Identifiser noen punkter på grafen din som du vil utforske mer i dybden. Forklar klimaangstnivået ditt for det angitte året ved å navngi minst én følelse. </a:t>
            </a:r>
            <a:br>
              <a:rPr lang="no" sz="2300" b="0" i="0" u="none" strike="noStrike">
                <a:solidFill>
                  <a:srgbClr val="404040"/>
                </a:solidFill>
                <a:latin typeface="Calibri"/>
                <a:ea typeface="Calibri"/>
                <a:cs typeface="Calibri"/>
              </a:rPr>
            </a:br>
            <a:endParaRPr lang="en-IE" sz="23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677863" indent="-677863" rtl="0">
              <a:lnSpc>
                <a:spcPts val="2300"/>
              </a:lnSpc>
              <a:spcBef>
                <a:spcPct val="0"/>
              </a:spcBef>
              <a:buNone/>
            </a:pPr>
            <a:br>
              <a:rPr lang="no" sz="2300" b="0" i="0" u="none" strike="noStrike">
                <a:solidFill>
                  <a:srgbClr val="404040"/>
                </a:solidFill>
                <a:latin typeface="Calibri"/>
                <a:ea typeface="Calibri"/>
                <a:cs typeface="Calibri"/>
              </a:rPr>
            </a:br>
            <a:r>
              <a:rPr lang="no" sz="2300" b="0" i="0" u="none" strike="noStrike">
                <a:solidFill>
                  <a:srgbClr val="404040"/>
                </a:solidFill>
                <a:latin typeface="Calibri"/>
                <a:ea typeface="Calibri"/>
                <a:cs typeface="Calibri"/>
              </a:rPr>
              <a:t>- Hvis angstnivået ditt er høyt, kan du nevne utfordrende følelser som tristhet, frustrasjon, sinne, fortvilelse, håpløshet, frykt og bekymring. </a:t>
            </a:r>
            <a:br>
              <a:rPr lang="no" sz="2300" b="0" i="0" u="none" strike="noStrike">
                <a:solidFill>
                  <a:srgbClr val="404040"/>
                </a:solidFill>
                <a:latin typeface="Calibri"/>
                <a:ea typeface="Calibri"/>
                <a:cs typeface="Calibri"/>
              </a:rPr>
            </a:br>
            <a:br>
              <a:rPr lang="no" sz="2300" b="0" i="0" u="none" strike="noStrike">
                <a:solidFill>
                  <a:srgbClr val="404040"/>
                </a:solidFill>
                <a:latin typeface="Calibri"/>
                <a:ea typeface="Calibri"/>
                <a:cs typeface="Calibri"/>
              </a:rPr>
            </a:br>
            <a:r>
              <a:rPr lang="no" sz="2300" b="0" i="0" u="none" strike="noStrike">
                <a:solidFill>
                  <a:srgbClr val="404040"/>
                </a:solidFill>
                <a:latin typeface="Calibri"/>
                <a:ea typeface="Calibri"/>
                <a:cs typeface="Calibri"/>
              </a:rPr>
              <a:t>Beskriv din mentale tilstand og hva som brakte deg dit. - Hvis angstnivået ditt er lavt, kan du nevne følelser som fred, glede, tilhørighet og samhørighet. Du er velkommen til å beskrive eventuelle strategier som hjalp deg med å senke angstnivået ditt. </a:t>
            </a:r>
          </a:p>
          <a:p>
            <a:pPr marL="0" indent="0">
              <a:lnSpc>
                <a:spcPts val="2300"/>
              </a:lnSpc>
              <a:spcBef>
                <a:spcPct val="0"/>
              </a:spcBef>
              <a:buNone/>
            </a:pPr>
            <a:endParaRPr lang="sv-SE" sz="23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BAB3BE6A-30C1-AE43-4173-FD7F4301D7B1}"/>
              </a:ext>
            </a:extLst>
          </p:cNvPr>
          <p:cNvSpPr txBox="1"/>
          <p:nvPr/>
        </p:nvSpPr>
        <p:spPr>
          <a:xfrm>
            <a:off x="-17761" y="385856"/>
            <a:ext cx="1004081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Dagbokaktivitet nr. 1: Kartlegging av klimaangst </a:t>
            </a:r>
          </a:p>
        </p:txBody>
      </p:sp>
      <p:cxnSp>
        <p:nvCxnSpPr>
          <p:cNvPr id="3" name="Straight Connector 2">
            <a:extLst>
              <a:ext uri="{FF2B5EF4-FFF2-40B4-BE49-F238E27FC236}">
                <a16:creationId xmlns:a16="http://schemas.microsoft.com/office/drawing/2014/main" id="{D102A807-D26B-27DE-3620-1BD0B0CCED11}"/>
              </a:ext>
            </a:extLst>
          </p:cNvPr>
          <p:cNvCxnSpPr/>
          <p:nvPr/>
        </p:nvCxnSpPr>
        <p:spPr>
          <a:xfrm flipH="1">
            <a:off x="304797" y="2233212"/>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94D67CA-32B6-8C3D-E71C-08E9194F66E0}"/>
              </a:ext>
            </a:extLst>
          </p:cNvPr>
          <p:cNvGrpSpPr/>
          <p:nvPr/>
        </p:nvGrpSpPr>
        <p:grpSpPr>
          <a:xfrm>
            <a:off x="222738" y="1879250"/>
            <a:ext cx="1420700" cy="893966"/>
            <a:chOff x="5728181" y="1253145"/>
            <a:chExt cx="1546707" cy="973255"/>
          </a:xfrm>
        </p:grpSpPr>
        <p:sp>
          <p:nvSpPr>
            <p:cNvPr id="6" name="Oval 5">
              <a:extLst>
                <a:ext uri="{FF2B5EF4-FFF2-40B4-BE49-F238E27FC236}">
                  <a16:creationId xmlns:a16="http://schemas.microsoft.com/office/drawing/2014/main" id="{A0638413-2EC9-B3F2-1F48-155478BC489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Text Placeholder 23">
              <a:extLst>
                <a:ext uri="{FF2B5EF4-FFF2-40B4-BE49-F238E27FC236}">
                  <a16:creationId xmlns:a16="http://schemas.microsoft.com/office/drawing/2014/main" id="{23BF30EC-BA58-4DB5-95F8-564AD2AD53BA}"/>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03</a:t>
              </a:r>
            </a:p>
          </p:txBody>
        </p:sp>
      </p:grpSp>
    </p:spTree>
    <p:extLst>
      <p:ext uri="{BB962C8B-B14F-4D97-AF65-F5344CB8AC3E}">
        <p14:creationId xmlns:p14="http://schemas.microsoft.com/office/powerpoint/2010/main" val="246996099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p:nvPr/>
        </p:nvSpPr>
        <p:spPr>
          <a:xfrm>
            <a:off x="625843" y="566551"/>
            <a:ext cx="5005845" cy="1800801"/>
          </a:xfrm>
          <a:prstGeom prst="rect">
            <a:avLst/>
          </a:prstGeom>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ts val="2920"/>
              </a:lnSpc>
              <a:spcBef>
                <a:spcPct val="0"/>
              </a:spcBef>
            </a:pPr>
            <a:r>
              <a:rPr lang="no" sz="3200" b="0" i="0" u="none" strike="noStrike">
                <a:latin typeface="Calibri"/>
              </a:rPr>
              <a:t>Mange av oss vet at klimaendringer forårsaker flere og større hetebølger, tørke og flom. </a:t>
            </a:r>
            <a:endParaRPr lang="en-US" sz="3800" i="0"/>
          </a:p>
        </p:txBody>
      </p:sp>
      <p:sp>
        <p:nvSpPr>
          <p:cNvPr id="13" name="Text Placeholder 2">
            <a:extLst>
              <a:ext uri="{FF2B5EF4-FFF2-40B4-BE49-F238E27FC236}">
                <a16:creationId xmlns:a16="http://schemas.microsoft.com/office/drawing/2014/main" id="{C81C0DAF-F3F4-7A20-5601-5B4B0B9C6463}"/>
              </a:ext>
            </a:extLst>
          </p:cNvPr>
          <p:cNvSpPr txBox="1"/>
          <p:nvPr/>
        </p:nvSpPr>
        <p:spPr>
          <a:xfrm>
            <a:off x="625843" y="2549770"/>
            <a:ext cx="4827218" cy="4417975"/>
          </a:xfrm>
          <a:prstGeom prst="rect">
            <a:avLst/>
          </a:prstGeom>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ts val="2420"/>
              </a:lnSpc>
              <a:spcBef>
                <a:spcPct val="0"/>
              </a:spcBef>
            </a:pPr>
            <a:r>
              <a:rPr lang="no" sz="2400" b="0" i="0" u="none" strike="noStrike">
                <a:latin typeface="Calibri"/>
              </a:rPr>
              <a:t>Disse hendelsene påvirker direkte milliarder av mennesker rundt om i verden. Eksperter advarer imidlertid også om at klimaendringer kan skade vår mentale helse. Psykisk helse refererer til en tilstand av emosjonelt velvære. Det inkluderer evnen til å håndtere hverdagsstress, danne sunne relasjoner og unngå høye nivåer av angst.</a:t>
            </a:r>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tretch>
              <a:fillRect t="-3823" b="-38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5489303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38F20-AB7A-BFD1-8F1C-9F7A63FB4EB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E237C28-743B-D61C-5503-054BCA228B9A}"/>
              </a:ext>
            </a:extLst>
          </p:cNvPr>
          <p:cNvPicPr>
            <a:picLocks noChangeAspect="1"/>
          </p:cNvPicPr>
          <p:nvPr/>
        </p:nvPicPr>
        <p:blipFill>
          <a:blip r:embed="rId2"/>
          <a:srcRect l="-16994" t="48092" r="16994" b="33233"/>
          <a:stretch>
            <a:fillRect/>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B94382DF-B2D1-BFD9-4378-16215484A172}"/>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700E6766-91DF-BE00-0CA4-3858DD020DF1}"/>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C18A4C7F-C564-8894-4EB7-6D2318494DC3}"/>
              </a:ext>
            </a:extLst>
          </p:cNvPr>
          <p:cNvSpPr txBox="1"/>
          <p:nvPr/>
        </p:nvSpPr>
        <p:spPr>
          <a:xfrm>
            <a:off x="1316864" y="2594856"/>
            <a:ext cx="3883955"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300"/>
              </a:lnSpc>
              <a:spcBef>
                <a:spcPct val="0"/>
              </a:spcBef>
              <a:buNone/>
            </a:pPr>
            <a:r>
              <a:rPr lang="no" sz="2300" b="0" i="0" u="none" strike="noStrike">
                <a:solidFill>
                  <a:srgbClr val="404040"/>
                </a:solidFill>
                <a:latin typeface="Calibri"/>
                <a:ea typeface="Calibri"/>
                <a:cs typeface="Calibri"/>
              </a:rPr>
              <a:t>Å forstå hvordan klimaangst har påvirket deg over tid kan gi et dypere perspektiv og forhåpentligvis medfølelse når du beveger deg gjennom denne verden og denne guideboken. Nytten kan strekke seg utover dette ettersom du lærer å åpne deg opp med andre og diskutere hva du har lært om deg selv også.</a:t>
            </a:r>
          </a:p>
          <a:p>
            <a:pPr marL="0" indent="0">
              <a:lnSpc>
                <a:spcPts val="2300"/>
              </a:lnSpc>
              <a:spcBef>
                <a:spcPct val="0"/>
              </a:spcBef>
              <a:buNone/>
            </a:pPr>
            <a:endParaRPr lang="sv-SE" sz="23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14EB78E6-4988-C579-C744-C4B67A5748C4}"/>
              </a:ext>
            </a:extLst>
          </p:cNvPr>
          <p:cNvSpPr txBox="1"/>
          <p:nvPr/>
        </p:nvSpPr>
        <p:spPr>
          <a:xfrm>
            <a:off x="-17761" y="385856"/>
            <a:ext cx="1004081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Dagbokaktivitet nr. 1: Kartlegging av klimaangst </a:t>
            </a:r>
          </a:p>
        </p:txBody>
      </p:sp>
      <p:cxnSp>
        <p:nvCxnSpPr>
          <p:cNvPr id="3" name="Straight Connector 2">
            <a:extLst>
              <a:ext uri="{FF2B5EF4-FFF2-40B4-BE49-F238E27FC236}">
                <a16:creationId xmlns:a16="http://schemas.microsoft.com/office/drawing/2014/main" id="{F7C7E9D0-5282-047A-F474-976E7948AFA1}"/>
              </a:ext>
            </a:extLst>
          </p:cNvPr>
          <p:cNvCxnSpPr/>
          <p:nvPr/>
        </p:nvCxnSpPr>
        <p:spPr>
          <a:xfrm flipH="1">
            <a:off x="304797" y="2233212"/>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6AC3DBA-DC34-57BB-4827-F6829646BE93}"/>
              </a:ext>
            </a:extLst>
          </p:cNvPr>
          <p:cNvGrpSpPr/>
          <p:nvPr/>
        </p:nvGrpSpPr>
        <p:grpSpPr>
          <a:xfrm>
            <a:off x="222738" y="1879250"/>
            <a:ext cx="1420700" cy="893966"/>
            <a:chOff x="5728181" y="1253145"/>
            <a:chExt cx="1546707" cy="973255"/>
          </a:xfrm>
        </p:grpSpPr>
        <p:sp>
          <p:nvSpPr>
            <p:cNvPr id="6" name="Oval 5">
              <a:extLst>
                <a:ext uri="{FF2B5EF4-FFF2-40B4-BE49-F238E27FC236}">
                  <a16:creationId xmlns:a16="http://schemas.microsoft.com/office/drawing/2014/main" id="{9500F9EF-E4D3-42A9-3F83-4E65C67360F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Text Placeholder 23">
              <a:extLst>
                <a:ext uri="{FF2B5EF4-FFF2-40B4-BE49-F238E27FC236}">
                  <a16:creationId xmlns:a16="http://schemas.microsoft.com/office/drawing/2014/main" id="{44EFCA22-6C39-9207-7E75-1AFE851C22C0}"/>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03</a:t>
              </a:r>
            </a:p>
          </p:txBody>
        </p:sp>
      </p:grpSp>
      <p:pic>
        <p:nvPicPr>
          <p:cNvPr id="2" name="Picture 1">
            <a:extLst>
              <a:ext uri="{FF2B5EF4-FFF2-40B4-BE49-F238E27FC236}">
                <a16:creationId xmlns:a16="http://schemas.microsoft.com/office/drawing/2014/main" id="{46B70367-D730-C4EC-2786-DE5C3F9BD443}"/>
              </a:ext>
            </a:extLst>
          </p:cNvPr>
          <p:cNvPicPr>
            <a:picLocks noChangeAspect="1"/>
          </p:cNvPicPr>
          <p:nvPr/>
        </p:nvPicPr>
        <p:blipFill>
          <a:blip r:embed="rId4"/>
          <a:srcRect l="-1235" t="9683" r="17893" b="16399"/>
          <a:stretch>
            <a:fillRect/>
          </a:stretch>
        </p:blipFill>
        <p:spPr>
          <a:xfrm>
            <a:off x="5316659" y="1540021"/>
            <a:ext cx="6962757" cy="4806149"/>
          </a:xfrm>
          <a:prstGeom prst="rect">
            <a:avLst/>
          </a:prstGeom>
        </p:spPr>
      </p:pic>
      <p:sp>
        <p:nvSpPr>
          <p:cNvPr id="10" name="Google Shape;145;p2">
            <a:extLst>
              <a:ext uri="{FF2B5EF4-FFF2-40B4-BE49-F238E27FC236}">
                <a16:creationId xmlns:a16="http://schemas.microsoft.com/office/drawing/2014/main" id="{785654AA-3043-397E-50EF-B24AFA5AD9AC}"/>
              </a:ext>
            </a:extLst>
          </p:cNvPr>
          <p:cNvSpPr txBox="1"/>
          <p:nvPr/>
        </p:nvSpPr>
        <p:spPr>
          <a:xfrm>
            <a:off x="6827968" y="2077221"/>
            <a:ext cx="5451447" cy="3535239"/>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a:lnSpc>
                <a:spcPct val="111193"/>
              </a:lnSpc>
              <a:buClr>
                <a:schemeClr val="lt1"/>
              </a:buClr>
              <a:buSzPts val="3100"/>
            </a:pPr>
            <a:endParaRPr lang="en-US" sz="3500">
              <a:solidFill>
                <a:srgbClr val="5398A2"/>
              </a:solidFill>
            </a:endParaRPr>
          </a:p>
        </p:txBody>
      </p:sp>
      <p:pic>
        <p:nvPicPr>
          <p:cNvPr id="12" name="image1.png">
            <a:extLst>
              <a:ext uri="{FF2B5EF4-FFF2-40B4-BE49-F238E27FC236}">
                <a16:creationId xmlns:a16="http://schemas.microsoft.com/office/drawing/2014/main" id="{85B743A0-14B6-21DD-3CA9-D2B077CA4CE1}"/>
              </a:ext>
            </a:extLst>
          </p:cNvPr>
          <p:cNvPicPr/>
          <p:nvPr/>
        </p:nvPicPr>
        <p:blipFill>
          <a:blip r:embed="rId5"/>
          <a:stretch>
            <a:fillRect/>
          </a:stretch>
        </p:blipFill>
        <p:spPr>
          <a:xfrm>
            <a:off x="6976574" y="2614424"/>
            <a:ext cx="5173798" cy="2492674"/>
          </a:xfrm>
          <a:prstGeom prst="rect">
            <a:avLst/>
          </a:prstGeom>
        </p:spPr>
      </p:pic>
    </p:spTree>
    <p:extLst>
      <p:ext uri="{BB962C8B-B14F-4D97-AF65-F5344CB8AC3E}">
        <p14:creationId xmlns:p14="http://schemas.microsoft.com/office/powerpoint/2010/main" val="302572199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F8A7A-7377-8D7C-7AD2-8EA2A18C9D2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01895A7B-0639-25BA-B738-05F4B30099B3}"/>
              </a:ext>
            </a:extLst>
          </p:cNvPr>
          <p:cNvPicPr>
            <a:picLocks noChangeAspect="1"/>
          </p:cNvPicPr>
          <p:nvPr/>
        </p:nvPicPr>
        <p:blipFill>
          <a:blip r:embed="rId2"/>
          <a:srcRect l="-16994" t="48092" r="16994" b="20511"/>
          <a:stretch>
            <a:fillRect/>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7692CCD5-396E-A34B-48E1-91B640B4996E}"/>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84DE18E2-C0A8-10FA-462C-4DD6B75657FA}"/>
              </a:ext>
            </a:extLst>
          </p:cNvPr>
          <p:cNvSpPr/>
          <p:nvPr/>
        </p:nvSpPr>
        <p:spPr>
          <a:xfrm rot="10800000">
            <a:off x="-1" y="-1"/>
            <a:ext cx="5038165" cy="2277035"/>
          </a:xfrm>
          <a:prstGeom prst="rect">
            <a:avLst/>
          </a:prstGeom>
          <a:blipFill>
            <a:blip r:embed="rId3">
              <a:alphaModFix amt="73000"/>
            </a:blip>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Text Placeholder 3">
            <a:extLst>
              <a:ext uri="{FF2B5EF4-FFF2-40B4-BE49-F238E27FC236}">
                <a16:creationId xmlns:a16="http://schemas.microsoft.com/office/drawing/2014/main" id="{F2286B46-2AAA-4EC7-0749-9A0D547E0143}"/>
              </a:ext>
            </a:extLst>
          </p:cNvPr>
          <p:cNvSpPr txBox="1"/>
          <p:nvPr/>
        </p:nvSpPr>
        <p:spPr>
          <a:xfrm>
            <a:off x="792279" y="3235569"/>
            <a:ext cx="10532213"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3000"/>
              </a:lnSpc>
              <a:spcBef>
                <a:spcPct val="0"/>
              </a:spcBef>
              <a:buNone/>
            </a:pPr>
            <a:r>
              <a:rPr lang="no" sz="2800" b="0" i="0" u="none" strike="noStrike">
                <a:solidFill>
                  <a:srgbClr val="404040"/>
                </a:solidFill>
                <a:latin typeface="Calibri"/>
                <a:ea typeface="Calibri"/>
                <a:cs typeface="Calibri"/>
              </a:rPr>
              <a:t>Gjennomgå følgende spørsmålsgrupper og velg 3 å svare på.</a:t>
            </a:r>
          </a:p>
          <a:p>
            <a:pPr marL="0" indent="0">
              <a:lnSpc>
                <a:spcPts val="3000"/>
              </a:lnSpc>
              <a:spcBef>
                <a:spcPct val="0"/>
              </a:spcBef>
              <a:buNone/>
            </a:pPr>
            <a:endParaRPr lang="en-IE">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3000"/>
              </a:lnSpc>
              <a:spcBef>
                <a:spcPct val="0"/>
              </a:spcBef>
              <a:buNone/>
            </a:pPr>
            <a:r>
              <a:rPr lang="no" sz="2800" b="0" i="0" u="none" strike="noStrike">
                <a:solidFill>
                  <a:srgbClr val="404040"/>
                </a:solidFill>
                <a:latin typeface="Calibri"/>
                <a:ea typeface="Calibri"/>
                <a:cs typeface="Calibri"/>
              </a:rPr>
              <a:t>Når du har gjort ditt valg, anbefaler vi at du bruker 5 minutter på hvert spørsmål (15 minutter totalt). Men hvis du elsker å skrive dagbok og har mer tid, kan du øke tiden du bruker på hvert spørsmål, eller gjerne svare på hvert spørsmål og se hvor de tar deg.</a:t>
            </a:r>
          </a:p>
          <a:p>
            <a:pPr marL="0" indent="0">
              <a:lnSpc>
                <a:spcPts val="3000"/>
              </a:lnSpc>
              <a:spcBef>
                <a:spcPct val="0"/>
              </a:spcBef>
              <a:buNone/>
            </a:pPr>
            <a:endParaRPr lang="sv-SE">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12A780ED-9F1A-CE55-509E-F8B777948F53}"/>
              </a:ext>
            </a:extLst>
          </p:cNvPr>
          <p:cNvSpPr txBox="1"/>
          <p:nvPr/>
        </p:nvSpPr>
        <p:spPr>
          <a:xfrm>
            <a:off x="-3" y="578059"/>
            <a:ext cx="530994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Dagbokaktivitet nr. 2:</a:t>
            </a:r>
          </a:p>
        </p:txBody>
      </p:sp>
      <p:sp>
        <p:nvSpPr>
          <p:cNvPr id="2" name="Google Shape;145;p2">
            <a:extLst>
              <a:ext uri="{FF2B5EF4-FFF2-40B4-BE49-F238E27FC236}">
                <a16:creationId xmlns:a16="http://schemas.microsoft.com/office/drawing/2014/main" id="{46306AA6-409C-0BE6-AA95-C899BD9BCB5B}"/>
              </a:ext>
            </a:extLst>
          </p:cNvPr>
          <p:cNvSpPr txBox="1"/>
          <p:nvPr/>
        </p:nvSpPr>
        <p:spPr>
          <a:xfrm>
            <a:off x="-5866" y="1311182"/>
            <a:ext cx="550918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Hvordan er angsten din? </a:t>
            </a:r>
          </a:p>
        </p:txBody>
      </p:sp>
    </p:spTree>
    <p:extLst>
      <p:ext uri="{BB962C8B-B14F-4D97-AF65-F5344CB8AC3E}">
        <p14:creationId xmlns:p14="http://schemas.microsoft.com/office/powerpoint/2010/main" val="242417060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C617C-A651-CEDD-4E72-9E4DB3051105}"/>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116562C-F553-5B28-1C5D-5CDF8DE38D06}"/>
              </a:ext>
            </a:extLst>
          </p:cNvPr>
          <p:cNvPicPr>
            <a:picLocks noChangeAspect="1"/>
          </p:cNvPicPr>
          <p:nvPr/>
        </p:nvPicPr>
        <p:blipFill>
          <a:blip r:embed="rId2"/>
          <a:srcRect l="-16994" t="48092" r="16994" b="33233"/>
          <a:stretch>
            <a:fillRect/>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D519EDF3-1DB3-E980-1D65-AF653461778D}"/>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2BEAE505-CD1F-4935-093F-FB654E20A216}"/>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4AA95F34-A308-2779-1968-03A5F3DC7B2A}"/>
              </a:ext>
            </a:extLst>
          </p:cNvPr>
          <p:cNvSpPr txBox="1"/>
          <p:nvPr/>
        </p:nvSpPr>
        <p:spPr>
          <a:xfrm>
            <a:off x="3112478" y="1923071"/>
            <a:ext cx="8405446"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ts val="2300"/>
              </a:lnSpc>
              <a:spcBef>
                <a:spcPts val="400"/>
              </a:spcBef>
              <a:buClr>
                <a:srgbClr val="5398A2"/>
              </a:buClr>
            </a:pPr>
            <a:r>
              <a:rPr lang="no" sz="2300" b="0" i="0" u="none" strike="noStrike">
                <a:solidFill>
                  <a:srgbClr val="404040"/>
                </a:solidFill>
                <a:latin typeface="Calibri"/>
                <a:ea typeface="Calibri"/>
                <a:cs typeface="Calibri"/>
              </a:rPr>
              <a:t>Hva er dine tidligste minner om angst? Hvordan føltes angsten i kropp og sinn da? Hvordan så den ut? Hørtes den ut? Føltes den ut? Smakte den? Hvilke farger ville du tilskrive den?</a:t>
            </a:r>
          </a:p>
          <a:p>
            <a:pPr rtl="0">
              <a:lnSpc>
                <a:spcPts val="2300"/>
              </a:lnSpc>
              <a:spcBef>
                <a:spcPts val="400"/>
              </a:spcBef>
              <a:buClr>
                <a:srgbClr val="5398A2"/>
              </a:buClr>
            </a:pPr>
            <a:r>
              <a:rPr lang="no" sz="2300" b="0" i="0" u="none" strike="noStrike">
                <a:solidFill>
                  <a:srgbClr val="404040"/>
                </a:solidFill>
                <a:latin typeface="Calibri"/>
                <a:ea typeface="Calibri"/>
                <a:cs typeface="Calibri"/>
              </a:rPr>
              <a:t>Hvor i kroppen din bor angsten? Hvis den kunne snakke, hva ville den fortalt deg? (Plasser hånden på det området av kroppen din angsten den lever i før du svarer.)</a:t>
            </a:r>
          </a:p>
          <a:p>
            <a:pPr rtl="0">
              <a:lnSpc>
                <a:spcPts val="2300"/>
              </a:lnSpc>
              <a:spcBef>
                <a:spcPts val="400"/>
              </a:spcBef>
              <a:buClr>
                <a:srgbClr val="5398A2"/>
              </a:buClr>
            </a:pPr>
            <a:r>
              <a:rPr lang="no" sz="2300" b="0" i="0" u="none" strike="noStrike">
                <a:solidFill>
                  <a:srgbClr val="404040"/>
                </a:solidFill>
                <a:latin typeface="Calibri"/>
                <a:ea typeface="Calibri"/>
                <a:cs typeface="Calibri"/>
              </a:rPr>
              <a:t>Hvordan spiller din kunnskap om klimaendringer en rolle i angsten din? Når lærte du først om det? Skriv om når du først lærte om klimaendringer så detaljert som mulig – med fokus på det klareste minnet du har om å lære om det.</a:t>
            </a:r>
          </a:p>
          <a:p>
            <a:pPr rtl="0">
              <a:lnSpc>
                <a:spcPts val="2300"/>
              </a:lnSpc>
              <a:spcBef>
                <a:spcPts val="400"/>
              </a:spcBef>
              <a:buClr>
                <a:srgbClr val="5398A2"/>
              </a:buClr>
            </a:pPr>
            <a:r>
              <a:rPr lang="no" sz="2300" b="0" i="0" u="none" strike="noStrike">
                <a:solidFill>
                  <a:srgbClr val="404040"/>
                </a:solidFill>
                <a:latin typeface="Calibri"/>
                <a:ea typeface="Calibri"/>
                <a:cs typeface="Calibri"/>
              </a:rPr>
              <a:t>Foruten klimaendringer, hvilke andre sosiale og økologiske endringer bidrar til følelser av angst for deg? Er angsten over hva som skjer akkurat nå, eller hva du forventer vil skje i fremtiden hvis ting fortsetter slik?</a:t>
            </a:r>
          </a:p>
          <a:p>
            <a:pPr marL="0" indent="0">
              <a:lnSpc>
                <a:spcPts val="2300"/>
              </a:lnSpc>
              <a:spcBef>
                <a:spcPts val="400"/>
              </a:spcBef>
              <a:buClr>
                <a:srgbClr val="5398A2"/>
              </a:buClr>
              <a:buNone/>
            </a:pPr>
            <a:endParaRPr lang="sv-SE" sz="23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1462CE39-FDDB-D597-8A85-D9B91FD99904}"/>
              </a:ext>
            </a:extLst>
          </p:cNvPr>
          <p:cNvSpPr txBox="1"/>
          <p:nvPr/>
        </p:nvSpPr>
        <p:spPr>
          <a:xfrm>
            <a:off x="-17761" y="385856"/>
            <a:ext cx="1164828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Dagbokaktivitet nr. 2: Hvordan er formen på angsten din? </a:t>
            </a:r>
          </a:p>
        </p:txBody>
      </p:sp>
      <p:sp>
        <p:nvSpPr>
          <p:cNvPr id="8" name="TextBox 7">
            <a:extLst>
              <a:ext uri="{FF2B5EF4-FFF2-40B4-BE49-F238E27FC236}">
                <a16:creationId xmlns:a16="http://schemas.microsoft.com/office/drawing/2014/main" id="{774E29D3-0872-E834-ACD0-DA009784925E}"/>
              </a:ext>
            </a:extLst>
          </p:cNvPr>
          <p:cNvSpPr txBox="1"/>
          <p:nvPr/>
        </p:nvSpPr>
        <p:spPr>
          <a:xfrm>
            <a:off x="826477" y="1847623"/>
            <a:ext cx="2286000" cy="896336"/>
          </a:xfrm>
          <a:prstGeom prst="rect">
            <a:avLst/>
          </a:prstGeom>
          <a:noFill/>
        </p:spPr>
        <p:txBody>
          <a:bodyPr wrap="square">
            <a:noAutofit/>
          </a:bodyPr>
          <a:lstStyle/>
          <a:p>
            <a:pPr rtl="0">
              <a:lnSpc>
                <a:spcPts val="3140"/>
              </a:lnSpc>
            </a:pPr>
            <a:r>
              <a:rPr lang="no" sz="3200" b="0" i="0" u="none" strike="noStrike">
                <a:solidFill>
                  <a:srgbClr val="1F8E47"/>
                </a:solidFill>
                <a:highlight>
                  <a:srgbClr val="FFFFFF"/>
                </a:highlight>
                <a:latin typeface="Calibri"/>
                <a:ea typeface="Arial"/>
                <a:cs typeface="Calibri"/>
              </a:rPr>
              <a:t>Veiledende spørsmål:</a:t>
            </a:r>
            <a:endParaRPr lang="en-IE" sz="320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408948579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29E0E-1AA0-B606-2019-2E724F5222AD}"/>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BA76CDD-00B7-8CA2-3DA4-215B21A6D355}"/>
              </a:ext>
            </a:extLst>
          </p:cNvPr>
          <p:cNvPicPr>
            <a:picLocks noChangeAspect="1"/>
          </p:cNvPicPr>
          <p:nvPr/>
        </p:nvPicPr>
        <p:blipFill>
          <a:blip r:embed="rId2"/>
          <a:srcRect l="-16994" t="48092" r="16994" b="33233"/>
          <a:stretch>
            <a:fillRect/>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53B3FC76-1437-97F9-66BD-12B84029792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C21CA5F7-85F8-2F4C-50EC-69F4C32DCF26}"/>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01028DEE-112A-329E-7C7F-9B3EAD31A1EF}"/>
              </a:ext>
            </a:extLst>
          </p:cNvPr>
          <p:cNvSpPr txBox="1"/>
          <p:nvPr/>
        </p:nvSpPr>
        <p:spPr>
          <a:xfrm>
            <a:off x="3112478" y="1923071"/>
            <a:ext cx="8405446"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ts val="2300"/>
              </a:lnSpc>
              <a:spcBef>
                <a:spcPts val="400"/>
              </a:spcBef>
              <a:buClr>
                <a:srgbClr val="5398A2"/>
              </a:buClr>
            </a:pPr>
            <a:r>
              <a:rPr lang="no" sz="2300" b="0" i="0" u="none" strike="noStrike">
                <a:solidFill>
                  <a:srgbClr val="404040"/>
                </a:solidFill>
                <a:latin typeface="Calibri"/>
                <a:ea typeface="Calibri"/>
                <a:cs typeface="Calibri"/>
              </a:rPr>
              <a:t>Holder du angsten din inne, eller deler du den med andre? Hvis du deler den, hvem deler du den med, og hvordan diskuterer du den?</a:t>
            </a:r>
          </a:p>
          <a:p>
            <a:pPr rtl="0">
              <a:lnSpc>
                <a:spcPts val="2300"/>
              </a:lnSpc>
              <a:spcBef>
                <a:spcPts val="400"/>
              </a:spcBef>
              <a:buClr>
                <a:srgbClr val="5398A2"/>
              </a:buClr>
            </a:pPr>
            <a:r>
              <a:rPr lang="no" sz="2300" b="0" i="0" u="none" strike="noStrike">
                <a:solidFill>
                  <a:srgbClr val="404040"/>
                </a:solidFill>
                <a:latin typeface="Calibri"/>
                <a:ea typeface="Calibri"/>
                <a:cs typeface="Calibri"/>
              </a:rPr>
              <a:t>Informerer angst hvordan du engasjerer deg i verden? I så fall, hvordan og hvorfor?</a:t>
            </a:r>
          </a:p>
          <a:p>
            <a:pPr rtl="0">
              <a:lnSpc>
                <a:spcPts val="2300"/>
              </a:lnSpc>
              <a:spcBef>
                <a:spcPts val="400"/>
              </a:spcBef>
              <a:buClr>
                <a:srgbClr val="5398A2"/>
              </a:buClr>
            </a:pPr>
            <a:r>
              <a:rPr lang="no" sz="2300" b="0" i="0" u="none" strike="noStrike">
                <a:solidFill>
                  <a:srgbClr val="404040"/>
                </a:solidFill>
                <a:latin typeface="Calibri"/>
                <a:ea typeface="Calibri"/>
                <a:cs typeface="Calibri"/>
              </a:rPr>
              <a:t>Hvordan ville livet sett ut hvis du ikke bar på denne angsten?</a:t>
            </a:r>
          </a:p>
          <a:p>
            <a:pPr rtl="0">
              <a:lnSpc>
                <a:spcPts val="2300"/>
              </a:lnSpc>
              <a:spcBef>
                <a:spcPts val="400"/>
              </a:spcBef>
              <a:buClr>
                <a:srgbClr val="5398A2"/>
              </a:buClr>
            </a:pPr>
            <a:r>
              <a:rPr lang="no" sz="2300" b="0" i="0" u="none" strike="noStrike">
                <a:solidFill>
                  <a:srgbClr val="404040"/>
                </a:solidFill>
                <a:latin typeface="Calibri"/>
                <a:ea typeface="Calibri"/>
                <a:cs typeface="Calibri"/>
              </a:rPr>
              <a:t>Hvordan reagerer vi på angst hos andre? Gir vi dem rom til å diskutere den? Føler vi oss stengt ute for dette? Er vi et sted midt imellom? Avhenger det av personen?</a:t>
            </a:r>
          </a:p>
          <a:p>
            <a:pPr>
              <a:lnSpc>
                <a:spcPts val="2300"/>
              </a:lnSpc>
              <a:spcBef>
                <a:spcPts val="400"/>
              </a:spcBef>
              <a:buClr>
                <a:srgbClr val="5398A2"/>
              </a:buClr>
            </a:pPr>
            <a:endParaRPr lang="sv-SE" sz="23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4E7D948B-7A72-9750-5150-E7BE7472E0B5}"/>
              </a:ext>
            </a:extLst>
          </p:cNvPr>
          <p:cNvSpPr txBox="1"/>
          <p:nvPr/>
        </p:nvSpPr>
        <p:spPr>
          <a:xfrm>
            <a:off x="-17760" y="385856"/>
            <a:ext cx="959489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Dagbokaktivitet nr. 2: Hvordan er angsten din? </a:t>
            </a:r>
          </a:p>
        </p:txBody>
      </p:sp>
      <p:sp>
        <p:nvSpPr>
          <p:cNvPr id="8" name="TextBox 7">
            <a:extLst>
              <a:ext uri="{FF2B5EF4-FFF2-40B4-BE49-F238E27FC236}">
                <a16:creationId xmlns:a16="http://schemas.microsoft.com/office/drawing/2014/main" id="{A4BC71DC-95A5-83C4-3E6D-666F09B9C4B4}"/>
              </a:ext>
            </a:extLst>
          </p:cNvPr>
          <p:cNvSpPr txBox="1"/>
          <p:nvPr/>
        </p:nvSpPr>
        <p:spPr>
          <a:xfrm>
            <a:off x="826477" y="1847623"/>
            <a:ext cx="2286000" cy="896336"/>
          </a:xfrm>
          <a:prstGeom prst="rect">
            <a:avLst/>
          </a:prstGeom>
          <a:noFill/>
        </p:spPr>
        <p:txBody>
          <a:bodyPr wrap="square">
            <a:noAutofit/>
          </a:bodyPr>
          <a:lstStyle/>
          <a:p>
            <a:pPr rtl="0">
              <a:lnSpc>
                <a:spcPts val="3140"/>
              </a:lnSpc>
            </a:pPr>
            <a:r>
              <a:rPr lang="no" sz="3200" b="0" i="0" u="none" strike="noStrike">
                <a:solidFill>
                  <a:srgbClr val="1F8E47"/>
                </a:solidFill>
                <a:highlight>
                  <a:srgbClr val="FFFFFF"/>
                </a:highlight>
                <a:latin typeface="Calibri"/>
                <a:ea typeface="Arial"/>
                <a:cs typeface="Calibri"/>
              </a:rPr>
              <a:t>Veiledende spørsmål:</a:t>
            </a:r>
            <a:endParaRPr lang="en-IE" sz="320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48730996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1FAB0-A73A-6024-9C83-100D21BEF0C2}"/>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A7502673-A0BA-29B4-D826-5550BEDF7254}"/>
              </a:ext>
            </a:extLst>
          </p:cNvPr>
          <p:cNvPicPr>
            <a:picLocks noChangeAspect="1"/>
          </p:cNvPicPr>
          <p:nvPr/>
        </p:nvPicPr>
        <p:blipFill>
          <a:blip r:embed="rId2"/>
          <a:srcRect l="29162" t="41990" r="5635" b="21274"/>
          <a:stretch>
            <a:fillRect/>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7A6F658B-981C-8709-D75E-1CE48EF9C993}"/>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7" name="Rectangle 6">
            <a:extLst>
              <a:ext uri="{FF2B5EF4-FFF2-40B4-BE49-F238E27FC236}">
                <a16:creationId xmlns:a16="http://schemas.microsoft.com/office/drawing/2014/main" id="{835795C5-B758-A47A-ED16-88F262C68CC5}"/>
              </a:ext>
            </a:extLst>
          </p:cNvPr>
          <p:cNvSpPr>
            <a:spLocks noChangeAspect="1"/>
          </p:cNvSpPr>
          <p:nvPr/>
        </p:nvSpPr>
        <p:spPr>
          <a:xfrm rot="10800000">
            <a:off x="44420" y="3429000"/>
            <a:ext cx="4820124" cy="3451235"/>
          </a:xfrm>
          <a:prstGeom prst="rect">
            <a:avLst/>
          </a:prstGeom>
          <a:blipFill>
            <a:blip r:embed="rId3">
              <a:alphaModFix amt="73000"/>
            </a:blip>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Text Placeholder 3">
            <a:extLst>
              <a:ext uri="{FF2B5EF4-FFF2-40B4-BE49-F238E27FC236}">
                <a16:creationId xmlns:a16="http://schemas.microsoft.com/office/drawing/2014/main" id="{AB865733-6878-DB1C-8C7F-569E94F991EB}"/>
              </a:ext>
            </a:extLst>
          </p:cNvPr>
          <p:cNvSpPr txBox="1"/>
          <p:nvPr/>
        </p:nvSpPr>
        <p:spPr>
          <a:xfrm>
            <a:off x="5632546" y="725132"/>
            <a:ext cx="5375423" cy="36302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700"/>
              </a:lnSpc>
              <a:spcBef>
                <a:spcPct val="0"/>
              </a:spcBef>
              <a:buClr>
                <a:srgbClr val="E6C8C7"/>
              </a:buClr>
              <a:buNone/>
            </a:pPr>
            <a:r>
              <a:rPr lang="no" sz="2500" b="0" i="0" u="none" strike="noStrike">
                <a:solidFill>
                  <a:srgbClr val="404040"/>
                </a:solidFill>
                <a:latin typeface="Calibri"/>
                <a:ea typeface="Calibri"/>
                <a:cs typeface="Calibri"/>
              </a:rPr>
              <a:t>Denne dagbokaktiviteten er rett og slett for å gi deg mer bevissthet om hvordan angst påvirker og former livet ditt i dag. </a:t>
            </a:r>
          </a:p>
          <a:p>
            <a:pPr marL="0" indent="0">
              <a:lnSpc>
                <a:spcPts val="2700"/>
              </a:lnSpc>
              <a:spcBef>
                <a:spcPct val="0"/>
              </a:spcBef>
              <a:buClr>
                <a:srgbClr val="E6C8C7"/>
              </a:buClr>
              <a:buNone/>
            </a:pPr>
            <a:endParaRPr lang="en-IE" sz="25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700"/>
              </a:lnSpc>
              <a:spcBef>
                <a:spcPct val="0"/>
              </a:spcBef>
              <a:buClr>
                <a:srgbClr val="E6C8C7"/>
              </a:buClr>
              <a:buNone/>
            </a:pPr>
            <a:r>
              <a:rPr lang="no" sz="2500" b="0" i="0" u="none" strike="noStrike">
                <a:solidFill>
                  <a:srgbClr val="404040"/>
                </a:solidFill>
                <a:latin typeface="Calibri"/>
                <a:ea typeface="Calibri"/>
                <a:cs typeface="Calibri"/>
              </a:rPr>
              <a:t>Noen av disse spørsmålene kan være nyttige å gjenoppta over tid, etter hvert som du opplever nye eller gamle bekymringer på nye måter. Gå tilbake så ofte du vil for å møte bekymringene dine direkte.</a:t>
            </a:r>
          </a:p>
          <a:p>
            <a:pPr marL="0" indent="0">
              <a:lnSpc>
                <a:spcPts val="2700"/>
              </a:lnSpc>
              <a:spcBef>
                <a:spcPct val="0"/>
              </a:spcBef>
              <a:buClr>
                <a:srgbClr val="E6C8C7"/>
              </a:buClr>
              <a:buNone/>
            </a:pPr>
            <a:endParaRPr lang="sv-SE" sz="25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35CA38D0-931F-0415-54B6-3D958B756F87}"/>
              </a:ext>
            </a:extLst>
          </p:cNvPr>
          <p:cNvSpPr txBox="1"/>
          <p:nvPr/>
        </p:nvSpPr>
        <p:spPr>
          <a:xfrm>
            <a:off x="-4" y="725132"/>
            <a:ext cx="52297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Dagbokaktivitet nr. 2:</a:t>
            </a:r>
          </a:p>
        </p:txBody>
      </p:sp>
      <p:sp>
        <p:nvSpPr>
          <p:cNvPr id="2" name="Google Shape;145;p2">
            <a:extLst>
              <a:ext uri="{FF2B5EF4-FFF2-40B4-BE49-F238E27FC236}">
                <a16:creationId xmlns:a16="http://schemas.microsoft.com/office/drawing/2014/main" id="{59155E21-5378-E3D8-A239-619D5FDF6FAE}"/>
              </a:ext>
            </a:extLst>
          </p:cNvPr>
          <p:cNvSpPr txBox="1"/>
          <p:nvPr/>
        </p:nvSpPr>
        <p:spPr>
          <a:xfrm>
            <a:off x="-4" y="1477390"/>
            <a:ext cx="52297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Hvordan er angsten din</a:t>
            </a:r>
          </a:p>
        </p:txBody>
      </p:sp>
      <p:sp>
        <p:nvSpPr>
          <p:cNvPr id="3" name="Google Shape;145;p2">
            <a:extLst>
              <a:ext uri="{FF2B5EF4-FFF2-40B4-BE49-F238E27FC236}">
                <a16:creationId xmlns:a16="http://schemas.microsoft.com/office/drawing/2014/main" id="{94EA29BE-ACFF-471E-E7AA-A45C989967C9}"/>
              </a:ext>
            </a:extLst>
          </p:cNvPr>
          <p:cNvSpPr txBox="1"/>
          <p:nvPr/>
        </p:nvSpPr>
        <p:spPr>
          <a:xfrm>
            <a:off x="-4" y="2229648"/>
            <a:ext cx="352926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av din angst? </a:t>
            </a:r>
          </a:p>
        </p:txBody>
      </p:sp>
    </p:spTree>
    <p:extLst>
      <p:ext uri="{BB962C8B-B14F-4D97-AF65-F5344CB8AC3E}">
        <p14:creationId xmlns:p14="http://schemas.microsoft.com/office/powerpoint/2010/main" val="209514131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D866A-4004-4FE9-B52A-F648AF00AE0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90A9C46-07FD-B111-4C3F-27B3C355AAA9}"/>
              </a:ext>
            </a:extLst>
          </p:cNvPr>
          <p:cNvPicPr>
            <a:picLocks noChangeAspect="1"/>
          </p:cNvPicPr>
          <p:nvPr/>
        </p:nvPicPr>
        <p:blipFill>
          <a:blip r:embed="rId2"/>
          <a:srcRect l="-16994" t="48092" r="16994" b="20511"/>
          <a:stretch>
            <a:fillRect/>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138005F-C0E5-171D-E54C-97125796401F}"/>
              </a:ext>
            </a:extLst>
          </p:cNvPr>
          <p:cNvSpPr/>
          <p:nvPr/>
        </p:nvSpPr>
        <p:spPr>
          <a:xfrm rot="10800000">
            <a:off x="-5" y="-8"/>
            <a:ext cx="12176285" cy="589085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4EBA4E3F-FB7A-E94B-178D-124947F1ECD8}"/>
              </a:ext>
            </a:extLst>
          </p:cNvPr>
          <p:cNvSpPr/>
          <p:nvPr/>
        </p:nvSpPr>
        <p:spPr>
          <a:xfrm rot="10800000">
            <a:off x="-1" y="-1"/>
            <a:ext cx="5038165" cy="2277035"/>
          </a:xfrm>
          <a:prstGeom prst="rect">
            <a:avLst/>
          </a:prstGeom>
          <a:blipFill>
            <a:blip r:embed="rId3">
              <a:alphaModFix amt="73000"/>
            </a:blip>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Text Placeholder 3">
            <a:extLst>
              <a:ext uri="{FF2B5EF4-FFF2-40B4-BE49-F238E27FC236}">
                <a16:creationId xmlns:a16="http://schemas.microsoft.com/office/drawing/2014/main" id="{6494532D-9F03-B8C4-7BD4-7C9606DFEAB1}"/>
              </a:ext>
            </a:extLst>
          </p:cNvPr>
          <p:cNvSpPr txBox="1"/>
          <p:nvPr/>
        </p:nvSpPr>
        <p:spPr>
          <a:xfrm>
            <a:off x="799406" y="3106342"/>
            <a:ext cx="8633075"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3900"/>
              </a:lnSpc>
              <a:spcBef>
                <a:spcPct val="0"/>
              </a:spcBef>
              <a:buNone/>
            </a:pPr>
            <a:r>
              <a:rPr lang="no" sz="4000" b="1" i="0" u="none" strike="noStrike">
                <a:solidFill>
                  <a:srgbClr val="FFFFFF"/>
                </a:solidFill>
                <a:latin typeface="Calibri"/>
                <a:ea typeface="Calibri"/>
                <a:cs typeface="Calibri"/>
              </a:rPr>
              <a:t>Inspirasjon:</a:t>
            </a:r>
          </a:p>
          <a:p>
            <a:pPr marL="0" indent="0">
              <a:lnSpc>
                <a:spcPts val="3900"/>
              </a:lnSpc>
              <a:spcBef>
                <a:spcPct val="0"/>
              </a:spcBef>
              <a:buNone/>
            </a:pPr>
            <a:endParaRPr lang="sv-SE" sz="40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BB69EDBA-6A09-3F34-52BF-48D475396237}"/>
              </a:ext>
            </a:extLst>
          </p:cNvPr>
          <p:cNvSpPr txBox="1"/>
          <p:nvPr/>
        </p:nvSpPr>
        <p:spPr>
          <a:xfrm>
            <a:off x="-3" y="578059"/>
            <a:ext cx="503816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Dagbokaktivitet nr. 3:</a:t>
            </a:r>
          </a:p>
        </p:txBody>
      </p:sp>
      <p:sp>
        <p:nvSpPr>
          <p:cNvPr id="2" name="Google Shape;145;p2">
            <a:extLst>
              <a:ext uri="{FF2B5EF4-FFF2-40B4-BE49-F238E27FC236}">
                <a16:creationId xmlns:a16="http://schemas.microsoft.com/office/drawing/2014/main" id="{73B84944-65F0-9E0F-A217-7F5139D6A433}"/>
              </a:ext>
            </a:extLst>
          </p:cNvPr>
          <p:cNvSpPr txBox="1"/>
          <p:nvPr/>
        </p:nvSpPr>
        <p:spPr>
          <a:xfrm>
            <a:off x="-5865" y="1311182"/>
            <a:ext cx="521091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Ta en fryktopptelling </a:t>
            </a:r>
          </a:p>
        </p:txBody>
      </p:sp>
      <p:sp>
        <p:nvSpPr>
          <p:cNvPr id="5" name="Google Shape;133;p1">
            <a:extLst>
              <a:ext uri="{FF2B5EF4-FFF2-40B4-BE49-F238E27FC236}">
                <a16:creationId xmlns:a16="http://schemas.microsoft.com/office/drawing/2014/main" id="{EBC3DC18-F2C0-D576-3E79-C6A22E88A1F7}"/>
              </a:ext>
            </a:extLst>
          </p:cNvPr>
          <p:cNvSpPr/>
          <p:nvPr/>
        </p:nvSpPr>
        <p:spPr>
          <a:xfrm rot="10800000">
            <a:off x="506675" y="3973450"/>
            <a:ext cx="9396742" cy="2091901"/>
          </a:xfrm>
          <a:prstGeom prst="rect">
            <a:avLst/>
          </a:prstGeom>
          <a:solidFill>
            <a:schemeClr val="bg1"/>
          </a:solidFill>
          <a:ln w="34925">
            <a:solidFill>
              <a:srgbClr val="84C245"/>
            </a:solidFill>
            <a:prstDash val="sysDot"/>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6" name="Text Placeholder 3">
            <a:extLst>
              <a:ext uri="{FF2B5EF4-FFF2-40B4-BE49-F238E27FC236}">
                <a16:creationId xmlns:a16="http://schemas.microsoft.com/office/drawing/2014/main" id="{B7B20EB3-16C6-239C-1D76-59C0F73074BE}"/>
              </a:ext>
            </a:extLst>
          </p:cNvPr>
          <p:cNvSpPr txBox="1"/>
          <p:nvPr/>
        </p:nvSpPr>
        <p:spPr>
          <a:xfrm>
            <a:off x="1189091" y="4047941"/>
            <a:ext cx="8425965"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900"/>
              </a:lnSpc>
              <a:spcBef>
                <a:spcPct val="0"/>
              </a:spcBef>
              <a:buNone/>
            </a:pPr>
            <a:endParaRPr lang="en-IE" sz="40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3900"/>
              </a:lnSpc>
              <a:spcBef>
                <a:spcPct val="0"/>
              </a:spcBef>
              <a:buNone/>
            </a:pPr>
            <a:r>
              <a:rPr lang="no" sz="4000" b="0" i="0" u="none" strike="noStrike">
                <a:solidFill>
                  <a:srgbClr val="404040"/>
                </a:solidFill>
                <a:latin typeface="Calibri"/>
                <a:ea typeface="Calibri"/>
                <a:cs typeface="Calibri"/>
              </a:rPr>
              <a:t> </a:t>
            </a:r>
            <a:r>
              <a:rPr lang="no" sz="4000" b="0" i="1" u="none" strike="noStrike">
                <a:solidFill>
                  <a:srgbClr val="404040"/>
                </a:solidFill>
                <a:latin typeface="Calibri"/>
                <a:ea typeface="Calibri"/>
                <a:cs typeface="Calibri"/>
              </a:rPr>
              <a:t>«Hvis jeg er redd for å gjøre det, må jeg gjøre det.» </a:t>
            </a:r>
            <a:r>
              <a:rPr lang="no" sz="4000" b="1" i="0" u="none" strike="noStrike">
                <a:solidFill>
                  <a:srgbClr val="404040"/>
                </a:solidFill>
                <a:latin typeface="Calibri"/>
                <a:ea typeface="Calibri"/>
                <a:cs typeface="Calibri"/>
              </a:rPr>
              <a:t>Erica Wong</a:t>
            </a:r>
          </a:p>
          <a:p>
            <a:pPr marL="0" indent="0">
              <a:lnSpc>
                <a:spcPts val="3900"/>
              </a:lnSpc>
              <a:spcBef>
                <a:spcPct val="0"/>
              </a:spcBef>
              <a:buNone/>
            </a:pPr>
            <a:endParaRPr lang="sv-SE" sz="40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875370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41AF1-7A7E-4525-1269-893E9DD6739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5264B7B-CAEB-2B2F-6EC8-BF3FA0CD4131}"/>
              </a:ext>
            </a:extLst>
          </p:cNvPr>
          <p:cNvPicPr>
            <a:picLocks noChangeAspect="1"/>
          </p:cNvPicPr>
          <p:nvPr/>
        </p:nvPicPr>
        <p:blipFill>
          <a:blip r:embed="rId2"/>
          <a:srcRect l="-16994" t="48092" r="16994" b="33233"/>
          <a:stretch>
            <a:fillRect/>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2159C9DA-581B-DEBC-E9FA-1506AD46AF1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88758103-2325-4940-8F82-BA3370C67E0A}"/>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3EF1EC8C-36F7-CF76-AFC4-7924336A99D2}"/>
              </a:ext>
            </a:extLst>
          </p:cNvPr>
          <p:cNvSpPr txBox="1"/>
          <p:nvPr/>
        </p:nvSpPr>
        <p:spPr>
          <a:xfrm>
            <a:off x="4806462" y="2410331"/>
            <a:ext cx="6559062"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300"/>
              </a:lnSpc>
              <a:spcBef>
                <a:spcPts val="400"/>
              </a:spcBef>
              <a:buClr>
                <a:srgbClr val="5398A2"/>
              </a:buClr>
              <a:buNone/>
            </a:pPr>
            <a:r>
              <a:rPr lang="no" sz="2300" b="0" i="0" u="none" strike="noStrike">
                <a:solidFill>
                  <a:srgbClr val="404040"/>
                </a:solidFill>
                <a:latin typeface="Calibri"/>
                <a:ea typeface="Calibri"/>
                <a:cs typeface="Calibri"/>
              </a:rPr>
              <a:t>Andre ganger kan det få oss til å frykte en bomullsdott under sengene våre (hva er den tingen?!). </a:t>
            </a:r>
          </a:p>
          <a:p>
            <a:pPr marL="0" indent="0">
              <a:lnSpc>
                <a:spcPts val="2300"/>
              </a:lnSpc>
              <a:spcBef>
                <a:spcPts val="400"/>
              </a:spcBef>
              <a:buClr>
                <a:srgbClr val="5398A2"/>
              </a:buClr>
              <a:buNone/>
            </a:pPr>
            <a:endParaRPr lang="en-IE" sz="23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300"/>
              </a:lnSpc>
              <a:spcBef>
                <a:spcPts val="400"/>
              </a:spcBef>
              <a:buClr>
                <a:srgbClr val="5398A2"/>
              </a:buClr>
              <a:buNone/>
            </a:pPr>
            <a:r>
              <a:rPr lang="no" sz="2300" b="0" i="0" u="none" strike="noStrike">
                <a:solidFill>
                  <a:srgbClr val="404040"/>
                </a:solidFill>
                <a:latin typeface="Calibri"/>
                <a:ea typeface="Calibri"/>
                <a:cs typeface="Calibri"/>
              </a:rPr>
              <a:t>Vi bærer alle på en tung byrde av ubevisst frykt i kroppen vår, og denne frykten tar over og hindrer oss i å leve det livet vi virkelig ønsker. Denne fryktopptellingsøvelsen kan hjelpe oss med å utvikle et annet forhold til frykt, og hjelpe oss med å identifisere hva slags frykt vi bærer rundt på oss, slik at vi kan adressere og bearbeide den. </a:t>
            </a:r>
          </a:p>
          <a:p>
            <a:pPr marL="0" indent="0">
              <a:lnSpc>
                <a:spcPts val="2300"/>
              </a:lnSpc>
              <a:spcBef>
                <a:spcPts val="400"/>
              </a:spcBef>
              <a:buClr>
                <a:srgbClr val="5398A2"/>
              </a:buClr>
              <a:buNone/>
            </a:pPr>
            <a:endParaRPr lang="sv-SE" sz="23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76378156-1F14-986D-A178-55F0BA6C99C6}"/>
              </a:ext>
            </a:extLst>
          </p:cNvPr>
          <p:cNvSpPr txBox="1"/>
          <p:nvPr/>
        </p:nvSpPr>
        <p:spPr>
          <a:xfrm>
            <a:off x="-17761" y="385856"/>
            <a:ext cx="88452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Dagbokaktivitet nr. 3: Ta en fryktopptelling </a:t>
            </a:r>
          </a:p>
        </p:txBody>
      </p:sp>
      <p:sp>
        <p:nvSpPr>
          <p:cNvPr id="8" name="TextBox 7">
            <a:extLst>
              <a:ext uri="{FF2B5EF4-FFF2-40B4-BE49-F238E27FC236}">
                <a16:creationId xmlns:a16="http://schemas.microsoft.com/office/drawing/2014/main" id="{149720B8-98F2-623A-9996-24FC09E6E6D5}"/>
              </a:ext>
            </a:extLst>
          </p:cNvPr>
          <p:cNvSpPr txBox="1"/>
          <p:nvPr/>
        </p:nvSpPr>
        <p:spPr>
          <a:xfrm>
            <a:off x="826476" y="2410331"/>
            <a:ext cx="3253155" cy="2486515"/>
          </a:xfrm>
          <a:prstGeom prst="rect">
            <a:avLst/>
          </a:prstGeom>
          <a:noFill/>
        </p:spPr>
        <p:txBody>
          <a:bodyPr wrap="square">
            <a:noAutofit/>
          </a:bodyPr>
          <a:lstStyle/>
          <a:p>
            <a:pPr rtl="0">
              <a:lnSpc>
                <a:spcPts val="3140"/>
              </a:lnSpc>
            </a:pPr>
            <a:r>
              <a:rPr lang="no" sz="3200" b="0" i="0" u="none" strike="noStrike">
                <a:solidFill>
                  <a:srgbClr val="1F8E47"/>
                </a:solidFill>
                <a:highlight>
                  <a:srgbClr val="FFFFFF"/>
                </a:highlight>
                <a:latin typeface="Calibri"/>
                <a:ea typeface="Arial"/>
                <a:cs typeface="Calibri"/>
              </a:rPr>
              <a:t>Frykt er like naturlig i livet som vann. Noen ganger er frykt en gyldig emosjonell respons på en utrygg situasjon. </a:t>
            </a:r>
            <a:endParaRPr lang="en-IE" sz="320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BE59B8C9-362F-FDB2-9CB2-9B31124353ED}"/>
              </a:ext>
            </a:extLst>
          </p:cNvPr>
          <p:cNvCxnSpPr/>
          <p:nvPr/>
        </p:nvCxnSpPr>
        <p:spPr>
          <a:xfrm flipH="1">
            <a:off x="4355069" y="2020923"/>
            <a:ext cx="0" cy="3869923"/>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08475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3A132-AA0D-5AA1-05F3-1C6137D05E1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F666483-AB4C-510F-814D-DFBBC50D07B7}"/>
              </a:ext>
            </a:extLst>
          </p:cNvPr>
          <p:cNvPicPr>
            <a:picLocks noChangeAspect="1"/>
          </p:cNvPicPr>
          <p:nvPr/>
        </p:nvPicPr>
        <p:blipFill>
          <a:blip r:embed="rId2"/>
          <a:srcRect l="-16994" t="48092" r="16994" b="33233"/>
          <a:stretch>
            <a:fillRect/>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58001328-12A0-7B3A-DDAF-515FB53ABCB0}"/>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3BCD59CB-D044-77AC-7918-85A236F80893}"/>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D801C266-6EF7-161C-952C-5378339A009E}"/>
              </a:ext>
            </a:extLst>
          </p:cNvPr>
          <p:cNvSpPr txBox="1"/>
          <p:nvPr/>
        </p:nvSpPr>
        <p:spPr>
          <a:xfrm>
            <a:off x="5081954" y="1923071"/>
            <a:ext cx="6435969"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rtl="0">
              <a:lnSpc>
                <a:spcPts val="2300"/>
              </a:lnSpc>
              <a:spcBef>
                <a:spcPts val="400"/>
              </a:spcBef>
              <a:buClr>
                <a:srgbClr val="5398A2"/>
              </a:buClr>
            </a:pPr>
            <a:r>
              <a:rPr lang="no" sz="2300" b="0" i="0" u="none" strike="noStrike">
                <a:solidFill>
                  <a:srgbClr val="404040"/>
                </a:solidFill>
                <a:latin typeface="Calibri"/>
                <a:ea typeface="Calibri"/>
                <a:cs typeface="Calibri"/>
              </a:rPr>
              <a:t>Sett en timer på 10 minutter, og finn et privat, stille sted å sitte og tenke. </a:t>
            </a:r>
          </a:p>
          <a:p>
            <a:pPr lvl="0" rtl="0">
              <a:lnSpc>
                <a:spcPts val="2300"/>
              </a:lnSpc>
              <a:spcBef>
                <a:spcPts val="400"/>
              </a:spcBef>
              <a:buClr>
                <a:srgbClr val="5398A2"/>
              </a:buClr>
            </a:pPr>
            <a:r>
              <a:rPr lang="no" sz="2300" b="0" i="0" u="none" strike="noStrike">
                <a:solidFill>
                  <a:srgbClr val="404040"/>
                </a:solidFill>
                <a:latin typeface="Calibri"/>
                <a:ea typeface="Calibri"/>
                <a:cs typeface="Calibri"/>
              </a:rPr>
              <a:t>Spør deg selv hvilke personer, steder, problemer eller ting som skremmer deg? Skriv dem ned og fortsett i hele 10 minutter. Det er ingenting som er for skammelig eller dumt til å ta med på listen.</a:t>
            </a:r>
          </a:p>
          <a:p>
            <a:pPr lvl="0" rtl="0">
              <a:lnSpc>
                <a:spcPts val="2300"/>
              </a:lnSpc>
              <a:spcBef>
                <a:spcPts val="400"/>
              </a:spcBef>
              <a:buClr>
                <a:srgbClr val="5398A2"/>
              </a:buClr>
            </a:pPr>
            <a:r>
              <a:rPr lang="no" sz="2300" b="0" i="0" u="none" strike="noStrike">
                <a:solidFill>
                  <a:srgbClr val="404040"/>
                </a:solidFill>
                <a:latin typeface="Calibri"/>
                <a:ea typeface="Calibri"/>
                <a:cs typeface="Calibri"/>
              </a:rPr>
              <a:t>Når tiden er ute, sett timeren på 3 minutter til. I løpet av denne tiden skal du skrive i dagboken om hva det er med noen av disse fryktene som plager deg. Start setningen med å skrive: «Jeg er redd for at ...» for de første fryktene du skrev ned. For eksempel, er du redd for at du vil være alene? Avvist? Sulten og kald? Utsatt for ubeskrivelige onder?</a:t>
            </a:r>
          </a:p>
          <a:p>
            <a:pPr lvl="0">
              <a:lnSpc>
                <a:spcPts val="2300"/>
              </a:lnSpc>
              <a:spcBef>
                <a:spcPts val="400"/>
              </a:spcBef>
              <a:buClr>
                <a:srgbClr val="5398A2"/>
              </a:buClr>
            </a:pPr>
            <a:endParaRPr lang="sv-SE" sz="23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DA8ACBF6-0F42-7AB6-2EDC-53F5B6B36293}"/>
              </a:ext>
            </a:extLst>
          </p:cNvPr>
          <p:cNvSpPr txBox="1"/>
          <p:nvPr/>
        </p:nvSpPr>
        <p:spPr>
          <a:xfrm>
            <a:off x="-17761" y="385856"/>
            <a:ext cx="88452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Dagbokaktivitet nr. 3: Ta en fryktopptelling </a:t>
            </a:r>
          </a:p>
        </p:txBody>
      </p:sp>
      <p:sp>
        <p:nvSpPr>
          <p:cNvPr id="8" name="TextBox 7">
            <a:extLst>
              <a:ext uri="{FF2B5EF4-FFF2-40B4-BE49-F238E27FC236}">
                <a16:creationId xmlns:a16="http://schemas.microsoft.com/office/drawing/2014/main" id="{39695826-4AAC-0B4C-081B-0CDF7FEFACA4}"/>
              </a:ext>
            </a:extLst>
          </p:cNvPr>
          <p:cNvSpPr txBox="1"/>
          <p:nvPr/>
        </p:nvSpPr>
        <p:spPr>
          <a:xfrm>
            <a:off x="826476" y="1847623"/>
            <a:ext cx="3533214" cy="2884059"/>
          </a:xfrm>
          <a:prstGeom prst="rect">
            <a:avLst/>
          </a:prstGeom>
          <a:noFill/>
        </p:spPr>
        <p:txBody>
          <a:bodyPr wrap="square">
            <a:noAutofit/>
          </a:bodyPr>
          <a:lstStyle/>
          <a:p>
            <a:pPr rtl="0">
              <a:lnSpc>
                <a:spcPts val="3140"/>
              </a:lnSpc>
            </a:pPr>
            <a:r>
              <a:rPr lang="no" sz="3200" b="0" i="0" u="none" strike="noStrike">
                <a:solidFill>
                  <a:srgbClr val="1F8E47"/>
                </a:solidFill>
                <a:highlight>
                  <a:srgbClr val="FFFFFF"/>
                </a:highlight>
                <a:latin typeface="Calibri"/>
                <a:ea typeface="Arial"/>
                <a:cs typeface="Calibri"/>
              </a:rPr>
              <a:t>Alt du trenger er viljen til å liste opp frykten din og penn og papir – eller et notatprogram – for å gjøre dette. </a:t>
            </a:r>
          </a:p>
          <a:p>
            <a:pPr>
              <a:lnSpc>
                <a:spcPts val="3140"/>
              </a:lnSpc>
            </a:pPr>
            <a:endParaRPr lang="en-IE" sz="320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cxnSp>
        <p:nvCxnSpPr>
          <p:cNvPr id="2" name="Straight Connector 1">
            <a:extLst>
              <a:ext uri="{FF2B5EF4-FFF2-40B4-BE49-F238E27FC236}">
                <a16:creationId xmlns:a16="http://schemas.microsoft.com/office/drawing/2014/main" id="{2E0F9485-5B97-C30A-D040-E586A683C0FE}"/>
              </a:ext>
            </a:extLst>
          </p:cNvPr>
          <p:cNvCxnSpPr/>
          <p:nvPr/>
        </p:nvCxnSpPr>
        <p:spPr>
          <a:xfrm flipH="1">
            <a:off x="4740636" y="1847623"/>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89952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037AE-0F4C-D755-931E-07436A6C20F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95E2B9C-C45B-9A0B-6BE6-66E73C87FC8D}"/>
              </a:ext>
            </a:extLst>
          </p:cNvPr>
          <p:cNvPicPr>
            <a:picLocks noChangeAspect="1"/>
          </p:cNvPicPr>
          <p:nvPr/>
        </p:nvPicPr>
        <p:blipFill>
          <a:blip r:embed="rId2"/>
          <a:srcRect l="-16994" t="48092" r="16994" b="33233"/>
          <a:stretch>
            <a:fillRect/>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E3842D03-98E4-61A0-8968-DDB9D1C1898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05A6D009-D309-A741-D5E9-77187A35C94E}"/>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E992A9CF-AE90-2E50-5881-E91CC3D37C4B}"/>
              </a:ext>
            </a:extLst>
          </p:cNvPr>
          <p:cNvSpPr txBox="1"/>
          <p:nvPr/>
        </p:nvSpPr>
        <p:spPr>
          <a:xfrm>
            <a:off x="4114804" y="2192983"/>
            <a:ext cx="7145210"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300"/>
              </a:lnSpc>
              <a:spcBef>
                <a:spcPts val="400"/>
              </a:spcBef>
              <a:buClr>
                <a:srgbClr val="5398A2"/>
              </a:buClr>
              <a:buNone/>
            </a:pPr>
            <a:r>
              <a:rPr lang="no" sz="2300" b="0" i="0" u="none" strike="noStrike">
                <a:solidFill>
                  <a:srgbClr val="404040"/>
                </a:solidFill>
                <a:latin typeface="Calibri"/>
                <a:ea typeface="Calibri"/>
                <a:cs typeface="Calibri"/>
              </a:rPr>
              <a:t>Som barn var noen av oss redde for mørket, mens vi som voksne kan være redde for blackout eller å bli skadet. Som barn lærte de fleste av oss å overvinne denne enkle frykten for mørket ved å bli mer kjent med den. </a:t>
            </a:r>
          </a:p>
          <a:p>
            <a:pPr marL="0" indent="0">
              <a:lnSpc>
                <a:spcPts val="2300"/>
              </a:lnSpc>
              <a:spcBef>
                <a:spcPts val="400"/>
              </a:spcBef>
              <a:buClr>
                <a:srgbClr val="5398A2"/>
              </a:buClr>
              <a:buNone/>
            </a:pPr>
            <a:endParaRPr lang="en-IE" sz="23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300"/>
              </a:lnSpc>
              <a:spcBef>
                <a:spcPts val="400"/>
              </a:spcBef>
              <a:buClr>
                <a:srgbClr val="5398A2"/>
              </a:buClr>
              <a:buNone/>
            </a:pPr>
            <a:r>
              <a:rPr lang="no" sz="2300" b="0" i="0" u="none" strike="noStrike">
                <a:solidFill>
                  <a:srgbClr val="404040"/>
                </a:solidFill>
                <a:latin typeface="Calibri"/>
                <a:ea typeface="Calibri"/>
                <a:cs typeface="Calibri"/>
              </a:rPr>
              <a:t>For eksempel kan vi ha lært over tid at etter at vi slo av lyset for å legge oss, klarte vi å sovne, og ingen monstre kom for å hente oss. Hvis dette var vår opplevelse, ville frykten for mørket ha mistet sin makt over oss etter hvert som vi lærte å bevege oss gjennom den. Vi kan også komme oss gjennom frykt som voksne ved å forplikte oss til å forstå frykten vår bedre og gjøre det vi kan for å konfrontere den. </a:t>
            </a:r>
          </a:p>
          <a:p>
            <a:pPr marL="0" indent="0">
              <a:lnSpc>
                <a:spcPts val="2300"/>
              </a:lnSpc>
              <a:spcBef>
                <a:spcPts val="400"/>
              </a:spcBef>
              <a:buClr>
                <a:srgbClr val="5398A2"/>
              </a:buClr>
              <a:buNone/>
            </a:pPr>
            <a:endParaRPr lang="sv-SE" sz="23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3FC54F6A-70EE-A6FE-01D9-5AD964D90DC4}"/>
              </a:ext>
            </a:extLst>
          </p:cNvPr>
          <p:cNvSpPr txBox="1"/>
          <p:nvPr/>
        </p:nvSpPr>
        <p:spPr>
          <a:xfrm>
            <a:off x="-17762" y="385856"/>
            <a:ext cx="953072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Dagbokaktivitet nr. 3: Å ta en fryktopptelling </a:t>
            </a:r>
          </a:p>
        </p:txBody>
      </p:sp>
      <p:sp>
        <p:nvSpPr>
          <p:cNvPr id="8" name="TextBox 7">
            <a:extLst>
              <a:ext uri="{FF2B5EF4-FFF2-40B4-BE49-F238E27FC236}">
                <a16:creationId xmlns:a16="http://schemas.microsoft.com/office/drawing/2014/main" id="{71E83B95-69F7-FDAC-D53E-ECE2DA3C5B93}"/>
              </a:ext>
            </a:extLst>
          </p:cNvPr>
          <p:cNvSpPr txBox="1"/>
          <p:nvPr/>
        </p:nvSpPr>
        <p:spPr>
          <a:xfrm>
            <a:off x="720968" y="2117535"/>
            <a:ext cx="2866293" cy="1293880"/>
          </a:xfrm>
          <a:prstGeom prst="rect">
            <a:avLst/>
          </a:prstGeom>
          <a:noFill/>
        </p:spPr>
        <p:txBody>
          <a:bodyPr wrap="square">
            <a:noAutofit/>
          </a:bodyPr>
          <a:lstStyle/>
          <a:p>
            <a:pPr rtl="0">
              <a:lnSpc>
                <a:spcPts val="3140"/>
              </a:lnSpc>
            </a:pPr>
            <a:r>
              <a:rPr lang="no" sz="3200" b="0" i="0" u="none" strike="noStrike">
                <a:solidFill>
                  <a:srgbClr val="1F8E47"/>
                </a:solidFill>
                <a:highlight>
                  <a:srgbClr val="FFFFFF"/>
                </a:highlight>
                <a:latin typeface="Calibri"/>
                <a:ea typeface="Arial"/>
                <a:cs typeface="Calibri"/>
              </a:rPr>
              <a:t>Frykten vår tar forskjellige former over tid. </a:t>
            </a:r>
            <a:endParaRPr lang="en-IE" sz="320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cxnSp>
        <p:nvCxnSpPr>
          <p:cNvPr id="2" name="Straight Connector 1">
            <a:extLst>
              <a:ext uri="{FF2B5EF4-FFF2-40B4-BE49-F238E27FC236}">
                <a16:creationId xmlns:a16="http://schemas.microsoft.com/office/drawing/2014/main" id="{2D5FA911-F63A-7B7A-7C78-AC746949734C}"/>
              </a:ext>
            </a:extLst>
          </p:cNvPr>
          <p:cNvCxnSpPr/>
          <p:nvPr/>
        </p:nvCxnSpPr>
        <p:spPr>
          <a:xfrm flipH="1">
            <a:off x="3843820" y="1847623"/>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16582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FE84A-8648-F4C0-9742-E44DD8F3E143}"/>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89DB6643-1079-B8B0-B3E7-337770E8616D}"/>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3479B337-BEBA-EEF0-6016-ECD3E7EFB79A}"/>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C39D48FE-F6FA-9A9A-1A4E-60D42946EB26}"/>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646432A0-764C-CAB2-4B07-DDC5A65F2491}"/>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no" sz="13000" b="1" i="0" u="none" strike="noStrike">
                <a:solidFill>
                  <a:srgbClr val="5398A2"/>
                </a:solidFill>
                <a:latin typeface="Calibri"/>
              </a:rPr>
              <a:t>04</a:t>
            </a:r>
          </a:p>
        </p:txBody>
      </p:sp>
      <p:cxnSp>
        <p:nvCxnSpPr>
          <p:cNvPr id="20" name="Straight Connector 19">
            <a:extLst>
              <a:ext uri="{FF2B5EF4-FFF2-40B4-BE49-F238E27FC236}">
                <a16:creationId xmlns:a16="http://schemas.microsoft.com/office/drawing/2014/main" id="{463EE04C-9F32-8B90-3908-DE1414A9E16E}"/>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04EA5D-B6DF-3FA7-D493-10612216D83E}"/>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807C3BD-3FCF-6293-411B-82CBB7AC09E0}"/>
              </a:ext>
            </a:extLst>
          </p:cNvPr>
          <p:cNvSpPr/>
          <p:nvPr/>
        </p:nvSpPr>
        <p:spPr>
          <a:xfrm>
            <a:off x="5005814" y="2581516"/>
            <a:ext cx="442182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28" name="TextBox 27">
            <a:extLst>
              <a:ext uri="{FF2B5EF4-FFF2-40B4-BE49-F238E27FC236}">
                <a16:creationId xmlns:a16="http://schemas.microsoft.com/office/drawing/2014/main" id="{8EBD8E0E-0F57-0DAE-1B71-CBED78B3764D}"/>
              </a:ext>
            </a:extLst>
          </p:cNvPr>
          <p:cNvSpPr txBox="1"/>
          <p:nvPr/>
        </p:nvSpPr>
        <p:spPr>
          <a:xfrm>
            <a:off x="5110429" y="2598003"/>
            <a:ext cx="4438017" cy="830997"/>
          </a:xfrm>
          <a:prstGeom prst="rect">
            <a:avLst/>
          </a:prstGeom>
          <a:noFill/>
        </p:spPr>
        <p:txBody>
          <a:bodyPr wrap="square" rtlCol="0">
            <a:noAutofit/>
          </a:bodyPr>
          <a:lstStyle/>
          <a:p>
            <a:pPr rtl="0"/>
            <a:r>
              <a:rPr lang="no" sz="4800" b="1" i="0" u="none" strike="noStrike" spc="324">
                <a:solidFill>
                  <a:srgbClr val="5398A2"/>
                </a:solidFill>
                <a:latin typeface="Calibri"/>
                <a:cs typeface="Calibri"/>
              </a:rPr>
              <a:t>Ressurser for</a:t>
            </a:r>
          </a:p>
        </p:txBody>
      </p:sp>
      <p:pic>
        <p:nvPicPr>
          <p:cNvPr id="29" name="Picture 28">
            <a:extLst>
              <a:ext uri="{FF2B5EF4-FFF2-40B4-BE49-F238E27FC236}">
                <a16:creationId xmlns:a16="http://schemas.microsoft.com/office/drawing/2014/main" id="{009B7ED9-0097-46A7-E401-35A9EAA6848F}"/>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sp>
        <p:nvSpPr>
          <p:cNvPr id="5" name="Rectangle 4">
            <a:extLst>
              <a:ext uri="{FF2B5EF4-FFF2-40B4-BE49-F238E27FC236}">
                <a16:creationId xmlns:a16="http://schemas.microsoft.com/office/drawing/2014/main" id="{E7C1C549-B197-B047-2E45-B79CD4EB6A64}"/>
              </a:ext>
            </a:extLst>
          </p:cNvPr>
          <p:cNvSpPr/>
          <p:nvPr/>
        </p:nvSpPr>
        <p:spPr>
          <a:xfrm>
            <a:off x="5005813" y="3518637"/>
            <a:ext cx="594940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6" name="TextBox 5">
            <a:extLst>
              <a:ext uri="{FF2B5EF4-FFF2-40B4-BE49-F238E27FC236}">
                <a16:creationId xmlns:a16="http://schemas.microsoft.com/office/drawing/2014/main" id="{07F34E6E-D212-0D44-95A8-41EC586433BA}"/>
              </a:ext>
            </a:extLst>
          </p:cNvPr>
          <p:cNvSpPr txBox="1"/>
          <p:nvPr/>
        </p:nvSpPr>
        <p:spPr>
          <a:xfrm>
            <a:off x="5110429" y="3535124"/>
            <a:ext cx="6231648" cy="830997"/>
          </a:xfrm>
          <a:prstGeom prst="rect">
            <a:avLst/>
          </a:prstGeom>
          <a:noFill/>
        </p:spPr>
        <p:txBody>
          <a:bodyPr wrap="square" rtlCol="0">
            <a:noAutofit/>
          </a:bodyPr>
          <a:lstStyle/>
          <a:p>
            <a:pPr rtl="0"/>
            <a:r>
              <a:rPr lang="no" sz="4800" b="1" i="0" u="none" strike="noStrike" spc="324">
                <a:solidFill>
                  <a:srgbClr val="5398A2"/>
                </a:solidFill>
                <a:latin typeface="Calibri"/>
                <a:cs typeface="Calibri"/>
              </a:rPr>
              <a:t>videre utforskning </a:t>
            </a:r>
          </a:p>
        </p:txBody>
      </p:sp>
    </p:spTree>
    <p:extLst>
      <p:ext uri="{BB962C8B-B14F-4D97-AF65-F5344CB8AC3E}">
        <p14:creationId xmlns:p14="http://schemas.microsoft.com/office/powerpoint/2010/main" val="255862116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733135" y="905460"/>
            <a:ext cx="482721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4" name="TextBox 3">
            <a:extLst>
              <a:ext uri="{FF2B5EF4-FFF2-40B4-BE49-F238E27FC236}">
                <a16:creationId xmlns:a16="http://schemas.microsoft.com/office/drawing/2014/main" id="{AA4AE31D-2B07-1C81-0E94-F5BB023344B5}"/>
              </a:ext>
            </a:extLst>
          </p:cNvPr>
          <p:cNvSpPr txBox="1"/>
          <p:nvPr/>
        </p:nvSpPr>
        <p:spPr>
          <a:xfrm>
            <a:off x="731210" y="904018"/>
            <a:ext cx="4829143" cy="830997"/>
          </a:xfrm>
          <a:prstGeom prst="rect">
            <a:avLst/>
          </a:prstGeom>
          <a:noFill/>
        </p:spPr>
        <p:txBody>
          <a:bodyPr wrap="none" rtlCol="0">
            <a:noAutofit/>
          </a:bodyPr>
          <a:lstStyle/>
          <a:p>
            <a:pPr rtl="0"/>
            <a:r>
              <a:rPr lang="no" sz="4800" b="1" i="0" u="none" strike="noStrike" spc="324">
                <a:solidFill>
                  <a:srgbClr val="5398A2"/>
                </a:solidFill>
                <a:latin typeface="Calibri"/>
                <a:cs typeface="Calibri"/>
              </a:rPr>
              <a:t>Klimaangst</a:t>
            </a:r>
          </a:p>
        </p:txBody>
      </p:sp>
      <p:sp>
        <p:nvSpPr>
          <p:cNvPr id="21" name="Google Shape;135;p1">
            <a:extLst>
              <a:ext uri="{FF2B5EF4-FFF2-40B4-BE49-F238E27FC236}">
                <a16:creationId xmlns:a16="http://schemas.microsoft.com/office/drawing/2014/main" id="{C181EA17-D873-D41A-1AF9-C99DE9AE1FA4}"/>
              </a:ext>
            </a:extLst>
          </p:cNvPr>
          <p:cNvSpPr txBox="1"/>
          <p:nvPr/>
        </p:nvSpPr>
        <p:spPr>
          <a:xfrm rot="5400000">
            <a:off x="2517808" y="3748035"/>
            <a:ext cx="2987524"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ctr" rtl="0">
              <a:lnSpc>
                <a:spcPct val="90000"/>
              </a:lnSpc>
              <a:spcBef>
                <a:spcPts val="1102"/>
              </a:spcBef>
              <a:spcAft>
                <a:spcPct val="0"/>
              </a:spcAft>
              <a:buClr>
                <a:srgbClr val="7FCCBA"/>
              </a:buClr>
              <a:buSzPts val="1800"/>
              <a:buFont typeface="Arial"/>
              <a:buNone/>
              <a:defRPr sz="1800" b="1" i="0" u="none" strike="noStrike" cap="none">
                <a:solidFill>
                  <a:srgbClr val="7FCCBA"/>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12700" indent="0">
              <a:lnSpc>
                <a:spcPct val="111193"/>
              </a:lnSpc>
              <a:spcBef>
                <a:spcPct val="0"/>
              </a:spcBef>
              <a:buClr>
                <a:schemeClr val="lt1"/>
              </a:buClr>
              <a:buSzPts val="3100"/>
            </a:pPr>
            <a:endParaRPr lang="en-US" sz="320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605920" y="2819858"/>
            <a:ext cx="811302" cy="547146"/>
          </a:xfrm>
        </p:spPr>
        <p:txBody>
          <a:bodyPr>
            <a:noAutofit/>
          </a:bodyPr>
          <a:lstStyle/>
          <a:p>
            <a:pPr rtl="0"/>
            <a:r>
              <a:rPr lang="no" sz="3200" b="1" i="0" u="none" strike="noStrike">
                <a:solidFill>
                  <a:srgbClr val="FFFFFF"/>
                </a:solidFill>
                <a:latin typeface="Calibri"/>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563629" y="2819858"/>
            <a:ext cx="6559003" cy="547147"/>
          </a:xfrm>
        </p:spPr>
        <p:txBody>
          <a:bodyPr>
            <a:noAutofit/>
          </a:bodyPr>
          <a:lstStyle/>
          <a:p>
            <a:pPr rtl="0">
              <a:tabLst>
                <a:tab pos="5591175" algn="l"/>
              </a:tabLst>
            </a:pPr>
            <a:r>
              <a:rPr lang="no" sz="2400" b="0" i="0" u="none" strike="noStrike">
                <a:latin typeface="Calibri"/>
              </a:rPr>
              <a:t>Angst	  4</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05920" y="3521562"/>
            <a:ext cx="811302" cy="547146"/>
          </a:xfrm>
        </p:spPr>
        <p:txBody>
          <a:bodyPr>
            <a:noAutofit/>
          </a:bodyPr>
          <a:lstStyle/>
          <a:p>
            <a:pPr rtl="0"/>
            <a:r>
              <a:rPr lang="no" sz="3200" b="1" i="0" u="none" strike="noStrike">
                <a:solidFill>
                  <a:srgbClr val="FFFFFF"/>
                </a:solidFill>
                <a:latin typeface="Calibri"/>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563629" y="3521562"/>
            <a:ext cx="6559003" cy="547147"/>
          </a:xfrm>
        </p:spPr>
        <p:txBody>
          <a:bodyPr>
            <a:noAutofit/>
          </a:bodyPr>
          <a:lstStyle/>
          <a:p>
            <a:pPr rtl="0">
              <a:tabLst>
                <a:tab pos="5591175" algn="l"/>
              </a:tabLst>
            </a:pPr>
            <a:r>
              <a:rPr lang="no" sz="2400" b="0" i="0" u="none" strike="noStrike">
                <a:latin typeface="Calibri"/>
              </a:rPr>
              <a:t>Strategier for å takle klimaangst 	14</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05920" y="4223266"/>
            <a:ext cx="811302" cy="547146"/>
          </a:xfrm>
        </p:spPr>
        <p:txBody>
          <a:bodyPr>
            <a:noAutofit/>
          </a:bodyPr>
          <a:lstStyle/>
          <a:p>
            <a:pPr rtl="0"/>
            <a:r>
              <a:rPr lang="no" sz="3200" b="1" i="0" u="none" strike="noStrike">
                <a:solidFill>
                  <a:srgbClr val="FFFFFF"/>
                </a:solidFill>
                <a:latin typeface="Calibri"/>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563629" y="4223266"/>
            <a:ext cx="6559003" cy="547147"/>
          </a:xfrm>
        </p:spPr>
        <p:txBody>
          <a:bodyPr>
            <a:noAutofit/>
          </a:bodyPr>
          <a:lstStyle/>
          <a:p>
            <a:pPr rtl="0">
              <a:tabLst>
                <a:tab pos="5591175" algn="l"/>
              </a:tabLst>
            </a:pPr>
            <a:r>
              <a:rPr lang="no" sz="2400" b="0" i="0" u="none" strike="noStrike">
                <a:latin typeface="Calibri"/>
              </a:rPr>
              <a:t>Journalaktiviteter 	16</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05920" y="4924969"/>
            <a:ext cx="811302" cy="547146"/>
          </a:xfrm>
        </p:spPr>
        <p:txBody>
          <a:bodyPr>
            <a:noAutofit/>
          </a:bodyPr>
          <a:lstStyle/>
          <a:p>
            <a:pPr rtl="0"/>
            <a:r>
              <a:rPr lang="no" sz="3200" b="1" i="0" u="none" strike="noStrike">
                <a:solidFill>
                  <a:srgbClr val="FFFFFF"/>
                </a:solidFill>
                <a:latin typeface="Calibri"/>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563629" y="4924969"/>
            <a:ext cx="6559003" cy="547147"/>
          </a:xfrm>
        </p:spPr>
        <p:txBody>
          <a:bodyPr>
            <a:noAutofit/>
          </a:bodyPr>
          <a:lstStyle/>
          <a:p>
            <a:pPr rtl="0">
              <a:tabLst>
                <a:tab pos="5591175" algn="l"/>
              </a:tabLst>
            </a:pPr>
            <a:r>
              <a:rPr lang="no" sz="2400" b="0" i="0" u="none" strike="noStrike">
                <a:latin typeface="Calibri"/>
              </a:rPr>
              <a:t>Ressurser for videre utforskning 	29</a:t>
            </a:r>
          </a:p>
        </p:txBody>
      </p:sp>
      <p:grpSp>
        <p:nvGrpSpPr>
          <p:cNvPr id="22" name="Group 21">
            <a:extLst>
              <a:ext uri="{FF2B5EF4-FFF2-40B4-BE49-F238E27FC236}">
                <a16:creationId xmlns:a16="http://schemas.microsoft.com/office/drawing/2014/main" id="{2D6D5F94-70A2-07A4-872A-30DBD78D4365}"/>
              </a:ext>
            </a:extLst>
          </p:cNvPr>
          <p:cNvGrpSpPr/>
          <p:nvPr/>
        </p:nvGrpSpPr>
        <p:grpSpPr>
          <a:xfrm>
            <a:off x="6096000" y="5952649"/>
            <a:ext cx="4781517" cy="400110"/>
            <a:chOff x="441152" y="6867141"/>
            <a:chExt cx="4781517" cy="400110"/>
          </a:xfrm>
        </p:grpSpPr>
        <p:pic>
          <p:nvPicPr>
            <p:cNvPr id="23" name="Picture 22">
              <a:extLst>
                <a:ext uri="{FF2B5EF4-FFF2-40B4-BE49-F238E27FC236}">
                  <a16:creationId xmlns:a16="http://schemas.microsoft.com/office/drawing/2014/main" id="{E459365E-A9A6-88D0-8A47-A5DD79ED8251}"/>
                </a:ext>
              </a:extLst>
            </p:cNvPr>
            <p:cNvPicPr>
              <a:picLocks noChangeAspect="1"/>
            </p:cNvPicPr>
            <p:nvPr/>
          </p:nvPicPr>
          <p:blipFill>
            <a:blip r:embed="rId3"/>
            <a:stretch>
              <a:fillRect/>
            </a:stretch>
          </p:blipFill>
          <p:spPr>
            <a:xfrm>
              <a:off x="441152" y="6898511"/>
              <a:ext cx="1552020" cy="345591"/>
            </a:xfrm>
            <a:prstGeom prst="rect">
              <a:avLst/>
            </a:prstGeom>
          </p:spPr>
        </p:pic>
        <p:sp>
          <p:nvSpPr>
            <p:cNvPr id="24" name="TextBox 23">
              <a:extLst>
                <a:ext uri="{FF2B5EF4-FFF2-40B4-BE49-F238E27FC236}">
                  <a16:creationId xmlns:a16="http://schemas.microsoft.com/office/drawing/2014/main" id="{6CD857E1-B0FB-DF39-7D1B-84D667EC2990}"/>
                </a:ext>
              </a:extLst>
            </p:cNvPr>
            <p:cNvSpPr txBox="1"/>
            <p:nvPr/>
          </p:nvSpPr>
          <p:spPr>
            <a:xfrm>
              <a:off x="1993172" y="6867141"/>
              <a:ext cx="3229497" cy="400110"/>
            </a:xfrm>
            <a:prstGeom prst="rect">
              <a:avLst/>
            </a:prstGeom>
            <a:noFill/>
          </p:spPr>
          <p:txBody>
            <a:bodyPr wrap="square">
              <a:noAutofit/>
            </a:bodyPr>
            <a:lstStyle/>
            <a:p>
              <a:pPr algn="just" rtl="0"/>
              <a:r>
                <a:rPr lang="no" sz="500" b="0" i="0" u="none" strike="noStrike">
                  <a:solidFill>
                    <a:srgbClr val="414141"/>
                  </a:solidFill>
                  <a:latin typeface="Calibri"/>
                  <a:cs typeface="Calibri"/>
                </a:rPr>
                <a:t>Dette prosjektet er finansiert med støtte fra Europakommisjonen. Forfatteren er eneansvarlig for denne publikasjonen (kommunikasjonen), og Kommisjonen påtar seg intet ansvar for noen form for bruk av informasjonen i den. I samsvar med det nye GDPR-rammeverket, vær oppmerksom på at partnerskapet kun vil behandle dine personopplysninger utelukkende i prosjektets interesse og formål og uten at det berører dine rettigheter</a:t>
              </a:r>
              <a:endParaRPr lang="en-US" sz="5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2521252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129F7-AC5C-7064-D879-A05B327AE620}"/>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1582627D-4C44-05BA-A703-1C2006FC3F8D}"/>
              </a:ext>
            </a:extLst>
          </p:cNvPr>
          <p:cNvPicPr>
            <a:picLocks noChangeAspect="1"/>
          </p:cNvPicPr>
          <p:nvPr/>
        </p:nvPicPr>
        <p:blipFill>
          <a:blip r:embed="rId2"/>
          <a:srcRect l="29162" t="41990" r="5635" b="21274"/>
          <a:stretch>
            <a:fillRect/>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0EF9483B-094B-6689-605D-48D60265D081}"/>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7" name="Rectangle 6">
            <a:extLst>
              <a:ext uri="{FF2B5EF4-FFF2-40B4-BE49-F238E27FC236}">
                <a16:creationId xmlns:a16="http://schemas.microsoft.com/office/drawing/2014/main" id="{B19ED759-0DAE-418D-CB3C-89322A2BA406}"/>
              </a:ext>
            </a:extLst>
          </p:cNvPr>
          <p:cNvSpPr>
            <a:spLocks noChangeAspect="1"/>
          </p:cNvSpPr>
          <p:nvPr/>
        </p:nvSpPr>
        <p:spPr>
          <a:xfrm rot="10800000">
            <a:off x="44420" y="3429000"/>
            <a:ext cx="4820124" cy="3451235"/>
          </a:xfrm>
          <a:prstGeom prst="rect">
            <a:avLst/>
          </a:prstGeom>
          <a:blipFill>
            <a:blip r:embed="rId3">
              <a:alphaModFix amt="73000"/>
            </a:blip>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Text Placeholder 3">
            <a:extLst>
              <a:ext uri="{FF2B5EF4-FFF2-40B4-BE49-F238E27FC236}">
                <a16:creationId xmlns:a16="http://schemas.microsoft.com/office/drawing/2014/main" id="{6AF916A0-F553-BAF7-ABA5-060336FE249C}"/>
              </a:ext>
            </a:extLst>
          </p:cNvPr>
          <p:cNvSpPr txBox="1"/>
          <p:nvPr/>
        </p:nvSpPr>
        <p:spPr>
          <a:xfrm>
            <a:off x="7307582" y="3129938"/>
            <a:ext cx="4247451" cy="3451235"/>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700"/>
              </a:lnSpc>
              <a:spcBef>
                <a:spcPct val="0"/>
              </a:spcBef>
              <a:buClr>
                <a:srgbClr val="E6C8C7"/>
              </a:buClr>
              <a:buNone/>
            </a:pPr>
            <a:r>
              <a:rPr lang="no" sz="3600" b="1" i="0" u="none" strike="noStrike">
                <a:solidFill>
                  <a:srgbClr val="5398A2"/>
                </a:solidFill>
                <a:latin typeface="Calibri"/>
                <a:ea typeface="Calibri"/>
                <a:cs typeface="Calibri"/>
              </a:rPr>
              <a:t>Les (5 min): </a:t>
            </a:r>
          </a:p>
          <a:p>
            <a:pPr marL="0" indent="0">
              <a:lnSpc>
                <a:spcPts val="2700"/>
              </a:lnSpc>
              <a:spcBef>
                <a:spcPct val="0"/>
              </a:spcBef>
              <a:buClr>
                <a:srgbClr val="E6C8C7"/>
              </a:buClr>
              <a:buNone/>
            </a:pPr>
            <a:endParaRPr lang="en-IE" sz="2500" b="1">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700"/>
              </a:lnSpc>
              <a:spcBef>
                <a:spcPct val="0"/>
              </a:spcBef>
              <a:buClr>
                <a:srgbClr val="E6C8C7"/>
              </a:buClr>
              <a:buNone/>
            </a:pPr>
            <a:r>
              <a:rPr lang="no" sz="2500" b="0" i="0" u="none" strike="noStrike">
                <a:solidFill>
                  <a:srgbClr val="404040"/>
                </a:solidFill>
                <a:latin typeface="Calibri"/>
                <a:ea typeface="Calibri"/>
                <a:cs typeface="Calibri"/>
              </a:rPr>
              <a:t>Avkolonisering av ideer om klimaangst av filosof og psykolog Francisco Cáceres.</a:t>
            </a:r>
          </a:p>
          <a:p>
            <a:pPr marL="0" indent="0">
              <a:lnSpc>
                <a:spcPts val="2700"/>
              </a:lnSpc>
              <a:spcBef>
                <a:spcPct val="0"/>
              </a:spcBef>
              <a:buClr>
                <a:srgbClr val="E6C8C7"/>
              </a:buClr>
              <a:buNone/>
            </a:pPr>
            <a:endParaRPr lang="sv-SE" sz="25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9B118841-8719-0998-62B0-BFB49A440552}"/>
              </a:ext>
            </a:extLst>
          </p:cNvPr>
          <p:cNvSpPr txBox="1"/>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04 Ressurser for</a:t>
            </a:r>
          </a:p>
        </p:txBody>
      </p:sp>
      <p:sp>
        <p:nvSpPr>
          <p:cNvPr id="2" name="Google Shape;145;p2">
            <a:extLst>
              <a:ext uri="{FF2B5EF4-FFF2-40B4-BE49-F238E27FC236}">
                <a16:creationId xmlns:a16="http://schemas.microsoft.com/office/drawing/2014/main" id="{03A0F939-8BB9-581B-7E10-67ABAE7D7121}"/>
              </a:ext>
            </a:extLst>
          </p:cNvPr>
          <p:cNvSpPr txBox="1"/>
          <p:nvPr/>
        </p:nvSpPr>
        <p:spPr>
          <a:xfrm>
            <a:off x="-5" y="1477390"/>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videre utforskning </a:t>
            </a:r>
          </a:p>
        </p:txBody>
      </p:sp>
      <p:pic>
        <p:nvPicPr>
          <p:cNvPr id="8" name="Picture 7">
            <a:extLst>
              <a:ext uri="{FF2B5EF4-FFF2-40B4-BE49-F238E27FC236}">
                <a16:creationId xmlns:a16="http://schemas.microsoft.com/office/drawing/2014/main" id="{B74F74AE-9006-DEF1-661A-33A8E5CDBFD3}"/>
              </a:ext>
            </a:extLst>
          </p:cNvPr>
          <p:cNvPicPr>
            <a:picLocks noChangeAspect="1"/>
          </p:cNvPicPr>
          <p:nvPr/>
        </p:nvPicPr>
        <p:blipFill>
          <a:blip r:embed="rId4"/>
          <a:srcRect l="-1235" t="9683" r="17893" b="16399"/>
          <a:stretch>
            <a:fillRect/>
          </a:stretch>
        </p:blipFill>
        <p:spPr>
          <a:xfrm flipH="1">
            <a:off x="-5" y="2161740"/>
            <a:ext cx="6962757" cy="4806149"/>
          </a:xfrm>
          <a:prstGeom prst="rect">
            <a:avLst/>
          </a:prstGeom>
        </p:spPr>
      </p:pic>
      <p:pic>
        <p:nvPicPr>
          <p:cNvPr id="14" name="Picture 13" descr="A screenshot of a social media postAI-generated content may be incorrect.">
            <a:extLst>
              <a:ext uri="{FF2B5EF4-FFF2-40B4-BE49-F238E27FC236}">
                <a16:creationId xmlns:a16="http://schemas.microsoft.com/office/drawing/2014/main" id="{13A8AA91-1566-6C9D-89AF-E6FEB756FDE9}"/>
              </a:ext>
            </a:extLst>
          </p:cNvPr>
          <p:cNvPicPr>
            <a:picLocks noChangeAspect="1"/>
          </p:cNvPicPr>
          <p:nvPr/>
        </p:nvPicPr>
        <p:blipFill>
          <a:blip r:embed="rId5"/>
          <a:srcRect l="1561" r="1561"/>
          <a:stretch>
            <a:fillRect/>
          </a:stretch>
        </p:blipFill>
        <p:spPr>
          <a:xfrm>
            <a:off x="-35696" y="2766578"/>
            <a:ext cx="5576330" cy="3451235"/>
          </a:xfrm>
          <a:prstGeom prst="rect">
            <a:avLst/>
          </a:prstGeom>
        </p:spPr>
      </p:pic>
      <p:grpSp>
        <p:nvGrpSpPr>
          <p:cNvPr id="15" name="Group 14">
            <a:extLst>
              <a:ext uri="{FF2B5EF4-FFF2-40B4-BE49-F238E27FC236}">
                <a16:creationId xmlns:a16="http://schemas.microsoft.com/office/drawing/2014/main" id="{C4E4CA8C-375E-1C8D-960D-6A9703275242}"/>
              </a:ext>
            </a:extLst>
          </p:cNvPr>
          <p:cNvGrpSpPr/>
          <p:nvPr/>
        </p:nvGrpSpPr>
        <p:grpSpPr>
          <a:xfrm rot="20828584">
            <a:off x="4888906" y="4032082"/>
            <a:ext cx="1673572" cy="1673572"/>
            <a:chOff x="4864544" y="3815862"/>
            <a:chExt cx="1870364" cy="1870364"/>
          </a:xfrm>
        </p:grpSpPr>
        <p:sp>
          <p:nvSpPr>
            <p:cNvPr id="16" name="Oval 15">
              <a:extLst>
                <a:ext uri="{FF2B5EF4-FFF2-40B4-BE49-F238E27FC236}">
                  <a16:creationId xmlns:a16="http://schemas.microsoft.com/office/drawing/2014/main" id="{DC024BE5-F92B-777A-BE7A-F8B31DDBDE5F}"/>
                </a:ext>
              </a:extLst>
            </p:cNvPr>
            <p:cNvSpPr/>
            <p:nvPr/>
          </p:nvSpPr>
          <p:spPr>
            <a:xfrm>
              <a:off x="4864544" y="3815862"/>
              <a:ext cx="1870364" cy="1870364"/>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 name="Text Placeholder 3">
              <a:extLst>
                <a:ext uri="{FF2B5EF4-FFF2-40B4-BE49-F238E27FC236}">
                  <a16:creationId xmlns:a16="http://schemas.microsoft.com/office/drawing/2014/main" id="{2DDF7841-BE32-03C4-46BA-65FF8539A8D0}"/>
                </a:ext>
              </a:extLst>
            </p:cNvPr>
            <p:cNvSpPr txBox="1"/>
            <p:nvPr/>
          </p:nvSpPr>
          <p:spPr>
            <a:xfrm>
              <a:off x="4969074" y="4340862"/>
              <a:ext cx="1705930" cy="1272114"/>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ts val="2900"/>
                </a:lnSpc>
                <a:spcBef>
                  <a:spcPct val="0"/>
                </a:spcBef>
                <a:buClr>
                  <a:srgbClr val="E6C8C7"/>
                </a:buClr>
                <a:buNone/>
              </a:pPr>
              <a:r>
                <a:rPr lang="no" sz="3200" b="0" i="0" u="none" strike="noStrike">
                  <a:solidFill>
                    <a:schemeClr val="bg1"/>
                  </a:solidFill>
                  <a:latin typeface="Calibri"/>
                  <a:ea typeface="Calibri"/>
                  <a:cs typeface="Calibri"/>
                  <a:hlinkClick r:id="rId6">
                    <a:extLst>
                      <a:ext uri="{A12FA001-AC4F-418D-AE19-62706E023703}">
                        <ahyp:hlinkClr xmlns:ahyp="http://schemas.microsoft.com/office/drawing/2018/hyperlinkcolor" val="tx"/>
                      </a:ext>
                    </a:extLst>
                  </a:hlinkClick>
                </a:rPr>
                <a:t>Klikk for å se</a:t>
              </a:r>
              <a:endParaRPr lang="en-IE" sz="320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ct val="0"/>
                </a:spcBef>
                <a:buClr>
                  <a:srgbClr val="E6C8C7"/>
                </a:buClr>
                <a:buNone/>
              </a:pPr>
              <a:endParaRPr lang="sv-SE" sz="32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18" name="Straight Connector 17">
            <a:extLst>
              <a:ext uri="{FF2B5EF4-FFF2-40B4-BE49-F238E27FC236}">
                <a16:creationId xmlns:a16="http://schemas.microsoft.com/office/drawing/2014/main" id="{0D5A6982-59C6-4978-9901-126AC1FD9454}"/>
              </a:ext>
            </a:extLst>
          </p:cNvPr>
          <p:cNvCxnSpPr/>
          <p:nvPr/>
        </p:nvCxnSpPr>
        <p:spPr>
          <a:xfrm>
            <a:off x="6660857" y="3705440"/>
            <a:ext cx="5050497"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66625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F807C-42AD-B671-FD8D-1109B71395AA}"/>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8726FBC6-923A-72FB-05DA-BC5832BE1482}"/>
              </a:ext>
            </a:extLst>
          </p:cNvPr>
          <p:cNvPicPr>
            <a:picLocks noChangeAspect="1"/>
          </p:cNvPicPr>
          <p:nvPr/>
        </p:nvPicPr>
        <p:blipFill>
          <a:blip r:embed="rId2"/>
          <a:srcRect l="29162" t="41990" r="5635" b="21274"/>
          <a:stretch>
            <a:fillRect/>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F9BA1E38-0F7B-E48D-77C5-ADCD46C45F44}"/>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7" name="Rectangle 6">
            <a:extLst>
              <a:ext uri="{FF2B5EF4-FFF2-40B4-BE49-F238E27FC236}">
                <a16:creationId xmlns:a16="http://schemas.microsoft.com/office/drawing/2014/main" id="{41514494-C6BD-9694-FD36-44F4DF2A9E0F}"/>
              </a:ext>
            </a:extLst>
          </p:cNvPr>
          <p:cNvSpPr>
            <a:spLocks noChangeAspect="1"/>
          </p:cNvSpPr>
          <p:nvPr/>
        </p:nvSpPr>
        <p:spPr>
          <a:xfrm rot="10800000">
            <a:off x="44420" y="3429000"/>
            <a:ext cx="4820124" cy="3451235"/>
          </a:xfrm>
          <a:prstGeom prst="rect">
            <a:avLst/>
          </a:prstGeom>
          <a:blipFill>
            <a:blip r:embed="rId3">
              <a:alphaModFix amt="73000"/>
            </a:blip>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Text Placeholder 3">
            <a:extLst>
              <a:ext uri="{FF2B5EF4-FFF2-40B4-BE49-F238E27FC236}">
                <a16:creationId xmlns:a16="http://schemas.microsoft.com/office/drawing/2014/main" id="{E6B44FDC-E0A5-C797-B2AF-D406EF727BE6}"/>
              </a:ext>
            </a:extLst>
          </p:cNvPr>
          <p:cNvSpPr txBox="1"/>
          <p:nvPr/>
        </p:nvSpPr>
        <p:spPr>
          <a:xfrm>
            <a:off x="7307582" y="3129938"/>
            <a:ext cx="4247451" cy="3451235"/>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700"/>
              </a:lnSpc>
              <a:spcBef>
                <a:spcPct val="0"/>
              </a:spcBef>
              <a:buClr>
                <a:srgbClr val="E6C8C7"/>
              </a:buClr>
              <a:buNone/>
            </a:pPr>
            <a:r>
              <a:rPr lang="no" sz="3600" b="1" i="0" u="none" strike="noStrike">
                <a:solidFill>
                  <a:srgbClr val="5398A2"/>
                </a:solidFill>
                <a:latin typeface="Calibri"/>
                <a:ea typeface="Calibri"/>
                <a:cs typeface="Calibri"/>
              </a:rPr>
              <a:t>Lytt (50 min):</a:t>
            </a:r>
          </a:p>
          <a:p>
            <a:pPr marL="0" indent="0">
              <a:lnSpc>
                <a:spcPts val="2700"/>
              </a:lnSpc>
              <a:spcBef>
                <a:spcPct val="0"/>
              </a:spcBef>
              <a:buClr>
                <a:srgbClr val="E6C8C7"/>
              </a:buClr>
              <a:buNone/>
            </a:pPr>
            <a:endParaRPr lang="en-IE" sz="2500" b="1">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700"/>
              </a:lnSpc>
              <a:spcBef>
                <a:spcPct val="0"/>
              </a:spcBef>
              <a:buClr>
                <a:srgbClr val="E6C8C7"/>
              </a:buClr>
              <a:buNone/>
            </a:pPr>
            <a:r>
              <a:rPr lang="no" sz="2500" b="0" i="0" u="none" strike="noStrike">
                <a:solidFill>
                  <a:srgbClr val="404040"/>
                </a:solidFill>
                <a:latin typeface="Calibri"/>
                <a:ea typeface="Calibri"/>
                <a:cs typeface="Calibri"/>
              </a:rPr>
              <a:t>Hvordan takle klimaangst – en podkastepisode med psykologene Dr. Patrick Kennedy-Williams og Megan Kennedy-Woodard, samt Boris Forkel, en klimaaktivist med miljøangst. </a:t>
            </a:r>
          </a:p>
          <a:p>
            <a:pPr marL="0" indent="0">
              <a:lnSpc>
                <a:spcPts val="2700"/>
              </a:lnSpc>
              <a:spcBef>
                <a:spcPct val="0"/>
              </a:spcBef>
              <a:buClr>
                <a:srgbClr val="E6C8C7"/>
              </a:buClr>
              <a:buNone/>
            </a:pPr>
            <a:endParaRPr lang="sv-SE" sz="25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801850B5-2C3C-C5C1-E985-5C76A32F086A}"/>
              </a:ext>
            </a:extLst>
          </p:cNvPr>
          <p:cNvSpPr txBox="1"/>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04 Ressurser for</a:t>
            </a:r>
          </a:p>
        </p:txBody>
      </p:sp>
      <p:sp>
        <p:nvSpPr>
          <p:cNvPr id="2" name="Google Shape;145;p2">
            <a:extLst>
              <a:ext uri="{FF2B5EF4-FFF2-40B4-BE49-F238E27FC236}">
                <a16:creationId xmlns:a16="http://schemas.microsoft.com/office/drawing/2014/main" id="{EB4C0597-ACBD-D78A-DD05-AB27AFB666CA}"/>
              </a:ext>
            </a:extLst>
          </p:cNvPr>
          <p:cNvSpPr txBox="1"/>
          <p:nvPr/>
        </p:nvSpPr>
        <p:spPr>
          <a:xfrm>
            <a:off x="-5" y="1477390"/>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videre utforskning </a:t>
            </a:r>
          </a:p>
        </p:txBody>
      </p:sp>
      <p:pic>
        <p:nvPicPr>
          <p:cNvPr id="8" name="Picture 7">
            <a:extLst>
              <a:ext uri="{FF2B5EF4-FFF2-40B4-BE49-F238E27FC236}">
                <a16:creationId xmlns:a16="http://schemas.microsoft.com/office/drawing/2014/main" id="{804E71BA-F3A6-0032-B128-463AB44BF31E}"/>
              </a:ext>
            </a:extLst>
          </p:cNvPr>
          <p:cNvPicPr>
            <a:picLocks noChangeAspect="1"/>
          </p:cNvPicPr>
          <p:nvPr/>
        </p:nvPicPr>
        <p:blipFill>
          <a:blip r:embed="rId4"/>
          <a:srcRect l="-1235" t="9683" r="17893" b="16399"/>
          <a:stretch>
            <a:fillRect/>
          </a:stretch>
        </p:blipFill>
        <p:spPr>
          <a:xfrm flipH="1">
            <a:off x="-5" y="2161740"/>
            <a:ext cx="6962757" cy="4806149"/>
          </a:xfrm>
          <a:prstGeom prst="rect">
            <a:avLst/>
          </a:prstGeom>
        </p:spPr>
      </p:pic>
      <p:pic>
        <p:nvPicPr>
          <p:cNvPr id="11" name="Picture 10" descr="A cartoon of a person with binocularsAI-generated content may be incorrect.">
            <a:extLst>
              <a:ext uri="{FF2B5EF4-FFF2-40B4-BE49-F238E27FC236}">
                <a16:creationId xmlns:a16="http://schemas.microsoft.com/office/drawing/2014/main" id="{91A991FA-E2FD-1405-2A2B-062E307EFFF6}"/>
              </a:ext>
            </a:extLst>
          </p:cNvPr>
          <p:cNvPicPr>
            <a:picLocks noChangeAspect="1"/>
          </p:cNvPicPr>
          <p:nvPr/>
        </p:nvPicPr>
        <p:blipFill>
          <a:blip r:embed="rId5"/>
          <a:srcRect l="472" r="472"/>
          <a:stretch>
            <a:fillRect/>
          </a:stretch>
        </p:blipFill>
        <p:spPr>
          <a:xfrm>
            <a:off x="-35696" y="2766579"/>
            <a:ext cx="5576330" cy="3463799"/>
          </a:xfrm>
          <a:prstGeom prst="rect">
            <a:avLst/>
          </a:prstGeom>
        </p:spPr>
      </p:pic>
      <p:grpSp>
        <p:nvGrpSpPr>
          <p:cNvPr id="12" name="Group 11">
            <a:extLst>
              <a:ext uri="{FF2B5EF4-FFF2-40B4-BE49-F238E27FC236}">
                <a16:creationId xmlns:a16="http://schemas.microsoft.com/office/drawing/2014/main" id="{2F2CB66F-F5B2-2CAC-4C91-CA6CDA8FA7BB}"/>
              </a:ext>
            </a:extLst>
          </p:cNvPr>
          <p:cNvGrpSpPr/>
          <p:nvPr/>
        </p:nvGrpSpPr>
        <p:grpSpPr>
          <a:xfrm rot="20828584">
            <a:off x="4888906" y="4032082"/>
            <a:ext cx="1673572" cy="1673572"/>
            <a:chOff x="4864544" y="3815862"/>
            <a:chExt cx="1870364" cy="1870364"/>
          </a:xfrm>
        </p:grpSpPr>
        <p:sp>
          <p:nvSpPr>
            <p:cNvPr id="13" name="Oval 12">
              <a:extLst>
                <a:ext uri="{FF2B5EF4-FFF2-40B4-BE49-F238E27FC236}">
                  <a16:creationId xmlns:a16="http://schemas.microsoft.com/office/drawing/2014/main" id="{BD189FC0-7B40-CECE-35FB-5BFEC6AAA693}"/>
                </a:ext>
              </a:extLst>
            </p:cNvPr>
            <p:cNvSpPr/>
            <p:nvPr/>
          </p:nvSpPr>
          <p:spPr>
            <a:xfrm>
              <a:off x="4864544" y="3815862"/>
              <a:ext cx="1870364" cy="1870364"/>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Text Placeholder 3">
              <a:extLst>
                <a:ext uri="{FF2B5EF4-FFF2-40B4-BE49-F238E27FC236}">
                  <a16:creationId xmlns:a16="http://schemas.microsoft.com/office/drawing/2014/main" id="{4F1D9626-7F69-327F-65ED-9476EE644F1A}"/>
                </a:ext>
              </a:extLst>
            </p:cNvPr>
            <p:cNvSpPr txBox="1"/>
            <p:nvPr/>
          </p:nvSpPr>
          <p:spPr>
            <a:xfrm>
              <a:off x="4969074" y="4340862"/>
              <a:ext cx="1705930" cy="1272114"/>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ts val="2900"/>
                </a:lnSpc>
                <a:spcBef>
                  <a:spcPct val="0"/>
                </a:spcBef>
                <a:buClr>
                  <a:srgbClr val="E6C8C7"/>
                </a:buClr>
                <a:buNone/>
              </a:pPr>
              <a:r>
                <a:rPr lang="no" sz="3200" b="0" i="0" u="none" strike="noStrike">
                  <a:solidFill>
                    <a:schemeClr val="bg1"/>
                  </a:solidFill>
                  <a:latin typeface="Calibri"/>
                  <a:ea typeface="Calibri"/>
                  <a:cs typeface="Calibri"/>
                  <a:hlinkClick r:id="rId6">
                    <a:extLst>
                      <a:ext uri="{A12FA001-AC4F-418D-AE19-62706E023703}">
                        <ahyp:hlinkClr xmlns:ahyp="http://schemas.microsoft.com/office/drawing/2018/hyperlinkcolor" val="tx"/>
                      </a:ext>
                    </a:extLst>
                  </a:hlinkClick>
                </a:rPr>
                <a:t>Klikk for å se</a:t>
              </a:r>
              <a:endParaRPr lang="en-IE" sz="320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ct val="0"/>
                </a:spcBef>
                <a:buClr>
                  <a:srgbClr val="E6C8C7"/>
                </a:buClr>
                <a:buNone/>
              </a:pPr>
              <a:endParaRPr lang="sv-SE" sz="32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19" name="Straight Connector 18">
            <a:extLst>
              <a:ext uri="{FF2B5EF4-FFF2-40B4-BE49-F238E27FC236}">
                <a16:creationId xmlns:a16="http://schemas.microsoft.com/office/drawing/2014/main" id="{0611EB85-A2E5-7104-63B2-AB0CFB2A3E0D}"/>
              </a:ext>
            </a:extLst>
          </p:cNvPr>
          <p:cNvCxnSpPr/>
          <p:nvPr/>
        </p:nvCxnSpPr>
        <p:spPr>
          <a:xfrm>
            <a:off x="6660857" y="3705440"/>
            <a:ext cx="5050497"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9974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F2BB-201D-F96E-924B-5151181CA965}"/>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0443B6E6-540C-0340-3FDD-1FCE0779782D}"/>
              </a:ext>
            </a:extLst>
          </p:cNvPr>
          <p:cNvPicPr>
            <a:picLocks noChangeAspect="1"/>
          </p:cNvPicPr>
          <p:nvPr/>
        </p:nvPicPr>
        <p:blipFill>
          <a:blip r:embed="rId2"/>
          <a:srcRect l="29162" t="41990" r="5635" b="21274"/>
          <a:stretch>
            <a:fillRect/>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6D32AE52-B49C-8C64-974B-C02D8B44FA9A}"/>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7" name="Rectangle 6">
            <a:extLst>
              <a:ext uri="{FF2B5EF4-FFF2-40B4-BE49-F238E27FC236}">
                <a16:creationId xmlns:a16="http://schemas.microsoft.com/office/drawing/2014/main" id="{B1EDF56A-9797-2EFC-C943-82D6DAEF7533}"/>
              </a:ext>
            </a:extLst>
          </p:cNvPr>
          <p:cNvSpPr>
            <a:spLocks noChangeAspect="1"/>
          </p:cNvSpPr>
          <p:nvPr/>
        </p:nvSpPr>
        <p:spPr>
          <a:xfrm rot="10800000">
            <a:off x="44420" y="3429000"/>
            <a:ext cx="4820124" cy="3451235"/>
          </a:xfrm>
          <a:prstGeom prst="rect">
            <a:avLst/>
          </a:prstGeom>
          <a:blipFill>
            <a:blip r:embed="rId3">
              <a:alphaModFix amt="73000"/>
            </a:blip>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Text Placeholder 3">
            <a:extLst>
              <a:ext uri="{FF2B5EF4-FFF2-40B4-BE49-F238E27FC236}">
                <a16:creationId xmlns:a16="http://schemas.microsoft.com/office/drawing/2014/main" id="{91C858C3-8636-4F3D-FC0E-2EABEAA88D37}"/>
              </a:ext>
            </a:extLst>
          </p:cNvPr>
          <p:cNvSpPr txBox="1"/>
          <p:nvPr/>
        </p:nvSpPr>
        <p:spPr>
          <a:xfrm>
            <a:off x="7307582" y="3129938"/>
            <a:ext cx="4247451" cy="3451235"/>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700"/>
              </a:lnSpc>
              <a:spcBef>
                <a:spcPct val="0"/>
              </a:spcBef>
              <a:buClr>
                <a:srgbClr val="E6C8C7"/>
              </a:buClr>
              <a:buNone/>
            </a:pPr>
            <a:r>
              <a:rPr lang="no" sz="3600" b="1" i="0" u="none" strike="noStrike">
                <a:solidFill>
                  <a:srgbClr val="5398A2"/>
                </a:solidFill>
                <a:latin typeface="Calibri"/>
                <a:ea typeface="Calibri"/>
                <a:cs typeface="Calibri"/>
              </a:rPr>
              <a:t>Se (10 min):</a:t>
            </a:r>
          </a:p>
          <a:p>
            <a:pPr marL="0" indent="0">
              <a:lnSpc>
                <a:spcPts val="2700"/>
              </a:lnSpc>
              <a:spcBef>
                <a:spcPct val="0"/>
              </a:spcBef>
              <a:buClr>
                <a:srgbClr val="E6C8C7"/>
              </a:buClr>
              <a:buNone/>
            </a:pPr>
            <a:endParaRPr lang="en-IE" sz="2500" b="1">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700"/>
              </a:lnSpc>
              <a:spcBef>
                <a:spcPct val="0"/>
              </a:spcBef>
              <a:buClr>
                <a:srgbClr val="E6C8C7"/>
              </a:buClr>
              <a:buNone/>
            </a:pPr>
            <a:r>
              <a:rPr lang="no" sz="2500" b="0" i="0" u="none" strike="noStrike">
                <a:solidFill>
                  <a:srgbClr val="404040"/>
                </a:solidFill>
                <a:latin typeface="Calibri"/>
                <a:ea typeface="Calibri"/>
                <a:cs typeface="Calibri"/>
              </a:rPr>
              <a:t>Hvordan klimafølelsene dine kan redde verden – en TED Talk der psykolog Katharina van Bronswijk forklarer hvorfor det er nyttig å føle klimaangst og andre klimafølelser.</a:t>
            </a:r>
          </a:p>
          <a:p>
            <a:pPr marL="0" indent="0">
              <a:lnSpc>
                <a:spcPts val="2700"/>
              </a:lnSpc>
              <a:spcBef>
                <a:spcPct val="0"/>
              </a:spcBef>
              <a:buClr>
                <a:srgbClr val="E6C8C7"/>
              </a:buClr>
              <a:buNone/>
            </a:pPr>
            <a:endParaRPr lang="en-IE" sz="25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ct val="0"/>
              </a:spcBef>
              <a:buClr>
                <a:srgbClr val="E6C8C7"/>
              </a:buClr>
              <a:buNone/>
            </a:pPr>
            <a:endParaRPr lang="sv-SE" sz="25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C162D962-9EE2-7C56-F8A2-2A802F26F908}"/>
              </a:ext>
            </a:extLst>
          </p:cNvPr>
          <p:cNvSpPr txBox="1"/>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04 Ressurser for</a:t>
            </a:r>
          </a:p>
        </p:txBody>
      </p:sp>
      <p:sp>
        <p:nvSpPr>
          <p:cNvPr id="2" name="Google Shape;145;p2">
            <a:extLst>
              <a:ext uri="{FF2B5EF4-FFF2-40B4-BE49-F238E27FC236}">
                <a16:creationId xmlns:a16="http://schemas.microsoft.com/office/drawing/2014/main" id="{4D3A6C93-87FA-834C-654C-D91FA9F9F5C3}"/>
              </a:ext>
            </a:extLst>
          </p:cNvPr>
          <p:cNvSpPr txBox="1"/>
          <p:nvPr/>
        </p:nvSpPr>
        <p:spPr>
          <a:xfrm>
            <a:off x="-5" y="1477390"/>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videre utforskning </a:t>
            </a:r>
          </a:p>
        </p:txBody>
      </p:sp>
      <p:pic>
        <p:nvPicPr>
          <p:cNvPr id="8" name="Picture 7">
            <a:extLst>
              <a:ext uri="{FF2B5EF4-FFF2-40B4-BE49-F238E27FC236}">
                <a16:creationId xmlns:a16="http://schemas.microsoft.com/office/drawing/2014/main" id="{DEF4D1BE-2710-559C-4144-254DC8A03CEA}"/>
              </a:ext>
            </a:extLst>
          </p:cNvPr>
          <p:cNvPicPr>
            <a:picLocks noChangeAspect="1"/>
          </p:cNvPicPr>
          <p:nvPr/>
        </p:nvPicPr>
        <p:blipFill>
          <a:blip r:embed="rId4"/>
          <a:srcRect l="-1235" t="9683" r="17893" b="16399"/>
          <a:stretch>
            <a:fillRect/>
          </a:stretch>
        </p:blipFill>
        <p:spPr>
          <a:xfrm flipH="1">
            <a:off x="-5" y="2161740"/>
            <a:ext cx="6962757" cy="4806149"/>
          </a:xfrm>
          <a:prstGeom prst="rect">
            <a:avLst/>
          </a:prstGeom>
        </p:spPr>
      </p:pic>
      <p:cxnSp>
        <p:nvCxnSpPr>
          <p:cNvPr id="19" name="Straight Connector 18">
            <a:extLst>
              <a:ext uri="{FF2B5EF4-FFF2-40B4-BE49-F238E27FC236}">
                <a16:creationId xmlns:a16="http://schemas.microsoft.com/office/drawing/2014/main" id="{F4DE4AB2-3E36-00CC-8F1A-808E140C5D34}"/>
              </a:ext>
            </a:extLst>
          </p:cNvPr>
          <p:cNvCxnSpPr/>
          <p:nvPr/>
        </p:nvCxnSpPr>
        <p:spPr>
          <a:xfrm>
            <a:off x="6660857" y="3705440"/>
            <a:ext cx="5050497"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8" descr="A person standing in front of a crowd of peopleAI-generated content may be incorrect.">
            <a:extLst>
              <a:ext uri="{FF2B5EF4-FFF2-40B4-BE49-F238E27FC236}">
                <a16:creationId xmlns:a16="http://schemas.microsoft.com/office/drawing/2014/main" id="{B0C917A3-12F5-3141-7E1E-3AC2FA078E64}"/>
              </a:ext>
            </a:extLst>
          </p:cNvPr>
          <p:cNvPicPr>
            <a:picLocks noChangeAspect="1"/>
          </p:cNvPicPr>
          <p:nvPr/>
        </p:nvPicPr>
        <p:blipFill>
          <a:blip r:embed="rId5"/>
          <a:srcRect l="5306" r="5306"/>
          <a:stretch>
            <a:fillRect/>
          </a:stretch>
        </p:blipFill>
        <p:spPr>
          <a:xfrm>
            <a:off x="-6" y="2664177"/>
            <a:ext cx="5531150" cy="3780721"/>
          </a:xfrm>
          <a:prstGeom prst="rect">
            <a:avLst/>
          </a:prstGeom>
        </p:spPr>
      </p:pic>
      <p:grpSp>
        <p:nvGrpSpPr>
          <p:cNvPr id="14" name="Group 13">
            <a:extLst>
              <a:ext uri="{FF2B5EF4-FFF2-40B4-BE49-F238E27FC236}">
                <a16:creationId xmlns:a16="http://schemas.microsoft.com/office/drawing/2014/main" id="{B9E9A654-9FBC-9BE7-0DAF-BF81940F8E77}"/>
              </a:ext>
            </a:extLst>
          </p:cNvPr>
          <p:cNvGrpSpPr/>
          <p:nvPr/>
        </p:nvGrpSpPr>
        <p:grpSpPr>
          <a:xfrm rot="20828584">
            <a:off x="4888906" y="4032082"/>
            <a:ext cx="1673572" cy="1673572"/>
            <a:chOff x="4864544" y="3815862"/>
            <a:chExt cx="1870364" cy="1870364"/>
          </a:xfrm>
        </p:grpSpPr>
        <p:sp>
          <p:nvSpPr>
            <p:cNvPr id="15" name="Oval 14">
              <a:extLst>
                <a:ext uri="{FF2B5EF4-FFF2-40B4-BE49-F238E27FC236}">
                  <a16:creationId xmlns:a16="http://schemas.microsoft.com/office/drawing/2014/main" id="{CC7CBA09-9C4F-6CC6-307E-5C9567BE0547}"/>
                </a:ext>
              </a:extLst>
            </p:cNvPr>
            <p:cNvSpPr/>
            <p:nvPr/>
          </p:nvSpPr>
          <p:spPr>
            <a:xfrm>
              <a:off x="4864544" y="3815862"/>
              <a:ext cx="1870364" cy="1870364"/>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Text Placeholder 3">
              <a:extLst>
                <a:ext uri="{FF2B5EF4-FFF2-40B4-BE49-F238E27FC236}">
                  <a16:creationId xmlns:a16="http://schemas.microsoft.com/office/drawing/2014/main" id="{1D436E00-B91B-BAE5-6AB2-75DA96C69193}"/>
                </a:ext>
              </a:extLst>
            </p:cNvPr>
            <p:cNvSpPr txBox="1"/>
            <p:nvPr/>
          </p:nvSpPr>
          <p:spPr>
            <a:xfrm>
              <a:off x="4969074" y="4340862"/>
              <a:ext cx="1705930" cy="1272114"/>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ts val="2900"/>
                </a:lnSpc>
                <a:spcBef>
                  <a:spcPct val="0"/>
                </a:spcBef>
                <a:buClr>
                  <a:srgbClr val="E6C8C7"/>
                </a:buClr>
                <a:buNone/>
              </a:pPr>
              <a:r>
                <a:rPr lang="no" sz="3200" b="0" i="0" u="none" strike="noStrike">
                  <a:solidFill>
                    <a:schemeClr val="bg1"/>
                  </a:solidFill>
                  <a:latin typeface="Calibri"/>
                  <a:ea typeface="Calibri"/>
                  <a:cs typeface="Calibri"/>
                  <a:hlinkClick r:id="rId6">
                    <a:extLst>
                      <a:ext uri="{A12FA001-AC4F-418D-AE19-62706E023703}">
                        <ahyp:hlinkClr xmlns:ahyp="http://schemas.microsoft.com/office/drawing/2018/hyperlinkcolor" val="tx"/>
                      </a:ext>
                    </a:extLst>
                  </a:hlinkClick>
                </a:rPr>
                <a:t>Klikk for å se</a:t>
              </a:r>
              <a:endParaRPr lang="en-IE" sz="320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ct val="0"/>
                </a:spcBef>
                <a:buClr>
                  <a:srgbClr val="E6C8C7"/>
                </a:buClr>
                <a:buNone/>
              </a:pPr>
              <a:endParaRPr lang="sv-SE" sz="32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2809943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1B224-9BEF-1BF3-FA61-E273F82DD19F}"/>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66B207C6-94AF-97FE-4C84-50F5AFA62200}"/>
              </a:ext>
            </a:extLst>
          </p:cNvPr>
          <p:cNvPicPr>
            <a:picLocks noChangeAspect="1"/>
          </p:cNvPicPr>
          <p:nvPr/>
        </p:nvPicPr>
        <p:blipFill>
          <a:blip r:embed="rId2"/>
          <a:srcRect l="29162" t="41990" r="5635" b="21274"/>
          <a:stretch>
            <a:fillRect/>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12A4AA1B-8B4E-8732-15BF-0F4D6228C096}"/>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7" name="Rectangle 6">
            <a:extLst>
              <a:ext uri="{FF2B5EF4-FFF2-40B4-BE49-F238E27FC236}">
                <a16:creationId xmlns:a16="http://schemas.microsoft.com/office/drawing/2014/main" id="{AF8AADFB-73D1-654E-03AC-C84465E6B60E}"/>
              </a:ext>
            </a:extLst>
          </p:cNvPr>
          <p:cNvSpPr>
            <a:spLocks noChangeAspect="1"/>
          </p:cNvSpPr>
          <p:nvPr/>
        </p:nvSpPr>
        <p:spPr>
          <a:xfrm rot="10800000">
            <a:off x="44420" y="3429000"/>
            <a:ext cx="4820124" cy="3451235"/>
          </a:xfrm>
          <a:prstGeom prst="rect">
            <a:avLst/>
          </a:prstGeom>
          <a:blipFill>
            <a:blip r:embed="rId3">
              <a:alphaModFix amt="73000"/>
            </a:blip>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Text Placeholder 3">
            <a:extLst>
              <a:ext uri="{FF2B5EF4-FFF2-40B4-BE49-F238E27FC236}">
                <a16:creationId xmlns:a16="http://schemas.microsoft.com/office/drawing/2014/main" id="{F66EAD08-795E-A907-67D0-9386F132785E}"/>
              </a:ext>
            </a:extLst>
          </p:cNvPr>
          <p:cNvSpPr txBox="1"/>
          <p:nvPr/>
        </p:nvSpPr>
        <p:spPr>
          <a:xfrm>
            <a:off x="5707382" y="725132"/>
            <a:ext cx="5845710" cy="3451235"/>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700"/>
              </a:lnSpc>
              <a:spcBef>
                <a:spcPct val="0"/>
              </a:spcBef>
              <a:buClr>
                <a:srgbClr val="E6C8C7"/>
              </a:buClr>
              <a:buNone/>
            </a:pPr>
            <a:r>
              <a:rPr lang="no" sz="3600" b="1" i="0" u="none" strike="noStrike">
                <a:solidFill>
                  <a:srgbClr val="5398A2"/>
                </a:solidFill>
                <a:latin typeface="Calibri"/>
                <a:ea typeface="Calibri"/>
                <a:cs typeface="Calibri"/>
              </a:rPr>
              <a:t>Lek:</a:t>
            </a:r>
          </a:p>
          <a:p>
            <a:pPr marL="0" indent="0">
              <a:lnSpc>
                <a:spcPts val="2700"/>
              </a:lnSpc>
              <a:spcBef>
                <a:spcPct val="0"/>
              </a:spcBef>
              <a:buClr>
                <a:srgbClr val="E6C8C7"/>
              </a:buClr>
              <a:buNone/>
            </a:pPr>
            <a:endParaRPr lang="en-IE" sz="2500" b="1">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700"/>
              </a:lnSpc>
              <a:spcBef>
                <a:spcPct val="0"/>
              </a:spcBef>
              <a:buClr>
                <a:srgbClr val="E6C8C7"/>
              </a:buClr>
              <a:buNone/>
            </a:pPr>
            <a:r>
              <a:rPr lang="no" sz="2500" b="0" i="0" u="none" strike="noStrike">
                <a:solidFill>
                  <a:srgbClr val="404040"/>
                </a:solidFill>
                <a:latin typeface="Calibri"/>
                <a:ea typeface="Calibri"/>
                <a:cs typeface="Calibri"/>
              </a:rPr>
              <a:t>KEBA er en lek som legger til rette for samarbeid og kreativitet som et middel til å bearbeide komplekse emner, som klimaendringer, og deres tilhørende emosjonelle reaksjoner. Spillet fungerer ved å dele opp diskusjoner i håndterbare kategorier som lar deltakerne utforske emnet fra flere perspektiver. </a:t>
            </a:r>
          </a:p>
          <a:p>
            <a:pPr marL="0" indent="0">
              <a:lnSpc>
                <a:spcPts val="2700"/>
              </a:lnSpc>
              <a:spcBef>
                <a:spcPct val="0"/>
              </a:spcBef>
              <a:buClr>
                <a:srgbClr val="E6C8C7"/>
              </a:buClr>
              <a:buNone/>
            </a:pPr>
            <a:endParaRPr lang="en-IE" sz="25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700"/>
              </a:lnSpc>
              <a:spcBef>
                <a:spcPct val="0"/>
              </a:spcBef>
              <a:buClr>
                <a:srgbClr val="E6C8C7"/>
              </a:buClr>
              <a:buNone/>
            </a:pPr>
            <a:r>
              <a:rPr lang="no" sz="2500" b="0" i="0" u="none" strike="noStrike">
                <a:solidFill>
                  <a:srgbClr val="404040"/>
                </a:solidFill>
                <a:latin typeface="Calibri"/>
                <a:ea typeface="Calibri"/>
                <a:cs typeface="Calibri"/>
              </a:rPr>
              <a:t>For lærere som takler klimaangst, </a:t>
            </a:r>
          </a:p>
          <a:p>
            <a:pPr marL="0" indent="0" rtl="0">
              <a:lnSpc>
                <a:spcPts val="2700"/>
              </a:lnSpc>
              <a:spcBef>
                <a:spcPct val="0"/>
              </a:spcBef>
              <a:buClr>
                <a:srgbClr val="E6C8C7"/>
              </a:buClr>
              <a:buNone/>
            </a:pPr>
            <a:r>
              <a:rPr lang="no" sz="2500" b="0" i="0" u="none" strike="noStrike">
                <a:solidFill>
                  <a:srgbClr val="404040"/>
                </a:solidFill>
                <a:latin typeface="Calibri"/>
                <a:ea typeface="Calibri"/>
                <a:cs typeface="Calibri"/>
              </a:rPr>
              <a:t>tilbyr KEBA en trygg, veiledet tilnærming for å </a:t>
            </a:r>
          </a:p>
          <a:p>
            <a:pPr marL="0" indent="0" rtl="0">
              <a:lnSpc>
                <a:spcPts val="2700"/>
              </a:lnSpc>
              <a:spcBef>
                <a:spcPct val="0"/>
              </a:spcBef>
              <a:buClr>
                <a:srgbClr val="E6C8C7"/>
              </a:buClr>
              <a:buNone/>
            </a:pPr>
            <a:r>
              <a:rPr lang="no" sz="2500" b="0" i="0" u="none" strike="noStrike">
                <a:solidFill>
                  <a:srgbClr val="404040"/>
                </a:solidFill>
                <a:latin typeface="Calibri"/>
                <a:ea typeface="Calibri"/>
                <a:cs typeface="Calibri"/>
              </a:rPr>
              <a:t>hjelpe elevene med å organisere tankene sine, dele erfaringer og samlet komme til</a:t>
            </a:r>
          </a:p>
          <a:p>
            <a:pPr marL="0" indent="0" rtl="0">
              <a:lnSpc>
                <a:spcPts val="2700"/>
              </a:lnSpc>
              <a:spcBef>
                <a:spcPct val="0"/>
              </a:spcBef>
              <a:buClr>
                <a:srgbClr val="E6C8C7"/>
              </a:buClr>
              <a:buNone/>
            </a:pPr>
            <a:r>
              <a:rPr lang="no" sz="2500" b="0" i="0" u="none" strike="noStrike">
                <a:solidFill>
                  <a:srgbClr val="404040"/>
                </a:solidFill>
                <a:latin typeface="Calibri"/>
                <a:ea typeface="Calibri"/>
                <a:cs typeface="Calibri"/>
              </a:rPr>
              <a:t> handlingsrettet innsikt.</a:t>
            </a:r>
            <a:br>
              <a:rPr lang="no" sz="2500" b="0" i="0" u="none" strike="noStrike">
                <a:solidFill>
                  <a:srgbClr val="404040"/>
                </a:solidFill>
                <a:latin typeface="Calibri"/>
                <a:ea typeface="Calibri"/>
                <a:cs typeface="Calibri"/>
              </a:rPr>
            </a:br>
            <a:br>
              <a:rPr lang="no" sz="2500" b="0" i="0" u="none" strike="noStrike">
                <a:solidFill>
                  <a:srgbClr val="404040"/>
                </a:solidFill>
                <a:latin typeface="Calibri"/>
                <a:ea typeface="Calibri"/>
                <a:cs typeface="Calibri"/>
              </a:rPr>
            </a:br>
            <a:endParaRPr lang="en-IE" sz="25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ct val="0"/>
              </a:spcBef>
              <a:buClr>
                <a:srgbClr val="E6C8C7"/>
              </a:buClr>
              <a:buNone/>
            </a:pPr>
            <a:endParaRPr lang="sv-SE" sz="25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EEF1F4CF-3A2E-925F-28A1-A62D2092D456}"/>
              </a:ext>
            </a:extLst>
          </p:cNvPr>
          <p:cNvSpPr txBox="1"/>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04 Ressurser for</a:t>
            </a:r>
          </a:p>
        </p:txBody>
      </p:sp>
      <p:sp>
        <p:nvSpPr>
          <p:cNvPr id="2" name="Google Shape;145;p2">
            <a:extLst>
              <a:ext uri="{FF2B5EF4-FFF2-40B4-BE49-F238E27FC236}">
                <a16:creationId xmlns:a16="http://schemas.microsoft.com/office/drawing/2014/main" id="{CAF9ECCE-60B4-CFEC-5C2F-45A8BF3F3EDD}"/>
              </a:ext>
            </a:extLst>
          </p:cNvPr>
          <p:cNvSpPr txBox="1"/>
          <p:nvPr/>
        </p:nvSpPr>
        <p:spPr>
          <a:xfrm>
            <a:off x="-5" y="1477390"/>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videre utforskning </a:t>
            </a:r>
          </a:p>
        </p:txBody>
      </p:sp>
      <p:cxnSp>
        <p:nvCxnSpPr>
          <p:cNvPr id="19" name="Straight Connector 18">
            <a:extLst>
              <a:ext uri="{FF2B5EF4-FFF2-40B4-BE49-F238E27FC236}">
                <a16:creationId xmlns:a16="http://schemas.microsoft.com/office/drawing/2014/main" id="{5B434C96-BFD8-06D1-8A08-83BFE3288635}"/>
              </a:ext>
            </a:extLst>
          </p:cNvPr>
          <p:cNvCxnSpPr/>
          <p:nvPr/>
        </p:nvCxnSpPr>
        <p:spPr>
          <a:xfrm>
            <a:off x="5060657" y="1300634"/>
            <a:ext cx="6685866"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43956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5AAC6-D77E-B960-04EA-409537F561D4}"/>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33E0823E-9445-6C6F-4206-9E7A50482C29}"/>
              </a:ext>
            </a:extLst>
          </p:cNvPr>
          <p:cNvPicPr>
            <a:picLocks noChangeAspect="1"/>
          </p:cNvPicPr>
          <p:nvPr/>
        </p:nvPicPr>
        <p:blipFill>
          <a:blip r:embed="rId2"/>
          <a:srcRect l="29162" t="41990" r="5635" b="21274"/>
          <a:stretch>
            <a:fillRect/>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96B9DC25-D21C-25E0-F507-DE4C1F09007A}"/>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7" name="Rectangle 6">
            <a:extLst>
              <a:ext uri="{FF2B5EF4-FFF2-40B4-BE49-F238E27FC236}">
                <a16:creationId xmlns:a16="http://schemas.microsoft.com/office/drawing/2014/main" id="{E49A04D1-C335-4A96-4871-757C7A5D9886}"/>
              </a:ext>
            </a:extLst>
          </p:cNvPr>
          <p:cNvSpPr>
            <a:spLocks noChangeAspect="1"/>
          </p:cNvSpPr>
          <p:nvPr/>
        </p:nvSpPr>
        <p:spPr>
          <a:xfrm rot="10800000">
            <a:off x="44420" y="3429000"/>
            <a:ext cx="4820124" cy="3451235"/>
          </a:xfrm>
          <a:prstGeom prst="rect">
            <a:avLst/>
          </a:prstGeom>
          <a:blipFill>
            <a:blip r:embed="rId3">
              <a:alphaModFix amt="73000"/>
            </a:blip>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Text Placeholder 3">
            <a:extLst>
              <a:ext uri="{FF2B5EF4-FFF2-40B4-BE49-F238E27FC236}">
                <a16:creationId xmlns:a16="http://schemas.microsoft.com/office/drawing/2014/main" id="{9B272FC3-0895-72E7-9FE0-B9D186B00551}"/>
              </a:ext>
            </a:extLst>
          </p:cNvPr>
          <p:cNvSpPr txBox="1"/>
          <p:nvPr/>
        </p:nvSpPr>
        <p:spPr>
          <a:xfrm>
            <a:off x="5707382" y="725132"/>
            <a:ext cx="5283003" cy="3451235"/>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700"/>
              </a:lnSpc>
              <a:spcBef>
                <a:spcPct val="0"/>
              </a:spcBef>
              <a:buClr>
                <a:srgbClr val="E6C8C7"/>
              </a:buClr>
              <a:buNone/>
            </a:pPr>
            <a:r>
              <a:rPr lang="no" sz="3600" b="1" i="0" u="none" strike="noStrike">
                <a:solidFill>
                  <a:srgbClr val="5398A2"/>
                </a:solidFill>
                <a:latin typeface="Calibri"/>
                <a:ea typeface="Calibri"/>
                <a:cs typeface="Calibri"/>
              </a:rPr>
              <a:t>Lek:</a:t>
            </a:r>
          </a:p>
          <a:p>
            <a:pPr marL="0" indent="0">
              <a:lnSpc>
                <a:spcPts val="2700"/>
              </a:lnSpc>
              <a:spcBef>
                <a:spcPct val="0"/>
              </a:spcBef>
              <a:buClr>
                <a:srgbClr val="E6C8C7"/>
              </a:buClr>
              <a:buNone/>
            </a:pPr>
            <a:endParaRPr lang="en-IE" sz="2500" b="1">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700"/>
              </a:lnSpc>
              <a:spcBef>
                <a:spcPct val="0"/>
              </a:spcBef>
              <a:buClr>
                <a:srgbClr val="E6C8C7"/>
              </a:buClr>
              <a:buNone/>
            </a:pPr>
            <a:r>
              <a:rPr lang="no" sz="2500" b="1" i="0" u="none" strike="noStrike">
                <a:solidFill>
                  <a:srgbClr val="404040"/>
                </a:solidFill>
                <a:latin typeface="Calibri"/>
                <a:ea typeface="Calibri"/>
                <a:cs typeface="Calibri"/>
              </a:rPr>
              <a:t>Spillet oppfordrer deltakerne til å kategorisere ideene sine i fire grupper: Komponenter (Komponenten), Kjennetegn (Eigenschaften), Deltakere (Beteiligete) og Utfordringer (Aufgaben). </a:t>
            </a:r>
          </a:p>
          <a:p>
            <a:pPr marL="0" indent="0">
              <a:lnSpc>
                <a:spcPts val="2700"/>
              </a:lnSpc>
              <a:spcBef>
                <a:spcPct val="0"/>
              </a:spcBef>
              <a:buClr>
                <a:srgbClr val="E6C8C7"/>
              </a:buClr>
              <a:buNone/>
            </a:pPr>
            <a:endParaRPr lang="en-IE" sz="2500" b="1">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700"/>
              </a:lnSpc>
              <a:spcBef>
                <a:spcPct val="0"/>
              </a:spcBef>
              <a:buClr>
                <a:srgbClr val="E6C8C7"/>
              </a:buClr>
              <a:buNone/>
            </a:pPr>
            <a:r>
              <a:rPr lang="no" sz="2500" b="0" i="0" u="none" strike="noStrike">
                <a:solidFill>
                  <a:srgbClr val="404040"/>
                </a:solidFill>
                <a:latin typeface="Calibri"/>
                <a:ea typeface="Calibri"/>
                <a:cs typeface="Calibri"/>
              </a:rPr>
              <a:t>I sammenheng med klimaangst lar disse kategoriene elevene ikke bare forstå de fysiske aspektene ved klimaendringer, men også de emosjonelle og samfunnsmessige reaksjonene det utløser.</a:t>
            </a:r>
          </a:p>
          <a:p>
            <a:pPr marL="0" indent="0">
              <a:lnSpc>
                <a:spcPts val="2700"/>
              </a:lnSpc>
              <a:spcBef>
                <a:spcPct val="0"/>
              </a:spcBef>
              <a:buClr>
                <a:srgbClr val="E6C8C7"/>
              </a:buClr>
              <a:buNone/>
            </a:pPr>
            <a:endParaRPr lang="en-IE" sz="25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ct val="0"/>
              </a:spcBef>
              <a:buClr>
                <a:srgbClr val="E6C8C7"/>
              </a:buClr>
              <a:buNone/>
            </a:pPr>
            <a:endParaRPr lang="en-IE" sz="25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ct val="0"/>
              </a:spcBef>
              <a:buClr>
                <a:srgbClr val="E6C8C7"/>
              </a:buClr>
              <a:buNone/>
            </a:pPr>
            <a:endParaRPr lang="sv-SE" sz="25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A0DAEA23-B19D-D3F4-B324-1C2868A7011D}"/>
              </a:ext>
            </a:extLst>
          </p:cNvPr>
          <p:cNvSpPr txBox="1"/>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04 Ressurser for</a:t>
            </a:r>
          </a:p>
        </p:txBody>
      </p:sp>
      <p:sp>
        <p:nvSpPr>
          <p:cNvPr id="2" name="Google Shape;145;p2">
            <a:extLst>
              <a:ext uri="{FF2B5EF4-FFF2-40B4-BE49-F238E27FC236}">
                <a16:creationId xmlns:a16="http://schemas.microsoft.com/office/drawing/2014/main" id="{69208909-9F3C-6CC5-FF17-4ABCF4D26948}"/>
              </a:ext>
            </a:extLst>
          </p:cNvPr>
          <p:cNvSpPr txBox="1"/>
          <p:nvPr/>
        </p:nvSpPr>
        <p:spPr>
          <a:xfrm>
            <a:off x="-5" y="1477390"/>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videre utforskning </a:t>
            </a:r>
          </a:p>
        </p:txBody>
      </p:sp>
      <p:cxnSp>
        <p:nvCxnSpPr>
          <p:cNvPr id="19" name="Straight Connector 18">
            <a:extLst>
              <a:ext uri="{FF2B5EF4-FFF2-40B4-BE49-F238E27FC236}">
                <a16:creationId xmlns:a16="http://schemas.microsoft.com/office/drawing/2014/main" id="{2F59DC1D-3139-7656-3B58-0B02E599BFCE}"/>
              </a:ext>
            </a:extLst>
          </p:cNvPr>
          <p:cNvCxnSpPr/>
          <p:nvPr/>
        </p:nvCxnSpPr>
        <p:spPr>
          <a:xfrm>
            <a:off x="5060657" y="1300634"/>
            <a:ext cx="6685866"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79301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849FA-E923-5440-3D82-E0857367787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3F9763C-6B65-FABA-E4F6-98690793AB31}"/>
              </a:ext>
            </a:extLst>
          </p:cNvPr>
          <p:cNvPicPr>
            <a:picLocks noChangeAspect="1"/>
          </p:cNvPicPr>
          <p:nvPr/>
        </p:nvPicPr>
        <p:blipFill>
          <a:blip r:embed="rId2"/>
          <a:srcRect l="-16994" t="48092" r="16994" b="33233"/>
          <a:stretch>
            <a:fillRect/>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E348836A-EBEC-C607-18E8-F49A209F11DC}"/>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B764F4EC-9ECF-70E8-9358-C3C7A8F21844}"/>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9F9907AD-8367-811E-59C9-201CF96B10E6}"/>
              </a:ext>
            </a:extLst>
          </p:cNvPr>
          <p:cNvSpPr txBox="1"/>
          <p:nvPr/>
        </p:nvSpPr>
        <p:spPr>
          <a:xfrm>
            <a:off x="773725" y="2140230"/>
            <a:ext cx="10322159"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300"/>
              </a:lnSpc>
              <a:spcBef>
                <a:spcPts val="400"/>
              </a:spcBef>
              <a:buClr>
                <a:srgbClr val="5398A2"/>
              </a:buClr>
              <a:buNone/>
              <a:tabLst>
                <a:tab pos="3548063" algn="l"/>
              </a:tabLst>
            </a:pPr>
            <a:r>
              <a:rPr lang="no" sz="2400" b="1" i="0" u="none" strike="noStrike">
                <a:solidFill>
                  <a:srgbClr val="1F8E47"/>
                </a:solidFill>
                <a:latin typeface="Calibri"/>
                <a:ea typeface="Calibri"/>
                <a:cs typeface="Calibri"/>
              </a:rPr>
              <a:t>Mål: </a:t>
            </a:r>
            <a:r>
              <a:rPr lang="no" sz="2400" b="0" i="0" u="none" strike="noStrike">
                <a:solidFill>
                  <a:srgbClr val="404040"/>
                </a:solidFill>
                <a:latin typeface="Calibri"/>
                <a:ea typeface="Calibri"/>
                <a:cs typeface="Calibri"/>
              </a:rPr>
              <a:t>	Å legge til rette for en interaktiv diskusjon og utforskning 	av klimaangst, og hjelpe deltakerne med å forvandle 	overveldende følelser til organiserte tanker </a:t>
            </a:r>
          </a:p>
          <a:p>
            <a:pPr marL="0" indent="0" rtl="0">
              <a:lnSpc>
                <a:spcPts val="2300"/>
              </a:lnSpc>
              <a:spcBef>
                <a:spcPts val="400"/>
              </a:spcBef>
              <a:buClr>
                <a:srgbClr val="5398A2"/>
              </a:buClr>
              <a:buNone/>
              <a:tabLst>
                <a:tab pos="3548063" algn="l"/>
              </a:tabLst>
            </a:pPr>
            <a:r>
              <a:rPr lang="no" sz="2400" b="0" i="0" u="none" strike="noStrike">
                <a:solidFill>
                  <a:srgbClr val="404040"/>
                </a:solidFill>
                <a:latin typeface="Calibri"/>
                <a:ea typeface="Calibri"/>
                <a:cs typeface="Calibri"/>
              </a:rPr>
              <a:t>	og handlingsrettede trinn.</a:t>
            </a:r>
            <a:br>
              <a:rPr lang="no" sz="2400" b="0" i="0" u="none" strike="noStrike">
                <a:solidFill>
                  <a:srgbClr val="404040"/>
                </a:solidFill>
                <a:latin typeface="Calibri"/>
                <a:ea typeface="Calibri"/>
                <a:cs typeface="Calibri"/>
              </a:rPr>
            </a:br>
            <a:br>
              <a:rPr lang="no" sz="2400" b="0" i="0" u="none" strike="noStrike">
                <a:solidFill>
                  <a:srgbClr val="404040"/>
                </a:solidFill>
                <a:latin typeface="Calibri"/>
                <a:ea typeface="Calibri"/>
                <a:cs typeface="Calibri"/>
              </a:rPr>
            </a:br>
            <a:r>
              <a:rPr lang="no" sz="2400" b="1" i="0" u="none" strike="noStrike">
                <a:solidFill>
                  <a:srgbClr val="404040"/>
                </a:solidFill>
                <a:latin typeface="Calibri"/>
                <a:ea typeface="Calibri"/>
                <a:cs typeface="Calibri"/>
              </a:rPr>
              <a:t>Tid: </a:t>
            </a:r>
            <a:r>
              <a:rPr lang="no" sz="2400" b="0" i="0" u="none" strike="noStrike">
                <a:solidFill>
                  <a:srgbClr val="404040"/>
                </a:solidFill>
                <a:latin typeface="Calibri"/>
                <a:ea typeface="Calibri"/>
                <a:cs typeface="Calibri"/>
              </a:rPr>
              <a:t>	30–60 minutter</a:t>
            </a:r>
          </a:p>
          <a:p>
            <a:pPr marL="0" indent="0" rtl="0">
              <a:lnSpc>
                <a:spcPts val="2300"/>
              </a:lnSpc>
              <a:spcBef>
                <a:spcPts val="400"/>
              </a:spcBef>
              <a:buClr>
                <a:srgbClr val="5398A2"/>
              </a:buClr>
              <a:buNone/>
              <a:tabLst>
                <a:tab pos="3548063" algn="l"/>
              </a:tabLst>
            </a:pPr>
            <a:br>
              <a:rPr lang="no" sz="2400" b="0" i="0" u="none" strike="noStrike">
                <a:solidFill>
                  <a:srgbClr val="404040"/>
                </a:solidFill>
                <a:latin typeface="Calibri"/>
                <a:ea typeface="Calibri"/>
                <a:cs typeface="Calibri"/>
              </a:rPr>
            </a:br>
            <a:r>
              <a:rPr lang="no" sz="2400" b="1" i="0" u="none" strike="noStrike">
                <a:solidFill>
                  <a:srgbClr val="1F8E47"/>
                </a:solidFill>
                <a:latin typeface="Calibri"/>
                <a:ea typeface="Calibri"/>
                <a:cs typeface="Calibri"/>
              </a:rPr>
              <a:t>Antall deltakere:</a:t>
            </a:r>
            <a:r>
              <a:rPr lang="no" sz="2400" b="0" i="0" u="none" strike="noStrike">
                <a:solidFill>
                  <a:srgbClr val="404040"/>
                </a:solidFill>
                <a:latin typeface="Calibri"/>
                <a:ea typeface="Calibri"/>
                <a:cs typeface="Calibri"/>
              </a:rPr>
              <a:t>	 5–20</a:t>
            </a:r>
          </a:p>
          <a:p>
            <a:pPr marL="0" indent="0" rtl="0">
              <a:lnSpc>
                <a:spcPts val="2300"/>
              </a:lnSpc>
              <a:spcBef>
                <a:spcPts val="400"/>
              </a:spcBef>
              <a:buClr>
                <a:srgbClr val="5398A2"/>
              </a:buClr>
              <a:buNone/>
              <a:tabLst>
                <a:tab pos="3548063" algn="l"/>
              </a:tabLst>
            </a:pPr>
            <a:br>
              <a:rPr lang="no" sz="2400" b="0" i="0" u="none" strike="noStrike">
                <a:solidFill>
                  <a:srgbClr val="404040"/>
                </a:solidFill>
                <a:latin typeface="Calibri"/>
                <a:ea typeface="Calibri"/>
                <a:cs typeface="Calibri"/>
              </a:rPr>
            </a:br>
            <a:r>
              <a:rPr lang="no" sz="2400" b="1" i="0" u="none" strike="noStrike">
                <a:solidFill>
                  <a:srgbClr val="1F8E47"/>
                </a:solidFill>
                <a:latin typeface="Calibri"/>
                <a:ea typeface="Calibri"/>
                <a:cs typeface="Calibri"/>
              </a:rPr>
              <a:t>Materialer: </a:t>
            </a:r>
            <a:r>
              <a:rPr lang="no" sz="2400" b="0" i="0" u="none" strike="noStrike">
                <a:solidFill>
                  <a:srgbClr val="404040"/>
                </a:solidFill>
                <a:latin typeface="Calibri"/>
                <a:ea typeface="Calibri"/>
                <a:cs typeface="Calibri"/>
              </a:rPr>
              <a:t>	Stor tavle eller papir, tusjer, klistrelapper </a:t>
            </a:r>
            <a:endParaRPr lang="sv-SE" sz="24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0BFF9AFA-2BAC-2E6D-7232-A3E121D48D09}"/>
              </a:ext>
            </a:extLst>
          </p:cNvPr>
          <p:cNvSpPr txBox="1"/>
          <p:nvPr/>
        </p:nvSpPr>
        <p:spPr>
          <a:xfrm>
            <a:off x="-17761" y="385856"/>
            <a:ext cx="842382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b-NO" sz="3500" b="1" i="0" u="none" strike="noStrike">
                <a:solidFill>
                  <a:srgbClr val="5398A2"/>
                </a:solidFill>
                <a:latin typeface="Calibri"/>
              </a:rPr>
              <a:t>KEBA: Steg for steg veiledning for lærere</a:t>
            </a:r>
            <a:endParaRPr lang="no" sz="3500" b="1" i="0" u="none" strike="noStrike">
              <a:solidFill>
                <a:srgbClr val="5398A2"/>
              </a:solidFill>
              <a:latin typeface="Calibri"/>
            </a:endParaRPr>
          </a:p>
        </p:txBody>
      </p:sp>
      <p:cxnSp>
        <p:nvCxnSpPr>
          <p:cNvPr id="2" name="Straight Connector 1">
            <a:extLst>
              <a:ext uri="{FF2B5EF4-FFF2-40B4-BE49-F238E27FC236}">
                <a16:creationId xmlns:a16="http://schemas.microsoft.com/office/drawing/2014/main" id="{228545B8-F1D7-50C6-4B77-942F494B7277}"/>
              </a:ext>
            </a:extLst>
          </p:cNvPr>
          <p:cNvCxnSpPr/>
          <p:nvPr/>
        </p:nvCxnSpPr>
        <p:spPr>
          <a:xfrm flipH="1">
            <a:off x="4159049" y="1930453"/>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93365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7CB94-F8DD-0B70-E079-83FAD1FB3FF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F50CD04-9007-3B32-3FAC-AE326A1DB26B}"/>
              </a:ext>
            </a:extLst>
          </p:cNvPr>
          <p:cNvPicPr>
            <a:picLocks noChangeAspect="1"/>
          </p:cNvPicPr>
          <p:nvPr/>
        </p:nvPicPr>
        <p:blipFill>
          <a:blip r:embed="rId2"/>
          <a:srcRect l="-16994" t="48092" r="16994" b="33233"/>
          <a:stretch>
            <a:fillRect/>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7138C4A-7ECD-9C57-D45B-B8679AAD415D}"/>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54858297-8946-C183-43A3-E4212E73CB3B}"/>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Google Shape;145;p2">
            <a:extLst>
              <a:ext uri="{FF2B5EF4-FFF2-40B4-BE49-F238E27FC236}">
                <a16:creationId xmlns:a16="http://schemas.microsoft.com/office/drawing/2014/main" id="{6164943E-DBB0-7C24-86D4-38117A5C84FE}"/>
              </a:ext>
            </a:extLst>
          </p:cNvPr>
          <p:cNvSpPr txBox="1"/>
          <p:nvPr/>
        </p:nvSpPr>
        <p:spPr>
          <a:xfrm>
            <a:off x="-17761" y="385856"/>
            <a:ext cx="590521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en-US" sz="3500" b="1" i="0" u="none" strike="noStrike">
                <a:solidFill>
                  <a:srgbClr val="5398A2"/>
                </a:solidFill>
                <a:latin typeface="Calibri"/>
              </a:rPr>
              <a:t>Fremgangsmåte</a:t>
            </a:r>
            <a:endParaRPr lang="no" sz="3500" b="1" i="0" u="none" strike="noStrike">
              <a:solidFill>
                <a:srgbClr val="5398A2"/>
              </a:solidFill>
              <a:latin typeface="Calibri"/>
            </a:endParaRPr>
          </a:p>
        </p:txBody>
      </p:sp>
      <p:sp>
        <p:nvSpPr>
          <p:cNvPr id="3" name="Text Placeholder 3">
            <a:extLst>
              <a:ext uri="{FF2B5EF4-FFF2-40B4-BE49-F238E27FC236}">
                <a16:creationId xmlns:a16="http://schemas.microsoft.com/office/drawing/2014/main" id="{070C1D23-47A6-293B-516B-9D0409A4495C}"/>
              </a:ext>
            </a:extLst>
          </p:cNvPr>
          <p:cNvSpPr txBox="1"/>
          <p:nvPr/>
        </p:nvSpPr>
        <p:spPr>
          <a:xfrm>
            <a:off x="739133" y="2145323"/>
            <a:ext cx="10666804" cy="31435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300"/>
              </a:lnSpc>
              <a:spcBef>
                <a:spcPts val="400"/>
              </a:spcBef>
              <a:buClr>
                <a:srgbClr val="5398A2"/>
              </a:buClr>
              <a:buNone/>
              <a:tabLst>
                <a:tab pos="3548063" algn="l"/>
              </a:tabLst>
            </a:pPr>
            <a:r>
              <a:rPr lang="nb-NO" sz="2400" b="1" i="0" u="none" strike="noStrike">
                <a:solidFill>
                  <a:srgbClr val="404040"/>
                </a:solidFill>
                <a:latin typeface="Calibri"/>
                <a:ea typeface="Calibri"/>
                <a:cs typeface="Calibri"/>
              </a:rPr>
              <a:t>Forberedelse</a:t>
            </a:r>
            <a:r>
              <a:rPr lang="nb-NO" sz="2400" b="0" i="0" u="none" strike="noStrike">
                <a:solidFill>
                  <a:srgbClr val="404040"/>
                </a:solidFill>
                <a:latin typeface="Calibri"/>
                <a:ea typeface="Calibri"/>
                <a:cs typeface="Calibri"/>
              </a:rPr>
              <a:t>:</a:t>
            </a:r>
          </a:p>
          <a:p>
            <a:pPr marL="0" indent="0" rtl="0">
              <a:lnSpc>
                <a:spcPts val="2300"/>
              </a:lnSpc>
              <a:spcBef>
                <a:spcPts val="400"/>
              </a:spcBef>
              <a:buClr>
                <a:srgbClr val="5398A2"/>
              </a:buClr>
              <a:buNone/>
              <a:tabLst>
                <a:tab pos="3548063" algn="l"/>
              </a:tabLst>
            </a:pPr>
            <a:r>
              <a:rPr lang="nb-NO" sz="2400" b="0" i="0" u="none" strike="noStrike">
                <a:solidFill>
                  <a:srgbClr val="404040"/>
                </a:solidFill>
                <a:latin typeface="Calibri"/>
                <a:ea typeface="Calibri"/>
                <a:cs typeface="Calibri"/>
              </a:rPr>
              <a:t>Før leken begynner, bestemmer du deg for hvilke</a:t>
            </a:r>
          </a:p>
          <a:p>
            <a:pPr marL="0" indent="0" rtl="0">
              <a:lnSpc>
                <a:spcPts val="2300"/>
              </a:lnSpc>
              <a:spcBef>
                <a:spcPts val="400"/>
              </a:spcBef>
              <a:buClr>
                <a:srgbClr val="5398A2"/>
              </a:buClr>
              <a:buNone/>
              <a:tabLst>
                <a:tab pos="3548063" algn="l"/>
              </a:tabLst>
            </a:pPr>
            <a:r>
              <a:rPr lang="nb-NO" sz="2400" b="0" i="0" u="none" strike="noStrike">
                <a:solidFill>
                  <a:srgbClr val="404040"/>
                </a:solidFill>
                <a:latin typeface="Calibri"/>
                <a:ea typeface="Calibri"/>
                <a:cs typeface="Calibri"/>
              </a:rPr>
              <a:t>t spesifikt aspekt av </a:t>
            </a:r>
            <a:r>
              <a:rPr lang="nb-NO" sz="2400" b="1" i="0" u="none" strike="noStrike">
                <a:solidFill>
                  <a:srgbClr val="404040"/>
                </a:solidFill>
                <a:latin typeface="Calibri"/>
                <a:ea typeface="Calibri"/>
                <a:cs typeface="Calibri"/>
              </a:rPr>
              <a:t>Klimaangst</a:t>
            </a:r>
            <a:r>
              <a:rPr lang="nb-NO" sz="2400" b="0" i="0" u="none" strike="noStrike">
                <a:solidFill>
                  <a:srgbClr val="404040"/>
                </a:solidFill>
                <a:latin typeface="Calibri"/>
                <a:ea typeface="Calibri"/>
                <a:cs typeface="Calibri"/>
              </a:rPr>
              <a:t> du vil at deltakerne skal utforske. Tegn en 2x2</a:t>
            </a:r>
          </a:p>
          <a:p>
            <a:pPr marL="0" indent="0" rtl="0">
              <a:lnSpc>
                <a:spcPts val="2300"/>
              </a:lnSpc>
              <a:spcBef>
                <a:spcPts val="400"/>
              </a:spcBef>
              <a:buClr>
                <a:srgbClr val="5398A2"/>
              </a:buClr>
              <a:buNone/>
              <a:tabLst>
                <a:tab pos="3548063" algn="l"/>
              </a:tabLst>
            </a:pPr>
            <a:r>
              <a:rPr lang="nb-NO" sz="2400" b="0" i="0" u="none" strike="noStrike">
                <a:solidFill>
                  <a:srgbClr val="404040"/>
                </a:solidFill>
                <a:latin typeface="Calibri"/>
                <a:ea typeface="Calibri"/>
                <a:cs typeface="Calibri"/>
              </a:rPr>
              <a:t>- matrise på en tavle eller et ark. Merk hver kvadrant med en av følgende kategorier:</a:t>
            </a:r>
          </a:p>
          <a:p>
            <a:pPr marL="0" indent="0" rtl="0">
              <a:lnSpc>
                <a:spcPts val="2300"/>
              </a:lnSpc>
              <a:spcBef>
                <a:spcPts val="400"/>
              </a:spcBef>
              <a:buClr>
                <a:srgbClr val="5398A2"/>
              </a:buClr>
              <a:buNone/>
              <a:tabLst>
                <a:tab pos="3548063" algn="l"/>
              </a:tabLst>
            </a:pPr>
            <a:r>
              <a:rPr lang="nb-NO" sz="2400" b="1" i="0" u="none" strike="noStrike">
                <a:solidFill>
                  <a:srgbClr val="404040"/>
                </a:solidFill>
                <a:latin typeface="Calibri"/>
                <a:ea typeface="Calibri"/>
                <a:cs typeface="Calibri"/>
              </a:rPr>
              <a:t>komponenter, egenskaper, deltakere og utfordringer</a:t>
            </a:r>
          </a:p>
        </p:txBody>
      </p:sp>
    </p:spTree>
    <p:extLst>
      <p:ext uri="{BB962C8B-B14F-4D97-AF65-F5344CB8AC3E}">
        <p14:creationId xmlns:p14="http://schemas.microsoft.com/office/powerpoint/2010/main" val="283633746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5CAE8-18C7-0B11-04F4-61947230828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E0AD22C-6473-1C7E-C31B-4E99C42A064E}"/>
              </a:ext>
            </a:extLst>
          </p:cNvPr>
          <p:cNvPicPr>
            <a:picLocks noChangeAspect="1"/>
          </p:cNvPicPr>
          <p:nvPr/>
        </p:nvPicPr>
        <p:blipFill>
          <a:blip r:embed="rId2"/>
          <a:srcRect l="-16994" t="48092" r="16994" b="33233"/>
          <a:stretch>
            <a:fillRect/>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B751DD7-495B-C249-090B-8CE13158CEC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BE2641B7-9640-EE14-1F26-C1B5520314C0}"/>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Google Shape;145;p2">
            <a:extLst>
              <a:ext uri="{FF2B5EF4-FFF2-40B4-BE49-F238E27FC236}">
                <a16:creationId xmlns:a16="http://schemas.microsoft.com/office/drawing/2014/main" id="{17FB43D1-CC2A-DC73-4FF8-17FE86DB3BAA}"/>
              </a:ext>
            </a:extLst>
          </p:cNvPr>
          <p:cNvSpPr txBox="1"/>
          <p:nvPr/>
        </p:nvSpPr>
        <p:spPr>
          <a:xfrm>
            <a:off x="-17761" y="385856"/>
            <a:ext cx="863422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Introduksjon til deltakerne</a:t>
            </a:r>
          </a:p>
        </p:txBody>
      </p:sp>
      <p:sp>
        <p:nvSpPr>
          <p:cNvPr id="3" name="Text Placeholder 3">
            <a:extLst>
              <a:ext uri="{FF2B5EF4-FFF2-40B4-BE49-F238E27FC236}">
                <a16:creationId xmlns:a16="http://schemas.microsoft.com/office/drawing/2014/main" id="{7483291E-ED87-A12A-C7EE-4ECD3BC72B65}"/>
              </a:ext>
            </a:extLst>
          </p:cNvPr>
          <p:cNvSpPr txBox="1"/>
          <p:nvPr/>
        </p:nvSpPr>
        <p:spPr>
          <a:xfrm>
            <a:off x="598456" y="1734138"/>
            <a:ext cx="10462267" cy="31435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rtl="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Forklar at denne aktiviteten vil tillate dem å kollektivt utforske hva de vet og føler om klimaangst ved å bruke de fire kategoriene.</a:t>
            </a:r>
          </a:p>
          <a:p>
            <a:pPr marL="342900" lvl="1" indent="-342900">
              <a:lnSpc>
                <a:spcPts val="2300"/>
              </a:lnSpc>
              <a:spcBef>
                <a:spcPts val="400"/>
              </a:spcBef>
              <a:buClr>
                <a:srgbClr val="5398A2"/>
              </a:buClr>
              <a:tabLst>
                <a:tab pos="3548063" algn="l"/>
              </a:tabLst>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rtl="0">
              <a:lnSpc>
                <a:spcPts val="2300"/>
              </a:lnSpc>
              <a:spcBef>
                <a:spcPts val="400"/>
              </a:spcBef>
              <a:buClr>
                <a:srgbClr val="5398A2"/>
              </a:buClr>
              <a:tabLst>
                <a:tab pos="3548063" algn="l"/>
              </a:tabLst>
            </a:pPr>
            <a:r>
              <a:rPr lang="no" sz="2400" b="1" i="0" u="none" strike="noStrike">
                <a:solidFill>
                  <a:srgbClr val="404040"/>
                </a:solidFill>
                <a:latin typeface="Calibri"/>
                <a:ea typeface="Calibri"/>
                <a:cs typeface="Calibri"/>
              </a:rPr>
              <a:t>Definer hver kategori:</a:t>
            </a:r>
          </a:p>
          <a:p>
            <a:pPr marL="765175" lvl="1" indent="-331788" rtl="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a:t>
            </a:r>
            <a:r>
              <a:rPr lang="no" sz="2400" b="1" i="0" u="none" strike="noStrike">
                <a:solidFill>
                  <a:srgbClr val="404040"/>
                </a:solidFill>
                <a:latin typeface="Calibri"/>
                <a:ea typeface="Calibri"/>
                <a:cs typeface="Calibri"/>
              </a:rPr>
              <a:t>Komponenter</a:t>
            </a:r>
            <a:r>
              <a:rPr lang="no" sz="2400" b="0" i="0" u="none" strike="noStrike">
                <a:solidFill>
                  <a:srgbClr val="404040"/>
                </a:solidFill>
                <a:latin typeface="Calibri"/>
                <a:ea typeface="Calibri"/>
                <a:cs typeface="Calibri"/>
              </a:rPr>
              <a:t>» refererer til delene eller elementene i emnet. For eksempel gjenspeiler stigende temperaturer, ekstreme værhendelser eller mediedekning om klimaendringer komponenter som driver klimaangst.</a:t>
            </a:r>
          </a:p>
          <a:p>
            <a:pPr marL="765175" lvl="1" indent="-331788" rtl="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a:t>
            </a:r>
            <a:r>
              <a:rPr lang="en-US" sz="2400" b="1" i="0" u="none" strike="noStrike">
                <a:solidFill>
                  <a:srgbClr val="404040"/>
                </a:solidFill>
                <a:latin typeface="Calibri"/>
                <a:ea typeface="Calibri"/>
                <a:cs typeface="Calibri"/>
              </a:rPr>
              <a:t>egenskaper</a:t>
            </a:r>
            <a:r>
              <a:rPr lang="no" sz="2400" b="0" i="0" u="none" strike="noStrike">
                <a:solidFill>
                  <a:srgbClr val="404040"/>
                </a:solidFill>
                <a:latin typeface="Calibri"/>
                <a:ea typeface="Calibri"/>
                <a:cs typeface="Calibri"/>
              </a:rPr>
              <a:t>» beskriver problemet mer detaljert. For eksempel kan disse beskrive hvordan klimaangst manifesterer seg (f.eks. frykt, hjelpeløshet) eller hvordan visse miljøendringer påvirker mental velvære (f.eks. utmattelse, overveldelse, (mangel på) motivasjon).</a:t>
            </a:r>
          </a:p>
          <a:p>
            <a:pPr marL="765175" lvl="1" indent="-331788" rtl="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a:t>
            </a:r>
            <a:r>
              <a:rPr lang="no" sz="2400" b="1" i="0" u="none" strike="noStrike">
                <a:solidFill>
                  <a:srgbClr val="404040"/>
                </a:solidFill>
                <a:latin typeface="Calibri"/>
                <a:ea typeface="Calibri"/>
                <a:cs typeface="Calibri"/>
              </a:rPr>
              <a:t>Deltakere</a:t>
            </a:r>
            <a:r>
              <a:rPr lang="no" sz="2400" b="0" i="0" u="none" strike="noStrike">
                <a:solidFill>
                  <a:srgbClr val="404040"/>
                </a:solidFill>
                <a:latin typeface="Calibri"/>
                <a:ea typeface="Calibri"/>
                <a:cs typeface="Calibri"/>
              </a:rPr>
              <a:t>» refererer til personene eller gruppene som er involvert, for eksempel ungdom, beslutningstakere eller miljøaktivister.</a:t>
            </a:r>
          </a:p>
          <a:p>
            <a:pPr marL="765175" lvl="1" indent="-331788" rtl="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a:t>
            </a:r>
            <a:r>
              <a:rPr lang="no" sz="2400" b="1" i="0" u="none" strike="noStrike">
                <a:solidFill>
                  <a:srgbClr val="404040"/>
                </a:solidFill>
                <a:latin typeface="Calibri"/>
                <a:ea typeface="Calibri"/>
                <a:cs typeface="Calibri"/>
              </a:rPr>
              <a:t>Utfordringer</a:t>
            </a:r>
            <a:r>
              <a:rPr lang="no" sz="2400" b="0" i="0" u="none" strike="noStrike">
                <a:solidFill>
                  <a:srgbClr val="404040"/>
                </a:solidFill>
                <a:latin typeface="Calibri"/>
                <a:ea typeface="Calibri"/>
                <a:cs typeface="Calibri"/>
              </a:rPr>
              <a:t>» refererer til hindringer knyttet til problemet, for eksempel håndtering av miljøangst, mangel på politisk vilje, lobbyen for fossilt brensel eller offentlig apati.</a:t>
            </a:r>
          </a:p>
          <a:p>
            <a:pPr marL="342900" lvl="1" indent="-342900">
              <a:lnSpc>
                <a:spcPts val="2300"/>
              </a:lnSpc>
              <a:spcBef>
                <a:spcPts val="400"/>
              </a:spcBef>
              <a:buClr>
                <a:srgbClr val="5398A2"/>
              </a:buClr>
              <a:tabLst>
                <a:tab pos="3548063" algn="l"/>
              </a:tabLst>
            </a:pPr>
            <a:endParaRPr lang="sv-SE" sz="2400" b="1">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843778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A36AD-43A1-38E2-BF12-0B50021AC4D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E710BEA-BDB8-A36B-C589-3A038CE459AC}"/>
              </a:ext>
            </a:extLst>
          </p:cNvPr>
          <p:cNvPicPr>
            <a:picLocks noChangeAspect="1"/>
          </p:cNvPicPr>
          <p:nvPr/>
        </p:nvPicPr>
        <p:blipFill>
          <a:blip r:embed="rId2"/>
          <a:srcRect l="-16994" t="48092" r="16994" b="33233"/>
          <a:stretch>
            <a:fillRect/>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62A478E-C7BC-1346-00A0-A0F3A9D91C02}"/>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C1C923BB-7E84-F3DC-4E03-0A0024F2F81A}"/>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Google Shape;145;p2">
            <a:extLst>
              <a:ext uri="{FF2B5EF4-FFF2-40B4-BE49-F238E27FC236}">
                <a16:creationId xmlns:a16="http://schemas.microsoft.com/office/drawing/2014/main" id="{C4FD0EA4-F054-C426-4D34-9D6E38FAE70F}"/>
              </a:ext>
            </a:extLst>
          </p:cNvPr>
          <p:cNvSpPr txBox="1"/>
          <p:nvPr/>
        </p:nvSpPr>
        <p:spPr>
          <a:xfrm>
            <a:off x="-17760" y="385856"/>
            <a:ext cx="117115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Del deltakerne inn i lag og fordel roller</a:t>
            </a:r>
          </a:p>
        </p:txBody>
      </p:sp>
      <p:sp>
        <p:nvSpPr>
          <p:cNvPr id="3" name="Text Placeholder 3">
            <a:extLst>
              <a:ext uri="{FF2B5EF4-FFF2-40B4-BE49-F238E27FC236}">
                <a16:creationId xmlns:a16="http://schemas.microsoft.com/office/drawing/2014/main" id="{EACE8632-CF9C-037B-A391-FB45F5DAA79E}"/>
              </a:ext>
            </a:extLst>
          </p:cNvPr>
          <p:cNvSpPr txBox="1"/>
          <p:nvPr/>
        </p:nvSpPr>
        <p:spPr>
          <a:xfrm>
            <a:off x="606871" y="2156167"/>
            <a:ext cx="10446140" cy="40336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rtl="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Hvis den større gruppen har 8 eller flere deltakere: del gruppen inn i 4 lag, og tildel hver gruppe én av de fire kategoriene.</a:t>
            </a:r>
          </a:p>
          <a:p>
            <a:pPr marL="0" lvl="1" indent="0" rtl="0">
              <a:lnSpc>
                <a:spcPts val="2300"/>
              </a:lnSpc>
              <a:spcBef>
                <a:spcPts val="400"/>
              </a:spcBef>
              <a:buClr>
                <a:srgbClr val="5398A2"/>
              </a:buClr>
              <a:buNone/>
              <a:tabLst>
                <a:tab pos="3548063" algn="l"/>
              </a:tabLst>
            </a:pPr>
            <a:endParaRPr lang="no" sz="2400" b="0" i="0" u="none" strike="noStrike">
              <a:solidFill>
                <a:srgbClr val="404040"/>
              </a:solidFill>
              <a:latin typeface="Calibri"/>
              <a:ea typeface="Calibri"/>
              <a:cs typeface="Calibri"/>
            </a:endParaRPr>
          </a:p>
          <a:p>
            <a:pPr marL="342900" lvl="1" indent="-342900" rtl="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Hvis gruppen har færre enn 8 personer, la dem jobbe i ett lag og dekke alle kategoriene.</a:t>
            </a:r>
          </a:p>
          <a:p>
            <a:pPr marL="342900" lvl="1" indent="-342900" rtl="0">
              <a:lnSpc>
                <a:spcPts val="2300"/>
              </a:lnSpc>
              <a:spcBef>
                <a:spcPts val="400"/>
              </a:spcBef>
              <a:buClr>
                <a:srgbClr val="5398A2"/>
              </a:buClr>
              <a:tabLst>
                <a:tab pos="3548063" algn="l"/>
              </a:tabLst>
            </a:pPr>
            <a:endParaRPr lang="no" sz="2400" b="0" i="0" u="none" strike="noStrike">
              <a:solidFill>
                <a:srgbClr val="404040"/>
              </a:solidFill>
              <a:latin typeface="Calibri"/>
              <a:ea typeface="Calibri"/>
              <a:cs typeface="Calibri"/>
            </a:endParaRPr>
          </a:p>
          <a:p>
            <a:pPr marL="342900" lvl="1" indent="-342900" rtl="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Gi hvert lag (hvis det er en større gruppe) eller individ (hvis det er en liten gruppe) klistrelapper og tusjer.</a:t>
            </a:r>
          </a:p>
          <a:p>
            <a:pPr marL="0" lvl="1" indent="0" rtl="0">
              <a:lnSpc>
                <a:spcPts val="2300"/>
              </a:lnSpc>
              <a:spcBef>
                <a:spcPts val="400"/>
              </a:spcBef>
              <a:buClr>
                <a:srgbClr val="5398A2"/>
              </a:buClr>
              <a:buNone/>
              <a:tabLst>
                <a:tab pos="3548063" algn="l"/>
              </a:tabLst>
            </a:pPr>
            <a:endParaRPr lang="no" sz="2400" b="0" i="0" u="none" strike="noStrike">
              <a:solidFill>
                <a:srgbClr val="404040"/>
              </a:solidFill>
              <a:latin typeface="Calibri"/>
              <a:ea typeface="Calibri"/>
              <a:cs typeface="Calibri"/>
            </a:endParaRPr>
          </a:p>
          <a:p>
            <a:pPr marL="342900" lvl="1" indent="-342900" rtl="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Hvert lag vil få i oppgave å samle og organisere informasjon om sin kategori i forhold til klimaangst.</a:t>
            </a:r>
          </a:p>
          <a:p>
            <a:pPr marL="342900" lvl="1" indent="-342900">
              <a:lnSpc>
                <a:spcPts val="2300"/>
              </a:lnSpc>
              <a:spcBef>
                <a:spcPts val="400"/>
              </a:spcBef>
              <a:buClr>
                <a:srgbClr val="5398A2"/>
              </a:buClr>
              <a:tabLst>
                <a:tab pos="3548063" algn="l"/>
              </a:tabLst>
            </a:pPr>
            <a:endParaRPr lang="en-IE" sz="2400" b="1">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endParaRPr lang="sv-SE" sz="2400" b="1">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0701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46E84-D70F-EED5-1525-D3D5C6C2B4B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6D57952-7E4D-5ADC-7972-CEC331B1A615}"/>
              </a:ext>
            </a:extLst>
          </p:cNvPr>
          <p:cNvPicPr>
            <a:picLocks noChangeAspect="1"/>
          </p:cNvPicPr>
          <p:nvPr/>
        </p:nvPicPr>
        <p:blipFill>
          <a:blip r:embed="rId2"/>
          <a:srcRect l="-16994" t="48092" r="16994" b="33233"/>
          <a:stretch>
            <a:fillRect/>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E2B32BC0-E315-AE41-5308-36EB6A72A740}"/>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20FE0C8E-A1ED-E4F7-BE36-5F493BF005C4}"/>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Google Shape;145;p2">
            <a:extLst>
              <a:ext uri="{FF2B5EF4-FFF2-40B4-BE49-F238E27FC236}">
                <a16:creationId xmlns:a16="http://schemas.microsoft.com/office/drawing/2014/main" id="{E1C21DBB-65C3-CD24-4A88-BF95DB51D2EB}"/>
              </a:ext>
            </a:extLst>
          </p:cNvPr>
          <p:cNvSpPr txBox="1"/>
          <p:nvPr/>
        </p:nvSpPr>
        <p:spPr>
          <a:xfrm>
            <a:off x="-17760" y="385856"/>
            <a:ext cx="1006011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Informasjonsinnsamling (5 minutter) </a:t>
            </a:r>
          </a:p>
        </p:txBody>
      </p:sp>
      <p:sp>
        <p:nvSpPr>
          <p:cNvPr id="3" name="Text Placeholder 3">
            <a:extLst>
              <a:ext uri="{FF2B5EF4-FFF2-40B4-BE49-F238E27FC236}">
                <a16:creationId xmlns:a16="http://schemas.microsoft.com/office/drawing/2014/main" id="{4CE8053E-1CF8-12EA-4417-B7E4B1E0204E}"/>
              </a:ext>
            </a:extLst>
          </p:cNvPr>
          <p:cNvSpPr txBox="1"/>
          <p:nvPr/>
        </p:nvSpPr>
        <p:spPr>
          <a:xfrm>
            <a:off x="571703" y="1923071"/>
            <a:ext cx="10256718" cy="42491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rtl="0">
              <a:lnSpc>
                <a:spcPts val="2300"/>
              </a:lnSpc>
              <a:spcBef>
                <a:spcPts val="400"/>
              </a:spcBef>
              <a:buClr>
                <a:srgbClr val="5398A2"/>
              </a:buClr>
              <a:buNone/>
              <a:tabLst>
                <a:tab pos="3548063" algn="l"/>
              </a:tabLst>
            </a:pPr>
            <a:r>
              <a:rPr lang="no" sz="2400" b="0" i="0" u="none" strike="noStrike">
                <a:solidFill>
                  <a:srgbClr val="404040"/>
                </a:solidFill>
                <a:latin typeface="Calibri"/>
                <a:ea typeface="Calibri"/>
                <a:cs typeface="Calibri"/>
              </a:rPr>
              <a:t>Hvis det er flere lag, bør lagene intervjue andre deltakere og be om deres innspill til hvordan de oppfatter eller opplever klimaangst i forhold til sin tildelte kategori. Oppfordre deltakerne til å samle ulike perspektiver.</a:t>
            </a:r>
          </a:p>
          <a:p>
            <a:pPr marL="0" lvl="1" indent="0">
              <a:lnSpc>
                <a:spcPts val="2300"/>
              </a:lnSpc>
              <a:spcBef>
                <a:spcPts val="400"/>
              </a:spcBef>
              <a:buClr>
                <a:srgbClr val="5398A2"/>
              </a:buClr>
              <a:buNone/>
              <a:tabLst>
                <a:tab pos="3548063" algn="l"/>
              </a:tabLst>
            </a:pPr>
            <a:endParaRPr lang="sv-SE" sz="24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539260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D701DB9-7900-CB29-4068-C6F026C69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F8144340-19CC-3F36-0D7F-382CAA54CFEC}"/>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CDB35FE9-1DED-4A94-38A4-9B71F761E708}"/>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7C750371-C5B0-92F6-AEB3-F8BF3160550A}"/>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no" sz="13000" b="1" i="0" u="none" strike="noStrike">
                <a:solidFill>
                  <a:srgbClr val="5398A2"/>
                </a:solidFill>
                <a:latin typeface="Calibri"/>
              </a:rPr>
              <a:t>01</a:t>
            </a:r>
          </a:p>
        </p:txBody>
      </p:sp>
      <p:cxnSp>
        <p:nvCxnSpPr>
          <p:cNvPr id="20" name="Straight Connector 19">
            <a:extLst>
              <a:ext uri="{FF2B5EF4-FFF2-40B4-BE49-F238E27FC236}">
                <a16:creationId xmlns:a16="http://schemas.microsoft.com/office/drawing/2014/main" id="{758E116F-F540-E695-D169-2B48377211E8}"/>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0EFE04-BFF5-9532-73DE-3085BBADEE3E}"/>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EB513A8-E52C-B3DC-2E5F-20643DDFB069}"/>
              </a:ext>
            </a:extLst>
          </p:cNvPr>
          <p:cNvSpPr/>
          <p:nvPr/>
        </p:nvSpPr>
        <p:spPr>
          <a:xfrm>
            <a:off x="6959346" y="2532278"/>
            <a:ext cx="2414506"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28" name="TextBox 27">
            <a:extLst>
              <a:ext uri="{FF2B5EF4-FFF2-40B4-BE49-F238E27FC236}">
                <a16:creationId xmlns:a16="http://schemas.microsoft.com/office/drawing/2014/main" id="{ED323F53-761F-E930-7379-3C786D8B7CD1}"/>
              </a:ext>
            </a:extLst>
          </p:cNvPr>
          <p:cNvSpPr txBox="1"/>
          <p:nvPr/>
        </p:nvSpPr>
        <p:spPr>
          <a:xfrm>
            <a:off x="7011208" y="2548765"/>
            <a:ext cx="2416431" cy="830997"/>
          </a:xfrm>
          <a:prstGeom prst="rect">
            <a:avLst/>
          </a:prstGeom>
          <a:noFill/>
        </p:spPr>
        <p:txBody>
          <a:bodyPr wrap="none" rtlCol="0">
            <a:noAutofit/>
          </a:bodyPr>
          <a:lstStyle/>
          <a:p>
            <a:pPr rtl="0"/>
            <a:r>
              <a:rPr lang="no" sz="4800" b="1" i="0" u="none" strike="noStrike" spc="324">
                <a:solidFill>
                  <a:srgbClr val="5398A2"/>
                </a:solidFill>
                <a:latin typeface="Calibri"/>
                <a:cs typeface="Calibri"/>
              </a:rPr>
              <a:t>Angst</a:t>
            </a:r>
          </a:p>
        </p:txBody>
      </p:sp>
      <p:pic>
        <p:nvPicPr>
          <p:cNvPr id="29" name="Picture 28">
            <a:extLst>
              <a:ext uri="{FF2B5EF4-FFF2-40B4-BE49-F238E27FC236}">
                <a16:creationId xmlns:a16="http://schemas.microsoft.com/office/drawing/2014/main" id="{9E1C3763-2AA9-58F8-A21A-D15FAE3C586A}"/>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spTree>
    <p:extLst>
      <p:ext uri="{BB962C8B-B14F-4D97-AF65-F5344CB8AC3E}">
        <p14:creationId xmlns:p14="http://schemas.microsoft.com/office/powerpoint/2010/main" val="263177109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D4414-02AD-E645-8E08-5CC611A53A9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8DD663-2460-001F-09E9-56989A14E844}"/>
              </a:ext>
            </a:extLst>
          </p:cNvPr>
          <p:cNvPicPr>
            <a:picLocks noChangeAspect="1"/>
          </p:cNvPicPr>
          <p:nvPr/>
        </p:nvPicPr>
        <p:blipFill>
          <a:blip r:embed="rId2"/>
          <a:srcRect l="-16994" t="48092" r="16994" b="33233"/>
          <a:stretch>
            <a:fillRect/>
          </a:stretch>
        </p:blipFill>
        <p:spPr>
          <a:xfrm>
            <a:off x="5321255" y="2806"/>
            <a:ext cx="6855027" cy="1920265"/>
          </a:xfrm>
          <a:prstGeom prst="rect">
            <a:avLst/>
          </a:prstGeom>
        </p:spPr>
      </p:pic>
      <p:sp>
        <p:nvSpPr>
          <p:cNvPr id="11" name="Google Shape;133;p1">
            <a:extLst>
              <a:ext uri="{FF2B5EF4-FFF2-40B4-BE49-F238E27FC236}">
                <a16:creationId xmlns:a16="http://schemas.microsoft.com/office/drawing/2014/main" id="{C91149EB-5BDF-844B-52F0-2F32BC1BB72C}"/>
              </a:ext>
            </a:extLst>
          </p:cNvPr>
          <p:cNvSpPr/>
          <p:nvPr/>
        </p:nvSpPr>
        <p:spPr>
          <a:xfrm rot="10800000">
            <a:off x="-7" y="-8"/>
            <a:ext cx="12192006" cy="1923078"/>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47B8D5ED-2FB0-2326-F817-C8B1C5417219}"/>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Google Shape;145;p2">
            <a:extLst>
              <a:ext uri="{FF2B5EF4-FFF2-40B4-BE49-F238E27FC236}">
                <a16:creationId xmlns:a16="http://schemas.microsoft.com/office/drawing/2014/main" id="{E29CC8AB-1F32-BF4D-B1DF-6B50EED3D85E}"/>
              </a:ext>
            </a:extLst>
          </p:cNvPr>
          <p:cNvSpPr txBox="1"/>
          <p:nvPr/>
        </p:nvSpPr>
        <p:spPr>
          <a:xfrm>
            <a:off x="-17759" y="291154"/>
            <a:ext cx="560245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Informasjon</a:t>
            </a:r>
          </a:p>
        </p:txBody>
      </p:sp>
      <p:sp>
        <p:nvSpPr>
          <p:cNvPr id="3" name="Text Placeholder 3">
            <a:extLst>
              <a:ext uri="{FF2B5EF4-FFF2-40B4-BE49-F238E27FC236}">
                <a16:creationId xmlns:a16="http://schemas.microsoft.com/office/drawing/2014/main" id="{B4482467-11D2-A539-9894-4D4D70993CBA}"/>
              </a:ext>
            </a:extLst>
          </p:cNvPr>
          <p:cNvSpPr txBox="1"/>
          <p:nvPr/>
        </p:nvSpPr>
        <p:spPr>
          <a:xfrm>
            <a:off x="571699" y="2156521"/>
            <a:ext cx="3787992" cy="42491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rtl="0">
              <a:lnSpc>
                <a:spcPts val="2300"/>
              </a:lnSpc>
              <a:spcBef>
                <a:spcPts val="400"/>
              </a:spcBef>
              <a:buClr>
                <a:srgbClr val="5398A2"/>
              </a:buClr>
              <a:buNone/>
              <a:tabLst>
                <a:tab pos="3548063" algn="l"/>
              </a:tabLst>
            </a:pPr>
            <a:r>
              <a:rPr lang="no" sz="2400" b="0" i="0" u="none" strike="noStrike">
                <a:solidFill>
                  <a:srgbClr val="404040"/>
                </a:solidFill>
                <a:latin typeface="Calibri"/>
                <a:ea typeface="Calibri"/>
                <a:cs typeface="Calibri"/>
              </a:rPr>
              <a:t>Lagene vil bruke noen minutter på å analysere informasjonen de har samlet og organisere den på klistrelapper. Hvert lag vil deretter legge ut disse lappene i riktig kvadrant av matrisen.</a:t>
            </a:r>
          </a:p>
          <a:p>
            <a:pPr marL="0" lvl="1" indent="0">
              <a:lnSpc>
                <a:spcPts val="2300"/>
              </a:lnSpc>
              <a:spcBef>
                <a:spcPts val="400"/>
              </a:spcBef>
              <a:buClr>
                <a:srgbClr val="5398A2"/>
              </a:buClr>
              <a:buNone/>
              <a:tabLst>
                <a:tab pos="3548063" algn="l"/>
              </a:tabLst>
            </a:pPr>
            <a:endParaRPr lang="sv-SE" sz="24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0CC5C276-673D-9D9F-94C7-EE9A48125E40}"/>
              </a:ext>
            </a:extLst>
          </p:cNvPr>
          <p:cNvSpPr txBox="1"/>
          <p:nvPr/>
        </p:nvSpPr>
        <p:spPr>
          <a:xfrm>
            <a:off x="-17762" y="1006984"/>
            <a:ext cx="532329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Analyse (3 minutter)</a:t>
            </a:r>
          </a:p>
        </p:txBody>
      </p:sp>
      <p:sp>
        <p:nvSpPr>
          <p:cNvPr id="6" name="Text Placeholder 3">
            <a:extLst>
              <a:ext uri="{FF2B5EF4-FFF2-40B4-BE49-F238E27FC236}">
                <a16:creationId xmlns:a16="http://schemas.microsoft.com/office/drawing/2014/main" id="{5A0757E5-21CE-508D-03AC-2EBAD1FE3FAB}"/>
              </a:ext>
            </a:extLst>
          </p:cNvPr>
          <p:cNvSpPr txBox="1"/>
          <p:nvPr/>
        </p:nvSpPr>
        <p:spPr>
          <a:xfrm>
            <a:off x="5832504" y="2156521"/>
            <a:ext cx="5893399" cy="42491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rtl="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Hvis det er flere team, presenterer hvert team sine funn for gruppen. Hvis det bare er ett team, velg fire deltakere som skal presentere én kategori hver. Etter alle presentasjoner, be gruppen reflektere over det som har blitt delt. Spør:</a:t>
            </a:r>
          </a:p>
          <a:p>
            <a:pPr marL="342900" lvl="1" indent="-342900">
              <a:lnSpc>
                <a:spcPts val="2300"/>
              </a:lnSpc>
              <a:spcBef>
                <a:spcPts val="400"/>
              </a:spcBef>
              <a:buClr>
                <a:srgbClr val="5398A2"/>
              </a:buClr>
              <a:tabLst>
                <a:tab pos="3548063" algn="l"/>
              </a:tabLst>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903288" lvl="1" indent="-330200" rtl="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Dukket det opp noe overraskende?</a:t>
            </a:r>
          </a:p>
          <a:p>
            <a:pPr marL="903288" lvl="1" indent="-330200" rtl="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Finnes det noen fellestrekk mellom kategoriene?</a:t>
            </a:r>
          </a:p>
          <a:p>
            <a:pPr marL="903288" lvl="1" indent="-330200" rtl="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Hvordan bidrar disse komponentene (og samspillet mellom dem) til den bredere opplevelsen av klimaangst?</a:t>
            </a:r>
          </a:p>
          <a:p>
            <a:pPr marL="903288" lvl="1" indent="-330200" rtl="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Avslutning og refleksjon</a:t>
            </a:r>
          </a:p>
          <a:p>
            <a:pPr marL="342900" lvl="1" indent="-342900">
              <a:lnSpc>
                <a:spcPts val="2300"/>
              </a:lnSpc>
              <a:spcBef>
                <a:spcPts val="400"/>
              </a:spcBef>
              <a:buClr>
                <a:srgbClr val="5398A2"/>
              </a:buClr>
              <a:tabLst>
                <a:tab pos="3548063" algn="l"/>
              </a:tabLst>
            </a:pPr>
            <a:endParaRPr lang="sv-SE" sz="24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Google Shape;145;p2">
            <a:extLst>
              <a:ext uri="{FF2B5EF4-FFF2-40B4-BE49-F238E27FC236}">
                <a16:creationId xmlns:a16="http://schemas.microsoft.com/office/drawing/2014/main" id="{EA559EBF-2B32-1E9C-13A2-DD88AD6D6CE6}"/>
              </a:ext>
            </a:extLst>
          </p:cNvPr>
          <p:cNvSpPr txBox="1"/>
          <p:nvPr/>
        </p:nvSpPr>
        <p:spPr>
          <a:xfrm>
            <a:off x="5832504" y="1006984"/>
            <a:ext cx="362771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15875" indent="0" rtl="0">
              <a:lnSpc>
                <a:spcPct val="111193"/>
              </a:lnSpc>
              <a:buClr>
                <a:schemeClr val="lt1"/>
              </a:buClr>
              <a:buSzPts val="3100"/>
            </a:pPr>
            <a:r>
              <a:rPr lang="no" sz="3500" b="1" i="0" u="none" strike="noStrike">
                <a:solidFill>
                  <a:srgbClr val="5398A2"/>
                </a:solidFill>
                <a:latin typeface="Calibri"/>
              </a:rPr>
              <a:t> Gruppediskusjon</a:t>
            </a:r>
          </a:p>
        </p:txBody>
      </p:sp>
      <p:cxnSp>
        <p:nvCxnSpPr>
          <p:cNvPr id="8" name="Straight Connector 7">
            <a:extLst>
              <a:ext uri="{FF2B5EF4-FFF2-40B4-BE49-F238E27FC236}">
                <a16:creationId xmlns:a16="http://schemas.microsoft.com/office/drawing/2014/main" id="{AA5D0E9E-D26E-3080-FE5C-B372CA61F539}"/>
              </a:ext>
            </a:extLst>
          </p:cNvPr>
          <p:cNvCxnSpPr/>
          <p:nvPr/>
        </p:nvCxnSpPr>
        <p:spPr>
          <a:xfrm flipH="1">
            <a:off x="5584697" y="2156521"/>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51937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D8A24-573F-CA26-04BA-89DFB4BB470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55E2E5F-55F8-879E-102A-317FA2E3BDFC}"/>
              </a:ext>
            </a:extLst>
          </p:cNvPr>
          <p:cNvPicPr>
            <a:picLocks noChangeAspect="1"/>
          </p:cNvPicPr>
          <p:nvPr/>
        </p:nvPicPr>
        <p:blipFill>
          <a:blip r:embed="rId2"/>
          <a:srcRect l="-16994" t="48092" r="16994" b="33233"/>
          <a:stretch>
            <a:fillRect/>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90990690-0B0B-760A-F37F-C015A7AD9389}"/>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7AF2F164-5829-34DD-02A1-E21551452D0B}"/>
              </a:ext>
            </a:extLst>
          </p:cNvPr>
          <p:cNvSpPr/>
          <p:nvPr/>
        </p:nvSpPr>
        <p:spPr>
          <a:xfrm rot="10800000">
            <a:off x="-17761" y="-3120"/>
            <a:ext cx="4377451" cy="1543140"/>
          </a:xfrm>
          <a:prstGeom prst="rect">
            <a:avLst/>
          </a:prstGeom>
          <a:blipFill>
            <a:blip r:embed="rId3">
              <a:alphaModFix amt="73000"/>
            </a:blip>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Google Shape;145;p2">
            <a:extLst>
              <a:ext uri="{FF2B5EF4-FFF2-40B4-BE49-F238E27FC236}">
                <a16:creationId xmlns:a16="http://schemas.microsoft.com/office/drawing/2014/main" id="{50570104-6DC8-20A2-EEE1-95CEDA385F39}"/>
              </a:ext>
            </a:extLst>
          </p:cNvPr>
          <p:cNvSpPr txBox="1"/>
          <p:nvPr/>
        </p:nvSpPr>
        <p:spPr>
          <a:xfrm>
            <a:off x="-17759" y="385856"/>
            <a:ext cx="548760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Avslutning og refleksjon</a:t>
            </a:r>
          </a:p>
        </p:txBody>
      </p:sp>
      <p:sp>
        <p:nvSpPr>
          <p:cNvPr id="3" name="Text Placeholder 3">
            <a:extLst>
              <a:ext uri="{FF2B5EF4-FFF2-40B4-BE49-F238E27FC236}">
                <a16:creationId xmlns:a16="http://schemas.microsoft.com/office/drawing/2014/main" id="{3A314126-637C-D4FB-3E86-155E12A09DD3}"/>
              </a:ext>
            </a:extLst>
          </p:cNvPr>
          <p:cNvSpPr txBox="1"/>
          <p:nvPr/>
        </p:nvSpPr>
        <p:spPr>
          <a:xfrm>
            <a:off x="554118" y="2063748"/>
            <a:ext cx="8009590" cy="40908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Avslutt med å spørre deltakerne hvordan denne organiserte tilnærmingen til å utforske klimaangst kan ha påvirket perspektivet deres. Har perspektivet deres endret seg? </a:t>
            </a:r>
          </a:p>
          <a:p>
            <a:pPr marL="342900" lvl="1" indent="-342900">
              <a:lnSpc>
                <a:spcPts val="2300"/>
              </a:lnSpc>
              <a:spcBef>
                <a:spcPts val="400"/>
              </a:spcBef>
              <a:buClr>
                <a:srgbClr val="5398A2"/>
              </a:buClr>
              <a:tabLst>
                <a:tab pos="3548063" algn="l"/>
              </a:tabLst>
            </a:pPr>
            <a:endParaRPr lang="en-IE">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r>
              <a:rPr lang="no" sz="2400" b="0" i="0" u="none" strike="noStrike">
                <a:solidFill>
                  <a:srgbClr val="404040"/>
                </a:solidFill>
                <a:latin typeface="Calibri"/>
                <a:ea typeface="Calibri"/>
                <a:cs typeface="Calibri"/>
              </a:rPr>
              <a:t>Har det bekreftet noen tidligere oppfatninger? Oppfordre dem til å tenke på handlingsrettede skritt de kan ta enten individuelt eller kollektivt for å håndtere disse utfordringene.</a:t>
            </a:r>
            <a:br>
              <a:rPr lang="no" sz="2400" b="0" i="0" u="none" strike="noStrike">
                <a:solidFill>
                  <a:srgbClr val="404040"/>
                </a:solidFill>
                <a:latin typeface="Calibri"/>
                <a:ea typeface="Calibri"/>
                <a:cs typeface="Calibri"/>
              </a:rPr>
            </a:b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endParaRPr lang="sv-SE" sz="24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068854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noAutofit/>
          </a:bodyPr>
          <a:lstStyle/>
          <a:p>
            <a:pPr rtl="0"/>
            <a:r>
              <a:rPr lang="no" sz="2800" b="0" i="0" u="none" strike="noStrike">
                <a:latin typeface="Calibri"/>
              </a:rPr>
              <a:t>Noen spørsmål?</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noAutofit/>
          </a:bodyPr>
          <a:lstStyle/>
          <a:p>
            <a:pPr rtl="0"/>
            <a:r>
              <a:rPr lang="no" sz="5000" b="0" i="0" u="none" strike="noStrike">
                <a:latin typeface="Calibri"/>
              </a:rPr>
              <a:t>Takk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noAutofit/>
          </a:bodyPr>
          <a:lstStyle/>
          <a:p>
            <a:pPr rtl="0"/>
            <a:r>
              <a:rPr lang="no" sz="4200" b="1" i="0" u="none" strike="noStrike" kern="1200">
                <a:solidFill>
                  <a:srgbClr val="FFFFFF"/>
                </a:solidFill>
                <a:latin typeface="Calibri"/>
                <a:ea typeface="Calibri"/>
                <a:cs typeface="Times New Roman"/>
              </a:rPr>
              <a:t>www.planet-pulse.eu</a:t>
            </a:r>
            <a:endParaRPr lang="en-US" sz="4200"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B46D407-B6A3-41F6-D477-6803F188FCCE}"/>
              </a:ext>
            </a:extLst>
          </p:cNvPr>
          <p:cNvPicPr>
            <a:picLocks noChangeAspect="1"/>
          </p:cNvPicPr>
          <p:nvPr/>
        </p:nvPicPr>
        <p:blipFill>
          <a:blip r:embed="rId2"/>
          <a:srcRect l="-16994" t="48092" r="16994" b="-11364"/>
          <a:stretch>
            <a:fillRect/>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61" y="0"/>
            <a:ext cx="1139459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80D2ACB1-718A-E2A6-1314-3749081ABE1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A49CC94B-717F-5FDF-A5AB-308CCC8E4704}"/>
              </a:ext>
            </a:extLst>
          </p:cNvPr>
          <p:cNvSpPr txBox="1"/>
          <p:nvPr/>
        </p:nvSpPr>
        <p:spPr>
          <a:xfrm>
            <a:off x="2" y="568191"/>
            <a:ext cx="360381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01. Angst</a:t>
            </a:r>
          </a:p>
        </p:txBody>
      </p:sp>
      <p:sp>
        <p:nvSpPr>
          <p:cNvPr id="26" name="Text Placeholder 3">
            <a:extLst>
              <a:ext uri="{FF2B5EF4-FFF2-40B4-BE49-F238E27FC236}">
                <a16:creationId xmlns:a16="http://schemas.microsoft.com/office/drawing/2014/main" id="{FE32440B-09BC-89AF-9379-B7D58FBCCB43}"/>
              </a:ext>
            </a:extLst>
          </p:cNvPr>
          <p:cNvSpPr txBox="1"/>
          <p:nvPr/>
        </p:nvSpPr>
        <p:spPr>
          <a:xfrm>
            <a:off x="746281" y="1808167"/>
            <a:ext cx="3882829" cy="35441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3000"/>
              </a:lnSpc>
              <a:spcBef>
                <a:spcPct val="0"/>
              </a:spcBef>
              <a:buNone/>
            </a:pPr>
            <a:r>
              <a:rPr lang="no" sz="2800" b="0" i="0" u="none" strike="noStrike">
                <a:solidFill>
                  <a:srgbClr val="404040"/>
                </a:solidFill>
                <a:latin typeface="Calibri"/>
                <a:ea typeface="Calibri"/>
                <a:cs typeface="Calibri"/>
              </a:rPr>
              <a:t>Angst er en følelse preget av følelser av spenning, bekymrede tanker og fysiske endringer som økt blodtrykk. </a:t>
            </a:r>
            <a:endParaRPr lang="sv-SE">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Text Placeholder 3">
            <a:extLst>
              <a:ext uri="{FF2B5EF4-FFF2-40B4-BE49-F238E27FC236}">
                <a16:creationId xmlns:a16="http://schemas.microsoft.com/office/drawing/2014/main" id="{3F974401-8F81-A2C9-7E86-B95FF57AF677}"/>
              </a:ext>
            </a:extLst>
          </p:cNvPr>
          <p:cNvSpPr txBox="1"/>
          <p:nvPr/>
        </p:nvSpPr>
        <p:spPr>
          <a:xfrm>
            <a:off x="5310259" y="1808167"/>
            <a:ext cx="5527393" cy="35441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no" sz="2300" b="1" i="0" u="none" strike="noStrike">
                <a:solidFill>
                  <a:srgbClr val="404040"/>
                </a:solidFill>
                <a:latin typeface="Calibri"/>
                <a:ea typeface="Calibri"/>
                <a:cs typeface="Calibri"/>
              </a:rPr>
              <a:t>Klimaangst kan kjennetegnes av</a:t>
            </a:r>
          </a:p>
          <a:p>
            <a:pPr rtl="0">
              <a:lnSpc>
                <a:spcPts val="2200"/>
              </a:lnSpc>
              <a:spcBef>
                <a:spcPct val="0"/>
              </a:spcBef>
              <a:buClr>
                <a:srgbClr val="5DACB8"/>
              </a:buClr>
            </a:pPr>
            <a:r>
              <a:rPr lang="no" sz="2300" b="0" i="0" u="none" strike="noStrike">
                <a:solidFill>
                  <a:srgbClr val="404040"/>
                </a:solidFill>
                <a:latin typeface="Calibri"/>
                <a:ea typeface="Calibri"/>
                <a:cs typeface="Calibri"/>
              </a:rPr>
              <a:t> frykt, angst, </a:t>
            </a:r>
          </a:p>
          <a:p>
            <a:pPr rtl="0">
              <a:lnSpc>
                <a:spcPts val="2200"/>
              </a:lnSpc>
              <a:spcBef>
                <a:spcPct val="0"/>
              </a:spcBef>
              <a:buClr>
                <a:srgbClr val="5DACB8"/>
              </a:buClr>
            </a:pPr>
            <a:r>
              <a:rPr lang="no" sz="2300" b="0" i="0" u="none" strike="noStrike">
                <a:solidFill>
                  <a:srgbClr val="404040"/>
                </a:solidFill>
                <a:latin typeface="Calibri"/>
                <a:ea typeface="Calibri"/>
                <a:cs typeface="Calibri"/>
              </a:rPr>
              <a:t>håpløshet, </a:t>
            </a:r>
          </a:p>
          <a:p>
            <a:pPr rtl="0">
              <a:lnSpc>
                <a:spcPts val="2200"/>
              </a:lnSpc>
              <a:spcBef>
                <a:spcPct val="0"/>
              </a:spcBef>
              <a:buClr>
                <a:srgbClr val="5DACB8"/>
              </a:buClr>
            </a:pPr>
            <a:r>
              <a:rPr lang="no" sz="2300" b="0" i="0" u="none" strike="noStrike">
                <a:solidFill>
                  <a:srgbClr val="404040"/>
                </a:solidFill>
                <a:latin typeface="Calibri"/>
                <a:ea typeface="Calibri"/>
                <a:cs typeface="Calibri"/>
              </a:rPr>
              <a:t>en følelse av lammelse, </a:t>
            </a:r>
          </a:p>
          <a:p>
            <a:pPr rtl="0">
              <a:lnSpc>
                <a:spcPts val="2200"/>
              </a:lnSpc>
              <a:spcBef>
                <a:spcPct val="0"/>
              </a:spcBef>
              <a:buClr>
                <a:srgbClr val="5DACB8"/>
              </a:buClr>
            </a:pPr>
            <a:r>
              <a:rPr lang="no" sz="2300" b="0" i="0" u="none" strike="noStrike">
                <a:solidFill>
                  <a:srgbClr val="404040"/>
                </a:solidFill>
                <a:latin typeface="Calibri"/>
                <a:ea typeface="Calibri"/>
                <a:cs typeface="Calibri"/>
              </a:rPr>
              <a:t>fatalisme, </a:t>
            </a:r>
          </a:p>
          <a:p>
            <a:pPr rtl="0">
              <a:lnSpc>
                <a:spcPts val="2200"/>
              </a:lnSpc>
              <a:spcBef>
                <a:spcPct val="0"/>
              </a:spcBef>
              <a:buClr>
                <a:srgbClr val="5DACB8"/>
              </a:buClr>
            </a:pPr>
            <a:r>
              <a:rPr lang="no" sz="2300" b="0" i="0" u="none" strike="noStrike">
                <a:solidFill>
                  <a:srgbClr val="404040"/>
                </a:solidFill>
                <a:latin typeface="Calibri"/>
                <a:ea typeface="Calibri"/>
                <a:cs typeface="Calibri"/>
              </a:rPr>
              <a:t>og solastalgi* (vokabularleksjon):</a:t>
            </a:r>
          </a:p>
          <a:p>
            <a:pPr>
              <a:lnSpc>
                <a:spcPts val="2200"/>
              </a:lnSpc>
              <a:spcBef>
                <a:spcPct val="0"/>
              </a:spcBef>
              <a:buClr>
                <a:srgbClr val="5DACB8"/>
              </a:buClr>
            </a:pPr>
            <a:endParaRPr lang="en-IE" sz="23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17500" indent="-301625" rtl="0">
              <a:lnSpc>
                <a:spcPts val="2200"/>
              </a:lnSpc>
              <a:spcBef>
                <a:spcPct val="0"/>
              </a:spcBef>
              <a:buClr>
                <a:srgbClr val="5DACB8"/>
              </a:buClr>
              <a:buNone/>
            </a:pPr>
            <a:r>
              <a:rPr lang="no" sz="2300" b="0" i="0" u="none" strike="noStrike">
                <a:solidFill>
                  <a:srgbClr val="404040"/>
                </a:solidFill>
                <a:latin typeface="Calibri"/>
                <a:ea typeface="Calibri"/>
                <a:cs typeface="Calibri"/>
              </a:rPr>
              <a:t>* solastalgia refererer til nostalgi og smerte over de irreversible endringene på steder vi elsker og er kjent med. På disse måtene blir folk engstelige for hva som kan skje med hjemmene deres og alt annet de elsker. Det påvirker måten de tenker, føler og handler på.</a:t>
            </a:r>
          </a:p>
          <a:p>
            <a:pPr marL="0" indent="0">
              <a:lnSpc>
                <a:spcPts val="2200"/>
              </a:lnSpc>
              <a:spcBef>
                <a:spcPct val="0"/>
              </a:spcBef>
              <a:buNone/>
            </a:pPr>
            <a:endParaRPr lang="sv-SE" sz="23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1D7B6E7C-5BC2-33FF-3D87-CA8CB0F3E86F}"/>
              </a:ext>
            </a:extLst>
          </p:cNvPr>
          <p:cNvCxnSpPr/>
          <p:nvPr/>
        </p:nvCxnSpPr>
        <p:spPr>
          <a:xfrm flipH="1">
            <a:off x="4839770" y="171036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5782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7020D18-25AC-1106-A2CC-423E844DC23E}"/>
              </a:ext>
            </a:extLst>
          </p:cNvPr>
          <p:cNvPicPr>
            <a:picLocks noChangeAspect="1"/>
          </p:cNvPicPr>
          <p:nvPr/>
        </p:nvPicPr>
        <p:blipFill>
          <a:blip r:embed="rId2"/>
          <a:srcRect l="-16994" t="48092" r="16994" b="30055"/>
          <a:stretch>
            <a:fillRect/>
          </a:stretch>
        </p:blipFill>
        <p:spPr>
          <a:xfrm>
            <a:off x="6688679" y="451638"/>
            <a:ext cx="5487602" cy="1798866"/>
          </a:xfrm>
          <a:prstGeom prst="rect">
            <a:avLst/>
          </a:prstGeom>
        </p:spPr>
      </p:pic>
      <p:sp>
        <p:nvSpPr>
          <p:cNvPr id="11" name="Google Shape;133;p1">
            <a:extLst>
              <a:ext uri="{FF2B5EF4-FFF2-40B4-BE49-F238E27FC236}">
                <a16:creationId xmlns:a16="http://schemas.microsoft.com/office/drawing/2014/main" id="{19944D97-C47D-780C-7B88-AF565D9B6444}"/>
              </a:ext>
            </a:extLst>
          </p:cNvPr>
          <p:cNvSpPr/>
          <p:nvPr/>
        </p:nvSpPr>
        <p:spPr>
          <a:xfrm rot="10800000">
            <a:off x="-2" y="448831"/>
            <a:ext cx="12192002" cy="1801671"/>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E042F24A-CC52-77DC-361A-98797CF0DC2F}"/>
              </a:ext>
            </a:extLst>
          </p:cNvPr>
          <p:cNvSpPr/>
          <p:nvPr/>
        </p:nvSpPr>
        <p:spPr>
          <a:xfrm rot="10800000">
            <a:off x="-1" y="448832"/>
            <a:ext cx="4827217" cy="1798867"/>
          </a:xfrm>
          <a:prstGeom prst="rect">
            <a:avLst/>
          </a:prstGeom>
          <a:blipFill>
            <a:blip r:embed="rId3">
              <a:alphaModFix amt="73000"/>
            </a:blip>
            <a:stretch>
              <a:fillRect l="14551" t="-134650" r="-14551" b="-341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Google Shape;145;p2">
            <a:extLst>
              <a:ext uri="{FF2B5EF4-FFF2-40B4-BE49-F238E27FC236}">
                <a16:creationId xmlns:a16="http://schemas.microsoft.com/office/drawing/2014/main" id="{E49BEB36-C7CB-90B2-E948-13C48E14232A}"/>
              </a:ext>
            </a:extLst>
          </p:cNvPr>
          <p:cNvSpPr txBox="1"/>
          <p:nvPr/>
        </p:nvSpPr>
        <p:spPr>
          <a:xfrm>
            <a:off x="0" y="620338"/>
            <a:ext cx="360381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01. Angst</a:t>
            </a:r>
          </a:p>
        </p:txBody>
      </p:sp>
      <p:sp>
        <p:nvSpPr>
          <p:cNvPr id="16" name="Text Placeholder 3">
            <a:extLst>
              <a:ext uri="{FF2B5EF4-FFF2-40B4-BE49-F238E27FC236}">
                <a16:creationId xmlns:a16="http://schemas.microsoft.com/office/drawing/2014/main" id="{F25EAEBB-9930-19D1-A332-3C112517405D}"/>
              </a:ext>
            </a:extLst>
          </p:cNvPr>
          <p:cNvSpPr txBox="1"/>
          <p:nvPr/>
        </p:nvSpPr>
        <p:spPr>
          <a:xfrm>
            <a:off x="7407070" y="3164539"/>
            <a:ext cx="3773481" cy="36302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rtl="0">
              <a:lnSpc>
                <a:spcPts val="2500"/>
              </a:lnSpc>
              <a:spcBef>
                <a:spcPct val="0"/>
              </a:spcBef>
              <a:buClr>
                <a:srgbClr val="E6C8C7"/>
              </a:buClr>
              <a:buNone/>
            </a:pPr>
            <a:r>
              <a:rPr lang="no" sz="2400" b="0" i="0" u="none" strike="noStrike">
                <a:solidFill>
                  <a:srgbClr val="404040"/>
                </a:solidFill>
                <a:latin typeface="Calibri"/>
                <a:ea typeface="Calibri"/>
                <a:cs typeface="Calibri"/>
              </a:rPr>
              <a:t>ungdom som vokser opp med å vite hva som skjer uten å vite nøyaktig hvordan konsekvensene vil merkes, og hva de skal gjøre med det</a:t>
            </a:r>
          </a:p>
          <a:p>
            <a:pPr marL="0" lvl="0" indent="0">
              <a:lnSpc>
                <a:spcPts val="2500"/>
              </a:lnSpc>
              <a:spcBef>
                <a:spcPct val="0"/>
              </a:spcBef>
              <a:buClr>
                <a:srgbClr val="E6C8C7"/>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ct val="0"/>
              </a:spcBef>
              <a:buClr>
                <a:srgbClr val="E6C8C7"/>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rtl="0">
              <a:lnSpc>
                <a:spcPts val="2500"/>
              </a:lnSpc>
              <a:spcBef>
                <a:spcPct val="0"/>
              </a:spcBef>
              <a:buClr>
                <a:srgbClr val="E6C8C7"/>
              </a:buClr>
              <a:buNone/>
            </a:pPr>
            <a:r>
              <a:rPr lang="no" sz="2400" b="0" i="0" u="none" strike="noStrike">
                <a:solidFill>
                  <a:srgbClr val="404040"/>
                </a:solidFill>
                <a:latin typeface="Calibri"/>
                <a:ea typeface="Calibri"/>
                <a:cs typeface="Calibri"/>
              </a:rPr>
              <a:t>de som bor i regioner som er mest sårbare for klimaendringer</a:t>
            </a:r>
          </a:p>
          <a:p>
            <a:pPr marL="0" lvl="0" indent="0">
              <a:lnSpc>
                <a:spcPts val="2500"/>
              </a:lnSpc>
              <a:spcBef>
                <a:spcPct val="0"/>
              </a:spcBef>
              <a:buClr>
                <a:srgbClr val="E6C8C7"/>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1F574851-2770-0B7F-9EEF-8F185B400EDA}"/>
              </a:ext>
            </a:extLst>
          </p:cNvPr>
          <p:cNvCxnSpPr/>
          <p:nvPr/>
        </p:nvCxnSpPr>
        <p:spPr>
          <a:xfrm flipH="1">
            <a:off x="6455535" y="2304924"/>
            <a:ext cx="0" cy="4529075"/>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12AF23-185A-1425-6B2F-A6DAC20CD993}"/>
              </a:ext>
            </a:extLst>
          </p:cNvPr>
          <p:cNvCxnSpPr/>
          <p:nvPr/>
        </p:nvCxnSpPr>
        <p:spPr>
          <a:xfrm flipH="1">
            <a:off x="6466062" y="2889593"/>
            <a:ext cx="457845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BAFC7AB-1A97-304E-A5C6-5B0FD999ACF7}"/>
              </a:ext>
            </a:extLst>
          </p:cNvPr>
          <p:cNvGrpSpPr/>
          <p:nvPr/>
        </p:nvGrpSpPr>
        <p:grpSpPr>
          <a:xfrm>
            <a:off x="6271017" y="2553215"/>
            <a:ext cx="1420700" cy="893966"/>
            <a:chOff x="5728181" y="1253145"/>
            <a:chExt cx="1546707" cy="973255"/>
          </a:xfrm>
        </p:grpSpPr>
        <p:sp>
          <p:nvSpPr>
            <p:cNvPr id="22" name="Oval 21">
              <a:extLst>
                <a:ext uri="{FF2B5EF4-FFF2-40B4-BE49-F238E27FC236}">
                  <a16:creationId xmlns:a16="http://schemas.microsoft.com/office/drawing/2014/main" id="{01573DB4-4A42-E99A-BF17-3C53BF7A803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Text Placeholder 23">
              <a:extLst>
                <a:ext uri="{FF2B5EF4-FFF2-40B4-BE49-F238E27FC236}">
                  <a16:creationId xmlns:a16="http://schemas.microsoft.com/office/drawing/2014/main" id="{82E75F11-FF96-9CD5-F3E6-63A476AEA878}"/>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01</a:t>
              </a:r>
            </a:p>
          </p:txBody>
        </p:sp>
      </p:grpSp>
      <p:cxnSp>
        <p:nvCxnSpPr>
          <p:cNvPr id="24" name="Straight Connector 23">
            <a:extLst>
              <a:ext uri="{FF2B5EF4-FFF2-40B4-BE49-F238E27FC236}">
                <a16:creationId xmlns:a16="http://schemas.microsoft.com/office/drawing/2014/main" id="{2D438E80-E465-E60F-41F7-A2AF6B23DC3F}"/>
              </a:ext>
            </a:extLst>
          </p:cNvPr>
          <p:cNvCxnSpPr/>
          <p:nvPr/>
        </p:nvCxnSpPr>
        <p:spPr>
          <a:xfrm flipH="1">
            <a:off x="6455535" y="5222850"/>
            <a:ext cx="457845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6E8D035A-0312-D1B3-B3ED-C673D3D2ECCA}"/>
              </a:ext>
            </a:extLst>
          </p:cNvPr>
          <p:cNvGrpSpPr/>
          <p:nvPr/>
        </p:nvGrpSpPr>
        <p:grpSpPr>
          <a:xfrm>
            <a:off x="6260490" y="4886472"/>
            <a:ext cx="1420700" cy="893966"/>
            <a:chOff x="5728181" y="1253145"/>
            <a:chExt cx="1546707" cy="973255"/>
          </a:xfrm>
        </p:grpSpPr>
        <p:sp>
          <p:nvSpPr>
            <p:cNvPr id="27" name="Oval 26">
              <a:extLst>
                <a:ext uri="{FF2B5EF4-FFF2-40B4-BE49-F238E27FC236}">
                  <a16:creationId xmlns:a16="http://schemas.microsoft.com/office/drawing/2014/main" id="{1E6AC22A-5836-9AE1-04F1-EDD1940BE97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8" name="Text Placeholder 23">
              <a:extLst>
                <a:ext uri="{FF2B5EF4-FFF2-40B4-BE49-F238E27FC236}">
                  <a16:creationId xmlns:a16="http://schemas.microsoft.com/office/drawing/2014/main" id="{4E008AAD-BE99-8060-EF7C-D73922781CAF}"/>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02</a:t>
              </a:r>
            </a:p>
          </p:txBody>
        </p:sp>
      </p:grpSp>
      <p:sp>
        <p:nvSpPr>
          <p:cNvPr id="29" name="Text Placeholder 3">
            <a:extLst>
              <a:ext uri="{FF2B5EF4-FFF2-40B4-BE49-F238E27FC236}">
                <a16:creationId xmlns:a16="http://schemas.microsoft.com/office/drawing/2014/main" id="{9F5892B3-4313-BD39-D464-2CD0B30D70AA}"/>
              </a:ext>
            </a:extLst>
          </p:cNvPr>
          <p:cNvSpPr txBox="1"/>
          <p:nvPr/>
        </p:nvSpPr>
        <p:spPr>
          <a:xfrm>
            <a:off x="800302" y="2518616"/>
            <a:ext cx="5295698" cy="45290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no" sz="2800" b="0" i="0" u="none" strike="noStrike">
                <a:solidFill>
                  <a:srgbClr val="404040"/>
                </a:solidFill>
                <a:latin typeface="Calibri"/>
                <a:ea typeface="Calibri"/>
                <a:cs typeface="Calibri"/>
              </a:rPr>
              <a:t>Enten det stammer fra å være vitne til klimaendringers dekning av risikoer og katastrofer, føle de direkte effektene i sanntid, se de første stadiene av klimakaos rett utenfor døren, eller oppleve sorg og kanskje skyldfølelse over hvordan våre egne lokalsamfunn har bidratt til global oppvarming, har klimaangst blitt en daglig realitet for mange av oss, spesielt: </a:t>
            </a:r>
          </a:p>
          <a:p>
            <a:pPr marL="0" indent="0">
              <a:lnSpc>
                <a:spcPts val="2500"/>
              </a:lnSpc>
              <a:spcBef>
                <a:spcPct val="0"/>
              </a:spcBef>
              <a:buNone/>
            </a:pPr>
            <a:endParaRPr lang="sv-SE">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8704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5D4C9-83B4-3343-70B7-17B41C1306A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A7C6DB9-50B0-C80E-3338-877B3C2A615E}"/>
              </a:ext>
            </a:extLst>
          </p:cNvPr>
          <p:cNvSpPr txBox="1"/>
          <p:nvPr/>
        </p:nvSpPr>
        <p:spPr>
          <a:xfrm>
            <a:off x="5038165" y="2882202"/>
            <a:ext cx="6203573" cy="35441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no" sz="2300" b="0" i="0" u="none" strike="noStrike">
                <a:solidFill>
                  <a:srgbClr val="404040"/>
                </a:solidFill>
                <a:latin typeface="Calibri"/>
                <a:ea typeface="Calibri"/>
                <a:cs typeface="Calibri"/>
              </a:rPr>
              <a:t>Selv om det karakteriseres som et psykisk helseproblem, er det ikke utelukkende et slikt. Det kan og bør også sees på som en varslingsmekanisme som motiverer oss mot handlingsrettede løsninger. Mange som opplever klimaangst søker aktivt måter å legge til rette for en rettferdig overgang til en bedre fremtid i et forsøk på å dempe de verste effektene av klimaendringene – enten det er gjennom å leve mer bærekraftig, delta i mer åpenbar miljøaktivisme eller støtte praktiske miljøinitiativer. </a:t>
            </a:r>
          </a:p>
          <a:p>
            <a:pPr marL="0" indent="0">
              <a:lnSpc>
                <a:spcPts val="2200"/>
              </a:lnSpc>
              <a:spcBef>
                <a:spcPct val="0"/>
              </a:spcBef>
              <a:buNone/>
            </a:pPr>
            <a:endParaRPr lang="sv-SE" sz="23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5CF3550F-D27F-B7C2-691D-CA240E713092}"/>
              </a:ext>
            </a:extLst>
          </p:cNvPr>
          <p:cNvSpPr txBox="1"/>
          <p:nvPr/>
        </p:nvSpPr>
        <p:spPr>
          <a:xfrm>
            <a:off x="728353" y="2882202"/>
            <a:ext cx="3627743" cy="35441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3000"/>
              </a:lnSpc>
              <a:spcBef>
                <a:spcPct val="0"/>
              </a:spcBef>
              <a:buNone/>
            </a:pPr>
            <a:r>
              <a:rPr lang="no" sz="2800" b="0" i="0" u="none" strike="noStrike">
                <a:solidFill>
                  <a:srgbClr val="404040"/>
                </a:solidFill>
                <a:latin typeface="Calibri"/>
                <a:ea typeface="Calibri"/>
                <a:cs typeface="Calibri"/>
              </a:rPr>
              <a:t>Naturligvis bør klimaangst (også kjent som «økoangst») derfor forstås som en berettiget emosjonell respons på den nåværende miljøkrisen. </a:t>
            </a:r>
            <a:endParaRPr lang="sv-SE">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88C70782-B340-7181-1AEF-3B140A5E4B16}"/>
              </a:ext>
            </a:extLst>
          </p:cNvPr>
          <p:cNvCxnSpPr/>
          <p:nvPr/>
        </p:nvCxnSpPr>
        <p:spPr>
          <a:xfrm flipH="1">
            <a:off x="4648524" y="2773252"/>
            <a:ext cx="0" cy="3653133"/>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F9EC8F17-C4BC-67C3-0262-7986F9D9E2C6}"/>
              </a:ext>
            </a:extLst>
          </p:cNvPr>
          <p:cNvPicPr>
            <a:picLocks noChangeAspect="1"/>
          </p:cNvPicPr>
          <p:nvPr/>
        </p:nvPicPr>
        <p:blipFill>
          <a:blip r:embed="rId2"/>
          <a:srcRect l="-16994" t="48092" r="16994" b="20511"/>
          <a:stretch>
            <a:fillRect/>
          </a:stretch>
        </p:blipFill>
        <p:spPr>
          <a:xfrm>
            <a:off x="6688680" y="2806"/>
            <a:ext cx="5487602" cy="2584534"/>
          </a:xfrm>
          <a:prstGeom prst="rect">
            <a:avLst/>
          </a:prstGeom>
        </p:spPr>
      </p:pic>
      <p:sp>
        <p:nvSpPr>
          <p:cNvPr id="15" name="Google Shape;133;p1">
            <a:extLst>
              <a:ext uri="{FF2B5EF4-FFF2-40B4-BE49-F238E27FC236}">
                <a16:creationId xmlns:a16="http://schemas.microsoft.com/office/drawing/2014/main" id="{9A537F87-438F-D7DB-9C5F-6DA9628AEE89}"/>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16" name="Rectangle 15">
            <a:extLst>
              <a:ext uri="{FF2B5EF4-FFF2-40B4-BE49-F238E27FC236}">
                <a16:creationId xmlns:a16="http://schemas.microsoft.com/office/drawing/2014/main" id="{1B760501-2556-EC29-8463-CEF4AE120706}"/>
              </a:ext>
            </a:extLst>
          </p:cNvPr>
          <p:cNvSpPr/>
          <p:nvPr/>
        </p:nvSpPr>
        <p:spPr>
          <a:xfrm rot="10800000">
            <a:off x="-1" y="-1"/>
            <a:ext cx="5038165" cy="2277035"/>
          </a:xfrm>
          <a:prstGeom prst="rect">
            <a:avLst/>
          </a:prstGeom>
          <a:blipFill>
            <a:blip r:embed="rId3">
              <a:alphaModFix amt="73000"/>
            </a:blip>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 name="Google Shape;145;p2">
            <a:extLst>
              <a:ext uri="{FF2B5EF4-FFF2-40B4-BE49-F238E27FC236}">
                <a16:creationId xmlns:a16="http://schemas.microsoft.com/office/drawing/2014/main" id="{2E7DD082-8E72-30A1-557E-7299C2376785}"/>
              </a:ext>
            </a:extLst>
          </p:cNvPr>
          <p:cNvSpPr txBox="1"/>
          <p:nvPr/>
        </p:nvSpPr>
        <p:spPr>
          <a:xfrm>
            <a:off x="-2" y="242166"/>
            <a:ext cx="1217628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På grunn av de alvorlige implikasjonene for livet på planeten</a:t>
            </a:r>
          </a:p>
        </p:txBody>
      </p:sp>
      <p:sp>
        <p:nvSpPr>
          <p:cNvPr id="18" name="Google Shape;145;p2">
            <a:extLst>
              <a:ext uri="{FF2B5EF4-FFF2-40B4-BE49-F238E27FC236}">
                <a16:creationId xmlns:a16="http://schemas.microsoft.com/office/drawing/2014/main" id="{52AC3263-9A15-1DDA-2E35-8BD55456EA10}"/>
              </a:ext>
            </a:extLst>
          </p:cNvPr>
          <p:cNvSpPr txBox="1"/>
          <p:nvPr/>
        </p:nvSpPr>
        <p:spPr>
          <a:xfrm>
            <a:off x="-4" y="1705139"/>
            <a:ext cx="859857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av de definerende utfordringene i vår tid</a:t>
            </a:r>
          </a:p>
        </p:txBody>
      </p:sp>
      <p:sp>
        <p:nvSpPr>
          <p:cNvPr id="22" name="Google Shape;145;p2">
            <a:extLst>
              <a:ext uri="{FF2B5EF4-FFF2-40B4-BE49-F238E27FC236}">
                <a16:creationId xmlns:a16="http://schemas.microsoft.com/office/drawing/2014/main" id="{C6E9753A-5570-27B3-9507-31D49E1AE33D}"/>
              </a:ext>
            </a:extLst>
          </p:cNvPr>
          <p:cNvSpPr txBox="1"/>
          <p:nvPr/>
        </p:nvSpPr>
        <p:spPr>
          <a:xfrm>
            <a:off x="-4" y="966748"/>
            <a:ext cx="885524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slik vi kjenner den, har klimakrisen blitt en</a:t>
            </a:r>
          </a:p>
        </p:txBody>
      </p:sp>
    </p:spTree>
    <p:extLst>
      <p:ext uri="{BB962C8B-B14F-4D97-AF65-F5344CB8AC3E}">
        <p14:creationId xmlns:p14="http://schemas.microsoft.com/office/powerpoint/2010/main" val="331616645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E2351-34B1-7DAB-E425-345C83C1890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DDBB252B-DF28-AE9D-1D0F-500B3AF47371}"/>
              </a:ext>
            </a:extLst>
          </p:cNvPr>
          <p:cNvPicPr>
            <a:picLocks noChangeAspect="1"/>
          </p:cNvPicPr>
          <p:nvPr/>
        </p:nvPicPr>
        <p:blipFill>
          <a:blip r:embed="rId2"/>
          <a:srcRect l="-16994" t="48092" r="16994" b="20511"/>
          <a:stretch>
            <a:fillRect/>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DE07E671-3E29-DFAB-D223-558E5AE75584}"/>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72E23FA7-5470-5D1E-EFDB-5B581D20E257}"/>
              </a:ext>
            </a:extLst>
          </p:cNvPr>
          <p:cNvSpPr/>
          <p:nvPr/>
        </p:nvSpPr>
        <p:spPr>
          <a:xfrm rot="10800000">
            <a:off x="-1" y="-1"/>
            <a:ext cx="5038165" cy="2277035"/>
          </a:xfrm>
          <a:prstGeom prst="rect">
            <a:avLst/>
          </a:prstGeom>
          <a:blipFill>
            <a:blip r:embed="rId3">
              <a:alphaModFix amt="73000"/>
            </a:blip>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B0E1D285-1A5A-3D45-C495-31B5C8D9D0F8}"/>
              </a:ext>
            </a:extLst>
          </p:cNvPr>
          <p:cNvSpPr txBox="1"/>
          <p:nvPr/>
        </p:nvSpPr>
        <p:spPr>
          <a:xfrm>
            <a:off x="4582142" y="2864985"/>
            <a:ext cx="6723522" cy="35441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ct val="0"/>
              </a:spcBef>
              <a:buNone/>
            </a:pPr>
            <a:r>
              <a:rPr lang="no" sz="2300" b="0" i="0" u="none" strike="noStrike">
                <a:solidFill>
                  <a:srgbClr val="404040"/>
                </a:solidFill>
                <a:latin typeface="Calibri"/>
                <a:ea typeface="Calibri"/>
                <a:cs typeface="Calibri"/>
              </a:rPr>
              <a:t>Økonomiske kriser, autoritære kriser, pandemier, væpnet konflikt og våpenvold er kriser som sees, føles og legges merke til i det umiddelbare – før vi har en sjanse til å koble de drastiske miljøendringene vi ser eller opplever til klimaendringer. Hvis dette gir gjenklang, er denne veiledningen fortsatt for deg. Måtte den tjene som en blåkopi for deg til å bygge motstandskraft, håp, fellesskap og en følelse av myndiggjøring til å gå videre og skape den fremtiden du ønsker og fortjener i denne komplekse verden.</a:t>
            </a:r>
          </a:p>
          <a:p>
            <a:pPr marL="0" indent="0">
              <a:lnSpc>
                <a:spcPts val="2200"/>
              </a:lnSpc>
              <a:spcBef>
                <a:spcPct val="0"/>
              </a:spcBef>
              <a:buNone/>
            </a:pPr>
            <a:endParaRPr lang="sv-SE" sz="23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F75C0E03-5446-8661-168B-7017D25ECD28}"/>
              </a:ext>
            </a:extLst>
          </p:cNvPr>
          <p:cNvSpPr txBox="1"/>
          <p:nvPr/>
        </p:nvSpPr>
        <p:spPr>
          <a:xfrm>
            <a:off x="792279" y="2864985"/>
            <a:ext cx="3412165" cy="35441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3000"/>
              </a:lnSpc>
              <a:spcBef>
                <a:spcPct val="0"/>
              </a:spcBef>
              <a:buNone/>
            </a:pPr>
            <a:r>
              <a:rPr lang="no" sz="2800" b="0" i="0" u="none" strike="noStrike">
                <a:solidFill>
                  <a:srgbClr val="404040"/>
                </a:solidFill>
                <a:latin typeface="Calibri"/>
                <a:ea typeface="Calibri"/>
                <a:cs typeface="Calibri"/>
              </a:rPr>
              <a:t>Utfordringer som kan variere avhengig av hvilken region du bor i, og som av og til kan ha forrang over enhver miljøangst du måtte oppleve. </a:t>
            </a:r>
            <a:endParaRPr lang="sv-SE">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E80E7FE5-4EFD-D15D-0E71-1A1A24388CC6}"/>
              </a:ext>
            </a:extLst>
          </p:cNvPr>
          <p:cNvCxnSpPr/>
          <p:nvPr/>
        </p:nvCxnSpPr>
        <p:spPr>
          <a:xfrm flipH="1">
            <a:off x="4391533" y="2864985"/>
            <a:ext cx="0" cy="341495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7114FFBB-6F42-FD3A-A278-F675CD6F9266}"/>
              </a:ext>
            </a:extLst>
          </p:cNvPr>
          <p:cNvSpPr txBox="1"/>
          <p:nvPr/>
        </p:nvSpPr>
        <p:spPr>
          <a:xfrm>
            <a:off x="-2" y="242166"/>
            <a:ext cx="691415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Det bør også bemerkes at klima</a:t>
            </a:r>
          </a:p>
        </p:txBody>
      </p:sp>
      <p:sp>
        <p:nvSpPr>
          <p:cNvPr id="5" name="Google Shape;145;p2">
            <a:extLst>
              <a:ext uri="{FF2B5EF4-FFF2-40B4-BE49-F238E27FC236}">
                <a16:creationId xmlns:a16="http://schemas.microsoft.com/office/drawing/2014/main" id="{258C0B67-270A-4BDD-FD45-FF5183F75186}"/>
              </a:ext>
            </a:extLst>
          </p:cNvPr>
          <p:cNvSpPr txBox="1"/>
          <p:nvPr/>
        </p:nvSpPr>
        <p:spPr>
          <a:xfrm>
            <a:off x="-4" y="1705139"/>
            <a:ext cx="1217628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sammen med mange andre definerende utfordringer i vår tid </a:t>
            </a:r>
          </a:p>
        </p:txBody>
      </p:sp>
      <p:sp>
        <p:nvSpPr>
          <p:cNvPr id="6" name="Google Shape;145;p2">
            <a:extLst>
              <a:ext uri="{FF2B5EF4-FFF2-40B4-BE49-F238E27FC236}">
                <a16:creationId xmlns:a16="http://schemas.microsoft.com/office/drawing/2014/main" id="{734E0BDD-4275-8C2C-06E7-31A3EEDEC4D9}"/>
              </a:ext>
            </a:extLst>
          </p:cNvPr>
          <p:cNvSpPr txBox="1"/>
          <p:nvPr/>
        </p:nvSpPr>
        <p:spPr>
          <a:xfrm>
            <a:off x="-4" y="966748"/>
            <a:ext cx="97177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endringer, ikke skjer i et vakuum, men snarere, </a:t>
            </a:r>
          </a:p>
        </p:txBody>
      </p:sp>
    </p:spTree>
    <p:extLst>
      <p:ext uri="{BB962C8B-B14F-4D97-AF65-F5344CB8AC3E}">
        <p14:creationId xmlns:p14="http://schemas.microsoft.com/office/powerpoint/2010/main" val="428824343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332B-C3B3-65F7-4E2E-0418CA7ACF9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037287A-196E-51FE-8BC9-9BBA993B12A7}"/>
              </a:ext>
            </a:extLst>
          </p:cNvPr>
          <p:cNvPicPr>
            <a:picLocks noChangeAspect="1"/>
          </p:cNvPicPr>
          <p:nvPr/>
        </p:nvPicPr>
        <p:blipFill>
          <a:blip r:embed="rId2"/>
          <a:srcRect l="-16994" t="48092" r="16994" b="-11364"/>
          <a:stretch>
            <a:fillRect/>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CE39D22C-6C55-6F84-F003-A65E3FF953A3}"/>
              </a:ext>
            </a:extLst>
          </p:cNvPr>
          <p:cNvSpPr/>
          <p:nvPr/>
        </p:nvSpPr>
        <p:spPr>
          <a:xfrm rot="10800000">
            <a:off x="23561" y="0"/>
            <a:ext cx="1139459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176690CD-38CE-AEC8-4E7E-27F7385055DF}"/>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34B55794-28CA-965F-68D6-A736FED04C75}"/>
              </a:ext>
            </a:extLst>
          </p:cNvPr>
          <p:cNvSpPr/>
          <p:nvPr/>
        </p:nvSpPr>
        <p:spPr>
          <a:xfrm>
            <a:off x="480835" y="2147010"/>
            <a:ext cx="7587397" cy="3913131"/>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A9C9440B-2C1E-E182-3F17-5F0735BF56EF}"/>
              </a:ext>
            </a:extLst>
          </p:cNvPr>
          <p:cNvSpPr txBox="1"/>
          <p:nvPr/>
        </p:nvSpPr>
        <p:spPr>
          <a:xfrm>
            <a:off x="15724" y="279778"/>
            <a:ext cx="735694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uansett hvor du er på reisen din</a:t>
            </a:r>
          </a:p>
        </p:txBody>
      </p:sp>
      <p:sp>
        <p:nvSpPr>
          <p:cNvPr id="2" name="Text Placeholder 3">
            <a:extLst>
              <a:ext uri="{FF2B5EF4-FFF2-40B4-BE49-F238E27FC236}">
                <a16:creationId xmlns:a16="http://schemas.microsoft.com/office/drawing/2014/main" id="{C04B5FBB-BDFA-4B0E-331F-D80CAA3CECF3}"/>
              </a:ext>
            </a:extLst>
          </p:cNvPr>
          <p:cNvSpPr txBox="1"/>
          <p:nvPr/>
        </p:nvSpPr>
        <p:spPr>
          <a:xfrm>
            <a:off x="1853341" y="3094226"/>
            <a:ext cx="5210848" cy="36302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no" sz="2400" b="0" i="0" u="none" strike="noStrike">
                <a:solidFill>
                  <a:srgbClr val="404040"/>
                </a:solidFill>
                <a:latin typeface="Calibri"/>
                <a:ea typeface="Calibri"/>
                <a:cs typeface="Calibri"/>
              </a:rPr>
              <a:t>konfronter og arbeid deg gjennom din unike angst, slik at du kan</a:t>
            </a:r>
          </a:p>
          <a:p>
            <a:pPr marL="0" indent="0">
              <a:lnSpc>
                <a:spcPts val="2500"/>
              </a:lnSpc>
              <a:spcBef>
                <a:spcPct val="0"/>
              </a:spcBef>
              <a:buClr>
                <a:srgbClr val="E6C8C7"/>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E6C8C7"/>
              </a:buClr>
              <a:buNone/>
            </a:pPr>
            <a:r>
              <a:rPr lang="no" sz="2400" b="0" i="0" u="none" strike="noStrike">
                <a:solidFill>
                  <a:srgbClr val="404040"/>
                </a:solidFill>
                <a:latin typeface="Calibri"/>
                <a:ea typeface="Calibri"/>
                <a:cs typeface="Calibri"/>
              </a:rPr>
              <a:t>begynne å utnytte den som en motiverende impuls for personlig og kollektiv endring.</a:t>
            </a:r>
          </a:p>
          <a:p>
            <a:pPr marL="0" indent="0">
              <a:lnSpc>
                <a:spcPts val="2500"/>
              </a:lnSpc>
              <a:spcBef>
                <a:spcPct val="0"/>
              </a:spcBef>
              <a:buClr>
                <a:srgbClr val="E6C8C7"/>
              </a:buClr>
              <a:buNone/>
            </a:pPr>
            <a:endParaRPr lang="sv-SE" sz="24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B6CF4F46-D6BD-8991-7E6A-4A0F8B800698}"/>
              </a:ext>
            </a:extLst>
          </p:cNvPr>
          <p:cNvCxnSpPr/>
          <p:nvPr/>
        </p:nvCxnSpPr>
        <p:spPr>
          <a:xfrm flipH="1">
            <a:off x="901805" y="2234611"/>
            <a:ext cx="0" cy="382553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FDC206D-B55B-6EA8-7901-D53D417532A2}"/>
              </a:ext>
            </a:extLst>
          </p:cNvPr>
          <p:cNvCxnSpPr/>
          <p:nvPr/>
        </p:nvCxnSpPr>
        <p:spPr>
          <a:xfrm flipH="1">
            <a:off x="912332" y="2819280"/>
            <a:ext cx="681524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BA67C86-2C33-4A56-1F2F-BE7A696AFF3C}"/>
              </a:ext>
            </a:extLst>
          </p:cNvPr>
          <p:cNvGrpSpPr/>
          <p:nvPr/>
        </p:nvGrpSpPr>
        <p:grpSpPr>
          <a:xfrm>
            <a:off x="717287" y="2482902"/>
            <a:ext cx="1420700" cy="893966"/>
            <a:chOff x="5728181" y="1253145"/>
            <a:chExt cx="1546707" cy="973255"/>
          </a:xfrm>
        </p:grpSpPr>
        <p:sp>
          <p:nvSpPr>
            <p:cNvPr id="6" name="Oval 5">
              <a:extLst>
                <a:ext uri="{FF2B5EF4-FFF2-40B4-BE49-F238E27FC236}">
                  <a16:creationId xmlns:a16="http://schemas.microsoft.com/office/drawing/2014/main" id="{405E6C17-0F70-79A7-9360-493CFCA1AC0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Text Placeholder 23">
              <a:extLst>
                <a:ext uri="{FF2B5EF4-FFF2-40B4-BE49-F238E27FC236}">
                  <a16:creationId xmlns:a16="http://schemas.microsoft.com/office/drawing/2014/main" id="{CEC8D002-A7B9-0755-E33E-7AE0774C3C93}"/>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01</a:t>
              </a:r>
            </a:p>
          </p:txBody>
        </p:sp>
      </p:grpSp>
      <p:cxnSp>
        <p:nvCxnSpPr>
          <p:cNvPr id="8" name="Straight Connector 7">
            <a:extLst>
              <a:ext uri="{FF2B5EF4-FFF2-40B4-BE49-F238E27FC236}">
                <a16:creationId xmlns:a16="http://schemas.microsoft.com/office/drawing/2014/main" id="{6DA9520D-D29A-DC5B-B656-B60A231768A4}"/>
              </a:ext>
            </a:extLst>
          </p:cNvPr>
          <p:cNvCxnSpPr/>
          <p:nvPr/>
        </p:nvCxnSpPr>
        <p:spPr>
          <a:xfrm flipH="1">
            <a:off x="891517" y="4569019"/>
            <a:ext cx="699742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C2DCB5D-3A50-52AB-E69E-A50A7B593253}"/>
              </a:ext>
            </a:extLst>
          </p:cNvPr>
          <p:cNvGrpSpPr/>
          <p:nvPr/>
        </p:nvGrpSpPr>
        <p:grpSpPr>
          <a:xfrm>
            <a:off x="696472" y="4232641"/>
            <a:ext cx="1420700" cy="893966"/>
            <a:chOff x="5728181" y="1253145"/>
            <a:chExt cx="1546707" cy="973255"/>
          </a:xfrm>
        </p:grpSpPr>
        <p:sp>
          <p:nvSpPr>
            <p:cNvPr id="10" name="Oval 9">
              <a:extLst>
                <a:ext uri="{FF2B5EF4-FFF2-40B4-BE49-F238E27FC236}">
                  <a16:creationId xmlns:a16="http://schemas.microsoft.com/office/drawing/2014/main" id="{0B9D4083-11D3-78F7-A3DC-D37D75EBDAF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ext Placeholder 23">
              <a:extLst>
                <a:ext uri="{FF2B5EF4-FFF2-40B4-BE49-F238E27FC236}">
                  <a16:creationId xmlns:a16="http://schemas.microsoft.com/office/drawing/2014/main" id="{2E1130E5-A9C7-C496-1B4F-494ED2BC3A73}"/>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no" sz="3600" b="1" i="0" u="none" strike="noStrike">
                  <a:latin typeface="Calibri"/>
                  <a:cs typeface="Calibri"/>
                </a:rPr>
                <a:t>02</a:t>
              </a:r>
            </a:p>
          </p:txBody>
        </p:sp>
      </p:grpSp>
      <p:sp>
        <p:nvSpPr>
          <p:cNvPr id="15" name="Google Shape;145;p2">
            <a:extLst>
              <a:ext uri="{FF2B5EF4-FFF2-40B4-BE49-F238E27FC236}">
                <a16:creationId xmlns:a16="http://schemas.microsoft.com/office/drawing/2014/main" id="{FC5F50EC-52E9-8FDA-4690-764923FFB737}"/>
              </a:ext>
            </a:extLst>
          </p:cNvPr>
          <p:cNvSpPr txBox="1"/>
          <p:nvPr/>
        </p:nvSpPr>
        <p:spPr>
          <a:xfrm>
            <a:off x="23561" y="1038050"/>
            <a:ext cx="1104549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no" sz="3500" b="1" i="0" u="none" strike="noStrike">
                <a:solidFill>
                  <a:srgbClr val="5398A2"/>
                </a:solidFill>
                <a:latin typeface="Calibri"/>
              </a:rPr>
              <a:t>med angst, håper vi at denne modulen kan hjelpe deg:</a:t>
            </a:r>
          </a:p>
        </p:txBody>
      </p:sp>
    </p:spTree>
    <p:extLst>
      <p:ext uri="{BB962C8B-B14F-4D97-AF65-F5344CB8AC3E}">
        <p14:creationId xmlns:p14="http://schemas.microsoft.com/office/powerpoint/2010/main" val="285542509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8.0.7"/>
  <p:tag name="AS_OS" val="Unix 5.10.228.219"/>
  <p:tag name="AS_RELEASE_DATE" val="2024.11.14"/>
  <p:tag name="AS_TITLE" val="Aspose.Slides for .NET6"/>
  <p:tag name="AS_VERSION" val="24.11"/>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0df358a-452a-4234-ad86-baeab9ec788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1AFBA40CE9BD408D6C9AAC6CBC80F5" ma:contentTypeVersion="18" ma:contentTypeDescription="Create a new document." ma:contentTypeScope="" ma:versionID="fe64d9665cd6966fef99d06d88404297">
  <xsd:schema xmlns:xsd="http://www.w3.org/2001/XMLSchema" xmlns:xs="http://www.w3.org/2001/XMLSchema" xmlns:p="http://schemas.microsoft.com/office/2006/metadata/properties" xmlns:ns3="18d43fd9-5dad-4ccf-af6c-a5cbde4b885b" xmlns:ns4="70df358a-452a-4234-ad86-baeab9ec788a" targetNamespace="http://schemas.microsoft.com/office/2006/metadata/properties" ma:root="true" ma:fieldsID="0e28aeb2c26e1f414c076233a0c3e11f" ns3:_="" ns4:_="">
    <xsd:import namespace="18d43fd9-5dad-4ccf-af6c-a5cbde4b885b"/>
    <xsd:import namespace="70df358a-452a-4234-ad86-baeab9ec788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43fd9-5dad-4ccf-af6c-a5cbde4b88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df358a-452a-4234-ad86-baeab9ec788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B7D0B7-A845-47F9-8DD9-F1462C970ABD}">
  <ds:schemaRefs>
    <ds:schemaRef ds:uri="http://schemas.microsoft.com/sharepoint/v3/contenttype/forms"/>
  </ds:schemaRefs>
</ds:datastoreItem>
</file>

<file path=customXml/itemProps2.xml><?xml version="1.0" encoding="utf-8"?>
<ds:datastoreItem xmlns:ds="http://schemas.openxmlformats.org/officeDocument/2006/customXml" ds:itemID="{6A5F41F0-D6B1-45C9-894F-319580CA0408}">
  <ds:schemaRefs>
    <ds:schemaRef ds:uri="http://purl.org/dc/terms/"/>
    <ds:schemaRef ds:uri="http://schemas.microsoft.com/office/infopath/2007/PartnerControls"/>
    <ds:schemaRef ds:uri="http://www.w3.org/XML/1998/namespace"/>
    <ds:schemaRef ds:uri="http://schemas.microsoft.com/office/2006/documentManagement/types"/>
    <ds:schemaRef ds:uri="http://purl.org/dc/elements/1.1/"/>
    <ds:schemaRef ds:uri="http://purl.org/dc/dcmitype/"/>
    <ds:schemaRef ds:uri="http://schemas.openxmlformats.org/package/2006/metadata/core-properties"/>
    <ds:schemaRef ds:uri="70df358a-452a-4234-ad86-baeab9ec788a"/>
    <ds:schemaRef ds:uri="18d43fd9-5dad-4ccf-af6c-a5cbde4b885b"/>
    <ds:schemaRef ds:uri="http://schemas.microsoft.com/office/2006/metadata/properties"/>
  </ds:schemaRefs>
</ds:datastoreItem>
</file>

<file path=customXml/itemProps3.xml><?xml version="1.0" encoding="utf-8"?>
<ds:datastoreItem xmlns:ds="http://schemas.openxmlformats.org/officeDocument/2006/customXml" ds:itemID="{7A941450-7106-49CC-BEDB-8D34F2B686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d43fd9-5dad-4ccf-af6c-a5cbde4b885b"/>
    <ds:schemaRef ds:uri="70df358a-452a-4234-ad86-baeab9ec78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4344</TotalTime>
  <Words>3432</Words>
  <Application>Microsoft Office PowerPoint</Application>
  <PresentationFormat>Widescreen</PresentationFormat>
  <Paragraphs>261</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Con</cp:lastModifiedBy>
  <cp:revision>251</cp:revision>
  <cp:lastPrinted>2025-06-17T19:28:46Z</cp:lastPrinted>
  <dcterms:created xsi:type="dcterms:W3CDTF">2020-10-14T13:32:04Z</dcterms:created>
  <dcterms:modified xsi:type="dcterms:W3CDTF">2025-12-13T18:51:41Z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0x0101005D1AFBA40CE9BD408D6C9AAC6CBC80F5</vt:lpwstr>
  </property>
</Properties>
</file>