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4"/>
  </p:notesMasterIdLst>
  <p:sldIdLst>
    <p:sldId id="4299" r:id="rId2"/>
    <p:sldId id="4303" r:id="rId3"/>
    <p:sldId id="4370" r:id="rId4"/>
    <p:sldId id="4305" r:id="rId5"/>
    <p:sldId id="4368" r:id="rId6"/>
    <p:sldId id="4369" r:id="rId7"/>
    <p:sldId id="4486" r:id="rId8"/>
    <p:sldId id="4487" r:id="rId9"/>
    <p:sldId id="4488" r:id="rId10"/>
    <p:sldId id="4489" r:id="rId11"/>
    <p:sldId id="4490" r:id="rId12"/>
    <p:sldId id="4372" r:id="rId13"/>
    <p:sldId id="4423" r:id="rId14"/>
    <p:sldId id="4491" r:id="rId15"/>
    <p:sldId id="4374" r:id="rId16"/>
    <p:sldId id="4424" r:id="rId17"/>
    <p:sldId id="4493" r:id="rId18"/>
    <p:sldId id="4431" r:id="rId19"/>
    <p:sldId id="4415" r:id="rId20"/>
    <p:sldId id="4494" r:id="rId21"/>
    <p:sldId id="4420" r:id="rId22"/>
    <p:sldId id="4421" r:id="rId23"/>
    <p:sldId id="4416" r:id="rId24"/>
    <p:sldId id="4337" r:id="rId25"/>
    <p:sldId id="4336" r:id="rId26"/>
    <p:sldId id="4407" r:id="rId27"/>
    <p:sldId id="4406" r:id="rId28"/>
    <p:sldId id="4454" r:id="rId29"/>
    <p:sldId id="4455" r:id="rId30"/>
    <p:sldId id="4456" r:id="rId31"/>
    <p:sldId id="4495" r:id="rId32"/>
    <p:sldId id="431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445"/>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hier, um die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C9398360-AC1D-332D-986A-095BA9F85F88}"/>
              </a:ext>
            </a:extLst>
          </p:cNvPr>
          <p:cNvSpPr/>
          <p:nvPr userDrawn="1"/>
        </p:nvSpPr>
        <p:spPr>
          <a:xfrm>
            <a:off x="2324977" y="617204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0BA649CA-B788-CD9B-3EDA-F0F9CF40C43F}"/>
              </a:ext>
            </a:extLst>
          </p:cNvPr>
          <p:cNvSpPr/>
          <p:nvPr userDrawn="1"/>
        </p:nvSpPr>
        <p:spPr>
          <a:xfrm>
            <a:off x="2339903" y="5976776"/>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OhmHByZ0Xd8" TargetMode="External"/><Relationship Id="rId5" Type="http://schemas.openxmlformats.org/officeDocument/2006/relationships/hyperlink" Target="https://www.forceofnature.xyz/podcast-season-3" TargetMode="External"/><Relationship Id="rId4" Type="http://schemas.openxmlformats.org/officeDocument/2006/relationships/hyperlink" Target="https://thenewpress.com/books/practical-radica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hyperlink" Target="https://www.google.com/url?q=https://balkanriverdefence.org/brt-5/&amp;sa=D&amp;source=docs&amp;ust=1732483440658247&amp;usg=AOvVaw1vukI-lepqNtNETj2DBSh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ball of yarn with a world map on it&#10;&#10;AI-generated content may be incorrect.">
            <a:extLst>
              <a:ext uri="{FF2B5EF4-FFF2-40B4-BE49-F238E27FC236}">
                <a16:creationId xmlns:a16="http://schemas.microsoft.com/office/drawing/2014/main" id="{213A0743-2192-AFFD-2349-ECEF774F3929}"/>
              </a:ext>
            </a:extLst>
          </p:cNvPr>
          <p:cNvPicPr>
            <a:picLocks noGrp="1" noChangeAspect="1"/>
          </p:cNvPicPr>
          <p:nvPr>
            <p:ph type="pic" sz="quarter" idx="19"/>
          </p:nvPr>
        </p:nvPicPr>
        <p:blipFill>
          <a:blip r:embed="rId2"/>
          <a:srcRect l="2004" r="2004"/>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853663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266221"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Lasst uns zusammenkommen und die Arbeit erledigen!</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53ABC6D-685A-63C1-D663-BED069121FB4}"/>
              </a:ext>
            </a:extLst>
          </p:cNvPr>
          <p:cNvSpPr txBox="1"/>
          <p:nvPr/>
        </p:nvSpPr>
        <p:spPr>
          <a:xfrm>
            <a:off x="1317337" y="3001256"/>
            <a:ext cx="8536632" cy="2308324"/>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6 – Kollektives Handeln</a:t>
            </a:r>
          </a:p>
          <a:p>
            <a:endParaRPr lang="en-US" sz="4800" b="1" spc="324" dirty="0">
              <a:solidFill>
                <a:srgbClr val="5398A2"/>
              </a:solidFill>
              <a:latin typeface="Calibri" panose="020F0502020204030204" pitchFamily="34" charset="0"/>
              <a:cs typeface="Calibri" panose="020F0502020204030204" pitchFamily="34" charset="0"/>
            </a:endParaRPr>
          </a:p>
          <a:p>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F449-0D79-048B-6ED9-6D53D34C80E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B35C3A-CA3D-BE68-3806-0F6E73B66D6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E6891237-64E4-62B4-856B-6835AF8B0AB8}"/>
              </a:ext>
            </a:extLst>
          </p:cNvPr>
          <p:cNvSpPr/>
          <p:nvPr/>
        </p:nvSpPr>
        <p:spPr>
          <a:xfrm rot="10800000">
            <a:off x="-7" y="-10"/>
            <a:ext cx="12176285" cy="586116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D648DF1-4776-9CAD-74A3-81A377258DE3}"/>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B1113807-816A-1EE2-A035-4D1470A983BF}"/>
              </a:ext>
            </a:extLst>
          </p:cNvPr>
          <p:cNvSpPr txBox="1">
            <a:spLocks/>
          </p:cNvSpPr>
          <p:nvPr/>
        </p:nvSpPr>
        <p:spPr>
          <a:xfrm>
            <a:off x="211201" y="226351"/>
            <a:ext cx="2345387" cy="4959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Da wir wissen, dass Bewegungen oft auf eine bestehende oder drohende Krise reagieren, tauchen neue Begriffe auf, die uns helfen können, Kollektivismus als Reaktion darauf zu verstehen.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574D34B6-0C8D-E77F-97CC-1BAA698FC863}"/>
              </a:ext>
            </a:extLst>
          </p:cNvPr>
          <p:cNvSpPr txBox="1">
            <a:spLocks/>
          </p:cNvSpPr>
          <p:nvPr/>
        </p:nvSpPr>
        <p:spPr>
          <a:xfrm>
            <a:off x="2767792" y="122343"/>
            <a:ext cx="9296689"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Der Katastrophenkapitalismus</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1</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beschreibt, wie viele private Industrien davon profitieren, dass Krisen wie der Klimawandel auftreten – man denke nur an die gestiegenen Kosten für abgefülltes Wasser und Greenwashing, wodurch fossile Brennstoffe weiterhin genutzt werden können. Im Gegensatz </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dazu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beschreibt </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der Katastrophenkollektivismus</a:t>
            </a:r>
            <a:r>
              <a:rPr lang="en-IE" sz="2300" b="1" i="1"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en-IE" sz="2300" b="1" i="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wie die „Unterbrechung des Alltagslebens“ zu „Solidarität mit anderen“ führen kann. Jahrzehntelange Forschungen haben ergeben, dass Menschen nach Katastrophen am fürsorglichsten sind, und obwohl Katastrophen schrecklich und unerwünscht sind, können außergewöhnliche Zeiten neue Formen des kollektiven Handelns und des öffentlichen Lebens fördern.</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Mit anderen Worten: Kollektivismus ist das Gegenmittel gegen die sozial-ökologische Degradation, die um uns herum stattfindet – und Geschichten über kollektives Handeln bieten eine Gegendarstellung zu denen, die Menschen in Krisensituationen einfach als Opfer darstellen. Beides kann wahr sein, und beides existiert unter uns. Je mehr Geschichten über kollektives Handeln wir hören, desto mehr werden wir an unsere angeborene Kraft erinnert, Veränderungen herbeizuführen. </a:t>
            </a:r>
          </a:p>
        </p:txBody>
      </p:sp>
      <p:cxnSp>
        <p:nvCxnSpPr>
          <p:cNvPr id="9" name="Straight Connector 8">
            <a:extLst>
              <a:ext uri="{FF2B5EF4-FFF2-40B4-BE49-F238E27FC236}">
                <a16:creationId xmlns:a16="http://schemas.microsoft.com/office/drawing/2014/main" id="{030DD699-1D4D-0C64-3FB7-E0609EBFEFE8}"/>
              </a:ext>
            </a:extLst>
          </p:cNvPr>
          <p:cNvCxnSpPr>
            <a:cxnSpLocks/>
          </p:cNvCxnSpPr>
          <p:nvPr/>
        </p:nvCxnSpPr>
        <p:spPr>
          <a:xfrm>
            <a:off x="2556588" y="357199"/>
            <a:ext cx="0" cy="511601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B665EA7-08EB-5DCE-75F2-BC5BDFEEEF3B}"/>
              </a:ext>
            </a:extLst>
          </p:cNvPr>
          <p:cNvSpPr txBox="1"/>
          <p:nvPr/>
        </p:nvSpPr>
        <p:spPr>
          <a:xfrm>
            <a:off x="2752531" y="5993576"/>
            <a:ext cx="9041925" cy="553998"/>
          </a:xfrm>
          <a:prstGeom prst="rect">
            <a:avLst/>
          </a:prstGeom>
          <a:noFill/>
        </p:spPr>
        <p:txBody>
          <a:bodyPr wrap="square">
            <a:spAutoFit/>
          </a:bodyPr>
          <a:lstStyle/>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Der Begriff wurde von Naomi Klein in ihrem 2007 erschienenen Buch „Die Schockdoktrin“ geprägt.</a:t>
            </a:r>
          </a:p>
          <a:p>
            <a:pPr>
              <a:lnSpc>
                <a:spcPts val="18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Der Begriff wurde von Rebecca Solnit in ihrem 2010 erschienenen Buch „Paradise Built in Hell” geprägt. </a:t>
            </a:r>
            <a:endParaRPr lang="en-US" sz="1500" dirty="0">
              <a:solidFill>
                <a:srgbClr val="404040"/>
              </a:solidFill>
            </a:endParaRPr>
          </a:p>
        </p:txBody>
      </p:sp>
    </p:spTree>
    <p:extLst>
      <p:ext uri="{BB962C8B-B14F-4D97-AF65-F5344CB8AC3E}">
        <p14:creationId xmlns:p14="http://schemas.microsoft.com/office/powerpoint/2010/main" val="289434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ED6C-CC3D-21C0-A848-18F0F620B50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DE208F7-7A56-B240-B843-589F0565B0A9}"/>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01E48280-F582-A15D-3AE7-B89ACF0B8909}"/>
              </a:ext>
            </a:extLst>
          </p:cNvPr>
          <p:cNvSpPr/>
          <p:nvPr/>
        </p:nvSpPr>
        <p:spPr>
          <a:xfrm rot="10800000">
            <a:off x="15718" y="0"/>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45E8EB-F333-FE78-C96B-5CF288E70CC1}"/>
              </a:ext>
            </a:extLst>
          </p:cNvPr>
          <p:cNvSpPr/>
          <p:nvPr/>
        </p:nvSpPr>
        <p:spPr>
          <a:xfrm rot="5400000">
            <a:off x="-136126" y="2196531"/>
            <a:ext cx="4142657" cy="3834538"/>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0FA497E-EC62-7B63-94CA-6E072804E627}"/>
              </a:ext>
            </a:extLst>
          </p:cNvPr>
          <p:cNvSpPr txBox="1">
            <a:spLocks/>
          </p:cNvSpPr>
          <p:nvPr/>
        </p:nvSpPr>
        <p:spPr>
          <a:xfrm>
            <a:off x="7799491"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Dieses Modul möchte Bewegungen würdigen, die uns zeigen, wie kollektives Handeln die Zukunft herbeiführen kann, die wir uns wünschen und verdienen.</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E47E98E-06CA-303B-7508-C291B9F9C320}"/>
              </a:ext>
            </a:extLst>
          </p:cNvPr>
          <p:cNvCxnSpPr>
            <a:cxnSpLocks/>
          </p:cNvCxnSpPr>
          <p:nvPr/>
        </p:nvCxnSpPr>
        <p:spPr>
          <a:xfrm>
            <a:off x="7349143" y="517771"/>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78B69BF2-3535-7873-146A-EACC4023A007}"/>
              </a:ext>
            </a:extLst>
          </p:cNvPr>
          <p:cNvSpPr txBox="1">
            <a:spLocks/>
          </p:cNvSpPr>
          <p:nvPr/>
        </p:nvSpPr>
        <p:spPr>
          <a:xfrm>
            <a:off x="540128" y="868418"/>
            <a:ext cx="6358668"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Da wir wissen, dass Bewegungen oft auf eine bestehende oder drohende Krise reagieren, können wir neue Begriffe entstehen sehen, die uns helfen, Kollektivismus als Antwort darauf zu verstehen. Es ist wichtig zu betonen, dass Ziele wie Gerechtigkeit, Freiheit, Gleichheit und eine bessere Welt generationenübergreifende Kämpfe sind; nicht alle organisierten Bewegungen bringen die gewünschten Veränderungen hervor, und wir persönlich werden möglicherweise die Früchte unserer eigenen Arbeit nicht sehen und genießen können. Diejenigen, die vor uns gekommen sind, erinnern uns daran. Indem sie diese Wahrheit würdigen, laden sie uns auch dazu ein, auf die Kraft des kollektiven Handelns zu vertrauen, heute und jeden Tag.</a:t>
            </a:r>
          </a:p>
          <a:p>
            <a:pPr marL="0" indent="0">
              <a:lnSpc>
                <a:spcPts val="23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1891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7165297" y="2581516"/>
            <a:ext cx="417480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7494598" y="2577269"/>
            <a:ext cx="3719480"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Beispiele für</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6002202" y="3544012"/>
            <a:ext cx="533789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6043945" y="3575135"/>
            <a:ext cx="5170133"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kollektiven Handelns</a:t>
            </a:r>
          </a:p>
        </p:txBody>
      </p:sp>
    </p:spTree>
    <p:extLst>
      <p:ext uri="{BB962C8B-B14F-4D97-AF65-F5344CB8AC3E}">
        <p14:creationId xmlns:p14="http://schemas.microsoft.com/office/powerpoint/2010/main" val="2536422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1994765"/>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Wenn uns gesagt wird, wir sollen dem Klimawandel mit kleinen individuellen Maßnahmen begegnen, kann das zu Ängsten führen. Die Verantwortung kann sich zu groß anfühlen. </a:t>
            </a: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1994766"/>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Die Maßnahmen scheinen zu gering und zu spät zu sein. Gleichzeitig kann das Beobachten der Untätigkeit anderer das Gefühl hervorrufen, dass man die Untätigkeit im Klimabereich kompensieren muss. Das wird für eine Person allein zu viel.</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diesem Leitfaden zieht sich kollektives Handeln wie ein erfrischender Fluss durch das gesamte Werk. Sie können eintauchen und sich von Ideen inspirieren lassen, wie wir gemeinsam der Klimakrise begegnen können. Wenn Sie mit Ihrer Mutter im Wald spazieren gehen, mit Ihren Freunden in den Bergen Snowboarden oder unter Wasser mit den Fischen schwimmen, stärken Sie die Verbindungen zu anderen Lebewesen, die für kollektives Handeln unerlässlich sind.</a:t>
            </a:r>
          </a:p>
        </p:txBody>
      </p:sp>
    </p:spTree>
    <p:extLst>
      <p:ext uri="{BB962C8B-B14F-4D97-AF65-F5344CB8AC3E}">
        <p14:creationId xmlns:p14="http://schemas.microsoft.com/office/powerpoint/2010/main" val="3468034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03457-85DC-A3EB-9B64-9970B4CFCF8D}"/>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2A54EC5D-701F-20C1-CE64-51817B493AC1}"/>
              </a:ext>
            </a:extLst>
          </p:cNvPr>
          <p:cNvSpPr txBox="1">
            <a:spLocks/>
          </p:cNvSpPr>
          <p:nvPr/>
        </p:nvSpPr>
        <p:spPr>
          <a:xfrm>
            <a:off x="668679" y="1994765"/>
            <a:ext cx="448793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Viele der Geschichtenerzähler in diesem Leitfaden werden von der Energie ihrer Kommilitonen, Aktivisten und Freunde angetrieben, die sich der Sache anschließen: Sie organisieren Konferenzen, Kampagnen, Proteste – und gründen sogar gemeinsam neue Organisationen. </a:t>
            </a:r>
          </a:p>
        </p:txBody>
      </p:sp>
      <p:cxnSp>
        <p:nvCxnSpPr>
          <p:cNvPr id="3" name="Straight Connector 2">
            <a:extLst>
              <a:ext uri="{FF2B5EF4-FFF2-40B4-BE49-F238E27FC236}">
                <a16:creationId xmlns:a16="http://schemas.microsoft.com/office/drawing/2014/main" id="{32F431A8-D783-D8AF-C69C-C32E247639EB}"/>
              </a:ext>
            </a:extLst>
          </p:cNvPr>
          <p:cNvCxnSpPr>
            <a:cxnSpLocks/>
          </p:cNvCxnSpPr>
          <p:nvPr/>
        </p:nvCxnSpPr>
        <p:spPr>
          <a:xfrm>
            <a:off x="5718729" y="1870348"/>
            <a:ext cx="0" cy="420412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D9CD7A2D-E892-9C2E-B8AD-2EB9788E881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ADD3F18-B713-76E5-B1AB-D16A2589ADED}"/>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E4ABEBA0-D032-EE50-9E36-E6F894D38B8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630CB9A5-BBDD-D3E4-C45A-B8D5D0A70280}"/>
              </a:ext>
            </a:extLst>
          </p:cNvPr>
          <p:cNvSpPr txBox="1">
            <a:spLocks/>
          </p:cNvSpPr>
          <p:nvPr/>
        </p:nvSpPr>
        <p:spPr>
          <a:xfrm>
            <a:off x="6310859" y="1994766"/>
            <a:ext cx="5176591"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Kollektives Handeln kann Hoffnung und Inspiration geben und die dringend benötigte Motivation liefern. Wenn unsere Hoffnung jedoch davon abhängt, dass andere sich engagieren oder dass andere große Ergebnisse in der Außenwelt erzielt werden, kann sie leicht schwinden, wenn die Realität der anhaltenden Klimakrise bestehen bleibt.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b="1" dirty="0">
                <a:solidFill>
                  <a:srgbClr val="5398A2"/>
                </a:solidFill>
                <a:latin typeface="Calibri" panose="020F0502020204030204" pitchFamily="34" charset="0"/>
                <a:ea typeface="Calibri" panose="020F0502020204030204" pitchFamily="34" charset="0"/>
                <a:cs typeface="Calibri" panose="020F0502020204030204" pitchFamily="34" charset="0"/>
              </a:rPr>
              <a:t>Denken Sie daran: </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Jede Handlung, die Ihre innere Quelle der Hoffnung wieder auffüllt – egal wie fruchtlos sie im Moment erscheinen mag – ist sinnvoll.</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0413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349976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Kollektive Klimaschutzmaßnahmen gehen über traditionelle Proteste und Kampagnen hinaus. Gemeinsam können wir das nachhaltige Leben aufbauen, das wir uns für uns selbst und andere wünschen.</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5489336" y="738433"/>
            <a:ext cx="535796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Überall auf der Welt lassen junge Menschen Traditionen wieder aufleben und erfinden neue Lebensweisen: Eine Zirkuskünstlerin segelt um die Welt, lebt auf einem Boot, das gleichzeitig ihre Bühne ist, und tritt auf, um zum Klimaschutz zu inspirieren. </a:t>
            </a:r>
          </a:p>
          <a:p>
            <a:pPr marL="0" indent="0">
              <a:lnSpc>
                <a:spcPts val="2200"/>
              </a:lnSpc>
              <a:spcBef>
                <a:spcPts val="800"/>
              </a:spcBef>
              <a:buClr>
                <a:srgbClr val="5398A2"/>
              </a:buClr>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Junge Landwirte verbinden nachhaltige Anbaumethoden mit Klimabildung. Eine junge Frau gründet ein Ökodorf und zieht dorthin. Diese Lebensweisen können ansteckend sein und zu weiterem Kollektivismus inspirieren. Sie beinhalten das Leben und Arbeiten über Generationen hinweg, geleitet von zentralen Werten.</a:t>
            </a: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4692676" y="538186"/>
            <a:ext cx="0" cy="4888253"/>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7A374724-D4C1-B804-AAED-2343F47628A5}"/>
              </a:ext>
            </a:extLst>
          </p:cNvPr>
          <p:cNvSpPr txBox="1">
            <a:spLocks/>
          </p:cNvSpPr>
          <p:nvPr/>
        </p:nvSpPr>
        <p:spPr>
          <a:xfrm>
            <a:off x="668680" y="1994765"/>
            <a:ext cx="253921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Wenn man Kreativität und Mitgefühl hinzufügt, sind kollektiven Aktionen keine Grenzen gesetzt.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5336989-30D0-7E8B-623C-E013BF989923}"/>
              </a:ext>
            </a:extLst>
          </p:cNvPr>
          <p:cNvCxnSpPr>
            <a:cxnSpLocks/>
          </p:cNvCxnSpPr>
          <p:nvPr/>
        </p:nvCxnSpPr>
        <p:spPr>
          <a:xfrm>
            <a:off x="3136598" y="1870348"/>
            <a:ext cx="0" cy="453045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62AB2D15-F2D1-1BDA-6E52-8E555F0CD177}"/>
              </a:ext>
            </a:extLst>
          </p:cNvPr>
          <p:cNvSpPr txBox="1">
            <a:spLocks/>
          </p:cNvSpPr>
          <p:nvPr/>
        </p:nvSpPr>
        <p:spPr>
          <a:xfrm>
            <a:off x="3340365" y="1994766"/>
            <a:ext cx="8518841"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Eine junge Aktivistin bewegt ihre Zuhörer mit einem Lied aus der Zukunft, und ihre Darbietung führt dazu, dass die Aktivisten von der Polizei in London festgenommen werden. Wenn Jugendliche wegen ihrer Lieder über den Klimawandel verhaftet werden und die Ölkonzerne dafür belohnt werden, dass sie ihre Schreie ignorieren, zeigt dies die Absurdität der Reaktion unserer Systeme auf die Klimakrise. Durch Dialog und die Unterstützung der Gemeinschaft schaffen junge Menschen gemeinsam eine mitfühlendere Welt: Sie initiieren neue Dialoge, verstärken unterrepräsentierte Stimmen durch Geschichtenerzählen und Kunst, besuchen vom Klimawandel betroffene Gemeinden, um bei der Katastrophenhilfe und Organisation zu helfen.</a:t>
            </a: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Kollektives Handeln für den Klimaschutz ist ebenso lohnenswert wie notwendig. Sie müssen nicht wissen, was zu tun ist oder wie es zu tun ist, um mitzumachen. Beginnen Sie damit, einem Freund zu sagen, dass Sie etwas gegen den Klimawandel unternehmen wollen, und gemeinsam werden Sie Ihren Weg finden.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733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90D0-6534-62EE-C3AE-6F261D60D2BB}"/>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A0B26EDE-A7C6-FC7C-E55F-068A5BC05B22}"/>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77008CF-A5E1-130E-CCAD-E23BD5FAD4F3}"/>
              </a:ext>
            </a:extLst>
          </p:cNvPr>
          <p:cNvSpPr/>
          <p:nvPr/>
        </p:nvSpPr>
        <p:spPr>
          <a:xfrm rot="10800000">
            <a:off x="7837" y="-1"/>
            <a:ext cx="6392962" cy="6884729"/>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0281D422-59B7-97D0-6AD7-4EC1166756F5}"/>
              </a:ext>
            </a:extLst>
          </p:cNvPr>
          <p:cNvSpPr txBox="1">
            <a:spLocks/>
          </p:cNvSpPr>
          <p:nvPr/>
        </p:nvSpPr>
        <p:spPr>
          <a:xfrm>
            <a:off x="677830" y="3278395"/>
            <a:ext cx="705709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100"/>
              </a:lnSpc>
              <a:spcBef>
                <a:spcPts val="0"/>
              </a:spcBef>
              <a:buNone/>
            </a:pP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Die folgende </a:t>
            </a:r>
            <a:r>
              <a:rPr lang="en-IE" sz="6000" b="1" dirty="0">
                <a:solidFill>
                  <a:schemeClr val="bg1"/>
                </a:solidFill>
                <a:latin typeface="Calibri" panose="020F0502020204030204" pitchFamily="34" charset="0"/>
                <a:ea typeface="Calibri" panose="020F0502020204030204" pitchFamily="34" charset="0"/>
                <a:cs typeface="Calibri" panose="020F0502020204030204" pitchFamily="34" charset="0"/>
              </a:rPr>
              <a:t>Aktivität kann </a:t>
            </a: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Ihnen dabei</a:t>
            </a:r>
            <a:r>
              <a:rPr lang="en-IE" sz="6000" b="1" dirty="0">
                <a:solidFill>
                  <a:schemeClr val="bg1"/>
                </a:solidFill>
                <a:latin typeface="Calibri" panose="020F0502020204030204" pitchFamily="34" charset="0"/>
                <a:ea typeface="Calibri" panose="020F0502020204030204" pitchFamily="34" charset="0"/>
                <a:cs typeface="Calibri" panose="020F0502020204030204" pitchFamily="34" charset="0"/>
              </a:rPr>
              <a:t> helfen</a:t>
            </a:r>
            <a:r>
              <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rPr>
              <a:t>, den Einstieg zu finden.</a:t>
            </a:r>
          </a:p>
          <a:p>
            <a:pPr marL="0" indent="0">
              <a:lnSpc>
                <a:spcPts val="6100"/>
              </a:lnSpc>
              <a:spcBef>
                <a:spcPts val="0"/>
              </a:spcBef>
              <a:buNone/>
            </a:pPr>
            <a:endParaRPr lang="en-IE"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15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Zeitschriftenaktivitäten </a:t>
            </a:r>
          </a:p>
        </p:txBody>
      </p:sp>
    </p:spTree>
    <p:extLst>
      <p:ext uri="{BB962C8B-B14F-4D97-AF65-F5344CB8AC3E}">
        <p14:creationId xmlns:p14="http://schemas.microsoft.com/office/powerpoint/2010/main" val="303031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Nennen Sie einige Bewegungen</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die Ihnen bekannt sind – egal ob aktuell oder historisch. Was war ihr Ziel? Wie gingen sie vor? Fügen Sie alle weiteren Details hinzu, die für ihre Beschreibung nützlich sind.</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Rollen von Einzelpersonen in Bewegungen: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Rollen spielen Ihrer Meinung nach verschiedene Personen in diesen Bewegungen? Welche Art von Unterstützung könnten sie Ihrer Meinung nach gebrauchen, um alle ihre Ziele zu erreichen?</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Effektiver Aufbau einer Bewegung: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Wie sieht Ihrer Meinung nach ein effektiver Aufbau einer Bewegung aus? Welche Art von Öffentlichkeitsarbeit oder Ansatz würde Sie zum Handeln motivieren?</a:t>
            </a: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Denken Sie 20 Minuten lang über die folgenden Fragen nach:</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54210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Tree>
    <p:extLst>
      <p:ext uri="{BB962C8B-B14F-4D97-AF65-F5344CB8AC3E}">
        <p14:creationId xmlns:p14="http://schemas.microsoft.com/office/powerpoint/2010/main" val="47229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820105"/>
            <a:ext cx="857242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817995" y="3584401"/>
            <a:ext cx="2602672"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9356" y="2893620"/>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73555" y="2925523"/>
            <a:ext cx="7518444" cy="547147"/>
          </a:xfrm>
          <a:ln>
            <a:noFill/>
          </a:ln>
        </p:spPr>
        <p:txBody>
          <a:bodyPr/>
          <a:lstStyle/>
          <a:p>
            <a:pPr>
              <a:tabLst>
                <a:tab pos="5591175" algn="l"/>
              </a:tabLst>
            </a:pPr>
            <a:r>
              <a:rPr lang="en-US" sz="2400"/>
              <a:t>Einleitung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9376" y="341601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43575" y="3447916"/>
            <a:ext cx="7233631" cy="547147"/>
          </a:xfrm>
          <a:ln>
            <a:noFill/>
          </a:ln>
        </p:spPr>
        <p:txBody>
          <a:bodyPr/>
          <a:lstStyle/>
          <a:p>
            <a:pPr>
              <a:tabLst>
                <a:tab pos="5591175" algn="l"/>
              </a:tabLst>
            </a:pPr>
            <a:r>
              <a:rPr lang="en-US" sz="2400" dirty="0"/>
              <a:t>Beispiele für kollektives </a:t>
            </a:r>
            <a:r>
              <a:rPr lang="en-US" sz="2400"/>
              <a:t>Handeln        	12</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9376" y="3938406"/>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43575" y="3970309"/>
            <a:ext cx="7383532" cy="547147"/>
          </a:xfrm>
          <a:ln>
            <a:noFill/>
          </a:ln>
        </p:spPr>
        <p:txBody>
          <a:bodyPr/>
          <a:lstStyle/>
          <a:p>
            <a:pPr>
              <a:tabLst>
                <a:tab pos="5591175" algn="l"/>
              </a:tabLst>
            </a:pPr>
            <a:r>
              <a:rPr lang="en-US" sz="2400"/>
              <a:t>Zeitschriftenaktivitäten         	18</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9376" y="4460799"/>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43575" y="4492702"/>
            <a:ext cx="7233631" cy="547147"/>
          </a:xfrm>
          <a:ln>
            <a:noFill/>
          </a:ln>
        </p:spPr>
        <p:txBody>
          <a:bodyPr/>
          <a:lstStyle/>
          <a:p>
            <a:pPr>
              <a:lnSpc>
                <a:spcPts val="2180"/>
              </a:lnSpc>
              <a:spcBef>
                <a:spcPts val="0"/>
              </a:spcBef>
              <a:tabLst>
                <a:tab pos="5591175" algn="l"/>
              </a:tabLst>
            </a:pPr>
            <a:r>
              <a:rPr lang="en-US" sz="2400" dirty="0"/>
              <a:t>Ressourcen für weitere </a:t>
            </a:r>
            <a:r>
              <a:rPr lang="en-US" sz="2400"/>
              <a:t>Erkundungen         	21</a:t>
            </a:r>
            <a:endParaRPr lang="en-US" sz="2400" dirty="0"/>
          </a:p>
        </p:txBody>
      </p:sp>
      <p:sp>
        <p:nvSpPr>
          <p:cNvPr id="29" name="TextBox 28">
            <a:extLst>
              <a:ext uri="{FF2B5EF4-FFF2-40B4-BE49-F238E27FC236}">
                <a16:creationId xmlns:a16="http://schemas.microsoft.com/office/drawing/2014/main" id="{CC11EF1D-1745-9383-1F6B-5FBA4400A2E9}"/>
              </a:ext>
            </a:extLst>
          </p:cNvPr>
          <p:cNvSpPr txBox="1"/>
          <p:nvPr/>
        </p:nvSpPr>
        <p:spPr>
          <a:xfrm>
            <a:off x="680408" y="818663"/>
            <a:ext cx="9707775"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6 – Kollektives Handeln</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1B63B-398A-0A88-0EF3-8E1D5B12F7F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9CA6930-F65A-248E-2398-1E37B3EE1ABB}"/>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2B51F151-E0D3-282E-7666-FAEE2D8A61C1}"/>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5C09C6E-5EDE-CC47-CEBC-3DCEBAC56AB5}"/>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E81E0F8-C5DD-1F2E-440C-CC2C3C6D8064}"/>
              </a:ext>
            </a:extLst>
          </p:cNvPr>
          <p:cNvSpPr txBox="1">
            <a:spLocks/>
          </p:cNvSpPr>
          <p:nvPr/>
        </p:nvSpPr>
        <p:spPr>
          <a:xfrm>
            <a:off x="3837482" y="1996972"/>
            <a:ext cx="7450109"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Formen und Instrumente des Aktivismus: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Zu den Instrumenten und Formen des Gruppenaktivismus gehören: Kultur- und Koalitionsbildung, direkte Organisation, Volksbildung, direkte Aktionen, Kommunikationskampagnen, Wahlorganisation, Themenkampagnen, Boykott- und Desinvestitionskampagnen. Sind Ihnen einige davon bekannt? Wenn ja, welche? Können Sie einige Beispiele nennen? Schlagen Sie diejenigen nach, die Ihnen nicht bekannt sind. Fügen Sie alle Formen und Instrumente des Aktivismus hinzu, die Ihnen einfallen und die oben nicht erwähnt wurden.</a:t>
            </a:r>
          </a:p>
          <a:p>
            <a:pPr marL="357188" indent="-357188">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Wer inspiriert Sie?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Welche Menschen inspirieren Sie zum Handeln? Nennen Sie hier Ihre „Helden”, Mentoren, Ratgeber und Mitstreiter im Kampf gegen den Klimawandel. Wie kann ihr Beispiel Sie zu eigenen Beiträgen inspirieren?</a:t>
            </a:r>
          </a:p>
          <a:p>
            <a:pPr marL="357188" indent="-357188">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09DE24E0-8454-45FC-0308-38C27D514565}"/>
              </a:ext>
            </a:extLst>
          </p:cNvPr>
          <p:cNvSpPr txBox="1">
            <a:spLocks/>
          </p:cNvSpPr>
          <p:nvPr/>
        </p:nvSpPr>
        <p:spPr>
          <a:xfrm>
            <a:off x="653482" y="1996972"/>
            <a:ext cx="288419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Nimm dir 20 Minuten Zeit, um über die folgenden Fragen nachzudenken: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F0B2997-2CD8-3E53-948D-063AA872EA11}"/>
              </a:ext>
            </a:extLst>
          </p:cNvPr>
          <p:cNvCxnSpPr>
            <a:cxnSpLocks/>
          </p:cNvCxnSpPr>
          <p:nvPr/>
        </p:nvCxnSpPr>
        <p:spPr>
          <a:xfrm>
            <a:off x="3657594" y="1860546"/>
            <a:ext cx="0" cy="466017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7A8945A0-C4B6-6528-F9D5-148A8C13B197}"/>
              </a:ext>
            </a:extLst>
          </p:cNvPr>
          <p:cNvSpPr txBox="1">
            <a:spLocks/>
          </p:cNvSpPr>
          <p:nvPr/>
        </p:nvSpPr>
        <p:spPr>
          <a:xfrm>
            <a:off x="-3" y="578059"/>
            <a:ext cx="609600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Tagebuchaufgabe Nr. 1:</a:t>
            </a:r>
          </a:p>
        </p:txBody>
      </p:sp>
    </p:spTree>
    <p:extLst>
      <p:ext uri="{BB962C8B-B14F-4D97-AF65-F5344CB8AC3E}">
        <p14:creationId xmlns:p14="http://schemas.microsoft.com/office/powerpoint/2010/main" val="1473710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74047" y="2531259"/>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52610" y="2555105"/>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Ressourcen </a:t>
            </a:r>
          </a:p>
        </p:txBody>
      </p:sp>
      <p:sp>
        <p:nvSpPr>
          <p:cNvPr id="5" name="Rectangle 4">
            <a:extLst>
              <a:ext uri="{FF2B5EF4-FFF2-40B4-BE49-F238E27FC236}">
                <a16:creationId xmlns:a16="http://schemas.microsoft.com/office/drawing/2014/main" id="{5B819C52-51DB-8809-E2B4-542F38B5D759}"/>
              </a:ext>
            </a:extLst>
          </p:cNvPr>
          <p:cNvSpPr/>
          <p:nvPr/>
        </p:nvSpPr>
        <p:spPr>
          <a:xfrm>
            <a:off x="6932476" y="3497395"/>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92210" y="3521241"/>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für weitere</a:t>
            </a:r>
          </a:p>
        </p:txBody>
      </p:sp>
      <p:sp>
        <p:nvSpPr>
          <p:cNvPr id="9" name="Rectangle 8">
            <a:extLst>
              <a:ext uri="{FF2B5EF4-FFF2-40B4-BE49-F238E27FC236}">
                <a16:creationId xmlns:a16="http://schemas.microsoft.com/office/drawing/2014/main" id="{1A070651-A5CF-E9E0-438E-DCA9E2967DEB}"/>
              </a:ext>
            </a:extLst>
          </p:cNvPr>
          <p:cNvSpPr/>
          <p:nvPr/>
        </p:nvSpPr>
        <p:spPr>
          <a:xfrm>
            <a:off x="6644610" y="4482828"/>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8210" y="4506674"/>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Erkundung </a:t>
            </a:r>
          </a:p>
        </p:txBody>
      </p:sp>
    </p:spTree>
    <p:extLst>
      <p:ext uri="{BB962C8B-B14F-4D97-AF65-F5344CB8AC3E}">
        <p14:creationId xmlns:p14="http://schemas.microsoft.com/office/powerpoint/2010/main" val="2408260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Lesen (egal wie lange es dauert): </a:t>
            </a:r>
            <a:r>
              <a:rPr lang="en-GB" sz="2300" i="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„Practical Radicals: 7 Strategies to Change the World</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ist ein Buch, das einen inspirierenden Leitfaden für sozialen Wandel bietet, basierend auf Fallstudien von erfolgreichen Basisbewegungen.</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Anhören (30–60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The Force of Nature Podcast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Eine Podcast-Reihe von Clover Hogan, in der junge Klimaaktivisten aus aller Welt vorgestellt werden und die viele verschiedene Möglichkeiten aufzeigt, wie man sich für den Klimaschutz engagieren kann.</a:t>
            </a:r>
          </a:p>
          <a:p>
            <a:pPr marL="403225" indent="-403225">
              <a:lnSpc>
                <a:spcPts val="2360"/>
              </a:lnSpc>
              <a:spcBef>
                <a:spcPts val="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403225" indent="-403225">
              <a:lnSpc>
                <a:spcPts val="2360"/>
              </a:lnSpc>
              <a:spcBef>
                <a:spcPts val="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Ansehen (44 Min.)</a:t>
            </a:r>
            <a:r>
              <a:rPr lang="en-GB"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The Fight for Europe’s Last Wild Rivers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Ein Film, der den Kampf um den größten unverbauten Fluss Europas, die albanische Vjosa, dokumentiert; die Bemühungen zur Rettung des vom Aussterben bedrohten Balkanluchses in Mazedonien; und die Frauen von </a:t>
            </a:r>
            <a:r>
              <a:rPr lang="en-GB"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Kruščica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in Bosnien und Herzegowina, die monatelang rund um die Uhr protestierten, um die einzige Trinkwasserquelle ihrer Gemeinde zu schützen. Der Film zeigt, dass unsere Stimmen wichtig sind und dass positive Veränderungen auf höchster politischer Ebene durch die Mobilisierung der Basis erreicht werden können.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0" y="0"/>
            <a:ext cx="11418168"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8672" y="724437"/>
            <a:ext cx="9900294"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7837" y="56519"/>
            <a:ext cx="2763355"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SPIEL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06593" y="857847"/>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 „Meinungsspektrum”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dient dazu, die Vielfalt der Standpunkte innerhalb einer Gruppe aufzuzeigen, ohne dass dafür umfangreiche Diskussionen oder Debatten erforderlich sind. Es ermöglicht den Teilnehmern, ihre Meinungen auf einer Skala von Zustimmung bis Ablehnung visuell darzustellen, und ist somit ein wirksames Instrument, um Unterschiede und Gemeinsamkeiten innerhalb einer Gruppe bei komplexen Themen hervorzuheben.</a:t>
            </a: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Dieses Spiel kann als Methode dienen, um die Bandbreite der Meinungen zur Bewältigung der Klimakrise zu erkunden und zu erkennen. Dies ist besonders nützlich, wenn versucht wird, eine Gruppe zu motivieren, trotz möglicherweise unterschiedlicher Standpunkte gemeinsam auf ein gemeinsames Ziel hinzuarbeiten. Das Spiel hilft den Teilnehmern zu verstehen, dass kollektives Handeln nicht immer vollständige Übereinstimmung in allen Fragen bedeutet, sondern auf einem gemeinsamen Engagement für das übergeordnete Ziel des Klimaschutzes aufbauen kann.</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637082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Das Meinungsvielfalt-Spiel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534735" y="1553244"/>
            <a:ext cx="10509894"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Zeigt die Vielfalt der Meinungen: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Das Spiel ermöglicht es den Teilnehmern, die Vielfalt der Perspektiven in der Gruppe zu erkennen, und macht deutlich, dass jeder unterschiedliche Ansätze für Klimaschutzmaßnahmen haben kann, während alle auf dasselbe Ziel hinarbeiten.</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Fördert Inklusivität: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Durch die Visualisierung von Unterschieden ohne verbale Debatten stellt das Spiel sicher, dass auch ruhigere oder weniger redselige Teilnehmer ihre Meinung äußern können, was ein inklusiveres Umfeld fördert.</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Fördert Verständnis: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Die Teilnehmer können über die Gründe für unterschiedliche Meinungen nachdenken, was Empathie und gegenseitigen Respekt für die Ansichten anderer zu kollektiven Maßnahmen fördert.</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Erleichtert den Dialog ohne Debatte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Es öffnet die Tür für zukünftige Diskussionen, vermeidet jedoch den unmittelbaren Druck, Meinungen verteidigen zu müssen, und schafft so einen sicheren Raum, in dem die Teilnehmer ihre Ansichten äußern können.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5" y="2293494"/>
            <a:ext cx="7965419" cy="382046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1282959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Schritt-für-Schritt-Anleitung für das Meinungsspektrum-Spiel:</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009626" y="2409959"/>
            <a:ext cx="7650859"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Dauer: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Minuten</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Anzahl der Teilnehmer: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10–20 Personen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Materialien: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Klebeband oder Seil, um eine Linie auf dem Boden zu markieren (oder Sie können einen offenen Raum nutzen), Themenkarten mit Aussagen und ein vorbereiteter Platz, an dem sich die Teilnehmer positionieren können.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8" y="3158776"/>
            <a:ext cx="8596396"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Einführung in das Thema „Kollektives Handeln“: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Beginnen Sie mit einer Diskussion über die Bedeutung kollektiven Handelns bei der Bewältigung der Klimakrise. Betonen Sie, dass Menschen unterschiedliche Ansätze, Ideen und Prioritäten haben können, wenn es darum geht, Maßnahmen zu ergreifen, dass es jedoch wichtig ist, diese Vielfalt als Teil des Prozesses der Zusammenarbeit anzuerkennen und zu schätzen.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499172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Schritt-für-Schritt-Prozess:</a:t>
            </a:r>
          </a:p>
        </p:txBody>
      </p:sp>
    </p:spTree>
    <p:extLst>
      <p:ext uri="{BB962C8B-B14F-4D97-AF65-F5344CB8AC3E}">
        <p14:creationId xmlns:p14="http://schemas.microsoft.com/office/powerpoint/2010/main" val="1517981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Erklären Sie das Ziel des Spiels:</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Stellen Sie das Spiel „Meinungsspektrum” vor und erklären Sie, dass es eine Möglichkeit ist, Ansichten zu verschiedenen Themen oder Aussagen zu äußern, ohne sich auf verbale Debatten einzulassen. Die Teilnehmer positionieren sich auf einer Skala, je nachdem, wie sehr sie einer Aussage zum Klimaschutz zustimmen oder nicht zustimmen.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Erstellen Sie ein physisches Spektrum:</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Markieren Sie in dem Raum oder Bereich, in dem das Spiel stattfindet, mit Klebeband, Seil oder sogar einer imaginären Linie ein Spektrum auf dem Boden. Das eine Ende steht für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„stimme voll und ganz zu“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und das andere Ende für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„stimme überhaupt nicht zu</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Die Mitte steht für eine neutrale oder unentschiedene Haltung.</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79051" y="289984"/>
            <a:ext cx="10359712" cy="658965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260372" y="619076"/>
            <a:ext cx="9671256"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Präsentieren Sie eine Reihe von Aussagen: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Lesen Sie eine Reihe von Aussagen zum Thema Klimaschutz und kollektive Ansätze vor. </a:t>
            </a:r>
          </a:p>
          <a:p>
            <a:pPr mar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Zum Beispiel:</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„Individuelle Maßnahmen, wie die Reduzierung des persönlichen CO2-Fußabdrucks, reichen aus, um die Klimakrise zu lösen.“</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„Regierungen sollten durch politische Veränderungen und Vorschriften eine Vorreiterrolle bei der Bekämpfung des Klimawandels übernehmen.“</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„Gemeinschaftsbasierte Lösungen sind wirksamer als globale Initiativen zur Bekämpfung des Klimawandels.“</a:t>
            </a:r>
          </a:p>
          <a:p>
            <a:pPr marL="357188" indent="-357188">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„Klimaschutzaktivismus sollte direkten Aktionen wie Protesten und zivilem Ungehorsam Vorrang einräumen.“</a:t>
            </a: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Sie können die Mitglieder der Gruppe ihre eigenen Aussagen hinzufügen lassen und andere Mitglieder dazu Stellung nehmen lassen. Wenn Sie sich dafür entscheiden, lassen Sie vielleicht alle Gruppenmitglieder die vorhandenen Aussagen überprüfen und anonym zusätzliche Aussagen aufschreiben, die in dieser Phase von jemandem vorgelesen werden.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77335" y="110687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264415" y="801170"/>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33138"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61025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Nach dem Vorlesen jeder Aussage: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Bitten Sie die Teilnehmer nach dem Vorlesen jeder Aussage, sich an der Stelle des Spektrums zu positionieren, die ihrer Meinung am ehesten entspricht. Die Teilnehmer können sich an einer beliebigen Stelle entlang der Linie positionieren – von „stimme voll und ganz zu” bis „stimme überhaupt nicht zu”.</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264907"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
        <p:nvSpPr>
          <p:cNvPr id="9" name="Text Placeholder 3">
            <a:extLst>
              <a:ext uri="{FF2B5EF4-FFF2-40B4-BE49-F238E27FC236}">
                <a16:creationId xmlns:a16="http://schemas.microsoft.com/office/drawing/2014/main" id="{13E1C59C-37C4-546B-65F2-2D6A09F5D362}"/>
              </a:ext>
            </a:extLst>
          </p:cNvPr>
          <p:cNvSpPr txBox="1">
            <a:spLocks/>
          </p:cNvSpPr>
          <p:nvPr/>
        </p:nvSpPr>
        <p:spPr>
          <a:xfrm>
            <a:off x="1303905" y="3242664"/>
            <a:ext cx="9948813"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Beobachten und reflektieren: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Sobald sich alle auf dem Spektrum positioniert haben, bitten Sie die Teilnehmer, die Verteilung der Gruppe zu beobachten. </a:t>
            </a:r>
          </a:p>
          <a:p>
            <a:pPr marL="0" lvl="0" indent="0">
              <a:lnSpc>
                <a:spcPct val="100000"/>
              </a:lnSpc>
              <a:spcBef>
                <a:spcPts val="0"/>
              </a:spcBef>
              <a:buClr>
                <a:srgbClr val="5398A2"/>
              </a:buClr>
              <a:buNone/>
            </a:pPr>
            <a:endParaRPr lang="en-IE" sz="8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Stellen Sie Fragen wie: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Was fällt Ihnen daran auf, wo die Leute stehen?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Waren Sie überrascht, wie viele Personen an einer bestimmten Stelle standen?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Warum gibt es Ihrer Meinung nach unterschiedliche Ansichten zu diesem Thema?</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E7D7F81C-F857-6261-231B-5E2E204408BE}"/>
              </a:ext>
            </a:extLst>
          </p:cNvPr>
          <p:cNvCxnSpPr>
            <a:cxnSpLocks/>
          </p:cNvCxnSpPr>
          <p:nvPr/>
        </p:nvCxnSpPr>
        <p:spPr>
          <a:xfrm flipH="1">
            <a:off x="1396403" y="387761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5FA42E-ABCF-E666-C32D-AA03EDF16BFD}"/>
              </a:ext>
            </a:extLst>
          </p:cNvPr>
          <p:cNvGrpSpPr/>
          <p:nvPr/>
        </p:nvGrpSpPr>
        <p:grpSpPr>
          <a:xfrm>
            <a:off x="243935" y="3571912"/>
            <a:ext cx="1420700" cy="893966"/>
            <a:chOff x="5728181" y="1253145"/>
            <a:chExt cx="1546707" cy="973255"/>
          </a:xfrm>
        </p:grpSpPr>
        <p:sp>
          <p:nvSpPr>
            <p:cNvPr id="13" name="Oval 12">
              <a:extLst>
                <a:ext uri="{FF2B5EF4-FFF2-40B4-BE49-F238E27FC236}">
                  <a16:creationId xmlns:a16="http://schemas.microsoft.com/office/drawing/2014/main" id="{BC94D332-B34C-8FB3-B001-F9C13BB2AAC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3">
              <a:extLst>
                <a:ext uri="{FF2B5EF4-FFF2-40B4-BE49-F238E27FC236}">
                  <a16:creationId xmlns:a16="http://schemas.microsoft.com/office/drawing/2014/main" id="{1AF1E339-121C-E825-85AA-3B3AA81C89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277650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Einleitung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633653" y="670932"/>
            <a:ext cx="10359712" cy="57298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851417" y="1193269"/>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Reflektieren Sie darüber, wie kollektives Handeln: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Ermutigen Sie die Teilnehmer, darüber nachzudenken, wie kollektives Handeln auch dann noch vorangebracht werden kann, wenn es unterschiedliche Ansichten über die besten Vorgehensweisen gibt.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522062" y="168269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560121" y="1376990"/>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A72A88-E8E8-0D46-717D-778353832F6F}"/>
              </a:ext>
            </a:extLst>
          </p:cNvPr>
          <p:cNvSpPr txBox="1">
            <a:spLocks/>
          </p:cNvSpPr>
          <p:nvPr/>
        </p:nvSpPr>
        <p:spPr>
          <a:xfrm>
            <a:off x="1880654" y="3446317"/>
            <a:ext cx="8668560"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Optionale Diskussion: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Je nach Gruppendynamik können Sie eine kurze Diskussion anregen, in der die Teilnehmer erläutern können, warum sie ihre Position auf dem Spektrum gewählt haben. Der Wert des Spiels liegt jedoch darin, Meinungen visuell darzustellen, ohne dass eine Debatte erforderlich ist, sodass dieser Schritt auf ein Minimum beschränkt werden kann.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DF6EF7E7-6576-DC93-55D6-479CCC6FA502}"/>
              </a:ext>
            </a:extLst>
          </p:cNvPr>
          <p:cNvCxnSpPr>
            <a:cxnSpLocks/>
          </p:cNvCxnSpPr>
          <p:nvPr/>
        </p:nvCxnSpPr>
        <p:spPr>
          <a:xfrm flipH="1">
            <a:off x="1551299" y="393574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CE3D89-BFD4-2B67-24B0-6071C9C4720C}"/>
              </a:ext>
            </a:extLst>
          </p:cNvPr>
          <p:cNvGrpSpPr/>
          <p:nvPr/>
        </p:nvGrpSpPr>
        <p:grpSpPr>
          <a:xfrm>
            <a:off x="589358" y="3630038"/>
            <a:ext cx="1420700" cy="893966"/>
            <a:chOff x="5728181" y="1253145"/>
            <a:chExt cx="1546707" cy="973255"/>
          </a:xfrm>
        </p:grpSpPr>
        <p:sp>
          <p:nvSpPr>
            <p:cNvPr id="7" name="Oval 6">
              <a:extLst>
                <a:ext uri="{FF2B5EF4-FFF2-40B4-BE49-F238E27FC236}">
                  <a16:creationId xmlns:a16="http://schemas.microsoft.com/office/drawing/2014/main" id="{7442DDD0-9D0C-097A-3291-7601E9088B8A}"/>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5E156137-59D4-EC89-F8DE-50C77DB9717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1700542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84A8-7871-A2AC-952E-EB8D4DEB823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DF1D255-44D1-4526-60E0-F8B0C51360A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68BD0A1-873A-5764-C7B8-E3DEE93A3BC2}"/>
              </a:ext>
            </a:extLst>
          </p:cNvPr>
          <p:cNvSpPr/>
          <p:nvPr/>
        </p:nvSpPr>
        <p:spPr>
          <a:xfrm rot="10800000">
            <a:off x="7836" y="0"/>
            <a:ext cx="11410317" cy="687964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2D3A89-16D1-7686-410C-48ACF5875AE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70CDA3B-6656-2C95-9C7C-69C9EAD2BD37}"/>
              </a:ext>
            </a:extLst>
          </p:cNvPr>
          <p:cNvSpPr/>
          <p:nvPr/>
        </p:nvSpPr>
        <p:spPr>
          <a:xfrm>
            <a:off x="633653" y="670931"/>
            <a:ext cx="10359712" cy="60097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D23BD32-7D97-41EB-A177-460E5CF41DAA}"/>
              </a:ext>
            </a:extLst>
          </p:cNvPr>
          <p:cNvSpPr txBox="1">
            <a:spLocks/>
          </p:cNvSpPr>
          <p:nvPr/>
        </p:nvSpPr>
        <p:spPr>
          <a:xfrm>
            <a:off x="1851417" y="1082858"/>
            <a:ext cx="8818521"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Wiederholen Sie dies für mehrere Aussagen: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Fahren Sie fort, Aussagen zu präsentieren und die Teilnehmer dazu aufzufordern, sich entlang des Spektrums zu positionieren. Ermutigen Sie sie jedes Mal, darüber nachzudenken, wie unterschiedliche Standpunkte innerhalb einer Gruppe koexistieren können, die auf dasselbe Ziel hinarbeitet – gemeinsames Handeln gegen den Klimawandel.</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F7610F8-7EA7-9137-A178-B2405CB67C84}"/>
              </a:ext>
            </a:extLst>
          </p:cNvPr>
          <p:cNvCxnSpPr>
            <a:cxnSpLocks/>
          </p:cNvCxnSpPr>
          <p:nvPr/>
        </p:nvCxnSpPr>
        <p:spPr>
          <a:xfrm flipH="1">
            <a:off x="1522063" y="157228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7C6EB95-CEF7-C423-0FEF-244698D751CD}"/>
              </a:ext>
            </a:extLst>
          </p:cNvPr>
          <p:cNvGrpSpPr/>
          <p:nvPr/>
        </p:nvGrpSpPr>
        <p:grpSpPr>
          <a:xfrm>
            <a:off x="560122" y="1266579"/>
            <a:ext cx="1420700" cy="893966"/>
            <a:chOff x="5728181" y="1253145"/>
            <a:chExt cx="1546707" cy="973255"/>
          </a:xfrm>
        </p:grpSpPr>
        <p:sp>
          <p:nvSpPr>
            <p:cNvPr id="18" name="Oval 17">
              <a:extLst>
                <a:ext uri="{FF2B5EF4-FFF2-40B4-BE49-F238E27FC236}">
                  <a16:creationId xmlns:a16="http://schemas.microsoft.com/office/drawing/2014/main" id="{C49D1A5B-96CA-A426-67DB-E337F44BCCB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3A957FA-27D7-3375-99A9-6061FC1D7A8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
        <p:nvSpPr>
          <p:cNvPr id="3" name="Text Placeholder 3">
            <a:extLst>
              <a:ext uri="{FF2B5EF4-FFF2-40B4-BE49-F238E27FC236}">
                <a16:creationId xmlns:a16="http://schemas.microsoft.com/office/drawing/2014/main" id="{E83BC1E7-7DCA-9D2F-E202-53252F169D39}"/>
              </a:ext>
            </a:extLst>
          </p:cNvPr>
          <p:cNvSpPr txBox="1">
            <a:spLocks/>
          </p:cNvSpPr>
          <p:nvPr/>
        </p:nvSpPr>
        <p:spPr>
          <a:xfrm>
            <a:off x="1522064" y="3596136"/>
            <a:ext cx="9785362" cy="19696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Fazit: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Nach mehreren Runden schließen Sie mit der Feststellung, dass kollektives Handeln nicht erfordert, dass alle die gleichen Ansichten haben. Vielmehr geht es darum, Gemeinsamkeiten zu finden und anzuerkennen, dass unterschiedliche Perspektiven zu innovativeren, ausgewogeneren Lösungen führen können. Betonen Sie, dass das Anerkennen und Respektieren unterschiedlicher Meinungen die Fähigkeit der Gruppe zum kollektiven Handeln stärkt.</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9D685DB-0B03-6F44-945A-028EAB6B042C}"/>
              </a:ext>
            </a:extLst>
          </p:cNvPr>
          <p:cNvCxnSpPr>
            <a:cxnSpLocks/>
          </p:cNvCxnSpPr>
          <p:nvPr/>
        </p:nvCxnSpPr>
        <p:spPr>
          <a:xfrm flipH="1">
            <a:off x="1522062" y="408555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A1A8630-06D3-042E-0FD0-4B43789FD281}"/>
              </a:ext>
            </a:extLst>
          </p:cNvPr>
          <p:cNvGrpSpPr/>
          <p:nvPr/>
        </p:nvGrpSpPr>
        <p:grpSpPr>
          <a:xfrm>
            <a:off x="560121" y="3779857"/>
            <a:ext cx="1420700" cy="893966"/>
            <a:chOff x="5728181" y="1253145"/>
            <a:chExt cx="1546707" cy="973255"/>
          </a:xfrm>
        </p:grpSpPr>
        <p:sp>
          <p:nvSpPr>
            <p:cNvPr id="7" name="Oval 6">
              <a:extLst>
                <a:ext uri="{FF2B5EF4-FFF2-40B4-BE49-F238E27FC236}">
                  <a16:creationId xmlns:a16="http://schemas.microsoft.com/office/drawing/2014/main" id="{0F49CD87-56F0-DA49-3648-FA97FEEC88C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808043B9-03F6-DA93-B7A8-51E41E279EE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5705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Haben Sie Fragen?</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Vielen Dank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443753"/>
            <a:ext cx="4972749" cy="5198543"/>
          </a:xfrm>
          <a:prstGeom prst="rect">
            <a:avLst/>
          </a:prstGeom>
        </p:spPr>
        <p:txBody>
          <a:bodyPr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„Keine Revolution findet innerhalb eines einzigen Lebens statt, also arbeiten wir mit voller Kraft und glauben an das, was wir tun, obwohl wir genau wissen, dass wir die Früchte unserer </a:t>
            </a:r>
            <a:r>
              <a:rPr lang="en-US" dirty="0" err="1"/>
              <a:t>Arbeit</a:t>
            </a:r>
            <a:r>
              <a:rPr lang="en-US" dirty="0"/>
              <a:t> nicht sehen werden. Das ist eine schwierige Haltung. Ich glaube, dass meine Arbeit wichtig ist.“ </a:t>
            </a:r>
          </a:p>
          <a:p>
            <a:pPr algn="l">
              <a:lnSpc>
                <a:spcPts val="3320"/>
              </a:lnSpc>
              <a:spcBef>
                <a:spcPts val="0"/>
              </a:spcBef>
            </a:pPr>
            <a:endParaRPr lang="en-US" sz="3200" b="1" i="0" dirty="0"/>
          </a:p>
          <a:p>
            <a:pPr algn="l">
              <a:lnSpc>
                <a:spcPts val="3320"/>
              </a:lnSpc>
              <a:spcBef>
                <a:spcPts val="0"/>
              </a:spcBef>
            </a:pPr>
            <a:r>
              <a:rPr lang="en-US" sz="3200" b="1" i="0" dirty="0"/>
              <a:t>Audre Lorde </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86841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Die meisten von uns kennen den Spruch: </a:t>
            </a: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86841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„Viele Hände machen leichte Arbeit.“ Ähnlich wie unser alter Nachbar zu sagen pflegte: „Zu zweit schafft man dreimal so viel.“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Dieser alte Nachbar war Landwirt, und wenn Sie jemals versucht haben, als Landwirt etwas alleine zu tun, wissen Sie, wie anstrengend und geradezu unmöglich das sein kann.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Trotz der Kräfte, die uns trennen, gibt es mindestens ebenso viele – wenn nicht sogar mehr – Kräfte, die uns verbinden. Niemand ist wirklich allein, und daher können wir uns dafür entscheiden, gemeinsam für eine bessere Zukunft zu arbeiten.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06193" y="1339222"/>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Es gibt unzählige Beispiele dafür, wie Menschen im Laufe der Geschichte gemeinsam Veränderungen bewirkt haben. Hier einige davon: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402766" y="1339222"/>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den späten 1970er bis frühen 1980er Jahren schlossen sich die indigene Gemeinschaft der Sámi und die norwegische Umweltbewegung zusammen, um den norwegischen Fluss Alta zu retten. Obwohl der Damm, den sie verhindern wollten, letztendlich gebaut wurde, führten die massiven Proteste zu bedeutenden Veränderungen für das Volk der Sámi: 1988 wurde eine Verfassungsklausel über die Sprache, Kultur und Gesellschaft der Sámi hinzugefügt, und 1989 wurde das Sámi-Parlament gegründet. Im Jahr 2023 mobilisierte sich diese Bewegung erneut, um die Rechte der samischen Rentierzüchter in Fosen zu verteidigen. Obwohl die Regierung die Windräder, die die Menschenrechtsverletzung verursacht hatten, nicht entfernte, entschuldigte sich der norwegische Ministerpräsident für die Verletzung und stimmte Maßnahmen zur Schadensminderung zu. Dieses Beispiel zeigt, dass Widerstand niemals sinnlos ist. Selbst wenn es Verluste gibt, können auch Gewinne erzielt werden.</a:t>
            </a: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667A-57BE-DC2B-42AF-0BE8207556C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A917003-16DD-04FE-7A63-0BC51B0F090D}"/>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D41AC726-FFBD-EB44-878B-208CD5A9CDD7}"/>
              </a:ext>
            </a:extLst>
          </p:cNvPr>
          <p:cNvSpPr/>
          <p:nvPr/>
        </p:nvSpPr>
        <p:spPr>
          <a:xfrm rot="10800000">
            <a:off x="15718" y="0"/>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95B9980-D0F5-C2F2-6D2B-1B5E151A90DC}"/>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B91A67A-F9DD-D321-F361-C0B2F71FB42E}"/>
              </a:ext>
            </a:extLst>
          </p:cNvPr>
          <p:cNvSpPr txBox="1">
            <a:spLocks/>
          </p:cNvSpPr>
          <p:nvPr/>
        </p:nvSpPr>
        <p:spPr>
          <a:xfrm>
            <a:off x="15718" y="1197631"/>
            <a:ext cx="2288943" cy="2643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Es gibt unzählige Beispiele dafür, wie Menschen im Laufe der Geschichte gemeinsam Veränderungen bewirkt haben. Hier einige davon: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F043561D-3895-3DBD-2632-844C2E004912}"/>
              </a:ext>
            </a:extLst>
          </p:cNvPr>
          <p:cNvSpPr txBox="1">
            <a:spLocks/>
          </p:cNvSpPr>
          <p:nvPr/>
        </p:nvSpPr>
        <p:spPr>
          <a:xfrm>
            <a:off x="2127380" y="1219301"/>
            <a:ext cx="990911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2"/>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Die moderne Gesellschaft ist voll von klimabewussten Großmüttern, die sich mit „Liebe vorangehen” für Veränderungen einsetzen. So hat beispielsweise im Jahr 2023 eine Gruppe von über 2.000 Schweizer Frauen (mit einem Durchschnittsalter von knapp 70 Jahren) die Schweizer Regierung verklagt und argumentiert, dass deren Untätigkeit im Klimabereich ihre Menschenrechte verletzt habe. Als sich ein europäisches Gericht mit dem Fall befasste, versammelte sich die Vereinigung Schweizer Seniorinnen für Klimaschutz vor dem Gerichtsgebäude, schwenkte Blumen, blies Seifenblasen und läutete Kuhglocken. In ähnlicher Weise gründete sich 2010 in den USA eine Gruppe namens Guardians of the Aquifer gegen eine Pipeline, die schließlich 2021 gestrichen wurde. Die meisten Mitglieder sind ältere Frauen. Eine ihrer Maßnahmen besteht darin, Pressekonferenzen einzuberufen, um Gesetzgebern, die gute Umweltentscheidungen getroffen haben, Apfelkuchen mit Cheddar-Kruste zu überreichen. Die Botschaft lautet: Wenn eine Sache gerecht ist, können wir uns darüber freuen und wissen, dass wir alle hier sind, um von nun an eine bessere, freudvollere Welt zu schaffen. Zwar gibt es enorme Widerstände, aber es gibt auch viel Lobenswertes, und darauf aufmerksam zu machen, kann ebenfalls eine große Wirkung haben. </a:t>
            </a: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78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2D86F-675D-B636-98A0-414CC2DF45F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614C6D6-F77B-F8E8-A44F-AEA6AE97BE6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91EA53E4-525D-9924-C7CF-6741C094190A}"/>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EA7F65A-7EB9-FB9B-FC01-D2F1D7E9FF74}"/>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8117309-E156-9554-8585-943B5ECD1EC8}"/>
              </a:ext>
            </a:extLst>
          </p:cNvPr>
          <p:cNvSpPr txBox="1">
            <a:spLocks/>
          </p:cNvSpPr>
          <p:nvPr/>
        </p:nvSpPr>
        <p:spPr>
          <a:xfrm>
            <a:off x="521183" y="133922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Es gibt unzählige Beispiele dafür, wie Menschen im Laufe der Geschichte gemeinsam Veränderungen bewirkt haben. Hier einige davon: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D10D7A5B-55B1-40C9-F688-1112D4393218}"/>
              </a:ext>
            </a:extLst>
          </p:cNvPr>
          <p:cNvSpPr txBox="1">
            <a:spLocks/>
          </p:cNvSpPr>
          <p:nvPr/>
        </p:nvSpPr>
        <p:spPr>
          <a:xfrm>
            <a:off x="3417756" y="1339223"/>
            <a:ext cx="8094689"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3"/>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Im Jahr 2018 verklagte eine Gruppe kolumbianischer Jugendlicher erfolgreich ihre Regierung, weil diese es versäumt hatte, die illegale Abholzung im kolumbianischen Amazonasgebiet zu stoppen. Sie argumentierten, dass die Untätigkeit der Regierung ihre zukünftigen Rechte auf Leben und eine lebenswerte Umwelt verletze, da die Abholzung bekanntermaßen den Klimawandel sowie andere schwerwiegende Probleme verursacht, die ihr Recht auf Leben beeinträchtigen. </a:t>
            </a:r>
          </a:p>
          <a:p>
            <a:pPr marL="457200" lvl="0" indent="-457200">
              <a:lnSpc>
                <a:spcPts val="2300"/>
              </a:lnSpc>
              <a:spcBef>
                <a:spcPts val="0"/>
              </a:spcBef>
              <a:buClr>
                <a:srgbClr val="5398A2"/>
              </a:buClr>
              <a:buFont typeface="+mj-lt"/>
              <a:buAutoNum type="arabicPeriod" startAt="3"/>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Obwohl das Gericht zu ihren Gunsten entschied, organisieren sich die Gruppen weiterhin gemeinsam, um Veränderungen zu bewirken und die Abholzung in der Region zu beenden.</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787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D2AB0-AEDD-E8CB-C63A-EAB5DE3C033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0AE2DA0-C828-BA86-9459-B1F39018799F}"/>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A4B04D7F-248D-6F8B-ECB8-A8BA0C3AC4D2}"/>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3A4182-80E9-2DEE-A16A-426F992F950F}"/>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99FA8BDD-E50D-511A-BB7B-1EF8FFFA0E3F}"/>
              </a:ext>
            </a:extLst>
          </p:cNvPr>
          <p:cNvSpPr txBox="1">
            <a:spLocks/>
          </p:cNvSpPr>
          <p:nvPr/>
        </p:nvSpPr>
        <p:spPr>
          <a:xfrm>
            <a:off x="506193" y="1294253"/>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Es gibt unzählige Beispiele dafür, wie Menschen im Laufe der Geschichte gemeinsam Veränderungen bewirkt haben. Hier einige davon:</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167D2-FECA-9DE7-B6F8-BA8574159FDF}"/>
              </a:ext>
            </a:extLst>
          </p:cNvPr>
          <p:cNvSpPr txBox="1">
            <a:spLocks/>
          </p:cNvSpPr>
          <p:nvPr/>
        </p:nvSpPr>
        <p:spPr>
          <a:xfrm>
            <a:off x="3135086" y="1294253"/>
            <a:ext cx="8733453"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00"/>
              </a:lnSpc>
              <a:spcBef>
                <a:spcPts val="0"/>
              </a:spcBef>
              <a:buClr>
                <a:srgbClr val="5398A2"/>
              </a:buClr>
              <a:buFont typeface="+mj-lt"/>
              <a:buAutoNum type="arabicPeriod" startAt="4"/>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Die Balkan River Defense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begann, als ein begeisterter Flussverteidiger eine schlampige rote Linie auf die Google Earth-Karte des Balkans zeichnete und den anwesenden Wissenschaftlern und Naturschützern mitteilte, dass er zusammen mit seinen Freunden im Frühjahr all diese Flüsse mit dem Kajak befahren werde, um dem Balkan – und der Welt – zu zeigen, was auf dem Spiel steht, wenn diese Flüsse aufgestaut werden. </a:t>
            </a:r>
          </a:p>
          <a:p>
            <a:pPr marL="457200" lvl="0" indent="-457200">
              <a:lnSpc>
                <a:spcPts val="2300"/>
              </a:lnSpc>
              <a:spcBef>
                <a:spcPts val="0"/>
              </a:spcBef>
              <a:buClr>
                <a:srgbClr val="5398A2"/>
              </a:buClr>
              <a:buFont typeface="+mj-lt"/>
              <a:buAutoNum type="arabicPeriod" startAt="4"/>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7675" lvl="0" indent="0">
              <a:lnSpc>
                <a:spcPts val="23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Sie würden paddeln, um die Flüsse zu verteidigen. Die Balkan Rivers Tour entstand als rebellisches Versprechen, das sowohl den Einheimischen als auch der globalen Flussschutzgemeinschaft gegeben wurde. Beim Flussschutz sollte es in erster Linie um Spaß und Freude an den Flüssen gehen und erst in zweiter Linie um deren Rettung und Erhaltung. Den Kajakfahrern folgten Videografen und Fotografen, die den Moment festhielten. Das Kajakfahren bot aber auch eine großartige Gelegenheit, Daten zu sammeln, um zu zeigen, wie sich die Dämme auf die lokale Tierwelt auswirken.</a:t>
            </a:r>
          </a:p>
          <a:p>
            <a:pPr lvl="0">
              <a:lnSpc>
                <a:spcPts val="23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3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49252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8106</TotalTime>
  <Words>3374</Words>
  <Application>Microsoft Office PowerPoint</Application>
  <PresentationFormat>Widescreen</PresentationFormat>
  <Paragraphs>179</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docId:C3914CE52F062EBA9E8737C324656A7D</cp:keywords>
  <cp:lastModifiedBy>Con</cp:lastModifiedBy>
  <cp:revision>392</cp:revision>
  <cp:lastPrinted>2025-06-17T19:28:46Z</cp:lastPrinted>
  <dcterms:created xsi:type="dcterms:W3CDTF">2020-10-14T13:32:04Z</dcterms:created>
  <dcterms:modified xsi:type="dcterms:W3CDTF">2025-12-13T19:15:20Z</dcterms:modified>
</cp:coreProperties>
</file>