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4299" r:id="rId2"/>
    <p:sldId id="4303" r:id="rId3"/>
    <p:sldId id="4370" r:id="rId4"/>
    <p:sldId id="4305" r:id="rId5"/>
    <p:sldId id="4368" r:id="rId6"/>
    <p:sldId id="4369" r:id="rId7"/>
    <p:sldId id="4458" r:id="rId8"/>
    <p:sldId id="4372" r:id="rId9"/>
    <p:sldId id="4333" r:id="rId10"/>
    <p:sldId id="4423" r:id="rId11"/>
    <p:sldId id="4424" r:id="rId12"/>
    <p:sldId id="4374" r:id="rId13"/>
    <p:sldId id="4432" r:id="rId14"/>
    <p:sldId id="4438" r:id="rId15"/>
    <p:sldId id="4329" r:id="rId16"/>
    <p:sldId id="4459" r:id="rId17"/>
    <p:sldId id="4460" r:id="rId18"/>
    <p:sldId id="4439" r:id="rId19"/>
    <p:sldId id="4461" r:id="rId20"/>
    <p:sldId id="4462" r:id="rId21"/>
    <p:sldId id="4376" r:id="rId22"/>
    <p:sldId id="4463" r:id="rId23"/>
    <p:sldId id="4464" r:id="rId24"/>
    <p:sldId id="4465" r:id="rId25"/>
    <p:sldId id="4467" r:id="rId26"/>
    <p:sldId id="4466" r:id="rId27"/>
    <p:sldId id="4440" r:id="rId28"/>
    <p:sldId id="4468" r:id="rId29"/>
    <p:sldId id="4469" r:id="rId30"/>
    <p:sldId id="4441" r:id="rId31"/>
    <p:sldId id="4470" r:id="rId32"/>
    <p:sldId id="4471" r:id="rId33"/>
    <p:sldId id="4472" r:id="rId34"/>
    <p:sldId id="4473" r:id="rId35"/>
    <p:sldId id="4475" r:id="rId36"/>
    <p:sldId id="4476" r:id="rId37"/>
    <p:sldId id="4478" r:id="rId38"/>
    <p:sldId id="4479" r:id="rId39"/>
    <p:sldId id="4480" r:id="rId40"/>
    <p:sldId id="4431" r:id="rId41"/>
    <p:sldId id="4415" r:id="rId42"/>
    <p:sldId id="4481" r:id="rId43"/>
    <p:sldId id="4482" r:id="rId44"/>
    <p:sldId id="4483" r:id="rId45"/>
    <p:sldId id="4420" r:id="rId46"/>
    <p:sldId id="4421" r:id="rId47"/>
    <p:sldId id="4416" r:id="rId48"/>
    <p:sldId id="4337" r:id="rId49"/>
    <p:sldId id="4336" r:id="rId50"/>
    <p:sldId id="4407" r:id="rId51"/>
    <p:sldId id="4406" r:id="rId52"/>
    <p:sldId id="4454" r:id="rId53"/>
    <p:sldId id="4455" r:id="rId54"/>
    <p:sldId id="4456" r:id="rId55"/>
    <p:sldId id="4457" r:id="rId56"/>
    <p:sldId id="4484" r:id="rId57"/>
    <p:sldId id="4485" r:id="rId58"/>
    <p:sldId id="431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E38ABC-622A-4EBF-B32C-41E1D35C6E5C}" v="6" dt="2025-09-22T22:01:18.1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451"/>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0302993F-B765-38BE-B772-E8B71364E94A}"/>
              </a:ext>
            </a:extLst>
          </p:cNvPr>
          <p:cNvSpPr/>
          <p:nvPr userDrawn="1"/>
        </p:nvSpPr>
        <p:spPr>
          <a:xfrm>
            <a:off x="2326176" y="614159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209CD60C-7090-895B-8D57-CAD6DDB57C9D}"/>
              </a:ext>
            </a:extLst>
          </p:cNvPr>
          <p:cNvSpPr/>
          <p:nvPr userDrawn="1"/>
        </p:nvSpPr>
        <p:spPr>
          <a:xfrm>
            <a:off x="2339903" y="600344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hallenge.no/"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YdLVGxF92z0" TargetMode="External"/><Relationship Id="rId5" Type="http://schemas.openxmlformats.org/officeDocument/2006/relationships/hyperlink" Target="https://www.wjmsradio.com/soundoff" TargetMode="External"/><Relationship Id="rId4" Type="http://schemas.openxmlformats.org/officeDocument/2006/relationships/hyperlink" Target="https://www.routledge.com/Power-Empowerment-and-Social-Change/McGee-Pettit/p/book/9781138575318?srsltid=AfmBOoqcKZlaB0X-aw6_f2zaUafHpXv_RypdvvwPNFrkVwG8FZ2zSYzI"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Hands holding a small plant&#10;&#10;AI-generated content may be incorrect.">
            <a:extLst>
              <a:ext uri="{FF2B5EF4-FFF2-40B4-BE49-F238E27FC236}">
                <a16:creationId xmlns:a16="http://schemas.microsoft.com/office/drawing/2014/main" id="{22CCA566-5E36-79BB-2082-088A5B31986B}"/>
              </a:ext>
            </a:extLst>
          </p:cNvPr>
          <p:cNvPicPr>
            <a:picLocks noGrp="1" noChangeAspect="1"/>
          </p:cNvPicPr>
          <p:nvPr>
            <p:ph type="pic" sz="quarter" idx="19"/>
          </p:nvPr>
        </p:nvPicPr>
        <p:blipFill>
          <a:blip r:embed="rId2"/>
          <a:srcRect l="1610" r="1610"/>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97821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85902" y="2982420"/>
            <a:ext cx="7978210"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Empowerment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Wie können wir unsere Handlungsfähigkeit nutzen, um Veränderungen zu ermöglichen?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2261521"/>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Einige Ideen für 30-Tage-Herausforderungen können Aktivitäten aus früheren Modulen umfassen, wie zum Beispiel:</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388499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Summen oder Singen, um das Nervensystem zu beruhigen, oder andere beruhigende kreative Praktiken</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Kompostieren Sie Ihre Lebensmittelabfälle</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Üben Sie mitfühlende Kommunikation mit sich selbst und Ihren Mitmenschen</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Überprüfen und reflektieren Sie alle Ressourcen für weitere Erkundungen in den vorherigen und verbleibenden Modulen</a:t>
            </a: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8034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3EDD9DA-E22E-6EE6-52ED-F3770CA9F63F}"/>
              </a:ext>
            </a:extLst>
          </p:cNvPr>
          <p:cNvSpPr txBox="1">
            <a:spLocks/>
          </p:cNvSpPr>
          <p:nvPr/>
        </p:nvSpPr>
        <p:spPr>
          <a:xfrm>
            <a:off x="668680" y="2261521"/>
            <a:ext cx="284548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Alternativ können Sie auch praktischere Herausforderungen in Betracht ziehen, wie zum Beispiel:</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FDFF4B28-EE11-0B4B-9073-10BFC05EFE27}"/>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Keine Plastikflaschen kaufen</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Keine neuen Kleidungsstücke kaufen</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Sich vegetarisch ernähren</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Verzicht auf Milchprodukte</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Lernen, wie man kleine Gegenstände repariert, wenn sie kaputt gehen, anstatt neue zu kaufen</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Kleidung ausbessern</a:t>
            </a:r>
          </a:p>
          <a:p>
            <a:pPr>
              <a:lnSpc>
                <a:spcPts val="2200"/>
              </a:lnSpc>
              <a:spcBef>
                <a:spcPts val="80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FDD7C4A8-4C5E-CBAE-0D87-E89571F19BFF}"/>
              </a:ext>
            </a:extLst>
          </p:cNvPr>
          <p:cNvCxnSpPr>
            <a:cxnSpLocks/>
          </p:cNvCxnSpPr>
          <p:nvPr/>
        </p:nvCxnSpPr>
        <p:spPr>
          <a:xfrm>
            <a:off x="4354625" y="1870348"/>
            <a:ext cx="0" cy="338297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733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2724641"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Bevor Sie beginnen, überlegen Sie sich, welche Ressourcen Sie für diese Aktivität benötigen. </a:t>
            </a: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3200400" y="738433"/>
            <a:ext cx="764689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Müssen Sie einen Speiseplan und Einkaufslisten erstellen? Müssen Sie eine wiederverwendbare Flasche kaufen? Müssen Sie einige Alternativen zu Milchprodukten finden? Müssen Sie herausfinden, welche Bücher und Videos Ihnen beim Erlernen von Reparatur- oder Ausbesserungsarbeiten helfen können?</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Bevor Sie mit Ihrer Challenge beginnen, nehmen Sie sich eine Stunde Zeit, um diese Überlegungen anzustellen und sich vorzubereiten, damit Sie erfolgreich sein können. Nehmen Sie sich jede Woche Zeit, um über Ihre Erkenntnisse und Lektionen nachzudenken und Anpassungen vorzunehmen, während Sie diese Challenge in der Praxis umsetzen. Fragen Sie sich: Wie kann ich diese Challenge für mich so unterhaltsam und einfach wie möglich gestalten, damit ich sie weiterführen kann? Mit wem kann ich darüber sprechen?</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Wenn Sie Interesse und die Möglichkeit dazu haben, informieren Sie sich über formelle 30-Tage-Challenge-Initiativen wie </a:t>
            </a:r>
            <a:r>
              <a:rPr lang="en-IE" sz="2200" b="1" dirty="0" err="1">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cChallenge</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endPar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2999858" y="455088"/>
            <a:ext cx="0" cy="57287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204857" y="2547251"/>
            <a:ext cx="487494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BF404203-884B-CA31-4105-1B3231555F9A}"/>
              </a:ext>
            </a:extLst>
          </p:cNvPr>
          <p:cNvSpPr/>
          <p:nvPr/>
        </p:nvSpPr>
        <p:spPr>
          <a:xfrm>
            <a:off x="5071073" y="3525562"/>
            <a:ext cx="598728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9BEC4610-6CBD-B234-855A-063E568CBEEF}"/>
              </a:ext>
            </a:extLst>
          </p:cNvPr>
          <p:cNvSpPr/>
          <p:nvPr/>
        </p:nvSpPr>
        <p:spPr>
          <a:xfrm>
            <a:off x="6760363" y="4485156"/>
            <a:ext cx="428768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92C79781-3F97-C1DC-B0CD-7CB3B627B9F1}"/>
              </a:ext>
            </a:extLst>
          </p:cNvPr>
          <p:cNvSpPr txBox="1"/>
          <p:nvPr/>
        </p:nvSpPr>
        <p:spPr>
          <a:xfrm>
            <a:off x="5648739" y="4501643"/>
            <a:ext cx="535644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Lebensweisen</a:t>
            </a:r>
          </a:p>
        </p:txBody>
      </p:sp>
      <p:sp>
        <p:nvSpPr>
          <p:cNvPr id="14" name="TextBox 13">
            <a:extLst>
              <a:ext uri="{FF2B5EF4-FFF2-40B4-BE49-F238E27FC236}">
                <a16:creationId xmlns:a16="http://schemas.microsoft.com/office/drawing/2014/main" id="{B6F07A20-E57C-3B8E-FF43-50092129CA69}"/>
              </a:ext>
            </a:extLst>
          </p:cNvPr>
          <p:cNvSpPr txBox="1"/>
          <p:nvPr/>
        </p:nvSpPr>
        <p:spPr>
          <a:xfrm>
            <a:off x="5894937" y="2656478"/>
            <a:ext cx="516342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Aktivitäten zur</a:t>
            </a:r>
          </a:p>
        </p:txBody>
      </p:sp>
      <p:sp>
        <p:nvSpPr>
          <p:cNvPr id="17" name="TextBox 16">
            <a:extLst>
              <a:ext uri="{FF2B5EF4-FFF2-40B4-BE49-F238E27FC236}">
                <a16:creationId xmlns:a16="http://schemas.microsoft.com/office/drawing/2014/main" id="{E985270A-3E2B-9BCB-EC2A-4E9EA95BC7FA}"/>
              </a:ext>
            </a:extLst>
          </p:cNvPr>
          <p:cNvSpPr txBox="1"/>
          <p:nvPr/>
        </p:nvSpPr>
        <p:spPr>
          <a:xfrm>
            <a:off x="4642803" y="3542049"/>
            <a:ext cx="637269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 die Kraft geben</a:t>
            </a:r>
          </a:p>
        </p:txBody>
      </p:sp>
    </p:spTree>
    <p:extLst>
      <p:ext uri="{BB962C8B-B14F-4D97-AF65-F5344CB8AC3E}">
        <p14:creationId xmlns:p14="http://schemas.microsoft.com/office/powerpoint/2010/main" val="909878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48640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4479699"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Es gibt so viele verschiedene Möglichkeiten, ein nachhaltiges, spannendes und sinnvolles Leben zu führen, dass wir unmöglich alle behandeln können.</a:t>
            </a:r>
          </a:p>
        </p:txBody>
      </p:sp>
      <p:sp>
        <p:nvSpPr>
          <p:cNvPr id="8" name="Text Placeholder 3">
            <a:extLst>
              <a:ext uri="{FF2B5EF4-FFF2-40B4-BE49-F238E27FC236}">
                <a16:creationId xmlns:a16="http://schemas.microsoft.com/office/drawing/2014/main" id="{16F57749-8810-2190-D3D8-A6C1EEBF1900}"/>
              </a:ext>
            </a:extLst>
          </p:cNvPr>
          <p:cNvSpPr txBox="1">
            <a:spLocks/>
          </p:cNvSpPr>
          <p:nvPr/>
        </p:nvSpPr>
        <p:spPr>
          <a:xfrm>
            <a:off x="6096000" y="738433"/>
            <a:ext cx="475129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Stattdessen haben wir uns dafür entschieden, uns auf einige praktische Aktivitäten zu konzentrieren, die hoffentlich ein wenig Inspiration bieten können. Im Folgenden erfahren Sie, wie Sie alte Gebäude restaurieren, mit natürlichen Materialien bauen und was Sie beachten sollten, wenn Sie harmonischer in der Natur leben möchten.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meisten der in diesem Modul beschriebenen Aktivitäten sind große Unternehmungen, die wir nicht empfehlen, alleine durchzuführen. Es handelt sich um kollektive Aktivitäten, die in der Familie oder einer größeren Gemeinschaft stattfinden sollten.</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872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1"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Restaurierung alter Gebäude </a:t>
            </a: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9488817"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Wie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Carl Elefante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sagte: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„Das umweltfreundlichste Gebäude ist </a:t>
            </a: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das, das bereits existiert.“ </a:t>
            </a:r>
          </a:p>
          <a:p>
            <a:pPr marL="0" indent="0">
              <a:lnSpc>
                <a:spcPts val="2500"/>
              </a:lnSpc>
              <a:spcBef>
                <a:spcPts val="0"/>
              </a:spcBef>
              <a:buNone/>
            </a:pPr>
            <a:endPar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Die Restaurierung alter Gebäude bietet eine einzigartige Möglichkeit, Nachhaltigkeit zu fördern und gleichzeitig eine Verbindung zu Ihrem kulturellen Erbe herzustellen.</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Durch die Erhaltung der von unseren Vorfahren erbauten Strukturen würdigen wir nicht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nicht nur ihre Handwerkskunst, sondern führen auch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Traditionen der Findigkeit und Selbstversorgung fort.</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C183-69E6-8FB5-071A-1432638FFE09}"/>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A680E98C-7059-1E95-1131-DB87EC1F4DA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E5CD3C8F-29ED-FC0D-E6EE-EFAA2AA0C76D}"/>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358F57-24E3-6AD0-6225-0B2E236C60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8D222A9-6982-7F49-C6C0-1AAE502E50E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B0499C4-BAE8-8568-E0C9-3129F6844282}"/>
              </a:ext>
            </a:extLst>
          </p:cNvPr>
          <p:cNvSpPr txBox="1">
            <a:spLocks/>
          </p:cNvSpPr>
          <p:nvPr/>
        </p:nvSpPr>
        <p:spPr>
          <a:xfrm>
            <a:off x="1" y="568191"/>
            <a:ext cx="7445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Restaurierung alter Gebäude </a:t>
            </a:r>
          </a:p>
        </p:txBody>
      </p:sp>
      <p:sp>
        <p:nvSpPr>
          <p:cNvPr id="27" name="Text Placeholder 3">
            <a:extLst>
              <a:ext uri="{FF2B5EF4-FFF2-40B4-BE49-F238E27FC236}">
                <a16:creationId xmlns:a16="http://schemas.microsoft.com/office/drawing/2014/main" id="{7674CAD8-518D-E1C3-626D-9D3410AC7766}"/>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Diese Materialien bieten in Kombination mit bewährten Bauweisen eine hervorragende Isolierung, Langlebigkeit und geringe Umweltbelastung. Durch die Restaurierung statt durch Neubauten schonen wir diese wertvollen Ressourcen und reduzieren Abfall und den Bedarf an neuen Materialien. Eine Studie aus dem Jahr 2016 kam zu dem Schluss, dass es zwischen 10 und 80 Jahren dauert, bis ein neues Gebäude, das 30 % effizienter ist als ein bestehendes Gebäude mit durchschnittlicher Leistung, die negativen Auswirkungen seines Baus auf den Klimawandel ausgleicht.</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6" name="Text Placeholder 3">
            <a:extLst>
              <a:ext uri="{FF2B5EF4-FFF2-40B4-BE49-F238E27FC236}">
                <a16:creationId xmlns:a16="http://schemas.microsoft.com/office/drawing/2014/main" id="{246C920E-3365-CBF3-5130-02E80810479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Ältere Gebäude wurden oft mit natürlichen, nachhaltigen Materialien wie Stein, Holz und Lehm gebaut, die auf Langlebigkeit und Anpassung an die Umgebung ausgelegt sind.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14B0253-3CA3-9D35-563D-CF46F0D7F53E}"/>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43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6760-500A-4A79-7B55-FC79E54F798D}"/>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22B8C1C6-59A6-7F1F-5D4E-4572639A1E1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0AC6962-9AC5-B33D-C72F-45332F1FD212}"/>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D4A4804-C694-143F-570C-C8905315148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032800E-3984-FD1E-9076-2AE3C7D234D2}"/>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BF0990DC-14C8-BC79-D045-3C2439843325}"/>
              </a:ext>
            </a:extLst>
          </p:cNvPr>
          <p:cNvSpPr txBox="1">
            <a:spLocks/>
          </p:cNvSpPr>
          <p:nvPr/>
        </p:nvSpPr>
        <p:spPr>
          <a:xfrm>
            <a:off x="1" y="568191"/>
            <a:ext cx="71192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Restaurierung alter Gebäude </a:t>
            </a:r>
          </a:p>
        </p:txBody>
      </p:sp>
      <p:sp>
        <p:nvSpPr>
          <p:cNvPr id="27" name="Text Placeholder 3">
            <a:extLst>
              <a:ext uri="{FF2B5EF4-FFF2-40B4-BE49-F238E27FC236}">
                <a16:creationId xmlns:a16="http://schemas.microsoft.com/office/drawing/2014/main" id="{61FD7EC6-C5B8-6396-500B-6E962C85A165}"/>
              </a:ext>
            </a:extLst>
          </p:cNvPr>
          <p:cNvSpPr txBox="1">
            <a:spLocks/>
          </p:cNvSpPr>
          <p:nvPr/>
        </p:nvSpPr>
        <p:spPr>
          <a:xfrm>
            <a:off x="3610952" y="1921602"/>
            <a:ext cx="72018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Es bringt Menschen zusammen, vermittelt Ihnen wertvolle Fähigkeiten und lässt Sie gleichzeitig von der Kraft und Weisheit älterer Generationen profitieren, deren Fähigkeiten und Wissen nach wie vor relevant sind. Durch die Einbeziehung von Familie, Freunden und Nachbarn können Sie ein gemeinsames Zielbewusstsein schaffen und eine tiefere Wertschätzung für die anstehenden Aufgaben entwickeln. Die Restaurierung alter Gebäude ist kein schneller Prozess, aber einer, der tiefe Befriedigung schenkt. Jede Aufgabe – von der Erhaltung komplizierter Details bis hin zur Gestaltung eines praktischen und schönen Raums – kann ein Gefühl der Erfüllung vermitteln. Durch diesen achtsamen Ansatz bewahren wir nicht nur unsere Vergangenheit, sondern bauen auch eine nachhaltige Zukunft auf, die in der Tradition verwurzelt ist und durch unsere kollektiven Fähigkeiten gestärkt wird.</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D37921C1-7A95-8FF3-782F-61A360C599DA}"/>
              </a:ext>
            </a:extLst>
          </p:cNvPr>
          <p:cNvSpPr txBox="1">
            <a:spLocks/>
          </p:cNvSpPr>
          <p:nvPr/>
        </p:nvSpPr>
        <p:spPr>
          <a:xfrm>
            <a:off x="460686" y="1930428"/>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Der Restaurierungsprozess kann auch die Gemeinschaft und Verbundenheit fördern.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4F8DDFA-3A56-BDF5-E6CB-98A06D6271F5}"/>
              </a:ext>
            </a:extLst>
          </p:cNvPr>
          <p:cNvCxnSpPr>
            <a:cxnSpLocks/>
          </p:cNvCxnSpPr>
          <p:nvPr/>
        </p:nvCxnSpPr>
        <p:spPr>
          <a:xfrm>
            <a:off x="3424465" y="1800426"/>
            <a:ext cx="0" cy="420592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627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79870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Bauen mit natürlichen Materialien </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3722915" y="1921602"/>
            <a:ext cx="708991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Natürliche Materialien haben schon immer unsere Häuser und Kulturen geprägt. Vor der Industrialisierung und den Weltkriegen war es üblich, Materialien zu verwenden, die direkt aus der Natur stammten. Holzhäuser, Steinmauern und Strohdächer waren in ganz Europa Standard. In den schottischen Highlands oder in Island bauten die Menschen Torfhäuser, während in Südspanien Kalkputz für dauerhafte, schöne Oberflächen sorgte. In Nordafrika fügen sich Lehmziegelhäuser nahtlos in die Wüste ein, während in Japan Bambus- und Holzkonstruktionen die Harmonie zwischen Mensch und Natur würdigen. In Peru schufen die Menschen in der Antike Mikroklimata und fortschrittliche Entwässerungssysteme für die Landwirtschaft, wobei sie nur Steine, Erde und die natürliche Landschaft nutzten. </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590524"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Viele Menschen glauben heute fälschlicherweise, dass das Bauen mit natürlichen Materialien entweder der Vergangenheit angehört oder ein moderner „Trend” ist, aber die Wahrheit liegt irgendwo dazwischen.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3318324"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F924-D9AB-099D-A44B-5FCFBDA395C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29F49FCB-9D0A-5CAC-FCCE-B4633E91D6C0}"/>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5DDC537-707F-EC4C-0956-7F4BD95AF8D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FFB7A62-612C-2849-82E2-4F9FF5994E4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87F4A2D-DCC3-83E5-75AD-FF0DEF2CC62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5EBEAE1-E203-1E7C-A4DB-638F1A5FB61D}"/>
              </a:ext>
            </a:extLst>
          </p:cNvPr>
          <p:cNvSpPr txBox="1">
            <a:spLocks/>
          </p:cNvSpPr>
          <p:nvPr/>
        </p:nvSpPr>
        <p:spPr>
          <a:xfrm>
            <a:off x="3" y="568191"/>
            <a:ext cx="76977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Bauen mit natürlichen Materialien </a:t>
            </a:r>
          </a:p>
        </p:txBody>
      </p:sp>
      <p:sp>
        <p:nvSpPr>
          <p:cNvPr id="2" name="Text Placeholder 3">
            <a:extLst>
              <a:ext uri="{FF2B5EF4-FFF2-40B4-BE49-F238E27FC236}">
                <a16:creationId xmlns:a16="http://schemas.microsoft.com/office/drawing/2014/main" id="{E8A358DC-96F3-102E-1CA7-B3EF5B002FFF}"/>
              </a:ext>
            </a:extLst>
          </p:cNvPr>
          <p:cNvSpPr txBox="1">
            <a:spLocks/>
          </p:cNvSpPr>
          <p:nvPr/>
        </p:nvSpPr>
        <p:spPr>
          <a:xfrm>
            <a:off x="3694924" y="1921602"/>
            <a:ext cx="73137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 Wärme einer Holzhütte in den österreichischen Alpen oder die kühle Zuflucht eines Lehmhauses in New Mexico spiegeln nicht nur das Klima wider, sondern auch die lokale Kultur und die vorhandenen Ressourcen. Diese Gebäude verschmelzen mit der Landschaft und schaffen eine tiefere Verbindung zwischen den Menschen und ihrer Umgebung.</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Auch heute noch leben viele von uns mit natürlichen Materialien, ohne es zu merken – Holzböden, Lehmziegel und Steinwege sind nach wie vor fester Bestandteil unserer Häuser. Diese Materialien bieten nicht nur eine nachhaltige, energieeffiziente Option, sondern ermöglichen es auch Einzelpersonen und Gemeinschaften, sich wieder mit traditionellem Wissen zu verbinden und die Abhängigkeit von kommerziellen, industrialisierten Systemen zu verringern.</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AA30C-F2EA-0B27-5DA7-FBC074A7FBEE}"/>
              </a:ext>
            </a:extLst>
          </p:cNvPr>
          <p:cNvSpPr txBox="1">
            <a:spLocks/>
          </p:cNvSpPr>
          <p:nvPr/>
        </p:nvSpPr>
        <p:spPr>
          <a:xfrm>
            <a:off x="666129"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Das Bauen mit natürlichen Materialien ist mehr als nur eine Bautechnik – es ist eine Möglichkeit, mit dem Land verbunden zu bleiben. </a:t>
            </a:r>
          </a:p>
        </p:txBody>
      </p:sp>
      <p:cxnSp>
        <p:nvCxnSpPr>
          <p:cNvPr id="5" name="Straight Connector 4">
            <a:extLst>
              <a:ext uri="{FF2B5EF4-FFF2-40B4-BE49-F238E27FC236}">
                <a16:creationId xmlns:a16="http://schemas.microsoft.com/office/drawing/2014/main" id="{41C54E7B-42F0-50F8-1B0D-6449171BF166}"/>
              </a:ext>
            </a:extLst>
          </p:cNvPr>
          <p:cNvCxnSpPr>
            <a:cxnSpLocks/>
          </p:cNvCxnSpPr>
          <p:nvPr/>
        </p:nvCxnSpPr>
        <p:spPr>
          <a:xfrm>
            <a:off x="3478812"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22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927850"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79432" y="3343552"/>
            <a:ext cx="346980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4359" y="221920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68558" y="2251108"/>
            <a:ext cx="7518444" cy="547147"/>
          </a:xfrm>
          <a:ln>
            <a:noFill/>
          </a:ln>
        </p:spPr>
        <p:txBody>
          <a:bodyPr/>
          <a:lstStyle/>
          <a:p>
            <a:pPr>
              <a:tabLst>
                <a:tab pos="5591175" algn="l"/>
              </a:tabLst>
            </a:pPr>
            <a:r>
              <a:rPr lang="en-US" sz="2400"/>
              <a:t>Einleitung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4379" y="274159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38578" y="2773501"/>
            <a:ext cx="7233631" cy="547147"/>
          </a:xfrm>
          <a:ln>
            <a:noFill/>
          </a:ln>
        </p:spPr>
        <p:txBody>
          <a:bodyPr/>
          <a:lstStyle/>
          <a:p>
            <a:pPr>
              <a:tabLst>
                <a:tab pos="5591175" algn="l"/>
              </a:tabLst>
            </a:pPr>
            <a:r>
              <a:rPr lang="en-US" sz="2400" dirty="0"/>
              <a:t>Herausforderung: 30 Tage lang Veränderungen </a:t>
            </a:r>
            <a:r>
              <a:rPr lang="en-US" sz="2400"/>
              <a:t>üben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4379" y="326399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38578" y="3295894"/>
            <a:ext cx="7383532" cy="547147"/>
          </a:xfrm>
          <a:ln>
            <a:noFill/>
          </a:ln>
        </p:spPr>
        <p:txBody>
          <a:bodyPr/>
          <a:lstStyle/>
          <a:p>
            <a:pPr>
              <a:tabLst>
                <a:tab pos="5591175" algn="l"/>
              </a:tabLst>
            </a:pPr>
            <a:r>
              <a:rPr lang="en-US" sz="2400" dirty="0"/>
              <a:t>Aktivitäten zur Schaffung einer selbstbestimmten </a:t>
            </a:r>
            <a:r>
              <a:rPr lang="en-US" sz="2400"/>
              <a:t>Lebensweise    	13</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4379" y="378638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38578" y="3818287"/>
            <a:ext cx="7233631" cy="547147"/>
          </a:xfrm>
          <a:ln>
            <a:noFill/>
          </a:ln>
        </p:spPr>
        <p:txBody>
          <a:bodyPr/>
          <a:lstStyle/>
          <a:p>
            <a:pPr>
              <a:lnSpc>
                <a:spcPts val="2180"/>
              </a:lnSpc>
              <a:spcBef>
                <a:spcPts val="0"/>
              </a:spcBef>
              <a:tabLst>
                <a:tab pos="5591175" algn="l"/>
              </a:tabLst>
            </a:pPr>
            <a:r>
              <a:rPr lang="en-US" sz="2400" dirty="0"/>
              <a:t>Grundlegende Übungen für schwierige </a:t>
            </a:r>
            <a:r>
              <a:rPr lang="en-US" sz="2400"/>
              <a:t>Lebenssituationen    	25</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684379" y="430877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638578" y="4340680"/>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Tagebuchaktivitäten         	40</a:t>
            </a:r>
            <a:endParaRPr lang="en-US" sz="2400" dirty="0"/>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684379" y="483117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638578" y="4863073"/>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Ressourcen für weitere </a:t>
            </a:r>
            <a:r>
              <a:rPr lang="en-US" sz="2400"/>
              <a:t>Erkundungen         	45</a:t>
            </a:r>
            <a:endParaRPr lang="en-US" sz="2400" dirty="0"/>
          </a:p>
        </p:txBody>
      </p:sp>
      <p:sp>
        <p:nvSpPr>
          <p:cNvPr id="28" name="TextBox 27">
            <a:extLst>
              <a:ext uri="{FF2B5EF4-FFF2-40B4-BE49-F238E27FC236}">
                <a16:creationId xmlns:a16="http://schemas.microsoft.com/office/drawing/2014/main" id="{2F1E8373-A369-4750-BBD5-DDA01A2722E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Empowerment </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47B39-760F-B13E-62A1-08D57FED0E1C}"/>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CBC75E71-A745-22F9-BAAC-8CAF25B455C9}"/>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85B6F005-64DD-0397-1FB0-5BAB1F14B90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90AB49-09D4-FC4E-602E-A445293DFAD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2E728B81-4111-760E-C914-108D098DA1C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1D29C9F0-BB28-70C9-1B6E-B90193BF51C3}"/>
              </a:ext>
            </a:extLst>
          </p:cNvPr>
          <p:cNvSpPr txBox="1">
            <a:spLocks/>
          </p:cNvSpPr>
          <p:nvPr/>
        </p:nvSpPr>
        <p:spPr>
          <a:xfrm>
            <a:off x="3" y="568191"/>
            <a:ext cx="76324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Bauen mit natürlichen Materialien </a:t>
            </a:r>
          </a:p>
        </p:txBody>
      </p:sp>
      <p:sp>
        <p:nvSpPr>
          <p:cNvPr id="2" name="Text Placeholder 3">
            <a:extLst>
              <a:ext uri="{FF2B5EF4-FFF2-40B4-BE49-F238E27FC236}">
                <a16:creationId xmlns:a16="http://schemas.microsoft.com/office/drawing/2014/main" id="{84F3AFBF-D77D-CA40-3CA6-A67B03890116}"/>
              </a:ext>
            </a:extLst>
          </p:cNvPr>
          <p:cNvSpPr txBox="1">
            <a:spLocks/>
          </p:cNvSpPr>
          <p:nvPr/>
        </p:nvSpPr>
        <p:spPr>
          <a:xfrm>
            <a:off x="4935738" y="1921602"/>
            <a:ext cx="54633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Es ermöglicht uns, nachhaltiger zu leben, Häuser zu schaffen, die im Einklang mit der Natur stehen, und das Wissen über den verantwortungsvollen Umgang mit den Ressourcen der Natur weiterzugeben. </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einer Welt, die mit klimatischen Herausforderungen konfrontiert ist, bietet die Rückkehr zu diesen zeitlosen Praktiken Hoffnung und Stärkung für zukünftige Generationen – in der unsere Häuser nicht nur Unterkünfte sind, sondern aktive Teilnehmer der Landschaft, verwurzelt in Geschichte und Nachhaltigkeit.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A1DE9B36-71E4-6B3C-6354-F3CD4C6E4E15}"/>
              </a:ext>
            </a:extLst>
          </p:cNvPr>
          <p:cNvSpPr txBox="1">
            <a:spLocks/>
          </p:cNvSpPr>
          <p:nvPr/>
        </p:nvSpPr>
        <p:spPr>
          <a:xfrm>
            <a:off x="1089536" y="1921602"/>
            <a:ext cx="299836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Mit der Natur zu bauen ist nicht nur ein Trend, sondern ein Weg zu Selbstständigkeit und Umweltbewusstsein. </a:t>
            </a:r>
          </a:p>
        </p:txBody>
      </p:sp>
      <p:cxnSp>
        <p:nvCxnSpPr>
          <p:cNvPr id="5" name="Straight Connector 4">
            <a:extLst>
              <a:ext uri="{FF2B5EF4-FFF2-40B4-BE49-F238E27FC236}">
                <a16:creationId xmlns:a16="http://schemas.microsoft.com/office/drawing/2014/main" id="{E16A1833-82B7-C8C0-D987-F5197E0669E2}"/>
              </a:ext>
            </a:extLst>
          </p:cNvPr>
          <p:cNvCxnSpPr>
            <a:cxnSpLocks/>
          </p:cNvCxnSpPr>
          <p:nvPr/>
        </p:nvCxnSpPr>
        <p:spPr>
          <a:xfrm>
            <a:off x="4511820" y="1754999"/>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234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213A28F2-9269-52E7-3D4D-711F6F8D9616}"/>
              </a:ext>
            </a:extLst>
          </p:cNvPr>
          <p:cNvSpPr txBox="1">
            <a:spLocks/>
          </p:cNvSpPr>
          <p:nvPr/>
        </p:nvSpPr>
        <p:spPr>
          <a:xfrm>
            <a:off x="0" y="568191"/>
            <a:ext cx="833223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Bauen Sie ein kleines Haus in der Natur </a:t>
            </a:r>
          </a:p>
        </p:txBody>
      </p:sp>
      <p:sp>
        <p:nvSpPr>
          <p:cNvPr id="9" name="Text Placeholder 3">
            <a:extLst>
              <a:ext uri="{FF2B5EF4-FFF2-40B4-BE49-F238E27FC236}">
                <a16:creationId xmlns:a16="http://schemas.microsoft.com/office/drawing/2014/main" id="{FC70BFA4-87EC-1083-B8ED-5B271A55D00D}"/>
              </a:ext>
            </a:extLst>
          </p:cNvPr>
          <p:cNvSpPr txBox="1">
            <a:spLocks/>
          </p:cNvSpPr>
          <p:nvPr/>
        </p:nvSpPr>
        <p:spPr>
          <a:xfrm>
            <a:off x="5820376" y="1921602"/>
            <a:ext cx="457868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Wenn Sie in Ihrer Region oder zum jetzigen Zeitpunkt Ihres Lebens kein echtes Tiny House bauen können, betrachten Sie dies als eine Möglichkeit, Informationen zu sammeln, und erwägen Sie stattdessen, eine kleine Struktur wie ein Baumhaus oder eine Jurte zu bauen oder zu entwerfen, die Sie in naher Zukunft besuchen können, um sich wieder mit der Natur zu verbinden.</a:t>
            </a:r>
          </a:p>
          <a:p>
            <a:pPr marL="0" indent="0">
              <a:lnSpc>
                <a:spcPts val="2200"/>
              </a:lnSpc>
              <a:spcBef>
                <a:spcPts val="1200"/>
              </a:spcBef>
              <a:buClr>
                <a:srgbClr val="5398A2"/>
              </a:buClr>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E06D797B-DD30-F04E-0DB3-180FACACC18D}"/>
              </a:ext>
            </a:extLst>
          </p:cNvPr>
          <p:cNvSpPr txBox="1">
            <a:spLocks/>
          </p:cNvSpPr>
          <p:nvPr/>
        </p:nvSpPr>
        <p:spPr>
          <a:xfrm>
            <a:off x="773840" y="1921602"/>
            <a:ext cx="406905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Beim Bau eines Tiny House in der Natur geht es nicht nur darum, einen kleinen Wohnraum zu schaffen, sondern auch darum, Unabhängigkeit und Selbstversorgung zu leben und ein echtes Gefühl der Selbstbestimmung zu entwickeln. </a:t>
            </a:r>
          </a:p>
        </p:txBody>
      </p:sp>
      <p:cxnSp>
        <p:nvCxnSpPr>
          <p:cNvPr id="12" name="Straight Connector 11">
            <a:extLst>
              <a:ext uri="{FF2B5EF4-FFF2-40B4-BE49-F238E27FC236}">
                <a16:creationId xmlns:a16="http://schemas.microsoft.com/office/drawing/2014/main" id="{B1BC25D7-B30D-72BA-CF09-9C1699BC9F0B}"/>
              </a:ext>
            </a:extLst>
          </p:cNvPr>
          <p:cNvCxnSpPr>
            <a:cxnSpLocks/>
          </p:cNvCxnSpPr>
          <p:nvPr/>
        </p:nvCxnSpPr>
        <p:spPr>
          <a:xfrm>
            <a:off x="5193137" y="1654930"/>
            <a:ext cx="0" cy="4266598"/>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A7E4-A9BE-B745-5915-8E4AAFE4D2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9AF1CE0-C889-BCA2-52CF-B173BB1AA14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44ABE6B5-E055-5831-3B45-3690243F90B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EB71F71-BBC8-4751-BEB5-F7DF68B4967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AF35DF2-C832-21A8-3690-F45B0590028C}"/>
              </a:ext>
            </a:extLst>
          </p:cNvPr>
          <p:cNvSpPr/>
          <p:nvPr/>
        </p:nvSpPr>
        <p:spPr>
          <a:xfrm>
            <a:off x="502861" y="2735295"/>
            <a:ext cx="10359712" cy="389877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EDF4135-CB47-DDFB-053F-C0C12162B871}"/>
              </a:ext>
            </a:extLst>
          </p:cNvPr>
          <p:cNvSpPr txBox="1">
            <a:spLocks/>
          </p:cNvSpPr>
          <p:nvPr/>
        </p:nvSpPr>
        <p:spPr>
          <a:xfrm>
            <a:off x="1735108" y="32897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Wählen Sie den Standort sorgfältig aus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Unabhängig davon, ob Sie bereits ein Grundstück besitzen oder einen Kauf planen, wählen Sie einen Standort, an dem sich Ihr Bauvorhaben harmonisch in die Natur einfügt und nur minimale Auswirkungen auf die Umwelt hat. So stellen Sie sicher, dass Ihr Haus die natürliche Umgebung respektiert und bewahrt. Achten Sie auf natürliche Ressourcen wie Sonnenlicht, Wasser und Wind, die es Ihnen ermöglichen, die Abhängigkeit von externen Energiequellen zu reduzieren.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8EA8691-7A16-2736-C408-E10E04501794}"/>
              </a:ext>
            </a:extLst>
          </p:cNvPr>
          <p:cNvCxnSpPr>
            <a:cxnSpLocks/>
          </p:cNvCxnSpPr>
          <p:nvPr/>
        </p:nvCxnSpPr>
        <p:spPr>
          <a:xfrm flipH="1">
            <a:off x="1401145" y="37843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9CA090-16DC-4956-AB8C-A71E754D0CA9}"/>
              </a:ext>
            </a:extLst>
          </p:cNvPr>
          <p:cNvGrpSpPr/>
          <p:nvPr/>
        </p:nvGrpSpPr>
        <p:grpSpPr>
          <a:xfrm>
            <a:off x="439204" y="3478610"/>
            <a:ext cx="1420700" cy="893966"/>
            <a:chOff x="5728181" y="1253145"/>
            <a:chExt cx="1546707" cy="973255"/>
          </a:xfrm>
        </p:grpSpPr>
        <p:sp>
          <p:nvSpPr>
            <p:cNvPr id="18" name="Oval 17">
              <a:extLst>
                <a:ext uri="{FF2B5EF4-FFF2-40B4-BE49-F238E27FC236}">
                  <a16:creationId xmlns:a16="http://schemas.microsoft.com/office/drawing/2014/main" id="{3CA51106-CB86-5E26-F24C-EADE600163B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C372341-95D5-D0DC-E024-A174DAE0FC5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299FAE02-8A3C-A159-3AA4-14AF8D5314CA}"/>
              </a:ext>
            </a:extLst>
          </p:cNvPr>
          <p:cNvSpPr txBox="1">
            <a:spLocks/>
          </p:cNvSpPr>
          <p:nvPr/>
        </p:nvSpPr>
        <p:spPr>
          <a:xfrm>
            <a:off x="1" y="568191"/>
            <a:ext cx="92932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Bauen Sie ein Tiny House in der Natur </a:t>
            </a:r>
          </a:p>
        </p:txBody>
      </p:sp>
      <p:sp>
        <p:nvSpPr>
          <p:cNvPr id="5" name="Text Placeholder 3">
            <a:extLst>
              <a:ext uri="{FF2B5EF4-FFF2-40B4-BE49-F238E27FC236}">
                <a16:creationId xmlns:a16="http://schemas.microsoft.com/office/drawing/2014/main" id="{AA53C5EA-A3BC-C941-8212-1B9F19169499}"/>
              </a:ext>
            </a:extLst>
          </p:cNvPr>
          <p:cNvSpPr txBox="1">
            <a:spLocks/>
          </p:cNvSpPr>
          <p:nvPr/>
        </p:nvSpPr>
        <p:spPr>
          <a:xfrm>
            <a:off x="773847" y="1516086"/>
            <a:ext cx="7724701" cy="10173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Hier sind einige Dinge, die Sie bei der Planung Ihres eigenen Tiny House beachten sollten:</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8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2FFC-376C-C21E-E423-CC671F9197B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EB18795-1024-6CCC-4EF6-D3969793399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CE51F48-455E-6FCF-00CF-D8DE8042C42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DFC03F-9EE8-3584-C1AA-AAAFAF4AEE77}"/>
              </a:ext>
            </a:extLst>
          </p:cNvPr>
          <p:cNvSpPr/>
          <p:nvPr/>
        </p:nvSpPr>
        <p:spPr>
          <a:xfrm rot="5400000">
            <a:off x="205861" y="1811975"/>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3BC024C-AC19-EF34-683E-42954B423B93}"/>
              </a:ext>
            </a:extLst>
          </p:cNvPr>
          <p:cNvSpPr/>
          <p:nvPr/>
        </p:nvSpPr>
        <p:spPr>
          <a:xfrm>
            <a:off x="502861" y="555812"/>
            <a:ext cx="10359712" cy="61435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525F8C0D-D196-C146-9158-CD73193A53ED}"/>
              </a:ext>
            </a:extLst>
          </p:cNvPr>
          <p:cNvSpPr txBox="1">
            <a:spLocks/>
          </p:cNvSpPr>
          <p:nvPr/>
        </p:nvSpPr>
        <p:spPr>
          <a:xfrm>
            <a:off x="1699249" y="81327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Verwenden Sie lokale und nachhaltige Materialien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Verwenden Sie Materialien wie wiederverwertetes Holz, Stein und Lehm aus Ihrer Umgebung. Diese natürlichen Materialien minimieren nicht nur die Umweltbelastung, sondern sorgen auch für ein Zuhause, das im Winter warm und im Sommer kühl bleibt, sodass weniger externe Heizung oder Klimaanlagen benötigt werden.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DCB3966-33CB-D8FB-475D-3C9E6C71B9C4}"/>
              </a:ext>
            </a:extLst>
          </p:cNvPr>
          <p:cNvCxnSpPr>
            <a:cxnSpLocks/>
          </p:cNvCxnSpPr>
          <p:nvPr/>
        </p:nvCxnSpPr>
        <p:spPr>
          <a:xfrm flipH="1">
            <a:off x="1365286" y="155188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0047CD8-5798-60D6-A7A7-7ED7B068767A}"/>
              </a:ext>
            </a:extLst>
          </p:cNvPr>
          <p:cNvGrpSpPr/>
          <p:nvPr/>
        </p:nvGrpSpPr>
        <p:grpSpPr>
          <a:xfrm>
            <a:off x="403345" y="1246180"/>
            <a:ext cx="1420700" cy="893966"/>
            <a:chOff x="5728181" y="1253145"/>
            <a:chExt cx="1546707" cy="973255"/>
          </a:xfrm>
        </p:grpSpPr>
        <p:sp>
          <p:nvSpPr>
            <p:cNvPr id="18" name="Oval 17">
              <a:extLst>
                <a:ext uri="{FF2B5EF4-FFF2-40B4-BE49-F238E27FC236}">
                  <a16:creationId xmlns:a16="http://schemas.microsoft.com/office/drawing/2014/main" id="{BFC15301-777F-07E4-D080-EC4CAD57C6C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A2B6FDF-FA49-AEA0-773E-6EACE541C97D}"/>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6" name="Text Placeholder 3">
            <a:extLst>
              <a:ext uri="{FF2B5EF4-FFF2-40B4-BE49-F238E27FC236}">
                <a16:creationId xmlns:a16="http://schemas.microsoft.com/office/drawing/2014/main" id="{D7D2E815-5126-58C5-EDC5-FDB5C97C1B75}"/>
              </a:ext>
            </a:extLst>
          </p:cNvPr>
          <p:cNvSpPr txBox="1">
            <a:spLocks/>
          </p:cNvSpPr>
          <p:nvPr/>
        </p:nvSpPr>
        <p:spPr>
          <a:xfrm>
            <a:off x="1776971" y="3755048"/>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Maximieren Sie netzunabhängige Energielösungen</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Durch die Nutzung von Sonnenkollektoren, Windkraftanlagen oder Holz zur Wärmegewinnung sind Sie unabhängig von externen Stromnetzen. Diese Selbstversorgung ist eine wirkungsvolle Möglichkeit, Ihren Energieverbrauch zu kontrollieren und Ihren CO2-Fußabdruck zu verringern.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3A386F4F-742E-D624-7309-50AC97A66F5E}"/>
              </a:ext>
            </a:extLst>
          </p:cNvPr>
          <p:cNvCxnSpPr>
            <a:cxnSpLocks/>
          </p:cNvCxnSpPr>
          <p:nvPr/>
        </p:nvCxnSpPr>
        <p:spPr>
          <a:xfrm flipH="1">
            <a:off x="1443008" y="444922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23708DA-C323-55DD-36F7-35076803C95B}"/>
              </a:ext>
            </a:extLst>
          </p:cNvPr>
          <p:cNvGrpSpPr/>
          <p:nvPr/>
        </p:nvGrpSpPr>
        <p:grpSpPr>
          <a:xfrm>
            <a:off x="481067" y="4143520"/>
            <a:ext cx="1420700" cy="893966"/>
            <a:chOff x="5728181" y="1253145"/>
            <a:chExt cx="1546707" cy="973255"/>
          </a:xfrm>
        </p:grpSpPr>
        <p:sp>
          <p:nvSpPr>
            <p:cNvPr id="9" name="Oval 8">
              <a:extLst>
                <a:ext uri="{FF2B5EF4-FFF2-40B4-BE49-F238E27FC236}">
                  <a16:creationId xmlns:a16="http://schemas.microsoft.com/office/drawing/2014/main" id="{F740BA09-EC57-D8C9-C20B-C2FE5A58EAB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8FB74A18-3A52-F4FE-48DE-F05818C1C047}"/>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440177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3061-55D2-4028-69E9-B07F86223F7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C70CBF2-0F5A-B52F-E078-3E32B96B9BC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7AA41ACD-AC91-372F-497B-236F2991082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48D7265-A45A-7F29-9D69-5EF4DB78F574}"/>
              </a:ext>
            </a:extLst>
          </p:cNvPr>
          <p:cNvSpPr/>
          <p:nvPr/>
        </p:nvSpPr>
        <p:spPr>
          <a:xfrm rot="5400000">
            <a:off x="258323" y="395508"/>
            <a:ext cx="6191223" cy="666747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C08B3F2-BB49-C68A-0DB5-268D44386C7F}"/>
              </a:ext>
            </a:extLst>
          </p:cNvPr>
          <p:cNvSpPr/>
          <p:nvPr/>
        </p:nvSpPr>
        <p:spPr>
          <a:xfrm>
            <a:off x="574579" y="2707342"/>
            <a:ext cx="10359712" cy="287318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10BB4435-BA22-3DF1-2550-5E0A5113BD09}"/>
              </a:ext>
            </a:extLst>
          </p:cNvPr>
          <p:cNvSpPr txBox="1">
            <a:spLocks/>
          </p:cNvSpPr>
          <p:nvPr/>
        </p:nvSpPr>
        <p:spPr>
          <a:xfrm>
            <a:off x="1770967" y="3190964"/>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Effizientes Design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Ein gut gestaltetes Tiny House nutzt jeden Zentimeter optimal aus und reduziert so den Bedarf an überschüssigen Materialien oder Energie. Integrieren Sie intelligente Stauraumlösungen, effiziente Isolierung und multifunktionale Räume, um Ihr Zuhause gemütlich und funktional zu gestalten.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AB52EFEB-2AD5-2E89-5B7A-94E4E244F533}"/>
              </a:ext>
            </a:extLst>
          </p:cNvPr>
          <p:cNvCxnSpPr>
            <a:cxnSpLocks/>
          </p:cNvCxnSpPr>
          <p:nvPr/>
        </p:nvCxnSpPr>
        <p:spPr>
          <a:xfrm flipH="1">
            <a:off x="1437004" y="370341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3A817CD-998D-2EAB-5AA9-E0556996E546}"/>
              </a:ext>
            </a:extLst>
          </p:cNvPr>
          <p:cNvGrpSpPr/>
          <p:nvPr/>
        </p:nvGrpSpPr>
        <p:grpSpPr>
          <a:xfrm>
            <a:off x="475063" y="3397709"/>
            <a:ext cx="1420700" cy="893966"/>
            <a:chOff x="5728181" y="1253145"/>
            <a:chExt cx="1546707" cy="973255"/>
          </a:xfrm>
        </p:grpSpPr>
        <p:sp>
          <p:nvSpPr>
            <p:cNvPr id="18" name="Oval 17">
              <a:extLst>
                <a:ext uri="{FF2B5EF4-FFF2-40B4-BE49-F238E27FC236}">
                  <a16:creationId xmlns:a16="http://schemas.microsoft.com/office/drawing/2014/main" id="{16C0A954-503A-3749-3E9F-67F31EF19EF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2A2683B6-DD91-8943-DDC8-BA3E8E56202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612154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5E89-BB36-B781-9D5E-58F20D0F339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1E6E6427-5B6E-DB3E-B3D3-A379268C6B2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67891BC-3AC7-5001-DEAF-4E3BEE1BAD17}"/>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B57E14CC-5DB6-8EF4-04B1-B2CA97AE68F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EE1808F2-6EF4-4D4E-3AFA-3B51077CAE3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D3BAD169-2C6C-4182-C960-486CC9EDB8E2}"/>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93A11BF4-199B-D469-D1F2-5D493270DB62}"/>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5071CFDD-F6D6-C533-FE77-63DA6AFCADC2}"/>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FCA41B-4CE3-86F4-D1F7-F64CC8A9E8EA}"/>
              </a:ext>
            </a:extLst>
          </p:cNvPr>
          <p:cNvSpPr/>
          <p:nvPr/>
        </p:nvSpPr>
        <p:spPr>
          <a:xfrm>
            <a:off x="5203255" y="2533182"/>
            <a:ext cx="637269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0A6C741F-F723-4AFC-9CBB-1E888E0D16BD}"/>
              </a:ext>
            </a:extLst>
          </p:cNvPr>
          <p:cNvSpPr/>
          <p:nvPr/>
        </p:nvSpPr>
        <p:spPr>
          <a:xfrm>
            <a:off x="1959429" y="3511493"/>
            <a:ext cx="959508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E1C7571D-512E-5992-1BF5-AC732867C474}"/>
              </a:ext>
            </a:extLst>
          </p:cNvPr>
          <p:cNvSpPr/>
          <p:nvPr/>
        </p:nvSpPr>
        <p:spPr>
          <a:xfrm>
            <a:off x="5203255" y="4471087"/>
            <a:ext cx="634094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AD61B75-86FB-F5E8-6838-AE763460B336}"/>
              </a:ext>
            </a:extLst>
          </p:cNvPr>
          <p:cNvSpPr txBox="1"/>
          <p:nvPr/>
        </p:nvSpPr>
        <p:spPr>
          <a:xfrm>
            <a:off x="3993480" y="4490604"/>
            <a:ext cx="754082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wird anspruchsvoll</a:t>
            </a:r>
          </a:p>
        </p:txBody>
      </p:sp>
      <p:sp>
        <p:nvSpPr>
          <p:cNvPr id="6" name="TextBox 5">
            <a:extLst>
              <a:ext uri="{FF2B5EF4-FFF2-40B4-BE49-F238E27FC236}">
                <a16:creationId xmlns:a16="http://schemas.microsoft.com/office/drawing/2014/main" id="{EEB6D4DB-002F-4E4D-621A-1A4AEEBF5434}"/>
              </a:ext>
            </a:extLst>
          </p:cNvPr>
          <p:cNvSpPr txBox="1"/>
          <p:nvPr/>
        </p:nvSpPr>
        <p:spPr>
          <a:xfrm>
            <a:off x="3740064" y="2549669"/>
            <a:ext cx="779302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Grundlegende Übungen</a:t>
            </a:r>
          </a:p>
        </p:txBody>
      </p:sp>
      <p:sp>
        <p:nvSpPr>
          <p:cNvPr id="8" name="TextBox 7">
            <a:extLst>
              <a:ext uri="{FF2B5EF4-FFF2-40B4-BE49-F238E27FC236}">
                <a16:creationId xmlns:a16="http://schemas.microsoft.com/office/drawing/2014/main" id="{2507CA9B-8C92-1790-8955-2E1E882F5D6B}"/>
              </a:ext>
            </a:extLst>
          </p:cNvPr>
          <p:cNvSpPr txBox="1"/>
          <p:nvPr/>
        </p:nvSpPr>
        <p:spPr>
          <a:xfrm>
            <a:off x="0" y="3658807"/>
            <a:ext cx="11511647"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Zeiten, in denen das Leben</a:t>
            </a:r>
          </a:p>
        </p:txBody>
      </p:sp>
    </p:spTree>
    <p:extLst>
      <p:ext uri="{BB962C8B-B14F-4D97-AF65-F5344CB8AC3E}">
        <p14:creationId xmlns:p14="http://schemas.microsoft.com/office/powerpoint/2010/main" val="145150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919230"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205273" y="562864"/>
            <a:ext cx="5267976"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Das Leben in nicht nachhaltigen Systemen ist für die meisten von uns eine Herausforderung – eine Herausforderung in körperlicher, geistiger, emotionaler, spiritueller, finanzieller, kreativer und zwischenmenschlicher Hinsicht.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Der Ausbruch aus nicht nachhaltigen Systemen kann noch schwieriger sein. Die Schaffung nachhaltiger Lebensweisen kann zum Aufbau völlig neuer Systeme und Strukturen beitragen, aber die mit dieser Pionierarbeit verbundenen Herausforderungen können ihren Tribut fordern.  </a:t>
            </a: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352001" y="1763781"/>
            <a:ext cx="6096007"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460"/>
              </a:lnSpc>
              <a:spcBef>
                <a:spcPts val="0"/>
              </a:spcBef>
              <a:buClr>
                <a:srgbClr val="E6C8C7"/>
              </a:buClr>
              <a:buNone/>
              <a:tabLst>
                <a:tab pos="4572000"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Grounding-Techniken    	30</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„Earthing</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     	32</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Atmung     	34</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Progressive Muskelentspannung    36</a:t>
            </a: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Sensorische </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Erdung    	38</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73249" y="2952613"/>
            <a:ext cx="5897595" cy="767372"/>
            <a:chOff x="5408400" y="3484375"/>
            <a:chExt cx="58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73249" y="2129716"/>
            <a:ext cx="5937195" cy="767372"/>
            <a:chOff x="5408400" y="3484375"/>
            <a:chExt cx="59371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4396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73249" y="3775510"/>
            <a:ext cx="5897595" cy="767372"/>
            <a:chOff x="5408400" y="3484375"/>
            <a:chExt cx="58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73249" y="4598407"/>
            <a:ext cx="5897595" cy="767372"/>
            <a:chOff x="5408400" y="3484375"/>
            <a:chExt cx="58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473249" y="5421304"/>
            <a:ext cx="5897595" cy="767372"/>
            <a:chOff x="5408400" y="3484375"/>
            <a:chExt cx="58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
        <p:nvSpPr>
          <p:cNvPr id="12" name="TextBox 11">
            <a:extLst>
              <a:ext uri="{FF2B5EF4-FFF2-40B4-BE49-F238E27FC236}">
                <a16:creationId xmlns:a16="http://schemas.microsoft.com/office/drawing/2014/main" id="{80C484EE-7BBB-D1B5-6014-11B4552976E0}"/>
              </a:ext>
            </a:extLst>
          </p:cNvPr>
          <p:cNvSpPr txBox="1"/>
          <p:nvPr/>
        </p:nvSpPr>
        <p:spPr>
          <a:xfrm>
            <a:off x="6272778" y="142543"/>
            <a:ext cx="5392694" cy="1139286"/>
          </a:xfrm>
          <a:prstGeom prst="rect">
            <a:avLst/>
          </a:prstGeom>
          <a:noFill/>
        </p:spPr>
        <p:txBody>
          <a:bodyPr wrap="square">
            <a:spAutoFit/>
          </a:bodyPr>
          <a:lstStyle/>
          <a:p>
            <a:pPr marL="0" indent="0">
              <a:lnSpc>
                <a:spcPts val="27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Im Folgenden stellen wir Ihnen </a:t>
            </a:r>
            <a:r>
              <a:rPr lang="en-IE" sz="2800" b="1" dirty="0">
                <a:solidFill>
                  <a:srgbClr val="404040"/>
                </a:solidFill>
                <a:latin typeface="Calibri" panose="020F0502020204030204" pitchFamily="34" charset="0"/>
                <a:ea typeface="Calibri" panose="020F0502020204030204" pitchFamily="34" charset="0"/>
                <a:cs typeface="Calibri" panose="020F0502020204030204" pitchFamily="34" charset="0"/>
              </a:rPr>
              <a:t>einige Hilfsmittel </a:t>
            </a: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vor, die </a:t>
            </a:r>
            <a:r>
              <a:rPr lang="en-IE" sz="2800" b="1" dirty="0">
                <a:solidFill>
                  <a:srgbClr val="404040"/>
                </a:solidFill>
                <a:latin typeface="Calibri" panose="020F0502020204030204" pitchFamily="34" charset="0"/>
                <a:ea typeface="Calibri" panose="020F0502020204030204" pitchFamily="34" charset="0"/>
                <a:cs typeface="Calibri" panose="020F0502020204030204" pitchFamily="34" charset="0"/>
              </a:rPr>
              <a:t>wir genutzt haben, um uns gestärkt zu fühlen und uns dort zu verankern, wo wir gerade stehen. </a:t>
            </a:r>
          </a:p>
        </p:txBody>
      </p:sp>
    </p:spTree>
    <p:extLst>
      <p:ext uri="{BB962C8B-B14F-4D97-AF65-F5344CB8AC3E}">
        <p14:creationId xmlns:p14="http://schemas.microsoft.com/office/powerpoint/2010/main" val="63382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D8C4720-ED26-FFC3-1A2C-E75CBC38AB84}"/>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735566" y="2030783"/>
            <a:ext cx="10171920" cy="43040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Unsere Welt dreht sich schnell. Wir sind ständig mit Multitasking beschäftigt und werden ununterbrochen mit einer Flut neuer Informationen bombardiert, die alle unsere Aufmerksamkeit und unser Interesse erfordern. Es ist leicht, sich überfordert, abgelenkt und ängstlich zu fühlen, wenn wir versuchen, mit diesem endlosen Strom Schritt zu halten. In dieser ständigen Hektik wird es wichtiger denn je, Momente der Pause und Konzentration zu finden, die es uns ermöglichen, wieder eine sinnvolle Verbindung zu uns selbst und zur Welt herzustellen ... aber dafür habe ich keine Zeit ... ich komme zu spät zu einem Meeting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Mit dem Herannahen des Herbstes verlangsamt sich mein Leben ein wenig, ebenso wie die Natur um mich herum. Ich schweife in Gedanken ab und denke an die Gemütlichkeit des Wohnzimmers in meinem Elternhaus, wenn der große, traditionelle Holzofen angezündet wird. Das gibt mir immer ein Gefühl der Sicherheit – ein Ort, an dem ich entschleunigen und aufhören kann, mich über Dinge zu stressen, die</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wenn </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ich </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darüber nachdenke</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gar nicht so wichtig sind, wie ich dachte, und ein Ort, an dem ich zur Ruhe kommen kann. </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708133" y="798655"/>
            <a:ext cx="9730556"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Ein Essay von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Wie das Backen von Brot meine Hände beschäftigt und mir hilft, meinen Geist zu beruhigen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206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1BEE-3895-FDBE-71C0-870C623078C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0D66040A-2C21-AC22-5F3A-E4BB30D9569D}"/>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69937758-EDE8-B51C-ED4F-2852288204F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B588F27C-92B7-5B93-66EF-70D0706B89B0}"/>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7EEAC1F-66F2-D8DF-9131-8FEC2774D088}"/>
              </a:ext>
            </a:extLst>
          </p:cNvPr>
          <p:cNvSpPr txBox="1">
            <a:spLocks/>
          </p:cNvSpPr>
          <p:nvPr/>
        </p:nvSpPr>
        <p:spPr>
          <a:xfrm>
            <a:off x="692413" y="2059801"/>
            <a:ext cx="9658412" cy="395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Ich höre die alte Uhr mit ihrem hypnotisierenden Ticken, während das Gewicht von links nach rechts schwingt und die Sekunden zählt, aber die Sekunden spielen keine Rolle; der Raum ist zeitlos. Während ich auf der Bank sitze und meinen Rücken gegen die warmen Tonfliesen lehne, höre und spüre ich das Vibrieren und Klappern eines alten Werkzeugs, mit dem meine Mutter Holz in den Ofen legt, um Feuer zu machen, damit sie später darin Brot backen kann.</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Später am Abend, als ich dieses Brot esse und die Wärme spüre, die sich aus dem Ofen ausbreitet, fühle ich mich erfüllt und entspannt... Ist Ihnen schon einmal aufgefallen, wie die Arbeit mit den Händen dazu beitragen kann, den Geist zu beruhigen? Obwohl das Backen von Brot eine einfache Aufgabe zu sein scheint, glaube ich, dass es eine vielschichtige und uralte Tätigkeit ist. Wenn Resilienz die Fähigkeit ist, sich erfolgreich an schwierige Lebenserfahrungen anzupassen, dann kann das Backen von Brot als eine der reinsten Formen des Aufbaus von Resilienz auf allen Ebenen, sowohl mental als auch physisch, angesehen werden.</a:t>
            </a:r>
          </a:p>
        </p:txBody>
      </p:sp>
      <p:sp>
        <p:nvSpPr>
          <p:cNvPr id="5" name="Text Placeholder 3">
            <a:extLst>
              <a:ext uri="{FF2B5EF4-FFF2-40B4-BE49-F238E27FC236}">
                <a16:creationId xmlns:a16="http://schemas.microsoft.com/office/drawing/2014/main" id="{24A5ADE9-BA3C-C1A9-F1A3-74FD0925E875}"/>
              </a:ext>
            </a:extLst>
          </p:cNvPr>
          <p:cNvSpPr txBox="1">
            <a:spLocks/>
          </p:cNvSpPr>
          <p:nvPr/>
        </p:nvSpPr>
        <p:spPr>
          <a:xfrm>
            <a:off x="692413" y="82767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Ein Essay von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Wie das Backen von Brot mit meinen Händen mir hilft, meinen Geist zu beruhigen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8953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23A-8572-FAAB-B46E-6CAABE43CC6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2E38566E-5CE5-1839-7BC2-359BA3EB12F1}"/>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F1B57378-5F87-D10E-2C82-C763B02093C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F535E917-F4A8-11EA-AD70-50713247F804}"/>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B814B3B-89D1-3DAB-FC73-3A57C652E9B8}"/>
              </a:ext>
            </a:extLst>
          </p:cNvPr>
          <p:cNvSpPr txBox="1">
            <a:spLocks/>
          </p:cNvSpPr>
          <p:nvPr/>
        </p:nvSpPr>
        <p:spPr>
          <a:xfrm>
            <a:off x="158620" y="1497388"/>
            <a:ext cx="1128405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Es ist erwiesen, dass handwerkliche Tätigkeiten die psychische Gesundheit und das Wohlbefinden verbessern. Backen hilft dabei, den körperlichen Stress abzubauen, der sich durch die Anforderungen des Alltags aufbaut. Außerdem klärt es den Kopf, da man sich ganz auf eine einzige Aufgabe konzentrieren kann – in diesem Fall darauf, Wasser, Mehl und Salz in einen köstlichen, nahrhaften Laib Brot zu verwandeln.</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Darüber hinaus vermittelt das Zubereiten von Speisen von Grund auf ein Gefühl der Sicherheit und Geborgenheit – insbesondere in Bezug auf die Ernährungssicherheit, da diese Fähigkeiten in Zukunft von entscheidender Bedeutung sein könnten. Für mich ist es ein gutes Gefühl, genau zu wissen, was in meinem Essen enthalten ist, und die Kontrolle darüber zu haben, was ich meinem Körper zuführe. Während wir uns mit diesem alten, praktischen Prozess beschäftigen, entwickeln wir Geduld, Kraft und Anpassungsfähigkeit – Eigenschaften, die uns gegen die Herausforderungen des modernen Lebens wappnen. Durch das Backen können wir wiederentdecken, wie Resilienz durch kleine, bewusste Handlungen aufgebaut wird, die sowohl den Körper als auch den Geist nähren. Wenn Sie selbst Brot backen möchten, beginnen Sie mit einem Rezept, das Instant-Hefe verwendet, um die benötigte Zeit zu verkürzen und sich mit dem Prozess vertraut zu machen, bevor Sie zu aufwendigeren Methoden übergehen.</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28674AA-5460-9E4E-0CEB-0DEA69D9E2A8}"/>
              </a:ext>
            </a:extLst>
          </p:cNvPr>
          <p:cNvSpPr txBox="1">
            <a:spLocks/>
          </p:cNvSpPr>
          <p:nvPr/>
        </p:nvSpPr>
        <p:spPr>
          <a:xfrm>
            <a:off x="790886" y="302864"/>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Ein Essay von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Wie das Backen von Brot meine Hände beschäftigt und meinen Geist beruhigt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84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Einleitung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59660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Grounding-Techniken</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5220937" y="1921602"/>
            <a:ext cx="55918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sich das Leben außer Kontrolle anfühlt, erinnern mich Erdungstechniken daran, dass ich immer Stabilität in mir selbst schaffen kann. Es ist, als würde ich auf Pause drücken und mir einen Moment Zeit geben, um mich neu zu sortieren, damit ich mit klarem Kopf und ruhigem Herzen weitermachen kann.</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Hier sind einige Erdungstechniken, die helfen können, wenn sich die Dinge überwältigend anfühlen. Sie konzentrieren sich darauf, sich wieder mit dem Körper, dem Atem und der Umgebung zu verbinden, wodurch es einfacher wird, ruhig zu bleiben und im Moment präsent zu sein.</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299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 einer Welt, die sich chaotisch und schnelllebig anfühlt, kann uns die Erdung helfen, langsamer zu werden und uns auf das zu konzentrieren, was im Moment real ist: unseren Körper, unseren Atem und die Erde unter unseren Füßen.</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835055" y="1800426"/>
            <a:ext cx="0" cy="437552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9013-F13C-531F-9ECC-A6A5AFDF06A3}"/>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C10B063-6785-F462-36A1-9531811B9BD7}"/>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9263A8AD-9BE5-D4ED-436C-4E1F5772324C}"/>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1F7C85B-EC8D-26EF-1277-D577E1D0120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8D5F241-75B7-68A7-1351-DCF546F7D288}"/>
              </a:ext>
            </a:extLst>
          </p:cNvPr>
          <p:cNvSpPr/>
          <p:nvPr/>
        </p:nvSpPr>
        <p:spPr>
          <a:xfrm>
            <a:off x="597160" y="1541300"/>
            <a:ext cx="10916688" cy="4837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4469B620-0B51-F316-DA2E-02346EC5862A}"/>
              </a:ext>
            </a:extLst>
          </p:cNvPr>
          <p:cNvSpPr txBox="1">
            <a:spLocks/>
          </p:cNvSpPr>
          <p:nvPr/>
        </p:nvSpPr>
        <p:spPr>
          <a:xfrm>
            <a:off x="839755" y="2010636"/>
            <a:ext cx="1040427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Machen Sie es sich zur Gewohnheit: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Je öfter Sie sich erden, desto leichter fällt es Ihnen. Versuchen Sie, das Erden zu einem Teil Ihrer täglichen Routine zu machen.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Gehen Sie nach draußen: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 Natur ist eine großartige Kulisse für das Erdungs-Training. Ein Spaziergang im Park oder Zeit in Ihrem Garten können die beruhigende Wirkung dieser Techniken verstärken.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Finden Sie heraus, was für Sie funktioniert: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Verschiedene Techniken wirken bei verschiedenen Menschen unterschiedlich, probieren Sie also einige aus und finden Sie heraus, welche Ihnen helfen, sich am ruhigsten und ausgeglichensten zu fühlen.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Fangen Sie klein an: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Schon wenige Minuten am Tag können einen großen Unterschied machen.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Integrieren Sie es in Ihren Alltag: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Erdung muss keine separate Aktivität sein – Sie können sie beim Teekochen, auf dem Weg zur Arbeit oder zu jedem anderen Zeitpunkt Ihres Tages praktizieren.</a:t>
            </a:r>
          </a:p>
          <a:p>
            <a:pPr lvl="0">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145;p2">
            <a:extLst>
              <a:ext uri="{FF2B5EF4-FFF2-40B4-BE49-F238E27FC236}">
                <a16:creationId xmlns:a16="http://schemas.microsoft.com/office/drawing/2014/main" id="{49FED3AD-894D-2A29-16F6-258959AD239A}"/>
              </a:ext>
            </a:extLst>
          </p:cNvPr>
          <p:cNvSpPr txBox="1">
            <a:spLocks/>
          </p:cNvSpPr>
          <p:nvPr/>
        </p:nvSpPr>
        <p:spPr>
          <a:xfrm>
            <a:off x="23557" y="1045776"/>
            <a:ext cx="9782916"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Allgemeine Tipps für Grounding-Übungen:</a:t>
            </a:r>
          </a:p>
        </p:txBody>
      </p:sp>
    </p:spTree>
    <p:extLst>
      <p:ext uri="{BB962C8B-B14F-4D97-AF65-F5344CB8AC3E}">
        <p14:creationId xmlns:p14="http://schemas.microsoft.com/office/powerpoint/2010/main" val="159830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4DDC-745D-893C-8930-FDEDC1B9B484}"/>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627D51F-7C67-5193-B8B7-3CDDA836191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58D83909-E6BA-A549-4610-040F154ECA37}"/>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1FFECE3-87E9-54B7-0E36-D33940ECBED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A200DCA-5133-B14E-FB35-F0520FD18F70}"/>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7FD020E9-E65D-71E1-647D-9809BAA4FCD1}"/>
              </a:ext>
            </a:extLst>
          </p:cNvPr>
          <p:cNvSpPr txBox="1">
            <a:spLocks/>
          </p:cNvSpPr>
          <p:nvPr/>
        </p:nvSpPr>
        <p:spPr>
          <a:xfrm>
            <a:off x="2" y="568191"/>
            <a:ext cx="88292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„Earthing” (Barfußlaufen in der Natur)</a:t>
            </a:r>
          </a:p>
        </p:txBody>
      </p:sp>
      <p:sp>
        <p:nvSpPr>
          <p:cNvPr id="27" name="Text Placeholder 3">
            <a:extLst>
              <a:ext uri="{FF2B5EF4-FFF2-40B4-BE49-F238E27FC236}">
                <a16:creationId xmlns:a16="http://schemas.microsoft.com/office/drawing/2014/main" id="{1C78F22C-F541-51A4-9342-9315455D6F4F}"/>
              </a:ext>
            </a:extLst>
          </p:cNvPr>
          <p:cNvSpPr txBox="1">
            <a:spLocks/>
          </p:cNvSpPr>
          <p:nvPr/>
        </p:nvSpPr>
        <p:spPr>
          <a:xfrm>
            <a:off x="575213" y="2981559"/>
            <a:ext cx="504361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 ist eine der einfachsten Methoden, um sich wieder mit der Erde zu verbinden und den Geist zu beruhigen. Barfußlaufen befreit unsere Füße von den Fesseln der Schuhe, gibt ihnen Raum zum Atmen und ermöglicht unseren Muskeln, sich auszuruhen und zu regenerieren. Es ist eine Möglichkeit, sich buchstäblich physisch und emotional auf der Erde zu erden, wenn sich alles außer Kontrolle zu drehen scheint.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2A536DA0-C3C6-3A4E-2FE3-BB3B721663AF}"/>
              </a:ext>
            </a:extLst>
          </p:cNvPr>
          <p:cNvSpPr txBox="1">
            <a:spLocks/>
          </p:cNvSpPr>
          <p:nvPr/>
        </p:nvSpPr>
        <p:spPr>
          <a:xfrm>
            <a:off x="799184" y="1527329"/>
            <a:ext cx="462663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Earthing bedeutet, barfuß auf natürlichen Oberflächen wie Gras, Sand oder Erde zu laufen. </a:t>
            </a:r>
          </a:p>
        </p:txBody>
      </p:sp>
      <p:cxnSp>
        <p:nvCxnSpPr>
          <p:cNvPr id="3" name="Straight Connector 2">
            <a:extLst>
              <a:ext uri="{FF2B5EF4-FFF2-40B4-BE49-F238E27FC236}">
                <a16:creationId xmlns:a16="http://schemas.microsoft.com/office/drawing/2014/main" id="{E817599F-8F87-142F-368B-D87D4C5B00E2}"/>
              </a:ext>
            </a:extLst>
          </p:cNvPr>
          <p:cNvCxnSpPr>
            <a:cxnSpLocks/>
          </p:cNvCxnSpPr>
          <p:nvPr/>
        </p:nvCxnSpPr>
        <p:spPr>
          <a:xfrm>
            <a:off x="5659514" y="1655812"/>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43ECCA3-678A-1900-AC23-C3B392071318}"/>
              </a:ext>
            </a:extLst>
          </p:cNvPr>
          <p:cNvSpPr txBox="1">
            <a:spLocks/>
          </p:cNvSpPr>
          <p:nvPr/>
        </p:nvSpPr>
        <p:spPr>
          <a:xfrm>
            <a:off x="5882181" y="2129884"/>
            <a:ext cx="492572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sich einen sicheren Ort im Freien, wie einen Garten, einen Park oder einen Strand. </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Ziehen Sie Ihre Schuhe aus und stehen oder gehen Sie langsam, wobei Sie darauf achten, wie sich der Boden unter Ihren Füßen anfühlt.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tief ein und entspannen Sie sich in diesem Moment.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Verbringen Sie 5–10 Minuten mit Gehen oder Stehen und lassen Sie sich von einem Gefühl der Stabilität und Ruhe durchströmen. </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987D6FC-EB74-CB98-6B61-5CFAC162A679}"/>
              </a:ext>
            </a:extLst>
          </p:cNvPr>
          <p:cNvSpPr txBox="1">
            <a:spLocks/>
          </p:cNvSpPr>
          <p:nvPr/>
        </p:nvSpPr>
        <p:spPr>
          <a:xfrm>
            <a:off x="5882181" y="1603024"/>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So geht's:</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6904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2BAB3-ADC9-2EA0-800A-0525A6CF3488}"/>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7C7AE79-8DF0-4AF4-AAAF-2D33475C49BE}"/>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FCCA2650-C73B-8438-3598-4C22C562D06A}"/>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B66CC-AF5D-CCCB-04F7-8CC7D4DA450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1C66A8-BDF5-0C8F-C9AC-F7BCFD2A0106}"/>
              </a:ext>
            </a:extLst>
          </p:cNvPr>
          <p:cNvSpPr/>
          <p:nvPr/>
        </p:nvSpPr>
        <p:spPr>
          <a:xfrm>
            <a:off x="2453478" y="1630213"/>
            <a:ext cx="9238849" cy="4837544"/>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744C8B-D2DA-F94D-038C-7CBE0947B558}"/>
              </a:ext>
            </a:extLst>
          </p:cNvPr>
          <p:cNvSpPr txBox="1">
            <a:spLocks/>
          </p:cNvSpPr>
          <p:nvPr/>
        </p:nvSpPr>
        <p:spPr>
          <a:xfrm>
            <a:off x="2854123" y="2107799"/>
            <a:ext cx="81996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Wählen Sie den richtigen Ort: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sich einen Ort mit sauberem, weichem Boden wie Gras oder Sand, damit Sie sich barfuß wohlfühlen.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Beste Zeit: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Versuchen Sie es am frühen Morgen oder späten Nachmittag, wenn es ruhiger ist und der Boden sich kühler anfühlt.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Achten Sie auf Ihre Sicherheit: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Überprüfen Sie den Boden auf scharfe Gegenstände oder Unebenheiten, bevor Sie barfuß laufen.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Abwechslung: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Wechseln Sie zwischen Stillstehen und langsamem Gehen, um Ihre Umgebung auf unterschiedliche Weise wahrzunehmen.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Achten Sie auf das Wetter: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Nasses Gras oder nasser Boden können das sensorische Erlebnis verstärken, aber vermeiden Sie extrem kalte oder heiße Oberflächen, um es angenehm und sicher zu halten.</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221A1E5F-8FB9-EE2A-599E-E34B7F140581}"/>
              </a:ext>
            </a:extLst>
          </p:cNvPr>
          <p:cNvSpPr txBox="1">
            <a:spLocks/>
          </p:cNvSpPr>
          <p:nvPr/>
        </p:nvSpPr>
        <p:spPr>
          <a:xfrm>
            <a:off x="23557" y="1045776"/>
            <a:ext cx="7067708"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Tipps und Tricks für Earthing:</a:t>
            </a:r>
          </a:p>
        </p:txBody>
      </p:sp>
    </p:spTree>
    <p:extLst>
      <p:ext uri="{BB962C8B-B14F-4D97-AF65-F5344CB8AC3E}">
        <p14:creationId xmlns:p14="http://schemas.microsoft.com/office/powerpoint/2010/main" val="479862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078B-BF6A-94B0-71C8-70FEE3AF16E2}"/>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E115E4DA-8277-8DC7-B1F1-0000BD87A9E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90DEFD0-B244-05D6-2F6D-FECF17D4C3D1}"/>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26C7035-C718-356E-EEC4-1130241D8FF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719EABF-8C48-E34F-0C18-7B9559254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98F18366-E94E-2413-1AAE-2810DF37B0A5}"/>
              </a:ext>
            </a:extLst>
          </p:cNvPr>
          <p:cNvSpPr txBox="1">
            <a:spLocks/>
          </p:cNvSpPr>
          <p:nvPr/>
        </p:nvSpPr>
        <p:spPr>
          <a:xfrm>
            <a:off x="2" y="568191"/>
            <a:ext cx="828558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Atmung (die 4-7-8-Methode)</a:t>
            </a:r>
          </a:p>
        </p:txBody>
      </p:sp>
      <p:sp>
        <p:nvSpPr>
          <p:cNvPr id="27" name="Text Placeholder 3">
            <a:extLst>
              <a:ext uri="{FF2B5EF4-FFF2-40B4-BE49-F238E27FC236}">
                <a16:creationId xmlns:a16="http://schemas.microsoft.com/office/drawing/2014/main" id="{0F0E43B9-1EC7-4B28-13ED-8955261D6BB7}"/>
              </a:ext>
            </a:extLst>
          </p:cNvPr>
          <p:cNvSpPr txBox="1">
            <a:spLocks/>
          </p:cNvSpPr>
          <p:nvPr/>
        </p:nvSpPr>
        <p:spPr>
          <a:xfrm>
            <a:off x="610563" y="4101500"/>
            <a:ext cx="498113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Ihre Atmung begleitet Sie immer, daher ist sie ein zuverlässiges Mittel, um sich zu zentrieren und die Lebenskraft in uns allen zu nutzen. Wenn Sie sich auf langsames, gleichmäßiges Atmen konzentrieren, können Sie sich neu ausrichten und fühlen sich besser unter Kontrolle.</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E4C0D623-4B6A-C50E-3555-2E6A9F8948A2}"/>
              </a:ext>
            </a:extLst>
          </p:cNvPr>
          <p:cNvSpPr txBox="1">
            <a:spLocks/>
          </p:cNvSpPr>
          <p:nvPr/>
        </p:nvSpPr>
        <p:spPr>
          <a:xfrm>
            <a:off x="614328" y="1580869"/>
            <a:ext cx="4966373"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Atmen ist eine schnelle Methode, um sich zu beruhigen, und die 4-7-8-Methode hilft Ihnen, Ihre Herzfrequenz zu verlangsamen und Ihren Körper zu entspannen. mehr Kontrolle.</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331BFE4-89B1-FCA4-FF67-D85A787FB26A}"/>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7488AB1-93BA-242C-8640-EAE2B4AE9C4F}"/>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Setzen oder stellen Sie sich bequem hin.</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4 Sekunden lang durch die Nase ein.</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Halten Sie den Atem 7 Sekunden lang an.</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langsam 8 Sekunden lang durch den Mund aus.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Wiederholen Sie dies 5 Mal, bis Sie sich entspannter fühlen.</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9DC2C56-7821-4647-1EBE-B97F72119B76}"/>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So geht's:</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2102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0E2D-8112-24D4-80C1-2764920D987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DE59313E-365E-9094-BDE2-7AF47FDE0DF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89FFE40-2149-07DB-7343-0E6BE02943C5}"/>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BEB3D-4C1A-3BD1-8372-40C8F2CB2B9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E082129-E30D-0C48-3FD8-26F58E645C2F}"/>
              </a:ext>
            </a:extLst>
          </p:cNvPr>
          <p:cNvSpPr/>
          <p:nvPr/>
        </p:nvSpPr>
        <p:spPr>
          <a:xfrm>
            <a:off x="1446736" y="1659457"/>
            <a:ext cx="10215612"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58CD54E4-6004-C2F3-CDF3-0E38785FA906}"/>
              </a:ext>
            </a:extLst>
          </p:cNvPr>
          <p:cNvSpPr txBox="1">
            <a:spLocks/>
          </p:cNvSpPr>
          <p:nvPr/>
        </p:nvSpPr>
        <p:spPr>
          <a:xfrm>
            <a:off x="1735494" y="2137043"/>
            <a:ext cx="9942574"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Fangen Sie klein an: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wenig Zeit haben, konzentrieren Sie sich auf wichtige Bereiche wie Schultern, Kiefer und Hände, in denen sich Verspannungen aufbauen.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Verwenden Sie sanfte Musik: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Spielen Sie beruhigende Musik im Hintergrund, um das Entspannungserlebnis zu verstärken.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Überstürzen Sie nichts: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Nehmen Sie sich Zeit, insbesondere beim Anspannen und Entspannen der einzelnen Muskeln. Je langsamer, desto besser.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Machen Sie es vor dem Schlafengehen: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Progressive Muskelentspannung kann Ihnen helfen, sich vor dem Schlafengehen zu entspannen. Probieren Sie es also abends aus oder integrieren Sie es sogar in Ihre Schlafenszeitroutine.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Visualisieren Sie die Entspannung: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Stellen Sie sich vor, wie die Anspannung Ihren Körper verlässt, während Sie jede Muskelgruppe entspannen.</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9E9100F-D992-B457-E61A-2C0BC37AFE34}"/>
              </a:ext>
            </a:extLst>
          </p:cNvPr>
          <p:cNvSpPr txBox="1">
            <a:spLocks/>
          </p:cNvSpPr>
          <p:nvPr/>
        </p:nvSpPr>
        <p:spPr>
          <a:xfrm>
            <a:off x="23556" y="1045776"/>
            <a:ext cx="11638791"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Tipps und Tricks für die progressive Muskelentspannung:</a:t>
            </a:r>
          </a:p>
        </p:txBody>
      </p:sp>
    </p:spTree>
    <p:extLst>
      <p:ext uri="{BB962C8B-B14F-4D97-AF65-F5344CB8AC3E}">
        <p14:creationId xmlns:p14="http://schemas.microsoft.com/office/powerpoint/2010/main" val="665097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41E2C-A6F0-BA13-976D-5B0CE0F48E0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217E8FDA-8F1C-E047-5B87-590766BFCD2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79CF85F5-28FC-5832-55FD-F7E5F6FFF33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253813-B043-A785-0E18-B3D0A3CFAFA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4625E5F-7E47-17D9-E3AA-EA612C326E57}"/>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DBCBA5F2-C055-296E-8FC1-17B3CCA36D38}"/>
              </a:ext>
            </a:extLst>
          </p:cNvPr>
          <p:cNvSpPr txBox="1">
            <a:spLocks/>
          </p:cNvSpPr>
          <p:nvPr/>
        </p:nvSpPr>
        <p:spPr>
          <a:xfrm>
            <a:off x="3" y="568191"/>
            <a:ext cx="864014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Progressive Muskelentspannung</a:t>
            </a:r>
          </a:p>
        </p:txBody>
      </p:sp>
      <p:sp>
        <p:nvSpPr>
          <p:cNvPr id="27" name="Text Placeholder 3">
            <a:extLst>
              <a:ext uri="{FF2B5EF4-FFF2-40B4-BE49-F238E27FC236}">
                <a16:creationId xmlns:a16="http://schemas.microsoft.com/office/drawing/2014/main" id="{A3DF808A-8175-934D-434E-4F7CDE2919F9}"/>
              </a:ext>
            </a:extLst>
          </p:cNvPr>
          <p:cNvSpPr txBox="1">
            <a:spLocks/>
          </p:cNvSpPr>
          <p:nvPr/>
        </p:nvSpPr>
        <p:spPr>
          <a:xfrm>
            <a:off x="1048691" y="3980229"/>
            <a:ext cx="4036334" cy="2218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Stress baut sich oft im Körper auf, ohne dass wir es merken. Diese Technik hilft Ihnen, sich dieser Anspannung bewusst zu werden, und gibt Ihnen die Kraft, sie loszulassen und sich von ihrer Macht über uns zu befreien.</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71288C4F-CEA0-7E63-F19F-1B8BD7B0D8CF}"/>
              </a:ext>
            </a:extLst>
          </p:cNvPr>
          <p:cNvSpPr txBox="1">
            <a:spLocks/>
          </p:cNvSpPr>
          <p:nvPr/>
        </p:nvSpPr>
        <p:spPr>
          <a:xfrm>
            <a:off x="605717" y="1713953"/>
            <a:ext cx="5114280"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Bei dieser Technik werden verschiedene Muskelgruppen angespannt und dann entspannt, um Verspannungen zu lösen und wieder eine Verbindung zum Körper herzustellen.</a:t>
            </a:r>
          </a:p>
        </p:txBody>
      </p:sp>
      <p:cxnSp>
        <p:nvCxnSpPr>
          <p:cNvPr id="3" name="Straight Connector 2">
            <a:extLst>
              <a:ext uri="{FF2B5EF4-FFF2-40B4-BE49-F238E27FC236}">
                <a16:creationId xmlns:a16="http://schemas.microsoft.com/office/drawing/2014/main" id="{1680D874-1961-A4F8-44AF-7416413C8DBD}"/>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26BC65-554D-4216-30B1-629C2E199B2C}"/>
              </a:ext>
            </a:extLst>
          </p:cNvPr>
          <p:cNvSpPr txBox="1">
            <a:spLocks/>
          </p:cNvSpPr>
          <p:nvPr/>
        </p:nvSpPr>
        <p:spPr>
          <a:xfrm>
            <a:off x="5840439" y="2072028"/>
            <a:ext cx="492733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Setzen oder legen Sie sich an einen bequemen Ort.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den Zehen: Spannen Sie sie 5 Sekunden lang an und entspannen Sie sie dann wieder.</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Fahren Sie fort mit Ihren Beinen, Ihrem Bauch, Ihren Armen und Ihrem Gesicht – spannen Sie jede Muskelgruppe für einige Sekunden an und entspannen Sie sie dann wieder.</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Atmen Sie beim Entspannen tief ein und lassen Sie alle Verspannungen los.</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9034438-B157-DCE0-AB36-F09D629B2769}"/>
              </a:ext>
            </a:extLst>
          </p:cNvPr>
          <p:cNvSpPr txBox="1">
            <a:spLocks/>
          </p:cNvSpPr>
          <p:nvPr/>
        </p:nvSpPr>
        <p:spPr>
          <a:xfrm>
            <a:off x="5901034" y="1487313"/>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So geht's:</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785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DE0BA-F014-F121-1392-AC06F7821A7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B9396C5D-DF11-1759-EE65-5428685F8BEF}"/>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179008DB-43CF-4480-6FF9-6AFD1F43CDB6}"/>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884825F-FC21-C24C-626B-13A4D16CCE1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59F961D-F1F4-C3A9-3FBA-4CF8671FC789}"/>
              </a:ext>
            </a:extLst>
          </p:cNvPr>
          <p:cNvSpPr/>
          <p:nvPr/>
        </p:nvSpPr>
        <p:spPr>
          <a:xfrm>
            <a:off x="678154" y="1659457"/>
            <a:ext cx="10835694"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9E0828B2-A5F0-03A5-888E-B9BDF951CB1F}"/>
              </a:ext>
            </a:extLst>
          </p:cNvPr>
          <p:cNvSpPr txBox="1">
            <a:spLocks/>
          </p:cNvSpPr>
          <p:nvPr/>
        </p:nvSpPr>
        <p:spPr>
          <a:xfrm>
            <a:off x="923731" y="2137043"/>
            <a:ext cx="9821533"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Suchen Sie sich einen ruhigen Ort: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Üben Sie nach Möglichkeit in einem ruhigen Raum oder an einem Ort, an dem Sie nicht gestört werden.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Verwenden Sie einen Timer: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gerade erst anfangen, stellen Sie einen Timer ein, um das Timing Ihrer Atemzüge zu steuern.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Passen Sie das Timing an: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Ihnen das Anhalten des Atems für 7 Sekunden zu lang erscheint, verkürzen Sie die Zeit und steigern Sie sich allmählich.</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Kombinieren Sie es mit Earthing: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Probieren Sie die 4-7-8-Atmung in Kombination mit Earthing aus, um die beruhigende Wirkung zu verdoppeln.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Jederzeit anwendbar: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Diese Technik ist diskret, sodass Sie sie auch in stressigen Momenten anwenden können, egal ob bei der Arbeit oder in der Öffentlichkeit.</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6765AB5-1836-5A7F-C1CA-BC0203DCF45D}"/>
              </a:ext>
            </a:extLst>
          </p:cNvPr>
          <p:cNvSpPr txBox="1">
            <a:spLocks/>
          </p:cNvSpPr>
          <p:nvPr/>
        </p:nvSpPr>
        <p:spPr>
          <a:xfrm>
            <a:off x="23557" y="1045776"/>
            <a:ext cx="11490290"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Tipps und Tricks für die Anwendung von Atemtechniken:</a:t>
            </a:r>
          </a:p>
        </p:txBody>
      </p:sp>
    </p:spTree>
    <p:extLst>
      <p:ext uri="{BB962C8B-B14F-4D97-AF65-F5344CB8AC3E}">
        <p14:creationId xmlns:p14="http://schemas.microsoft.com/office/powerpoint/2010/main" val="661761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43C29-87DD-D20E-74B3-E514456FAD4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FFBFA01-E145-76E7-A489-E4C3C3BEF49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33FC14C-8B73-9776-9C71-F2C1734C81F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5D132CF-3707-B05F-BFED-E4FDEC2ED09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366849A-38B3-AA40-56F5-CDD00A828C76}"/>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E6DBC96-FD83-A2F6-8791-AD26DCFEE9FE}"/>
              </a:ext>
            </a:extLst>
          </p:cNvPr>
          <p:cNvSpPr txBox="1">
            <a:spLocks/>
          </p:cNvSpPr>
          <p:nvPr/>
        </p:nvSpPr>
        <p:spPr>
          <a:xfrm>
            <a:off x="3" y="568191"/>
            <a:ext cx="1080484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Sensorische Erdung (die 5-4-3-2-1-Methode)</a:t>
            </a:r>
          </a:p>
        </p:txBody>
      </p:sp>
      <p:sp>
        <p:nvSpPr>
          <p:cNvPr id="27" name="Text Placeholder 3">
            <a:extLst>
              <a:ext uri="{FF2B5EF4-FFF2-40B4-BE49-F238E27FC236}">
                <a16:creationId xmlns:a16="http://schemas.microsoft.com/office/drawing/2014/main" id="{660AE578-2F32-91BD-0DBD-F01B9421C5C2}"/>
              </a:ext>
            </a:extLst>
          </p:cNvPr>
          <p:cNvSpPr txBox="1">
            <a:spLocks/>
          </p:cNvSpPr>
          <p:nvPr/>
        </p:nvSpPr>
        <p:spPr>
          <a:xfrm>
            <a:off x="1048691" y="3312826"/>
            <a:ext cx="3786364" cy="2886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 ist eine schnelle Methode, um sich zu beruhigen, wenn Ihre Gedanken kreisen. Wenn Ihre Gedanken rasen, bringt Sie die Konzentration auf Ihre Sinne zurück in den Moment. Es ist eine einfache Erinnerung daran, dass Sie alles bewältigen können, was vor Ihnen liegt.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188AEAE-DC0F-E94D-017D-7ABADBDDD3FF}"/>
              </a:ext>
            </a:extLst>
          </p:cNvPr>
          <p:cNvSpPr txBox="1">
            <a:spLocks/>
          </p:cNvSpPr>
          <p:nvPr/>
        </p:nvSpPr>
        <p:spPr>
          <a:xfrm>
            <a:off x="669360" y="1634797"/>
            <a:ext cx="379702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Diese Methode hilft Ihnen, Ihre Sinne zu nutzen, um in der Gegenwart zu bleiben</a:t>
            </a:r>
          </a:p>
        </p:txBody>
      </p:sp>
      <p:cxnSp>
        <p:nvCxnSpPr>
          <p:cNvPr id="3" name="Straight Connector 2">
            <a:extLst>
              <a:ext uri="{FF2B5EF4-FFF2-40B4-BE49-F238E27FC236}">
                <a16:creationId xmlns:a16="http://schemas.microsoft.com/office/drawing/2014/main" id="{A44203DC-BFA7-A1AA-1477-1CFF361B94D6}"/>
              </a:ext>
            </a:extLst>
          </p:cNvPr>
          <p:cNvCxnSpPr>
            <a:cxnSpLocks/>
          </p:cNvCxnSpPr>
          <p:nvPr/>
        </p:nvCxnSpPr>
        <p:spPr>
          <a:xfrm>
            <a:off x="5164839"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2919E54-2F22-5939-2EA3-83037519CA45}"/>
              </a:ext>
            </a:extLst>
          </p:cNvPr>
          <p:cNvSpPr txBox="1">
            <a:spLocks/>
          </p:cNvSpPr>
          <p:nvPr/>
        </p:nvSpPr>
        <p:spPr>
          <a:xfrm>
            <a:off x="5704884" y="2425902"/>
            <a:ext cx="476373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5: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Schauen Sie sich um und nennen Sie 5 Dinge, die Sie sehen können.</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4: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Berühren Sie 4 Dinge und achten Sie auf ihre Beschaffenheit.</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3: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Lauschen Sie 3 verschiedenen Geräuschen.</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2: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Nehmen Sie 2 Gerüche wahr.</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1: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Konzentrieren Sie sich auf 1 Sache, die Sie schmecken können, oder nehmen Sie einfach Ihre Zunge in Ihrem Mund wahr. </a:t>
            </a:r>
          </a:p>
          <a:p>
            <a:pPr marL="357188" lvl="0"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4DCA450-033A-B829-A867-6B9975E6E5E8}"/>
              </a:ext>
            </a:extLst>
          </p:cNvPr>
          <p:cNvSpPr txBox="1">
            <a:spLocks/>
          </p:cNvSpPr>
          <p:nvPr/>
        </p:nvSpPr>
        <p:spPr>
          <a:xfrm>
            <a:off x="5384981" y="1665610"/>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So geht's:</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868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66BE-AD38-C4AB-C457-F7D1F43612B0}"/>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DB8887D-950C-26E2-1532-9DA4B55387CD}"/>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F3A920D-127F-322F-5CFF-4E58611854BC}"/>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8DC23-89FB-02D4-83BE-CFAD1052D5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65738-631F-410C-7B21-0BBF412B42C2}"/>
              </a:ext>
            </a:extLst>
          </p:cNvPr>
          <p:cNvSpPr/>
          <p:nvPr/>
        </p:nvSpPr>
        <p:spPr>
          <a:xfrm>
            <a:off x="531845" y="1134801"/>
            <a:ext cx="10986594" cy="535593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3E672198-A74A-078B-AD7D-FCA65FDA2055}"/>
              </a:ext>
            </a:extLst>
          </p:cNvPr>
          <p:cNvSpPr txBox="1">
            <a:spLocks/>
          </p:cNvSpPr>
          <p:nvPr/>
        </p:nvSpPr>
        <p:spPr>
          <a:xfrm>
            <a:off x="708133" y="1612388"/>
            <a:ext cx="9889914"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Variieren Sie Ihre Sinne: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draußen sind, versuchen Sie, sich mehr auf Geräusche und Gerüche zu konzentrieren. Drinnen können Sie sich mehr auf Texturen und Sehenswürdigkeiten konzentrieren.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Führen Sie ein Tagebuch: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Notieren Sie sich nach dem Üben, was Ihnen aufgefallen ist. Das kann Ihnen helfen, den ganzen Tag über achtsam zu bleiben.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Probieren Sie verschiedene Orte aus: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Üben Sie sensorische Erdung an verschiedenen Orten, wie Parks, Cafés oder zu Hause, um zu bemerken, wie Ihre Umgebung Ihre Erfahrung verändert.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Beziehen Sie Ihren Lieblingssinn mit ein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Konzentrieren Sie sich auf den Sinn, der Sie am meisten entspannt, z. B. indem Sie beruhigende Geräusche hören oder einen angenehmen Geruch Ihrer Wahl genießen.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Üben Sie in überfüllten Räumen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Diese Methode eignet sich gut für laute, überfüllte Bereiche, in denen Sie sich möglicherweise überfordert fühlen. Konzentrieren Sie sich einfach darauf, sich mit Ihren Sinnen zu entspannen.</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0274B019-25DB-272C-0337-65452001DE5E}"/>
              </a:ext>
            </a:extLst>
          </p:cNvPr>
          <p:cNvSpPr txBox="1">
            <a:spLocks/>
          </p:cNvSpPr>
          <p:nvPr/>
        </p:nvSpPr>
        <p:spPr>
          <a:xfrm>
            <a:off x="7837" y="521121"/>
            <a:ext cx="9126832"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Tipps und Tricks für sensorische Erdung:</a:t>
            </a:r>
          </a:p>
        </p:txBody>
      </p:sp>
    </p:spTree>
    <p:extLst>
      <p:ext uri="{BB962C8B-B14F-4D97-AF65-F5344CB8AC3E}">
        <p14:creationId xmlns:p14="http://schemas.microsoft.com/office/powerpoint/2010/main" val="227233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 „Macht ist nicht rohe Gewalt und Geld; Macht liegt in deinem Geist. Macht liegt in deiner Seele. Sie ist das, was dir deine Vorfahren, deine Ältesten gegeben haben. Macht liegt in der Erde; sie liegt in deiner Beziehung zur Erde.“</a:t>
            </a:r>
          </a:p>
          <a:p>
            <a:pPr algn="l">
              <a:lnSpc>
                <a:spcPts val="3320"/>
              </a:lnSpc>
              <a:spcBef>
                <a:spcPts val="0"/>
              </a:spcBef>
            </a:pPr>
            <a:br>
              <a:rPr lang="en-US" sz="3600" dirty="0"/>
            </a:br>
            <a:endParaRPr lang="en-US" sz="3600" dirty="0"/>
          </a:p>
          <a:p>
            <a:pPr algn="l">
              <a:lnSpc>
                <a:spcPts val="3320"/>
              </a:lnSpc>
              <a:spcBef>
                <a:spcPts val="0"/>
              </a:spcBef>
            </a:pPr>
            <a:r>
              <a:rPr lang="en-US" sz="3200" b="1" i="0" dirty="0"/>
              <a:t>Winona LaDuke</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spTree>
    <p:extLst>
      <p:ext uri="{BB962C8B-B14F-4D97-AF65-F5344CB8AC3E}">
        <p14:creationId xmlns:p14="http://schemas.microsoft.com/office/powerpoint/2010/main" val="303031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264096" y="2101903"/>
            <a:ext cx="767908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wir uns unserer Werte bewusst werden, können sie uns bei allen unseren Entscheidungen (großen wie kleinen) leiten. Auf diese Weise können uns unsere Werte dabei helfen, uns auf das auszurichten, was wir tief in unserem Inneren wollen, und ein Leben zu schaffen, das über die Anforderungen gesellschaftlicher oder familiärer Erwartungen, des Kapitalismus oder anderer kultureller Kräfte, die uns unter Druck setzen, hinausgeht.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Mit anderen Worten: Unsere Werte bieten uns eine Quelle innerer Stärke und Zuversicht, während wir uns inmitten dieser Anforderungen in unserer Umgebung zurechtfinden. Sie sind immer für uns da, auf die wir uns in schwierigen Zeiten und in guten Zeiten stützen können. Wir laden Sie ein, sich ein paar Minuten Zeit zu nehmen, um Ihre Werte zu identifizieren und gemeinsam mit uns Ihren inneren Wegweiser zu entwerfen. </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Unsere Werte beschreiben, was uns wichtig ist, was wir im Leben priorisieren möchten und was uns zum Handeln motiviert.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062334" y="1875536"/>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60960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Tree>
    <p:extLst>
      <p:ext uri="{BB962C8B-B14F-4D97-AF65-F5344CB8AC3E}">
        <p14:creationId xmlns:p14="http://schemas.microsoft.com/office/powerpoint/2010/main" val="472296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2B87-9E22-6403-EC2C-AF12C6B78C9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751ED7-1612-892E-307B-8B2D2292BCA6}"/>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5FEC19A0-7314-70A5-9035-07A7A8E829E0}"/>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60DE377-9F9B-B431-D8CF-917A18B112E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A530A92-1A6F-8041-80CA-C61F146C1A8F}"/>
              </a:ext>
            </a:extLst>
          </p:cNvPr>
          <p:cNvSpPr txBox="1">
            <a:spLocks/>
          </p:cNvSpPr>
          <p:nvPr/>
        </p:nvSpPr>
        <p:spPr>
          <a:xfrm>
            <a:off x="-3" y="578059"/>
            <a:ext cx="71653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Ihre Werte zuordnen (5 Minuten)</a:t>
            </a:r>
          </a:p>
        </p:txBody>
      </p:sp>
      <p:pic>
        <p:nvPicPr>
          <p:cNvPr id="3" name="Picture 2">
            <a:extLst>
              <a:ext uri="{FF2B5EF4-FFF2-40B4-BE49-F238E27FC236}">
                <a16:creationId xmlns:a16="http://schemas.microsoft.com/office/drawing/2014/main" id="{4D0C25AE-9CD7-8179-45E6-590346753669}"/>
              </a:ext>
            </a:extLst>
          </p:cNvPr>
          <p:cNvPicPr>
            <a:picLocks noChangeAspect="1"/>
          </p:cNvPicPr>
          <p:nvPr/>
        </p:nvPicPr>
        <p:blipFill rotWithShape="1">
          <a:blip r:embed="rId4"/>
          <a:srcRect l="-1235" t="9683" r="18522" b="16399"/>
          <a:stretch/>
        </p:blipFill>
        <p:spPr>
          <a:xfrm>
            <a:off x="3985597" y="1158482"/>
            <a:ext cx="8190685" cy="5696712"/>
          </a:xfrm>
          <a:prstGeom prst="rect">
            <a:avLst/>
          </a:prstGeom>
        </p:spPr>
      </p:pic>
      <p:sp>
        <p:nvSpPr>
          <p:cNvPr id="7" name="Text Placeholder 3">
            <a:extLst>
              <a:ext uri="{FF2B5EF4-FFF2-40B4-BE49-F238E27FC236}">
                <a16:creationId xmlns:a16="http://schemas.microsoft.com/office/drawing/2014/main" id="{4C98590F-E3AA-CA13-06E8-66BCE08D075A}"/>
              </a:ext>
            </a:extLst>
          </p:cNvPr>
          <p:cNvSpPr txBox="1">
            <a:spLocks/>
          </p:cNvSpPr>
          <p:nvPr/>
        </p:nvSpPr>
        <p:spPr>
          <a:xfrm>
            <a:off x="531931" y="3047083"/>
            <a:ext cx="480456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Unterstreiche die Wörter, die etwas beschreiben, das dir wichtig ist. Das sind deine Werte.</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Kreise die Wörter ein, die beschreiben, was dir derzeit in deinem Leben wichtig ist. Das sind die Werte, die dir zeigen, wo du gerade stehst.</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Markieren Sie die Wörter, die beschreiben, worauf Sie hinarbeiten möchten. Das sind die Werte, die Ihr persönliches Wachstum motivieren.</a:t>
            </a: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AB38D105-B536-32A1-6A0D-C43B5B67176A}"/>
              </a:ext>
            </a:extLst>
          </p:cNvPr>
          <p:cNvSpPr txBox="1">
            <a:spLocks/>
          </p:cNvSpPr>
          <p:nvPr/>
        </p:nvSpPr>
        <p:spPr>
          <a:xfrm>
            <a:off x="531931" y="1931127"/>
            <a:ext cx="3813588" cy="948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b="1" dirty="0">
                <a:solidFill>
                  <a:srgbClr val="5398A2"/>
                </a:solidFill>
                <a:latin typeface="Calibri" panose="020F0502020204030204" pitchFamily="34" charset="0"/>
                <a:ea typeface="Calibri" panose="020F0502020204030204" pitchFamily="34" charset="0"/>
                <a:cs typeface="Calibri" panose="020F0502020204030204" pitchFamily="34" charset="0"/>
              </a:rPr>
              <a:t>Wir beginnen mit einer einfachen Übung zum Erfassen Ihrer Werte: </a:t>
            </a: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1CC4D59D-BCC0-3CA3-5D55-60D1493F2559}"/>
              </a:ext>
            </a:extLst>
          </p:cNvPr>
          <p:cNvSpPr/>
          <p:nvPr/>
        </p:nvSpPr>
        <p:spPr>
          <a:xfrm>
            <a:off x="5718526" y="1825097"/>
            <a:ext cx="6457756" cy="41559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1.png">
            <a:extLst>
              <a:ext uri="{FF2B5EF4-FFF2-40B4-BE49-F238E27FC236}">
                <a16:creationId xmlns:a16="http://schemas.microsoft.com/office/drawing/2014/main" id="{8BE075EE-6571-9C8C-7EB3-3EEA983F4CB3}"/>
              </a:ext>
            </a:extLst>
          </p:cNvPr>
          <p:cNvPicPr/>
          <p:nvPr/>
        </p:nvPicPr>
        <p:blipFill>
          <a:blip r:embed="rId5"/>
          <a:srcRect/>
          <a:stretch>
            <a:fillRect/>
          </a:stretch>
        </p:blipFill>
        <p:spPr>
          <a:xfrm>
            <a:off x="5763496" y="2599539"/>
            <a:ext cx="6350482" cy="2744252"/>
          </a:xfrm>
          <a:prstGeom prst="rect">
            <a:avLst/>
          </a:prstGeom>
          <a:ln/>
        </p:spPr>
      </p:pic>
    </p:spTree>
    <p:extLst>
      <p:ext uri="{BB962C8B-B14F-4D97-AF65-F5344CB8AC3E}">
        <p14:creationId xmlns:p14="http://schemas.microsoft.com/office/powerpoint/2010/main" val="2460275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3D6D-1D3E-FF5C-0C21-0A42A7A6377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EB96D2-088F-EFC1-5CFD-37B0F5DF78CA}"/>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E1079213-00A6-2F7F-1B37-459CF2E2EF16}"/>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3C92DCC-D92A-FD70-DAA0-667BE0062EFB}"/>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D389361-5FBE-AFDD-0F0F-0D2EF2835E67}"/>
              </a:ext>
            </a:extLst>
          </p:cNvPr>
          <p:cNvSpPr txBox="1">
            <a:spLocks/>
          </p:cNvSpPr>
          <p:nvPr/>
        </p:nvSpPr>
        <p:spPr>
          <a:xfrm>
            <a:off x="-3" y="578059"/>
            <a:ext cx="83882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Erforschen Sie Ihre Werte (10 Min.)</a:t>
            </a:r>
          </a:p>
        </p:txBody>
      </p:sp>
      <p:sp>
        <p:nvSpPr>
          <p:cNvPr id="2" name="Text Placeholder 3">
            <a:extLst>
              <a:ext uri="{FF2B5EF4-FFF2-40B4-BE49-F238E27FC236}">
                <a16:creationId xmlns:a16="http://schemas.microsoft.com/office/drawing/2014/main" id="{FD4376BE-0C9C-8014-DB12-8715A6909064}"/>
              </a:ext>
            </a:extLst>
          </p:cNvPr>
          <p:cNvSpPr txBox="1">
            <a:spLocks/>
          </p:cNvSpPr>
          <p:nvPr/>
        </p:nvSpPr>
        <p:spPr>
          <a:xfrm>
            <a:off x="5426439" y="2101903"/>
            <a:ext cx="560632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den Wert aus, der Ihnen im Moment am meisten zusagt. Wie würde die Welt aussehen, wenn dieser Wert das Ziel aller menschlichen Systeme und Strukturen wäre? (2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einen Wert, den Sie derzeit in Ihrem Leben priorisieren. Inwiefern war dieser Wert für Sie hilfreich/nicht hilfreich? (3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Wählen Sie einen Wert, den Sie anstreben möchten. Wie würde Ihr Leben aussehen, wenn Sie diesen Wert zu Ihrer obersten Priorität machen würden? (5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0953D2F-FBCC-E43B-6F00-019A53A2FEA6}"/>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Fahren Sie fort, indem Sie Ihre Werte erkunden. Stellen Sie für jede Frage einen Timer auf die angegebene Anzahl von Minuten ein und schreiben Sie frei Ihre Antworten auf die folgenden Fragen auf.</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EA801BB-7BC6-7F14-A3F0-5C4BE365D411}"/>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549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1D70-8ED7-5601-5594-968F59E930C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464D718-4D47-0468-3D86-04728557B083}"/>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4A63A863-900E-D097-DB47-936D31A4322C}"/>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7CA87C-A085-95D4-F9C0-177164315E8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49C413F-906C-FBCD-647E-0C777201FF5F}"/>
              </a:ext>
            </a:extLst>
          </p:cNvPr>
          <p:cNvSpPr txBox="1">
            <a:spLocks/>
          </p:cNvSpPr>
          <p:nvPr/>
        </p:nvSpPr>
        <p:spPr>
          <a:xfrm>
            <a:off x="-3" y="578059"/>
            <a:ext cx="916266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Ausrichtung an Ihren Werten (10 Min.)</a:t>
            </a:r>
          </a:p>
        </p:txBody>
      </p:sp>
      <p:sp>
        <p:nvSpPr>
          <p:cNvPr id="2" name="Text Placeholder 3">
            <a:extLst>
              <a:ext uri="{FF2B5EF4-FFF2-40B4-BE49-F238E27FC236}">
                <a16:creationId xmlns:a16="http://schemas.microsoft.com/office/drawing/2014/main" id="{EA17DB70-3A9C-EB53-272F-F1329A615FA4}"/>
              </a:ext>
            </a:extLst>
          </p:cNvPr>
          <p:cNvSpPr txBox="1">
            <a:spLocks/>
          </p:cNvSpPr>
          <p:nvPr/>
        </p:nvSpPr>
        <p:spPr>
          <a:xfrm>
            <a:off x="4301412" y="2101903"/>
            <a:ext cx="761378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Listen Sie auf der rechten Seite drei Werte auf: einen, der Ihnen wichtig ist, einen, den Sie derzeit priorisieren und der Ihnen hilft, und einen, den Sie anstreben.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Listen Sie links drei Maßnahmen auf, die von jedem Wert inspiriert sind.</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Kreise die Maßnahme(n) ein, die du umsetzen möchtest.</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Markieren Sie die Maßnahme(n), die Sie priorisieren werden, mit einem Quadrat.</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Schreiben Sie eine Beschreibung dazu, wann, wie und mit wem Sie Ihre priorisierten Werte umsetzen werden.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A8788EE6-506F-97B9-8D17-295FA5D5D90E}"/>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Lassen Sie uns in den Bereich des Handelns übergehen!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045081-E840-A12B-FC0E-756634A83EA7}"/>
              </a:ext>
            </a:extLst>
          </p:cNvPr>
          <p:cNvCxnSpPr>
            <a:cxnSpLocks/>
          </p:cNvCxnSpPr>
          <p:nvPr/>
        </p:nvCxnSpPr>
        <p:spPr>
          <a:xfrm>
            <a:off x="4089255"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448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Ressourcen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weitere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Erkundung </a:t>
            </a:r>
          </a:p>
        </p:txBody>
      </p:sp>
    </p:spTree>
    <p:extLst>
      <p:ext uri="{BB962C8B-B14F-4D97-AF65-F5344CB8AC3E}">
        <p14:creationId xmlns:p14="http://schemas.microsoft.com/office/powerpoint/2010/main" val="2408260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Lesen Sie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das Buch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„Power, Empowerment, and Social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Change“ (Macht, Empowerment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und sozialer Wandel</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 oder Auszüge daraus. Das Buch untersucht, wie Macht in der Welt funktioniert und wie sie durch ermächtigte Personen und Gemeinschaften verändert werden kann.</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Hören Sie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sich den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SoundOff-Podcast</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 an, der sich mit der Stärkung junger Menschen befasst und junge Unternehmer, gemeinnützige Organisationen, lokale Künstler und mehr vorstellt. </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Sehen Sie sich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diesen Ted Talk über das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Empowerment-Dreieck </a:t>
            </a: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an, der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junge Menschen dazu einlädt, zu Akteuren des Wandels zu werden.</a:t>
            </a:r>
          </a:p>
          <a:p>
            <a:pPr>
              <a:lnSpc>
                <a:spcPts val="2460"/>
              </a:lnSpc>
              <a:spcBef>
                <a:spcPts val="800"/>
              </a:spcBef>
            </a:pPr>
            <a:r>
              <a:rPr lang="en-IE" sz="2300" b="1"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Spielen Sie: </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Die „5-Why-Technik” ist ein einfaches, aber wirkungsvolles Problemlösungsinstrument, das den Teilnehmern hilft, die Ursache eines Problems aufzudecken, indem sie fünfmal hintereinander „Warum?” fragen. Durch wiederholtes Hinterfragen der Ursache eines Problems können die Teilnehmer über oberflächliche Erklärungen hinausgehen und tiefere, oft weniger offensichtliche Gründe für die Herausforderungen entdecken, mit denen sie konfrontiert sind.</a:t>
            </a:r>
            <a:r>
              <a:rPr lang="en-IE" sz="2300" dirty="0">
                <a:solidFill>
                  <a:srgbClr val="404040"/>
                </a:solidFill>
                <a:effectLst/>
                <a:latin typeface="Calibri" panose="020F0502020204030204" pitchFamily="34" charset="0"/>
                <a:cs typeface="Calibri" panose="020F0502020204030204" pitchFamily="34" charset="0"/>
              </a:rPr>
              <a:t>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2827176"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SPIEL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„5-Why-Spiel” kann eine unschätzbare Methode sein, um den Teilnehmern dabei zu helfen, die zugrunde liegenden Ursachen für klimabezogene Herausforderungen und Handlungsbarrieren zu identifizieren. Diese Übung ermöglicht es Einzelpersonen oder Gruppen zu analysieren, warum bestimmte Hindernisse bestehen – seien sie persönlicher, gesellschaftlicher oder systemischer Natur – und wie sie wirksame Schritte zur Lösung dieser Probleme unternehmen können. Das Spiel betont, wie wichtig es ist, die Ursachen für Untätigkeit oder Ängste im Zusammenhang mit dem Klimawandel zu verstehen, anstatt nur die Symptome zu bekämpfen. </a:t>
            </a:r>
          </a:p>
        </p:txBody>
      </p:sp>
    </p:spTree>
    <p:extLst>
      <p:ext uri="{BB962C8B-B14F-4D97-AF65-F5344CB8AC3E}">
        <p14:creationId xmlns:p14="http://schemas.microsoft.com/office/powerpoint/2010/main" val="22564875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0"/>
            <a:ext cx="10509894" cy="5208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397239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„5 Whys“-Spiel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Identifiziert die Ursachen: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Anstatt sich auf oberflächliche Probleme zu konzentrieren, lernen die Teilnehmer, tiefer zu graben und die wahren Ursachen ihrer Hindernisse zu finden, sodass sie sich auf umsetzbare Lösungen konzentrieren können.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Fördert kritisches Denken: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Indem die Teilnehmer dazu herausgefordert werden, über die erste offensichtliche Antwort hinauszugehen, fördert das Spiel tieferes kritisches Denken und Problemlösungsfähigkeiten.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Befähigt zu persönlichem Handeln: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 hilft den Teilnehmern zu erkennen, dass sie durch ein klareres Verständnis ihrer Herausforderungen in die Lage versetzt werden, sinnvolle Schritte zum Handeln zu unternehmen.</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Schafft Gemeinschaft: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Der Austausch über Hindernisse und Lösungen mit anderen fördert ein Gefühl der gemeinsamen Zielsetzung und kollektiven Ermächtigung, was für die Bewältigung der Klimakrise von entscheidender Bedeutung ist.</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1191519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das 5-Why-Spiel:</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Dauer: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Anzahl der Teilnehmer: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Einzelpersonen oder Gruppen (3–5 Personen)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Materialien: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Whiteboard, Papier oder digitale Hilfsmittel zum Notieren der Antworten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50529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Nachdem ich als junger Erwachsener einen persönlichen Tiefpunkt erreicht hatte, kehrte ich nach Hause zurück, um mich neu zu orientieren und Hilfe zu suchen. Ich war von Angst und Scham überwältigt und wusste nicht, wie es weitergehen sollte.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50529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Ich begann in einem Café zu arbeiten, wo ich einen netten Mann traf, der mir das Buch „Autobiographie eines Yogi“ mit einem der oben genannten Zitate schenkte: „Man kann die Erde nicht hören, wenn sie sich bewegt; große Kräfte machen nur sehr wenig Lärm.“ Er hatte dieses Zitat für mich ausgewählt, um mir zu helfen, mich in diesen schwierigen Zeiten zu erden. Das Zitat half mir, eine Verbindung zu den großen Kräften der Welt herzustellen und ihre Stärke zu nutzen, wenn ich mich selbst erschöpft fühlte. Die Erde selbst ist die Quelle all unserer Kraft. Sie ist eine Kraft, die größer ist als ich selbst und zu der ich immer wieder zurückkehren kann.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Heute verstehe ich unter „großen Kräften“ auch Prinzipien und Werte wie Fürsorge, Ehrlichkeit, Zuhören, Großzügigkeit und vieles mehr. Ich kann mich jeden Tag dafür entscheiden, diese Werte zu verkörpern, und fühle mich dadurch befähigt, Veränderungen zu bewirken. Keiner dieser Werte drückt sich besonders lautstark aus. Es sind die stillen, kleinen Konstanten, die mir und meinen Mitmenschen helfen, weiterzumachen. Sie erinnern mich an meine Bestimmung – diejenigen zu lieben, für deren Liebe ich geboren wurde, Menschen wie Nicht-Menschen gleichermaßen.</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99044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7" y="2963906"/>
            <a:ext cx="8999801"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Einführung in das Konzept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von Empowerment und Handeln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Diskussion über</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Empowerment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im Zusammenhang mit Klimaschutzmaßnahmen. Betonen Sie, dass viele Menschen sich angesichts des Ausmaßes der Klimakrise überfordert fühlen, Empowerment jedoch oft dadurch entsteht, dass große Herausforderungen in kleinere, umsetzbare Schritte unterteilt werden. Erläutern Sie, dass die 5-Why-Technik den Teilnehmern dabei hilft, die tieferen Gründe für ihre Handlungsbarrieren aufzudecken und so Klarheit darüber zu gewinnen, wo sie ansetzen können.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641946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Schritt-für-Schritt-Prozess:</a:t>
            </a:r>
          </a:p>
        </p:txBody>
      </p:sp>
    </p:spTree>
    <p:extLst>
      <p:ext uri="{BB962C8B-B14F-4D97-AF65-F5344CB8AC3E}">
        <p14:creationId xmlns:p14="http://schemas.microsoft.com/office/powerpoint/2010/main" val="1517981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707107" y="554636"/>
            <a:ext cx="10359712" cy="618206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968851" y="859040"/>
            <a:ext cx="10097967"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Identifizieren Sie eine Herausforderung oder ein Hindernis: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Bitten Sie die Teilnehmer, eine konkrete Herausforderung zu benennen, der sie bei der Umsetzung sinnvoller Klimaschutzmaßnahmen gegenüberstehen. Dabei kann es sich um eine persönliche Herausforderung handeln (z. B. „Ich weiß nicht, wo ich anfangen soll“), um ein Hindernis in der Gemeinschaft (z. B. „Die Menschen in meinem Umfeld scheinen sich nicht dafür zu interessieren“) oder um ein allgemeineres systemisches Problem (z. B. „Es fehlt an politischem Willen“).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968852"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72822"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06861" y="3790165"/>
            <a:ext cx="8985163"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Stellen Sie die erste „Warum“-Frage: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Lassen Sie die Teilnehmer sich fragen, warum diese Herausforderung oder Hürde besteht. Wenn die Hürde beispielsweise lautet: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„Ich fühle mich nicht befähigt, etwas zu bewirken“,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könnte die erste Frage lauten: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„Warum fühle ich mich nicht befähigt?“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(Antwort: „Weil ich nicht weiß, welche Maßnahmen ich ergreifen kann, die eine Wirkung haben.“)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968852"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7075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Perspektiven festhalten und teilen: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Geben Sie jedem Teilnehmer ein paar Minuten Zeit, um seine Wahrnehmung der Welt in Bezug auf den Klimawandel und die Gemeinschaft aufzuschreiben oder zu zeichnen.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Mögliche Fragen können sein: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Was sehen Sie, wenn Sie an die Klimakrise denken?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Welche Gefühle haben Sie, wenn Sie über die Reaktion Ihrer Gemeinschaft auf den Klimawandel nachdenken?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Wie sehen Sie Ihre Rolle bei der Bewältigung der Krise?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Fragen Sie weiter „Warum?“ (fünf Mal):</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Fragen Sie nach der ersten Antwort weiter „Warum?“ auf der Grundlage der vorherigen Antwort.</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Beispiel:</a:t>
            </a:r>
          </a:p>
          <a:p>
            <a:pPr>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Warum weiß ich nicht, welche Maßnahmen ich ergreifen soll?</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„Weil ich nicht genug Informationen über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wirksamen Klimaschutzmaßnahmen.“</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Warum habe ich nicht genügend Informationen?</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„Weil ich nicht aktiv nach Ressourcen gesucht habe.“</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Warum habe ich nicht nach Ressourcen gesucht?</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„Weil ich mich von der Menge an Informationen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überfordert.“</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Warum fühle ich mich überfordert?</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„Weil ich nicht weiß, wo ich anfangen soll und wem ich vertrauen kann.“</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2274880"/>
            <a:ext cx="10359712" cy="312302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2602344"/>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Grundursache: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Durch diesen Prozess gelangen die Teilnehmer vom oberflächlichen Problem („Ich fühle mich nicht befähigt“) zur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Grundursache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weiß nicht, wo ich anfangen soll und wem ich vertrauen kann“) und gewinnen so Klarheit über die tiefer liegende Herausforderung.</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309176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2786066"/>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459055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Reflexion und Lösungsfindung: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Bitten Sie die Teilnehmer nach Abschluss der fünf Runden der „Warum?“-Reflexion, darüber nachzudenken, welche konkreten Maßnahmen sie auf der Grundlage der von ihnen identifizierten Grundursache ergreifen können. Im obigen Beispiel könnte der nächste Schritt, nachdem die Grundursache klar ist (Überforderung durch Informationen), wie folgt lauten:</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b="1">
                <a:solidFill>
                  <a:srgbClr val="5398A2"/>
                </a:solidFill>
                <a:latin typeface="Calibri" panose="020F0502020204030204" pitchFamily="34" charset="0"/>
                <a:ea typeface="Calibri" panose="020F0502020204030204" pitchFamily="34" charset="0"/>
                <a:cs typeface="Calibri" panose="020F0502020204030204" pitchFamily="34" charset="0"/>
              </a:rPr>
              <a:t>Lösung</a:t>
            </a: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vertrauenswürdigen Klimaschutzorganisation oder -ressource, um zuverlässige Informationen und kleine, umsetzbare Maßnahmen zu sammeln.</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4163673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3681A-CF20-9D8C-8686-04926BB2024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6C45957-C221-CB3A-BF09-5494B38A444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EE8F3A3-1995-33AB-3427-82372A94D88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8DCEFE-E7F5-40E5-7F2D-4F6E358E5A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E099A72-DBCD-2A16-FABA-DA419A001738}"/>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DDF5051-ACA4-98A4-8FBF-914B9559383A}"/>
              </a:ext>
            </a:extLst>
          </p:cNvPr>
          <p:cNvSpPr txBox="1">
            <a:spLocks/>
          </p:cNvSpPr>
          <p:nvPr/>
        </p:nvSpPr>
        <p:spPr>
          <a:xfrm>
            <a:off x="1836248" y="1186940"/>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Kleine Schritte: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Ermutigen Sie die Teilnehmer, sich auf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kleine, erreichbare Schritte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zu konzentrieren, die sie sofort umsetzen können, und betonen Sie, dass auch kleine Maßnahmen zu größeren Veränderungen beitragen können.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CFC31AE-BBB2-E6F0-A143-45853F2152B1}"/>
              </a:ext>
            </a:extLst>
          </p:cNvPr>
          <p:cNvCxnSpPr>
            <a:cxnSpLocks/>
          </p:cNvCxnSpPr>
          <p:nvPr/>
        </p:nvCxnSpPr>
        <p:spPr>
          <a:xfrm flipH="1">
            <a:off x="1506894" y="16763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016F31B-2D43-9D78-8885-6CBE87718F26}"/>
              </a:ext>
            </a:extLst>
          </p:cNvPr>
          <p:cNvGrpSpPr/>
          <p:nvPr/>
        </p:nvGrpSpPr>
        <p:grpSpPr>
          <a:xfrm>
            <a:off x="544953" y="1370661"/>
            <a:ext cx="1420700" cy="893966"/>
            <a:chOff x="5728181" y="1253145"/>
            <a:chExt cx="1546707" cy="973255"/>
          </a:xfrm>
        </p:grpSpPr>
        <p:sp>
          <p:nvSpPr>
            <p:cNvPr id="18" name="Oval 17">
              <a:extLst>
                <a:ext uri="{FF2B5EF4-FFF2-40B4-BE49-F238E27FC236}">
                  <a16:creationId xmlns:a16="http://schemas.microsoft.com/office/drawing/2014/main" id="{EBB03720-F6E1-BAE6-6314-805E0F49535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6771916-CC17-C762-BCEF-A6D1936FBA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
        <p:nvSpPr>
          <p:cNvPr id="3" name="Text Placeholder 3">
            <a:extLst>
              <a:ext uri="{FF2B5EF4-FFF2-40B4-BE49-F238E27FC236}">
                <a16:creationId xmlns:a16="http://schemas.microsoft.com/office/drawing/2014/main" id="{886686CB-6E10-33F5-4BD7-841EC4E97EA2}"/>
              </a:ext>
            </a:extLst>
          </p:cNvPr>
          <p:cNvSpPr txBox="1">
            <a:spLocks/>
          </p:cNvSpPr>
          <p:nvPr/>
        </p:nvSpPr>
        <p:spPr>
          <a:xfrm>
            <a:off x="1836248" y="3421925"/>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Gruppenaustausch und kollektive Stärkung: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Wenn die Teilnehmer in Gruppen arbeiten, lassen Sie sie ihre Ergebnisse miteinander teilen. Indem sie die Ursachen und Lösungen der anderen hören, finden sie möglicherweise Gemeinsamkeiten, die das Gemeinschaftsgefühl und die gegenseitige Unterstützung fördern. Dieser Prozess stärkt ihr Gefühl der Selbstermächtigung, indem er ihnen zeigt, dass sie mit diesen Herausforderungen nicht allein sind.</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AABE9E-EDC5-27E2-0D62-53EE5A7FE6E9}"/>
              </a:ext>
            </a:extLst>
          </p:cNvPr>
          <p:cNvCxnSpPr>
            <a:cxnSpLocks/>
          </p:cNvCxnSpPr>
          <p:nvPr/>
        </p:nvCxnSpPr>
        <p:spPr>
          <a:xfrm flipH="1">
            <a:off x="1506894" y="391134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6D3417B-0421-5D4D-E711-207771B252A6}"/>
              </a:ext>
            </a:extLst>
          </p:cNvPr>
          <p:cNvGrpSpPr/>
          <p:nvPr/>
        </p:nvGrpSpPr>
        <p:grpSpPr>
          <a:xfrm>
            <a:off x="544953" y="3605646"/>
            <a:ext cx="1420700" cy="893966"/>
            <a:chOff x="5728181" y="1253145"/>
            <a:chExt cx="1546707" cy="973255"/>
          </a:xfrm>
        </p:grpSpPr>
        <p:sp>
          <p:nvSpPr>
            <p:cNvPr id="7" name="Oval 6">
              <a:extLst>
                <a:ext uri="{FF2B5EF4-FFF2-40B4-BE49-F238E27FC236}">
                  <a16:creationId xmlns:a16="http://schemas.microsoft.com/office/drawing/2014/main" id="{32187D91-FEBE-5BDF-5C1E-E08C942DE4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0BF0DFD7-F762-79BD-B617-A5307C6F129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Tree>
    <p:extLst>
      <p:ext uri="{BB962C8B-B14F-4D97-AF65-F5344CB8AC3E}">
        <p14:creationId xmlns:p14="http://schemas.microsoft.com/office/powerpoint/2010/main" val="1429975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6B5F-D8E1-0073-0725-9552E7EC8B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697E64-BC71-AE35-75D3-14EC380806D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0EE2CB0-AEEC-F7C0-1B21-E8CBC152637A}"/>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09A5121-E330-513D-0B9D-49942BA6EC2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F56419F-F3B3-9AEA-479D-859B484DD283}"/>
              </a:ext>
            </a:extLst>
          </p:cNvPr>
          <p:cNvSpPr/>
          <p:nvPr/>
        </p:nvSpPr>
        <p:spPr>
          <a:xfrm>
            <a:off x="594042" y="2841895"/>
            <a:ext cx="10359712" cy="33940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798BE27A-6224-BBB8-6CEA-96F3D09CB055}"/>
              </a:ext>
            </a:extLst>
          </p:cNvPr>
          <p:cNvSpPr txBox="1">
            <a:spLocks/>
          </p:cNvSpPr>
          <p:nvPr/>
        </p:nvSpPr>
        <p:spPr>
          <a:xfrm>
            <a:off x="1791278" y="3390494"/>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Abschließende Reflexion: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Beenden Sie die Sitzung mit einer Reflexion darüber, wie das Aufdecken der Ursachen für Handlungshindernisse Einzelpersonen dazu befähigen kann, sinnvolle Schritte zu unternehmen. Vermitteln Sie die Idee, dass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das Verständnis des tieferen „Warum?“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hinter Herausforderungen der Schlüssel zur Schaffung nachhaltiger Lösungen ist, sowohl individuell als auch kollektiv.</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9EDFD47-B814-52C6-6FD6-28AEBD1E08F4}"/>
              </a:ext>
            </a:extLst>
          </p:cNvPr>
          <p:cNvCxnSpPr>
            <a:cxnSpLocks/>
          </p:cNvCxnSpPr>
          <p:nvPr/>
        </p:nvCxnSpPr>
        <p:spPr>
          <a:xfrm flipH="1">
            <a:off x="1461924" y="387991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A76C863-4AA1-2010-27C5-5003773475D2}"/>
              </a:ext>
            </a:extLst>
          </p:cNvPr>
          <p:cNvGrpSpPr/>
          <p:nvPr/>
        </p:nvGrpSpPr>
        <p:grpSpPr>
          <a:xfrm>
            <a:off x="499983" y="3574215"/>
            <a:ext cx="1420700" cy="893966"/>
            <a:chOff x="5728181" y="1253145"/>
            <a:chExt cx="1546707" cy="973255"/>
          </a:xfrm>
        </p:grpSpPr>
        <p:sp>
          <p:nvSpPr>
            <p:cNvPr id="18" name="Oval 17">
              <a:extLst>
                <a:ext uri="{FF2B5EF4-FFF2-40B4-BE49-F238E27FC236}">
                  <a16:creationId xmlns:a16="http://schemas.microsoft.com/office/drawing/2014/main" id="{C451715F-E432-BE14-6E7B-1D566BD77E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9A92C0A-EC7F-F2BC-72C1-5FB0E5B9A15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92682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Mit der Zeit kam ich zu der Überzeugung, dass die größte Stärke, die wir alle in uns tragen, die Fähigkeit ist, Veränderungen zu beeinflussen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276600" y="1534095"/>
            <a:ext cx="863859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angefangen bei uns selbst, indem wir uns mit Wissen, Werkzeugen, Gemeinschaften, Resilienzpraktiken und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Bodenständigkeit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umgeben, um voranzukommen und Herausforderungen mit Kreativität und Zielstrebigkeit zu begegnen. Dieser Mann im Café hat mir geholfen, ein Gefühl für die richtige Beziehung zu mir selbst, zu anderen und zur Welt insgesamt zu entwickeln.</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Viele der Aktivitäten in diesem Modul konzentrieren sich auf konkrete Praktiken zur Selbstermächtigung und laden uns ein, neue Fähigkeiten zu erwerben und neue Verhaltensweisen zu entwickeln, während wir uns in der Welt und ihren Herausforderungen zurechtfinden. Wir können unser Leben auf vielfältige Weise selbst in die Hand nehmen. Unabhängig davon, ob Sie tatsächlich ein altes Gebäude restaurieren oder lernen, mit natürlichen Werkzeugen wie Lehm zu bauen, können Sie konkrete Möglichkeiten finden, in Ihrem eigenen Mikroumfeld aktiv zu werden und Fähigkeiten zu entwickeln, von denen Sie vielleicht gar nicht wussten, dass Sie sie haben.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E9CB-A456-DDBE-7F35-284B4F745D0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EAC8C91-E498-4141-B21A-D5BD9BB41E62}"/>
              </a:ext>
            </a:extLst>
          </p:cNvPr>
          <p:cNvSpPr/>
          <p:nvPr/>
        </p:nvSpPr>
        <p:spPr>
          <a:xfrm rot="10800000">
            <a:off x="7836" y="-1"/>
            <a:ext cx="7014755" cy="7554353"/>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CDFA610-AF4B-935A-54D9-1CB9C4044209}"/>
              </a:ext>
            </a:extLst>
          </p:cNvPr>
          <p:cNvSpPr/>
          <p:nvPr/>
        </p:nvSpPr>
        <p:spPr>
          <a:xfrm rot="5400000">
            <a:off x="5028011" y="-28082"/>
            <a:ext cx="6018411" cy="6803495"/>
          </a:xfrm>
          <a:prstGeom prst="wedgeRectCallout">
            <a:avLst>
              <a:gd name="adj1" fmla="val 2470"/>
              <a:gd name="adj2" fmla="val 60974"/>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0392049-F13F-76C1-7C09-67E492FF8FB8}"/>
              </a:ext>
            </a:extLst>
          </p:cNvPr>
          <p:cNvSpPr txBox="1">
            <a:spLocks/>
          </p:cNvSpPr>
          <p:nvPr/>
        </p:nvSpPr>
        <p:spPr>
          <a:xfrm>
            <a:off x="5151479" y="733726"/>
            <a:ext cx="5822816"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„Du hast den Menschen gesagt, dass dies die elfte Stunde ist, jetzt musst du zurückgehen und den Menschen sagen, dass dies die Stunde ist.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Und es gibt Dinge zu bedenken ...</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Wo lebst du? Was machst du?</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Wie sind deine Beziehungen?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Bist du in der richtigen Beziehung?</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Wo ist dein Wasser?</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Lerne deinen Garten kennen. Es ist Zeit, deine Wahrheit zu sagen. Schaffe deine Gemeinschaft. Seid gut zueinander. Und suche deinen Anführer nicht außerhalb deiner selbst. Wir sind diejenigen, auf die wir gewartet haben.</a:t>
            </a:r>
          </a:p>
          <a:p>
            <a:pPr marL="44450" indent="-30163">
              <a:lnSpc>
                <a:spcPts val="258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8039E27F-47C3-48B6-8F45-1B4270ACA0D8}"/>
              </a:ext>
            </a:extLst>
          </p:cNvPr>
          <p:cNvSpPr txBox="1">
            <a:spLocks/>
          </p:cNvSpPr>
          <p:nvPr/>
        </p:nvSpPr>
        <p:spPr>
          <a:xfrm>
            <a:off x="571808" y="948879"/>
            <a:ext cx="359899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Ich möchte euch diesen Auszug aus der Prophezeiung</a:t>
            </a:r>
            <a:r>
              <a:rPr lang="en-IE" sz="2600" b="1" dirty="0">
                <a:solidFill>
                  <a:schemeClr val="bg1"/>
                </a:solidFill>
                <a:latin typeface="Calibri" panose="020F0502020204030204" pitchFamily="34" charset="0"/>
                <a:ea typeface="Calibri" panose="020F0502020204030204" pitchFamily="34" charset="0"/>
                <a:cs typeface="Calibri" panose="020F0502020204030204" pitchFamily="34" charset="0"/>
              </a:rPr>
              <a:t> der Hopi-Ältesten</a:t>
            </a: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 mit auf den Weg geben, der mir persönlich sehr am Herzen liegt und dessen Kernaussage eine Aufforderung zum Handeln ist:</a:t>
            </a:r>
          </a:p>
          <a:p>
            <a:pPr marL="0" indent="0">
              <a:lnSpc>
                <a:spcPts val="2300"/>
              </a:lnSpc>
              <a:spcBef>
                <a:spcPts val="0"/>
              </a:spcBef>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181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3470988" y="2581516"/>
            <a:ext cx="7869113"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389864" y="2678948"/>
            <a:ext cx="584012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Herausforderung: 30 Tage</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4984375" y="3605643"/>
            <a:ext cx="63557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5098374" y="3625092"/>
            <a:ext cx="613161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Veränderung üben</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297454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Im Mittelpunkt einer 30-tägigen Challenge steht die Überzeugung, dass kleine Veränderungen große Unterschiede bewirken können.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5002305" y="1849144"/>
            <a:ext cx="650308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Geschichte zeigt, dass sozialer Wandel auf kleinen, positiven Veränderungen basiert, die über einen längeren Zeitraum hinweg umgesetzt und aufrechterhalten werden und so tiefgreifende Veränderungen bewirken können.</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Probieren Sie 30 Tage lang nur eine einzige Veränderung im Bereich Nachhaltigkeit aus. Es ist zwar nicht notwendig, aber Sie können dies auch in einer Gruppe tun, um sich gegenseitig zu ermutigen und sich über Ihre Erkenntnisse und Herausforderungen auszutauschen.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14198" y="1849144"/>
            <a:ext cx="0" cy="351175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70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7266</TotalTime>
  <Words>6381</Words>
  <Application>Microsoft Office PowerPoint</Application>
  <PresentationFormat>Widescreen</PresentationFormat>
  <Paragraphs>361</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docId:A678FB4ED81B0E77620D7719E2A0AFC6</cp:keywords>
  <cp:lastModifiedBy>Con</cp:lastModifiedBy>
  <cp:revision>386</cp:revision>
  <cp:lastPrinted>2025-06-17T19:28:46Z</cp:lastPrinted>
  <dcterms:created xsi:type="dcterms:W3CDTF">2020-10-14T13:32:04Z</dcterms:created>
  <dcterms:modified xsi:type="dcterms:W3CDTF">2025-12-13T19:24:03Z</dcterms:modified>
</cp:coreProperties>
</file>