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1"/>
  </p:sldMasterIdLst>
  <p:notesMasterIdLst>
    <p:notesMasterId r:id="rId60"/>
  </p:notesMasterIdLst>
  <p:sldIdLst>
    <p:sldId id="4299" r:id="rId2"/>
    <p:sldId id="4303" r:id="rId3"/>
    <p:sldId id="4370" r:id="rId4"/>
    <p:sldId id="4305" r:id="rId5"/>
    <p:sldId id="4368" r:id="rId6"/>
    <p:sldId id="4369" r:id="rId7"/>
    <p:sldId id="4458" r:id="rId8"/>
    <p:sldId id="4372" r:id="rId9"/>
    <p:sldId id="4333" r:id="rId10"/>
    <p:sldId id="4423" r:id="rId11"/>
    <p:sldId id="4424" r:id="rId12"/>
    <p:sldId id="4374" r:id="rId13"/>
    <p:sldId id="4432" r:id="rId14"/>
    <p:sldId id="4438" r:id="rId15"/>
    <p:sldId id="4329" r:id="rId16"/>
    <p:sldId id="4459" r:id="rId17"/>
    <p:sldId id="4460" r:id="rId18"/>
    <p:sldId id="4439" r:id="rId19"/>
    <p:sldId id="4461" r:id="rId20"/>
    <p:sldId id="4462" r:id="rId21"/>
    <p:sldId id="4376" r:id="rId22"/>
    <p:sldId id="4463" r:id="rId23"/>
    <p:sldId id="4464" r:id="rId24"/>
    <p:sldId id="4465" r:id="rId25"/>
    <p:sldId id="4467" r:id="rId26"/>
    <p:sldId id="4466" r:id="rId27"/>
    <p:sldId id="4440" r:id="rId28"/>
    <p:sldId id="4468" r:id="rId29"/>
    <p:sldId id="4469" r:id="rId30"/>
    <p:sldId id="4441" r:id="rId31"/>
    <p:sldId id="4470" r:id="rId32"/>
    <p:sldId id="4471" r:id="rId33"/>
    <p:sldId id="4472" r:id="rId34"/>
    <p:sldId id="4473" r:id="rId35"/>
    <p:sldId id="4475" r:id="rId36"/>
    <p:sldId id="4476" r:id="rId37"/>
    <p:sldId id="4478" r:id="rId38"/>
    <p:sldId id="4479" r:id="rId39"/>
    <p:sldId id="4480" r:id="rId40"/>
    <p:sldId id="4431" r:id="rId41"/>
    <p:sldId id="4415" r:id="rId42"/>
    <p:sldId id="4481" r:id="rId43"/>
    <p:sldId id="4482" r:id="rId44"/>
    <p:sldId id="4483" r:id="rId45"/>
    <p:sldId id="4420" r:id="rId46"/>
    <p:sldId id="4421" r:id="rId47"/>
    <p:sldId id="4416" r:id="rId48"/>
    <p:sldId id="4337" r:id="rId49"/>
    <p:sldId id="4336" r:id="rId50"/>
    <p:sldId id="4407" r:id="rId51"/>
    <p:sldId id="4406" r:id="rId52"/>
    <p:sldId id="4454" r:id="rId53"/>
    <p:sldId id="4455" r:id="rId54"/>
    <p:sldId id="4456" r:id="rId55"/>
    <p:sldId id="4457" r:id="rId56"/>
    <p:sldId id="4484" r:id="rId57"/>
    <p:sldId id="4485" r:id="rId58"/>
    <p:sldId id="4314" r:id="rId5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398A2"/>
    <a:srgbClr val="404040"/>
    <a:srgbClr val="5DACB8"/>
    <a:srgbClr val="84C245"/>
    <a:srgbClr val="1F8E47"/>
    <a:srgbClr val="0C4659"/>
    <a:srgbClr val="4174BA"/>
    <a:srgbClr val="A555A1"/>
    <a:srgbClr val="3FB5A1"/>
    <a:srgbClr val="EE4F2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2E38ABC-622A-4EBF-B32C-41E1D35C6E5C}" v="6" dt="2025-09-22T22:01:18.14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1451"/>
    <p:restoredTop sz="95082"/>
  </p:normalViewPr>
  <p:slideViewPr>
    <p:cSldViewPr snapToGrid="0" snapToObjects="1">
      <p:cViewPr varScale="1">
        <p:scale>
          <a:sx n="103" d="100"/>
          <a:sy n="103" d="100"/>
        </p:scale>
        <p:origin x="96" y="7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73" d="100"/>
        <a:sy n="73"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6B282E-B117-B940-84DA-9267D4C22CBD}" type="datetimeFigureOut">
              <a:rPr lang="en-US" smtClean="0"/>
              <a:t>12/13/2025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Klicken Sie hier, um die Master-Textstile zu bearbeiten</a:t>
            </a:r>
          </a:p>
          <a:p>
            <a:pPr lvl="1"/>
            <a:r>
              <a:rPr lang="en-GB"/>
              <a:t>Zweite Ebene</a:t>
            </a:r>
          </a:p>
          <a:p>
            <a:pPr lvl="2"/>
            <a:r>
              <a:rPr lang="en-GB"/>
              <a:t>Dritte Ebene</a:t>
            </a:r>
          </a:p>
          <a:p>
            <a:pPr lvl="3"/>
            <a:r>
              <a:rPr lang="en-GB"/>
              <a:t>Vierte Ebene</a:t>
            </a:r>
          </a:p>
          <a:p>
            <a:pPr lvl="4"/>
            <a:r>
              <a:rPr lang="en-GB"/>
              <a:t>Fünfte Ebene</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5DE82-CF29-044D-9158-06A811149881}" type="slidenum">
              <a:rPr lang="en-US" smtClean="0"/>
              <a:t>‹#›</a:t>
            </a:fld>
            <a:endParaRPr lang="en-US"/>
          </a:p>
        </p:txBody>
      </p:sp>
    </p:spTree>
    <p:extLst>
      <p:ext uri="{BB962C8B-B14F-4D97-AF65-F5344CB8AC3E}">
        <p14:creationId xmlns:p14="http://schemas.microsoft.com/office/powerpoint/2010/main" val="1761987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Slide ">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2D904015-C106-045F-C10F-F9452F1E3511}"/>
              </a:ext>
            </a:extLst>
          </p:cNvPr>
          <p:cNvSpPr/>
          <p:nvPr userDrawn="1"/>
        </p:nvSpPr>
        <p:spPr>
          <a:xfrm rot="16200000">
            <a:off x="2905575" y="2272105"/>
            <a:ext cx="3336183" cy="3602461"/>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1F8E4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2" name="Rectangle 21">
            <a:extLst>
              <a:ext uri="{FF2B5EF4-FFF2-40B4-BE49-F238E27FC236}">
                <a16:creationId xmlns:a16="http://schemas.microsoft.com/office/drawing/2014/main" id="{A242E2CF-E84C-8E81-C8EA-4D5CC70E5736}"/>
              </a:ext>
            </a:extLst>
          </p:cNvPr>
          <p:cNvSpPr/>
          <p:nvPr userDrawn="1"/>
        </p:nvSpPr>
        <p:spPr>
          <a:xfrm>
            <a:off x="-39761" y="2405243"/>
            <a:ext cx="4748066" cy="3336181"/>
          </a:xfrm>
          <a:prstGeom prst="rect">
            <a:avLst/>
          </a:prstGeom>
          <a:solidFill>
            <a:srgbClr val="1F8E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Picture Placeholder 23">
            <a:extLst>
              <a:ext uri="{FF2B5EF4-FFF2-40B4-BE49-F238E27FC236}">
                <a16:creationId xmlns:a16="http://schemas.microsoft.com/office/drawing/2014/main" id="{D6A4EAA4-8455-6BCC-2CF4-864D4D63E800}"/>
              </a:ext>
            </a:extLst>
          </p:cNvPr>
          <p:cNvSpPr>
            <a:spLocks noGrp="1"/>
          </p:cNvSpPr>
          <p:nvPr>
            <p:ph type="pic" sz="quarter" idx="19"/>
          </p:nvPr>
        </p:nvSpPr>
        <p:spPr>
          <a:xfrm>
            <a:off x="5555673" y="337875"/>
            <a:ext cx="6636327" cy="4609194"/>
          </a:xfrm>
          <a:custGeom>
            <a:avLst/>
            <a:gdLst>
              <a:gd name="connsiteX0" fmla="*/ 2307577 w 6646445"/>
              <a:gd name="connsiteY0" fmla="*/ 0 h 4616222"/>
              <a:gd name="connsiteX1" fmla="*/ 2437649 w 6646445"/>
              <a:gd name="connsiteY1" fmla="*/ 4817 h 4616222"/>
              <a:gd name="connsiteX2" fmla="*/ 2437649 w 6646445"/>
              <a:gd name="connsiteY2" fmla="*/ 0 h 4616222"/>
              <a:gd name="connsiteX3" fmla="*/ 3368763 w 6646445"/>
              <a:gd name="connsiteY3" fmla="*/ 0 h 4616222"/>
              <a:gd name="connsiteX4" fmla="*/ 3484934 w 6646445"/>
              <a:gd name="connsiteY4" fmla="*/ 0 h 4616222"/>
              <a:gd name="connsiteX5" fmla="*/ 5977490 w 6646445"/>
              <a:gd name="connsiteY5" fmla="*/ 0 h 4616222"/>
              <a:gd name="connsiteX6" fmla="*/ 6646445 w 6646445"/>
              <a:gd name="connsiteY6" fmla="*/ 0 h 4616222"/>
              <a:gd name="connsiteX7" fmla="*/ 6646445 w 6646445"/>
              <a:gd name="connsiteY7" fmla="*/ 4616222 h 4616222"/>
              <a:gd name="connsiteX8" fmla="*/ 5977490 w 6646445"/>
              <a:gd name="connsiteY8" fmla="*/ 4616222 h 4616222"/>
              <a:gd name="connsiteX9" fmla="*/ 3484934 w 6646445"/>
              <a:gd name="connsiteY9" fmla="*/ 4616222 h 4616222"/>
              <a:gd name="connsiteX10" fmla="*/ 3368763 w 6646445"/>
              <a:gd name="connsiteY10" fmla="*/ 4616222 h 4616222"/>
              <a:gd name="connsiteX11" fmla="*/ 2437649 w 6646445"/>
              <a:gd name="connsiteY11" fmla="*/ 4616222 h 4616222"/>
              <a:gd name="connsiteX12" fmla="*/ 2437649 w 6646445"/>
              <a:gd name="connsiteY12" fmla="*/ 4611405 h 4616222"/>
              <a:gd name="connsiteX13" fmla="*/ 2307577 w 6646445"/>
              <a:gd name="connsiteY13" fmla="*/ 4616222 h 4616222"/>
              <a:gd name="connsiteX14" fmla="*/ 0 w 6646445"/>
              <a:gd name="connsiteY14" fmla="*/ 2308112 h 4616222"/>
              <a:gd name="connsiteX15" fmla="*/ 2307577 w 6646445"/>
              <a:gd name="connsiteY15" fmla="*/ 0 h 46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6445" h="4616222">
                <a:moveTo>
                  <a:pt x="2307577" y="0"/>
                </a:moveTo>
                <a:cubicBezTo>
                  <a:pt x="2350933" y="0"/>
                  <a:pt x="2399110" y="0"/>
                  <a:pt x="2437649" y="4817"/>
                </a:cubicBezTo>
                <a:lnTo>
                  <a:pt x="2437649" y="0"/>
                </a:lnTo>
                <a:lnTo>
                  <a:pt x="3368763" y="0"/>
                </a:lnTo>
                <a:lnTo>
                  <a:pt x="3484934" y="0"/>
                </a:lnTo>
                <a:lnTo>
                  <a:pt x="5977490" y="0"/>
                </a:lnTo>
                <a:lnTo>
                  <a:pt x="6646445" y="0"/>
                </a:lnTo>
                <a:lnTo>
                  <a:pt x="6646445" y="4616222"/>
                </a:lnTo>
                <a:lnTo>
                  <a:pt x="5977490" y="4616222"/>
                </a:lnTo>
                <a:lnTo>
                  <a:pt x="3484934" y="4616222"/>
                </a:lnTo>
                <a:lnTo>
                  <a:pt x="3368763" y="4616222"/>
                </a:lnTo>
                <a:lnTo>
                  <a:pt x="2437649" y="4616222"/>
                </a:lnTo>
                <a:lnTo>
                  <a:pt x="2437649" y="4611405"/>
                </a:lnTo>
                <a:cubicBezTo>
                  <a:pt x="2394293" y="4616222"/>
                  <a:pt x="2350933" y="4616222"/>
                  <a:pt x="2307577" y="4616222"/>
                </a:cubicBezTo>
                <a:cubicBezTo>
                  <a:pt x="1030940" y="4616222"/>
                  <a:pt x="0" y="3585043"/>
                  <a:pt x="0" y="2308112"/>
                </a:cubicBezTo>
                <a:cubicBezTo>
                  <a:pt x="0" y="1031183"/>
                  <a:pt x="1035760" y="0"/>
                  <a:pt x="2307577"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10" name="Text Placeholder 23">
            <a:extLst>
              <a:ext uri="{FF2B5EF4-FFF2-40B4-BE49-F238E27FC236}">
                <a16:creationId xmlns:a16="http://schemas.microsoft.com/office/drawing/2014/main" id="{C18B7723-77FE-5BC3-BCDF-3133F9EBDD75}"/>
              </a:ext>
            </a:extLst>
          </p:cNvPr>
          <p:cNvSpPr>
            <a:spLocks noGrp="1"/>
          </p:cNvSpPr>
          <p:nvPr>
            <p:ph type="body" sz="quarter" idx="17" hasCustomPrompt="1"/>
          </p:nvPr>
        </p:nvSpPr>
        <p:spPr>
          <a:xfrm>
            <a:off x="7210213" y="5430882"/>
            <a:ext cx="4414577" cy="679345"/>
          </a:xfrm>
          <a:prstGeom prst="rect">
            <a:avLst/>
          </a:prstGeom>
        </p:spPr>
        <p:txBody>
          <a:bodyPr>
            <a:noAutofit/>
          </a:bodyPr>
          <a:lstStyle>
            <a:lvl1pPr marL="0" indent="0" algn="r">
              <a:buNone/>
              <a:defRPr sz="2800" b="0" i="0">
                <a:solidFill>
                  <a:schemeClr val="bg1"/>
                </a:solidFill>
                <a:latin typeface="+mn-lt"/>
              </a:defRPr>
            </a:lvl1pPr>
          </a:lstStyle>
          <a:p>
            <a:pPr lvl="0"/>
            <a:r>
              <a:rPr lang="en-US" dirty="0" err="1"/>
              <a:t>www.website.eu</a:t>
            </a:r>
            <a:endParaRPr lang="en-US" dirty="0"/>
          </a:p>
        </p:txBody>
      </p:sp>
      <p:sp>
        <p:nvSpPr>
          <p:cNvPr id="2" name="Freeform 1">
            <a:extLst>
              <a:ext uri="{FF2B5EF4-FFF2-40B4-BE49-F238E27FC236}">
                <a16:creationId xmlns:a16="http://schemas.microsoft.com/office/drawing/2014/main" id="{B35F9359-F872-09C6-1985-6971F387D1F3}"/>
              </a:ext>
            </a:extLst>
          </p:cNvPr>
          <p:cNvSpPr/>
          <p:nvPr userDrawn="1"/>
        </p:nvSpPr>
        <p:spPr>
          <a:xfrm rot="16200000">
            <a:off x="1479788" y="8325974"/>
            <a:ext cx="665954" cy="3705933"/>
          </a:xfrm>
          <a:custGeom>
            <a:avLst/>
            <a:gdLst>
              <a:gd name="connsiteX0" fmla="*/ 715523 w 715523"/>
              <a:gd name="connsiteY0" fmla="*/ 0 h 3981779"/>
              <a:gd name="connsiteX1" fmla="*/ 715523 w 715523"/>
              <a:gd name="connsiteY1" fmla="*/ 3591287 h 3981779"/>
              <a:gd name="connsiteX2" fmla="*/ 328357 w 715523"/>
              <a:gd name="connsiteY2" fmla="*/ 3981779 h 3981779"/>
              <a:gd name="connsiteX3" fmla="*/ 0 w 715523"/>
              <a:gd name="connsiteY3" fmla="*/ 3981779 h 3981779"/>
              <a:gd name="connsiteX4" fmla="*/ 0 w 715523"/>
              <a:gd name="connsiteY4" fmla="*/ 0 h 3981779"/>
              <a:gd name="connsiteX5" fmla="*/ 715523 w 715523"/>
              <a:gd name="connsiteY5" fmla="*/ 0 h 3981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5523" h="3981779">
                <a:moveTo>
                  <a:pt x="715523" y="0"/>
                </a:moveTo>
                <a:lnTo>
                  <a:pt x="715523" y="3591287"/>
                </a:lnTo>
                <a:cubicBezTo>
                  <a:pt x="715523" y="3806305"/>
                  <a:pt x="541543" y="3981779"/>
                  <a:pt x="328357" y="3981779"/>
                </a:cubicBezTo>
                <a:lnTo>
                  <a:pt x="0" y="3981779"/>
                </a:lnTo>
                <a:lnTo>
                  <a:pt x="0" y="0"/>
                </a:lnTo>
                <a:lnTo>
                  <a:pt x="715523" y="0"/>
                </a:lnTo>
                <a:close/>
              </a:path>
            </a:pathLst>
          </a:custGeom>
          <a:solidFill>
            <a:srgbClr val="5398A2"/>
          </a:solidFill>
          <a:ln w="24491" cap="flat">
            <a:noFill/>
            <a:prstDash val="solid"/>
            <a:miter/>
          </a:ln>
        </p:spPr>
        <p:txBody>
          <a:bodyPr wrap="square" rtlCol="0" anchor="ctr">
            <a:noAutofit/>
          </a:bodyPr>
          <a:lstStyle/>
          <a:p>
            <a:endParaRPr lang="en-US" b="0" i="0" dirty="0">
              <a:latin typeface="Calibri" panose="020F0502020204030204" pitchFamily="34" charset="0"/>
            </a:endParaRPr>
          </a:p>
        </p:txBody>
      </p:sp>
      <p:pic>
        <p:nvPicPr>
          <p:cNvPr id="9" name="Picture 8">
            <a:extLst>
              <a:ext uri="{FF2B5EF4-FFF2-40B4-BE49-F238E27FC236}">
                <a16:creationId xmlns:a16="http://schemas.microsoft.com/office/drawing/2014/main" id="{81267D49-CF81-1CAB-9378-84795E28C76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67403" y="312631"/>
            <a:ext cx="2646852" cy="1945277"/>
          </a:xfrm>
          <a:prstGeom prst="rect">
            <a:avLst/>
          </a:prstGeom>
        </p:spPr>
      </p:pic>
      <p:pic>
        <p:nvPicPr>
          <p:cNvPr id="4" name="Picture 3">
            <a:extLst>
              <a:ext uri="{FF2B5EF4-FFF2-40B4-BE49-F238E27FC236}">
                <a16:creationId xmlns:a16="http://schemas.microsoft.com/office/drawing/2014/main" id="{599604F4-97D9-E71D-6636-CEECBB94502F}"/>
              </a:ext>
            </a:extLst>
          </p:cNvPr>
          <p:cNvPicPr>
            <a:picLocks noChangeAspect="1"/>
          </p:cNvPicPr>
          <p:nvPr/>
        </p:nvPicPr>
        <p:blipFill>
          <a:blip r:embed="rId3"/>
          <a:stretch>
            <a:fillRect/>
          </a:stretch>
        </p:blipFill>
        <p:spPr>
          <a:xfrm>
            <a:off x="774156" y="6141597"/>
            <a:ext cx="1552020" cy="345591"/>
          </a:xfrm>
          <a:prstGeom prst="rect">
            <a:avLst/>
          </a:prstGeom>
        </p:spPr>
      </p:pic>
      <p:sp>
        <p:nvSpPr>
          <p:cNvPr id="6" name="Rectangle 5">
            <a:extLst>
              <a:ext uri="{FF2B5EF4-FFF2-40B4-BE49-F238E27FC236}">
                <a16:creationId xmlns:a16="http://schemas.microsoft.com/office/drawing/2014/main" id="{0302993F-B765-38BE-B772-E8B71364E94A}"/>
              </a:ext>
            </a:extLst>
          </p:cNvPr>
          <p:cNvSpPr/>
          <p:nvPr userDrawn="1"/>
        </p:nvSpPr>
        <p:spPr>
          <a:xfrm>
            <a:off x="2326176" y="6141597"/>
            <a:ext cx="2925905" cy="284693"/>
          </a:xfrm>
          <a:prstGeom prst="rect">
            <a:avLst/>
          </a:prstGeom>
        </p:spPr>
        <p:txBody>
          <a:bodyPr wrap="square">
            <a:spAutoFit/>
          </a:bodyPr>
          <a:lstStyle/>
          <a:p>
            <a:pPr marL="0" marR="0" indent="0" algn="just" defTabSz="457200" rtl="0" eaLnBrk="1" fontAlgn="auto" latinLnBrk="0" hangingPunct="0">
              <a:lnSpc>
                <a:spcPts val="460"/>
              </a:lnSpc>
              <a:spcBef>
                <a:spcPts val="0"/>
              </a:spcBef>
              <a:spcAft>
                <a:spcPts val="0"/>
              </a:spcAft>
              <a:buClrTx/>
              <a:buSzTx/>
              <a:buFontTx/>
              <a:buNone/>
              <a:tabLst/>
              <a:defRPr/>
            </a:pPr>
            <a:r>
              <a:rPr lang="en-US" sz="450" kern="1200">
                <a:solidFill>
                  <a:srgbClr val="3A3953"/>
                </a:solidFill>
                <a:effectLst/>
                <a:latin typeface="Calibri" panose="020F0502020204030204" pitchFamily="34" charset="0"/>
                <a:ea typeface="Open Sans" panose="020B0606030504020204" pitchFamily="34" charset="0"/>
                <a:cs typeface="Calibri" panose="020F0502020204030204" pitchFamily="34" charset="0"/>
              </a:rPr>
              <a:t>Co-funded by the European Union. Views and opinions expressed are however those of the author or authors only and do not necessarily reflect those of the European Union or the Foundation for the Development of the Education System. Neither the European Union nor the entity providing the grant can be held responsible for them.</a:t>
            </a:r>
            <a:endParaRPr lang="en-US" sz="450" kern="1200" dirty="0">
              <a:solidFill>
                <a:srgbClr val="3A3953"/>
              </a:solidFill>
              <a:effectLst/>
              <a:latin typeface="Calibri" panose="020F0502020204030204" pitchFamily="34" charset="0"/>
              <a:ea typeface="Open Sans" panose="020B0606030504020204" pitchFamily="34" charset="0"/>
              <a:cs typeface="Calibri" panose="020F0502020204030204" pitchFamily="34" charset="0"/>
            </a:endParaRPr>
          </a:p>
        </p:txBody>
      </p:sp>
    </p:spTree>
    <p:extLst>
      <p:ext uri="{BB962C8B-B14F-4D97-AF65-F5344CB8AC3E}">
        <p14:creationId xmlns:p14="http://schemas.microsoft.com/office/powerpoint/2010/main" val="42208650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Only Slide">
    <p:spTree>
      <p:nvGrpSpPr>
        <p:cNvPr id="1" name=""/>
        <p:cNvGrpSpPr/>
        <p:nvPr/>
      </p:nvGrpSpPr>
      <p:grpSpPr>
        <a:xfrm>
          <a:off x="0" y="0"/>
          <a:ext cx="0" cy="0"/>
          <a:chOff x="0" y="0"/>
          <a:chExt cx="0" cy="0"/>
        </a:xfrm>
      </p:grpSpPr>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98380" y="2045704"/>
            <a:ext cx="10614687" cy="3849918"/>
          </a:xfrm>
          <a:prstGeom prst="rect">
            <a:avLst/>
          </a:prstGeom>
        </p:spPr>
        <p:txBody>
          <a:bodyPr/>
          <a:lstStyle>
            <a:lvl1pPr algn="l">
              <a:buNone/>
              <a:defRPr sz="2400" b="0" i="0" spc="0">
                <a:solidFill>
                  <a:srgbClr val="40404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98381" y="761603"/>
            <a:ext cx="10614687" cy="803654"/>
          </a:xfrm>
          <a:prstGeom prst="rect">
            <a:avLst/>
          </a:prstGeom>
        </p:spPr>
        <p:txBody>
          <a:bodyPr>
            <a:noAutofit/>
          </a:bodyPr>
          <a:lstStyle>
            <a:lvl1pPr marL="0" indent="0" algn="l">
              <a:buNone/>
              <a:defRPr sz="3600" b="1" i="0">
                <a:solidFill>
                  <a:srgbClr val="404040"/>
                </a:solidFill>
                <a:latin typeface="+mn-lt"/>
              </a:defRPr>
            </a:lvl1pPr>
          </a:lstStyle>
          <a:p>
            <a:pPr lvl="0"/>
            <a:r>
              <a:rPr lang="en-US" dirty="0"/>
              <a:t>Heading</a:t>
            </a:r>
          </a:p>
        </p:txBody>
      </p:sp>
    </p:spTree>
    <p:extLst>
      <p:ext uri="{BB962C8B-B14F-4D97-AF65-F5344CB8AC3E}">
        <p14:creationId xmlns:p14="http://schemas.microsoft.com/office/powerpoint/2010/main" val="25466941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4573986"/>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5398A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r"/>
            <a:endParaRPr lang="en-US"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C0A8D23-C9F8-5837-E534-6D23D7BC3CAB}"/>
              </a:ext>
            </a:extLst>
          </p:cNvPr>
          <p:cNvSpPr>
            <a:spLocks noGrp="1"/>
          </p:cNvSpPr>
          <p:nvPr>
            <p:ph type="body" sz="quarter" idx="18" hasCustomPrompt="1"/>
          </p:nvPr>
        </p:nvSpPr>
        <p:spPr>
          <a:xfrm>
            <a:off x="675021" y="3392026"/>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9" name="Picture Placeholder 100">
            <a:extLst>
              <a:ext uri="{FF2B5EF4-FFF2-40B4-BE49-F238E27FC236}">
                <a16:creationId xmlns:a16="http://schemas.microsoft.com/office/drawing/2014/main" id="{BD22B5C7-C6F0-5F54-FD85-23FAA23A6BFF}"/>
              </a:ext>
            </a:extLst>
          </p:cNvPr>
          <p:cNvSpPr>
            <a:spLocks noGrp="1"/>
          </p:cNvSpPr>
          <p:nvPr>
            <p:ph type="pic" sz="quarter" idx="10"/>
          </p:nvPr>
        </p:nvSpPr>
        <p:spPr>
          <a:xfrm>
            <a:off x="391600" y="0"/>
            <a:ext cx="3423163" cy="1945748"/>
          </a:xfrm>
          <a:custGeom>
            <a:avLst/>
            <a:gdLst>
              <a:gd name="connsiteX0" fmla="*/ 0 w 1511252"/>
              <a:gd name="connsiteY0" fmla="*/ 0 h 3351974"/>
              <a:gd name="connsiteX1" fmla="*/ 1511252 w 1511252"/>
              <a:gd name="connsiteY1" fmla="*/ 0 h 3351974"/>
              <a:gd name="connsiteX2" fmla="*/ 1511252 w 1511252"/>
              <a:gd name="connsiteY2" fmla="*/ 3351974 h 3351974"/>
              <a:gd name="connsiteX3" fmla="*/ 0 w 1511252"/>
              <a:gd name="connsiteY3" fmla="*/ 3351974 h 3351974"/>
            </a:gdLst>
            <a:ahLst/>
            <a:cxnLst>
              <a:cxn ang="0">
                <a:pos x="connsiteX0" y="connsiteY0"/>
              </a:cxn>
              <a:cxn ang="0">
                <a:pos x="connsiteX1" y="connsiteY1"/>
              </a:cxn>
              <a:cxn ang="0">
                <a:pos x="connsiteX2" y="connsiteY2"/>
              </a:cxn>
              <a:cxn ang="0">
                <a:pos x="connsiteX3" y="connsiteY3"/>
              </a:cxn>
            </a:cxnLst>
            <a:rect l="l" t="t" r="r" b="b"/>
            <a:pathLst>
              <a:path w="1511252" h="3351974">
                <a:moveTo>
                  <a:pt x="0" y="0"/>
                </a:moveTo>
                <a:lnTo>
                  <a:pt x="1511252" y="0"/>
                </a:lnTo>
                <a:lnTo>
                  <a:pt x="1511252" y="3351974"/>
                </a:lnTo>
                <a:lnTo>
                  <a:pt x="0" y="3351974"/>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0" name="Text Placeholder 17">
            <a:extLst>
              <a:ext uri="{FF2B5EF4-FFF2-40B4-BE49-F238E27FC236}">
                <a16:creationId xmlns:a16="http://schemas.microsoft.com/office/drawing/2014/main" id="{040AD1CE-E860-5218-B80A-B69AF77B55A1}"/>
              </a:ext>
            </a:extLst>
          </p:cNvPr>
          <p:cNvSpPr>
            <a:spLocks noGrp="1"/>
          </p:cNvSpPr>
          <p:nvPr>
            <p:ph type="body" sz="quarter" idx="20" hasCustomPrompt="1"/>
          </p:nvPr>
        </p:nvSpPr>
        <p:spPr>
          <a:xfrm>
            <a:off x="4594468" y="2045704"/>
            <a:ext cx="6961476" cy="3849918"/>
          </a:xfrm>
          <a:prstGeom prst="rect">
            <a:avLst/>
          </a:prstGeom>
        </p:spPr>
        <p:txBody>
          <a:bodyPr/>
          <a:lstStyle>
            <a:lvl1pPr algn="l">
              <a:buNone/>
              <a:defRPr sz="2400" b="0" i="0" spc="0">
                <a:solidFill>
                  <a:srgbClr val="40404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594469" y="761603"/>
            <a:ext cx="6961476" cy="803654"/>
          </a:xfrm>
          <a:prstGeom prst="rect">
            <a:avLst/>
          </a:prstGeom>
        </p:spPr>
        <p:txBody>
          <a:bodyPr>
            <a:noAutofit/>
          </a:bodyPr>
          <a:lstStyle>
            <a:lvl1pPr marL="0" indent="0" algn="l">
              <a:buNone/>
              <a:defRPr sz="3600" b="1" i="0">
                <a:solidFill>
                  <a:srgbClr val="404040"/>
                </a:solidFill>
                <a:latin typeface="+mn-lt"/>
              </a:defRPr>
            </a:lvl1pPr>
          </a:lstStyle>
          <a:p>
            <a:pPr lvl="0"/>
            <a:r>
              <a:rPr lang="en-US" dirty="0"/>
              <a:t>Heading</a:t>
            </a:r>
          </a:p>
        </p:txBody>
      </p:sp>
    </p:spTree>
    <p:extLst>
      <p:ext uri="{BB962C8B-B14F-4D97-AF65-F5344CB8AC3E}">
        <p14:creationId xmlns:p14="http://schemas.microsoft.com/office/powerpoint/2010/main" val="492094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84C24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408890"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528134" y="1876698"/>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544933"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3" name="Text Placeholder 17">
            <a:extLst>
              <a:ext uri="{FF2B5EF4-FFF2-40B4-BE49-F238E27FC236}">
                <a16:creationId xmlns:a16="http://schemas.microsoft.com/office/drawing/2014/main" id="{1A631662-8519-989C-B3B4-0791084D2B49}"/>
              </a:ext>
            </a:extLst>
          </p:cNvPr>
          <p:cNvSpPr>
            <a:spLocks noGrp="1"/>
          </p:cNvSpPr>
          <p:nvPr>
            <p:ph type="body" sz="quarter" idx="20" hasCustomPrompt="1"/>
          </p:nvPr>
        </p:nvSpPr>
        <p:spPr>
          <a:xfrm>
            <a:off x="4594468" y="2045704"/>
            <a:ext cx="6961476" cy="3849918"/>
          </a:xfrm>
          <a:prstGeom prst="rect">
            <a:avLst/>
          </a:prstGeom>
        </p:spPr>
        <p:txBody>
          <a:bodyPr/>
          <a:lstStyle>
            <a:lvl1pPr algn="l">
              <a:buNone/>
              <a:defRPr sz="2400" b="0" i="0" spc="0">
                <a:solidFill>
                  <a:srgbClr val="40404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6" name="Text Placeholder 23">
            <a:extLst>
              <a:ext uri="{FF2B5EF4-FFF2-40B4-BE49-F238E27FC236}">
                <a16:creationId xmlns:a16="http://schemas.microsoft.com/office/drawing/2014/main" id="{3ABD5442-0672-6B8D-6135-3A7BAA41A486}"/>
              </a:ext>
            </a:extLst>
          </p:cNvPr>
          <p:cNvSpPr>
            <a:spLocks noGrp="1"/>
          </p:cNvSpPr>
          <p:nvPr>
            <p:ph type="body" sz="quarter" idx="16" hasCustomPrompt="1"/>
          </p:nvPr>
        </p:nvSpPr>
        <p:spPr>
          <a:xfrm>
            <a:off x="4594469" y="761603"/>
            <a:ext cx="6961476" cy="803654"/>
          </a:xfrm>
          <a:prstGeom prst="rect">
            <a:avLst/>
          </a:prstGeom>
        </p:spPr>
        <p:txBody>
          <a:bodyPr>
            <a:noAutofit/>
          </a:bodyPr>
          <a:lstStyle>
            <a:lvl1pPr marL="0" indent="0" algn="l">
              <a:buNone/>
              <a:defRPr sz="3600" b="1" i="0">
                <a:solidFill>
                  <a:srgbClr val="404040"/>
                </a:solidFill>
                <a:latin typeface="+mn-lt"/>
              </a:defRPr>
            </a:lvl1pPr>
          </a:lstStyle>
          <a:p>
            <a:pPr lvl="0"/>
            <a:r>
              <a:rPr lang="en-US" dirty="0"/>
              <a:t>Heading</a:t>
            </a:r>
          </a:p>
        </p:txBody>
      </p:sp>
    </p:spTree>
    <p:extLst>
      <p:ext uri="{BB962C8B-B14F-4D97-AF65-F5344CB8AC3E}">
        <p14:creationId xmlns:p14="http://schemas.microsoft.com/office/powerpoint/2010/main" val="419105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hoto/Text Slide 03">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0A762DC-C1C5-4617-87D3-4AC57CCD90EA}"/>
              </a:ext>
            </a:extLst>
          </p:cNvPr>
          <p:cNvSpPr/>
          <p:nvPr userDrawn="1"/>
        </p:nvSpPr>
        <p:spPr>
          <a:xfrm rot="16200000">
            <a:off x="726440" y="2939340"/>
            <a:ext cx="2792171" cy="4245051"/>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1F8E47"/>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sp>
        <p:nvSpPr>
          <p:cNvPr id="3" name="Picture Placeholder 18">
            <a:extLst>
              <a:ext uri="{FF2B5EF4-FFF2-40B4-BE49-F238E27FC236}">
                <a16:creationId xmlns:a16="http://schemas.microsoft.com/office/drawing/2014/main" id="{DD08D66B-0AD5-663D-D808-6F1607225658}"/>
              </a:ext>
            </a:extLst>
          </p:cNvPr>
          <p:cNvSpPr>
            <a:spLocks noGrp="1"/>
          </p:cNvSpPr>
          <p:nvPr>
            <p:ph type="pic" sz="quarter" idx="34"/>
          </p:nvPr>
        </p:nvSpPr>
        <p:spPr>
          <a:xfrm>
            <a:off x="35665" y="242889"/>
            <a:ext cx="7575621" cy="4331221"/>
          </a:xfrm>
          <a:custGeom>
            <a:avLst/>
            <a:gdLst>
              <a:gd name="connsiteX0" fmla="*/ 0 w 7001712"/>
              <a:gd name="connsiteY0" fmla="*/ 0 h 4003099"/>
              <a:gd name="connsiteX1" fmla="*/ 4887830 w 7001712"/>
              <a:gd name="connsiteY1" fmla="*/ 0 h 4003099"/>
              <a:gd name="connsiteX2" fmla="*/ 4887830 w 7001712"/>
              <a:gd name="connsiteY2" fmla="*/ 4177 h 4003099"/>
              <a:gd name="connsiteX3" fmla="*/ 5000626 w 7001712"/>
              <a:gd name="connsiteY3" fmla="*/ 0 h 4003099"/>
              <a:gd name="connsiteX4" fmla="*/ 7001712 w 7001712"/>
              <a:gd name="connsiteY4" fmla="*/ 2001549 h 4003099"/>
              <a:gd name="connsiteX5" fmla="*/ 5000626 w 7001712"/>
              <a:gd name="connsiteY5" fmla="*/ 4003099 h 4003099"/>
              <a:gd name="connsiteX6" fmla="*/ 4887830 w 7001712"/>
              <a:gd name="connsiteY6" fmla="*/ 3998921 h 4003099"/>
              <a:gd name="connsiteX7" fmla="*/ 4887830 w 7001712"/>
              <a:gd name="connsiteY7" fmla="*/ 4003099 h 4003099"/>
              <a:gd name="connsiteX8" fmla="*/ 3812422 w 7001712"/>
              <a:gd name="connsiteY8" fmla="*/ 4003099 h 4003099"/>
              <a:gd name="connsiteX9" fmla="*/ 3786583 w 7001712"/>
              <a:gd name="connsiteY9" fmla="*/ 3932337 h 4003099"/>
              <a:gd name="connsiteX10" fmla="*/ 2597764 w 7001712"/>
              <a:gd name="connsiteY10" fmla="*/ 3144785 h 4003099"/>
              <a:gd name="connsiteX11" fmla="*/ 2525049 w 7001712"/>
              <a:gd name="connsiteY11" fmla="*/ 3147478 h 4003099"/>
              <a:gd name="connsiteX12" fmla="*/ 2525049 w 7001712"/>
              <a:gd name="connsiteY12" fmla="*/ 3144785 h 4003099"/>
              <a:gd name="connsiteX13" fmla="*/ 0 w 7001712"/>
              <a:gd name="connsiteY13" fmla="*/ 3144785 h 4003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001712" h="4003099">
                <a:moveTo>
                  <a:pt x="0" y="0"/>
                </a:moveTo>
                <a:lnTo>
                  <a:pt x="4887830" y="0"/>
                </a:lnTo>
                <a:lnTo>
                  <a:pt x="4887830" y="4177"/>
                </a:lnTo>
                <a:cubicBezTo>
                  <a:pt x="4925428" y="0"/>
                  <a:pt x="4963028" y="0"/>
                  <a:pt x="5000626" y="0"/>
                </a:cubicBezTo>
                <a:cubicBezTo>
                  <a:pt x="6107700" y="0"/>
                  <a:pt x="7001712" y="894219"/>
                  <a:pt x="7001712" y="2001549"/>
                </a:cubicBezTo>
                <a:cubicBezTo>
                  <a:pt x="7001712" y="3108877"/>
                  <a:pt x="6103520" y="4003099"/>
                  <a:pt x="5000626" y="4003099"/>
                </a:cubicBezTo>
                <a:cubicBezTo>
                  <a:pt x="4963028" y="4003099"/>
                  <a:pt x="4921250" y="4003099"/>
                  <a:pt x="4887830" y="3998921"/>
                </a:cubicBezTo>
                <a:lnTo>
                  <a:pt x="4887830" y="4003099"/>
                </a:lnTo>
                <a:lnTo>
                  <a:pt x="3812422" y="4003099"/>
                </a:lnTo>
                <a:lnTo>
                  <a:pt x="3786583" y="3932337"/>
                </a:lnTo>
                <a:cubicBezTo>
                  <a:pt x="3591035" y="3469048"/>
                  <a:pt x="3133030" y="3144785"/>
                  <a:pt x="2597764" y="3144785"/>
                </a:cubicBezTo>
                <a:cubicBezTo>
                  <a:pt x="2573526" y="3144785"/>
                  <a:pt x="2549287" y="3144785"/>
                  <a:pt x="2525049" y="3147478"/>
                </a:cubicBezTo>
                <a:lnTo>
                  <a:pt x="2525049" y="3144785"/>
                </a:lnTo>
                <a:lnTo>
                  <a:pt x="0" y="3144785"/>
                </a:ln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480327" y="475804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599571" y="4919936"/>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616370" y="398501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7" name="Text Placeholder 17">
            <a:extLst>
              <a:ext uri="{FF2B5EF4-FFF2-40B4-BE49-F238E27FC236}">
                <a16:creationId xmlns:a16="http://schemas.microsoft.com/office/drawing/2014/main" id="{AB8172D5-0BBA-D0E6-8E31-AF267F209A50}"/>
              </a:ext>
            </a:extLst>
          </p:cNvPr>
          <p:cNvSpPr>
            <a:spLocks noGrp="1"/>
          </p:cNvSpPr>
          <p:nvPr>
            <p:ph type="body" sz="quarter" idx="20" hasCustomPrompt="1"/>
          </p:nvPr>
        </p:nvSpPr>
        <p:spPr>
          <a:xfrm>
            <a:off x="7946950" y="642939"/>
            <a:ext cx="3608993" cy="5453458"/>
          </a:xfrm>
          <a:prstGeom prst="rect">
            <a:avLst/>
          </a:prstGeom>
        </p:spPr>
        <p:txBody>
          <a:bodyPr/>
          <a:lstStyle>
            <a:lvl1pPr algn="l">
              <a:buNone/>
              <a:defRPr sz="2400" b="0" i="0" spc="0">
                <a:solidFill>
                  <a:srgbClr val="40404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Tree>
    <p:extLst>
      <p:ext uri="{BB962C8B-B14F-4D97-AF65-F5344CB8AC3E}">
        <p14:creationId xmlns:p14="http://schemas.microsoft.com/office/powerpoint/2010/main" val="4806024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hoto/Text Slide 04">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0A762DC-C1C5-4617-87D3-4AC57CCD90EA}"/>
              </a:ext>
            </a:extLst>
          </p:cNvPr>
          <p:cNvSpPr/>
          <p:nvPr userDrawn="1"/>
        </p:nvSpPr>
        <p:spPr>
          <a:xfrm rot="5400000">
            <a:off x="8185276" y="-436800"/>
            <a:ext cx="3179510"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5398A2"/>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7946949" y="1680945"/>
            <a:ext cx="3796944"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10011341" y="1857124"/>
            <a:ext cx="1532272" cy="1049221"/>
          </a:xfrm>
          <a:prstGeom prst="rect">
            <a:avLst/>
          </a:prstGeom>
        </p:spPr>
        <p:txBody>
          <a:bodyPr anchor="t">
            <a:noAutofit/>
          </a:bodyPr>
          <a:lstStyle>
            <a:lvl1pPr marL="0" indent="0" algn="r">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10346310" y="922205"/>
            <a:ext cx="1197303" cy="385564"/>
          </a:xfrm>
          <a:prstGeom prst="rect">
            <a:avLst/>
          </a:prstGeom>
        </p:spPr>
        <p:txBody>
          <a:bodyPr anchor="t">
            <a:noAutofit/>
          </a:bodyPr>
          <a:lstStyle>
            <a:lvl1pPr marL="0" indent="0" algn="r">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4" name="Text Placeholder 17">
            <a:extLst>
              <a:ext uri="{FF2B5EF4-FFF2-40B4-BE49-F238E27FC236}">
                <a16:creationId xmlns:a16="http://schemas.microsoft.com/office/drawing/2014/main" id="{74EA9D64-55B8-3855-6053-7B79677C5E2E}"/>
              </a:ext>
            </a:extLst>
          </p:cNvPr>
          <p:cNvSpPr>
            <a:spLocks noGrp="1"/>
          </p:cNvSpPr>
          <p:nvPr>
            <p:ph type="body" sz="quarter" idx="21" hasCustomPrompt="1"/>
          </p:nvPr>
        </p:nvSpPr>
        <p:spPr>
          <a:xfrm>
            <a:off x="787770" y="5062321"/>
            <a:ext cx="10755843" cy="1235941"/>
          </a:xfrm>
          <a:prstGeom prst="rect">
            <a:avLst/>
          </a:prstGeom>
        </p:spPr>
        <p:txBody>
          <a:bodyPr/>
          <a:lstStyle>
            <a:lvl1pPr algn="l">
              <a:buNone/>
              <a:defRPr sz="2400" b="0" i="0" spc="0">
                <a:solidFill>
                  <a:srgbClr val="40404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7" name="Picture Placeholder 16">
            <a:extLst>
              <a:ext uri="{FF2B5EF4-FFF2-40B4-BE49-F238E27FC236}">
                <a16:creationId xmlns:a16="http://schemas.microsoft.com/office/drawing/2014/main" id="{A5A95592-5CA0-8FDF-0E49-2AD638F90ECC}"/>
              </a:ext>
            </a:extLst>
          </p:cNvPr>
          <p:cNvSpPr>
            <a:spLocks noGrp="1"/>
          </p:cNvSpPr>
          <p:nvPr>
            <p:ph type="pic" sz="quarter" idx="22"/>
          </p:nvPr>
        </p:nvSpPr>
        <p:spPr>
          <a:xfrm>
            <a:off x="0" y="148452"/>
            <a:ext cx="8097183" cy="4466563"/>
          </a:xfrm>
          <a:custGeom>
            <a:avLst/>
            <a:gdLst>
              <a:gd name="connsiteX0" fmla="*/ 0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097183" h="4466563">
                <a:moveTo>
                  <a:pt x="0"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Tree>
    <p:extLst>
      <p:ext uri="{BB962C8B-B14F-4D97-AF65-F5344CB8AC3E}">
        <p14:creationId xmlns:p14="http://schemas.microsoft.com/office/powerpoint/2010/main" val="10104879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 Device 0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9DC221F-8346-2EF7-5657-B06D86059A19}"/>
              </a:ext>
            </a:extLst>
          </p:cNvPr>
          <p:cNvPicPr>
            <a:picLocks noChangeAspect="1"/>
          </p:cNvPicPr>
          <p:nvPr userDrawn="1"/>
        </p:nvPicPr>
        <p:blipFill>
          <a:blip r:embed="rId2">
            <a:alphaModFix amt="63000"/>
            <a:extLst>
              <a:ext uri="{28A0092B-C50C-407E-A947-70E740481C1C}">
                <a14:useLocalDpi xmlns:a14="http://schemas.microsoft.com/office/drawing/2010/main" val="0"/>
              </a:ext>
            </a:extLst>
          </a:blip>
          <a:stretch>
            <a:fillRect/>
          </a:stretch>
        </p:blipFill>
        <p:spPr>
          <a:xfrm rot="17701727">
            <a:off x="8378696" y="-897931"/>
            <a:ext cx="4628596" cy="4628596"/>
          </a:xfrm>
          <a:prstGeom prst="rect">
            <a:avLst/>
          </a:prstGeom>
        </p:spPr>
      </p:pic>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98381" y="2045704"/>
            <a:ext cx="4615448" cy="3849918"/>
          </a:xfrm>
          <a:prstGeom prst="rect">
            <a:avLst/>
          </a:prstGeom>
        </p:spPr>
        <p:txBody>
          <a:bodyPr/>
          <a:lstStyle>
            <a:lvl1pPr algn="l">
              <a:buNone/>
              <a:defRPr sz="2400" b="0" i="0" spc="0">
                <a:solidFill>
                  <a:srgbClr val="40404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98382" y="761603"/>
            <a:ext cx="4615448" cy="803654"/>
          </a:xfrm>
          <a:prstGeom prst="rect">
            <a:avLst/>
          </a:prstGeom>
        </p:spPr>
        <p:txBody>
          <a:bodyPr>
            <a:noAutofit/>
          </a:bodyPr>
          <a:lstStyle>
            <a:lvl1pPr marL="0" indent="0" algn="l">
              <a:buNone/>
              <a:defRPr sz="3600" b="1" i="0">
                <a:solidFill>
                  <a:srgbClr val="404040"/>
                </a:solidFill>
                <a:latin typeface="+mn-lt"/>
              </a:defRPr>
            </a:lvl1pPr>
          </a:lstStyle>
          <a:p>
            <a:pPr lvl="0"/>
            <a:r>
              <a:rPr lang="en-US" dirty="0"/>
              <a:t>Heading</a:t>
            </a:r>
          </a:p>
        </p:txBody>
      </p:sp>
      <p:pic>
        <p:nvPicPr>
          <p:cNvPr id="5" name="Picture 4">
            <a:extLst>
              <a:ext uri="{FF2B5EF4-FFF2-40B4-BE49-F238E27FC236}">
                <a16:creationId xmlns:a16="http://schemas.microsoft.com/office/drawing/2014/main" id="{C535F255-6A56-2A77-E9C6-5B560E90E3B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144693" y="1421160"/>
            <a:ext cx="6629107" cy="4819843"/>
          </a:xfrm>
          <a:prstGeom prst="rect">
            <a:avLst/>
          </a:prstGeom>
          <a:noFill/>
        </p:spPr>
      </p:pic>
      <p:sp>
        <p:nvSpPr>
          <p:cNvPr id="6" name="Picture Placeholder 9">
            <a:extLst>
              <a:ext uri="{FF2B5EF4-FFF2-40B4-BE49-F238E27FC236}">
                <a16:creationId xmlns:a16="http://schemas.microsoft.com/office/drawing/2014/main" id="{1486B446-7EE2-A521-0043-FE2D14242AAD}"/>
              </a:ext>
            </a:extLst>
          </p:cNvPr>
          <p:cNvSpPr>
            <a:spLocks noGrp="1"/>
          </p:cNvSpPr>
          <p:nvPr>
            <p:ph type="pic" sz="quarter" idx="13"/>
          </p:nvPr>
        </p:nvSpPr>
        <p:spPr>
          <a:xfrm>
            <a:off x="6096000" y="1917699"/>
            <a:ext cx="4726114" cy="3022601"/>
          </a:xfrm>
          <a:prstGeom prst="rect">
            <a:avLst/>
          </a:prstGeom>
          <a:solidFill>
            <a:schemeClr val="bg1">
              <a:lumMod val="95000"/>
            </a:schemeClr>
          </a:solidFill>
        </p:spPr>
        <p:txBody>
          <a:bodyPr/>
          <a:lstStyle>
            <a:lvl1pPr>
              <a:defRPr>
                <a:solidFill>
                  <a:schemeClr val="bg1">
                    <a:lumMod val="95000"/>
                  </a:schemeClr>
                </a:solidFill>
              </a:defRPr>
            </a:lvl1pPr>
          </a:lstStyle>
          <a:p>
            <a:endParaRPr lang="fr-CA" dirty="0"/>
          </a:p>
        </p:txBody>
      </p:sp>
    </p:spTree>
    <p:extLst>
      <p:ext uri="{BB962C8B-B14F-4D97-AF65-F5344CB8AC3E}">
        <p14:creationId xmlns:p14="http://schemas.microsoft.com/office/powerpoint/2010/main" val="5753182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 Device 0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6AAE22F-38B6-8AF9-3EDE-BABDE3BC5702}"/>
              </a:ext>
            </a:extLst>
          </p:cNvPr>
          <p:cNvPicPr>
            <a:picLocks noChangeAspect="1"/>
          </p:cNvPicPr>
          <p:nvPr userDrawn="1"/>
        </p:nvPicPr>
        <p:blipFill>
          <a:blip r:embed="rId2">
            <a:alphaModFix amt="63000"/>
            <a:extLst>
              <a:ext uri="{28A0092B-C50C-407E-A947-70E740481C1C}">
                <a14:useLocalDpi xmlns:a14="http://schemas.microsoft.com/office/drawing/2010/main" val="0"/>
              </a:ext>
            </a:extLst>
          </a:blip>
          <a:stretch>
            <a:fillRect/>
          </a:stretch>
        </p:blipFill>
        <p:spPr>
          <a:xfrm rot="1081996">
            <a:off x="8614224" y="-773240"/>
            <a:ext cx="4628596" cy="4628596"/>
          </a:xfrm>
          <a:prstGeom prst="rect">
            <a:avLst/>
          </a:prstGeom>
        </p:spPr>
      </p:pic>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98380" y="2045704"/>
            <a:ext cx="5428247" cy="3849918"/>
          </a:xfrm>
          <a:prstGeom prst="rect">
            <a:avLst/>
          </a:prstGeom>
        </p:spPr>
        <p:txBody>
          <a:bodyPr/>
          <a:lstStyle>
            <a:lvl1pPr algn="l">
              <a:buNone/>
              <a:defRPr sz="2400" b="0" i="0" spc="0">
                <a:solidFill>
                  <a:srgbClr val="40404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98381" y="761603"/>
            <a:ext cx="5428247" cy="803654"/>
          </a:xfrm>
          <a:prstGeom prst="rect">
            <a:avLst/>
          </a:prstGeom>
        </p:spPr>
        <p:txBody>
          <a:bodyPr>
            <a:noAutofit/>
          </a:bodyPr>
          <a:lstStyle>
            <a:lvl1pPr marL="0" indent="0" algn="l">
              <a:buNone/>
              <a:defRPr sz="3600" b="1" i="0">
                <a:solidFill>
                  <a:srgbClr val="404040"/>
                </a:solidFill>
                <a:latin typeface="+mn-lt"/>
              </a:defRPr>
            </a:lvl1pPr>
          </a:lstStyle>
          <a:p>
            <a:pPr lvl="0"/>
            <a:r>
              <a:rPr lang="en-US" dirty="0"/>
              <a:t>Heading</a:t>
            </a:r>
          </a:p>
        </p:txBody>
      </p:sp>
      <p:pic>
        <p:nvPicPr>
          <p:cNvPr id="8" name="Picture 7">
            <a:extLst>
              <a:ext uri="{FF2B5EF4-FFF2-40B4-BE49-F238E27FC236}">
                <a16:creationId xmlns:a16="http://schemas.microsoft.com/office/drawing/2014/main" id="{1DD8D624-C2EB-D1C7-4B03-7BAC84FBB9AD}"/>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a:fillRect/>
          </a:stretch>
        </p:blipFill>
        <p:spPr>
          <a:xfrm>
            <a:off x="6474192" y="1328699"/>
            <a:ext cx="4881979" cy="5529299"/>
          </a:xfrm>
          <a:custGeom>
            <a:avLst/>
            <a:gdLst>
              <a:gd name="connsiteX0" fmla="*/ 0 w 4991918"/>
              <a:gd name="connsiteY0" fmla="*/ 0 h 5653816"/>
              <a:gd name="connsiteX1" fmla="*/ 4991918 w 4991918"/>
              <a:gd name="connsiteY1" fmla="*/ 0 h 5653816"/>
              <a:gd name="connsiteX2" fmla="*/ 4991918 w 4991918"/>
              <a:gd name="connsiteY2" fmla="*/ 5653816 h 5653816"/>
              <a:gd name="connsiteX3" fmla="*/ 0 w 4991918"/>
              <a:gd name="connsiteY3" fmla="*/ 5653816 h 5653816"/>
            </a:gdLst>
            <a:ahLst/>
            <a:cxnLst>
              <a:cxn ang="0">
                <a:pos x="connsiteX0" y="connsiteY0"/>
              </a:cxn>
              <a:cxn ang="0">
                <a:pos x="connsiteX1" y="connsiteY1"/>
              </a:cxn>
              <a:cxn ang="0">
                <a:pos x="connsiteX2" y="connsiteY2"/>
              </a:cxn>
              <a:cxn ang="0">
                <a:pos x="connsiteX3" y="connsiteY3"/>
              </a:cxn>
            </a:cxnLst>
            <a:rect l="l" t="t" r="r" b="b"/>
            <a:pathLst>
              <a:path w="4991918" h="5653816">
                <a:moveTo>
                  <a:pt x="0" y="0"/>
                </a:moveTo>
                <a:lnTo>
                  <a:pt x="4991918" y="0"/>
                </a:lnTo>
                <a:lnTo>
                  <a:pt x="4991918" y="5653816"/>
                </a:lnTo>
                <a:lnTo>
                  <a:pt x="0" y="5653816"/>
                </a:lnTo>
                <a:close/>
              </a:path>
            </a:pathLst>
          </a:custGeom>
        </p:spPr>
      </p:pic>
      <p:sp>
        <p:nvSpPr>
          <p:cNvPr id="9" name="Picture Placeholder 9">
            <a:extLst>
              <a:ext uri="{FF2B5EF4-FFF2-40B4-BE49-F238E27FC236}">
                <a16:creationId xmlns:a16="http://schemas.microsoft.com/office/drawing/2014/main" id="{6EB8F01E-06BF-8F01-5A40-30285A91F4ED}"/>
              </a:ext>
            </a:extLst>
          </p:cNvPr>
          <p:cNvSpPr>
            <a:spLocks noGrp="1"/>
          </p:cNvSpPr>
          <p:nvPr>
            <p:ph type="pic" sz="quarter" idx="13"/>
          </p:nvPr>
        </p:nvSpPr>
        <p:spPr>
          <a:xfrm>
            <a:off x="6966760" y="2884487"/>
            <a:ext cx="3896842" cy="3973513"/>
          </a:xfrm>
          <a:prstGeom prst="rect">
            <a:avLst/>
          </a:prstGeom>
          <a:solidFill>
            <a:schemeClr val="bg1">
              <a:lumMod val="95000"/>
            </a:schemeClr>
          </a:solidFill>
        </p:spPr>
        <p:txBody>
          <a:bodyPr/>
          <a:lstStyle>
            <a:lvl1pPr>
              <a:defRPr>
                <a:solidFill>
                  <a:schemeClr val="bg1">
                    <a:lumMod val="95000"/>
                  </a:schemeClr>
                </a:solidFill>
              </a:defRPr>
            </a:lvl1pPr>
          </a:lstStyle>
          <a:p>
            <a:endParaRPr lang="fr-CA" dirty="0"/>
          </a:p>
        </p:txBody>
      </p:sp>
    </p:spTree>
    <p:extLst>
      <p:ext uri="{BB962C8B-B14F-4D97-AF65-F5344CB8AC3E}">
        <p14:creationId xmlns:p14="http://schemas.microsoft.com/office/powerpoint/2010/main" val="2866515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 Device 03">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E0C3C2A-8171-398A-CEBD-FFB29BAB5F41}"/>
              </a:ext>
            </a:extLst>
          </p:cNvPr>
          <p:cNvPicPr>
            <a:picLocks noChangeAspect="1"/>
          </p:cNvPicPr>
          <p:nvPr userDrawn="1"/>
        </p:nvPicPr>
        <p:blipFill>
          <a:blip r:embed="rId2">
            <a:alphaModFix amt="63000"/>
            <a:extLst>
              <a:ext uri="{28A0092B-C50C-407E-A947-70E740481C1C}">
                <a14:useLocalDpi xmlns:a14="http://schemas.microsoft.com/office/drawing/2010/main" val="0"/>
              </a:ext>
            </a:extLst>
          </a:blip>
          <a:stretch>
            <a:fillRect/>
          </a:stretch>
        </p:blipFill>
        <p:spPr>
          <a:xfrm rot="5400000">
            <a:off x="8434115" y="-745531"/>
            <a:ext cx="4628596" cy="4628596"/>
          </a:xfrm>
          <a:prstGeom prst="rect">
            <a:avLst/>
          </a:prstGeom>
        </p:spPr>
      </p:pic>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98380" y="2045704"/>
            <a:ext cx="5428247" cy="3849918"/>
          </a:xfrm>
          <a:prstGeom prst="rect">
            <a:avLst/>
          </a:prstGeom>
        </p:spPr>
        <p:txBody>
          <a:bodyPr/>
          <a:lstStyle>
            <a:lvl1pPr algn="l">
              <a:buNone/>
              <a:defRPr sz="2400" b="0" i="0" spc="0">
                <a:solidFill>
                  <a:srgbClr val="40404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98381" y="761603"/>
            <a:ext cx="5428247" cy="803654"/>
          </a:xfrm>
          <a:prstGeom prst="rect">
            <a:avLst/>
          </a:prstGeom>
        </p:spPr>
        <p:txBody>
          <a:bodyPr>
            <a:noAutofit/>
          </a:bodyPr>
          <a:lstStyle>
            <a:lvl1pPr marL="0" indent="0" algn="l">
              <a:buNone/>
              <a:defRPr sz="3600" b="1" i="0">
                <a:solidFill>
                  <a:srgbClr val="404040"/>
                </a:solidFill>
                <a:latin typeface="+mn-lt"/>
              </a:defRPr>
            </a:lvl1pPr>
          </a:lstStyle>
          <a:p>
            <a:pPr lvl="0"/>
            <a:r>
              <a:rPr lang="en-US" dirty="0"/>
              <a:t>Heading</a:t>
            </a:r>
          </a:p>
        </p:txBody>
      </p:sp>
      <p:pic>
        <p:nvPicPr>
          <p:cNvPr id="11" name="Picture 10">
            <a:extLst>
              <a:ext uri="{FF2B5EF4-FFF2-40B4-BE49-F238E27FC236}">
                <a16:creationId xmlns:a16="http://schemas.microsoft.com/office/drawing/2014/main" id="{15B1AF3C-4A0E-1C81-74A3-55E033E3DF81}"/>
              </a:ext>
            </a:extLst>
          </p:cNvPr>
          <p:cNvPicPr>
            <a:picLocks noChangeAspect="1"/>
          </p:cNvPicPr>
          <p:nvPr userDrawn="1"/>
        </p:nvPicPr>
        <p:blipFill>
          <a:blip r:embed="rId3" cstate="print">
            <a:extLst>
              <a:ext uri="{28A0092B-C50C-407E-A947-70E740481C1C}">
                <a14:useLocalDpi xmlns:a14="http://schemas.microsoft.com/office/drawing/2010/main"/>
              </a:ext>
            </a:extLst>
          </a:blip>
          <a:srcRect b="8549"/>
          <a:stretch>
            <a:fillRect/>
          </a:stretch>
        </p:blipFill>
        <p:spPr>
          <a:xfrm>
            <a:off x="6712427" y="1152263"/>
            <a:ext cx="4681192" cy="5705737"/>
          </a:xfrm>
          <a:custGeom>
            <a:avLst/>
            <a:gdLst>
              <a:gd name="connsiteX0" fmla="*/ 0 w 3809685"/>
              <a:gd name="connsiteY0" fmla="*/ 0 h 4643489"/>
              <a:gd name="connsiteX1" fmla="*/ 3809685 w 3809685"/>
              <a:gd name="connsiteY1" fmla="*/ 0 h 4643489"/>
              <a:gd name="connsiteX2" fmla="*/ 3809685 w 3809685"/>
              <a:gd name="connsiteY2" fmla="*/ 4643489 h 4643489"/>
              <a:gd name="connsiteX3" fmla="*/ 0 w 3809685"/>
              <a:gd name="connsiteY3" fmla="*/ 4643489 h 4643489"/>
            </a:gdLst>
            <a:ahLst/>
            <a:cxnLst>
              <a:cxn ang="0">
                <a:pos x="connsiteX0" y="connsiteY0"/>
              </a:cxn>
              <a:cxn ang="0">
                <a:pos x="connsiteX1" y="connsiteY1"/>
              </a:cxn>
              <a:cxn ang="0">
                <a:pos x="connsiteX2" y="connsiteY2"/>
              </a:cxn>
              <a:cxn ang="0">
                <a:pos x="connsiteX3" y="connsiteY3"/>
              </a:cxn>
            </a:cxnLst>
            <a:rect l="l" t="t" r="r" b="b"/>
            <a:pathLst>
              <a:path w="3809685" h="4643489">
                <a:moveTo>
                  <a:pt x="0" y="0"/>
                </a:moveTo>
                <a:lnTo>
                  <a:pt x="3809685" y="0"/>
                </a:lnTo>
                <a:lnTo>
                  <a:pt x="3809685" y="4643489"/>
                </a:lnTo>
                <a:lnTo>
                  <a:pt x="0" y="4643489"/>
                </a:lnTo>
                <a:close/>
              </a:path>
            </a:pathLst>
          </a:custGeom>
        </p:spPr>
      </p:pic>
      <p:sp>
        <p:nvSpPr>
          <p:cNvPr id="12" name="Picture Placeholder 14">
            <a:extLst>
              <a:ext uri="{FF2B5EF4-FFF2-40B4-BE49-F238E27FC236}">
                <a16:creationId xmlns:a16="http://schemas.microsoft.com/office/drawing/2014/main" id="{51C44BA5-BF7A-7ADD-01ED-C8DFB7937810}"/>
              </a:ext>
            </a:extLst>
          </p:cNvPr>
          <p:cNvSpPr>
            <a:spLocks noGrp="1"/>
          </p:cNvSpPr>
          <p:nvPr>
            <p:ph type="pic" sz="quarter" idx="12"/>
          </p:nvPr>
        </p:nvSpPr>
        <p:spPr>
          <a:xfrm>
            <a:off x="7014500" y="1628440"/>
            <a:ext cx="4037037" cy="5208132"/>
          </a:xfrm>
          <a:custGeom>
            <a:avLst/>
            <a:gdLst>
              <a:gd name="connsiteX0" fmla="*/ 910260 w 4900611"/>
              <a:gd name="connsiteY0" fmla="*/ 4784374 h 6322218"/>
              <a:gd name="connsiteX1" fmla="*/ 910260 w 4900611"/>
              <a:gd name="connsiteY1" fmla="*/ 5430211 h 6322218"/>
              <a:gd name="connsiteX2" fmla="*/ 3961468 w 4900611"/>
              <a:gd name="connsiteY2" fmla="*/ 5430211 h 6322218"/>
              <a:gd name="connsiteX3" fmla="*/ 3961468 w 4900611"/>
              <a:gd name="connsiteY3" fmla="*/ 4784374 h 6322218"/>
              <a:gd name="connsiteX4" fmla="*/ 0 w 4900611"/>
              <a:gd name="connsiteY4" fmla="*/ 0 h 6322218"/>
              <a:gd name="connsiteX5" fmla="*/ 4900611 w 4900611"/>
              <a:gd name="connsiteY5" fmla="*/ 0 h 6322218"/>
              <a:gd name="connsiteX6" fmla="*/ 4900611 w 4900611"/>
              <a:gd name="connsiteY6" fmla="*/ 6322218 h 6322218"/>
              <a:gd name="connsiteX7" fmla="*/ 0 w 4900611"/>
              <a:gd name="connsiteY7" fmla="*/ 6322218 h 632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00611" h="6322218">
                <a:moveTo>
                  <a:pt x="910260" y="4784374"/>
                </a:moveTo>
                <a:lnTo>
                  <a:pt x="910260" y="5430211"/>
                </a:lnTo>
                <a:lnTo>
                  <a:pt x="3961468" y="5430211"/>
                </a:lnTo>
                <a:lnTo>
                  <a:pt x="3961468" y="4784374"/>
                </a:lnTo>
                <a:close/>
                <a:moveTo>
                  <a:pt x="0" y="0"/>
                </a:moveTo>
                <a:lnTo>
                  <a:pt x="4900611" y="0"/>
                </a:lnTo>
                <a:lnTo>
                  <a:pt x="4900611" y="6322218"/>
                </a:lnTo>
                <a:lnTo>
                  <a:pt x="0" y="6322218"/>
                </a:lnTo>
                <a:close/>
              </a:path>
            </a:pathLst>
          </a:custGeom>
          <a:solidFill>
            <a:schemeClr val="bg1">
              <a:lumMod val="95000"/>
            </a:schemeClr>
          </a:solidFill>
        </p:spPr>
        <p:txBody>
          <a:bodyPr wrap="square">
            <a:noAutofit/>
          </a:bodyPr>
          <a:lstStyle>
            <a:lvl1pPr>
              <a:defRPr lang="fr-CA">
                <a:solidFill>
                  <a:schemeClr val="bg1">
                    <a:lumMod val="95000"/>
                  </a:schemeClr>
                </a:solidFill>
              </a:defRPr>
            </a:lvl1pPr>
          </a:lstStyle>
          <a:p>
            <a:endParaRPr lang="fr-CA" dirty="0"/>
          </a:p>
        </p:txBody>
      </p:sp>
      <p:sp>
        <p:nvSpPr>
          <p:cNvPr id="13" name="Rectangle 12">
            <a:extLst>
              <a:ext uri="{FF2B5EF4-FFF2-40B4-BE49-F238E27FC236}">
                <a16:creationId xmlns:a16="http://schemas.microsoft.com/office/drawing/2014/main" id="{E2DB7294-B9CD-879A-B0F9-5677C4FAFA56}"/>
              </a:ext>
            </a:extLst>
          </p:cNvPr>
          <p:cNvSpPr/>
          <p:nvPr userDrawn="1"/>
        </p:nvSpPr>
        <p:spPr bwMode="auto">
          <a:xfrm>
            <a:off x="7776252" y="5580127"/>
            <a:ext cx="2513532" cy="532029"/>
          </a:xfrm>
          <a:prstGeom prst="rect">
            <a:avLst/>
          </a:prstGeom>
          <a:solidFill>
            <a:srgbClr val="5398A2"/>
          </a:solidFill>
          <a:ln w="12700" cap="flat">
            <a:noFill/>
            <a:prstDash val="solid"/>
            <a:miter lim="800000"/>
            <a:headEnd/>
            <a:tailEnd/>
          </a:ln>
        </p:spPr>
        <p:txBody>
          <a:bodyPr vert="horz" wrap="square" lIns="145436" tIns="72717" rIns="145436" bIns="72717" numCol="1" rtlCol="0" anchor="t" anchorCtr="0" compatLnSpc="1">
            <a:prstTxWarp prst="textNoShape">
              <a:avLst/>
            </a:prstTxWarp>
          </a:bodyPr>
          <a:lstStyle/>
          <a:p>
            <a:pPr algn="ctr"/>
            <a:endParaRPr lang="fr-CA" sz="4294" dirty="0"/>
          </a:p>
        </p:txBody>
      </p:sp>
      <p:sp>
        <p:nvSpPr>
          <p:cNvPr id="14" name="Text Placeholder 32">
            <a:extLst>
              <a:ext uri="{FF2B5EF4-FFF2-40B4-BE49-F238E27FC236}">
                <a16:creationId xmlns:a16="http://schemas.microsoft.com/office/drawing/2014/main" id="{6AED7295-C155-5022-FAF2-2B5D7C639585}"/>
              </a:ext>
            </a:extLst>
          </p:cNvPr>
          <p:cNvSpPr>
            <a:spLocks noGrp="1"/>
          </p:cNvSpPr>
          <p:nvPr>
            <p:ph type="body" sz="quarter" idx="19" hasCustomPrompt="1"/>
          </p:nvPr>
        </p:nvSpPr>
        <p:spPr>
          <a:xfrm>
            <a:off x="6578929" y="5627224"/>
            <a:ext cx="4744987" cy="437834"/>
          </a:xfrm>
          <a:prstGeom prst="rect">
            <a:avLst/>
          </a:prstGeom>
        </p:spPr>
        <p:txBody>
          <a:bodyPr anchor="t">
            <a:noAutofit/>
          </a:bodyPr>
          <a:lstStyle>
            <a:lvl1pPr marL="0" indent="0" algn="ctr">
              <a:lnSpc>
                <a:spcPct val="100000"/>
              </a:lnSpc>
              <a:spcBef>
                <a:spcPts val="0"/>
              </a:spcBef>
              <a:buNone/>
              <a:defRPr sz="2000" b="1"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LEARN MORE</a:t>
            </a:r>
            <a:endParaRPr lang="en-US" dirty="0"/>
          </a:p>
        </p:txBody>
      </p:sp>
    </p:spTree>
    <p:extLst>
      <p:ext uri="{BB962C8B-B14F-4D97-AF65-F5344CB8AC3E}">
        <p14:creationId xmlns:p14="http://schemas.microsoft.com/office/powerpoint/2010/main" val="2905739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0E807BD2-97E5-C5B5-B370-F5AF1F8A37FB}"/>
              </a:ext>
            </a:extLst>
          </p:cNvPr>
          <p:cNvSpPr/>
          <p:nvPr userDrawn="1"/>
        </p:nvSpPr>
        <p:spPr>
          <a:xfrm rot="5400000" flipH="1">
            <a:off x="5832064" y="-240813"/>
            <a:ext cx="6115866" cy="6604005"/>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1F8E4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2" name="Freeform 11">
            <a:extLst>
              <a:ext uri="{FF2B5EF4-FFF2-40B4-BE49-F238E27FC236}">
                <a16:creationId xmlns:a16="http://schemas.microsoft.com/office/drawing/2014/main" id="{0532DF0D-D7FD-72B7-24C4-8E8E48CFAFB4}"/>
              </a:ext>
            </a:extLst>
          </p:cNvPr>
          <p:cNvSpPr/>
          <p:nvPr userDrawn="1"/>
        </p:nvSpPr>
        <p:spPr>
          <a:xfrm>
            <a:off x="787883" y="4542735"/>
            <a:ext cx="5875867" cy="778675"/>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5398A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8542553" y="2258450"/>
            <a:ext cx="3195486" cy="731140"/>
          </a:xfrm>
          <a:prstGeom prst="rect">
            <a:avLst/>
          </a:prstGeom>
        </p:spPr>
        <p:txBody>
          <a:bodyPr anchor="ctr">
            <a:normAutofit/>
          </a:bodyPr>
          <a:lstStyle>
            <a:lvl1pPr marL="0" indent="0" algn="r">
              <a:buNone/>
              <a:defRPr sz="2800" baseline="0">
                <a:solidFill>
                  <a:schemeClr val="bg1"/>
                </a:solidFill>
                <a:latin typeface="+mn-lt"/>
              </a:defRPr>
            </a:lvl1pPr>
          </a:lstStyle>
          <a:p>
            <a:pPr lvl="0"/>
            <a:r>
              <a:rPr lang="en-US" dirty="0"/>
              <a:t>Any Questions?</a:t>
            </a:r>
          </a:p>
        </p:txBody>
      </p:sp>
      <p:sp>
        <p:nvSpPr>
          <p:cNvPr id="33" name="Text Placeholder 23">
            <a:extLst>
              <a:ext uri="{FF2B5EF4-FFF2-40B4-BE49-F238E27FC236}">
                <a16:creationId xmlns:a16="http://schemas.microsoft.com/office/drawing/2014/main" id="{A262A524-87DB-9447-BD5C-C79347DB3C1A}"/>
              </a:ext>
            </a:extLst>
          </p:cNvPr>
          <p:cNvSpPr>
            <a:spLocks noGrp="1"/>
          </p:cNvSpPr>
          <p:nvPr>
            <p:ph type="body" sz="quarter" idx="20" hasCustomPrompt="1"/>
          </p:nvPr>
        </p:nvSpPr>
        <p:spPr>
          <a:xfrm>
            <a:off x="8542553" y="1448874"/>
            <a:ext cx="3195485" cy="837258"/>
          </a:xfrm>
          <a:prstGeom prst="rect">
            <a:avLst/>
          </a:prstGeom>
        </p:spPr>
        <p:txBody>
          <a:bodyPr anchor="ctr">
            <a:normAutofit/>
          </a:bodyPr>
          <a:lstStyle>
            <a:lvl1pPr marL="0" indent="0" algn="r">
              <a:buNone/>
              <a:defRPr sz="5000" baseline="0">
                <a:solidFill>
                  <a:schemeClr val="bg1"/>
                </a:solidFill>
                <a:latin typeface="+mn-lt"/>
              </a:defRPr>
            </a:lvl1pPr>
          </a:lstStyle>
          <a:p>
            <a:pPr lvl="0"/>
            <a:r>
              <a:rPr lang="en-US" dirty="0"/>
              <a:t>Thank You</a:t>
            </a:r>
          </a:p>
        </p:txBody>
      </p:sp>
      <p:sp>
        <p:nvSpPr>
          <p:cNvPr id="18" name="Freeform 17">
            <a:extLst>
              <a:ext uri="{FF2B5EF4-FFF2-40B4-BE49-F238E27FC236}">
                <a16:creationId xmlns:a16="http://schemas.microsoft.com/office/drawing/2014/main" id="{12FAB2F2-1FC0-5327-17DE-B8FE08A80275}"/>
              </a:ext>
            </a:extLst>
          </p:cNvPr>
          <p:cNvSpPr/>
          <p:nvPr userDrawn="1"/>
        </p:nvSpPr>
        <p:spPr>
          <a:xfrm>
            <a:off x="-36951" y="4542735"/>
            <a:ext cx="5875867" cy="778675"/>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5398A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9" name="Text Placeholder 23">
            <a:extLst>
              <a:ext uri="{FF2B5EF4-FFF2-40B4-BE49-F238E27FC236}">
                <a16:creationId xmlns:a16="http://schemas.microsoft.com/office/drawing/2014/main" id="{68D02844-8FD4-0761-81EA-96690D61DEE3}"/>
              </a:ext>
            </a:extLst>
          </p:cNvPr>
          <p:cNvSpPr>
            <a:spLocks noGrp="1"/>
          </p:cNvSpPr>
          <p:nvPr>
            <p:ph type="body" sz="quarter" idx="17" hasCustomPrompt="1"/>
          </p:nvPr>
        </p:nvSpPr>
        <p:spPr>
          <a:xfrm>
            <a:off x="603661" y="4708722"/>
            <a:ext cx="4414577" cy="679345"/>
          </a:xfrm>
          <a:prstGeom prst="rect">
            <a:avLst/>
          </a:prstGeom>
        </p:spPr>
        <p:txBody>
          <a:bodyPr>
            <a:noAutofit/>
          </a:bodyPr>
          <a:lstStyle>
            <a:lvl1pPr marL="0" indent="0" algn="l">
              <a:buNone/>
              <a:defRPr sz="2800" b="0" i="0">
                <a:solidFill>
                  <a:schemeClr val="bg1"/>
                </a:solidFill>
                <a:latin typeface="+mn-lt"/>
              </a:defRPr>
            </a:lvl1pPr>
          </a:lstStyle>
          <a:p>
            <a:pPr lvl="0"/>
            <a:r>
              <a:rPr lang="en-US" dirty="0" err="1"/>
              <a:t>www.website.eu</a:t>
            </a:r>
            <a:endParaRPr lang="en-US" dirty="0"/>
          </a:p>
        </p:txBody>
      </p:sp>
      <p:pic>
        <p:nvPicPr>
          <p:cNvPr id="16" name="Picture 15">
            <a:extLst>
              <a:ext uri="{FF2B5EF4-FFF2-40B4-BE49-F238E27FC236}">
                <a16:creationId xmlns:a16="http://schemas.microsoft.com/office/drawing/2014/main" id="{0786199D-2882-02E5-01F8-C0992EF4701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96899" y="696090"/>
            <a:ext cx="2957461" cy="2173556"/>
          </a:xfrm>
          <a:prstGeom prst="rect">
            <a:avLst/>
          </a:prstGeom>
        </p:spPr>
      </p:pic>
      <p:pic>
        <p:nvPicPr>
          <p:cNvPr id="3" name="Picture 2">
            <a:extLst>
              <a:ext uri="{FF2B5EF4-FFF2-40B4-BE49-F238E27FC236}">
                <a16:creationId xmlns:a16="http://schemas.microsoft.com/office/drawing/2014/main" id="{B4352957-04AF-9112-26F6-7DF4F6888811}"/>
              </a:ext>
            </a:extLst>
          </p:cNvPr>
          <p:cNvPicPr>
            <a:picLocks noChangeAspect="1"/>
          </p:cNvPicPr>
          <p:nvPr/>
        </p:nvPicPr>
        <p:blipFill>
          <a:blip r:embed="rId3"/>
          <a:stretch>
            <a:fillRect/>
          </a:stretch>
        </p:blipFill>
        <p:spPr>
          <a:xfrm>
            <a:off x="787883" y="5993225"/>
            <a:ext cx="1552020" cy="345591"/>
          </a:xfrm>
          <a:prstGeom prst="rect">
            <a:avLst/>
          </a:prstGeom>
        </p:spPr>
      </p:pic>
      <p:sp>
        <p:nvSpPr>
          <p:cNvPr id="4" name="Rectangle 3">
            <a:extLst>
              <a:ext uri="{FF2B5EF4-FFF2-40B4-BE49-F238E27FC236}">
                <a16:creationId xmlns:a16="http://schemas.microsoft.com/office/drawing/2014/main" id="{209CD60C-7090-895B-8D57-CAD6DDB57C9D}"/>
              </a:ext>
            </a:extLst>
          </p:cNvPr>
          <p:cNvSpPr/>
          <p:nvPr userDrawn="1"/>
        </p:nvSpPr>
        <p:spPr>
          <a:xfrm>
            <a:off x="2339903" y="6003447"/>
            <a:ext cx="2925905" cy="284693"/>
          </a:xfrm>
          <a:prstGeom prst="rect">
            <a:avLst/>
          </a:prstGeom>
        </p:spPr>
        <p:txBody>
          <a:bodyPr wrap="square">
            <a:spAutoFit/>
          </a:bodyPr>
          <a:lstStyle/>
          <a:p>
            <a:pPr marL="0" marR="0" indent="0" algn="just" defTabSz="457200" rtl="0" eaLnBrk="1" fontAlgn="auto" latinLnBrk="0" hangingPunct="0">
              <a:lnSpc>
                <a:spcPts val="460"/>
              </a:lnSpc>
              <a:spcBef>
                <a:spcPts val="0"/>
              </a:spcBef>
              <a:spcAft>
                <a:spcPts val="0"/>
              </a:spcAft>
              <a:buClrTx/>
              <a:buSzTx/>
              <a:buFontTx/>
              <a:buNone/>
              <a:tabLst/>
              <a:defRPr/>
            </a:pPr>
            <a:r>
              <a:rPr lang="en-US" sz="450" kern="1200">
                <a:solidFill>
                  <a:srgbClr val="3A3953"/>
                </a:solidFill>
                <a:effectLst/>
                <a:latin typeface="Calibri" panose="020F0502020204030204" pitchFamily="34" charset="0"/>
                <a:ea typeface="Open Sans" panose="020B0606030504020204" pitchFamily="34" charset="0"/>
                <a:cs typeface="Calibri" panose="020F0502020204030204" pitchFamily="34" charset="0"/>
              </a:rPr>
              <a:t>Co-funded by the European Union. Views and opinions expressed are however those of the author or authors only and do not necessarily reflect those of the European Union or the Foundation for the Development of the Education System. Neither the European Union nor the entity providing the grant can be held responsible for them.</a:t>
            </a:r>
            <a:endParaRPr lang="en-US" sz="450" kern="1200" dirty="0">
              <a:solidFill>
                <a:srgbClr val="3A3953"/>
              </a:solidFill>
              <a:effectLst/>
              <a:latin typeface="Calibri" panose="020F0502020204030204" pitchFamily="34" charset="0"/>
              <a:ea typeface="Open Sans" panose="020B0606030504020204" pitchFamily="34" charset="0"/>
              <a:cs typeface="Calibri" panose="020F0502020204030204" pitchFamily="34" charset="0"/>
            </a:endParaRPr>
          </a:p>
        </p:txBody>
      </p:sp>
    </p:spTree>
    <p:extLst>
      <p:ext uri="{BB962C8B-B14F-4D97-AF65-F5344CB8AC3E}">
        <p14:creationId xmlns:p14="http://schemas.microsoft.com/office/powerpoint/2010/main" val="3097068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Slide  Part 1 ">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3F8F0344-E868-ECCD-307B-8D8A87AD63D5}"/>
              </a:ext>
            </a:extLst>
          </p:cNvPr>
          <p:cNvSpPr/>
          <p:nvPr userDrawn="1"/>
        </p:nvSpPr>
        <p:spPr>
          <a:xfrm>
            <a:off x="2269245" y="2551368"/>
            <a:ext cx="2200054" cy="3855329"/>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5398A2"/>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1" name="Freeform 10">
            <a:extLst>
              <a:ext uri="{FF2B5EF4-FFF2-40B4-BE49-F238E27FC236}">
                <a16:creationId xmlns:a16="http://schemas.microsoft.com/office/drawing/2014/main" id="{FD8CD7C7-42CA-23DD-4AD9-B064E2FDEDC1}"/>
              </a:ext>
            </a:extLst>
          </p:cNvPr>
          <p:cNvSpPr/>
          <p:nvPr userDrawn="1"/>
        </p:nvSpPr>
        <p:spPr>
          <a:xfrm rot="10800000">
            <a:off x="4732121" y="0"/>
            <a:ext cx="2205305" cy="2819194"/>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rgbClr val="1F8E47">
              <a:alpha val="84940"/>
            </a:srgbClr>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2" name="Freeform 11">
            <a:extLst>
              <a:ext uri="{FF2B5EF4-FFF2-40B4-BE49-F238E27FC236}">
                <a16:creationId xmlns:a16="http://schemas.microsoft.com/office/drawing/2014/main" id="{258C5E71-1BDE-B873-EA18-076ABA0EC1EA}"/>
              </a:ext>
            </a:extLst>
          </p:cNvPr>
          <p:cNvSpPr/>
          <p:nvPr userDrawn="1"/>
        </p:nvSpPr>
        <p:spPr>
          <a:xfrm>
            <a:off x="7180659" y="2461430"/>
            <a:ext cx="2204214" cy="3855331"/>
          </a:xfrm>
          <a:custGeom>
            <a:avLst/>
            <a:gdLst>
              <a:gd name="connsiteX0" fmla="*/ 0 w 1511252"/>
              <a:gd name="connsiteY0" fmla="*/ 1887839 h 2643290"/>
              <a:gd name="connsiteX1" fmla="*/ 755626 w 1511252"/>
              <a:gd name="connsiteY1" fmla="*/ 2643290 h 2643290"/>
              <a:gd name="connsiteX2" fmla="*/ 1511252 w 1511252"/>
              <a:gd name="connsiteY2" fmla="*/ 1887839 h 2643290"/>
              <a:gd name="connsiteX3" fmla="*/ 1509675 w 1511252"/>
              <a:gd name="connsiteY3" fmla="*/ 1845256 h 2643290"/>
              <a:gd name="connsiteX4" fmla="*/ 1511252 w 1511252"/>
              <a:gd name="connsiteY4" fmla="*/ 1845256 h 2643290"/>
              <a:gd name="connsiteX5" fmla="*/ 1511252 w 1511252"/>
              <a:gd name="connsiteY5" fmla="*/ 0 h 2643290"/>
              <a:gd name="connsiteX6" fmla="*/ 0 w 1511252"/>
              <a:gd name="connsiteY6" fmla="*/ 0 h 2643290"/>
              <a:gd name="connsiteX7" fmla="*/ 0 w 1511252"/>
              <a:gd name="connsiteY7" fmla="*/ 1845256 h 2643290"/>
              <a:gd name="connsiteX8" fmla="*/ 1578 w 1511252"/>
              <a:gd name="connsiteY8" fmla="*/ 1845256 h 2643290"/>
              <a:gd name="connsiteX9" fmla="*/ 0 w 1511252"/>
              <a:gd name="connsiteY9" fmla="*/ 1887839 h 2643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90">
                <a:moveTo>
                  <a:pt x="0" y="1887839"/>
                </a:moveTo>
                <a:cubicBezTo>
                  <a:pt x="0" y="2304205"/>
                  <a:pt x="337587" y="2643290"/>
                  <a:pt x="755626" y="2643290"/>
                </a:cubicBezTo>
                <a:cubicBezTo>
                  <a:pt x="1172088"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8" y="1845256"/>
                </a:lnTo>
                <a:cubicBezTo>
                  <a:pt x="1578" y="1859450"/>
                  <a:pt x="0" y="1873645"/>
                  <a:pt x="0" y="1887839"/>
                </a:cubicBezTo>
                <a:close/>
              </a:path>
            </a:pathLst>
          </a:custGeom>
          <a:solidFill>
            <a:srgbClr val="84C245">
              <a:alpha val="75000"/>
            </a:srgbClr>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3" name="Freeform 12">
            <a:extLst>
              <a:ext uri="{FF2B5EF4-FFF2-40B4-BE49-F238E27FC236}">
                <a16:creationId xmlns:a16="http://schemas.microsoft.com/office/drawing/2014/main" id="{97E11A68-2A9A-9ACF-5266-113E7DD6EB26}"/>
              </a:ext>
            </a:extLst>
          </p:cNvPr>
          <p:cNvSpPr/>
          <p:nvPr userDrawn="1"/>
        </p:nvSpPr>
        <p:spPr>
          <a:xfrm rot="10800000">
            <a:off x="9629195" y="0"/>
            <a:ext cx="2205305" cy="3416770"/>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rgbClr val="1F8E47"/>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35" name="Picture Placeholder 34">
            <a:extLst>
              <a:ext uri="{FF2B5EF4-FFF2-40B4-BE49-F238E27FC236}">
                <a16:creationId xmlns:a16="http://schemas.microsoft.com/office/drawing/2014/main" id="{210244EC-F349-0D2A-8EC7-942C68084457}"/>
              </a:ext>
            </a:extLst>
          </p:cNvPr>
          <p:cNvSpPr>
            <a:spLocks noGrp="1"/>
          </p:cNvSpPr>
          <p:nvPr>
            <p:ph type="pic" sz="quarter" idx="11"/>
          </p:nvPr>
        </p:nvSpPr>
        <p:spPr>
          <a:xfrm>
            <a:off x="4722871" y="2442768"/>
            <a:ext cx="2204215" cy="3127986"/>
          </a:xfrm>
          <a:custGeom>
            <a:avLst/>
            <a:gdLst>
              <a:gd name="connsiteX0" fmla="*/ 0 w 2204215"/>
              <a:gd name="connsiteY0" fmla="*/ 0 h 3127986"/>
              <a:gd name="connsiteX1" fmla="*/ 2204215 w 2204215"/>
              <a:gd name="connsiteY1" fmla="*/ 0 h 3127986"/>
              <a:gd name="connsiteX2" fmla="*/ 2204215 w 2204215"/>
              <a:gd name="connsiteY2" fmla="*/ 1964026 h 3127986"/>
              <a:gd name="connsiteX3" fmla="*/ 2201914 w 2204215"/>
              <a:gd name="connsiteY3" fmla="*/ 1964026 h 3127986"/>
              <a:gd name="connsiteX4" fmla="*/ 2204215 w 2204215"/>
              <a:gd name="connsiteY4" fmla="*/ 2026136 h 3127986"/>
              <a:gd name="connsiteX5" fmla="*/ 1102108 w 2204215"/>
              <a:gd name="connsiteY5" fmla="*/ 3127986 h 3127986"/>
              <a:gd name="connsiteX6" fmla="*/ 0 w 2204215"/>
              <a:gd name="connsiteY6" fmla="*/ 2026136 h 3127986"/>
              <a:gd name="connsiteX7" fmla="*/ 2302 w 2204215"/>
              <a:gd name="connsiteY7" fmla="*/ 1964026 h 3127986"/>
              <a:gd name="connsiteX8" fmla="*/ 0 w 2204215"/>
              <a:gd name="connsiteY8" fmla="*/ 1964026 h 3127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04215" h="3127986">
                <a:moveTo>
                  <a:pt x="0" y="0"/>
                </a:moveTo>
                <a:lnTo>
                  <a:pt x="2204215" y="0"/>
                </a:lnTo>
                <a:lnTo>
                  <a:pt x="2204215" y="1964026"/>
                </a:lnTo>
                <a:lnTo>
                  <a:pt x="2201914" y="1964026"/>
                </a:lnTo>
                <a:cubicBezTo>
                  <a:pt x="2204215" y="1984730"/>
                  <a:pt x="2204215" y="2005432"/>
                  <a:pt x="2204215" y="2026136"/>
                </a:cubicBezTo>
                <a:cubicBezTo>
                  <a:pt x="2204215" y="2635719"/>
                  <a:pt x="1709533" y="3127986"/>
                  <a:pt x="1102108" y="3127986"/>
                </a:cubicBezTo>
                <a:cubicBezTo>
                  <a:pt x="492383" y="3127986"/>
                  <a:pt x="0" y="2633417"/>
                  <a:pt x="0" y="2026136"/>
                </a:cubicBezTo>
                <a:cubicBezTo>
                  <a:pt x="0" y="2003132"/>
                  <a:pt x="2302" y="1982428"/>
                  <a:pt x="2302" y="1964026"/>
                </a:cubicBezTo>
                <a:lnTo>
                  <a:pt x="0" y="1964026"/>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6" name="Picture Placeholder 86">
            <a:extLst>
              <a:ext uri="{FF2B5EF4-FFF2-40B4-BE49-F238E27FC236}">
                <a16:creationId xmlns:a16="http://schemas.microsoft.com/office/drawing/2014/main" id="{45AACAFC-171C-59E3-4602-1EE41C729BB6}"/>
              </a:ext>
            </a:extLst>
          </p:cNvPr>
          <p:cNvSpPr>
            <a:spLocks noGrp="1"/>
          </p:cNvSpPr>
          <p:nvPr>
            <p:ph type="pic" sz="quarter" idx="12"/>
          </p:nvPr>
        </p:nvSpPr>
        <p:spPr>
          <a:xfrm>
            <a:off x="7180659" y="5430"/>
            <a:ext cx="2204214" cy="3732852"/>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7" name="Picture Placeholder 36">
            <a:extLst>
              <a:ext uri="{FF2B5EF4-FFF2-40B4-BE49-F238E27FC236}">
                <a16:creationId xmlns:a16="http://schemas.microsoft.com/office/drawing/2014/main" id="{355E5E31-0A04-2AFB-02EB-15C6FAA3DE57}"/>
              </a:ext>
            </a:extLst>
          </p:cNvPr>
          <p:cNvSpPr>
            <a:spLocks noGrp="1"/>
          </p:cNvSpPr>
          <p:nvPr>
            <p:ph type="pic" sz="quarter" idx="13"/>
          </p:nvPr>
        </p:nvSpPr>
        <p:spPr>
          <a:xfrm>
            <a:off x="9629195" y="2746545"/>
            <a:ext cx="2204215" cy="3195585"/>
          </a:xfrm>
          <a:custGeom>
            <a:avLst/>
            <a:gdLst>
              <a:gd name="connsiteX0" fmla="*/ 0 w 2204215"/>
              <a:gd name="connsiteY0" fmla="*/ 0 h 3195585"/>
              <a:gd name="connsiteX1" fmla="*/ 2204215 w 2204215"/>
              <a:gd name="connsiteY1" fmla="*/ 0 h 3195585"/>
              <a:gd name="connsiteX2" fmla="*/ 2204215 w 2204215"/>
              <a:gd name="connsiteY2" fmla="*/ 2031625 h 3195585"/>
              <a:gd name="connsiteX3" fmla="*/ 2201913 w 2204215"/>
              <a:gd name="connsiteY3" fmla="*/ 2031625 h 3195585"/>
              <a:gd name="connsiteX4" fmla="*/ 2204215 w 2204215"/>
              <a:gd name="connsiteY4" fmla="*/ 2093735 h 3195585"/>
              <a:gd name="connsiteX5" fmla="*/ 1102108 w 2204215"/>
              <a:gd name="connsiteY5" fmla="*/ 3195585 h 3195585"/>
              <a:gd name="connsiteX6" fmla="*/ 0 w 2204215"/>
              <a:gd name="connsiteY6" fmla="*/ 2093735 h 3195585"/>
              <a:gd name="connsiteX7" fmla="*/ 2302 w 2204215"/>
              <a:gd name="connsiteY7" fmla="*/ 2031625 h 3195585"/>
              <a:gd name="connsiteX8" fmla="*/ 0 w 2204215"/>
              <a:gd name="connsiteY8" fmla="*/ 2031625 h 319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04215" h="3195585">
                <a:moveTo>
                  <a:pt x="0" y="0"/>
                </a:moveTo>
                <a:lnTo>
                  <a:pt x="2204215" y="0"/>
                </a:lnTo>
                <a:lnTo>
                  <a:pt x="2204215" y="2031625"/>
                </a:lnTo>
                <a:lnTo>
                  <a:pt x="2201913" y="2031625"/>
                </a:lnTo>
                <a:cubicBezTo>
                  <a:pt x="2204215" y="2052329"/>
                  <a:pt x="2204215" y="2073031"/>
                  <a:pt x="2204215" y="2093735"/>
                </a:cubicBezTo>
                <a:cubicBezTo>
                  <a:pt x="2204215" y="2703318"/>
                  <a:pt x="1709533" y="3195585"/>
                  <a:pt x="1102108" y="3195585"/>
                </a:cubicBezTo>
                <a:cubicBezTo>
                  <a:pt x="492383" y="3195585"/>
                  <a:pt x="0" y="2701016"/>
                  <a:pt x="0" y="2093735"/>
                </a:cubicBezTo>
                <a:cubicBezTo>
                  <a:pt x="0" y="2070731"/>
                  <a:pt x="2302" y="2050027"/>
                  <a:pt x="2302" y="2031625"/>
                </a:cubicBezTo>
                <a:lnTo>
                  <a:pt x="0" y="203162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8" name="Picture Placeholder 100">
            <a:extLst>
              <a:ext uri="{FF2B5EF4-FFF2-40B4-BE49-F238E27FC236}">
                <a16:creationId xmlns:a16="http://schemas.microsoft.com/office/drawing/2014/main" id="{EB2873D7-F640-6209-9830-FEDEBD79D522}"/>
              </a:ext>
            </a:extLst>
          </p:cNvPr>
          <p:cNvSpPr>
            <a:spLocks noGrp="1"/>
          </p:cNvSpPr>
          <p:nvPr>
            <p:ph type="pic" sz="quarter" idx="10"/>
          </p:nvPr>
        </p:nvSpPr>
        <p:spPr>
          <a:xfrm>
            <a:off x="2269245" y="16945"/>
            <a:ext cx="2200054" cy="3855329"/>
          </a:xfrm>
          <a:custGeom>
            <a:avLst/>
            <a:gdLst>
              <a:gd name="connsiteX0" fmla="*/ 0 w 1511252"/>
              <a:gd name="connsiteY0" fmla="*/ 0 h 3351974"/>
              <a:gd name="connsiteX1" fmla="*/ 1511252 w 1511252"/>
              <a:gd name="connsiteY1" fmla="*/ 0 h 3351974"/>
              <a:gd name="connsiteX2" fmla="*/ 1511252 w 1511252"/>
              <a:gd name="connsiteY2" fmla="*/ 3351974 h 3351974"/>
              <a:gd name="connsiteX3" fmla="*/ 0 w 1511252"/>
              <a:gd name="connsiteY3" fmla="*/ 3351974 h 3351974"/>
            </a:gdLst>
            <a:ahLst/>
            <a:cxnLst>
              <a:cxn ang="0">
                <a:pos x="connsiteX0" y="connsiteY0"/>
              </a:cxn>
              <a:cxn ang="0">
                <a:pos x="connsiteX1" y="connsiteY1"/>
              </a:cxn>
              <a:cxn ang="0">
                <a:pos x="connsiteX2" y="connsiteY2"/>
              </a:cxn>
              <a:cxn ang="0">
                <a:pos x="connsiteX3" y="connsiteY3"/>
              </a:cxn>
            </a:cxnLst>
            <a:rect l="l" t="t" r="r" b="b"/>
            <a:pathLst>
              <a:path w="1511252" h="3351974">
                <a:moveTo>
                  <a:pt x="0" y="0"/>
                </a:moveTo>
                <a:lnTo>
                  <a:pt x="1511252" y="0"/>
                </a:lnTo>
                <a:lnTo>
                  <a:pt x="1511252" y="3351974"/>
                </a:lnTo>
                <a:lnTo>
                  <a:pt x="0" y="3351974"/>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8" name="Text Placeholder 32">
            <a:extLst>
              <a:ext uri="{FF2B5EF4-FFF2-40B4-BE49-F238E27FC236}">
                <a16:creationId xmlns:a16="http://schemas.microsoft.com/office/drawing/2014/main" id="{6389C801-2A80-182C-E589-CC07BDBC1FB0}"/>
              </a:ext>
            </a:extLst>
          </p:cNvPr>
          <p:cNvSpPr>
            <a:spLocks noGrp="1"/>
          </p:cNvSpPr>
          <p:nvPr>
            <p:ph type="body" sz="quarter" idx="42" hasCustomPrompt="1"/>
          </p:nvPr>
        </p:nvSpPr>
        <p:spPr>
          <a:xfrm rot="16200000">
            <a:off x="-2087668" y="2729342"/>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04040"/>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cxnSp>
        <p:nvCxnSpPr>
          <p:cNvPr id="39" name="Straight Connector 38">
            <a:extLst>
              <a:ext uri="{FF2B5EF4-FFF2-40B4-BE49-F238E27FC236}">
                <a16:creationId xmlns:a16="http://schemas.microsoft.com/office/drawing/2014/main" id="{FAF53D26-4788-05E3-771F-7286AB1A66F6}"/>
              </a:ext>
            </a:extLst>
          </p:cNvPr>
          <p:cNvCxnSpPr>
            <a:cxnSpLocks/>
          </p:cNvCxnSpPr>
          <p:nvPr userDrawn="1"/>
        </p:nvCxnSpPr>
        <p:spPr>
          <a:xfrm>
            <a:off x="2331308" y="4454009"/>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7" name="Text Placeholder 32">
            <a:extLst>
              <a:ext uri="{FF2B5EF4-FFF2-40B4-BE49-F238E27FC236}">
                <a16:creationId xmlns:a16="http://schemas.microsoft.com/office/drawing/2014/main" id="{051AB610-0058-822C-BD59-9D2627BE2026}"/>
              </a:ext>
            </a:extLst>
          </p:cNvPr>
          <p:cNvSpPr>
            <a:spLocks noGrp="1"/>
          </p:cNvSpPr>
          <p:nvPr>
            <p:ph type="body" sz="quarter" idx="18" hasCustomPrompt="1"/>
          </p:nvPr>
        </p:nvSpPr>
        <p:spPr>
          <a:xfrm>
            <a:off x="2344748" y="4505224"/>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48" name="Text Placeholder 32">
            <a:extLst>
              <a:ext uri="{FF2B5EF4-FFF2-40B4-BE49-F238E27FC236}">
                <a16:creationId xmlns:a16="http://schemas.microsoft.com/office/drawing/2014/main" id="{5C736B8B-53E4-66F7-1990-53422BBEADD9}"/>
              </a:ext>
            </a:extLst>
          </p:cNvPr>
          <p:cNvSpPr>
            <a:spLocks noGrp="1"/>
          </p:cNvSpPr>
          <p:nvPr>
            <p:ph type="body" sz="quarter" idx="19" hasCustomPrompt="1"/>
          </p:nvPr>
        </p:nvSpPr>
        <p:spPr>
          <a:xfrm>
            <a:off x="2351099" y="3981097"/>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49" name="Text Placeholder 32">
            <a:extLst>
              <a:ext uri="{FF2B5EF4-FFF2-40B4-BE49-F238E27FC236}">
                <a16:creationId xmlns:a16="http://schemas.microsoft.com/office/drawing/2014/main" id="{4655396E-9FDD-AAC5-1A44-FCFBD08C7CD7}"/>
              </a:ext>
            </a:extLst>
          </p:cNvPr>
          <p:cNvSpPr>
            <a:spLocks noGrp="1"/>
          </p:cNvSpPr>
          <p:nvPr>
            <p:ph type="body" sz="quarter" idx="20" hasCustomPrompt="1"/>
          </p:nvPr>
        </p:nvSpPr>
        <p:spPr>
          <a:xfrm>
            <a:off x="3227039" y="4190312"/>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50" name="Straight Connector 49">
            <a:extLst>
              <a:ext uri="{FF2B5EF4-FFF2-40B4-BE49-F238E27FC236}">
                <a16:creationId xmlns:a16="http://schemas.microsoft.com/office/drawing/2014/main" id="{6595F542-8BE0-4F9C-9FF3-07CCA82EBC15}"/>
              </a:ext>
            </a:extLst>
          </p:cNvPr>
          <p:cNvCxnSpPr>
            <a:cxnSpLocks/>
          </p:cNvCxnSpPr>
          <p:nvPr userDrawn="1"/>
        </p:nvCxnSpPr>
        <p:spPr>
          <a:xfrm>
            <a:off x="4823039" y="878237"/>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1" name="Text Placeholder 32">
            <a:extLst>
              <a:ext uri="{FF2B5EF4-FFF2-40B4-BE49-F238E27FC236}">
                <a16:creationId xmlns:a16="http://schemas.microsoft.com/office/drawing/2014/main" id="{1BDC03DB-7332-E6FA-B8BB-277188C462EC}"/>
              </a:ext>
            </a:extLst>
          </p:cNvPr>
          <p:cNvSpPr>
            <a:spLocks noGrp="1"/>
          </p:cNvSpPr>
          <p:nvPr>
            <p:ph type="body" sz="quarter" idx="43" hasCustomPrompt="1"/>
          </p:nvPr>
        </p:nvSpPr>
        <p:spPr>
          <a:xfrm>
            <a:off x="4836479" y="929452"/>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52" name="Text Placeholder 32">
            <a:extLst>
              <a:ext uri="{FF2B5EF4-FFF2-40B4-BE49-F238E27FC236}">
                <a16:creationId xmlns:a16="http://schemas.microsoft.com/office/drawing/2014/main" id="{D1E9F0E9-3E45-67C8-9859-8E853F3C82F2}"/>
              </a:ext>
            </a:extLst>
          </p:cNvPr>
          <p:cNvSpPr>
            <a:spLocks noGrp="1"/>
          </p:cNvSpPr>
          <p:nvPr>
            <p:ph type="body" sz="quarter" idx="44" hasCustomPrompt="1"/>
          </p:nvPr>
        </p:nvSpPr>
        <p:spPr>
          <a:xfrm>
            <a:off x="4842830" y="40532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02</a:t>
            </a:r>
            <a:endParaRPr lang="en-US" dirty="0"/>
          </a:p>
        </p:txBody>
      </p:sp>
      <p:sp>
        <p:nvSpPr>
          <p:cNvPr id="53" name="Text Placeholder 32">
            <a:extLst>
              <a:ext uri="{FF2B5EF4-FFF2-40B4-BE49-F238E27FC236}">
                <a16:creationId xmlns:a16="http://schemas.microsoft.com/office/drawing/2014/main" id="{9EAE5637-9288-E47B-5F86-63ADA117F661}"/>
              </a:ext>
            </a:extLst>
          </p:cNvPr>
          <p:cNvSpPr>
            <a:spLocks noGrp="1"/>
          </p:cNvSpPr>
          <p:nvPr>
            <p:ph type="body" sz="quarter" idx="45" hasCustomPrompt="1"/>
          </p:nvPr>
        </p:nvSpPr>
        <p:spPr>
          <a:xfrm>
            <a:off x="5718770" y="614540"/>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58" name="Straight Connector 57">
            <a:extLst>
              <a:ext uri="{FF2B5EF4-FFF2-40B4-BE49-F238E27FC236}">
                <a16:creationId xmlns:a16="http://schemas.microsoft.com/office/drawing/2014/main" id="{91163A42-ECA4-0258-F06A-D6E0A1432389}"/>
              </a:ext>
            </a:extLst>
          </p:cNvPr>
          <p:cNvCxnSpPr>
            <a:cxnSpLocks/>
          </p:cNvCxnSpPr>
          <p:nvPr userDrawn="1"/>
        </p:nvCxnSpPr>
        <p:spPr>
          <a:xfrm>
            <a:off x="7271140" y="4402794"/>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9" name="Text Placeholder 32">
            <a:extLst>
              <a:ext uri="{FF2B5EF4-FFF2-40B4-BE49-F238E27FC236}">
                <a16:creationId xmlns:a16="http://schemas.microsoft.com/office/drawing/2014/main" id="{F39F4436-B7B3-3BDC-157E-483222EFFF94}"/>
              </a:ext>
            </a:extLst>
          </p:cNvPr>
          <p:cNvSpPr>
            <a:spLocks noGrp="1"/>
          </p:cNvSpPr>
          <p:nvPr>
            <p:ph type="body" sz="quarter" idx="46" hasCustomPrompt="1"/>
          </p:nvPr>
        </p:nvSpPr>
        <p:spPr>
          <a:xfrm>
            <a:off x="7284580" y="4454009"/>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60" name="Text Placeholder 32">
            <a:extLst>
              <a:ext uri="{FF2B5EF4-FFF2-40B4-BE49-F238E27FC236}">
                <a16:creationId xmlns:a16="http://schemas.microsoft.com/office/drawing/2014/main" id="{188B88B0-45BA-789C-D55C-92226513FAFF}"/>
              </a:ext>
            </a:extLst>
          </p:cNvPr>
          <p:cNvSpPr>
            <a:spLocks noGrp="1"/>
          </p:cNvSpPr>
          <p:nvPr>
            <p:ph type="body" sz="quarter" idx="47" hasCustomPrompt="1"/>
          </p:nvPr>
        </p:nvSpPr>
        <p:spPr>
          <a:xfrm>
            <a:off x="7290931" y="3929882"/>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03</a:t>
            </a:r>
            <a:endParaRPr lang="en-US" dirty="0"/>
          </a:p>
        </p:txBody>
      </p:sp>
      <p:sp>
        <p:nvSpPr>
          <p:cNvPr id="61" name="Text Placeholder 32">
            <a:extLst>
              <a:ext uri="{FF2B5EF4-FFF2-40B4-BE49-F238E27FC236}">
                <a16:creationId xmlns:a16="http://schemas.microsoft.com/office/drawing/2014/main" id="{1EA52453-8796-7114-4C6E-00011B681CDA}"/>
              </a:ext>
            </a:extLst>
          </p:cNvPr>
          <p:cNvSpPr>
            <a:spLocks noGrp="1"/>
          </p:cNvSpPr>
          <p:nvPr>
            <p:ph type="body" sz="quarter" idx="48" hasCustomPrompt="1"/>
          </p:nvPr>
        </p:nvSpPr>
        <p:spPr>
          <a:xfrm>
            <a:off x="8166871" y="4139097"/>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67" name="Straight Connector 66">
            <a:extLst>
              <a:ext uri="{FF2B5EF4-FFF2-40B4-BE49-F238E27FC236}">
                <a16:creationId xmlns:a16="http://schemas.microsoft.com/office/drawing/2014/main" id="{0BD88B23-4623-D1A4-5EFF-6897E0CFC091}"/>
              </a:ext>
            </a:extLst>
          </p:cNvPr>
          <p:cNvCxnSpPr>
            <a:cxnSpLocks/>
          </p:cNvCxnSpPr>
          <p:nvPr userDrawn="1"/>
        </p:nvCxnSpPr>
        <p:spPr>
          <a:xfrm>
            <a:off x="9711285" y="841310"/>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8" name="Text Placeholder 32">
            <a:extLst>
              <a:ext uri="{FF2B5EF4-FFF2-40B4-BE49-F238E27FC236}">
                <a16:creationId xmlns:a16="http://schemas.microsoft.com/office/drawing/2014/main" id="{75C0BE62-FB8F-7A8A-366C-EE5956EE4A69}"/>
              </a:ext>
            </a:extLst>
          </p:cNvPr>
          <p:cNvSpPr>
            <a:spLocks noGrp="1"/>
          </p:cNvSpPr>
          <p:nvPr>
            <p:ph type="body" sz="quarter" idx="49" hasCustomPrompt="1"/>
          </p:nvPr>
        </p:nvSpPr>
        <p:spPr>
          <a:xfrm>
            <a:off x="9724725" y="892525"/>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69" name="Text Placeholder 32">
            <a:extLst>
              <a:ext uri="{FF2B5EF4-FFF2-40B4-BE49-F238E27FC236}">
                <a16:creationId xmlns:a16="http://schemas.microsoft.com/office/drawing/2014/main" id="{D76E6F3B-CA82-1375-6750-0A09826D1960}"/>
              </a:ext>
            </a:extLst>
          </p:cNvPr>
          <p:cNvSpPr>
            <a:spLocks noGrp="1"/>
          </p:cNvSpPr>
          <p:nvPr>
            <p:ph type="body" sz="quarter" idx="50" hasCustomPrompt="1"/>
          </p:nvPr>
        </p:nvSpPr>
        <p:spPr>
          <a:xfrm>
            <a:off x="9731076" y="368398"/>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04</a:t>
            </a:r>
            <a:endParaRPr lang="en-US" dirty="0"/>
          </a:p>
        </p:txBody>
      </p:sp>
      <p:sp>
        <p:nvSpPr>
          <p:cNvPr id="70" name="Text Placeholder 32">
            <a:extLst>
              <a:ext uri="{FF2B5EF4-FFF2-40B4-BE49-F238E27FC236}">
                <a16:creationId xmlns:a16="http://schemas.microsoft.com/office/drawing/2014/main" id="{B61D2373-9C10-541E-BDA3-403107CF2315}"/>
              </a:ext>
            </a:extLst>
          </p:cNvPr>
          <p:cNvSpPr>
            <a:spLocks noGrp="1"/>
          </p:cNvSpPr>
          <p:nvPr>
            <p:ph type="body" sz="quarter" idx="51" hasCustomPrompt="1"/>
          </p:nvPr>
        </p:nvSpPr>
        <p:spPr>
          <a:xfrm>
            <a:off x="10607016" y="577613"/>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Tree>
    <p:extLst>
      <p:ext uri="{BB962C8B-B14F-4D97-AF65-F5344CB8AC3E}">
        <p14:creationId xmlns:p14="http://schemas.microsoft.com/office/powerpoint/2010/main" val="19308138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Slide  Part 2">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6798DF14-8798-4EAD-82C9-65D466F7926D}"/>
              </a:ext>
            </a:extLst>
          </p:cNvPr>
          <p:cNvSpPr/>
          <p:nvPr userDrawn="1"/>
        </p:nvSpPr>
        <p:spPr>
          <a:xfrm rot="10800000">
            <a:off x="676909" y="405325"/>
            <a:ext cx="2200054" cy="3855329"/>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84C245"/>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4" name="Freeform 3">
            <a:extLst>
              <a:ext uri="{FF2B5EF4-FFF2-40B4-BE49-F238E27FC236}">
                <a16:creationId xmlns:a16="http://schemas.microsoft.com/office/drawing/2014/main" id="{B4AB1622-319C-636B-4A3C-2877C5B6EDA4}"/>
              </a:ext>
            </a:extLst>
          </p:cNvPr>
          <p:cNvSpPr/>
          <p:nvPr userDrawn="1"/>
        </p:nvSpPr>
        <p:spPr>
          <a:xfrm rot="10800000">
            <a:off x="3130534" y="4038806"/>
            <a:ext cx="2205305" cy="2819194"/>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rgbClr val="5398A2"/>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5" name="Freeform 4">
            <a:extLst>
              <a:ext uri="{FF2B5EF4-FFF2-40B4-BE49-F238E27FC236}">
                <a16:creationId xmlns:a16="http://schemas.microsoft.com/office/drawing/2014/main" id="{2B83611F-8510-786D-DD6F-770FA0EE6972}"/>
              </a:ext>
            </a:extLst>
          </p:cNvPr>
          <p:cNvSpPr/>
          <p:nvPr userDrawn="1"/>
        </p:nvSpPr>
        <p:spPr>
          <a:xfrm rot="10800000">
            <a:off x="5562616" y="183475"/>
            <a:ext cx="2204214" cy="3855331"/>
          </a:xfrm>
          <a:custGeom>
            <a:avLst/>
            <a:gdLst>
              <a:gd name="connsiteX0" fmla="*/ 0 w 1511252"/>
              <a:gd name="connsiteY0" fmla="*/ 1887839 h 2643290"/>
              <a:gd name="connsiteX1" fmla="*/ 755626 w 1511252"/>
              <a:gd name="connsiteY1" fmla="*/ 2643290 h 2643290"/>
              <a:gd name="connsiteX2" fmla="*/ 1511252 w 1511252"/>
              <a:gd name="connsiteY2" fmla="*/ 1887839 h 2643290"/>
              <a:gd name="connsiteX3" fmla="*/ 1509675 w 1511252"/>
              <a:gd name="connsiteY3" fmla="*/ 1845256 h 2643290"/>
              <a:gd name="connsiteX4" fmla="*/ 1511252 w 1511252"/>
              <a:gd name="connsiteY4" fmla="*/ 1845256 h 2643290"/>
              <a:gd name="connsiteX5" fmla="*/ 1511252 w 1511252"/>
              <a:gd name="connsiteY5" fmla="*/ 0 h 2643290"/>
              <a:gd name="connsiteX6" fmla="*/ 0 w 1511252"/>
              <a:gd name="connsiteY6" fmla="*/ 0 h 2643290"/>
              <a:gd name="connsiteX7" fmla="*/ 0 w 1511252"/>
              <a:gd name="connsiteY7" fmla="*/ 1845256 h 2643290"/>
              <a:gd name="connsiteX8" fmla="*/ 1578 w 1511252"/>
              <a:gd name="connsiteY8" fmla="*/ 1845256 h 2643290"/>
              <a:gd name="connsiteX9" fmla="*/ 0 w 1511252"/>
              <a:gd name="connsiteY9" fmla="*/ 1887839 h 2643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90">
                <a:moveTo>
                  <a:pt x="0" y="1887839"/>
                </a:moveTo>
                <a:cubicBezTo>
                  <a:pt x="0" y="2304205"/>
                  <a:pt x="337587" y="2643290"/>
                  <a:pt x="755626" y="2643290"/>
                </a:cubicBezTo>
                <a:cubicBezTo>
                  <a:pt x="1172088"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8" y="1845256"/>
                </a:lnTo>
                <a:cubicBezTo>
                  <a:pt x="1578" y="1859450"/>
                  <a:pt x="0" y="1873645"/>
                  <a:pt x="0" y="1887839"/>
                </a:cubicBezTo>
                <a:close/>
              </a:path>
            </a:pathLst>
          </a:custGeom>
          <a:solidFill>
            <a:srgbClr val="1F8E47"/>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6" name="Freeform 5">
            <a:extLst>
              <a:ext uri="{FF2B5EF4-FFF2-40B4-BE49-F238E27FC236}">
                <a16:creationId xmlns:a16="http://schemas.microsoft.com/office/drawing/2014/main" id="{30DF1229-7E9D-6790-1163-5674CDF7B429}"/>
              </a:ext>
            </a:extLst>
          </p:cNvPr>
          <p:cNvSpPr/>
          <p:nvPr userDrawn="1"/>
        </p:nvSpPr>
        <p:spPr>
          <a:xfrm rot="10800000">
            <a:off x="8034688" y="3952509"/>
            <a:ext cx="2205305" cy="2882175"/>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rgbClr val="84C245">
              <a:alpha val="79000"/>
            </a:srgbClr>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8" name="Picture Placeholder 86">
            <a:extLst>
              <a:ext uri="{FF2B5EF4-FFF2-40B4-BE49-F238E27FC236}">
                <a16:creationId xmlns:a16="http://schemas.microsoft.com/office/drawing/2014/main" id="{81B4FA46-87A2-4A7E-132F-2EFD083DF54B}"/>
              </a:ext>
            </a:extLst>
          </p:cNvPr>
          <p:cNvSpPr>
            <a:spLocks noGrp="1"/>
          </p:cNvSpPr>
          <p:nvPr>
            <p:ph type="pic" sz="quarter" idx="12"/>
          </p:nvPr>
        </p:nvSpPr>
        <p:spPr>
          <a:xfrm>
            <a:off x="5562616" y="3101832"/>
            <a:ext cx="2204214" cy="3732852"/>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0" name="Picture Placeholder 100">
            <a:extLst>
              <a:ext uri="{FF2B5EF4-FFF2-40B4-BE49-F238E27FC236}">
                <a16:creationId xmlns:a16="http://schemas.microsoft.com/office/drawing/2014/main" id="{BA580DA0-5B9F-7F19-03CF-FD408A6C58DE}"/>
              </a:ext>
            </a:extLst>
          </p:cNvPr>
          <p:cNvSpPr>
            <a:spLocks noGrp="1"/>
          </p:cNvSpPr>
          <p:nvPr>
            <p:ph type="pic" sz="quarter" idx="10"/>
          </p:nvPr>
        </p:nvSpPr>
        <p:spPr>
          <a:xfrm>
            <a:off x="676908" y="3002671"/>
            <a:ext cx="2200054" cy="3855329"/>
          </a:xfrm>
          <a:custGeom>
            <a:avLst/>
            <a:gdLst>
              <a:gd name="connsiteX0" fmla="*/ 0 w 1511252"/>
              <a:gd name="connsiteY0" fmla="*/ 0 h 3351974"/>
              <a:gd name="connsiteX1" fmla="*/ 1511252 w 1511252"/>
              <a:gd name="connsiteY1" fmla="*/ 0 h 3351974"/>
              <a:gd name="connsiteX2" fmla="*/ 1511252 w 1511252"/>
              <a:gd name="connsiteY2" fmla="*/ 3351974 h 3351974"/>
              <a:gd name="connsiteX3" fmla="*/ 0 w 1511252"/>
              <a:gd name="connsiteY3" fmla="*/ 3351974 h 3351974"/>
            </a:gdLst>
            <a:ahLst/>
            <a:cxnLst>
              <a:cxn ang="0">
                <a:pos x="connsiteX0" y="connsiteY0"/>
              </a:cxn>
              <a:cxn ang="0">
                <a:pos x="connsiteX1" y="connsiteY1"/>
              </a:cxn>
              <a:cxn ang="0">
                <a:pos x="connsiteX2" y="connsiteY2"/>
              </a:cxn>
              <a:cxn ang="0">
                <a:pos x="connsiteX3" y="connsiteY3"/>
              </a:cxn>
            </a:cxnLst>
            <a:rect l="l" t="t" r="r" b="b"/>
            <a:pathLst>
              <a:path w="1511252" h="3351974">
                <a:moveTo>
                  <a:pt x="0" y="0"/>
                </a:moveTo>
                <a:lnTo>
                  <a:pt x="1511252" y="0"/>
                </a:lnTo>
                <a:lnTo>
                  <a:pt x="1511252" y="3351974"/>
                </a:lnTo>
                <a:lnTo>
                  <a:pt x="0" y="3351974"/>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4" name="Text Placeholder 32">
            <a:extLst>
              <a:ext uri="{FF2B5EF4-FFF2-40B4-BE49-F238E27FC236}">
                <a16:creationId xmlns:a16="http://schemas.microsoft.com/office/drawing/2014/main" id="{9057F582-2414-A5E9-7FEC-91D48D0B999C}"/>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04040"/>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cxnSp>
        <p:nvCxnSpPr>
          <p:cNvPr id="35" name="Straight Connector 34">
            <a:extLst>
              <a:ext uri="{FF2B5EF4-FFF2-40B4-BE49-F238E27FC236}">
                <a16:creationId xmlns:a16="http://schemas.microsoft.com/office/drawing/2014/main" id="{8CAF1654-D560-5382-7FBA-534F4502B1C1}"/>
              </a:ext>
            </a:extLst>
          </p:cNvPr>
          <p:cNvCxnSpPr>
            <a:cxnSpLocks/>
          </p:cNvCxnSpPr>
          <p:nvPr userDrawn="1"/>
        </p:nvCxnSpPr>
        <p:spPr>
          <a:xfrm>
            <a:off x="744820" y="1704342"/>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6" name="Text Placeholder 32">
            <a:extLst>
              <a:ext uri="{FF2B5EF4-FFF2-40B4-BE49-F238E27FC236}">
                <a16:creationId xmlns:a16="http://schemas.microsoft.com/office/drawing/2014/main" id="{58E48B56-3E92-D518-4049-7617E255E319}"/>
              </a:ext>
            </a:extLst>
          </p:cNvPr>
          <p:cNvSpPr>
            <a:spLocks noGrp="1"/>
          </p:cNvSpPr>
          <p:nvPr>
            <p:ph type="body" sz="quarter" idx="18" hasCustomPrompt="1"/>
          </p:nvPr>
        </p:nvSpPr>
        <p:spPr>
          <a:xfrm>
            <a:off x="758260" y="1755557"/>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37" name="Text Placeholder 32">
            <a:extLst>
              <a:ext uri="{FF2B5EF4-FFF2-40B4-BE49-F238E27FC236}">
                <a16:creationId xmlns:a16="http://schemas.microsoft.com/office/drawing/2014/main" id="{753D3C8F-3CFC-FEE7-2E96-E00936182225}"/>
              </a:ext>
            </a:extLst>
          </p:cNvPr>
          <p:cNvSpPr>
            <a:spLocks noGrp="1"/>
          </p:cNvSpPr>
          <p:nvPr>
            <p:ph type="body" sz="quarter" idx="19" hasCustomPrompt="1"/>
          </p:nvPr>
        </p:nvSpPr>
        <p:spPr>
          <a:xfrm>
            <a:off x="764611" y="1231430"/>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05</a:t>
            </a:r>
            <a:endParaRPr lang="en-US" dirty="0"/>
          </a:p>
        </p:txBody>
      </p:sp>
      <p:sp>
        <p:nvSpPr>
          <p:cNvPr id="38" name="Text Placeholder 32">
            <a:extLst>
              <a:ext uri="{FF2B5EF4-FFF2-40B4-BE49-F238E27FC236}">
                <a16:creationId xmlns:a16="http://schemas.microsoft.com/office/drawing/2014/main" id="{2E07AE96-A12E-B6B6-F460-3F6E6D8F9813}"/>
              </a:ext>
            </a:extLst>
          </p:cNvPr>
          <p:cNvSpPr>
            <a:spLocks noGrp="1"/>
          </p:cNvSpPr>
          <p:nvPr>
            <p:ph type="body" sz="quarter" idx="20" hasCustomPrompt="1"/>
          </p:nvPr>
        </p:nvSpPr>
        <p:spPr>
          <a:xfrm>
            <a:off x="1640551" y="1440645"/>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39" name="Straight Connector 38">
            <a:extLst>
              <a:ext uri="{FF2B5EF4-FFF2-40B4-BE49-F238E27FC236}">
                <a16:creationId xmlns:a16="http://schemas.microsoft.com/office/drawing/2014/main" id="{A770E3D6-B028-A856-6CD1-164FBF8A2DAC}"/>
              </a:ext>
            </a:extLst>
          </p:cNvPr>
          <p:cNvCxnSpPr>
            <a:cxnSpLocks/>
          </p:cNvCxnSpPr>
          <p:nvPr userDrawn="1"/>
        </p:nvCxnSpPr>
        <p:spPr>
          <a:xfrm>
            <a:off x="3221452" y="4917043"/>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0" name="Text Placeholder 32">
            <a:extLst>
              <a:ext uri="{FF2B5EF4-FFF2-40B4-BE49-F238E27FC236}">
                <a16:creationId xmlns:a16="http://schemas.microsoft.com/office/drawing/2014/main" id="{98999F88-E386-1D8A-C195-AF0FE5A3E97D}"/>
              </a:ext>
            </a:extLst>
          </p:cNvPr>
          <p:cNvSpPr>
            <a:spLocks noGrp="1"/>
          </p:cNvSpPr>
          <p:nvPr>
            <p:ph type="body" sz="quarter" idx="43" hasCustomPrompt="1"/>
          </p:nvPr>
        </p:nvSpPr>
        <p:spPr>
          <a:xfrm>
            <a:off x="3234892" y="4968258"/>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41" name="Text Placeholder 32">
            <a:extLst>
              <a:ext uri="{FF2B5EF4-FFF2-40B4-BE49-F238E27FC236}">
                <a16:creationId xmlns:a16="http://schemas.microsoft.com/office/drawing/2014/main" id="{DF320F54-E019-D197-E66D-6D936EB2F81F}"/>
              </a:ext>
            </a:extLst>
          </p:cNvPr>
          <p:cNvSpPr>
            <a:spLocks noGrp="1"/>
          </p:cNvSpPr>
          <p:nvPr>
            <p:ph type="body" sz="quarter" idx="44" hasCustomPrompt="1"/>
          </p:nvPr>
        </p:nvSpPr>
        <p:spPr>
          <a:xfrm>
            <a:off x="3241243" y="4444131"/>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06</a:t>
            </a:r>
            <a:endParaRPr lang="en-US" dirty="0"/>
          </a:p>
        </p:txBody>
      </p:sp>
      <p:sp>
        <p:nvSpPr>
          <p:cNvPr id="42" name="Text Placeholder 32">
            <a:extLst>
              <a:ext uri="{FF2B5EF4-FFF2-40B4-BE49-F238E27FC236}">
                <a16:creationId xmlns:a16="http://schemas.microsoft.com/office/drawing/2014/main" id="{5C243B4D-E4D3-B144-C49D-328ECC14A8BE}"/>
              </a:ext>
            </a:extLst>
          </p:cNvPr>
          <p:cNvSpPr>
            <a:spLocks noGrp="1"/>
          </p:cNvSpPr>
          <p:nvPr>
            <p:ph type="body" sz="quarter" idx="45" hasCustomPrompt="1"/>
          </p:nvPr>
        </p:nvSpPr>
        <p:spPr>
          <a:xfrm>
            <a:off x="4117183" y="4653346"/>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43" name="Straight Connector 42">
            <a:extLst>
              <a:ext uri="{FF2B5EF4-FFF2-40B4-BE49-F238E27FC236}">
                <a16:creationId xmlns:a16="http://schemas.microsoft.com/office/drawing/2014/main" id="{9489381F-FC11-3911-049D-FBD5DC2721B9}"/>
              </a:ext>
            </a:extLst>
          </p:cNvPr>
          <p:cNvCxnSpPr>
            <a:cxnSpLocks/>
          </p:cNvCxnSpPr>
          <p:nvPr userDrawn="1"/>
        </p:nvCxnSpPr>
        <p:spPr>
          <a:xfrm>
            <a:off x="5617957" y="1724311"/>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4" name="Text Placeholder 32">
            <a:extLst>
              <a:ext uri="{FF2B5EF4-FFF2-40B4-BE49-F238E27FC236}">
                <a16:creationId xmlns:a16="http://schemas.microsoft.com/office/drawing/2014/main" id="{28C53705-5CC7-6310-483E-731F5E577075}"/>
              </a:ext>
            </a:extLst>
          </p:cNvPr>
          <p:cNvSpPr>
            <a:spLocks noGrp="1"/>
          </p:cNvSpPr>
          <p:nvPr>
            <p:ph type="body" sz="quarter" idx="46" hasCustomPrompt="1"/>
          </p:nvPr>
        </p:nvSpPr>
        <p:spPr>
          <a:xfrm>
            <a:off x="5631397" y="1775526"/>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45" name="Text Placeholder 32">
            <a:extLst>
              <a:ext uri="{FF2B5EF4-FFF2-40B4-BE49-F238E27FC236}">
                <a16:creationId xmlns:a16="http://schemas.microsoft.com/office/drawing/2014/main" id="{198C973D-3F91-37C7-264C-BDA10294B538}"/>
              </a:ext>
            </a:extLst>
          </p:cNvPr>
          <p:cNvSpPr>
            <a:spLocks noGrp="1"/>
          </p:cNvSpPr>
          <p:nvPr>
            <p:ph type="body" sz="quarter" idx="47" hasCustomPrompt="1"/>
          </p:nvPr>
        </p:nvSpPr>
        <p:spPr>
          <a:xfrm>
            <a:off x="5637748" y="1251399"/>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07</a:t>
            </a:r>
            <a:endParaRPr lang="en-US" dirty="0"/>
          </a:p>
        </p:txBody>
      </p:sp>
      <p:sp>
        <p:nvSpPr>
          <p:cNvPr id="46" name="Text Placeholder 32">
            <a:extLst>
              <a:ext uri="{FF2B5EF4-FFF2-40B4-BE49-F238E27FC236}">
                <a16:creationId xmlns:a16="http://schemas.microsoft.com/office/drawing/2014/main" id="{9E5CA4D0-8BAF-7D02-E283-F8461C533ADB}"/>
              </a:ext>
            </a:extLst>
          </p:cNvPr>
          <p:cNvSpPr>
            <a:spLocks noGrp="1"/>
          </p:cNvSpPr>
          <p:nvPr>
            <p:ph type="body" sz="quarter" idx="48" hasCustomPrompt="1"/>
          </p:nvPr>
        </p:nvSpPr>
        <p:spPr>
          <a:xfrm>
            <a:off x="6513688" y="1460614"/>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47" name="Straight Connector 46">
            <a:extLst>
              <a:ext uri="{FF2B5EF4-FFF2-40B4-BE49-F238E27FC236}">
                <a16:creationId xmlns:a16="http://schemas.microsoft.com/office/drawing/2014/main" id="{A70D8766-71C9-014B-7C80-5E8E8502DF41}"/>
              </a:ext>
            </a:extLst>
          </p:cNvPr>
          <p:cNvCxnSpPr>
            <a:cxnSpLocks/>
          </p:cNvCxnSpPr>
          <p:nvPr userDrawn="1"/>
        </p:nvCxnSpPr>
        <p:spPr>
          <a:xfrm>
            <a:off x="8116779" y="4793819"/>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8" name="Text Placeholder 32">
            <a:extLst>
              <a:ext uri="{FF2B5EF4-FFF2-40B4-BE49-F238E27FC236}">
                <a16:creationId xmlns:a16="http://schemas.microsoft.com/office/drawing/2014/main" id="{0A9AF39E-0B25-826F-5AB1-F25C9A3C3952}"/>
              </a:ext>
            </a:extLst>
          </p:cNvPr>
          <p:cNvSpPr>
            <a:spLocks noGrp="1"/>
          </p:cNvSpPr>
          <p:nvPr>
            <p:ph type="body" sz="quarter" idx="49" hasCustomPrompt="1"/>
          </p:nvPr>
        </p:nvSpPr>
        <p:spPr>
          <a:xfrm>
            <a:off x="8130219" y="4845034"/>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49" name="Text Placeholder 32">
            <a:extLst>
              <a:ext uri="{FF2B5EF4-FFF2-40B4-BE49-F238E27FC236}">
                <a16:creationId xmlns:a16="http://schemas.microsoft.com/office/drawing/2014/main" id="{4E3C2B43-C743-99AA-A20D-FC79E6DF5C99}"/>
              </a:ext>
            </a:extLst>
          </p:cNvPr>
          <p:cNvSpPr>
            <a:spLocks noGrp="1"/>
          </p:cNvSpPr>
          <p:nvPr>
            <p:ph type="body" sz="quarter" idx="50" hasCustomPrompt="1"/>
          </p:nvPr>
        </p:nvSpPr>
        <p:spPr>
          <a:xfrm>
            <a:off x="8136570" y="4320907"/>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08</a:t>
            </a:r>
            <a:endParaRPr lang="en-US" dirty="0"/>
          </a:p>
        </p:txBody>
      </p:sp>
      <p:sp>
        <p:nvSpPr>
          <p:cNvPr id="50" name="Text Placeholder 32">
            <a:extLst>
              <a:ext uri="{FF2B5EF4-FFF2-40B4-BE49-F238E27FC236}">
                <a16:creationId xmlns:a16="http://schemas.microsoft.com/office/drawing/2014/main" id="{5F8EDE65-8233-63E4-06CE-416D853C8A42}"/>
              </a:ext>
            </a:extLst>
          </p:cNvPr>
          <p:cNvSpPr>
            <a:spLocks noGrp="1"/>
          </p:cNvSpPr>
          <p:nvPr>
            <p:ph type="body" sz="quarter" idx="51" hasCustomPrompt="1"/>
          </p:nvPr>
        </p:nvSpPr>
        <p:spPr>
          <a:xfrm>
            <a:off x="9012510" y="4530122"/>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52" name="Picture Placeholder 51">
            <a:extLst>
              <a:ext uri="{FF2B5EF4-FFF2-40B4-BE49-F238E27FC236}">
                <a16:creationId xmlns:a16="http://schemas.microsoft.com/office/drawing/2014/main" id="{10FA84DF-166C-0D0F-8576-C0CCFE83B26F}"/>
              </a:ext>
            </a:extLst>
          </p:cNvPr>
          <p:cNvSpPr>
            <a:spLocks noGrp="1"/>
          </p:cNvSpPr>
          <p:nvPr>
            <p:ph type="pic" sz="quarter" idx="52"/>
          </p:nvPr>
        </p:nvSpPr>
        <p:spPr>
          <a:xfrm>
            <a:off x="3130533" y="939180"/>
            <a:ext cx="2204215" cy="3127986"/>
          </a:xfrm>
          <a:custGeom>
            <a:avLst/>
            <a:gdLst>
              <a:gd name="connsiteX0" fmla="*/ 1102107 w 2204215"/>
              <a:gd name="connsiteY0" fmla="*/ 0 h 3127986"/>
              <a:gd name="connsiteX1" fmla="*/ 2204215 w 2204215"/>
              <a:gd name="connsiteY1" fmla="*/ 1101850 h 3127986"/>
              <a:gd name="connsiteX2" fmla="*/ 2201913 w 2204215"/>
              <a:gd name="connsiteY2" fmla="*/ 1163960 h 3127986"/>
              <a:gd name="connsiteX3" fmla="*/ 2204215 w 2204215"/>
              <a:gd name="connsiteY3" fmla="*/ 1163960 h 3127986"/>
              <a:gd name="connsiteX4" fmla="*/ 2204215 w 2204215"/>
              <a:gd name="connsiteY4" fmla="*/ 3127986 h 3127986"/>
              <a:gd name="connsiteX5" fmla="*/ 0 w 2204215"/>
              <a:gd name="connsiteY5" fmla="*/ 3127986 h 3127986"/>
              <a:gd name="connsiteX6" fmla="*/ 0 w 2204215"/>
              <a:gd name="connsiteY6" fmla="*/ 1163960 h 3127986"/>
              <a:gd name="connsiteX7" fmla="*/ 2301 w 2204215"/>
              <a:gd name="connsiteY7" fmla="*/ 1163960 h 3127986"/>
              <a:gd name="connsiteX8" fmla="*/ 0 w 2204215"/>
              <a:gd name="connsiteY8" fmla="*/ 1101850 h 3127986"/>
              <a:gd name="connsiteX9" fmla="*/ 1102107 w 2204215"/>
              <a:gd name="connsiteY9" fmla="*/ 0 h 3127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4215" h="3127986">
                <a:moveTo>
                  <a:pt x="1102107" y="0"/>
                </a:moveTo>
                <a:cubicBezTo>
                  <a:pt x="1711832" y="0"/>
                  <a:pt x="2204215" y="494569"/>
                  <a:pt x="2204215" y="1101850"/>
                </a:cubicBezTo>
                <a:cubicBezTo>
                  <a:pt x="2204215" y="1124854"/>
                  <a:pt x="2201913" y="1145558"/>
                  <a:pt x="2201913" y="1163960"/>
                </a:cubicBezTo>
                <a:lnTo>
                  <a:pt x="2204215" y="1163960"/>
                </a:lnTo>
                <a:lnTo>
                  <a:pt x="2204215" y="3127986"/>
                </a:lnTo>
                <a:lnTo>
                  <a:pt x="0" y="3127986"/>
                </a:lnTo>
                <a:lnTo>
                  <a:pt x="0" y="1163960"/>
                </a:lnTo>
                <a:lnTo>
                  <a:pt x="2301" y="1163960"/>
                </a:lnTo>
                <a:cubicBezTo>
                  <a:pt x="0" y="1143256"/>
                  <a:pt x="0" y="1122554"/>
                  <a:pt x="0" y="1101850"/>
                </a:cubicBezTo>
                <a:cubicBezTo>
                  <a:pt x="0" y="492267"/>
                  <a:pt x="494682" y="0"/>
                  <a:pt x="1102107" y="0"/>
                </a:cubicBez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54" name="Picture Placeholder 53">
            <a:extLst>
              <a:ext uri="{FF2B5EF4-FFF2-40B4-BE49-F238E27FC236}">
                <a16:creationId xmlns:a16="http://schemas.microsoft.com/office/drawing/2014/main" id="{09CBF7E8-CB9F-C860-BCA2-B257F00261CE}"/>
              </a:ext>
            </a:extLst>
          </p:cNvPr>
          <p:cNvSpPr>
            <a:spLocks noGrp="1"/>
          </p:cNvSpPr>
          <p:nvPr>
            <p:ph type="pic" sz="quarter" idx="53"/>
          </p:nvPr>
        </p:nvSpPr>
        <p:spPr>
          <a:xfrm>
            <a:off x="8034688" y="756924"/>
            <a:ext cx="2204215" cy="3195585"/>
          </a:xfrm>
          <a:custGeom>
            <a:avLst/>
            <a:gdLst>
              <a:gd name="connsiteX0" fmla="*/ 1102107 w 2204215"/>
              <a:gd name="connsiteY0" fmla="*/ 0 h 3195585"/>
              <a:gd name="connsiteX1" fmla="*/ 2204215 w 2204215"/>
              <a:gd name="connsiteY1" fmla="*/ 1101850 h 3195585"/>
              <a:gd name="connsiteX2" fmla="*/ 2201913 w 2204215"/>
              <a:gd name="connsiteY2" fmla="*/ 1163960 h 3195585"/>
              <a:gd name="connsiteX3" fmla="*/ 2204215 w 2204215"/>
              <a:gd name="connsiteY3" fmla="*/ 1163960 h 3195585"/>
              <a:gd name="connsiteX4" fmla="*/ 2204215 w 2204215"/>
              <a:gd name="connsiteY4" fmla="*/ 3195585 h 3195585"/>
              <a:gd name="connsiteX5" fmla="*/ 0 w 2204215"/>
              <a:gd name="connsiteY5" fmla="*/ 3195585 h 3195585"/>
              <a:gd name="connsiteX6" fmla="*/ 0 w 2204215"/>
              <a:gd name="connsiteY6" fmla="*/ 1163960 h 3195585"/>
              <a:gd name="connsiteX7" fmla="*/ 2302 w 2204215"/>
              <a:gd name="connsiteY7" fmla="*/ 1163960 h 3195585"/>
              <a:gd name="connsiteX8" fmla="*/ 0 w 2204215"/>
              <a:gd name="connsiteY8" fmla="*/ 1101850 h 3195585"/>
              <a:gd name="connsiteX9" fmla="*/ 1102107 w 2204215"/>
              <a:gd name="connsiteY9" fmla="*/ 0 h 319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4215" h="3195585">
                <a:moveTo>
                  <a:pt x="1102107" y="0"/>
                </a:moveTo>
                <a:cubicBezTo>
                  <a:pt x="1711832" y="0"/>
                  <a:pt x="2204215" y="494569"/>
                  <a:pt x="2204215" y="1101850"/>
                </a:cubicBezTo>
                <a:cubicBezTo>
                  <a:pt x="2204215" y="1124854"/>
                  <a:pt x="2201913" y="1145558"/>
                  <a:pt x="2201913" y="1163960"/>
                </a:cubicBezTo>
                <a:lnTo>
                  <a:pt x="2204215" y="1163960"/>
                </a:lnTo>
                <a:lnTo>
                  <a:pt x="2204215" y="3195585"/>
                </a:lnTo>
                <a:lnTo>
                  <a:pt x="0" y="3195585"/>
                </a:lnTo>
                <a:lnTo>
                  <a:pt x="0" y="1163960"/>
                </a:lnTo>
                <a:lnTo>
                  <a:pt x="2302" y="1163960"/>
                </a:lnTo>
                <a:cubicBezTo>
                  <a:pt x="0" y="1143256"/>
                  <a:pt x="0" y="1122554"/>
                  <a:pt x="0" y="1101850"/>
                </a:cubicBezTo>
                <a:cubicBezTo>
                  <a:pt x="0" y="492267"/>
                  <a:pt x="494682" y="0"/>
                  <a:pt x="1102107" y="0"/>
                </a:cubicBez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Tree>
    <p:extLst>
      <p:ext uri="{BB962C8B-B14F-4D97-AF65-F5344CB8AC3E}">
        <p14:creationId xmlns:p14="http://schemas.microsoft.com/office/powerpoint/2010/main" val="24095207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verview/Content Slide">
    <p:spTree>
      <p:nvGrpSpPr>
        <p:cNvPr id="1" name=""/>
        <p:cNvGrpSpPr/>
        <p:nvPr/>
      </p:nvGrpSpPr>
      <p:grpSpPr>
        <a:xfrm>
          <a:off x="0" y="0"/>
          <a:ext cx="0" cy="0"/>
          <a:chOff x="0" y="0"/>
          <a:chExt cx="0" cy="0"/>
        </a:xfrm>
      </p:grpSpPr>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1117601" y="3429000"/>
            <a:ext cx="811302" cy="547146"/>
          </a:xfrm>
          <a:prstGeom prst="rect">
            <a:avLst/>
          </a:prstGeom>
          <a:noFill/>
        </p:spPr>
        <p:txBody>
          <a:bodyPr anchor="ctr">
            <a:noAutofit/>
          </a:bodyPr>
          <a:lstStyle>
            <a:lvl1pPr marL="0" indent="0" algn="ctr">
              <a:buNone/>
              <a:defRPr sz="3200" b="0" baseline="0">
                <a:solidFill>
                  <a:srgbClr val="5398A2"/>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2075310" y="3429000"/>
            <a:ext cx="8447547" cy="547147"/>
          </a:xfrm>
          <a:prstGeom prst="rect">
            <a:avLst/>
          </a:prstGeom>
        </p:spPr>
        <p:txBody>
          <a:bodyPr anchor="ctr">
            <a:noAutofit/>
          </a:bodyPr>
          <a:lstStyle>
            <a:lvl1pPr marL="0" indent="0" algn="l">
              <a:buNone/>
              <a:defRPr sz="22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1" name="Text Placeholder 25">
            <a:extLst>
              <a:ext uri="{FF2B5EF4-FFF2-40B4-BE49-F238E27FC236}">
                <a16:creationId xmlns:a16="http://schemas.microsoft.com/office/drawing/2014/main" id="{F594FF25-E151-F942-926C-A77F810C7632}"/>
              </a:ext>
            </a:extLst>
          </p:cNvPr>
          <p:cNvSpPr>
            <a:spLocks noGrp="1"/>
          </p:cNvSpPr>
          <p:nvPr>
            <p:ph type="body" sz="quarter" idx="29" hasCustomPrompt="1"/>
          </p:nvPr>
        </p:nvSpPr>
        <p:spPr>
          <a:xfrm>
            <a:off x="1117601" y="4130704"/>
            <a:ext cx="811302" cy="547146"/>
          </a:xfrm>
          <a:prstGeom prst="rect">
            <a:avLst/>
          </a:prstGeom>
          <a:noFill/>
        </p:spPr>
        <p:txBody>
          <a:bodyPr anchor="ctr">
            <a:noAutofit/>
          </a:bodyPr>
          <a:lstStyle>
            <a:lvl1pPr marL="0" indent="0" algn="ctr">
              <a:buNone/>
              <a:defRPr sz="3200" b="0" baseline="0">
                <a:solidFill>
                  <a:srgbClr val="5398A2"/>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p:ph type="body" sz="quarter" idx="30" hasCustomPrompt="1"/>
          </p:nvPr>
        </p:nvSpPr>
        <p:spPr>
          <a:xfrm>
            <a:off x="2075310" y="4130704"/>
            <a:ext cx="8447547" cy="547147"/>
          </a:xfrm>
          <a:prstGeom prst="rect">
            <a:avLst/>
          </a:prstGeom>
        </p:spPr>
        <p:txBody>
          <a:bodyPr anchor="ctr">
            <a:noAutofit/>
          </a:bodyPr>
          <a:lstStyle>
            <a:lvl1pPr marL="0" indent="0" algn="l">
              <a:buNone/>
              <a:defRPr sz="22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p:ph type="body" sz="quarter" idx="31" hasCustomPrompt="1"/>
          </p:nvPr>
        </p:nvSpPr>
        <p:spPr>
          <a:xfrm>
            <a:off x="1117601" y="4832408"/>
            <a:ext cx="811302" cy="547146"/>
          </a:xfrm>
          <a:prstGeom prst="rect">
            <a:avLst/>
          </a:prstGeom>
          <a:noFill/>
        </p:spPr>
        <p:txBody>
          <a:bodyPr anchor="ctr">
            <a:noAutofit/>
          </a:bodyPr>
          <a:lstStyle>
            <a:lvl1pPr marL="0" indent="0" algn="ctr">
              <a:buNone/>
              <a:defRPr sz="3200" b="0" baseline="0">
                <a:solidFill>
                  <a:srgbClr val="5398A2"/>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p:ph type="body" sz="quarter" idx="32" hasCustomPrompt="1"/>
          </p:nvPr>
        </p:nvSpPr>
        <p:spPr>
          <a:xfrm>
            <a:off x="2075310" y="4832408"/>
            <a:ext cx="8447547" cy="547147"/>
          </a:xfrm>
          <a:prstGeom prst="rect">
            <a:avLst/>
          </a:prstGeom>
        </p:spPr>
        <p:txBody>
          <a:bodyPr anchor="ctr">
            <a:noAutofit/>
          </a:bodyPr>
          <a:lstStyle>
            <a:lvl1pPr marL="0" indent="0" algn="l">
              <a:buNone/>
              <a:defRPr sz="22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p:ph type="body" sz="quarter" idx="33" hasCustomPrompt="1"/>
          </p:nvPr>
        </p:nvSpPr>
        <p:spPr>
          <a:xfrm>
            <a:off x="1117601" y="5534111"/>
            <a:ext cx="811302" cy="547146"/>
          </a:xfrm>
          <a:prstGeom prst="rect">
            <a:avLst/>
          </a:prstGeom>
          <a:noFill/>
        </p:spPr>
        <p:txBody>
          <a:bodyPr anchor="ctr">
            <a:noAutofit/>
          </a:bodyPr>
          <a:lstStyle>
            <a:lvl1pPr marL="0" indent="0" algn="ctr">
              <a:buNone/>
              <a:defRPr sz="3200" b="0" baseline="0">
                <a:solidFill>
                  <a:srgbClr val="5398A2"/>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p:ph type="body" sz="quarter" idx="34" hasCustomPrompt="1"/>
          </p:nvPr>
        </p:nvSpPr>
        <p:spPr>
          <a:xfrm>
            <a:off x="2075310" y="5534111"/>
            <a:ext cx="8447547" cy="547147"/>
          </a:xfrm>
          <a:prstGeom prst="rect">
            <a:avLst/>
          </a:prstGeom>
        </p:spPr>
        <p:txBody>
          <a:bodyPr anchor="ctr">
            <a:noAutofit/>
          </a:bodyPr>
          <a:lstStyle>
            <a:lvl1pPr marL="0" indent="0" algn="l">
              <a:buNone/>
              <a:defRPr sz="22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24765027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Quote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3D984B40-C966-3344-5C21-5B1E55326303}"/>
              </a:ext>
            </a:extLst>
          </p:cNvPr>
          <p:cNvSpPr/>
          <p:nvPr userDrawn="1"/>
        </p:nvSpPr>
        <p:spPr>
          <a:xfrm>
            <a:off x="441705" y="393462"/>
            <a:ext cx="5254245" cy="5672138"/>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1F8E4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541241" y="792400"/>
            <a:ext cx="5055171" cy="3808175"/>
          </a:xfrm>
          <a:prstGeom prst="rect">
            <a:avLst/>
          </a:prstGeo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10" name="Picture Placeholder 9">
            <a:extLst>
              <a:ext uri="{FF2B5EF4-FFF2-40B4-BE49-F238E27FC236}">
                <a16:creationId xmlns:a16="http://schemas.microsoft.com/office/drawing/2014/main" id="{6EF0EA75-2206-84F7-638F-91950F510E57}"/>
              </a:ext>
            </a:extLst>
          </p:cNvPr>
          <p:cNvSpPr>
            <a:spLocks noGrp="1"/>
          </p:cNvSpPr>
          <p:nvPr>
            <p:ph type="pic" sz="quarter" idx="41"/>
          </p:nvPr>
        </p:nvSpPr>
        <p:spPr>
          <a:xfrm>
            <a:off x="4229099" y="1658170"/>
            <a:ext cx="7122409" cy="5199830"/>
          </a:xfrm>
          <a:custGeom>
            <a:avLst/>
            <a:gdLst>
              <a:gd name="connsiteX0" fmla="*/ 3561205 w 7122409"/>
              <a:gd name="connsiteY0" fmla="*/ 0 h 5199830"/>
              <a:gd name="connsiteX1" fmla="*/ 7122409 w 7122409"/>
              <a:gd name="connsiteY1" fmla="*/ 3560379 h 5199830"/>
              <a:gd name="connsiteX2" fmla="*/ 7114976 w 7122409"/>
              <a:gd name="connsiteY2" fmla="*/ 3761070 h 5199830"/>
              <a:gd name="connsiteX3" fmla="*/ 7122409 w 7122409"/>
              <a:gd name="connsiteY3" fmla="*/ 3761070 h 5199830"/>
              <a:gd name="connsiteX4" fmla="*/ 7122409 w 7122409"/>
              <a:gd name="connsiteY4" fmla="*/ 5199830 h 5199830"/>
              <a:gd name="connsiteX5" fmla="*/ 0 w 7122409"/>
              <a:gd name="connsiteY5" fmla="*/ 5199830 h 5199830"/>
              <a:gd name="connsiteX6" fmla="*/ 0 w 7122409"/>
              <a:gd name="connsiteY6" fmla="*/ 3761070 h 5199830"/>
              <a:gd name="connsiteX7" fmla="*/ 7431 w 7122409"/>
              <a:gd name="connsiteY7" fmla="*/ 3761070 h 5199830"/>
              <a:gd name="connsiteX8" fmla="*/ 0 w 7122409"/>
              <a:gd name="connsiteY8" fmla="*/ 3560380 h 5199830"/>
              <a:gd name="connsiteX9" fmla="*/ 3561205 w 7122409"/>
              <a:gd name="connsiteY9" fmla="*/ 0 h 519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22409" h="5199830">
                <a:moveTo>
                  <a:pt x="3561205" y="0"/>
                </a:moveTo>
                <a:cubicBezTo>
                  <a:pt x="5531389" y="0"/>
                  <a:pt x="7122409" y="1598085"/>
                  <a:pt x="7122409" y="3560379"/>
                </a:cubicBezTo>
                <a:cubicBezTo>
                  <a:pt x="7122409" y="3627274"/>
                  <a:pt x="7122409" y="3701607"/>
                  <a:pt x="7114976" y="3761070"/>
                </a:cubicBezTo>
                <a:lnTo>
                  <a:pt x="7122409" y="3761070"/>
                </a:lnTo>
                <a:lnTo>
                  <a:pt x="7122409" y="5199830"/>
                </a:lnTo>
                <a:lnTo>
                  <a:pt x="0" y="5199830"/>
                </a:lnTo>
                <a:lnTo>
                  <a:pt x="0" y="3761070"/>
                </a:lnTo>
                <a:lnTo>
                  <a:pt x="7431" y="3761070"/>
                </a:lnTo>
                <a:cubicBezTo>
                  <a:pt x="0" y="3694174"/>
                  <a:pt x="0" y="3627274"/>
                  <a:pt x="0" y="3560380"/>
                </a:cubicBezTo>
                <a:cubicBezTo>
                  <a:pt x="0" y="1590648"/>
                  <a:pt x="1591015" y="0"/>
                  <a:pt x="3561205" y="0"/>
                </a:cubicBezTo>
                <a:close/>
              </a:path>
            </a:pathLst>
          </a:custGeom>
          <a:solidFill>
            <a:schemeClr val="bg1">
              <a:lumMod val="95000"/>
            </a:schemeClr>
          </a:solidFill>
          <a:ln>
            <a:noFill/>
          </a:ln>
        </p:spPr>
        <p:txBody>
          <a:bodyPr wrap="square" anchor="ctr">
            <a:noAutofit/>
          </a:bodyPr>
          <a:lstStyle>
            <a:lvl1pPr marL="0" indent="0" algn="ctr">
              <a:buNone/>
              <a:defRPr sz="800">
                <a:solidFill>
                  <a:schemeClr val="bg1">
                    <a:lumMod val="95000"/>
                  </a:schemeClr>
                </a:solidFill>
                <a:latin typeface="Calibri" panose="020F0502020204030204" pitchFamily="34" charset="0"/>
                <a:cs typeface="Calibri" panose="020F0502020204030204" pitchFamily="34" charset="0"/>
              </a:defRPr>
            </a:lvl1pPr>
          </a:lstStyle>
          <a:p>
            <a:endParaRPr lang="en-US" dirty="0"/>
          </a:p>
        </p:txBody>
      </p:sp>
    </p:spTree>
    <p:extLst>
      <p:ext uri="{BB962C8B-B14F-4D97-AF65-F5344CB8AC3E}">
        <p14:creationId xmlns:p14="http://schemas.microsoft.com/office/powerpoint/2010/main" val="6493237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Quote Slide 03">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F7DE7EAA-8DB6-B5CB-0E18-853598172730}"/>
              </a:ext>
            </a:extLst>
          </p:cNvPr>
          <p:cNvSpPr/>
          <p:nvPr userDrawn="1"/>
        </p:nvSpPr>
        <p:spPr>
          <a:xfrm rot="16200000">
            <a:off x="1764700" y="-56819"/>
            <a:ext cx="5932925" cy="6404796"/>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5398A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A4E3ED91-9FEB-03B8-FC7A-646ED60767A5}"/>
              </a:ext>
            </a:extLst>
          </p:cNvPr>
          <p:cNvSpPr/>
          <p:nvPr userDrawn="1"/>
        </p:nvSpPr>
        <p:spPr>
          <a:xfrm rot="16200000">
            <a:off x="235936" y="-56820"/>
            <a:ext cx="5932925" cy="6404796"/>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5398A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Text Placeholder 23">
            <a:extLst>
              <a:ext uri="{FF2B5EF4-FFF2-40B4-BE49-F238E27FC236}">
                <a16:creationId xmlns:a16="http://schemas.microsoft.com/office/drawing/2014/main" id="{CEEA58C9-11E4-74DF-FA2A-21DB2EC78C60}"/>
              </a:ext>
            </a:extLst>
          </p:cNvPr>
          <p:cNvSpPr>
            <a:spLocks noGrp="1"/>
          </p:cNvSpPr>
          <p:nvPr>
            <p:ph type="body" sz="quarter" idx="13" hasCustomPrompt="1"/>
          </p:nvPr>
        </p:nvSpPr>
        <p:spPr>
          <a:xfrm>
            <a:off x="640591" y="981987"/>
            <a:ext cx="4802284" cy="4193938"/>
          </a:xfrm>
          <a:prstGeom prst="rect">
            <a:avLst/>
          </a:prstGeo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Tree>
    <p:extLst>
      <p:ext uri="{BB962C8B-B14F-4D97-AF65-F5344CB8AC3E}">
        <p14:creationId xmlns:p14="http://schemas.microsoft.com/office/powerpoint/2010/main" val="8269491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Quote Slide">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5ABBE625-B4FC-E0F5-9631-227F03A092F2}"/>
              </a:ext>
            </a:extLst>
          </p:cNvPr>
          <p:cNvSpPr/>
          <p:nvPr userDrawn="1"/>
        </p:nvSpPr>
        <p:spPr>
          <a:xfrm rot="16200000">
            <a:off x="8060683" y="-383746"/>
            <a:ext cx="3301014" cy="4961622"/>
          </a:xfrm>
          <a:custGeom>
            <a:avLst/>
            <a:gdLst>
              <a:gd name="connsiteX0" fmla="*/ 1447195 w 2894389"/>
              <a:gd name="connsiteY0" fmla="*/ 0 h 4350442"/>
              <a:gd name="connsiteX1" fmla="*/ 2894389 w 2894389"/>
              <a:gd name="connsiteY1" fmla="*/ 1446859 h 4350442"/>
              <a:gd name="connsiteX2" fmla="*/ 2891369 w 2894389"/>
              <a:gd name="connsiteY2" fmla="*/ 1528415 h 4350442"/>
              <a:gd name="connsiteX3" fmla="*/ 2894389 w 2894389"/>
              <a:gd name="connsiteY3" fmla="*/ 1528415 h 4350442"/>
              <a:gd name="connsiteX4" fmla="*/ 2894389 w 2894389"/>
              <a:gd name="connsiteY4" fmla="*/ 4350442 h 4350442"/>
              <a:gd name="connsiteX5" fmla="*/ 0 w 2894389"/>
              <a:gd name="connsiteY5" fmla="*/ 4350442 h 4350442"/>
              <a:gd name="connsiteX6" fmla="*/ 0 w 2894389"/>
              <a:gd name="connsiteY6" fmla="*/ 1528415 h 4350442"/>
              <a:gd name="connsiteX7" fmla="*/ 3020 w 2894389"/>
              <a:gd name="connsiteY7" fmla="*/ 1528415 h 4350442"/>
              <a:gd name="connsiteX8" fmla="*/ 0 w 2894389"/>
              <a:gd name="connsiteY8" fmla="*/ 1446859 h 4350442"/>
              <a:gd name="connsiteX9" fmla="*/ 1447195 w 2894389"/>
              <a:gd name="connsiteY9" fmla="*/ 0 h 435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4389" h="4350442">
                <a:moveTo>
                  <a:pt x="1447195" y="0"/>
                </a:moveTo>
                <a:cubicBezTo>
                  <a:pt x="2247834" y="0"/>
                  <a:pt x="2894389" y="649427"/>
                  <a:pt x="2894389" y="1446859"/>
                </a:cubicBezTo>
                <a:cubicBezTo>
                  <a:pt x="2894389" y="1474044"/>
                  <a:pt x="2894389" y="1504251"/>
                  <a:pt x="2891369" y="1528415"/>
                </a:cubicBezTo>
                <a:lnTo>
                  <a:pt x="2894389" y="1528415"/>
                </a:lnTo>
                <a:lnTo>
                  <a:pt x="2894389" y="4350442"/>
                </a:lnTo>
                <a:lnTo>
                  <a:pt x="0" y="4350442"/>
                </a:lnTo>
                <a:lnTo>
                  <a:pt x="0" y="1528415"/>
                </a:lnTo>
                <a:lnTo>
                  <a:pt x="3020" y="1528415"/>
                </a:lnTo>
                <a:cubicBezTo>
                  <a:pt x="0" y="1501231"/>
                  <a:pt x="0" y="1474044"/>
                  <a:pt x="0" y="1446859"/>
                </a:cubicBezTo>
                <a:cubicBezTo>
                  <a:pt x="0" y="646404"/>
                  <a:pt x="646554" y="0"/>
                  <a:pt x="1447195" y="0"/>
                </a:cubicBezTo>
                <a:close/>
              </a:path>
            </a:pathLst>
          </a:custGeom>
          <a:solidFill>
            <a:srgbClr val="84C245"/>
          </a:solidFill>
          <a:ln w="15768" cap="flat">
            <a:noFill/>
            <a:prstDash val="solid"/>
            <a:miter/>
          </a:ln>
        </p:spPr>
        <p:txBody>
          <a:bodyPr wrap="square" rtlCol="0" anchor="ctr">
            <a:noAutofit/>
          </a:bodyPr>
          <a:lstStyle/>
          <a:p>
            <a:endParaRPr lang="en-US" dirty="0"/>
          </a:p>
        </p:txBody>
      </p:sp>
      <p:sp>
        <p:nvSpPr>
          <p:cNvPr id="6" name="Picture Placeholder 5">
            <a:extLst>
              <a:ext uri="{FF2B5EF4-FFF2-40B4-BE49-F238E27FC236}">
                <a16:creationId xmlns:a16="http://schemas.microsoft.com/office/drawing/2014/main" id="{2310DE4B-D4E0-C370-67F7-A5A9B82090D4}"/>
              </a:ext>
            </a:extLst>
          </p:cNvPr>
          <p:cNvSpPr>
            <a:spLocks noGrp="1"/>
          </p:cNvSpPr>
          <p:nvPr>
            <p:ph type="pic" sz="quarter" idx="40"/>
          </p:nvPr>
        </p:nvSpPr>
        <p:spPr>
          <a:xfrm>
            <a:off x="-1" y="655053"/>
            <a:ext cx="8902586" cy="5921497"/>
          </a:xfrm>
          <a:custGeom>
            <a:avLst/>
            <a:gdLst>
              <a:gd name="connsiteX0" fmla="*/ 0 w 8902586"/>
              <a:gd name="connsiteY0" fmla="*/ 0 h 5921497"/>
              <a:gd name="connsiteX1" fmla="*/ 3108311 w 8902586"/>
              <a:gd name="connsiteY1" fmla="*/ 0 h 5921497"/>
              <a:gd name="connsiteX2" fmla="*/ 3108311 w 8902586"/>
              <a:gd name="connsiteY2" fmla="*/ 6178 h 5921497"/>
              <a:gd name="connsiteX3" fmla="*/ 3212361 w 8902586"/>
              <a:gd name="connsiteY3" fmla="*/ 772 h 5921497"/>
              <a:gd name="connsiteX4" fmla="*/ 3289432 w 8902586"/>
              <a:gd name="connsiteY4" fmla="*/ 200 h 5921497"/>
              <a:gd name="connsiteX5" fmla="*/ 3289413 w 8902586"/>
              <a:gd name="connsiteY5" fmla="*/ 0 h 5921497"/>
              <a:gd name="connsiteX6" fmla="*/ 3316413 w 8902586"/>
              <a:gd name="connsiteY6" fmla="*/ 0 h 5921497"/>
              <a:gd name="connsiteX7" fmla="*/ 5781600 w 8902586"/>
              <a:gd name="connsiteY7" fmla="*/ 0 h 5921497"/>
              <a:gd name="connsiteX8" fmla="*/ 5781600 w 8902586"/>
              <a:gd name="connsiteY8" fmla="*/ 6178 h 5921497"/>
              <a:gd name="connsiteX9" fmla="*/ 5948452 w 8902586"/>
              <a:gd name="connsiteY9" fmla="*/ 0 h 5921497"/>
              <a:gd name="connsiteX10" fmla="*/ 7360641 w 8902586"/>
              <a:gd name="connsiteY10" fmla="*/ 356780 h 5921497"/>
              <a:gd name="connsiteX11" fmla="*/ 7560038 w 8902586"/>
              <a:gd name="connsiteY11" fmla="*/ 477806 h 5921497"/>
              <a:gd name="connsiteX12" fmla="*/ 7540194 w 8902586"/>
              <a:gd name="connsiteY12" fmla="*/ 504311 h 5921497"/>
              <a:gd name="connsiteX13" fmla="*/ 7257883 w 8902586"/>
              <a:gd name="connsiteY13" fmla="*/ 1427814 h 5921497"/>
              <a:gd name="connsiteX14" fmla="*/ 8739033 w 8902586"/>
              <a:gd name="connsiteY14" fmla="*/ 3069818 h 5921497"/>
              <a:gd name="connsiteX15" fmla="*/ 8902586 w 8902586"/>
              <a:gd name="connsiteY15" fmla="*/ 3078048 h 5921497"/>
              <a:gd name="connsiteX16" fmla="*/ 8893194 w 8902586"/>
              <a:gd name="connsiteY16" fmla="*/ 3263933 h 5921497"/>
              <a:gd name="connsiteX17" fmla="*/ 5948452 w 8902586"/>
              <a:gd name="connsiteY17" fmla="*/ 5921497 h 5921497"/>
              <a:gd name="connsiteX18" fmla="*/ 5781600 w 8902586"/>
              <a:gd name="connsiteY18" fmla="*/ 5915319 h 5921497"/>
              <a:gd name="connsiteX19" fmla="*/ 5781600 w 8902586"/>
              <a:gd name="connsiteY19" fmla="*/ 5921497 h 5921497"/>
              <a:gd name="connsiteX20" fmla="*/ 3316413 w 8902586"/>
              <a:gd name="connsiteY20" fmla="*/ 5921497 h 5921497"/>
              <a:gd name="connsiteX21" fmla="*/ 3303481 w 8902586"/>
              <a:gd name="connsiteY21" fmla="*/ 5921497 h 5921497"/>
              <a:gd name="connsiteX22" fmla="*/ 3303481 w 8902586"/>
              <a:gd name="connsiteY22" fmla="*/ 5921404 h 5921497"/>
              <a:gd name="connsiteX23" fmla="*/ 3209471 w 8902586"/>
              <a:gd name="connsiteY23" fmla="*/ 5920725 h 5921497"/>
              <a:gd name="connsiteX24" fmla="*/ 3108311 w 8902586"/>
              <a:gd name="connsiteY24" fmla="*/ 5915319 h 5921497"/>
              <a:gd name="connsiteX25" fmla="*/ 3108311 w 8902586"/>
              <a:gd name="connsiteY25" fmla="*/ 5921497 h 5921497"/>
              <a:gd name="connsiteX26" fmla="*/ 17545 w 8902586"/>
              <a:gd name="connsiteY26" fmla="*/ 5921497 h 5921497"/>
              <a:gd name="connsiteX27" fmla="*/ 17545 w 8902586"/>
              <a:gd name="connsiteY27" fmla="*/ 541546 h 5921497"/>
              <a:gd name="connsiteX28" fmla="*/ 12540 w 8902586"/>
              <a:gd name="connsiteY28" fmla="*/ 541546 h 5921497"/>
              <a:gd name="connsiteX29" fmla="*/ 17545 w 8902586"/>
              <a:gd name="connsiteY29" fmla="*/ 364695 h 5921497"/>
              <a:gd name="connsiteX30" fmla="*/ 5189 w 8902586"/>
              <a:gd name="connsiteY30" fmla="*/ 44496 h 5921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902586" h="5921497">
                <a:moveTo>
                  <a:pt x="0" y="0"/>
                </a:moveTo>
                <a:lnTo>
                  <a:pt x="3108311" y="0"/>
                </a:lnTo>
                <a:lnTo>
                  <a:pt x="3108311" y="6178"/>
                </a:lnTo>
                <a:cubicBezTo>
                  <a:pt x="3142993" y="3089"/>
                  <a:pt x="3177677" y="1545"/>
                  <a:pt x="3212361" y="772"/>
                </a:cubicBezTo>
                <a:lnTo>
                  <a:pt x="3289432" y="200"/>
                </a:lnTo>
                <a:lnTo>
                  <a:pt x="3289413" y="0"/>
                </a:lnTo>
                <a:lnTo>
                  <a:pt x="3316413" y="0"/>
                </a:lnTo>
                <a:lnTo>
                  <a:pt x="5781600" y="0"/>
                </a:lnTo>
                <a:lnTo>
                  <a:pt x="5781600" y="6178"/>
                </a:lnTo>
                <a:cubicBezTo>
                  <a:pt x="5837214" y="0"/>
                  <a:pt x="5892835" y="0"/>
                  <a:pt x="5948452" y="0"/>
                </a:cubicBezTo>
                <a:cubicBezTo>
                  <a:pt x="6460206" y="0"/>
                  <a:pt x="6941182" y="129176"/>
                  <a:pt x="7360641" y="356780"/>
                </a:cubicBezTo>
                <a:lnTo>
                  <a:pt x="7560038" y="477806"/>
                </a:lnTo>
                <a:lnTo>
                  <a:pt x="7540194" y="504311"/>
                </a:lnTo>
                <a:cubicBezTo>
                  <a:pt x="7362039" y="767687"/>
                  <a:pt x="7257883" y="1085395"/>
                  <a:pt x="7257883" y="1427814"/>
                </a:cubicBezTo>
                <a:cubicBezTo>
                  <a:pt x="7257883" y="2283865"/>
                  <a:pt x="7905827" y="2985462"/>
                  <a:pt x="8739033" y="3069818"/>
                </a:cubicBezTo>
                <a:lnTo>
                  <a:pt x="8902586" y="3078048"/>
                </a:lnTo>
                <a:lnTo>
                  <a:pt x="8893194" y="3263933"/>
                </a:lnTo>
                <a:cubicBezTo>
                  <a:pt x="8741252" y="4758918"/>
                  <a:pt x="7477917" y="5921497"/>
                  <a:pt x="5948452" y="5921497"/>
                </a:cubicBezTo>
                <a:cubicBezTo>
                  <a:pt x="5892835" y="5921497"/>
                  <a:pt x="5831036" y="5921497"/>
                  <a:pt x="5781600" y="5915319"/>
                </a:cubicBezTo>
                <a:lnTo>
                  <a:pt x="5781600" y="5921497"/>
                </a:lnTo>
                <a:lnTo>
                  <a:pt x="3316413" y="5921497"/>
                </a:lnTo>
                <a:lnTo>
                  <a:pt x="3303481" y="5921497"/>
                </a:lnTo>
                <a:lnTo>
                  <a:pt x="3303481" y="5921404"/>
                </a:lnTo>
                <a:lnTo>
                  <a:pt x="3209471" y="5920725"/>
                </a:lnTo>
                <a:cubicBezTo>
                  <a:pt x="3173824" y="5919953"/>
                  <a:pt x="3139140" y="5918408"/>
                  <a:pt x="3108311" y="5915319"/>
                </a:cubicBezTo>
                <a:lnTo>
                  <a:pt x="3108311" y="5921497"/>
                </a:lnTo>
                <a:lnTo>
                  <a:pt x="17545" y="5921497"/>
                </a:lnTo>
                <a:lnTo>
                  <a:pt x="17545" y="541546"/>
                </a:lnTo>
                <a:lnTo>
                  <a:pt x="12540" y="541546"/>
                </a:lnTo>
                <a:cubicBezTo>
                  <a:pt x="17545" y="489148"/>
                  <a:pt x="17545" y="423644"/>
                  <a:pt x="17545" y="364695"/>
                </a:cubicBezTo>
                <a:cubicBezTo>
                  <a:pt x="17545" y="256620"/>
                  <a:pt x="13359" y="149798"/>
                  <a:pt x="5189" y="44496"/>
                </a:cubicBez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7" name="Text Placeholder 23">
            <a:extLst>
              <a:ext uri="{FF2B5EF4-FFF2-40B4-BE49-F238E27FC236}">
                <a16:creationId xmlns:a16="http://schemas.microsoft.com/office/drawing/2014/main" id="{2A926F5D-FEF2-8016-4BC8-BE9E9A8F08BE}"/>
              </a:ext>
            </a:extLst>
          </p:cNvPr>
          <p:cNvSpPr>
            <a:spLocks noGrp="1"/>
          </p:cNvSpPr>
          <p:nvPr>
            <p:ph type="body" sz="quarter" idx="13" hasCustomPrompt="1"/>
          </p:nvPr>
        </p:nvSpPr>
        <p:spPr>
          <a:xfrm>
            <a:off x="7389716" y="767675"/>
            <a:ext cx="4802284" cy="2547025"/>
          </a:xfrm>
          <a:prstGeom prst="rect">
            <a:avLst/>
          </a:prstGeo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Tree>
    <p:extLst>
      <p:ext uri="{BB962C8B-B14F-4D97-AF65-F5344CB8AC3E}">
        <p14:creationId xmlns:p14="http://schemas.microsoft.com/office/powerpoint/2010/main" val="9821007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Divider 01">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CF63C5A-2AC5-CC84-1DE7-21A54C292442}"/>
              </a:ext>
            </a:extLst>
          </p:cNvPr>
          <p:cNvGrpSpPr/>
          <p:nvPr userDrawn="1"/>
        </p:nvGrpSpPr>
        <p:grpSpPr>
          <a:xfrm>
            <a:off x="0" y="586049"/>
            <a:ext cx="4886325" cy="3436886"/>
            <a:chOff x="0" y="571761"/>
            <a:chExt cx="7188900" cy="5056445"/>
          </a:xfrm>
          <a:solidFill>
            <a:srgbClr val="1F8E47"/>
          </a:solidFill>
        </p:grpSpPr>
        <p:sp>
          <p:nvSpPr>
            <p:cNvPr id="3" name="Freeform 2">
              <a:extLst>
                <a:ext uri="{FF2B5EF4-FFF2-40B4-BE49-F238E27FC236}">
                  <a16:creationId xmlns:a16="http://schemas.microsoft.com/office/drawing/2014/main" id="{D46FEE13-4DB5-7D09-7B0E-A418489DE3C3}"/>
                </a:ext>
              </a:extLst>
            </p:cNvPr>
            <p:cNvSpPr/>
            <p:nvPr userDrawn="1"/>
          </p:nvSpPr>
          <p:spPr>
            <a:xfrm rot="16200000">
              <a:off x="1930078" y="369383"/>
              <a:ext cx="5056444" cy="5461200"/>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Freeform 1">
              <a:extLst>
                <a:ext uri="{FF2B5EF4-FFF2-40B4-BE49-F238E27FC236}">
                  <a16:creationId xmlns:a16="http://schemas.microsoft.com/office/drawing/2014/main" id="{B098FC1D-EFC8-8836-CAE0-0C12FA0CC4BF}"/>
                </a:ext>
              </a:extLst>
            </p:cNvPr>
            <p:cNvSpPr/>
            <p:nvPr userDrawn="1"/>
          </p:nvSpPr>
          <p:spPr>
            <a:xfrm rot="16200000">
              <a:off x="202378" y="369384"/>
              <a:ext cx="5056444" cy="5461200"/>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8" name="Freeform 7">
            <a:extLst>
              <a:ext uri="{FF2B5EF4-FFF2-40B4-BE49-F238E27FC236}">
                <a16:creationId xmlns:a16="http://schemas.microsoft.com/office/drawing/2014/main" id="{C9191872-FD39-9640-9FBD-E895199BE50F}"/>
              </a:ext>
            </a:extLst>
          </p:cNvPr>
          <p:cNvSpPr/>
          <p:nvPr userDrawn="1"/>
        </p:nvSpPr>
        <p:spPr>
          <a:xfrm>
            <a:off x="0" y="2225346"/>
            <a:ext cx="180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chemeClr val="bg1"/>
          </a:solidFill>
          <a:ln w="24491" cap="flat">
            <a:solidFill>
              <a:schemeClr val="bg1"/>
            </a:solidFill>
            <a:prstDash val="solid"/>
            <a:miter/>
          </a:ln>
        </p:spPr>
        <p:txBody>
          <a:bodyPr rtlCol="0" anchor="ctr"/>
          <a:lstStyle/>
          <a:p>
            <a:endParaRPr lang="en-US"/>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624393" y="1284446"/>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01</a:t>
            </a:r>
          </a:p>
        </p:txBody>
      </p:sp>
      <p:sp>
        <p:nvSpPr>
          <p:cNvPr id="6" name="Picture Placeholder 5">
            <a:extLst>
              <a:ext uri="{FF2B5EF4-FFF2-40B4-BE49-F238E27FC236}">
                <a16:creationId xmlns:a16="http://schemas.microsoft.com/office/drawing/2014/main" id="{C7080B12-7505-4464-AC27-EA78F1E34FD8}"/>
              </a:ext>
            </a:extLst>
          </p:cNvPr>
          <p:cNvSpPr>
            <a:spLocks noGrp="1"/>
          </p:cNvSpPr>
          <p:nvPr>
            <p:ph type="pic" sz="quarter" idx="19"/>
          </p:nvPr>
        </p:nvSpPr>
        <p:spPr>
          <a:xfrm>
            <a:off x="4396968" y="800841"/>
            <a:ext cx="7795032" cy="5413961"/>
          </a:xfrm>
          <a:custGeom>
            <a:avLst/>
            <a:gdLst>
              <a:gd name="connsiteX0" fmla="*/ 2307577 w 6646445"/>
              <a:gd name="connsiteY0" fmla="*/ 0 h 4616222"/>
              <a:gd name="connsiteX1" fmla="*/ 2437649 w 6646445"/>
              <a:gd name="connsiteY1" fmla="*/ 4817 h 4616222"/>
              <a:gd name="connsiteX2" fmla="*/ 2437649 w 6646445"/>
              <a:gd name="connsiteY2" fmla="*/ 0 h 4616222"/>
              <a:gd name="connsiteX3" fmla="*/ 3368763 w 6646445"/>
              <a:gd name="connsiteY3" fmla="*/ 0 h 4616222"/>
              <a:gd name="connsiteX4" fmla="*/ 3484934 w 6646445"/>
              <a:gd name="connsiteY4" fmla="*/ 0 h 4616222"/>
              <a:gd name="connsiteX5" fmla="*/ 5977490 w 6646445"/>
              <a:gd name="connsiteY5" fmla="*/ 0 h 4616222"/>
              <a:gd name="connsiteX6" fmla="*/ 6646445 w 6646445"/>
              <a:gd name="connsiteY6" fmla="*/ 0 h 4616222"/>
              <a:gd name="connsiteX7" fmla="*/ 6646445 w 6646445"/>
              <a:gd name="connsiteY7" fmla="*/ 4616222 h 4616222"/>
              <a:gd name="connsiteX8" fmla="*/ 5977490 w 6646445"/>
              <a:gd name="connsiteY8" fmla="*/ 4616222 h 4616222"/>
              <a:gd name="connsiteX9" fmla="*/ 3484934 w 6646445"/>
              <a:gd name="connsiteY9" fmla="*/ 4616222 h 4616222"/>
              <a:gd name="connsiteX10" fmla="*/ 3368763 w 6646445"/>
              <a:gd name="connsiteY10" fmla="*/ 4616222 h 4616222"/>
              <a:gd name="connsiteX11" fmla="*/ 2437649 w 6646445"/>
              <a:gd name="connsiteY11" fmla="*/ 4616222 h 4616222"/>
              <a:gd name="connsiteX12" fmla="*/ 2437649 w 6646445"/>
              <a:gd name="connsiteY12" fmla="*/ 4611405 h 4616222"/>
              <a:gd name="connsiteX13" fmla="*/ 2307577 w 6646445"/>
              <a:gd name="connsiteY13" fmla="*/ 4616222 h 4616222"/>
              <a:gd name="connsiteX14" fmla="*/ 0 w 6646445"/>
              <a:gd name="connsiteY14" fmla="*/ 2308112 h 4616222"/>
              <a:gd name="connsiteX15" fmla="*/ 2307577 w 6646445"/>
              <a:gd name="connsiteY15" fmla="*/ 0 h 46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6445" h="4616222">
                <a:moveTo>
                  <a:pt x="2307577" y="0"/>
                </a:moveTo>
                <a:cubicBezTo>
                  <a:pt x="2350933" y="0"/>
                  <a:pt x="2399110" y="0"/>
                  <a:pt x="2437649" y="4817"/>
                </a:cubicBezTo>
                <a:lnTo>
                  <a:pt x="2437649" y="0"/>
                </a:lnTo>
                <a:lnTo>
                  <a:pt x="3368763" y="0"/>
                </a:lnTo>
                <a:lnTo>
                  <a:pt x="3484934" y="0"/>
                </a:lnTo>
                <a:lnTo>
                  <a:pt x="5977490" y="0"/>
                </a:lnTo>
                <a:lnTo>
                  <a:pt x="6646445" y="0"/>
                </a:lnTo>
                <a:lnTo>
                  <a:pt x="6646445" y="4616222"/>
                </a:lnTo>
                <a:lnTo>
                  <a:pt x="5977490" y="4616222"/>
                </a:lnTo>
                <a:lnTo>
                  <a:pt x="3484934" y="4616222"/>
                </a:lnTo>
                <a:lnTo>
                  <a:pt x="3368763" y="4616222"/>
                </a:lnTo>
                <a:lnTo>
                  <a:pt x="2437649" y="4616222"/>
                </a:lnTo>
                <a:lnTo>
                  <a:pt x="2437649" y="4611405"/>
                </a:lnTo>
                <a:cubicBezTo>
                  <a:pt x="2394293" y="4616222"/>
                  <a:pt x="2350933" y="4616222"/>
                  <a:pt x="2307577" y="4616222"/>
                </a:cubicBezTo>
                <a:cubicBezTo>
                  <a:pt x="1030940" y="4616222"/>
                  <a:pt x="0" y="3585043"/>
                  <a:pt x="0" y="2308112"/>
                </a:cubicBezTo>
                <a:cubicBezTo>
                  <a:pt x="0" y="1031183"/>
                  <a:pt x="1035760" y="0"/>
                  <a:pt x="2307577"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Tree>
    <p:extLst>
      <p:ext uri="{BB962C8B-B14F-4D97-AF65-F5344CB8AC3E}">
        <p14:creationId xmlns:p14="http://schemas.microsoft.com/office/powerpoint/2010/main" val="2204121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Divider 02">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CF63C5A-2AC5-CC84-1DE7-21A54C292442}"/>
              </a:ext>
            </a:extLst>
          </p:cNvPr>
          <p:cNvGrpSpPr/>
          <p:nvPr userDrawn="1"/>
        </p:nvGrpSpPr>
        <p:grpSpPr>
          <a:xfrm>
            <a:off x="0" y="586049"/>
            <a:ext cx="4886325" cy="3436886"/>
            <a:chOff x="0" y="571761"/>
            <a:chExt cx="7188900" cy="5056445"/>
          </a:xfrm>
          <a:solidFill>
            <a:srgbClr val="5398A2"/>
          </a:solidFill>
        </p:grpSpPr>
        <p:sp>
          <p:nvSpPr>
            <p:cNvPr id="3" name="Freeform 2">
              <a:extLst>
                <a:ext uri="{FF2B5EF4-FFF2-40B4-BE49-F238E27FC236}">
                  <a16:creationId xmlns:a16="http://schemas.microsoft.com/office/drawing/2014/main" id="{D46FEE13-4DB5-7D09-7B0E-A418489DE3C3}"/>
                </a:ext>
              </a:extLst>
            </p:cNvPr>
            <p:cNvSpPr/>
            <p:nvPr userDrawn="1"/>
          </p:nvSpPr>
          <p:spPr>
            <a:xfrm rot="16200000">
              <a:off x="1930078" y="369383"/>
              <a:ext cx="5056444" cy="5461200"/>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Freeform 1">
              <a:extLst>
                <a:ext uri="{FF2B5EF4-FFF2-40B4-BE49-F238E27FC236}">
                  <a16:creationId xmlns:a16="http://schemas.microsoft.com/office/drawing/2014/main" id="{B098FC1D-EFC8-8836-CAE0-0C12FA0CC4BF}"/>
                </a:ext>
              </a:extLst>
            </p:cNvPr>
            <p:cNvSpPr/>
            <p:nvPr userDrawn="1"/>
          </p:nvSpPr>
          <p:spPr>
            <a:xfrm rot="16200000">
              <a:off x="202378" y="369384"/>
              <a:ext cx="5056444" cy="5461200"/>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8" name="Freeform 7">
            <a:extLst>
              <a:ext uri="{FF2B5EF4-FFF2-40B4-BE49-F238E27FC236}">
                <a16:creationId xmlns:a16="http://schemas.microsoft.com/office/drawing/2014/main" id="{C9191872-FD39-9640-9FBD-E895199BE50F}"/>
              </a:ext>
            </a:extLst>
          </p:cNvPr>
          <p:cNvSpPr/>
          <p:nvPr userDrawn="1"/>
        </p:nvSpPr>
        <p:spPr>
          <a:xfrm>
            <a:off x="0" y="2225346"/>
            <a:ext cx="180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chemeClr val="bg1"/>
          </a:solidFill>
          <a:ln w="24491" cap="flat">
            <a:solidFill>
              <a:schemeClr val="bg1"/>
            </a:solidFill>
            <a:prstDash val="solid"/>
            <a:miter/>
          </a:ln>
        </p:spPr>
        <p:txBody>
          <a:bodyPr rtlCol="0" anchor="ctr"/>
          <a:lstStyle/>
          <a:p>
            <a:endParaRPr lang="en-US"/>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624393" y="1284446"/>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01</a:t>
            </a:r>
          </a:p>
        </p:txBody>
      </p:sp>
      <p:sp>
        <p:nvSpPr>
          <p:cNvPr id="6" name="Picture Placeholder 5">
            <a:extLst>
              <a:ext uri="{FF2B5EF4-FFF2-40B4-BE49-F238E27FC236}">
                <a16:creationId xmlns:a16="http://schemas.microsoft.com/office/drawing/2014/main" id="{C7080B12-7505-4464-AC27-EA78F1E34FD8}"/>
              </a:ext>
            </a:extLst>
          </p:cNvPr>
          <p:cNvSpPr>
            <a:spLocks noGrp="1"/>
          </p:cNvSpPr>
          <p:nvPr>
            <p:ph type="pic" sz="quarter" idx="19"/>
          </p:nvPr>
        </p:nvSpPr>
        <p:spPr>
          <a:xfrm>
            <a:off x="4396968" y="800841"/>
            <a:ext cx="7795032" cy="5413961"/>
          </a:xfrm>
          <a:custGeom>
            <a:avLst/>
            <a:gdLst>
              <a:gd name="connsiteX0" fmla="*/ 2307577 w 6646445"/>
              <a:gd name="connsiteY0" fmla="*/ 0 h 4616222"/>
              <a:gd name="connsiteX1" fmla="*/ 2437649 w 6646445"/>
              <a:gd name="connsiteY1" fmla="*/ 4817 h 4616222"/>
              <a:gd name="connsiteX2" fmla="*/ 2437649 w 6646445"/>
              <a:gd name="connsiteY2" fmla="*/ 0 h 4616222"/>
              <a:gd name="connsiteX3" fmla="*/ 3368763 w 6646445"/>
              <a:gd name="connsiteY3" fmla="*/ 0 h 4616222"/>
              <a:gd name="connsiteX4" fmla="*/ 3484934 w 6646445"/>
              <a:gd name="connsiteY4" fmla="*/ 0 h 4616222"/>
              <a:gd name="connsiteX5" fmla="*/ 5977490 w 6646445"/>
              <a:gd name="connsiteY5" fmla="*/ 0 h 4616222"/>
              <a:gd name="connsiteX6" fmla="*/ 6646445 w 6646445"/>
              <a:gd name="connsiteY6" fmla="*/ 0 h 4616222"/>
              <a:gd name="connsiteX7" fmla="*/ 6646445 w 6646445"/>
              <a:gd name="connsiteY7" fmla="*/ 4616222 h 4616222"/>
              <a:gd name="connsiteX8" fmla="*/ 5977490 w 6646445"/>
              <a:gd name="connsiteY8" fmla="*/ 4616222 h 4616222"/>
              <a:gd name="connsiteX9" fmla="*/ 3484934 w 6646445"/>
              <a:gd name="connsiteY9" fmla="*/ 4616222 h 4616222"/>
              <a:gd name="connsiteX10" fmla="*/ 3368763 w 6646445"/>
              <a:gd name="connsiteY10" fmla="*/ 4616222 h 4616222"/>
              <a:gd name="connsiteX11" fmla="*/ 2437649 w 6646445"/>
              <a:gd name="connsiteY11" fmla="*/ 4616222 h 4616222"/>
              <a:gd name="connsiteX12" fmla="*/ 2437649 w 6646445"/>
              <a:gd name="connsiteY12" fmla="*/ 4611405 h 4616222"/>
              <a:gd name="connsiteX13" fmla="*/ 2307577 w 6646445"/>
              <a:gd name="connsiteY13" fmla="*/ 4616222 h 4616222"/>
              <a:gd name="connsiteX14" fmla="*/ 0 w 6646445"/>
              <a:gd name="connsiteY14" fmla="*/ 2308112 h 4616222"/>
              <a:gd name="connsiteX15" fmla="*/ 2307577 w 6646445"/>
              <a:gd name="connsiteY15" fmla="*/ 0 h 46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6445" h="4616222">
                <a:moveTo>
                  <a:pt x="2307577" y="0"/>
                </a:moveTo>
                <a:cubicBezTo>
                  <a:pt x="2350933" y="0"/>
                  <a:pt x="2399110" y="0"/>
                  <a:pt x="2437649" y="4817"/>
                </a:cubicBezTo>
                <a:lnTo>
                  <a:pt x="2437649" y="0"/>
                </a:lnTo>
                <a:lnTo>
                  <a:pt x="3368763" y="0"/>
                </a:lnTo>
                <a:lnTo>
                  <a:pt x="3484934" y="0"/>
                </a:lnTo>
                <a:lnTo>
                  <a:pt x="5977490" y="0"/>
                </a:lnTo>
                <a:lnTo>
                  <a:pt x="6646445" y="0"/>
                </a:lnTo>
                <a:lnTo>
                  <a:pt x="6646445" y="4616222"/>
                </a:lnTo>
                <a:lnTo>
                  <a:pt x="5977490" y="4616222"/>
                </a:lnTo>
                <a:lnTo>
                  <a:pt x="3484934" y="4616222"/>
                </a:lnTo>
                <a:lnTo>
                  <a:pt x="3368763" y="4616222"/>
                </a:lnTo>
                <a:lnTo>
                  <a:pt x="2437649" y="4616222"/>
                </a:lnTo>
                <a:lnTo>
                  <a:pt x="2437649" y="4611405"/>
                </a:lnTo>
                <a:cubicBezTo>
                  <a:pt x="2394293" y="4616222"/>
                  <a:pt x="2350933" y="4616222"/>
                  <a:pt x="2307577" y="4616222"/>
                </a:cubicBezTo>
                <a:cubicBezTo>
                  <a:pt x="1030940" y="4616222"/>
                  <a:pt x="0" y="3585043"/>
                  <a:pt x="0" y="2308112"/>
                </a:cubicBezTo>
                <a:cubicBezTo>
                  <a:pt x="0" y="1031183"/>
                  <a:pt x="1035760" y="0"/>
                  <a:pt x="2307577"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Tree>
    <p:extLst>
      <p:ext uri="{BB962C8B-B14F-4D97-AF65-F5344CB8AC3E}">
        <p14:creationId xmlns:p14="http://schemas.microsoft.com/office/powerpoint/2010/main" val="9510553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3216ABBD-EE0D-F76D-7AA4-AC96C297C838}"/>
              </a:ext>
            </a:extLst>
          </p:cNvPr>
          <p:cNvCxnSpPr>
            <a:cxnSpLocks/>
          </p:cNvCxnSpPr>
          <p:nvPr userDrawn="1"/>
        </p:nvCxnSpPr>
        <p:spPr>
          <a:xfrm>
            <a:off x="11768660" y="6524729"/>
            <a:ext cx="423340" cy="0"/>
          </a:xfrm>
          <a:prstGeom prst="line">
            <a:avLst/>
          </a:prstGeom>
          <a:ln w="12700">
            <a:solidFill>
              <a:srgbClr val="5398A2"/>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14703B9D-CF86-F983-AA3B-BBE6BB186C75}"/>
              </a:ext>
            </a:extLst>
          </p:cNvPr>
          <p:cNvPicPr>
            <a:picLocks noChangeAspect="1"/>
          </p:cNvPicPr>
          <p:nvPr userDrawn="1"/>
        </p:nvPicPr>
        <p:blipFill rotWithShape="1">
          <a:blip r:embed="rId20">
            <a:extLst>
              <a:ext uri="{28A0092B-C50C-407E-A947-70E740481C1C}">
                <a14:useLocalDpi xmlns:a14="http://schemas.microsoft.com/office/drawing/2010/main" val="0"/>
              </a:ext>
            </a:extLst>
          </a:blip>
          <a:srcRect l="5658" t="83100" r="4952" b="3474"/>
          <a:stretch/>
        </p:blipFill>
        <p:spPr>
          <a:xfrm rot="16200000">
            <a:off x="11194976" y="5551031"/>
            <a:ext cx="1512233" cy="166935"/>
          </a:xfrm>
          <a:prstGeom prst="rect">
            <a:avLst/>
          </a:prstGeom>
        </p:spPr>
      </p:pic>
      <p:sp>
        <p:nvSpPr>
          <p:cNvPr id="2" name="Slide Number Placeholder 5">
            <a:extLst>
              <a:ext uri="{FF2B5EF4-FFF2-40B4-BE49-F238E27FC236}">
                <a16:creationId xmlns:a16="http://schemas.microsoft.com/office/drawing/2014/main" id="{D1E581E4-C58E-A67C-EACB-204DCABD0780}"/>
              </a:ext>
            </a:extLst>
          </p:cNvPr>
          <p:cNvSpPr txBox="1">
            <a:spLocks/>
          </p:cNvSpPr>
          <p:nvPr userDrawn="1"/>
        </p:nvSpPr>
        <p:spPr>
          <a:xfrm>
            <a:off x="11800757" y="6525547"/>
            <a:ext cx="300669" cy="266594"/>
          </a:xfrm>
          <a:prstGeom prst="rect">
            <a:avLst/>
          </a:prstGeom>
        </p:spPr>
        <p:txBody>
          <a:bodyPr vert="horz" lIns="91440" tIns="45720" rIns="91440" bIns="45720" rtlCol="0" anchor="ctr"/>
          <a:lstStyle>
            <a:defPPr>
              <a:defRPr lang="en-US"/>
            </a:defPPr>
            <a:lvl1pPr marL="0" algn="r" defTabSz="457200" rtl="0" eaLnBrk="1" latinLnBrk="0" hangingPunct="1">
              <a:defRPr sz="700" b="0" i="0" kern="1200">
                <a:solidFill>
                  <a:srgbClr val="404040"/>
                </a:solidFill>
                <a:latin typeface="Calibri" panose="020F0502020204030204" pitchFamily="34" charset="0"/>
                <a:ea typeface="+mn-ea"/>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CB2079F2-58AF-ED44-82D7-E04B2F6FD686}" type="slidenum">
              <a:rPr lang="en-US" smtClean="0">
                <a:solidFill>
                  <a:srgbClr val="404040"/>
                </a:solidFill>
              </a:rPr>
              <a:t>‹#›</a:t>
            </a:fld>
            <a:endParaRPr lang="en-US" dirty="0">
              <a:solidFill>
                <a:srgbClr val="404040"/>
              </a:solidFill>
            </a:endParaRPr>
          </a:p>
        </p:txBody>
      </p:sp>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29" r:id="rId1"/>
    <p:sldLayoutId id="2147483881" r:id="rId2"/>
    <p:sldLayoutId id="2147483888" r:id="rId3"/>
    <p:sldLayoutId id="2147483842" r:id="rId4"/>
    <p:sldLayoutId id="2147483840" r:id="rId5"/>
    <p:sldLayoutId id="2147483880" r:id="rId6"/>
    <p:sldLayoutId id="2147483889" r:id="rId7"/>
    <p:sldLayoutId id="2147483861" r:id="rId8"/>
    <p:sldLayoutId id="2147483897" r:id="rId9"/>
    <p:sldLayoutId id="2147483884" r:id="rId10"/>
    <p:sldLayoutId id="2147483841" r:id="rId11"/>
    <p:sldLayoutId id="2147483879" r:id="rId12"/>
    <p:sldLayoutId id="2147483878" r:id="rId13"/>
    <p:sldLayoutId id="2147483891" r:id="rId14"/>
    <p:sldLayoutId id="2147483894" r:id="rId15"/>
    <p:sldLayoutId id="2147483893" r:id="rId16"/>
    <p:sldLayoutId id="2147483895" r:id="rId17"/>
    <p:sldLayoutId id="2147483853"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hyperlink" Target="https://www.cchallenge.no/" TargetMode="External"/><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 Id="rId5" Type="http://schemas.openxmlformats.org/officeDocument/2006/relationships/image" Target="../media/image11.png"/><Relationship Id="rId4" Type="http://schemas.openxmlformats.org/officeDocument/2006/relationships/image" Target="../media/image10.png"/></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 Id="rId6" Type="http://schemas.openxmlformats.org/officeDocument/2006/relationships/hyperlink" Target="https://www.youtube.com/watch?v=YdLVGxF92z0" TargetMode="External"/><Relationship Id="rId5" Type="http://schemas.openxmlformats.org/officeDocument/2006/relationships/hyperlink" Target="https://www.wjmsradio.com/soundoff" TargetMode="External"/><Relationship Id="rId4" Type="http://schemas.openxmlformats.org/officeDocument/2006/relationships/hyperlink" Target="https://www.routledge.com/Power-Empowerment-and-Social-Change/McGee-Pettit/p/book/9781138575318?srsltid=AfmBOoqcKZlaB0X-aw6_f2zaUafHpXv_RypdvvwPNFrkVwG8FZ2zSYzI"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8" descr="Hands holding a small plant&#10;&#10;AI-generated content may be incorrect.">
            <a:extLst>
              <a:ext uri="{FF2B5EF4-FFF2-40B4-BE49-F238E27FC236}">
                <a16:creationId xmlns:a16="http://schemas.microsoft.com/office/drawing/2014/main" id="{22CCA566-5E36-79BB-2082-088A5B31986B}"/>
              </a:ext>
            </a:extLst>
          </p:cNvPr>
          <p:cNvPicPr>
            <a:picLocks noGrp="1" noChangeAspect="1"/>
          </p:cNvPicPr>
          <p:nvPr>
            <p:ph type="pic" sz="quarter" idx="19"/>
          </p:nvPr>
        </p:nvPicPr>
        <p:blipFill>
          <a:blip r:embed="rId2"/>
          <a:srcRect l="1610" r="1610"/>
          <a:stretch>
            <a:fillRect/>
          </a:stretch>
        </p:blipFill>
        <p:spPr/>
      </p:pic>
      <p:sp>
        <p:nvSpPr>
          <p:cNvPr id="3" name="Text Placeholder 2">
            <a:extLst>
              <a:ext uri="{FF2B5EF4-FFF2-40B4-BE49-F238E27FC236}">
                <a16:creationId xmlns:a16="http://schemas.microsoft.com/office/drawing/2014/main" id="{EFCB9B2A-CF41-A6DB-7204-A51510D2D895}"/>
              </a:ext>
            </a:extLst>
          </p:cNvPr>
          <p:cNvSpPr>
            <a:spLocks noGrp="1"/>
          </p:cNvSpPr>
          <p:nvPr>
            <p:ph type="body" sz="quarter" idx="4294967295"/>
          </p:nvPr>
        </p:nvSpPr>
        <p:spPr>
          <a:xfrm>
            <a:off x="6932640" y="5477479"/>
            <a:ext cx="4862945" cy="679345"/>
          </a:xfrm>
          <a:prstGeom prst="rect">
            <a:avLst/>
          </a:prstGeom>
        </p:spPr>
        <p:txBody>
          <a:bodyPr/>
          <a:lstStyle/>
          <a:p>
            <a:pPr marL="0" indent="0" algn="r">
              <a:buNone/>
            </a:pPr>
            <a:r>
              <a:rPr lang="en-US" sz="3600" kern="1200" dirty="0" err="1">
                <a:solidFill>
                  <a:srgbClr val="5398A2"/>
                </a:solidFill>
                <a:effectLst/>
                <a:latin typeface="Calibri" panose="020F0502020204030204" pitchFamily="34" charset="0"/>
                <a:ea typeface="Calibri" panose="020F0502020204030204" pitchFamily="34" charset="0"/>
                <a:cs typeface="Times New Roman" panose="02020603050405020304" pitchFamily="18" charset="0"/>
              </a:rPr>
              <a:t>www.planet-pulse.eu</a:t>
            </a:r>
            <a:endParaRPr lang="en-IE" sz="3600" dirty="0">
              <a:solidFill>
                <a:srgbClr val="5398A2"/>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3D5FF687-F8E4-68BB-6B59-512672391B7F}"/>
              </a:ext>
            </a:extLst>
          </p:cNvPr>
          <p:cNvSpPr/>
          <p:nvPr/>
        </p:nvSpPr>
        <p:spPr>
          <a:xfrm>
            <a:off x="8728364" y="1224940"/>
            <a:ext cx="3463636" cy="3730070"/>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06D543B-908E-6CBC-E635-5AAF93F49CCA}"/>
              </a:ext>
            </a:extLst>
          </p:cNvPr>
          <p:cNvSpPr/>
          <p:nvPr/>
        </p:nvSpPr>
        <p:spPr>
          <a:xfrm>
            <a:off x="1271376" y="2982420"/>
            <a:ext cx="7978210" cy="850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13" name="TextBox 12">
            <a:extLst>
              <a:ext uri="{FF2B5EF4-FFF2-40B4-BE49-F238E27FC236}">
                <a16:creationId xmlns:a16="http://schemas.microsoft.com/office/drawing/2014/main" id="{64A5EA1B-C58B-1942-F904-14C5020B87BF}"/>
              </a:ext>
            </a:extLst>
          </p:cNvPr>
          <p:cNvSpPr txBox="1"/>
          <p:nvPr/>
        </p:nvSpPr>
        <p:spPr>
          <a:xfrm>
            <a:off x="1385902" y="2982420"/>
            <a:ext cx="7978210" cy="1569660"/>
          </a:xfrm>
          <a:prstGeom prst="rect">
            <a:avLst/>
          </a:prstGeom>
          <a:noFill/>
        </p:spPr>
        <p:txBody>
          <a:bodyPr wrap="none" rtlCol="0">
            <a:spAutoFit/>
          </a:bodyPr>
          <a:lstStyle/>
          <a:p>
            <a:r>
              <a:rPr lang="en-US" sz="4800" b="1" spc="324" dirty="0">
                <a:solidFill>
                  <a:srgbClr val="5398A2"/>
                </a:solidFill>
                <a:latin typeface="Calibri" panose="020F0502020204030204" pitchFamily="34" charset="0"/>
                <a:cs typeface="Calibri" panose="020F0502020204030204" pitchFamily="34" charset="0"/>
              </a:rPr>
              <a:t>Modul 5 – Empowerment </a:t>
            </a:r>
          </a:p>
          <a:p>
            <a:endParaRPr lang="en-US" sz="4800" b="1" spc="324" dirty="0">
              <a:solidFill>
                <a:srgbClr val="5398A2"/>
              </a:solidFill>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19BAE77B-25AB-8830-C905-5C81EE82F875}"/>
              </a:ext>
            </a:extLst>
          </p:cNvPr>
          <p:cNvSpPr txBox="1"/>
          <p:nvPr/>
        </p:nvSpPr>
        <p:spPr>
          <a:xfrm>
            <a:off x="605582" y="4218039"/>
            <a:ext cx="4827218" cy="1444242"/>
          </a:xfrm>
          <a:prstGeom prst="rect">
            <a:avLst/>
          </a:prstGeom>
          <a:noFill/>
        </p:spPr>
        <p:txBody>
          <a:bodyPr wrap="square">
            <a:spAutoFit/>
          </a:bodyPr>
          <a:lstStyle/>
          <a:p>
            <a:pPr>
              <a:lnSpc>
                <a:spcPts val="2620"/>
              </a:lnSpc>
            </a:pPr>
            <a:r>
              <a:rPr lang="en-IE" sz="3000" dirty="0">
                <a:solidFill>
                  <a:schemeClr val="bg1"/>
                </a:solidFill>
                <a:effectLst/>
                <a:latin typeface="Calibri" panose="020F0502020204030204" pitchFamily="34" charset="0"/>
                <a:ea typeface="Arial" panose="020B0604020202020204" pitchFamily="34" charset="0"/>
                <a:cs typeface="Calibri" panose="020F0502020204030204" pitchFamily="34" charset="0"/>
              </a:rPr>
              <a:t>Wie können wir unsere Handlungsfähigkeit nutzen, um Veränderungen zu ermöglichen?</a:t>
            </a:r>
          </a:p>
          <a:p>
            <a:pPr>
              <a:lnSpc>
                <a:spcPts val="2620"/>
              </a:lnSpc>
            </a:pPr>
            <a:endParaRPr lang="en-IE" sz="3000" dirty="0">
              <a:solidFill>
                <a:schemeClr val="bg1"/>
              </a:solidFill>
              <a:effectLst/>
              <a:latin typeface="Calibri" panose="020F0502020204030204" pitchFamily="34" charset="0"/>
              <a:ea typeface="Arial" panose="020B0604020202020204" pitchFamily="34" charset="0"/>
              <a:cs typeface="Calibri" panose="020F0502020204030204" pitchFamily="34" charset="0"/>
            </a:endParaRPr>
          </a:p>
        </p:txBody>
      </p:sp>
    </p:spTree>
    <p:extLst>
      <p:ext uri="{BB962C8B-B14F-4D97-AF65-F5344CB8AC3E}">
        <p14:creationId xmlns:p14="http://schemas.microsoft.com/office/powerpoint/2010/main" val="22541643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69525C-9057-252F-83A5-738F40DDEF87}"/>
            </a:ext>
          </a:extLst>
        </p:cNvPr>
        <p:cNvGrpSpPr/>
        <p:nvPr/>
      </p:nvGrpSpPr>
      <p:grpSpPr>
        <a:xfrm>
          <a:off x="0" y="0"/>
          <a:ext cx="0" cy="0"/>
          <a:chOff x="0" y="0"/>
          <a:chExt cx="0" cy="0"/>
        </a:xfrm>
      </p:grpSpPr>
      <p:sp>
        <p:nvSpPr>
          <p:cNvPr id="29" name="Text Placeholder 3">
            <a:extLst>
              <a:ext uri="{FF2B5EF4-FFF2-40B4-BE49-F238E27FC236}">
                <a16:creationId xmlns:a16="http://schemas.microsoft.com/office/drawing/2014/main" id="{8B2261DF-5F7D-8322-B51A-5ED20BED450B}"/>
              </a:ext>
            </a:extLst>
          </p:cNvPr>
          <p:cNvSpPr txBox="1">
            <a:spLocks/>
          </p:cNvSpPr>
          <p:nvPr/>
        </p:nvSpPr>
        <p:spPr>
          <a:xfrm>
            <a:off x="668679" y="2261521"/>
            <a:ext cx="3291497" cy="26491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None/>
            </a:pP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Einige Ideen für 30-Tage-Herausforderungen können Aktivitäten aus früheren Modulen umfassen, wie zum Beispiel:</a:t>
            </a:r>
          </a:p>
          <a:p>
            <a:pPr marL="0" indent="0">
              <a:lnSpc>
                <a:spcPts val="2500"/>
              </a:lnSpc>
              <a:spcBef>
                <a:spcPts val="0"/>
              </a:spcBef>
              <a:buNone/>
            </a:pPr>
            <a:endParaRPr lang="en-IE"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3" name="Straight Connector 2">
            <a:extLst>
              <a:ext uri="{FF2B5EF4-FFF2-40B4-BE49-F238E27FC236}">
                <a16:creationId xmlns:a16="http://schemas.microsoft.com/office/drawing/2014/main" id="{48523EBA-B488-3AAF-55AE-4C1907ED9FDB}"/>
              </a:ext>
            </a:extLst>
          </p:cNvPr>
          <p:cNvCxnSpPr>
            <a:cxnSpLocks/>
          </p:cNvCxnSpPr>
          <p:nvPr/>
        </p:nvCxnSpPr>
        <p:spPr>
          <a:xfrm>
            <a:off x="4354625" y="1870348"/>
            <a:ext cx="0" cy="3884993"/>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pic>
        <p:nvPicPr>
          <p:cNvPr id="7" name="Picture 6" descr="Hands holding a small plant&#10;&#10;AI-generated content may be incorrect.">
            <a:extLst>
              <a:ext uri="{FF2B5EF4-FFF2-40B4-BE49-F238E27FC236}">
                <a16:creationId xmlns:a16="http://schemas.microsoft.com/office/drawing/2014/main" id="{F8CE5874-9EB0-3D87-DC01-C40F1A08E222}"/>
              </a:ext>
            </a:extLst>
          </p:cNvPr>
          <p:cNvPicPr>
            <a:picLocks noChangeAspect="1"/>
          </p:cNvPicPr>
          <p:nvPr/>
        </p:nvPicPr>
        <p:blipFill rotWithShape="1">
          <a:blip r:embed="rId2"/>
          <a:srcRect t="7668" r="26831" b="34499"/>
          <a:stretch/>
        </p:blipFill>
        <p:spPr>
          <a:xfrm>
            <a:off x="9279604" y="-2"/>
            <a:ext cx="2912396" cy="1548360"/>
          </a:xfrm>
          <a:prstGeom prst="rect">
            <a:avLst/>
          </a:prstGeom>
        </p:spPr>
      </p:pic>
      <p:sp>
        <p:nvSpPr>
          <p:cNvPr id="8" name="Google Shape;133;p1">
            <a:extLst>
              <a:ext uri="{FF2B5EF4-FFF2-40B4-BE49-F238E27FC236}">
                <a16:creationId xmlns:a16="http://schemas.microsoft.com/office/drawing/2014/main" id="{E0A94733-7974-F4AD-691D-1BE2FC328F58}"/>
              </a:ext>
            </a:extLst>
          </p:cNvPr>
          <p:cNvSpPr/>
          <p:nvPr/>
        </p:nvSpPr>
        <p:spPr>
          <a:xfrm rot="10800000">
            <a:off x="1" y="-1"/>
            <a:ext cx="12191998" cy="1551214"/>
          </a:xfrm>
          <a:prstGeom prst="rect">
            <a:avLst/>
          </a:prstGeom>
          <a:gradFill>
            <a:gsLst>
              <a:gs pos="33000">
                <a:srgbClr val="1F8E47"/>
              </a:gs>
              <a:gs pos="76000">
                <a:srgbClr val="1F8E47"/>
              </a:gs>
              <a:gs pos="96000">
                <a:srgbClr val="5398A2">
                  <a:alpha val="24000"/>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9" name="Rectangle 8">
            <a:extLst>
              <a:ext uri="{FF2B5EF4-FFF2-40B4-BE49-F238E27FC236}">
                <a16:creationId xmlns:a16="http://schemas.microsoft.com/office/drawing/2014/main" id="{6E365B92-7920-1DC9-C109-250601B9A0B7}"/>
              </a:ext>
            </a:extLst>
          </p:cNvPr>
          <p:cNvSpPr/>
          <p:nvPr/>
        </p:nvSpPr>
        <p:spPr>
          <a:xfrm rot="10800000">
            <a:off x="-15722" y="-1"/>
            <a:ext cx="4827217" cy="1551215"/>
          </a:xfrm>
          <a:prstGeom prst="rect">
            <a:avLst/>
          </a:prstGeom>
          <a:blipFill>
            <a:blip r:embed="rId3">
              <a:alphaModFix amt="73000"/>
            </a:blip>
            <a:srcRect/>
            <a:stretch>
              <a:fillRect l="14551" t="-156147" r="-14551" b="-5550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3">
            <a:extLst>
              <a:ext uri="{FF2B5EF4-FFF2-40B4-BE49-F238E27FC236}">
                <a16:creationId xmlns:a16="http://schemas.microsoft.com/office/drawing/2014/main" id="{F74BAF97-B6C3-9E63-3595-B8F26417BD13}"/>
              </a:ext>
            </a:extLst>
          </p:cNvPr>
          <p:cNvSpPr txBox="1">
            <a:spLocks/>
          </p:cNvSpPr>
          <p:nvPr/>
        </p:nvSpPr>
        <p:spPr>
          <a:xfrm>
            <a:off x="4811495" y="2261522"/>
            <a:ext cx="6675956" cy="407970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nSpc>
                <a:spcPts val="2200"/>
              </a:lnSpc>
              <a:spcBef>
                <a:spcPts val="800"/>
              </a:spcBef>
              <a:buClr>
                <a:srgbClr val="5398A2"/>
              </a:buClr>
            </a:pP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Summen oder Singen, um das Nervensystem zu beruhigen, oder andere beruhigende kreative Praktiken</a:t>
            </a:r>
          </a:p>
          <a:p>
            <a:pPr lvl="0">
              <a:lnSpc>
                <a:spcPts val="2200"/>
              </a:lnSpc>
              <a:spcBef>
                <a:spcPts val="800"/>
              </a:spcBef>
              <a:buClr>
                <a:srgbClr val="5398A2"/>
              </a:buClr>
            </a:pP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Kompostieren Sie Ihre Lebensmittelabfälle</a:t>
            </a:r>
          </a:p>
          <a:p>
            <a:pPr lvl="0">
              <a:lnSpc>
                <a:spcPts val="2200"/>
              </a:lnSpc>
              <a:spcBef>
                <a:spcPts val="800"/>
              </a:spcBef>
              <a:buClr>
                <a:srgbClr val="5398A2"/>
              </a:buClr>
            </a:pP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Üben Sie mitfühlende Kommunikation mit sich selbst und Ihren Mitmenschen</a:t>
            </a:r>
          </a:p>
          <a:p>
            <a:pPr lvl="0">
              <a:lnSpc>
                <a:spcPts val="2200"/>
              </a:lnSpc>
              <a:spcBef>
                <a:spcPts val="800"/>
              </a:spcBef>
              <a:buClr>
                <a:srgbClr val="5398A2"/>
              </a:buClr>
            </a:pP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Überprüfen und reflektieren Sie alle Ressourcen für weitere Erkundungen in den vorherigen und verbleibenden Modulen</a:t>
            </a:r>
          </a:p>
          <a:p>
            <a:pPr lvl="0">
              <a:lnSpc>
                <a:spcPts val="2200"/>
              </a:lnSpc>
              <a:spcBef>
                <a:spcPts val="800"/>
              </a:spcBef>
              <a:buClr>
                <a:srgbClr val="5398A2"/>
              </a:buClr>
            </a:pPr>
            <a:endParaRPr lang="sv-SE" sz="22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680345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B95F88-3F5A-627C-B01D-16C804093F08}"/>
            </a:ext>
          </a:extLst>
        </p:cNvPr>
        <p:cNvGrpSpPr/>
        <p:nvPr/>
      </p:nvGrpSpPr>
      <p:grpSpPr>
        <a:xfrm>
          <a:off x="0" y="0"/>
          <a:ext cx="0" cy="0"/>
          <a:chOff x="0" y="0"/>
          <a:chExt cx="0" cy="0"/>
        </a:xfrm>
      </p:grpSpPr>
      <p:pic>
        <p:nvPicPr>
          <p:cNvPr id="5" name="Picture 4" descr="Hands holding a small plant&#10;&#10;AI-generated content may be incorrect.">
            <a:extLst>
              <a:ext uri="{FF2B5EF4-FFF2-40B4-BE49-F238E27FC236}">
                <a16:creationId xmlns:a16="http://schemas.microsoft.com/office/drawing/2014/main" id="{2C5EE722-335F-560E-C0AC-13CBB556A210}"/>
              </a:ext>
            </a:extLst>
          </p:cNvPr>
          <p:cNvPicPr>
            <a:picLocks noChangeAspect="1"/>
          </p:cNvPicPr>
          <p:nvPr/>
        </p:nvPicPr>
        <p:blipFill rotWithShape="1">
          <a:blip r:embed="rId2"/>
          <a:srcRect t="7668" r="26831" b="34499"/>
          <a:stretch/>
        </p:blipFill>
        <p:spPr>
          <a:xfrm>
            <a:off x="9279604" y="-2"/>
            <a:ext cx="2912396" cy="1548360"/>
          </a:xfrm>
          <a:prstGeom prst="rect">
            <a:avLst/>
          </a:prstGeom>
        </p:spPr>
      </p:pic>
      <p:sp>
        <p:nvSpPr>
          <p:cNvPr id="7" name="Google Shape;133;p1">
            <a:extLst>
              <a:ext uri="{FF2B5EF4-FFF2-40B4-BE49-F238E27FC236}">
                <a16:creationId xmlns:a16="http://schemas.microsoft.com/office/drawing/2014/main" id="{952B3BAB-F133-2BA0-8D6D-875D4C663736}"/>
              </a:ext>
            </a:extLst>
          </p:cNvPr>
          <p:cNvSpPr/>
          <p:nvPr/>
        </p:nvSpPr>
        <p:spPr>
          <a:xfrm rot="10800000">
            <a:off x="1" y="-1"/>
            <a:ext cx="12191998" cy="1551214"/>
          </a:xfrm>
          <a:prstGeom prst="rect">
            <a:avLst/>
          </a:prstGeom>
          <a:gradFill>
            <a:gsLst>
              <a:gs pos="33000">
                <a:srgbClr val="1F8E47"/>
              </a:gs>
              <a:gs pos="76000">
                <a:srgbClr val="1F8E47"/>
              </a:gs>
              <a:gs pos="96000">
                <a:srgbClr val="5398A2">
                  <a:alpha val="24000"/>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8" name="Rectangle 7">
            <a:extLst>
              <a:ext uri="{FF2B5EF4-FFF2-40B4-BE49-F238E27FC236}">
                <a16:creationId xmlns:a16="http://schemas.microsoft.com/office/drawing/2014/main" id="{3D09E26F-AFEC-C8E6-4E94-EC3B59EF61BC}"/>
              </a:ext>
            </a:extLst>
          </p:cNvPr>
          <p:cNvSpPr/>
          <p:nvPr/>
        </p:nvSpPr>
        <p:spPr>
          <a:xfrm rot="10800000">
            <a:off x="-15722" y="-1"/>
            <a:ext cx="4827217" cy="1551215"/>
          </a:xfrm>
          <a:prstGeom prst="rect">
            <a:avLst/>
          </a:prstGeom>
          <a:blipFill>
            <a:blip r:embed="rId3">
              <a:alphaModFix amt="73000"/>
            </a:blip>
            <a:srcRect/>
            <a:stretch>
              <a:fillRect l="14551" t="-156147" r="-14551" b="-5550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3">
            <a:extLst>
              <a:ext uri="{FF2B5EF4-FFF2-40B4-BE49-F238E27FC236}">
                <a16:creationId xmlns:a16="http://schemas.microsoft.com/office/drawing/2014/main" id="{63EDD9DA-E22E-6EE6-52ED-F3770CA9F63F}"/>
              </a:ext>
            </a:extLst>
          </p:cNvPr>
          <p:cNvSpPr txBox="1">
            <a:spLocks/>
          </p:cNvSpPr>
          <p:nvPr/>
        </p:nvSpPr>
        <p:spPr>
          <a:xfrm>
            <a:off x="668680" y="2261521"/>
            <a:ext cx="2845486" cy="26491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None/>
            </a:pP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Alternativ können Sie auch praktischere Herausforderungen in Betracht ziehen, wie zum Beispiel:</a:t>
            </a:r>
          </a:p>
          <a:p>
            <a:pPr marL="0" indent="0">
              <a:lnSpc>
                <a:spcPts val="2500"/>
              </a:lnSpc>
              <a:spcBef>
                <a:spcPts val="0"/>
              </a:spcBef>
              <a:buNone/>
            </a:pPr>
            <a:endParaRPr lang="en-IE"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12" name="Text Placeholder 3">
            <a:extLst>
              <a:ext uri="{FF2B5EF4-FFF2-40B4-BE49-F238E27FC236}">
                <a16:creationId xmlns:a16="http://schemas.microsoft.com/office/drawing/2014/main" id="{FDFF4B28-EE11-0B4B-9073-10BFC05EFE27}"/>
              </a:ext>
            </a:extLst>
          </p:cNvPr>
          <p:cNvSpPr txBox="1">
            <a:spLocks/>
          </p:cNvSpPr>
          <p:nvPr/>
        </p:nvSpPr>
        <p:spPr>
          <a:xfrm>
            <a:off x="4811495" y="2261522"/>
            <a:ext cx="6675956" cy="407970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00"/>
              </a:lnSpc>
              <a:spcBef>
                <a:spcPts val="800"/>
              </a:spcBef>
              <a:buClr>
                <a:srgbClr val="5398A2"/>
              </a:buClr>
            </a:pP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Keine Plastikflaschen kaufen</a:t>
            </a:r>
          </a:p>
          <a:p>
            <a:pPr>
              <a:lnSpc>
                <a:spcPts val="2200"/>
              </a:lnSpc>
              <a:spcBef>
                <a:spcPts val="800"/>
              </a:spcBef>
              <a:buClr>
                <a:srgbClr val="5398A2"/>
              </a:buClr>
            </a:pP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Keine neuen Kleidungsstücke kaufen</a:t>
            </a:r>
          </a:p>
          <a:p>
            <a:pPr>
              <a:lnSpc>
                <a:spcPts val="2200"/>
              </a:lnSpc>
              <a:spcBef>
                <a:spcPts val="800"/>
              </a:spcBef>
              <a:buClr>
                <a:srgbClr val="5398A2"/>
              </a:buClr>
            </a:pP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Sich vegetarisch ernähren</a:t>
            </a:r>
          </a:p>
          <a:p>
            <a:pPr>
              <a:lnSpc>
                <a:spcPts val="2200"/>
              </a:lnSpc>
              <a:spcBef>
                <a:spcPts val="800"/>
              </a:spcBef>
              <a:buClr>
                <a:srgbClr val="5398A2"/>
              </a:buClr>
            </a:pP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Verzicht auf Milchprodukte</a:t>
            </a:r>
          </a:p>
          <a:p>
            <a:pPr>
              <a:lnSpc>
                <a:spcPts val="2200"/>
              </a:lnSpc>
              <a:spcBef>
                <a:spcPts val="800"/>
              </a:spcBef>
              <a:buClr>
                <a:srgbClr val="5398A2"/>
              </a:buClr>
            </a:pP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Lernen, wie man kleine Gegenstände repariert, wenn sie kaputt gehen, anstatt neue zu kaufen</a:t>
            </a:r>
          </a:p>
          <a:p>
            <a:pPr>
              <a:lnSpc>
                <a:spcPts val="2200"/>
              </a:lnSpc>
              <a:spcBef>
                <a:spcPts val="800"/>
              </a:spcBef>
              <a:buClr>
                <a:srgbClr val="5398A2"/>
              </a:buClr>
            </a:pP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Kleidung ausbessern</a:t>
            </a:r>
          </a:p>
          <a:p>
            <a:pPr>
              <a:lnSpc>
                <a:spcPts val="2200"/>
              </a:lnSpc>
              <a:spcBef>
                <a:spcPts val="800"/>
              </a:spcBef>
              <a:buClr>
                <a:srgbClr val="5398A2"/>
              </a:buClr>
            </a:pPr>
            <a:endPar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lvl="0">
              <a:lnSpc>
                <a:spcPts val="2200"/>
              </a:lnSpc>
              <a:spcBef>
                <a:spcPts val="800"/>
              </a:spcBef>
              <a:buClr>
                <a:srgbClr val="5398A2"/>
              </a:buClr>
            </a:pPr>
            <a:endParaRPr lang="sv-SE" sz="22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13" name="Straight Connector 12">
            <a:extLst>
              <a:ext uri="{FF2B5EF4-FFF2-40B4-BE49-F238E27FC236}">
                <a16:creationId xmlns:a16="http://schemas.microsoft.com/office/drawing/2014/main" id="{FDD7C4A8-4C5E-CBAE-0D87-E89571F19BFF}"/>
              </a:ext>
            </a:extLst>
          </p:cNvPr>
          <p:cNvCxnSpPr>
            <a:cxnSpLocks/>
          </p:cNvCxnSpPr>
          <p:nvPr/>
        </p:nvCxnSpPr>
        <p:spPr>
          <a:xfrm>
            <a:off x="4354625" y="1870348"/>
            <a:ext cx="0" cy="338297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97339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54B766-B27B-618D-B978-B68B49588A60}"/>
            </a:ext>
          </a:extLst>
        </p:cNvPr>
        <p:cNvGrpSpPr/>
        <p:nvPr/>
      </p:nvGrpSpPr>
      <p:grpSpPr>
        <a:xfrm>
          <a:off x="0" y="0"/>
          <a:ext cx="0" cy="0"/>
          <a:chOff x="0" y="0"/>
          <a:chExt cx="0" cy="0"/>
        </a:xfrm>
      </p:grpSpPr>
      <p:sp>
        <p:nvSpPr>
          <p:cNvPr id="11" name="Google Shape;133;p1">
            <a:extLst>
              <a:ext uri="{FF2B5EF4-FFF2-40B4-BE49-F238E27FC236}">
                <a16:creationId xmlns:a16="http://schemas.microsoft.com/office/drawing/2014/main" id="{44BCBA03-391C-5025-798B-C939C78DBB9A}"/>
              </a:ext>
            </a:extLst>
          </p:cNvPr>
          <p:cNvSpPr/>
          <p:nvPr/>
        </p:nvSpPr>
        <p:spPr>
          <a:xfrm rot="10800000">
            <a:off x="23549" y="0"/>
            <a:ext cx="11490621" cy="6857994"/>
          </a:xfrm>
          <a:prstGeom prst="rect">
            <a:avLst/>
          </a:prstGeom>
          <a:gradFill>
            <a:gsLst>
              <a:gs pos="25000">
                <a:srgbClr val="1F8E47"/>
              </a:gs>
              <a:gs pos="75000">
                <a:srgbClr val="1F8E47"/>
              </a:gs>
            </a:gsLst>
            <a:lin ang="66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A3C6A9F0-4EDD-8DEA-91CE-A8D8ACA63621}"/>
              </a:ext>
            </a:extLst>
          </p:cNvPr>
          <p:cNvSpPr/>
          <p:nvPr/>
        </p:nvSpPr>
        <p:spPr>
          <a:xfrm rot="10800000">
            <a:off x="7838" y="0"/>
            <a:ext cx="4827217" cy="5198542"/>
          </a:xfrm>
          <a:prstGeom prst="rect">
            <a:avLst/>
          </a:prstGeom>
          <a:blipFill>
            <a:blip r:embed="rId2">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Placeholder 3">
            <a:extLst>
              <a:ext uri="{FF2B5EF4-FFF2-40B4-BE49-F238E27FC236}">
                <a16:creationId xmlns:a16="http://schemas.microsoft.com/office/drawing/2014/main" id="{23A6F6C7-B63C-6F58-163D-8D36737B8247}"/>
              </a:ext>
            </a:extLst>
          </p:cNvPr>
          <p:cNvSpPr txBox="1">
            <a:spLocks/>
          </p:cNvSpPr>
          <p:nvPr/>
        </p:nvSpPr>
        <p:spPr>
          <a:xfrm>
            <a:off x="677830" y="738432"/>
            <a:ext cx="2724641" cy="26491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None/>
            </a:pP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Bevor Sie beginnen, überlegen Sie sich, welche Ressourcen Sie für diese Aktivität benötigen. </a:t>
            </a:r>
          </a:p>
        </p:txBody>
      </p:sp>
      <p:sp>
        <p:nvSpPr>
          <p:cNvPr id="18" name="Text Placeholder 3">
            <a:extLst>
              <a:ext uri="{FF2B5EF4-FFF2-40B4-BE49-F238E27FC236}">
                <a16:creationId xmlns:a16="http://schemas.microsoft.com/office/drawing/2014/main" id="{A08562E3-FF47-D12B-F898-B814A8187189}"/>
              </a:ext>
            </a:extLst>
          </p:cNvPr>
          <p:cNvSpPr txBox="1">
            <a:spLocks/>
          </p:cNvSpPr>
          <p:nvPr/>
        </p:nvSpPr>
        <p:spPr>
          <a:xfrm>
            <a:off x="3200400" y="738433"/>
            <a:ext cx="7646896" cy="407970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200"/>
              </a:lnSpc>
              <a:spcBef>
                <a:spcPts val="800"/>
              </a:spcBef>
              <a:buClr>
                <a:srgbClr val="5398A2"/>
              </a:buClr>
              <a:buNone/>
            </a:pP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Müssen Sie einen Speiseplan und Einkaufslisten erstellen? Müssen Sie eine wiederverwendbare Flasche kaufen? Müssen Sie einige Alternativen zu Milchprodukten finden? Müssen Sie herausfinden, welche Bücher und Videos Ihnen beim Erlernen von Reparatur- oder Ausbesserungsarbeiten helfen können?</a:t>
            </a:r>
          </a:p>
          <a:p>
            <a:pPr marL="0" indent="0">
              <a:lnSpc>
                <a:spcPts val="2200"/>
              </a:lnSpc>
              <a:spcBef>
                <a:spcPts val="800"/>
              </a:spcBef>
              <a:buClr>
                <a:srgbClr val="5398A2"/>
              </a:buClr>
              <a:buNone/>
            </a:pP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a:t>
            </a:r>
          </a:p>
          <a:p>
            <a:pPr marL="0" indent="0">
              <a:lnSpc>
                <a:spcPts val="2200"/>
              </a:lnSpc>
              <a:spcBef>
                <a:spcPts val="800"/>
              </a:spcBef>
              <a:buClr>
                <a:srgbClr val="5398A2"/>
              </a:buClr>
              <a:buNone/>
            </a:pP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Bevor Sie mit Ihrer Challenge beginnen, nehmen Sie sich eine Stunde Zeit, um diese Überlegungen anzustellen und sich vorzubereiten, damit Sie erfolgreich sein können. Nehmen Sie sich jede Woche Zeit, um über Ihre Erkenntnisse und Lektionen nachzudenken und Anpassungen vorzunehmen, während Sie diese Challenge in der Praxis umsetzen. Fragen Sie sich: Wie kann ich diese Challenge für mich so unterhaltsam und einfach wie möglich gestalten, damit ich sie weiterführen kann? Mit wem kann ich darüber sprechen?</a:t>
            </a:r>
          </a:p>
          <a:p>
            <a:pPr marL="0" indent="0">
              <a:lnSpc>
                <a:spcPts val="2200"/>
              </a:lnSpc>
              <a:spcBef>
                <a:spcPts val="800"/>
              </a:spcBef>
              <a:buClr>
                <a:srgbClr val="5398A2"/>
              </a:buClr>
              <a:buNone/>
            </a:pP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a:t>
            </a:r>
          </a:p>
          <a:p>
            <a:pPr marL="0" indent="0">
              <a:lnSpc>
                <a:spcPts val="2200"/>
              </a:lnSpc>
              <a:spcBef>
                <a:spcPts val="800"/>
              </a:spcBef>
              <a:buClr>
                <a:srgbClr val="5398A2"/>
              </a:buClr>
              <a:buNone/>
            </a:pP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Wenn Sie Interesse und die Möglichkeit dazu haben, informieren Sie sich über formelle 30-Tage-Challenge-Initiativen wie </a:t>
            </a:r>
            <a:r>
              <a:rPr lang="en-IE" sz="2200" b="1" dirty="0" err="1">
                <a:solidFill>
                  <a:srgbClr val="87A66E"/>
                </a:solidFill>
                <a:latin typeface="Calibri" panose="020F0502020204030204" pitchFamily="34" charset="0"/>
                <a:ea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cChallenge</a:t>
            </a:r>
            <a:r>
              <a:rPr lang="en-IE" sz="2200" b="1" dirty="0">
                <a:solidFill>
                  <a:schemeClr val="bg1"/>
                </a:solidFill>
                <a:latin typeface="Calibri" panose="020F0502020204030204" pitchFamily="34" charset="0"/>
                <a:ea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a:t>
            </a:r>
            <a:endParaRPr lang="en-IE" sz="220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200"/>
              </a:lnSpc>
              <a:spcBef>
                <a:spcPts val="800"/>
              </a:spcBef>
              <a:buClr>
                <a:srgbClr val="5398A2"/>
              </a:buClr>
              <a:buNone/>
            </a:pPr>
            <a:endParaRPr lang="sv-SE" sz="22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cxnSp>
        <p:nvCxnSpPr>
          <p:cNvPr id="19" name="Straight Connector 18">
            <a:extLst>
              <a:ext uri="{FF2B5EF4-FFF2-40B4-BE49-F238E27FC236}">
                <a16:creationId xmlns:a16="http://schemas.microsoft.com/office/drawing/2014/main" id="{F8F2E42C-116D-E799-6EEC-DC3B0EFA3D15}"/>
              </a:ext>
            </a:extLst>
          </p:cNvPr>
          <p:cNvCxnSpPr>
            <a:cxnSpLocks/>
          </p:cNvCxnSpPr>
          <p:nvPr/>
        </p:nvCxnSpPr>
        <p:spPr>
          <a:xfrm>
            <a:off x="2999858" y="455088"/>
            <a:ext cx="0" cy="5728700"/>
          </a:xfrm>
          <a:prstGeom prst="line">
            <a:avLst/>
          </a:prstGeom>
          <a:ln w="28575">
            <a:solidFill>
              <a:schemeClr val="bg1"/>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16946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6BB038-19D8-B7B1-27D3-685B9238D07A}"/>
            </a:ext>
          </a:extLst>
        </p:cNvPr>
        <p:cNvGrpSpPr/>
        <p:nvPr/>
      </p:nvGrpSpPr>
      <p:grpSpPr>
        <a:xfrm>
          <a:off x="0" y="0"/>
          <a:ext cx="0" cy="0"/>
          <a:chOff x="0" y="0"/>
          <a:chExt cx="0" cy="0"/>
        </a:xfrm>
      </p:grpSpPr>
      <p:grpSp>
        <p:nvGrpSpPr>
          <p:cNvPr id="22" name="Group 21">
            <a:extLst>
              <a:ext uri="{FF2B5EF4-FFF2-40B4-BE49-F238E27FC236}">
                <a16:creationId xmlns:a16="http://schemas.microsoft.com/office/drawing/2014/main" id="{E9749F8D-EFE7-CFC9-A7F8-D5BCE728CDCC}"/>
              </a:ext>
            </a:extLst>
          </p:cNvPr>
          <p:cNvGrpSpPr/>
          <p:nvPr/>
        </p:nvGrpSpPr>
        <p:grpSpPr>
          <a:xfrm rot="10800000">
            <a:off x="4406712" y="304963"/>
            <a:ext cx="7793023" cy="6185473"/>
            <a:chOff x="0" y="304964"/>
            <a:chExt cx="7427496" cy="5895347"/>
          </a:xfrm>
        </p:grpSpPr>
        <p:sp>
          <p:nvSpPr>
            <p:cNvPr id="12" name="Freeform 11">
              <a:extLst>
                <a:ext uri="{FF2B5EF4-FFF2-40B4-BE49-F238E27FC236}">
                  <a16:creationId xmlns:a16="http://schemas.microsoft.com/office/drawing/2014/main" id="{421587E0-9847-FB6B-63B5-8EAB4D1985E5}"/>
                </a:ext>
              </a:extLst>
            </p:cNvPr>
            <p:cNvSpPr/>
            <p:nvPr/>
          </p:nvSpPr>
          <p:spPr>
            <a:xfrm rot="16200000">
              <a:off x="766141" y="-461044"/>
              <a:ext cx="5895217" cy="7427493"/>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5398A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Rectangle 14">
              <a:extLst>
                <a:ext uri="{FF2B5EF4-FFF2-40B4-BE49-F238E27FC236}">
                  <a16:creationId xmlns:a16="http://schemas.microsoft.com/office/drawing/2014/main" id="{4B0CF476-D9E4-8024-5832-A76A7D7EF1C2}"/>
                </a:ext>
              </a:extLst>
            </p:cNvPr>
            <p:cNvSpPr/>
            <p:nvPr/>
          </p:nvSpPr>
          <p:spPr>
            <a:xfrm rot="5400000">
              <a:off x="456517" y="-151553"/>
              <a:ext cx="5894030" cy="6807064"/>
            </a:xfrm>
            <a:prstGeom prst="rect">
              <a:avLst/>
            </a:prstGeom>
            <a:blipFill dpi="0" rotWithShape="1">
              <a:blip r:embed="rId2">
                <a:alphaModFix amt="86000"/>
              </a:blip>
              <a:srcRect/>
              <a:stretch>
                <a:fillRect l="-9243" t="34049" r="-6075" b="-3404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Text Placeholder 6">
            <a:extLst>
              <a:ext uri="{FF2B5EF4-FFF2-40B4-BE49-F238E27FC236}">
                <a16:creationId xmlns:a16="http://schemas.microsoft.com/office/drawing/2014/main" id="{97229D0B-DB0C-10AB-92D5-03D996363E00}"/>
              </a:ext>
            </a:extLst>
          </p:cNvPr>
          <p:cNvSpPr txBox="1">
            <a:spLocks/>
          </p:cNvSpPr>
          <p:nvPr/>
        </p:nvSpPr>
        <p:spPr>
          <a:xfrm>
            <a:off x="979940" y="1167544"/>
            <a:ext cx="2998500" cy="54714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3000" b="1" dirty="0">
                <a:solidFill>
                  <a:srgbClr val="5398A2"/>
                </a:solidFill>
              </a:rPr>
              <a:t>03</a:t>
            </a:r>
          </a:p>
        </p:txBody>
      </p:sp>
      <p:cxnSp>
        <p:nvCxnSpPr>
          <p:cNvPr id="20" name="Straight Connector 19">
            <a:extLst>
              <a:ext uri="{FF2B5EF4-FFF2-40B4-BE49-F238E27FC236}">
                <a16:creationId xmlns:a16="http://schemas.microsoft.com/office/drawing/2014/main" id="{ED32D6E9-7BEF-8D3D-8205-627FAF4715D3}"/>
              </a:ext>
            </a:extLst>
          </p:cNvPr>
          <p:cNvCxnSpPr>
            <a:cxnSpLocks/>
          </p:cNvCxnSpPr>
          <p:nvPr/>
        </p:nvCxnSpPr>
        <p:spPr>
          <a:xfrm flipH="1">
            <a:off x="979940" y="2577269"/>
            <a:ext cx="4004436" cy="0"/>
          </a:xfrm>
          <a:prstGeom prst="line">
            <a:avLst/>
          </a:prstGeom>
          <a:ln w="28575">
            <a:solidFill>
              <a:srgbClr val="5398A2"/>
            </a:solidFill>
            <a:prstDash val="sysDash"/>
          </a:ln>
        </p:spPr>
        <p:style>
          <a:lnRef idx="1">
            <a:schemeClr val="accent1"/>
          </a:lnRef>
          <a:fillRef idx="0">
            <a:schemeClr val="accent1"/>
          </a:fillRef>
          <a:effectRef idx="0">
            <a:schemeClr val="accent1"/>
          </a:effectRef>
          <a:fontRef idx="minor">
            <a:schemeClr val="tx1"/>
          </a:fontRef>
        </p:style>
      </p:cxnSp>
      <p:pic>
        <p:nvPicPr>
          <p:cNvPr id="29" name="Picture 28">
            <a:extLst>
              <a:ext uri="{FF2B5EF4-FFF2-40B4-BE49-F238E27FC236}">
                <a16:creationId xmlns:a16="http://schemas.microsoft.com/office/drawing/2014/main" id="{2CE324FC-0917-092D-472D-2F66D850CCD6}"/>
              </a:ext>
            </a:extLst>
          </p:cNvPr>
          <p:cNvPicPr>
            <a:picLocks noChangeAspect="1"/>
          </p:cNvPicPr>
          <p:nvPr/>
        </p:nvPicPr>
        <p:blipFill rotWithShape="1">
          <a:blip r:embed="rId3">
            <a:biLevel thresh="25000"/>
            <a:extLst>
              <a:ext uri="{28A0092B-C50C-407E-A947-70E740481C1C}">
                <a14:useLocalDpi xmlns:a14="http://schemas.microsoft.com/office/drawing/2010/main" val="0"/>
              </a:ext>
            </a:extLst>
          </a:blip>
          <a:srcRect l="5658" t="83100" r="4952" b="3474"/>
          <a:stretch/>
        </p:blipFill>
        <p:spPr>
          <a:xfrm rot="16200000">
            <a:off x="11194976" y="5551031"/>
            <a:ext cx="1512233" cy="166935"/>
          </a:xfrm>
          <a:prstGeom prst="rect">
            <a:avLst/>
          </a:prstGeom>
        </p:spPr>
      </p:pic>
      <p:cxnSp>
        <p:nvCxnSpPr>
          <p:cNvPr id="4" name="Straight Connector 3">
            <a:extLst>
              <a:ext uri="{FF2B5EF4-FFF2-40B4-BE49-F238E27FC236}">
                <a16:creationId xmlns:a16="http://schemas.microsoft.com/office/drawing/2014/main" id="{2E5E6FAE-E56B-1CD4-531F-639D203D2504}"/>
              </a:ext>
            </a:extLst>
          </p:cNvPr>
          <p:cNvCxnSpPr>
            <a:cxnSpLocks/>
          </p:cNvCxnSpPr>
          <p:nvPr/>
        </p:nvCxnSpPr>
        <p:spPr>
          <a:xfrm flipH="1">
            <a:off x="4625788" y="2581667"/>
            <a:ext cx="4150887" cy="0"/>
          </a:xfrm>
          <a:prstGeom prst="line">
            <a:avLst/>
          </a:prstGeom>
          <a:ln w="28575">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B31CC5FC-A7E9-49B8-C83C-A9BF989461C2}"/>
              </a:ext>
            </a:extLst>
          </p:cNvPr>
          <p:cNvSpPr/>
          <p:nvPr/>
        </p:nvSpPr>
        <p:spPr>
          <a:xfrm>
            <a:off x="6204857" y="2547251"/>
            <a:ext cx="4874942" cy="850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2" name="Rectangle 1">
            <a:extLst>
              <a:ext uri="{FF2B5EF4-FFF2-40B4-BE49-F238E27FC236}">
                <a16:creationId xmlns:a16="http://schemas.microsoft.com/office/drawing/2014/main" id="{BF404203-884B-CA31-4105-1B3231555F9A}"/>
              </a:ext>
            </a:extLst>
          </p:cNvPr>
          <p:cNvSpPr/>
          <p:nvPr/>
        </p:nvSpPr>
        <p:spPr>
          <a:xfrm>
            <a:off x="5071073" y="3525562"/>
            <a:ext cx="5987288" cy="850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11" name="Rectangle 10">
            <a:extLst>
              <a:ext uri="{FF2B5EF4-FFF2-40B4-BE49-F238E27FC236}">
                <a16:creationId xmlns:a16="http://schemas.microsoft.com/office/drawing/2014/main" id="{9BEC4610-6CBD-B234-855A-063E568CBEEF}"/>
              </a:ext>
            </a:extLst>
          </p:cNvPr>
          <p:cNvSpPr/>
          <p:nvPr/>
        </p:nvSpPr>
        <p:spPr>
          <a:xfrm>
            <a:off x="6760363" y="4485156"/>
            <a:ext cx="4287682" cy="850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13" name="TextBox 12">
            <a:extLst>
              <a:ext uri="{FF2B5EF4-FFF2-40B4-BE49-F238E27FC236}">
                <a16:creationId xmlns:a16="http://schemas.microsoft.com/office/drawing/2014/main" id="{92C79781-3F97-C1DC-B0CD-7CB3B627B9F1}"/>
              </a:ext>
            </a:extLst>
          </p:cNvPr>
          <p:cNvSpPr txBox="1"/>
          <p:nvPr/>
        </p:nvSpPr>
        <p:spPr>
          <a:xfrm>
            <a:off x="5648739" y="4501643"/>
            <a:ext cx="5356443" cy="830997"/>
          </a:xfrm>
          <a:prstGeom prst="rect">
            <a:avLst/>
          </a:prstGeom>
          <a:noFill/>
        </p:spPr>
        <p:txBody>
          <a:bodyPr wrap="square" rtlCol="0">
            <a:spAutoFit/>
          </a:bodyPr>
          <a:lstStyle/>
          <a:p>
            <a:pPr algn="r"/>
            <a:r>
              <a:rPr lang="en-US" sz="4800" b="1" spc="324" dirty="0">
                <a:solidFill>
                  <a:srgbClr val="5398A2"/>
                </a:solidFill>
                <a:latin typeface="Calibri" panose="020F0502020204030204" pitchFamily="34" charset="0"/>
                <a:cs typeface="Calibri" panose="020F0502020204030204" pitchFamily="34" charset="0"/>
              </a:rPr>
              <a:t>Lebensweisen</a:t>
            </a:r>
          </a:p>
        </p:txBody>
      </p:sp>
      <p:sp>
        <p:nvSpPr>
          <p:cNvPr id="14" name="TextBox 13">
            <a:extLst>
              <a:ext uri="{FF2B5EF4-FFF2-40B4-BE49-F238E27FC236}">
                <a16:creationId xmlns:a16="http://schemas.microsoft.com/office/drawing/2014/main" id="{B6F07A20-E57C-3B8E-FF43-50092129CA69}"/>
              </a:ext>
            </a:extLst>
          </p:cNvPr>
          <p:cNvSpPr txBox="1"/>
          <p:nvPr/>
        </p:nvSpPr>
        <p:spPr>
          <a:xfrm>
            <a:off x="5894937" y="2656478"/>
            <a:ext cx="5163424" cy="830997"/>
          </a:xfrm>
          <a:prstGeom prst="rect">
            <a:avLst/>
          </a:prstGeom>
          <a:noFill/>
        </p:spPr>
        <p:txBody>
          <a:bodyPr wrap="square" rtlCol="0">
            <a:spAutoFit/>
          </a:bodyPr>
          <a:lstStyle/>
          <a:p>
            <a:pPr algn="r"/>
            <a:r>
              <a:rPr lang="en-US" sz="4800" b="1" spc="324" dirty="0">
                <a:solidFill>
                  <a:srgbClr val="5398A2"/>
                </a:solidFill>
                <a:latin typeface="Calibri" panose="020F0502020204030204" pitchFamily="34" charset="0"/>
                <a:cs typeface="Calibri" panose="020F0502020204030204" pitchFamily="34" charset="0"/>
              </a:rPr>
              <a:t>Aktivitäten zur</a:t>
            </a:r>
          </a:p>
        </p:txBody>
      </p:sp>
      <p:sp>
        <p:nvSpPr>
          <p:cNvPr id="17" name="TextBox 16">
            <a:extLst>
              <a:ext uri="{FF2B5EF4-FFF2-40B4-BE49-F238E27FC236}">
                <a16:creationId xmlns:a16="http://schemas.microsoft.com/office/drawing/2014/main" id="{E985270A-3E2B-9BCB-EC2A-4E9EA95BC7FA}"/>
              </a:ext>
            </a:extLst>
          </p:cNvPr>
          <p:cNvSpPr txBox="1"/>
          <p:nvPr/>
        </p:nvSpPr>
        <p:spPr>
          <a:xfrm>
            <a:off x="4642803" y="3542049"/>
            <a:ext cx="6372694" cy="830997"/>
          </a:xfrm>
          <a:prstGeom prst="rect">
            <a:avLst/>
          </a:prstGeom>
          <a:noFill/>
        </p:spPr>
        <p:txBody>
          <a:bodyPr wrap="square" rtlCol="0">
            <a:spAutoFit/>
          </a:bodyPr>
          <a:lstStyle/>
          <a:p>
            <a:pPr algn="r"/>
            <a:r>
              <a:rPr lang="en-US" sz="4800" b="1" spc="324" dirty="0">
                <a:solidFill>
                  <a:srgbClr val="5398A2"/>
                </a:solidFill>
                <a:latin typeface="Calibri" panose="020F0502020204030204" pitchFamily="34" charset="0"/>
                <a:cs typeface="Calibri" panose="020F0502020204030204" pitchFamily="34" charset="0"/>
              </a:rPr>
              <a:t>, die Kraft geben</a:t>
            </a:r>
          </a:p>
        </p:txBody>
      </p:sp>
    </p:spTree>
    <p:extLst>
      <p:ext uri="{BB962C8B-B14F-4D97-AF65-F5344CB8AC3E}">
        <p14:creationId xmlns:p14="http://schemas.microsoft.com/office/powerpoint/2010/main" val="9098788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B72680-FBCC-9326-6350-FAFE9D3CEE23}"/>
            </a:ext>
          </a:extLst>
        </p:cNvPr>
        <p:cNvGrpSpPr/>
        <p:nvPr/>
      </p:nvGrpSpPr>
      <p:grpSpPr>
        <a:xfrm>
          <a:off x="0" y="0"/>
          <a:ext cx="0" cy="0"/>
          <a:chOff x="0" y="0"/>
          <a:chExt cx="0" cy="0"/>
        </a:xfrm>
      </p:grpSpPr>
      <p:sp>
        <p:nvSpPr>
          <p:cNvPr id="11" name="Google Shape;133;p1">
            <a:extLst>
              <a:ext uri="{FF2B5EF4-FFF2-40B4-BE49-F238E27FC236}">
                <a16:creationId xmlns:a16="http://schemas.microsoft.com/office/drawing/2014/main" id="{B6E8C272-F38A-E042-B266-5D7D7D79B76F}"/>
              </a:ext>
            </a:extLst>
          </p:cNvPr>
          <p:cNvSpPr/>
          <p:nvPr/>
        </p:nvSpPr>
        <p:spPr>
          <a:xfrm rot="10800000">
            <a:off x="-6" y="-8"/>
            <a:ext cx="5486406" cy="6858008"/>
          </a:xfrm>
          <a:prstGeom prst="rect">
            <a:avLst/>
          </a:prstGeom>
          <a:gradFill>
            <a:gsLst>
              <a:gs pos="33000">
                <a:srgbClr val="1F8E47"/>
              </a:gs>
              <a:gs pos="74000">
                <a:srgbClr val="1F8E47"/>
              </a:gs>
              <a:gs pos="94000">
                <a:srgbClr val="5398A2"/>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6923761E-8168-A41A-114A-41AA891AFE0C}"/>
              </a:ext>
            </a:extLst>
          </p:cNvPr>
          <p:cNvSpPr/>
          <p:nvPr/>
        </p:nvSpPr>
        <p:spPr>
          <a:xfrm rot="10800000">
            <a:off x="40205" y="3429000"/>
            <a:ext cx="4846588" cy="3390458"/>
          </a:xfrm>
          <a:prstGeom prst="rect">
            <a:avLst/>
          </a:prstGeom>
          <a:blipFill>
            <a:blip r:embed="rId2">
              <a:alphaModFix amt="73000"/>
            </a:blip>
            <a:srcRect/>
            <a:stretch>
              <a:fillRect l="14893" t="-57338" r="-14493" b="14748"/>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3">
            <a:extLst>
              <a:ext uri="{FF2B5EF4-FFF2-40B4-BE49-F238E27FC236}">
                <a16:creationId xmlns:a16="http://schemas.microsoft.com/office/drawing/2014/main" id="{C71DCFE0-0E42-DEFD-C8C5-B25AC4BC9F85}"/>
              </a:ext>
            </a:extLst>
          </p:cNvPr>
          <p:cNvSpPr txBox="1">
            <a:spLocks/>
          </p:cNvSpPr>
          <p:nvPr/>
        </p:nvSpPr>
        <p:spPr>
          <a:xfrm>
            <a:off x="447305" y="777240"/>
            <a:ext cx="4479699" cy="604221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600"/>
              </a:lnSpc>
              <a:spcBef>
                <a:spcPts val="0"/>
              </a:spcBef>
              <a:buNone/>
            </a:pPr>
            <a:r>
              <a:rPr lang="en-IE" sz="3000" dirty="0">
                <a:solidFill>
                  <a:schemeClr val="bg1"/>
                </a:solidFill>
                <a:latin typeface="Calibri" panose="020F0502020204030204" pitchFamily="34" charset="0"/>
                <a:ea typeface="Calibri" panose="020F0502020204030204" pitchFamily="34" charset="0"/>
                <a:cs typeface="Calibri" panose="020F0502020204030204" pitchFamily="34" charset="0"/>
              </a:rPr>
              <a:t>Es gibt so viele verschiedene Möglichkeiten, ein nachhaltiges, spannendes und sinnvolles Leben zu führen, dass wir unmöglich alle behandeln können.</a:t>
            </a:r>
          </a:p>
        </p:txBody>
      </p:sp>
      <p:sp>
        <p:nvSpPr>
          <p:cNvPr id="8" name="Text Placeholder 3">
            <a:extLst>
              <a:ext uri="{FF2B5EF4-FFF2-40B4-BE49-F238E27FC236}">
                <a16:creationId xmlns:a16="http://schemas.microsoft.com/office/drawing/2014/main" id="{16F57749-8810-2190-D3D8-A6C1EEBF1900}"/>
              </a:ext>
            </a:extLst>
          </p:cNvPr>
          <p:cNvSpPr txBox="1">
            <a:spLocks/>
          </p:cNvSpPr>
          <p:nvPr/>
        </p:nvSpPr>
        <p:spPr>
          <a:xfrm>
            <a:off x="6096000" y="738433"/>
            <a:ext cx="4751296" cy="407970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200"/>
              </a:lnSpc>
              <a:spcBef>
                <a:spcPts val="800"/>
              </a:spcBef>
              <a:buClr>
                <a:srgbClr val="5398A2"/>
              </a:buClr>
              <a:buNone/>
            </a:pP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Stattdessen haben wir uns dafür entschieden, uns auf einige praktische Aktivitäten zu konzentrieren, die hoffentlich ein wenig Inspiration bieten können. Im Folgenden erfahren Sie, wie Sie alte Gebäude restaurieren, mit natürlichen Materialien bauen und was Sie beachten sollten, wenn Sie harmonischer in der Natur leben möchten. </a:t>
            </a:r>
          </a:p>
          <a:p>
            <a:pPr marL="0" indent="0">
              <a:lnSpc>
                <a:spcPts val="2200"/>
              </a:lnSpc>
              <a:spcBef>
                <a:spcPts val="800"/>
              </a:spcBef>
              <a:buClr>
                <a:srgbClr val="5398A2"/>
              </a:buClr>
              <a:buNone/>
            </a:pPr>
            <a:endPar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200"/>
              </a:lnSpc>
              <a:spcBef>
                <a:spcPts val="800"/>
              </a:spcBef>
              <a:buClr>
                <a:srgbClr val="5398A2"/>
              </a:buClr>
              <a:buNone/>
            </a:pP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Die meisten der in diesem Modul beschriebenen Aktivitäten sind große Unternehmungen, die wir nicht empfehlen, alleine durchzuführen. Es handelt sich um kollektive Aktivitäten, die in der Familie oder einer größeren Gemeinschaft stattfinden sollten.</a:t>
            </a:r>
          </a:p>
          <a:p>
            <a:pPr marL="0" indent="0">
              <a:lnSpc>
                <a:spcPts val="2200"/>
              </a:lnSpc>
              <a:spcBef>
                <a:spcPts val="800"/>
              </a:spcBef>
              <a:buClr>
                <a:srgbClr val="5398A2"/>
              </a:buClr>
              <a:buNone/>
            </a:pPr>
            <a:endParaRPr lang="sv-SE" sz="22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487247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B7A680-7270-6732-0C13-BC3024129D6A}"/>
            </a:ext>
          </a:extLst>
        </p:cNvPr>
        <p:cNvGrpSpPr/>
        <p:nvPr/>
      </p:nvGrpSpPr>
      <p:grpSpPr>
        <a:xfrm>
          <a:off x="0" y="0"/>
          <a:ext cx="0" cy="0"/>
          <a:chOff x="0" y="0"/>
          <a:chExt cx="0" cy="0"/>
        </a:xfrm>
      </p:grpSpPr>
      <p:pic>
        <p:nvPicPr>
          <p:cNvPr id="9" name="Picture 8" descr="Hands holding a small plant&#10;&#10;AI-generated content may be incorrect.">
            <a:extLst>
              <a:ext uri="{FF2B5EF4-FFF2-40B4-BE49-F238E27FC236}">
                <a16:creationId xmlns:a16="http://schemas.microsoft.com/office/drawing/2014/main" id="{95BCD480-A52E-81AD-BAC7-B496183B3509}"/>
              </a:ext>
            </a:extLst>
          </p:cNvPr>
          <p:cNvPicPr>
            <a:picLocks noChangeAspect="1"/>
          </p:cNvPicPr>
          <p:nvPr/>
        </p:nvPicPr>
        <p:blipFill rotWithShape="1">
          <a:blip r:embed="rId2"/>
          <a:srcRect l="1784" t="17613" r="34277" b="-732"/>
          <a:stretch/>
        </p:blipFill>
        <p:spPr>
          <a:xfrm>
            <a:off x="6351968" y="9991"/>
            <a:ext cx="5131899" cy="4487402"/>
          </a:xfrm>
          <a:prstGeom prst="rect">
            <a:avLst/>
          </a:prstGeom>
        </p:spPr>
      </p:pic>
      <p:sp>
        <p:nvSpPr>
          <p:cNvPr id="11" name="Google Shape;133;p1">
            <a:extLst>
              <a:ext uri="{FF2B5EF4-FFF2-40B4-BE49-F238E27FC236}">
                <a16:creationId xmlns:a16="http://schemas.microsoft.com/office/drawing/2014/main" id="{0FBAECCA-748B-591D-9231-8C3594EB527F}"/>
              </a:ext>
            </a:extLst>
          </p:cNvPr>
          <p:cNvSpPr/>
          <p:nvPr/>
        </p:nvSpPr>
        <p:spPr>
          <a:xfrm rot="10800000">
            <a:off x="23557" y="0"/>
            <a:ext cx="11479162" cy="6857994"/>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A992354F-C026-0D3E-A5FD-162754502F40}"/>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Google Shape;145;p2">
            <a:extLst>
              <a:ext uri="{FF2B5EF4-FFF2-40B4-BE49-F238E27FC236}">
                <a16:creationId xmlns:a16="http://schemas.microsoft.com/office/drawing/2014/main" id="{A49CC94B-717F-5FDF-A5AB-308CCC8E4704}"/>
              </a:ext>
            </a:extLst>
          </p:cNvPr>
          <p:cNvSpPr txBox="1">
            <a:spLocks/>
          </p:cNvSpPr>
          <p:nvPr/>
        </p:nvSpPr>
        <p:spPr>
          <a:xfrm>
            <a:off x="1" y="568191"/>
            <a:ext cx="7356945"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Restaurierung alter Gebäude </a:t>
            </a:r>
          </a:p>
        </p:txBody>
      </p:sp>
      <p:sp>
        <p:nvSpPr>
          <p:cNvPr id="6" name="Text Placeholder 3">
            <a:extLst>
              <a:ext uri="{FF2B5EF4-FFF2-40B4-BE49-F238E27FC236}">
                <a16:creationId xmlns:a16="http://schemas.microsoft.com/office/drawing/2014/main" id="{9868CE98-55C5-610C-FE22-A7C2EF19828C}"/>
              </a:ext>
            </a:extLst>
          </p:cNvPr>
          <p:cNvSpPr txBox="1">
            <a:spLocks/>
          </p:cNvSpPr>
          <p:nvPr/>
        </p:nvSpPr>
        <p:spPr>
          <a:xfrm>
            <a:off x="1089536" y="1921602"/>
            <a:ext cx="9488817" cy="452907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None/>
            </a:pP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Wie </a:t>
            </a:r>
            <a:r>
              <a:rPr lang="en-IE" b="1" dirty="0">
                <a:solidFill>
                  <a:schemeClr val="bg1"/>
                </a:solidFill>
                <a:latin typeface="Calibri" panose="020F0502020204030204" pitchFamily="34" charset="0"/>
                <a:ea typeface="Calibri" panose="020F0502020204030204" pitchFamily="34" charset="0"/>
                <a:cs typeface="Calibri" panose="020F0502020204030204" pitchFamily="34" charset="0"/>
              </a:rPr>
              <a:t>Carl Elefante </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sagte: </a:t>
            </a:r>
          </a:p>
          <a:p>
            <a:pPr marL="0" indent="0">
              <a:lnSpc>
                <a:spcPts val="2500"/>
              </a:lnSpc>
              <a:spcBef>
                <a:spcPts val="0"/>
              </a:spcBef>
              <a:buNone/>
            </a:pPr>
            <a:endParaRPr lang="en-IE"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900"/>
              </a:lnSpc>
              <a:spcBef>
                <a:spcPts val="0"/>
              </a:spcBef>
              <a:buNone/>
            </a:pPr>
            <a:r>
              <a:rPr lang="en-IE" sz="3500" b="1" i="1" dirty="0">
                <a:solidFill>
                  <a:schemeClr val="bg1"/>
                </a:solidFill>
                <a:latin typeface="Calibri" panose="020F0502020204030204" pitchFamily="34" charset="0"/>
                <a:ea typeface="Calibri" panose="020F0502020204030204" pitchFamily="34" charset="0"/>
                <a:cs typeface="Calibri" panose="020F0502020204030204" pitchFamily="34" charset="0"/>
              </a:rPr>
              <a:t>„Das umweltfreundlichste Gebäude ist </a:t>
            </a:r>
          </a:p>
          <a:p>
            <a:pPr marL="0" indent="0">
              <a:lnSpc>
                <a:spcPts val="2900"/>
              </a:lnSpc>
              <a:spcBef>
                <a:spcPts val="0"/>
              </a:spcBef>
              <a:buNone/>
            </a:pPr>
            <a:r>
              <a:rPr lang="en-IE" sz="3500" b="1" i="1" dirty="0">
                <a:solidFill>
                  <a:schemeClr val="bg1"/>
                </a:solidFill>
                <a:latin typeface="Calibri" panose="020F0502020204030204" pitchFamily="34" charset="0"/>
                <a:ea typeface="Calibri" panose="020F0502020204030204" pitchFamily="34" charset="0"/>
                <a:cs typeface="Calibri" panose="020F0502020204030204" pitchFamily="34" charset="0"/>
              </a:rPr>
              <a:t>das, das bereits existiert.“ </a:t>
            </a:r>
          </a:p>
          <a:p>
            <a:pPr marL="0" indent="0">
              <a:lnSpc>
                <a:spcPts val="2500"/>
              </a:lnSpc>
              <a:spcBef>
                <a:spcPts val="0"/>
              </a:spcBef>
              <a:buNone/>
            </a:pPr>
            <a:endParaRPr lang="en-IE" sz="3500" b="1" i="1"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None/>
            </a:pP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Die Restaurierung alter Gebäude bietet eine einzigartige Möglichkeit, Nachhaltigkeit zu fördern und gleichzeitig eine Verbindung zu Ihrem kulturellen Erbe herzustellen.</a:t>
            </a:r>
          </a:p>
          <a:p>
            <a:pPr marL="0" indent="0">
              <a:lnSpc>
                <a:spcPts val="2500"/>
              </a:lnSpc>
              <a:spcBef>
                <a:spcPts val="0"/>
              </a:spcBef>
              <a:buNone/>
            </a:pP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Durch die Erhaltung der von unseren Vorfahren erbauten Strukturen würdigen wir nicht </a:t>
            </a:r>
          </a:p>
          <a:p>
            <a:pPr marL="0" indent="0">
              <a:lnSpc>
                <a:spcPts val="2500"/>
              </a:lnSpc>
              <a:spcBef>
                <a:spcPts val="0"/>
              </a:spcBef>
              <a:buNone/>
            </a:pP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nicht nur ihre Handwerkskunst, sondern führen auch </a:t>
            </a:r>
          </a:p>
          <a:p>
            <a:pPr marL="0" indent="0">
              <a:lnSpc>
                <a:spcPts val="2500"/>
              </a:lnSpc>
              <a:spcBef>
                <a:spcPts val="0"/>
              </a:spcBef>
              <a:buNone/>
            </a:pP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Traditionen der Findigkeit und Selbstversorgung fort.</a:t>
            </a:r>
          </a:p>
          <a:p>
            <a:pPr marL="0" indent="0">
              <a:lnSpc>
                <a:spcPts val="2500"/>
              </a:lnSpc>
              <a:spcBef>
                <a:spcPts val="0"/>
              </a:spcBef>
              <a:buNone/>
            </a:pPr>
            <a:endParaRPr lang="en-IE"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851578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2BC183-69E6-8FB5-071A-1432638FFE09}"/>
            </a:ext>
          </a:extLst>
        </p:cNvPr>
        <p:cNvGrpSpPr/>
        <p:nvPr/>
      </p:nvGrpSpPr>
      <p:grpSpPr>
        <a:xfrm>
          <a:off x="0" y="0"/>
          <a:ext cx="0" cy="0"/>
          <a:chOff x="0" y="0"/>
          <a:chExt cx="0" cy="0"/>
        </a:xfrm>
      </p:grpSpPr>
      <p:pic>
        <p:nvPicPr>
          <p:cNvPr id="9" name="Picture 8" descr="Hands holding a small plant&#10;&#10;AI-generated content may be incorrect.">
            <a:extLst>
              <a:ext uri="{FF2B5EF4-FFF2-40B4-BE49-F238E27FC236}">
                <a16:creationId xmlns:a16="http://schemas.microsoft.com/office/drawing/2014/main" id="{A680E98C-7059-1E95-1131-DB87EC1F4DA8}"/>
              </a:ext>
            </a:extLst>
          </p:cNvPr>
          <p:cNvPicPr>
            <a:picLocks noChangeAspect="1"/>
          </p:cNvPicPr>
          <p:nvPr/>
        </p:nvPicPr>
        <p:blipFill rotWithShape="1">
          <a:blip r:embed="rId2"/>
          <a:srcRect l="1784" t="17613" r="34277" b="-732"/>
          <a:stretch/>
        </p:blipFill>
        <p:spPr>
          <a:xfrm>
            <a:off x="6351968" y="9991"/>
            <a:ext cx="5131899" cy="4487402"/>
          </a:xfrm>
          <a:prstGeom prst="rect">
            <a:avLst/>
          </a:prstGeom>
        </p:spPr>
      </p:pic>
      <p:sp>
        <p:nvSpPr>
          <p:cNvPr id="11" name="Google Shape;133;p1">
            <a:extLst>
              <a:ext uri="{FF2B5EF4-FFF2-40B4-BE49-F238E27FC236}">
                <a16:creationId xmlns:a16="http://schemas.microsoft.com/office/drawing/2014/main" id="{E5CD3C8F-29ED-FC0D-E6EE-EFAA2AA0C76D}"/>
              </a:ext>
            </a:extLst>
          </p:cNvPr>
          <p:cNvSpPr/>
          <p:nvPr/>
        </p:nvSpPr>
        <p:spPr>
          <a:xfrm rot="10800000">
            <a:off x="23557" y="0"/>
            <a:ext cx="11479162" cy="6857994"/>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B5358F57-24E3-6AD0-6225-0B2E236C60CF}"/>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88D222A9-6982-7F49-C6C0-1AAE502E50EB}"/>
              </a:ext>
            </a:extLst>
          </p:cNvPr>
          <p:cNvSpPr/>
          <p:nvPr/>
        </p:nvSpPr>
        <p:spPr>
          <a:xfrm>
            <a:off x="498765" y="1452265"/>
            <a:ext cx="10509894" cy="4998413"/>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5" name="Google Shape;145;p2">
            <a:extLst>
              <a:ext uri="{FF2B5EF4-FFF2-40B4-BE49-F238E27FC236}">
                <a16:creationId xmlns:a16="http://schemas.microsoft.com/office/drawing/2014/main" id="{AB0499C4-BAE8-8568-E0C9-3129F6844282}"/>
              </a:ext>
            </a:extLst>
          </p:cNvPr>
          <p:cNvSpPr txBox="1">
            <a:spLocks/>
          </p:cNvSpPr>
          <p:nvPr/>
        </p:nvSpPr>
        <p:spPr>
          <a:xfrm>
            <a:off x="1" y="568191"/>
            <a:ext cx="7445827"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Restaurierung alter Gebäude </a:t>
            </a:r>
          </a:p>
        </p:txBody>
      </p:sp>
      <p:sp>
        <p:nvSpPr>
          <p:cNvPr id="27" name="Text Placeholder 3">
            <a:extLst>
              <a:ext uri="{FF2B5EF4-FFF2-40B4-BE49-F238E27FC236}">
                <a16:creationId xmlns:a16="http://schemas.microsoft.com/office/drawing/2014/main" id="{7674CAD8-518D-E1C3-626D-9D3410AC7766}"/>
              </a:ext>
            </a:extLst>
          </p:cNvPr>
          <p:cNvSpPr txBox="1">
            <a:spLocks/>
          </p:cNvSpPr>
          <p:nvPr/>
        </p:nvSpPr>
        <p:spPr>
          <a:xfrm>
            <a:off x="4850775" y="1921602"/>
            <a:ext cx="5962056" cy="35441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200"/>
              </a:lnSpc>
              <a:spcBef>
                <a:spcPts val="1200"/>
              </a:spcBef>
              <a:buClr>
                <a:srgbClr val="5398A2"/>
              </a:buClr>
              <a:buNone/>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Diese Materialien bieten in Kombination mit bewährten Bauweisen eine hervorragende Isolierung, Langlebigkeit und geringe Umweltbelastung. Durch die Restaurierung statt durch Neubauten schonen wir diese wertvollen Ressourcen und reduzieren Abfall und den Bedarf an neuen Materialien. Eine Studie aus dem Jahr 2016 kam zu dem Schluss, dass es zwischen 10 und 80 Jahren dauert, bis ein neues Gebäude, das 30 % effizienter ist als ein bestehendes Gebäude mit durchschnittlicher Leistung, die negativen Auswirkungen seines Baus auf den Klimawandel ausgleicht.</a:t>
            </a:r>
          </a:p>
          <a:p>
            <a:pPr marL="0" indent="0">
              <a:lnSpc>
                <a:spcPts val="2200"/>
              </a:lnSpc>
              <a:spcBef>
                <a:spcPts val="1200"/>
              </a:spcBef>
              <a:buClr>
                <a:srgbClr val="5398A2"/>
              </a:buClr>
              <a:buNone/>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p>
        </p:txBody>
      </p:sp>
      <p:sp>
        <p:nvSpPr>
          <p:cNvPr id="6" name="Text Placeholder 3">
            <a:extLst>
              <a:ext uri="{FF2B5EF4-FFF2-40B4-BE49-F238E27FC236}">
                <a16:creationId xmlns:a16="http://schemas.microsoft.com/office/drawing/2014/main" id="{246C920E-3365-CBF3-5130-02E80810479C}"/>
              </a:ext>
            </a:extLst>
          </p:cNvPr>
          <p:cNvSpPr txBox="1">
            <a:spLocks/>
          </p:cNvSpPr>
          <p:nvPr/>
        </p:nvSpPr>
        <p:spPr>
          <a:xfrm>
            <a:off x="1089536" y="1921602"/>
            <a:ext cx="3001569" cy="452907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None/>
            </a:pPr>
            <a:r>
              <a:rPr lang="en-IE" sz="2800" dirty="0">
                <a:solidFill>
                  <a:srgbClr val="404040"/>
                </a:solidFill>
                <a:latin typeface="Calibri" panose="020F0502020204030204" pitchFamily="34" charset="0"/>
                <a:ea typeface="Calibri" panose="020F0502020204030204" pitchFamily="34" charset="0"/>
                <a:cs typeface="Calibri" panose="020F0502020204030204" pitchFamily="34" charset="0"/>
              </a:rPr>
              <a:t>Ältere Gebäude wurden oft mit natürlichen, nachhaltigen Materialien wie Stein, Holz und Lehm gebaut, die auf Langlebigkeit und Anpassung an die Umgebung ausgelegt sind. </a:t>
            </a:r>
            <a:endParaRPr lang="en-IE"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7" name="Straight Connector 6">
            <a:extLst>
              <a:ext uri="{FF2B5EF4-FFF2-40B4-BE49-F238E27FC236}">
                <a16:creationId xmlns:a16="http://schemas.microsoft.com/office/drawing/2014/main" id="{414B0253-3CA3-9D35-563D-CF46F0D7F53E}"/>
              </a:ext>
            </a:extLst>
          </p:cNvPr>
          <p:cNvCxnSpPr>
            <a:cxnSpLocks/>
          </p:cNvCxnSpPr>
          <p:nvPr/>
        </p:nvCxnSpPr>
        <p:spPr>
          <a:xfrm>
            <a:off x="4585165" y="1800426"/>
            <a:ext cx="0" cy="3665359"/>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24377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566760-500A-4A79-7B55-FC79E54F798D}"/>
            </a:ext>
          </a:extLst>
        </p:cNvPr>
        <p:cNvGrpSpPr/>
        <p:nvPr/>
      </p:nvGrpSpPr>
      <p:grpSpPr>
        <a:xfrm>
          <a:off x="0" y="0"/>
          <a:ext cx="0" cy="0"/>
          <a:chOff x="0" y="0"/>
          <a:chExt cx="0" cy="0"/>
        </a:xfrm>
      </p:grpSpPr>
      <p:pic>
        <p:nvPicPr>
          <p:cNvPr id="9" name="Picture 8" descr="Hands holding a small plant&#10;&#10;AI-generated content may be incorrect.">
            <a:extLst>
              <a:ext uri="{FF2B5EF4-FFF2-40B4-BE49-F238E27FC236}">
                <a16:creationId xmlns:a16="http://schemas.microsoft.com/office/drawing/2014/main" id="{22B8C1C6-59A6-7F1F-5D4E-4572639A1E19}"/>
              </a:ext>
            </a:extLst>
          </p:cNvPr>
          <p:cNvPicPr>
            <a:picLocks noChangeAspect="1"/>
          </p:cNvPicPr>
          <p:nvPr/>
        </p:nvPicPr>
        <p:blipFill rotWithShape="1">
          <a:blip r:embed="rId2"/>
          <a:srcRect l="1784" t="17613" r="34277" b="-732"/>
          <a:stretch/>
        </p:blipFill>
        <p:spPr>
          <a:xfrm>
            <a:off x="6351968" y="9991"/>
            <a:ext cx="5131899" cy="4487402"/>
          </a:xfrm>
          <a:prstGeom prst="rect">
            <a:avLst/>
          </a:prstGeom>
        </p:spPr>
      </p:pic>
      <p:sp>
        <p:nvSpPr>
          <p:cNvPr id="11" name="Google Shape;133;p1">
            <a:extLst>
              <a:ext uri="{FF2B5EF4-FFF2-40B4-BE49-F238E27FC236}">
                <a16:creationId xmlns:a16="http://schemas.microsoft.com/office/drawing/2014/main" id="{B0AC6962-9AC5-B33D-C72F-45332F1FD212}"/>
              </a:ext>
            </a:extLst>
          </p:cNvPr>
          <p:cNvSpPr/>
          <p:nvPr/>
        </p:nvSpPr>
        <p:spPr>
          <a:xfrm rot="10800000">
            <a:off x="23557" y="0"/>
            <a:ext cx="11479162" cy="6857994"/>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ED4A4804-C694-143F-570C-C8905315148D}"/>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6032800E-3984-FD1E-9076-2AE3C7D234D2}"/>
              </a:ext>
            </a:extLst>
          </p:cNvPr>
          <p:cNvSpPr/>
          <p:nvPr/>
        </p:nvSpPr>
        <p:spPr>
          <a:xfrm>
            <a:off x="498765" y="1452265"/>
            <a:ext cx="10509894" cy="4998413"/>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5" name="Google Shape;145;p2">
            <a:extLst>
              <a:ext uri="{FF2B5EF4-FFF2-40B4-BE49-F238E27FC236}">
                <a16:creationId xmlns:a16="http://schemas.microsoft.com/office/drawing/2014/main" id="{BF0990DC-14C8-BC79-D045-3C2439843325}"/>
              </a:ext>
            </a:extLst>
          </p:cNvPr>
          <p:cNvSpPr txBox="1">
            <a:spLocks/>
          </p:cNvSpPr>
          <p:nvPr/>
        </p:nvSpPr>
        <p:spPr>
          <a:xfrm>
            <a:off x="1" y="568191"/>
            <a:ext cx="7119255"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Restaurierung alter Gebäude </a:t>
            </a:r>
          </a:p>
        </p:txBody>
      </p:sp>
      <p:sp>
        <p:nvSpPr>
          <p:cNvPr id="27" name="Text Placeholder 3">
            <a:extLst>
              <a:ext uri="{FF2B5EF4-FFF2-40B4-BE49-F238E27FC236}">
                <a16:creationId xmlns:a16="http://schemas.microsoft.com/office/drawing/2014/main" id="{61FD7EC6-C5B8-6396-500B-6E962C85A165}"/>
              </a:ext>
            </a:extLst>
          </p:cNvPr>
          <p:cNvSpPr txBox="1">
            <a:spLocks/>
          </p:cNvSpPr>
          <p:nvPr/>
        </p:nvSpPr>
        <p:spPr>
          <a:xfrm>
            <a:off x="3610952" y="1921602"/>
            <a:ext cx="7201880" cy="35441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200"/>
              </a:lnSpc>
              <a:spcBef>
                <a:spcPts val="1200"/>
              </a:spcBef>
              <a:buClr>
                <a:srgbClr val="5398A2"/>
              </a:buClr>
              <a:buNone/>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Es bringt Menschen zusammen, vermittelt Ihnen wertvolle Fähigkeiten und lässt Sie gleichzeitig von der Kraft und Weisheit älterer Generationen profitieren, deren Fähigkeiten und Wissen nach wie vor relevant sind. Durch die Einbeziehung von Familie, Freunden und Nachbarn können Sie ein gemeinsames Zielbewusstsein schaffen und eine tiefere Wertschätzung für die anstehenden Aufgaben entwickeln. Die Restaurierung alter Gebäude ist kein schneller Prozess, aber einer, der tiefe Befriedigung schenkt. Jede Aufgabe – von der Erhaltung komplizierter Details bis hin zur Gestaltung eines praktischen und schönen Raums – kann ein Gefühl der Erfüllung vermitteln. Durch diesen achtsamen Ansatz bewahren wir nicht nur unsere Vergangenheit, sondern bauen auch eine nachhaltige Zukunft auf, die in der Tradition verwurzelt ist und durch unsere kollektiven Fähigkeiten gestärkt wird.</a:t>
            </a:r>
          </a:p>
          <a:p>
            <a:pPr marL="0" indent="0">
              <a:lnSpc>
                <a:spcPts val="2200"/>
              </a:lnSpc>
              <a:spcBef>
                <a:spcPts val="1200"/>
              </a:spcBef>
              <a:buClr>
                <a:srgbClr val="5398A2"/>
              </a:buClr>
              <a:buNone/>
            </a:pP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6" name="Text Placeholder 3">
            <a:extLst>
              <a:ext uri="{FF2B5EF4-FFF2-40B4-BE49-F238E27FC236}">
                <a16:creationId xmlns:a16="http://schemas.microsoft.com/office/drawing/2014/main" id="{D37921C1-7A95-8FF3-782F-61A360C599DA}"/>
              </a:ext>
            </a:extLst>
          </p:cNvPr>
          <p:cNvSpPr txBox="1">
            <a:spLocks/>
          </p:cNvSpPr>
          <p:nvPr/>
        </p:nvSpPr>
        <p:spPr>
          <a:xfrm>
            <a:off x="460686" y="1930428"/>
            <a:ext cx="3001569" cy="452907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None/>
            </a:pPr>
            <a:r>
              <a:rPr lang="en-IE" sz="2800" dirty="0">
                <a:solidFill>
                  <a:srgbClr val="404040"/>
                </a:solidFill>
                <a:latin typeface="Calibri" panose="020F0502020204030204" pitchFamily="34" charset="0"/>
                <a:ea typeface="Calibri" panose="020F0502020204030204" pitchFamily="34" charset="0"/>
                <a:cs typeface="Calibri" panose="020F0502020204030204" pitchFamily="34" charset="0"/>
              </a:rPr>
              <a:t>Der Restaurierungsprozess kann auch die Gemeinschaft und Verbundenheit fördern. </a:t>
            </a:r>
            <a:endParaRPr lang="en-IE"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7" name="Straight Connector 6">
            <a:extLst>
              <a:ext uri="{FF2B5EF4-FFF2-40B4-BE49-F238E27FC236}">
                <a16:creationId xmlns:a16="http://schemas.microsoft.com/office/drawing/2014/main" id="{F4F8DDFA-3A56-BDF5-E6CB-98A06D6271F5}"/>
              </a:ext>
            </a:extLst>
          </p:cNvPr>
          <p:cNvCxnSpPr>
            <a:cxnSpLocks/>
          </p:cNvCxnSpPr>
          <p:nvPr/>
        </p:nvCxnSpPr>
        <p:spPr>
          <a:xfrm>
            <a:off x="3424465" y="1800426"/>
            <a:ext cx="0" cy="4205927"/>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236276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2BA20B-825F-A847-32E7-752FE32BDA96}"/>
            </a:ext>
          </a:extLst>
        </p:cNvPr>
        <p:cNvGrpSpPr/>
        <p:nvPr/>
      </p:nvGrpSpPr>
      <p:grpSpPr>
        <a:xfrm>
          <a:off x="0" y="0"/>
          <a:ext cx="0" cy="0"/>
          <a:chOff x="0" y="0"/>
          <a:chExt cx="0" cy="0"/>
        </a:xfrm>
      </p:grpSpPr>
      <p:pic>
        <p:nvPicPr>
          <p:cNvPr id="4" name="Picture 3" descr="Hands holding a small plant&#10;&#10;AI-generated content may be incorrect.">
            <a:extLst>
              <a:ext uri="{FF2B5EF4-FFF2-40B4-BE49-F238E27FC236}">
                <a16:creationId xmlns:a16="http://schemas.microsoft.com/office/drawing/2014/main" id="{FCA6AF63-38DB-2F8D-0332-C40BA8A8AE7E}"/>
              </a:ext>
            </a:extLst>
          </p:cNvPr>
          <p:cNvPicPr>
            <a:picLocks noChangeAspect="1"/>
          </p:cNvPicPr>
          <p:nvPr/>
        </p:nvPicPr>
        <p:blipFill rotWithShape="1">
          <a:blip r:embed="rId2"/>
          <a:srcRect l="1784" t="17613" r="34277" b="-732"/>
          <a:stretch/>
        </p:blipFill>
        <p:spPr>
          <a:xfrm>
            <a:off x="6355505" y="-2"/>
            <a:ext cx="5131899" cy="4487402"/>
          </a:xfrm>
          <a:prstGeom prst="rect">
            <a:avLst/>
          </a:prstGeom>
        </p:spPr>
      </p:pic>
      <p:sp>
        <p:nvSpPr>
          <p:cNvPr id="11" name="Google Shape;133;p1">
            <a:extLst>
              <a:ext uri="{FF2B5EF4-FFF2-40B4-BE49-F238E27FC236}">
                <a16:creationId xmlns:a16="http://schemas.microsoft.com/office/drawing/2014/main" id="{F881BBD0-EB76-DB3D-6283-6CAA49E734FA}"/>
              </a:ext>
            </a:extLst>
          </p:cNvPr>
          <p:cNvSpPr/>
          <p:nvPr/>
        </p:nvSpPr>
        <p:spPr>
          <a:xfrm rot="10800000">
            <a:off x="23556" y="0"/>
            <a:ext cx="11479162" cy="6857994"/>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91FECC66-0869-D083-C171-E8724C7D8F0B}"/>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D76AD015-9C21-CE00-3F69-9B563E7F5404}"/>
              </a:ext>
            </a:extLst>
          </p:cNvPr>
          <p:cNvSpPr/>
          <p:nvPr/>
        </p:nvSpPr>
        <p:spPr>
          <a:xfrm>
            <a:off x="498765" y="1452265"/>
            <a:ext cx="10509894" cy="4998413"/>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5" name="Google Shape;145;p2">
            <a:extLst>
              <a:ext uri="{FF2B5EF4-FFF2-40B4-BE49-F238E27FC236}">
                <a16:creationId xmlns:a16="http://schemas.microsoft.com/office/drawing/2014/main" id="{809A362C-2B93-94E8-1350-B0018F9EF3E3}"/>
              </a:ext>
            </a:extLst>
          </p:cNvPr>
          <p:cNvSpPr txBox="1">
            <a:spLocks/>
          </p:cNvSpPr>
          <p:nvPr/>
        </p:nvSpPr>
        <p:spPr>
          <a:xfrm>
            <a:off x="3" y="568191"/>
            <a:ext cx="7987001"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Bauen mit natürlichen Materialien </a:t>
            </a:r>
          </a:p>
        </p:txBody>
      </p:sp>
      <p:sp>
        <p:nvSpPr>
          <p:cNvPr id="27" name="Text Placeholder 3">
            <a:extLst>
              <a:ext uri="{FF2B5EF4-FFF2-40B4-BE49-F238E27FC236}">
                <a16:creationId xmlns:a16="http://schemas.microsoft.com/office/drawing/2014/main" id="{06C53AF4-F6D0-C937-4E0C-25A2CC8FBE57}"/>
              </a:ext>
            </a:extLst>
          </p:cNvPr>
          <p:cNvSpPr txBox="1">
            <a:spLocks/>
          </p:cNvSpPr>
          <p:nvPr/>
        </p:nvSpPr>
        <p:spPr>
          <a:xfrm>
            <a:off x="3722915" y="1921602"/>
            <a:ext cx="7089917" cy="35441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200"/>
              </a:lnSpc>
              <a:spcBef>
                <a:spcPts val="1200"/>
              </a:spcBef>
              <a:buClr>
                <a:srgbClr val="5398A2"/>
              </a:buClr>
              <a:buNone/>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Natürliche Materialien haben schon immer unsere Häuser und Kulturen geprägt. Vor der Industrialisierung und den Weltkriegen war es üblich, Materialien zu verwenden, die direkt aus der Natur stammten. Holzhäuser, Steinmauern und Strohdächer waren in ganz Europa Standard. In den schottischen Highlands oder in Island bauten die Menschen Torfhäuser, während in Südspanien Kalkputz für dauerhafte, schöne Oberflächen sorgte. In Nordafrika fügen sich Lehmziegelhäuser nahtlos in die Wüste ein, während in Japan Bambus- und Holzkonstruktionen die Harmonie zwischen Mensch und Natur würdigen. In Peru schufen die Menschen in der Antike Mikroklimata und fortschrittliche Entwässerungssysteme für die Landwirtschaft, wobei sie nur Steine, Erde und die natürliche Landschaft nutzten. </a:t>
            </a:r>
          </a:p>
          <a:p>
            <a:pPr marL="0" indent="0">
              <a:lnSpc>
                <a:spcPts val="2200"/>
              </a:lnSpc>
              <a:spcBef>
                <a:spcPts val="1200"/>
              </a:spcBef>
              <a:buClr>
                <a:srgbClr val="5398A2"/>
              </a:buClr>
              <a:buNone/>
            </a:pP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6" name="Text Placeholder 3">
            <a:extLst>
              <a:ext uri="{FF2B5EF4-FFF2-40B4-BE49-F238E27FC236}">
                <a16:creationId xmlns:a16="http://schemas.microsoft.com/office/drawing/2014/main" id="{ABE0E488-4D75-84C7-0282-871F83F66E07}"/>
              </a:ext>
            </a:extLst>
          </p:cNvPr>
          <p:cNvSpPr txBox="1">
            <a:spLocks/>
          </p:cNvSpPr>
          <p:nvPr/>
        </p:nvSpPr>
        <p:spPr>
          <a:xfrm>
            <a:off x="590524" y="1921602"/>
            <a:ext cx="2727800" cy="452907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None/>
            </a:pP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Viele Menschen glauben heute fälschlicherweise, dass das Bauen mit natürlichen Materialien entweder der Vergangenheit angehört oder ein moderner „Trend” ist, aber die Wahrheit liegt irgendwo dazwischen. </a:t>
            </a:r>
          </a:p>
        </p:txBody>
      </p:sp>
      <p:cxnSp>
        <p:nvCxnSpPr>
          <p:cNvPr id="7" name="Straight Connector 6">
            <a:extLst>
              <a:ext uri="{FF2B5EF4-FFF2-40B4-BE49-F238E27FC236}">
                <a16:creationId xmlns:a16="http://schemas.microsoft.com/office/drawing/2014/main" id="{026702D3-BF74-7777-E05B-B21DD10213EB}"/>
              </a:ext>
            </a:extLst>
          </p:cNvPr>
          <p:cNvCxnSpPr>
            <a:cxnSpLocks/>
          </p:cNvCxnSpPr>
          <p:nvPr/>
        </p:nvCxnSpPr>
        <p:spPr>
          <a:xfrm>
            <a:off x="3318324" y="1737070"/>
            <a:ext cx="0" cy="4266598"/>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8849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2FF924-D9AB-099D-A44B-5FCFBDA395C6}"/>
            </a:ext>
          </a:extLst>
        </p:cNvPr>
        <p:cNvGrpSpPr/>
        <p:nvPr/>
      </p:nvGrpSpPr>
      <p:grpSpPr>
        <a:xfrm>
          <a:off x="0" y="0"/>
          <a:ext cx="0" cy="0"/>
          <a:chOff x="0" y="0"/>
          <a:chExt cx="0" cy="0"/>
        </a:xfrm>
      </p:grpSpPr>
      <p:pic>
        <p:nvPicPr>
          <p:cNvPr id="4" name="Picture 3" descr="Hands holding a small plant&#10;&#10;AI-generated content may be incorrect.">
            <a:extLst>
              <a:ext uri="{FF2B5EF4-FFF2-40B4-BE49-F238E27FC236}">
                <a16:creationId xmlns:a16="http://schemas.microsoft.com/office/drawing/2014/main" id="{29F49FCB-9D0A-5CAC-FCCE-B4633E91D6C0}"/>
              </a:ext>
            </a:extLst>
          </p:cNvPr>
          <p:cNvPicPr>
            <a:picLocks noChangeAspect="1"/>
          </p:cNvPicPr>
          <p:nvPr/>
        </p:nvPicPr>
        <p:blipFill rotWithShape="1">
          <a:blip r:embed="rId2"/>
          <a:srcRect l="1784" t="17613" r="34277" b="-732"/>
          <a:stretch/>
        </p:blipFill>
        <p:spPr>
          <a:xfrm>
            <a:off x="6355505" y="-2"/>
            <a:ext cx="5131899" cy="4487402"/>
          </a:xfrm>
          <a:prstGeom prst="rect">
            <a:avLst/>
          </a:prstGeom>
        </p:spPr>
      </p:pic>
      <p:sp>
        <p:nvSpPr>
          <p:cNvPr id="11" name="Google Shape;133;p1">
            <a:extLst>
              <a:ext uri="{FF2B5EF4-FFF2-40B4-BE49-F238E27FC236}">
                <a16:creationId xmlns:a16="http://schemas.microsoft.com/office/drawing/2014/main" id="{F5DDC537-707F-EC4C-0956-7F4BD95AF8DA}"/>
              </a:ext>
            </a:extLst>
          </p:cNvPr>
          <p:cNvSpPr/>
          <p:nvPr/>
        </p:nvSpPr>
        <p:spPr>
          <a:xfrm rot="10800000">
            <a:off x="23556" y="0"/>
            <a:ext cx="11479162" cy="6857994"/>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2FFB7A62-612C-2849-82E2-4F9FF5994E4C}"/>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C87F4A2D-DCC3-83E5-75AD-FF0DEF2CC621}"/>
              </a:ext>
            </a:extLst>
          </p:cNvPr>
          <p:cNvSpPr/>
          <p:nvPr/>
        </p:nvSpPr>
        <p:spPr>
          <a:xfrm>
            <a:off x="498765" y="1452265"/>
            <a:ext cx="10509894" cy="4998413"/>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5" name="Google Shape;145;p2">
            <a:extLst>
              <a:ext uri="{FF2B5EF4-FFF2-40B4-BE49-F238E27FC236}">
                <a16:creationId xmlns:a16="http://schemas.microsoft.com/office/drawing/2014/main" id="{E5EBEAE1-E203-1E7C-A4DB-638F1A5FB61D}"/>
              </a:ext>
            </a:extLst>
          </p:cNvPr>
          <p:cNvSpPr txBox="1">
            <a:spLocks/>
          </p:cNvSpPr>
          <p:nvPr/>
        </p:nvSpPr>
        <p:spPr>
          <a:xfrm>
            <a:off x="3" y="568191"/>
            <a:ext cx="7697752"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Bauen mit natürlichen Materialien </a:t>
            </a:r>
          </a:p>
        </p:txBody>
      </p:sp>
      <p:sp>
        <p:nvSpPr>
          <p:cNvPr id="2" name="Text Placeholder 3">
            <a:extLst>
              <a:ext uri="{FF2B5EF4-FFF2-40B4-BE49-F238E27FC236}">
                <a16:creationId xmlns:a16="http://schemas.microsoft.com/office/drawing/2014/main" id="{E8A358DC-96F3-102E-1CA7-B3EF5B002FFF}"/>
              </a:ext>
            </a:extLst>
          </p:cNvPr>
          <p:cNvSpPr txBox="1">
            <a:spLocks/>
          </p:cNvSpPr>
          <p:nvPr/>
        </p:nvSpPr>
        <p:spPr>
          <a:xfrm>
            <a:off x="3694924" y="1921602"/>
            <a:ext cx="7313736" cy="35441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200"/>
              </a:lnSpc>
              <a:spcBef>
                <a:spcPts val="1200"/>
              </a:spcBef>
              <a:buClr>
                <a:srgbClr val="5398A2"/>
              </a:buClr>
              <a:buNone/>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Die Wärme einer Holzhütte in den österreichischen Alpen oder die kühle Zuflucht eines Lehmhauses in New Mexico spiegeln nicht nur das Klima wider, sondern auch die lokale Kultur und die vorhandenen Ressourcen. Diese Gebäude verschmelzen mit der Landschaft und schaffen eine tiefere Verbindung zwischen den Menschen und ihrer Umgebung.</a:t>
            </a:r>
          </a:p>
          <a:p>
            <a:pPr marL="0" indent="0">
              <a:lnSpc>
                <a:spcPts val="2200"/>
              </a:lnSpc>
              <a:spcBef>
                <a:spcPts val="1200"/>
              </a:spcBef>
              <a:buClr>
                <a:srgbClr val="5398A2"/>
              </a:buClr>
              <a:buNone/>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Auch heute noch leben viele von uns mit natürlichen Materialien, ohne es zu merken – Holzböden, Lehmziegel und Steinwege sind nach wie vor fester Bestandteil unserer Häuser. Diese Materialien bieten nicht nur eine nachhaltige, energieeffiziente Option, sondern ermöglichen es auch Einzelpersonen und Gemeinschaften, sich wieder mit traditionellem Wissen zu verbinden und die Abhängigkeit von kommerziellen, industrialisierten Systemen zu verringern.</a:t>
            </a:r>
          </a:p>
          <a:p>
            <a:pPr marL="0" indent="0">
              <a:lnSpc>
                <a:spcPts val="2200"/>
              </a:lnSpc>
              <a:spcBef>
                <a:spcPts val="1200"/>
              </a:spcBef>
              <a:buClr>
                <a:srgbClr val="5398A2"/>
              </a:buClr>
              <a:buNone/>
            </a:pP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3" name="Text Placeholder 3">
            <a:extLst>
              <a:ext uri="{FF2B5EF4-FFF2-40B4-BE49-F238E27FC236}">
                <a16:creationId xmlns:a16="http://schemas.microsoft.com/office/drawing/2014/main" id="{874AA30C-F2EA-0B27-5DA7-FBC074A7FBEE}"/>
              </a:ext>
            </a:extLst>
          </p:cNvPr>
          <p:cNvSpPr txBox="1">
            <a:spLocks/>
          </p:cNvSpPr>
          <p:nvPr/>
        </p:nvSpPr>
        <p:spPr>
          <a:xfrm>
            <a:off x="666129" y="1921602"/>
            <a:ext cx="2727800" cy="452907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None/>
            </a:pP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Das Bauen mit natürlichen Materialien ist mehr als nur eine Bautechnik – es ist eine Möglichkeit, mit dem Land verbunden zu bleiben. </a:t>
            </a:r>
          </a:p>
        </p:txBody>
      </p:sp>
      <p:cxnSp>
        <p:nvCxnSpPr>
          <p:cNvPr id="5" name="Straight Connector 4">
            <a:extLst>
              <a:ext uri="{FF2B5EF4-FFF2-40B4-BE49-F238E27FC236}">
                <a16:creationId xmlns:a16="http://schemas.microsoft.com/office/drawing/2014/main" id="{41C54E7B-42F0-50F8-1B0D-6449171BF166}"/>
              </a:ext>
            </a:extLst>
          </p:cNvPr>
          <p:cNvCxnSpPr>
            <a:cxnSpLocks/>
          </p:cNvCxnSpPr>
          <p:nvPr/>
        </p:nvCxnSpPr>
        <p:spPr>
          <a:xfrm>
            <a:off x="3478812" y="1737070"/>
            <a:ext cx="0" cy="4266598"/>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32241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Google Shape;55;p26">
            <a:extLst>
              <a:ext uri="{FF2B5EF4-FFF2-40B4-BE49-F238E27FC236}">
                <a16:creationId xmlns:a16="http://schemas.microsoft.com/office/drawing/2014/main" id="{B1982AC3-6782-0730-1116-DFAE2FB33B82}"/>
              </a:ext>
            </a:extLst>
          </p:cNvPr>
          <p:cNvSpPr/>
          <p:nvPr/>
        </p:nvSpPr>
        <p:spPr>
          <a:xfrm>
            <a:off x="1" y="1"/>
            <a:ext cx="4106778" cy="6858000"/>
          </a:xfrm>
          <a:prstGeom prst="rect">
            <a:avLst/>
          </a:prstGeom>
          <a:solidFill>
            <a:srgbClr val="1F8E4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 name="Rectangle 1">
            <a:extLst>
              <a:ext uri="{FF2B5EF4-FFF2-40B4-BE49-F238E27FC236}">
                <a16:creationId xmlns:a16="http://schemas.microsoft.com/office/drawing/2014/main" id="{A475ECF3-2AE3-7FB2-A102-E0D46C4B6FBF}"/>
              </a:ext>
            </a:extLst>
          </p:cNvPr>
          <p:cNvSpPr/>
          <p:nvPr/>
        </p:nvSpPr>
        <p:spPr>
          <a:xfrm rot="10800000">
            <a:off x="0" y="0"/>
            <a:ext cx="4827217" cy="5198542"/>
          </a:xfrm>
          <a:prstGeom prst="rect">
            <a:avLst/>
          </a:prstGeom>
          <a:blipFill>
            <a:blip r:embed="rId2">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82A4B0C5-D4FF-2866-6CDD-9B53126A67A9}"/>
              </a:ext>
            </a:extLst>
          </p:cNvPr>
          <p:cNvSpPr/>
          <p:nvPr/>
        </p:nvSpPr>
        <p:spPr>
          <a:xfrm>
            <a:off x="631535" y="549258"/>
            <a:ext cx="7927850" cy="850446"/>
          </a:xfrm>
          <a:prstGeom prst="rect">
            <a:avLst/>
          </a:prstGeom>
          <a:solidFill>
            <a:schemeClr val="bg1"/>
          </a:solidFill>
          <a:ln>
            <a:noFill/>
          </a:ln>
          <a:effectLst>
            <a:outerShdw blurRad="213389" dist="47724"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21" name="Google Shape;135;p1">
            <a:extLst>
              <a:ext uri="{FF2B5EF4-FFF2-40B4-BE49-F238E27FC236}">
                <a16:creationId xmlns:a16="http://schemas.microsoft.com/office/drawing/2014/main" id="{C181EA17-D873-D41A-1AF9-C99DE9AE1FA4}"/>
              </a:ext>
            </a:extLst>
          </p:cNvPr>
          <p:cNvSpPr txBox="1">
            <a:spLocks/>
          </p:cNvSpPr>
          <p:nvPr/>
        </p:nvSpPr>
        <p:spPr>
          <a:xfrm rot="5400000">
            <a:off x="2379432" y="3343552"/>
            <a:ext cx="3469804" cy="811301"/>
          </a:xfrm>
          <a:prstGeom prst="rect">
            <a:avLst/>
          </a:prstGeom>
          <a:solidFill>
            <a:srgbClr val="84C245"/>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ctr" rtl="0">
              <a:lnSpc>
                <a:spcPct val="90000"/>
              </a:lnSpc>
              <a:spcBef>
                <a:spcPts val="1102"/>
              </a:spcBef>
              <a:spcAft>
                <a:spcPts val="0"/>
              </a:spcAft>
              <a:buClr>
                <a:srgbClr val="7FCCBA"/>
              </a:buClr>
              <a:buSzPts val="1800"/>
              <a:buFont typeface="Arial"/>
              <a:buNone/>
              <a:defRPr sz="1800" b="1" i="0" u="none" strike="noStrike" cap="none">
                <a:solidFill>
                  <a:srgbClr val="7FCCBA"/>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3265"/>
              <a:buFont typeface="Arial"/>
              <a:buNone/>
              <a:defRPr sz="3265"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3265"/>
              <a:buFont typeface="Arial"/>
              <a:buNone/>
              <a:defRPr sz="3265"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3265"/>
              <a:buFont typeface="Arial"/>
              <a:buNone/>
              <a:defRPr sz="3265"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3265"/>
              <a:buFont typeface="Arial"/>
              <a:buNone/>
              <a:defRPr sz="3265"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12700" indent="0">
              <a:lnSpc>
                <a:spcPct val="111193"/>
              </a:lnSpc>
              <a:spcBef>
                <a:spcPts val="0"/>
              </a:spcBef>
              <a:buClr>
                <a:schemeClr val="lt1"/>
              </a:buClr>
              <a:buSzPts val="3100"/>
            </a:pPr>
            <a:endParaRPr lang="en-US" sz="3200" dirty="0"/>
          </a:p>
        </p:txBody>
      </p:sp>
      <p:sp>
        <p:nvSpPr>
          <p:cNvPr id="7" name="Text Placeholder 6">
            <a:extLst>
              <a:ext uri="{FF2B5EF4-FFF2-40B4-BE49-F238E27FC236}">
                <a16:creationId xmlns:a16="http://schemas.microsoft.com/office/drawing/2014/main" id="{35332716-96CE-5898-5483-AC9370A46FAC}"/>
              </a:ext>
            </a:extLst>
          </p:cNvPr>
          <p:cNvSpPr>
            <a:spLocks noGrp="1"/>
          </p:cNvSpPr>
          <p:nvPr>
            <p:ph type="body" sz="quarter" idx="15"/>
          </p:nvPr>
        </p:nvSpPr>
        <p:spPr>
          <a:xfrm>
            <a:off x="3714359" y="2219205"/>
            <a:ext cx="811302" cy="547146"/>
          </a:xfrm>
          <a:ln>
            <a:noFill/>
          </a:ln>
        </p:spPr>
        <p:txBody>
          <a:bodyPr/>
          <a:lstStyle/>
          <a:p>
            <a:r>
              <a:rPr lang="en-US" b="1" dirty="0">
                <a:solidFill>
                  <a:schemeClr val="bg1"/>
                </a:solidFill>
              </a:rPr>
              <a:t>01</a:t>
            </a:r>
          </a:p>
        </p:txBody>
      </p:sp>
      <p:sp>
        <p:nvSpPr>
          <p:cNvPr id="6" name="Text Placeholder 5">
            <a:extLst>
              <a:ext uri="{FF2B5EF4-FFF2-40B4-BE49-F238E27FC236}">
                <a16:creationId xmlns:a16="http://schemas.microsoft.com/office/drawing/2014/main" id="{43D63E27-25D9-4919-8DFB-F33F333C3548}"/>
              </a:ext>
            </a:extLst>
          </p:cNvPr>
          <p:cNvSpPr>
            <a:spLocks noGrp="1"/>
          </p:cNvSpPr>
          <p:nvPr>
            <p:ph type="body" sz="quarter" idx="14"/>
          </p:nvPr>
        </p:nvSpPr>
        <p:spPr>
          <a:xfrm>
            <a:off x="4668558" y="2251108"/>
            <a:ext cx="7518444" cy="547147"/>
          </a:xfrm>
          <a:ln>
            <a:noFill/>
          </a:ln>
        </p:spPr>
        <p:txBody>
          <a:bodyPr/>
          <a:lstStyle/>
          <a:p>
            <a:pPr>
              <a:tabLst>
                <a:tab pos="5591175" algn="l"/>
              </a:tabLst>
            </a:pPr>
            <a:r>
              <a:rPr lang="en-US" sz="2400"/>
              <a:t>Einleitung        	3</a:t>
            </a:r>
            <a:endParaRPr lang="en-US" sz="2400" dirty="0"/>
          </a:p>
        </p:txBody>
      </p:sp>
      <p:sp>
        <p:nvSpPr>
          <p:cNvPr id="10" name="Text Placeholder 9">
            <a:extLst>
              <a:ext uri="{FF2B5EF4-FFF2-40B4-BE49-F238E27FC236}">
                <a16:creationId xmlns:a16="http://schemas.microsoft.com/office/drawing/2014/main" id="{A7A12F72-9959-07DD-A16E-8E2EB4ADC470}"/>
              </a:ext>
            </a:extLst>
          </p:cNvPr>
          <p:cNvSpPr>
            <a:spLocks noGrp="1"/>
          </p:cNvSpPr>
          <p:nvPr>
            <p:ph type="body" sz="quarter" idx="29"/>
          </p:nvPr>
        </p:nvSpPr>
        <p:spPr>
          <a:xfrm>
            <a:off x="3684379" y="2741598"/>
            <a:ext cx="811302" cy="547146"/>
          </a:xfrm>
          <a:ln>
            <a:noFill/>
          </a:ln>
        </p:spPr>
        <p:txBody>
          <a:bodyPr/>
          <a:lstStyle/>
          <a:p>
            <a:r>
              <a:rPr lang="en-US" b="1" dirty="0">
                <a:solidFill>
                  <a:schemeClr val="bg1"/>
                </a:solidFill>
              </a:rPr>
              <a:t>02</a:t>
            </a:r>
          </a:p>
        </p:txBody>
      </p:sp>
      <p:sp>
        <p:nvSpPr>
          <p:cNvPr id="11" name="Text Placeholder 10">
            <a:extLst>
              <a:ext uri="{FF2B5EF4-FFF2-40B4-BE49-F238E27FC236}">
                <a16:creationId xmlns:a16="http://schemas.microsoft.com/office/drawing/2014/main" id="{0D4384D8-C9BE-3A21-3637-568A04D30488}"/>
              </a:ext>
            </a:extLst>
          </p:cNvPr>
          <p:cNvSpPr>
            <a:spLocks noGrp="1"/>
          </p:cNvSpPr>
          <p:nvPr>
            <p:ph type="body" sz="quarter" idx="30"/>
          </p:nvPr>
        </p:nvSpPr>
        <p:spPr>
          <a:xfrm>
            <a:off x="4638578" y="2773501"/>
            <a:ext cx="7233631" cy="547147"/>
          </a:xfrm>
          <a:ln>
            <a:noFill/>
          </a:ln>
        </p:spPr>
        <p:txBody>
          <a:bodyPr/>
          <a:lstStyle/>
          <a:p>
            <a:pPr>
              <a:tabLst>
                <a:tab pos="5591175" algn="l"/>
              </a:tabLst>
            </a:pPr>
            <a:r>
              <a:rPr lang="en-US" sz="2400" dirty="0"/>
              <a:t>Herausforderung: 30 Tage lang Veränderungen </a:t>
            </a:r>
            <a:r>
              <a:rPr lang="en-US" sz="2400"/>
              <a:t>üben        	8</a:t>
            </a:r>
            <a:endParaRPr lang="en-US" sz="2400" dirty="0"/>
          </a:p>
        </p:txBody>
      </p:sp>
      <p:sp>
        <p:nvSpPr>
          <p:cNvPr id="12" name="Text Placeholder 11">
            <a:extLst>
              <a:ext uri="{FF2B5EF4-FFF2-40B4-BE49-F238E27FC236}">
                <a16:creationId xmlns:a16="http://schemas.microsoft.com/office/drawing/2014/main" id="{83090131-0E8A-A3B3-4801-78F232BBFD98}"/>
              </a:ext>
            </a:extLst>
          </p:cNvPr>
          <p:cNvSpPr>
            <a:spLocks noGrp="1"/>
          </p:cNvSpPr>
          <p:nvPr>
            <p:ph type="body" sz="quarter" idx="31"/>
          </p:nvPr>
        </p:nvSpPr>
        <p:spPr>
          <a:xfrm>
            <a:off x="3684379" y="3263991"/>
            <a:ext cx="811302" cy="547146"/>
          </a:xfrm>
          <a:ln>
            <a:noFill/>
          </a:ln>
        </p:spPr>
        <p:txBody>
          <a:bodyPr/>
          <a:lstStyle/>
          <a:p>
            <a:r>
              <a:rPr lang="en-US" b="1" dirty="0">
                <a:solidFill>
                  <a:schemeClr val="bg1"/>
                </a:solidFill>
              </a:rPr>
              <a:t>03</a:t>
            </a:r>
          </a:p>
        </p:txBody>
      </p:sp>
      <p:sp>
        <p:nvSpPr>
          <p:cNvPr id="13" name="Text Placeholder 12">
            <a:extLst>
              <a:ext uri="{FF2B5EF4-FFF2-40B4-BE49-F238E27FC236}">
                <a16:creationId xmlns:a16="http://schemas.microsoft.com/office/drawing/2014/main" id="{8200CF51-BD65-558A-3660-B4F2C25FF695}"/>
              </a:ext>
            </a:extLst>
          </p:cNvPr>
          <p:cNvSpPr>
            <a:spLocks noGrp="1"/>
          </p:cNvSpPr>
          <p:nvPr>
            <p:ph type="body" sz="quarter" idx="32"/>
          </p:nvPr>
        </p:nvSpPr>
        <p:spPr>
          <a:xfrm>
            <a:off x="4638578" y="3295894"/>
            <a:ext cx="7383532" cy="547147"/>
          </a:xfrm>
          <a:ln>
            <a:noFill/>
          </a:ln>
        </p:spPr>
        <p:txBody>
          <a:bodyPr/>
          <a:lstStyle/>
          <a:p>
            <a:pPr>
              <a:tabLst>
                <a:tab pos="5591175" algn="l"/>
              </a:tabLst>
            </a:pPr>
            <a:r>
              <a:rPr lang="en-US" sz="2400" dirty="0"/>
              <a:t>Aktivitäten zur Schaffung einer selbstbestimmten </a:t>
            </a:r>
            <a:r>
              <a:rPr lang="en-US" sz="2400"/>
              <a:t>Lebensweise    	13</a:t>
            </a:r>
            <a:endParaRPr lang="en-US" sz="2400" dirty="0"/>
          </a:p>
        </p:txBody>
      </p:sp>
      <p:sp>
        <p:nvSpPr>
          <p:cNvPr id="14" name="Text Placeholder 13">
            <a:extLst>
              <a:ext uri="{FF2B5EF4-FFF2-40B4-BE49-F238E27FC236}">
                <a16:creationId xmlns:a16="http://schemas.microsoft.com/office/drawing/2014/main" id="{C68FDACD-2866-5909-F407-66556167D794}"/>
              </a:ext>
            </a:extLst>
          </p:cNvPr>
          <p:cNvSpPr>
            <a:spLocks noGrp="1"/>
          </p:cNvSpPr>
          <p:nvPr>
            <p:ph type="body" sz="quarter" idx="33"/>
          </p:nvPr>
        </p:nvSpPr>
        <p:spPr>
          <a:xfrm>
            <a:off x="3684379" y="3786384"/>
            <a:ext cx="811302" cy="547146"/>
          </a:xfrm>
          <a:ln>
            <a:noFill/>
          </a:ln>
        </p:spPr>
        <p:txBody>
          <a:bodyPr/>
          <a:lstStyle/>
          <a:p>
            <a:r>
              <a:rPr lang="en-US" b="1" dirty="0">
                <a:solidFill>
                  <a:schemeClr val="bg1"/>
                </a:solidFill>
              </a:rPr>
              <a:t>04</a:t>
            </a:r>
          </a:p>
        </p:txBody>
      </p:sp>
      <p:sp>
        <p:nvSpPr>
          <p:cNvPr id="15" name="Text Placeholder 14">
            <a:extLst>
              <a:ext uri="{FF2B5EF4-FFF2-40B4-BE49-F238E27FC236}">
                <a16:creationId xmlns:a16="http://schemas.microsoft.com/office/drawing/2014/main" id="{CADCB91F-97FD-BA93-03ED-60272CBB45BD}"/>
              </a:ext>
            </a:extLst>
          </p:cNvPr>
          <p:cNvSpPr>
            <a:spLocks noGrp="1"/>
          </p:cNvSpPr>
          <p:nvPr>
            <p:ph type="body" sz="quarter" idx="34"/>
          </p:nvPr>
        </p:nvSpPr>
        <p:spPr>
          <a:xfrm>
            <a:off x="4638578" y="3818287"/>
            <a:ext cx="7233631" cy="547147"/>
          </a:xfrm>
          <a:ln>
            <a:noFill/>
          </a:ln>
        </p:spPr>
        <p:txBody>
          <a:bodyPr/>
          <a:lstStyle/>
          <a:p>
            <a:pPr>
              <a:lnSpc>
                <a:spcPts val="2180"/>
              </a:lnSpc>
              <a:spcBef>
                <a:spcPts val="0"/>
              </a:spcBef>
              <a:tabLst>
                <a:tab pos="5591175" algn="l"/>
              </a:tabLst>
            </a:pPr>
            <a:r>
              <a:rPr lang="en-US" sz="2400" dirty="0"/>
              <a:t>Grundlegende Übungen für schwierige </a:t>
            </a:r>
            <a:r>
              <a:rPr lang="en-US" sz="2400"/>
              <a:t>Lebenssituationen    	25</a:t>
            </a:r>
            <a:endParaRPr lang="en-US" sz="2400" dirty="0"/>
          </a:p>
        </p:txBody>
      </p:sp>
      <p:sp>
        <p:nvSpPr>
          <p:cNvPr id="5" name="Text Placeholder 11">
            <a:extLst>
              <a:ext uri="{FF2B5EF4-FFF2-40B4-BE49-F238E27FC236}">
                <a16:creationId xmlns:a16="http://schemas.microsoft.com/office/drawing/2014/main" id="{B236C1A5-5899-0145-0161-0E1B8F9F1DF1}"/>
              </a:ext>
            </a:extLst>
          </p:cNvPr>
          <p:cNvSpPr txBox="1">
            <a:spLocks/>
          </p:cNvSpPr>
          <p:nvPr/>
        </p:nvSpPr>
        <p:spPr>
          <a:xfrm>
            <a:off x="3684379" y="4308777"/>
            <a:ext cx="811302" cy="547146"/>
          </a:xfrm>
          <a:prstGeom prst="rect">
            <a:avLst/>
          </a:prstGeom>
          <a:noFill/>
          <a:ln>
            <a:noFill/>
          </a:ln>
        </p:spPr>
        <p:txBody>
          <a:bodyPr anchor="ctr">
            <a:noAutofit/>
          </a:bodyPr>
          <a:lstStyle>
            <a:lvl1pPr marL="0" indent="0" algn="ctr" defTabSz="914400" rtl="0" eaLnBrk="1" latinLnBrk="0" hangingPunct="1">
              <a:lnSpc>
                <a:spcPct val="90000"/>
              </a:lnSpc>
              <a:spcBef>
                <a:spcPts val="1000"/>
              </a:spcBef>
              <a:buFont typeface="Arial" panose="020B0604020202020204" pitchFamily="34" charset="0"/>
              <a:buNone/>
              <a:defRPr sz="3200" b="0" kern="1200" baseline="0">
                <a:solidFill>
                  <a:srgbClr val="5398A2"/>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chemeClr val="bg1"/>
                </a:solidFill>
              </a:rPr>
              <a:t>05</a:t>
            </a:r>
          </a:p>
        </p:txBody>
      </p:sp>
      <p:sp>
        <p:nvSpPr>
          <p:cNvPr id="8" name="Text Placeholder 12">
            <a:extLst>
              <a:ext uri="{FF2B5EF4-FFF2-40B4-BE49-F238E27FC236}">
                <a16:creationId xmlns:a16="http://schemas.microsoft.com/office/drawing/2014/main" id="{72CDCB67-12E3-D1DB-2119-D854245223D4}"/>
              </a:ext>
            </a:extLst>
          </p:cNvPr>
          <p:cNvSpPr txBox="1">
            <a:spLocks/>
          </p:cNvSpPr>
          <p:nvPr/>
        </p:nvSpPr>
        <p:spPr>
          <a:xfrm>
            <a:off x="4638578" y="4340680"/>
            <a:ext cx="7233631" cy="547147"/>
          </a:xfrm>
          <a:prstGeom prst="rect">
            <a:avLst/>
          </a:prstGeom>
          <a:ln>
            <a:noFill/>
          </a:ln>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2200" kern="1200" baseline="0">
                <a:solidFill>
                  <a:srgbClr val="404040"/>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tabLst>
                <a:tab pos="5591175" algn="l"/>
              </a:tabLst>
            </a:pPr>
            <a:r>
              <a:rPr lang="en-US" sz="2400"/>
              <a:t>Tagebuchaktivitäten         	40</a:t>
            </a:r>
            <a:endParaRPr lang="en-US" sz="2400" dirty="0"/>
          </a:p>
        </p:txBody>
      </p:sp>
      <p:sp>
        <p:nvSpPr>
          <p:cNvPr id="19" name="Text Placeholder 13">
            <a:extLst>
              <a:ext uri="{FF2B5EF4-FFF2-40B4-BE49-F238E27FC236}">
                <a16:creationId xmlns:a16="http://schemas.microsoft.com/office/drawing/2014/main" id="{6A60B674-BD91-0461-4122-B4669F87270A}"/>
              </a:ext>
            </a:extLst>
          </p:cNvPr>
          <p:cNvSpPr txBox="1">
            <a:spLocks/>
          </p:cNvSpPr>
          <p:nvPr/>
        </p:nvSpPr>
        <p:spPr>
          <a:xfrm>
            <a:off x="3684379" y="4831170"/>
            <a:ext cx="811302" cy="547146"/>
          </a:xfrm>
          <a:prstGeom prst="rect">
            <a:avLst/>
          </a:prstGeom>
          <a:noFill/>
          <a:ln>
            <a:noFill/>
          </a:ln>
        </p:spPr>
        <p:txBody>
          <a:bodyPr anchor="ctr">
            <a:noAutofit/>
          </a:bodyPr>
          <a:lstStyle>
            <a:lvl1pPr marL="0" indent="0" algn="ctr" defTabSz="914400" rtl="0" eaLnBrk="1" latinLnBrk="0" hangingPunct="1">
              <a:lnSpc>
                <a:spcPct val="90000"/>
              </a:lnSpc>
              <a:spcBef>
                <a:spcPts val="1000"/>
              </a:spcBef>
              <a:buFont typeface="Arial" panose="020B0604020202020204" pitchFamily="34" charset="0"/>
              <a:buNone/>
              <a:defRPr sz="3200" b="0" kern="1200" baseline="0">
                <a:solidFill>
                  <a:srgbClr val="5398A2"/>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chemeClr val="bg1"/>
                </a:solidFill>
              </a:rPr>
              <a:t>06</a:t>
            </a:r>
          </a:p>
        </p:txBody>
      </p:sp>
      <p:sp>
        <p:nvSpPr>
          <p:cNvPr id="25" name="Text Placeholder 14">
            <a:extLst>
              <a:ext uri="{FF2B5EF4-FFF2-40B4-BE49-F238E27FC236}">
                <a16:creationId xmlns:a16="http://schemas.microsoft.com/office/drawing/2014/main" id="{67C93A3E-7428-EB87-DD2B-7CD6A1F92ABD}"/>
              </a:ext>
            </a:extLst>
          </p:cNvPr>
          <p:cNvSpPr txBox="1">
            <a:spLocks/>
          </p:cNvSpPr>
          <p:nvPr/>
        </p:nvSpPr>
        <p:spPr>
          <a:xfrm>
            <a:off x="4638578" y="4863073"/>
            <a:ext cx="7233631" cy="547147"/>
          </a:xfrm>
          <a:prstGeom prst="rect">
            <a:avLst/>
          </a:prstGeom>
          <a:ln>
            <a:noFill/>
          </a:ln>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2200" kern="1200" baseline="0">
                <a:solidFill>
                  <a:srgbClr val="404040"/>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180"/>
              </a:lnSpc>
              <a:spcBef>
                <a:spcPts val="0"/>
              </a:spcBef>
              <a:tabLst>
                <a:tab pos="5591175" algn="l"/>
              </a:tabLst>
            </a:pPr>
            <a:r>
              <a:rPr lang="en-US" sz="2400" dirty="0"/>
              <a:t>Ressourcen für weitere </a:t>
            </a:r>
            <a:r>
              <a:rPr lang="en-US" sz="2400"/>
              <a:t>Erkundungen         	45</a:t>
            </a:r>
            <a:endParaRPr lang="en-US" sz="2400" dirty="0"/>
          </a:p>
        </p:txBody>
      </p:sp>
      <p:sp>
        <p:nvSpPr>
          <p:cNvPr id="28" name="TextBox 27">
            <a:extLst>
              <a:ext uri="{FF2B5EF4-FFF2-40B4-BE49-F238E27FC236}">
                <a16:creationId xmlns:a16="http://schemas.microsoft.com/office/drawing/2014/main" id="{2F1E8373-A369-4750-BBD5-DDA01A2722E9}"/>
              </a:ext>
            </a:extLst>
          </p:cNvPr>
          <p:cNvSpPr txBox="1"/>
          <p:nvPr/>
        </p:nvSpPr>
        <p:spPr>
          <a:xfrm>
            <a:off x="680409" y="547816"/>
            <a:ext cx="8275332" cy="830997"/>
          </a:xfrm>
          <a:prstGeom prst="rect">
            <a:avLst/>
          </a:prstGeom>
          <a:noFill/>
        </p:spPr>
        <p:txBody>
          <a:bodyPr wrap="square" rtlCol="0">
            <a:spAutoFit/>
          </a:bodyPr>
          <a:lstStyle/>
          <a:p>
            <a:r>
              <a:rPr lang="en-US" sz="4800" b="1" spc="324" dirty="0">
                <a:solidFill>
                  <a:srgbClr val="5398A2"/>
                </a:solidFill>
                <a:latin typeface="Calibri" panose="020F0502020204030204" pitchFamily="34" charset="0"/>
                <a:cs typeface="Calibri" panose="020F0502020204030204" pitchFamily="34" charset="0"/>
              </a:rPr>
              <a:t>Modul 5 – Empowerment </a:t>
            </a:r>
          </a:p>
        </p:txBody>
      </p:sp>
    </p:spTree>
    <p:extLst>
      <p:ext uri="{BB962C8B-B14F-4D97-AF65-F5344CB8AC3E}">
        <p14:creationId xmlns:p14="http://schemas.microsoft.com/office/powerpoint/2010/main" val="22252125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547B39-760F-B13E-62A1-08D57FED0E1C}"/>
            </a:ext>
          </a:extLst>
        </p:cNvPr>
        <p:cNvGrpSpPr/>
        <p:nvPr/>
      </p:nvGrpSpPr>
      <p:grpSpPr>
        <a:xfrm>
          <a:off x="0" y="0"/>
          <a:ext cx="0" cy="0"/>
          <a:chOff x="0" y="0"/>
          <a:chExt cx="0" cy="0"/>
        </a:xfrm>
      </p:grpSpPr>
      <p:pic>
        <p:nvPicPr>
          <p:cNvPr id="4" name="Picture 3" descr="Hands holding a small plant&#10;&#10;AI-generated content may be incorrect.">
            <a:extLst>
              <a:ext uri="{FF2B5EF4-FFF2-40B4-BE49-F238E27FC236}">
                <a16:creationId xmlns:a16="http://schemas.microsoft.com/office/drawing/2014/main" id="{CBC75E71-A745-22F9-BAAC-8CAF25B455C9}"/>
              </a:ext>
            </a:extLst>
          </p:cNvPr>
          <p:cNvPicPr>
            <a:picLocks noChangeAspect="1"/>
          </p:cNvPicPr>
          <p:nvPr/>
        </p:nvPicPr>
        <p:blipFill rotWithShape="1">
          <a:blip r:embed="rId2"/>
          <a:srcRect l="1784" t="17613" r="34277" b="-732"/>
          <a:stretch/>
        </p:blipFill>
        <p:spPr>
          <a:xfrm>
            <a:off x="6355505" y="-2"/>
            <a:ext cx="5131899" cy="4487402"/>
          </a:xfrm>
          <a:prstGeom prst="rect">
            <a:avLst/>
          </a:prstGeom>
        </p:spPr>
      </p:pic>
      <p:sp>
        <p:nvSpPr>
          <p:cNvPr id="11" name="Google Shape;133;p1">
            <a:extLst>
              <a:ext uri="{FF2B5EF4-FFF2-40B4-BE49-F238E27FC236}">
                <a16:creationId xmlns:a16="http://schemas.microsoft.com/office/drawing/2014/main" id="{85B6F005-64DD-0397-1FB0-5BAB1F14B90A}"/>
              </a:ext>
            </a:extLst>
          </p:cNvPr>
          <p:cNvSpPr/>
          <p:nvPr/>
        </p:nvSpPr>
        <p:spPr>
          <a:xfrm rot="10800000">
            <a:off x="23556" y="0"/>
            <a:ext cx="11479162" cy="6857994"/>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D690AB49-09D4-FC4E-602E-A445293DFAD1}"/>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2E728B81-4111-760E-C914-108D098DA1CB}"/>
              </a:ext>
            </a:extLst>
          </p:cNvPr>
          <p:cNvSpPr/>
          <p:nvPr/>
        </p:nvSpPr>
        <p:spPr>
          <a:xfrm>
            <a:off x="498765" y="1452265"/>
            <a:ext cx="10509894" cy="4998413"/>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5" name="Google Shape;145;p2">
            <a:extLst>
              <a:ext uri="{FF2B5EF4-FFF2-40B4-BE49-F238E27FC236}">
                <a16:creationId xmlns:a16="http://schemas.microsoft.com/office/drawing/2014/main" id="{1D29C9F0-BB28-70C9-1B6E-B90193BF51C3}"/>
              </a:ext>
            </a:extLst>
          </p:cNvPr>
          <p:cNvSpPr txBox="1">
            <a:spLocks/>
          </p:cNvSpPr>
          <p:nvPr/>
        </p:nvSpPr>
        <p:spPr>
          <a:xfrm>
            <a:off x="3" y="568191"/>
            <a:ext cx="7632438"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Bauen mit natürlichen Materialien </a:t>
            </a:r>
          </a:p>
        </p:txBody>
      </p:sp>
      <p:sp>
        <p:nvSpPr>
          <p:cNvPr id="2" name="Text Placeholder 3">
            <a:extLst>
              <a:ext uri="{FF2B5EF4-FFF2-40B4-BE49-F238E27FC236}">
                <a16:creationId xmlns:a16="http://schemas.microsoft.com/office/drawing/2014/main" id="{84F3AFBF-D77D-CA40-3CA6-A67B03890116}"/>
              </a:ext>
            </a:extLst>
          </p:cNvPr>
          <p:cNvSpPr txBox="1">
            <a:spLocks/>
          </p:cNvSpPr>
          <p:nvPr/>
        </p:nvSpPr>
        <p:spPr>
          <a:xfrm>
            <a:off x="4935738" y="1921602"/>
            <a:ext cx="5463322" cy="35441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200"/>
              </a:lnSpc>
              <a:spcBef>
                <a:spcPts val="1200"/>
              </a:spcBef>
              <a:buClr>
                <a:srgbClr val="5398A2"/>
              </a:buClr>
              <a:buNone/>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Es ermöglicht uns, nachhaltiger zu leben, Häuser zu schaffen, die im Einklang mit der Natur stehen, und das Wissen über den verantwortungsvollen Umgang mit den Ressourcen der Natur weiterzugeben. </a:t>
            </a:r>
          </a:p>
          <a:p>
            <a:pPr marL="0" indent="0">
              <a:lnSpc>
                <a:spcPts val="2200"/>
              </a:lnSpc>
              <a:spcBef>
                <a:spcPts val="1200"/>
              </a:spcBef>
              <a:buClr>
                <a:srgbClr val="5398A2"/>
              </a:buClr>
              <a:buNone/>
            </a:pPr>
            <a:endPar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200"/>
              </a:lnSpc>
              <a:spcBef>
                <a:spcPts val="1200"/>
              </a:spcBef>
              <a:buClr>
                <a:srgbClr val="5398A2"/>
              </a:buClr>
              <a:buNone/>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In einer Welt, die mit klimatischen Herausforderungen konfrontiert ist, bietet die Rückkehr zu diesen zeitlosen Praktiken Hoffnung und Stärkung für zukünftige Generationen – in der unsere Häuser nicht nur Unterkünfte sind, sondern aktive Teilnehmer der Landschaft, verwurzelt in Geschichte und Nachhaltigkeit.</a:t>
            </a:r>
          </a:p>
          <a:p>
            <a:pPr marL="0" indent="0">
              <a:lnSpc>
                <a:spcPts val="2200"/>
              </a:lnSpc>
              <a:spcBef>
                <a:spcPts val="1200"/>
              </a:spcBef>
              <a:buClr>
                <a:srgbClr val="5398A2"/>
              </a:buClr>
              <a:buNone/>
            </a:pP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3" name="Text Placeholder 3">
            <a:extLst>
              <a:ext uri="{FF2B5EF4-FFF2-40B4-BE49-F238E27FC236}">
                <a16:creationId xmlns:a16="http://schemas.microsoft.com/office/drawing/2014/main" id="{A1DE9B36-71E4-6B3C-6354-F3CD4C6E4E15}"/>
              </a:ext>
            </a:extLst>
          </p:cNvPr>
          <p:cNvSpPr txBox="1">
            <a:spLocks/>
          </p:cNvSpPr>
          <p:nvPr/>
        </p:nvSpPr>
        <p:spPr>
          <a:xfrm>
            <a:off x="1089536" y="1921602"/>
            <a:ext cx="2998368" cy="452907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None/>
            </a:pP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Mit der Natur zu bauen ist nicht nur ein Trend, sondern ein Weg zu Selbstständigkeit und Umweltbewusstsein. </a:t>
            </a:r>
          </a:p>
        </p:txBody>
      </p:sp>
      <p:cxnSp>
        <p:nvCxnSpPr>
          <p:cNvPr id="5" name="Straight Connector 4">
            <a:extLst>
              <a:ext uri="{FF2B5EF4-FFF2-40B4-BE49-F238E27FC236}">
                <a16:creationId xmlns:a16="http://schemas.microsoft.com/office/drawing/2014/main" id="{E16A1833-82B7-C8C0-D987-F5197E0669E2}"/>
              </a:ext>
            </a:extLst>
          </p:cNvPr>
          <p:cNvCxnSpPr>
            <a:cxnSpLocks/>
          </p:cNvCxnSpPr>
          <p:nvPr/>
        </p:nvCxnSpPr>
        <p:spPr>
          <a:xfrm>
            <a:off x="4511820" y="1754999"/>
            <a:ext cx="0" cy="4266598"/>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872341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E7AD18-077E-815A-8EF3-EE5162ACBB34}"/>
            </a:ext>
          </a:extLst>
        </p:cNvPr>
        <p:cNvGrpSpPr/>
        <p:nvPr/>
      </p:nvGrpSpPr>
      <p:grpSpPr>
        <a:xfrm>
          <a:off x="0" y="0"/>
          <a:ext cx="0" cy="0"/>
          <a:chOff x="0" y="0"/>
          <a:chExt cx="0" cy="0"/>
        </a:xfrm>
      </p:grpSpPr>
      <p:pic>
        <p:nvPicPr>
          <p:cNvPr id="3" name="Picture 2" descr="Looking up a tree with many trees&#10;&#10;AI-generated content may be incorrect.">
            <a:extLst>
              <a:ext uri="{FF2B5EF4-FFF2-40B4-BE49-F238E27FC236}">
                <a16:creationId xmlns:a16="http://schemas.microsoft.com/office/drawing/2014/main" id="{F12157FD-BED9-AF9B-DC30-3F6D7763D718}"/>
              </a:ext>
            </a:extLst>
          </p:cNvPr>
          <p:cNvPicPr>
            <a:picLocks noChangeAspect="1"/>
          </p:cNvPicPr>
          <p:nvPr/>
        </p:nvPicPr>
        <p:blipFill rotWithShape="1">
          <a:blip r:embed="rId2"/>
          <a:srcRect t="22451" b="22451"/>
          <a:stretch/>
        </p:blipFill>
        <p:spPr>
          <a:xfrm>
            <a:off x="6839477" y="9583"/>
            <a:ext cx="4578683" cy="3778646"/>
          </a:xfrm>
          <a:prstGeom prst="rect">
            <a:avLst/>
          </a:prstGeom>
        </p:spPr>
      </p:pic>
      <p:sp>
        <p:nvSpPr>
          <p:cNvPr id="11" name="Google Shape;133;p1">
            <a:extLst>
              <a:ext uri="{FF2B5EF4-FFF2-40B4-BE49-F238E27FC236}">
                <a16:creationId xmlns:a16="http://schemas.microsoft.com/office/drawing/2014/main" id="{9D9DA775-1686-0E0E-7B75-DCFF2CE37C41}"/>
              </a:ext>
            </a:extLst>
          </p:cNvPr>
          <p:cNvSpPr/>
          <p:nvPr/>
        </p:nvSpPr>
        <p:spPr>
          <a:xfrm rot="10800000">
            <a:off x="23558" y="0"/>
            <a:ext cx="11394601" cy="6857994"/>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AAA1A7B6-8A36-5870-5ADF-E884D191CED0}"/>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Google Shape;145;p2">
            <a:extLst>
              <a:ext uri="{FF2B5EF4-FFF2-40B4-BE49-F238E27FC236}">
                <a16:creationId xmlns:a16="http://schemas.microsoft.com/office/drawing/2014/main" id="{213A28F2-9269-52E7-3D4D-711F6F8D9616}"/>
              </a:ext>
            </a:extLst>
          </p:cNvPr>
          <p:cNvSpPr txBox="1">
            <a:spLocks/>
          </p:cNvSpPr>
          <p:nvPr/>
        </p:nvSpPr>
        <p:spPr>
          <a:xfrm>
            <a:off x="0" y="568191"/>
            <a:ext cx="8332235"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Bauen Sie ein kleines Haus in der Natur </a:t>
            </a:r>
          </a:p>
        </p:txBody>
      </p:sp>
      <p:sp>
        <p:nvSpPr>
          <p:cNvPr id="9" name="Text Placeholder 3">
            <a:extLst>
              <a:ext uri="{FF2B5EF4-FFF2-40B4-BE49-F238E27FC236}">
                <a16:creationId xmlns:a16="http://schemas.microsoft.com/office/drawing/2014/main" id="{FC70BFA4-87EC-1083-B8ED-5B271A55D00D}"/>
              </a:ext>
            </a:extLst>
          </p:cNvPr>
          <p:cNvSpPr txBox="1">
            <a:spLocks/>
          </p:cNvSpPr>
          <p:nvPr/>
        </p:nvSpPr>
        <p:spPr>
          <a:xfrm>
            <a:off x="5820376" y="1921602"/>
            <a:ext cx="4578684" cy="35441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200"/>
              </a:lnSpc>
              <a:spcBef>
                <a:spcPts val="1200"/>
              </a:spcBef>
              <a:buClr>
                <a:srgbClr val="5398A2"/>
              </a:buClr>
              <a:buNone/>
            </a:pPr>
            <a:r>
              <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rPr>
              <a:t>Wenn Sie in Ihrer Region oder zum jetzigen Zeitpunkt Ihres Lebens kein echtes Tiny House bauen können, betrachten Sie dies als eine Möglichkeit, Informationen zu sammeln, und erwägen Sie stattdessen, eine kleine Struktur wie ein Baumhaus oder eine Jurte zu bauen oder zu entwerfen, die Sie in naher Zukunft besuchen können, um sich wieder mit der Natur zu verbinden.</a:t>
            </a:r>
          </a:p>
          <a:p>
            <a:pPr marL="0" indent="0">
              <a:lnSpc>
                <a:spcPts val="2200"/>
              </a:lnSpc>
              <a:spcBef>
                <a:spcPts val="1200"/>
              </a:spcBef>
              <a:buClr>
                <a:srgbClr val="5398A2"/>
              </a:buClr>
              <a:buNone/>
            </a:pPr>
            <a:endParaRPr lang="sv-SE" sz="23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10" name="Text Placeholder 3">
            <a:extLst>
              <a:ext uri="{FF2B5EF4-FFF2-40B4-BE49-F238E27FC236}">
                <a16:creationId xmlns:a16="http://schemas.microsoft.com/office/drawing/2014/main" id="{E06D797B-DD30-F04E-0DB3-180FACACC18D}"/>
              </a:ext>
            </a:extLst>
          </p:cNvPr>
          <p:cNvSpPr txBox="1">
            <a:spLocks/>
          </p:cNvSpPr>
          <p:nvPr/>
        </p:nvSpPr>
        <p:spPr>
          <a:xfrm>
            <a:off x="773840" y="1921602"/>
            <a:ext cx="4069050" cy="452907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None/>
            </a:pP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Beim Bau eines Tiny House in der Natur geht es nicht nur darum, einen kleinen Wohnraum zu schaffen, sondern auch darum, Unabhängigkeit und Selbstversorgung zu leben und ein echtes Gefühl der Selbstbestimmung zu entwickeln. </a:t>
            </a:r>
          </a:p>
        </p:txBody>
      </p:sp>
      <p:cxnSp>
        <p:nvCxnSpPr>
          <p:cNvPr id="12" name="Straight Connector 11">
            <a:extLst>
              <a:ext uri="{FF2B5EF4-FFF2-40B4-BE49-F238E27FC236}">
                <a16:creationId xmlns:a16="http://schemas.microsoft.com/office/drawing/2014/main" id="{B1BC25D7-B30D-72BA-CF09-9C1699BC9F0B}"/>
              </a:ext>
            </a:extLst>
          </p:cNvPr>
          <p:cNvCxnSpPr>
            <a:cxnSpLocks/>
          </p:cNvCxnSpPr>
          <p:nvPr/>
        </p:nvCxnSpPr>
        <p:spPr>
          <a:xfrm>
            <a:off x="5193137" y="1654930"/>
            <a:ext cx="0" cy="4266598"/>
          </a:xfrm>
          <a:prstGeom prst="line">
            <a:avLst/>
          </a:prstGeom>
          <a:ln w="28575">
            <a:solidFill>
              <a:schemeClr val="bg1"/>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57212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07A7E4-A9BE-B745-5915-8E4AAFE4D2DA}"/>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F9AF1CE0-C889-BCA2-52CF-B173BB1AA148}"/>
              </a:ext>
            </a:extLst>
          </p:cNvPr>
          <p:cNvPicPr>
            <a:picLocks noChangeAspect="1"/>
          </p:cNvPicPr>
          <p:nvPr/>
        </p:nvPicPr>
        <p:blipFill rotWithShape="1">
          <a:blip r:embed="rId2"/>
          <a:srcRect l="-16994" t="48092" r="16994" b="-11364"/>
          <a:stretch/>
        </p:blipFill>
        <p:spPr>
          <a:xfrm>
            <a:off x="5908757" y="20767"/>
            <a:ext cx="5487602" cy="5208132"/>
          </a:xfrm>
          <a:prstGeom prst="rect">
            <a:avLst/>
          </a:prstGeom>
        </p:spPr>
      </p:pic>
      <p:sp>
        <p:nvSpPr>
          <p:cNvPr id="11" name="Google Shape;133;p1">
            <a:extLst>
              <a:ext uri="{FF2B5EF4-FFF2-40B4-BE49-F238E27FC236}">
                <a16:creationId xmlns:a16="http://schemas.microsoft.com/office/drawing/2014/main" id="{44ABE6B5-E055-5831-3B45-3690243F90B1}"/>
              </a:ext>
            </a:extLst>
          </p:cNvPr>
          <p:cNvSpPr/>
          <p:nvPr/>
        </p:nvSpPr>
        <p:spPr>
          <a:xfrm rot="10800000">
            <a:off x="7836" y="-883"/>
            <a:ext cx="11410317" cy="6858875"/>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1EB71F71-BBC8-4751-BEB5-F7DF68B49671}"/>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5AF35DF2-C832-21A8-3690-F45B0590028C}"/>
              </a:ext>
            </a:extLst>
          </p:cNvPr>
          <p:cNvSpPr/>
          <p:nvPr/>
        </p:nvSpPr>
        <p:spPr>
          <a:xfrm>
            <a:off x="502861" y="2735295"/>
            <a:ext cx="10359712" cy="3898770"/>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 name="Text Placeholder 3">
            <a:extLst>
              <a:ext uri="{FF2B5EF4-FFF2-40B4-BE49-F238E27FC236}">
                <a16:creationId xmlns:a16="http://schemas.microsoft.com/office/drawing/2014/main" id="{9EDF4135-CB47-DDFB-053F-C0C12162B871}"/>
              </a:ext>
            </a:extLst>
          </p:cNvPr>
          <p:cNvSpPr txBox="1">
            <a:spLocks/>
          </p:cNvSpPr>
          <p:nvPr/>
        </p:nvSpPr>
        <p:spPr>
          <a:xfrm>
            <a:off x="1735108" y="3289793"/>
            <a:ext cx="8636609" cy="300707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Clr>
                <a:srgbClr val="E6C8C7"/>
              </a:buClr>
              <a:buNone/>
            </a:pPr>
            <a:r>
              <a:rPr lang="en-IE" sz="3200" b="1" dirty="0">
                <a:solidFill>
                  <a:srgbClr val="5398A2"/>
                </a:solidFill>
                <a:latin typeface="Calibri" panose="020F0502020204030204" pitchFamily="34" charset="0"/>
                <a:ea typeface="Calibri" panose="020F0502020204030204" pitchFamily="34" charset="0"/>
                <a:cs typeface="Calibri" panose="020F0502020204030204" pitchFamily="34" charset="0"/>
              </a:rPr>
              <a:t>Wählen Sie den Standort sorgfältig aus </a:t>
            </a:r>
          </a:p>
          <a:p>
            <a:pPr marL="0" indent="0">
              <a:lnSpc>
                <a:spcPts val="2500"/>
              </a:lnSpc>
              <a:spcBef>
                <a:spcPts val="0"/>
              </a:spcBef>
              <a:buClr>
                <a:srgbClr val="E6C8C7"/>
              </a:buClr>
              <a:buNone/>
            </a:pPr>
            <a:b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b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Unabhängig davon, ob Sie bereits ein Grundstück besitzen oder einen Kauf planen, wählen Sie einen Standort, an dem sich Ihr Bauvorhaben harmonisch in die Natur einfügt und nur minimale Auswirkungen auf die Umwelt hat. So stellen Sie sicher, dass Ihr Haus die natürliche Umgebung respektiert und bewahrt. Achten Sie auf natürliche Ressourcen wie Sonnenlicht, Wasser und Wind, die es Ihnen ermöglichen, die Abhängigkeit von externen Energiequellen zu reduzieren. </a:t>
            </a:r>
          </a:p>
          <a:p>
            <a:pPr marL="0" indent="0">
              <a:lnSpc>
                <a:spcPts val="2500"/>
              </a:lnSpc>
              <a:spcBef>
                <a:spcPts val="0"/>
              </a:spcBef>
              <a:buClr>
                <a:srgbClr val="E6C8C7"/>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endPar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08EA8691-7A16-2736-C408-E10E04501794}"/>
              </a:ext>
            </a:extLst>
          </p:cNvPr>
          <p:cNvCxnSpPr>
            <a:cxnSpLocks/>
          </p:cNvCxnSpPr>
          <p:nvPr/>
        </p:nvCxnSpPr>
        <p:spPr>
          <a:xfrm flipH="1">
            <a:off x="1401145" y="3784312"/>
            <a:ext cx="9461428"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B89CA090-16DC-4956-AB8C-A71E754D0CA9}"/>
              </a:ext>
            </a:extLst>
          </p:cNvPr>
          <p:cNvGrpSpPr/>
          <p:nvPr/>
        </p:nvGrpSpPr>
        <p:grpSpPr>
          <a:xfrm>
            <a:off x="439204" y="3478610"/>
            <a:ext cx="1420700" cy="893966"/>
            <a:chOff x="5728181" y="1253145"/>
            <a:chExt cx="1546707" cy="973255"/>
          </a:xfrm>
        </p:grpSpPr>
        <p:sp>
          <p:nvSpPr>
            <p:cNvPr id="18" name="Oval 17">
              <a:extLst>
                <a:ext uri="{FF2B5EF4-FFF2-40B4-BE49-F238E27FC236}">
                  <a16:creationId xmlns:a16="http://schemas.microsoft.com/office/drawing/2014/main" id="{3CA51106-CB86-5E26-F24C-EADE600163BC}"/>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23">
              <a:extLst>
                <a:ext uri="{FF2B5EF4-FFF2-40B4-BE49-F238E27FC236}">
                  <a16:creationId xmlns:a16="http://schemas.microsoft.com/office/drawing/2014/main" id="{1C372341-95D5-D0DC-E024-A174DAE0FC52}"/>
                </a:ext>
              </a:extLst>
            </p:cNvPr>
            <p:cNvSpPr txBox="1">
              <a:spLocks/>
            </p:cNvSpPr>
            <p:nvPr/>
          </p:nvSpPr>
          <p:spPr>
            <a:xfrm>
              <a:off x="5728181" y="1369242"/>
              <a:ext cx="1546707"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Calibri" panose="020F0502020204030204" pitchFamily="34" charset="0"/>
                  <a:cs typeface="Calibri" panose="020F0502020204030204" pitchFamily="34" charset="0"/>
                </a:rPr>
                <a:t>01</a:t>
              </a:r>
            </a:p>
          </p:txBody>
        </p:sp>
      </p:grpSp>
      <p:sp>
        <p:nvSpPr>
          <p:cNvPr id="3" name="Google Shape;145;p2">
            <a:extLst>
              <a:ext uri="{FF2B5EF4-FFF2-40B4-BE49-F238E27FC236}">
                <a16:creationId xmlns:a16="http://schemas.microsoft.com/office/drawing/2014/main" id="{299FAE02-8A3C-A159-3AA4-14AF8D5314CA}"/>
              </a:ext>
            </a:extLst>
          </p:cNvPr>
          <p:cNvSpPr txBox="1">
            <a:spLocks/>
          </p:cNvSpPr>
          <p:nvPr/>
        </p:nvSpPr>
        <p:spPr>
          <a:xfrm>
            <a:off x="1" y="568191"/>
            <a:ext cx="9293289"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Bauen Sie ein Tiny House in der Natur </a:t>
            </a:r>
          </a:p>
        </p:txBody>
      </p:sp>
      <p:sp>
        <p:nvSpPr>
          <p:cNvPr id="5" name="Text Placeholder 3">
            <a:extLst>
              <a:ext uri="{FF2B5EF4-FFF2-40B4-BE49-F238E27FC236}">
                <a16:creationId xmlns:a16="http://schemas.microsoft.com/office/drawing/2014/main" id="{AA53C5EA-A3BC-C941-8212-1B9F19169499}"/>
              </a:ext>
            </a:extLst>
          </p:cNvPr>
          <p:cNvSpPr txBox="1">
            <a:spLocks/>
          </p:cNvSpPr>
          <p:nvPr/>
        </p:nvSpPr>
        <p:spPr>
          <a:xfrm>
            <a:off x="773847" y="1516086"/>
            <a:ext cx="7724701" cy="101738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None/>
            </a:pP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Hier sind einige Dinge, die Sie bei der Planung Ihres eigenen Tiny House beachten sollten:</a:t>
            </a:r>
          </a:p>
          <a:p>
            <a:pPr marL="0" indent="0">
              <a:lnSpc>
                <a:spcPts val="2500"/>
              </a:lnSpc>
              <a:spcBef>
                <a:spcPts val="0"/>
              </a:spcBef>
              <a:buNone/>
            </a:pPr>
            <a:endParaRPr lang="en-IE"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587632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962FFC-376C-C21E-E423-CC671F9197B9}"/>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CEB18795-1024-6CCC-4EF6-D39697933998}"/>
              </a:ext>
            </a:extLst>
          </p:cNvPr>
          <p:cNvPicPr>
            <a:picLocks noChangeAspect="1"/>
          </p:cNvPicPr>
          <p:nvPr/>
        </p:nvPicPr>
        <p:blipFill rotWithShape="1">
          <a:blip r:embed="rId2"/>
          <a:srcRect l="-16994" t="48092" r="16994" b="-11364"/>
          <a:stretch/>
        </p:blipFill>
        <p:spPr>
          <a:xfrm>
            <a:off x="5908757" y="20767"/>
            <a:ext cx="5487602" cy="5208132"/>
          </a:xfrm>
          <a:prstGeom prst="rect">
            <a:avLst/>
          </a:prstGeom>
        </p:spPr>
      </p:pic>
      <p:sp>
        <p:nvSpPr>
          <p:cNvPr id="11" name="Google Shape;133;p1">
            <a:extLst>
              <a:ext uri="{FF2B5EF4-FFF2-40B4-BE49-F238E27FC236}">
                <a16:creationId xmlns:a16="http://schemas.microsoft.com/office/drawing/2014/main" id="{6CE51F48-455E-6FCF-00CF-D8DE8042C424}"/>
              </a:ext>
            </a:extLst>
          </p:cNvPr>
          <p:cNvSpPr/>
          <p:nvPr/>
        </p:nvSpPr>
        <p:spPr>
          <a:xfrm rot="10800000">
            <a:off x="7836" y="-883"/>
            <a:ext cx="11410317" cy="6858875"/>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90DFC03F-9EE8-3584-C1AA-AAAFAF4AEE77}"/>
              </a:ext>
            </a:extLst>
          </p:cNvPr>
          <p:cNvSpPr/>
          <p:nvPr/>
        </p:nvSpPr>
        <p:spPr>
          <a:xfrm rot="5400000">
            <a:off x="205861" y="1811975"/>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B3BC024C-AC19-EF34-683E-42954B423B93}"/>
              </a:ext>
            </a:extLst>
          </p:cNvPr>
          <p:cNvSpPr/>
          <p:nvPr/>
        </p:nvSpPr>
        <p:spPr>
          <a:xfrm>
            <a:off x="502861" y="555812"/>
            <a:ext cx="10359712" cy="6143568"/>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 name="Text Placeholder 3">
            <a:extLst>
              <a:ext uri="{FF2B5EF4-FFF2-40B4-BE49-F238E27FC236}">
                <a16:creationId xmlns:a16="http://schemas.microsoft.com/office/drawing/2014/main" id="{525F8C0D-D196-C146-9158-CD73193A53ED}"/>
              </a:ext>
            </a:extLst>
          </p:cNvPr>
          <p:cNvSpPr txBox="1">
            <a:spLocks/>
          </p:cNvSpPr>
          <p:nvPr/>
        </p:nvSpPr>
        <p:spPr>
          <a:xfrm>
            <a:off x="1699249" y="813275"/>
            <a:ext cx="8636609" cy="300707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Clr>
                <a:srgbClr val="E6C8C7"/>
              </a:buClr>
              <a:buNone/>
            </a:pPr>
            <a:r>
              <a:rPr lang="en-IE" sz="3200" b="1" dirty="0">
                <a:solidFill>
                  <a:srgbClr val="5398A2"/>
                </a:solidFill>
                <a:latin typeface="Calibri" panose="020F0502020204030204" pitchFamily="34" charset="0"/>
                <a:ea typeface="Calibri" panose="020F0502020204030204" pitchFamily="34" charset="0"/>
                <a:cs typeface="Calibri" panose="020F0502020204030204" pitchFamily="34" charset="0"/>
              </a:rPr>
              <a:t>Verwenden Sie lokale und nachhaltige Materialien </a:t>
            </a:r>
          </a:p>
          <a:p>
            <a:pPr marL="0" indent="0">
              <a:lnSpc>
                <a:spcPts val="2500"/>
              </a:lnSpc>
              <a:spcBef>
                <a:spcPts val="0"/>
              </a:spcBef>
              <a:buClr>
                <a:srgbClr val="E6C8C7"/>
              </a:buClr>
              <a:buNone/>
            </a:pPr>
            <a:b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b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Verwenden Sie Materialien wie wiederverwertetes Holz, Stein und Lehm aus Ihrer Umgebung. Diese natürlichen Materialien minimieren nicht nur die Umweltbelastung, sondern sorgen auch für ein Zuhause, das im Winter warm und im Sommer kühl bleibt, sodass weniger externe Heizung oder Klimaanlagen benötigt werden.</a:t>
            </a:r>
          </a:p>
          <a:p>
            <a:pPr marL="0" indent="0">
              <a:lnSpc>
                <a:spcPts val="2500"/>
              </a:lnSpc>
              <a:spcBef>
                <a:spcPts val="0"/>
              </a:spcBef>
              <a:buClr>
                <a:srgbClr val="E6C8C7"/>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endPar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7DCB3966-33CB-D8FB-475D-3C9E6C71B9C4}"/>
              </a:ext>
            </a:extLst>
          </p:cNvPr>
          <p:cNvCxnSpPr>
            <a:cxnSpLocks/>
          </p:cNvCxnSpPr>
          <p:nvPr/>
        </p:nvCxnSpPr>
        <p:spPr>
          <a:xfrm flipH="1">
            <a:off x="1365286" y="1551882"/>
            <a:ext cx="9461428"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F0047CD8-5798-60D6-A7A7-7ED7B068767A}"/>
              </a:ext>
            </a:extLst>
          </p:cNvPr>
          <p:cNvGrpSpPr/>
          <p:nvPr/>
        </p:nvGrpSpPr>
        <p:grpSpPr>
          <a:xfrm>
            <a:off x="403345" y="1246180"/>
            <a:ext cx="1420700" cy="893966"/>
            <a:chOff x="5728181" y="1253145"/>
            <a:chExt cx="1546707" cy="973255"/>
          </a:xfrm>
        </p:grpSpPr>
        <p:sp>
          <p:nvSpPr>
            <p:cNvPr id="18" name="Oval 17">
              <a:extLst>
                <a:ext uri="{FF2B5EF4-FFF2-40B4-BE49-F238E27FC236}">
                  <a16:creationId xmlns:a16="http://schemas.microsoft.com/office/drawing/2014/main" id="{BFC15301-777F-07E4-D080-EC4CAD57C6CB}"/>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23">
              <a:extLst>
                <a:ext uri="{FF2B5EF4-FFF2-40B4-BE49-F238E27FC236}">
                  <a16:creationId xmlns:a16="http://schemas.microsoft.com/office/drawing/2014/main" id="{0A2B6FDF-FA49-AEA0-773E-6EACE541C97D}"/>
                </a:ext>
              </a:extLst>
            </p:cNvPr>
            <p:cNvSpPr txBox="1">
              <a:spLocks/>
            </p:cNvSpPr>
            <p:nvPr/>
          </p:nvSpPr>
          <p:spPr>
            <a:xfrm>
              <a:off x="5728181" y="1369242"/>
              <a:ext cx="1546707"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Calibri" panose="020F0502020204030204" pitchFamily="34" charset="0"/>
                  <a:cs typeface="Calibri" panose="020F0502020204030204" pitchFamily="34" charset="0"/>
                </a:rPr>
                <a:t>02</a:t>
              </a:r>
            </a:p>
          </p:txBody>
        </p:sp>
      </p:grpSp>
      <p:sp>
        <p:nvSpPr>
          <p:cNvPr id="6" name="Text Placeholder 3">
            <a:extLst>
              <a:ext uri="{FF2B5EF4-FFF2-40B4-BE49-F238E27FC236}">
                <a16:creationId xmlns:a16="http://schemas.microsoft.com/office/drawing/2014/main" id="{D7D2E815-5126-58C5-EDC5-FDB5C97C1B75}"/>
              </a:ext>
            </a:extLst>
          </p:cNvPr>
          <p:cNvSpPr txBox="1">
            <a:spLocks/>
          </p:cNvSpPr>
          <p:nvPr/>
        </p:nvSpPr>
        <p:spPr>
          <a:xfrm>
            <a:off x="1776971" y="3755048"/>
            <a:ext cx="8636609" cy="300707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Clr>
                <a:srgbClr val="E6C8C7"/>
              </a:buClr>
              <a:buNone/>
            </a:pPr>
            <a:r>
              <a:rPr lang="en-IE" sz="3200" b="1" dirty="0">
                <a:solidFill>
                  <a:srgbClr val="5398A2"/>
                </a:solidFill>
                <a:latin typeface="Calibri" panose="020F0502020204030204" pitchFamily="34" charset="0"/>
                <a:ea typeface="Calibri" panose="020F0502020204030204" pitchFamily="34" charset="0"/>
                <a:cs typeface="Calibri" panose="020F0502020204030204" pitchFamily="34" charset="0"/>
              </a:rPr>
              <a:t>Maximieren Sie netzunabhängige Energielösungen</a:t>
            </a:r>
          </a:p>
          <a:p>
            <a:pPr marL="0" indent="0">
              <a:lnSpc>
                <a:spcPts val="2500"/>
              </a:lnSpc>
              <a:spcBef>
                <a:spcPts val="0"/>
              </a:spcBef>
              <a:buClr>
                <a:srgbClr val="E6C8C7"/>
              </a:buClr>
              <a:buNone/>
            </a:pPr>
            <a:endParaRPr lang="en-IE" sz="3200" b="1" dirty="0">
              <a:solidFill>
                <a:srgbClr val="5398A2"/>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Durch die Nutzung von Sonnenkollektoren, Windkraftanlagen oder Holz zur Wärmegewinnung sind Sie unabhängig von externen Stromnetzen. Diese Selbstversorgung ist eine wirkungsvolle Möglichkeit, Ihren Energieverbrauch zu kontrollieren und Ihren CO2-Fußabdruck zu verringern.</a:t>
            </a:r>
          </a:p>
          <a:p>
            <a:pPr marL="0" indent="0">
              <a:lnSpc>
                <a:spcPts val="2500"/>
              </a:lnSpc>
              <a:spcBef>
                <a:spcPts val="0"/>
              </a:spcBef>
              <a:buClr>
                <a:srgbClr val="E6C8C7"/>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endPar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7" name="Straight Connector 6">
            <a:extLst>
              <a:ext uri="{FF2B5EF4-FFF2-40B4-BE49-F238E27FC236}">
                <a16:creationId xmlns:a16="http://schemas.microsoft.com/office/drawing/2014/main" id="{3A386F4F-742E-D624-7309-50AC97A66F5E}"/>
              </a:ext>
            </a:extLst>
          </p:cNvPr>
          <p:cNvCxnSpPr>
            <a:cxnSpLocks/>
          </p:cNvCxnSpPr>
          <p:nvPr/>
        </p:nvCxnSpPr>
        <p:spPr>
          <a:xfrm flipH="1">
            <a:off x="1443008" y="4449222"/>
            <a:ext cx="9461428"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023708DA-C323-55DD-36F7-35076803C95B}"/>
              </a:ext>
            </a:extLst>
          </p:cNvPr>
          <p:cNvGrpSpPr/>
          <p:nvPr/>
        </p:nvGrpSpPr>
        <p:grpSpPr>
          <a:xfrm>
            <a:off x="481067" y="4143520"/>
            <a:ext cx="1420700" cy="893966"/>
            <a:chOff x="5728181" y="1253145"/>
            <a:chExt cx="1546707" cy="973255"/>
          </a:xfrm>
        </p:grpSpPr>
        <p:sp>
          <p:nvSpPr>
            <p:cNvPr id="9" name="Oval 8">
              <a:extLst>
                <a:ext uri="{FF2B5EF4-FFF2-40B4-BE49-F238E27FC236}">
                  <a16:creationId xmlns:a16="http://schemas.microsoft.com/office/drawing/2014/main" id="{F740BA09-EC57-D8C9-C20B-C2FE5A58EABE}"/>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23">
              <a:extLst>
                <a:ext uri="{FF2B5EF4-FFF2-40B4-BE49-F238E27FC236}">
                  <a16:creationId xmlns:a16="http://schemas.microsoft.com/office/drawing/2014/main" id="{8FB74A18-3A52-F4FE-48DE-F05818C1C047}"/>
                </a:ext>
              </a:extLst>
            </p:cNvPr>
            <p:cNvSpPr txBox="1">
              <a:spLocks/>
            </p:cNvSpPr>
            <p:nvPr/>
          </p:nvSpPr>
          <p:spPr>
            <a:xfrm>
              <a:off x="5728181" y="1369242"/>
              <a:ext cx="1546707"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Calibri" panose="020F0502020204030204" pitchFamily="34" charset="0"/>
                  <a:cs typeface="Calibri" panose="020F0502020204030204" pitchFamily="34" charset="0"/>
                </a:rPr>
                <a:t>03</a:t>
              </a:r>
            </a:p>
          </p:txBody>
        </p:sp>
      </p:grpSp>
    </p:spTree>
    <p:extLst>
      <p:ext uri="{BB962C8B-B14F-4D97-AF65-F5344CB8AC3E}">
        <p14:creationId xmlns:p14="http://schemas.microsoft.com/office/powerpoint/2010/main" val="34401774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943061-55D2-4028-69E9-B07F86223F71}"/>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8C70CBF2-0F5A-B52F-E078-3E32B96B9BC3}"/>
              </a:ext>
            </a:extLst>
          </p:cNvPr>
          <p:cNvPicPr>
            <a:picLocks noChangeAspect="1"/>
          </p:cNvPicPr>
          <p:nvPr/>
        </p:nvPicPr>
        <p:blipFill rotWithShape="1">
          <a:blip r:embed="rId2"/>
          <a:srcRect l="-16994" t="48092" r="16994" b="-11364"/>
          <a:stretch/>
        </p:blipFill>
        <p:spPr>
          <a:xfrm>
            <a:off x="5908757" y="20767"/>
            <a:ext cx="5487602" cy="5208132"/>
          </a:xfrm>
          <a:prstGeom prst="rect">
            <a:avLst/>
          </a:prstGeom>
        </p:spPr>
      </p:pic>
      <p:sp>
        <p:nvSpPr>
          <p:cNvPr id="11" name="Google Shape;133;p1">
            <a:extLst>
              <a:ext uri="{FF2B5EF4-FFF2-40B4-BE49-F238E27FC236}">
                <a16:creationId xmlns:a16="http://schemas.microsoft.com/office/drawing/2014/main" id="{7AA41ACD-AC91-372F-497B-236F29910825}"/>
              </a:ext>
            </a:extLst>
          </p:cNvPr>
          <p:cNvSpPr/>
          <p:nvPr/>
        </p:nvSpPr>
        <p:spPr>
          <a:xfrm rot="10800000">
            <a:off x="7836" y="-883"/>
            <a:ext cx="11410317" cy="6858875"/>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148D7265-A45A-7F29-9D69-5EF4DB78F574}"/>
              </a:ext>
            </a:extLst>
          </p:cNvPr>
          <p:cNvSpPr/>
          <p:nvPr/>
        </p:nvSpPr>
        <p:spPr>
          <a:xfrm rot="5400000">
            <a:off x="258323" y="395508"/>
            <a:ext cx="6191223" cy="666747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4C08B3F2-BB49-C68A-0DB5-268D44386C7F}"/>
              </a:ext>
            </a:extLst>
          </p:cNvPr>
          <p:cNvSpPr/>
          <p:nvPr/>
        </p:nvSpPr>
        <p:spPr>
          <a:xfrm>
            <a:off x="574579" y="2707342"/>
            <a:ext cx="10359712" cy="2873188"/>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 name="Text Placeholder 3">
            <a:extLst>
              <a:ext uri="{FF2B5EF4-FFF2-40B4-BE49-F238E27FC236}">
                <a16:creationId xmlns:a16="http://schemas.microsoft.com/office/drawing/2014/main" id="{10BB4435-BA22-3DF1-2550-5E0A5113BD09}"/>
              </a:ext>
            </a:extLst>
          </p:cNvPr>
          <p:cNvSpPr txBox="1">
            <a:spLocks/>
          </p:cNvSpPr>
          <p:nvPr/>
        </p:nvSpPr>
        <p:spPr>
          <a:xfrm>
            <a:off x="1770967" y="3190964"/>
            <a:ext cx="8636609" cy="300707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Clr>
                <a:srgbClr val="E6C8C7"/>
              </a:buClr>
              <a:buNone/>
            </a:pPr>
            <a:r>
              <a:rPr lang="en-IE" sz="3200" b="1" dirty="0">
                <a:solidFill>
                  <a:srgbClr val="5398A2"/>
                </a:solidFill>
                <a:latin typeface="Calibri" panose="020F0502020204030204" pitchFamily="34" charset="0"/>
                <a:ea typeface="Calibri" panose="020F0502020204030204" pitchFamily="34" charset="0"/>
                <a:cs typeface="Calibri" panose="020F0502020204030204" pitchFamily="34" charset="0"/>
              </a:rPr>
              <a:t>Effizientes Design </a:t>
            </a:r>
          </a:p>
          <a:p>
            <a:pPr marL="0" indent="0">
              <a:lnSpc>
                <a:spcPts val="2500"/>
              </a:lnSpc>
              <a:spcBef>
                <a:spcPts val="0"/>
              </a:spcBef>
              <a:buClr>
                <a:srgbClr val="E6C8C7"/>
              </a:buClr>
              <a:buNone/>
            </a:pPr>
            <a:b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b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Ein gut gestaltetes Tiny House nutzt jeden Zentimeter optimal aus und reduziert so den Bedarf an überschüssigen Materialien oder Energie. Integrieren Sie intelligente Stauraumlösungen, effiziente Isolierung und multifunktionale Räume, um Ihr Zuhause gemütlich und funktional zu gestalten.</a:t>
            </a:r>
          </a:p>
          <a:p>
            <a:pPr marL="0" indent="0">
              <a:lnSpc>
                <a:spcPts val="2500"/>
              </a:lnSpc>
              <a:spcBef>
                <a:spcPts val="0"/>
              </a:spcBef>
              <a:buClr>
                <a:srgbClr val="E6C8C7"/>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endPar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AB52EFEB-2AD5-2E89-5B7A-94E4E244F533}"/>
              </a:ext>
            </a:extLst>
          </p:cNvPr>
          <p:cNvCxnSpPr>
            <a:cxnSpLocks/>
          </p:cNvCxnSpPr>
          <p:nvPr/>
        </p:nvCxnSpPr>
        <p:spPr>
          <a:xfrm flipH="1">
            <a:off x="1437004" y="3703411"/>
            <a:ext cx="9461428"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33A817CD-998D-2EAB-5AA9-E0556996E546}"/>
              </a:ext>
            </a:extLst>
          </p:cNvPr>
          <p:cNvGrpSpPr/>
          <p:nvPr/>
        </p:nvGrpSpPr>
        <p:grpSpPr>
          <a:xfrm>
            <a:off x="475063" y="3397709"/>
            <a:ext cx="1420700" cy="893966"/>
            <a:chOff x="5728181" y="1253145"/>
            <a:chExt cx="1546707" cy="973255"/>
          </a:xfrm>
        </p:grpSpPr>
        <p:sp>
          <p:nvSpPr>
            <p:cNvPr id="18" name="Oval 17">
              <a:extLst>
                <a:ext uri="{FF2B5EF4-FFF2-40B4-BE49-F238E27FC236}">
                  <a16:creationId xmlns:a16="http://schemas.microsoft.com/office/drawing/2014/main" id="{16C0A954-503A-3749-3E9F-67F31EF19EFC}"/>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23">
              <a:extLst>
                <a:ext uri="{FF2B5EF4-FFF2-40B4-BE49-F238E27FC236}">
                  <a16:creationId xmlns:a16="http://schemas.microsoft.com/office/drawing/2014/main" id="{2A2683B6-DD91-8943-DDC8-BA3E8E562029}"/>
                </a:ext>
              </a:extLst>
            </p:cNvPr>
            <p:cNvSpPr txBox="1">
              <a:spLocks/>
            </p:cNvSpPr>
            <p:nvPr/>
          </p:nvSpPr>
          <p:spPr>
            <a:xfrm>
              <a:off x="5728181" y="1369242"/>
              <a:ext cx="1546707"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Calibri" panose="020F0502020204030204" pitchFamily="34" charset="0"/>
                  <a:cs typeface="Calibri" panose="020F0502020204030204" pitchFamily="34" charset="0"/>
                </a:rPr>
                <a:t>04</a:t>
              </a:r>
            </a:p>
          </p:txBody>
        </p:sp>
      </p:grpSp>
    </p:spTree>
    <p:extLst>
      <p:ext uri="{BB962C8B-B14F-4D97-AF65-F5344CB8AC3E}">
        <p14:creationId xmlns:p14="http://schemas.microsoft.com/office/powerpoint/2010/main" val="16121549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AD5E89-BB36-B781-9D5E-58F20D0F3397}"/>
            </a:ext>
          </a:extLst>
        </p:cNvPr>
        <p:cNvGrpSpPr/>
        <p:nvPr/>
      </p:nvGrpSpPr>
      <p:grpSpPr>
        <a:xfrm>
          <a:off x="0" y="0"/>
          <a:ext cx="0" cy="0"/>
          <a:chOff x="0" y="0"/>
          <a:chExt cx="0" cy="0"/>
        </a:xfrm>
      </p:grpSpPr>
      <p:grpSp>
        <p:nvGrpSpPr>
          <p:cNvPr id="22" name="Group 21">
            <a:extLst>
              <a:ext uri="{FF2B5EF4-FFF2-40B4-BE49-F238E27FC236}">
                <a16:creationId xmlns:a16="http://schemas.microsoft.com/office/drawing/2014/main" id="{1E6E6427-5B6E-DB3E-B3D3-A379268C6B22}"/>
              </a:ext>
            </a:extLst>
          </p:cNvPr>
          <p:cNvGrpSpPr/>
          <p:nvPr/>
        </p:nvGrpSpPr>
        <p:grpSpPr>
          <a:xfrm rot="10800000">
            <a:off x="4406712" y="304963"/>
            <a:ext cx="7793023" cy="6185473"/>
            <a:chOff x="0" y="304964"/>
            <a:chExt cx="7427496" cy="5895347"/>
          </a:xfrm>
        </p:grpSpPr>
        <p:sp>
          <p:nvSpPr>
            <p:cNvPr id="12" name="Freeform 11">
              <a:extLst>
                <a:ext uri="{FF2B5EF4-FFF2-40B4-BE49-F238E27FC236}">
                  <a16:creationId xmlns:a16="http://schemas.microsoft.com/office/drawing/2014/main" id="{F67891BC-3AC7-5001-DEAF-4E3BEE1BAD17}"/>
                </a:ext>
              </a:extLst>
            </p:cNvPr>
            <p:cNvSpPr/>
            <p:nvPr/>
          </p:nvSpPr>
          <p:spPr>
            <a:xfrm rot="16200000">
              <a:off x="766141" y="-461044"/>
              <a:ext cx="5895217" cy="7427493"/>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5398A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Rectangle 14">
              <a:extLst>
                <a:ext uri="{FF2B5EF4-FFF2-40B4-BE49-F238E27FC236}">
                  <a16:creationId xmlns:a16="http://schemas.microsoft.com/office/drawing/2014/main" id="{B57E14CC-5DB6-8EF4-04B1-B2CA97AE68F6}"/>
                </a:ext>
              </a:extLst>
            </p:cNvPr>
            <p:cNvSpPr/>
            <p:nvPr/>
          </p:nvSpPr>
          <p:spPr>
            <a:xfrm rot="5400000">
              <a:off x="456517" y="-151553"/>
              <a:ext cx="5894030" cy="6807064"/>
            </a:xfrm>
            <a:prstGeom prst="rect">
              <a:avLst/>
            </a:prstGeom>
            <a:blipFill dpi="0" rotWithShape="1">
              <a:blip r:embed="rId2">
                <a:alphaModFix amt="86000"/>
              </a:blip>
              <a:srcRect/>
              <a:stretch>
                <a:fillRect l="-9243" t="34049" r="-6075" b="-3404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Text Placeholder 6">
            <a:extLst>
              <a:ext uri="{FF2B5EF4-FFF2-40B4-BE49-F238E27FC236}">
                <a16:creationId xmlns:a16="http://schemas.microsoft.com/office/drawing/2014/main" id="{EE1808F2-6EF4-4D4E-3AFA-3B51077CAE35}"/>
              </a:ext>
            </a:extLst>
          </p:cNvPr>
          <p:cNvSpPr txBox="1">
            <a:spLocks/>
          </p:cNvSpPr>
          <p:nvPr/>
        </p:nvSpPr>
        <p:spPr>
          <a:xfrm>
            <a:off x="979940" y="1167544"/>
            <a:ext cx="2998500" cy="54714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3000" b="1" dirty="0">
                <a:solidFill>
                  <a:srgbClr val="5398A2"/>
                </a:solidFill>
              </a:rPr>
              <a:t>04</a:t>
            </a:r>
          </a:p>
        </p:txBody>
      </p:sp>
      <p:cxnSp>
        <p:nvCxnSpPr>
          <p:cNvPr id="20" name="Straight Connector 19">
            <a:extLst>
              <a:ext uri="{FF2B5EF4-FFF2-40B4-BE49-F238E27FC236}">
                <a16:creationId xmlns:a16="http://schemas.microsoft.com/office/drawing/2014/main" id="{D3BAD169-2C6C-4182-C960-486CC9EDB8E2}"/>
              </a:ext>
            </a:extLst>
          </p:cNvPr>
          <p:cNvCxnSpPr>
            <a:cxnSpLocks/>
          </p:cNvCxnSpPr>
          <p:nvPr/>
        </p:nvCxnSpPr>
        <p:spPr>
          <a:xfrm flipH="1">
            <a:off x="979940" y="2577269"/>
            <a:ext cx="4004436" cy="0"/>
          </a:xfrm>
          <a:prstGeom prst="line">
            <a:avLst/>
          </a:prstGeom>
          <a:ln w="28575">
            <a:solidFill>
              <a:srgbClr val="5398A2"/>
            </a:solidFill>
            <a:prstDash val="sysDash"/>
          </a:ln>
        </p:spPr>
        <p:style>
          <a:lnRef idx="1">
            <a:schemeClr val="accent1"/>
          </a:lnRef>
          <a:fillRef idx="0">
            <a:schemeClr val="accent1"/>
          </a:fillRef>
          <a:effectRef idx="0">
            <a:schemeClr val="accent1"/>
          </a:effectRef>
          <a:fontRef idx="minor">
            <a:schemeClr val="tx1"/>
          </a:fontRef>
        </p:style>
      </p:cxnSp>
      <p:pic>
        <p:nvPicPr>
          <p:cNvPr id="29" name="Picture 28">
            <a:extLst>
              <a:ext uri="{FF2B5EF4-FFF2-40B4-BE49-F238E27FC236}">
                <a16:creationId xmlns:a16="http://schemas.microsoft.com/office/drawing/2014/main" id="{93A11BF4-199B-D469-D1F2-5D493270DB62}"/>
              </a:ext>
            </a:extLst>
          </p:cNvPr>
          <p:cNvPicPr>
            <a:picLocks noChangeAspect="1"/>
          </p:cNvPicPr>
          <p:nvPr/>
        </p:nvPicPr>
        <p:blipFill rotWithShape="1">
          <a:blip r:embed="rId3">
            <a:biLevel thresh="25000"/>
            <a:extLst>
              <a:ext uri="{28A0092B-C50C-407E-A947-70E740481C1C}">
                <a14:useLocalDpi xmlns:a14="http://schemas.microsoft.com/office/drawing/2010/main" val="0"/>
              </a:ext>
            </a:extLst>
          </a:blip>
          <a:srcRect l="5658" t="83100" r="4952" b="3474"/>
          <a:stretch/>
        </p:blipFill>
        <p:spPr>
          <a:xfrm rot="16200000">
            <a:off x="11194976" y="5551031"/>
            <a:ext cx="1512233" cy="166935"/>
          </a:xfrm>
          <a:prstGeom prst="rect">
            <a:avLst/>
          </a:prstGeom>
        </p:spPr>
      </p:pic>
      <p:cxnSp>
        <p:nvCxnSpPr>
          <p:cNvPr id="4" name="Straight Connector 3">
            <a:extLst>
              <a:ext uri="{FF2B5EF4-FFF2-40B4-BE49-F238E27FC236}">
                <a16:creationId xmlns:a16="http://schemas.microsoft.com/office/drawing/2014/main" id="{5071CFDD-F6D6-C533-FE77-63DA6AFCADC2}"/>
              </a:ext>
            </a:extLst>
          </p:cNvPr>
          <p:cNvCxnSpPr>
            <a:cxnSpLocks/>
          </p:cNvCxnSpPr>
          <p:nvPr/>
        </p:nvCxnSpPr>
        <p:spPr>
          <a:xfrm flipH="1">
            <a:off x="4625788" y="2581667"/>
            <a:ext cx="4150887" cy="0"/>
          </a:xfrm>
          <a:prstGeom prst="line">
            <a:avLst/>
          </a:prstGeom>
          <a:ln w="28575">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03FCA41B-4CE3-86F4-D1F7-F64CC8A9E8EA}"/>
              </a:ext>
            </a:extLst>
          </p:cNvPr>
          <p:cNvSpPr/>
          <p:nvPr/>
        </p:nvSpPr>
        <p:spPr>
          <a:xfrm>
            <a:off x="5203255" y="2533182"/>
            <a:ext cx="6372694" cy="850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2" name="Rectangle 1">
            <a:extLst>
              <a:ext uri="{FF2B5EF4-FFF2-40B4-BE49-F238E27FC236}">
                <a16:creationId xmlns:a16="http://schemas.microsoft.com/office/drawing/2014/main" id="{0A6C741F-F723-4AFC-9CBB-1E888E0D16BD}"/>
              </a:ext>
            </a:extLst>
          </p:cNvPr>
          <p:cNvSpPr/>
          <p:nvPr/>
        </p:nvSpPr>
        <p:spPr>
          <a:xfrm>
            <a:off x="1959429" y="3511493"/>
            <a:ext cx="9595081" cy="850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11" name="Rectangle 10">
            <a:extLst>
              <a:ext uri="{FF2B5EF4-FFF2-40B4-BE49-F238E27FC236}">
                <a16:creationId xmlns:a16="http://schemas.microsoft.com/office/drawing/2014/main" id="{E1C7571D-512E-5992-1BF5-AC732867C474}"/>
              </a:ext>
            </a:extLst>
          </p:cNvPr>
          <p:cNvSpPr/>
          <p:nvPr/>
        </p:nvSpPr>
        <p:spPr>
          <a:xfrm>
            <a:off x="5203255" y="4471087"/>
            <a:ext cx="6340940" cy="850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5" name="TextBox 4">
            <a:extLst>
              <a:ext uri="{FF2B5EF4-FFF2-40B4-BE49-F238E27FC236}">
                <a16:creationId xmlns:a16="http://schemas.microsoft.com/office/drawing/2014/main" id="{5AD61B75-86FB-F5E8-6838-AE763460B336}"/>
              </a:ext>
            </a:extLst>
          </p:cNvPr>
          <p:cNvSpPr txBox="1"/>
          <p:nvPr/>
        </p:nvSpPr>
        <p:spPr>
          <a:xfrm>
            <a:off x="3993480" y="4490604"/>
            <a:ext cx="7540821" cy="830997"/>
          </a:xfrm>
          <a:prstGeom prst="rect">
            <a:avLst/>
          </a:prstGeom>
          <a:noFill/>
        </p:spPr>
        <p:txBody>
          <a:bodyPr wrap="square" rtlCol="0">
            <a:spAutoFit/>
          </a:bodyPr>
          <a:lstStyle/>
          <a:p>
            <a:pPr algn="r"/>
            <a:r>
              <a:rPr lang="en-US" sz="4800" b="1" spc="324" dirty="0">
                <a:solidFill>
                  <a:srgbClr val="5398A2"/>
                </a:solidFill>
                <a:latin typeface="Calibri" panose="020F0502020204030204" pitchFamily="34" charset="0"/>
                <a:cs typeface="Calibri" panose="020F0502020204030204" pitchFamily="34" charset="0"/>
              </a:rPr>
              <a:t>wird anspruchsvoll</a:t>
            </a:r>
          </a:p>
        </p:txBody>
      </p:sp>
      <p:sp>
        <p:nvSpPr>
          <p:cNvPr id="6" name="TextBox 5">
            <a:extLst>
              <a:ext uri="{FF2B5EF4-FFF2-40B4-BE49-F238E27FC236}">
                <a16:creationId xmlns:a16="http://schemas.microsoft.com/office/drawing/2014/main" id="{EEB6D4DB-002F-4E4D-621A-1A4AEEBF5434}"/>
              </a:ext>
            </a:extLst>
          </p:cNvPr>
          <p:cNvSpPr txBox="1"/>
          <p:nvPr/>
        </p:nvSpPr>
        <p:spPr>
          <a:xfrm>
            <a:off x="3740064" y="2549669"/>
            <a:ext cx="7793021" cy="830997"/>
          </a:xfrm>
          <a:prstGeom prst="rect">
            <a:avLst/>
          </a:prstGeom>
          <a:noFill/>
        </p:spPr>
        <p:txBody>
          <a:bodyPr wrap="square" rtlCol="0">
            <a:spAutoFit/>
          </a:bodyPr>
          <a:lstStyle/>
          <a:p>
            <a:pPr algn="r"/>
            <a:r>
              <a:rPr lang="en-US" sz="4800" b="1" spc="324" dirty="0">
                <a:solidFill>
                  <a:srgbClr val="5398A2"/>
                </a:solidFill>
                <a:latin typeface="Calibri" panose="020F0502020204030204" pitchFamily="34" charset="0"/>
                <a:cs typeface="Calibri" panose="020F0502020204030204" pitchFamily="34" charset="0"/>
              </a:rPr>
              <a:t>Grundlegende Übungen</a:t>
            </a:r>
          </a:p>
        </p:txBody>
      </p:sp>
      <p:sp>
        <p:nvSpPr>
          <p:cNvPr id="8" name="TextBox 7">
            <a:extLst>
              <a:ext uri="{FF2B5EF4-FFF2-40B4-BE49-F238E27FC236}">
                <a16:creationId xmlns:a16="http://schemas.microsoft.com/office/drawing/2014/main" id="{2507CA9B-8C92-1790-8955-2E1E882F5D6B}"/>
              </a:ext>
            </a:extLst>
          </p:cNvPr>
          <p:cNvSpPr txBox="1"/>
          <p:nvPr/>
        </p:nvSpPr>
        <p:spPr>
          <a:xfrm>
            <a:off x="0" y="3658807"/>
            <a:ext cx="11511647" cy="830997"/>
          </a:xfrm>
          <a:prstGeom prst="rect">
            <a:avLst/>
          </a:prstGeom>
          <a:noFill/>
        </p:spPr>
        <p:txBody>
          <a:bodyPr wrap="square" rtlCol="0">
            <a:spAutoFit/>
          </a:bodyPr>
          <a:lstStyle/>
          <a:p>
            <a:pPr algn="r"/>
            <a:r>
              <a:rPr lang="en-US" sz="4800" b="1" spc="324" dirty="0">
                <a:solidFill>
                  <a:srgbClr val="5398A2"/>
                </a:solidFill>
                <a:latin typeface="Calibri" panose="020F0502020204030204" pitchFamily="34" charset="0"/>
                <a:cs typeface="Calibri" panose="020F0502020204030204" pitchFamily="34" charset="0"/>
              </a:rPr>
              <a:t>für Zeiten, in denen das Leben</a:t>
            </a:r>
          </a:p>
        </p:txBody>
      </p:sp>
    </p:spTree>
    <p:extLst>
      <p:ext uri="{BB962C8B-B14F-4D97-AF65-F5344CB8AC3E}">
        <p14:creationId xmlns:p14="http://schemas.microsoft.com/office/powerpoint/2010/main" val="14515025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B72680-FBCC-9326-6350-FAFE9D3CEE23}"/>
            </a:ext>
          </a:extLst>
        </p:cNvPr>
        <p:cNvGrpSpPr/>
        <p:nvPr/>
      </p:nvGrpSpPr>
      <p:grpSpPr>
        <a:xfrm>
          <a:off x="0" y="0"/>
          <a:ext cx="0" cy="0"/>
          <a:chOff x="0" y="0"/>
          <a:chExt cx="0" cy="0"/>
        </a:xfrm>
      </p:grpSpPr>
      <p:sp>
        <p:nvSpPr>
          <p:cNvPr id="11" name="Google Shape;133;p1">
            <a:extLst>
              <a:ext uri="{FF2B5EF4-FFF2-40B4-BE49-F238E27FC236}">
                <a16:creationId xmlns:a16="http://schemas.microsoft.com/office/drawing/2014/main" id="{B6E8C272-F38A-E042-B266-5D7D7D79B76F}"/>
              </a:ext>
            </a:extLst>
          </p:cNvPr>
          <p:cNvSpPr/>
          <p:nvPr/>
        </p:nvSpPr>
        <p:spPr>
          <a:xfrm rot="10800000">
            <a:off x="-6" y="-8"/>
            <a:ext cx="5919230" cy="6858008"/>
          </a:xfrm>
          <a:prstGeom prst="rect">
            <a:avLst/>
          </a:prstGeom>
          <a:gradFill>
            <a:gsLst>
              <a:gs pos="33000">
                <a:srgbClr val="1F8E47"/>
              </a:gs>
              <a:gs pos="74000">
                <a:srgbClr val="1F8E47"/>
              </a:gs>
              <a:gs pos="94000">
                <a:srgbClr val="5398A2"/>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6923761E-8168-A41A-114A-41AA891AFE0C}"/>
              </a:ext>
            </a:extLst>
          </p:cNvPr>
          <p:cNvSpPr/>
          <p:nvPr/>
        </p:nvSpPr>
        <p:spPr>
          <a:xfrm rot="10800000">
            <a:off x="40205" y="3429000"/>
            <a:ext cx="4846588" cy="3390458"/>
          </a:xfrm>
          <a:prstGeom prst="rect">
            <a:avLst/>
          </a:prstGeom>
          <a:blipFill>
            <a:blip r:embed="rId2">
              <a:alphaModFix amt="73000"/>
            </a:blip>
            <a:srcRect/>
            <a:stretch>
              <a:fillRect l="14893" t="-57338" r="-14493" b="14748"/>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3">
            <a:extLst>
              <a:ext uri="{FF2B5EF4-FFF2-40B4-BE49-F238E27FC236}">
                <a16:creationId xmlns:a16="http://schemas.microsoft.com/office/drawing/2014/main" id="{C71DCFE0-0E42-DEFD-C8C5-B25AC4BC9F85}"/>
              </a:ext>
            </a:extLst>
          </p:cNvPr>
          <p:cNvSpPr txBox="1">
            <a:spLocks/>
          </p:cNvSpPr>
          <p:nvPr/>
        </p:nvSpPr>
        <p:spPr>
          <a:xfrm>
            <a:off x="205273" y="562864"/>
            <a:ext cx="5267976" cy="604221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600"/>
              </a:lnSpc>
              <a:spcBef>
                <a:spcPts val="0"/>
              </a:spcBef>
              <a:buNone/>
            </a:pPr>
            <a:r>
              <a:rPr lang="en-IE" sz="3000" dirty="0">
                <a:solidFill>
                  <a:schemeClr val="bg1"/>
                </a:solidFill>
                <a:latin typeface="Calibri" panose="020F0502020204030204" pitchFamily="34" charset="0"/>
                <a:ea typeface="Calibri" panose="020F0502020204030204" pitchFamily="34" charset="0"/>
                <a:cs typeface="Calibri" panose="020F0502020204030204" pitchFamily="34" charset="0"/>
              </a:rPr>
              <a:t>Das Leben in nicht nachhaltigen Systemen ist für die meisten von uns eine Herausforderung – eine Herausforderung in körperlicher, geistiger, emotionaler, spiritueller, finanzieller, kreativer und zwischenmenschlicher Hinsicht. </a:t>
            </a:r>
          </a:p>
          <a:p>
            <a:pPr marL="0" indent="0">
              <a:lnSpc>
                <a:spcPts val="2600"/>
              </a:lnSpc>
              <a:spcBef>
                <a:spcPts val="0"/>
              </a:spcBef>
              <a:buNone/>
            </a:pPr>
            <a:endParaRPr lang="en-IE" sz="3000"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400"/>
              </a:lnSpc>
              <a:spcBef>
                <a:spcPts val="0"/>
              </a:spcBef>
              <a:buNone/>
            </a:pPr>
            <a:r>
              <a:rPr lang="en-IE" sz="2400" dirty="0">
                <a:solidFill>
                  <a:schemeClr val="bg1"/>
                </a:solidFill>
                <a:latin typeface="Calibri" panose="020F0502020204030204" pitchFamily="34" charset="0"/>
                <a:ea typeface="Calibri" panose="020F0502020204030204" pitchFamily="34" charset="0"/>
                <a:cs typeface="Calibri" panose="020F0502020204030204" pitchFamily="34" charset="0"/>
              </a:rPr>
              <a:t>Der Ausbruch aus nicht nachhaltigen Systemen kann noch schwieriger sein. Die Schaffung nachhaltiger Lebensweisen kann zum Aufbau völlig neuer Systeme und Strukturen beitragen, aber die mit dieser Pionierarbeit verbundenen Herausforderungen können ihren Tribut fordern.  </a:t>
            </a:r>
            <a:endParaRPr lang="en-IE" sz="30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2" name="Text Placeholder 3">
            <a:extLst>
              <a:ext uri="{FF2B5EF4-FFF2-40B4-BE49-F238E27FC236}">
                <a16:creationId xmlns:a16="http://schemas.microsoft.com/office/drawing/2014/main" id="{45F32E8C-AE6F-F29D-D4CC-FD7A864EB59F}"/>
              </a:ext>
            </a:extLst>
          </p:cNvPr>
          <p:cNvSpPr txBox="1">
            <a:spLocks/>
          </p:cNvSpPr>
          <p:nvPr/>
        </p:nvSpPr>
        <p:spPr>
          <a:xfrm>
            <a:off x="6352001" y="1763781"/>
            <a:ext cx="6096007" cy="505567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6460"/>
              </a:lnSpc>
              <a:spcBef>
                <a:spcPts val="0"/>
              </a:spcBef>
              <a:buClr>
                <a:srgbClr val="E6C8C7"/>
              </a:buClr>
              <a:buNone/>
              <a:tabLst>
                <a:tab pos="4572000" algn="l"/>
              </a:tabLst>
            </a:pPr>
            <a:r>
              <a:rPr lang="en-IE">
                <a:solidFill>
                  <a:srgbClr val="404040"/>
                </a:solidFill>
                <a:latin typeface="Calibri" panose="020F0502020204030204" pitchFamily="34" charset="0"/>
                <a:ea typeface="Calibri" panose="020F0502020204030204" pitchFamily="34" charset="0"/>
                <a:cs typeface="Calibri" panose="020F0502020204030204" pitchFamily="34" charset="0"/>
              </a:rPr>
              <a:t>Grounding-Techniken    	30</a:t>
            </a:r>
            <a:endParaRPr lang="en-IE"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6460"/>
              </a:lnSpc>
              <a:spcBef>
                <a:spcPts val="0"/>
              </a:spcBef>
              <a:buClr>
                <a:srgbClr val="E6C8C7"/>
              </a:buClr>
              <a:buNone/>
              <a:tabLst>
                <a:tab pos="4572000" algn="l"/>
              </a:tabLst>
            </a:pP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„Earthing</a:t>
            </a:r>
            <a:r>
              <a:rPr lang="en-IE">
                <a:solidFill>
                  <a:srgbClr val="404040"/>
                </a:solidFill>
                <a:latin typeface="Calibri" panose="020F0502020204030204" pitchFamily="34" charset="0"/>
                <a:ea typeface="Calibri" panose="020F0502020204030204" pitchFamily="34" charset="0"/>
                <a:cs typeface="Calibri" panose="020F0502020204030204" pitchFamily="34" charset="0"/>
              </a:rPr>
              <a:t>”     	32</a:t>
            </a:r>
            <a:endParaRPr lang="en-IE"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6460"/>
              </a:lnSpc>
              <a:spcBef>
                <a:spcPts val="0"/>
              </a:spcBef>
              <a:buClr>
                <a:srgbClr val="E6C8C7"/>
              </a:buClr>
              <a:buNone/>
              <a:tabLst>
                <a:tab pos="4572000" algn="l"/>
              </a:tabLst>
            </a:pPr>
            <a:r>
              <a:rPr lang="en-IE">
                <a:solidFill>
                  <a:srgbClr val="404040"/>
                </a:solidFill>
                <a:latin typeface="Calibri" panose="020F0502020204030204" pitchFamily="34" charset="0"/>
                <a:ea typeface="Calibri" panose="020F0502020204030204" pitchFamily="34" charset="0"/>
                <a:cs typeface="Calibri" panose="020F0502020204030204" pitchFamily="34" charset="0"/>
              </a:rPr>
              <a:t>Atmung     	34</a:t>
            </a:r>
            <a:endParaRPr lang="en-IE"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6460"/>
              </a:lnSpc>
              <a:spcBef>
                <a:spcPts val="0"/>
              </a:spcBef>
              <a:buClr>
                <a:srgbClr val="E6C8C7"/>
              </a:buClr>
              <a:buNone/>
              <a:tabLst>
                <a:tab pos="4572000" algn="l"/>
              </a:tabLst>
            </a:pP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Progressive Muskelentspannung    36</a:t>
            </a:r>
          </a:p>
          <a:p>
            <a:pPr marL="0" indent="0">
              <a:lnSpc>
                <a:spcPts val="6460"/>
              </a:lnSpc>
              <a:spcBef>
                <a:spcPts val="0"/>
              </a:spcBef>
              <a:buClr>
                <a:srgbClr val="E6C8C7"/>
              </a:buClr>
              <a:buNone/>
              <a:tabLst>
                <a:tab pos="4572000" algn="l"/>
              </a:tabLst>
            </a:pP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Sensorische </a:t>
            </a:r>
            <a:r>
              <a:rPr lang="en-IE">
                <a:solidFill>
                  <a:srgbClr val="404040"/>
                </a:solidFill>
                <a:latin typeface="Calibri" panose="020F0502020204030204" pitchFamily="34" charset="0"/>
                <a:ea typeface="Calibri" panose="020F0502020204030204" pitchFamily="34" charset="0"/>
                <a:cs typeface="Calibri" panose="020F0502020204030204" pitchFamily="34" charset="0"/>
              </a:rPr>
              <a:t>Erdung    	38</a:t>
            </a:r>
            <a:endParaRPr lang="en-IE"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6460"/>
              </a:lnSpc>
              <a:spcBef>
                <a:spcPts val="0"/>
              </a:spcBef>
              <a:buClr>
                <a:srgbClr val="E6C8C7"/>
              </a:buClr>
              <a:buNone/>
              <a:tabLst>
                <a:tab pos="4572000" algn="l"/>
              </a:tabLst>
            </a:pPr>
            <a:endParaRPr lang="sv-SE"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6460"/>
              </a:lnSpc>
              <a:spcBef>
                <a:spcPts val="0"/>
              </a:spcBef>
              <a:buClr>
                <a:srgbClr val="E6C8C7"/>
              </a:buClr>
              <a:buNone/>
              <a:tabLst>
                <a:tab pos="4572000" algn="l"/>
              </a:tabLst>
            </a:pPr>
            <a:endParaRPr lang="sv-SE"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grpSp>
        <p:nvGrpSpPr>
          <p:cNvPr id="18" name="Group 17">
            <a:extLst>
              <a:ext uri="{FF2B5EF4-FFF2-40B4-BE49-F238E27FC236}">
                <a16:creationId xmlns:a16="http://schemas.microsoft.com/office/drawing/2014/main" id="{808063BD-DEFD-10CC-FCAD-0E427896ED46}"/>
              </a:ext>
            </a:extLst>
          </p:cNvPr>
          <p:cNvGrpSpPr/>
          <p:nvPr/>
        </p:nvGrpSpPr>
        <p:grpSpPr>
          <a:xfrm>
            <a:off x="5473249" y="2952613"/>
            <a:ext cx="5897595" cy="767372"/>
            <a:chOff x="5408400" y="3484375"/>
            <a:chExt cx="5897595" cy="767372"/>
          </a:xfrm>
        </p:grpSpPr>
        <p:cxnSp>
          <p:nvCxnSpPr>
            <p:cNvPr id="21" name="Straight Connector 20">
              <a:extLst>
                <a:ext uri="{FF2B5EF4-FFF2-40B4-BE49-F238E27FC236}">
                  <a16:creationId xmlns:a16="http://schemas.microsoft.com/office/drawing/2014/main" id="{1224F50A-B769-A466-2182-C51A64BA72B5}"/>
                </a:ext>
              </a:extLst>
            </p:cNvPr>
            <p:cNvCxnSpPr>
              <a:cxnSpLocks/>
            </p:cNvCxnSpPr>
            <p:nvPr/>
          </p:nvCxnSpPr>
          <p:spPr>
            <a:xfrm flipH="1">
              <a:off x="5905995" y="3913830"/>
              <a:ext cx="5400000"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CDC6DCC5-1EC9-5BCE-3BA8-4E4930CD7FB0}"/>
                </a:ext>
              </a:extLst>
            </p:cNvPr>
            <p:cNvGrpSpPr/>
            <p:nvPr/>
          </p:nvGrpSpPr>
          <p:grpSpPr>
            <a:xfrm>
              <a:off x="5408400" y="3484375"/>
              <a:ext cx="735518" cy="767372"/>
              <a:chOff x="6014779" y="1253145"/>
              <a:chExt cx="932855" cy="973255"/>
            </a:xfrm>
          </p:grpSpPr>
          <p:sp>
            <p:nvSpPr>
              <p:cNvPr id="23" name="Oval 22">
                <a:extLst>
                  <a:ext uri="{FF2B5EF4-FFF2-40B4-BE49-F238E27FC236}">
                    <a16:creationId xmlns:a16="http://schemas.microsoft.com/office/drawing/2014/main" id="{1BFE7BD1-4617-C095-7763-8F9D0460DB75}"/>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 Placeholder 23">
                <a:extLst>
                  <a:ext uri="{FF2B5EF4-FFF2-40B4-BE49-F238E27FC236}">
                    <a16:creationId xmlns:a16="http://schemas.microsoft.com/office/drawing/2014/main" id="{2686A6F0-832E-DF34-5A86-48C118232235}"/>
                  </a:ext>
                </a:extLst>
              </p:cNvPr>
              <p:cNvSpPr txBox="1">
                <a:spLocks/>
              </p:cNvSpPr>
              <p:nvPr/>
            </p:nvSpPr>
            <p:spPr>
              <a:xfrm>
                <a:off x="6014779" y="1369242"/>
                <a:ext cx="932855"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latin typeface="Calibri" panose="020F0502020204030204" pitchFamily="34" charset="0"/>
                    <a:cs typeface="Calibri" panose="020F0502020204030204" pitchFamily="34" charset="0"/>
                  </a:rPr>
                  <a:t>02</a:t>
                </a:r>
              </a:p>
            </p:txBody>
          </p:sp>
        </p:grpSp>
      </p:grpSp>
      <p:grpSp>
        <p:nvGrpSpPr>
          <p:cNvPr id="26" name="Group 25">
            <a:extLst>
              <a:ext uri="{FF2B5EF4-FFF2-40B4-BE49-F238E27FC236}">
                <a16:creationId xmlns:a16="http://schemas.microsoft.com/office/drawing/2014/main" id="{458E2B74-8EA6-C836-E823-E63561D135E1}"/>
              </a:ext>
            </a:extLst>
          </p:cNvPr>
          <p:cNvGrpSpPr/>
          <p:nvPr/>
        </p:nvGrpSpPr>
        <p:grpSpPr>
          <a:xfrm>
            <a:off x="5473249" y="2129716"/>
            <a:ext cx="5937195" cy="767372"/>
            <a:chOff x="5408400" y="3484375"/>
            <a:chExt cx="5937195" cy="767372"/>
          </a:xfrm>
        </p:grpSpPr>
        <p:cxnSp>
          <p:nvCxnSpPr>
            <p:cNvPr id="27" name="Straight Connector 26">
              <a:extLst>
                <a:ext uri="{FF2B5EF4-FFF2-40B4-BE49-F238E27FC236}">
                  <a16:creationId xmlns:a16="http://schemas.microsoft.com/office/drawing/2014/main" id="{ACDDDA32-D05C-DD4F-6FBF-96965A3096BA}"/>
                </a:ext>
              </a:extLst>
            </p:cNvPr>
            <p:cNvCxnSpPr>
              <a:cxnSpLocks/>
            </p:cNvCxnSpPr>
            <p:nvPr/>
          </p:nvCxnSpPr>
          <p:spPr>
            <a:xfrm flipH="1">
              <a:off x="5905995" y="3913830"/>
              <a:ext cx="5439600"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2D7C4B1F-2778-79AB-9A35-C6752B1CA263}"/>
                </a:ext>
              </a:extLst>
            </p:cNvPr>
            <p:cNvGrpSpPr/>
            <p:nvPr/>
          </p:nvGrpSpPr>
          <p:grpSpPr>
            <a:xfrm>
              <a:off x="5408400" y="3484375"/>
              <a:ext cx="735518" cy="767372"/>
              <a:chOff x="6014779" y="1253145"/>
              <a:chExt cx="932855" cy="973255"/>
            </a:xfrm>
          </p:grpSpPr>
          <p:sp>
            <p:nvSpPr>
              <p:cNvPr id="29" name="Oval 28">
                <a:extLst>
                  <a:ext uri="{FF2B5EF4-FFF2-40B4-BE49-F238E27FC236}">
                    <a16:creationId xmlns:a16="http://schemas.microsoft.com/office/drawing/2014/main" id="{624658C5-A354-4219-C0A2-DDA6F4261FA7}"/>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 Placeholder 23">
                <a:extLst>
                  <a:ext uri="{FF2B5EF4-FFF2-40B4-BE49-F238E27FC236}">
                    <a16:creationId xmlns:a16="http://schemas.microsoft.com/office/drawing/2014/main" id="{B1177AB4-F0B8-182D-D7D8-77AE4558DA2F}"/>
                  </a:ext>
                </a:extLst>
              </p:cNvPr>
              <p:cNvSpPr txBox="1">
                <a:spLocks/>
              </p:cNvSpPr>
              <p:nvPr/>
            </p:nvSpPr>
            <p:spPr>
              <a:xfrm>
                <a:off x="6014779" y="1369242"/>
                <a:ext cx="932855"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latin typeface="Calibri" panose="020F0502020204030204" pitchFamily="34" charset="0"/>
                    <a:cs typeface="Calibri" panose="020F0502020204030204" pitchFamily="34" charset="0"/>
                  </a:rPr>
                  <a:t>01</a:t>
                </a:r>
              </a:p>
            </p:txBody>
          </p:sp>
        </p:grpSp>
      </p:grpSp>
      <p:grpSp>
        <p:nvGrpSpPr>
          <p:cNvPr id="31" name="Group 30">
            <a:extLst>
              <a:ext uri="{FF2B5EF4-FFF2-40B4-BE49-F238E27FC236}">
                <a16:creationId xmlns:a16="http://schemas.microsoft.com/office/drawing/2014/main" id="{234905F3-FBAC-2371-5562-22457EA02641}"/>
              </a:ext>
            </a:extLst>
          </p:cNvPr>
          <p:cNvGrpSpPr/>
          <p:nvPr/>
        </p:nvGrpSpPr>
        <p:grpSpPr>
          <a:xfrm>
            <a:off x="5473249" y="3775510"/>
            <a:ext cx="5897595" cy="767372"/>
            <a:chOff x="5408400" y="3484375"/>
            <a:chExt cx="5897595" cy="767372"/>
          </a:xfrm>
        </p:grpSpPr>
        <p:cxnSp>
          <p:nvCxnSpPr>
            <p:cNvPr id="32" name="Straight Connector 31">
              <a:extLst>
                <a:ext uri="{FF2B5EF4-FFF2-40B4-BE49-F238E27FC236}">
                  <a16:creationId xmlns:a16="http://schemas.microsoft.com/office/drawing/2014/main" id="{7A5B6568-2024-A45E-28B1-C3CB297E8126}"/>
                </a:ext>
              </a:extLst>
            </p:cNvPr>
            <p:cNvCxnSpPr>
              <a:cxnSpLocks/>
            </p:cNvCxnSpPr>
            <p:nvPr/>
          </p:nvCxnSpPr>
          <p:spPr>
            <a:xfrm flipH="1">
              <a:off x="5905995" y="3913830"/>
              <a:ext cx="5400000"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33" name="Group 32">
              <a:extLst>
                <a:ext uri="{FF2B5EF4-FFF2-40B4-BE49-F238E27FC236}">
                  <a16:creationId xmlns:a16="http://schemas.microsoft.com/office/drawing/2014/main" id="{80581C6F-8E2D-26C4-5B50-91E9CD88EF79}"/>
                </a:ext>
              </a:extLst>
            </p:cNvPr>
            <p:cNvGrpSpPr/>
            <p:nvPr/>
          </p:nvGrpSpPr>
          <p:grpSpPr>
            <a:xfrm>
              <a:off x="5408400" y="3484375"/>
              <a:ext cx="735518" cy="767372"/>
              <a:chOff x="6014779" y="1253145"/>
              <a:chExt cx="932855" cy="973255"/>
            </a:xfrm>
          </p:grpSpPr>
          <p:sp>
            <p:nvSpPr>
              <p:cNvPr id="34" name="Oval 33">
                <a:extLst>
                  <a:ext uri="{FF2B5EF4-FFF2-40B4-BE49-F238E27FC236}">
                    <a16:creationId xmlns:a16="http://schemas.microsoft.com/office/drawing/2014/main" id="{B8AAA320-8313-6E59-11FC-53B7515B7416}"/>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 Placeholder 23">
                <a:extLst>
                  <a:ext uri="{FF2B5EF4-FFF2-40B4-BE49-F238E27FC236}">
                    <a16:creationId xmlns:a16="http://schemas.microsoft.com/office/drawing/2014/main" id="{6003991D-3879-5929-06F0-527F716EBBF6}"/>
                  </a:ext>
                </a:extLst>
              </p:cNvPr>
              <p:cNvSpPr txBox="1">
                <a:spLocks/>
              </p:cNvSpPr>
              <p:nvPr/>
            </p:nvSpPr>
            <p:spPr>
              <a:xfrm>
                <a:off x="6014779" y="1369242"/>
                <a:ext cx="932855"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latin typeface="Calibri" panose="020F0502020204030204" pitchFamily="34" charset="0"/>
                    <a:cs typeface="Calibri" panose="020F0502020204030204" pitchFamily="34" charset="0"/>
                  </a:rPr>
                  <a:t>03</a:t>
                </a:r>
              </a:p>
            </p:txBody>
          </p:sp>
        </p:grpSp>
      </p:grpSp>
      <p:grpSp>
        <p:nvGrpSpPr>
          <p:cNvPr id="36" name="Group 35">
            <a:extLst>
              <a:ext uri="{FF2B5EF4-FFF2-40B4-BE49-F238E27FC236}">
                <a16:creationId xmlns:a16="http://schemas.microsoft.com/office/drawing/2014/main" id="{90ACEA16-DAD2-B1D9-F9BA-A70DF96A9336}"/>
              </a:ext>
            </a:extLst>
          </p:cNvPr>
          <p:cNvGrpSpPr/>
          <p:nvPr/>
        </p:nvGrpSpPr>
        <p:grpSpPr>
          <a:xfrm>
            <a:off x="5473249" y="4598407"/>
            <a:ext cx="5897595" cy="767372"/>
            <a:chOff x="5408400" y="3484375"/>
            <a:chExt cx="5897595" cy="767372"/>
          </a:xfrm>
        </p:grpSpPr>
        <p:cxnSp>
          <p:nvCxnSpPr>
            <p:cNvPr id="37" name="Straight Connector 36">
              <a:extLst>
                <a:ext uri="{FF2B5EF4-FFF2-40B4-BE49-F238E27FC236}">
                  <a16:creationId xmlns:a16="http://schemas.microsoft.com/office/drawing/2014/main" id="{BDB35DB8-9B66-17A7-C433-AB874AD34623}"/>
                </a:ext>
              </a:extLst>
            </p:cNvPr>
            <p:cNvCxnSpPr>
              <a:cxnSpLocks/>
            </p:cNvCxnSpPr>
            <p:nvPr/>
          </p:nvCxnSpPr>
          <p:spPr>
            <a:xfrm flipH="1">
              <a:off x="5905995" y="3913830"/>
              <a:ext cx="5400000"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38" name="Group 37">
              <a:extLst>
                <a:ext uri="{FF2B5EF4-FFF2-40B4-BE49-F238E27FC236}">
                  <a16:creationId xmlns:a16="http://schemas.microsoft.com/office/drawing/2014/main" id="{140A9783-DDC7-336A-58E2-F776DE59EC68}"/>
                </a:ext>
              </a:extLst>
            </p:cNvPr>
            <p:cNvGrpSpPr/>
            <p:nvPr/>
          </p:nvGrpSpPr>
          <p:grpSpPr>
            <a:xfrm>
              <a:off x="5408400" y="3484375"/>
              <a:ext cx="735518" cy="767372"/>
              <a:chOff x="6014779" y="1253145"/>
              <a:chExt cx="932855" cy="973255"/>
            </a:xfrm>
          </p:grpSpPr>
          <p:sp>
            <p:nvSpPr>
              <p:cNvPr id="39" name="Oval 38">
                <a:extLst>
                  <a:ext uri="{FF2B5EF4-FFF2-40B4-BE49-F238E27FC236}">
                    <a16:creationId xmlns:a16="http://schemas.microsoft.com/office/drawing/2014/main" id="{53239EA6-2A95-6EBA-A89F-99D67487E850}"/>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 Placeholder 23">
                <a:extLst>
                  <a:ext uri="{FF2B5EF4-FFF2-40B4-BE49-F238E27FC236}">
                    <a16:creationId xmlns:a16="http://schemas.microsoft.com/office/drawing/2014/main" id="{226D2900-5CAA-DA09-3D4C-688DBEC88DC5}"/>
                  </a:ext>
                </a:extLst>
              </p:cNvPr>
              <p:cNvSpPr txBox="1">
                <a:spLocks/>
              </p:cNvSpPr>
              <p:nvPr/>
            </p:nvSpPr>
            <p:spPr>
              <a:xfrm>
                <a:off x="6014779" y="1369242"/>
                <a:ext cx="932855"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latin typeface="Calibri" panose="020F0502020204030204" pitchFamily="34" charset="0"/>
                    <a:cs typeface="Calibri" panose="020F0502020204030204" pitchFamily="34" charset="0"/>
                  </a:rPr>
                  <a:t>04</a:t>
                </a:r>
              </a:p>
            </p:txBody>
          </p:sp>
        </p:grpSp>
      </p:grpSp>
      <p:grpSp>
        <p:nvGrpSpPr>
          <p:cNvPr id="4" name="Group 3">
            <a:extLst>
              <a:ext uri="{FF2B5EF4-FFF2-40B4-BE49-F238E27FC236}">
                <a16:creationId xmlns:a16="http://schemas.microsoft.com/office/drawing/2014/main" id="{D05B15D9-D967-26A9-1138-7B73304BDE9D}"/>
              </a:ext>
            </a:extLst>
          </p:cNvPr>
          <p:cNvGrpSpPr/>
          <p:nvPr/>
        </p:nvGrpSpPr>
        <p:grpSpPr>
          <a:xfrm>
            <a:off x="5473249" y="5421304"/>
            <a:ext cx="5897595" cy="767372"/>
            <a:chOff x="5408400" y="3484375"/>
            <a:chExt cx="5897595" cy="767372"/>
          </a:xfrm>
        </p:grpSpPr>
        <p:cxnSp>
          <p:nvCxnSpPr>
            <p:cNvPr id="5" name="Straight Connector 4">
              <a:extLst>
                <a:ext uri="{FF2B5EF4-FFF2-40B4-BE49-F238E27FC236}">
                  <a16:creationId xmlns:a16="http://schemas.microsoft.com/office/drawing/2014/main" id="{130A8E15-4646-5EC4-34D8-0CCA77BC508D}"/>
                </a:ext>
              </a:extLst>
            </p:cNvPr>
            <p:cNvCxnSpPr>
              <a:cxnSpLocks/>
            </p:cNvCxnSpPr>
            <p:nvPr/>
          </p:nvCxnSpPr>
          <p:spPr>
            <a:xfrm flipH="1">
              <a:off x="5905995" y="3913830"/>
              <a:ext cx="5400000"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4F68BE24-DCB0-C6A1-217C-39195AA73D97}"/>
                </a:ext>
              </a:extLst>
            </p:cNvPr>
            <p:cNvGrpSpPr/>
            <p:nvPr/>
          </p:nvGrpSpPr>
          <p:grpSpPr>
            <a:xfrm>
              <a:off x="5408400" y="3484375"/>
              <a:ext cx="735518" cy="767372"/>
              <a:chOff x="6014779" y="1253145"/>
              <a:chExt cx="932855" cy="973255"/>
            </a:xfrm>
          </p:grpSpPr>
          <p:sp>
            <p:nvSpPr>
              <p:cNvPr id="7" name="Oval 6">
                <a:extLst>
                  <a:ext uri="{FF2B5EF4-FFF2-40B4-BE49-F238E27FC236}">
                    <a16:creationId xmlns:a16="http://schemas.microsoft.com/office/drawing/2014/main" id="{0822B3E7-1846-9956-9768-1969C50B3105}"/>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23">
                <a:extLst>
                  <a:ext uri="{FF2B5EF4-FFF2-40B4-BE49-F238E27FC236}">
                    <a16:creationId xmlns:a16="http://schemas.microsoft.com/office/drawing/2014/main" id="{A4186CD3-DA8F-CF44-6DFA-0039A7BDE777}"/>
                  </a:ext>
                </a:extLst>
              </p:cNvPr>
              <p:cNvSpPr txBox="1">
                <a:spLocks/>
              </p:cNvSpPr>
              <p:nvPr/>
            </p:nvSpPr>
            <p:spPr>
              <a:xfrm>
                <a:off x="6014779" y="1369242"/>
                <a:ext cx="932855"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latin typeface="Calibri" panose="020F0502020204030204" pitchFamily="34" charset="0"/>
                    <a:cs typeface="Calibri" panose="020F0502020204030204" pitchFamily="34" charset="0"/>
                  </a:rPr>
                  <a:t>05</a:t>
                </a:r>
              </a:p>
            </p:txBody>
          </p:sp>
        </p:grpSp>
      </p:grpSp>
      <p:sp>
        <p:nvSpPr>
          <p:cNvPr id="12" name="TextBox 11">
            <a:extLst>
              <a:ext uri="{FF2B5EF4-FFF2-40B4-BE49-F238E27FC236}">
                <a16:creationId xmlns:a16="http://schemas.microsoft.com/office/drawing/2014/main" id="{80C484EE-7BBB-D1B5-6014-11B4552976E0}"/>
              </a:ext>
            </a:extLst>
          </p:cNvPr>
          <p:cNvSpPr txBox="1"/>
          <p:nvPr/>
        </p:nvSpPr>
        <p:spPr>
          <a:xfrm>
            <a:off x="6272778" y="142543"/>
            <a:ext cx="5392694" cy="1139286"/>
          </a:xfrm>
          <a:prstGeom prst="rect">
            <a:avLst/>
          </a:prstGeom>
          <a:noFill/>
        </p:spPr>
        <p:txBody>
          <a:bodyPr wrap="square">
            <a:spAutoFit/>
          </a:bodyPr>
          <a:lstStyle/>
          <a:p>
            <a:pPr marL="0" indent="0">
              <a:lnSpc>
                <a:spcPts val="2700"/>
              </a:lnSpc>
              <a:spcBef>
                <a:spcPts val="0"/>
              </a:spcBef>
              <a:buNone/>
            </a:pPr>
            <a:r>
              <a:rPr lang="en-IE" sz="2800" dirty="0">
                <a:solidFill>
                  <a:srgbClr val="404040"/>
                </a:solidFill>
                <a:latin typeface="Calibri" panose="020F0502020204030204" pitchFamily="34" charset="0"/>
                <a:ea typeface="Calibri" panose="020F0502020204030204" pitchFamily="34" charset="0"/>
                <a:cs typeface="Calibri" panose="020F0502020204030204" pitchFamily="34" charset="0"/>
              </a:rPr>
              <a:t>Im Folgenden stellen wir Ihnen </a:t>
            </a:r>
            <a:r>
              <a:rPr lang="en-IE" sz="2800" b="1" dirty="0">
                <a:solidFill>
                  <a:srgbClr val="404040"/>
                </a:solidFill>
                <a:latin typeface="Calibri" panose="020F0502020204030204" pitchFamily="34" charset="0"/>
                <a:ea typeface="Calibri" panose="020F0502020204030204" pitchFamily="34" charset="0"/>
                <a:cs typeface="Calibri" panose="020F0502020204030204" pitchFamily="34" charset="0"/>
              </a:rPr>
              <a:t>einige Hilfsmittel </a:t>
            </a:r>
            <a:r>
              <a:rPr lang="en-IE" sz="2800" dirty="0">
                <a:solidFill>
                  <a:srgbClr val="404040"/>
                </a:solidFill>
                <a:latin typeface="Calibri" panose="020F0502020204030204" pitchFamily="34" charset="0"/>
                <a:ea typeface="Calibri" panose="020F0502020204030204" pitchFamily="34" charset="0"/>
                <a:cs typeface="Calibri" panose="020F0502020204030204" pitchFamily="34" charset="0"/>
              </a:rPr>
              <a:t>vor, die </a:t>
            </a:r>
            <a:r>
              <a:rPr lang="en-IE" sz="2800" b="1" dirty="0">
                <a:solidFill>
                  <a:srgbClr val="404040"/>
                </a:solidFill>
                <a:latin typeface="Calibri" panose="020F0502020204030204" pitchFamily="34" charset="0"/>
                <a:ea typeface="Calibri" panose="020F0502020204030204" pitchFamily="34" charset="0"/>
                <a:cs typeface="Calibri" panose="020F0502020204030204" pitchFamily="34" charset="0"/>
              </a:rPr>
              <a:t>wir genutzt haben, um uns gestärkt zu fühlen und uns dort zu verankern, wo wir gerade stehen. </a:t>
            </a:r>
          </a:p>
        </p:txBody>
      </p:sp>
    </p:spTree>
    <p:extLst>
      <p:ext uri="{BB962C8B-B14F-4D97-AF65-F5344CB8AC3E}">
        <p14:creationId xmlns:p14="http://schemas.microsoft.com/office/powerpoint/2010/main" val="6338244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0E7768-3D91-30A1-AF98-982E0D718E6C}"/>
            </a:ext>
          </a:extLst>
        </p:cNvPr>
        <p:cNvGrpSpPr/>
        <p:nvPr/>
      </p:nvGrpSpPr>
      <p:grpSpPr>
        <a:xfrm>
          <a:off x="0" y="0"/>
          <a:ext cx="0" cy="0"/>
          <a:chOff x="0" y="0"/>
          <a:chExt cx="0" cy="0"/>
        </a:xfrm>
      </p:grpSpPr>
      <p:pic>
        <p:nvPicPr>
          <p:cNvPr id="4" name="Picture 3" descr="Looking up a tree with many trees&#10;&#10;AI-generated content may be incorrect.">
            <a:extLst>
              <a:ext uri="{FF2B5EF4-FFF2-40B4-BE49-F238E27FC236}">
                <a16:creationId xmlns:a16="http://schemas.microsoft.com/office/drawing/2014/main" id="{1D8C4720-ED26-FFC3-1A2C-E75CBC38AB84}"/>
              </a:ext>
            </a:extLst>
          </p:cNvPr>
          <p:cNvPicPr>
            <a:picLocks noChangeAspect="1"/>
          </p:cNvPicPr>
          <p:nvPr/>
        </p:nvPicPr>
        <p:blipFill rotWithShape="1">
          <a:blip r:embed="rId2"/>
          <a:srcRect t="27791" b="27791"/>
          <a:stretch/>
        </p:blipFill>
        <p:spPr>
          <a:xfrm>
            <a:off x="4492259" y="9991"/>
            <a:ext cx="7007328" cy="4661941"/>
          </a:xfrm>
          <a:prstGeom prst="rect">
            <a:avLst/>
          </a:prstGeom>
        </p:spPr>
      </p:pic>
      <p:sp>
        <p:nvSpPr>
          <p:cNvPr id="11" name="Google Shape;133;p1">
            <a:extLst>
              <a:ext uri="{FF2B5EF4-FFF2-40B4-BE49-F238E27FC236}">
                <a16:creationId xmlns:a16="http://schemas.microsoft.com/office/drawing/2014/main" id="{2D854280-761A-6A68-377C-A86BCCCC0FFD}"/>
              </a:ext>
            </a:extLst>
          </p:cNvPr>
          <p:cNvSpPr/>
          <p:nvPr/>
        </p:nvSpPr>
        <p:spPr>
          <a:xfrm rot="10800000">
            <a:off x="23557" y="9991"/>
            <a:ext cx="11460310" cy="6848002"/>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B258247A-9649-7A66-64A1-E2BDFE3801CF}"/>
              </a:ext>
            </a:extLst>
          </p:cNvPr>
          <p:cNvSpPr/>
          <p:nvPr/>
        </p:nvSpPr>
        <p:spPr>
          <a:xfrm rot="5400000">
            <a:off x="185662" y="1845121"/>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 Placeholder 3">
            <a:extLst>
              <a:ext uri="{FF2B5EF4-FFF2-40B4-BE49-F238E27FC236}">
                <a16:creationId xmlns:a16="http://schemas.microsoft.com/office/drawing/2014/main" id="{83CB24AD-D4FE-E679-8624-52F8BAED12A2}"/>
              </a:ext>
            </a:extLst>
          </p:cNvPr>
          <p:cNvSpPr txBox="1">
            <a:spLocks/>
          </p:cNvSpPr>
          <p:nvPr/>
        </p:nvSpPr>
        <p:spPr>
          <a:xfrm>
            <a:off x="735566" y="2030783"/>
            <a:ext cx="10171920" cy="43040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200"/>
              </a:lnSpc>
              <a:spcBef>
                <a:spcPts val="400"/>
              </a:spcBef>
              <a:buClr>
                <a:srgbClr val="5398A2"/>
              </a:buClr>
              <a:buNone/>
            </a:pPr>
            <a:r>
              <a:rPr lang="en-IE" sz="2300" i="1" dirty="0">
                <a:solidFill>
                  <a:schemeClr val="bg1"/>
                </a:solidFill>
                <a:latin typeface="Calibri" panose="020F0502020204030204" pitchFamily="34" charset="0"/>
                <a:ea typeface="Calibri" panose="020F0502020204030204" pitchFamily="34" charset="0"/>
                <a:cs typeface="Calibri" panose="020F0502020204030204" pitchFamily="34" charset="0"/>
              </a:rPr>
              <a:t>Unsere Welt dreht sich schnell. Wir sind ständig mit Multitasking beschäftigt und werden ununterbrochen mit einer Flut neuer Informationen bombardiert, die alle unsere Aufmerksamkeit und unser Interesse erfordern. Es ist leicht, sich überfordert, abgelenkt und ängstlich zu fühlen, wenn wir versuchen, mit diesem endlosen Strom Schritt zu halten. In dieser ständigen Hektik wird es wichtiger denn je, Momente der Pause und Konzentration zu finden, die es uns ermöglichen, wieder eine sinnvolle Verbindung zu uns selbst und zur Welt herzustellen ... aber dafür habe ich keine Zeit ... ich komme zu spät zu einem Meeting ...</a:t>
            </a:r>
          </a:p>
          <a:p>
            <a:pPr marL="0" indent="0">
              <a:lnSpc>
                <a:spcPts val="2200"/>
              </a:lnSpc>
              <a:spcBef>
                <a:spcPts val="400"/>
              </a:spcBef>
              <a:buClr>
                <a:srgbClr val="5398A2"/>
              </a:buClr>
              <a:buNone/>
            </a:pPr>
            <a:r>
              <a:rPr lang="en-IE" sz="2300" i="1" dirty="0">
                <a:solidFill>
                  <a:schemeClr val="bg1"/>
                </a:solidFill>
                <a:latin typeface="Calibri" panose="020F0502020204030204" pitchFamily="34" charset="0"/>
                <a:ea typeface="Calibri" panose="020F0502020204030204" pitchFamily="34" charset="0"/>
                <a:cs typeface="Calibri" panose="020F0502020204030204" pitchFamily="34" charset="0"/>
              </a:rPr>
              <a:t> </a:t>
            </a:r>
          </a:p>
          <a:p>
            <a:pPr marL="0" indent="0">
              <a:lnSpc>
                <a:spcPts val="2200"/>
              </a:lnSpc>
              <a:spcBef>
                <a:spcPts val="400"/>
              </a:spcBef>
              <a:buClr>
                <a:srgbClr val="5398A2"/>
              </a:buClr>
              <a:buNone/>
            </a:pPr>
            <a:r>
              <a:rPr lang="en-IE" sz="2300" i="1" dirty="0">
                <a:solidFill>
                  <a:schemeClr val="bg1"/>
                </a:solidFill>
                <a:latin typeface="Calibri" panose="020F0502020204030204" pitchFamily="34" charset="0"/>
                <a:ea typeface="Calibri" panose="020F0502020204030204" pitchFamily="34" charset="0"/>
                <a:cs typeface="Calibri" panose="020F0502020204030204" pitchFamily="34" charset="0"/>
              </a:rPr>
              <a:t>Mit dem Herannahen des Herbstes verlangsamt sich mein Leben ein wenig, ebenso wie die Natur um mich herum. Ich schweife in Gedanken ab und denke an die Gemütlichkeit des Wohnzimmers in meinem Elternhaus, wenn der große, traditionelle Holzofen angezündet wird. Das gibt mir immer ein Gefühl der Sicherheit – ein Ort, an dem ich entschleunigen und aufhören kann, mich über Dinge zu stressen, die</a:t>
            </a:r>
            <a:r>
              <a:rPr lang="en-IE" sz="2300" i="1" dirty="0" err="1">
                <a:solidFill>
                  <a:schemeClr val="bg1"/>
                </a:solidFill>
                <a:latin typeface="Calibri" panose="020F0502020204030204" pitchFamily="34" charset="0"/>
                <a:ea typeface="Calibri" panose="020F0502020204030204" pitchFamily="34" charset="0"/>
                <a:cs typeface="Calibri" panose="020F0502020204030204" pitchFamily="34" charset="0"/>
              </a:rPr>
              <a:t>,</a:t>
            </a:r>
            <a:r>
              <a:rPr lang="en-IE" sz="2300" i="1" dirty="0">
                <a:solidFill>
                  <a:schemeClr val="bg1"/>
                </a:solidFill>
                <a:latin typeface="Calibri" panose="020F0502020204030204" pitchFamily="34" charset="0"/>
                <a:ea typeface="Calibri" panose="020F0502020204030204" pitchFamily="34" charset="0"/>
                <a:cs typeface="Calibri" panose="020F0502020204030204" pitchFamily="34" charset="0"/>
              </a:rPr>
              <a:t> wenn </a:t>
            </a:r>
            <a:r>
              <a:rPr lang="en-IE" sz="2300" i="1" dirty="0" err="1">
                <a:solidFill>
                  <a:schemeClr val="bg1"/>
                </a:solidFill>
                <a:latin typeface="Calibri" panose="020F0502020204030204" pitchFamily="34" charset="0"/>
                <a:ea typeface="Calibri" panose="020F0502020204030204" pitchFamily="34" charset="0"/>
                <a:cs typeface="Calibri" panose="020F0502020204030204" pitchFamily="34" charset="0"/>
              </a:rPr>
              <a:t>ich </a:t>
            </a:r>
            <a:r>
              <a:rPr lang="en-IE" sz="2300" i="1" dirty="0">
                <a:solidFill>
                  <a:schemeClr val="bg1"/>
                </a:solidFill>
                <a:latin typeface="Calibri" panose="020F0502020204030204" pitchFamily="34" charset="0"/>
                <a:ea typeface="Calibri" panose="020F0502020204030204" pitchFamily="34" charset="0"/>
                <a:cs typeface="Calibri" panose="020F0502020204030204" pitchFamily="34" charset="0"/>
              </a:rPr>
              <a:t>darüber nachdenke</a:t>
            </a:r>
            <a:r>
              <a:rPr lang="en-IE" sz="2300" i="1" dirty="0" err="1">
                <a:solidFill>
                  <a:schemeClr val="bg1"/>
                </a:solidFill>
                <a:latin typeface="Calibri" panose="020F0502020204030204" pitchFamily="34" charset="0"/>
                <a:ea typeface="Calibri" panose="020F0502020204030204" pitchFamily="34" charset="0"/>
                <a:cs typeface="Calibri" panose="020F0502020204030204" pitchFamily="34" charset="0"/>
              </a:rPr>
              <a:t>,</a:t>
            </a:r>
            <a:r>
              <a:rPr lang="en-IE" sz="2300" i="1" dirty="0">
                <a:solidFill>
                  <a:schemeClr val="bg1"/>
                </a:solidFill>
                <a:latin typeface="Calibri" panose="020F0502020204030204" pitchFamily="34" charset="0"/>
                <a:ea typeface="Calibri" panose="020F0502020204030204" pitchFamily="34" charset="0"/>
                <a:cs typeface="Calibri" panose="020F0502020204030204" pitchFamily="34" charset="0"/>
              </a:rPr>
              <a:t> gar nicht so wichtig sind, wie ich dachte, und ein Ort, an dem ich zur Ruhe kommen kann. </a:t>
            </a:r>
          </a:p>
          <a:p>
            <a:pPr marL="0" indent="0">
              <a:lnSpc>
                <a:spcPts val="2200"/>
              </a:lnSpc>
              <a:spcBef>
                <a:spcPts val="400"/>
              </a:spcBef>
              <a:buClr>
                <a:srgbClr val="5398A2"/>
              </a:buClr>
              <a:buNone/>
            </a:pPr>
            <a:endParaRPr lang="sv-SE" sz="2300" i="1"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6" name="Text Placeholder 3">
            <a:extLst>
              <a:ext uri="{FF2B5EF4-FFF2-40B4-BE49-F238E27FC236}">
                <a16:creationId xmlns:a16="http://schemas.microsoft.com/office/drawing/2014/main" id="{16FC7A68-D20B-FA0A-ABA5-AD9E667DC26C}"/>
              </a:ext>
            </a:extLst>
          </p:cNvPr>
          <p:cNvSpPr txBox="1">
            <a:spLocks/>
          </p:cNvSpPr>
          <p:nvPr/>
        </p:nvSpPr>
        <p:spPr>
          <a:xfrm>
            <a:off x="708133" y="798655"/>
            <a:ext cx="9730556" cy="452907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None/>
            </a:pP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Ein Essay von </a:t>
            </a:r>
            <a:r>
              <a:rPr lang="en-IE" b="1" dirty="0">
                <a:solidFill>
                  <a:schemeClr val="bg1"/>
                </a:solidFill>
                <a:latin typeface="Calibri" panose="020F0502020204030204" pitchFamily="34" charset="0"/>
                <a:ea typeface="Calibri" panose="020F0502020204030204" pitchFamily="34" charset="0"/>
                <a:cs typeface="Calibri" panose="020F0502020204030204" pitchFamily="34" charset="0"/>
              </a:rPr>
              <a:t>Lucija: </a:t>
            </a:r>
          </a:p>
          <a:p>
            <a:pPr marL="0" indent="0">
              <a:lnSpc>
                <a:spcPts val="2500"/>
              </a:lnSpc>
              <a:spcBef>
                <a:spcPts val="0"/>
              </a:spcBef>
              <a:buNone/>
            </a:pPr>
            <a:r>
              <a:rPr lang="en-IE" b="1" i="1" dirty="0">
                <a:solidFill>
                  <a:schemeClr val="bg1"/>
                </a:solidFill>
                <a:latin typeface="Calibri" panose="020F0502020204030204" pitchFamily="34" charset="0"/>
                <a:ea typeface="Calibri" panose="020F0502020204030204" pitchFamily="34" charset="0"/>
                <a:cs typeface="Calibri" panose="020F0502020204030204" pitchFamily="34" charset="0"/>
              </a:rPr>
              <a:t>Wie das Backen von Brot meine Hände beschäftigt und mir hilft, meinen Geist zu beruhigen  </a:t>
            </a:r>
          </a:p>
          <a:p>
            <a:pPr marL="0" indent="0">
              <a:lnSpc>
                <a:spcPts val="2500"/>
              </a:lnSpc>
              <a:spcBef>
                <a:spcPts val="0"/>
              </a:spcBef>
              <a:buNone/>
            </a:pPr>
            <a:endParaRPr lang="en-IE"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920611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F31BEE-3895-FDBE-71C0-870C623078CB}"/>
            </a:ext>
          </a:extLst>
        </p:cNvPr>
        <p:cNvGrpSpPr/>
        <p:nvPr/>
      </p:nvGrpSpPr>
      <p:grpSpPr>
        <a:xfrm>
          <a:off x="0" y="0"/>
          <a:ext cx="0" cy="0"/>
          <a:chOff x="0" y="0"/>
          <a:chExt cx="0" cy="0"/>
        </a:xfrm>
      </p:grpSpPr>
      <p:pic>
        <p:nvPicPr>
          <p:cNvPr id="4" name="Picture 3" descr="Looking up a tree with many trees&#10;&#10;AI-generated content may be incorrect.">
            <a:extLst>
              <a:ext uri="{FF2B5EF4-FFF2-40B4-BE49-F238E27FC236}">
                <a16:creationId xmlns:a16="http://schemas.microsoft.com/office/drawing/2014/main" id="{0D66040A-2C21-AC22-5F3A-E4BB30D9569D}"/>
              </a:ext>
            </a:extLst>
          </p:cNvPr>
          <p:cNvPicPr>
            <a:picLocks noChangeAspect="1"/>
          </p:cNvPicPr>
          <p:nvPr/>
        </p:nvPicPr>
        <p:blipFill rotWithShape="1">
          <a:blip r:embed="rId2"/>
          <a:srcRect t="27791" b="27791"/>
          <a:stretch/>
        </p:blipFill>
        <p:spPr>
          <a:xfrm>
            <a:off x="4492259" y="9991"/>
            <a:ext cx="7007328" cy="4661941"/>
          </a:xfrm>
          <a:prstGeom prst="rect">
            <a:avLst/>
          </a:prstGeom>
        </p:spPr>
      </p:pic>
      <p:sp>
        <p:nvSpPr>
          <p:cNvPr id="11" name="Google Shape;133;p1">
            <a:extLst>
              <a:ext uri="{FF2B5EF4-FFF2-40B4-BE49-F238E27FC236}">
                <a16:creationId xmlns:a16="http://schemas.microsoft.com/office/drawing/2014/main" id="{69937758-EDE8-B51C-ED4F-2852288204FF}"/>
              </a:ext>
            </a:extLst>
          </p:cNvPr>
          <p:cNvSpPr/>
          <p:nvPr/>
        </p:nvSpPr>
        <p:spPr>
          <a:xfrm rot="10800000">
            <a:off x="23557" y="9991"/>
            <a:ext cx="11460310" cy="6848002"/>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 name="Rectangle 1">
            <a:extLst>
              <a:ext uri="{FF2B5EF4-FFF2-40B4-BE49-F238E27FC236}">
                <a16:creationId xmlns:a16="http://schemas.microsoft.com/office/drawing/2014/main" id="{B588F27C-92B7-5B93-66EF-70D0706B89B0}"/>
              </a:ext>
            </a:extLst>
          </p:cNvPr>
          <p:cNvSpPr/>
          <p:nvPr/>
        </p:nvSpPr>
        <p:spPr>
          <a:xfrm rot="5400000">
            <a:off x="185662" y="1845121"/>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3">
            <a:extLst>
              <a:ext uri="{FF2B5EF4-FFF2-40B4-BE49-F238E27FC236}">
                <a16:creationId xmlns:a16="http://schemas.microsoft.com/office/drawing/2014/main" id="{17EEAC1F-66F2-D8DF-9131-8FEC2774D088}"/>
              </a:ext>
            </a:extLst>
          </p:cNvPr>
          <p:cNvSpPr txBox="1">
            <a:spLocks/>
          </p:cNvSpPr>
          <p:nvPr/>
        </p:nvSpPr>
        <p:spPr>
          <a:xfrm>
            <a:off x="692413" y="2059801"/>
            <a:ext cx="9658412" cy="395642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200"/>
              </a:lnSpc>
              <a:spcBef>
                <a:spcPts val="400"/>
              </a:spcBef>
              <a:buClr>
                <a:srgbClr val="5398A2"/>
              </a:buClr>
              <a:buNone/>
            </a:pPr>
            <a:r>
              <a:rPr lang="en-IE" sz="2300" i="1" dirty="0">
                <a:solidFill>
                  <a:schemeClr val="bg1"/>
                </a:solidFill>
                <a:latin typeface="Calibri" panose="020F0502020204030204" pitchFamily="34" charset="0"/>
                <a:ea typeface="Calibri" panose="020F0502020204030204" pitchFamily="34" charset="0"/>
                <a:cs typeface="Calibri" panose="020F0502020204030204" pitchFamily="34" charset="0"/>
              </a:rPr>
              <a:t>Ich höre die alte Uhr mit ihrem hypnotisierenden Ticken, während das Gewicht von links nach rechts schwingt und die Sekunden zählt, aber die Sekunden spielen keine Rolle; der Raum ist zeitlos. Während ich auf der Bank sitze und meinen Rücken gegen die warmen Tonfliesen lehne, höre und spüre ich das Vibrieren und Klappern eines alten Werkzeugs, mit dem meine Mutter Holz in den Ofen legt, um Feuer zu machen, damit sie später darin Brot backen kann.</a:t>
            </a:r>
          </a:p>
          <a:p>
            <a:pPr marL="0" indent="0">
              <a:lnSpc>
                <a:spcPts val="2200"/>
              </a:lnSpc>
              <a:spcBef>
                <a:spcPts val="400"/>
              </a:spcBef>
              <a:buClr>
                <a:srgbClr val="5398A2"/>
              </a:buClr>
              <a:buNone/>
            </a:pPr>
            <a:r>
              <a:rPr lang="en-IE" sz="2300" i="1" dirty="0">
                <a:solidFill>
                  <a:schemeClr val="bg1"/>
                </a:solidFill>
                <a:latin typeface="Calibri" panose="020F0502020204030204" pitchFamily="34" charset="0"/>
                <a:ea typeface="Calibri" panose="020F0502020204030204" pitchFamily="34" charset="0"/>
                <a:cs typeface="Calibri" panose="020F0502020204030204" pitchFamily="34" charset="0"/>
              </a:rPr>
              <a:t> </a:t>
            </a:r>
          </a:p>
          <a:p>
            <a:pPr marL="0" indent="0">
              <a:lnSpc>
                <a:spcPts val="2200"/>
              </a:lnSpc>
              <a:spcBef>
                <a:spcPts val="400"/>
              </a:spcBef>
              <a:buClr>
                <a:srgbClr val="5398A2"/>
              </a:buClr>
              <a:buNone/>
            </a:pPr>
            <a:r>
              <a:rPr lang="en-IE" sz="2300" i="1" dirty="0">
                <a:solidFill>
                  <a:schemeClr val="bg1"/>
                </a:solidFill>
                <a:latin typeface="Calibri" panose="020F0502020204030204" pitchFamily="34" charset="0"/>
                <a:ea typeface="Calibri" panose="020F0502020204030204" pitchFamily="34" charset="0"/>
                <a:cs typeface="Calibri" panose="020F0502020204030204" pitchFamily="34" charset="0"/>
              </a:rPr>
              <a:t>Später am Abend, als ich dieses Brot esse und die Wärme spüre, die sich aus dem Ofen ausbreitet, fühle ich mich erfüllt und entspannt... Ist Ihnen schon einmal aufgefallen, wie die Arbeit mit den Händen dazu beitragen kann, den Geist zu beruhigen? Obwohl das Backen von Brot eine einfache Aufgabe zu sein scheint, glaube ich, dass es eine vielschichtige und uralte Tätigkeit ist. Wenn Resilienz die Fähigkeit ist, sich erfolgreich an schwierige Lebenserfahrungen anzupassen, dann kann das Backen von Brot als eine der reinsten Formen des Aufbaus von Resilienz auf allen Ebenen, sowohl mental als auch physisch, angesehen werden.</a:t>
            </a:r>
          </a:p>
        </p:txBody>
      </p:sp>
      <p:sp>
        <p:nvSpPr>
          <p:cNvPr id="5" name="Text Placeholder 3">
            <a:extLst>
              <a:ext uri="{FF2B5EF4-FFF2-40B4-BE49-F238E27FC236}">
                <a16:creationId xmlns:a16="http://schemas.microsoft.com/office/drawing/2014/main" id="{24A5ADE9-BA3C-C1A9-F1A3-74FD0925E875}"/>
              </a:ext>
            </a:extLst>
          </p:cNvPr>
          <p:cNvSpPr txBox="1">
            <a:spLocks/>
          </p:cNvSpPr>
          <p:nvPr/>
        </p:nvSpPr>
        <p:spPr>
          <a:xfrm>
            <a:off x="692413" y="827673"/>
            <a:ext cx="9658412" cy="452907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None/>
            </a:pP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Ein Essay von </a:t>
            </a:r>
            <a:r>
              <a:rPr lang="en-IE" b="1" dirty="0">
                <a:solidFill>
                  <a:schemeClr val="bg1"/>
                </a:solidFill>
                <a:latin typeface="Calibri" panose="020F0502020204030204" pitchFamily="34" charset="0"/>
                <a:ea typeface="Calibri" panose="020F0502020204030204" pitchFamily="34" charset="0"/>
                <a:cs typeface="Calibri" panose="020F0502020204030204" pitchFamily="34" charset="0"/>
              </a:rPr>
              <a:t>Lucija: </a:t>
            </a:r>
          </a:p>
          <a:p>
            <a:pPr marL="0" indent="0">
              <a:lnSpc>
                <a:spcPts val="2500"/>
              </a:lnSpc>
              <a:spcBef>
                <a:spcPts val="0"/>
              </a:spcBef>
              <a:buNone/>
            </a:pPr>
            <a:r>
              <a:rPr lang="en-IE" b="1" i="1" dirty="0">
                <a:solidFill>
                  <a:schemeClr val="bg1"/>
                </a:solidFill>
                <a:latin typeface="Calibri" panose="020F0502020204030204" pitchFamily="34" charset="0"/>
                <a:ea typeface="Calibri" panose="020F0502020204030204" pitchFamily="34" charset="0"/>
                <a:cs typeface="Calibri" panose="020F0502020204030204" pitchFamily="34" charset="0"/>
              </a:rPr>
              <a:t>Wie das Backen von Brot mit meinen Händen mir hilft, meinen Geist zu beruhigen  </a:t>
            </a:r>
          </a:p>
          <a:p>
            <a:pPr marL="0" indent="0">
              <a:lnSpc>
                <a:spcPts val="2500"/>
              </a:lnSpc>
              <a:spcBef>
                <a:spcPts val="0"/>
              </a:spcBef>
              <a:buNone/>
            </a:pPr>
            <a:endParaRPr lang="en-IE"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489532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F3723A-8572-FAAB-B46E-6CAABE43CC6B}"/>
            </a:ext>
          </a:extLst>
        </p:cNvPr>
        <p:cNvGrpSpPr/>
        <p:nvPr/>
      </p:nvGrpSpPr>
      <p:grpSpPr>
        <a:xfrm>
          <a:off x="0" y="0"/>
          <a:ext cx="0" cy="0"/>
          <a:chOff x="0" y="0"/>
          <a:chExt cx="0" cy="0"/>
        </a:xfrm>
      </p:grpSpPr>
      <p:pic>
        <p:nvPicPr>
          <p:cNvPr id="4" name="Picture 3" descr="Looking up a tree with many trees&#10;&#10;AI-generated content may be incorrect.">
            <a:extLst>
              <a:ext uri="{FF2B5EF4-FFF2-40B4-BE49-F238E27FC236}">
                <a16:creationId xmlns:a16="http://schemas.microsoft.com/office/drawing/2014/main" id="{2E38566E-5CE5-1839-7BC2-359BA3EB12F1}"/>
              </a:ext>
            </a:extLst>
          </p:cNvPr>
          <p:cNvPicPr>
            <a:picLocks noChangeAspect="1"/>
          </p:cNvPicPr>
          <p:nvPr/>
        </p:nvPicPr>
        <p:blipFill rotWithShape="1">
          <a:blip r:embed="rId2"/>
          <a:srcRect t="27791" b="27791"/>
          <a:stretch/>
        </p:blipFill>
        <p:spPr>
          <a:xfrm>
            <a:off x="4492259" y="9991"/>
            <a:ext cx="7007328" cy="4661941"/>
          </a:xfrm>
          <a:prstGeom prst="rect">
            <a:avLst/>
          </a:prstGeom>
        </p:spPr>
      </p:pic>
      <p:sp>
        <p:nvSpPr>
          <p:cNvPr id="11" name="Google Shape;133;p1">
            <a:extLst>
              <a:ext uri="{FF2B5EF4-FFF2-40B4-BE49-F238E27FC236}">
                <a16:creationId xmlns:a16="http://schemas.microsoft.com/office/drawing/2014/main" id="{F1B57378-5F87-D10E-2C82-C763B02093CF}"/>
              </a:ext>
            </a:extLst>
          </p:cNvPr>
          <p:cNvSpPr/>
          <p:nvPr/>
        </p:nvSpPr>
        <p:spPr>
          <a:xfrm rot="10800000">
            <a:off x="23557" y="9991"/>
            <a:ext cx="11460310" cy="6848002"/>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 name="Rectangle 1">
            <a:extLst>
              <a:ext uri="{FF2B5EF4-FFF2-40B4-BE49-F238E27FC236}">
                <a16:creationId xmlns:a16="http://schemas.microsoft.com/office/drawing/2014/main" id="{F535E917-F4A8-11EA-AD70-50713247F804}"/>
              </a:ext>
            </a:extLst>
          </p:cNvPr>
          <p:cNvSpPr/>
          <p:nvPr/>
        </p:nvSpPr>
        <p:spPr>
          <a:xfrm rot="5400000">
            <a:off x="185662" y="1845121"/>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3">
            <a:extLst>
              <a:ext uri="{FF2B5EF4-FFF2-40B4-BE49-F238E27FC236}">
                <a16:creationId xmlns:a16="http://schemas.microsoft.com/office/drawing/2014/main" id="{CB814B3B-89D1-3DAB-FC73-3A57C652E9B8}"/>
              </a:ext>
            </a:extLst>
          </p:cNvPr>
          <p:cNvSpPr txBox="1">
            <a:spLocks/>
          </p:cNvSpPr>
          <p:nvPr/>
        </p:nvSpPr>
        <p:spPr>
          <a:xfrm>
            <a:off x="158620" y="1497388"/>
            <a:ext cx="11284051" cy="452907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200"/>
              </a:lnSpc>
              <a:spcBef>
                <a:spcPts val="400"/>
              </a:spcBef>
              <a:buClr>
                <a:srgbClr val="5398A2"/>
              </a:buClr>
              <a:buNone/>
            </a:pPr>
            <a:r>
              <a:rPr lang="en-IE" sz="2300" i="1" dirty="0">
                <a:solidFill>
                  <a:schemeClr val="bg1"/>
                </a:solidFill>
                <a:latin typeface="Calibri" panose="020F0502020204030204" pitchFamily="34" charset="0"/>
                <a:ea typeface="Calibri" panose="020F0502020204030204" pitchFamily="34" charset="0"/>
                <a:cs typeface="Calibri" panose="020F0502020204030204" pitchFamily="34" charset="0"/>
              </a:rPr>
              <a:t>Es ist erwiesen, dass handwerkliche Tätigkeiten die psychische Gesundheit und das Wohlbefinden verbessern. Backen hilft dabei, den körperlichen Stress abzubauen, der sich durch die Anforderungen des Alltags aufbaut. Außerdem klärt es den Kopf, da man sich ganz auf eine einzige Aufgabe konzentrieren kann – in diesem Fall darauf, Wasser, Mehl und Salz in einen köstlichen, nahrhaften Laib Brot zu verwandeln.</a:t>
            </a:r>
          </a:p>
          <a:p>
            <a:pPr marL="0" indent="0">
              <a:lnSpc>
                <a:spcPts val="2200"/>
              </a:lnSpc>
              <a:spcBef>
                <a:spcPts val="400"/>
              </a:spcBef>
              <a:buClr>
                <a:srgbClr val="5398A2"/>
              </a:buClr>
              <a:buNone/>
            </a:pPr>
            <a:r>
              <a:rPr lang="en-IE" sz="2300" i="1" dirty="0">
                <a:solidFill>
                  <a:schemeClr val="bg1"/>
                </a:solidFill>
                <a:latin typeface="Calibri" panose="020F0502020204030204" pitchFamily="34" charset="0"/>
                <a:ea typeface="Calibri" panose="020F0502020204030204" pitchFamily="34" charset="0"/>
                <a:cs typeface="Calibri" panose="020F0502020204030204" pitchFamily="34" charset="0"/>
              </a:rPr>
              <a:t> </a:t>
            </a:r>
          </a:p>
          <a:p>
            <a:pPr marL="0" indent="0">
              <a:lnSpc>
                <a:spcPts val="2200"/>
              </a:lnSpc>
              <a:spcBef>
                <a:spcPts val="400"/>
              </a:spcBef>
              <a:buClr>
                <a:srgbClr val="5398A2"/>
              </a:buClr>
              <a:buNone/>
            </a:pPr>
            <a:r>
              <a:rPr lang="en-IE" sz="2300" i="1" dirty="0">
                <a:solidFill>
                  <a:schemeClr val="bg1"/>
                </a:solidFill>
                <a:latin typeface="Calibri" panose="020F0502020204030204" pitchFamily="34" charset="0"/>
                <a:ea typeface="Calibri" panose="020F0502020204030204" pitchFamily="34" charset="0"/>
                <a:cs typeface="Calibri" panose="020F0502020204030204" pitchFamily="34" charset="0"/>
              </a:rPr>
              <a:t>Darüber hinaus vermittelt das Zubereiten von Speisen von Grund auf ein Gefühl der Sicherheit und Geborgenheit – insbesondere in Bezug auf die Ernährungssicherheit, da diese Fähigkeiten in Zukunft von entscheidender Bedeutung sein könnten. Für mich ist es ein gutes Gefühl, genau zu wissen, was in meinem Essen enthalten ist, und die Kontrolle darüber zu haben, was ich meinem Körper zuführe. Während wir uns mit diesem alten, praktischen Prozess beschäftigen, entwickeln wir Geduld, Kraft und Anpassungsfähigkeit – Eigenschaften, die uns gegen die Herausforderungen des modernen Lebens wappnen. Durch das Backen können wir wiederentdecken, wie Resilienz durch kleine, bewusste Handlungen aufgebaut wird, die sowohl den Körper als auch den Geist nähren. Wenn Sie selbst Brot backen möchten, beginnen Sie mit einem Rezept, das Instant-Hefe verwendet, um die benötigte Zeit zu verkürzen und sich mit dem Prozess vertraut zu machen, bevor Sie zu aufwendigeren Methoden übergehen.</a:t>
            </a:r>
          </a:p>
          <a:p>
            <a:pPr marL="0" indent="0">
              <a:lnSpc>
                <a:spcPts val="2200"/>
              </a:lnSpc>
              <a:spcBef>
                <a:spcPts val="400"/>
              </a:spcBef>
              <a:buClr>
                <a:srgbClr val="5398A2"/>
              </a:buClr>
              <a:buNone/>
            </a:pPr>
            <a:endParaRPr lang="sv-SE" sz="2300" i="1"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5" name="Text Placeholder 3">
            <a:extLst>
              <a:ext uri="{FF2B5EF4-FFF2-40B4-BE49-F238E27FC236}">
                <a16:creationId xmlns:a16="http://schemas.microsoft.com/office/drawing/2014/main" id="{528674AA-5460-9E4E-0CEB-0DEA69D9E2A8}"/>
              </a:ext>
            </a:extLst>
          </p:cNvPr>
          <p:cNvSpPr txBox="1">
            <a:spLocks/>
          </p:cNvSpPr>
          <p:nvPr/>
        </p:nvSpPr>
        <p:spPr>
          <a:xfrm>
            <a:off x="790886" y="302864"/>
            <a:ext cx="9658412" cy="452907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None/>
            </a:pP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Ein Essay von </a:t>
            </a:r>
            <a:r>
              <a:rPr lang="en-IE" b="1" dirty="0">
                <a:solidFill>
                  <a:schemeClr val="bg1"/>
                </a:solidFill>
                <a:latin typeface="Calibri" panose="020F0502020204030204" pitchFamily="34" charset="0"/>
                <a:ea typeface="Calibri" panose="020F0502020204030204" pitchFamily="34" charset="0"/>
                <a:cs typeface="Calibri" panose="020F0502020204030204" pitchFamily="34" charset="0"/>
              </a:rPr>
              <a:t>Lucija: </a:t>
            </a:r>
          </a:p>
          <a:p>
            <a:pPr marL="0" indent="0">
              <a:lnSpc>
                <a:spcPts val="2500"/>
              </a:lnSpc>
              <a:spcBef>
                <a:spcPts val="0"/>
              </a:spcBef>
              <a:buNone/>
            </a:pPr>
            <a:r>
              <a:rPr lang="en-IE" b="1" i="1" dirty="0">
                <a:solidFill>
                  <a:schemeClr val="bg1"/>
                </a:solidFill>
                <a:latin typeface="Calibri" panose="020F0502020204030204" pitchFamily="34" charset="0"/>
                <a:ea typeface="Calibri" panose="020F0502020204030204" pitchFamily="34" charset="0"/>
                <a:cs typeface="Calibri" panose="020F0502020204030204" pitchFamily="34" charset="0"/>
              </a:rPr>
              <a:t>Wie das Backen von Brot meine Hände beschäftigt und meinen Geist beruhigt  </a:t>
            </a:r>
          </a:p>
          <a:p>
            <a:pPr marL="0" indent="0">
              <a:lnSpc>
                <a:spcPts val="2500"/>
              </a:lnSpc>
              <a:spcBef>
                <a:spcPts val="0"/>
              </a:spcBef>
              <a:buNone/>
            </a:pPr>
            <a:endParaRPr lang="en-IE"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088449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3B821B-92CF-5F23-D39F-02CB114DA68E}"/>
            </a:ext>
          </a:extLst>
        </p:cNvPr>
        <p:cNvGrpSpPr/>
        <p:nvPr/>
      </p:nvGrpSpPr>
      <p:grpSpPr>
        <a:xfrm>
          <a:off x="0" y="0"/>
          <a:ext cx="0" cy="0"/>
          <a:chOff x="0" y="0"/>
          <a:chExt cx="0" cy="0"/>
        </a:xfrm>
      </p:grpSpPr>
      <p:grpSp>
        <p:nvGrpSpPr>
          <p:cNvPr id="22" name="Group 21">
            <a:extLst>
              <a:ext uri="{FF2B5EF4-FFF2-40B4-BE49-F238E27FC236}">
                <a16:creationId xmlns:a16="http://schemas.microsoft.com/office/drawing/2014/main" id="{BECA5455-666C-309C-C051-186F9A24A0F6}"/>
              </a:ext>
            </a:extLst>
          </p:cNvPr>
          <p:cNvGrpSpPr/>
          <p:nvPr/>
        </p:nvGrpSpPr>
        <p:grpSpPr>
          <a:xfrm rot="10800000">
            <a:off x="4406712" y="304963"/>
            <a:ext cx="7793023" cy="6185473"/>
            <a:chOff x="0" y="304964"/>
            <a:chExt cx="7427496" cy="5895347"/>
          </a:xfrm>
        </p:grpSpPr>
        <p:sp>
          <p:nvSpPr>
            <p:cNvPr id="12" name="Freeform 11">
              <a:extLst>
                <a:ext uri="{FF2B5EF4-FFF2-40B4-BE49-F238E27FC236}">
                  <a16:creationId xmlns:a16="http://schemas.microsoft.com/office/drawing/2014/main" id="{939ADF74-C301-14D1-7EB2-EE0B8DDA56B5}"/>
                </a:ext>
              </a:extLst>
            </p:cNvPr>
            <p:cNvSpPr/>
            <p:nvPr/>
          </p:nvSpPr>
          <p:spPr>
            <a:xfrm rot="16200000">
              <a:off x="766141" y="-461044"/>
              <a:ext cx="5895217" cy="7427493"/>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5398A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Rectangle 14">
              <a:extLst>
                <a:ext uri="{FF2B5EF4-FFF2-40B4-BE49-F238E27FC236}">
                  <a16:creationId xmlns:a16="http://schemas.microsoft.com/office/drawing/2014/main" id="{C445DA56-547B-5F64-41D3-456532E25B5A}"/>
                </a:ext>
              </a:extLst>
            </p:cNvPr>
            <p:cNvSpPr/>
            <p:nvPr/>
          </p:nvSpPr>
          <p:spPr>
            <a:xfrm rot="5400000">
              <a:off x="456517" y="-151553"/>
              <a:ext cx="5894030" cy="6807064"/>
            </a:xfrm>
            <a:prstGeom prst="rect">
              <a:avLst/>
            </a:prstGeom>
            <a:blipFill dpi="0" rotWithShape="1">
              <a:blip r:embed="rId2">
                <a:alphaModFix amt="86000"/>
              </a:blip>
              <a:srcRect/>
              <a:stretch>
                <a:fillRect l="-9243" t="34049" r="-6075" b="-3404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Text Placeholder 6">
            <a:extLst>
              <a:ext uri="{FF2B5EF4-FFF2-40B4-BE49-F238E27FC236}">
                <a16:creationId xmlns:a16="http://schemas.microsoft.com/office/drawing/2014/main" id="{8244F943-8082-1962-7B50-84C9EF47214C}"/>
              </a:ext>
            </a:extLst>
          </p:cNvPr>
          <p:cNvSpPr txBox="1">
            <a:spLocks/>
          </p:cNvSpPr>
          <p:nvPr/>
        </p:nvSpPr>
        <p:spPr>
          <a:xfrm>
            <a:off x="979940" y="1167544"/>
            <a:ext cx="2998500" cy="54714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3000" b="1" dirty="0">
                <a:solidFill>
                  <a:srgbClr val="5398A2"/>
                </a:solidFill>
              </a:rPr>
              <a:t>01</a:t>
            </a:r>
          </a:p>
        </p:txBody>
      </p:sp>
      <p:cxnSp>
        <p:nvCxnSpPr>
          <p:cNvPr id="20" name="Straight Connector 19">
            <a:extLst>
              <a:ext uri="{FF2B5EF4-FFF2-40B4-BE49-F238E27FC236}">
                <a16:creationId xmlns:a16="http://schemas.microsoft.com/office/drawing/2014/main" id="{85F22FDD-0AFA-0EA5-675D-7837D87ADCC1}"/>
              </a:ext>
            </a:extLst>
          </p:cNvPr>
          <p:cNvCxnSpPr>
            <a:cxnSpLocks/>
          </p:cNvCxnSpPr>
          <p:nvPr/>
        </p:nvCxnSpPr>
        <p:spPr>
          <a:xfrm flipH="1">
            <a:off x="979940" y="2577269"/>
            <a:ext cx="4004436" cy="0"/>
          </a:xfrm>
          <a:prstGeom prst="line">
            <a:avLst/>
          </a:prstGeom>
          <a:ln w="28575">
            <a:solidFill>
              <a:srgbClr val="5398A2"/>
            </a:solidFill>
            <a:prstDash val="sysDash"/>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7BE328E-4264-AB63-CBD7-2C76B11897FD}"/>
              </a:ext>
            </a:extLst>
          </p:cNvPr>
          <p:cNvCxnSpPr>
            <a:cxnSpLocks/>
          </p:cNvCxnSpPr>
          <p:nvPr/>
        </p:nvCxnSpPr>
        <p:spPr>
          <a:xfrm flipH="1">
            <a:off x="4625788" y="2581667"/>
            <a:ext cx="4150887" cy="0"/>
          </a:xfrm>
          <a:prstGeom prst="line">
            <a:avLst/>
          </a:prstGeom>
          <a:ln w="28575">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4ACDF842-D050-E57E-3B8B-1936D1DB8DB9}"/>
              </a:ext>
            </a:extLst>
          </p:cNvPr>
          <p:cNvSpPr/>
          <p:nvPr/>
        </p:nvSpPr>
        <p:spPr>
          <a:xfrm>
            <a:off x="6959346" y="2532278"/>
            <a:ext cx="4042951" cy="850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pic>
        <p:nvPicPr>
          <p:cNvPr id="29" name="Picture 28">
            <a:extLst>
              <a:ext uri="{FF2B5EF4-FFF2-40B4-BE49-F238E27FC236}">
                <a16:creationId xmlns:a16="http://schemas.microsoft.com/office/drawing/2014/main" id="{3EB22217-34EA-BD66-5996-D066DAE115B9}"/>
              </a:ext>
            </a:extLst>
          </p:cNvPr>
          <p:cNvPicPr>
            <a:picLocks noChangeAspect="1"/>
          </p:cNvPicPr>
          <p:nvPr/>
        </p:nvPicPr>
        <p:blipFill rotWithShape="1">
          <a:blip r:embed="rId3">
            <a:biLevel thresh="25000"/>
            <a:extLst>
              <a:ext uri="{28A0092B-C50C-407E-A947-70E740481C1C}">
                <a14:useLocalDpi xmlns:a14="http://schemas.microsoft.com/office/drawing/2010/main" val="0"/>
              </a:ext>
            </a:extLst>
          </a:blip>
          <a:srcRect l="5658" t="83100" r="4952" b="3474"/>
          <a:stretch/>
        </p:blipFill>
        <p:spPr>
          <a:xfrm rot="16200000">
            <a:off x="11194976" y="5551031"/>
            <a:ext cx="1512233" cy="166935"/>
          </a:xfrm>
          <a:prstGeom prst="rect">
            <a:avLst/>
          </a:prstGeom>
        </p:spPr>
      </p:pic>
      <p:sp>
        <p:nvSpPr>
          <p:cNvPr id="2" name="TextBox 1">
            <a:extLst>
              <a:ext uri="{FF2B5EF4-FFF2-40B4-BE49-F238E27FC236}">
                <a16:creationId xmlns:a16="http://schemas.microsoft.com/office/drawing/2014/main" id="{E6524450-40D8-712C-C250-D42BBD02E38D}"/>
              </a:ext>
            </a:extLst>
          </p:cNvPr>
          <p:cNvSpPr txBox="1"/>
          <p:nvPr/>
        </p:nvSpPr>
        <p:spPr>
          <a:xfrm>
            <a:off x="7011208" y="2548765"/>
            <a:ext cx="3869649" cy="830997"/>
          </a:xfrm>
          <a:prstGeom prst="rect">
            <a:avLst/>
          </a:prstGeom>
          <a:noFill/>
        </p:spPr>
        <p:txBody>
          <a:bodyPr wrap="none" rtlCol="0">
            <a:spAutoFit/>
          </a:bodyPr>
          <a:lstStyle/>
          <a:p>
            <a:r>
              <a:rPr lang="en-US" sz="4800" b="1" spc="324" dirty="0">
                <a:solidFill>
                  <a:srgbClr val="5398A2"/>
                </a:solidFill>
                <a:latin typeface="Calibri" panose="020F0502020204030204" pitchFamily="34" charset="0"/>
                <a:cs typeface="Calibri" panose="020F0502020204030204" pitchFamily="34" charset="0"/>
              </a:rPr>
              <a:t>Einleitung</a:t>
            </a:r>
          </a:p>
        </p:txBody>
      </p:sp>
    </p:spTree>
    <p:extLst>
      <p:ext uri="{BB962C8B-B14F-4D97-AF65-F5344CB8AC3E}">
        <p14:creationId xmlns:p14="http://schemas.microsoft.com/office/powerpoint/2010/main" val="24389869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851458-E982-9D9B-9A20-7A320F4A7F86}"/>
            </a:ext>
          </a:extLst>
        </p:cNvPr>
        <p:cNvGrpSpPr/>
        <p:nvPr/>
      </p:nvGrpSpPr>
      <p:grpSpPr>
        <a:xfrm>
          <a:off x="0" y="0"/>
          <a:ext cx="0" cy="0"/>
          <a:chOff x="0" y="0"/>
          <a:chExt cx="0" cy="0"/>
        </a:xfrm>
      </p:grpSpPr>
      <p:pic>
        <p:nvPicPr>
          <p:cNvPr id="2" name="Picture 1" descr="Hands holding a small plant&#10;&#10;AI-generated content may be incorrect.">
            <a:extLst>
              <a:ext uri="{FF2B5EF4-FFF2-40B4-BE49-F238E27FC236}">
                <a16:creationId xmlns:a16="http://schemas.microsoft.com/office/drawing/2014/main" id="{C48C56B5-4247-E8BB-6C9A-FFC913D11E59}"/>
              </a:ext>
            </a:extLst>
          </p:cNvPr>
          <p:cNvPicPr>
            <a:picLocks noChangeAspect="1"/>
          </p:cNvPicPr>
          <p:nvPr/>
        </p:nvPicPr>
        <p:blipFill rotWithShape="1">
          <a:blip r:embed="rId2"/>
          <a:srcRect l="1784" t="17613" r="34277" b="-732"/>
          <a:stretch/>
        </p:blipFill>
        <p:spPr>
          <a:xfrm>
            <a:off x="6351968" y="9991"/>
            <a:ext cx="5131899" cy="4487402"/>
          </a:xfrm>
          <a:prstGeom prst="rect">
            <a:avLst/>
          </a:prstGeom>
        </p:spPr>
      </p:pic>
      <p:sp>
        <p:nvSpPr>
          <p:cNvPr id="11" name="Google Shape;133;p1">
            <a:extLst>
              <a:ext uri="{FF2B5EF4-FFF2-40B4-BE49-F238E27FC236}">
                <a16:creationId xmlns:a16="http://schemas.microsoft.com/office/drawing/2014/main" id="{CDD75363-6E6A-ACE7-66B9-0698434F9D25}"/>
              </a:ext>
            </a:extLst>
          </p:cNvPr>
          <p:cNvSpPr/>
          <p:nvPr/>
        </p:nvSpPr>
        <p:spPr>
          <a:xfrm rot="10800000">
            <a:off x="23557" y="9991"/>
            <a:ext cx="11479162" cy="6848003"/>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5F6A53D4-BD38-897B-D10D-DDD249B31836}"/>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1B9ED123-23C2-1267-883B-E1691CA2BC78}"/>
              </a:ext>
            </a:extLst>
          </p:cNvPr>
          <p:cNvSpPr/>
          <p:nvPr/>
        </p:nvSpPr>
        <p:spPr>
          <a:xfrm>
            <a:off x="498765" y="1452265"/>
            <a:ext cx="10509894" cy="4998413"/>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5" name="Google Shape;145;p2">
            <a:extLst>
              <a:ext uri="{FF2B5EF4-FFF2-40B4-BE49-F238E27FC236}">
                <a16:creationId xmlns:a16="http://schemas.microsoft.com/office/drawing/2014/main" id="{47715722-5D18-B7B4-5B67-5AF08210F363}"/>
              </a:ext>
            </a:extLst>
          </p:cNvPr>
          <p:cNvSpPr txBox="1">
            <a:spLocks/>
          </p:cNvSpPr>
          <p:nvPr/>
        </p:nvSpPr>
        <p:spPr>
          <a:xfrm>
            <a:off x="3" y="568191"/>
            <a:ext cx="5966082"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01.  Grounding-Techniken</a:t>
            </a:r>
          </a:p>
        </p:txBody>
      </p:sp>
      <p:sp>
        <p:nvSpPr>
          <p:cNvPr id="27" name="Text Placeholder 3">
            <a:extLst>
              <a:ext uri="{FF2B5EF4-FFF2-40B4-BE49-F238E27FC236}">
                <a16:creationId xmlns:a16="http://schemas.microsoft.com/office/drawing/2014/main" id="{D5BBEA29-104E-62E5-438C-58FE87C8E51F}"/>
              </a:ext>
            </a:extLst>
          </p:cNvPr>
          <p:cNvSpPr txBox="1">
            <a:spLocks/>
          </p:cNvSpPr>
          <p:nvPr/>
        </p:nvSpPr>
        <p:spPr>
          <a:xfrm>
            <a:off x="5220937" y="1921602"/>
            <a:ext cx="5591893" cy="35441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200"/>
              </a:lnSpc>
              <a:spcBef>
                <a:spcPts val="1200"/>
              </a:spcBef>
              <a:buClr>
                <a:srgbClr val="5398A2"/>
              </a:buClr>
              <a:buNone/>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Wenn sich das Leben außer Kontrolle anfühlt, erinnern mich Erdungstechniken daran, dass ich immer Stabilität in mir selbst schaffen kann. Es ist, als würde ich auf Pause drücken und mir einen Moment Zeit geben, um mich neu zu sortieren, damit ich mit klarem Kopf und ruhigem Herzen weitermachen kann.</a:t>
            </a:r>
          </a:p>
          <a:p>
            <a:pPr marL="0" indent="0">
              <a:lnSpc>
                <a:spcPts val="2200"/>
              </a:lnSpc>
              <a:spcBef>
                <a:spcPts val="1200"/>
              </a:spcBef>
              <a:buClr>
                <a:srgbClr val="5398A2"/>
              </a:buClr>
              <a:buNone/>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Hier sind einige Erdungstechniken, die helfen können, wenn sich die Dinge überwältigend anfühlen. Sie konzentrieren sich darauf, sich wieder mit dem Körper, dem Atem und der Umgebung zu verbinden, wodurch es einfacher wird, ruhig zu bleiben und im Moment präsent zu sein.</a:t>
            </a:r>
          </a:p>
          <a:p>
            <a:pPr marL="0" indent="0">
              <a:lnSpc>
                <a:spcPts val="2200"/>
              </a:lnSpc>
              <a:spcBef>
                <a:spcPts val="1200"/>
              </a:spcBef>
              <a:buClr>
                <a:srgbClr val="5398A2"/>
              </a:buClr>
              <a:buNone/>
            </a:pP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6" name="Text Placeholder 3">
            <a:extLst>
              <a:ext uri="{FF2B5EF4-FFF2-40B4-BE49-F238E27FC236}">
                <a16:creationId xmlns:a16="http://schemas.microsoft.com/office/drawing/2014/main" id="{1EB38084-971E-ACB1-ED21-0D4FF1539AA5}"/>
              </a:ext>
            </a:extLst>
          </p:cNvPr>
          <p:cNvSpPr txBox="1">
            <a:spLocks/>
          </p:cNvSpPr>
          <p:nvPr/>
        </p:nvSpPr>
        <p:spPr>
          <a:xfrm>
            <a:off x="1089536" y="1921602"/>
            <a:ext cx="3299799" cy="32944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None/>
            </a:pP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In einer Welt, die sich chaotisch und schnelllebig anfühlt, kann uns die Erdung helfen, langsamer zu werden und uns auf das zu konzentrieren, was im Moment real ist: unseren Körper, unseren Atem und die Erde unter unseren Füßen.</a:t>
            </a:r>
          </a:p>
        </p:txBody>
      </p:sp>
      <p:cxnSp>
        <p:nvCxnSpPr>
          <p:cNvPr id="7" name="Straight Connector 6">
            <a:extLst>
              <a:ext uri="{FF2B5EF4-FFF2-40B4-BE49-F238E27FC236}">
                <a16:creationId xmlns:a16="http://schemas.microsoft.com/office/drawing/2014/main" id="{673120D1-4910-0712-2B3C-37ACFD5F4592}"/>
              </a:ext>
            </a:extLst>
          </p:cNvPr>
          <p:cNvCxnSpPr>
            <a:cxnSpLocks/>
          </p:cNvCxnSpPr>
          <p:nvPr/>
        </p:nvCxnSpPr>
        <p:spPr>
          <a:xfrm>
            <a:off x="4835055" y="1800426"/>
            <a:ext cx="0" cy="4375522"/>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78234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FC9013-F13C-531F-9ECC-A6A5AFDF06A3}"/>
            </a:ext>
          </a:extLst>
        </p:cNvPr>
        <p:cNvGrpSpPr/>
        <p:nvPr/>
      </p:nvGrpSpPr>
      <p:grpSpPr>
        <a:xfrm>
          <a:off x="0" y="0"/>
          <a:ext cx="0" cy="0"/>
          <a:chOff x="0" y="0"/>
          <a:chExt cx="0" cy="0"/>
        </a:xfrm>
      </p:grpSpPr>
      <p:pic>
        <p:nvPicPr>
          <p:cNvPr id="2" name="Picture 1" descr="Hands holding a small plant&#10;&#10;AI-generated content may be incorrect.">
            <a:extLst>
              <a:ext uri="{FF2B5EF4-FFF2-40B4-BE49-F238E27FC236}">
                <a16:creationId xmlns:a16="http://schemas.microsoft.com/office/drawing/2014/main" id="{FC10B063-6785-F462-36A1-9531811B9BD7}"/>
              </a:ext>
            </a:extLst>
          </p:cNvPr>
          <p:cNvPicPr>
            <a:picLocks noChangeAspect="1"/>
          </p:cNvPicPr>
          <p:nvPr/>
        </p:nvPicPr>
        <p:blipFill rotWithShape="1">
          <a:blip r:embed="rId2"/>
          <a:srcRect l="1784" t="17613" r="34277" b="-732"/>
          <a:stretch/>
        </p:blipFill>
        <p:spPr>
          <a:xfrm>
            <a:off x="6351968" y="9991"/>
            <a:ext cx="5131899" cy="4487402"/>
          </a:xfrm>
          <a:prstGeom prst="rect">
            <a:avLst/>
          </a:prstGeom>
        </p:spPr>
      </p:pic>
      <p:sp>
        <p:nvSpPr>
          <p:cNvPr id="11" name="Google Shape;133;p1">
            <a:extLst>
              <a:ext uri="{FF2B5EF4-FFF2-40B4-BE49-F238E27FC236}">
                <a16:creationId xmlns:a16="http://schemas.microsoft.com/office/drawing/2014/main" id="{9263A8AD-9BE5-D4ED-436C-4E1F5772324C}"/>
              </a:ext>
            </a:extLst>
          </p:cNvPr>
          <p:cNvSpPr/>
          <p:nvPr/>
        </p:nvSpPr>
        <p:spPr>
          <a:xfrm rot="10800000">
            <a:off x="23557" y="9991"/>
            <a:ext cx="11479162" cy="6848003"/>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21F7C85B-EC8D-26EF-1277-D577E1D01205}"/>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58D5F241-75B7-68A7-1351-DCF546F7D288}"/>
              </a:ext>
            </a:extLst>
          </p:cNvPr>
          <p:cNvSpPr/>
          <p:nvPr/>
        </p:nvSpPr>
        <p:spPr>
          <a:xfrm>
            <a:off x="597160" y="1541300"/>
            <a:ext cx="10916688" cy="4837544"/>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7" name="Text Placeholder 3">
            <a:extLst>
              <a:ext uri="{FF2B5EF4-FFF2-40B4-BE49-F238E27FC236}">
                <a16:creationId xmlns:a16="http://schemas.microsoft.com/office/drawing/2014/main" id="{4469B620-0B51-F316-DA2E-02346EC5862A}"/>
              </a:ext>
            </a:extLst>
          </p:cNvPr>
          <p:cNvSpPr txBox="1">
            <a:spLocks/>
          </p:cNvSpPr>
          <p:nvPr/>
        </p:nvSpPr>
        <p:spPr>
          <a:xfrm>
            <a:off x="839755" y="2010636"/>
            <a:ext cx="10404270" cy="35441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nSpc>
                <a:spcPts val="2200"/>
              </a:lnSpc>
              <a:spcBef>
                <a:spcPts val="1200"/>
              </a:spcBef>
              <a:buClr>
                <a:srgbClr val="5398A2"/>
              </a:buClr>
            </a:pP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Machen Sie es sich zur Gewohnheit: </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Je öfter Sie sich erden, desto leichter fällt es Ihnen. Versuchen Sie, das Erden zu einem Teil Ihrer täglichen Routine zu machen.</a:t>
            </a:r>
          </a:p>
          <a:p>
            <a:pPr lvl="0">
              <a:lnSpc>
                <a:spcPts val="2200"/>
              </a:lnSpc>
              <a:spcBef>
                <a:spcPts val="1200"/>
              </a:spcBef>
              <a:buClr>
                <a:srgbClr val="5398A2"/>
              </a:buClr>
            </a:pP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Gehen Sie nach draußen: </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Die Natur ist eine großartige Kulisse für das Erdungs-Training. Ein Spaziergang im Park oder Zeit in Ihrem Garten können die beruhigende Wirkung dieser Techniken verstärken.</a:t>
            </a:r>
          </a:p>
          <a:p>
            <a:pPr lvl="0">
              <a:lnSpc>
                <a:spcPts val="2200"/>
              </a:lnSpc>
              <a:spcBef>
                <a:spcPts val="1200"/>
              </a:spcBef>
              <a:buClr>
                <a:srgbClr val="5398A2"/>
              </a:buClr>
            </a:pP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Finden Sie heraus, was für Sie funktioniert: </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Verschiedene Techniken wirken bei verschiedenen Menschen unterschiedlich, probieren Sie also einige aus und finden Sie heraus, welche Ihnen helfen, sich am ruhigsten und ausgeglichensten zu fühlen.</a:t>
            </a:r>
          </a:p>
          <a:p>
            <a:pPr lvl="0">
              <a:lnSpc>
                <a:spcPts val="2200"/>
              </a:lnSpc>
              <a:spcBef>
                <a:spcPts val="1200"/>
              </a:spcBef>
              <a:buClr>
                <a:srgbClr val="5398A2"/>
              </a:buClr>
            </a:pP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Fangen Sie klein an: </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Schon wenige Minuten am Tag können einen großen Unterschied machen.</a:t>
            </a:r>
          </a:p>
          <a:p>
            <a:pPr lvl="0">
              <a:lnSpc>
                <a:spcPts val="2200"/>
              </a:lnSpc>
              <a:spcBef>
                <a:spcPts val="1200"/>
              </a:spcBef>
              <a:buClr>
                <a:srgbClr val="5398A2"/>
              </a:buClr>
            </a:pP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Integrieren Sie es in Ihren Alltag: </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Erdung muss keine separate Aktivität sein – Sie können sie beim Teekochen, auf dem Weg zur Arbeit oder zu jedem anderen Zeitpunkt Ihres Tages praktizieren.</a:t>
            </a:r>
          </a:p>
          <a:p>
            <a:pPr lvl="0">
              <a:lnSpc>
                <a:spcPts val="2200"/>
              </a:lnSpc>
              <a:spcBef>
                <a:spcPts val="1200"/>
              </a:spcBef>
              <a:buClr>
                <a:srgbClr val="5398A2"/>
              </a:buClr>
            </a:pP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5" name="Google Shape;145;p2">
            <a:extLst>
              <a:ext uri="{FF2B5EF4-FFF2-40B4-BE49-F238E27FC236}">
                <a16:creationId xmlns:a16="http://schemas.microsoft.com/office/drawing/2014/main" id="{49FED3AD-894D-2A29-16F6-258959AD239A}"/>
              </a:ext>
            </a:extLst>
          </p:cNvPr>
          <p:cNvSpPr txBox="1">
            <a:spLocks/>
          </p:cNvSpPr>
          <p:nvPr/>
        </p:nvSpPr>
        <p:spPr>
          <a:xfrm>
            <a:off x="23557" y="1045776"/>
            <a:ext cx="9782916" cy="671785"/>
          </a:xfrm>
          <a:prstGeom prst="rect">
            <a:avLst/>
          </a:prstGeom>
          <a:solidFill>
            <a:srgbClr val="5398A2"/>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chemeClr val="bg1"/>
                </a:solidFill>
              </a:rPr>
              <a:t>Allgemeine Tipps für Grounding-Übungen:</a:t>
            </a:r>
          </a:p>
        </p:txBody>
      </p:sp>
    </p:spTree>
    <p:extLst>
      <p:ext uri="{BB962C8B-B14F-4D97-AF65-F5344CB8AC3E}">
        <p14:creationId xmlns:p14="http://schemas.microsoft.com/office/powerpoint/2010/main" val="15983073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E54DDC-745D-893C-8930-FDEDC1B9B484}"/>
            </a:ext>
          </a:extLst>
        </p:cNvPr>
        <p:cNvGrpSpPr/>
        <p:nvPr/>
      </p:nvGrpSpPr>
      <p:grpSpPr>
        <a:xfrm>
          <a:off x="0" y="0"/>
          <a:ext cx="0" cy="0"/>
          <a:chOff x="0" y="0"/>
          <a:chExt cx="0" cy="0"/>
        </a:xfrm>
      </p:grpSpPr>
      <p:pic>
        <p:nvPicPr>
          <p:cNvPr id="2" name="Picture 1" descr="Hands holding a small plant&#10;&#10;AI-generated content may be incorrect.">
            <a:extLst>
              <a:ext uri="{FF2B5EF4-FFF2-40B4-BE49-F238E27FC236}">
                <a16:creationId xmlns:a16="http://schemas.microsoft.com/office/drawing/2014/main" id="{A627D51F-7C67-5193-B8B7-3CDDA8361911}"/>
              </a:ext>
            </a:extLst>
          </p:cNvPr>
          <p:cNvPicPr>
            <a:picLocks noChangeAspect="1"/>
          </p:cNvPicPr>
          <p:nvPr/>
        </p:nvPicPr>
        <p:blipFill rotWithShape="1">
          <a:blip r:embed="rId2"/>
          <a:srcRect l="1784" t="17613" r="34277" b="-732"/>
          <a:stretch/>
        </p:blipFill>
        <p:spPr>
          <a:xfrm>
            <a:off x="6351968" y="9991"/>
            <a:ext cx="5131899" cy="4487402"/>
          </a:xfrm>
          <a:prstGeom prst="rect">
            <a:avLst/>
          </a:prstGeom>
        </p:spPr>
      </p:pic>
      <p:sp>
        <p:nvSpPr>
          <p:cNvPr id="11" name="Google Shape;133;p1">
            <a:extLst>
              <a:ext uri="{FF2B5EF4-FFF2-40B4-BE49-F238E27FC236}">
                <a16:creationId xmlns:a16="http://schemas.microsoft.com/office/drawing/2014/main" id="{58D83909-E6BA-A549-4610-040F154ECA37}"/>
              </a:ext>
            </a:extLst>
          </p:cNvPr>
          <p:cNvSpPr/>
          <p:nvPr/>
        </p:nvSpPr>
        <p:spPr>
          <a:xfrm rot="10800000">
            <a:off x="23557" y="9991"/>
            <a:ext cx="11479162" cy="6848003"/>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71FFECE3-87E9-54B7-0E36-D33940ECBEDB}"/>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CA200DCA-5133-B14E-FB35-F0520FD18F70}"/>
              </a:ext>
            </a:extLst>
          </p:cNvPr>
          <p:cNvSpPr/>
          <p:nvPr/>
        </p:nvSpPr>
        <p:spPr>
          <a:xfrm>
            <a:off x="498765" y="1452265"/>
            <a:ext cx="10509894" cy="4998413"/>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5" name="Google Shape;145;p2">
            <a:extLst>
              <a:ext uri="{FF2B5EF4-FFF2-40B4-BE49-F238E27FC236}">
                <a16:creationId xmlns:a16="http://schemas.microsoft.com/office/drawing/2014/main" id="{7FD020E9-E65D-71E1-647D-9809BAA4FCD1}"/>
              </a:ext>
            </a:extLst>
          </p:cNvPr>
          <p:cNvSpPr txBox="1">
            <a:spLocks/>
          </p:cNvSpPr>
          <p:nvPr/>
        </p:nvSpPr>
        <p:spPr>
          <a:xfrm>
            <a:off x="2" y="568191"/>
            <a:ext cx="8829205"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02. „Earthing” (Barfußlaufen in der Natur)</a:t>
            </a:r>
          </a:p>
        </p:txBody>
      </p:sp>
      <p:sp>
        <p:nvSpPr>
          <p:cNvPr id="27" name="Text Placeholder 3">
            <a:extLst>
              <a:ext uri="{FF2B5EF4-FFF2-40B4-BE49-F238E27FC236}">
                <a16:creationId xmlns:a16="http://schemas.microsoft.com/office/drawing/2014/main" id="{1C78F22C-F541-51A4-9342-9315455D6F4F}"/>
              </a:ext>
            </a:extLst>
          </p:cNvPr>
          <p:cNvSpPr txBox="1">
            <a:spLocks/>
          </p:cNvSpPr>
          <p:nvPr/>
        </p:nvSpPr>
        <p:spPr>
          <a:xfrm>
            <a:off x="575213" y="2981559"/>
            <a:ext cx="5043619" cy="35441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200"/>
              </a:lnSpc>
              <a:spcBef>
                <a:spcPts val="1200"/>
              </a:spcBef>
              <a:buClr>
                <a:srgbClr val="5398A2"/>
              </a:buClr>
              <a:buNone/>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Dies ist eine der einfachsten Methoden, um sich wieder mit der Erde zu verbinden und den Geist zu beruhigen. Barfußlaufen befreit unsere Füße von den Fesseln der Schuhe, gibt ihnen Raum zum Atmen und ermöglicht unseren Muskeln, sich auszuruhen und zu regenerieren. Es ist eine Möglichkeit, sich buchstäblich physisch und emotional auf der Erde zu erden, wenn sich alles außer Kontrolle zu drehen scheint.</a:t>
            </a:r>
          </a:p>
          <a:p>
            <a:pPr marL="0" indent="0">
              <a:lnSpc>
                <a:spcPts val="2200"/>
              </a:lnSpc>
              <a:spcBef>
                <a:spcPts val="1200"/>
              </a:spcBef>
              <a:buClr>
                <a:srgbClr val="5398A2"/>
              </a:buClr>
              <a:buNone/>
            </a:pP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6" name="Text Placeholder 3">
            <a:extLst>
              <a:ext uri="{FF2B5EF4-FFF2-40B4-BE49-F238E27FC236}">
                <a16:creationId xmlns:a16="http://schemas.microsoft.com/office/drawing/2014/main" id="{2A536DA0-C3C6-3A4E-2FE3-BB3B721663AF}"/>
              </a:ext>
            </a:extLst>
          </p:cNvPr>
          <p:cNvSpPr txBox="1">
            <a:spLocks/>
          </p:cNvSpPr>
          <p:nvPr/>
        </p:nvSpPr>
        <p:spPr>
          <a:xfrm>
            <a:off x="799184" y="1527329"/>
            <a:ext cx="4626639" cy="32944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None/>
            </a:pP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Earthing bedeutet, barfuß auf natürlichen Oberflächen wie Gras, Sand oder Erde zu laufen. </a:t>
            </a:r>
          </a:p>
        </p:txBody>
      </p:sp>
      <p:cxnSp>
        <p:nvCxnSpPr>
          <p:cNvPr id="3" name="Straight Connector 2">
            <a:extLst>
              <a:ext uri="{FF2B5EF4-FFF2-40B4-BE49-F238E27FC236}">
                <a16:creationId xmlns:a16="http://schemas.microsoft.com/office/drawing/2014/main" id="{E817599F-8F87-142F-368B-D87D4C5B00E2}"/>
              </a:ext>
            </a:extLst>
          </p:cNvPr>
          <p:cNvCxnSpPr>
            <a:cxnSpLocks/>
          </p:cNvCxnSpPr>
          <p:nvPr/>
        </p:nvCxnSpPr>
        <p:spPr>
          <a:xfrm>
            <a:off x="5659514" y="1655812"/>
            <a:ext cx="0" cy="456361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C43ECCA3-678A-1900-AC23-C3B392071318}"/>
              </a:ext>
            </a:extLst>
          </p:cNvPr>
          <p:cNvSpPr txBox="1">
            <a:spLocks/>
          </p:cNvSpPr>
          <p:nvPr/>
        </p:nvSpPr>
        <p:spPr>
          <a:xfrm>
            <a:off x="5882181" y="2129884"/>
            <a:ext cx="4925725" cy="35441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nSpc>
                <a:spcPts val="2200"/>
              </a:lnSpc>
              <a:spcBef>
                <a:spcPts val="1200"/>
              </a:spcBef>
              <a:buClr>
                <a:srgbClr val="5398A2"/>
              </a:buClr>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Suchen Sie sich einen sicheren Ort im Freien, wie einen Garten, einen Park oder einen Strand. </a:t>
            </a:r>
          </a:p>
          <a:p>
            <a:pPr lvl="0">
              <a:lnSpc>
                <a:spcPts val="2200"/>
              </a:lnSpc>
              <a:spcBef>
                <a:spcPts val="1200"/>
              </a:spcBef>
              <a:buClr>
                <a:srgbClr val="5398A2"/>
              </a:buClr>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Ziehen Sie Ihre Schuhe aus und stehen oder gehen Sie langsam, wobei Sie darauf achten, wie sich der Boden unter Ihren Füßen anfühlt.</a:t>
            </a:r>
          </a:p>
          <a:p>
            <a:pPr lvl="0">
              <a:lnSpc>
                <a:spcPts val="2200"/>
              </a:lnSpc>
              <a:spcBef>
                <a:spcPts val="1200"/>
              </a:spcBef>
              <a:buClr>
                <a:srgbClr val="5398A2"/>
              </a:buClr>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Atmen Sie tief ein und entspannen Sie sich in diesem Moment.</a:t>
            </a:r>
          </a:p>
          <a:p>
            <a:pPr lvl="0">
              <a:lnSpc>
                <a:spcPts val="2200"/>
              </a:lnSpc>
              <a:spcBef>
                <a:spcPts val="1200"/>
              </a:spcBef>
              <a:buClr>
                <a:srgbClr val="5398A2"/>
              </a:buClr>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Verbringen Sie 5–10 Minuten mit Gehen oder Stehen und lassen Sie sich von einem Gefühl der Stabilität und Ruhe durchströmen. </a:t>
            </a:r>
          </a:p>
          <a:p>
            <a:pPr>
              <a:lnSpc>
                <a:spcPts val="2200"/>
              </a:lnSpc>
              <a:spcBef>
                <a:spcPts val="1200"/>
              </a:spcBef>
              <a:buClr>
                <a:srgbClr val="5398A2"/>
              </a:buClr>
            </a:pP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5" name="Text Placeholder 3">
            <a:extLst>
              <a:ext uri="{FF2B5EF4-FFF2-40B4-BE49-F238E27FC236}">
                <a16:creationId xmlns:a16="http://schemas.microsoft.com/office/drawing/2014/main" id="{2987D6FC-EB74-CB98-6B61-5CFAC162A679}"/>
              </a:ext>
            </a:extLst>
          </p:cNvPr>
          <p:cNvSpPr txBox="1">
            <a:spLocks/>
          </p:cNvSpPr>
          <p:nvPr/>
        </p:nvSpPr>
        <p:spPr>
          <a:xfrm>
            <a:off x="5882181" y="1603024"/>
            <a:ext cx="2563987" cy="32944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None/>
            </a:pPr>
            <a:r>
              <a:rPr lang="en-IE" b="1" dirty="0">
                <a:solidFill>
                  <a:srgbClr val="5398A2"/>
                </a:solidFill>
                <a:latin typeface="Calibri" panose="020F0502020204030204" pitchFamily="34" charset="0"/>
                <a:ea typeface="Calibri" panose="020F0502020204030204" pitchFamily="34" charset="0"/>
                <a:cs typeface="Calibri" panose="020F0502020204030204" pitchFamily="34" charset="0"/>
              </a:rPr>
              <a:t>So geht's:</a:t>
            </a:r>
          </a:p>
          <a:p>
            <a:pPr marL="0" indent="0">
              <a:lnSpc>
                <a:spcPts val="2500"/>
              </a:lnSpc>
              <a:spcBef>
                <a:spcPts val="0"/>
              </a:spcBef>
              <a:buNone/>
            </a:pPr>
            <a:endParaRPr lang="en-IE" b="1" dirty="0">
              <a:solidFill>
                <a:srgbClr val="5398A2"/>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869042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72BAB3-ADC9-2EA0-800A-0525A6CF3488}"/>
            </a:ext>
          </a:extLst>
        </p:cNvPr>
        <p:cNvGrpSpPr/>
        <p:nvPr/>
      </p:nvGrpSpPr>
      <p:grpSpPr>
        <a:xfrm>
          <a:off x="0" y="0"/>
          <a:ext cx="0" cy="0"/>
          <a:chOff x="0" y="0"/>
          <a:chExt cx="0" cy="0"/>
        </a:xfrm>
      </p:grpSpPr>
      <p:pic>
        <p:nvPicPr>
          <p:cNvPr id="2" name="Picture 1" descr="Hands holding a small plant&#10;&#10;AI-generated content may be incorrect.">
            <a:extLst>
              <a:ext uri="{FF2B5EF4-FFF2-40B4-BE49-F238E27FC236}">
                <a16:creationId xmlns:a16="http://schemas.microsoft.com/office/drawing/2014/main" id="{A7C7AE79-8DF0-4AF4-AAAF-2D33475C49BE}"/>
              </a:ext>
            </a:extLst>
          </p:cNvPr>
          <p:cNvPicPr>
            <a:picLocks noChangeAspect="1"/>
          </p:cNvPicPr>
          <p:nvPr/>
        </p:nvPicPr>
        <p:blipFill rotWithShape="1">
          <a:blip r:embed="rId2"/>
          <a:srcRect l="1784" t="17613" r="34277" b="-732"/>
          <a:stretch/>
        </p:blipFill>
        <p:spPr>
          <a:xfrm>
            <a:off x="6351968" y="9991"/>
            <a:ext cx="5131899" cy="4487402"/>
          </a:xfrm>
          <a:prstGeom prst="rect">
            <a:avLst/>
          </a:prstGeom>
        </p:spPr>
      </p:pic>
      <p:sp>
        <p:nvSpPr>
          <p:cNvPr id="11" name="Google Shape;133;p1">
            <a:extLst>
              <a:ext uri="{FF2B5EF4-FFF2-40B4-BE49-F238E27FC236}">
                <a16:creationId xmlns:a16="http://schemas.microsoft.com/office/drawing/2014/main" id="{FCCA2650-C73B-8438-3598-4C22C562D06A}"/>
              </a:ext>
            </a:extLst>
          </p:cNvPr>
          <p:cNvSpPr/>
          <p:nvPr/>
        </p:nvSpPr>
        <p:spPr>
          <a:xfrm rot="10800000">
            <a:off x="23557" y="0"/>
            <a:ext cx="11479162" cy="6857994"/>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47BB66CC-AF5D-CCCB-04F7-8CC7D4DA4509}"/>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F01C66A8-BDF5-0C8F-C9AC-F7BCFD2A0106}"/>
              </a:ext>
            </a:extLst>
          </p:cNvPr>
          <p:cNvSpPr/>
          <p:nvPr/>
        </p:nvSpPr>
        <p:spPr>
          <a:xfrm>
            <a:off x="2453478" y="1630213"/>
            <a:ext cx="9238849" cy="4837544"/>
          </a:xfrm>
          <a:prstGeom prst="rect">
            <a:avLst/>
          </a:pr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7" name="Text Placeholder 3">
            <a:extLst>
              <a:ext uri="{FF2B5EF4-FFF2-40B4-BE49-F238E27FC236}">
                <a16:creationId xmlns:a16="http://schemas.microsoft.com/office/drawing/2014/main" id="{6D744C8B-D2DA-F94D-038C-7CBE0947B558}"/>
              </a:ext>
            </a:extLst>
          </p:cNvPr>
          <p:cNvSpPr txBox="1">
            <a:spLocks/>
          </p:cNvSpPr>
          <p:nvPr/>
        </p:nvSpPr>
        <p:spPr>
          <a:xfrm>
            <a:off x="2854123" y="2107799"/>
            <a:ext cx="8199621" cy="35441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00"/>
              </a:lnSpc>
              <a:spcBef>
                <a:spcPts val="1200"/>
              </a:spcBef>
              <a:buClr>
                <a:srgbClr val="5398A2"/>
              </a:buClr>
            </a:pP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Wählen Sie den richtigen Ort: </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Suchen Sie sich einen Ort mit sauberem, weichem Boden wie Gras oder Sand, damit Sie sich barfuß wohlfühlen.</a:t>
            </a:r>
          </a:p>
          <a:p>
            <a:pPr>
              <a:lnSpc>
                <a:spcPts val="2200"/>
              </a:lnSpc>
              <a:spcBef>
                <a:spcPts val="1200"/>
              </a:spcBef>
              <a:buClr>
                <a:srgbClr val="5398A2"/>
              </a:buClr>
            </a:pP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Beste Zeit: </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Versuchen Sie es am frühen Morgen oder späten Nachmittag, wenn es ruhiger ist und der Boden sich kühler anfühlt.</a:t>
            </a:r>
          </a:p>
          <a:p>
            <a:pPr>
              <a:lnSpc>
                <a:spcPts val="2200"/>
              </a:lnSpc>
              <a:spcBef>
                <a:spcPts val="1200"/>
              </a:spcBef>
              <a:buClr>
                <a:srgbClr val="5398A2"/>
              </a:buClr>
            </a:pP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Achten Sie auf Ihre Sicherheit: </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Überprüfen Sie den Boden auf scharfe Gegenstände oder Unebenheiten, bevor Sie barfuß laufen.</a:t>
            </a:r>
          </a:p>
          <a:p>
            <a:pPr>
              <a:lnSpc>
                <a:spcPts val="2200"/>
              </a:lnSpc>
              <a:spcBef>
                <a:spcPts val="1200"/>
              </a:spcBef>
              <a:buClr>
                <a:srgbClr val="5398A2"/>
              </a:buClr>
            </a:pP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Abwechslung: </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Wechseln Sie zwischen Stillstehen und langsamem Gehen, um Ihre Umgebung auf unterschiedliche Weise wahrzunehmen.</a:t>
            </a:r>
          </a:p>
          <a:p>
            <a:pPr>
              <a:lnSpc>
                <a:spcPts val="2200"/>
              </a:lnSpc>
              <a:spcBef>
                <a:spcPts val="1200"/>
              </a:spcBef>
              <a:buClr>
                <a:srgbClr val="5398A2"/>
              </a:buClr>
            </a:pP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Achten Sie auf das Wetter: </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Nasses Gras oder nasser Boden können das sensorische Erlebnis verstärken, aber vermeiden Sie extrem kalte oder heiße Oberflächen, um es angenehm und sicher zu halten.</a:t>
            </a:r>
          </a:p>
          <a:p>
            <a:pPr>
              <a:lnSpc>
                <a:spcPts val="2200"/>
              </a:lnSpc>
              <a:spcBef>
                <a:spcPts val="1200"/>
              </a:spcBef>
              <a:buClr>
                <a:srgbClr val="5398A2"/>
              </a:buClr>
            </a:pPr>
            <a:endPar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a:lnSpc>
                <a:spcPts val="2200"/>
              </a:lnSpc>
              <a:spcBef>
                <a:spcPts val="1200"/>
              </a:spcBef>
              <a:buClr>
                <a:srgbClr val="5398A2"/>
              </a:buClr>
            </a:pP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4" name="Google Shape;145;p2">
            <a:extLst>
              <a:ext uri="{FF2B5EF4-FFF2-40B4-BE49-F238E27FC236}">
                <a16:creationId xmlns:a16="http://schemas.microsoft.com/office/drawing/2014/main" id="{221A1E5F-8FB9-EE2A-599E-E34B7F140581}"/>
              </a:ext>
            </a:extLst>
          </p:cNvPr>
          <p:cNvSpPr txBox="1">
            <a:spLocks/>
          </p:cNvSpPr>
          <p:nvPr/>
        </p:nvSpPr>
        <p:spPr>
          <a:xfrm>
            <a:off x="23557" y="1045776"/>
            <a:ext cx="7067708" cy="671785"/>
          </a:xfrm>
          <a:prstGeom prst="rect">
            <a:avLst/>
          </a:prstGeom>
          <a:solidFill>
            <a:srgbClr val="5398A2"/>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chemeClr val="bg1"/>
                </a:solidFill>
              </a:rPr>
              <a:t>Tipps und Tricks für Earthing:</a:t>
            </a:r>
          </a:p>
        </p:txBody>
      </p:sp>
    </p:spTree>
    <p:extLst>
      <p:ext uri="{BB962C8B-B14F-4D97-AF65-F5344CB8AC3E}">
        <p14:creationId xmlns:p14="http://schemas.microsoft.com/office/powerpoint/2010/main" val="4798625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1A078B-BF6A-94B0-71C8-70FEE3AF16E2}"/>
            </a:ext>
          </a:extLst>
        </p:cNvPr>
        <p:cNvGrpSpPr/>
        <p:nvPr/>
      </p:nvGrpSpPr>
      <p:grpSpPr>
        <a:xfrm>
          <a:off x="0" y="0"/>
          <a:ext cx="0" cy="0"/>
          <a:chOff x="0" y="0"/>
          <a:chExt cx="0" cy="0"/>
        </a:xfrm>
      </p:grpSpPr>
      <p:pic>
        <p:nvPicPr>
          <p:cNvPr id="2" name="Picture 1" descr="Hands holding a small plant&#10;&#10;AI-generated content may be incorrect.">
            <a:extLst>
              <a:ext uri="{FF2B5EF4-FFF2-40B4-BE49-F238E27FC236}">
                <a16:creationId xmlns:a16="http://schemas.microsoft.com/office/drawing/2014/main" id="{E115E4DA-8277-8DC7-B1F1-0000BD87A9E3}"/>
              </a:ext>
            </a:extLst>
          </p:cNvPr>
          <p:cNvPicPr>
            <a:picLocks noChangeAspect="1"/>
          </p:cNvPicPr>
          <p:nvPr/>
        </p:nvPicPr>
        <p:blipFill rotWithShape="1">
          <a:blip r:embed="rId2"/>
          <a:srcRect l="1784" t="17613" r="34277" b="-732"/>
          <a:stretch/>
        </p:blipFill>
        <p:spPr>
          <a:xfrm>
            <a:off x="6351968" y="9991"/>
            <a:ext cx="5131899" cy="4487402"/>
          </a:xfrm>
          <a:prstGeom prst="rect">
            <a:avLst/>
          </a:prstGeom>
        </p:spPr>
      </p:pic>
      <p:sp>
        <p:nvSpPr>
          <p:cNvPr id="11" name="Google Shape;133;p1">
            <a:extLst>
              <a:ext uri="{FF2B5EF4-FFF2-40B4-BE49-F238E27FC236}">
                <a16:creationId xmlns:a16="http://schemas.microsoft.com/office/drawing/2014/main" id="{B90DEFD0-B244-05D6-2F6D-FECF17D4C3D1}"/>
              </a:ext>
            </a:extLst>
          </p:cNvPr>
          <p:cNvSpPr/>
          <p:nvPr/>
        </p:nvSpPr>
        <p:spPr>
          <a:xfrm rot="10800000">
            <a:off x="23557" y="9991"/>
            <a:ext cx="11479162" cy="6848003"/>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E26C7035-C718-356E-EEC4-1130241D8FFA}"/>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F719EABF-8C48-E34F-0C18-7B9559254404}"/>
              </a:ext>
            </a:extLst>
          </p:cNvPr>
          <p:cNvSpPr/>
          <p:nvPr/>
        </p:nvSpPr>
        <p:spPr>
          <a:xfrm>
            <a:off x="498765" y="1452265"/>
            <a:ext cx="10509894" cy="4998413"/>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5" name="Google Shape;145;p2">
            <a:extLst>
              <a:ext uri="{FF2B5EF4-FFF2-40B4-BE49-F238E27FC236}">
                <a16:creationId xmlns:a16="http://schemas.microsoft.com/office/drawing/2014/main" id="{98F18366-E94E-2413-1AAE-2810DF37B0A5}"/>
              </a:ext>
            </a:extLst>
          </p:cNvPr>
          <p:cNvSpPr txBox="1">
            <a:spLocks/>
          </p:cNvSpPr>
          <p:nvPr/>
        </p:nvSpPr>
        <p:spPr>
          <a:xfrm>
            <a:off x="2" y="568191"/>
            <a:ext cx="8285581"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03.  Atmung (die 4-7-8-Methode)</a:t>
            </a:r>
          </a:p>
        </p:txBody>
      </p:sp>
      <p:sp>
        <p:nvSpPr>
          <p:cNvPr id="27" name="Text Placeholder 3">
            <a:extLst>
              <a:ext uri="{FF2B5EF4-FFF2-40B4-BE49-F238E27FC236}">
                <a16:creationId xmlns:a16="http://schemas.microsoft.com/office/drawing/2014/main" id="{0F0E43B9-1EC7-4B28-13ED-8955261D6BB7}"/>
              </a:ext>
            </a:extLst>
          </p:cNvPr>
          <p:cNvSpPr txBox="1">
            <a:spLocks/>
          </p:cNvSpPr>
          <p:nvPr/>
        </p:nvSpPr>
        <p:spPr>
          <a:xfrm>
            <a:off x="610563" y="4101500"/>
            <a:ext cx="4981130" cy="35441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200"/>
              </a:lnSpc>
              <a:spcBef>
                <a:spcPts val="1200"/>
              </a:spcBef>
              <a:buClr>
                <a:srgbClr val="5398A2"/>
              </a:buClr>
              <a:buNone/>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Ihre Atmung begleitet Sie immer, daher ist sie ein zuverlässiges Mittel, um sich zu zentrieren und die Lebenskraft in uns allen zu nutzen. Wenn Sie sich auf langsames, gleichmäßiges Atmen konzentrieren, können Sie sich neu ausrichten und fühlen sich besser unter Kontrolle.</a:t>
            </a:r>
          </a:p>
          <a:p>
            <a:pPr marL="0" indent="0">
              <a:lnSpc>
                <a:spcPts val="2200"/>
              </a:lnSpc>
              <a:spcBef>
                <a:spcPts val="1200"/>
              </a:spcBef>
              <a:buClr>
                <a:srgbClr val="5398A2"/>
              </a:buClr>
              <a:buNone/>
            </a:pP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6" name="Text Placeholder 3">
            <a:extLst>
              <a:ext uri="{FF2B5EF4-FFF2-40B4-BE49-F238E27FC236}">
                <a16:creationId xmlns:a16="http://schemas.microsoft.com/office/drawing/2014/main" id="{E4C0D623-4B6A-C50E-3555-2E6A9F8948A2}"/>
              </a:ext>
            </a:extLst>
          </p:cNvPr>
          <p:cNvSpPr txBox="1">
            <a:spLocks/>
          </p:cNvSpPr>
          <p:nvPr/>
        </p:nvSpPr>
        <p:spPr>
          <a:xfrm>
            <a:off x="614328" y="1580869"/>
            <a:ext cx="4966373" cy="32944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None/>
            </a:pP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Atmen ist eine schnelle Methode, um sich zu beruhigen, und die 4-7-8-Methode hilft Ihnen, Ihre Herzfrequenz zu verlangsamen und Ihren Körper zu entspannen. mehr Kontrolle.</a:t>
            </a:r>
          </a:p>
          <a:p>
            <a:pPr marL="0" indent="0">
              <a:lnSpc>
                <a:spcPts val="2500"/>
              </a:lnSpc>
              <a:spcBef>
                <a:spcPts val="0"/>
              </a:spcBef>
              <a:buNone/>
            </a:pPr>
            <a:endParaRPr lang="en-IE"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7" name="Straight Connector 6">
            <a:extLst>
              <a:ext uri="{FF2B5EF4-FFF2-40B4-BE49-F238E27FC236}">
                <a16:creationId xmlns:a16="http://schemas.microsoft.com/office/drawing/2014/main" id="{7331BFE4-89B1-FCA4-FF67-D85A787FB26A}"/>
              </a:ext>
            </a:extLst>
          </p:cNvPr>
          <p:cNvCxnSpPr>
            <a:cxnSpLocks/>
          </p:cNvCxnSpPr>
          <p:nvPr/>
        </p:nvCxnSpPr>
        <p:spPr>
          <a:xfrm>
            <a:off x="5599553" y="1635535"/>
            <a:ext cx="0" cy="456361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77488AB1-93BA-242C-8640-EAE2B4AE9C4F}"/>
              </a:ext>
            </a:extLst>
          </p:cNvPr>
          <p:cNvSpPr txBox="1">
            <a:spLocks/>
          </p:cNvSpPr>
          <p:nvPr/>
        </p:nvSpPr>
        <p:spPr>
          <a:xfrm>
            <a:off x="5901034" y="2718507"/>
            <a:ext cx="4255992" cy="35441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00"/>
              </a:lnSpc>
              <a:spcBef>
                <a:spcPts val="1200"/>
              </a:spcBef>
              <a:buClr>
                <a:srgbClr val="5398A2"/>
              </a:buClr>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Setzen oder stellen Sie sich bequem hin.</a:t>
            </a:r>
          </a:p>
          <a:p>
            <a:pPr>
              <a:lnSpc>
                <a:spcPts val="2200"/>
              </a:lnSpc>
              <a:spcBef>
                <a:spcPts val="1200"/>
              </a:spcBef>
              <a:buClr>
                <a:srgbClr val="5398A2"/>
              </a:buClr>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Atmen Sie 4 Sekunden lang durch die Nase ein.</a:t>
            </a:r>
          </a:p>
          <a:p>
            <a:pPr>
              <a:lnSpc>
                <a:spcPts val="2200"/>
              </a:lnSpc>
              <a:spcBef>
                <a:spcPts val="1200"/>
              </a:spcBef>
              <a:buClr>
                <a:srgbClr val="5398A2"/>
              </a:buClr>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Halten Sie den Atem 7 Sekunden lang an.</a:t>
            </a:r>
          </a:p>
          <a:p>
            <a:pPr>
              <a:lnSpc>
                <a:spcPts val="2200"/>
              </a:lnSpc>
              <a:spcBef>
                <a:spcPts val="1200"/>
              </a:spcBef>
              <a:buClr>
                <a:srgbClr val="5398A2"/>
              </a:buClr>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Atmen Sie langsam 8 Sekunden lang durch den Mund aus.</a:t>
            </a:r>
          </a:p>
          <a:p>
            <a:pPr>
              <a:lnSpc>
                <a:spcPts val="2200"/>
              </a:lnSpc>
              <a:spcBef>
                <a:spcPts val="1200"/>
              </a:spcBef>
              <a:buClr>
                <a:srgbClr val="5398A2"/>
              </a:buClr>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Wiederholen Sie dies 5 Mal, bis Sie sich entspannter fühlen.</a:t>
            </a:r>
          </a:p>
          <a:p>
            <a:pPr>
              <a:lnSpc>
                <a:spcPts val="2200"/>
              </a:lnSpc>
              <a:spcBef>
                <a:spcPts val="1200"/>
              </a:spcBef>
              <a:buClr>
                <a:srgbClr val="5398A2"/>
              </a:buClr>
            </a:pPr>
            <a:endPar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a:lnSpc>
                <a:spcPts val="2200"/>
              </a:lnSpc>
              <a:spcBef>
                <a:spcPts val="1200"/>
              </a:spcBef>
              <a:buClr>
                <a:srgbClr val="5398A2"/>
              </a:buClr>
            </a:pP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5" name="Text Placeholder 3">
            <a:extLst>
              <a:ext uri="{FF2B5EF4-FFF2-40B4-BE49-F238E27FC236}">
                <a16:creationId xmlns:a16="http://schemas.microsoft.com/office/drawing/2014/main" id="{59DC2C56-7821-4647-1EBE-B97F72119B76}"/>
              </a:ext>
            </a:extLst>
          </p:cNvPr>
          <p:cNvSpPr txBox="1">
            <a:spLocks/>
          </p:cNvSpPr>
          <p:nvPr/>
        </p:nvSpPr>
        <p:spPr>
          <a:xfrm>
            <a:off x="5901034" y="1985147"/>
            <a:ext cx="2563987" cy="32944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None/>
            </a:pPr>
            <a:r>
              <a:rPr lang="en-IE" b="1" dirty="0">
                <a:solidFill>
                  <a:srgbClr val="5398A2"/>
                </a:solidFill>
                <a:latin typeface="Calibri" panose="020F0502020204030204" pitchFamily="34" charset="0"/>
                <a:ea typeface="Calibri" panose="020F0502020204030204" pitchFamily="34" charset="0"/>
                <a:cs typeface="Calibri" panose="020F0502020204030204" pitchFamily="34" charset="0"/>
              </a:rPr>
              <a:t>So geht's:</a:t>
            </a:r>
          </a:p>
          <a:p>
            <a:pPr marL="0" indent="0">
              <a:lnSpc>
                <a:spcPts val="2500"/>
              </a:lnSpc>
              <a:spcBef>
                <a:spcPts val="0"/>
              </a:spcBef>
              <a:buNone/>
            </a:pPr>
            <a:endParaRPr lang="en-IE" b="1" dirty="0">
              <a:solidFill>
                <a:srgbClr val="5398A2"/>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721022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D00E2D-8112-24D4-80C1-2764920D987A}"/>
            </a:ext>
          </a:extLst>
        </p:cNvPr>
        <p:cNvGrpSpPr/>
        <p:nvPr/>
      </p:nvGrpSpPr>
      <p:grpSpPr>
        <a:xfrm>
          <a:off x="0" y="0"/>
          <a:ext cx="0" cy="0"/>
          <a:chOff x="0" y="0"/>
          <a:chExt cx="0" cy="0"/>
        </a:xfrm>
      </p:grpSpPr>
      <p:pic>
        <p:nvPicPr>
          <p:cNvPr id="2" name="Picture 1" descr="Hands holding a small plant&#10;&#10;AI-generated content may be incorrect.">
            <a:extLst>
              <a:ext uri="{FF2B5EF4-FFF2-40B4-BE49-F238E27FC236}">
                <a16:creationId xmlns:a16="http://schemas.microsoft.com/office/drawing/2014/main" id="{DE59313E-365E-9094-BDE2-7AF47FDE0DF8}"/>
              </a:ext>
            </a:extLst>
          </p:cNvPr>
          <p:cNvPicPr>
            <a:picLocks noChangeAspect="1"/>
          </p:cNvPicPr>
          <p:nvPr/>
        </p:nvPicPr>
        <p:blipFill rotWithShape="1">
          <a:blip r:embed="rId2"/>
          <a:srcRect l="1784" t="17613" r="34277" b="-732"/>
          <a:stretch/>
        </p:blipFill>
        <p:spPr>
          <a:xfrm>
            <a:off x="6351968" y="9991"/>
            <a:ext cx="5131899" cy="4487402"/>
          </a:xfrm>
          <a:prstGeom prst="rect">
            <a:avLst/>
          </a:prstGeom>
        </p:spPr>
      </p:pic>
      <p:sp>
        <p:nvSpPr>
          <p:cNvPr id="11" name="Google Shape;133;p1">
            <a:extLst>
              <a:ext uri="{FF2B5EF4-FFF2-40B4-BE49-F238E27FC236}">
                <a16:creationId xmlns:a16="http://schemas.microsoft.com/office/drawing/2014/main" id="{C89FFE40-2149-07DB-7343-0E6BE02943C5}"/>
              </a:ext>
            </a:extLst>
          </p:cNvPr>
          <p:cNvSpPr/>
          <p:nvPr/>
        </p:nvSpPr>
        <p:spPr>
          <a:xfrm rot="10800000">
            <a:off x="23557" y="0"/>
            <a:ext cx="11479162" cy="6857994"/>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E04BEB3D-4C1A-3BD1-8372-40C8F2CB2B92}"/>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3E082129-E30D-0C48-3FD8-26F58E645C2F}"/>
              </a:ext>
            </a:extLst>
          </p:cNvPr>
          <p:cNvSpPr/>
          <p:nvPr/>
        </p:nvSpPr>
        <p:spPr>
          <a:xfrm>
            <a:off x="1446736" y="1659457"/>
            <a:ext cx="10215612" cy="4648732"/>
          </a:xfrm>
          <a:prstGeom prst="rect">
            <a:avLst/>
          </a:pr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7" name="Text Placeholder 3">
            <a:extLst>
              <a:ext uri="{FF2B5EF4-FFF2-40B4-BE49-F238E27FC236}">
                <a16:creationId xmlns:a16="http://schemas.microsoft.com/office/drawing/2014/main" id="{58CD54E4-6004-C2F3-CDF3-0E38785FA906}"/>
              </a:ext>
            </a:extLst>
          </p:cNvPr>
          <p:cNvSpPr txBox="1">
            <a:spLocks/>
          </p:cNvSpPr>
          <p:nvPr/>
        </p:nvSpPr>
        <p:spPr>
          <a:xfrm>
            <a:off x="1735494" y="2137043"/>
            <a:ext cx="9942574" cy="400981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00"/>
              </a:lnSpc>
              <a:spcBef>
                <a:spcPts val="1200"/>
              </a:spcBef>
              <a:buClr>
                <a:srgbClr val="5398A2"/>
              </a:buClr>
            </a:pP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Fangen Sie klein an: </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Wenn Sie wenig Zeit haben, konzentrieren Sie sich auf wichtige Bereiche wie Schultern, Kiefer und Hände, in denen sich Verspannungen aufbauen.</a:t>
            </a:r>
          </a:p>
          <a:p>
            <a:pPr>
              <a:lnSpc>
                <a:spcPts val="2200"/>
              </a:lnSpc>
              <a:spcBef>
                <a:spcPts val="1200"/>
              </a:spcBef>
              <a:buClr>
                <a:srgbClr val="5398A2"/>
              </a:buClr>
            </a:pP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Verwenden Sie sanfte Musik: </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Spielen Sie beruhigende Musik im Hintergrund, um das Entspannungserlebnis zu verstärken.</a:t>
            </a:r>
          </a:p>
          <a:p>
            <a:pPr>
              <a:lnSpc>
                <a:spcPts val="2200"/>
              </a:lnSpc>
              <a:spcBef>
                <a:spcPts val="1200"/>
              </a:spcBef>
              <a:buClr>
                <a:srgbClr val="5398A2"/>
              </a:buClr>
            </a:pP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Überstürzen Sie nichts: </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Nehmen Sie sich Zeit, insbesondere beim Anspannen und Entspannen der einzelnen Muskeln. Je langsamer, desto besser.</a:t>
            </a:r>
          </a:p>
          <a:p>
            <a:pPr>
              <a:lnSpc>
                <a:spcPts val="2200"/>
              </a:lnSpc>
              <a:spcBef>
                <a:spcPts val="1200"/>
              </a:spcBef>
              <a:buClr>
                <a:srgbClr val="5398A2"/>
              </a:buClr>
            </a:pP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Machen Sie es vor dem Schlafengehen: </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Progressive Muskelentspannung kann Ihnen helfen, sich vor dem Schlafengehen zu entspannen. Probieren Sie es also abends aus oder integrieren Sie es sogar in Ihre Schlafenszeitroutine.</a:t>
            </a:r>
          </a:p>
          <a:p>
            <a:pPr>
              <a:lnSpc>
                <a:spcPts val="2200"/>
              </a:lnSpc>
              <a:spcBef>
                <a:spcPts val="1200"/>
              </a:spcBef>
              <a:buClr>
                <a:srgbClr val="5398A2"/>
              </a:buClr>
            </a:pP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Visualisieren Sie die Entspannung: </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Stellen Sie sich vor, wie die Anspannung Ihren Körper verlässt, während Sie jede Muskelgruppe entspannen.</a:t>
            </a:r>
          </a:p>
          <a:p>
            <a:pPr>
              <a:lnSpc>
                <a:spcPts val="2200"/>
              </a:lnSpc>
              <a:spcBef>
                <a:spcPts val="1200"/>
              </a:spcBef>
              <a:buClr>
                <a:srgbClr val="5398A2"/>
              </a:buClr>
            </a:pPr>
            <a:endPar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a:lnSpc>
                <a:spcPts val="2200"/>
              </a:lnSpc>
              <a:spcBef>
                <a:spcPts val="1200"/>
              </a:spcBef>
              <a:buClr>
                <a:srgbClr val="5398A2"/>
              </a:buClr>
            </a:pP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3" name="Google Shape;145;p2">
            <a:extLst>
              <a:ext uri="{FF2B5EF4-FFF2-40B4-BE49-F238E27FC236}">
                <a16:creationId xmlns:a16="http://schemas.microsoft.com/office/drawing/2014/main" id="{59E9100F-D992-B457-E61A-2C0BC37AFE34}"/>
              </a:ext>
            </a:extLst>
          </p:cNvPr>
          <p:cNvSpPr txBox="1">
            <a:spLocks/>
          </p:cNvSpPr>
          <p:nvPr/>
        </p:nvSpPr>
        <p:spPr>
          <a:xfrm>
            <a:off x="23556" y="1045776"/>
            <a:ext cx="11638791" cy="671785"/>
          </a:xfrm>
          <a:prstGeom prst="rect">
            <a:avLst/>
          </a:prstGeom>
          <a:solidFill>
            <a:srgbClr val="5398A2"/>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chemeClr val="bg1"/>
                </a:solidFill>
              </a:rPr>
              <a:t>Tipps und Tricks für die progressive Muskelentspannung:</a:t>
            </a:r>
          </a:p>
        </p:txBody>
      </p:sp>
    </p:spTree>
    <p:extLst>
      <p:ext uri="{BB962C8B-B14F-4D97-AF65-F5344CB8AC3E}">
        <p14:creationId xmlns:p14="http://schemas.microsoft.com/office/powerpoint/2010/main" val="6650972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441E2C-A6F0-BA13-976D-5B0CE0F48E0E}"/>
            </a:ext>
          </a:extLst>
        </p:cNvPr>
        <p:cNvGrpSpPr/>
        <p:nvPr/>
      </p:nvGrpSpPr>
      <p:grpSpPr>
        <a:xfrm>
          <a:off x="0" y="0"/>
          <a:ext cx="0" cy="0"/>
          <a:chOff x="0" y="0"/>
          <a:chExt cx="0" cy="0"/>
        </a:xfrm>
      </p:grpSpPr>
      <p:pic>
        <p:nvPicPr>
          <p:cNvPr id="2" name="Picture 1" descr="Hands holding a small plant&#10;&#10;AI-generated content may be incorrect.">
            <a:extLst>
              <a:ext uri="{FF2B5EF4-FFF2-40B4-BE49-F238E27FC236}">
                <a16:creationId xmlns:a16="http://schemas.microsoft.com/office/drawing/2014/main" id="{217E8FDA-8F1C-E047-5B87-590766BFCD28}"/>
              </a:ext>
            </a:extLst>
          </p:cNvPr>
          <p:cNvPicPr>
            <a:picLocks noChangeAspect="1"/>
          </p:cNvPicPr>
          <p:nvPr/>
        </p:nvPicPr>
        <p:blipFill rotWithShape="1">
          <a:blip r:embed="rId2"/>
          <a:srcRect l="1784" t="17613" r="34277" b="-732"/>
          <a:stretch/>
        </p:blipFill>
        <p:spPr>
          <a:xfrm>
            <a:off x="6351968" y="9991"/>
            <a:ext cx="5131899" cy="4487402"/>
          </a:xfrm>
          <a:prstGeom prst="rect">
            <a:avLst/>
          </a:prstGeom>
        </p:spPr>
      </p:pic>
      <p:sp>
        <p:nvSpPr>
          <p:cNvPr id="11" name="Google Shape;133;p1">
            <a:extLst>
              <a:ext uri="{FF2B5EF4-FFF2-40B4-BE49-F238E27FC236}">
                <a16:creationId xmlns:a16="http://schemas.microsoft.com/office/drawing/2014/main" id="{79CF85F5-28FC-5832-55FD-F7E5F6FFF334}"/>
              </a:ext>
            </a:extLst>
          </p:cNvPr>
          <p:cNvSpPr/>
          <p:nvPr/>
        </p:nvSpPr>
        <p:spPr>
          <a:xfrm rot="10800000">
            <a:off x="23557" y="9991"/>
            <a:ext cx="11479162" cy="6848003"/>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72253813-B043-A785-0E18-B3D0A3CFAFA4}"/>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B4625E5F-7E47-17D9-E3AA-EA612C326E57}"/>
              </a:ext>
            </a:extLst>
          </p:cNvPr>
          <p:cNvSpPr/>
          <p:nvPr/>
        </p:nvSpPr>
        <p:spPr>
          <a:xfrm>
            <a:off x="498765" y="1452265"/>
            <a:ext cx="10509894" cy="4998413"/>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5" name="Google Shape;145;p2">
            <a:extLst>
              <a:ext uri="{FF2B5EF4-FFF2-40B4-BE49-F238E27FC236}">
                <a16:creationId xmlns:a16="http://schemas.microsoft.com/office/drawing/2014/main" id="{DBCBA5F2-C055-296E-8FC1-17B3CCA36D38}"/>
              </a:ext>
            </a:extLst>
          </p:cNvPr>
          <p:cNvSpPr txBox="1">
            <a:spLocks/>
          </p:cNvSpPr>
          <p:nvPr/>
        </p:nvSpPr>
        <p:spPr>
          <a:xfrm>
            <a:off x="3" y="568191"/>
            <a:ext cx="8640144"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04. Progressive Muskelentspannung</a:t>
            </a:r>
          </a:p>
        </p:txBody>
      </p:sp>
      <p:sp>
        <p:nvSpPr>
          <p:cNvPr id="27" name="Text Placeholder 3">
            <a:extLst>
              <a:ext uri="{FF2B5EF4-FFF2-40B4-BE49-F238E27FC236}">
                <a16:creationId xmlns:a16="http://schemas.microsoft.com/office/drawing/2014/main" id="{A3DF808A-8175-934D-434E-4F7CDE2919F9}"/>
              </a:ext>
            </a:extLst>
          </p:cNvPr>
          <p:cNvSpPr txBox="1">
            <a:spLocks/>
          </p:cNvSpPr>
          <p:nvPr/>
        </p:nvSpPr>
        <p:spPr>
          <a:xfrm>
            <a:off x="1048691" y="3980229"/>
            <a:ext cx="4036334" cy="221891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200"/>
              </a:lnSpc>
              <a:spcBef>
                <a:spcPts val="1200"/>
              </a:spcBef>
              <a:buClr>
                <a:srgbClr val="5398A2"/>
              </a:buClr>
              <a:buNone/>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Stress baut sich oft im Körper auf, ohne dass wir es merken. Diese Technik hilft Ihnen, sich dieser Anspannung bewusst zu werden, und gibt Ihnen die Kraft, sie loszulassen und sich von ihrer Macht über uns zu befreien.</a:t>
            </a:r>
          </a:p>
          <a:p>
            <a:pPr marL="0" indent="0">
              <a:lnSpc>
                <a:spcPts val="2200"/>
              </a:lnSpc>
              <a:spcBef>
                <a:spcPts val="1200"/>
              </a:spcBef>
              <a:buClr>
                <a:srgbClr val="5398A2"/>
              </a:buClr>
              <a:buNone/>
            </a:pP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6" name="Text Placeholder 3">
            <a:extLst>
              <a:ext uri="{FF2B5EF4-FFF2-40B4-BE49-F238E27FC236}">
                <a16:creationId xmlns:a16="http://schemas.microsoft.com/office/drawing/2014/main" id="{71288C4F-CEA0-7E63-F19F-1B8BD7B0D8CF}"/>
              </a:ext>
            </a:extLst>
          </p:cNvPr>
          <p:cNvSpPr txBox="1">
            <a:spLocks/>
          </p:cNvSpPr>
          <p:nvPr/>
        </p:nvSpPr>
        <p:spPr>
          <a:xfrm>
            <a:off x="605717" y="1713953"/>
            <a:ext cx="5114280" cy="32944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None/>
            </a:pP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Bei dieser Technik werden verschiedene Muskelgruppen angespannt und dann entspannt, um Verspannungen zu lösen und wieder eine Verbindung zum Körper herzustellen.</a:t>
            </a:r>
          </a:p>
        </p:txBody>
      </p:sp>
      <p:cxnSp>
        <p:nvCxnSpPr>
          <p:cNvPr id="3" name="Straight Connector 2">
            <a:extLst>
              <a:ext uri="{FF2B5EF4-FFF2-40B4-BE49-F238E27FC236}">
                <a16:creationId xmlns:a16="http://schemas.microsoft.com/office/drawing/2014/main" id="{1680D874-1961-A4F8-44AF-7416413C8DBD}"/>
              </a:ext>
            </a:extLst>
          </p:cNvPr>
          <p:cNvCxnSpPr>
            <a:cxnSpLocks/>
          </p:cNvCxnSpPr>
          <p:nvPr/>
        </p:nvCxnSpPr>
        <p:spPr>
          <a:xfrm>
            <a:off x="5599553" y="1635535"/>
            <a:ext cx="0" cy="456361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6126BC65-554D-4216-30B1-629C2E199B2C}"/>
              </a:ext>
            </a:extLst>
          </p:cNvPr>
          <p:cNvSpPr txBox="1">
            <a:spLocks/>
          </p:cNvSpPr>
          <p:nvPr/>
        </p:nvSpPr>
        <p:spPr>
          <a:xfrm>
            <a:off x="5840439" y="2072028"/>
            <a:ext cx="4927334" cy="35441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nSpc>
                <a:spcPts val="2200"/>
              </a:lnSpc>
              <a:spcBef>
                <a:spcPts val="1200"/>
              </a:spcBef>
              <a:buClr>
                <a:srgbClr val="5398A2"/>
              </a:buClr>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Setzen oder legen Sie sich an einen bequemen Ort.</a:t>
            </a:r>
          </a:p>
          <a:p>
            <a:pPr lvl="0">
              <a:lnSpc>
                <a:spcPts val="2200"/>
              </a:lnSpc>
              <a:spcBef>
                <a:spcPts val="1200"/>
              </a:spcBef>
              <a:buClr>
                <a:srgbClr val="5398A2"/>
              </a:buClr>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Beginnen Sie mit den Zehen: Spannen Sie sie 5 Sekunden lang an und entspannen Sie sie dann wieder.</a:t>
            </a:r>
          </a:p>
          <a:p>
            <a:pPr lvl="0">
              <a:lnSpc>
                <a:spcPts val="2200"/>
              </a:lnSpc>
              <a:spcBef>
                <a:spcPts val="1200"/>
              </a:spcBef>
              <a:buClr>
                <a:srgbClr val="5398A2"/>
              </a:buClr>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Fahren Sie fort mit Ihren Beinen, Ihrem Bauch, Ihren Armen und Ihrem Gesicht – spannen Sie jede Muskelgruppe für einige Sekunden an und entspannen Sie sie dann wieder.</a:t>
            </a:r>
          </a:p>
          <a:p>
            <a:pPr lvl="0">
              <a:lnSpc>
                <a:spcPts val="2200"/>
              </a:lnSpc>
              <a:spcBef>
                <a:spcPts val="1200"/>
              </a:spcBef>
              <a:buClr>
                <a:srgbClr val="5398A2"/>
              </a:buClr>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Atmen Sie beim Entspannen tief ein und lassen Sie alle Verspannungen los.</a:t>
            </a:r>
          </a:p>
          <a:p>
            <a:pPr lvl="0">
              <a:lnSpc>
                <a:spcPts val="2200"/>
              </a:lnSpc>
              <a:spcBef>
                <a:spcPts val="1200"/>
              </a:spcBef>
              <a:buClr>
                <a:srgbClr val="5398A2"/>
              </a:buClr>
            </a:pPr>
            <a:endPar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a:lnSpc>
                <a:spcPts val="2200"/>
              </a:lnSpc>
              <a:spcBef>
                <a:spcPts val="1200"/>
              </a:spcBef>
              <a:buClr>
                <a:srgbClr val="5398A2"/>
              </a:buClr>
            </a:pPr>
            <a:endPar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a:lnSpc>
                <a:spcPts val="2200"/>
              </a:lnSpc>
              <a:spcBef>
                <a:spcPts val="1200"/>
              </a:spcBef>
              <a:buClr>
                <a:srgbClr val="5398A2"/>
              </a:buClr>
            </a:pP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5" name="Text Placeholder 3">
            <a:extLst>
              <a:ext uri="{FF2B5EF4-FFF2-40B4-BE49-F238E27FC236}">
                <a16:creationId xmlns:a16="http://schemas.microsoft.com/office/drawing/2014/main" id="{E9034438-B157-DCE0-AB36-F09D629B2769}"/>
              </a:ext>
            </a:extLst>
          </p:cNvPr>
          <p:cNvSpPr txBox="1">
            <a:spLocks/>
          </p:cNvSpPr>
          <p:nvPr/>
        </p:nvSpPr>
        <p:spPr>
          <a:xfrm>
            <a:off x="5901034" y="1487313"/>
            <a:ext cx="2563987" cy="32944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None/>
            </a:pPr>
            <a:r>
              <a:rPr lang="en-IE" b="1" dirty="0">
                <a:solidFill>
                  <a:srgbClr val="5398A2"/>
                </a:solidFill>
                <a:latin typeface="Calibri" panose="020F0502020204030204" pitchFamily="34" charset="0"/>
                <a:ea typeface="Calibri" panose="020F0502020204030204" pitchFamily="34" charset="0"/>
                <a:cs typeface="Calibri" panose="020F0502020204030204" pitchFamily="34" charset="0"/>
              </a:rPr>
              <a:t>So geht's:</a:t>
            </a:r>
          </a:p>
          <a:p>
            <a:pPr marL="0" indent="0">
              <a:lnSpc>
                <a:spcPts val="2500"/>
              </a:lnSpc>
              <a:spcBef>
                <a:spcPts val="0"/>
              </a:spcBef>
              <a:buNone/>
            </a:pPr>
            <a:endParaRPr lang="en-IE" b="1" dirty="0">
              <a:solidFill>
                <a:srgbClr val="5398A2"/>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597856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EDE0BA-F014-F121-1392-AC06F7821A76}"/>
            </a:ext>
          </a:extLst>
        </p:cNvPr>
        <p:cNvGrpSpPr/>
        <p:nvPr/>
      </p:nvGrpSpPr>
      <p:grpSpPr>
        <a:xfrm>
          <a:off x="0" y="0"/>
          <a:ext cx="0" cy="0"/>
          <a:chOff x="0" y="0"/>
          <a:chExt cx="0" cy="0"/>
        </a:xfrm>
      </p:grpSpPr>
      <p:pic>
        <p:nvPicPr>
          <p:cNvPr id="2" name="Picture 1" descr="Hands holding a small plant&#10;&#10;AI-generated content may be incorrect.">
            <a:extLst>
              <a:ext uri="{FF2B5EF4-FFF2-40B4-BE49-F238E27FC236}">
                <a16:creationId xmlns:a16="http://schemas.microsoft.com/office/drawing/2014/main" id="{B9396C5D-DF11-1759-EE65-5428685F8BEF}"/>
              </a:ext>
            </a:extLst>
          </p:cNvPr>
          <p:cNvPicPr>
            <a:picLocks noChangeAspect="1"/>
          </p:cNvPicPr>
          <p:nvPr/>
        </p:nvPicPr>
        <p:blipFill rotWithShape="1">
          <a:blip r:embed="rId2"/>
          <a:srcRect l="1784" t="17613" r="34277" b="-732"/>
          <a:stretch/>
        </p:blipFill>
        <p:spPr>
          <a:xfrm>
            <a:off x="6351968" y="9991"/>
            <a:ext cx="5131899" cy="4487402"/>
          </a:xfrm>
          <a:prstGeom prst="rect">
            <a:avLst/>
          </a:prstGeom>
        </p:spPr>
      </p:pic>
      <p:sp>
        <p:nvSpPr>
          <p:cNvPr id="11" name="Google Shape;133;p1">
            <a:extLst>
              <a:ext uri="{FF2B5EF4-FFF2-40B4-BE49-F238E27FC236}">
                <a16:creationId xmlns:a16="http://schemas.microsoft.com/office/drawing/2014/main" id="{179008DB-43CF-4480-6FF9-6AFD1F43CDB6}"/>
              </a:ext>
            </a:extLst>
          </p:cNvPr>
          <p:cNvSpPr/>
          <p:nvPr/>
        </p:nvSpPr>
        <p:spPr>
          <a:xfrm rot="10800000">
            <a:off x="23557" y="0"/>
            <a:ext cx="11479162" cy="6857994"/>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6884825F-FC21-C24C-626B-13A4D16CCE1B}"/>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459F961D-F1F4-C3A9-3FBA-4CF8671FC789}"/>
              </a:ext>
            </a:extLst>
          </p:cNvPr>
          <p:cNvSpPr/>
          <p:nvPr/>
        </p:nvSpPr>
        <p:spPr>
          <a:xfrm>
            <a:off x="678154" y="1659457"/>
            <a:ext cx="10835694" cy="4648732"/>
          </a:xfrm>
          <a:prstGeom prst="rect">
            <a:avLst/>
          </a:pr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7" name="Text Placeholder 3">
            <a:extLst>
              <a:ext uri="{FF2B5EF4-FFF2-40B4-BE49-F238E27FC236}">
                <a16:creationId xmlns:a16="http://schemas.microsoft.com/office/drawing/2014/main" id="{9E0828B2-A5F0-03A5-888E-B9BDF951CB1F}"/>
              </a:ext>
            </a:extLst>
          </p:cNvPr>
          <p:cNvSpPr txBox="1">
            <a:spLocks/>
          </p:cNvSpPr>
          <p:nvPr/>
        </p:nvSpPr>
        <p:spPr>
          <a:xfrm>
            <a:off x="923731" y="2137043"/>
            <a:ext cx="9821533" cy="400981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nSpc>
                <a:spcPts val="2200"/>
              </a:lnSpc>
              <a:spcBef>
                <a:spcPts val="1200"/>
              </a:spcBef>
              <a:buClr>
                <a:srgbClr val="5398A2"/>
              </a:buClr>
            </a:pP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Suchen Sie sich einen ruhigen Ort: </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Üben Sie nach Möglichkeit in einem ruhigen Raum oder an einem Ort, an dem Sie nicht gestört werden.</a:t>
            </a:r>
          </a:p>
          <a:p>
            <a:pPr lvl="0">
              <a:lnSpc>
                <a:spcPts val="2200"/>
              </a:lnSpc>
              <a:spcBef>
                <a:spcPts val="1200"/>
              </a:spcBef>
              <a:buClr>
                <a:srgbClr val="5398A2"/>
              </a:buClr>
            </a:pP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Verwenden Sie einen Timer: </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Wenn Sie gerade erst anfangen, stellen Sie einen Timer ein, um das Timing Ihrer Atemzüge zu steuern.</a:t>
            </a:r>
          </a:p>
          <a:p>
            <a:pPr lvl="0">
              <a:lnSpc>
                <a:spcPts val="2200"/>
              </a:lnSpc>
              <a:spcBef>
                <a:spcPts val="1200"/>
              </a:spcBef>
              <a:buClr>
                <a:srgbClr val="5398A2"/>
              </a:buClr>
            </a:pP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Passen Sie das Timing an: </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Wenn Ihnen das Anhalten des Atems für 7 Sekunden zu lang erscheint, verkürzen Sie die Zeit und steigern Sie sich allmählich.</a:t>
            </a:r>
          </a:p>
          <a:p>
            <a:pPr lvl="0">
              <a:lnSpc>
                <a:spcPts val="2200"/>
              </a:lnSpc>
              <a:spcBef>
                <a:spcPts val="1200"/>
              </a:spcBef>
              <a:buClr>
                <a:srgbClr val="5398A2"/>
              </a:buClr>
            </a:pP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Kombinieren Sie es mit Earthing: </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Probieren Sie die 4-7-8-Atmung in Kombination mit Earthing aus, um die beruhigende Wirkung zu verdoppeln.</a:t>
            </a:r>
          </a:p>
          <a:p>
            <a:pPr lvl="0">
              <a:lnSpc>
                <a:spcPts val="2200"/>
              </a:lnSpc>
              <a:spcBef>
                <a:spcPts val="1200"/>
              </a:spcBef>
              <a:buClr>
                <a:srgbClr val="5398A2"/>
              </a:buClr>
            </a:pP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Jederzeit anwendbar: </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Diese Technik ist diskret, sodass Sie sie auch in stressigen Momenten anwenden können, egal ob bei der Arbeit oder in der Öffentlichkeit.</a:t>
            </a:r>
          </a:p>
          <a:p>
            <a:pPr lvl="0">
              <a:lnSpc>
                <a:spcPts val="2200"/>
              </a:lnSpc>
              <a:spcBef>
                <a:spcPts val="1200"/>
              </a:spcBef>
              <a:buClr>
                <a:srgbClr val="5398A2"/>
              </a:buClr>
            </a:pPr>
            <a:endPar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a:lnSpc>
                <a:spcPts val="2200"/>
              </a:lnSpc>
              <a:spcBef>
                <a:spcPts val="1200"/>
              </a:spcBef>
              <a:buClr>
                <a:srgbClr val="5398A2"/>
              </a:buClr>
            </a:pPr>
            <a:endPar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a:lnSpc>
                <a:spcPts val="2200"/>
              </a:lnSpc>
              <a:spcBef>
                <a:spcPts val="1200"/>
              </a:spcBef>
              <a:buClr>
                <a:srgbClr val="5398A2"/>
              </a:buClr>
            </a:pP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3" name="Google Shape;145;p2">
            <a:extLst>
              <a:ext uri="{FF2B5EF4-FFF2-40B4-BE49-F238E27FC236}">
                <a16:creationId xmlns:a16="http://schemas.microsoft.com/office/drawing/2014/main" id="{56765AB5-1836-5A7F-C1CA-BC0203DCF45D}"/>
              </a:ext>
            </a:extLst>
          </p:cNvPr>
          <p:cNvSpPr txBox="1">
            <a:spLocks/>
          </p:cNvSpPr>
          <p:nvPr/>
        </p:nvSpPr>
        <p:spPr>
          <a:xfrm>
            <a:off x="23557" y="1045776"/>
            <a:ext cx="11490290" cy="671785"/>
          </a:xfrm>
          <a:prstGeom prst="rect">
            <a:avLst/>
          </a:prstGeom>
          <a:solidFill>
            <a:srgbClr val="5398A2"/>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chemeClr val="bg1"/>
                </a:solidFill>
              </a:rPr>
              <a:t>Tipps und Tricks für die Anwendung von Atemtechniken:</a:t>
            </a:r>
          </a:p>
        </p:txBody>
      </p:sp>
    </p:spTree>
    <p:extLst>
      <p:ext uri="{BB962C8B-B14F-4D97-AF65-F5344CB8AC3E}">
        <p14:creationId xmlns:p14="http://schemas.microsoft.com/office/powerpoint/2010/main" val="6617613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243C29-87DD-D20E-74B3-E514456FAD4A}"/>
            </a:ext>
          </a:extLst>
        </p:cNvPr>
        <p:cNvGrpSpPr/>
        <p:nvPr/>
      </p:nvGrpSpPr>
      <p:grpSpPr>
        <a:xfrm>
          <a:off x="0" y="0"/>
          <a:ext cx="0" cy="0"/>
          <a:chOff x="0" y="0"/>
          <a:chExt cx="0" cy="0"/>
        </a:xfrm>
      </p:grpSpPr>
      <p:pic>
        <p:nvPicPr>
          <p:cNvPr id="2" name="Picture 1" descr="Hands holding a small plant&#10;&#10;AI-generated content may be incorrect.">
            <a:extLst>
              <a:ext uri="{FF2B5EF4-FFF2-40B4-BE49-F238E27FC236}">
                <a16:creationId xmlns:a16="http://schemas.microsoft.com/office/drawing/2014/main" id="{FFFBFA01-E145-76E7-A489-E4C3C3BEF493}"/>
              </a:ext>
            </a:extLst>
          </p:cNvPr>
          <p:cNvPicPr>
            <a:picLocks noChangeAspect="1"/>
          </p:cNvPicPr>
          <p:nvPr/>
        </p:nvPicPr>
        <p:blipFill rotWithShape="1">
          <a:blip r:embed="rId2"/>
          <a:srcRect l="1784" t="17613" r="34277" b="-732"/>
          <a:stretch/>
        </p:blipFill>
        <p:spPr>
          <a:xfrm>
            <a:off x="6351968" y="9991"/>
            <a:ext cx="5131899" cy="4487402"/>
          </a:xfrm>
          <a:prstGeom prst="rect">
            <a:avLst/>
          </a:prstGeom>
        </p:spPr>
      </p:pic>
      <p:sp>
        <p:nvSpPr>
          <p:cNvPr id="11" name="Google Shape;133;p1">
            <a:extLst>
              <a:ext uri="{FF2B5EF4-FFF2-40B4-BE49-F238E27FC236}">
                <a16:creationId xmlns:a16="http://schemas.microsoft.com/office/drawing/2014/main" id="{833FC14C-8B73-9776-9C71-F2C1734C81F4}"/>
              </a:ext>
            </a:extLst>
          </p:cNvPr>
          <p:cNvSpPr/>
          <p:nvPr/>
        </p:nvSpPr>
        <p:spPr>
          <a:xfrm rot="10800000">
            <a:off x="23557" y="9991"/>
            <a:ext cx="11479162" cy="6848003"/>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65D132CF-3707-B05F-BFED-E4FDEC2ED09C}"/>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0366849A-38B3-AA40-56F5-CDD00A828C76}"/>
              </a:ext>
            </a:extLst>
          </p:cNvPr>
          <p:cNvSpPr/>
          <p:nvPr/>
        </p:nvSpPr>
        <p:spPr>
          <a:xfrm>
            <a:off x="498765" y="1452265"/>
            <a:ext cx="10509894" cy="4998413"/>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5" name="Google Shape;145;p2">
            <a:extLst>
              <a:ext uri="{FF2B5EF4-FFF2-40B4-BE49-F238E27FC236}">
                <a16:creationId xmlns:a16="http://schemas.microsoft.com/office/drawing/2014/main" id="{AE6DBC96-FD83-A2F6-8791-AD26DCFEE9FE}"/>
              </a:ext>
            </a:extLst>
          </p:cNvPr>
          <p:cNvSpPr txBox="1">
            <a:spLocks/>
          </p:cNvSpPr>
          <p:nvPr/>
        </p:nvSpPr>
        <p:spPr>
          <a:xfrm>
            <a:off x="3" y="568191"/>
            <a:ext cx="10804846"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05. Sensorische Erdung (die 5-4-3-2-1-Methode)</a:t>
            </a:r>
          </a:p>
        </p:txBody>
      </p:sp>
      <p:sp>
        <p:nvSpPr>
          <p:cNvPr id="27" name="Text Placeholder 3">
            <a:extLst>
              <a:ext uri="{FF2B5EF4-FFF2-40B4-BE49-F238E27FC236}">
                <a16:creationId xmlns:a16="http://schemas.microsoft.com/office/drawing/2014/main" id="{660AE578-2F32-91BD-0DBD-F01B9421C5C2}"/>
              </a:ext>
            </a:extLst>
          </p:cNvPr>
          <p:cNvSpPr txBox="1">
            <a:spLocks/>
          </p:cNvSpPr>
          <p:nvPr/>
        </p:nvSpPr>
        <p:spPr>
          <a:xfrm>
            <a:off x="1048691" y="3312826"/>
            <a:ext cx="3786364" cy="288631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200"/>
              </a:lnSpc>
              <a:spcBef>
                <a:spcPts val="1200"/>
              </a:spcBef>
              <a:buClr>
                <a:srgbClr val="5398A2"/>
              </a:buClr>
              <a:buNone/>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Dies ist eine schnelle Methode, um sich zu beruhigen, wenn Ihre Gedanken kreisen. Wenn Ihre Gedanken rasen, bringt Sie die Konzentration auf Ihre Sinne zurück in den Moment. Es ist eine einfache Erinnerung daran, dass Sie alles bewältigen können, was vor Ihnen liegt.</a:t>
            </a:r>
          </a:p>
          <a:p>
            <a:pPr marL="0" indent="0">
              <a:lnSpc>
                <a:spcPts val="2200"/>
              </a:lnSpc>
              <a:spcBef>
                <a:spcPts val="1200"/>
              </a:spcBef>
              <a:buClr>
                <a:srgbClr val="5398A2"/>
              </a:buClr>
              <a:buNone/>
            </a:pP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6" name="Text Placeholder 3">
            <a:extLst>
              <a:ext uri="{FF2B5EF4-FFF2-40B4-BE49-F238E27FC236}">
                <a16:creationId xmlns:a16="http://schemas.microsoft.com/office/drawing/2014/main" id="{1188AEAE-DC0F-E94D-017D-7ABADBDDD3FF}"/>
              </a:ext>
            </a:extLst>
          </p:cNvPr>
          <p:cNvSpPr txBox="1">
            <a:spLocks/>
          </p:cNvSpPr>
          <p:nvPr/>
        </p:nvSpPr>
        <p:spPr>
          <a:xfrm>
            <a:off x="669360" y="1634797"/>
            <a:ext cx="3797027" cy="32944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None/>
            </a:pP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Diese Methode hilft Ihnen, Ihre Sinne zu nutzen, um in der Gegenwart zu bleiben</a:t>
            </a:r>
          </a:p>
        </p:txBody>
      </p:sp>
      <p:cxnSp>
        <p:nvCxnSpPr>
          <p:cNvPr id="3" name="Straight Connector 2">
            <a:extLst>
              <a:ext uri="{FF2B5EF4-FFF2-40B4-BE49-F238E27FC236}">
                <a16:creationId xmlns:a16="http://schemas.microsoft.com/office/drawing/2014/main" id="{A44203DC-BFA7-A1AA-1477-1CFF361B94D6}"/>
              </a:ext>
            </a:extLst>
          </p:cNvPr>
          <p:cNvCxnSpPr>
            <a:cxnSpLocks/>
          </p:cNvCxnSpPr>
          <p:nvPr/>
        </p:nvCxnSpPr>
        <p:spPr>
          <a:xfrm>
            <a:off x="5164839" y="1635535"/>
            <a:ext cx="0" cy="456361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E2919E54-2F22-5939-2EA3-83037519CA45}"/>
              </a:ext>
            </a:extLst>
          </p:cNvPr>
          <p:cNvSpPr txBox="1">
            <a:spLocks/>
          </p:cNvSpPr>
          <p:nvPr/>
        </p:nvSpPr>
        <p:spPr>
          <a:xfrm>
            <a:off x="5704884" y="2425902"/>
            <a:ext cx="4763731" cy="35441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7188" indent="-357188">
              <a:lnSpc>
                <a:spcPts val="2200"/>
              </a:lnSpc>
              <a:spcBef>
                <a:spcPts val="1200"/>
              </a:spcBef>
              <a:buClr>
                <a:srgbClr val="5398A2"/>
              </a:buClr>
              <a:buNone/>
              <a:tabLst>
                <a:tab pos="342900" algn="l"/>
              </a:tabLst>
            </a:pP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5: </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Schauen Sie sich um und nennen Sie 5 Dinge, die Sie sehen können.</a:t>
            </a:r>
          </a:p>
          <a:p>
            <a:pPr marL="357188" indent="-357188">
              <a:lnSpc>
                <a:spcPts val="2200"/>
              </a:lnSpc>
              <a:spcBef>
                <a:spcPts val="1200"/>
              </a:spcBef>
              <a:buClr>
                <a:srgbClr val="5398A2"/>
              </a:buClr>
              <a:buNone/>
              <a:tabLst>
                <a:tab pos="342900" algn="l"/>
              </a:tabLst>
            </a:pP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4: </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Berühren Sie 4 Dinge und achten Sie auf ihre Beschaffenheit.</a:t>
            </a:r>
          </a:p>
          <a:p>
            <a:pPr marL="357188" indent="-357188">
              <a:lnSpc>
                <a:spcPts val="2200"/>
              </a:lnSpc>
              <a:spcBef>
                <a:spcPts val="1200"/>
              </a:spcBef>
              <a:buClr>
                <a:srgbClr val="5398A2"/>
              </a:buClr>
              <a:buNone/>
              <a:tabLst>
                <a:tab pos="342900" algn="l"/>
              </a:tabLst>
            </a:pP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3: </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Lauschen Sie 3 verschiedenen Geräuschen.</a:t>
            </a:r>
          </a:p>
          <a:p>
            <a:pPr marL="357188" indent="-357188">
              <a:lnSpc>
                <a:spcPts val="2200"/>
              </a:lnSpc>
              <a:spcBef>
                <a:spcPts val="1200"/>
              </a:spcBef>
              <a:buClr>
                <a:srgbClr val="5398A2"/>
              </a:buClr>
              <a:buNone/>
              <a:tabLst>
                <a:tab pos="342900" algn="l"/>
              </a:tabLst>
            </a:pP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2: </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Nehmen Sie 2 Gerüche wahr.</a:t>
            </a:r>
          </a:p>
          <a:p>
            <a:pPr marL="357188" indent="-357188">
              <a:lnSpc>
                <a:spcPts val="2200"/>
              </a:lnSpc>
              <a:spcBef>
                <a:spcPts val="1200"/>
              </a:spcBef>
              <a:buClr>
                <a:srgbClr val="5398A2"/>
              </a:buClr>
              <a:buNone/>
              <a:tabLst>
                <a:tab pos="342900" algn="l"/>
              </a:tabLst>
            </a:pP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1: </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Konzentrieren Sie sich auf 1 Sache, die Sie schmecken können, oder nehmen Sie einfach Ihre Zunge in Ihrem Mund wahr. </a:t>
            </a:r>
          </a:p>
          <a:p>
            <a:pPr marL="357188" lvl="0" indent="-357188">
              <a:lnSpc>
                <a:spcPts val="2200"/>
              </a:lnSpc>
              <a:spcBef>
                <a:spcPts val="1200"/>
              </a:spcBef>
              <a:buClr>
                <a:srgbClr val="5398A2"/>
              </a:buClr>
              <a:buNone/>
              <a:tabLst>
                <a:tab pos="342900" algn="l"/>
              </a:tabLst>
            </a:pPr>
            <a:endPar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357188" indent="-357188">
              <a:lnSpc>
                <a:spcPts val="2200"/>
              </a:lnSpc>
              <a:spcBef>
                <a:spcPts val="1200"/>
              </a:spcBef>
              <a:buClr>
                <a:srgbClr val="5398A2"/>
              </a:buClr>
              <a:buNone/>
              <a:tabLst>
                <a:tab pos="342900" algn="l"/>
              </a:tabLst>
            </a:pPr>
            <a:endPar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357188" indent="-357188">
              <a:lnSpc>
                <a:spcPts val="2200"/>
              </a:lnSpc>
              <a:spcBef>
                <a:spcPts val="1200"/>
              </a:spcBef>
              <a:buClr>
                <a:srgbClr val="5398A2"/>
              </a:buClr>
              <a:buNone/>
              <a:tabLst>
                <a:tab pos="342900" algn="l"/>
              </a:tabLst>
            </a:pP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5" name="Text Placeholder 3">
            <a:extLst>
              <a:ext uri="{FF2B5EF4-FFF2-40B4-BE49-F238E27FC236}">
                <a16:creationId xmlns:a16="http://schemas.microsoft.com/office/drawing/2014/main" id="{B4DCA450-033A-B829-A867-6B9975E6E5E8}"/>
              </a:ext>
            </a:extLst>
          </p:cNvPr>
          <p:cNvSpPr txBox="1">
            <a:spLocks/>
          </p:cNvSpPr>
          <p:nvPr/>
        </p:nvSpPr>
        <p:spPr>
          <a:xfrm>
            <a:off x="5384981" y="1665610"/>
            <a:ext cx="2563987" cy="32944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None/>
            </a:pPr>
            <a:r>
              <a:rPr lang="en-IE" b="1" dirty="0">
                <a:solidFill>
                  <a:srgbClr val="5398A2"/>
                </a:solidFill>
                <a:latin typeface="Calibri" panose="020F0502020204030204" pitchFamily="34" charset="0"/>
                <a:ea typeface="Calibri" panose="020F0502020204030204" pitchFamily="34" charset="0"/>
                <a:cs typeface="Calibri" panose="020F0502020204030204" pitchFamily="34" charset="0"/>
              </a:rPr>
              <a:t>So geht's:</a:t>
            </a:r>
          </a:p>
          <a:p>
            <a:pPr marL="0" indent="0">
              <a:lnSpc>
                <a:spcPts val="2500"/>
              </a:lnSpc>
              <a:spcBef>
                <a:spcPts val="0"/>
              </a:spcBef>
              <a:buNone/>
            </a:pPr>
            <a:endParaRPr lang="en-IE" b="1" dirty="0">
              <a:solidFill>
                <a:srgbClr val="5398A2"/>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458689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CD66BE-AD38-C4AB-C457-F7D1F43612B0}"/>
            </a:ext>
          </a:extLst>
        </p:cNvPr>
        <p:cNvGrpSpPr/>
        <p:nvPr/>
      </p:nvGrpSpPr>
      <p:grpSpPr>
        <a:xfrm>
          <a:off x="0" y="0"/>
          <a:ext cx="0" cy="0"/>
          <a:chOff x="0" y="0"/>
          <a:chExt cx="0" cy="0"/>
        </a:xfrm>
      </p:grpSpPr>
      <p:pic>
        <p:nvPicPr>
          <p:cNvPr id="2" name="Picture 1" descr="Hands holding a small plant&#10;&#10;AI-generated content may be incorrect.">
            <a:extLst>
              <a:ext uri="{FF2B5EF4-FFF2-40B4-BE49-F238E27FC236}">
                <a16:creationId xmlns:a16="http://schemas.microsoft.com/office/drawing/2014/main" id="{CDB8887D-950C-26E2-1532-9DA4B55387CD}"/>
              </a:ext>
            </a:extLst>
          </p:cNvPr>
          <p:cNvPicPr>
            <a:picLocks noChangeAspect="1"/>
          </p:cNvPicPr>
          <p:nvPr/>
        </p:nvPicPr>
        <p:blipFill rotWithShape="1">
          <a:blip r:embed="rId2"/>
          <a:srcRect l="1784" t="17613" r="34277" b="-732"/>
          <a:stretch/>
        </p:blipFill>
        <p:spPr>
          <a:xfrm>
            <a:off x="6351968" y="9991"/>
            <a:ext cx="5131899" cy="4487402"/>
          </a:xfrm>
          <a:prstGeom prst="rect">
            <a:avLst/>
          </a:prstGeom>
        </p:spPr>
      </p:pic>
      <p:sp>
        <p:nvSpPr>
          <p:cNvPr id="11" name="Google Shape;133;p1">
            <a:extLst>
              <a:ext uri="{FF2B5EF4-FFF2-40B4-BE49-F238E27FC236}">
                <a16:creationId xmlns:a16="http://schemas.microsoft.com/office/drawing/2014/main" id="{8F3A920D-127F-322F-5CFF-4E58611854BC}"/>
              </a:ext>
            </a:extLst>
          </p:cNvPr>
          <p:cNvSpPr/>
          <p:nvPr/>
        </p:nvSpPr>
        <p:spPr>
          <a:xfrm rot="10800000">
            <a:off x="23557" y="0"/>
            <a:ext cx="11479162" cy="6857994"/>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BDA8DC23-89FB-02D4-83BE-CFAD1052D55F}"/>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E1365738-631F-410C-7B21-0BBF412B42C2}"/>
              </a:ext>
            </a:extLst>
          </p:cNvPr>
          <p:cNvSpPr/>
          <p:nvPr/>
        </p:nvSpPr>
        <p:spPr>
          <a:xfrm>
            <a:off x="531845" y="1134801"/>
            <a:ext cx="10986594" cy="5355939"/>
          </a:xfrm>
          <a:prstGeom prst="rect">
            <a:avLst/>
          </a:pr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7" name="Text Placeholder 3">
            <a:extLst>
              <a:ext uri="{FF2B5EF4-FFF2-40B4-BE49-F238E27FC236}">
                <a16:creationId xmlns:a16="http://schemas.microsoft.com/office/drawing/2014/main" id="{3E672198-A74A-078B-AD7D-FCA65FDA2055}"/>
              </a:ext>
            </a:extLst>
          </p:cNvPr>
          <p:cNvSpPr txBox="1">
            <a:spLocks/>
          </p:cNvSpPr>
          <p:nvPr/>
        </p:nvSpPr>
        <p:spPr>
          <a:xfrm>
            <a:off x="708133" y="1612388"/>
            <a:ext cx="9889914" cy="400981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00"/>
              </a:lnSpc>
              <a:spcBef>
                <a:spcPts val="1200"/>
              </a:spcBef>
              <a:buClr>
                <a:srgbClr val="5398A2"/>
              </a:buClr>
            </a:pP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Variieren Sie Ihre Sinne: </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Wenn Sie draußen sind, versuchen Sie, sich mehr auf Geräusche und Gerüche zu konzentrieren. Drinnen können Sie sich mehr auf Texturen und Sehenswürdigkeiten konzentrieren.</a:t>
            </a:r>
          </a:p>
          <a:p>
            <a:pPr>
              <a:lnSpc>
                <a:spcPts val="2200"/>
              </a:lnSpc>
              <a:spcBef>
                <a:spcPts val="1200"/>
              </a:spcBef>
              <a:buClr>
                <a:srgbClr val="5398A2"/>
              </a:buClr>
            </a:pP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Führen Sie ein Tagebuch: </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Notieren Sie sich nach dem Üben, was Ihnen aufgefallen ist. Das kann Ihnen helfen, den ganzen Tag über achtsam zu bleiben.</a:t>
            </a:r>
          </a:p>
          <a:p>
            <a:pPr>
              <a:lnSpc>
                <a:spcPts val="2200"/>
              </a:lnSpc>
              <a:spcBef>
                <a:spcPts val="1200"/>
              </a:spcBef>
              <a:buClr>
                <a:srgbClr val="5398A2"/>
              </a:buClr>
            </a:pP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Probieren Sie verschiedene Orte aus: </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Üben Sie sensorische Erdung an verschiedenen Orten, wie Parks, Cafés oder zu Hause, um zu bemerken, wie Ihre Umgebung Ihre Erfahrung verändert.</a:t>
            </a:r>
          </a:p>
          <a:p>
            <a:pPr>
              <a:lnSpc>
                <a:spcPts val="2200"/>
              </a:lnSpc>
              <a:spcBef>
                <a:spcPts val="1200"/>
              </a:spcBef>
              <a:buClr>
                <a:srgbClr val="5398A2"/>
              </a:buClr>
            </a:pP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Beziehen Sie Ihren Lieblingssinn mit ein</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Konzentrieren Sie sich auf den Sinn, der Sie am meisten entspannt, z. B. indem Sie beruhigende Geräusche hören oder einen angenehmen Geruch Ihrer Wahl genießen.</a:t>
            </a:r>
          </a:p>
          <a:p>
            <a:pPr>
              <a:lnSpc>
                <a:spcPts val="2200"/>
              </a:lnSpc>
              <a:spcBef>
                <a:spcPts val="1200"/>
              </a:spcBef>
              <a:buClr>
                <a:srgbClr val="5398A2"/>
              </a:buClr>
            </a:pP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Üben Sie in überfüllten Räumen</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Diese Methode eignet sich gut für laute, überfüllte Bereiche, in denen Sie sich möglicherweise überfordert fühlen. Konzentrieren Sie sich einfach darauf, sich mit Ihren Sinnen zu entspannen.</a:t>
            </a:r>
          </a:p>
          <a:p>
            <a:pPr>
              <a:lnSpc>
                <a:spcPts val="2200"/>
              </a:lnSpc>
              <a:spcBef>
                <a:spcPts val="1200"/>
              </a:spcBef>
              <a:buClr>
                <a:srgbClr val="5398A2"/>
              </a:buClr>
            </a:pP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3" name="Google Shape;145;p2">
            <a:extLst>
              <a:ext uri="{FF2B5EF4-FFF2-40B4-BE49-F238E27FC236}">
                <a16:creationId xmlns:a16="http://schemas.microsoft.com/office/drawing/2014/main" id="{0274B019-25DB-272C-0337-65452001DE5E}"/>
              </a:ext>
            </a:extLst>
          </p:cNvPr>
          <p:cNvSpPr txBox="1">
            <a:spLocks/>
          </p:cNvSpPr>
          <p:nvPr/>
        </p:nvSpPr>
        <p:spPr>
          <a:xfrm>
            <a:off x="7837" y="521121"/>
            <a:ext cx="9126832" cy="671785"/>
          </a:xfrm>
          <a:prstGeom prst="rect">
            <a:avLst/>
          </a:prstGeom>
          <a:solidFill>
            <a:srgbClr val="5398A2"/>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chemeClr val="bg1"/>
                </a:solidFill>
              </a:rPr>
              <a:t>Tipps und Tricks für sensorische Erdung:</a:t>
            </a:r>
          </a:p>
        </p:txBody>
      </p:sp>
    </p:spTree>
    <p:extLst>
      <p:ext uri="{BB962C8B-B14F-4D97-AF65-F5344CB8AC3E}">
        <p14:creationId xmlns:p14="http://schemas.microsoft.com/office/powerpoint/2010/main" val="22723322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C13D45E-45E6-67E7-C775-47FBB4D92694}"/>
              </a:ext>
            </a:extLst>
          </p:cNvPr>
          <p:cNvSpPr/>
          <p:nvPr/>
        </p:nvSpPr>
        <p:spPr>
          <a:xfrm rot="10800000">
            <a:off x="0" y="176463"/>
            <a:ext cx="4827217" cy="5198542"/>
          </a:xfrm>
          <a:prstGeom prst="rect">
            <a:avLst/>
          </a:prstGeom>
          <a:blipFill>
            <a:blip r:embed="rId2">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2">
            <a:extLst>
              <a:ext uri="{FF2B5EF4-FFF2-40B4-BE49-F238E27FC236}">
                <a16:creationId xmlns:a16="http://schemas.microsoft.com/office/drawing/2014/main" id="{ED968A22-DC19-217D-08F7-E921F673DBA4}"/>
              </a:ext>
            </a:extLst>
          </p:cNvPr>
          <p:cNvSpPr txBox="1">
            <a:spLocks/>
          </p:cNvSpPr>
          <p:nvPr/>
        </p:nvSpPr>
        <p:spPr>
          <a:xfrm>
            <a:off x="527098" y="900953"/>
            <a:ext cx="4972749" cy="5198543"/>
          </a:xfrm>
          <a:prstGeom prst="rect">
            <a:avLst/>
          </a:prstGeom>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000" i="1"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3320"/>
              </a:lnSpc>
              <a:spcBef>
                <a:spcPts val="0"/>
              </a:spcBef>
            </a:pPr>
            <a:r>
              <a:rPr lang="en-US" dirty="0"/>
              <a:t> „Macht ist nicht rohe Gewalt und Geld; Macht liegt in deinem Geist. Macht liegt in deiner Seele. Sie ist das, was dir deine Vorfahren, deine Ältesten gegeben haben. Macht liegt in der Erde; sie liegt in deiner Beziehung zur Erde.“</a:t>
            </a:r>
          </a:p>
          <a:p>
            <a:pPr algn="l">
              <a:lnSpc>
                <a:spcPts val="3320"/>
              </a:lnSpc>
              <a:spcBef>
                <a:spcPts val="0"/>
              </a:spcBef>
            </a:pPr>
            <a:br>
              <a:rPr lang="en-US" sz="3600" dirty="0"/>
            </a:br>
            <a:endParaRPr lang="en-US" sz="3600" dirty="0"/>
          </a:p>
          <a:p>
            <a:pPr algn="l">
              <a:lnSpc>
                <a:spcPts val="3320"/>
              </a:lnSpc>
              <a:spcBef>
                <a:spcPts val="0"/>
              </a:spcBef>
            </a:pPr>
            <a:r>
              <a:rPr lang="en-US" sz="3200" b="1" i="0" dirty="0"/>
              <a:t>Winona LaDuke</a:t>
            </a:r>
          </a:p>
          <a:p>
            <a:pPr algn="l">
              <a:lnSpc>
                <a:spcPts val="3320"/>
              </a:lnSpc>
              <a:spcBef>
                <a:spcPts val="0"/>
              </a:spcBef>
            </a:pPr>
            <a:endParaRPr lang="en-US" sz="3200" b="1" i="0" dirty="0"/>
          </a:p>
          <a:p>
            <a:pPr algn="l">
              <a:lnSpc>
                <a:spcPts val="2920"/>
              </a:lnSpc>
              <a:spcBef>
                <a:spcPts val="0"/>
              </a:spcBef>
            </a:pPr>
            <a:endParaRPr lang="en-US" sz="3200" b="1" i="0" dirty="0"/>
          </a:p>
          <a:p>
            <a:pPr algn="l">
              <a:lnSpc>
                <a:spcPts val="2920"/>
              </a:lnSpc>
              <a:spcBef>
                <a:spcPts val="0"/>
              </a:spcBef>
            </a:pPr>
            <a:endParaRPr lang="en-US" sz="3200" i="0" dirty="0"/>
          </a:p>
        </p:txBody>
      </p:sp>
      <p:sp>
        <p:nvSpPr>
          <p:cNvPr id="18" name="Freeform 17">
            <a:extLst>
              <a:ext uri="{FF2B5EF4-FFF2-40B4-BE49-F238E27FC236}">
                <a16:creationId xmlns:a16="http://schemas.microsoft.com/office/drawing/2014/main" id="{540C3FFF-6B01-85D3-A93C-9ADFF1B6E43D}"/>
              </a:ext>
            </a:extLst>
          </p:cNvPr>
          <p:cNvSpPr/>
          <p:nvPr/>
        </p:nvSpPr>
        <p:spPr>
          <a:xfrm rot="16200000">
            <a:off x="6633644" y="-435406"/>
            <a:ext cx="4556399" cy="6560313"/>
          </a:xfrm>
          <a:custGeom>
            <a:avLst/>
            <a:gdLst>
              <a:gd name="connsiteX0" fmla="*/ 4556399 w 4556399"/>
              <a:gd name="connsiteY0" fmla="*/ 2277673 h 6560313"/>
              <a:gd name="connsiteX1" fmla="*/ 4551645 w 4556399"/>
              <a:gd name="connsiteY1" fmla="*/ 2406060 h 6560313"/>
              <a:gd name="connsiteX2" fmla="*/ 4556399 w 4556399"/>
              <a:gd name="connsiteY2" fmla="*/ 2406060 h 6560313"/>
              <a:gd name="connsiteX3" fmla="*/ 4556399 w 4556399"/>
              <a:gd name="connsiteY3" fmla="*/ 3325107 h 6560313"/>
              <a:gd name="connsiteX4" fmla="*/ 4556399 w 4556399"/>
              <a:gd name="connsiteY4" fmla="*/ 3439773 h 6560313"/>
              <a:gd name="connsiteX5" fmla="*/ 4556399 w 4556399"/>
              <a:gd name="connsiteY5" fmla="*/ 5900027 h 6560313"/>
              <a:gd name="connsiteX6" fmla="*/ 4556399 w 4556399"/>
              <a:gd name="connsiteY6" fmla="*/ 6560313 h 6560313"/>
              <a:gd name="connsiteX7" fmla="*/ 0 w 4556399"/>
              <a:gd name="connsiteY7" fmla="*/ 6560312 h 6560313"/>
              <a:gd name="connsiteX8" fmla="*/ 0 w 4556399"/>
              <a:gd name="connsiteY8" fmla="*/ 5900026 h 6560313"/>
              <a:gd name="connsiteX9" fmla="*/ 0 w 4556399"/>
              <a:gd name="connsiteY9" fmla="*/ 3439772 h 6560313"/>
              <a:gd name="connsiteX10" fmla="*/ 0 w 4556399"/>
              <a:gd name="connsiteY10" fmla="*/ 3325106 h 6560313"/>
              <a:gd name="connsiteX11" fmla="*/ 0 w 4556399"/>
              <a:gd name="connsiteY11" fmla="*/ 2406060 h 6560313"/>
              <a:gd name="connsiteX12" fmla="*/ 4755 w 4556399"/>
              <a:gd name="connsiteY12" fmla="*/ 2406060 h 6560313"/>
              <a:gd name="connsiteX13" fmla="*/ 0 w 4556399"/>
              <a:gd name="connsiteY13" fmla="*/ 2277673 h 6560313"/>
              <a:gd name="connsiteX14" fmla="*/ 2278199 w 4556399"/>
              <a:gd name="connsiteY14" fmla="*/ 0 h 6560313"/>
              <a:gd name="connsiteX15" fmla="*/ 4556399 w 4556399"/>
              <a:gd name="connsiteY15" fmla="*/ 2277673 h 6560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556399" h="6560313">
                <a:moveTo>
                  <a:pt x="4556399" y="2277673"/>
                </a:moveTo>
                <a:cubicBezTo>
                  <a:pt x="4556399" y="2320468"/>
                  <a:pt x="4556399" y="2368020"/>
                  <a:pt x="4551645" y="2406060"/>
                </a:cubicBezTo>
                <a:lnTo>
                  <a:pt x="4556399" y="2406060"/>
                </a:lnTo>
                <a:lnTo>
                  <a:pt x="4556399" y="3325107"/>
                </a:lnTo>
                <a:lnTo>
                  <a:pt x="4556399" y="3439773"/>
                </a:lnTo>
                <a:lnTo>
                  <a:pt x="4556399" y="5900027"/>
                </a:lnTo>
                <a:lnTo>
                  <a:pt x="4556399" y="6560313"/>
                </a:lnTo>
                <a:lnTo>
                  <a:pt x="0" y="6560312"/>
                </a:lnTo>
                <a:lnTo>
                  <a:pt x="0" y="5900026"/>
                </a:lnTo>
                <a:lnTo>
                  <a:pt x="0" y="3439772"/>
                </a:lnTo>
                <a:lnTo>
                  <a:pt x="0" y="3325106"/>
                </a:lnTo>
                <a:lnTo>
                  <a:pt x="0" y="2406060"/>
                </a:lnTo>
                <a:lnTo>
                  <a:pt x="4755" y="2406060"/>
                </a:lnTo>
                <a:cubicBezTo>
                  <a:pt x="0" y="2363266"/>
                  <a:pt x="0" y="2320468"/>
                  <a:pt x="0" y="2277673"/>
                </a:cubicBezTo>
                <a:cubicBezTo>
                  <a:pt x="0" y="1017580"/>
                  <a:pt x="1017817" y="0"/>
                  <a:pt x="2278199" y="0"/>
                </a:cubicBezTo>
                <a:cubicBezTo>
                  <a:pt x="3538580" y="0"/>
                  <a:pt x="4556400" y="1022338"/>
                  <a:pt x="4556399" y="2277673"/>
                </a:cubicBezTo>
                <a:close/>
              </a:path>
            </a:pathLst>
          </a:custGeom>
          <a:blipFill dpi="0" rotWithShape="0">
            <a:blip r:embed="rId3"/>
            <a:srcRect/>
            <a:stretch>
              <a:fillRect t="-57827" b="-5782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41548930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92C362-6EFE-DA01-1757-12E01DD20468}"/>
            </a:ext>
          </a:extLst>
        </p:cNvPr>
        <p:cNvGrpSpPr/>
        <p:nvPr/>
      </p:nvGrpSpPr>
      <p:grpSpPr>
        <a:xfrm>
          <a:off x="0" y="0"/>
          <a:ext cx="0" cy="0"/>
          <a:chOff x="0" y="0"/>
          <a:chExt cx="0" cy="0"/>
        </a:xfrm>
      </p:grpSpPr>
      <p:grpSp>
        <p:nvGrpSpPr>
          <p:cNvPr id="22" name="Group 21">
            <a:extLst>
              <a:ext uri="{FF2B5EF4-FFF2-40B4-BE49-F238E27FC236}">
                <a16:creationId xmlns:a16="http://schemas.microsoft.com/office/drawing/2014/main" id="{6793D8BA-3BEA-21D4-27FD-F191D26480D8}"/>
              </a:ext>
            </a:extLst>
          </p:cNvPr>
          <p:cNvGrpSpPr/>
          <p:nvPr/>
        </p:nvGrpSpPr>
        <p:grpSpPr>
          <a:xfrm rot="10800000">
            <a:off x="4406712" y="304963"/>
            <a:ext cx="7793023" cy="6185473"/>
            <a:chOff x="0" y="304964"/>
            <a:chExt cx="7427496" cy="5895347"/>
          </a:xfrm>
        </p:grpSpPr>
        <p:sp>
          <p:nvSpPr>
            <p:cNvPr id="12" name="Freeform 11">
              <a:extLst>
                <a:ext uri="{FF2B5EF4-FFF2-40B4-BE49-F238E27FC236}">
                  <a16:creationId xmlns:a16="http://schemas.microsoft.com/office/drawing/2014/main" id="{CE53E4AE-C7DA-C616-1868-087EAC46F57B}"/>
                </a:ext>
              </a:extLst>
            </p:cNvPr>
            <p:cNvSpPr/>
            <p:nvPr/>
          </p:nvSpPr>
          <p:spPr>
            <a:xfrm rot="16200000">
              <a:off x="766141" y="-461044"/>
              <a:ext cx="5895217" cy="7427493"/>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5398A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Rectangle 14">
              <a:extLst>
                <a:ext uri="{FF2B5EF4-FFF2-40B4-BE49-F238E27FC236}">
                  <a16:creationId xmlns:a16="http://schemas.microsoft.com/office/drawing/2014/main" id="{9149B2A0-FC64-7AC8-1A6C-EBC83A79B904}"/>
                </a:ext>
              </a:extLst>
            </p:cNvPr>
            <p:cNvSpPr/>
            <p:nvPr/>
          </p:nvSpPr>
          <p:spPr>
            <a:xfrm rot="5400000">
              <a:off x="456517" y="-151553"/>
              <a:ext cx="5894030" cy="6807064"/>
            </a:xfrm>
            <a:prstGeom prst="rect">
              <a:avLst/>
            </a:prstGeom>
            <a:blipFill dpi="0" rotWithShape="1">
              <a:blip r:embed="rId2">
                <a:alphaModFix amt="86000"/>
              </a:blip>
              <a:srcRect/>
              <a:stretch>
                <a:fillRect l="-9243" t="34049" r="-6075" b="-3404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Text Placeholder 6">
            <a:extLst>
              <a:ext uri="{FF2B5EF4-FFF2-40B4-BE49-F238E27FC236}">
                <a16:creationId xmlns:a16="http://schemas.microsoft.com/office/drawing/2014/main" id="{6A240432-1FEA-90F3-3834-CBFC58D32D41}"/>
              </a:ext>
            </a:extLst>
          </p:cNvPr>
          <p:cNvSpPr txBox="1">
            <a:spLocks/>
          </p:cNvSpPr>
          <p:nvPr/>
        </p:nvSpPr>
        <p:spPr>
          <a:xfrm>
            <a:off x="979940" y="1167544"/>
            <a:ext cx="2998500" cy="54714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3000" b="1" dirty="0">
                <a:solidFill>
                  <a:srgbClr val="5398A2"/>
                </a:solidFill>
              </a:rPr>
              <a:t>05</a:t>
            </a:r>
          </a:p>
        </p:txBody>
      </p:sp>
      <p:cxnSp>
        <p:nvCxnSpPr>
          <p:cNvPr id="20" name="Straight Connector 19">
            <a:extLst>
              <a:ext uri="{FF2B5EF4-FFF2-40B4-BE49-F238E27FC236}">
                <a16:creationId xmlns:a16="http://schemas.microsoft.com/office/drawing/2014/main" id="{39A2B7F8-CA00-0B07-4CC2-A9215C889104}"/>
              </a:ext>
            </a:extLst>
          </p:cNvPr>
          <p:cNvCxnSpPr>
            <a:cxnSpLocks/>
          </p:cNvCxnSpPr>
          <p:nvPr/>
        </p:nvCxnSpPr>
        <p:spPr>
          <a:xfrm flipH="1">
            <a:off x="979940" y="2577269"/>
            <a:ext cx="4004436" cy="0"/>
          </a:xfrm>
          <a:prstGeom prst="line">
            <a:avLst/>
          </a:prstGeom>
          <a:ln w="28575">
            <a:solidFill>
              <a:srgbClr val="5398A2"/>
            </a:solidFill>
            <a:prstDash val="sysDash"/>
          </a:ln>
        </p:spPr>
        <p:style>
          <a:lnRef idx="1">
            <a:schemeClr val="accent1"/>
          </a:lnRef>
          <a:fillRef idx="0">
            <a:schemeClr val="accent1"/>
          </a:fillRef>
          <a:effectRef idx="0">
            <a:schemeClr val="accent1"/>
          </a:effectRef>
          <a:fontRef idx="minor">
            <a:schemeClr val="tx1"/>
          </a:fontRef>
        </p:style>
      </p:cxnSp>
      <p:pic>
        <p:nvPicPr>
          <p:cNvPr id="29" name="Picture 28">
            <a:extLst>
              <a:ext uri="{FF2B5EF4-FFF2-40B4-BE49-F238E27FC236}">
                <a16:creationId xmlns:a16="http://schemas.microsoft.com/office/drawing/2014/main" id="{1C16DAA2-90CB-C85D-9B37-1644EC5FBDE6}"/>
              </a:ext>
            </a:extLst>
          </p:cNvPr>
          <p:cNvPicPr>
            <a:picLocks noChangeAspect="1"/>
          </p:cNvPicPr>
          <p:nvPr/>
        </p:nvPicPr>
        <p:blipFill rotWithShape="1">
          <a:blip r:embed="rId3">
            <a:biLevel thresh="25000"/>
            <a:extLst>
              <a:ext uri="{28A0092B-C50C-407E-A947-70E740481C1C}">
                <a14:useLocalDpi xmlns:a14="http://schemas.microsoft.com/office/drawing/2010/main" val="0"/>
              </a:ext>
            </a:extLst>
          </a:blip>
          <a:srcRect l="5658" t="83100" r="4952" b="3474"/>
          <a:stretch/>
        </p:blipFill>
        <p:spPr>
          <a:xfrm rot="16200000">
            <a:off x="11194976" y="5551031"/>
            <a:ext cx="1512233" cy="166935"/>
          </a:xfrm>
          <a:prstGeom prst="rect">
            <a:avLst/>
          </a:prstGeom>
        </p:spPr>
      </p:pic>
      <p:cxnSp>
        <p:nvCxnSpPr>
          <p:cNvPr id="4" name="Straight Connector 3">
            <a:extLst>
              <a:ext uri="{FF2B5EF4-FFF2-40B4-BE49-F238E27FC236}">
                <a16:creationId xmlns:a16="http://schemas.microsoft.com/office/drawing/2014/main" id="{B5D10BFC-B636-4115-D182-7206E3897D16}"/>
              </a:ext>
            </a:extLst>
          </p:cNvPr>
          <p:cNvCxnSpPr>
            <a:cxnSpLocks/>
          </p:cNvCxnSpPr>
          <p:nvPr/>
        </p:nvCxnSpPr>
        <p:spPr>
          <a:xfrm flipH="1">
            <a:off x="4625788" y="2581667"/>
            <a:ext cx="4150887" cy="0"/>
          </a:xfrm>
          <a:prstGeom prst="line">
            <a:avLst/>
          </a:prstGeom>
          <a:ln w="28575">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C9A62EAE-2E0C-83DD-CE3C-EBA508F6C11C}"/>
              </a:ext>
            </a:extLst>
          </p:cNvPr>
          <p:cNvSpPr/>
          <p:nvPr/>
        </p:nvSpPr>
        <p:spPr>
          <a:xfrm>
            <a:off x="5005814" y="2581516"/>
            <a:ext cx="5409622" cy="850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8" name="TextBox 7">
            <a:extLst>
              <a:ext uri="{FF2B5EF4-FFF2-40B4-BE49-F238E27FC236}">
                <a16:creationId xmlns:a16="http://schemas.microsoft.com/office/drawing/2014/main" id="{93692B7C-9410-D740-73A9-71CD1F1B7992}"/>
              </a:ext>
            </a:extLst>
          </p:cNvPr>
          <p:cNvSpPr txBox="1"/>
          <p:nvPr/>
        </p:nvSpPr>
        <p:spPr>
          <a:xfrm>
            <a:off x="5110429" y="2598003"/>
            <a:ext cx="5409624" cy="830997"/>
          </a:xfrm>
          <a:prstGeom prst="rect">
            <a:avLst/>
          </a:prstGeom>
          <a:noFill/>
        </p:spPr>
        <p:txBody>
          <a:bodyPr wrap="square" rtlCol="0">
            <a:spAutoFit/>
          </a:bodyPr>
          <a:lstStyle/>
          <a:p>
            <a:r>
              <a:rPr lang="en-US" sz="4800" b="1" spc="324" dirty="0">
                <a:solidFill>
                  <a:srgbClr val="5398A2"/>
                </a:solidFill>
                <a:latin typeface="Calibri" panose="020F0502020204030204" pitchFamily="34" charset="0"/>
                <a:cs typeface="Calibri" panose="020F0502020204030204" pitchFamily="34" charset="0"/>
              </a:rPr>
              <a:t>Zeitschriftenaktivitäten </a:t>
            </a:r>
          </a:p>
        </p:txBody>
      </p:sp>
    </p:spTree>
    <p:extLst>
      <p:ext uri="{BB962C8B-B14F-4D97-AF65-F5344CB8AC3E}">
        <p14:creationId xmlns:p14="http://schemas.microsoft.com/office/powerpoint/2010/main" val="30303198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54C7F2-0CCB-EE9F-9E7E-9E591210D8D4}"/>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4CF8E20E-B46B-BBD4-04F4-69D7F2C5E507}"/>
              </a:ext>
            </a:extLst>
          </p:cNvPr>
          <p:cNvPicPr>
            <a:picLocks noChangeAspect="1"/>
          </p:cNvPicPr>
          <p:nvPr/>
        </p:nvPicPr>
        <p:blipFill rotWithShape="1">
          <a:blip r:embed="rId2"/>
          <a:srcRect l="-16994" t="48092" r="16994" b="31911"/>
          <a:stretch/>
        </p:blipFill>
        <p:spPr>
          <a:xfrm>
            <a:off x="6688680" y="2806"/>
            <a:ext cx="5487602" cy="1646112"/>
          </a:xfrm>
          <a:prstGeom prst="rect">
            <a:avLst/>
          </a:prstGeom>
        </p:spPr>
      </p:pic>
      <p:sp>
        <p:nvSpPr>
          <p:cNvPr id="11" name="Google Shape;133;p1">
            <a:extLst>
              <a:ext uri="{FF2B5EF4-FFF2-40B4-BE49-F238E27FC236}">
                <a16:creationId xmlns:a16="http://schemas.microsoft.com/office/drawing/2014/main" id="{6B816F53-ECF4-5092-A8BE-64473CB9EA4D}"/>
              </a:ext>
            </a:extLst>
          </p:cNvPr>
          <p:cNvSpPr/>
          <p:nvPr/>
        </p:nvSpPr>
        <p:spPr>
          <a:xfrm rot="10800000">
            <a:off x="-3" y="-6"/>
            <a:ext cx="12192001" cy="1648923"/>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0AEB247C-2507-4932-ECB4-F22C4BCC69B7}"/>
              </a:ext>
            </a:extLst>
          </p:cNvPr>
          <p:cNvSpPr/>
          <p:nvPr/>
        </p:nvSpPr>
        <p:spPr>
          <a:xfrm rot="10800000">
            <a:off x="-2" y="-2"/>
            <a:ext cx="5718528" cy="1648920"/>
          </a:xfrm>
          <a:prstGeom prst="rect">
            <a:avLst/>
          </a:prstGeom>
          <a:blipFill>
            <a:blip r:embed="rId3">
              <a:alphaModFix amt="73000"/>
            </a:blip>
            <a:srcRect/>
            <a:stretch>
              <a:fillRect l="18129" t="-190558" r="-13942" b="-42225"/>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3">
            <a:extLst>
              <a:ext uri="{FF2B5EF4-FFF2-40B4-BE49-F238E27FC236}">
                <a16:creationId xmlns:a16="http://schemas.microsoft.com/office/drawing/2014/main" id="{E56B6ACC-E7A5-DD15-77F2-1A535C9FE6D7}"/>
              </a:ext>
            </a:extLst>
          </p:cNvPr>
          <p:cNvSpPr txBox="1">
            <a:spLocks/>
          </p:cNvSpPr>
          <p:nvPr/>
        </p:nvSpPr>
        <p:spPr>
          <a:xfrm>
            <a:off x="4264096" y="2101903"/>
            <a:ext cx="7679088" cy="31735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200"/>
              </a:lnSpc>
              <a:spcBef>
                <a:spcPts val="0"/>
              </a:spcBef>
              <a:buClr>
                <a:srgbClr val="5398A2"/>
              </a:buClr>
              <a:buNone/>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Wenn wir uns unserer Werte bewusst werden, können sie uns bei allen unseren Entscheidungen (großen wie kleinen) leiten. Auf diese Weise können uns unsere Werte dabei helfen, uns auf das auszurichten, was wir tief in unserem Inneren wollen, und ein Leben zu schaffen, das über die Anforderungen gesellschaftlicher oder familiärer Erwartungen, des Kapitalismus oder anderer kultureller Kräfte, die uns unter Druck setzen, hinausgeht. </a:t>
            </a:r>
          </a:p>
          <a:p>
            <a:pPr marL="0" indent="0">
              <a:lnSpc>
                <a:spcPts val="2200"/>
              </a:lnSpc>
              <a:spcBef>
                <a:spcPts val="0"/>
              </a:spcBef>
              <a:buClr>
                <a:srgbClr val="5398A2"/>
              </a:buClr>
              <a:buNone/>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p>
          <a:p>
            <a:pPr marL="0" indent="0">
              <a:lnSpc>
                <a:spcPts val="2200"/>
              </a:lnSpc>
              <a:spcBef>
                <a:spcPts val="0"/>
              </a:spcBef>
              <a:buClr>
                <a:srgbClr val="5398A2"/>
              </a:buClr>
              <a:buNone/>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Mit anderen Worten: Unsere Werte bieten uns eine Quelle innerer Stärke und Zuversicht, während wir uns inmitten dieser Anforderungen in unserer Umgebung zurechtfinden. Sie sind immer für uns da, auf die wir uns in schwierigen Zeiten und in guten Zeiten stützen können. Wir laden Sie ein, sich ein paar Minuten Zeit zu nehmen, um Ihre Werte zu identifizieren und gemeinsam mit uns Ihren inneren Wegweiser zu entwerfen. </a:t>
            </a:r>
          </a:p>
          <a:p>
            <a:pPr marL="0" indent="0">
              <a:lnSpc>
                <a:spcPts val="2200"/>
              </a:lnSpc>
              <a:spcBef>
                <a:spcPts val="0"/>
              </a:spcBef>
              <a:buClr>
                <a:srgbClr val="5398A2"/>
              </a:buClr>
              <a:buNone/>
            </a:pP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10" name="Text Placeholder 3">
            <a:extLst>
              <a:ext uri="{FF2B5EF4-FFF2-40B4-BE49-F238E27FC236}">
                <a16:creationId xmlns:a16="http://schemas.microsoft.com/office/drawing/2014/main" id="{3C22D8CD-8769-BC93-C07C-02CA994594DD}"/>
              </a:ext>
            </a:extLst>
          </p:cNvPr>
          <p:cNvSpPr txBox="1">
            <a:spLocks/>
          </p:cNvSpPr>
          <p:nvPr/>
        </p:nvSpPr>
        <p:spPr>
          <a:xfrm>
            <a:off x="653482" y="2101903"/>
            <a:ext cx="3408852" cy="31735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000"/>
              </a:lnSpc>
              <a:spcBef>
                <a:spcPts val="0"/>
              </a:spcBef>
              <a:buNone/>
            </a:pPr>
            <a:r>
              <a:rPr lang="en-IE" sz="2800" dirty="0">
                <a:solidFill>
                  <a:srgbClr val="404040"/>
                </a:solidFill>
                <a:latin typeface="Calibri" panose="020F0502020204030204" pitchFamily="34" charset="0"/>
                <a:ea typeface="Calibri" panose="020F0502020204030204" pitchFamily="34" charset="0"/>
                <a:cs typeface="Calibri" panose="020F0502020204030204" pitchFamily="34" charset="0"/>
              </a:rPr>
              <a:t>Unsere Werte beschreiben, was uns wichtig ist, was wir im Leben priorisieren möchten und was uns zum Handeln motiviert. </a:t>
            </a:r>
            <a:endParaRPr lang="sv-SE"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12" name="Straight Connector 11">
            <a:extLst>
              <a:ext uri="{FF2B5EF4-FFF2-40B4-BE49-F238E27FC236}">
                <a16:creationId xmlns:a16="http://schemas.microsoft.com/office/drawing/2014/main" id="{7762F5E1-0F32-8465-2A77-20673F437D36}"/>
              </a:ext>
            </a:extLst>
          </p:cNvPr>
          <p:cNvCxnSpPr>
            <a:cxnSpLocks/>
          </p:cNvCxnSpPr>
          <p:nvPr/>
        </p:nvCxnSpPr>
        <p:spPr>
          <a:xfrm>
            <a:off x="4062334" y="1875536"/>
            <a:ext cx="0" cy="4464366"/>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sp>
        <p:nvSpPr>
          <p:cNvPr id="4" name="Google Shape;145;p2">
            <a:extLst>
              <a:ext uri="{FF2B5EF4-FFF2-40B4-BE49-F238E27FC236}">
                <a16:creationId xmlns:a16="http://schemas.microsoft.com/office/drawing/2014/main" id="{8E9CD101-8A38-0066-ABA4-122989F8D53A}"/>
              </a:ext>
            </a:extLst>
          </p:cNvPr>
          <p:cNvSpPr txBox="1">
            <a:spLocks/>
          </p:cNvSpPr>
          <p:nvPr/>
        </p:nvSpPr>
        <p:spPr>
          <a:xfrm>
            <a:off x="-3" y="578059"/>
            <a:ext cx="6096003"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Tagebuchaufgabe Nr. 1:</a:t>
            </a:r>
          </a:p>
        </p:txBody>
      </p:sp>
    </p:spTree>
    <p:extLst>
      <p:ext uri="{BB962C8B-B14F-4D97-AF65-F5344CB8AC3E}">
        <p14:creationId xmlns:p14="http://schemas.microsoft.com/office/powerpoint/2010/main" val="47229620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0E2B87-9E22-6403-EC2C-AF12C6B78C97}"/>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21751ED7-1612-892E-307B-8B2D2292BCA6}"/>
              </a:ext>
            </a:extLst>
          </p:cNvPr>
          <p:cNvPicPr>
            <a:picLocks noChangeAspect="1"/>
          </p:cNvPicPr>
          <p:nvPr/>
        </p:nvPicPr>
        <p:blipFill rotWithShape="1">
          <a:blip r:embed="rId2"/>
          <a:srcRect l="-16994" t="48092" r="16994" b="31911"/>
          <a:stretch/>
        </p:blipFill>
        <p:spPr>
          <a:xfrm>
            <a:off x="6688680" y="2806"/>
            <a:ext cx="5487602" cy="1646112"/>
          </a:xfrm>
          <a:prstGeom prst="rect">
            <a:avLst/>
          </a:prstGeom>
        </p:spPr>
      </p:pic>
      <p:sp>
        <p:nvSpPr>
          <p:cNvPr id="11" name="Google Shape;133;p1">
            <a:extLst>
              <a:ext uri="{FF2B5EF4-FFF2-40B4-BE49-F238E27FC236}">
                <a16:creationId xmlns:a16="http://schemas.microsoft.com/office/drawing/2014/main" id="{5FEC19A0-7314-70A5-9035-07A7A8E829E0}"/>
              </a:ext>
            </a:extLst>
          </p:cNvPr>
          <p:cNvSpPr/>
          <p:nvPr/>
        </p:nvSpPr>
        <p:spPr>
          <a:xfrm rot="10800000">
            <a:off x="-3" y="-6"/>
            <a:ext cx="12192001" cy="1648923"/>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060DE377-9F9B-B431-D8CF-917A18B112ED}"/>
              </a:ext>
            </a:extLst>
          </p:cNvPr>
          <p:cNvSpPr/>
          <p:nvPr/>
        </p:nvSpPr>
        <p:spPr>
          <a:xfrm rot="10800000">
            <a:off x="-2" y="-2"/>
            <a:ext cx="5718528" cy="1648920"/>
          </a:xfrm>
          <a:prstGeom prst="rect">
            <a:avLst/>
          </a:prstGeom>
          <a:blipFill>
            <a:blip r:embed="rId3">
              <a:alphaModFix amt="73000"/>
            </a:blip>
            <a:srcRect/>
            <a:stretch>
              <a:fillRect l="18129" t="-190558" r="-13942" b="-42225"/>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Google Shape;145;p2">
            <a:extLst>
              <a:ext uri="{FF2B5EF4-FFF2-40B4-BE49-F238E27FC236}">
                <a16:creationId xmlns:a16="http://schemas.microsoft.com/office/drawing/2014/main" id="{CA530A92-1A6F-8041-80CA-C61F146C1A8F}"/>
              </a:ext>
            </a:extLst>
          </p:cNvPr>
          <p:cNvSpPr txBox="1">
            <a:spLocks/>
          </p:cNvSpPr>
          <p:nvPr/>
        </p:nvSpPr>
        <p:spPr>
          <a:xfrm>
            <a:off x="-3" y="578059"/>
            <a:ext cx="7165301"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Ihre Werte zuordnen (5 Minuten)</a:t>
            </a:r>
          </a:p>
        </p:txBody>
      </p:sp>
      <p:pic>
        <p:nvPicPr>
          <p:cNvPr id="3" name="Picture 2">
            <a:extLst>
              <a:ext uri="{FF2B5EF4-FFF2-40B4-BE49-F238E27FC236}">
                <a16:creationId xmlns:a16="http://schemas.microsoft.com/office/drawing/2014/main" id="{4D0C25AE-9CD7-8179-45E6-590346753669}"/>
              </a:ext>
            </a:extLst>
          </p:cNvPr>
          <p:cNvPicPr>
            <a:picLocks noChangeAspect="1"/>
          </p:cNvPicPr>
          <p:nvPr/>
        </p:nvPicPr>
        <p:blipFill rotWithShape="1">
          <a:blip r:embed="rId4"/>
          <a:srcRect l="-1235" t="9683" r="18522" b="16399"/>
          <a:stretch/>
        </p:blipFill>
        <p:spPr>
          <a:xfrm>
            <a:off x="3985597" y="1158482"/>
            <a:ext cx="8190685" cy="5696712"/>
          </a:xfrm>
          <a:prstGeom prst="rect">
            <a:avLst/>
          </a:prstGeom>
        </p:spPr>
      </p:pic>
      <p:sp>
        <p:nvSpPr>
          <p:cNvPr id="7" name="Text Placeholder 3">
            <a:extLst>
              <a:ext uri="{FF2B5EF4-FFF2-40B4-BE49-F238E27FC236}">
                <a16:creationId xmlns:a16="http://schemas.microsoft.com/office/drawing/2014/main" id="{4C98590F-E3AA-CA13-06E8-66BCE08D075A}"/>
              </a:ext>
            </a:extLst>
          </p:cNvPr>
          <p:cNvSpPr txBox="1">
            <a:spLocks/>
          </p:cNvSpPr>
          <p:nvPr/>
        </p:nvSpPr>
        <p:spPr>
          <a:xfrm>
            <a:off x="531931" y="3047083"/>
            <a:ext cx="4804567" cy="31735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0" indent="-457200">
              <a:lnSpc>
                <a:spcPts val="2200"/>
              </a:lnSpc>
              <a:spcBef>
                <a:spcPts val="0"/>
              </a:spcBef>
              <a:buClr>
                <a:srgbClr val="5398A2"/>
              </a:buClr>
              <a:buFont typeface="+mj-lt"/>
              <a:buAutoNum type="arabicPeriod"/>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Unterstreiche die Wörter, die etwas beschreiben, das dir wichtig ist. Das sind deine Werte.</a:t>
            </a:r>
          </a:p>
          <a:p>
            <a:pPr marL="457200" lvl="0" indent="-457200">
              <a:lnSpc>
                <a:spcPts val="2200"/>
              </a:lnSpc>
              <a:spcBef>
                <a:spcPts val="0"/>
              </a:spcBef>
              <a:buClr>
                <a:srgbClr val="5398A2"/>
              </a:buClr>
              <a:buFont typeface="+mj-lt"/>
              <a:buAutoNum type="arabicPeriod"/>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Kreise die Wörter ein, die beschreiben, was dir derzeit in deinem Leben wichtig ist. Das sind die Werte, die dir zeigen, wo du gerade stehst.</a:t>
            </a:r>
          </a:p>
          <a:p>
            <a:pPr marL="457200" lvl="0" indent="-457200">
              <a:lnSpc>
                <a:spcPts val="2200"/>
              </a:lnSpc>
              <a:spcBef>
                <a:spcPts val="0"/>
              </a:spcBef>
              <a:buClr>
                <a:srgbClr val="5398A2"/>
              </a:buClr>
              <a:buFont typeface="+mj-lt"/>
              <a:buAutoNum type="arabicPeriod"/>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Markieren Sie die Wörter, die beschreiben, worauf Sie hinarbeiten möchten. Das sind die Werte, die Ihr persönliches Wachstum motivieren.</a:t>
            </a:r>
          </a:p>
          <a:p>
            <a:pPr marL="457200" lvl="0" indent="-457200">
              <a:lnSpc>
                <a:spcPts val="2200"/>
              </a:lnSpc>
              <a:spcBef>
                <a:spcPts val="0"/>
              </a:spcBef>
              <a:buClr>
                <a:srgbClr val="5398A2"/>
              </a:buClr>
              <a:buFont typeface="+mj-lt"/>
              <a:buAutoNum type="arabicPeriod"/>
            </a:pP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8" name="Text Placeholder 3">
            <a:extLst>
              <a:ext uri="{FF2B5EF4-FFF2-40B4-BE49-F238E27FC236}">
                <a16:creationId xmlns:a16="http://schemas.microsoft.com/office/drawing/2014/main" id="{AB38D105-B536-32A1-6A0D-C43B5B67176A}"/>
              </a:ext>
            </a:extLst>
          </p:cNvPr>
          <p:cNvSpPr txBox="1">
            <a:spLocks/>
          </p:cNvSpPr>
          <p:nvPr/>
        </p:nvSpPr>
        <p:spPr>
          <a:xfrm>
            <a:off x="531931" y="1931127"/>
            <a:ext cx="3813588" cy="94878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000"/>
              </a:lnSpc>
              <a:spcBef>
                <a:spcPts val="0"/>
              </a:spcBef>
              <a:buNone/>
            </a:pPr>
            <a:r>
              <a:rPr lang="en-IE" sz="2800" b="1" dirty="0">
                <a:solidFill>
                  <a:srgbClr val="5398A2"/>
                </a:solidFill>
                <a:latin typeface="Calibri" panose="020F0502020204030204" pitchFamily="34" charset="0"/>
                <a:ea typeface="Calibri" panose="020F0502020204030204" pitchFamily="34" charset="0"/>
                <a:cs typeface="Calibri" panose="020F0502020204030204" pitchFamily="34" charset="0"/>
              </a:rPr>
              <a:t>Wir beginnen mit einer einfachen Übung zum Erfassen Ihrer Werte: </a:t>
            </a:r>
            <a:endParaRPr lang="sv-SE" b="1" dirty="0">
              <a:solidFill>
                <a:srgbClr val="5398A2"/>
              </a:solidFill>
              <a:latin typeface="Calibri" panose="020F0502020204030204" pitchFamily="34" charset="0"/>
              <a:ea typeface="Calibri" panose="020F0502020204030204" pitchFamily="34" charset="0"/>
              <a:cs typeface="Calibri" panose="020F0502020204030204" pitchFamily="34" charset="0"/>
            </a:endParaRPr>
          </a:p>
        </p:txBody>
      </p:sp>
      <p:sp>
        <p:nvSpPr>
          <p:cNvPr id="13" name="Rectangle 12">
            <a:extLst>
              <a:ext uri="{FF2B5EF4-FFF2-40B4-BE49-F238E27FC236}">
                <a16:creationId xmlns:a16="http://schemas.microsoft.com/office/drawing/2014/main" id="{1CC4D59D-BCC0-3CA3-5D55-60D1493F2559}"/>
              </a:ext>
            </a:extLst>
          </p:cNvPr>
          <p:cNvSpPr/>
          <p:nvPr/>
        </p:nvSpPr>
        <p:spPr>
          <a:xfrm>
            <a:off x="5718526" y="1825097"/>
            <a:ext cx="6457756" cy="415597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image1.png">
            <a:extLst>
              <a:ext uri="{FF2B5EF4-FFF2-40B4-BE49-F238E27FC236}">
                <a16:creationId xmlns:a16="http://schemas.microsoft.com/office/drawing/2014/main" id="{8BE075EE-6571-9C8C-7EB3-3EEA983F4CB3}"/>
              </a:ext>
            </a:extLst>
          </p:cNvPr>
          <p:cNvPicPr/>
          <p:nvPr/>
        </p:nvPicPr>
        <p:blipFill>
          <a:blip r:embed="rId5"/>
          <a:srcRect/>
          <a:stretch>
            <a:fillRect/>
          </a:stretch>
        </p:blipFill>
        <p:spPr>
          <a:xfrm>
            <a:off x="5763496" y="2599539"/>
            <a:ext cx="6350482" cy="2744252"/>
          </a:xfrm>
          <a:prstGeom prst="rect">
            <a:avLst/>
          </a:prstGeom>
          <a:ln/>
        </p:spPr>
      </p:pic>
    </p:spTree>
    <p:extLst>
      <p:ext uri="{BB962C8B-B14F-4D97-AF65-F5344CB8AC3E}">
        <p14:creationId xmlns:p14="http://schemas.microsoft.com/office/powerpoint/2010/main" val="246027518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FA3D6D-1D3E-FF5C-0C21-0A42A7A6377E}"/>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E5EB96D2-088F-EFC1-5CFD-37B0F5DF78CA}"/>
              </a:ext>
            </a:extLst>
          </p:cNvPr>
          <p:cNvPicPr>
            <a:picLocks noChangeAspect="1"/>
          </p:cNvPicPr>
          <p:nvPr/>
        </p:nvPicPr>
        <p:blipFill rotWithShape="1">
          <a:blip r:embed="rId2"/>
          <a:srcRect l="-16994" t="48092" r="16994" b="31911"/>
          <a:stretch/>
        </p:blipFill>
        <p:spPr>
          <a:xfrm>
            <a:off x="6688680" y="2806"/>
            <a:ext cx="5487602" cy="1646112"/>
          </a:xfrm>
          <a:prstGeom prst="rect">
            <a:avLst/>
          </a:prstGeom>
        </p:spPr>
      </p:pic>
      <p:sp>
        <p:nvSpPr>
          <p:cNvPr id="11" name="Google Shape;133;p1">
            <a:extLst>
              <a:ext uri="{FF2B5EF4-FFF2-40B4-BE49-F238E27FC236}">
                <a16:creationId xmlns:a16="http://schemas.microsoft.com/office/drawing/2014/main" id="{E1079213-00A6-2F7F-1B37-459CF2E2EF16}"/>
              </a:ext>
            </a:extLst>
          </p:cNvPr>
          <p:cNvSpPr/>
          <p:nvPr/>
        </p:nvSpPr>
        <p:spPr>
          <a:xfrm rot="10800000">
            <a:off x="-3" y="-6"/>
            <a:ext cx="12192001" cy="1648923"/>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63C92DCC-D92A-FD70-DAA0-667BE0062EFB}"/>
              </a:ext>
            </a:extLst>
          </p:cNvPr>
          <p:cNvSpPr/>
          <p:nvPr/>
        </p:nvSpPr>
        <p:spPr>
          <a:xfrm rot="10800000">
            <a:off x="-2" y="-2"/>
            <a:ext cx="5718528" cy="1648920"/>
          </a:xfrm>
          <a:prstGeom prst="rect">
            <a:avLst/>
          </a:prstGeom>
          <a:blipFill>
            <a:blip r:embed="rId3">
              <a:alphaModFix amt="73000"/>
            </a:blip>
            <a:srcRect/>
            <a:stretch>
              <a:fillRect l="18129" t="-190558" r="-13942" b="-42225"/>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Google Shape;145;p2">
            <a:extLst>
              <a:ext uri="{FF2B5EF4-FFF2-40B4-BE49-F238E27FC236}">
                <a16:creationId xmlns:a16="http://schemas.microsoft.com/office/drawing/2014/main" id="{ED389361-5FBE-AFDD-0F0F-0D2EF2835E67}"/>
              </a:ext>
            </a:extLst>
          </p:cNvPr>
          <p:cNvSpPr txBox="1">
            <a:spLocks/>
          </p:cNvSpPr>
          <p:nvPr/>
        </p:nvSpPr>
        <p:spPr>
          <a:xfrm>
            <a:off x="-3" y="578059"/>
            <a:ext cx="8388223"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Erforschen Sie Ihre Werte (10 Min.)</a:t>
            </a:r>
          </a:p>
        </p:txBody>
      </p:sp>
      <p:sp>
        <p:nvSpPr>
          <p:cNvPr id="2" name="Text Placeholder 3">
            <a:extLst>
              <a:ext uri="{FF2B5EF4-FFF2-40B4-BE49-F238E27FC236}">
                <a16:creationId xmlns:a16="http://schemas.microsoft.com/office/drawing/2014/main" id="{FD4376BE-0C9C-8014-DB12-8715A6909064}"/>
              </a:ext>
            </a:extLst>
          </p:cNvPr>
          <p:cNvSpPr txBox="1">
            <a:spLocks/>
          </p:cNvSpPr>
          <p:nvPr/>
        </p:nvSpPr>
        <p:spPr>
          <a:xfrm>
            <a:off x="5426439" y="2101903"/>
            <a:ext cx="5606321" cy="31735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ts val="2200"/>
              </a:lnSpc>
              <a:spcBef>
                <a:spcPts val="0"/>
              </a:spcBef>
              <a:buClr>
                <a:srgbClr val="5398A2"/>
              </a:buClr>
              <a:buFont typeface="+mj-lt"/>
              <a:buAutoNum type="arabicPeriod"/>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Wählen Sie den Wert aus, der Ihnen im Moment am meisten zusagt. Wie würde die Welt aussehen, wenn dieser Wert das Ziel aller menschlichen Systeme und Strukturen wäre? (2 Min.)</a:t>
            </a:r>
          </a:p>
          <a:p>
            <a:pPr marL="457200" indent="-457200">
              <a:lnSpc>
                <a:spcPts val="2200"/>
              </a:lnSpc>
              <a:spcBef>
                <a:spcPts val="0"/>
              </a:spcBef>
              <a:buClr>
                <a:srgbClr val="5398A2"/>
              </a:buClr>
              <a:buFont typeface="+mj-lt"/>
              <a:buAutoNum type="arabicPeriod"/>
            </a:pPr>
            <a:endPar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457200" indent="-457200">
              <a:lnSpc>
                <a:spcPts val="2200"/>
              </a:lnSpc>
              <a:spcBef>
                <a:spcPts val="0"/>
              </a:spcBef>
              <a:buClr>
                <a:srgbClr val="5398A2"/>
              </a:buClr>
              <a:buFont typeface="+mj-lt"/>
              <a:buAutoNum type="arabicPeriod"/>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Wählen Sie einen Wert, den Sie derzeit in Ihrem Leben priorisieren. Inwiefern war dieser Wert für Sie hilfreich/nicht hilfreich? (3 Min.)</a:t>
            </a:r>
          </a:p>
          <a:p>
            <a:pPr marL="457200" indent="-457200">
              <a:lnSpc>
                <a:spcPts val="2200"/>
              </a:lnSpc>
              <a:spcBef>
                <a:spcPts val="0"/>
              </a:spcBef>
              <a:buClr>
                <a:srgbClr val="5398A2"/>
              </a:buClr>
              <a:buFont typeface="+mj-lt"/>
              <a:buAutoNum type="arabicPeriod"/>
            </a:pPr>
            <a:endPar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457200" indent="-457200">
              <a:lnSpc>
                <a:spcPts val="2200"/>
              </a:lnSpc>
              <a:spcBef>
                <a:spcPts val="0"/>
              </a:spcBef>
              <a:buClr>
                <a:srgbClr val="5398A2"/>
              </a:buClr>
              <a:buFont typeface="+mj-lt"/>
              <a:buAutoNum type="arabicPeriod"/>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Wählen Sie einen Wert, den Sie anstreben möchten. Wie würde Ihr Leben aussehen, wenn Sie diesen Wert zu Ihrer obersten Priorität machen würden? (5 Min.)</a:t>
            </a:r>
          </a:p>
          <a:p>
            <a:pPr marL="457200" indent="-457200">
              <a:lnSpc>
                <a:spcPts val="2200"/>
              </a:lnSpc>
              <a:spcBef>
                <a:spcPts val="0"/>
              </a:spcBef>
              <a:buClr>
                <a:srgbClr val="5398A2"/>
              </a:buClr>
              <a:buFont typeface="+mj-lt"/>
              <a:buAutoNum type="arabicPeriod"/>
            </a:pPr>
            <a:endPar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457200" lvl="0" indent="-457200">
              <a:lnSpc>
                <a:spcPts val="2200"/>
              </a:lnSpc>
              <a:spcBef>
                <a:spcPts val="0"/>
              </a:spcBef>
              <a:buClr>
                <a:srgbClr val="5398A2"/>
              </a:buClr>
              <a:buFont typeface="+mj-lt"/>
              <a:buAutoNum type="arabicPeriod"/>
            </a:pP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5" name="Text Placeholder 3">
            <a:extLst>
              <a:ext uri="{FF2B5EF4-FFF2-40B4-BE49-F238E27FC236}">
                <a16:creationId xmlns:a16="http://schemas.microsoft.com/office/drawing/2014/main" id="{E0953D2F-FBCC-E43B-6F00-019A53A2FEA6}"/>
              </a:ext>
            </a:extLst>
          </p:cNvPr>
          <p:cNvSpPr txBox="1">
            <a:spLocks/>
          </p:cNvSpPr>
          <p:nvPr/>
        </p:nvSpPr>
        <p:spPr>
          <a:xfrm>
            <a:off x="653482" y="2101903"/>
            <a:ext cx="3408852" cy="31735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000"/>
              </a:lnSpc>
              <a:spcBef>
                <a:spcPts val="0"/>
              </a:spcBef>
              <a:buNone/>
            </a:pPr>
            <a:r>
              <a:rPr lang="en-IE" sz="2800" dirty="0">
                <a:solidFill>
                  <a:srgbClr val="404040"/>
                </a:solidFill>
                <a:latin typeface="Calibri" panose="020F0502020204030204" pitchFamily="34" charset="0"/>
                <a:ea typeface="Calibri" panose="020F0502020204030204" pitchFamily="34" charset="0"/>
                <a:cs typeface="Calibri" panose="020F0502020204030204" pitchFamily="34" charset="0"/>
              </a:rPr>
              <a:t>Fahren Sie fort, indem Sie Ihre Werte erkunden. Stellen Sie für jede Frage einen Timer auf die angegebene Anzahl von Minuten ein und schreiben Sie frei Ihre Antworten auf die folgenden Fragen auf.</a:t>
            </a:r>
          </a:p>
          <a:p>
            <a:pPr marL="0" indent="0">
              <a:lnSpc>
                <a:spcPts val="3000"/>
              </a:lnSpc>
              <a:spcBef>
                <a:spcPts val="0"/>
              </a:spcBef>
              <a:buNone/>
            </a:pPr>
            <a:endParaRPr lang="sv-SE"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7" name="Straight Connector 6">
            <a:extLst>
              <a:ext uri="{FF2B5EF4-FFF2-40B4-BE49-F238E27FC236}">
                <a16:creationId xmlns:a16="http://schemas.microsoft.com/office/drawing/2014/main" id="{EEA801BB-7BC6-7F14-A3F0-5C4BE365D411}"/>
              </a:ext>
            </a:extLst>
          </p:cNvPr>
          <p:cNvCxnSpPr>
            <a:cxnSpLocks/>
          </p:cNvCxnSpPr>
          <p:nvPr/>
        </p:nvCxnSpPr>
        <p:spPr>
          <a:xfrm>
            <a:off x="4766872" y="1815575"/>
            <a:ext cx="0" cy="4464366"/>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354907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5F1D70-8ED7-5601-5594-968F59E930C1}"/>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4464D718-4D47-0468-3D86-04728557B083}"/>
              </a:ext>
            </a:extLst>
          </p:cNvPr>
          <p:cNvPicPr>
            <a:picLocks noChangeAspect="1"/>
          </p:cNvPicPr>
          <p:nvPr/>
        </p:nvPicPr>
        <p:blipFill rotWithShape="1">
          <a:blip r:embed="rId2"/>
          <a:srcRect l="-16994" t="48092" r="16994" b="31911"/>
          <a:stretch/>
        </p:blipFill>
        <p:spPr>
          <a:xfrm>
            <a:off x="6688680" y="2806"/>
            <a:ext cx="5487602" cy="1646112"/>
          </a:xfrm>
          <a:prstGeom prst="rect">
            <a:avLst/>
          </a:prstGeom>
        </p:spPr>
      </p:pic>
      <p:sp>
        <p:nvSpPr>
          <p:cNvPr id="11" name="Google Shape;133;p1">
            <a:extLst>
              <a:ext uri="{FF2B5EF4-FFF2-40B4-BE49-F238E27FC236}">
                <a16:creationId xmlns:a16="http://schemas.microsoft.com/office/drawing/2014/main" id="{4A63A863-900E-D097-DB47-936D31A4322C}"/>
              </a:ext>
            </a:extLst>
          </p:cNvPr>
          <p:cNvSpPr/>
          <p:nvPr/>
        </p:nvSpPr>
        <p:spPr>
          <a:xfrm rot="10800000">
            <a:off x="-3" y="-6"/>
            <a:ext cx="12192001" cy="1648923"/>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317CA87C-A085-95D4-F9C0-177164315E8D}"/>
              </a:ext>
            </a:extLst>
          </p:cNvPr>
          <p:cNvSpPr/>
          <p:nvPr/>
        </p:nvSpPr>
        <p:spPr>
          <a:xfrm rot="10800000">
            <a:off x="-2" y="-2"/>
            <a:ext cx="5718528" cy="1648920"/>
          </a:xfrm>
          <a:prstGeom prst="rect">
            <a:avLst/>
          </a:prstGeom>
          <a:blipFill>
            <a:blip r:embed="rId3">
              <a:alphaModFix amt="73000"/>
            </a:blip>
            <a:srcRect/>
            <a:stretch>
              <a:fillRect l="18129" t="-190558" r="-13942" b="-42225"/>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Google Shape;145;p2">
            <a:extLst>
              <a:ext uri="{FF2B5EF4-FFF2-40B4-BE49-F238E27FC236}">
                <a16:creationId xmlns:a16="http://schemas.microsoft.com/office/drawing/2014/main" id="{649C413F-906C-FBCD-647E-0C777201FF5F}"/>
              </a:ext>
            </a:extLst>
          </p:cNvPr>
          <p:cNvSpPr txBox="1">
            <a:spLocks/>
          </p:cNvSpPr>
          <p:nvPr/>
        </p:nvSpPr>
        <p:spPr>
          <a:xfrm>
            <a:off x="-3" y="578059"/>
            <a:ext cx="9162663"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Ausrichtung an Ihren Werten (10 Min.)</a:t>
            </a:r>
          </a:p>
        </p:txBody>
      </p:sp>
      <p:sp>
        <p:nvSpPr>
          <p:cNvPr id="2" name="Text Placeholder 3">
            <a:extLst>
              <a:ext uri="{FF2B5EF4-FFF2-40B4-BE49-F238E27FC236}">
                <a16:creationId xmlns:a16="http://schemas.microsoft.com/office/drawing/2014/main" id="{EA17DB70-3A9C-EB53-272F-F1329A615FA4}"/>
              </a:ext>
            </a:extLst>
          </p:cNvPr>
          <p:cNvSpPr txBox="1">
            <a:spLocks/>
          </p:cNvSpPr>
          <p:nvPr/>
        </p:nvSpPr>
        <p:spPr>
          <a:xfrm>
            <a:off x="4301412" y="2101903"/>
            <a:ext cx="7613781" cy="31735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ts val="2200"/>
              </a:lnSpc>
              <a:spcBef>
                <a:spcPts val="0"/>
              </a:spcBef>
              <a:buClr>
                <a:srgbClr val="5398A2"/>
              </a:buClr>
              <a:buFont typeface="+mj-lt"/>
              <a:buAutoNum type="arabicPeriod"/>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Listen Sie auf der rechten Seite drei Werte auf: einen, der Ihnen wichtig ist, einen, den Sie derzeit priorisieren und der Ihnen hilft, und einen, den Sie anstreben.</a:t>
            </a:r>
          </a:p>
          <a:p>
            <a:pPr marL="457200" indent="-457200">
              <a:lnSpc>
                <a:spcPts val="2200"/>
              </a:lnSpc>
              <a:spcBef>
                <a:spcPts val="0"/>
              </a:spcBef>
              <a:buClr>
                <a:srgbClr val="5398A2"/>
              </a:buClr>
              <a:buFont typeface="+mj-lt"/>
              <a:buAutoNum type="arabicPeriod"/>
            </a:pPr>
            <a:endPar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457200" indent="-457200">
              <a:lnSpc>
                <a:spcPts val="2200"/>
              </a:lnSpc>
              <a:spcBef>
                <a:spcPts val="0"/>
              </a:spcBef>
              <a:buClr>
                <a:srgbClr val="5398A2"/>
              </a:buClr>
              <a:buFont typeface="+mj-lt"/>
              <a:buAutoNum type="arabicPeriod"/>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Listen Sie links drei Maßnahmen auf, die von jedem Wert inspiriert sind.</a:t>
            </a:r>
          </a:p>
          <a:p>
            <a:pPr marL="457200" indent="-457200">
              <a:lnSpc>
                <a:spcPts val="2200"/>
              </a:lnSpc>
              <a:spcBef>
                <a:spcPts val="0"/>
              </a:spcBef>
              <a:buClr>
                <a:srgbClr val="5398A2"/>
              </a:buClr>
              <a:buFont typeface="+mj-lt"/>
              <a:buAutoNum type="arabicPeriod"/>
            </a:pPr>
            <a:endPar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457200" indent="-457200">
              <a:lnSpc>
                <a:spcPts val="2200"/>
              </a:lnSpc>
              <a:spcBef>
                <a:spcPts val="0"/>
              </a:spcBef>
              <a:buClr>
                <a:srgbClr val="5398A2"/>
              </a:buClr>
              <a:buFont typeface="+mj-lt"/>
              <a:buAutoNum type="arabicPeriod"/>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Kreise die Maßnahme(n) ein, die du umsetzen möchtest.</a:t>
            </a:r>
          </a:p>
          <a:p>
            <a:pPr marL="457200" indent="-457200">
              <a:lnSpc>
                <a:spcPts val="2200"/>
              </a:lnSpc>
              <a:spcBef>
                <a:spcPts val="0"/>
              </a:spcBef>
              <a:buClr>
                <a:srgbClr val="5398A2"/>
              </a:buClr>
              <a:buFont typeface="+mj-lt"/>
              <a:buAutoNum type="arabicPeriod"/>
            </a:pPr>
            <a:endPar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457200" indent="-457200">
              <a:lnSpc>
                <a:spcPts val="2200"/>
              </a:lnSpc>
              <a:spcBef>
                <a:spcPts val="0"/>
              </a:spcBef>
              <a:buClr>
                <a:srgbClr val="5398A2"/>
              </a:buClr>
              <a:buFont typeface="+mj-lt"/>
              <a:buAutoNum type="arabicPeriod"/>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Markieren Sie die Maßnahme(n), die Sie priorisieren werden, mit einem Quadrat.</a:t>
            </a:r>
          </a:p>
          <a:p>
            <a:pPr marL="457200" indent="-457200">
              <a:lnSpc>
                <a:spcPts val="2200"/>
              </a:lnSpc>
              <a:spcBef>
                <a:spcPts val="0"/>
              </a:spcBef>
              <a:buClr>
                <a:srgbClr val="5398A2"/>
              </a:buClr>
              <a:buFont typeface="+mj-lt"/>
              <a:buAutoNum type="arabicPeriod"/>
            </a:pPr>
            <a:endPar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457200" indent="-457200">
              <a:lnSpc>
                <a:spcPts val="2200"/>
              </a:lnSpc>
              <a:spcBef>
                <a:spcPts val="0"/>
              </a:spcBef>
              <a:buClr>
                <a:srgbClr val="5398A2"/>
              </a:buClr>
              <a:buFont typeface="+mj-lt"/>
              <a:buAutoNum type="arabicPeriod"/>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Schreiben Sie eine Beschreibung dazu, wann, wie und mit wem Sie Ihre priorisierten Werte umsetzen werden.</a:t>
            </a:r>
          </a:p>
          <a:p>
            <a:pPr marL="457200" indent="-457200">
              <a:lnSpc>
                <a:spcPts val="2200"/>
              </a:lnSpc>
              <a:spcBef>
                <a:spcPts val="0"/>
              </a:spcBef>
              <a:buClr>
                <a:srgbClr val="5398A2"/>
              </a:buClr>
              <a:buFont typeface="+mj-lt"/>
              <a:buAutoNum type="arabicPeriod"/>
            </a:pPr>
            <a:endPar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457200" lvl="0" indent="-457200">
              <a:lnSpc>
                <a:spcPts val="2200"/>
              </a:lnSpc>
              <a:spcBef>
                <a:spcPts val="0"/>
              </a:spcBef>
              <a:buClr>
                <a:srgbClr val="5398A2"/>
              </a:buClr>
              <a:buFont typeface="+mj-lt"/>
              <a:buAutoNum type="arabicPeriod"/>
            </a:pP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5" name="Text Placeholder 3">
            <a:extLst>
              <a:ext uri="{FF2B5EF4-FFF2-40B4-BE49-F238E27FC236}">
                <a16:creationId xmlns:a16="http://schemas.microsoft.com/office/drawing/2014/main" id="{A8788EE6-506F-97B9-8D17-295FA5D5D90E}"/>
              </a:ext>
            </a:extLst>
          </p:cNvPr>
          <p:cNvSpPr txBox="1">
            <a:spLocks/>
          </p:cNvSpPr>
          <p:nvPr/>
        </p:nvSpPr>
        <p:spPr>
          <a:xfrm>
            <a:off x="653482" y="2101903"/>
            <a:ext cx="3408852" cy="31735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000"/>
              </a:lnSpc>
              <a:spcBef>
                <a:spcPts val="0"/>
              </a:spcBef>
              <a:buNone/>
            </a:pPr>
            <a:r>
              <a:rPr lang="en-IE" sz="2800" dirty="0">
                <a:solidFill>
                  <a:srgbClr val="404040"/>
                </a:solidFill>
                <a:latin typeface="Calibri" panose="020F0502020204030204" pitchFamily="34" charset="0"/>
                <a:ea typeface="Calibri" panose="020F0502020204030204" pitchFamily="34" charset="0"/>
                <a:cs typeface="Calibri" panose="020F0502020204030204" pitchFamily="34" charset="0"/>
              </a:rPr>
              <a:t>Lassen Sie uns in den Bereich des Handelns übergehen!</a:t>
            </a:r>
          </a:p>
          <a:p>
            <a:pPr marL="0" indent="0">
              <a:lnSpc>
                <a:spcPts val="3000"/>
              </a:lnSpc>
              <a:spcBef>
                <a:spcPts val="0"/>
              </a:spcBef>
              <a:buNone/>
            </a:pPr>
            <a:endParaRPr lang="sv-SE"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7" name="Straight Connector 6">
            <a:extLst>
              <a:ext uri="{FF2B5EF4-FFF2-40B4-BE49-F238E27FC236}">
                <a16:creationId xmlns:a16="http://schemas.microsoft.com/office/drawing/2014/main" id="{4A045081-E840-A12B-FC0E-756634A83EA7}"/>
              </a:ext>
            </a:extLst>
          </p:cNvPr>
          <p:cNvCxnSpPr>
            <a:cxnSpLocks/>
          </p:cNvCxnSpPr>
          <p:nvPr/>
        </p:nvCxnSpPr>
        <p:spPr>
          <a:xfrm>
            <a:off x="4089255" y="1815575"/>
            <a:ext cx="0" cy="4464366"/>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144839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966852-6934-65E4-E7E7-EB242054F7FC}"/>
            </a:ext>
          </a:extLst>
        </p:cNvPr>
        <p:cNvGrpSpPr/>
        <p:nvPr/>
      </p:nvGrpSpPr>
      <p:grpSpPr>
        <a:xfrm>
          <a:off x="0" y="0"/>
          <a:ext cx="0" cy="0"/>
          <a:chOff x="0" y="0"/>
          <a:chExt cx="0" cy="0"/>
        </a:xfrm>
      </p:grpSpPr>
      <p:grpSp>
        <p:nvGrpSpPr>
          <p:cNvPr id="22" name="Group 21">
            <a:extLst>
              <a:ext uri="{FF2B5EF4-FFF2-40B4-BE49-F238E27FC236}">
                <a16:creationId xmlns:a16="http://schemas.microsoft.com/office/drawing/2014/main" id="{613D5BA0-3F36-97CD-DE6D-F2568D996118}"/>
              </a:ext>
            </a:extLst>
          </p:cNvPr>
          <p:cNvGrpSpPr/>
          <p:nvPr/>
        </p:nvGrpSpPr>
        <p:grpSpPr>
          <a:xfrm rot="10800000">
            <a:off x="4406712" y="304963"/>
            <a:ext cx="7793023" cy="6185473"/>
            <a:chOff x="0" y="304964"/>
            <a:chExt cx="7427496" cy="5895347"/>
          </a:xfrm>
        </p:grpSpPr>
        <p:sp>
          <p:nvSpPr>
            <p:cNvPr id="12" name="Freeform 11">
              <a:extLst>
                <a:ext uri="{FF2B5EF4-FFF2-40B4-BE49-F238E27FC236}">
                  <a16:creationId xmlns:a16="http://schemas.microsoft.com/office/drawing/2014/main" id="{505395B7-3C6D-0807-2993-CA3EA3A89B0F}"/>
                </a:ext>
              </a:extLst>
            </p:cNvPr>
            <p:cNvSpPr/>
            <p:nvPr/>
          </p:nvSpPr>
          <p:spPr>
            <a:xfrm rot="16200000">
              <a:off x="766141" y="-461044"/>
              <a:ext cx="5895217" cy="7427493"/>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5398A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Rectangle 14">
              <a:extLst>
                <a:ext uri="{FF2B5EF4-FFF2-40B4-BE49-F238E27FC236}">
                  <a16:creationId xmlns:a16="http://schemas.microsoft.com/office/drawing/2014/main" id="{07578286-FC59-EE1C-C1F3-9325BE2A05B0}"/>
                </a:ext>
              </a:extLst>
            </p:cNvPr>
            <p:cNvSpPr/>
            <p:nvPr/>
          </p:nvSpPr>
          <p:spPr>
            <a:xfrm rot="5400000">
              <a:off x="456517" y="-151553"/>
              <a:ext cx="5894030" cy="6807064"/>
            </a:xfrm>
            <a:prstGeom prst="rect">
              <a:avLst/>
            </a:prstGeom>
            <a:blipFill dpi="0" rotWithShape="1">
              <a:blip r:embed="rId2">
                <a:alphaModFix amt="86000"/>
              </a:blip>
              <a:srcRect/>
              <a:stretch>
                <a:fillRect l="-9243" t="34049" r="-6075" b="-3404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Text Placeholder 6">
            <a:extLst>
              <a:ext uri="{FF2B5EF4-FFF2-40B4-BE49-F238E27FC236}">
                <a16:creationId xmlns:a16="http://schemas.microsoft.com/office/drawing/2014/main" id="{9F1E9228-B481-541E-666F-702BEFDFCA52}"/>
              </a:ext>
            </a:extLst>
          </p:cNvPr>
          <p:cNvSpPr txBox="1">
            <a:spLocks/>
          </p:cNvSpPr>
          <p:nvPr/>
        </p:nvSpPr>
        <p:spPr>
          <a:xfrm>
            <a:off x="979940" y="1167544"/>
            <a:ext cx="2998500" cy="54714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3000" b="1" dirty="0">
                <a:solidFill>
                  <a:srgbClr val="5398A2"/>
                </a:solidFill>
              </a:rPr>
              <a:t>06</a:t>
            </a:r>
          </a:p>
        </p:txBody>
      </p:sp>
      <p:cxnSp>
        <p:nvCxnSpPr>
          <p:cNvPr id="20" name="Straight Connector 19">
            <a:extLst>
              <a:ext uri="{FF2B5EF4-FFF2-40B4-BE49-F238E27FC236}">
                <a16:creationId xmlns:a16="http://schemas.microsoft.com/office/drawing/2014/main" id="{6F00E657-7FCC-9886-C496-7C74AC43266D}"/>
              </a:ext>
            </a:extLst>
          </p:cNvPr>
          <p:cNvCxnSpPr>
            <a:cxnSpLocks/>
          </p:cNvCxnSpPr>
          <p:nvPr/>
        </p:nvCxnSpPr>
        <p:spPr>
          <a:xfrm flipH="1">
            <a:off x="979940" y="2577269"/>
            <a:ext cx="4004436" cy="0"/>
          </a:xfrm>
          <a:prstGeom prst="line">
            <a:avLst/>
          </a:prstGeom>
          <a:ln w="28575">
            <a:solidFill>
              <a:srgbClr val="5398A2"/>
            </a:solidFill>
            <a:prstDash val="sysDash"/>
          </a:ln>
        </p:spPr>
        <p:style>
          <a:lnRef idx="1">
            <a:schemeClr val="accent1"/>
          </a:lnRef>
          <a:fillRef idx="0">
            <a:schemeClr val="accent1"/>
          </a:fillRef>
          <a:effectRef idx="0">
            <a:schemeClr val="accent1"/>
          </a:effectRef>
          <a:fontRef idx="minor">
            <a:schemeClr val="tx1"/>
          </a:fontRef>
        </p:style>
      </p:cxnSp>
      <p:pic>
        <p:nvPicPr>
          <p:cNvPr id="29" name="Picture 28">
            <a:extLst>
              <a:ext uri="{FF2B5EF4-FFF2-40B4-BE49-F238E27FC236}">
                <a16:creationId xmlns:a16="http://schemas.microsoft.com/office/drawing/2014/main" id="{D460A1A7-D72B-024C-3B08-4371C5835A95}"/>
              </a:ext>
            </a:extLst>
          </p:cNvPr>
          <p:cNvPicPr>
            <a:picLocks noChangeAspect="1"/>
          </p:cNvPicPr>
          <p:nvPr/>
        </p:nvPicPr>
        <p:blipFill rotWithShape="1">
          <a:blip r:embed="rId3">
            <a:biLevel thresh="25000"/>
            <a:extLst>
              <a:ext uri="{28A0092B-C50C-407E-A947-70E740481C1C}">
                <a14:useLocalDpi xmlns:a14="http://schemas.microsoft.com/office/drawing/2010/main" val="0"/>
              </a:ext>
            </a:extLst>
          </a:blip>
          <a:srcRect l="5658" t="83100" r="4952" b="3474"/>
          <a:stretch/>
        </p:blipFill>
        <p:spPr>
          <a:xfrm rot="16200000">
            <a:off x="11194976" y="5551031"/>
            <a:ext cx="1512233" cy="166935"/>
          </a:xfrm>
          <a:prstGeom prst="rect">
            <a:avLst/>
          </a:prstGeom>
        </p:spPr>
      </p:pic>
      <p:cxnSp>
        <p:nvCxnSpPr>
          <p:cNvPr id="4" name="Straight Connector 3">
            <a:extLst>
              <a:ext uri="{FF2B5EF4-FFF2-40B4-BE49-F238E27FC236}">
                <a16:creationId xmlns:a16="http://schemas.microsoft.com/office/drawing/2014/main" id="{1E91270A-F875-0AFE-F403-F282A208C164}"/>
              </a:ext>
            </a:extLst>
          </p:cNvPr>
          <p:cNvCxnSpPr>
            <a:cxnSpLocks/>
          </p:cNvCxnSpPr>
          <p:nvPr/>
        </p:nvCxnSpPr>
        <p:spPr>
          <a:xfrm flipH="1">
            <a:off x="4625788" y="2581667"/>
            <a:ext cx="4150887" cy="0"/>
          </a:xfrm>
          <a:prstGeom prst="line">
            <a:avLst/>
          </a:prstGeom>
          <a:ln w="28575">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47EA2138-BE0B-2DFB-09B8-ABB96B1FC02C}"/>
              </a:ext>
            </a:extLst>
          </p:cNvPr>
          <p:cNvSpPr/>
          <p:nvPr/>
        </p:nvSpPr>
        <p:spPr>
          <a:xfrm>
            <a:off x="7167304" y="2581516"/>
            <a:ext cx="3248131" cy="850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8" name="TextBox 7">
            <a:extLst>
              <a:ext uri="{FF2B5EF4-FFF2-40B4-BE49-F238E27FC236}">
                <a16:creationId xmlns:a16="http://schemas.microsoft.com/office/drawing/2014/main" id="{C84D787B-D772-8A73-6266-20B77BE86328}"/>
              </a:ext>
            </a:extLst>
          </p:cNvPr>
          <p:cNvSpPr txBox="1"/>
          <p:nvPr/>
        </p:nvSpPr>
        <p:spPr>
          <a:xfrm>
            <a:off x="7145867" y="2605362"/>
            <a:ext cx="3248130" cy="830997"/>
          </a:xfrm>
          <a:prstGeom prst="rect">
            <a:avLst/>
          </a:prstGeom>
          <a:noFill/>
        </p:spPr>
        <p:txBody>
          <a:bodyPr wrap="square" rtlCol="0">
            <a:spAutoFit/>
          </a:bodyPr>
          <a:lstStyle/>
          <a:p>
            <a:pPr algn="r"/>
            <a:r>
              <a:rPr lang="en-US" sz="4800" b="1" spc="324" dirty="0">
                <a:solidFill>
                  <a:srgbClr val="5398A2"/>
                </a:solidFill>
                <a:latin typeface="Calibri" panose="020F0502020204030204" pitchFamily="34" charset="0"/>
                <a:cs typeface="Calibri" panose="020F0502020204030204" pitchFamily="34" charset="0"/>
              </a:rPr>
              <a:t>Ressourcen </a:t>
            </a:r>
          </a:p>
        </p:txBody>
      </p:sp>
      <p:sp>
        <p:nvSpPr>
          <p:cNvPr id="5" name="Rectangle 4">
            <a:extLst>
              <a:ext uri="{FF2B5EF4-FFF2-40B4-BE49-F238E27FC236}">
                <a16:creationId xmlns:a16="http://schemas.microsoft.com/office/drawing/2014/main" id="{5B819C52-51DB-8809-E2B4-542F38B5D759}"/>
              </a:ext>
            </a:extLst>
          </p:cNvPr>
          <p:cNvSpPr/>
          <p:nvPr/>
        </p:nvSpPr>
        <p:spPr>
          <a:xfrm>
            <a:off x="6925733" y="3547652"/>
            <a:ext cx="3468264" cy="850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6" name="TextBox 5">
            <a:extLst>
              <a:ext uri="{FF2B5EF4-FFF2-40B4-BE49-F238E27FC236}">
                <a16:creationId xmlns:a16="http://schemas.microsoft.com/office/drawing/2014/main" id="{A2EF41F0-937B-E118-A0DC-E5C0887F7659}"/>
              </a:ext>
            </a:extLst>
          </p:cNvPr>
          <p:cNvSpPr txBox="1"/>
          <p:nvPr/>
        </p:nvSpPr>
        <p:spPr>
          <a:xfrm>
            <a:off x="6485467" y="3571498"/>
            <a:ext cx="3887092" cy="830997"/>
          </a:xfrm>
          <a:prstGeom prst="rect">
            <a:avLst/>
          </a:prstGeom>
          <a:noFill/>
        </p:spPr>
        <p:txBody>
          <a:bodyPr wrap="square" rtlCol="0">
            <a:spAutoFit/>
          </a:bodyPr>
          <a:lstStyle/>
          <a:p>
            <a:pPr algn="r"/>
            <a:r>
              <a:rPr lang="en-US" sz="4800" b="1" spc="324" dirty="0">
                <a:solidFill>
                  <a:srgbClr val="5398A2"/>
                </a:solidFill>
                <a:latin typeface="Calibri" panose="020F0502020204030204" pitchFamily="34" charset="0"/>
                <a:cs typeface="Calibri" panose="020F0502020204030204" pitchFamily="34" charset="0"/>
              </a:rPr>
              <a:t>für weitere</a:t>
            </a:r>
          </a:p>
        </p:txBody>
      </p:sp>
      <p:sp>
        <p:nvSpPr>
          <p:cNvPr id="9" name="Rectangle 8">
            <a:extLst>
              <a:ext uri="{FF2B5EF4-FFF2-40B4-BE49-F238E27FC236}">
                <a16:creationId xmlns:a16="http://schemas.microsoft.com/office/drawing/2014/main" id="{1A070651-A5CF-E9E0-438E-DCA9E2967DEB}"/>
              </a:ext>
            </a:extLst>
          </p:cNvPr>
          <p:cNvSpPr/>
          <p:nvPr/>
        </p:nvSpPr>
        <p:spPr>
          <a:xfrm>
            <a:off x="6637867" y="4533085"/>
            <a:ext cx="3734692" cy="850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10" name="TextBox 9">
            <a:extLst>
              <a:ext uri="{FF2B5EF4-FFF2-40B4-BE49-F238E27FC236}">
                <a16:creationId xmlns:a16="http://schemas.microsoft.com/office/drawing/2014/main" id="{F1C1B834-9E98-808D-7E0D-5B43610E2935}"/>
              </a:ext>
            </a:extLst>
          </p:cNvPr>
          <p:cNvSpPr txBox="1"/>
          <p:nvPr/>
        </p:nvSpPr>
        <p:spPr>
          <a:xfrm>
            <a:off x="6231467" y="4556931"/>
            <a:ext cx="4119654" cy="830997"/>
          </a:xfrm>
          <a:prstGeom prst="rect">
            <a:avLst/>
          </a:prstGeom>
          <a:noFill/>
        </p:spPr>
        <p:txBody>
          <a:bodyPr wrap="square" rtlCol="0">
            <a:spAutoFit/>
          </a:bodyPr>
          <a:lstStyle/>
          <a:p>
            <a:pPr algn="r"/>
            <a:r>
              <a:rPr lang="en-US" sz="4800" b="1" spc="324" dirty="0">
                <a:solidFill>
                  <a:srgbClr val="5398A2"/>
                </a:solidFill>
                <a:latin typeface="Calibri" panose="020F0502020204030204" pitchFamily="34" charset="0"/>
                <a:cs typeface="Calibri" panose="020F0502020204030204" pitchFamily="34" charset="0"/>
              </a:rPr>
              <a:t>Erkundung </a:t>
            </a:r>
          </a:p>
        </p:txBody>
      </p:sp>
    </p:spTree>
    <p:extLst>
      <p:ext uri="{BB962C8B-B14F-4D97-AF65-F5344CB8AC3E}">
        <p14:creationId xmlns:p14="http://schemas.microsoft.com/office/powerpoint/2010/main" val="24082606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4761E5-E86F-7481-C0A1-66797D4E3746}"/>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FD0F25A0-ADBC-5932-33D6-70B32C8E4693}"/>
              </a:ext>
            </a:extLst>
          </p:cNvPr>
          <p:cNvPicPr>
            <a:picLocks noChangeAspect="1"/>
          </p:cNvPicPr>
          <p:nvPr/>
        </p:nvPicPr>
        <p:blipFill rotWithShape="1">
          <a:blip r:embed="rId2"/>
          <a:srcRect l="-16994" t="48092" r="16994" b="-11364"/>
          <a:stretch/>
        </p:blipFill>
        <p:spPr>
          <a:xfrm>
            <a:off x="5908757" y="20767"/>
            <a:ext cx="5487602" cy="5208132"/>
          </a:xfrm>
          <a:prstGeom prst="rect">
            <a:avLst/>
          </a:prstGeom>
        </p:spPr>
      </p:pic>
      <p:sp>
        <p:nvSpPr>
          <p:cNvPr id="11" name="Google Shape;133;p1">
            <a:extLst>
              <a:ext uri="{FF2B5EF4-FFF2-40B4-BE49-F238E27FC236}">
                <a16:creationId xmlns:a16="http://schemas.microsoft.com/office/drawing/2014/main" id="{F76CF889-7C37-0E1B-0DB4-0D202BFF5845}"/>
              </a:ext>
            </a:extLst>
          </p:cNvPr>
          <p:cNvSpPr/>
          <p:nvPr/>
        </p:nvSpPr>
        <p:spPr>
          <a:xfrm rot="10800000">
            <a:off x="7836" y="-883"/>
            <a:ext cx="11410317" cy="6858875"/>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1940DA29-C5E4-E209-D484-F22D550A7FAF}"/>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E131630D-4EE8-D9A9-1512-380022E3981E}"/>
              </a:ext>
            </a:extLst>
          </p:cNvPr>
          <p:cNvSpPr/>
          <p:nvPr/>
        </p:nvSpPr>
        <p:spPr>
          <a:xfrm>
            <a:off x="534735" y="524933"/>
            <a:ext cx="10421132" cy="5786968"/>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 name="Text Placeholder 3">
            <a:extLst>
              <a:ext uri="{FF2B5EF4-FFF2-40B4-BE49-F238E27FC236}">
                <a16:creationId xmlns:a16="http://schemas.microsoft.com/office/drawing/2014/main" id="{FA8898AE-DFB5-AB37-DA78-A0B032A5195D}"/>
              </a:ext>
            </a:extLst>
          </p:cNvPr>
          <p:cNvSpPr txBox="1">
            <a:spLocks/>
          </p:cNvSpPr>
          <p:nvPr/>
        </p:nvSpPr>
        <p:spPr>
          <a:xfrm>
            <a:off x="795641" y="870419"/>
            <a:ext cx="9889292" cy="517302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460"/>
              </a:lnSpc>
              <a:spcBef>
                <a:spcPts val="800"/>
              </a:spcBef>
            </a:pPr>
            <a:r>
              <a:rPr lang="en-IE" sz="2300" b="1" u="none" strike="noStrike" kern="100" dirty="0">
                <a:solidFill>
                  <a:srgbClr val="5398A2"/>
                </a:solidFill>
                <a:effectLst/>
                <a:latin typeface="Calibri" panose="020F0502020204030204" pitchFamily="34" charset="0"/>
                <a:ea typeface="Cambria" panose="02040503050406030204" pitchFamily="18" charset="0"/>
                <a:cs typeface="Calibri" panose="020F0502020204030204" pitchFamily="34" charset="0"/>
              </a:rPr>
              <a:t>Lesen Sie </a:t>
            </a:r>
            <a:r>
              <a:rPr lang="en-IE" sz="2300" u="none" strike="noStrike" kern="100" dirty="0">
                <a:solidFill>
                  <a:srgbClr val="404040"/>
                </a:solidFill>
                <a:effectLst/>
                <a:latin typeface="Calibri" panose="020F0502020204030204" pitchFamily="34" charset="0"/>
                <a:ea typeface="Cambria" panose="02040503050406030204" pitchFamily="18" charset="0"/>
                <a:cs typeface="Calibri" panose="020F0502020204030204" pitchFamily="34" charset="0"/>
              </a:rPr>
              <a:t>das Buch </a:t>
            </a:r>
            <a:r>
              <a:rPr lang="en-IE" sz="2300" u="none" strike="noStrike" kern="100" dirty="0">
                <a:solidFill>
                  <a:srgbClr val="404040"/>
                </a:solidFill>
                <a:effectLst/>
                <a:latin typeface="Calibri" panose="020F0502020204030204" pitchFamily="34" charset="0"/>
                <a:ea typeface="Cambria" panose="02040503050406030204" pitchFamily="18" charset="0"/>
                <a:cs typeface="Calibri" panose="020F0502020204030204" pitchFamily="34" charset="0"/>
                <a:hlinkClick r:id="rId4">
                  <a:extLst>
                    <a:ext uri="{A12FA001-AC4F-418D-AE19-62706E023703}">
                      <ahyp:hlinkClr xmlns:ahyp="http://schemas.microsoft.com/office/drawing/2018/hyperlinkcolor" val="tx"/>
                    </a:ext>
                  </a:extLst>
                </a:hlinkClick>
              </a:rPr>
              <a:t>„Power, Empowerment, and Social </a:t>
            </a:r>
            <a:r>
              <a:rPr lang="en-IE" sz="2300" u="none" strike="noStrike" kern="100" dirty="0">
                <a:solidFill>
                  <a:srgbClr val="404040"/>
                </a:solidFill>
                <a:effectLst/>
                <a:latin typeface="Calibri" panose="020F0502020204030204" pitchFamily="34" charset="0"/>
                <a:ea typeface="Cambria" panose="02040503050406030204" pitchFamily="18" charset="0"/>
                <a:cs typeface="Calibri" panose="020F0502020204030204" pitchFamily="34" charset="0"/>
              </a:rPr>
              <a:t>Change“ (Macht, Empowerment </a:t>
            </a:r>
            <a:r>
              <a:rPr lang="en-IE" sz="2300" u="none" strike="noStrike" kern="100" dirty="0">
                <a:solidFill>
                  <a:srgbClr val="404040"/>
                </a:solidFill>
                <a:effectLst/>
                <a:latin typeface="Calibri" panose="020F0502020204030204" pitchFamily="34" charset="0"/>
                <a:ea typeface="Cambria" panose="02040503050406030204" pitchFamily="18" charset="0"/>
                <a:cs typeface="Calibri" panose="020F0502020204030204" pitchFamily="34" charset="0"/>
                <a:hlinkClick r:id="rId4">
                  <a:extLst>
                    <a:ext uri="{A12FA001-AC4F-418D-AE19-62706E023703}">
                      <ahyp:hlinkClr xmlns:ahyp="http://schemas.microsoft.com/office/drawing/2018/hyperlinkcolor" val="tx"/>
                    </a:ext>
                  </a:extLst>
                </a:hlinkClick>
              </a:rPr>
              <a:t>und sozialer Wandel</a:t>
            </a:r>
            <a:r>
              <a:rPr lang="en-IE" sz="2300" u="none" strike="noStrike" kern="100" dirty="0">
                <a:solidFill>
                  <a:srgbClr val="404040"/>
                </a:solidFill>
                <a:effectLst/>
                <a:latin typeface="Calibri" panose="020F0502020204030204" pitchFamily="34" charset="0"/>
                <a:ea typeface="Cambria" panose="02040503050406030204" pitchFamily="18" charset="0"/>
                <a:cs typeface="Calibri" panose="020F0502020204030204" pitchFamily="34" charset="0"/>
              </a:rPr>
              <a:t>) – oder Auszüge daraus. Das Buch untersucht, wie Macht in der Welt funktioniert und wie sie durch ermächtigte Personen und Gemeinschaften verändert werden kann.</a:t>
            </a:r>
          </a:p>
          <a:p>
            <a:pPr>
              <a:lnSpc>
                <a:spcPts val="2460"/>
              </a:lnSpc>
              <a:spcBef>
                <a:spcPts val="800"/>
              </a:spcBef>
            </a:pPr>
            <a:r>
              <a:rPr lang="en-IE" sz="2300" b="1" u="none" strike="noStrike" kern="100" dirty="0">
                <a:solidFill>
                  <a:srgbClr val="5398A2"/>
                </a:solidFill>
                <a:effectLst/>
                <a:latin typeface="Calibri" panose="020F0502020204030204" pitchFamily="34" charset="0"/>
                <a:ea typeface="Cambria" panose="02040503050406030204" pitchFamily="18" charset="0"/>
                <a:cs typeface="Calibri" panose="020F0502020204030204" pitchFamily="34" charset="0"/>
              </a:rPr>
              <a:t>Hören Sie </a:t>
            </a:r>
            <a:r>
              <a:rPr lang="en-IE" sz="2300" u="none" strike="noStrike" kern="100" dirty="0">
                <a:solidFill>
                  <a:srgbClr val="404040"/>
                </a:solidFill>
                <a:effectLst/>
                <a:latin typeface="Calibri" panose="020F0502020204030204" pitchFamily="34" charset="0"/>
                <a:ea typeface="Cambria" panose="02040503050406030204" pitchFamily="18" charset="0"/>
                <a:cs typeface="Calibri" panose="020F0502020204030204" pitchFamily="34" charset="0"/>
              </a:rPr>
              <a:t>sich den </a:t>
            </a:r>
            <a:r>
              <a:rPr lang="en-IE" sz="2300" u="none" strike="noStrike" kern="100" dirty="0">
                <a:solidFill>
                  <a:srgbClr val="404040"/>
                </a:solidFill>
                <a:effectLst/>
                <a:latin typeface="Calibri" panose="020F0502020204030204" pitchFamily="34" charset="0"/>
                <a:ea typeface="Cambria" panose="02040503050406030204" pitchFamily="18" charset="0"/>
                <a:cs typeface="Calibri" panose="020F0502020204030204" pitchFamily="34" charset="0"/>
                <a:hlinkClick r:id="rId5">
                  <a:extLst>
                    <a:ext uri="{A12FA001-AC4F-418D-AE19-62706E023703}">
                      <ahyp:hlinkClr xmlns:ahyp="http://schemas.microsoft.com/office/drawing/2018/hyperlinkcolor" val="tx"/>
                    </a:ext>
                  </a:extLst>
                </a:hlinkClick>
              </a:rPr>
              <a:t>SoundOff-Podcast</a:t>
            </a:r>
            <a:r>
              <a:rPr lang="en-IE" sz="2300" u="none" strike="noStrike" kern="100" dirty="0">
                <a:solidFill>
                  <a:srgbClr val="404040"/>
                </a:solidFill>
                <a:effectLst/>
                <a:latin typeface="Calibri" panose="020F0502020204030204" pitchFamily="34" charset="0"/>
                <a:ea typeface="Cambria" panose="02040503050406030204" pitchFamily="18" charset="0"/>
                <a:cs typeface="Calibri" panose="020F0502020204030204" pitchFamily="34" charset="0"/>
              </a:rPr>
              <a:t> an, der sich mit der Stärkung junger Menschen befasst und junge Unternehmer, gemeinnützige Organisationen, lokale Künstler und mehr vorstellt. </a:t>
            </a:r>
          </a:p>
          <a:p>
            <a:pPr>
              <a:lnSpc>
                <a:spcPts val="2460"/>
              </a:lnSpc>
              <a:spcBef>
                <a:spcPts val="800"/>
              </a:spcBef>
            </a:pPr>
            <a:r>
              <a:rPr lang="en-IE" sz="2300" b="1" u="none" strike="noStrike" kern="100" dirty="0">
                <a:solidFill>
                  <a:srgbClr val="5398A2"/>
                </a:solidFill>
                <a:effectLst/>
                <a:latin typeface="Calibri" panose="020F0502020204030204" pitchFamily="34" charset="0"/>
                <a:ea typeface="Cambria" panose="02040503050406030204" pitchFamily="18" charset="0"/>
                <a:cs typeface="Calibri" panose="020F0502020204030204" pitchFamily="34" charset="0"/>
              </a:rPr>
              <a:t>Sehen Sie sich </a:t>
            </a:r>
            <a:r>
              <a:rPr lang="en-IE" sz="2300" u="none" strike="noStrike" kern="100" dirty="0">
                <a:solidFill>
                  <a:srgbClr val="404040"/>
                </a:solidFill>
                <a:effectLst/>
                <a:latin typeface="Calibri" panose="020F0502020204030204" pitchFamily="34" charset="0"/>
                <a:ea typeface="Cambria" panose="02040503050406030204" pitchFamily="18" charset="0"/>
                <a:cs typeface="Calibri" panose="020F0502020204030204" pitchFamily="34" charset="0"/>
              </a:rPr>
              <a:t>diesen Ted Talk über das </a:t>
            </a:r>
            <a:r>
              <a:rPr lang="en-IE" sz="2300" u="none" strike="noStrike" kern="100" dirty="0">
                <a:solidFill>
                  <a:srgbClr val="404040"/>
                </a:solidFill>
                <a:effectLst/>
                <a:latin typeface="Calibri" panose="020F0502020204030204" pitchFamily="34" charset="0"/>
                <a:ea typeface="Cambria" panose="02040503050406030204" pitchFamily="18" charset="0"/>
                <a:cs typeface="Calibri" panose="020F0502020204030204" pitchFamily="34" charset="0"/>
                <a:hlinkClick r:id="rId6">
                  <a:extLst>
                    <a:ext uri="{A12FA001-AC4F-418D-AE19-62706E023703}">
                      <ahyp:hlinkClr xmlns:ahyp="http://schemas.microsoft.com/office/drawing/2018/hyperlinkcolor" val="tx"/>
                    </a:ext>
                  </a:extLst>
                </a:hlinkClick>
              </a:rPr>
              <a:t>Empowerment-Dreieck </a:t>
            </a:r>
            <a:r>
              <a:rPr lang="en-IE" sz="2300" b="1" u="none" strike="noStrike" kern="100" dirty="0">
                <a:solidFill>
                  <a:srgbClr val="5398A2"/>
                </a:solidFill>
                <a:effectLst/>
                <a:latin typeface="Calibri" panose="020F0502020204030204" pitchFamily="34" charset="0"/>
                <a:ea typeface="Cambria" panose="02040503050406030204" pitchFamily="18" charset="0"/>
                <a:cs typeface="Calibri" panose="020F0502020204030204" pitchFamily="34" charset="0"/>
              </a:rPr>
              <a:t>an, der </a:t>
            </a:r>
            <a:r>
              <a:rPr lang="en-IE" sz="2300" u="none" strike="noStrike" kern="100" dirty="0">
                <a:solidFill>
                  <a:srgbClr val="404040"/>
                </a:solidFill>
                <a:effectLst/>
                <a:latin typeface="Calibri" panose="020F0502020204030204" pitchFamily="34" charset="0"/>
                <a:ea typeface="Cambria" panose="02040503050406030204" pitchFamily="18" charset="0"/>
                <a:cs typeface="Calibri" panose="020F0502020204030204" pitchFamily="34" charset="0"/>
              </a:rPr>
              <a:t>junge Menschen dazu einlädt, zu Akteuren des Wandels zu werden.</a:t>
            </a:r>
          </a:p>
          <a:p>
            <a:pPr>
              <a:lnSpc>
                <a:spcPts val="2460"/>
              </a:lnSpc>
              <a:spcBef>
                <a:spcPts val="800"/>
              </a:spcBef>
            </a:pPr>
            <a:r>
              <a:rPr lang="en-IE" sz="2300" b="1" kern="100" dirty="0">
                <a:solidFill>
                  <a:srgbClr val="5398A2"/>
                </a:solidFill>
                <a:effectLst/>
                <a:latin typeface="Calibri" panose="020F0502020204030204" pitchFamily="34" charset="0"/>
                <a:ea typeface="Cambria" panose="02040503050406030204" pitchFamily="18" charset="0"/>
                <a:cs typeface="Calibri" panose="020F0502020204030204" pitchFamily="34" charset="0"/>
              </a:rPr>
              <a:t>Spielen Sie: </a:t>
            </a:r>
            <a:r>
              <a:rPr lang="en-IE" sz="2300" kern="100" dirty="0">
                <a:solidFill>
                  <a:srgbClr val="404040"/>
                </a:solidFill>
                <a:effectLst/>
                <a:latin typeface="Calibri" panose="020F0502020204030204" pitchFamily="34" charset="0"/>
                <a:ea typeface="Cambria" panose="02040503050406030204" pitchFamily="18" charset="0"/>
                <a:cs typeface="Calibri" panose="020F0502020204030204" pitchFamily="34" charset="0"/>
              </a:rPr>
              <a:t>Die „5-Why-Technik” ist ein einfaches, aber wirkungsvolles Problemlösungsinstrument, das den Teilnehmern hilft, die Ursache eines Problems aufzudecken, indem sie fünfmal hintereinander „Warum?” fragen. Durch wiederholtes Hinterfragen der Ursache eines Problems können die Teilnehmer über oberflächliche Erklärungen hinausgehen und tiefere, oft weniger offensichtliche Gründe für die Herausforderungen entdecken, mit denen sie konfrontiert sind.</a:t>
            </a:r>
            <a:r>
              <a:rPr lang="en-IE" sz="2300" dirty="0">
                <a:solidFill>
                  <a:srgbClr val="404040"/>
                </a:solidFill>
                <a:effectLst/>
                <a:latin typeface="Calibri" panose="020F0502020204030204" pitchFamily="34" charset="0"/>
                <a:cs typeface="Calibri" panose="020F0502020204030204" pitchFamily="34" charset="0"/>
              </a:rPr>
              <a:t> </a:t>
            </a:r>
            <a:endParaRPr lang="en-IE" sz="2300"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endParaRPr>
          </a:p>
        </p:txBody>
      </p:sp>
    </p:spTree>
    <p:extLst>
      <p:ext uri="{BB962C8B-B14F-4D97-AF65-F5344CB8AC3E}">
        <p14:creationId xmlns:p14="http://schemas.microsoft.com/office/powerpoint/2010/main" val="299054754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34E331-B507-1ECC-01BA-74A996C49028}"/>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7D2FBEB6-45F3-EC11-4450-823C5083D1E0}"/>
              </a:ext>
            </a:extLst>
          </p:cNvPr>
          <p:cNvPicPr>
            <a:picLocks noChangeAspect="1"/>
          </p:cNvPicPr>
          <p:nvPr/>
        </p:nvPicPr>
        <p:blipFill rotWithShape="1">
          <a:blip r:embed="rId2"/>
          <a:srcRect l="-16994" t="48092" r="16994" b="-11364"/>
          <a:stretch/>
        </p:blipFill>
        <p:spPr>
          <a:xfrm>
            <a:off x="5930567" y="-9589"/>
            <a:ext cx="5487602" cy="5208132"/>
          </a:xfrm>
          <a:prstGeom prst="rect">
            <a:avLst/>
          </a:prstGeom>
        </p:spPr>
      </p:pic>
      <p:sp>
        <p:nvSpPr>
          <p:cNvPr id="11" name="Google Shape;133;p1">
            <a:extLst>
              <a:ext uri="{FF2B5EF4-FFF2-40B4-BE49-F238E27FC236}">
                <a16:creationId xmlns:a16="http://schemas.microsoft.com/office/drawing/2014/main" id="{49D7F50A-364D-4E93-1A8C-6EFD66341433}"/>
              </a:ext>
            </a:extLst>
          </p:cNvPr>
          <p:cNvSpPr/>
          <p:nvPr/>
        </p:nvSpPr>
        <p:spPr>
          <a:xfrm rot="10800000">
            <a:off x="23559" y="0"/>
            <a:ext cx="11394609" cy="6857994"/>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CCEA4087-6C1E-EC2F-57FC-D06758B47757}"/>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40920B5F-349C-110F-C8CC-CEE360D61494}"/>
              </a:ext>
            </a:extLst>
          </p:cNvPr>
          <p:cNvSpPr/>
          <p:nvPr/>
        </p:nvSpPr>
        <p:spPr>
          <a:xfrm>
            <a:off x="480835" y="1005875"/>
            <a:ext cx="9900294" cy="4793267"/>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IE" sz="1800" dirty="0">
              <a:solidFill>
                <a:schemeClr val="lt1"/>
              </a:solidFill>
              <a:latin typeface="Calibri"/>
              <a:ea typeface="Calibri"/>
              <a:cs typeface="Calibri"/>
              <a:sym typeface="Calibri"/>
            </a:endParaRPr>
          </a:p>
        </p:txBody>
      </p:sp>
      <p:sp>
        <p:nvSpPr>
          <p:cNvPr id="16" name="Google Shape;145;p2">
            <a:extLst>
              <a:ext uri="{FF2B5EF4-FFF2-40B4-BE49-F238E27FC236}">
                <a16:creationId xmlns:a16="http://schemas.microsoft.com/office/drawing/2014/main" id="{B2E6888C-3E47-70E5-6442-C3E2513D616C}"/>
              </a:ext>
            </a:extLst>
          </p:cNvPr>
          <p:cNvSpPr txBox="1">
            <a:spLocks/>
          </p:cNvSpPr>
          <p:nvPr/>
        </p:nvSpPr>
        <p:spPr>
          <a:xfrm>
            <a:off x="0" y="1269110"/>
            <a:ext cx="2827176" cy="671785"/>
          </a:xfrm>
          <a:prstGeom prst="rect">
            <a:avLst/>
          </a:prstGeom>
          <a:solidFill>
            <a:srgbClr val="5398A2"/>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chemeClr val="bg1"/>
                </a:solidFill>
              </a:rPr>
              <a:t>SPIEL</a:t>
            </a:r>
          </a:p>
        </p:txBody>
      </p:sp>
      <p:sp>
        <p:nvSpPr>
          <p:cNvPr id="3" name="Text Placeholder 3">
            <a:extLst>
              <a:ext uri="{FF2B5EF4-FFF2-40B4-BE49-F238E27FC236}">
                <a16:creationId xmlns:a16="http://schemas.microsoft.com/office/drawing/2014/main" id="{7FD609D7-1017-DE95-702F-ABDF8FE06881}"/>
              </a:ext>
            </a:extLst>
          </p:cNvPr>
          <p:cNvSpPr txBox="1">
            <a:spLocks/>
          </p:cNvSpPr>
          <p:nvPr/>
        </p:nvSpPr>
        <p:spPr>
          <a:xfrm>
            <a:off x="773831" y="2333302"/>
            <a:ext cx="9464451" cy="312847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460"/>
              </a:lnSpc>
              <a:spcBef>
                <a:spcPts val="400"/>
              </a:spcBef>
              <a:buClr>
                <a:srgbClr val="5398A2"/>
              </a:buClr>
              <a:buNone/>
            </a:pPr>
            <a:r>
              <a:rPr lang="en-IE" sz="2300"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rPr>
              <a:t>Das „5-Why-Spiel” kann eine unschätzbare Methode sein, um den Teilnehmern dabei zu helfen, die zugrunde liegenden Ursachen für klimabezogene Herausforderungen und Handlungsbarrieren zu identifizieren. Diese Übung ermöglicht es Einzelpersonen oder Gruppen zu analysieren, warum bestimmte Hindernisse bestehen – seien sie persönlicher, gesellschaftlicher oder systemischer Natur – und wie sie wirksame Schritte zur Lösung dieser Probleme unternehmen können. Das Spiel betont, wie wichtig es ist, die Ursachen für Untätigkeit oder Ängste im Zusammenhang mit dem Klimawandel zu verstehen, anstatt nur die Symptome zu bekämpfen. </a:t>
            </a:r>
          </a:p>
        </p:txBody>
      </p:sp>
    </p:spTree>
    <p:extLst>
      <p:ext uri="{BB962C8B-B14F-4D97-AF65-F5344CB8AC3E}">
        <p14:creationId xmlns:p14="http://schemas.microsoft.com/office/powerpoint/2010/main" val="225648756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6533D1-3B00-5177-E933-183B779CB8D2}"/>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C0F5D7E7-8AC0-F052-DBDF-80CDBB785576}"/>
              </a:ext>
            </a:extLst>
          </p:cNvPr>
          <p:cNvPicPr>
            <a:picLocks noChangeAspect="1"/>
          </p:cNvPicPr>
          <p:nvPr/>
        </p:nvPicPr>
        <p:blipFill rotWithShape="1">
          <a:blip r:embed="rId2"/>
          <a:srcRect l="-16994" t="48092" r="16994" b="-11364"/>
          <a:stretch/>
        </p:blipFill>
        <p:spPr>
          <a:xfrm>
            <a:off x="5908757" y="20767"/>
            <a:ext cx="5487602" cy="5208132"/>
          </a:xfrm>
          <a:prstGeom prst="rect">
            <a:avLst/>
          </a:prstGeom>
        </p:spPr>
      </p:pic>
      <p:sp>
        <p:nvSpPr>
          <p:cNvPr id="11" name="Google Shape;133;p1">
            <a:extLst>
              <a:ext uri="{FF2B5EF4-FFF2-40B4-BE49-F238E27FC236}">
                <a16:creationId xmlns:a16="http://schemas.microsoft.com/office/drawing/2014/main" id="{05CD9119-19FA-B7CB-2CCA-8C4AE7E7AF9F}"/>
              </a:ext>
            </a:extLst>
          </p:cNvPr>
          <p:cNvSpPr/>
          <p:nvPr/>
        </p:nvSpPr>
        <p:spPr>
          <a:xfrm rot="10800000">
            <a:off x="7836" y="-883"/>
            <a:ext cx="11410317" cy="6858875"/>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7653201D-6E7A-8398-8A5C-98387EE5074A}"/>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FE0010AA-0535-2856-41BC-B2C51200242F}"/>
              </a:ext>
            </a:extLst>
          </p:cNvPr>
          <p:cNvSpPr/>
          <p:nvPr/>
        </p:nvSpPr>
        <p:spPr>
          <a:xfrm>
            <a:off x="534735" y="1398890"/>
            <a:ext cx="10509894" cy="5208131"/>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IE" sz="1800" dirty="0">
              <a:solidFill>
                <a:schemeClr val="lt1"/>
              </a:solidFill>
              <a:latin typeface="Calibri"/>
              <a:ea typeface="Calibri"/>
              <a:cs typeface="Calibri"/>
              <a:sym typeface="Calibri"/>
            </a:endParaRPr>
          </a:p>
        </p:txBody>
      </p:sp>
      <p:sp>
        <p:nvSpPr>
          <p:cNvPr id="25" name="Google Shape;145;p2">
            <a:extLst>
              <a:ext uri="{FF2B5EF4-FFF2-40B4-BE49-F238E27FC236}">
                <a16:creationId xmlns:a16="http://schemas.microsoft.com/office/drawing/2014/main" id="{F5BAA4D0-E1B8-40C3-864B-E7045808256A}"/>
              </a:ext>
            </a:extLst>
          </p:cNvPr>
          <p:cNvSpPr txBox="1">
            <a:spLocks/>
          </p:cNvSpPr>
          <p:nvPr/>
        </p:nvSpPr>
        <p:spPr>
          <a:xfrm>
            <a:off x="0" y="301765"/>
            <a:ext cx="3972393"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„5 Whys“-Spiel </a:t>
            </a:r>
          </a:p>
        </p:txBody>
      </p:sp>
      <p:sp>
        <p:nvSpPr>
          <p:cNvPr id="5" name="Text Placeholder 3">
            <a:extLst>
              <a:ext uri="{FF2B5EF4-FFF2-40B4-BE49-F238E27FC236}">
                <a16:creationId xmlns:a16="http://schemas.microsoft.com/office/drawing/2014/main" id="{50AB9FEE-77A6-1D54-A01A-EB83FC048CC1}"/>
              </a:ext>
            </a:extLst>
          </p:cNvPr>
          <p:cNvSpPr txBox="1">
            <a:spLocks/>
          </p:cNvSpPr>
          <p:nvPr/>
        </p:nvSpPr>
        <p:spPr>
          <a:xfrm>
            <a:off x="795641" y="1813810"/>
            <a:ext cx="9937316" cy="36452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460"/>
              </a:lnSpc>
              <a:spcBef>
                <a:spcPts val="400"/>
              </a:spcBef>
              <a:buClr>
                <a:srgbClr val="5398A2"/>
              </a:buClr>
            </a:pPr>
            <a:r>
              <a:rPr lang="en-IE" sz="2300" b="1" u="none" strike="noStrike" dirty="0">
                <a:solidFill>
                  <a:srgbClr val="5398A2"/>
                </a:solidFill>
                <a:effectLst/>
                <a:latin typeface="Calibri" panose="020F0502020204030204" pitchFamily="34" charset="0"/>
                <a:ea typeface="Arial" panose="020B0604020202020204" pitchFamily="34" charset="0"/>
                <a:cs typeface="Calibri" panose="020F0502020204030204" pitchFamily="34" charset="0"/>
              </a:rPr>
              <a:t>Identifiziert die Ursachen: </a:t>
            </a:r>
            <a:r>
              <a:rPr lang="en-IE" sz="2300"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rPr>
              <a:t>Anstatt sich auf oberflächliche Probleme zu konzentrieren, lernen die Teilnehmer, tiefer zu graben und die wahren Ursachen ihrer Hindernisse zu finden, sodass sie sich auf umsetzbare Lösungen konzentrieren können.</a:t>
            </a:r>
          </a:p>
          <a:p>
            <a:pPr>
              <a:lnSpc>
                <a:spcPts val="2460"/>
              </a:lnSpc>
              <a:spcBef>
                <a:spcPts val="400"/>
              </a:spcBef>
              <a:buClr>
                <a:srgbClr val="5398A2"/>
              </a:buClr>
            </a:pPr>
            <a:r>
              <a:rPr lang="en-IE" sz="2300" b="1" u="none" strike="noStrike" dirty="0">
                <a:solidFill>
                  <a:srgbClr val="5398A2"/>
                </a:solidFill>
                <a:effectLst/>
                <a:latin typeface="Calibri" panose="020F0502020204030204" pitchFamily="34" charset="0"/>
                <a:ea typeface="Arial" panose="020B0604020202020204" pitchFamily="34" charset="0"/>
                <a:cs typeface="Calibri" panose="020F0502020204030204" pitchFamily="34" charset="0"/>
              </a:rPr>
              <a:t>Fördert kritisches Denken: </a:t>
            </a:r>
            <a:r>
              <a:rPr lang="en-IE" sz="2300"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rPr>
              <a:t>Indem die Teilnehmer dazu herausgefordert werden, über die erste offensichtliche Antwort hinauszugehen, fördert das Spiel tieferes kritisches Denken und Problemlösungsfähigkeiten.</a:t>
            </a:r>
          </a:p>
          <a:p>
            <a:pPr>
              <a:lnSpc>
                <a:spcPts val="2460"/>
              </a:lnSpc>
              <a:spcBef>
                <a:spcPts val="400"/>
              </a:spcBef>
              <a:buClr>
                <a:srgbClr val="5398A2"/>
              </a:buClr>
            </a:pPr>
            <a:r>
              <a:rPr lang="en-IE" sz="2300" b="1" u="none" strike="noStrike" dirty="0">
                <a:solidFill>
                  <a:srgbClr val="5398A2"/>
                </a:solidFill>
                <a:effectLst/>
                <a:latin typeface="Calibri" panose="020F0502020204030204" pitchFamily="34" charset="0"/>
                <a:ea typeface="Arial" panose="020B0604020202020204" pitchFamily="34" charset="0"/>
                <a:cs typeface="Calibri" panose="020F0502020204030204" pitchFamily="34" charset="0"/>
              </a:rPr>
              <a:t>Befähigt zu persönlichem Handeln: </a:t>
            </a:r>
            <a:r>
              <a:rPr lang="en-IE" sz="2300"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rPr>
              <a:t>Das Spiel hilft den Teilnehmern zu erkennen, dass sie durch ein klareres Verständnis ihrer Herausforderungen in die Lage versetzt werden, sinnvolle Schritte zum Handeln zu unternehmen.</a:t>
            </a:r>
          </a:p>
          <a:p>
            <a:pPr>
              <a:lnSpc>
                <a:spcPts val="2460"/>
              </a:lnSpc>
              <a:spcBef>
                <a:spcPts val="400"/>
              </a:spcBef>
              <a:buClr>
                <a:srgbClr val="5398A2"/>
              </a:buClr>
            </a:pPr>
            <a:r>
              <a:rPr lang="en-IE" sz="2300" b="1" u="none" strike="noStrike" dirty="0">
                <a:solidFill>
                  <a:srgbClr val="5398A2"/>
                </a:solidFill>
                <a:effectLst/>
                <a:latin typeface="Calibri" panose="020F0502020204030204" pitchFamily="34" charset="0"/>
                <a:ea typeface="Arial" panose="020B0604020202020204" pitchFamily="34" charset="0"/>
                <a:cs typeface="Calibri" panose="020F0502020204030204" pitchFamily="34" charset="0"/>
              </a:rPr>
              <a:t>Schafft Gemeinschaft: </a:t>
            </a:r>
            <a:r>
              <a:rPr lang="en-IE" sz="2300"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rPr>
              <a:t>Der Austausch über Hindernisse und Lösungen mit anderen fördert ein Gefühl der gemeinsamen Zielsetzung und kollektiven Ermächtigung, was für die Bewältigung der Klimakrise von entscheidender Bedeutung ist.</a:t>
            </a:r>
          </a:p>
          <a:p>
            <a:pPr>
              <a:lnSpc>
                <a:spcPts val="2460"/>
              </a:lnSpc>
              <a:spcBef>
                <a:spcPts val="400"/>
              </a:spcBef>
              <a:buClr>
                <a:srgbClr val="5398A2"/>
              </a:buClr>
            </a:pPr>
            <a:endParaRPr lang="en-IE" sz="2300"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endParaRPr>
          </a:p>
          <a:p>
            <a:pPr lvl="0">
              <a:lnSpc>
                <a:spcPts val="2460"/>
              </a:lnSpc>
              <a:spcBef>
                <a:spcPts val="400"/>
              </a:spcBef>
              <a:buClr>
                <a:srgbClr val="5398A2"/>
              </a:buClr>
            </a:pPr>
            <a:endParaRPr lang="en-IE" sz="2300"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endParaRPr>
          </a:p>
          <a:p>
            <a:pPr>
              <a:lnSpc>
                <a:spcPts val="2460"/>
              </a:lnSpc>
              <a:spcBef>
                <a:spcPts val="400"/>
              </a:spcBef>
              <a:buClr>
                <a:srgbClr val="5398A2"/>
              </a:buClr>
            </a:pPr>
            <a:endParaRPr lang="en-IE" sz="2300"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endParaRPr>
          </a:p>
        </p:txBody>
      </p:sp>
    </p:spTree>
    <p:extLst>
      <p:ext uri="{BB962C8B-B14F-4D97-AF65-F5344CB8AC3E}">
        <p14:creationId xmlns:p14="http://schemas.microsoft.com/office/powerpoint/2010/main" val="51606449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7CAA39-3F52-5C58-B6E3-13B5C5B672C3}"/>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E7DA0C8A-BC64-FF47-A986-8ADE9061B388}"/>
              </a:ext>
            </a:extLst>
          </p:cNvPr>
          <p:cNvPicPr>
            <a:picLocks noChangeAspect="1"/>
          </p:cNvPicPr>
          <p:nvPr/>
        </p:nvPicPr>
        <p:blipFill rotWithShape="1">
          <a:blip r:embed="rId2"/>
          <a:srcRect l="-16994" t="48092" r="16994" b="-11364"/>
          <a:stretch/>
        </p:blipFill>
        <p:spPr>
          <a:xfrm>
            <a:off x="2443397" y="0"/>
            <a:ext cx="8826901" cy="8377369"/>
          </a:xfrm>
          <a:prstGeom prst="rect">
            <a:avLst/>
          </a:prstGeom>
        </p:spPr>
      </p:pic>
      <p:sp>
        <p:nvSpPr>
          <p:cNvPr id="11" name="Google Shape;133;p1">
            <a:extLst>
              <a:ext uri="{FF2B5EF4-FFF2-40B4-BE49-F238E27FC236}">
                <a16:creationId xmlns:a16="http://schemas.microsoft.com/office/drawing/2014/main" id="{29D979D8-8D8C-7C2C-D222-CF4AF9F40FB8}"/>
              </a:ext>
            </a:extLst>
          </p:cNvPr>
          <p:cNvSpPr/>
          <p:nvPr/>
        </p:nvSpPr>
        <p:spPr>
          <a:xfrm rot="10800000">
            <a:off x="7836" y="-885"/>
            <a:ext cx="11262462" cy="6858875"/>
          </a:xfrm>
          <a:prstGeom prst="rect">
            <a:avLst/>
          </a:prstGeom>
          <a:gradFill>
            <a:gsLst>
              <a:gs pos="26000">
                <a:srgbClr val="1F8E47"/>
              </a:gs>
              <a:gs pos="48000">
                <a:srgbClr val="1F8E47"/>
              </a:gs>
              <a:gs pos="79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4050D42E-DE7D-582D-EE19-DAA71CB1A5CF}"/>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A51906CE-107A-A1D4-853A-91131025D4B6}"/>
              </a:ext>
            </a:extLst>
          </p:cNvPr>
          <p:cNvSpPr/>
          <p:nvPr/>
        </p:nvSpPr>
        <p:spPr>
          <a:xfrm>
            <a:off x="758856" y="2263404"/>
            <a:ext cx="5738924" cy="3850560"/>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5" name="Google Shape;145;p2">
            <a:extLst>
              <a:ext uri="{FF2B5EF4-FFF2-40B4-BE49-F238E27FC236}">
                <a16:creationId xmlns:a16="http://schemas.microsoft.com/office/drawing/2014/main" id="{FCD0E5FC-CE0A-8656-68B0-C58D4EA7C6E5}"/>
              </a:ext>
            </a:extLst>
          </p:cNvPr>
          <p:cNvSpPr txBox="1">
            <a:spLocks/>
          </p:cNvSpPr>
          <p:nvPr/>
        </p:nvSpPr>
        <p:spPr>
          <a:xfrm>
            <a:off x="0" y="639397"/>
            <a:ext cx="11915191"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Schritt-für-Schritt-Anleitung für das 5-Why-Spiel:</a:t>
            </a:r>
          </a:p>
        </p:txBody>
      </p:sp>
      <p:sp>
        <p:nvSpPr>
          <p:cNvPr id="5" name="Text Placeholder 3">
            <a:extLst>
              <a:ext uri="{FF2B5EF4-FFF2-40B4-BE49-F238E27FC236}">
                <a16:creationId xmlns:a16="http://schemas.microsoft.com/office/drawing/2014/main" id="{BCF7876E-9FA2-5229-0C49-785A482A34F4}"/>
              </a:ext>
            </a:extLst>
          </p:cNvPr>
          <p:cNvSpPr txBox="1">
            <a:spLocks/>
          </p:cNvSpPr>
          <p:nvPr/>
        </p:nvSpPr>
        <p:spPr>
          <a:xfrm>
            <a:off x="1158169" y="2636890"/>
            <a:ext cx="5145583" cy="321336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Clr>
                <a:srgbClr val="E6C8C7"/>
              </a:buClr>
              <a:buNone/>
            </a:pPr>
            <a:r>
              <a:rPr lang="en-IE" sz="2400" b="1" dirty="0">
                <a:solidFill>
                  <a:srgbClr val="5398A2"/>
                </a:solidFill>
                <a:latin typeface="Calibri" panose="020F0502020204030204" pitchFamily="34" charset="0"/>
                <a:ea typeface="Calibri" panose="020F0502020204030204" pitchFamily="34" charset="0"/>
                <a:cs typeface="Calibri" panose="020F0502020204030204" pitchFamily="34" charset="0"/>
              </a:rPr>
              <a:t>Dauer: 	</a:t>
            </a:r>
          </a:p>
          <a:p>
            <a:pPr marL="0" indent="0">
              <a:lnSpc>
                <a:spcPts val="2500"/>
              </a:lnSpc>
              <a:spcBef>
                <a:spcPts val="0"/>
              </a:spcBef>
              <a:buClr>
                <a:srgbClr val="E6C8C7"/>
              </a:buClr>
              <a:buNone/>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20–30 Minuten</a:t>
            </a:r>
          </a:p>
          <a:p>
            <a:pPr marL="0" indent="0">
              <a:lnSpc>
                <a:spcPts val="2500"/>
              </a:lnSpc>
              <a:spcBef>
                <a:spcPts val="0"/>
              </a:spcBef>
              <a:buClr>
                <a:srgbClr val="E6C8C7"/>
              </a:buClr>
              <a:buNone/>
            </a:pPr>
            <a:b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br>
            <a:r>
              <a:rPr lang="en-IE" sz="2400" b="1" dirty="0">
                <a:solidFill>
                  <a:srgbClr val="5398A2"/>
                </a:solidFill>
                <a:latin typeface="Calibri" panose="020F0502020204030204" pitchFamily="34" charset="0"/>
                <a:ea typeface="Calibri" panose="020F0502020204030204" pitchFamily="34" charset="0"/>
                <a:cs typeface="Calibri" panose="020F0502020204030204" pitchFamily="34" charset="0"/>
              </a:rPr>
              <a:t>Anzahl der Teilnehmer: </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p>
          <a:p>
            <a:pPr marL="0" indent="0">
              <a:lnSpc>
                <a:spcPts val="2500"/>
              </a:lnSpc>
              <a:spcBef>
                <a:spcPts val="0"/>
              </a:spcBef>
              <a:buClr>
                <a:srgbClr val="E6C8C7"/>
              </a:buClr>
              <a:buNone/>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Einzelpersonen oder Gruppen (3–5 Personen)</a:t>
            </a:r>
          </a:p>
          <a:p>
            <a:pPr marL="0" indent="0">
              <a:lnSpc>
                <a:spcPts val="2500"/>
              </a:lnSpc>
              <a:spcBef>
                <a:spcPts val="0"/>
              </a:spcBef>
              <a:buClr>
                <a:srgbClr val="E6C8C7"/>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r>
              <a:rPr lang="en-IE" sz="2400" b="1" dirty="0">
                <a:solidFill>
                  <a:srgbClr val="5398A2"/>
                </a:solidFill>
                <a:latin typeface="Calibri" panose="020F0502020204030204" pitchFamily="34" charset="0"/>
                <a:ea typeface="Calibri" panose="020F0502020204030204" pitchFamily="34" charset="0"/>
                <a:cs typeface="Calibri" panose="020F0502020204030204" pitchFamily="34" charset="0"/>
              </a:rPr>
              <a:t>Materialien: </a:t>
            </a:r>
          </a:p>
          <a:p>
            <a:pPr marL="0" indent="0">
              <a:lnSpc>
                <a:spcPts val="2500"/>
              </a:lnSpc>
              <a:spcBef>
                <a:spcPts val="0"/>
              </a:spcBef>
              <a:buClr>
                <a:srgbClr val="E6C8C7"/>
              </a:buClr>
              <a:buNone/>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Whiteboard, Papier oder digitale Hilfsmittel zum Notieren der Antworten</a:t>
            </a:r>
          </a:p>
          <a:p>
            <a:pPr marL="0" indent="0">
              <a:lnSpc>
                <a:spcPts val="2500"/>
              </a:lnSpc>
              <a:spcBef>
                <a:spcPts val="0"/>
              </a:spcBef>
              <a:buClr>
                <a:srgbClr val="E6C8C7"/>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endPar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72506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E7723D-4642-4DE2-6EFC-83E4D6E8B729}"/>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A774E76E-8629-5B32-8283-5857D722CB5D}"/>
              </a:ext>
            </a:extLst>
          </p:cNvPr>
          <p:cNvPicPr>
            <a:picLocks noChangeAspect="1"/>
          </p:cNvPicPr>
          <p:nvPr/>
        </p:nvPicPr>
        <p:blipFill rotWithShape="1">
          <a:blip r:embed="rId2"/>
          <a:srcRect l="-16994" t="48092" r="16994" b="20511"/>
          <a:stretch/>
        </p:blipFill>
        <p:spPr>
          <a:xfrm>
            <a:off x="4302820" y="2805"/>
            <a:ext cx="7873462" cy="3708219"/>
          </a:xfrm>
          <a:prstGeom prst="rect">
            <a:avLst/>
          </a:prstGeom>
        </p:spPr>
      </p:pic>
      <p:sp>
        <p:nvSpPr>
          <p:cNvPr id="11" name="Google Shape;133;p1">
            <a:extLst>
              <a:ext uri="{FF2B5EF4-FFF2-40B4-BE49-F238E27FC236}">
                <a16:creationId xmlns:a16="http://schemas.microsoft.com/office/drawing/2014/main" id="{748EF222-C5E5-858E-6757-6823BF9AB0F2}"/>
              </a:ext>
            </a:extLst>
          </p:cNvPr>
          <p:cNvSpPr/>
          <p:nvPr/>
        </p:nvSpPr>
        <p:spPr>
          <a:xfrm rot="10800000">
            <a:off x="-6" y="-9"/>
            <a:ext cx="12176285" cy="6256489"/>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D72ADF3D-A785-2BF6-7520-3ADF316689B9}"/>
              </a:ext>
            </a:extLst>
          </p:cNvPr>
          <p:cNvSpPr/>
          <p:nvPr/>
        </p:nvSpPr>
        <p:spPr>
          <a:xfrm rot="10800000">
            <a:off x="-2" y="-2"/>
            <a:ext cx="5038165" cy="4663441"/>
          </a:xfrm>
          <a:prstGeom prst="rect">
            <a:avLst/>
          </a:prstGeom>
          <a:blipFill>
            <a:blip r:embed="rId3">
              <a:alphaModFix amt="73000"/>
            </a:blip>
            <a:srcRect/>
            <a:stretch>
              <a:fillRect l="18129" t="9487" r="-13942" b="-13154"/>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3">
            <a:extLst>
              <a:ext uri="{FF2B5EF4-FFF2-40B4-BE49-F238E27FC236}">
                <a16:creationId xmlns:a16="http://schemas.microsoft.com/office/drawing/2014/main" id="{904AB058-B4BD-2CF6-3B36-5C1ACB992716}"/>
              </a:ext>
            </a:extLst>
          </p:cNvPr>
          <p:cNvSpPr txBox="1">
            <a:spLocks/>
          </p:cNvSpPr>
          <p:nvPr/>
        </p:nvSpPr>
        <p:spPr>
          <a:xfrm>
            <a:off x="580023" y="505298"/>
            <a:ext cx="3002622" cy="60805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None/>
            </a:pP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Nachdem ich als junger Erwachsener einen persönlichen Tiefpunkt erreicht hatte, kehrte ich nach Hause zurück, um mich neu zu orientieren und Hilfe zu suchen. Ich war von Angst und Scham überwältigt und wusste nicht, wie es weitergehen sollte. </a:t>
            </a:r>
          </a:p>
        </p:txBody>
      </p:sp>
      <p:sp>
        <p:nvSpPr>
          <p:cNvPr id="8" name="Text Placeholder 3">
            <a:extLst>
              <a:ext uri="{FF2B5EF4-FFF2-40B4-BE49-F238E27FC236}">
                <a16:creationId xmlns:a16="http://schemas.microsoft.com/office/drawing/2014/main" id="{ED7C8B7B-3A86-3479-1CB1-F3D417452AAB}"/>
              </a:ext>
            </a:extLst>
          </p:cNvPr>
          <p:cNvSpPr txBox="1">
            <a:spLocks/>
          </p:cNvSpPr>
          <p:nvPr/>
        </p:nvSpPr>
        <p:spPr>
          <a:xfrm>
            <a:off x="4302820" y="505298"/>
            <a:ext cx="7525387" cy="558572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200"/>
              </a:lnSpc>
              <a:spcBef>
                <a:spcPts val="0"/>
              </a:spcBef>
              <a:buNone/>
            </a:pPr>
            <a:r>
              <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rPr>
              <a:t>Ich begann in einem Café zu arbeiten, wo ich einen netten Mann traf, der mir das Buch „Autobiographie eines Yogi“ mit einem der oben genannten Zitate schenkte: „Man kann die Erde nicht hören, wenn sie sich bewegt; große Kräfte machen nur sehr wenig Lärm.“ Er hatte dieses Zitat für mich ausgewählt, um mir zu helfen, mich in diesen schwierigen Zeiten zu erden. Das Zitat half mir, eine Verbindung zu den großen Kräften der Welt herzustellen und ihre Stärke zu nutzen, wenn ich mich selbst erschöpft fühlte. Die Erde selbst ist die Quelle all unserer Kraft. Sie ist eine Kraft, die größer ist als ich selbst und zu der ich immer wieder zurückkehren kann. </a:t>
            </a:r>
          </a:p>
          <a:p>
            <a:pPr marL="0" indent="0">
              <a:lnSpc>
                <a:spcPts val="2200"/>
              </a:lnSpc>
              <a:spcBef>
                <a:spcPts val="0"/>
              </a:spcBef>
              <a:buNone/>
            </a:pPr>
            <a:endPar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200"/>
              </a:lnSpc>
              <a:spcBef>
                <a:spcPts val="0"/>
              </a:spcBef>
              <a:buNone/>
            </a:pPr>
            <a:r>
              <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rPr>
              <a:t>Heute verstehe ich unter „großen Kräften“ auch Prinzipien und Werte wie Fürsorge, Ehrlichkeit, Zuhören, Großzügigkeit und vieles mehr. Ich kann mich jeden Tag dafür entscheiden, diese Werte zu verkörpern, und fühle mich dadurch befähigt, Veränderungen zu bewirken. Keiner dieser Werte drückt sich besonders lautstark aus. Es sind die stillen, kleinen Konstanten, die mir und meinen Mitmenschen helfen, weiterzumachen. Sie erinnern mich an meine Bestimmung – diejenigen zu lieben, für deren Liebe ich geboren wurde, Menschen wie Nicht-Menschen gleichermaßen.</a:t>
            </a:r>
          </a:p>
          <a:p>
            <a:pPr marL="0" indent="0">
              <a:lnSpc>
                <a:spcPts val="2200"/>
              </a:lnSpc>
              <a:spcBef>
                <a:spcPts val="0"/>
              </a:spcBef>
              <a:buNone/>
            </a:pPr>
            <a:endPar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200"/>
              </a:lnSpc>
              <a:spcBef>
                <a:spcPts val="0"/>
              </a:spcBef>
              <a:buNone/>
            </a:pP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9" name="Straight Connector 8">
            <a:extLst>
              <a:ext uri="{FF2B5EF4-FFF2-40B4-BE49-F238E27FC236}">
                <a16:creationId xmlns:a16="http://schemas.microsoft.com/office/drawing/2014/main" id="{DC617FC4-E84C-B14F-2799-D75B641F4FA5}"/>
              </a:ext>
            </a:extLst>
          </p:cNvPr>
          <p:cNvCxnSpPr>
            <a:cxnSpLocks/>
          </p:cNvCxnSpPr>
          <p:nvPr/>
        </p:nvCxnSpPr>
        <p:spPr>
          <a:xfrm>
            <a:off x="3916395" y="310426"/>
            <a:ext cx="0" cy="5550728"/>
          </a:xfrm>
          <a:prstGeom prst="line">
            <a:avLst/>
          </a:prstGeom>
          <a:ln w="19050">
            <a:solidFill>
              <a:schemeClr val="bg1"/>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762638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3C0D27-0186-C228-044E-FB7D3842658C}"/>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97434D49-C17C-F57A-123D-CA03D7C2D250}"/>
              </a:ext>
            </a:extLst>
          </p:cNvPr>
          <p:cNvPicPr>
            <a:picLocks noChangeAspect="1"/>
          </p:cNvPicPr>
          <p:nvPr/>
        </p:nvPicPr>
        <p:blipFill rotWithShape="1">
          <a:blip r:embed="rId2"/>
          <a:srcRect l="-16994" t="48092" r="16994" b="-11364"/>
          <a:stretch/>
        </p:blipFill>
        <p:spPr>
          <a:xfrm>
            <a:off x="5908757" y="20767"/>
            <a:ext cx="5487602" cy="5208132"/>
          </a:xfrm>
          <a:prstGeom prst="rect">
            <a:avLst/>
          </a:prstGeom>
        </p:spPr>
      </p:pic>
      <p:sp>
        <p:nvSpPr>
          <p:cNvPr id="11" name="Google Shape;133;p1">
            <a:extLst>
              <a:ext uri="{FF2B5EF4-FFF2-40B4-BE49-F238E27FC236}">
                <a16:creationId xmlns:a16="http://schemas.microsoft.com/office/drawing/2014/main" id="{3EDC2093-629D-1D86-D624-11C5798F60E5}"/>
              </a:ext>
            </a:extLst>
          </p:cNvPr>
          <p:cNvSpPr/>
          <p:nvPr/>
        </p:nvSpPr>
        <p:spPr>
          <a:xfrm rot="10800000">
            <a:off x="7836" y="-883"/>
            <a:ext cx="11410317" cy="6858875"/>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72E30EA9-D38A-A96A-6C24-D0E6377F7080}"/>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B6F7F7D6-A78E-B872-D775-22DE84B87FDB}"/>
              </a:ext>
            </a:extLst>
          </p:cNvPr>
          <p:cNvSpPr/>
          <p:nvPr/>
        </p:nvSpPr>
        <p:spPr>
          <a:xfrm>
            <a:off x="533138" y="2578308"/>
            <a:ext cx="10359712" cy="3990441"/>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 name="Text Placeholder 3">
            <a:extLst>
              <a:ext uri="{FF2B5EF4-FFF2-40B4-BE49-F238E27FC236}">
                <a16:creationId xmlns:a16="http://schemas.microsoft.com/office/drawing/2014/main" id="{FB5983BA-2900-1C6A-7E53-3C636D0EB29A}"/>
              </a:ext>
            </a:extLst>
          </p:cNvPr>
          <p:cNvSpPr txBox="1">
            <a:spLocks/>
          </p:cNvSpPr>
          <p:nvPr/>
        </p:nvSpPr>
        <p:spPr>
          <a:xfrm>
            <a:off x="1761807" y="2963906"/>
            <a:ext cx="8999801" cy="280578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Clr>
                <a:srgbClr val="E6C8C7"/>
              </a:buClr>
              <a:buNone/>
            </a:pPr>
            <a:r>
              <a:rPr lang="en-IE" sz="3200" b="1" dirty="0">
                <a:solidFill>
                  <a:srgbClr val="5398A2"/>
                </a:solidFill>
                <a:latin typeface="Calibri" panose="020F0502020204030204" pitchFamily="34" charset="0"/>
                <a:ea typeface="Calibri" panose="020F0502020204030204" pitchFamily="34" charset="0"/>
                <a:cs typeface="Calibri" panose="020F0502020204030204" pitchFamily="34" charset="0"/>
              </a:rPr>
              <a:t>Einführung in das Konzept </a:t>
            </a:r>
          </a:p>
          <a:p>
            <a:pPr marL="0" indent="0">
              <a:lnSpc>
                <a:spcPts val="2500"/>
              </a:lnSpc>
              <a:spcBef>
                <a:spcPts val="0"/>
              </a:spcBef>
              <a:buClr>
                <a:srgbClr val="E6C8C7"/>
              </a:buClr>
              <a:buNone/>
            </a:pPr>
            <a:r>
              <a:rPr lang="en-IE" sz="3200" b="1" dirty="0">
                <a:solidFill>
                  <a:srgbClr val="5398A2"/>
                </a:solidFill>
                <a:latin typeface="Calibri" panose="020F0502020204030204" pitchFamily="34" charset="0"/>
                <a:ea typeface="Calibri" panose="020F0502020204030204" pitchFamily="34" charset="0"/>
                <a:cs typeface="Calibri" panose="020F0502020204030204" pitchFamily="34" charset="0"/>
              </a:rPr>
              <a:t>von Empowerment und Handeln</a:t>
            </a:r>
          </a:p>
          <a:p>
            <a:pPr marL="0" indent="0">
              <a:lnSpc>
                <a:spcPts val="2500"/>
              </a:lnSpc>
              <a:spcBef>
                <a:spcPts val="0"/>
              </a:spcBef>
              <a:buClr>
                <a:srgbClr val="E6C8C7"/>
              </a:buClr>
              <a:buNone/>
            </a:pPr>
            <a:endParaRPr lang="en-IE" sz="2700" b="1" dirty="0">
              <a:solidFill>
                <a:srgbClr val="5398A2"/>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Beginnen Sie mit einer Diskussion über</a:t>
            </a:r>
            <a:r>
              <a:rPr lang="en-IE" sz="2400" b="1" dirty="0">
                <a:solidFill>
                  <a:srgbClr val="404040"/>
                </a:solidFill>
                <a:latin typeface="Calibri" panose="020F0502020204030204" pitchFamily="34" charset="0"/>
                <a:ea typeface="Calibri" panose="020F0502020204030204" pitchFamily="34" charset="0"/>
                <a:cs typeface="Calibri" panose="020F0502020204030204" pitchFamily="34" charset="0"/>
              </a:rPr>
              <a:t> Empowerment </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im Zusammenhang mit Klimaschutzmaßnahmen. Betonen Sie, dass viele Menschen sich angesichts des Ausmaßes der Klimakrise überfordert fühlen, Empowerment jedoch oft dadurch entsteht, dass große Herausforderungen in kleinere, umsetzbare Schritte unterteilt werden. Erläutern Sie, dass die 5-Why-Technik den Teilnehmern dabei hilft, die tieferen Gründe für ihre Handlungsbarrieren aufzudecken und so Klarheit darüber zu gewinnen, wo sie ansetzen können.</a:t>
            </a:r>
          </a:p>
          <a:p>
            <a:pPr marL="0" indent="0">
              <a:lnSpc>
                <a:spcPts val="2500"/>
              </a:lnSpc>
              <a:spcBef>
                <a:spcPts val="0"/>
              </a:spcBef>
              <a:buClr>
                <a:srgbClr val="E6C8C7"/>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lvl="0" indent="0">
              <a:lnSpc>
                <a:spcPts val="2500"/>
              </a:lnSpc>
              <a:spcBef>
                <a:spcPts val="0"/>
              </a:spcBef>
              <a:buClr>
                <a:srgbClr val="E6C8C7"/>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endPar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93E8B291-6B14-F156-DBA1-A6BE5C15A9CA}"/>
              </a:ext>
            </a:extLst>
          </p:cNvPr>
          <p:cNvCxnSpPr>
            <a:cxnSpLocks/>
          </p:cNvCxnSpPr>
          <p:nvPr/>
        </p:nvCxnSpPr>
        <p:spPr>
          <a:xfrm flipH="1">
            <a:off x="1432452" y="3703503"/>
            <a:ext cx="9461428"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8704F4E6-A4CD-68D8-C369-CA0227745295}"/>
              </a:ext>
            </a:extLst>
          </p:cNvPr>
          <p:cNvGrpSpPr/>
          <p:nvPr/>
        </p:nvGrpSpPr>
        <p:grpSpPr>
          <a:xfrm>
            <a:off x="470511" y="3397801"/>
            <a:ext cx="1420700" cy="893966"/>
            <a:chOff x="5728181" y="1253145"/>
            <a:chExt cx="1546707" cy="973255"/>
          </a:xfrm>
        </p:grpSpPr>
        <p:sp>
          <p:nvSpPr>
            <p:cNvPr id="18" name="Oval 17">
              <a:extLst>
                <a:ext uri="{FF2B5EF4-FFF2-40B4-BE49-F238E27FC236}">
                  <a16:creationId xmlns:a16="http://schemas.microsoft.com/office/drawing/2014/main" id="{CBA906D9-AD5D-9FDB-43AB-26408865D39E}"/>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23">
              <a:extLst>
                <a:ext uri="{FF2B5EF4-FFF2-40B4-BE49-F238E27FC236}">
                  <a16:creationId xmlns:a16="http://schemas.microsoft.com/office/drawing/2014/main" id="{B48A6D24-59E2-A7F6-EAA9-BC7A9ED45FC1}"/>
                </a:ext>
              </a:extLst>
            </p:cNvPr>
            <p:cNvSpPr txBox="1">
              <a:spLocks/>
            </p:cNvSpPr>
            <p:nvPr/>
          </p:nvSpPr>
          <p:spPr>
            <a:xfrm>
              <a:off x="5728181" y="1369242"/>
              <a:ext cx="1546707"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Calibri" panose="020F0502020204030204" pitchFamily="34" charset="0"/>
                  <a:cs typeface="Calibri" panose="020F0502020204030204" pitchFamily="34" charset="0"/>
                </a:rPr>
                <a:t>01</a:t>
              </a:r>
            </a:p>
          </p:txBody>
        </p:sp>
      </p:grpSp>
      <p:sp>
        <p:nvSpPr>
          <p:cNvPr id="3" name="Google Shape;145;p2">
            <a:extLst>
              <a:ext uri="{FF2B5EF4-FFF2-40B4-BE49-F238E27FC236}">
                <a16:creationId xmlns:a16="http://schemas.microsoft.com/office/drawing/2014/main" id="{52D34569-4E54-F8B7-5279-B6460A2C897D}"/>
              </a:ext>
            </a:extLst>
          </p:cNvPr>
          <p:cNvSpPr txBox="1">
            <a:spLocks/>
          </p:cNvSpPr>
          <p:nvPr/>
        </p:nvSpPr>
        <p:spPr>
          <a:xfrm>
            <a:off x="0" y="639397"/>
            <a:ext cx="6419461"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Schritt-für-Schritt-Prozess:</a:t>
            </a:r>
          </a:p>
        </p:txBody>
      </p:sp>
    </p:spTree>
    <p:extLst>
      <p:ext uri="{BB962C8B-B14F-4D97-AF65-F5344CB8AC3E}">
        <p14:creationId xmlns:p14="http://schemas.microsoft.com/office/powerpoint/2010/main" val="151798127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7EDB0D-2A09-18E3-9DA9-8F50A45012C0}"/>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3B32D309-2889-7E22-3867-91BB65870200}"/>
              </a:ext>
            </a:extLst>
          </p:cNvPr>
          <p:cNvPicPr>
            <a:picLocks noChangeAspect="1"/>
          </p:cNvPicPr>
          <p:nvPr/>
        </p:nvPicPr>
        <p:blipFill rotWithShape="1">
          <a:blip r:embed="rId2"/>
          <a:srcRect l="-16994" t="48092" r="16994" b="-11364"/>
          <a:stretch/>
        </p:blipFill>
        <p:spPr>
          <a:xfrm>
            <a:off x="5908757" y="20767"/>
            <a:ext cx="5487602" cy="5208132"/>
          </a:xfrm>
          <a:prstGeom prst="rect">
            <a:avLst/>
          </a:prstGeom>
        </p:spPr>
      </p:pic>
      <p:sp>
        <p:nvSpPr>
          <p:cNvPr id="11" name="Google Shape;133;p1">
            <a:extLst>
              <a:ext uri="{FF2B5EF4-FFF2-40B4-BE49-F238E27FC236}">
                <a16:creationId xmlns:a16="http://schemas.microsoft.com/office/drawing/2014/main" id="{D8A1DC9A-7FC8-5563-DDC4-8358A1E84195}"/>
              </a:ext>
            </a:extLst>
          </p:cNvPr>
          <p:cNvSpPr/>
          <p:nvPr/>
        </p:nvSpPr>
        <p:spPr>
          <a:xfrm rot="10800000">
            <a:off x="7836" y="-883"/>
            <a:ext cx="11410317" cy="6858875"/>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7ED5B684-EC47-304B-C7A2-8E61E5427C2E}"/>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C1099690-60E4-8BC3-B76D-ACABBEE87026}"/>
              </a:ext>
            </a:extLst>
          </p:cNvPr>
          <p:cNvSpPr/>
          <p:nvPr/>
        </p:nvSpPr>
        <p:spPr>
          <a:xfrm>
            <a:off x="707107" y="554636"/>
            <a:ext cx="10359712" cy="6182065"/>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 name="Text Placeholder 3">
            <a:extLst>
              <a:ext uri="{FF2B5EF4-FFF2-40B4-BE49-F238E27FC236}">
                <a16:creationId xmlns:a16="http://schemas.microsoft.com/office/drawing/2014/main" id="{F7F9B2FD-0BC6-EE7F-C517-C4BA8D010873}"/>
              </a:ext>
            </a:extLst>
          </p:cNvPr>
          <p:cNvSpPr txBox="1">
            <a:spLocks/>
          </p:cNvSpPr>
          <p:nvPr/>
        </p:nvSpPr>
        <p:spPr>
          <a:xfrm>
            <a:off x="968851" y="859040"/>
            <a:ext cx="10097967" cy="256996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Clr>
                <a:srgbClr val="E6C8C7"/>
              </a:buClr>
              <a:buNone/>
            </a:pPr>
            <a:r>
              <a:rPr lang="en-IE" sz="3200" b="1" dirty="0">
                <a:solidFill>
                  <a:srgbClr val="5398A2"/>
                </a:solidFill>
                <a:latin typeface="Calibri" panose="020F0502020204030204" pitchFamily="34" charset="0"/>
                <a:ea typeface="Calibri" panose="020F0502020204030204" pitchFamily="34" charset="0"/>
                <a:cs typeface="Calibri" panose="020F0502020204030204" pitchFamily="34" charset="0"/>
              </a:rPr>
              <a:t>Identifizieren Sie eine Herausforderung oder ein Hindernis: </a:t>
            </a:r>
          </a:p>
          <a:p>
            <a:pPr marL="0" indent="0">
              <a:lnSpc>
                <a:spcPts val="2500"/>
              </a:lnSpc>
              <a:spcBef>
                <a:spcPts val="0"/>
              </a:spcBef>
              <a:buClr>
                <a:srgbClr val="E6C8C7"/>
              </a:buClr>
              <a:buNone/>
            </a:pPr>
            <a:endParaRPr lang="en-IE" sz="2700" b="1" dirty="0">
              <a:solidFill>
                <a:srgbClr val="5398A2"/>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5398A2"/>
              </a:buClr>
              <a:buNone/>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Bitten Sie die Teilnehmer, eine konkrete Herausforderung zu benennen, der sie bei der Umsetzung sinnvoller Klimaschutzmaßnahmen gegenüberstehen. Dabei kann es sich um eine persönliche Herausforderung handeln (z. B. „Ich weiß nicht, wo ich anfangen soll“), um ein Hindernis in der Gemeinschaft (z. B. „Die Menschen in meinem Umfeld scheinen sich nicht dafür zu interessieren“) oder um ein allgemeineres systemisches Problem (z. B. „Es fehlt an politischem Willen“).</a:t>
            </a:r>
          </a:p>
          <a:p>
            <a:pPr marL="0" indent="0">
              <a:lnSpc>
                <a:spcPts val="2500"/>
              </a:lnSpc>
              <a:spcBef>
                <a:spcPts val="0"/>
              </a:spcBef>
              <a:buClr>
                <a:srgbClr val="5398A2"/>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a:lnSpc>
                <a:spcPts val="2500"/>
              </a:lnSpc>
              <a:spcBef>
                <a:spcPts val="0"/>
              </a:spcBef>
              <a:buClr>
                <a:srgbClr val="5398A2"/>
              </a:buClr>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lvl="0">
              <a:lnSpc>
                <a:spcPts val="2500"/>
              </a:lnSpc>
              <a:spcBef>
                <a:spcPts val="0"/>
              </a:spcBef>
              <a:buClr>
                <a:srgbClr val="5398A2"/>
              </a:buClr>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endPar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4E797D76-C74D-C72F-822E-CCC40AB070FF}"/>
              </a:ext>
            </a:extLst>
          </p:cNvPr>
          <p:cNvCxnSpPr>
            <a:cxnSpLocks/>
          </p:cNvCxnSpPr>
          <p:nvPr/>
        </p:nvCxnSpPr>
        <p:spPr>
          <a:xfrm flipH="1">
            <a:off x="968852" y="1348463"/>
            <a:ext cx="9461428"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FEE06EF1-D805-B54E-E299-C2506D50D237}"/>
              </a:ext>
            </a:extLst>
          </p:cNvPr>
          <p:cNvGrpSpPr/>
          <p:nvPr/>
        </p:nvGrpSpPr>
        <p:grpSpPr>
          <a:xfrm>
            <a:off x="-72822" y="1042761"/>
            <a:ext cx="1420700" cy="893966"/>
            <a:chOff x="5728181" y="1253145"/>
            <a:chExt cx="1546707" cy="973255"/>
          </a:xfrm>
        </p:grpSpPr>
        <p:sp>
          <p:nvSpPr>
            <p:cNvPr id="18" name="Oval 17">
              <a:extLst>
                <a:ext uri="{FF2B5EF4-FFF2-40B4-BE49-F238E27FC236}">
                  <a16:creationId xmlns:a16="http://schemas.microsoft.com/office/drawing/2014/main" id="{F5FFA65E-5617-9E69-776F-5653294DFD2B}"/>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23">
              <a:extLst>
                <a:ext uri="{FF2B5EF4-FFF2-40B4-BE49-F238E27FC236}">
                  <a16:creationId xmlns:a16="http://schemas.microsoft.com/office/drawing/2014/main" id="{ADA9025A-D181-5315-1FA1-26A9F172A45E}"/>
                </a:ext>
              </a:extLst>
            </p:cNvPr>
            <p:cNvSpPr txBox="1">
              <a:spLocks/>
            </p:cNvSpPr>
            <p:nvPr/>
          </p:nvSpPr>
          <p:spPr>
            <a:xfrm>
              <a:off x="5728181" y="1369242"/>
              <a:ext cx="1546707"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Calibri" panose="020F0502020204030204" pitchFamily="34" charset="0"/>
                  <a:cs typeface="Calibri" panose="020F0502020204030204" pitchFamily="34" charset="0"/>
                </a:rPr>
                <a:t>02</a:t>
              </a:r>
            </a:p>
          </p:txBody>
        </p:sp>
      </p:grpSp>
      <p:sp>
        <p:nvSpPr>
          <p:cNvPr id="3" name="Text Placeholder 3">
            <a:extLst>
              <a:ext uri="{FF2B5EF4-FFF2-40B4-BE49-F238E27FC236}">
                <a16:creationId xmlns:a16="http://schemas.microsoft.com/office/drawing/2014/main" id="{AC765831-0A1C-1AFE-F14C-0E6F8FB79AEC}"/>
              </a:ext>
            </a:extLst>
          </p:cNvPr>
          <p:cNvSpPr txBox="1">
            <a:spLocks/>
          </p:cNvSpPr>
          <p:nvPr/>
        </p:nvSpPr>
        <p:spPr>
          <a:xfrm>
            <a:off x="1706861" y="3790165"/>
            <a:ext cx="8985163" cy="256996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Clr>
                <a:srgbClr val="E6C8C7"/>
              </a:buClr>
              <a:buNone/>
            </a:pPr>
            <a:r>
              <a:rPr lang="en-IE" sz="3200" b="1" dirty="0">
                <a:solidFill>
                  <a:srgbClr val="5398A2"/>
                </a:solidFill>
                <a:latin typeface="Calibri" panose="020F0502020204030204" pitchFamily="34" charset="0"/>
                <a:ea typeface="Calibri" panose="020F0502020204030204" pitchFamily="34" charset="0"/>
                <a:cs typeface="Calibri" panose="020F0502020204030204" pitchFamily="34" charset="0"/>
              </a:rPr>
              <a:t>Stellen Sie die erste „Warum“-Frage: </a:t>
            </a:r>
          </a:p>
          <a:p>
            <a:pPr marL="0" indent="0">
              <a:lnSpc>
                <a:spcPts val="2500"/>
              </a:lnSpc>
              <a:spcBef>
                <a:spcPts val="0"/>
              </a:spcBef>
              <a:buClr>
                <a:srgbClr val="E6C8C7"/>
              </a:buClr>
              <a:buNone/>
            </a:pPr>
            <a:endParaRPr lang="en-IE" sz="2700" b="1" dirty="0">
              <a:solidFill>
                <a:srgbClr val="5398A2"/>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5398A2"/>
              </a:buClr>
              <a:buNone/>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Lassen Sie die Teilnehmer sich fragen, warum diese Herausforderung oder Hürde besteht. Wenn die Hürde beispielsweise lautet: </a:t>
            </a:r>
            <a:r>
              <a:rPr lang="en-IE" sz="2400" b="1" dirty="0">
                <a:solidFill>
                  <a:srgbClr val="404040"/>
                </a:solidFill>
                <a:latin typeface="Calibri" panose="020F0502020204030204" pitchFamily="34" charset="0"/>
                <a:ea typeface="Calibri" panose="020F0502020204030204" pitchFamily="34" charset="0"/>
                <a:cs typeface="Calibri" panose="020F0502020204030204" pitchFamily="34" charset="0"/>
              </a:rPr>
              <a:t>„Ich fühle mich nicht befähigt, etwas zu bewirken“, </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könnte die erste Frage lauten: </a:t>
            </a:r>
            <a:r>
              <a:rPr lang="en-IE" sz="2400" b="1" dirty="0">
                <a:solidFill>
                  <a:srgbClr val="404040"/>
                </a:solidFill>
                <a:latin typeface="Calibri" panose="020F0502020204030204" pitchFamily="34" charset="0"/>
                <a:ea typeface="Calibri" panose="020F0502020204030204" pitchFamily="34" charset="0"/>
                <a:cs typeface="Calibri" panose="020F0502020204030204" pitchFamily="34" charset="0"/>
              </a:rPr>
              <a:t>„Warum fühle ich mich nicht befähigt?“ </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(Antwort: „Weil ich nicht weiß, welche Maßnahmen ich ergreifen kann, die eine Wirkung haben.“)</a:t>
            </a:r>
          </a:p>
          <a:p>
            <a:pPr marL="0" indent="0">
              <a:lnSpc>
                <a:spcPts val="2500"/>
              </a:lnSpc>
              <a:spcBef>
                <a:spcPts val="0"/>
              </a:spcBef>
              <a:buClr>
                <a:srgbClr val="5398A2"/>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a:lnSpc>
                <a:spcPts val="2500"/>
              </a:lnSpc>
              <a:spcBef>
                <a:spcPts val="0"/>
              </a:spcBef>
              <a:buClr>
                <a:srgbClr val="5398A2"/>
              </a:buClr>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lvl="0">
              <a:lnSpc>
                <a:spcPts val="2500"/>
              </a:lnSpc>
              <a:spcBef>
                <a:spcPts val="0"/>
              </a:spcBef>
              <a:buClr>
                <a:srgbClr val="5398A2"/>
              </a:buClr>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endPar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5" name="Straight Connector 4">
            <a:extLst>
              <a:ext uri="{FF2B5EF4-FFF2-40B4-BE49-F238E27FC236}">
                <a16:creationId xmlns:a16="http://schemas.microsoft.com/office/drawing/2014/main" id="{8953D48A-EB85-AE7D-A4FC-498A586A6F29}"/>
              </a:ext>
            </a:extLst>
          </p:cNvPr>
          <p:cNvCxnSpPr>
            <a:cxnSpLocks/>
          </p:cNvCxnSpPr>
          <p:nvPr/>
        </p:nvCxnSpPr>
        <p:spPr>
          <a:xfrm flipH="1">
            <a:off x="968852" y="4208783"/>
            <a:ext cx="9461428"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CBADC4C0-36C1-881B-852A-ABB1E0DD877B}"/>
              </a:ext>
            </a:extLst>
          </p:cNvPr>
          <p:cNvGrpSpPr/>
          <p:nvPr/>
        </p:nvGrpSpPr>
        <p:grpSpPr>
          <a:xfrm>
            <a:off x="-70753" y="3903081"/>
            <a:ext cx="1420700" cy="893966"/>
            <a:chOff x="5728181" y="1253145"/>
            <a:chExt cx="1546707" cy="973255"/>
          </a:xfrm>
        </p:grpSpPr>
        <p:sp>
          <p:nvSpPr>
            <p:cNvPr id="7" name="Oval 6">
              <a:extLst>
                <a:ext uri="{FF2B5EF4-FFF2-40B4-BE49-F238E27FC236}">
                  <a16:creationId xmlns:a16="http://schemas.microsoft.com/office/drawing/2014/main" id="{81AAFBF5-AD21-66DE-26EB-685CB59A73FE}"/>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23">
              <a:extLst>
                <a:ext uri="{FF2B5EF4-FFF2-40B4-BE49-F238E27FC236}">
                  <a16:creationId xmlns:a16="http://schemas.microsoft.com/office/drawing/2014/main" id="{169EBB0F-2557-962B-6446-17B48254585B}"/>
                </a:ext>
              </a:extLst>
            </p:cNvPr>
            <p:cNvSpPr txBox="1">
              <a:spLocks/>
            </p:cNvSpPr>
            <p:nvPr/>
          </p:nvSpPr>
          <p:spPr>
            <a:xfrm>
              <a:off x="5728181" y="1369242"/>
              <a:ext cx="1546707"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Calibri" panose="020F0502020204030204" pitchFamily="34" charset="0"/>
                  <a:cs typeface="Calibri" panose="020F0502020204030204" pitchFamily="34" charset="0"/>
                </a:rPr>
                <a:t>03</a:t>
              </a:r>
            </a:p>
          </p:txBody>
        </p:sp>
      </p:grpSp>
    </p:spTree>
    <p:extLst>
      <p:ext uri="{BB962C8B-B14F-4D97-AF65-F5344CB8AC3E}">
        <p14:creationId xmlns:p14="http://schemas.microsoft.com/office/powerpoint/2010/main" val="285634294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D95917-7811-126F-0360-860BB0E71E1A}"/>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5366CCB1-A23E-1E21-61F8-9344FE9131DA}"/>
              </a:ext>
            </a:extLst>
          </p:cNvPr>
          <p:cNvPicPr>
            <a:picLocks noChangeAspect="1"/>
          </p:cNvPicPr>
          <p:nvPr/>
        </p:nvPicPr>
        <p:blipFill rotWithShape="1">
          <a:blip r:embed="rId2"/>
          <a:srcRect l="-16994" t="48092" r="16994" b="-11364"/>
          <a:stretch/>
        </p:blipFill>
        <p:spPr>
          <a:xfrm>
            <a:off x="5908757" y="20767"/>
            <a:ext cx="5487602" cy="5208132"/>
          </a:xfrm>
          <a:prstGeom prst="rect">
            <a:avLst/>
          </a:prstGeom>
        </p:spPr>
      </p:pic>
      <p:sp>
        <p:nvSpPr>
          <p:cNvPr id="11" name="Google Shape;133;p1">
            <a:extLst>
              <a:ext uri="{FF2B5EF4-FFF2-40B4-BE49-F238E27FC236}">
                <a16:creationId xmlns:a16="http://schemas.microsoft.com/office/drawing/2014/main" id="{C9C5FB4B-4741-7158-6DBB-17D7A194A3B9}"/>
              </a:ext>
            </a:extLst>
          </p:cNvPr>
          <p:cNvSpPr/>
          <p:nvPr/>
        </p:nvSpPr>
        <p:spPr>
          <a:xfrm rot="10800000">
            <a:off x="7836" y="-883"/>
            <a:ext cx="11410317" cy="6858875"/>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C3AD0007-495C-C36F-FDBB-F1F9D57E381F}"/>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9042DECF-0F5A-72B3-7EE6-E2B59D9AC6B1}"/>
              </a:ext>
            </a:extLst>
          </p:cNvPr>
          <p:cNvSpPr/>
          <p:nvPr/>
        </p:nvSpPr>
        <p:spPr>
          <a:xfrm>
            <a:off x="534081" y="1359783"/>
            <a:ext cx="10359712" cy="4812987"/>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 name="Text Placeholder 3">
            <a:extLst>
              <a:ext uri="{FF2B5EF4-FFF2-40B4-BE49-F238E27FC236}">
                <a16:creationId xmlns:a16="http://schemas.microsoft.com/office/drawing/2014/main" id="{6680314B-3ACD-6E55-F1C8-FC349ADF39E2}"/>
              </a:ext>
            </a:extLst>
          </p:cNvPr>
          <p:cNvSpPr txBox="1">
            <a:spLocks/>
          </p:cNvSpPr>
          <p:nvPr/>
        </p:nvSpPr>
        <p:spPr>
          <a:xfrm>
            <a:off x="1761720" y="1687247"/>
            <a:ext cx="8668560" cy="51923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Clr>
                <a:srgbClr val="E6C8C7"/>
              </a:buClr>
              <a:buNone/>
            </a:pPr>
            <a:r>
              <a:rPr lang="en-IE" sz="3200" b="1" dirty="0">
                <a:solidFill>
                  <a:srgbClr val="5398A2"/>
                </a:solidFill>
                <a:latin typeface="Calibri" panose="020F0502020204030204" pitchFamily="34" charset="0"/>
                <a:ea typeface="Calibri" panose="020F0502020204030204" pitchFamily="34" charset="0"/>
                <a:cs typeface="Calibri" panose="020F0502020204030204" pitchFamily="34" charset="0"/>
              </a:rPr>
              <a:t>Perspektiven festhalten und teilen:</a:t>
            </a:r>
          </a:p>
          <a:p>
            <a:pPr marL="0" indent="0">
              <a:lnSpc>
                <a:spcPts val="2500"/>
              </a:lnSpc>
              <a:spcBef>
                <a:spcPts val="0"/>
              </a:spcBef>
              <a:buClr>
                <a:srgbClr val="E6C8C7"/>
              </a:buClr>
              <a:buNone/>
            </a:pPr>
            <a:endParaRPr lang="en-IE" sz="2700" b="1" dirty="0">
              <a:solidFill>
                <a:srgbClr val="5398A2"/>
              </a:solidFill>
              <a:latin typeface="Calibri" panose="020F0502020204030204" pitchFamily="34" charset="0"/>
              <a:ea typeface="Calibri" panose="020F0502020204030204" pitchFamily="34" charset="0"/>
              <a:cs typeface="Calibri" panose="020F0502020204030204" pitchFamily="34" charset="0"/>
            </a:endParaRPr>
          </a:p>
          <a:p>
            <a:pPr marL="0" lvl="0" indent="0">
              <a:lnSpc>
                <a:spcPts val="2500"/>
              </a:lnSpc>
              <a:spcBef>
                <a:spcPts val="0"/>
              </a:spcBef>
              <a:buClr>
                <a:srgbClr val="5398A2"/>
              </a:buClr>
              <a:buNone/>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Geben Sie jedem Teilnehmer ein paar Minuten Zeit, um seine Wahrnehmung der Welt in Bezug auf den Klimawandel und die Gemeinschaft aufzuschreiben oder zu zeichnen. </a:t>
            </a:r>
          </a:p>
          <a:p>
            <a:pPr marL="0" lvl="0" indent="0">
              <a:lnSpc>
                <a:spcPts val="2500"/>
              </a:lnSpc>
              <a:spcBef>
                <a:spcPts val="0"/>
              </a:spcBef>
              <a:buClr>
                <a:srgbClr val="5398A2"/>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lvl="0" indent="0">
              <a:lnSpc>
                <a:spcPts val="2500"/>
              </a:lnSpc>
              <a:spcBef>
                <a:spcPts val="0"/>
              </a:spcBef>
              <a:buClr>
                <a:srgbClr val="5398A2"/>
              </a:buClr>
              <a:buNone/>
            </a:pPr>
            <a:r>
              <a:rPr lang="en-IE" sz="2400" b="1" dirty="0">
                <a:solidFill>
                  <a:srgbClr val="5398A2"/>
                </a:solidFill>
                <a:latin typeface="Calibri" panose="020F0502020204030204" pitchFamily="34" charset="0"/>
                <a:ea typeface="Calibri" panose="020F0502020204030204" pitchFamily="34" charset="0"/>
                <a:cs typeface="Calibri" panose="020F0502020204030204" pitchFamily="34" charset="0"/>
              </a:rPr>
              <a:t>Mögliche Fragen können sein:</a:t>
            </a:r>
          </a:p>
          <a:p>
            <a:pPr>
              <a:lnSpc>
                <a:spcPts val="2500"/>
              </a:lnSpc>
              <a:spcBef>
                <a:spcPts val="0"/>
              </a:spcBef>
              <a:buClr>
                <a:srgbClr val="5398A2"/>
              </a:buClr>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Was sehen Sie, wenn Sie an die Klimakrise denken?</a:t>
            </a:r>
          </a:p>
          <a:p>
            <a:pPr>
              <a:lnSpc>
                <a:spcPts val="2500"/>
              </a:lnSpc>
              <a:spcBef>
                <a:spcPts val="0"/>
              </a:spcBef>
              <a:buClr>
                <a:srgbClr val="5398A2"/>
              </a:buClr>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Welche Gefühle haben Sie, wenn Sie über die Reaktion Ihrer Gemeinschaft auf den Klimawandel nachdenken?</a:t>
            </a:r>
          </a:p>
          <a:p>
            <a:pPr>
              <a:lnSpc>
                <a:spcPts val="2500"/>
              </a:lnSpc>
              <a:spcBef>
                <a:spcPts val="0"/>
              </a:spcBef>
              <a:buClr>
                <a:srgbClr val="5398A2"/>
              </a:buClr>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Wie sehen Sie Ihre Rolle bei der Bewältigung der Krise?</a:t>
            </a:r>
          </a:p>
          <a:p>
            <a:pPr marL="0" lvl="0" indent="0">
              <a:lnSpc>
                <a:spcPts val="2500"/>
              </a:lnSpc>
              <a:spcBef>
                <a:spcPts val="0"/>
              </a:spcBef>
              <a:buClr>
                <a:srgbClr val="5398A2"/>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a:lnSpc>
                <a:spcPts val="2500"/>
              </a:lnSpc>
              <a:spcBef>
                <a:spcPts val="0"/>
              </a:spcBef>
              <a:buClr>
                <a:srgbClr val="5398A2"/>
              </a:buClr>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lvl="0">
              <a:lnSpc>
                <a:spcPts val="2500"/>
              </a:lnSpc>
              <a:spcBef>
                <a:spcPts val="0"/>
              </a:spcBef>
              <a:buClr>
                <a:srgbClr val="5398A2"/>
              </a:buClr>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endPar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193F5BBC-AF85-9246-0AF1-28D8DCADAEE6}"/>
              </a:ext>
            </a:extLst>
          </p:cNvPr>
          <p:cNvCxnSpPr>
            <a:cxnSpLocks/>
          </p:cNvCxnSpPr>
          <p:nvPr/>
        </p:nvCxnSpPr>
        <p:spPr>
          <a:xfrm flipH="1">
            <a:off x="1432365" y="2176671"/>
            <a:ext cx="9461428"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EE021F8D-E283-C57F-8E2C-1D576A8ABBF1}"/>
              </a:ext>
            </a:extLst>
          </p:cNvPr>
          <p:cNvGrpSpPr/>
          <p:nvPr/>
        </p:nvGrpSpPr>
        <p:grpSpPr>
          <a:xfrm>
            <a:off x="470424" y="1870969"/>
            <a:ext cx="1420700" cy="893966"/>
            <a:chOff x="5728181" y="1253145"/>
            <a:chExt cx="1546707" cy="973255"/>
          </a:xfrm>
        </p:grpSpPr>
        <p:sp>
          <p:nvSpPr>
            <p:cNvPr id="18" name="Oval 17">
              <a:extLst>
                <a:ext uri="{FF2B5EF4-FFF2-40B4-BE49-F238E27FC236}">
                  <a16:creationId xmlns:a16="http://schemas.microsoft.com/office/drawing/2014/main" id="{9F4A648C-F01B-7E17-92C9-99B38E1FF5DD}"/>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23">
              <a:extLst>
                <a:ext uri="{FF2B5EF4-FFF2-40B4-BE49-F238E27FC236}">
                  <a16:creationId xmlns:a16="http://schemas.microsoft.com/office/drawing/2014/main" id="{D41B1A62-D3CC-85A8-55E5-5CC0699111C0}"/>
                </a:ext>
              </a:extLst>
            </p:cNvPr>
            <p:cNvSpPr txBox="1">
              <a:spLocks/>
            </p:cNvSpPr>
            <p:nvPr/>
          </p:nvSpPr>
          <p:spPr>
            <a:xfrm>
              <a:off x="5728181" y="1369242"/>
              <a:ext cx="1546707"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Calibri" panose="020F0502020204030204" pitchFamily="34" charset="0"/>
                  <a:cs typeface="Calibri" panose="020F0502020204030204" pitchFamily="34" charset="0"/>
                </a:rPr>
                <a:t>04</a:t>
              </a:r>
            </a:p>
          </p:txBody>
        </p:sp>
      </p:grpSp>
    </p:spTree>
    <p:extLst>
      <p:ext uri="{BB962C8B-B14F-4D97-AF65-F5344CB8AC3E}">
        <p14:creationId xmlns:p14="http://schemas.microsoft.com/office/powerpoint/2010/main" val="14338332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AD85F3-FDAB-482E-4754-1940DA60D5E1}"/>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2F5BB34C-0027-DD97-32F0-57165D10AB41}"/>
              </a:ext>
            </a:extLst>
          </p:cNvPr>
          <p:cNvPicPr>
            <a:picLocks noChangeAspect="1"/>
          </p:cNvPicPr>
          <p:nvPr/>
        </p:nvPicPr>
        <p:blipFill rotWithShape="1">
          <a:blip r:embed="rId2"/>
          <a:srcRect l="-16994" t="48092" r="16994" b="-11364"/>
          <a:stretch/>
        </p:blipFill>
        <p:spPr>
          <a:xfrm>
            <a:off x="5908757" y="20767"/>
            <a:ext cx="5487602" cy="5208132"/>
          </a:xfrm>
          <a:prstGeom prst="rect">
            <a:avLst/>
          </a:prstGeom>
        </p:spPr>
      </p:pic>
      <p:sp>
        <p:nvSpPr>
          <p:cNvPr id="11" name="Google Shape;133;p1">
            <a:extLst>
              <a:ext uri="{FF2B5EF4-FFF2-40B4-BE49-F238E27FC236}">
                <a16:creationId xmlns:a16="http://schemas.microsoft.com/office/drawing/2014/main" id="{2F873223-83F1-9A12-5E0E-A1F316C8FE7D}"/>
              </a:ext>
            </a:extLst>
          </p:cNvPr>
          <p:cNvSpPr/>
          <p:nvPr/>
        </p:nvSpPr>
        <p:spPr>
          <a:xfrm rot="10800000">
            <a:off x="7836" y="-883"/>
            <a:ext cx="11410317" cy="6858875"/>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8DB9761D-4CAD-9C91-0342-0A75610655F5}"/>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E455BBBE-CEB5-301E-0F6F-89C93FE1805F}"/>
              </a:ext>
            </a:extLst>
          </p:cNvPr>
          <p:cNvSpPr/>
          <p:nvPr/>
        </p:nvSpPr>
        <p:spPr>
          <a:xfrm>
            <a:off x="519091" y="595285"/>
            <a:ext cx="10359712" cy="5940425"/>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 name="Text Placeholder 3">
            <a:extLst>
              <a:ext uri="{FF2B5EF4-FFF2-40B4-BE49-F238E27FC236}">
                <a16:creationId xmlns:a16="http://schemas.microsoft.com/office/drawing/2014/main" id="{49207165-92C2-3D62-0D12-A21EF9CD290C}"/>
              </a:ext>
            </a:extLst>
          </p:cNvPr>
          <p:cNvSpPr txBox="1">
            <a:spLocks/>
          </p:cNvSpPr>
          <p:nvPr/>
        </p:nvSpPr>
        <p:spPr>
          <a:xfrm>
            <a:off x="1746730" y="922750"/>
            <a:ext cx="8448012" cy="17417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Clr>
                <a:srgbClr val="E6C8C7"/>
              </a:buClr>
              <a:buNone/>
            </a:pPr>
            <a:r>
              <a:rPr lang="en-IE" sz="3200" b="1" dirty="0">
                <a:solidFill>
                  <a:srgbClr val="5398A2"/>
                </a:solidFill>
                <a:latin typeface="Calibri" panose="020F0502020204030204" pitchFamily="34" charset="0"/>
                <a:ea typeface="Calibri" panose="020F0502020204030204" pitchFamily="34" charset="0"/>
                <a:cs typeface="Calibri" panose="020F0502020204030204" pitchFamily="34" charset="0"/>
              </a:rPr>
              <a:t>Fragen Sie weiter „Warum?“ (fünf Mal):</a:t>
            </a:r>
          </a:p>
          <a:p>
            <a:pPr marL="0" indent="0">
              <a:lnSpc>
                <a:spcPts val="2500"/>
              </a:lnSpc>
              <a:spcBef>
                <a:spcPts val="0"/>
              </a:spcBef>
              <a:buClr>
                <a:srgbClr val="E6C8C7"/>
              </a:buClr>
              <a:buNone/>
            </a:pPr>
            <a:endParaRPr lang="en-IE" sz="2700" b="1" dirty="0">
              <a:solidFill>
                <a:srgbClr val="5398A2"/>
              </a:solidFill>
              <a:latin typeface="Calibri" panose="020F0502020204030204" pitchFamily="34" charset="0"/>
              <a:ea typeface="Calibri" panose="020F0502020204030204" pitchFamily="34" charset="0"/>
              <a:cs typeface="Calibri" panose="020F0502020204030204" pitchFamily="34" charset="0"/>
            </a:endParaRPr>
          </a:p>
          <a:p>
            <a:pPr marL="0" lvl="0" indent="0">
              <a:lnSpc>
                <a:spcPts val="2500"/>
              </a:lnSpc>
              <a:spcBef>
                <a:spcPts val="0"/>
              </a:spcBef>
              <a:buClr>
                <a:srgbClr val="5398A2"/>
              </a:buClr>
              <a:buNone/>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Fragen Sie nach der ersten Antwort weiter „Warum?“ auf der Grundlage der vorherigen Antwort.</a:t>
            </a:r>
          </a:p>
          <a:p>
            <a:pPr marL="0" lvl="0" indent="0">
              <a:lnSpc>
                <a:spcPts val="2500"/>
              </a:lnSpc>
              <a:spcBef>
                <a:spcPts val="0"/>
              </a:spcBef>
              <a:buClr>
                <a:srgbClr val="5398A2"/>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lvl="0" indent="0">
              <a:lnSpc>
                <a:spcPts val="2500"/>
              </a:lnSpc>
              <a:spcBef>
                <a:spcPts val="0"/>
              </a:spcBef>
              <a:buClr>
                <a:srgbClr val="5398A2"/>
              </a:buClr>
              <a:buNone/>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b="1" dirty="0">
                <a:solidFill>
                  <a:srgbClr val="5398A2"/>
                </a:solidFill>
                <a:latin typeface="Calibri" panose="020F0502020204030204" pitchFamily="34" charset="0"/>
                <a:ea typeface="Calibri" panose="020F0502020204030204" pitchFamily="34" charset="0"/>
                <a:cs typeface="Calibri" panose="020F0502020204030204" pitchFamily="34" charset="0"/>
              </a:rPr>
              <a:t>Beispiel:</a:t>
            </a:r>
          </a:p>
          <a:p>
            <a:pPr>
              <a:lnSpc>
                <a:spcPts val="2500"/>
              </a:lnSpc>
              <a:spcBef>
                <a:spcPts val="0"/>
              </a:spcBef>
              <a:buClr>
                <a:srgbClr val="5398A2"/>
              </a:buClr>
            </a:pPr>
            <a:r>
              <a:rPr lang="en-IE" sz="2400" b="1" dirty="0">
                <a:solidFill>
                  <a:srgbClr val="404040"/>
                </a:solidFill>
                <a:latin typeface="Calibri" panose="020F0502020204030204" pitchFamily="34" charset="0"/>
                <a:ea typeface="Calibri" panose="020F0502020204030204" pitchFamily="34" charset="0"/>
                <a:cs typeface="Calibri" panose="020F0502020204030204" pitchFamily="34" charset="0"/>
              </a:rPr>
              <a:t>Warum weiß ich nicht, welche Maßnahmen ich ergreifen soll?</a:t>
            </a:r>
          </a:p>
          <a:p>
            <a:pPr marL="0" indent="0">
              <a:lnSpc>
                <a:spcPts val="2500"/>
              </a:lnSpc>
              <a:spcBef>
                <a:spcPts val="0"/>
              </a:spcBef>
              <a:buClr>
                <a:srgbClr val="5398A2"/>
              </a:buClr>
              <a:buNone/>
              <a:tabLst>
                <a:tab pos="342900" algn="l"/>
              </a:tabLst>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i="1" dirty="0">
                <a:solidFill>
                  <a:srgbClr val="404040"/>
                </a:solidFill>
                <a:latin typeface="Calibri" panose="020F0502020204030204" pitchFamily="34" charset="0"/>
                <a:ea typeface="Calibri" panose="020F0502020204030204" pitchFamily="34" charset="0"/>
                <a:cs typeface="Calibri" panose="020F0502020204030204" pitchFamily="34" charset="0"/>
              </a:rPr>
              <a:t>„Weil ich nicht genug Informationen über </a:t>
            </a:r>
          </a:p>
          <a:p>
            <a:pPr marL="0" indent="0">
              <a:lnSpc>
                <a:spcPts val="2500"/>
              </a:lnSpc>
              <a:spcBef>
                <a:spcPts val="0"/>
              </a:spcBef>
              <a:buClr>
                <a:srgbClr val="5398A2"/>
              </a:buClr>
              <a:buNone/>
              <a:tabLst>
                <a:tab pos="342900" algn="l"/>
              </a:tabLst>
            </a:pPr>
            <a:r>
              <a:rPr lang="en-IE" sz="2400" i="1" dirty="0">
                <a:solidFill>
                  <a:srgbClr val="404040"/>
                </a:solidFill>
                <a:latin typeface="Calibri" panose="020F0502020204030204" pitchFamily="34" charset="0"/>
                <a:ea typeface="Calibri" panose="020F0502020204030204" pitchFamily="34" charset="0"/>
                <a:cs typeface="Calibri" panose="020F0502020204030204" pitchFamily="34" charset="0"/>
              </a:rPr>
              <a:t>	wirksamen Klimaschutzmaßnahmen.“</a:t>
            </a:r>
          </a:p>
          <a:p>
            <a:pPr>
              <a:lnSpc>
                <a:spcPts val="2500"/>
              </a:lnSpc>
              <a:spcBef>
                <a:spcPts val="0"/>
              </a:spcBef>
              <a:buClr>
                <a:srgbClr val="5398A2"/>
              </a:buClr>
              <a:tabLst>
                <a:tab pos="342900" algn="l"/>
              </a:tabLst>
            </a:pPr>
            <a:r>
              <a:rPr lang="en-IE" sz="2400" b="1" dirty="0">
                <a:solidFill>
                  <a:srgbClr val="404040"/>
                </a:solidFill>
                <a:latin typeface="Calibri" panose="020F0502020204030204" pitchFamily="34" charset="0"/>
                <a:ea typeface="Calibri" panose="020F0502020204030204" pitchFamily="34" charset="0"/>
                <a:cs typeface="Calibri" panose="020F0502020204030204" pitchFamily="34" charset="0"/>
              </a:rPr>
              <a:t>	Warum habe ich nicht genügend Informationen?</a:t>
            </a:r>
          </a:p>
          <a:p>
            <a:pPr marL="0" indent="0">
              <a:lnSpc>
                <a:spcPts val="2500"/>
              </a:lnSpc>
              <a:spcBef>
                <a:spcPts val="0"/>
              </a:spcBef>
              <a:buClr>
                <a:srgbClr val="5398A2"/>
              </a:buClr>
              <a:buNone/>
              <a:tabLst>
                <a:tab pos="342900" algn="l"/>
              </a:tabLst>
            </a:pPr>
            <a:r>
              <a:rPr lang="en-IE" sz="2400" i="1" dirty="0">
                <a:solidFill>
                  <a:srgbClr val="404040"/>
                </a:solidFill>
                <a:latin typeface="Calibri" panose="020F0502020204030204" pitchFamily="34" charset="0"/>
                <a:ea typeface="Calibri" panose="020F0502020204030204" pitchFamily="34" charset="0"/>
                <a:cs typeface="Calibri" panose="020F0502020204030204" pitchFamily="34" charset="0"/>
              </a:rPr>
              <a:t>	„Weil ich nicht aktiv nach Ressourcen gesucht habe.“</a:t>
            </a:r>
          </a:p>
          <a:p>
            <a:pPr>
              <a:lnSpc>
                <a:spcPts val="2500"/>
              </a:lnSpc>
              <a:spcBef>
                <a:spcPts val="0"/>
              </a:spcBef>
              <a:buClr>
                <a:srgbClr val="5398A2"/>
              </a:buClr>
              <a:tabLst>
                <a:tab pos="342900" algn="l"/>
              </a:tabLst>
            </a:pPr>
            <a:r>
              <a:rPr lang="en-IE" sz="2400" b="1" dirty="0">
                <a:solidFill>
                  <a:srgbClr val="404040"/>
                </a:solidFill>
                <a:latin typeface="Calibri" panose="020F0502020204030204" pitchFamily="34" charset="0"/>
                <a:ea typeface="Calibri" panose="020F0502020204030204" pitchFamily="34" charset="0"/>
                <a:cs typeface="Calibri" panose="020F0502020204030204" pitchFamily="34" charset="0"/>
              </a:rPr>
              <a:t>	Warum habe ich nicht nach Ressourcen gesucht?</a:t>
            </a:r>
          </a:p>
          <a:p>
            <a:pPr marL="0" indent="0">
              <a:lnSpc>
                <a:spcPts val="2500"/>
              </a:lnSpc>
              <a:spcBef>
                <a:spcPts val="0"/>
              </a:spcBef>
              <a:buClr>
                <a:srgbClr val="5398A2"/>
              </a:buClr>
              <a:buNone/>
              <a:tabLst>
                <a:tab pos="342900" algn="l"/>
              </a:tabLst>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i="1" dirty="0">
                <a:solidFill>
                  <a:srgbClr val="404040"/>
                </a:solidFill>
                <a:latin typeface="Calibri" panose="020F0502020204030204" pitchFamily="34" charset="0"/>
                <a:ea typeface="Calibri" panose="020F0502020204030204" pitchFamily="34" charset="0"/>
                <a:cs typeface="Calibri" panose="020F0502020204030204" pitchFamily="34" charset="0"/>
              </a:rPr>
              <a:t>„Weil ich mich von der Menge an Informationen </a:t>
            </a:r>
          </a:p>
          <a:p>
            <a:pPr marL="0" indent="0">
              <a:lnSpc>
                <a:spcPts val="2500"/>
              </a:lnSpc>
              <a:spcBef>
                <a:spcPts val="0"/>
              </a:spcBef>
              <a:buClr>
                <a:srgbClr val="5398A2"/>
              </a:buClr>
              <a:buNone/>
              <a:tabLst>
                <a:tab pos="342900" algn="l"/>
              </a:tabLst>
            </a:pPr>
            <a:r>
              <a:rPr lang="en-IE" sz="2400" i="1" dirty="0">
                <a:solidFill>
                  <a:srgbClr val="404040"/>
                </a:solidFill>
                <a:latin typeface="Calibri" panose="020F0502020204030204" pitchFamily="34" charset="0"/>
                <a:ea typeface="Calibri" panose="020F0502020204030204" pitchFamily="34" charset="0"/>
                <a:cs typeface="Calibri" panose="020F0502020204030204" pitchFamily="34" charset="0"/>
              </a:rPr>
              <a:t>	überfordert.“</a:t>
            </a:r>
          </a:p>
          <a:p>
            <a:pPr>
              <a:lnSpc>
                <a:spcPts val="2500"/>
              </a:lnSpc>
              <a:spcBef>
                <a:spcPts val="0"/>
              </a:spcBef>
              <a:buClr>
                <a:srgbClr val="5398A2"/>
              </a:buClr>
              <a:tabLst>
                <a:tab pos="342900" algn="l"/>
              </a:tabLst>
            </a:pPr>
            <a:r>
              <a:rPr lang="en-IE" sz="2400" b="1" dirty="0">
                <a:solidFill>
                  <a:srgbClr val="404040"/>
                </a:solidFill>
                <a:latin typeface="Calibri" panose="020F0502020204030204" pitchFamily="34" charset="0"/>
                <a:ea typeface="Calibri" panose="020F0502020204030204" pitchFamily="34" charset="0"/>
                <a:cs typeface="Calibri" panose="020F0502020204030204" pitchFamily="34" charset="0"/>
              </a:rPr>
              <a:t>Warum fühle ich mich überfordert?</a:t>
            </a:r>
          </a:p>
          <a:p>
            <a:pPr marL="0" indent="0">
              <a:lnSpc>
                <a:spcPts val="2500"/>
              </a:lnSpc>
              <a:spcBef>
                <a:spcPts val="0"/>
              </a:spcBef>
              <a:buClr>
                <a:srgbClr val="5398A2"/>
              </a:buClr>
              <a:buNone/>
              <a:tabLst>
                <a:tab pos="342900" algn="l"/>
              </a:tabLst>
            </a:pPr>
            <a:r>
              <a:rPr lang="en-IE" sz="2400" i="1" dirty="0">
                <a:solidFill>
                  <a:srgbClr val="404040"/>
                </a:solidFill>
                <a:latin typeface="Calibri" panose="020F0502020204030204" pitchFamily="34" charset="0"/>
                <a:ea typeface="Calibri" panose="020F0502020204030204" pitchFamily="34" charset="0"/>
                <a:cs typeface="Calibri" panose="020F0502020204030204" pitchFamily="34" charset="0"/>
              </a:rPr>
              <a:t>	„Weil ich nicht weiß, wo ich anfangen soll und wem ich vertrauen kann.“</a:t>
            </a:r>
          </a:p>
          <a:p>
            <a:pPr marL="0" lvl="0" indent="0">
              <a:lnSpc>
                <a:spcPts val="2500"/>
              </a:lnSpc>
              <a:spcBef>
                <a:spcPts val="0"/>
              </a:spcBef>
              <a:buClr>
                <a:srgbClr val="5398A2"/>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a:lnSpc>
                <a:spcPts val="2500"/>
              </a:lnSpc>
              <a:spcBef>
                <a:spcPts val="0"/>
              </a:spcBef>
              <a:buClr>
                <a:srgbClr val="5398A2"/>
              </a:buClr>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lvl="0">
              <a:lnSpc>
                <a:spcPts val="2500"/>
              </a:lnSpc>
              <a:spcBef>
                <a:spcPts val="0"/>
              </a:spcBef>
              <a:buClr>
                <a:srgbClr val="5398A2"/>
              </a:buClr>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endPar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6279C35F-C435-7478-9860-B0DD95B4D9D5}"/>
              </a:ext>
            </a:extLst>
          </p:cNvPr>
          <p:cNvCxnSpPr>
            <a:cxnSpLocks/>
          </p:cNvCxnSpPr>
          <p:nvPr/>
        </p:nvCxnSpPr>
        <p:spPr>
          <a:xfrm flipH="1">
            <a:off x="1417375" y="1412174"/>
            <a:ext cx="9461428"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660A1493-BF69-07FC-EEDE-B554E4F93BA1}"/>
              </a:ext>
            </a:extLst>
          </p:cNvPr>
          <p:cNvGrpSpPr/>
          <p:nvPr/>
        </p:nvGrpSpPr>
        <p:grpSpPr>
          <a:xfrm>
            <a:off x="455434" y="1106472"/>
            <a:ext cx="1420700" cy="893966"/>
            <a:chOff x="5728181" y="1253145"/>
            <a:chExt cx="1546707" cy="973255"/>
          </a:xfrm>
        </p:grpSpPr>
        <p:sp>
          <p:nvSpPr>
            <p:cNvPr id="18" name="Oval 17">
              <a:extLst>
                <a:ext uri="{FF2B5EF4-FFF2-40B4-BE49-F238E27FC236}">
                  <a16:creationId xmlns:a16="http://schemas.microsoft.com/office/drawing/2014/main" id="{8CD36157-ADF6-EB2A-9CF1-80B895967B88}"/>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23">
              <a:extLst>
                <a:ext uri="{FF2B5EF4-FFF2-40B4-BE49-F238E27FC236}">
                  <a16:creationId xmlns:a16="http://schemas.microsoft.com/office/drawing/2014/main" id="{5FE2EE64-FABA-EA43-EE68-615E6CF1D162}"/>
                </a:ext>
              </a:extLst>
            </p:cNvPr>
            <p:cNvSpPr txBox="1">
              <a:spLocks/>
            </p:cNvSpPr>
            <p:nvPr/>
          </p:nvSpPr>
          <p:spPr>
            <a:xfrm>
              <a:off x="5728181" y="1369242"/>
              <a:ext cx="1546707"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Calibri" panose="020F0502020204030204" pitchFamily="34" charset="0"/>
                  <a:cs typeface="Calibri" panose="020F0502020204030204" pitchFamily="34" charset="0"/>
                </a:rPr>
                <a:t>05</a:t>
              </a:r>
            </a:p>
          </p:txBody>
        </p:sp>
      </p:grpSp>
    </p:spTree>
    <p:extLst>
      <p:ext uri="{BB962C8B-B14F-4D97-AF65-F5344CB8AC3E}">
        <p14:creationId xmlns:p14="http://schemas.microsoft.com/office/powerpoint/2010/main" val="27765008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9F63C0-28A6-BBD6-D0E2-9A24606A9918}"/>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19F0E5EA-4BF1-72E4-D314-2B9B150B4487}"/>
              </a:ext>
            </a:extLst>
          </p:cNvPr>
          <p:cNvPicPr>
            <a:picLocks noChangeAspect="1"/>
          </p:cNvPicPr>
          <p:nvPr/>
        </p:nvPicPr>
        <p:blipFill rotWithShape="1">
          <a:blip r:embed="rId2"/>
          <a:srcRect l="-16994" t="48092" r="16994" b="-11364"/>
          <a:stretch/>
        </p:blipFill>
        <p:spPr>
          <a:xfrm>
            <a:off x="5908757" y="20767"/>
            <a:ext cx="5487602" cy="5208132"/>
          </a:xfrm>
          <a:prstGeom prst="rect">
            <a:avLst/>
          </a:prstGeom>
        </p:spPr>
      </p:pic>
      <p:sp>
        <p:nvSpPr>
          <p:cNvPr id="11" name="Google Shape;133;p1">
            <a:extLst>
              <a:ext uri="{FF2B5EF4-FFF2-40B4-BE49-F238E27FC236}">
                <a16:creationId xmlns:a16="http://schemas.microsoft.com/office/drawing/2014/main" id="{EB20283C-A1D2-B200-8881-A4987A1E0357}"/>
              </a:ext>
            </a:extLst>
          </p:cNvPr>
          <p:cNvSpPr/>
          <p:nvPr/>
        </p:nvSpPr>
        <p:spPr>
          <a:xfrm rot="10800000">
            <a:off x="7836" y="-883"/>
            <a:ext cx="11410317" cy="6858875"/>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C8EB6AA7-448A-676C-7A9B-5F82188D85DC}"/>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C7C9B786-B4E5-509A-4D16-40DD28DDFCDB}"/>
              </a:ext>
            </a:extLst>
          </p:cNvPr>
          <p:cNvSpPr/>
          <p:nvPr/>
        </p:nvSpPr>
        <p:spPr>
          <a:xfrm>
            <a:off x="534081" y="2274880"/>
            <a:ext cx="10359712" cy="3123027"/>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 name="Text Placeholder 3">
            <a:extLst>
              <a:ext uri="{FF2B5EF4-FFF2-40B4-BE49-F238E27FC236}">
                <a16:creationId xmlns:a16="http://schemas.microsoft.com/office/drawing/2014/main" id="{6999E915-8DAC-C49C-32E4-66766DE5C7A4}"/>
              </a:ext>
            </a:extLst>
          </p:cNvPr>
          <p:cNvSpPr txBox="1">
            <a:spLocks/>
          </p:cNvSpPr>
          <p:nvPr/>
        </p:nvSpPr>
        <p:spPr>
          <a:xfrm>
            <a:off x="1761720" y="2602344"/>
            <a:ext cx="8668560" cy="51923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Clr>
                <a:srgbClr val="E6C8C7"/>
              </a:buClr>
              <a:buNone/>
            </a:pPr>
            <a:r>
              <a:rPr lang="en-IE" sz="3200" b="1" dirty="0">
                <a:solidFill>
                  <a:srgbClr val="5398A2"/>
                </a:solidFill>
                <a:latin typeface="Calibri" panose="020F0502020204030204" pitchFamily="34" charset="0"/>
                <a:ea typeface="Calibri" panose="020F0502020204030204" pitchFamily="34" charset="0"/>
                <a:cs typeface="Calibri" panose="020F0502020204030204" pitchFamily="34" charset="0"/>
              </a:rPr>
              <a:t>Grundursache:</a:t>
            </a:r>
          </a:p>
          <a:p>
            <a:pPr marL="0" indent="0">
              <a:lnSpc>
                <a:spcPts val="2500"/>
              </a:lnSpc>
              <a:spcBef>
                <a:spcPts val="0"/>
              </a:spcBef>
              <a:buClr>
                <a:srgbClr val="E6C8C7"/>
              </a:buClr>
              <a:buNone/>
            </a:pPr>
            <a:endParaRPr lang="en-IE" sz="2700" b="1" dirty="0">
              <a:solidFill>
                <a:srgbClr val="5398A2"/>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5398A2"/>
              </a:buClr>
              <a:buNone/>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Durch diesen Prozess gelangen die Teilnehmer vom oberflächlichen Problem („Ich fühle mich nicht befähigt“) zur </a:t>
            </a:r>
            <a:r>
              <a:rPr lang="en-IE" sz="2400" b="1" dirty="0">
                <a:solidFill>
                  <a:srgbClr val="404040"/>
                </a:solidFill>
                <a:latin typeface="Calibri" panose="020F0502020204030204" pitchFamily="34" charset="0"/>
                <a:ea typeface="Calibri" panose="020F0502020204030204" pitchFamily="34" charset="0"/>
                <a:cs typeface="Calibri" panose="020F0502020204030204" pitchFamily="34" charset="0"/>
              </a:rPr>
              <a:t>Grundursache </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(„Ich weiß nicht, wo ich anfangen soll und wem ich vertrauen kann“) und gewinnen so Klarheit über die tiefer liegende Herausforderung.</a:t>
            </a:r>
          </a:p>
          <a:p>
            <a:pPr marL="0" indent="0">
              <a:lnSpc>
                <a:spcPts val="2500"/>
              </a:lnSpc>
              <a:spcBef>
                <a:spcPts val="0"/>
              </a:spcBef>
              <a:buClr>
                <a:srgbClr val="5398A2"/>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a:lnSpc>
                <a:spcPts val="2500"/>
              </a:lnSpc>
              <a:spcBef>
                <a:spcPts val="0"/>
              </a:spcBef>
              <a:buClr>
                <a:srgbClr val="5398A2"/>
              </a:buClr>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lvl="0">
              <a:lnSpc>
                <a:spcPts val="2500"/>
              </a:lnSpc>
              <a:spcBef>
                <a:spcPts val="0"/>
              </a:spcBef>
              <a:buClr>
                <a:srgbClr val="5398A2"/>
              </a:buClr>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endPar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3FD47076-F737-08C4-CDFB-CCDE9AA4EC18}"/>
              </a:ext>
            </a:extLst>
          </p:cNvPr>
          <p:cNvCxnSpPr>
            <a:cxnSpLocks/>
          </p:cNvCxnSpPr>
          <p:nvPr/>
        </p:nvCxnSpPr>
        <p:spPr>
          <a:xfrm flipH="1">
            <a:off x="1432365" y="3091768"/>
            <a:ext cx="9461428"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EF90AE9C-7F2B-713C-F720-83D2A2C807D5}"/>
              </a:ext>
            </a:extLst>
          </p:cNvPr>
          <p:cNvGrpSpPr/>
          <p:nvPr/>
        </p:nvGrpSpPr>
        <p:grpSpPr>
          <a:xfrm>
            <a:off x="470424" y="2786066"/>
            <a:ext cx="1420700" cy="893966"/>
            <a:chOff x="5728181" y="1253145"/>
            <a:chExt cx="1546707" cy="973255"/>
          </a:xfrm>
        </p:grpSpPr>
        <p:sp>
          <p:nvSpPr>
            <p:cNvPr id="18" name="Oval 17">
              <a:extLst>
                <a:ext uri="{FF2B5EF4-FFF2-40B4-BE49-F238E27FC236}">
                  <a16:creationId xmlns:a16="http://schemas.microsoft.com/office/drawing/2014/main" id="{38A8E440-9CE6-ED3D-C7E4-005E6CF0CD6E}"/>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23">
              <a:extLst>
                <a:ext uri="{FF2B5EF4-FFF2-40B4-BE49-F238E27FC236}">
                  <a16:creationId xmlns:a16="http://schemas.microsoft.com/office/drawing/2014/main" id="{54395ED2-73A3-E5AE-2EB1-8CD5399F57C2}"/>
                </a:ext>
              </a:extLst>
            </p:cNvPr>
            <p:cNvSpPr txBox="1">
              <a:spLocks/>
            </p:cNvSpPr>
            <p:nvPr/>
          </p:nvSpPr>
          <p:spPr>
            <a:xfrm>
              <a:off x="5728181" y="1369242"/>
              <a:ext cx="1546707"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Calibri" panose="020F0502020204030204" pitchFamily="34" charset="0"/>
                  <a:cs typeface="Calibri" panose="020F0502020204030204" pitchFamily="34" charset="0"/>
                </a:rPr>
                <a:t>06</a:t>
              </a:r>
            </a:p>
          </p:txBody>
        </p:sp>
      </p:grpSp>
    </p:spTree>
    <p:extLst>
      <p:ext uri="{BB962C8B-B14F-4D97-AF65-F5344CB8AC3E}">
        <p14:creationId xmlns:p14="http://schemas.microsoft.com/office/powerpoint/2010/main" val="170054227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16778E-4103-48A8-DD49-9884C892FC9D}"/>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5781512E-CEC0-C9A9-4E2B-2980E31B667B}"/>
              </a:ext>
            </a:extLst>
          </p:cNvPr>
          <p:cNvPicPr>
            <a:picLocks noChangeAspect="1"/>
          </p:cNvPicPr>
          <p:nvPr/>
        </p:nvPicPr>
        <p:blipFill rotWithShape="1">
          <a:blip r:embed="rId2"/>
          <a:srcRect l="-16994" t="48092" r="16994" b="-11364"/>
          <a:stretch/>
        </p:blipFill>
        <p:spPr>
          <a:xfrm>
            <a:off x="5908757" y="20767"/>
            <a:ext cx="5487602" cy="5208132"/>
          </a:xfrm>
          <a:prstGeom prst="rect">
            <a:avLst/>
          </a:prstGeom>
        </p:spPr>
      </p:pic>
      <p:sp>
        <p:nvSpPr>
          <p:cNvPr id="11" name="Google Shape;133;p1">
            <a:extLst>
              <a:ext uri="{FF2B5EF4-FFF2-40B4-BE49-F238E27FC236}">
                <a16:creationId xmlns:a16="http://schemas.microsoft.com/office/drawing/2014/main" id="{06473F09-5AD5-C6D6-3202-0873204450E3}"/>
              </a:ext>
            </a:extLst>
          </p:cNvPr>
          <p:cNvSpPr/>
          <p:nvPr/>
        </p:nvSpPr>
        <p:spPr>
          <a:xfrm rot="10800000">
            <a:off x="7836" y="-883"/>
            <a:ext cx="11410317" cy="6858875"/>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A091556C-58E0-CEF6-D280-4F1CB426B434}"/>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DAEB5199-9CAC-E5C3-FFA5-64C6B3F49740}"/>
              </a:ext>
            </a:extLst>
          </p:cNvPr>
          <p:cNvSpPr/>
          <p:nvPr/>
        </p:nvSpPr>
        <p:spPr>
          <a:xfrm>
            <a:off x="639012" y="638341"/>
            <a:ext cx="10359712" cy="4590558"/>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 name="Text Placeholder 3">
            <a:extLst>
              <a:ext uri="{FF2B5EF4-FFF2-40B4-BE49-F238E27FC236}">
                <a16:creationId xmlns:a16="http://schemas.microsoft.com/office/drawing/2014/main" id="{4EF19375-C467-269A-63E7-37AA64A0A82D}"/>
              </a:ext>
            </a:extLst>
          </p:cNvPr>
          <p:cNvSpPr txBox="1">
            <a:spLocks/>
          </p:cNvSpPr>
          <p:nvPr/>
        </p:nvSpPr>
        <p:spPr>
          <a:xfrm>
            <a:off x="1866650" y="965806"/>
            <a:ext cx="8997915" cy="282479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Clr>
                <a:srgbClr val="E6C8C7"/>
              </a:buClr>
              <a:buNone/>
            </a:pPr>
            <a:r>
              <a:rPr lang="en-IE" sz="3200" b="1" dirty="0">
                <a:solidFill>
                  <a:srgbClr val="5398A2"/>
                </a:solidFill>
                <a:latin typeface="Calibri" panose="020F0502020204030204" pitchFamily="34" charset="0"/>
                <a:ea typeface="Calibri" panose="020F0502020204030204" pitchFamily="34" charset="0"/>
                <a:cs typeface="Calibri" panose="020F0502020204030204" pitchFamily="34" charset="0"/>
              </a:rPr>
              <a:t>Reflexion und Lösungsfindung:</a:t>
            </a:r>
          </a:p>
          <a:p>
            <a:pPr marL="0" indent="0">
              <a:lnSpc>
                <a:spcPts val="2500"/>
              </a:lnSpc>
              <a:spcBef>
                <a:spcPts val="0"/>
              </a:spcBef>
              <a:buClr>
                <a:srgbClr val="E6C8C7"/>
              </a:buClr>
              <a:buNone/>
            </a:pPr>
            <a:endParaRPr lang="en-IE" sz="2700" b="1" dirty="0">
              <a:solidFill>
                <a:srgbClr val="5398A2"/>
              </a:solidFill>
              <a:latin typeface="Calibri" panose="020F0502020204030204" pitchFamily="34" charset="0"/>
              <a:ea typeface="Calibri" panose="020F0502020204030204" pitchFamily="34" charset="0"/>
              <a:cs typeface="Calibri" panose="020F0502020204030204" pitchFamily="34" charset="0"/>
            </a:endParaRPr>
          </a:p>
          <a:p>
            <a:pPr marL="0" lvl="0" indent="0">
              <a:lnSpc>
                <a:spcPts val="2500"/>
              </a:lnSpc>
              <a:spcBef>
                <a:spcPts val="0"/>
              </a:spcBef>
              <a:buClr>
                <a:srgbClr val="5398A2"/>
              </a:buClr>
              <a:buNone/>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Bitten Sie die Teilnehmer nach Abschluss der fünf Runden der „Warum?“-Reflexion, darüber nachzudenken, welche konkreten Maßnahmen sie auf der Grundlage der von ihnen identifizierten Grundursache ergreifen können. Im obigen Beispiel könnte der nächste Schritt, nachdem die Grundursache klar ist (Überforderung durch Informationen), wie folgt lauten:</a:t>
            </a:r>
          </a:p>
          <a:p>
            <a:pPr marL="0" lvl="0" indent="0">
              <a:lnSpc>
                <a:spcPts val="2500"/>
              </a:lnSpc>
              <a:spcBef>
                <a:spcPts val="0"/>
              </a:spcBef>
              <a:buClr>
                <a:srgbClr val="5398A2"/>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lvl="0" indent="0">
              <a:lnSpc>
                <a:spcPts val="2500"/>
              </a:lnSpc>
              <a:spcBef>
                <a:spcPts val="0"/>
              </a:spcBef>
              <a:buClr>
                <a:srgbClr val="5398A2"/>
              </a:buClr>
              <a:buNone/>
            </a:pPr>
            <a:r>
              <a:rPr lang="en-IE" b="1">
                <a:solidFill>
                  <a:srgbClr val="5398A2"/>
                </a:solidFill>
                <a:latin typeface="Calibri" panose="020F0502020204030204" pitchFamily="34" charset="0"/>
                <a:ea typeface="Calibri" panose="020F0502020204030204" pitchFamily="34" charset="0"/>
                <a:cs typeface="Calibri" panose="020F0502020204030204" pitchFamily="34" charset="0"/>
              </a:rPr>
              <a:t>Lösung</a:t>
            </a:r>
            <a:r>
              <a:rPr lang="en-IE" b="1" dirty="0">
                <a:solidFill>
                  <a:srgbClr val="5398A2"/>
                </a:solidFill>
                <a:latin typeface="Calibri" panose="020F0502020204030204" pitchFamily="34" charset="0"/>
                <a:ea typeface="Calibri" panose="020F0502020204030204" pitchFamily="34" charset="0"/>
                <a:cs typeface="Calibri" panose="020F0502020204030204" pitchFamily="34" charset="0"/>
              </a:rPr>
              <a:t>: </a:t>
            </a:r>
          </a:p>
          <a:p>
            <a:pPr marL="0" lvl="0" indent="0">
              <a:lnSpc>
                <a:spcPts val="2500"/>
              </a:lnSpc>
              <a:spcBef>
                <a:spcPts val="0"/>
              </a:spcBef>
              <a:buClr>
                <a:srgbClr val="5398A2"/>
              </a:buClr>
              <a:buNone/>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Beginnen Sie mit einer vertrauenswürdigen Klimaschutzorganisation oder -ressource, um zuverlässige Informationen und kleine, umsetzbare Maßnahmen zu sammeln.</a:t>
            </a:r>
          </a:p>
          <a:p>
            <a:pPr marL="0" lvl="0" indent="0">
              <a:lnSpc>
                <a:spcPts val="2500"/>
              </a:lnSpc>
              <a:spcBef>
                <a:spcPts val="0"/>
              </a:spcBef>
              <a:buClr>
                <a:srgbClr val="5398A2"/>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endPar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DD3B3A4A-FF99-E686-90E1-6AA0668CC626}"/>
              </a:ext>
            </a:extLst>
          </p:cNvPr>
          <p:cNvCxnSpPr>
            <a:cxnSpLocks/>
          </p:cNvCxnSpPr>
          <p:nvPr/>
        </p:nvCxnSpPr>
        <p:spPr>
          <a:xfrm flipH="1">
            <a:off x="1537296" y="1455229"/>
            <a:ext cx="9461428"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EED867F4-A4F8-12E1-0E6C-BC58E8E31100}"/>
              </a:ext>
            </a:extLst>
          </p:cNvPr>
          <p:cNvGrpSpPr/>
          <p:nvPr/>
        </p:nvGrpSpPr>
        <p:grpSpPr>
          <a:xfrm>
            <a:off x="575355" y="1149527"/>
            <a:ext cx="1420700" cy="893966"/>
            <a:chOff x="5728181" y="1253145"/>
            <a:chExt cx="1546707" cy="973255"/>
          </a:xfrm>
        </p:grpSpPr>
        <p:sp>
          <p:nvSpPr>
            <p:cNvPr id="18" name="Oval 17">
              <a:extLst>
                <a:ext uri="{FF2B5EF4-FFF2-40B4-BE49-F238E27FC236}">
                  <a16:creationId xmlns:a16="http://schemas.microsoft.com/office/drawing/2014/main" id="{65F8DE15-C80E-8716-DDC3-D377D4F91A7F}"/>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23">
              <a:extLst>
                <a:ext uri="{FF2B5EF4-FFF2-40B4-BE49-F238E27FC236}">
                  <a16:creationId xmlns:a16="http://schemas.microsoft.com/office/drawing/2014/main" id="{5ED9247D-0107-B5A2-920D-0280985C10D4}"/>
                </a:ext>
              </a:extLst>
            </p:cNvPr>
            <p:cNvSpPr txBox="1">
              <a:spLocks/>
            </p:cNvSpPr>
            <p:nvPr/>
          </p:nvSpPr>
          <p:spPr>
            <a:xfrm>
              <a:off x="5728181" y="1369242"/>
              <a:ext cx="1546707"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Calibri" panose="020F0502020204030204" pitchFamily="34" charset="0"/>
                  <a:cs typeface="Calibri" panose="020F0502020204030204" pitchFamily="34" charset="0"/>
                </a:rPr>
                <a:t>07</a:t>
              </a:r>
            </a:p>
          </p:txBody>
        </p:sp>
      </p:grpSp>
    </p:spTree>
    <p:extLst>
      <p:ext uri="{BB962C8B-B14F-4D97-AF65-F5344CB8AC3E}">
        <p14:creationId xmlns:p14="http://schemas.microsoft.com/office/powerpoint/2010/main" val="416367354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C3681A-CF20-9D8C-8686-04926BB2024E}"/>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06C45957-C221-CB3A-BF09-5494B38A4443}"/>
              </a:ext>
            </a:extLst>
          </p:cNvPr>
          <p:cNvPicPr>
            <a:picLocks noChangeAspect="1"/>
          </p:cNvPicPr>
          <p:nvPr/>
        </p:nvPicPr>
        <p:blipFill rotWithShape="1">
          <a:blip r:embed="rId2"/>
          <a:srcRect l="-16994" t="48092" r="16994" b="-11364"/>
          <a:stretch/>
        </p:blipFill>
        <p:spPr>
          <a:xfrm>
            <a:off x="5908757" y="20767"/>
            <a:ext cx="5487602" cy="5208132"/>
          </a:xfrm>
          <a:prstGeom prst="rect">
            <a:avLst/>
          </a:prstGeom>
        </p:spPr>
      </p:pic>
      <p:sp>
        <p:nvSpPr>
          <p:cNvPr id="11" name="Google Shape;133;p1">
            <a:extLst>
              <a:ext uri="{FF2B5EF4-FFF2-40B4-BE49-F238E27FC236}">
                <a16:creationId xmlns:a16="http://schemas.microsoft.com/office/drawing/2014/main" id="{0EE8F3A3-1995-33AB-3427-82372A94D883}"/>
              </a:ext>
            </a:extLst>
          </p:cNvPr>
          <p:cNvSpPr/>
          <p:nvPr/>
        </p:nvSpPr>
        <p:spPr>
          <a:xfrm rot="10800000">
            <a:off x="7836" y="-883"/>
            <a:ext cx="11410317" cy="6858875"/>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8D8DCEFE-E7F5-40E5-7F2D-4F6E358E5A57}"/>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5E099A72-DBCD-2A16-FABA-DA419A001738}"/>
              </a:ext>
            </a:extLst>
          </p:cNvPr>
          <p:cNvSpPr/>
          <p:nvPr/>
        </p:nvSpPr>
        <p:spPr>
          <a:xfrm>
            <a:off x="639012" y="638341"/>
            <a:ext cx="10359712" cy="5776282"/>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 name="Text Placeholder 3">
            <a:extLst>
              <a:ext uri="{FF2B5EF4-FFF2-40B4-BE49-F238E27FC236}">
                <a16:creationId xmlns:a16="http://schemas.microsoft.com/office/drawing/2014/main" id="{FDDF5051-ACA4-98A4-8FBF-914B9559383A}"/>
              </a:ext>
            </a:extLst>
          </p:cNvPr>
          <p:cNvSpPr txBox="1">
            <a:spLocks/>
          </p:cNvSpPr>
          <p:nvPr/>
        </p:nvSpPr>
        <p:spPr>
          <a:xfrm>
            <a:off x="1836248" y="1186940"/>
            <a:ext cx="8997915" cy="20771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Clr>
                <a:srgbClr val="E6C8C7"/>
              </a:buClr>
              <a:buNone/>
            </a:pPr>
            <a:r>
              <a:rPr lang="en-IE" sz="3200" b="1" dirty="0">
                <a:solidFill>
                  <a:srgbClr val="5398A2"/>
                </a:solidFill>
                <a:latin typeface="Calibri" panose="020F0502020204030204" pitchFamily="34" charset="0"/>
                <a:ea typeface="Calibri" panose="020F0502020204030204" pitchFamily="34" charset="0"/>
                <a:cs typeface="Calibri" panose="020F0502020204030204" pitchFamily="34" charset="0"/>
              </a:rPr>
              <a:t>Kleine Schritte:</a:t>
            </a:r>
          </a:p>
          <a:p>
            <a:pPr marL="0" indent="0">
              <a:lnSpc>
                <a:spcPts val="2500"/>
              </a:lnSpc>
              <a:spcBef>
                <a:spcPts val="0"/>
              </a:spcBef>
              <a:buClr>
                <a:srgbClr val="E6C8C7"/>
              </a:buClr>
              <a:buNone/>
            </a:pPr>
            <a:endParaRPr lang="en-IE" sz="2700" b="1" dirty="0">
              <a:solidFill>
                <a:srgbClr val="5398A2"/>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5398A2"/>
              </a:buClr>
              <a:buNone/>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Ermutigen Sie die Teilnehmer, sich auf </a:t>
            </a:r>
            <a:r>
              <a:rPr lang="en-IE" sz="2400" b="1" dirty="0">
                <a:solidFill>
                  <a:srgbClr val="404040"/>
                </a:solidFill>
                <a:latin typeface="Calibri" panose="020F0502020204030204" pitchFamily="34" charset="0"/>
                <a:ea typeface="Calibri" panose="020F0502020204030204" pitchFamily="34" charset="0"/>
                <a:cs typeface="Calibri" panose="020F0502020204030204" pitchFamily="34" charset="0"/>
              </a:rPr>
              <a:t>kleine, erreichbare Schritte </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zu konzentrieren, die sie sofort umsetzen können, und betonen Sie, dass auch kleine Maßnahmen zu größeren Veränderungen beitragen können.</a:t>
            </a:r>
          </a:p>
          <a:p>
            <a:pPr marL="0" indent="0">
              <a:lnSpc>
                <a:spcPts val="2500"/>
              </a:lnSpc>
              <a:spcBef>
                <a:spcPts val="0"/>
              </a:spcBef>
              <a:buClr>
                <a:srgbClr val="5398A2"/>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endPar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3CFC31AE-BBB2-E6F0-A143-45853F2152B1}"/>
              </a:ext>
            </a:extLst>
          </p:cNvPr>
          <p:cNvCxnSpPr>
            <a:cxnSpLocks/>
          </p:cNvCxnSpPr>
          <p:nvPr/>
        </p:nvCxnSpPr>
        <p:spPr>
          <a:xfrm flipH="1">
            <a:off x="1506894" y="1676363"/>
            <a:ext cx="9461428"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0016F31B-2D43-9D78-8885-6CBE87718F26}"/>
              </a:ext>
            </a:extLst>
          </p:cNvPr>
          <p:cNvGrpSpPr/>
          <p:nvPr/>
        </p:nvGrpSpPr>
        <p:grpSpPr>
          <a:xfrm>
            <a:off x="544953" y="1370661"/>
            <a:ext cx="1420700" cy="893966"/>
            <a:chOff x="5728181" y="1253145"/>
            <a:chExt cx="1546707" cy="973255"/>
          </a:xfrm>
        </p:grpSpPr>
        <p:sp>
          <p:nvSpPr>
            <p:cNvPr id="18" name="Oval 17">
              <a:extLst>
                <a:ext uri="{FF2B5EF4-FFF2-40B4-BE49-F238E27FC236}">
                  <a16:creationId xmlns:a16="http://schemas.microsoft.com/office/drawing/2014/main" id="{EBB03720-F6E1-BAE6-6314-805E0F495351}"/>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23">
              <a:extLst>
                <a:ext uri="{FF2B5EF4-FFF2-40B4-BE49-F238E27FC236}">
                  <a16:creationId xmlns:a16="http://schemas.microsoft.com/office/drawing/2014/main" id="{16771916-CC17-C762-BCEF-A6D1936FBA93}"/>
                </a:ext>
              </a:extLst>
            </p:cNvPr>
            <p:cNvSpPr txBox="1">
              <a:spLocks/>
            </p:cNvSpPr>
            <p:nvPr/>
          </p:nvSpPr>
          <p:spPr>
            <a:xfrm>
              <a:off x="5728181" y="1369242"/>
              <a:ext cx="1546707"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Calibri" panose="020F0502020204030204" pitchFamily="34" charset="0"/>
                  <a:cs typeface="Calibri" panose="020F0502020204030204" pitchFamily="34" charset="0"/>
                </a:rPr>
                <a:t>08</a:t>
              </a:r>
            </a:p>
          </p:txBody>
        </p:sp>
      </p:grpSp>
      <p:sp>
        <p:nvSpPr>
          <p:cNvPr id="3" name="Text Placeholder 3">
            <a:extLst>
              <a:ext uri="{FF2B5EF4-FFF2-40B4-BE49-F238E27FC236}">
                <a16:creationId xmlns:a16="http://schemas.microsoft.com/office/drawing/2014/main" id="{886686CB-6E10-33F5-4BD7-841EC4E97EA2}"/>
              </a:ext>
            </a:extLst>
          </p:cNvPr>
          <p:cNvSpPr txBox="1">
            <a:spLocks/>
          </p:cNvSpPr>
          <p:nvPr/>
        </p:nvSpPr>
        <p:spPr>
          <a:xfrm>
            <a:off x="1836248" y="3421925"/>
            <a:ext cx="8997915" cy="20771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Clr>
                <a:srgbClr val="E6C8C7"/>
              </a:buClr>
              <a:buNone/>
            </a:pPr>
            <a:r>
              <a:rPr lang="en-IE" sz="3200" b="1" dirty="0">
                <a:solidFill>
                  <a:srgbClr val="5398A2"/>
                </a:solidFill>
                <a:latin typeface="Calibri" panose="020F0502020204030204" pitchFamily="34" charset="0"/>
                <a:ea typeface="Calibri" panose="020F0502020204030204" pitchFamily="34" charset="0"/>
                <a:cs typeface="Calibri" panose="020F0502020204030204" pitchFamily="34" charset="0"/>
              </a:rPr>
              <a:t>Gruppenaustausch und kollektive Stärkung:</a:t>
            </a:r>
          </a:p>
          <a:p>
            <a:pPr marL="0" indent="0">
              <a:lnSpc>
                <a:spcPts val="2500"/>
              </a:lnSpc>
              <a:spcBef>
                <a:spcPts val="0"/>
              </a:spcBef>
              <a:buClr>
                <a:srgbClr val="E6C8C7"/>
              </a:buClr>
              <a:buNone/>
            </a:pPr>
            <a:endParaRPr lang="en-IE" sz="2700" b="1" dirty="0">
              <a:solidFill>
                <a:srgbClr val="5398A2"/>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5398A2"/>
              </a:buClr>
              <a:buNone/>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Wenn die Teilnehmer in Gruppen arbeiten, lassen Sie sie ihre Ergebnisse miteinander teilen. Indem sie die Ursachen und Lösungen der anderen hören, finden sie möglicherweise Gemeinsamkeiten, die das Gemeinschaftsgefühl und die gegenseitige Unterstützung fördern. Dieser Prozess stärkt ihr Gefühl der Selbstermächtigung, indem er ihnen zeigt, dass sie mit diesen Herausforderungen nicht allein sind.</a:t>
            </a:r>
          </a:p>
          <a:p>
            <a:pPr marL="0" indent="0">
              <a:lnSpc>
                <a:spcPts val="2500"/>
              </a:lnSpc>
              <a:spcBef>
                <a:spcPts val="0"/>
              </a:spcBef>
              <a:buClr>
                <a:srgbClr val="5398A2"/>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5398A2"/>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endPar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5" name="Straight Connector 4">
            <a:extLst>
              <a:ext uri="{FF2B5EF4-FFF2-40B4-BE49-F238E27FC236}">
                <a16:creationId xmlns:a16="http://schemas.microsoft.com/office/drawing/2014/main" id="{F3AABE9E-EDC5-27E2-0D62-53EE5A7FE6E9}"/>
              </a:ext>
            </a:extLst>
          </p:cNvPr>
          <p:cNvCxnSpPr>
            <a:cxnSpLocks/>
          </p:cNvCxnSpPr>
          <p:nvPr/>
        </p:nvCxnSpPr>
        <p:spPr>
          <a:xfrm flipH="1">
            <a:off x="1506894" y="3911348"/>
            <a:ext cx="9461428"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A6D3417B-0421-5D4D-E711-207771B252A6}"/>
              </a:ext>
            </a:extLst>
          </p:cNvPr>
          <p:cNvGrpSpPr/>
          <p:nvPr/>
        </p:nvGrpSpPr>
        <p:grpSpPr>
          <a:xfrm>
            <a:off x="544953" y="3605646"/>
            <a:ext cx="1420700" cy="893966"/>
            <a:chOff x="5728181" y="1253145"/>
            <a:chExt cx="1546707" cy="973255"/>
          </a:xfrm>
        </p:grpSpPr>
        <p:sp>
          <p:nvSpPr>
            <p:cNvPr id="7" name="Oval 6">
              <a:extLst>
                <a:ext uri="{FF2B5EF4-FFF2-40B4-BE49-F238E27FC236}">
                  <a16:creationId xmlns:a16="http://schemas.microsoft.com/office/drawing/2014/main" id="{32187D91-FEBE-5BDF-5C1E-E08C942DE48F}"/>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23">
              <a:extLst>
                <a:ext uri="{FF2B5EF4-FFF2-40B4-BE49-F238E27FC236}">
                  <a16:creationId xmlns:a16="http://schemas.microsoft.com/office/drawing/2014/main" id="{0BF0DFD7-F762-79BD-B617-A5307C6F1291}"/>
                </a:ext>
              </a:extLst>
            </p:cNvPr>
            <p:cNvSpPr txBox="1">
              <a:spLocks/>
            </p:cNvSpPr>
            <p:nvPr/>
          </p:nvSpPr>
          <p:spPr>
            <a:xfrm>
              <a:off x="5728181" y="1369242"/>
              <a:ext cx="1546707"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Calibri" panose="020F0502020204030204" pitchFamily="34" charset="0"/>
                  <a:cs typeface="Calibri" panose="020F0502020204030204" pitchFamily="34" charset="0"/>
                </a:rPr>
                <a:t>09</a:t>
              </a:r>
            </a:p>
          </p:txBody>
        </p:sp>
      </p:grpSp>
    </p:spTree>
    <p:extLst>
      <p:ext uri="{BB962C8B-B14F-4D97-AF65-F5344CB8AC3E}">
        <p14:creationId xmlns:p14="http://schemas.microsoft.com/office/powerpoint/2010/main" val="142997570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B46B5F-D8E1-0073-0725-9552E7EC8B6A}"/>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A7697E64-BC71-AE35-75D3-14EC380806D6}"/>
              </a:ext>
            </a:extLst>
          </p:cNvPr>
          <p:cNvPicPr>
            <a:picLocks noChangeAspect="1"/>
          </p:cNvPicPr>
          <p:nvPr/>
        </p:nvPicPr>
        <p:blipFill rotWithShape="1">
          <a:blip r:embed="rId2"/>
          <a:srcRect l="-16994" t="48092" r="16994" b="-11364"/>
          <a:stretch/>
        </p:blipFill>
        <p:spPr>
          <a:xfrm>
            <a:off x="5908757" y="20767"/>
            <a:ext cx="5487602" cy="5208132"/>
          </a:xfrm>
          <a:prstGeom prst="rect">
            <a:avLst/>
          </a:prstGeom>
        </p:spPr>
      </p:pic>
      <p:sp>
        <p:nvSpPr>
          <p:cNvPr id="11" name="Google Shape;133;p1">
            <a:extLst>
              <a:ext uri="{FF2B5EF4-FFF2-40B4-BE49-F238E27FC236}">
                <a16:creationId xmlns:a16="http://schemas.microsoft.com/office/drawing/2014/main" id="{20EE2CB0-AEEC-F7C0-1B21-E8CBC152637A}"/>
              </a:ext>
            </a:extLst>
          </p:cNvPr>
          <p:cNvSpPr/>
          <p:nvPr/>
        </p:nvSpPr>
        <p:spPr>
          <a:xfrm rot="10800000">
            <a:off x="7836" y="-883"/>
            <a:ext cx="11410317" cy="6858875"/>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B09A5121-E330-513D-0B9D-49942BA6EC2C}"/>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BF56419F-F3B3-9AEA-479D-859B484DD283}"/>
              </a:ext>
            </a:extLst>
          </p:cNvPr>
          <p:cNvSpPr/>
          <p:nvPr/>
        </p:nvSpPr>
        <p:spPr>
          <a:xfrm>
            <a:off x="594042" y="2841895"/>
            <a:ext cx="10359712" cy="3394013"/>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 name="Text Placeholder 3">
            <a:extLst>
              <a:ext uri="{FF2B5EF4-FFF2-40B4-BE49-F238E27FC236}">
                <a16:creationId xmlns:a16="http://schemas.microsoft.com/office/drawing/2014/main" id="{798BE27A-6224-BBB8-6CEA-96F3D09CB055}"/>
              </a:ext>
            </a:extLst>
          </p:cNvPr>
          <p:cNvSpPr txBox="1">
            <a:spLocks/>
          </p:cNvSpPr>
          <p:nvPr/>
        </p:nvSpPr>
        <p:spPr>
          <a:xfrm>
            <a:off x="1791278" y="3390494"/>
            <a:ext cx="8997915" cy="20771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Clr>
                <a:srgbClr val="E6C8C7"/>
              </a:buClr>
              <a:buNone/>
            </a:pPr>
            <a:r>
              <a:rPr lang="en-IE" sz="3200" b="1" dirty="0">
                <a:solidFill>
                  <a:srgbClr val="5398A2"/>
                </a:solidFill>
                <a:latin typeface="Calibri" panose="020F0502020204030204" pitchFamily="34" charset="0"/>
                <a:ea typeface="Calibri" panose="020F0502020204030204" pitchFamily="34" charset="0"/>
                <a:cs typeface="Calibri" panose="020F0502020204030204" pitchFamily="34" charset="0"/>
              </a:rPr>
              <a:t>Abschließende Reflexion:</a:t>
            </a:r>
          </a:p>
          <a:p>
            <a:pPr marL="0" indent="0">
              <a:lnSpc>
                <a:spcPts val="2500"/>
              </a:lnSpc>
              <a:spcBef>
                <a:spcPts val="0"/>
              </a:spcBef>
              <a:buClr>
                <a:srgbClr val="E6C8C7"/>
              </a:buClr>
              <a:buNone/>
            </a:pPr>
            <a:endParaRPr lang="en-IE" sz="2700" b="1" dirty="0">
              <a:solidFill>
                <a:srgbClr val="5398A2"/>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5398A2"/>
              </a:buClr>
              <a:buNone/>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Beenden Sie die Sitzung mit einer Reflexion darüber, wie das Aufdecken der Ursachen für Handlungshindernisse Einzelpersonen dazu befähigen kann, sinnvolle Schritte zu unternehmen. Vermitteln Sie die Idee, dass </a:t>
            </a:r>
            <a:r>
              <a:rPr lang="en-IE" sz="2400" b="1" dirty="0">
                <a:solidFill>
                  <a:srgbClr val="404040"/>
                </a:solidFill>
                <a:latin typeface="Calibri" panose="020F0502020204030204" pitchFamily="34" charset="0"/>
                <a:ea typeface="Calibri" panose="020F0502020204030204" pitchFamily="34" charset="0"/>
                <a:cs typeface="Calibri" panose="020F0502020204030204" pitchFamily="34" charset="0"/>
              </a:rPr>
              <a:t>das Verständnis des tieferen „Warum?“ </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hinter Herausforderungen der Schlüssel zur Schaffung nachhaltiger Lösungen ist, sowohl individuell als auch kollektiv.</a:t>
            </a:r>
          </a:p>
          <a:p>
            <a:pPr marL="0" indent="0">
              <a:lnSpc>
                <a:spcPts val="2500"/>
              </a:lnSpc>
              <a:spcBef>
                <a:spcPts val="0"/>
              </a:spcBef>
              <a:buClr>
                <a:srgbClr val="5398A2"/>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endPar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69EDFD47-B814-52C6-6FD6-28AEBD1E08F4}"/>
              </a:ext>
            </a:extLst>
          </p:cNvPr>
          <p:cNvCxnSpPr>
            <a:cxnSpLocks/>
          </p:cNvCxnSpPr>
          <p:nvPr/>
        </p:nvCxnSpPr>
        <p:spPr>
          <a:xfrm flipH="1">
            <a:off x="1461924" y="3879917"/>
            <a:ext cx="9461428"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FA76C863-4AA1-2010-27C5-5003773475D2}"/>
              </a:ext>
            </a:extLst>
          </p:cNvPr>
          <p:cNvGrpSpPr/>
          <p:nvPr/>
        </p:nvGrpSpPr>
        <p:grpSpPr>
          <a:xfrm>
            <a:off x="499983" y="3574215"/>
            <a:ext cx="1420700" cy="893966"/>
            <a:chOff x="5728181" y="1253145"/>
            <a:chExt cx="1546707" cy="973255"/>
          </a:xfrm>
        </p:grpSpPr>
        <p:sp>
          <p:nvSpPr>
            <p:cNvPr id="18" name="Oval 17">
              <a:extLst>
                <a:ext uri="{FF2B5EF4-FFF2-40B4-BE49-F238E27FC236}">
                  <a16:creationId xmlns:a16="http://schemas.microsoft.com/office/drawing/2014/main" id="{C451715F-E432-BE14-6E7B-1D566BD77E8F}"/>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23">
              <a:extLst>
                <a:ext uri="{FF2B5EF4-FFF2-40B4-BE49-F238E27FC236}">
                  <a16:creationId xmlns:a16="http://schemas.microsoft.com/office/drawing/2014/main" id="{09A92C0A-EC7F-F2BC-72C1-5FB0E5B9A150}"/>
                </a:ext>
              </a:extLst>
            </p:cNvPr>
            <p:cNvSpPr txBox="1">
              <a:spLocks/>
            </p:cNvSpPr>
            <p:nvPr/>
          </p:nvSpPr>
          <p:spPr>
            <a:xfrm>
              <a:off x="5728181" y="1369242"/>
              <a:ext cx="1546707"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Calibri" panose="020F0502020204030204" pitchFamily="34" charset="0"/>
                  <a:cs typeface="Calibri" panose="020F0502020204030204" pitchFamily="34" charset="0"/>
                </a:rPr>
                <a:t>10</a:t>
              </a:r>
            </a:p>
          </p:txBody>
        </p:sp>
      </p:grpSp>
    </p:spTree>
    <p:extLst>
      <p:ext uri="{BB962C8B-B14F-4D97-AF65-F5344CB8AC3E}">
        <p14:creationId xmlns:p14="http://schemas.microsoft.com/office/powerpoint/2010/main" val="219268295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BD1EC22-3EBA-A268-8176-427833BC52CC}"/>
              </a:ext>
            </a:extLst>
          </p:cNvPr>
          <p:cNvPicPr>
            <a:picLocks noChangeAspect="1"/>
          </p:cNvPicPr>
          <p:nvPr/>
        </p:nvPicPr>
        <p:blipFill>
          <a:blip r:embed="rId2">
            <a:alphaModFix amt="63000"/>
            <a:extLst>
              <a:ext uri="{28A0092B-C50C-407E-A947-70E740481C1C}">
                <a14:useLocalDpi xmlns:a14="http://schemas.microsoft.com/office/drawing/2010/main" val="0"/>
              </a:ext>
            </a:extLst>
          </a:blip>
          <a:stretch>
            <a:fillRect/>
          </a:stretch>
        </p:blipFill>
        <p:spPr>
          <a:xfrm rot="1081996">
            <a:off x="8046185" y="3549378"/>
            <a:ext cx="4628596" cy="4628596"/>
          </a:xfrm>
          <a:prstGeom prst="rect">
            <a:avLst/>
          </a:prstGeom>
        </p:spPr>
      </p:pic>
      <p:sp>
        <p:nvSpPr>
          <p:cNvPr id="5" name="Text Placeholder 4">
            <a:extLst>
              <a:ext uri="{FF2B5EF4-FFF2-40B4-BE49-F238E27FC236}">
                <a16:creationId xmlns:a16="http://schemas.microsoft.com/office/drawing/2014/main" id="{B3A8CB70-0662-7800-9016-B78A2FC761D0}"/>
              </a:ext>
            </a:extLst>
          </p:cNvPr>
          <p:cNvSpPr>
            <a:spLocks noGrp="1"/>
          </p:cNvSpPr>
          <p:nvPr>
            <p:ph type="body" sz="quarter" idx="19"/>
          </p:nvPr>
        </p:nvSpPr>
        <p:spPr>
          <a:xfrm>
            <a:off x="8559942" y="1519095"/>
            <a:ext cx="3195486" cy="731140"/>
          </a:xfrm>
        </p:spPr>
        <p:txBody>
          <a:bodyPr/>
          <a:lstStyle/>
          <a:p>
            <a:r>
              <a:rPr lang="en-US" dirty="0"/>
              <a:t>Haben Sie Fragen?</a:t>
            </a:r>
          </a:p>
        </p:txBody>
      </p:sp>
      <p:sp>
        <p:nvSpPr>
          <p:cNvPr id="6" name="Text Placeholder 5">
            <a:extLst>
              <a:ext uri="{FF2B5EF4-FFF2-40B4-BE49-F238E27FC236}">
                <a16:creationId xmlns:a16="http://schemas.microsoft.com/office/drawing/2014/main" id="{C5BAE401-DA00-8AF1-77E7-AA07B9867939}"/>
              </a:ext>
            </a:extLst>
          </p:cNvPr>
          <p:cNvSpPr>
            <a:spLocks noGrp="1"/>
          </p:cNvSpPr>
          <p:nvPr>
            <p:ph type="body" sz="quarter" idx="20"/>
          </p:nvPr>
        </p:nvSpPr>
        <p:spPr>
          <a:xfrm>
            <a:off x="8577831" y="818690"/>
            <a:ext cx="3195485" cy="837258"/>
          </a:xfrm>
        </p:spPr>
        <p:txBody>
          <a:bodyPr/>
          <a:lstStyle/>
          <a:p>
            <a:r>
              <a:rPr lang="en-US" dirty="0"/>
              <a:t>Vielen Dank </a:t>
            </a:r>
          </a:p>
        </p:txBody>
      </p:sp>
      <p:sp>
        <p:nvSpPr>
          <p:cNvPr id="4" name="Text Placeholder 3">
            <a:extLst>
              <a:ext uri="{FF2B5EF4-FFF2-40B4-BE49-F238E27FC236}">
                <a16:creationId xmlns:a16="http://schemas.microsoft.com/office/drawing/2014/main" id="{72E32BD9-E6FB-ACD0-68F0-84C4B07DE332}"/>
              </a:ext>
            </a:extLst>
          </p:cNvPr>
          <p:cNvSpPr>
            <a:spLocks noGrp="1"/>
          </p:cNvSpPr>
          <p:nvPr>
            <p:ph type="body" sz="quarter" idx="17"/>
          </p:nvPr>
        </p:nvSpPr>
        <p:spPr>
          <a:xfrm>
            <a:off x="550878" y="4614840"/>
            <a:ext cx="6167757" cy="679345"/>
          </a:xfrm>
        </p:spPr>
        <p:txBody>
          <a:bodyPr/>
          <a:lstStyle/>
          <a:p>
            <a:r>
              <a:rPr lang="en-US" sz="4200" kern="1200" dirty="0" err="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www.planet-pulse.eu</a:t>
            </a:r>
            <a:endParaRPr lang="en-US" sz="4200" kern="12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334785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4DEBE6-FB18-8A0A-A9D1-64835A67176E}"/>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B55F56ED-8C7C-2400-CCB3-538451419CC2}"/>
              </a:ext>
            </a:extLst>
          </p:cNvPr>
          <p:cNvPicPr>
            <a:picLocks noChangeAspect="1"/>
          </p:cNvPicPr>
          <p:nvPr/>
        </p:nvPicPr>
        <p:blipFill rotWithShape="1">
          <a:blip r:embed="rId2"/>
          <a:srcRect l="-16994" t="48092" r="16994" b="39409"/>
          <a:stretch/>
        </p:blipFill>
        <p:spPr>
          <a:xfrm>
            <a:off x="6688680" y="2807"/>
            <a:ext cx="5487602" cy="1028880"/>
          </a:xfrm>
          <a:prstGeom prst="rect">
            <a:avLst/>
          </a:prstGeom>
        </p:spPr>
      </p:pic>
      <p:sp>
        <p:nvSpPr>
          <p:cNvPr id="11" name="Google Shape;133;p1">
            <a:extLst>
              <a:ext uri="{FF2B5EF4-FFF2-40B4-BE49-F238E27FC236}">
                <a16:creationId xmlns:a16="http://schemas.microsoft.com/office/drawing/2014/main" id="{1CA23CB1-184B-B93F-CC45-AFBC42A7594C}"/>
              </a:ext>
            </a:extLst>
          </p:cNvPr>
          <p:cNvSpPr/>
          <p:nvPr/>
        </p:nvSpPr>
        <p:spPr>
          <a:xfrm rot="10800000">
            <a:off x="-5" y="-7"/>
            <a:ext cx="12192001" cy="1031692"/>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10BDF799-7812-A295-9FE9-3212632DF7B8}"/>
              </a:ext>
            </a:extLst>
          </p:cNvPr>
          <p:cNvSpPr/>
          <p:nvPr/>
        </p:nvSpPr>
        <p:spPr>
          <a:xfrm rot="10800000">
            <a:off x="-17762" y="-3120"/>
            <a:ext cx="4377451" cy="1028880"/>
          </a:xfrm>
          <a:prstGeom prst="rect">
            <a:avLst/>
          </a:prstGeom>
          <a:blipFill>
            <a:blip r:embed="rId3">
              <a:alphaModFix amt="73000"/>
            </a:blip>
            <a:srcRect/>
            <a:stretch>
              <a:fillRect l="17777" t="-256718" r="-13590" b="-51537"/>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3">
            <a:extLst>
              <a:ext uri="{FF2B5EF4-FFF2-40B4-BE49-F238E27FC236}">
                <a16:creationId xmlns:a16="http://schemas.microsoft.com/office/drawing/2014/main" id="{6AA0A016-2D2F-A35C-E2C6-134DC5BA0AE3}"/>
              </a:ext>
            </a:extLst>
          </p:cNvPr>
          <p:cNvSpPr txBox="1">
            <a:spLocks/>
          </p:cNvSpPr>
          <p:nvPr/>
        </p:nvSpPr>
        <p:spPr>
          <a:xfrm>
            <a:off x="521183" y="1534095"/>
            <a:ext cx="2755417" cy="312849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300"/>
              </a:lnSpc>
              <a:spcBef>
                <a:spcPts val="0"/>
              </a:spcBef>
              <a:buNone/>
            </a:pPr>
            <a:r>
              <a:rPr lang="en-IE" sz="2600" b="1" dirty="0">
                <a:solidFill>
                  <a:srgbClr val="5398A2"/>
                </a:solidFill>
                <a:latin typeface="Calibri" panose="020F0502020204030204" pitchFamily="34" charset="0"/>
                <a:ea typeface="Calibri" panose="020F0502020204030204" pitchFamily="34" charset="0"/>
                <a:cs typeface="Calibri" panose="020F0502020204030204" pitchFamily="34" charset="0"/>
              </a:rPr>
              <a:t>Mit der Zeit kam ich zu der Überzeugung, dass die größte Stärke, die wir alle in uns tragen, die Fähigkeit ist, Veränderungen zu beeinflussen ...</a:t>
            </a: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3" name="Text Placeholder 3">
            <a:extLst>
              <a:ext uri="{FF2B5EF4-FFF2-40B4-BE49-F238E27FC236}">
                <a16:creationId xmlns:a16="http://schemas.microsoft.com/office/drawing/2014/main" id="{0C0B3667-4085-524D-ABBE-8CDB287F26DC}"/>
              </a:ext>
            </a:extLst>
          </p:cNvPr>
          <p:cNvSpPr txBox="1">
            <a:spLocks/>
          </p:cNvSpPr>
          <p:nvPr/>
        </p:nvSpPr>
        <p:spPr>
          <a:xfrm>
            <a:off x="3276600" y="1534095"/>
            <a:ext cx="8638592" cy="312849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300"/>
              </a:lnSpc>
              <a:spcBef>
                <a:spcPts val="0"/>
              </a:spcBef>
              <a:buNone/>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angefangen bei uns selbst, indem wir uns mit Wissen, Werkzeugen, Gemeinschaften, Resilienzpraktiken und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Bodenständigkeit</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umgeben, um voranzukommen und Herausforderungen mit Kreativität und Zielstrebigkeit zu begegnen. Dieser Mann im Café hat mir geholfen, ein Gefühl für die richtige Beziehung zu mir selbst, zu anderen und zur Welt insgesamt zu entwickeln.</a:t>
            </a:r>
          </a:p>
          <a:p>
            <a:pPr marL="0" indent="0">
              <a:lnSpc>
                <a:spcPts val="2300"/>
              </a:lnSpc>
              <a:spcBef>
                <a:spcPts val="0"/>
              </a:spcBef>
              <a:buNone/>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p>
          <a:p>
            <a:pPr marL="0" indent="0">
              <a:lnSpc>
                <a:spcPts val="2300"/>
              </a:lnSpc>
              <a:spcBef>
                <a:spcPts val="0"/>
              </a:spcBef>
              <a:buNone/>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Viele der Aktivitäten in diesem Modul konzentrieren sich auf konkrete Praktiken zur Selbstermächtigung und laden uns ein, neue Fähigkeiten zu erwerben und neue Verhaltensweisen zu entwickeln, während wir uns in der Welt und ihren Herausforderungen zurechtfinden. Wir können unser Leben auf vielfältige Weise selbst in die Hand nehmen. Unabhängig davon, ob Sie tatsächlich ein altes Gebäude restaurieren oder lernen, mit natürlichen Werkzeugen wie Lehm zu bauen, können Sie konkrete Möglichkeiten finden, in Ihrem eigenen Mikroumfeld aktiv zu werden und Fähigkeiten zu entwickeln, von denen Sie vielleicht gar nicht wussten, dass Sie sie haben.</a:t>
            </a:r>
          </a:p>
          <a:p>
            <a:pPr marL="0" indent="0">
              <a:lnSpc>
                <a:spcPts val="2300"/>
              </a:lnSpc>
              <a:spcBef>
                <a:spcPts val="0"/>
              </a:spcBef>
              <a:buNone/>
            </a:pP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174364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13E9CB-A456-DDBE-7F35-284B4F745D0E}"/>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CEAC8C91-E498-4141-B21A-D5BD9BB41E62}"/>
              </a:ext>
            </a:extLst>
          </p:cNvPr>
          <p:cNvSpPr/>
          <p:nvPr/>
        </p:nvSpPr>
        <p:spPr>
          <a:xfrm rot="10800000">
            <a:off x="7836" y="-1"/>
            <a:ext cx="7014755" cy="7554353"/>
          </a:xfrm>
          <a:prstGeom prst="rect">
            <a:avLst/>
          </a:prstGeom>
          <a:blipFill dpi="0" rotWithShape="1">
            <a:blip r:embed="rId2"/>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ular Callout 7">
            <a:extLst>
              <a:ext uri="{FF2B5EF4-FFF2-40B4-BE49-F238E27FC236}">
                <a16:creationId xmlns:a16="http://schemas.microsoft.com/office/drawing/2014/main" id="{8CDFA610-AF4B-935A-54D9-1CB9C4044209}"/>
              </a:ext>
            </a:extLst>
          </p:cNvPr>
          <p:cNvSpPr/>
          <p:nvPr/>
        </p:nvSpPr>
        <p:spPr>
          <a:xfrm rot="5400000">
            <a:off x="5028011" y="-28082"/>
            <a:ext cx="6018411" cy="6803495"/>
          </a:xfrm>
          <a:prstGeom prst="wedgeRectCallout">
            <a:avLst>
              <a:gd name="adj1" fmla="val 2470"/>
              <a:gd name="adj2" fmla="val 60974"/>
            </a:avLst>
          </a:prstGeom>
          <a:solidFill>
            <a:schemeClr val="bg1"/>
          </a:solidFill>
          <a:ln w="28575">
            <a:solidFill>
              <a:srgbClr val="84C245"/>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3">
            <a:extLst>
              <a:ext uri="{FF2B5EF4-FFF2-40B4-BE49-F238E27FC236}">
                <a16:creationId xmlns:a16="http://schemas.microsoft.com/office/drawing/2014/main" id="{40392049-F13F-76C1-7C09-67E492FF8FB8}"/>
              </a:ext>
            </a:extLst>
          </p:cNvPr>
          <p:cNvSpPr txBox="1">
            <a:spLocks/>
          </p:cNvSpPr>
          <p:nvPr/>
        </p:nvSpPr>
        <p:spPr>
          <a:xfrm>
            <a:off x="5151479" y="733726"/>
            <a:ext cx="5822816" cy="4376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4450" indent="-30163">
              <a:lnSpc>
                <a:spcPts val="2580"/>
              </a:lnSpc>
              <a:spcBef>
                <a:spcPts val="0"/>
              </a:spcBef>
              <a:buNone/>
            </a:pPr>
            <a:r>
              <a:rPr lang="en-IE" sz="2400" i="1" dirty="0">
                <a:solidFill>
                  <a:srgbClr val="404040"/>
                </a:solidFill>
                <a:latin typeface="Calibri" panose="020F0502020204030204" pitchFamily="34" charset="0"/>
                <a:ea typeface="Calibri" panose="020F0502020204030204" pitchFamily="34" charset="0"/>
                <a:cs typeface="Calibri" panose="020F0502020204030204" pitchFamily="34" charset="0"/>
              </a:rPr>
              <a:t>„Du hast den Menschen gesagt, dass dies die elfte Stunde ist, jetzt musst du zurückgehen und den Menschen sagen, dass dies die Stunde ist. </a:t>
            </a:r>
          </a:p>
          <a:p>
            <a:pPr marL="44450" indent="-30163">
              <a:lnSpc>
                <a:spcPts val="2580"/>
              </a:lnSpc>
              <a:spcBef>
                <a:spcPts val="0"/>
              </a:spcBef>
              <a:buNone/>
            </a:pPr>
            <a:r>
              <a:rPr lang="en-IE" sz="2400" i="1" dirty="0">
                <a:solidFill>
                  <a:srgbClr val="404040"/>
                </a:solidFill>
                <a:latin typeface="Calibri" panose="020F0502020204030204" pitchFamily="34" charset="0"/>
                <a:ea typeface="Calibri" panose="020F0502020204030204" pitchFamily="34" charset="0"/>
                <a:cs typeface="Calibri" panose="020F0502020204030204" pitchFamily="34" charset="0"/>
              </a:rPr>
              <a:t>Und es gibt Dinge zu bedenken ...</a:t>
            </a:r>
          </a:p>
          <a:p>
            <a:pPr marL="44450" indent="-30163">
              <a:lnSpc>
                <a:spcPts val="2580"/>
              </a:lnSpc>
              <a:spcBef>
                <a:spcPts val="0"/>
              </a:spcBef>
              <a:buNone/>
            </a:pPr>
            <a:endParaRPr lang="en-IE" sz="2400" i="1"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44450" indent="-30163">
              <a:lnSpc>
                <a:spcPts val="2580"/>
              </a:lnSpc>
              <a:spcBef>
                <a:spcPts val="0"/>
              </a:spcBef>
              <a:buNone/>
            </a:pPr>
            <a:r>
              <a:rPr lang="en-IE" sz="2400" i="1" dirty="0">
                <a:solidFill>
                  <a:srgbClr val="404040"/>
                </a:solidFill>
                <a:latin typeface="Calibri" panose="020F0502020204030204" pitchFamily="34" charset="0"/>
                <a:ea typeface="Calibri" panose="020F0502020204030204" pitchFamily="34" charset="0"/>
                <a:cs typeface="Calibri" panose="020F0502020204030204" pitchFamily="34" charset="0"/>
              </a:rPr>
              <a:t>Wo lebst du? Was machst du?</a:t>
            </a:r>
            <a:br>
              <a:rPr lang="en-IE" sz="2400" i="1" dirty="0">
                <a:solidFill>
                  <a:srgbClr val="404040"/>
                </a:solidFill>
                <a:latin typeface="Calibri" panose="020F0502020204030204" pitchFamily="34" charset="0"/>
                <a:ea typeface="Calibri" panose="020F0502020204030204" pitchFamily="34" charset="0"/>
                <a:cs typeface="Calibri" panose="020F0502020204030204" pitchFamily="34" charset="0"/>
              </a:rPr>
            </a:br>
            <a:r>
              <a:rPr lang="en-IE" sz="2400" i="1" dirty="0">
                <a:solidFill>
                  <a:srgbClr val="404040"/>
                </a:solidFill>
                <a:latin typeface="Calibri" panose="020F0502020204030204" pitchFamily="34" charset="0"/>
                <a:ea typeface="Calibri" panose="020F0502020204030204" pitchFamily="34" charset="0"/>
                <a:cs typeface="Calibri" panose="020F0502020204030204" pitchFamily="34" charset="0"/>
              </a:rPr>
              <a:t>Wie sind deine Beziehungen?                       </a:t>
            </a:r>
          </a:p>
          <a:p>
            <a:pPr marL="44450" indent="-30163">
              <a:lnSpc>
                <a:spcPts val="2580"/>
              </a:lnSpc>
              <a:spcBef>
                <a:spcPts val="0"/>
              </a:spcBef>
              <a:buNone/>
            </a:pPr>
            <a:r>
              <a:rPr lang="en-IE" sz="2400" i="1" dirty="0">
                <a:solidFill>
                  <a:srgbClr val="404040"/>
                </a:solidFill>
                <a:latin typeface="Calibri" panose="020F0502020204030204" pitchFamily="34" charset="0"/>
                <a:ea typeface="Calibri" panose="020F0502020204030204" pitchFamily="34" charset="0"/>
                <a:cs typeface="Calibri" panose="020F0502020204030204" pitchFamily="34" charset="0"/>
              </a:rPr>
              <a:t> Bist du in der richtigen Beziehung?</a:t>
            </a:r>
            <a:br>
              <a:rPr lang="en-IE" sz="2400" i="1" dirty="0">
                <a:solidFill>
                  <a:srgbClr val="404040"/>
                </a:solidFill>
                <a:latin typeface="Calibri" panose="020F0502020204030204" pitchFamily="34" charset="0"/>
                <a:ea typeface="Calibri" panose="020F0502020204030204" pitchFamily="34" charset="0"/>
                <a:cs typeface="Calibri" panose="020F0502020204030204" pitchFamily="34" charset="0"/>
              </a:rPr>
            </a:br>
            <a:r>
              <a:rPr lang="en-IE" sz="2400" i="1" dirty="0">
                <a:solidFill>
                  <a:srgbClr val="404040"/>
                </a:solidFill>
                <a:latin typeface="Calibri" panose="020F0502020204030204" pitchFamily="34" charset="0"/>
                <a:ea typeface="Calibri" panose="020F0502020204030204" pitchFamily="34" charset="0"/>
                <a:cs typeface="Calibri" panose="020F0502020204030204" pitchFamily="34" charset="0"/>
              </a:rPr>
              <a:t>Wo ist dein Wasser?</a:t>
            </a:r>
          </a:p>
          <a:p>
            <a:pPr marL="44450" indent="-30163">
              <a:lnSpc>
                <a:spcPts val="2580"/>
              </a:lnSpc>
              <a:spcBef>
                <a:spcPts val="0"/>
              </a:spcBef>
              <a:buNone/>
            </a:pPr>
            <a:endParaRPr lang="en-IE" sz="2400" i="1"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44450" indent="-30163">
              <a:lnSpc>
                <a:spcPts val="2580"/>
              </a:lnSpc>
              <a:spcBef>
                <a:spcPts val="0"/>
              </a:spcBef>
              <a:buNone/>
            </a:pPr>
            <a:r>
              <a:rPr lang="en-IE" sz="2400" i="1" dirty="0">
                <a:solidFill>
                  <a:srgbClr val="404040"/>
                </a:solidFill>
                <a:latin typeface="Calibri" panose="020F0502020204030204" pitchFamily="34" charset="0"/>
                <a:ea typeface="Calibri" panose="020F0502020204030204" pitchFamily="34" charset="0"/>
                <a:cs typeface="Calibri" panose="020F0502020204030204" pitchFamily="34" charset="0"/>
              </a:rPr>
              <a:t>Lerne deinen Garten kennen. Es ist Zeit, deine Wahrheit zu sagen. Schaffe deine Gemeinschaft. Seid gut zueinander. Und suche deinen Anführer nicht außerhalb deiner selbst. Wir sind diejenigen, auf die wir gewartet haben.</a:t>
            </a:r>
          </a:p>
          <a:p>
            <a:pPr marL="44450" indent="-30163">
              <a:lnSpc>
                <a:spcPts val="2580"/>
              </a:lnSpc>
              <a:spcBef>
                <a:spcPts val="0"/>
              </a:spcBef>
              <a:buNone/>
            </a:pPr>
            <a:endParaRPr lang="sv-SE" sz="2200" i="1"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2" name="Text Placeholder 3">
            <a:extLst>
              <a:ext uri="{FF2B5EF4-FFF2-40B4-BE49-F238E27FC236}">
                <a16:creationId xmlns:a16="http://schemas.microsoft.com/office/drawing/2014/main" id="{8039E27F-47C3-48B6-8F45-1B4270ACA0D8}"/>
              </a:ext>
            </a:extLst>
          </p:cNvPr>
          <p:cNvSpPr txBox="1">
            <a:spLocks/>
          </p:cNvSpPr>
          <p:nvPr/>
        </p:nvSpPr>
        <p:spPr>
          <a:xfrm>
            <a:off x="571808" y="948879"/>
            <a:ext cx="3598992" cy="312849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300"/>
              </a:lnSpc>
              <a:spcBef>
                <a:spcPts val="0"/>
              </a:spcBef>
              <a:buNone/>
            </a:pPr>
            <a:r>
              <a:rPr lang="en-IE" sz="2600" dirty="0">
                <a:solidFill>
                  <a:schemeClr val="bg1"/>
                </a:solidFill>
                <a:latin typeface="Calibri" panose="020F0502020204030204" pitchFamily="34" charset="0"/>
                <a:ea typeface="Calibri" panose="020F0502020204030204" pitchFamily="34" charset="0"/>
                <a:cs typeface="Calibri" panose="020F0502020204030204" pitchFamily="34" charset="0"/>
              </a:rPr>
              <a:t>Ich möchte euch diesen Auszug aus der Prophezeiung</a:t>
            </a:r>
            <a:r>
              <a:rPr lang="en-IE" sz="2600" b="1" dirty="0">
                <a:solidFill>
                  <a:schemeClr val="bg1"/>
                </a:solidFill>
                <a:latin typeface="Calibri" panose="020F0502020204030204" pitchFamily="34" charset="0"/>
                <a:ea typeface="Calibri" panose="020F0502020204030204" pitchFamily="34" charset="0"/>
                <a:cs typeface="Calibri" panose="020F0502020204030204" pitchFamily="34" charset="0"/>
              </a:rPr>
              <a:t> der Hopi-Ältesten</a:t>
            </a:r>
            <a:r>
              <a:rPr lang="en-IE" sz="2600" dirty="0">
                <a:solidFill>
                  <a:schemeClr val="bg1"/>
                </a:solidFill>
                <a:latin typeface="Calibri" panose="020F0502020204030204" pitchFamily="34" charset="0"/>
                <a:ea typeface="Calibri" panose="020F0502020204030204" pitchFamily="34" charset="0"/>
                <a:cs typeface="Calibri" panose="020F0502020204030204" pitchFamily="34" charset="0"/>
              </a:rPr>
              <a:t> mit auf den Weg geben, der mir persönlich sehr am Herzen liegt und dessen Kernaussage eine Aufforderung zum Handeln ist:</a:t>
            </a:r>
          </a:p>
          <a:p>
            <a:pPr marL="0" indent="0">
              <a:lnSpc>
                <a:spcPts val="2300"/>
              </a:lnSpc>
              <a:spcBef>
                <a:spcPts val="0"/>
              </a:spcBef>
              <a:buNone/>
            </a:pPr>
            <a:endParaRPr lang="sv-SE" sz="23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618122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1EF33F-731B-B194-367A-CA22876ADE6C}"/>
            </a:ext>
          </a:extLst>
        </p:cNvPr>
        <p:cNvGrpSpPr/>
        <p:nvPr/>
      </p:nvGrpSpPr>
      <p:grpSpPr>
        <a:xfrm>
          <a:off x="0" y="0"/>
          <a:ext cx="0" cy="0"/>
          <a:chOff x="0" y="0"/>
          <a:chExt cx="0" cy="0"/>
        </a:xfrm>
      </p:grpSpPr>
      <p:grpSp>
        <p:nvGrpSpPr>
          <p:cNvPr id="22" name="Group 21">
            <a:extLst>
              <a:ext uri="{FF2B5EF4-FFF2-40B4-BE49-F238E27FC236}">
                <a16:creationId xmlns:a16="http://schemas.microsoft.com/office/drawing/2014/main" id="{A5D808C9-930F-04E4-347E-606267D61BE0}"/>
              </a:ext>
            </a:extLst>
          </p:cNvPr>
          <p:cNvGrpSpPr/>
          <p:nvPr/>
        </p:nvGrpSpPr>
        <p:grpSpPr>
          <a:xfrm rot="10800000">
            <a:off x="4406712" y="304963"/>
            <a:ext cx="7793023" cy="6185473"/>
            <a:chOff x="0" y="304964"/>
            <a:chExt cx="7427496" cy="5895347"/>
          </a:xfrm>
        </p:grpSpPr>
        <p:sp>
          <p:nvSpPr>
            <p:cNvPr id="12" name="Freeform 11">
              <a:extLst>
                <a:ext uri="{FF2B5EF4-FFF2-40B4-BE49-F238E27FC236}">
                  <a16:creationId xmlns:a16="http://schemas.microsoft.com/office/drawing/2014/main" id="{07886C0B-7022-81D4-D550-1C09BFA623B9}"/>
                </a:ext>
              </a:extLst>
            </p:cNvPr>
            <p:cNvSpPr/>
            <p:nvPr/>
          </p:nvSpPr>
          <p:spPr>
            <a:xfrm rot="16200000">
              <a:off x="766141" y="-461044"/>
              <a:ext cx="5895217" cy="7427493"/>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5398A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Rectangle 14">
              <a:extLst>
                <a:ext uri="{FF2B5EF4-FFF2-40B4-BE49-F238E27FC236}">
                  <a16:creationId xmlns:a16="http://schemas.microsoft.com/office/drawing/2014/main" id="{D909B288-3C59-3201-139D-906D3A132C40}"/>
                </a:ext>
              </a:extLst>
            </p:cNvPr>
            <p:cNvSpPr/>
            <p:nvPr/>
          </p:nvSpPr>
          <p:spPr>
            <a:xfrm rot="5400000">
              <a:off x="456517" y="-151553"/>
              <a:ext cx="5894030" cy="6807064"/>
            </a:xfrm>
            <a:prstGeom prst="rect">
              <a:avLst/>
            </a:prstGeom>
            <a:blipFill dpi="0" rotWithShape="1">
              <a:blip r:embed="rId2">
                <a:alphaModFix amt="86000"/>
              </a:blip>
              <a:srcRect/>
              <a:stretch>
                <a:fillRect l="-9243" t="34049" r="-6075" b="-3404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Text Placeholder 6">
            <a:extLst>
              <a:ext uri="{FF2B5EF4-FFF2-40B4-BE49-F238E27FC236}">
                <a16:creationId xmlns:a16="http://schemas.microsoft.com/office/drawing/2014/main" id="{77D5EC4A-29C0-9375-D9E6-079D9196793D}"/>
              </a:ext>
            </a:extLst>
          </p:cNvPr>
          <p:cNvSpPr txBox="1">
            <a:spLocks/>
          </p:cNvSpPr>
          <p:nvPr/>
        </p:nvSpPr>
        <p:spPr>
          <a:xfrm>
            <a:off x="979940" y="1167544"/>
            <a:ext cx="2998500" cy="54714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3000" b="1" dirty="0">
                <a:solidFill>
                  <a:srgbClr val="5398A2"/>
                </a:solidFill>
              </a:rPr>
              <a:t>02</a:t>
            </a:r>
          </a:p>
        </p:txBody>
      </p:sp>
      <p:cxnSp>
        <p:nvCxnSpPr>
          <p:cNvPr id="20" name="Straight Connector 19">
            <a:extLst>
              <a:ext uri="{FF2B5EF4-FFF2-40B4-BE49-F238E27FC236}">
                <a16:creationId xmlns:a16="http://schemas.microsoft.com/office/drawing/2014/main" id="{CC93F5C7-96FD-6AD3-6608-0450969D00A5}"/>
              </a:ext>
            </a:extLst>
          </p:cNvPr>
          <p:cNvCxnSpPr>
            <a:cxnSpLocks/>
          </p:cNvCxnSpPr>
          <p:nvPr/>
        </p:nvCxnSpPr>
        <p:spPr>
          <a:xfrm flipH="1">
            <a:off x="979940" y="2577269"/>
            <a:ext cx="4004436" cy="0"/>
          </a:xfrm>
          <a:prstGeom prst="line">
            <a:avLst/>
          </a:prstGeom>
          <a:ln w="28575">
            <a:solidFill>
              <a:srgbClr val="5398A2"/>
            </a:solidFill>
            <a:prstDash val="sysDash"/>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E8F783EE-9A7C-E308-5E29-C619AB2BE571}"/>
              </a:ext>
            </a:extLst>
          </p:cNvPr>
          <p:cNvCxnSpPr>
            <a:cxnSpLocks/>
          </p:cNvCxnSpPr>
          <p:nvPr/>
        </p:nvCxnSpPr>
        <p:spPr>
          <a:xfrm flipH="1">
            <a:off x="4625788" y="2581667"/>
            <a:ext cx="4150887" cy="0"/>
          </a:xfrm>
          <a:prstGeom prst="line">
            <a:avLst/>
          </a:prstGeom>
          <a:ln w="28575">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CC42D729-770A-D8CC-3189-9A61E7BC1307}"/>
              </a:ext>
            </a:extLst>
          </p:cNvPr>
          <p:cNvSpPr/>
          <p:nvPr/>
        </p:nvSpPr>
        <p:spPr>
          <a:xfrm>
            <a:off x="3470988" y="2581516"/>
            <a:ext cx="7869113" cy="850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28" name="TextBox 27">
            <a:extLst>
              <a:ext uri="{FF2B5EF4-FFF2-40B4-BE49-F238E27FC236}">
                <a16:creationId xmlns:a16="http://schemas.microsoft.com/office/drawing/2014/main" id="{0260699F-8F11-146E-1188-6C65EDEED8D4}"/>
              </a:ext>
            </a:extLst>
          </p:cNvPr>
          <p:cNvSpPr txBox="1"/>
          <p:nvPr/>
        </p:nvSpPr>
        <p:spPr>
          <a:xfrm>
            <a:off x="5389864" y="2678948"/>
            <a:ext cx="5840125" cy="1569660"/>
          </a:xfrm>
          <a:prstGeom prst="rect">
            <a:avLst/>
          </a:prstGeom>
          <a:noFill/>
        </p:spPr>
        <p:txBody>
          <a:bodyPr wrap="none" rtlCol="0">
            <a:spAutoFit/>
          </a:bodyPr>
          <a:lstStyle/>
          <a:p>
            <a:pPr algn="r"/>
            <a:r>
              <a:rPr lang="en-US" sz="4800" b="1" spc="324" dirty="0">
                <a:solidFill>
                  <a:srgbClr val="5398A2"/>
                </a:solidFill>
                <a:latin typeface="Calibri" panose="020F0502020204030204" pitchFamily="34" charset="0"/>
                <a:cs typeface="Calibri" panose="020F0502020204030204" pitchFamily="34" charset="0"/>
              </a:rPr>
              <a:t>Herausforderung: 30 Tage</a:t>
            </a:r>
          </a:p>
          <a:p>
            <a:pPr algn="r"/>
            <a:endParaRPr lang="en-US" sz="4800" b="1" spc="324" dirty="0">
              <a:solidFill>
                <a:srgbClr val="5398A2"/>
              </a:solidFill>
              <a:latin typeface="Calibri" panose="020F0502020204030204" pitchFamily="34" charset="0"/>
              <a:cs typeface="Calibri" panose="020F0502020204030204" pitchFamily="34" charset="0"/>
            </a:endParaRPr>
          </a:p>
        </p:txBody>
      </p:sp>
      <p:pic>
        <p:nvPicPr>
          <p:cNvPr id="29" name="Picture 28">
            <a:extLst>
              <a:ext uri="{FF2B5EF4-FFF2-40B4-BE49-F238E27FC236}">
                <a16:creationId xmlns:a16="http://schemas.microsoft.com/office/drawing/2014/main" id="{290A2022-D81E-4881-3CBE-945DDFFF8861}"/>
              </a:ext>
            </a:extLst>
          </p:cNvPr>
          <p:cNvPicPr>
            <a:picLocks noChangeAspect="1"/>
          </p:cNvPicPr>
          <p:nvPr/>
        </p:nvPicPr>
        <p:blipFill rotWithShape="1">
          <a:blip r:embed="rId3">
            <a:biLevel thresh="25000"/>
            <a:extLst>
              <a:ext uri="{28A0092B-C50C-407E-A947-70E740481C1C}">
                <a14:useLocalDpi xmlns:a14="http://schemas.microsoft.com/office/drawing/2010/main" val="0"/>
              </a:ext>
            </a:extLst>
          </a:blip>
          <a:srcRect l="5658" t="83100" r="4952" b="3474"/>
          <a:stretch/>
        </p:blipFill>
        <p:spPr>
          <a:xfrm rot="16200000">
            <a:off x="11194976" y="5551031"/>
            <a:ext cx="1512233" cy="166935"/>
          </a:xfrm>
          <a:prstGeom prst="rect">
            <a:avLst/>
          </a:prstGeom>
        </p:spPr>
      </p:pic>
      <p:sp>
        <p:nvSpPr>
          <p:cNvPr id="5" name="Rectangle 4">
            <a:extLst>
              <a:ext uri="{FF2B5EF4-FFF2-40B4-BE49-F238E27FC236}">
                <a16:creationId xmlns:a16="http://schemas.microsoft.com/office/drawing/2014/main" id="{A29D4FEE-93EA-5406-F254-FBB162C1A367}"/>
              </a:ext>
            </a:extLst>
          </p:cNvPr>
          <p:cNvSpPr/>
          <p:nvPr/>
        </p:nvSpPr>
        <p:spPr>
          <a:xfrm>
            <a:off x="4984375" y="3605643"/>
            <a:ext cx="6355725" cy="850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6" name="TextBox 5">
            <a:extLst>
              <a:ext uri="{FF2B5EF4-FFF2-40B4-BE49-F238E27FC236}">
                <a16:creationId xmlns:a16="http://schemas.microsoft.com/office/drawing/2014/main" id="{1E5FD9AA-DFE6-DCB8-C231-184523AC713E}"/>
              </a:ext>
            </a:extLst>
          </p:cNvPr>
          <p:cNvSpPr txBox="1"/>
          <p:nvPr/>
        </p:nvSpPr>
        <p:spPr>
          <a:xfrm>
            <a:off x="5098374" y="3625092"/>
            <a:ext cx="6131615" cy="1569660"/>
          </a:xfrm>
          <a:prstGeom prst="rect">
            <a:avLst/>
          </a:prstGeom>
          <a:noFill/>
        </p:spPr>
        <p:txBody>
          <a:bodyPr wrap="none" rtlCol="0">
            <a:spAutoFit/>
          </a:bodyPr>
          <a:lstStyle/>
          <a:p>
            <a:pPr algn="r"/>
            <a:r>
              <a:rPr lang="en-US" sz="4800" b="1" spc="324" dirty="0">
                <a:solidFill>
                  <a:srgbClr val="5398A2"/>
                </a:solidFill>
                <a:latin typeface="Calibri" panose="020F0502020204030204" pitchFamily="34" charset="0"/>
                <a:cs typeface="Calibri" panose="020F0502020204030204" pitchFamily="34" charset="0"/>
              </a:rPr>
              <a:t>Veränderung üben</a:t>
            </a:r>
          </a:p>
          <a:p>
            <a:pPr algn="r"/>
            <a:endParaRPr lang="en-US" sz="4800" b="1" spc="324" dirty="0">
              <a:solidFill>
                <a:srgbClr val="5398A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364227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358936-01F8-230E-6487-86B90E2F5E61}"/>
            </a:ext>
          </a:extLst>
        </p:cNvPr>
        <p:cNvGrpSpPr/>
        <p:nvPr/>
      </p:nvGrpSpPr>
      <p:grpSpPr>
        <a:xfrm>
          <a:off x="0" y="0"/>
          <a:ext cx="0" cy="0"/>
          <a:chOff x="0" y="0"/>
          <a:chExt cx="0" cy="0"/>
        </a:xfrm>
      </p:grpSpPr>
      <p:sp>
        <p:nvSpPr>
          <p:cNvPr id="29" name="Text Placeholder 3">
            <a:extLst>
              <a:ext uri="{FF2B5EF4-FFF2-40B4-BE49-F238E27FC236}">
                <a16:creationId xmlns:a16="http://schemas.microsoft.com/office/drawing/2014/main" id="{9F5892B3-4313-BD39-D464-2CD0B30D70AA}"/>
              </a:ext>
            </a:extLst>
          </p:cNvPr>
          <p:cNvSpPr txBox="1">
            <a:spLocks/>
          </p:cNvSpPr>
          <p:nvPr/>
        </p:nvSpPr>
        <p:spPr>
          <a:xfrm>
            <a:off x="686609" y="1849144"/>
            <a:ext cx="2974545" cy="26491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None/>
            </a:pP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Im Mittelpunkt einer 30-tägigen Challenge steht die Überzeugung, dass kleine Veränderungen große Unterschiede bewirken können. </a:t>
            </a:r>
          </a:p>
        </p:txBody>
      </p:sp>
      <p:sp>
        <p:nvSpPr>
          <p:cNvPr id="2" name="Text Placeholder 3">
            <a:extLst>
              <a:ext uri="{FF2B5EF4-FFF2-40B4-BE49-F238E27FC236}">
                <a16:creationId xmlns:a16="http://schemas.microsoft.com/office/drawing/2014/main" id="{5CC54491-7BD7-C05D-B738-646D11018E6F}"/>
              </a:ext>
            </a:extLst>
          </p:cNvPr>
          <p:cNvSpPr txBox="1">
            <a:spLocks/>
          </p:cNvSpPr>
          <p:nvPr/>
        </p:nvSpPr>
        <p:spPr>
          <a:xfrm>
            <a:off x="5002305" y="1849144"/>
            <a:ext cx="6503085" cy="539299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200"/>
              </a:lnSpc>
              <a:spcBef>
                <a:spcPts val="0"/>
              </a:spcBef>
              <a:buNone/>
            </a:pP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Die Geschichte zeigt, dass sozialer Wandel auf kleinen, positiven Veränderungen basiert, die über einen längeren Zeitraum hinweg umgesetzt und aufrechterhalten werden und so tiefgreifende Veränderungen bewirken können.</a:t>
            </a:r>
          </a:p>
          <a:p>
            <a:pPr marL="0" indent="0">
              <a:lnSpc>
                <a:spcPts val="2200"/>
              </a:lnSpc>
              <a:spcBef>
                <a:spcPts val="0"/>
              </a:spcBef>
              <a:buNone/>
            </a:pP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p>
          <a:p>
            <a:pPr marL="0" indent="0">
              <a:lnSpc>
                <a:spcPts val="2200"/>
              </a:lnSpc>
              <a:spcBef>
                <a:spcPts val="0"/>
              </a:spcBef>
              <a:buNone/>
            </a:pP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Probieren Sie 30 Tage lang nur eine einzige Veränderung im Bereich Nachhaltigkeit aus. Es ist zwar nicht notwendig, aber Sie können dies auch in einer Gruppe tun, um sich gegenseitig zu ermutigen und sich über Ihre Erkenntnisse und Herausforderungen auszutauschen.</a:t>
            </a:r>
          </a:p>
          <a:p>
            <a:pPr marL="0" indent="0">
              <a:lnSpc>
                <a:spcPts val="2200"/>
              </a:lnSpc>
              <a:spcBef>
                <a:spcPts val="0"/>
              </a:spcBef>
              <a:buNone/>
            </a:pPr>
            <a:endParaRPr lang="sv-SE" sz="22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3" name="Straight Connector 2">
            <a:extLst>
              <a:ext uri="{FF2B5EF4-FFF2-40B4-BE49-F238E27FC236}">
                <a16:creationId xmlns:a16="http://schemas.microsoft.com/office/drawing/2014/main" id="{9B7ED029-02AB-4CCA-27C1-7B486496DD53}"/>
              </a:ext>
            </a:extLst>
          </p:cNvPr>
          <p:cNvCxnSpPr>
            <a:cxnSpLocks/>
          </p:cNvCxnSpPr>
          <p:nvPr/>
        </p:nvCxnSpPr>
        <p:spPr>
          <a:xfrm>
            <a:off x="4414198" y="1849144"/>
            <a:ext cx="0" cy="351175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pic>
        <p:nvPicPr>
          <p:cNvPr id="12" name="Picture 11" descr="Hands holding a small plant&#10;&#10;AI-generated content may be incorrect.">
            <a:extLst>
              <a:ext uri="{FF2B5EF4-FFF2-40B4-BE49-F238E27FC236}">
                <a16:creationId xmlns:a16="http://schemas.microsoft.com/office/drawing/2014/main" id="{60590D08-24B2-843A-7E12-AA460DB9BC67}"/>
              </a:ext>
            </a:extLst>
          </p:cNvPr>
          <p:cNvPicPr>
            <a:picLocks noChangeAspect="1"/>
          </p:cNvPicPr>
          <p:nvPr/>
        </p:nvPicPr>
        <p:blipFill rotWithShape="1">
          <a:blip r:embed="rId2"/>
          <a:srcRect t="7668" r="26831" b="34499"/>
          <a:stretch/>
        </p:blipFill>
        <p:spPr>
          <a:xfrm>
            <a:off x="9279604" y="-2"/>
            <a:ext cx="2912396" cy="1548360"/>
          </a:xfrm>
          <a:prstGeom prst="rect">
            <a:avLst/>
          </a:prstGeom>
        </p:spPr>
      </p:pic>
      <p:sp>
        <p:nvSpPr>
          <p:cNvPr id="13" name="Google Shape;133;p1">
            <a:extLst>
              <a:ext uri="{FF2B5EF4-FFF2-40B4-BE49-F238E27FC236}">
                <a16:creationId xmlns:a16="http://schemas.microsoft.com/office/drawing/2014/main" id="{9C41E468-406A-1580-AA69-550D22A05076}"/>
              </a:ext>
            </a:extLst>
          </p:cNvPr>
          <p:cNvSpPr/>
          <p:nvPr/>
        </p:nvSpPr>
        <p:spPr>
          <a:xfrm rot="10800000">
            <a:off x="1" y="-1"/>
            <a:ext cx="12191998" cy="1551214"/>
          </a:xfrm>
          <a:prstGeom prst="rect">
            <a:avLst/>
          </a:prstGeom>
          <a:gradFill>
            <a:gsLst>
              <a:gs pos="33000">
                <a:srgbClr val="1F8E47"/>
              </a:gs>
              <a:gs pos="76000">
                <a:srgbClr val="1F8E47"/>
              </a:gs>
              <a:gs pos="96000">
                <a:srgbClr val="5398A2">
                  <a:alpha val="24000"/>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14" name="Rectangle 13">
            <a:extLst>
              <a:ext uri="{FF2B5EF4-FFF2-40B4-BE49-F238E27FC236}">
                <a16:creationId xmlns:a16="http://schemas.microsoft.com/office/drawing/2014/main" id="{8049C13A-ECD3-AA41-B18E-799EDD72023F}"/>
              </a:ext>
            </a:extLst>
          </p:cNvPr>
          <p:cNvSpPr/>
          <p:nvPr/>
        </p:nvSpPr>
        <p:spPr>
          <a:xfrm rot="10800000">
            <a:off x="-15722" y="-1"/>
            <a:ext cx="4827217" cy="1551215"/>
          </a:xfrm>
          <a:prstGeom prst="rect">
            <a:avLst/>
          </a:prstGeom>
          <a:blipFill>
            <a:blip r:embed="rId3">
              <a:alphaModFix amt="73000"/>
            </a:blip>
            <a:srcRect/>
            <a:stretch>
              <a:fillRect l="14551" t="-156147" r="-14551" b="-5550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8870435"/>
      </p:ext>
    </p:extLst>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7266</TotalTime>
  <Words>6381</Words>
  <Application>Microsoft Office PowerPoint</Application>
  <PresentationFormat>Widescreen</PresentationFormat>
  <Paragraphs>361</Paragraphs>
  <Slides>58</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58</vt:i4>
      </vt:variant>
    </vt:vector>
  </HeadingPairs>
  <TitlesOfParts>
    <vt:vector size="63" baseType="lpstr">
      <vt:lpstr>Arial</vt:lpstr>
      <vt:lpstr>Calibri</vt:lpstr>
      <vt:lpstr>Montserrat</vt:lpstr>
      <vt:lpstr>Montserrat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keywords>, docId:A678FB4ED81B0E77620D7719E2A0AFC6</cp:keywords>
  <cp:lastModifiedBy>Con</cp:lastModifiedBy>
  <cp:revision>386</cp:revision>
  <cp:lastPrinted>2025-06-17T19:28:46Z</cp:lastPrinted>
  <dcterms:created xsi:type="dcterms:W3CDTF">2020-10-14T13:32:04Z</dcterms:created>
  <dcterms:modified xsi:type="dcterms:W3CDTF">2025-12-13T19:24:03Z</dcterms:modified>
</cp:coreProperties>
</file>